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90" r:id="rId7"/>
  </p:sldMasterIdLst>
  <p:notesMasterIdLst>
    <p:notesMasterId r:id="rId15"/>
  </p:notesMasterIdLst>
  <p:handoutMasterIdLst>
    <p:handoutMasterId r:id="rId16"/>
  </p:handoutMasterIdLst>
  <p:sldIdLst>
    <p:sldId id="371" r:id="rId8"/>
    <p:sldId id="446" r:id="rId9"/>
    <p:sldId id="447" r:id="rId10"/>
    <p:sldId id="448" r:id="rId11"/>
    <p:sldId id="449" r:id="rId12"/>
    <p:sldId id="450" r:id="rId13"/>
    <p:sldId id="451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C2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5186" autoAdjust="0"/>
  </p:normalViewPr>
  <p:slideViewPr>
    <p:cSldViewPr snapToGrid="0" showGuides="1">
      <p:cViewPr varScale="1">
        <p:scale>
          <a:sx n="106" d="100"/>
          <a:sy n="106" d="100"/>
        </p:scale>
        <p:origin x="1182" y="-84"/>
      </p:cViewPr>
      <p:guideLst>
        <p:guide orient="horz" pos="2273"/>
        <p:guide pos="384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r>
              <a:rPr lang="nl-NL" dirty="0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  <a:endParaRPr lang="nl-NL" dirty="0"/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4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583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12769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0241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6693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0640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6115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1015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08190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0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226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86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8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6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17334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6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3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843591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49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einddia tekst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13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6AF-77D5-43B4-9D2F-64922EE50E6F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C12E-654E-481A-8B96-5D554D7388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ba.uwv.nl/display/DWH/Database+Resident+Connection+Pooling?preview=/123672061/123672064/drcp-technical-brief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4" y="4449432"/>
            <a:ext cx="8768101" cy="979818"/>
          </a:xfrm>
        </p:spPr>
        <p:txBody>
          <a:bodyPr wrap="square">
            <a:spAutoFit/>
          </a:bodyPr>
          <a:lstStyle/>
          <a:p>
            <a:r>
              <a:rPr lang="nl-NL" dirty="0"/>
              <a:t>Connection Pooling in DIM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/>
              <a:t>Project DataFabriek</a:t>
            </a:r>
          </a:p>
          <a:p>
            <a:r>
              <a:rPr lang="nl-NL" dirty="0"/>
              <a:t>Februari 2024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19E31AB-E206-8E1A-9AAC-8E96239E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53" y="456646"/>
            <a:ext cx="3064484" cy="2376811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F3D28BD3-5DD4-5E83-8C27-2DF2D7121374}"/>
              </a:ext>
            </a:extLst>
          </p:cNvPr>
          <p:cNvSpPr/>
          <p:nvPr/>
        </p:nvSpPr>
        <p:spPr>
          <a:xfrm>
            <a:off x="6947981" y="2586724"/>
            <a:ext cx="3758976" cy="222497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  <a:reflection stA="26000" endPos="65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26D1296-0D73-5E8F-0351-A27052475542}"/>
              </a:ext>
            </a:extLst>
          </p:cNvPr>
          <p:cNvSpPr/>
          <p:nvPr/>
        </p:nvSpPr>
        <p:spPr>
          <a:xfrm>
            <a:off x="781235" y="2586725"/>
            <a:ext cx="3758976" cy="222497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  <a:reflection stA="26000" endPos="65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F3BC833-14E9-A847-F892-86086549B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Connection Pooling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90F94DE-8282-D323-CAE0-074B1E39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8CEB937-3D61-50EA-1080-6ECFE02A241C}"/>
              </a:ext>
            </a:extLst>
          </p:cNvPr>
          <p:cNvSpPr txBox="1"/>
          <p:nvPr/>
        </p:nvSpPr>
        <p:spPr>
          <a:xfrm>
            <a:off x="958781" y="2698816"/>
            <a:ext cx="35814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Connection Pooling</a:t>
            </a:r>
          </a:p>
          <a:p>
            <a:endParaRPr lang="nl-NL" dirty="0"/>
          </a:p>
          <a:p>
            <a:r>
              <a:rPr lang="nl-NL" dirty="0"/>
              <a:t>Client / Applicatie serverkant</a:t>
            </a:r>
          </a:p>
          <a:p>
            <a:endParaRPr lang="nl-NL" dirty="0"/>
          </a:p>
          <a:p>
            <a:r>
              <a:rPr lang="nl-NL" dirty="0"/>
              <a:t>Connectivity driver features !</a:t>
            </a:r>
            <a:br>
              <a:rPr lang="nl-NL" dirty="0"/>
            </a:br>
            <a:r>
              <a:rPr lang="nl-NL" dirty="0"/>
              <a:t>Aanpassen native IBM </a:t>
            </a:r>
            <a:br>
              <a:rPr lang="nl-NL" dirty="0"/>
            </a:br>
            <a:r>
              <a:rPr lang="nl-NL" dirty="0"/>
              <a:t>jdbc driver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503B886-EF52-F8D0-5C7C-612EF1DCB123}"/>
              </a:ext>
            </a:extLst>
          </p:cNvPr>
          <p:cNvSpPr txBox="1"/>
          <p:nvPr/>
        </p:nvSpPr>
        <p:spPr>
          <a:xfrm>
            <a:off x="7183519" y="2833457"/>
            <a:ext cx="2892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Connection Pooling aan</a:t>
            </a:r>
            <a:br>
              <a:rPr lang="nl-NL" dirty="0"/>
            </a:br>
            <a:r>
              <a:rPr lang="nl-NL" dirty="0"/>
              <a:t>databasekant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Oracle =&gt; DRCP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E95B4A0C-D285-A86E-E88A-F171D2749041}"/>
              </a:ext>
            </a:extLst>
          </p:cNvPr>
          <p:cNvSpPr txBox="1"/>
          <p:nvPr/>
        </p:nvSpPr>
        <p:spPr>
          <a:xfrm>
            <a:off x="1873188" y="53506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ighlight>
                  <a:srgbClr val="FFFF00"/>
                </a:highlight>
              </a:rPr>
              <a:t>Default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A47797D-85E7-790C-1C70-1608EB523F9D}"/>
              </a:ext>
            </a:extLst>
          </p:cNvPr>
          <p:cNvCxnSpPr/>
          <p:nvPr/>
        </p:nvCxnSpPr>
        <p:spPr>
          <a:xfrm>
            <a:off x="2349910" y="1117858"/>
            <a:ext cx="0" cy="134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A6877A-A613-4C87-4C1E-EF3A56B137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Connection Pooling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F48C1F-D9F1-0CFF-D75A-667AA0707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014201E-3B86-EF96-45A9-CAE153B5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4" y="528835"/>
            <a:ext cx="3708681" cy="2649058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C68E73F0-3AD5-C361-5785-B144F083738D}"/>
              </a:ext>
            </a:extLst>
          </p:cNvPr>
          <p:cNvSpPr txBox="1"/>
          <p:nvPr/>
        </p:nvSpPr>
        <p:spPr>
          <a:xfrm>
            <a:off x="4082735" y="201832"/>
            <a:ext cx="5025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Database Resident Connection Pooling - DWH - Confluence - TSC (uwv.nl)</a:t>
            </a:r>
            <a:endParaRPr lang="nl-NL" sz="1000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60B5CAD8-6F52-D1A9-8A3E-8B803F1630EF}"/>
              </a:ext>
            </a:extLst>
          </p:cNvPr>
          <p:cNvSpPr txBox="1"/>
          <p:nvPr/>
        </p:nvSpPr>
        <p:spPr>
          <a:xfrm>
            <a:off x="798987" y="3258676"/>
            <a:ext cx="4311243" cy="737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Arial" panose="020B0604020202020204" pitchFamily="34" charset="0"/>
              </a:rPr>
              <a:t>Database Resident Connection Pooling (DRCP) is an Oracle Database</a:t>
            </a:r>
            <a:br>
              <a:rPr lang="en-US" sz="1000" b="0" i="0" dirty="0"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effectLst/>
                <a:latin typeface="Arial" panose="020B0604020202020204" pitchFamily="34" charset="0"/>
              </a:rPr>
              <a:t> feature Developed for environments requiring  multiple connections with </a:t>
            </a:r>
            <a:br>
              <a:rPr lang="en-US" sz="1000" b="0" i="0" dirty="0"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effectLst/>
                <a:latin typeface="Arial" panose="020B0604020202020204" pitchFamily="34" charset="0"/>
              </a:rPr>
              <a:t>optimal database resource usage.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7CD18907-A3C1-3ECB-CBAB-656C7C0AC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897731"/>
            <a:ext cx="4086639" cy="255217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4933E8DE-FF43-BFC3-85B8-42CA8BE9D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585" y="625875"/>
            <a:ext cx="5876151" cy="5606249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BEC504AA-0908-573C-BA0F-3BCE550820DB}"/>
              </a:ext>
            </a:extLst>
          </p:cNvPr>
          <p:cNvSpPr txBox="1"/>
          <p:nvPr/>
        </p:nvSpPr>
        <p:spPr>
          <a:xfrm>
            <a:off x="230819" y="8877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DRCP</a:t>
            </a:r>
          </a:p>
        </p:txBody>
      </p:sp>
    </p:spTree>
    <p:extLst>
      <p:ext uri="{BB962C8B-B14F-4D97-AF65-F5344CB8AC3E}">
        <p14:creationId xmlns:p14="http://schemas.microsoft.com/office/powerpoint/2010/main" val="291313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6669DAC-05F8-DC31-58A6-3674B8222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Connection Pooling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E3ACC25-3616-BD71-4F24-5F36A285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781CFFC-73FA-B459-C6B0-AAD3442D054B}"/>
              </a:ext>
            </a:extLst>
          </p:cNvPr>
          <p:cNvSpPr txBox="1"/>
          <p:nvPr/>
        </p:nvSpPr>
        <p:spPr>
          <a:xfrm>
            <a:off x="3151573" y="586315"/>
            <a:ext cx="551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Resultaten met prototype Datastage Master Bi App SMF_REFTEST origineel SMF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B84F9E7-AE1B-A2BB-5B9C-CAFF3578BFDA}"/>
              </a:ext>
            </a:extLst>
          </p:cNvPr>
          <p:cNvSpPr txBox="1"/>
          <p:nvPr/>
        </p:nvSpPr>
        <p:spPr>
          <a:xfrm>
            <a:off x="1083076" y="1535839"/>
            <a:ext cx="8487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Connection Pooling DRCP stijl resultaten:</a:t>
            </a:r>
          </a:p>
          <a:p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Authenticated</a:t>
            </a:r>
            <a:r>
              <a:rPr lang="nl-NL" sz="1200" dirty="0"/>
              <a:t> Server pool o.b.v. 5 Datastage ETL engine schema 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Tijdwinst 2 minuten op een uur.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Brooker</a:t>
            </a:r>
            <a:r>
              <a:rPr lang="nl-NL" sz="1200" dirty="0"/>
              <a:t> kan slechts beperkt aantal sessies in de wachtstand zetten.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Tsunami structuur wordt niet doorbroken (</a:t>
            </a:r>
            <a:r>
              <a:rPr lang="nl-NL" sz="1200" dirty="0" err="1"/>
              <a:t>aktieve</a:t>
            </a:r>
            <a:r>
              <a:rPr lang="nl-NL" sz="1200" dirty="0"/>
              <a:t> sessies, </a:t>
            </a:r>
            <a:r>
              <a:rPr lang="nl-NL" sz="1200" dirty="0" err="1"/>
              <a:t>wait</a:t>
            </a:r>
            <a:r>
              <a:rPr lang="nl-NL" sz="1200" dirty="0"/>
              <a:t> </a:t>
            </a:r>
            <a:r>
              <a:rPr lang="nl-NL" sz="1200" dirty="0" err="1"/>
              <a:t>session</a:t>
            </a:r>
            <a:r>
              <a:rPr lang="nl-NL" sz="1200" dirty="0"/>
              <a:t>, </a:t>
            </a:r>
            <a:r>
              <a:rPr lang="nl-NL" sz="1200" dirty="0" err="1"/>
              <a:t>locked</a:t>
            </a:r>
            <a:r>
              <a:rPr lang="nl-NL" sz="1200" dirty="0"/>
              <a:t> sessies en hooked </a:t>
            </a:r>
            <a:r>
              <a:rPr lang="nl-NL" sz="1200" dirty="0" err="1"/>
              <a:t>sql</a:t>
            </a:r>
            <a:r>
              <a:rPr lang="nl-NL" sz="1200" dirty="0"/>
              <a:t> sessie (non happy flow).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Details m.b.t. </a:t>
            </a:r>
            <a:r>
              <a:rPr lang="nl-NL" sz="1200" dirty="0" err="1"/>
              <a:t>config</a:t>
            </a:r>
            <a:r>
              <a:rPr lang="nl-NL" sz="1200" dirty="0"/>
              <a:t> vraag Robert.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r>
              <a:rPr lang="nl-NL" sz="1200" dirty="0"/>
              <a:t>Conclusies:</a:t>
            </a:r>
          </a:p>
          <a:p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Datastage heeft geen middleware </a:t>
            </a:r>
            <a:r>
              <a:rPr lang="nl-NL" sz="1200" dirty="0" err="1"/>
              <a:t>connection</a:t>
            </a:r>
            <a:r>
              <a:rPr lang="nl-NL" sz="1200" dirty="0"/>
              <a:t> pooling en reageert o.a. door de job en </a:t>
            </a:r>
            <a:r>
              <a:rPr lang="nl-NL" sz="1200" dirty="0" err="1"/>
              <a:t>sequence</a:t>
            </a:r>
            <a:r>
              <a:rPr lang="nl-NL" sz="1200" dirty="0"/>
              <a:t> opbouw en </a:t>
            </a:r>
            <a:r>
              <a:rPr lang="nl-NL" sz="1200" dirty="0" err="1"/>
              <a:t>metalinkage</a:t>
            </a:r>
            <a:r>
              <a:rPr lang="nl-NL" sz="1200" dirty="0"/>
              <a:t> niet zoals voorspelt op de DRCP infrastructuur. Sessie handling niet veranderd.</a:t>
            </a:r>
            <a:br>
              <a:rPr lang="nl-NL" sz="1200" dirty="0"/>
            </a:br>
            <a:r>
              <a:rPr lang="nl-NL" sz="1200" dirty="0"/>
              <a:t>Server Pools inrichting en resource niet de juiste discriminator.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Architectuur besluit ? Waarom maakt de ETL Datastage Engine gebruik van meerdere schema’s ?</a:t>
            </a:r>
          </a:p>
          <a:p>
            <a:r>
              <a:rPr lang="nl-NL" sz="1200" dirty="0"/>
              <a:t>     ETL standaard is 1 schema dat </a:t>
            </a:r>
            <a:r>
              <a:rPr lang="nl-NL" sz="1200" dirty="0" err="1"/>
              <a:t>rules</a:t>
            </a:r>
            <a:r>
              <a:rPr lang="nl-NL" sz="1200" dirty="0"/>
              <a:t> de database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br>
              <a:rPr lang="nl-NL" sz="1200" dirty="0"/>
            </a:br>
            <a:endParaRPr lang="nl-NL" sz="1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409D822-876A-8CDA-7AFC-DFA5957F2611}"/>
              </a:ext>
            </a:extLst>
          </p:cNvPr>
          <p:cNvSpPr txBox="1"/>
          <p:nvPr/>
        </p:nvSpPr>
        <p:spPr>
          <a:xfrm>
            <a:off x="1393792" y="6924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DRCP</a:t>
            </a:r>
          </a:p>
        </p:txBody>
      </p:sp>
    </p:spTree>
    <p:extLst>
      <p:ext uri="{BB962C8B-B14F-4D97-AF65-F5344CB8AC3E}">
        <p14:creationId xmlns:p14="http://schemas.microsoft.com/office/powerpoint/2010/main" val="16716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D1E5308-624D-FC9D-0C00-56AC181C08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Connection Pooling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9CAAD8-C2B9-C7AA-ABB5-F5B0EB5BA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58C2A0C-31E1-35F5-64DA-C63A8CD4A879}"/>
              </a:ext>
            </a:extLst>
          </p:cNvPr>
          <p:cNvSpPr txBox="1"/>
          <p:nvPr/>
        </p:nvSpPr>
        <p:spPr>
          <a:xfrm>
            <a:off x="1331649" y="710214"/>
            <a:ext cx="78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Connection Pooling aan Middleware kant = Datastage engine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36F60-93EE-E9A3-4DD0-3E10317D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55" y="1420428"/>
            <a:ext cx="4188123" cy="414168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7BD2FF1-18B5-50B0-83F7-23204EF76EE2}"/>
              </a:ext>
            </a:extLst>
          </p:cNvPr>
          <p:cNvSpPr txBox="1"/>
          <p:nvPr/>
        </p:nvSpPr>
        <p:spPr>
          <a:xfrm>
            <a:off x="8043170" y="5637320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Runs zonder </a:t>
            </a:r>
            <a:r>
              <a:rPr lang="nl-NL" dirty="0" err="1"/>
              <a:t>connection</a:t>
            </a:r>
            <a:r>
              <a:rPr lang="nl-NL" dirty="0"/>
              <a:t> pooling</a:t>
            </a:r>
            <a:br>
              <a:rPr lang="nl-NL" dirty="0"/>
            </a:br>
            <a:r>
              <a:rPr lang="nl-NL" dirty="0"/>
              <a:t>Datastage sessies / uur / schema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A3306DC0-573C-CA03-EE81-ABBB8556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39" y="1495982"/>
            <a:ext cx="3578649" cy="1682226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72874E03-3F03-A903-32CE-20113E1F1DA2}"/>
              </a:ext>
            </a:extLst>
          </p:cNvPr>
          <p:cNvSpPr txBox="1"/>
          <p:nvPr/>
        </p:nvSpPr>
        <p:spPr>
          <a:xfrm>
            <a:off x="1331649" y="3811509"/>
            <a:ext cx="5794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Volgens IBM </a:t>
            </a:r>
            <a:r>
              <a:rPr lang="nl-NL" dirty="0" err="1"/>
              <a:t>redbooks</a:t>
            </a:r>
            <a:r>
              <a:rPr lang="nl-NL" dirty="0"/>
              <a:t> </a:t>
            </a:r>
          </a:p>
          <a:p>
            <a:br>
              <a:rPr lang="nl-NL" dirty="0"/>
            </a:br>
            <a:r>
              <a:rPr lang="nl-NL" dirty="0"/>
              <a:t>1) ODBC en OCI call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/>
              <a:t>2) JDBC driver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/>
              <a:t>3) Sri heeft in breinstorm sessie aangeboden</a:t>
            </a:r>
          </a:p>
          <a:p>
            <a:r>
              <a:rPr lang="nl-NL" dirty="0"/>
              <a:t>2 te kunnen doen. JDBC driver is ook de betere </a:t>
            </a:r>
          </a:p>
          <a:p>
            <a:r>
              <a:rPr lang="nl-NL" dirty="0"/>
              <a:t>Connectie i.v.m. ODBC plus.</a:t>
            </a:r>
          </a:p>
        </p:txBody>
      </p:sp>
    </p:spTree>
    <p:extLst>
      <p:ext uri="{BB962C8B-B14F-4D97-AF65-F5344CB8AC3E}">
        <p14:creationId xmlns:p14="http://schemas.microsoft.com/office/powerpoint/2010/main" val="291732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4473EB2-7FE9-994C-98FE-EAC7250AD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B23C416-0798-D8D3-F6BC-1FEA4861C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BF07AA1-11FF-8740-D69E-EA1AC21A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7" y="1019175"/>
            <a:ext cx="4810125" cy="48196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07D9796-282E-C1F4-66F6-07542D5B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81" y="2136374"/>
            <a:ext cx="4482758" cy="3426108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97EEF761-35EA-E878-9C88-23688BB33814}"/>
              </a:ext>
            </a:extLst>
          </p:cNvPr>
          <p:cNvSpPr txBox="1"/>
          <p:nvPr/>
        </p:nvSpPr>
        <p:spPr>
          <a:xfrm>
            <a:off x="3781887" y="523783"/>
            <a:ext cx="52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JDBC driver </a:t>
            </a:r>
            <a:r>
              <a:rPr lang="nl-NL" dirty="0" err="1"/>
              <a:t>connection</a:t>
            </a:r>
            <a:r>
              <a:rPr lang="nl-NL" dirty="0"/>
              <a:t> pool </a:t>
            </a:r>
            <a:r>
              <a:rPr lang="nl-NL" dirty="0" err="1"/>
              <a:t>programming</a:t>
            </a:r>
            <a:r>
              <a:rPr lang="nl-NL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79711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970EA77-9692-E9CF-3C55-4295888751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0125C-7BBA-EB90-E68A-E2D8916FE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C84863D-8F62-D5A5-D257-C2A37DD861C7}"/>
              </a:ext>
            </a:extLst>
          </p:cNvPr>
          <p:cNvSpPr txBox="1"/>
          <p:nvPr/>
        </p:nvSpPr>
        <p:spPr>
          <a:xfrm>
            <a:off x="1973655" y="1158844"/>
            <a:ext cx="77089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Invullen van </a:t>
            </a:r>
            <a:r>
              <a:rPr lang="nl-NL" dirty="0" err="1"/>
              <a:t>requirements</a:t>
            </a:r>
            <a:r>
              <a:rPr lang="nl-NL" dirty="0"/>
              <a:t> en andere afspraken met Sri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Meting Jos, Robert en Henry invullen van blanks en komen tot</a:t>
            </a:r>
            <a:br>
              <a:rPr lang="nl-NL" dirty="0"/>
            </a:br>
            <a:r>
              <a:rPr lang="nl-NL" dirty="0"/>
              <a:t>memo voor Chris. Liefst Maandag.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Levertijd 6 maanden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36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9B7070F7EA54C82A81AE19BD69CC7" ma:contentTypeVersion="1" ma:contentTypeDescription="Een nieuw document maken." ma:contentTypeScope="" ma:versionID="de95a872880ce99e9f66a29e393283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5bf6822c137ccd5d40ebcd1dec61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7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?mso-contentType ?>
<SharedContentType xmlns="Microsoft.SharePoint.Taxonomy.ContentTypeSync" SourceId="5c8cb159-2b14-44f1-9f1e-2f87ce4796ac" ContentTypeId="0x0101" PreviousValue="false"/>
</file>

<file path=customXml/itemProps1.xml><?xml version="1.0" encoding="utf-8"?>
<ds:datastoreItem xmlns:ds="http://schemas.openxmlformats.org/officeDocument/2006/customXml" ds:itemID="{52351C8A-63CF-4AF0-9A9B-17DAAC1DBD4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5370938-BD61-4972-9F79-9C3518AB8458"/>
    <ds:schemaRef ds:uri="http://purl.org/dc/terms/"/>
    <ds:schemaRef ds:uri="85370938-bd61-4972-9f79-9c3518ab84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1A765EF-592F-4552-8118-3C2C080EE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80514E-8482-4C02-8CDC-E044AD897C4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A038FEE-AB13-41BD-8D73-9506CCFFA6E7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4920ABC7-467F-4A2E-9BCA-5D26BDF92836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0</TotalTime>
  <Words>366</Words>
  <Application>Microsoft Office PowerPoint</Application>
  <PresentationFormat>Breedbeeld</PresentationFormat>
  <Paragraphs>64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Nuon Matthew Light</vt:lpstr>
      <vt:lpstr>Verdana</vt:lpstr>
      <vt:lpstr>UWV Januari 2019</vt:lpstr>
      <vt:lpstr>UWV December 2021</vt:lpstr>
      <vt:lpstr>Connection Pooling in DIM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henk.vantentbecking@uwv.nl</dc:creator>
  <cp:lastModifiedBy>Niessen, Henry (H.J.J.M.)</cp:lastModifiedBy>
  <cp:revision>695</cp:revision>
  <cp:lastPrinted>2019-03-21T14:58:05Z</cp:lastPrinted>
  <dcterms:created xsi:type="dcterms:W3CDTF">2019-01-21T08:51:32Z</dcterms:created>
  <dcterms:modified xsi:type="dcterms:W3CDTF">2024-02-01T12:01:22Z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0x010100B129B7070F7EA54C82A81AE19BD69CC7</vt:lpwstr>
  </property>
</Properties>
</file>