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5" r:id="rId4"/>
    <p:sldId id="261" r:id="rId5"/>
    <p:sldId id="266" r:id="rId6"/>
    <p:sldId id="268" r:id="rId7"/>
    <p:sldId id="269" r:id="rId8"/>
    <p:sldId id="263" r:id="rId9"/>
    <p:sldId id="275" r:id="rId10"/>
    <p:sldId id="267" r:id="rId11"/>
    <p:sldId id="274" r:id="rId12"/>
    <p:sldId id="258" r:id="rId13"/>
    <p:sldId id="270" r:id="rId14"/>
    <p:sldId id="271" r:id="rId15"/>
    <p:sldId id="272" r:id="rId16"/>
    <p:sldId id="257" r:id="rId17"/>
    <p:sldId id="276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0F00C-5D6F-4B39-ADE9-1BB31198397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3BF48240-05E4-43F3-A881-6E6C46B67330}">
      <dgm:prSet phldrT="[Tekst]" custT="1"/>
      <dgm:spPr/>
      <dgm:t>
        <a:bodyPr/>
        <a:lstStyle/>
        <a:p>
          <a:r>
            <a:rPr lang="nl-NL" sz="1400" dirty="0" smtClean="0"/>
            <a:t>Lijn Manager</a:t>
          </a:r>
          <a:endParaRPr lang="nl-NL" sz="1400" dirty="0"/>
        </a:p>
      </dgm:t>
    </dgm:pt>
    <dgm:pt modelId="{13743B53-7AAA-4049-811B-23D05AB65439}" type="parTrans" cxnId="{FC9278E1-0263-4FE0-8D97-6ECFC0E6F6FE}">
      <dgm:prSet/>
      <dgm:spPr/>
      <dgm:t>
        <a:bodyPr/>
        <a:lstStyle/>
        <a:p>
          <a:endParaRPr lang="nl-NL" sz="1400"/>
        </a:p>
      </dgm:t>
    </dgm:pt>
    <dgm:pt modelId="{79890109-1CCF-400E-9443-59ED1A5708FC}" type="sibTrans" cxnId="{FC9278E1-0263-4FE0-8D97-6ECFC0E6F6FE}">
      <dgm:prSet/>
      <dgm:spPr/>
      <dgm:t>
        <a:bodyPr/>
        <a:lstStyle/>
        <a:p>
          <a:endParaRPr lang="nl-NL" sz="1400"/>
        </a:p>
      </dgm:t>
    </dgm:pt>
    <dgm:pt modelId="{DC9F607C-7D97-4A2B-960F-BF3C377B246F}" type="asst">
      <dgm:prSet phldrT="[Tekst]" custT="1"/>
      <dgm:spPr/>
      <dgm:t>
        <a:bodyPr/>
        <a:lstStyle/>
        <a:p>
          <a:r>
            <a:rPr lang="nl-NL" sz="1400" dirty="0" smtClean="0"/>
            <a:t>Staf manager</a:t>
          </a:r>
          <a:endParaRPr lang="nl-NL" sz="1400" dirty="0"/>
        </a:p>
      </dgm:t>
    </dgm:pt>
    <dgm:pt modelId="{B86B1E10-FD5A-40C3-AD87-B530F45D6767}" type="parTrans" cxnId="{9DD6D342-C280-4AC5-ACBA-A532E3F8D492}">
      <dgm:prSet/>
      <dgm:spPr/>
      <dgm:t>
        <a:bodyPr/>
        <a:lstStyle/>
        <a:p>
          <a:endParaRPr lang="nl-NL" sz="1400"/>
        </a:p>
      </dgm:t>
    </dgm:pt>
    <dgm:pt modelId="{193B183C-7DB1-4B4D-8C68-D897B511C30D}" type="sibTrans" cxnId="{9DD6D342-C280-4AC5-ACBA-A532E3F8D492}">
      <dgm:prSet/>
      <dgm:spPr/>
      <dgm:t>
        <a:bodyPr/>
        <a:lstStyle/>
        <a:p>
          <a:endParaRPr lang="nl-NL" sz="1400"/>
        </a:p>
      </dgm:t>
    </dgm:pt>
    <dgm:pt modelId="{66353229-2DFF-40FE-8202-ABC2237EA9A7}">
      <dgm:prSet phldrT="[Tekst]" custT="1"/>
      <dgm:spPr/>
      <dgm:t>
        <a:bodyPr/>
        <a:lstStyle/>
        <a:p>
          <a:r>
            <a:rPr lang="nl-NL" sz="1400" dirty="0" smtClean="0"/>
            <a:t>Medewerker</a:t>
          </a:r>
          <a:endParaRPr lang="nl-NL" sz="1400" dirty="0"/>
        </a:p>
      </dgm:t>
    </dgm:pt>
    <dgm:pt modelId="{1AD1033D-BFBF-4D04-9E5C-E6D815262F64}" type="parTrans" cxnId="{5BF57645-3657-44AB-89A8-255FEB149AE6}">
      <dgm:prSet/>
      <dgm:spPr/>
      <dgm:t>
        <a:bodyPr/>
        <a:lstStyle/>
        <a:p>
          <a:endParaRPr lang="nl-NL" sz="1400"/>
        </a:p>
      </dgm:t>
    </dgm:pt>
    <dgm:pt modelId="{62AD4391-DB9C-45AC-8604-5282DC237ACD}" type="sibTrans" cxnId="{5BF57645-3657-44AB-89A8-255FEB149AE6}">
      <dgm:prSet/>
      <dgm:spPr/>
      <dgm:t>
        <a:bodyPr/>
        <a:lstStyle/>
        <a:p>
          <a:endParaRPr lang="nl-NL" sz="1400"/>
        </a:p>
      </dgm:t>
    </dgm:pt>
    <dgm:pt modelId="{CA8F220E-1944-438B-8C71-CF83AFC139EA}">
      <dgm:prSet phldrT="[Tekst]" custT="1"/>
      <dgm:spPr/>
      <dgm:t>
        <a:bodyPr/>
        <a:lstStyle/>
        <a:p>
          <a:r>
            <a:rPr lang="nl-NL" sz="1400" dirty="0" smtClean="0"/>
            <a:t>Medewerker</a:t>
          </a:r>
          <a:endParaRPr lang="nl-NL" sz="1400" dirty="0"/>
        </a:p>
      </dgm:t>
    </dgm:pt>
    <dgm:pt modelId="{FA9078BF-300E-4D47-B2C7-B598AF998515}" type="parTrans" cxnId="{9EC766FE-7C25-4519-AECC-8E43F561D75F}">
      <dgm:prSet/>
      <dgm:spPr/>
      <dgm:t>
        <a:bodyPr/>
        <a:lstStyle/>
        <a:p>
          <a:endParaRPr lang="nl-NL" sz="1400"/>
        </a:p>
      </dgm:t>
    </dgm:pt>
    <dgm:pt modelId="{D14BC8D9-DE9C-401F-B48D-5E40A42239C9}" type="sibTrans" cxnId="{9EC766FE-7C25-4519-AECC-8E43F561D75F}">
      <dgm:prSet/>
      <dgm:spPr/>
      <dgm:t>
        <a:bodyPr/>
        <a:lstStyle/>
        <a:p>
          <a:endParaRPr lang="nl-NL" sz="1400"/>
        </a:p>
      </dgm:t>
    </dgm:pt>
    <dgm:pt modelId="{270CF051-DE2E-4C2A-8A9E-9ADBC4F20357}">
      <dgm:prSet phldrT="[Tekst]" custT="1"/>
      <dgm:spPr/>
      <dgm:t>
        <a:bodyPr/>
        <a:lstStyle/>
        <a:p>
          <a:r>
            <a:rPr lang="nl-NL" sz="1400" dirty="0" smtClean="0"/>
            <a:t>Medewerker</a:t>
          </a:r>
          <a:endParaRPr lang="nl-NL" sz="1400" dirty="0"/>
        </a:p>
      </dgm:t>
    </dgm:pt>
    <dgm:pt modelId="{8525FE24-92B5-4F2C-A0DB-005884181589}" type="parTrans" cxnId="{45ADEA1B-9C99-45B3-BF9D-E434B9E5FAFE}">
      <dgm:prSet/>
      <dgm:spPr/>
      <dgm:t>
        <a:bodyPr/>
        <a:lstStyle/>
        <a:p>
          <a:endParaRPr lang="nl-NL" sz="1400"/>
        </a:p>
      </dgm:t>
    </dgm:pt>
    <dgm:pt modelId="{484F1BD6-FB41-4AD6-AEB2-37C6166CC7D1}" type="sibTrans" cxnId="{45ADEA1B-9C99-45B3-BF9D-E434B9E5FAFE}">
      <dgm:prSet/>
      <dgm:spPr/>
      <dgm:t>
        <a:bodyPr/>
        <a:lstStyle/>
        <a:p>
          <a:endParaRPr lang="nl-NL" sz="1400"/>
        </a:p>
      </dgm:t>
    </dgm:pt>
    <dgm:pt modelId="{C615B578-83A8-4169-9912-1000AA938AB5}" type="pres">
      <dgm:prSet presAssocID="{C0B0F00C-5D6F-4B39-ADE9-1BB3119839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75541546-EA92-46A5-99DC-B59B443EB391}" type="pres">
      <dgm:prSet presAssocID="{3BF48240-05E4-43F3-A881-6E6C46B67330}" presName="hierRoot1" presStyleCnt="0">
        <dgm:presLayoutVars>
          <dgm:hierBranch val="init"/>
        </dgm:presLayoutVars>
      </dgm:prSet>
      <dgm:spPr/>
    </dgm:pt>
    <dgm:pt modelId="{9876172D-5F81-4F3C-A650-AC697D652683}" type="pres">
      <dgm:prSet presAssocID="{3BF48240-05E4-43F3-A881-6E6C46B67330}" presName="rootComposite1" presStyleCnt="0"/>
      <dgm:spPr/>
    </dgm:pt>
    <dgm:pt modelId="{C45ECAEF-0268-43EC-AECD-11FF09E39164}" type="pres">
      <dgm:prSet presAssocID="{3BF48240-05E4-43F3-A881-6E6C46B6733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4E2E89AA-36AB-4579-A650-BDC8D626AD3C}" type="pres">
      <dgm:prSet presAssocID="{3BF48240-05E4-43F3-A881-6E6C46B67330}" presName="rootConnector1" presStyleLbl="node1" presStyleIdx="0" presStyleCnt="0"/>
      <dgm:spPr/>
      <dgm:t>
        <a:bodyPr/>
        <a:lstStyle/>
        <a:p>
          <a:endParaRPr lang="nl-NL"/>
        </a:p>
      </dgm:t>
    </dgm:pt>
    <dgm:pt modelId="{0A41820B-EE6B-4A33-9496-9CD2E140CEB1}" type="pres">
      <dgm:prSet presAssocID="{3BF48240-05E4-43F3-A881-6E6C46B67330}" presName="hierChild2" presStyleCnt="0"/>
      <dgm:spPr/>
    </dgm:pt>
    <dgm:pt modelId="{16245E03-C9D6-45C5-BCB5-CFC8205C4004}" type="pres">
      <dgm:prSet presAssocID="{1AD1033D-BFBF-4D04-9E5C-E6D815262F64}" presName="Name37" presStyleLbl="parChTrans1D2" presStyleIdx="0" presStyleCnt="4"/>
      <dgm:spPr/>
      <dgm:t>
        <a:bodyPr/>
        <a:lstStyle/>
        <a:p>
          <a:endParaRPr lang="nl-NL"/>
        </a:p>
      </dgm:t>
    </dgm:pt>
    <dgm:pt modelId="{EEBC0E96-B918-470D-AAF6-73EBCEA32FCC}" type="pres">
      <dgm:prSet presAssocID="{66353229-2DFF-40FE-8202-ABC2237EA9A7}" presName="hierRoot2" presStyleCnt="0">
        <dgm:presLayoutVars>
          <dgm:hierBranch val="init"/>
        </dgm:presLayoutVars>
      </dgm:prSet>
      <dgm:spPr/>
    </dgm:pt>
    <dgm:pt modelId="{6478BF01-D5E0-403D-ACA2-D3CBF1A35F34}" type="pres">
      <dgm:prSet presAssocID="{66353229-2DFF-40FE-8202-ABC2237EA9A7}" presName="rootComposite" presStyleCnt="0"/>
      <dgm:spPr/>
    </dgm:pt>
    <dgm:pt modelId="{5818A2E7-66D7-4F2B-AB01-CB11B821C799}" type="pres">
      <dgm:prSet presAssocID="{66353229-2DFF-40FE-8202-ABC2237EA9A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FECE4931-A676-47E5-8479-7C07D1ABAD3E}" type="pres">
      <dgm:prSet presAssocID="{66353229-2DFF-40FE-8202-ABC2237EA9A7}" presName="rootConnector" presStyleLbl="node2" presStyleIdx="0" presStyleCnt="3"/>
      <dgm:spPr/>
      <dgm:t>
        <a:bodyPr/>
        <a:lstStyle/>
        <a:p>
          <a:endParaRPr lang="nl-NL"/>
        </a:p>
      </dgm:t>
    </dgm:pt>
    <dgm:pt modelId="{CF354A83-4CC6-403C-A3C3-B1D239402E47}" type="pres">
      <dgm:prSet presAssocID="{66353229-2DFF-40FE-8202-ABC2237EA9A7}" presName="hierChild4" presStyleCnt="0"/>
      <dgm:spPr/>
    </dgm:pt>
    <dgm:pt modelId="{D868BC96-5CE3-40D2-939C-9BBC2C9167FC}" type="pres">
      <dgm:prSet presAssocID="{66353229-2DFF-40FE-8202-ABC2237EA9A7}" presName="hierChild5" presStyleCnt="0"/>
      <dgm:spPr/>
    </dgm:pt>
    <dgm:pt modelId="{3BCB2474-B1D8-450E-A7BC-99E3DAC8A8AF}" type="pres">
      <dgm:prSet presAssocID="{FA9078BF-300E-4D47-B2C7-B598AF998515}" presName="Name37" presStyleLbl="parChTrans1D2" presStyleIdx="1" presStyleCnt="4"/>
      <dgm:spPr/>
      <dgm:t>
        <a:bodyPr/>
        <a:lstStyle/>
        <a:p>
          <a:endParaRPr lang="nl-NL"/>
        </a:p>
      </dgm:t>
    </dgm:pt>
    <dgm:pt modelId="{E23E6225-B073-4185-91B3-6953FB1A5AEF}" type="pres">
      <dgm:prSet presAssocID="{CA8F220E-1944-438B-8C71-CF83AFC139EA}" presName="hierRoot2" presStyleCnt="0">
        <dgm:presLayoutVars>
          <dgm:hierBranch val="init"/>
        </dgm:presLayoutVars>
      </dgm:prSet>
      <dgm:spPr/>
    </dgm:pt>
    <dgm:pt modelId="{DDB4F38D-A445-4BB0-A916-60B6D402CC34}" type="pres">
      <dgm:prSet presAssocID="{CA8F220E-1944-438B-8C71-CF83AFC139EA}" presName="rootComposite" presStyleCnt="0"/>
      <dgm:spPr/>
    </dgm:pt>
    <dgm:pt modelId="{15A79561-9E9D-46F5-AA0D-48264711A217}" type="pres">
      <dgm:prSet presAssocID="{CA8F220E-1944-438B-8C71-CF83AFC139E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898651A-B433-45CD-959D-080907BB59E5}" type="pres">
      <dgm:prSet presAssocID="{CA8F220E-1944-438B-8C71-CF83AFC139EA}" presName="rootConnector" presStyleLbl="node2" presStyleIdx="1" presStyleCnt="3"/>
      <dgm:spPr/>
      <dgm:t>
        <a:bodyPr/>
        <a:lstStyle/>
        <a:p>
          <a:endParaRPr lang="nl-NL"/>
        </a:p>
      </dgm:t>
    </dgm:pt>
    <dgm:pt modelId="{07FD385C-2B1F-4A1F-A683-5B163FB1E61E}" type="pres">
      <dgm:prSet presAssocID="{CA8F220E-1944-438B-8C71-CF83AFC139EA}" presName="hierChild4" presStyleCnt="0"/>
      <dgm:spPr/>
    </dgm:pt>
    <dgm:pt modelId="{B5A18FF4-FB68-417E-8C6A-28875662D4FE}" type="pres">
      <dgm:prSet presAssocID="{CA8F220E-1944-438B-8C71-CF83AFC139EA}" presName="hierChild5" presStyleCnt="0"/>
      <dgm:spPr/>
    </dgm:pt>
    <dgm:pt modelId="{A9994634-F39A-49BB-AA85-616182B44A80}" type="pres">
      <dgm:prSet presAssocID="{8525FE24-92B5-4F2C-A0DB-005884181589}" presName="Name37" presStyleLbl="parChTrans1D2" presStyleIdx="2" presStyleCnt="4"/>
      <dgm:spPr/>
      <dgm:t>
        <a:bodyPr/>
        <a:lstStyle/>
        <a:p>
          <a:endParaRPr lang="nl-NL"/>
        </a:p>
      </dgm:t>
    </dgm:pt>
    <dgm:pt modelId="{0FD1214F-8BB9-403F-B572-6D71D84ADB44}" type="pres">
      <dgm:prSet presAssocID="{270CF051-DE2E-4C2A-8A9E-9ADBC4F20357}" presName="hierRoot2" presStyleCnt="0">
        <dgm:presLayoutVars>
          <dgm:hierBranch val="init"/>
        </dgm:presLayoutVars>
      </dgm:prSet>
      <dgm:spPr/>
    </dgm:pt>
    <dgm:pt modelId="{58036F6B-E860-4049-9158-40CCF5D9AAEA}" type="pres">
      <dgm:prSet presAssocID="{270CF051-DE2E-4C2A-8A9E-9ADBC4F20357}" presName="rootComposite" presStyleCnt="0"/>
      <dgm:spPr/>
    </dgm:pt>
    <dgm:pt modelId="{51BAB865-69F7-49EC-A41E-76FA30ED60D0}" type="pres">
      <dgm:prSet presAssocID="{270CF051-DE2E-4C2A-8A9E-9ADBC4F2035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C1988BD-8E05-4282-93A1-3DF6DE2B0A4D}" type="pres">
      <dgm:prSet presAssocID="{270CF051-DE2E-4C2A-8A9E-9ADBC4F20357}" presName="rootConnector" presStyleLbl="node2" presStyleIdx="2" presStyleCnt="3"/>
      <dgm:spPr/>
      <dgm:t>
        <a:bodyPr/>
        <a:lstStyle/>
        <a:p>
          <a:endParaRPr lang="nl-NL"/>
        </a:p>
      </dgm:t>
    </dgm:pt>
    <dgm:pt modelId="{3CEF13A4-5C52-4DBB-821B-98576BF3C069}" type="pres">
      <dgm:prSet presAssocID="{270CF051-DE2E-4C2A-8A9E-9ADBC4F20357}" presName="hierChild4" presStyleCnt="0"/>
      <dgm:spPr/>
    </dgm:pt>
    <dgm:pt modelId="{D059EE87-61AD-41A6-A4F2-E373D044227A}" type="pres">
      <dgm:prSet presAssocID="{270CF051-DE2E-4C2A-8A9E-9ADBC4F20357}" presName="hierChild5" presStyleCnt="0"/>
      <dgm:spPr/>
    </dgm:pt>
    <dgm:pt modelId="{B7A25217-5697-4CB9-8DDA-134D8E1F265E}" type="pres">
      <dgm:prSet presAssocID="{3BF48240-05E4-43F3-A881-6E6C46B67330}" presName="hierChild3" presStyleCnt="0"/>
      <dgm:spPr/>
    </dgm:pt>
    <dgm:pt modelId="{BF4370FF-6943-47F6-AF36-C4F2BC7D9F87}" type="pres">
      <dgm:prSet presAssocID="{B86B1E10-FD5A-40C3-AD87-B530F45D6767}" presName="Name111" presStyleLbl="parChTrans1D2" presStyleIdx="3" presStyleCnt="4"/>
      <dgm:spPr/>
      <dgm:t>
        <a:bodyPr/>
        <a:lstStyle/>
        <a:p>
          <a:endParaRPr lang="nl-NL"/>
        </a:p>
      </dgm:t>
    </dgm:pt>
    <dgm:pt modelId="{FB4B5579-ECBC-4614-A701-7CC2630EFA1A}" type="pres">
      <dgm:prSet presAssocID="{DC9F607C-7D97-4A2B-960F-BF3C377B246F}" presName="hierRoot3" presStyleCnt="0">
        <dgm:presLayoutVars>
          <dgm:hierBranch val="init"/>
        </dgm:presLayoutVars>
      </dgm:prSet>
      <dgm:spPr/>
    </dgm:pt>
    <dgm:pt modelId="{1740055D-71F0-4C94-9825-A7A1C50FF151}" type="pres">
      <dgm:prSet presAssocID="{DC9F607C-7D97-4A2B-960F-BF3C377B246F}" presName="rootComposite3" presStyleCnt="0"/>
      <dgm:spPr/>
    </dgm:pt>
    <dgm:pt modelId="{C5DFFD82-7296-4952-B736-D72FD56C130F}" type="pres">
      <dgm:prSet presAssocID="{DC9F607C-7D97-4A2B-960F-BF3C377B246F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A211214-95A3-448D-A27E-EFC0D4E2C24D}" type="pres">
      <dgm:prSet presAssocID="{DC9F607C-7D97-4A2B-960F-BF3C377B246F}" presName="rootConnector3" presStyleLbl="asst1" presStyleIdx="0" presStyleCnt="1"/>
      <dgm:spPr/>
      <dgm:t>
        <a:bodyPr/>
        <a:lstStyle/>
        <a:p>
          <a:endParaRPr lang="nl-NL"/>
        </a:p>
      </dgm:t>
    </dgm:pt>
    <dgm:pt modelId="{4849CD70-FF19-4CEA-8526-20EC8AB08214}" type="pres">
      <dgm:prSet presAssocID="{DC9F607C-7D97-4A2B-960F-BF3C377B246F}" presName="hierChild6" presStyleCnt="0"/>
      <dgm:spPr/>
    </dgm:pt>
    <dgm:pt modelId="{2324A2CE-44AE-4F0E-BB82-B8C37131F98F}" type="pres">
      <dgm:prSet presAssocID="{DC9F607C-7D97-4A2B-960F-BF3C377B246F}" presName="hierChild7" presStyleCnt="0"/>
      <dgm:spPr/>
    </dgm:pt>
  </dgm:ptLst>
  <dgm:cxnLst>
    <dgm:cxn modelId="{9DD6D342-C280-4AC5-ACBA-A532E3F8D492}" srcId="{3BF48240-05E4-43F3-A881-6E6C46B67330}" destId="{DC9F607C-7D97-4A2B-960F-BF3C377B246F}" srcOrd="0" destOrd="0" parTransId="{B86B1E10-FD5A-40C3-AD87-B530F45D6767}" sibTransId="{193B183C-7DB1-4B4D-8C68-D897B511C30D}"/>
    <dgm:cxn modelId="{F3C3C3E8-CC12-4629-BA2D-9BB9AE421CC9}" type="presOf" srcId="{3BF48240-05E4-43F3-A881-6E6C46B67330}" destId="{C45ECAEF-0268-43EC-AECD-11FF09E39164}" srcOrd="0" destOrd="0" presId="urn:microsoft.com/office/officeart/2005/8/layout/orgChart1"/>
    <dgm:cxn modelId="{5BF57645-3657-44AB-89A8-255FEB149AE6}" srcId="{3BF48240-05E4-43F3-A881-6E6C46B67330}" destId="{66353229-2DFF-40FE-8202-ABC2237EA9A7}" srcOrd="1" destOrd="0" parTransId="{1AD1033D-BFBF-4D04-9E5C-E6D815262F64}" sibTransId="{62AD4391-DB9C-45AC-8604-5282DC237ACD}"/>
    <dgm:cxn modelId="{0885C536-67FB-4339-ADE1-FF6ECB0A37CE}" type="presOf" srcId="{8525FE24-92B5-4F2C-A0DB-005884181589}" destId="{A9994634-F39A-49BB-AA85-616182B44A80}" srcOrd="0" destOrd="0" presId="urn:microsoft.com/office/officeart/2005/8/layout/orgChart1"/>
    <dgm:cxn modelId="{85252389-D39D-418B-A4C2-DD1717E0B304}" type="presOf" srcId="{FA9078BF-300E-4D47-B2C7-B598AF998515}" destId="{3BCB2474-B1D8-450E-A7BC-99E3DAC8A8AF}" srcOrd="0" destOrd="0" presId="urn:microsoft.com/office/officeart/2005/8/layout/orgChart1"/>
    <dgm:cxn modelId="{49E45837-7B62-4292-9B1A-626C0695025B}" type="presOf" srcId="{66353229-2DFF-40FE-8202-ABC2237EA9A7}" destId="{5818A2E7-66D7-4F2B-AB01-CB11B821C799}" srcOrd="0" destOrd="0" presId="urn:microsoft.com/office/officeart/2005/8/layout/orgChart1"/>
    <dgm:cxn modelId="{D4F9A2B5-17A2-46CE-8194-90C904D60904}" type="presOf" srcId="{270CF051-DE2E-4C2A-8A9E-9ADBC4F20357}" destId="{51BAB865-69F7-49EC-A41E-76FA30ED60D0}" srcOrd="0" destOrd="0" presId="urn:microsoft.com/office/officeart/2005/8/layout/orgChart1"/>
    <dgm:cxn modelId="{376AB0F1-126B-45FA-B0A1-9AD9F3E10D34}" type="presOf" srcId="{DC9F607C-7D97-4A2B-960F-BF3C377B246F}" destId="{2A211214-95A3-448D-A27E-EFC0D4E2C24D}" srcOrd="1" destOrd="0" presId="urn:microsoft.com/office/officeart/2005/8/layout/orgChart1"/>
    <dgm:cxn modelId="{157B48FD-09E2-4D38-8E9C-14E3DFEB1530}" type="presOf" srcId="{CA8F220E-1944-438B-8C71-CF83AFC139EA}" destId="{15A79561-9E9D-46F5-AA0D-48264711A217}" srcOrd="0" destOrd="0" presId="urn:microsoft.com/office/officeart/2005/8/layout/orgChart1"/>
    <dgm:cxn modelId="{F76A8917-825F-4459-8F3B-9DE0899F16DB}" type="presOf" srcId="{66353229-2DFF-40FE-8202-ABC2237EA9A7}" destId="{FECE4931-A676-47E5-8479-7C07D1ABAD3E}" srcOrd="1" destOrd="0" presId="urn:microsoft.com/office/officeart/2005/8/layout/orgChart1"/>
    <dgm:cxn modelId="{83810A92-9970-440C-8176-04C51146A7E4}" type="presOf" srcId="{DC9F607C-7D97-4A2B-960F-BF3C377B246F}" destId="{C5DFFD82-7296-4952-B736-D72FD56C130F}" srcOrd="0" destOrd="0" presId="urn:microsoft.com/office/officeart/2005/8/layout/orgChart1"/>
    <dgm:cxn modelId="{7223AC85-7833-4DA6-AA78-6C4712DDBC4A}" type="presOf" srcId="{C0B0F00C-5D6F-4B39-ADE9-1BB31198397D}" destId="{C615B578-83A8-4169-9912-1000AA938AB5}" srcOrd="0" destOrd="0" presId="urn:microsoft.com/office/officeart/2005/8/layout/orgChart1"/>
    <dgm:cxn modelId="{ED326347-4033-4C6F-9238-BA1D8627C810}" type="presOf" srcId="{3BF48240-05E4-43F3-A881-6E6C46B67330}" destId="{4E2E89AA-36AB-4579-A650-BDC8D626AD3C}" srcOrd="1" destOrd="0" presId="urn:microsoft.com/office/officeart/2005/8/layout/orgChart1"/>
    <dgm:cxn modelId="{45ADEA1B-9C99-45B3-BF9D-E434B9E5FAFE}" srcId="{3BF48240-05E4-43F3-A881-6E6C46B67330}" destId="{270CF051-DE2E-4C2A-8A9E-9ADBC4F20357}" srcOrd="3" destOrd="0" parTransId="{8525FE24-92B5-4F2C-A0DB-005884181589}" sibTransId="{484F1BD6-FB41-4AD6-AEB2-37C6166CC7D1}"/>
    <dgm:cxn modelId="{BC402595-4AB7-4205-8707-A33CCD2774E0}" type="presOf" srcId="{270CF051-DE2E-4C2A-8A9E-9ADBC4F20357}" destId="{DC1988BD-8E05-4282-93A1-3DF6DE2B0A4D}" srcOrd="1" destOrd="0" presId="urn:microsoft.com/office/officeart/2005/8/layout/orgChart1"/>
    <dgm:cxn modelId="{9EC766FE-7C25-4519-AECC-8E43F561D75F}" srcId="{3BF48240-05E4-43F3-A881-6E6C46B67330}" destId="{CA8F220E-1944-438B-8C71-CF83AFC139EA}" srcOrd="2" destOrd="0" parTransId="{FA9078BF-300E-4D47-B2C7-B598AF998515}" sibTransId="{D14BC8D9-DE9C-401F-B48D-5E40A42239C9}"/>
    <dgm:cxn modelId="{A309807F-5D1F-433F-A79B-62ABC0AFAC8E}" type="presOf" srcId="{B86B1E10-FD5A-40C3-AD87-B530F45D6767}" destId="{BF4370FF-6943-47F6-AF36-C4F2BC7D9F87}" srcOrd="0" destOrd="0" presId="urn:microsoft.com/office/officeart/2005/8/layout/orgChart1"/>
    <dgm:cxn modelId="{BF12E829-399E-43CF-BA79-E529CC1B4C36}" type="presOf" srcId="{CA8F220E-1944-438B-8C71-CF83AFC139EA}" destId="{D898651A-B433-45CD-959D-080907BB59E5}" srcOrd="1" destOrd="0" presId="urn:microsoft.com/office/officeart/2005/8/layout/orgChart1"/>
    <dgm:cxn modelId="{FC9278E1-0263-4FE0-8D97-6ECFC0E6F6FE}" srcId="{C0B0F00C-5D6F-4B39-ADE9-1BB31198397D}" destId="{3BF48240-05E4-43F3-A881-6E6C46B67330}" srcOrd="0" destOrd="0" parTransId="{13743B53-7AAA-4049-811B-23D05AB65439}" sibTransId="{79890109-1CCF-400E-9443-59ED1A5708FC}"/>
    <dgm:cxn modelId="{5B812D41-6674-4400-8C88-A41444DC9E8B}" type="presOf" srcId="{1AD1033D-BFBF-4D04-9E5C-E6D815262F64}" destId="{16245E03-C9D6-45C5-BCB5-CFC8205C4004}" srcOrd="0" destOrd="0" presId="urn:microsoft.com/office/officeart/2005/8/layout/orgChart1"/>
    <dgm:cxn modelId="{B0433BD3-A242-416F-BED0-C794BAA1B613}" type="presParOf" srcId="{C615B578-83A8-4169-9912-1000AA938AB5}" destId="{75541546-EA92-46A5-99DC-B59B443EB391}" srcOrd="0" destOrd="0" presId="urn:microsoft.com/office/officeart/2005/8/layout/orgChart1"/>
    <dgm:cxn modelId="{1311AFD2-A76D-49F8-AEED-53ECC0FBE624}" type="presParOf" srcId="{75541546-EA92-46A5-99DC-B59B443EB391}" destId="{9876172D-5F81-4F3C-A650-AC697D652683}" srcOrd="0" destOrd="0" presId="urn:microsoft.com/office/officeart/2005/8/layout/orgChart1"/>
    <dgm:cxn modelId="{88CFB2E9-8C95-40AF-B8AA-88E3E1B72F42}" type="presParOf" srcId="{9876172D-5F81-4F3C-A650-AC697D652683}" destId="{C45ECAEF-0268-43EC-AECD-11FF09E39164}" srcOrd="0" destOrd="0" presId="urn:microsoft.com/office/officeart/2005/8/layout/orgChart1"/>
    <dgm:cxn modelId="{3C22CC0E-204C-4458-8762-9B99D6AA5F97}" type="presParOf" srcId="{9876172D-5F81-4F3C-A650-AC697D652683}" destId="{4E2E89AA-36AB-4579-A650-BDC8D626AD3C}" srcOrd="1" destOrd="0" presId="urn:microsoft.com/office/officeart/2005/8/layout/orgChart1"/>
    <dgm:cxn modelId="{3B3608FA-31C1-419F-92FC-686EE6D8512C}" type="presParOf" srcId="{75541546-EA92-46A5-99DC-B59B443EB391}" destId="{0A41820B-EE6B-4A33-9496-9CD2E140CEB1}" srcOrd="1" destOrd="0" presId="urn:microsoft.com/office/officeart/2005/8/layout/orgChart1"/>
    <dgm:cxn modelId="{1597C946-5CCA-4224-AA8C-717528CDA9A4}" type="presParOf" srcId="{0A41820B-EE6B-4A33-9496-9CD2E140CEB1}" destId="{16245E03-C9D6-45C5-BCB5-CFC8205C4004}" srcOrd="0" destOrd="0" presId="urn:microsoft.com/office/officeart/2005/8/layout/orgChart1"/>
    <dgm:cxn modelId="{88E34289-99CE-42F6-B030-D4E7BD25C11E}" type="presParOf" srcId="{0A41820B-EE6B-4A33-9496-9CD2E140CEB1}" destId="{EEBC0E96-B918-470D-AAF6-73EBCEA32FCC}" srcOrd="1" destOrd="0" presId="urn:microsoft.com/office/officeart/2005/8/layout/orgChart1"/>
    <dgm:cxn modelId="{B15FBF7C-9469-453D-B77E-88CB0804B112}" type="presParOf" srcId="{EEBC0E96-B918-470D-AAF6-73EBCEA32FCC}" destId="{6478BF01-D5E0-403D-ACA2-D3CBF1A35F34}" srcOrd="0" destOrd="0" presId="urn:microsoft.com/office/officeart/2005/8/layout/orgChart1"/>
    <dgm:cxn modelId="{5929D7E0-D546-4157-B15B-211C67967695}" type="presParOf" srcId="{6478BF01-D5E0-403D-ACA2-D3CBF1A35F34}" destId="{5818A2E7-66D7-4F2B-AB01-CB11B821C799}" srcOrd="0" destOrd="0" presId="urn:microsoft.com/office/officeart/2005/8/layout/orgChart1"/>
    <dgm:cxn modelId="{257BF966-37E9-4D17-AC77-95D62E0C2D92}" type="presParOf" srcId="{6478BF01-D5E0-403D-ACA2-D3CBF1A35F34}" destId="{FECE4931-A676-47E5-8479-7C07D1ABAD3E}" srcOrd="1" destOrd="0" presId="urn:microsoft.com/office/officeart/2005/8/layout/orgChart1"/>
    <dgm:cxn modelId="{B1599579-FE71-4CBE-BBAB-1B78156EF12C}" type="presParOf" srcId="{EEBC0E96-B918-470D-AAF6-73EBCEA32FCC}" destId="{CF354A83-4CC6-403C-A3C3-B1D239402E47}" srcOrd="1" destOrd="0" presId="urn:microsoft.com/office/officeart/2005/8/layout/orgChart1"/>
    <dgm:cxn modelId="{CB239C93-05EF-4225-940D-981016DB1F83}" type="presParOf" srcId="{EEBC0E96-B918-470D-AAF6-73EBCEA32FCC}" destId="{D868BC96-5CE3-40D2-939C-9BBC2C9167FC}" srcOrd="2" destOrd="0" presId="urn:microsoft.com/office/officeart/2005/8/layout/orgChart1"/>
    <dgm:cxn modelId="{617EED1F-ADF3-4FC0-B482-62F6BEA245C5}" type="presParOf" srcId="{0A41820B-EE6B-4A33-9496-9CD2E140CEB1}" destId="{3BCB2474-B1D8-450E-A7BC-99E3DAC8A8AF}" srcOrd="2" destOrd="0" presId="urn:microsoft.com/office/officeart/2005/8/layout/orgChart1"/>
    <dgm:cxn modelId="{5B2D4996-5C88-4709-88F9-5FA8D6D71DF7}" type="presParOf" srcId="{0A41820B-EE6B-4A33-9496-9CD2E140CEB1}" destId="{E23E6225-B073-4185-91B3-6953FB1A5AEF}" srcOrd="3" destOrd="0" presId="urn:microsoft.com/office/officeart/2005/8/layout/orgChart1"/>
    <dgm:cxn modelId="{A220292F-C952-41AB-A822-684873D61DAC}" type="presParOf" srcId="{E23E6225-B073-4185-91B3-6953FB1A5AEF}" destId="{DDB4F38D-A445-4BB0-A916-60B6D402CC34}" srcOrd="0" destOrd="0" presId="urn:microsoft.com/office/officeart/2005/8/layout/orgChart1"/>
    <dgm:cxn modelId="{CC0FE41F-3846-4AB2-B34E-E2DFD850DA98}" type="presParOf" srcId="{DDB4F38D-A445-4BB0-A916-60B6D402CC34}" destId="{15A79561-9E9D-46F5-AA0D-48264711A217}" srcOrd="0" destOrd="0" presId="urn:microsoft.com/office/officeart/2005/8/layout/orgChart1"/>
    <dgm:cxn modelId="{5353681E-5163-41D7-94AF-80F6535542C1}" type="presParOf" srcId="{DDB4F38D-A445-4BB0-A916-60B6D402CC34}" destId="{D898651A-B433-45CD-959D-080907BB59E5}" srcOrd="1" destOrd="0" presId="urn:microsoft.com/office/officeart/2005/8/layout/orgChart1"/>
    <dgm:cxn modelId="{B3CFDF47-F7D7-4DC9-9802-40AF06D41815}" type="presParOf" srcId="{E23E6225-B073-4185-91B3-6953FB1A5AEF}" destId="{07FD385C-2B1F-4A1F-A683-5B163FB1E61E}" srcOrd="1" destOrd="0" presId="urn:microsoft.com/office/officeart/2005/8/layout/orgChart1"/>
    <dgm:cxn modelId="{5DCEF415-E970-4384-986D-D69664A94E2F}" type="presParOf" srcId="{E23E6225-B073-4185-91B3-6953FB1A5AEF}" destId="{B5A18FF4-FB68-417E-8C6A-28875662D4FE}" srcOrd="2" destOrd="0" presId="urn:microsoft.com/office/officeart/2005/8/layout/orgChart1"/>
    <dgm:cxn modelId="{A5DF99C3-65DF-4344-AAD1-83221A315B4E}" type="presParOf" srcId="{0A41820B-EE6B-4A33-9496-9CD2E140CEB1}" destId="{A9994634-F39A-49BB-AA85-616182B44A80}" srcOrd="4" destOrd="0" presId="urn:microsoft.com/office/officeart/2005/8/layout/orgChart1"/>
    <dgm:cxn modelId="{8DD256D3-1A53-4A40-8F62-688CD25D9DCC}" type="presParOf" srcId="{0A41820B-EE6B-4A33-9496-9CD2E140CEB1}" destId="{0FD1214F-8BB9-403F-B572-6D71D84ADB44}" srcOrd="5" destOrd="0" presId="urn:microsoft.com/office/officeart/2005/8/layout/orgChart1"/>
    <dgm:cxn modelId="{37DAC22A-861C-4D29-9A59-38E61EDE1374}" type="presParOf" srcId="{0FD1214F-8BB9-403F-B572-6D71D84ADB44}" destId="{58036F6B-E860-4049-9158-40CCF5D9AAEA}" srcOrd="0" destOrd="0" presId="urn:microsoft.com/office/officeart/2005/8/layout/orgChart1"/>
    <dgm:cxn modelId="{BF5EA44B-F8F6-4D8D-BE47-D69156ED8DDC}" type="presParOf" srcId="{58036F6B-E860-4049-9158-40CCF5D9AAEA}" destId="{51BAB865-69F7-49EC-A41E-76FA30ED60D0}" srcOrd="0" destOrd="0" presId="urn:microsoft.com/office/officeart/2005/8/layout/orgChart1"/>
    <dgm:cxn modelId="{CCF14A81-5568-4CCA-80A2-E4D787CA9081}" type="presParOf" srcId="{58036F6B-E860-4049-9158-40CCF5D9AAEA}" destId="{DC1988BD-8E05-4282-93A1-3DF6DE2B0A4D}" srcOrd="1" destOrd="0" presId="urn:microsoft.com/office/officeart/2005/8/layout/orgChart1"/>
    <dgm:cxn modelId="{549D8DA9-4D02-46D4-ACA6-77E6AF71C171}" type="presParOf" srcId="{0FD1214F-8BB9-403F-B572-6D71D84ADB44}" destId="{3CEF13A4-5C52-4DBB-821B-98576BF3C069}" srcOrd="1" destOrd="0" presId="urn:microsoft.com/office/officeart/2005/8/layout/orgChart1"/>
    <dgm:cxn modelId="{B3CB3277-D612-4BF5-BB1C-FEBA5D14D839}" type="presParOf" srcId="{0FD1214F-8BB9-403F-B572-6D71D84ADB44}" destId="{D059EE87-61AD-41A6-A4F2-E373D044227A}" srcOrd="2" destOrd="0" presId="urn:microsoft.com/office/officeart/2005/8/layout/orgChart1"/>
    <dgm:cxn modelId="{2C93F3C3-00C3-4C2E-ACFE-F10EDC31ABEA}" type="presParOf" srcId="{75541546-EA92-46A5-99DC-B59B443EB391}" destId="{B7A25217-5697-4CB9-8DDA-134D8E1F265E}" srcOrd="2" destOrd="0" presId="urn:microsoft.com/office/officeart/2005/8/layout/orgChart1"/>
    <dgm:cxn modelId="{B1641FF8-CB1C-41C9-A2D7-DC860969834B}" type="presParOf" srcId="{B7A25217-5697-4CB9-8DDA-134D8E1F265E}" destId="{BF4370FF-6943-47F6-AF36-C4F2BC7D9F87}" srcOrd="0" destOrd="0" presId="urn:microsoft.com/office/officeart/2005/8/layout/orgChart1"/>
    <dgm:cxn modelId="{BF2B8452-FA36-4DA8-A157-FA3B2CC04D09}" type="presParOf" srcId="{B7A25217-5697-4CB9-8DDA-134D8E1F265E}" destId="{FB4B5579-ECBC-4614-A701-7CC2630EFA1A}" srcOrd="1" destOrd="0" presId="urn:microsoft.com/office/officeart/2005/8/layout/orgChart1"/>
    <dgm:cxn modelId="{70ED9C30-3E3C-416E-A49C-F9BD1664AC5C}" type="presParOf" srcId="{FB4B5579-ECBC-4614-A701-7CC2630EFA1A}" destId="{1740055D-71F0-4C94-9825-A7A1C50FF151}" srcOrd="0" destOrd="0" presId="urn:microsoft.com/office/officeart/2005/8/layout/orgChart1"/>
    <dgm:cxn modelId="{82FB3AD0-F9BF-483F-AE94-3F77A44818F7}" type="presParOf" srcId="{1740055D-71F0-4C94-9825-A7A1C50FF151}" destId="{C5DFFD82-7296-4952-B736-D72FD56C130F}" srcOrd="0" destOrd="0" presId="urn:microsoft.com/office/officeart/2005/8/layout/orgChart1"/>
    <dgm:cxn modelId="{496083D4-4B7A-4FF7-B3DE-C7DF3707322D}" type="presParOf" srcId="{1740055D-71F0-4C94-9825-A7A1C50FF151}" destId="{2A211214-95A3-448D-A27E-EFC0D4E2C24D}" srcOrd="1" destOrd="0" presId="urn:microsoft.com/office/officeart/2005/8/layout/orgChart1"/>
    <dgm:cxn modelId="{57BD306C-2FA9-40C3-9985-6E7387C1C69E}" type="presParOf" srcId="{FB4B5579-ECBC-4614-A701-7CC2630EFA1A}" destId="{4849CD70-FF19-4CEA-8526-20EC8AB08214}" srcOrd="1" destOrd="0" presId="urn:microsoft.com/office/officeart/2005/8/layout/orgChart1"/>
    <dgm:cxn modelId="{2555CD96-AA76-44B8-B823-1863B26026B4}" type="presParOf" srcId="{FB4B5579-ECBC-4614-A701-7CC2630EFA1A}" destId="{2324A2CE-44AE-4F0E-BB82-B8C37131F9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370FF-6943-47F6-AF36-C4F2BC7D9F87}">
      <dsp:nvSpPr>
        <dsp:cNvPr id="0" name=""/>
        <dsp:cNvSpPr/>
      </dsp:nvSpPr>
      <dsp:spPr>
        <a:xfrm>
          <a:off x="1627787" y="1413982"/>
          <a:ext cx="106475" cy="466464"/>
        </a:xfrm>
        <a:custGeom>
          <a:avLst/>
          <a:gdLst/>
          <a:ahLst/>
          <a:cxnLst/>
          <a:rect l="0" t="0" r="0" b="0"/>
          <a:pathLst>
            <a:path>
              <a:moveTo>
                <a:pt x="106475" y="0"/>
              </a:moveTo>
              <a:lnTo>
                <a:pt x="106475" y="466464"/>
              </a:lnTo>
              <a:lnTo>
                <a:pt x="0" y="466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94634-F39A-49BB-AA85-616182B44A80}">
      <dsp:nvSpPr>
        <dsp:cNvPr id="0" name=""/>
        <dsp:cNvSpPr/>
      </dsp:nvSpPr>
      <dsp:spPr>
        <a:xfrm>
          <a:off x="1734263" y="1413982"/>
          <a:ext cx="1227004" cy="932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453"/>
              </a:lnTo>
              <a:lnTo>
                <a:pt x="1227004" y="826453"/>
              </a:lnTo>
              <a:lnTo>
                <a:pt x="1227004" y="932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B2474-B1D8-450E-A7BC-99E3DAC8A8AF}">
      <dsp:nvSpPr>
        <dsp:cNvPr id="0" name=""/>
        <dsp:cNvSpPr/>
      </dsp:nvSpPr>
      <dsp:spPr>
        <a:xfrm>
          <a:off x="1688543" y="1413982"/>
          <a:ext cx="91440" cy="932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2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45E03-C9D6-45C5-BCB5-CFC8205C4004}">
      <dsp:nvSpPr>
        <dsp:cNvPr id="0" name=""/>
        <dsp:cNvSpPr/>
      </dsp:nvSpPr>
      <dsp:spPr>
        <a:xfrm>
          <a:off x="507259" y="1413982"/>
          <a:ext cx="1227004" cy="932928"/>
        </a:xfrm>
        <a:custGeom>
          <a:avLst/>
          <a:gdLst/>
          <a:ahLst/>
          <a:cxnLst/>
          <a:rect l="0" t="0" r="0" b="0"/>
          <a:pathLst>
            <a:path>
              <a:moveTo>
                <a:pt x="1227004" y="0"/>
              </a:moveTo>
              <a:lnTo>
                <a:pt x="1227004" y="826453"/>
              </a:lnTo>
              <a:lnTo>
                <a:pt x="0" y="826453"/>
              </a:lnTo>
              <a:lnTo>
                <a:pt x="0" y="932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ECAEF-0268-43EC-AECD-11FF09E39164}">
      <dsp:nvSpPr>
        <dsp:cNvPr id="0" name=""/>
        <dsp:cNvSpPr/>
      </dsp:nvSpPr>
      <dsp:spPr>
        <a:xfrm>
          <a:off x="1227237" y="906956"/>
          <a:ext cx="1014052" cy="507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Lijn Manager</a:t>
          </a:r>
          <a:endParaRPr lang="nl-NL" sz="1400" kern="1200" dirty="0"/>
        </a:p>
      </dsp:txBody>
      <dsp:txXfrm>
        <a:off x="1227237" y="906956"/>
        <a:ext cx="1014052" cy="507026"/>
      </dsp:txXfrm>
    </dsp:sp>
    <dsp:sp modelId="{5818A2E7-66D7-4F2B-AB01-CB11B821C799}">
      <dsp:nvSpPr>
        <dsp:cNvPr id="0" name=""/>
        <dsp:cNvSpPr/>
      </dsp:nvSpPr>
      <dsp:spPr>
        <a:xfrm>
          <a:off x="232" y="2346911"/>
          <a:ext cx="1014052" cy="507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Medewerker</a:t>
          </a:r>
          <a:endParaRPr lang="nl-NL" sz="1400" kern="1200" dirty="0"/>
        </a:p>
      </dsp:txBody>
      <dsp:txXfrm>
        <a:off x="232" y="2346911"/>
        <a:ext cx="1014052" cy="507026"/>
      </dsp:txXfrm>
    </dsp:sp>
    <dsp:sp modelId="{15A79561-9E9D-46F5-AA0D-48264711A217}">
      <dsp:nvSpPr>
        <dsp:cNvPr id="0" name=""/>
        <dsp:cNvSpPr/>
      </dsp:nvSpPr>
      <dsp:spPr>
        <a:xfrm>
          <a:off x="1227237" y="2346911"/>
          <a:ext cx="1014052" cy="507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Medewerker</a:t>
          </a:r>
          <a:endParaRPr lang="nl-NL" sz="1400" kern="1200" dirty="0"/>
        </a:p>
      </dsp:txBody>
      <dsp:txXfrm>
        <a:off x="1227237" y="2346911"/>
        <a:ext cx="1014052" cy="507026"/>
      </dsp:txXfrm>
    </dsp:sp>
    <dsp:sp modelId="{51BAB865-69F7-49EC-A41E-76FA30ED60D0}">
      <dsp:nvSpPr>
        <dsp:cNvPr id="0" name=""/>
        <dsp:cNvSpPr/>
      </dsp:nvSpPr>
      <dsp:spPr>
        <a:xfrm>
          <a:off x="2454241" y="2346911"/>
          <a:ext cx="1014052" cy="507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Medewerker</a:t>
          </a:r>
          <a:endParaRPr lang="nl-NL" sz="1400" kern="1200" dirty="0"/>
        </a:p>
      </dsp:txBody>
      <dsp:txXfrm>
        <a:off x="2454241" y="2346911"/>
        <a:ext cx="1014052" cy="507026"/>
      </dsp:txXfrm>
    </dsp:sp>
    <dsp:sp modelId="{C5DFFD82-7296-4952-B736-D72FD56C130F}">
      <dsp:nvSpPr>
        <dsp:cNvPr id="0" name=""/>
        <dsp:cNvSpPr/>
      </dsp:nvSpPr>
      <dsp:spPr>
        <a:xfrm>
          <a:off x="613734" y="1626933"/>
          <a:ext cx="1014052" cy="507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Staf manager</a:t>
          </a:r>
          <a:endParaRPr lang="nl-NL" sz="1400" kern="1200" dirty="0"/>
        </a:p>
      </dsp:txBody>
      <dsp:txXfrm>
        <a:off x="613734" y="1626933"/>
        <a:ext cx="1014052" cy="507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8ABB-1826-43FF-A536-C351FC3B9154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CF3-4C5F-4DC5-85D9-5A38B151CB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2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8ABB-1826-43FF-A536-C351FC3B9154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CF3-4C5F-4DC5-85D9-5A38B151CB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96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8ABB-1826-43FF-A536-C351FC3B9154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CF3-4C5F-4DC5-85D9-5A38B151CB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04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B7E36A-F263-48E7-B563-32F7A4097B1E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CDB07-905A-4320-8368-7370D36E5EA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1A6D51A-0053-4920-ADF3-39E47E0B00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7000544B-2D37-40CB-9C93-666954B169B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23147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8ABB-1826-43FF-A536-C351FC3B9154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CF3-4C5F-4DC5-85D9-5A38B151CB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68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8ABB-1826-43FF-A536-C351FC3B9154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CF3-4C5F-4DC5-85D9-5A38B151CB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399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8ABB-1826-43FF-A536-C351FC3B9154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CF3-4C5F-4DC5-85D9-5A38B151CB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8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8ABB-1826-43FF-A536-C351FC3B9154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CF3-4C5F-4DC5-85D9-5A38B151CB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240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8ABB-1826-43FF-A536-C351FC3B9154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CF3-4C5F-4DC5-85D9-5A38B151CB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82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8ABB-1826-43FF-A536-C351FC3B9154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CF3-4C5F-4DC5-85D9-5A38B151CB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56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8ABB-1826-43FF-A536-C351FC3B9154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CF3-4C5F-4DC5-85D9-5A38B151CB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44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8ABB-1826-43FF-A536-C351FC3B9154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ECF3-4C5F-4DC5-85D9-5A38B151CB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27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F8ABB-1826-43FF-A536-C351FC3B9154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BECF3-4C5F-4DC5-85D9-5A38B151CB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0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DIM en gebruikers zone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Gebruikers authenticatie en autorisatie.</a:t>
            </a:r>
          </a:p>
        </p:txBody>
      </p:sp>
      <p:sp>
        <p:nvSpPr>
          <p:cNvPr id="5" name="Rechthoek 4"/>
          <p:cNvSpPr/>
          <p:nvPr/>
        </p:nvSpPr>
        <p:spPr>
          <a:xfrm>
            <a:off x="10737473" y="6098371"/>
            <a:ext cx="1330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Jos Driessen</a:t>
            </a:r>
          </a:p>
          <a:p>
            <a:r>
              <a:rPr lang="nl-NL" dirty="0" smtClean="0"/>
              <a:t>2023-04-26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942109" y="5257800"/>
            <a:ext cx="8050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SSO 		 = Single </a:t>
            </a:r>
            <a:r>
              <a:rPr lang="nl-NL" dirty="0" err="1" smtClean="0"/>
              <a:t>sign</a:t>
            </a:r>
            <a:r>
              <a:rPr lang="nl-NL" dirty="0" smtClean="0"/>
              <a:t>-on</a:t>
            </a:r>
          </a:p>
          <a:p>
            <a:r>
              <a:rPr lang="nl-NL" dirty="0" smtClean="0"/>
              <a:t>AVG 		 = </a:t>
            </a:r>
            <a:r>
              <a:rPr lang="nl-NL" dirty="0"/>
              <a:t>Algemene verordening gegevensbescherming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RBAC 		 = </a:t>
            </a:r>
            <a:r>
              <a:rPr lang="nl-NL" dirty="0" err="1" smtClean="0"/>
              <a:t>Role</a:t>
            </a:r>
            <a:r>
              <a:rPr lang="nl-NL" dirty="0"/>
              <a:t> </a:t>
            </a:r>
            <a:r>
              <a:rPr lang="nl-NL" dirty="0" smtClean="0"/>
              <a:t>bases access control</a:t>
            </a:r>
          </a:p>
          <a:p>
            <a:r>
              <a:rPr lang="nl-NL" dirty="0" smtClean="0"/>
              <a:t>Organisatie filtering = </a:t>
            </a:r>
            <a:r>
              <a:rPr lang="nl-NL" dirty="0" err="1" smtClean="0"/>
              <a:t>Row</a:t>
            </a:r>
            <a:r>
              <a:rPr lang="nl-NL" dirty="0" smtClean="0"/>
              <a:t> filtering </a:t>
            </a:r>
            <a:r>
              <a:rPr lang="nl-NL" dirty="0" err="1" smtClean="0"/>
              <a:t>adhv</a:t>
            </a:r>
            <a:r>
              <a:rPr lang="nl-NL" dirty="0" smtClean="0"/>
              <a:t> de organisatorische plek van een gebruiker.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760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61030" y="0"/>
            <a:ext cx="456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Power BI gebruikt </a:t>
            </a:r>
            <a:r>
              <a:rPr lang="nl-NL" dirty="0" smtClean="0"/>
              <a:t>DIM + SSIS DWH gegevens</a:t>
            </a:r>
            <a:r>
              <a:rPr lang="nl-NL" dirty="0"/>
              <a:t>.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127001" y="369332"/>
            <a:ext cx="11861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r>
              <a:rPr lang="nl-NL" dirty="0" smtClean="0"/>
              <a:t>Uitwerking alternatief 3.</a:t>
            </a:r>
          </a:p>
          <a:p>
            <a:r>
              <a:rPr lang="nl-NL" dirty="0" smtClean="0"/>
              <a:t>DIM is verantwoordelijk voor: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</a:t>
            </a:r>
            <a:r>
              <a:rPr lang="nl-NL" dirty="0" smtClean="0"/>
              <a:t>et kopiëren van ALLE gegevensvensters naar SSIS DWH.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De implementatie van toegangsrechten functie (RBAC en organisatie filtering) op SSIS DWH.</a:t>
            </a:r>
          </a:p>
          <a:p>
            <a:r>
              <a:rPr lang="nl-NL" dirty="0" smtClean="0"/>
              <a:t>De door DIM op Oracle geleverde service (RBAC en organisatie filtering) zal ook op SQL aangebracht moeten worden.</a:t>
            </a:r>
          </a:p>
          <a:p>
            <a:r>
              <a:rPr lang="nl-NL" dirty="0"/>
              <a:t>Daarvoor is SQL expertise noodzakelijk. 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SSIS DWH is verantwoordelijk voor de bronnen die (nog niet) zijn opgenomen in DIM.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Als een bron klant identificerende gegevens bevat, zal een DIM (Optim) service moeten worden gebruikt om deze te maskeren.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Alle gegevens (On-gemaskeerde en gemaskeerde) gegevens zullen geregistreerd worden in de  DIM toegangsrechten functie. </a:t>
            </a:r>
            <a:br>
              <a:rPr lang="nl-NL" dirty="0" smtClean="0"/>
            </a:br>
            <a:r>
              <a:rPr lang="nl-NL" dirty="0" smtClean="0"/>
              <a:t>De implementatie van RBAC en organisatie filtering is belegd bij DIM.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 smtClean="0"/>
              <a:t>Alle toegang tot gegevens worden gereguleerd door de DIM toegangsrechten functie.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493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Nog in bewerking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07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geronde rechthoek 16"/>
          <p:cNvSpPr/>
          <p:nvPr/>
        </p:nvSpPr>
        <p:spPr>
          <a:xfrm>
            <a:off x="252248" y="2491189"/>
            <a:ext cx="8597463" cy="3215927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658764" y="3200368"/>
            <a:ext cx="1656574" cy="67347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chemeClr val="tx2">
                    <a:lumMod val="75000"/>
                  </a:schemeClr>
                </a:solidFill>
              </a:rPr>
              <a:t>Bronontsluiting</a:t>
            </a:r>
            <a:endParaRPr lang="nl-NL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395677" y="3200368"/>
            <a:ext cx="1727848" cy="67347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92D050"/>
                </a:solidFill>
              </a:rPr>
              <a:t>Integratie</a:t>
            </a:r>
            <a:endParaRPr lang="nl-NL" sz="1400" dirty="0">
              <a:solidFill>
                <a:srgbClr val="92D050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4177687" y="3200368"/>
            <a:ext cx="1844742" cy="673471"/>
          </a:xfrm>
          <a:prstGeom prst="rect">
            <a:avLst/>
          </a:prstGeom>
          <a:noFill/>
          <a:ln w="76200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F08C00"/>
                </a:solidFill>
              </a:rPr>
              <a:t>Informatieproducten</a:t>
            </a:r>
            <a:endParaRPr lang="nl-NL" sz="1400" dirty="0">
              <a:solidFill>
                <a:srgbClr val="F08C00"/>
              </a:solidFill>
            </a:endParaRPr>
          </a:p>
        </p:txBody>
      </p:sp>
      <p:sp>
        <p:nvSpPr>
          <p:cNvPr id="5" name="Stroomdiagram: Magnetische schijf 4"/>
          <p:cNvSpPr/>
          <p:nvPr/>
        </p:nvSpPr>
        <p:spPr>
          <a:xfrm>
            <a:off x="1141608" y="4309242"/>
            <a:ext cx="7497896" cy="12306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Oracle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744" y="4477504"/>
            <a:ext cx="1680047" cy="689446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486496" y="5177224"/>
            <a:ext cx="1547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/>
              <a:t>Gegevens </a:t>
            </a:r>
            <a:r>
              <a:rPr lang="nl-NL" sz="1400" dirty="0" smtClean="0"/>
              <a:t>vensters</a:t>
            </a:r>
            <a:endParaRPr lang="nl-NL" sz="1400" dirty="0"/>
          </a:p>
        </p:txBody>
      </p:sp>
      <p:sp>
        <p:nvSpPr>
          <p:cNvPr id="10" name="Rechthoek 9"/>
          <p:cNvSpPr/>
          <p:nvPr/>
        </p:nvSpPr>
        <p:spPr>
          <a:xfrm>
            <a:off x="6113058" y="406442"/>
            <a:ext cx="6078942" cy="1499395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4472C4"/>
                </a:solidFill>
              </a:rPr>
              <a:t>End user zone</a:t>
            </a:r>
            <a:endParaRPr lang="nl-NL" sz="1400" dirty="0">
              <a:solidFill>
                <a:srgbClr val="4472C4"/>
              </a:solidFill>
            </a:endParaRPr>
          </a:p>
        </p:txBody>
      </p:sp>
      <p:sp>
        <p:nvSpPr>
          <p:cNvPr id="11" name="Pijl-omhoog en -omlaag 10"/>
          <p:cNvSpPr/>
          <p:nvPr/>
        </p:nvSpPr>
        <p:spPr>
          <a:xfrm>
            <a:off x="1439918" y="3873839"/>
            <a:ext cx="294289" cy="70917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-omhoog en -omlaag 11"/>
          <p:cNvSpPr/>
          <p:nvPr/>
        </p:nvSpPr>
        <p:spPr>
          <a:xfrm>
            <a:off x="3102244" y="3873839"/>
            <a:ext cx="294289" cy="70917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-omhoog en -omlaag 12"/>
          <p:cNvSpPr/>
          <p:nvPr/>
        </p:nvSpPr>
        <p:spPr>
          <a:xfrm>
            <a:off x="4915803" y="3873839"/>
            <a:ext cx="294289" cy="70917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>
            <a:off x="6911789" y="1837997"/>
            <a:ext cx="413921" cy="1354112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264366" y="2607334"/>
            <a:ext cx="1469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DIM</a:t>
            </a:r>
            <a:endParaRPr lang="nl-NL" sz="3200" dirty="0"/>
          </a:p>
        </p:txBody>
      </p:sp>
      <p:sp>
        <p:nvSpPr>
          <p:cNvPr id="19" name="Rechthoek 18"/>
          <p:cNvSpPr/>
          <p:nvPr/>
        </p:nvSpPr>
        <p:spPr>
          <a:xfrm>
            <a:off x="6306207" y="614024"/>
            <a:ext cx="1808584" cy="589356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4472C4"/>
                </a:solidFill>
              </a:rPr>
              <a:t>Power BI</a:t>
            </a:r>
            <a:endParaRPr lang="nl-NL" sz="1400" dirty="0">
              <a:solidFill>
                <a:srgbClr val="4472C4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52248" y="557049"/>
            <a:ext cx="1439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Toevoegen AI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113185" y="6014393"/>
            <a:ext cx="1846638" cy="55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Bronnen</a:t>
            </a:r>
            <a:endParaRPr lang="nl-NL" dirty="0"/>
          </a:p>
        </p:txBody>
      </p:sp>
      <p:sp>
        <p:nvSpPr>
          <p:cNvPr id="22" name="Pijl-omhoog 21"/>
          <p:cNvSpPr/>
          <p:nvPr/>
        </p:nvSpPr>
        <p:spPr>
          <a:xfrm>
            <a:off x="658764" y="3922545"/>
            <a:ext cx="413921" cy="209184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Pijl-omhoog 22"/>
          <p:cNvSpPr/>
          <p:nvPr/>
        </p:nvSpPr>
        <p:spPr>
          <a:xfrm>
            <a:off x="6998584" y="3906101"/>
            <a:ext cx="261521" cy="57140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/>
          <p:cNvSpPr/>
          <p:nvPr/>
        </p:nvSpPr>
        <p:spPr>
          <a:xfrm>
            <a:off x="6113058" y="3192109"/>
            <a:ext cx="2191779" cy="695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RBAC en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ABAC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MET AVG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25" name="Rechthoek 24"/>
          <p:cNvSpPr/>
          <p:nvPr/>
        </p:nvSpPr>
        <p:spPr>
          <a:xfrm>
            <a:off x="8474612" y="666299"/>
            <a:ext cx="3566604" cy="527420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err="1" smtClean="0">
                <a:solidFill>
                  <a:srgbClr val="4472C4"/>
                </a:solidFill>
              </a:rPr>
              <a:t>Dataiku</a:t>
            </a:r>
            <a:endParaRPr lang="nl-NL" sz="1400" dirty="0">
              <a:solidFill>
                <a:srgbClr val="4472C4"/>
              </a:solidFill>
            </a:endParaRPr>
          </a:p>
        </p:txBody>
      </p:sp>
      <p:sp>
        <p:nvSpPr>
          <p:cNvPr id="26" name="Stroomdiagram: Magnetische schijf 25"/>
          <p:cNvSpPr/>
          <p:nvPr/>
        </p:nvSpPr>
        <p:spPr>
          <a:xfrm>
            <a:off x="8937813" y="4120055"/>
            <a:ext cx="2945425" cy="15340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err="1" smtClean="0"/>
              <a:t>Snowflake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1479201" y="4720434"/>
            <a:ext cx="183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On-gemaskeerd +</a:t>
            </a:r>
          </a:p>
          <a:p>
            <a:r>
              <a:rPr lang="nl-NL" dirty="0" smtClean="0"/>
              <a:t>gemaskeerd</a:t>
            </a:r>
            <a:endParaRPr lang="nl-NL" dirty="0"/>
          </a:p>
        </p:txBody>
      </p:sp>
      <p:sp>
        <p:nvSpPr>
          <p:cNvPr id="28" name="Tekstvak 27"/>
          <p:cNvSpPr txBox="1"/>
          <p:nvPr/>
        </p:nvSpPr>
        <p:spPr>
          <a:xfrm>
            <a:off x="8992010" y="5046733"/>
            <a:ext cx="131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gemaskeerd</a:t>
            </a:r>
            <a:endParaRPr lang="nl-NL" dirty="0"/>
          </a:p>
        </p:txBody>
      </p:sp>
      <p:sp>
        <p:nvSpPr>
          <p:cNvPr id="29" name="Pijl-omhoog 28"/>
          <p:cNvSpPr/>
          <p:nvPr/>
        </p:nvSpPr>
        <p:spPr>
          <a:xfrm>
            <a:off x="11002777" y="1870003"/>
            <a:ext cx="413921" cy="1354112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-omhoog 29"/>
          <p:cNvSpPr/>
          <p:nvPr/>
        </p:nvSpPr>
        <p:spPr>
          <a:xfrm rot="5400000">
            <a:off x="8468811" y="4509259"/>
            <a:ext cx="413921" cy="99951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8383161" y="4824351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Kopie</a:t>
            </a:r>
            <a:endParaRPr lang="nl-NL" dirty="0"/>
          </a:p>
        </p:txBody>
      </p:sp>
      <p:sp>
        <p:nvSpPr>
          <p:cNvPr id="32" name="Tekstvak 31"/>
          <p:cNvSpPr txBox="1"/>
          <p:nvPr/>
        </p:nvSpPr>
        <p:spPr>
          <a:xfrm>
            <a:off x="10378260" y="5031312"/>
            <a:ext cx="166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On-gemaskeerd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0562897" y="3307879"/>
            <a:ext cx="1539660" cy="6385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RBAC en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ABAC</a:t>
            </a:r>
          </a:p>
        </p:txBody>
      </p:sp>
      <p:sp>
        <p:nvSpPr>
          <p:cNvPr id="34" name="Pijl-omhoog 33"/>
          <p:cNvSpPr/>
          <p:nvPr/>
        </p:nvSpPr>
        <p:spPr>
          <a:xfrm>
            <a:off x="9267371" y="1870003"/>
            <a:ext cx="413921" cy="310779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Pijl-omhoog 34"/>
          <p:cNvSpPr/>
          <p:nvPr/>
        </p:nvSpPr>
        <p:spPr>
          <a:xfrm>
            <a:off x="11108302" y="4004280"/>
            <a:ext cx="261521" cy="104245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/>
          <p:cNvSpPr/>
          <p:nvPr/>
        </p:nvSpPr>
        <p:spPr>
          <a:xfrm>
            <a:off x="9095857" y="2481258"/>
            <a:ext cx="2625088" cy="3512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AVG</a:t>
            </a:r>
          </a:p>
        </p:txBody>
      </p:sp>
      <p:sp>
        <p:nvSpPr>
          <p:cNvPr id="38" name="Gebogen pijl-omhoog 37"/>
          <p:cNvSpPr/>
          <p:nvPr/>
        </p:nvSpPr>
        <p:spPr>
          <a:xfrm>
            <a:off x="2028746" y="5539928"/>
            <a:ext cx="8909260" cy="840660"/>
          </a:xfrm>
          <a:prstGeom prst="bentUpArrow">
            <a:avLst>
              <a:gd name="adj1" fmla="val 21249"/>
              <a:gd name="adj2" fmla="val 18124"/>
              <a:gd name="adj3" fmla="val 16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kstvak 38"/>
          <p:cNvSpPr txBox="1"/>
          <p:nvPr/>
        </p:nvSpPr>
        <p:spPr>
          <a:xfrm>
            <a:off x="4672104" y="6107801"/>
            <a:ext cx="249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Bronnen nog niet in DIM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8639504" y="5684425"/>
            <a:ext cx="365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Gebruik DIM service om te maskeren</a:t>
            </a:r>
            <a:endParaRPr lang="nl-NL" dirty="0"/>
          </a:p>
        </p:txBody>
      </p:sp>
      <p:sp>
        <p:nvSpPr>
          <p:cNvPr id="37" name="Rechthoek 36"/>
          <p:cNvSpPr/>
          <p:nvPr/>
        </p:nvSpPr>
        <p:spPr>
          <a:xfrm>
            <a:off x="6607660" y="4522655"/>
            <a:ext cx="1202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00" dirty="0" smtClean="0"/>
              <a:t>+ KPI voorbereiding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275913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345697" y="81256"/>
            <a:ext cx="14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Toevoegen AI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345697" y="1100667"/>
            <a:ext cx="112028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Dataiku</a:t>
            </a:r>
            <a:r>
              <a:rPr lang="nl-NL" dirty="0" smtClean="0"/>
              <a:t> kan conform Power BI op dezelfde manier gegevens uit DIM krijgen.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Leren van modellen kan op gemaskeerde gegevens.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Gebruikers hebben altijd toegang tot gemaskeerde gegevens.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Voor on-gemaskeerde gegevens is RBAC en ABAC van toepassing. </a:t>
            </a:r>
            <a:br>
              <a:rPr lang="nl-NL" dirty="0" smtClean="0"/>
            </a:b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Twee scenario’s om modellen te gebruiken.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Gebruik een ‘model service’ op een individueel geval.</a:t>
            </a:r>
            <a:br>
              <a:rPr lang="nl-NL" dirty="0" smtClean="0"/>
            </a:br>
            <a:r>
              <a:rPr lang="nl-NL" dirty="0" smtClean="0"/>
              <a:t>Gebruiker moet rechten hebben op individueel geval.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Gebruik een model op een gegevens verzameling.</a:t>
            </a:r>
            <a:br>
              <a:rPr lang="nl-NL" dirty="0" smtClean="0"/>
            </a:br>
            <a:r>
              <a:rPr lang="nl-NL" dirty="0"/>
              <a:t>Gebruiker moet rechten hebben op </a:t>
            </a:r>
            <a:r>
              <a:rPr lang="nl-NL" dirty="0" smtClean="0"/>
              <a:t>gegevens verzameling.</a:t>
            </a:r>
            <a:br>
              <a:rPr lang="nl-NL" dirty="0" smtClean="0"/>
            </a:b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Dataiku</a:t>
            </a:r>
            <a:r>
              <a:rPr lang="nl-NL" dirty="0" smtClean="0"/>
              <a:t> kan (tijdelijk) bronnen ontsluiten die nog niet zijn opgenomen in DIM.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Om gegevens te maskeren wordt een DIM (Optim) service gebruikt.</a:t>
            </a:r>
            <a:br>
              <a:rPr lang="nl-NL" dirty="0" smtClean="0"/>
            </a:br>
            <a:r>
              <a:rPr lang="nl-NL" dirty="0" smtClean="0"/>
              <a:t>Zodat er een relatie kan worden gelegd tussen de gemaskeerde gegevens vanuit DIM en deze extra gegevens.</a:t>
            </a:r>
            <a:br>
              <a:rPr lang="nl-NL" dirty="0" smtClean="0"/>
            </a:br>
            <a:r>
              <a:rPr lang="nl-NL" dirty="0" smtClean="0"/>
              <a:t>Daarmee is RBAC en ABAC overbodig.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Het gebruik van on-gemaskeerde gegevens uit een (tijdelijke) bron ontsluiting, wordt sterk afgeraden.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Daarvoor zou dan weer RBAC en ABAC van toepassing zijn.</a:t>
            </a:r>
            <a:endParaRPr lang="nl-NL" dirty="0"/>
          </a:p>
          <a:p>
            <a:pPr lvl="1"/>
            <a:endParaRPr lang="nl-NL" dirty="0" smtClean="0"/>
          </a:p>
          <a:p>
            <a:endParaRPr lang="nl-NL" dirty="0"/>
          </a:p>
          <a:p>
            <a:r>
              <a:rPr lang="nl-NL" dirty="0" smtClean="0"/>
              <a:t> </a:t>
            </a:r>
            <a:endParaRPr lang="nl-NL" dirty="0"/>
          </a:p>
          <a:p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198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fgeronde rechthoek 50"/>
          <p:cNvSpPr/>
          <p:nvPr/>
        </p:nvSpPr>
        <p:spPr>
          <a:xfrm>
            <a:off x="162107" y="1181100"/>
            <a:ext cx="2677679" cy="287268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fgeronde rechthoek 60"/>
          <p:cNvSpPr/>
          <p:nvPr/>
        </p:nvSpPr>
        <p:spPr>
          <a:xfrm>
            <a:off x="162108" y="2282712"/>
            <a:ext cx="2517001" cy="1007774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Specialist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>
          <a:xfrm>
            <a:off x="5089427" y="1190625"/>
            <a:ext cx="7048500" cy="29989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2679112" y="2849563"/>
            <a:ext cx="9315939" cy="434779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49" name="Rechthoek 48"/>
          <p:cNvSpPr/>
          <p:nvPr/>
        </p:nvSpPr>
        <p:spPr>
          <a:xfrm>
            <a:off x="2679114" y="2309234"/>
            <a:ext cx="9315937" cy="434779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14" name="Rechthoek 13"/>
          <p:cNvSpPr/>
          <p:nvPr/>
        </p:nvSpPr>
        <p:spPr>
          <a:xfrm>
            <a:off x="4938009" y="119501"/>
            <a:ext cx="6400800" cy="79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200" b="1" dirty="0">
                <a:latin typeface="Calibri" panose="020F0502020204030204" pitchFamily="34" charset="0"/>
                <a:ea typeface="Times New Roman" panose="02020603050405020304" pitchFamily="18" charset="0"/>
              </a:rPr>
              <a:t>Verticale </a:t>
            </a:r>
            <a:r>
              <a:rPr lang="nl-NL" sz="1200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vertrouwelijkheidsclassificatie (VVC)</a:t>
            </a:r>
            <a:endParaRPr lang="nl-NL" sz="1200" dirty="0"/>
          </a:p>
        </p:txBody>
      </p:sp>
      <p:sp>
        <p:nvSpPr>
          <p:cNvPr id="40" name="Rechthoek 39"/>
          <p:cNvSpPr/>
          <p:nvPr/>
        </p:nvSpPr>
        <p:spPr>
          <a:xfrm>
            <a:off x="9463607" y="470070"/>
            <a:ext cx="822033" cy="3583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39" name="Rechthoek 38"/>
          <p:cNvSpPr/>
          <p:nvPr/>
        </p:nvSpPr>
        <p:spPr>
          <a:xfrm>
            <a:off x="7819539" y="470071"/>
            <a:ext cx="822033" cy="3583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3" name="Rechthoek 2"/>
          <p:cNvSpPr/>
          <p:nvPr/>
        </p:nvSpPr>
        <p:spPr>
          <a:xfrm>
            <a:off x="5565871" y="1864763"/>
            <a:ext cx="609600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BSN 1</a:t>
            </a:r>
            <a:endParaRPr lang="nl-NL" sz="1200" dirty="0"/>
          </a:p>
        </p:txBody>
      </p:sp>
      <p:sp>
        <p:nvSpPr>
          <p:cNvPr id="4" name="Rechthoek 3"/>
          <p:cNvSpPr/>
          <p:nvPr/>
        </p:nvSpPr>
        <p:spPr>
          <a:xfrm>
            <a:off x="6175470" y="186476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1</a:t>
            </a:r>
            <a:endParaRPr lang="nl-NL" sz="1200" dirty="0"/>
          </a:p>
        </p:txBody>
      </p:sp>
      <p:sp>
        <p:nvSpPr>
          <p:cNvPr id="5" name="Rechthoek 4"/>
          <p:cNvSpPr/>
          <p:nvPr/>
        </p:nvSpPr>
        <p:spPr>
          <a:xfrm>
            <a:off x="6997505" y="186476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2</a:t>
            </a:r>
            <a:endParaRPr lang="nl-NL" sz="1200" dirty="0"/>
          </a:p>
        </p:txBody>
      </p:sp>
      <p:sp>
        <p:nvSpPr>
          <p:cNvPr id="6" name="Rechthoek 5"/>
          <p:cNvSpPr/>
          <p:nvPr/>
        </p:nvSpPr>
        <p:spPr>
          <a:xfrm>
            <a:off x="7819539" y="1864763"/>
            <a:ext cx="822035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3</a:t>
            </a:r>
            <a:endParaRPr lang="nl-NL" sz="1200" dirty="0"/>
          </a:p>
        </p:txBody>
      </p:sp>
      <p:sp>
        <p:nvSpPr>
          <p:cNvPr id="7" name="Rechthoek 6"/>
          <p:cNvSpPr/>
          <p:nvPr/>
        </p:nvSpPr>
        <p:spPr>
          <a:xfrm>
            <a:off x="8641574" y="186476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4</a:t>
            </a:r>
            <a:endParaRPr lang="nl-NL" sz="1200" dirty="0"/>
          </a:p>
        </p:txBody>
      </p:sp>
      <p:sp>
        <p:nvSpPr>
          <p:cNvPr id="8" name="Rechthoek 7"/>
          <p:cNvSpPr/>
          <p:nvPr/>
        </p:nvSpPr>
        <p:spPr>
          <a:xfrm>
            <a:off x="9463608" y="1864763"/>
            <a:ext cx="822035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5</a:t>
            </a:r>
            <a:endParaRPr lang="nl-NL" sz="1200" dirty="0"/>
          </a:p>
        </p:txBody>
      </p:sp>
      <p:sp>
        <p:nvSpPr>
          <p:cNvPr id="9" name="Rechthoek 8"/>
          <p:cNvSpPr/>
          <p:nvPr/>
        </p:nvSpPr>
        <p:spPr>
          <a:xfrm>
            <a:off x="10285643" y="186476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6</a:t>
            </a:r>
            <a:endParaRPr lang="nl-NL" sz="1200" dirty="0"/>
          </a:p>
        </p:txBody>
      </p:sp>
      <p:sp>
        <p:nvSpPr>
          <p:cNvPr id="10" name="Rechthoek 9"/>
          <p:cNvSpPr/>
          <p:nvPr/>
        </p:nvSpPr>
        <p:spPr>
          <a:xfrm>
            <a:off x="11107673" y="186476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N</a:t>
            </a:r>
            <a:endParaRPr lang="nl-NL" sz="1200" dirty="0"/>
          </a:p>
        </p:txBody>
      </p:sp>
      <p:sp>
        <p:nvSpPr>
          <p:cNvPr id="11" name="Rechthoek 10"/>
          <p:cNvSpPr/>
          <p:nvPr/>
        </p:nvSpPr>
        <p:spPr>
          <a:xfrm>
            <a:off x="7819539" y="474690"/>
            <a:ext cx="822035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3</a:t>
            </a:r>
            <a:endParaRPr lang="nl-NL" sz="1200" dirty="0"/>
          </a:p>
        </p:txBody>
      </p:sp>
      <p:sp>
        <p:nvSpPr>
          <p:cNvPr id="12" name="Rechthoek 11"/>
          <p:cNvSpPr/>
          <p:nvPr/>
        </p:nvSpPr>
        <p:spPr>
          <a:xfrm>
            <a:off x="9463607" y="470071"/>
            <a:ext cx="822035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5</a:t>
            </a:r>
            <a:endParaRPr lang="nl-NL" sz="1200" dirty="0"/>
          </a:p>
        </p:txBody>
      </p:sp>
      <p:sp>
        <p:nvSpPr>
          <p:cNvPr id="15" name="Rechthoek 14"/>
          <p:cNvSpPr/>
          <p:nvPr/>
        </p:nvSpPr>
        <p:spPr>
          <a:xfrm>
            <a:off x="5565871" y="2377382"/>
            <a:ext cx="609600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BSN 2</a:t>
            </a:r>
            <a:endParaRPr lang="nl-NL" sz="1200" dirty="0"/>
          </a:p>
        </p:txBody>
      </p:sp>
      <p:sp>
        <p:nvSpPr>
          <p:cNvPr id="16" name="Rechthoek 15"/>
          <p:cNvSpPr/>
          <p:nvPr/>
        </p:nvSpPr>
        <p:spPr>
          <a:xfrm>
            <a:off x="6175470" y="237738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1</a:t>
            </a:r>
            <a:endParaRPr lang="nl-NL" sz="1200" dirty="0"/>
          </a:p>
        </p:txBody>
      </p:sp>
      <p:sp>
        <p:nvSpPr>
          <p:cNvPr id="17" name="Rechthoek 16"/>
          <p:cNvSpPr/>
          <p:nvPr/>
        </p:nvSpPr>
        <p:spPr>
          <a:xfrm>
            <a:off x="6997505" y="237738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2</a:t>
            </a:r>
            <a:endParaRPr lang="nl-NL" sz="1200" dirty="0"/>
          </a:p>
        </p:txBody>
      </p:sp>
      <p:sp>
        <p:nvSpPr>
          <p:cNvPr id="18" name="Rechthoek 17"/>
          <p:cNvSpPr/>
          <p:nvPr/>
        </p:nvSpPr>
        <p:spPr>
          <a:xfrm>
            <a:off x="7819539" y="2377382"/>
            <a:ext cx="822035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3</a:t>
            </a:r>
            <a:endParaRPr lang="nl-NL" sz="1200" dirty="0"/>
          </a:p>
        </p:txBody>
      </p:sp>
      <p:sp>
        <p:nvSpPr>
          <p:cNvPr id="19" name="Rechthoek 18"/>
          <p:cNvSpPr/>
          <p:nvPr/>
        </p:nvSpPr>
        <p:spPr>
          <a:xfrm>
            <a:off x="8641574" y="237738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4</a:t>
            </a:r>
            <a:endParaRPr lang="nl-NL" sz="1200" dirty="0"/>
          </a:p>
        </p:txBody>
      </p:sp>
      <p:sp>
        <p:nvSpPr>
          <p:cNvPr id="20" name="Rechthoek 19"/>
          <p:cNvSpPr/>
          <p:nvPr/>
        </p:nvSpPr>
        <p:spPr>
          <a:xfrm>
            <a:off x="9463608" y="2377382"/>
            <a:ext cx="822035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5</a:t>
            </a:r>
            <a:endParaRPr lang="nl-NL" sz="1200" dirty="0"/>
          </a:p>
        </p:txBody>
      </p:sp>
      <p:sp>
        <p:nvSpPr>
          <p:cNvPr id="21" name="Rechthoek 20"/>
          <p:cNvSpPr/>
          <p:nvPr/>
        </p:nvSpPr>
        <p:spPr>
          <a:xfrm>
            <a:off x="10285643" y="237738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6</a:t>
            </a:r>
            <a:endParaRPr lang="nl-NL" sz="1200" dirty="0"/>
          </a:p>
        </p:txBody>
      </p:sp>
      <p:sp>
        <p:nvSpPr>
          <p:cNvPr id="22" name="Rechthoek 21"/>
          <p:cNvSpPr/>
          <p:nvPr/>
        </p:nvSpPr>
        <p:spPr>
          <a:xfrm>
            <a:off x="11107673" y="237738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N</a:t>
            </a:r>
            <a:endParaRPr lang="nl-NL" sz="1200" dirty="0"/>
          </a:p>
        </p:txBody>
      </p:sp>
      <p:sp>
        <p:nvSpPr>
          <p:cNvPr id="23" name="Rechthoek 22"/>
          <p:cNvSpPr/>
          <p:nvPr/>
        </p:nvSpPr>
        <p:spPr>
          <a:xfrm>
            <a:off x="5565871" y="2885383"/>
            <a:ext cx="609600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BSN 3</a:t>
            </a:r>
            <a:endParaRPr lang="nl-NL" sz="1200" dirty="0"/>
          </a:p>
        </p:txBody>
      </p:sp>
      <p:sp>
        <p:nvSpPr>
          <p:cNvPr id="24" name="Rechthoek 23"/>
          <p:cNvSpPr/>
          <p:nvPr/>
        </p:nvSpPr>
        <p:spPr>
          <a:xfrm>
            <a:off x="6175470" y="288538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1</a:t>
            </a:r>
            <a:endParaRPr lang="nl-NL" sz="1200" dirty="0"/>
          </a:p>
        </p:txBody>
      </p:sp>
      <p:sp>
        <p:nvSpPr>
          <p:cNvPr id="25" name="Rechthoek 24"/>
          <p:cNvSpPr/>
          <p:nvPr/>
        </p:nvSpPr>
        <p:spPr>
          <a:xfrm>
            <a:off x="6997505" y="288538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2</a:t>
            </a:r>
            <a:endParaRPr lang="nl-NL" sz="1200" dirty="0"/>
          </a:p>
        </p:txBody>
      </p:sp>
      <p:sp>
        <p:nvSpPr>
          <p:cNvPr id="26" name="Rechthoek 25"/>
          <p:cNvSpPr/>
          <p:nvPr/>
        </p:nvSpPr>
        <p:spPr>
          <a:xfrm>
            <a:off x="7819539" y="2885383"/>
            <a:ext cx="822035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3</a:t>
            </a:r>
            <a:endParaRPr lang="nl-NL" sz="1200" dirty="0"/>
          </a:p>
        </p:txBody>
      </p:sp>
      <p:sp>
        <p:nvSpPr>
          <p:cNvPr id="27" name="Rechthoek 26"/>
          <p:cNvSpPr/>
          <p:nvPr/>
        </p:nvSpPr>
        <p:spPr>
          <a:xfrm>
            <a:off x="8641574" y="288538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4</a:t>
            </a:r>
            <a:endParaRPr lang="nl-NL" sz="1200" dirty="0"/>
          </a:p>
        </p:txBody>
      </p:sp>
      <p:sp>
        <p:nvSpPr>
          <p:cNvPr id="28" name="Rechthoek 27"/>
          <p:cNvSpPr/>
          <p:nvPr/>
        </p:nvSpPr>
        <p:spPr>
          <a:xfrm>
            <a:off x="9463608" y="2885383"/>
            <a:ext cx="822035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5</a:t>
            </a:r>
            <a:endParaRPr lang="nl-NL" sz="1200" dirty="0"/>
          </a:p>
        </p:txBody>
      </p:sp>
      <p:sp>
        <p:nvSpPr>
          <p:cNvPr id="29" name="Rechthoek 28"/>
          <p:cNvSpPr/>
          <p:nvPr/>
        </p:nvSpPr>
        <p:spPr>
          <a:xfrm>
            <a:off x="10285643" y="288538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6</a:t>
            </a:r>
            <a:endParaRPr lang="nl-NL" sz="1200" dirty="0"/>
          </a:p>
        </p:txBody>
      </p:sp>
      <p:sp>
        <p:nvSpPr>
          <p:cNvPr id="30" name="Rechthoek 29"/>
          <p:cNvSpPr/>
          <p:nvPr/>
        </p:nvSpPr>
        <p:spPr>
          <a:xfrm>
            <a:off x="11107673" y="288538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N</a:t>
            </a:r>
            <a:endParaRPr lang="nl-NL" sz="1200" dirty="0"/>
          </a:p>
        </p:txBody>
      </p:sp>
      <p:sp>
        <p:nvSpPr>
          <p:cNvPr id="31" name="Rechthoek 30"/>
          <p:cNvSpPr/>
          <p:nvPr/>
        </p:nvSpPr>
        <p:spPr>
          <a:xfrm>
            <a:off x="5565871" y="3398002"/>
            <a:ext cx="609600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BSN 4</a:t>
            </a:r>
            <a:endParaRPr lang="nl-NL" sz="1200" dirty="0"/>
          </a:p>
        </p:txBody>
      </p:sp>
      <p:sp>
        <p:nvSpPr>
          <p:cNvPr id="32" name="Rechthoek 31"/>
          <p:cNvSpPr/>
          <p:nvPr/>
        </p:nvSpPr>
        <p:spPr>
          <a:xfrm>
            <a:off x="6175470" y="339800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1</a:t>
            </a:r>
            <a:endParaRPr lang="nl-NL" sz="1200" dirty="0"/>
          </a:p>
        </p:txBody>
      </p:sp>
      <p:sp>
        <p:nvSpPr>
          <p:cNvPr id="33" name="Rechthoek 32"/>
          <p:cNvSpPr/>
          <p:nvPr/>
        </p:nvSpPr>
        <p:spPr>
          <a:xfrm>
            <a:off x="6997505" y="339800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2</a:t>
            </a:r>
            <a:endParaRPr lang="nl-NL" sz="1200" dirty="0"/>
          </a:p>
        </p:txBody>
      </p:sp>
      <p:sp>
        <p:nvSpPr>
          <p:cNvPr id="34" name="Rechthoek 33"/>
          <p:cNvSpPr/>
          <p:nvPr/>
        </p:nvSpPr>
        <p:spPr>
          <a:xfrm>
            <a:off x="7819539" y="3398002"/>
            <a:ext cx="822035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3</a:t>
            </a:r>
            <a:endParaRPr lang="nl-NL" sz="1200" dirty="0"/>
          </a:p>
        </p:txBody>
      </p:sp>
      <p:sp>
        <p:nvSpPr>
          <p:cNvPr id="35" name="Rechthoek 34"/>
          <p:cNvSpPr/>
          <p:nvPr/>
        </p:nvSpPr>
        <p:spPr>
          <a:xfrm>
            <a:off x="8641574" y="339800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4</a:t>
            </a:r>
            <a:endParaRPr lang="nl-NL" sz="1200" dirty="0"/>
          </a:p>
        </p:txBody>
      </p:sp>
      <p:sp>
        <p:nvSpPr>
          <p:cNvPr id="36" name="Rechthoek 35"/>
          <p:cNvSpPr/>
          <p:nvPr/>
        </p:nvSpPr>
        <p:spPr>
          <a:xfrm>
            <a:off x="9463608" y="3398002"/>
            <a:ext cx="822035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5</a:t>
            </a:r>
            <a:endParaRPr lang="nl-NL" sz="1200" dirty="0"/>
          </a:p>
        </p:txBody>
      </p:sp>
      <p:sp>
        <p:nvSpPr>
          <p:cNvPr id="37" name="Rechthoek 36"/>
          <p:cNvSpPr/>
          <p:nvPr/>
        </p:nvSpPr>
        <p:spPr>
          <a:xfrm>
            <a:off x="10285643" y="339800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6</a:t>
            </a:r>
            <a:endParaRPr lang="nl-NL" sz="1200" dirty="0"/>
          </a:p>
        </p:txBody>
      </p:sp>
      <p:sp>
        <p:nvSpPr>
          <p:cNvPr id="38" name="Rechthoek 37"/>
          <p:cNvSpPr/>
          <p:nvPr/>
        </p:nvSpPr>
        <p:spPr>
          <a:xfrm>
            <a:off x="11107673" y="339800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N</a:t>
            </a:r>
            <a:endParaRPr lang="nl-NL" sz="1200" dirty="0"/>
          </a:p>
        </p:txBody>
      </p:sp>
      <p:sp>
        <p:nvSpPr>
          <p:cNvPr id="41" name="Rechthoek 40"/>
          <p:cNvSpPr/>
          <p:nvPr/>
        </p:nvSpPr>
        <p:spPr>
          <a:xfrm>
            <a:off x="2679109" y="2309234"/>
            <a:ext cx="2608984" cy="97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		Horizontale	              Vertrouwelijkheidsclassificatie </a:t>
            </a:r>
            <a:r>
              <a:rPr lang="nl-NL" sz="1200" b="1" dirty="0" smtClean="0">
                <a:latin typeface="Calibri" panose="020F0502020204030204" pitchFamily="34" charset="0"/>
              </a:rPr>
              <a:t>(HVC)</a:t>
            </a:r>
            <a:endParaRPr lang="nl-NL" sz="1200" dirty="0"/>
          </a:p>
        </p:txBody>
      </p:sp>
      <p:sp>
        <p:nvSpPr>
          <p:cNvPr id="42" name="Rechthoek 41"/>
          <p:cNvSpPr/>
          <p:nvPr/>
        </p:nvSpPr>
        <p:spPr>
          <a:xfrm>
            <a:off x="401912" y="2885383"/>
            <a:ext cx="609600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BSN 3</a:t>
            </a:r>
            <a:endParaRPr lang="nl-NL" sz="1200" dirty="0"/>
          </a:p>
        </p:txBody>
      </p:sp>
      <p:sp>
        <p:nvSpPr>
          <p:cNvPr id="43" name="Rechthoek 42"/>
          <p:cNvSpPr/>
          <p:nvPr/>
        </p:nvSpPr>
        <p:spPr>
          <a:xfrm>
            <a:off x="389496" y="2377382"/>
            <a:ext cx="609600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BSN 2</a:t>
            </a:r>
            <a:endParaRPr lang="nl-NL" sz="1200" dirty="0"/>
          </a:p>
        </p:txBody>
      </p:sp>
      <p:sp>
        <p:nvSpPr>
          <p:cNvPr id="44" name="Rechthoek 43"/>
          <p:cNvSpPr/>
          <p:nvPr/>
        </p:nvSpPr>
        <p:spPr>
          <a:xfrm>
            <a:off x="1011512" y="288538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1</a:t>
            </a:r>
            <a:endParaRPr lang="nl-NL" sz="1200" dirty="0"/>
          </a:p>
        </p:txBody>
      </p:sp>
      <p:sp>
        <p:nvSpPr>
          <p:cNvPr id="45" name="Rechthoek 44"/>
          <p:cNvSpPr/>
          <p:nvPr/>
        </p:nvSpPr>
        <p:spPr>
          <a:xfrm>
            <a:off x="1833547" y="288538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N</a:t>
            </a:r>
            <a:endParaRPr lang="nl-NL" sz="1200" dirty="0"/>
          </a:p>
        </p:txBody>
      </p:sp>
      <p:sp>
        <p:nvSpPr>
          <p:cNvPr id="46" name="Rechthoek 45"/>
          <p:cNvSpPr/>
          <p:nvPr/>
        </p:nvSpPr>
        <p:spPr>
          <a:xfrm>
            <a:off x="999096" y="237738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1</a:t>
            </a:r>
            <a:endParaRPr lang="nl-NL" sz="1200" dirty="0"/>
          </a:p>
        </p:txBody>
      </p:sp>
      <p:sp>
        <p:nvSpPr>
          <p:cNvPr id="47" name="Rechthoek 46"/>
          <p:cNvSpPr/>
          <p:nvPr/>
        </p:nvSpPr>
        <p:spPr>
          <a:xfrm>
            <a:off x="1821131" y="237738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N</a:t>
            </a:r>
            <a:endParaRPr lang="nl-NL" sz="1200" dirty="0"/>
          </a:p>
        </p:txBody>
      </p:sp>
      <p:sp>
        <p:nvSpPr>
          <p:cNvPr id="50" name="Rechthoek 49"/>
          <p:cNvSpPr/>
          <p:nvPr/>
        </p:nvSpPr>
        <p:spPr>
          <a:xfrm>
            <a:off x="5289710" y="1333997"/>
            <a:ext cx="129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Applicatie B</a:t>
            </a:r>
            <a:endParaRPr lang="nl-NL" dirty="0"/>
          </a:p>
        </p:txBody>
      </p:sp>
      <p:sp>
        <p:nvSpPr>
          <p:cNvPr id="52" name="Rechthoek 51"/>
          <p:cNvSpPr/>
          <p:nvPr/>
        </p:nvSpPr>
        <p:spPr>
          <a:xfrm>
            <a:off x="102124" y="1348461"/>
            <a:ext cx="129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Applicatie A</a:t>
            </a:r>
            <a:endParaRPr lang="nl-NL" dirty="0"/>
          </a:p>
        </p:txBody>
      </p:sp>
      <p:sp>
        <p:nvSpPr>
          <p:cNvPr id="53" name="Rechthoek 52"/>
          <p:cNvSpPr/>
          <p:nvPr/>
        </p:nvSpPr>
        <p:spPr>
          <a:xfrm>
            <a:off x="61987" y="53836"/>
            <a:ext cx="3545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Vertrouwelijkheidsclassificaties (VC)</a:t>
            </a:r>
          </a:p>
          <a:p>
            <a:endParaRPr lang="nl-NL" dirty="0" smtClean="0"/>
          </a:p>
        </p:txBody>
      </p:sp>
      <p:sp>
        <p:nvSpPr>
          <p:cNvPr id="54" name="Rechthoek 53"/>
          <p:cNvSpPr/>
          <p:nvPr/>
        </p:nvSpPr>
        <p:spPr>
          <a:xfrm>
            <a:off x="385426" y="1912070"/>
            <a:ext cx="609600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BSN 1</a:t>
            </a:r>
            <a:endParaRPr lang="nl-NL" sz="1200" dirty="0"/>
          </a:p>
        </p:txBody>
      </p:sp>
      <p:sp>
        <p:nvSpPr>
          <p:cNvPr id="55" name="Rechthoek 54"/>
          <p:cNvSpPr/>
          <p:nvPr/>
        </p:nvSpPr>
        <p:spPr>
          <a:xfrm>
            <a:off x="995025" y="1912070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1</a:t>
            </a:r>
            <a:endParaRPr lang="nl-NL" sz="1200" dirty="0"/>
          </a:p>
        </p:txBody>
      </p:sp>
      <p:sp>
        <p:nvSpPr>
          <p:cNvPr id="56" name="Rechthoek 55"/>
          <p:cNvSpPr/>
          <p:nvPr/>
        </p:nvSpPr>
        <p:spPr>
          <a:xfrm>
            <a:off x="1817060" y="1912070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N</a:t>
            </a:r>
            <a:endParaRPr lang="nl-NL" sz="1200" dirty="0"/>
          </a:p>
        </p:txBody>
      </p:sp>
      <p:sp>
        <p:nvSpPr>
          <p:cNvPr id="57" name="Rechthoek 56"/>
          <p:cNvSpPr/>
          <p:nvPr/>
        </p:nvSpPr>
        <p:spPr>
          <a:xfrm>
            <a:off x="343868" y="3375946"/>
            <a:ext cx="609600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BSN 4</a:t>
            </a:r>
            <a:endParaRPr lang="nl-NL" sz="1200" dirty="0"/>
          </a:p>
        </p:txBody>
      </p:sp>
      <p:sp>
        <p:nvSpPr>
          <p:cNvPr id="58" name="Rechthoek 57"/>
          <p:cNvSpPr/>
          <p:nvPr/>
        </p:nvSpPr>
        <p:spPr>
          <a:xfrm>
            <a:off x="953467" y="3375946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1</a:t>
            </a:r>
            <a:endParaRPr lang="nl-NL" sz="1200" dirty="0"/>
          </a:p>
        </p:txBody>
      </p:sp>
      <p:sp>
        <p:nvSpPr>
          <p:cNvPr id="59" name="Rechthoek 58"/>
          <p:cNvSpPr/>
          <p:nvPr/>
        </p:nvSpPr>
        <p:spPr>
          <a:xfrm>
            <a:off x="1775502" y="3375946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N</a:t>
            </a:r>
            <a:endParaRPr lang="nl-NL" sz="1200" dirty="0"/>
          </a:p>
        </p:txBody>
      </p:sp>
      <p:sp>
        <p:nvSpPr>
          <p:cNvPr id="60" name="Tekstvak 59"/>
          <p:cNvSpPr txBox="1"/>
          <p:nvPr/>
        </p:nvSpPr>
        <p:spPr>
          <a:xfrm>
            <a:off x="185487" y="4470015"/>
            <a:ext cx="111761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Gebruikers worden geautoriseerd voor ROLLEN.</a:t>
            </a:r>
          </a:p>
          <a:p>
            <a:pPr marL="285750" indent="-285750">
              <a:buFontTx/>
              <a:buChar char="-"/>
            </a:pPr>
            <a:r>
              <a:rPr lang="nl-NL" sz="1400" dirty="0" smtClean="0"/>
              <a:t>Een ROL </a:t>
            </a:r>
            <a:r>
              <a:rPr lang="nl-NL" sz="1400" dirty="0"/>
              <a:t>geeft toegang tot </a:t>
            </a:r>
            <a:r>
              <a:rPr lang="nl-NL" sz="1400" dirty="0" smtClean="0"/>
              <a:t>een applicatie. Voorbeeld tot applicatie B.</a:t>
            </a:r>
          </a:p>
          <a:p>
            <a:pPr marL="285750" indent="-285750">
              <a:buFontTx/>
              <a:buChar char="-"/>
            </a:pPr>
            <a:r>
              <a:rPr lang="nl-NL" sz="1400" dirty="0" smtClean="0"/>
              <a:t>Met deze applicatie ROL is het mogelijk alle rubrieken ZONDER vertrouwelijkheidsclassificatie te raadplegen en of te bewerken. </a:t>
            </a:r>
          </a:p>
          <a:p>
            <a:pPr marL="285750" indent="-285750">
              <a:buFontTx/>
              <a:buChar char="-"/>
            </a:pPr>
            <a:r>
              <a:rPr lang="nl-NL" sz="1400" dirty="0" smtClean="0"/>
              <a:t>Een applicatie VVC ROL geeft toegang tot de rubrieken MET een vertrouwelijkheidsclassificatie.</a:t>
            </a:r>
          </a:p>
          <a:p>
            <a:pPr marL="285750" indent="-285750">
              <a:buFontTx/>
              <a:buChar char="-"/>
            </a:pPr>
            <a:r>
              <a:rPr lang="nl-NL" sz="1400" dirty="0" smtClean="0"/>
              <a:t>Voor een aantal applicaties (A) geldt dat er deelverzamelingen aanwezig zijn, die worden afgeschermd met een aparte Applicatie ROL (A specialist).</a:t>
            </a:r>
          </a:p>
          <a:p>
            <a:pPr marL="285750" indent="-285750">
              <a:buFontTx/>
              <a:buChar char="-"/>
            </a:pPr>
            <a:r>
              <a:rPr lang="nl-NL" sz="1400" dirty="0"/>
              <a:t>A</a:t>
            </a:r>
            <a:r>
              <a:rPr lang="nl-NL" sz="1400" dirty="0" smtClean="0"/>
              <a:t>ls een BSN voorkomt in deze deelverzameling wordt toegang tot dit </a:t>
            </a:r>
            <a:r>
              <a:rPr lang="nl-NL" sz="1400" dirty="0"/>
              <a:t>BSN in </a:t>
            </a:r>
            <a:r>
              <a:rPr lang="nl-NL" sz="1400" dirty="0" smtClean="0"/>
              <a:t>alle andere </a:t>
            </a:r>
            <a:r>
              <a:rPr lang="nl-NL" sz="1400" dirty="0"/>
              <a:t>systemen gereguleerd met een </a:t>
            </a:r>
            <a:r>
              <a:rPr lang="nl-NL" sz="1400" dirty="0" smtClean="0"/>
              <a:t>applicatie HVC </a:t>
            </a:r>
            <a:r>
              <a:rPr lang="nl-NL" sz="1400" dirty="0"/>
              <a:t>ROL</a:t>
            </a:r>
            <a:r>
              <a:rPr lang="nl-NL" sz="1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43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geronde rechthoek 12"/>
          <p:cNvSpPr/>
          <p:nvPr/>
        </p:nvSpPr>
        <p:spPr>
          <a:xfrm>
            <a:off x="5089427" y="1190625"/>
            <a:ext cx="7048500" cy="34612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2983140" y="2849563"/>
            <a:ext cx="9011912" cy="434779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3" name="Rechthoek 2"/>
          <p:cNvSpPr/>
          <p:nvPr/>
        </p:nvSpPr>
        <p:spPr>
          <a:xfrm>
            <a:off x="5565871" y="1864763"/>
            <a:ext cx="609600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BSN 1</a:t>
            </a:r>
            <a:endParaRPr lang="nl-NL" sz="1200" dirty="0"/>
          </a:p>
        </p:txBody>
      </p:sp>
      <p:sp>
        <p:nvSpPr>
          <p:cNvPr id="4" name="Rechthoek 3"/>
          <p:cNvSpPr/>
          <p:nvPr/>
        </p:nvSpPr>
        <p:spPr>
          <a:xfrm>
            <a:off x="6175470" y="186476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1</a:t>
            </a:r>
            <a:endParaRPr lang="nl-NL" sz="1200" dirty="0"/>
          </a:p>
        </p:txBody>
      </p:sp>
      <p:sp>
        <p:nvSpPr>
          <p:cNvPr id="5" name="Rechthoek 4"/>
          <p:cNvSpPr/>
          <p:nvPr/>
        </p:nvSpPr>
        <p:spPr>
          <a:xfrm>
            <a:off x="6997505" y="186476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2</a:t>
            </a:r>
            <a:endParaRPr lang="nl-NL" sz="1200" dirty="0"/>
          </a:p>
        </p:txBody>
      </p:sp>
      <p:sp>
        <p:nvSpPr>
          <p:cNvPr id="6" name="Rechthoek 5"/>
          <p:cNvSpPr/>
          <p:nvPr/>
        </p:nvSpPr>
        <p:spPr>
          <a:xfrm>
            <a:off x="7819539" y="1864763"/>
            <a:ext cx="822035" cy="28632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Rubriek 3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8641574" y="186476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4</a:t>
            </a:r>
            <a:endParaRPr lang="nl-NL" sz="1200" dirty="0"/>
          </a:p>
        </p:txBody>
      </p:sp>
      <p:sp>
        <p:nvSpPr>
          <p:cNvPr id="8" name="Rechthoek 7"/>
          <p:cNvSpPr/>
          <p:nvPr/>
        </p:nvSpPr>
        <p:spPr>
          <a:xfrm>
            <a:off x="9463608" y="1864763"/>
            <a:ext cx="822035" cy="28632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Rubriek 5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10285643" y="186476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6</a:t>
            </a:r>
            <a:endParaRPr lang="nl-NL" sz="1200" dirty="0"/>
          </a:p>
        </p:txBody>
      </p:sp>
      <p:sp>
        <p:nvSpPr>
          <p:cNvPr id="10" name="Rechthoek 9"/>
          <p:cNvSpPr/>
          <p:nvPr/>
        </p:nvSpPr>
        <p:spPr>
          <a:xfrm>
            <a:off x="11107673" y="186476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N</a:t>
            </a:r>
            <a:endParaRPr lang="nl-NL" sz="1200" dirty="0"/>
          </a:p>
        </p:txBody>
      </p:sp>
      <p:sp>
        <p:nvSpPr>
          <p:cNvPr id="15" name="Rechthoek 14"/>
          <p:cNvSpPr/>
          <p:nvPr/>
        </p:nvSpPr>
        <p:spPr>
          <a:xfrm>
            <a:off x="5565871" y="2377382"/>
            <a:ext cx="609600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BSN 2</a:t>
            </a:r>
            <a:endParaRPr lang="nl-NL" sz="1200" dirty="0"/>
          </a:p>
        </p:txBody>
      </p:sp>
      <p:sp>
        <p:nvSpPr>
          <p:cNvPr id="16" name="Rechthoek 15"/>
          <p:cNvSpPr/>
          <p:nvPr/>
        </p:nvSpPr>
        <p:spPr>
          <a:xfrm>
            <a:off x="6175470" y="237738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1</a:t>
            </a:r>
            <a:endParaRPr lang="nl-NL" sz="1200" dirty="0"/>
          </a:p>
        </p:txBody>
      </p:sp>
      <p:sp>
        <p:nvSpPr>
          <p:cNvPr id="17" name="Rechthoek 16"/>
          <p:cNvSpPr/>
          <p:nvPr/>
        </p:nvSpPr>
        <p:spPr>
          <a:xfrm>
            <a:off x="6997505" y="237738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2</a:t>
            </a:r>
            <a:endParaRPr lang="nl-NL" sz="1200" dirty="0"/>
          </a:p>
        </p:txBody>
      </p:sp>
      <p:sp>
        <p:nvSpPr>
          <p:cNvPr id="18" name="Rechthoek 17"/>
          <p:cNvSpPr/>
          <p:nvPr/>
        </p:nvSpPr>
        <p:spPr>
          <a:xfrm>
            <a:off x="7819539" y="2377382"/>
            <a:ext cx="822035" cy="28632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Rubriek 3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8641574" y="237738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4</a:t>
            </a:r>
            <a:endParaRPr lang="nl-NL" sz="1200" dirty="0"/>
          </a:p>
        </p:txBody>
      </p:sp>
      <p:sp>
        <p:nvSpPr>
          <p:cNvPr id="20" name="Rechthoek 19"/>
          <p:cNvSpPr/>
          <p:nvPr/>
        </p:nvSpPr>
        <p:spPr>
          <a:xfrm>
            <a:off x="9463608" y="2377382"/>
            <a:ext cx="822035" cy="28632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Rubriek 5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10285643" y="237738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6</a:t>
            </a:r>
            <a:endParaRPr lang="nl-NL" sz="1200" dirty="0"/>
          </a:p>
        </p:txBody>
      </p:sp>
      <p:sp>
        <p:nvSpPr>
          <p:cNvPr id="22" name="Rechthoek 21"/>
          <p:cNvSpPr/>
          <p:nvPr/>
        </p:nvSpPr>
        <p:spPr>
          <a:xfrm>
            <a:off x="11107673" y="237738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N</a:t>
            </a:r>
            <a:endParaRPr lang="nl-NL" sz="1200" dirty="0"/>
          </a:p>
        </p:txBody>
      </p:sp>
      <p:sp>
        <p:nvSpPr>
          <p:cNvPr id="23" name="Rechthoek 22"/>
          <p:cNvSpPr/>
          <p:nvPr/>
        </p:nvSpPr>
        <p:spPr>
          <a:xfrm>
            <a:off x="5565871" y="2885383"/>
            <a:ext cx="609600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BSN 3</a:t>
            </a:r>
            <a:endParaRPr lang="nl-NL" sz="1200" dirty="0"/>
          </a:p>
        </p:txBody>
      </p:sp>
      <p:sp>
        <p:nvSpPr>
          <p:cNvPr id="24" name="Rechthoek 23"/>
          <p:cNvSpPr/>
          <p:nvPr/>
        </p:nvSpPr>
        <p:spPr>
          <a:xfrm>
            <a:off x="6175470" y="2885383"/>
            <a:ext cx="822035" cy="286328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Kantoor: 1234</a:t>
            </a:r>
            <a:endParaRPr lang="nl-NL" sz="1200" dirty="0"/>
          </a:p>
        </p:txBody>
      </p:sp>
      <p:sp>
        <p:nvSpPr>
          <p:cNvPr id="25" name="Rechthoek 24"/>
          <p:cNvSpPr/>
          <p:nvPr/>
        </p:nvSpPr>
        <p:spPr>
          <a:xfrm>
            <a:off x="6997505" y="288538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2</a:t>
            </a:r>
            <a:endParaRPr lang="nl-NL" sz="1200" dirty="0"/>
          </a:p>
        </p:txBody>
      </p:sp>
      <p:sp>
        <p:nvSpPr>
          <p:cNvPr id="26" name="Rechthoek 25"/>
          <p:cNvSpPr/>
          <p:nvPr/>
        </p:nvSpPr>
        <p:spPr>
          <a:xfrm>
            <a:off x="7819539" y="2885383"/>
            <a:ext cx="822035" cy="28632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Rubriek 3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8641574" y="288538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4</a:t>
            </a:r>
            <a:endParaRPr lang="nl-NL" sz="1200" dirty="0"/>
          </a:p>
        </p:txBody>
      </p:sp>
      <p:sp>
        <p:nvSpPr>
          <p:cNvPr id="28" name="Rechthoek 27"/>
          <p:cNvSpPr/>
          <p:nvPr/>
        </p:nvSpPr>
        <p:spPr>
          <a:xfrm>
            <a:off x="9463608" y="2885383"/>
            <a:ext cx="822035" cy="28632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Rubriek 5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10285643" y="288538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6</a:t>
            </a:r>
            <a:endParaRPr lang="nl-NL" sz="1200" dirty="0"/>
          </a:p>
        </p:txBody>
      </p:sp>
      <p:sp>
        <p:nvSpPr>
          <p:cNvPr id="30" name="Rechthoek 29"/>
          <p:cNvSpPr/>
          <p:nvPr/>
        </p:nvSpPr>
        <p:spPr>
          <a:xfrm>
            <a:off x="11107673" y="2885383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N</a:t>
            </a:r>
            <a:endParaRPr lang="nl-NL" sz="1200" dirty="0"/>
          </a:p>
        </p:txBody>
      </p:sp>
      <p:sp>
        <p:nvSpPr>
          <p:cNvPr id="31" name="Rechthoek 30"/>
          <p:cNvSpPr/>
          <p:nvPr/>
        </p:nvSpPr>
        <p:spPr>
          <a:xfrm>
            <a:off x="5565871" y="3398002"/>
            <a:ext cx="609600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BSN 4</a:t>
            </a:r>
            <a:endParaRPr lang="nl-NL" sz="1200" dirty="0"/>
          </a:p>
        </p:txBody>
      </p:sp>
      <p:sp>
        <p:nvSpPr>
          <p:cNvPr id="32" name="Rechthoek 31"/>
          <p:cNvSpPr/>
          <p:nvPr/>
        </p:nvSpPr>
        <p:spPr>
          <a:xfrm>
            <a:off x="6175470" y="339800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1</a:t>
            </a:r>
            <a:endParaRPr lang="nl-NL" sz="1200" dirty="0"/>
          </a:p>
        </p:txBody>
      </p:sp>
      <p:sp>
        <p:nvSpPr>
          <p:cNvPr id="33" name="Rechthoek 32"/>
          <p:cNvSpPr/>
          <p:nvPr/>
        </p:nvSpPr>
        <p:spPr>
          <a:xfrm>
            <a:off x="6997505" y="339800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2</a:t>
            </a:r>
            <a:endParaRPr lang="nl-NL" sz="1200" dirty="0"/>
          </a:p>
        </p:txBody>
      </p:sp>
      <p:sp>
        <p:nvSpPr>
          <p:cNvPr id="34" name="Rechthoek 33"/>
          <p:cNvSpPr/>
          <p:nvPr/>
        </p:nvSpPr>
        <p:spPr>
          <a:xfrm>
            <a:off x="7819539" y="3398002"/>
            <a:ext cx="822035" cy="28632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Rubriek 3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8641574" y="339800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4</a:t>
            </a:r>
            <a:endParaRPr lang="nl-NL" sz="1200" dirty="0"/>
          </a:p>
        </p:txBody>
      </p:sp>
      <p:sp>
        <p:nvSpPr>
          <p:cNvPr id="36" name="Rechthoek 35"/>
          <p:cNvSpPr/>
          <p:nvPr/>
        </p:nvSpPr>
        <p:spPr>
          <a:xfrm>
            <a:off x="9463608" y="3398002"/>
            <a:ext cx="822035" cy="28632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Rubriek 5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37" name="Rechthoek 36"/>
          <p:cNvSpPr/>
          <p:nvPr/>
        </p:nvSpPr>
        <p:spPr>
          <a:xfrm>
            <a:off x="10285643" y="339800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6</a:t>
            </a:r>
            <a:endParaRPr lang="nl-NL" sz="1200" dirty="0"/>
          </a:p>
        </p:txBody>
      </p:sp>
      <p:sp>
        <p:nvSpPr>
          <p:cNvPr id="38" name="Rechthoek 37"/>
          <p:cNvSpPr/>
          <p:nvPr/>
        </p:nvSpPr>
        <p:spPr>
          <a:xfrm>
            <a:off x="11107673" y="3398002"/>
            <a:ext cx="822035" cy="286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Rubriek N</a:t>
            </a:r>
            <a:endParaRPr lang="nl-NL" sz="1200" dirty="0"/>
          </a:p>
        </p:txBody>
      </p:sp>
      <p:sp>
        <p:nvSpPr>
          <p:cNvPr id="2" name="Tekstvak 1"/>
          <p:cNvSpPr txBox="1"/>
          <p:nvPr/>
        </p:nvSpPr>
        <p:spPr>
          <a:xfrm>
            <a:off x="187075" y="4727307"/>
            <a:ext cx="57292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Gebruikers worden geautoriseerd afhankelijk van hun plek in de organisatie.</a:t>
            </a:r>
          </a:p>
          <a:p>
            <a:pPr marL="285750" indent="-285750">
              <a:buFontTx/>
              <a:buChar char="-"/>
            </a:pPr>
            <a:r>
              <a:rPr lang="nl-NL" sz="1400" dirty="0" err="1" smtClean="0"/>
              <a:t>BSN’s</a:t>
            </a:r>
            <a:r>
              <a:rPr lang="nl-NL" sz="1400" dirty="0" smtClean="0"/>
              <a:t> worden ingedeeld in regio's en (behandel) kantoren.</a:t>
            </a:r>
          </a:p>
          <a:p>
            <a:pPr marL="285750" indent="-285750">
              <a:buFontTx/>
              <a:buChar char="-"/>
            </a:pPr>
            <a:r>
              <a:rPr lang="nl-NL" sz="1400" dirty="0" smtClean="0"/>
              <a:t>Medewerkers hebben toegang tot </a:t>
            </a:r>
            <a:r>
              <a:rPr lang="nl-NL" sz="1400" dirty="0" err="1" smtClean="0"/>
              <a:t>BSN’s</a:t>
            </a:r>
            <a:r>
              <a:rPr lang="nl-NL" sz="1400" dirty="0" smtClean="0"/>
              <a:t> in hun regio / kantoor.</a:t>
            </a:r>
          </a:p>
          <a:p>
            <a:pPr marL="285750" indent="-285750">
              <a:buFontTx/>
              <a:buChar char="-"/>
            </a:pPr>
            <a:endParaRPr lang="nl-NL" sz="1400" dirty="0" smtClean="0"/>
          </a:p>
          <a:p>
            <a:pPr marL="285750" indent="-285750">
              <a:buFontTx/>
              <a:buChar char="-"/>
            </a:pPr>
            <a:endParaRPr lang="nl-NL" sz="1400" dirty="0" smtClean="0"/>
          </a:p>
          <a:p>
            <a:pPr marL="285750" indent="-285750">
              <a:buFontTx/>
              <a:buChar char="-"/>
            </a:pPr>
            <a:endParaRPr lang="nl-NL" sz="1400" dirty="0" smtClean="0"/>
          </a:p>
          <a:p>
            <a:pPr marL="285750" indent="-285750">
              <a:buFontTx/>
              <a:buChar char="-"/>
            </a:pPr>
            <a:endParaRPr lang="nl-NL" sz="1400" dirty="0"/>
          </a:p>
          <a:p>
            <a:endParaRPr lang="nl-NL" sz="1400" dirty="0" smtClean="0"/>
          </a:p>
        </p:txBody>
      </p:sp>
      <p:sp>
        <p:nvSpPr>
          <p:cNvPr id="50" name="Rechthoek 49"/>
          <p:cNvSpPr/>
          <p:nvPr/>
        </p:nvSpPr>
        <p:spPr>
          <a:xfrm>
            <a:off x="5289710" y="1333997"/>
            <a:ext cx="129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Applicatie B</a:t>
            </a:r>
            <a:endParaRPr lang="nl-NL" dirty="0"/>
          </a:p>
        </p:txBody>
      </p:sp>
      <p:sp>
        <p:nvSpPr>
          <p:cNvPr id="52" name="Rechthoek 51"/>
          <p:cNvSpPr/>
          <p:nvPr/>
        </p:nvSpPr>
        <p:spPr>
          <a:xfrm>
            <a:off x="102124" y="1348461"/>
            <a:ext cx="1596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Lijn organisatie</a:t>
            </a:r>
            <a:endParaRPr lang="nl-NL" dirty="0"/>
          </a:p>
        </p:txBody>
      </p:sp>
      <p:sp>
        <p:nvSpPr>
          <p:cNvPr id="53" name="Rechthoek 52"/>
          <p:cNvSpPr/>
          <p:nvPr/>
        </p:nvSpPr>
        <p:spPr>
          <a:xfrm>
            <a:off x="61987" y="53836"/>
            <a:ext cx="38840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Vertrouwelijkheidsclassificaties (VC)</a:t>
            </a:r>
          </a:p>
          <a:p>
            <a:r>
              <a:rPr lang="nl-NL" dirty="0" smtClean="0"/>
              <a:t>Organisatie afhankelijke toegang (OVC).</a:t>
            </a:r>
          </a:p>
          <a:p>
            <a:endParaRPr lang="nl-NL" dirty="0" smtClean="0"/>
          </a:p>
        </p:txBody>
      </p:sp>
      <p:graphicFrame>
        <p:nvGraphicFramePr>
          <p:cNvPr id="55" name="Diagram 54"/>
          <p:cNvGraphicFramePr/>
          <p:nvPr>
            <p:extLst>
              <p:ext uri="{D42A27DB-BD31-4B8C-83A1-F6EECF244321}">
                <p14:modId xmlns:p14="http://schemas.microsoft.com/office/powerpoint/2010/main" val="3792834977"/>
              </p:ext>
            </p:extLst>
          </p:nvPr>
        </p:nvGraphicFramePr>
        <p:xfrm>
          <a:off x="596688" y="470070"/>
          <a:ext cx="3468527" cy="3760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Tekstvak 55"/>
          <p:cNvSpPr txBox="1"/>
          <p:nvPr/>
        </p:nvSpPr>
        <p:spPr>
          <a:xfrm>
            <a:off x="2983139" y="3262203"/>
            <a:ext cx="12186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PersoneelsID</a:t>
            </a:r>
            <a:endParaRPr lang="nl-NL" sz="1400" dirty="0" smtClean="0"/>
          </a:p>
          <a:p>
            <a:r>
              <a:rPr lang="nl-NL" sz="1400" dirty="0" smtClean="0"/>
              <a:t>Naam etc. </a:t>
            </a:r>
          </a:p>
          <a:p>
            <a:r>
              <a:rPr lang="nl-NL" sz="1400" dirty="0" smtClean="0"/>
              <a:t>Regio</a:t>
            </a:r>
          </a:p>
          <a:p>
            <a:r>
              <a:rPr lang="nl-NL" sz="1400" dirty="0" smtClean="0"/>
              <a:t>Kantoor: 1234</a:t>
            </a:r>
          </a:p>
          <a:p>
            <a:pPr marL="285750" indent="-285750">
              <a:buFontTx/>
              <a:buChar char="-"/>
            </a:pPr>
            <a:endParaRPr lang="nl-NL" sz="1400" dirty="0"/>
          </a:p>
          <a:p>
            <a:endParaRPr lang="nl-NL" sz="1400" dirty="0" smtClean="0"/>
          </a:p>
        </p:txBody>
      </p:sp>
    </p:spTree>
    <p:extLst>
      <p:ext uri="{BB962C8B-B14F-4D97-AF65-F5344CB8AC3E}">
        <p14:creationId xmlns:p14="http://schemas.microsoft.com/office/powerpoint/2010/main" val="231010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hoek 29"/>
          <p:cNvSpPr/>
          <p:nvPr/>
        </p:nvSpPr>
        <p:spPr>
          <a:xfrm>
            <a:off x="655889" y="5808438"/>
            <a:ext cx="1719916" cy="9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IIQ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9167" y="669826"/>
            <a:ext cx="1846638" cy="103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Windows</a:t>
            </a: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Rechthoek 3"/>
          <p:cNvSpPr/>
          <p:nvPr/>
        </p:nvSpPr>
        <p:spPr>
          <a:xfrm>
            <a:off x="5916676" y="481948"/>
            <a:ext cx="2554661" cy="337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Active Directory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591681" y="3205703"/>
            <a:ext cx="1784123" cy="1812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Power BI</a:t>
            </a:r>
            <a:endParaRPr lang="nl-NL" dirty="0"/>
          </a:p>
        </p:txBody>
      </p:sp>
      <p:sp>
        <p:nvSpPr>
          <p:cNvPr id="28" name="Tekstvak 27"/>
          <p:cNvSpPr txBox="1"/>
          <p:nvPr/>
        </p:nvSpPr>
        <p:spPr>
          <a:xfrm>
            <a:off x="3214824" y="566761"/>
            <a:ext cx="180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1. Login</a:t>
            </a:r>
          </a:p>
          <a:p>
            <a:r>
              <a:rPr lang="nl-NL" sz="1400" dirty="0" smtClean="0"/>
              <a:t>Ontvang </a:t>
            </a:r>
            <a:r>
              <a:rPr lang="nl-NL" sz="1400" dirty="0" err="1" smtClean="0"/>
              <a:t>client</a:t>
            </a:r>
            <a:r>
              <a:rPr lang="nl-NL" sz="1400" dirty="0" smtClean="0"/>
              <a:t> Ticket</a:t>
            </a:r>
            <a:endParaRPr lang="nl-NL" sz="1400" dirty="0"/>
          </a:p>
        </p:txBody>
      </p:sp>
      <p:sp>
        <p:nvSpPr>
          <p:cNvPr id="3" name="Pijl-links en -rechts 2"/>
          <p:cNvSpPr/>
          <p:nvPr/>
        </p:nvSpPr>
        <p:spPr>
          <a:xfrm>
            <a:off x="2375805" y="778613"/>
            <a:ext cx="3534726" cy="995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Tekstvak 41"/>
          <p:cNvSpPr txBox="1"/>
          <p:nvPr/>
        </p:nvSpPr>
        <p:spPr>
          <a:xfrm>
            <a:off x="3033354" y="3098760"/>
            <a:ext cx="177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</a:t>
            </a:r>
            <a:r>
              <a:rPr lang="nl-NL" sz="1400" dirty="0" smtClean="0"/>
              <a:t>. Login</a:t>
            </a:r>
          </a:p>
          <a:p>
            <a:r>
              <a:rPr lang="nl-NL" sz="1400" dirty="0" smtClean="0"/>
              <a:t>Ontvang server Ticket</a:t>
            </a:r>
            <a:endParaRPr lang="nl-NL" sz="1400" dirty="0"/>
          </a:p>
        </p:txBody>
      </p:sp>
      <p:sp>
        <p:nvSpPr>
          <p:cNvPr id="44" name="Tekstvak 43"/>
          <p:cNvSpPr txBox="1"/>
          <p:nvPr/>
        </p:nvSpPr>
        <p:spPr>
          <a:xfrm>
            <a:off x="2756870" y="1390379"/>
            <a:ext cx="306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2. Vraag toegang tot (Power BI)  server.</a:t>
            </a:r>
          </a:p>
          <a:p>
            <a:r>
              <a:rPr lang="nl-NL" sz="1400" dirty="0" smtClean="0"/>
              <a:t>     Gebruik </a:t>
            </a:r>
            <a:r>
              <a:rPr lang="nl-NL" sz="1400" dirty="0" err="1" smtClean="0"/>
              <a:t>client</a:t>
            </a:r>
            <a:r>
              <a:rPr lang="nl-NL" sz="1400" dirty="0" smtClean="0"/>
              <a:t> ticket</a:t>
            </a:r>
          </a:p>
          <a:p>
            <a:r>
              <a:rPr lang="nl-NL" sz="1400" dirty="0" smtClean="0"/>
              <a:t>     Ontvang server </a:t>
            </a:r>
            <a:r>
              <a:rPr lang="nl-NL" sz="1400" dirty="0" err="1" smtClean="0"/>
              <a:t>granting</a:t>
            </a:r>
            <a:r>
              <a:rPr lang="nl-NL" sz="1400" dirty="0" smtClean="0"/>
              <a:t> ticket (SGT).</a:t>
            </a:r>
            <a:br>
              <a:rPr lang="nl-NL" sz="1400" dirty="0" smtClean="0"/>
            </a:br>
            <a:r>
              <a:rPr lang="nl-NL" sz="1400" dirty="0" smtClean="0"/>
              <a:t>    (Is </a:t>
            </a:r>
            <a:r>
              <a:rPr lang="nl-NL" sz="1400" dirty="0" err="1" smtClean="0"/>
              <a:t>encrypt</a:t>
            </a:r>
            <a:r>
              <a:rPr lang="nl-NL" sz="1400" dirty="0" smtClean="0"/>
              <a:t> met server Ticket)</a:t>
            </a:r>
            <a:endParaRPr lang="nl-NL" sz="1400" dirty="0"/>
          </a:p>
        </p:txBody>
      </p:sp>
      <p:sp>
        <p:nvSpPr>
          <p:cNvPr id="47" name="Tekstvak 46"/>
          <p:cNvSpPr txBox="1"/>
          <p:nvPr/>
        </p:nvSpPr>
        <p:spPr>
          <a:xfrm>
            <a:off x="-43705" y="2452188"/>
            <a:ext cx="131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5</a:t>
            </a:r>
            <a:r>
              <a:rPr lang="nl-NL" sz="1400" dirty="0" smtClean="0"/>
              <a:t>. Gebruik toegang</a:t>
            </a:r>
          </a:p>
        </p:txBody>
      </p:sp>
      <p:sp>
        <p:nvSpPr>
          <p:cNvPr id="51" name="Tekstvak 50"/>
          <p:cNvSpPr txBox="1"/>
          <p:nvPr/>
        </p:nvSpPr>
        <p:spPr>
          <a:xfrm>
            <a:off x="232498" y="4398777"/>
            <a:ext cx="317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</a:t>
            </a:r>
            <a:r>
              <a:rPr lang="nl-NL" sz="1400" dirty="0" smtClean="0"/>
              <a:t>. Verleen toegang met RBAC </a:t>
            </a:r>
          </a:p>
          <a:p>
            <a:r>
              <a:rPr lang="nl-NL" sz="1400" dirty="0" smtClean="0"/>
              <a:t>en organisatie plek</a:t>
            </a:r>
          </a:p>
        </p:txBody>
      </p:sp>
      <p:sp>
        <p:nvSpPr>
          <p:cNvPr id="2" name="Rechthoek 1"/>
          <p:cNvSpPr/>
          <p:nvPr/>
        </p:nvSpPr>
        <p:spPr>
          <a:xfrm>
            <a:off x="2989390" y="4841809"/>
            <a:ext cx="2418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smtClean="0"/>
              <a:t>7. Gebruik </a:t>
            </a:r>
            <a:r>
              <a:rPr lang="nl-NL" sz="1400" dirty="0" err="1" smtClean="0"/>
              <a:t>userID</a:t>
            </a:r>
            <a:endParaRPr lang="nl-NL" sz="1400" dirty="0" smtClean="0"/>
          </a:p>
          <a:p>
            <a:r>
              <a:rPr lang="nl-NL" sz="1400" dirty="0"/>
              <a:t> </a:t>
            </a:r>
            <a:r>
              <a:rPr lang="nl-NL" sz="1400" dirty="0" smtClean="0"/>
              <a:t>    Ontvang organisatie plek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66297" y="3760"/>
            <a:ext cx="535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Kerberos</a:t>
            </a:r>
            <a:r>
              <a:rPr lang="nl-NL" dirty="0"/>
              <a:t> </a:t>
            </a:r>
            <a:r>
              <a:rPr lang="nl-NL" dirty="0" smtClean="0"/>
              <a:t>SSO, AD authenticatie, IIQ autorisatie (rollen).</a:t>
            </a:r>
            <a:br>
              <a:rPr lang="nl-NL" dirty="0" smtClean="0"/>
            </a:br>
            <a:r>
              <a:rPr lang="nl-NL" dirty="0" smtClean="0"/>
              <a:t>Power BI ????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5927287" y="4398777"/>
            <a:ext cx="2544050" cy="86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People soft?</a:t>
            </a:r>
          </a:p>
        </p:txBody>
      </p:sp>
      <p:sp>
        <p:nvSpPr>
          <p:cNvPr id="29" name="Rechthoek 28"/>
          <p:cNvSpPr/>
          <p:nvPr/>
        </p:nvSpPr>
        <p:spPr>
          <a:xfrm>
            <a:off x="655889" y="1112872"/>
            <a:ext cx="1628374" cy="55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b="1" dirty="0"/>
              <a:t>Microsoft on-</a:t>
            </a:r>
            <a:r>
              <a:rPr lang="nl-NL" sz="1200" b="1" dirty="0" err="1"/>
              <a:t>premises</a:t>
            </a:r>
            <a:r>
              <a:rPr lang="nl-NL" sz="1200" b="1" dirty="0"/>
              <a:t> data gateway</a:t>
            </a:r>
          </a:p>
        </p:txBody>
      </p:sp>
      <p:sp>
        <p:nvSpPr>
          <p:cNvPr id="6" name="Rechthoek 5"/>
          <p:cNvSpPr/>
          <p:nvPr/>
        </p:nvSpPr>
        <p:spPr>
          <a:xfrm>
            <a:off x="591681" y="6329780"/>
            <a:ext cx="1853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000" dirty="0"/>
              <a:t>https://developer.sailpoint.com/iiq/api/get-user-by-id/</a:t>
            </a:r>
          </a:p>
        </p:txBody>
      </p:sp>
      <p:sp>
        <p:nvSpPr>
          <p:cNvPr id="36" name="Pijl-rechts 35"/>
          <p:cNvSpPr/>
          <p:nvPr/>
        </p:nvSpPr>
        <p:spPr>
          <a:xfrm rot="5400000">
            <a:off x="659359" y="2366515"/>
            <a:ext cx="1534546" cy="12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Pijl-links en -rechts 39"/>
          <p:cNvSpPr/>
          <p:nvPr/>
        </p:nvSpPr>
        <p:spPr>
          <a:xfrm>
            <a:off x="2375803" y="4726924"/>
            <a:ext cx="3517968" cy="1316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Pijl-links en -rechts 40"/>
          <p:cNvSpPr/>
          <p:nvPr/>
        </p:nvSpPr>
        <p:spPr>
          <a:xfrm>
            <a:off x="2392561" y="1386645"/>
            <a:ext cx="3534726" cy="995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Pijl-links en -rechts 42"/>
          <p:cNvSpPr/>
          <p:nvPr/>
        </p:nvSpPr>
        <p:spPr>
          <a:xfrm>
            <a:off x="2375803" y="3316124"/>
            <a:ext cx="3534726" cy="995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Tekstvak 44"/>
          <p:cNvSpPr txBox="1"/>
          <p:nvPr/>
        </p:nvSpPr>
        <p:spPr>
          <a:xfrm>
            <a:off x="-71657" y="1913579"/>
            <a:ext cx="308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3. Vraag toegang tot (Power BI) server.</a:t>
            </a:r>
          </a:p>
          <a:p>
            <a:r>
              <a:rPr lang="nl-NL" sz="1400" dirty="0" smtClean="0"/>
              <a:t>     Gebruik server toegang ticket (SGT)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115300" y="3566642"/>
            <a:ext cx="2749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4. De-crypt SGT met server ticket.</a:t>
            </a:r>
            <a:br>
              <a:rPr lang="nl-NL" sz="1400" dirty="0" smtClean="0"/>
            </a:br>
            <a:r>
              <a:rPr lang="nl-NL" sz="1400" dirty="0" smtClean="0"/>
              <a:t>     Als valide dan toegang verlenen.</a:t>
            </a:r>
            <a:br>
              <a:rPr lang="nl-NL" sz="1400" dirty="0" smtClean="0"/>
            </a:br>
            <a:r>
              <a:rPr lang="nl-NL" sz="1400" dirty="0" smtClean="0"/>
              <a:t>     De </a:t>
            </a:r>
            <a:r>
              <a:rPr lang="nl-NL" sz="1400" dirty="0" err="1" smtClean="0"/>
              <a:t>UserID</a:t>
            </a:r>
            <a:r>
              <a:rPr lang="nl-NL" sz="1400" dirty="0" smtClean="0"/>
              <a:t> is nu bekend.</a:t>
            </a:r>
          </a:p>
        </p:txBody>
      </p:sp>
      <p:sp>
        <p:nvSpPr>
          <p:cNvPr id="53" name="Pijl-rechts 52"/>
          <p:cNvSpPr/>
          <p:nvPr/>
        </p:nvSpPr>
        <p:spPr>
          <a:xfrm rot="5400000">
            <a:off x="1018669" y="5342360"/>
            <a:ext cx="795867" cy="147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Tekstvak 49"/>
          <p:cNvSpPr txBox="1"/>
          <p:nvPr/>
        </p:nvSpPr>
        <p:spPr>
          <a:xfrm>
            <a:off x="141015" y="5103419"/>
            <a:ext cx="200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6. Gebruik </a:t>
            </a:r>
            <a:r>
              <a:rPr lang="nl-NL" sz="1400" dirty="0" err="1" smtClean="0"/>
              <a:t>userID</a:t>
            </a:r>
            <a:endParaRPr lang="nl-NL" sz="1400" dirty="0" smtClean="0"/>
          </a:p>
          <a:p>
            <a:r>
              <a:rPr lang="nl-NL" sz="1400" dirty="0"/>
              <a:t> </a:t>
            </a:r>
            <a:r>
              <a:rPr lang="nl-NL" sz="1400" dirty="0" smtClean="0"/>
              <a:t>   Ontvang RBAC rollen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30593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70411" y="117693"/>
            <a:ext cx="927234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Verdere acties:</a:t>
            </a:r>
          </a:p>
          <a:p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Verder uitwerken alternatieven.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Power BI gebruikt gegevens uit Oracle, SQL of beiden.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Vervanging van SSAS door functionaliteit in Gegevensvensters en rapportages. </a:t>
            </a:r>
            <a:br>
              <a:rPr lang="nl-NL" dirty="0" smtClean="0"/>
            </a:b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Afstemming met Raheel </a:t>
            </a:r>
            <a:r>
              <a:rPr lang="nl-NL" dirty="0" err="1" smtClean="0"/>
              <a:t>Sadar</a:t>
            </a:r>
            <a:r>
              <a:rPr lang="nl-NL" dirty="0" smtClean="0"/>
              <a:t>, architect Helios.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Aansluiting Helios op AD (authenticatie).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Dimensie van rollen in Helios, </a:t>
            </a:r>
            <a:r>
              <a:rPr lang="nl-NL" dirty="0" err="1" smtClean="0"/>
              <a:t>mapping</a:t>
            </a:r>
            <a:r>
              <a:rPr lang="nl-NL" dirty="0" smtClean="0"/>
              <a:t> op Oracle en Power BI rollen.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Rollen ontsluiten van een API. (https</a:t>
            </a:r>
            <a:r>
              <a:rPr lang="nl-NL" dirty="0"/>
              <a:t>://developer.sailpoint.com/iiq/api/get-user-by-id</a:t>
            </a:r>
            <a:r>
              <a:rPr lang="nl-NL" dirty="0" smtClean="0"/>
              <a:t>/)</a:t>
            </a:r>
            <a:br>
              <a:rPr lang="nl-NL" dirty="0" smtClean="0"/>
            </a:b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Afstemming met DIM en lijn architecten.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Bespreken alternatieven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Consequenties voor DIM</a:t>
            </a:r>
            <a:br>
              <a:rPr lang="nl-NL" dirty="0" smtClean="0"/>
            </a:b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Afstemmen </a:t>
            </a:r>
            <a:r>
              <a:rPr lang="nl-NL" dirty="0"/>
              <a:t>met </a:t>
            </a:r>
            <a:r>
              <a:rPr lang="nl-NL" dirty="0" smtClean="0"/>
              <a:t>Vincent Jalink (Power BI).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Consequenties voor Power BI.</a:t>
            </a:r>
            <a:br>
              <a:rPr lang="nl-NL" dirty="0" smtClean="0"/>
            </a:b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Afstemming met </a:t>
            </a:r>
            <a:r>
              <a:rPr lang="nl-NL" dirty="0"/>
              <a:t>Martijn van den Berg </a:t>
            </a:r>
            <a:r>
              <a:rPr lang="nl-NL" dirty="0" smtClean="0"/>
              <a:t>(BSO).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Toestemming voor </a:t>
            </a:r>
            <a:r>
              <a:rPr lang="nl-NL" dirty="0" err="1" smtClean="0"/>
              <a:t>Kerberos</a:t>
            </a:r>
            <a:r>
              <a:rPr lang="nl-NL" dirty="0" smtClean="0"/>
              <a:t> SSO of </a:t>
            </a:r>
            <a:r>
              <a:rPr lang="nl-NL" dirty="0" err="1" smtClean="0"/>
              <a:t>Ldap</a:t>
            </a:r>
            <a:r>
              <a:rPr lang="nl-NL" smtClean="0"/>
              <a:t> en </a:t>
            </a:r>
            <a:r>
              <a:rPr lang="nl-NL" dirty="0" smtClean="0"/>
              <a:t>‘RBAC en organisatie filtering service’ op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Toevoegen AI.</a:t>
            </a:r>
            <a:br>
              <a:rPr lang="nl-NL" dirty="0" smtClean="0"/>
            </a:b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Uitwerken technische implicaties voor DIM, Power BI en AI.</a:t>
            </a:r>
          </a:p>
        </p:txBody>
      </p:sp>
    </p:spTree>
    <p:extLst>
      <p:ext uri="{BB962C8B-B14F-4D97-AF65-F5344CB8AC3E}">
        <p14:creationId xmlns:p14="http://schemas.microsoft.com/office/powerpoint/2010/main" val="30492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hoek 29"/>
          <p:cNvSpPr/>
          <p:nvPr/>
        </p:nvSpPr>
        <p:spPr>
          <a:xfrm>
            <a:off x="655889" y="5808438"/>
            <a:ext cx="1719916" cy="9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IIQ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9167" y="669826"/>
            <a:ext cx="1846638" cy="103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Windows</a:t>
            </a: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Rechthoek 3"/>
          <p:cNvSpPr/>
          <p:nvPr/>
        </p:nvSpPr>
        <p:spPr>
          <a:xfrm>
            <a:off x="5916676" y="669826"/>
            <a:ext cx="2554661" cy="103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Active Directory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5887098" y="2356468"/>
            <a:ext cx="2584240" cy="2562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Database server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558691" y="2247537"/>
            <a:ext cx="1784123" cy="25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Power BI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5910529" y="5783415"/>
            <a:ext cx="2560808" cy="93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Oracle DB</a:t>
            </a:r>
            <a:endParaRPr lang="nl-NL" dirty="0"/>
          </a:p>
        </p:txBody>
      </p:sp>
      <p:sp>
        <p:nvSpPr>
          <p:cNvPr id="33" name="Tekstvak 32"/>
          <p:cNvSpPr txBox="1"/>
          <p:nvPr/>
        </p:nvSpPr>
        <p:spPr>
          <a:xfrm>
            <a:off x="7084590" y="5126328"/>
            <a:ext cx="96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9. Access</a:t>
            </a:r>
            <a:endParaRPr lang="nl-NL" sz="1400" dirty="0"/>
          </a:p>
        </p:txBody>
      </p:sp>
      <p:sp>
        <p:nvSpPr>
          <p:cNvPr id="28" name="Tekstvak 27"/>
          <p:cNvSpPr txBox="1"/>
          <p:nvPr/>
        </p:nvSpPr>
        <p:spPr>
          <a:xfrm>
            <a:off x="3214824" y="566761"/>
            <a:ext cx="180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1. Login</a:t>
            </a:r>
          </a:p>
          <a:p>
            <a:r>
              <a:rPr lang="nl-NL" sz="1400" dirty="0" smtClean="0"/>
              <a:t>Ontvang </a:t>
            </a:r>
            <a:r>
              <a:rPr lang="nl-NL" sz="1400" dirty="0" err="1" smtClean="0"/>
              <a:t>client</a:t>
            </a:r>
            <a:r>
              <a:rPr lang="nl-NL" sz="1400" dirty="0" smtClean="0"/>
              <a:t> Ticket</a:t>
            </a:r>
            <a:endParaRPr lang="nl-NL" sz="1400" dirty="0"/>
          </a:p>
        </p:txBody>
      </p:sp>
      <p:sp>
        <p:nvSpPr>
          <p:cNvPr id="44" name="Tekstvak 43"/>
          <p:cNvSpPr txBox="1"/>
          <p:nvPr/>
        </p:nvSpPr>
        <p:spPr>
          <a:xfrm>
            <a:off x="2496753" y="1402361"/>
            <a:ext cx="3452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5. Vraag toestemming tot (Database) server.</a:t>
            </a:r>
          </a:p>
          <a:p>
            <a:r>
              <a:rPr lang="nl-NL" sz="1400" dirty="0" smtClean="0"/>
              <a:t>     Gebruik </a:t>
            </a:r>
            <a:r>
              <a:rPr lang="nl-NL" sz="1400" dirty="0" err="1" smtClean="0"/>
              <a:t>client</a:t>
            </a:r>
            <a:r>
              <a:rPr lang="nl-NL" sz="1400" dirty="0" smtClean="0"/>
              <a:t> ticket</a:t>
            </a:r>
          </a:p>
          <a:p>
            <a:r>
              <a:rPr lang="nl-NL" sz="1400" dirty="0" smtClean="0"/>
              <a:t>     Ontvang Server </a:t>
            </a:r>
            <a:r>
              <a:rPr lang="nl-NL" sz="1400" dirty="0" err="1"/>
              <a:t>G</a:t>
            </a:r>
            <a:r>
              <a:rPr lang="nl-NL" sz="1400" dirty="0" err="1" smtClean="0"/>
              <a:t>ranting</a:t>
            </a:r>
            <a:r>
              <a:rPr lang="nl-NL" sz="1400" dirty="0" smtClean="0"/>
              <a:t> </a:t>
            </a:r>
            <a:r>
              <a:rPr lang="nl-NL" sz="1400" dirty="0"/>
              <a:t>T</a:t>
            </a:r>
            <a:r>
              <a:rPr lang="nl-NL" sz="1400" dirty="0" smtClean="0"/>
              <a:t>icket (SGT).</a:t>
            </a:r>
            <a:br>
              <a:rPr lang="nl-NL" sz="1400" dirty="0" smtClean="0"/>
            </a:br>
            <a:r>
              <a:rPr lang="nl-NL" sz="1400" dirty="0" smtClean="0"/>
              <a:t>    (Is </a:t>
            </a:r>
            <a:r>
              <a:rPr lang="nl-NL" sz="1400" dirty="0" err="1" smtClean="0"/>
              <a:t>encrypt</a:t>
            </a:r>
            <a:r>
              <a:rPr lang="nl-NL" sz="1400" dirty="0" smtClean="0"/>
              <a:t> met server Ticket)</a:t>
            </a:r>
            <a:endParaRPr lang="nl-NL" sz="1400" dirty="0"/>
          </a:p>
        </p:txBody>
      </p:sp>
      <p:sp>
        <p:nvSpPr>
          <p:cNvPr id="45" name="Tekstvak 44"/>
          <p:cNvSpPr txBox="1"/>
          <p:nvPr/>
        </p:nvSpPr>
        <p:spPr>
          <a:xfrm>
            <a:off x="2412099" y="3063468"/>
            <a:ext cx="308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6</a:t>
            </a:r>
            <a:r>
              <a:rPr lang="nl-NL" sz="1400" dirty="0" smtClean="0"/>
              <a:t>. Vraag toegang tot (Database) server.</a:t>
            </a:r>
          </a:p>
          <a:p>
            <a:r>
              <a:rPr lang="nl-NL" sz="1400" dirty="0" smtClean="0"/>
              <a:t>     Gebruik SGT</a:t>
            </a:r>
            <a:r>
              <a:rPr lang="nl-NL" sz="1400" dirty="0"/>
              <a:t>.</a:t>
            </a:r>
            <a:endParaRPr lang="nl-NL" sz="1400" dirty="0" smtClean="0"/>
          </a:p>
        </p:txBody>
      </p:sp>
      <p:sp>
        <p:nvSpPr>
          <p:cNvPr id="47" name="Tekstvak 46"/>
          <p:cNvSpPr txBox="1"/>
          <p:nvPr/>
        </p:nvSpPr>
        <p:spPr>
          <a:xfrm>
            <a:off x="2496753" y="3710065"/>
            <a:ext cx="185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8. </a:t>
            </a:r>
            <a:r>
              <a:rPr lang="nl-NL" sz="1400" dirty="0" err="1" smtClean="0"/>
              <a:t>Gerbruik</a:t>
            </a:r>
            <a:r>
              <a:rPr lang="nl-NL" sz="1400" dirty="0" smtClean="0"/>
              <a:t> toegang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5860937" y="3331096"/>
            <a:ext cx="27496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7. De-crypt SGT met server ticket.</a:t>
            </a:r>
            <a:br>
              <a:rPr lang="nl-NL" sz="1400" dirty="0" smtClean="0"/>
            </a:br>
            <a:r>
              <a:rPr lang="nl-NL" sz="1400" dirty="0" smtClean="0"/>
              <a:t>     Als valide dan toegang verlenen.</a:t>
            </a:r>
            <a:br>
              <a:rPr lang="nl-NL" sz="1400" dirty="0" smtClean="0"/>
            </a:br>
            <a:r>
              <a:rPr lang="nl-NL" sz="1400" dirty="0" smtClean="0"/>
              <a:t>     De </a:t>
            </a:r>
            <a:r>
              <a:rPr lang="nl-NL" sz="1400" dirty="0" err="1" smtClean="0"/>
              <a:t>UserID</a:t>
            </a:r>
            <a:r>
              <a:rPr lang="nl-NL" sz="1400" dirty="0" smtClean="0"/>
              <a:t> is nu bekend.</a:t>
            </a:r>
            <a:br>
              <a:rPr lang="nl-NL" sz="1400" dirty="0" smtClean="0"/>
            </a:br>
            <a:r>
              <a:rPr lang="nl-NL" sz="1400" dirty="0" smtClean="0"/>
              <a:t/>
            </a:r>
            <a:br>
              <a:rPr lang="nl-NL" sz="1400" dirty="0" smtClean="0"/>
            </a:br>
            <a:endParaRPr lang="nl-NL" sz="1400" dirty="0" smtClean="0"/>
          </a:p>
        </p:txBody>
      </p:sp>
      <p:sp>
        <p:nvSpPr>
          <p:cNvPr id="12" name="Pijl-rechts 11"/>
          <p:cNvSpPr/>
          <p:nvPr/>
        </p:nvSpPr>
        <p:spPr>
          <a:xfrm rot="5400000">
            <a:off x="6635800" y="5284150"/>
            <a:ext cx="850805" cy="14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Tekstvak 49"/>
          <p:cNvSpPr txBox="1"/>
          <p:nvPr/>
        </p:nvSpPr>
        <p:spPr>
          <a:xfrm>
            <a:off x="3034096" y="5575516"/>
            <a:ext cx="200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10. Gebruik </a:t>
            </a:r>
            <a:r>
              <a:rPr lang="nl-NL" sz="1400" dirty="0" err="1" smtClean="0"/>
              <a:t>userID</a:t>
            </a:r>
            <a:endParaRPr lang="nl-NL" sz="1400" dirty="0" smtClean="0"/>
          </a:p>
          <a:p>
            <a:r>
              <a:rPr lang="nl-NL" sz="1400" dirty="0"/>
              <a:t> </a:t>
            </a:r>
            <a:r>
              <a:rPr lang="nl-NL" sz="1400" dirty="0" smtClean="0"/>
              <a:t>      Ontvang rollen</a:t>
            </a:r>
            <a:endParaRPr lang="nl-NL" sz="1400" dirty="0"/>
          </a:p>
        </p:txBody>
      </p:sp>
      <p:sp>
        <p:nvSpPr>
          <p:cNvPr id="51" name="Tekstvak 50"/>
          <p:cNvSpPr txBox="1"/>
          <p:nvPr/>
        </p:nvSpPr>
        <p:spPr>
          <a:xfrm>
            <a:off x="5932306" y="6072568"/>
            <a:ext cx="3174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12. Verleen toegang tot </a:t>
            </a:r>
            <a:br>
              <a:rPr lang="nl-NL" sz="1400" dirty="0" smtClean="0"/>
            </a:br>
            <a:r>
              <a:rPr lang="nl-NL" sz="1400" dirty="0" smtClean="0"/>
              <a:t>Oracle objecten met RBAC </a:t>
            </a:r>
          </a:p>
          <a:p>
            <a:r>
              <a:rPr lang="nl-NL" sz="1400" dirty="0"/>
              <a:t> </a:t>
            </a:r>
            <a:r>
              <a:rPr lang="nl-NL" sz="1400" dirty="0" smtClean="0"/>
              <a:t>       EN organisatie filtering.</a:t>
            </a:r>
          </a:p>
        </p:txBody>
      </p:sp>
      <p:sp>
        <p:nvSpPr>
          <p:cNvPr id="2" name="Rechthoek 1"/>
          <p:cNvSpPr/>
          <p:nvPr/>
        </p:nvSpPr>
        <p:spPr>
          <a:xfrm>
            <a:off x="8306510" y="5392571"/>
            <a:ext cx="2418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smtClean="0"/>
              <a:t>11. Gebruik </a:t>
            </a:r>
            <a:r>
              <a:rPr lang="nl-NL" sz="1400" dirty="0" err="1" smtClean="0"/>
              <a:t>userID</a:t>
            </a:r>
            <a:endParaRPr lang="nl-NL" sz="1400" dirty="0" smtClean="0"/>
          </a:p>
          <a:p>
            <a:r>
              <a:rPr lang="nl-NL" sz="1400" dirty="0"/>
              <a:t> </a:t>
            </a:r>
            <a:r>
              <a:rPr lang="nl-NL" sz="1400" dirty="0" smtClean="0"/>
              <a:t>      Ontvang organisatie plek.</a:t>
            </a:r>
          </a:p>
        </p:txBody>
      </p:sp>
      <p:sp>
        <p:nvSpPr>
          <p:cNvPr id="26" name="Rechthoek 25"/>
          <p:cNvSpPr/>
          <p:nvPr/>
        </p:nvSpPr>
        <p:spPr>
          <a:xfrm>
            <a:off x="10157366" y="5858625"/>
            <a:ext cx="1806459" cy="86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People soft?</a:t>
            </a:r>
          </a:p>
        </p:txBody>
      </p:sp>
      <p:sp>
        <p:nvSpPr>
          <p:cNvPr id="29" name="Rechthoek 28"/>
          <p:cNvSpPr/>
          <p:nvPr/>
        </p:nvSpPr>
        <p:spPr>
          <a:xfrm>
            <a:off x="655889" y="1112872"/>
            <a:ext cx="1628374" cy="55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b="1" dirty="0"/>
              <a:t>Microsoft on-</a:t>
            </a:r>
            <a:r>
              <a:rPr lang="nl-NL" sz="1200" b="1" dirty="0" err="1"/>
              <a:t>premises</a:t>
            </a:r>
            <a:r>
              <a:rPr lang="nl-NL" sz="1200" b="1" dirty="0"/>
              <a:t> data gateway</a:t>
            </a:r>
          </a:p>
        </p:txBody>
      </p:sp>
      <p:sp>
        <p:nvSpPr>
          <p:cNvPr id="6" name="Rechthoek 5"/>
          <p:cNvSpPr/>
          <p:nvPr/>
        </p:nvSpPr>
        <p:spPr>
          <a:xfrm>
            <a:off x="591681" y="6329780"/>
            <a:ext cx="1853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000" dirty="0"/>
              <a:t>https://developer.sailpoint.com/iiq/api/get-user-by-id/</a:t>
            </a:r>
          </a:p>
        </p:txBody>
      </p:sp>
      <p:sp>
        <p:nvSpPr>
          <p:cNvPr id="36" name="Pijl-rechts 35"/>
          <p:cNvSpPr/>
          <p:nvPr/>
        </p:nvSpPr>
        <p:spPr>
          <a:xfrm rot="5400000">
            <a:off x="1115256" y="1910619"/>
            <a:ext cx="584794" cy="89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kstvak 36"/>
          <p:cNvSpPr txBox="1"/>
          <p:nvPr/>
        </p:nvSpPr>
        <p:spPr>
          <a:xfrm>
            <a:off x="529167" y="1732981"/>
            <a:ext cx="235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2. Login met </a:t>
            </a:r>
            <a:r>
              <a:rPr lang="nl-NL" sz="1400" dirty="0" err="1" smtClean="0"/>
              <a:t>client</a:t>
            </a:r>
            <a:r>
              <a:rPr lang="nl-NL" sz="1400" dirty="0" smtClean="0"/>
              <a:t> ticket </a:t>
            </a:r>
            <a:br>
              <a:rPr lang="nl-NL" sz="1400" dirty="0" smtClean="0"/>
            </a:br>
            <a:r>
              <a:rPr lang="nl-NL" sz="1400" dirty="0" smtClean="0"/>
              <a:t>     en stuur SGT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66297" y="3760"/>
            <a:ext cx="534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Kerberos</a:t>
            </a:r>
            <a:r>
              <a:rPr lang="nl-NL" dirty="0"/>
              <a:t> </a:t>
            </a:r>
            <a:r>
              <a:rPr lang="nl-NL" dirty="0" smtClean="0"/>
              <a:t>SSO, AD authenticatie, IIQ autorisatie (rollen).</a:t>
            </a:r>
          </a:p>
        </p:txBody>
      </p:sp>
      <p:sp>
        <p:nvSpPr>
          <p:cNvPr id="52" name="Pijl-rechts 51"/>
          <p:cNvSpPr/>
          <p:nvPr/>
        </p:nvSpPr>
        <p:spPr>
          <a:xfrm rot="5400000">
            <a:off x="1000315" y="5226611"/>
            <a:ext cx="974021" cy="13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Tekstvak 48"/>
          <p:cNvSpPr txBox="1"/>
          <p:nvPr/>
        </p:nvSpPr>
        <p:spPr>
          <a:xfrm>
            <a:off x="374568" y="4991365"/>
            <a:ext cx="200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</a:t>
            </a:r>
            <a:r>
              <a:rPr lang="nl-NL" sz="1400" dirty="0" smtClean="0"/>
              <a:t>. Gebruik </a:t>
            </a:r>
            <a:r>
              <a:rPr lang="nl-NL" sz="1400" dirty="0" err="1" smtClean="0"/>
              <a:t>userID</a:t>
            </a:r>
            <a:endParaRPr lang="nl-NL" sz="1400" dirty="0" smtClean="0"/>
          </a:p>
          <a:p>
            <a:r>
              <a:rPr lang="nl-NL" sz="1400" dirty="0"/>
              <a:t> </a:t>
            </a:r>
            <a:r>
              <a:rPr lang="nl-NL" sz="1400" dirty="0" smtClean="0"/>
              <a:t>   Ontvang </a:t>
            </a:r>
            <a:r>
              <a:rPr lang="nl-NL" sz="1400" dirty="0"/>
              <a:t>r</a:t>
            </a:r>
            <a:r>
              <a:rPr lang="nl-NL" sz="1400" dirty="0" smtClean="0"/>
              <a:t>ollen</a:t>
            </a:r>
            <a:endParaRPr lang="nl-NL" sz="1400" dirty="0"/>
          </a:p>
        </p:txBody>
      </p:sp>
      <p:sp>
        <p:nvSpPr>
          <p:cNvPr id="53" name="Tekstvak 52"/>
          <p:cNvSpPr txBox="1"/>
          <p:nvPr/>
        </p:nvSpPr>
        <p:spPr>
          <a:xfrm>
            <a:off x="529167" y="3382451"/>
            <a:ext cx="1916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4</a:t>
            </a:r>
            <a:r>
              <a:rPr lang="nl-NL" sz="1400" dirty="0" smtClean="0"/>
              <a:t>. Verleen toegang</a:t>
            </a:r>
            <a:br>
              <a:rPr lang="nl-NL" sz="1400" dirty="0" smtClean="0"/>
            </a:br>
            <a:r>
              <a:rPr lang="nl-NL" sz="1400" dirty="0" smtClean="0"/>
              <a:t>   tot Power BI objecten</a:t>
            </a:r>
          </a:p>
          <a:p>
            <a:r>
              <a:rPr lang="nl-NL" sz="1400" dirty="0" smtClean="0"/>
              <a:t>   met RBAC </a:t>
            </a:r>
          </a:p>
          <a:p>
            <a:endParaRPr lang="nl-NL" sz="1400" dirty="0" smtClean="0"/>
          </a:p>
        </p:txBody>
      </p:sp>
      <p:sp>
        <p:nvSpPr>
          <p:cNvPr id="54" name="Rechthoek 53"/>
          <p:cNvSpPr/>
          <p:nvPr/>
        </p:nvSpPr>
        <p:spPr>
          <a:xfrm>
            <a:off x="8438148" y="43541"/>
            <a:ext cx="3753852" cy="5232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NL" sz="1400" dirty="0" smtClean="0"/>
              <a:t>Power BI toegang met RABC</a:t>
            </a:r>
          </a:p>
          <a:p>
            <a:r>
              <a:rPr lang="nl-NL" sz="1400" dirty="0" smtClean="0"/>
              <a:t>Oracle toegang met RBAC en organisatie filtering.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9515916" y="2427417"/>
            <a:ext cx="244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Nog te onderzoeken:</a:t>
            </a:r>
          </a:p>
          <a:p>
            <a:r>
              <a:rPr lang="nl-NL" sz="1400" dirty="0" smtClean="0"/>
              <a:t>Is Power BI ook een partij binnen </a:t>
            </a:r>
            <a:r>
              <a:rPr lang="nl-NL" sz="1400" dirty="0" err="1" smtClean="0"/>
              <a:t>Kerberos</a:t>
            </a:r>
            <a:r>
              <a:rPr lang="nl-NL" sz="1400" dirty="0" smtClean="0"/>
              <a:t> of alleen een doorgeef luik van het SGT?</a:t>
            </a:r>
            <a:endParaRPr lang="nl-NL" sz="1400" dirty="0"/>
          </a:p>
        </p:txBody>
      </p:sp>
      <p:sp>
        <p:nvSpPr>
          <p:cNvPr id="7" name="Pijl-rechts 6"/>
          <p:cNvSpPr/>
          <p:nvPr/>
        </p:nvSpPr>
        <p:spPr>
          <a:xfrm>
            <a:off x="2384412" y="2902798"/>
            <a:ext cx="3486335" cy="16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Pijl-rechts 42"/>
          <p:cNvSpPr/>
          <p:nvPr/>
        </p:nvSpPr>
        <p:spPr>
          <a:xfrm>
            <a:off x="2384412" y="3615833"/>
            <a:ext cx="3486335" cy="16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Pijl-rechts 55"/>
          <p:cNvSpPr/>
          <p:nvPr/>
        </p:nvSpPr>
        <p:spPr>
          <a:xfrm>
            <a:off x="2394212" y="1350160"/>
            <a:ext cx="3486335" cy="16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Pijl-rechts 56"/>
          <p:cNvSpPr/>
          <p:nvPr/>
        </p:nvSpPr>
        <p:spPr>
          <a:xfrm>
            <a:off x="2394212" y="781928"/>
            <a:ext cx="3486335" cy="16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Pijl-rechts 57"/>
          <p:cNvSpPr/>
          <p:nvPr/>
        </p:nvSpPr>
        <p:spPr>
          <a:xfrm rot="16200000">
            <a:off x="6666584" y="1961849"/>
            <a:ext cx="631935" cy="157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Tekstvak 41"/>
          <p:cNvSpPr txBox="1"/>
          <p:nvPr/>
        </p:nvSpPr>
        <p:spPr>
          <a:xfrm>
            <a:off x="6199508" y="1778890"/>
            <a:ext cx="177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</a:t>
            </a:r>
            <a:r>
              <a:rPr lang="nl-NL" sz="1400" dirty="0" smtClean="0"/>
              <a:t>. Login</a:t>
            </a:r>
          </a:p>
          <a:p>
            <a:r>
              <a:rPr lang="nl-NL" sz="1400" dirty="0" smtClean="0"/>
              <a:t>Ontvang server Ticket</a:t>
            </a:r>
            <a:endParaRPr lang="nl-NL" sz="1400" dirty="0"/>
          </a:p>
        </p:txBody>
      </p:sp>
      <p:sp>
        <p:nvSpPr>
          <p:cNvPr id="59" name="Pijl-rechts 58"/>
          <p:cNvSpPr/>
          <p:nvPr/>
        </p:nvSpPr>
        <p:spPr>
          <a:xfrm rot="10800000">
            <a:off x="2375805" y="6109467"/>
            <a:ext cx="3486335" cy="16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Pijl-rechts 59"/>
          <p:cNvSpPr/>
          <p:nvPr/>
        </p:nvSpPr>
        <p:spPr>
          <a:xfrm>
            <a:off x="8493114" y="6124825"/>
            <a:ext cx="1688201" cy="14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622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345697" y="81256"/>
            <a:ext cx="941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Kerberos</a:t>
            </a:r>
            <a:r>
              <a:rPr lang="nl-NL" dirty="0"/>
              <a:t> </a:t>
            </a:r>
            <a:r>
              <a:rPr lang="nl-NL" dirty="0" smtClean="0"/>
              <a:t>SSO met centrale administratie in AD van gebruikers authenticatie en autorisatie (rollen).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345697" y="609600"/>
            <a:ext cx="118463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Authenticatie AD. Ondersteunt 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</a:t>
            </a:r>
            <a:r>
              <a:rPr lang="nl-NL" dirty="0" smtClean="0"/>
              <a:t>eautoriseerde rollen</a:t>
            </a:r>
            <a:r>
              <a:rPr lang="nl-NL" dirty="0"/>
              <a:t> </a:t>
            </a:r>
            <a:r>
              <a:rPr lang="nl-NL" dirty="0" smtClean="0"/>
              <a:t>in IIQ.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Het verkregen </a:t>
            </a:r>
            <a:r>
              <a:rPr lang="nl-NL" dirty="0" err="1" smtClean="0"/>
              <a:t>kerberos</a:t>
            </a:r>
            <a:r>
              <a:rPr lang="nl-NL" dirty="0" smtClean="0"/>
              <a:t> ticket wordt gebruikt om toegang te krijgen tot servers die ook deelnemen aan </a:t>
            </a:r>
            <a:r>
              <a:rPr lang="nl-NL" dirty="0" err="1" smtClean="0"/>
              <a:t>kerberos</a:t>
            </a:r>
            <a:r>
              <a:rPr lang="nl-N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Oracle ondersteund AD </a:t>
            </a:r>
            <a:r>
              <a:rPr lang="nl-NL" dirty="0" err="1" smtClean="0"/>
              <a:t>kerberos</a:t>
            </a:r>
            <a:r>
              <a:rPr lang="nl-NL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Gebruikers worden NIET geregistreerd in Oracle.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De verbinding met de Oracle server wordt gemaakt met een systeem user (alleen toegangsrechten tot server).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Het </a:t>
            </a:r>
            <a:r>
              <a:rPr lang="nl-NL" dirty="0" err="1" smtClean="0"/>
              <a:t>Kerberos</a:t>
            </a:r>
            <a:r>
              <a:rPr lang="nl-NL" dirty="0" smtClean="0"/>
              <a:t> ticket wordt gebruikt om gebruikers te identificeren en te controleren of de gebruiker toegangsrechten tot de Oracle server heeft.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Reaadplegen</a:t>
            </a:r>
            <a:r>
              <a:rPr lang="nl-NL" dirty="0" smtClean="0"/>
              <a:t> van IIQ levert de rollen waarvoor deze gebruiker is geautoriseerd.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Deze AD rollen worden ook gedefinieerd als Oracle rollen.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Daarmee wordt RBAC ondersteund op Oracle objecten (views, </a:t>
            </a:r>
            <a:r>
              <a:rPr lang="nl-NL" dirty="0" err="1"/>
              <a:t>s</a:t>
            </a:r>
            <a:r>
              <a:rPr lang="nl-NL" dirty="0" err="1" smtClean="0"/>
              <a:t>tored</a:t>
            </a:r>
            <a:r>
              <a:rPr lang="nl-NL" dirty="0" smtClean="0"/>
              <a:t> procedures, tabellen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De toegangsregeling tot specifieke data wordt ondersteund door een centrale plek (People Soft?) met ‘organisatie’ per gebruiker. Voorbeeld: gebruikers kantoor als selectie. </a:t>
            </a:r>
            <a:br>
              <a:rPr lang="nl-NL" dirty="0" smtClean="0"/>
            </a:b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Power BI ondersteund AD </a:t>
            </a:r>
            <a:r>
              <a:rPr lang="nl-NL" dirty="0" err="1" smtClean="0"/>
              <a:t>kerberos</a:t>
            </a:r>
            <a:r>
              <a:rPr lang="nl-NL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Gebruikers worden NIET in Power BI geregistreerd.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Raadplegen van IIQ </a:t>
            </a:r>
            <a:r>
              <a:rPr lang="nl-NL" dirty="0"/>
              <a:t>levert de rollen waarvoor deze gebruiker is geautoriseerd</a:t>
            </a:r>
            <a:r>
              <a:rPr lang="nl-NL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Deze AD rollen worden ook </a:t>
            </a:r>
            <a:r>
              <a:rPr lang="nl-NL" dirty="0" smtClean="0"/>
              <a:t>gedefinieerd </a:t>
            </a:r>
            <a:r>
              <a:rPr lang="nl-NL" dirty="0"/>
              <a:t>als </a:t>
            </a:r>
            <a:r>
              <a:rPr lang="nl-NL" dirty="0" smtClean="0"/>
              <a:t>Power BI </a:t>
            </a:r>
            <a:r>
              <a:rPr lang="nl-NL" dirty="0"/>
              <a:t>rollen</a:t>
            </a:r>
            <a:r>
              <a:rPr lang="nl-NL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D</a:t>
            </a:r>
            <a:r>
              <a:rPr lang="nl-NL" dirty="0" smtClean="0"/>
              <a:t>aarmee wordt RBAC ondersteund </a:t>
            </a:r>
            <a:r>
              <a:rPr lang="nl-NL" dirty="0"/>
              <a:t>op </a:t>
            </a:r>
            <a:r>
              <a:rPr lang="nl-NL" dirty="0" smtClean="0"/>
              <a:t>Power BI objecten (rapporten, views, filters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Het </a:t>
            </a:r>
            <a:r>
              <a:rPr lang="nl-NL" dirty="0" err="1" smtClean="0"/>
              <a:t>kerberos</a:t>
            </a:r>
            <a:r>
              <a:rPr lang="nl-NL" dirty="0" smtClean="0"/>
              <a:t> ticket wordt OOK overhandigd aan Oracle.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Oracle gebruikt het </a:t>
            </a:r>
            <a:r>
              <a:rPr lang="nl-NL" dirty="0" err="1" smtClean="0"/>
              <a:t>kerberos</a:t>
            </a:r>
            <a:r>
              <a:rPr lang="nl-NL" dirty="0" smtClean="0"/>
              <a:t> ticket om toegang tot Oracle objecten EN organisatie filtering te regelen.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796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geronde rechthoek 16"/>
          <p:cNvSpPr/>
          <p:nvPr/>
        </p:nvSpPr>
        <p:spPr>
          <a:xfrm>
            <a:off x="252249" y="2491189"/>
            <a:ext cx="7656590" cy="3215927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658764" y="3200368"/>
            <a:ext cx="1656574" cy="67347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chemeClr val="tx2">
                    <a:lumMod val="75000"/>
                  </a:schemeClr>
                </a:solidFill>
              </a:rPr>
              <a:t>Bronontsluiting</a:t>
            </a:r>
            <a:endParaRPr lang="nl-NL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395677" y="3200368"/>
            <a:ext cx="1727848" cy="67347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92D050"/>
                </a:solidFill>
              </a:rPr>
              <a:t>Integratie</a:t>
            </a:r>
            <a:endParaRPr lang="nl-NL" sz="1400" dirty="0">
              <a:solidFill>
                <a:srgbClr val="92D050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4177687" y="3200368"/>
            <a:ext cx="1844742" cy="673471"/>
          </a:xfrm>
          <a:prstGeom prst="rect">
            <a:avLst/>
          </a:prstGeom>
          <a:noFill/>
          <a:ln w="76200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F08C00"/>
                </a:solidFill>
              </a:rPr>
              <a:t>Informatieproducten</a:t>
            </a:r>
            <a:endParaRPr lang="nl-NL" sz="1400" dirty="0">
              <a:solidFill>
                <a:srgbClr val="F08C00"/>
              </a:solidFill>
            </a:endParaRPr>
          </a:p>
        </p:txBody>
      </p:sp>
      <p:sp>
        <p:nvSpPr>
          <p:cNvPr id="5" name="Stroomdiagram: Magnetische schijf 4"/>
          <p:cNvSpPr/>
          <p:nvPr/>
        </p:nvSpPr>
        <p:spPr>
          <a:xfrm>
            <a:off x="1141608" y="4309242"/>
            <a:ext cx="6627904" cy="12306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Oracle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898" y="4526909"/>
            <a:ext cx="1401956" cy="575325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062320" y="5158093"/>
            <a:ext cx="1547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/>
              <a:t>Gegevens </a:t>
            </a:r>
            <a:r>
              <a:rPr lang="nl-NL" sz="1400" dirty="0" smtClean="0"/>
              <a:t>vensters</a:t>
            </a:r>
            <a:endParaRPr lang="nl-NL" sz="1400" dirty="0"/>
          </a:p>
        </p:txBody>
      </p:sp>
      <p:sp>
        <p:nvSpPr>
          <p:cNvPr id="10" name="Rechthoek 9"/>
          <p:cNvSpPr/>
          <p:nvPr/>
        </p:nvSpPr>
        <p:spPr>
          <a:xfrm>
            <a:off x="9097996" y="533980"/>
            <a:ext cx="2578997" cy="3482078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4472C4"/>
                </a:solidFill>
              </a:rPr>
              <a:t>End user zone</a:t>
            </a:r>
            <a:endParaRPr lang="nl-NL" sz="1400" dirty="0">
              <a:solidFill>
                <a:srgbClr val="4472C4"/>
              </a:solidFill>
            </a:endParaRPr>
          </a:p>
        </p:txBody>
      </p:sp>
      <p:sp>
        <p:nvSpPr>
          <p:cNvPr id="11" name="Pijl-omhoog en -omlaag 10"/>
          <p:cNvSpPr/>
          <p:nvPr/>
        </p:nvSpPr>
        <p:spPr>
          <a:xfrm>
            <a:off x="1439918" y="3873839"/>
            <a:ext cx="294289" cy="70917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-omhoog en -omlaag 11"/>
          <p:cNvSpPr/>
          <p:nvPr/>
        </p:nvSpPr>
        <p:spPr>
          <a:xfrm>
            <a:off x="3102244" y="3873839"/>
            <a:ext cx="294289" cy="70917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-omhoog en -omlaag 12"/>
          <p:cNvSpPr/>
          <p:nvPr/>
        </p:nvSpPr>
        <p:spPr>
          <a:xfrm>
            <a:off x="4915803" y="3873839"/>
            <a:ext cx="294289" cy="70917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264366" y="2607334"/>
            <a:ext cx="1469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DIM</a:t>
            </a:r>
            <a:endParaRPr lang="nl-NL" sz="3200" dirty="0"/>
          </a:p>
        </p:txBody>
      </p:sp>
      <p:sp>
        <p:nvSpPr>
          <p:cNvPr id="19" name="Rechthoek 18"/>
          <p:cNvSpPr/>
          <p:nvPr/>
        </p:nvSpPr>
        <p:spPr>
          <a:xfrm>
            <a:off x="9285174" y="1308951"/>
            <a:ext cx="2191779" cy="589356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4472C4"/>
                </a:solidFill>
              </a:rPr>
              <a:t>Power BI</a:t>
            </a:r>
            <a:endParaRPr lang="nl-NL" sz="1400" dirty="0">
              <a:solidFill>
                <a:srgbClr val="4472C4"/>
              </a:solidFill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113185" y="6014393"/>
            <a:ext cx="1846638" cy="55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Bronnen</a:t>
            </a:r>
            <a:endParaRPr lang="nl-NL" dirty="0"/>
          </a:p>
        </p:txBody>
      </p:sp>
      <p:sp>
        <p:nvSpPr>
          <p:cNvPr id="22" name="Pijl-omhoog 21"/>
          <p:cNvSpPr/>
          <p:nvPr/>
        </p:nvSpPr>
        <p:spPr>
          <a:xfrm>
            <a:off x="658764" y="3922545"/>
            <a:ext cx="413921" cy="209184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Stroomdiagram: Magnetische schijf 22"/>
          <p:cNvSpPr/>
          <p:nvPr/>
        </p:nvSpPr>
        <p:spPr>
          <a:xfrm>
            <a:off x="7972407" y="4309242"/>
            <a:ext cx="3704586" cy="11757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smtClean="0"/>
              <a:t>SQL</a:t>
            </a:r>
            <a:endParaRPr lang="nl-NL" dirty="0"/>
          </a:p>
        </p:txBody>
      </p:sp>
      <p:sp>
        <p:nvSpPr>
          <p:cNvPr id="6" name="Gebogen pijl-omhoog 5"/>
          <p:cNvSpPr/>
          <p:nvPr/>
        </p:nvSpPr>
        <p:spPr>
          <a:xfrm>
            <a:off x="2028746" y="5539928"/>
            <a:ext cx="8460578" cy="840660"/>
          </a:xfrm>
          <a:prstGeom prst="bentUpArrow">
            <a:avLst>
              <a:gd name="adj1" fmla="val 21249"/>
              <a:gd name="adj2" fmla="val 18124"/>
              <a:gd name="adj3" fmla="val 16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/>
          <p:cNvSpPr/>
          <p:nvPr/>
        </p:nvSpPr>
        <p:spPr>
          <a:xfrm>
            <a:off x="9212721" y="1978616"/>
            <a:ext cx="2336683" cy="78525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RBAC </a:t>
            </a:r>
            <a:r>
              <a:rPr lang="nl-NL" sz="1400" dirty="0">
                <a:solidFill>
                  <a:schemeClr val="tx1"/>
                </a:solidFill>
              </a:rPr>
              <a:t>e</a:t>
            </a:r>
            <a:r>
              <a:rPr lang="nl-NL" sz="1400" dirty="0" smtClean="0">
                <a:solidFill>
                  <a:schemeClr val="tx1"/>
                </a:solidFill>
              </a:rPr>
              <a:t>n organisatie filtering</a:t>
            </a:r>
          </a:p>
        </p:txBody>
      </p:sp>
      <p:sp>
        <p:nvSpPr>
          <p:cNvPr id="26" name="Pijl-omhoog 25"/>
          <p:cNvSpPr/>
          <p:nvPr/>
        </p:nvSpPr>
        <p:spPr>
          <a:xfrm>
            <a:off x="10086987" y="3873261"/>
            <a:ext cx="261521" cy="57140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/>
          <p:cNvSpPr txBox="1"/>
          <p:nvPr/>
        </p:nvSpPr>
        <p:spPr>
          <a:xfrm>
            <a:off x="363084" y="164648"/>
            <a:ext cx="19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Huidige werkwijze.</a:t>
            </a:r>
          </a:p>
        </p:txBody>
      </p:sp>
      <p:sp>
        <p:nvSpPr>
          <p:cNvPr id="14" name="Afgeronde rechthoek 13"/>
          <p:cNvSpPr/>
          <p:nvPr/>
        </p:nvSpPr>
        <p:spPr>
          <a:xfrm>
            <a:off x="9921196" y="4658557"/>
            <a:ext cx="1765736" cy="61982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SSIS DWH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1479201" y="4720434"/>
            <a:ext cx="171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On-gemaskeerd </a:t>
            </a:r>
          </a:p>
          <a:p>
            <a:r>
              <a:rPr lang="nl-NL" dirty="0" smtClean="0"/>
              <a:t>+</a:t>
            </a:r>
            <a:r>
              <a:rPr lang="nl-NL" dirty="0"/>
              <a:t> </a:t>
            </a:r>
            <a:r>
              <a:rPr lang="nl-NL" dirty="0" smtClean="0"/>
              <a:t>gemaskeerd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9935156" y="4945427"/>
            <a:ext cx="166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On-gemaskeerd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9285172" y="3048265"/>
            <a:ext cx="2191779" cy="589356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4472C4"/>
                </a:solidFill>
              </a:rPr>
              <a:t>SSAS</a:t>
            </a:r>
            <a:endParaRPr lang="nl-NL" sz="1400" dirty="0">
              <a:solidFill>
                <a:srgbClr val="4472C4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4687614" y="6066183"/>
            <a:ext cx="249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Bronnen nog niet in DIM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6149427" y="3188500"/>
            <a:ext cx="1647911" cy="641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RBAC en organisatie filtering</a:t>
            </a:r>
          </a:p>
        </p:txBody>
      </p:sp>
      <p:sp>
        <p:nvSpPr>
          <p:cNvPr id="15" name="Pijl-omhoog 14"/>
          <p:cNvSpPr/>
          <p:nvPr/>
        </p:nvSpPr>
        <p:spPr>
          <a:xfrm rot="7355747">
            <a:off x="7867268" y="3691586"/>
            <a:ext cx="413921" cy="1125456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Pijl-omhoog 31"/>
          <p:cNvSpPr/>
          <p:nvPr/>
        </p:nvSpPr>
        <p:spPr>
          <a:xfrm>
            <a:off x="6842621" y="3884525"/>
            <a:ext cx="261521" cy="57140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 rot="2114671">
            <a:off x="7638601" y="4000702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Kopie</a:t>
            </a:r>
            <a:endParaRPr lang="nl-NL" dirty="0"/>
          </a:p>
        </p:txBody>
      </p:sp>
      <p:pic>
        <p:nvPicPr>
          <p:cNvPr id="33" name="Afbeelding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744" y="4651996"/>
            <a:ext cx="1401956" cy="575325"/>
          </a:xfrm>
          <a:prstGeom prst="rect">
            <a:avLst/>
          </a:prstGeom>
        </p:spPr>
      </p:pic>
      <p:sp>
        <p:nvSpPr>
          <p:cNvPr id="16" name="Bijschrift met afgeronde rechthoek 15"/>
          <p:cNvSpPr/>
          <p:nvPr/>
        </p:nvSpPr>
        <p:spPr>
          <a:xfrm>
            <a:off x="7331825" y="1172095"/>
            <a:ext cx="1388225" cy="510990"/>
          </a:xfrm>
          <a:prstGeom prst="wedgeRoundRectCallout">
            <a:avLst>
              <a:gd name="adj1" fmla="val 83912"/>
              <a:gd name="adj2" fmla="val 1264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Power BI </a:t>
            </a:r>
          </a:p>
          <a:p>
            <a:pPr algn="ctr"/>
            <a:r>
              <a:rPr lang="nl-NL" sz="1000" dirty="0" smtClean="0"/>
              <a:t>Is verantwoordelijk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91222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345697" y="81256"/>
            <a:ext cx="189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Huidige werkwijze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345698" y="609600"/>
            <a:ext cx="108895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DIM </a:t>
            </a:r>
            <a:r>
              <a:rPr lang="nl-NL" dirty="0"/>
              <a:t>levert gegevensvensters met gemaskeerde OF on-gemaskeerde </a:t>
            </a:r>
            <a:r>
              <a:rPr lang="nl-NL" dirty="0" smtClean="0"/>
              <a:t>gegevens.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Voor gemaskeerde gegevens gelden de RBAC regels.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Voor on-gemaskeerde gegevens gelden de RBAC en organisatie regels.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Een super user (mag alles zien) benaderd gegevensvensters in maakt een kopie naar SSIS DWH.</a:t>
            </a:r>
            <a:br>
              <a:rPr lang="nl-NL" dirty="0" smtClean="0"/>
            </a:br>
            <a:r>
              <a:rPr lang="nl-NL" dirty="0" smtClean="0"/>
              <a:t>Dit kunnen gemaskeerde en on-gemaskeerde gegevens zijn.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Daarmee worden de RBAC en organisatie regels omzeild en voldoet dit niet aan AVG.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Het gevolg is dat Power BI verantwoordelijk is voor het invullen van AVG.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SSIS DWH bevat </a:t>
            </a:r>
            <a:r>
              <a:rPr lang="nl-NL" dirty="0" smtClean="0"/>
              <a:t>ook on-gemaskeerde </a:t>
            </a:r>
            <a:r>
              <a:rPr lang="nl-NL" dirty="0"/>
              <a:t>gegevens uit bronnen die nog niet door DIM worden ontsloten</a:t>
            </a:r>
            <a:r>
              <a:rPr lang="nl-N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SSAS wordt gebruikt om </a:t>
            </a:r>
            <a:r>
              <a:rPr lang="nl-NL" dirty="0" err="1" smtClean="0"/>
              <a:t>KPI’s</a:t>
            </a:r>
            <a:r>
              <a:rPr lang="nl-NL" dirty="0" smtClean="0"/>
              <a:t> </a:t>
            </a:r>
            <a:r>
              <a:rPr lang="nl-NL" dirty="0" err="1" smtClean="0"/>
              <a:t>etc</a:t>
            </a:r>
            <a:r>
              <a:rPr lang="nl-NL" dirty="0" smtClean="0"/>
              <a:t> te berekenen.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Gebruikers worden geregisterd in Power BI met de geautoriseerde rollen</a:t>
            </a:r>
            <a:r>
              <a:rPr lang="nl-NL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SSO met AD?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Een Power BI rol </a:t>
            </a:r>
            <a:r>
              <a:rPr lang="nl-NL" dirty="0" smtClean="0"/>
              <a:t>(RBAC) geeft </a:t>
            </a:r>
            <a:r>
              <a:rPr lang="nl-NL" dirty="0"/>
              <a:t>toegang tot Power BI objecten (</a:t>
            </a:r>
            <a:r>
              <a:rPr lang="nl-NL" dirty="0" smtClean="0"/>
              <a:t>rapporten).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Er zijn (nog) geen rollen gedefinieerd voor views, filters etc. 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Power BI combineert Dim en SSIS DWH gegevens.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De </a:t>
            </a:r>
            <a:r>
              <a:rPr lang="nl-NL" dirty="0"/>
              <a:t>DIM gemaskeerde gegevens zijn NIET te combineren met SSIS DWH on-gemaskeerde gegevens.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Toegang tot specifieke data is geregeld op niveau van rapporten.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Voorbeeld: Voor VIPS zijn specifieke rapporten opgesteld. 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 toegangsregeling tot specifieke data </a:t>
            </a:r>
            <a:r>
              <a:rPr lang="nl-NL" dirty="0" smtClean="0"/>
              <a:t>(ABAC) is ingevuld door specifieke rapporten te definiëren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Voorbeeld: Rapport voor regio zuid. </a:t>
            </a:r>
          </a:p>
          <a:p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318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geronde rechthoek 16"/>
          <p:cNvSpPr/>
          <p:nvPr/>
        </p:nvSpPr>
        <p:spPr>
          <a:xfrm>
            <a:off x="252248" y="2491189"/>
            <a:ext cx="9498088" cy="3215927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658764" y="3200368"/>
            <a:ext cx="1656574" cy="67347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chemeClr val="tx2">
                    <a:lumMod val="75000"/>
                  </a:schemeClr>
                </a:solidFill>
              </a:rPr>
              <a:t>Bronontsluiting</a:t>
            </a:r>
            <a:endParaRPr lang="nl-NL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395677" y="3200368"/>
            <a:ext cx="1727848" cy="67347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92D050"/>
                </a:solidFill>
              </a:rPr>
              <a:t>Integratie</a:t>
            </a:r>
            <a:endParaRPr lang="nl-NL" sz="1400" dirty="0">
              <a:solidFill>
                <a:srgbClr val="92D050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4177687" y="3200368"/>
            <a:ext cx="1844742" cy="673471"/>
          </a:xfrm>
          <a:prstGeom prst="rect">
            <a:avLst/>
          </a:prstGeom>
          <a:noFill/>
          <a:ln w="76200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F08C00"/>
                </a:solidFill>
              </a:rPr>
              <a:t>Informatieproducten</a:t>
            </a:r>
            <a:endParaRPr lang="nl-NL" sz="1400" dirty="0">
              <a:solidFill>
                <a:srgbClr val="F08C00"/>
              </a:solidFill>
            </a:endParaRPr>
          </a:p>
        </p:txBody>
      </p:sp>
      <p:sp>
        <p:nvSpPr>
          <p:cNvPr id="5" name="Stroomdiagram: Magnetische schijf 4"/>
          <p:cNvSpPr/>
          <p:nvPr/>
        </p:nvSpPr>
        <p:spPr>
          <a:xfrm>
            <a:off x="1141608" y="4309242"/>
            <a:ext cx="8542720" cy="12306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Oracle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60" y="4537206"/>
            <a:ext cx="1680047" cy="689446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7709009" y="5201938"/>
            <a:ext cx="1547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/>
              <a:t>Gegevens </a:t>
            </a:r>
            <a:r>
              <a:rPr lang="nl-NL" sz="1400" dirty="0" smtClean="0"/>
              <a:t>vensters</a:t>
            </a:r>
            <a:endParaRPr lang="nl-NL" sz="1400" dirty="0"/>
          </a:p>
        </p:txBody>
      </p:sp>
      <p:sp>
        <p:nvSpPr>
          <p:cNvPr id="10" name="Rechthoek 9"/>
          <p:cNvSpPr/>
          <p:nvPr/>
        </p:nvSpPr>
        <p:spPr>
          <a:xfrm>
            <a:off x="7541700" y="533980"/>
            <a:ext cx="4135294" cy="1790020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4472C4"/>
                </a:solidFill>
              </a:rPr>
              <a:t>End user zone</a:t>
            </a:r>
            <a:endParaRPr lang="nl-NL" sz="1400" dirty="0">
              <a:solidFill>
                <a:srgbClr val="4472C4"/>
              </a:solidFill>
            </a:endParaRPr>
          </a:p>
        </p:txBody>
      </p:sp>
      <p:sp>
        <p:nvSpPr>
          <p:cNvPr id="11" name="Pijl-omhoog en -omlaag 10"/>
          <p:cNvSpPr/>
          <p:nvPr/>
        </p:nvSpPr>
        <p:spPr>
          <a:xfrm>
            <a:off x="1439918" y="3873839"/>
            <a:ext cx="294289" cy="70477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-omhoog en -omlaag 11"/>
          <p:cNvSpPr/>
          <p:nvPr/>
        </p:nvSpPr>
        <p:spPr>
          <a:xfrm>
            <a:off x="3102244" y="3873839"/>
            <a:ext cx="294289" cy="70477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-omhoog en -omlaag 12"/>
          <p:cNvSpPr/>
          <p:nvPr/>
        </p:nvSpPr>
        <p:spPr>
          <a:xfrm>
            <a:off x="4915803" y="3873839"/>
            <a:ext cx="294289" cy="70477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264366" y="2607334"/>
            <a:ext cx="1469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DIM</a:t>
            </a:r>
            <a:endParaRPr lang="nl-NL" sz="3200" dirty="0"/>
          </a:p>
        </p:txBody>
      </p:sp>
      <p:sp>
        <p:nvSpPr>
          <p:cNvPr id="19" name="Rechthoek 18"/>
          <p:cNvSpPr/>
          <p:nvPr/>
        </p:nvSpPr>
        <p:spPr>
          <a:xfrm>
            <a:off x="7716829" y="868425"/>
            <a:ext cx="3631654" cy="589356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4472C4"/>
                </a:solidFill>
              </a:rPr>
              <a:t>Power BI</a:t>
            </a:r>
            <a:endParaRPr lang="nl-NL" sz="1400" dirty="0">
              <a:solidFill>
                <a:srgbClr val="4472C4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72214" y="184269"/>
            <a:ext cx="4034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Power BI gebruikt ALLEEN DIM gegevens.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113185" y="6014393"/>
            <a:ext cx="1846638" cy="55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Bronnen</a:t>
            </a:r>
            <a:endParaRPr lang="nl-NL" dirty="0"/>
          </a:p>
        </p:txBody>
      </p:sp>
      <p:sp>
        <p:nvSpPr>
          <p:cNvPr id="22" name="Pijl-omhoog 21"/>
          <p:cNvSpPr/>
          <p:nvPr/>
        </p:nvSpPr>
        <p:spPr>
          <a:xfrm>
            <a:off x="658764" y="3922545"/>
            <a:ext cx="413921" cy="209184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Pijl-omhoog 28"/>
          <p:cNvSpPr/>
          <p:nvPr/>
        </p:nvSpPr>
        <p:spPr>
          <a:xfrm>
            <a:off x="8361374" y="4007210"/>
            <a:ext cx="261521" cy="57140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7638897" y="3062877"/>
            <a:ext cx="1965894" cy="78525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RBAC en organisatie filtering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1479201" y="4720434"/>
            <a:ext cx="171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On-gemaskeerd </a:t>
            </a:r>
          </a:p>
          <a:p>
            <a:r>
              <a:rPr lang="nl-NL" dirty="0" smtClean="0"/>
              <a:t>+ gemaskeerd</a:t>
            </a:r>
            <a:endParaRPr lang="nl-NL" dirty="0"/>
          </a:p>
        </p:txBody>
      </p:sp>
      <p:sp>
        <p:nvSpPr>
          <p:cNvPr id="36" name="Pijl-omhoog 35"/>
          <p:cNvSpPr/>
          <p:nvPr/>
        </p:nvSpPr>
        <p:spPr>
          <a:xfrm>
            <a:off x="8361374" y="2324000"/>
            <a:ext cx="261521" cy="708665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881331" y="4623314"/>
            <a:ext cx="1202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00" dirty="0" smtClean="0"/>
              <a:t>+ KPI voorbereiding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27843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72214" y="728134"/>
            <a:ext cx="108895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RBAC en organisatie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Gebruikers login in 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Super user wordt NIET meer gebruikt.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Rollen in AD zijn gelijk aan rollen in Power BI en Oracle.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Power BI: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Rol geeft toegang tot Power Bi objecten (Rapporten).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Organisatie filtering is niet nodig in Power BI. Dat wordt door Oracle ondersteund.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Power BI presenteert </a:t>
            </a:r>
            <a:r>
              <a:rPr lang="nl-NL" dirty="0" err="1" smtClean="0"/>
              <a:t>kerberos</a:t>
            </a:r>
            <a:r>
              <a:rPr lang="nl-NL" dirty="0" smtClean="0"/>
              <a:t> certificaat aan Oracle.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Oracle: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RBAC per gebruiker op gemaskeerde </a:t>
            </a:r>
            <a:r>
              <a:rPr lang="nl-NL" dirty="0"/>
              <a:t>en on-gemaskeerde gegevens</a:t>
            </a:r>
            <a:r>
              <a:rPr lang="nl-NL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Oracle rol geeft toegang tot Oracle objecten (views, </a:t>
            </a:r>
            <a:r>
              <a:rPr lang="nl-NL" dirty="0" err="1"/>
              <a:t>Stored</a:t>
            </a:r>
            <a:r>
              <a:rPr lang="nl-NL" dirty="0"/>
              <a:t> procedures, tabellen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Organisatie filtering </a:t>
            </a:r>
            <a:r>
              <a:rPr lang="nl-NL" dirty="0" smtClean="0"/>
              <a:t>per gebruiker op </a:t>
            </a:r>
            <a:r>
              <a:rPr lang="nl-NL" dirty="0"/>
              <a:t>on-gemaskeerde gegevens. 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KPI berekening.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KPI’s</a:t>
            </a:r>
            <a:r>
              <a:rPr lang="nl-NL" dirty="0" smtClean="0"/>
              <a:t> etc. worden door DIM voorbereid op record (</a:t>
            </a:r>
            <a:r>
              <a:rPr lang="nl-NL" dirty="0" err="1" smtClean="0"/>
              <a:t>row</a:t>
            </a:r>
            <a:r>
              <a:rPr lang="nl-NL" dirty="0" smtClean="0"/>
              <a:t>) niveau en in de gegevensvensters gepubliceerd.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Power BI gebruikt deze basis gegevens om de </a:t>
            </a:r>
            <a:r>
              <a:rPr lang="nl-NL" dirty="0" err="1" smtClean="0"/>
              <a:t>KPI’s</a:t>
            </a:r>
            <a:r>
              <a:rPr lang="nl-NL" dirty="0" smtClean="0"/>
              <a:t> op </a:t>
            </a:r>
            <a:r>
              <a:rPr lang="nl-NL" dirty="0" err="1" smtClean="0"/>
              <a:t>rapporage</a:t>
            </a:r>
            <a:r>
              <a:rPr lang="nl-NL" dirty="0" smtClean="0"/>
              <a:t> niveaus te berekenen.</a:t>
            </a:r>
            <a:br>
              <a:rPr lang="nl-NL" dirty="0" smtClean="0"/>
            </a:br>
            <a:r>
              <a:rPr lang="nl-NL" dirty="0" smtClean="0"/>
              <a:t>Voorbeeld: Kantoor, Regio.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72214" y="184269"/>
            <a:ext cx="401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Power BI gebruikt alleen DIM gegevens.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96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troomdiagram: Magnetische schijf 22"/>
          <p:cNvSpPr/>
          <p:nvPr/>
        </p:nvSpPr>
        <p:spPr>
          <a:xfrm>
            <a:off x="6223069" y="4309242"/>
            <a:ext cx="5453926" cy="13142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smtClean="0"/>
              <a:t>SQL</a:t>
            </a:r>
            <a:endParaRPr lang="nl-NL" dirty="0"/>
          </a:p>
        </p:txBody>
      </p:sp>
      <p:sp>
        <p:nvSpPr>
          <p:cNvPr id="17" name="Afgeronde rechthoek 16"/>
          <p:cNvSpPr/>
          <p:nvPr/>
        </p:nvSpPr>
        <p:spPr>
          <a:xfrm>
            <a:off x="252249" y="2491189"/>
            <a:ext cx="6588824" cy="3215927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658764" y="3200368"/>
            <a:ext cx="1656574" cy="67347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chemeClr val="tx2">
                    <a:lumMod val="75000"/>
                  </a:schemeClr>
                </a:solidFill>
              </a:rPr>
              <a:t>Bronontsluiting</a:t>
            </a:r>
            <a:endParaRPr lang="nl-NL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395677" y="3200368"/>
            <a:ext cx="1727848" cy="67347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92D050"/>
                </a:solidFill>
              </a:rPr>
              <a:t>Integratie</a:t>
            </a:r>
            <a:endParaRPr lang="nl-NL" sz="1400" dirty="0">
              <a:solidFill>
                <a:srgbClr val="92D050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4177687" y="3200368"/>
            <a:ext cx="1844742" cy="673471"/>
          </a:xfrm>
          <a:prstGeom prst="rect">
            <a:avLst/>
          </a:prstGeom>
          <a:noFill/>
          <a:ln w="76200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F08C00"/>
                </a:solidFill>
              </a:rPr>
              <a:t>Informatieproducten</a:t>
            </a:r>
            <a:endParaRPr lang="nl-NL" sz="1400" dirty="0">
              <a:solidFill>
                <a:srgbClr val="F08C00"/>
              </a:solidFill>
            </a:endParaRPr>
          </a:p>
        </p:txBody>
      </p:sp>
      <p:sp>
        <p:nvSpPr>
          <p:cNvPr id="5" name="Stroomdiagram: Magnetische schijf 4"/>
          <p:cNvSpPr/>
          <p:nvPr/>
        </p:nvSpPr>
        <p:spPr>
          <a:xfrm>
            <a:off x="1141608" y="4309242"/>
            <a:ext cx="4916985" cy="13142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Oracle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549" y="4751984"/>
            <a:ext cx="1277901" cy="524416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4333083" y="5243184"/>
            <a:ext cx="1547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/>
              <a:t>Gegevens </a:t>
            </a:r>
            <a:r>
              <a:rPr lang="nl-NL" sz="1400" dirty="0" smtClean="0"/>
              <a:t>vensters</a:t>
            </a:r>
            <a:endParaRPr lang="nl-NL" sz="1400" dirty="0"/>
          </a:p>
        </p:txBody>
      </p:sp>
      <p:sp>
        <p:nvSpPr>
          <p:cNvPr id="10" name="Rechthoek 9"/>
          <p:cNvSpPr/>
          <p:nvPr/>
        </p:nvSpPr>
        <p:spPr>
          <a:xfrm>
            <a:off x="7541700" y="533980"/>
            <a:ext cx="4051172" cy="1771772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4472C4"/>
                </a:solidFill>
              </a:rPr>
              <a:t>End user zone</a:t>
            </a:r>
            <a:endParaRPr lang="nl-NL" sz="1400" dirty="0">
              <a:solidFill>
                <a:srgbClr val="4472C4"/>
              </a:solidFill>
            </a:endParaRPr>
          </a:p>
        </p:txBody>
      </p:sp>
      <p:sp>
        <p:nvSpPr>
          <p:cNvPr id="11" name="Pijl-omhoog en -omlaag 10"/>
          <p:cNvSpPr/>
          <p:nvPr/>
        </p:nvSpPr>
        <p:spPr>
          <a:xfrm>
            <a:off x="1439918" y="3873839"/>
            <a:ext cx="294289" cy="70477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-omhoog en -omlaag 11"/>
          <p:cNvSpPr/>
          <p:nvPr/>
        </p:nvSpPr>
        <p:spPr>
          <a:xfrm>
            <a:off x="3102244" y="3873839"/>
            <a:ext cx="294289" cy="70477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-omhoog en -omlaag 12"/>
          <p:cNvSpPr/>
          <p:nvPr/>
        </p:nvSpPr>
        <p:spPr>
          <a:xfrm>
            <a:off x="4915803" y="3873839"/>
            <a:ext cx="294289" cy="70477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264366" y="2607334"/>
            <a:ext cx="1469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DIM</a:t>
            </a:r>
            <a:endParaRPr lang="nl-NL" sz="3200" dirty="0"/>
          </a:p>
        </p:txBody>
      </p:sp>
      <p:sp>
        <p:nvSpPr>
          <p:cNvPr id="19" name="Rechthoek 18"/>
          <p:cNvSpPr/>
          <p:nvPr/>
        </p:nvSpPr>
        <p:spPr>
          <a:xfrm>
            <a:off x="7709009" y="824751"/>
            <a:ext cx="3631654" cy="589356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rgbClr val="4472C4"/>
                </a:solidFill>
              </a:rPr>
              <a:t>Power BI</a:t>
            </a:r>
            <a:endParaRPr lang="nl-NL" sz="1400" dirty="0">
              <a:solidFill>
                <a:srgbClr val="4472C4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64366" y="196247"/>
            <a:ext cx="6669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Power BI </a:t>
            </a:r>
            <a:r>
              <a:rPr lang="nl-NL" dirty="0" smtClean="0"/>
              <a:t>combineert </a:t>
            </a:r>
            <a:r>
              <a:rPr lang="nl-NL" dirty="0"/>
              <a:t>DIM +</a:t>
            </a:r>
            <a:r>
              <a:rPr lang="nl-NL" dirty="0" smtClean="0"/>
              <a:t> </a:t>
            </a:r>
            <a:r>
              <a:rPr lang="nl-NL" dirty="0"/>
              <a:t>SSIS DWH gegevens</a:t>
            </a:r>
            <a:r>
              <a:rPr lang="nl-NL" dirty="0" smtClean="0"/>
              <a:t>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TIJDELIJK scenario voor bronnen die nog niet zijn opgenomen in DIM.</a:t>
            </a:r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113185" y="6014393"/>
            <a:ext cx="1846638" cy="55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Bronnen</a:t>
            </a:r>
            <a:endParaRPr lang="nl-NL" dirty="0"/>
          </a:p>
        </p:txBody>
      </p:sp>
      <p:sp>
        <p:nvSpPr>
          <p:cNvPr id="22" name="Pijl-omhoog 21"/>
          <p:cNvSpPr/>
          <p:nvPr/>
        </p:nvSpPr>
        <p:spPr>
          <a:xfrm>
            <a:off x="658764" y="3922545"/>
            <a:ext cx="413921" cy="209184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Gebogen pijl-omhoog 5"/>
          <p:cNvSpPr/>
          <p:nvPr/>
        </p:nvSpPr>
        <p:spPr>
          <a:xfrm>
            <a:off x="2028746" y="5539928"/>
            <a:ext cx="8909260" cy="840660"/>
          </a:xfrm>
          <a:prstGeom prst="bentUpArrow">
            <a:avLst>
              <a:gd name="adj1" fmla="val 21249"/>
              <a:gd name="adj2" fmla="val 18124"/>
              <a:gd name="adj3" fmla="val 16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Pijl-omhoog 25"/>
          <p:cNvSpPr/>
          <p:nvPr/>
        </p:nvSpPr>
        <p:spPr>
          <a:xfrm>
            <a:off x="8819271" y="3947627"/>
            <a:ext cx="261521" cy="647685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-omhoog 23"/>
          <p:cNvSpPr/>
          <p:nvPr/>
        </p:nvSpPr>
        <p:spPr>
          <a:xfrm rot="5400000">
            <a:off x="6164217" y="4546033"/>
            <a:ext cx="413921" cy="1227195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/>
          <p:cNvSpPr txBox="1"/>
          <p:nvPr/>
        </p:nvSpPr>
        <p:spPr>
          <a:xfrm>
            <a:off x="4672104" y="6107801"/>
            <a:ext cx="249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Bronnen nog niet in DIM</a:t>
            </a:r>
            <a:endParaRPr lang="nl-NL" dirty="0"/>
          </a:p>
        </p:txBody>
      </p:sp>
      <p:sp>
        <p:nvSpPr>
          <p:cNvPr id="29" name="Pijl-omhoog 28"/>
          <p:cNvSpPr/>
          <p:nvPr/>
        </p:nvSpPr>
        <p:spPr>
          <a:xfrm>
            <a:off x="7906030" y="3973072"/>
            <a:ext cx="261521" cy="65606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7658379" y="3537697"/>
            <a:ext cx="1866457" cy="38484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Organisatie filtering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1279832" y="4751950"/>
            <a:ext cx="171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On-gemaskeerd </a:t>
            </a:r>
          </a:p>
          <a:p>
            <a:r>
              <a:rPr lang="nl-NL" dirty="0" smtClean="0"/>
              <a:t>+</a:t>
            </a:r>
            <a:r>
              <a:rPr lang="nl-NL" dirty="0"/>
              <a:t> </a:t>
            </a:r>
            <a:r>
              <a:rPr lang="nl-NL" dirty="0" smtClean="0"/>
              <a:t>gemaskeerd</a:t>
            </a:r>
            <a:endParaRPr lang="nl-NL" dirty="0"/>
          </a:p>
        </p:txBody>
      </p:sp>
      <p:sp>
        <p:nvSpPr>
          <p:cNvPr id="33" name="Afgeronde rechthoek 32"/>
          <p:cNvSpPr/>
          <p:nvPr/>
        </p:nvSpPr>
        <p:spPr>
          <a:xfrm>
            <a:off x="8409272" y="4686862"/>
            <a:ext cx="3183599" cy="829292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dirty="0" smtClean="0">
              <a:solidFill>
                <a:schemeClr val="tx1"/>
              </a:solidFill>
            </a:endParaRP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SSIS DWH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8447926" y="4673966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On-Gemaskeerd</a:t>
            </a:r>
          </a:p>
        </p:txBody>
      </p:sp>
      <p:sp>
        <p:nvSpPr>
          <p:cNvPr id="35" name="Rechthoek 34"/>
          <p:cNvSpPr/>
          <p:nvPr/>
        </p:nvSpPr>
        <p:spPr>
          <a:xfrm>
            <a:off x="5964727" y="4974964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Kopie</a:t>
            </a:r>
            <a:endParaRPr lang="nl-NL" dirty="0"/>
          </a:p>
        </p:txBody>
      </p:sp>
      <p:sp>
        <p:nvSpPr>
          <p:cNvPr id="36" name="Pijl-omhoog 35"/>
          <p:cNvSpPr/>
          <p:nvPr/>
        </p:nvSpPr>
        <p:spPr>
          <a:xfrm>
            <a:off x="9505354" y="2347733"/>
            <a:ext cx="261521" cy="410985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1" name="Afbeelding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9" y="4765337"/>
            <a:ext cx="1255890" cy="515383"/>
          </a:xfrm>
          <a:prstGeom prst="rect">
            <a:avLst/>
          </a:prstGeom>
        </p:spPr>
      </p:pic>
      <p:sp>
        <p:nvSpPr>
          <p:cNvPr id="38" name="Tekstvak 37"/>
          <p:cNvSpPr txBox="1"/>
          <p:nvPr/>
        </p:nvSpPr>
        <p:spPr>
          <a:xfrm>
            <a:off x="10235768" y="4659653"/>
            <a:ext cx="13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Gemaskeerd</a:t>
            </a:r>
          </a:p>
        </p:txBody>
      </p:sp>
      <p:sp>
        <p:nvSpPr>
          <p:cNvPr id="37" name="Rechthoek 36"/>
          <p:cNvSpPr/>
          <p:nvPr/>
        </p:nvSpPr>
        <p:spPr>
          <a:xfrm>
            <a:off x="8718736" y="2817628"/>
            <a:ext cx="1866457" cy="38484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RBAC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39" name="Pijl-omhoog 38"/>
          <p:cNvSpPr/>
          <p:nvPr/>
        </p:nvSpPr>
        <p:spPr>
          <a:xfrm>
            <a:off x="10323672" y="3261386"/>
            <a:ext cx="261521" cy="133935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10235768" y="4686663"/>
            <a:ext cx="0" cy="34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jl-omhoog 39"/>
          <p:cNvSpPr/>
          <p:nvPr/>
        </p:nvSpPr>
        <p:spPr>
          <a:xfrm>
            <a:off x="9181414" y="3139381"/>
            <a:ext cx="261521" cy="410985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4544620" y="4797077"/>
            <a:ext cx="1202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00" dirty="0" smtClean="0"/>
              <a:t>+ KPI voorbereiding</a:t>
            </a:r>
            <a:endParaRPr lang="nl-NL" sz="1000" dirty="0"/>
          </a:p>
        </p:txBody>
      </p:sp>
      <p:sp>
        <p:nvSpPr>
          <p:cNvPr id="43" name="Rechthoek 42"/>
          <p:cNvSpPr/>
          <p:nvPr/>
        </p:nvSpPr>
        <p:spPr>
          <a:xfrm>
            <a:off x="7082342" y="4797627"/>
            <a:ext cx="1202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00" dirty="0" smtClean="0"/>
              <a:t>+ KPI voorbereiding</a:t>
            </a:r>
            <a:endParaRPr lang="nl-NL" sz="1000" dirty="0"/>
          </a:p>
        </p:txBody>
      </p:sp>
      <p:sp>
        <p:nvSpPr>
          <p:cNvPr id="41" name="Afgeronde rechthoek 40"/>
          <p:cNvSpPr/>
          <p:nvPr/>
        </p:nvSpPr>
        <p:spPr>
          <a:xfrm>
            <a:off x="6814706" y="2491188"/>
            <a:ext cx="3908711" cy="1695211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Tekstvak 43"/>
          <p:cNvSpPr txBox="1"/>
          <p:nvPr/>
        </p:nvSpPr>
        <p:spPr>
          <a:xfrm>
            <a:off x="6816616" y="2465909"/>
            <a:ext cx="2960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DIM verantwoordelijkheid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70651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61030" y="0"/>
            <a:ext cx="456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Power BI gebruikt </a:t>
            </a:r>
            <a:r>
              <a:rPr lang="nl-NL" dirty="0" smtClean="0"/>
              <a:t>DIM + SSIS DWH gegevens</a:t>
            </a:r>
            <a:r>
              <a:rPr lang="nl-NL" dirty="0"/>
              <a:t>.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61030" y="928132"/>
            <a:ext cx="11668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Power BI </a:t>
            </a:r>
            <a:r>
              <a:rPr lang="nl-NL" dirty="0" smtClean="0"/>
              <a:t>kan </a:t>
            </a:r>
            <a:r>
              <a:rPr lang="nl-NL" dirty="0"/>
              <a:t>gegevens uit DIM (Oracle) en SSIS DWH (SQL) </a:t>
            </a:r>
            <a:r>
              <a:rPr lang="nl-NL" dirty="0" smtClean="0"/>
              <a:t>combineren</a:t>
            </a:r>
            <a:r>
              <a:rPr lang="nl-NL" dirty="0"/>
              <a:t>.</a:t>
            </a:r>
          </a:p>
          <a:p>
            <a:r>
              <a:rPr lang="nl-NL" dirty="0"/>
              <a:t>Dit heeft </a:t>
            </a:r>
            <a:r>
              <a:rPr lang="nl-NL" dirty="0" smtClean="0"/>
              <a:t>echter een </a:t>
            </a:r>
            <a:r>
              <a:rPr lang="nl-NL" dirty="0"/>
              <a:t>ongewenste performance en opslag impact. </a:t>
            </a:r>
            <a:br>
              <a:rPr lang="nl-NL" dirty="0"/>
            </a:br>
            <a:r>
              <a:rPr lang="nl-NL" dirty="0"/>
              <a:t>Om dit te voorkomen moeten alle gegevens in één Database zijn opgenomen</a:t>
            </a:r>
            <a:r>
              <a:rPr lang="nl-NL" dirty="0" smtClean="0"/>
              <a:t>.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Dan zijn er </a:t>
            </a:r>
            <a:r>
              <a:rPr lang="nl-NL" dirty="0" smtClean="0"/>
              <a:t>een aantal </a:t>
            </a:r>
            <a:r>
              <a:rPr lang="nl-NL" dirty="0"/>
              <a:t>mogelijkheden: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Alle gegevens naar </a:t>
            </a:r>
            <a:r>
              <a:rPr lang="nl-NL" dirty="0" smtClean="0"/>
              <a:t>Oracle</a:t>
            </a:r>
            <a:r>
              <a:rPr lang="nl-NL" dirty="0"/>
              <a:t>. Dat zou betekenen dat SSIS DWH een bron wordt voor DIM</a:t>
            </a:r>
            <a:r>
              <a:rPr lang="nl-NL" dirty="0" smtClean="0"/>
              <a:t>.</a:t>
            </a:r>
            <a:br>
              <a:rPr lang="nl-NL" dirty="0" smtClean="0"/>
            </a:br>
            <a:r>
              <a:rPr lang="nl-NL" dirty="0" smtClean="0"/>
              <a:t>DIM zal niet de gewenste implementatie snelheid kunnen leveren.</a:t>
            </a:r>
            <a:br>
              <a:rPr lang="nl-NL" dirty="0" smtClean="0"/>
            </a:b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Alle </a:t>
            </a:r>
            <a:r>
              <a:rPr lang="nl-NL" dirty="0" smtClean="0"/>
              <a:t>gegevensvensters naar </a:t>
            </a:r>
            <a:r>
              <a:rPr lang="nl-NL" dirty="0"/>
              <a:t>SSIS DWH. Dat zou betekenen dat </a:t>
            </a:r>
            <a:r>
              <a:rPr lang="nl-NL" dirty="0" smtClean="0"/>
              <a:t>DIM een bron wordt voor SSIS DWH.</a:t>
            </a:r>
            <a:br>
              <a:rPr lang="nl-NL" dirty="0" smtClean="0"/>
            </a:br>
            <a:r>
              <a:rPr lang="nl-NL" dirty="0" smtClean="0"/>
              <a:t>Om te voldoen aan AVG is SSIS DWH zelf verantwoordelijk voor maskering, RBAC en organisatie filtering.</a:t>
            </a:r>
            <a:br>
              <a:rPr lang="nl-NL" dirty="0" smtClean="0"/>
            </a:b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Alle gegevensvensters naar een SSIS DWH deel dat onder bestuur valt van DIM.</a:t>
            </a:r>
            <a:br>
              <a:rPr lang="nl-NL" dirty="0" smtClean="0"/>
            </a:br>
            <a:r>
              <a:rPr lang="nl-NL" dirty="0" smtClean="0"/>
              <a:t>DIM blijft verantwoordelijk om te voldoen aan de AVG, ingevuld door maskering van DIM gegevens, RBAC en organisatie filtering.</a:t>
            </a:r>
          </a:p>
        </p:txBody>
      </p:sp>
    </p:spTree>
    <p:extLst>
      <p:ext uri="{BB962C8B-B14F-4D97-AF65-F5344CB8AC3E}">
        <p14:creationId xmlns:p14="http://schemas.microsoft.com/office/powerpoint/2010/main" val="3742417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2186</Words>
  <Application>Microsoft Office PowerPoint</Application>
  <PresentationFormat>Breedbeeld</PresentationFormat>
  <Paragraphs>387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Nuon Matthew Light</vt:lpstr>
      <vt:lpstr>Times New Roman</vt:lpstr>
      <vt:lpstr>Kantoorthema</vt:lpstr>
      <vt:lpstr>DIM en gebruikers zone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Nog in bewerking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Driessen, Jos (J.)</dc:creator>
  <cp:lastModifiedBy>Driessen, Jos (J.)</cp:lastModifiedBy>
  <cp:revision>86</cp:revision>
  <dcterms:created xsi:type="dcterms:W3CDTF">2023-04-11T07:56:59Z</dcterms:created>
  <dcterms:modified xsi:type="dcterms:W3CDTF">2023-05-15T13:33:21Z</dcterms:modified>
</cp:coreProperties>
</file>