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8" r:id="rId8"/>
    <p:sldId id="267" r:id="rId9"/>
    <p:sldId id="260" r:id="rId10"/>
    <p:sldId id="264" r:id="rId11"/>
    <p:sldId id="265" r:id="rId12"/>
    <p:sldId id="266" r:id="rId13"/>
    <p:sldId id="268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590" autoAdjust="0"/>
  </p:normalViewPr>
  <p:slideViewPr>
    <p:cSldViewPr snapToGrid="0" showGuides="1">
      <p:cViewPr varScale="1">
        <p:scale>
          <a:sx n="112" d="100"/>
          <a:sy n="112" d="100"/>
        </p:scale>
        <p:origin x="2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76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7-2-2024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51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22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34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6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1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327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425045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70" r:id="rId12"/>
    <p:sldLayoutId id="2147483669" r:id="rId13"/>
    <p:sldLayoutId id="2147483672" r:id="rId14"/>
    <p:sldLayoutId id="2147483671" r:id="rId15"/>
    <p:sldLayoutId id="2147483673" r:id="rId16"/>
    <p:sldLayoutId id="2147483674" r:id="rId17"/>
    <p:sldLayoutId id="2147483654" r:id="rId18"/>
    <p:sldLayoutId id="2147483667" r:id="rId19"/>
    <p:sldLayoutId id="2147483661" r:id="rId20"/>
    <p:sldLayoutId id="2147483665" r:id="rId21"/>
    <p:sldLayoutId id="2147483664" r:id="rId2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5DC41A-E8FA-4007-8FBB-4EEF7D59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5" y="4449432"/>
            <a:ext cx="9431892" cy="979818"/>
          </a:xfrm>
        </p:spPr>
        <p:txBody>
          <a:bodyPr/>
          <a:lstStyle/>
          <a:p>
            <a:r>
              <a:rPr lang="nl-NL" dirty="0"/>
              <a:t>Referentie tabel SMZ kostenplaats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D4D0F-DD1E-4940-9472-709C959A3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3" y="5724331"/>
            <a:ext cx="2310407" cy="365466"/>
          </a:xfrm>
        </p:spPr>
        <p:txBody>
          <a:bodyPr/>
          <a:lstStyle/>
          <a:p>
            <a:r>
              <a:rPr lang="nl-NL" dirty="0"/>
              <a:t>02-11-2022 CVO031</a:t>
            </a:r>
          </a:p>
        </p:txBody>
      </p:sp>
    </p:spTree>
    <p:extLst>
      <p:ext uri="{BB962C8B-B14F-4D97-AF65-F5344CB8AC3E}">
        <p14:creationId xmlns:p14="http://schemas.microsoft.com/office/powerpoint/2010/main" val="8892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4"/>
          </p:nvPr>
        </p:nvSpPr>
        <p:spPr>
          <a:xfrm>
            <a:off x="571499" y="1197828"/>
            <a:ext cx="4676775" cy="5334853"/>
          </a:xfrm>
        </p:spPr>
        <p:txBody>
          <a:bodyPr/>
          <a:lstStyle/>
          <a:p>
            <a:r>
              <a:rPr lang="nl-NL" sz="1400" dirty="0"/>
              <a:t>Onderstaande bestanden worden samengevoegd door SMZ BI:</a:t>
            </a:r>
          </a:p>
          <a:p>
            <a:endParaRPr lang="nl-NL" sz="900" dirty="0"/>
          </a:p>
          <a:p>
            <a:r>
              <a:rPr lang="nl-NL" sz="1600" dirty="0"/>
              <a:t>Tabel 1 (Team/Kantoor) </a:t>
            </a:r>
          </a:p>
          <a:p>
            <a:pPr marL="465138" lvl="1" indent="-285750"/>
            <a:r>
              <a:rPr lang="nl-NL" sz="1400" dirty="0"/>
              <a:t>District (= </a:t>
            </a:r>
            <a:r>
              <a:rPr lang="nl-NL" sz="1400" dirty="0" err="1"/>
              <a:t>Districtnaam</a:t>
            </a:r>
            <a:r>
              <a:rPr lang="nl-NL" sz="1400" dirty="0"/>
              <a:t>)</a:t>
            </a:r>
          </a:p>
          <a:p>
            <a:pPr marL="465138" lvl="1" indent="-285750"/>
            <a:r>
              <a:rPr lang="nl-NL" sz="1400" dirty="0"/>
              <a:t>Kantoor (= Kantoornaam)</a:t>
            </a:r>
          </a:p>
          <a:p>
            <a:pPr marL="465138" lvl="1" indent="-285750"/>
            <a:r>
              <a:rPr lang="nl-NL" sz="1400" dirty="0"/>
              <a:t>Team (= Teamnaam)</a:t>
            </a:r>
          </a:p>
          <a:p>
            <a:pPr marL="465138" lvl="1" indent="-285750"/>
            <a:r>
              <a:rPr lang="nl-NL" sz="1400" dirty="0" err="1"/>
              <a:t>AfdelingID</a:t>
            </a:r>
            <a:r>
              <a:rPr lang="nl-NL" sz="1400" dirty="0"/>
              <a:t>  (= Kostenplaats)</a:t>
            </a:r>
          </a:p>
          <a:p>
            <a:endParaRPr lang="nl-NL" sz="900" dirty="0"/>
          </a:p>
          <a:p>
            <a:r>
              <a:rPr lang="nl-NL" sz="1600" dirty="0"/>
              <a:t>Tabel 2 (Leidinggevende SMF)</a:t>
            </a:r>
          </a:p>
          <a:p>
            <a:pPr marL="465138" lvl="1" indent="-285750"/>
            <a:r>
              <a:rPr lang="nl-NL" sz="1400" dirty="0"/>
              <a:t>Code eenheid (= Kostenplaats)</a:t>
            </a:r>
          </a:p>
          <a:p>
            <a:pPr marL="465138" lvl="1" indent="-285750"/>
            <a:r>
              <a:rPr lang="nl-NL" sz="1400" dirty="0"/>
              <a:t>Naam leidinggevende (= manager)</a:t>
            </a:r>
          </a:p>
          <a:p>
            <a:endParaRPr lang="nl-NL" sz="900" dirty="0"/>
          </a:p>
          <a:p>
            <a:r>
              <a:rPr lang="nl-NL" sz="1600" dirty="0"/>
              <a:t>De tabel </a:t>
            </a:r>
            <a:r>
              <a:rPr lang="nl-NL" sz="1600" b="1" dirty="0"/>
              <a:t>SMF_KOSTENPLAATS</a:t>
            </a:r>
            <a:r>
              <a:rPr lang="nl-NL" sz="1600" dirty="0"/>
              <a:t> worden geplaatst in het DIM-schema </a:t>
            </a:r>
            <a:r>
              <a:rPr lang="nl-NL" sz="1600" b="1" dirty="0"/>
              <a:t>OKV_REFERENTIE_DATA</a:t>
            </a:r>
          </a:p>
          <a:p>
            <a:pPr lvl="1" indent="0">
              <a:buNone/>
            </a:pPr>
            <a:endParaRPr lang="nl-NL" sz="1400" b="1" u="sng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Referentie bestanden:</a:t>
            </a:r>
            <a:br>
              <a:rPr lang="nl-NL" dirty="0"/>
            </a:br>
            <a:r>
              <a:rPr lang="nl-NL" dirty="0"/>
              <a:t>Team Kantoor District &amp; Naam Leidinggevende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/>
              <a:t>Referentie tabel SMZ kostenplaats</a:t>
            </a:r>
            <a:endParaRPr lang="en-GB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1318778"/>
            <a:ext cx="6372225" cy="4581525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>
          <a:xfrm>
            <a:off x="7937623" y="2275683"/>
            <a:ext cx="1116623" cy="2998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SMZ IB</a:t>
            </a:r>
          </a:p>
        </p:txBody>
      </p:sp>
      <p:sp>
        <p:nvSpPr>
          <p:cNvPr id="2" name="Rechthoek 1"/>
          <p:cNvSpPr/>
          <p:nvPr/>
        </p:nvSpPr>
        <p:spPr>
          <a:xfrm>
            <a:off x="8434387" y="1107212"/>
            <a:ext cx="3563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De tabellen worden op </a:t>
            </a:r>
            <a:r>
              <a:rPr lang="nl-NL" sz="1400" b="1" dirty="0"/>
              <a:t>Kostenplaats</a:t>
            </a:r>
            <a:r>
              <a:rPr lang="nl-NL" sz="1400" dirty="0"/>
              <a:t> gekoppeld.</a:t>
            </a:r>
          </a:p>
          <a:p>
            <a:r>
              <a:rPr lang="nl-NL" sz="1400" dirty="0"/>
              <a:t>De </a:t>
            </a:r>
            <a:r>
              <a:rPr lang="nl-NL" sz="1400" dirty="0" err="1"/>
              <a:t>Key</a:t>
            </a:r>
            <a:r>
              <a:rPr lang="nl-NL" sz="1400" dirty="0"/>
              <a:t> is </a:t>
            </a:r>
            <a:r>
              <a:rPr lang="nl-NL" sz="1400" b="1" dirty="0"/>
              <a:t>Kantoor</a:t>
            </a:r>
            <a:r>
              <a:rPr lang="nl-NL" sz="1400" dirty="0"/>
              <a:t> en </a:t>
            </a:r>
            <a:r>
              <a:rPr lang="nl-NL" sz="1400" b="1" dirty="0"/>
              <a:t>Team</a:t>
            </a:r>
          </a:p>
        </p:txBody>
      </p:sp>
      <p:sp>
        <p:nvSpPr>
          <p:cNvPr id="3" name="Rechthoek 2"/>
          <p:cNvSpPr/>
          <p:nvPr/>
        </p:nvSpPr>
        <p:spPr>
          <a:xfrm>
            <a:off x="8830859" y="5273859"/>
            <a:ext cx="3361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De tabel SMF Kostenplaats wordt als .</a:t>
            </a:r>
            <a:r>
              <a:rPr lang="nl-NL" sz="1400" dirty="0" err="1"/>
              <a:t>csv</a:t>
            </a:r>
            <a:r>
              <a:rPr lang="nl-NL" sz="1400" dirty="0"/>
              <a:t> aangeleverd door SMZ IB</a:t>
            </a:r>
          </a:p>
        </p:txBody>
      </p:sp>
    </p:spTree>
    <p:extLst>
      <p:ext uri="{BB962C8B-B14F-4D97-AF65-F5344CB8AC3E}">
        <p14:creationId xmlns:p14="http://schemas.microsoft.com/office/powerpoint/2010/main" val="23537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/>
              <a:t>Dit referentie bestand is bedoelt om in de dashboard van SMZ </a:t>
            </a:r>
          </a:p>
          <a:p>
            <a:pPr marL="457200" indent="-457200">
              <a:buAutoNum type="arabicPeriod"/>
            </a:pPr>
            <a:r>
              <a:rPr lang="nl-NL" dirty="0"/>
              <a:t>Op team, kostenplaats en manager te rapporteren</a:t>
            </a:r>
          </a:p>
          <a:p>
            <a:pPr marL="457200" indent="-457200">
              <a:buAutoNum type="arabicPeriod"/>
            </a:pPr>
            <a:r>
              <a:rPr lang="nl-NL" dirty="0"/>
              <a:t>En te kunnen oprollen naar kantoor en district.</a:t>
            </a:r>
          </a:p>
          <a:p>
            <a:endParaRPr lang="nl-NL" dirty="0"/>
          </a:p>
          <a:p>
            <a:r>
              <a:rPr lang="nl-NL" dirty="0"/>
              <a:t>Deze levering zal maandelijks worden </a:t>
            </a:r>
            <a:r>
              <a:rPr lang="nl-NL" dirty="0" err="1"/>
              <a:t>geupdate</a:t>
            </a:r>
            <a:r>
              <a:rPr lang="nl-NL" dirty="0"/>
              <a:t> door IB SMZ. Om te beginnen handmatig en er wordt gewerkt aan een automatische oplossing.</a:t>
            </a:r>
          </a:p>
          <a:p>
            <a:endParaRPr lang="nl-NL" dirty="0"/>
          </a:p>
          <a:p>
            <a:r>
              <a:rPr lang="nl-NL" dirty="0"/>
              <a:t>In de </a:t>
            </a:r>
            <a:r>
              <a:rPr lang="nl-NL" dirty="0" err="1"/>
              <a:t>intergratiezone</a:t>
            </a:r>
            <a:r>
              <a:rPr lang="nl-NL" dirty="0"/>
              <a:t> zal de zal deze tabel verrijkt worden met kantoornummer en </a:t>
            </a:r>
            <a:r>
              <a:rPr lang="nl-NL" dirty="0" err="1"/>
              <a:t>KantoorTeamID</a:t>
            </a:r>
            <a:r>
              <a:rPr lang="nl-NL" dirty="0"/>
              <a:t>.</a:t>
            </a:r>
          </a:p>
          <a:p>
            <a:r>
              <a:rPr lang="nl-NL" dirty="0"/>
              <a:t>Vanuit de Bedrijfszone zal de INT_SMZ_SV_KOSTENPLAATS_HT</a:t>
            </a:r>
          </a:p>
          <a:p>
            <a:r>
              <a:rPr lang="nl-NL" dirty="0"/>
              <a:t> aan de organisatie dimensie worden gekoppeld.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Waarvoor is de Referentie tabel SMF KOSTENPLAATS in de  Integratielaag.</a:t>
            </a:r>
          </a:p>
        </p:txBody>
      </p:sp>
    </p:spTree>
    <p:extLst>
      <p:ext uri="{BB962C8B-B14F-4D97-AF65-F5344CB8AC3E}">
        <p14:creationId xmlns:p14="http://schemas.microsoft.com/office/powerpoint/2010/main" val="324912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>
          <a:xfrm>
            <a:off x="919417" y="6198013"/>
            <a:ext cx="4255200" cy="577438"/>
          </a:xfrm>
        </p:spPr>
        <p:txBody>
          <a:bodyPr/>
          <a:lstStyle/>
          <a:p>
            <a:r>
              <a:rPr lang="nl-NL" dirty="0"/>
              <a:t>Referentie tabel SMZ kostenplaats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Attributen SMZ Kostenplaats TB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74680"/>
              </p:ext>
            </p:extLst>
          </p:nvPr>
        </p:nvGraphicFramePr>
        <p:xfrm>
          <a:off x="855029" y="1796858"/>
          <a:ext cx="4705350" cy="1050716"/>
        </p:xfrm>
        <a:graphic>
          <a:graphicData uri="http://schemas.openxmlformats.org/drawingml/2006/table">
            <a:tbl>
              <a:tblPr/>
              <a:tblGrid>
                <a:gridCol w="2072809">
                  <a:extLst>
                    <a:ext uri="{9D8B030D-6E8A-4147-A177-3AD203B41FA5}">
                      <a16:colId xmlns:a16="http://schemas.microsoft.com/office/drawing/2014/main" val="4135858374"/>
                    </a:ext>
                  </a:extLst>
                </a:gridCol>
                <a:gridCol w="879941">
                  <a:extLst>
                    <a:ext uri="{9D8B030D-6E8A-4147-A177-3AD203B41FA5}">
                      <a16:colId xmlns:a16="http://schemas.microsoft.com/office/drawing/2014/main" val="166782059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571776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423852534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897300852"/>
                    </a:ext>
                  </a:extLst>
                </a:gridCol>
              </a:tblGrid>
              <a:tr h="16382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OKV_SMF_KOSTENPLAATS_TB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 err="1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Primary</a:t>
                      </a:r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nl-NL" sz="900" b="1" i="0" u="none" strike="noStrike" dirty="0" err="1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key</a:t>
                      </a:r>
                      <a:endParaRPr lang="nl-NL" sz="900" b="1" i="0" u="none" strike="noStrike" dirty="0">
                        <a:solidFill>
                          <a:srgbClr val="0061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Datatype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Length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 err="1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Nullable</a:t>
                      </a:r>
                      <a:endParaRPr lang="nl-NL" sz="900" b="1" i="0" u="none" strike="noStrike" dirty="0">
                        <a:solidFill>
                          <a:srgbClr val="0061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252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Afdelingid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Numeric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6906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2635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22719"/>
                  </a:ext>
                </a:extLst>
              </a:tr>
              <a:tr h="15346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76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7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sng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Kantoor/</a:t>
                      </a:r>
                      <a:r>
                        <a:rPr lang="nl-NL" sz="9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TeamID</a:t>
                      </a:r>
                      <a:endParaRPr lang="nl-NL" sz="900" b="0" i="0" u="none" strike="sng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sng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Numeric</a:t>
                      </a:r>
                      <a:endParaRPr lang="nl-NL" sz="900" b="0" i="0" u="none" strike="sng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sng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u="none" strike="sng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99878"/>
                  </a:ext>
                </a:extLst>
              </a:tr>
            </a:tbl>
          </a:graphicData>
        </a:graphic>
      </p:graphicFrame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6220"/>
              </p:ext>
            </p:extLst>
          </p:nvPr>
        </p:nvGraphicFramePr>
        <p:xfrm>
          <a:off x="855029" y="3801539"/>
          <a:ext cx="5501572" cy="1173480"/>
        </p:xfrm>
        <a:graphic>
          <a:graphicData uri="http://schemas.openxmlformats.org/drawingml/2006/table">
            <a:tbl>
              <a:tblPr/>
              <a:tblGrid>
                <a:gridCol w="2197100">
                  <a:extLst>
                    <a:ext uri="{9D8B030D-6E8A-4147-A177-3AD203B41FA5}">
                      <a16:colId xmlns:a16="http://schemas.microsoft.com/office/drawing/2014/main" val="12532615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819349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344854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231709641"/>
                    </a:ext>
                  </a:extLst>
                </a:gridCol>
                <a:gridCol w="650172">
                  <a:extLst>
                    <a:ext uri="{9D8B030D-6E8A-4147-A177-3AD203B41FA5}">
                      <a16:colId xmlns:a16="http://schemas.microsoft.com/office/drawing/2014/main" val="1360121297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INT_SMF_KOSTENPLAATS_TB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Primary 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Datatype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Length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 err="1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Nullable</a:t>
                      </a:r>
                      <a:endParaRPr lang="nl-NL" sz="900" b="1" i="0" u="none" strike="noStrike" dirty="0">
                        <a:solidFill>
                          <a:srgbClr val="0061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4325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8274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911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Kantoor/</a:t>
                      </a:r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TeamID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Numeric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94035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92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Kostenplaats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0767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Naam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10022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Kostenplaats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721189"/>
                  </a:ext>
                </a:extLst>
              </a:tr>
            </a:tbl>
          </a:graphicData>
        </a:graphic>
      </p:graphicFrame>
      <p:sp>
        <p:nvSpPr>
          <p:cNvPr id="31" name="Rechthoek 30"/>
          <p:cNvSpPr/>
          <p:nvPr/>
        </p:nvSpPr>
        <p:spPr>
          <a:xfrm>
            <a:off x="571500" y="1217824"/>
            <a:ext cx="5035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Attributen voor OKV SMF Kostenplaats TB</a:t>
            </a:r>
          </a:p>
        </p:txBody>
      </p:sp>
      <p:sp>
        <p:nvSpPr>
          <p:cNvPr id="32" name="Rechthoek 31"/>
          <p:cNvSpPr/>
          <p:nvPr/>
        </p:nvSpPr>
        <p:spPr>
          <a:xfrm>
            <a:off x="571500" y="3120294"/>
            <a:ext cx="495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Attributen voor INT SMF Kostenplaats TB</a:t>
            </a:r>
          </a:p>
        </p:txBody>
      </p:sp>
      <p:sp>
        <p:nvSpPr>
          <p:cNvPr id="33" name="Rechthoek 32"/>
          <p:cNvSpPr/>
          <p:nvPr/>
        </p:nvSpPr>
        <p:spPr>
          <a:xfrm>
            <a:off x="6987799" y="1388133"/>
            <a:ext cx="4632701" cy="2302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Er is voor gekozen om historie op te bouwen op de tabel INT SMF KOSTENPLAATS HT.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De sleutel van de OKV_SMF_KOSTENPLAATS_TB is Kantoor en Team (</a:t>
            </a:r>
            <a:r>
              <a:rPr lang="nl-NL" sz="1400" dirty="0" err="1"/>
              <a:t>samegevoegd</a:t>
            </a:r>
            <a:r>
              <a:rPr lang="nl-NL" sz="1400" dirty="0"/>
              <a:t>)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De Kantoor/</a:t>
            </a:r>
            <a:r>
              <a:rPr lang="nl-NL" sz="1400" dirty="0" err="1"/>
              <a:t>teamID</a:t>
            </a:r>
            <a:r>
              <a:rPr lang="nl-NL" sz="1400" dirty="0"/>
              <a:t> is het ID uit de OKV_MIS_SMF_KANTOREN_HM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Unieke index op de tabel is op Kantoor en team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5511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hoek 68"/>
          <p:cNvSpPr/>
          <p:nvPr/>
        </p:nvSpPr>
        <p:spPr>
          <a:xfrm>
            <a:off x="755727" y="1855709"/>
            <a:ext cx="23262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dirty="0"/>
              <a:t>OKV_MIS_SMF_KANTOREN_HM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/>
              <a:t>Referentie tabel SMZ kostenplaats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Transformatie van OKV naar INT SMZ SV Kostenplaats</a:t>
            </a: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64047"/>
              </p:ext>
            </p:extLst>
          </p:nvPr>
        </p:nvGraphicFramePr>
        <p:xfrm>
          <a:off x="578216" y="5210263"/>
          <a:ext cx="7251479" cy="870585"/>
        </p:xfrm>
        <a:graphic>
          <a:graphicData uri="http://schemas.openxmlformats.org/drawingml/2006/table">
            <a:tbl>
              <a:tblPr/>
              <a:tblGrid>
                <a:gridCol w="1186961">
                  <a:extLst>
                    <a:ext uri="{9D8B030D-6E8A-4147-A177-3AD203B41FA5}">
                      <a16:colId xmlns:a16="http://schemas.microsoft.com/office/drawing/2014/main" val="348073726"/>
                    </a:ext>
                  </a:extLst>
                </a:gridCol>
                <a:gridCol w="928989">
                  <a:extLst>
                    <a:ext uri="{9D8B030D-6E8A-4147-A177-3AD203B41FA5}">
                      <a16:colId xmlns:a16="http://schemas.microsoft.com/office/drawing/2014/main" val="167747107"/>
                    </a:ext>
                  </a:extLst>
                </a:gridCol>
                <a:gridCol w="785511">
                  <a:extLst>
                    <a:ext uri="{9D8B030D-6E8A-4147-A177-3AD203B41FA5}">
                      <a16:colId xmlns:a16="http://schemas.microsoft.com/office/drawing/2014/main" val="3568415066"/>
                    </a:ext>
                  </a:extLst>
                </a:gridCol>
                <a:gridCol w="720970">
                  <a:extLst>
                    <a:ext uri="{9D8B030D-6E8A-4147-A177-3AD203B41FA5}">
                      <a16:colId xmlns:a16="http://schemas.microsoft.com/office/drawing/2014/main" val="1723491353"/>
                    </a:ext>
                  </a:extLst>
                </a:gridCol>
                <a:gridCol w="905607">
                  <a:extLst>
                    <a:ext uri="{9D8B030D-6E8A-4147-A177-3AD203B41FA5}">
                      <a16:colId xmlns:a16="http://schemas.microsoft.com/office/drawing/2014/main" val="2739429510"/>
                    </a:ext>
                  </a:extLst>
                </a:gridCol>
                <a:gridCol w="975947">
                  <a:extLst>
                    <a:ext uri="{9D8B030D-6E8A-4147-A177-3AD203B41FA5}">
                      <a16:colId xmlns:a16="http://schemas.microsoft.com/office/drawing/2014/main" val="3947751911"/>
                    </a:ext>
                  </a:extLst>
                </a:gridCol>
                <a:gridCol w="1747494">
                  <a:extLst>
                    <a:ext uri="{9D8B030D-6E8A-4147-A177-3AD203B41FA5}">
                      <a16:colId xmlns:a16="http://schemas.microsoft.com/office/drawing/2014/main" val="3080796248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Kantoornaam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Teamnaam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Kantoor/ team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Kostenplaats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Naam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1" i="0" u="none" strike="noStrike">
                          <a:solidFill>
                            <a:srgbClr val="006100"/>
                          </a:solidFill>
                          <a:effectLst/>
                          <a:latin typeface="Verdana" panose="020B0604030504040204" pitchFamily="34" charset="0"/>
                        </a:rPr>
                        <a:t>Kostenplaats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6909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Olaf Huis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100204 Olaf Huis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17286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100205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(leeg)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100205(leeg)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527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1062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240001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Niet gekoppeld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Den Haag Niet gekoppeld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1332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240001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Niet gekoppeld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Den Haag Niet gekoppeld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60326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77705"/>
              </p:ext>
            </p:extLst>
          </p:nvPr>
        </p:nvGraphicFramePr>
        <p:xfrm>
          <a:off x="578216" y="971915"/>
          <a:ext cx="4632348" cy="870585"/>
        </p:xfrm>
        <a:graphic>
          <a:graphicData uri="http://schemas.openxmlformats.org/drawingml/2006/table">
            <a:tbl>
              <a:tblPr/>
              <a:tblGrid>
                <a:gridCol w="1208721">
                  <a:extLst>
                    <a:ext uri="{9D8B030D-6E8A-4147-A177-3AD203B41FA5}">
                      <a16:colId xmlns:a16="http://schemas.microsoft.com/office/drawing/2014/main" val="2176109187"/>
                    </a:ext>
                  </a:extLst>
                </a:gridCol>
                <a:gridCol w="933984">
                  <a:extLst>
                    <a:ext uri="{9D8B030D-6E8A-4147-A177-3AD203B41FA5}">
                      <a16:colId xmlns:a16="http://schemas.microsoft.com/office/drawing/2014/main" val="1823403266"/>
                    </a:ext>
                  </a:extLst>
                </a:gridCol>
                <a:gridCol w="748766">
                  <a:extLst>
                    <a:ext uri="{9D8B030D-6E8A-4147-A177-3AD203B41FA5}">
                      <a16:colId xmlns:a16="http://schemas.microsoft.com/office/drawing/2014/main" val="340468587"/>
                    </a:ext>
                  </a:extLst>
                </a:gridCol>
                <a:gridCol w="888023">
                  <a:extLst>
                    <a:ext uri="{9D8B030D-6E8A-4147-A177-3AD203B41FA5}">
                      <a16:colId xmlns:a16="http://schemas.microsoft.com/office/drawing/2014/main" val="3758726068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370736519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Kostenplaats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Naam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77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Olaf Huis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59373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100205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086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7652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69010"/>
                  </a:ext>
                </a:extLst>
              </a:tr>
            </a:tbl>
          </a:graphicData>
        </a:graphic>
      </p:graphicFrame>
      <p:graphicFrame>
        <p:nvGraphicFramePr>
          <p:cNvPr id="23" name="Tabel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20198"/>
              </p:ext>
            </p:extLst>
          </p:nvPr>
        </p:nvGraphicFramePr>
        <p:xfrm>
          <a:off x="578216" y="2095455"/>
          <a:ext cx="3258148" cy="724400"/>
        </p:xfrm>
        <a:graphic>
          <a:graphicData uri="http://schemas.openxmlformats.org/drawingml/2006/table">
            <a:tbl>
              <a:tblPr/>
              <a:tblGrid>
                <a:gridCol w="887644">
                  <a:extLst>
                    <a:ext uri="{9D8B030D-6E8A-4147-A177-3AD203B41FA5}">
                      <a16:colId xmlns:a16="http://schemas.microsoft.com/office/drawing/2014/main" val="1157525243"/>
                    </a:ext>
                  </a:extLst>
                </a:gridCol>
                <a:gridCol w="759227">
                  <a:extLst>
                    <a:ext uri="{9D8B030D-6E8A-4147-A177-3AD203B41FA5}">
                      <a16:colId xmlns:a16="http://schemas.microsoft.com/office/drawing/2014/main" val="3011112257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94525597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646915802"/>
                    </a:ext>
                  </a:extLst>
                </a:gridCol>
                <a:gridCol w="557177">
                  <a:extLst>
                    <a:ext uri="{9D8B030D-6E8A-4147-A177-3AD203B41FA5}">
                      <a16:colId xmlns:a16="http://schemas.microsoft.com/office/drawing/2014/main" val="1271872685"/>
                    </a:ext>
                  </a:extLst>
                </a:gridCol>
              </a:tblGrid>
              <a:tr h="135748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Kantoornaam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Teamnaam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ID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Kantoornr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Teamnr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003044"/>
                  </a:ext>
                </a:extLst>
              </a:tr>
              <a:tr h="1389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08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360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24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08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090162"/>
                  </a:ext>
                </a:extLst>
              </a:tr>
              <a:tr h="1389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09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361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24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09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75596"/>
                  </a:ext>
                </a:extLst>
              </a:tr>
              <a:tr h="1389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41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1062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24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41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844749"/>
                  </a:ext>
                </a:extLst>
              </a:tr>
              <a:tr h="1389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20" marR="7720" marT="77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1042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24</a:t>
                      </a: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20" marR="7720" marT="7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51114"/>
                  </a:ext>
                </a:extLst>
              </a:tr>
            </a:tbl>
          </a:graphicData>
        </a:graphic>
      </p:graphicFrame>
      <p:graphicFrame>
        <p:nvGraphicFramePr>
          <p:cNvPr id="24" name="Tabel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71630"/>
              </p:ext>
            </p:extLst>
          </p:nvPr>
        </p:nvGraphicFramePr>
        <p:xfrm>
          <a:off x="578216" y="3223419"/>
          <a:ext cx="5616109" cy="875819"/>
        </p:xfrm>
        <a:graphic>
          <a:graphicData uri="http://schemas.openxmlformats.org/drawingml/2006/table">
            <a:tbl>
              <a:tblPr/>
              <a:tblGrid>
                <a:gridCol w="1195754">
                  <a:extLst>
                    <a:ext uri="{9D8B030D-6E8A-4147-A177-3AD203B41FA5}">
                      <a16:colId xmlns:a16="http://schemas.microsoft.com/office/drawing/2014/main" val="21761091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2340326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40468587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1474794173"/>
                    </a:ext>
                  </a:extLst>
                </a:gridCol>
                <a:gridCol w="905607">
                  <a:extLst>
                    <a:ext uri="{9D8B030D-6E8A-4147-A177-3AD203B41FA5}">
                      <a16:colId xmlns:a16="http://schemas.microsoft.com/office/drawing/2014/main" val="3758726068"/>
                    </a:ext>
                  </a:extLst>
                </a:gridCol>
                <a:gridCol w="1008940">
                  <a:extLst>
                    <a:ext uri="{9D8B030D-6E8A-4147-A177-3AD203B41FA5}">
                      <a16:colId xmlns:a16="http://schemas.microsoft.com/office/drawing/2014/main" val="3707365192"/>
                    </a:ext>
                  </a:extLst>
                </a:gridCol>
              </a:tblGrid>
              <a:tr h="288603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Kantoornaam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Kantoor/</a:t>
                      </a:r>
                      <a:r>
                        <a:rPr lang="nl-NL" sz="9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nl-NL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team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Kostenplaats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Naam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77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Olaf Huis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7134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Team 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100205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(leeg)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231515"/>
                  </a:ext>
                </a:extLst>
              </a:tr>
              <a:tr h="147161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Team 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1062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240001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Niet gekoppeld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086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 en Leiden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 Haag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240001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Niet gekoppeld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842789"/>
                  </a:ext>
                </a:extLst>
              </a:tr>
            </a:tbl>
          </a:graphicData>
        </a:graphic>
      </p:graphicFrame>
      <p:sp>
        <p:nvSpPr>
          <p:cNvPr id="27" name="Plus 26"/>
          <p:cNvSpPr/>
          <p:nvPr/>
        </p:nvSpPr>
        <p:spPr>
          <a:xfrm>
            <a:off x="305654" y="1747424"/>
            <a:ext cx="272562" cy="2820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Gelijk 27"/>
          <p:cNvSpPr/>
          <p:nvPr/>
        </p:nvSpPr>
        <p:spPr>
          <a:xfrm>
            <a:off x="299671" y="2869794"/>
            <a:ext cx="284529" cy="2509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55727" y="4825882"/>
            <a:ext cx="14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Voorbeeld:</a:t>
            </a:r>
          </a:p>
        </p:txBody>
      </p:sp>
      <p:sp>
        <p:nvSpPr>
          <p:cNvPr id="14" name="Rechthoek 13"/>
          <p:cNvSpPr/>
          <p:nvPr/>
        </p:nvSpPr>
        <p:spPr>
          <a:xfrm>
            <a:off x="3421378" y="3808147"/>
            <a:ext cx="1011522" cy="1475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4432900" y="3810277"/>
            <a:ext cx="298165" cy="147566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5110230" y="5775409"/>
            <a:ext cx="972491" cy="30310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6084895" y="5776403"/>
            <a:ext cx="1499018" cy="30211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8" name="Rechthoek 67"/>
          <p:cNvSpPr/>
          <p:nvPr/>
        </p:nvSpPr>
        <p:spPr>
          <a:xfrm>
            <a:off x="755727" y="710392"/>
            <a:ext cx="2114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dirty="0" err="1"/>
              <a:t>REF_SMF_Kostenplaats_TB</a:t>
            </a:r>
            <a:endParaRPr lang="nl-NL" sz="1100" dirty="0"/>
          </a:p>
        </p:txBody>
      </p:sp>
      <p:sp>
        <p:nvSpPr>
          <p:cNvPr id="70" name="Rechthoek 69"/>
          <p:cNvSpPr/>
          <p:nvPr/>
        </p:nvSpPr>
        <p:spPr>
          <a:xfrm>
            <a:off x="755727" y="2980845"/>
            <a:ext cx="2616422" cy="266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nl-NL" sz="1100" dirty="0"/>
              <a:t>INT_SMZ_SV_KOSTENPLAATS_HT</a:t>
            </a:r>
          </a:p>
        </p:txBody>
      </p:sp>
      <p:sp>
        <p:nvSpPr>
          <p:cNvPr id="26" name="Rechthoek 25"/>
          <p:cNvSpPr/>
          <p:nvPr/>
        </p:nvSpPr>
        <p:spPr>
          <a:xfrm>
            <a:off x="7016262" y="828337"/>
            <a:ext cx="5243142" cy="484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Voeg op basis van Kantoornaam en teamnaam uit </a:t>
            </a:r>
            <a:r>
              <a:rPr lang="nl-NL" sz="1400" dirty="0" err="1"/>
              <a:t>REF_SMF_Kostenplaats_TB</a:t>
            </a:r>
            <a:r>
              <a:rPr lang="nl-NL" sz="1400" dirty="0"/>
              <a:t> het ID uit OKV_MIS_SMF_KANTOREN_HM toe aan de INT_SMF_KOSTENPLAATS_TB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Als kostenplaats in </a:t>
            </a:r>
            <a:r>
              <a:rPr lang="nl-NL" sz="1400" dirty="0" err="1"/>
              <a:t>REF_SMF_Kostenplaats_TB</a:t>
            </a:r>
            <a:r>
              <a:rPr lang="nl-NL" sz="1400" dirty="0"/>
              <a:t> leeg is, vul deze dan met het </a:t>
            </a:r>
            <a:r>
              <a:rPr lang="nl-NL" sz="1400" dirty="0" err="1"/>
              <a:t>kantoornr</a:t>
            </a:r>
            <a:r>
              <a:rPr lang="nl-NL" sz="1400" dirty="0"/>
              <a:t> uit OKV_MIS_SMF_KANTOREN_HM op basis van Kantoornaam en Teamnaam. Vul het kantoornummer aan met 0001 (</a:t>
            </a:r>
            <a:r>
              <a:rPr lang="nl-NL" sz="1400" dirty="0" err="1"/>
              <a:t>vb</a:t>
            </a:r>
            <a:r>
              <a:rPr lang="nl-NL" sz="1400" dirty="0"/>
              <a:t>: 360001)  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Als kostenplaats is gevuld en naam verantwoordelijke is leeg. Dit veld leeg laten.</a:t>
            </a:r>
            <a:br>
              <a:rPr lang="nl-NL" sz="1400" dirty="0"/>
            </a:br>
            <a:r>
              <a:rPr lang="nl-NL" sz="1400" dirty="0"/>
              <a:t>Als Kostenplaats leeg is, dan is Naam manager ‘niet gekoppeld’.</a:t>
            </a:r>
            <a:endParaRPr lang="nl-NL" sz="5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Kolom Kostenplaats Manager toevoegen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Als Naam Manager is ‘niet gekoppeld’ dan Kostenplaats manager vullen met Kantoornaam || Naam Manager (samenvoegen)</a:t>
            </a:r>
            <a:br>
              <a:rPr lang="nl-NL" sz="1400" dirty="0"/>
            </a:br>
            <a:r>
              <a:rPr lang="nl-NL" sz="1400" dirty="0"/>
              <a:t>Anders Kostenplaats||Naam Manager (samenvoegen)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82752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Mapping kostenplaats IDA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7" y="1978269"/>
            <a:ext cx="12210548" cy="31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6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14401"/>
            <a:ext cx="11048400" cy="4573586"/>
          </a:xfrm>
        </p:spPr>
        <p:txBody>
          <a:bodyPr/>
          <a:lstStyle/>
          <a:p>
            <a:r>
              <a:rPr lang="nl-NL" sz="1600" b="1" dirty="0"/>
              <a:t>District, Kantoornaam, Teamnaam 1:1</a:t>
            </a:r>
          </a:p>
          <a:p>
            <a:r>
              <a:rPr lang="nl-NL" sz="1600" b="1" dirty="0"/>
              <a:t>Kostenplaats:</a:t>
            </a:r>
          </a:p>
          <a:p>
            <a:pPr marL="544512" lvl="4" indent="0">
              <a:buNone/>
            </a:pPr>
            <a:r>
              <a:rPr lang="nl-NL" sz="1200" dirty="0"/>
              <a:t>Vul in kostenplaats het </a:t>
            </a:r>
            <a:r>
              <a:rPr lang="nl-NL" sz="1200" dirty="0" err="1"/>
              <a:t>Afdelings</a:t>
            </a:r>
            <a:r>
              <a:rPr lang="nl-NL" sz="1200" dirty="0"/>
              <a:t> ID uit SMF Kostenplaats</a:t>
            </a:r>
            <a:br>
              <a:rPr lang="nl-NL" sz="1200" dirty="0"/>
            </a:br>
            <a:r>
              <a:rPr lang="nl-NL" sz="1200" dirty="0"/>
              <a:t>Als kostenplaats in </a:t>
            </a:r>
            <a:r>
              <a:rPr lang="nl-NL" sz="1200" dirty="0" err="1"/>
              <a:t>REF_SMF_Kostenplaats</a:t>
            </a:r>
            <a:r>
              <a:rPr lang="nl-NL" sz="1200" dirty="0"/>
              <a:t> leeg is, vul deze dan met het </a:t>
            </a:r>
            <a:r>
              <a:rPr lang="nl-NL" sz="1200" dirty="0" err="1"/>
              <a:t>kantoornr</a:t>
            </a:r>
            <a:r>
              <a:rPr lang="nl-NL" sz="1200" dirty="0"/>
              <a:t> uit</a:t>
            </a:r>
            <a:br>
              <a:rPr lang="nl-NL" sz="1200" dirty="0"/>
            </a:br>
            <a:r>
              <a:rPr lang="nl-NL" sz="1200" dirty="0"/>
              <a:t>OKV_MIS_SMF_KANTOREN_HM op basis van Kantoornaam en Teamnaam. </a:t>
            </a:r>
            <a:br>
              <a:rPr lang="nl-NL" sz="1200" dirty="0"/>
            </a:br>
            <a:r>
              <a:rPr lang="nl-NL" sz="1200" dirty="0"/>
              <a:t>Vul het kantoornummer aan met 0001 (</a:t>
            </a:r>
            <a:r>
              <a:rPr lang="nl-NL" sz="1200" dirty="0" err="1"/>
              <a:t>vb</a:t>
            </a:r>
            <a:r>
              <a:rPr lang="nl-NL" sz="1200" dirty="0"/>
              <a:t>: 360001)  </a:t>
            </a:r>
            <a:br>
              <a:rPr lang="nl-NL" sz="1200" dirty="0"/>
            </a:br>
            <a:r>
              <a:rPr lang="nl-NL" sz="1200" dirty="0"/>
              <a:t>Als kostenplaats is gevuld en naam manager is leeg. Dan naam manager leeg laten.</a:t>
            </a:r>
            <a:endParaRPr lang="nl-NL" sz="1200" b="1" dirty="0"/>
          </a:p>
          <a:p>
            <a:r>
              <a:rPr lang="nl-NL" sz="1600" b="1" dirty="0" err="1"/>
              <a:t>KantoorTeamID</a:t>
            </a:r>
            <a:r>
              <a:rPr lang="nl-NL" sz="1600" b="1" dirty="0"/>
              <a:t>:</a:t>
            </a:r>
          </a:p>
          <a:p>
            <a:pPr marL="544512" lvl="4" indent="0">
              <a:buNone/>
            </a:pPr>
            <a:r>
              <a:rPr lang="nl-NL" sz="1200" dirty="0"/>
              <a:t>Haal op basis van Kantoornaam en Team naam uit SMF kostenplaats de </a:t>
            </a:r>
            <a:r>
              <a:rPr lang="nl-NL" sz="1200" dirty="0" err="1"/>
              <a:t>KantoorteamID</a:t>
            </a:r>
            <a:r>
              <a:rPr lang="nl-NL" sz="1200" dirty="0"/>
              <a:t> uit OKV MIS SMF KANTOREN</a:t>
            </a:r>
          </a:p>
          <a:p>
            <a:pPr marL="0" lvl="1" indent="0">
              <a:buNone/>
            </a:pPr>
            <a:r>
              <a:rPr lang="nl-NL" sz="1600" b="1" dirty="0"/>
              <a:t>Naam manager:</a:t>
            </a:r>
          </a:p>
          <a:p>
            <a:pPr marL="544512" lvl="4" indent="0">
              <a:buNone/>
            </a:pPr>
            <a:r>
              <a:rPr lang="nl-NL" sz="1200" dirty="0"/>
              <a:t>Vul bij Naam manager in INT SMZ SV SMF KOSTENPLAATS met manager uit OKV SMZ SV SMF KOSTENPLAATS in.</a:t>
            </a:r>
            <a:br>
              <a:rPr lang="nl-NL" sz="1200" dirty="0"/>
            </a:br>
            <a:r>
              <a:rPr lang="nl-NL" sz="1200" dirty="0"/>
              <a:t>Als in OKV SMZ SV SMF </a:t>
            </a:r>
            <a:r>
              <a:rPr lang="nl-NL" sz="1200" dirty="0" err="1"/>
              <a:t>AfdelingID</a:t>
            </a:r>
            <a:r>
              <a:rPr lang="nl-NL" sz="1200" dirty="0"/>
              <a:t> (Kostenplaats) is gevuld en manager is leeg dan Naam manager leeg laten.</a:t>
            </a:r>
            <a:br>
              <a:rPr lang="nl-NL" sz="1200" dirty="0"/>
            </a:br>
            <a:r>
              <a:rPr lang="nl-NL" sz="1200" dirty="0"/>
              <a:t>Als kostenplaats en Manager niet zijn gevuld in OKV SMZ SV SMF Kostenplaats vul dan in bij naam Manager  'Niet gekoppeld'.</a:t>
            </a:r>
          </a:p>
          <a:p>
            <a:pPr marL="0" lvl="1" indent="0">
              <a:buNone/>
            </a:pPr>
            <a:r>
              <a:rPr lang="nl-NL" sz="1600" b="1" dirty="0"/>
              <a:t>Kostenplaats manager</a:t>
            </a:r>
          </a:p>
          <a:p>
            <a:pPr marL="544512" lvl="4" indent="0">
              <a:buNone/>
            </a:pPr>
            <a:r>
              <a:rPr lang="nl-NL" sz="1200" dirty="0"/>
              <a:t>Als Naam Manager is ‘niet gekoppeld’ dan Kostenplaats manager vullen met Kantoornaam || Naam Manager (samenvoegen)</a:t>
            </a:r>
            <a:br>
              <a:rPr lang="nl-NL" sz="1200" dirty="0"/>
            </a:br>
            <a:r>
              <a:rPr lang="nl-NL" sz="1200" dirty="0"/>
              <a:t>Anders Kostenplaats||Naam Manager (samenvoegen)</a:t>
            </a:r>
          </a:p>
          <a:p>
            <a:pPr marL="544512" lvl="4" indent="0">
              <a:buNone/>
            </a:pPr>
            <a:endParaRPr lang="nl-NL" sz="12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Mapping IDA</a:t>
            </a:r>
          </a:p>
        </p:txBody>
      </p:sp>
      <p:sp>
        <p:nvSpPr>
          <p:cNvPr id="6" name="Rechthoek 5"/>
          <p:cNvSpPr/>
          <p:nvPr/>
        </p:nvSpPr>
        <p:spPr>
          <a:xfrm>
            <a:off x="4019694" y="3224938"/>
            <a:ext cx="4152612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nl-NL" dirty="0"/>
              <a:t>INT_SMZ_SV_KOSTENPLAATS_HT</a:t>
            </a:r>
          </a:p>
        </p:txBody>
      </p:sp>
    </p:spTree>
    <p:extLst>
      <p:ext uri="{BB962C8B-B14F-4D97-AF65-F5344CB8AC3E}">
        <p14:creationId xmlns:p14="http://schemas.microsoft.com/office/powerpoint/2010/main" val="255204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Transformatie INT-&gt; BDR</a:t>
            </a:r>
          </a:p>
        </p:txBody>
      </p:sp>
    </p:spTree>
    <p:extLst>
      <p:ext uri="{BB962C8B-B14F-4D97-AF65-F5344CB8AC3E}">
        <p14:creationId xmlns:p14="http://schemas.microsoft.com/office/powerpoint/2010/main" val="789876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6b5d1913aaaf4f47ac6d907c661dafd3bcadcb"/>
</p:tagLst>
</file>

<file path=ppt/theme/theme1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4E0541F0C7E4DA77F5E28FC446EA4" ma:contentTypeVersion="0" ma:contentTypeDescription="Een nieuw document maken." ma:contentTypeScope="" ma:versionID="f34546af1db21cf328e56fba40ac92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?mso-contentType ?>
<SharedContentType xmlns="Microsoft.SharePoint.Taxonomy.ContentTypeSync" SourceId="5c8cb159-2b14-44f1-9f1e-2f87ce4796ac" ContentTypeId="0x0101" PreviousValue="false"/>
</file>

<file path=customXml/itemProps1.xml><?xml version="1.0" encoding="utf-8"?>
<ds:datastoreItem xmlns:ds="http://schemas.openxmlformats.org/officeDocument/2006/customXml" ds:itemID="{7FC52F35-039C-41B9-877E-A53830C82C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D8DDB-89AD-408B-8698-9C06BD2BF1E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445A9F-9351-43DC-B395-1EEB53880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5E161EC-E42E-4B6F-A1F8-B5030102E79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3A58B1E7-1714-4F06-BBE8-0BC25B26AE8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1018</Words>
  <Application>Microsoft Office PowerPoint</Application>
  <PresentationFormat>Breedbeeld</PresentationFormat>
  <Paragraphs>257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Nuon Matthew Light</vt:lpstr>
      <vt:lpstr>Verdana</vt:lpstr>
      <vt:lpstr>UWV December 2021</vt:lpstr>
      <vt:lpstr>Referentie tabel SMZ kostenplaats</vt:lpstr>
      <vt:lpstr>Referentie bestanden: Team Kantoor District &amp; Naam Leidinggevende</vt:lpstr>
      <vt:lpstr>Waarvoor is de Referentie tabel SMF KOSTENPLAATS in de  Integratielaag.</vt:lpstr>
      <vt:lpstr>Attributen SMZ Kostenplaats TB</vt:lpstr>
      <vt:lpstr>Transformatie van OKV naar INT SMZ SV Kostenplaats</vt:lpstr>
      <vt:lpstr>Mapping kostenplaats IDA</vt:lpstr>
      <vt:lpstr>Mapping IDA</vt:lpstr>
      <vt:lpstr>Transformatie INT-&gt; BDR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Referentie tabellen SMZ</dc:title>
  <dc:creator>Vos, Christiaan (C.A.B.)</dc:creator>
  <cp:lastModifiedBy>Niessen, Henry (H.J.J.M.)</cp:lastModifiedBy>
  <cp:revision>70</cp:revision>
  <dcterms:created xsi:type="dcterms:W3CDTF">2022-10-24T14:14:54Z</dcterms:created>
  <dcterms:modified xsi:type="dcterms:W3CDTF">2024-02-07T07:52:19Z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0x0101008A64E0541F0C7E4DA77F5E28FC446EA4</vt:lpwstr>
  </property>
</Properties>
</file>