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5"/>
  </p:notesMasterIdLst>
  <p:sldIdLst>
    <p:sldId id="326" r:id="rId7"/>
    <p:sldId id="341" r:id="rId8"/>
    <p:sldId id="315" r:id="rId9"/>
    <p:sldId id="316" r:id="rId10"/>
    <p:sldId id="347" r:id="rId11"/>
    <p:sldId id="324" r:id="rId12"/>
    <p:sldId id="334" r:id="rId13"/>
    <p:sldId id="348" r:id="rId14"/>
    <p:sldId id="346" r:id="rId15"/>
    <p:sldId id="313" r:id="rId16"/>
    <p:sldId id="314" r:id="rId17"/>
    <p:sldId id="345" r:id="rId18"/>
    <p:sldId id="344" r:id="rId19"/>
    <p:sldId id="309" r:id="rId20"/>
    <p:sldId id="330" r:id="rId21"/>
    <p:sldId id="333" r:id="rId22"/>
    <p:sldId id="349" r:id="rId23"/>
    <p:sldId id="325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92" y="1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9A492-0B7A-484E-9F8E-9107601A048A}" type="datetimeFigureOut">
              <a:rPr lang="nl-NL" smtClean="0"/>
              <a:t>11-10-2023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1CD9-08A0-43FD-AE22-ADD3A059F1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5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F5AE-0D3D-4ACC-8FAC-54CB01F61414}" type="datetime1">
              <a:rPr lang="nl-NL" smtClean="0"/>
              <a:t>11-10-2023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74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98D-7C74-4E28-8201-CBE9A264640E}" type="datetime1">
              <a:rPr lang="nl-NL" smtClean="0"/>
              <a:t>11-10-2023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14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4D6-54AC-4171-9F52-9607485C5E6B}" type="datetime1">
              <a:rPr lang="nl-NL" smtClean="0"/>
              <a:t>11-10-2023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36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6334-57E4-4C9F-9FAF-E96455D01A5B}" type="datetime1">
              <a:rPr lang="nl-NL" smtClean="0"/>
              <a:t>11-10-2023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1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D30B-6EE1-416F-B2DB-37FAD2868EEE}" type="datetime1">
              <a:rPr lang="nl-NL" smtClean="0"/>
              <a:t>11-10-2023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136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A2AF-AE82-4032-B182-E087F0F2B174}" type="datetime1">
              <a:rPr lang="nl-NL" smtClean="0"/>
              <a:t>11-10-2023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849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D557-B75D-481D-98A6-EF9760C1F8FF}" type="datetime1">
              <a:rPr lang="nl-NL" smtClean="0"/>
              <a:t>11-10-2023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033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A47E-CBFD-4357-A358-34D5941B0C44}" type="datetime1">
              <a:rPr lang="nl-NL" smtClean="0"/>
              <a:t>11-10-2023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51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F574-3092-4AE5-A873-72F232D864C3}" type="datetime1">
              <a:rPr lang="nl-NL" smtClean="0"/>
              <a:t>11-10-2023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48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D470-ABC6-48B6-BBDF-EFCE0A75D54F}" type="datetime1">
              <a:rPr lang="nl-NL" smtClean="0"/>
              <a:t>11-10-2023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367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7A7E-587C-4D99-9BB4-987CD17F92A8}" type="datetime1">
              <a:rPr lang="nl-NL" smtClean="0"/>
              <a:t>11-10-2023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40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AAD3-9E5B-4853-8155-58670032BBA3}" type="datetime1">
              <a:rPr lang="nl-NL" smtClean="0"/>
              <a:t>11-10-2023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A83F-DE2A-4FF0-8ACD-9F2CC8D7E1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03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 – </a:t>
            </a:r>
            <a:r>
              <a:rPr lang="nl-NL" dirty="0" err="1" smtClean="0"/>
              <a:t>Voortschijdend</a:t>
            </a:r>
            <a:r>
              <a:rPr lang="nl-NL" dirty="0" smtClean="0"/>
              <a:t> inzicht - Polis + LA – Medio Sept ‘23 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AS-IS GDVA264 Transacties – periodes - toelichtingen</a:t>
            </a:r>
          </a:p>
          <a:p>
            <a:r>
              <a:rPr lang="nl-NL" dirty="0" smtClean="0"/>
              <a:t>Overzicht TO-BE </a:t>
            </a:r>
            <a:r>
              <a:rPr lang="nl-NL" dirty="0" err="1"/>
              <a:t>requirements</a:t>
            </a:r>
            <a:r>
              <a:rPr lang="nl-NL" dirty="0"/>
              <a:t> </a:t>
            </a:r>
            <a:r>
              <a:rPr lang="nl-NL" dirty="0" smtClean="0"/>
              <a:t>m.b.t. verladingen</a:t>
            </a:r>
            <a:endParaRPr lang="nl-NL" dirty="0"/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Delta data export functionaliteit – </a:t>
            </a:r>
            <a:r>
              <a:rPr lang="nl-NL" dirty="0" smtClean="0">
                <a:solidFill>
                  <a:srgbClr val="FF0000"/>
                </a:solidFill>
              </a:rPr>
              <a:t>i.p.v. volgens GDVA264(AS-IS) - NIEUW</a:t>
            </a:r>
            <a:r>
              <a:rPr lang="nl-NL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Business </a:t>
            </a:r>
            <a:r>
              <a:rPr lang="nl-NL" dirty="0"/>
              <a:t>data aggregatie functionaliteit(GDVA264</a:t>
            </a:r>
            <a:r>
              <a:rPr lang="nl-NL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Bestandsnaamgeving volgens DIM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Zip van bestanden</a:t>
            </a:r>
          </a:p>
          <a:p>
            <a:r>
              <a:rPr lang="nl-NL" dirty="0" smtClean="0"/>
              <a:t>TO-BE GDVA747</a:t>
            </a:r>
          </a:p>
          <a:p>
            <a:r>
              <a:rPr lang="nl-NL" dirty="0" smtClean="0"/>
              <a:t>Appendix</a:t>
            </a:r>
          </a:p>
          <a:p>
            <a:pPr lvl="1"/>
            <a:r>
              <a:rPr lang="nl-NL" dirty="0" smtClean="0"/>
              <a:t>Keys t.b.v. DIM updates</a:t>
            </a:r>
          </a:p>
          <a:p>
            <a:pPr lvl="1"/>
            <a:r>
              <a:rPr lang="nl-NL" dirty="0" err="1" smtClean="0"/>
              <a:t>Functionel</a:t>
            </a:r>
            <a:r>
              <a:rPr lang="nl-NL" dirty="0" smtClean="0"/>
              <a:t> test</a:t>
            </a:r>
          </a:p>
          <a:p>
            <a:pPr lvl="1"/>
            <a:r>
              <a:rPr lang="nl-NL" dirty="0" smtClean="0"/>
              <a:t>DIM/P+ LA - administratieve en werkelijke tijdlijnen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84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AS-IS situatie v.w.b. Polis</a:t>
            </a:r>
            <a:r>
              <a:rPr lang="nl-NL" dirty="0" smtClean="0"/>
              <a:t>+ LA Initiële Historie 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Bron Polis+ LA = Perfecte Bron en bevat volledige historie van P+ LA.</a:t>
            </a:r>
          </a:p>
          <a:p>
            <a:r>
              <a:rPr lang="nl-NL" dirty="0" smtClean="0"/>
              <a:t>Er wordt in DWH2 geen P+ LA/</a:t>
            </a:r>
            <a:r>
              <a:rPr lang="nl-NL" dirty="0" err="1" smtClean="0"/>
              <a:t>datamart</a:t>
            </a:r>
            <a:r>
              <a:rPr lang="nl-NL" dirty="0" smtClean="0"/>
              <a:t> banen </a:t>
            </a:r>
            <a:r>
              <a:rPr lang="nl-NL" dirty="0" err="1" smtClean="0"/>
              <a:t>history</a:t>
            </a:r>
            <a:r>
              <a:rPr lang="nl-NL" dirty="0" smtClean="0"/>
              <a:t> bijgehouden. </a:t>
            </a:r>
            <a:r>
              <a:rPr lang="nl-NL" b="1" dirty="0" smtClean="0"/>
              <a:t>Dit is medio September bevestigd door Dave</a:t>
            </a:r>
            <a:r>
              <a:rPr lang="nl-NL" dirty="0" smtClean="0"/>
              <a:t>. De </a:t>
            </a:r>
            <a:r>
              <a:rPr lang="nl-NL" dirty="0" err="1" smtClean="0"/>
              <a:t>IKOs</a:t>
            </a:r>
            <a:r>
              <a:rPr lang="nl-NL" dirty="0" smtClean="0"/>
              <a:t>(Inkomsten opgaves) worden maandelijks ingelezen, verwerkt en geaccumuleerd daarna verwijderd; </a:t>
            </a:r>
            <a:endParaRPr lang="nl-NL" dirty="0"/>
          </a:p>
          <a:p>
            <a:r>
              <a:rPr lang="nl-NL" dirty="0" smtClean="0"/>
              <a:t>Op de DWH2 drive zijn historische bestanden </a:t>
            </a:r>
            <a:r>
              <a:rPr lang="nl-NL" dirty="0" err="1" smtClean="0"/>
              <a:t>bestanden</a:t>
            </a:r>
            <a:r>
              <a:rPr lang="nl-NL" dirty="0" smtClean="0"/>
              <a:t> beschikbaar met de bijbehorende 3 transacties. Indien hiervan gebruik gemaakt gaat worden moeten alle 3 transacties files ingelezen worden. </a:t>
            </a:r>
          </a:p>
          <a:p>
            <a:r>
              <a:rPr lang="nl-NL" dirty="0" smtClean="0"/>
              <a:t>T.b.v. P+ LA/</a:t>
            </a:r>
            <a:r>
              <a:rPr lang="nl-NL" dirty="0" err="1" smtClean="0"/>
              <a:t>datamart</a:t>
            </a:r>
            <a:r>
              <a:rPr lang="nl-NL" dirty="0" smtClean="0"/>
              <a:t> banen worden geaccumuleerde historische resultaten bijgehouden in DWH2 voor P+/LA </a:t>
            </a:r>
            <a:r>
              <a:rPr lang="nl-NL" dirty="0" err="1" smtClean="0"/>
              <a:t>datamart</a:t>
            </a:r>
            <a:r>
              <a:rPr lang="nl-NL" dirty="0" smtClean="0"/>
              <a:t> banen. </a:t>
            </a:r>
            <a:br>
              <a:rPr lang="nl-NL" dirty="0" smtClean="0"/>
            </a:br>
            <a:r>
              <a:rPr lang="nl-NL" b="1" dirty="0" smtClean="0"/>
              <a:t>Dit </a:t>
            </a:r>
            <a:r>
              <a:rPr lang="nl-NL" b="1" dirty="0"/>
              <a:t>is medio September bevestigd door Dave </a:t>
            </a:r>
            <a:r>
              <a:rPr lang="nl-NL" dirty="0" smtClean="0"/>
              <a:t>De P+ entiteiten details worden maandelijks geschoond in </a:t>
            </a:r>
            <a:r>
              <a:rPr lang="nl-NL" dirty="0" err="1" smtClean="0"/>
              <a:t>datamart</a:t>
            </a:r>
            <a:r>
              <a:rPr lang="nl-NL" dirty="0" smtClean="0"/>
              <a:t> banen. </a:t>
            </a:r>
            <a:br>
              <a:rPr lang="nl-NL" dirty="0" smtClean="0"/>
            </a:b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3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TO-BE Opties – Initiële historische verlading – </a:t>
            </a:r>
            <a:r>
              <a:rPr lang="nl-NL" sz="2400" dirty="0"/>
              <a:t>Opties op volgorde </a:t>
            </a:r>
            <a:r>
              <a:rPr lang="nl-NL" sz="2400" dirty="0" smtClean="0"/>
              <a:t>wenselijkheid</a:t>
            </a:r>
            <a:r>
              <a:rPr lang="nl-NL" sz="2400" dirty="0"/>
              <a:t>. Opties voorleggen aan Hannes en t.z.t Comité om besluit te faciliteren. Bron verantwoordelijk voor bouw en dus optie selectie.</a:t>
            </a:r>
            <a:endParaRPr lang="nl-NL" sz="22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563880" y="1690688"/>
            <a:ext cx="10515600" cy="524764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4400" b="1" dirty="0" smtClean="0">
                <a:solidFill>
                  <a:srgbClr val="00B050"/>
                </a:solidFill>
              </a:rPr>
              <a:t>GDVA747 i.s.m. Bron gebruiken voor DIM </a:t>
            </a:r>
            <a:r>
              <a:rPr lang="nl-NL" sz="4400" b="1" dirty="0" err="1" smtClean="0">
                <a:solidFill>
                  <a:srgbClr val="00B050"/>
                </a:solidFill>
              </a:rPr>
              <a:t>history</a:t>
            </a:r>
            <a:r>
              <a:rPr lang="nl-NL" sz="4400" b="1" dirty="0" smtClean="0">
                <a:solidFill>
                  <a:srgbClr val="00B050"/>
                </a:solidFill>
              </a:rPr>
              <a:t> vanaf SEPT 2016 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Een </a:t>
            </a:r>
            <a:r>
              <a:rPr lang="nl-NL" dirty="0" err="1" smtClean="0"/>
              <a:t>history</a:t>
            </a:r>
            <a:r>
              <a:rPr lang="nl-NL" dirty="0" smtClean="0"/>
              <a:t> export van P+ LA bron systeem opvragen of bouwen en export direct opgeladen in DIM</a:t>
            </a:r>
            <a:br>
              <a:rPr lang="nl-NL" dirty="0" smtClean="0"/>
            </a:br>
            <a:r>
              <a:rPr lang="nl-NL" dirty="0" smtClean="0"/>
              <a:t>Opmerking: Indien de keuze nieuwbouw script 1 - Optie 1 dan kan Historie ook met script </a:t>
            </a:r>
            <a:r>
              <a:rPr lang="nl-NL" dirty="0"/>
              <a:t>1</a:t>
            </a:r>
            <a:r>
              <a:rPr lang="nl-NL" dirty="0" smtClean="0"/>
              <a:t> e/o 2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>
                <a:solidFill>
                  <a:srgbClr val="00B050"/>
                </a:solidFill>
              </a:rPr>
              <a:t>Voordelen:</a:t>
            </a:r>
          </a:p>
          <a:p>
            <a:pPr lvl="1"/>
            <a:r>
              <a:rPr lang="nl-NL" dirty="0">
                <a:solidFill>
                  <a:srgbClr val="00B050"/>
                </a:solidFill>
              </a:rPr>
              <a:t>Bron kan </a:t>
            </a:r>
            <a:r>
              <a:rPr lang="nl-NL" dirty="0" smtClean="0">
                <a:solidFill>
                  <a:srgbClr val="00B050"/>
                </a:solidFill>
              </a:rPr>
              <a:t>de meest eenvoudige, voor de hand liggende, efficiëntste en beste (export) implementatie realiseren </a:t>
            </a:r>
          </a:p>
          <a:p>
            <a:pPr lvl="1"/>
            <a:r>
              <a:rPr lang="nl-NL" dirty="0" smtClean="0">
                <a:solidFill>
                  <a:srgbClr val="00B050"/>
                </a:solidFill>
              </a:rPr>
              <a:t>Desgewenst direct (of later stadium) besloten worden tot een volledige data ontsluiting van P+ LA entiteiten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92D050"/>
                </a:solidFill>
              </a:rPr>
              <a:t>           </a:t>
            </a:r>
            <a:r>
              <a:rPr lang="nl-NL" dirty="0" smtClean="0">
                <a:solidFill>
                  <a:srgbClr val="FF0000"/>
                </a:solidFill>
              </a:rPr>
              <a:t>Nadeel: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Mogelijk bron niet akkoord 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3</a:t>
            </a:r>
            <a:r>
              <a:rPr lang="nl-NL" dirty="0" smtClean="0">
                <a:solidFill>
                  <a:srgbClr val="FF0000"/>
                </a:solidFill>
              </a:rPr>
              <a:t>.     </a:t>
            </a:r>
            <a:r>
              <a:rPr lang="nl-NL" dirty="0" smtClean="0"/>
              <a:t>Inlezen historische bestanden van DWH share. </a:t>
            </a:r>
            <a:r>
              <a:rPr lang="nl-NL" dirty="0">
                <a:solidFill>
                  <a:srgbClr val="00B050"/>
                </a:solidFill>
              </a:rPr>
              <a:t>O</a:t>
            </a:r>
            <a:r>
              <a:rPr lang="nl-NL" dirty="0" smtClean="0">
                <a:solidFill>
                  <a:srgbClr val="00B050"/>
                </a:solidFill>
              </a:rPr>
              <a:t>ptie aangeven vanuit bron – (m.a.w. bron akkoord) </a:t>
            </a:r>
            <a:r>
              <a:rPr lang="nl-NL" dirty="0" smtClean="0">
                <a:solidFill>
                  <a:srgbClr val="92D050"/>
                </a:solidFill>
              </a:rPr>
              <a:t/>
            </a:r>
            <a:br>
              <a:rPr lang="nl-NL" dirty="0" smtClean="0">
                <a:solidFill>
                  <a:srgbClr val="92D050"/>
                </a:solidFill>
              </a:rPr>
            </a:br>
            <a:r>
              <a:rPr lang="nl-NL" dirty="0" smtClean="0"/>
              <a:t>        </a:t>
            </a:r>
            <a:r>
              <a:rPr lang="nl-NL" dirty="0" smtClean="0">
                <a:solidFill>
                  <a:srgbClr val="FF0000"/>
                </a:solidFill>
              </a:rPr>
              <a:t>Nadelen: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Erg veel (complex) </a:t>
            </a:r>
            <a:r>
              <a:rPr lang="nl-NL" dirty="0" err="1" smtClean="0">
                <a:solidFill>
                  <a:srgbClr val="FF0000"/>
                </a:solidFill>
              </a:rPr>
              <a:t>verladings</a:t>
            </a:r>
            <a:r>
              <a:rPr lang="nl-NL" dirty="0" smtClean="0">
                <a:solidFill>
                  <a:srgbClr val="FF0000"/>
                </a:solidFill>
              </a:rPr>
              <a:t> werk en data; o.a. alle 3 IKO transacties moeten geheel uitgevoerd worden. 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Er is (te)veel data gegenereerd met GDVA264. 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Met zekerheid te stellen dat de uiteindelijke DIM </a:t>
            </a:r>
            <a:r>
              <a:rPr lang="nl-NL" dirty="0" err="1" smtClean="0">
                <a:solidFill>
                  <a:srgbClr val="FF0000"/>
                </a:solidFill>
              </a:rPr>
              <a:t>history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smtClean="0">
                <a:solidFill>
                  <a:srgbClr val="FF0000"/>
                </a:solidFill>
              </a:rPr>
              <a:t>niet 100% overeenkomt met Polis LA Bron na verwerking van alle DWH bestanden; Dit is omdat </a:t>
            </a:r>
            <a:r>
              <a:rPr lang="nl-NL" dirty="0" err="1" smtClean="0">
                <a:solidFill>
                  <a:srgbClr val="FF0000"/>
                </a:solidFill>
              </a:rPr>
              <a:t>history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smtClean="0">
                <a:solidFill>
                  <a:srgbClr val="FF0000"/>
                </a:solidFill>
              </a:rPr>
              <a:t>incompleet;</a:t>
            </a:r>
          </a:p>
          <a:p>
            <a:pPr marL="0" indent="0">
              <a:buNone/>
            </a:pPr>
            <a:r>
              <a:rPr lang="nl-NL" dirty="0"/>
              <a:t>4</a:t>
            </a:r>
            <a:r>
              <a:rPr lang="nl-NL" dirty="0" smtClean="0"/>
              <a:t>.    Geaccumuleerde </a:t>
            </a:r>
            <a:r>
              <a:rPr lang="nl-NL" dirty="0"/>
              <a:t>resultaten voor </a:t>
            </a:r>
            <a:r>
              <a:rPr lang="nl-NL" dirty="0" err="1"/>
              <a:t>Datamart</a:t>
            </a:r>
            <a:r>
              <a:rPr lang="nl-NL" dirty="0"/>
              <a:t> banen </a:t>
            </a:r>
            <a:r>
              <a:rPr lang="nl-NL" dirty="0" smtClean="0"/>
              <a:t>uit DWH2 in </a:t>
            </a:r>
            <a:r>
              <a:rPr lang="nl-NL" dirty="0"/>
              <a:t>DIM </a:t>
            </a:r>
            <a:r>
              <a:rPr lang="nl-NL" dirty="0" smtClean="0"/>
              <a:t>overnemen </a:t>
            </a:r>
            <a:r>
              <a:rPr lang="nl-NL" dirty="0"/>
              <a:t>en dit als basis voor </a:t>
            </a:r>
            <a:r>
              <a:rPr lang="nl-NL" dirty="0" smtClean="0"/>
              <a:t>de</a:t>
            </a:r>
            <a:br>
              <a:rPr lang="nl-NL" dirty="0" smtClean="0"/>
            </a:br>
            <a:r>
              <a:rPr lang="nl-NL" dirty="0" smtClean="0"/>
              <a:t>       historie </a:t>
            </a:r>
            <a:r>
              <a:rPr lang="nl-NL" dirty="0"/>
              <a:t>gebruiken </a:t>
            </a:r>
            <a:r>
              <a:rPr lang="nl-NL" dirty="0" smtClean="0"/>
              <a:t>- vanaf </a:t>
            </a:r>
            <a:r>
              <a:rPr lang="nl-NL" dirty="0"/>
              <a:t>Jan </a:t>
            </a:r>
            <a:r>
              <a:rPr lang="nl-NL" dirty="0" smtClean="0"/>
              <a:t>2024 DIM historie bijhouden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      </a:t>
            </a:r>
            <a:r>
              <a:rPr lang="nl-NL" dirty="0" smtClean="0">
                <a:solidFill>
                  <a:srgbClr val="FF0000"/>
                </a:solidFill>
              </a:rPr>
              <a:t>Nadelen: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Geen volledige </a:t>
            </a:r>
            <a:r>
              <a:rPr lang="nl-NL" dirty="0">
                <a:solidFill>
                  <a:srgbClr val="FF0000"/>
                </a:solidFill>
              </a:rPr>
              <a:t>P+ LA </a:t>
            </a:r>
            <a:r>
              <a:rPr lang="nl-NL" dirty="0" smtClean="0">
                <a:solidFill>
                  <a:srgbClr val="FF0000"/>
                </a:solidFill>
              </a:rPr>
              <a:t>historie </a:t>
            </a:r>
            <a:r>
              <a:rPr lang="nl-NL" dirty="0">
                <a:solidFill>
                  <a:srgbClr val="FF0000"/>
                </a:solidFill>
              </a:rPr>
              <a:t>in het DIM </a:t>
            </a:r>
            <a:r>
              <a:rPr lang="nl-NL" dirty="0" smtClean="0">
                <a:solidFill>
                  <a:srgbClr val="FF0000"/>
                </a:solidFill>
              </a:rPr>
              <a:t>beschikbaar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Foutgevoelige </a:t>
            </a:r>
            <a:r>
              <a:rPr lang="nl-NL" dirty="0">
                <a:solidFill>
                  <a:srgbClr val="FF0000"/>
                </a:solidFill>
              </a:rPr>
              <a:t>optie, geaccumuleerde resultaten kunnen niet/lastig </a:t>
            </a:r>
            <a:r>
              <a:rPr lang="nl-NL" dirty="0" err="1" smtClean="0">
                <a:solidFill>
                  <a:srgbClr val="FF0000"/>
                </a:solidFill>
              </a:rPr>
              <a:t>herberekend</a:t>
            </a:r>
            <a:endParaRPr lang="nl-NL" dirty="0" smtClean="0">
              <a:solidFill>
                <a:srgbClr val="FF0000"/>
              </a:solidFill>
            </a:endParaRPr>
          </a:p>
          <a:p>
            <a:pPr lvl="1"/>
            <a:r>
              <a:rPr lang="nl-NL" dirty="0">
                <a:solidFill>
                  <a:srgbClr val="FF0000"/>
                </a:solidFill>
              </a:rPr>
              <a:t>Geen garantie dat de </a:t>
            </a:r>
            <a:r>
              <a:rPr lang="nl-NL" dirty="0" smtClean="0">
                <a:solidFill>
                  <a:srgbClr val="FF0000"/>
                </a:solidFill>
              </a:rPr>
              <a:t>geaccumuleerde historie </a:t>
            </a:r>
            <a:r>
              <a:rPr lang="nl-NL" dirty="0">
                <a:solidFill>
                  <a:srgbClr val="FF0000"/>
                </a:solidFill>
              </a:rPr>
              <a:t>in DIM overeenkomt met Polis </a:t>
            </a:r>
            <a:r>
              <a:rPr lang="nl-NL" dirty="0" smtClean="0">
                <a:solidFill>
                  <a:srgbClr val="FF0000"/>
                </a:solidFill>
              </a:rPr>
              <a:t>LA historie</a:t>
            </a:r>
            <a:endParaRPr lang="nl-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/>
              <a:t>5</a:t>
            </a:r>
            <a:r>
              <a:rPr lang="nl-NL" dirty="0" smtClean="0"/>
              <a:t>.   Geen historie verladen voor P+ Bron naar DIM </a:t>
            </a:r>
            <a:r>
              <a:rPr lang="nl-NL" dirty="0" err="1" smtClean="0"/>
              <a:t>datamart</a:t>
            </a:r>
            <a:r>
              <a:rPr lang="nl-NL" dirty="0" smtClean="0"/>
              <a:t> banen – Vanaf Jan 2024 DIM historie bijhouden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11</a:t>
            </a:fld>
            <a:endParaRPr lang="nl-NL"/>
          </a:p>
        </p:txBody>
      </p:sp>
      <p:cxnSp>
        <p:nvCxnSpPr>
          <p:cNvPr id="6" name="Rechte verbindingslijn 5"/>
          <p:cNvCxnSpPr/>
          <p:nvPr/>
        </p:nvCxnSpPr>
        <p:spPr>
          <a:xfrm>
            <a:off x="330200" y="2108200"/>
            <a:ext cx="10546080" cy="46837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H="1">
            <a:off x="330200" y="2108200"/>
            <a:ext cx="10546080" cy="46837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/>
          <p:cNvSpPr/>
          <p:nvPr/>
        </p:nvSpPr>
        <p:spPr>
          <a:xfrm>
            <a:off x="365760" y="2108200"/>
            <a:ext cx="10510520" cy="4683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4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Appendix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2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Appendix - TO_BE </a:t>
            </a:r>
            <a:r>
              <a:rPr lang="nl-NL" dirty="0" err="1" smtClean="0"/>
              <a:t>Requirement</a:t>
            </a:r>
            <a:r>
              <a:rPr lang="nl-NL" dirty="0" smtClean="0"/>
              <a:t> 3 – </a:t>
            </a:r>
            <a:br>
              <a:rPr lang="nl-NL" dirty="0" smtClean="0"/>
            </a:br>
            <a:r>
              <a:rPr lang="nl-NL" dirty="0" smtClean="0"/>
              <a:t>DIM Standaard bestandsnaamgeving voorbeeld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4370" cy="570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1909">
                  <a:extLst>
                    <a:ext uri="{9D8B030D-6E8A-4147-A177-3AD203B41FA5}">
                      <a16:colId xmlns:a16="http://schemas.microsoft.com/office/drawing/2014/main" val="1299972472"/>
                    </a:ext>
                  </a:extLst>
                </a:gridCol>
                <a:gridCol w="7882461">
                  <a:extLst>
                    <a:ext uri="{9D8B030D-6E8A-4147-A177-3AD203B41FA5}">
                      <a16:colId xmlns:a16="http://schemas.microsoft.com/office/drawing/2014/main" val="1769349756"/>
                    </a:ext>
                  </a:extLst>
                </a:gridCol>
              </a:tblGrid>
              <a:tr h="55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Leverings</a:t>
                      </a:r>
                      <a:br>
                        <a:rPr lang="nl-NL" sz="1200">
                          <a:effectLst/>
                        </a:rPr>
                      </a:br>
                      <a:r>
                        <a:rPr lang="nl-NL" sz="1200">
                          <a:effectLst/>
                        </a:rPr>
                        <a:t>wijze 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721" marR="1207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Data-bestand (Naam)</a:t>
                      </a:r>
                      <a:endParaRPr lang="nl-NL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721" marR="120721" marT="0" marB="0"/>
                </a:tc>
                <a:extLst>
                  <a:ext uri="{0D108BD9-81ED-4DB2-BD59-A6C34878D82A}">
                    <a16:rowId xmlns:a16="http://schemas.microsoft.com/office/drawing/2014/main" val="2578383502"/>
                  </a:ext>
                </a:extLst>
              </a:tr>
              <a:tr h="49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Incrementeel 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721" marR="1207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&lt;interface-naam&gt;_i_&lt;startdatum</a:t>
                      </a:r>
                      <a:r>
                        <a:rPr lang="nl-NL" sz="1100" dirty="0" smtClean="0">
                          <a:effectLst/>
                        </a:rPr>
                        <a:t>&gt;_&lt;</a:t>
                      </a:r>
                      <a:r>
                        <a:rPr lang="nl-NL" sz="1100" dirty="0">
                          <a:effectLst/>
                        </a:rPr>
                        <a:t>einddatum&gt;_&lt;extractiedatum&gt;_&lt;object&gt;.&lt;</a:t>
                      </a:r>
                      <a:r>
                        <a:rPr lang="nl-NL" sz="1100" dirty="0" err="1">
                          <a:effectLst/>
                        </a:rPr>
                        <a:t>ext</a:t>
                      </a:r>
                      <a:r>
                        <a:rPr lang="nl-NL" sz="1100" dirty="0">
                          <a:effectLst/>
                        </a:rPr>
                        <a:t>&gt; 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721" marR="120721" marT="0" marB="0"/>
                </a:tc>
                <a:extLst>
                  <a:ext uri="{0D108BD9-81ED-4DB2-BD59-A6C34878D82A}">
                    <a16:rowId xmlns:a16="http://schemas.microsoft.com/office/drawing/2014/main" val="1761860818"/>
                  </a:ext>
                </a:extLst>
              </a:tr>
            </a:tbl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13</a:t>
            </a:fld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870426" y="2892267"/>
            <a:ext cx="1035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Bijvoorbeeld</a:t>
            </a:r>
            <a:r>
              <a:rPr lang="de-DE" b="1" dirty="0"/>
              <a:t> gdva747.plpls.la_i_20230427_20230527_20230527_la_ikv_adres_his.csv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870426" y="3396916"/>
            <a:ext cx="97389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De volgende </a:t>
            </a:r>
            <a:r>
              <a:rPr lang="nl-NL" dirty="0" err="1" smtClean="0"/>
              <a:t>Datamart</a:t>
            </a:r>
            <a:r>
              <a:rPr lang="nl-NL" dirty="0" smtClean="0"/>
              <a:t> Banen business logica is van toepassing: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Alle onderstaande tijden zijn administratieve tijd.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Periode(</a:t>
            </a:r>
            <a:r>
              <a:rPr lang="nl-NL" dirty="0" err="1" smtClean="0"/>
              <a:t>startdatum,einddatum</a:t>
            </a:r>
            <a:r>
              <a:rPr lang="nl-NL" dirty="0" smtClean="0"/>
              <a:t>)=Alle veranderingen vanaf vorige peildatum tot huidige peildatum </a:t>
            </a:r>
            <a:br>
              <a:rPr lang="nl-NL" dirty="0" smtClean="0"/>
            </a:br>
            <a:r>
              <a:rPr lang="nl-NL" dirty="0" smtClean="0"/>
              <a:t>In code vorm</a:t>
            </a:r>
            <a:br>
              <a:rPr lang="nl-NL" dirty="0" smtClean="0"/>
            </a:br>
            <a:r>
              <a:rPr lang="nl-NL" dirty="0"/>
              <a:t>/* Gewijzigd sinds de voorgaande peildatum en uiterlijk net vóór de huidige peildatum */</a:t>
            </a:r>
          </a:p>
          <a:p>
            <a:r>
              <a:rPr lang="nl-NL" dirty="0"/>
              <a:t>	En ((</a:t>
            </a:r>
          </a:p>
          <a:p>
            <a:r>
              <a:rPr lang="nl-NL" dirty="0"/>
              <a:t>	     </a:t>
            </a:r>
            <a:r>
              <a:rPr lang="nl-NL" dirty="0" smtClean="0"/>
              <a:t>(&lt;tabel&gt;.HIS_TS_IN </a:t>
            </a:r>
            <a:r>
              <a:rPr lang="nl-NL" dirty="0"/>
              <a:t>&gt;= #</a:t>
            </a:r>
            <a:r>
              <a:rPr lang="nl-NL" dirty="0" err="1"/>
              <a:t>VoorgaandePeildatum</a:t>
            </a:r>
            <a:r>
              <a:rPr lang="nl-NL" dirty="0"/>
              <a:t>)</a:t>
            </a:r>
          </a:p>
          <a:p>
            <a:r>
              <a:rPr lang="nl-NL" dirty="0"/>
              <a:t>	     En </a:t>
            </a:r>
            <a:r>
              <a:rPr lang="nl-NL" dirty="0" smtClean="0"/>
              <a:t>(&lt;tabel&gt;.HIS_TS_IN </a:t>
            </a:r>
            <a:r>
              <a:rPr lang="nl-NL" dirty="0"/>
              <a:t>&lt; #Peildatum)</a:t>
            </a:r>
          </a:p>
          <a:p>
            <a:r>
              <a:rPr lang="nl-NL" dirty="0"/>
              <a:t>	) Of (</a:t>
            </a:r>
          </a:p>
          <a:p>
            <a:r>
              <a:rPr lang="nl-NL" dirty="0"/>
              <a:t>	     </a:t>
            </a:r>
            <a:r>
              <a:rPr lang="nl-NL" dirty="0" smtClean="0"/>
              <a:t>(&lt;tabel&gt;.HIS_TS_END </a:t>
            </a:r>
            <a:r>
              <a:rPr lang="nl-NL" dirty="0"/>
              <a:t>&gt;= #</a:t>
            </a:r>
            <a:r>
              <a:rPr lang="nl-NL" dirty="0" err="1"/>
              <a:t>VoorgaandePeildatum</a:t>
            </a:r>
            <a:r>
              <a:rPr lang="nl-NL" dirty="0"/>
              <a:t>)</a:t>
            </a:r>
          </a:p>
          <a:p>
            <a:r>
              <a:rPr lang="nl-NL" dirty="0"/>
              <a:t>	     </a:t>
            </a:r>
            <a:r>
              <a:rPr lang="fr-FR" dirty="0"/>
              <a:t>En </a:t>
            </a:r>
            <a:r>
              <a:rPr lang="fr-FR" dirty="0" smtClean="0"/>
              <a:t>(&lt;</a:t>
            </a:r>
            <a:r>
              <a:rPr lang="fr-FR" dirty="0" err="1" smtClean="0"/>
              <a:t>tabel</a:t>
            </a:r>
            <a:r>
              <a:rPr lang="fr-FR" dirty="0" smtClean="0"/>
              <a:t>&gt;.HIS_TS_END </a:t>
            </a:r>
            <a:r>
              <a:rPr lang="fr-FR" dirty="0"/>
              <a:t>&lt; #</a:t>
            </a:r>
            <a:r>
              <a:rPr lang="fr-FR" dirty="0" err="1"/>
              <a:t>Peildatum</a:t>
            </a:r>
            <a:r>
              <a:rPr lang="fr-FR" dirty="0"/>
              <a:t>)</a:t>
            </a:r>
            <a:endParaRPr lang="nl-NL" dirty="0"/>
          </a:p>
          <a:p>
            <a:r>
              <a:rPr lang="fr-FR" dirty="0"/>
              <a:t>	</a:t>
            </a:r>
            <a:r>
              <a:rPr lang="nl-NL" dirty="0"/>
              <a:t>))</a:t>
            </a:r>
          </a:p>
          <a:p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41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Appendix - Keys t.b.v. - P+ LA Wijzigingen doorvoeren op P+ LA DIM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Wijzigingen worden doorgevoerd door updates uit te voeren op de desbetreffende </a:t>
            </a:r>
            <a:r>
              <a:rPr lang="nl-NL" dirty="0" err="1" smtClean="0"/>
              <a:t>keys</a:t>
            </a:r>
            <a:r>
              <a:rPr lang="nl-NL" dirty="0" smtClean="0"/>
              <a:t>; NB </a:t>
            </a:r>
            <a:r>
              <a:rPr lang="nl-NL" dirty="0" err="1" smtClean="0"/>
              <a:t>Deletes</a:t>
            </a:r>
            <a:r>
              <a:rPr lang="nl-NL" dirty="0" smtClean="0"/>
              <a:t> bestaan niet; dit zijn soft </a:t>
            </a:r>
            <a:r>
              <a:rPr lang="nl-NL" dirty="0" err="1" smtClean="0"/>
              <a:t>deletes</a:t>
            </a:r>
            <a:r>
              <a:rPr lang="nl-NL" dirty="0" smtClean="0"/>
              <a:t>; Soft delete is een update van veld </a:t>
            </a:r>
            <a:br>
              <a:rPr lang="nl-NL" dirty="0" smtClean="0"/>
            </a:br>
            <a:r>
              <a:rPr lang="nl-NL" dirty="0" smtClean="0"/>
              <a:t>HIS_TS_END met datum≠</a:t>
            </a:r>
            <a:r>
              <a:rPr lang="nl-NL" dirty="0" smtClean="0">
                <a:solidFill>
                  <a:schemeClr val="dk1"/>
                </a:solidFill>
              </a:rPr>
              <a:t>31-12-9999</a:t>
            </a:r>
          </a:p>
          <a:p>
            <a:r>
              <a:rPr lang="nl-NL" dirty="0" smtClean="0">
                <a:solidFill>
                  <a:schemeClr val="dk1"/>
                </a:solidFill>
              </a:rPr>
              <a:t>Voorbeeld: </a:t>
            </a:r>
            <a:br>
              <a:rPr lang="nl-NL" dirty="0" smtClean="0">
                <a:solidFill>
                  <a:schemeClr val="dk1"/>
                </a:solidFill>
              </a:rPr>
            </a:br>
            <a:r>
              <a:rPr lang="nl-NL" sz="2000" dirty="0" smtClean="0">
                <a:solidFill>
                  <a:schemeClr val="dk1"/>
                </a:solidFill>
              </a:rPr>
              <a:t>er wordt een onderstaande delta wijziging aangeleverd voor</a:t>
            </a:r>
            <a:r>
              <a:rPr lang="nl-NL" sz="2000" dirty="0">
                <a:solidFill>
                  <a:schemeClr val="dk1"/>
                </a:solidFill>
              </a:rPr>
              <a:t/>
            </a:r>
            <a:br>
              <a:rPr lang="nl-NL" sz="2000" dirty="0">
                <a:solidFill>
                  <a:schemeClr val="dk1"/>
                </a:solidFill>
              </a:rPr>
            </a:br>
            <a:r>
              <a:rPr lang="nl-NL" sz="2000" dirty="0" smtClean="0"/>
              <a:t>LA_IKV_IDENTIFICATIE_HIS met </a:t>
            </a:r>
            <a:r>
              <a:rPr lang="nl-NL" sz="2000" dirty="0" err="1" smtClean="0"/>
              <a:t>key</a:t>
            </a:r>
            <a:r>
              <a:rPr lang="nl-NL" sz="2000" dirty="0" smtClean="0"/>
              <a:t> IKV_ID</a:t>
            </a:r>
            <a:r>
              <a:rPr lang="nl-NL" sz="2000" dirty="0"/>
              <a:t>, HIS_DAT_IN, </a:t>
            </a:r>
            <a:r>
              <a:rPr lang="nl-NL" sz="2000" dirty="0" smtClean="0"/>
              <a:t>HIS_TS_IN en * aan waarden</a:t>
            </a:r>
            <a:r>
              <a:rPr lang="nl-NL" dirty="0" smtClean="0"/>
              <a:t>. </a:t>
            </a:r>
            <a:br>
              <a:rPr lang="nl-NL" dirty="0" smtClean="0"/>
            </a:br>
            <a:r>
              <a:rPr lang="nl-NL" dirty="0" smtClean="0"/>
              <a:t>In het DIM wordt voor tabel LA_IKV_IDENTIFICATIE_HIS </a:t>
            </a:r>
            <a:r>
              <a:rPr lang="nl-NL" dirty="0"/>
              <a:t>voor </a:t>
            </a:r>
            <a:r>
              <a:rPr lang="nl-NL" dirty="0" err="1" smtClean="0"/>
              <a:t>key</a:t>
            </a:r>
            <a:r>
              <a:rPr lang="nl-NL" dirty="0" smtClean="0"/>
              <a:t> </a:t>
            </a:r>
            <a:endParaRPr lang="nl-NL" dirty="0"/>
          </a:p>
          <a:p>
            <a:pPr lvl="1" fontAlgn="t"/>
            <a:r>
              <a:rPr lang="nl-NL" dirty="0" smtClean="0"/>
              <a:t>Indien </a:t>
            </a:r>
            <a:r>
              <a:rPr lang="nl-NL" dirty="0" err="1"/>
              <a:t>k</a:t>
            </a:r>
            <a:r>
              <a:rPr lang="nl-NL" dirty="0" err="1" smtClean="0"/>
              <a:t>ey</a:t>
            </a:r>
            <a:r>
              <a:rPr lang="nl-NL" dirty="0" smtClean="0"/>
              <a:t> reeds bestaat; update record met </a:t>
            </a:r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geupdate</a:t>
            </a:r>
            <a:r>
              <a:rPr lang="nl-NL" dirty="0" smtClean="0"/>
              <a:t> met * waarden</a:t>
            </a:r>
          </a:p>
          <a:p>
            <a:pPr lvl="1" fontAlgn="t"/>
            <a:r>
              <a:rPr lang="nl-NL" dirty="0" smtClean="0"/>
              <a:t>Indien </a:t>
            </a:r>
            <a:r>
              <a:rPr lang="nl-NL" dirty="0" err="1" smtClean="0"/>
              <a:t>key</a:t>
            </a:r>
            <a:r>
              <a:rPr lang="nl-NL" dirty="0" smtClean="0"/>
              <a:t> niet bestaat; record met </a:t>
            </a:r>
            <a:r>
              <a:rPr lang="nl-NL" dirty="0" err="1" smtClean="0"/>
              <a:t>key</a:t>
            </a:r>
            <a:r>
              <a:rPr lang="nl-NL" dirty="0" smtClean="0"/>
              <a:t> en * waarden  wordt </a:t>
            </a:r>
            <a:r>
              <a:rPr lang="nl-NL" dirty="0" err="1" smtClean="0"/>
              <a:t>geinsert</a:t>
            </a:r>
            <a:r>
              <a:rPr lang="nl-NL" dirty="0" smtClean="0"/>
              <a:t> 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07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Appendix - Keys voorzien voor de diverse P+ LA entiteiten (uit RLO)</a:t>
            </a:r>
            <a:endParaRPr lang="nl-NL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248412" y="1813645"/>
          <a:ext cx="10761268" cy="3030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7788">
                  <a:extLst>
                    <a:ext uri="{9D8B030D-6E8A-4147-A177-3AD203B41FA5}">
                      <a16:colId xmlns:a16="http://schemas.microsoft.com/office/drawing/2014/main" val="2066604510"/>
                    </a:ext>
                  </a:extLst>
                </a:gridCol>
                <a:gridCol w="2545002">
                  <a:extLst>
                    <a:ext uri="{9D8B030D-6E8A-4147-A177-3AD203B41FA5}">
                      <a16:colId xmlns:a16="http://schemas.microsoft.com/office/drawing/2014/main" val="3084331752"/>
                    </a:ext>
                  </a:extLst>
                </a:gridCol>
                <a:gridCol w="3124239">
                  <a:extLst>
                    <a:ext uri="{9D8B030D-6E8A-4147-A177-3AD203B41FA5}">
                      <a16:colId xmlns:a16="http://schemas.microsoft.com/office/drawing/2014/main" val="2787040715"/>
                    </a:ext>
                  </a:extLst>
                </a:gridCol>
                <a:gridCol w="3124239">
                  <a:extLst>
                    <a:ext uri="{9D8B030D-6E8A-4147-A177-3AD203B41FA5}">
                      <a16:colId xmlns:a16="http://schemas.microsoft.com/office/drawing/2014/main" val="3846406646"/>
                    </a:ext>
                  </a:extLst>
                </a:gridCol>
              </a:tblGrid>
              <a:tr h="36501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1" u="none" strike="noStrike">
                          <a:effectLst/>
                        </a:rPr>
                        <a:t>Entiteit (technisch)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1" u="none" strike="noStrike">
                          <a:effectLst/>
                        </a:rPr>
                        <a:t>Entiteit (functioneel)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1" u="none" strike="noStrike" dirty="0">
                          <a:effectLst/>
                        </a:rPr>
                        <a:t>Primaire sleutel</a:t>
                      </a:r>
                      <a:br>
                        <a:rPr lang="nl-NL" sz="1400" b="1" u="none" strike="noStrike" dirty="0">
                          <a:effectLst/>
                        </a:rPr>
                      </a:br>
                      <a:r>
                        <a:rPr lang="nl-NL" sz="1400" b="1" u="none" strike="noStrike" dirty="0">
                          <a:effectLst/>
                        </a:rPr>
                        <a:t>(technisch)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1" u="none" strike="noStrike" dirty="0">
                          <a:effectLst/>
                        </a:rPr>
                        <a:t>Primaire sleutel</a:t>
                      </a:r>
                      <a:br>
                        <a:rPr lang="nl-NL" sz="1400" b="1" u="none" strike="noStrike" dirty="0">
                          <a:effectLst/>
                        </a:rPr>
                      </a:br>
                      <a:r>
                        <a:rPr lang="nl-NL" sz="1400" b="1" u="none" strike="noStrike" dirty="0">
                          <a:effectLst/>
                        </a:rPr>
                        <a:t>(functioneel)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extLst>
                  <a:ext uri="{0D108BD9-81ED-4DB2-BD59-A6C34878D82A}">
                    <a16:rowId xmlns:a16="http://schemas.microsoft.com/office/drawing/2014/main" val="124078944"/>
                  </a:ext>
                </a:extLst>
              </a:tr>
              <a:tr h="365017"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LA_IKV_IDENTIFICATIE_HIS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INKOMSTENVERHOUDING IDENTIFICATIE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 dirty="0">
                          <a:effectLst/>
                        </a:rPr>
                        <a:t>IKV_ID, HIS_DAT_IN, HIS_TS_IN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Datum aanvang inkomstenverhouding identificatie, Datum-tijd aanvang registratie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extLst>
                  <a:ext uri="{0D108BD9-81ED-4DB2-BD59-A6C34878D82A}">
                    <a16:rowId xmlns:a16="http://schemas.microsoft.com/office/drawing/2014/main" val="1253918104"/>
                  </a:ext>
                </a:extLst>
              </a:tr>
              <a:tr h="354058"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LA_INKOMSTENPERIODE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INKOMSTENPERIODE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IKV_ID, HIS_DAT_IN, HIS_TS_IN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Datum aanvang inkomstenperiode, Datum-tijd aanvang registratie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extLst>
                  <a:ext uri="{0D108BD9-81ED-4DB2-BD59-A6C34878D82A}">
                    <a16:rowId xmlns:a16="http://schemas.microsoft.com/office/drawing/2014/main" val="928698403"/>
                  </a:ext>
                </a:extLst>
              </a:tr>
              <a:tr h="365017"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LA_INKOMSTENOPGAVE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INKOMSTENOPGAVE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IKV_ID, DATUMAANVANG, DATUMEINDE, HIS_TS_IN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Datum aanvang inkomstenopgave, Datum einde inkomstenopgave, Datum-tijd aanvang registratie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extLst>
                  <a:ext uri="{0D108BD9-81ED-4DB2-BD59-A6C34878D82A}">
                    <a16:rowId xmlns:a16="http://schemas.microsoft.com/office/drawing/2014/main" val="2297880284"/>
                  </a:ext>
                </a:extLst>
              </a:tr>
              <a:tr h="365017"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LA_IKV_PERSOON_HIS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INKOMSTENVERHOUDING NATUURLIJK PERSOON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IKV_ID, HIS_DAT_IN, HIS_TS_IN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Datum aanvang inkomstenverhouding persoon, Datum-tijd aanvang registratie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extLst>
                  <a:ext uri="{0D108BD9-81ED-4DB2-BD59-A6C34878D82A}">
                    <a16:rowId xmlns:a16="http://schemas.microsoft.com/office/drawing/2014/main" val="2922858984"/>
                  </a:ext>
                </a:extLst>
              </a:tr>
              <a:tr h="365017"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LA_IKV_ADRES_HIS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INKOMSTENVERHOUDING ADRES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IKV_ID, HIS_DAT_IN, HIS_TS_IN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Datum aanvang inkomstenverhouding adres, Datum-tijd aanvang registratie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extLst>
                  <a:ext uri="{0D108BD9-81ED-4DB2-BD59-A6C34878D82A}">
                    <a16:rowId xmlns:a16="http://schemas.microsoft.com/office/drawing/2014/main" val="714966484"/>
                  </a:ext>
                </a:extLst>
              </a:tr>
              <a:tr h="365017"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LA_IKV_GELDIGHEID_HIS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INKOMSTENVERHOUDING GELDIGHEID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IKV_ID, HIS_DAT_IN, HIS_TS_IN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datum aanvang inkomstenverhouding geldigheid, Datum-tijd aanvang registratie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extLst>
                  <a:ext uri="{0D108BD9-81ED-4DB2-BD59-A6C34878D82A}">
                    <a16:rowId xmlns:a16="http://schemas.microsoft.com/office/drawing/2014/main" val="2762769923"/>
                  </a:ext>
                </a:extLst>
              </a:tr>
              <a:tr h="192248"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>
                          <a:effectLst/>
                        </a:rPr>
                        <a:t>LA_SECTORRISICOGROEP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 dirty="0">
                          <a:effectLst/>
                        </a:rPr>
                        <a:t>SECTOR RISICOPREMIEGROEP INKOMSTENVERHOUDING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 dirty="0">
                          <a:effectLst/>
                        </a:rPr>
                        <a:t>SRG_ID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200" u="none" strike="noStrike" dirty="0">
                          <a:effectLst/>
                        </a:rPr>
                        <a:t>Sector risicopremiegroep inkomstenverhouding ID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471" marR="5471" marT="5471" marB="0"/>
                </a:tc>
                <a:extLst>
                  <a:ext uri="{0D108BD9-81ED-4DB2-BD59-A6C34878D82A}">
                    <a16:rowId xmlns:a16="http://schemas.microsoft.com/office/drawing/2014/main" val="613107395"/>
                  </a:ext>
                </a:extLst>
              </a:tr>
            </a:tbl>
          </a:graphicData>
        </a:graphic>
      </p:graphicFrame>
      <p:sp>
        <p:nvSpPr>
          <p:cNvPr id="6" name="Tekstvak 5"/>
          <p:cNvSpPr txBox="1"/>
          <p:nvPr/>
        </p:nvSpPr>
        <p:spPr>
          <a:xfrm>
            <a:off x="248412" y="5223053"/>
            <a:ext cx="1038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FF0000"/>
                </a:solidFill>
              </a:rPr>
              <a:t>@Dave: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Volstaan de </a:t>
            </a:r>
            <a:r>
              <a:rPr lang="nl-NL" dirty="0" err="1" smtClean="0"/>
              <a:t>keys</a:t>
            </a:r>
            <a:r>
              <a:rPr lang="nl-NL" dirty="0" smtClean="0"/>
              <a:t> om in de DIM bronzone wijzigingen aan te brengen?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Volstaat RLO, </a:t>
            </a:r>
            <a:r>
              <a:rPr lang="nl-NL" dirty="0" err="1" smtClean="0"/>
              <a:t>svp</a:t>
            </a:r>
            <a:r>
              <a:rPr lang="nl-NL" dirty="0" smtClean="0"/>
              <a:t> </a:t>
            </a:r>
            <a:r>
              <a:rPr lang="nl-NL" dirty="0" err="1" smtClean="0"/>
              <a:t>tzt</a:t>
            </a:r>
            <a:r>
              <a:rPr lang="nl-NL" dirty="0" smtClean="0"/>
              <a:t> ook akkoord op </a:t>
            </a:r>
            <a:r>
              <a:rPr lang="nl-NL" dirty="0" err="1" smtClean="0"/>
              <a:t>keys</a:t>
            </a:r>
            <a:r>
              <a:rPr lang="nl-NL" dirty="0" smtClean="0"/>
              <a:t> en RLO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6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Appendix - Additionele Functionele </a:t>
            </a:r>
            <a:r>
              <a:rPr lang="nl-NL" dirty="0" smtClean="0"/>
              <a:t>test(en) – 1  Zijn bron testen en bronverantwoordelijkheid </a:t>
            </a:r>
            <a:br>
              <a:rPr lang="nl-NL" dirty="0" smtClean="0"/>
            </a:br>
            <a:r>
              <a:rPr lang="nl-NL" sz="3600" dirty="0" smtClean="0"/>
              <a:t>– Testen ook afstemmen met Dave </a:t>
            </a:r>
            <a:r>
              <a:rPr lang="nl-NL" sz="3600" dirty="0"/>
              <a:t>O</a:t>
            </a:r>
            <a:r>
              <a:rPr lang="nl-NL" sz="3600" dirty="0" smtClean="0"/>
              <a:t>berweis !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Verzoek aan </a:t>
            </a:r>
            <a:r>
              <a:rPr lang="nl-NL" dirty="0" smtClean="0"/>
              <a:t>bron P+LA  – “</a:t>
            </a:r>
            <a:r>
              <a:rPr lang="nl-NL" dirty="0" smtClean="0"/>
              <a:t>Delta </a:t>
            </a:r>
            <a:r>
              <a:rPr lang="nl-NL" dirty="0"/>
              <a:t>Data </a:t>
            </a:r>
            <a:r>
              <a:rPr lang="nl-NL" dirty="0" smtClean="0"/>
              <a:t>export</a:t>
            </a:r>
            <a:r>
              <a:rPr lang="nl-NL" dirty="0" smtClean="0"/>
              <a:t>” bestand testen</a:t>
            </a:r>
            <a:endParaRPr lang="nl-NL" dirty="0" smtClean="0"/>
          </a:p>
          <a:p>
            <a:pPr lvl="1"/>
            <a:r>
              <a:rPr lang="nl-NL" dirty="0" smtClean="0"/>
              <a:t>Test </a:t>
            </a:r>
            <a:r>
              <a:rPr lang="nl-NL" dirty="0" smtClean="0"/>
              <a:t>- </a:t>
            </a:r>
            <a:r>
              <a:rPr lang="nl-NL" dirty="0" smtClean="0"/>
              <a:t>(Reguliere/Historisch) CSV verlading</a:t>
            </a:r>
            <a:r>
              <a:rPr lang="nl-NL" dirty="0" smtClean="0"/>
              <a:t>. Test of alle delta data (van de laatste </a:t>
            </a:r>
            <a:r>
              <a:rPr lang="nl-NL" dirty="0" smtClean="0"/>
              <a:t>maand/Historische maand) </a:t>
            </a:r>
            <a:r>
              <a:rPr lang="nl-NL" dirty="0" smtClean="0"/>
              <a:t>correct overgenomen is in het gegenereerde te verladen </a:t>
            </a:r>
            <a:r>
              <a:rPr lang="nl-NL" dirty="0" smtClean="0"/>
              <a:t>CSV bestanden</a:t>
            </a:r>
            <a:endParaRPr lang="nl-NL" dirty="0" smtClean="0"/>
          </a:p>
          <a:p>
            <a:r>
              <a:rPr lang="nl-NL" dirty="0" smtClean="0"/>
              <a:t>Testen of CSV bestand geleverd worden conform RLO</a:t>
            </a:r>
          </a:p>
          <a:p>
            <a:pPr lvl="1"/>
            <a:r>
              <a:rPr lang="nl-NL" dirty="0" smtClean="0"/>
              <a:t>Data </a:t>
            </a:r>
            <a:r>
              <a:rPr lang="nl-NL" dirty="0"/>
              <a:t>voldoet aan unieke </a:t>
            </a:r>
            <a:r>
              <a:rPr lang="nl-NL" dirty="0" err="1"/>
              <a:t>primary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specificaties. Er zit geen overlap in geleverde data qua </a:t>
            </a:r>
            <a:r>
              <a:rPr lang="nl-NL" dirty="0" err="1"/>
              <a:t>primary</a:t>
            </a:r>
            <a:r>
              <a:rPr lang="nl-NL" dirty="0"/>
              <a:t> </a:t>
            </a:r>
            <a:r>
              <a:rPr lang="nl-NL" dirty="0" err="1" smtClean="0"/>
              <a:t>keys</a:t>
            </a:r>
            <a:endParaRPr lang="nl-NL" dirty="0" smtClean="0"/>
          </a:p>
          <a:p>
            <a:pPr lvl="1"/>
            <a:r>
              <a:rPr lang="nl-NL" dirty="0" smtClean="0"/>
              <a:t>(Regulier )levering bevat alleen de </a:t>
            </a:r>
            <a:r>
              <a:rPr lang="nl-NL" dirty="0"/>
              <a:t>delta data aangeleverd voor de desbetreffende maand periode(VANAF vorige peildatum TOT huidige peildatum).</a:t>
            </a:r>
          </a:p>
          <a:p>
            <a:pPr lvl="1"/>
            <a:r>
              <a:rPr lang="nl-NL" dirty="0"/>
              <a:t>Er zit geen overlap </a:t>
            </a:r>
            <a:r>
              <a:rPr lang="nl-NL" dirty="0" smtClean="0"/>
              <a:t>qua in </a:t>
            </a:r>
            <a:r>
              <a:rPr lang="nl-NL" dirty="0"/>
              <a:t>de levering(geleverde data</a:t>
            </a:r>
            <a:r>
              <a:rPr lang="nl-NL" dirty="0" smtClean="0"/>
              <a:t>) t.o.v.  vorige levering.</a:t>
            </a:r>
            <a:br>
              <a:rPr lang="nl-NL" dirty="0" smtClean="0"/>
            </a:br>
            <a:r>
              <a:rPr lang="nl-NL" dirty="0" smtClean="0"/>
              <a:t>Dit is eenvoudig te testen door 2 of aantal opvolgende leveringen te doen.</a:t>
            </a:r>
            <a:endParaRPr lang="nl-NL" dirty="0"/>
          </a:p>
          <a:p>
            <a:pPr lvl="2"/>
            <a:r>
              <a:rPr lang="nl-NL" dirty="0" smtClean="0"/>
              <a:t>Indien overlap in data zit zal dit resulteren in DIM foutmelding. Levering wordt als invalide gemarkeerd.  </a:t>
            </a:r>
            <a:r>
              <a:rPr lang="nl-NL" dirty="0"/>
              <a:t>L</a:t>
            </a:r>
            <a:r>
              <a:rPr lang="nl-NL" dirty="0" smtClean="0"/>
              <a:t>evering za; opnieuw samengesteld zonder overlap en opnieuw geladen moeten worden !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6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Appendix - Additionele Functionele </a:t>
            </a:r>
            <a:r>
              <a:rPr lang="nl-NL" dirty="0" smtClean="0"/>
              <a:t>test(en) – 2  Zijn bron testen en bronverantwoordelijkheid </a:t>
            </a:r>
            <a:br>
              <a:rPr lang="nl-NL" dirty="0" smtClean="0"/>
            </a:br>
            <a:r>
              <a:rPr lang="nl-NL" sz="3600" dirty="0" smtClean="0"/>
              <a:t>– Testen ook afstemmen met Dave </a:t>
            </a:r>
            <a:r>
              <a:rPr lang="nl-NL" sz="3600" dirty="0"/>
              <a:t>O</a:t>
            </a:r>
            <a:r>
              <a:rPr lang="nl-NL" sz="3600" dirty="0" smtClean="0"/>
              <a:t>berweis !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Bestand namen controle</a:t>
            </a:r>
          </a:p>
          <a:p>
            <a:pPr lvl="1"/>
            <a:r>
              <a:rPr lang="nl-NL" dirty="0" smtClean="0"/>
              <a:t>DIM harnas doet geen controle op correct formaat datums in bestandnamen. Indien incorrect of invalide formaat datum e.g. 2023</a:t>
            </a:r>
            <a:r>
              <a:rPr lang="nl-NL" dirty="0" smtClean="0">
                <a:solidFill>
                  <a:srgbClr val="FF0000"/>
                </a:solidFill>
              </a:rPr>
              <a:t>3232</a:t>
            </a:r>
            <a:r>
              <a:rPr lang="nl-NL" dirty="0" smtClean="0"/>
              <a:t> in bestandsnaam dan zal de verlading als invalide gemarkeerd worden en falen. </a:t>
            </a:r>
          </a:p>
          <a:p>
            <a:r>
              <a:rPr lang="nl-NL" dirty="0" smtClean="0"/>
              <a:t>Inhoudelijke controles</a:t>
            </a:r>
          </a:p>
          <a:p>
            <a:pPr lvl="1"/>
            <a:r>
              <a:rPr lang="nl-NL" dirty="0" smtClean="0"/>
              <a:t>Er worden geen inhoudelijke controles op de geleverde P+ LA data. De geleverde data wordt ingelezen zoals aangeleverd. Indien de geleverde data in een foutmelding resulteert</a:t>
            </a:r>
            <a:r>
              <a:rPr lang="nl-NL" dirty="0" smtClean="0"/>
              <a:t> </a:t>
            </a:r>
            <a:r>
              <a:rPr lang="nl-NL" dirty="0"/>
              <a:t>dan zal de verlading als invalide gemarkeerd worden en falen. </a:t>
            </a:r>
          </a:p>
          <a:p>
            <a:pPr lvl="1"/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01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/>
          <p:cNvSpPr txBox="1"/>
          <p:nvPr/>
        </p:nvSpPr>
        <p:spPr>
          <a:xfrm>
            <a:off x="45468" y="5571896"/>
            <a:ext cx="11853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Bovenstaande Tijdlijnen worden standaard gebruikt voor DIM; </a:t>
            </a:r>
            <a:br>
              <a:rPr lang="nl-NL" dirty="0" smtClean="0"/>
            </a:br>
            <a:r>
              <a:rPr lang="nl-NL" dirty="0" smtClean="0"/>
              <a:t>Hier kan niet van afgeweken worden.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De P+ LA tijdlijnen worden met de eerste 4 HIS* velden geadministreerd. De DIM </a:t>
            </a:r>
            <a:r>
              <a:rPr lang="nl-NL" dirty="0" err="1" smtClean="0"/>
              <a:t>Admin</a:t>
            </a:r>
            <a:r>
              <a:rPr lang="nl-NL" dirty="0" smtClean="0"/>
              <a:t> Tijdlijn is een DIM systeem tijdlijn. </a:t>
            </a:r>
            <a:br>
              <a:rPr lang="nl-NL" dirty="0" smtClean="0"/>
            </a:br>
            <a:r>
              <a:rPr lang="nl-NL" dirty="0" smtClean="0"/>
              <a:t>Deze staat los van de P+ LA tijdlijnen. Dit is de DIM standaard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Appendix - DIM standaard/P+LA Tijdlijnen  </a:t>
            </a:r>
            <a:r>
              <a:rPr lang="nl-NL" dirty="0"/>
              <a:t>- (Administratieve &amp; Werkelijke</a:t>
            </a:r>
            <a:r>
              <a:rPr lang="nl-NL" dirty="0" smtClean="0"/>
              <a:t>)</a:t>
            </a:r>
            <a:endParaRPr lang="nl-NL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943025"/>
              </p:ext>
            </p:extLst>
          </p:nvPr>
        </p:nvGraphicFramePr>
        <p:xfrm>
          <a:off x="223723" y="1690688"/>
          <a:ext cx="10515600" cy="374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517">
                  <a:extLst>
                    <a:ext uri="{9D8B030D-6E8A-4147-A177-3AD203B41FA5}">
                      <a16:colId xmlns:a16="http://schemas.microsoft.com/office/drawing/2014/main" val="375443316"/>
                    </a:ext>
                  </a:extLst>
                </a:gridCol>
                <a:gridCol w="988777">
                  <a:extLst>
                    <a:ext uri="{9D8B030D-6E8A-4147-A177-3AD203B41FA5}">
                      <a16:colId xmlns:a16="http://schemas.microsoft.com/office/drawing/2014/main" val="475766169"/>
                    </a:ext>
                  </a:extLst>
                </a:gridCol>
                <a:gridCol w="7430306">
                  <a:extLst>
                    <a:ext uri="{9D8B030D-6E8A-4147-A177-3AD203B41FA5}">
                      <a16:colId xmlns:a16="http://schemas.microsoft.com/office/drawing/2014/main" val="3523826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Tijdlijn Veld</a:t>
                      </a:r>
                      <a:r>
                        <a:rPr lang="nl-NL" baseline="0" dirty="0" smtClean="0"/>
                        <a:t> 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Systeem </a:t>
                      </a:r>
                    </a:p>
                    <a:p>
                      <a:r>
                        <a:rPr lang="nl-NL" dirty="0" smtClean="0"/>
                        <a:t>Tijdlijn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Toelichting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2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HIS_DAT_IN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P+ LA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P+</a:t>
                      </a:r>
                      <a:r>
                        <a:rPr lang="nl-NL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- </a:t>
                      </a: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Werkelijke aanmaak datum/tijd; </a:t>
                      </a:r>
                      <a:r>
                        <a:rPr lang="nl-NL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Geldigheids</a:t>
                      </a: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indicatie start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6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HIS_DAT_END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P+ 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P+ LA - Werkelijke verwijder datum/tijd.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89310"/>
                  </a:ext>
                </a:extLst>
              </a:tr>
              <a:tr h="434162">
                <a:tc>
                  <a:txBody>
                    <a:bodyPr/>
                    <a:lstStyle/>
                    <a:p>
                      <a:r>
                        <a:rPr lang="nl-NL" dirty="0" smtClean="0"/>
                        <a:t>HIS_TS_IN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P+ LA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P+ LA - Administratieve start datum/tijd; Datum-tijd aanvang registratie 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7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HIS_TS_END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P+ LA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P+ LA - Administratieve eind datum/tijd;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dirty="0" smtClean="0"/>
                        <a:t>Datum-tijd einde registratie</a:t>
                      </a:r>
                      <a:br>
                        <a:rPr lang="nl-NL" dirty="0" smtClean="0"/>
                      </a:br>
                      <a:r>
                        <a:rPr lang="nl-NL" dirty="0" smtClean="0"/>
                        <a:t>Standaard waarde =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31-12-9999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4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DIM_START_DATUM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 - Administratieve start datum/tijd; Datum-tijd aanvang registratie 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DIM_END_DATUM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DIM - Administratieve eind datum/tijd;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dirty="0" smtClean="0"/>
                        <a:t>Datum-tijd einde registratie</a:t>
                      </a:r>
                      <a:br>
                        <a:rPr lang="nl-NL" dirty="0" smtClean="0"/>
                      </a:br>
                      <a:r>
                        <a:rPr lang="nl-NL" dirty="0" smtClean="0"/>
                        <a:t>Standaard waarde =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31-12-9999</a:t>
                      </a:r>
                      <a:endParaRPr lang="nl-NL" dirty="0" smtClean="0"/>
                    </a:p>
                    <a:p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93506"/>
                  </a:ext>
                </a:extLst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6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AS-IS – GDVA264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0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4040" y="1210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AS-IS – DWH -Polis+ LA bron entiteiten </a:t>
            </a:r>
            <a:br>
              <a:rPr lang="nl-NL" dirty="0" smtClean="0"/>
            </a:br>
            <a:r>
              <a:rPr lang="nl-NL" dirty="0" smtClean="0"/>
              <a:t>data benodigd voor </a:t>
            </a:r>
            <a:r>
              <a:rPr lang="nl-NL" dirty="0" err="1" smtClean="0"/>
              <a:t>Datamart</a:t>
            </a:r>
            <a:r>
              <a:rPr lang="nl-NL" dirty="0" smtClean="0"/>
              <a:t> banen </a:t>
            </a:r>
            <a:br>
              <a:rPr lang="nl-NL" dirty="0" smtClean="0"/>
            </a:br>
            <a:r>
              <a:rPr lang="nl-NL" dirty="0" smtClean="0"/>
              <a:t>berekeningen - GDVA264</a:t>
            </a:r>
            <a:endParaRPr lang="nl-NL" dirty="0"/>
          </a:p>
        </p:txBody>
      </p:sp>
      <p:sp>
        <p:nvSpPr>
          <p:cNvPr id="9" name="Stroomdiagram: Magnetische schijf 8"/>
          <p:cNvSpPr/>
          <p:nvPr/>
        </p:nvSpPr>
        <p:spPr>
          <a:xfrm>
            <a:off x="122083" y="1721559"/>
            <a:ext cx="1862594" cy="294300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293730" y="2823899"/>
          <a:ext cx="1752600" cy="159469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265711429"/>
                    </a:ext>
                  </a:extLst>
                </a:gridCol>
              </a:tblGrid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Entiteiten:</a:t>
                      </a:r>
                    </a:p>
                    <a:p>
                      <a:pPr algn="l" fontAlgn="t"/>
                      <a:r>
                        <a:rPr lang="nl-N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LA_IKV_IDENTIFICATIE_HIS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976313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LA_INKOMSTENPERIODE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490426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LA_INKOMSTENOPGAVE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94685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LA_IKV_PERSOON_HIS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53782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LA_IKV_ADRES_HIS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932083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LA_IKV_GELDIGHEID_HIS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649951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LA_SECTORRISICOGROEP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03502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21447"/>
                  </a:ext>
                </a:extLst>
              </a:tr>
            </a:tbl>
          </a:graphicData>
        </a:graphic>
      </p:graphicFrame>
      <p:sp>
        <p:nvSpPr>
          <p:cNvPr id="11" name="Rechthoek 10"/>
          <p:cNvSpPr/>
          <p:nvPr/>
        </p:nvSpPr>
        <p:spPr>
          <a:xfrm>
            <a:off x="382555" y="1921970"/>
            <a:ext cx="1451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Polis+ LA</a:t>
            </a:r>
          </a:p>
          <a:p>
            <a:r>
              <a:rPr lang="nl-NL" dirty="0" smtClean="0"/>
              <a:t>Bron</a:t>
            </a:r>
            <a:endParaRPr lang="nl-NL" dirty="0"/>
          </a:p>
        </p:txBody>
      </p:sp>
      <p:sp>
        <p:nvSpPr>
          <p:cNvPr id="14" name="Staande oorkonde 13"/>
          <p:cNvSpPr/>
          <p:nvPr/>
        </p:nvSpPr>
        <p:spPr>
          <a:xfrm>
            <a:off x="2098121" y="2191337"/>
            <a:ext cx="1414464" cy="1869082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smtClean="0">
                <a:solidFill>
                  <a:schemeClr val="tx1"/>
                </a:solidFill>
              </a:rPr>
              <a:t>SQL Script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400" b="1" dirty="0" smtClean="0">
                <a:solidFill>
                  <a:schemeClr val="tx1"/>
                </a:solidFill>
              </a:rPr>
              <a:t>Parameter:</a:t>
            </a:r>
          </a:p>
          <a:p>
            <a:r>
              <a:rPr lang="nl-NL" sz="1400" dirty="0" smtClean="0">
                <a:solidFill>
                  <a:schemeClr val="tx1"/>
                </a:solidFill>
              </a:rPr>
              <a:t>Peildatum </a:t>
            </a:r>
            <a:endParaRPr lang="nl-NL" sz="1400" baseline="30000" dirty="0">
              <a:solidFill>
                <a:schemeClr val="tx1"/>
              </a:solidFill>
            </a:endParaRPr>
          </a:p>
        </p:txBody>
      </p:sp>
      <p:cxnSp>
        <p:nvCxnSpPr>
          <p:cNvPr id="16" name="Rechte verbindingslijn met pijl 15"/>
          <p:cNvCxnSpPr/>
          <p:nvPr/>
        </p:nvCxnSpPr>
        <p:spPr>
          <a:xfrm flipV="1">
            <a:off x="2064403" y="3330092"/>
            <a:ext cx="216172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9785685" y="3157150"/>
            <a:ext cx="253429" cy="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18"/>
          <p:cNvSpPr/>
          <p:nvPr/>
        </p:nvSpPr>
        <p:spPr>
          <a:xfrm>
            <a:off x="10995244" y="704739"/>
            <a:ext cx="1081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 smtClean="0"/>
              <a:t>Datamart</a:t>
            </a:r>
            <a:endParaRPr lang="nl-NL" dirty="0" smtClean="0"/>
          </a:p>
          <a:p>
            <a:r>
              <a:rPr lang="nl-NL" dirty="0" smtClean="0"/>
              <a:t>Banen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10080419" y="121045"/>
            <a:ext cx="843820" cy="457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 rot="5400000">
            <a:off x="7922246" y="2126645"/>
            <a:ext cx="51818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400" dirty="0" smtClean="0"/>
              <a:t>DWH2 – </a:t>
            </a:r>
            <a:br>
              <a:rPr lang="nl-NL" sz="4400" dirty="0" smtClean="0"/>
            </a:br>
            <a:r>
              <a:rPr lang="nl-NL" sz="2000" dirty="0" err="1" smtClean="0"/>
              <a:t>Datamart</a:t>
            </a:r>
            <a:r>
              <a:rPr lang="nl-NL" sz="2000" dirty="0" smtClean="0"/>
              <a:t> Banen verwerking  bestanden 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0944927" y="74328"/>
            <a:ext cx="1247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/>
              <a:t>Informatie </a:t>
            </a:r>
          </a:p>
          <a:p>
            <a:r>
              <a:rPr lang="nl-NL" b="1" dirty="0" smtClean="0"/>
              <a:t>Producten </a:t>
            </a:r>
            <a:endParaRPr lang="nl-NL" b="1" dirty="0"/>
          </a:p>
        </p:txBody>
      </p:sp>
      <p:sp>
        <p:nvSpPr>
          <p:cNvPr id="36" name="Rechthoek 35"/>
          <p:cNvSpPr/>
          <p:nvPr/>
        </p:nvSpPr>
        <p:spPr>
          <a:xfrm>
            <a:off x="11011446" y="121045"/>
            <a:ext cx="1135608" cy="462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76323"/>
              </p:ext>
            </p:extLst>
          </p:nvPr>
        </p:nvGraphicFramePr>
        <p:xfrm>
          <a:off x="3683190" y="2017782"/>
          <a:ext cx="6015288" cy="2561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772">
                  <a:extLst>
                    <a:ext uri="{9D8B030D-6E8A-4147-A177-3AD203B41FA5}">
                      <a16:colId xmlns:a16="http://schemas.microsoft.com/office/drawing/2014/main" val="1321022035"/>
                    </a:ext>
                  </a:extLst>
                </a:gridCol>
                <a:gridCol w="3581064">
                  <a:extLst>
                    <a:ext uri="{9D8B030D-6E8A-4147-A177-3AD203B41FA5}">
                      <a16:colId xmlns:a16="http://schemas.microsoft.com/office/drawing/2014/main" val="2916190134"/>
                    </a:ext>
                  </a:extLst>
                </a:gridCol>
                <a:gridCol w="836452">
                  <a:extLst>
                    <a:ext uri="{9D8B030D-6E8A-4147-A177-3AD203B41FA5}">
                      <a16:colId xmlns:a16="http://schemas.microsoft.com/office/drawing/2014/main" val="2537038461"/>
                    </a:ext>
                  </a:extLst>
                </a:gridCol>
              </a:tblGrid>
              <a:tr h="1881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100" b="1" dirty="0">
                          <a:effectLst/>
                        </a:rPr>
                        <a:t>Tabelnaam</a:t>
                      </a:r>
                      <a:endParaRPr lang="nl-NL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100" b="1" dirty="0">
                          <a:effectLst/>
                        </a:rPr>
                        <a:t>Voorbeeld bestand</a:t>
                      </a:r>
                      <a:endParaRPr lang="nl-NL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5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Periode</a:t>
                      </a:r>
                      <a:endParaRPr lang="nl-NL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635948"/>
                  </a:ext>
                </a:extLst>
              </a:tr>
              <a:tr h="171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Toestandsgegevens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84286"/>
                  </a:ext>
                </a:extLst>
              </a:tr>
              <a:tr h="71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LA_IKV_ADRES_HIS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</a:rPr>
                        <a:t>UGS_GDVA264_20190527_ADR_20180201_20190527_001.DAT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15 </a:t>
                      </a:r>
                      <a:r>
                        <a:rPr lang="nl-NL" sz="10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mnd</a:t>
                      </a:r>
                      <a:endParaRPr lang="nl-NL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677357"/>
                  </a:ext>
                </a:extLst>
              </a:tr>
              <a:tr h="171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LA_IKV_GELDIGHEID_HIS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UGS_GDVA264_20190527_IGH_20180201_20190527_001.DAT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15 </a:t>
                      </a:r>
                      <a:r>
                        <a:rPr lang="nl-NL" sz="10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mnd</a:t>
                      </a:r>
                      <a:endParaRPr lang="nl-NL" sz="10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3496880"/>
                  </a:ext>
                </a:extLst>
              </a:tr>
              <a:tr h="1675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 smtClean="0">
                          <a:effectLst/>
                        </a:rPr>
                        <a:t>LA_IKV_IDENTIFICATIE_HIS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</a:rPr>
                        <a:t>UGS_GDVA264_20190527_IIH_20180201_20190527_001.DAT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15 </a:t>
                      </a:r>
                      <a:r>
                        <a:rPr lang="nl-NL" sz="10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mnd</a:t>
                      </a:r>
                      <a:endParaRPr lang="nl-NL" sz="10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3355951"/>
                  </a:ext>
                </a:extLst>
              </a:tr>
              <a:tr h="171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LA_IKV_PERSOON_HIS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</a:rPr>
                        <a:t>UGS_GDVA264_20190527_PRS_20180201_20190527_001.DAT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15 </a:t>
                      </a:r>
                      <a:r>
                        <a:rPr lang="nl-NL" sz="10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mnd</a:t>
                      </a:r>
                      <a:endParaRPr lang="nl-NL" sz="10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949621"/>
                  </a:ext>
                </a:extLst>
              </a:tr>
              <a:tr h="171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LA_INKOMSTENPERIODE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UGS_GDVA264_20190527_IKP_20180201_20190527_001.DAT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15 </a:t>
                      </a:r>
                      <a:r>
                        <a:rPr lang="nl-NL" sz="10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mnd</a:t>
                      </a:r>
                      <a:endParaRPr lang="nl-NL" sz="10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317026"/>
                  </a:ext>
                </a:extLst>
              </a:tr>
              <a:tr h="171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LA_SECTORRISICOGROEP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UGS_GDVA264_20190527_SRG_20180201_20190527_001.DAT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15 </a:t>
                      </a:r>
                      <a:r>
                        <a:rPr lang="nl-NL" sz="10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mnd</a:t>
                      </a:r>
                      <a:endParaRPr lang="nl-NL" sz="10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380261"/>
                  </a:ext>
                </a:extLst>
              </a:tr>
              <a:tr h="171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Transactiegegevens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nl-NL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253403"/>
                  </a:ext>
                </a:extLst>
              </a:tr>
              <a:tr h="342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LA_INKOMSTENOPGAVE –meting 1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UGS_GDVA264_20190527_IKO_20180201_20190301_001.DAT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1 </a:t>
                      </a:r>
                      <a:r>
                        <a:rPr lang="nl-NL" sz="10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mnd</a:t>
                      </a:r>
                      <a:endParaRPr lang="nl-NL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005165"/>
                  </a:ext>
                </a:extLst>
              </a:tr>
              <a:tr h="342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</a:rPr>
                        <a:t>LA_INKOMSTENOPGAVE – meting 2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UGS_GDVA264_20190527_IKO_20190201_20190301_001.DAT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3 </a:t>
                      </a:r>
                      <a:r>
                        <a:rPr lang="nl-NL" sz="10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mnd</a:t>
                      </a:r>
                      <a:endParaRPr lang="nl-NL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507675"/>
                  </a:ext>
                </a:extLst>
              </a:tr>
              <a:tr h="342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LA_INKOMSTENOPGAVE – meting 3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</a:rPr>
                        <a:t>UGS_GDVA264_20190527_IKO_20190401_20190501_001.DAT 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15 </a:t>
                      </a:r>
                      <a:r>
                        <a:rPr lang="nl-NL" sz="10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mnd</a:t>
                      </a:r>
                      <a:endParaRPr lang="nl-NL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2052079"/>
                  </a:ext>
                </a:extLst>
              </a:tr>
            </a:tbl>
          </a:graphicData>
        </a:graphic>
      </p:graphicFrame>
      <p:cxnSp>
        <p:nvCxnSpPr>
          <p:cNvPr id="32" name="Rechte verbindingslijn met pijl 31"/>
          <p:cNvCxnSpPr/>
          <p:nvPr/>
        </p:nvCxnSpPr>
        <p:spPr>
          <a:xfrm flipV="1">
            <a:off x="3397420" y="3346703"/>
            <a:ext cx="243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/>
          <p:cNvSpPr/>
          <p:nvPr/>
        </p:nvSpPr>
        <p:spPr>
          <a:xfrm>
            <a:off x="2633915" y="2107480"/>
            <a:ext cx="977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dirty="0"/>
              <a:t>GDVA264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3</a:t>
            </a:fld>
            <a:endParaRPr lang="nl-NL"/>
          </a:p>
        </p:txBody>
      </p:sp>
      <p:sp>
        <p:nvSpPr>
          <p:cNvPr id="20" name="Tekstvak 19"/>
          <p:cNvSpPr txBox="1"/>
          <p:nvPr/>
        </p:nvSpPr>
        <p:spPr>
          <a:xfrm>
            <a:off x="40267" y="4785839"/>
            <a:ext cx="5939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FF0000"/>
                </a:solidFill>
              </a:rPr>
              <a:t>GDVA264 is specifiek ontworpen voor </a:t>
            </a:r>
            <a:r>
              <a:rPr lang="nl-NL" dirty="0" err="1" smtClean="0">
                <a:solidFill>
                  <a:srgbClr val="FF0000"/>
                </a:solidFill>
              </a:rPr>
              <a:t>datamart</a:t>
            </a:r>
            <a:r>
              <a:rPr lang="nl-NL" dirty="0" smtClean="0">
                <a:solidFill>
                  <a:srgbClr val="FF0000"/>
                </a:solidFill>
              </a:rPr>
              <a:t> banen</a:t>
            </a:r>
            <a:endParaRPr lang="nl-NL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FF0000"/>
                </a:solidFill>
              </a:rPr>
              <a:t>Begin en einddatum(</a:t>
            </a:r>
            <a:r>
              <a:rPr lang="nl-NL" dirty="0" err="1" smtClean="0">
                <a:solidFill>
                  <a:srgbClr val="FF0000"/>
                </a:solidFill>
              </a:rPr>
              <a:t>hardcoded</a:t>
            </a:r>
            <a:r>
              <a:rPr lang="nl-NL" dirty="0" smtClean="0">
                <a:solidFill>
                  <a:srgbClr val="FF0000"/>
                </a:solidFill>
              </a:rPr>
              <a:t> gdva264) zijn </a:t>
            </a:r>
            <a:r>
              <a:rPr lang="nl-NL" dirty="0" err="1" smtClean="0">
                <a:solidFill>
                  <a:srgbClr val="FF0000"/>
                </a:solidFill>
              </a:rPr>
              <a:t>hardcoded</a:t>
            </a:r>
            <a:r>
              <a:rPr lang="nl-NL" dirty="0" smtClean="0">
                <a:solidFill>
                  <a:srgbClr val="FF0000"/>
                </a:solidFill>
              </a:rPr>
              <a:t> voor transacties en </a:t>
            </a:r>
            <a:r>
              <a:rPr lang="nl-NL" dirty="0" err="1" smtClean="0">
                <a:solidFill>
                  <a:srgbClr val="FF0000"/>
                </a:solidFill>
              </a:rPr>
              <a:t>toestandgegevens</a:t>
            </a:r>
            <a:r>
              <a:rPr lang="nl-NL" dirty="0" smtClean="0">
                <a:solidFill>
                  <a:srgbClr val="FF0000"/>
                </a:solidFill>
              </a:rPr>
              <a:t/>
            </a:r>
            <a:br>
              <a:rPr lang="nl-NL" dirty="0" smtClean="0">
                <a:solidFill>
                  <a:srgbClr val="FF0000"/>
                </a:solidFill>
              </a:rPr>
            </a:b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AS-IS - GDVA264 - Periodes voor bestanden - details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712364"/>
              </p:ext>
            </p:extLst>
          </p:nvPr>
        </p:nvGraphicFramePr>
        <p:xfrm>
          <a:off x="991526" y="1690689"/>
          <a:ext cx="10112948" cy="3548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4768">
                  <a:extLst>
                    <a:ext uri="{9D8B030D-6E8A-4147-A177-3AD203B41FA5}">
                      <a16:colId xmlns:a16="http://schemas.microsoft.com/office/drawing/2014/main" val="2837339521"/>
                    </a:ext>
                  </a:extLst>
                </a:gridCol>
                <a:gridCol w="697718">
                  <a:extLst>
                    <a:ext uri="{9D8B030D-6E8A-4147-A177-3AD203B41FA5}">
                      <a16:colId xmlns:a16="http://schemas.microsoft.com/office/drawing/2014/main" val="2208748746"/>
                    </a:ext>
                  </a:extLst>
                </a:gridCol>
                <a:gridCol w="4938510">
                  <a:extLst>
                    <a:ext uri="{9D8B030D-6E8A-4147-A177-3AD203B41FA5}">
                      <a16:colId xmlns:a16="http://schemas.microsoft.com/office/drawing/2014/main" val="4216897032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005435498"/>
                    </a:ext>
                  </a:extLst>
                </a:gridCol>
              </a:tblGrid>
              <a:tr h="463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Tabelnaam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Tag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Voorbeeld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Opmerking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9330431"/>
                  </a:ext>
                </a:extLst>
              </a:tr>
              <a:tr h="354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Toestandsgegevens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 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 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 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255701"/>
                  </a:ext>
                </a:extLst>
              </a:tr>
              <a:tr h="20612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N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LA_IKV_ADRES_HIS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ADR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  <a:highlight>
                            <a:srgbClr val="FF0000"/>
                          </a:highlight>
                        </a:rPr>
                        <a:t>UGS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808000"/>
                          </a:highlight>
                        </a:rPr>
                        <a:t>GDVA264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_ADR_</a:t>
                      </a:r>
                      <a:r>
                        <a:rPr lang="nl-NL" sz="1400">
                          <a:effectLst/>
                          <a:highlight>
                            <a:srgbClr val="D3D3D3"/>
                          </a:highlight>
                        </a:rPr>
                        <a:t>20180201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_001.DAT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b="1">
                          <a:solidFill>
                            <a:srgbClr val="FF0000"/>
                          </a:solidFill>
                          <a:effectLst/>
                        </a:rPr>
                        <a:t>15 mnd</a:t>
                      </a:r>
                      <a:endParaRPr lang="nl-NL" sz="1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628625"/>
                  </a:ext>
                </a:extLst>
              </a:tr>
              <a:tr h="20612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N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LA_IKV_GELDIGHEID_HIS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IGH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  <a:highlight>
                            <a:srgbClr val="FF0000"/>
                          </a:highlight>
                        </a:rPr>
                        <a:t>UGS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808000"/>
                          </a:highlight>
                        </a:rPr>
                        <a:t>GDVA264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_IGH_</a:t>
                      </a:r>
                      <a:r>
                        <a:rPr lang="nl-NL" sz="1400">
                          <a:effectLst/>
                          <a:highlight>
                            <a:srgbClr val="D3D3D3"/>
                          </a:highlight>
                        </a:rPr>
                        <a:t>20180201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_001.DAT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b="1">
                          <a:solidFill>
                            <a:srgbClr val="FF0000"/>
                          </a:solidFill>
                          <a:effectLst/>
                        </a:rPr>
                        <a:t>15 mnd</a:t>
                      </a:r>
                      <a:endParaRPr lang="nl-NL" sz="1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765743"/>
                  </a:ext>
                </a:extLst>
              </a:tr>
              <a:tr h="20612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N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LA_IKV_IDENTIFICATIE_HIS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IIH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  <a:highlight>
                            <a:srgbClr val="FF0000"/>
                          </a:highlight>
                        </a:rPr>
                        <a:t>UGS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808000"/>
                          </a:highlight>
                        </a:rPr>
                        <a:t>GDVA264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_IIH_</a:t>
                      </a:r>
                      <a:r>
                        <a:rPr lang="nl-NL" sz="1400">
                          <a:effectLst/>
                          <a:highlight>
                            <a:srgbClr val="D3D3D3"/>
                          </a:highlight>
                        </a:rPr>
                        <a:t>20180201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_001.DAT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b="1">
                          <a:solidFill>
                            <a:srgbClr val="FF0000"/>
                          </a:solidFill>
                          <a:effectLst/>
                        </a:rPr>
                        <a:t>15 mnd</a:t>
                      </a:r>
                      <a:endParaRPr lang="nl-NL" sz="1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948430"/>
                  </a:ext>
                </a:extLst>
              </a:tr>
              <a:tr h="20612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N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LA_IKV_PERSOON_HIS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PRS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  <a:highlight>
                            <a:srgbClr val="FF0000"/>
                          </a:highlight>
                        </a:rPr>
                        <a:t>UGS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808000"/>
                          </a:highlight>
                        </a:rPr>
                        <a:t>GDVA264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_PRS_</a:t>
                      </a:r>
                      <a:r>
                        <a:rPr lang="nl-NL" sz="1400">
                          <a:effectLst/>
                          <a:highlight>
                            <a:srgbClr val="D3D3D3"/>
                          </a:highlight>
                        </a:rPr>
                        <a:t>20180201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_001.DAT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b="1">
                          <a:solidFill>
                            <a:srgbClr val="FF0000"/>
                          </a:solidFill>
                          <a:effectLst/>
                        </a:rPr>
                        <a:t>15 mnd</a:t>
                      </a:r>
                      <a:endParaRPr lang="nl-NL" sz="1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816616"/>
                  </a:ext>
                </a:extLst>
              </a:tr>
              <a:tr h="2061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LA_INKOMSTENPERIODE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IKP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  <a:highlight>
                            <a:srgbClr val="FF0000"/>
                          </a:highlight>
                        </a:rPr>
                        <a:t>UGS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808000"/>
                          </a:highlight>
                        </a:rPr>
                        <a:t>GDVA264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_IKP_</a:t>
                      </a:r>
                      <a:r>
                        <a:rPr lang="nl-NL" sz="1400">
                          <a:effectLst/>
                          <a:highlight>
                            <a:srgbClr val="D3D3D3"/>
                          </a:highlight>
                        </a:rPr>
                        <a:t>20180201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_001.DAT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b="1">
                          <a:solidFill>
                            <a:srgbClr val="FF0000"/>
                          </a:solidFill>
                          <a:effectLst/>
                        </a:rPr>
                        <a:t>15 mnd</a:t>
                      </a:r>
                      <a:endParaRPr lang="nl-NL" sz="1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253427"/>
                  </a:ext>
                </a:extLst>
              </a:tr>
              <a:tr h="2061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LA_SECTORRISICOGROEP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SRG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  <a:highlight>
                            <a:srgbClr val="FF0000"/>
                          </a:highlight>
                        </a:rPr>
                        <a:t>UGS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808000"/>
                          </a:highlight>
                        </a:rPr>
                        <a:t>GDVA264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_SRG_</a:t>
                      </a:r>
                      <a:r>
                        <a:rPr lang="nl-NL" sz="1400">
                          <a:effectLst/>
                          <a:highlight>
                            <a:srgbClr val="D3D3D3"/>
                          </a:highlight>
                        </a:rPr>
                        <a:t>20180201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_001.DAT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b="1" dirty="0">
                          <a:solidFill>
                            <a:srgbClr val="FF0000"/>
                          </a:solidFill>
                          <a:effectLst/>
                        </a:rPr>
                        <a:t>15 </a:t>
                      </a:r>
                      <a:r>
                        <a:rPr lang="nl-NL" sz="1400" b="1" dirty="0" err="1">
                          <a:solidFill>
                            <a:srgbClr val="FF0000"/>
                          </a:solidFill>
                          <a:effectLst/>
                        </a:rPr>
                        <a:t>mnd</a:t>
                      </a:r>
                      <a:endParaRPr lang="nl-NL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739314"/>
                  </a:ext>
                </a:extLst>
              </a:tr>
              <a:tr h="2061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Transactiegegevens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 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 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 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537992"/>
                  </a:ext>
                </a:extLst>
              </a:tr>
              <a:tr h="4122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LA_INKOMSTENOPGAVE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IKO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  <a:highlight>
                            <a:srgbClr val="FF0000"/>
                          </a:highlight>
                        </a:rPr>
                        <a:t>UGS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808000"/>
                          </a:highlight>
                        </a:rPr>
                        <a:t>GDVA264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_IKO_</a:t>
                      </a:r>
                      <a:r>
                        <a:rPr lang="nl-NL" sz="1400">
                          <a:effectLst/>
                          <a:highlight>
                            <a:srgbClr val="A9A9A9"/>
                          </a:highlight>
                        </a:rPr>
                        <a:t>20180201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8B8B"/>
                          </a:highlight>
                        </a:rPr>
                        <a:t>20190301</a:t>
                      </a:r>
                      <a:r>
                        <a:rPr lang="nl-NL" sz="1400">
                          <a:effectLst/>
                        </a:rPr>
                        <a:t>_001.DAT 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dirty="0" smtClean="0">
                          <a:effectLst/>
                        </a:rPr>
                        <a:t>Meting-3 – </a:t>
                      </a:r>
                      <a:r>
                        <a:rPr lang="nl-NL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15 </a:t>
                      </a:r>
                      <a:r>
                        <a:rPr lang="nl-NL" sz="14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mnd</a:t>
                      </a:r>
                      <a:endParaRPr lang="nl-NL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934623"/>
                  </a:ext>
                </a:extLst>
              </a:tr>
              <a:tr h="4122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LA_INKOMSTENOPGAVE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IKO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  <a:highlight>
                            <a:srgbClr val="FF0000"/>
                          </a:highlight>
                        </a:rPr>
                        <a:t>UGS</a:t>
                      </a:r>
                      <a:r>
                        <a:rPr lang="nl-NL" sz="1400" dirty="0">
                          <a:effectLst/>
                        </a:rPr>
                        <a:t>_</a:t>
                      </a:r>
                      <a:r>
                        <a:rPr lang="nl-NL" sz="1400" dirty="0">
                          <a:effectLst/>
                          <a:highlight>
                            <a:srgbClr val="808000"/>
                          </a:highlight>
                        </a:rPr>
                        <a:t>GDVA264</a:t>
                      </a:r>
                      <a:r>
                        <a:rPr lang="nl-NL" sz="1400" dirty="0">
                          <a:effectLst/>
                        </a:rPr>
                        <a:t>_</a:t>
                      </a:r>
                      <a:r>
                        <a:rPr lang="nl-NL" sz="1400" dirty="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 dirty="0">
                          <a:effectLst/>
                        </a:rPr>
                        <a:t>_IKO_</a:t>
                      </a:r>
                      <a:r>
                        <a:rPr lang="nl-NL" sz="1400" dirty="0">
                          <a:effectLst/>
                          <a:highlight>
                            <a:srgbClr val="800080"/>
                          </a:highlight>
                        </a:rPr>
                        <a:t>20190201</a:t>
                      </a:r>
                      <a:r>
                        <a:rPr lang="nl-NL" sz="1400" dirty="0">
                          <a:effectLst/>
                        </a:rPr>
                        <a:t>_</a:t>
                      </a:r>
                      <a:r>
                        <a:rPr lang="nl-NL" sz="1400" dirty="0">
                          <a:effectLst/>
                          <a:highlight>
                            <a:srgbClr val="008B8B"/>
                          </a:highlight>
                        </a:rPr>
                        <a:t>20190301</a:t>
                      </a:r>
                      <a:r>
                        <a:rPr lang="nl-NL" sz="1400" dirty="0">
                          <a:effectLst/>
                        </a:rPr>
                        <a:t>_001.DAT 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dirty="0" smtClean="0">
                          <a:effectLst/>
                        </a:rPr>
                        <a:t>Meting-2 – </a:t>
                      </a:r>
                      <a:r>
                        <a:rPr lang="nl-NL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3 </a:t>
                      </a:r>
                      <a:r>
                        <a:rPr lang="nl-NL" sz="14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mnd</a:t>
                      </a:r>
                      <a:endParaRPr lang="nl-NL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974299"/>
                  </a:ext>
                </a:extLst>
              </a:tr>
              <a:tr h="4122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LA_INKOMSTENOPGAVE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IKO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  <a:highlight>
                            <a:srgbClr val="FF0000"/>
                          </a:highlight>
                        </a:rPr>
                        <a:t>UGS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808000"/>
                          </a:highlight>
                        </a:rPr>
                        <a:t>GDVA264</a:t>
                      </a:r>
                      <a:r>
                        <a:rPr lang="nl-NL" sz="1400">
                          <a:effectLst/>
                        </a:rPr>
                        <a:t>_</a:t>
                      </a:r>
                      <a:r>
                        <a:rPr lang="nl-NL" sz="1400">
                          <a:effectLst/>
                          <a:highlight>
                            <a:srgbClr val="00FF00"/>
                          </a:highlight>
                        </a:rPr>
                        <a:t>20190527</a:t>
                      </a:r>
                      <a:r>
                        <a:rPr lang="nl-NL" sz="1400">
                          <a:effectLst/>
                        </a:rPr>
                        <a:t>_IKO_</a:t>
                      </a:r>
                      <a:r>
                        <a:rPr lang="nl-NL" sz="1400">
                          <a:effectLst/>
                          <a:highlight>
                            <a:srgbClr val="8B0000"/>
                          </a:highlight>
                        </a:rPr>
                        <a:t>20190401</a:t>
                      </a:r>
                      <a:r>
                        <a:rPr lang="nl-NL" sz="1400">
                          <a:effectLst/>
                        </a:rPr>
                        <a:t>_20190501_001.DAT 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400" dirty="0" smtClean="0">
                          <a:effectLst/>
                        </a:rPr>
                        <a:t>Meting-1 </a:t>
                      </a:r>
                      <a:r>
                        <a:rPr lang="nl-NL" sz="1400" dirty="0" smtClean="0">
                          <a:solidFill>
                            <a:srgbClr val="FF0000"/>
                          </a:solidFill>
                          <a:effectLst/>
                        </a:rPr>
                        <a:t>– </a:t>
                      </a:r>
                      <a:r>
                        <a:rPr lang="nl-NL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1 </a:t>
                      </a:r>
                      <a:r>
                        <a:rPr lang="nl-NL" sz="14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mnd</a:t>
                      </a:r>
                      <a:endParaRPr lang="nl-NL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88471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39361" y="921247"/>
            <a:ext cx="7047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Onderstaande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tabel toont de tags voor de tabelnamen en voorbeelden van bestandnamen voor peildatum 27 mei 2019.</a:t>
            </a:r>
            <a:endParaRPr kumimoji="0" lang="nl-NL" altLang="nl-NL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Meting 1: P20190527 -  20190401  (1 maand voor P)        -  20190501 </a:t>
            </a:r>
            <a:r>
              <a:rPr lang="nl-NL" altLang="nl-NL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altLang="nl-NL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Meting 2: P20190527 – 20190201  (3 maanden voor P)    -  20190301</a:t>
            </a:r>
            <a:b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Meting 3: P20190527 – 20180201  (15 maanden voor P)  -  20190301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4</a:t>
            </a:fld>
            <a:endParaRPr lang="nl-NL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0962"/>
              </p:ext>
            </p:extLst>
          </p:nvPr>
        </p:nvGraphicFramePr>
        <p:xfrm>
          <a:off x="1375804" y="4722053"/>
          <a:ext cx="10134600" cy="1473200"/>
        </p:xfrm>
        <a:graphic>
          <a:graphicData uri="http://schemas.openxmlformats.org/drawingml/2006/table">
            <a:tbl>
              <a:tblPr/>
              <a:tblGrid>
                <a:gridCol w="2247900">
                  <a:extLst>
                    <a:ext uri="{9D8B030D-6E8A-4147-A177-3AD203B41FA5}">
                      <a16:colId xmlns:a16="http://schemas.microsoft.com/office/drawing/2014/main" val="82862793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60395055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24380093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18212067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16586227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46910611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36393945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78502867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73893124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378838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88151574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37903154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91968342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57177643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1571872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62011669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94888290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63693161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370823564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44163112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Peil Datum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2559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7215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Opmerkingen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77177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Meting 1 - 20180201_20190301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meting 3 - 15 maanden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8831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Meting 2 - 20190201_20190301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meting 2 - 3 maanden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3798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Metng 3 - 20190401_20190501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meting 1 - 1 maand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52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Overzicht TO-BE </a:t>
            </a:r>
            <a:br>
              <a:rPr lang="nl-NL" dirty="0" smtClean="0"/>
            </a:br>
            <a:r>
              <a:rPr lang="nl-NL" dirty="0" err="1" smtClean="0"/>
              <a:t>Requirements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m.b.t. verladingen</a:t>
            </a:r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8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TO-BE </a:t>
            </a:r>
            <a:r>
              <a:rPr lang="nl-NL" sz="3600" dirty="0" err="1"/>
              <a:t>R</a:t>
            </a:r>
            <a:r>
              <a:rPr lang="nl-NL" sz="3600" dirty="0" err="1" smtClean="0"/>
              <a:t>equirements</a:t>
            </a:r>
            <a:r>
              <a:rPr lang="nl-NL" sz="3600" dirty="0" smtClean="0"/>
              <a:t> P+ LA t.a.v. verladingen</a:t>
            </a:r>
            <a:endParaRPr lang="nl-NL" sz="2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30009"/>
            <a:ext cx="10515600" cy="4746954"/>
          </a:xfrm>
        </p:spPr>
        <p:txBody>
          <a:bodyPr>
            <a:normAutofit fontScale="55000" lnSpcReduction="20000"/>
          </a:bodyPr>
          <a:lstStyle/>
          <a:p>
            <a:r>
              <a:rPr lang="nl-NL" dirty="0" smtClean="0"/>
              <a:t>1. Delta Data export functionaliteit </a:t>
            </a:r>
            <a:r>
              <a:rPr lang="nl-NL" dirty="0" err="1" smtClean="0"/>
              <a:t>requirement</a:t>
            </a:r>
            <a:r>
              <a:rPr lang="nl-NL" dirty="0" smtClean="0"/>
              <a:t> – ALLEEN delta data van P+ LA Bron naar DIM Bronzone – </a:t>
            </a:r>
            <a:br>
              <a:rPr lang="nl-NL" dirty="0" smtClean="0"/>
            </a:br>
            <a:r>
              <a:rPr lang="nl-NL" dirty="0" smtClean="0">
                <a:solidFill>
                  <a:srgbClr val="00B050"/>
                </a:solidFill>
              </a:rPr>
              <a:t>Conform DIM standaard </a:t>
            </a:r>
            <a:r>
              <a:rPr lang="nl-NL" dirty="0" err="1" smtClean="0">
                <a:solidFill>
                  <a:srgbClr val="FF0000"/>
                </a:solidFill>
              </a:rPr>
              <a:t>i.p.v</a:t>
            </a:r>
            <a:r>
              <a:rPr lang="nl-NL" dirty="0" smtClean="0">
                <a:solidFill>
                  <a:srgbClr val="FF0000"/>
                </a:solidFill>
              </a:rPr>
              <a:t> volgens GDVA264 !</a:t>
            </a:r>
          </a:p>
          <a:p>
            <a:pPr lvl="1"/>
            <a:r>
              <a:rPr lang="nl-NL" dirty="0" smtClean="0"/>
              <a:t>Delta data export kopieert alleen gewijzigde data voor desbetreffende periode </a:t>
            </a:r>
            <a:r>
              <a:rPr lang="nl-NL" dirty="0"/>
              <a:t>van </a:t>
            </a:r>
            <a:r>
              <a:rPr lang="nl-NL" dirty="0" smtClean="0"/>
              <a:t>P+LA bron </a:t>
            </a:r>
            <a:r>
              <a:rPr lang="nl-NL" dirty="0"/>
              <a:t>naar DIM </a:t>
            </a:r>
            <a:r>
              <a:rPr lang="nl-NL" dirty="0" smtClean="0"/>
              <a:t>bron zone. </a:t>
            </a:r>
            <a:br>
              <a:rPr lang="nl-NL" dirty="0" smtClean="0"/>
            </a:br>
            <a:r>
              <a:rPr lang="nl-NL" dirty="0" smtClean="0"/>
              <a:t>De </a:t>
            </a:r>
            <a:r>
              <a:rPr lang="nl-NL" dirty="0"/>
              <a:t>functionaliteit bevat geen </a:t>
            </a:r>
            <a:r>
              <a:rPr lang="nl-NL" dirty="0" smtClean="0"/>
              <a:t>GDVA264 business logica alleen export logica; conform DIM standaard.</a:t>
            </a:r>
            <a:endParaRPr lang="nl-NL" dirty="0"/>
          </a:p>
          <a:p>
            <a:pPr lvl="1"/>
            <a:r>
              <a:rPr lang="nl-NL" b="1" dirty="0" smtClean="0"/>
              <a:t>Geen 3x IKO Transactie files benodigd ! </a:t>
            </a:r>
            <a:r>
              <a:rPr lang="nl-NL" dirty="0" smtClean="0"/>
              <a:t>Slechts 1 x IKO entiteit met wijzigingen voor desbetreffende periode voldoet !</a:t>
            </a:r>
          </a:p>
          <a:p>
            <a:pPr lvl="1"/>
            <a:r>
              <a:rPr lang="nl-NL" dirty="0" smtClean="0"/>
              <a:t>Script 1</a:t>
            </a:r>
            <a:r>
              <a:rPr lang="nl-NL" baseline="30000" dirty="0" smtClean="0">
                <a:solidFill>
                  <a:srgbClr val="FF0000"/>
                </a:solidFill>
              </a:rPr>
              <a:t>*</a:t>
            </a:r>
            <a:r>
              <a:rPr lang="nl-NL" dirty="0" smtClean="0"/>
              <a:t> - Regulier data wijzigingen </a:t>
            </a:r>
            <a:r>
              <a:rPr lang="nl-NL" dirty="0"/>
              <a:t>laatste maand </a:t>
            </a:r>
            <a:r>
              <a:rPr lang="nl-NL" dirty="0" smtClean="0"/>
              <a:t>- P</a:t>
            </a:r>
            <a:r>
              <a:rPr lang="nl-NL" dirty="0"/>
              <a:t>+ LA Bron </a:t>
            </a:r>
            <a:r>
              <a:rPr lang="nl-NL" dirty="0" smtClean="0"/>
              <a:t>entiteiten: voor periode </a:t>
            </a:r>
            <a:r>
              <a:rPr lang="nl-NL" b="1" dirty="0" smtClean="0"/>
              <a:t>maandelijks</a:t>
            </a:r>
            <a:r>
              <a:rPr lang="nl-NL" dirty="0" smtClean="0"/>
              <a:t> (parameters(begin, einddatum)) </a:t>
            </a:r>
            <a:r>
              <a:rPr lang="nl-NL" b="1" dirty="0" smtClean="0"/>
              <a:t>kopiëren</a:t>
            </a:r>
            <a:r>
              <a:rPr lang="nl-NL" dirty="0" smtClean="0"/>
              <a:t> van de P+ LA bron data wijzigingen – </a:t>
            </a:r>
            <a:r>
              <a:rPr lang="nl-NL" dirty="0" smtClean="0">
                <a:solidFill>
                  <a:srgbClr val="FF0000"/>
                </a:solidFill>
              </a:rPr>
              <a:t>Dus alleen per entiteit voor de laatste maand met data wijzigingen</a:t>
            </a:r>
          </a:p>
          <a:p>
            <a:pPr lvl="1"/>
            <a:r>
              <a:rPr lang="nl-NL" dirty="0"/>
              <a:t>Script 2 </a:t>
            </a:r>
            <a:r>
              <a:rPr lang="nl-NL" baseline="30000" dirty="0" smtClean="0">
                <a:solidFill>
                  <a:srgbClr val="FF0000"/>
                </a:solidFill>
              </a:rPr>
              <a:t>*</a:t>
            </a:r>
            <a:r>
              <a:rPr lang="nl-NL" dirty="0" smtClean="0"/>
              <a:t> – Initiële Historische wijzigingen data – P+ LA Bron entiteiten: </a:t>
            </a:r>
            <a:r>
              <a:rPr lang="nl-NL" dirty="0"/>
              <a:t>voor </a:t>
            </a:r>
            <a:r>
              <a:rPr lang="nl-NL" dirty="0" smtClean="0"/>
              <a:t>historische periode(parameters(Sept 2016  - heden – 3 maanden) parameter) </a:t>
            </a:r>
            <a:r>
              <a:rPr lang="nl-NL" b="1" dirty="0" smtClean="0"/>
              <a:t>kopiëren</a:t>
            </a:r>
            <a:r>
              <a:rPr lang="nl-NL" dirty="0" smtClean="0"/>
              <a:t> </a:t>
            </a:r>
            <a:r>
              <a:rPr lang="nl-NL" dirty="0"/>
              <a:t>van </a:t>
            </a:r>
            <a:r>
              <a:rPr lang="nl-NL" dirty="0" smtClean="0"/>
              <a:t>de P+ LA bron data wijzigen</a:t>
            </a:r>
            <a:r>
              <a:rPr lang="nl-NL" dirty="0"/>
              <a:t> </a:t>
            </a:r>
            <a:r>
              <a:rPr lang="nl-NL" dirty="0" smtClean="0"/>
              <a:t>– </a:t>
            </a:r>
            <a:r>
              <a:rPr lang="nl-NL" dirty="0" smtClean="0">
                <a:solidFill>
                  <a:srgbClr val="FF0000"/>
                </a:solidFill>
              </a:rPr>
              <a:t>Dus alleen per entiteit voor historische periode met data wijzigingen</a:t>
            </a:r>
            <a:endParaRPr lang="nl-NL" dirty="0">
              <a:solidFill>
                <a:srgbClr val="FF0000"/>
              </a:solidFill>
            </a:endParaRPr>
          </a:p>
          <a:p>
            <a:r>
              <a:rPr lang="nl-NL" dirty="0" smtClean="0"/>
              <a:t>2. Business data aggregatie functionaliteit </a:t>
            </a:r>
            <a:r>
              <a:rPr lang="nl-NL" dirty="0" err="1" smtClean="0"/>
              <a:t>requirement</a:t>
            </a:r>
            <a:r>
              <a:rPr lang="nl-NL" dirty="0" smtClean="0"/>
              <a:t> – </a:t>
            </a:r>
            <a:r>
              <a:rPr lang="nl-NL" dirty="0" smtClean="0">
                <a:solidFill>
                  <a:srgbClr val="00B050"/>
                </a:solidFill>
              </a:rPr>
              <a:t>Bestaande Functionaliteit - GDVA264 </a:t>
            </a:r>
            <a:r>
              <a:rPr lang="nl-NL" dirty="0" smtClean="0"/>
              <a:t>– </a:t>
            </a:r>
            <a:r>
              <a:rPr lang="nl-NL" dirty="0" smtClean="0">
                <a:solidFill>
                  <a:srgbClr val="00B050"/>
                </a:solidFill>
              </a:rPr>
              <a:t>Geen nieuwe </a:t>
            </a:r>
            <a:r>
              <a:rPr lang="nl-NL" dirty="0" err="1" smtClean="0">
                <a:solidFill>
                  <a:srgbClr val="00B050"/>
                </a:solidFill>
              </a:rPr>
              <a:t>requirement</a:t>
            </a:r>
            <a:r>
              <a:rPr lang="nl-NL" dirty="0" smtClean="0">
                <a:solidFill>
                  <a:srgbClr val="00B050"/>
                </a:solidFill>
              </a:rPr>
              <a:t> ! </a:t>
            </a:r>
          </a:p>
          <a:p>
            <a:pPr lvl="1"/>
            <a:r>
              <a:rPr lang="nl-NL" dirty="0" smtClean="0"/>
              <a:t>Script 3 - De business Data Aggregatie functie wordt nu uitgevoerd met P+ LA Bron - GDVA264(</a:t>
            </a:r>
            <a:r>
              <a:rPr lang="nl-NL" dirty="0" err="1" smtClean="0"/>
              <a:t>peilddatum</a:t>
            </a:r>
            <a:r>
              <a:rPr lang="nl-NL" dirty="0" smtClean="0"/>
              <a:t> parameter) – DWH bron</a:t>
            </a:r>
          </a:p>
          <a:p>
            <a:pPr lvl="1"/>
            <a:r>
              <a:rPr lang="nl-NL" dirty="0" smtClean="0"/>
              <a:t>3 x IKO entiteit transacties files met 1, 3, 15 maanden periodes (= periodes </a:t>
            </a:r>
            <a:r>
              <a:rPr lang="nl-NL" dirty="0" err="1" smtClean="0"/>
              <a:t>hardcoded</a:t>
            </a:r>
            <a:r>
              <a:rPr lang="nl-NL" dirty="0" smtClean="0"/>
              <a:t> in GDVA264)</a:t>
            </a:r>
          </a:p>
          <a:p>
            <a:pPr lvl="1"/>
            <a:r>
              <a:rPr lang="nl-NL" dirty="0" smtClean="0"/>
              <a:t>Voor de overige (toestand) entiteiten is een periode van 15 maanden(= </a:t>
            </a:r>
            <a:r>
              <a:rPr lang="nl-NL" dirty="0" err="1" smtClean="0"/>
              <a:t>hardcoded</a:t>
            </a:r>
            <a:r>
              <a:rPr lang="nl-NL" dirty="0" smtClean="0"/>
              <a:t> in GDVA264) 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Business data aggregatie functionaliteit(GDVA264) </a:t>
            </a:r>
            <a:r>
              <a:rPr lang="nl-NL" dirty="0"/>
              <a:t>voor </a:t>
            </a:r>
            <a:r>
              <a:rPr lang="nl-NL" dirty="0" err="1"/>
              <a:t>Datamart</a:t>
            </a:r>
            <a:r>
              <a:rPr lang="nl-NL" dirty="0"/>
              <a:t> </a:t>
            </a:r>
            <a:r>
              <a:rPr lang="nl-NL" dirty="0" smtClean="0"/>
              <a:t>banen is </a:t>
            </a:r>
            <a:r>
              <a:rPr lang="nl-NL" dirty="0" smtClean="0">
                <a:solidFill>
                  <a:srgbClr val="FF0000"/>
                </a:solidFill>
              </a:rPr>
              <a:t>BUITEN SCOPE </a:t>
            </a:r>
            <a:r>
              <a:rPr lang="nl-NL" dirty="0">
                <a:solidFill>
                  <a:srgbClr val="FF0000"/>
                </a:solidFill>
              </a:rPr>
              <a:t>voor Polis+ LA </a:t>
            </a:r>
            <a:r>
              <a:rPr lang="nl-NL" dirty="0" smtClean="0">
                <a:solidFill>
                  <a:srgbClr val="FF0000"/>
                </a:solidFill>
              </a:rPr>
              <a:t>Bron ontsluiting project </a:t>
            </a:r>
            <a:r>
              <a:rPr lang="nl-NL" dirty="0"/>
              <a:t/>
            </a:r>
            <a:br>
              <a:rPr lang="nl-NL" dirty="0"/>
            </a:br>
            <a:r>
              <a:rPr lang="nl-NL" dirty="0">
                <a:solidFill>
                  <a:srgbClr val="00B050"/>
                </a:solidFill>
              </a:rPr>
              <a:t>Business data aggregatie functionaliteit(GDVA264) </a:t>
            </a:r>
            <a:r>
              <a:rPr lang="nl-NL" dirty="0" smtClean="0">
                <a:solidFill>
                  <a:srgbClr val="00B050"/>
                </a:solidFill>
              </a:rPr>
              <a:t>IN SCOPE </a:t>
            </a:r>
            <a:r>
              <a:rPr lang="nl-NL" dirty="0">
                <a:solidFill>
                  <a:srgbClr val="00B050"/>
                </a:solidFill>
              </a:rPr>
              <a:t>voor </a:t>
            </a:r>
            <a:r>
              <a:rPr lang="nl-NL" dirty="0" smtClean="0">
                <a:solidFill>
                  <a:srgbClr val="00B050"/>
                </a:solidFill>
              </a:rPr>
              <a:t>Dave voor Integratie/Business zone</a:t>
            </a:r>
            <a:r>
              <a:rPr lang="nl-NL" dirty="0" smtClean="0"/>
              <a:t>) – wordt mogelijk </a:t>
            </a:r>
            <a:r>
              <a:rPr lang="nl-NL" dirty="0" err="1" smtClean="0"/>
              <a:t>herontworpen</a:t>
            </a:r>
            <a:endParaRPr lang="nl-NL" dirty="0" smtClean="0"/>
          </a:p>
          <a:p>
            <a:r>
              <a:rPr lang="nl-NL" dirty="0" smtClean="0"/>
              <a:t>3.Bestandsnaamgeving </a:t>
            </a:r>
            <a:r>
              <a:rPr lang="nl-NL" dirty="0" err="1" smtClean="0"/>
              <a:t>requirement</a:t>
            </a:r>
            <a:r>
              <a:rPr lang="nl-NL" dirty="0" smtClean="0"/>
              <a:t> – </a:t>
            </a:r>
            <a:r>
              <a:rPr lang="nl-NL" dirty="0" smtClean="0">
                <a:solidFill>
                  <a:srgbClr val="00B050"/>
                </a:solidFill>
              </a:rPr>
              <a:t>Herziening bestaande </a:t>
            </a:r>
            <a:r>
              <a:rPr lang="nl-NL" dirty="0" err="1" smtClean="0">
                <a:solidFill>
                  <a:srgbClr val="00B050"/>
                </a:solidFill>
              </a:rPr>
              <a:t>requirement</a:t>
            </a:r>
            <a:r>
              <a:rPr lang="nl-NL" dirty="0" smtClean="0">
                <a:solidFill>
                  <a:srgbClr val="00B050"/>
                </a:solidFill>
              </a:rPr>
              <a:t> </a:t>
            </a:r>
            <a:r>
              <a:rPr lang="nl-NL" dirty="0" smtClean="0"/>
              <a:t>-DIM configuratie management geeft aan dat DIM standaard naamgeving wenselijk is i.p.v. GDVA264 bestandsnaamgeving – DIM standaard naamgeving is opgenomen in </a:t>
            </a:r>
            <a:r>
              <a:rPr lang="nl-NL" dirty="0" err="1" smtClean="0"/>
              <a:t>Requirement</a:t>
            </a:r>
            <a:r>
              <a:rPr lang="nl-NL" dirty="0" smtClean="0"/>
              <a:t> document en opvolg slide</a:t>
            </a:r>
          </a:p>
          <a:p>
            <a:r>
              <a:rPr lang="nl-NL" dirty="0" smtClean="0"/>
              <a:t>4. Zip Data bestanden – </a:t>
            </a:r>
            <a:r>
              <a:rPr lang="nl-NL" dirty="0" smtClean="0">
                <a:solidFill>
                  <a:srgbClr val="FF0000"/>
                </a:solidFill>
              </a:rPr>
              <a:t>Nieuwe </a:t>
            </a:r>
            <a:r>
              <a:rPr lang="nl-NL" dirty="0" err="1" smtClean="0">
                <a:solidFill>
                  <a:srgbClr val="FF0000"/>
                </a:solidFill>
              </a:rPr>
              <a:t>requirement</a:t>
            </a:r>
            <a:r>
              <a:rPr lang="nl-NL" dirty="0" smtClean="0">
                <a:solidFill>
                  <a:srgbClr val="FF0000"/>
                </a:solidFill>
              </a:rPr>
              <a:t> ! </a:t>
            </a:r>
            <a:r>
              <a:rPr lang="nl-NL" dirty="0" smtClean="0"/>
              <a:t>- Vanuit Bron en DIM architectuur is aangegeven dat ZIP functionaliteit/</a:t>
            </a:r>
            <a:r>
              <a:rPr lang="nl-NL" dirty="0" err="1" smtClean="0"/>
              <a:t>requirement</a:t>
            </a:r>
            <a:r>
              <a:rPr lang="nl-NL" dirty="0" smtClean="0"/>
              <a:t> kan toegevoegd. </a:t>
            </a:r>
            <a:endParaRPr lang="nl-NL" sz="23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2200" dirty="0" smtClean="0">
                <a:solidFill>
                  <a:srgbClr val="FF0000"/>
                </a:solidFill>
              </a:rPr>
              <a:t>Opmerking: Alle </a:t>
            </a:r>
            <a:r>
              <a:rPr lang="nl-NL" sz="2200" dirty="0" err="1" smtClean="0">
                <a:solidFill>
                  <a:srgbClr val="FF0000"/>
                </a:solidFill>
              </a:rPr>
              <a:t>requirements</a:t>
            </a:r>
            <a:r>
              <a:rPr lang="nl-NL" sz="2200" dirty="0" smtClean="0">
                <a:solidFill>
                  <a:srgbClr val="FF0000"/>
                </a:solidFill>
              </a:rPr>
              <a:t> worden verder uitgewerkt in </a:t>
            </a:r>
            <a:r>
              <a:rPr lang="nl-NL" sz="2200" dirty="0" err="1" smtClean="0">
                <a:solidFill>
                  <a:srgbClr val="FF0000"/>
                </a:solidFill>
              </a:rPr>
              <a:t>Requirement</a:t>
            </a:r>
            <a:r>
              <a:rPr lang="nl-NL" sz="2200" dirty="0" smtClean="0">
                <a:solidFill>
                  <a:srgbClr val="FF0000"/>
                </a:solidFill>
              </a:rPr>
              <a:t> Document; </a:t>
            </a:r>
            <a:r>
              <a:rPr lang="nl-NL" sz="2200" dirty="0" err="1" smtClean="0">
                <a:solidFill>
                  <a:srgbClr val="FF0000"/>
                </a:solidFill>
              </a:rPr>
              <a:t>Requirement</a:t>
            </a:r>
            <a:r>
              <a:rPr lang="nl-NL" sz="2200" dirty="0" smtClean="0">
                <a:solidFill>
                  <a:srgbClr val="FF0000"/>
                </a:solidFill>
              </a:rPr>
              <a:t> 1&amp;2 worden verder in </a:t>
            </a:r>
            <a:r>
              <a:rPr lang="nl-NL" sz="2200" dirty="0" err="1" smtClean="0">
                <a:solidFill>
                  <a:srgbClr val="FF0000"/>
                </a:solidFill>
              </a:rPr>
              <a:t>ppt</a:t>
            </a:r>
            <a:r>
              <a:rPr lang="nl-NL" sz="2200" dirty="0" smtClean="0">
                <a:solidFill>
                  <a:srgbClr val="FF0000"/>
                </a:solidFill>
              </a:rPr>
              <a:t> beschreven.</a:t>
            </a:r>
            <a:endParaRPr lang="nl-NL" sz="2200" baseline="30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2200" baseline="30000" dirty="0" smtClean="0">
                <a:solidFill>
                  <a:srgbClr val="FF0000"/>
                </a:solidFill>
              </a:rPr>
              <a:t>*</a:t>
            </a:r>
            <a:r>
              <a:rPr lang="nl-NL" sz="2200" dirty="0" smtClean="0">
                <a:solidFill>
                  <a:srgbClr val="FF0000"/>
                </a:solidFill>
              </a:rPr>
              <a:t> = Belangrijk </a:t>
            </a:r>
            <a:r>
              <a:rPr lang="nl-NL" sz="2200" dirty="0">
                <a:solidFill>
                  <a:srgbClr val="FF0000"/>
                </a:solidFill>
              </a:rPr>
              <a:t>is dat er </a:t>
            </a:r>
            <a:r>
              <a:rPr lang="nl-NL" sz="2200" dirty="0" smtClean="0">
                <a:solidFill>
                  <a:srgbClr val="FF0000"/>
                </a:solidFill>
              </a:rPr>
              <a:t>alleen data </a:t>
            </a:r>
            <a:r>
              <a:rPr lang="nl-NL" sz="2200" dirty="0">
                <a:solidFill>
                  <a:srgbClr val="FF0000"/>
                </a:solidFill>
              </a:rPr>
              <a:t>van de exacte periode </a:t>
            </a:r>
            <a:r>
              <a:rPr lang="nl-NL" sz="2200" dirty="0" smtClean="0">
                <a:solidFill>
                  <a:srgbClr val="FF0000"/>
                </a:solidFill>
              </a:rPr>
              <a:t>aangeleverd worden in de juiste </a:t>
            </a:r>
            <a:r>
              <a:rPr lang="nl-NL" sz="2200" dirty="0" err="1" smtClean="0">
                <a:solidFill>
                  <a:srgbClr val="FF0000"/>
                </a:solidFill>
              </a:rPr>
              <a:t>sorterings</a:t>
            </a:r>
            <a:r>
              <a:rPr lang="nl-NL" sz="2200" dirty="0" smtClean="0">
                <a:solidFill>
                  <a:srgbClr val="FF0000"/>
                </a:solidFill>
              </a:rPr>
              <a:t> (op wijziging datum) volgorde, </a:t>
            </a:r>
            <a:r>
              <a:rPr lang="nl-NL" sz="2200" dirty="0">
                <a:solidFill>
                  <a:srgbClr val="FF0000"/>
                </a:solidFill>
              </a:rPr>
              <a:t>anders kan dit </a:t>
            </a:r>
            <a:r>
              <a:rPr lang="nl-NL" sz="2200" dirty="0" smtClean="0">
                <a:solidFill>
                  <a:srgbClr val="FF0000"/>
                </a:solidFill>
              </a:rPr>
              <a:t>mogelijk </a:t>
            </a:r>
            <a:r>
              <a:rPr lang="nl-NL" sz="2200" dirty="0">
                <a:solidFill>
                  <a:srgbClr val="FF0000"/>
                </a:solidFill>
              </a:rPr>
              <a:t>fouten </a:t>
            </a:r>
            <a:r>
              <a:rPr lang="nl-NL" sz="2200" dirty="0" smtClean="0">
                <a:solidFill>
                  <a:srgbClr val="FF0000"/>
                </a:solidFill>
              </a:rPr>
              <a:t>DIM resulteren(e.g. DIM wijkt af van bron) </a:t>
            </a:r>
            <a:r>
              <a:rPr lang="nl-NL" sz="2200" dirty="0">
                <a:solidFill>
                  <a:srgbClr val="FF0000"/>
                </a:solidFill>
              </a:rPr>
              <a:t>! </a:t>
            </a:r>
            <a:endParaRPr lang="nl-NL" sz="22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49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TO BE – GDVA747</a:t>
            </a:r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5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4040" y="121044"/>
            <a:ext cx="10515600" cy="1325563"/>
          </a:xfrm>
        </p:spPr>
        <p:txBody>
          <a:bodyPr/>
          <a:lstStyle/>
          <a:p>
            <a:r>
              <a:rPr lang="nl-NL" dirty="0" smtClean="0"/>
              <a:t>TO-BE – DIM - Polis+ LA bron entiteiten </a:t>
            </a:r>
            <a:br>
              <a:rPr lang="nl-NL" dirty="0" smtClean="0"/>
            </a:br>
            <a:r>
              <a:rPr lang="nl-NL" dirty="0" smtClean="0"/>
              <a:t>data </a:t>
            </a:r>
            <a:r>
              <a:rPr lang="nl-NL" dirty="0" err="1" smtClean="0"/>
              <a:t>vs</a:t>
            </a:r>
            <a:r>
              <a:rPr lang="nl-NL" dirty="0" smtClean="0"/>
              <a:t> informatie producten</a:t>
            </a:r>
            <a:endParaRPr lang="nl-NL" dirty="0"/>
          </a:p>
        </p:txBody>
      </p:sp>
      <p:graphicFrame>
        <p:nvGraphicFramePr>
          <p:cNvPr id="8" name="Tijdelijke aanduiding voor inhoud 7"/>
          <p:cNvGraphicFramePr>
            <a:graphicFrameLocks noGrp="1"/>
          </p:cNvGraphicFramePr>
          <p:nvPr>
            <p:ph idx="1"/>
            <p:extLst/>
          </p:nvPr>
        </p:nvGraphicFramePr>
        <p:xfrm>
          <a:off x="206433" y="1437936"/>
          <a:ext cx="3991494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71">
                  <a:extLst>
                    <a:ext uri="{9D8B030D-6E8A-4147-A177-3AD203B41FA5}">
                      <a16:colId xmlns:a16="http://schemas.microsoft.com/office/drawing/2014/main" val="3660293839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421425135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91741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Polis+ LA tabel – subset data </a:t>
                      </a:r>
                    </a:p>
                    <a:p>
                      <a:r>
                        <a:rPr lang="nl-NL" sz="1200" dirty="0" smtClean="0"/>
                        <a:t>Categorie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Toelichting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Omvang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1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VIPS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50" dirty="0" smtClean="0"/>
                        <a:t>Worden</a:t>
                      </a:r>
                      <a:r>
                        <a:rPr lang="nl-NL" sz="1050" baseline="0" dirty="0" smtClean="0"/>
                        <a:t> </a:t>
                      </a:r>
                      <a:r>
                        <a:rPr lang="nl-NL" sz="1050" baseline="0" dirty="0" err="1" smtClean="0"/>
                        <a:t>m.b.v</a:t>
                      </a:r>
                      <a:endParaRPr lang="nl-NL" sz="1050" baseline="0" dirty="0" smtClean="0"/>
                    </a:p>
                    <a:p>
                      <a:r>
                        <a:rPr lang="nl-NL" sz="1050" dirty="0" smtClean="0"/>
                        <a:t>SCALACORE.</a:t>
                      </a:r>
                      <a:br>
                        <a:rPr lang="nl-NL" sz="1050" dirty="0" smtClean="0"/>
                      </a:br>
                      <a:r>
                        <a:rPr lang="nl-NL" sz="1050" dirty="0" smtClean="0"/>
                        <a:t>PERSOON_VIP_HIS  tabel bepaald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5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aseline="0" dirty="0" smtClean="0"/>
                        <a:t>Low </a:t>
                      </a:r>
                      <a:r>
                        <a:rPr lang="nl-NL" sz="1200" baseline="0" dirty="0" err="1" smtClean="0"/>
                        <a:t>quality</a:t>
                      </a:r>
                      <a:r>
                        <a:rPr lang="nl-NL" sz="1200" baseline="0" dirty="0" smtClean="0"/>
                        <a:t> Data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Slechte</a:t>
                      </a:r>
                      <a:r>
                        <a:rPr lang="nl-NL" sz="1200" baseline="0" dirty="0" smtClean="0"/>
                        <a:t> kwaliteit </a:t>
                      </a:r>
                      <a:r>
                        <a:rPr lang="nl-NL" sz="1200" dirty="0" smtClean="0"/>
                        <a:t>data uit b.v. 2006/7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?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7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solidFill>
                            <a:srgbClr val="7030A0"/>
                          </a:solidFill>
                        </a:rPr>
                        <a:t>Werkenden</a:t>
                      </a:r>
                      <a:endParaRPr lang="nl-NL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0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Uitkeringen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5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Pensioen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WAO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4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…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83533"/>
                  </a:ext>
                </a:extLst>
              </a:tr>
            </a:tbl>
          </a:graphicData>
        </a:graphic>
      </p:graphicFrame>
      <p:sp>
        <p:nvSpPr>
          <p:cNvPr id="9" name="Stroomdiagram: Magnetische schijf 8"/>
          <p:cNvSpPr/>
          <p:nvPr/>
        </p:nvSpPr>
        <p:spPr>
          <a:xfrm>
            <a:off x="4253661" y="1702205"/>
            <a:ext cx="1862594" cy="294300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4425308" y="2804545"/>
          <a:ext cx="1752600" cy="159469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265711429"/>
                    </a:ext>
                  </a:extLst>
                </a:gridCol>
              </a:tblGrid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Entiteiten:</a:t>
                      </a:r>
                    </a:p>
                    <a:p>
                      <a:pPr algn="l" fontAlgn="t"/>
                      <a:r>
                        <a:rPr lang="nl-N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LA_IKV_IDENTIFICATIE_HIS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976313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LA_INKOMSTENPERIODE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490426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LA_INKOMSTENOPGAVE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94685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LA_IKV_PERSOON_HIS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53782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LA_IKV_ADRES_HIS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932083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LA_IKV_GELDIGHEID_HIS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649951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LA_SECTORRISICOGROEP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03502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21447"/>
                  </a:ext>
                </a:extLst>
              </a:tr>
            </a:tbl>
          </a:graphicData>
        </a:graphic>
      </p:graphicFrame>
      <p:sp>
        <p:nvSpPr>
          <p:cNvPr id="11" name="Rechthoek 10"/>
          <p:cNvSpPr/>
          <p:nvPr/>
        </p:nvSpPr>
        <p:spPr>
          <a:xfrm>
            <a:off x="4514133" y="1902616"/>
            <a:ext cx="1451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Polis+ LA</a:t>
            </a:r>
          </a:p>
          <a:p>
            <a:r>
              <a:rPr lang="nl-NL" dirty="0" smtClean="0"/>
              <a:t>Bron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10832222" y="704740"/>
            <a:ext cx="1072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Datamart</a:t>
            </a:r>
            <a:endParaRPr lang="nl-NL" dirty="0" smtClean="0"/>
          </a:p>
          <a:p>
            <a:r>
              <a:rPr lang="nl-NL" dirty="0" smtClean="0"/>
              <a:t>Banen</a:t>
            </a:r>
            <a:endParaRPr lang="nl-NL" dirty="0"/>
          </a:p>
        </p:txBody>
      </p:sp>
      <p:cxnSp>
        <p:nvCxnSpPr>
          <p:cNvPr id="20" name="Rechte verbindingslijn met pijl 19"/>
          <p:cNvCxnSpPr/>
          <p:nvPr/>
        </p:nvCxnSpPr>
        <p:spPr>
          <a:xfrm flipV="1">
            <a:off x="6349555" y="3317659"/>
            <a:ext cx="9529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hoek 25"/>
          <p:cNvSpPr/>
          <p:nvPr/>
        </p:nvSpPr>
        <p:spPr>
          <a:xfrm>
            <a:off x="9792393" y="606829"/>
            <a:ext cx="781396" cy="566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 rot="5400000">
            <a:off x="9209463" y="1414885"/>
            <a:ext cx="20098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400" dirty="0" smtClean="0"/>
              <a:t>DIM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10860557" y="5237878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baseline="30000" dirty="0" smtClean="0">
                <a:solidFill>
                  <a:srgbClr val="FF0000"/>
                </a:solidFill>
              </a:rPr>
              <a:t>1</a:t>
            </a:r>
            <a:r>
              <a:rPr lang="nl-NL" dirty="0" smtClean="0">
                <a:solidFill>
                  <a:srgbClr val="FF0000"/>
                </a:solidFill>
              </a:rPr>
              <a:t>DMAP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10879640" y="5643126"/>
            <a:ext cx="65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baseline="30000" dirty="0" smtClean="0">
                <a:solidFill>
                  <a:srgbClr val="FF0000"/>
                </a:solidFill>
              </a:rPr>
              <a:t>1</a:t>
            </a:r>
            <a:r>
              <a:rPr lang="nl-NL" dirty="0" smtClean="0">
                <a:solidFill>
                  <a:srgbClr val="FF0000"/>
                </a:solidFill>
              </a:rPr>
              <a:t>PAO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10879640" y="6186565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NTB …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0805701" y="50875"/>
            <a:ext cx="1247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/>
              <a:t>Informatie </a:t>
            </a:r>
          </a:p>
          <a:p>
            <a:r>
              <a:rPr lang="nl-NL" b="1" dirty="0" smtClean="0"/>
              <a:t>Producten </a:t>
            </a:r>
            <a:endParaRPr lang="nl-NL" b="1" dirty="0"/>
          </a:p>
        </p:txBody>
      </p:sp>
      <p:sp>
        <p:nvSpPr>
          <p:cNvPr id="36" name="Rechthoek 35"/>
          <p:cNvSpPr/>
          <p:nvPr/>
        </p:nvSpPr>
        <p:spPr>
          <a:xfrm>
            <a:off x="10755152" y="121044"/>
            <a:ext cx="1281420" cy="6434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hthoek 36"/>
          <p:cNvSpPr/>
          <p:nvPr/>
        </p:nvSpPr>
        <p:spPr>
          <a:xfrm>
            <a:off x="7531739" y="2903631"/>
            <a:ext cx="13584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 smtClean="0"/>
              <a:t>TO-BE script</a:t>
            </a:r>
          </a:p>
          <a:p>
            <a:r>
              <a:rPr lang="nl-NL" sz="2000" dirty="0" smtClean="0"/>
              <a:t>GDVA747 </a:t>
            </a:r>
            <a:r>
              <a:rPr lang="nl-NL" sz="2800" baseline="30000" dirty="0" smtClean="0"/>
              <a:t>2</a:t>
            </a:r>
            <a:endParaRPr lang="nl-NL" sz="4400" baseline="30000" dirty="0"/>
          </a:p>
        </p:txBody>
      </p:sp>
      <p:cxnSp>
        <p:nvCxnSpPr>
          <p:cNvPr id="39" name="Rechte verbindingslijn met pijl 38"/>
          <p:cNvCxnSpPr/>
          <p:nvPr/>
        </p:nvCxnSpPr>
        <p:spPr>
          <a:xfrm>
            <a:off x="8477385" y="3317659"/>
            <a:ext cx="985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3865550" y="5318472"/>
            <a:ext cx="57779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aseline="30000" dirty="0" smtClean="0"/>
              <a:t>2</a:t>
            </a:r>
            <a:r>
              <a:rPr lang="nl-NL" sz="1600" baseline="30000" dirty="0" smtClean="0"/>
              <a:t> </a:t>
            </a:r>
            <a:r>
              <a:rPr lang="nl-NL" sz="1600" dirty="0" smtClean="0"/>
              <a:t>TO-BE script bevat (AS-IS) filter functionaliteit</a:t>
            </a:r>
          </a:p>
          <a:p>
            <a:r>
              <a:rPr lang="nl-NL" sz="1600" dirty="0" smtClean="0"/>
              <a:t>In scope subset data (records) VIPS, </a:t>
            </a:r>
            <a:r>
              <a:rPr lang="nl-NL" sz="1600" dirty="0"/>
              <a:t>Werkenden </a:t>
            </a:r>
            <a:r>
              <a:rPr lang="nl-NL" sz="1600" dirty="0" smtClean="0"/>
              <a:t>met </a:t>
            </a:r>
            <a:br>
              <a:rPr lang="nl-NL" sz="1600" dirty="0" smtClean="0"/>
            </a:br>
            <a:r>
              <a:rPr lang="nl-NL" sz="1600" dirty="0" smtClean="0"/>
              <a:t>datumeinde </a:t>
            </a:r>
            <a:r>
              <a:rPr lang="nl-NL" sz="1600" dirty="0"/>
              <a:t>&gt; 20160901 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>
                <a:solidFill>
                  <a:srgbClr val="FF0000"/>
                </a:solidFill>
              </a:rPr>
              <a:t>NIET in scope: overige data geleverd</a:t>
            </a:r>
            <a:endParaRPr lang="nl-NL" sz="1600" dirty="0">
              <a:solidFill>
                <a:srgbClr val="FF0000"/>
              </a:solidFill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206432" y="5318472"/>
            <a:ext cx="37250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aseline="30000" dirty="0" smtClean="0">
                <a:solidFill>
                  <a:srgbClr val="FF0000"/>
                </a:solidFill>
              </a:rPr>
              <a:t>1 </a:t>
            </a:r>
            <a:r>
              <a:rPr lang="nl-NL" sz="1600" dirty="0" smtClean="0">
                <a:solidFill>
                  <a:srgbClr val="FF0000"/>
                </a:solidFill>
              </a:rPr>
              <a:t>Functionaliteit – 14-7 -Info producten DMAP en PAO  Niet in scope voor </a:t>
            </a:r>
            <a:r>
              <a:rPr lang="nl-NL" sz="1600" dirty="0" err="1" smtClean="0">
                <a:solidFill>
                  <a:srgbClr val="FF0000"/>
                </a:solidFill>
              </a:rPr>
              <a:t>DataFabriek</a:t>
            </a:r>
            <a:r>
              <a:rPr lang="nl-NL" sz="1600" dirty="0" smtClean="0">
                <a:solidFill>
                  <a:srgbClr val="FF0000"/>
                </a:solidFill>
              </a:rPr>
              <a:t> of P+ LA project. NB de DMAP en PAO leveringen zijn in de toekomst in scope voor Datafabriek!!!</a:t>
            </a:r>
            <a:endParaRPr lang="nl-NL" sz="1600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6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5656" y="121044"/>
            <a:ext cx="8863983" cy="1325563"/>
          </a:xfrm>
        </p:spPr>
        <p:txBody>
          <a:bodyPr>
            <a:normAutofit/>
          </a:bodyPr>
          <a:lstStyle/>
          <a:p>
            <a:r>
              <a:rPr lang="nl-NL" dirty="0" smtClean="0"/>
              <a:t>TO-BE  – </a:t>
            </a:r>
            <a:r>
              <a:rPr lang="es-ES" dirty="0" smtClean="0"/>
              <a:t>GDVA747 </a:t>
            </a:r>
            <a:r>
              <a:rPr lang="es-ES" dirty="0"/>
              <a:t>– </a:t>
            </a:r>
            <a:r>
              <a:rPr lang="es-ES" sz="3200" dirty="0" err="1">
                <a:solidFill>
                  <a:srgbClr val="FF0000"/>
                </a:solidFill>
              </a:rPr>
              <a:t>nieuwe</a:t>
            </a:r>
            <a:r>
              <a:rPr lang="es-ES" sz="3200" dirty="0">
                <a:solidFill>
                  <a:srgbClr val="FF0000"/>
                </a:solidFill>
              </a:rPr>
              <a:t> </a:t>
            </a:r>
            <a:r>
              <a:rPr lang="es-ES" sz="3200" dirty="0" smtClean="0">
                <a:solidFill>
                  <a:srgbClr val="FF0000"/>
                </a:solidFill>
              </a:rPr>
              <a:t/>
            </a:r>
            <a:br>
              <a:rPr lang="es-ES" sz="3200" dirty="0" smtClean="0">
                <a:solidFill>
                  <a:srgbClr val="FF0000"/>
                </a:solidFill>
              </a:rPr>
            </a:br>
            <a:r>
              <a:rPr lang="nl-NL" sz="3200" dirty="0" smtClean="0">
                <a:solidFill>
                  <a:srgbClr val="FF0000"/>
                </a:solidFill>
              </a:rPr>
              <a:t>delta data export </a:t>
            </a:r>
            <a:r>
              <a:rPr lang="es-ES" sz="3200" dirty="0" err="1" smtClean="0">
                <a:solidFill>
                  <a:srgbClr val="FF0000"/>
                </a:solidFill>
              </a:rPr>
              <a:t>deliverable</a:t>
            </a:r>
            <a:r>
              <a:rPr lang="es-ES" sz="3200" dirty="0" smtClean="0">
                <a:solidFill>
                  <a:srgbClr val="FF0000"/>
                </a:solidFill>
              </a:rPr>
              <a:t> P</a:t>
            </a:r>
            <a:r>
              <a:rPr lang="es-ES" sz="3200" dirty="0">
                <a:solidFill>
                  <a:srgbClr val="FF0000"/>
                </a:solidFill>
              </a:rPr>
              <a:t>+ LA </a:t>
            </a:r>
            <a:r>
              <a:rPr lang="es-ES" sz="3200" dirty="0" err="1" smtClean="0">
                <a:solidFill>
                  <a:srgbClr val="FF0000"/>
                </a:solidFill>
              </a:rPr>
              <a:t>bron</a:t>
            </a:r>
            <a:r>
              <a:rPr lang="es-ES" sz="3200" dirty="0" smtClean="0">
                <a:solidFill>
                  <a:srgbClr val="FF0000"/>
                </a:solidFill>
              </a:rPr>
              <a:t>! </a:t>
            </a:r>
            <a:endParaRPr lang="nl-NL" sz="1400" dirty="0">
              <a:solidFill>
                <a:srgbClr val="FF0000"/>
              </a:solidFill>
            </a:endParaRPr>
          </a:p>
        </p:txBody>
      </p:sp>
      <p:sp>
        <p:nvSpPr>
          <p:cNvPr id="9" name="Stroomdiagram: Magnetische schijf 8"/>
          <p:cNvSpPr/>
          <p:nvPr/>
        </p:nvSpPr>
        <p:spPr>
          <a:xfrm>
            <a:off x="128807" y="879855"/>
            <a:ext cx="1862594" cy="246054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86437"/>
              </p:ext>
            </p:extLst>
          </p:nvPr>
        </p:nvGraphicFramePr>
        <p:xfrm>
          <a:off x="204527" y="1773192"/>
          <a:ext cx="1752600" cy="155048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265711429"/>
                    </a:ext>
                  </a:extLst>
                </a:gridCol>
              </a:tblGrid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Entiteiten:</a:t>
                      </a:r>
                    </a:p>
                    <a:p>
                      <a:pPr algn="l" fontAlgn="t"/>
                      <a:r>
                        <a:rPr lang="nl-N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LA_IKV_IDENTIFICATIE_HIS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976313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LA_INKOMSTENPERIODE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490426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LA_INKOMSTENOPGAVE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94685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LA_IKV_PERSOON_HIS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53782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LA_IKV_ADRES_HIS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932083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LA_IKV_GELDIGHEID_HIS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649951"/>
                  </a:ext>
                </a:extLst>
              </a:tr>
              <a:tr h="187718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LA_SECTORRISICOGROEP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03502"/>
                  </a:ext>
                </a:extLst>
              </a:tr>
              <a:tr h="129075">
                <a:tc>
                  <a:txBody>
                    <a:bodyPr/>
                    <a:lstStyle/>
                    <a:p>
                      <a:pPr algn="l" fontAlgn="t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21447"/>
                  </a:ext>
                </a:extLst>
              </a:tr>
            </a:tbl>
          </a:graphicData>
        </a:graphic>
      </p:graphicFrame>
      <p:sp>
        <p:nvSpPr>
          <p:cNvPr id="11" name="Rechthoek 10"/>
          <p:cNvSpPr/>
          <p:nvPr/>
        </p:nvSpPr>
        <p:spPr>
          <a:xfrm>
            <a:off x="529673" y="1027905"/>
            <a:ext cx="1451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Polis+ LA</a:t>
            </a:r>
          </a:p>
          <a:p>
            <a:r>
              <a:rPr lang="nl-NL" dirty="0" smtClean="0"/>
              <a:t>Bron</a:t>
            </a:r>
            <a:endParaRPr lang="nl-NL" dirty="0"/>
          </a:p>
        </p:txBody>
      </p:sp>
      <p:sp>
        <p:nvSpPr>
          <p:cNvPr id="14" name="Staande oorkonde 13"/>
          <p:cNvSpPr/>
          <p:nvPr/>
        </p:nvSpPr>
        <p:spPr>
          <a:xfrm>
            <a:off x="1995460" y="1290320"/>
            <a:ext cx="1414464" cy="2026516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400" dirty="0" smtClean="0">
              <a:solidFill>
                <a:schemeClr val="tx1"/>
              </a:solidFill>
            </a:endParaRPr>
          </a:p>
          <a:p>
            <a:r>
              <a:rPr lang="nl-NL" sz="1400" dirty="0" smtClean="0">
                <a:solidFill>
                  <a:schemeClr val="tx1"/>
                </a:solidFill>
              </a:rPr>
              <a:t>SQL Script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b="1" dirty="0" smtClean="0">
                <a:solidFill>
                  <a:schemeClr val="tx1"/>
                </a:solidFill>
              </a:rPr>
              <a:t>Parameter:</a:t>
            </a:r>
          </a:p>
          <a:p>
            <a:r>
              <a:rPr lang="nl-NL" sz="1400" dirty="0" smtClean="0">
                <a:solidFill>
                  <a:schemeClr val="tx1"/>
                </a:solidFill>
              </a:rPr>
              <a:t>Peildatum</a:t>
            </a:r>
          </a:p>
          <a:p>
            <a:r>
              <a:rPr lang="nl-NL" sz="1400" b="1" dirty="0" smtClean="0">
                <a:solidFill>
                  <a:schemeClr val="tx1"/>
                </a:solidFill>
              </a:rPr>
              <a:t>Output:</a:t>
            </a:r>
            <a:r>
              <a:rPr lang="nl-NL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nl-NL" sz="1400" dirty="0" smtClean="0">
                <a:solidFill>
                  <a:schemeClr val="tx1"/>
                </a:solidFill>
              </a:rPr>
              <a:t>7 x *.</a:t>
            </a:r>
            <a:r>
              <a:rPr lang="nl-NL" sz="1400" dirty="0" err="1" smtClean="0">
                <a:solidFill>
                  <a:schemeClr val="tx1"/>
                </a:solidFill>
              </a:rPr>
              <a:t>csv</a:t>
            </a:r>
            <a:r>
              <a:rPr lang="nl-NL" sz="1400" dirty="0" smtClean="0">
                <a:solidFill>
                  <a:schemeClr val="tx1"/>
                </a:solidFill>
              </a:rPr>
              <a:t> + 1 *.JSON pakbon file</a:t>
            </a:r>
          </a:p>
          <a:p>
            <a:endParaRPr lang="nl-NL" sz="1400" baseline="30000" dirty="0">
              <a:solidFill>
                <a:schemeClr val="tx1"/>
              </a:solidFill>
            </a:endParaRPr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2014779" y="1946975"/>
            <a:ext cx="142078" cy="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18"/>
          <p:cNvSpPr/>
          <p:nvPr/>
        </p:nvSpPr>
        <p:spPr>
          <a:xfrm>
            <a:off x="10879639" y="5856235"/>
            <a:ext cx="1072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Datamart</a:t>
            </a:r>
            <a:endParaRPr lang="nl-NL" dirty="0" smtClean="0"/>
          </a:p>
          <a:p>
            <a:r>
              <a:rPr lang="nl-NL" dirty="0" smtClean="0"/>
              <a:t>Banen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10784027" y="145028"/>
            <a:ext cx="1315113" cy="3213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10760077" y="43021"/>
            <a:ext cx="1704657" cy="33547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nl-NL" sz="4400" dirty="0" smtClean="0"/>
              <a:t>DIM Bron Zone</a:t>
            </a:r>
          </a:p>
          <a:p>
            <a:r>
              <a:rPr lang="nl-NL" sz="2000" dirty="0" err="1" smtClean="0"/>
              <a:t>Datamart</a:t>
            </a:r>
            <a:r>
              <a:rPr lang="nl-NL" sz="2000" dirty="0" smtClean="0"/>
              <a:t> Banen verwerking  bestanden 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0817721" y="5324364"/>
            <a:ext cx="1247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/>
              <a:t>Informatie </a:t>
            </a:r>
          </a:p>
          <a:p>
            <a:r>
              <a:rPr lang="nl-NL" b="1" dirty="0" smtClean="0"/>
              <a:t>Producten </a:t>
            </a:r>
            <a:endParaRPr lang="nl-NL" b="1" dirty="0"/>
          </a:p>
        </p:txBody>
      </p:sp>
      <p:sp>
        <p:nvSpPr>
          <p:cNvPr id="36" name="Rechthoek 35"/>
          <p:cNvSpPr/>
          <p:nvPr/>
        </p:nvSpPr>
        <p:spPr>
          <a:xfrm>
            <a:off x="10817721" y="5363501"/>
            <a:ext cx="1281420" cy="119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" name="Rechte verbindingslijn met pijl 31"/>
          <p:cNvCxnSpPr/>
          <p:nvPr/>
        </p:nvCxnSpPr>
        <p:spPr>
          <a:xfrm flipV="1">
            <a:off x="3374759" y="1983794"/>
            <a:ext cx="119237" cy="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/>
          <p:cNvSpPr/>
          <p:nvPr/>
        </p:nvSpPr>
        <p:spPr>
          <a:xfrm>
            <a:off x="2264011" y="1207698"/>
            <a:ext cx="977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dirty="0" smtClean="0">
                <a:solidFill>
                  <a:srgbClr val="FF0000"/>
                </a:solidFill>
              </a:rPr>
              <a:t>GDVA747</a:t>
            </a:r>
            <a:endParaRPr lang="nl-NL" sz="1600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A83F-DE2A-4FF0-8ACD-9F2CC8D7E13C}" type="slidenum">
              <a:rPr lang="nl-NL" smtClean="0"/>
              <a:t>9</a:t>
            </a:fld>
            <a:endParaRPr lang="nl-NL" dirty="0"/>
          </a:p>
        </p:txBody>
      </p:sp>
      <p:graphicFrame>
        <p:nvGraphicFramePr>
          <p:cNvPr id="21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769665"/>
              </p:ext>
            </p:extLst>
          </p:nvPr>
        </p:nvGraphicFramePr>
        <p:xfrm>
          <a:off x="3548170" y="1321305"/>
          <a:ext cx="6157736" cy="2037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5342">
                  <a:extLst>
                    <a:ext uri="{9D8B030D-6E8A-4147-A177-3AD203B41FA5}">
                      <a16:colId xmlns:a16="http://schemas.microsoft.com/office/drawing/2014/main" val="2837339521"/>
                    </a:ext>
                  </a:extLst>
                </a:gridCol>
                <a:gridCol w="4302394">
                  <a:extLst>
                    <a:ext uri="{9D8B030D-6E8A-4147-A177-3AD203B41FA5}">
                      <a16:colId xmlns:a16="http://schemas.microsoft.com/office/drawing/2014/main" val="4216897032"/>
                    </a:ext>
                  </a:extLst>
                </a:gridCol>
              </a:tblGrid>
              <a:tr h="1584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Tabelnaam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100" dirty="0" smtClean="0">
                          <a:effectLst/>
                        </a:rPr>
                        <a:t>Voorbeeld bestandsnamen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9330431"/>
                  </a:ext>
                </a:extLst>
              </a:tr>
              <a:tr h="14408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</a:rPr>
                        <a:t>Toestandsgegevens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255701"/>
                  </a:ext>
                </a:extLst>
              </a:tr>
              <a:tr h="14408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NL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LA_IKV_ADRES_HIS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/>
                        <a:t>gdva747.plpls.la_i</a:t>
                      </a:r>
                      <a:r>
                        <a:rPr lang="nl-NL" sz="1000" dirty="0" smtClean="0">
                          <a:effectLst/>
                        </a:rPr>
                        <a:t>_&lt;</a:t>
                      </a:r>
                      <a:r>
                        <a:rPr lang="nl-NL" sz="1000" dirty="0" err="1" smtClean="0">
                          <a:effectLst/>
                          <a:highlight>
                            <a:srgbClr val="D3D3D3"/>
                          </a:highlight>
                        </a:rPr>
                        <a:t>STARTDate</a:t>
                      </a:r>
                      <a:r>
                        <a:rPr lang="nl-NL" sz="1000" dirty="0" smtClean="0">
                          <a:effectLst/>
                          <a:highlight>
                            <a:srgbClr val="D3D3D3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008B8B"/>
                          </a:highlight>
                        </a:rPr>
                        <a:t>ENDDate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_&lt;</a:t>
                      </a:r>
                      <a:r>
                        <a:rPr lang="nl-NL" sz="1000" dirty="0" err="1" smtClean="0">
                          <a:effectLst/>
                        </a:rPr>
                        <a:t>PEILDatum</a:t>
                      </a:r>
                      <a:r>
                        <a:rPr lang="nl-NL" sz="1000" dirty="0" smtClean="0">
                          <a:effectLst/>
                        </a:rPr>
                        <a:t>&gt;_&lt;Tabelnaam&gt;.</a:t>
                      </a:r>
                      <a:r>
                        <a:rPr lang="nl-NL" sz="1000" dirty="0" err="1" smtClean="0">
                          <a:effectLst/>
                        </a:rPr>
                        <a:t>csv</a:t>
                      </a:r>
                      <a:endParaRPr lang="nl-NL" sz="10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628625"/>
                  </a:ext>
                </a:extLst>
              </a:tr>
              <a:tr h="14408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NL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LA_IKV_GELDIGHEID_HIS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 b="1" dirty="0" smtClean="0"/>
                        <a:t>gdva747.plpls.la_i_</a:t>
                      </a:r>
                      <a:r>
                        <a:rPr lang="nl-NL" sz="1000" dirty="0" smtClean="0">
                          <a:effectLst/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D3D3D3"/>
                          </a:highlight>
                        </a:rPr>
                        <a:t>STARTDate</a:t>
                      </a:r>
                      <a:r>
                        <a:rPr lang="nl-NL" sz="1000" dirty="0" smtClean="0">
                          <a:effectLst/>
                          <a:highlight>
                            <a:srgbClr val="D3D3D3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008B8B"/>
                          </a:highlight>
                        </a:rPr>
                        <a:t>ENDDate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_&lt;</a:t>
                      </a:r>
                      <a:r>
                        <a:rPr lang="nl-NL" sz="1000" dirty="0" err="1" smtClean="0">
                          <a:effectLst/>
                        </a:rPr>
                        <a:t>PEILDatum</a:t>
                      </a:r>
                      <a:r>
                        <a:rPr lang="nl-NL" sz="1000" dirty="0" smtClean="0">
                          <a:effectLst/>
                        </a:rPr>
                        <a:t>&gt;_&lt;Tabelnaam&gt;.</a:t>
                      </a:r>
                      <a:r>
                        <a:rPr lang="nl-NL" sz="1000" dirty="0" err="1" smtClean="0">
                          <a:effectLst/>
                        </a:rPr>
                        <a:t>csv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765743"/>
                  </a:ext>
                </a:extLst>
              </a:tr>
              <a:tr h="14408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NL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LA_IKV_IDENTIFICATIE_HIS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 b="1" dirty="0" smtClean="0"/>
                        <a:t>gdva747.plpls.la_i_</a:t>
                      </a:r>
                      <a:r>
                        <a:rPr lang="nl-NL" sz="1000" dirty="0" smtClean="0">
                          <a:effectLst/>
                          <a:highlight>
                            <a:srgbClr val="D3D3D3"/>
                          </a:highlight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D3D3D3"/>
                          </a:highlight>
                        </a:rPr>
                        <a:t>STARTDate</a:t>
                      </a:r>
                      <a:r>
                        <a:rPr lang="nl-NL" sz="1000" dirty="0" smtClean="0">
                          <a:effectLst/>
                          <a:highlight>
                            <a:srgbClr val="D3D3D3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008B8B"/>
                          </a:highlight>
                        </a:rPr>
                        <a:t>ENDDate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_&lt;</a:t>
                      </a:r>
                      <a:r>
                        <a:rPr lang="nl-NL" sz="1000" dirty="0" err="1" smtClean="0">
                          <a:effectLst/>
                        </a:rPr>
                        <a:t>PEILDatum</a:t>
                      </a:r>
                      <a:r>
                        <a:rPr lang="nl-NL" sz="1000" dirty="0" smtClean="0">
                          <a:effectLst/>
                        </a:rPr>
                        <a:t>&gt;_&lt;Tabelnaam&gt;.</a:t>
                      </a:r>
                      <a:r>
                        <a:rPr lang="nl-NL" sz="1000" dirty="0" err="1" smtClean="0">
                          <a:effectLst/>
                        </a:rPr>
                        <a:t>csv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948430"/>
                  </a:ext>
                </a:extLst>
              </a:tr>
              <a:tr h="14408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NL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LA_IKV_PERSOON_HIS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 b="1" dirty="0" smtClean="0"/>
                        <a:t>gdva747.plpls.la_i_</a:t>
                      </a:r>
                      <a:r>
                        <a:rPr lang="nl-NL" sz="1000" dirty="0" smtClean="0">
                          <a:effectLst/>
                          <a:highlight>
                            <a:srgbClr val="D3D3D3"/>
                          </a:highlight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D3D3D3"/>
                          </a:highlight>
                        </a:rPr>
                        <a:t>STARTDate</a:t>
                      </a:r>
                      <a:r>
                        <a:rPr lang="nl-NL" sz="1000" dirty="0" smtClean="0">
                          <a:effectLst/>
                          <a:highlight>
                            <a:srgbClr val="D3D3D3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008B8B"/>
                          </a:highlight>
                        </a:rPr>
                        <a:t>ENDDate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_&lt;</a:t>
                      </a:r>
                      <a:r>
                        <a:rPr lang="nl-NL" sz="1000" dirty="0" err="1" smtClean="0">
                          <a:effectLst/>
                        </a:rPr>
                        <a:t>PEILDatum</a:t>
                      </a:r>
                      <a:r>
                        <a:rPr lang="nl-NL" sz="1000" dirty="0" smtClean="0">
                          <a:effectLst/>
                        </a:rPr>
                        <a:t>&gt;_&lt;Tabelnaam&gt;.</a:t>
                      </a:r>
                      <a:r>
                        <a:rPr lang="nl-NL" sz="1000" dirty="0" err="1" smtClean="0">
                          <a:effectLst/>
                        </a:rPr>
                        <a:t>csv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816616"/>
                  </a:ext>
                </a:extLst>
              </a:tr>
              <a:tr h="144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</a:rPr>
                        <a:t>LA_INKOMSTENPERIODE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 b="1" dirty="0" smtClean="0"/>
                        <a:t>gdva747.plpls.la_i_</a:t>
                      </a:r>
                      <a:r>
                        <a:rPr lang="nl-NL" sz="1000" dirty="0" smtClean="0">
                          <a:effectLst/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D3D3D3"/>
                          </a:highlight>
                        </a:rPr>
                        <a:t>STARTDate</a:t>
                      </a:r>
                      <a:r>
                        <a:rPr lang="nl-NL" sz="1000" dirty="0" smtClean="0">
                          <a:effectLst/>
                          <a:highlight>
                            <a:srgbClr val="D3D3D3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008B8B"/>
                          </a:highlight>
                        </a:rPr>
                        <a:t>ENDDate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_&lt;</a:t>
                      </a:r>
                      <a:r>
                        <a:rPr lang="nl-NL" sz="1000" dirty="0" err="1" smtClean="0">
                          <a:effectLst/>
                        </a:rPr>
                        <a:t>PEILDatum</a:t>
                      </a:r>
                      <a:r>
                        <a:rPr lang="nl-NL" sz="1000" dirty="0" smtClean="0">
                          <a:effectLst/>
                        </a:rPr>
                        <a:t>&gt;_&lt;Tabelnaam&gt;.</a:t>
                      </a:r>
                      <a:r>
                        <a:rPr lang="nl-NL" sz="1000" dirty="0" err="1" smtClean="0">
                          <a:effectLst/>
                        </a:rPr>
                        <a:t>csv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253427"/>
                  </a:ext>
                </a:extLst>
              </a:tr>
              <a:tr h="144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</a:rPr>
                        <a:t>LA_SECTORRISICOGROEP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 b="1" dirty="0" smtClean="0"/>
                        <a:t>gdva747.plpls.la_i_</a:t>
                      </a:r>
                      <a:r>
                        <a:rPr lang="nl-NL" sz="1000" dirty="0" smtClean="0">
                          <a:effectLst/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D3D3D3"/>
                          </a:highlight>
                        </a:rPr>
                        <a:t>STARTDate</a:t>
                      </a:r>
                      <a:r>
                        <a:rPr lang="nl-NL" sz="1000" dirty="0" smtClean="0">
                          <a:effectLst/>
                          <a:highlight>
                            <a:srgbClr val="D3D3D3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008B8B"/>
                          </a:highlight>
                        </a:rPr>
                        <a:t>ENDDate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_&lt;</a:t>
                      </a:r>
                      <a:r>
                        <a:rPr lang="nl-NL" sz="1000" dirty="0" err="1" smtClean="0">
                          <a:effectLst/>
                        </a:rPr>
                        <a:t>PEILDatum</a:t>
                      </a:r>
                      <a:r>
                        <a:rPr lang="nl-NL" sz="1000" dirty="0" smtClean="0">
                          <a:effectLst/>
                        </a:rPr>
                        <a:t>&gt;_&lt;Tabelnaam&gt;.</a:t>
                      </a:r>
                      <a:r>
                        <a:rPr lang="nl-NL" sz="1000" dirty="0" err="1" smtClean="0">
                          <a:effectLst/>
                        </a:rPr>
                        <a:t>csv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739314"/>
                  </a:ext>
                </a:extLst>
              </a:tr>
              <a:tr h="144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Transactiegegevens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537992"/>
                  </a:ext>
                </a:extLst>
              </a:tr>
              <a:tr h="2490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</a:rPr>
                        <a:t>LA_INKOMSTENOPGAVE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 b="1" dirty="0" err="1" smtClean="0"/>
                        <a:t>plpls.la_i</a:t>
                      </a:r>
                      <a:r>
                        <a:rPr lang="de-DE" sz="1000" b="1" dirty="0" smtClean="0"/>
                        <a:t>_</a:t>
                      </a:r>
                      <a:r>
                        <a:rPr lang="nl-NL" sz="1000" dirty="0" smtClean="0">
                          <a:effectLst/>
                          <a:highlight>
                            <a:srgbClr val="A9A9A9"/>
                          </a:highlight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A9A9A9"/>
                          </a:highlight>
                        </a:rPr>
                        <a:t>STARTDate</a:t>
                      </a:r>
                      <a:r>
                        <a:rPr lang="nl-NL" sz="1000" dirty="0" smtClean="0">
                          <a:effectLst/>
                          <a:highlight>
                            <a:srgbClr val="A9A9A9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&lt;</a:t>
                      </a:r>
                      <a:r>
                        <a:rPr lang="nl-NL" sz="1000" dirty="0" err="1" smtClean="0">
                          <a:effectLst/>
                          <a:highlight>
                            <a:srgbClr val="008B8B"/>
                          </a:highlight>
                        </a:rPr>
                        <a:t>ENDDate</a:t>
                      </a:r>
                      <a:r>
                        <a:rPr lang="nl-NL" sz="1000" dirty="0" smtClean="0">
                          <a:effectLst/>
                          <a:highlight>
                            <a:srgbClr val="008B8B"/>
                          </a:highlight>
                        </a:rPr>
                        <a:t>&gt;</a:t>
                      </a:r>
                      <a:r>
                        <a:rPr lang="nl-NL" sz="1000" dirty="0" smtClean="0">
                          <a:effectLst/>
                        </a:rPr>
                        <a:t>_&lt;</a:t>
                      </a:r>
                      <a:r>
                        <a:rPr lang="nl-NL" sz="1000" dirty="0" err="1" smtClean="0">
                          <a:effectLst/>
                        </a:rPr>
                        <a:t>PEILDatum</a:t>
                      </a:r>
                      <a:r>
                        <a:rPr lang="nl-NL" sz="1000" dirty="0" smtClean="0">
                          <a:effectLst/>
                        </a:rPr>
                        <a:t>&gt;_&lt;Tabelnaam&gt;.</a:t>
                      </a:r>
                      <a:r>
                        <a:rPr lang="nl-NL" sz="1000" dirty="0" err="1" smtClean="0">
                          <a:effectLst/>
                        </a:rPr>
                        <a:t>csv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934623"/>
                  </a:ext>
                </a:extLst>
              </a:tr>
              <a:tr h="14408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Pakbon; met</a:t>
                      </a:r>
                      <a:r>
                        <a:rPr lang="nl-NL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 o.a. samenvatting van de levering </a:t>
                      </a:r>
                      <a:r>
                        <a:rPr lang="nl-NL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volgens </a:t>
                      </a:r>
                      <a:r>
                        <a:rPr lang="nl-NL" sz="10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requirement</a:t>
                      </a:r>
                      <a:r>
                        <a:rPr lang="nl-NL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 volgens DIM conventie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329619"/>
                  </a:ext>
                </a:extLst>
              </a:tr>
              <a:tr h="2490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NL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*.</a:t>
                      </a:r>
                      <a:r>
                        <a:rPr lang="nl-NL" sz="10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json</a:t>
                      </a:r>
                      <a:r>
                        <a:rPr lang="nl-NL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 file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903635"/>
                  </a:ext>
                </a:extLst>
              </a:tr>
            </a:tbl>
          </a:graphicData>
        </a:graphic>
      </p:graphicFrame>
      <p:sp>
        <p:nvSpPr>
          <p:cNvPr id="22" name="Tekstvak 21"/>
          <p:cNvSpPr txBox="1"/>
          <p:nvPr/>
        </p:nvSpPr>
        <p:spPr>
          <a:xfrm>
            <a:off x="0" y="3446114"/>
            <a:ext cx="1007238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/>
              <a:t>Opmerkingen/Toelichtingen GDVA747</a:t>
            </a:r>
            <a:r>
              <a:rPr lang="nl-NL" sz="1600" dirty="0" smtClean="0"/>
              <a:t>(zie ook </a:t>
            </a:r>
            <a:r>
              <a:rPr lang="nl-NL" sz="1600" dirty="0" err="1" smtClean="0"/>
              <a:t>datamart</a:t>
            </a:r>
            <a:r>
              <a:rPr lang="nl-NL" sz="1600" dirty="0" smtClean="0"/>
              <a:t> banen documentatie voor peildatum)</a:t>
            </a:r>
            <a:r>
              <a:rPr lang="nl-NL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smtClean="0"/>
              <a:t>DIM </a:t>
            </a:r>
            <a:r>
              <a:rPr lang="de-DE" sz="1600" b="1" dirty="0" err="1" smtClean="0"/>
              <a:t>standaard</a:t>
            </a:r>
            <a:r>
              <a:rPr lang="de-DE" sz="1600" b="1" dirty="0" smtClean="0"/>
              <a:t> </a:t>
            </a:r>
            <a:r>
              <a:rPr lang="nl-NL" sz="1600" dirty="0" smtClean="0"/>
              <a:t>&lt;interface-naam</a:t>
            </a:r>
            <a:r>
              <a:rPr lang="nl-NL" sz="1600" dirty="0"/>
              <a:t>&gt;_i_&lt;startdatum&gt;_&lt;einddatum&gt;_&lt;</a:t>
            </a:r>
            <a:r>
              <a:rPr lang="nl-NL" sz="1600" dirty="0">
                <a:solidFill>
                  <a:schemeClr val="accent1">
                    <a:lumMod val="75000"/>
                  </a:schemeClr>
                </a:solidFill>
              </a:rPr>
              <a:t>extractiedatum</a:t>
            </a:r>
            <a:r>
              <a:rPr lang="nl-NL" sz="1600" dirty="0"/>
              <a:t>&gt;_&lt;object&gt;.&lt;</a:t>
            </a:r>
            <a:r>
              <a:rPr lang="nl-NL" sz="1600" dirty="0" err="1" smtClean="0"/>
              <a:t>ext</a:t>
            </a:r>
            <a:r>
              <a:rPr lang="nl-NL" sz="1600" dirty="0" smtClean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Volledig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bestandsnaam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voorbeeld</a:t>
            </a:r>
            <a:r>
              <a:rPr lang="de-DE" sz="1600" b="1" dirty="0" smtClean="0"/>
              <a:t> </a:t>
            </a:r>
            <a:r>
              <a:rPr lang="de-DE" sz="1600" dirty="0" smtClean="0"/>
              <a:t>gdva747</a:t>
            </a:r>
            <a:r>
              <a:rPr lang="de-DE" sz="1600" b="1" dirty="0" smtClean="0"/>
              <a:t>.</a:t>
            </a:r>
            <a:r>
              <a:rPr lang="de-DE" sz="1600" dirty="0" smtClean="0"/>
              <a:t>plpls.la_i_20230427_20230527_20230527_la_ikv_adres_his.csv</a:t>
            </a:r>
            <a:r>
              <a:rPr lang="nl-NL" sz="1600" dirty="0" smtClean="0"/>
              <a:t> </a:t>
            </a: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Voor </a:t>
            </a:r>
            <a:r>
              <a:rPr lang="nl-NL" sz="1600" dirty="0" err="1" smtClean="0">
                <a:solidFill>
                  <a:schemeClr val="accent1">
                    <a:lumMod val="75000"/>
                  </a:schemeClr>
                </a:solidFill>
              </a:rPr>
              <a:t>extratiedatum</a:t>
            </a:r>
            <a:r>
              <a:rPr lang="nl-NL" sz="1600" dirty="0" smtClean="0"/>
              <a:t> dient een </a:t>
            </a:r>
            <a:r>
              <a:rPr lang="nl-NL" sz="1600" dirty="0" err="1" smtClean="0"/>
              <a:t>Datamart</a:t>
            </a:r>
            <a:r>
              <a:rPr lang="nl-NL" sz="1600" dirty="0" smtClean="0"/>
              <a:t> Banen – </a:t>
            </a:r>
            <a:r>
              <a:rPr lang="nl-NL" sz="1600" dirty="0" err="1" smtClean="0"/>
              <a:t>PEILDatum</a:t>
            </a:r>
            <a:r>
              <a:rPr lang="nl-NL" sz="1600" dirty="0" smtClean="0"/>
              <a:t> ingevuld te worden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Een </a:t>
            </a:r>
            <a:r>
              <a:rPr lang="nl-NL" sz="1600" dirty="0" err="1" smtClean="0">
                <a:solidFill>
                  <a:schemeClr val="accent1">
                    <a:lumMod val="75000"/>
                  </a:schemeClr>
                </a:solidFill>
              </a:rPr>
              <a:t>extratiedatum</a:t>
            </a:r>
            <a:r>
              <a:rPr lang="nl-NL" sz="1600" dirty="0" smtClean="0"/>
              <a:t> ligt altijd in het verleden.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/>
              <a:t>Voor alle te leveren bestanden (door GDVA747) is een periode van </a:t>
            </a:r>
            <a:r>
              <a:rPr lang="nl-NL" sz="1600" dirty="0" smtClean="0"/>
              <a:t>toepassing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De </a:t>
            </a:r>
            <a:r>
              <a:rPr lang="nl-NL" sz="1600" dirty="0"/>
              <a:t>periode betreft </a:t>
            </a:r>
            <a:r>
              <a:rPr lang="nl-NL" sz="1600" b="1" dirty="0"/>
              <a:t>van af (&gt;=) </a:t>
            </a:r>
            <a:r>
              <a:rPr lang="nl-NL" sz="1600" dirty="0"/>
              <a:t>“begin datum” </a:t>
            </a:r>
            <a:r>
              <a:rPr lang="nl-NL" sz="1600" b="1" dirty="0"/>
              <a:t>tot(&lt;)</a:t>
            </a:r>
            <a:r>
              <a:rPr lang="nl-NL" sz="1600" dirty="0"/>
              <a:t> “eind datum” hierbij </a:t>
            </a:r>
            <a:r>
              <a:rPr lang="nl-NL" sz="1600" dirty="0" smtClean="0"/>
              <a:t>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b="1" dirty="0" smtClean="0"/>
              <a:t>begin </a:t>
            </a:r>
            <a:r>
              <a:rPr lang="nl-NL" sz="1600" b="1" dirty="0"/>
              <a:t>datum = vorige peildatum </a:t>
            </a:r>
            <a:r>
              <a:rPr lang="nl-NL" sz="1600" dirty="0"/>
              <a:t>en </a:t>
            </a:r>
            <a:r>
              <a:rPr lang="nl-NL" sz="1600" b="1" dirty="0"/>
              <a:t>eind datum = </a:t>
            </a:r>
            <a:r>
              <a:rPr lang="nl-NL" sz="1600" b="1" dirty="0" smtClean="0"/>
              <a:t>huidige peildatum</a:t>
            </a:r>
            <a:r>
              <a:rPr lang="nl-NL" sz="1600" dirty="0" smtClean="0"/>
              <a:t>;</a:t>
            </a:r>
            <a:endParaRPr lang="nl-NL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/>
              <a:t>Voor regulier </a:t>
            </a:r>
            <a:r>
              <a:rPr lang="nl-NL" sz="1600" dirty="0" smtClean="0"/>
              <a:t>GDVA747 is </a:t>
            </a:r>
            <a:r>
              <a:rPr lang="nl-NL" sz="1600" b="1" dirty="0" smtClean="0"/>
              <a:t>1 maand periode  </a:t>
            </a:r>
            <a:r>
              <a:rPr lang="nl-NL" sz="1600" dirty="0" smtClean="0"/>
              <a:t>van toepassing. Dit is normaliter de afgelopen maand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Voor historisch GDVA747 zijn (sept </a:t>
            </a:r>
            <a:r>
              <a:rPr lang="nl-NL" sz="1600" dirty="0"/>
              <a:t>2016&gt;heden-3mnd</a:t>
            </a:r>
            <a:r>
              <a:rPr lang="nl-NL" sz="1600" dirty="0" smtClean="0"/>
              <a:t>) of N.T.B. periode(s) van toepassing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nl-NL" sz="1600" dirty="0" smtClean="0"/>
              <a:t>GDVA747 levert slechts </a:t>
            </a:r>
            <a:r>
              <a:rPr lang="nl-NL" sz="1600" dirty="0"/>
              <a:t>1 IKO </a:t>
            </a:r>
            <a:r>
              <a:rPr lang="nl-NL" sz="1600" dirty="0" smtClean="0"/>
              <a:t>transactie bestand i.p.v. </a:t>
            </a:r>
            <a:r>
              <a:rPr lang="nl-NL" sz="1600" dirty="0"/>
              <a:t>3 IKO </a:t>
            </a:r>
            <a:r>
              <a:rPr lang="nl-NL" sz="1600" dirty="0" smtClean="0"/>
              <a:t>transacties(GDVA264)</a:t>
            </a:r>
            <a:endParaRPr lang="nl-N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GDVA747 selecteert alle VIPS data naast alle werkenden data(conform GDVA264)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GDVA747 genereert een pakbon =*.</a:t>
            </a:r>
            <a:r>
              <a:rPr lang="nl-NL" sz="1600" dirty="0" err="1" smtClean="0"/>
              <a:t>json</a:t>
            </a:r>
            <a:r>
              <a:rPr lang="nl-NL" sz="1600" dirty="0" smtClean="0"/>
              <a:t> file volgens </a:t>
            </a:r>
            <a:r>
              <a:rPr lang="nl-NL" sz="1600" dirty="0" err="1" smtClean="0"/>
              <a:t>requirement</a:t>
            </a:r>
            <a:r>
              <a:rPr lang="nl-NL" sz="1600" dirty="0" smtClean="0"/>
              <a:t> volgens DIM conventie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3341823" y="3196530"/>
            <a:ext cx="131101" cy="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 29"/>
          <p:cNvSpPr/>
          <p:nvPr/>
        </p:nvSpPr>
        <p:spPr>
          <a:xfrm>
            <a:off x="10271050" y="114437"/>
            <a:ext cx="1884555" cy="487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/>
          <p:cNvSpPr/>
          <p:nvPr/>
        </p:nvSpPr>
        <p:spPr>
          <a:xfrm>
            <a:off x="9764436" y="1516490"/>
            <a:ext cx="5437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ZIP</a:t>
            </a:r>
          </a:p>
          <a:p>
            <a:r>
              <a:rPr lang="nl-NL" dirty="0" err="1" smtClean="0"/>
              <a:t>To</a:t>
            </a:r>
            <a:endParaRPr lang="nl-NL" dirty="0" smtClean="0"/>
          </a:p>
          <a:p>
            <a:r>
              <a:rPr lang="nl-NL" dirty="0" err="1" smtClean="0"/>
              <a:t>one</a:t>
            </a:r>
            <a:endParaRPr lang="nl-NL" dirty="0" smtClean="0"/>
          </a:p>
          <a:p>
            <a:r>
              <a:rPr lang="nl-NL" dirty="0" smtClean="0"/>
              <a:t>file</a:t>
            </a:r>
            <a:endParaRPr lang="nl-NL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V="1">
            <a:off x="9830557" y="2143065"/>
            <a:ext cx="381965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/>
          <p:cNvSpPr/>
          <p:nvPr/>
        </p:nvSpPr>
        <p:spPr>
          <a:xfrm rot="5400000">
            <a:off x="10127212" y="1931989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UNZIP</a:t>
            </a:r>
            <a:endParaRPr lang="nl-NL" dirty="0"/>
          </a:p>
        </p:txBody>
      </p:sp>
      <p:sp>
        <p:nvSpPr>
          <p:cNvPr id="37" name="Rechthoek 36"/>
          <p:cNvSpPr/>
          <p:nvPr/>
        </p:nvSpPr>
        <p:spPr>
          <a:xfrm>
            <a:off x="10478222" y="3444741"/>
            <a:ext cx="1606999" cy="646331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nl-NL" b="1" dirty="0" smtClean="0"/>
              <a:t>DIM Integratie</a:t>
            </a:r>
          </a:p>
          <a:p>
            <a:r>
              <a:rPr lang="nl-NL" b="1" dirty="0" smtClean="0"/>
              <a:t>Zone </a:t>
            </a:r>
            <a:endParaRPr lang="nl-NL" b="1" dirty="0"/>
          </a:p>
        </p:txBody>
      </p:sp>
      <p:sp>
        <p:nvSpPr>
          <p:cNvPr id="38" name="Rechthoek 37"/>
          <p:cNvSpPr/>
          <p:nvPr/>
        </p:nvSpPr>
        <p:spPr>
          <a:xfrm>
            <a:off x="10469129" y="4162402"/>
            <a:ext cx="1606999" cy="646331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nl-NL" b="1" dirty="0" smtClean="0"/>
              <a:t>DIM </a:t>
            </a:r>
            <a:r>
              <a:rPr lang="nl-NL" b="1" dirty="0" err="1" smtClean="0"/>
              <a:t>Busines</a:t>
            </a:r>
            <a:r>
              <a:rPr lang="nl-NL" b="1" dirty="0" smtClean="0"/>
              <a:t> </a:t>
            </a:r>
            <a:br>
              <a:rPr lang="nl-NL" b="1" dirty="0" smtClean="0"/>
            </a:br>
            <a:r>
              <a:rPr lang="nl-NL" b="1" dirty="0" smtClean="0"/>
              <a:t>Zone</a:t>
            </a:r>
            <a:endParaRPr lang="nl-NL" b="1" dirty="0"/>
          </a:p>
        </p:txBody>
      </p:sp>
      <p:cxnSp>
        <p:nvCxnSpPr>
          <p:cNvPr id="27" name="Rechte verbindingslijn met pijl 26"/>
          <p:cNvCxnSpPr/>
          <p:nvPr/>
        </p:nvCxnSpPr>
        <p:spPr>
          <a:xfrm>
            <a:off x="11386860" y="5071245"/>
            <a:ext cx="0" cy="21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5c8cb159-2b14-44f1-9f1e-2f87ce4796ac" ContentTypeId="0x0101" PreviousValue="false"/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2977BA5D383408FDF09C69F221CC2" ma:contentTypeVersion="0" ma:contentTypeDescription="Een nieuw document maken." ma:contentTypeScope="" ma:versionID="331f959c96a3ffd059c1bd23019c895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34BFE4-4591-47D9-B516-CD8BD4A031B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F217CE-3BB6-4C32-B37A-1C459DC688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149E74-9FD9-47BC-AA6C-A9B1F32D8B12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43561FF3-10D2-40D8-B639-C038B979BA25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44B914DF-9711-40AD-B1FF-409C728C96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2644</Words>
  <Application>Microsoft Office PowerPoint</Application>
  <PresentationFormat>Breedbeeld</PresentationFormat>
  <Paragraphs>463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Verdana</vt:lpstr>
      <vt:lpstr>Kantoorthema</vt:lpstr>
      <vt:lpstr>Agenda – Voortschijdend inzicht - Polis + LA – Medio Sept ‘23 </vt:lpstr>
      <vt:lpstr>AS-IS – GDVA264</vt:lpstr>
      <vt:lpstr>AS-IS – DWH -Polis+ LA bron entiteiten  data benodigd voor Datamart banen  berekeningen - GDVA264</vt:lpstr>
      <vt:lpstr>AS-IS - GDVA264 - Periodes voor bestanden - details</vt:lpstr>
      <vt:lpstr>Overzicht TO-BE  Requirements m.b.t. verladingen</vt:lpstr>
      <vt:lpstr>TO-BE Requirements P+ LA t.a.v. verladingen</vt:lpstr>
      <vt:lpstr>TO BE – GDVA747</vt:lpstr>
      <vt:lpstr>TO-BE – DIM - Polis+ LA bron entiteiten  data vs informatie producten</vt:lpstr>
      <vt:lpstr>TO-BE  – GDVA747 – nieuwe  delta data export deliverable P+ LA bron! </vt:lpstr>
      <vt:lpstr>AS-IS situatie v.w.b. Polis+ LA Initiële Historie </vt:lpstr>
      <vt:lpstr>TO-BE Opties – Initiële historische verlading – Opties op volgorde wenselijkheid. Opties voorleggen aan Hannes en t.z.t Comité om besluit te faciliteren. Bron verantwoordelijk voor bouw en dus optie selectie.</vt:lpstr>
      <vt:lpstr>Appendix</vt:lpstr>
      <vt:lpstr>Appendix - TO_BE Requirement 3 –  DIM Standaard bestandsnaamgeving voorbeeld</vt:lpstr>
      <vt:lpstr>Appendix - Keys t.b.v. - P+ LA Wijzigingen doorvoeren op P+ LA DIM </vt:lpstr>
      <vt:lpstr>Appendix - Keys voorzien voor de diverse P+ LA entiteiten (uit RLO)</vt:lpstr>
      <vt:lpstr>Appendix - Additionele Functionele test(en) – 1  Zijn bron testen en bronverantwoordelijkheid  – Testen ook afstemmen met Dave Oberweis !</vt:lpstr>
      <vt:lpstr>Appendix - Additionele Functionele test(en) – 2  Zijn bron testen en bronverantwoordelijkheid  – Testen ook afstemmen met Dave Oberweis !</vt:lpstr>
      <vt:lpstr>Appendix - DIM standaard/P+LA Tijdlijnen  - (Administratieve &amp; Werkelijke)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AS-IS: Polis+ LA – Reguliere Verlading - DWH</dc:title>
  <dc:creator>Kuhler, Nils (N.)</dc:creator>
  <cp:lastModifiedBy>Kuhler, Nils (N.)</cp:lastModifiedBy>
  <cp:revision>378</cp:revision>
  <dcterms:created xsi:type="dcterms:W3CDTF">2023-06-13T08:54:10Z</dcterms:created>
  <dcterms:modified xsi:type="dcterms:W3CDTF">2023-10-11T13:15:32Z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0x010100E8F2977BA5D383408FDF09C69F221CC2</vt:lpwstr>
  </property>
</Properties>
</file>