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18"/>
  </p:notesMasterIdLst>
  <p:handoutMasterIdLst>
    <p:handoutMasterId r:id="rId19"/>
  </p:handoutMasterIdLst>
  <p:sldIdLst>
    <p:sldId id="504" r:id="rId7"/>
    <p:sldId id="523" r:id="rId8"/>
    <p:sldId id="259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73837" autoAdjust="0"/>
  </p:normalViewPr>
  <p:slideViewPr>
    <p:cSldViewPr snapToGrid="0" showGuides="1">
      <p:cViewPr varScale="1">
        <p:scale>
          <a:sx n="113" d="100"/>
          <a:sy n="113" d="100"/>
        </p:scale>
        <p:origin x="396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18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27-6-2022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07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‘Video’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video,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dia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284892-7C9A-4D04-8847-F17135B58BD5}"/>
              </a:ext>
            </a:extLst>
          </p:cNvPr>
          <p:cNvSpPr/>
          <p:nvPr userDrawn="1"/>
        </p:nvSpPr>
        <p:spPr bwMode="hidden">
          <a:xfrm>
            <a:off x="-3240000" y="0"/>
            <a:ext cx="1867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A20C14-327D-4371-A60F-18A16F26AF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C9C9CB"/>
          </a:solidFill>
        </p:spPr>
        <p:txBody>
          <a:bodyPr lIns="360000" tIns="360000" rIns="360000" bIns="360000"/>
          <a:lstStyle>
            <a:lvl1pPr marL="0" indent="0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0CBB-FC37-471E-9B36-7F2B8C0D07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2285999"/>
            <a:ext cx="8572500" cy="3423600"/>
          </a:xfrm>
          <a:prstGeom prst="rect">
            <a:avLst/>
          </a:prstGeom>
          <a:solidFill>
            <a:srgbClr val="006ACA">
              <a:alpha val="65000"/>
            </a:srgbClr>
          </a:solidFill>
        </p:spPr>
        <p:txBody>
          <a:bodyPr lIns="1008000" tIns="360000" bIns="720000" anchor="t" anchorCtr="0"/>
          <a:lstStyle>
            <a:lvl1pPr algn="l">
              <a:lnSpc>
                <a:spcPct val="85000"/>
              </a:lnSpc>
              <a:spcBef>
                <a:spcPts val="600"/>
              </a:spcBef>
              <a:defRPr sz="4800" b="0" kern="11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17EE28-757F-428A-9BFB-5CEB26EFEC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5688" y="4381500"/>
            <a:ext cx="4640262" cy="2714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presentator</a:t>
            </a:r>
            <a:endParaRPr lang="nl-NL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F8013B4-BA6D-4761-B5F0-F88EA95BB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5688" y="4693444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Functie</a:t>
            </a:r>
            <a:endParaRPr lang="nl-NL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0E9A76D-C11C-4B6B-B990-A5DAACAAE3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688" y="5198269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Datum</a:t>
            </a:r>
            <a:endParaRPr lang="nl-NL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044AF3B-4B52-4270-B333-4061C20953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240000" y="273050"/>
            <a:ext cx="3240000" cy="3155950"/>
          </a:xfrm>
          <a:prstGeom prst="rect">
            <a:avLst/>
          </a:prstGeom>
        </p:spPr>
        <p:txBody>
          <a:bodyPr rIns="36000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Gebruik van afbeeldingen als achtergrond voor </a:t>
            </a:r>
            <a:r>
              <a:rPr lang="nl-NL" sz="1200" b="1" dirty="0" err="1">
                <a:solidFill>
                  <a:schemeClr val="tx1"/>
                </a:solidFill>
              </a:rPr>
              <a:t>Startdia</a:t>
            </a:r>
            <a:endParaRPr lang="nl-NL" sz="1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Ga nu naar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kies </a:t>
            </a:r>
            <a:r>
              <a:rPr lang="nl-NL" sz="1200" b="1" dirty="0">
                <a:solidFill>
                  <a:schemeClr val="tx1"/>
                </a:solidFill>
              </a:rPr>
              <a:t>‘Afbeeldingen’</a:t>
            </a:r>
            <a:r>
              <a:rPr lang="nl-NL" sz="12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Kies een afbeelding, klik op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200" b="0" dirty="0" err="1">
                <a:solidFill>
                  <a:schemeClr val="tx1"/>
                </a:solidFill>
              </a:rPr>
              <a:t>crop</a:t>
            </a:r>
            <a:r>
              <a:rPr lang="nl-NL" sz="1200" b="0" dirty="0">
                <a:solidFill>
                  <a:schemeClr val="tx1"/>
                </a:solidFill>
              </a:rPr>
              <a:t>- functie onder </a:t>
            </a:r>
            <a:r>
              <a:rPr lang="nl-NL" sz="1200" b="1" dirty="0">
                <a:solidFill>
                  <a:schemeClr val="tx1"/>
                </a:solidFill>
              </a:rPr>
              <a:t>‘Opmaak’/’Bijsnijden’</a:t>
            </a:r>
            <a:r>
              <a:rPr lang="nl-NL" sz="12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1E916F31-1FC7-4F18-AD4D-08308973A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8775" y="4873011"/>
            <a:ext cx="2257200" cy="626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>
          <p15:clr>
            <a:srgbClr val="FBAE40"/>
          </p15:clr>
        </p15:guide>
        <p15:guide id="2" orient="horz" pos="2931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665">
          <p15:clr>
            <a:srgbClr val="FBAE40"/>
          </p15:clr>
        </p15:guide>
        <p15:guide id="6" pos="5405">
          <p15:clr>
            <a:srgbClr val="FBAE40"/>
          </p15:clr>
        </p15:guide>
        <p15:guide id="7" pos="960">
          <p15:clr>
            <a:srgbClr val="FBAE40"/>
          </p15:clr>
        </p15:guide>
        <p15:guide id="8" orient="horz" pos="1434">
          <p15:clr>
            <a:srgbClr val="FBAE40"/>
          </p15:clr>
        </p15:guide>
        <p15:guide id="9" orient="horz" pos="3589">
          <p15:clr>
            <a:srgbClr val="FBAE40"/>
          </p15:clr>
        </p15:guide>
        <p15:guide id="10" orient="horz" pos="3793">
          <p15:clr>
            <a:srgbClr val="FBAE40"/>
          </p15:clr>
        </p15:guide>
        <p15:guide id="11" orient="horz" pos="3294">
          <p15:clr>
            <a:srgbClr val="FBAE40"/>
          </p15:clr>
        </p15:guide>
        <p15:guide id="12" orient="horz" pos="3385">
          <p15:clr>
            <a:srgbClr val="FBAE40"/>
          </p15:clr>
        </p15:guide>
        <p15:guide id="13" pos="5314">
          <p15:clr>
            <a:srgbClr val="FBAE40"/>
          </p15:clr>
        </p15:guide>
        <p15:guide id="14" pos="4089">
          <p15:clr>
            <a:srgbClr val="FBAE40"/>
          </p15:clr>
        </p15:guide>
        <p15:guide id="15" orient="horz" pos="3113">
          <p15:clr>
            <a:srgbClr val="FBAE40"/>
          </p15:clr>
        </p15:guide>
        <p15:guide id="16" orient="horz" pos="34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96815" y="1342159"/>
            <a:ext cx="10363200" cy="213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3200" dirty="0" smtClean="0"/>
              <a:t>Introductie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InfoSphere Data Architect </a:t>
            </a:r>
            <a:endParaRPr sz="2000" dirty="0"/>
          </a:p>
        </p:txBody>
      </p:sp>
      <p:sp>
        <p:nvSpPr>
          <p:cNvPr id="2" name="Tekstvak 1"/>
          <p:cNvSpPr txBox="1"/>
          <p:nvPr/>
        </p:nvSpPr>
        <p:spPr>
          <a:xfrm>
            <a:off x="896815" y="52120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Gilbert Nuijten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Januari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IDA en </a:t>
            </a:r>
            <a:r>
              <a:rPr lang="nl-NL" dirty="0" err="1" smtClean="0"/>
              <a:t>InfoSphere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63413"/>
            <a:ext cx="1008033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Deze programma’s/componenten delen dezelfde database waardoor ze met elkaar kunnen ‘praten’. Ze delen dezelfde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Zodat bijvoorbeeld de </a:t>
            </a:r>
            <a:r>
              <a:rPr lang="nl-NL" sz="2000" i="1" dirty="0" smtClean="0">
                <a:solidFill>
                  <a:schemeClr val="tx2"/>
                </a:solidFill>
              </a:rPr>
              <a:t>data </a:t>
            </a:r>
            <a:r>
              <a:rPr lang="nl-NL" sz="2000" i="1" dirty="0" err="1" smtClean="0">
                <a:solidFill>
                  <a:schemeClr val="tx2"/>
                </a:solidFill>
              </a:rPr>
              <a:t>lineage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kan worden gemaakt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En de functionele beschrijvingen aan attributen worden gekoppeld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  <p:sp>
        <p:nvSpPr>
          <p:cNvPr id="4" name="Stroomdiagram: Opslag met directe toegang 3"/>
          <p:cNvSpPr/>
          <p:nvPr/>
        </p:nvSpPr>
        <p:spPr>
          <a:xfrm>
            <a:off x="2353733" y="4241800"/>
            <a:ext cx="6316133" cy="115146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InfoSphere</a:t>
            </a:r>
            <a:r>
              <a:rPr lang="nl-NL" dirty="0" smtClean="0"/>
              <a:t> centrale database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7349066" y="2955854"/>
            <a:ext cx="1540934" cy="70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IDA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5511799" y="2967237"/>
            <a:ext cx="1540934" cy="70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IGC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3674532" y="2967237"/>
            <a:ext cx="1540934" cy="70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DataStage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1837265" y="2967237"/>
            <a:ext cx="1540934" cy="70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Information</a:t>
            </a:r>
          </a:p>
          <a:p>
            <a:pPr algn="ctr"/>
            <a:r>
              <a:rPr lang="nl-NL" dirty="0" err="1" smtClean="0"/>
              <a:t>analyser</a:t>
            </a:r>
            <a:endParaRPr lang="nl-NL" dirty="0"/>
          </a:p>
        </p:txBody>
      </p:sp>
      <p:cxnSp>
        <p:nvCxnSpPr>
          <p:cNvPr id="10" name="Gebogen verbindingslijn 9"/>
          <p:cNvCxnSpPr>
            <a:stCxn id="8" idx="2"/>
            <a:endCxn id="4" idx="0"/>
          </p:cNvCxnSpPr>
          <p:nvPr/>
        </p:nvCxnSpPr>
        <p:spPr>
          <a:xfrm rot="16200000" flipH="1">
            <a:off x="3776626" y="2506626"/>
            <a:ext cx="566280" cy="29040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bogen verbindingslijn 11"/>
          <p:cNvCxnSpPr>
            <a:stCxn id="7" idx="2"/>
            <a:endCxn id="4" idx="0"/>
          </p:cNvCxnSpPr>
          <p:nvPr/>
        </p:nvCxnSpPr>
        <p:spPr>
          <a:xfrm rot="16200000" flipH="1">
            <a:off x="4695259" y="3425259"/>
            <a:ext cx="566280" cy="1066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bogen verbindingslijn 13"/>
          <p:cNvCxnSpPr>
            <a:stCxn id="6" idx="2"/>
            <a:endCxn id="4" idx="0"/>
          </p:cNvCxnSpPr>
          <p:nvPr/>
        </p:nvCxnSpPr>
        <p:spPr>
          <a:xfrm rot="5400000">
            <a:off x="5613893" y="3573427"/>
            <a:ext cx="566280" cy="7704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5" idx="2"/>
            <a:endCxn id="4" idx="0"/>
          </p:cNvCxnSpPr>
          <p:nvPr/>
        </p:nvCxnSpPr>
        <p:spPr>
          <a:xfrm rot="5400000">
            <a:off x="6526836" y="2649102"/>
            <a:ext cx="577663" cy="26077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Waarom IDA?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solidFill>
                  <a:schemeClr val="tx2"/>
                </a:solidFill>
              </a:rPr>
              <a:t>IDA speelt een centrale rol in, voornamelijk, de </a:t>
            </a:r>
            <a:r>
              <a:rPr lang="nl-NL" sz="2000" b="1" i="1" dirty="0" smtClean="0">
                <a:solidFill>
                  <a:schemeClr val="tx2"/>
                </a:solidFill>
              </a:rPr>
              <a:t>data </a:t>
            </a:r>
            <a:r>
              <a:rPr lang="nl-NL" sz="2000" b="1" i="1" dirty="0" err="1" smtClean="0">
                <a:solidFill>
                  <a:schemeClr val="tx2"/>
                </a:solidFill>
              </a:rPr>
              <a:t>lineage</a:t>
            </a:r>
            <a:endParaRPr lang="nl-NL" sz="2000" b="1" i="1" dirty="0" smtClean="0">
              <a:solidFill>
                <a:schemeClr val="tx2"/>
              </a:solidFill>
            </a:endParaRPr>
          </a:p>
          <a:p>
            <a:r>
              <a:rPr lang="nl-NL" sz="2000" dirty="0" smtClean="0">
                <a:solidFill>
                  <a:schemeClr val="tx2"/>
                </a:solidFill>
              </a:rPr>
              <a:t>IDA is belangrijk om tot één centraal data </a:t>
            </a:r>
            <a:r>
              <a:rPr lang="nl-NL" sz="2000" smtClean="0">
                <a:solidFill>
                  <a:schemeClr val="tx2"/>
                </a:solidFill>
              </a:rPr>
              <a:t>model te kunnen </a:t>
            </a:r>
            <a:r>
              <a:rPr lang="nl-NL" sz="2000" dirty="0" smtClean="0">
                <a:solidFill>
                  <a:schemeClr val="tx2"/>
                </a:solidFill>
              </a:rPr>
              <a:t>komen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57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25448"/>
          </a:xfrm>
        </p:spPr>
        <p:txBody>
          <a:bodyPr/>
          <a:lstStyle/>
          <a:p>
            <a:pPr algn="ctr"/>
            <a:r>
              <a:rPr lang="nl-NL" altLang="nl-NL" smtClean="0"/>
              <a:t>Overzicht </a:t>
            </a:r>
            <a:r>
              <a:rPr lang="nl-NL" altLang="nl-NL" smtClean="0"/>
              <a:t>totaal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3" name="Rechthoek 2"/>
          <p:cNvSpPr/>
          <p:nvPr/>
        </p:nvSpPr>
        <p:spPr>
          <a:xfrm>
            <a:off x="5833533" y="1032512"/>
            <a:ext cx="635846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Logisch </a:t>
            </a:r>
            <a:r>
              <a:rPr lang="nl-NL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fysieke data </a:t>
            </a: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modellen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een fysiek model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Op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drie manier kan je een fysiek model maken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1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2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Reverse engineer database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3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Reverse engineer SQL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4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een logisch model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een logisch model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creëer ik een logisch model </a:t>
            </a: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vanuit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 fysiek model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Tabellen/entiteiten</a:t>
            </a:r>
            <a:r>
              <a:rPr lang="nl-NL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diagrammen, attributen en </a:t>
            </a: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relaties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een entiteit aan 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een attribuut aan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een diagram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een diagram aan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zijn relaties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maak ik relaties aan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 type relatie gebruik ik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kan ik het beste de sleutels zetten/gebruiken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</a:t>
            </a:r>
            <a:r>
              <a:rPr lang="nl-NL" sz="1400" b="1" dirty="0" err="1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Mappingen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zijn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mappingen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mappingen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aan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ik van bron naar bestemming</a:t>
            </a:r>
            <a:endParaRPr lang="nl-NL" sz="14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23899" y="1032512"/>
            <a:ext cx="45931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NL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Introductie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Data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modellen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Mappingen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maken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Business termen koppelen (IGC &gt;&gt; IDA)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IDA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relatie tot het DIM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IDA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relatie tot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InfoSphere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Waarom IDA?</a:t>
            </a:r>
            <a:endParaRPr lang="nl-NL" sz="1400" b="1" dirty="0" smtClean="0">
              <a:solidFill>
                <a:srgbClr val="003282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nl-NL" sz="1400" b="1" dirty="0" smtClean="0">
              <a:solidFill>
                <a:srgbClr val="003282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Aan </a:t>
            </a:r>
            <a:r>
              <a:rPr lang="nl-NL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slag met </a:t>
            </a:r>
            <a:r>
              <a:rPr lang="nl-NL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een workspace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een project aan (data design project)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Wat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het verschil tussen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mappings</a:t>
            </a: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diagrams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data </a:t>
            </a:r>
            <a:r>
              <a:rPr lang="nl-NL" sz="1400" dirty="0" err="1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folders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ik een bestaand project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fr-FR" sz="1400" b="1" dirty="0" err="1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Connectie</a:t>
            </a:r>
            <a:r>
              <a:rPr lang="fr-FR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 information </a:t>
            </a:r>
            <a:r>
              <a:rPr lang="fr-FR" sz="1400" b="1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governance</a:t>
            </a:r>
            <a:r>
              <a:rPr lang="fr-FR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r>
              <a:rPr lang="fr-FR" sz="1400" b="1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(IGC</a:t>
            </a:r>
            <a:r>
              <a:rPr lang="fr-FR" sz="1400" b="1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maak ik een connectie met IGC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ik de business </a:t>
            </a:r>
            <a:r>
              <a:rPr lang="nl-NL" sz="1400" dirty="0" err="1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glossary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Hoe </a:t>
            </a: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koppel ik </a:t>
            </a:r>
            <a:r>
              <a:rPr lang="nl-NL" sz="1400" dirty="0" smtClean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attributen aan een business term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sz="1400" dirty="0">
                <a:solidFill>
                  <a:srgbClr val="003282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400" dirty="0"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Onderwerpen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712462" y="2047049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IDA en de relatie met het DIM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712462" y="2854507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IDA en </a:t>
            </a:r>
            <a:r>
              <a:rPr lang="nl-NL" sz="20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InfoSphere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713264" y="3634025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Waarom IDA?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12462" y="1260763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Wat is IDA?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Wat is </a:t>
            </a:r>
            <a:r>
              <a:rPr lang="nl-NL" dirty="0"/>
              <a:t>IDA, </a:t>
            </a:r>
            <a:r>
              <a:rPr lang="nl-NL" i="1" dirty="0" err="1"/>
              <a:t>InfoSphere</a:t>
            </a:r>
            <a:r>
              <a:rPr lang="nl-NL" i="1" dirty="0"/>
              <a:t> Data </a:t>
            </a:r>
            <a:r>
              <a:rPr lang="nl-NL" i="1" dirty="0" smtClean="0"/>
              <a:t>Architect</a:t>
            </a:r>
            <a:r>
              <a:rPr lang="nl-NL" dirty="0" smtClean="0"/>
              <a:t>? 1) Modelleren 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IDA is programma om, onder andere data te modelleren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Je kan hier met een </a:t>
            </a:r>
            <a:r>
              <a:rPr lang="nl-NL" i="1" dirty="0" smtClean="0">
                <a:solidFill>
                  <a:schemeClr val="tx2"/>
                </a:solidFill>
              </a:rPr>
              <a:t>user interface, visuele </a:t>
            </a:r>
            <a:r>
              <a:rPr lang="nl-NL" dirty="0" smtClean="0">
                <a:solidFill>
                  <a:schemeClr val="tx2"/>
                </a:solidFill>
              </a:rPr>
              <a:t>data modellen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smtClean="0">
                <a:solidFill>
                  <a:schemeClr val="tx2"/>
                </a:solidFill>
              </a:rPr>
              <a:t>maken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Geen </a:t>
            </a:r>
            <a:r>
              <a:rPr lang="nl-NL" dirty="0" err="1" smtClean="0">
                <a:solidFill>
                  <a:schemeClr val="tx2"/>
                </a:solidFill>
              </a:rPr>
              <a:t>coding</a:t>
            </a:r>
            <a:r>
              <a:rPr lang="nl-NL" dirty="0" smtClean="0">
                <a:solidFill>
                  <a:schemeClr val="tx2"/>
                </a:solidFill>
              </a:rPr>
              <a:t>, een SQL script kan namelijk ook een data modellering zijn, hetzij zonder user interface</a:t>
            </a: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06" y="2636163"/>
            <a:ext cx="6453994" cy="33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Wat is IDA? </a:t>
            </a:r>
            <a:r>
              <a:rPr lang="nl-NL" dirty="0" err="1" smtClean="0"/>
              <a:t>Mappingen</a:t>
            </a:r>
            <a:r>
              <a:rPr lang="nl-NL" dirty="0" smtClean="0"/>
              <a:t> maken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IDA is verder een </a:t>
            </a:r>
            <a:r>
              <a:rPr lang="nl-NL" sz="2000" b="1" dirty="0" err="1" smtClean="0">
                <a:solidFill>
                  <a:schemeClr val="tx2"/>
                </a:solidFill>
              </a:rPr>
              <a:t>mapping</a:t>
            </a:r>
            <a:r>
              <a:rPr lang="nl-NL" sz="2000" b="1" dirty="0" smtClean="0">
                <a:solidFill>
                  <a:schemeClr val="tx2"/>
                </a:solidFill>
              </a:rPr>
              <a:t> programma. Data van doel naar bestemming mappen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2"/>
                </a:solidFill>
              </a:rPr>
              <a:t>Je kan de data van A naar B laten stromen; </a:t>
            </a:r>
            <a:r>
              <a:rPr lang="nl-NL" i="1" dirty="0" smtClean="0">
                <a:solidFill>
                  <a:schemeClr val="tx2"/>
                </a:solidFill>
              </a:rPr>
              <a:t>Source</a:t>
            </a:r>
            <a:r>
              <a:rPr lang="nl-NL" dirty="0" smtClean="0">
                <a:solidFill>
                  <a:schemeClr val="tx2"/>
                </a:solidFill>
              </a:rPr>
              <a:t> naar </a:t>
            </a:r>
            <a:r>
              <a:rPr lang="nl-NL" i="1" dirty="0" smtClean="0">
                <a:solidFill>
                  <a:schemeClr val="tx2"/>
                </a:solidFill>
              </a:rPr>
              <a:t>target</a:t>
            </a: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2" y="2577570"/>
            <a:ext cx="6581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Wat is IDA? </a:t>
            </a:r>
            <a:r>
              <a:rPr lang="nl-NL" i="1" dirty="0" smtClean="0"/>
              <a:t>Business </a:t>
            </a:r>
            <a:r>
              <a:rPr lang="nl-NL" i="1" dirty="0" err="1" smtClean="0"/>
              <a:t>terms</a:t>
            </a:r>
            <a:r>
              <a:rPr lang="nl-NL" i="1" dirty="0" smtClean="0"/>
              <a:t> </a:t>
            </a:r>
            <a:r>
              <a:rPr lang="nl-NL" dirty="0" smtClean="0"/>
              <a:t>toevoegen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In IDA kan je handmatig de functionele omschrijvingen van de data koppelen aan de attributen. Dit kan ook automatisch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53" y="2113492"/>
            <a:ext cx="5381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Wat is IDA? De belangrijkste functies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In de basis zijn dit de belangrijkste functies van IDA binnen UWV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Het </a:t>
            </a:r>
            <a:r>
              <a:rPr lang="nl-NL" sz="2000" b="1" dirty="0" smtClean="0">
                <a:solidFill>
                  <a:schemeClr val="tx2"/>
                </a:solidFill>
              </a:rPr>
              <a:t>modelleren</a:t>
            </a:r>
            <a:r>
              <a:rPr lang="nl-NL" sz="2000" dirty="0" smtClean="0">
                <a:solidFill>
                  <a:schemeClr val="tx2"/>
                </a:solidFill>
              </a:rPr>
              <a:t> van de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Het </a:t>
            </a:r>
            <a:r>
              <a:rPr lang="nl-NL" sz="2000" b="1" dirty="0" smtClean="0">
                <a:solidFill>
                  <a:schemeClr val="tx2"/>
                </a:solidFill>
              </a:rPr>
              <a:t>mappen</a:t>
            </a:r>
            <a:r>
              <a:rPr lang="nl-NL" sz="2000" dirty="0" smtClean="0">
                <a:solidFill>
                  <a:schemeClr val="tx2"/>
                </a:solidFill>
              </a:rPr>
              <a:t> van bron naar bestemming (</a:t>
            </a:r>
            <a:r>
              <a:rPr lang="nl-NL" sz="2000" i="1" dirty="0" smtClean="0">
                <a:solidFill>
                  <a:schemeClr val="tx2"/>
                </a:solidFill>
              </a:rPr>
              <a:t>source </a:t>
            </a:r>
            <a:r>
              <a:rPr lang="nl-NL" sz="2000" i="1" dirty="0" err="1" smtClean="0">
                <a:solidFill>
                  <a:schemeClr val="tx2"/>
                </a:solidFill>
              </a:rPr>
              <a:t>to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destination</a:t>
            </a:r>
            <a:r>
              <a:rPr lang="nl-NL" sz="2000" dirty="0" smtClean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Het </a:t>
            </a:r>
            <a:r>
              <a:rPr lang="nl-NL" sz="2000" b="1" dirty="0" smtClean="0">
                <a:solidFill>
                  <a:schemeClr val="tx2"/>
                </a:solidFill>
              </a:rPr>
              <a:t>koppelen</a:t>
            </a:r>
            <a:r>
              <a:rPr lang="nl-NL" sz="2000" dirty="0" smtClean="0">
                <a:solidFill>
                  <a:schemeClr val="tx2"/>
                </a:solidFill>
              </a:rPr>
              <a:t> van functionele beschrijving in de </a:t>
            </a:r>
            <a:r>
              <a:rPr lang="nl-NL" sz="2000" i="1" dirty="0" smtClean="0">
                <a:solidFill>
                  <a:schemeClr val="tx2"/>
                </a:solidFill>
              </a:rPr>
              <a:t>information </a:t>
            </a:r>
            <a:r>
              <a:rPr lang="nl-NL" sz="2000" i="1" dirty="0" err="1" smtClean="0">
                <a:solidFill>
                  <a:schemeClr val="tx2"/>
                </a:solidFill>
              </a:rPr>
              <a:t>governance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catalog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dirty="0" smtClean="0">
                <a:solidFill>
                  <a:schemeClr val="tx2"/>
                </a:solidFill>
              </a:rPr>
              <a:t>aan de attributen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lvl="1"/>
            <a:endParaRPr lang="nl-NL" sz="2000" i="1" dirty="0" smtClean="0">
              <a:solidFill>
                <a:schemeClr val="tx2"/>
              </a:solidFill>
            </a:endParaRPr>
          </a:p>
          <a:p>
            <a:pPr lvl="1"/>
            <a:r>
              <a:rPr lang="nl-NL" sz="2000" dirty="0" smtClean="0">
                <a:solidFill>
                  <a:schemeClr val="tx2"/>
                </a:solidFill>
              </a:rPr>
              <a:t>Er er kan veel meer in IDA, data architectuur is veel breder dan data modelleren alleen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6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958" y="302686"/>
            <a:ext cx="11049000" cy="408515"/>
          </a:xfrm>
        </p:spPr>
        <p:txBody>
          <a:bodyPr/>
          <a:lstStyle/>
          <a:p>
            <a:r>
              <a:rPr lang="nl-NL" dirty="0" smtClean="0"/>
              <a:t>IDA en het DIM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IDA speelt een belangrijke rol in het data integratie magazijn, DIM,  architectuur</a:t>
            </a: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Centraal data model: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dirty="0" smtClean="0">
                <a:solidFill>
                  <a:schemeClr val="tx2"/>
                </a:solidFill>
              </a:rPr>
              <a:t>Hergebruik wordt technisch en functioneel mogelijk gemaakt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dirty="0" smtClean="0">
                <a:solidFill>
                  <a:schemeClr val="tx2"/>
                </a:solidFill>
              </a:rPr>
              <a:t>Conforme dimensies kunnen worden gemaakt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sz="2000" dirty="0" smtClean="0">
                <a:solidFill>
                  <a:schemeClr val="tx2"/>
                </a:solidFill>
              </a:rPr>
              <a:t>Een representatie van de gehele omgeving</a:t>
            </a: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Data </a:t>
            </a:r>
            <a:r>
              <a:rPr lang="nl-NL" sz="2000" b="1" dirty="0" err="1" smtClean="0">
                <a:solidFill>
                  <a:schemeClr val="tx2"/>
                </a:solidFill>
              </a:rPr>
              <a:t>lineage</a:t>
            </a:r>
            <a:r>
              <a:rPr lang="nl-NL" sz="2000" b="1" dirty="0" smtClean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Herkomst van de data wordt vastgelegd</a:t>
            </a: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Functionele omschrijvingen: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Attributen worden voorzien van een omschrijving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7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IDA en </a:t>
            </a:r>
            <a:r>
              <a:rPr lang="nl-NL" dirty="0" err="1" smtClean="0"/>
              <a:t>InfoSphere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803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</a:rPr>
              <a:t>IDA maakt onderdeel uit van de DIM/ </a:t>
            </a:r>
            <a:r>
              <a:rPr lang="nl-NL" sz="2000" b="1" dirty="0" err="1" smtClean="0">
                <a:solidFill>
                  <a:schemeClr val="tx2"/>
                </a:solidFill>
              </a:rPr>
              <a:t>InfoSphere</a:t>
            </a:r>
            <a:r>
              <a:rPr lang="nl-NL" sz="2000" b="1" dirty="0" smtClean="0">
                <a:solidFill>
                  <a:schemeClr val="tx2"/>
                </a:solidFill>
              </a:rPr>
              <a:t> architectuur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err="1" smtClean="0">
                <a:solidFill>
                  <a:schemeClr val="tx2"/>
                </a:solidFill>
              </a:rPr>
              <a:t>InfoSphere</a:t>
            </a:r>
            <a:r>
              <a:rPr lang="nl-NL" sz="2000" dirty="0" smtClean="0">
                <a:solidFill>
                  <a:schemeClr val="tx2"/>
                </a:solidFill>
              </a:rPr>
              <a:t> is een set van verschillende componenten/programma’s om de data te managen. Datamanagement.</a:t>
            </a: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r>
              <a:rPr lang="nl-NL" sz="2000" b="1" dirty="0" smtClean="0">
                <a:solidFill>
                  <a:schemeClr val="tx2"/>
                </a:solidFill>
              </a:rPr>
              <a:t>Belangrijkste componenten binnen UWV: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Data architect</a:t>
            </a:r>
            <a:r>
              <a:rPr lang="nl-NL" sz="2000" dirty="0" smtClean="0">
                <a:solidFill>
                  <a:schemeClr val="tx2"/>
                </a:solidFill>
              </a:rPr>
              <a:t>: 		Data modellen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Information </a:t>
            </a:r>
            <a:r>
              <a:rPr lang="nl-NL" sz="2000" b="1" dirty="0" err="1" smtClean="0">
                <a:solidFill>
                  <a:schemeClr val="tx2"/>
                </a:solidFill>
              </a:rPr>
              <a:t>catalog</a:t>
            </a:r>
            <a:r>
              <a:rPr lang="nl-NL" sz="2000" b="1" dirty="0" smtClean="0">
                <a:solidFill>
                  <a:schemeClr val="tx2"/>
                </a:solidFill>
              </a:rPr>
              <a:t>:</a:t>
            </a:r>
            <a:r>
              <a:rPr lang="nl-NL" sz="2000" dirty="0" smtClean="0">
                <a:solidFill>
                  <a:schemeClr val="tx2"/>
                </a:solidFill>
              </a:rPr>
              <a:t>	Functionele omschrijvingen, data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Data Stage:		</a:t>
            </a:r>
            <a:r>
              <a:rPr lang="nl-NL" sz="2000" dirty="0" smtClean="0">
                <a:solidFill>
                  <a:schemeClr val="tx2"/>
                </a:solidFill>
              </a:rPr>
              <a:t>Data extractie en transformatie (ETL)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smtClean="0">
                <a:solidFill>
                  <a:schemeClr val="tx2"/>
                </a:solidFill>
              </a:rPr>
              <a:t>Information analyseer:</a:t>
            </a:r>
            <a:r>
              <a:rPr lang="nl-NL" sz="2000" dirty="0" smtClean="0">
                <a:solidFill>
                  <a:schemeClr val="tx2"/>
                </a:solidFill>
              </a:rPr>
              <a:t>	Data analyse/kwaliteit meten 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i="1" dirty="0">
              <a:solidFill>
                <a:schemeClr val="tx2"/>
              </a:solidFill>
            </a:endParaRP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5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57A8319E59542B3250F5F43AF7D1B" ma:contentTypeVersion="7" ma:contentTypeDescription="Een nieuw document maken." ma:contentTypeScope="" ma:versionID="b66b99a272f17e2d76a4c62b1425da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5ff7a45de7896e395111842ec05b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5c8cb159-2b14-44f1-9f1e-2f87ce4796ac" ContentTypeId="0x0101" PreviousValue="false"/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CB8FF6-498A-4F1B-B409-D4D10201F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4A580D-575F-4FC2-976E-26127990DEA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8962679-FE98-44EE-8579-7BE82A1F5E6D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D852DAD6-6150-49DD-9500-684F7EA2CFD0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A451154-7673-4D14-B22F-023E4722D0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 (1)</Template>
  <TotalTime>0</TotalTime>
  <Words>679</Words>
  <Application>Microsoft Office PowerPoint</Application>
  <PresentationFormat>Breedbeeld</PresentationFormat>
  <Paragraphs>114</Paragraphs>
  <Slides>11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8" baseType="lpstr">
      <vt:lpstr>Arial</vt:lpstr>
      <vt:lpstr>Calibri</vt:lpstr>
      <vt:lpstr>Nuon Matthew Light</vt:lpstr>
      <vt:lpstr>Times New Roman</vt:lpstr>
      <vt:lpstr>Verdana</vt:lpstr>
      <vt:lpstr>Wingdings</vt:lpstr>
      <vt:lpstr>UWV Januari 2019</vt:lpstr>
      <vt:lpstr>Introductie InfoSphere Data Architect </vt:lpstr>
      <vt:lpstr>Overzicht totaal</vt:lpstr>
      <vt:lpstr>Onderwerpen</vt:lpstr>
      <vt:lpstr>Wat is IDA, InfoSphere Data Architect? 1) Modelleren </vt:lpstr>
      <vt:lpstr>Wat is IDA? Mappingen maken</vt:lpstr>
      <vt:lpstr>Wat is IDA? Business terms toevoegen</vt:lpstr>
      <vt:lpstr>Wat is IDA? De belangrijkste functies</vt:lpstr>
      <vt:lpstr>IDA en het DIM</vt:lpstr>
      <vt:lpstr>IDA en InfoSphere</vt:lpstr>
      <vt:lpstr>IDA en InfoSphere</vt:lpstr>
      <vt:lpstr>Waarom IDA?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Tabois, Lydia (L.)</dc:creator>
  <cp:lastModifiedBy>Nuijten, Gilbert</cp:lastModifiedBy>
  <cp:revision>1227</cp:revision>
  <dcterms:created xsi:type="dcterms:W3CDTF">2019-04-23T09:53:36Z</dcterms:created>
  <dcterms:modified xsi:type="dcterms:W3CDTF">2022-06-27T06:47:09Z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0x0101001CC57A8319E59542B3250F5F43AF7D1B</vt:lpwstr>
  </property>
</Properties>
</file>