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6"/>
  </p:sldMasterIdLst>
  <p:notesMasterIdLst>
    <p:notesMasterId r:id="rId20"/>
  </p:notesMasterIdLst>
  <p:handoutMasterIdLst>
    <p:handoutMasterId r:id="rId21"/>
  </p:handoutMasterIdLst>
  <p:sldIdLst>
    <p:sldId id="504" r:id="rId7"/>
    <p:sldId id="259" r:id="rId8"/>
    <p:sldId id="515" r:id="rId9"/>
    <p:sldId id="529" r:id="rId10"/>
    <p:sldId id="530" r:id="rId11"/>
    <p:sldId id="531" r:id="rId12"/>
    <p:sldId id="532" r:id="rId13"/>
    <p:sldId id="533" r:id="rId14"/>
    <p:sldId id="535" r:id="rId15"/>
    <p:sldId id="536" r:id="rId16"/>
    <p:sldId id="537" r:id="rId17"/>
    <p:sldId id="538" r:id="rId18"/>
    <p:sldId id="5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53" autoAdjust="0"/>
  </p:normalViewPr>
  <p:slideViewPr>
    <p:cSldViewPr snapToGrid="0" showGuides="1">
      <p:cViewPr varScale="1">
        <p:scale>
          <a:sx n="106" d="100"/>
          <a:sy n="106" d="100"/>
        </p:scale>
        <p:origin x="624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18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18-5-2022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4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40D-D835-49BF-ABDA-4919DB9EA05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5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‘Video’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video,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rtdia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2284892-7C9A-4D04-8847-F17135B58BD5}"/>
              </a:ext>
            </a:extLst>
          </p:cNvPr>
          <p:cNvSpPr/>
          <p:nvPr userDrawn="1"/>
        </p:nvSpPr>
        <p:spPr bwMode="hidden">
          <a:xfrm>
            <a:off x="-3240000" y="0"/>
            <a:ext cx="18672000" cy="6858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A20C14-327D-4371-A60F-18A16F26AF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C9C9CB"/>
          </a:solidFill>
        </p:spPr>
        <p:txBody>
          <a:bodyPr lIns="360000" tIns="360000" rIns="360000" bIns="360000"/>
          <a:lstStyle>
            <a:lvl1pPr marL="0" indent="0">
              <a:buNone/>
              <a:defRPr/>
            </a:lvl1pPr>
          </a:lstStyle>
          <a:p>
            <a:r>
              <a:rPr lang="en-GB" dirty="0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80CBB-FC37-471E-9B36-7F2B8C0D076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0" y="2285999"/>
            <a:ext cx="8572500" cy="3423600"/>
          </a:xfrm>
          <a:prstGeom prst="rect">
            <a:avLst/>
          </a:prstGeom>
          <a:solidFill>
            <a:srgbClr val="006ACA">
              <a:alpha val="65000"/>
            </a:srgbClr>
          </a:solidFill>
        </p:spPr>
        <p:txBody>
          <a:bodyPr lIns="1008000" tIns="360000" bIns="720000" anchor="t" anchorCtr="0"/>
          <a:lstStyle>
            <a:lvl1pPr algn="l">
              <a:lnSpc>
                <a:spcPct val="85000"/>
              </a:lnSpc>
              <a:spcBef>
                <a:spcPts val="600"/>
              </a:spcBef>
              <a:defRPr sz="4800" b="0" kern="1100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17EE28-757F-428A-9BFB-5CEB26EFEC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5688" y="4381500"/>
            <a:ext cx="4640262" cy="2714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presentator</a:t>
            </a:r>
            <a:endParaRPr lang="nl-NL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F8013B4-BA6D-4761-B5F0-F88EA95BB5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5688" y="4693444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Functie</a:t>
            </a:r>
            <a:endParaRPr lang="nl-NL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0E9A76D-C11C-4B6B-B990-A5DAACAAE3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688" y="5198269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Datum</a:t>
            </a:r>
            <a:endParaRPr lang="nl-NL" dirty="0"/>
          </a:p>
        </p:txBody>
      </p: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7044AF3B-4B52-4270-B333-4061C20953E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240000" y="273050"/>
            <a:ext cx="3240000" cy="3155950"/>
          </a:xfrm>
          <a:prstGeom prst="rect">
            <a:avLst/>
          </a:prstGeom>
        </p:spPr>
        <p:txBody>
          <a:bodyPr rIns="36000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Gebruik van afbeeldingen als achtergrond voor </a:t>
            </a:r>
            <a:r>
              <a:rPr lang="nl-NL" sz="1200" b="1" dirty="0" err="1">
                <a:solidFill>
                  <a:schemeClr val="tx1"/>
                </a:solidFill>
              </a:rPr>
              <a:t>Startdia</a:t>
            </a:r>
            <a:endParaRPr lang="nl-NL" sz="1200" b="1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Ga nu naar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kies </a:t>
            </a:r>
            <a:r>
              <a:rPr lang="nl-NL" sz="1200" b="1" dirty="0">
                <a:solidFill>
                  <a:schemeClr val="tx1"/>
                </a:solidFill>
              </a:rPr>
              <a:t>‘Afbeeldingen’</a:t>
            </a:r>
            <a:r>
              <a:rPr lang="nl-NL" sz="12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Kies een afbeelding, klik op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200" b="0" dirty="0" err="1">
                <a:solidFill>
                  <a:schemeClr val="tx1"/>
                </a:solidFill>
              </a:rPr>
              <a:t>crop</a:t>
            </a:r>
            <a:r>
              <a:rPr lang="nl-NL" sz="1200" b="0" dirty="0">
                <a:solidFill>
                  <a:schemeClr val="tx1"/>
                </a:solidFill>
              </a:rPr>
              <a:t>- functie onder </a:t>
            </a:r>
            <a:r>
              <a:rPr lang="nl-NL" sz="1200" b="1" dirty="0">
                <a:solidFill>
                  <a:schemeClr val="tx1"/>
                </a:solidFill>
              </a:rPr>
              <a:t>‘Opmaak’/’Bijsnijden’</a:t>
            </a:r>
            <a:r>
              <a:rPr lang="nl-NL" sz="12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1E916F31-1FC7-4F18-AD4D-08308973A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8775" y="4873011"/>
            <a:ext cx="2257200" cy="626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13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95">
          <p15:clr>
            <a:srgbClr val="FBAE40"/>
          </p15:clr>
        </p15:guide>
        <p15:guide id="2" orient="horz" pos="2931">
          <p15:clr>
            <a:srgbClr val="FBAE40"/>
          </p15:clr>
        </p15:guide>
        <p15:guide id="3" orient="horz" pos="2976">
          <p15:clr>
            <a:srgbClr val="FBAE40"/>
          </p15:clr>
        </p15:guide>
        <p15:guide id="4" orient="horz" pos="3067">
          <p15:clr>
            <a:srgbClr val="FBAE40"/>
          </p15:clr>
        </p15:guide>
        <p15:guide id="5" pos="665">
          <p15:clr>
            <a:srgbClr val="FBAE40"/>
          </p15:clr>
        </p15:guide>
        <p15:guide id="6" pos="5405">
          <p15:clr>
            <a:srgbClr val="FBAE40"/>
          </p15:clr>
        </p15:guide>
        <p15:guide id="7" pos="960">
          <p15:clr>
            <a:srgbClr val="FBAE40"/>
          </p15:clr>
        </p15:guide>
        <p15:guide id="8" orient="horz" pos="1434">
          <p15:clr>
            <a:srgbClr val="FBAE40"/>
          </p15:clr>
        </p15:guide>
        <p15:guide id="9" orient="horz" pos="3589">
          <p15:clr>
            <a:srgbClr val="FBAE40"/>
          </p15:clr>
        </p15:guide>
        <p15:guide id="10" orient="horz" pos="3793">
          <p15:clr>
            <a:srgbClr val="FBAE40"/>
          </p15:clr>
        </p15:guide>
        <p15:guide id="11" orient="horz" pos="3294">
          <p15:clr>
            <a:srgbClr val="FBAE40"/>
          </p15:clr>
        </p15:guide>
        <p15:guide id="12" orient="horz" pos="3385">
          <p15:clr>
            <a:srgbClr val="FBAE40"/>
          </p15:clr>
        </p15:guide>
        <p15:guide id="13" pos="5314">
          <p15:clr>
            <a:srgbClr val="FBAE40"/>
          </p15:clr>
        </p15:guide>
        <p15:guide id="14" pos="4089">
          <p15:clr>
            <a:srgbClr val="FBAE40"/>
          </p15:clr>
        </p15:guide>
        <p15:guide id="15" orient="horz" pos="3113">
          <p15:clr>
            <a:srgbClr val="FBAE40"/>
          </p15:clr>
        </p15:guide>
        <p15:guide id="16" orient="horz" pos="347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2362067"/>
            <a:ext cx="10363200" cy="21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78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54" r:id="rId11"/>
    <p:sldLayoutId id="2147483667" r:id="rId12"/>
    <p:sldLayoutId id="2147483661" r:id="rId13"/>
    <p:sldLayoutId id="2147483665" r:id="rId14"/>
    <p:sldLayoutId id="2147483664" r:id="rId15"/>
    <p:sldLayoutId id="2147483668" r:id="rId16"/>
    <p:sldLayoutId id="2147483669" r:id="rId1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896815" y="1342159"/>
            <a:ext cx="10363200" cy="213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" sz="3200" dirty="0" smtClean="0"/>
              <a:t>Logische en fysieke datamodellen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000" dirty="0" smtClean="0"/>
              <a:t>InfoSphere Data Architect </a:t>
            </a:r>
            <a:endParaRPr sz="2000" dirty="0"/>
          </a:p>
        </p:txBody>
      </p:sp>
      <p:sp>
        <p:nvSpPr>
          <p:cNvPr id="2" name="Tekstvak 1"/>
          <p:cNvSpPr txBox="1"/>
          <p:nvPr/>
        </p:nvSpPr>
        <p:spPr>
          <a:xfrm>
            <a:off x="896815" y="521208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Gilbert Nuijten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Januari 2022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Logisch datamodel 2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112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Geef het model een naam (</a:t>
            </a:r>
            <a:r>
              <a:rPr lang="nl-NL" sz="2000" i="1" dirty="0" smtClean="0">
                <a:solidFill>
                  <a:schemeClr val="tx2"/>
                </a:solidFill>
              </a:rPr>
              <a:t>File name</a:t>
            </a:r>
            <a:r>
              <a:rPr lang="nl-NL" sz="2000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op </a:t>
            </a:r>
            <a:r>
              <a:rPr lang="nl-NL" sz="2000" i="1" dirty="0" smtClean="0">
                <a:solidFill>
                  <a:schemeClr val="tx2"/>
                </a:solidFill>
              </a:rPr>
              <a:t>Finish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886573"/>
            <a:ext cx="4826000" cy="28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Logisch datamodel 3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05826" y="1021080"/>
            <a:ext cx="7620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hebt nu een leeg logisch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De Package1 die je ziet is niks anders dan een folder in IDA, je kan deze gebruiken om de objecten je data model te organiseren/indelen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ziet bijvoorbeeld een p</a:t>
            </a:r>
            <a:r>
              <a:rPr lang="nl-NL" sz="2000" i="1" dirty="0" smtClean="0">
                <a:solidFill>
                  <a:schemeClr val="tx2"/>
                </a:solidFill>
              </a:rPr>
              <a:t>ackage</a:t>
            </a:r>
            <a:r>
              <a:rPr lang="nl-NL" sz="2000" dirty="0" smtClean="0">
                <a:solidFill>
                  <a:schemeClr val="tx2"/>
                </a:solidFill>
              </a:rPr>
              <a:t> BEZWAAR, daar zit de </a:t>
            </a:r>
            <a:r>
              <a:rPr lang="nl-NL" sz="2000" dirty="0" smtClean="0">
                <a:solidFill>
                  <a:schemeClr val="tx2"/>
                </a:solidFill>
              </a:rPr>
              <a:t>data mart </a:t>
            </a:r>
            <a:r>
              <a:rPr lang="nl-NL" sz="2000" dirty="0" smtClean="0">
                <a:solidFill>
                  <a:schemeClr val="tx2"/>
                </a:solidFill>
              </a:rPr>
              <a:t>bezwaar. 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378" y="490009"/>
            <a:ext cx="2619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Logisch datamodel vanuit fysiek model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05826" y="1021080"/>
            <a:ext cx="7620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kan een logisch model maken op basis van een fysiek model. Zoals net al aan bod </a:t>
            </a:r>
            <a:r>
              <a:rPr lang="nl-NL" sz="2000" dirty="0" smtClean="0">
                <a:solidFill>
                  <a:schemeClr val="tx2"/>
                </a:solidFill>
              </a:rPr>
              <a:t>kwam</a:t>
            </a:r>
            <a:endParaRPr lang="nl-NL" sz="2000" dirty="0" smtClean="0">
              <a:solidFill>
                <a:schemeClr val="tx2"/>
              </a:solidFill>
            </a:endParaRPr>
          </a:p>
          <a:p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met je rechtermuisknop op het fysieke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</a:t>
            </a:r>
            <a:r>
              <a:rPr lang="nl-NL" sz="2000" i="1" dirty="0" err="1" smtClean="0">
                <a:solidFill>
                  <a:schemeClr val="tx2"/>
                </a:solidFill>
              </a:rPr>
              <a:t>Transform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to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Logical</a:t>
            </a:r>
            <a:r>
              <a:rPr lang="nl-NL" sz="2000" i="1" dirty="0" smtClean="0">
                <a:solidFill>
                  <a:schemeClr val="tx2"/>
                </a:solidFill>
              </a:rPr>
              <a:t>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</a:t>
            </a:r>
            <a:r>
              <a:rPr lang="nl-NL" sz="2000" i="1" dirty="0" err="1" smtClean="0">
                <a:solidFill>
                  <a:schemeClr val="tx2"/>
                </a:solidFill>
              </a:rPr>
              <a:t>Create</a:t>
            </a:r>
            <a:r>
              <a:rPr lang="nl-NL" sz="2000" i="1" dirty="0" smtClean="0">
                <a:solidFill>
                  <a:schemeClr val="tx2"/>
                </a:solidFill>
              </a:rPr>
              <a:t> new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i="1" dirty="0">
              <a:solidFill>
                <a:schemeClr val="tx2"/>
              </a:solidFill>
            </a:endParaRPr>
          </a:p>
          <a:p>
            <a:r>
              <a:rPr lang="nl-NL" sz="2000" dirty="0" smtClean="0">
                <a:solidFill>
                  <a:schemeClr val="tx2"/>
                </a:solidFill>
              </a:rPr>
              <a:t>Vervolg volgende pagina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525" y="417019"/>
            <a:ext cx="2905444" cy="337228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648" y="4013553"/>
            <a:ext cx="2905444" cy="261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Logisch datamodel vanuit fysiek model 2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05826" y="1021080"/>
            <a:ext cx="76205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de folder waar je het model wilt opslaan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Geef een naam 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Next </a:t>
            </a:r>
            <a:r>
              <a:rPr lang="nl-NL" sz="2000" dirty="0" smtClean="0">
                <a:solidFill>
                  <a:schemeClr val="tx2"/>
                </a:solidFill>
              </a:rPr>
              <a:t>(Je kan hier enkele instellingen veranderen, </a:t>
            </a:r>
            <a:r>
              <a:rPr lang="nl-NL" sz="2000" dirty="0" smtClean="0">
                <a:solidFill>
                  <a:schemeClr val="tx2"/>
                </a:solidFill>
              </a:rPr>
              <a:t>verder buiten </a:t>
            </a:r>
            <a:r>
              <a:rPr lang="nl-NL" sz="2000" dirty="0" smtClean="0">
                <a:solidFill>
                  <a:schemeClr val="tx2"/>
                </a:solidFill>
              </a:rPr>
              <a:t>scope)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Finish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hebt nu een logische representatie (model) van het fysieke data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r>
              <a:rPr lang="nl-NL" sz="2000" dirty="0" smtClean="0">
                <a:solidFill>
                  <a:schemeClr val="tx2"/>
                </a:solidFill>
              </a:rPr>
              <a:t>Dit kan makkelijk zijn om te beginnen met je fysieke datamodel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91" y="1021080"/>
            <a:ext cx="3293723" cy="29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/>
              <a:t>Onderwerpen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smtClean="0"/>
              <a:t>Introductie IDA. Nuijten GSM</a:t>
            </a:r>
            <a:endParaRPr lang="en-GB" dirty="0"/>
          </a:p>
        </p:txBody>
      </p:sp>
      <p:sp>
        <p:nvSpPr>
          <p:cNvPr id="7" name="Tekstvak 6"/>
          <p:cNvSpPr txBox="1"/>
          <p:nvPr/>
        </p:nvSpPr>
        <p:spPr>
          <a:xfrm>
            <a:off x="712462" y="2047049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Reverse engineering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12462" y="2833335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Logisch datamodel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712462" y="1260763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Fysiek datamodel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50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Fysiek datamodel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1972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Een fysiek datamodel </a:t>
            </a:r>
            <a:r>
              <a:rPr lang="nl-NL" sz="2000" dirty="0" smtClean="0">
                <a:solidFill>
                  <a:schemeClr val="tx2"/>
                </a:solidFill>
              </a:rPr>
              <a:t>kan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  <a:r>
              <a:rPr lang="nl-NL" sz="2000" dirty="0" smtClean="0">
                <a:solidFill>
                  <a:schemeClr val="tx2"/>
                </a:solidFill>
              </a:rPr>
              <a:t>een directe representatie van het </a:t>
            </a:r>
            <a:r>
              <a:rPr lang="nl-NL" sz="2000" dirty="0" smtClean="0">
                <a:solidFill>
                  <a:schemeClr val="tx2"/>
                </a:solidFill>
              </a:rPr>
              <a:t>datamodel zijn </a:t>
            </a:r>
            <a:r>
              <a:rPr lang="nl-NL" sz="2000" dirty="0" smtClean="0">
                <a:solidFill>
                  <a:schemeClr val="tx2"/>
                </a:solidFill>
              </a:rPr>
              <a:t>zoals deze in de database staat</a:t>
            </a:r>
            <a:endParaRPr lang="nl-NL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herkent deze aan het database icoon en de tabel-achtige iconen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Deze </a:t>
            </a:r>
            <a:r>
              <a:rPr lang="nl-NL" sz="2000" dirty="0" smtClean="0">
                <a:solidFill>
                  <a:schemeClr val="tx2"/>
                </a:solidFill>
              </a:rPr>
              <a:t>kunnen </a:t>
            </a:r>
            <a:r>
              <a:rPr lang="nl-NL" sz="2000" dirty="0" smtClean="0">
                <a:solidFill>
                  <a:schemeClr val="tx2"/>
                </a:solidFill>
              </a:rPr>
              <a:t>omgezet </a:t>
            </a:r>
            <a:r>
              <a:rPr lang="nl-NL" sz="2000" dirty="0" smtClean="0">
                <a:solidFill>
                  <a:schemeClr val="tx2"/>
                </a:solidFill>
              </a:rPr>
              <a:t>worden </a:t>
            </a:r>
            <a:r>
              <a:rPr lang="nl-NL" sz="2000" dirty="0" smtClean="0">
                <a:solidFill>
                  <a:schemeClr val="tx2"/>
                </a:solidFill>
              </a:rPr>
              <a:t>in een SQL (DDL) statement die gebruikt kan worden het data model op de database aan te maken </a:t>
            </a:r>
          </a:p>
          <a:p>
            <a:endParaRPr lang="nl-NL" sz="2000" dirty="0" smtClean="0">
              <a:solidFill>
                <a:schemeClr val="tx2"/>
              </a:solidFill>
            </a:endParaRPr>
          </a:p>
          <a:p>
            <a:r>
              <a:rPr lang="nl-NL" sz="2000" dirty="0" smtClean="0">
                <a:solidFill>
                  <a:schemeClr val="tx2"/>
                </a:solidFill>
              </a:rPr>
              <a:t>Verder buiten scope</a:t>
            </a: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225" y="2112943"/>
            <a:ext cx="34099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Fysiek datamodel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1972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chemeClr val="tx2"/>
                </a:solidFill>
              </a:rPr>
              <a:t>We behandelen drie manier hoe zo een fysiek datamodel aangemaakt kan worden in IDA</a:t>
            </a:r>
          </a:p>
          <a:p>
            <a:endParaRPr lang="nl-NL" sz="20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b="1" i="1" dirty="0" smtClean="0">
                <a:solidFill>
                  <a:schemeClr val="tx2"/>
                </a:solidFill>
              </a:rPr>
              <a:t>Template</a:t>
            </a:r>
            <a:r>
              <a:rPr lang="nl-NL" sz="2000" dirty="0" smtClean="0">
                <a:solidFill>
                  <a:schemeClr val="tx2"/>
                </a:solidFill>
              </a:rPr>
              <a:t>, daar maak je een leeg model mee, objecten zelf maken.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b="1" i="1" dirty="0" smtClean="0">
                <a:solidFill>
                  <a:schemeClr val="tx2"/>
                </a:solidFill>
              </a:rPr>
              <a:t>Reverse engineering </a:t>
            </a:r>
            <a:r>
              <a:rPr lang="nl-NL" sz="2000" dirty="0" smtClean="0">
                <a:solidFill>
                  <a:schemeClr val="tx2"/>
                </a:solidFill>
              </a:rPr>
              <a:t>via database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b="1" i="1" dirty="0" smtClean="0">
                <a:solidFill>
                  <a:schemeClr val="tx2"/>
                </a:solidFill>
              </a:rPr>
              <a:t>Reverse engineering</a:t>
            </a:r>
            <a:r>
              <a:rPr lang="nl-NL" sz="2000" dirty="0" smtClean="0">
                <a:solidFill>
                  <a:schemeClr val="tx2"/>
                </a:solidFill>
              </a:rPr>
              <a:t> via DDL (SQL) script</a:t>
            </a: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225" y="2112943"/>
            <a:ext cx="34099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71959" y="1097280"/>
            <a:ext cx="71972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</a:rPr>
              <a:t>Met een </a:t>
            </a:r>
            <a:r>
              <a:rPr lang="nl-NL" sz="2000" b="1" i="1" dirty="0" smtClean="0">
                <a:solidFill>
                  <a:schemeClr val="tx2"/>
                </a:solidFill>
              </a:rPr>
              <a:t>template</a:t>
            </a:r>
            <a:r>
              <a:rPr lang="nl-NL" sz="2000" dirty="0" smtClean="0">
                <a:solidFill>
                  <a:schemeClr val="tx2"/>
                </a:solidFill>
              </a:rPr>
              <a:t>:</a:t>
            </a:r>
          </a:p>
          <a:p>
            <a:endParaRPr lang="nl-NL" sz="20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Klik met rechtermuisknop op </a:t>
            </a:r>
            <a:r>
              <a:rPr lang="nl-NL" sz="2000" i="1" dirty="0" smtClean="0">
                <a:solidFill>
                  <a:schemeClr val="tx2"/>
                </a:solidFill>
              </a:rPr>
              <a:t>Data </a:t>
            </a:r>
            <a:r>
              <a:rPr lang="nl-NL" sz="2000" i="1" dirty="0" err="1" smtClean="0">
                <a:solidFill>
                  <a:schemeClr val="tx2"/>
                </a:solidFill>
              </a:rPr>
              <a:t>models</a:t>
            </a:r>
            <a:r>
              <a:rPr lang="nl-NL" sz="2000" dirty="0" smtClean="0">
                <a:solidFill>
                  <a:schemeClr val="tx2"/>
                </a:solidFill>
              </a:rPr>
              <a:t>, </a:t>
            </a:r>
            <a:r>
              <a:rPr lang="nl-NL" sz="2000" i="1" dirty="0" smtClean="0">
                <a:solidFill>
                  <a:schemeClr val="tx2"/>
                </a:solidFill>
              </a:rPr>
              <a:t>new</a:t>
            </a:r>
            <a:r>
              <a:rPr lang="nl-NL" sz="2000" dirty="0" smtClean="0">
                <a:solidFill>
                  <a:schemeClr val="tx2"/>
                </a:solidFill>
              </a:rPr>
              <a:t> en </a:t>
            </a:r>
            <a:r>
              <a:rPr lang="nl-NL" sz="2000" i="1" dirty="0" err="1" smtClean="0">
                <a:solidFill>
                  <a:schemeClr val="tx2"/>
                </a:solidFill>
              </a:rPr>
              <a:t>Physical</a:t>
            </a:r>
            <a:r>
              <a:rPr lang="nl-NL" sz="2000" i="1" dirty="0" smtClean="0">
                <a:solidFill>
                  <a:schemeClr val="tx2"/>
                </a:solidFill>
              </a:rPr>
              <a:t> Data Model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 type </a:t>
            </a:r>
            <a:r>
              <a:rPr lang="nl-NL" sz="2000" i="1" dirty="0" smtClean="0">
                <a:solidFill>
                  <a:schemeClr val="tx2"/>
                </a:solidFill>
              </a:rPr>
              <a:t>database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 </a:t>
            </a:r>
            <a:r>
              <a:rPr lang="nl-NL" sz="2000" i="1" dirty="0" err="1" smtClean="0">
                <a:solidFill>
                  <a:schemeClr val="tx2"/>
                </a:solidFill>
              </a:rPr>
              <a:t>Create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from</a:t>
            </a:r>
            <a:r>
              <a:rPr lang="nl-NL" sz="2000" i="1" dirty="0" smtClean="0">
                <a:solidFill>
                  <a:schemeClr val="tx2"/>
                </a:solidFill>
              </a:rPr>
              <a:t> template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Laat de </a:t>
            </a:r>
            <a:r>
              <a:rPr lang="nl-NL" sz="2000" i="1" dirty="0" smtClean="0">
                <a:solidFill>
                  <a:schemeClr val="tx2"/>
                </a:solidFill>
              </a:rPr>
              <a:t>Empty </a:t>
            </a:r>
            <a:r>
              <a:rPr lang="nl-NL" sz="2000" i="1" dirty="0" err="1" smtClean="0">
                <a:solidFill>
                  <a:schemeClr val="tx2"/>
                </a:solidFill>
              </a:rPr>
              <a:t>Physical</a:t>
            </a:r>
            <a:r>
              <a:rPr lang="nl-NL" sz="2000" i="1" dirty="0" smtClean="0">
                <a:solidFill>
                  <a:schemeClr val="tx2"/>
                </a:solidFill>
              </a:rPr>
              <a:t> Model Template </a:t>
            </a:r>
            <a:r>
              <a:rPr lang="nl-NL" sz="2000" dirty="0" smtClean="0">
                <a:solidFill>
                  <a:schemeClr val="tx2"/>
                </a:solidFill>
              </a:rPr>
              <a:t>staan en Klik </a:t>
            </a:r>
            <a:r>
              <a:rPr lang="nl-NL" sz="2000" i="1" dirty="0" smtClean="0">
                <a:solidFill>
                  <a:schemeClr val="tx2"/>
                </a:solidFill>
              </a:rPr>
              <a:t>Finish</a:t>
            </a:r>
          </a:p>
          <a:p>
            <a:endParaRPr lang="nl-NL" sz="2000" i="1" dirty="0" smtClean="0">
              <a:solidFill>
                <a:schemeClr val="tx2"/>
              </a:solidFill>
            </a:endParaRPr>
          </a:p>
          <a:p>
            <a:r>
              <a:rPr lang="nl-NL" sz="2000" b="1" dirty="0" smtClean="0">
                <a:solidFill>
                  <a:schemeClr val="tx2"/>
                </a:solidFill>
              </a:rPr>
              <a:t>Nu heb je een leeg fysiek model</a:t>
            </a: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106267"/>
            <a:ext cx="4278312" cy="157391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1" y="1880643"/>
            <a:ext cx="2886075" cy="21555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1" y="4236600"/>
            <a:ext cx="3646487" cy="2369574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71959" y="276699"/>
            <a:ext cx="11049000" cy="408515"/>
          </a:xfrm>
        </p:spPr>
        <p:txBody>
          <a:bodyPr/>
          <a:lstStyle/>
          <a:p>
            <a:r>
              <a:rPr lang="nl-NL" dirty="0" smtClean="0"/>
              <a:t>Reverse engineer Fysiek datamodel</a:t>
            </a:r>
            <a:endParaRPr lang="nl-NL" dirty="0"/>
          </a:p>
        </p:txBody>
      </p:sp>
      <p:sp>
        <p:nvSpPr>
          <p:cNvPr id="9" name="Tekstvak 3"/>
          <p:cNvSpPr txBox="1"/>
          <p:nvPr/>
        </p:nvSpPr>
        <p:spPr>
          <a:xfrm>
            <a:off x="9188536" y="855646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11" name="Tekstvak 3"/>
          <p:cNvSpPr txBox="1"/>
          <p:nvPr/>
        </p:nvSpPr>
        <p:spPr>
          <a:xfrm>
            <a:off x="8744916" y="2872296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2</a:t>
            </a:r>
            <a:endParaRPr lang="nl-NL" b="1" dirty="0"/>
          </a:p>
        </p:txBody>
      </p:sp>
      <p:sp>
        <p:nvSpPr>
          <p:cNvPr id="12" name="Tekstvak 3"/>
          <p:cNvSpPr txBox="1"/>
          <p:nvPr/>
        </p:nvSpPr>
        <p:spPr>
          <a:xfrm>
            <a:off x="9632156" y="4883011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63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Reverse engineer Fysiek datamodel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197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</a:rPr>
              <a:t>Met een </a:t>
            </a:r>
            <a:r>
              <a:rPr lang="nl-NL" sz="2000" b="1" i="1" dirty="0" smtClean="0">
                <a:solidFill>
                  <a:schemeClr val="tx2"/>
                </a:solidFill>
              </a:rPr>
              <a:t>database</a:t>
            </a:r>
            <a:r>
              <a:rPr lang="nl-NL" sz="2000" b="1" dirty="0" smtClean="0">
                <a:solidFill>
                  <a:schemeClr val="tx2"/>
                </a:solidFill>
              </a:rPr>
              <a:t>:</a:t>
            </a:r>
          </a:p>
          <a:p>
            <a:endParaRPr lang="nl-NL" sz="20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Klik met rechtermuisknop op </a:t>
            </a:r>
            <a:r>
              <a:rPr lang="nl-NL" sz="2000" i="1" dirty="0" smtClean="0">
                <a:solidFill>
                  <a:schemeClr val="tx2"/>
                </a:solidFill>
              </a:rPr>
              <a:t>Data </a:t>
            </a:r>
            <a:r>
              <a:rPr lang="nl-NL" sz="2000" i="1" dirty="0" err="1" smtClean="0">
                <a:solidFill>
                  <a:schemeClr val="tx2"/>
                </a:solidFill>
              </a:rPr>
              <a:t>models</a:t>
            </a:r>
            <a:r>
              <a:rPr lang="nl-NL" sz="2000" dirty="0" smtClean="0">
                <a:solidFill>
                  <a:schemeClr val="tx2"/>
                </a:solidFill>
              </a:rPr>
              <a:t>, new en </a:t>
            </a:r>
            <a:r>
              <a:rPr lang="nl-NL" sz="2000" i="1" dirty="0" err="1" smtClean="0">
                <a:solidFill>
                  <a:schemeClr val="tx2"/>
                </a:solidFill>
              </a:rPr>
              <a:t>Physical</a:t>
            </a:r>
            <a:r>
              <a:rPr lang="nl-NL" sz="2000" i="1" dirty="0" smtClean="0">
                <a:solidFill>
                  <a:schemeClr val="tx2"/>
                </a:solidFill>
              </a:rPr>
              <a:t> Data Model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 type </a:t>
            </a:r>
            <a:r>
              <a:rPr lang="nl-NL" sz="2000" i="1" dirty="0" smtClean="0">
                <a:solidFill>
                  <a:schemeClr val="tx2"/>
                </a:solidFill>
              </a:rPr>
              <a:t>database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 </a:t>
            </a:r>
            <a:r>
              <a:rPr lang="nl-NL" sz="2000" i="1" dirty="0" err="1" smtClean="0">
                <a:solidFill>
                  <a:schemeClr val="tx2"/>
                </a:solidFill>
              </a:rPr>
              <a:t>Create</a:t>
            </a:r>
            <a:r>
              <a:rPr lang="nl-NL" sz="2000" i="1" dirty="0" smtClean="0">
                <a:solidFill>
                  <a:schemeClr val="tx2"/>
                </a:solidFill>
              </a:rPr>
              <a:t> reverse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 een connectie</a:t>
            </a:r>
          </a:p>
          <a:p>
            <a:endParaRPr lang="nl-NL" sz="2000" dirty="0">
              <a:solidFill>
                <a:schemeClr val="tx2"/>
              </a:solidFill>
            </a:endParaRPr>
          </a:p>
          <a:p>
            <a:r>
              <a:rPr lang="nl-NL" sz="2000" dirty="0" smtClean="0">
                <a:solidFill>
                  <a:schemeClr val="tx2"/>
                </a:solidFill>
              </a:rPr>
              <a:t>Vervolg volgende pagina</a:t>
            </a: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1" y="377205"/>
            <a:ext cx="4278312" cy="157391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207" y="2303539"/>
            <a:ext cx="2501899" cy="218846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467" y="4395232"/>
            <a:ext cx="3204346" cy="2082825"/>
          </a:xfrm>
          <a:prstGeom prst="rect">
            <a:avLst/>
          </a:prstGeom>
        </p:spPr>
      </p:pic>
      <p:sp>
        <p:nvSpPr>
          <p:cNvPr id="7" name="Tekstvak 3"/>
          <p:cNvSpPr txBox="1"/>
          <p:nvPr/>
        </p:nvSpPr>
        <p:spPr>
          <a:xfrm>
            <a:off x="9188537" y="1164164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8" name="Tekstvak 3"/>
          <p:cNvSpPr txBox="1"/>
          <p:nvPr/>
        </p:nvSpPr>
        <p:spPr>
          <a:xfrm>
            <a:off x="9555957" y="3397770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2</a:t>
            </a:r>
            <a:endParaRPr lang="nl-NL" b="1" dirty="0"/>
          </a:p>
        </p:txBody>
      </p:sp>
      <p:sp>
        <p:nvSpPr>
          <p:cNvPr id="9" name="Tekstvak 3"/>
          <p:cNvSpPr txBox="1"/>
          <p:nvPr/>
        </p:nvSpPr>
        <p:spPr>
          <a:xfrm>
            <a:off x="6096000" y="4801530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3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7757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/>
              <a:t>Reverse engineer Fysiek </a:t>
            </a:r>
            <a:r>
              <a:rPr lang="nl-NL" dirty="0" smtClean="0"/>
              <a:t>datamodel, database 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11257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</a:rPr>
              <a:t>Vervolg</a:t>
            </a:r>
            <a:endParaRPr lang="nl-NL" sz="2000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 een schema. Een schema is een verzameling van tabellen.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Next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 alleen </a:t>
            </a:r>
            <a:r>
              <a:rPr lang="nl-NL" sz="2000" i="1" dirty="0" err="1" smtClean="0">
                <a:solidFill>
                  <a:schemeClr val="tx2"/>
                </a:solidFill>
              </a:rPr>
              <a:t>Table</a:t>
            </a:r>
            <a:endParaRPr lang="nl-NL" sz="2000" i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Next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 </a:t>
            </a:r>
            <a:r>
              <a:rPr lang="nl-NL" sz="2000" i="1" dirty="0" err="1" smtClean="0">
                <a:solidFill>
                  <a:schemeClr val="tx2"/>
                </a:solidFill>
              </a:rPr>
              <a:t>Overview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Finish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nl-NL" sz="2000" dirty="0" smtClean="0">
              <a:solidFill>
                <a:schemeClr val="tx2"/>
              </a:solidFill>
            </a:endParaRP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75" y="813217"/>
            <a:ext cx="2861753" cy="189765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634" y="2475456"/>
            <a:ext cx="1956673" cy="184900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050" y="4125280"/>
            <a:ext cx="2717801" cy="2533543"/>
          </a:xfrm>
          <a:prstGeom prst="rect">
            <a:avLst/>
          </a:prstGeom>
        </p:spPr>
      </p:pic>
      <p:sp>
        <p:nvSpPr>
          <p:cNvPr id="7" name="Tekstvak 3"/>
          <p:cNvSpPr txBox="1"/>
          <p:nvPr/>
        </p:nvSpPr>
        <p:spPr>
          <a:xfrm>
            <a:off x="7262723" y="1426356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11" name="Tekstvak 3"/>
          <p:cNvSpPr txBox="1"/>
          <p:nvPr/>
        </p:nvSpPr>
        <p:spPr>
          <a:xfrm>
            <a:off x="10268350" y="2909356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2</a:t>
            </a:r>
            <a:endParaRPr lang="nl-NL" b="1" dirty="0"/>
          </a:p>
        </p:txBody>
      </p:sp>
      <p:sp>
        <p:nvSpPr>
          <p:cNvPr id="12" name="Tekstvak 3"/>
          <p:cNvSpPr txBox="1"/>
          <p:nvPr/>
        </p:nvSpPr>
        <p:spPr>
          <a:xfrm>
            <a:off x="7484533" y="4688788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3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89187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/>
              <a:t>Reverse engineer Fysiek </a:t>
            </a:r>
            <a:r>
              <a:rPr lang="nl-NL" dirty="0" smtClean="0"/>
              <a:t>datamodel, database 3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1125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hebt nu een datamodel geïmporteerd in IDA  wat een directe representatie is van het model in </a:t>
            </a:r>
            <a:r>
              <a:rPr lang="nl-NL" sz="2000" dirty="0" smtClean="0">
                <a:solidFill>
                  <a:schemeClr val="tx2"/>
                </a:solidFill>
              </a:rPr>
              <a:t>het SQL script</a:t>
            </a:r>
            <a:endParaRPr lang="nl-NL" sz="2000" dirty="0" smtClean="0">
              <a:solidFill>
                <a:schemeClr val="tx2"/>
              </a:solidFill>
            </a:endParaRPr>
          </a:p>
          <a:p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kan deze bijvoorbeeld </a:t>
            </a:r>
            <a:r>
              <a:rPr lang="nl-NL" sz="2000" dirty="0" smtClean="0">
                <a:solidFill>
                  <a:schemeClr val="tx2"/>
                </a:solidFill>
              </a:rPr>
              <a:t>gebruiken voor </a:t>
            </a:r>
            <a:r>
              <a:rPr lang="nl-NL" sz="2000" dirty="0" err="1" smtClean="0">
                <a:solidFill>
                  <a:schemeClr val="tx2"/>
                </a:solidFill>
              </a:rPr>
              <a:t>mappingen</a:t>
            </a:r>
            <a:r>
              <a:rPr lang="nl-NL" sz="2000" dirty="0" smtClean="0">
                <a:solidFill>
                  <a:schemeClr val="tx2"/>
                </a:solidFill>
              </a:rPr>
              <a:t> maken naar een nieuwe model voor de integratiezone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Of als start voor een logisch model, je kan een fysiek model namelijk makkelijk omzetten naar een logisch model.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228" y="1697037"/>
            <a:ext cx="3144839" cy="42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7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Logisch datamodel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112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Een Logisch Model maak je door met je rechter muisknop op Data </a:t>
            </a:r>
            <a:r>
              <a:rPr lang="nl-NL" sz="2000" dirty="0" err="1" smtClean="0">
                <a:solidFill>
                  <a:schemeClr val="tx2"/>
                </a:solidFill>
              </a:rPr>
              <a:t>Models</a:t>
            </a:r>
            <a:r>
              <a:rPr lang="nl-NL" sz="2000" dirty="0" smtClean="0">
                <a:solidFill>
                  <a:schemeClr val="tx2"/>
                </a:solidFill>
              </a:rPr>
              <a:t> te klikken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Kies vervolgens </a:t>
            </a:r>
            <a:r>
              <a:rPr lang="nl-NL" sz="2000" i="1" dirty="0" err="1" smtClean="0">
                <a:solidFill>
                  <a:schemeClr val="tx2"/>
                </a:solidFill>
              </a:rPr>
              <a:t>Logical</a:t>
            </a:r>
            <a:r>
              <a:rPr lang="nl-NL" sz="2000" i="1" dirty="0" smtClean="0">
                <a:solidFill>
                  <a:schemeClr val="tx2"/>
                </a:solidFill>
              </a:rPr>
              <a:t> Data Model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617" y="2515956"/>
            <a:ext cx="5440362" cy="23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57A8319E59542B3250F5F43AF7D1B" ma:contentTypeVersion="7" ma:contentTypeDescription="Een nieuw document maken." ma:contentTypeScope="" ma:versionID="b66b99a272f17e2d76a4c62b1425da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5ff7a45de7896e395111842ec05b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5c8cb159-2b14-44f1-9f1e-2f87ce4796ac" ContentTypeId="0x0101" PreviousValue="false"/>
</file>

<file path=customXml/item5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D852DAD6-6150-49DD-9500-684F7EA2CF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451154-7673-4D14-B22F-023E4722D00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CB8FF6-498A-4F1B-B409-D4D10201FA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B04A580D-575F-4FC2-976E-26127990DEA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F8962679-FE98-44EE-8579-7BE82A1F5E6D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 (1)</Template>
  <TotalTime>0</TotalTime>
  <Words>502</Words>
  <Application>Microsoft Office PowerPoint</Application>
  <PresentationFormat>Breedbeeld</PresentationFormat>
  <Paragraphs>96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Nuon Matthew Light</vt:lpstr>
      <vt:lpstr>Verdana</vt:lpstr>
      <vt:lpstr>UWV Januari 2019</vt:lpstr>
      <vt:lpstr>Logische en fysieke datamodellen InfoSphere Data Architect </vt:lpstr>
      <vt:lpstr>Onderwerpen</vt:lpstr>
      <vt:lpstr>Fysiek datamodel</vt:lpstr>
      <vt:lpstr>Fysiek datamodel</vt:lpstr>
      <vt:lpstr>Reverse engineer Fysiek datamodel</vt:lpstr>
      <vt:lpstr>Reverse engineer Fysiek datamodel</vt:lpstr>
      <vt:lpstr>Reverse engineer Fysiek datamodel, database </vt:lpstr>
      <vt:lpstr>Reverse engineer Fysiek datamodel, database 3</vt:lpstr>
      <vt:lpstr>Logisch datamodel</vt:lpstr>
      <vt:lpstr>Logisch datamodel 2</vt:lpstr>
      <vt:lpstr>Logisch datamodel 3</vt:lpstr>
      <vt:lpstr>Logisch datamodel vanuit fysiek model</vt:lpstr>
      <vt:lpstr>Logisch datamodel vanuit fysiek model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Tabois, Lydia (L.)</dc:creator>
  <cp:lastModifiedBy>Nuijten, Gilbert</cp:lastModifiedBy>
  <cp:revision>1245</cp:revision>
  <dcterms:created xsi:type="dcterms:W3CDTF">2019-04-23T09:53:36Z</dcterms:created>
  <dcterms:modified xsi:type="dcterms:W3CDTF">2022-05-18T11:26:10Z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0x0101001CC57A8319E59542B3250F5F43AF7D1B</vt:lpwstr>
  </property>
</Properties>
</file>