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6"/>
  </p:sldMasterIdLst>
  <p:notesMasterIdLst>
    <p:notesMasterId r:id="rId17"/>
  </p:notesMasterIdLst>
  <p:handoutMasterIdLst>
    <p:handoutMasterId r:id="rId18"/>
  </p:handoutMasterIdLst>
  <p:sldIdLst>
    <p:sldId id="504" r:id="rId7"/>
    <p:sldId id="259" r:id="rId8"/>
    <p:sldId id="515" r:id="rId9"/>
    <p:sldId id="517" r:id="rId10"/>
    <p:sldId id="518" r:id="rId11"/>
    <p:sldId id="519" r:id="rId12"/>
    <p:sldId id="521" r:id="rId13"/>
    <p:sldId id="520" r:id="rId14"/>
    <p:sldId id="522" r:id="rId15"/>
    <p:sldId id="5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73837" autoAdjust="0"/>
  </p:normalViewPr>
  <p:slideViewPr>
    <p:cSldViewPr snapToGrid="0" showGuides="1">
      <p:cViewPr varScale="1">
        <p:scale>
          <a:sx n="113" d="100"/>
          <a:sy n="113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18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9-2-2022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40D-D835-49BF-ABDA-4919DB9EA05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5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‘Video’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video,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rtdia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2284892-7C9A-4D04-8847-F17135B58BD5}"/>
              </a:ext>
            </a:extLst>
          </p:cNvPr>
          <p:cNvSpPr/>
          <p:nvPr userDrawn="1"/>
        </p:nvSpPr>
        <p:spPr bwMode="hidden">
          <a:xfrm>
            <a:off x="-3240000" y="0"/>
            <a:ext cx="18672000" cy="6858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A20C14-327D-4371-A60F-18A16F26AF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C9C9CB"/>
          </a:solidFill>
        </p:spPr>
        <p:txBody>
          <a:bodyPr lIns="360000" tIns="360000" rIns="360000" bIns="360000"/>
          <a:lstStyle>
            <a:lvl1pPr marL="0" indent="0">
              <a:buNone/>
              <a:defRPr/>
            </a:lvl1pPr>
          </a:lstStyle>
          <a:p>
            <a:r>
              <a:rPr lang="en-GB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80CBB-FC37-471E-9B36-7F2B8C0D076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0" y="2285999"/>
            <a:ext cx="8572500" cy="3423600"/>
          </a:xfrm>
          <a:prstGeom prst="rect">
            <a:avLst/>
          </a:prstGeom>
          <a:solidFill>
            <a:srgbClr val="006ACA">
              <a:alpha val="65000"/>
            </a:srgbClr>
          </a:solidFill>
        </p:spPr>
        <p:txBody>
          <a:bodyPr lIns="1008000" tIns="360000" bIns="720000" anchor="t" anchorCtr="0"/>
          <a:lstStyle>
            <a:lvl1pPr algn="l">
              <a:lnSpc>
                <a:spcPct val="85000"/>
              </a:lnSpc>
              <a:spcBef>
                <a:spcPts val="600"/>
              </a:spcBef>
              <a:defRPr sz="4800" b="0" kern="1100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17EE28-757F-428A-9BFB-5CEB26EFEC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5688" y="4381500"/>
            <a:ext cx="4640262" cy="2714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presentator</a:t>
            </a:r>
            <a:endParaRPr lang="nl-NL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F8013B4-BA6D-4761-B5F0-F88EA95BB5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5688" y="4693444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Functie</a:t>
            </a:r>
            <a:endParaRPr lang="nl-NL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0E9A76D-C11C-4B6B-B990-A5DAACAAE3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688" y="5198269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Datum</a:t>
            </a:r>
            <a:endParaRPr lang="nl-NL" dirty="0"/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7044AF3B-4B52-4270-B333-4061C20953E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240000" y="273050"/>
            <a:ext cx="3240000" cy="3155950"/>
          </a:xfrm>
          <a:prstGeom prst="rect">
            <a:avLst/>
          </a:prstGeom>
        </p:spPr>
        <p:txBody>
          <a:bodyPr rIns="36000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Gebruik van afbeeldingen als achtergrond voor </a:t>
            </a:r>
            <a:r>
              <a:rPr lang="nl-NL" sz="1200" b="1" dirty="0" err="1">
                <a:solidFill>
                  <a:schemeClr val="tx1"/>
                </a:solidFill>
              </a:rPr>
              <a:t>Startdia</a:t>
            </a:r>
            <a:endParaRPr lang="nl-NL" sz="1200" b="1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Ga nu naar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kies </a:t>
            </a:r>
            <a:r>
              <a:rPr lang="nl-NL" sz="1200" b="1" dirty="0">
                <a:solidFill>
                  <a:schemeClr val="tx1"/>
                </a:solidFill>
              </a:rPr>
              <a:t>‘Afbeeldingen’</a:t>
            </a:r>
            <a:r>
              <a:rPr lang="nl-NL" sz="12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Kies een afbeelding, klik op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200" b="0" dirty="0" err="1">
                <a:solidFill>
                  <a:schemeClr val="tx1"/>
                </a:solidFill>
              </a:rPr>
              <a:t>crop</a:t>
            </a:r>
            <a:r>
              <a:rPr lang="nl-NL" sz="1200" b="0" dirty="0">
                <a:solidFill>
                  <a:schemeClr val="tx1"/>
                </a:solidFill>
              </a:rPr>
              <a:t>- functie onder </a:t>
            </a:r>
            <a:r>
              <a:rPr lang="nl-NL" sz="1200" b="1" dirty="0">
                <a:solidFill>
                  <a:schemeClr val="tx1"/>
                </a:solidFill>
              </a:rPr>
              <a:t>‘Opmaak’/’Bijsnijden’</a:t>
            </a:r>
            <a:r>
              <a:rPr lang="nl-NL" sz="12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1E916F31-1FC7-4F18-AD4D-08308973A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8775" y="4873011"/>
            <a:ext cx="2257200" cy="626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1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>
          <p15:clr>
            <a:srgbClr val="FBAE40"/>
          </p15:clr>
        </p15:guide>
        <p15:guide id="2" orient="horz" pos="2931">
          <p15:clr>
            <a:srgbClr val="FBAE40"/>
          </p15:clr>
        </p15:guide>
        <p15:guide id="3" orient="horz" pos="2976">
          <p15:clr>
            <a:srgbClr val="FBAE40"/>
          </p15:clr>
        </p15:guide>
        <p15:guide id="4" orient="horz" pos="3067">
          <p15:clr>
            <a:srgbClr val="FBAE40"/>
          </p15:clr>
        </p15:guide>
        <p15:guide id="5" pos="665">
          <p15:clr>
            <a:srgbClr val="FBAE40"/>
          </p15:clr>
        </p15:guide>
        <p15:guide id="6" pos="5405">
          <p15:clr>
            <a:srgbClr val="FBAE40"/>
          </p15:clr>
        </p15:guide>
        <p15:guide id="7" pos="960">
          <p15:clr>
            <a:srgbClr val="FBAE40"/>
          </p15:clr>
        </p15:guide>
        <p15:guide id="8" orient="horz" pos="1434">
          <p15:clr>
            <a:srgbClr val="FBAE40"/>
          </p15:clr>
        </p15:guide>
        <p15:guide id="9" orient="horz" pos="3589">
          <p15:clr>
            <a:srgbClr val="FBAE40"/>
          </p15:clr>
        </p15:guide>
        <p15:guide id="10" orient="horz" pos="3793">
          <p15:clr>
            <a:srgbClr val="FBAE40"/>
          </p15:clr>
        </p15:guide>
        <p15:guide id="11" orient="horz" pos="3294">
          <p15:clr>
            <a:srgbClr val="FBAE40"/>
          </p15:clr>
        </p15:guide>
        <p15:guide id="12" orient="horz" pos="3385">
          <p15:clr>
            <a:srgbClr val="FBAE40"/>
          </p15:clr>
        </p15:guide>
        <p15:guide id="13" pos="5314">
          <p15:clr>
            <a:srgbClr val="FBAE40"/>
          </p15:clr>
        </p15:guide>
        <p15:guide id="14" pos="4089">
          <p15:clr>
            <a:srgbClr val="FBAE40"/>
          </p15:clr>
        </p15:guide>
        <p15:guide id="15" orient="horz" pos="3113">
          <p15:clr>
            <a:srgbClr val="FBAE40"/>
          </p15:clr>
        </p15:guide>
        <p15:guide id="16" orient="horz" pos="347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2362067"/>
            <a:ext cx="10363200" cy="21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7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  <p:sldLayoutId id="2147483669" r:id="rId1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896815" y="1342159"/>
            <a:ext cx="10363200" cy="213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" sz="3200" dirty="0" smtClean="0"/>
              <a:t>Mappingen van bron naar bestemming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0" dirty="0" smtClean="0"/>
              <a:t>InfoSphere Data Architect </a:t>
            </a:r>
            <a:endParaRPr sz="2000" dirty="0"/>
          </a:p>
        </p:txBody>
      </p:sp>
      <p:sp>
        <p:nvSpPr>
          <p:cNvPr id="2" name="Tekstvak 1"/>
          <p:cNvSpPr txBox="1"/>
          <p:nvPr/>
        </p:nvSpPr>
        <p:spPr>
          <a:xfrm>
            <a:off x="896815" y="521208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Gilbert Nuijten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Januari 2022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01591" y="943011"/>
            <a:ext cx="8547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Je kan ook </a:t>
            </a:r>
            <a:r>
              <a:rPr lang="nl-NL" sz="2000" dirty="0" err="1" smtClean="0">
                <a:solidFill>
                  <a:schemeClr val="tx2"/>
                </a:solidFill>
              </a:rPr>
              <a:t>mappingen</a:t>
            </a:r>
            <a:r>
              <a:rPr lang="nl-NL" sz="2000" dirty="0" smtClean="0">
                <a:solidFill>
                  <a:schemeClr val="tx2"/>
                </a:solidFill>
              </a:rPr>
              <a:t> maken van 1 attribuut naar meerdere, als velden worden samengevoegd bijvoorbeeld</a:t>
            </a:r>
            <a:r>
              <a:rPr lang="nl-NL" sz="2000" dirty="0" smtClean="0">
                <a:solidFill>
                  <a:schemeClr val="tx2"/>
                </a:solidFill>
              </a:rPr>
              <a:t>. Een </a:t>
            </a:r>
            <a:r>
              <a:rPr lang="nl-NL" sz="2000" smtClean="0">
                <a:solidFill>
                  <a:schemeClr val="tx2"/>
                </a:solidFill>
              </a:rPr>
              <a:t>tranformatie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nl-NL" sz="2000" i="1" dirty="0" smtClean="0">
              <a:solidFill>
                <a:schemeClr val="tx2"/>
              </a:solidFill>
            </a:endParaRPr>
          </a:p>
          <a:p>
            <a:endParaRPr lang="nl-NL" sz="2000" i="1" dirty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49" y="2607732"/>
            <a:ext cx="6688225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/>
              <a:t>Onderwerpen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smtClean="0"/>
              <a:t>Introductie IDA. Nuijten GSM</a:t>
            </a:r>
            <a:endParaRPr lang="en-GB" dirty="0"/>
          </a:p>
        </p:txBody>
      </p:sp>
      <p:sp>
        <p:nvSpPr>
          <p:cNvPr id="12" name="Tekstvak 11"/>
          <p:cNvSpPr txBox="1"/>
          <p:nvPr/>
        </p:nvSpPr>
        <p:spPr>
          <a:xfrm>
            <a:off x="712462" y="1260763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50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67724" y="951763"/>
            <a:ext cx="100803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Veel werkzaamheden in IDA zullen gericht zijn op transformatie van de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Met andere woorden: Het bestaande datamodel kan de informatiebehoefte niet </a:t>
            </a:r>
            <a:r>
              <a:rPr lang="nl-NL" sz="2000" dirty="0" smtClean="0">
                <a:solidFill>
                  <a:schemeClr val="tx2"/>
                </a:solidFill>
              </a:rPr>
              <a:t>beantwoorden en daarom maken we een nieuwe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Belangrijke voorwaarden </a:t>
            </a:r>
            <a:r>
              <a:rPr lang="nl-NL" sz="2000" dirty="0" smtClean="0">
                <a:solidFill>
                  <a:schemeClr val="tx2"/>
                </a:solidFill>
              </a:rPr>
              <a:t>voor data </a:t>
            </a:r>
            <a:r>
              <a:rPr lang="nl-NL" sz="2000" dirty="0" err="1" smtClean="0">
                <a:solidFill>
                  <a:schemeClr val="tx2"/>
                </a:solidFill>
              </a:rPr>
              <a:t>lineage</a:t>
            </a:r>
            <a:endParaRPr lang="nl-NL" sz="2000" dirty="0">
              <a:solidFill>
                <a:schemeClr val="tx2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473201" y="4174066"/>
            <a:ext cx="1109133" cy="8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1473201" y="5520266"/>
            <a:ext cx="1109133" cy="8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2963334" y="4868332"/>
            <a:ext cx="1109133" cy="8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3056468" y="3607474"/>
            <a:ext cx="1109133" cy="8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Gebogen verbindingslijn 10"/>
          <p:cNvCxnSpPr>
            <a:stCxn id="4" idx="0"/>
            <a:endCxn id="9" idx="1"/>
          </p:cNvCxnSpPr>
          <p:nvPr/>
        </p:nvCxnSpPr>
        <p:spPr>
          <a:xfrm rot="5400000" flipH="1" flipV="1">
            <a:off x="2470489" y="3588087"/>
            <a:ext cx="143258" cy="1028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>
            <a:endCxn id="7" idx="0"/>
          </p:cNvCxnSpPr>
          <p:nvPr/>
        </p:nvCxnSpPr>
        <p:spPr>
          <a:xfrm rot="16200000" flipH="1">
            <a:off x="1720851" y="5213348"/>
            <a:ext cx="499533" cy="1143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bogen verbindingslijn 14"/>
          <p:cNvCxnSpPr>
            <a:stCxn id="4" idx="3"/>
            <a:endCxn id="8" idx="0"/>
          </p:cNvCxnSpPr>
          <p:nvPr/>
        </p:nvCxnSpPr>
        <p:spPr>
          <a:xfrm>
            <a:off x="2582334" y="4597400"/>
            <a:ext cx="935567" cy="2709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bogen verbindingslijn 20"/>
          <p:cNvCxnSpPr>
            <a:stCxn id="8" idx="3"/>
            <a:endCxn id="9" idx="3"/>
          </p:cNvCxnSpPr>
          <p:nvPr/>
        </p:nvCxnSpPr>
        <p:spPr>
          <a:xfrm flipV="1">
            <a:off x="4072467" y="4030808"/>
            <a:ext cx="93134" cy="1260858"/>
          </a:xfrm>
          <a:prstGeom prst="bentConnector3">
            <a:avLst>
              <a:gd name="adj1" fmla="val 3454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7539567" y="4515610"/>
            <a:ext cx="1109133" cy="8466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/>
          <p:cNvSpPr/>
          <p:nvPr/>
        </p:nvSpPr>
        <p:spPr>
          <a:xfrm>
            <a:off x="7539567" y="5714999"/>
            <a:ext cx="1109133" cy="8466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/>
          <p:cNvSpPr/>
          <p:nvPr/>
        </p:nvSpPr>
        <p:spPr>
          <a:xfrm>
            <a:off x="7539567" y="3327399"/>
            <a:ext cx="1109133" cy="8466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Rechte verbindingslijn 32"/>
          <p:cNvCxnSpPr>
            <a:stCxn id="24" idx="2"/>
            <a:endCxn id="22" idx="0"/>
          </p:cNvCxnSpPr>
          <p:nvPr/>
        </p:nvCxnSpPr>
        <p:spPr>
          <a:xfrm>
            <a:off x="8094134" y="4174066"/>
            <a:ext cx="0" cy="34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>
            <a:stCxn id="22" idx="2"/>
            <a:endCxn id="23" idx="0"/>
          </p:cNvCxnSpPr>
          <p:nvPr/>
        </p:nvCxnSpPr>
        <p:spPr>
          <a:xfrm>
            <a:off x="8094134" y="5362277"/>
            <a:ext cx="0" cy="35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ijl-rechts 35"/>
          <p:cNvSpPr/>
          <p:nvPr/>
        </p:nvSpPr>
        <p:spPr>
          <a:xfrm>
            <a:off x="4885267" y="4233333"/>
            <a:ext cx="1888066" cy="10583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/>
          <p:cNvSpPr txBox="1"/>
          <p:nvPr/>
        </p:nvSpPr>
        <p:spPr>
          <a:xfrm>
            <a:off x="2133600" y="2689393"/>
            <a:ext cx="24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Bron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7611533" y="2689393"/>
            <a:ext cx="24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Bestemming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5407893" y="2689393"/>
            <a:ext cx="24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36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67725" y="951763"/>
            <a:ext cx="5245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Klik op </a:t>
            </a:r>
            <a:r>
              <a:rPr lang="nl-NL" sz="2000" i="1" dirty="0" err="1" smtClean="0">
                <a:solidFill>
                  <a:schemeClr val="tx2"/>
                </a:solidFill>
              </a:rPr>
              <a:t>Mappings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</a:t>
            </a:r>
            <a:r>
              <a:rPr lang="nl-NL" sz="2000" i="1" dirty="0" smtClean="0">
                <a:solidFill>
                  <a:schemeClr val="tx2"/>
                </a:solidFill>
              </a:rPr>
              <a:t>New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Kies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Mapping</a:t>
            </a:r>
            <a:r>
              <a:rPr lang="nl-NL" sz="2000" i="1" dirty="0" smtClean="0">
                <a:solidFill>
                  <a:schemeClr val="tx2"/>
                </a:solidFill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Kies de </a:t>
            </a:r>
            <a:r>
              <a:rPr lang="nl-NL" sz="2000" i="1" dirty="0" err="1" smtClean="0">
                <a:solidFill>
                  <a:schemeClr val="tx2"/>
                </a:solidFill>
              </a:rPr>
              <a:t>Destination</a:t>
            </a:r>
            <a:r>
              <a:rPr lang="nl-NL" sz="2000" i="1" dirty="0" smtClean="0">
                <a:solidFill>
                  <a:schemeClr val="tx2"/>
                </a:solidFill>
              </a:rPr>
              <a:t>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Geef het een </a:t>
            </a:r>
            <a:r>
              <a:rPr lang="nl-NL" sz="2000" i="1" dirty="0" smtClean="0">
                <a:solidFill>
                  <a:schemeClr val="tx2"/>
                </a:solidFill>
              </a:rPr>
              <a:t>file name</a:t>
            </a:r>
            <a:r>
              <a:rPr lang="nl-NL" sz="2000" dirty="0" smtClean="0">
                <a:solidFill>
                  <a:schemeClr val="tx2"/>
                </a:solidFill>
              </a:rPr>
              <a:t> op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07" y="872066"/>
            <a:ext cx="3816283" cy="250401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36" y="3748616"/>
            <a:ext cx="3323254" cy="2455441"/>
          </a:xfrm>
          <a:prstGeom prst="rect">
            <a:avLst/>
          </a:prstGeom>
        </p:spPr>
      </p:pic>
      <p:sp>
        <p:nvSpPr>
          <p:cNvPr id="7" name="Tekstvak 3"/>
          <p:cNvSpPr txBox="1"/>
          <p:nvPr/>
        </p:nvSpPr>
        <p:spPr>
          <a:xfrm>
            <a:off x="10073656" y="137320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8" name="Tekstvak 3"/>
          <p:cNvSpPr txBox="1"/>
          <p:nvPr/>
        </p:nvSpPr>
        <p:spPr>
          <a:xfrm>
            <a:off x="8514189" y="401480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51934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01592" y="943011"/>
            <a:ext cx="51631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err="1" smtClean="0">
                <a:solidFill>
                  <a:schemeClr val="tx2"/>
                </a:solidFill>
              </a:rPr>
              <a:t>Add</a:t>
            </a:r>
            <a:endParaRPr lang="nl-NL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het model wat de bron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</a:t>
            </a:r>
          </a:p>
          <a:p>
            <a:endParaRPr lang="nl-NL" sz="2000" i="1" dirty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83" y="943011"/>
            <a:ext cx="5772150" cy="275712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995" y="4308772"/>
            <a:ext cx="3246491" cy="2458508"/>
          </a:xfrm>
          <a:prstGeom prst="rect">
            <a:avLst/>
          </a:prstGeom>
        </p:spPr>
      </p:pic>
      <p:sp>
        <p:nvSpPr>
          <p:cNvPr id="6" name="Tekstvak 3"/>
          <p:cNvSpPr txBox="1"/>
          <p:nvPr/>
        </p:nvSpPr>
        <p:spPr>
          <a:xfrm>
            <a:off x="9201590" y="2136906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7" name="Tekstvak 3"/>
          <p:cNvSpPr txBox="1"/>
          <p:nvPr/>
        </p:nvSpPr>
        <p:spPr>
          <a:xfrm>
            <a:off x="8498857" y="5293267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9088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01592" y="943011"/>
            <a:ext cx="5163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err="1" smtClean="0">
                <a:solidFill>
                  <a:schemeClr val="tx2"/>
                </a:solidFill>
              </a:rPr>
              <a:t>Add</a:t>
            </a:r>
            <a:endParaRPr lang="nl-NL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het model wat de bron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een </a:t>
            </a:r>
            <a:r>
              <a:rPr lang="nl-NL" sz="2000" i="1" dirty="0" smtClean="0">
                <a:solidFill>
                  <a:schemeClr val="tx2"/>
                </a:solidFill>
              </a:rPr>
              <a:t>package. </a:t>
            </a: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</a:p>
          <a:p>
            <a:endParaRPr lang="nl-NL" sz="2000" i="1" dirty="0">
              <a:solidFill>
                <a:schemeClr val="tx2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28" y="285752"/>
            <a:ext cx="4728633" cy="245380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531" y="3344332"/>
            <a:ext cx="2692251" cy="2825751"/>
          </a:xfrm>
          <a:prstGeom prst="rect">
            <a:avLst/>
          </a:prstGeom>
        </p:spPr>
      </p:pic>
      <p:sp>
        <p:nvSpPr>
          <p:cNvPr id="6" name="Tekstvak 3"/>
          <p:cNvSpPr txBox="1"/>
          <p:nvPr/>
        </p:nvSpPr>
        <p:spPr>
          <a:xfrm>
            <a:off x="7702990" y="1299044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7" name="Tekstvak 3"/>
          <p:cNvSpPr txBox="1"/>
          <p:nvPr/>
        </p:nvSpPr>
        <p:spPr>
          <a:xfrm>
            <a:off x="8550624" y="4387875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48975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01592" y="897467"/>
            <a:ext cx="51631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Bestemming (</a:t>
            </a:r>
            <a:r>
              <a:rPr lang="nl-NL" sz="2000" i="1" dirty="0" smtClean="0">
                <a:solidFill>
                  <a:schemeClr val="tx2"/>
                </a:solidFill>
              </a:rPr>
              <a:t>Target)</a:t>
            </a:r>
            <a:endParaRPr lang="nl-NL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err="1" smtClean="0">
                <a:solidFill>
                  <a:schemeClr val="tx2"/>
                </a:solidFill>
              </a:rPr>
              <a:t>Add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het data model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de </a:t>
            </a:r>
            <a:r>
              <a:rPr lang="nl-NL" sz="2000" i="1" dirty="0" smtClean="0">
                <a:solidFill>
                  <a:schemeClr val="tx2"/>
                </a:solidFill>
              </a:rPr>
              <a:t>package. </a:t>
            </a: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Finish</a:t>
            </a:r>
          </a:p>
          <a:p>
            <a:endParaRPr lang="nl-NL" sz="2000" i="1" dirty="0">
              <a:solidFill>
                <a:schemeClr val="tx2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67" y="82552"/>
            <a:ext cx="3653638" cy="227118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86" y="2556932"/>
            <a:ext cx="2037375" cy="218440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641" y="4457501"/>
            <a:ext cx="2089629" cy="2258830"/>
          </a:xfrm>
          <a:prstGeom prst="rect">
            <a:avLst/>
          </a:prstGeom>
        </p:spPr>
      </p:pic>
      <p:sp>
        <p:nvSpPr>
          <p:cNvPr id="7" name="Tekstvak 3"/>
          <p:cNvSpPr txBox="1"/>
          <p:nvPr/>
        </p:nvSpPr>
        <p:spPr>
          <a:xfrm>
            <a:off x="7470270" y="1339333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8" name="Tekstvak 3"/>
          <p:cNvSpPr txBox="1"/>
          <p:nvPr/>
        </p:nvSpPr>
        <p:spPr>
          <a:xfrm>
            <a:off x="8982163" y="3847065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  <p:sp>
        <p:nvSpPr>
          <p:cNvPr id="10" name="Tekstvak 3"/>
          <p:cNvSpPr txBox="1"/>
          <p:nvPr/>
        </p:nvSpPr>
        <p:spPr>
          <a:xfrm>
            <a:off x="6297523" y="513240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3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9037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01592" y="943011"/>
            <a:ext cx="51631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hebt nu een </a:t>
            </a:r>
            <a:r>
              <a:rPr lang="nl-NL" sz="2000" dirty="0" err="1" smtClean="0">
                <a:solidFill>
                  <a:schemeClr val="tx2"/>
                </a:solidFill>
              </a:rPr>
              <a:t>mapping</a:t>
            </a:r>
            <a:r>
              <a:rPr lang="nl-NL" sz="2000" dirty="0" smtClean="0">
                <a:solidFill>
                  <a:schemeClr val="tx2"/>
                </a:solidFill>
              </a:rPr>
              <a:t> structuur aangemaakt.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De volgende stap is de </a:t>
            </a:r>
            <a:r>
              <a:rPr lang="nl-NL" sz="2000" dirty="0" err="1" smtClean="0">
                <a:solidFill>
                  <a:schemeClr val="tx2"/>
                </a:solidFill>
              </a:rPr>
              <a:t>mapping</a:t>
            </a:r>
            <a:r>
              <a:rPr lang="nl-NL" sz="2000" dirty="0" smtClean="0">
                <a:solidFill>
                  <a:schemeClr val="tx2"/>
                </a:solidFill>
              </a:rPr>
              <a:t> te maken tussen bron en bestemming</a:t>
            </a:r>
          </a:p>
          <a:p>
            <a:endParaRPr lang="nl-NL" sz="2000" i="1" dirty="0">
              <a:solidFill>
                <a:schemeClr val="tx2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599" y="2731171"/>
            <a:ext cx="6582833" cy="2961074"/>
          </a:xfrm>
          <a:prstGeom prst="rect">
            <a:avLst/>
          </a:prstGeom>
        </p:spPr>
      </p:pic>
      <p:sp>
        <p:nvSpPr>
          <p:cNvPr id="5" name="Tekstvak 3"/>
          <p:cNvSpPr txBox="1"/>
          <p:nvPr/>
        </p:nvSpPr>
        <p:spPr>
          <a:xfrm>
            <a:off x="8219457" y="371000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7412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err="1" smtClean="0"/>
              <a:t>Mapping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01591" y="943011"/>
            <a:ext cx="5855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Selecteer/klik het attribuut in de </a:t>
            </a:r>
            <a:r>
              <a:rPr lang="nl-NL" sz="2000" dirty="0" smtClean="0">
                <a:solidFill>
                  <a:schemeClr val="tx2"/>
                </a:solidFill>
              </a:rPr>
              <a:t>bron/</a:t>
            </a:r>
            <a:r>
              <a:rPr lang="nl-NL" sz="2000" i="1" dirty="0" smtClean="0">
                <a:solidFill>
                  <a:schemeClr val="tx2"/>
                </a:solidFill>
              </a:rPr>
              <a:t>Source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Selecteer/klik het </a:t>
            </a:r>
            <a:r>
              <a:rPr lang="nl-NL" sz="2000" dirty="0">
                <a:solidFill>
                  <a:schemeClr val="tx2"/>
                </a:solidFill>
              </a:rPr>
              <a:t>attribuut </a:t>
            </a:r>
            <a:r>
              <a:rPr lang="nl-NL" sz="2000" dirty="0" smtClean="0">
                <a:solidFill>
                  <a:schemeClr val="tx2"/>
                </a:solidFill>
              </a:rPr>
              <a:t>de bestemming. </a:t>
            </a:r>
            <a:r>
              <a:rPr lang="nl-NL" sz="2000" dirty="0" smtClean="0">
                <a:solidFill>
                  <a:schemeClr val="tx2"/>
                </a:solidFill>
              </a:rPr>
              <a:t>Bestemming/</a:t>
            </a:r>
            <a:r>
              <a:rPr lang="nl-NL" sz="2000" i="1" dirty="0" smtClean="0">
                <a:solidFill>
                  <a:schemeClr val="tx2"/>
                </a:solidFill>
              </a:rPr>
              <a:t>Target</a:t>
            </a:r>
            <a:r>
              <a:rPr lang="nl-NL" sz="2000" dirty="0" smtClean="0">
                <a:solidFill>
                  <a:schemeClr val="tx2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Klik met rechtermuisknop in het midden </a:t>
            </a:r>
            <a:r>
              <a:rPr lang="nl-NL" sz="2000" i="1" dirty="0" err="1" smtClean="0">
                <a:solidFill>
                  <a:schemeClr val="tx2"/>
                </a:solidFill>
              </a:rPr>
              <a:t>Mappings</a:t>
            </a:r>
            <a:r>
              <a:rPr lang="nl-NL" sz="2000" dirty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en selecteer </a:t>
            </a:r>
            <a:r>
              <a:rPr lang="nl-NL" sz="2000" i="1" dirty="0" err="1" smtClean="0">
                <a:solidFill>
                  <a:schemeClr val="tx2"/>
                </a:solidFill>
              </a:rPr>
              <a:t>Create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Mapping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nl-NL" sz="2000" i="1" dirty="0" smtClean="0">
              <a:solidFill>
                <a:schemeClr val="tx2"/>
              </a:solidFill>
            </a:endParaRPr>
          </a:p>
          <a:p>
            <a:endParaRPr lang="nl-NL" sz="2000" i="1" dirty="0">
              <a:solidFill>
                <a:schemeClr val="tx2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02" y="806085"/>
            <a:ext cx="4494198" cy="2828395"/>
          </a:xfrm>
          <a:prstGeom prst="rect">
            <a:avLst/>
          </a:prstGeom>
        </p:spPr>
      </p:pic>
      <p:sp>
        <p:nvSpPr>
          <p:cNvPr id="6" name="Tekstvak 3"/>
          <p:cNvSpPr txBox="1"/>
          <p:nvPr/>
        </p:nvSpPr>
        <p:spPr>
          <a:xfrm>
            <a:off x="7508257" y="2313000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12947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57A8319E59542B3250F5F43AF7D1B" ma:contentTypeVersion="7" ma:contentTypeDescription="Een nieuw document maken." ma:contentTypeScope="" ma:versionID="b66b99a272f17e2d76a4c62b1425da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5ff7a45de7896e395111842ec05b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?mso-contentType ?>
<SharedContentType xmlns="Microsoft.SharePoint.Taxonomy.ContentTypeSync" SourceId="5c8cb159-2b14-44f1-9f1e-2f87ce4796ac" ContentTypeId="0x0101" PreviousValue="false"/>
</file>

<file path=customXml/itemProps1.xml><?xml version="1.0" encoding="utf-8"?>
<ds:datastoreItem xmlns:ds="http://schemas.openxmlformats.org/officeDocument/2006/customXml" ds:itemID="{DDCB8FF6-498A-4F1B-B409-D4D10201F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451154-7673-4D14-B22F-023E4722D00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52DAD6-6150-49DD-9500-684F7EA2CF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8962679-FE98-44EE-8579-7BE82A1F5E6D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04A580D-575F-4FC2-976E-26127990DEA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 (1)</Template>
  <TotalTime>0</TotalTime>
  <Words>215</Words>
  <Application>Microsoft Office PowerPoint</Application>
  <PresentationFormat>Breedbeeld</PresentationFormat>
  <Paragraphs>70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Nuon Matthew Light</vt:lpstr>
      <vt:lpstr>Verdana</vt:lpstr>
      <vt:lpstr>UWV Januari 2019</vt:lpstr>
      <vt:lpstr>Mappingen van bron naar bestemming InfoSphere Data Architect </vt:lpstr>
      <vt:lpstr>Onderwerpen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Tabois, Lydia (L.)</dc:creator>
  <cp:lastModifiedBy>Nuijten, Gilbert</cp:lastModifiedBy>
  <cp:revision>1233</cp:revision>
  <dcterms:created xsi:type="dcterms:W3CDTF">2019-04-23T09:53:36Z</dcterms:created>
  <dcterms:modified xsi:type="dcterms:W3CDTF">2022-02-09T12:00:14Z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0x0101001CC57A8319E59542B3250F5F43AF7D1B</vt:lpwstr>
  </property>
</Properties>
</file>