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embeddedFontLst>
    <p:embeddedFont>
      <p:font typeface="Arial Black" panose="020B0A04020102020204" pitchFamily="34" charset="0"/>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i0/ViG4w1wjqbo/9DdrILUrdHez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7B6E29-4844-48F7-ADD8-47A185AC5A6F}">
  <a:tblStyle styleId="{A97B6E29-4844-48F7-ADD8-47A185AC5A6F}"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9"/>
          </a:solidFill>
        </a:fill>
      </a:tcStyle>
    </a:wholeTbl>
    <a:band1H>
      <a:tcTxStyle b="off" i="off"/>
      <a:tcStyle>
        <a:tcBdr/>
        <a:fill>
          <a:solidFill>
            <a:srgbClr val="CACBD0"/>
          </a:solidFill>
        </a:fill>
      </a:tcStyle>
    </a:band1H>
    <a:band2H>
      <a:tcTxStyle b="off" i="off"/>
      <a:tcStyle>
        <a:tcBdr/>
      </a:tcStyle>
    </a:band2H>
    <a:band1V>
      <a:tcTxStyle b="off" i="off"/>
      <a:tcStyle>
        <a:tcBdr/>
        <a:fill>
          <a:solidFill>
            <a:srgbClr val="CACBD0"/>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93" autoAdjust="0"/>
  </p:normalViewPr>
  <p:slideViewPr>
    <p:cSldViewPr snapToGrid="0">
      <p:cViewPr varScale="1">
        <p:scale>
          <a:sx n="40" d="100"/>
          <a:sy n="40" d="100"/>
        </p:scale>
        <p:origin x="84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31633" y="712472"/>
            <a:ext cx="4794738" cy="2697041"/>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60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p:nvPr/>
        </p:nvSpPr>
        <p:spPr>
          <a:xfrm>
            <a:off x="242373" y="128260"/>
            <a:ext cx="6326067" cy="258458"/>
          </a:xfrm>
          <a:prstGeom prst="rect">
            <a:avLst/>
          </a:prstGeom>
          <a:noFill/>
          <a:ln>
            <a:noFill/>
          </a:ln>
        </p:spPr>
        <p:txBody>
          <a:bodyPr spcFirstLastPara="1" wrap="square" lIns="0" tIns="45675" rIns="91350" bIns="45675" anchor="t" anchorCtr="0">
            <a:spAutoFit/>
          </a:bodyPr>
          <a:lstStyle/>
          <a:p>
            <a:pPr marL="0" marR="0" lvl="0" indent="0" algn="l" rtl="0">
              <a:lnSpc>
                <a:spcPct val="9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Logical Data Warehouse Essentials</a:t>
            </a:r>
            <a:endParaRPr sz="1400" b="0" i="0" u="none" strike="noStrike" cap="none">
              <a:solidFill>
                <a:srgbClr val="000000"/>
              </a:solidFill>
              <a:latin typeface="Arial"/>
              <a:ea typeface="Arial"/>
              <a:cs typeface="Arial"/>
              <a:sym typeface="Arial"/>
            </a:endParaRPr>
          </a:p>
        </p:txBody>
      </p:sp>
      <p:sp>
        <p:nvSpPr>
          <p:cNvPr id="6" name="Google Shape;6;n"/>
          <p:cNvSpPr txBox="1"/>
          <p:nvPr/>
        </p:nvSpPr>
        <p:spPr>
          <a:xfrm>
            <a:off x="242372" y="8887703"/>
            <a:ext cx="6373258" cy="184666"/>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6E7878"/>
              </a:buClr>
              <a:buSzPts val="600"/>
              <a:buFont typeface="Arial"/>
              <a:buNone/>
            </a:pPr>
            <a:fld id="{00000000-1234-1234-1234-123412341234}" type="slidenum">
              <a:rPr lang="en-US" sz="600" b="0" i="0" u="none" strike="noStrike" cap="none">
                <a:solidFill>
                  <a:srgbClr val="6E7878"/>
                </a:solidFill>
                <a:latin typeface="Arial"/>
                <a:ea typeface="Arial"/>
                <a:cs typeface="Arial"/>
                <a:sym typeface="Arial"/>
              </a:rPr>
              <a:t>‹nr.›</a:t>
            </a:fld>
            <a:r>
              <a:rPr lang="en-US" sz="600" b="0" i="0" u="none" strike="noStrike" cap="none">
                <a:solidFill>
                  <a:srgbClr val="6E7878"/>
                </a:solidFill>
                <a:latin typeface="Arial"/>
                <a:ea typeface="Arial"/>
                <a:cs typeface="Arial"/>
                <a:sym typeface="Arial"/>
              </a:rPr>
              <a:t>	© 2021 Gartner, Inc. and/or its affiliates. All rights reserved. Gartner is a registered trademark of Gartner, Inc. and its affiliates.</a:t>
            </a:r>
            <a:br>
              <a:rPr lang="en-US" sz="600" b="0" i="0" u="none" strike="noStrike" cap="none">
                <a:solidFill>
                  <a:srgbClr val="6E7878"/>
                </a:solidFill>
                <a:latin typeface="Arial"/>
                <a:ea typeface="Arial"/>
                <a:cs typeface="Arial"/>
                <a:sym typeface="Arial"/>
              </a:rPr>
            </a:br>
            <a:r>
              <a:rPr lang="en-US" sz="600" b="0" i="0" u="none" strike="noStrike" cap="none">
                <a:solidFill>
                  <a:srgbClr val="6E7878"/>
                </a:solidFill>
                <a:latin typeface="Arial"/>
                <a:ea typeface="Arial"/>
                <a:cs typeface="Arial"/>
                <a:sym typeface="Arial"/>
              </a:rPr>
              <a:t>17 November 2021</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057353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200"/>
              <a:buNone/>
            </a:pPr>
            <a:r>
              <a:rPr lang="en-US"/>
              <a:t>The logical data warehouse is a well established current best practice for the design of data and analytics systems. </a:t>
            </a:r>
            <a:endParaRPr/>
          </a:p>
          <a:p>
            <a:pPr marL="0" lvl="0" indent="0" algn="l" rtl="0">
              <a:lnSpc>
                <a:spcPct val="90000"/>
              </a:lnSpc>
              <a:spcBef>
                <a:spcPts val="600"/>
              </a:spcBef>
              <a:spcAft>
                <a:spcPts val="0"/>
              </a:spcAft>
              <a:buSzPts val="1200"/>
              <a:buNone/>
            </a:pPr>
            <a:r>
              <a:rPr lang="en-US"/>
              <a:t>This presentation goes through the main concepts and advice that Gartner provide for these systems. </a:t>
            </a:r>
            <a:endParaRPr/>
          </a:p>
          <a:p>
            <a:pPr marL="0" lvl="0" indent="0" algn="l" rtl="0">
              <a:lnSpc>
                <a:spcPct val="90000"/>
              </a:lnSpc>
              <a:spcBef>
                <a:spcPts val="600"/>
              </a:spcBef>
              <a:spcAft>
                <a:spcPts val="600"/>
              </a:spcAft>
              <a:buSzPts val="1200"/>
              <a:buNone/>
            </a:pPr>
            <a:r>
              <a:rPr lang="en-US"/>
              <a:t>Gartner clients can download this presentation and then adapt if for their own use, either to explain the concepts to their customers and colleagues, or to customize when designing their own systems. </a:t>
            </a:r>
            <a:endParaRPr/>
          </a:p>
        </p:txBody>
      </p:sp>
      <p:sp>
        <p:nvSpPr>
          <p:cNvPr id="99" name="Google Shape;99;p1: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16186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97: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4" name="Google Shape;364;p97: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200"/>
              <a:buNone/>
            </a:pPr>
            <a:r>
              <a:rPr lang="en-US"/>
              <a:t>A useful tool in developing the LDW is the Gartner Data and Analytics Infrastructure Model, the DAIM. This characterises all data and questions according to whether each is known or unknown. </a:t>
            </a:r>
            <a:endParaRPr/>
          </a:p>
          <a:p>
            <a:pPr marL="0" lvl="0" indent="0" algn="l" rtl="0">
              <a:lnSpc>
                <a:spcPct val="90000"/>
              </a:lnSpc>
              <a:spcBef>
                <a:spcPts val="600"/>
              </a:spcBef>
              <a:spcAft>
                <a:spcPts val="0"/>
              </a:spcAft>
              <a:buSzPts val="1200"/>
              <a:buNone/>
            </a:pPr>
            <a:r>
              <a:rPr lang="en-US"/>
              <a:t>Known data means that the form and structure of the data are known in advance. This would include data sources dealing with finance, the supply chain, HR and other well understood data. </a:t>
            </a:r>
            <a:endParaRPr/>
          </a:p>
          <a:p>
            <a:pPr marL="0" lvl="0" indent="0" algn="l" rtl="0">
              <a:lnSpc>
                <a:spcPct val="90000"/>
              </a:lnSpc>
              <a:spcBef>
                <a:spcPts val="600"/>
              </a:spcBef>
              <a:spcAft>
                <a:spcPts val="0"/>
              </a:spcAft>
              <a:buSzPts val="1200"/>
              <a:buNone/>
            </a:pPr>
            <a:r>
              <a:rPr lang="en-US"/>
              <a:t>Known questions would be the regular reports and standard queries that are run as part of the predictable day to day queries. </a:t>
            </a:r>
            <a:endParaRPr/>
          </a:p>
          <a:p>
            <a:pPr marL="0" lvl="0" indent="0" algn="l" rtl="0">
              <a:lnSpc>
                <a:spcPct val="90000"/>
              </a:lnSpc>
              <a:spcBef>
                <a:spcPts val="600"/>
              </a:spcBef>
              <a:spcAft>
                <a:spcPts val="0"/>
              </a:spcAft>
              <a:buSzPts val="1200"/>
              <a:buNone/>
            </a:pPr>
            <a:r>
              <a:rPr lang="en-US"/>
              <a:t>Unknown data might be data sets that have recently been provided for analysis, for example if a company acquires another and wishes to examine their customer records to look for overlaps In customer bases. Some of this data may have loose, or unknown structure, for example social media messages, video or audio. This data needs further processing before useful information can be extracted from it. </a:t>
            </a:r>
            <a:endParaRPr/>
          </a:p>
          <a:p>
            <a:pPr marL="0" lvl="0" indent="0" algn="l" rtl="0">
              <a:lnSpc>
                <a:spcPct val="90000"/>
              </a:lnSpc>
              <a:spcBef>
                <a:spcPts val="600"/>
              </a:spcBef>
              <a:spcAft>
                <a:spcPts val="600"/>
              </a:spcAft>
              <a:buSzPts val="1200"/>
              <a:buNone/>
            </a:pPr>
            <a:r>
              <a:rPr lang="en-US"/>
              <a:t>Unknown questions refers to being able to ask new questions that haven’t been asked before against the data. For example being able to join data from different parts of the business in ways that previously haven’t previously been possible. These are the ad hoc questions that have only just been thought of, the system cannot anticipate them, but must provide a means of asking them. Asking newly arising questions on existing loaded data was one of the prime use cases of the early data warehouses. </a:t>
            </a:r>
            <a:endParaRPr/>
          </a:p>
        </p:txBody>
      </p:sp>
    </p:spTree>
    <p:extLst>
      <p:ext uri="{BB962C8B-B14F-4D97-AF65-F5344CB8AC3E}">
        <p14:creationId xmlns:p14="http://schemas.microsoft.com/office/powerpoint/2010/main" val="2100901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98: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200"/>
              <a:buNone/>
            </a:pPr>
            <a:r>
              <a:rPr lang="en-US"/>
              <a:t>The DAIM can be used to provide multiple perspectives. One of them is to overlay onto it the various technologies that we know apply to each of the four quadrants. </a:t>
            </a:r>
            <a:endParaRPr/>
          </a:p>
          <a:p>
            <a:pPr marL="0" lvl="0" indent="0" algn="l" rtl="0">
              <a:lnSpc>
                <a:spcPct val="90000"/>
              </a:lnSpc>
              <a:spcBef>
                <a:spcPts val="600"/>
              </a:spcBef>
              <a:spcAft>
                <a:spcPts val="0"/>
              </a:spcAft>
              <a:buSzPts val="1200"/>
              <a:buNone/>
            </a:pPr>
            <a:r>
              <a:rPr lang="en-US"/>
              <a:t>We can identify which technology we need to be able to deal with each quadrant, and therefore the overall set of components to be integrated together that will enable us to cover ALL requirements in a modern workload. </a:t>
            </a:r>
            <a:endParaRPr/>
          </a:p>
          <a:p>
            <a:pPr marL="0" lvl="0" indent="0" algn="l" rtl="0">
              <a:lnSpc>
                <a:spcPct val="90000"/>
              </a:lnSpc>
              <a:spcBef>
                <a:spcPts val="600"/>
              </a:spcBef>
              <a:spcAft>
                <a:spcPts val="0"/>
              </a:spcAft>
              <a:buSzPts val="1200"/>
              <a:buNone/>
            </a:pPr>
            <a:r>
              <a:rPr lang="en-US"/>
              <a:t>We are familiar with each of the types of systems that can be used for data and analytics systems, as listed on the right of the slide. The eclipses show which parts of the DAIM those systems cover. </a:t>
            </a:r>
            <a:endParaRPr/>
          </a:p>
          <a:p>
            <a:pPr marL="0" lvl="0" indent="0" algn="l" rtl="0">
              <a:lnSpc>
                <a:spcPct val="90000"/>
              </a:lnSpc>
              <a:spcBef>
                <a:spcPts val="600"/>
              </a:spcBef>
              <a:spcAft>
                <a:spcPts val="600"/>
              </a:spcAft>
              <a:buSzPts val="1200"/>
              <a:buNone/>
            </a:pPr>
            <a:r>
              <a:rPr lang="en-US"/>
              <a:t>This starts a process of being able to divide and conquer the complex problem of being able to handle the diverse workload that our modern data warehouse systems need to handle. </a:t>
            </a:r>
            <a:endParaRPr/>
          </a:p>
        </p:txBody>
      </p:sp>
      <p:sp>
        <p:nvSpPr>
          <p:cNvPr id="370" name="Google Shape;370;p98: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82034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1: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200"/>
              <a:buNone/>
            </a:pPr>
            <a:r>
              <a:rPr lang="en-US"/>
              <a:t>Another perspective that the DAIM can be used for is skills and user support planning. This time the different types of users are listed and the areas of the DAIM model that it would be expected for each type of user to be active within. </a:t>
            </a:r>
            <a:endParaRPr/>
          </a:p>
          <a:p>
            <a:pPr marL="0" lvl="0" indent="0" algn="l" rtl="0">
              <a:lnSpc>
                <a:spcPct val="90000"/>
              </a:lnSpc>
              <a:spcBef>
                <a:spcPts val="600"/>
              </a:spcBef>
              <a:spcAft>
                <a:spcPts val="0"/>
              </a:spcAft>
              <a:buSzPts val="1200"/>
              <a:buNone/>
            </a:pPr>
            <a:r>
              <a:rPr lang="en-US"/>
              <a:t>This allows us to systematically consider what kind of tools are needed, what skills, what kind of training, what governance and security is required and other user related questions. </a:t>
            </a:r>
            <a:endParaRPr/>
          </a:p>
          <a:p>
            <a:pPr marL="0" lvl="0" indent="0" algn="l" rtl="0">
              <a:lnSpc>
                <a:spcPct val="90000"/>
              </a:lnSpc>
              <a:spcBef>
                <a:spcPts val="600"/>
              </a:spcBef>
              <a:spcAft>
                <a:spcPts val="0"/>
              </a:spcAft>
              <a:buSzPts val="1200"/>
              <a:buNone/>
            </a:pPr>
            <a:r>
              <a:rPr lang="en-US"/>
              <a:t>The different perspectives mapped on onto the DAIM can also be cross referred to each other in order to check that the system design supports the capabilities that are assumed in each individual perspective. </a:t>
            </a:r>
            <a:endParaRPr/>
          </a:p>
          <a:p>
            <a:pPr marL="0" lvl="0" indent="0" algn="l" rtl="0">
              <a:lnSpc>
                <a:spcPct val="90000"/>
              </a:lnSpc>
              <a:spcBef>
                <a:spcPts val="600"/>
              </a:spcBef>
              <a:spcAft>
                <a:spcPts val="0"/>
              </a:spcAft>
              <a:buSzPts val="1200"/>
              <a:buNone/>
            </a:pPr>
            <a:r>
              <a:rPr lang="en-US"/>
              <a:t>Many different overlays can be defined to help with thinking about security, governance, end user BI tooling, training, documentation etc. </a:t>
            </a:r>
            <a:endParaRPr/>
          </a:p>
          <a:p>
            <a:pPr marL="0" lvl="0" indent="0" algn="l" rtl="0">
              <a:lnSpc>
                <a:spcPct val="90000"/>
              </a:lnSpc>
              <a:spcBef>
                <a:spcPts val="1200"/>
              </a:spcBef>
              <a:spcAft>
                <a:spcPts val="600"/>
              </a:spcAft>
              <a:buSzPts val="1200"/>
              <a:buNone/>
            </a:pPr>
            <a:r>
              <a:rPr lang="en-US"/>
              <a:t>For more information about the use of the DAIM see the appendix to these slides. </a:t>
            </a:r>
            <a:endParaRPr/>
          </a:p>
        </p:txBody>
      </p:sp>
      <p:sp>
        <p:nvSpPr>
          <p:cNvPr id="376" name="Google Shape;376;p101: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64452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6: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200"/>
              <a:buNone/>
            </a:pPr>
            <a:r>
              <a:rPr lang="en-US"/>
              <a:t>The LDW architecture may looks complex at first glance, but it is much less complex than the usual proliferation of many different data and analytics systems. Instead of having tens or hundreds of incompatible systems there are a handful of major components. This begs the question as to which data belongs whereabouts within the architecture. </a:t>
            </a:r>
            <a:endParaRPr/>
          </a:p>
          <a:p>
            <a:pPr marL="0" lvl="0" indent="0" algn="l" rtl="0">
              <a:lnSpc>
                <a:spcPct val="100000"/>
              </a:lnSpc>
              <a:spcBef>
                <a:spcPts val="600"/>
              </a:spcBef>
              <a:spcAft>
                <a:spcPts val="0"/>
              </a:spcAft>
              <a:buSzPts val="1200"/>
              <a:buNone/>
            </a:pPr>
            <a:r>
              <a:rPr lang="en-US"/>
              <a:t>This is an important point, it has not been possible to reduce the number of components to one, but having a handful of components is preferable to having a hundred or more. So the real choice is not between having one or more, but between having a few and very many. So while some work is needed here to place the data and processing this is </a:t>
            </a:r>
            <a:r>
              <a:rPr lang="en-US" i="1"/>
              <a:t>much</a:t>
            </a:r>
            <a:r>
              <a:rPr lang="en-US"/>
              <a:t> easier than having to handle a jumbled mess of many different systems. </a:t>
            </a:r>
            <a:endParaRPr/>
          </a:p>
          <a:p>
            <a:pPr marL="0" lvl="0" indent="0" algn="l" rtl="0">
              <a:lnSpc>
                <a:spcPct val="100000"/>
              </a:lnSpc>
              <a:spcBef>
                <a:spcPts val="600"/>
              </a:spcBef>
              <a:spcAft>
                <a:spcPts val="0"/>
              </a:spcAft>
              <a:buSzPts val="1200"/>
              <a:buNone/>
            </a:pPr>
            <a:r>
              <a:rPr lang="en-US"/>
              <a:t>The placement of the data and processing is actually fairly intuitive. The different components have different characteristics that usually easily map to different requirements. </a:t>
            </a:r>
            <a:endParaRPr/>
          </a:p>
          <a:p>
            <a:pPr marL="0" lvl="0" indent="0" algn="l" rtl="0">
              <a:lnSpc>
                <a:spcPct val="100000"/>
              </a:lnSpc>
              <a:spcBef>
                <a:spcPts val="600"/>
              </a:spcBef>
              <a:spcAft>
                <a:spcPts val="0"/>
              </a:spcAft>
              <a:buSzPts val="1200"/>
              <a:buNone/>
            </a:pPr>
            <a:r>
              <a:rPr lang="en-US"/>
              <a:t>Thus, large volumes of data being generated by an IoT application will most likely be held in the data lake. Structured data for finance naturally fits in the data warehouse. </a:t>
            </a:r>
            <a:endParaRPr/>
          </a:p>
          <a:p>
            <a:pPr marL="0" lvl="0" indent="0" algn="l" rtl="0">
              <a:lnSpc>
                <a:spcPct val="100000"/>
              </a:lnSpc>
              <a:spcBef>
                <a:spcPts val="600"/>
              </a:spcBef>
              <a:spcAft>
                <a:spcPts val="0"/>
              </a:spcAft>
              <a:buSzPts val="1200"/>
              <a:buNone/>
            </a:pPr>
            <a:r>
              <a:rPr lang="en-US"/>
              <a:t>The type of data normally decides where the data belongs, however in some cases we need to consider the </a:t>
            </a:r>
            <a:r>
              <a:rPr lang="en-US" i="1"/>
              <a:t>service level to be provided for the analysis on the data. </a:t>
            </a:r>
            <a:r>
              <a:rPr lang="en-US"/>
              <a:t>If the analysis needs to be provided to large numbers of users with low response times, high concurrency, high availability and good workload management then the relational components are likely to be needed. </a:t>
            </a:r>
            <a:endParaRPr/>
          </a:p>
          <a:p>
            <a:pPr marL="0" lvl="0" indent="0" algn="l" rtl="0">
              <a:lnSpc>
                <a:spcPct val="100000"/>
              </a:lnSpc>
              <a:spcBef>
                <a:spcPts val="600"/>
              </a:spcBef>
              <a:spcAft>
                <a:spcPts val="0"/>
              </a:spcAft>
              <a:buSzPts val="1200"/>
              <a:buNone/>
            </a:pPr>
            <a:r>
              <a:rPr lang="en-US"/>
              <a:t>When prioritizing the users requirements it is worth thinking about how different requirements might be placed into the communications plan for the project. Getting good results in an initial project that is simple to understand can do a great deal to encourage other requirements and use cases to be brought to the system. </a:t>
            </a:r>
            <a:endParaRPr/>
          </a:p>
          <a:p>
            <a:pPr marL="0" lvl="0" indent="0" algn="l" rtl="0">
              <a:lnSpc>
                <a:spcPct val="90000"/>
              </a:lnSpc>
              <a:spcBef>
                <a:spcPts val="1200"/>
              </a:spcBef>
              <a:spcAft>
                <a:spcPts val="0"/>
              </a:spcAft>
              <a:buSzPts val="1200"/>
              <a:buNone/>
            </a:pPr>
            <a:endParaRPr/>
          </a:p>
        </p:txBody>
      </p:sp>
      <p:sp>
        <p:nvSpPr>
          <p:cNvPr id="382" name="Google Shape;382;p36: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9187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7: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0" name="Google Shape;400;p37: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200"/>
              <a:buNone/>
            </a:pPr>
            <a:r>
              <a:rPr lang="en-US"/>
              <a:t>Data modelling is alive and well despite the industry going through a phase denying its ongoing usefulness. When the new so-called “big data” arrived it was much less structured. A problem with relational technology was that data needed to be structured </a:t>
            </a:r>
            <a:r>
              <a:rPr lang="en-US" i="1"/>
              <a:t>before it could even be loaded.</a:t>
            </a:r>
            <a:r>
              <a:rPr lang="en-US"/>
              <a:t> This was inconvenient — Hadoop, Spark and cloud object stores solved this problem. This enabled users, data scientists and engineers to load and start investigating this data. However, it should be noted that unstructured data usually does not stay unstructured very long. If it was to be fed into other processes, or shared amongst people, it needed descriptions that enabled a common understanding. The same for new interpretations of existing data. For example, with feature engineering for machine learning new columns might need to be added to enable analysis. Creating a DAY-OF-THE-WEEK column from a record date is common — it may predict what happens on a particular day of the week. </a:t>
            </a:r>
            <a:endParaRPr/>
          </a:p>
          <a:p>
            <a:pPr marL="0" lvl="0" indent="0" algn="l" rtl="0">
              <a:lnSpc>
                <a:spcPct val="100000"/>
              </a:lnSpc>
              <a:spcBef>
                <a:spcPts val="600"/>
              </a:spcBef>
              <a:spcAft>
                <a:spcPts val="0"/>
              </a:spcAft>
              <a:buSzPts val="1200"/>
              <a:buNone/>
            </a:pPr>
            <a:r>
              <a:rPr lang="en-US"/>
              <a:t>There remain three main styles of data modelling. First the traditional third normal form (3NF) modelling. This is based on modelling entities, attributes and relationships. These are the things represented, their defining attributes and the relationships between them. This enables the modelling of complex data relationships, minimizes data redundancy and thus the opportunity for unsynchronized version of the data (and I/O) but it is not easy for users to understand and navigate. </a:t>
            </a:r>
            <a:endParaRPr/>
          </a:p>
          <a:p>
            <a:pPr marL="0" lvl="0" indent="0" algn="l" rtl="0">
              <a:lnSpc>
                <a:spcPct val="100000"/>
              </a:lnSpc>
              <a:spcBef>
                <a:spcPts val="1200"/>
              </a:spcBef>
              <a:spcAft>
                <a:spcPts val="0"/>
              </a:spcAft>
              <a:buSzPts val="1200"/>
              <a:buNone/>
            </a:pPr>
            <a:r>
              <a:rPr lang="en-US"/>
              <a:t>Second, dimensional modelling, this represents data as cube type structures of facts which are described by various dimensions; time, geography, product. This is efficient to process and intuitively easy to navigate, but is more restricted in the relationships it can represent. </a:t>
            </a:r>
            <a:endParaRPr/>
          </a:p>
          <a:p>
            <a:pPr marL="0" lvl="0" indent="0" algn="l" rtl="0">
              <a:lnSpc>
                <a:spcPct val="100000"/>
              </a:lnSpc>
              <a:spcBef>
                <a:spcPts val="1200"/>
              </a:spcBef>
              <a:spcAft>
                <a:spcPts val="0"/>
              </a:spcAft>
              <a:buSzPts val="1200"/>
              <a:buNone/>
            </a:pPr>
            <a:r>
              <a:rPr lang="en-US"/>
              <a:t>The third, Data Vault modelling, a more recent type builds on the previous two and adds guidelines that aim to minimize the impact of change on the data warehouse. It uses a dimensional style presentation layer on top of a 3NF like core. It needs good discipline to use.</a:t>
            </a:r>
            <a:endParaRPr/>
          </a:p>
          <a:p>
            <a:pPr marL="0" lvl="0" indent="0" algn="l" rtl="0">
              <a:lnSpc>
                <a:spcPct val="100000"/>
              </a:lnSpc>
              <a:spcBef>
                <a:spcPts val="1200"/>
              </a:spcBef>
              <a:spcAft>
                <a:spcPts val="600"/>
              </a:spcAft>
              <a:buSzPts val="1200"/>
              <a:buNone/>
            </a:pPr>
            <a:r>
              <a:rPr lang="en-US"/>
              <a:t>There are also specific techniques that are useful, representing hierarchical structures which can support roll ups into high level KPIs, bills of material in manufacturing etc. </a:t>
            </a:r>
            <a:endParaRPr/>
          </a:p>
        </p:txBody>
      </p:sp>
    </p:spTree>
    <p:extLst>
      <p:ext uri="{BB962C8B-B14F-4D97-AF65-F5344CB8AC3E}">
        <p14:creationId xmlns:p14="http://schemas.microsoft.com/office/powerpoint/2010/main" val="3743527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38: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8" name="Google Shape;408;p38: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200"/>
              <a:buNone/>
            </a:pPr>
            <a:r>
              <a:rPr lang="en-US"/>
              <a:t>It is also worth considering the different kind of</a:t>
            </a:r>
            <a:r>
              <a:rPr lang="en-US" i="1"/>
              <a:t> levels</a:t>
            </a:r>
            <a:r>
              <a:rPr lang="en-US"/>
              <a:t> of metadata that should be used. It is useful to have a conceptual level of data model or metadata. This is typically a high level, short narrative description of a type of data, such as CUSTOMER, SUPPLIER, PRODUCT etc. It provides a first entry point for discovering what data is available, especially for non specialist users. </a:t>
            </a:r>
            <a:endParaRPr/>
          </a:p>
          <a:p>
            <a:pPr marL="0" lvl="0" indent="0" algn="l" rtl="0">
              <a:lnSpc>
                <a:spcPct val="100000"/>
              </a:lnSpc>
              <a:spcBef>
                <a:spcPts val="600"/>
              </a:spcBef>
              <a:spcAft>
                <a:spcPts val="0"/>
              </a:spcAft>
              <a:buSzPts val="1200"/>
              <a:buNone/>
            </a:pPr>
            <a:r>
              <a:rPr lang="en-US"/>
              <a:t>The next level is a definition of the data to show what it consists of, and the relationships between data items, but in an application neutral form. This defines what we mean by CUSTOMER and what kind of attributes we define to distinguish different customers, also the relationship of those types of data to others, such as ACCOUNT or TRANSACTION. This level is not intended to be physically implemented, although with modern technology often we can often implement a system with a data model that is very close to this idealized application neutral form. The logical level and the business / organisational aspects are shown alongside each other above, sometimes they are considered separate areas, sometimes they are just part of the logical modelling level. </a:t>
            </a:r>
            <a:endParaRPr/>
          </a:p>
          <a:p>
            <a:pPr marL="0" lvl="0" indent="0" algn="l" rtl="0">
              <a:lnSpc>
                <a:spcPct val="100000"/>
              </a:lnSpc>
              <a:spcBef>
                <a:spcPts val="600"/>
              </a:spcBef>
              <a:spcAft>
                <a:spcPts val="0"/>
              </a:spcAft>
              <a:buSzPts val="1200"/>
              <a:buNone/>
            </a:pPr>
            <a:r>
              <a:rPr lang="en-US"/>
              <a:t>It is necessary to physically implement data within real systems, and that is the purpose of the physical metadata, typically used by developers to build systems. CUSTOMERS may be defined slightly differently on different software and hardware systems, but will still retain a close correspondence to the logical descriptions previously mentioned. This is necessary to allow the data to be physically designed, maintained and performance tuned. </a:t>
            </a:r>
            <a:endParaRPr/>
          </a:p>
          <a:p>
            <a:pPr marL="0" lvl="0" indent="0" algn="l" rtl="0">
              <a:lnSpc>
                <a:spcPct val="100000"/>
              </a:lnSpc>
              <a:spcBef>
                <a:spcPts val="600"/>
              </a:spcBef>
              <a:spcAft>
                <a:spcPts val="0"/>
              </a:spcAft>
              <a:buSzPts val="1200"/>
              <a:buNone/>
            </a:pPr>
            <a:r>
              <a:rPr lang="en-US"/>
              <a:t>Both logical and physical levels of metadata may participate in governance activities like showing the lineage of data flow. This enables impact analysis for source system changes and traceability from reports and queries back through the processes of the LDW and back to the sources. </a:t>
            </a:r>
            <a:endParaRPr/>
          </a:p>
          <a:p>
            <a:pPr marL="0" lvl="0" indent="0" algn="l" rtl="0">
              <a:lnSpc>
                <a:spcPct val="100000"/>
              </a:lnSpc>
              <a:spcBef>
                <a:spcPts val="600"/>
              </a:spcBef>
              <a:spcAft>
                <a:spcPts val="0"/>
              </a:spcAft>
              <a:buSzPts val="1200"/>
              <a:buNone/>
            </a:pPr>
            <a:r>
              <a:rPr lang="en-US"/>
              <a:t>More recently another level of “social” metadata is also used, recording the experiences that analysts have in using the data, its usefulness, other data sets that can be used with it,how current it is, which types of analysis it can be used for. This type of metadata will increasingly be gathered automatically. </a:t>
            </a:r>
            <a:endParaRPr/>
          </a:p>
          <a:p>
            <a:pPr marL="0" lvl="0" indent="0" algn="l" rtl="0">
              <a:lnSpc>
                <a:spcPct val="100000"/>
              </a:lnSpc>
              <a:spcBef>
                <a:spcPts val="600"/>
              </a:spcBef>
              <a:spcAft>
                <a:spcPts val="600"/>
              </a:spcAft>
              <a:buSzPts val="1200"/>
              <a:buNone/>
            </a:pPr>
            <a:endParaRPr/>
          </a:p>
        </p:txBody>
      </p:sp>
    </p:spTree>
    <p:extLst>
      <p:ext uri="{BB962C8B-B14F-4D97-AF65-F5344CB8AC3E}">
        <p14:creationId xmlns:p14="http://schemas.microsoft.com/office/powerpoint/2010/main" val="1719516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120: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0" name="Google Shape;420;p120: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200"/>
              <a:buNone/>
            </a:pPr>
            <a:r>
              <a:rPr lang="en-US"/>
              <a:t>The LDW reconciles multiple data stores, processing types and development styles. The LDW architecture allows for different processing types to co-exist. The LDW has sufficient components to cover all the (storage and processing) requirements, but  no more. The system has a small number of large servers, each of which has high reuse. </a:t>
            </a:r>
            <a:endParaRPr/>
          </a:p>
          <a:p>
            <a:pPr marL="0" lvl="0" indent="0" algn="l" rtl="0">
              <a:lnSpc>
                <a:spcPct val="90000"/>
              </a:lnSpc>
              <a:spcBef>
                <a:spcPts val="1200"/>
              </a:spcBef>
              <a:spcAft>
                <a:spcPts val="0"/>
              </a:spcAft>
              <a:buSzPts val="1200"/>
              <a:buNone/>
            </a:pPr>
            <a:r>
              <a:rPr lang="en-US"/>
              <a:t>However, it can also be used to separate different types and development styles, modelling techniques etc. Instead of having to choose a one size fits all approach for everything different parts of the system can use different approaches in a way that complement each other. </a:t>
            </a:r>
            <a:endParaRPr/>
          </a:p>
          <a:p>
            <a:pPr marL="0" lvl="0" indent="0" algn="l" rtl="0">
              <a:lnSpc>
                <a:spcPct val="90000"/>
              </a:lnSpc>
              <a:spcBef>
                <a:spcPts val="1200"/>
              </a:spcBef>
              <a:spcAft>
                <a:spcPts val="0"/>
              </a:spcAft>
              <a:buSzPts val="1200"/>
              <a:buNone/>
            </a:pPr>
            <a:r>
              <a:rPr lang="en-US"/>
              <a:t>As shown in the figure the main enterprise model is used for those jobs that require precision and high integrity, and for describing complex relationships. This applies to areas that need high integrity, like finance, regulatory support, supply chain and customer service. This description is the gold standard for company data. </a:t>
            </a:r>
            <a:endParaRPr/>
          </a:p>
          <a:p>
            <a:pPr marL="0" lvl="0" indent="0" algn="l" rtl="0">
              <a:lnSpc>
                <a:spcPct val="90000"/>
              </a:lnSpc>
              <a:spcBef>
                <a:spcPts val="1200"/>
              </a:spcBef>
              <a:spcAft>
                <a:spcPts val="0"/>
              </a:spcAft>
              <a:buSzPts val="1200"/>
              <a:buNone/>
            </a:pPr>
            <a:r>
              <a:rPr lang="en-US"/>
              <a:t>However sometimes analysts need to be more agile and may wish to be able to experiment with different data models and modelling styles. For this you can use a data mart or sandbox to make your own copies of data, and then experiment with different data structures. Sometimes these don’t need to be physical copies, they may simply be view of underlying data. Existing data and definitions can be picked up from the main system, the data can be experimented with, or prototype analyses developed. If useful, new or modified data structures can be merged back into the main body of data. </a:t>
            </a:r>
            <a:endParaRPr/>
          </a:p>
          <a:p>
            <a:pPr marL="0" lvl="1" indent="0" algn="l" rtl="0">
              <a:lnSpc>
                <a:spcPct val="90000"/>
              </a:lnSpc>
              <a:spcBef>
                <a:spcPts val="1200"/>
              </a:spcBef>
              <a:spcAft>
                <a:spcPts val="0"/>
              </a:spcAft>
              <a:buSzPts val="1200"/>
              <a:buNone/>
            </a:pPr>
            <a:r>
              <a:rPr lang="en-US"/>
              <a:t>Sometimes the data is unknown, maybe even the </a:t>
            </a:r>
            <a:r>
              <a:rPr lang="en-US" i="1"/>
              <a:t>kind </a:t>
            </a:r>
            <a:r>
              <a:rPr lang="en-US"/>
              <a:t>of data has been loaded. For this exploratory capabilities, like those typically found in data lakes can be used. There is no data structuring required prior to loading the data. Tools are used to discover what the data is and how it might be structured in order to work with it. </a:t>
            </a:r>
            <a:endParaRPr/>
          </a:p>
          <a:p>
            <a:pPr marL="0" lvl="1" indent="0" algn="l" rtl="0">
              <a:lnSpc>
                <a:spcPct val="90000"/>
              </a:lnSpc>
              <a:spcBef>
                <a:spcPts val="1200"/>
              </a:spcBef>
              <a:spcAft>
                <a:spcPts val="0"/>
              </a:spcAft>
              <a:buSzPts val="1200"/>
              <a:buNone/>
            </a:pPr>
            <a:r>
              <a:rPr lang="en-US"/>
              <a:t>These can coexist in separate parts of the architecture. The exploration may be informed by hints and clues from other data sources — the kinds of patterns to expect. Once a rough idea of the structure has been formed it may be useful to start to iterate around potential data models using the agile development area. The data may then have its structure firmed up and potentially then merged into the main system. Each of these tasks can be done without conflicting with the others, or jeopardizing the integrity of the main system. </a:t>
            </a:r>
            <a:endParaRPr/>
          </a:p>
          <a:p>
            <a:pPr marL="457200" marR="0" lvl="0" indent="-228600" algn="l" rtl="0">
              <a:lnSpc>
                <a:spcPct val="90000"/>
              </a:lnSpc>
              <a:spcBef>
                <a:spcPts val="1200"/>
              </a:spcBef>
              <a:spcAft>
                <a:spcPts val="0"/>
              </a:spcAft>
              <a:buClr>
                <a:schemeClr val="dk1"/>
              </a:buClr>
              <a:buSzPts val="1200"/>
              <a:buFont typeface="Arial"/>
              <a:buNone/>
            </a:pPr>
            <a:endParaRPr/>
          </a:p>
        </p:txBody>
      </p:sp>
    </p:spTree>
    <p:extLst>
      <p:ext uri="{BB962C8B-B14F-4D97-AF65-F5344CB8AC3E}">
        <p14:creationId xmlns:p14="http://schemas.microsoft.com/office/powerpoint/2010/main" val="4278400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39: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200"/>
              <a:buNone/>
            </a:pPr>
            <a:r>
              <a:rPr lang="en-US"/>
              <a:t>A frequently occurring dilemma for data and analytics groups is how to balance the need to ensure the integrity of the main data sets whilst allowing agile working for urgent and innovative development. There are now several flavors of agile development and here we use it as a general term. Ensuring the integrity of the main data implies that there are checks and balances built into the development process. This clearly slows things down, but the payback is confidence in the data. The development process can still be agile, but the acceptance criteria for moving code and data into production will be higher. </a:t>
            </a:r>
            <a:endParaRPr/>
          </a:p>
          <a:p>
            <a:pPr marL="0" lvl="0" indent="0" algn="l" rtl="0">
              <a:lnSpc>
                <a:spcPct val="90000"/>
              </a:lnSpc>
              <a:spcBef>
                <a:spcPts val="600"/>
              </a:spcBef>
              <a:spcAft>
                <a:spcPts val="0"/>
              </a:spcAft>
              <a:buSzPts val="1200"/>
              <a:buNone/>
            </a:pPr>
            <a:r>
              <a:rPr lang="en-US"/>
              <a:t>For other requirements where we need to get hold of data quickly and be able to do fast experiments and prototypes. Maybe a competitor has come out with a competitive pricing scheme and its an urgent priority to find which customers are susceptible. Here the development standards can be relaxed in order to get a quicker result. In this mode results can be generated quickly — whilst still observing regulatory and security rules. Once developed the results are then carried into the business and acted upon in order to get benefit. This has been done without putting the integrity of the main data sets at risk. Likewise, the results have been produced fast, without being impeded by the more stringent development acceptance criteria needed in the main parts of the system. </a:t>
            </a:r>
            <a:endParaRPr/>
          </a:p>
          <a:p>
            <a:pPr marL="0" lvl="0" indent="0" algn="l" rtl="0">
              <a:lnSpc>
                <a:spcPct val="90000"/>
              </a:lnSpc>
              <a:spcBef>
                <a:spcPts val="600"/>
              </a:spcBef>
              <a:spcAft>
                <a:spcPts val="0"/>
              </a:spcAft>
              <a:buSzPts val="1200"/>
              <a:buNone/>
            </a:pPr>
            <a:r>
              <a:rPr lang="en-US"/>
              <a:t>However, what happens if the experimental prototypes should be run regularly as part of production? For this the artefacts developed the fast experimental mode are taken and put through a change control process where they are converted and productionized. Just as the acceptance criteria were relaxed as data and definitions were passed to the agile environment, coming back in the reverse direction triggers the change control process to re-introduce these higher acceptance standards. The artefacts generated in the agile mode are converted and merged into the main system. Thus, there is a clean firebreak between the main system and the agile areas which decouples them and allows both types of processes in parallel. </a:t>
            </a:r>
            <a:endParaRPr/>
          </a:p>
          <a:p>
            <a:pPr marL="0" lvl="0" indent="0" algn="l" rtl="0">
              <a:lnSpc>
                <a:spcPct val="90000"/>
              </a:lnSpc>
              <a:spcBef>
                <a:spcPts val="600"/>
              </a:spcBef>
              <a:spcAft>
                <a:spcPts val="600"/>
              </a:spcAft>
              <a:buSzPts val="1200"/>
              <a:buNone/>
            </a:pPr>
            <a:r>
              <a:rPr lang="en-US"/>
              <a:t>Often this way of working is part of normal development. A challenge with BI is that there may be 10 different requirements, of which 3 will provide payback. Therefore, the mission is to quickly find the three. This can be done quickly using the agile area, then follow them through with development for the main system. Agile working can be used to qualify and prioritize requirements rather than relying on paper exercises. </a:t>
            </a:r>
            <a:endParaRPr/>
          </a:p>
        </p:txBody>
      </p:sp>
      <p:sp>
        <p:nvSpPr>
          <p:cNvPr id="517" name="Google Shape;517;p39: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6011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40: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200"/>
              <a:buNone/>
            </a:pPr>
            <a:r>
              <a:rPr lang="en-US"/>
              <a:t>The LDW is a modular system and therefore supports a number of different routes to its implementation. A useful way to think about this is around the key deliverables or artifacts that will be used to do the design and development. These are: </a:t>
            </a:r>
            <a:endParaRPr/>
          </a:p>
          <a:p>
            <a:pPr marL="228600" lvl="0" indent="-228600" algn="l" rtl="0">
              <a:lnSpc>
                <a:spcPct val="100000"/>
              </a:lnSpc>
              <a:spcBef>
                <a:spcPts val="600"/>
              </a:spcBef>
              <a:spcAft>
                <a:spcPts val="0"/>
              </a:spcAft>
              <a:buSzPts val="1200"/>
              <a:buFont typeface="Arial"/>
              <a:buAutoNum type="arabicPeriod"/>
            </a:pPr>
            <a:r>
              <a:rPr lang="en-US"/>
              <a:t>The analytics requirements. The LDW should be business driven, the team should have a clear idea of what they are building and why. Some data sources and elements of the data model will be obvious in their need for implementation, but for the most time the team will progress top down and be business driven. </a:t>
            </a:r>
            <a:endParaRPr/>
          </a:p>
          <a:p>
            <a:pPr marL="228600" lvl="0" indent="-228600" algn="l" rtl="0">
              <a:lnSpc>
                <a:spcPct val="100000"/>
              </a:lnSpc>
              <a:spcBef>
                <a:spcPts val="600"/>
              </a:spcBef>
              <a:spcAft>
                <a:spcPts val="0"/>
              </a:spcAft>
              <a:buSzPts val="1200"/>
              <a:buFont typeface="Arial"/>
              <a:buAutoNum type="arabicPeriod"/>
            </a:pPr>
            <a:r>
              <a:rPr lang="en-US"/>
              <a:t>Data, the raw material for the system. An inventory of potential sources is drawn up, this will include both existing sources and those that are projected to become available shortly.</a:t>
            </a:r>
            <a:endParaRPr/>
          </a:p>
          <a:p>
            <a:pPr marL="228600" lvl="0" indent="-228600" algn="l" rtl="0">
              <a:lnSpc>
                <a:spcPct val="100000"/>
              </a:lnSpc>
              <a:spcBef>
                <a:spcPts val="600"/>
              </a:spcBef>
              <a:spcAft>
                <a:spcPts val="0"/>
              </a:spcAft>
              <a:buSzPts val="1200"/>
              <a:buFont typeface="Arial"/>
              <a:buAutoNum type="arabicPeriod"/>
            </a:pPr>
            <a:r>
              <a:rPr lang="en-US"/>
              <a:t>Where the previous two deliverables meet is in the data model. Each requirement will need data to be implemented and the data inventory has been prepared.  These can be cross referred to each other; which data is needed to meet each requirement – “pulling the data into the model”; which requirements can be met by loading which data sources – a “push” model. Both are valid. Most of the time the business requirements will drive this, but it is also valid for IT to let the business know that certain data and analyses are possible and whether they want to prioritize loading that data. The requirements can be prioritized according to the return on investment they represent. What is the expected benefit but also the expected cost, in time, people hours, money ... ? Sometimes requirements are accelerated because they support a strategic initiative. </a:t>
            </a:r>
            <a:endParaRPr/>
          </a:p>
          <a:p>
            <a:pPr marL="228600" lvl="0" indent="-228600" algn="l" rtl="0">
              <a:lnSpc>
                <a:spcPct val="100000"/>
              </a:lnSpc>
              <a:spcBef>
                <a:spcPts val="600"/>
              </a:spcBef>
              <a:spcAft>
                <a:spcPts val="0"/>
              </a:spcAft>
              <a:buSzPts val="1200"/>
              <a:buFont typeface="Arial"/>
              <a:buAutoNum type="arabicPeriod"/>
            </a:pPr>
            <a:r>
              <a:rPr lang="en-US"/>
              <a:t>Once the requirements and the data that is necessary is known the architecture of the system can be developed. </a:t>
            </a:r>
            <a:endParaRPr/>
          </a:p>
          <a:p>
            <a:pPr marL="228600" lvl="0" indent="-228600" algn="l" rtl="0">
              <a:lnSpc>
                <a:spcPct val="100000"/>
              </a:lnSpc>
              <a:spcBef>
                <a:spcPts val="600"/>
              </a:spcBef>
              <a:spcAft>
                <a:spcPts val="0"/>
              </a:spcAft>
              <a:buSzPts val="1200"/>
              <a:buFont typeface="Arial"/>
              <a:buAutoNum type="arabicPeriod"/>
            </a:pPr>
            <a:r>
              <a:rPr lang="en-US"/>
              <a:t>Because this is a lengthy and complex project with many tasks and moving parts a project plan is necessary. The shading shows the phased approach, taking a horizontal slice through the architecture, loading data, building out requirements in the first phase, then looping back to do the same for subsequent phases. The deliverables are built incrementally and in parallel. </a:t>
            </a:r>
            <a:endParaRPr/>
          </a:p>
          <a:p>
            <a:pPr marL="0" lvl="0" indent="0" algn="l" rtl="0">
              <a:lnSpc>
                <a:spcPct val="90000"/>
              </a:lnSpc>
              <a:spcBef>
                <a:spcPts val="600"/>
              </a:spcBef>
              <a:spcAft>
                <a:spcPts val="0"/>
              </a:spcAft>
              <a:buSzPts val="1200"/>
              <a:buNone/>
            </a:pPr>
            <a:endParaRPr/>
          </a:p>
        </p:txBody>
      </p:sp>
      <p:sp>
        <p:nvSpPr>
          <p:cNvPr id="553" name="Google Shape;553;p40: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6303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105c845be4f_0_31:notes"/>
          <p:cNvSpPr txBox="1">
            <a:spLocks noGrp="1"/>
          </p:cNvSpPr>
          <p:nvPr>
            <p:ph type="body" idx="1"/>
          </p:nvPr>
        </p:nvSpPr>
        <p:spPr>
          <a:xfrm>
            <a:off x="242371" y="3592535"/>
            <a:ext cx="6373200" cy="5234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200"/>
              <a:buNone/>
            </a:pPr>
            <a:r>
              <a:rPr lang="en-US"/>
              <a:t>Aside from the more comprehensive architecture and advice there are useful hints and tips worth knowing. </a:t>
            </a:r>
            <a:endParaRPr/>
          </a:p>
          <a:p>
            <a:pPr marL="0" lvl="0" indent="0" algn="l" rtl="0">
              <a:lnSpc>
                <a:spcPct val="100000"/>
              </a:lnSpc>
              <a:spcBef>
                <a:spcPts val="600"/>
              </a:spcBef>
              <a:spcAft>
                <a:spcPts val="600"/>
              </a:spcAft>
              <a:buSzPts val="1200"/>
              <a:buNone/>
            </a:pPr>
            <a:r>
              <a:rPr lang="en-US"/>
              <a:t>These tactical points can save a lot of time and rework later on. The principle here is to anticipate things that will be difficult to retro-fit later and design them in from the start. Also, design for change and for flexibility so that the LDW can adapt to change without too much fuss. </a:t>
            </a:r>
            <a:endParaRPr/>
          </a:p>
        </p:txBody>
      </p:sp>
      <p:sp>
        <p:nvSpPr>
          <p:cNvPr id="613" name="Google Shape;613;g105c845be4f_0_31: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38200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200"/>
              <a:buNone/>
            </a:pPr>
            <a:r>
              <a:rPr lang="en-US"/>
              <a:t>First we’ll remind ourselves of what the logical data warehouse is. </a:t>
            </a:r>
            <a:endParaRPr/>
          </a:p>
          <a:p>
            <a:pPr marL="0" lvl="0" indent="0" algn="l" rtl="0">
              <a:lnSpc>
                <a:spcPct val="90000"/>
              </a:lnSpc>
              <a:spcBef>
                <a:spcPts val="600"/>
              </a:spcBef>
              <a:spcAft>
                <a:spcPts val="0"/>
              </a:spcAft>
              <a:buSzPts val="1200"/>
              <a:buNone/>
            </a:pPr>
            <a:r>
              <a:rPr lang="en-US"/>
              <a:t>Then we’ll discuss how its used. </a:t>
            </a:r>
            <a:endParaRPr/>
          </a:p>
          <a:p>
            <a:pPr marL="0" lvl="0" indent="0" algn="l" rtl="0">
              <a:lnSpc>
                <a:spcPct val="90000"/>
              </a:lnSpc>
              <a:spcBef>
                <a:spcPts val="600"/>
              </a:spcBef>
              <a:spcAft>
                <a:spcPts val="0"/>
              </a:spcAft>
              <a:buSzPts val="1200"/>
              <a:buNone/>
            </a:pPr>
            <a:r>
              <a:rPr lang="en-US"/>
              <a:t>Finally we’ll discuss how to get the benefits. </a:t>
            </a:r>
            <a:endParaRPr/>
          </a:p>
          <a:p>
            <a:pPr marL="0" lvl="0" indent="0" algn="l" rtl="0">
              <a:lnSpc>
                <a:spcPct val="90000"/>
              </a:lnSpc>
              <a:spcBef>
                <a:spcPts val="600"/>
              </a:spcBef>
              <a:spcAft>
                <a:spcPts val="600"/>
              </a:spcAft>
              <a:buSzPts val="1200"/>
              <a:buNone/>
            </a:pPr>
            <a:r>
              <a:rPr lang="en-US"/>
              <a:t>We’ll also then includes some useful concepts that are usually discussed when talking about the LDW. </a:t>
            </a:r>
            <a:endParaRPr/>
          </a:p>
        </p:txBody>
      </p:sp>
      <p:sp>
        <p:nvSpPr>
          <p:cNvPr id="105" name="Google Shape;105;p2: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364394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104212b7959_0_117:notes"/>
          <p:cNvSpPr txBox="1">
            <a:spLocks noGrp="1"/>
          </p:cNvSpPr>
          <p:nvPr>
            <p:ph type="body" idx="1"/>
          </p:nvPr>
        </p:nvSpPr>
        <p:spPr>
          <a:xfrm>
            <a:off x="242371" y="3592535"/>
            <a:ext cx="6373200" cy="5234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200"/>
              <a:buNone/>
            </a:pPr>
            <a:r>
              <a:rPr lang="en-US"/>
              <a:t> </a:t>
            </a:r>
            <a:endParaRPr/>
          </a:p>
        </p:txBody>
      </p:sp>
      <p:sp>
        <p:nvSpPr>
          <p:cNvPr id="619" name="Google Shape;619;g104212b7959_0_117: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34515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41: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5" name="Google Shape;625;p41: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9144" marR="0" lvl="0" indent="-9144" algn="l" rtl="0">
              <a:lnSpc>
                <a:spcPct val="100000"/>
              </a:lnSpc>
              <a:spcBef>
                <a:spcPts val="0"/>
              </a:spcBef>
              <a:spcAft>
                <a:spcPts val="0"/>
              </a:spcAft>
              <a:buClr>
                <a:schemeClr val="dk1"/>
              </a:buClr>
              <a:buSzPts val="1200"/>
              <a:buFont typeface="Arial"/>
              <a:buNone/>
            </a:pPr>
            <a:r>
              <a:rPr lang="en-US"/>
              <a:t>First become familiar with the LDW architecture, not just its general form but the key principles that it follows; A divide and conquer approach, a logical integration of a small number of proven components, maximum reuse of technology and data. </a:t>
            </a:r>
            <a:endParaRPr/>
          </a:p>
          <a:p>
            <a:pPr marL="9144" marR="0" lvl="0" indent="-9144" algn="l" rtl="0">
              <a:lnSpc>
                <a:spcPct val="100000"/>
              </a:lnSpc>
              <a:spcBef>
                <a:spcPts val="600"/>
              </a:spcBef>
              <a:spcAft>
                <a:spcPts val="0"/>
              </a:spcAft>
              <a:buClr>
                <a:schemeClr val="dk1"/>
              </a:buClr>
              <a:buSzPts val="1200"/>
              <a:buFont typeface="Arial"/>
              <a:buNone/>
            </a:pPr>
            <a:r>
              <a:rPr lang="en-US"/>
              <a:t>The architecture is flexible, it should be possible to plan for a wide variety of different types of workload. By delegating the right parts of the stored data and processing to the right components it should be possible meet new requirements with the minimum of re-architecting, most of the time it will just be expanding capacity when needed. </a:t>
            </a:r>
            <a:endParaRPr/>
          </a:p>
          <a:p>
            <a:pPr marL="9144" marR="0" lvl="0" indent="-9144" algn="l" rtl="0">
              <a:lnSpc>
                <a:spcPct val="100000"/>
              </a:lnSpc>
              <a:spcBef>
                <a:spcPts val="600"/>
              </a:spcBef>
              <a:spcAft>
                <a:spcPts val="0"/>
              </a:spcAft>
              <a:buClr>
                <a:schemeClr val="dk1"/>
              </a:buClr>
              <a:buSzPts val="1200"/>
              <a:buFont typeface="Arial"/>
              <a:buNone/>
            </a:pPr>
            <a:r>
              <a:rPr lang="en-US"/>
              <a:t>The individual engines and storages should be hidden where possible beneath an abstraction layer provided by a data federation / virtualization layer. </a:t>
            </a:r>
            <a:endParaRPr/>
          </a:p>
          <a:p>
            <a:pPr marL="9144" marR="0" lvl="0" indent="-9144" algn="l" rtl="0">
              <a:lnSpc>
                <a:spcPct val="100000"/>
              </a:lnSpc>
              <a:spcBef>
                <a:spcPts val="600"/>
              </a:spcBef>
              <a:spcAft>
                <a:spcPts val="0"/>
              </a:spcAft>
              <a:buClr>
                <a:schemeClr val="dk1"/>
              </a:buClr>
              <a:buSzPts val="1200"/>
              <a:buFont typeface="Arial"/>
              <a:buNone/>
            </a:pPr>
            <a:r>
              <a:rPr lang="en-US"/>
              <a:t>Guide the development by tracking the key high-level deliverables that define the project; requirements, inventory of data sources (existing and expected), data model, architecture and multi-phase project plan. </a:t>
            </a:r>
            <a:endParaRPr/>
          </a:p>
          <a:p>
            <a:pPr marL="9144" marR="0" lvl="0" indent="-9144" algn="l" rtl="0">
              <a:lnSpc>
                <a:spcPct val="100000"/>
              </a:lnSpc>
              <a:spcBef>
                <a:spcPts val="600"/>
              </a:spcBef>
              <a:spcAft>
                <a:spcPts val="600"/>
              </a:spcAft>
              <a:buClr>
                <a:schemeClr val="dk1"/>
              </a:buClr>
              <a:buSzPts val="1200"/>
              <a:buFont typeface="Arial"/>
              <a:buNone/>
            </a:pPr>
            <a:r>
              <a:rPr lang="en-US"/>
              <a:t>Make use of the Gartner DAIM model to help think around the different aspects of the system from multiple perspectives. </a:t>
            </a:r>
            <a:endParaRPr/>
          </a:p>
        </p:txBody>
      </p:sp>
    </p:spTree>
    <p:extLst>
      <p:ext uri="{BB962C8B-B14F-4D97-AF65-F5344CB8AC3E}">
        <p14:creationId xmlns:p14="http://schemas.microsoft.com/office/powerpoint/2010/main" val="3997012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109: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200"/>
              <a:buNone/>
            </a:pPr>
            <a:r>
              <a:rPr lang="en-US"/>
              <a:t>The recommended reading covers the principles of the LDW and its component parts. </a:t>
            </a:r>
            <a:endParaRPr/>
          </a:p>
          <a:p>
            <a:pPr marL="0" lvl="0" indent="0" algn="l" rtl="0">
              <a:lnSpc>
                <a:spcPct val="90000"/>
              </a:lnSpc>
              <a:spcBef>
                <a:spcPts val="0"/>
              </a:spcBef>
              <a:spcAft>
                <a:spcPts val="0"/>
              </a:spcAft>
              <a:buSzPts val="1200"/>
              <a:buNone/>
            </a:pPr>
            <a:r>
              <a:rPr lang="en-US"/>
              <a:t>It also includes recommendations for how to tackle determining and realizing the benefits. </a:t>
            </a:r>
            <a:endParaRPr/>
          </a:p>
        </p:txBody>
      </p:sp>
      <p:sp>
        <p:nvSpPr>
          <p:cNvPr id="631" name="Google Shape;631;p109: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44710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42: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200"/>
              <a:buNone/>
            </a:pPr>
            <a:r>
              <a:rPr lang="en-US"/>
              <a:t>A key question for any LDW system is how the benefits are delivered. As with any system it should not be built without a clear idea of the expected benefits. This section contains information on connecting the LDW to business aims, and other useful concepts that are often mentioned during Gartner calls on the LDW.  </a:t>
            </a:r>
            <a:endParaRPr/>
          </a:p>
        </p:txBody>
      </p:sp>
      <p:sp>
        <p:nvSpPr>
          <p:cNvPr id="637" name="Google Shape;637;p42: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19013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108:notes"/>
          <p:cNvSpPr>
            <a:spLocks noGrp="1" noRot="1" noChangeAspect="1"/>
          </p:cNvSpPr>
          <p:nvPr>
            <p:ph type="sldImg" idx="2"/>
          </p:nvPr>
        </p:nvSpPr>
        <p:spPr>
          <a:xfrm>
            <a:off x="242888" y="471488"/>
            <a:ext cx="5727700" cy="3222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2" name="Google Shape;642;p108:notes"/>
          <p:cNvSpPr txBox="1">
            <a:spLocks noGrp="1"/>
          </p:cNvSpPr>
          <p:nvPr>
            <p:ph type="body" idx="1"/>
          </p:nvPr>
        </p:nvSpPr>
        <p:spPr>
          <a:xfrm>
            <a:off x="242371" y="3807619"/>
            <a:ext cx="6373258" cy="501972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a:t>A very useful tool for thinking about the business benefits is the Gartner Value Pyramid. This enables you to connect the most high-level strategic objectives (such as key aspects of the organizations P&amp;L) to the lowest level of data in your business applications. The KPIs and metrics associated with the data (and metrics) at the foot of the pyramid now operate as ‘early warning’ indicators: should the KPIs for data turn to red (from green), this indicates a possible future failure in business process integrity later.  </a:t>
            </a:r>
            <a:endParaRPr/>
          </a:p>
          <a:p>
            <a:pPr marL="0" marR="0" lvl="0" indent="0" algn="l" rtl="0">
              <a:lnSpc>
                <a:spcPct val="100000"/>
              </a:lnSpc>
              <a:spcBef>
                <a:spcPts val="600"/>
              </a:spcBef>
              <a:spcAft>
                <a:spcPts val="0"/>
              </a:spcAft>
              <a:buClr>
                <a:schemeClr val="dk1"/>
              </a:buClr>
              <a:buSzPts val="1200"/>
              <a:buFont typeface="Arial"/>
              <a:buNone/>
            </a:pPr>
            <a:r>
              <a:rPr lang="en-US"/>
              <a:t>This is done by considering the various levels, as shown on the left:</a:t>
            </a:r>
            <a:endParaRPr/>
          </a:p>
          <a:p>
            <a:pPr marL="228600" marR="0" lvl="0" indent="-228600" algn="l" rtl="0">
              <a:lnSpc>
                <a:spcPct val="100000"/>
              </a:lnSpc>
              <a:spcBef>
                <a:spcPts val="600"/>
              </a:spcBef>
              <a:spcAft>
                <a:spcPts val="0"/>
              </a:spcAft>
              <a:buClr>
                <a:schemeClr val="dk1"/>
              </a:buClr>
              <a:buSzPts val="1200"/>
              <a:buFont typeface="Arial"/>
              <a:buAutoNum type="arabicPeriod"/>
            </a:pPr>
            <a:r>
              <a:rPr lang="en-US"/>
              <a:t>Vision. What is the purpose of the company? Why does it exist? What is its place in society, the industry?</a:t>
            </a:r>
            <a:endParaRPr/>
          </a:p>
          <a:p>
            <a:pPr marL="228600" marR="0" lvl="0" indent="-228600" algn="l" rtl="0">
              <a:lnSpc>
                <a:spcPct val="100000"/>
              </a:lnSpc>
              <a:spcBef>
                <a:spcPts val="0"/>
              </a:spcBef>
              <a:spcAft>
                <a:spcPts val="0"/>
              </a:spcAft>
              <a:buClr>
                <a:schemeClr val="dk1"/>
              </a:buClr>
              <a:buSzPts val="1200"/>
              <a:buFont typeface="Arial"/>
              <a:buAutoNum type="arabicPeriod"/>
            </a:pPr>
            <a:r>
              <a:rPr lang="en-US"/>
              <a:t>Business strategy: How will the business grow, become more successful, profitable? New products, acquisitions, new geographies?</a:t>
            </a:r>
            <a:endParaRPr/>
          </a:p>
          <a:p>
            <a:pPr marL="228600" marR="0" lvl="0" indent="-228600" algn="l" rtl="0">
              <a:lnSpc>
                <a:spcPct val="100000"/>
              </a:lnSpc>
              <a:spcBef>
                <a:spcPts val="0"/>
              </a:spcBef>
              <a:spcAft>
                <a:spcPts val="0"/>
              </a:spcAft>
              <a:buClr>
                <a:schemeClr val="dk1"/>
              </a:buClr>
              <a:buSzPts val="1200"/>
              <a:buFont typeface="Arial"/>
              <a:buAutoNum type="arabicPeriod"/>
            </a:pPr>
            <a:r>
              <a:rPr lang="en-US"/>
              <a:t>Business processes, both existing and new, those that could be make possible. The processes enable the strategy which realizes the vision. </a:t>
            </a:r>
            <a:endParaRPr/>
          </a:p>
          <a:p>
            <a:pPr marL="228600" marR="0" lvl="0" indent="-228600" algn="l" rtl="0">
              <a:lnSpc>
                <a:spcPct val="100000"/>
              </a:lnSpc>
              <a:spcBef>
                <a:spcPts val="0"/>
              </a:spcBef>
              <a:spcAft>
                <a:spcPts val="0"/>
              </a:spcAft>
              <a:buClr>
                <a:schemeClr val="dk1"/>
              </a:buClr>
              <a:buSzPts val="1200"/>
              <a:buFont typeface="Arial"/>
              <a:buAutoNum type="arabicPeriod"/>
            </a:pPr>
            <a:r>
              <a:rPr lang="en-US"/>
              <a:t>What new information would be needed to improve the existing processes or enable new ones? Could it be more timely, accurate, detailed, trusted, or maybe it is just a new source. </a:t>
            </a:r>
            <a:endParaRPr/>
          </a:p>
          <a:p>
            <a:pPr marL="228600" marR="0" lvl="0" indent="-228600" algn="l" rtl="0">
              <a:lnSpc>
                <a:spcPct val="100000"/>
              </a:lnSpc>
              <a:spcBef>
                <a:spcPts val="0"/>
              </a:spcBef>
              <a:spcAft>
                <a:spcPts val="0"/>
              </a:spcAft>
              <a:buClr>
                <a:schemeClr val="dk1"/>
              </a:buClr>
              <a:buSzPts val="1200"/>
              <a:buFont typeface="Arial"/>
              <a:buAutoNum type="arabicPeriod"/>
            </a:pPr>
            <a:r>
              <a:rPr lang="en-US"/>
              <a:t>Which analytical techniques would be needed to provide the improved information. SQL reporting, machine learning, statistics, ETL, data quality? </a:t>
            </a:r>
            <a:endParaRPr/>
          </a:p>
          <a:p>
            <a:pPr marL="228600" marR="0" lvl="0" indent="-228600" algn="l" rtl="0">
              <a:lnSpc>
                <a:spcPct val="100000"/>
              </a:lnSpc>
              <a:spcBef>
                <a:spcPts val="0"/>
              </a:spcBef>
              <a:spcAft>
                <a:spcPts val="0"/>
              </a:spcAft>
              <a:buClr>
                <a:schemeClr val="dk1"/>
              </a:buClr>
              <a:buSzPts val="1200"/>
              <a:buFont typeface="Arial"/>
              <a:buAutoNum type="arabicPeriod"/>
            </a:pPr>
            <a:r>
              <a:rPr lang="en-US"/>
              <a:t>What data would be needed to feed those analytical techniques? What kind of data, transformed in what way, how much history would be needed? </a:t>
            </a:r>
            <a:endParaRPr/>
          </a:p>
          <a:p>
            <a:pPr marL="228600" marR="0" lvl="0" indent="-228600" algn="l" rtl="0">
              <a:lnSpc>
                <a:spcPct val="100000"/>
              </a:lnSpc>
              <a:spcBef>
                <a:spcPts val="0"/>
              </a:spcBef>
              <a:spcAft>
                <a:spcPts val="0"/>
              </a:spcAft>
              <a:buClr>
                <a:schemeClr val="dk1"/>
              </a:buClr>
              <a:buSzPts val="1200"/>
              <a:buFont typeface="Arial"/>
              <a:buAutoNum type="arabicPeriod"/>
            </a:pPr>
            <a:r>
              <a:rPr lang="en-US"/>
              <a:t>Architecture: Knowing the above the right storage and processing components can be identified and placed in the LDW architecture, with the maximum reuse of each type of storage and processing. </a:t>
            </a:r>
            <a:endParaRPr/>
          </a:p>
          <a:p>
            <a:pPr marL="0" marR="0" lvl="0" indent="0" algn="l" rtl="0">
              <a:lnSpc>
                <a:spcPct val="100000"/>
              </a:lnSpc>
              <a:spcBef>
                <a:spcPts val="0"/>
              </a:spcBef>
              <a:spcAft>
                <a:spcPts val="0"/>
              </a:spcAft>
              <a:buClr>
                <a:schemeClr val="dk1"/>
              </a:buClr>
              <a:buSzPts val="1200"/>
              <a:buNone/>
            </a:pPr>
            <a:r>
              <a:rPr lang="en-US"/>
              <a:t>What this does is set up a clear linkage between the aims of the business and the architecture and its components. This will be mainly business driven, top down. However, it is also relevant for IT to go bottom up, if new data or processing techniques become available asking the business how they might be used to improve the business. </a:t>
            </a:r>
            <a:endParaRPr/>
          </a:p>
          <a:p>
            <a:pPr marL="457200" marR="0" lvl="0" indent="-228600" algn="l" rtl="0">
              <a:lnSpc>
                <a:spcPct val="90000"/>
              </a:lnSpc>
              <a:spcBef>
                <a:spcPts val="600"/>
              </a:spcBef>
              <a:spcAft>
                <a:spcPts val="0"/>
              </a:spcAft>
              <a:buClr>
                <a:schemeClr val="dk1"/>
              </a:buClr>
              <a:buSzPts val="1200"/>
              <a:buFont typeface="Arial"/>
              <a:buNone/>
            </a:pPr>
            <a:endParaRPr/>
          </a:p>
        </p:txBody>
      </p:sp>
    </p:spTree>
    <p:extLst>
      <p:ext uri="{BB962C8B-B14F-4D97-AF65-F5344CB8AC3E}">
        <p14:creationId xmlns:p14="http://schemas.microsoft.com/office/powerpoint/2010/main" val="1813903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82: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200"/>
              <a:buNone/>
            </a:pPr>
            <a:r>
              <a:rPr lang="en-US"/>
              <a:t>A topic that often needs to be handled with when building a modern data and analytics architecture is how to handle hot, warm or cold data. </a:t>
            </a:r>
            <a:endParaRPr/>
          </a:p>
          <a:p>
            <a:pPr marL="0" lvl="0" indent="0" algn="l" rtl="0">
              <a:lnSpc>
                <a:spcPct val="100000"/>
              </a:lnSpc>
              <a:spcBef>
                <a:spcPts val="600"/>
              </a:spcBef>
              <a:spcAft>
                <a:spcPts val="0"/>
              </a:spcAft>
              <a:buSzPts val="1200"/>
              <a:buNone/>
            </a:pPr>
            <a:r>
              <a:rPr lang="en-US"/>
              <a:t> The diagram illustrates how the frequency of access to data is usually closely related to its age. This phenomenon has been common more computer systems since the early days. Frequency of access determines the compute power needed for the analysis. Data volumes the storage costs and capacity required. </a:t>
            </a:r>
            <a:endParaRPr/>
          </a:p>
          <a:p>
            <a:pPr marL="0" lvl="0" indent="0" algn="l" rtl="0">
              <a:lnSpc>
                <a:spcPct val="100000"/>
              </a:lnSpc>
              <a:spcBef>
                <a:spcPts val="600"/>
              </a:spcBef>
              <a:spcAft>
                <a:spcPts val="0"/>
              </a:spcAft>
              <a:buSzPts val="1200"/>
              <a:buNone/>
            </a:pPr>
            <a:r>
              <a:rPr lang="en-US"/>
              <a:t>Most of the time people want to work with current data. A call center will be dealing with new or recent orders. In a Telco queries will mostly be about recent bills or calls. </a:t>
            </a:r>
            <a:endParaRPr/>
          </a:p>
          <a:p>
            <a:pPr marL="0" lvl="0" indent="0" algn="l" rtl="0">
              <a:lnSpc>
                <a:spcPct val="100000"/>
              </a:lnSpc>
              <a:spcBef>
                <a:spcPts val="600"/>
              </a:spcBef>
              <a:spcAft>
                <a:spcPts val="0"/>
              </a:spcAft>
              <a:buSzPts val="1200"/>
              <a:buNone/>
            </a:pPr>
            <a:r>
              <a:rPr lang="en-US"/>
              <a:t>There will be a lower level of access to recent data too. People querying their bills will be a small proportion of customers and then just on a monthly basis when the bills come out. </a:t>
            </a:r>
            <a:endParaRPr/>
          </a:p>
          <a:p>
            <a:pPr marL="0" lvl="0" indent="0" algn="l" rtl="0">
              <a:lnSpc>
                <a:spcPct val="100000"/>
              </a:lnSpc>
              <a:spcBef>
                <a:spcPts val="600"/>
              </a:spcBef>
              <a:spcAft>
                <a:spcPts val="0"/>
              </a:spcAft>
              <a:buSzPts val="1200"/>
              <a:buNone/>
            </a:pPr>
            <a:r>
              <a:rPr lang="en-US"/>
              <a:t>Large amounts of history will be stored, for audit or regulatory reasons, and inquiries into this data will be relatively rare. The historic data will also be used for things like analysis of trends, but usually people are not analyzing all the data all the time. For example, from a ten year history, each piece of analysis may be analyzing a single product for a year upon year analysis over three years. In addition, these trend analytics are likely to be big sequential batch runs that access the data very efficiently. </a:t>
            </a:r>
            <a:endParaRPr/>
          </a:p>
          <a:p>
            <a:pPr marL="0" lvl="0" indent="0" algn="l" rtl="0">
              <a:lnSpc>
                <a:spcPct val="100000"/>
              </a:lnSpc>
              <a:spcBef>
                <a:spcPts val="600"/>
              </a:spcBef>
              <a:spcAft>
                <a:spcPts val="0"/>
              </a:spcAft>
              <a:buSzPts val="1200"/>
              <a:buNone/>
            </a:pPr>
            <a:r>
              <a:rPr lang="en-US"/>
              <a:t>Therefore, the data can and should be spread across different storage and processing types. For current data is likely held on fast disk, solid state disk or held in memory. Recent data can be held on fast, but less performance devices and the historic data can be held on large slow drives that hold the data very cost efficiently. </a:t>
            </a:r>
            <a:endParaRPr/>
          </a:p>
          <a:p>
            <a:pPr marL="0" lvl="0" indent="0" algn="l" rtl="0">
              <a:lnSpc>
                <a:spcPct val="100000"/>
              </a:lnSpc>
              <a:spcBef>
                <a:spcPts val="600"/>
              </a:spcBef>
              <a:spcAft>
                <a:spcPts val="0"/>
              </a:spcAft>
              <a:buSzPts val="1200"/>
              <a:buNone/>
            </a:pPr>
            <a:r>
              <a:rPr lang="en-US"/>
              <a:t>Using this kind of data tiering results in a much better return on investment. </a:t>
            </a:r>
            <a:endParaRPr/>
          </a:p>
          <a:p>
            <a:pPr marL="0" lvl="0" indent="0" algn="l" rtl="0">
              <a:lnSpc>
                <a:spcPct val="100000"/>
              </a:lnSpc>
              <a:spcBef>
                <a:spcPts val="600"/>
              </a:spcBef>
              <a:spcAft>
                <a:spcPts val="600"/>
              </a:spcAft>
              <a:buSzPts val="1200"/>
              <a:buNone/>
            </a:pPr>
            <a:r>
              <a:rPr lang="en-US"/>
              <a:t>The LDW architecture maps well onto these schemes with the data lake providing an ideal place to hold large amounts of historic data. The data is near and at hand, and can be accessed quickly and simply, but it can be stored extremely cost efficiently. It can be moved to other faster components as needed. </a:t>
            </a:r>
            <a:endParaRPr/>
          </a:p>
        </p:txBody>
      </p:sp>
      <p:sp>
        <p:nvSpPr>
          <p:cNvPr id="691" name="Google Shape;691;p82: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080751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10471e74891_0_17:notes"/>
          <p:cNvSpPr txBox="1">
            <a:spLocks noGrp="1"/>
          </p:cNvSpPr>
          <p:nvPr>
            <p:ph type="body" idx="1"/>
          </p:nvPr>
        </p:nvSpPr>
        <p:spPr>
          <a:xfrm>
            <a:off x="242371" y="3592535"/>
            <a:ext cx="6373200" cy="5234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200"/>
              <a:buNone/>
            </a:pPr>
            <a:r>
              <a:rPr lang="en-US"/>
              <a:t>A very useful concept for the LDW is data “zoning”, that is dividing the data up amongst different areas, each of which has a specific purpose. This technique mainly applies to the data lake, where large numbers of data inputs are held, many of them may be holding less structured data. In the data warehouse component, the data is divided amongst different tables and row ranges and there are well established protocols to control access to data, these can be regarded as identifying different zones and access requirements. </a:t>
            </a:r>
            <a:endParaRPr/>
          </a:p>
          <a:p>
            <a:pPr marL="0" lvl="0" indent="0" algn="l" rtl="0">
              <a:lnSpc>
                <a:spcPct val="100000"/>
              </a:lnSpc>
              <a:spcBef>
                <a:spcPts val="600"/>
              </a:spcBef>
              <a:spcAft>
                <a:spcPts val="0"/>
              </a:spcAft>
              <a:buSzPts val="1200"/>
              <a:buNone/>
            </a:pPr>
            <a:r>
              <a:rPr lang="en-US"/>
              <a:t>Within the data lake the zones are implemented as file folders and sub-folders. The data in the zones can be classified using many different criteria but principally they will be: </a:t>
            </a:r>
            <a:endParaRPr/>
          </a:p>
          <a:p>
            <a:pPr marL="0" lvl="0" indent="0" algn="l" rtl="0">
              <a:lnSpc>
                <a:spcPct val="100000"/>
              </a:lnSpc>
              <a:spcBef>
                <a:spcPts val="600"/>
              </a:spcBef>
              <a:spcAft>
                <a:spcPts val="0"/>
              </a:spcAft>
              <a:buSzPts val="1200"/>
              <a:buNone/>
            </a:pPr>
            <a:r>
              <a:rPr lang="en-US"/>
              <a:t>1) The stage that the processing has reached. Typically, this would be raw input data, preprocessed data that has been quality assured and basic security checks taken or data that has been preprocessed in order to make it suitable for efficient analytical processing. </a:t>
            </a:r>
            <a:endParaRPr/>
          </a:p>
          <a:p>
            <a:pPr marL="0" lvl="0" indent="0" algn="l" rtl="0">
              <a:lnSpc>
                <a:spcPct val="100000"/>
              </a:lnSpc>
              <a:spcBef>
                <a:spcPts val="600"/>
              </a:spcBef>
              <a:spcAft>
                <a:spcPts val="0"/>
              </a:spcAft>
              <a:buSzPts val="1200"/>
              <a:buNone/>
            </a:pPr>
            <a:r>
              <a:rPr lang="en-US"/>
              <a:t>2) According to its data source</a:t>
            </a:r>
            <a:endParaRPr/>
          </a:p>
          <a:p>
            <a:pPr marL="0" lvl="0" indent="0" algn="l" rtl="0">
              <a:lnSpc>
                <a:spcPct val="100000"/>
              </a:lnSpc>
              <a:spcBef>
                <a:spcPts val="600"/>
              </a:spcBef>
              <a:spcAft>
                <a:spcPts val="0"/>
              </a:spcAft>
              <a:buSzPts val="1200"/>
              <a:buNone/>
            </a:pPr>
            <a:r>
              <a:rPr lang="en-US"/>
              <a:t>3) Privacy or security level, for example whether it contains private personal information. </a:t>
            </a:r>
            <a:endParaRPr/>
          </a:p>
          <a:p>
            <a:pPr marL="0" lvl="0" indent="0" algn="l" rtl="0">
              <a:lnSpc>
                <a:spcPct val="100000"/>
              </a:lnSpc>
              <a:spcBef>
                <a:spcPts val="600"/>
              </a:spcBef>
              <a:spcAft>
                <a:spcPts val="0"/>
              </a:spcAft>
              <a:buSzPts val="1200"/>
              <a:buNone/>
            </a:pPr>
            <a:r>
              <a:rPr lang="en-US"/>
              <a:t>Therefore, for each zone it is possible to know what the data is, where it came from and what it can and cannot be used for. Access rights can then be applied to the zones to control who is allowed access to it. Otherwise, if zones are not used, </a:t>
            </a:r>
            <a:r>
              <a:rPr lang="en-US" i="1"/>
              <a:t>any</a:t>
            </a:r>
            <a:r>
              <a:rPr lang="en-US"/>
              <a:t> restriction on </a:t>
            </a:r>
            <a:r>
              <a:rPr lang="en-US" i="1"/>
              <a:t>any</a:t>
            </a:r>
            <a:r>
              <a:rPr lang="en-US"/>
              <a:t> data could potentially apply to the whole lake and this would either incur risk if all the data is made available or it will make access to the lake overly restrictive. </a:t>
            </a:r>
            <a:endParaRPr/>
          </a:p>
          <a:p>
            <a:pPr marL="0" lvl="0" indent="0" algn="l" rtl="0">
              <a:lnSpc>
                <a:spcPct val="100000"/>
              </a:lnSpc>
              <a:spcBef>
                <a:spcPts val="600"/>
              </a:spcBef>
              <a:spcAft>
                <a:spcPts val="600"/>
              </a:spcAft>
              <a:buSzPts val="1200"/>
              <a:buNone/>
            </a:pPr>
            <a:r>
              <a:rPr lang="en-US"/>
              <a:t>If some of the zones of the lake contain data that has been put into a particular physical format to make it efficient to process and is going to be processed by special software that has specialized algorithms to take advantage of that special format — well, that is what a database is! Therefore, you can logically regard the DW as being a special zone of the lake, or the lake as attaching a series of extra zones onto the DW. Either way an effective zoning scheme can make the lake, and the LDW containing it much easier to manage. Synonyms for zones are data  buckets, data tenants, virtual warehouses, data volumes, etc.</a:t>
            </a:r>
            <a:endParaRPr/>
          </a:p>
        </p:txBody>
      </p:sp>
      <p:sp>
        <p:nvSpPr>
          <p:cNvPr id="709" name="Google Shape;709;g10471e74891_0_17: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62636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43: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4" name="Google Shape;734;p43: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600"/>
              </a:spcAft>
              <a:buSzPts val="1200"/>
              <a:buNone/>
            </a:pPr>
            <a:r>
              <a:rPr lang="en-US"/>
              <a:t>Earlier in the presentation the DAIM model was discussed, this section provides some further background for those needing a bit more detail. </a:t>
            </a:r>
            <a:endParaRPr/>
          </a:p>
        </p:txBody>
      </p:sp>
    </p:spTree>
    <p:extLst>
      <p:ext uri="{BB962C8B-B14F-4D97-AF65-F5344CB8AC3E}">
        <p14:creationId xmlns:p14="http://schemas.microsoft.com/office/powerpoint/2010/main" val="3436322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99: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200"/>
              <a:buNone/>
            </a:pPr>
            <a:r>
              <a:rPr lang="en-US"/>
              <a:t>We can use the DAIM to also break this down to a further level of detail and identify specifics technologies used to store and process the data. </a:t>
            </a:r>
            <a:endParaRPr/>
          </a:p>
          <a:p>
            <a:pPr marL="0" lvl="0" indent="0" algn="l" rtl="0">
              <a:lnSpc>
                <a:spcPct val="90000"/>
              </a:lnSpc>
              <a:spcBef>
                <a:spcPts val="600"/>
              </a:spcBef>
              <a:spcAft>
                <a:spcPts val="0"/>
              </a:spcAft>
              <a:buSzPts val="1200"/>
              <a:buNone/>
            </a:pPr>
            <a:r>
              <a:rPr lang="en-US"/>
              <a:t>Some technologies appear in more than one quadrant, which is fine. What we are looking for is an irreducible superset of component technologies that will provide us with the coverage we need. </a:t>
            </a:r>
            <a:endParaRPr/>
          </a:p>
          <a:p>
            <a:pPr marL="0" lvl="0" indent="0" algn="l" rtl="0">
              <a:lnSpc>
                <a:spcPct val="90000"/>
              </a:lnSpc>
              <a:spcBef>
                <a:spcPts val="600"/>
              </a:spcBef>
              <a:spcAft>
                <a:spcPts val="0"/>
              </a:spcAft>
              <a:buSzPts val="1200"/>
              <a:buNone/>
            </a:pPr>
            <a:r>
              <a:rPr lang="en-US"/>
              <a:t>This enables us to assemble a system that has all the essential components we need, but no more. A technology may appear in the new LDW system but it is then reused over and over again. This way the whole workload can be covered, but we do not see the kind of uncontrolled sprawl that we saw in the past. That sprawl would consist of many data marts each holding sets of overlapping and often redundant data. That unconstrained system design used to result in redundant processing and many different versions of the data which resulted in uncertainty as to which data was correct and up to date and therefore which figures that were produced were the accurate ones. This in turn made it difficult to determine whether a data mart could be reused — and therefore the easiest way to implement the new requirement was to implement a new data mart! A major objective of the LDW is to maximise the reuse of data and of technology. </a:t>
            </a:r>
            <a:endParaRPr/>
          </a:p>
          <a:p>
            <a:pPr marL="0" lvl="0" indent="0" algn="l" rtl="0">
              <a:lnSpc>
                <a:spcPct val="90000"/>
              </a:lnSpc>
              <a:spcBef>
                <a:spcPts val="600"/>
              </a:spcBef>
              <a:spcAft>
                <a:spcPts val="0"/>
              </a:spcAft>
              <a:buSzPts val="1200"/>
              <a:buNone/>
            </a:pPr>
            <a:r>
              <a:rPr lang="en-US"/>
              <a:t>In the old systems this proliferation was not only less efficient in providing information it created a whole separate additional problem — reconciling the results of all the reporting and query outputs from those different systems! </a:t>
            </a:r>
            <a:endParaRPr/>
          </a:p>
          <a:p>
            <a:pPr marL="0" lvl="0" indent="0" algn="l" rtl="0">
              <a:lnSpc>
                <a:spcPct val="90000"/>
              </a:lnSpc>
              <a:spcBef>
                <a:spcPts val="600"/>
              </a:spcBef>
              <a:spcAft>
                <a:spcPts val="600"/>
              </a:spcAft>
              <a:buSzPts val="1200"/>
              <a:buNone/>
            </a:pPr>
            <a:r>
              <a:rPr lang="en-US"/>
              <a:t>Using the DAIM model in the way above provides a quick and easy way to assemble a superset of technology needed to cover all the quadrants. Some technologies appear in more than one quadrant, but it only needs to be built into the final LDW architecture once. </a:t>
            </a:r>
            <a:endParaRPr/>
          </a:p>
        </p:txBody>
      </p:sp>
      <p:sp>
        <p:nvSpPr>
          <p:cNvPr id="739" name="Google Shape;739;p99: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49544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100: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200"/>
              <a:buNone/>
            </a:pPr>
            <a:r>
              <a:rPr lang="en-US"/>
              <a:t>The DAIM provides a level of abstraction at a high level, it is supported by the actual data being held in the system, and that in turn is described by a layer of metadata. </a:t>
            </a:r>
            <a:endParaRPr/>
          </a:p>
          <a:p>
            <a:pPr marL="0" lvl="0" indent="0" algn="l" rtl="0">
              <a:lnSpc>
                <a:spcPct val="90000"/>
              </a:lnSpc>
              <a:spcBef>
                <a:spcPts val="600"/>
              </a:spcBef>
              <a:spcAft>
                <a:spcPts val="0"/>
              </a:spcAft>
              <a:buSzPts val="1200"/>
              <a:buNone/>
            </a:pPr>
            <a:r>
              <a:rPr lang="en-US"/>
              <a:t>This enables users and designers to understand what data is available, what can be used for what purpose, where to find it, how to access it and other essential questions for the design, maintenance and running of the system. </a:t>
            </a:r>
            <a:endParaRPr/>
          </a:p>
          <a:p>
            <a:pPr marL="0" lvl="0" indent="0" algn="l" rtl="0">
              <a:lnSpc>
                <a:spcPct val="90000"/>
              </a:lnSpc>
              <a:spcBef>
                <a:spcPts val="600"/>
              </a:spcBef>
              <a:spcAft>
                <a:spcPts val="0"/>
              </a:spcAft>
              <a:buSzPts val="1200"/>
              <a:buNone/>
            </a:pPr>
            <a:r>
              <a:rPr lang="en-US"/>
              <a:t>In practice the data and metadata is distributed across the small number of servers making up the LDW and these servers are synchronized and coordinate their processing, data and metadata to a common purpose. </a:t>
            </a:r>
            <a:endParaRPr/>
          </a:p>
          <a:p>
            <a:pPr marL="0" lvl="0" indent="0" algn="l" rtl="0">
              <a:lnSpc>
                <a:spcPct val="90000"/>
              </a:lnSpc>
              <a:spcBef>
                <a:spcPts val="600"/>
              </a:spcBef>
              <a:spcAft>
                <a:spcPts val="600"/>
              </a:spcAft>
              <a:buSzPts val="1200"/>
              <a:buNone/>
            </a:pPr>
            <a:r>
              <a:rPr lang="en-US"/>
              <a:t>This enables the original objective of the data warehouse the “single version of the truth” to still be met, but with a logical integration between physical servers rather than having to rely on physical consolidation within a single server. </a:t>
            </a:r>
            <a:endParaRPr/>
          </a:p>
        </p:txBody>
      </p:sp>
      <p:sp>
        <p:nvSpPr>
          <p:cNvPr id="745" name="Google Shape;745;p100: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8080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04212b7959_0_102:notes"/>
          <p:cNvSpPr txBox="1">
            <a:spLocks noGrp="1"/>
          </p:cNvSpPr>
          <p:nvPr>
            <p:ph type="body" idx="1"/>
          </p:nvPr>
        </p:nvSpPr>
        <p:spPr>
          <a:xfrm>
            <a:off x="246888" y="3393809"/>
            <a:ext cx="6327600" cy="5254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424242"/>
              </a:buClr>
              <a:buSzPts val="1200"/>
              <a:buNone/>
            </a:pPr>
            <a:r>
              <a:rPr lang="en-US"/>
              <a:t>The Logical Data Warehouse is the modern incarnation of the traditional data warehouse, as its name suggests. </a:t>
            </a:r>
            <a:endParaRPr/>
          </a:p>
          <a:p>
            <a:pPr marL="0" lvl="0" indent="0" algn="l" rtl="0">
              <a:lnSpc>
                <a:spcPct val="90000"/>
              </a:lnSpc>
              <a:spcBef>
                <a:spcPts val="600"/>
              </a:spcBef>
              <a:spcAft>
                <a:spcPts val="0"/>
              </a:spcAft>
              <a:buClr>
                <a:srgbClr val="424242"/>
              </a:buClr>
              <a:buSzPts val="1200"/>
              <a:buNone/>
            </a:pPr>
            <a:r>
              <a:rPr lang="en-US"/>
              <a:t>The simple objective of the original data warehouse was to provide people with access to all of the data in the organization and methods to analyze it. Originally all the data was structured, and the only means of analysing it was with SQL. However, with advent of a larger number of data types many of the semi-structured or unstructured, and the rise of new processing methods, such as machine learning, natural language processing, text processing the single relational database component could not cover the whole scope. </a:t>
            </a:r>
            <a:endParaRPr/>
          </a:p>
          <a:p>
            <a:pPr marL="0" lvl="0" indent="0" algn="l" rtl="0">
              <a:lnSpc>
                <a:spcPct val="90000"/>
              </a:lnSpc>
              <a:spcBef>
                <a:spcPts val="600"/>
              </a:spcBef>
              <a:spcAft>
                <a:spcPts val="0"/>
              </a:spcAft>
              <a:buClr>
                <a:srgbClr val="424242"/>
              </a:buClr>
              <a:buSzPts val="1200"/>
              <a:buNone/>
            </a:pPr>
            <a:r>
              <a:rPr lang="en-US"/>
              <a:t>This was solved by allowing the DW to use multiple server components and spread the data and workload between them in a “divide and conquer” approach. </a:t>
            </a:r>
            <a:endParaRPr/>
          </a:p>
          <a:p>
            <a:pPr marL="0" lvl="0" indent="0" algn="l" rtl="0">
              <a:lnSpc>
                <a:spcPct val="90000"/>
              </a:lnSpc>
              <a:spcBef>
                <a:spcPts val="600"/>
              </a:spcBef>
              <a:spcAft>
                <a:spcPts val="0"/>
              </a:spcAft>
              <a:buClr>
                <a:srgbClr val="424242"/>
              </a:buClr>
              <a:buSzPts val="1200"/>
              <a:buNone/>
            </a:pPr>
            <a:r>
              <a:rPr lang="en-US"/>
              <a:t>To the outside world the LDW could still provide the single view of the truth, or more exactly the data, by using common metadata and naming standards across its components, and using data virtualization to provide a logical integration instead of a physical one. </a:t>
            </a:r>
            <a:endParaRPr/>
          </a:p>
          <a:p>
            <a:pPr marL="0" lvl="0" indent="0" algn="l" rtl="0">
              <a:lnSpc>
                <a:spcPct val="90000"/>
              </a:lnSpc>
              <a:spcBef>
                <a:spcPts val="600"/>
              </a:spcBef>
              <a:spcAft>
                <a:spcPts val="0"/>
              </a:spcAft>
              <a:buClr>
                <a:srgbClr val="424242"/>
              </a:buClr>
              <a:buSzPts val="1200"/>
              <a:buNone/>
            </a:pPr>
            <a:r>
              <a:rPr lang="en-US"/>
              <a:t>Physical co-location and aggregation is still required for performance, but there are a small number of big servers that provide this - rather than trying to everything in one server. The aim is to have the minimum number of server components that can cover the whole workload. </a:t>
            </a:r>
            <a:endParaRPr/>
          </a:p>
          <a:p>
            <a:pPr marL="0" lvl="0" indent="0" algn="l" rtl="0">
              <a:lnSpc>
                <a:spcPct val="90000"/>
              </a:lnSpc>
              <a:spcBef>
                <a:spcPts val="600"/>
              </a:spcBef>
              <a:spcAft>
                <a:spcPts val="600"/>
              </a:spcAft>
              <a:buClr>
                <a:srgbClr val="424242"/>
              </a:buClr>
              <a:buSzPts val="1200"/>
              <a:buNone/>
            </a:pPr>
            <a:r>
              <a:rPr lang="en-US"/>
              <a:t>A key theme is reuse; of technology and data. Data should wherever possible be stored once and shared may times, and when processing techniques are added they too are reused. Whilst this is not a single physical server, neither is it 500 data marts. Instead of trying to force fit a whole workload into a single server we use a portfolio approach where the workload is handled by a small number of (admittedly big) servers. </a:t>
            </a:r>
            <a:endParaRPr/>
          </a:p>
        </p:txBody>
      </p:sp>
      <p:sp>
        <p:nvSpPr>
          <p:cNvPr id="111" name="Google Shape;111;g104212b7959_0_10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1854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3: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93: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424242"/>
              </a:buClr>
              <a:buSzPts val="1200"/>
              <a:buNone/>
            </a:pPr>
            <a:r>
              <a:rPr lang="en-US"/>
              <a:t>Before designing any system it is worthwhile to ask what the problem is that we are trying to solve. For the LDW the problem is accommodating modern analytical workloads, and the core problem with this is accommodating he variety of different data, processing techniques, types of users, delivery modes and development styles. </a:t>
            </a:r>
            <a:endParaRPr/>
          </a:p>
          <a:p>
            <a:pPr marL="0" lvl="0" indent="0" algn="l" rtl="0">
              <a:lnSpc>
                <a:spcPct val="90000"/>
              </a:lnSpc>
              <a:spcBef>
                <a:spcPts val="600"/>
              </a:spcBef>
              <a:spcAft>
                <a:spcPts val="0"/>
              </a:spcAft>
              <a:buClr>
                <a:srgbClr val="424242"/>
              </a:buClr>
              <a:buSzPts val="1200"/>
              <a:buNone/>
            </a:pPr>
            <a:r>
              <a:rPr lang="en-US"/>
              <a:t>At first glance this problem looks impossible to solve. In fact it is impossible (as at 2021) — if you try and do it all with a single system. For example if you just use a data warehouse you’ll find it difficult and expensive to accommodate large data sources with less structured formats. But if you use a data lake to handle the “big data” you’ll struggle with support for large numbers of users, concurrency, response times and workload management. </a:t>
            </a:r>
            <a:endParaRPr/>
          </a:p>
          <a:p>
            <a:pPr marL="0" lvl="0" indent="0" algn="l" rtl="0">
              <a:lnSpc>
                <a:spcPct val="90000"/>
              </a:lnSpc>
              <a:spcBef>
                <a:spcPts val="600"/>
              </a:spcBef>
              <a:spcAft>
                <a:spcPts val="0"/>
              </a:spcAft>
              <a:buClr>
                <a:srgbClr val="424242"/>
              </a:buClr>
              <a:buSzPts val="1200"/>
              <a:buNone/>
            </a:pPr>
            <a:r>
              <a:rPr lang="en-US"/>
              <a:t>Likewise it will be hard to cater for agile development being done simultaneously with the checks and balances necessary to ensure the integrity of the curated data within the data warehouse to handle requirements such as financial analysis and reporting. </a:t>
            </a:r>
            <a:endParaRPr/>
          </a:p>
          <a:p>
            <a:pPr marL="0" lvl="0" indent="0" algn="l" rtl="0">
              <a:lnSpc>
                <a:spcPct val="90000"/>
              </a:lnSpc>
              <a:spcBef>
                <a:spcPts val="600"/>
              </a:spcBef>
              <a:spcAft>
                <a:spcPts val="0"/>
              </a:spcAft>
              <a:buClr>
                <a:srgbClr val="424242"/>
              </a:buClr>
              <a:buSzPts val="1200"/>
              <a:buNone/>
            </a:pPr>
            <a:r>
              <a:rPr lang="en-US"/>
              <a:t>However, we wish to preserve the idea of having a single place to go to where we can find all the data we need, together with the analytical tools necessary to process them. We do not want to go back to the old days where we had many different and fragmented analytical systems. </a:t>
            </a:r>
            <a:endParaRPr/>
          </a:p>
          <a:p>
            <a:pPr marL="0" lvl="0" indent="0" algn="l" rtl="0">
              <a:lnSpc>
                <a:spcPct val="90000"/>
              </a:lnSpc>
              <a:spcBef>
                <a:spcPts val="600"/>
              </a:spcBef>
              <a:spcAft>
                <a:spcPts val="0"/>
              </a:spcAft>
              <a:buClr>
                <a:srgbClr val="424242"/>
              </a:buClr>
              <a:buSzPts val="1200"/>
              <a:buNone/>
            </a:pPr>
            <a:r>
              <a:rPr lang="en-US"/>
              <a:t>The trick here is to divide and conquer the problem, to construct a system that appears as a single unified system but which is, under the surface, is an integration of a </a:t>
            </a:r>
            <a:r>
              <a:rPr lang="en-US" i="1"/>
              <a:t>small</a:t>
            </a:r>
            <a:r>
              <a:rPr lang="en-US"/>
              <a:t> number of analytical system components, each of which specializes In part of the job of holding and analyzing the data. </a:t>
            </a:r>
            <a:endParaRPr/>
          </a:p>
          <a:p>
            <a:pPr marL="0" lvl="0" indent="0" algn="l" rtl="0">
              <a:lnSpc>
                <a:spcPct val="90000"/>
              </a:lnSpc>
              <a:spcBef>
                <a:spcPts val="600"/>
              </a:spcBef>
              <a:spcAft>
                <a:spcPts val="600"/>
              </a:spcAft>
              <a:buClr>
                <a:srgbClr val="424242"/>
              </a:buClr>
              <a:buSzPts val="1200"/>
              <a:buNone/>
            </a:pPr>
            <a:r>
              <a:rPr lang="en-US"/>
              <a:t>The users can approach the system as a single source, but we can distribute the various different parts of the workload across components each of which specializes in a part of it. On the next slide we see how this is done. </a:t>
            </a:r>
            <a:endParaRPr/>
          </a:p>
        </p:txBody>
      </p:sp>
    </p:spTree>
    <p:extLst>
      <p:ext uri="{BB962C8B-B14F-4D97-AF65-F5344CB8AC3E}">
        <p14:creationId xmlns:p14="http://schemas.microsoft.com/office/powerpoint/2010/main" val="3690095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1: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200"/>
              <a:buNone/>
            </a:pPr>
            <a:r>
              <a:rPr lang="en-US"/>
              <a:t>The logical data warehouse is an architecture that combines multiple analytical components into a single logical whole. A modern data and analytics workload cannot be run on a single physical server. However, by having a small number of specialist servers the different data and parts of the workload can be distributed across them. This still meets the need to provide a single source for all of a companies data. Data is taken in from multiple sources and loaded into the various components. There is a common interface enabled by data virtualization / federation and common metadata to assist in accessing, joining or moving data around the architecture. Virtualization is not strictly necessary — access could be manual, but is usually included, it may even extend into source systems for data gathering and prototyping. A good way of thinking about this is that the data warehouse and data lake are not </a:t>
            </a:r>
            <a:r>
              <a:rPr lang="en-US" i="1"/>
              <a:t>competing solutions</a:t>
            </a:r>
            <a:r>
              <a:rPr lang="en-US"/>
              <a:t> but </a:t>
            </a:r>
            <a:r>
              <a:rPr lang="en-US" i="1"/>
              <a:t>collaborating engines</a:t>
            </a:r>
            <a:r>
              <a:rPr lang="en-US"/>
              <a:t>. The architecture is modular and can be built incrementally. As data, users and applications are added the components can be individually scaled. </a:t>
            </a:r>
            <a:endParaRPr/>
          </a:p>
          <a:p>
            <a:pPr marL="0" lvl="0" indent="0" algn="l" rtl="0">
              <a:lnSpc>
                <a:spcPct val="100000"/>
              </a:lnSpc>
              <a:spcBef>
                <a:spcPts val="0"/>
              </a:spcBef>
              <a:spcAft>
                <a:spcPts val="0"/>
              </a:spcAft>
              <a:buSzPts val="1200"/>
              <a:buNone/>
            </a:pPr>
            <a:r>
              <a:rPr lang="en-US"/>
              <a:t>The alternatives are either trying to do everything on a single server which is very hard, or allowing a fragmented systems with tremendous inefficiencies, risks and complexities. LDW strikes the right balance and provides optimum performance and cost. </a:t>
            </a:r>
            <a:endParaRPr/>
          </a:p>
          <a:p>
            <a:pPr marL="0" lvl="0" indent="0" algn="l" rtl="0">
              <a:lnSpc>
                <a:spcPct val="100000"/>
              </a:lnSpc>
              <a:spcBef>
                <a:spcPts val="600"/>
              </a:spcBef>
              <a:spcAft>
                <a:spcPts val="0"/>
              </a:spcAft>
              <a:buSzPts val="1200"/>
              <a:buNone/>
            </a:pPr>
            <a:r>
              <a:rPr lang="en-US"/>
              <a:t>There may also be a series of data marts and sandboxes for agile experimental development — physical or virtual, and one or more real time data warehouses (also known as  Operational Data Stores). An archive for long term data storage too - most likely part of the data lake. </a:t>
            </a:r>
            <a:endParaRPr/>
          </a:p>
          <a:p>
            <a:pPr marL="0" lvl="0" indent="0" algn="l" rtl="0">
              <a:lnSpc>
                <a:spcPct val="100000"/>
              </a:lnSpc>
              <a:spcBef>
                <a:spcPts val="600"/>
              </a:spcBef>
              <a:spcAft>
                <a:spcPts val="0"/>
              </a:spcAft>
              <a:buSzPts val="1200"/>
              <a:buNone/>
            </a:pPr>
            <a:r>
              <a:rPr lang="en-US"/>
              <a:t>Feedback loops from the front-end applications back to the sources (which are the operational systems) can provide continuous feedback and adjustment to the business. </a:t>
            </a:r>
            <a:endParaRPr/>
          </a:p>
          <a:p>
            <a:pPr marL="0" lvl="0" indent="0" algn="l" rtl="0">
              <a:lnSpc>
                <a:spcPct val="100000"/>
              </a:lnSpc>
              <a:spcBef>
                <a:spcPts val="600"/>
              </a:spcBef>
              <a:spcAft>
                <a:spcPts val="0"/>
              </a:spcAft>
              <a:buSzPts val="1200"/>
              <a:buNone/>
            </a:pPr>
            <a:r>
              <a:rPr lang="en-US"/>
              <a:t>New technologies can be added, or existing technologies replaced. The architecture enables high rates of re-use both for the  technology and for the data held, this in turn provides a good return on investment for the system. Vendors also offer a lot of pre-built integration, it is very common for the data warehouse and data lake to have off the shelf integration in place. </a:t>
            </a:r>
            <a:endParaRPr/>
          </a:p>
          <a:p>
            <a:pPr marL="0" lvl="0" indent="0" algn="l" rtl="0">
              <a:lnSpc>
                <a:spcPct val="100000"/>
              </a:lnSpc>
              <a:spcBef>
                <a:spcPts val="600"/>
              </a:spcBef>
              <a:spcAft>
                <a:spcPts val="600"/>
              </a:spcAft>
              <a:buSzPts val="1200"/>
              <a:buNone/>
            </a:pPr>
            <a:r>
              <a:rPr lang="en-US"/>
              <a:t>Thus, at the expense of some integration and setup the LDW architecture can cover a full range of modern data and analytics workloads. </a:t>
            </a:r>
            <a:endParaRPr/>
          </a:p>
        </p:txBody>
      </p:sp>
      <p:sp>
        <p:nvSpPr>
          <p:cNvPr id="123" name="Google Shape;123;p31: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28592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30: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200"/>
              <a:buNone/>
            </a:pPr>
            <a:r>
              <a:rPr lang="en-US"/>
              <a:t>The LDW appears on the right-hand side of the Gartner hype cycle for data management. This shows that it is a well understood design, and a modern best practice for data and analytics systems.  </a:t>
            </a:r>
            <a:endParaRPr/>
          </a:p>
          <a:p>
            <a:pPr marL="0" lvl="0" indent="0" algn="l" rtl="0">
              <a:lnSpc>
                <a:spcPct val="100000"/>
              </a:lnSpc>
              <a:spcBef>
                <a:spcPts val="600"/>
              </a:spcBef>
              <a:spcAft>
                <a:spcPts val="0"/>
              </a:spcAft>
              <a:buSzPts val="1200"/>
              <a:buNone/>
            </a:pPr>
            <a:r>
              <a:rPr lang="en-US"/>
              <a:t>It has traversed the complete life cycle, climbed the slope of enlightenment and is now firmly established on the plateau of productivity. </a:t>
            </a:r>
            <a:endParaRPr/>
          </a:p>
          <a:p>
            <a:pPr marL="0" lvl="0" indent="0" algn="l" rtl="0">
              <a:lnSpc>
                <a:spcPct val="100000"/>
              </a:lnSpc>
              <a:spcBef>
                <a:spcPts val="600"/>
              </a:spcBef>
              <a:spcAft>
                <a:spcPts val="0"/>
              </a:spcAft>
              <a:buSzPts val="1200"/>
              <a:buNone/>
            </a:pPr>
            <a:r>
              <a:rPr lang="en-US"/>
              <a:t>The Logical Data Warehouse is a best practices architectural approach for data and analytics. It is not an off the shelf product, though, as we’ll see many vendors are adopting its principles and pre-integrating many of their systems or services. In particular, most offer integration between a data warehouse and a data lake. </a:t>
            </a:r>
            <a:endParaRPr/>
          </a:p>
          <a:p>
            <a:pPr marL="0" lvl="0" indent="0" algn="l" rtl="0">
              <a:lnSpc>
                <a:spcPct val="100000"/>
              </a:lnSpc>
              <a:spcBef>
                <a:spcPts val="600"/>
              </a:spcBef>
              <a:spcAft>
                <a:spcPts val="0"/>
              </a:spcAft>
              <a:buSzPts val="1200"/>
              <a:buNone/>
            </a:pPr>
            <a:r>
              <a:rPr lang="en-US"/>
              <a:t>Note that systems will over time move towards the data fabric which will provide even easier integration of and access to data, but that technology is estimated to take five to ten years to mature. </a:t>
            </a:r>
            <a:endParaRPr/>
          </a:p>
          <a:p>
            <a:pPr marL="0" lvl="0" indent="0" algn="l" rtl="0">
              <a:lnSpc>
                <a:spcPct val="100000"/>
              </a:lnSpc>
              <a:spcBef>
                <a:spcPts val="600"/>
              </a:spcBef>
              <a:spcAft>
                <a:spcPts val="0"/>
              </a:spcAft>
              <a:buSzPts val="1200"/>
              <a:buNone/>
            </a:pPr>
            <a:r>
              <a:rPr lang="en-US"/>
              <a:t>In the meantime the LDW provides a proven and well understood way of implementing modern data and analytics solutions. </a:t>
            </a:r>
            <a:endParaRPr/>
          </a:p>
          <a:p>
            <a:pPr marL="457200" lvl="0" indent="-228600" algn="l" rtl="0">
              <a:lnSpc>
                <a:spcPct val="90000"/>
              </a:lnSpc>
              <a:spcBef>
                <a:spcPts val="600"/>
              </a:spcBef>
              <a:spcAft>
                <a:spcPts val="0"/>
              </a:spcAft>
              <a:buSzPts val="1200"/>
              <a:buNone/>
            </a:pPr>
            <a:endParaRPr/>
          </a:p>
        </p:txBody>
      </p:sp>
      <p:sp>
        <p:nvSpPr>
          <p:cNvPr id="170" name="Google Shape;170;p30: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66890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02: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200"/>
              <a:buNone/>
            </a:pPr>
            <a:r>
              <a:rPr lang="en-US"/>
              <a:t>The logical data warehouse needs to handle many different metadata stores. If we are lucky some of the components will use a common metadata store and this will reduce the amount of integration that needs to be done. </a:t>
            </a:r>
            <a:endParaRPr/>
          </a:p>
          <a:p>
            <a:pPr marL="0" lvl="0" indent="0" algn="l" rtl="0">
              <a:lnSpc>
                <a:spcPct val="90000"/>
              </a:lnSpc>
              <a:spcBef>
                <a:spcPts val="600"/>
              </a:spcBef>
              <a:spcAft>
                <a:spcPts val="0"/>
              </a:spcAft>
              <a:buSzPts val="1200"/>
              <a:buNone/>
            </a:pPr>
            <a:r>
              <a:rPr lang="en-US"/>
              <a:t>Otherwise, it is necessary to design a method of passing metadata back and forth between the different components. In some situations the means of integration will already exist in the form of an interface. An example would be the links between the data warehouse and data lake. It is very common for the data warehouse to be able to push down processing into the data lake. This is done by passing SQL across an interface – having translated it to the dialect that the data lake can accept. The data warehouse will have previously interrogated the data lake (or in fact any remote data system that it wishes to retrieve data from) by reading from its catalog. The descriptions of the remotely accessible tables and their attributes are returned as results and then are stored in the local metadata table. The tables appear to the main DW as if they are local. </a:t>
            </a:r>
            <a:endParaRPr/>
          </a:p>
          <a:p>
            <a:pPr marL="0" lvl="0" indent="0" algn="l" rtl="0">
              <a:lnSpc>
                <a:spcPct val="90000"/>
              </a:lnSpc>
              <a:spcBef>
                <a:spcPts val="600"/>
              </a:spcBef>
              <a:spcAft>
                <a:spcPts val="0"/>
              </a:spcAft>
              <a:buSzPts val="1200"/>
              <a:buNone/>
            </a:pPr>
            <a:r>
              <a:rPr lang="en-US"/>
              <a:t>If the data warehouse and data marts use the same technology, and especially if the data marts are simply different partitions of the same physical system, then there will be a shared metadata store in place. Some of the cloud providers have introduced shared metadata stores as part of their services. </a:t>
            </a:r>
            <a:endParaRPr/>
          </a:p>
          <a:p>
            <a:pPr marL="0" lvl="0" indent="0" algn="l" rtl="0">
              <a:lnSpc>
                <a:spcPct val="90000"/>
              </a:lnSpc>
              <a:spcBef>
                <a:spcPts val="600"/>
              </a:spcBef>
              <a:spcAft>
                <a:spcPts val="0"/>
              </a:spcAft>
              <a:buSzPts val="1200"/>
              <a:buNone/>
            </a:pPr>
            <a:r>
              <a:rPr lang="en-US"/>
              <a:t>It is common to use a data virtualization tool within the LDW provides a unified view of all the components of the LDW. This too will have its own pool of metadata that it uses to guide the translation of SQL requests, data formats and error messages from the requests going to and from between the tools and the component databases. This is useful because the LDW can present a common interface to the outside world. </a:t>
            </a:r>
            <a:endParaRPr/>
          </a:p>
          <a:p>
            <a:pPr marL="0" lvl="0" indent="0" algn="l" rtl="0">
              <a:lnSpc>
                <a:spcPct val="90000"/>
              </a:lnSpc>
              <a:spcBef>
                <a:spcPts val="600"/>
              </a:spcBef>
              <a:spcAft>
                <a:spcPts val="0"/>
              </a:spcAft>
              <a:buSzPts val="1200"/>
              <a:buNone/>
            </a:pPr>
            <a:r>
              <a:rPr lang="en-US"/>
              <a:t>This principle extends into the analytics and business intelligence tools themselves that are accessing the data. These too will have their own metadata stores, and they too will request data from the catalog(s) within the LDW. In addition, there will be metadata that is only relevant to the tools themselves. This includes metadata for reports that have been written, collaboration between users, organizational structures and other information. </a:t>
            </a:r>
            <a:endParaRPr/>
          </a:p>
          <a:p>
            <a:pPr marL="0" lvl="0" indent="0" algn="l" rtl="0">
              <a:lnSpc>
                <a:spcPct val="90000"/>
              </a:lnSpc>
              <a:spcBef>
                <a:spcPts val="600"/>
              </a:spcBef>
              <a:spcAft>
                <a:spcPts val="0"/>
              </a:spcAft>
              <a:buSzPts val="1200"/>
              <a:buNone/>
            </a:pPr>
            <a:r>
              <a:rPr lang="en-US"/>
              <a:t>The complexity of the various metadata stores is hidden from the users, who only see the common upper layers of metadata. </a:t>
            </a:r>
            <a:endParaRPr/>
          </a:p>
        </p:txBody>
      </p:sp>
      <p:sp>
        <p:nvSpPr>
          <p:cNvPr id="184" name="Google Shape;184;p102: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21020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21: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121: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200"/>
              <a:buNone/>
            </a:pPr>
            <a:r>
              <a:rPr lang="en-US"/>
              <a:t>An advantage of the modular design of the LDW is that it allows the designers to systematically consider each of the components — to check that the right components have been chosen and they are appropriately sized and implemented. </a:t>
            </a:r>
            <a:endParaRPr/>
          </a:p>
          <a:p>
            <a:pPr marL="0" lvl="0" indent="0" algn="l" rtl="0">
              <a:lnSpc>
                <a:spcPct val="90000"/>
              </a:lnSpc>
              <a:spcBef>
                <a:spcPts val="600"/>
              </a:spcBef>
              <a:spcAft>
                <a:spcPts val="0"/>
              </a:spcAft>
              <a:buSzPts val="1200"/>
              <a:buNone/>
            </a:pPr>
            <a:r>
              <a:rPr lang="en-US"/>
              <a:t>Another advantage is that the designer can also </a:t>
            </a:r>
            <a:r>
              <a:rPr lang="en-US" i="1"/>
              <a:t>systematically examine all the interfaces between the components</a:t>
            </a:r>
            <a:r>
              <a:rPr lang="en-US"/>
              <a:t> and determine how data and metadata will travel between them. The various interfaces can be identified and checked and things like transfer rates, bandwidth and latencies can be determined. This is shown in the diagram, which is similar to the negative image of a photograph, to highlight the connections between the components rather than the components themselves. </a:t>
            </a:r>
            <a:endParaRPr/>
          </a:p>
          <a:p>
            <a:pPr marL="0" lvl="0" indent="0" algn="l" rtl="0">
              <a:lnSpc>
                <a:spcPct val="90000"/>
              </a:lnSpc>
              <a:spcBef>
                <a:spcPts val="600"/>
              </a:spcBef>
              <a:spcAft>
                <a:spcPts val="0"/>
              </a:spcAft>
              <a:buSzPts val="1200"/>
              <a:buNone/>
            </a:pPr>
            <a:r>
              <a:rPr lang="en-US"/>
              <a:t>On the diagram the arrows marked “D/µ” stand for “Data and metadata” and show where specific interfaces needs to be implemented. </a:t>
            </a:r>
            <a:endParaRPr/>
          </a:p>
          <a:p>
            <a:pPr marL="0" lvl="0" indent="0" algn="l" rtl="0">
              <a:lnSpc>
                <a:spcPct val="90000"/>
              </a:lnSpc>
              <a:spcBef>
                <a:spcPts val="600"/>
              </a:spcBef>
              <a:spcAft>
                <a:spcPts val="0"/>
              </a:spcAft>
              <a:buSzPts val="1200"/>
              <a:buNone/>
            </a:pPr>
            <a:r>
              <a:rPr lang="en-US"/>
              <a:t>All interfaces are not created equal; some may make use of parallel transmission paths and parallel transfer sessions; some may be able to use fiber optic links or other fast transfer methods, including direct access to memory. </a:t>
            </a:r>
            <a:endParaRPr/>
          </a:p>
          <a:p>
            <a:pPr marL="0" lvl="0" indent="0" algn="l" rtl="0">
              <a:lnSpc>
                <a:spcPct val="90000"/>
              </a:lnSpc>
              <a:spcBef>
                <a:spcPts val="600"/>
              </a:spcBef>
              <a:spcAft>
                <a:spcPts val="0"/>
              </a:spcAft>
              <a:buSzPts val="1200"/>
              <a:buNone/>
            </a:pPr>
            <a:r>
              <a:rPr lang="en-US"/>
              <a:t>If running in the cloud, or if the LDW is to be distributed across regions of clouds, or even different clouds, the performance characteristics of the cloud networks can and should be considered. </a:t>
            </a:r>
            <a:endParaRPr/>
          </a:p>
          <a:p>
            <a:pPr marL="0" lvl="0" indent="0" algn="l" rtl="0">
              <a:lnSpc>
                <a:spcPct val="90000"/>
              </a:lnSpc>
              <a:spcBef>
                <a:spcPts val="600"/>
              </a:spcBef>
              <a:spcAft>
                <a:spcPts val="0"/>
              </a:spcAft>
              <a:buSzPts val="1200"/>
              <a:buNone/>
            </a:pPr>
            <a:r>
              <a:rPr lang="en-US"/>
              <a:t>Similarly, these interfaces can be examined from the point of view of permissions, security and governance — and how this information is passed around the various parts of the architecture. </a:t>
            </a:r>
            <a:endParaRPr/>
          </a:p>
          <a:p>
            <a:pPr marL="457200" marR="0" lvl="0" indent="-228600" algn="l" rtl="0">
              <a:lnSpc>
                <a:spcPct val="90000"/>
              </a:lnSpc>
              <a:spcBef>
                <a:spcPts val="600"/>
              </a:spcBef>
              <a:spcAft>
                <a:spcPts val="0"/>
              </a:spcAft>
              <a:buClr>
                <a:schemeClr val="dk1"/>
              </a:buClr>
              <a:buSzPts val="1200"/>
              <a:buFont typeface="Arial"/>
              <a:buNone/>
            </a:pPr>
            <a:endParaRPr/>
          </a:p>
        </p:txBody>
      </p:sp>
    </p:spTree>
    <p:extLst>
      <p:ext uri="{BB962C8B-B14F-4D97-AF65-F5344CB8AC3E}">
        <p14:creationId xmlns:p14="http://schemas.microsoft.com/office/powerpoint/2010/main" val="3766239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06: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p106: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200"/>
              <a:buNone/>
            </a:pPr>
            <a:r>
              <a:rPr lang="en-US"/>
              <a:t>Another advantage of the LDW is that it is modular and can be built in an incremental and modular fashion. The picture here shows a typical growth path. </a:t>
            </a:r>
            <a:endParaRPr/>
          </a:p>
          <a:p>
            <a:pPr marL="0" lvl="0" indent="0" algn="l" rtl="0">
              <a:lnSpc>
                <a:spcPct val="90000"/>
              </a:lnSpc>
              <a:spcBef>
                <a:spcPts val="600"/>
              </a:spcBef>
              <a:spcAft>
                <a:spcPts val="0"/>
              </a:spcAft>
              <a:buSzPts val="1200"/>
              <a:buNone/>
            </a:pPr>
            <a:r>
              <a:rPr lang="en-US"/>
              <a:t>Organizations will often own a suitable platform as a starting point, a data warehouse system or a data lake. If the organization is happy with their current warehouse or lake then this can be retained and used as the starting position for the LDW. </a:t>
            </a:r>
            <a:endParaRPr/>
          </a:p>
          <a:p>
            <a:pPr marL="0" lvl="0" indent="0" algn="l" rtl="0">
              <a:lnSpc>
                <a:spcPct val="90000"/>
              </a:lnSpc>
              <a:spcBef>
                <a:spcPts val="600"/>
              </a:spcBef>
              <a:spcAft>
                <a:spcPts val="0"/>
              </a:spcAft>
              <a:buSzPts val="1200"/>
              <a:buNone/>
            </a:pPr>
            <a:r>
              <a:rPr lang="en-US"/>
              <a:t>The system is expanded when it needs to start handling new types of data and processing that the existing system is not suited for. </a:t>
            </a:r>
            <a:endParaRPr/>
          </a:p>
          <a:p>
            <a:pPr marL="0" lvl="0" indent="0" algn="l" rtl="0">
              <a:lnSpc>
                <a:spcPct val="90000"/>
              </a:lnSpc>
              <a:spcBef>
                <a:spcPts val="600"/>
              </a:spcBef>
              <a:spcAft>
                <a:spcPts val="0"/>
              </a:spcAft>
              <a:buSzPts val="1200"/>
              <a:buNone/>
            </a:pPr>
            <a:r>
              <a:rPr lang="en-US"/>
              <a:t>If the organization started with a warehouse then the need to store and process very large amounts of less structured data, such as IoT or social media data prompts the addition of a data lake, since data lakes are well suited to this. </a:t>
            </a:r>
            <a:endParaRPr/>
          </a:p>
          <a:p>
            <a:pPr marL="0" lvl="0" indent="0" algn="l" rtl="0">
              <a:lnSpc>
                <a:spcPct val="90000"/>
              </a:lnSpc>
              <a:spcBef>
                <a:spcPts val="600"/>
              </a:spcBef>
              <a:spcAft>
                <a:spcPts val="0"/>
              </a:spcAft>
              <a:buSzPts val="1200"/>
              <a:buNone/>
            </a:pPr>
            <a:r>
              <a:rPr lang="en-US"/>
              <a:t>If the organization started with the data lake then they may find it difficult to support large numbers of users with fast response times, high concurrency and good workload management, adding a data warehouse solves these problems. As noted before</a:t>
            </a:r>
            <a:r>
              <a:rPr lang="en-US" i="1"/>
              <a:t>, look at the warehouse and lake not as competing solutions, but rather as complementary engines</a:t>
            </a:r>
            <a:r>
              <a:rPr lang="en-US"/>
              <a:t>. </a:t>
            </a:r>
            <a:endParaRPr/>
          </a:p>
          <a:p>
            <a:pPr marL="0" lvl="0" indent="0" algn="l" rtl="0">
              <a:lnSpc>
                <a:spcPct val="90000"/>
              </a:lnSpc>
              <a:spcBef>
                <a:spcPts val="600"/>
              </a:spcBef>
              <a:spcAft>
                <a:spcPts val="0"/>
              </a:spcAft>
              <a:buSzPts val="1200"/>
              <a:buNone/>
            </a:pPr>
            <a:r>
              <a:rPr lang="en-US"/>
              <a:t>The lake and the warehouse are core engines of the LDW and most software vendors provide features to pre-integrate them. Smaller private areas can be added too for analysts to do experimental work without jeopardizing the integrity of the main warehouse. These can be physical instances, or they may be virtual views of underlying data. </a:t>
            </a:r>
            <a:endParaRPr/>
          </a:p>
          <a:p>
            <a:pPr marL="0" lvl="0" indent="0" algn="l" rtl="0">
              <a:lnSpc>
                <a:spcPct val="90000"/>
              </a:lnSpc>
              <a:spcBef>
                <a:spcPts val="600"/>
              </a:spcBef>
              <a:spcAft>
                <a:spcPts val="0"/>
              </a:spcAft>
              <a:buSzPts val="1200"/>
              <a:buNone/>
            </a:pPr>
            <a:r>
              <a:rPr lang="en-US"/>
              <a:t>As an aside, another common situation is merging multiple warehouses or lakes as the result of mergers and acquisitions. An organization may find themselves owning multiple data warehouses and lakes. These can be consolidated into a single LDW if that makes sense.</a:t>
            </a:r>
            <a:endParaRPr/>
          </a:p>
          <a:p>
            <a:pPr marL="0" lvl="0" indent="0" algn="l" rtl="0">
              <a:lnSpc>
                <a:spcPct val="90000"/>
              </a:lnSpc>
              <a:spcBef>
                <a:spcPts val="600"/>
              </a:spcBef>
              <a:spcAft>
                <a:spcPts val="0"/>
              </a:spcAft>
              <a:buSzPts val="1200"/>
              <a:buNone/>
            </a:pPr>
            <a:r>
              <a:rPr lang="en-US"/>
              <a:t>Another requirement may be  to add the capability for real time query requests, this would be a real time data warehouse, sometimes called an operational data store (ODS) to service users such as call center staff, or as the back end for a high traffic mobile application. </a:t>
            </a:r>
            <a:endParaRPr/>
          </a:p>
          <a:p>
            <a:pPr marL="0" lvl="0" indent="0" algn="l" rtl="0">
              <a:lnSpc>
                <a:spcPct val="90000"/>
              </a:lnSpc>
              <a:spcBef>
                <a:spcPts val="600"/>
              </a:spcBef>
              <a:spcAft>
                <a:spcPts val="0"/>
              </a:spcAft>
              <a:buSzPts val="1200"/>
              <a:buNone/>
            </a:pPr>
            <a:r>
              <a:rPr lang="en-US"/>
              <a:t>Likewise, as systems are enabled to emit real time streams of data a stream ingestion and analysis sub-system can be added. </a:t>
            </a:r>
            <a:endParaRPr/>
          </a:p>
          <a:p>
            <a:pPr marL="0" lvl="0" indent="0" algn="l" rtl="0">
              <a:lnSpc>
                <a:spcPct val="90000"/>
              </a:lnSpc>
              <a:spcBef>
                <a:spcPts val="600"/>
              </a:spcBef>
              <a:spcAft>
                <a:spcPts val="0"/>
              </a:spcAft>
              <a:buSzPts val="1200"/>
              <a:buNone/>
            </a:pPr>
            <a:r>
              <a:rPr lang="en-US"/>
              <a:t>This is an example rather than prescriptive development path many others are possible. </a:t>
            </a:r>
            <a:endParaRPr/>
          </a:p>
        </p:txBody>
      </p:sp>
    </p:spTree>
    <p:extLst>
      <p:ext uri="{BB962C8B-B14F-4D97-AF65-F5344CB8AC3E}">
        <p14:creationId xmlns:p14="http://schemas.microsoft.com/office/powerpoint/2010/main" val="1500996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dk2"/>
        </a:solidFill>
        <a:effectLst/>
      </p:bgPr>
    </p:bg>
    <p:spTree>
      <p:nvGrpSpPr>
        <p:cNvPr id="1" name="Shape 12"/>
        <p:cNvGrpSpPr/>
        <p:nvPr/>
      </p:nvGrpSpPr>
      <p:grpSpPr>
        <a:xfrm>
          <a:off x="0" y="0"/>
          <a:ext cx="0" cy="0"/>
          <a:chOff x="0" y="0"/>
          <a:chExt cx="0" cy="0"/>
        </a:xfrm>
      </p:grpSpPr>
      <p:sp>
        <p:nvSpPr>
          <p:cNvPr id="13" name="Google Shape;13;p10"/>
          <p:cNvSpPr txBox="1">
            <a:spLocks noGrp="1"/>
          </p:cNvSpPr>
          <p:nvPr>
            <p:ph type="body" idx="1"/>
          </p:nvPr>
        </p:nvSpPr>
        <p:spPr>
          <a:xfrm>
            <a:off x="2166861" y="3804785"/>
            <a:ext cx="4545024" cy="55399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620"/>
              <a:buNone/>
              <a:defRPr sz="1800"/>
            </a:lvl1pPr>
            <a:lvl2pPr marL="914400" lvl="1" indent="-228600" algn="l">
              <a:lnSpc>
                <a:spcPct val="100000"/>
              </a:lnSpc>
              <a:spcBef>
                <a:spcPts val="0"/>
              </a:spcBef>
              <a:spcAft>
                <a:spcPts val="0"/>
              </a:spcAft>
              <a:buClr>
                <a:schemeClr val="lt1"/>
              </a:buClr>
              <a:buSzPts val="2160"/>
              <a:buNone/>
              <a:defRPr/>
            </a:lvl2pPr>
            <a:lvl3pPr marL="1371600" lvl="2" indent="-228600" algn="l">
              <a:lnSpc>
                <a:spcPct val="100000"/>
              </a:lnSpc>
              <a:spcBef>
                <a:spcPts val="1200"/>
              </a:spcBef>
              <a:spcAft>
                <a:spcPts val="0"/>
              </a:spcAft>
              <a:buClr>
                <a:schemeClr val="lt1"/>
              </a:buClr>
              <a:buSzPts val="2160"/>
              <a:buNone/>
              <a:defRPr/>
            </a:lvl3pPr>
            <a:lvl4pPr marL="1828800" lvl="3" indent="-228600" algn="l">
              <a:lnSpc>
                <a:spcPct val="100000"/>
              </a:lnSpc>
              <a:spcBef>
                <a:spcPts val="1200"/>
              </a:spcBef>
              <a:spcAft>
                <a:spcPts val="0"/>
              </a:spcAft>
              <a:buClr>
                <a:schemeClr val="lt1"/>
              </a:buClr>
              <a:buSzPts val="2160"/>
              <a:buNone/>
              <a:defRPr/>
            </a:lvl4pPr>
            <a:lvl5pPr marL="2286000" lvl="4" indent="-228600" algn="l">
              <a:lnSpc>
                <a:spcPct val="100000"/>
              </a:lnSpc>
              <a:spcBef>
                <a:spcPts val="1200"/>
              </a:spcBef>
              <a:spcAft>
                <a:spcPts val="0"/>
              </a:spcAft>
              <a:buClr>
                <a:schemeClr val="lt1"/>
              </a:buClr>
              <a:buSzPts val="2160"/>
              <a:buNone/>
              <a:defRPr/>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 name="Google Shape;14;p10"/>
          <p:cNvSpPr txBox="1">
            <a:spLocks noGrp="1"/>
          </p:cNvSpPr>
          <p:nvPr>
            <p:ph type="ctrTitle"/>
          </p:nvPr>
        </p:nvSpPr>
        <p:spPr>
          <a:xfrm>
            <a:off x="2166861" y="1687986"/>
            <a:ext cx="4545024" cy="1994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0"/>
          <p:cNvSpPr/>
          <p:nvPr/>
        </p:nvSpPr>
        <p:spPr>
          <a:xfrm>
            <a:off x="7058822"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 name="Google Shape;16;p10"/>
          <p:cNvSpPr/>
          <p:nvPr/>
        </p:nvSpPr>
        <p:spPr>
          <a:xfrm>
            <a:off x="1588464"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7" name="Google Shape;17;p10"/>
          <p:cNvPicPr preferRelativeResize="0"/>
          <p:nvPr/>
        </p:nvPicPr>
        <p:blipFill rotWithShape="1">
          <a:blip r:embed="rId2">
            <a:alphaModFix/>
          </a:blip>
          <a:srcRect/>
          <a:stretch/>
        </p:blipFill>
        <p:spPr>
          <a:xfrm>
            <a:off x="9686167" y="5975402"/>
            <a:ext cx="2057400" cy="469087"/>
          </a:xfrm>
          <a:prstGeom prst="rect">
            <a:avLst/>
          </a:prstGeom>
          <a:noFill/>
          <a:ln>
            <a:noFill/>
          </a:ln>
        </p:spPr>
      </p:pic>
      <p:sp>
        <p:nvSpPr>
          <p:cNvPr id="18" name="Google Shape;18;p10"/>
          <p:cNvSpPr txBox="1"/>
          <p:nvPr/>
        </p:nvSpPr>
        <p:spPr>
          <a:xfrm>
            <a:off x="460256" y="6134024"/>
            <a:ext cx="7098135" cy="32316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rgbClr val="D3D3D3"/>
                </a:solidFill>
                <a:latin typeface="Arial"/>
                <a:ea typeface="Arial"/>
                <a:cs typeface="Arial"/>
                <a:sym typeface="Arial"/>
              </a:rPr>
              <a:t>© 2021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b="0" i="0" u="none" strike="noStrike" cap="none">
              <a:solidFill>
                <a:srgbClr val="D3D3D3"/>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Slide 2">
  <p:cSld name="Title Slide 2">
    <p:bg>
      <p:bgPr>
        <a:solidFill>
          <a:schemeClr val="lt1"/>
        </a:solidFill>
        <a:effectLst/>
      </p:bgPr>
    </p:bg>
    <p:spTree>
      <p:nvGrpSpPr>
        <p:cNvPr id="1" name="Shape 43"/>
        <p:cNvGrpSpPr/>
        <p:nvPr/>
      </p:nvGrpSpPr>
      <p:grpSpPr>
        <a:xfrm>
          <a:off x="0" y="0"/>
          <a:ext cx="0" cy="0"/>
          <a:chOff x="0" y="0"/>
          <a:chExt cx="0" cy="0"/>
        </a:xfrm>
      </p:grpSpPr>
      <p:sp>
        <p:nvSpPr>
          <p:cNvPr id="44" name="Google Shape;44;p16"/>
          <p:cNvSpPr txBox="1">
            <a:spLocks noGrp="1"/>
          </p:cNvSpPr>
          <p:nvPr>
            <p:ph type="body" idx="1"/>
          </p:nvPr>
        </p:nvSpPr>
        <p:spPr>
          <a:xfrm>
            <a:off x="2166861" y="3804785"/>
            <a:ext cx="4545024" cy="55399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620"/>
              <a:buNone/>
              <a:defRPr sz="1800">
                <a:solidFill>
                  <a:schemeClr val="accent1"/>
                </a:solidFill>
              </a:defRPr>
            </a:lvl1pPr>
            <a:lvl2pPr marL="914400" lvl="1" indent="-228600" algn="l">
              <a:lnSpc>
                <a:spcPct val="100000"/>
              </a:lnSpc>
              <a:spcBef>
                <a:spcPts val="0"/>
              </a:spcBef>
              <a:spcAft>
                <a:spcPts val="0"/>
              </a:spcAft>
              <a:buClr>
                <a:schemeClr val="dk1"/>
              </a:buClr>
              <a:buSzPts val="2160"/>
              <a:buNone/>
              <a:defRPr/>
            </a:lvl2pPr>
            <a:lvl3pPr marL="1371600" lvl="2" indent="-228600" algn="l">
              <a:lnSpc>
                <a:spcPct val="100000"/>
              </a:lnSpc>
              <a:spcBef>
                <a:spcPts val="1200"/>
              </a:spcBef>
              <a:spcAft>
                <a:spcPts val="0"/>
              </a:spcAft>
              <a:buClr>
                <a:schemeClr val="dk1"/>
              </a:buClr>
              <a:buSzPts val="2160"/>
              <a:buNone/>
              <a:defRPr/>
            </a:lvl3pPr>
            <a:lvl4pPr marL="1828800" lvl="3" indent="-228600" algn="l">
              <a:lnSpc>
                <a:spcPct val="100000"/>
              </a:lnSpc>
              <a:spcBef>
                <a:spcPts val="1200"/>
              </a:spcBef>
              <a:spcAft>
                <a:spcPts val="0"/>
              </a:spcAft>
              <a:buClr>
                <a:schemeClr val="dk1"/>
              </a:buClr>
              <a:buSzPts val="2160"/>
              <a:buNone/>
              <a:defRPr/>
            </a:lvl4pPr>
            <a:lvl5pPr marL="2286000" lvl="4" indent="-228600" algn="l">
              <a:lnSpc>
                <a:spcPct val="100000"/>
              </a:lnSpc>
              <a:spcBef>
                <a:spcPts val="1200"/>
              </a:spcBef>
              <a:spcAft>
                <a:spcPts val="0"/>
              </a:spcAft>
              <a:buClr>
                <a:schemeClr val="dk1"/>
              </a:buClr>
              <a:buSzPts val="2160"/>
              <a:buNone/>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6"/>
          <p:cNvSpPr txBox="1">
            <a:spLocks noGrp="1"/>
          </p:cNvSpPr>
          <p:nvPr>
            <p:ph type="ctrTitle"/>
          </p:nvPr>
        </p:nvSpPr>
        <p:spPr>
          <a:xfrm>
            <a:off x="2166861" y="1687986"/>
            <a:ext cx="4545024" cy="1994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6"/>
          <p:cNvSpPr/>
          <p:nvPr/>
        </p:nvSpPr>
        <p:spPr>
          <a:xfrm>
            <a:off x="7058822"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47" name="Google Shape;47;p16"/>
          <p:cNvSpPr/>
          <p:nvPr/>
        </p:nvSpPr>
        <p:spPr>
          <a:xfrm>
            <a:off x="1588464"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48" name="Google Shape;48;p16"/>
          <p:cNvPicPr preferRelativeResize="0"/>
          <p:nvPr/>
        </p:nvPicPr>
        <p:blipFill rotWithShape="1">
          <a:blip r:embed="rId2">
            <a:alphaModFix/>
          </a:blip>
          <a:srcRect/>
          <a:stretch/>
        </p:blipFill>
        <p:spPr>
          <a:xfrm>
            <a:off x="9689540" y="5975402"/>
            <a:ext cx="2050653" cy="469087"/>
          </a:xfrm>
          <a:prstGeom prst="rect">
            <a:avLst/>
          </a:prstGeom>
          <a:noFill/>
          <a:ln>
            <a:noFill/>
          </a:ln>
        </p:spPr>
      </p:pic>
      <p:sp>
        <p:nvSpPr>
          <p:cNvPr id="49" name="Google Shape;49;p16"/>
          <p:cNvSpPr txBox="1"/>
          <p:nvPr/>
        </p:nvSpPr>
        <p:spPr>
          <a:xfrm>
            <a:off x="460256" y="6134024"/>
            <a:ext cx="7098135" cy="32316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rgbClr val="979D9D"/>
                </a:solidFill>
                <a:latin typeface="Arial"/>
                <a:ea typeface="Arial"/>
                <a:cs typeface="Arial"/>
                <a:sym typeface="Arial"/>
              </a:rPr>
              <a:t>© 2018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b="0" i="0" u="none" strike="noStrike" cap="none">
              <a:solidFill>
                <a:srgbClr val="979D9D"/>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50"/>
        <p:cNvGrpSpPr/>
        <p:nvPr/>
      </p:nvGrpSpPr>
      <p:grpSpPr>
        <a:xfrm>
          <a:off x="0" y="0"/>
          <a:ext cx="0" cy="0"/>
          <a:chOff x="0" y="0"/>
          <a:chExt cx="0" cy="0"/>
        </a:xfrm>
      </p:grpSpPr>
      <p:sp>
        <p:nvSpPr>
          <p:cNvPr id="51" name="Google Shape;51;p1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9"/>
          <p:cNvSpPr txBox="1">
            <a:spLocks noGrp="1"/>
          </p:cNvSpPr>
          <p:nvPr>
            <p:ph type="body" idx="1"/>
          </p:nvPr>
        </p:nvSpPr>
        <p:spPr>
          <a:xfrm>
            <a:off x="457201" y="1527174"/>
            <a:ext cx="5499100" cy="44608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42900" algn="l">
              <a:lnSpc>
                <a:spcPct val="100000"/>
              </a:lnSpc>
              <a:spcBef>
                <a:spcPts val="1200"/>
              </a:spcBef>
              <a:spcAft>
                <a:spcPts val="0"/>
              </a:spcAft>
              <a:buClr>
                <a:schemeClr val="dk1"/>
              </a:buClr>
              <a:buSzPts val="18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42900" algn="l">
              <a:lnSpc>
                <a:spcPct val="100000"/>
              </a:lnSpc>
              <a:spcBef>
                <a:spcPts val="1200"/>
              </a:spcBef>
              <a:spcAft>
                <a:spcPts val="0"/>
              </a:spcAft>
              <a:buClr>
                <a:schemeClr val="dk1"/>
              </a:buClr>
              <a:buSzPts val="18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53"/>
        <p:cNvGrpSpPr/>
        <p:nvPr/>
      </p:nvGrpSpPr>
      <p:grpSpPr>
        <a:xfrm>
          <a:off x="0" y="0"/>
          <a:ext cx="0" cy="0"/>
          <a:chOff x="0" y="0"/>
          <a:chExt cx="0" cy="0"/>
        </a:xfrm>
      </p:grpSpPr>
      <p:sp>
        <p:nvSpPr>
          <p:cNvPr id="54" name="Google Shape;54;p21"/>
          <p:cNvSpPr txBox="1">
            <a:spLocks noGrp="1"/>
          </p:cNvSpPr>
          <p:nvPr>
            <p:ph type="body" idx="1"/>
          </p:nvPr>
        </p:nvSpPr>
        <p:spPr>
          <a:xfrm>
            <a:off x="4424193" y="1527175"/>
            <a:ext cx="3336925" cy="4460875"/>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800"/>
              <a:buNone/>
              <a:defRPr sz="2000" b="1"/>
            </a:lvl1pPr>
            <a:lvl2pPr marL="914400" lvl="1" indent="-342900" algn="l">
              <a:lnSpc>
                <a:spcPct val="100000"/>
              </a:lnSpc>
              <a:spcBef>
                <a:spcPts val="1200"/>
              </a:spcBef>
              <a:spcAft>
                <a:spcPts val="0"/>
              </a:spcAft>
              <a:buClr>
                <a:schemeClr val="dk2"/>
              </a:buClr>
              <a:buSzPts val="1800"/>
              <a:buFont typeface="Arial"/>
              <a:buChar char="▪"/>
              <a:defRPr sz="2000"/>
            </a:lvl2pPr>
            <a:lvl3pPr marL="1371600" lvl="2" indent="-342900" algn="l">
              <a:lnSpc>
                <a:spcPct val="100000"/>
              </a:lnSpc>
              <a:spcBef>
                <a:spcPts val="1200"/>
              </a:spcBef>
              <a:spcAft>
                <a:spcPts val="0"/>
              </a:spcAft>
              <a:buClr>
                <a:schemeClr val="dk1"/>
              </a:buClr>
              <a:buSzPts val="1800"/>
              <a:buFont typeface="Arial"/>
              <a:buChar char="–"/>
              <a:defRPr sz="2000"/>
            </a:lvl3pPr>
            <a:lvl4pPr marL="1828800" lvl="3" indent="-342900" algn="l">
              <a:lnSpc>
                <a:spcPct val="100000"/>
              </a:lnSpc>
              <a:spcBef>
                <a:spcPts val="1200"/>
              </a:spcBef>
              <a:spcAft>
                <a:spcPts val="0"/>
              </a:spcAft>
              <a:buClr>
                <a:schemeClr val="dk1"/>
              </a:buClr>
              <a:buSzPts val="1800"/>
              <a:buFont typeface="Arial"/>
              <a:buChar char="▪"/>
              <a:defRPr sz="2000"/>
            </a:lvl4pPr>
            <a:lvl5pPr marL="2286000" lvl="4" indent="-342900" algn="l">
              <a:lnSpc>
                <a:spcPct val="100000"/>
              </a:lnSpc>
              <a:spcBef>
                <a:spcPts val="1200"/>
              </a:spcBef>
              <a:spcAft>
                <a:spcPts val="0"/>
              </a:spcAft>
              <a:buClr>
                <a:schemeClr val="dk1"/>
              </a:buClr>
              <a:buSzPts val="1800"/>
              <a:buFont typeface="Arial"/>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1"/>
          <p:cNvSpPr txBox="1">
            <a:spLocks noGrp="1"/>
          </p:cNvSpPr>
          <p:nvPr>
            <p:ph type="body" idx="2"/>
          </p:nvPr>
        </p:nvSpPr>
        <p:spPr>
          <a:xfrm>
            <a:off x="8391186" y="1527175"/>
            <a:ext cx="3336925" cy="4460875"/>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800"/>
              <a:buNone/>
              <a:defRPr sz="2000" b="1"/>
            </a:lvl1pPr>
            <a:lvl2pPr marL="914400" lvl="1" indent="-342900" algn="l">
              <a:lnSpc>
                <a:spcPct val="100000"/>
              </a:lnSpc>
              <a:spcBef>
                <a:spcPts val="1200"/>
              </a:spcBef>
              <a:spcAft>
                <a:spcPts val="0"/>
              </a:spcAft>
              <a:buClr>
                <a:schemeClr val="dk2"/>
              </a:buClr>
              <a:buSzPts val="1800"/>
              <a:buFont typeface="Arial"/>
              <a:buChar char="▪"/>
              <a:defRPr sz="2000"/>
            </a:lvl2pPr>
            <a:lvl3pPr marL="1371600" lvl="2" indent="-342900" algn="l">
              <a:lnSpc>
                <a:spcPct val="100000"/>
              </a:lnSpc>
              <a:spcBef>
                <a:spcPts val="1200"/>
              </a:spcBef>
              <a:spcAft>
                <a:spcPts val="0"/>
              </a:spcAft>
              <a:buClr>
                <a:schemeClr val="dk1"/>
              </a:buClr>
              <a:buSzPts val="1800"/>
              <a:buFont typeface="Arial"/>
              <a:buChar char="–"/>
              <a:defRPr sz="2000"/>
            </a:lvl3pPr>
            <a:lvl4pPr marL="1828800" lvl="3" indent="-342900" algn="l">
              <a:lnSpc>
                <a:spcPct val="100000"/>
              </a:lnSpc>
              <a:spcBef>
                <a:spcPts val="1200"/>
              </a:spcBef>
              <a:spcAft>
                <a:spcPts val="0"/>
              </a:spcAft>
              <a:buClr>
                <a:schemeClr val="dk1"/>
              </a:buClr>
              <a:buSzPts val="1800"/>
              <a:buFont typeface="Arial"/>
              <a:buChar char="▪"/>
              <a:defRPr sz="2000"/>
            </a:lvl4pPr>
            <a:lvl5pPr marL="2286000" lvl="4" indent="-342900" algn="l">
              <a:lnSpc>
                <a:spcPct val="100000"/>
              </a:lnSpc>
              <a:spcBef>
                <a:spcPts val="1200"/>
              </a:spcBef>
              <a:spcAft>
                <a:spcPts val="0"/>
              </a:spcAft>
              <a:buClr>
                <a:schemeClr val="dk1"/>
              </a:buClr>
              <a:buSzPts val="1800"/>
              <a:buFont typeface="Arial"/>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1"/>
          <p:cNvSpPr txBox="1">
            <a:spLocks noGrp="1"/>
          </p:cNvSpPr>
          <p:nvPr>
            <p:ph type="body" idx="3"/>
          </p:nvPr>
        </p:nvSpPr>
        <p:spPr>
          <a:xfrm>
            <a:off x="457200" y="1527175"/>
            <a:ext cx="3336925" cy="4460875"/>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800"/>
              <a:buNone/>
              <a:defRPr sz="2000" b="1"/>
            </a:lvl1pPr>
            <a:lvl2pPr marL="914400" lvl="1" indent="-342900" algn="l">
              <a:lnSpc>
                <a:spcPct val="100000"/>
              </a:lnSpc>
              <a:spcBef>
                <a:spcPts val="1200"/>
              </a:spcBef>
              <a:spcAft>
                <a:spcPts val="0"/>
              </a:spcAft>
              <a:buClr>
                <a:schemeClr val="dk2"/>
              </a:buClr>
              <a:buSzPts val="1800"/>
              <a:buFont typeface="Arial"/>
              <a:buChar char="▪"/>
              <a:defRPr sz="2000"/>
            </a:lvl2pPr>
            <a:lvl3pPr marL="1371600" lvl="2" indent="-342900" algn="l">
              <a:lnSpc>
                <a:spcPct val="100000"/>
              </a:lnSpc>
              <a:spcBef>
                <a:spcPts val="1200"/>
              </a:spcBef>
              <a:spcAft>
                <a:spcPts val="0"/>
              </a:spcAft>
              <a:buClr>
                <a:schemeClr val="dk1"/>
              </a:buClr>
              <a:buSzPts val="1800"/>
              <a:buFont typeface="Arial"/>
              <a:buChar char="–"/>
              <a:defRPr sz="2000"/>
            </a:lvl3pPr>
            <a:lvl4pPr marL="1828800" lvl="3" indent="-342900" algn="l">
              <a:lnSpc>
                <a:spcPct val="100000"/>
              </a:lnSpc>
              <a:spcBef>
                <a:spcPts val="1200"/>
              </a:spcBef>
              <a:spcAft>
                <a:spcPts val="0"/>
              </a:spcAft>
              <a:buClr>
                <a:schemeClr val="dk1"/>
              </a:buClr>
              <a:buSzPts val="1800"/>
              <a:buFont typeface="Arial"/>
              <a:buChar char="▪"/>
              <a:defRPr sz="2000"/>
            </a:lvl4pPr>
            <a:lvl5pPr marL="2286000" lvl="4" indent="-342900" algn="l">
              <a:lnSpc>
                <a:spcPct val="100000"/>
              </a:lnSpc>
              <a:spcBef>
                <a:spcPts val="1200"/>
              </a:spcBef>
              <a:spcAft>
                <a:spcPts val="0"/>
              </a:spcAft>
              <a:buClr>
                <a:schemeClr val="dk1"/>
              </a:buClr>
              <a:buSzPts val="1800"/>
              <a:buFont typeface="Arial"/>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58"/>
        <p:cNvGrpSpPr/>
        <p:nvPr/>
      </p:nvGrpSpPr>
      <p:grpSpPr>
        <a:xfrm>
          <a:off x="0" y="0"/>
          <a:ext cx="0" cy="0"/>
          <a:chOff x="0" y="0"/>
          <a:chExt cx="0" cy="0"/>
        </a:xfrm>
      </p:grpSpPr>
      <p:sp>
        <p:nvSpPr>
          <p:cNvPr id="59" name="Google Shape;59;p22"/>
          <p:cNvSpPr txBox="1">
            <a:spLocks noGrp="1"/>
          </p:cNvSpPr>
          <p:nvPr>
            <p:ph type="body" idx="1"/>
          </p:nvPr>
        </p:nvSpPr>
        <p:spPr>
          <a:xfrm>
            <a:off x="4424192" y="1527175"/>
            <a:ext cx="3336925" cy="4460875"/>
          </a:xfrm>
          <a:prstGeom prst="rect">
            <a:avLst/>
          </a:prstGeom>
          <a:solidFill>
            <a:srgbClr val="F4F4F4"/>
          </a:solidFill>
          <a:ln>
            <a:noFill/>
          </a:ln>
        </p:spPr>
        <p:txBody>
          <a:bodyPr spcFirstLastPara="1" wrap="square" lIns="182875" tIns="182875" rIns="91425" bIns="182875" anchor="t" anchorCtr="0">
            <a:noAutofit/>
          </a:bodyPr>
          <a:lstStyle>
            <a:lvl1pPr marL="457200" lvl="0" indent="-228600" algn="l">
              <a:lnSpc>
                <a:spcPct val="100000"/>
              </a:lnSpc>
              <a:spcBef>
                <a:spcPts val="0"/>
              </a:spcBef>
              <a:spcAft>
                <a:spcPts val="0"/>
              </a:spcAft>
              <a:buSzPts val="1800"/>
              <a:buNone/>
              <a:defRPr sz="2000" b="1"/>
            </a:lvl1pPr>
            <a:lvl2pPr marL="914400" lvl="1" indent="-342900" algn="l">
              <a:lnSpc>
                <a:spcPct val="100000"/>
              </a:lnSpc>
              <a:spcBef>
                <a:spcPts val="1200"/>
              </a:spcBef>
              <a:spcAft>
                <a:spcPts val="0"/>
              </a:spcAft>
              <a:buClr>
                <a:schemeClr val="dk2"/>
              </a:buClr>
              <a:buSzPts val="1800"/>
              <a:buFont typeface="Arial"/>
              <a:buChar char="▪"/>
              <a:defRPr sz="2000"/>
            </a:lvl2pPr>
            <a:lvl3pPr marL="1371600" lvl="2" indent="-342900" algn="l">
              <a:lnSpc>
                <a:spcPct val="100000"/>
              </a:lnSpc>
              <a:spcBef>
                <a:spcPts val="1200"/>
              </a:spcBef>
              <a:spcAft>
                <a:spcPts val="0"/>
              </a:spcAft>
              <a:buClr>
                <a:schemeClr val="dk1"/>
              </a:buClr>
              <a:buSzPts val="1800"/>
              <a:buFont typeface="Arial"/>
              <a:buChar char="–"/>
              <a:defRPr sz="2000"/>
            </a:lvl3pPr>
            <a:lvl4pPr marL="1828800" lvl="3" indent="-342900" algn="l">
              <a:lnSpc>
                <a:spcPct val="100000"/>
              </a:lnSpc>
              <a:spcBef>
                <a:spcPts val="1200"/>
              </a:spcBef>
              <a:spcAft>
                <a:spcPts val="0"/>
              </a:spcAft>
              <a:buClr>
                <a:schemeClr val="dk1"/>
              </a:buClr>
              <a:buSzPts val="1800"/>
              <a:buFont typeface="Arial"/>
              <a:buChar char="▪"/>
              <a:defRPr sz="2000"/>
            </a:lvl4pPr>
            <a:lvl5pPr marL="2286000" lvl="4" indent="-342900" algn="l">
              <a:lnSpc>
                <a:spcPct val="100000"/>
              </a:lnSpc>
              <a:spcBef>
                <a:spcPts val="1200"/>
              </a:spcBef>
              <a:spcAft>
                <a:spcPts val="0"/>
              </a:spcAft>
              <a:buClr>
                <a:schemeClr val="dk1"/>
              </a:buClr>
              <a:buSzPts val="1800"/>
              <a:buFont typeface="Arial"/>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22"/>
          <p:cNvSpPr txBox="1">
            <a:spLocks noGrp="1"/>
          </p:cNvSpPr>
          <p:nvPr>
            <p:ph type="body" idx="2"/>
          </p:nvPr>
        </p:nvSpPr>
        <p:spPr>
          <a:xfrm>
            <a:off x="8391523" y="1527175"/>
            <a:ext cx="3336925" cy="4460875"/>
          </a:xfrm>
          <a:prstGeom prst="rect">
            <a:avLst/>
          </a:prstGeom>
          <a:solidFill>
            <a:srgbClr val="F4F4F4"/>
          </a:solidFill>
          <a:ln>
            <a:noFill/>
          </a:ln>
        </p:spPr>
        <p:txBody>
          <a:bodyPr spcFirstLastPara="1" wrap="square" lIns="182875" tIns="182875" rIns="91425" bIns="182875" anchor="t" anchorCtr="0">
            <a:noAutofit/>
          </a:bodyPr>
          <a:lstStyle>
            <a:lvl1pPr marL="457200" lvl="0" indent="-228600" algn="l">
              <a:lnSpc>
                <a:spcPct val="100000"/>
              </a:lnSpc>
              <a:spcBef>
                <a:spcPts val="0"/>
              </a:spcBef>
              <a:spcAft>
                <a:spcPts val="0"/>
              </a:spcAft>
              <a:buSzPts val="1800"/>
              <a:buNone/>
              <a:defRPr sz="2000" b="1"/>
            </a:lvl1pPr>
            <a:lvl2pPr marL="914400" lvl="1" indent="-342900" algn="l">
              <a:lnSpc>
                <a:spcPct val="100000"/>
              </a:lnSpc>
              <a:spcBef>
                <a:spcPts val="1200"/>
              </a:spcBef>
              <a:spcAft>
                <a:spcPts val="0"/>
              </a:spcAft>
              <a:buClr>
                <a:schemeClr val="dk2"/>
              </a:buClr>
              <a:buSzPts val="1800"/>
              <a:buFont typeface="Arial"/>
              <a:buChar char="▪"/>
              <a:defRPr sz="2000"/>
            </a:lvl2pPr>
            <a:lvl3pPr marL="1371600" lvl="2" indent="-342900" algn="l">
              <a:lnSpc>
                <a:spcPct val="100000"/>
              </a:lnSpc>
              <a:spcBef>
                <a:spcPts val="1200"/>
              </a:spcBef>
              <a:spcAft>
                <a:spcPts val="0"/>
              </a:spcAft>
              <a:buClr>
                <a:schemeClr val="dk1"/>
              </a:buClr>
              <a:buSzPts val="1800"/>
              <a:buFont typeface="Arial"/>
              <a:buChar char="–"/>
              <a:defRPr sz="2000"/>
            </a:lvl3pPr>
            <a:lvl4pPr marL="1828800" lvl="3" indent="-342900" algn="l">
              <a:lnSpc>
                <a:spcPct val="100000"/>
              </a:lnSpc>
              <a:spcBef>
                <a:spcPts val="1200"/>
              </a:spcBef>
              <a:spcAft>
                <a:spcPts val="0"/>
              </a:spcAft>
              <a:buClr>
                <a:schemeClr val="dk1"/>
              </a:buClr>
              <a:buSzPts val="1800"/>
              <a:buFont typeface="Arial"/>
              <a:buChar char="▪"/>
              <a:defRPr sz="2000"/>
            </a:lvl4pPr>
            <a:lvl5pPr marL="2286000" lvl="4" indent="-342900" algn="l">
              <a:lnSpc>
                <a:spcPct val="100000"/>
              </a:lnSpc>
              <a:spcBef>
                <a:spcPts val="1200"/>
              </a:spcBef>
              <a:spcAft>
                <a:spcPts val="0"/>
              </a:spcAft>
              <a:buClr>
                <a:schemeClr val="dk1"/>
              </a:buClr>
              <a:buSzPts val="1800"/>
              <a:buFont typeface="Arial"/>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22"/>
          <p:cNvSpPr txBox="1">
            <a:spLocks noGrp="1"/>
          </p:cNvSpPr>
          <p:nvPr>
            <p:ph type="body" idx="3"/>
          </p:nvPr>
        </p:nvSpPr>
        <p:spPr>
          <a:xfrm>
            <a:off x="457200" y="1527175"/>
            <a:ext cx="3336925" cy="4460875"/>
          </a:xfrm>
          <a:prstGeom prst="rect">
            <a:avLst/>
          </a:prstGeom>
          <a:solidFill>
            <a:srgbClr val="F4F4F4"/>
          </a:solidFill>
          <a:ln>
            <a:noFill/>
          </a:ln>
        </p:spPr>
        <p:txBody>
          <a:bodyPr spcFirstLastPara="1" wrap="square" lIns="182875" tIns="182875" rIns="91425" bIns="182875" anchor="t" anchorCtr="0">
            <a:noAutofit/>
          </a:bodyPr>
          <a:lstStyle>
            <a:lvl1pPr marL="457200" lvl="0" indent="-228600" algn="l">
              <a:lnSpc>
                <a:spcPct val="100000"/>
              </a:lnSpc>
              <a:spcBef>
                <a:spcPts val="0"/>
              </a:spcBef>
              <a:spcAft>
                <a:spcPts val="0"/>
              </a:spcAft>
              <a:buSzPts val="1800"/>
              <a:buNone/>
              <a:defRPr sz="2000" b="1"/>
            </a:lvl1pPr>
            <a:lvl2pPr marL="914400" lvl="1" indent="-342900" algn="l">
              <a:lnSpc>
                <a:spcPct val="100000"/>
              </a:lnSpc>
              <a:spcBef>
                <a:spcPts val="1200"/>
              </a:spcBef>
              <a:spcAft>
                <a:spcPts val="0"/>
              </a:spcAft>
              <a:buClr>
                <a:schemeClr val="dk2"/>
              </a:buClr>
              <a:buSzPts val="1800"/>
              <a:buFont typeface="Arial"/>
              <a:buChar char="▪"/>
              <a:defRPr sz="2000"/>
            </a:lvl2pPr>
            <a:lvl3pPr marL="1371600" lvl="2" indent="-342900" algn="l">
              <a:lnSpc>
                <a:spcPct val="100000"/>
              </a:lnSpc>
              <a:spcBef>
                <a:spcPts val="1200"/>
              </a:spcBef>
              <a:spcAft>
                <a:spcPts val="0"/>
              </a:spcAft>
              <a:buClr>
                <a:schemeClr val="dk1"/>
              </a:buClr>
              <a:buSzPts val="1800"/>
              <a:buFont typeface="Arial"/>
              <a:buChar char="–"/>
              <a:defRPr sz="2000"/>
            </a:lvl3pPr>
            <a:lvl4pPr marL="1828800" lvl="3" indent="-342900" algn="l">
              <a:lnSpc>
                <a:spcPct val="100000"/>
              </a:lnSpc>
              <a:spcBef>
                <a:spcPts val="1200"/>
              </a:spcBef>
              <a:spcAft>
                <a:spcPts val="0"/>
              </a:spcAft>
              <a:buClr>
                <a:schemeClr val="dk1"/>
              </a:buClr>
              <a:buSzPts val="1800"/>
              <a:buFont typeface="Arial"/>
              <a:buChar char="▪"/>
              <a:defRPr sz="2000"/>
            </a:lvl4pPr>
            <a:lvl5pPr marL="2286000" lvl="4" indent="-342900" algn="l">
              <a:lnSpc>
                <a:spcPct val="100000"/>
              </a:lnSpc>
              <a:spcBef>
                <a:spcPts val="1200"/>
              </a:spcBef>
              <a:spcAft>
                <a:spcPts val="0"/>
              </a:spcAft>
              <a:buClr>
                <a:schemeClr val="dk1"/>
              </a:buClr>
              <a:buSzPts val="1800"/>
              <a:buFont typeface="Arial"/>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2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63"/>
        <p:cNvGrpSpPr/>
        <p:nvPr/>
      </p:nvGrpSpPr>
      <p:grpSpPr>
        <a:xfrm>
          <a:off x="0" y="0"/>
          <a:ext cx="0" cy="0"/>
          <a:chOff x="0" y="0"/>
          <a:chExt cx="0" cy="0"/>
        </a:xfrm>
      </p:grpSpPr>
      <p:sp>
        <p:nvSpPr>
          <p:cNvPr id="64" name="Google Shape;64;p23"/>
          <p:cNvSpPr txBox="1">
            <a:spLocks noGrp="1"/>
          </p:cNvSpPr>
          <p:nvPr>
            <p:ph type="body" idx="1"/>
          </p:nvPr>
        </p:nvSpPr>
        <p:spPr>
          <a:xfrm>
            <a:off x="457200" y="1527175"/>
            <a:ext cx="2563495" cy="4460875"/>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800"/>
              <a:buNone/>
              <a:defRPr sz="2000" b="1"/>
            </a:lvl1pPr>
            <a:lvl2pPr marL="914400" lvl="1" indent="-342900" algn="l">
              <a:lnSpc>
                <a:spcPct val="100000"/>
              </a:lnSpc>
              <a:spcBef>
                <a:spcPts val="1200"/>
              </a:spcBef>
              <a:spcAft>
                <a:spcPts val="0"/>
              </a:spcAft>
              <a:buClr>
                <a:schemeClr val="dk2"/>
              </a:buClr>
              <a:buSzPts val="1800"/>
              <a:buFont typeface="Arial"/>
              <a:buChar char="▪"/>
              <a:defRPr sz="2000"/>
            </a:lvl2pPr>
            <a:lvl3pPr marL="1371600" lvl="2" indent="-342900" algn="l">
              <a:lnSpc>
                <a:spcPct val="100000"/>
              </a:lnSpc>
              <a:spcBef>
                <a:spcPts val="1200"/>
              </a:spcBef>
              <a:spcAft>
                <a:spcPts val="0"/>
              </a:spcAft>
              <a:buClr>
                <a:schemeClr val="dk1"/>
              </a:buClr>
              <a:buSzPts val="1800"/>
              <a:buFont typeface="Arial"/>
              <a:buChar char="–"/>
              <a:defRPr sz="2000"/>
            </a:lvl3pPr>
            <a:lvl4pPr marL="1828800" lvl="3" indent="-342900" algn="l">
              <a:lnSpc>
                <a:spcPct val="100000"/>
              </a:lnSpc>
              <a:spcBef>
                <a:spcPts val="1200"/>
              </a:spcBef>
              <a:spcAft>
                <a:spcPts val="0"/>
              </a:spcAft>
              <a:buClr>
                <a:schemeClr val="dk1"/>
              </a:buClr>
              <a:buSzPts val="1800"/>
              <a:buFont typeface="Arial"/>
              <a:buChar char="▪"/>
              <a:defRPr sz="2000"/>
            </a:lvl4pPr>
            <a:lvl5pPr marL="2286000" lvl="4" indent="-342900" algn="l">
              <a:lnSpc>
                <a:spcPct val="100000"/>
              </a:lnSpc>
              <a:spcBef>
                <a:spcPts val="1200"/>
              </a:spcBef>
              <a:spcAft>
                <a:spcPts val="0"/>
              </a:spcAft>
              <a:buClr>
                <a:schemeClr val="dk1"/>
              </a:buClr>
              <a:buSzPts val="1800"/>
              <a:buFont typeface="Arial"/>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23"/>
          <p:cNvSpPr txBox="1">
            <a:spLocks noGrp="1"/>
          </p:cNvSpPr>
          <p:nvPr>
            <p:ph type="body" idx="2"/>
          </p:nvPr>
        </p:nvSpPr>
        <p:spPr>
          <a:xfrm>
            <a:off x="3375342" y="1527175"/>
            <a:ext cx="2563495" cy="4460875"/>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800"/>
              <a:buNone/>
              <a:defRPr sz="2000" b="1"/>
            </a:lvl1pPr>
            <a:lvl2pPr marL="914400" lvl="1" indent="-342900" algn="l">
              <a:lnSpc>
                <a:spcPct val="100000"/>
              </a:lnSpc>
              <a:spcBef>
                <a:spcPts val="1200"/>
              </a:spcBef>
              <a:spcAft>
                <a:spcPts val="0"/>
              </a:spcAft>
              <a:buClr>
                <a:schemeClr val="dk2"/>
              </a:buClr>
              <a:buSzPts val="1800"/>
              <a:buFont typeface="Arial"/>
              <a:buChar char="▪"/>
              <a:defRPr sz="2000"/>
            </a:lvl2pPr>
            <a:lvl3pPr marL="1371600" lvl="2" indent="-342900" algn="l">
              <a:lnSpc>
                <a:spcPct val="100000"/>
              </a:lnSpc>
              <a:spcBef>
                <a:spcPts val="1200"/>
              </a:spcBef>
              <a:spcAft>
                <a:spcPts val="0"/>
              </a:spcAft>
              <a:buClr>
                <a:schemeClr val="dk1"/>
              </a:buClr>
              <a:buSzPts val="1800"/>
              <a:buFont typeface="Arial"/>
              <a:buChar char="–"/>
              <a:defRPr sz="2000"/>
            </a:lvl3pPr>
            <a:lvl4pPr marL="1828800" lvl="3" indent="-342900" algn="l">
              <a:lnSpc>
                <a:spcPct val="100000"/>
              </a:lnSpc>
              <a:spcBef>
                <a:spcPts val="1200"/>
              </a:spcBef>
              <a:spcAft>
                <a:spcPts val="0"/>
              </a:spcAft>
              <a:buClr>
                <a:schemeClr val="dk1"/>
              </a:buClr>
              <a:buSzPts val="1800"/>
              <a:buFont typeface="Arial"/>
              <a:buChar char="▪"/>
              <a:defRPr sz="2000"/>
            </a:lvl4pPr>
            <a:lvl5pPr marL="2286000" lvl="4" indent="-342900" algn="l">
              <a:lnSpc>
                <a:spcPct val="100000"/>
              </a:lnSpc>
              <a:spcBef>
                <a:spcPts val="1200"/>
              </a:spcBef>
              <a:spcAft>
                <a:spcPts val="0"/>
              </a:spcAft>
              <a:buClr>
                <a:schemeClr val="dk1"/>
              </a:buClr>
              <a:buSzPts val="1800"/>
              <a:buFont typeface="Arial"/>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23"/>
          <p:cNvSpPr txBox="1">
            <a:spLocks noGrp="1"/>
          </p:cNvSpPr>
          <p:nvPr>
            <p:ph type="body" idx="3"/>
          </p:nvPr>
        </p:nvSpPr>
        <p:spPr>
          <a:xfrm>
            <a:off x="6254752" y="1527175"/>
            <a:ext cx="2563495" cy="4460875"/>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800"/>
              <a:buNone/>
              <a:defRPr sz="2000" b="1"/>
            </a:lvl1pPr>
            <a:lvl2pPr marL="914400" lvl="1" indent="-342900" algn="l">
              <a:lnSpc>
                <a:spcPct val="100000"/>
              </a:lnSpc>
              <a:spcBef>
                <a:spcPts val="1200"/>
              </a:spcBef>
              <a:spcAft>
                <a:spcPts val="0"/>
              </a:spcAft>
              <a:buClr>
                <a:schemeClr val="dk2"/>
              </a:buClr>
              <a:buSzPts val="1800"/>
              <a:buFont typeface="Arial"/>
              <a:buChar char="▪"/>
              <a:defRPr sz="2000"/>
            </a:lvl2pPr>
            <a:lvl3pPr marL="1371600" lvl="2" indent="-342900" algn="l">
              <a:lnSpc>
                <a:spcPct val="100000"/>
              </a:lnSpc>
              <a:spcBef>
                <a:spcPts val="1200"/>
              </a:spcBef>
              <a:spcAft>
                <a:spcPts val="0"/>
              </a:spcAft>
              <a:buClr>
                <a:schemeClr val="dk1"/>
              </a:buClr>
              <a:buSzPts val="1800"/>
              <a:buFont typeface="Arial"/>
              <a:buChar char="–"/>
              <a:defRPr sz="2000"/>
            </a:lvl3pPr>
            <a:lvl4pPr marL="1828800" lvl="3" indent="-342900" algn="l">
              <a:lnSpc>
                <a:spcPct val="100000"/>
              </a:lnSpc>
              <a:spcBef>
                <a:spcPts val="1200"/>
              </a:spcBef>
              <a:spcAft>
                <a:spcPts val="0"/>
              </a:spcAft>
              <a:buClr>
                <a:schemeClr val="dk1"/>
              </a:buClr>
              <a:buSzPts val="1800"/>
              <a:buFont typeface="Arial"/>
              <a:buChar char="▪"/>
              <a:defRPr sz="2000"/>
            </a:lvl4pPr>
            <a:lvl5pPr marL="2286000" lvl="4" indent="-342900" algn="l">
              <a:lnSpc>
                <a:spcPct val="100000"/>
              </a:lnSpc>
              <a:spcBef>
                <a:spcPts val="1200"/>
              </a:spcBef>
              <a:spcAft>
                <a:spcPts val="0"/>
              </a:spcAft>
              <a:buClr>
                <a:schemeClr val="dk1"/>
              </a:buClr>
              <a:buSzPts val="1800"/>
              <a:buFont typeface="Arial"/>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23"/>
          <p:cNvSpPr txBox="1">
            <a:spLocks noGrp="1"/>
          </p:cNvSpPr>
          <p:nvPr>
            <p:ph type="body" idx="4"/>
          </p:nvPr>
        </p:nvSpPr>
        <p:spPr>
          <a:xfrm>
            <a:off x="9169718" y="1527175"/>
            <a:ext cx="2563495" cy="4460875"/>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800"/>
              <a:buNone/>
              <a:defRPr sz="2000" b="1"/>
            </a:lvl1pPr>
            <a:lvl2pPr marL="914400" lvl="1" indent="-342900" algn="l">
              <a:lnSpc>
                <a:spcPct val="100000"/>
              </a:lnSpc>
              <a:spcBef>
                <a:spcPts val="1200"/>
              </a:spcBef>
              <a:spcAft>
                <a:spcPts val="0"/>
              </a:spcAft>
              <a:buClr>
                <a:schemeClr val="dk2"/>
              </a:buClr>
              <a:buSzPts val="1800"/>
              <a:buFont typeface="Arial"/>
              <a:buChar char="▪"/>
              <a:defRPr sz="2000"/>
            </a:lvl2pPr>
            <a:lvl3pPr marL="1371600" lvl="2" indent="-342900" algn="l">
              <a:lnSpc>
                <a:spcPct val="100000"/>
              </a:lnSpc>
              <a:spcBef>
                <a:spcPts val="1200"/>
              </a:spcBef>
              <a:spcAft>
                <a:spcPts val="0"/>
              </a:spcAft>
              <a:buClr>
                <a:schemeClr val="dk1"/>
              </a:buClr>
              <a:buSzPts val="1800"/>
              <a:buFont typeface="Arial"/>
              <a:buChar char="–"/>
              <a:defRPr sz="2000"/>
            </a:lvl3pPr>
            <a:lvl4pPr marL="1828800" lvl="3" indent="-342900" algn="l">
              <a:lnSpc>
                <a:spcPct val="100000"/>
              </a:lnSpc>
              <a:spcBef>
                <a:spcPts val="1200"/>
              </a:spcBef>
              <a:spcAft>
                <a:spcPts val="0"/>
              </a:spcAft>
              <a:buClr>
                <a:schemeClr val="dk1"/>
              </a:buClr>
              <a:buSzPts val="1800"/>
              <a:buFont typeface="Arial"/>
              <a:buChar char="▪"/>
              <a:defRPr sz="2000"/>
            </a:lvl4pPr>
            <a:lvl5pPr marL="2286000" lvl="4" indent="-342900" algn="l">
              <a:lnSpc>
                <a:spcPct val="100000"/>
              </a:lnSpc>
              <a:spcBef>
                <a:spcPts val="1200"/>
              </a:spcBef>
              <a:spcAft>
                <a:spcPts val="0"/>
              </a:spcAft>
              <a:buClr>
                <a:schemeClr val="dk1"/>
              </a:buClr>
              <a:buSzPts val="1800"/>
              <a:buFont typeface="Arial"/>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2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69"/>
        <p:cNvGrpSpPr/>
        <p:nvPr/>
      </p:nvGrpSpPr>
      <p:grpSpPr>
        <a:xfrm>
          <a:off x="0" y="0"/>
          <a:ext cx="0" cy="0"/>
          <a:chOff x="0" y="0"/>
          <a:chExt cx="0" cy="0"/>
        </a:xfrm>
      </p:grpSpPr>
      <p:sp>
        <p:nvSpPr>
          <p:cNvPr id="70" name="Google Shape;70;p2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4"/>
          <p:cNvSpPr txBox="1">
            <a:spLocks noGrp="1"/>
          </p:cNvSpPr>
          <p:nvPr>
            <p:ph type="body" idx="1"/>
          </p:nvPr>
        </p:nvSpPr>
        <p:spPr>
          <a:xfrm>
            <a:off x="457200" y="1527175"/>
            <a:ext cx="2563495" cy="4460875"/>
          </a:xfrm>
          <a:prstGeom prst="rect">
            <a:avLst/>
          </a:prstGeom>
          <a:solidFill>
            <a:srgbClr val="F4F4F4"/>
          </a:solidFill>
          <a:ln>
            <a:noFill/>
          </a:ln>
        </p:spPr>
        <p:txBody>
          <a:bodyPr spcFirstLastPara="1" wrap="square" lIns="182875" tIns="182875" rIns="91425" bIns="182875" anchor="t" anchorCtr="0">
            <a:noAutofit/>
          </a:bodyPr>
          <a:lstStyle>
            <a:lvl1pPr marL="457200" lvl="0" indent="-228600" algn="l">
              <a:lnSpc>
                <a:spcPct val="100000"/>
              </a:lnSpc>
              <a:spcBef>
                <a:spcPts val="0"/>
              </a:spcBef>
              <a:spcAft>
                <a:spcPts val="0"/>
              </a:spcAft>
              <a:buSzPts val="1800"/>
              <a:buNone/>
              <a:defRPr sz="2000" b="1"/>
            </a:lvl1pPr>
            <a:lvl2pPr marL="914400" lvl="1" indent="-342900" algn="l">
              <a:lnSpc>
                <a:spcPct val="100000"/>
              </a:lnSpc>
              <a:spcBef>
                <a:spcPts val="1200"/>
              </a:spcBef>
              <a:spcAft>
                <a:spcPts val="0"/>
              </a:spcAft>
              <a:buClr>
                <a:schemeClr val="dk2"/>
              </a:buClr>
              <a:buSzPts val="1800"/>
              <a:buFont typeface="Arial"/>
              <a:buChar char="▪"/>
              <a:defRPr sz="2000"/>
            </a:lvl2pPr>
            <a:lvl3pPr marL="1371600" lvl="2" indent="-342900" algn="l">
              <a:lnSpc>
                <a:spcPct val="100000"/>
              </a:lnSpc>
              <a:spcBef>
                <a:spcPts val="1200"/>
              </a:spcBef>
              <a:spcAft>
                <a:spcPts val="0"/>
              </a:spcAft>
              <a:buClr>
                <a:schemeClr val="dk1"/>
              </a:buClr>
              <a:buSzPts val="1800"/>
              <a:buFont typeface="Arial"/>
              <a:buChar char="–"/>
              <a:defRPr sz="2000"/>
            </a:lvl3pPr>
            <a:lvl4pPr marL="1828800" lvl="3" indent="-342900" algn="l">
              <a:lnSpc>
                <a:spcPct val="100000"/>
              </a:lnSpc>
              <a:spcBef>
                <a:spcPts val="1200"/>
              </a:spcBef>
              <a:spcAft>
                <a:spcPts val="0"/>
              </a:spcAft>
              <a:buClr>
                <a:schemeClr val="dk1"/>
              </a:buClr>
              <a:buSzPts val="1800"/>
              <a:buFont typeface="Arial"/>
              <a:buChar char="▪"/>
              <a:defRPr sz="2000"/>
            </a:lvl4pPr>
            <a:lvl5pPr marL="2286000" lvl="4" indent="-342900" algn="l">
              <a:lnSpc>
                <a:spcPct val="100000"/>
              </a:lnSpc>
              <a:spcBef>
                <a:spcPts val="1200"/>
              </a:spcBef>
              <a:spcAft>
                <a:spcPts val="0"/>
              </a:spcAft>
              <a:buClr>
                <a:schemeClr val="dk1"/>
              </a:buClr>
              <a:buSzPts val="1800"/>
              <a:buFont typeface="Arial"/>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24"/>
          <p:cNvSpPr txBox="1">
            <a:spLocks noGrp="1"/>
          </p:cNvSpPr>
          <p:nvPr>
            <p:ph type="body" idx="2"/>
          </p:nvPr>
        </p:nvSpPr>
        <p:spPr>
          <a:xfrm>
            <a:off x="3363487" y="1527175"/>
            <a:ext cx="2563495" cy="4460875"/>
          </a:xfrm>
          <a:prstGeom prst="rect">
            <a:avLst/>
          </a:prstGeom>
          <a:solidFill>
            <a:srgbClr val="F4F4F4"/>
          </a:solidFill>
          <a:ln>
            <a:noFill/>
          </a:ln>
        </p:spPr>
        <p:txBody>
          <a:bodyPr spcFirstLastPara="1" wrap="square" lIns="182875" tIns="182875" rIns="91425" bIns="182875" anchor="t" anchorCtr="0">
            <a:noAutofit/>
          </a:bodyPr>
          <a:lstStyle>
            <a:lvl1pPr marL="457200" lvl="0" indent="-228600" algn="l">
              <a:lnSpc>
                <a:spcPct val="100000"/>
              </a:lnSpc>
              <a:spcBef>
                <a:spcPts val="0"/>
              </a:spcBef>
              <a:spcAft>
                <a:spcPts val="0"/>
              </a:spcAft>
              <a:buSzPts val="1800"/>
              <a:buNone/>
              <a:defRPr sz="2000" b="1"/>
            </a:lvl1pPr>
            <a:lvl2pPr marL="914400" lvl="1" indent="-342900" algn="l">
              <a:lnSpc>
                <a:spcPct val="100000"/>
              </a:lnSpc>
              <a:spcBef>
                <a:spcPts val="1200"/>
              </a:spcBef>
              <a:spcAft>
                <a:spcPts val="0"/>
              </a:spcAft>
              <a:buClr>
                <a:schemeClr val="dk2"/>
              </a:buClr>
              <a:buSzPts val="1800"/>
              <a:buFont typeface="Arial"/>
              <a:buChar char="▪"/>
              <a:defRPr sz="2000"/>
            </a:lvl2pPr>
            <a:lvl3pPr marL="1371600" lvl="2" indent="-342900" algn="l">
              <a:lnSpc>
                <a:spcPct val="100000"/>
              </a:lnSpc>
              <a:spcBef>
                <a:spcPts val="1200"/>
              </a:spcBef>
              <a:spcAft>
                <a:spcPts val="0"/>
              </a:spcAft>
              <a:buClr>
                <a:schemeClr val="dk1"/>
              </a:buClr>
              <a:buSzPts val="1800"/>
              <a:buFont typeface="Arial"/>
              <a:buChar char="–"/>
              <a:defRPr sz="2000"/>
            </a:lvl3pPr>
            <a:lvl4pPr marL="1828800" lvl="3" indent="-342900" algn="l">
              <a:lnSpc>
                <a:spcPct val="100000"/>
              </a:lnSpc>
              <a:spcBef>
                <a:spcPts val="1200"/>
              </a:spcBef>
              <a:spcAft>
                <a:spcPts val="0"/>
              </a:spcAft>
              <a:buClr>
                <a:schemeClr val="dk1"/>
              </a:buClr>
              <a:buSzPts val="1800"/>
              <a:buFont typeface="Arial"/>
              <a:buChar char="▪"/>
              <a:defRPr sz="2000"/>
            </a:lvl4pPr>
            <a:lvl5pPr marL="2286000" lvl="4" indent="-342900" algn="l">
              <a:lnSpc>
                <a:spcPct val="100000"/>
              </a:lnSpc>
              <a:spcBef>
                <a:spcPts val="1200"/>
              </a:spcBef>
              <a:spcAft>
                <a:spcPts val="0"/>
              </a:spcAft>
              <a:buClr>
                <a:schemeClr val="dk1"/>
              </a:buClr>
              <a:buSzPts val="1800"/>
              <a:buFont typeface="Arial"/>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24"/>
          <p:cNvSpPr txBox="1">
            <a:spLocks noGrp="1"/>
          </p:cNvSpPr>
          <p:nvPr>
            <p:ph type="body" idx="3"/>
          </p:nvPr>
        </p:nvSpPr>
        <p:spPr>
          <a:xfrm>
            <a:off x="6266602" y="1527175"/>
            <a:ext cx="2563495" cy="4460875"/>
          </a:xfrm>
          <a:prstGeom prst="rect">
            <a:avLst/>
          </a:prstGeom>
          <a:solidFill>
            <a:srgbClr val="F4F4F4"/>
          </a:solidFill>
          <a:ln>
            <a:noFill/>
          </a:ln>
        </p:spPr>
        <p:txBody>
          <a:bodyPr spcFirstLastPara="1" wrap="square" lIns="182875" tIns="182875" rIns="91425" bIns="182875" anchor="t" anchorCtr="0">
            <a:noAutofit/>
          </a:bodyPr>
          <a:lstStyle>
            <a:lvl1pPr marL="457200" lvl="0" indent="-228600" algn="l">
              <a:lnSpc>
                <a:spcPct val="100000"/>
              </a:lnSpc>
              <a:spcBef>
                <a:spcPts val="0"/>
              </a:spcBef>
              <a:spcAft>
                <a:spcPts val="0"/>
              </a:spcAft>
              <a:buSzPts val="1800"/>
              <a:buNone/>
              <a:defRPr sz="2000" b="1"/>
            </a:lvl1pPr>
            <a:lvl2pPr marL="914400" lvl="1" indent="-342900" algn="l">
              <a:lnSpc>
                <a:spcPct val="100000"/>
              </a:lnSpc>
              <a:spcBef>
                <a:spcPts val="1200"/>
              </a:spcBef>
              <a:spcAft>
                <a:spcPts val="0"/>
              </a:spcAft>
              <a:buClr>
                <a:schemeClr val="dk2"/>
              </a:buClr>
              <a:buSzPts val="1800"/>
              <a:buFont typeface="Arial"/>
              <a:buChar char="▪"/>
              <a:defRPr sz="2000"/>
            </a:lvl2pPr>
            <a:lvl3pPr marL="1371600" lvl="2" indent="-342900" algn="l">
              <a:lnSpc>
                <a:spcPct val="100000"/>
              </a:lnSpc>
              <a:spcBef>
                <a:spcPts val="1200"/>
              </a:spcBef>
              <a:spcAft>
                <a:spcPts val="0"/>
              </a:spcAft>
              <a:buClr>
                <a:schemeClr val="dk1"/>
              </a:buClr>
              <a:buSzPts val="1800"/>
              <a:buFont typeface="Arial"/>
              <a:buChar char="–"/>
              <a:defRPr sz="2000"/>
            </a:lvl3pPr>
            <a:lvl4pPr marL="1828800" lvl="3" indent="-342900" algn="l">
              <a:lnSpc>
                <a:spcPct val="100000"/>
              </a:lnSpc>
              <a:spcBef>
                <a:spcPts val="1200"/>
              </a:spcBef>
              <a:spcAft>
                <a:spcPts val="0"/>
              </a:spcAft>
              <a:buClr>
                <a:schemeClr val="dk1"/>
              </a:buClr>
              <a:buSzPts val="1800"/>
              <a:buFont typeface="Arial"/>
              <a:buChar char="▪"/>
              <a:defRPr sz="2000"/>
            </a:lvl4pPr>
            <a:lvl5pPr marL="2286000" lvl="4" indent="-342900" algn="l">
              <a:lnSpc>
                <a:spcPct val="100000"/>
              </a:lnSpc>
              <a:spcBef>
                <a:spcPts val="1200"/>
              </a:spcBef>
              <a:spcAft>
                <a:spcPts val="0"/>
              </a:spcAft>
              <a:buClr>
                <a:schemeClr val="dk1"/>
              </a:buClr>
              <a:buSzPts val="1800"/>
              <a:buFont typeface="Arial"/>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24"/>
          <p:cNvSpPr txBox="1">
            <a:spLocks noGrp="1"/>
          </p:cNvSpPr>
          <p:nvPr>
            <p:ph type="body" idx="4"/>
          </p:nvPr>
        </p:nvSpPr>
        <p:spPr>
          <a:xfrm>
            <a:off x="9166542" y="1527175"/>
            <a:ext cx="2563495" cy="4460875"/>
          </a:xfrm>
          <a:prstGeom prst="rect">
            <a:avLst/>
          </a:prstGeom>
          <a:solidFill>
            <a:srgbClr val="F4F4F4"/>
          </a:solidFill>
          <a:ln>
            <a:noFill/>
          </a:ln>
        </p:spPr>
        <p:txBody>
          <a:bodyPr spcFirstLastPara="1" wrap="square" lIns="182875" tIns="182875" rIns="91425" bIns="182875" anchor="t" anchorCtr="0">
            <a:noAutofit/>
          </a:bodyPr>
          <a:lstStyle>
            <a:lvl1pPr marL="457200" lvl="0" indent="-228600" algn="l">
              <a:lnSpc>
                <a:spcPct val="100000"/>
              </a:lnSpc>
              <a:spcBef>
                <a:spcPts val="0"/>
              </a:spcBef>
              <a:spcAft>
                <a:spcPts val="0"/>
              </a:spcAft>
              <a:buSzPts val="1800"/>
              <a:buNone/>
              <a:defRPr sz="2000" b="1"/>
            </a:lvl1pPr>
            <a:lvl2pPr marL="914400" lvl="1" indent="-342900" algn="l">
              <a:lnSpc>
                <a:spcPct val="100000"/>
              </a:lnSpc>
              <a:spcBef>
                <a:spcPts val="1200"/>
              </a:spcBef>
              <a:spcAft>
                <a:spcPts val="0"/>
              </a:spcAft>
              <a:buClr>
                <a:schemeClr val="dk2"/>
              </a:buClr>
              <a:buSzPts val="1800"/>
              <a:buFont typeface="Arial"/>
              <a:buChar char="▪"/>
              <a:defRPr sz="2000"/>
            </a:lvl2pPr>
            <a:lvl3pPr marL="1371600" lvl="2" indent="-342900" algn="l">
              <a:lnSpc>
                <a:spcPct val="100000"/>
              </a:lnSpc>
              <a:spcBef>
                <a:spcPts val="1200"/>
              </a:spcBef>
              <a:spcAft>
                <a:spcPts val="0"/>
              </a:spcAft>
              <a:buClr>
                <a:schemeClr val="dk1"/>
              </a:buClr>
              <a:buSzPts val="1800"/>
              <a:buFont typeface="Arial"/>
              <a:buChar char="–"/>
              <a:defRPr sz="2000"/>
            </a:lvl3pPr>
            <a:lvl4pPr marL="1828800" lvl="3" indent="-342900" algn="l">
              <a:lnSpc>
                <a:spcPct val="100000"/>
              </a:lnSpc>
              <a:spcBef>
                <a:spcPts val="1200"/>
              </a:spcBef>
              <a:spcAft>
                <a:spcPts val="0"/>
              </a:spcAft>
              <a:buClr>
                <a:schemeClr val="dk1"/>
              </a:buClr>
              <a:buSzPts val="1800"/>
              <a:buFont typeface="Arial"/>
              <a:buChar char="▪"/>
              <a:defRPr sz="2000"/>
            </a:lvl4pPr>
            <a:lvl5pPr marL="2286000" lvl="4" indent="-342900" algn="l">
              <a:lnSpc>
                <a:spcPct val="100000"/>
              </a:lnSpc>
              <a:spcBef>
                <a:spcPts val="1200"/>
              </a:spcBef>
              <a:spcAft>
                <a:spcPts val="0"/>
              </a:spcAft>
              <a:buClr>
                <a:schemeClr val="dk1"/>
              </a:buClr>
              <a:buSzPts val="1800"/>
              <a:buFont typeface="Arial"/>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75"/>
        <p:cNvGrpSpPr/>
        <p:nvPr/>
      </p:nvGrpSpPr>
      <p:grpSpPr>
        <a:xfrm>
          <a:off x="0" y="0"/>
          <a:ext cx="0" cy="0"/>
          <a:chOff x="0" y="0"/>
          <a:chExt cx="0" cy="0"/>
        </a:xfrm>
      </p:grpSpPr>
      <p:sp>
        <p:nvSpPr>
          <p:cNvPr id="76" name="Google Shape;76;p26"/>
          <p:cNvSpPr txBox="1">
            <a:spLocks noGrp="1"/>
          </p:cNvSpPr>
          <p:nvPr>
            <p:ph type="title"/>
          </p:nvPr>
        </p:nvSpPr>
        <p:spPr>
          <a:xfrm>
            <a:off x="1167116" y="920688"/>
            <a:ext cx="7842706" cy="464029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6"/>
          <p:cNvSpPr/>
          <p:nvPr/>
        </p:nvSpPr>
        <p:spPr>
          <a:xfrm>
            <a:off x="474077"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78" name="Google Shape;78;p26"/>
          <p:cNvSpPr/>
          <p:nvPr/>
        </p:nvSpPr>
        <p:spPr>
          <a:xfrm>
            <a:off x="9422804"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79" name="Google Shape;79;p26"/>
          <p:cNvSpPr txBox="1">
            <a:spLocks noGrp="1"/>
          </p:cNvSpPr>
          <p:nvPr>
            <p:ph type="body" idx="1"/>
          </p:nvPr>
        </p:nvSpPr>
        <p:spPr>
          <a:xfrm>
            <a:off x="1167117" y="5583239"/>
            <a:ext cx="7842704" cy="403225"/>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260"/>
              <a:buNone/>
              <a:defRPr sz="1400">
                <a:solidFill>
                  <a:schemeClr val="dk1"/>
                </a:solidFill>
              </a:defRPr>
            </a:lvl1pPr>
            <a:lvl2pPr marL="914400" lvl="1" indent="-331469" algn="l">
              <a:lnSpc>
                <a:spcPct val="100000"/>
              </a:lnSpc>
              <a:spcBef>
                <a:spcPts val="1200"/>
              </a:spcBef>
              <a:spcAft>
                <a:spcPts val="0"/>
              </a:spcAft>
              <a:buClr>
                <a:schemeClr val="dk1"/>
              </a:buClr>
              <a:buSzPts val="1620"/>
              <a:buChar char="–"/>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1200"/>
              </a:spcBef>
              <a:spcAft>
                <a:spcPts val="0"/>
              </a:spcAft>
              <a:buClr>
                <a:schemeClr val="dk1"/>
              </a:buClr>
              <a:buSzPts val="1620"/>
              <a:buChar char="–"/>
              <a:defRPr/>
            </a:lvl4pPr>
            <a:lvl5pPr marL="2286000" lvl="4" indent="-331470" algn="l">
              <a:lnSpc>
                <a:spcPct val="100000"/>
              </a:lnSpc>
              <a:spcBef>
                <a:spcPts val="1200"/>
              </a:spcBef>
              <a:spcAft>
                <a:spcPts val="0"/>
              </a:spcAft>
              <a:buClr>
                <a:schemeClr val="dk1"/>
              </a:buClr>
              <a:buSzPts val="162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W1_Sky">
  <p:cSld name="Quote W1_Sky">
    <p:spTree>
      <p:nvGrpSpPr>
        <p:cNvPr id="1" name="Shape 80"/>
        <p:cNvGrpSpPr/>
        <p:nvPr/>
      </p:nvGrpSpPr>
      <p:grpSpPr>
        <a:xfrm>
          <a:off x="0" y="0"/>
          <a:ext cx="0" cy="0"/>
          <a:chOff x="0" y="0"/>
          <a:chExt cx="0" cy="0"/>
        </a:xfrm>
      </p:grpSpPr>
      <p:sp>
        <p:nvSpPr>
          <p:cNvPr id="81" name="Google Shape;81;p27"/>
          <p:cNvSpPr txBox="1">
            <a:spLocks noGrp="1"/>
          </p:cNvSpPr>
          <p:nvPr>
            <p:ph type="title"/>
          </p:nvPr>
        </p:nvSpPr>
        <p:spPr>
          <a:xfrm>
            <a:off x="1167116" y="920688"/>
            <a:ext cx="7842706" cy="464029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7"/>
          <p:cNvSpPr/>
          <p:nvPr/>
        </p:nvSpPr>
        <p:spPr>
          <a:xfrm>
            <a:off x="474077" y="920687"/>
            <a:ext cx="246952" cy="50657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3" name="Google Shape;83;p27"/>
          <p:cNvSpPr/>
          <p:nvPr/>
        </p:nvSpPr>
        <p:spPr>
          <a:xfrm>
            <a:off x="9422804" y="920687"/>
            <a:ext cx="246952" cy="50657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4" name="Google Shape;84;p27"/>
          <p:cNvSpPr txBox="1">
            <a:spLocks noGrp="1"/>
          </p:cNvSpPr>
          <p:nvPr>
            <p:ph type="body" idx="1"/>
          </p:nvPr>
        </p:nvSpPr>
        <p:spPr>
          <a:xfrm>
            <a:off x="1167117" y="5583239"/>
            <a:ext cx="7842704" cy="403225"/>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260"/>
              <a:buNone/>
              <a:defRPr sz="1400">
                <a:solidFill>
                  <a:schemeClr val="dk1"/>
                </a:solidFill>
              </a:defRPr>
            </a:lvl1pPr>
            <a:lvl2pPr marL="914400" lvl="1" indent="-331469" algn="l">
              <a:lnSpc>
                <a:spcPct val="100000"/>
              </a:lnSpc>
              <a:spcBef>
                <a:spcPts val="1200"/>
              </a:spcBef>
              <a:spcAft>
                <a:spcPts val="0"/>
              </a:spcAft>
              <a:buClr>
                <a:schemeClr val="dk1"/>
              </a:buClr>
              <a:buSzPts val="1620"/>
              <a:buChar char="–"/>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1200"/>
              </a:spcBef>
              <a:spcAft>
                <a:spcPts val="0"/>
              </a:spcAft>
              <a:buClr>
                <a:schemeClr val="dk1"/>
              </a:buClr>
              <a:buSzPts val="1620"/>
              <a:buChar char="–"/>
              <a:defRPr/>
            </a:lvl4pPr>
            <a:lvl5pPr marL="2286000" lvl="4" indent="-331470" algn="l">
              <a:lnSpc>
                <a:spcPct val="100000"/>
              </a:lnSpc>
              <a:spcBef>
                <a:spcPts val="1200"/>
              </a:spcBef>
              <a:spcAft>
                <a:spcPts val="0"/>
              </a:spcAft>
              <a:buClr>
                <a:schemeClr val="dk1"/>
              </a:buClr>
              <a:buSzPts val="162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85"/>
        <p:cNvGrpSpPr/>
        <p:nvPr/>
      </p:nvGrpSpPr>
      <p:grpSpPr>
        <a:xfrm>
          <a:off x="0" y="0"/>
          <a:ext cx="0" cy="0"/>
          <a:chOff x="0" y="0"/>
          <a:chExt cx="0" cy="0"/>
        </a:xfrm>
      </p:grpSpPr>
      <p:sp>
        <p:nvSpPr>
          <p:cNvPr id="86" name="Google Shape;86;p28"/>
          <p:cNvSpPr>
            <a:spLocks noGrp="1"/>
          </p:cNvSpPr>
          <p:nvPr>
            <p:ph type="pic" idx="2"/>
          </p:nvPr>
        </p:nvSpPr>
        <p:spPr>
          <a:xfrm>
            <a:off x="7043912" y="1343025"/>
            <a:ext cx="4689182" cy="4298950"/>
          </a:xfrm>
          <a:prstGeom prst="rect">
            <a:avLst/>
          </a:prstGeom>
          <a:noFill/>
          <a:ln>
            <a:noFill/>
          </a:ln>
        </p:spPr>
      </p:sp>
      <p:sp>
        <p:nvSpPr>
          <p:cNvPr id="87" name="Google Shape;87;p28"/>
          <p:cNvSpPr txBox="1">
            <a:spLocks noGrp="1"/>
          </p:cNvSpPr>
          <p:nvPr>
            <p:ph type="body" idx="1"/>
          </p:nvPr>
        </p:nvSpPr>
        <p:spPr>
          <a:xfrm>
            <a:off x="1092084" y="5469731"/>
            <a:ext cx="4962768" cy="34448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260"/>
              <a:buNone/>
              <a:defRPr sz="1400">
                <a:solidFill>
                  <a:schemeClr val="dk1"/>
                </a:solidFill>
              </a:defRPr>
            </a:lvl1pPr>
            <a:lvl2pPr marL="914400" lvl="1" indent="-331469" algn="l">
              <a:lnSpc>
                <a:spcPct val="100000"/>
              </a:lnSpc>
              <a:spcBef>
                <a:spcPts val="1200"/>
              </a:spcBef>
              <a:spcAft>
                <a:spcPts val="0"/>
              </a:spcAft>
              <a:buClr>
                <a:schemeClr val="dk1"/>
              </a:buClr>
              <a:buSzPts val="1620"/>
              <a:buChar char="–"/>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1200"/>
              </a:spcBef>
              <a:spcAft>
                <a:spcPts val="0"/>
              </a:spcAft>
              <a:buClr>
                <a:schemeClr val="dk1"/>
              </a:buClr>
              <a:buSzPts val="1620"/>
              <a:buChar char="–"/>
              <a:defRPr/>
            </a:lvl4pPr>
            <a:lvl5pPr marL="2286000" lvl="4" indent="-331470" algn="l">
              <a:lnSpc>
                <a:spcPct val="100000"/>
              </a:lnSpc>
              <a:spcBef>
                <a:spcPts val="1200"/>
              </a:spcBef>
              <a:spcAft>
                <a:spcPts val="0"/>
              </a:spcAft>
              <a:buClr>
                <a:schemeClr val="dk1"/>
              </a:buClr>
              <a:buSzPts val="162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28"/>
          <p:cNvSpPr txBox="1">
            <a:spLocks noGrp="1"/>
          </p:cNvSpPr>
          <p:nvPr>
            <p:ph type="title"/>
          </p:nvPr>
        </p:nvSpPr>
        <p:spPr>
          <a:xfrm>
            <a:off x="1092085" y="923926"/>
            <a:ext cx="4962768" cy="454580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8"/>
          <p:cNvSpPr/>
          <p:nvPr/>
        </p:nvSpPr>
        <p:spPr>
          <a:xfrm>
            <a:off x="6426219"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90" name="Google Shape;90;p28"/>
          <p:cNvSpPr/>
          <p:nvPr/>
        </p:nvSpPr>
        <p:spPr>
          <a:xfrm>
            <a:off x="473765"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W1_Sky with photo">
  <p:cSld name="Quote W1_Sky with photo">
    <p:spTree>
      <p:nvGrpSpPr>
        <p:cNvPr id="1" name="Shape 91"/>
        <p:cNvGrpSpPr/>
        <p:nvPr/>
      </p:nvGrpSpPr>
      <p:grpSpPr>
        <a:xfrm>
          <a:off x="0" y="0"/>
          <a:ext cx="0" cy="0"/>
          <a:chOff x="0" y="0"/>
          <a:chExt cx="0" cy="0"/>
        </a:xfrm>
      </p:grpSpPr>
      <p:sp>
        <p:nvSpPr>
          <p:cNvPr id="92" name="Google Shape;92;p29"/>
          <p:cNvSpPr>
            <a:spLocks noGrp="1"/>
          </p:cNvSpPr>
          <p:nvPr>
            <p:ph type="pic" idx="2"/>
          </p:nvPr>
        </p:nvSpPr>
        <p:spPr>
          <a:xfrm>
            <a:off x="7043912" y="1343025"/>
            <a:ext cx="4689182" cy="4298950"/>
          </a:xfrm>
          <a:prstGeom prst="rect">
            <a:avLst/>
          </a:prstGeom>
          <a:noFill/>
          <a:ln>
            <a:noFill/>
          </a:ln>
        </p:spPr>
      </p:sp>
      <p:sp>
        <p:nvSpPr>
          <p:cNvPr id="93" name="Google Shape;93;p29"/>
          <p:cNvSpPr txBox="1">
            <a:spLocks noGrp="1"/>
          </p:cNvSpPr>
          <p:nvPr>
            <p:ph type="body" idx="1"/>
          </p:nvPr>
        </p:nvSpPr>
        <p:spPr>
          <a:xfrm>
            <a:off x="1092084" y="5469731"/>
            <a:ext cx="4962768" cy="34448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260"/>
              <a:buNone/>
              <a:defRPr sz="1400">
                <a:solidFill>
                  <a:schemeClr val="dk1"/>
                </a:solidFill>
              </a:defRPr>
            </a:lvl1pPr>
            <a:lvl2pPr marL="914400" lvl="1" indent="-331469" algn="l">
              <a:lnSpc>
                <a:spcPct val="100000"/>
              </a:lnSpc>
              <a:spcBef>
                <a:spcPts val="1200"/>
              </a:spcBef>
              <a:spcAft>
                <a:spcPts val="0"/>
              </a:spcAft>
              <a:buClr>
                <a:schemeClr val="dk1"/>
              </a:buClr>
              <a:buSzPts val="1620"/>
              <a:buChar char="–"/>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1200"/>
              </a:spcBef>
              <a:spcAft>
                <a:spcPts val="0"/>
              </a:spcAft>
              <a:buClr>
                <a:schemeClr val="dk1"/>
              </a:buClr>
              <a:buSzPts val="1620"/>
              <a:buChar char="–"/>
              <a:defRPr/>
            </a:lvl4pPr>
            <a:lvl5pPr marL="2286000" lvl="4" indent="-331470" algn="l">
              <a:lnSpc>
                <a:spcPct val="100000"/>
              </a:lnSpc>
              <a:spcBef>
                <a:spcPts val="1200"/>
              </a:spcBef>
              <a:spcAft>
                <a:spcPts val="0"/>
              </a:spcAft>
              <a:buClr>
                <a:schemeClr val="dk1"/>
              </a:buClr>
              <a:buSzPts val="162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29"/>
          <p:cNvSpPr/>
          <p:nvPr/>
        </p:nvSpPr>
        <p:spPr>
          <a:xfrm>
            <a:off x="6426219" y="920687"/>
            <a:ext cx="246952" cy="50657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95" name="Google Shape;95;p29"/>
          <p:cNvSpPr/>
          <p:nvPr/>
        </p:nvSpPr>
        <p:spPr>
          <a:xfrm>
            <a:off x="473765" y="920687"/>
            <a:ext cx="246952" cy="50657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96" name="Google Shape;96;p29"/>
          <p:cNvSpPr txBox="1">
            <a:spLocks noGrp="1"/>
          </p:cNvSpPr>
          <p:nvPr>
            <p:ph type="title"/>
          </p:nvPr>
        </p:nvSpPr>
        <p:spPr>
          <a:xfrm>
            <a:off x="1092085" y="923926"/>
            <a:ext cx="4962768" cy="454580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9"/>
        <p:cNvGrpSpPr/>
        <p:nvPr/>
      </p:nvGrpSpPr>
      <p:grpSpPr>
        <a:xfrm>
          <a:off x="0" y="0"/>
          <a:ext cx="0" cy="0"/>
          <a:chOff x="0" y="0"/>
          <a:chExt cx="0" cy="0"/>
        </a:xfrm>
      </p:grpSpPr>
      <p:sp>
        <p:nvSpPr>
          <p:cNvPr id="20" name="Google Shape;20;p1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2"/>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331470" algn="l">
              <a:lnSpc>
                <a:spcPct val="100000"/>
              </a:lnSpc>
              <a:spcBef>
                <a:spcPts val="0"/>
              </a:spcBef>
              <a:spcAft>
                <a:spcPts val="0"/>
              </a:spcAft>
              <a:buSzPts val="1620"/>
              <a:buChar char="▪"/>
              <a:defRPr/>
            </a:lvl1pPr>
            <a:lvl2pPr marL="914400" lvl="1" indent="-331469" algn="l">
              <a:lnSpc>
                <a:spcPct val="100000"/>
              </a:lnSpc>
              <a:spcBef>
                <a:spcPts val="1200"/>
              </a:spcBef>
              <a:spcAft>
                <a:spcPts val="0"/>
              </a:spcAft>
              <a:buClr>
                <a:schemeClr val="dk1"/>
              </a:buClr>
              <a:buSzPts val="1620"/>
              <a:buChar char="–"/>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1200"/>
              </a:spcBef>
              <a:spcAft>
                <a:spcPts val="0"/>
              </a:spcAft>
              <a:buClr>
                <a:schemeClr val="dk1"/>
              </a:buClr>
              <a:buSzPts val="1620"/>
              <a:buChar char="–"/>
              <a:defRPr/>
            </a:lvl4pPr>
            <a:lvl5pPr marL="2286000" lvl="4" indent="-331470" algn="l">
              <a:lnSpc>
                <a:spcPct val="100000"/>
              </a:lnSpc>
              <a:spcBef>
                <a:spcPts val="1200"/>
              </a:spcBef>
              <a:spcAft>
                <a:spcPts val="0"/>
              </a:spcAft>
              <a:buClr>
                <a:schemeClr val="dk1"/>
              </a:buClr>
              <a:buSzPts val="162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18"/>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4"/>
        <p:cNvGrpSpPr/>
        <p:nvPr/>
      </p:nvGrpSpPr>
      <p:grpSpPr>
        <a:xfrm>
          <a:off x="0" y="0"/>
          <a:ext cx="0" cy="0"/>
          <a:chOff x="0" y="0"/>
          <a:chExt cx="0" cy="0"/>
        </a:xfrm>
      </p:grpSpPr>
      <p:sp>
        <p:nvSpPr>
          <p:cNvPr id="25" name="Google Shape;25;p12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32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26"/>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365760" algn="l">
              <a:lnSpc>
                <a:spcPct val="100000"/>
              </a:lnSpc>
              <a:spcBef>
                <a:spcPts val="0"/>
              </a:spcBef>
              <a:spcAft>
                <a:spcPts val="0"/>
              </a:spcAft>
              <a:buSzPts val="2160"/>
              <a:buChar char="▪"/>
              <a:defRPr/>
            </a:lvl1pPr>
            <a:lvl2pPr marL="914400" lvl="1" indent="-365760" algn="l">
              <a:lnSpc>
                <a:spcPct val="100000"/>
              </a:lnSpc>
              <a:spcBef>
                <a:spcPts val="1200"/>
              </a:spcBef>
              <a:spcAft>
                <a:spcPts val="0"/>
              </a:spcAft>
              <a:buSzPts val="2160"/>
              <a:buChar char="–"/>
              <a:defRPr/>
            </a:lvl2pPr>
            <a:lvl3pPr marL="1371600" lvl="2" indent="-365760" algn="l">
              <a:lnSpc>
                <a:spcPct val="100000"/>
              </a:lnSpc>
              <a:spcBef>
                <a:spcPts val="1200"/>
              </a:spcBef>
              <a:spcAft>
                <a:spcPts val="0"/>
              </a:spcAft>
              <a:buSzPts val="2160"/>
              <a:buChar char="▪"/>
              <a:defRPr/>
            </a:lvl3pPr>
            <a:lvl4pPr marL="1828800" lvl="3" indent="-365760" algn="l">
              <a:lnSpc>
                <a:spcPct val="100000"/>
              </a:lnSpc>
              <a:spcBef>
                <a:spcPts val="1200"/>
              </a:spcBef>
              <a:spcAft>
                <a:spcPts val="0"/>
              </a:spcAft>
              <a:buSzPts val="2160"/>
              <a:buChar char="–"/>
              <a:defRPr/>
            </a:lvl4pPr>
            <a:lvl5pPr marL="2286000" lvl="4" indent="-365760" algn="l">
              <a:lnSpc>
                <a:spcPct val="100000"/>
              </a:lnSpc>
              <a:spcBef>
                <a:spcPts val="1200"/>
              </a:spcBef>
              <a:spcAft>
                <a:spcPts val="0"/>
              </a:spcAft>
              <a:buSzPts val="2160"/>
              <a:buChar char="▪"/>
              <a:defRPr/>
            </a:lvl5pPr>
            <a:lvl6pPr marL="2743200" lvl="5" indent="-342900" algn="l">
              <a:lnSpc>
                <a:spcPct val="90000"/>
              </a:lnSpc>
              <a:spcBef>
                <a:spcPts val="12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0"/>
          <p:cNvSpPr txBox="1">
            <a:spLocks noGrp="1"/>
          </p:cNvSpPr>
          <p:nvPr>
            <p:ph type="body" idx="1"/>
          </p:nvPr>
        </p:nvSpPr>
        <p:spPr>
          <a:xfrm>
            <a:off x="457201" y="1527174"/>
            <a:ext cx="5499100" cy="44608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42900" algn="l">
              <a:lnSpc>
                <a:spcPct val="100000"/>
              </a:lnSpc>
              <a:spcBef>
                <a:spcPts val="1200"/>
              </a:spcBef>
              <a:spcAft>
                <a:spcPts val="0"/>
              </a:spcAft>
              <a:buClr>
                <a:schemeClr val="dk1"/>
              </a:buClr>
              <a:buSzPts val="18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42900" algn="l">
              <a:lnSpc>
                <a:spcPct val="100000"/>
              </a:lnSpc>
              <a:spcBef>
                <a:spcPts val="1200"/>
              </a:spcBef>
              <a:spcAft>
                <a:spcPts val="0"/>
              </a:spcAft>
              <a:buClr>
                <a:schemeClr val="dk1"/>
              </a:buClr>
              <a:buSzPts val="18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20"/>
          <p:cNvSpPr txBox="1">
            <a:spLocks noGrp="1"/>
          </p:cNvSpPr>
          <p:nvPr>
            <p:ph type="body" idx="2"/>
          </p:nvPr>
        </p:nvSpPr>
        <p:spPr>
          <a:xfrm>
            <a:off x="6234113" y="1527174"/>
            <a:ext cx="5499100" cy="44608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42900" algn="l">
              <a:lnSpc>
                <a:spcPct val="100000"/>
              </a:lnSpc>
              <a:spcBef>
                <a:spcPts val="1200"/>
              </a:spcBef>
              <a:spcAft>
                <a:spcPts val="0"/>
              </a:spcAft>
              <a:buClr>
                <a:schemeClr val="dk1"/>
              </a:buClr>
              <a:buSzPts val="18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42900" algn="l">
              <a:lnSpc>
                <a:spcPct val="100000"/>
              </a:lnSpc>
              <a:spcBef>
                <a:spcPts val="1200"/>
              </a:spcBef>
              <a:spcAft>
                <a:spcPts val="0"/>
              </a:spcAft>
              <a:buClr>
                <a:schemeClr val="dk1"/>
              </a:buClr>
              <a:buSzPts val="18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31"/>
        <p:cNvGrpSpPr/>
        <p:nvPr/>
      </p:nvGrpSpPr>
      <p:grpSpPr>
        <a:xfrm>
          <a:off x="0" y="0"/>
          <a:ext cx="0" cy="0"/>
          <a:chOff x="0" y="0"/>
          <a:chExt cx="0" cy="0"/>
        </a:xfrm>
      </p:grpSpPr>
      <p:sp>
        <p:nvSpPr>
          <p:cNvPr id="32" name="Google Shape;32;p12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32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25"/>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365760" algn="l">
              <a:lnSpc>
                <a:spcPct val="100000"/>
              </a:lnSpc>
              <a:spcBef>
                <a:spcPts val="0"/>
              </a:spcBef>
              <a:spcAft>
                <a:spcPts val="0"/>
              </a:spcAft>
              <a:buSzPts val="2160"/>
              <a:buChar char="▪"/>
              <a:defRPr/>
            </a:lvl1pPr>
            <a:lvl2pPr marL="914400" lvl="1" indent="-365760" algn="l">
              <a:lnSpc>
                <a:spcPct val="100000"/>
              </a:lnSpc>
              <a:spcBef>
                <a:spcPts val="1200"/>
              </a:spcBef>
              <a:spcAft>
                <a:spcPts val="0"/>
              </a:spcAft>
              <a:buSzPts val="2160"/>
              <a:buChar char="–"/>
              <a:defRPr/>
            </a:lvl2pPr>
            <a:lvl3pPr marL="1371600" lvl="2" indent="-365760" algn="l">
              <a:lnSpc>
                <a:spcPct val="100000"/>
              </a:lnSpc>
              <a:spcBef>
                <a:spcPts val="1200"/>
              </a:spcBef>
              <a:spcAft>
                <a:spcPts val="0"/>
              </a:spcAft>
              <a:buSzPts val="2160"/>
              <a:buChar char="▪"/>
              <a:defRPr/>
            </a:lvl3pPr>
            <a:lvl4pPr marL="1828800" lvl="3" indent="-365760" algn="l">
              <a:lnSpc>
                <a:spcPct val="100000"/>
              </a:lnSpc>
              <a:spcBef>
                <a:spcPts val="1200"/>
              </a:spcBef>
              <a:spcAft>
                <a:spcPts val="0"/>
              </a:spcAft>
              <a:buSzPts val="2160"/>
              <a:buChar char="–"/>
              <a:defRPr/>
            </a:lvl4pPr>
            <a:lvl5pPr marL="2286000" lvl="4" indent="-365760" algn="l">
              <a:lnSpc>
                <a:spcPct val="100000"/>
              </a:lnSpc>
              <a:spcBef>
                <a:spcPts val="1200"/>
              </a:spcBef>
              <a:spcAft>
                <a:spcPts val="0"/>
              </a:spcAft>
              <a:buSzPts val="2160"/>
              <a:buChar char="▪"/>
              <a:defRPr/>
            </a:lvl5pPr>
            <a:lvl6pPr marL="2743200" lvl="5" indent="-342900" algn="l">
              <a:lnSpc>
                <a:spcPct val="90000"/>
              </a:lnSpc>
              <a:spcBef>
                <a:spcPts val="12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34"/>
        <p:cNvGrpSpPr/>
        <p:nvPr/>
      </p:nvGrpSpPr>
      <p:grpSpPr>
        <a:xfrm>
          <a:off x="0" y="0"/>
          <a:ext cx="0" cy="0"/>
          <a:chOff x="0" y="0"/>
          <a:chExt cx="0" cy="0"/>
        </a:xfrm>
      </p:grpSpPr>
      <p:sp>
        <p:nvSpPr>
          <p:cNvPr id="35" name="Google Shape;35;p13"/>
          <p:cNvSpPr/>
          <p:nvPr/>
        </p:nvSpPr>
        <p:spPr>
          <a:xfrm>
            <a:off x="7140899" y="1354039"/>
            <a:ext cx="5051100" cy="328692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 name="Google Shape;36;p13"/>
          <p:cNvSpPr txBox="1">
            <a:spLocks noGrp="1"/>
          </p:cNvSpPr>
          <p:nvPr>
            <p:ph type="title"/>
          </p:nvPr>
        </p:nvSpPr>
        <p:spPr>
          <a:xfrm>
            <a:off x="2055247" y="1527176"/>
            <a:ext cx="4906765" cy="2937249"/>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accent1"/>
              </a:buClr>
              <a:buSzPts val="3200"/>
              <a:buFont typeface="Arial Black"/>
              <a:buNone/>
              <a:defRPr sz="3200" b="0">
                <a:solidFill>
                  <a:schemeClr val="accent1"/>
                </a:solidFill>
                <a:latin typeface="Arial Black"/>
                <a:ea typeface="Arial Black"/>
                <a:cs typeface="Arial Black"/>
                <a:sym typeface="Arial Black"/>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3"/>
          <p:cNvSpPr/>
          <p:nvPr/>
        </p:nvSpPr>
        <p:spPr>
          <a:xfrm>
            <a:off x="-2" y="1354039"/>
            <a:ext cx="1753954" cy="328692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W1_Sky">
  <p:cSld name="Divider W1_Sky">
    <p:spTree>
      <p:nvGrpSpPr>
        <p:cNvPr id="1" name="Shape 38"/>
        <p:cNvGrpSpPr/>
        <p:nvPr/>
      </p:nvGrpSpPr>
      <p:grpSpPr>
        <a:xfrm>
          <a:off x="0" y="0"/>
          <a:ext cx="0" cy="0"/>
          <a:chOff x="0" y="0"/>
          <a:chExt cx="0" cy="0"/>
        </a:xfrm>
      </p:grpSpPr>
      <p:sp>
        <p:nvSpPr>
          <p:cNvPr id="39" name="Google Shape;39;p25"/>
          <p:cNvSpPr/>
          <p:nvPr/>
        </p:nvSpPr>
        <p:spPr>
          <a:xfrm>
            <a:off x="7140899" y="1354039"/>
            <a:ext cx="5051100" cy="328692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 name="Google Shape;40;p25"/>
          <p:cNvSpPr/>
          <p:nvPr/>
        </p:nvSpPr>
        <p:spPr>
          <a:xfrm>
            <a:off x="-2" y="1354039"/>
            <a:ext cx="1753954" cy="328692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41" name="Google Shape;41;p25"/>
          <p:cNvSpPr txBox="1">
            <a:spLocks noGrp="1"/>
          </p:cNvSpPr>
          <p:nvPr>
            <p:ph type="title"/>
          </p:nvPr>
        </p:nvSpPr>
        <p:spPr>
          <a:xfrm>
            <a:off x="2055247" y="1527176"/>
            <a:ext cx="4906765" cy="2937249"/>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accent1"/>
              </a:buClr>
              <a:buSzPts val="3200"/>
              <a:buFont typeface="Arial Black"/>
              <a:buNone/>
              <a:defRPr sz="3200" b="0">
                <a:solidFill>
                  <a:schemeClr val="accent1"/>
                </a:solidFill>
                <a:latin typeface="Arial Black"/>
                <a:ea typeface="Arial Black"/>
                <a:cs typeface="Arial Black"/>
                <a:sym typeface="Arial Black"/>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sp>
        <p:nvSpPr>
          <p:cNvPr id="8" name="Google Shape;8;p8"/>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8"/>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marR="0" lvl="0" indent="-365760" algn="l" rtl="0">
              <a:lnSpc>
                <a:spcPct val="100000"/>
              </a:lnSpc>
              <a:spcBef>
                <a:spcPts val="0"/>
              </a:spcBef>
              <a:spcAft>
                <a:spcPts val="0"/>
              </a:spcAft>
              <a:buClr>
                <a:schemeClr val="dk2"/>
              </a:buClr>
              <a:buSzPts val="2160"/>
              <a:buFont typeface="Arial"/>
              <a:buChar char="▪"/>
              <a:defRPr sz="2400" b="0" i="0" u="none" strike="noStrike" cap="none">
                <a:solidFill>
                  <a:schemeClr val="dk1"/>
                </a:solidFill>
                <a:latin typeface="Arial"/>
                <a:ea typeface="Arial"/>
                <a:cs typeface="Arial"/>
                <a:sym typeface="Arial"/>
              </a:defRPr>
            </a:lvl1pPr>
            <a:lvl2pPr marL="914400" marR="0" lvl="1" indent="-365760"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0" name="Google Shape;10;p8"/>
          <p:cNvPicPr preferRelativeResize="0"/>
          <p:nvPr/>
        </p:nvPicPr>
        <p:blipFill rotWithShape="1">
          <a:blip r:embed="rId21">
            <a:alphaModFix/>
          </a:blip>
          <a:srcRect/>
          <a:stretch/>
        </p:blipFill>
        <p:spPr>
          <a:xfrm>
            <a:off x="10452994" y="6241458"/>
            <a:ext cx="1280218" cy="292850"/>
          </a:xfrm>
          <a:prstGeom prst="rect">
            <a:avLst/>
          </a:prstGeom>
          <a:noFill/>
          <a:ln>
            <a:noFill/>
          </a:ln>
        </p:spPr>
      </p:pic>
      <p:sp>
        <p:nvSpPr>
          <p:cNvPr id="11" name="Google Shape;11;p8"/>
          <p:cNvSpPr txBox="1"/>
          <p:nvPr/>
        </p:nvSpPr>
        <p:spPr>
          <a:xfrm>
            <a:off x="457201" y="6439286"/>
            <a:ext cx="7306732" cy="107722"/>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979D9D"/>
              </a:buClr>
              <a:buSzPts val="700"/>
              <a:buFont typeface="Arial"/>
              <a:buNone/>
            </a:pPr>
            <a:fld id="{00000000-1234-1234-1234-123412341234}" type="slidenum">
              <a:rPr lang="en-US" sz="700" b="0" i="0" u="none" strike="noStrike" cap="none">
                <a:solidFill>
                  <a:srgbClr val="979D9D"/>
                </a:solidFill>
                <a:latin typeface="Arial"/>
                <a:ea typeface="Arial"/>
                <a:cs typeface="Arial"/>
                <a:sym typeface="Arial"/>
              </a:rPr>
              <a:t>‹nr.›</a:t>
            </a:fld>
            <a:r>
              <a:rPr lang="en-US" sz="700" b="0" i="0" u="none" strike="noStrike" cap="none">
                <a:solidFill>
                  <a:srgbClr val="979D9D"/>
                </a:solidFill>
                <a:latin typeface="Arial"/>
                <a:ea typeface="Arial"/>
                <a:cs typeface="Arial"/>
                <a:sym typeface="Arial"/>
              </a:rPr>
              <a:t>	© 2021 Gartner, Inc. and/or its affiliates. All rights reserved. Gartner is a registered trademark of Gartner, Inc. and its affiliates.</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hyperlink" Target="https://www.gartner.com/document/3719217?ref=authbottomrec&amp;refval=3996931" TargetMode="External"/><Relationship Id="rId3" Type="http://schemas.openxmlformats.org/officeDocument/2006/relationships/hyperlink" Target="https://www.gartner.com/document/3994138?ref=authbottomrec&amp;refval=3996931" TargetMode="External"/><Relationship Id="rId7" Type="http://schemas.openxmlformats.org/officeDocument/2006/relationships/hyperlink" Target="https://www.gartner.com/document/3902892?ref=authbottomrec&amp;refval=3996931" TargetMode="Externa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hyperlink" Target="https://www.gartner.com/document/3984403?ref=authbottomrec&amp;refval=3996931" TargetMode="External"/><Relationship Id="rId11" Type="http://schemas.openxmlformats.org/officeDocument/2006/relationships/hyperlink" Target="https://www.gartner.com/document/3994139?ref=authbottomrec&amp;refval=3996931" TargetMode="External"/><Relationship Id="rId5" Type="http://schemas.openxmlformats.org/officeDocument/2006/relationships/hyperlink" Target="https://www.gartner.com/document/3886263?ref=authbottomrec&amp;refval=3996931" TargetMode="External"/><Relationship Id="rId10" Type="http://schemas.openxmlformats.org/officeDocument/2006/relationships/hyperlink" Target="https://www.gartner.com/document/3991480?ref=authbottomrec&amp;refval=3996931" TargetMode="External"/><Relationship Id="rId4" Type="http://schemas.openxmlformats.org/officeDocument/2006/relationships/hyperlink" Target="https://www.gartner.com/document/3483017?ref=authbottomrec&amp;refval=3996931" TargetMode="External"/><Relationship Id="rId9" Type="http://schemas.openxmlformats.org/officeDocument/2006/relationships/hyperlink" Target="https://www.gartner.com/document/3991474?ref=authbottomrec&amp;refval=3996931"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gartner.com/interactive/hc/4004072?ref=solrAll&amp;refval=303849287"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body" idx="1"/>
          </p:nvPr>
        </p:nvSpPr>
        <p:spPr>
          <a:xfrm>
            <a:off x="2166861" y="3804785"/>
            <a:ext cx="4545024"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620"/>
              <a:buNone/>
            </a:pPr>
            <a:r>
              <a:rPr lang="en-US">
                <a:solidFill>
                  <a:schemeClr val="lt1"/>
                </a:solidFill>
              </a:rPr>
              <a:t>Henry Cook	</a:t>
            </a:r>
            <a:endParaRPr>
              <a:solidFill>
                <a:schemeClr val="lt1"/>
              </a:solidFill>
            </a:endParaRPr>
          </a:p>
          <a:p>
            <a:pPr marL="0" lvl="0" indent="0" algn="l" rtl="0">
              <a:lnSpc>
                <a:spcPct val="100000"/>
              </a:lnSpc>
              <a:spcBef>
                <a:spcPts val="0"/>
              </a:spcBef>
              <a:spcAft>
                <a:spcPts val="0"/>
              </a:spcAft>
              <a:buSzPts val="1620"/>
              <a:buNone/>
            </a:pPr>
            <a:r>
              <a:rPr lang="en-US">
                <a:solidFill>
                  <a:schemeClr val="lt1"/>
                </a:solidFill>
              </a:rPr>
              <a:t>Last Updated: 10-January-2021</a:t>
            </a:r>
            <a:endParaRPr>
              <a:solidFill>
                <a:schemeClr val="lt1"/>
              </a:solidFill>
            </a:endParaRPr>
          </a:p>
        </p:txBody>
      </p:sp>
      <p:sp>
        <p:nvSpPr>
          <p:cNvPr id="102" name="Google Shape;102;p1"/>
          <p:cNvSpPr txBox="1">
            <a:spLocks noGrp="1"/>
          </p:cNvSpPr>
          <p:nvPr>
            <p:ph type="ctrTitle"/>
          </p:nvPr>
        </p:nvSpPr>
        <p:spPr>
          <a:xfrm>
            <a:off x="2166861" y="1687986"/>
            <a:ext cx="4545024" cy="1994392"/>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2"/>
              </a:buClr>
              <a:buSzPts val="3600"/>
              <a:buFont typeface="Arial Black"/>
              <a:buNone/>
            </a:pPr>
            <a:r>
              <a:rPr lang="en-US" sz="2800">
                <a:solidFill>
                  <a:schemeClr val="lt1"/>
                </a:solidFill>
              </a:rPr>
              <a:t>Data and Analytics Essentials: </a:t>
            </a:r>
            <a:br>
              <a:rPr lang="en-US" sz="2800">
                <a:solidFill>
                  <a:schemeClr val="lt1"/>
                </a:solidFill>
              </a:rPr>
            </a:br>
            <a:r>
              <a:rPr lang="en-US" sz="2800">
                <a:solidFill>
                  <a:schemeClr val="lt1"/>
                </a:solidFill>
              </a:rPr>
              <a:t>Logical Data Warehouse</a:t>
            </a:r>
            <a:endParaRPr sz="2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pic>
        <p:nvPicPr>
          <p:cNvPr id="366" name="Google Shape;366;p97" descr="The Data and Analytics Infrastructure Model is a two-by-two matrix. Data is classified as being either known or unknown. Questions are classified as being known or unknown. "/>
          <p:cNvPicPr preferRelativeResize="0"/>
          <p:nvPr/>
        </p:nvPicPr>
        <p:blipFill rotWithShape="1">
          <a:blip r:embed="rId3">
            <a:alphaModFix/>
          </a:blip>
          <a:srcRect t="11811" b="13810"/>
          <a:stretch/>
        </p:blipFill>
        <p:spPr>
          <a:xfrm>
            <a:off x="636600" y="1038425"/>
            <a:ext cx="10918826" cy="5100875"/>
          </a:xfrm>
          <a:prstGeom prst="rect">
            <a:avLst/>
          </a:prstGeom>
          <a:noFill/>
          <a:ln>
            <a:noFill/>
          </a:ln>
        </p:spPr>
      </p:pic>
      <p:sp>
        <p:nvSpPr>
          <p:cNvPr id="367" name="Google Shape;367;p97"/>
          <p:cNvSpPr txBox="1">
            <a:spLocks noGrp="1"/>
          </p:cNvSpPr>
          <p:nvPr>
            <p:ph type="title"/>
          </p:nvPr>
        </p:nvSpPr>
        <p:spPr>
          <a:xfrm>
            <a:off x="457200" y="366713"/>
            <a:ext cx="11276100" cy="4431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800"/>
              <a:buNone/>
            </a:pPr>
            <a:r>
              <a:rPr lang="en-US"/>
              <a:t>The Data and Analytics Infrastructure Model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pic>
        <p:nvPicPr>
          <p:cNvPr id="372" name="Google Shape;372;p98" descr="The common use cases and infrastructures for analytical systems can be overlaid on the DAIM model, showing how the LDW provides coverage for all likely analytical requirements."/>
          <p:cNvPicPr preferRelativeResize="0"/>
          <p:nvPr/>
        </p:nvPicPr>
        <p:blipFill rotWithShape="1">
          <a:blip r:embed="rId3">
            <a:alphaModFix/>
          </a:blip>
          <a:srcRect t="11081" r="9321" b="9753"/>
          <a:stretch/>
        </p:blipFill>
        <p:spPr>
          <a:xfrm>
            <a:off x="2348638" y="945725"/>
            <a:ext cx="7770976" cy="5235950"/>
          </a:xfrm>
          <a:prstGeom prst="rect">
            <a:avLst/>
          </a:prstGeom>
          <a:noFill/>
          <a:ln>
            <a:noFill/>
          </a:ln>
        </p:spPr>
      </p:pic>
      <p:sp>
        <p:nvSpPr>
          <p:cNvPr id="373" name="Google Shape;373;p98"/>
          <p:cNvSpPr txBox="1">
            <a:spLocks noGrp="1"/>
          </p:cNvSpPr>
          <p:nvPr>
            <p:ph type="title"/>
          </p:nvPr>
        </p:nvSpPr>
        <p:spPr>
          <a:xfrm>
            <a:off x="457200" y="366713"/>
            <a:ext cx="11276100" cy="4431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800"/>
              <a:buNone/>
            </a:pPr>
            <a:r>
              <a:rPr lang="en-US"/>
              <a:t>Logical Data Warehouse Overlay for the DAIM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378" name="Google Shape;378;p101" descr="The DAIM model can help plan support for analysts, casual users, data engineers and data scientists."/>
          <p:cNvPicPr preferRelativeResize="0"/>
          <p:nvPr/>
        </p:nvPicPr>
        <p:blipFill rotWithShape="1">
          <a:blip r:embed="rId3">
            <a:alphaModFix/>
          </a:blip>
          <a:srcRect t="14527" b="12685"/>
          <a:stretch/>
        </p:blipFill>
        <p:spPr>
          <a:xfrm>
            <a:off x="749300" y="996625"/>
            <a:ext cx="10691824" cy="4991425"/>
          </a:xfrm>
          <a:prstGeom prst="rect">
            <a:avLst/>
          </a:prstGeom>
          <a:noFill/>
          <a:ln>
            <a:noFill/>
          </a:ln>
        </p:spPr>
      </p:pic>
      <p:sp>
        <p:nvSpPr>
          <p:cNvPr id="379" name="Google Shape;379;p101"/>
          <p:cNvSpPr txBox="1">
            <a:spLocks noGrp="1"/>
          </p:cNvSpPr>
          <p:nvPr>
            <p:ph type="title"/>
          </p:nvPr>
        </p:nvSpPr>
        <p:spPr>
          <a:xfrm>
            <a:off x="457200" y="366713"/>
            <a:ext cx="11276100" cy="4431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800"/>
              <a:buNone/>
            </a:pPr>
            <a:r>
              <a:rPr lang="en-US"/>
              <a:t>Roles, Skills Alignment and Data Contexts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6"/>
          <p:cNvSpPr/>
          <p:nvPr/>
        </p:nvSpPr>
        <p:spPr>
          <a:xfrm>
            <a:off x="800519" y="4551824"/>
            <a:ext cx="1756803" cy="867336"/>
          </a:xfrm>
          <a:prstGeom prst="rect">
            <a:avLst/>
          </a:prstGeom>
          <a:solidFill>
            <a:schemeClr val="lt1"/>
          </a:solidFill>
          <a:ln w="25400" cap="flat" cmpd="sng">
            <a:solidFill>
              <a:srgbClr val="001D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2060"/>
                </a:solidFill>
                <a:latin typeface="Arial"/>
                <a:ea typeface="Arial"/>
                <a:cs typeface="Arial"/>
                <a:sym typeface="Arial"/>
              </a:rPr>
              <a:t>Operational Intelligence, real time, ODS</a:t>
            </a:r>
            <a:endParaRPr sz="1800" b="0" i="0" u="none" strike="noStrike" cap="none">
              <a:solidFill>
                <a:srgbClr val="002060"/>
              </a:solidFill>
              <a:latin typeface="Arial"/>
              <a:ea typeface="Arial"/>
              <a:cs typeface="Arial"/>
              <a:sym typeface="Arial"/>
            </a:endParaRPr>
          </a:p>
        </p:txBody>
      </p:sp>
      <p:sp>
        <p:nvSpPr>
          <p:cNvPr id="385" name="Google Shape;385;p36"/>
          <p:cNvSpPr/>
          <p:nvPr/>
        </p:nvSpPr>
        <p:spPr>
          <a:xfrm>
            <a:off x="2662516" y="4515965"/>
            <a:ext cx="1304365" cy="634254"/>
          </a:xfrm>
          <a:prstGeom prst="rect">
            <a:avLst/>
          </a:prstGeom>
          <a:solidFill>
            <a:schemeClr val="lt1"/>
          </a:solidFill>
          <a:ln w="25400" cap="flat" cmpd="sng">
            <a:solidFill>
              <a:srgbClr val="001D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2060"/>
                </a:solidFill>
                <a:latin typeface="Arial"/>
                <a:ea typeface="Arial"/>
                <a:cs typeface="Arial"/>
                <a:sym typeface="Arial"/>
              </a:rPr>
              <a:t>Marts</a:t>
            </a:r>
            <a:endParaRPr sz="1800" b="0" i="0" u="none" strike="noStrike" cap="none">
              <a:solidFill>
                <a:srgbClr val="002060"/>
              </a:solidFill>
              <a:latin typeface="Arial"/>
              <a:ea typeface="Arial"/>
              <a:cs typeface="Arial"/>
              <a:sym typeface="Arial"/>
            </a:endParaRPr>
          </a:p>
        </p:txBody>
      </p:sp>
      <p:sp>
        <p:nvSpPr>
          <p:cNvPr id="386" name="Google Shape;386;p36"/>
          <p:cNvSpPr/>
          <p:nvPr/>
        </p:nvSpPr>
        <p:spPr>
          <a:xfrm>
            <a:off x="2814916" y="4668365"/>
            <a:ext cx="1304365" cy="634254"/>
          </a:xfrm>
          <a:prstGeom prst="rect">
            <a:avLst/>
          </a:prstGeom>
          <a:solidFill>
            <a:schemeClr val="lt1"/>
          </a:solidFill>
          <a:ln w="25400" cap="flat" cmpd="sng">
            <a:solidFill>
              <a:srgbClr val="001D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2060"/>
                </a:solidFill>
                <a:latin typeface="Arial"/>
                <a:ea typeface="Arial"/>
                <a:cs typeface="Arial"/>
                <a:sym typeface="Arial"/>
              </a:rPr>
              <a:t>Marts</a:t>
            </a:r>
            <a:endParaRPr sz="1800" b="0" i="0" u="none" strike="noStrike" cap="none">
              <a:solidFill>
                <a:srgbClr val="002060"/>
              </a:solidFill>
              <a:latin typeface="Arial"/>
              <a:ea typeface="Arial"/>
              <a:cs typeface="Arial"/>
              <a:sym typeface="Arial"/>
            </a:endParaRPr>
          </a:p>
        </p:txBody>
      </p:sp>
      <p:sp>
        <p:nvSpPr>
          <p:cNvPr id="387" name="Google Shape;387;p36"/>
          <p:cNvSpPr/>
          <p:nvPr/>
        </p:nvSpPr>
        <p:spPr>
          <a:xfrm>
            <a:off x="2967316" y="4820765"/>
            <a:ext cx="1304365" cy="634254"/>
          </a:xfrm>
          <a:prstGeom prst="rect">
            <a:avLst/>
          </a:prstGeom>
          <a:solidFill>
            <a:schemeClr val="lt1"/>
          </a:solidFill>
          <a:ln w="25400" cap="flat" cmpd="sng">
            <a:solidFill>
              <a:srgbClr val="001D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2060"/>
                </a:solidFill>
                <a:latin typeface="Arial"/>
                <a:ea typeface="Arial"/>
                <a:cs typeface="Arial"/>
                <a:sym typeface="Arial"/>
              </a:rPr>
              <a:t>Marts</a:t>
            </a:r>
            <a:endParaRPr sz="1800" b="0" i="0" u="none" strike="noStrike" cap="none">
              <a:solidFill>
                <a:srgbClr val="002060"/>
              </a:solidFill>
              <a:latin typeface="Arial"/>
              <a:ea typeface="Arial"/>
              <a:cs typeface="Arial"/>
              <a:sym typeface="Arial"/>
            </a:endParaRPr>
          </a:p>
        </p:txBody>
      </p:sp>
      <p:sp>
        <p:nvSpPr>
          <p:cNvPr id="388" name="Google Shape;388;p36"/>
          <p:cNvSpPr/>
          <p:nvPr/>
        </p:nvSpPr>
        <p:spPr>
          <a:xfrm>
            <a:off x="4424082" y="4515966"/>
            <a:ext cx="2218765" cy="1125071"/>
          </a:xfrm>
          <a:prstGeom prst="rect">
            <a:avLst/>
          </a:prstGeom>
          <a:solidFill>
            <a:schemeClr val="lt1"/>
          </a:solidFill>
          <a:ln w="25400" cap="flat" cmpd="sng">
            <a:solidFill>
              <a:srgbClr val="001D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2060"/>
                </a:solidFill>
                <a:latin typeface="Arial"/>
                <a:ea typeface="Arial"/>
                <a:cs typeface="Arial"/>
                <a:sym typeface="Arial"/>
              </a:rPr>
              <a:t>Data Warehouse(s)</a:t>
            </a:r>
            <a:endParaRPr sz="1800" b="0" i="0" u="none" strike="noStrike" cap="none">
              <a:solidFill>
                <a:srgbClr val="002060"/>
              </a:solidFill>
              <a:latin typeface="Arial"/>
              <a:ea typeface="Arial"/>
              <a:cs typeface="Arial"/>
              <a:sym typeface="Arial"/>
            </a:endParaRPr>
          </a:p>
        </p:txBody>
      </p:sp>
      <p:sp>
        <p:nvSpPr>
          <p:cNvPr id="389" name="Google Shape;389;p36"/>
          <p:cNvSpPr/>
          <p:nvPr/>
        </p:nvSpPr>
        <p:spPr>
          <a:xfrm>
            <a:off x="7061665" y="4515965"/>
            <a:ext cx="3924582" cy="1346951"/>
          </a:xfrm>
          <a:prstGeom prst="rect">
            <a:avLst/>
          </a:prstGeom>
          <a:solidFill>
            <a:schemeClr val="lt1"/>
          </a:solidFill>
          <a:ln w="25400" cap="flat" cmpd="sng">
            <a:solidFill>
              <a:srgbClr val="001D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2060"/>
                </a:solidFill>
                <a:latin typeface="Arial"/>
                <a:ea typeface="Arial"/>
                <a:cs typeface="Arial"/>
                <a:sym typeface="Arial"/>
              </a:rPr>
              <a:t>Data Lake</a:t>
            </a:r>
            <a:endParaRPr sz="1800" b="0" i="0" u="none" strike="noStrike" cap="none">
              <a:solidFill>
                <a:srgbClr val="002060"/>
              </a:solidFill>
              <a:latin typeface="Arial"/>
              <a:ea typeface="Arial"/>
              <a:cs typeface="Arial"/>
              <a:sym typeface="Arial"/>
            </a:endParaRPr>
          </a:p>
        </p:txBody>
      </p:sp>
      <p:sp>
        <p:nvSpPr>
          <p:cNvPr id="390" name="Google Shape;390;p36"/>
          <p:cNvSpPr/>
          <p:nvPr/>
        </p:nvSpPr>
        <p:spPr>
          <a:xfrm>
            <a:off x="9345425" y="1184465"/>
            <a:ext cx="2250701" cy="2268063"/>
          </a:xfrm>
          <a:prstGeom prst="rect">
            <a:avLst/>
          </a:prstGeom>
          <a:solidFill>
            <a:schemeClr val="lt1"/>
          </a:solidFill>
          <a:ln w="25400" cap="flat" cmpd="sng">
            <a:solidFill>
              <a:srgbClr val="001D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2060"/>
                </a:solidFill>
                <a:latin typeface="Arial"/>
                <a:ea typeface="Arial"/>
                <a:cs typeface="Arial"/>
                <a:sym typeface="Arial"/>
              </a:rPr>
              <a:t>Key Question:</a:t>
            </a:r>
            <a:br>
              <a:rPr lang="en-US" sz="1800" b="1" i="0" u="none" strike="noStrike" cap="none">
                <a:solidFill>
                  <a:srgbClr val="002060"/>
                </a:solidFill>
                <a:latin typeface="Arial"/>
                <a:ea typeface="Arial"/>
                <a:cs typeface="Arial"/>
                <a:sym typeface="Arial"/>
              </a:rPr>
            </a:br>
            <a:endParaRPr sz="1800" b="1" i="0" u="none" strike="noStrike" cap="none">
              <a:solidFill>
                <a:srgbClr val="00206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2060"/>
                </a:solidFill>
                <a:latin typeface="Arial"/>
                <a:ea typeface="Arial"/>
                <a:cs typeface="Arial"/>
                <a:sym typeface="Arial"/>
              </a:rPr>
              <a:t>What kind of data?</a:t>
            </a:r>
            <a:br>
              <a:rPr lang="en-US" sz="1800" b="0" i="0" u="none" strike="noStrike" cap="none">
                <a:solidFill>
                  <a:srgbClr val="002060"/>
                </a:solidFill>
                <a:latin typeface="Arial"/>
                <a:ea typeface="Arial"/>
                <a:cs typeface="Arial"/>
                <a:sym typeface="Arial"/>
              </a:rPr>
            </a:br>
            <a:endParaRPr sz="1800" b="0" i="0" u="none" strike="noStrike" cap="none">
              <a:solidFill>
                <a:srgbClr val="00206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2060"/>
                </a:solidFill>
                <a:latin typeface="Arial"/>
                <a:ea typeface="Arial"/>
                <a:cs typeface="Arial"/>
                <a:sym typeface="Arial"/>
              </a:rPr>
              <a:t>What kind of service levels?</a:t>
            </a:r>
            <a:endParaRPr sz="1800" b="0" i="0" u="none" strike="noStrike" cap="none">
              <a:solidFill>
                <a:srgbClr val="002060"/>
              </a:solidFill>
              <a:latin typeface="Arial"/>
              <a:ea typeface="Arial"/>
              <a:cs typeface="Arial"/>
              <a:sym typeface="Arial"/>
            </a:endParaRPr>
          </a:p>
        </p:txBody>
      </p:sp>
      <p:sp>
        <p:nvSpPr>
          <p:cNvPr id="391" name="Google Shape;391;p36"/>
          <p:cNvSpPr/>
          <p:nvPr/>
        </p:nvSpPr>
        <p:spPr>
          <a:xfrm>
            <a:off x="443752" y="3751728"/>
            <a:ext cx="11152373" cy="2268061"/>
          </a:xfrm>
          <a:prstGeom prst="rect">
            <a:avLst/>
          </a:prstGeom>
          <a:noFill/>
          <a:ln w="38100" cap="flat" cmpd="sng">
            <a:solidFill>
              <a:srgbClr val="00206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2060"/>
                </a:solidFill>
                <a:latin typeface="Arial"/>
                <a:ea typeface="Arial"/>
                <a:cs typeface="Arial"/>
                <a:sym typeface="Arial"/>
              </a:rPr>
              <a:t>      Logical Data Warehouse</a:t>
            </a:r>
            <a:endParaRPr sz="1600" b="1" i="0" u="none" strike="noStrike" cap="none">
              <a:solidFill>
                <a:srgbClr val="002060"/>
              </a:solidFill>
              <a:latin typeface="Arial"/>
              <a:ea typeface="Arial"/>
              <a:cs typeface="Arial"/>
              <a:sym typeface="Arial"/>
            </a:endParaRPr>
          </a:p>
        </p:txBody>
      </p:sp>
      <p:graphicFrame>
        <p:nvGraphicFramePr>
          <p:cNvPr id="392" name="Google Shape;392;p36"/>
          <p:cNvGraphicFramePr/>
          <p:nvPr/>
        </p:nvGraphicFramePr>
        <p:xfrm>
          <a:off x="551329" y="1200006"/>
          <a:ext cx="8472650" cy="2268075"/>
        </p:xfrm>
        <a:graphic>
          <a:graphicData uri="http://schemas.openxmlformats.org/drawingml/2006/table">
            <a:tbl>
              <a:tblPr firstRow="1" bandRow="1">
                <a:noFill/>
                <a:tableStyleId>{A97B6E29-4844-48F7-ADD8-47A185AC5A6F}</a:tableStyleId>
              </a:tblPr>
              <a:tblGrid>
                <a:gridCol w="822350">
                  <a:extLst>
                    <a:ext uri="{9D8B030D-6E8A-4147-A177-3AD203B41FA5}">
                      <a16:colId xmlns:a16="http://schemas.microsoft.com/office/drawing/2014/main" val="20000"/>
                    </a:ext>
                  </a:extLst>
                </a:gridCol>
                <a:gridCol w="6504000">
                  <a:extLst>
                    <a:ext uri="{9D8B030D-6E8A-4147-A177-3AD203B41FA5}">
                      <a16:colId xmlns:a16="http://schemas.microsoft.com/office/drawing/2014/main" val="20001"/>
                    </a:ext>
                  </a:extLst>
                </a:gridCol>
                <a:gridCol w="1146300">
                  <a:extLst>
                    <a:ext uri="{9D8B030D-6E8A-4147-A177-3AD203B41FA5}">
                      <a16:colId xmlns:a16="http://schemas.microsoft.com/office/drawing/2014/main" val="20002"/>
                    </a:ext>
                  </a:extLst>
                </a:gridCol>
              </a:tblGrid>
              <a:tr h="37317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Cost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Requirements – Prioritized by Return on Investment / Strategic Value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Benefit</a:t>
                      </a:r>
                      <a:endParaRPr sz="1400" u="none" strike="noStrike" cap="none"/>
                    </a:p>
                  </a:txBody>
                  <a:tcPr marL="91450" marR="91450" marT="45725" marB="45725"/>
                </a:tc>
                <a:extLst>
                  <a:ext uri="{0D108BD9-81ED-4DB2-BD59-A6C34878D82A}">
                    <a16:rowId xmlns:a16="http://schemas.microsoft.com/office/drawing/2014/main" val="10000"/>
                  </a:ext>
                </a:extLst>
              </a:tr>
              <a:tr h="473725">
                <a:tc>
                  <a:txBody>
                    <a:bodyPr/>
                    <a:lstStyle/>
                    <a:p>
                      <a:pPr marL="0" marR="0" lvl="0" indent="0" algn="r" rtl="0">
                        <a:lnSpc>
                          <a:spcPct val="100000"/>
                        </a:lnSpc>
                        <a:spcBef>
                          <a:spcPts val="0"/>
                        </a:spcBef>
                        <a:spcAft>
                          <a:spcPts val="0"/>
                        </a:spcAft>
                        <a:buClr>
                          <a:srgbClr val="000000"/>
                        </a:buClr>
                        <a:buSzPts val="1400"/>
                        <a:buFont typeface="Arial"/>
                        <a:buNone/>
                      </a:pPr>
                      <a:r>
                        <a:rPr lang="en-US" sz="1400" u="none" strike="noStrike" cap="none"/>
                        <a:t>0.5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Provide new </a:t>
                      </a:r>
                      <a:r>
                        <a:rPr lang="en-US" sz="1600" b="1" u="none" strike="noStrike" cap="none"/>
                        <a:t>profitability</a:t>
                      </a:r>
                      <a:r>
                        <a:rPr lang="en-US" sz="1600" u="none" strike="noStrike" cap="none"/>
                        <a:t> calculations for </a:t>
                      </a:r>
                      <a:r>
                        <a:rPr lang="en-US" sz="1600" b="1" u="none" strike="noStrike" cap="none"/>
                        <a:t>finance</a:t>
                      </a:r>
                      <a:endParaRPr sz="1600" u="none" strike="noStrike" cap="none"/>
                    </a:p>
                  </a:txBody>
                  <a:tcPr marL="91450" marR="91450" marT="45725" marB="45725"/>
                </a:tc>
                <a:tc>
                  <a:txBody>
                    <a:bodyPr/>
                    <a:lstStyle/>
                    <a:p>
                      <a:pPr marL="0" marR="0" lvl="0" indent="0" algn="r" rtl="0">
                        <a:lnSpc>
                          <a:spcPct val="100000"/>
                        </a:lnSpc>
                        <a:spcBef>
                          <a:spcPts val="0"/>
                        </a:spcBef>
                        <a:spcAft>
                          <a:spcPts val="0"/>
                        </a:spcAft>
                        <a:buClr>
                          <a:srgbClr val="000000"/>
                        </a:buClr>
                        <a:buSzPts val="1400"/>
                        <a:buFont typeface="Arial"/>
                        <a:buNone/>
                      </a:pPr>
                      <a:r>
                        <a:rPr lang="en-US" sz="1400" u="none" strike="noStrike" cap="none"/>
                        <a:t>10</a:t>
                      </a:r>
                      <a:endParaRPr sz="1400" u="none" strike="noStrike" cap="none"/>
                    </a:p>
                  </a:txBody>
                  <a:tcPr marL="91450" marR="91450" marT="45725" marB="45725"/>
                </a:tc>
                <a:extLst>
                  <a:ext uri="{0D108BD9-81ED-4DB2-BD59-A6C34878D82A}">
                    <a16:rowId xmlns:a16="http://schemas.microsoft.com/office/drawing/2014/main" val="10001"/>
                  </a:ext>
                </a:extLst>
              </a:tr>
              <a:tr h="473725">
                <a:tc>
                  <a:txBody>
                    <a:bodyPr/>
                    <a:lstStyle/>
                    <a:p>
                      <a:pPr marL="0" marR="0" lvl="0" indent="0" algn="r" rtl="0">
                        <a:lnSpc>
                          <a:spcPct val="100000"/>
                        </a:lnSpc>
                        <a:spcBef>
                          <a:spcPts val="0"/>
                        </a:spcBef>
                        <a:spcAft>
                          <a:spcPts val="0"/>
                        </a:spcAft>
                        <a:buClr>
                          <a:srgbClr val="000000"/>
                        </a:buClr>
                        <a:buSzPts val="1400"/>
                        <a:buFont typeface="Arial"/>
                        <a:buNone/>
                      </a:pPr>
                      <a:r>
                        <a:rPr lang="en-US" sz="1400" u="none" strike="noStrike" cap="none"/>
                        <a:t>0.1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t>Monitor</a:t>
                      </a:r>
                      <a:r>
                        <a:rPr lang="en-US" sz="1600" u="none" strike="noStrike" cap="none"/>
                        <a:t> activity within real estate assets using </a:t>
                      </a:r>
                      <a:r>
                        <a:rPr lang="en-US" sz="1600" b="1" u="none" strike="noStrike" cap="none"/>
                        <a:t>Internet of Things</a:t>
                      </a:r>
                      <a:endParaRPr sz="1600" u="none" strike="noStrike" cap="none"/>
                    </a:p>
                  </a:txBody>
                  <a:tcPr marL="91450" marR="91450" marT="45725" marB="45725"/>
                </a:tc>
                <a:tc>
                  <a:txBody>
                    <a:bodyPr/>
                    <a:lstStyle/>
                    <a:p>
                      <a:pPr marL="0" marR="0" lvl="0" indent="0" algn="r" rtl="0">
                        <a:lnSpc>
                          <a:spcPct val="100000"/>
                        </a:lnSpc>
                        <a:spcBef>
                          <a:spcPts val="0"/>
                        </a:spcBef>
                        <a:spcAft>
                          <a:spcPts val="0"/>
                        </a:spcAft>
                        <a:buClr>
                          <a:srgbClr val="000000"/>
                        </a:buClr>
                        <a:buSzPts val="1400"/>
                        <a:buFont typeface="Arial"/>
                        <a:buNone/>
                      </a:pPr>
                      <a:r>
                        <a:rPr lang="en-US" sz="1400" u="none" strike="noStrike" cap="none"/>
                        <a:t>5</a:t>
                      </a:r>
                      <a:endParaRPr sz="1400" u="none" strike="noStrike" cap="none"/>
                    </a:p>
                  </a:txBody>
                  <a:tcPr marL="91450" marR="91450" marT="45725" marB="45725"/>
                </a:tc>
                <a:extLst>
                  <a:ext uri="{0D108BD9-81ED-4DB2-BD59-A6C34878D82A}">
                    <a16:rowId xmlns:a16="http://schemas.microsoft.com/office/drawing/2014/main" val="10002"/>
                  </a:ext>
                </a:extLst>
              </a:tr>
              <a:tr h="473725">
                <a:tc>
                  <a:txBody>
                    <a:bodyPr/>
                    <a:lstStyle/>
                    <a:p>
                      <a:pPr marL="0" marR="0" lvl="0" indent="0" algn="r" rtl="0">
                        <a:lnSpc>
                          <a:spcPct val="100000"/>
                        </a:lnSpc>
                        <a:spcBef>
                          <a:spcPts val="0"/>
                        </a:spcBef>
                        <a:spcAft>
                          <a:spcPts val="0"/>
                        </a:spcAft>
                        <a:buClr>
                          <a:srgbClr val="000000"/>
                        </a:buClr>
                        <a:buSzPts val="1400"/>
                        <a:buFont typeface="Arial"/>
                        <a:buNone/>
                      </a:pPr>
                      <a:r>
                        <a:rPr lang="en-US" sz="1400" u="none" strike="noStrike" cap="none"/>
                        <a:t>0.5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Provide </a:t>
                      </a:r>
                      <a:r>
                        <a:rPr lang="en-US" sz="1600" b="1" u="none" strike="noStrike" cap="none"/>
                        <a:t>real</a:t>
                      </a:r>
                      <a:r>
                        <a:rPr lang="en-US" sz="1600" b="1"/>
                        <a:t>-</a:t>
                      </a:r>
                      <a:r>
                        <a:rPr lang="en-US" sz="1600" b="1" u="none" strike="noStrike" cap="none"/>
                        <a:t>time </a:t>
                      </a:r>
                      <a:r>
                        <a:rPr lang="en-US" sz="1600" u="none" strike="noStrike" cap="none"/>
                        <a:t>interactive data feeds to customer service via </a:t>
                      </a:r>
                      <a:r>
                        <a:rPr lang="en-US" sz="1600" b="1" u="none" strike="noStrike" cap="none"/>
                        <a:t>API</a:t>
                      </a:r>
                      <a:endParaRPr sz="1600" u="none" strike="noStrike" cap="none"/>
                    </a:p>
                  </a:txBody>
                  <a:tcPr marL="91450" marR="91450" marT="45725" marB="45725"/>
                </a:tc>
                <a:tc>
                  <a:txBody>
                    <a:bodyPr/>
                    <a:lstStyle/>
                    <a:p>
                      <a:pPr marL="0" marR="0" lvl="0" indent="0" algn="r" rtl="0">
                        <a:lnSpc>
                          <a:spcPct val="100000"/>
                        </a:lnSpc>
                        <a:spcBef>
                          <a:spcPts val="0"/>
                        </a:spcBef>
                        <a:spcAft>
                          <a:spcPts val="0"/>
                        </a:spcAft>
                        <a:buClr>
                          <a:srgbClr val="000000"/>
                        </a:buClr>
                        <a:buSzPts val="1400"/>
                        <a:buFont typeface="Arial"/>
                        <a:buNone/>
                      </a:pPr>
                      <a:r>
                        <a:rPr lang="en-US" sz="1400" u="none" strike="noStrike" cap="none"/>
                        <a:t>12</a:t>
                      </a:r>
                      <a:endParaRPr sz="1400" u="none" strike="noStrike" cap="none"/>
                    </a:p>
                  </a:txBody>
                  <a:tcPr marL="91450" marR="91450" marT="45725" marB="45725"/>
                </a:tc>
                <a:extLst>
                  <a:ext uri="{0D108BD9-81ED-4DB2-BD59-A6C34878D82A}">
                    <a16:rowId xmlns:a16="http://schemas.microsoft.com/office/drawing/2014/main" val="10003"/>
                  </a:ext>
                </a:extLst>
              </a:tr>
              <a:tr h="473725">
                <a:tc>
                  <a:txBody>
                    <a:bodyPr/>
                    <a:lstStyle/>
                    <a:p>
                      <a:pPr marL="0" marR="0" lvl="0" indent="0" algn="r" rtl="0">
                        <a:lnSpc>
                          <a:spcPct val="100000"/>
                        </a:lnSpc>
                        <a:spcBef>
                          <a:spcPts val="0"/>
                        </a:spcBef>
                        <a:spcAft>
                          <a:spcPts val="0"/>
                        </a:spcAft>
                        <a:buClr>
                          <a:srgbClr val="000000"/>
                        </a:buClr>
                        <a:buSzPts val="1400"/>
                        <a:buFont typeface="Arial"/>
                        <a:buNone/>
                      </a:pPr>
                      <a:r>
                        <a:rPr lang="en-US" sz="1400" u="none" strike="noStrike" cap="none"/>
                        <a:t>1.0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Provide  </a:t>
                      </a:r>
                      <a:r>
                        <a:rPr lang="en-US" sz="1600" b="1" u="none" strike="noStrike" cap="none"/>
                        <a:t>offline</a:t>
                      </a:r>
                      <a:r>
                        <a:rPr lang="en-US" sz="1600" u="none" strike="noStrike" cap="none"/>
                        <a:t> self service tools for </a:t>
                      </a:r>
                      <a:r>
                        <a:rPr lang="en-US" sz="1600" b="1" u="none" strike="noStrike" cap="none"/>
                        <a:t>roving</a:t>
                      </a:r>
                      <a:r>
                        <a:rPr lang="en-US" sz="1600" u="none" strike="noStrike" cap="none"/>
                        <a:t> consultants and staff</a:t>
                      </a:r>
                      <a:endParaRPr sz="1600" u="none" strike="noStrike" cap="none"/>
                    </a:p>
                  </a:txBody>
                  <a:tcPr marL="91450" marR="91450" marT="45725" marB="45725"/>
                </a:tc>
                <a:tc>
                  <a:txBody>
                    <a:bodyPr/>
                    <a:lstStyle/>
                    <a:p>
                      <a:pPr marL="0" marR="0" lvl="0" indent="0" algn="r" rtl="0">
                        <a:lnSpc>
                          <a:spcPct val="100000"/>
                        </a:lnSpc>
                        <a:spcBef>
                          <a:spcPts val="0"/>
                        </a:spcBef>
                        <a:spcAft>
                          <a:spcPts val="0"/>
                        </a:spcAft>
                        <a:buClr>
                          <a:srgbClr val="000000"/>
                        </a:buClr>
                        <a:buSzPts val="1400"/>
                        <a:buFont typeface="Arial"/>
                        <a:buNone/>
                      </a:pPr>
                      <a:r>
                        <a:rPr lang="en-US" sz="1400" u="none" strike="noStrike" cap="none"/>
                        <a:t>25</a:t>
                      </a:r>
                      <a:endParaRPr sz="1400" u="none" strike="noStrike" cap="none"/>
                    </a:p>
                  </a:txBody>
                  <a:tcPr marL="91450" marR="91450" marT="45725" marB="45725"/>
                </a:tc>
                <a:extLst>
                  <a:ext uri="{0D108BD9-81ED-4DB2-BD59-A6C34878D82A}">
                    <a16:rowId xmlns:a16="http://schemas.microsoft.com/office/drawing/2014/main" val="10004"/>
                  </a:ext>
                </a:extLst>
              </a:tr>
            </a:tbl>
          </a:graphicData>
        </a:graphic>
      </p:graphicFrame>
      <p:cxnSp>
        <p:nvCxnSpPr>
          <p:cNvPr id="393" name="Google Shape;393;p36"/>
          <p:cNvCxnSpPr/>
          <p:nvPr/>
        </p:nvCxnSpPr>
        <p:spPr>
          <a:xfrm>
            <a:off x="3644153" y="3321414"/>
            <a:ext cx="0" cy="1346951"/>
          </a:xfrm>
          <a:prstGeom prst="straightConnector1">
            <a:avLst/>
          </a:prstGeom>
          <a:noFill/>
          <a:ln w="38100" cap="flat" cmpd="sng">
            <a:solidFill>
              <a:srgbClr val="002656"/>
            </a:solidFill>
            <a:prstDash val="dash"/>
            <a:round/>
            <a:headEnd type="none" w="sm" len="sm"/>
            <a:tailEnd type="triangle" w="med" len="med"/>
          </a:ln>
        </p:spPr>
      </p:cxnSp>
      <p:cxnSp>
        <p:nvCxnSpPr>
          <p:cNvPr id="394" name="Google Shape;394;p36"/>
          <p:cNvCxnSpPr/>
          <p:nvPr/>
        </p:nvCxnSpPr>
        <p:spPr>
          <a:xfrm>
            <a:off x="7682752" y="2353233"/>
            <a:ext cx="0" cy="2198591"/>
          </a:xfrm>
          <a:prstGeom prst="straightConnector1">
            <a:avLst/>
          </a:prstGeom>
          <a:noFill/>
          <a:ln w="38100" cap="flat" cmpd="sng">
            <a:solidFill>
              <a:srgbClr val="002656"/>
            </a:solidFill>
            <a:prstDash val="dash"/>
            <a:round/>
            <a:headEnd type="none" w="sm" len="sm"/>
            <a:tailEnd type="triangle" w="med" len="med"/>
          </a:ln>
        </p:spPr>
      </p:cxnSp>
      <p:cxnSp>
        <p:nvCxnSpPr>
          <p:cNvPr id="395" name="Google Shape;395;p36"/>
          <p:cNvCxnSpPr/>
          <p:nvPr/>
        </p:nvCxnSpPr>
        <p:spPr>
          <a:xfrm flipH="1">
            <a:off x="4503875" y="1930025"/>
            <a:ext cx="12600" cy="2585700"/>
          </a:xfrm>
          <a:prstGeom prst="straightConnector1">
            <a:avLst/>
          </a:prstGeom>
          <a:noFill/>
          <a:ln w="38100" cap="flat" cmpd="sng">
            <a:solidFill>
              <a:srgbClr val="002656"/>
            </a:solidFill>
            <a:prstDash val="dash"/>
            <a:round/>
            <a:headEnd type="none" w="sm" len="sm"/>
            <a:tailEnd type="triangle" w="med" len="med"/>
          </a:ln>
        </p:spPr>
      </p:cxnSp>
      <p:cxnSp>
        <p:nvCxnSpPr>
          <p:cNvPr id="396" name="Google Shape;396;p36"/>
          <p:cNvCxnSpPr/>
          <p:nvPr/>
        </p:nvCxnSpPr>
        <p:spPr>
          <a:xfrm>
            <a:off x="2192191" y="2877669"/>
            <a:ext cx="0" cy="1638300"/>
          </a:xfrm>
          <a:prstGeom prst="straightConnector1">
            <a:avLst/>
          </a:prstGeom>
          <a:noFill/>
          <a:ln w="38100" cap="flat" cmpd="sng">
            <a:solidFill>
              <a:srgbClr val="002656"/>
            </a:solidFill>
            <a:prstDash val="dash"/>
            <a:round/>
            <a:headEnd type="none" w="sm" len="sm"/>
            <a:tailEnd type="triangle" w="med" len="med"/>
          </a:ln>
        </p:spPr>
      </p:cxnSp>
      <p:sp>
        <p:nvSpPr>
          <p:cNvPr id="397" name="Google Shape;397;p3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None/>
            </a:pPr>
            <a:r>
              <a:rPr lang="en-US"/>
              <a:t>Aligning Requirements to LDW Components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None/>
            </a:pPr>
            <a:r>
              <a:rPr lang="en-US"/>
              <a:t>Data Modelling Types</a:t>
            </a:r>
            <a:endParaRPr/>
          </a:p>
        </p:txBody>
      </p:sp>
      <p:sp>
        <p:nvSpPr>
          <p:cNvPr id="403" name="Google Shape;403;p37"/>
          <p:cNvSpPr txBox="1">
            <a:spLocks noGrp="1"/>
          </p:cNvSpPr>
          <p:nvPr>
            <p:ph type="body" idx="1"/>
          </p:nvPr>
        </p:nvSpPr>
        <p:spPr>
          <a:xfrm>
            <a:off x="457201" y="1051316"/>
            <a:ext cx="4790100" cy="4336500"/>
          </a:xfrm>
          <a:prstGeom prst="rect">
            <a:avLst/>
          </a:prstGeom>
          <a:noFill/>
          <a:ln>
            <a:noFill/>
          </a:ln>
        </p:spPr>
        <p:txBody>
          <a:bodyPr spcFirstLastPara="1" wrap="square" lIns="0" tIns="0" rIns="0" bIns="0" anchor="t" anchorCtr="0">
            <a:noAutofit/>
          </a:bodyPr>
          <a:lstStyle/>
          <a:p>
            <a:pPr marL="457200" lvl="0" indent="-342900" algn="l" rtl="0">
              <a:lnSpc>
                <a:spcPct val="100000"/>
              </a:lnSpc>
              <a:spcBef>
                <a:spcPts val="0"/>
              </a:spcBef>
              <a:spcAft>
                <a:spcPts val="0"/>
              </a:spcAft>
              <a:buSzPts val="1800"/>
              <a:buChar char="▪"/>
            </a:pPr>
            <a:r>
              <a:rPr lang="en-US"/>
              <a:t>Third Normal Form</a:t>
            </a:r>
            <a:endParaRPr/>
          </a:p>
          <a:p>
            <a:pPr marL="914400" lvl="1" indent="-342900" algn="l" rtl="0">
              <a:lnSpc>
                <a:spcPct val="100000"/>
              </a:lnSpc>
              <a:spcBef>
                <a:spcPts val="200"/>
              </a:spcBef>
              <a:spcAft>
                <a:spcPts val="0"/>
              </a:spcAft>
              <a:buSzPts val="1800"/>
              <a:buChar char="–"/>
            </a:pPr>
            <a:r>
              <a:rPr lang="en-US"/>
              <a:t>Reduce redundancy, complex relationship</a:t>
            </a:r>
            <a:endParaRPr/>
          </a:p>
          <a:p>
            <a:pPr marL="457200" lvl="0" indent="-342900" algn="l" rtl="0">
              <a:lnSpc>
                <a:spcPct val="100000"/>
              </a:lnSpc>
              <a:spcBef>
                <a:spcPts val="200"/>
              </a:spcBef>
              <a:spcAft>
                <a:spcPts val="0"/>
              </a:spcAft>
              <a:buSzPts val="1800"/>
              <a:buChar char="▪"/>
            </a:pPr>
            <a:r>
              <a:rPr lang="en-US"/>
              <a:t>Dimensional</a:t>
            </a:r>
            <a:endParaRPr/>
          </a:p>
          <a:p>
            <a:pPr marL="914400" lvl="1" indent="-342900" algn="l" rtl="0">
              <a:lnSpc>
                <a:spcPct val="100000"/>
              </a:lnSpc>
              <a:spcBef>
                <a:spcPts val="200"/>
              </a:spcBef>
              <a:spcAft>
                <a:spcPts val="0"/>
              </a:spcAft>
              <a:buSzPts val="1800"/>
              <a:buChar char="–"/>
            </a:pPr>
            <a:r>
              <a:rPr lang="en-US"/>
              <a:t>Intuitive, slice and dice</a:t>
            </a:r>
            <a:endParaRPr/>
          </a:p>
          <a:p>
            <a:pPr marL="457200" lvl="0" indent="-342900" algn="l" rtl="0">
              <a:lnSpc>
                <a:spcPct val="100000"/>
              </a:lnSpc>
              <a:spcBef>
                <a:spcPts val="200"/>
              </a:spcBef>
              <a:spcAft>
                <a:spcPts val="0"/>
              </a:spcAft>
              <a:buSzPts val="1800"/>
              <a:buChar char="▪"/>
            </a:pPr>
            <a:r>
              <a:rPr lang="en-US"/>
              <a:t>Data Vault</a:t>
            </a:r>
            <a:endParaRPr/>
          </a:p>
          <a:p>
            <a:pPr marL="914400" lvl="1" indent="-342900" algn="l" rtl="0">
              <a:lnSpc>
                <a:spcPct val="100000"/>
              </a:lnSpc>
              <a:spcBef>
                <a:spcPts val="200"/>
              </a:spcBef>
              <a:spcAft>
                <a:spcPts val="0"/>
              </a:spcAft>
              <a:buSzPts val="1800"/>
              <a:buChar char="–"/>
            </a:pPr>
            <a:r>
              <a:rPr lang="en-US"/>
              <a:t>Minimise the impact of changes</a:t>
            </a:r>
            <a:endParaRPr/>
          </a:p>
          <a:p>
            <a:pPr marL="457200" lvl="0" indent="-342900" algn="l" rtl="0">
              <a:lnSpc>
                <a:spcPct val="100000"/>
              </a:lnSpc>
              <a:spcBef>
                <a:spcPts val="200"/>
              </a:spcBef>
              <a:spcAft>
                <a:spcPts val="0"/>
              </a:spcAft>
              <a:buSzPts val="1800"/>
              <a:buChar char="▪"/>
            </a:pPr>
            <a:r>
              <a:rPr lang="en-US"/>
              <a:t>Also, particular techniques:</a:t>
            </a:r>
            <a:endParaRPr/>
          </a:p>
          <a:p>
            <a:pPr marL="914400" lvl="1" indent="-342900" algn="l" rtl="0">
              <a:lnSpc>
                <a:spcPct val="100000"/>
              </a:lnSpc>
              <a:spcBef>
                <a:spcPts val="200"/>
              </a:spcBef>
              <a:spcAft>
                <a:spcPts val="0"/>
              </a:spcAft>
              <a:buSzPts val="1800"/>
              <a:buChar char="–"/>
            </a:pPr>
            <a:r>
              <a:rPr lang="en-US"/>
              <a:t>Bill of Material</a:t>
            </a:r>
            <a:endParaRPr/>
          </a:p>
          <a:p>
            <a:pPr marL="914400" lvl="1" indent="-342900" algn="l" rtl="0">
              <a:lnSpc>
                <a:spcPct val="100000"/>
              </a:lnSpc>
              <a:spcBef>
                <a:spcPts val="200"/>
              </a:spcBef>
              <a:spcAft>
                <a:spcPts val="0"/>
              </a:spcAft>
              <a:buSzPts val="1800"/>
              <a:buChar char="–"/>
            </a:pPr>
            <a:r>
              <a:rPr lang="en-US"/>
              <a:t>Hierarchical structures</a:t>
            </a:r>
            <a:endParaRPr/>
          </a:p>
          <a:p>
            <a:pPr marL="914400" lvl="1" indent="-342900" algn="l" rtl="0">
              <a:lnSpc>
                <a:spcPct val="100000"/>
              </a:lnSpc>
              <a:spcBef>
                <a:spcPts val="200"/>
              </a:spcBef>
              <a:spcAft>
                <a:spcPts val="200"/>
              </a:spcAft>
              <a:buSzPts val="1800"/>
              <a:buChar char="–"/>
            </a:pPr>
            <a:r>
              <a:rPr lang="en-US"/>
              <a:t>Slowly changing dimensions</a:t>
            </a:r>
            <a:endParaRPr/>
          </a:p>
        </p:txBody>
      </p:sp>
      <p:sp>
        <p:nvSpPr>
          <p:cNvPr id="404" name="Google Shape;404;p37"/>
          <p:cNvSpPr txBox="1">
            <a:spLocks noGrp="1"/>
          </p:cNvSpPr>
          <p:nvPr>
            <p:ph type="body" idx="2"/>
          </p:nvPr>
        </p:nvSpPr>
        <p:spPr>
          <a:xfrm>
            <a:off x="6826925" y="809900"/>
            <a:ext cx="4973700" cy="4600200"/>
          </a:xfrm>
          <a:prstGeom prst="rect">
            <a:avLst/>
          </a:prstGeom>
          <a:solidFill>
            <a:srgbClr val="94C7FF"/>
          </a:solidFill>
          <a:ln>
            <a:noFill/>
          </a:ln>
        </p:spPr>
        <p:txBody>
          <a:bodyPr spcFirstLastPara="1" wrap="square" lIns="72000" tIns="72000" rIns="72000" bIns="0" anchor="t" anchorCtr="0">
            <a:noAutofit/>
          </a:bodyPr>
          <a:lstStyle/>
          <a:p>
            <a:pPr marL="114300" lvl="0" indent="0" algn="l" rtl="0">
              <a:lnSpc>
                <a:spcPct val="100000"/>
              </a:lnSpc>
              <a:spcBef>
                <a:spcPts val="0"/>
              </a:spcBef>
              <a:spcAft>
                <a:spcPts val="0"/>
              </a:spcAft>
              <a:buSzPts val="1800"/>
              <a:buNone/>
            </a:pPr>
            <a:r>
              <a:rPr lang="en-US"/>
              <a:t>This is a human and not just a technical requirement. </a:t>
            </a:r>
            <a:endParaRPr/>
          </a:p>
          <a:p>
            <a:pPr marL="114300" lvl="0" indent="0" algn="l" rtl="0">
              <a:lnSpc>
                <a:spcPct val="100000"/>
              </a:lnSpc>
              <a:spcBef>
                <a:spcPts val="0"/>
              </a:spcBef>
              <a:spcAft>
                <a:spcPts val="0"/>
              </a:spcAft>
              <a:buSzPts val="1800"/>
              <a:buNone/>
            </a:pPr>
            <a:r>
              <a:rPr lang="en-US"/>
              <a:t>For a group of humans to use data for a business purpose they need a common understanding of the data: </a:t>
            </a:r>
            <a:endParaRPr/>
          </a:p>
          <a:p>
            <a:pPr marL="914400" lvl="1" indent="-342900" algn="l" rtl="0">
              <a:lnSpc>
                <a:spcPct val="100000"/>
              </a:lnSpc>
              <a:spcBef>
                <a:spcPts val="1200"/>
              </a:spcBef>
              <a:spcAft>
                <a:spcPts val="0"/>
              </a:spcAft>
              <a:buSzPts val="1800"/>
              <a:buChar char="–"/>
            </a:pPr>
            <a:r>
              <a:rPr lang="en-US"/>
              <a:t>Structure</a:t>
            </a:r>
            <a:endParaRPr/>
          </a:p>
          <a:p>
            <a:pPr marL="914400" lvl="1" indent="-342900" algn="l" rtl="0">
              <a:lnSpc>
                <a:spcPct val="100000"/>
              </a:lnSpc>
              <a:spcBef>
                <a:spcPts val="1200"/>
              </a:spcBef>
              <a:spcAft>
                <a:spcPts val="0"/>
              </a:spcAft>
              <a:buSzPts val="1800"/>
              <a:buChar char="–"/>
            </a:pPr>
            <a:r>
              <a:rPr lang="en-US"/>
              <a:t>Meaning</a:t>
            </a:r>
            <a:endParaRPr/>
          </a:p>
          <a:p>
            <a:pPr marL="914400" lvl="1" indent="-342900" algn="l" rtl="0">
              <a:lnSpc>
                <a:spcPct val="100000"/>
              </a:lnSpc>
              <a:spcBef>
                <a:spcPts val="1200"/>
              </a:spcBef>
              <a:spcAft>
                <a:spcPts val="0"/>
              </a:spcAft>
              <a:buSzPts val="1800"/>
              <a:buChar char="–"/>
            </a:pPr>
            <a:r>
              <a:rPr lang="en-US"/>
              <a:t>Access</a:t>
            </a:r>
            <a:endParaRPr/>
          </a:p>
          <a:p>
            <a:pPr marL="914400" lvl="1" indent="-342900" algn="l" rtl="0">
              <a:lnSpc>
                <a:spcPct val="100000"/>
              </a:lnSpc>
              <a:spcBef>
                <a:spcPts val="1200"/>
              </a:spcBef>
              <a:spcAft>
                <a:spcPts val="0"/>
              </a:spcAft>
              <a:buSzPts val="1800"/>
              <a:buChar char="–"/>
            </a:pPr>
            <a:r>
              <a:rPr lang="en-US"/>
              <a:t>Trustworthiness </a:t>
            </a:r>
            <a:endParaRPr/>
          </a:p>
          <a:p>
            <a:pPr marL="914400" lvl="1" indent="-342900" algn="l" rtl="0">
              <a:lnSpc>
                <a:spcPct val="100000"/>
              </a:lnSpc>
              <a:spcBef>
                <a:spcPts val="1200"/>
              </a:spcBef>
              <a:spcAft>
                <a:spcPts val="0"/>
              </a:spcAft>
              <a:buSzPts val="1800"/>
              <a:buChar char="–"/>
            </a:pPr>
            <a:r>
              <a:rPr lang="en-US"/>
              <a:t>etc.</a:t>
            </a:r>
            <a:endParaRPr/>
          </a:p>
          <a:p>
            <a:pPr marL="457200" lvl="0" indent="-228600" algn="l" rtl="0">
              <a:lnSpc>
                <a:spcPct val="100000"/>
              </a:lnSpc>
              <a:spcBef>
                <a:spcPts val="0"/>
              </a:spcBef>
              <a:spcAft>
                <a:spcPts val="0"/>
              </a:spcAft>
              <a:buSzPts val="1800"/>
              <a:buNone/>
            </a:pPr>
            <a:endParaRPr/>
          </a:p>
          <a:p>
            <a:pPr marL="114300" lvl="0" indent="0" algn="l" rtl="0">
              <a:lnSpc>
                <a:spcPct val="100000"/>
              </a:lnSpc>
              <a:spcBef>
                <a:spcPts val="0"/>
              </a:spcBef>
              <a:spcAft>
                <a:spcPts val="0"/>
              </a:spcAft>
              <a:buSzPts val="1800"/>
              <a:buNone/>
            </a:pPr>
            <a:r>
              <a:rPr lang="en-US"/>
              <a:t>… all of which require definitions</a:t>
            </a:r>
            <a:endParaRPr/>
          </a:p>
        </p:txBody>
      </p:sp>
      <p:sp>
        <p:nvSpPr>
          <p:cNvPr id="405" name="Google Shape;405;p37"/>
          <p:cNvSpPr txBox="1"/>
          <p:nvPr/>
        </p:nvSpPr>
        <p:spPr>
          <a:xfrm>
            <a:off x="1811845" y="5891474"/>
            <a:ext cx="85683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1" u="none" strike="noStrike" cap="none">
                <a:solidFill>
                  <a:srgbClr val="002060"/>
                </a:solidFill>
                <a:latin typeface="Arial"/>
                <a:ea typeface="Arial"/>
                <a:cs typeface="Arial"/>
                <a:sym typeface="Arial"/>
              </a:rPr>
              <a:t>“The reports of my death are greatly exaggerated” </a:t>
            </a:r>
            <a:r>
              <a:rPr lang="en-US" sz="1600" b="0" i="0" u="none" strike="noStrike" cap="none">
                <a:solidFill>
                  <a:srgbClr val="002060"/>
                </a:solidFill>
                <a:latin typeface="Arial"/>
                <a:ea typeface="Arial"/>
                <a:cs typeface="Arial"/>
                <a:sym typeface="Arial"/>
              </a:rPr>
              <a:t>— Mark Twain</a:t>
            </a:r>
            <a:endParaRPr sz="2400" b="0" i="0" u="none" strike="noStrike" cap="none">
              <a:solidFill>
                <a:srgbClr val="00206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8"/>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3200"/>
              <a:buNone/>
            </a:pPr>
            <a:r>
              <a:rPr lang="en-US"/>
              <a:t>Data Modelling Levels and Areas</a:t>
            </a:r>
            <a:endParaRPr/>
          </a:p>
        </p:txBody>
      </p:sp>
      <p:sp>
        <p:nvSpPr>
          <p:cNvPr id="411" name="Google Shape;411;p38"/>
          <p:cNvSpPr txBox="1">
            <a:spLocks noGrp="1"/>
          </p:cNvSpPr>
          <p:nvPr>
            <p:ph type="body" idx="1"/>
          </p:nvPr>
        </p:nvSpPr>
        <p:spPr>
          <a:xfrm>
            <a:off x="788571" y="998300"/>
            <a:ext cx="6892200" cy="4914300"/>
          </a:xfrm>
          <a:prstGeom prst="rect">
            <a:avLst/>
          </a:prstGeom>
          <a:noFill/>
          <a:ln>
            <a:noFill/>
          </a:ln>
        </p:spPr>
        <p:txBody>
          <a:bodyPr spcFirstLastPara="1" wrap="square" lIns="0" tIns="0" rIns="0" bIns="0" anchor="t" anchorCtr="0">
            <a:noAutofit/>
          </a:bodyPr>
          <a:lstStyle/>
          <a:p>
            <a:pPr marL="457200" lvl="0" indent="-365760" algn="l" rtl="0">
              <a:lnSpc>
                <a:spcPct val="100000"/>
              </a:lnSpc>
              <a:spcBef>
                <a:spcPts val="0"/>
              </a:spcBef>
              <a:spcAft>
                <a:spcPts val="0"/>
              </a:spcAft>
              <a:buSzPts val="2160"/>
              <a:buChar char="▪"/>
            </a:pPr>
            <a:r>
              <a:rPr lang="en-US" b="1"/>
              <a:t>Conceptual</a:t>
            </a:r>
            <a:endParaRPr/>
          </a:p>
          <a:p>
            <a:pPr marL="914400" lvl="1" indent="-365760" algn="l" rtl="0">
              <a:lnSpc>
                <a:spcPct val="100000"/>
              </a:lnSpc>
              <a:spcBef>
                <a:spcPts val="1200"/>
              </a:spcBef>
              <a:spcAft>
                <a:spcPts val="0"/>
              </a:spcAft>
              <a:buSzPts val="2160"/>
              <a:buChar char="–"/>
            </a:pPr>
            <a:r>
              <a:rPr lang="en-US"/>
              <a:t>High level</a:t>
            </a:r>
            <a:endParaRPr/>
          </a:p>
          <a:p>
            <a:pPr marL="914400" lvl="1" indent="-365760" algn="l" rtl="0">
              <a:lnSpc>
                <a:spcPct val="100000"/>
              </a:lnSpc>
              <a:spcBef>
                <a:spcPts val="1200"/>
              </a:spcBef>
              <a:spcAft>
                <a:spcPts val="0"/>
              </a:spcAft>
              <a:buSzPts val="2160"/>
              <a:buChar char="–"/>
            </a:pPr>
            <a:r>
              <a:rPr lang="en-US"/>
              <a:t>Fast access, business users</a:t>
            </a:r>
            <a:endParaRPr/>
          </a:p>
          <a:p>
            <a:pPr marL="457200" lvl="0" indent="-365760" algn="l" rtl="0">
              <a:lnSpc>
                <a:spcPct val="100000"/>
              </a:lnSpc>
              <a:spcBef>
                <a:spcPts val="0"/>
              </a:spcBef>
              <a:spcAft>
                <a:spcPts val="0"/>
              </a:spcAft>
              <a:buSzPts val="2160"/>
              <a:buChar char="▪"/>
            </a:pPr>
            <a:r>
              <a:rPr lang="en-US" b="1"/>
              <a:t>Logical</a:t>
            </a:r>
            <a:endParaRPr/>
          </a:p>
          <a:p>
            <a:pPr marL="914400" lvl="1" indent="-365760" algn="l" rtl="0">
              <a:lnSpc>
                <a:spcPct val="100000"/>
              </a:lnSpc>
              <a:spcBef>
                <a:spcPts val="1200"/>
              </a:spcBef>
              <a:spcAft>
                <a:spcPts val="0"/>
              </a:spcAft>
              <a:buSzPts val="2160"/>
              <a:buChar char="–"/>
            </a:pPr>
            <a:r>
              <a:rPr lang="en-US"/>
              <a:t>Application neutral</a:t>
            </a:r>
            <a:endParaRPr/>
          </a:p>
          <a:p>
            <a:pPr marL="914400" lvl="1" indent="-365760" algn="l" rtl="0">
              <a:lnSpc>
                <a:spcPct val="100000"/>
              </a:lnSpc>
              <a:spcBef>
                <a:spcPts val="1200"/>
              </a:spcBef>
              <a:spcAft>
                <a:spcPts val="0"/>
              </a:spcAft>
              <a:buSzPts val="2160"/>
              <a:buChar char="–"/>
            </a:pPr>
            <a:r>
              <a:rPr lang="en-US"/>
              <a:t>Common definition, lineage</a:t>
            </a:r>
            <a:endParaRPr/>
          </a:p>
          <a:p>
            <a:pPr marL="457200" lvl="0" indent="-365760" algn="l" rtl="0">
              <a:lnSpc>
                <a:spcPct val="100000"/>
              </a:lnSpc>
              <a:spcBef>
                <a:spcPts val="0"/>
              </a:spcBef>
              <a:spcAft>
                <a:spcPts val="0"/>
              </a:spcAft>
              <a:buSzPts val="2160"/>
              <a:buChar char="▪"/>
            </a:pPr>
            <a:r>
              <a:rPr lang="en-US" b="1"/>
              <a:t>Physical</a:t>
            </a:r>
            <a:endParaRPr/>
          </a:p>
          <a:p>
            <a:pPr marL="914400" lvl="1" indent="-365760" algn="l" rtl="0">
              <a:lnSpc>
                <a:spcPct val="100000"/>
              </a:lnSpc>
              <a:spcBef>
                <a:spcPts val="1200"/>
              </a:spcBef>
              <a:spcAft>
                <a:spcPts val="0"/>
              </a:spcAft>
              <a:buSzPts val="2160"/>
              <a:buChar char="–"/>
            </a:pPr>
            <a:r>
              <a:rPr lang="en-US"/>
              <a:t>Technical implementation, lineage</a:t>
            </a:r>
            <a:endParaRPr/>
          </a:p>
          <a:p>
            <a:pPr marL="457200" lvl="0" indent="-365760" algn="l" rtl="0">
              <a:lnSpc>
                <a:spcPct val="100000"/>
              </a:lnSpc>
              <a:spcBef>
                <a:spcPts val="0"/>
              </a:spcBef>
              <a:spcAft>
                <a:spcPts val="0"/>
              </a:spcAft>
              <a:buSzPts val="2160"/>
              <a:buChar char="▪"/>
            </a:pPr>
            <a:r>
              <a:rPr lang="en-US" b="1"/>
              <a:t>Social</a:t>
            </a:r>
            <a:endParaRPr/>
          </a:p>
          <a:p>
            <a:pPr marL="914400" lvl="1" indent="-365760" algn="l" rtl="0">
              <a:lnSpc>
                <a:spcPct val="100000"/>
              </a:lnSpc>
              <a:spcBef>
                <a:spcPts val="1200"/>
              </a:spcBef>
              <a:spcAft>
                <a:spcPts val="0"/>
              </a:spcAft>
              <a:buSzPts val="2160"/>
              <a:buChar char="–"/>
            </a:pPr>
            <a:r>
              <a:rPr lang="en-US"/>
              <a:t>Commentary on usefulness, experience</a:t>
            </a:r>
            <a:endParaRPr/>
          </a:p>
          <a:p>
            <a:pPr marL="914400" lvl="1" indent="-365760" algn="l" rtl="0">
              <a:lnSpc>
                <a:spcPct val="100000"/>
              </a:lnSpc>
              <a:spcBef>
                <a:spcPts val="1200"/>
              </a:spcBef>
              <a:spcAft>
                <a:spcPts val="0"/>
              </a:spcAft>
              <a:buSzPts val="2160"/>
              <a:buChar char="–"/>
            </a:pPr>
            <a:r>
              <a:rPr lang="en-US"/>
              <a:t>Beginning to become “active” metadata collected by the system. </a:t>
            </a:r>
            <a:endParaRPr/>
          </a:p>
        </p:txBody>
      </p:sp>
      <p:pic>
        <p:nvPicPr>
          <p:cNvPr id="412" name="Google Shape;412;p38"/>
          <p:cNvPicPr preferRelativeResize="0"/>
          <p:nvPr/>
        </p:nvPicPr>
        <p:blipFill rotWithShape="1">
          <a:blip r:embed="rId3">
            <a:alphaModFix/>
          </a:blip>
          <a:srcRect/>
          <a:stretch/>
        </p:blipFill>
        <p:spPr>
          <a:xfrm>
            <a:off x="550967" y="4636409"/>
            <a:ext cx="568707" cy="443199"/>
          </a:xfrm>
          <a:prstGeom prst="rect">
            <a:avLst/>
          </a:prstGeom>
          <a:solidFill>
            <a:schemeClr val="lt1"/>
          </a:solidFill>
          <a:ln>
            <a:noFill/>
          </a:ln>
        </p:spPr>
      </p:pic>
      <p:pic>
        <p:nvPicPr>
          <p:cNvPr id="413" name="Google Shape;413;p38"/>
          <p:cNvPicPr preferRelativeResize="0"/>
          <p:nvPr/>
        </p:nvPicPr>
        <p:blipFill rotWithShape="1">
          <a:blip r:embed="rId4">
            <a:alphaModFix/>
          </a:blip>
          <a:srcRect/>
          <a:stretch/>
        </p:blipFill>
        <p:spPr>
          <a:xfrm>
            <a:off x="585769" y="2445359"/>
            <a:ext cx="499102" cy="369705"/>
          </a:xfrm>
          <a:prstGeom prst="rect">
            <a:avLst/>
          </a:prstGeom>
          <a:solidFill>
            <a:schemeClr val="lt1"/>
          </a:solidFill>
          <a:ln>
            <a:noFill/>
          </a:ln>
        </p:spPr>
      </p:pic>
      <p:pic>
        <p:nvPicPr>
          <p:cNvPr id="414" name="Google Shape;414;p38"/>
          <p:cNvPicPr preferRelativeResize="0"/>
          <p:nvPr/>
        </p:nvPicPr>
        <p:blipFill rotWithShape="1">
          <a:blip r:embed="rId5">
            <a:alphaModFix/>
          </a:blip>
          <a:srcRect/>
          <a:stretch/>
        </p:blipFill>
        <p:spPr>
          <a:xfrm>
            <a:off x="631887" y="3808367"/>
            <a:ext cx="406866" cy="371791"/>
          </a:xfrm>
          <a:prstGeom prst="rect">
            <a:avLst/>
          </a:prstGeom>
          <a:solidFill>
            <a:schemeClr val="lt1"/>
          </a:solidFill>
          <a:ln>
            <a:noFill/>
          </a:ln>
        </p:spPr>
      </p:pic>
      <p:pic>
        <p:nvPicPr>
          <p:cNvPr id="415" name="Google Shape;415;p38"/>
          <p:cNvPicPr preferRelativeResize="0"/>
          <p:nvPr/>
        </p:nvPicPr>
        <p:blipFill rotWithShape="1">
          <a:blip r:embed="rId6">
            <a:alphaModFix/>
          </a:blip>
          <a:srcRect/>
          <a:stretch/>
        </p:blipFill>
        <p:spPr>
          <a:xfrm>
            <a:off x="650468" y="1066334"/>
            <a:ext cx="369705" cy="369705"/>
          </a:xfrm>
          <a:prstGeom prst="rect">
            <a:avLst/>
          </a:prstGeom>
          <a:solidFill>
            <a:schemeClr val="lt1"/>
          </a:solidFill>
          <a:ln>
            <a:noFill/>
          </a:ln>
        </p:spPr>
      </p:pic>
      <p:sp>
        <p:nvSpPr>
          <p:cNvPr id="416" name="Google Shape;416;p38"/>
          <p:cNvSpPr txBox="1">
            <a:spLocks noGrp="1"/>
          </p:cNvSpPr>
          <p:nvPr>
            <p:ph type="body" idx="1"/>
          </p:nvPr>
        </p:nvSpPr>
        <p:spPr>
          <a:xfrm>
            <a:off x="7220725" y="2445350"/>
            <a:ext cx="4395300" cy="2313900"/>
          </a:xfrm>
          <a:prstGeom prst="rect">
            <a:avLst/>
          </a:prstGeom>
          <a:noFill/>
          <a:ln>
            <a:noFill/>
          </a:ln>
        </p:spPr>
        <p:txBody>
          <a:bodyPr spcFirstLastPara="1" wrap="square" lIns="0" tIns="0" rIns="0" bIns="0" anchor="t" anchorCtr="0">
            <a:noAutofit/>
          </a:bodyPr>
          <a:lstStyle/>
          <a:p>
            <a:pPr marL="457200" lvl="0" indent="-365760" algn="l" rtl="0">
              <a:lnSpc>
                <a:spcPct val="100000"/>
              </a:lnSpc>
              <a:spcBef>
                <a:spcPts val="0"/>
              </a:spcBef>
              <a:spcAft>
                <a:spcPts val="0"/>
              </a:spcAft>
              <a:buSzPts val="2160"/>
              <a:buChar char="▪"/>
            </a:pPr>
            <a:r>
              <a:rPr lang="en-US" b="1"/>
              <a:t>Business / Organizational</a:t>
            </a:r>
            <a:endParaRPr/>
          </a:p>
          <a:p>
            <a:pPr marL="914400" lvl="1" indent="-365760" algn="l" rtl="0">
              <a:lnSpc>
                <a:spcPct val="100000"/>
              </a:lnSpc>
              <a:spcBef>
                <a:spcPts val="1200"/>
              </a:spcBef>
              <a:spcAft>
                <a:spcPts val="0"/>
              </a:spcAft>
              <a:buSzPts val="2160"/>
              <a:buChar char="–"/>
            </a:pPr>
            <a:r>
              <a:rPr lang="en-US"/>
              <a:t>Identify the entities, processes, structures and relationships being modelled</a:t>
            </a:r>
            <a:endParaRPr/>
          </a:p>
        </p:txBody>
      </p:sp>
      <p:pic>
        <p:nvPicPr>
          <p:cNvPr id="417" name="Google Shape;417;p38"/>
          <p:cNvPicPr preferRelativeResize="0"/>
          <p:nvPr/>
        </p:nvPicPr>
        <p:blipFill rotWithShape="1">
          <a:blip r:embed="rId3">
            <a:alphaModFix/>
          </a:blip>
          <a:srcRect/>
          <a:stretch/>
        </p:blipFill>
        <p:spPr>
          <a:xfrm>
            <a:off x="6982842" y="2408609"/>
            <a:ext cx="568707" cy="443199"/>
          </a:xfrm>
          <a:prstGeom prst="rect">
            <a:avLst/>
          </a:prstGeom>
          <a:solidFill>
            <a:schemeClr val="lt1"/>
          </a:solid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120"/>
          <p:cNvSpPr/>
          <p:nvPr/>
        </p:nvSpPr>
        <p:spPr>
          <a:xfrm>
            <a:off x="4458403" y="1013986"/>
            <a:ext cx="3655680" cy="285247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23" name="Google Shape;423;p120"/>
          <p:cNvSpPr/>
          <p:nvPr/>
        </p:nvSpPr>
        <p:spPr>
          <a:xfrm>
            <a:off x="123583" y="1835154"/>
            <a:ext cx="3698447" cy="4451421"/>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24" name="Google Shape;424;p120"/>
          <p:cNvSpPr/>
          <p:nvPr/>
        </p:nvSpPr>
        <p:spPr>
          <a:xfrm>
            <a:off x="8626719" y="2674145"/>
            <a:ext cx="3021494" cy="3406391"/>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25" name="Google Shape;425;p120"/>
          <p:cNvSpPr txBox="1"/>
          <p:nvPr/>
        </p:nvSpPr>
        <p:spPr>
          <a:xfrm>
            <a:off x="4881655" y="1290875"/>
            <a:ext cx="3031471" cy="147732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Enterprise</a:t>
            </a:r>
            <a:r>
              <a:rPr lang="en-US" sz="1400" b="0" i="0" u="none" strike="noStrike" cap="none">
                <a:solidFill>
                  <a:srgbClr val="000000"/>
                </a:solidFill>
                <a:latin typeface="Arial"/>
                <a:ea typeface="Arial"/>
                <a:cs typeface="Arial"/>
                <a:sym typeface="Arial"/>
              </a:rPr>
              <a:t> Model</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Agreed, Standard, Understood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rgbClr val="000000"/>
                </a:solidFill>
                <a:latin typeface="Arial"/>
                <a:ea typeface="Arial"/>
                <a:cs typeface="Arial"/>
                <a:sym typeface="Arial"/>
              </a:rPr>
              <a:t>Where? Warehouse, mart,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rgbClr val="000000"/>
                </a:solidFill>
                <a:latin typeface="Arial"/>
                <a:ea typeface="Arial"/>
                <a:cs typeface="Arial"/>
                <a:sym typeface="Arial"/>
              </a:rPr>
              <a:t>ODS, lake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6" name="Google Shape;426;p120"/>
          <p:cNvGrpSpPr/>
          <p:nvPr/>
        </p:nvGrpSpPr>
        <p:grpSpPr>
          <a:xfrm>
            <a:off x="5460386" y="2279108"/>
            <a:ext cx="1824892" cy="1249903"/>
            <a:chOff x="8792308" y="1286189"/>
            <a:chExt cx="2240782" cy="1541785"/>
          </a:xfrm>
        </p:grpSpPr>
        <p:sp>
          <p:nvSpPr>
            <p:cNvPr id="427" name="Google Shape;427;p120"/>
            <p:cNvSpPr/>
            <p:nvPr/>
          </p:nvSpPr>
          <p:spPr>
            <a:xfrm>
              <a:off x="8792308" y="1286189"/>
              <a:ext cx="612949" cy="391886"/>
            </a:xfrm>
            <a:prstGeom prst="rect">
              <a:avLst/>
            </a:prstGeom>
            <a:solidFill>
              <a:srgbClr val="002060"/>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28" name="Google Shape;428;p120"/>
            <p:cNvSpPr/>
            <p:nvPr/>
          </p:nvSpPr>
          <p:spPr>
            <a:xfrm>
              <a:off x="8792308" y="1841214"/>
              <a:ext cx="612949" cy="387622"/>
            </a:xfrm>
            <a:prstGeom prst="rect">
              <a:avLst/>
            </a:prstGeom>
            <a:solidFill>
              <a:srgbClr val="002060"/>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29" name="Google Shape;429;p120"/>
            <p:cNvSpPr/>
            <p:nvPr/>
          </p:nvSpPr>
          <p:spPr>
            <a:xfrm>
              <a:off x="9617656" y="1836950"/>
              <a:ext cx="612949" cy="391886"/>
            </a:xfrm>
            <a:prstGeom prst="rect">
              <a:avLst/>
            </a:prstGeom>
            <a:solidFill>
              <a:srgbClr val="002060"/>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30" name="Google Shape;430;p120"/>
            <p:cNvSpPr/>
            <p:nvPr/>
          </p:nvSpPr>
          <p:spPr>
            <a:xfrm>
              <a:off x="8792308" y="2436088"/>
              <a:ext cx="612949" cy="391886"/>
            </a:xfrm>
            <a:prstGeom prst="rect">
              <a:avLst/>
            </a:prstGeom>
            <a:solidFill>
              <a:srgbClr val="002060"/>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31" name="Google Shape;431;p120"/>
            <p:cNvSpPr/>
            <p:nvPr/>
          </p:nvSpPr>
          <p:spPr>
            <a:xfrm>
              <a:off x="10420141" y="1836950"/>
              <a:ext cx="612949" cy="391886"/>
            </a:xfrm>
            <a:prstGeom prst="rect">
              <a:avLst/>
            </a:prstGeom>
            <a:solidFill>
              <a:srgbClr val="002060"/>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32" name="Google Shape;432;p120"/>
            <p:cNvSpPr/>
            <p:nvPr/>
          </p:nvSpPr>
          <p:spPr>
            <a:xfrm>
              <a:off x="10420140" y="2334981"/>
              <a:ext cx="612949" cy="391886"/>
            </a:xfrm>
            <a:prstGeom prst="rect">
              <a:avLst/>
            </a:prstGeom>
            <a:solidFill>
              <a:srgbClr val="002060"/>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33" name="Google Shape;433;p120"/>
            <p:cNvCxnSpPr>
              <a:stCxn id="427" idx="2"/>
              <a:endCxn id="428" idx="0"/>
            </p:cNvCxnSpPr>
            <p:nvPr/>
          </p:nvCxnSpPr>
          <p:spPr>
            <a:xfrm>
              <a:off x="9098782" y="1678075"/>
              <a:ext cx="0" cy="163200"/>
            </a:xfrm>
            <a:prstGeom prst="straightConnector1">
              <a:avLst/>
            </a:prstGeom>
            <a:noFill/>
            <a:ln w="9525" cap="flat" cmpd="sng">
              <a:solidFill>
                <a:schemeClr val="lt1"/>
              </a:solidFill>
              <a:prstDash val="solid"/>
              <a:round/>
              <a:headEnd type="none" w="sm" len="sm"/>
              <a:tailEnd type="none" w="sm" len="sm"/>
            </a:ln>
          </p:spPr>
        </p:cxnSp>
        <p:cxnSp>
          <p:nvCxnSpPr>
            <p:cNvPr id="434" name="Google Shape;434;p120"/>
            <p:cNvCxnSpPr>
              <a:stCxn id="428" idx="2"/>
              <a:endCxn id="430" idx="0"/>
            </p:cNvCxnSpPr>
            <p:nvPr/>
          </p:nvCxnSpPr>
          <p:spPr>
            <a:xfrm>
              <a:off x="9098782" y="2228836"/>
              <a:ext cx="0" cy="207300"/>
            </a:xfrm>
            <a:prstGeom prst="straightConnector1">
              <a:avLst/>
            </a:prstGeom>
            <a:noFill/>
            <a:ln w="9525" cap="flat" cmpd="sng">
              <a:solidFill>
                <a:schemeClr val="lt1"/>
              </a:solidFill>
              <a:prstDash val="solid"/>
              <a:round/>
              <a:headEnd type="none" w="sm" len="sm"/>
              <a:tailEnd type="none" w="sm" len="sm"/>
            </a:ln>
          </p:spPr>
        </p:cxnSp>
        <p:cxnSp>
          <p:nvCxnSpPr>
            <p:cNvPr id="435" name="Google Shape;435;p120"/>
            <p:cNvCxnSpPr>
              <a:stCxn id="428" idx="3"/>
              <a:endCxn id="429" idx="1"/>
            </p:cNvCxnSpPr>
            <p:nvPr/>
          </p:nvCxnSpPr>
          <p:spPr>
            <a:xfrm rot="10800000" flipH="1">
              <a:off x="9405257" y="2032925"/>
              <a:ext cx="212400" cy="2100"/>
            </a:xfrm>
            <a:prstGeom prst="straightConnector1">
              <a:avLst/>
            </a:prstGeom>
            <a:noFill/>
            <a:ln w="9525" cap="flat" cmpd="sng">
              <a:solidFill>
                <a:schemeClr val="lt1"/>
              </a:solidFill>
              <a:prstDash val="solid"/>
              <a:round/>
              <a:headEnd type="none" w="sm" len="sm"/>
              <a:tailEnd type="none" w="sm" len="sm"/>
            </a:ln>
          </p:spPr>
        </p:cxnSp>
        <p:cxnSp>
          <p:nvCxnSpPr>
            <p:cNvPr id="436" name="Google Shape;436;p120"/>
            <p:cNvCxnSpPr>
              <a:stCxn id="429" idx="3"/>
              <a:endCxn id="431" idx="1"/>
            </p:cNvCxnSpPr>
            <p:nvPr/>
          </p:nvCxnSpPr>
          <p:spPr>
            <a:xfrm>
              <a:off x="10230605" y="2032893"/>
              <a:ext cx="189600" cy="0"/>
            </a:xfrm>
            <a:prstGeom prst="straightConnector1">
              <a:avLst/>
            </a:prstGeom>
            <a:noFill/>
            <a:ln w="9525" cap="flat" cmpd="sng">
              <a:solidFill>
                <a:schemeClr val="lt1"/>
              </a:solidFill>
              <a:prstDash val="solid"/>
              <a:round/>
              <a:headEnd type="none" w="sm" len="sm"/>
              <a:tailEnd type="none" w="sm" len="sm"/>
            </a:ln>
          </p:spPr>
        </p:cxnSp>
        <p:cxnSp>
          <p:nvCxnSpPr>
            <p:cNvPr id="437" name="Google Shape;437;p120"/>
            <p:cNvCxnSpPr>
              <a:stCxn id="431" idx="2"/>
              <a:endCxn id="432" idx="0"/>
            </p:cNvCxnSpPr>
            <p:nvPr/>
          </p:nvCxnSpPr>
          <p:spPr>
            <a:xfrm>
              <a:off x="10726615" y="2228836"/>
              <a:ext cx="0" cy="106200"/>
            </a:xfrm>
            <a:prstGeom prst="straightConnector1">
              <a:avLst/>
            </a:prstGeom>
            <a:noFill/>
            <a:ln w="9525" cap="flat" cmpd="sng">
              <a:solidFill>
                <a:schemeClr val="lt1"/>
              </a:solidFill>
              <a:prstDash val="solid"/>
              <a:round/>
              <a:headEnd type="none" w="sm" len="sm"/>
              <a:tailEnd type="none" w="sm" len="sm"/>
            </a:ln>
          </p:spPr>
        </p:cxnSp>
      </p:grpSp>
      <p:grpSp>
        <p:nvGrpSpPr>
          <p:cNvPr id="438" name="Google Shape;438;p120"/>
          <p:cNvGrpSpPr/>
          <p:nvPr/>
        </p:nvGrpSpPr>
        <p:grpSpPr>
          <a:xfrm rot="-220921">
            <a:off x="660490" y="3594281"/>
            <a:ext cx="1171348" cy="1249903"/>
            <a:chOff x="9122137" y="-199449"/>
            <a:chExt cx="1171348" cy="1249903"/>
          </a:xfrm>
        </p:grpSpPr>
        <p:sp>
          <p:nvSpPr>
            <p:cNvPr id="439" name="Google Shape;439;p120"/>
            <p:cNvSpPr/>
            <p:nvPr/>
          </p:nvSpPr>
          <p:spPr>
            <a:xfrm>
              <a:off x="9122137" y="-199449"/>
              <a:ext cx="499185" cy="317696"/>
            </a:xfrm>
            <a:prstGeom prst="rect">
              <a:avLst/>
            </a:prstGeom>
            <a:solidFill>
              <a:srgbClr val="00B0F0"/>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40" name="Google Shape;440;p120"/>
            <p:cNvSpPr/>
            <p:nvPr/>
          </p:nvSpPr>
          <p:spPr>
            <a:xfrm>
              <a:off x="9122137" y="250502"/>
              <a:ext cx="499185" cy="314240"/>
            </a:xfrm>
            <a:prstGeom prst="rect">
              <a:avLst/>
            </a:prstGeom>
            <a:solidFill>
              <a:srgbClr val="00B0F0"/>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41" name="Google Shape;441;p120"/>
            <p:cNvSpPr/>
            <p:nvPr/>
          </p:nvSpPr>
          <p:spPr>
            <a:xfrm>
              <a:off x="9794300" y="247045"/>
              <a:ext cx="499185" cy="317696"/>
            </a:xfrm>
            <a:prstGeom prst="rect">
              <a:avLst/>
            </a:prstGeom>
            <a:solidFill>
              <a:srgbClr val="00B0F0"/>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42" name="Google Shape;442;p120"/>
            <p:cNvSpPr/>
            <p:nvPr/>
          </p:nvSpPr>
          <p:spPr>
            <a:xfrm>
              <a:off x="9122137" y="732758"/>
              <a:ext cx="499185" cy="317696"/>
            </a:xfrm>
            <a:prstGeom prst="rect">
              <a:avLst/>
            </a:prstGeom>
            <a:solidFill>
              <a:srgbClr val="00B0F0"/>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43" name="Google Shape;443;p120"/>
            <p:cNvCxnSpPr>
              <a:stCxn id="439" idx="2"/>
              <a:endCxn id="440" idx="0"/>
            </p:cNvCxnSpPr>
            <p:nvPr/>
          </p:nvCxnSpPr>
          <p:spPr>
            <a:xfrm rot="245137">
              <a:off x="9367519" y="118413"/>
              <a:ext cx="8421" cy="131968"/>
            </a:xfrm>
            <a:prstGeom prst="straightConnector1">
              <a:avLst/>
            </a:prstGeom>
            <a:solidFill>
              <a:srgbClr val="00B0F0"/>
            </a:solidFill>
            <a:ln w="9525" cap="flat" cmpd="sng">
              <a:solidFill>
                <a:schemeClr val="lt1"/>
              </a:solidFill>
              <a:prstDash val="solid"/>
              <a:round/>
              <a:headEnd type="none" w="sm" len="sm"/>
              <a:tailEnd type="none" w="sm" len="sm"/>
            </a:ln>
          </p:spPr>
        </p:cxnSp>
        <p:cxnSp>
          <p:nvCxnSpPr>
            <p:cNvPr id="444" name="Google Shape;444;p120"/>
            <p:cNvCxnSpPr>
              <a:stCxn id="440" idx="2"/>
              <a:endCxn id="442" idx="0"/>
            </p:cNvCxnSpPr>
            <p:nvPr/>
          </p:nvCxnSpPr>
          <p:spPr>
            <a:xfrm rot="190790">
              <a:off x="9366321" y="564868"/>
              <a:ext cx="10817" cy="167748"/>
            </a:xfrm>
            <a:prstGeom prst="straightConnector1">
              <a:avLst/>
            </a:prstGeom>
            <a:solidFill>
              <a:srgbClr val="00B0F0"/>
            </a:solidFill>
            <a:ln w="9525" cap="flat" cmpd="sng">
              <a:solidFill>
                <a:schemeClr val="lt1"/>
              </a:solidFill>
              <a:prstDash val="solid"/>
              <a:round/>
              <a:headEnd type="none" w="sm" len="sm"/>
              <a:tailEnd type="none" w="sm" len="sm"/>
            </a:ln>
          </p:spPr>
        </p:cxnSp>
        <p:cxnSp>
          <p:nvCxnSpPr>
            <p:cNvPr id="445" name="Google Shape;445;p120"/>
            <p:cNvCxnSpPr>
              <a:stCxn id="440" idx="3"/>
              <a:endCxn id="441" idx="1"/>
            </p:cNvCxnSpPr>
            <p:nvPr/>
          </p:nvCxnSpPr>
          <p:spPr>
            <a:xfrm rot="-10578709" flipH="1">
              <a:off x="9621593" y="400256"/>
              <a:ext cx="172557" cy="12931"/>
            </a:xfrm>
            <a:prstGeom prst="straightConnector1">
              <a:avLst/>
            </a:prstGeom>
            <a:solidFill>
              <a:srgbClr val="00B0F0"/>
            </a:solidFill>
            <a:ln w="9525" cap="flat" cmpd="sng">
              <a:solidFill>
                <a:schemeClr val="lt1"/>
              </a:solidFill>
              <a:prstDash val="solid"/>
              <a:round/>
              <a:headEnd type="none" w="sm" len="sm"/>
              <a:tailEnd type="none" w="sm" len="sm"/>
            </a:ln>
          </p:spPr>
        </p:cxnSp>
      </p:grpSp>
      <p:grpSp>
        <p:nvGrpSpPr>
          <p:cNvPr id="446" name="Google Shape;446;p120"/>
          <p:cNvGrpSpPr/>
          <p:nvPr/>
        </p:nvGrpSpPr>
        <p:grpSpPr>
          <a:xfrm rot="551936">
            <a:off x="1188800" y="4861781"/>
            <a:ext cx="816433" cy="1059352"/>
            <a:chOff x="9611177" y="1055272"/>
            <a:chExt cx="816433" cy="1059352"/>
          </a:xfrm>
        </p:grpSpPr>
        <p:sp>
          <p:nvSpPr>
            <p:cNvPr id="447" name="Google Shape;447;p120"/>
            <p:cNvSpPr/>
            <p:nvPr/>
          </p:nvSpPr>
          <p:spPr>
            <a:xfrm>
              <a:off x="9860211" y="1342092"/>
              <a:ext cx="249593" cy="542907"/>
            </a:xfrm>
            <a:prstGeom prst="rect">
              <a:avLst/>
            </a:prstGeom>
            <a:solidFill>
              <a:srgbClr val="92D050"/>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48" name="Google Shape;448;p120"/>
            <p:cNvSpPr/>
            <p:nvPr/>
          </p:nvSpPr>
          <p:spPr>
            <a:xfrm>
              <a:off x="10097034" y="1055272"/>
              <a:ext cx="330576" cy="286820"/>
            </a:xfrm>
            <a:prstGeom prst="rect">
              <a:avLst/>
            </a:prstGeom>
            <a:solidFill>
              <a:srgbClr val="92D050"/>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49" name="Google Shape;449;p120"/>
            <p:cNvSpPr/>
            <p:nvPr/>
          </p:nvSpPr>
          <p:spPr>
            <a:xfrm>
              <a:off x="9611177" y="1884999"/>
              <a:ext cx="249034" cy="229625"/>
            </a:xfrm>
            <a:prstGeom prst="rect">
              <a:avLst/>
            </a:prstGeom>
            <a:solidFill>
              <a:srgbClr val="92D050"/>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50" name="Google Shape;450;p120"/>
            <p:cNvSpPr/>
            <p:nvPr/>
          </p:nvSpPr>
          <p:spPr>
            <a:xfrm>
              <a:off x="10097034" y="1884999"/>
              <a:ext cx="249034" cy="229625"/>
            </a:xfrm>
            <a:prstGeom prst="rect">
              <a:avLst/>
            </a:prstGeom>
            <a:solidFill>
              <a:srgbClr val="92D050"/>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51" name="Google Shape;451;p120"/>
            <p:cNvSpPr/>
            <p:nvPr/>
          </p:nvSpPr>
          <p:spPr>
            <a:xfrm>
              <a:off x="9706071" y="1145313"/>
              <a:ext cx="146751" cy="229625"/>
            </a:xfrm>
            <a:prstGeom prst="rect">
              <a:avLst/>
            </a:prstGeom>
            <a:solidFill>
              <a:srgbClr val="92D050"/>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52" name="Google Shape;452;p120"/>
          <p:cNvGrpSpPr/>
          <p:nvPr/>
        </p:nvGrpSpPr>
        <p:grpSpPr>
          <a:xfrm rot="-413255">
            <a:off x="2396503" y="4959705"/>
            <a:ext cx="916523" cy="969312"/>
            <a:chOff x="10746889" y="3291139"/>
            <a:chExt cx="916523" cy="969312"/>
          </a:xfrm>
        </p:grpSpPr>
        <p:sp>
          <p:nvSpPr>
            <p:cNvPr id="453" name="Google Shape;453;p120"/>
            <p:cNvSpPr/>
            <p:nvPr/>
          </p:nvSpPr>
          <p:spPr>
            <a:xfrm>
              <a:off x="11164785" y="3487919"/>
              <a:ext cx="249593" cy="542907"/>
            </a:xfrm>
            <a:prstGeom prst="rect">
              <a:avLst/>
            </a:prstGeom>
            <a:solidFill>
              <a:srgbClr val="FFC000"/>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54" name="Google Shape;454;p120"/>
            <p:cNvSpPr/>
            <p:nvPr/>
          </p:nvSpPr>
          <p:spPr>
            <a:xfrm>
              <a:off x="10915751" y="4030826"/>
              <a:ext cx="249034" cy="229625"/>
            </a:xfrm>
            <a:prstGeom prst="rect">
              <a:avLst/>
            </a:prstGeom>
            <a:solidFill>
              <a:srgbClr val="FFC000"/>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55" name="Google Shape;455;p120"/>
            <p:cNvSpPr/>
            <p:nvPr/>
          </p:nvSpPr>
          <p:spPr>
            <a:xfrm>
              <a:off x="11414378" y="3291139"/>
              <a:ext cx="249034" cy="229625"/>
            </a:xfrm>
            <a:prstGeom prst="rect">
              <a:avLst/>
            </a:prstGeom>
            <a:solidFill>
              <a:srgbClr val="FFC000"/>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56" name="Google Shape;456;p120"/>
            <p:cNvSpPr/>
            <p:nvPr/>
          </p:nvSpPr>
          <p:spPr>
            <a:xfrm>
              <a:off x="10746889" y="3407289"/>
              <a:ext cx="410507" cy="113476"/>
            </a:xfrm>
            <a:prstGeom prst="rect">
              <a:avLst/>
            </a:prstGeom>
            <a:solidFill>
              <a:srgbClr val="FFC000"/>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57" name="Google Shape;457;p120"/>
          <p:cNvGrpSpPr/>
          <p:nvPr/>
        </p:nvGrpSpPr>
        <p:grpSpPr>
          <a:xfrm rot="556915">
            <a:off x="1968340" y="3786525"/>
            <a:ext cx="1544815" cy="783115"/>
            <a:chOff x="5953544" y="5527589"/>
            <a:chExt cx="1328802" cy="543084"/>
          </a:xfrm>
        </p:grpSpPr>
        <p:sp>
          <p:nvSpPr>
            <p:cNvPr id="458" name="Google Shape;458;p120"/>
            <p:cNvSpPr/>
            <p:nvPr/>
          </p:nvSpPr>
          <p:spPr>
            <a:xfrm>
              <a:off x="5953544" y="5527589"/>
              <a:ext cx="243281" cy="63247"/>
            </a:xfrm>
            <a:prstGeom prst="rect">
              <a:avLst/>
            </a:prstGeom>
            <a:solidFill>
              <a:srgbClr val="7030A0"/>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59" name="Google Shape;459;p120"/>
            <p:cNvSpPr/>
            <p:nvPr/>
          </p:nvSpPr>
          <p:spPr>
            <a:xfrm>
              <a:off x="6003393" y="5799050"/>
              <a:ext cx="171985" cy="63247"/>
            </a:xfrm>
            <a:prstGeom prst="rect">
              <a:avLst/>
            </a:prstGeom>
            <a:solidFill>
              <a:srgbClr val="7030A0"/>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60" name="Google Shape;460;p120"/>
            <p:cNvSpPr/>
            <p:nvPr/>
          </p:nvSpPr>
          <p:spPr>
            <a:xfrm>
              <a:off x="6244244" y="5641587"/>
              <a:ext cx="239898" cy="125568"/>
            </a:xfrm>
            <a:prstGeom prst="rect">
              <a:avLst/>
            </a:prstGeom>
            <a:solidFill>
              <a:srgbClr val="7030A0"/>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61" name="Google Shape;461;p120"/>
            <p:cNvSpPr/>
            <p:nvPr/>
          </p:nvSpPr>
          <p:spPr>
            <a:xfrm>
              <a:off x="6587113" y="5808714"/>
              <a:ext cx="308764" cy="68421"/>
            </a:xfrm>
            <a:prstGeom prst="rect">
              <a:avLst/>
            </a:prstGeom>
            <a:solidFill>
              <a:srgbClr val="7030A0"/>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62" name="Google Shape;462;p120"/>
            <p:cNvSpPr/>
            <p:nvPr/>
          </p:nvSpPr>
          <p:spPr>
            <a:xfrm>
              <a:off x="6600183" y="5548495"/>
              <a:ext cx="262326" cy="68422"/>
            </a:xfrm>
            <a:prstGeom prst="rect">
              <a:avLst/>
            </a:prstGeom>
            <a:solidFill>
              <a:srgbClr val="7030A0"/>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63" name="Google Shape;463;p120"/>
            <p:cNvSpPr/>
            <p:nvPr/>
          </p:nvSpPr>
          <p:spPr>
            <a:xfrm>
              <a:off x="6592178" y="5669081"/>
              <a:ext cx="282142" cy="68422"/>
            </a:xfrm>
            <a:prstGeom prst="rect">
              <a:avLst/>
            </a:prstGeom>
            <a:solidFill>
              <a:srgbClr val="7030A0"/>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4" name="Google Shape;464;p120"/>
            <p:cNvCxnSpPr>
              <a:stCxn id="458" idx="3"/>
              <a:endCxn id="460" idx="1"/>
            </p:cNvCxnSpPr>
            <p:nvPr/>
          </p:nvCxnSpPr>
          <p:spPr>
            <a:xfrm rot="-471199">
              <a:off x="6211743" y="5556504"/>
              <a:ext cx="17565" cy="150618"/>
            </a:xfrm>
            <a:prstGeom prst="straightConnector1">
              <a:avLst/>
            </a:prstGeom>
            <a:noFill/>
            <a:ln w="9525" cap="flat" cmpd="sng">
              <a:solidFill>
                <a:schemeClr val="lt1"/>
              </a:solidFill>
              <a:prstDash val="solid"/>
              <a:round/>
              <a:headEnd type="none" w="sm" len="sm"/>
              <a:tailEnd type="none" w="sm" len="sm"/>
            </a:ln>
          </p:spPr>
        </p:cxnSp>
        <p:cxnSp>
          <p:nvCxnSpPr>
            <p:cNvPr id="465" name="Google Shape;465;p120"/>
            <p:cNvCxnSpPr>
              <a:stCxn id="460" idx="3"/>
              <a:endCxn id="461" idx="1"/>
            </p:cNvCxnSpPr>
            <p:nvPr/>
          </p:nvCxnSpPr>
          <p:spPr>
            <a:xfrm rot="-450117">
              <a:off x="6498827" y="5698068"/>
              <a:ext cx="73529" cy="151206"/>
            </a:xfrm>
            <a:prstGeom prst="straightConnector1">
              <a:avLst/>
            </a:prstGeom>
            <a:noFill/>
            <a:ln w="9525" cap="flat" cmpd="sng">
              <a:solidFill>
                <a:schemeClr val="lt1"/>
              </a:solidFill>
              <a:prstDash val="solid"/>
              <a:round/>
              <a:headEnd type="none" w="sm" len="sm"/>
              <a:tailEnd type="none" w="sm" len="sm"/>
            </a:ln>
          </p:spPr>
        </p:cxnSp>
        <p:cxnSp>
          <p:nvCxnSpPr>
            <p:cNvPr id="466" name="Google Shape;466;p120"/>
            <p:cNvCxnSpPr>
              <a:stCxn id="459" idx="3"/>
              <a:endCxn id="460" idx="1"/>
            </p:cNvCxnSpPr>
            <p:nvPr/>
          </p:nvCxnSpPr>
          <p:spPr>
            <a:xfrm rot="10354594" flipH="1">
              <a:off x="6163439" y="5709218"/>
              <a:ext cx="92878" cy="116611"/>
            </a:xfrm>
            <a:prstGeom prst="straightConnector1">
              <a:avLst/>
            </a:prstGeom>
            <a:noFill/>
            <a:ln w="9525" cap="flat" cmpd="sng">
              <a:solidFill>
                <a:schemeClr val="lt1"/>
              </a:solidFill>
              <a:prstDash val="solid"/>
              <a:round/>
              <a:headEnd type="none" w="sm" len="sm"/>
              <a:tailEnd type="none" w="sm" len="sm"/>
            </a:ln>
          </p:spPr>
        </p:cxnSp>
        <p:cxnSp>
          <p:nvCxnSpPr>
            <p:cNvPr id="467" name="Google Shape;467;p120"/>
            <p:cNvCxnSpPr>
              <a:stCxn id="460" idx="3"/>
              <a:endCxn id="462" idx="1"/>
            </p:cNvCxnSpPr>
            <p:nvPr/>
          </p:nvCxnSpPr>
          <p:spPr>
            <a:xfrm rot="10351222" flipH="1">
              <a:off x="6473054" y="5590817"/>
              <a:ext cx="138277" cy="105609"/>
            </a:xfrm>
            <a:prstGeom prst="straightConnector1">
              <a:avLst/>
            </a:prstGeom>
            <a:noFill/>
            <a:ln w="9525" cap="flat" cmpd="sng">
              <a:solidFill>
                <a:schemeClr val="lt1"/>
              </a:solidFill>
              <a:prstDash val="solid"/>
              <a:round/>
              <a:headEnd type="none" w="sm" len="sm"/>
              <a:tailEnd type="none" w="sm" len="sm"/>
            </a:ln>
          </p:spPr>
        </p:cxnSp>
        <p:cxnSp>
          <p:nvCxnSpPr>
            <p:cNvPr id="468" name="Google Shape;468;p120"/>
            <p:cNvCxnSpPr>
              <a:stCxn id="460" idx="3"/>
              <a:endCxn id="463" idx="1"/>
            </p:cNvCxnSpPr>
            <p:nvPr/>
          </p:nvCxnSpPr>
          <p:spPr>
            <a:xfrm rot="-447978">
              <a:off x="6485042" y="5697331"/>
              <a:ext cx="106200" cy="13180"/>
            </a:xfrm>
            <a:prstGeom prst="straightConnector1">
              <a:avLst/>
            </a:prstGeom>
            <a:noFill/>
            <a:ln w="9525" cap="flat" cmpd="sng">
              <a:solidFill>
                <a:schemeClr val="lt1"/>
              </a:solidFill>
              <a:prstDash val="solid"/>
              <a:round/>
              <a:headEnd type="none" w="sm" len="sm"/>
              <a:tailEnd type="none" w="sm" len="sm"/>
            </a:ln>
          </p:spPr>
        </p:cxnSp>
        <p:sp>
          <p:nvSpPr>
            <p:cNvPr id="469" name="Google Shape;469;p120"/>
            <p:cNvSpPr/>
            <p:nvPr/>
          </p:nvSpPr>
          <p:spPr>
            <a:xfrm>
              <a:off x="6996231" y="5810280"/>
              <a:ext cx="286114" cy="90260"/>
            </a:xfrm>
            <a:prstGeom prst="rect">
              <a:avLst/>
            </a:prstGeom>
            <a:solidFill>
              <a:srgbClr val="7030A0"/>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70" name="Google Shape;470;p120"/>
            <p:cNvSpPr/>
            <p:nvPr/>
          </p:nvSpPr>
          <p:spPr>
            <a:xfrm>
              <a:off x="7010756" y="5547676"/>
              <a:ext cx="262326" cy="76096"/>
            </a:xfrm>
            <a:prstGeom prst="rect">
              <a:avLst/>
            </a:prstGeom>
            <a:solidFill>
              <a:srgbClr val="7030A0"/>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71" name="Google Shape;471;p120"/>
            <p:cNvSpPr/>
            <p:nvPr/>
          </p:nvSpPr>
          <p:spPr>
            <a:xfrm>
              <a:off x="7005105" y="5659979"/>
              <a:ext cx="269782" cy="100927"/>
            </a:xfrm>
            <a:prstGeom prst="rect">
              <a:avLst/>
            </a:prstGeom>
            <a:solidFill>
              <a:srgbClr val="7030A0"/>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72" name="Google Shape;472;p120"/>
            <p:cNvCxnSpPr>
              <a:stCxn id="463" idx="3"/>
              <a:endCxn id="470" idx="1"/>
            </p:cNvCxnSpPr>
            <p:nvPr/>
          </p:nvCxnSpPr>
          <p:spPr>
            <a:xfrm rot="10346487" flipH="1">
              <a:off x="6863736" y="5595041"/>
              <a:ext cx="157367" cy="98902"/>
            </a:xfrm>
            <a:prstGeom prst="straightConnector1">
              <a:avLst/>
            </a:prstGeom>
            <a:noFill/>
            <a:ln w="9525" cap="flat" cmpd="sng">
              <a:solidFill>
                <a:schemeClr val="lt1"/>
              </a:solidFill>
              <a:prstDash val="solid"/>
              <a:round/>
              <a:headEnd type="none" w="sm" len="sm"/>
              <a:tailEnd type="none" w="sm" len="sm"/>
            </a:ln>
          </p:spPr>
        </p:cxnSp>
        <p:cxnSp>
          <p:nvCxnSpPr>
            <p:cNvPr id="473" name="Google Shape;473;p120"/>
            <p:cNvCxnSpPr>
              <a:stCxn id="463" idx="3"/>
              <a:endCxn id="471" idx="1"/>
            </p:cNvCxnSpPr>
            <p:nvPr/>
          </p:nvCxnSpPr>
          <p:spPr>
            <a:xfrm rot="-447634">
              <a:off x="6876182" y="5694801"/>
              <a:ext cx="127076" cy="24181"/>
            </a:xfrm>
            <a:prstGeom prst="straightConnector1">
              <a:avLst/>
            </a:prstGeom>
            <a:noFill/>
            <a:ln w="9525" cap="flat" cmpd="sng">
              <a:solidFill>
                <a:schemeClr val="lt1"/>
              </a:solidFill>
              <a:prstDash val="solid"/>
              <a:round/>
              <a:headEnd type="none" w="sm" len="sm"/>
              <a:tailEnd type="none" w="sm" len="sm"/>
            </a:ln>
          </p:spPr>
        </p:cxnSp>
        <p:sp>
          <p:nvSpPr>
            <p:cNvPr id="474" name="Google Shape;474;p120"/>
            <p:cNvSpPr/>
            <p:nvPr/>
          </p:nvSpPr>
          <p:spPr>
            <a:xfrm>
              <a:off x="7005106" y="5996077"/>
              <a:ext cx="277240" cy="67395"/>
            </a:xfrm>
            <a:prstGeom prst="rect">
              <a:avLst/>
            </a:prstGeom>
            <a:solidFill>
              <a:srgbClr val="7030A0"/>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75" name="Google Shape;475;p120"/>
            <p:cNvCxnSpPr>
              <a:stCxn id="461" idx="3"/>
              <a:endCxn id="474" idx="1"/>
            </p:cNvCxnSpPr>
            <p:nvPr/>
          </p:nvCxnSpPr>
          <p:spPr>
            <a:xfrm rot="-456649">
              <a:off x="6915368" y="5836293"/>
              <a:ext cx="70219" cy="199862"/>
            </a:xfrm>
            <a:prstGeom prst="straightConnector1">
              <a:avLst/>
            </a:prstGeom>
            <a:noFill/>
            <a:ln w="9525" cap="flat" cmpd="sng">
              <a:solidFill>
                <a:schemeClr val="lt1"/>
              </a:solidFill>
              <a:prstDash val="solid"/>
              <a:round/>
              <a:headEnd type="none" w="sm" len="sm"/>
              <a:tailEnd type="none" w="sm" len="sm"/>
            </a:ln>
          </p:spPr>
        </p:cxnSp>
        <p:cxnSp>
          <p:nvCxnSpPr>
            <p:cNvPr id="476" name="Google Shape;476;p120"/>
            <p:cNvCxnSpPr>
              <a:stCxn id="461" idx="3"/>
              <a:endCxn id="469" idx="1"/>
            </p:cNvCxnSpPr>
            <p:nvPr/>
          </p:nvCxnSpPr>
          <p:spPr>
            <a:xfrm rot="-451429">
              <a:off x="6898013" y="5836366"/>
              <a:ext cx="96228" cy="25417"/>
            </a:xfrm>
            <a:prstGeom prst="straightConnector1">
              <a:avLst/>
            </a:prstGeom>
            <a:noFill/>
            <a:ln w="9525" cap="flat" cmpd="sng">
              <a:solidFill>
                <a:schemeClr val="lt1"/>
              </a:solidFill>
              <a:prstDash val="solid"/>
              <a:round/>
              <a:headEnd type="none" w="sm" len="sm"/>
              <a:tailEnd type="none" w="sm" len="sm"/>
            </a:ln>
          </p:spPr>
        </p:cxnSp>
        <p:sp>
          <p:nvSpPr>
            <p:cNvPr id="477" name="Google Shape;477;p120"/>
            <p:cNvSpPr/>
            <p:nvPr/>
          </p:nvSpPr>
          <p:spPr>
            <a:xfrm>
              <a:off x="6578068" y="5987891"/>
              <a:ext cx="325097" cy="72563"/>
            </a:xfrm>
            <a:prstGeom prst="rect">
              <a:avLst/>
            </a:prstGeom>
            <a:solidFill>
              <a:srgbClr val="7030A0"/>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78" name="Google Shape;478;p120"/>
            <p:cNvCxnSpPr>
              <a:stCxn id="477" idx="3"/>
              <a:endCxn id="474" idx="1"/>
            </p:cNvCxnSpPr>
            <p:nvPr/>
          </p:nvCxnSpPr>
          <p:spPr>
            <a:xfrm rot="-449480">
              <a:off x="6904693" y="6017520"/>
              <a:ext cx="98945" cy="19004"/>
            </a:xfrm>
            <a:prstGeom prst="straightConnector1">
              <a:avLst/>
            </a:prstGeom>
            <a:noFill/>
            <a:ln w="9525" cap="flat" cmpd="sng">
              <a:solidFill>
                <a:schemeClr val="lt1"/>
              </a:solidFill>
              <a:prstDash val="solid"/>
              <a:round/>
              <a:headEnd type="none" w="sm" len="sm"/>
              <a:tailEnd type="none" w="sm" len="sm"/>
            </a:ln>
          </p:spPr>
        </p:cxnSp>
        <p:cxnSp>
          <p:nvCxnSpPr>
            <p:cNvPr id="479" name="Google Shape;479;p120"/>
            <p:cNvCxnSpPr>
              <a:stCxn id="459" idx="3"/>
              <a:endCxn id="477" idx="1"/>
            </p:cNvCxnSpPr>
            <p:nvPr/>
          </p:nvCxnSpPr>
          <p:spPr>
            <a:xfrm rot="-448998">
              <a:off x="6198157" y="5804988"/>
              <a:ext cx="357041" cy="244871"/>
            </a:xfrm>
            <a:prstGeom prst="straightConnector1">
              <a:avLst/>
            </a:prstGeom>
            <a:noFill/>
            <a:ln w="9525" cap="flat" cmpd="sng">
              <a:solidFill>
                <a:schemeClr val="lt1"/>
              </a:solidFill>
              <a:prstDash val="solid"/>
              <a:round/>
              <a:headEnd type="none" w="sm" len="sm"/>
              <a:tailEnd type="none" w="sm" len="sm"/>
            </a:ln>
          </p:spPr>
        </p:cxnSp>
      </p:grpSp>
      <p:sp>
        <p:nvSpPr>
          <p:cNvPr id="480" name="Google Shape;480;p120"/>
          <p:cNvSpPr txBox="1"/>
          <p:nvPr/>
        </p:nvSpPr>
        <p:spPr>
          <a:xfrm>
            <a:off x="359991" y="2369395"/>
            <a:ext cx="3251100" cy="1385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Experimental / Agile Models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Models of new data,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or alternate views of existing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rgbClr val="000000"/>
                </a:solidFill>
                <a:latin typeface="Arial"/>
                <a:ea typeface="Arial"/>
                <a:cs typeface="Arial"/>
                <a:sym typeface="Arial"/>
              </a:rPr>
              <a:t>Warehouse, mart, lake, sandboxes data virtualization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20"/>
          <p:cNvSpPr txBox="1"/>
          <p:nvPr/>
        </p:nvSpPr>
        <p:spPr>
          <a:xfrm>
            <a:off x="8940604" y="3234812"/>
            <a:ext cx="2412022" cy="116951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Exploratory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Exploring new and unknown data to find meaning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rgbClr val="000000"/>
                </a:solidFill>
                <a:latin typeface="Arial"/>
                <a:ea typeface="Arial"/>
                <a:cs typeface="Arial"/>
                <a:sym typeface="Arial"/>
              </a:rPr>
              <a:t>Mainly in Lake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20"/>
          <p:cNvSpPr/>
          <p:nvPr/>
        </p:nvSpPr>
        <p:spPr>
          <a:xfrm rot="5400000">
            <a:off x="5993300" y="1829211"/>
            <a:ext cx="561352" cy="4903890"/>
          </a:xfrm>
          <a:prstGeom prst="downArrow">
            <a:avLst>
              <a:gd name="adj1" fmla="val 50000"/>
              <a:gd name="adj2" fmla="val 50000"/>
            </a:avLst>
          </a:prstGeom>
          <a:solidFill>
            <a:srgbClr val="FFC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83" name="Google Shape;483;p120"/>
          <p:cNvSpPr txBox="1"/>
          <p:nvPr/>
        </p:nvSpPr>
        <p:spPr>
          <a:xfrm>
            <a:off x="4824835" y="4137645"/>
            <a:ext cx="3698447" cy="27411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Discovered Structures</a:t>
            </a:r>
            <a:endParaRPr sz="1400" b="0" i="0" u="none" strike="noStrike" cap="none">
              <a:solidFill>
                <a:schemeClr val="dk1"/>
              </a:solidFill>
              <a:latin typeface="Arial"/>
              <a:ea typeface="Arial"/>
              <a:cs typeface="Arial"/>
              <a:sym typeface="Arial"/>
            </a:endParaRPr>
          </a:p>
        </p:txBody>
      </p:sp>
      <p:sp>
        <p:nvSpPr>
          <p:cNvPr id="484" name="Google Shape;484;p120"/>
          <p:cNvSpPr/>
          <p:nvPr/>
        </p:nvSpPr>
        <p:spPr>
          <a:xfrm rot="7643303">
            <a:off x="8174142" y="1939796"/>
            <a:ext cx="924873" cy="1564496"/>
          </a:xfrm>
          <a:prstGeom prst="downArrow">
            <a:avLst>
              <a:gd name="adj1" fmla="val 50000"/>
              <a:gd name="adj2" fmla="val 50000"/>
            </a:avLst>
          </a:prstGeom>
          <a:solidFill>
            <a:srgbClr val="FFC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85" name="Google Shape;485;p120"/>
          <p:cNvSpPr txBox="1"/>
          <p:nvPr/>
        </p:nvSpPr>
        <p:spPr>
          <a:xfrm rot="2243303">
            <a:off x="8000535" y="2542151"/>
            <a:ext cx="1369017" cy="46243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Discovered Structures</a:t>
            </a:r>
            <a:endParaRPr sz="1400" b="0" i="0" u="none" strike="noStrike" cap="none">
              <a:solidFill>
                <a:schemeClr val="dk1"/>
              </a:solidFill>
              <a:latin typeface="Arial"/>
              <a:ea typeface="Arial"/>
              <a:cs typeface="Arial"/>
              <a:sym typeface="Arial"/>
            </a:endParaRPr>
          </a:p>
        </p:txBody>
      </p:sp>
      <p:grpSp>
        <p:nvGrpSpPr>
          <p:cNvPr id="486" name="Google Shape;486;p120"/>
          <p:cNvGrpSpPr/>
          <p:nvPr/>
        </p:nvGrpSpPr>
        <p:grpSpPr>
          <a:xfrm>
            <a:off x="8801780" y="4274704"/>
            <a:ext cx="2338215" cy="1197707"/>
            <a:chOff x="8942697" y="5316416"/>
            <a:chExt cx="2338215" cy="886063"/>
          </a:xfrm>
        </p:grpSpPr>
        <p:sp>
          <p:nvSpPr>
            <p:cNvPr id="487" name="Google Shape;487;p120"/>
            <p:cNvSpPr/>
            <p:nvPr/>
          </p:nvSpPr>
          <p:spPr>
            <a:xfrm>
              <a:off x="8942697" y="5403795"/>
              <a:ext cx="434646" cy="177356"/>
            </a:xfrm>
            <a:prstGeom prst="rect">
              <a:avLst/>
            </a:prstGeom>
            <a:solidFill>
              <a:srgbClr val="002060"/>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88" name="Google Shape;488;p120"/>
            <p:cNvSpPr/>
            <p:nvPr/>
          </p:nvSpPr>
          <p:spPr>
            <a:xfrm>
              <a:off x="9523015" y="5810024"/>
              <a:ext cx="307268" cy="177356"/>
            </a:xfrm>
            <a:prstGeom prst="rect">
              <a:avLst/>
            </a:prstGeom>
            <a:solidFill>
              <a:srgbClr val="002060"/>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89" name="Google Shape;489;p120"/>
            <p:cNvSpPr/>
            <p:nvPr/>
          </p:nvSpPr>
          <p:spPr>
            <a:xfrm>
              <a:off x="9462348" y="5316416"/>
              <a:ext cx="428602" cy="352114"/>
            </a:xfrm>
            <a:prstGeom prst="rect">
              <a:avLst/>
            </a:prstGeom>
            <a:solidFill>
              <a:srgbClr val="002060"/>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90" name="Google Shape;490;p120"/>
            <p:cNvSpPr/>
            <p:nvPr/>
          </p:nvSpPr>
          <p:spPr>
            <a:xfrm>
              <a:off x="10100647" y="6010615"/>
              <a:ext cx="551638" cy="191864"/>
            </a:xfrm>
            <a:prstGeom prst="rect">
              <a:avLst/>
            </a:prstGeom>
            <a:solidFill>
              <a:srgbClr val="A5A5A5"/>
            </a:solidFill>
            <a:ln w="9525" cap="flat" cmpd="sng">
              <a:solidFill>
                <a:schemeClr val="lt1"/>
              </a:solidFill>
              <a:prstDash val="lg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a:t>
              </a:r>
              <a:endParaRPr sz="1800" b="1" i="0" u="none" strike="noStrike" cap="none">
                <a:solidFill>
                  <a:schemeClr val="lt1"/>
                </a:solidFill>
                <a:latin typeface="Arial"/>
                <a:ea typeface="Arial"/>
                <a:cs typeface="Arial"/>
                <a:sym typeface="Arial"/>
              </a:endParaRPr>
            </a:p>
          </p:txBody>
        </p:sp>
        <p:sp>
          <p:nvSpPr>
            <p:cNvPr id="491" name="Google Shape;491;p120"/>
            <p:cNvSpPr/>
            <p:nvPr/>
          </p:nvSpPr>
          <p:spPr>
            <a:xfrm>
              <a:off x="10140655" y="5394493"/>
              <a:ext cx="468672" cy="191867"/>
            </a:xfrm>
            <a:prstGeom prst="rect">
              <a:avLst/>
            </a:prstGeom>
            <a:solidFill>
              <a:srgbClr val="A5A5A5"/>
            </a:solidFill>
            <a:ln w="9525" cap="flat" cmpd="sng">
              <a:solidFill>
                <a:schemeClr val="lt1"/>
              </a:solidFill>
              <a:prstDash val="lg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a:t>
              </a:r>
              <a:endParaRPr sz="1600" b="1" i="0" u="none" strike="noStrike" cap="none">
                <a:solidFill>
                  <a:schemeClr val="lt1"/>
                </a:solidFill>
                <a:latin typeface="Arial"/>
                <a:ea typeface="Arial"/>
                <a:cs typeface="Arial"/>
                <a:sym typeface="Arial"/>
              </a:endParaRPr>
            </a:p>
          </p:txBody>
        </p:sp>
        <p:sp>
          <p:nvSpPr>
            <p:cNvPr id="492" name="Google Shape;492;p120"/>
            <p:cNvSpPr/>
            <p:nvPr/>
          </p:nvSpPr>
          <p:spPr>
            <a:xfrm>
              <a:off x="10125904" y="5720052"/>
              <a:ext cx="504075" cy="191867"/>
            </a:xfrm>
            <a:prstGeom prst="rect">
              <a:avLst/>
            </a:prstGeom>
            <a:solidFill>
              <a:srgbClr val="A5A5A5"/>
            </a:solidFill>
            <a:ln w="9525" cap="flat" cmpd="sng">
              <a:solidFill>
                <a:schemeClr val="lt1"/>
              </a:solidFill>
              <a:prstDash val="lg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a:t>
              </a:r>
              <a:endParaRPr sz="1800" b="1" i="0" u="none" strike="noStrike" cap="none">
                <a:solidFill>
                  <a:schemeClr val="lt1"/>
                </a:solidFill>
                <a:latin typeface="Arial"/>
                <a:ea typeface="Arial"/>
                <a:cs typeface="Arial"/>
                <a:sym typeface="Arial"/>
              </a:endParaRPr>
            </a:p>
          </p:txBody>
        </p:sp>
        <p:cxnSp>
          <p:nvCxnSpPr>
            <p:cNvPr id="493" name="Google Shape;493;p120"/>
            <p:cNvCxnSpPr>
              <a:stCxn id="487" idx="3"/>
              <a:endCxn id="489" idx="1"/>
            </p:cNvCxnSpPr>
            <p:nvPr/>
          </p:nvCxnSpPr>
          <p:spPr>
            <a:xfrm>
              <a:off x="9377343" y="5492473"/>
              <a:ext cx="84900" cy="0"/>
            </a:xfrm>
            <a:prstGeom prst="straightConnector1">
              <a:avLst/>
            </a:prstGeom>
            <a:solidFill>
              <a:srgbClr val="7030A0"/>
            </a:solidFill>
            <a:ln w="9525" cap="flat" cmpd="sng">
              <a:solidFill>
                <a:schemeClr val="lt1"/>
              </a:solidFill>
              <a:prstDash val="solid"/>
              <a:round/>
              <a:headEnd type="none" w="sm" len="sm"/>
              <a:tailEnd type="none" w="sm" len="sm"/>
            </a:ln>
          </p:spPr>
        </p:cxnSp>
        <p:cxnSp>
          <p:nvCxnSpPr>
            <p:cNvPr id="494" name="Google Shape;494;p120"/>
            <p:cNvCxnSpPr>
              <a:stCxn id="488" idx="0"/>
              <a:endCxn id="489" idx="2"/>
            </p:cNvCxnSpPr>
            <p:nvPr/>
          </p:nvCxnSpPr>
          <p:spPr>
            <a:xfrm rot="10800000">
              <a:off x="9676649" y="5668424"/>
              <a:ext cx="0" cy="141600"/>
            </a:xfrm>
            <a:prstGeom prst="straightConnector1">
              <a:avLst/>
            </a:prstGeom>
            <a:solidFill>
              <a:srgbClr val="7030A0"/>
            </a:solidFill>
            <a:ln w="9525" cap="flat" cmpd="sng">
              <a:solidFill>
                <a:schemeClr val="lt1"/>
              </a:solidFill>
              <a:prstDash val="solid"/>
              <a:round/>
              <a:headEnd type="none" w="sm" len="sm"/>
              <a:tailEnd type="none" w="sm" len="sm"/>
            </a:ln>
          </p:spPr>
        </p:cxnSp>
        <p:cxnSp>
          <p:nvCxnSpPr>
            <p:cNvPr id="495" name="Google Shape;495;p120"/>
            <p:cNvCxnSpPr>
              <a:stCxn id="489" idx="3"/>
              <a:endCxn id="491" idx="1"/>
            </p:cNvCxnSpPr>
            <p:nvPr/>
          </p:nvCxnSpPr>
          <p:spPr>
            <a:xfrm rot="10800000" flipH="1">
              <a:off x="9890950" y="5490373"/>
              <a:ext cx="249600" cy="2100"/>
            </a:xfrm>
            <a:prstGeom prst="straightConnector1">
              <a:avLst/>
            </a:prstGeom>
            <a:solidFill>
              <a:srgbClr val="7030A0"/>
            </a:solidFill>
            <a:ln w="9525" cap="flat" cmpd="sng">
              <a:solidFill>
                <a:schemeClr val="lt1"/>
              </a:solidFill>
              <a:prstDash val="lgDash"/>
              <a:round/>
              <a:headEnd type="none" w="sm" len="sm"/>
              <a:tailEnd type="none" w="sm" len="sm"/>
            </a:ln>
          </p:spPr>
        </p:cxnSp>
        <p:cxnSp>
          <p:nvCxnSpPr>
            <p:cNvPr id="496" name="Google Shape;496;p120"/>
            <p:cNvCxnSpPr>
              <a:stCxn id="491" idx="2"/>
              <a:endCxn id="492" idx="0"/>
            </p:cNvCxnSpPr>
            <p:nvPr/>
          </p:nvCxnSpPr>
          <p:spPr>
            <a:xfrm>
              <a:off x="10374991" y="5586360"/>
              <a:ext cx="3000" cy="133800"/>
            </a:xfrm>
            <a:prstGeom prst="straightConnector1">
              <a:avLst/>
            </a:prstGeom>
            <a:solidFill>
              <a:srgbClr val="7030A0"/>
            </a:solidFill>
            <a:ln w="9525" cap="flat" cmpd="sng">
              <a:solidFill>
                <a:schemeClr val="lt1"/>
              </a:solidFill>
              <a:prstDash val="lgDash"/>
              <a:round/>
              <a:headEnd type="none" w="sm" len="sm"/>
              <a:tailEnd type="none" w="sm" len="sm"/>
            </a:ln>
          </p:spPr>
        </p:cxnSp>
        <p:sp>
          <p:nvSpPr>
            <p:cNvPr id="497" name="Google Shape;497;p120"/>
            <p:cNvSpPr/>
            <p:nvPr/>
          </p:nvSpPr>
          <p:spPr>
            <a:xfrm>
              <a:off x="10840851" y="6018022"/>
              <a:ext cx="423095" cy="177049"/>
            </a:xfrm>
            <a:prstGeom prst="rect">
              <a:avLst/>
            </a:prstGeom>
            <a:solidFill>
              <a:srgbClr val="A5A5A5"/>
            </a:solidFill>
            <a:ln w="9525" cap="flat" cmpd="sng">
              <a:solidFill>
                <a:schemeClr val="lt1"/>
              </a:solidFill>
              <a:prstDash val="lg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a:t>
              </a:r>
              <a:endParaRPr sz="1800" b="1" i="0" u="none" strike="noStrike" cap="none">
                <a:solidFill>
                  <a:schemeClr val="lt1"/>
                </a:solidFill>
                <a:latin typeface="Arial"/>
                <a:ea typeface="Arial"/>
                <a:cs typeface="Arial"/>
                <a:sym typeface="Arial"/>
              </a:endParaRPr>
            </a:p>
          </p:txBody>
        </p:sp>
        <p:sp>
          <p:nvSpPr>
            <p:cNvPr id="498" name="Google Shape;498;p120"/>
            <p:cNvSpPr/>
            <p:nvPr/>
          </p:nvSpPr>
          <p:spPr>
            <a:xfrm>
              <a:off x="10808174" y="5385780"/>
              <a:ext cx="468672" cy="213386"/>
            </a:xfrm>
            <a:prstGeom prst="rect">
              <a:avLst/>
            </a:prstGeom>
            <a:solidFill>
              <a:srgbClr val="92D050"/>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99" name="Google Shape;499;p120"/>
            <p:cNvSpPr/>
            <p:nvPr/>
          </p:nvSpPr>
          <p:spPr>
            <a:xfrm>
              <a:off x="10798919" y="5687206"/>
              <a:ext cx="481993" cy="246396"/>
            </a:xfrm>
            <a:prstGeom prst="rect">
              <a:avLst/>
            </a:prstGeom>
            <a:solidFill>
              <a:srgbClr val="92D050"/>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500" name="Google Shape;500;p120"/>
            <p:cNvCxnSpPr>
              <a:stCxn id="499" idx="0"/>
              <a:endCxn id="498" idx="2"/>
            </p:cNvCxnSpPr>
            <p:nvPr/>
          </p:nvCxnSpPr>
          <p:spPr>
            <a:xfrm rot="10800000" flipH="1">
              <a:off x="11039915" y="5599306"/>
              <a:ext cx="2700" cy="87900"/>
            </a:xfrm>
            <a:prstGeom prst="straightConnector1">
              <a:avLst/>
            </a:prstGeom>
            <a:solidFill>
              <a:srgbClr val="7030A0"/>
            </a:solidFill>
            <a:ln w="9525" cap="flat" cmpd="sng">
              <a:solidFill>
                <a:schemeClr val="lt1"/>
              </a:solidFill>
              <a:prstDash val="solid"/>
              <a:round/>
              <a:headEnd type="none" w="sm" len="sm"/>
              <a:tailEnd type="none" w="sm" len="sm"/>
            </a:ln>
          </p:spPr>
        </p:cxnSp>
        <p:cxnSp>
          <p:nvCxnSpPr>
            <p:cNvPr id="501" name="Google Shape;501;p120"/>
            <p:cNvCxnSpPr>
              <a:endCxn id="498" idx="1"/>
            </p:cNvCxnSpPr>
            <p:nvPr/>
          </p:nvCxnSpPr>
          <p:spPr>
            <a:xfrm>
              <a:off x="10615574" y="5487673"/>
              <a:ext cx="192600" cy="4800"/>
            </a:xfrm>
            <a:prstGeom prst="straightConnector1">
              <a:avLst/>
            </a:prstGeom>
            <a:solidFill>
              <a:srgbClr val="7030A0"/>
            </a:solidFill>
            <a:ln w="9525" cap="flat" cmpd="sng">
              <a:solidFill>
                <a:schemeClr val="lt1"/>
              </a:solidFill>
              <a:prstDash val="lgDash"/>
              <a:round/>
              <a:headEnd type="none" w="sm" len="sm"/>
              <a:tailEnd type="none" w="sm" len="sm"/>
            </a:ln>
          </p:spPr>
        </p:cxnSp>
        <p:cxnSp>
          <p:nvCxnSpPr>
            <p:cNvPr id="502" name="Google Shape;502;p120"/>
            <p:cNvCxnSpPr>
              <a:stCxn id="490" idx="3"/>
              <a:endCxn id="497" idx="1"/>
            </p:cNvCxnSpPr>
            <p:nvPr/>
          </p:nvCxnSpPr>
          <p:spPr>
            <a:xfrm>
              <a:off x="10652285" y="6106547"/>
              <a:ext cx="188700" cy="0"/>
            </a:xfrm>
            <a:prstGeom prst="straightConnector1">
              <a:avLst/>
            </a:prstGeom>
            <a:solidFill>
              <a:srgbClr val="7030A0"/>
            </a:solidFill>
            <a:ln w="9525" cap="flat" cmpd="sng">
              <a:solidFill>
                <a:schemeClr val="lt1"/>
              </a:solidFill>
              <a:prstDash val="lgDash"/>
              <a:round/>
              <a:headEnd type="none" w="sm" len="sm"/>
              <a:tailEnd type="none" w="sm" len="sm"/>
            </a:ln>
          </p:spPr>
        </p:cxnSp>
        <p:cxnSp>
          <p:nvCxnSpPr>
            <p:cNvPr id="503" name="Google Shape;503;p120"/>
            <p:cNvCxnSpPr>
              <a:stCxn id="492" idx="2"/>
              <a:endCxn id="490" idx="0"/>
            </p:cNvCxnSpPr>
            <p:nvPr/>
          </p:nvCxnSpPr>
          <p:spPr>
            <a:xfrm flipH="1">
              <a:off x="10376441" y="5911919"/>
              <a:ext cx="1500" cy="98700"/>
            </a:xfrm>
            <a:prstGeom prst="straightConnector1">
              <a:avLst/>
            </a:prstGeom>
            <a:solidFill>
              <a:srgbClr val="7030A0"/>
            </a:solidFill>
            <a:ln w="9525" cap="flat" cmpd="sng">
              <a:solidFill>
                <a:schemeClr val="lt1"/>
              </a:solidFill>
              <a:prstDash val="lgDash"/>
              <a:round/>
              <a:headEnd type="none" w="sm" len="sm"/>
              <a:tailEnd type="none" w="sm" len="sm"/>
            </a:ln>
          </p:spPr>
        </p:cxnSp>
      </p:grpSp>
      <p:sp>
        <p:nvSpPr>
          <p:cNvPr id="504" name="Google Shape;504;p120"/>
          <p:cNvSpPr/>
          <p:nvPr/>
        </p:nvSpPr>
        <p:spPr>
          <a:xfrm rot="-5400000">
            <a:off x="5897121" y="2301619"/>
            <a:ext cx="599014" cy="5058589"/>
          </a:xfrm>
          <a:prstGeom prst="downArrow">
            <a:avLst>
              <a:gd name="adj1" fmla="val 50000"/>
              <a:gd name="adj2" fmla="val 50000"/>
            </a:avLst>
          </a:prstGeom>
          <a:solidFill>
            <a:srgbClr val="FFC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05" name="Google Shape;505;p120"/>
          <p:cNvSpPr txBox="1"/>
          <p:nvPr/>
        </p:nvSpPr>
        <p:spPr>
          <a:xfrm>
            <a:off x="4862569" y="4653359"/>
            <a:ext cx="3069600" cy="381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“Hints and Clues”</a:t>
            </a:r>
            <a:endParaRPr sz="1400" b="0" i="0" u="none" strike="noStrike" cap="none">
              <a:solidFill>
                <a:schemeClr val="dk1"/>
              </a:solidFill>
              <a:latin typeface="Arial"/>
              <a:ea typeface="Arial"/>
              <a:cs typeface="Arial"/>
              <a:sym typeface="Arial"/>
            </a:endParaRPr>
          </a:p>
        </p:txBody>
      </p:sp>
      <p:sp>
        <p:nvSpPr>
          <p:cNvPr id="506" name="Google Shape;506;p120"/>
          <p:cNvSpPr/>
          <p:nvPr/>
        </p:nvSpPr>
        <p:spPr>
          <a:xfrm rot="-3250489">
            <a:off x="7992385" y="2817577"/>
            <a:ext cx="704713" cy="1434090"/>
          </a:xfrm>
          <a:prstGeom prst="downArrow">
            <a:avLst>
              <a:gd name="adj1" fmla="val 50000"/>
              <a:gd name="adj2" fmla="val 50000"/>
            </a:avLst>
          </a:prstGeom>
          <a:solidFill>
            <a:srgbClr val="FFC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07" name="Google Shape;507;p120"/>
          <p:cNvSpPr txBox="1"/>
          <p:nvPr/>
        </p:nvSpPr>
        <p:spPr>
          <a:xfrm rot="2149511">
            <a:off x="7492869" y="3335125"/>
            <a:ext cx="1685389" cy="29708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Hints and Clues</a:t>
            </a:r>
            <a:endParaRPr sz="1400" b="0" i="0" u="none" strike="noStrike" cap="none">
              <a:solidFill>
                <a:schemeClr val="dk1"/>
              </a:solidFill>
              <a:latin typeface="Arial"/>
              <a:ea typeface="Arial"/>
              <a:cs typeface="Arial"/>
              <a:sym typeface="Arial"/>
            </a:endParaRPr>
          </a:p>
        </p:txBody>
      </p:sp>
      <p:sp>
        <p:nvSpPr>
          <p:cNvPr id="508" name="Google Shape;508;p120"/>
          <p:cNvSpPr/>
          <p:nvPr/>
        </p:nvSpPr>
        <p:spPr>
          <a:xfrm rot="5400000">
            <a:off x="5918266" y="2665246"/>
            <a:ext cx="459061" cy="5381121"/>
          </a:xfrm>
          <a:prstGeom prst="downArrow">
            <a:avLst>
              <a:gd name="adj1" fmla="val 50000"/>
              <a:gd name="adj2" fmla="val 50000"/>
            </a:avLst>
          </a:prstGeom>
          <a:solidFill>
            <a:srgbClr val="FFC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09" name="Google Shape;509;p120"/>
          <p:cNvSpPr txBox="1"/>
          <p:nvPr/>
        </p:nvSpPr>
        <p:spPr>
          <a:xfrm>
            <a:off x="4411000" y="5138300"/>
            <a:ext cx="4390800" cy="381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Discovered Data fed to Agile Devt. or Virtualized</a:t>
            </a:r>
            <a:endParaRPr sz="1400" b="0" i="0" u="none" strike="noStrike" cap="none">
              <a:solidFill>
                <a:srgbClr val="000000"/>
              </a:solidFill>
              <a:latin typeface="Arial"/>
              <a:ea typeface="Arial"/>
              <a:cs typeface="Arial"/>
              <a:sym typeface="Arial"/>
            </a:endParaRPr>
          </a:p>
        </p:txBody>
      </p:sp>
      <p:sp>
        <p:nvSpPr>
          <p:cNvPr id="510" name="Google Shape;510;p120"/>
          <p:cNvSpPr/>
          <p:nvPr/>
        </p:nvSpPr>
        <p:spPr>
          <a:xfrm rot="-6740768">
            <a:off x="3782571" y="2613522"/>
            <a:ext cx="924873" cy="1287175"/>
          </a:xfrm>
          <a:prstGeom prst="downArrow">
            <a:avLst>
              <a:gd name="adj1" fmla="val 50000"/>
              <a:gd name="adj2" fmla="val 50000"/>
            </a:avLst>
          </a:prstGeom>
          <a:solidFill>
            <a:srgbClr val="FFC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11" name="Google Shape;511;p120"/>
          <p:cNvSpPr txBox="1"/>
          <p:nvPr/>
        </p:nvSpPr>
        <p:spPr>
          <a:xfrm rot="-1340768">
            <a:off x="3589191" y="3062185"/>
            <a:ext cx="1155219" cy="46243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New agreed models</a:t>
            </a:r>
            <a:endParaRPr sz="1400" b="0" i="0" u="none" strike="noStrike" cap="none">
              <a:solidFill>
                <a:schemeClr val="dk1"/>
              </a:solidFill>
              <a:latin typeface="Arial"/>
              <a:ea typeface="Arial"/>
              <a:cs typeface="Arial"/>
              <a:sym typeface="Arial"/>
            </a:endParaRPr>
          </a:p>
        </p:txBody>
      </p:sp>
      <p:sp>
        <p:nvSpPr>
          <p:cNvPr id="512" name="Google Shape;512;p120"/>
          <p:cNvSpPr/>
          <p:nvPr/>
        </p:nvSpPr>
        <p:spPr>
          <a:xfrm rot="4005336">
            <a:off x="3401761" y="1854633"/>
            <a:ext cx="971909" cy="1334774"/>
          </a:xfrm>
          <a:prstGeom prst="downArrow">
            <a:avLst>
              <a:gd name="adj1" fmla="val 50000"/>
              <a:gd name="adj2" fmla="val 50000"/>
            </a:avLst>
          </a:prstGeom>
          <a:solidFill>
            <a:srgbClr val="FFC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13" name="Google Shape;513;p120"/>
          <p:cNvSpPr txBox="1"/>
          <p:nvPr/>
        </p:nvSpPr>
        <p:spPr>
          <a:xfrm rot="-1394664">
            <a:off x="3240304" y="2266233"/>
            <a:ext cx="1248090" cy="48718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Input for agile devt. </a:t>
            </a:r>
            <a:endParaRPr sz="1400" b="0" i="0" u="none" strike="noStrike" cap="none">
              <a:solidFill>
                <a:schemeClr val="dk1"/>
              </a:solidFill>
              <a:latin typeface="Arial"/>
              <a:ea typeface="Arial"/>
              <a:cs typeface="Arial"/>
              <a:sym typeface="Arial"/>
            </a:endParaRPr>
          </a:p>
        </p:txBody>
      </p:sp>
      <p:sp>
        <p:nvSpPr>
          <p:cNvPr id="514" name="Google Shape;514;p12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None/>
            </a:pPr>
            <a:r>
              <a:rPr lang="en-US"/>
              <a:t>Exploiting Multiple Types of Data Modelling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9"/>
          <p:cNvSpPr/>
          <p:nvPr/>
        </p:nvSpPr>
        <p:spPr>
          <a:xfrm>
            <a:off x="6465666" y="6342583"/>
            <a:ext cx="2565636" cy="404821"/>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20" name="Google Shape;520;p39"/>
          <p:cNvSpPr/>
          <p:nvPr/>
        </p:nvSpPr>
        <p:spPr>
          <a:xfrm>
            <a:off x="1030014" y="2375061"/>
            <a:ext cx="4404767" cy="3808025"/>
          </a:xfrm>
          <a:prstGeom prst="rect">
            <a:avLst/>
          </a:prstGeom>
          <a:solidFill>
            <a:schemeClr val="lt1"/>
          </a:solidFill>
          <a:ln w="25400" cap="flat"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Relational Platforms</a:t>
            </a:r>
            <a:endParaRPr sz="1400" b="1" i="0" u="none" strike="noStrike" cap="none">
              <a:solidFill>
                <a:schemeClr val="dk1"/>
              </a:solidFill>
              <a:latin typeface="Arial"/>
              <a:ea typeface="Arial"/>
              <a:cs typeface="Arial"/>
              <a:sym typeface="Arial"/>
            </a:endParaRPr>
          </a:p>
        </p:txBody>
      </p:sp>
      <p:sp>
        <p:nvSpPr>
          <p:cNvPr id="521" name="Google Shape;521;p39"/>
          <p:cNvSpPr/>
          <p:nvPr/>
        </p:nvSpPr>
        <p:spPr>
          <a:xfrm>
            <a:off x="5536517" y="2375061"/>
            <a:ext cx="5036889" cy="3808025"/>
          </a:xfrm>
          <a:prstGeom prst="rect">
            <a:avLst/>
          </a:prstGeom>
          <a:solidFill>
            <a:schemeClr val="lt1"/>
          </a:solidFill>
          <a:ln w="25400" cap="flat"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Non-Relational Platforms</a:t>
            </a:r>
            <a:endParaRPr sz="1400" b="1" i="0" u="none" strike="noStrike" cap="none">
              <a:solidFill>
                <a:schemeClr val="dk1"/>
              </a:solidFill>
              <a:latin typeface="Arial"/>
              <a:ea typeface="Arial"/>
              <a:cs typeface="Arial"/>
              <a:sym typeface="Arial"/>
            </a:endParaRPr>
          </a:p>
        </p:txBody>
      </p:sp>
      <p:sp>
        <p:nvSpPr>
          <p:cNvPr id="522" name="Google Shape;522;p39"/>
          <p:cNvSpPr/>
          <p:nvPr/>
        </p:nvSpPr>
        <p:spPr>
          <a:xfrm>
            <a:off x="1240222" y="2678545"/>
            <a:ext cx="3990418" cy="3408219"/>
          </a:xfrm>
          <a:prstGeom prst="rect">
            <a:avLst/>
          </a:prstGeom>
          <a:solidFill>
            <a:srgbClr val="00B0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Data Warehouse</a:t>
            </a:r>
            <a:endParaRPr sz="1400" b="0" i="0" u="none" strike="noStrike" cap="none">
              <a:solidFill>
                <a:schemeClr val="dk1"/>
              </a:solidFill>
              <a:latin typeface="Arial"/>
              <a:ea typeface="Arial"/>
              <a:cs typeface="Arial"/>
              <a:sym typeface="Arial"/>
            </a:endParaRPr>
          </a:p>
        </p:txBody>
      </p:sp>
      <p:sp>
        <p:nvSpPr>
          <p:cNvPr id="523" name="Google Shape;523;p39"/>
          <p:cNvSpPr/>
          <p:nvPr/>
        </p:nvSpPr>
        <p:spPr>
          <a:xfrm>
            <a:off x="5970103" y="2678545"/>
            <a:ext cx="4403606" cy="3275941"/>
          </a:xfrm>
          <a:prstGeom prst="rect">
            <a:avLst/>
          </a:prstGeom>
          <a:solidFill>
            <a:srgbClr val="00B0F0"/>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Data Lake</a:t>
            </a:r>
            <a:endParaRPr sz="1400" b="0" i="0" u="none" strike="noStrike" cap="none">
              <a:solidFill>
                <a:schemeClr val="dk1"/>
              </a:solidFill>
              <a:latin typeface="Arial"/>
              <a:ea typeface="Arial"/>
              <a:cs typeface="Arial"/>
              <a:sym typeface="Arial"/>
            </a:endParaRPr>
          </a:p>
        </p:txBody>
      </p:sp>
      <p:sp>
        <p:nvSpPr>
          <p:cNvPr id="524" name="Google Shape;524;p39"/>
          <p:cNvSpPr/>
          <p:nvPr/>
        </p:nvSpPr>
        <p:spPr>
          <a:xfrm>
            <a:off x="4421081" y="2743200"/>
            <a:ext cx="2095130" cy="1278383"/>
          </a:xfrm>
          <a:prstGeom prst="ellipse">
            <a:avLst/>
          </a:prstGeom>
          <a:solidFill>
            <a:srgbClr val="FFC000"/>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Change Control</a:t>
            </a:r>
            <a:endParaRPr sz="1400" b="0" i="0" u="none" strike="noStrike" cap="none">
              <a:solidFill>
                <a:schemeClr val="dk1"/>
              </a:solidFill>
              <a:latin typeface="Arial"/>
              <a:ea typeface="Arial"/>
              <a:cs typeface="Arial"/>
              <a:sym typeface="Arial"/>
            </a:endParaRPr>
          </a:p>
        </p:txBody>
      </p:sp>
      <p:sp>
        <p:nvSpPr>
          <p:cNvPr id="525" name="Google Shape;525;p39"/>
          <p:cNvSpPr/>
          <p:nvPr/>
        </p:nvSpPr>
        <p:spPr>
          <a:xfrm flipH="1">
            <a:off x="2890980" y="2791785"/>
            <a:ext cx="1428363" cy="849651"/>
          </a:xfrm>
          <a:prstGeom prst="rightArrow">
            <a:avLst>
              <a:gd name="adj1" fmla="val 50000"/>
              <a:gd name="adj2" fmla="val 50000"/>
            </a:avLst>
          </a:prstGeom>
          <a:solidFill>
            <a:schemeClr val="accent1"/>
          </a:solidFill>
          <a:ln w="25400" cap="flat" cmpd="sng">
            <a:solidFill>
              <a:srgbClr val="001D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Production Changes</a:t>
            </a:r>
            <a:endParaRPr sz="1400" b="0" i="0" u="none" strike="noStrike" cap="none">
              <a:solidFill>
                <a:schemeClr val="lt1"/>
              </a:solidFill>
              <a:latin typeface="Arial"/>
              <a:ea typeface="Arial"/>
              <a:cs typeface="Arial"/>
              <a:sym typeface="Arial"/>
            </a:endParaRPr>
          </a:p>
        </p:txBody>
      </p:sp>
      <p:sp>
        <p:nvSpPr>
          <p:cNvPr id="526" name="Google Shape;526;p39"/>
          <p:cNvSpPr/>
          <p:nvPr/>
        </p:nvSpPr>
        <p:spPr>
          <a:xfrm>
            <a:off x="6600432" y="2743200"/>
            <a:ext cx="1428362" cy="898236"/>
          </a:xfrm>
          <a:prstGeom prst="rightArrow">
            <a:avLst>
              <a:gd name="adj1" fmla="val 50000"/>
              <a:gd name="adj2" fmla="val 50000"/>
            </a:avLst>
          </a:prstGeom>
          <a:solidFill>
            <a:schemeClr val="accent1"/>
          </a:solidFill>
          <a:ln w="25400" cap="flat" cmpd="sng">
            <a:solidFill>
              <a:srgbClr val="001D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Production Changes</a:t>
            </a:r>
            <a:endParaRPr sz="1400" b="0" i="0" u="none" strike="noStrike" cap="none">
              <a:solidFill>
                <a:schemeClr val="lt1"/>
              </a:solidFill>
              <a:latin typeface="Arial"/>
              <a:ea typeface="Arial"/>
              <a:cs typeface="Arial"/>
              <a:sym typeface="Arial"/>
            </a:endParaRPr>
          </a:p>
        </p:txBody>
      </p:sp>
      <p:sp>
        <p:nvSpPr>
          <p:cNvPr id="527" name="Google Shape;527;p39"/>
          <p:cNvSpPr/>
          <p:nvPr/>
        </p:nvSpPr>
        <p:spPr>
          <a:xfrm>
            <a:off x="3018950" y="3507500"/>
            <a:ext cx="1482900" cy="849600"/>
          </a:xfrm>
          <a:prstGeom prst="rightArrow">
            <a:avLst>
              <a:gd name="adj1" fmla="val 50000"/>
              <a:gd name="adj2" fmla="val 50000"/>
            </a:avLst>
          </a:prstGeom>
          <a:solidFill>
            <a:schemeClr val="accent1"/>
          </a:solidFill>
          <a:ln w="25400" cap="flat" cmpd="sng">
            <a:solidFill>
              <a:srgbClr val="001D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Data Copies / Views</a:t>
            </a:r>
            <a:endParaRPr sz="1400" b="0" i="0" u="none" strike="noStrike" cap="none">
              <a:solidFill>
                <a:schemeClr val="lt1"/>
              </a:solidFill>
              <a:latin typeface="Arial"/>
              <a:ea typeface="Arial"/>
              <a:cs typeface="Arial"/>
              <a:sym typeface="Arial"/>
            </a:endParaRPr>
          </a:p>
        </p:txBody>
      </p:sp>
      <p:sp>
        <p:nvSpPr>
          <p:cNvPr id="528" name="Google Shape;528;p39"/>
          <p:cNvSpPr/>
          <p:nvPr/>
        </p:nvSpPr>
        <p:spPr>
          <a:xfrm flipH="1">
            <a:off x="6437744" y="3503806"/>
            <a:ext cx="1973755" cy="776182"/>
          </a:xfrm>
          <a:prstGeom prst="rightArrow">
            <a:avLst>
              <a:gd name="adj1" fmla="val 50000"/>
              <a:gd name="adj2" fmla="val 50000"/>
            </a:avLst>
          </a:prstGeom>
          <a:solidFill>
            <a:schemeClr val="accent1"/>
          </a:solidFill>
          <a:ln w="25400" cap="flat" cmpd="sng">
            <a:solidFill>
              <a:srgbClr val="001D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Data Copies /</a:t>
            </a:r>
            <a:br>
              <a:rPr lang="en-US" sz="1400" b="0" i="0" u="none" strike="noStrike" cap="none">
                <a:solidFill>
                  <a:schemeClr val="lt1"/>
                </a:solidFill>
                <a:latin typeface="Arial"/>
                <a:ea typeface="Arial"/>
                <a:cs typeface="Arial"/>
                <a:sym typeface="Arial"/>
              </a:rPr>
            </a:br>
            <a:r>
              <a:rPr lang="en-US" sz="1400" b="0" i="0" u="none" strike="noStrike" cap="none">
                <a:solidFill>
                  <a:schemeClr val="lt1"/>
                </a:solidFill>
                <a:latin typeface="Arial"/>
                <a:ea typeface="Arial"/>
                <a:cs typeface="Arial"/>
                <a:sym typeface="Arial"/>
              </a:rPr>
              <a:t> Schema on Read</a:t>
            </a:r>
            <a:endParaRPr sz="1400" b="0" i="0" u="none" strike="noStrike" cap="none">
              <a:solidFill>
                <a:schemeClr val="lt1"/>
              </a:solidFill>
              <a:latin typeface="Arial"/>
              <a:ea typeface="Arial"/>
              <a:cs typeface="Arial"/>
              <a:sym typeface="Arial"/>
            </a:endParaRPr>
          </a:p>
        </p:txBody>
      </p:sp>
      <p:sp>
        <p:nvSpPr>
          <p:cNvPr id="529" name="Google Shape;529;p39"/>
          <p:cNvSpPr/>
          <p:nvPr/>
        </p:nvSpPr>
        <p:spPr>
          <a:xfrm>
            <a:off x="3078626" y="4478507"/>
            <a:ext cx="4814047" cy="1523715"/>
          </a:xfrm>
          <a:prstGeom prst="ellipse">
            <a:avLst/>
          </a:prstGeom>
          <a:solidFill>
            <a:srgbClr val="92D050"/>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Agile Experimentation / Prototyping</a:t>
            </a:r>
            <a:endParaRPr sz="1400" b="0" i="0" u="none" strike="noStrike" cap="none">
              <a:solidFill>
                <a:schemeClr val="dk1"/>
              </a:solidFill>
              <a:latin typeface="Arial"/>
              <a:ea typeface="Arial"/>
              <a:cs typeface="Arial"/>
              <a:sym typeface="Arial"/>
            </a:endParaRPr>
          </a:p>
        </p:txBody>
      </p:sp>
      <p:sp>
        <p:nvSpPr>
          <p:cNvPr id="530" name="Google Shape;530;p39"/>
          <p:cNvSpPr txBox="1"/>
          <p:nvPr/>
        </p:nvSpPr>
        <p:spPr>
          <a:xfrm>
            <a:off x="3982324" y="5133622"/>
            <a:ext cx="916956" cy="307777"/>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Mart</a:t>
            </a:r>
            <a:endParaRPr sz="1400" b="0" i="0" u="none" strike="noStrike" cap="none">
              <a:solidFill>
                <a:srgbClr val="000000"/>
              </a:solidFill>
              <a:latin typeface="Arial"/>
              <a:ea typeface="Arial"/>
              <a:cs typeface="Arial"/>
              <a:sym typeface="Arial"/>
            </a:endParaRPr>
          </a:p>
        </p:txBody>
      </p:sp>
      <p:sp>
        <p:nvSpPr>
          <p:cNvPr id="531" name="Google Shape;531;p39"/>
          <p:cNvSpPr txBox="1"/>
          <p:nvPr/>
        </p:nvSpPr>
        <p:spPr>
          <a:xfrm>
            <a:off x="3943431" y="5181783"/>
            <a:ext cx="916956" cy="307777"/>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Mart</a:t>
            </a:r>
            <a:endParaRPr sz="1400" b="0" i="0" u="none" strike="noStrike" cap="none">
              <a:solidFill>
                <a:srgbClr val="000000"/>
              </a:solidFill>
              <a:latin typeface="Arial"/>
              <a:ea typeface="Arial"/>
              <a:cs typeface="Arial"/>
              <a:sym typeface="Arial"/>
            </a:endParaRPr>
          </a:p>
        </p:txBody>
      </p:sp>
      <p:sp>
        <p:nvSpPr>
          <p:cNvPr id="532" name="Google Shape;532;p39"/>
          <p:cNvSpPr txBox="1"/>
          <p:nvPr/>
        </p:nvSpPr>
        <p:spPr>
          <a:xfrm>
            <a:off x="3904538" y="5229944"/>
            <a:ext cx="916956" cy="307777"/>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Mart</a:t>
            </a:r>
            <a:endParaRPr sz="1400" b="0" i="0" u="none" strike="noStrike" cap="none">
              <a:solidFill>
                <a:srgbClr val="000000"/>
              </a:solidFill>
              <a:latin typeface="Arial"/>
              <a:ea typeface="Arial"/>
              <a:cs typeface="Arial"/>
              <a:sym typeface="Arial"/>
            </a:endParaRPr>
          </a:p>
        </p:txBody>
      </p:sp>
      <p:sp>
        <p:nvSpPr>
          <p:cNvPr id="533" name="Google Shape;533;p39"/>
          <p:cNvSpPr txBox="1"/>
          <p:nvPr/>
        </p:nvSpPr>
        <p:spPr>
          <a:xfrm>
            <a:off x="6126810" y="5145787"/>
            <a:ext cx="1245475" cy="307777"/>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Sandbox</a:t>
            </a:r>
            <a:endParaRPr sz="1400" b="0" i="0" u="none" strike="noStrike" cap="none">
              <a:solidFill>
                <a:srgbClr val="000000"/>
              </a:solidFill>
              <a:latin typeface="Arial"/>
              <a:ea typeface="Arial"/>
              <a:cs typeface="Arial"/>
              <a:sym typeface="Arial"/>
            </a:endParaRPr>
          </a:p>
        </p:txBody>
      </p:sp>
      <p:sp>
        <p:nvSpPr>
          <p:cNvPr id="534" name="Google Shape;534;p39"/>
          <p:cNvSpPr txBox="1"/>
          <p:nvPr/>
        </p:nvSpPr>
        <p:spPr>
          <a:xfrm>
            <a:off x="6077231" y="5188058"/>
            <a:ext cx="1245475" cy="307777"/>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Sandbox</a:t>
            </a:r>
            <a:endParaRPr sz="1400" b="0" i="0" u="none" strike="noStrike" cap="none">
              <a:solidFill>
                <a:srgbClr val="000000"/>
              </a:solidFill>
              <a:latin typeface="Arial"/>
              <a:ea typeface="Arial"/>
              <a:cs typeface="Arial"/>
              <a:sym typeface="Arial"/>
            </a:endParaRPr>
          </a:p>
        </p:txBody>
      </p:sp>
      <p:sp>
        <p:nvSpPr>
          <p:cNvPr id="535" name="Google Shape;535;p39"/>
          <p:cNvSpPr txBox="1"/>
          <p:nvPr/>
        </p:nvSpPr>
        <p:spPr>
          <a:xfrm>
            <a:off x="6027652" y="5230329"/>
            <a:ext cx="1245475" cy="307777"/>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Sandbox</a:t>
            </a:r>
            <a:endParaRPr sz="1400" b="0" i="0" u="none" strike="noStrike" cap="none">
              <a:solidFill>
                <a:srgbClr val="000000"/>
              </a:solidFill>
              <a:latin typeface="Arial"/>
              <a:ea typeface="Arial"/>
              <a:cs typeface="Arial"/>
              <a:sym typeface="Arial"/>
            </a:endParaRPr>
          </a:p>
        </p:txBody>
      </p:sp>
      <p:sp>
        <p:nvSpPr>
          <p:cNvPr id="536" name="Google Shape;536;p39"/>
          <p:cNvSpPr txBox="1"/>
          <p:nvPr/>
        </p:nvSpPr>
        <p:spPr>
          <a:xfrm>
            <a:off x="5978073" y="5272600"/>
            <a:ext cx="1245475" cy="307777"/>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Sandbox</a:t>
            </a:r>
            <a:endParaRPr sz="1400" b="0" i="0" u="none" strike="noStrike" cap="none">
              <a:solidFill>
                <a:srgbClr val="000000"/>
              </a:solidFill>
              <a:latin typeface="Arial"/>
              <a:ea typeface="Arial"/>
              <a:cs typeface="Arial"/>
              <a:sym typeface="Arial"/>
            </a:endParaRPr>
          </a:p>
        </p:txBody>
      </p:sp>
      <p:sp>
        <p:nvSpPr>
          <p:cNvPr id="537" name="Google Shape;537;p39"/>
          <p:cNvSpPr txBox="1"/>
          <p:nvPr/>
        </p:nvSpPr>
        <p:spPr>
          <a:xfrm>
            <a:off x="3865645" y="5278105"/>
            <a:ext cx="916956" cy="307777"/>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Mart</a:t>
            </a:r>
            <a:endParaRPr sz="1400" b="0" i="0" u="none" strike="noStrike" cap="none">
              <a:solidFill>
                <a:srgbClr val="000000"/>
              </a:solidFill>
              <a:latin typeface="Arial"/>
              <a:ea typeface="Arial"/>
              <a:cs typeface="Arial"/>
              <a:sym typeface="Arial"/>
            </a:endParaRPr>
          </a:p>
        </p:txBody>
      </p:sp>
      <p:sp>
        <p:nvSpPr>
          <p:cNvPr id="538" name="Google Shape;538;p39"/>
          <p:cNvSpPr/>
          <p:nvPr/>
        </p:nvSpPr>
        <p:spPr>
          <a:xfrm>
            <a:off x="1030014" y="1922804"/>
            <a:ext cx="9543392" cy="326146"/>
          </a:xfrm>
          <a:prstGeom prst="rect">
            <a:avLst/>
          </a:prstGeom>
          <a:solidFill>
            <a:schemeClr val="accent1"/>
          </a:solidFill>
          <a:ln w="25400" cap="flat" cmpd="sng">
            <a:solidFill>
              <a:srgbClr val="001D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Access / Virtualization / Federation</a:t>
            </a:r>
            <a:endParaRPr sz="1400" b="0" i="0" u="none" strike="noStrike" cap="none">
              <a:solidFill>
                <a:schemeClr val="lt1"/>
              </a:solidFill>
              <a:latin typeface="Arial"/>
              <a:ea typeface="Arial"/>
              <a:cs typeface="Arial"/>
              <a:sym typeface="Arial"/>
            </a:endParaRPr>
          </a:p>
        </p:txBody>
      </p:sp>
      <p:sp>
        <p:nvSpPr>
          <p:cNvPr id="539" name="Google Shape;539;p39"/>
          <p:cNvSpPr/>
          <p:nvPr/>
        </p:nvSpPr>
        <p:spPr>
          <a:xfrm>
            <a:off x="5175748" y="3953321"/>
            <a:ext cx="691208" cy="593448"/>
          </a:xfrm>
          <a:prstGeom prst="upDownArrow">
            <a:avLst>
              <a:gd name="adj1" fmla="val 50000"/>
              <a:gd name="adj2" fmla="val 27138"/>
            </a:avLst>
          </a:prstGeom>
          <a:solidFill>
            <a:srgbClr val="FFC000"/>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40" name="Google Shape;540;p39"/>
          <p:cNvSpPr/>
          <p:nvPr/>
        </p:nvSpPr>
        <p:spPr>
          <a:xfrm>
            <a:off x="1030014" y="1261660"/>
            <a:ext cx="9543392" cy="597936"/>
          </a:xfrm>
          <a:prstGeom prst="rect">
            <a:avLst/>
          </a:prstGeom>
          <a:solidFill>
            <a:schemeClr val="accent1"/>
          </a:solidFill>
          <a:ln w="25400" cap="flat" cmpd="sng">
            <a:solidFill>
              <a:srgbClr val="001D3E"/>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Common Tooling</a:t>
            </a:r>
            <a:endParaRPr sz="1400" b="0" i="0" u="none" strike="noStrike" cap="none">
              <a:solidFill>
                <a:schemeClr val="lt1"/>
              </a:solidFill>
              <a:latin typeface="Arial"/>
              <a:ea typeface="Arial"/>
              <a:cs typeface="Arial"/>
              <a:sym typeface="Arial"/>
            </a:endParaRPr>
          </a:p>
        </p:txBody>
      </p:sp>
      <p:sp>
        <p:nvSpPr>
          <p:cNvPr id="541" name="Google Shape;541;p39"/>
          <p:cNvSpPr/>
          <p:nvPr/>
        </p:nvSpPr>
        <p:spPr>
          <a:xfrm>
            <a:off x="3495392" y="1350068"/>
            <a:ext cx="1735247" cy="414998"/>
          </a:xfrm>
          <a:prstGeom prst="rect">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Query and reporting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Standard and Ad. Hoc.</a:t>
            </a:r>
            <a:endParaRPr sz="1200" b="0" i="0" u="none" strike="noStrike" cap="none">
              <a:solidFill>
                <a:schemeClr val="lt1"/>
              </a:solidFill>
              <a:latin typeface="Arial"/>
              <a:ea typeface="Arial"/>
              <a:cs typeface="Arial"/>
              <a:sym typeface="Arial"/>
            </a:endParaRPr>
          </a:p>
        </p:txBody>
      </p:sp>
      <p:sp>
        <p:nvSpPr>
          <p:cNvPr id="542" name="Google Shape;542;p39"/>
          <p:cNvSpPr/>
          <p:nvPr/>
        </p:nvSpPr>
        <p:spPr>
          <a:xfrm>
            <a:off x="5783635" y="1347106"/>
            <a:ext cx="1735247" cy="414998"/>
          </a:xfrm>
          <a:prstGeom prst="rect">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Self-</a:t>
            </a:r>
            <a:r>
              <a:rPr lang="en-US" sz="1200">
                <a:solidFill>
                  <a:schemeClr val="lt1"/>
                </a:solidFill>
              </a:rPr>
              <a:t>S</a:t>
            </a:r>
            <a:r>
              <a:rPr lang="en-US" sz="1200" b="0" i="0" u="none" strike="noStrike" cap="none">
                <a:solidFill>
                  <a:schemeClr val="lt1"/>
                </a:solidFill>
                <a:latin typeface="Arial"/>
                <a:ea typeface="Arial"/>
                <a:cs typeface="Arial"/>
                <a:sym typeface="Arial"/>
              </a:rPr>
              <a:t>ervice </a:t>
            </a:r>
            <a:r>
              <a:rPr lang="en-US" sz="1200">
                <a:solidFill>
                  <a:schemeClr val="lt1"/>
                </a:solidFill>
              </a:rPr>
              <a:t>R</a:t>
            </a:r>
            <a:r>
              <a:rPr lang="en-US" sz="1200" b="0" i="0" u="none" strike="noStrike" cap="none">
                <a:solidFill>
                  <a:schemeClr val="lt1"/>
                </a:solidFill>
                <a:latin typeface="Arial"/>
                <a:ea typeface="Arial"/>
                <a:cs typeface="Arial"/>
                <a:sym typeface="Arial"/>
              </a:rPr>
              <a:t>eporting &amp; </a:t>
            </a:r>
            <a:r>
              <a:rPr lang="en-US" sz="1200">
                <a:solidFill>
                  <a:schemeClr val="lt1"/>
                </a:solidFill>
              </a:rPr>
              <a:t>D</a:t>
            </a:r>
            <a:r>
              <a:rPr lang="en-US" sz="1200" b="0" i="0" u="none" strike="noStrike" cap="none">
                <a:solidFill>
                  <a:schemeClr val="lt1"/>
                </a:solidFill>
                <a:latin typeface="Arial"/>
                <a:ea typeface="Arial"/>
                <a:cs typeface="Arial"/>
                <a:sym typeface="Arial"/>
              </a:rPr>
              <a:t>ata </a:t>
            </a:r>
            <a:r>
              <a:rPr lang="en-US" sz="1200">
                <a:solidFill>
                  <a:schemeClr val="lt1"/>
                </a:solidFill>
              </a:rPr>
              <a:t>S</a:t>
            </a:r>
            <a:r>
              <a:rPr lang="en-US" sz="1200" b="0" i="0" u="none" strike="noStrike" cap="none">
                <a:solidFill>
                  <a:schemeClr val="lt1"/>
                </a:solidFill>
                <a:latin typeface="Arial"/>
                <a:ea typeface="Arial"/>
                <a:cs typeface="Arial"/>
                <a:sym typeface="Arial"/>
              </a:rPr>
              <a:t>ourcing</a:t>
            </a:r>
            <a:endParaRPr sz="1200" b="0" i="0" u="none" strike="noStrike" cap="none">
              <a:solidFill>
                <a:schemeClr val="lt1"/>
              </a:solidFill>
              <a:latin typeface="Arial"/>
              <a:ea typeface="Arial"/>
              <a:cs typeface="Arial"/>
              <a:sym typeface="Arial"/>
            </a:endParaRPr>
          </a:p>
        </p:txBody>
      </p:sp>
      <p:sp>
        <p:nvSpPr>
          <p:cNvPr id="543" name="Google Shape;543;p39"/>
          <p:cNvSpPr/>
          <p:nvPr/>
        </p:nvSpPr>
        <p:spPr>
          <a:xfrm>
            <a:off x="8054961" y="1347106"/>
            <a:ext cx="2089993" cy="414998"/>
          </a:xfrm>
          <a:prstGeom prst="rect">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Data Science, AI, Machine Learning, Statistical</a:t>
            </a:r>
            <a:endParaRPr sz="1200" b="0" i="0" u="none" strike="noStrike" cap="none">
              <a:solidFill>
                <a:schemeClr val="lt1"/>
              </a:solidFill>
              <a:latin typeface="Arial"/>
              <a:ea typeface="Arial"/>
              <a:cs typeface="Arial"/>
              <a:sym typeface="Arial"/>
            </a:endParaRPr>
          </a:p>
        </p:txBody>
      </p:sp>
      <p:sp>
        <p:nvSpPr>
          <p:cNvPr id="544" name="Google Shape;544;p3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None/>
            </a:pPr>
            <a:r>
              <a:rPr lang="en-US"/>
              <a:t>Enabling Agile Development </a:t>
            </a:r>
            <a:r>
              <a:rPr lang="en-US" i="1"/>
              <a:t>and</a:t>
            </a:r>
            <a:r>
              <a:rPr lang="en-US"/>
              <a:t> DW Integrity</a:t>
            </a:r>
            <a:endParaRPr/>
          </a:p>
        </p:txBody>
      </p:sp>
      <p:sp>
        <p:nvSpPr>
          <p:cNvPr id="545" name="Google Shape;545;p39"/>
          <p:cNvSpPr txBox="1"/>
          <p:nvPr/>
        </p:nvSpPr>
        <p:spPr>
          <a:xfrm>
            <a:off x="6437744" y="6304930"/>
            <a:ext cx="260680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Key: Development Acceptance Criteria</a:t>
            </a:r>
            <a:endParaRPr sz="1100" b="0" i="0" u="none" strike="noStrike" cap="none">
              <a:solidFill>
                <a:srgbClr val="000000"/>
              </a:solidFill>
              <a:latin typeface="Arial"/>
              <a:ea typeface="Arial"/>
              <a:cs typeface="Arial"/>
              <a:sym typeface="Arial"/>
            </a:endParaRPr>
          </a:p>
        </p:txBody>
      </p:sp>
      <p:sp>
        <p:nvSpPr>
          <p:cNvPr id="546" name="Google Shape;546;p39"/>
          <p:cNvSpPr txBox="1"/>
          <p:nvPr/>
        </p:nvSpPr>
        <p:spPr>
          <a:xfrm>
            <a:off x="6534239" y="6523447"/>
            <a:ext cx="60144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Higher</a:t>
            </a:r>
            <a:endParaRPr sz="1100" b="0" i="0" u="none" strike="noStrike" cap="none">
              <a:solidFill>
                <a:srgbClr val="000000"/>
              </a:solidFill>
              <a:latin typeface="Arial"/>
              <a:ea typeface="Arial"/>
              <a:cs typeface="Arial"/>
              <a:sym typeface="Arial"/>
            </a:endParaRPr>
          </a:p>
        </p:txBody>
      </p:sp>
      <p:sp>
        <p:nvSpPr>
          <p:cNvPr id="547" name="Google Shape;547;p39"/>
          <p:cNvSpPr txBox="1"/>
          <p:nvPr/>
        </p:nvSpPr>
        <p:spPr>
          <a:xfrm>
            <a:off x="7889813" y="6523447"/>
            <a:ext cx="56938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Lower</a:t>
            </a:r>
            <a:endParaRPr sz="1100" b="0" i="0" u="none" strike="noStrike" cap="none">
              <a:solidFill>
                <a:srgbClr val="000000"/>
              </a:solidFill>
              <a:latin typeface="Arial"/>
              <a:ea typeface="Arial"/>
              <a:cs typeface="Arial"/>
              <a:sym typeface="Arial"/>
            </a:endParaRPr>
          </a:p>
        </p:txBody>
      </p:sp>
      <p:sp>
        <p:nvSpPr>
          <p:cNvPr id="548" name="Google Shape;548;p39"/>
          <p:cNvSpPr/>
          <p:nvPr/>
        </p:nvSpPr>
        <p:spPr>
          <a:xfrm>
            <a:off x="7135686" y="6586875"/>
            <a:ext cx="437374" cy="120067"/>
          </a:xfrm>
          <a:prstGeom prst="rect">
            <a:avLst/>
          </a:prstGeom>
          <a:solidFill>
            <a:srgbClr val="00B0F0"/>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49" name="Google Shape;549;p39"/>
          <p:cNvSpPr/>
          <p:nvPr/>
        </p:nvSpPr>
        <p:spPr>
          <a:xfrm>
            <a:off x="8491260" y="6586875"/>
            <a:ext cx="437374" cy="120067"/>
          </a:xfrm>
          <a:prstGeom prst="rect">
            <a:avLst/>
          </a:prstGeom>
          <a:solidFill>
            <a:srgbClr val="92D050"/>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cxnSp>
        <p:nvCxnSpPr>
          <p:cNvPr id="550" name="Google Shape;550;p39"/>
          <p:cNvCxnSpPr/>
          <p:nvPr/>
        </p:nvCxnSpPr>
        <p:spPr>
          <a:xfrm>
            <a:off x="6465666" y="6551226"/>
            <a:ext cx="2565636" cy="0"/>
          </a:xfrm>
          <a:prstGeom prst="straightConnector1">
            <a:avLst/>
          </a:prstGeom>
          <a:noFill/>
          <a:ln w="9525" cap="flat" cmpd="sng">
            <a:solidFill>
              <a:srgbClr val="A5A5A5"/>
            </a:solidFill>
            <a:prstDash val="solid"/>
            <a:round/>
            <a:headEnd type="none" w="sm" len="sm"/>
            <a:tailEnd type="none" w="sm" len="sm"/>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cxnSp>
        <p:nvCxnSpPr>
          <p:cNvPr id="555" name="Google Shape;555;p40"/>
          <p:cNvCxnSpPr/>
          <p:nvPr/>
        </p:nvCxnSpPr>
        <p:spPr>
          <a:xfrm rot="10800000">
            <a:off x="-93785" y="3633503"/>
            <a:ext cx="12285785" cy="0"/>
          </a:xfrm>
          <a:prstGeom prst="straightConnector1">
            <a:avLst/>
          </a:prstGeom>
          <a:noFill/>
          <a:ln w="25400" cap="flat" cmpd="sng">
            <a:solidFill>
              <a:schemeClr val="accent5"/>
            </a:solidFill>
            <a:prstDash val="dot"/>
            <a:round/>
            <a:headEnd type="none" w="sm" len="sm"/>
            <a:tailEnd type="none" w="sm" len="sm"/>
          </a:ln>
        </p:spPr>
      </p:cxnSp>
      <p:cxnSp>
        <p:nvCxnSpPr>
          <p:cNvPr id="556" name="Google Shape;556;p40"/>
          <p:cNvCxnSpPr/>
          <p:nvPr/>
        </p:nvCxnSpPr>
        <p:spPr>
          <a:xfrm rot="10800000">
            <a:off x="-93785" y="4242888"/>
            <a:ext cx="12285785" cy="0"/>
          </a:xfrm>
          <a:prstGeom prst="straightConnector1">
            <a:avLst/>
          </a:prstGeom>
          <a:noFill/>
          <a:ln w="25400" cap="flat" cmpd="sng">
            <a:solidFill>
              <a:schemeClr val="accent5"/>
            </a:solidFill>
            <a:prstDash val="dot"/>
            <a:round/>
            <a:headEnd type="none" w="sm" len="sm"/>
            <a:tailEnd type="none" w="sm" len="sm"/>
          </a:ln>
        </p:spPr>
      </p:cxnSp>
      <p:cxnSp>
        <p:nvCxnSpPr>
          <p:cNvPr id="557" name="Google Shape;557;p40"/>
          <p:cNvCxnSpPr/>
          <p:nvPr/>
        </p:nvCxnSpPr>
        <p:spPr>
          <a:xfrm rot="10800000">
            <a:off x="-93785" y="4852273"/>
            <a:ext cx="12285785" cy="0"/>
          </a:xfrm>
          <a:prstGeom prst="straightConnector1">
            <a:avLst/>
          </a:prstGeom>
          <a:noFill/>
          <a:ln w="25400" cap="flat" cmpd="sng">
            <a:solidFill>
              <a:schemeClr val="accent5"/>
            </a:solidFill>
            <a:prstDash val="dot"/>
            <a:round/>
            <a:headEnd type="none" w="sm" len="sm"/>
            <a:tailEnd type="none" w="sm" len="sm"/>
          </a:ln>
        </p:spPr>
      </p:cxnSp>
      <p:sp>
        <p:nvSpPr>
          <p:cNvPr id="558" name="Google Shape;558;p40"/>
          <p:cNvSpPr/>
          <p:nvPr/>
        </p:nvSpPr>
        <p:spPr>
          <a:xfrm>
            <a:off x="425046" y="2931756"/>
            <a:ext cx="1756610" cy="2526632"/>
          </a:xfrm>
          <a:prstGeom prst="rect">
            <a:avLst/>
          </a:prstGeom>
          <a:solidFill>
            <a:schemeClr val="lt1"/>
          </a:solidFill>
          <a:ln w="25400" cap="flat" cmpd="sng">
            <a:solidFill>
              <a:srgbClr val="001D3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2060"/>
                </a:solidFill>
                <a:latin typeface="Arial"/>
                <a:ea typeface="Arial"/>
                <a:cs typeface="Arial"/>
                <a:sym typeface="Arial"/>
              </a:rPr>
              <a:t>Data Sources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2060"/>
                </a:solidFill>
                <a:latin typeface="Arial"/>
                <a:ea typeface="Arial"/>
                <a:cs typeface="Arial"/>
                <a:sym typeface="Arial"/>
              </a:rPr>
              <a:t>Existing</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2060"/>
                </a:solidFill>
                <a:latin typeface="Arial"/>
                <a:ea typeface="Arial"/>
                <a:cs typeface="Arial"/>
                <a:sym typeface="Arial"/>
              </a:rPr>
              <a:t>New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2060"/>
              </a:solidFill>
              <a:latin typeface="Arial"/>
              <a:ea typeface="Arial"/>
              <a:cs typeface="Arial"/>
              <a:sym typeface="Arial"/>
            </a:endParaRPr>
          </a:p>
        </p:txBody>
      </p:sp>
      <p:graphicFrame>
        <p:nvGraphicFramePr>
          <p:cNvPr id="559" name="Google Shape;559;p40"/>
          <p:cNvGraphicFramePr/>
          <p:nvPr/>
        </p:nvGraphicFramePr>
        <p:xfrm>
          <a:off x="2181657" y="2931755"/>
          <a:ext cx="478000" cy="2526600"/>
        </p:xfrm>
        <a:graphic>
          <a:graphicData uri="http://schemas.openxmlformats.org/drawingml/2006/table">
            <a:tbl>
              <a:tblPr firstRow="1" bandRow="1">
                <a:noFill/>
                <a:tableStyleId>{A97B6E29-4844-48F7-ADD8-47A185AC5A6F}</a:tableStyleId>
              </a:tblPr>
              <a:tblGrid>
                <a:gridCol w="478000">
                  <a:extLst>
                    <a:ext uri="{9D8B030D-6E8A-4147-A177-3AD203B41FA5}">
                      <a16:colId xmlns:a16="http://schemas.microsoft.com/office/drawing/2014/main" val="20000"/>
                    </a:ext>
                  </a:extLst>
                </a:gridCol>
              </a:tblGrid>
              <a:tr h="6316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E9FF"/>
                    </a:solidFill>
                  </a:tcPr>
                </a:tc>
                <a:extLst>
                  <a:ext uri="{0D108BD9-81ED-4DB2-BD59-A6C34878D82A}">
                    <a16:rowId xmlns:a16="http://schemas.microsoft.com/office/drawing/2014/main" val="10000"/>
                  </a:ext>
                </a:extLst>
              </a:tr>
              <a:tr h="6316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4C7FF"/>
                    </a:solidFill>
                  </a:tcPr>
                </a:tc>
                <a:extLst>
                  <a:ext uri="{0D108BD9-81ED-4DB2-BD59-A6C34878D82A}">
                    <a16:rowId xmlns:a16="http://schemas.microsoft.com/office/drawing/2014/main" val="10001"/>
                  </a:ext>
                </a:extLst>
              </a:tr>
              <a:tr h="6316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B8DFF"/>
                    </a:solidFill>
                  </a:tcPr>
                </a:tc>
                <a:extLst>
                  <a:ext uri="{0D108BD9-81ED-4DB2-BD59-A6C34878D82A}">
                    <a16:rowId xmlns:a16="http://schemas.microsoft.com/office/drawing/2014/main" val="10002"/>
                  </a:ext>
                </a:extLst>
              </a:tr>
              <a:tr h="6316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59BF"/>
                    </a:solidFill>
                  </a:tcPr>
                </a:tc>
                <a:extLst>
                  <a:ext uri="{0D108BD9-81ED-4DB2-BD59-A6C34878D82A}">
                    <a16:rowId xmlns:a16="http://schemas.microsoft.com/office/drawing/2014/main" val="10003"/>
                  </a:ext>
                </a:extLst>
              </a:tr>
            </a:tbl>
          </a:graphicData>
        </a:graphic>
      </p:graphicFrame>
      <p:sp>
        <p:nvSpPr>
          <p:cNvPr id="560" name="Google Shape;560;p40"/>
          <p:cNvSpPr/>
          <p:nvPr/>
        </p:nvSpPr>
        <p:spPr>
          <a:xfrm>
            <a:off x="3306805" y="2958640"/>
            <a:ext cx="1756610" cy="2526632"/>
          </a:xfrm>
          <a:prstGeom prst="rect">
            <a:avLst/>
          </a:prstGeom>
          <a:solidFill>
            <a:schemeClr val="lt1"/>
          </a:solidFill>
          <a:ln w="25400" cap="flat" cmpd="sng">
            <a:solidFill>
              <a:srgbClr val="001D3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2060"/>
                </a:solidFill>
                <a:latin typeface="Arial"/>
                <a:ea typeface="Arial"/>
                <a:cs typeface="Arial"/>
                <a:sym typeface="Arial"/>
              </a:rPr>
              <a:t>LDW Architecture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2060"/>
                </a:solidFill>
                <a:latin typeface="Arial"/>
                <a:ea typeface="Arial"/>
                <a:cs typeface="Arial"/>
                <a:sym typeface="Arial"/>
              </a:rPr>
              <a:t>Planned</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2060"/>
                </a:solidFill>
                <a:latin typeface="Arial"/>
                <a:ea typeface="Arial"/>
                <a:cs typeface="Arial"/>
                <a:sym typeface="Arial"/>
              </a:rPr>
              <a:t>Self-Service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2060"/>
                </a:solidFill>
                <a:latin typeface="Arial"/>
                <a:ea typeface="Arial"/>
                <a:cs typeface="Arial"/>
                <a:sym typeface="Arial"/>
              </a:rPr>
              <a:t>Agile / Sandbox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2060"/>
              </a:solidFill>
              <a:latin typeface="Arial"/>
              <a:ea typeface="Arial"/>
              <a:cs typeface="Arial"/>
              <a:sym typeface="Arial"/>
            </a:endParaRPr>
          </a:p>
        </p:txBody>
      </p:sp>
      <p:graphicFrame>
        <p:nvGraphicFramePr>
          <p:cNvPr id="561" name="Google Shape;561;p40"/>
          <p:cNvGraphicFramePr/>
          <p:nvPr/>
        </p:nvGraphicFramePr>
        <p:xfrm>
          <a:off x="5063415" y="2958639"/>
          <a:ext cx="478000" cy="2526600"/>
        </p:xfrm>
        <a:graphic>
          <a:graphicData uri="http://schemas.openxmlformats.org/drawingml/2006/table">
            <a:tbl>
              <a:tblPr firstRow="1" bandRow="1">
                <a:noFill/>
                <a:tableStyleId>{A97B6E29-4844-48F7-ADD8-47A185AC5A6F}</a:tableStyleId>
              </a:tblPr>
              <a:tblGrid>
                <a:gridCol w="478000">
                  <a:extLst>
                    <a:ext uri="{9D8B030D-6E8A-4147-A177-3AD203B41FA5}">
                      <a16:colId xmlns:a16="http://schemas.microsoft.com/office/drawing/2014/main" val="20000"/>
                    </a:ext>
                  </a:extLst>
                </a:gridCol>
              </a:tblGrid>
              <a:tr h="6316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E9FF"/>
                    </a:solidFill>
                  </a:tcPr>
                </a:tc>
                <a:extLst>
                  <a:ext uri="{0D108BD9-81ED-4DB2-BD59-A6C34878D82A}">
                    <a16:rowId xmlns:a16="http://schemas.microsoft.com/office/drawing/2014/main" val="10000"/>
                  </a:ext>
                </a:extLst>
              </a:tr>
              <a:tr h="6316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4C7FF"/>
                    </a:solidFill>
                  </a:tcPr>
                </a:tc>
                <a:extLst>
                  <a:ext uri="{0D108BD9-81ED-4DB2-BD59-A6C34878D82A}">
                    <a16:rowId xmlns:a16="http://schemas.microsoft.com/office/drawing/2014/main" val="10001"/>
                  </a:ext>
                </a:extLst>
              </a:tr>
              <a:tr h="6316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B8DFF"/>
                    </a:solidFill>
                  </a:tcPr>
                </a:tc>
                <a:extLst>
                  <a:ext uri="{0D108BD9-81ED-4DB2-BD59-A6C34878D82A}">
                    <a16:rowId xmlns:a16="http://schemas.microsoft.com/office/drawing/2014/main" val="10002"/>
                  </a:ext>
                </a:extLst>
              </a:tr>
              <a:tr h="6316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59BF"/>
                    </a:solidFill>
                  </a:tcPr>
                </a:tc>
                <a:extLst>
                  <a:ext uri="{0D108BD9-81ED-4DB2-BD59-A6C34878D82A}">
                    <a16:rowId xmlns:a16="http://schemas.microsoft.com/office/drawing/2014/main" val="10003"/>
                  </a:ext>
                </a:extLst>
              </a:tr>
            </a:tbl>
          </a:graphicData>
        </a:graphic>
      </p:graphicFrame>
      <p:sp>
        <p:nvSpPr>
          <p:cNvPr id="562" name="Google Shape;562;p40"/>
          <p:cNvSpPr/>
          <p:nvPr/>
        </p:nvSpPr>
        <p:spPr>
          <a:xfrm>
            <a:off x="6032978" y="2990728"/>
            <a:ext cx="2799307" cy="2526632"/>
          </a:xfrm>
          <a:prstGeom prst="rect">
            <a:avLst/>
          </a:prstGeom>
          <a:solidFill>
            <a:schemeClr val="lt1"/>
          </a:solidFill>
          <a:ln w="25400" cap="flat" cmpd="sng">
            <a:solidFill>
              <a:srgbClr val="001D3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2060"/>
                </a:solidFill>
                <a:latin typeface="Arial"/>
                <a:ea typeface="Arial"/>
                <a:cs typeface="Arial"/>
                <a:sym typeface="Arial"/>
              </a:rPr>
              <a:t>Data Model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2060"/>
              </a:solidFill>
              <a:latin typeface="Arial"/>
              <a:ea typeface="Arial"/>
              <a:cs typeface="Arial"/>
              <a:sym typeface="Arial"/>
            </a:endParaRPr>
          </a:p>
        </p:txBody>
      </p:sp>
      <p:graphicFrame>
        <p:nvGraphicFramePr>
          <p:cNvPr id="563" name="Google Shape;563;p40"/>
          <p:cNvGraphicFramePr/>
          <p:nvPr/>
        </p:nvGraphicFramePr>
        <p:xfrm>
          <a:off x="8832285" y="2989848"/>
          <a:ext cx="478000" cy="2511725"/>
        </p:xfrm>
        <a:graphic>
          <a:graphicData uri="http://schemas.openxmlformats.org/drawingml/2006/table">
            <a:tbl>
              <a:tblPr firstRow="1" bandRow="1">
                <a:noFill/>
                <a:tableStyleId>{A97B6E29-4844-48F7-ADD8-47A185AC5A6F}</a:tableStyleId>
              </a:tblPr>
              <a:tblGrid>
                <a:gridCol w="478000">
                  <a:extLst>
                    <a:ext uri="{9D8B030D-6E8A-4147-A177-3AD203B41FA5}">
                      <a16:colId xmlns:a16="http://schemas.microsoft.com/office/drawing/2014/main" val="20000"/>
                    </a:ext>
                  </a:extLst>
                </a:gridCol>
              </a:tblGrid>
              <a:tr h="6316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E9FF"/>
                    </a:solidFill>
                  </a:tcPr>
                </a:tc>
                <a:extLst>
                  <a:ext uri="{0D108BD9-81ED-4DB2-BD59-A6C34878D82A}">
                    <a16:rowId xmlns:a16="http://schemas.microsoft.com/office/drawing/2014/main" val="10000"/>
                  </a:ext>
                </a:extLst>
              </a:tr>
              <a:tr h="6316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4C7FF"/>
                    </a:solidFill>
                  </a:tcPr>
                </a:tc>
                <a:extLst>
                  <a:ext uri="{0D108BD9-81ED-4DB2-BD59-A6C34878D82A}">
                    <a16:rowId xmlns:a16="http://schemas.microsoft.com/office/drawing/2014/main" val="10001"/>
                  </a:ext>
                </a:extLst>
              </a:tr>
              <a:tr h="61677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B8DFF"/>
                    </a:solidFill>
                  </a:tcPr>
                </a:tc>
                <a:extLst>
                  <a:ext uri="{0D108BD9-81ED-4DB2-BD59-A6C34878D82A}">
                    <a16:rowId xmlns:a16="http://schemas.microsoft.com/office/drawing/2014/main" val="10002"/>
                  </a:ext>
                </a:extLst>
              </a:tr>
              <a:tr h="6316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59BF"/>
                    </a:solidFill>
                  </a:tcPr>
                </a:tc>
                <a:extLst>
                  <a:ext uri="{0D108BD9-81ED-4DB2-BD59-A6C34878D82A}">
                    <a16:rowId xmlns:a16="http://schemas.microsoft.com/office/drawing/2014/main" val="10003"/>
                  </a:ext>
                </a:extLst>
              </a:tr>
            </a:tbl>
          </a:graphicData>
        </a:graphic>
      </p:graphicFrame>
      <p:sp>
        <p:nvSpPr>
          <p:cNvPr id="564" name="Google Shape;564;p40"/>
          <p:cNvSpPr/>
          <p:nvPr/>
        </p:nvSpPr>
        <p:spPr>
          <a:xfrm>
            <a:off x="9615316" y="2990729"/>
            <a:ext cx="1756610" cy="2526632"/>
          </a:xfrm>
          <a:prstGeom prst="rect">
            <a:avLst/>
          </a:prstGeom>
          <a:solidFill>
            <a:schemeClr val="lt1"/>
          </a:solidFill>
          <a:ln w="25400" cap="flat" cmpd="sng">
            <a:solidFill>
              <a:srgbClr val="001D3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2060"/>
                </a:solidFill>
                <a:latin typeface="Arial"/>
                <a:ea typeface="Arial"/>
                <a:cs typeface="Arial"/>
                <a:sym typeface="Arial"/>
              </a:rPr>
              <a:t>Analytics Requirements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2060"/>
                </a:solidFill>
                <a:latin typeface="Arial"/>
                <a:ea typeface="Arial"/>
                <a:cs typeface="Arial"/>
                <a:sym typeface="Arial"/>
              </a:rPr>
              <a:t>Predefined</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2060"/>
                </a:solidFill>
                <a:latin typeface="Arial"/>
                <a:ea typeface="Arial"/>
                <a:cs typeface="Arial"/>
                <a:sym typeface="Arial"/>
              </a:rPr>
              <a:t>Self Service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2060"/>
              </a:solidFill>
              <a:latin typeface="Arial"/>
              <a:ea typeface="Arial"/>
              <a:cs typeface="Arial"/>
              <a:sym typeface="Arial"/>
            </a:endParaRPr>
          </a:p>
        </p:txBody>
      </p:sp>
      <p:graphicFrame>
        <p:nvGraphicFramePr>
          <p:cNvPr id="565" name="Google Shape;565;p40"/>
          <p:cNvGraphicFramePr/>
          <p:nvPr/>
        </p:nvGraphicFramePr>
        <p:xfrm>
          <a:off x="11371926" y="2990727"/>
          <a:ext cx="478000" cy="2526600"/>
        </p:xfrm>
        <a:graphic>
          <a:graphicData uri="http://schemas.openxmlformats.org/drawingml/2006/table">
            <a:tbl>
              <a:tblPr firstRow="1" bandRow="1">
                <a:noFill/>
                <a:tableStyleId>{A97B6E29-4844-48F7-ADD8-47A185AC5A6F}</a:tableStyleId>
              </a:tblPr>
              <a:tblGrid>
                <a:gridCol w="478000">
                  <a:extLst>
                    <a:ext uri="{9D8B030D-6E8A-4147-A177-3AD203B41FA5}">
                      <a16:colId xmlns:a16="http://schemas.microsoft.com/office/drawing/2014/main" val="20000"/>
                    </a:ext>
                  </a:extLst>
                </a:gridCol>
              </a:tblGrid>
              <a:tr h="6382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E9FF"/>
                    </a:solidFill>
                  </a:tcPr>
                </a:tc>
                <a:extLst>
                  <a:ext uri="{0D108BD9-81ED-4DB2-BD59-A6C34878D82A}">
                    <a16:rowId xmlns:a16="http://schemas.microsoft.com/office/drawing/2014/main" val="10000"/>
                  </a:ext>
                </a:extLst>
              </a:tr>
              <a:tr h="6382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4C7FF"/>
                    </a:solidFill>
                  </a:tcPr>
                </a:tc>
                <a:extLst>
                  <a:ext uri="{0D108BD9-81ED-4DB2-BD59-A6C34878D82A}">
                    <a16:rowId xmlns:a16="http://schemas.microsoft.com/office/drawing/2014/main" val="10001"/>
                  </a:ext>
                </a:extLst>
              </a:tr>
              <a:tr h="6119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B8DFF"/>
                    </a:solidFill>
                  </a:tcPr>
                </a:tc>
                <a:extLst>
                  <a:ext uri="{0D108BD9-81ED-4DB2-BD59-A6C34878D82A}">
                    <a16:rowId xmlns:a16="http://schemas.microsoft.com/office/drawing/2014/main" val="10002"/>
                  </a:ext>
                </a:extLst>
              </a:tr>
              <a:tr h="6382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59BF"/>
                    </a:solidFill>
                  </a:tcPr>
                </a:tc>
                <a:extLst>
                  <a:ext uri="{0D108BD9-81ED-4DB2-BD59-A6C34878D82A}">
                    <a16:rowId xmlns:a16="http://schemas.microsoft.com/office/drawing/2014/main" val="10003"/>
                  </a:ext>
                </a:extLst>
              </a:tr>
            </a:tbl>
          </a:graphicData>
        </a:graphic>
      </p:graphicFrame>
      <p:graphicFrame>
        <p:nvGraphicFramePr>
          <p:cNvPr id="566" name="Google Shape;566;p40"/>
          <p:cNvGraphicFramePr/>
          <p:nvPr/>
        </p:nvGraphicFramePr>
        <p:xfrm>
          <a:off x="9182010" y="989376"/>
          <a:ext cx="1188900" cy="1219240"/>
        </p:xfrm>
        <a:graphic>
          <a:graphicData uri="http://schemas.openxmlformats.org/drawingml/2006/table">
            <a:tbl>
              <a:tblPr firstRow="1" bandRow="1">
                <a:noFill/>
                <a:tableStyleId>{A97B6E29-4844-48F7-ADD8-47A185AC5A6F}</a:tableStyleId>
              </a:tblPr>
              <a:tblGrid>
                <a:gridCol w="1188900">
                  <a:extLst>
                    <a:ext uri="{9D8B030D-6E8A-4147-A177-3AD203B41FA5}">
                      <a16:colId xmlns:a16="http://schemas.microsoft.com/office/drawing/2014/main" val="20000"/>
                    </a:ext>
                  </a:extLst>
                </a:gridCol>
              </a:tblGrid>
              <a:tr h="3048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02060"/>
                          </a:solidFill>
                        </a:rPr>
                        <a:t>Phase I</a:t>
                      </a:r>
                      <a:endParaRPr sz="1400" u="none" strike="noStrike" cap="none">
                        <a:solidFill>
                          <a:srgbClr val="002060"/>
                        </a:solidFil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3E9FF"/>
                    </a:solidFill>
                  </a:tcPr>
                </a:tc>
                <a:extLst>
                  <a:ext uri="{0D108BD9-81ED-4DB2-BD59-A6C34878D82A}">
                    <a16:rowId xmlns:a16="http://schemas.microsoft.com/office/drawing/2014/main" val="10000"/>
                  </a:ext>
                </a:extLst>
              </a:tr>
              <a:tr h="3048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Phase II</a:t>
                      </a:r>
                      <a:endParaRPr sz="1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4C7FF"/>
                    </a:solidFill>
                  </a:tcPr>
                </a:tc>
                <a:extLst>
                  <a:ext uri="{0D108BD9-81ED-4DB2-BD59-A6C34878D82A}">
                    <a16:rowId xmlns:a16="http://schemas.microsoft.com/office/drawing/2014/main" val="10001"/>
                  </a:ext>
                </a:extLst>
              </a:tr>
              <a:tr h="3048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Phase III</a:t>
                      </a:r>
                      <a:endParaRPr sz="1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B8DFF"/>
                    </a:solidFill>
                  </a:tcPr>
                </a:tc>
                <a:extLst>
                  <a:ext uri="{0D108BD9-81ED-4DB2-BD59-A6C34878D82A}">
                    <a16:rowId xmlns:a16="http://schemas.microsoft.com/office/drawing/2014/main" val="10002"/>
                  </a:ext>
                </a:extLst>
              </a:tr>
              <a:tr h="3048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Phase IV</a:t>
                      </a:r>
                      <a:endParaRPr sz="1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59BF"/>
                    </a:solidFill>
                  </a:tcPr>
                </a:tc>
                <a:extLst>
                  <a:ext uri="{0D108BD9-81ED-4DB2-BD59-A6C34878D82A}">
                    <a16:rowId xmlns:a16="http://schemas.microsoft.com/office/drawing/2014/main" val="10003"/>
                  </a:ext>
                </a:extLst>
              </a:tr>
            </a:tbl>
          </a:graphicData>
        </a:graphic>
      </p:graphicFrame>
      <p:sp>
        <p:nvSpPr>
          <p:cNvPr id="567" name="Google Shape;567;p40"/>
          <p:cNvSpPr/>
          <p:nvPr/>
        </p:nvSpPr>
        <p:spPr>
          <a:xfrm>
            <a:off x="9285227" y="2484646"/>
            <a:ext cx="539903" cy="539903"/>
          </a:xfrm>
          <a:prstGeom prst="ellipse">
            <a:avLst/>
          </a:prstGeom>
          <a:solidFill>
            <a:schemeClr val="accent1"/>
          </a:solidFill>
          <a:ln w="25400" cap="flat" cmpd="sng">
            <a:solidFill>
              <a:srgbClr val="001D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Arial"/>
                <a:ea typeface="Arial"/>
                <a:cs typeface="Arial"/>
                <a:sym typeface="Arial"/>
              </a:rPr>
              <a:t>1</a:t>
            </a:r>
            <a:endParaRPr sz="2800" b="1" i="0" u="none" strike="noStrike" cap="none">
              <a:solidFill>
                <a:schemeClr val="lt1"/>
              </a:solidFill>
              <a:latin typeface="Arial"/>
              <a:ea typeface="Arial"/>
              <a:cs typeface="Arial"/>
              <a:sym typeface="Arial"/>
            </a:endParaRPr>
          </a:p>
        </p:txBody>
      </p:sp>
      <p:sp>
        <p:nvSpPr>
          <p:cNvPr id="568" name="Google Shape;568;p40"/>
          <p:cNvSpPr/>
          <p:nvPr/>
        </p:nvSpPr>
        <p:spPr>
          <a:xfrm>
            <a:off x="79701" y="2484646"/>
            <a:ext cx="539903" cy="539903"/>
          </a:xfrm>
          <a:prstGeom prst="ellipse">
            <a:avLst/>
          </a:prstGeom>
          <a:solidFill>
            <a:schemeClr val="accent1"/>
          </a:solidFill>
          <a:ln w="25400" cap="flat" cmpd="sng">
            <a:solidFill>
              <a:srgbClr val="001D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Arial"/>
                <a:ea typeface="Arial"/>
                <a:cs typeface="Arial"/>
                <a:sym typeface="Arial"/>
              </a:rPr>
              <a:t>2</a:t>
            </a:r>
            <a:endParaRPr sz="2800" b="1" i="0" u="none" strike="noStrike" cap="none">
              <a:solidFill>
                <a:schemeClr val="lt1"/>
              </a:solidFill>
              <a:latin typeface="Arial"/>
              <a:ea typeface="Arial"/>
              <a:cs typeface="Arial"/>
              <a:sym typeface="Arial"/>
            </a:endParaRPr>
          </a:p>
        </p:txBody>
      </p:sp>
      <p:sp>
        <p:nvSpPr>
          <p:cNvPr id="569" name="Google Shape;569;p40"/>
          <p:cNvSpPr/>
          <p:nvPr/>
        </p:nvSpPr>
        <p:spPr>
          <a:xfrm>
            <a:off x="5714123" y="2484646"/>
            <a:ext cx="539903" cy="539903"/>
          </a:xfrm>
          <a:prstGeom prst="ellipse">
            <a:avLst/>
          </a:prstGeom>
          <a:solidFill>
            <a:schemeClr val="accent1"/>
          </a:solidFill>
          <a:ln w="25400" cap="flat" cmpd="sng">
            <a:solidFill>
              <a:srgbClr val="001D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Arial"/>
                <a:ea typeface="Arial"/>
                <a:cs typeface="Arial"/>
                <a:sym typeface="Arial"/>
              </a:rPr>
              <a:t>3</a:t>
            </a:r>
            <a:endParaRPr sz="2800" b="1" i="0" u="none" strike="noStrike" cap="none">
              <a:solidFill>
                <a:schemeClr val="lt1"/>
              </a:solidFill>
              <a:latin typeface="Arial"/>
              <a:ea typeface="Arial"/>
              <a:cs typeface="Arial"/>
              <a:sym typeface="Arial"/>
            </a:endParaRPr>
          </a:p>
        </p:txBody>
      </p:sp>
      <p:sp>
        <p:nvSpPr>
          <p:cNvPr id="570" name="Google Shape;570;p40"/>
          <p:cNvSpPr/>
          <p:nvPr/>
        </p:nvSpPr>
        <p:spPr>
          <a:xfrm>
            <a:off x="2923689" y="2484646"/>
            <a:ext cx="539903" cy="539903"/>
          </a:xfrm>
          <a:prstGeom prst="ellipse">
            <a:avLst/>
          </a:prstGeom>
          <a:solidFill>
            <a:schemeClr val="accent1"/>
          </a:solidFill>
          <a:ln w="25400" cap="flat" cmpd="sng">
            <a:solidFill>
              <a:srgbClr val="001D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Arial"/>
                <a:ea typeface="Arial"/>
                <a:cs typeface="Arial"/>
                <a:sym typeface="Arial"/>
              </a:rPr>
              <a:t>4</a:t>
            </a:r>
            <a:endParaRPr sz="2800" b="1" i="0" u="none" strike="noStrike" cap="none">
              <a:solidFill>
                <a:schemeClr val="lt1"/>
              </a:solidFill>
              <a:latin typeface="Arial"/>
              <a:ea typeface="Arial"/>
              <a:cs typeface="Arial"/>
              <a:sym typeface="Arial"/>
            </a:endParaRPr>
          </a:p>
        </p:txBody>
      </p:sp>
      <p:sp>
        <p:nvSpPr>
          <p:cNvPr id="571" name="Google Shape;571;p40"/>
          <p:cNvSpPr/>
          <p:nvPr/>
        </p:nvSpPr>
        <p:spPr>
          <a:xfrm>
            <a:off x="7708656" y="4993989"/>
            <a:ext cx="499185" cy="112931"/>
          </a:xfrm>
          <a:prstGeom prst="rect">
            <a:avLst/>
          </a:prstGeom>
          <a:solidFill>
            <a:srgbClr val="0059BF"/>
          </a:solidFill>
          <a:ln w="127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72" name="Google Shape;572;p40"/>
          <p:cNvSpPr/>
          <p:nvPr/>
        </p:nvSpPr>
        <p:spPr>
          <a:xfrm>
            <a:off x="7036495" y="3319264"/>
            <a:ext cx="499185" cy="314240"/>
          </a:xfrm>
          <a:prstGeom prst="rect">
            <a:avLst/>
          </a:prstGeom>
          <a:solidFill>
            <a:srgbClr val="D3E9FF"/>
          </a:solidFill>
          <a:ln w="127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73" name="Google Shape;573;p40"/>
          <p:cNvSpPr/>
          <p:nvPr/>
        </p:nvSpPr>
        <p:spPr>
          <a:xfrm>
            <a:off x="7708658" y="3315807"/>
            <a:ext cx="499185" cy="317696"/>
          </a:xfrm>
          <a:prstGeom prst="rect">
            <a:avLst/>
          </a:prstGeom>
          <a:solidFill>
            <a:srgbClr val="D3E9FF"/>
          </a:solidFill>
          <a:ln w="127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74" name="Google Shape;574;p40"/>
          <p:cNvSpPr/>
          <p:nvPr/>
        </p:nvSpPr>
        <p:spPr>
          <a:xfrm>
            <a:off x="7036495" y="3801520"/>
            <a:ext cx="499185" cy="317696"/>
          </a:xfrm>
          <a:prstGeom prst="rect">
            <a:avLst/>
          </a:prstGeom>
          <a:solidFill>
            <a:srgbClr val="94C7FF"/>
          </a:solidFill>
          <a:ln w="127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75" name="Google Shape;575;p40"/>
          <p:cNvSpPr/>
          <p:nvPr/>
        </p:nvSpPr>
        <p:spPr>
          <a:xfrm>
            <a:off x="6364332" y="3315807"/>
            <a:ext cx="499185" cy="317696"/>
          </a:xfrm>
          <a:prstGeom prst="rect">
            <a:avLst/>
          </a:prstGeom>
          <a:solidFill>
            <a:srgbClr val="D3E9FF"/>
          </a:solidFill>
          <a:ln w="127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76" name="Google Shape;576;p40"/>
          <p:cNvSpPr/>
          <p:nvPr/>
        </p:nvSpPr>
        <p:spPr>
          <a:xfrm>
            <a:off x="7785837" y="3763291"/>
            <a:ext cx="499185" cy="105406"/>
          </a:xfrm>
          <a:prstGeom prst="rect">
            <a:avLst/>
          </a:prstGeom>
          <a:solidFill>
            <a:srgbClr val="94C7FF"/>
          </a:solidFill>
          <a:ln w="127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577" name="Google Shape;577;p40"/>
          <p:cNvCxnSpPr>
            <a:stCxn id="578" idx="3"/>
            <a:endCxn id="571" idx="1"/>
          </p:cNvCxnSpPr>
          <p:nvPr/>
        </p:nvCxnSpPr>
        <p:spPr>
          <a:xfrm rot="10800000" flipH="1">
            <a:off x="7535680" y="5050536"/>
            <a:ext cx="173100" cy="102300"/>
          </a:xfrm>
          <a:prstGeom prst="straightConnector1">
            <a:avLst/>
          </a:prstGeom>
          <a:noFill/>
          <a:ln w="12700" cap="flat" cmpd="sng">
            <a:solidFill>
              <a:schemeClr val="dk2"/>
            </a:solidFill>
            <a:prstDash val="solid"/>
            <a:round/>
            <a:headEnd type="none" w="sm" len="sm"/>
            <a:tailEnd type="none" w="sm" len="sm"/>
          </a:ln>
        </p:spPr>
      </p:cxnSp>
      <p:cxnSp>
        <p:nvCxnSpPr>
          <p:cNvPr id="579" name="Google Shape;579;p40"/>
          <p:cNvCxnSpPr/>
          <p:nvPr/>
        </p:nvCxnSpPr>
        <p:spPr>
          <a:xfrm>
            <a:off x="7286088" y="3633504"/>
            <a:ext cx="0" cy="168016"/>
          </a:xfrm>
          <a:prstGeom prst="straightConnector1">
            <a:avLst/>
          </a:prstGeom>
          <a:noFill/>
          <a:ln w="12700" cap="flat" cmpd="sng">
            <a:solidFill>
              <a:schemeClr val="dk2"/>
            </a:solidFill>
            <a:prstDash val="solid"/>
            <a:round/>
            <a:headEnd type="none" w="sm" len="sm"/>
            <a:tailEnd type="none" w="sm" len="sm"/>
          </a:ln>
        </p:spPr>
      </p:cxnSp>
      <p:cxnSp>
        <p:nvCxnSpPr>
          <p:cNvPr id="580" name="Google Shape;580;p40"/>
          <p:cNvCxnSpPr/>
          <p:nvPr/>
        </p:nvCxnSpPr>
        <p:spPr>
          <a:xfrm rot="10800000" flipH="1">
            <a:off x="7535680" y="3474655"/>
            <a:ext cx="172978" cy="1729"/>
          </a:xfrm>
          <a:prstGeom prst="straightConnector1">
            <a:avLst/>
          </a:prstGeom>
          <a:noFill/>
          <a:ln w="12700" cap="flat" cmpd="sng">
            <a:solidFill>
              <a:schemeClr val="dk2"/>
            </a:solidFill>
            <a:prstDash val="solid"/>
            <a:round/>
            <a:headEnd type="none" w="sm" len="sm"/>
            <a:tailEnd type="none" w="sm" len="sm"/>
          </a:ln>
        </p:spPr>
      </p:cxnSp>
      <p:cxnSp>
        <p:nvCxnSpPr>
          <p:cNvPr id="581" name="Google Shape;581;p40"/>
          <p:cNvCxnSpPr/>
          <p:nvPr/>
        </p:nvCxnSpPr>
        <p:spPr>
          <a:xfrm>
            <a:off x="6882137" y="3474681"/>
            <a:ext cx="154358" cy="0"/>
          </a:xfrm>
          <a:prstGeom prst="straightConnector1">
            <a:avLst/>
          </a:prstGeom>
          <a:noFill/>
          <a:ln w="12700" cap="flat" cmpd="sng">
            <a:solidFill>
              <a:schemeClr val="dk2"/>
            </a:solidFill>
            <a:prstDash val="solid"/>
            <a:round/>
            <a:headEnd type="none" w="sm" len="sm"/>
            <a:tailEnd type="none" w="sm" len="sm"/>
          </a:ln>
        </p:spPr>
      </p:cxnSp>
      <p:sp>
        <p:nvSpPr>
          <p:cNvPr id="582" name="Google Shape;582;p40"/>
          <p:cNvSpPr/>
          <p:nvPr/>
        </p:nvSpPr>
        <p:spPr>
          <a:xfrm>
            <a:off x="7036495" y="4366560"/>
            <a:ext cx="499185" cy="317696"/>
          </a:xfrm>
          <a:prstGeom prst="rect">
            <a:avLst/>
          </a:prstGeom>
          <a:solidFill>
            <a:srgbClr val="2B8DFF"/>
          </a:solidFill>
          <a:ln w="127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78" name="Google Shape;578;p40"/>
          <p:cNvSpPr/>
          <p:nvPr/>
        </p:nvSpPr>
        <p:spPr>
          <a:xfrm>
            <a:off x="7036495" y="4995716"/>
            <a:ext cx="499185" cy="314240"/>
          </a:xfrm>
          <a:prstGeom prst="rect">
            <a:avLst/>
          </a:prstGeom>
          <a:solidFill>
            <a:srgbClr val="0059BF"/>
          </a:solidFill>
          <a:ln w="127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83" name="Google Shape;583;p40"/>
          <p:cNvSpPr/>
          <p:nvPr/>
        </p:nvSpPr>
        <p:spPr>
          <a:xfrm>
            <a:off x="7708658" y="4378017"/>
            <a:ext cx="499185" cy="317696"/>
          </a:xfrm>
          <a:prstGeom prst="rect">
            <a:avLst/>
          </a:prstGeom>
          <a:solidFill>
            <a:srgbClr val="2B8DFF"/>
          </a:solidFill>
          <a:ln w="127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84" name="Google Shape;584;p40"/>
          <p:cNvSpPr/>
          <p:nvPr/>
        </p:nvSpPr>
        <p:spPr>
          <a:xfrm>
            <a:off x="6364331" y="4366560"/>
            <a:ext cx="499185" cy="170305"/>
          </a:xfrm>
          <a:prstGeom prst="rect">
            <a:avLst/>
          </a:prstGeom>
          <a:solidFill>
            <a:srgbClr val="2B8DFF"/>
          </a:solidFill>
          <a:ln w="127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585" name="Google Shape;585;p40"/>
          <p:cNvCxnSpPr>
            <a:stCxn id="582" idx="2"/>
          </p:cNvCxnSpPr>
          <p:nvPr/>
        </p:nvCxnSpPr>
        <p:spPr>
          <a:xfrm>
            <a:off x="7286088" y="4684256"/>
            <a:ext cx="0" cy="311400"/>
          </a:xfrm>
          <a:prstGeom prst="straightConnector1">
            <a:avLst/>
          </a:prstGeom>
          <a:noFill/>
          <a:ln w="12700" cap="flat" cmpd="sng">
            <a:solidFill>
              <a:schemeClr val="dk2"/>
            </a:solidFill>
            <a:prstDash val="solid"/>
            <a:round/>
            <a:headEnd type="none" w="sm" len="sm"/>
            <a:tailEnd type="none" w="sm" len="sm"/>
          </a:ln>
        </p:spPr>
      </p:cxnSp>
      <p:cxnSp>
        <p:nvCxnSpPr>
          <p:cNvPr id="586" name="Google Shape;586;p40"/>
          <p:cNvCxnSpPr/>
          <p:nvPr/>
        </p:nvCxnSpPr>
        <p:spPr>
          <a:xfrm rot="10800000" flipH="1">
            <a:off x="7535680" y="4536865"/>
            <a:ext cx="172978" cy="1729"/>
          </a:xfrm>
          <a:prstGeom prst="straightConnector1">
            <a:avLst/>
          </a:prstGeom>
          <a:noFill/>
          <a:ln w="12700" cap="flat" cmpd="sng">
            <a:solidFill>
              <a:schemeClr val="dk2"/>
            </a:solidFill>
            <a:prstDash val="solid"/>
            <a:round/>
            <a:headEnd type="none" w="sm" len="sm"/>
            <a:tailEnd type="none" w="sm" len="sm"/>
          </a:ln>
        </p:spPr>
      </p:cxnSp>
      <p:cxnSp>
        <p:nvCxnSpPr>
          <p:cNvPr id="587" name="Google Shape;587;p40"/>
          <p:cNvCxnSpPr>
            <a:stCxn id="584" idx="3"/>
          </p:cNvCxnSpPr>
          <p:nvPr/>
        </p:nvCxnSpPr>
        <p:spPr>
          <a:xfrm>
            <a:off x="6863516" y="4451713"/>
            <a:ext cx="173100" cy="74100"/>
          </a:xfrm>
          <a:prstGeom prst="straightConnector1">
            <a:avLst/>
          </a:prstGeom>
          <a:noFill/>
          <a:ln w="12700" cap="flat" cmpd="sng">
            <a:solidFill>
              <a:schemeClr val="dk2"/>
            </a:solidFill>
            <a:prstDash val="solid"/>
            <a:round/>
            <a:headEnd type="none" w="sm" len="sm"/>
            <a:tailEnd type="none" w="sm" len="sm"/>
          </a:ln>
        </p:spPr>
      </p:cxnSp>
      <p:sp>
        <p:nvSpPr>
          <p:cNvPr id="588" name="Google Shape;588;p40"/>
          <p:cNvSpPr/>
          <p:nvPr/>
        </p:nvSpPr>
        <p:spPr>
          <a:xfrm>
            <a:off x="7782032" y="3903868"/>
            <a:ext cx="499185" cy="105406"/>
          </a:xfrm>
          <a:prstGeom prst="rect">
            <a:avLst/>
          </a:prstGeom>
          <a:solidFill>
            <a:srgbClr val="94C7FF"/>
          </a:solidFill>
          <a:ln w="127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89" name="Google Shape;589;p40"/>
          <p:cNvSpPr/>
          <p:nvPr/>
        </p:nvSpPr>
        <p:spPr>
          <a:xfrm>
            <a:off x="7782032" y="4051187"/>
            <a:ext cx="499185" cy="105406"/>
          </a:xfrm>
          <a:prstGeom prst="rect">
            <a:avLst/>
          </a:prstGeom>
          <a:solidFill>
            <a:srgbClr val="94C7FF"/>
          </a:solidFill>
          <a:ln w="127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590" name="Google Shape;590;p40"/>
          <p:cNvCxnSpPr>
            <a:stCxn id="574" idx="3"/>
            <a:endCxn id="576" idx="1"/>
          </p:cNvCxnSpPr>
          <p:nvPr/>
        </p:nvCxnSpPr>
        <p:spPr>
          <a:xfrm rot="10800000" flipH="1">
            <a:off x="7535680" y="3816068"/>
            <a:ext cx="250200" cy="144300"/>
          </a:xfrm>
          <a:prstGeom prst="straightConnector1">
            <a:avLst/>
          </a:prstGeom>
          <a:noFill/>
          <a:ln w="12700" cap="flat" cmpd="sng">
            <a:solidFill>
              <a:schemeClr val="dk2"/>
            </a:solidFill>
            <a:prstDash val="solid"/>
            <a:round/>
            <a:headEnd type="none" w="sm" len="sm"/>
            <a:tailEnd type="none" w="sm" len="sm"/>
          </a:ln>
        </p:spPr>
      </p:cxnSp>
      <p:cxnSp>
        <p:nvCxnSpPr>
          <p:cNvPr id="591" name="Google Shape;591;p40"/>
          <p:cNvCxnSpPr>
            <a:stCxn id="574" idx="3"/>
            <a:endCxn id="588" idx="1"/>
          </p:cNvCxnSpPr>
          <p:nvPr/>
        </p:nvCxnSpPr>
        <p:spPr>
          <a:xfrm rot="10800000" flipH="1">
            <a:off x="7535680" y="3956468"/>
            <a:ext cx="246300" cy="3900"/>
          </a:xfrm>
          <a:prstGeom prst="straightConnector1">
            <a:avLst/>
          </a:prstGeom>
          <a:noFill/>
          <a:ln w="12700" cap="flat" cmpd="sng">
            <a:solidFill>
              <a:schemeClr val="dk2"/>
            </a:solidFill>
            <a:prstDash val="solid"/>
            <a:round/>
            <a:headEnd type="none" w="sm" len="sm"/>
            <a:tailEnd type="none" w="sm" len="sm"/>
          </a:ln>
        </p:spPr>
      </p:cxnSp>
      <p:cxnSp>
        <p:nvCxnSpPr>
          <p:cNvPr id="592" name="Google Shape;592;p40"/>
          <p:cNvCxnSpPr>
            <a:stCxn id="574" idx="3"/>
          </p:cNvCxnSpPr>
          <p:nvPr/>
        </p:nvCxnSpPr>
        <p:spPr>
          <a:xfrm>
            <a:off x="7535680" y="3960368"/>
            <a:ext cx="246300" cy="147300"/>
          </a:xfrm>
          <a:prstGeom prst="straightConnector1">
            <a:avLst/>
          </a:prstGeom>
          <a:noFill/>
          <a:ln w="12700" cap="flat" cmpd="sng">
            <a:solidFill>
              <a:schemeClr val="dk2"/>
            </a:solidFill>
            <a:prstDash val="solid"/>
            <a:round/>
            <a:headEnd type="none" w="sm" len="sm"/>
            <a:tailEnd type="none" w="sm" len="sm"/>
          </a:ln>
        </p:spPr>
      </p:cxnSp>
      <p:cxnSp>
        <p:nvCxnSpPr>
          <p:cNvPr id="593" name="Google Shape;593;p40"/>
          <p:cNvCxnSpPr>
            <a:stCxn id="574" idx="2"/>
            <a:endCxn id="582" idx="0"/>
          </p:cNvCxnSpPr>
          <p:nvPr/>
        </p:nvCxnSpPr>
        <p:spPr>
          <a:xfrm>
            <a:off x="7286088" y="4119216"/>
            <a:ext cx="0" cy="247200"/>
          </a:xfrm>
          <a:prstGeom prst="straightConnector1">
            <a:avLst/>
          </a:prstGeom>
          <a:noFill/>
          <a:ln w="12700" cap="flat" cmpd="sng">
            <a:solidFill>
              <a:schemeClr val="dk2"/>
            </a:solidFill>
            <a:prstDash val="solid"/>
            <a:round/>
            <a:headEnd type="none" w="sm" len="sm"/>
            <a:tailEnd type="none" w="sm" len="sm"/>
          </a:ln>
        </p:spPr>
      </p:cxnSp>
      <p:sp>
        <p:nvSpPr>
          <p:cNvPr id="594" name="Google Shape;594;p40"/>
          <p:cNvSpPr/>
          <p:nvPr/>
        </p:nvSpPr>
        <p:spPr>
          <a:xfrm>
            <a:off x="6362896" y="4580078"/>
            <a:ext cx="499185" cy="170305"/>
          </a:xfrm>
          <a:prstGeom prst="rect">
            <a:avLst/>
          </a:prstGeom>
          <a:solidFill>
            <a:srgbClr val="2B8DFF"/>
          </a:solidFill>
          <a:ln w="127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595" name="Google Shape;595;p40"/>
          <p:cNvCxnSpPr>
            <a:stCxn id="594" idx="3"/>
            <a:endCxn id="582" idx="1"/>
          </p:cNvCxnSpPr>
          <p:nvPr/>
        </p:nvCxnSpPr>
        <p:spPr>
          <a:xfrm rot="10800000" flipH="1">
            <a:off x="6862081" y="4525431"/>
            <a:ext cx="174300" cy="139800"/>
          </a:xfrm>
          <a:prstGeom prst="straightConnector1">
            <a:avLst/>
          </a:prstGeom>
          <a:noFill/>
          <a:ln w="12700" cap="flat" cmpd="sng">
            <a:solidFill>
              <a:schemeClr val="dk2"/>
            </a:solidFill>
            <a:prstDash val="solid"/>
            <a:round/>
            <a:headEnd type="none" w="sm" len="sm"/>
            <a:tailEnd type="none" w="sm" len="sm"/>
          </a:ln>
        </p:spPr>
      </p:cxnSp>
      <p:sp>
        <p:nvSpPr>
          <p:cNvPr id="596" name="Google Shape;596;p40"/>
          <p:cNvSpPr/>
          <p:nvPr/>
        </p:nvSpPr>
        <p:spPr>
          <a:xfrm>
            <a:off x="7708657" y="5180378"/>
            <a:ext cx="499185" cy="112931"/>
          </a:xfrm>
          <a:prstGeom prst="rect">
            <a:avLst/>
          </a:prstGeom>
          <a:solidFill>
            <a:srgbClr val="0059BF"/>
          </a:solidFill>
          <a:ln w="127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597" name="Google Shape;597;p40"/>
          <p:cNvCxnSpPr>
            <a:stCxn id="578" idx="3"/>
            <a:endCxn id="596" idx="1"/>
          </p:cNvCxnSpPr>
          <p:nvPr/>
        </p:nvCxnSpPr>
        <p:spPr>
          <a:xfrm>
            <a:off x="7535680" y="5152836"/>
            <a:ext cx="173100" cy="84000"/>
          </a:xfrm>
          <a:prstGeom prst="straightConnector1">
            <a:avLst/>
          </a:prstGeom>
          <a:noFill/>
          <a:ln w="12700" cap="flat" cmpd="sng">
            <a:solidFill>
              <a:schemeClr val="dk2"/>
            </a:solidFill>
            <a:prstDash val="solid"/>
            <a:round/>
            <a:headEnd type="none" w="sm" len="sm"/>
            <a:tailEnd type="none" w="sm" len="sm"/>
          </a:ln>
        </p:spPr>
      </p:cxnSp>
      <p:sp>
        <p:nvSpPr>
          <p:cNvPr id="598" name="Google Shape;598;p40"/>
          <p:cNvSpPr/>
          <p:nvPr/>
        </p:nvSpPr>
        <p:spPr>
          <a:xfrm>
            <a:off x="6374204" y="5012925"/>
            <a:ext cx="499185" cy="112931"/>
          </a:xfrm>
          <a:prstGeom prst="rect">
            <a:avLst/>
          </a:prstGeom>
          <a:solidFill>
            <a:srgbClr val="0059BF"/>
          </a:solidFill>
          <a:ln w="127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99" name="Google Shape;599;p40"/>
          <p:cNvSpPr/>
          <p:nvPr/>
        </p:nvSpPr>
        <p:spPr>
          <a:xfrm>
            <a:off x="6374205" y="5199314"/>
            <a:ext cx="499185" cy="112931"/>
          </a:xfrm>
          <a:prstGeom prst="rect">
            <a:avLst/>
          </a:prstGeom>
          <a:solidFill>
            <a:srgbClr val="0059BF"/>
          </a:solidFill>
          <a:ln w="127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600" name="Google Shape;600;p40"/>
          <p:cNvCxnSpPr>
            <a:stCxn id="598" idx="3"/>
          </p:cNvCxnSpPr>
          <p:nvPr/>
        </p:nvCxnSpPr>
        <p:spPr>
          <a:xfrm>
            <a:off x="6873389" y="5069391"/>
            <a:ext cx="163200" cy="83400"/>
          </a:xfrm>
          <a:prstGeom prst="straightConnector1">
            <a:avLst/>
          </a:prstGeom>
          <a:noFill/>
          <a:ln w="12700" cap="flat" cmpd="sng">
            <a:solidFill>
              <a:schemeClr val="dk2"/>
            </a:solidFill>
            <a:prstDash val="solid"/>
            <a:round/>
            <a:headEnd type="none" w="sm" len="sm"/>
            <a:tailEnd type="none" w="sm" len="sm"/>
          </a:ln>
        </p:spPr>
      </p:cxnSp>
      <p:cxnSp>
        <p:nvCxnSpPr>
          <p:cNvPr id="601" name="Google Shape;601;p40"/>
          <p:cNvCxnSpPr>
            <a:stCxn id="599" idx="3"/>
            <a:endCxn id="578" idx="1"/>
          </p:cNvCxnSpPr>
          <p:nvPr/>
        </p:nvCxnSpPr>
        <p:spPr>
          <a:xfrm rot="10800000" flipH="1">
            <a:off x="6873390" y="5152880"/>
            <a:ext cx="163200" cy="102900"/>
          </a:xfrm>
          <a:prstGeom prst="straightConnector1">
            <a:avLst/>
          </a:prstGeom>
          <a:noFill/>
          <a:ln w="12700" cap="flat" cmpd="sng">
            <a:solidFill>
              <a:schemeClr val="dk2"/>
            </a:solidFill>
            <a:prstDash val="solid"/>
            <a:round/>
            <a:headEnd type="none" w="sm" len="sm"/>
            <a:tailEnd type="none" w="sm" len="sm"/>
          </a:ln>
        </p:spPr>
      </p:cxnSp>
      <p:sp>
        <p:nvSpPr>
          <p:cNvPr id="602" name="Google Shape;602;p40"/>
          <p:cNvSpPr/>
          <p:nvPr/>
        </p:nvSpPr>
        <p:spPr>
          <a:xfrm>
            <a:off x="1383479" y="5491021"/>
            <a:ext cx="5653016" cy="405804"/>
          </a:xfrm>
          <a:custGeom>
            <a:avLst/>
            <a:gdLst/>
            <a:ahLst/>
            <a:cxnLst/>
            <a:rect l="l" t="t" r="r" b="b"/>
            <a:pathLst>
              <a:path w="6344269" h="524933" extrusionOk="0">
                <a:moveTo>
                  <a:pt x="6327335" y="0"/>
                </a:moveTo>
                <a:lnTo>
                  <a:pt x="6344269" y="524933"/>
                </a:lnTo>
                <a:lnTo>
                  <a:pt x="0" y="500967"/>
                </a:lnTo>
                <a:cubicBezTo>
                  <a:pt x="4167" y="239933"/>
                  <a:pt x="5558" y="428978"/>
                  <a:pt x="11202" y="50800"/>
                </a:cubicBezTo>
              </a:path>
            </a:pathLst>
          </a:custGeom>
          <a:no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03" name="Google Shape;603;p40"/>
          <p:cNvSpPr/>
          <p:nvPr/>
        </p:nvSpPr>
        <p:spPr>
          <a:xfrm flipH="1">
            <a:off x="8208471" y="5518239"/>
            <a:ext cx="2639628" cy="641893"/>
          </a:xfrm>
          <a:custGeom>
            <a:avLst/>
            <a:gdLst/>
            <a:ahLst/>
            <a:cxnLst/>
            <a:rect l="l" t="t" r="r" b="b"/>
            <a:pathLst>
              <a:path w="6344269" h="524933" extrusionOk="0">
                <a:moveTo>
                  <a:pt x="6327335" y="0"/>
                </a:moveTo>
                <a:lnTo>
                  <a:pt x="6344269" y="524933"/>
                </a:lnTo>
                <a:lnTo>
                  <a:pt x="0" y="500967"/>
                </a:lnTo>
                <a:cubicBezTo>
                  <a:pt x="4167" y="239933"/>
                  <a:pt x="5558" y="428978"/>
                  <a:pt x="11202" y="50800"/>
                </a:cubicBezTo>
              </a:path>
            </a:pathLst>
          </a:custGeom>
          <a:no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04" name="Google Shape;604;p40"/>
          <p:cNvSpPr/>
          <p:nvPr/>
        </p:nvSpPr>
        <p:spPr>
          <a:xfrm rot="5400000" flipH="1">
            <a:off x="4162485" y="1492568"/>
            <a:ext cx="1349046" cy="1495785"/>
          </a:xfrm>
          <a:custGeom>
            <a:avLst/>
            <a:gdLst/>
            <a:ahLst/>
            <a:cxnLst/>
            <a:rect l="l" t="t" r="r" b="b"/>
            <a:pathLst>
              <a:path w="6342078" h="542531" extrusionOk="0">
                <a:moveTo>
                  <a:pt x="6327340" y="0"/>
                </a:moveTo>
                <a:lnTo>
                  <a:pt x="6342076" y="536189"/>
                </a:lnTo>
                <a:lnTo>
                  <a:pt x="0" y="542531"/>
                </a:lnTo>
              </a:path>
            </a:pathLst>
          </a:custGeom>
          <a:noFill/>
          <a:ln w="38100" cap="flat" cmpd="sng">
            <a:solidFill>
              <a:srgbClr val="7F7F7F"/>
            </a:solidFill>
            <a:prstDash val="solid"/>
            <a:round/>
            <a:headEnd type="triangle" w="lg" len="lg"/>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05" name="Google Shape;605;p40"/>
          <p:cNvSpPr/>
          <p:nvPr/>
        </p:nvSpPr>
        <p:spPr>
          <a:xfrm rot="10800000">
            <a:off x="4803080" y="2376603"/>
            <a:ext cx="2639628" cy="617619"/>
          </a:xfrm>
          <a:custGeom>
            <a:avLst/>
            <a:gdLst/>
            <a:ahLst/>
            <a:cxnLst/>
            <a:rect l="l" t="t" r="r" b="b"/>
            <a:pathLst>
              <a:path w="6344269" h="524933" extrusionOk="0">
                <a:moveTo>
                  <a:pt x="6327335" y="0"/>
                </a:moveTo>
                <a:lnTo>
                  <a:pt x="6344269" y="524933"/>
                </a:lnTo>
                <a:lnTo>
                  <a:pt x="0" y="500967"/>
                </a:lnTo>
                <a:cubicBezTo>
                  <a:pt x="4167" y="239933"/>
                  <a:pt x="5558" y="428978"/>
                  <a:pt x="11202" y="50800"/>
                </a:cubicBezTo>
              </a:path>
            </a:pathLst>
          </a:custGeom>
          <a:noFill/>
          <a:ln w="381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06" name="Google Shape;606;p40"/>
          <p:cNvSpPr/>
          <p:nvPr/>
        </p:nvSpPr>
        <p:spPr>
          <a:xfrm>
            <a:off x="4109662" y="5455889"/>
            <a:ext cx="4084335" cy="704243"/>
          </a:xfrm>
          <a:custGeom>
            <a:avLst/>
            <a:gdLst/>
            <a:ahLst/>
            <a:cxnLst/>
            <a:rect l="l" t="t" r="r" b="b"/>
            <a:pathLst>
              <a:path w="7221242" h="10804" extrusionOk="0">
                <a:moveTo>
                  <a:pt x="56045" y="0"/>
                </a:moveTo>
                <a:cubicBezTo>
                  <a:pt x="55529" y="3644"/>
                  <a:pt x="18681" y="4392"/>
                  <a:pt x="0" y="10610"/>
                </a:cubicBezTo>
                <a:lnTo>
                  <a:pt x="7221243" y="10804"/>
                </a:lnTo>
              </a:path>
            </a:pathLst>
          </a:custGeom>
          <a:noFill/>
          <a:ln w="381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07" name="Google Shape;607;p40"/>
          <p:cNvSpPr/>
          <p:nvPr/>
        </p:nvSpPr>
        <p:spPr>
          <a:xfrm>
            <a:off x="4665186" y="5475688"/>
            <a:ext cx="4050" cy="405804"/>
          </a:xfrm>
          <a:custGeom>
            <a:avLst/>
            <a:gdLst/>
            <a:ahLst/>
            <a:cxnLst/>
            <a:rect l="l" t="t" r="r" b="b"/>
            <a:pathLst>
              <a:path w="16935" h="524933" extrusionOk="0">
                <a:moveTo>
                  <a:pt x="1" y="0"/>
                </a:moveTo>
                <a:lnTo>
                  <a:pt x="16935" y="524933"/>
                </a:lnTo>
              </a:path>
            </a:pathLst>
          </a:custGeom>
          <a:noFill/>
          <a:ln w="38100" cap="flat" cmpd="sng">
            <a:solidFill>
              <a:srgbClr val="BFBFBF"/>
            </a:solidFill>
            <a:prstDash val="solid"/>
            <a:round/>
            <a:headEnd type="triangle" w="lg" len="lg"/>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08" name="Google Shape;608;p4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None/>
            </a:pPr>
            <a:r>
              <a:rPr lang="en-US"/>
              <a:t>Project Key Deliverables</a:t>
            </a:r>
            <a:endParaRPr/>
          </a:p>
        </p:txBody>
      </p:sp>
      <p:sp>
        <p:nvSpPr>
          <p:cNvPr id="609" name="Google Shape;609;p40"/>
          <p:cNvSpPr/>
          <p:nvPr/>
        </p:nvSpPr>
        <p:spPr>
          <a:xfrm>
            <a:off x="5584900" y="989375"/>
            <a:ext cx="3597000" cy="1219200"/>
          </a:xfrm>
          <a:prstGeom prst="rect">
            <a:avLst/>
          </a:prstGeom>
          <a:solidFill>
            <a:schemeClr val="lt1"/>
          </a:solidFill>
          <a:ln w="25400" cap="flat" cmpd="sng">
            <a:solidFill>
              <a:srgbClr val="001D3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2060"/>
                </a:solidFill>
                <a:latin typeface="Arial"/>
                <a:ea typeface="Arial"/>
                <a:cs typeface="Arial"/>
                <a:sym typeface="Arial"/>
              </a:rPr>
              <a:t>Phased Project Plan</a:t>
            </a:r>
            <a:endParaRPr sz="1800" b="0" i="0" u="none" strike="noStrike" cap="none">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2060"/>
              </a:solidFill>
              <a:latin typeface="Arial"/>
              <a:ea typeface="Arial"/>
              <a:cs typeface="Arial"/>
              <a:sym typeface="Arial"/>
            </a:endParaRPr>
          </a:p>
        </p:txBody>
      </p:sp>
      <p:sp>
        <p:nvSpPr>
          <p:cNvPr id="610" name="Google Shape;610;p40"/>
          <p:cNvSpPr/>
          <p:nvPr/>
        </p:nvSpPr>
        <p:spPr>
          <a:xfrm>
            <a:off x="5063422" y="852489"/>
            <a:ext cx="540000" cy="540000"/>
          </a:xfrm>
          <a:prstGeom prst="ellipse">
            <a:avLst/>
          </a:prstGeom>
          <a:solidFill>
            <a:schemeClr val="accent1"/>
          </a:solidFill>
          <a:ln w="25400" cap="flat" cmpd="sng">
            <a:solidFill>
              <a:srgbClr val="001D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Arial"/>
                <a:ea typeface="Arial"/>
                <a:cs typeface="Arial"/>
                <a:sym typeface="Arial"/>
              </a:rPr>
              <a:t>5</a:t>
            </a:r>
            <a:endParaRPr sz="2800" b="1" i="0" u="none" strike="noStrike" cap="none">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g105c845be4f_0_31"/>
          <p:cNvSpPr txBox="1">
            <a:spLocks noGrp="1"/>
          </p:cNvSpPr>
          <p:nvPr>
            <p:ph type="title"/>
          </p:nvPr>
        </p:nvSpPr>
        <p:spPr>
          <a:xfrm>
            <a:off x="457200" y="366713"/>
            <a:ext cx="11276100" cy="4431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None/>
            </a:pPr>
            <a:r>
              <a:rPr lang="en-US"/>
              <a:t>Hints and Tips</a:t>
            </a:r>
            <a:endParaRPr/>
          </a:p>
        </p:txBody>
      </p:sp>
      <p:sp>
        <p:nvSpPr>
          <p:cNvPr id="616" name="Google Shape;616;g105c845be4f_0_31"/>
          <p:cNvSpPr txBox="1">
            <a:spLocks noGrp="1"/>
          </p:cNvSpPr>
          <p:nvPr>
            <p:ph type="body" idx="1"/>
          </p:nvPr>
        </p:nvSpPr>
        <p:spPr>
          <a:xfrm>
            <a:off x="220000" y="922525"/>
            <a:ext cx="11472600" cy="5297700"/>
          </a:xfrm>
          <a:prstGeom prst="rect">
            <a:avLst/>
          </a:prstGeom>
          <a:noFill/>
          <a:ln>
            <a:noFill/>
          </a:ln>
        </p:spPr>
        <p:txBody>
          <a:bodyPr spcFirstLastPara="1" wrap="square" lIns="0" tIns="0" rIns="0" bIns="0" anchor="t" anchorCtr="0">
            <a:noAutofit/>
          </a:bodyPr>
          <a:lstStyle/>
          <a:p>
            <a:pPr marL="457200" lvl="0" indent="-346710" algn="l" rtl="0">
              <a:lnSpc>
                <a:spcPct val="100000"/>
              </a:lnSpc>
              <a:spcBef>
                <a:spcPts val="0"/>
              </a:spcBef>
              <a:spcAft>
                <a:spcPts val="0"/>
              </a:spcAft>
              <a:buSzPts val="1860"/>
              <a:buChar char="▪"/>
            </a:pPr>
            <a:r>
              <a:rPr lang="en-US" sz="2100"/>
              <a:t>Use </a:t>
            </a:r>
            <a:r>
              <a:rPr lang="en-US" sz="2100" b="1">
                <a:solidFill>
                  <a:schemeClr val="accent5"/>
                </a:solidFill>
              </a:rPr>
              <a:t>staging areas</a:t>
            </a:r>
            <a:r>
              <a:rPr lang="en-US" sz="2100"/>
              <a:t> to provide workarounds for incoming data, avoid becoming dependent on change control in production source systems because its slow. </a:t>
            </a:r>
            <a:endParaRPr sz="2100"/>
          </a:p>
          <a:p>
            <a:pPr marL="457200" lvl="0" indent="-346710" algn="l" rtl="0">
              <a:lnSpc>
                <a:spcPct val="100000"/>
              </a:lnSpc>
              <a:spcBef>
                <a:spcPts val="0"/>
              </a:spcBef>
              <a:spcAft>
                <a:spcPts val="0"/>
              </a:spcAft>
              <a:buSzPts val="1860"/>
              <a:buChar char="▪"/>
            </a:pPr>
            <a:r>
              <a:rPr lang="en-US" sz="2100"/>
              <a:t>When given access to a data source, </a:t>
            </a:r>
            <a:r>
              <a:rPr lang="en-US" sz="2100" b="1">
                <a:solidFill>
                  <a:schemeClr val="accent5"/>
                </a:solidFill>
              </a:rPr>
              <a:t>take as much data as possible</a:t>
            </a:r>
            <a:r>
              <a:rPr lang="en-US" sz="2100"/>
              <a:t>, you can store it until needed and you don’t need to load all of it immediately, when data needs expand extra fields / column can be ‘unlocked’ without going back to change the source extraction.</a:t>
            </a:r>
            <a:endParaRPr sz="2100"/>
          </a:p>
          <a:p>
            <a:pPr marL="457200" lvl="0" indent="-346710" algn="l" rtl="0">
              <a:lnSpc>
                <a:spcPct val="100000"/>
              </a:lnSpc>
              <a:spcBef>
                <a:spcPts val="0"/>
              </a:spcBef>
              <a:spcAft>
                <a:spcPts val="0"/>
              </a:spcAft>
              <a:buSzPts val="1860"/>
              <a:buChar char="▪"/>
            </a:pPr>
            <a:r>
              <a:rPr lang="en-US" sz="2100"/>
              <a:t>If appropriate, </a:t>
            </a:r>
            <a:r>
              <a:rPr lang="en-US" sz="2100" b="1">
                <a:solidFill>
                  <a:schemeClr val="accent5"/>
                </a:solidFill>
              </a:rPr>
              <a:t>use the data lake as a general staging area</a:t>
            </a:r>
            <a:r>
              <a:rPr lang="en-US" sz="2100"/>
              <a:t> to gather and transform data, also for refinement, sandboxes, archive, etc. Design and build data zones accordingly.</a:t>
            </a:r>
            <a:endParaRPr sz="2100"/>
          </a:p>
          <a:p>
            <a:pPr marL="457200" lvl="0" indent="-346710" algn="l" rtl="0">
              <a:lnSpc>
                <a:spcPct val="100000"/>
              </a:lnSpc>
              <a:spcBef>
                <a:spcPts val="0"/>
              </a:spcBef>
              <a:spcAft>
                <a:spcPts val="0"/>
              </a:spcAft>
              <a:buSzPts val="1860"/>
              <a:buChar char="▪"/>
            </a:pPr>
            <a:r>
              <a:rPr lang="en-US" sz="2100" b="1">
                <a:solidFill>
                  <a:schemeClr val="accent5"/>
                </a:solidFill>
              </a:rPr>
              <a:t>Keep copies of raw input</a:t>
            </a:r>
            <a:r>
              <a:rPr lang="en-US" sz="2100"/>
              <a:t> (cheaply in the lake) helps with audit, debugging and reprocessing to recover from errors. </a:t>
            </a:r>
            <a:endParaRPr sz="2100"/>
          </a:p>
          <a:p>
            <a:pPr marL="457200" lvl="0" indent="-346710" algn="l" rtl="0">
              <a:lnSpc>
                <a:spcPct val="100000"/>
              </a:lnSpc>
              <a:spcBef>
                <a:spcPts val="0"/>
              </a:spcBef>
              <a:spcAft>
                <a:spcPts val="0"/>
              </a:spcAft>
              <a:buSzPts val="1860"/>
              <a:buChar char="▪"/>
            </a:pPr>
            <a:r>
              <a:rPr lang="en-US" sz="2100" b="1">
                <a:solidFill>
                  <a:schemeClr val="accent5"/>
                </a:solidFill>
              </a:rPr>
              <a:t>Use </a:t>
            </a:r>
            <a:r>
              <a:rPr lang="en-US" sz="2100" b="1">
                <a:solidFill>
                  <a:schemeClr val="accent5"/>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agile development</a:t>
            </a:r>
            <a:r>
              <a:rPr lang="en-US" sz="2100" b="1">
                <a:solidFill>
                  <a:schemeClr val="accent5"/>
                </a:solidFill>
              </a:rPr>
              <a:t> as part of regular development</a:t>
            </a:r>
            <a:r>
              <a:rPr lang="en-US" sz="2100"/>
              <a:t>, and use it to quickly identify requirements that will be worthwhile. </a:t>
            </a:r>
            <a:endParaRPr sz="2100"/>
          </a:p>
          <a:p>
            <a:pPr marL="457200" lvl="0" indent="-346710" algn="l" rtl="0">
              <a:lnSpc>
                <a:spcPct val="100000"/>
              </a:lnSpc>
              <a:spcBef>
                <a:spcPts val="0"/>
              </a:spcBef>
              <a:spcAft>
                <a:spcPts val="0"/>
              </a:spcAft>
              <a:buSzPts val="1860"/>
              <a:buChar char="▪"/>
            </a:pPr>
            <a:r>
              <a:rPr lang="en-US" sz="2100"/>
              <a:t>Use </a:t>
            </a:r>
            <a:r>
              <a:rPr lang="en-US" sz="2100" b="1">
                <a:solidFill>
                  <a:schemeClr val="accent5"/>
                </a:solidFill>
              </a:rPr>
              <a:t>metadata standards</a:t>
            </a:r>
            <a:r>
              <a:rPr lang="en-US" sz="2100"/>
              <a:t> so data and processing can easily be moved around the architecture so as to maximize return on investment. </a:t>
            </a:r>
            <a:endParaRPr sz="2100"/>
          </a:p>
          <a:p>
            <a:pPr marL="457200" lvl="0" indent="-346710" algn="l" rtl="0">
              <a:lnSpc>
                <a:spcPct val="100000"/>
              </a:lnSpc>
              <a:spcBef>
                <a:spcPts val="0"/>
              </a:spcBef>
              <a:spcAft>
                <a:spcPts val="0"/>
              </a:spcAft>
              <a:buSzPts val="1860"/>
              <a:buChar char="▪"/>
            </a:pPr>
            <a:r>
              <a:rPr lang="en-US" sz="2100"/>
              <a:t>Use modern techniques, such as parallel processing and in-memory computation, to </a:t>
            </a:r>
            <a:r>
              <a:rPr lang="en-US" sz="2100" b="1">
                <a:solidFill>
                  <a:schemeClr val="accent5"/>
                </a:solidFill>
              </a:rPr>
              <a:t>reduce data structure complexity</a:t>
            </a:r>
            <a:r>
              <a:rPr lang="en-US" sz="2100"/>
              <a:t> by removing the need for indexes, pre-aggregates etc.</a:t>
            </a:r>
            <a:endParaRPr sz="2100"/>
          </a:p>
          <a:p>
            <a:pPr marL="457200" lvl="0" indent="-361950" algn="l" rtl="0">
              <a:lnSpc>
                <a:spcPct val="100000"/>
              </a:lnSpc>
              <a:spcBef>
                <a:spcPts val="0"/>
              </a:spcBef>
              <a:spcAft>
                <a:spcPts val="0"/>
              </a:spcAft>
              <a:buSzPts val="2100"/>
              <a:buChar char="▪"/>
            </a:pPr>
            <a:r>
              <a:rPr lang="en-US" sz="2100" b="1">
                <a:solidFill>
                  <a:schemeClr val="accent5"/>
                </a:solidFill>
              </a:rPr>
              <a:t>Design in</a:t>
            </a:r>
            <a:r>
              <a:rPr lang="en-US" sz="2100"/>
              <a:t> governance, restart / recovery / High Availability / Disaster Recovery and monitoring </a:t>
            </a:r>
            <a:r>
              <a:rPr lang="en-US" sz="2100" b="1">
                <a:solidFill>
                  <a:schemeClr val="accent5"/>
                </a:solidFill>
              </a:rPr>
              <a:t>from the start</a:t>
            </a:r>
            <a:r>
              <a:rPr lang="en-US" sz="2100"/>
              <a:t>, as they are hard to retro-fit. </a:t>
            </a:r>
            <a:endParaRPr sz="2100"/>
          </a:p>
          <a:p>
            <a:pPr marL="0" lvl="0" indent="0" algn="l" rtl="0">
              <a:lnSpc>
                <a:spcPct val="100000"/>
              </a:lnSpc>
              <a:spcBef>
                <a:spcPts val="0"/>
              </a:spcBef>
              <a:spcAft>
                <a:spcPts val="0"/>
              </a:spcAft>
              <a:buSzPts val="2160"/>
              <a:buNone/>
            </a:pP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Agenda</a:t>
            </a:r>
            <a:endParaRPr/>
          </a:p>
        </p:txBody>
      </p:sp>
      <p:sp>
        <p:nvSpPr>
          <p:cNvPr id="108" name="Google Shape;108;p2"/>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SzPts val="2160"/>
              <a:buChar char="▪"/>
            </a:pPr>
            <a:r>
              <a:rPr lang="en-US"/>
              <a:t>What is the Logical Data Warehouse</a:t>
            </a:r>
            <a:endParaRPr/>
          </a:p>
          <a:p>
            <a:pPr marL="228600" lvl="0" indent="-228600" algn="l" rtl="0">
              <a:lnSpc>
                <a:spcPct val="100000"/>
              </a:lnSpc>
              <a:spcBef>
                <a:spcPts val="1200"/>
              </a:spcBef>
              <a:spcAft>
                <a:spcPts val="0"/>
              </a:spcAft>
              <a:buSzPts val="2160"/>
              <a:buChar char="▪"/>
            </a:pPr>
            <a:r>
              <a:rPr lang="en-US"/>
              <a:t>How is the Logical Data Warehouse used</a:t>
            </a:r>
            <a:endParaRPr/>
          </a:p>
          <a:p>
            <a:pPr marL="228600" lvl="0" indent="-228600" algn="l" rtl="0">
              <a:lnSpc>
                <a:spcPct val="100000"/>
              </a:lnSpc>
              <a:spcBef>
                <a:spcPts val="1200"/>
              </a:spcBef>
              <a:spcAft>
                <a:spcPts val="0"/>
              </a:spcAft>
              <a:buSzPts val="2160"/>
              <a:buChar char="▪"/>
            </a:pPr>
            <a:r>
              <a:rPr lang="en-US"/>
              <a:t>How to get the benefits</a:t>
            </a:r>
            <a:endParaRPr/>
          </a:p>
          <a:p>
            <a:pPr marL="228600" lvl="0" indent="-228600" algn="l" rtl="0">
              <a:lnSpc>
                <a:spcPct val="100000"/>
              </a:lnSpc>
              <a:spcBef>
                <a:spcPts val="1200"/>
              </a:spcBef>
              <a:spcAft>
                <a:spcPts val="0"/>
              </a:spcAft>
              <a:buSzPts val="2160"/>
              <a:buChar char="▪"/>
            </a:pPr>
            <a:r>
              <a:rPr lang="en-US"/>
              <a:t>Useful concepts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g104212b7959_0_117"/>
          <p:cNvSpPr txBox="1">
            <a:spLocks noGrp="1"/>
          </p:cNvSpPr>
          <p:nvPr>
            <p:ph type="title"/>
          </p:nvPr>
        </p:nvSpPr>
        <p:spPr>
          <a:xfrm>
            <a:off x="457200" y="366713"/>
            <a:ext cx="11276100" cy="4431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None/>
            </a:pPr>
            <a:r>
              <a:rPr lang="en-US"/>
              <a:t>Frequently Asked Questions</a:t>
            </a:r>
            <a:endParaRPr/>
          </a:p>
        </p:txBody>
      </p:sp>
      <p:sp>
        <p:nvSpPr>
          <p:cNvPr id="622" name="Google Shape;622;g104212b7959_0_117"/>
          <p:cNvSpPr txBox="1">
            <a:spLocks noGrp="1"/>
          </p:cNvSpPr>
          <p:nvPr>
            <p:ph type="body" idx="1"/>
          </p:nvPr>
        </p:nvSpPr>
        <p:spPr>
          <a:xfrm>
            <a:off x="220000" y="922525"/>
            <a:ext cx="11472600" cy="5297700"/>
          </a:xfrm>
          <a:prstGeom prst="rect">
            <a:avLst/>
          </a:prstGeom>
          <a:noFill/>
          <a:ln>
            <a:noFill/>
          </a:ln>
        </p:spPr>
        <p:txBody>
          <a:bodyPr spcFirstLastPara="1" wrap="square" lIns="0" tIns="0" rIns="0" bIns="0" anchor="t" anchorCtr="0">
            <a:noAutofit/>
          </a:bodyPr>
          <a:lstStyle/>
          <a:p>
            <a:pPr marL="457200" lvl="0" indent="-342900" algn="l" rtl="0">
              <a:lnSpc>
                <a:spcPct val="100000"/>
              </a:lnSpc>
              <a:spcBef>
                <a:spcPts val="0"/>
              </a:spcBef>
              <a:spcAft>
                <a:spcPts val="0"/>
              </a:spcAft>
              <a:buClr>
                <a:srgbClr val="FE4F03"/>
              </a:buClr>
              <a:buSzPts val="1800"/>
              <a:buChar char="▪"/>
            </a:pPr>
            <a:r>
              <a:rPr lang="en-US" sz="1800">
                <a:solidFill>
                  <a:srgbClr val="FE4F03"/>
                </a:solidFill>
              </a:rPr>
              <a:t>Do I need to build everything on those slides?</a:t>
            </a:r>
            <a:endParaRPr sz="1800">
              <a:solidFill>
                <a:srgbClr val="FE4F03"/>
              </a:solidFill>
            </a:endParaRPr>
          </a:p>
          <a:p>
            <a:pPr marL="914400" lvl="1" indent="-336550" algn="l" rtl="0">
              <a:lnSpc>
                <a:spcPct val="100000"/>
              </a:lnSpc>
              <a:spcBef>
                <a:spcPts val="0"/>
              </a:spcBef>
              <a:spcAft>
                <a:spcPts val="0"/>
              </a:spcAft>
              <a:buSzPts val="1700"/>
              <a:buChar char="–"/>
            </a:pPr>
            <a:r>
              <a:rPr lang="en-US" sz="1700"/>
              <a:t>No. The LDW is a modular architecture and you just add the pieces as and when they make sense. Look ahead a little and understand how components </a:t>
            </a:r>
            <a:r>
              <a:rPr lang="en-US" sz="1700" i="1"/>
              <a:t>will</a:t>
            </a:r>
            <a:r>
              <a:rPr lang="en-US" sz="1700"/>
              <a:t> be added, but don’t add them until they are needed. </a:t>
            </a:r>
            <a:endParaRPr sz="1700"/>
          </a:p>
          <a:p>
            <a:pPr marL="457200" lvl="0" indent="-342900" algn="l" rtl="0">
              <a:lnSpc>
                <a:spcPct val="100000"/>
              </a:lnSpc>
              <a:spcBef>
                <a:spcPts val="0"/>
              </a:spcBef>
              <a:spcAft>
                <a:spcPts val="0"/>
              </a:spcAft>
              <a:buClr>
                <a:srgbClr val="FE4F03"/>
              </a:buClr>
              <a:buSzPts val="1800"/>
              <a:buChar char="▪"/>
            </a:pPr>
            <a:r>
              <a:rPr lang="en-US" sz="1800">
                <a:solidFill>
                  <a:srgbClr val="FE4F03"/>
                </a:solidFill>
              </a:rPr>
              <a:t>Do I always have to have a Data Lake? </a:t>
            </a:r>
            <a:endParaRPr sz="1800">
              <a:solidFill>
                <a:srgbClr val="FE4F03"/>
              </a:solidFill>
            </a:endParaRPr>
          </a:p>
          <a:p>
            <a:pPr marL="914400" lvl="1" indent="-342900" algn="l" rtl="0">
              <a:lnSpc>
                <a:spcPct val="100000"/>
              </a:lnSpc>
              <a:spcBef>
                <a:spcPts val="0"/>
              </a:spcBef>
              <a:spcAft>
                <a:spcPts val="0"/>
              </a:spcAft>
              <a:buSzPts val="1800"/>
              <a:buChar char="–"/>
            </a:pPr>
            <a:r>
              <a:rPr lang="en-US" sz="1700"/>
              <a:t>No. All components are optional. In fact, you may begin with a data lake, add a real time database and then later on add a data warehouse. Usually, the path is to have an existing warehouse, add the lake (or vice versa) then add more specialized components like real time, graph, etc — but only if they and when needed. </a:t>
            </a:r>
            <a:endParaRPr sz="1800"/>
          </a:p>
          <a:p>
            <a:pPr marL="457200" lvl="0" indent="-342900" algn="l" rtl="0">
              <a:lnSpc>
                <a:spcPct val="100000"/>
              </a:lnSpc>
              <a:spcBef>
                <a:spcPts val="0"/>
              </a:spcBef>
              <a:spcAft>
                <a:spcPts val="0"/>
              </a:spcAft>
              <a:buClr>
                <a:schemeClr val="accent5"/>
              </a:buClr>
              <a:buSzPts val="1800"/>
              <a:buChar char="▪"/>
            </a:pPr>
            <a:r>
              <a:rPr lang="en-US" sz="1800">
                <a:solidFill>
                  <a:schemeClr val="accent5"/>
                </a:solidFill>
              </a:rPr>
              <a:t>Is a data virtualization layer essential? </a:t>
            </a:r>
            <a:endParaRPr sz="1800">
              <a:solidFill>
                <a:schemeClr val="accent5"/>
              </a:solidFill>
            </a:endParaRPr>
          </a:p>
          <a:p>
            <a:pPr marL="914400" lvl="1" indent="-342900" algn="l" rtl="0">
              <a:lnSpc>
                <a:spcPct val="100000"/>
              </a:lnSpc>
              <a:spcBef>
                <a:spcPts val="0"/>
              </a:spcBef>
              <a:spcAft>
                <a:spcPts val="0"/>
              </a:spcAft>
              <a:buSzPts val="1800"/>
              <a:buChar char="–"/>
            </a:pPr>
            <a:r>
              <a:rPr lang="en-US" sz="1700"/>
              <a:t>Strictly, it is optional, you could manually direct queries move data around. However, in practice most of these systems use data virtualization, either a third-party product, or as part of the vendors DBMS.</a:t>
            </a:r>
            <a:r>
              <a:rPr lang="en-US" sz="1800"/>
              <a:t> </a:t>
            </a:r>
            <a:endParaRPr sz="1800"/>
          </a:p>
          <a:p>
            <a:pPr marL="457200" lvl="0" indent="-342900" algn="l" rtl="0">
              <a:lnSpc>
                <a:spcPct val="100000"/>
              </a:lnSpc>
              <a:spcBef>
                <a:spcPts val="0"/>
              </a:spcBef>
              <a:spcAft>
                <a:spcPts val="0"/>
              </a:spcAft>
              <a:buClr>
                <a:schemeClr val="accent5"/>
              </a:buClr>
              <a:buSzPts val="1800"/>
              <a:buChar char="▪"/>
            </a:pPr>
            <a:r>
              <a:rPr lang="en-US" sz="1800">
                <a:solidFill>
                  <a:schemeClr val="accent5"/>
                </a:solidFill>
              </a:rPr>
              <a:t>Is there a simpler way of doing this?  </a:t>
            </a:r>
            <a:endParaRPr sz="1800">
              <a:solidFill>
                <a:schemeClr val="accent5"/>
              </a:solidFill>
            </a:endParaRPr>
          </a:p>
          <a:p>
            <a:pPr marL="914400" lvl="1" indent="-342900" algn="l" rtl="0">
              <a:lnSpc>
                <a:spcPct val="100000"/>
              </a:lnSpc>
              <a:spcBef>
                <a:spcPts val="0"/>
              </a:spcBef>
              <a:spcAft>
                <a:spcPts val="0"/>
              </a:spcAft>
              <a:buSzPts val="1800"/>
              <a:buChar char="–"/>
            </a:pPr>
            <a:r>
              <a:rPr lang="en-US" sz="1700"/>
              <a:t>Not at the moment. You need to do some integration (increasingly, the vendors do it for you) but this enables you to handle a very wider range of workload. If it looks complex and expensive then compare it to a) Trying to do everything in a single server at greater effort and cost or b) Having multiple, fragmented disjoint systems. If you quantify the cost and effort you will most likely find this gives you the optimum performance, cost and agility. </a:t>
            </a:r>
            <a:r>
              <a:rPr lang="en-US" sz="1700" i="1"/>
              <a:t>“If you think LDW is expensive, try not having one.”</a:t>
            </a:r>
            <a:r>
              <a:rPr lang="en-US" sz="1800"/>
              <a:t> </a:t>
            </a:r>
            <a:endParaRPr sz="1800"/>
          </a:p>
          <a:p>
            <a:pPr marL="457200" lvl="0" indent="-342900" algn="l" rtl="0">
              <a:lnSpc>
                <a:spcPct val="100000"/>
              </a:lnSpc>
              <a:spcBef>
                <a:spcPts val="0"/>
              </a:spcBef>
              <a:spcAft>
                <a:spcPts val="0"/>
              </a:spcAft>
              <a:buSzPts val="1800"/>
              <a:buChar char="▪"/>
            </a:pPr>
            <a:r>
              <a:rPr lang="en-US" sz="1800">
                <a:solidFill>
                  <a:schemeClr val="accent5"/>
                </a:solidFill>
              </a:rPr>
              <a:t>Should everyone use an LDW?</a:t>
            </a:r>
            <a:endParaRPr sz="1800"/>
          </a:p>
          <a:p>
            <a:pPr marL="914400" lvl="1" indent="-342900" algn="l" rtl="0">
              <a:lnSpc>
                <a:spcPct val="100000"/>
              </a:lnSpc>
              <a:spcBef>
                <a:spcPts val="0"/>
              </a:spcBef>
              <a:spcAft>
                <a:spcPts val="0"/>
              </a:spcAft>
              <a:buSzPts val="1800"/>
              <a:buChar char="–"/>
            </a:pPr>
            <a:r>
              <a:rPr lang="en-US" sz="1700"/>
              <a:t>No, for small to medium organizations or those focussed narrowly they are not necessary. </a:t>
            </a:r>
            <a:br>
              <a:rPr lang="en-US" sz="1700"/>
            </a:br>
            <a:r>
              <a:rPr lang="en-US" sz="1700"/>
              <a:t>However, large companies or those with big complex workloads will benefit greatly.</a:t>
            </a:r>
            <a:r>
              <a:rPr lang="en-US" sz="1800"/>
              <a:t>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4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None/>
            </a:pPr>
            <a:r>
              <a:rPr lang="en-US"/>
              <a:t>Recommendations</a:t>
            </a:r>
            <a:endParaRPr/>
          </a:p>
        </p:txBody>
      </p:sp>
      <p:sp>
        <p:nvSpPr>
          <p:cNvPr id="628" name="Google Shape;628;p41"/>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p>
            <a:pPr marL="457200" lvl="0" indent="-331470" algn="l" rtl="0">
              <a:lnSpc>
                <a:spcPct val="100000"/>
              </a:lnSpc>
              <a:spcBef>
                <a:spcPts val="0"/>
              </a:spcBef>
              <a:spcAft>
                <a:spcPts val="0"/>
              </a:spcAft>
              <a:buSzPts val="1620"/>
              <a:buChar char="▪"/>
            </a:pPr>
            <a:r>
              <a:rPr lang="en-US"/>
              <a:t>Familiarize yourself with the multiengine, multicomponent LDW architecture.</a:t>
            </a:r>
            <a:endParaRPr/>
          </a:p>
          <a:p>
            <a:pPr marL="457200" lvl="0" indent="-331470" algn="l" rtl="0">
              <a:lnSpc>
                <a:spcPct val="100000"/>
              </a:lnSpc>
              <a:spcBef>
                <a:spcPts val="1000"/>
              </a:spcBef>
              <a:spcAft>
                <a:spcPts val="0"/>
              </a:spcAft>
              <a:buSzPts val="1620"/>
              <a:buChar char="▪"/>
            </a:pPr>
            <a:r>
              <a:rPr lang="en-US"/>
              <a:t>Future-proof your system by matching the analytical requirements to workloads and service-level agreements including anticipated future needs. Delegate processing to the right components inside and outside the LDW.</a:t>
            </a:r>
            <a:endParaRPr/>
          </a:p>
          <a:p>
            <a:pPr marL="457200" lvl="0" indent="-331470" algn="l" rtl="0">
              <a:lnSpc>
                <a:spcPct val="100000"/>
              </a:lnSpc>
              <a:spcBef>
                <a:spcPts val="1000"/>
              </a:spcBef>
              <a:spcAft>
                <a:spcPts val="0"/>
              </a:spcAft>
              <a:buSzPts val="1620"/>
              <a:buChar char="▪"/>
            </a:pPr>
            <a:r>
              <a:rPr lang="en-US"/>
              <a:t>Provide an integrated view of the data and analytical techniques of the LDW through metadata standardization, data virtualization and data catalog.</a:t>
            </a:r>
            <a:endParaRPr/>
          </a:p>
          <a:p>
            <a:pPr marL="457200" lvl="0" indent="-331470" algn="l" rtl="0">
              <a:lnSpc>
                <a:spcPct val="100000"/>
              </a:lnSpc>
              <a:spcBef>
                <a:spcPts val="1000"/>
              </a:spcBef>
              <a:spcAft>
                <a:spcPts val="0"/>
              </a:spcAft>
              <a:buSzPts val="1620"/>
              <a:buChar char="▪"/>
            </a:pPr>
            <a:r>
              <a:rPr lang="en-US"/>
              <a:t>Deliver a complete integrated system, think in terms of key deliverables; requirements, data, data models, architecture, phased project plan. </a:t>
            </a:r>
            <a:endParaRPr/>
          </a:p>
          <a:p>
            <a:pPr marL="457200" lvl="0" indent="-331470" algn="l" rtl="0">
              <a:lnSpc>
                <a:spcPct val="100000"/>
              </a:lnSpc>
              <a:spcBef>
                <a:spcPts val="1000"/>
              </a:spcBef>
              <a:spcAft>
                <a:spcPts val="0"/>
              </a:spcAft>
              <a:buSzPts val="1620"/>
              <a:buChar char="▪"/>
            </a:pPr>
            <a:r>
              <a:rPr lang="en-US"/>
              <a:t>Use the Gartner Data and Analytics Infrastructure Model (DAIM) to assess your requirements, technology, user roles, training and other facets of your system. </a:t>
            </a:r>
            <a:endParaRPr/>
          </a:p>
          <a:p>
            <a:pPr marL="457200" lvl="0" indent="-228600" algn="l" rtl="0">
              <a:lnSpc>
                <a:spcPct val="100000"/>
              </a:lnSpc>
              <a:spcBef>
                <a:spcPts val="1000"/>
              </a:spcBef>
              <a:spcAft>
                <a:spcPts val="1000"/>
              </a:spcAft>
              <a:buSzPts val="162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10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3200"/>
              <a:buNone/>
            </a:pPr>
            <a:r>
              <a:rPr lang="en-US" b="0" i="0">
                <a:solidFill>
                  <a:srgbClr val="212121"/>
                </a:solidFill>
                <a:latin typeface="Arial"/>
                <a:ea typeface="Arial"/>
                <a:cs typeface="Arial"/>
                <a:sym typeface="Arial"/>
              </a:rPr>
              <a:t>Recommended Reading</a:t>
            </a:r>
            <a:endParaRPr/>
          </a:p>
        </p:txBody>
      </p:sp>
      <p:sp>
        <p:nvSpPr>
          <p:cNvPr id="634" name="Google Shape;634;p109"/>
          <p:cNvSpPr txBox="1">
            <a:spLocks noGrp="1"/>
          </p:cNvSpPr>
          <p:nvPr>
            <p:ph type="body" idx="1"/>
          </p:nvPr>
        </p:nvSpPr>
        <p:spPr>
          <a:xfrm>
            <a:off x="603307" y="1140823"/>
            <a:ext cx="11258725" cy="5036140"/>
          </a:xfrm>
          <a:prstGeom prst="rect">
            <a:avLst/>
          </a:prstGeom>
          <a:noFill/>
          <a:ln>
            <a:noFill/>
          </a:ln>
        </p:spPr>
        <p:txBody>
          <a:bodyPr spcFirstLastPara="1" wrap="square" lIns="0" tIns="0" rIns="0" bIns="0" anchor="t" anchorCtr="0">
            <a:normAutofit/>
          </a:bodyPr>
          <a:lstStyle/>
          <a:p>
            <a:pPr marL="457200" lvl="0" indent="-365760" algn="l" rtl="0">
              <a:lnSpc>
                <a:spcPct val="100000"/>
              </a:lnSpc>
              <a:spcBef>
                <a:spcPts val="0"/>
              </a:spcBef>
              <a:spcAft>
                <a:spcPts val="0"/>
              </a:spcAft>
              <a:buSzPts val="2160"/>
              <a:buChar char="▪"/>
            </a:pPr>
            <a:r>
              <a:rPr lang="en-US" u="sng">
                <a:solidFill>
                  <a:srgbClr val="0A6ABB"/>
                </a:solidFill>
                <a:latin typeface="Arial"/>
                <a:ea typeface="Arial"/>
                <a:cs typeface="Arial"/>
                <a:sym typeface="Arial"/>
                <a:hlinkClick r:id="rId3">
                  <a:extLst>
                    <a:ext uri="{A12FA001-AC4F-418D-AE19-62706E023703}">
                      <ahyp:hlinkClr xmlns:ahyp="http://schemas.microsoft.com/office/drawing/2018/hyperlinkcolor" val="tx"/>
                    </a:ext>
                  </a:extLst>
                </a:hlinkClick>
              </a:rPr>
              <a:t>The Practical Logical Data Warehouse</a:t>
            </a:r>
            <a:endParaRPr>
              <a:solidFill>
                <a:srgbClr val="424242"/>
              </a:solidFill>
              <a:latin typeface="Arial"/>
              <a:ea typeface="Arial"/>
              <a:cs typeface="Arial"/>
              <a:sym typeface="Arial"/>
            </a:endParaRPr>
          </a:p>
          <a:p>
            <a:pPr marL="457200" lvl="0" indent="-365760" algn="l" rtl="0">
              <a:lnSpc>
                <a:spcPct val="100000"/>
              </a:lnSpc>
              <a:spcBef>
                <a:spcPts val="0"/>
              </a:spcBef>
              <a:spcAft>
                <a:spcPts val="0"/>
              </a:spcAft>
              <a:buSzPts val="2160"/>
              <a:buChar char="▪"/>
            </a:pPr>
            <a:r>
              <a:rPr lang="en-US" u="sng">
                <a:solidFill>
                  <a:srgbClr val="0A6ABB"/>
                </a:solidFill>
                <a:latin typeface="Arial"/>
                <a:ea typeface="Arial"/>
                <a:cs typeface="Arial"/>
                <a:sym typeface="Arial"/>
                <a:hlinkClick r:id="rId4">
                  <a:extLst>
                    <a:ext uri="{A12FA001-AC4F-418D-AE19-62706E023703}">
                      <ahyp:hlinkClr xmlns:ahyp="http://schemas.microsoft.com/office/drawing/2018/hyperlinkcolor" val="tx"/>
                    </a:ext>
                  </a:extLst>
                </a:hlinkClick>
              </a:rPr>
              <a:t>Best Practices for Designing Your Data Lake</a:t>
            </a:r>
            <a:endParaRPr>
              <a:solidFill>
                <a:srgbClr val="424242"/>
              </a:solidFill>
              <a:latin typeface="Arial"/>
              <a:ea typeface="Arial"/>
              <a:cs typeface="Arial"/>
              <a:sym typeface="Arial"/>
            </a:endParaRPr>
          </a:p>
          <a:p>
            <a:pPr marL="457200" lvl="0" indent="-365760" algn="l" rtl="0">
              <a:lnSpc>
                <a:spcPct val="100000"/>
              </a:lnSpc>
              <a:spcBef>
                <a:spcPts val="0"/>
              </a:spcBef>
              <a:spcAft>
                <a:spcPts val="0"/>
              </a:spcAft>
              <a:buSzPts val="2160"/>
              <a:buChar char="▪"/>
            </a:pPr>
            <a:r>
              <a:rPr lang="en-US" u="sng">
                <a:solidFill>
                  <a:srgbClr val="0A6ABB"/>
                </a:solidFill>
                <a:latin typeface="Arial"/>
                <a:ea typeface="Arial"/>
                <a:cs typeface="Arial"/>
                <a:sym typeface="Arial"/>
                <a:hlinkClick r:id="rId5">
                  <a:extLst>
                    <a:ext uri="{A12FA001-AC4F-418D-AE19-62706E023703}">
                      <ahyp:hlinkClr xmlns:ahyp="http://schemas.microsoft.com/office/drawing/2018/hyperlinkcolor" val="tx"/>
                    </a:ext>
                  </a:extLst>
                </a:hlinkClick>
              </a:rPr>
              <a:t>How to Avoid Data Lake Failures</a:t>
            </a:r>
            <a:endParaRPr>
              <a:solidFill>
                <a:srgbClr val="424242"/>
              </a:solidFill>
              <a:latin typeface="Arial"/>
              <a:ea typeface="Arial"/>
              <a:cs typeface="Arial"/>
              <a:sym typeface="Arial"/>
            </a:endParaRPr>
          </a:p>
          <a:p>
            <a:pPr marL="457200" lvl="0" indent="-365760" algn="l" rtl="0">
              <a:lnSpc>
                <a:spcPct val="100000"/>
              </a:lnSpc>
              <a:spcBef>
                <a:spcPts val="0"/>
              </a:spcBef>
              <a:spcAft>
                <a:spcPts val="0"/>
              </a:spcAft>
              <a:buSzPts val="2160"/>
              <a:buChar char="▪"/>
            </a:pPr>
            <a:r>
              <a:rPr lang="en-US" u="sng">
                <a:solidFill>
                  <a:srgbClr val="0A6ABB"/>
                </a:solidFill>
                <a:latin typeface="Arial"/>
                <a:ea typeface="Arial"/>
                <a:cs typeface="Arial"/>
                <a:sym typeface="Arial"/>
                <a:hlinkClick r:id="rId6">
                  <a:extLst>
                    <a:ext uri="{A12FA001-AC4F-418D-AE19-62706E023703}">
                      <ahyp:hlinkClr xmlns:ahyp="http://schemas.microsoft.com/office/drawing/2018/hyperlinkcolor" val="tx"/>
                    </a:ext>
                  </a:extLst>
                </a:hlinkClick>
              </a:rPr>
              <a:t>How to Optimize Business Value From Data and Analytics Investments … Finally</a:t>
            </a:r>
            <a:endParaRPr>
              <a:solidFill>
                <a:srgbClr val="424242"/>
              </a:solidFill>
              <a:latin typeface="Arial"/>
              <a:ea typeface="Arial"/>
              <a:cs typeface="Arial"/>
              <a:sym typeface="Arial"/>
            </a:endParaRPr>
          </a:p>
          <a:p>
            <a:pPr marL="457200" lvl="0" indent="-365760" algn="l" rtl="0">
              <a:lnSpc>
                <a:spcPct val="100000"/>
              </a:lnSpc>
              <a:spcBef>
                <a:spcPts val="0"/>
              </a:spcBef>
              <a:spcAft>
                <a:spcPts val="0"/>
              </a:spcAft>
              <a:buSzPts val="2160"/>
              <a:buChar char="▪"/>
            </a:pPr>
            <a:r>
              <a:rPr lang="en-US" u="sng">
                <a:solidFill>
                  <a:srgbClr val="0A6ABB"/>
                </a:solidFill>
                <a:latin typeface="Arial"/>
                <a:ea typeface="Arial"/>
                <a:cs typeface="Arial"/>
                <a:sym typeface="Arial"/>
                <a:hlinkClick r:id="rId7">
                  <a:extLst>
                    <a:ext uri="{A12FA001-AC4F-418D-AE19-62706E023703}">
                      <ahyp:hlinkClr xmlns:ahyp="http://schemas.microsoft.com/office/drawing/2018/hyperlinkcolor" val="tx"/>
                    </a:ext>
                  </a:extLst>
                </a:hlinkClick>
              </a:rPr>
              <a:t>Use Gartner’s Value Pyramid to Connect Data and Analytics to Business Value</a:t>
            </a:r>
            <a:endParaRPr>
              <a:solidFill>
                <a:srgbClr val="424242"/>
              </a:solidFill>
              <a:latin typeface="Arial"/>
              <a:ea typeface="Arial"/>
              <a:cs typeface="Arial"/>
              <a:sym typeface="Arial"/>
            </a:endParaRPr>
          </a:p>
          <a:p>
            <a:pPr marL="457200" lvl="0" indent="-365760" algn="l" rtl="0">
              <a:lnSpc>
                <a:spcPct val="100000"/>
              </a:lnSpc>
              <a:spcBef>
                <a:spcPts val="0"/>
              </a:spcBef>
              <a:spcAft>
                <a:spcPts val="0"/>
              </a:spcAft>
              <a:buSzPts val="2160"/>
              <a:buChar char="▪"/>
            </a:pPr>
            <a:r>
              <a:rPr lang="en-US" u="sng">
                <a:solidFill>
                  <a:srgbClr val="0A6ABB"/>
                </a:solidFill>
                <a:latin typeface="Arial"/>
                <a:ea typeface="Arial"/>
                <a:cs typeface="Arial"/>
                <a:sym typeface="Arial"/>
                <a:hlinkClick r:id="rId8">
                  <a:extLst>
                    <a:ext uri="{A12FA001-AC4F-418D-AE19-62706E023703}">
                      <ahyp:hlinkClr xmlns:ahyp="http://schemas.microsoft.com/office/drawing/2018/hyperlinkcolor" val="tx"/>
                    </a:ext>
                  </a:extLst>
                </a:hlinkClick>
              </a:rPr>
              <a:t>Solution Path for Planning and Implementing the Logical Data Warehouse</a:t>
            </a:r>
            <a:endParaRPr>
              <a:solidFill>
                <a:srgbClr val="424242"/>
              </a:solidFill>
              <a:latin typeface="Arial"/>
              <a:ea typeface="Arial"/>
              <a:cs typeface="Arial"/>
              <a:sym typeface="Arial"/>
            </a:endParaRPr>
          </a:p>
          <a:p>
            <a:pPr marL="457200" lvl="0" indent="-365760" algn="l" rtl="0">
              <a:lnSpc>
                <a:spcPct val="100000"/>
              </a:lnSpc>
              <a:spcBef>
                <a:spcPts val="0"/>
              </a:spcBef>
              <a:spcAft>
                <a:spcPts val="0"/>
              </a:spcAft>
              <a:buSzPts val="2160"/>
              <a:buChar char="▪"/>
            </a:pPr>
            <a:r>
              <a:rPr lang="en-US" u="sng">
                <a:solidFill>
                  <a:srgbClr val="0A6ABB"/>
                </a:solidFill>
                <a:latin typeface="Arial"/>
                <a:ea typeface="Arial"/>
                <a:cs typeface="Arial"/>
                <a:sym typeface="Arial"/>
                <a:hlinkClick r:id="rId9">
                  <a:extLst>
                    <a:ext uri="{A12FA001-AC4F-418D-AE19-62706E023703}">
                      <ahyp:hlinkClr xmlns:ahyp="http://schemas.microsoft.com/office/drawing/2018/hyperlinkcolor" val="tx"/>
                    </a:ext>
                  </a:extLst>
                </a:hlinkClick>
              </a:rPr>
              <a:t>Building Data Lakes Successfully — Part 1 — Architecture, Ingestion, Storage and Processing</a:t>
            </a:r>
            <a:endParaRPr>
              <a:solidFill>
                <a:srgbClr val="424242"/>
              </a:solidFill>
              <a:latin typeface="Arial"/>
              <a:ea typeface="Arial"/>
              <a:cs typeface="Arial"/>
              <a:sym typeface="Arial"/>
            </a:endParaRPr>
          </a:p>
          <a:p>
            <a:pPr marL="457200" lvl="0" indent="-365760" algn="l" rtl="0">
              <a:lnSpc>
                <a:spcPct val="100000"/>
              </a:lnSpc>
              <a:spcBef>
                <a:spcPts val="0"/>
              </a:spcBef>
              <a:spcAft>
                <a:spcPts val="0"/>
              </a:spcAft>
              <a:buSzPts val="2160"/>
              <a:buChar char="▪"/>
            </a:pPr>
            <a:r>
              <a:rPr lang="en-US" u="sng">
                <a:solidFill>
                  <a:srgbClr val="0A6ABB"/>
                </a:solidFill>
                <a:latin typeface="Arial"/>
                <a:ea typeface="Arial"/>
                <a:cs typeface="Arial"/>
                <a:sym typeface="Arial"/>
                <a:hlinkClick r:id="rId10">
                  <a:extLst>
                    <a:ext uri="{A12FA001-AC4F-418D-AE19-62706E023703}">
                      <ahyp:hlinkClr xmlns:ahyp="http://schemas.microsoft.com/office/drawing/2018/hyperlinkcolor" val="tx"/>
                    </a:ext>
                  </a:extLst>
                </a:hlinkClick>
              </a:rPr>
              <a:t>Building Data Lakes Successfully — Part 2 — Consumption, Governance and Operationalization</a:t>
            </a:r>
            <a:endParaRPr>
              <a:solidFill>
                <a:srgbClr val="424242"/>
              </a:solidFill>
              <a:latin typeface="Arial"/>
              <a:ea typeface="Arial"/>
              <a:cs typeface="Arial"/>
              <a:sym typeface="Arial"/>
            </a:endParaRPr>
          </a:p>
          <a:p>
            <a:pPr marL="457200" lvl="0" indent="-365760" algn="l" rtl="0">
              <a:lnSpc>
                <a:spcPct val="100000"/>
              </a:lnSpc>
              <a:spcBef>
                <a:spcPts val="0"/>
              </a:spcBef>
              <a:spcAft>
                <a:spcPts val="0"/>
              </a:spcAft>
              <a:buSzPts val="2160"/>
              <a:buChar char="▪"/>
            </a:pPr>
            <a:r>
              <a:rPr lang="en-US" u="sng">
                <a:solidFill>
                  <a:srgbClr val="0A6ABB"/>
                </a:solidFill>
                <a:latin typeface="Arial"/>
                <a:ea typeface="Arial"/>
                <a:cs typeface="Arial"/>
                <a:sym typeface="Arial"/>
                <a:hlinkClick r:id="rId11">
                  <a:extLst>
                    <a:ext uri="{A12FA001-AC4F-418D-AE19-62706E023703}">
                      <ahyp:hlinkClr xmlns:ahyp="http://schemas.microsoft.com/office/drawing/2018/hyperlinkcolor" val="tx"/>
                    </a:ext>
                  </a:extLst>
                </a:hlinkClick>
              </a:rPr>
              <a:t>Market Guide for Analytics Query Accelerators</a:t>
            </a:r>
            <a:endParaRPr>
              <a:solidFill>
                <a:srgbClr val="424242"/>
              </a:solidFill>
              <a:latin typeface="Arial"/>
              <a:ea typeface="Arial"/>
              <a:cs typeface="Arial"/>
              <a:sym typeface="Arial"/>
            </a:endParaRPr>
          </a:p>
          <a:p>
            <a:pPr marL="457200" lvl="0" indent="-228600" algn="l" rtl="0">
              <a:lnSpc>
                <a:spcPct val="100000"/>
              </a:lnSpc>
              <a:spcBef>
                <a:spcPts val="0"/>
              </a:spcBef>
              <a:spcAft>
                <a:spcPts val="0"/>
              </a:spcAft>
              <a:buSzPts val="216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42"/>
          <p:cNvSpPr txBox="1">
            <a:spLocks noGrp="1"/>
          </p:cNvSpPr>
          <p:nvPr>
            <p:ph type="title"/>
          </p:nvPr>
        </p:nvSpPr>
        <p:spPr>
          <a:xfrm>
            <a:off x="2055247" y="1527176"/>
            <a:ext cx="4906765" cy="2937249"/>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accent1"/>
              </a:buClr>
              <a:buSzPts val="3200"/>
              <a:buFont typeface="Arial Black"/>
              <a:buNone/>
            </a:pPr>
            <a:r>
              <a:rPr lang="en-US"/>
              <a:t>Useful Concepts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108"/>
          <p:cNvSpPr txBox="1">
            <a:spLocks noGrp="1"/>
          </p:cNvSpPr>
          <p:nvPr>
            <p:ph type="title"/>
          </p:nvPr>
        </p:nvSpPr>
        <p:spPr>
          <a:xfrm>
            <a:off x="304545" y="228600"/>
            <a:ext cx="11576304" cy="535531"/>
          </a:xfrm>
          <a:prstGeom prst="rect">
            <a:avLst/>
          </a:prstGeom>
          <a:noFill/>
          <a:ln>
            <a:noFill/>
          </a:ln>
        </p:spPr>
        <p:txBody>
          <a:bodyPr spcFirstLastPara="1" wrap="square" lIns="0" tIns="0" rIns="0" bIns="0" anchor="t" anchorCtr="0">
            <a:normAutofit fontScale="90000"/>
          </a:bodyPr>
          <a:lstStyle/>
          <a:p>
            <a:pPr marL="0" lvl="0" indent="0" algn="l" rtl="0">
              <a:lnSpc>
                <a:spcPct val="90000"/>
              </a:lnSpc>
              <a:spcBef>
                <a:spcPts val="0"/>
              </a:spcBef>
              <a:spcAft>
                <a:spcPts val="0"/>
              </a:spcAft>
              <a:buClr>
                <a:schemeClr val="dk2"/>
              </a:buClr>
              <a:buSzPct val="62500"/>
              <a:buNone/>
            </a:pPr>
            <a:r>
              <a:rPr lang="en-US"/>
              <a:t>Business Justification:</a:t>
            </a:r>
            <a:br>
              <a:rPr lang="en-US"/>
            </a:br>
            <a:r>
              <a:rPr lang="en-US"/>
              <a:t>The Gartner Value Pyramid (modified)</a:t>
            </a:r>
            <a:endParaRPr/>
          </a:p>
        </p:txBody>
      </p:sp>
      <p:sp>
        <p:nvSpPr>
          <p:cNvPr id="645" name="Google Shape;645;p108"/>
          <p:cNvSpPr/>
          <p:nvPr/>
        </p:nvSpPr>
        <p:spPr>
          <a:xfrm>
            <a:off x="2388093" y="1893291"/>
            <a:ext cx="2191442" cy="740407"/>
          </a:xfrm>
          <a:prstGeom prst="rect">
            <a:avLst/>
          </a:prstGeom>
          <a:noFill/>
          <a:ln>
            <a:noFill/>
          </a:ln>
        </p:spPr>
        <p:txBody>
          <a:bodyPr spcFirstLastPara="1" wrap="square" lIns="74875" tIns="37425" rIns="74875" bIns="37425" anchor="t" anchorCtr="0">
            <a:spAutoFit/>
          </a:bodyPr>
          <a:lstStyle/>
          <a:p>
            <a:pPr marL="0" marR="0" lvl="0" indent="0" algn="l" rtl="0">
              <a:lnSpc>
                <a:spcPct val="9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Vision, P&amp;L, Balance Sheet, Strategic Goals, etc.</a:t>
            </a:r>
            <a:endParaRPr sz="1400" b="0" i="0" u="none" strike="noStrike" cap="none">
              <a:solidFill>
                <a:srgbClr val="000000"/>
              </a:solidFill>
              <a:latin typeface="Arial"/>
              <a:ea typeface="Arial"/>
              <a:cs typeface="Arial"/>
              <a:sym typeface="Arial"/>
            </a:endParaRPr>
          </a:p>
        </p:txBody>
      </p:sp>
      <p:sp>
        <p:nvSpPr>
          <p:cNvPr id="646" name="Google Shape;646;p108"/>
          <p:cNvSpPr/>
          <p:nvPr/>
        </p:nvSpPr>
        <p:spPr>
          <a:xfrm>
            <a:off x="2388093" y="1572265"/>
            <a:ext cx="2686733" cy="412983"/>
          </a:xfrm>
          <a:prstGeom prst="rightArrow">
            <a:avLst>
              <a:gd name="adj1" fmla="val 50000"/>
              <a:gd name="adj2" fmla="val 50000"/>
            </a:avLst>
          </a:prstGeom>
          <a:solidFill>
            <a:srgbClr val="6697C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47" name="Google Shape;647;p108"/>
          <p:cNvSpPr/>
          <p:nvPr/>
        </p:nvSpPr>
        <p:spPr>
          <a:xfrm flipH="1">
            <a:off x="9950462" y="2822452"/>
            <a:ext cx="1909564" cy="412983"/>
          </a:xfrm>
          <a:prstGeom prst="rightArrow">
            <a:avLst>
              <a:gd name="adj1" fmla="val 50000"/>
              <a:gd name="adj2" fmla="val 50000"/>
            </a:avLst>
          </a:prstGeom>
          <a:solidFill>
            <a:srgbClr val="A3C0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48" name="Google Shape;648;p108"/>
          <p:cNvSpPr/>
          <p:nvPr/>
        </p:nvSpPr>
        <p:spPr>
          <a:xfrm>
            <a:off x="10319404" y="2328991"/>
            <a:ext cx="1289988" cy="518807"/>
          </a:xfrm>
          <a:prstGeom prst="rect">
            <a:avLst/>
          </a:prstGeom>
          <a:noFill/>
          <a:ln>
            <a:noFill/>
          </a:ln>
        </p:spPr>
        <p:txBody>
          <a:bodyPr spcFirstLastPara="1" wrap="square" lIns="74875" tIns="37425" rIns="74875" bIns="37425" anchor="t" anchorCtr="0">
            <a:spAutoFit/>
          </a:bodyPr>
          <a:lstStyle/>
          <a:p>
            <a:pPr marL="0" marR="0" lvl="0" indent="0" algn="l" rtl="0">
              <a:lnSpc>
                <a:spcPct val="9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Operational Targets</a:t>
            </a:r>
            <a:endParaRPr sz="1400" b="0" i="0" u="none" strike="noStrike" cap="none">
              <a:solidFill>
                <a:srgbClr val="000000"/>
              </a:solidFill>
              <a:latin typeface="Arial"/>
              <a:ea typeface="Arial"/>
              <a:cs typeface="Arial"/>
              <a:sym typeface="Arial"/>
            </a:endParaRPr>
          </a:p>
        </p:txBody>
      </p:sp>
      <p:sp>
        <p:nvSpPr>
          <p:cNvPr id="649" name="Google Shape;649;p108"/>
          <p:cNvSpPr/>
          <p:nvPr/>
        </p:nvSpPr>
        <p:spPr>
          <a:xfrm>
            <a:off x="2388093" y="3587838"/>
            <a:ext cx="1647992" cy="412983"/>
          </a:xfrm>
          <a:prstGeom prst="rightArrow">
            <a:avLst>
              <a:gd name="adj1" fmla="val 50000"/>
              <a:gd name="adj2" fmla="val 50000"/>
            </a:avLst>
          </a:prstGeom>
          <a:solidFill>
            <a:srgbClr val="66C9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50" name="Google Shape;650;p108"/>
          <p:cNvSpPr/>
          <p:nvPr/>
        </p:nvSpPr>
        <p:spPr>
          <a:xfrm>
            <a:off x="2365612" y="3169596"/>
            <a:ext cx="1177182" cy="518807"/>
          </a:xfrm>
          <a:prstGeom prst="rect">
            <a:avLst/>
          </a:prstGeom>
          <a:noFill/>
          <a:ln>
            <a:noFill/>
          </a:ln>
        </p:spPr>
        <p:txBody>
          <a:bodyPr spcFirstLastPara="1" wrap="square" lIns="74875" tIns="37425" rIns="74875" bIns="37425" anchor="t" anchorCtr="0">
            <a:spAutoFit/>
          </a:bodyPr>
          <a:lstStyle/>
          <a:p>
            <a:pPr marL="0" marR="0" lvl="0" indent="0" algn="l" rtl="0">
              <a:lnSpc>
                <a:spcPct val="9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Tactical Efforts</a:t>
            </a:r>
            <a:endParaRPr sz="1400" b="0" i="0" u="none" strike="noStrike" cap="none">
              <a:solidFill>
                <a:srgbClr val="000000"/>
              </a:solidFill>
              <a:latin typeface="Arial"/>
              <a:ea typeface="Arial"/>
              <a:cs typeface="Arial"/>
              <a:sym typeface="Arial"/>
            </a:endParaRPr>
          </a:p>
        </p:txBody>
      </p:sp>
      <p:sp>
        <p:nvSpPr>
          <p:cNvPr id="651" name="Google Shape;651;p108"/>
          <p:cNvSpPr/>
          <p:nvPr/>
        </p:nvSpPr>
        <p:spPr>
          <a:xfrm flipH="1">
            <a:off x="10039784" y="4773673"/>
            <a:ext cx="1849229" cy="412983"/>
          </a:xfrm>
          <a:prstGeom prst="right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52" name="Google Shape;652;p108"/>
          <p:cNvSpPr/>
          <p:nvPr/>
        </p:nvSpPr>
        <p:spPr>
          <a:xfrm>
            <a:off x="10622519" y="5153746"/>
            <a:ext cx="1177182" cy="518807"/>
          </a:xfrm>
          <a:prstGeom prst="rect">
            <a:avLst/>
          </a:prstGeom>
          <a:noFill/>
          <a:ln>
            <a:noFill/>
          </a:ln>
        </p:spPr>
        <p:txBody>
          <a:bodyPr spcFirstLastPara="1" wrap="square" lIns="74875" tIns="37425" rIns="74875" bIns="37425" anchor="t" anchorCtr="0">
            <a:spAutoFit/>
          </a:bodyPr>
          <a:lstStyle/>
          <a:p>
            <a:pPr marL="0" marR="0" lvl="0" indent="0" algn="l" rtl="0">
              <a:lnSpc>
                <a:spcPct val="9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Early Warning* </a:t>
            </a:r>
            <a:endParaRPr sz="1400" b="0" i="0" u="none" strike="noStrike" cap="none">
              <a:solidFill>
                <a:srgbClr val="000000"/>
              </a:solidFill>
              <a:latin typeface="Arial"/>
              <a:ea typeface="Arial"/>
              <a:cs typeface="Arial"/>
              <a:sym typeface="Arial"/>
            </a:endParaRPr>
          </a:p>
        </p:txBody>
      </p:sp>
      <p:sp>
        <p:nvSpPr>
          <p:cNvPr id="653" name="Google Shape;653;p108"/>
          <p:cNvSpPr/>
          <p:nvPr/>
        </p:nvSpPr>
        <p:spPr>
          <a:xfrm>
            <a:off x="7966745" y="5885309"/>
            <a:ext cx="3967433" cy="16158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000000"/>
                </a:solidFill>
                <a:latin typeface="Arial"/>
                <a:ea typeface="Arial"/>
                <a:cs typeface="Arial"/>
                <a:sym typeface="Arial"/>
              </a:rPr>
              <a:t>* Use data metrics to forewarn of pending business process failure</a:t>
            </a:r>
            <a:endParaRPr sz="1400" b="0" i="0" u="none" strike="noStrike" cap="none">
              <a:solidFill>
                <a:srgbClr val="000000"/>
              </a:solidFill>
              <a:latin typeface="Arial"/>
              <a:ea typeface="Arial"/>
              <a:cs typeface="Arial"/>
              <a:sym typeface="Arial"/>
            </a:endParaRPr>
          </a:p>
        </p:txBody>
      </p:sp>
      <p:grpSp>
        <p:nvGrpSpPr>
          <p:cNvPr id="654" name="Google Shape;654;p108"/>
          <p:cNvGrpSpPr/>
          <p:nvPr/>
        </p:nvGrpSpPr>
        <p:grpSpPr>
          <a:xfrm>
            <a:off x="3218254" y="1273945"/>
            <a:ext cx="8641772" cy="4009059"/>
            <a:chOff x="2321609" y="1572451"/>
            <a:chExt cx="8641772" cy="4009059"/>
          </a:xfrm>
        </p:grpSpPr>
        <p:sp>
          <p:nvSpPr>
            <p:cNvPr id="655" name="Google Shape;655;p108"/>
            <p:cNvSpPr/>
            <p:nvPr/>
          </p:nvSpPr>
          <p:spPr>
            <a:xfrm>
              <a:off x="8664097" y="4613164"/>
              <a:ext cx="2299284" cy="531127"/>
            </a:xfrm>
            <a:prstGeom prst="rect">
              <a:avLst/>
            </a:prstGeom>
            <a:noFill/>
            <a:ln>
              <a:noFill/>
            </a:ln>
          </p:spPr>
          <p:txBody>
            <a:bodyPr spcFirstLastPara="1" wrap="square" lIns="74875" tIns="37425" rIns="74875" bIns="37425" anchor="t" anchorCtr="0">
              <a:noAutofit/>
            </a:bodyPr>
            <a:lstStyle/>
            <a:p>
              <a:pPr marL="0" marR="0" lvl="0" indent="0" algn="l" rtl="0">
                <a:lnSpc>
                  <a:spcPct val="90000"/>
                </a:lnSpc>
                <a:spcBef>
                  <a:spcPts val="0"/>
                </a:spcBef>
                <a:spcAft>
                  <a:spcPts val="0"/>
                </a:spcAft>
                <a:buClr>
                  <a:srgbClr val="000000"/>
                </a:buClr>
                <a:buSzPts val="1600"/>
                <a:buFont typeface="Arial"/>
                <a:buNone/>
              </a:pPr>
              <a:r>
                <a:rPr lang="en-US" sz="1600" b="0" i="0" u="none" strike="noStrike" cap="none">
                  <a:solidFill>
                    <a:srgbClr val="B2B2B2"/>
                  </a:solidFill>
                  <a:latin typeface="Arial"/>
                  <a:ea typeface="Arial"/>
                  <a:cs typeface="Arial"/>
                  <a:sym typeface="Arial"/>
                </a:rPr>
                <a:t>Data and Business Data Quality (Hygiene)</a:t>
              </a:r>
              <a:endParaRPr sz="1400" b="0" i="0" u="none" strike="noStrike" cap="none">
                <a:solidFill>
                  <a:srgbClr val="000000"/>
                </a:solidFill>
                <a:latin typeface="Arial"/>
                <a:ea typeface="Arial"/>
                <a:cs typeface="Arial"/>
                <a:sym typeface="Arial"/>
              </a:endParaRPr>
            </a:p>
          </p:txBody>
        </p:sp>
        <p:sp>
          <p:nvSpPr>
            <p:cNvPr id="656" name="Google Shape;656;p108"/>
            <p:cNvSpPr/>
            <p:nvPr/>
          </p:nvSpPr>
          <p:spPr>
            <a:xfrm>
              <a:off x="3228654" y="3840358"/>
              <a:ext cx="1040355" cy="526945"/>
            </a:xfrm>
            <a:prstGeom prst="rect">
              <a:avLst/>
            </a:prstGeom>
            <a:noFill/>
            <a:ln>
              <a:noFill/>
            </a:ln>
          </p:spPr>
          <p:txBody>
            <a:bodyPr spcFirstLastPara="1" wrap="square" lIns="74875" tIns="37425" rIns="74875" bIns="37425" anchor="t" anchorCtr="0">
              <a:noAutofit/>
            </a:bodyPr>
            <a:lstStyle/>
            <a:p>
              <a:pPr marL="0" marR="0" lvl="0" indent="0" algn="l" rtl="0">
                <a:lnSpc>
                  <a:spcPct val="90000"/>
                </a:lnSpc>
                <a:spcBef>
                  <a:spcPts val="0"/>
                </a:spcBef>
                <a:spcAft>
                  <a:spcPts val="0"/>
                </a:spcAft>
                <a:buClr>
                  <a:srgbClr val="000000"/>
                </a:buClr>
                <a:buSzPts val="1600"/>
                <a:buFont typeface="Arial"/>
                <a:buNone/>
              </a:pPr>
              <a:r>
                <a:rPr lang="en-US" sz="1600" b="0" i="0" u="none" strike="noStrike" cap="none">
                  <a:solidFill>
                    <a:srgbClr val="B2B2B2"/>
                  </a:solidFill>
                  <a:latin typeface="Arial"/>
                  <a:ea typeface="Arial"/>
                  <a:cs typeface="Arial"/>
                  <a:sym typeface="Arial"/>
                </a:rPr>
                <a:t>Process Owners</a:t>
              </a:r>
              <a:endParaRPr sz="1400" b="0" i="0" u="none" strike="noStrike" cap="none">
                <a:solidFill>
                  <a:srgbClr val="000000"/>
                </a:solidFill>
                <a:latin typeface="Arial"/>
                <a:ea typeface="Arial"/>
                <a:cs typeface="Arial"/>
                <a:sym typeface="Arial"/>
              </a:endParaRPr>
            </a:p>
          </p:txBody>
        </p:sp>
        <p:sp>
          <p:nvSpPr>
            <p:cNvPr id="657" name="Google Shape;657;p108"/>
            <p:cNvSpPr/>
            <p:nvPr/>
          </p:nvSpPr>
          <p:spPr>
            <a:xfrm>
              <a:off x="8119368" y="3838267"/>
              <a:ext cx="1627767" cy="531127"/>
            </a:xfrm>
            <a:prstGeom prst="rect">
              <a:avLst/>
            </a:prstGeom>
            <a:noFill/>
            <a:ln>
              <a:noFill/>
            </a:ln>
          </p:spPr>
          <p:txBody>
            <a:bodyPr spcFirstLastPara="1" wrap="square" lIns="74875" tIns="37425" rIns="74875" bIns="37425" anchor="t" anchorCtr="0">
              <a:noAutofit/>
            </a:bodyPr>
            <a:lstStyle/>
            <a:p>
              <a:pPr marL="0" marR="0" lvl="0" indent="0" algn="l" rtl="0">
                <a:lnSpc>
                  <a:spcPct val="90000"/>
                </a:lnSpc>
                <a:spcBef>
                  <a:spcPts val="0"/>
                </a:spcBef>
                <a:spcAft>
                  <a:spcPts val="0"/>
                </a:spcAft>
                <a:buClr>
                  <a:srgbClr val="000000"/>
                </a:buClr>
                <a:buSzPts val="1600"/>
                <a:buFont typeface="Arial"/>
                <a:buNone/>
              </a:pPr>
              <a:r>
                <a:rPr lang="en-US" sz="1600" b="0" i="0" u="none" strike="noStrike" cap="none">
                  <a:solidFill>
                    <a:srgbClr val="B2B2B2"/>
                  </a:solidFill>
                  <a:latin typeface="Arial"/>
                  <a:ea typeface="Arial"/>
                  <a:cs typeface="Arial"/>
                  <a:sym typeface="Arial"/>
                </a:rPr>
                <a:t>Efficiency and</a:t>
              </a:r>
              <a:br>
                <a:rPr lang="en-US" sz="1600" b="0" i="0" u="none" strike="noStrike" cap="none">
                  <a:solidFill>
                    <a:srgbClr val="B2B2B2"/>
                  </a:solidFill>
                  <a:latin typeface="Arial"/>
                  <a:ea typeface="Arial"/>
                  <a:cs typeface="Arial"/>
                  <a:sym typeface="Arial"/>
                </a:rPr>
              </a:br>
              <a:r>
                <a:rPr lang="en-US" sz="1600" b="0" i="0" u="none" strike="noStrike" cap="none">
                  <a:solidFill>
                    <a:srgbClr val="B2B2B2"/>
                  </a:solidFill>
                  <a:latin typeface="Arial"/>
                  <a:ea typeface="Arial"/>
                  <a:cs typeface="Arial"/>
                  <a:sym typeface="Arial"/>
                </a:rPr>
                <a:t>Effectiveness</a:t>
              </a:r>
              <a:endParaRPr sz="1400" b="0" i="0" u="none" strike="noStrike" cap="none">
                <a:solidFill>
                  <a:srgbClr val="000000"/>
                </a:solidFill>
                <a:latin typeface="Arial"/>
                <a:ea typeface="Arial"/>
                <a:cs typeface="Arial"/>
                <a:sym typeface="Arial"/>
              </a:endParaRPr>
            </a:p>
          </p:txBody>
        </p:sp>
        <p:sp>
          <p:nvSpPr>
            <p:cNvPr id="658" name="Google Shape;658;p108"/>
            <p:cNvSpPr/>
            <p:nvPr/>
          </p:nvSpPr>
          <p:spPr>
            <a:xfrm>
              <a:off x="4078701" y="2161094"/>
              <a:ext cx="1398936" cy="307385"/>
            </a:xfrm>
            <a:prstGeom prst="rect">
              <a:avLst/>
            </a:prstGeom>
            <a:noFill/>
            <a:ln>
              <a:noFill/>
            </a:ln>
          </p:spPr>
          <p:txBody>
            <a:bodyPr spcFirstLastPara="1" wrap="square" lIns="74875" tIns="37425" rIns="74875" bIns="37425" anchor="t" anchorCtr="0">
              <a:noAutofit/>
            </a:bodyPr>
            <a:lstStyle/>
            <a:p>
              <a:pPr marL="0" marR="0" lvl="0" indent="0" algn="l" rtl="0">
                <a:lnSpc>
                  <a:spcPct val="90000"/>
                </a:lnSpc>
                <a:spcBef>
                  <a:spcPts val="0"/>
                </a:spcBef>
                <a:spcAft>
                  <a:spcPts val="0"/>
                </a:spcAft>
                <a:buClr>
                  <a:srgbClr val="000000"/>
                </a:buClr>
                <a:buSzPts val="1600"/>
                <a:buFont typeface="Arial"/>
                <a:buNone/>
              </a:pPr>
              <a:r>
                <a:rPr lang="en-US" sz="1600" b="0" i="0" u="none" strike="noStrike" cap="none">
                  <a:solidFill>
                    <a:srgbClr val="B2B2B2"/>
                  </a:solidFill>
                  <a:latin typeface="Arial"/>
                  <a:ea typeface="Arial"/>
                  <a:cs typeface="Arial"/>
                  <a:sym typeface="Arial"/>
                </a:rPr>
                <a:t>Stakeholders</a:t>
              </a:r>
              <a:endParaRPr sz="1400" b="0" i="0" u="none" strike="noStrike" cap="none">
                <a:solidFill>
                  <a:srgbClr val="000000"/>
                </a:solidFill>
                <a:latin typeface="Arial"/>
                <a:ea typeface="Arial"/>
                <a:cs typeface="Arial"/>
                <a:sym typeface="Arial"/>
              </a:endParaRPr>
            </a:p>
          </p:txBody>
        </p:sp>
        <p:sp>
          <p:nvSpPr>
            <p:cNvPr id="659" name="Google Shape;659;p108"/>
            <p:cNvSpPr/>
            <p:nvPr/>
          </p:nvSpPr>
          <p:spPr>
            <a:xfrm>
              <a:off x="6841187" y="2051314"/>
              <a:ext cx="1894343" cy="526945"/>
            </a:xfrm>
            <a:prstGeom prst="rect">
              <a:avLst/>
            </a:prstGeom>
            <a:noFill/>
            <a:ln>
              <a:noFill/>
            </a:ln>
          </p:spPr>
          <p:txBody>
            <a:bodyPr spcFirstLastPara="1" wrap="square" lIns="74875" tIns="37425" rIns="74875" bIns="37425" anchor="t" anchorCtr="0">
              <a:noAutofit/>
            </a:bodyPr>
            <a:lstStyle/>
            <a:p>
              <a:pPr marL="0" marR="0" lvl="0" indent="0" algn="l" rtl="0">
                <a:lnSpc>
                  <a:spcPct val="90000"/>
                </a:lnSpc>
                <a:spcBef>
                  <a:spcPts val="0"/>
                </a:spcBef>
                <a:spcAft>
                  <a:spcPts val="0"/>
                </a:spcAft>
                <a:buClr>
                  <a:srgbClr val="000000"/>
                </a:buClr>
                <a:buSzPts val="1600"/>
                <a:buFont typeface="Arial"/>
                <a:buNone/>
              </a:pPr>
              <a:r>
                <a:rPr lang="en-US" sz="1600" b="0" i="0" u="none" strike="noStrike" cap="none">
                  <a:solidFill>
                    <a:srgbClr val="A5A5A5"/>
                  </a:solidFill>
                  <a:latin typeface="Arial"/>
                  <a:ea typeface="Arial"/>
                  <a:cs typeface="Arial"/>
                  <a:sym typeface="Arial"/>
                </a:rPr>
                <a:t>Objective Monitoring</a:t>
              </a:r>
              <a:endParaRPr sz="1400" b="0" i="0" u="none" strike="noStrike" cap="none">
                <a:solidFill>
                  <a:srgbClr val="000000"/>
                </a:solidFill>
                <a:latin typeface="Arial"/>
                <a:ea typeface="Arial"/>
                <a:cs typeface="Arial"/>
                <a:sym typeface="Arial"/>
              </a:endParaRPr>
            </a:p>
          </p:txBody>
        </p:sp>
        <p:sp>
          <p:nvSpPr>
            <p:cNvPr id="660" name="Google Shape;660;p108"/>
            <p:cNvSpPr/>
            <p:nvPr/>
          </p:nvSpPr>
          <p:spPr>
            <a:xfrm>
              <a:off x="2321609" y="4615255"/>
              <a:ext cx="1424886" cy="526945"/>
            </a:xfrm>
            <a:prstGeom prst="rect">
              <a:avLst/>
            </a:prstGeom>
            <a:noFill/>
            <a:ln>
              <a:noFill/>
            </a:ln>
          </p:spPr>
          <p:txBody>
            <a:bodyPr spcFirstLastPara="1" wrap="square" lIns="74875" tIns="37425" rIns="74875" bIns="37425" anchor="t" anchorCtr="0">
              <a:noAutofit/>
            </a:bodyPr>
            <a:lstStyle/>
            <a:p>
              <a:pPr marL="0" marR="0" lvl="0" indent="0" algn="l" rtl="0">
                <a:lnSpc>
                  <a:spcPct val="90000"/>
                </a:lnSpc>
                <a:spcBef>
                  <a:spcPts val="0"/>
                </a:spcBef>
                <a:spcAft>
                  <a:spcPts val="0"/>
                </a:spcAft>
                <a:buClr>
                  <a:srgbClr val="000000"/>
                </a:buClr>
                <a:buSzPts val="1600"/>
                <a:buFont typeface="Arial"/>
                <a:buNone/>
              </a:pPr>
              <a:r>
                <a:rPr lang="en-US" sz="1600" b="0" i="0" u="none" strike="noStrike" cap="none">
                  <a:solidFill>
                    <a:srgbClr val="B2B2B2"/>
                  </a:solidFill>
                  <a:latin typeface="Arial"/>
                  <a:ea typeface="Arial"/>
                  <a:cs typeface="Arial"/>
                  <a:sym typeface="Arial"/>
                </a:rPr>
                <a:t>Information Stewards</a:t>
              </a:r>
              <a:endParaRPr sz="1400" b="0" i="0" u="none" strike="noStrike" cap="none">
                <a:solidFill>
                  <a:srgbClr val="000000"/>
                </a:solidFill>
                <a:latin typeface="Arial"/>
                <a:ea typeface="Arial"/>
                <a:cs typeface="Arial"/>
                <a:sym typeface="Arial"/>
              </a:endParaRPr>
            </a:p>
          </p:txBody>
        </p:sp>
        <p:grpSp>
          <p:nvGrpSpPr>
            <p:cNvPr id="661" name="Google Shape;661;p108"/>
            <p:cNvGrpSpPr/>
            <p:nvPr/>
          </p:nvGrpSpPr>
          <p:grpSpPr>
            <a:xfrm>
              <a:off x="3019414" y="1572451"/>
              <a:ext cx="5877935" cy="4009059"/>
              <a:chOff x="3019414" y="1572451"/>
              <a:chExt cx="5877935" cy="4009059"/>
            </a:xfrm>
          </p:grpSpPr>
          <p:sp>
            <p:nvSpPr>
              <p:cNvPr id="662" name="Google Shape;662;p108"/>
              <p:cNvSpPr/>
              <p:nvPr/>
            </p:nvSpPr>
            <p:spPr>
              <a:xfrm>
                <a:off x="3019414" y="5275940"/>
                <a:ext cx="1093248" cy="305570"/>
              </a:xfrm>
              <a:prstGeom prst="rect">
                <a:avLst/>
              </a:prstGeom>
              <a:noFill/>
              <a:ln>
                <a:noFill/>
              </a:ln>
            </p:spPr>
            <p:txBody>
              <a:bodyPr spcFirstLastPara="1" wrap="square" lIns="0" tIns="45700" rIns="0" bIns="37425" anchor="t" anchorCtr="0">
                <a:spAutoFit/>
              </a:bodyPr>
              <a:lstStyle/>
              <a:p>
                <a:pPr marL="0" marR="0" lvl="0" indent="0" algn="l" rtl="0">
                  <a:lnSpc>
                    <a:spcPct val="90000"/>
                  </a:lnSpc>
                  <a:spcBef>
                    <a:spcPts val="0"/>
                  </a:spcBef>
                  <a:spcAft>
                    <a:spcPts val="0"/>
                  </a:spcAft>
                  <a:buClr>
                    <a:srgbClr val="000000"/>
                  </a:buClr>
                  <a:buSzPts val="1600"/>
                  <a:buFont typeface="Arial"/>
                  <a:buNone/>
                </a:pPr>
                <a:r>
                  <a:rPr lang="en-US" sz="1600" b="0" i="0" u="none" strike="noStrike" cap="none">
                    <a:solidFill>
                      <a:srgbClr val="00529B"/>
                    </a:solidFill>
                    <a:latin typeface="Arial"/>
                    <a:ea typeface="Arial"/>
                    <a:cs typeface="Arial"/>
                    <a:sym typeface="Arial"/>
                  </a:rPr>
                  <a:t>Stakeholder</a:t>
                </a:r>
                <a:endParaRPr sz="1400" b="0" i="0" u="none" strike="noStrike" cap="none">
                  <a:solidFill>
                    <a:srgbClr val="000000"/>
                  </a:solidFill>
                  <a:latin typeface="Arial"/>
                  <a:ea typeface="Arial"/>
                  <a:cs typeface="Arial"/>
                  <a:sym typeface="Arial"/>
                </a:endParaRPr>
              </a:p>
            </p:txBody>
          </p:sp>
          <p:sp>
            <p:nvSpPr>
              <p:cNvPr id="663" name="Google Shape;663;p108"/>
              <p:cNvSpPr/>
              <p:nvPr/>
            </p:nvSpPr>
            <p:spPr>
              <a:xfrm>
                <a:off x="8339504" y="5275940"/>
                <a:ext cx="557845" cy="305570"/>
              </a:xfrm>
              <a:prstGeom prst="rect">
                <a:avLst/>
              </a:prstGeom>
              <a:noFill/>
              <a:ln>
                <a:noFill/>
              </a:ln>
            </p:spPr>
            <p:txBody>
              <a:bodyPr spcFirstLastPara="1" wrap="square" lIns="0" tIns="45700" rIns="0" bIns="37425" anchor="t" anchorCtr="0">
                <a:spAutoFit/>
              </a:bodyPr>
              <a:lstStyle/>
              <a:p>
                <a:pPr marL="0" marR="0" lvl="0" indent="0" algn="l" rtl="0">
                  <a:lnSpc>
                    <a:spcPct val="90000"/>
                  </a:lnSpc>
                  <a:spcBef>
                    <a:spcPts val="0"/>
                  </a:spcBef>
                  <a:spcAft>
                    <a:spcPts val="0"/>
                  </a:spcAft>
                  <a:buClr>
                    <a:srgbClr val="000000"/>
                  </a:buClr>
                  <a:buSzPts val="1600"/>
                  <a:buFont typeface="Arial"/>
                  <a:buNone/>
                </a:pPr>
                <a:r>
                  <a:rPr lang="en-US" sz="1600" b="0" i="0" u="none" strike="noStrike" cap="none">
                    <a:solidFill>
                      <a:srgbClr val="00529B"/>
                    </a:solidFill>
                    <a:latin typeface="Arial"/>
                    <a:ea typeface="Arial"/>
                    <a:cs typeface="Arial"/>
                    <a:sym typeface="Arial"/>
                  </a:rPr>
                  <a:t>Focus</a:t>
                </a:r>
                <a:endParaRPr sz="1400" b="0" i="0" u="none" strike="noStrike" cap="none">
                  <a:solidFill>
                    <a:srgbClr val="000000"/>
                  </a:solidFill>
                  <a:latin typeface="Arial"/>
                  <a:ea typeface="Arial"/>
                  <a:cs typeface="Arial"/>
                  <a:sym typeface="Arial"/>
                </a:endParaRPr>
              </a:p>
            </p:txBody>
          </p:sp>
          <p:sp>
            <p:nvSpPr>
              <p:cNvPr id="664" name="Google Shape;664;p108"/>
              <p:cNvSpPr/>
              <p:nvPr/>
            </p:nvSpPr>
            <p:spPr>
              <a:xfrm>
                <a:off x="5844881" y="5275940"/>
                <a:ext cx="488916" cy="305570"/>
              </a:xfrm>
              <a:prstGeom prst="rect">
                <a:avLst/>
              </a:prstGeom>
              <a:noFill/>
              <a:ln>
                <a:noFill/>
              </a:ln>
            </p:spPr>
            <p:txBody>
              <a:bodyPr spcFirstLastPara="1" wrap="square" lIns="0" tIns="45700" rIns="0" bIns="37425" anchor="t" anchorCtr="0">
                <a:spAutoFit/>
              </a:bodyPr>
              <a:lstStyle/>
              <a:p>
                <a:pPr marL="0" marR="0" lvl="0" indent="0" algn="l" rtl="0">
                  <a:lnSpc>
                    <a:spcPct val="90000"/>
                  </a:lnSpc>
                  <a:spcBef>
                    <a:spcPts val="0"/>
                  </a:spcBef>
                  <a:spcAft>
                    <a:spcPts val="0"/>
                  </a:spcAft>
                  <a:buClr>
                    <a:srgbClr val="000000"/>
                  </a:buClr>
                  <a:buSzPts val="1600"/>
                  <a:buFont typeface="Arial"/>
                  <a:buNone/>
                </a:pPr>
                <a:r>
                  <a:rPr lang="en-US" sz="1600" b="0" i="0" u="none" strike="noStrike" cap="none">
                    <a:solidFill>
                      <a:srgbClr val="00529B"/>
                    </a:solidFill>
                    <a:latin typeface="Arial"/>
                    <a:ea typeface="Arial"/>
                    <a:cs typeface="Arial"/>
                    <a:sym typeface="Arial"/>
                  </a:rPr>
                  <a:t>Level</a:t>
                </a:r>
                <a:endParaRPr sz="1400" b="0" i="0" u="none" strike="noStrike" cap="none">
                  <a:solidFill>
                    <a:srgbClr val="000000"/>
                  </a:solidFill>
                  <a:latin typeface="Arial"/>
                  <a:ea typeface="Arial"/>
                  <a:cs typeface="Arial"/>
                  <a:sym typeface="Arial"/>
                </a:endParaRPr>
              </a:p>
            </p:txBody>
          </p:sp>
          <p:cxnSp>
            <p:nvCxnSpPr>
              <p:cNvPr id="665" name="Google Shape;665;p108"/>
              <p:cNvCxnSpPr/>
              <p:nvPr/>
            </p:nvCxnSpPr>
            <p:spPr>
              <a:xfrm rot="10800000">
                <a:off x="6192090" y="1572451"/>
                <a:ext cx="2589748" cy="3693724"/>
              </a:xfrm>
              <a:prstGeom prst="straightConnector1">
                <a:avLst/>
              </a:prstGeom>
              <a:noFill/>
              <a:ln w="38100" cap="flat" cmpd="sng">
                <a:solidFill>
                  <a:srgbClr val="666666"/>
                </a:solidFill>
                <a:prstDash val="solid"/>
                <a:round/>
                <a:headEnd type="none" w="sm" len="sm"/>
                <a:tailEnd type="triangle" w="med" len="med"/>
              </a:ln>
            </p:spPr>
          </p:cxnSp>
          <p:cxnSp>
            <p:nvCxnSpPr>
              <p:cNvPr id="666" name="Google Shape;666;p108"/>
              <p:cNvCxnSpPr/>
              <p:nvPr/>
            </p:nvCxnSpPr>
            <p:spPr>
              <a:xfrm rot="10800000" flipH="1">
                <a:off x="3396841" y="1572451"/>
                <a:ext cx="2589748" cy="3693724"/>
              </a:xfrm>
              <a:prstGeom prst="straightConnector1">
                <a:avLst/>
              </a:prstGeom>
              <a:noFill/>
              <a:ln w="38100" cap="flat" cmpd="sng">
                <a:solidFill>
                  <a:srgbClr val="666666"/>
                </a:solidFill>
                <a:prstDash val="solid"/>
                <a:round/>
                <a:headEnd type="none" w="sm" len="sm"/>
                <a:tailEnd type="triangle" w="med" len="med"/>
              </a:ln>
            </p:spPr>
          </p:cxnSp>
          <p:grpSp>
            <p:nvGrpSpPr>
              <p:cNvPr id="667" name="Google Shape;667;p108"/>
              <p:cNvGrpSpPr/>
              <p:nvPr/>
            </p:nvGrpSpPr>
            <p:grpSpPr>
              <a:xfrm>
                <a:off x="3559830" y="1688088"/>
                <a:ext cx="5059017" cy="3578087"/>
                <a:chOff x="3423998" y="2088044"/>
                <a:chExt cx="5059017" cy="3578087"/>
              </a:xfrm>
            </p:grpSpPr>
            <p:grpSp>
              <p:nvGrpSpPr>
                <p:cNvPr id="668" name="Google Shape;668;p108"/>
                <p:cNvGrpSpPr/>
                <p:nvPr/>
              </p:nvGrpSpPr>
              <p:grpSpPr>
                <a:xfrm>
                  <a:off x="3423998" y="2088044"/>
                  <a:ext cx="5059017" cy="3578087"/>
                  <a:chOff x="10625987" y="1861621"/>
                  <a:chExt cx="5059017" cy="3578087"/>
                </a:xfrm>
              </p:grpSpPr>
              <p:sp>
                <p:nvSpPr>
                  <p:cNvPr id="669" name="Google Shape;669;p108"/>
                  <p:cNvSpPr/>
                  <p:nvPr/>
                </p:nvSpPr>
                <p:spPr>
                  <a:xfrm>
                    <a:off x="10625987" y="4664812"/>
                    <a:ext cx="5059017" cy="774896"/>
                  </a:xfrm>
                  <a:custGeom>
                    <a:avLst/>
                    <a:gdLst/>
                    <a:ahLst/>
                    <a:cxnLst/>
                    <a:rect l="l" t="t" r="r" b="b"/>
                    <a:pathLst>
                      <a:path w="5059017" h="774896" extrusionOk="0">
                        <a:moveTo>
                          <a:pt x="547809" y="0"/>
                        </a:moveTo>
                        <a:lnTo>
                          <a:pt x="4511209" y="0"/>
                        </a:lnTo>
                        <a:lnTo>
                          <a:pt x="5059017" y="774896"/>
                        </a:lnTo>
                        <a:lnTo>
                          <a:pt x="0" y="774896"/>
                        </a:lnTo>
                        <a:close/>
                      </a:path>
                    </a:pathLst>
                  </a:custGeom>
                  <a:solidFill>
                    <a:srgbClr val="4D4D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70" name="Google Shape;670;p108"/>
                  <p:cNvSpPr/>
                  <p:nvPr/>
                </p:nvSpPr>
                <p:spPr>
                  <a:xfrm>
                    <a:off x="11173795" y="3889915"/>
                    <a:ext cx="3963400" cy="774897"/>
                  </a:xfrm>
                  <a:custGeom>
                    <a:avLst/>
                    <a:gdLst/>
                    <a:ahLst/>
                    <a:cxnLst/>
                    <a:rect l="l" t="t" r="r" b="b"/>
                    <a:pathLst>
                      <a:path w="3963400" h="774897" extrusionOk="0">
                        <a:moveTo>
                          <a:pt x="547809" y="0"/>
                        </a:moveTo>
                        <a:lnTo>
                          <a:pt x="3415591" y="0"/>
                        </a:lnTo>
                        <a:lnTo>
                          <a:pt x="3963400" y="774897"/>
                        </a:lnTo>
                        <a:lnTo>
                          <a:pt x="0" y="774897"/>
                        </a:lnTo>
                        <a:close/>
                      </a:path>
                    </a:pathLst>
                  </a:custGeom>
                  <a:solidFill>
                    <a:srgbClr val="00A5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71" name="Google Shape;671;p108"/>
                  <p:cNvSpPr/>
                  <p:nvPr/>
                </p:nvSpPr>
                <p:spPr>
                  <a:xfrm>
                    <a:off x="11721604" y="3115019"/>
                    <a:ext cx="2867782" cy="774897"/>
                  </a:xfrm>
                  <a:custGeom>
                    <a:avLst/>
                    <a:gdLst/>
                    <a:ahLst/>
                    <a:cxnLst/>
                    <a:rect l="l" t="t" r="r" b="b"/>
                    <a:pathLst>
                      <a:path w="2867782" h="774897" extrusionOk="0">
                        <a:moveTo>
                          <a:pt x="547809" y="0"/>
                        </a:moveTo>
                        <a:lnTo>
                          <a:pt x="2319973" y="0"/>
                        </a:lnTo>
                        <a:lnTo>
                          <a:pt x="2867782" y="774897"/>
                        </a:lnTo>
                        <a:lnTo>
                          <a:pt x="0" y="774897"/>
                        </a:lnTo>
                        <a:close/>
                      </a:path>
                    </a:pathLst>
                  </a:custGeom>
                  <a:solidFill>
                    <a:srgbClr val="4D94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72" name="Google Shape;672;p108"/>
                  <p:cNvSpPr/>
                  <p:nvPr/>
                </p:nvSpPr>
                <p:spPr>
                  <a:xfrm>
                    <a:off x="12269413" y="1861621"/>
                    <a:ext cx="1772164" cy="1253397"/>
                  </a:xfrm>
                  <a:custGeom>
                    <a:avLst/>
                    <a:gdLst/>
                    <a:ahLst/>
                    <a:cxnLst/>
                    <a:rect l="l" t="t" r="r" b="b"/>
                    <a:pathLst>
                      <a:path w="1772164" h="1253397" extrusionOk="0">
                        <a:moveTo>
                          <a:pt x="886082" y="0"/>
                        </a:moveTo>
                        <a:lnTo>
                          <a:pt x="1772164" y="1253397"/>
                        </a:lnTo>
                        <a:lnTo>
                          <a:pt x="0" y="1253397"/>
                        </a:lnTo>
                        <a:close/>
                      </a:path>
                    </a:pathLst>
                  </a:custGeom>
                  <a:solidFill>
                    <a:srgbClr val="00529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673" name="Google Shape;673;p108"/>
                <p:cNvSpPr/>
                <p:nvPr/>
              </p:nvSpPr>
              <p:spPr>
                <a:xfrm rot="10800000">
                  <a:off x="5605543" y="2596591"/>
                  <a:ext cx="695929" cy="2993472"/>
                </a:xfrm>
                <a:prstGeom prst="upArrow">
                  <a:avLst>
                    <a:gd name="adj1" fmla="val 50000"/>
                    <a:gd name="adj2" fmla="val 87469"/>
                  </a:avLst>
                </a:prstGeom>
                <a:solidFill>
                  <a:srgbClr val="B2B2B2"/>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2800"/>
                    <a:buFont typeface="Arial"/>
                    <a:buNone/>
                  </a:pPr>
                  <a:endParaRPr sz="2800" b="0" i="0" u="none" strike="noStrike" cap="none">
                    <a:solidFill>
                      <a:srgbClr val="000000"/>
                    </a:solidFill>
                    <a:latin typeface="Arial"/>
                    <a:ea typeface="Arial"/>
                    <a:cs typeface="Arial"/>
                    <a:sym typeface="Arial"/>
                  </a:endParaRPr>
                </a:p>
              </p:txBody>
            </p:sp>
            <p:sp>
              <p:nvSpPr>
                <p:cNvPr id="674" name="Google Shape;674;p108"/>
                <p:cNvSpPr txBox="1"/>
                <p:nvPr/>
              </p:nvSpPr>
              <p:spPr>
                <a:xfrm>
                  <a:off x="4814573" y="4316812"/>
                  <a:ext cx="2277868" cy="373949"/>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Business Process KPIs</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0"/>
                    </a:spcBef>
                    <a:spcAft>
                      <a:spcPts val="0"/>
                    </a:spcAft>
                    <a:buClr>
                      <a:srgbClr val="000000"/>
                    </a:buClr>
                    <a:buSzPts val="1100"/>
                    <a:buFont typeface="Arial"/>
                    <a:buNone/>
                  </a:pPr>
                  <a:r>
                    <a:rPr lang="en-US" sz="1100" b="0" i="0" u="none" strike="noStrike" cap="none">
                      <a:solidFill>
                        <a:schemeClr val="lt1"/>
                      </a:solidFill>
                      <a:latin typeface="Arial"/>
                      <a:ea typeface="Arial"/>
                      <a:cs typeface="Arial"/>
                      <a:sym typeface="Arial"/>
                    </a:rPr>
                    <a:t>(Applications, Workflow)</a:t>
                  </a:r>
                  <a:endParaRPr sz="1600" b="0" i="0" u="none" strike="noStrike" cap="none">
                    <a:solidFill>
                      <a:schemeClr val="lt1"/>
                    </a:solidFill>
                    <a:latin typeface="Arial"/>
                    <a:ea typeface="Arial"/>
                    <a:cs typeface="Arial"/>
                    <a:sym typeface="Arial"/>
                  </a:endParaRPr>
                </a:p>
              </p:txBody>
            </p:sp>
            <p:sp>
              <p:nvSpPr>
                <p:cNvPr id="675" name="Google Shape;675;p108"/>
                <p:cNvSpPr txBox="1"/>
                <p:nvPr/>
              </p:nvSpPr>
              <p:spPr>
                <a:xfrm>
                  <a:off x="5326732" y="3507291"/>
                  <a:ext cx="1253548" cy="443198"/>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Performance</a:t>
                  </a:r>
                  <a:br>
                    <a:rPr lang="en-US" sz="1600" b="1" i="0" u="none" strike="noStrike" cap="none">
                      <a:solidFill>
                        <a:schemeClr val="lt1"/>
                      </a:solidFill>
                      <a:latin typeface="Arial"/>
                      <a:ea typeface="Arial"/>
                      <a:cs typeface="Arial"/>
                      <a:sym typeface="Arial"/>
                    </a:rPr>
                  </a:br>
                  <a:r>
                    <a:rPr lang="en-US" sz="1600" b="1" i="0" u="none" strike="noStrike" cap="none">
                      <a:solidFill>
                        <a:schemeClr val="lt1"/>
                      </a:solidFill>
                      <a:latin typeface="Arial"/>
                      <a:ea typeface="Arial"/>
                      <a:cs typeface="Arial"/>
                      <a:sym typeface="Arial"/>
                    </a:rPr>
                    <a:t>Metrics</a:t>
                  </a:r>
                  <a:endParaRPr sz="1400" b="0" i="0" u="none" strike="noStrike" cap="none">
                    <a:solidFill>
                      <a:srgbClr val="000000"/>
                    </a:solidFill>
                    <a:latin typeface="Arial"/>
                    <a:ea typeface="Arial"/>
                    <a:cs typeface="Arial"/>
                    <a:sym typeface="Arial"/>
                  </a:endParaRPr>
                </a:p>
              </p:txBody>
            </p:sp>
            <p:sp>
              <p:nvSpPr>
                <p:cNvPr id="676" name="Google Shape;676;p108"/>
                <p:cNvSpPr txBox="1"/>
                <p:nvPr/>
              </p:nvSpPr>
              <p:spPr>
                <a:xfrm>
                  <a:off x="5451766" y="2905152"/>
                  <a:ext cx="1003480" cy="221599"/>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Outcomes</a:t>
                  </a:r>
                  <a:endParaRPr sz="1400" b="0" i="0" u="none" strike="noStrike" cap="none">
                    <a:solidFill>
                      <a:srgbClr val="000000"/>
                    </a:solidFill>
                    <a:latin typeface="Arial"/>
                    <a:ea typeface="Arial"/>
                    <a:cs typeface="Arial"/>
                    <a:sym typeface="Arial"/>
                  </a:endParaRPr>
                </a:p>
              </p:txBody>
            </p:sp>
            <p:sp>
              <p:nvSpPr>
                <p:cNvPr id="677" name="Google Shape;677;p108"/>
                <p:cNvSpPr txBox="1"/>
                <p:nvPr/>
              </p:nvSpPr>
              <p:spPr>
                <a:xfrm>
                  <a:off x="5131968" y="5091709"/>
                  <a:ext cx="1643079" cy="373949"/>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Data and Metrics</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0"/>
                    </a:spcBef>
                    <a:spcAft>
                      <a:spcPts val="0"/>
                    </a:spcAft>
                    <a:buClr>
                      <a:srgbClr val="000000"/>
                    </a:buClr>
                    <a:buSzPts val="1100"/>
                    <a:buFont typeface="Arial"/>
                    <a:buNone/>
                  </a:pPr>
                  <a:r>
                    <a:rPr lang="en-US" sz="1100" b="0" i="0" u="none" strike="noStrike" cap="none">
                      <a:solidFill>
                        <a:schemeClr val="lt1"/>
                      </a:solidFill>
                      <a:latin typeface="Arial"/>
                      <a:ea typeface="Arial"/>
                      <a:cs typeface="Arial"/>
                      <a:sym typeface="Arial"/>
                    </a:rPr>
                    <a:t>(Workflow, Data)</a:t>
                  </a:r>
                  <a:endParaRPr sz="1400" b="0" i="0" u="none" strike="noStrike" cap="none">
                    <a:solidFill>
                      <a:srgbClr val="000000"/>
                    </a:solidFill>
                    <a:latin typeface="Arial"/>
                    <a:ea typeface="Arial"/>
                    <a:cs typeface="Arial"/>
                    <a:sym typeface="Arial"/>
                  </a:endParaRPr>
                </a:p>
              </p:txBody>
            </p:sp>
          </p:grpSp>
        </p:grpSp>
        <p:sp>
          <p:nvSpPr>
            <p:cNvPr id="678" name="Google Shape;678;p108"/>
            <p:cNvSpPr/>
            <p:nvPr/>
          </p:nvSpPr>
          <p:spPr>
            <a:xfrm>
              <a:off x="3569622" y="3175242"/>
              <a:ext cx="1177182" cy="307385"/>
            </a:xfrm>
            <a:prstGeom prst="rect">
              <a:avLst/>
            </a:prstGeom>
            <a:noFill/>
            <a:ln>
              <a:noFill/>
            </a:ln>
          </p:spPr>
          <p:txBody>
            <a:bodyPr spcFirstLastPara="1" wrap="square" lIns="74875" tIns="37425" rIns="74875" bIns="37425" anchor="t" anchorCtr="0">
              <a:noAutofit/>
            </a:bodyPr>
            <a:lstStyle/>
            <a:p>
              <a:pPr marL="0" marR="0" lvl="0" indent="0" algn="l" rtl="0">
                <a:lnSpc>
                  <a:spcPct val="90000"/>
                </a:lnSpc>
                <a:spcBef>
                  <a:spcPts val="0"/>
                </a:spcBef>
                <a:spcAft>
                  <a:spcPts val="0"/>
                </a:spcAft>
                <a:buClr>
                  <a:srgbClr val="000000"/>
                </a:buClr>
                <a:buSzPts val="1600"/>
                <a:buFont typeface="Arial"/>
                <a:buNone/>
              </a:pPr>
              <a:r>
                <a:rPr lang="en-US" sz="1600" b="0" i="0" u="none" strike="noStrike" cap="none">
                  <a:solidFill>
                    <a:srgbClr val="B2B2B2"/>
                  </a:solidFill>
                  <a:latin typeface="Arial"/>
                  <a:ea typeface="Arial"/>
                  <a:cs typeface="Arial"/>
                  <a:sym typeface="Arial"/>
                </a:rPr>
                <a:t>Executives</a:t>
              </a:r>
              <a:endParaRPr sz="1400" b="0" i="0" u="none" strike="noStrike" cap="none">
                <a:solidFill>
                  <a:srgbClr val="000000"/>
                </a:solidFill>
                <a:latin typeface="Arial"/>
                <a:ea typeface="Arial"/>
                <a:cs typeface="Arial"/>
                <a:sym typeface="Arial"/>
              </a:endParaRPr>
            </a:p>
          </p:txBody>
        </p:sp>
        <p:sp>
          <p:nvSpPr>
            <p:cNvPr id="679" name="Google Shape;679;p108"/>
            <p:cNvSpPr/>
            <p:nvPr/>
          </p:nvSpPr>
          <p:spPr>
            <a:xfrm>
              <a:off x="7563410" y="3065462"/>
              <a:ext cx="1467349" cy="526945"/>
            </a:xfrm>
            <a:prstGeom prst="rect">
              <a:avLst/>
            </a:prstGeom>
            <a:noFill/>
            <a:ln>
              <a:noFill/>
            </a:ln>
          </p:spPr>
          <p:txBody>
            <a:bodyPr spcFirstLastPara="1" wrap="square" lIns="74875" tIns="37425" rIns="74875" bIns="37425" anchor="t" anchorCtr="0">
              <a:noAutofit/>
            </a:bodyPr>
            <a:lstStyle/>
            <a:p>
              <a:pPr marL="0" marR="0" lvl="0" indent="0" algn="l" rtl="0">
                <a:lnSpc>
                  <a:spcPct val="90000"/>
                </a:lnSpc>
                <a:spcBef>
                  <a:spcPts val="0"/>
                </a:spcBef>
                <a:spcAft>
                  <a:spcPts val="0"/>
                </a:spcAft>
                <a:buClr>
                  <a:srgbClr val="000000"/>
                </a:buClr>
                <a:buSzPts val="1600"/>
                <a:buFont typeface="Arial"/>
                <a:buNone/>
              </a:pPr>
              <a:r>
                <a:rPr lang="en-US" sz="1600" b="0" i="0" u="none" strike="noStrike" cap="none">
                  <a:solidFill>
                    <a:srgbClr val="B2B2B2"/>
                  </a:solidFill>
                  <a:latin typeface="Arial"/>
                  <a:ea typeface="Arial"/>
                  <a:cs typeface="Arial"/>
                  <a:sym typeface="Arial"/>
                </a:rPr>
                <a:t>Feedback on Strategy</a:t>
              </a:r>
              <a:endParaRPr sz="1400" b="0" i="0" u="none" strike="noStrike" cap="none">
                <a:solidFill>
                  <a:srgbClr val="000000"/>
                </a:solidFill>
                <a:latin typeface="Arial"/>
                <a:ea typeface="Arial"/>
                <a:cs typeface="Arial"/>
                <a:sym typeface="Arial"/>
              </a:endParaRPr>
            </a:p>
          </p:txBody>
        </p:sp>
      </p:grpSp>
      <p:sp>
        <p:nvSpPr>
          <p:cNvPr id="680" name="Google Shape;680;p108"/>
          <p:cNvSpPr/>
          <p:nvPr/>
        </p:nvSpPr>
        <p:spPr>
          <a:xfrm>
            <a:off x="552578" y="1537067"/>
            <a:ext cx="1475283" cy="297208"/>
          </a:xfrm>
          <a:prstGeom prst="rect">
            <a:avLst/>
          </a:prstGeom>
          <a:noFill/>
          <a:ln>
            <a:noFill/>
          </a:ln>
        </p:spPr>
        <p:txBody>
          <a:bodyPr spcFirstLastPara="1" wrap="square" lIns="74875" tIns="37425" rIns="74875" bIns="37425" anchor="t" anchorCtr="0">
            <a:spAutoFit/>
          </a:bodyPr>
          <a:lstStyle/>
          <a:p>
            <a:pPr marL="0" marR="0" lvl="0" indent="0" algn="l" rtl="0">
              <a:lnSpc>
                <a:spcPct val="9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Vision</a:t>
            </a:r>
            <a:endParaRPr sz="1400" b="0" i="0" u="none" strike="noStrike" cap="none">
              <a:solidFill>
                <a:srgbClr val="000000"/>
              </a:solidFill>
              <a:latin typeface="Arial"/>
              <a:ea typeface="Arial"/>
              <a:cs typeface="Arial"/>
              <a:sym typeface="Arial"/>
            </a:endParaRPr>
          </a:p>
        </p:txBody>
      </p:sp>
      <p:sp>
        <p:nvSpPr>
          <p:cNvPr id="681" name="Google Shape;681;p108"/>
          <p:cNvSpPr/>
          <p:nvPr/>
        </p:nvSpPr>
        <p:spPr>
          <a:xfrm>
            <a:off x="552578" y="2059680"/>
            <a:ext cx="1475283" cy="518807"/>
          </a:xfrm>
          <a:prstGeom prst="rect">
            <a:avLst/>
          </a:prstGeom>
          <a:noFill/>
          <a:ln>
            <a:noFill/>
          </a:ln>
        </p:spPr>
        <p:txBody>
          <a:bodyPr spcFirstLastPara="1" wrap="square" lIns="74875" tIns="37425" rIns="74875" bIns="37425" anchor="t" anchorCtr="0">
            <a:spAutoFit/>
          </a:bodyPr>
          <a:lstStyle/>
          <a:p>
            <a:pPr marL="0" marR="0" lvl="0" indent="0" algn="l" rtl="0">
              <a:lnSpc>
                <a:spcPct val="9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Business Strategy</a:t>
            </a:r>
            <a:endParaRPr sz="1400" b="0" i="0" u="none" strike="noStrike" cap="none">
              <a:solidFill>
                <a:srgbClr val="000000"/>
              </a:solidFill>
              <a:latin typeface="Arial"/>
              <a:ea typeface="Arial"/>
              <a:cs typeface="Arial"/>
              <a:sym typeface="Arial"/>
            </a:endParaRPr>
          </a:p>
        </p:txBody>
      </p:sp>
      <p:sp>
        <p:nvSpPr>
          <p:cNvPr id="682" name="Google Shape;682;p108"/>
          <p:cNvSpPr/>
          <p:nvPr/>
        </p:nvSpPr>
        <p:spPr>
          <a:xfrm>
            <a:off x="552578" y="2803892"/>
            <a:ext cx="1475283" cy="518807"/>
          </a:xfrm>
          <a:prstGeom prst="rect">
            <a:avLst/>
          </a:prstGeom>
          <a:noFill/>
          <a:ln>
            <a:noFill/>
          </a:ln>
        </p:spPr>
        <p:txBody>
          <a:bodyPr spcFirstLastPara="1" wrap="square" lIns="74875" tIns="37425" rIns="74875" bIns="37425" anchor="t" anchorCtr="0">
            <a:spAutoFit/>
          </a:bodyPr>
          <a:lstStyle/>
          <a:p>
            <a:pPr marL="0" marR="0" lvl="0" indent="0" algn="l" rtl="0">
              <a:lnSpc>
                <a:spcPct val="9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Business processes</a:t>
            </a:r>
            <a:endParaRPr sz="1400" b="0" i="0" u="none" strike="noStrike" cap="none">
              <a:solidFill>
                <a:srgbClr val="000000"/>
              </a:solidFill>
              <a:latin typeface="Arial"/>
              <a:ea typeface="Arial"/>
              <a:cs typeface="Arial"/>
              <a:sym typeface="Arial"/>
            </a:endParaRPr>
          </a:p>
        </p:txBody>
      </p:sp>
      <p:sp>
        <p:nvSpPr>
          <p:cNvPr id="683" name="Google Shape;683;p108"/>
          <p:cNvSpPr/>
          <p:nvPr/>
        </p:nvSpPr>
        <p:spPr>
          <a:xfrm>
            <a:off x="552578" y="3548104"/>
            <a:ext cx="1475283" cy="297208"/>
          </a:xfrm>
          <a:prstGeom prst="rect">
            <a:avLst/>
          </a:prstGeom>
          <a:noFill/>
          <a:ln>
            <a:noFill/>
          </a:ln>
        </p:spPr>
        <p:txBody>
          <a:bodyPr spcFirstLastPara="1" wrap="square" lIns="74875" tIns="37425" rIns="74875" bIns="37425" anchor="t" anchorCtr="0">
            <a:spAutoFit/>
          </a:bodyPr>
          <a:lstStyle/>
          <a:p>
            <a:pPr marL="0" marR="0" lvl="0" indent="0" algn="l" rtl="0">
              <a:lnSpc>
                <a:spcPct val="9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Information</a:t>
            </a:r>
            <a:endParaRPr sz="1400" b="0" i="0" u="none" strike="noStrike" cap="none">
              <a:solidFill>
                <a:srgbClr val="000000"/>
              </a:solidFill>
              <a:latin typeface="Arial"/>
              <a:ea typeface="Arial"/>
              <a:cs typeface="Arial"/>
              <a:sym typeface="Arial"/>
            </a:endParaRPr>
          </a:p>
        </p:txBody>
      </p:sp>
      <p:sp>
        <p:nvSpPr>
          <p:cNvPr id="684" name="Google Shape;684;p108"/>
          <p:cNvSpPr/>
          <p:nvPr/>
        </p:nvSpPr>
        <p:spPr>
          <a:xfrm>
            <a:off x="552578" y="4070717"/>
            <a:ext cx="1475283" cy="518807"/>
          </a:xfrm>
          <a:prstGeom prst="rect">
            <a:avLst/>
          </a:prstGeom>
          <a:noFill/>
          <a:ln>
            <a:noFill/>
          </a:ln>
        </p:spPr>
        <p:txBody>
          <a:bodyPr spcFirstLastPara="1" wrap="square" lIns="74875" tIns="37425" rIns="74875" bIns="37425" anchor="t" anchorCtr="0">
            <a:spAutoFit/>
          </a:bodyPr>
          <a:lstStyle/>
          <a:p>
            <a:pPr marL="0" marR="0" lvl="0" indent="0" algn="l" rtl="0">
              <a:lnSpc>
                <a:spcPct val="9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Processing - analysis</a:t>
            </a:r>
            <a:endParaRPr sz="1600" b="1" i="0" u="none" strike="noStrike" cap="none">
              <a:solidFill>
                <a:srgbClr val="000000"/>
              </a:solidFill>
              <a:latin typeface="Arial"/>
              <a:ea typeface="Arial"/>
              <a:cs typeface="Arial"/>
              <a:sym typeface="Arial"/>
            </a:endParaRPr>
          </a:p>
        </p:txBody>
      </p:sp>
      <p:sp>
        <p:nvSpPr>
          <p:cNvPr id="685" name="Google Shape;685;p108"/>
          <p:cNvSpPr/>
          <p:nvPr/>
        </p:nvSpPr>
        <p:spPr>
          <a:xfrm>
            <a:off x="524161" y="4832749"/>
            <a:ext cx="1475283" cy="297208"/>
          </a:xfrm>
          <a:prstGeom prst="rect">
            <a:avLst/>
          </a:prstGeom>
          <a:noFill/>
          <a:ln>
            <a:noFill/>
          </a:ln>
        </p:spPr>
        <p:txBody>
          <a:bodyPr spcFirstLastPara="1" wrap="square" lIns="74875" tIns="37425" rIns="74875" bIns="37425" anchor="t" anchorCtr="0">
            <a:spAutoFit/>
          </a:bodyPr>
          <a:lstStyle/>
          <a:p>
            <a:pPr marL="0" marR="0" lvl="0" indent="0" algn="l" rtl="0">
              <a:lnSpc>
                <a:spcPct val="9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Data</a:t>
            </a:r>
            <a:endParaRPr sz="1400" b="0" i="0" u="none" strike="noStrike" cap="none">
              <a:solidFill>
                <a:srgbClr val="000000"/>
              </a:solidFill>
              <a:latin typeface="Arial"/>
              <a:ea typeface="Arial"/>
              <a:cs typeface="Arial"/>
              <a:sym typeface="Arial"/>
            </a:endParaRPr>
          </a:p>
        </p:txBody>
      </p:sp>
      <p:sp>
        <p:nvSpPr>
          <p:cNvPr id="686" name="Google Shape;686;p108"/>
          <p:cNvSpPr/>
          <p:nvPr/>
        </p:nvSpPr>
        <p:spPr>
          <a:xfrm>
            <a:off x="524160" y="5355360"/>
            <a:ext cx="1475283" cy="297208"/>
          </a:xfrm>
          <a:prstGeom prst="rect">
            <a:avLst/>
          </a:prstGeom>
          <a:noFill/>
          <a:ln>
            <a:noFill/>
          </a:ln>
        </p:spPr>
        <p:txBody>
          <a:bodyPr spcFirstLastPara="1" wrap="square" lIns="74875" tIns="37425" rIns="74875" bIns="37425" anchor="t" anchorCtr="0">
            <a:spAutoFit/>
          </a:bodyPr>
          <a:lstStyle/>
          <a:p>
            <a:pPr marL="0" marR="0" lvl="0" indent="0" algn="l" rtl="0">
              <a:lnSpc>
                <a:spcPct val="9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Architecture</a:t>
            </a:r>
            <a:endParaRPr sz="1400" b="0" i="0" u="none" strike="noStrike" cap="none">
              <a:solidFill>
                <a:srgbClr val="000000"/>
              </a:solidFill>
              <a:latin typeface="Arial"/>
              <a:ea typeface="Arial"/>
              <a:cs typeface="Arial"/>
              <a:sym typeface="Arial"/>
            </a:endParaRPr>
          </a:p>
        </p:txBody>
      </p:sp>
      <p:cxnSp>
        <p:nvCxnSpPr>
          <p:cNvPr id="687" name="Google Shape;687;p108"/>
          <p:cNvCxnSpPr/>
          <p:nvPr/>
        </p:nvCxnSpPr>
        <p:spPr>
          <a:xfrm>
            <a:off x="2148396" y="1083076"/>
            <a:ext cx="0" cy="5069149"/>
          </a:xfrm>
          <a:prstGeom prst="straightConnector1">
            <a:avLst/>
          </a:prstGeom>
          <a:noFill/>
          <a:ln w="9525" cap="flat" cmpd="sng">
            <a:solidFill>
              <a:srgbClr val="002656"/>
            </a:solidFill>
            <a:prstDash val="solid"/>
            <a:round/>
            <a:headEnd type="none" w="sm" len="sm"/>
            <a:tailEnd type="none" w="sm" len="sm"/>
          </a:ln>
        </p:spPr>
      </p:cxnSp>
      <p:cxnSp>
        <p:nvCxnSpPr>
          <p:cNvPr id="688" name="Google Shape;688;p108"/>
          <p:cNvCxnSpPr/>
          <p:nvPr/>
        </p:nvCxnSpPr>
        <p:spPr>
          <a:xfrm>
            <a:off x="372862" y="1685671"/>
            <a:ext cx="0" cy="3862873"/>
          </a:xfrm>
          <a:prstGeom prst="straightConnector1">
            <a:avLst/>
          </a:prstGeom>
          <a:noFill/>
          <a:ln w="57150" cap="flat" cmpd="sng">
            <a:solidFill>
              <a:srgbClr val="00B0F0"/>
            </a:solidFill>
            <a:prstDash val="solid"/>
            <a:round/>
            <a:headEnd type="triangle" w="med" len="med"/>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8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800"/>
              <a:buNone/>
            </a:pPr>
            <a:r>
              <a:rPr lang="en-US"/>
              <a:t>LDW Lends Itself to Handling Hot/Warm/Cold Data</a:t>
            </a:r>
            <a:endParaRPr/>
          </a:p>
        </p:txBody>
      </p:sp>
      <p:sp>
        <p:nvSpPr>
          <p:cNvPr id="694" name="Google Shape;694;p82"/>
          <p:cNvSpPr txBox="1">
            <a:spLocks noGrp="1"/>
          </p:cNvSpPr>
          <p:nvPr>
            <p:ph type="body" idx="4294967295"/>
          </p:nvPr>
        </p:nvSpPr>
        <p:spPr>
          <a:xfrm>
            <a:off x="4512099" y="3227179"/>
            <a:ext cx="1438835" cy="307507"/>
          </a:xfrm>
          <a:prstGeom prst="rect">
            <a:avLst/>
          </a:prstGeom>
          <a:noFill/>
          <a:ln>
            <a:noFill/>
          </a:ln>
        </p:spPr>
        <p:txBody>
          <a:bodyPr spcFirstLastPara="1" wrap="square" lIns="0" tIns="0" rIns="0" bIns="0" anchor="t" anchorCtr="0">
            <a:noAutofit/>
          </a:bodyPr>
          <a:lstStyle/>
          <a:p>
            <a:pPr marL="457200" lvl="0" indent="-228600" algn="l" rtl="0">
              <a:lnSpc>
                <a:spcPct val="100000"/>
              </a:lnSpc>
              <a:spcBef>
                <a:spcPts val="0"/>
              </a:spcBef>
              <a:spcAft>
                <a:spcPts val="0"/>
              </a:spcAft>
              <a:buSzPts val="1620"/>
              <a:buNone/>
            </a:pPr>
            <a:r>
              <a:rPr lang="en-US"/>
              <a:t>Rare</a:t>
            </a:r>
            <a:endParaRPr/>
          </a:p>
        </p:txBody>
      </p:sp>
      <p:sp>
        <p:nvSpPr>
          <p:cNvPr id="695" name="Google Shape;695;p82"/>
          <p:cNvSpPr/>
          <p:nvPr/>
        </p:nvSpPr>
        <p:spPr>
          <a:xfrm>
            <a:off x="584904" y="3762731"/>
            <a:ext cx="1438835" cy="1139912"/>
          </a:xfrm>
          <a:prstGeom prst="rect">
            <a:avLst/>
          </a:prstGeom>
          <a:solidFill>
            <a:srgbClr val="002060"/>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Current</a:t>
            </a:r>
            <a:endParaRPr sz="1800" b="0" i="0" u="none" strike="noStrike" cap="none">
              <a:solidFill>
                <a:schemeClr val="lt1"/>
              </a:solidFill>
              <a:latin typeface="Arial"/>
              <a:ea typeface="Arial"/>
              <a:cs typeface="Arial"/>
              <a:sym typeface="Arial"/>
            </a:endParaRPr>
          </a:p>
        </p:txBody>
      </p:sp>
      <p:sp>
        <p:nvSpPr>
          <p:cNvPr id="696" name="Google Shape;696;p82"/>
          <p:cNvSpPr/>
          <p:nvPr/>
        </p:nvSpPr>
        <p:spPr>
          <a:xfrm>
            <a:off x="2023739" y="3762731"/>
            <a:ext cx="2118567" cy="1139912"/>
          </a:xfrm>
          <a:prstGeom prst="rect">
            <a:avLst/>
          </a:prstGeom>
          <a:solidFill>
            <a:srgbClr val="002060"/>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Recent</a:t>
            </a:r>
            <a:endParaRPr sz="1800" b="0" i="0" u="none" strike="noStrike" cap="none">
              <a:solidFill>
                <a:schemeClr val="lt1"/>
              </a:solidFill>
              <a:latin typeface="Arial"/>
              <a:ea typeface="Arial"/>
              <a:cs typeface="Arial"/>
              <a:sym typeface="Arial"/>
            </a:endParaRPr>
          </a:p>
        </p:txBody>
      </p:sp>
      <p:sp>
        <p:nvSpPr>
          <p:cNvPr id="697" name="Google Shape;697;p82"/>
          <p:cNvSpPr/>
          <p:nvPr/>
        </p:nvSpPr>
        <p:spPr>
          <a:xfrm>
            <a:off x="3792682" y="3741017"/>
            <a:ext cx="8399318" cy="1161626"/>
          </a:xfrm>
          <a:prstGeom prst="rect">
            <a:avLst/>
          </a:prstGeom>
          <a:solidFill>
            <a:srgbClr val="002060"/>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Historical</a:t>
            </a:r>
            <a:endParaRPr sz="1800" b="0" i="0" u="none" strike="noStrike" cap="none">
              <a:solidFill>
                <a:schemeClr val="lt1"/>
              </a:solidFill>
              <a:latin typeface="Arial"/>
              <a:ea typeface="Arial"/>
              <a:cs typeface="Arial"/>
              <a:sym typeface="Arial"/>
            </a:endParaRPr>
          </a:p>
        </p:txBody>
      </p:sp>
      <p:sp>
        <p:nvSpPr>
          <p:cNvPr id="698" name="Google Shape;698;p82"/>
          <p:cNvSpPr/>
          <p:nvPr/>
        </p:nvSpPr>
        <p:spPr>
          <a:xfrm>
            <a:off x="584904" y="1382602"/>
            <a:ext cx="1438835" cy="2380130"/>
          </a:xfrm>
          <a:prstGeom prst="rect">
            <a:avLst/>
          </a:prstGeom>
          <a:solidFill>
            <a:srgbClr val="FFC000"/>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99" name="Google Shape;699;p82"/>
          <p:cNvSpPr/>
          <p:nvPr/>
        </p:nvSpPr>
        <p:spPr>
          <a:xfrm>
            <a:off x="2023739" y="3171062"/>
            <a:ext cx="1768943" cy="591670"/>
          </a:xfrm>
          <a:prstGeom prst="rect">
            <a:avLst/>
          </a:prstGeom>
          <a:solidFill>
            <a:srgbClr val="FFC000"/>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00" name="Google Shape;700;p82"/>
          <p:cNvSpPr/>
          <p:nvPr/>
        </p:nvSpPr>
        <p:spPr>
          <a:xfrm>
            <a:off x="3792682" y="3632217"/>
            <a:ext cx="8399318" cy="130515"/>
          </a:xfrm>
          <a:prstGeom prst="rect">
            <a:avLst/>
          </a:prstGeom>
          <a:solidFill>
            <a:srgbClr val="FFC000"/>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01" name="Google Shape;701;p82"/>
          <p:cNvSpPr txBox="1"/>
          <p:nvPr/>
        </p:nvSpPr>
        <p:spPr>
          <a:xfrm>
            <a:off x="2023739" y="2736464"/>
            <a:ext cx="1949823" cy="307507"/>
          </a:xfrm>
          <a:prstGeom prst="rect">
            <a:avLst/>
          </a:prstGeom>
          <a:noFill/>
          <a:ln>
            <a:noFill/>
          </a:ln>
        </p:spPr>
        <p:txBody>
          <a:bodyPr spcFirstLastPara="1" wrap="square" lIns="0" tIns="0" rIns="0" bIns="0" anchor="t" anchorCtr="0">
            <a:noAutofit/>
          </a:bodyPr>
          <a:lstStyle/>
          <a:p>
            <a:pPr marL="457200" marR="0" lvl="0" indent="-228600" algn="l" rtl="0">
              <a:lnSpc>
                <a:spcPct val="100000"/>
              </a:lnSpc>
              <a:spcBef>
                <a:spcPts val="0"/>
              </a:spcBef>
              <a:spcAft>
                <a:spcPts val="0"/>
              </a:spcAft>
              <a:buClr>
                <a:schemeClr val="dk2"/>
              </a:buClr>
              <a:buSzPts val="1620"/>
              <a:buFont typeface="Arial"/>
              <a:buNone/>
            </a:pPr>
            <a:r>
              <a:rPr lang="en-US" sz="2400" b="0" i="0" u="none" strike="noStrike" cap="none">
                <a:solidFill>
                  <a:schemeClr val="dk1"/>
                </a:solidFill>
                <a:latin typeface="Arial"/>
                <a:ea typeface="Arial"/>
                <a:cs typeface="Arial"/>
                <a:sym typeface="Arial"/>
              </a:rPr>
              <a:t>Occasional</a:t>
            </a:r>
            <a:endParaRPr sz="1400" b="0" i="0" u="none" strike="noStrike" cap="none">
              <a:solidFill>
                <a:srgbClr val="000000"/>
              </a:solidFill>
              <a:latin typeface="Arial"/>
              <a:ea typeface="Arial"/>
              <a:cs typeface="Arial"/>
              <a:sym typeface="Arial"/>
            </a:endParaRPr>
          </a:p>
        </p:txBody>
      </p:sp>
      <p:sp>
        <p:nvSpPr>
          <p:cNvPr id="702" name="Google Shape;702;p82"/>
          <p:cNvSpPr txBox="1"/>
          <p:nvPr/>
        </p:nvSpPr>
        <p:spPr>
          <a:xfrm>
            <a:off x="363682" y="1007859"/>
            <a:ext cx="1949823" cy="307507"/>
          </a:xfrm>
          <a:prstGeom prst="rect">
            <a:avLst/>
          </a:prstGeom>
          <a:noFill/>
          <a:ln>
            <a:noFill/>
          </a:ln>
        </p:spPr>
        <p:txBody>
          <a:bodyPr spcFirstLastPara="1" wrap="square" lIns="0" tIns="0" rIns="0" bIns="0" anchor="t" anchorCtr="0">
            <a:noAutofit/>
          </a:bodyPr>
          <a:lstStyle/>
          <a:p>
            <a:pPr marL="457200" marR="0" lvl="0" indent="-228600" algn="l" rtl="0">
              <a:lnSpc>
                <a:spcPct val="100000"/>
              </a:lnSpc>
              <a:spcBef>
                <a:spcPts val="0"/>
              </a:spcBef>
              <a:spcAft>
                <a:spcPts val="0"/>
              </a:spcAft>
              <a:buClr>
                <a:schemeClr val="dk2"/>
              </a:buClr>
              <a:buSzPts val="1620"/>
              <a:buFont typeface="Arial"/>
              <a:buNone/>
            </a:pPr>
            <a:r>
              <a:rPr lang="en-US" sz="2400" b="0" i="0" u="none" strike="noStrike" cap="none">
                <a:solidFill>
                  <a:schemeClr val="dk1"/>
                </a:solidFill>
                <a:latin typeface="Arial"/>
                <a:ea typeface="Arial"/>
                <a:cs typeface="Arial"/>
                <a:sym typeface="Arial"/>
              </a:rPr>
              <a:t>Frequent</a:t>
            </a:r>
            <a:endParaRPr sz="1400" b="0" i="0" u="none" strike="noStrike" cap="none">
              <a:solidFill>
                <a:srgbClr val="000000"/>
              </a:solidFill>
              <a:latin typeface="Arial"/>
              <a:ea typeface="Arial"/>
              <a:cs typeface="Arial"/>
              <a:sym typeface="Arial"/>
            </a:endParaRPr>
          </a:p>
        </p:txBody>
      </p:sp>
      <p:sp>
        <p:nvSpPr>
          <p:cNvPr id="703" name="Google Shape;703;p82"/>
          <p:cNvSpPr txBox="1"/>
          <p:nvPr/>
        </p:nvSpPr>
        <p:spPr>
          <a:xfrm>
            <a:off x="4483318" y="1421094"/>
            <a:ext cx="3555782" cy="584775"/>
          </a:xfrm>
          <a:prstGeom prst="rect">
            <a:avLst/>
          </a:prstGeom>
          <a:solidFill>
            <a:srgbClr val="FFC0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Arial"/>
                <a:ea typeface="Arial"/>
                <a:cs typeface="Arial"/>
                <a:sym typeface="Arial"/>
              </a:rPr>
              <a:t>Access Frequency</a:t>
            </a:r>
            <a:endParaRPr sz="3200" b="0" i="0" u="none" strike="noStrike" cap="none">
              <a:solidFill>
                <a:srgbClr val="000000"/>
              </a:solidFill>
              <a:latin typeface="Arial"/>
              <a:ea typeface="Arial"/>
              <a:cs typeface="Arial"/>
              <a:sym typeface="Arial"/>
            </a:endParaRPr>
          </a:p>
        </p:txBody>
      </p:sp>
      <p:sp>
        <p:nvSpPr>
          <p:cNvPr id="704" name="Google Shape;704;p82"/>
          <p:cNvSpPr txBox="1"/>
          <p:nvPr/>
        </p:nvSpPr>
        <p:spPr>
          <a:xfrm>
            <a:off x="4715661" y="5734915"/>
            <a:ext cx="2759089" cy="584775"/>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lt1"/>
                </a:solidFill>
                <a:latin typeface="Arial"/>
                <a:ea typeface="Arial"/>
                <a:cs typeface="Arial"/>
                <a:sym typeface="Arial"/>
              </a:rPr>
              <a:t>Data Volumes</a:t>
            </a:r>
            <a:endParaRPr sz="3200" b="0" i="0" u="none" strike="noStrike" cap="none">
              <a:solidFill>
                <a:schemeClr val="lt1"/>
              </a:solidFill>
              <a:latin typeface="Arial"/>
              <a:ea typeface="Arial"/>
              <a:cs typeface="Arial"/>
              <a:sym typeface="Arial"/>
            </a:endParaRPr>
          </a:p>
        </p:txBody>
      </p:sp>
      <p:sp>
        <p:nvSpPr>
          <p:cNvPr id="705" name="Google Shape;705;p82"/>
          <p:cNvSpPr/>
          <p:nvPr/>
        </p:nvSpPr>
        <p:spPr>
          <a:xfrm>
            <a:off x="584904" y="4974354"/>
            <a:ext cx="3633805" cy="358803"/>
          </a:xfrm>
          <a:prstGeom prst="rect">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Data Warehouse</a:t>
            </a:r>
            <a:endParaRPr sz="1400" b="0" i="0" u="none" strike="noStrike" cap="none">
              <a:solidFill>
                <a:schemeClr val="dk1"/>
              </a:solidFill>
              <a:latin typeface="Arial"/>
              <a:ea typeface="Arial"/>
              <a:cs typeface="Arial"/>
              <a:sym typeface="Arial"/>
            </a:endParaRPr>
          </a:p>
        </p:txBody>
      </p:sp>
      <p:sp>
        <p:nvSpPr>
          <p:cNvPr id="706" name="Google Shape;706;p82"/>
          <p:cNvSpPr/>
          <p:nvPr/>
        </p:nvSpPr>
        <p:spPr>
          <a:xfrm>
            <a:off x="1479525" y="5385600"/>
            <a:ext cx="10712400" cy="263400"/>
          </a:xfrm>
          <a:prstGeom prst="rect">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Data Lake</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g10471e74891_0_17"/>
          <p:cNvSpPr txBox="1">
            <a:spLocks noGrp="1"/>
          </p:cNvSpPr>
          <p:nvPr>
            <p:ph type="title"/>
          </p:nvPr>
        </p:nvSpPr>
        <p:spPr>
          <a:xfrm>
            <a:off x="457200" y="366713"/>
            <a:ext cx="11276100" cy="4431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None/>
            </a:pPr>
            <a:r>
              <a:rPr lang="en-US"/>
              <a:t>Zoning to Classify and Handle Data</a:t>
            </a:r>
            <a:endParaRPr/>
          </a:p>
        </p:txBody>
      </p:sp>
      <p:grpSp>
        <p:nvGrpSpPr>
          <p:cNvPr id="712" name="Google Shape;712;g10471e74891_0_17"/>
          <p:cNvGrpSpPr/>
          <p:nvPr/>
        </p:nvGrpSpPr>
        <p:grpSpPr>
          <a:xfrm>
            <a:off x="5715178" y="1108150"/>
            <a:ext cx="6141883" cy="5008800"/>
            <a:chOff x="4042376" y="1108150"/>
            <a:chExt cx="7814100" cy="5008800"/>
          </a:xfrm>
        </p:grpSpPr>
        <p:sp>
          <p:nvSpPr>
            <p:cNvPr id="713" name="Google Shape;713;g10471e74891_0_17"/>
            <p:cNvSpPr txBox="1"/>
            <p:nvPr/>
          </p:nvSpPr>
          <p:spPr>
            <a:xfrm>
              <a:off x="4042376" y="1108150"/>
              <a:ext cx="7814100" cy="5008800"/>
            </a:xfrm>
            <a:prstGeom prst="rect">
              <a:avLst/>
            </a:prstGeom>
            <a:solidFill>
              <a:srgbClr val="00206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g10471e74891_0_17"/>
            <p:cNvSpPr txBox="1"/>
            <p:nvPr/>
          </p:nvSpPr>
          <p:spPr>
            <a:xfrm>
              <a:off x="8133167" y="3816791"/>
              <a:ext cx="2668200" cy="116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Reporting accelerators</a:t>
              </a:r>
              <a:endParaRPr sz="1200" b="0" i="0" u="none" strike="noStrike" cap="none">
                <a:solidFill>
                  <a:schemeClr val="dk1"/>
                </a:solidFill>
                <a:latin typeface="Arial"/>
                <a:ea typeface="Arial"/>
                <a:cs typeface="Arial"/>
                <a:sym typeface="Arial"/>
              </a:endParaRPr>
            </a:p>
          </p:txBody>
        </p:sp>
        <p:sp>
          <p:nvSpPr>
            <p:cNvPr id="715" name="Google Shape;715;g10471e74891_0_17"/>
            <p:cNvSpPr txBox="1"/>
            <p:nvPr/>
          </p:nvSpPr>
          <p:spPr>
            <a:xfrm>
              <a:off x="7131344" y="1331400"/>
              <a:ext cx="4300800" cy="4536000"/>
            </a:xfrm>
            <a:prstGeom prst="rect">
              <a:avLst/>
            </a:prstGeom>
            <a:solidFill>
              <a:srgbClr val="00B0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chemeClr val="dk1"/>
                  </a:solidFill>
                  <a:latin typeface="Arial"/>
                  <a:ea typeface="Arial"/>
                  <a:cs typeface="Arial"/>
                  <a:sym typeface="Arial"/>
                </a:rPr>
                <a:t>Data Lake</a:t>
              </a:r>
              <a:endParaRPr sz="1200" b="0" i="0" u="none" strike="noStrike" cap="none">
                <a:solidFill>
                  <a:schemeClr val="dk1"/>
                </a:solidFill>
                <a:latin typeface="Arial"/>
                <a:ea typeface="Arial"/>
                <a:cs typeface="Arial"/>
                <a:sym typeface="Arial"/>
              </a:endParaRPr>
            </a:p>
          </p:txBody>
        </p:sp>
        <p:sp>
          <p:nvSpPr>
            <p:cNvPr id="716" name="Google Shape;716;g10471e74891_0_17"/>
            <p:cNvSpPr txBox="1"/>
            <p:nvPr/>
          </p:nvSpPr>
          <p:spPr>
            <a:xfrm>
              <a:off x="4391576" y="2335927"/>
              <a:ext cx="2613600" cy="2541000"/>
            </a:xfrm>
            <a:prstGeom prst="rect">
              <a:avLst/>
            </a:prstGeom>
            <a:solidFill>
              <a:srgbClr val="00B0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400" b="0" i="0" u="none" strike="noStrike" cap="none">
                  <a:solidFill>
                    <a:schemeClr val="dk1"/>
                  </a:solidFill>
                  <a:latin typeface="Arial"/>
                  <a:ea typeface="Arial"/>
                  <a:cs typeface="Arial"/>
                  <a:sym typeface="Arial"/>
                </a:rPr>
                <a:t>Data</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400" b="0" i="0" u="none" strike="noStrike" cap="none">
                  <a:solidFill>
                    <a:schemeClr val="dk1"/>
                  </a:solidFill>
                  <a:latin typeface="Arial"/>
                  <a:ea typeface="Arial"/>
                  <a:cs typeface="Arial"/>
                  <a:sym typeface="Arial"/>
                </a:rPr>
                <a:t>Warehouse</a:t>
              </a:r>
              <a:endParaRPr sz="1400" b="0" i="0" u="none" strike="noStrike" cap="none">
                <a:solidFill>
                  <a:schemeClr val="dk1"/>
                </a:solidFill>
                <a:latin typeface="Arial"/>
                <a:ea typeface="Arial"/>
                <a:cs typeface="Arial"/>
                <a:sym typeface="Arial"/>
              </a:endParaRPr>
            </a:p>
          </p:txBody>
        </p:sp>
        <p:sp>
          <p:nvSpPr>
            <p:cNvPr id="717" name="Google Shape;717;g10471e74891_0_17"/>
            <p:cNvSpPr txBox="1"/>
            <p:nvPr/>
          </p:nvSpPr>
          <p:spPr>
            <a:xfrm>
              <a:off x="4308200" y="1461238"/>
              <a:ext cx="30000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chemeClr val="accent3"/>
                  </a:solidFill>
                  <a:latin typeface="Arial"/>
                  <a:ea typeface="Arial"/>
                  <a:cs typeface="Arial"/>
                  <a:sym typeface="Arial"/>
                </a:rPr>
                <a:t>LDW Platform</a:t>
              </a:r>
              <a:r>
                <a:rPr lang="en-US" sz="1200" b="0" i="0" u="none" strike="noStrike" cap="none">
                  <a:solidFill>
                    <a:schemeClr val="accent3"/>
                  </a:solidFill>
                  <a:latin typeface="Arial"/>
                  <a:ea typeface="Arial"/>
                  <a:cs typeface="Arial"/>
                  <a:sym typeface="Arial"/>
                </a:rPr>
                <a:t>s</a:t>
              </a:r>
              <a:endParaRPr sz="1400" b="0" i="0" u="none" strike="noStrike" cap="none">
                <a:solidFill>
                  <a:schemeClr val="accent3"/>
                </a:solidFill>
                <a:latin typeface="Arial"/>
                <a:ea typeface="Arial"/>
                <a:cs typeface="Arial"/>
                <a:sym typeface="Arial"/>
              </a:endParaRPr>
            </a:p>
          </p:txBody>
        </p:sp>
        <p:cxnSp>
          <p:nvCxnSpPr>
            <p:cNvPr id="718" name="Google Shape;718;g10471e74891_0_17"/>
            <p:cNvCxnSpPr>
              <a:stCxn id="716" idx="1"/>
              <a:endCxn id="715" idx="3"/>
            </p:cNvCxnSpPr>
            <p:nvPr/>
          </p:nvCxnSpPr>
          <p:spPr>
            <a:xfrm rot="10800000" flipH="1">
              <a:off x="4391576" y="3599527"/>
              <a:ext cx="7040700" cy="6900"/>
            </a:xfrm>
            <a:prstGeom prst="straightConnector1">
              <a:avLst/>
            </a:prstGeom>
            <a:noFill/>
            <a:ln w="9525" cap="flat" cmpd="sng">
              <a:solidFill>
                <a:srgbClr val="002060"/>
              </a:solidFill>
              <a:prstDash val="solid"/>
              <a:round/>
              <a:headEnd type="none" w="sm" len="sm"/>
              <a:tailEnd type="none" w="sm" len="sm"/>
            </a:ln>
          </p:spPr>
        </p:cxnSp>
        <p:cxnSp>
          <p:nvCxnSpPr>
            <p:cNvPr id="719" name="Google Shape;719;g10471e74891_0_17"/>
            <p:cNvCxnSpPr/>
            <p:nvPr/>
          </p:nvCxnSpPr>
          <p:spPr>
            <a:xfrm>
              <a:off x="4407175" y="4245950"/>
              <a:ext cx="6965400" cy="21600"/>
            </a:xfrm>
            <a:prstGeom prst="straightConnector1">
              <a:avLst/>
            </a:prstGeom>
            <a:noFill/>
            <a:ln w="9525" cap="flat" cmpd="sng">
              <a:solidFill>
                <a:srgbClr val="002060"/>
              </a:solidFill>
              <a:prstDash val="solid"/>
              <a:round/>
              <a:headEnd type="none" w="sm" len="sm"/>
              <a:tailEnd type="none" w="sm" len="sm"/>
            </a:ln>
          </p:spPr>
        </p:cxnSp>
        <p:cxnSp>
          <p:nvCxnSpPr>
            <p:cNvPr id="720" name="Google Shape;720;g10471e74891_0_17"/>
            <p:cNvCxnSpPr/>
            <p:nvPr/>
          </p:nvCxnSpPr>
          <p:spPr>
            <a:xfrm>
              <a:off x="7126725" y="4901650"/>
              <a:ext cx="4321200" cy="0"/>
            </a:xfrm>
            <a:prstGeom prst="straightConnector1">
              <a:avLst/>
            </a:prstGeom>
            <a:noFill/>
            <a:ln w="9525" cap="flat" cmpd="sng">
              <a:solidFill>
                <a:srgbClr val="002060"/>
              </a:solidFill>
              <a:prstDash val="solid"/>
              <a:round/>
              <a:headEnd type="none" w="sm" len="sm"/>
              <a:tailEnd type="none" w="sm" len="sm"/>
            </a:ln>
          </p:spPr>
        </p:cxnSp>
        <p:cxnSp>
          <p:nvCxnSpPr>
            <p:cNvPr id="721" name="Google Shape;721;g10471e74891_0_17"/>
            <p:cNvCxnSpPr/>
            <p:nvPr/>
          </p:nvCxnSpPr>
          <p:spPr>
            <a:xfrm>
              <a:off x="7162800" y="5410200"/>
              <a:ext cx="4292700" cy="0"/>
            </a:xfrm>
            <a:prstGeom prst="straightConnector1">
              <a:avLst/>
            </a:prstGeom>
            <a:noFill/>
            <a:ln w="9525" cap="flat" cmpd="sng">
              <a:solidFill>
                <a:srgbClr val="002060"/>
              </a:solidFill>
              <a:prstDash val="solid"/>
              <a:round/>
              <a:headEnd type="none" w="sm" len="sm"/>
              <a:tailEnd type="none" w="sm" len="sm"/>
            </a:ln>
          </p:spPr>
        </p:cxnSp>
        <p:cxnSp>
          <p:nvCxnSpPr>
            <p:cNvPr id="722" name="Google Shape;722;g10471e74891_0_17"/>
            <p:cNvCxnSpPr/>
            <p:nvPr/>
          </p:nvCxnSpPr>
          <p:spPr>
            <a:xfrm rot="10800000" flipH="1">
              <a:off x="4343400" y="2955900"/>
              <a:ext cx="7104600" cy="15900"/>
            </a:xfrm>
            <a:prstGeom prst="straightConnector1">
              <a:avLst/>
            </a:prstGeom>
            <a:noFill/>
            <a:ln w="9525" cap="flat" cmpd="sng">
              <a:solidFill>
                <a:srgbClr val="002060"/>
              </a:solidFill>
              <a:prstDash val="solid"/>
              <a:round/>
              <a:headEnd type="none" w="sm" len="sm"/>
              <a:tailEnd type="none" w="sm" len="sm"/>
            </a:ln>
          </p:spPr>
        </p:cxnSp>
        <p:cxnSp>
          <p:nvCxnSpPr>
            <p:cNvPr id="723" name="Google Shape;723;g10471e74891_0_17"/>
            <p:cNvCxnSpPr/>
            <p:nvPr/>
          </p:nvCxnSpPr>
          <p:spPr>
            <a:xfrm>
              <a:off x="7162800" y="2362200"/>
              <a:ext cx="4267200" cy="0"/>
            </a:xfrm>
            <a:prstGeom prst="straightConnector1">
              <a:avLst/>
            </a:prstGeom>
            <a:noFill/>
            <a:ln w="9525" cap="flat" cmpd="sng">
              <a:solidFill>
                <a:srgbClr val="002060"/>
              </a:solidFill>
              <a:prstDash val="solid"/>
              <a:round/>
              <a:headEnd type="none" w="sm" len="sm"/>
              <a:tailEnd type="none" w="sm" len="sm"/>
            </a:ln>
          </p:spPr>
        </p:cxnSp>
        <p:cxnSp>
          <p:nvCxnSpPr>
            <p:cNvPr id="724" name="Google Shape;724;g10471e74891_0_17"/>
            <p:cNvCxnSpPr/>
            <p:nvPr/>
          </p:nvCxnSpPr>
          <p:spPr>
            <a:xfrm>
              <a:off x="7162500" y="1828800"/>
              <a:ext cx="4267500" cy="0"/>
            </a:xfrm>
            <a:prstGeom prst="straightConnector1">
              <a:avLst/>
            </a:prstGeom>
            <a:noFill/>
            <a:ln w="9525" cap="flat" cmpd="sng">
              <a:solidFill>
                <a:srgbClr val="002060"/>
              </a:solidFill>
              <a:prstDash val="solid"/>
              <a:round/>
              <a:headEnd type="none" w="sm" len="sm"/>
              <a:tailEnd type="none" w="sm" len="sm"/>
            </a:ln>
          </p:spPr>
        </p:cxnSp>
        <p:cxnSp>
          <p:nvCxnSpPr>
            <p:cNvPr id="725" name="Google Shape;725;g10471e74891_0_17"/>
            <p:cNvCxnSpPr/>
            <p:nvPr/>
          </p:nvCxnSpPr>
          <p:spPr>
            <a:xfrm rot="10800000">
              <a:off x="8393945" y="1331100"/>
              <a:ext cx="10800" cy="4536300"/>
            </a:xfrm>
            <a:prstGeom prst="straightConnector1">
              <a:avLst/>
            </a:prstGeom>
            <a:noFill/>
            <a:ln w="9525" cap="flat" cmpd="sng">
              <a:solidFill>
                <a:srgbClr val="002060"/>
              </a:solidFill>
              <a:prstDash val="solid"/>
              <a:round/>
              <a:headEnd type="none" w="sm" len="sm"/>
              <a:tailEnd type="none" w="sm" len="sm"/>
            </a:ln>
          </p:spPr>
        </p:cxnSp>
        <p:cxnSp>
          <p:nvCxnSpPr>
            <p:cNvPr id="726" name="Google Shape;726;g10471e74891_0_17"/>
            <p:cNvCxnSpPr/>
            <p:nvPr/>
          </p:nvCxnSpPr>
          <p:spPr>
            <a:xfrm rot="10800000">
              <a:off x="9471157" y="1371600"/>
              <a:ext cx="0" cy="4495800"/>
            </a:xfrm>
            <a:prstGeom prst="straightConnector1">
              <a:avLst/>
            </a:prstGeom>
            <a:noFill/>
            <a:ln w="9525" cap="flat" cmpd="sng">
              <a:solidFill>
                <a:srgbClr val="002060"/>
              </a:solidFill>
              <a:prstDash val="solid"/>
              <a:round/>
              <a:headEnd type="none" w="sm" len="sm"/>
              <a:tailEnd type="none" w="sm" len="sm"/>
            </a:ln>
          </p:spPr>
        </p:cxnSp>
        <p:cxnSp>
          <p:nvCxnSpPr>
            <p:cNvPr id="727" name="Google Shape;727;g10471e74891_0_17"/>
            <p:cNvCxnSpPr/>
            <p:nvPr/>
          </p:nvCxnSpPr>
          <p:spPr>
            <a:xfrm rot="10800000">
              <a:off x="10440622" y="1295400"/>
              <a:ext cx="0" cy="4572000"/>
            </a:xfrm>
            <a:prstGeom prst="straightConnector1">
              <a:avLst/>
            </a:prstGeom>
            <a:noFill/>
            <a:ln w="9525" cap="flat" cmpd="sng">
              <a:solidFill>
                <a:srgbClr val="002060"/>
              </a:solidFill>
              <a:prstDash val="solid"/>
              <a:round/>
              <a:headEnd type="none" w="sm" len="sm"/>
              <a:tailEnd type="none" w="sm" len="sm"/>
            </a:ln>
          </p:spPr>
        </p:cxnSp>
        <p:cxnSp>
          <p:nvCxnSpPr>
            <p:cNvPr id="728" name="Google Shape;728;g10471e74891_0_17"/>
            <p:cNvCxnSpPr/>
            <p:nvPr/>
          </p:nvCxnSpPr>
          <p:spPr>
            <a:xfrm rot="10800000">
              <a:off x="11671100" y="1375750"/>
              <a:ext cx="10800" cy="4536300"/>
            </a:xfrm>
            <a:prstGeom prst="straightConnector1">
              <a:avLst/>
            </a:prstGeom>
            <a:noFill/>
            <a:ln w="9525" cap="flat" cmpd="sng">
              <a:solidFill>
                <a:srgbClr val="002060"/>
              </a:solidFill>
              <a:prstDash val="solid"/>
              <a:round/>
              <a:headEnd type="none" w="sm" len="sm"/>
              <a:tailEnd type="none" w="sm" len="sm"/>
            </a:ln>
          </p:spPr>
        </p:cxnSp>
        <p:cxnSp>
          <p:nvCxnSpPr>
            <p:cNvPr id="729" name="Google Shape;729;g10471e74891_0_17"/>
            <p:cNvCxnSpPr/>
            <p:nvPr/>
          </p:nvCxnSpPr>
          <p:spPr>
            <a:xfrm rot="10800000">
              <a:off x="5410200" y="2362200"/>
              <a:ext cx="0" cy="2514600"/>
            </a:xfrm>
            <a:prstGeom prst="straightConnector1">
              <a:avLst/>
            </a:prstGeom>
            <a:noFill/>
            <a:ln w="9525" cap="flat" cmpd="sng">
              <a:solidFill>
                <a:srgbClr val="002060"/>
              </a:solidFill>
              <a:prstDash val="solid"/>
              <a:round/>
              <a:headEnd type="none" w="sm" len="sm"/>
              <a:tailEnd type="none" w="sm" len="sm"/>
            </a:ln>
          </p:spPr>
        </p:cxnSp>
        <p:cxnSp>
          <p:nvCxnSpPr>
            <p:cNvPr id="730" name="Google Shape;730;g10471e74891_0_17"/>
            <p:cNvCxnSpPr/>
            <p:nvPr/>
          </p:nvCxnSpPr>
          <p:spPr>
            <a:xfrm rot="10800000">
              <a:off x="6243300" y="2345700"/>
              <a:ext cx="5100" cy="2531100"/>
            </a:xfrm>
            <a:prstGeom prst="straightConnector1">
              <a:avLst/>
            </a:prstGeom>
            <a:noFill/>
            <a:ln w="9525" cap="flat" cmpd="sng">
              <a:solidFill>
                <a:srgbClr val="002060"/>
              </a:solidFill>
              <a:prstDash val="solid"/>
              <a:round/>
              <a:headEnd type="none" w="sm" len="sm"/>
              <a:tailEnd type="none" w="sm" len="sm"/>
            </a:ln>
          </p:spPr>
        </p:cxnSp>
      </p:grpSp>
      <p:sp>
        <p:nvSpPr>
          <p:cNvPr id="731" name="Google Shape;731;g10471e74891_0_17"/>
          <p:cNvSpPr txBox="1">
            <a:spLocks noGrp="1"/>
          </p:cNvSpPr>
          <p:nvPr>
            <p:ph type="body" idx="1"/>
          </p:nvPr>
        </p:nvSpPr>
        <p:spPr>
          <a:xfrm>
            <a:off x="306900" y="1343025"/>
            <a:ext cx="5193600" cy="4921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160"/>
              <a:buNone/>
            </a:pPr>
            <a:r>
              <a:rPr lang="en-US"/>
              <a:t>Zoning typically by</a:t>
            </a:r>
            <a:endParaRPr/>
          </a:p>
          <a:p>
            <a:pPr marL="457200" lvl="0" indent="-365760" algn="l" rtl="0">
              <a:lnSpc>
                <a:spcPct val="100000"/>
              </a:lnSpc>
              <a:spcBef>
                <a:spcPts val="0"/>
              </a:spcBef>
              <a:spcAft>
                <a:spcPts val="0"/>
              </a:spcAft>
              <a:buSzPts val="2160"/>
              <a:buChar char="▪"/>
            </a:pPr>
            <a:r>
              <a:rPr lang="en-US"/>
              <a:t>Processing stage</a:t>
            </a:r>
            <a:endParaRPr/>
          </a:p>
          <a:p>
            <a:pPr marL="914400" lvl="1" indent="-365760" algn="l" rtl="0">
              <a:lnSpc>
                <a:spcPct val="100000"/>
              </a:lnSpc>
              <a:spcBef>
                <a:spcPts val="0"/>
              </a:spcBef>
              <a:spcAft>
                <a:spcPts val="0"/>
              </a:spcAft>
              <a:buSzPts val="2160"/>
              <a:buChar char="–"/>
            </a:pPr>
            <a:r>
              <a:rPr lang="en-US"/>
              <a:t>Raw, preprocessed, optimized</a:t>
            </a:r>
            <a:endParaRPr/>
          </a:p>
          <a:p>
            <a:pPr marL="914400" lvl="1" indent="-365760" algn="l" rtl="0">
              <a:lnSpc>
                <a:spcPct val="100000"/>
              </a:lnSpc>
              <a:spcBef>
                <a:spcPts val="0"/>
              </a:spcBef>
              <a:spcAft>
                <a:spcPts val="0"/>
              </a:spcAft>
              <a:buSzPts val="2160"/>
              <a:buChar char="–"/>
            </a:pPr>
            <a:r>
              <a:rPr lang="en-US"/>
              <a:t>Bronze, Silver, Gold …</a:t>
            </a:r>
            <a:endParaRPr/>
          </a:p>
          <a:p>
            <a:pPr marL="457200" lvl="0" indent="-365760" algn="l" rtl="0">
              <a:lnSpc>
                <a:spcPct val="100000"/>
              </a:lnSpc>
              <a:spcBef>
                <a:spcPts val="0"/>
              </a:spcBef>
              <a:spcAft>
                <a:spcPts val="0"/>
              </a:spcAft>
              <a:buSzPts val="2160"/>
              <a:buChar char="▪"/>
            </a:pPr>
            <a:r>
              <a:rPr lang="en-US"/>
              <a:t>Source</a:t>
            </a:r>
            <a:endParaRPr/>
          </a:p>
          <a:p>
            <a:pPr marL="457200" lvl="0" indent="-365760" algn="l" rtl="0">
              <a:lnSpc>
                <a:spcPct val="100000"/>
              </a:lnSpc>
              <a:spcBef>
                <a:spcPts val="0"/>
              </a:spcBef>
              <a:spcAft>
                <a:spcPts val="0"/>
              </a:spcAft>
              <a:buSzPts val="2160"/>
              <a:buChar char="▪"/>
            </a:pPr>
            <a:r>
              <a:rPr lang="en-US"/>
              <a:t>Security / Privacy level</a:t>
            </a:r>
            <a:endParaRPr/>
          </a:p>
          <a:p>
            <a:pPr marL="457200" lvl="0" indent="-365760" algn="l" rtl="0">
              <a:lnSpc>
                <a:spcPct val="100000"/>
              </a:lnSpc>
              <a:spcBef>
                <a:spcPts val="0"/>
              </a:spcBef>
              <a:spcAft>
                <a:spcPts val="0"/>
              </a:spcAft>
              <a:buSzPts val="2160"/>
              <a:buChar char="▪"/>
            </a:pPr>
            <a:r>
              <a:rPr lang="en-US"/>
              <a:t>Also: </a:t>
            </a:r>
            <a:endParaRPr/>
          </a:p>
          <a:p>
            <a:pPr marL="914400" lvl="1" indent="-321310" algn="l" rtl="0">
              <a:lnSpc>
                <a:spcPct val="100000"/>
              </a:lnSpc>
              <a:spcBef>
                <a:spcPts val="0"/>
              </a:spcBef>
              <a:spcAft>
                <a:spcPts val="0"/>
              </a:spcAft>
              <a:buSzPts val="1460"/>
              <a:buChar char="–"/>
            </a:pPr>
            <a:r>
              <a:rPr lang="en-US" sz="1700"/>
              <a:t>Structure, latency, container, known value, data domain, use case, user constituency</a:t>
            </a:r>
            <a:endParaRPr sz="1700"/>
          </a:p>
          <a:p>
            <a:pPr marL="914400" lvl="1" indent="-321310" algn="l" rtl="0">
              <a:lnSpc>
                <a:spcPct val="100000"/>
              </a:lnSpc>
              <a:spcBef>
                <a:spcPts val="0"/>
              </a:spcBef>
              <a:spcAft>
                <a:spcPts val="0"/>
              </a:spcAft>
              <a:buSzPts val="1460"/>
              <a:buChar char="–"/>
            </a:pPr>
            <a:r>
              <a:rPr lang="en-US" sz="1700"/>
              <a:t>Anything really</a:t>
            </a:r>
            <a:endParaRPr sz="1700"/>
          </a:p>
          <a:p>
            <a:pPr marL="0" lvl="0" indent="0" algn="l" rtl="0">
              <a:lnSpc>
                <a:spcPct val="100000"/>
              </a:lnSpc>
              <a:spcBef>
                <a:spcPts val="0"/>
              </a:spcBef>
              <a:spcAft>
                <a:spcPts val="0"/>
              </a:spcAft>
              <a:buSzPts val="2160"/>
              <a:buNone/>
            </a:pPr>
            <a:r>
              <a:rPr lang="en-US"/>
              <a:t>You may regard</a:t>
            </a:r>
            <a:endParaRPr/>
          </a:p>
          <a:p>
            <a:pPr marL="457200" lvl="0" indent="-365760" algn="l" rtl="0">
              <a:lnSpc>
                <a:spcPct val="100000"/>
              </a:lnSpc>
              <a:spcBef>
                <a:spcPts val="0"/>
              </a:spcBef>
              <a:spcAft>
                <a:spcPts val="0"/>
              </a:spcAft>
              <a:buSzPts val="2160"/>
              <a:buChar char="▪"/>
            </a:pPr>
            <a:r>
              <a:rPr lang="en-US"/>
              <a:t>DW is zone of lake</a:t>
            </a:r>
            <a:endParaRPr/>
          </a:p>
          <a:p>
            <a:pPr marL="457200" lvl="0" indent="-365760" algn="l" rtl="0">
              <a:lnSpc>
                <a:spcPct val="100000"/>
              </a:lnSpc>
              <a:spcBef>
                <a:spcPts val="0"/>
              </a:spcBef>
              <a:spcAft>
                <a:spcPts val="0"/>
              </a:spcAft>
              <a:buSzPts val="2160"/>
              <a:buChar char="▪"/>
            </a:pPr>
            <a:r>
              <a:rPr lang="en-US"/>
              <a:t>Lake attaches zones to DW</a:t>
            </a:r>
            <a:endParaRPr/>
          </a:p>
          <a:p>
            <a:pPr marL="457200" lvl="0" indent="-365760" algn="l" rtl="0">
              <a:lnSpc>
                <a:spcPct val="100000"/>
              </a:lnSpc>
              <a:spcBef>
                <a:spcPts val="0"/>
              </a:spcBef>
              <a:spcAft>
                <a:spcPts val="0"/>
              </a:spcAft>
              <a:buSzPts val="2160"/>
              <a:buChar char="▪"/>
            </a:pPr>
            <a:r>
              <a:rPr lang="en-US"/>
              <a:t>Both contain zones of LDW</a:t>
            </a:r>
            <a:endParaRPr/>
          </a:p>
          <a:p>
            <a:pPr marL="0" lvl="0" indent="0" algn="l" rtl="0">
              <a:lnSpc>
                <a:spcPct val="100000"/>
              </a:lnSpc>
              <a:spcBef>
                <a:spcPts val="0"/>
              </a:spcBef>
              <a:spcAft>
                <a:spcPts val="0"/>
              </a:spcAft>
              <a:buSzPts val="216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43"/>
          <p:cNvSpPr txBox="1">
            <a:spLocks noGrp="1"/>
          </p:cNvSpPr>
          <p:nvPr>
            <p:ph type="title"/>
          </p:nvPr>
        </p:nvSpPr>
        <p:spPr>
          <a:xfrm>
            <a:off x="2055247" y="1527176"/>
            <a:ext cx="4906765" cy="2937249"/>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accent1"/>
              </a:buClr>
              <a:buSzPts val="3200"/>
              <a:buFont typeface="Arial Black"/>
              <a:buNone/>
            </a:pPr>
            <a:r>
              <a:rPr lang="en-US"/>
              <a:t>Additional Information on the DAIM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pic>
        <p:nvPicPr>
          <p:cNvPr id="741" name="Google Shape;741;p99" descr="The typical technologies that are used for each quadrant of the Data and Analytics Information Model matrix can be identified to assist in developing systems architecture and configuration. "/>
          <p:cNvPicPr preferRelativeResize="0"/>
          <p:nvPr/>
        </p:nvPicPr>
        <p:blipFill rotWithShape="1">
          <a:blip r:embed="rId3">
            <a:alphaModFix/>
          </a:blip>
          <a:srcRect l="11009" t="9637" r="9442" b="11943"/>
          <a:stretch/>
        </p:blipFill>
        <p:spPr>
          <a:xfrm>
            <a:off x="1953775" y="863426"/>
            <a:ext cx="6879821" cy="5489751"/>
          </a:xfrm>
          <a:prstGeom prst="rect">
            <a:avLst/>
          </a:prstGeom>
          <a:noFill/>
          <a:ln>
            <a:noFill/>
          </a:ln>
        </p:spPr>
      </p:pic>
      <p:sp>
        <p:nvSpPr>
          <p:cNvPr id="742" name="Google Shape;742;p99"/>
          <p:cNvSpPr txBox="1">
            <a:spLocks noGrp="1"/>
          </p:cNvSpPr>
          <p:nvPr>
            <p:ph type="title"/>
          </p:nvPr>
        </p:nvSpPr>
        <p:spPr>
          <a:xfrm>
            <a:off x="457200" y="366713"/>
            <a:ext cx="11276100" cy="443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600"/>
              <a:t>Data and Analytics Infrastructure Model: Technology Options</a:t>
            </a:r>
            <a:endParaRPr sz="2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pic>
        <p:nvPicPr>
          <p:cNvPr id="747" name="Google Shape;747;p100" descr="The logical data warehouse is underpinned by layers of data and metadata. "/>
          <p:cNvPicPr preferRelativeResize="0"/>
          <p:nvPr/>
        </p:nvPicPr>
        <p:blipFill rotWithShape="1">
          <a:blip r:embed="rId3">
            <a:alphaModFix/>
          </a:blip>
          <a:srcRect l="16148" t="10437" r="13393" b="12479"/>
          <a:stretch/>
        </p:blipFill>
        <p:spPr>
          <a:xfrm>
            <a:off x="1756425" y="852500"/>
            <a:ext cx="8013280" cy="5543351"/>
          </a:xfrm>
          <a:prstGeom prst="rect">
            <a:avLst/>
          </a:prstGeom>
          <a:noFill/>
          <a:ln>
            <a:noFill/>
          </a:ln>
        </p:spPr>
      </p:pic>
      <p:sp>
        <p:nvSpPr>
          <p:cNvPr id="748" name="Google Shape;748;p100"/>
          <p:cNvSpPr txBox="1">
            <a:spLocks noGrp="1"/>
          </p:cNvSpPr>
          <p:nvPr>
            <p:ph type="title"/>
          </p:nvPr>
        </p:nvSpPr>
        <p:spPr>
          <a:xfrm>
            <a:off x="457200" y="366713"/>
            <a:ext cx="11276100" cy="443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Metadata is Foundational for the LDW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104212b7959_0_102"/>
          <p:cNvSpPr txBox="1">
            <a:spLocks noGrp="1"/>
          </p:cNvSpPr>
          <p:nvPr>
            <p:ph type="title"/>
          </p:nvPr>
        </p:nvSpPr>
        <p:spPr>
          <a:xfrm>
            <a:off x="457200" y="366713"/>
            <a:ext cx="11276100" cy="4431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Font typeface="Arial Black"/>
              <a:buNone/>
            </a:pPr>
            <a:r>
              <a:rPr lang="en-US"/>
              <a:t>Quick Recap: Logical Data Warehouse (LDW) …</a:t>
            </a:r>
            <a:endParaRPr/>
          </a:p>
        </p:txBody>
      </p:sp>
      <p:sp>
        <p:nvSpPr>
          <p:cNvPr id="114" name="Google Shape;114;g104212b7959_0_102"/>
          <p:cNvSpPr txBox="1"/>
          <p:nvPr/>
        </p:nvSpPr>
        <p:spPr>
          <a:xfrm>
            <a:off x="540425" y="948850"/>
            <a:ext cx="11387400" cy="5448900"/>
          </a:xfrm>
          <a:prstGeom prst="rect">
            <a:avLst/>
          </a:prstGeom>
          <a:noFill/>
          <a:ln>
            <a:noFill/>
          </a:ln>
        </p:spPr>
        <p:txBody>
          <a:bodyPr spcFirstLastPara="1" wrap="square" lIns="91425" tIns="91425" rIns="91425" bIns="91425" anchor="t" anchorCtr="0">
            <a:spAutoFit/>
          </a:bodyPr>
          <a:lstStyle/>
          <a:p>
            <a:pPr marL="457200" marR="0" lvl="0" indent="-349250" algn="l" rtl="0">
              <a:lnSpc>
                <a:spcPct val="100000"/>
              </a:lnSpc>
              <a:spcBef>
                <a:spcPts val="0"/>
              </a:spcBef>
              <a:spcAft>
                <a:spcPts val="0"/>
              </a:spcAft>
              <a:buClr>
                <a:srgbClr val="000000"/>
              </a:buClr>
              <a:buSzPts val="1900"/>
              <a:buFont typeface="Arial"/>
              <a:buChar char="●"/>
            </a:pPr>
            <a:r>
              <a:rPr lang="en-US" sz="1900" b="0" i="0" u="none" strike="noStrike" cap="none">
                <a:solidFill>
                  <a:schemeClr val="accent5"/>
                </a:solidFill>
                <a:latin typeface="Arial"/>
                <a:ea typeface="Arial"/>
                <a:cs typeface="Arial"/>
                <a:sym typeface="Arial"/>
              </a:rPr>
              <a:t>M</a:t>
            </a:r>
            <a:r>
              <a:rPr lang="en-US" sz="1900" b="0" i="0" u="none" strike="noStrike" cap="none">
                <a:solidFill>
                  <a:srgbClr val="FE4F03"/>
                </a:solidFill>
                <a:latin typeface="Arial"/>
                <a:ea typeface="Arial"/>
                <a:cs typeface="Arial"/>
                <a:sym typeface="Arial"/>
              </a:rPr>
              <a:t>odern best practice</a:t>
            </a:r>
            <a:r>
              <a:rPr lang="en-US" sz="1900" b="0" i="0" u="none" strike="noStrike" cap="none">
                <a:solidFill>
                  <a:srgbClr val="000000"/>
                </a:solidFill>
                <a:latin typeface="Arial"/>
                <a:ea typeface="Arial"/>
                <a:cs typeface="Arial"/>
                <a:sym typeface="Arial"/>
              </a:rPr>
              <a:t> incarnation of the DW</a:t>
            </a:r>
            <a:endParaRPr sz="1900" b="0" i="0" u="none" strike="noStrike" cap="none">
              <a:solidFill>
                <a:srgbClr val="000000"/>
              </a:solidFill>
              <a:latin typeface="Arial"/>
              <a:ea typeface="Arial"/>
              <a:cs typeface="Arial"/>
              <a:sym typeface="Arial"/>
            </a:endParaRPr>
          </a:p>
          <a:p>
            <a:pPr marL="457200" marR="0" lvl="0" indent="-349250" algn="l" rtl="0">
              <a:lnSpc>
                <a:spcPct val="100000"/>
              </a:lnSpc>
              <a:spcBef>
                <a:spcPts val="0"/>
              </a:spcBef>
              <a:spcAft>
                <a:spcPts val="0"/>
              </a:spcAft>
              <a:buClr>
                <a:srgbClr val="000000"/>
              </a:buClr>
              <a:buSzPts val="1900"/>
              <a:buFont typeface="Arial"/>
              <a:buChar char="●"/>
            </a:pPr>
            <a:r>
              <a:rPr lang="en-US" sz="1900" b="0" i="0" u="none" strike="noStrike" cap="none">
                <a:solidFill>
                  <a:srgbClr val="000000"/>
                </a:solidFill>
                <a:latin typeface="Arial"/>
                <a:ea typeface="Arial"/>
                <a:cs typeface="Arial"/>
                <a:sym typeface="Arial"/>
              </a:rPr>
              <a:t>Is a </a:t>
            </a:r>
            <a:r>
              <a:rPr lang="en-US" sz="1900" b="1" i="0" u="none" strike="noStrike" cap="none">
                <a:solidFill>
                  <a:schemeClr val="accent5"/>
                </a:solidFill>
              </a:rPr>
              <a:t>multi-engine, multi-component logically integrated system</a:t>
            </a:r>
            <a:r>
              <a:rPr lang="en-US"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a:p>
            <a:pPr marL="457200" marR="0" lvl="0" indent="-349250" algn="l" rtl="0">
              <a:lnSpc>
                <a:spcPct val="100000"/>
              </a:lnSpc>
              <a:spcBef>
                <a:spcPts val="0"/>
              </a:spcBef>
              <a:spcAft>
                <a:spcPts val="0"/>
              </a:spcAft>
              <a:buClr>
                <a:srgbClr val="000000"/>
              </a:buClr>
              <a:buSzPts val="1900"/>
              <a:buFont typeface="Arial"/>
              <a:buChar char="●"/>
            </a:pPr>
            <a:r>
              <a:rPr lang="en-US" sz="1900" b="0" i="0" u="none" strike="noStrike" cap="none">
                <a:solidFill>
                  <a:srgbClr val="000000"/>
                </a:solidFill>
                <a:latin typeface="Arial"/>
                <a:ea typeface="Arial"/>
                <a:cs typeface="Arial"/>
                <a:sym typeface="Arial"/>
              </a:rPr>
              <a:t>Fulfils original data warehousing objective: </a:t>
            </a:r>
            <a:br>
              <a:rPr lang="en-US" sz="1900" b="0" i="0" u="none" strike="noStrike" cap="none">
                <a:solidFill>
                  <a:srgbClr val="000000"/>
                </a:solidFill>
                <a:latin typeface="Arial"/>
                <a:ea typeface="Arial"/>
                <a:cs typeface="Arial"/>
                <a:sym typeface="Arial"/>
              </a:rPr>
            </a:br>
            <a:r>
              <a:rPr lang="en-US" sz="1900" b="0" i="1" u="none" strike="noStrike" cap="none">
                <a:solidFill>
                  <a:srgbClr val="FE4F03"/>
                </a:solidFill>
                <a:latin typeface="Arial"/>
                <a:ea typeface="Arial"/>
                <a:cs typeface="Arial"/>
                <a:sym typeface="Arial"/>
              </a:rPr>
              <a:t>“Give me one place to go to access all my data and the means to analyse it”</a:t>
            </a:r>
            <a:r>
              <a:rPr lang="en-US" sz="1900" b="0" i="1"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a:p>
            <a:pPr marL="457200" marR="0" lvl="0" indent="-349250" algn="l" rtl="0">
              <a:lnSpc>
                <a:spcPct val="100000"/>
              </a:lnSpc>
              <a:spcBef>
                <a:spcPts val="0"/>
              </a:spcBef>
              <a:spcAft>
                <a:spcPts val="0"/>
              </a:spcAft>
              <a:buClr>
                <a:srgbClr val="000000"/>
              </a:buClr>
              <a:buSzPts val="1900"/>
              <a:buFont typeface="Arial"/>
              <a:buChar char="●"/>
            </a:pPr>
            <a:r>
              <a:rPr lang="en-US" sz="1900" b="0" i="0" u="none" strike="noStrike" cap="none">
                <a:solidFill>
                  <a:srgbClr val="FE4F03"/>
                </a:solidFill>
                <a:latin typeface="Arial"/>
                <a:ea typeface="Arial"/>
                <a:cs typeface="Arial"/>
                <a:sym typeface="Arial"/>
              </a:rPr>
              <a:t>Unlike the old DW</a:t>
            </a:r>
            <a:r>
              <a:rPr lang="en-US" sz="1900" b="0" i="0" u="none" strike="noStrike" cap="none">
                <a:solidFill>
                  <a:srgbClr val="000000"/>
                </a:solidFill>
                <a:latin typeface="Arial"/>
                <a:ea typeface="Arial"/>
                <a:cs typeface="Arial"/>
                <a:sym typeface="Arial"/>
              </a:rPr>
              <a:t> which was a single relational database, the LDW:</a:t>
            </a:r>
            <a:endParaRPr sz="1900" b="0" i="0" u="none" strike="noStrike" cap="none">
              <a:solidFill>
                <a:srgbClr val="000000"/>
              </a:solidFill>
              <a:latin typeface="Arial"/>
              <a:ea typeface="Arial"/>
              <a:cs typeface="Arial"/>
              <a:sym typeface="Arial"/>
            </a:endParaRPr>
          </a:p>
          <a:p>
            <a:pPr marL="914400" marR="0" lvl="1" indent="-349250" algn="l" rtl="0">
              <a:lnSpc>
                <a:spcPct val="100000"/>
              </a:lnSpc>
              <a:spcBef>
                <a:spcPts val="0"/>
              </a:spcBef>
              <a:spcAft>
                <a:spcPts val="0"/>
              </a:spcAft>
              <a:buClr>
                <a:srgbClr val="000000"/>
              </a:buClr>
              <a:buSzPts val="1900"/>
              <a:buFont typeface="Arial"/>
              <a:buChar char="○"/>
            </a:pPr>
            <a:r>
              <a:rPr lang="en-US" sz="1900" b="0" i="0" u="none" strike="noStrike" cap="none">
                <a:solidFill>
                  <a:srgbClr val="FE4F03"/>
                </a:solidFill>
                <a:latin typeface="Arial"/>
                <a:ea typeface="Arial"/>
                <a:cs typeface="Arial"/>
                <a:sym typeface="Arial"/>
              </a:rPr>
              <a:t>Can store and process </a:t>
            </a:r>
            <a:r>
              <a:rPr lang="en-US" sz="1900" b="0" i="1" u="none" strike="noStrike" cap="none">
                <a:solidFill>
                  <a:srgbClr val="FE4F03"/>
                </a:solidFill>
                <a:latin typeface="Arial"/>
                <a:ea typeface="Arial"/>
                <a:cs typeface="Arial"/>
                <a:sym typeface="Arial"/>
              </a:rPr>
              <a:t>all </a:t>
            </a:r>
            <a:r>
              <a:rPr lang="en-US" sz="1900" b="0" i="0" u="none" strike="noStrike" cap="none">
                <a:solidFill>
                  <a:srgbClr val="FE4F03"/>
                </a:solidFill>
                <a:latin typeface="Arial"/>
                <a:ea typeface="Arial"/>
                <a:cs typeface="Arial"/>
                <a:sym typeface="Arial"/>
              </a:rPr>
              <a:t>kinds of data</a:t>
            </a:r>
            <a:r>
              <a:rPr lang="en-US" sz="1900" b="0" i="0" u="none" strike="noStrike" cap="none">
                <a:solidFill>
                  <a:srgbClr val="000000"/>
                </a:solidFill>
                <a:latin typeface="Arial"/>
                <a:ea typeface="Arial"/>
                <a:cs typeface="Arial"/>
                <a:sym typeface="Arial"/>
              </a:rPr>
              <a:t>; big, small, structured, unstructured</a:t>
            </a:r>
            <a:endParaRPr sz="1900" b="0" i="0" u="none" strike="noStrike" cap="none">
              <a:solidFill>
                <a:srgbClr val="000000"/>
              </a:solidFill>
              <a:latin typeface="Arial"/>
              <a:ea typeface="Arial"/>
              <a:cs typeface="Arial"/>
              <a:sym typeface="Arial"/>
            </a:endParaRPr>
          </a:p>
          <a:p>
            <a:pPr marL="914400" marR="0" lvl="1" indent="-349250" algn="l" rtl="0">
              <a:lnSpc>
                <a:spcPct val="100000"/>
              </a:lnSpc>
              <a:spcBef>
                <a:spcPts val="0"/>
              </a:spcBef>
              <a:spcAft>
                <a:spcPts val="0"/>
              </a:spcAft>
              <a:buClr>
                <a:srgbClr val="000000"/>
              </a:buClr>
              <a:buSzPts val="1900"/>
              <a:buFont typeface="Arial"/>
              <a:buChar char="○"/>
            </a:pPr>
            <a:r>
              <a:rPr lang="en-US" sz="1900" b="0" i="0" u="none" strike="noStrike" cap="none">
                <a:solidFill>
                  <a:srgbClr val="000000"/>
                </a:solidFill>
                <a:latin typeface="Arial"/>
                <a:ea typeface="Arial"/>
                <a:cs typeface="Arial"/>
                <a:sym typeface="Arial"/>
              </a:rPr>
              <a:t>Can </a:t>
            </a:r>
            <a:r>
              <a:rPr lang="en-US" sz="1900" b="0" i="0" u="none" strike="noStrike" cap="none">
                <a:solidFill>
                  <a:srgbClr val="FE4F03"/>
                </a:solidFill>
                <a:latin typeface="Arial"/>
                <a:ea typeface="Arial"/>
                <a:cs typeface="Arial"/>
                <a:sym typeface="Arial"/>
              </a:rPr>
              <a:t>process the data in all kinds of ways</a:t>
            </a:r>
            <a:r>
              <a:rPr lang="en-US" sz="1900" b="0" i="0" u="none" strike="noStrike" cap="none">
                <a:solidFill>
                  <a:srgbClr val="000000"/>
                </a:solidFill>
                <a:latin typeface="Arial"/>
                <a:ea typeface="Arial"/>
                <a:cs typeface="Arial"/>
                <a:sym typeface="Arial"/>
              </a:rPr>
              <a:t>; SQL, OLAP, ML, Stats … </a:t>
            </a:r>
            <a:endParaRPr sz="1900" b="0" i="0" u="none" strike="noStrike" cap="none">
              <a:solidFill>
                <a:srgbClr val="000000"/>
              </a:solidFill>
              <a:latin typeface="Arial"/>
              <a:ea typeface="Arial"/>
              <a:cs typeface="Arial"/>
              <a:sym typeface="Arial"/>
            </a:endParaRPr>
          </a:p>
          <a:p>
            <a:pPr marL="914400" marR="0" lvl="1" indent="-349250" algn="l" rtl="0">
              <a:lnSpc>
                <a:spcPct val="100000"/>
              </a:lnSpc>
              <a:spcBef>
                <a:spcPts val="0"/>
              </a:spcBef>
              <a:spcAft>
                <a:spcPts val="0"/>
              </a:spcAft>
              <a:buClr>
                <a:srgbClr val="000000"/>
              </a:buClr>
              <a:buSzPts val="1900"/>
              <a:buFont typeface="Arial"/>
              <a:buChar char="○"/>
            </a:pPr>
            <a:r>
              <a:rPr lang="en-US" sz="1900" b="0" i="0" u="none" strike="noStrike" cap="none">
                <a:solidFill>
                  <a:srgbClr val="FE4F03"/>
                </a:solidFill>
                <a:latin typeface="Arial"/>
                <a:ea typeface="Arial"/>
                <a:cs typeface="Arial"/>
                <a:sym typeface="Arial"/>
              </a:rPr>
              <a:t>Is an integration of multiple components</a:t>
            </a:r>
            <a:r>
              <a:rPr lang="en-US" sz="1900" b="0" i="0" u="none" strike="noStrike" cap="none">
                <a:solidFill>
                  <a:srgbClr val="000000"/>
                </a:solidFill>
                <a:latin typeface="Arial"/>
                <a:ea typeface="Arial"/>
                <a:cs typeface="Arial"/>
                <a:sym typeface="Arial"/>
              </a:rPr>
              <a:t>, typically a DW, a Data Lake, data marts, real time DW (a.k.a Operational Data Store — ODS) and others</a:t>
            </a:r>
            <a:endParaRPr sz="1900" b="0" i="0" u="none" strike="noStrike" cap="none">
              <a:solidFill>
                <a:srgbClr val="000000"/>
              </a:solidFill>
              <a:latin typeface="Arial"/>
              <a:ea typeface="Arial"/>
              <a:cs typeface="Arial"/>
              <a:sym typeface="Arial"/>
            </a:endParaRPr>
          </a:p>
          <a:p>
            <a:pPr marL="914400" marR="0" lvl="1" indent="-349250" algn="l" rtl="0">
              <a:lnSpc>
                <a:spcPct val="100000"/>
              </a:lnSpc>
              <a:spcBef>
                <a:spcPts val="0"/>
              </a:spcBef>
              <a:spcAft>
                <a:spcPts val="0"/>
              </a:spcAft>
              <a:buClr>
                <a:srgbClr val="000000"/>
              </a:buClr>
              <a:buSzPts val="1900"/>
              <a:buFont typeface="Arial"/>
              <a:buChar char="○"/>
            </a:pPr>
            <a:r>
              <a:rPr lang="en-US" sz="1900" b="0" i="0" u="none" strike="noStrike" cap="none">
                <a:solidFill>
                  <a:schemeClr val="dk1"/>
                </a:solidFill>
                <a:latin typeface="Arial"/>
                <a:ea typeface="Arial"/>
                <a:cs typeface="Arial"/>
                <a:sym typeface="Arial"/>
              </a:rPr>
              <a:t>Is</a:t>
            </a:r>
            <a:r>
              <a:rPr lang="en-US" sz="1900" b="0" i="0" u="none" strike="noStrike" cap="none">
                <a:solidFill>
                  <a:srgbClr val="FE4F03"/>
                </a:solidFill>
                <a:latin typeface="Arial"/>
                <a:ea typeface="Arial"/>
                <a:cs typeface="Arial"/>
                <a:sym typeface="Arial"/>
              </a:rPr>
              <a:t> modular, </a:t>
            </a:r>
            <a:r>
              <a:rPr lang="en-US" sz="1900" b="0" i="0" u="none" strike="noStrike" cap="none">
                <a:solidFill>
                  <a:srgbClr val="000000"/>
                </a:solidFill>
                <a:latin typeface="Arial"/>
                <a:ea typeface="Arial"/>
                <a:cs typeface="Arial"/>
                <a:sym typeface="Arial"/>
              </a:rPr>
              <a:t>LDWs evolve organically </a:t>
            </a:r>
            <a:r>
              <a:rPr lang="en-US" sz="1900" b="0" i="0" u="none" strike="noStrike" cap="none">
                <a:solidFill>
                  <a:srgbClr val="FE4F03"/>
                </a:solidFill>
                <a:latin typeface="Arial"/>
                <a:ea typeface="Arial"/>
                <a:cs typeface="Arial"/>
                <a:sym typeface="Arial"/>
              </a:rPr>
              <a:t>modules added as needed, </a:t>
            </a:r>
            <a:r>
              <a:rPr lang="en-US" sz="1900" b="0" i="1" u="none" strike="noStrike" cap="none">
                <a:solidFill>
                  <a:srgbClr val="FE4F03"/>
                </a:solidFill>
                <a:latin typeface="Arial"/>
                <a:ea typeface="Arial"/>
                <a:cs typeface="Arial"/>
                <a:sym typeface="Arial"/>
              </a:rPr>
              <a:t>none</a:t>
            </a:r>
            <a:r>
              <a:rPr lang="en-US" sz="1900" b="0" i="0" u="none" strike="noStrike" cap="none">
                <a:solidFill>
                  <a:srgbClr val="FE4F03"/>
                </a:solidFill>
                <a:latin typeface="Arial"/>
                <a:ea typeface="Arial"/>
                <a:cs typeface="Arial"/>
                <a:sym typeface="Arial"/>
              </a:rPr>
              <a:t> are prescribed</a:t>
            </a:r>
            <a:r>
              <a:rPr lang="en-US"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a:p>
            <a:pPr marL="457200" marR="0" lvl="0" indent="-349250" algn="l" rtl="0">
              <a:lnSpc>
                <a:spcPct val="100000"/>
              </a:lnSpc>
              <a:spcBef>
                <a:spcPts val="0"/>
              </a:spcBef>
              <a:spcAft>
                <a:spcPts val="0"/>
              </a:spcAft>
              <a:buClr>
                <a:srgbClr val="000000"/>
              </a:buClr>
              <a:buSzPts val="1900"/>
              <a:buFont typeface="Arial"/>
              <a:buChar char="●"/>
            </a:pPr>
            <a:r>
              <a:rPr lang="en-US" sz="1900" b="0" i="0" u="none" strike="noStrike" cap="none">
                <a:solidFill>
                  <a:srgbClr val="000000"/>
                </a:solidFill>
                <a:latin typeface="Arial"/>
                <a:ea typeface="Arial"/>
                <a:cs typeface="Arial"/>
                <a:sym typeface="Arial"/>
              </a:rPr>
              <a:t>Provides a “Single View of the Truth” not by a single physical consolidation but via:</a:t>
            </a:r>
            <a:endParaRPr sz="1900" b="0" i="0" u="none" strike="noStrike" cap="none">
              <a:solidFill>
                <a:srgbClr val="000000"/>
              </a:solidFill>
              <a:latin typeface="Arial"/>
              <a:ea typeface="Arial"/>
              <a:cs typeface="Arial"/>
              <a:sym typeface="Arial"/>
            </a:endParaRPr>
          </a:p>
          <a:p>
            <a:pPr marL="914400" marR="0" lvl="1" indent="-349250" algn="l" rtl="0">
              <a:lnSpc>
                <a:spcPct val="100000"/>
              </a:lnSpc>
              <a:spcBef>
                <a:spcPts val="0"/>
              </a:spcBef>
              <a:spcAft>
                <a:spcPts val="0"/>
              </a:spcAft>
              <a:buClr>
                <a:srgbClr val="000000"/>
              </a:buClr>
              <a:buSzPts val="1900"/>
              <a:buFont typeface="Arial"/>
              <a:buChar char="○"/>
            </a:pPr>
            <a:r>
              <a:rPr lang="en-US" sz="1900" b="0" i="0" u="none" strike="noStrike" cap="none">
                <a:solidFill>
                  <a:srgbClr val="FE4F03"/>
                </a:solidFill>
                <a:latin typeface="Arial"/>
                <a:ea typeface="Arial"/>
                <a:cs typeface="Arial"/>
                <a:sym typeface="Arial"/>
              </a:rPr>
              <a:t>Consistent metadata and naming conventions</a:t>
            </a:r>
            <a:r>
              <a:rPr lang="en-US" sz="1900" b="0" i="0" u="none" strike="noStrike" cap="none">
                <a:solidFill>
                  <a:srgbClr val="000000"/>
                </a:solidFill>
                <a:latin typeface="Arial"/>
                <a:ea typeface="Arial"/>
                <a:cs typeface="Arial"/>
                <a:sym typeface="Arial"/>
              </a:rPr>
              <a:t> across the component servers</a:t>
            </a:r>
            <a:endParaRPr sz="1900" b="0" i="0" u="none" strike="noStrike" cap="none">
              <a:solidFill>
                <a:srgbClr val="000000"/>
              </a:solidFill>
              <a:latin typeface="Arial"/>
              <a:ea typeface="Arial"/>
              <a:cs typeface="Arial"/>
              <a:sym typeface="Arial"/>
            </a:endParaRPr>
          </a:p>
          <a:p>
            <a:pPr marL="914400" marR="0" lvl="1" indent="-349250" algn="l" rtl="0">
              <a:lnSpc>
                <a:spcPct val="100000"/>
              </a:lnSpc>
              <a:spcBef>
                <a:spcPts val="0"/>
              </a:spcBef>
              <a:spcAft>
                <a:spcPts val="0"/>
              </a:spcAft>
              <a:buClr>
                <a:srgbClr val="000000"/>
              </a:buClr>
              <a:buSzPts val="1900"/>
              <a:buFont typeface="Arial"/>
              <a:buChar char="○"/>
            </a:pPr>
            <a:r>
              <a:rPr lang="en-US" sz="1900" b="0" i="0" u="none" strike="noStrike" cap="none">
                <a:solidFill>
                  <a:srgbClr val="FE4F03"/>
                </a:solidFill>
                <a:latin typeface="Arial"/>
                <a:ea typeface="Arial"/>
                <a:cs typeface="Arial"/>
                <a:sym typeface="Arial"/>
              </a:rPr>
              <a:t>Use of federation / data virtualization </a:t>
            </a:r>
            <a:r>
              <a:rPr lang="en-US" sz="1900" b="0" i="0" u="none" strike="noStrike" cap="none">
                <a:solidFill>
                  <a:schemeClr val="dk1"/>
                </a:solidFill>
                <a:latin typeface="Arial"/>
                <a:ea typeface="Arial"/>
                <a:cs typeface="Arial"/>
                <a:sym typeface="Arial"/>
              </a:rPr>
              <a:t>— usually, though strictly this is optional</a:t>
            </a:r>
            <a:r>
              <a:rPr lang="en-US"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a:p>
            <a:pPr marL="457200" marR="0" lvl="0" indent="-349250" algn="l" rtl="0">
              <a:lnSpc>
                <a:spcPct val="100000"/>
              </a:lnSpc>
              <a:spcBef>
                <a:spcPts val="0"/>
              </a:spcBef>
              <a:spcAft>
                <a:spcPts val="0"/>
              </a:spcAft>
              <a:buClr>
                <a:srgbClr val="000000"/>
              </a:buClr>
              <a:buSzPts val="1900"/>
              <a:buFont typeface="Arial"/>
              <a:buChar char="●"/>
            </a:pPr>
            <a:r>
              <a:rPr lang="en-US" sz="1900" b="0" i="0" u="none" strike="noStrike" cap="none">
                <a:solidFill>
                  <a:srgbClr val="FE4F03"/>
                </a:solidFill>
                <a:latin typeface="Arial"/>
                <a:ea typeface="Arial"/>
                <a:cs typeface="Arial"/>
                <a:sym typeface="Arial"/>
              </a:rPr>
              <a:t>Reuse,</a:t>
            </a:r>
            <a:r>
              <a:rPr lang="en-US" sz="1900" b="0" i="0" u="none" strike="noStrike" cap="none">
                <a:solidFill>
                  <a:srgbClr val="000000"/>
                </a:solidFill>
                <a:latin typeface="Arial"/>
                <a:ea typeface="Arial"/>
                <a:cs typeface="Arial"/>
                <a:sym typeface="Arial"/>
              </a:rPr>
              <a:t> of both data and technology is key</a:t>
            </a:r>
            <a:endParaRPr sz="1900" b="0" i="0" u="none" strike="noStrike" cap="none">
              <a:solidFill>
                <a:srgbClr val="000000"/>
              </a:solidFill>
              <a:latin typeface="Arial"/>
              <a:ea typeface="Arial"/>
              <a:cs typeface="Arial"/>
              <a:sym typeface="Arial"/>
            </a:endParaRPr>
          </a:p>
          <a:p>
            <a:pPr marL="457200" marR="0" lvl="0" indent="-349250" algn="l" rtl="0">
              <a:lnSpc>
                <a:spcPct val="100000"/>
              </a:lnSpc>
              <a:spcBef>
                <a:spcPts val="0"/>
              </a:spcBef>
              <a:spcAft>
                <a:spcPts val="0"/>
              </a:spcAft>
              <a:buClr>
                <a:srgbClr val="000000"/>
              </a:buClr>
              <a:buSzPts val="1900"/>
              <a:buFont typeface="Arial"/>
              <a:buChar char="●"/>
            </a:pPr>
            <a:r>
              <a:rPr lang="en-US" sz="1900" b="0" i="0" u="none" strike="noStrike" cap="none">
                <a:solidFill>
                  <a:srgbClr val="FE4F03"/>
                </a:solidFill>
                <a:latin typeface="Arial"/>
                <a:ea typeface="Arial"/>
                <a:cs typeface="Arial"/>
                <a:sym typeface="Arial"/>
              </a:rPr>
              <a:t>No one component can do everything</a:t>
            </a:r>
            <a:r>
              <a:rPr lang="en-US" sz="1900" b="0" i="0" u="none" strike="noStrike" cap="none">
                <a:solidFill>
                  <a:srgbClr val="000000"/>
                </a:solidFill>
                <a:latin typeface="Arial"/>
                <a:ea typeface="Arial"/>
                <a:cs typeface="Arial"/>
                <a:sym typeface="Arial"/>
              </a:rPr>
              <a:t> (in 2021) but the collection of components can.</a:t>
            </a:r>
            <a:endParaRPr sz="1900" b="0" i="0" u="none" strike="noStrike" cap="none">
              <a:solidFill>
                <a:srgbClr val="000000"/>
              </a:solidFill>
              <a:latin typeface="Arial"/>
              <a:ea typeface="Arial"/>
              <a:cs typeface="Arial"/>
              <a:sym typeface="Arial"/>
            </a:endParaRPr>
          </a:p>
          <a:p>
            <a:pPr marL="457200" marR="0" lvl="0" indent="-349250" algn="l" rtl="0">
              <a:lnSpc>
                <a:spcPct val="100000"/>
              </a:lnSpc>
              <a:spcBef>
                <a:spcPts val="0"/>
              </a:spcBef>
              <a:spcAft>
                <a:spcPts val="0"/>
              </a:spcAft>
              <a:buClr>
                <a:srgbClr val="000000"/>
              </a:buClr>
              <a:buSzPts val="1900"/>
              <a:buFont typeface="Arial"/>
              <a:buChar char="●"/>
            </a:pPr>
            <a:r>
              <a:rPr lang="en-US" sz="1900" b="0" i="0" u="none" strike="noStrike" cap="none">
                <a:solidFill>
                  <a:srgbClr val="000000"/>
                </a:solidFill>
                <a:latin typeface="Arial"/>
                <a:ea typeface="Arial"/>
                <a:cs typeface="Arial"/>
                <a:sym typeface="Arial"/>
              </a:rPr>
              <a:t>Implements the </a:t>
            </a:r>
            <a:r>
              <a:rPr lang="en-US" sz="1900" b="0" i="1" u="none" strike="noStrike" cap="none">
                <a:solidFill>
                  <a:srgbClr val="FE4F03"/>
                </a:solidFill>
                <a:latin typeface="Arial"/>
                <a:ea typeface="Arial"/>
                <a:cs typeface="Arial"/>
                <a:sym typeface="Arial"/>
              </a:rPr>
              <a:t>minimum number of components</a:t>
            </a:r>
            <a:r>
              <a:rPr lang="en-US" sz="1900" b="0" i="0" u="none" strike="noStrike" cap="none">
                <a:solidFill>
                  <a:srgbClr val="FE4F03"/>
                </a:solidFill>
                <a:latin typeface="Arial"/>
                <a:ea typeface="Arial"/>
                <a:cs typeface="Arial"/>
                <a:sym typeface="Arial"/>
              </a:rPr>
              <a:t> to cover all the bases</a:t>
            </a:r>
            <a:endParaRPr sz="1900" b="0" i="0" u="none" strike="noStrike" cap="none">
              <a:solidFill>
                <a:srgbClr val="FE4F03"/>
              </a:solidFill>
              <a:latin typeface="Arial"/>
              <a:ea typeface="Arial"/>
              <a:cs typeface="Arial"/>
              <a:sym typeface="Arial"/>
            </a:endParaRPr>
          </a:p>
          <a:p>
            <a:pPr marL="914400" marR="0" lvl="1" indent="-349250" algn="l" rtl="0">
              <a:lnSpc>
                <a:spcPct val="100000"/>
              </a:lnSpc>
              <a:spcBef>
                <a:spcPts val="0"/>
              </a:spcBef>
              <a:spcAft>
                <a:spcPts val="0"/>
              </a:spcAft>
              <a:buClr>
                <a:srgbClr val="000000"/>
              </a:buClr>
              <a:buSzPts val="1900"/>
              <a:buFont typeface="Arial"/>
              <a:buChar char="○"/>
            </a:pPr>
            <a:r>
              <a:rPr lang="en-US" sz="1900" b="0" i="0" u="none" strike="noStrike" cap="none">
                <a:solidFill>
                  <a:srgbClr val="000000"/>
                </a:solidFill>
                <a:latin typeface="Arial"/>
                <a:ea typeface="Arial"/>
                <a:cs typeface="Arial"/>
                <a:sym typeface="Arial"/>
              </a:rPr>
              <a:t>It is not a single DW component, but neither is it 500 data marts … </a:t>
            </a:r>
            <a:endParaRPr sz="1900" b="0" i="0" u="none" strike="noStrike" cap="none">
              <a:solidFill>
                <a:srgbClr val="000000"/>
              </a:solidFill>
              <a:latin typeface="Arial"/>
              <a:ea typeface="Arial"/>
              <a:cs typeface="Arial"/>
              <a:sym typeface="Arial"/>
            </a:endParaRPr>
          </a:p>
          <a:p>
            <a:pPr marL="914400" marR="0" lvl="1" indent="-349250" algn="l" rtl="0">
              <a:lnSpc>
                <a:spcPct val="100000"/>
              </a:lnSpc>
              <a:spcBef>
                <a:spcPts val="0"/>
              </a:spcBef>
              <a:spcAft>
                <a:spcPts val="0"/>
              </a:spcAft>
              <a:buClr>
                <a:srgbClr val="000000"/>
              </a:buClr>
              <a:buSzPts val="1900"/>
              <a:buFont typeface="Arial"/>
              <a:buChar char="○"/>
            </a:pPr>
            <a:r>
              <a:rPr lang="en-US" sz="1900" b="0" i="0" u="none" strike="noStrike" cap="none">
                <a:solidFill>
                  <a:srgbClr val="000000"/>
                </a:solidFill>
                <a:latin typeface="Arial"/>
                <a:ea typeface="Arial"/>
                <a:cs typeface="Arial"/>
                <a:sym typeface="Arial"/>
              </a:rPr>
              <a:t>Is a </a:t>
            </a:r>
            <a:r>
              <a:rPr lang="en-US" sz="1900" b="0" i="0" u="none" strike="noStrike" cap="none">
                <a:solidFill>
                  <a:schemeClr val="accent5"/>
                </a:solidFill>
                <a:latin typeface="Arial"/>
                <a:ea typeface="Arial"/>
                <a:cs typeface="Arial"/>
                <a:sym typeface="Arial"/>
              </a:rPr>
              <a:t>portfolio approach </a:t>
            </a:r>
            <a:r>
              <a:rPr lang="en-US" sz="1900" b="0" i="0" u="none" strike="noStrike" cap="none">
                <a:solidFill>
                  <a:srgbClr val="000000"/>
                </a:solidFill>
                <a:latin typeface="Arial"/>
                <a:ea typeface="Arial"/>
                <a:cs typeface="Arial"/>
                <a:sym typeface="Arial"/>
              </a:rPr>
              <a:t>to covering the full workload</a:t>
            </a:r>
            <a:endParaRPr sz="19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93" descr="Modern analytical workloads require many types of data and processing techniques. They serve a wide range of users and have to support a wide range of delivery mechanisms. "/>
          <p:cNvPicPr preferRelativeResize="0"/>
          <p:nvPr/>
        </p:nvPicPr>
        <p:blipFill rotWithShape="1">
          <a:blip r:embed="rId3">
            <a:alphaModFix/>
          </a:blip>
          <a:srcRect t="8592" b="12000"/>
          <a:stretch/>
        </p:blipFill>
        <p:spPr>
          <a:xfrm>
            <a:off x="2061368" y="809911"/>
            <a:ext cx="8067675" cy="5445760"/>
          </a:xfrm>
          <a:prstGeom prst="rect">
            <a:avLst/>
          </a:prstGeom>
          <a:noFill/>
          <a:ln>
            <a:noFill/>
          </a:ln>
        </p:spPr>
      </p:pic>
      <p:sp>
        <p:nvSpPr>
          <p:cNvPr id="120" name="Google Shape;120;p9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None/>
            </a:pPr>
            <a:r>
              <a:rPr lang="en-US"/>
              <a:t>The Problem We Are Trying to Solve With the LDW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31"/>
          <p:cNvSpPr txBox="1"/>
          <p:nvPr/>
        </p:nvSpPr>
        <p:spPr>
          <a:xfrm>
            <a:off x="1971818" y="1737360"/>
            <a:ext cx="9557053" cy="3911600"/>
          </a:xfrm>
          <a:prstGeom prst="rect">
            <a:avLst/>
          </a:prstGeom>
          <a:solidFill>
            <a:srgbClr val="00206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Logical Data Warehouse</a:t>
            </a:r>
            <a:endParaRPr sz="1200" b="0" i="0" u="none" strike="noStrike" cap="none">
              <a:solidFill>
                <a:schemeClr val="lt1"/>
              </a:solidFill>
              <a:latin typeface="Arial"/>
              <a:ea typeface="Arial"/>
              <a:cs typeface="Arial"/>
              <a:sym typeface="Arial"/>
            </a:endParaRPr>
          </a:p>
        </p:txBody>
      </p:sp>
      <p:sp>
        <p:nvSpPr>
          <p:cNvPr id="126" name="Google Shape;126;p31"/>
          <p:cNvSpPr txBox="1"/>
          <p:nvPr/>
        </p:nvSpPr>
        <p:spPr>
          <a:xfrm>
            <a:off x="2243107" y="2763520"/>
            <a:ext cx="1543844" cy="176784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LDW and </a:t>
            </a:r>
            <a:r>
              <a:rPr lang="en-US" sz="1200">
                <a:solidFill>
                  <a:schemeClr val="dk1"/>
                </a:solidFill>
              </a:rPr>
              <a:t>N</a:t>
            </a:r>
            <a:r>
              <a:rPr lang="en-US" sz="1200" b="0" i="0" u="none" strike="noStrike" cap="none">
                <a:solidFill>
                  <a:schemeClr val="dk1"/>
                </a:solidFill>
                <a:latin typeface="Arial"/>
                <a:ea typeface="Arial"/>
                <a:cs typeface="Arial"/>
                <a:sym typeface="Arial"/>
              </a:rPr>
              <a:t>on-</a:t>
            </a:r>
            <a:r>
              <a:rPr lang="en-US" sz="1200">
                <a:solidFill>
                  <a:schemeClr val="dk1"/>
                </a:solidFill>
              </a:rPr>
              <a:t>C</a:t>
            </a:r>
            <a:r>
              <a:rPr lang="en-US" sz="1200" b="0" i="0" u="none" strike="noStrike" cap="none">
                <a:solidFill>
                  <a:schemeClr val="dk1"/>
                </a:solidFill>
                <a:latin typeface="Arial"/>
                <a:ea typeface="Arial"/>
                <a:cs typeface="Arial"/>
                <a:sym typeface="Arial"/>
              </a:rPr>
              <a:t>ore </a:t>
            </a:r>
            <a:r>
              <a:rPr lang="en-US" sz="1200">
                <a:solidFill>
                  <a:schemeClr val="dk1"/>
                </a:solidFill>
              </a:rPr>
              <a:t>S</a:t>
            </a:r>
            <a:r>
              <a:rPr lang="en-US" sz="1200" b="0" i="0" u="none" strike="noStrike" cap="none">
                <a:solidFill>
                  <a:schemeClr val="dk1"/>
                </a:solidFill>
                <a:latin typeface="Arial"/>
                <a:ea typeface="Arial"/>
                <a:cs typeface="Arial"/>
                <a:sym typeface="Arial"/>
              </a:rPr>
              <a:t>ystems</a:t>
            </a:r>
            <a:endParaRPr sz="1200" b="0" i="0" u="none" strike="noStrike" cap="none">
              <a:solidFill>
                <a:schemeClr val="dk1"/>
              </a:solidFill>
              <a:latin typeface="Arial"/>
              <a:ea typeface="Arial"/>
              <a:cs typeface="Arial"/>
              <a:sym typeface="Arial"/>
            </a:endParaRPr>
          </a:p>
        </p:txBody>
      </p:sp>
      <p:sp>
        <p:nvSpPr>
          <p:cNvPr id="127" name="Google Shape;127;p31"/>
          <p:cNvSpPr txBox="1"/>
          <p:nvPr/>
        </p:nvSpPr>
        <p:spPr>
          <a:xfrm>
            <a:off x="3874581" y="2763520"/>
            <a:ext cx="1019810" cy="176784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Operational </a:t>
            </a:r>
            <a:r>
              <a:rPr lang="en-US" sz="1200">
                <a:solidFill>
                  <a:schemeClr val="dk1"/>
                </a:solidFill>
              </a:rPr>
              <a:t>I</a:t>
            </a:r>
            <a:r>
              <a:rPr lang="en-US" sz="1200" b="0" i="0" u="none" strike="noStrike" cap="none">
                <a:solidFill>
                  <a:schemeClr val="dk1"/>
                </a:solidFill>
                <a:latin typeface="Arial"/>
                <a:ea typeface="Arial"/>
                <a:cs typeface="Arial"/>
                <a:sym typeface="Arial"/>
              </a:rPr>
              <a:t>ntelligence </a:t>
            </a:r>
            <a:r>
              <a:rPr lang="en-US" sz="1200">
                <a:solidFill>
                  <a:schemeClr val="dk1"/>
                </a:solidFill>
              </a:rPr>
              <a:t>P</a:t>
            </a:r>
            <a:r>
              <a:rPr lang="en-US" sz="1200" b="0" i="0" u="none" strike="noStrike" cap="none">
                <a:solidFill>
                  <a:schemeClr val="dk1"/>
                </a:solidFill>
                <a:latin typeface="Arial"/>
                <a:ea typeface="Arial"/>
                <a:cs typeface="Arial"/>
                <a:sym typeface="Arial"/>
              </a:rPr>
              <a:t>latform</a:t>
            </a:r>
            <a:endParaRPr sz="1200" b="0" i="0" u="none" strike="noStrike" cap="none">
              <a:solidFill>
                <a:schemeClr val="dk1"/>
              </a:solidFill>
              <a:latin typeface="Arial"/>
              <a:ea typeface="Arial"/>
              <a:cs typeface="Arial"/>
              <a:sym typeface="Arial"/>
            </a:endParaRPr>
          </a:p>
        </p:txBody>
      </p:sp>
      <p:sp>
        <p:nvSpPr>
          <p:cNvPr id="128" name="Google Shape;128;p31"/>
          <p:cNvSpPr txBox="1"/>
          <p:nvPr/>
        </p:nvSpPr>
        <p:spPr>
          <a:xfrm>
            <a:off x="5037107" y="2763520"/>
            <a:ext cx="2163604" cy="176784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DW Platforms</a:t>
            </a:r>
            <a:endParaRPr sz="1200" b="0" i="0" u="none" strike="noStrike" cap="none">
              <a:solidFill>
                <a:schemeClr val="dk1"/>
              </a:solidFill>
              <a:latin typeface="Arial"/>
              <a:ea typeface="Arial"/>
              <a:cs typeface="Arial"/>
              <a:sym typeface="Arial"/>
            </a:endParaRPr>
          </a:p>
        </p:txBody>
      </p:sp>
      <p:sp>
        <p:nvSpPr>
          <p:cNvPr id="129" name="Google Shape;129;p31"/>
          <p:cNvSpPr txBox="1"/>
          <p:nvPr/>
        </p:nvSpPr>
        <p:spPr>
          <a:xfrm>
            <a:off x="7333267" y="2763520"/>
            <a:ext cx="2285524" cy="176784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Nonrelational Platforms</a:t>
            </a:r>
            <a:endParaRPr sz="1200" b="0" i="0" u="none" strike="noStrike" cap="none">
              <a:solidFill>
                <a:schemeClr val="dk1"/>
              </a:solidFill>
              <a:latin typeface="Arial"/>
              <a:ea typeface="Arial"/>
              <a:cs typeface="Arial"/>
              <a:sym typeface="Arial"/>
            </a:endParaRPr>
          </a:p>
        </p:txBody>
      </p:sp>
      <p:sp>
        <p:nvSpPr>
          <p:cNvPr id="130" name="Google Shape;130;p31"/>
          <p:cNvSpPr txBox="1"/>
          <p:nvPr/>
        </p:nvSpPr>
        <p:spPr>
          <a:xfrm>
            <a:off x="9706421" y="2763520"/>
            <a:ext cx="727710" cy="176784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Archive</a:t>
            </a:r>
            <a:endParaRPr sz="1200" b="0" i="0" u="none" strike="noStrike" cap="none">
              <a:solidFill>
                <a:schemeClr val="dk1"/>
              </a:solidFill>
              <a:latin typeface="Arial"/>
              <a:ea typeface="Arial"/>
              <a:cs typeface="Arial"/>
              <a:sym typeface="Arial"/>
            </a:endParaRPr>
          </a:p>
        </p:txBody>
      </p:sp>
      <p:sp>
        <p:nvSpPr>
          <p:cNvPr id="131" name="Google Shape;131;p31"/>
          <p:cNvSpPr txBox="1"/>
          <p:nvPr/>
        </p:nvSpPr>
        <p:spPr>
          <a:xfrm>
            <a:off x="6437339" y="3091946"/>
            <a:ext cx="297180" cy="1239582"/>
          </a:xfrm>
          <a:prstGeom prst="rect">
            <a:avLst/>
          </a:prstGeom>
          <a:solidFill>
            <a:srgbClr val="00B0F0"/>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Marts</a:t>
            </a:r>
            <a:endParaRPr sz="1200" b="0" i="0" u="none" strike="noStrike" cap="none">
              <a:solidFill>
                <a:schemeClr val="dk1"/>
              </a:solidFill>
              <a:latin typeface="Arial"/>
              <a:ea typeface="Arial"/>
              <a:cs typeface="Arial"/>
              <a:sym typeface="Arial"/>
            </a:endParaRPr>
          </a:p>
        </p:txBody>
      </p:sp>
      <p:sp>
        <p:nvSpPr>
          <p:cNvPr id="132" name="Google Shape;132;p31"/>
          <p:cNvSpPr txBox="1"/>
          <p:nvPr/>
        </p:nvSpPr>
        <p:spPr>
          <a:xfrm>
            <a:off x="7487395" y="3871452"/>
            <a:ext cx="1091513" cy="4770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Reporting accelerators</a:t>
            </a:r>
            <a:endParaRPr sz="1200" b="0" i="0" u="none" strike="noStrike" cap="none">
              <a:solidFill>
                <a:schemeClr val="dk1"/>
              </a:solidFill>
              <a:latin typeface="Arial"/>
              <a:ea typeface="Arial"/>
              <a:cs typeface="Arial"/>
              <a:sym typeface="Arial"/>
            </a:endParaRPr>
          </a:p>
        </p:txBody>
      </p:sp>
      <p:sp>
        <p:nvSpPr>
          <p:cNvPr id="133" name="Google Shape;133;p31"/>
          <p:cNvSpPr txBox="1"/>
          <p:nvPr/>
        </p:nvSpPr>
        <p:spPr>
          <a:xfrm>
            <a:off x="7415527" y="3055673"/>
            <a:ext cx="1797193" cy="1378583"/>
          </a:xfrm>
          <a:prstGeom prst="rect">
            <a:avLst/>
          </a:prstGeom>
          <a:solidFill>
            <a:srgbClr val="00B0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Data Lake(s)</a:t>
            </a:r>
            <a:endParaRPr sz="1200" b="0" i="0" u="none" strike="noStrike" cap="none">
              <a:solidFill>
                <a:schemeClr val="dk1"/>
              </a:solidFill>
              <a:latin typeface="Arial"/>
              <a:ea typeface="Arial"/>
              <a:cs typeface="Arial"/>
              <a:sym typeface="Arial"/>
            </a:endParaRPr>
          </a:p>
        </p:txBody>
      </p:sp>
      <p:sp>
        <p:nvSpPr>
          <p:cNvPr id="134" name="Google Shape;134;p31"/>
          <p:cNvSpPr txBox="1"/>
          <p:nvPr/>
        </p:nvSpPr>
        <p:spPr>
          <a:xfrm>
            <a:off x="2226531" y="4647626"/>
            <a:ext cx="8207600" cy="375921"/>
          </a:xfrm>
          <a:prstGeom prst="rect">
            <a:avLst/>
          </a:prstGeom>
          <a:solidFill>
            <a:srgbClr val="92D050"/>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Ingest: ETL, ELT, Replication, Streaming, Data Hub, Data Fabric, Data Virtualization, Business Rules</a:t>
            </a:r>
            <a:endParaRPr sz="1200" b="0" i="0" u="none" strike="noStrike" cap="none">
              <a:solidFill>
                <a:schemeClr val="dk1"/>
              </a:solidFill>
              <a:latin typeface="Arial"/>
              <a:ea typeface="Arial"/>
              <a:cs typeface="Arial"/>
              <a:sym typeface="Arial"/>
            </a:endParaRPr>
          </a:p>
        </p:txBody>
      </p:sp>
      <p:sp>
        <p:nvSpPr>
          <p:cNvPr id="135" name="Google Shape;135;p31"/>
          <p:cNvSpPr txBox="1"/>
          <p:nvPr/>
        </p:nvSpPr>
        <p:spPr>
          <a:xfrm>
            <a:off x="2243107" y="5127783"/>
            <a:ext cx="8207600" cy="375921"/>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Infrastructure Platforms – Cloud or On-Premises</a:t>
            </a:r>
            <a:endParaRPr sz="1200" b="0" i="0" u="none" strike="noStrike" cap="none">
              <a:solidFill>
                <a:schemeClr val="dk1"/>
              </a:solidFill>
              <a:latin typeface="Arial"/>
              <a:ea typeface="Arial"/>
              <a:cs typeface="Arial"/>
              <a:sym typeface="Arial"/>
            </a:endParaRPr>
          </a:p>
        </p:txBody>
      </p:sp>
      <p:sp>
        <p:nvSpPr>
          <p:cNvPr id="136" name="Google Shape;136;p31"/>
          <p:cNvSpPr txBox="1"/>
          <p:nvPr/>
        </p:nvSpPr>
        <p:spPr>
          <a:xfrm>
            <a:off x="1954790" y="5931813"/>
            <a:ext cx="9815508"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Note: BI = Business Intelligence; DW = Data Warehouse; ELT = Extract, Load, Transform; ETL = </a:t>
            </a:r>
            <a:r>
              <a:rPr lang="en-US" sz="1100"/>
              <a:t>E</a:t>
            </a:r>
            <a:r>
              <a:rPr lang="en-US" sz="1100" b="0" i="0" u="none" strike="noStrike" cap="none">
                <a:solidFill>
                  <a:srgbClr val="000000"/>
                </a:solidFill>
                <a:latin typeface="Arial"/>
                <a:ea typeface="Arial"/>
                <a:cs typeface="Arial"/>
                <a:sym typeface="Arial"/>
              </a:rPr>
              <a:t>xtract, </a:t>
            </a:r>
            <a:r>
              <a:rPr lang="en-US" sz="1100"/>
              <a:t>T</a:t>
            </a:r>
            <a:r>
              <a:rPr lang="en-US" sz="1100" b="0" i="0" u="none" strike="noStrike" cap="none">
                <a:solidFill>
                  <a:srgbClr val="000000"/>
                </a:solidFill>
                <a:latin typeface="Arial"/>
                <a:ea typeface="Arial"/>
                <a:cs typeface="Arial"/>
                <a:sym typeface="Arial"/>
              </a:rPr>
              <a:t>ransform, </a:t>
            </a:r>
            <a:r>
              <a:rPr lang="en-US" sz="1100"/>
              <a:t>L</a:t>
            </a:r>
            <a:r>
              <a:rPr lang="en-US" sz="1100" b="0" i="0" u="none" strike="noStrike" cap="none">
                <a:solidFill>
                  <a:srgbClr val="000000"/>
                </a:solidFill>
                <a:latin typeface="Arial"/>
                <a:ea typeface="Arial"/>
                <a:cs typeface="Arial"/>
                <a:sym typeface="Arial"/>
              </a:rPr>
              <a:t>oad; LDW = Logical Data Warehouse </a:t>
            </a:r>
            <a:endParaRPr sz="1100" b="0" i="0" u="none" strike="noStrike" cap="none">
              <a:solidFill>
                <a:srgbClr val="000000"/>
              </a:solidFill>
              <a:latin typeface="Arial"/>
              <a:ea typeface="Arial"/>
              <a:cs typeface="Arial"/>
              <a:sym typeface="Arial"/>
            </a:endParaRPr>
          </a:p>
        </p:txBody>
      </p:sp>
      <p:sp>
        <p:nvSpPr>
          <p:cNvPr id="137" name="Google Shape;137;p31"/>
          <p:cNvSpPr txBox="1"/>
          <p:nvPr/>
        </p:nvSpPr>
        <p:spPr>
          <a:xfrm>
            <a:off x="1963871" y="5693480"/>
            <a:ext cx="1875835"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Source: Gartner 719608_C</a:t>
            </a:r>
            <a:endParaRPr sz="1100" b="0" i="0" u="none" strike="noStrike" cap="none">
              <a:solidFill>
                <a:srgbClr val="000000"/>
              </a:solidFill>
              <a:latin typeface="Arial"/>
              <a:ea typeface="Arial"/>
              <a:cs typeface="Arial"/>
              <a:sym typeface="Arial"/>
            </a:endParaRPr>
          </a:p>
        </p:txBody>
      </p:sp>
      <p:cxnSp>
        <p:nvCxnSpPr>
          <p:cNvPr id="138" name="Google Shape;138;p31"/>
          <p:cNvCxnSpPr>
            <a:endCxn id="134" idx="1"/>
          </p:cNvCxnSpPr>
          <p:nvPr/>
        </p:nvCxnSpPr>
        <p:spPr>
          <a:xfrm rot="10800000" flipH="1">
            <a:off x="1738131" y="4835587"/>
            <a:ext cx="488400" cy="10800"/>
          </a:xfrm>
          <a:prstGeom prst="straightConnector1">
            <a:avLst/>
          </a:prstGeom>
          <a:noFill/>
          <a:ln w="38100" cap="flat" cmpd="sng">
            <a:solidFill>
              <a:srgbClr val="FE4F03"/>
            </a:solidFill>
            <a:prstDash val="solid"/>
            <a:round/>
            <a:headEnd type="none" w="sm" len="sm"/>
            <a:tailEnd type="triangle" w="med" len="med"/>
          </a:ln>
        </p:spPr>
      </p:cxnSp>
      <p:sp>
        <p:nvSpPr>
          <p:cNvPr id="139" name="Google Shape;139;p31"/>
          <p:cNvSpPr txBox="1"/>
          <p:nvPr/>
        </p:nvSpPr>
        <p:spPr>
          <a:xfrm>
            <a:off x="1971875" y="2235200"/>
            <a:ext cx="9404700" cy="375900"/>
          </a:xfrm>
          <a:prstGeom prst="rect">
            <a:avLst/>
          </a:prstGeom>
          <a:solidFill>
            <a:srgbClr val="2B8D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    Access / Data Virtualization / </a:t>
            </a:r>
            <a:r>
              <a:rPr lang="en-US" sz="1200">
                <a:solidFill>
                  <a:schemeClr val="dk1"/>
                </a:solidFill>
              </a:rPr>
              <a:t>F</a:t>
            </a:r>
            <a:r>
              <a:rPr lang="en-US" sz="1200" b="0" i="0" u="none" strike="noStrike" cap="none">
                <a:solidFill>
                  <a:schemeClr val="dk1"/>
                </a:solidFill>
                <a:latin typeface="Arial"/>
                <a:ea typeface="Arial"/>
                <a:cs typeface="Arial"/>
                <a:sym typeface="Arial"/>
              </a:rPr>
              <a:t>ederation</a:t>
            </a:r>
            <a:endParaRPr sz="1200" b="0" i="0" u="none" strike="noStrike" cap="none">
              <a:solidFill>
                <a:schemeClr val="dk1"/>
              </a:solidFill>
              <a:latin typeface="Arial"/>
              <a:ea typeface="Arial"/>
              <a:cs typeface="Arial"/>
              <a:sym typeface="Arial"/>
            </a:endParaRPr>
          </a:p>
        </p:txBody>
      </p:sp>
      <p:sp>
        <p:nvSpPr>
          <p:cNvPr id="140" name="Google Shape;140;p31"/>
          <p:cNvSpPr txBox="1"/>
          <p:nvPr/>
        </p:nvSpPr>
        <p:spPr>
          <a:xfrm>
            <a:off x="4034204" y="3429000"/>
            <a:ext cx="700564" cy="1016952"/>
          </a:xfrm>
          <a:prstGeom prst="rect">
            <a:avLst/>
          </a:prstGeom>
          <a:solidFill>
            <a:srgbClr val="00B0F0"/>
          </a:solid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OpInt</a:t>
            </a:r>
            <a:endParaRPr sz="1200" b="0" i="0" u="none" strike="noStrike" cap="none">
              <a:solidFill>
                <a:schemeClr val="dk1"/>
              </a:solidFill>
              <a:latin typeface="Arial"/>
              <a:ea typeface="Arial"/>
              <a:cs typeface="Arial"/>
              <a:sym typeface="Arial"/>
            </a:endParaRPr>
          </a:p>
        </p:txBody>
      </p:sp>
      <p:sp>
        <p:nvSpPr>
          <p:cNvPr id="141" name="Google Shape;141;p31"/>
          <p:cNvSpPr txBox="1"/>
          <p:nvPr/>
        </p:nvSpPr>
        <p:spPr>
          <a:xfrm>
            <a:off x="5115847" y="3091946"/>
            <a:ext cx="1266262" cy="1350196"/>
          </a:xfrm>
          <a:prstGeom prst="rect">
            <a:avLst/>
          </a:prstGeom>
          <a:solidFill>
            <a:srgbClr val="00B0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Data Warehouse(s)</a:t>
            </a:r>
            <a:endParaRPr sz="1200" b="0" i="0" u="none" strike="noStrike" cap="none">
              <a:solidFill>
                <a:schemeClr val="dk1"/>
              </a:solidFill>
              <a:latin typeface="Arial"/>
              <a:ea typeface="Arial"/>
              <a:cs typeface="Arial"/>
              <a:sym typeface="Arial"/>
            </a:endParaRPr>
          </a:p>
        </p:txBody>
      </p:sp>
      <p:sp>
        <p:nvSpPr>
          <p:cNvPr id="142" name="Google Shape;142;p31"/>
          <p:cNvSpPr txBox="1"/>
          <p:nvPr/>
        </p:nvSpPr>
        <p:spPr>
          <a:xfrm rot="-5400000">
            <a:off x="6362344" y="3635342"/>
            <a:ext cx="1378540" cy="291747"/>
          </a:xfrm>
          <a:prstGeom prst="rect">
            <a:avLst/>
          </a:prstGeom>
          <a:solidFill>
            <a:srgbClr val="00B0F0"/>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Sandboxes</a:t>
            </a:r>
            <a:endParaRPr sz="1200" b="0" i="0" u="none" strike="noStrike" cap="none">
              <a:solidFill>
                <a:schemeClr val="dk1"/>
              </a:solidFill>
              <a:latin typeface="Arial"/>
              <a:ea typeface="Arial"/>
              <a:cs typeface="Arial"/>
              <a:sym typeface="Arial"/>
            </a:endParaRPr>
          </a:p>
        </p:txBody>
      </p:sp>
      <p:sp>
        <p:nvSpPr>
          <p:cNvPr id="143" name="Google Shape;143;p31"/>
          <p:cNvSpPr txBox="1"/>
          <p:nvPr/>
        </p:nvSpPr>
        <p:spPr>
          <a:xfrm>
            <a:off x="6497454" y="3166715"/>
            <a:ext cx="297300" cy="1239600"/>
          </a:xfrm>
          <a:prstGeom prst="rect">
            <a:avLst/>
          </a:prstGeom>
          <a:solidFill>
            <a:srgbClr val="00B0F0"/>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 </a:t>
            </a:r>
            <a:endParaRPr sz="1200" b="0" i="0" u="none" strike="noStrike" cap="none">
              <a:solidFill>
                <a:schemeClr val="dk1"/>
              </a:solidFill>
              <a:latin typeface="Arial"/>
              <a:ea typeface="Arial"/>
              <a:cs typeface="Arial"/>
              <a:sym typeface="Arial"/>
            </a:endParaRPr>
          </a:p>
        </p:txBody>
      </p:sp>
      <p:sp>
        <p:nvSpPr>
          <p:cNvPr id="144" name="Google Shape;144;p31"/>
          <p:cNvSpPr txBox="1"/>
          <p:nvPr/>
        </p:nvSpPr>
        <p:spPr>
          <a:xfrm>
            <a:off x="7542625" y="3897876"/>
            <a:ext cx="1091513" cy="477028"/>
          </a:xfrm>
          <a:prstGeom prst="rect">
            <a:avLst/>
          </a:prstGeom>
          <a:solidFill>
            <a:srgbClr val="00B0F0"/>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Reporting accelerators</a:t>
            </a:r>
            <a:endParaRPr sz="1200" b="0" i="0" u="none" strike="noStrike" cap="none">
              <a:solidFill>
                <a:schemeClr val="dk1"/>
              </a:solidFill>
              <a:latin typeface="Arial"/>
              <a:ea typeface="Arial"/>
              <a:cs typeface="Arial"/>
              <a:sym typeface="Arial"/>
            </a:endParaRPr>
          </a:p>
        </p:txBody>
      </p:sp>
      <p:sp>
        <p:nvSpPr>
          <p:cNvPr id="145" name="Google Shape;145;p31"/>
          <p:cNvSpPr txBox="1"/>
          <p:nvPr/>
        </p:nvSpPr>
        <p:spPr>
          <a:xfrm rot="-5400000">
            <a:off x="8420175" y="3625024"/>
            <a:ext cx="1146810" cy="31184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Sandboxes</a:t>
            </a:r>
            <a:endParaRPr sz="1200" b="0" i="0" u="none" strike="noStrike" cap="none">
              <a:solidFill>
                <a:schemeClr val="dk1"/>
              </a:solidFill>
              <a:latin typeface="Arial"/>
              <a:ea typeface="Arial"/>
              <a:cs typeface="Arial"/>
              <a:sym typeface="Arial"/>
            </a:endParaRPr>
          </a:p>
        </p:txBody>
      </p:sp>
      <p:sp>
        <p:nvSpPr>
          <p:cNvPr id="146" name="Google Shape;146;p31"/>
          <p:cNvSpPr txBox="1"/>
          <p:nvPr/>
        </p:nvSpPr>
        <p:spPr>
          <a:xfrm>
            <a:off x="2301050" y="3429000"/>
            <a:ext cx="1399699" cy="646430"/>
          </a:xfrm>
          <a:prstGeom prst="rect">
            <a:avLst/>
          </a:prstGeom>
          <a:solidFill>
            <a:srgbClr val="00B0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Remote and Third-</a:t>
            </a:r>
            <a:r>
              <a:rPr lang="en-US" sz="1200">
                <a:solidFill>
                  <a:schemeClr val="dk1"/>
                </a:solidFill>
              </a:rPr>
              <a:t>P</a:t>
            </a:r>
            <a:r>
              <a:rPr lang="en-US" sz="1200" b="0" i="0" u="none" strike="noStrike" cap="none">
                <a:solidFill>
                  <a:schemeClr val="dk1"/>
                </a:solidFill>
                <a:latin typeface="Arial"/>
                <a:ea typeface="Arial"/>
                <a:cs typeface="Arial"/>
                <a:sym typeface="Arial"/>
              </a:rPr>
              <a:t>arty </a:t>
            </a:r>
            <a:r>
              <a:rPr lang="en-US" sz="1200">
                <a:solidFill>
                  <a:schemeClr val="dk1"/>
                </a:solidFill>
              </a:rPr>
              <a:t>S</a:t>
            </a:r>
            <a:r>
              <a:rPr lang="en-US" sz="1200" b="0" i="0" u="none" strike="noStrike" cap="none">
                <a:solidFill>
                  <a:schemeClr val="dk1"/>
                </a:solidFill>
                <a:latin typeface="Arial"/>
                <a:ea typeface="Arial"/>
                <a:cs typeface="Arial"/>
                <a:sym typeface="Arial"/>
              </a:rPr>
              <a:t>ystems</a:t>
            </a:r>
            <a:endParaRPr sz="1200" b="0" i="0" u="none" strike="noStrike" cap="none">
              <a:solidFill>
                <a:schemeClr val="dk1"/>
              </a:solidFill>
              <a:latin typeface="Arial"/>
              <a:ea typeface="Arial"/>
              <a:cs typeface="Arial"/>
              <a:sym typeface="Arial"/>
            </a:endParaRPr>
          </a:p>
        </p:txBody>
      </p:sp>
      <p:sp>
        <p:nvSpPr>
          <p:cNvPr id="147" name="Google Shape;147;p31"/>
          <p:cNvSpPr txBox="1"/>
          <p:nvPr/>
        </p:nvSpPr>
        <p:spPr>
          <a:xfrm>
            <a:off x="2315179" y="4169727"/>
            <a:ext cx="1371442" cy="276225"/>
          </a:xfrm>
          <a:prstGeom prst="rect">
            <a:avLst/>
          </a:prstGeom>
          <a:solidFill>
            <a:srgbClr val="00B0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Legacy BI</a:t>
            </a:r>
            <a:endParaRPr sz="1200" b="0" i="0" u="none" strike="noStrike" cap="none">
              <a:solidFill>
                <a:schemeClr val="dk1"/>
              </a:solidFill>
              <a:latin typeface="Arial"/>
              <a:ea typeface="Arial"/>
              <a:cs typeface="Arial"/>
              <a:sym typeface="Arial"/>
            </a:endParaRPr>
          </a:p>
        </p:txBody>
      </p:sp>
      <p:sp>
        <p:nvSpPr>
          <p:cNvPr id="148" name="Google Shape;148;p31"/>
          <p:cNvSpPr txBox="1"/>
          <p:nvPr/>
        </p:nvSpPr>
        <p:spPr>
          <a:xfrm rot="-5400000">
            <a:off x="9607358" y="3695017"/>
            <a:ext cx="2753881" cy="890883"/>
          </a:xfrm>
          <a:prstGeom prst="rect">
            <a:avLst/>
          </a:prstGeom>
          <a:solidFill>
            <a:srgbClr val="D8D8D8"/>
          </a:solidFill>
          <a:ln w="9525" cap="flat" cmpd="sng">
            <a:solidFill>
              <a:schemeClr val="lt1"/>
            </a:solidFill>
            <a:prstDash val="solid"/>
            <a:round/>
            <a:headEnd type="none" w="sm" len="sm"/>
            <a:tailEnd type="none" w="sm" len="sm"/>
          </a:ln>
        </p:spPr>
        <p:txBody>
          <a:bodyPr spcFirstLastPara="1" wrap="square" lIns="91425" tIns="45700" rIns="91425" bIns="45700" anchor="t" anchorCtr="1">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Metadata / Model, Governance, Change Control, Security, </a:t>
            </a:r>
            <a:r>
              <a:rPr lang="en-US" sz="1200">
                <a:solidFill>
                  <a:schemeClr val="dk1"/>
                </a:solidFill>
              </a:rPr>
              <a:t>R</a:t>
            </a:r>
            <a:r>
              <a:rPr lang="en-US" sz="1200" b="0" i="0" u="none" strike="noStrike" cap="none">
                <a:solidFill>
                  <a:schemeClr val="dk1"/>
                </a:solidFill>
                <a:latin typeface="Arial"/>
                <a:ea typeface="Arial"/>
                <a:cs typeface="Arial"/>
                <a:sym typeface="Arial"/>
              </a:rPr>
              <a:t>eliability, </a:t>
            </a:r>
            <a:r>
              <a:rPr lang="en-US" sz="1200">
                <a:solidFill>
                  <a:schemeClr val="dk1"/>
                </a:solidFill>
              </a:rPr>
              <a:t>S</a:t>
            </a:r>
            <a:r>
              <a:rPr lang="en-US" sz="1200" b="0" i="0" u="none" strike="noStrike" cap="none">
                <a:solidFill>
                  <a:schemeClr val="dk1"/>
                </a:solidFill>
                <a:latin typeface="Arial"/>
                <a:ea typeface="Arial"/>
                <a:cs typeface="Arial"/>
                <a:sym typeface="Arial"/>
              </a:rPr>
              <a:t>erviceability, </a:t>
            </a:r>
            <a:r>
              <a:rPr lang="en-US" sz="1200">
                <a:solidFill>
                  <a:schemeClr val="dk1"/>
                </a:solidFill>
              </a:rPr>
              <a:t>A</a:t>
            </a:r>
            <a:r>
              <a:rPr lang="en-US" sz="1200" b="0" i="0" u="none" strike="noStrike" cap="none">
                <a:solidFill>
                  <a:schemeClr val="dk1"/>
                </a:solidFill>
                <a:latin typeface="Arial"/>
                <a:ea typeface="Arial"/>
                <a:cs typeface="Arial"/>
                <a:sym typeface="Arial"/>
              </a:rPr>
              <a:t>vailability, </a:t>
            </a:r>
            <a:r>
              <a:rPr lang="en-US" sz="1200">
                <a:solidFill>
                  <a:schemeClr val="dk1"/>
                </a:solidFill>
              </a:rPr>
              <a:t>R</a:t>
            </a:r>
            <a:r>
              <a:rPr lang="en-US" sz="1200" b="0" i="0" u="none" strike="noStrike" cap="none">
                <a:solidFill>
                  <a:schemeClr val="dk1"/>
                </a:solidFill>
                <a:latin typeface="Arial"/>
                <a:ea typeface="Arial"/>
                <a:cs typeface="Arial"/>
                <a:sym typeface="Arial"/>
              </a:rPr>
              <a:t>ecoverability</a:t>
            </a:r>
            <a:endParaRPr sz="1200" b="0" i="0" u="none" strike="noStrike" cap="none">
              <a:solidFill>
                <a:schemeClr val="dk1"/>
              </a:solidFill>
              <a:latin typeface="Arial"/>
              <a:ea typeface="Arial"/>
              <a:cs typeface="Arial"/>
              <a:sym typeface="Arial"/>
            </a:endParaRPr>
          </a:p>
        </p:txBody>
      </p:sp>
      <p:sp>
        <p:nvSpPr>
          <p:cNvPr id="149" name="Google Shape;149;p31"/>
          <p:cNvSpPr txBox="1"/>
          <p:nvPr/>
        </p:nvSpPr>
        <p:spPr>
          <a:xfrm rot="-5400000">
            <a:off x="9564903" y="3579902"/>
            <a:ext cx="1049972" cy="580841"/>
          </a:xfrm>
          <a:prstGeom prst="rect">
            <a:avLst/>
          </a:prstGeom>
          <a:solidFill>
            <a:srgbClr val="00B0F0"/>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Hot /  Cold data store</a:t>
            </a:r>
            <a:endParaRPr sz="1200" b="0" i="0" u="none" strike="noStrike" cap="none">
              <a:solidFill>
                <a:schemeClr val="dk1"/>
              </a:solidFill>
              <a:latin typeface="Arial"/>
              <a:ea typeface="Arial"/>
              <a:cs typeface="Arial"/>
              <a:sym typeface="Arial"/>
            </a:endParaRPr>
          </a:p>
        </p:txBody>
      </p:sp>
      <p:sp>
        <p:nvSpPr>
          <p:cNvPr id="150" name="Google Shape;150;p31"/>
          <p:cNvSpPr txBox="1"/>
          <p:nvPr/>
        </p:nvSpPr>
        <p:spPr>
          <a:xfrm rot="-5400000">
            <a:off x="8805740" y="3565078"/>
            <a:ext cx="1319232" cy="300420"/>
          </a:xfrm>
          <a:prstGeom prst="rect">
            <a:avLst/>
          </a:prstGeom>
          <a:solidFill>
            <a:srgbClr val="00B0F0"/>
          </a:solidFill>
          <a:ln w="9525" cap="flat" cmpd="sng">
            <a:solidFill>
              <a:schemeClr val="lt1"/>
            </a:solidFill>
            <a:prstDash val="solid"/>
            <a:round/>
            <a:headEnd type="none" w="sm" len="sm"/>
            <a:tailEnd type="none" w="sm" len="sm"/>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Graph</a:t>
            </a:r>
            <a:endParaRPr sz="1200" b="0" i="0" u="none" strike="noStrike" cap="none">
              <a:solidFill>
                <a:schemeClr val="dk1"/>
              </a:solidFill>
              <a:latin typeface="Arial"/>
              <a:ea typeface="Arial"/>
              <a:cs typeface="Arial"/>
              <a:sym typeface="Arial"/>
            </a:endParaRPr>
          </a:p>
        </p:txBody>
      </p:sp>
      <p:sp>
        <p:nvSpPr>
          <p:cNvPr id="151" name="Google Shape;151;p3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None/>
            </a:pPr>
            <a:r>
              <a:rPr lang="en-US"/>
              <a:t>LDW Architecture</a:t>
            </a:r>
            <a:endParaRPr/>
          </a:p>
        </p:txBody>
      </p:sp>
      <p:sp>
        <p:nvSpPr>
          <p:cNvPr id="152" name="Google Shape;152;p31"/>
          <p:cNvSpPr txBox="1"/>
          <p:nvPr/>
        </p:nvSpPr>
        <p:spPr>
          <a:xfrm>
            <a:off x="136907" y="3095388"/>
            <a:ext cx="1536589" cy="306018"/>
          </a:xfrm>
          <a:prstGeom prst="rect">
            <a:avLst/>
          </a:prstGeom>
          <a:solidFill>
            <a:schemeClr val="lt1"/>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Arial"/>
                <a:ea typeface="Arial"/>
                <a:cs typeface="Arial"/>
                <a:sym typeface="Arial"/>
              </a:rPr>
              <a:t>Source: </a:t>
            </a:r>
            <a:endParaRPr sz="1200" b="1" i="0" u="none" strike="noStrike" cap="none">
              <a:solidFill>
                <a:schemeClr val="dk1"/>
              </a:solidFill>
              <a:latin typeface="Arial"/>
              <a:ea typeface="Arial"/>
              <a:cs typeface="Arial"/>
              <a:sym typeface="Arial"/>
            </a:endParaRPr>
          </a:p>
        </p:txBody>
      </p:sp>
      <p:sp>
        <p:nvSpPr>
          <p:cNvPr id="153" name="Google Shape;153;p31"/>
          <p:cNvSpPr txBox="1"/>
          <p:nvPr/>
        </p:nvSpPr>
        <p:spPr>
          <a:xfrm>
            <a:off x="136907" y="3486324"/>
            <a:ext cx="1536589" cy="306018"/>
          </a:xfrm>
          <a:prstGeom prst="rect">
            <a:avLst/>
          </a:prstGeom>
          <a:solidFill>
            <a:schemeClr val="lt1"/>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Arial"/>
                <a:ea typeface="Arial"/>
                <a:cs typeface="Arial"/>
                <a:sym typeface="Arial"/>
              </a:rPr>
              <a:t>Source: </a:t>
            </a:r>
            <a:endParaRPr sz="1200" b="1" i="0" u="none" strike="noStrike" cap="none">
              <a:solidFill>
                <a:schemeClr val="dk1"/>
              </a:solidFill>
              <a:latin typeface="Arial"/>
              <a:ea typeface="Arial"/>
              <a:cs typeface="Arial"/>
              <a:sym typeface="Arial"/>
            </a:endParaRPr>
          </a:p>
        </p:txBody>
      </p:sp>
      <p:sp>
        <p:nvSpPr>
          <p:cNvPr id="154" name="Google Shape;154;p31"/>
          <p:cNvSpPr txBox="1"/>
          <p:nvPr/>
        </p:nvSpPr>
        <p:spPr>
          <a:xfrm>
            <a:off x="136907" y="3877260"/>
            <a:ext cx="1536589" cy="306018"/>
          </a:xfrm>
          <a:prstGeom prst="rect">
            <a:avLst/>
          </a:prstGeom>
          <a:solidFill>
            <a:schemeClr val="lt1"/>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Arial"/>
                <a:ea typeface="Arial"/>
                <a:cs typeface="Arial"/>
                <a:sym typeface="Arial"/>
              </a:rPr>
              <a:t>Source: </a:t>
            </a:r>
            <a:endParaRPr sz="1200" b="1" i="0" u="none" strike="noStrike" cap="none">
              <a:solidFill>
                <a:schemeClr val="dk1"/>
              </a:solidFill>
              <a:latin typeface="Arial"/>
              <a:ea typeface="Arial"/>
              <a:cs typeface="Arial"/>
              <a:sym typeface="Arial"/>
            </a:endParaRPr>
          </a:p>
        </p:txBody>
      </p:sp>
      <p:sp>
        <p:nvSpPr>
          <p:cNvPr id="155" name="Google Shape;155;p31"/>
          <p:cNvSpPr txBox="1"/>
          <p:nvPr/>
        </p:nvSpPr>
        <p:spPr>
          <a:xfrm>
            <a:off x="136907" y="4268196"/>
            <a:ext cx="1536589" cy="306018"/>
          </a:xfrm>
          <a:prstGeom prst="rect">
            <a:avLst/>
          </a:prstGeom>
          <a:solidFill>
            <a:schemeClr val="lt1"/>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Arial"/>
                <a:ea typeface="Arial"/>
                <a:cs typeface="Arial"/>
                <a:sym typeface="Arial"/>
              </a:rPr>
              <a:t>Source: </a:t>
            </a:r>
            <a:endParaRPr sz="1200" b="1" i="0" u="none" strike="noStrike" cap="none">
              <a:solidFill>
                <a:schemeClr val="dk1"/>
              </a:solidFill>
              <a:latin typeface="Arial"/>
              <a:ea typeface="Arial"/>
              <a:cs typeface="Arial"/>
              <a:sym typeface="Arial"/>
            </a:endParaRPr>
          </a:p>
        </p:txBody>
      </p:sp>
      <p:sp>
        <p:nvSpPr>
          <p:cNvPr id="156" name="Google Shape;156;p31"/>
          <p:cNvSpPr txBox="1"/>
          <p:nvPr/>
        </p:nvSpPr>
        <p:spPr>
          <a:xfrm>
            <a:off x="136907" y="4659132"/>
            <a:ext cx="1536589" cy="306018"/>
          </a:xfrm>
          <a:prstGeom prst="rect">
            <a:avLst/>
          </a:prstGeom>
          <a:solidFill>
            <a:schemeClr val="lt1"/>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Arial"/>
                <a:ea typeface="Arial"/>
                <a:cs typeface="Arial"/>
                <a:sym typeface="Arial"/>
              </a:rPr>
              <a:t>Source: </a:t>
            </a:r>
            <a:endParaRPr sz="1200" b="1" i="0" u="none" strike="noStrike" cap="none">
              <a:solidFill>
                <a:schemeClr val="dk1"/>
              </a:solidFill>
              <a:latin typeface="Arial"/>
              <a:ea typeface="Arial"/>
              <a:cs typeface="Arial"/>
              <a:sym typeface="Arial"/>
            </a:endParaRPr>
          </a:p>
        </p:txBody>
      </p:sp>
      <p:sp>
        <p:nvSpPr>
          <p:cNvPr id="157" name="Google Shape;157;p31"/>
          <p:cNvSpPr txBox="1"/>
          <p:nvPr/>
        </p:nvSpPr>
        <p:spPr>
          <a:xfrm>
            <a:off x="149070" y="5079071"/>
            <a:ext cx="1536589" cy="306018"/>
          </a:xfrm>
          <a:prstGeom prst="rect">
            <a:avLst/>
          </a:prstGeom>
          <a:solidFill>
            <a:schemeClr val="lt1"/>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Arial"/>
                <a:ea typeface="Arial"/>
                <a:cs typeface="Arial"/>
                <a:sym typeface="Arial"/>
              </a:rPr>
              <a:t>Source: </a:t>
            </a:r>
            <a:endParaRPr sz="1200" b="1" i="0" u="none" strike="noStrike" cap="none">
              <a:solidFill>
                <a:schemeClr val="dk1"/>
              </a:solidFill>
              <a:latin typeface="Arial"/>
              <a:ea typeface="Arial"/>
              <a:cs typeface="Arial"/>
              <a:sym typeface="Arial"/>
            </a:endParaRPr>
          </a:p>
        </p:txBody>
      </p:sp>
      <p:cxnSp>
        <p:nvCxnSpPr>
          <p:cNvPr id="158" name="Google Shape;158;p31"/>
          <p:cNvCxnSpPr/>
          <p:nvPr/>
        </p:nvCxnSpPr>
        <p:spPr>
          <a:xfrm flipH="1">
            <a:off x="1759419" y="3091945"/>
            <a:ext cx="4980" cy="2293144"/>
          </a:xfrm>
          <a:prstGeom prst="straightConnector1">
            <a:avLst/>
          </a:prstGeom>
          <a:noFill/>
          <a:ln w="38100" cap="rnd" cmpd="sng">
            <a:solidFill>
              <a:srgbClr val="FE4F03"/>
            </a:solidFill>
            <a:prstDash val="solid"/>
            <a:round/>
            <a:headEnd type="none" w="sm" len="sm"/>
            <a:tailEnd type="none" w="sm" len="sm"/>
          </a:ln>
        </p:spPr>
      </p:cxnSp>
      <p:sp>
        <p:nvSpPr>
          <p:cNvPr id="159" name="Google Shape;159;p31"/>
          <p:cNvSpPr txBox="1"/>
          <p:nvPr/>
        </p:nvSpPr>
        <p:spPr>
          <a:xfrm>
            <a:off x="905201" y="1374463"/>
            <a:ext cx="97013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Feedback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Loops</a:t>
            </a:r>
            <a:endParaRPr sz="1400" b="0" i="0" u="none" strike="noStrike" cap="none">
              <a:solidFill>
                <a:srgbClr val="000000"/>
              </a:solidFill>
              <a:latin typeface="Arial"/>
              <a:ea typeface="Arial"/>
              <a:cs typeface="Arial"/>
              <a:sym typeface="Arial"/>
            </a:endParaRPr>
          </a:p>
        </p:txBody>
      </p:sp>
      <p:sp>
        <p:nvSpPr>
          <p:cNvPr id="160" name="Google Shape;160;p31"/>
          <p:cNvSpPr txBox="1"/>
          <p:nvPr/>
        </p:nvSpPr>
        <p:spPr>
          <a:xfrm rot="-5400000">
            <a:off x="6142325" y="3708512"/>
            <a:ext cx="1208700" cy="276300"/>
          </a:xfrm>
          <a:prstGeom prst="rect">
            <a:avLst/>
          </a:prstGeom>
          <a:solidFill>
            <a:srgbClr val="00B0F0"/>
          </a:solid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Marts</a:t>
            </a:r>
            <a:endParaRPr sz="1200" b="0" i="0" u="none" strike="noStrike" cap="none">
              <a:solidFill>
                <a:schemeClr val="dk1"/>
              </a:solidFill>
              <a:latin typeface="Arial"/>
              <a:ea typeface="Arial"/>
              <a:cs typeface="Arial"/>
              <a:sym typeface="Arial"/>
            </a:endParaRPr>
          </a:p>
        </p:txBody>
      </p:sp>
      <p:sp>
        <p:nvSpPr>
          <p:cNvPr id="161" name="Google Shape;161;p31"/>
          <p:cNvSpPr/>
          <p:nvPr/>
        </p:nvSpPr>
        <p:spPr>
          <a:xfrm>
            <a:off x="869014" y="1362376"/>
            <a:ext cx="10659857" cy="1683328"/>
          </a:xfrm>
          <a:custGeom>
            <a:avLst/>
            <a:gdLst/>
            <a:ahLst/>
            <a:cxnLst/>
            <a:rect l="l" t="t" r="r" b="b"/>
            <a:pathLst>
              <a:path w="1194955" h="1683328" extrusionOk="0">
                <a:moveTo>
                  <a:pt x="1194955" y="0"/>
                </a:moveTo>
                <a:lnTo>
                  <a:pt x="0" y="0"/>
                </a:lnTo>
                <a:lnTo>
                  <a:pt x="0" y="1683328"/>
                </a:lnTo>
              </a:path>
            </a:pathLst>
          </a:custGeom>
          <a:noFill/>
          <a:ln w="38100" cap="flat" cmpd="sng">
            <a:solidFill>
              <a:srgbClr val="FE4F03"/>
            </a:solidFill>
            <a:prstDash val="dash"/>
            <a:round/>
            <a:headEnd type="none" w="sm" len="sm"/>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31"/>
          <p:cNvSpPr txBox="1"/>
          <p:nvPr/>
        </p:nvSpPr>
        <p:spPr>
          <a:xfrm>
            <a:off x="2100399" y="1102075"/>
            <a:ext cx="1822800" cy="483000"/>
          </a:xfrm>
          <a:prstGeom prst="rect">
            <a:avLst/>
          </a:prstGeom>
          <a:solidFill>
            <a:srgbClr val="D8D8D8"/>
          </a:solidFill>
          <a:ln>
            <a:noFill/>
          </a:ln>
        </p:spPr>
        <p:txBody>
          <a:bodyPr spcFirstLastPara="1" wrap="square" lIns="91425" tIns="45700" rIns="91425" bIns="45700" anchor="t" anchorCtr="1">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Operational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reporting</a:t>
            </a:r>
            <a:endParaRPr sz="1200" b="0" i="0" u="none" strike="noStrike" cap="none">
              <a:solidFill>
                <a:srgbClr val="000000"/>
              </a:solidFill>
              <a:latin typeface="Arial"/>
              <a:ea typeface="Arial"/>
              <a:cs typeface="Arial"/>
              <a:sym typeface="Arial"/>
            </a:endParaRPr>
          </a:p>
        </p:txBody>
      </p:sp>
      <p:sp>
        <p:nvSpPr>
          <p:cNvPr id="163" name="Google Shape;163;p31"/>
          <p:cNvSpPr txBox="1"/>
          <p:nvPr/>
        </p:nvSpPr>
        <p:spPr>
          <a:xfrm>
            <a:off x="4213675" y="1102075"/>
            <a:ext cx="1662600" cy="483000"/>
          </a:xfrm>
          <a:prstGeom prst="rect">
            <a:avLst/>
          </a:prstGeom>
          <a:solidFill>
            <a:srgbClr val="D8D8D8"/>
          </a:solidFill>
          <a:ln>
            <a:noFill/>
          </a:ln>
        </p:spPr>
        <p:txBody>
          <a:bodyPr spcFirstLastPara="1" wrap="square" lIns="91425" tIns="45700" rIns="91425" bIns="45700" anchor="t" anchorCtr="1">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Query and Reporting Standard and Ad Hoc</a:t>
            </a:r>
            <a:endParaRPr sz="1200" b="0" i="0" u="none" strike="noStrike" cap="none">
              <a:solidFill>
                <a:srgbClr val="000000"/>
              </a:solidFill>
              <a:latin typeface="Arial"/>
              <a:ea typeface="Arial"/>
              <a:cs typeface="Arial"/>
              <a:sym typeface="Arial"/>
            </a:endParaRPr>
          </a:p>
        </p:txBody>
      </p:sp>
      <p:sp>
        <p:nvSpPr>
          <p:cNvPr id="164" name="Google Shape;164;p31"/>
          <p:cNvSpPr txBox="1"/>
          <p:nvPr/>
        </p:nvSpPr>
        <p:spPr>
          <a:xfrm>
            <a:off x="6164393" y="1102064"/>
            <a:ext cx="1950720" cy="482896"/>
          </a:xfrm>
          <a:prstGeom prst="rect">
            <a:avLst/>
          </a:prstGeom>
          <a:solidFill>
            <a:srgbClr val="D8D8D8"/>
          </a:solidFill>
          <a:ln>
            <a:noFill/>
          </a:ln>
        </p:spPr>
        <p:txBody>
          <a:bodyPr spcFirstLastPara="1" wrap="square" lIns="91425" tIns="45700" rIns="91425" bIns="45700" anchor="t" anchorCtr="1">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Self</a:t>
            </a:r>
            <a:r>
              <a:rPr lang="en-US" sz="1200"/>
              <a:t>-s</a:t>
            </a:r>
            <a:r>
              <a:rPr lang="en-US" sz="1200" b="0" i="0" u="none" strike="noStrike" cap="none">
                <a:solidFill>
                  <a:srgbClr val="000000"/>
                </a:solidFill>
                <a:latin typeface="Arial"/>
                <a:ea typeface="Arial"/>
                <a:cs typeface="Arial"/>
                <a:sym typeface="Arial"/>
              </a:rPr>
              <a:t>ervice Reporting / Data Sourcing</a:t>
            </a:r>
            <a:endParaRPr sz="1200" b="0" i="0" u="none" strike="noStrike" cap="none">
              <a:solidFill>
                <a:srgbClr val="000000"/>
              </a:solidFill>
              <a:latin typeface="Arial"/>
              <a:ea typeface="Arial"/>
              <a:cs typeface="Arial"/>
              <a:sym typeface="Arial"/>
            </a:endParaRPr>
          </a:p>
        </p:txBody>
      </p:sp>
      <p:sp>
        <p:nvSpPr>
          <p:cNvPr id="165" name="Google Shape;165;p31"/>
          <p:cNvSpPr txBox="1"/>
          <p:nvPr/>
        </p:nvSpPr>
        <p:spPr>
          <a:xfrm>
            <a:off x="8277675" y="1102064"/>
            <a:ext cx="711196" cy="482896"/>
          </a:xfrm>
          <a:prstGeom prst="rect">
            <a:avLst/>
          </a:prstGeom>
          <a:solidFill>
            <a:srgbClr val="D8D8D8"/>
          </a:solidFill>
          <a:ln>
            <a:noFill/>
          </a:ln>
        </p:spPr>
        <p:txBody>
          <a:bodyPr spcFirstLastPara="1" wrap="square" lIns="91425" tIns="45700" rIns="91425" bIns="45700" anchor="t" anchorCtr="1">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APIs</a:t>
            </a:r>
            <a:endParaRPr sz="1200" b="0" i="0" u="none" strike="noStrike" cap="none">
              <a:solidFill>
                <a:srgbClr val="000000"/>
              </a:solidFill>
              <a:latin typeface="Arial"/>
              <a:ea typeface="Arial"/>
              <a:cs typeface="Arial"/>
              <a:sym typeface="Arial"/>
            </a:endParaRPr>
          </a:p>
        </p:txBody>
      </p:sp>
      <p:sp>
        <p:nvSpPr>
          <p:cNvPr id="166" name="Google Shape;166;p31"/>
          <p:cNvSpPr txBox="1"/>
          <p:nvPr/>
        </p:nvSpPr>
        <p:spPr>
          <a:xfrm>
            <a:off x="9070151" y="1102064"/>
            <a:ext cx="2458720" cy="482896"/>
          </a:xfrm>
          <a:prstGeom prst="rect">
            <a:avLst/>
          </a:prstGeom>
          <a:solidFill>
            <a:srgbClr val="D8D8D8"/>
          </a:solidFill>
          <a:ln>
            <a:noFill/>
          </a:ln>
        </p:spPr>
        <p:txBody>
          <a:bodyPr spcFirstLastPara="1" wrap="square" lIns="91425" tIns="45700" rIns="91425" bIns="45700" anchor="t" anchorCtr="1">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Data Science, AI, Machine Learning, Statistical, Predictive</a:t>
            </a:r>
            <a:endParaRPr sz="1200" b="0" i="0" u="none" strike="noStrike" cap="none">
              <a:solidFill>
                <a:srgbClr val="000000"/>
              </a:solidFill>
              <a:latin typeface="Arial"/>
              <a:ea typeface="Arial"/>
              <a:cs typeface="Arial"/>
              <a:sym typeface="Arial"/>
            </a:endParaRPr>
          </a:p>
        </p:txBody>
      </p:sp>
      <p:sp>
        <p:nvSpPr>
          <p:cNvPr id="167" name="Google Shape;167;p31"/>
          <p:cNvSpPr txBox="1"/>
          <p:nvPr/>
        </p:nvSpPr>
        <p:spPr>
          <a:xfrm>
            <a:off x="149075" y="2231700"/>
            <a:ext cx="1822800" cy="375900"/>
          </a:xfrm>
          <a:prstGeom prst="rect">
            <a:avLst/>
          </a:prstGeom>
          <a:solidFill>
            <a:srgbClr val="2B8D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3200"/>
              <a:buNone/>
            </a:pPr>
            <a:r>
              <a:rPr lang="en-US" sz="2900"/>
              <a:t>The LDW on the Hype Cycle for Data Management</a:t>
            </a:r>
            <a:endParaRPr/>
          </a:p>
        </p:txBody>
      </p:sp>
      <p:sp>
        <p:nvSpPr>
          <p:cNvPr id="173" name="Google Shape;173;p30"/>
          <p:cNvSpPr txBox="1">
            <a:spLocks noGrp="1"/>
          </p:cNvSpPr>
          <p:nvPr>
            <p:ph type="body" idx="1"/>
          </p:nvPr>
        </p:nvSpPr>
        <p:spPr>
          <a:xfrm>
            <a:off x="457200" y="1520687"/>
            <a:ext cx="4069223" cy="446736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2000"/>
              <a:buNone/>
            </a:pPr>
            <a:r>
              <a:rPr lang="en-US" sz="2000"/>
              <a:t>The Logical Data Warehouse is firmly established in the </a:t>
            </a:r>
            <a:r>
              <a:rPr lang="en-US" sz="2000" u="sng">
                <a:solidFill>
                  <a:schemeClr val="hlink"/>
                </a:solidFill>
                <a:hlinkClick r:id="rId3"/>
              </a:rPr>
              <a:t>Plateau of Productivity</a:t>
            </a:r>
            <a:r>
              <a:rPr lang="en-US" sz="2000"/>
              <a:t>.</a:t>
            </a:r>
            <a:endParaRPr/>
          </a:p>
          <a:p>
            <a:pPr marL="0" lvl="0" indent="0" algn="l" rtl="0">
              <a:lnSpc>
                <a:spcPct val="100000"/>
              </a:lnSpc>
              <a:spcBef>
                <a:spcPts val="1200"/>
              </a:spcBef>
              <a:spcAft>
                <a:spcPts val="0"/>
              </a:spcAft>
              <a:buClr>
                <a:srgbClr val="000000"/>
              </a:buClr>
              <a:buSzPts val="2000"/>
              <a:buNone/>
            </a:pPr>
            <a:r>
              <a:rPr lang="en-US" sz="2000"/>
              <a:t>Users should adopt the LDW</a:t>
            </a:r>
            <a:endParaRPr/>
          </a:p>
          <a:p>
            <a:pPr marL="547688" lvl="1" indent="-228600" algn="l" rtl="0">
              <a:lnSpc>
                <a:spcPct val="100000"/>
              </a:lnSpc>
              <a:spcBef>
                <a:spcPts val="1200"/>
              </a:spcBef>
              <a:spcAft>
                <a:spcPts val="0"/>
              </a:spcAft>
              <a:buClr>
                <a:srgbClr val="000000"/>
              </a:buClr>
              <a:buSzPts val="1440"/>
              <a:buChar char="–"/>
            </a:pPr>
            <a:r>
              <a:rPr lang="en-US" sz="2000"/>
              <a:t>Well understood</a:t>
            </a:r>
            <a:endParaRPr/>
          </a:p>
          <a:p>
            <a:pPr marL="547688" lvl="1" indent="-228600" algn="l" rtl="0">
              <a:lnSpc>
                <a:spcPct val="100000"/>
              </a:lnSpc>
              <a:spcBef>
                <a:spcPts val="1200"/>
              </a:spcBef>
              <a:spcAft>
                <a:spcPts val="0"/>
              </a:spcAft>
              <a:buClr>
                <a:srgbClr val="000000"/>
              </a:buClr>
              <a:buSzPts val="1440"/>
              <a:buChar char="–"/>
            </a:pPr>
            <a:r>
              <a:rPr lang="en-US" sz="2000"/>
              <a:t>Flexible</a:t>
            </a:r>
            <a:endParaRPr/>
          </a:p>
          <a:p>
            <a:pPr marL="547688" lvl="1" indent="-228600" algn="l" rtl="0">
              <a:lnSpc>
                <a:spcPct val="100000"/>
              </a:lnSpc>
              <a:spcBef>
                <a:spcPts val="1200"/>
              </a:spcBef>
              <a:spcAft>
                <a:spcPts val="0"/>
              </a:spcAft>
              <a:buClr>
                <a:srgbClr val="000000"/>
              </a:buClr>
              <a:buSzPts val="1440"/>
              <a:buChar char="–"/>
            </a:pPr>
            <a:r>
              <a:rPr lang="en-US" sz="2000"/>
              <a:t>Practical</a:t>
            </a:r>
            <a:endParaRPr/>
          </a:p>
          <a:p>
            <a:pPr marL="547688" lvl="1" indent="-228600" algn="l" rtl="0">
              <a:lnSpc>
                <a:spcPct val="100000"/>
              </a:lnSpc>
              <a:spcBef>
                <a:spcPts val="1200"/>
              </a:spcBef>
              <a:spcAft>
                <a:spcPts val="0"/>
              </a:spcAft>
              <a:buClr>
                <a:srgbClr val="000000"/>
              </a:buClr>
              <a:buSzPts val="1440"/>
              <a:buChar char="–"/>
            </a:pPr>
            <a:r>
              <a:rPr lang="en-US" sz="2000"/>
              <a:t>Covers a wide range of data and analysis techniques</a:t>
            </a:r>
            <a:endParaRPr/>
          </a:p>
          <a:p>
            <a:pPr marL="547688" lvl="1" indent="-228600" algn="l" rtl="0">
              <a:lnSpc>
                <a:spcPct val="100000"/>
              </a:lnSpc>
              <a:spcBef>
                <a:spcPts val="1200"/>
              </a:spcBef>
              <a:spcAft>
                <a:spcPts val="0"/>
              </a:spcAft>
              <a:buClr>
                <a:srgbClr val="000000"/>
              </a:buClr>
              <a:buSzPts val="1440"/>
              <a:buChar char="–"/>
            </a:pPr>
            <a:r>
              <a:rPr lang="en-US" sz="2000"/>
              <a:t>Ideal jumping off point for the data fabric</a:t>
            </a:r>
            <a:endParaRPr/>
          </a:p>
          <a:p>
            <a:pPr marL="457200" lvl="0" indent="-228600" algn="l" rtl="0">
              <a:lnSpc>
                <a:spcPct val="100000"/>
              </a:lnSpc>
              <a:spcBef>
                <a:spcPts val="0"/>
              </a:spcBef>
              <a:spcAft>
                <a:spcPts val="0"/>
              </a:spcAft>
              <a:buSzPts val="2160"/>
              <a:buNone/>
            </a:pPr>
            <a:endParaRPr/>
          </a:p>
        </p:txBody>
      </p:sp>
      <p:sp>
        <p:nvSpPr>
          <p:cNvPr id="174" name="Google Shape;174;p30"/>
          <p:cNvSpPr txBox="1"/>
          <p:nvPr/>
        </p:nvSpPr>
        <p:spPr>
          <a:xfrm>
            <a:off x="-580584" y="3964185"/>
            <a:ext cx="3528391" cy="5054203"/>
          </a:xfrm>
          <a:prstGeom prst="rect">
            <a:avLst/>
          </a:prstGeom>
          <a:noFill/>
          <a:ln>
            <a:noFill/>
          </a:ln>
        </p:spPr>
        <p:txBody>
          <a:bodyPr spcFirstLastPara="1" wrap="square" lIns="91425" tIns="45700" rIns="91425" bIns="45700" anchor="t" anchorCtr="0">
            <a:noAutofit/>
          </a:bodyPr>
          <a:lstStyle/>
          <a:p>
            <a:pPr marL="228600" marR="0" lvl="0" indent="-101600" algn="l" rtl="0">
              <a:lnSpc>
                <a:spcPct val="100000"/>
              </a:lnSpc>
              <a:spcBef>
                <a:spcPts val="120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grpSp>
        <p:nvGrpSpPr>
          <p:cNvPr id="175" name="Google Shape;175;p30"/>
          <p:cNvGrpSpPr/>
          <p:nvPr/>
        </p:nvGrpSpPr>
        <p:grpSpPr>
          <a:xfrm>
            <a:off x="4552960" y="1424816"/>
            <a:ext cx="7252923" cy="4316796"/>
            <a:chOff x="4552960" y="1424816"/>
            <a:chExt cx="7252923" cy="4316796"/>
          </a:xfrm>
        </p:grpSpPr>
        <p:sp>
          <p:nvSpPr>
            <p:cNvPr id="176" name="Google Shape;176;p30"/>
            <p:cNvSpPr txBox="1"/>
            <p:nvPr/>
          </p:nvSpPr>
          <p:spPr>
            <a:xfrm>
              <a:off x="4716674" y="5618501"/>
              <a:ext cx="3647191" cy="12311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6F7878"/>
                  </a:solidFill>
                  <a:latin typeface="Arial"/>
                  <a:ea typeface="Arial"/>
                  <a:cs typeface="Arial"/>
                  <a:sym typeface="Arial"/>
                </a:rPr>
                <a:t>From “Hype Cycle for Data Management, 2021," July 2021 G00450207</a:t>
              </a:r>
              <a:endParaRPr sz="1400" b="0" i="0" u="none" strike="noStrike" cap="none">
                <a:solidFill>
                  <a:srgbClr val="000000"/>
                </a:solidFill>
                <a:latin typeface="Arial"/>
                <a:ea typeface="Arial"/>
                <a:cs typeface="Arial"/>
                <a:sym typeface="Arial"/>
              </a:endParaRPr>
            </a:p>
          </p:txBody>
        </p:sp>
        <p:pic>
          <p:nvPicPr>
            <p:cNvPr id="177" name="Google Shape;177;p30" descr="Diagram&#10;&#10;Description automatically generated"/>
            <p:cNvPicPr preferRelativeResize="0"/>
            <p:nvPr/>
          </p:nvPicPr>
          <p:blipFill rotWithShape="1">
            <a:blip r:embed="rId4">
              <a:alphaModFix/>
            </a:blip>
            <a:srcRect/>
            <a:stretch/>
          </p:blipFill>
          <p:spPr>
            <a:xfrm>
              <a:off x="4552960" y="1424816"/>
              <a:ext cx="7252923" cy="4146295"/>
            </a:xfrm>
            <a:prstGeom prst="rect">
              <a:avLst/>
            </a:prstGeom>
            <a:noFill/>
            <a:ln>
              <a:noFill/>
            </a:ln>
          </p:spPr>
        </p:pic>
        <p:sp>
          <p:nvSpPr>
            <p:cNvPr id="178" name="Google Shape;178;p30"/>
            <p:cNvSpPr/>
            <p:nvPr/>
          </p:nvSpPr>
          <p:spPr>
            <a:xfrm>
              <a:off x="7152746" y="1765892"/>
              <a:ext cx="553720" cy="141580"/>
            </a:xfrm>
            <a:prstGeom prst="rect">
              <a:avLst/>
            </a:prstGeom>
            <a:no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9" name="Google Shape;179;p30"/>
            <p:cNvSpPr/>
            <p:nvPr/>
          </p:nvSpPr>
          <p:spPr>
            <a:xfrm>
              <a:off x="8625840" y="4678680"/>
              <a:ext cx="553720" cy="141580"/>
            </a:xfrm>
            <a:prstGeom prst="rect">
              <a:avLst/>
            </a:prstGeom>
            <a:no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30"/>
            <p:cNvSpPr/>
            <p:nvPr/>
          </p:nvSpPr>
          <p:spPr>
            <a:xfrm>
              <a:off x="10323140" y="3346907"/>
              <a:ext cx="1132918" cy="141580"/>
            </a:xfrm>
            <a:prstGeom prst="rect">
              <a:avLst/>
            </a:prstGeom>
            <a:no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1" name="Google Shape;181;p30"/>
            <p:cNvSpPr/>
            <p:nvPr/>
          </p:nvSpPr>
          <p:spPr>
            <a:xfrm>
              <a:off x="5457025" y="2793816"/>
              <a:ext cx="553720" cy="141580"/>
            </a:xfrm>
            <a:prstGeom prst="rect">
              <a:avLst/>
            </a:prstGeom>
            <a:no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02"/>
          <p:cNvSpPr/>
          <p:nvPr/>
        </p:nvSpPr>
        <p:spPr>
          <a:xfrm>
            <a:off x="573346" y="3169447"/>
            <a:ext cx="1361661" cy="2405269"/>
          </a:xfrm>
          <a:prstGeom prst="rect">
            <a:avLst/>
          </a:prstGeom>
          <a:noFill/>
          <a:ln w="25400" cap="flat" cmpd="sng">
            <a:solidFill>
              <a:srgbClr val="DBDED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87" name="Google Shape;187;p102"/>
          <p:cNvCxnSpPr>
            <a:endCxn id="186" idx="0"/>
          </p:cNvCxnSpPr>
          <p:nvPr/>
        </p:nvCxnSpPr>
        <p:spPr>
          <a:xfrm>
            <a:off x="1249076" y="2821447"/>
            <a:ext cx="5100" cy="348000"/>
          </a:xfrm>
          <a:prstGeom prst="straightConnector1">
            <a:avLst/>
          </a:prstGeom>
          <a:noFill/>
          <a:ln w="9525" cap="flat" cmpd="sng">
            <a:solidFill>
              <a:srgbClr val="002656"/>
            </a:solidFill>
            <a:prstDash val="solid"/>
            <a:round/>
            <a:headEnd type="triangle" w="med" len="med"/>
            <a:tailEnd type="triangle" w="med" len="med"/>
          </a:ln>
        </p:spPr>
      </p:cxnSp>
      <p:sp>
        <p:nvSpPr>
          <p:cNvPr id="188" name="Google Shape;188;p102"/>
          <p:cNvSpPr/>
          <p:nvPr/>
        </p:nvSpPr>
        <p:spPr>
          <a:xfrm>
            <a:off x="573346" y="2434219"/>
            <a:ext cx="11012556" cy="387358"/>
          </a:xfrm>
          <a:prstGeom prst="rect">
            <a:avLst/>
          </a:prstGeom>
          <a:noFill/>
          <a:ln w="25400" cap="flat" cmpd="sng">
            <a:solidFill>
              <a:srgbClr val="C9CEC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sp>
        <p:nvSpPr>
          <p:cNvPr id="189" name="Google Shape;189;p102"/>
          <p:cNvSpPr txBox="1"/>
          <p:nvPr/>
        </p:nvSpPr>
        <p:spPr>
          <a:xfrm>
            <a:off x="9413361" y="2416342"/>
            <a:ext cx="2159128" cy="397157"/>
          </a:xfrm>
          <a:prstGeom prst="rect">
            <a:avLst/>
          </a:prstGeom>
          <a:solidFill>
            <a:srgbClr val="00B0F0"/>
          </a:solidFill>
          <a:ln>
            <a:noFill/>
          </a:ln>
        </p:spPr>
        <p:txBody>
          <a:bodyPr spcFirstLastPara="1" wrap="square" lIns="91425" tIns="1080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Metadata</a:t>
            </a:r>
            <a:endParaRPr sz="1400" b="1" i="0" u="none" strike="noStrike" cap="none">
              <a:solidFill>
                <a:srgbClr val="000000"/>
              </a:solidFill>
              <a:latin typeface="Arial"/>
              <a:ea typeface="Arial"/>
              <a:cs typeface="Arial"/>
              <a:sym typeface="Arial"/>
            </a:endParaRPr>
          </a:p>
        </p:txBody>
      </p:sp>
      <p:sp>
        <p:nvSpPr>
          <p:cNvPr id="190" name="Google Shape;190;p102"/>
          <p:cNvSpPr/>
          <p:nvPr/>
        </p:nvSpPr>
        <p:spPr>
          <a:xfrm>
            <a:off x="2156979" y="3202579"/>
            <a:ext cx="1361661" cy="2405269"/>
          </a:xfrm>
          <a:prstGeom prst="rect">
            <a:avLst/>
          </a:prstGeom>
          <a:noFill/>
          <a:ln w="25400" cap="flat" cmpd="sng">
            <a:solidFill>
              <a:srgbClr val="DBDED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91" name="Google Shape;191;p102"/>
          <p:cNvCxnSpPr>
            <a:endCxn id="190" idx="0"/>
          </p:cNvCxnSpPr>
          <p:nvPr/>
        </p:nvCxnSpPr>
        <p:spPr>
          <a:xfrm>
            <a:off x="2832709" y="2854579"/>
            <a:ext cx="5100" cy="348000"/>
          </a:xfrm>
          <a:prstGeom prst="straightConnector1">
            <a:avLst/>
          </a:prstGeom>
          <a:noFill/>
          <a:ln w="9525" cap="flat" cmpd="sng">
            <a:solidFill>
              <a:srgbClr val="002656"/>
            </a:solidFill>
            <a:prstDash val="solid"/>
            <a:round/>
            <a:headEnd type="triangle" w="med" len="med"/>
            <a:tailEnd type="triangle" w="med" len="med"/>
          </a:ln>
        </p:spPr>
      </p:cxnSp>
      <p:sp>
        <p:nvSpPr>
          <p:cNvPr id="192" name="Google Shape;192;p102"/>
          <p:cNvSpPr/>
          <p:nvPr/>
        </p:nvSpPr>
        <p:spPr>
          <a:xfrm>
            <a:off x="3839088" y="3059861"/>
            <a:ext cx="1361661" cy="2405269"/>
          </a:xfrm>
          <a:prstGeom prst="rect">
            <a:avLst/>
          </a:prstGeom>
          <a:solidFill>
            <a:schemeClr val="lt1"/>
          </a:solidFill>
          <a:ln w="25400" cap="flat" cmpd="sng">
            <a:solidFill>
              <a:srgbClr val="DBDED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3" name="Google Shape;193;p102"/>
          <p:cNvSpPr/>
          <p:nvPr/>
        </p:nvSpPr>
        <p:spPr>
          <a:xfrm>
            <a:off x="5389560" y="3268843"/>
            <a:ext cx="1361661" cy="2405269"/>
          </a:xfrm>
          <a:prstGeom prst="rect">
            <a:avLst/>
          </a:prstGeom>
          <a:noFill/>
          <a:ln w="25400" cap="flat" cmpd="sng">
            <a:solidFill>
              <a:srgbClr val="DBDED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94" name="Google Shape;194;p102"/>
          <p:cNvCxnSpPr>
            <a:stCxn id="188" idx="2"/>
            <a:endCxn id="193" idx="0"/>
          </p:cNvCxnSpPr>
          <p:nvPr/>
        </p:nvCxnSpPr>
        <p:spPr>
          <a:xfrm flipH="1">
            <a:off x="6070324" y="2821577"/>
            <a:ext cx="9300" cy="447300"/>
          </a:xfrm>
          <a:prstGeom prst="straightConnector1">
            <a:avLst/>
          </a:prstGeom>
          <a:noFill/>
          <a:ln w="9525" cap="flat" cmpd="sng">
            <a:solidFill>
              <a:srgbClr val="002656"/>
            </a:solidFill>
            <a:prstDash val="solid"/>
            <a:round/>
            <a:headEnd type="triangle" w="med" len="med"/>
            <a:tailEnd type="triangle" w="med" len="med"/>
          </a:ln>
        </p:spPr>
      </p:cxnSp>
      <p:sp>
        <p:nvSpPr>
          <p:cNvPr id="195" name="Google Shape;195;p102"/>
          <p:cNvSpPr/>
          <p:nvPr/>
        </p:nvSpPr>
        <p:spPr>
          <a:xfrm>
            <a:off x="7084573" y="3071719"/>
            <a:ext cx="1361661" cy="2405269"/>
          </a:xfrm>
          <a:prstGeom prst="rect">
            <a:avLst/>
          </a:prstGeom>
          <a:solidFill>
            <a:schemeClr val="lt1"/>
          </a:solidFill>
          <a:ln w="25400" cap="flat" cmpd="sng">
            <a:solidFill>
              <a:srgbClr val="DBDED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102"/>
          <p:cNvSpPr/>
          <p:nvPr/>
        </p:nvSpPr>
        <p:spPr>
          <a:xfrm>
            <a:off x="8767651" y="3106100"/>
            <a:ext cx="1361661" cy="2405269"/>
          </a:xfrm>
          <a:prstGeom prst="rect">
            <a:avLst/>
          </a:prstGeom>
          <a:solidFill>
            <a:schemeClr val="lt1"/>
          </a:solidFill>
          <a:ln w="25400" cap="flat" cmpd="sng">
            <a:solidFill>
              <a:srgbClr val="DBDED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7" name="Google Shape;197;p102"/>
          <p:cNvSpPr/>
          <p:nvPr/>
        </p:nvSpPr>
        <p:spPr>
          <a:xfrm>
            <a:off x="10234168" y="3209215"/>
            <a:ext cx="1361661" cy="2405269"/>
          </a:xfrm>
          <a:prstGeom prst="rect">
            <a:avLst/>
          </a:prstGeom>
          <a:noFill/>
          <a:ln w="25400" cap="flat" cmpd="sng">
            <a:solidFill>
              <a:srgbClr val="DBDED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98" name="Google Shape;198;p102"/>
          <p:cNvCxnSpPr>
            <a:endCxn id="197" idx="0"/>
          </p:cNvCxnSpPr>
          <p:nvPr/>
        </p:nvCxnSpPr>
        <p:spPr>
          <a:xfrm>
            <a:off x="10909898" y="2861215"/>
            <a:ext cx="5100" cy="348000"/>
          </a:xfrm>
          <a:prstGeom prst="straightConnector1">
            <a:avLst/>
          </a:prstGeom>
          <a:noFill/>
          <a:ln w="9525" cap="flat" cmpd="sng">
            <a:solidFill>
              <a:srgbClr val="002656"/>
            </a:solidFill>
            <a:prstDash val="solid"/>
            <a:round/>
            <a:headEnd type="triangle" w="med" len="med"/>
            <a:tailEnd type="triangle" w="med" len="med"/>
          </a:ln>
        </p:spPr>
      </p:cxnSp>
      <p:sp>
        <p:nvSpPr>
          <p:cNvPr id="199" name="Google Shape;199;p102"/>
          <p:cNvSpPr txBox="1"/>
          <p:nvPr/>
        </p:nvSpPr>
        <p:spPr>
          <a:xfrm>
            <a:off x="4716277" y="2447979"/>
            <a:ext cx="314701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Access / Virtualization / Federation</a:t>
            </a:r>
            <a:endParaRPr sz="1400" b="1" i="0" u="none" strike="noStrike" cap="none">
              <a:solidFill>
                <a:srgbClr val="000000"/>
              </a:solidFill>
              <a:latin typeface="Arial"/>
              <a:ea typeface="Arial"/>
              <a:cs typeface="Arial"/>
              <a:sym typeface="Arial"/>
            </a:endParaRPr>
          </a:p>
        </p:txBody>
      </p:sp>
      <p:sp>
        <p:nvSpPr>
          <p:cNvPr id="200" name="Google Shape;200;p102"/>
          <p:cNvSpPr txBox="1"/>
          <p:nvPr/>
        </p:nvSpPr>
        <p:spPr>
          <a:xfrm>
            <a:off x="588245" y="1687916"/>
            <a:ext cx="11007584" cy="369332"/>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Analytics, Business Intelligence and Collaboration Tools</a:t>
            </a:r>
            <a:endParaRPr sz="1800" b="1" i="0" u="none" strike="noStrike" cap="none">
              <a:solidFill>
                <a:srgbClr val="000000"/>
              </a:solidFill>
              <a:latin typeface="Arial"/>
              <a:ea typeface="Arial"/>
              <a:cs typeface="Arial"/>
              <a:sym typeface="Arial"/>
            </a:endParaRPr>
          </a:p>
        </p:txBody>
      </p:sp>
      <p:sp>
        <p:nvSpPr>
          <p:cNvPr id="201" name="Google Shape;201;p102"/>
          <p:cNvSpPr/>
          <p:nvPr/>
        </p:nvSpPr>
        <p:spPr>
          <a:xfrm>
            <a:off x="7008374" y="3164485"/>
            <a:ext cx="1361661" cy="2405269"/>
          </a:xfrm>
          <a:prstGeom prst="rect">
            <a:avLst/>
          </a:prstGeom>
          <a:solidFill>
            <a:schemeClr val="lt1"/>
          </a:solidFill>
          <a:ln w="25400" cap="flat" cmpd="sng">
            <a:solidFill>
              <a:srgbClr val="DBDED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2" name="Google Shape;202;p102"/>
          <p:cNvSpPr/>
          <p:nvPr/>
        </p:nvSpPr>
        <p:spPr>
          <a:xfrm>
            <a:off x="6932175" y="3257251"/>
            <a:ext cx="1361661" cy="2405269"/>
          </a:xfrm>
          <a:prstGeom prst="rect">
            <a:avLst/>
          </a:prstGeom>
          <a:solidFill>
            <a:schemeClr val="lt1"/>
          </a:solidFill>
          <a:ln w="25400" cap="flat" cmpd="sng">
            <a:solidFill>
              <a:srgbClr val="DBDED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3" name="Google Shape;203;p102"/>
          <p:cNvSpPr/>
          <p:nvPr/>
        </p:nvSpPr>
        <p:spPr>
          <a:xfrm>
            <a:off x="8710406" y="3169972"/>
            <a:ext cx="1361661" cy="2405269"/>
          </a:xfrm>
          <a:prstGeom prst="rect">
            <a:avLst/>
          </a:prstGeom>
          <a:solidFill>
            <a:schemeClr val="lt1"/>
          </a:solidFill>
          <a:ln w="25400" cap="flat" cmpd="sng">
            <a:solidFill>
              <a:srgbClr val="DBDED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4" name="Google Shape;204;p102"/>
          <p:cNvSpPr/>
          <p:nvPr/>
        </p:nvSpPr>
        <p:spPr>
          <a:xfrm>
            <a:off x="8640357" y="3235445"/>
            <a:ext cx="1361661" cy="2405269"/>
          </a:xfrm>
          <a:prstGeom prst="rect">
            <a:avLst/>
          </a:prstGeom>
          <a:solidFill>
            <a:schemeClr val="lt1"/>
          </a:solidFill>
          <a:ln w="25400" cap="flat" cmpd="sng">
            <a:solidFill>
              <a:srgbClr val="DBDED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5" name="Google Shape;205;p102"/>
          <p:cNvSpPr/>
          <p:nvPr/>
        </p:nvSpPr>
        <p:spPr>
          <a:xfrm>
            <a:off x="3771169" y="3147653"/>
            <a:ext cx="1361661" cy="2405269"/>
          </a:xfrm>
          <a:prstGeom prst="rect">
            <a:avLst/>
          </a:prstGeom>
          <a:solidFill>
            <a:schemeClr val="lt1"/>
          </a:solidFill>
          <a:ln w="25400" cap="flat" cmpd="sng">
            <a:solidFill>
              <a:srgbClr val="DBDED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6" name="Google Shape;206;p102"/>
          <p:cNvSpPr/>
          <p:nvPr/>
        </p:nvSpPr>
        <p:spPr>
          <a:xfrm>
            <a:off x="3713380" y="3235445"/>
            <a:ext cx="1361661" cy="2405269"/>
          </a:xfrm>
          <a:prstGeom prst="rect">
            <a:avLst/>
          </a:prstGeom>
          <a:solidFill>
            <a:schemeClr val="lt1"/>
          </a:solidFill>
          <a:ln w="25400" cap="flat" cmpd="sng">
            <a:solidFill>
              <a:srgbClr val="DBDED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07" name="Google Shape;207;p102"/>
          <p:cNvCxnSpPr/>
          <p:nvPr/>
        </p:nvCxnSpPr>
        <p:spPr>
          <a:xfrm>
            <a:off x="6089550" y="2063769"/>
            <a:ext cx="4970" cy="347870"/>
          </a:xfrm>
          <a:prstGeom prst="straightConnector1">
            <a:avLst/>
          </a:prstGeom>
          <a:noFill/>
          <a:ln w="9525" cap="flat" cmpd="sng">
            <a:solidFill>
              <a:srgbClr val="002656"/>
            </a:solidFill>
            <a:prstDash val="solid"/>
            <a:round/>
            <a:headEnd type="triangle" w="med" len="med"/>
            <a:tailEnd type="triangle" w="med" len="med"/>
          </a:ln>
        </p:spPr>
      </p:cxnSp>
      <p:sp>
        <p:nvSpPr>
          <p:cNvPr id="208" name="Google Shape;208;p102"/>
          <p:cNvSpPr txBox="1"/>
          <p:nvPr/>
        </p:nvSpPr>
        <p:spPr>
          <a:xfrm>
            <a:off x="573346" y="5157274"/>
            <a:ext cx="1326871" cy="417442"/>
          </a:xfrm>
          <a:prstGeom prst="rect">
            <a:avLst/>
          </a:prstGeom>
          <a:solidFill>
            <a:srgbClr val="FFC000"/>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Metadata</a:t>
            </a:r>
            <a:endParaRPr sz="1400" b="1" i="0" u="none" strike="noStrike" cap="none">
              <a:solidFill>
                <a:srgbClr val="000000"/>
              </a:solidFill>
              <a:latin typeface="Arial"/>
              <a:ea typeface="Arial"/>
              <a:cs typeface="Arial"/>
              <a:sym typeface="Arial"/>
            </a:endParaRPr>
          </a:p>
        </p:txBody>
      </p:sp>
      <p:sp>
        <p:nvSpPr>
          <p:cNvPr id="209" name="Google Shape;209;p102"/>
          <p:cNvSpPr txBox="1"/>
          <p:nvPr/>
        </p:nvSpPr>
        <p:spPr>
          <a:xfrm>
            <a:off x="2163856" y="5187883"/>
            <a:ext cx="1358563" cy="417442"/>
          </a:xfrm>
          <a:prstGeom prst="rect">
            <a:avLst/>
          </a:prstGeom>
          <a:solidFill>
            <a:srgbClr val="00B050"/>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Metadata</a:t>
            </a:r>
            <a:endParaRPr sz="1400" b="1" i="0" u="none" strike="noStrike" cap="none">
              <a:solidFill>
                <a:srgbClr val="000000"/>
              </a:solidFill>
              <a:latin typeface="Arial"/>
              <a:ea typeface="Arial"/>
              <a:cs typeface="Arial"/>
              <a:sym typeface="Arial"/>
            </a:endParaRPr>
          </a:p>
        </p:txBody>
      </p:sp>
      <p:sp>
        <p:nvSpPr>
          <p:cNvPr id="210" name="Google Shape;210;p102"/>
          <p:cNvSpPr txBox="1"/>
          <p:nvPr/>
        </p:nvSpPr>
        <p:spPr>
          <a:xfrm>
            <a:off x="3709602" y="5223538"/>
            <a:ext cx="1357882" cy="417442"/>
          </a:xfrm>
          <a:prstGeom prst="rect">
            <a:avLst/>
          </a:prstGeom>
          <a:solidFill>
            <a:srgbClr val="C63C00"/>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Metadata</a:t>
            </a:r>
            <a:endParaRPr sz="1400" b="1" i="0" u="none" strike="noStrike" cap="none">
              <a:solidFill>
                <a:srgbClr val="000000"/>
              </a:solidFill>
              <a:latin typeface="Arial"/>
              <a:ea typeface="Arial"/>
              <a:cs typeface="Arial"/>
              <a:sym typeface="Arial"/>
            </a:endParaRPr>
          </a:p>
        </p:txBody>
      </p:sp>
      <p:sp>
        <p:nvSpPr>
          <p:cNvPr id="211" name="Google Shape;211;p102"/>
          <p:cNvSpPr txBox="1"/>
          <p:nvPr/>
        </p:nvSpPr>
        <p:spPr>
          <a:xfrm>
            <a:off x="5404466" y="5236557"/>
            <a:ext cx="1337608" cy="417442"/>
          </a:xfrm>
          <a:prstGeom prst="rect">
            <a:avLst/>
          </a:prstGeom>
          <a:solidFill>
            <a:srgbClr val="2B8D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Metadata</a:t>
            </a:r>
            <a:endParaRPr sz="1400" b="1" i="0" u="none" strike="noStrike" cap="none">
              <a:solidFill>
                <a:srgbClr val="000000"/>
              </a:solidFill>
              <a:latin typeface="Arial"/>
              <a:ea typeface="Arial"/>
              <a:cs typeface="Arial"/>
              <a:sym typeface="Arial"/>
            </a:endParaRPr>
          </a:p>
        </p:txBody>
      </p:sp>
      <p:sp>
        <p:nvSpPr>
          <p:cNvPr id="212" name="Google Shape;212;p102"/>
          <p:cNvSpPr txBox="1"/>
          <p:nvPr/>
        </p:nvSpPr>
        <p:spPr>
          <a:xfrm>
            <a:off x="6932175" y="5250046"/>
            <a:ext cx="1352269" cy="417442"/>
          </a:xfrm>
          <a:prstGeom prst="rect">
            <a:avLst/>
          </a:prstGeom>
          <a:solidFill>
            <a:srgbClr val="2B8D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Metadata</a:t>
            </a:r>
            <a:endParaRPr sz="1400" b="1" i="0" u="none" strike="noStrike" cap="none">
              <a:solidFill>
                <a:srgbClr val="000000"/>
              </a:solidFill>
              <a:latin typeface="Arial"/>
              <a:ea typeface="Arial"/>
              <a:cs typeface="Arial"/>
              <a:sym typeface="Arial"/>
            </a:endParaRPr>
          </a:p>
        </p:txBody>
      </p:sp>
      <p:sp>
        <p:nvSpPr>
          <p:cNvPr id="213" name="Google Shape;213;p102"/>
          <p:cNvSpPr txBox="1"/>
          <p:nvPr/>
        </p:nvSpPr>
        <p:spPr>
          <a:xfrm>
            <a:off x="8650535" y="5197030"/>
            <a:ext cx="1343287" cy="417442"/>
          </a:xfrm>
          <a:prstGeom prst="rect">
            <a:avLst/>
          </a:prstGeom>
          <a:solidFill>
            <a:schemeClr val="accent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Metadata</a:t>
            </a:r>
            <a:endParaRPr sz="1400" b="1" i="0" u="none" strike="noStrike" cap="none">
              <a:solidFill>
                <a:srgbClr val="000000"/>
              </a:solidFill>
              <a:latin typeface="Arial"/>
              <a:ea typeface="Arial"/>
              <a:cs typeface="Arial"/>
              <a:sym typeface="Arial"/>
            </a:endParaRPr>
          </a:p>
        </p:txBody>
      </p:sp>
      <p:sp>
        <p:nvSpPr>
          <p:cNvPr id="214" name="Google Shape;214;p102"/>
          <p:cNvSpPr txBox="1"/>
          <p:nvPr/>
        </p:nvSpPr>
        <p:spPr>
          <a:xfrm>
            <a:off x="10249054" y="5197042"/>
            <a:ext cx="1336847" cy="417442"/>
          </a:xfrm>
          <a:prstGeom prst="rect">
            <a:avLst/>
          </a:prstGeom>
          <a:solidFill>
            <a:srgbClr val="7030A0"/>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Metadata</a:t>
            </a:r>
            <a:endParaRPr sz="1400" b="1" i="0" u="none" strike="noStrike" cap="none">
              <a:solidFill>
                <a:srgbClr val="000000"/>
              </a:solidFill>
              <a:latin typeface="Arial"/>
              <a:ea typeface="Arial"/>
              <a:cs typeface="Arial"/>
              <a:sym typeface="Arial"/>
            </a:endParaRPr>
          </a:p>
        </p:txBody>
      </p:sp>
      <p:sp>
        <p:nvSpPr>
          <p:cNvPr id="215" name="Google Shape;215;p102"/>
          <p:cNvSpPr txBox="1"/>
          <p:nvPr/>
        </p:nvSpPr>
        <p:spPr>
          <a:xfrm>
            <a:off x="692617" y="3932289"/>
            <a:ext cx="1133061"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Legacy BI</a:t>
            </a:r>
            <a:endParaRPr sz="1400" b="1" i="0" u="none" strike="noStrike" cap="none">
              <a:solidFill>
                <a:srgbClr val="000000"/>
              </a:solidFill>
              <a:latin typeface="Arial"/>
              <a:ea typeface="Arial"/>
              <a:cs typeface="Arial"/>
              <a:sym typeface="Arial"/>
            </a:endParaRPr>
          </a:p>
        </p:txBody>
      </p:sp>
      <p:sp>
        <p:nvSpPr>
          <p:cNvPr id="216" name="Google Shape;216;p102"/>
          <p:cNvSpPr txBox="1"/>
          <p:nvPr/>
        </p:nvSpPr>
        <p:spPr>
          <a:xfrm>
            <a:off x="2206675" y="3609124"/>
            <a:ext cx="11943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Remote and Third</a:t>
            </a:r>
            <a:r>
              <a:rPr lang="en-US" b="1"/>
              <a:t>-P</a:t>
            </a:r>
            <a:r>
              <a:rPr lang="en-US" sz="1400" b="1" i="0" u="none" strike="noStrike" cap="none">
                <a:solidFill>
                  <a:srgbClr val="000000"/>
                </a:solidFill>
                <a:latin typeface="Arial"/>
                <a:ea typeface="Arial"/>
                <a:cs typeface="Arial"/>
                <a:sym typeface="Arial"/>
              </a:rPr>
              <a:t>arty </a:t>
            </a:r>
            <a:r>
              <a:rPr lang="en-US" b="1"/>
              <a:t>S</a:t>
            </a:r>
            <a:r>
              <a:rPr lang="en-US" sz="1400" b="1" i="0" u="none" strike="noStrike" cap="none">
                <a:solidFill>
                  <a:srgbClr val="000000"/>
                </a:solidFill>
                <a:latin typeface="Arial"/>
                <a:ea typeface="Arial"/>
                <a:cs typeface="Arial"/>
                <a:sym typeface="Arial"/>
              </a:rPr>
              <a:t>ystems</a:t>
            </a:r>
            <a:endParaRPr sz="1400" b="1" i="0" u="none" strike="noStrike" cap="none">
              <a:solidFill>
                <a:srgbClr val="000000"/>
              </a:solidFill>
              <a:latin typeface="Arial"/>
              <a:ea typeface="Arial"/>
              <a:cs typeface="Arial"/>
              <a:sym typeface="Arial"/>
            </a:endParaRPr>
          </a:p>
        </p:txBody>
      </p:sp>
      <p:sp>
        <p:nvSpPr>
          <p:cNvPr id="217" name="Google Shape;217;p102"/>
          <p:cNvSpPr txBox="1"/>
          <p:nvPr/>
        </p:nvSpPr>
        <p:spPr>
          <a:xfrm>
            <a:off x="3790307" y="3716845"/>
            <a:ext cx="1205945"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Operational Intelligence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(ODS)</a:t>
            </a:r>
            <a:endParaRPr sz="1400" b="1" i="0" u="none" strike="noStrike" cap="none">
              <a:solidFill>
                <a:srgbClr val="000000"/>
              </a:solidFill>
              <a:latin typeface="Arial"/>
              <a:ea typeface="Arial"/>
              <a:cs typeface="Arial"/>
              <a:sym typeface="Arial"/>
            </a:endParaRPr>
          </a:p>
        </p:txBody>
      </p:sp>
      <p:sp>
        <p:nvSpPr>
          <p:cNvPr id="218" name="Google Shape;218;p102"/>
          <p:cNvSpPr txBox="1"/>
          <p:nvPr/>
        </p:nvSpPr>
        <p:spPr>
          <a:xfrm>
            <a:off x="5387272" y="3824567"/>
            <a:ext cx="1304315"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Data Warehouse</a:t>
            </a:r>
            <a:endParaRPr sz="1400" b="1" i="0" u="none" strike="noStrike" cap="none">
              <a:solidFill>
                <a:srgbClr val="000000"/>
              </a:solidFill>
              <a:latin typeface="Arial"/>
              <a:ea typeface="Arial"/>
              <a:cs typeface="Arial"/>
              <a:sym typeface="Arial"/>
            </a:endParaRPr>
          </a:p>
        </p:txBody>
      </p:sp>
      <p:sp>
        <p:nvSpPr>
          <p:cNvPr id="219" name="Google Shape;219;p102"/>
          <p:cNvSpPr txBox="1"/>
          <p:nvPr/>
        </p:nvSpPr>
        <p:spPr>
          <a:xfrm>
            <a:off x="7061974" y="3932289"/>
            <a:ext cx="1133061"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Marts</a:t>
            </a:r>
            <a:endParaRPr sz="1400" b="1" i="0" u="none" strike="noStrike" cap="none">
              <a:solidFill>
                <a:srgbClr val="000000"/>
              </a:solidFill>
              <a:latin typeface="Arial"/>
              <a:ea typeface="Arial"/>
              <a:cs typeface="Arial"/>
              <a:sym typeface="Arial"/>
            </a:endParaRPr>
          </a:p>
        </p:txBody>
      </p:sp>
      <p:sp>
        <p:nvSpPr>
          <p:cNvPr id="220" name="Google Shape;220;p102"/>
          <p:cNvSpPr txBox="1"/>
          <p:nvPr/>
        </p:nvSpPr>
        <p:spPr>
          <a:xfrm>
            <a:off x="8697925" y="3824575"/>
            <a:ext cx="13044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Sand-boxes</a:t>
            </a:r>
            <a:endParaRPr sz="1400" b="1" i="0" u="none" strike="noStrike" cap="none">
              <a:solidFill>
                <a:srgbClr val="000000"/>
              </a:solidFill>
              <a:latin typeface="Arial"/>
              <a:ea typeface="Arial"/>
              <a:cs typeface="Arial"/>
              <a:sym typeface="Arial"/>
            </a:endParaRPr>
          </a:p>
        </p:txBody>
      </p:sp>
      <p:sp>
        <p:nvSpPr>
          <p:cNvPr id="221" name="Google Shape;221;p102"/>
          <p:cNvSpPr txBox="1"/>
          <p:nvPr/>
        </p:nvSpPr>
        <p:spPr>
          <a:xfrm>
            <a:off x="10398519" y="3932289"/>
            <a:ext cx="1133061"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Data Lake</a:t>
            </a:r>
            <a:endParaRPr sz="1400" b="1" i="0" u="none" strike="noStrike" cap="none">
              <a:solidFill>
                <a:srgbClr val="000000"/>
              </a:solidFill>
              <a:latin typeface="Arial"/>
              <a:ea typeface="Arial"/>
              <a:cs typeface="Arial"/>
              <a:sym typeface="Arial"/>
            </a:endParaRPr>
          </a:p>
        </p:txBody>
      </p:sp>
      <p:cxnSp>
        <p:nvCxnSpPr>
          <p:cNvPr id="222" name="Google Shape;222;p102"/>
          <p:cNvCxnSpPr>
            <a:endCxn id="204" idx="0"/>
          </p:cNvCxnSpPr>
          <p:nvPr/>
        </p:nvCxnSpPr>
        <p:spPr>
          <a:xfrm>
            <a:off x="9321188" y="2840645"/>
            <a:ext cx="0" cy="394800"/>
          </a:xfrm>
          <a:prstGeom prst="straightConnector1">
            <a:avLst/>
          </a:prstGeom>
          <a:noFill/>
          <a:ln w="9525" cap="flat" cmpd="sng">
            <a:solidFill>
              <a:srgbClr val="002656"/>
            </a:solidFill>
            <a:prstDash val="solid"/>
            <a:round/>
            <a:headEnd type="triangle" w="med" len="med"/>
            <a:tailEnd type="triangle" w="med" len="med"/>
          </a:ln>
        </p:spPr>
      </p:cxnSp>
      <p:cxnSp>
        <p:nvCxnSpPr>
          <p:cNvPr id="223" name="Google Shape;223;p102"/>
          <p:cNvCxnSpPr/>
          <p:nvPr/>
        </p:nvCxnSpPr>
        <p:spPr>
          <a:xfrm>
            <a:off x="7658108" y="2864517"/>
            <a:ext cx="4970" cy="347870"/>
          </a:xfrm>
          <a:prstGeom prst="straightConnector1">
            <a:avLst/>
          </a:prstGeom>
          <a:noFill/>
          <a:ln w="9525" cap="flat" cmpd="sng">
            <a:solidFill>
              <a:srgbClr val="002656"/>
            </a:solidFill>
            <a:prstDash val="solid"/>
            <a:round/>
            <a:headEnd type="triangle" w="med" len="med"/>
            <a:tailEnd type="triangle" w="med" len="med"/>
          </a:ln>
        </p:spPr>
      </p:cxnSp>
      <p:cxnSp>
        <p:nvCxnSpPr>
          <p:cNvPr id="224" name="Google Shape;224;p102"/>
          <p:cNvCxnSpPr/>
          <p:nvPr/>
        </p:nvCxnSpPr>
        <p:spPr>
          <a:xfrm>
            <a:off x="4371256" y="2829558"/>
            <a:ext cx="4970" cy="347870"/>
          </a:xfrm>
          <a:prstGeom prst="straightConnector1">
            <a:avLst/>
          </a:prstGeom>
          <a:noFill/>
          <a:ln w="9525" cap="flat" cmpd="sng">
            <a:solidFill>
              <a:srgbClr val="002656"/>
            </a:solidFill>
            <a:prstDash val="solid"/>
            <a:round/>
            <a:headEnd type="triangle" w="med" len="med"/>
            <a:tailEnd type="triangle" w="med" len="med"/>
          </a:ln>
        </p:spPr>
      </p:cxnSp>
      <p:sp>
        <p:nvSpPr>
          <p:cNvPr id="225" name="Google Shape;225;p102"/>
          <p:cNvSpPr txBox="1"/>
          <p:nvPr/>
        </p:nvSpPr>
        <p:spPr>
          <a:xfrm>
            <a:off x="9428259" y="1679574"/>
            <a:ext cx="2159128" cy="384195"/>
          </a:xfrm>
          <a:prstGeom prst="rect">
            <a:avLst/>
          </a:prstGeom>
          <a:solidFill>
            <a:srgbClr val="92D050"/>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Metadata</a:t>
            </a:r>
            <a:endParaRPr sz="1400" b="1" i="0" u="none" strike="noStrike" cap="none">
              <a:solidFill>
                <a:srgbClr val="000000"/>
              </a:solidFill>
              <a:latin typeface="Arial"/>
              <a:ea typeface="Arial"/>
              <a:cs typeface="Arial"/>
              <a:sym typeface="Arial"/>
            </a:endParaRPr>
          </a:p>
        </p:txBody>
      </p:sp>
      <p:sp>
        <p:nvSpPr>
          <p:cNvPr id="226" name="Google Shape;226;p10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None/>
            </a:pPr>
            <a:r>
              <a:rPr lang="en-US" sz="2900"/>
              <a:t>Metadata, Data Virtualization for the Semantic Layer</a:t>
            </a:r>
            <a:br>
              <a:rPr lang="en-US" sz="2900"/>
            </a:br>
            <a:endParaRPr sz="33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21"/>
          <p:cNvSpPr txBox="1"/>
          <p:nvPr/>
        </p:nvSpPr>
        <p:spPr>
          <a:xfrm>
            <a:off x="6124725" y="6101650"/>
            <a:ext cx="3852300" cy="589500"/>
          </a:xfrm>
          <a:prstGeom prst="rect">
            <a:avLst/>
          </a:prstGeom>
          <a:solidFill>
            <a:srgbClr val="D9EA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Key: Data and Metadata Interface</a:t>
            </a:r>
            <a:endParaRPr sz="1400" b="0" i="0" u="none" strike="noStrike" cap="none">
              <a:solidFill>
                <a:srgbClr val="000000"/>
              </a:solidFill>
              <a:latin typeface="Arial"/>
              <a:ea typeface="Arial"/>
              <a:cs typeface="Arial"/>
              <a:sym typeface="Arial"/>
            </a:endParaRPr>
          </a:p>
        </p:txBody>
      </p:sp>
      <p:sp>
        <p:nvSpPr>
          <p:cNvPr id="232" name="Google Shape;232;p121"/>
          <p:cNvSpPr txBox="1"/>
          <p:nvPr/>
        </p:nvSpPr>
        <p:spPr>
          <a:xfrm>
            <a:off x="2266850" y="1633276"/>
            <a:ext cx="1950600" cy="259200"/>
          </a:xfrm>
          <a:prstGeom prst="rect">
            <a:avLst/>
          </a:prstGeom>
          <a:solidFill>
            <a:schemeClr val="accent6"/>
          </a:solidFill>
          <a:ln w="19050" cap="flat" cmpd="sng">
            <a:solidFill>
              <a:schemeClr val="lt1"/>
            </a:solidFill>
            <a:prstDash val="solid"/>
            <a:round/>
            <a:headEnd type="none" w="sm" len="sm"/>
            <a:tailEnd type="none" w="sm" len="sm"/>
          </a:ln>
        </p:spPr>
        <p:txBody>
          <a:bodyPr spcFirstLastPara="1" wrap="square" lIns="91425" tIns="45700" rIns="91425" bIns="45700" anchor="t" anchorCtr="1">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33" name="Google Shape;233;p121"/>
          <p:cNvSpPr txBox="1"/>
          <p:nvPr/>
        </p:nvSpPr>
        <p:spPr>
          <a:xfrm>
            <a:off x="4217825" y="1641326"/>
            <a:ext cx="1950600" cy="259200"/>
          </a:xfrm>
          <a:prstGeom prst="rect">
            <a:avLst/>
          </a:prstGeom>
          <a:solidFill>
            <a:schemeClr val="accent6"/>
          </a:solidFill>
          <a:ln w="19050" cap="flat" cmpd="sng">
            <a:solidFill>
              <a:schemeClr val="lt1"/>
            </a:solidFill>
            <a:prstDash val="solid"/>
            <a:round/>
            <a:headEnd type="none" w="sm" len="sm"/>
            <a:tailEnd type="none" w="sm" len="sm"/>
          </a:ln>
        </p:spPr>
        <p:txBody>
          <a:bodyPr spcFirstLastPara="1" wrap="square" lIns="91425" tIns="45700" rIns="91425" bIns="45700" anchor="t" anchorCtr="1">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34" name="Google Shape;234;p121"/>
          <p:cNvSpPr txBox="1"/>
          <p:nvPr/>
        </p:nvSpPr>
        <p:spPr>
          <a:xfrm>
            <a:off x="6168800" y="1641325"/>
            <a:ext cx="2112900" cy="259200"/>
          </a:xfrm>
          <a:prstGeom prst="rect">
            <a:avLst/>
          </a:prstGeom>
          <a:solidFill>
            <a:schemeClr val="accent6"/>
          </a:solidFill>
          <a:ln w="19050" cap="flat" cmpd="sng">
            <a:solidFill>
              <a:schemeClr val="lt1"/>
            </a:solidFill>
            <a:prstDash val="solid"/>
            <a:round/>
            <a:headEnd type="none" w="sm" len="sm"/>
            <a:tailEnd type="none" w="sm" len="sm"/>
          </a:ln>
        </p:spPr>
        <p:txBody>
          <a:bodyPr spcFirstLastPara="1" wrap="square" lIns="91425" tIns="45700" rIns="91425" bIns="45700" anchor="t" anchorCtr="1">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35" name="Google Shape;235;p121"/>
          <p:cNvSpPr txBox="1"/>
          <p:nvPr/>
        </p:nvSpPr>
        <p:spPr>
          <a:xfrm>
            <a:off x="8269775" y="1632775"/>
            <a:ext cx="788700" cy="259200"/>
          </a:xfrm>
          <a:prstGeom prst="rect">
            <a:avLst/>
          </a:prstGeom>
          <a:solidFill>
            <a:schemeClr val="accent6"/>
          </a:solidFill>
          <a:ln w="19050" cap="flat" cmpd="sng">
            <a:solidFill>
              <a:schemeClr val="lt1"/>
            </a:solidFill>
            <a:prstDash val="solid"/>
            <a:round/>
            <a:headEnd type="none" w="sm" len="sm"/>
            <a:tailEnd type="none" w="sm" len="sm"/>
          </a:ln>
        </p:spPr>
        <p:txBody>
          <a:bodyPr spcFirstLastPara="1" wrap="square" lIns="91425" tIns="45700" rIns="91425" bIns="45700" anchor="t" anchorCtr="1">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36" name="Google Shape;236;p121"/>
          <p:cNvSpPr txBox="1"/>
          <p:nvPr/>
        </p:nvSpPr>
        <p:spPr>
          <a:xfrm>
            <a:off x="9070450" y="1632775"/>
            <a:ext cx="2625000" cy="259200"/>
          </a:xfrm>
          <a:prstGeom prst="rect">
            <a:avLst/>
          </a:prstGeom>
          <a:solidFill>
            <a:schemeClr val="accent6"/>
          </a:solidFill>
          <a:ln w="19050" cap="flat" cmpd="sng">
            <a:solidFill>
              <a:schemeClr val="lt1"/>
            </a:solidFill>
            <a:prstDash val="solid"/>
            <a:round/>
            <a:headEnd type="none" w="sm" len="sm"/>
            <a:tailEnd type="none" w="sm" len="sm"/>
          </a:ln>
        </p:spPr>
        <p:txBody>
          <a:bodyPr spcFirstLastPara="1" wrap="square" lIns="91425" tIns="45700" rIns="91425" bIns="45700" anchor="t" anchorCtr="1">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37" name="Google Shape;237;p121"/>
          <p:cNvSpPr/>
          <p:nvPr/>
        </p:nvSpPr>
        <p:spPr>
          <a:xfrm>
            <a:off x="493765" y="1902653"/>
            <a:ext cx="11201700" cy="28278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8" name="Google Shape;238;p121"/>
          <p:cNvSpPr txBox="1"/>
          <p:nvPr/>
        </p:nvSpPr>
        <p:spPr>
          <a:xfrm>
            <a:off x="493765" y="4393613"/>
            <a:ext cx="11202900" cy="336900"/>
          </a:xfrm>
          <a:prstGeom prst="rect">
            <a:avLst/>
          </a:prstGeom>
          <a:solidFill>
            <a:srgbClr val="CCCCCC"/>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Ingest: ETL, ELT, Replication, Streaming</a:t>
            </a:r>
            <a:endParaRPr sz="1200" b="0" i="0" u="none" strike="noStrike" cap="none">
              <a:solidFill>
                <a:srgbClr val="000000"/>
              </a:solidFill>
              <a:latin typeface="Arial"/>
              <a:ea typeface="Arial"/>
              <a:cs typeface="Arial"/>
              <a:sym typeface="Arial"/>
            </a:endParaRPr>
          </a:p>
        </p:txBody>
      </p:sp>
      <p:sp>
        <p:nvSpPr>
          <p:cNvPr id="239" name="Google Shape;239;p121"/>
          <p:cNvSpPr txBox="1"/>
          <p:nvPr/>
        </p:nvSpPr>
        <p:spPr>
          <a:xfrm>
            <a:off x="493765" y="2325979"/>
            <a:ext cx="1852200" cy="2012700"/>
          </a:xfrm>
          <a:prstGeom prst="rect">
            <a:avLst/>
          </a:prstGeom>
          <a:solidFill>
            <a:srgbClr val="CCCCCC"/>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LDW Noncore</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Systems</a:t>
            </a:r>
            <a:endParaRPr sz="1400" b="0" i="0" u="none" strike="noStrike" cap="none">
              <a:solidFill>
                <a:srgbClr val="000000"/>
              </a:solidFill>
              <a:latin typeface="Arial"/>
              <a:ea typeface="Arial"/>
              <a:cs typeface="Arial"/>
              <a:sym typeface="Arial"/>
            </a:endParaRPr>
          </a:p>
        </p:txBody>
      </p:sp>
      <p:sp>
        <p:nvSpPr>
          <p:cNvPr id="240" name="Google Shape;240;p121"/>
          <p:cNvSpPr txBox="1"/>
          <p:nvPr/>
        </p:nvSpPr>
        <p:spPr>
          <a:xfrm>
            <a:off x="2405188" y="2315197"/>
            <a:ext cx="1800600" cy="2012700"/>
          </a:xfrm>
          <a:prstGeom prst="rect">
            <a:avLst/>
          </a:prstGeom>
          <a:solidFill>
            <a:srgbClr val="CCCCCC"/>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Operational </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Intelligence</a:t>
            </a:r>
            <a:endParaRPr sz="1400" b="0" i="0" u="none" strike="noStrike" cap="none">
              <a:solidFill>
                <a:srgbClr val="000000"/>
              </a:solidFill>
              <a:latin typeface="Arial"/>
              <a:ea typeface="Arial"/>
              <a:cs typeface="Arial"/>
              <a:sym typeface="Arial"/>
            </a:endParaRPr>
          </a:p>
        </p:txBody>
      </p:sp>
      <p:sp>
        <p:nvSpPr>
          <p:cNvPr id="241" name="Google Shape;241;p121"/>
          <p:cNvSpPr txBox="1"/>
          <p:nvPr/>
        </p:nvSpPr>
        <p:spPr>
          <a:xfrm>
            <a:off x="7596548" y="2351688"/>
            <a:ext cx="4100100" cy="1986900"/>
          </a:xfrm>
          <a:prstGeom prst="rect">
            <a:avLst/>
          </a:prstGeom>
          <a:solidFill>
            <a:srgbClr val="CCCCCC"/>
          </a:solidFill>
          <a:ln>
            <a:noFill/>
          </a:ln>
        </p:spPr>
        <p:txBody>
          <a:bodyPr spcFirstLastPara="1" wrap="square" lIns="45700"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Data Lake / NoSQL Platforms</a:t>
            </a:r>
            <a:endParaRPr sz="1400" b="0" i="0" u="none" strike="noStrike" cap="none">
              <a:solidFill>
                <a:srgbClr val="000000"/>
              </a:solidFill>
              <a:latin typeface="Arial"/>
              <a:ea typeface="Arial"/>
              <a:cs typeface="Arial"/>
              <a:sym typeface="Arial"/>
            </a:endParaRPr>
          </a:p>
        </p:txBody>
      </p:sp>
      <p:sp>
        <p:nvSpPr>
          <p:cNvPr id="242" name="Google Shape;242;p121"/>
          <p:cNvSpPr txBox="1"/>
          <p:nvPr/>
        </p:nvSpPr>
        <p:spPr>
          <a:xfrm>
            <a:off x="7685285" y="2714850"/>
            <a:ext cx="3475200" cy="1362300"/>
          </a:xfrm>
          <a:prstGeom prst="rect">
            <a:avLst/>
          </a:prstGeom>
          <a:solidFill>
            <a:srgbClr val="D8D8D8"/>
          </a:solidFill>
          <a:ln w="9525" cap="flat" cmpd="sng">
            <a:solidFill>
              <a:schemeClr val="lt1"/>
            </a:solidFill>
            <a:prstDash val="solid"/>
            <a:round/>
            <a:headEnd type="none" w="sm" len="sm"/>
            <a:tailEnd type="none" w="sm" len="sm"/>
          </a:ln>
        </p:spPr>
        <p:txBody>
          <a:bodyPr spcFirstLastPara="1" wrap="square" lIns="91425" tIns="0" rIns="91425" bIns="36575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Arial"/>
                <a:ea typeface="Arial"/>
                <a:cs typeface="Arial"/>
                <a:sym typeface="Arial"/>
              </a:rPr>
              <a:t>Data Lake</a:t>
            </a:r>
            <a:endParaRPr sz="1400" b="0" i="0" u="none" strike="noStrike" cap="none">
              <a:solidFill>
                <a:srgbClr val="000000"/>
              </a:solidFill>
              <a:latin typeface="Arial"/>
              <a:ea typeface="Arial"/>
              <a:cs typeface="Arial"/>
              <a:sym typeface="Arial"/>
            </a:endParaRPr>
          </a:p>
        </p:txBody>
      </p:sp>
      <p:sp>
        <p:nvSpPr>
          <p:cNvPr id="243" name="Google Shape;243;p121"/>
          <p:cNvSpPr txBox="1"/>
          <p:nvPr/>
        </p:nvSpPr>
        <p:spPr>
          <a:xfrm>
            <a:off x="3306850" y="2351675"/>
            <a:ext cx="4256700" cy="589500"/>
          </a:xfrm>
          <a:prstGeom prst="rect">
            <a:avLst/>
          </a:prstGeom>
          <a:solidFill>
            <a:srgbClr val="CCCCCC"/>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                              Relational DW Components</a:t>
            </a:r>
            <a:endParaRPr sz="1400" b="0" i="0" u="none" strike="noStrike" cap="none">
              <a:solidFill>
                <a:srgbClr val="000000"/>
              </a:solidFill>
              <a:latin typeface="Arial"/>
              <a:ea typeface="Arial"/>
              <a:cs typeface="Arial"/>
              <a:sym typeface="Arial"/>
            </a:endParaRPr>
          </a:p>
        </p:txBody>
      </p:sp>
      <p:sp>
        <p:nvSpPr>
          <p:cNvPr id="244" name="Google Shape;244;p121"/>
          <p:cNvSpPr txBox="1"/>
          <p:nvPr/>
        </p:nvSpPr>
        <p:spPr>
          <a:xfrm>
            <a:off x="4441748" y="2731947"/>
            <a:ext cx="3037200" cy="1345200"/>
          </a:xfrm>
          <a:prstGeom prst="rect">
            <a:avLst/>
          </a:prstGeom>
          <a:solidFill>
            <a:srgbClr val="D8D8D8"/>
          </a:solidFill>
          <a:ln w="9525" cap="flat" cmpd="sng">
            <a:solidFill>
              <a:schemeClr val="lt1"/>
            </a:solidFill>
            <a:prstDash val="solid"/>
            <a:round/>
            <a:headEnd type="none" w="sm" len="sm"/>
            <a:tailEnd type="none" w="sm" len="sm"/>
          </a:ln>
        </p:spPr>
        <p:txBody>
          <a:bodyPr spcFirstLastPara="1" wrap="square" lIns="91425" tIns="0" rIns="91425" bIns="36575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Arial"/>
                <a:ea typeface="Arial"/>
                <a:cs typeface="Arial"/>
                <a:sym typeface="Arial"/>
              </a:rPr>
              <a:t>Data Warehouse(s)</a:t>
            </a:r>
            <a:endParaRPr sz="1400" b="0" i="0" u="none" strike="noStrike" cap="none">
              <a:solidFill>
                <a:srgbClr val="000000"/>
              </a:solidFill>
              <a:latin typeface="Arial"/>
              <a:ea typeface="Arial"/>
              <a:cs typeface="Arial"/>
              <a:sym typeface="Arial"/>
            </a:endParaRPr>
          </a:p>
        </p:txBody>
      </p:sp>
      <p:sp>
        <p:nvSpPr>
          <p:cNvPr id="245" name="Google Shape;245;p121"/>
          <p:cNvSpPr txBox="1"/>
          <p:nvPr/>
        </p:nvSpPr>
        <p:spPr>
          <a:xfrm>
            <a:off x="618119" y="2954278"/>
            <a:ext cx="1562400" cy="861900"/>
          </a:xfrm>
          <a:prstGeom prst="rect">
            <a:avLst/>
          </a:prstGeom>
          <a:solidFill>
            <a:srgbClr val="D8D8D8"/>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Arial"/>
                <a:ea typeface="Arial"/>
                <a:cs typeface="Arial"/>
                <a:sym typeface="Arial"/>
              </a:rPr>
              <a:t>Remote and </a:t>
            </a:r>
            <a:br>
              <a:rPr lang="en-US" sz="1200" b="0" i="0" u="none" strike="noStrike" cap="none">
                <a:solidFill>
                  <a:srgbClr val="7F7F7F"/>
                </a:solidFill>
                <a:latin typeface="Arial"/>
                <a:ea typeface="Arial"/>
                <a:cs typeface="Arial"/>
                <a:sym typeface="Arial"/>
              </a:rPr>
            </a:br>
            <a:r>
              <a:rPr lang="en-US" sz="1200" b="0" i="0" u="none" strike="noStrike" cap="none">
                <a:solidFill>
                  <a:srgbClr val="7F7F7F"/>
                </a:solidFill>
                <a:latin typeface="Arial"/>
                <a:ea typeface="Arial"/>
                <a:cs typeface="Arial"/>
                <a:sym typeface="Arial"/>
              </a:rPr>
              <a:t>Third-Party</a:t>
            </a:r>
            <a:br>
              <a:rPr lang="en-US" sz="1200" b="0" i="0" u="none" strike="noStrike" cap="none">
                <a:solidFill>
                  <a:srgbClr val="7F7F7F"/>
                </a:solidFill>
                <a:latin typeface="Arial"/>
                <a:ea typeface="Arial"/>
                <a:cs typeface="Arial"/>
                <a:sym typeface="Arial"/>
              </a:rPr>
            </a:br>
            <a:r>
              <a:rPr lang="en-US" sz="1200" b="0" i="0" u="none" strike="noStrike" cap="none">
                <a:solidFill>
                  <a:srgbClr val="7F7F7F"/>
                </a:solidFill>
                <a:latin typeface="Arial"/>
                <a:ea typeface="Arial"/>
                <a:cs typeface="Arial"/>
                <a:sym typeface="Arial"/>
              </a:rPr>
              <a:t>Systems</a:t>
            </a:r>
            <a:endParaRPr sz="1400" b="0" i="0" u="none" strike="noStrike" cap="none">
              <a:solidFill>
                <a:srgbClr val="000000"/>
              </a:solidFill>
              <a:latin typeface="Arial"/>
              <a:ea typeface="Arial"/>
              <a:cs typeface="Arial"/>
              <a:sym typeface="Arial"/>
            </a:endParaRPr>
          </a:p>
        </p:txBody>
      </p:sp>
      <p:sp>
        <p:nvSpPr>
          <p:cNvPr id="246" name="Google Shape;246;p121"/>
          <p:cNvSpPr txBox="1"/>
          <p:nvPr/>
        </p:nvSpPr>
        <p:spPr>
          <a:xfrm>
            <a:off x="609851" y="3847027"/>
            <a:ext cx="1562400" cy="259200"/>
          </a:xfrm>
          <a:prstGeom prst="rect">
            <a:avLst/>
          </a:prstGeom>
          <a:solidFill>
            <a:srgbClr val="D8D8D8"/>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Arial"/>
                <a:ea typeface="Arial"/>
                <a:cs typeface="Arial"/>
                <a:sym typeface="Arial"/>
              </a:rPr>
              <a:t>Legacy BI</a:t>
            </a:r>
            <a:endParaRPr sz="1400" b="0" i="0" u="none" strike="noStrike" cap="none">
              <a:solidFill>
                <a:srgbClr val="000000"/>
              </a:solidFill>
              <a:latin typeface="Arial"/>
              <a:ea typeface="Arial"/>
              <a:cs typeface="Arial"/>
              <a:sym typeface="Arial"/>
            </a:endParaRPr>
          </a:p>
        </p:txBody>
      </p:sp>
      <p:sp>
        <p:nvSpPr>
          <p:cNvPr id="247" name="Google Shape;247;p121"/>
          <p:cNvSpPr txBox="1"/>
          <p:nvPr/>
        </p:nvSpPr>
        <p:spPr>
          <a:xfrm>
            <a:off x="495141" y="1919391"/>
            <a:ext cx="11201700" cy="368400"/>
          </a:xfrm>
          <a:prstGeom prst="rect">
            <a:avLst/>
          </a:prstGeom>
          <a:solidFill>
            <a:srgbClr val="CCCCCC"/>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Access/Virtualization/Federation</a:t>
            </a:r>
            <a:endParaRPr sz="1200" b="0" i="0" u="none" strike="noStrike" cap="none">
              <a:solidFill>
                <a:srgbClr val="000000"/>
              </a:solidFill>
              <a:latin typeface="Arial"/>
              <a:ea typeface="Arial"/>
              <a:cs typeface="Arial"/>
              <a:sym typeface="Arial"/>
            </a:endParaRPr>
          </a:p>
        </p:txBody>
      </p:sp>
      <p:grpSp>
        <p:nvGrpSpPr>
          <p:cNvPr id="248" name="Google Shape;248;p121"/>
          <p:cNvGrpSpPr/>
          <p:nvPr/>
        </p:nvGrpSpPr>
        <p:grpSpPr>
          <a:xfrm>
            <a:off x="4546934" y="3307606"/>
            <a:ext cx="1349948" cy="626885"/>
            <a:chOff x="5757242" y="3279873"/>
            <a:chExt cx="984214" cy="525866"/>
          </a:xfrm>
        </p:grpSpPr>
        <p:grpSp>
          <p:nvGrpSpPr>
            <p:cNvPr id="249" name="Google Shape;249;p121"/>
            <p:cNvGrpSpPr/>
            <p:nvPr/>
          </p:nvGrpSpPr>
          <p:grpSpPr>
            <a:xfrm>
              <a:off x="5845883" y="3279873"/>
              <a:ext cx="895573" cy="452515"/>
              <a:chOff x="6468360" y="3279873"/>
              <a:chExt cx="606424" cy="275523"/>
            </a:xfrm>
          </p:grpSpPr>
          <p:sp>
            <p:nvSpPr>
              <p:cNvPr id="250" name="Google Shape;250;p121"/>
              <p:cNvSpPr txBox="1"/>
              <p:nvPr/>
            </p:nvSpPr>
            <p:spPr>
              <a:xfrm>
                <a:off x="6517460" y="3279873"/>
                <a:ext cx="557324" cy="230303"/>
              </a:xfrm>
              <a:prstGeom prst="rect">
                <a:avLst/>
              </a:prstGeom>
              <a:solidFill>
                <a:srgbClr val="D8D8D8"/>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51" name="Google Shape;251;p121"/>
              <p:cNvSpPr txBox="1"/>
              <p:nvPr/>
            </p:nvSpPr>
            <p:spPr>
              <a:xfrm>
                <a:off x="6468360" y="3325093"/>
                <a:ext cx="557324" cy="230303"/>
              </a:xfrm>
              <a:prstGeom prst="rect">
                <a:avLst/>
              </a:prstGeom>
              <a:solidFill>
                <a:srgbClr val="D8D8D8"/>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252" name="Google Shape;252;p121"/>
            <p:cNvSpPr txBox="1"/>
            <p:nvPr/>
          </p:nvSpPr>
          <p:spPr>
            <a:xfrm>
              <a:off x="5757242" y="3427493"/>
              <a:ext cx="841418" cy="378246"/>
            </a:xfrm>
            <a:prstGeom prst="rect">
              <a:avLst/>
            </a:prstGeom>
            <a:solidFill>
              <a:srgbClr val="D8D8D8"/>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Arial"/>
                  <a:ea typeface="Arial"/>
                  <a:cs typeface="Arial"/>
                  <a:sym typeface="Arial"/>
                </a:rPr>
                <a:t>Marts</a:t>
              </a:r>
              <a:endParaRPr sz="1400" b="0" i="0" u="none" strike="noStrike" cap="none">
                <a:solidFill>
                  <a:srgbClr val="000000"/>
                </a:solidFill>
                <a:latin typeface="Arial"/>
                <a:ea typeface="Arial"/>
                <a:cs typeface="Arial"/>
                <a:sym typeface="Arial"/>
              </a:endParaRPr>
            </a:p>
          </p:txBody>
        </p:sp>
      </p:grpSp>
      <p:sp>
        <p:nvSpPr>
          <p:cNvPr id="253" name="Google Shape;253;p121"/>
          <p:cNvSpPr txBox="1"/>
          <p:nvPr/>
        </p:nvSpPr>
        <p:spPr>
          <a:xfrm>
            <a:off x="5948561" y="3508018"/>
            <a:ext cx="1370700" cy="426600"/>
          </a:xfrm>
          <a:prstGeom prst="rect">
            <a:avLst/>
          </a:prstGeom>
          <a:solidFill>
            <a:srgbClr val="D8D8D8"/>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Arial"/>
                <a:ea typeface="Arial"/>
                <a:cs typeface="Arial"/>
                <a:sym typeface="Arial"/>
              </a:rPr>
              <a:t>Sandboxes</a:t>
            </a:r>
            <a:endParaRPr sz="1400" b="0" i="0" u="none" strike="noStrike" cap="none">
              <a:solidFill>
                <a:srgbClr val="000000"/>
              </a:solidFill>
              <a:latin typeface="Arial"/>
              <a:ea typeface="Arial"/>
              <a:cs typeface="Arial"/>
              <a:sym typeface="Arial"/>
            </a:endParaRPr>
          </a:p>
        </p:txBody>
      </p:sp>
      <p:grpSp>
        <p:nvGrpSpPr>
          <p:cNvPr id="254" name="Google Shape;254;p121"/>
          <p:cNvGrpSpPr/>
          <p:nvPr/>
        </p:nvGrpSpPr>
        <p:grpSpPr>
          <a:xfrm>
            <a:off x="7837486" y="3315886"/>
            <a:ext cx="3113980" cy="589469"/>
            <a:chOff x="7587038" y="3681551"/>
            <a:chExt cx="1682778" cy="301072"/>
          </a:xfrm>
        </p:grpSpPr>
        <p:sp>
          <p:nvSpPr>
            <p:cNvPr id="255" name="Google Shape;255;p121"/>
            <p:cNvSpPr txBox="1"/>
            <p:nvPr/>
          </p:nvSpPr>
          <p:spPr>
            <a:xfrm>
              <a:off x="8592428" y="3681551"/>
              <a:ext cx="677388" cy="301072"/>
            </a:xfrm>
            <a:prstGeom prst="rect">
              <a:avLst/>
            </a:prstGeom>
            <a:solidFill>
              <a:srgbClr val="D8D8D8"/>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Arial"/>
                  <a:ea typeface="Arial"/>
                  <a:cs typeface="Arial"/>
                  <a:sym typeface="Arial"/>
                </a:rPr>
                <a:t>Reporting</a:t>
              </a:r>
              <a:br>
                <a:rPr lang="en-US" sz="1200" b="0" i="0" u="none" strike="noStrike" cap="none">
                  <a:solidFill>
                    <a:srgbClr val="7F7F7F"/>
                  </a:solidFill>
                  <a:latin typeface="Arial"/>
                  <a:ea typeface="Arial"/>
                  <a:cs typeface="Arial"/>
                  <a:sym typeface="Arial"/>
                </a:rPr>
              </a:br>
              <a:r>
                <a:rPr lang="en-US" sz="1200" b="0" i="0" u="none" strike="noStrike" cap="none">
                  <a:solidFill>
                    <a:srgbClr val="7F7F7F"/>
                  </a:solidFill>
                  <a:latin typeface="Arial"/>
                  <a:ea typeface="Arial"/>
                  <a:cs typeface="Arial"/>
                  <a:sym typeface="Arial"/>
                </a:rPr>
                <a:t>Accelerators</a:t>
              </a:r>
              <a:endParaRPr sz="1400" b="0" i="0" u="none" strike="noStrike" cap="none">
                <a:solidFill>
                  <a:srgbClr val="000000"/>
                </a:solidFill>
                <a:latin typeface="Arial"/>
                <a:ea typeface="Arial"/>
                <a:cs typeface="Arial"/>
                <a:sym typeface="Arial"/>
              </a:endParaRPr>
            </a:p>
          </p:txBody>
        </p:sp>
        <p:sp>
          <p:nvSpPr>
            <p:cNvPr id="256" name="Google Shape;256;p121"/>
            <p:cNvSpPr txBox="1"/>
            <p:nvPr/>
          </p:nvSpPr>
          <p:spPr>
            <a:xfrm>
              <a:off x="7587038" y="3681551"/>
              <a:ext cx="933598" cy="301072"/>
            </a:xfrm>
            <a:prstGeom prst="rect">
              <a:avLst/>
            </a:prstGeom>
            <a:solidFill>
              <a:srgbClr val="D8D8D8"/>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Arial"/>
                  <a:ea typeface="Arial"/>
                  <a:cs typeface="Arial"/>
                  <a:sym typeface="Arial"/>
                </a:rPr>
                <a:t>Sandboxes</a:t>
              </a:r>
              <a:endParaRPr sz="1400" b="0" i="0" u="none" strike="noStrike" cap="none">
                <a:solidFill>
                  <a:srgbClr val="000000"/>
                </a:solidFill>
                <a:latin typeface="Arial"/>
                <a:ea typeface="Arial"/>
                <a:cs typeface="Arial"/>
                <a:sym typeface="Arial"/>
              </a:endParaRPr>
            </a:p>
          </p:txBody>
        </p:sp>
      </p:grpSp>
      <p:grpSp>
        <p:nvGrpSpPr>
          <p:cNvPr id="257" name="Google Shape;257;p121"/>
          <p:cNvGrpSpPr/>
          <p:nvPr/>
        </p:nvGrpSpPr>
        <p:grpSpPr>
          <a:xfrm>
            <a:off x="2749287" y="3140146"/>
            <a:ext cx="881947" cy="763106"/>
            <a:chOff x="1914186" y="2889520"/>
            <a:chExt cx="643006" cy="640136"/>
          </a:xfrm>
        </p:grpSpPr>
        <p:sp>
          <p:nvSpPr>
            <p:cNvPr id="258" name="Google Shape;258;p121"/>
            <p:cNvSpPr txBox="1"/>
            <p:nvPr/>
          </p:nvSpPr>
          <p:spPr>
            <a:xfrm>
              <a:off x="2020444" y="2889520"/>
              <a:ext cx="536748" cy="476130"/>
            </a:xfrm>
            <a:prstGeom prst="rect">
              <a:avLst/>
            </a:prstGeom>
            <a:solidFill>
              <a:srgbClr val="D8D8D8"/>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Arial"/>
                  <a:ea typeface="Arial"/>
                  <a:cs typeface="Arial"/>
                  <a:sym typeface="Arial"/>
                </a:rPr>
                <a:t>ODS</a:t>
              </a:r>
              <a:endParaRPr sz="1400" b="0" i="0" u="none" strike="noStrike" cap="none">
                <a:solidFill>
                  <a:srgbClr val="000000"/>
                </a:solidFill>
                <a:latin typeface="Arial"/>
                <a:ea typeface="Arial"/>
                <a:cs typeface="Arial"/>
                <a:sym typeface="Arial"/>
              </a:endParaRPr>
            </a:p>
          </p:txBody>
        </p:sp>
        <p:sp>
          <p:nvSpPr>
            <p:cNvPr id="259" name="Google Shape;259;p121"/>
            <p:cNvSpPr txBox="1"/>
            <p:nvPr/>
          </p:nvSpPr>
          <p:spPr>
            <a:xfrm>
              <a:off x="1967315" y="2971523"/>
              <a:ext cx="536748" cy="476130"/>
            </a:xfrm>
            <a:prstGeom prst="rect">
              <a:avLst/>
            </a:prstGeom>
            <a:solidFill>
              <a:srgbClr val="D8D8D8"/>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Arial"/>
                  <a:ea typeface="Arial"/>
                  <a:cs typeface="Arial"/>
                  <a:sym typeface="Arial"/>
                </a:rPr>
                <a:t>ODS</a:t>
              </a:r>
              <a:endParaRPr sz="1400" b="0" i="0" u="none" strike="noStrike" cap="none">
                <a:solidFill>
                  <a:srgbClr val="000000"/>
                </a:solidFill>
                <a:latin typeface="Arial"/>
                <a:ea typeface="Arial"/>
                <a:cs typeface="Arial"/>
                <a:sym typeface="Arial"/>
              </a:endParaRPr>
            </a:p>
          </p:txBody>
        </p:sp>
        <p:sp>
          <p:nvSpPr>
            <p:cNvPr id="260" name="Google Shape;260;p121"/>
            <p:cNvSpPr txBox="1"/>
            <p:nvPr/>
          </p:nvSpPr>
          <p:spPr>
            <a:xfrm>
              <a:off x="1914186" y="3053526"/>
              <a:ext cx="536748" cy="476130"/>
            </a:xfrm>
            <a:prstGeom prst="rect">
              <a:avLst/>
            </a:prstGeom>
            <a:solidFill>
              <a:srgbClr val="D8D8D8"/>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Arial"/>
                  <a:ea typeface="Arial"/>
                  <a:cs typeface="Arial"/>
                  <a:sym typeface="Arial"/>
                </a:rPr>
                <a:t>ODS</a:t>
              </a:r>
              <a:endParaRPr sz="1400" b="0" i="0" u="none" strike="noStrike" cap="none">
                <a:solidFill>
                  <a:srgbClr val="000000"/>
                </a:solidFill>
                <a:latin typeface="Arial"/>
                <a:ea typeface="Arial"/>
                <a:cs typeface="Arial"/>
                <a:sym typeface="Arial"/>
              </a:endParaRPr>
            </a:p>
          </p:txBody>
        </p:sp>
      </p:grpSp>
      <p:sp>
        <p:nvSpPr>
          <p:cNvPr id="261" name="Google Shape;261;p121"/>
          <p:cNvSpPr txBox="1"/>
          <p:nvPr/>
        </p:nvSpPr>
        <p:spPr>
          <a:xfrm rot="-5400000">
            <a:off x="10536810" y="3169179"/>
            <a:ext cx="1980300" cy="336900"/>
          </a:xfrm>
          <a:prstGeom prst="rect">
            <a:avLst/>
          </a:prstGeom>
          <a:solidFill>
            <a:srgbClr val="FFC000"/>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Metadata Store / Catalog</a:t>
            </a:r>
            <a:endParaRPr sz="1200" b="0" i="0" u="none" strike="noStrike" cap="none">
              <a:solidFill>
                <a:schemeClr val="dk1"/>
              </a:solidFill>
              <a:latin typeface="Arial"/>
              <a:ea typeface="Arial"/>
              <a:cs typeface="Arial"/>
              <a:sym typeface="Arial"/>
            </a:endParaRPr>
          </a:p>
        </p:txBody>
      </p:sp>
      <p:sp>
        <p:nvSpPr>
          <p:cNvPr id="262" name="Google Shape;262;p121"/>
          <p:cNvSpPr txBox="1"/>
          <p:nvPr/>
        </p:nvSpPr>
        <p:spPr>
          <a:xfrm>
            <a:off x="795659" y="5017925"/>
            <a:ext cx="8719800" cy="11697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chemeClr val="dk1"/>
                </a:solidFill>
                <a:latin typeface="Arial"/>
                <a:ea typeface="Arial"/>
                <a:cs typeface="Arial"/>
                <a:sym typeface="Arial"/>
              </a:rPr>
              <a:t>The LDW architecture also helps us to systematically focus on all the data and metadata flows </a:t>
            </a:r>
            <a:r>
              <a:rPr lang="en-US">
                <a:solidFill>
                  <a:schemeClr val="dk1"/>
                </a:solidFill>
              </a:rPr>
              <a:t>—</a:t>
            </a:r>
            <a:r>
              <a:rPr lang="en-US" sz="1400" b="0" i="0" u="none" strike="noStrike" cap="none">
                <a:solidFill>
                  <a:schemeClr val="dk1"/>
                </a:solidFill>
                <a:latin typeface="Arial"/>
                <a:ea typeface="Arial"/>
                <a:cs typeface="Arial"/>
                <a:sym typeface="Arial"/>
              </a:rPr>
              <a:t> the “data and metadata transports” </a:t>
            </a:r>
            <a:r>
              <a:rPr lang="en-US">
                <a:solidFill>
                  <a:schemeClr val="dk1"/>
                </a:solidFill>
              </a:rPr>
              <a:t>—</a:t>
            </a:r>
            <a:r>
              <a:rPr lang="en-US" sz="1400" b="0" i="0" u="none" strike="noStrike" cap="none">
                <a:solidFill>
                  <a:schemeClr val="dk1"/>
                </a:solidFill>
                <a:latin typeface="Arial"/>
                <a:ea typeface="Arial"/>
                <a:cs typeface="Arial"/>
                <a:sym typeface="Arial"/>
              </a:rPr>
              <a:t> we’ll need</a:t>
            </a:r>
            <a:endParaRPr sz="14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For each interface ask “Exactly how does </a:t>
            </a:r>
            <a:r>
              <a:rPr lang="en-US" sz="1400" b="0" i="1" u="none" strike="noStrike" cap="none">
                <a:solidFill>
                  <a:schemeClr val="dk1"/>
                </a:solidFill>
                <a:latin typeface="Arial"/>
                <a:ea typeface="Arial"/>
                <a:cs typeface="Arial"/>
                <a:sym typeface="Arial"/>
              </a:rPr>
              <a:t>data and metadata </a:t>
            </a:r>
            <a:r>
              <a:rPr lang="en-US" sz="1400" b="0" i="0" u="none" strike="noStrike" cap="none">
                <a:solidFill>
                  <a:schemeClr val="dk1"/>
                </a:solidFill>
                <a:latin typeface="Arial"/>
                <a:ea typeface="Arial"/>
                <a:cs typeface="Arial"/>
                <a:sym typeface="Arial"/>
              </a:rPr>
              <a:t>flow across this interface”</a:t>
            </a:r>
            <a:endParaRPr sz="14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chemeClr val="dk1"/>
                </a:solidFill>
                <a:latin typeface="Arial"/>
                <a:ea typeface="Arial"/>
                <a:cs typeface="Arial"/>
                <a:sym typeface="Arial"/>
              </a:rPr>
              <a:t>Many vendors are pre-integrating these components already, in particular the data warehouse, the data lake and machine learning services</a:t>
            </a:r>
            <a:endParaRPr sz="1400" b="0" i="0" u="none" strike="noStrike" cap="none">
              <a:solidFill>
                <a:schemeClr val="dk1"/>
              </a:solidFill>
              <a:latin typeface="Arial"/>
              <a:ea typeface="Arial"/>
              <a:cs typeface="Arial"/>
              <a:sym typeface="Arial"/>
            </a:endParaRPr>
          </a:p>
        </p:txBody>
      </p:sp>
      <p:sp>
        <p:nvSpPr>
          <p:cNvPr id="263" name="Google Shape;263;p121"/>
          <p:cNvSpPr txBox="1">
            <a:spLocks noGrp="1"/>
          </p:cNvSpPr>
          <p:nvPr>
            <p:ph type="title"/>
          </p:nvPr>
        </p:nvSpPr>
        <p:spPr>
          <a:xfrm>
            <a:off x="457200" y="366725"/>
            <a:ext cx="11541300" cy="4431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None/>
            </a:pPr>
            <a:r>
              <a:rPr lang="en-US"/>
              <a:t>Systematically Consider Data, Metadata </a:t>
            </a:r>
            <a:r>
              <a:rPr lang="en-U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Interfaces</a:t>
            </a:r>
            <a:endParaRPr/>
          </a:p>
        </p:txBody>
      </p:sp>
      <p:sp>
        <p:nvSpPr>
          <p:cNvPr id="264" name="Google Shape;264;p121"/>
          <p:cNvSpPr txBox="1"/>
          <p:nvPr/>
        </p:nvSpPr>
        <p:spPr>
          <a:xfrm>
            <a:off x="2266854" y="1252912"/>
            <a:ext cx="1950600" cy="483000"/>
          </a:xfrm>
          <a:prstGeom prst="rect">
            <a:avLst/>
          </a:prstGeom>
          <a:solidFill>
            <a:srgbClr val="D8D8D8"/>
          </a:solidFill>
          <a:ln w="19050" cap="flat" cmpd="sng">
            <a:solidFill>
              <a:schemeClr val="lt1"/>
            </a:solidFill>
            <a:prstDash val="solid"/>
            <a:round/>
            <a:headEnd type="none" w="sm" len="sm"/>
            <a:tailEnd type="none" w="sm" len="sm"/>
          </a:ln>
        </p:spPr>
        <p:txBody>
          <a:bodyPr spcFirstLastPara="1" wrap="square" lIns="91425" tIns="45700" rIns="91425" bIns="45700" anchor="t" anchorCtr="1">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Operational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a:t>R</a:t>
            </a:r>
            <a:r>
              <a:rPr lang="en-US" sz="1200" b="0" i="0" u="none" strike="noStrike" cap="none">
                <a:solidFill>
                  <a:srgbClr val="000000"/>
                </a:solidFill>
                <a:latin typeface="Arial"/>
                <a:ea typeface="Arial"/>
                <a:cs typeface="Arial"/>
                <a:sym typeface="Arial"/>
              </a:rPr>
              <a:t>eporting</a:t>
            </a:r>
            <a:endParaRPr sz="1200" b="0" i="0" u="none" strike="noStrike" cap="none">
              <a:solidFill>
                <a:srgbClr val="000000"/>
              </a:solidFill>
              <a:latin typeface="Arial"/>
              <a:ea typeface="Arial"/>
              <a:cs typeface="Arial"/>
              <a:sym typeface="Arial"/>
            </a:endParaRPr>
          </a:p>
        </p:txBody>
      </p:sp>
      <p:sp>
        <p:nvSpPr>
          <p:cNvPr id="265" name="Google Shape;265;p121"/>
          <p:cNvSpPr txBox="1"/>
          <p:nvPr/>
        </p:nvSpPr>
        <p:spPr>
          <a:xfrm>
            <a:off x="4217824" y="1252910"/>
            <a:ext cx="1950600" cy="483000"/>
          </a:xfrm>
          <a:prstGeom prst="rect">
            <a:avLst/>
          </a:prstGeom>
          <a:solidFill>
            <a:srgbClr val="D8D8D8"/>
          </a:solidFill>
          <a:ln w="19050" cap="flat" cmpd="sng">
            <a:solidFill>
              <a:schemeClr val="lt1"/>
            </a:solidFill>
            <a:prstDash val="solid"/>
            <a:round/>
            <a:headEnd type="none" w="sm" len="sm"/>
            <a:tailEnd type="none" w="sm" len="sm"/>
          </a:ln>
        </p:spPr>
        <p:txBody>
          <a:bodyPr spcFirstLastPara="1" wrap="square" lIns="91425" tIns="45700" rIns="91425" bIns="45700" anchor="t" anchorCtr="1">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Query and Reporting Standard and Ad Hoc</a:t>
            </a:r>
            <a:endParaRPr sz="1200" b="0" i="0" u="none" strike="noStrike" cap="none">
              <a:solidFill>
                <a:srgbClr val="000000"/>
              </a:solidFill>
              <a:latin typeface="Arial"/>
              <a:ea typeface="Arial"/>
              <a:cs typeface="Arial"/>
              <a:sym typeface="Arial"/>
            </a:endParaRPr>
          </a:p>
        </p:txBody>
      </p:sp>
      <p:sp>
        <p:nvSpPr>
          <p:cNvPr id="266" name="Google Shape;266;p121"/>
          <p:cNvSpPr txBox="1"/>
          <p:nvPr/>
        </p:nvSpPr>
        <p:spPr>
          <a:xfrm>
            <a:off x="6168425" y="1252910"/>
            <a:ext cx="2112900" cy="483000"/>
          </a:xfrm>
          <a:prstGeom prst="rect">
            <a:avLst/>
          </a:prstGeom>
          <a:solidFill>
            <a:srgbClr val="D8D8D8"/>
          </a:solidFill>
          <a:ln w="19050" cap="flat" cmpd="sng">
            <a:solidFill>
              <a:schemeClr val="lt1"/>
            </a:solidFill>
            <a:prstDash val="solid"/>
            <a:round/>
            <a:headEnd type="none" w="sm" len="sm"/>
            <a:tailEnd type="none" w="sm" len="sm"/>
          </a:ln>
        </p:spPr>
        <p:txBody>
          <a:bodyPr spcFirstLastPara="1" wrap="square" lIns="91425" tIns="45700" rIns="91425" bIns="45700" anchor="t" anchorCtr="1">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Self–</a:t>
            </a:r>
            <a:r>
              <a:rPr lang="en-US" sz="1200"/>
              <a:t>S</a:t>
            </a:r>
            <a:r>
              <a:rPr lang="en-US" sz="1200" b="0" i="0" u="none" strike="noStrike" cap="none">
                <a:solidFill>
                  <a:srgbClr val="000000"/>
                </a:solidFill>
                <a:latin typeface="Arial"/>
                <a:ea typeface="Arial"/>
                <a:cs typeface="Arial"/>
                <a:sym typeface="Arial"/>
              </a:rPr>
              <a:t>ervice Reporting / Data Sourcing</a:t>
            </a:r>
            <a:endParaRPr sz="1200" b="0" i="0" u="none" strike="noStrike" cap="none">
              <a:solidFill>
                <a:srgbClr val="000000"/>
              </a:solidFill>
              <a:latin typeface="Arial"/>
              <a:ea typeface="Arial"/>
              <a:cs typeface="Arial"/>
              <a:sym typeface="Arial"/>
            </a:endParaRPr>
          </a:p>
        </p:txBody>
      </p:sp>
      <p:sp>
        <p:nvSpPr>
          <p:cNvPr id="267" name="Google Shape;267;p121"/>
          <p:cNvSpPr txBox="1"/>
          <p:nvPr/>
        </p:nvSpPr>
        <p:spPr>
          <a:xfrm>
            <a:off x="8273503" y="1252910"/>
            <a:ext cx="882000" cy="483000"/>
          </a:xfrm>
          <a:prstGeom prst="rect">
            <a:avLst/>
          </a:prstGeom>
          <a:solidFill>
            <a:srgbClr val="D8D8D8"/>
          </a:solidFill>
          <a:ln w="19050" cap="flat" cmpd="sng">
            <a:solidFill>
              <a:schemeClr val="lt1"/>
            </a:solidFill>
            <a:prstDash val="solid"/>
            <a:round/>
            <a:headEnd type="none" w="sm" len="sm"/>
            <a:tailEnd type="none" w="sm" len="sm"/>
          </a:ln>
        </p:spPr>
        <p:txBody>
          <a:bodyPr spcFirstLastPara="1" wrap="square" lIns="91425" tIns="45700" rIns="91425" bIns="45700" anchor="t" anchorCtr="1">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APIs</a:t>
            </a:r>
            <a:endParaRPr sz="1200" b="0" i="0" u="none" strike="noStrike" cap="none">
              <a:solidFill>
                <a:srgbClr val="000000"/>
              </a:solidFill>
              <a:latin typeface="Arial"/>
              <a:ea typeface="Arial"/>
              <a:cs typeface="Arial"/>
              <a:sym typeface="Arial"/>
            </a:endParaRPr>
          </a:p>
        </p:txBody>
      </p:sp>
      <p:sp>
        <p:nvSpPr>
          <p:cNvPr id="268" name="Google Shape;268;p121"/>
          <p:cNvSpPr txBox="1"/>
          <p:nvPr/>
        </p:nvSpPr>
        <p:spPr>
          <a:xfrm>
            <a:off x="9070451" y="1252910"/>
            <a:ext cx="2625000" cy="483000"/>
          </a:xfrm>
          <a:prstGeom prst="rect">
            <a:avLst/>
          </a:prstGeom>
          <a:solidFill>
            <a:srgbClr val="D8D8D8"/>
          </a:solidFill>
          <a:ln w="19050" cap="flat" cmpd="sng">
            <a:solidFill>
              <a:schemeClr val="lt1"/>
            </a:solidFill>
            <a:prstDash val="solid"/>
            <a:round/>
            <a:headEnd type="none" w="sm" len="sm"/>
            <a:tailEnd type="none" w="sm" len="sm"/>
          </a:ln>
        </p:spPr>
        <p:txBody>
          <a:bodyPr spcFirstLastPara="1" wrap="square" lIns="91425" tIns="45700" rIns="91425" bIns="45700" anchor="t" anchorCtr="1">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Data Science, AI, Machine Learning, Statistical, Predictive</a:t>
            </a:r>
            <a:endParaRPr sz="1200" b="0" i="0" u="none" strike="noStrike" cap="none">
              <a:solidFill>
                <a:srgbClr val="000000"/>
              </a:solidFill>
              <a:latin typeface="Arial"/>
              <a:ea typeface="Arial"/>
              <a:cs typeface="Arial"/>
              <a:sym typeface="Arial"/>
            </a:endParaRPr>
          </a:p>
        </p:txBody>
      </p:sp>
      <p:sp>
        <p:nvSpPr>
          <p:cNvPr id="269" name="Google Shape;269;p121"/>
          <p:cNvSpPr/>
          <p:nvPr/>
        </p:nvSpPr>
        <p:spPr>
          <a:xfrm>
            <a:off x="9041808" y="6156240"/>
            <a:ext cx="882000" cy="483000"/>
          </a:xfrm>
          <a:prstGeom prst="leftRightArrow">
            <a:avLst>
              <a:gd name="adj1" fmla="val 50000"/>
              <a:gd name="adj2" fmla="val 50000"/>
            </a:avLst>
          </a:prstGeom>
          <a:solidFill>
            <a:srgbClr val="FFC000"/>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700" b="0" i="0" u="none" strike="noStrike" cap="none">
                <a:solidFill>
                  <a:srgbClr val="000000"/>
                </a:solidFill>
                <a:latin typeface="Arial"/>
                <a:ea typeface="Arial"/>
                <a:cs typeface="Arial"/>
                <a:sym typeface="Arial"/>
              </a:rPr>
              <a:t>D / μ</a:t>
            </a:r>
            <a:endParaRPr sz="1700" b="0" i="0" u="none" strike="noStrike" cap="none">
              <a:solidFill>
                <a:srgbClr val="000000"/>
              </a:solidFill>
              <a:latin typeface="Arial"/>
              <a:ea typeface="Arial"/>
              <a:cs typeface="Arial"/>
              <a:sym typeface="Arial"/>
            </a:endParaRPr>
          </a:p>
        </p:txBody>
      </p:sp>
      <p:sp>
        <p:nvSpPr>
          <p:cNvPr id="270" name="Google Shape;270;p121"/>
          <p:cNvSpPr/>
          <p:nvPr/>
        </p:nvSpPr>
        <p:spPr>
          <a:xfrm>
            <a:off x="1965150" y="3187875"/>
            <a:ext cx="882000" cy="510600"/>
          </a:xfrm>
          <a:prstGeom prst="leftRightArrow">
            <a:avLst>
              <a:gd name="adj1" fmla="val 50000"/>
              <a:gd name="adj2" fmla="val 50000"/>
            </a:avLst>
          </a:prstGeom>
          <a:solidFill>
            <a:srgbClr val="FFC000"/>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D / μ</a:t>
            </a:r>
            <a:endParaRPr sz="1200" b="0" i="0" u="none" strike="noStrike" cap="none">
              <a:solidFill>
                <a:srgbClr val="000000"/>
              </a:solidFill>
              <a:latin typeface="Arial"/>
              <a:ea typeface="Arial"/>
              <a:cs typeface="Arial"/>
              <a:sym typeface="Arial"/>
            </a:endParaRPr>
          </a:p>
        </p:txBody>
      </p:sp>
      <p:sp>
        <p:nvSpPr>
          <p:cNvPr id="271" name="Google Shape;271;p121"/>
          <p:cNvSpPr/>
          <p:nvPr/>
        </p:nvSpPr>
        <p:spPr>
          <a:xfrm rot="-5400000">
            <a:off x="7888550" y="2333875"/>
            <a:ext cx="766500" cy="384000"/>
          </a:xfrm>
          <a:prstGeom prst="leftRightArrow">
            <a:avLst>
              <a:gd name="adj1" fmla="val 50000"/>
              <a:gd name="adj2" fmla="val 50000"/>
            </a:avLst>
          </a:prstGeom>
          <a:solidFill>
            <a:srgbClr val="FFC000"/>
          </a:solid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D / μ</a:t>
            </a:r>
            <a:endParaRPr sz="1200" b="0" i="0" u="none" strike="noStrike" cap="none">
              <a:solidFill>
                <a:srgbClr val="000000"/>
              </a:solidFill>
              <a:latin typeface="Arial"/>
              <a:ea typeface="Arial"/>
              <a:cs typeface="Arial"/>
              <a:sym typeface="Arial"/>
            </a:endParaRPr>
          </a:p>
        </p:txBody>
      </p:sp>
      <p:sp>
        <p:nvSpPr>
          <p:cNvPr id="272" name="Google Shape;272;p121"/>
          <p:cNvSpPr/>
          <p:nvPr/>
        </p:nvSpPr>
        <p:spPr>
          <a:xfrm>
            <a:off x="10768500" y="2950800"/>
            <a:ext cx="651600" cy="384000"/>
          </a:xfrm>
          <a:prstGeom prst="leftRightArrow">
            <a:avLst>
              <a:gd name="adj1" fmla="val 50000"/>
              <a:gd name="adj2" fmla="val 50000"/>
            </a:avLst>
          </a:prstGeom>
          <a:solidFill>
            <a:srgbClr val="FFC000"/>
          </a:solid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D / μ</a:t>
            </a:r>
            <a:endParaRPr sz="1200" b="0" i="0" u="none" strike="noStrike" cap="none">
              <a:solidFill>
                <a:srgbClr val="000000"/>
              </a:solidFill>
              <a:latin typeface="Arial"/>
              <a:ea typeface="Arial"/>
              <a:cs typeface="Arial"/>
              <a:sym typeface="Arial"/>
            </a:endParaRPr>
          </a:p>
        </p:txBody>
      </p:sp>
      <p:sp>
        <p:nvSpPr>
          <p:cNvPr id="273" name="Google Shape;273;p121"/>
          <p:cNvSpPr/>
          <p:nvPr/>
        </p:nvSpPr>
        <p:spPr>
          <a:xfrm rot="-5400000">
            <a:off x="9263350" y="4004975"/>
            <a:ext cx="766500" cy="384000"/>
          </a:xfrm>
          <a:prstGeom prst="leftRightArrow">
            <a:avLst>
              <a:gd name="adj1" fmla="val 50000"/>
              <a:gd name="adj2" fmla="val 50000"/>
            </a:avLst>
          </a:prstGeom>
          <a:solidFill>
            <a:srgbClr val="FFC000"/>
          </a:solid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D / μ</a:t>
            </a:r>
            <a:endParaRPr sz="1200" b="0" i="0" u="none" strike="noStrike" cap="none">
              <a:solidFill>
                <a:srgbClr val="000000"/>
              </a:solidFill>
              <a:latin typeface="Arial"/>
              <a:ea typeface="Arial"/>
              <a:cs typeface="Arial"/>
              <a:sym typeface="Arial"/>
            </a:endParaRPr>
          </a:p>
        </p:txBody>
      </p:sp>
      <p:sp>
        <p:nvSpPr>
          <p:cNvPr id="274" name="Google Shape;274;p121"/>
          <p:cNvSpPr/>
          <p:nvPr/>
        </p:nvSpPr>
        <p:spPr>
          <a:xfrm>
            <a:off x="7226963" y="2502950"/>
            <a:ext cx="651600" cy="384000"/>
          </a:xfrm>
          <a:prstGeom prst="leftRightArrow">
            <a:avLst>
              <a:gd name="adj1" fmla="val 50000"/>
              <a:gd name="adj2" fmla="val 50000"/>
            </a:avLst>
          </a:prstGeom>
          <a:solidFill>
            <a:srgbClr val="FFC000"/>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D / μ</a:t>
            </a:r>
            <a:endParaRPr sz="1200" b="0" i="0" u="none" strike="noStrike" cap="none">
              <a:solidFill>
                <a:srgbClr val="000000"/>
              </a:solidFill>
              <a:latin typeface="Arial"/>
              <a:ea typeface="Arial"/>
              <a:cs typeface="Arial"/>
              <a:sym typeface="Arial"/>
            </a:endParaRPr>
          </a:p>
        </p:txBody>
      </p:sp>
      <p:sp>
        <p:nvSpPr>
          <p:cNvPr id="275" name="Google Shape;275;p121"/>
          <p:cNvSpPr/>
          <p:nvPr/>
        </p:nvSpPr>
        <p:spPr>
          <a:xfrm rot="-5400000">
            <a:off x="4403213" y="2329775"/>
            <a:ext cx="766500" cy="384000"/>
          </a:xfrm>
          <a:prstGeom prst="leftRightArrow">
            <a:avLst>
              <a:gd name="adj1" fmla="val 50000"/>
              <a:gd name="adj2" fmla="val 50000"/>
            </a:avLst>
          </a:prstGeom>
          <a:solidFill>
            <a:srgbClr val="FFC000"/>
          </a:solid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D / μ</a:t>
            </a:r>
            <a:endParaRPr sz="1200" b="0" i="0" u="none" strike="noStrike" cap="none">
              <a:solidFill>
                <a:srgbClr val="000000"/>
              </a:solidFill>
              <a:latin typeface="Arial"/>
              <a:ea typeface="Arial"/>
              <a:cs typeface="Arial"/>
              <a:sym typeface="Arial"/>
            </a:endParaRPr>
          </a:p>
        </p:txBody>
      </p:sp>
      <p:sp>
        <p:nvSpPr>
          <p:cNvPr id="276" name="Google Shape;276;p121"/>
          <p:cNvSpPr/>
          <p:nvPr/>
        </p:nvSpPr>
        <p:spPr>
          <a:xfrm rot="-5400000">
            <a:off x="2415763" y="2370225"/>
            <a:ext cx="766500" cy="384000"/>
          </a:xfrm>
          <a:prstGeom prst="leftRightArrow">
            <a:avLst>
              <a:gd name="adj1" fmla="val 50000"/>
              <a:gd name="adj2" fmla="val 50000"/>
            </a:avLst>
          </a:prstGeom>
          <a:solidFill>
            <a:srgbClr val="FFC000"/>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D / μ</a:t>
            </a:r>
            <a:endParaRPr sz="1200" b="0" i="0" u="none" strike="noStrike" cap="none">
              <a:solidFill>
                <a:srgbClr val="000000"/>
              </a:solidFill>
              <a:latin typeface="Arial"/>
              <a:ea typeface="Arial"/>
              <a:cs typeface="Arial"/>
              <a:sym typeface="Arial"/>
            </a:endParaRPr>
          </a:p>
        </p:txBody>
      </p:sp>
      <p:sp>
        <p:nvSpPr>
          <p:cNvPr id="277" name="Google Shape;277;p121"/>
          <p:cNvSpPr/>
          <p:nvPr/>
        </p:nvSpPr>
        <p:spPr>
          <a:xfrm rot="-5400000">
            <a:off x="5563125" y="3786125"/>
            <a:ext cx="592800" cy="384000"/>
          </a:xfrm>
          <a:prstGeom prst="leftRightArrow">
            <a:avLst>
              <a:gd name="adj1" fmla="val 50000"/>
              <a:gd name="adj2" fmla="val 50000"/>
            </a:avLst>
          </a:prstGeom>
          <a:solidFill>
            <a:srgbClr val="FFC000"/>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D / μ</a:t>
            </a:r>
            <a:endParaRPr sz="1200" b="0" i="0" u="none" strike="noStrike" cap="none">
              <a:solidFill>
                <a:srgbClr val="000000"/>
              </a:solidFill>
              <a:latin typeface="Arial"/>
              <a:ea typeface="Arial"/>
              <a:cs typeface="Arial"/>
              <a:sym typeface="Arial"/>
            </a:endParaRPr>
          </a:p>
        </p:txBody>
      </p:sp>
      <p:sp>
        <p:nvSpPr>
          <p:cNvPr id="278" name="Google Shape;278;p121"/>
          <p:cNvSpPr/>
          <p:nvPr/>
        </p:nvSpPr>
        <p:spPr>
          <a:xfrm>
            <a:off x="3658925" y="3493075"/>
            <a:ext cx="788700" cy="510600"/>
          </a:xfrm>
          <a:prstGeom prst="leftRightArrow">
            <a:avLst>
              <a:gd name="adj1" fmla="val 50000"/>
              <a:gd name="adj2" fmla="val 50000"/>
            </a:avLst>
          </a:prstGeom>
          <a:solidFill>
            <a:srgbClr val="FFC000"/>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D / μ</a:t>
            </a:r>
            <a:endParaRPr sz="1200" b="0" i="0" u="none" strike="noStrike" cap="none">
              <a:solidFill>
                <a:srgbClr val="000000"/>
              </a:solidFill>
              <a:latin typeface="Arial"/>
              <a:ea typeface="Arial"/>
              <a:cs typeface="Arial"/>
              <a:sym typeface="Arial"/>
            </a:endParaRPr>
          </a:p>
        </p:txBody>
      </p:sp>
      <p:sp>
        <p:nvSpPr>
          <p:cNvPr id="279" name="Google Shape;279;p121"/>
          <p:cNvSpPr/>
          <p:nvPr/>
        </p:nvSpPr>
        <p:spPr>
          <a:xfrm rot="-5400000">
            <a:off x="2878675" y="4047025"/>
            <a:ext cx="608700" cy="384000"/>
          </a:xfrm>
          <a:prstGeom prst="leftRightArrow">
            <a:avLst>
              <a:gd name="adj1" fmla="val 50000"/>
              <a:gd name="adj2" fmla="val 50000"/>
            </a:avLst>
          </a:prstGeom>
          <a:solidFill>
            <a:srgbClr val="FFC000"/>
          </a:solid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D / μ</a:t>
            </a:r>
            <a:endParaRPr sz="1200" b="0" i="0" u="none" strike="noStrike" cap="none">
              <a:solidFill>
                <a:srgbClr val="000000"/>
              </a:solidFill>
              <a:latin typeface="Arial"/>
              <a:ea typeface="Arial"/>
              <a:cs typeface="Arial"/>
              <a:sym typeface="Arial"/>
            </a:endParaRPr>
          </a:p>
        </p:txBody>
      </p:sp>
      <p:sp>
        <p:nvSpPr>
          <p:cNvPr id="280" name="Google Shape;280;p121"/>
          <p:cNvSpPr/>
          <p:nvPr/>
        </p:nvSpPr>
        <p:spPr>
          <a:xfrm rot="-5400000">
            <a:off x="10013800" y="1764725"/>
            <a:ext cx="426000" cy="276300"/>
          </a:xfrm>
          <a:prstGeom prst="leftRightArrow">
            <a:avLst>
              <a:gd name="adj1" fmla="val 50000"/>
              <a:gd name="adj2" fmla="val 50000"/>
            </a:avLst>
          </a:prstGeom>
          <a:solidFill>
            <a:srgbClr val="FFC000"/>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900" b="0" i="0" u="none" strike="noStrike" cap="none">
                <a:solidFill>
                  <a:srgbClr val="000000"/>
                </a:solidFill>
                <a:latin typeface="Arial"/>
                <a:ea typeface="Arial"/>
                <a:cs typeface="Arial"/>
                <a:sym typeface="Arial"/>
              </a:rPr>
              <a:t>D / μ</a:t>
            </a:r>
            <a:endParaRPr sz="900" b="0" i="0" u="none" strike="noStrike" cap="none">
              <a:solidFill>
                <a:srgbClr val="000000"/>
              </a:solidFill>
              <a:latin typeface="Arial"/>
              <a:ea typeface="Arial"/>
              <a:cs typeface="Arial"/>
              <a:sym typeface="Arial"/>
            </a:endParaRPr>
          </a:p>
        </p:txBody>
      </p:sp>
      <p:sp>
        <p:nvSpPr>
          <p:cNvPr id="281" name="Google Shape;281;p121"/>
          <p:cNvSpPr/>
          <p:nvPr/>
        </p:nvSpPr>
        <p:spPr>
          <a:xfrm rot="-5400000">
            <a:off x="8413600" y="1764725"/>
            <a:ext cx="426000" cy="276300"/>
          </a:xfrm>
          <a:prstGeom prst="leftRightArrow">
            <a:avLst>
              <a:gd name="adj1" fmla="val 50000"/>
              <a:gd name="adj2" fmla="val 50000"/>
            </a:avLst>
          </a:prstGeom>
          <a:solidFill>
            <a:srgbClr val="FFC000"/>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900" b="0" i="0" u="none" strike="noStrike" cap="none">
                <a:solidFill>
                  <a:srgbClr val="000000"/>
                </a:solidFill>
                <a:latin typeface="Arial"/>
                <a:ea typeface="Arial"/>
                <a:cs typeface="Arial"/>
                <a:sym typeface="Arial"/>
              </a:rPr>
              <a:t>D / μ</a:t>
            </a:r>
            <a:endParaRPr sz="900" b="0" i="0" u="none" strike="noStrike" cap="none">
              <a:solidFill>
                <a:srgbClr val="000000"/>
              </a:solidFill>
              <a:latin typeface="Arial"/>
              <a:ea typeface="Arial"/>
              <a:cs typeface="Arial"/>
              <a:sym typeface="Arial"/>
            </a:endParaRPr>
          </a:p>
        </p:txBody>
      </p:sp>
      <p:sp>
        <p:nvSpPr>
          <p:cNvPr id="282" name="Google Shape;282;p121"/>
          <p:cNvSpPr/>
          <p:nvPr/>
        </p:nvSpPr>
        <p:spPr>
          <a:xfrm rot="-5400000">
            <a:off x="7499200" y="1764725"/>
            <a:ext cx="426000" cy="276300"/>
          </a:xfrm>
          <a:prstGeom prst="leftRightArrow">
            <a:avLst>
              <a:gd name="adj1" fmla="val 50000"/>
              <a:gd name="adj2" fmla="val 50000"/>
            </a:avLst>
          </a:prstGeom>
          <a:solidFill>
            <a:srgbClr val="FFC000"/>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900" b="0" i="0" u="none" strike="noStrike" cap="none">
                <a:solidFill>
                  <a:srgbClr val="000000"/>
                </a:solidFill>
                <a:latin typeface="Arial"/>
                <a:ea typeface="Arial"/>
                <a:cs typeface="Arial"/>
                <a:sym typeface="Arial"/>
              </a:rPr>
              <a:t>D / μ</a:t>
            </a:r>
            <a:endParaRPr sz="900" b="0" i="0" u="none" strike="noStrike" cap="none">
              <a:solidFill>
                <a:srgbClr val="000000"/>
              </a:solidFill>
              <a:latin typeface="Arial"/>
              <a:ea typeface="Arial"/>
              <a:cs typeface="Arial"/>
              <a:sym typeface="Arial"/>
            </a:endParaRPr>
          </a:p>
        </p:txBody>
      </p:sp>
      <p:sp>
        <p:nvSpPr>
          <p:cNvPr id="283" name="Google Shape;283;p121"/>
          <p:cNvSpPr/>
          <p:nvPr/>
        </p:nvSpPr>
        <p:spPr>
          <a:xfrm rot="-5400000">
            <a:off x="4375000" y="1764725"/>
            <a:ext cx="426000" cy="276300"/>
          </a:xfrm>
          <a:prstGeom prst="leftRightArrow">
            <a:avLst>
              <a:gd name="adj1" fmla="val 50000"/>
              <a:gd name="adj2" fmla="val 50000"/>
            </a:avLst>
          </a:prstGeom>
          <a:solidFill>
            <a:srgbClr val="FFC000"/>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900" b="0" i="0" u="none" strike="noStrike" cap="none">
                <a:solidFill>
                  <a:srgbClr val="000000"/>
                </a:solidFill>
                <a:latin typeface="Arial"/>
                <a:ea typeface="Arial"/>
                <a:cs typeface="Arial"/>
                <a:sym typeface="Arial"/>
              </a:rPr>
              <a:t>D / μ</a:t>
            </a:r>
            <a:endParaRPr sz="900" b="0" i="0" u="none" strike="noStrike" cap="none">
              <a:solidFill>
                <a:srgbClr val="000000"/>
              </a:solidFill>
              <a:latin typeface="Arial"/>
              <a:ea typeface="Arial"/>
              <a:cs typeface="Arial"/>
              <a:sym typeface="Arial"/>
            </a:endParaRPr>
          </a:p>
        </p:txBody>
      </p:sp>
      <p:sp>
        <p:nvSpPr>
          <p:cNvPr id="284" name="Google Shape;284;p121"/>
          <p:cNvSpPr/>
          <p:nvPr/>
        </p:nvSpPr>
        <p:spPr>
          <a:xfrm rot="-5400000">
            <a:off x="3232000" y="1764725"/>
            <a:ext cx="426000" cy="276300"/>
          </a:xfrm>
          <a:prstGeom prst="leftRightArrow">
            <a:avLst>
              <a:gd name="adj1" fmla="val 50000"/>
              <a:gd name="adj2" fmla="val 50000"/>
            </a:avLst>
          </a:prstGeom>
          <a:solidFill>
            <a:srgbClr val="FFC000"/>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900" b="0" i="0" u="none" strike="noStrike" cap="none">
                <a:solidFill>
                  <a:srgbClr val="000000"/>
                </a:solidFill>
                <a:latin typeface="Arial"/>
                <a:ea typeface="Arial"/>
                <a:cs typeface="Arial"/>
                <a:sym typeface="Arial"/>
              </a:rPr>
              <a:t>D / μ</a:t>
            </a:r>
            <a:endParaRPr sz="9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06"/>
          <p:cNvSpPr txBox="1"/>
          <p:nvPr/>
        </p:nvSpPr>
        <p:spPr>
          <a:xfrm>
            <a:off x="2366551" y="1996037"/>
            <a:ext cx="1497863" cy="873214"/>
          </a:xfrm>
          <a:prstGeom prst="rect">
            <a:avLst/>
          </a:prstGeom>
          <a:solidFill>
            <a:srgbClr val="AAD2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Data Warehouse</a:t>
            </a:r>
            <a:endParaRPr sz="1200" b="1" i="0" u="none" strike="noStrike" cap="none">
              <a:solidFill>
                <a:srgbClr val="000000"/>
              </a:solidFill>
              <a:latin typeface="Arial"/>
              <a:ea typeface="Arial"/>
              <a:cs typeface="Arial"/>
              <a:sym typeface="Arial"/>
            </a:endParaRPr>
          </a:p>
        </p:txBody>
      </p:sp>
      <p:sp>
        <p:nvSpPr>
          <p:cNvPr id="290" name="Google Shape;290;p106"/>
          <p:cNvSpPr txBox="1"/>
          <p:nvPr/>
        </p:nvSpPr>
        <p:spPr>
          <a:xfrm>
            <a:off x="774850" y="1896130"/>
            <a:ext cx="1305081" cy="1343131"/>
          </a:xfrm>
          <a:prstGeom prst="rect">
            <a:avLst/>
          </a:prstGeom>
          <a:solidFill>
            <a:srgbClr val="0077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Data Lake</a:t>
            </a:r>
            <a:endParaRPr sz="1200" b="1" i="0" u="none" strike="noStrike" cap="none">
              <a:solidFill>
                <a:srgbClr val="000000"/>
              </a:solidFill>
              <a:latin typeface="Arial"/>
              <a:ea typeface="Arial"/>
              <a:cs typeface="Arial"/>
              <a:sym typeface="Arial"/>
            </a:endParaRPr>
          </a:p>
        </p:txBody>
      </p:sp>
      <p:sp>
        <p:nvSpPr>
          <p:cNvPr id="291" name="Google Shape;291;p106"/>
          <p:cNvSpPr/>
          <p:nvPr/>
        </p:nvSpPr>
        <p:spPr>
          <a:xfrm>
            <a:off x="1952467" y="2440878"/>
            <a:ext cx="535888" cy="300090"/>
          </a:xfrm>
          <a:prstGeom prst="rightArrow">
            <a:avLst>
              <a:gd name="adj1" fmla="val 50000"/>
              <a:gd name="adj2" fmla="val 50000"/>
            </a:avLst>
          </a:prstGeom>
          <a:solidFill>
            <a:srgbClr val="FFC000"/>
          </a:solidFill>
          <a:ln w="12700" cap="flat" cmpd="sng">
            <a:solidFill>
              <a:srgbClr val="001D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2060"/>
                </a:solidFill>
                <a:latin typeface="Arial Black"/>
                <a:ea typeface="Arial Black"/>
                <a:cs typeface="Arial Black"/>
                <a:sym typeface="Arial Black"/>
              </a:rPr>
              <a:t>+</a:t>
            </a:r>
            <a:endParaRPr sz="1200" b="0" i="0" u="none" strike="noStrike" cap="none">
              <a:solidFill>
                <a:srgbClr val="002060"/>
              </a:solidFill>
              <a:latin typeface="Arial Black"/>
              <a:ea typeface="Arial Black"/>
              <a:cs typeface="Arial Black"/>
              <a:sym typeface="Arial Black"/>
            </a:endParaRPr>
          </a:p>
        </p:txBody>
      </p:sp>
      <p:sp>
        <p:nvSpPr>
          <p:cNvPr id="292" name="Google Shape;292;p106"/>
          <p:cNvSpPr txBox="1"/>
          <p:nvPr/>
        </p:nvSpPr>
        <p:spPr>
          <a:xfrm rot="-1016232">
            <a:off x="820451" y="2168511"/>
            <a:ext cx="442807" cy="2769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IoT</a:t>
            </a:r>
            <a:endParaRPr sz="1400" b="0" i="0" u="none" strike="noStrike" cap="none">
              <a:solidFill>
                <a:srgbClr val="000000"/>
              </a:solidFill>
              <a:latin typeface="Arial"/>
              <a:ea typeface="Arial"/>
              <a:cs typeface="Arial"/>
              <a:sym typeface="Arial"/>
            </a:endParaRPr>
          </a:p>
        </p:txBody>
      </p:sp>
      <p:sp>
        <p:nvSpPr>
          <p:cNvPr id="293" name="Google Shape;293;p106"/>
          <p:cNvSpPr txBox="1"/>
          <p:nvPr/>
        </p:nvSpPr>
        <p:spPr>
          <a:xfrm>
            <a:off x="751025" y="2517504"/>
            <a:ext cx="575799"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Video</a:t>
            </a:r>
            <a:endParaRPr sz="1400" b="0" i="0" u="none" strike="noStrike" cap="none">
              <a:solidFill>
                <a:srgbClr val="000000"/>
              </a:solidFill>
              <a:latin typeface="Arial"/>
              <a:ea typeface="Arial"/>
              <a:cs typeface="Arial"/>
              <a:sym typeface="Arial"/>
            </a:endParaRPr>
          </a:p>
        </p:txBody>
      </p:sp>
      <p:sp>
        <p:nvSpPr>
          <p:cNvPr id="294" name="Google Shape;294;p106"/>
          <p:cNvSpPr txBox="1"/>
          <p:nvPr/>
        </p:nvSpPr>
        <p:spPr>
          <a:xfrm>
            <a:off x="353773" y="4009400"/>
            <a:ext cx="1437000" cy="1253700"/>
          </a:xfrm>
          <a:prstGeom prst="rect">
            <a:avLst/>
          </a:prstGeom>
          <a:solidFill>
            <a:srgbClr val="0077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Data Warehouse</a:t>
            </a:r>
            <a:endParaRPr sz="1200" b="0" i="0" u="none" strike="noStrike" cap="none">
              <a:solidFill>
                <a:srgbClr val="000000"/>
              </a:solidFill>
              <a:latin typeface="Arial"/>
              <a:ea typeface="Arial"/>
              <a:cs typeface="Arial"/>
              <a:sym typeface="Arial"/>
            </a:endParaRPr>
          </a:p>
        </p:txBody>
      </p:sp>
      <p:sp>
        <p:nvSpPr>
          <p:cNvPr id="295" name="Google Shape;295;p106"/>
          <p:cNvSpPr txBox="1"/>
          <p:nvPr/>
        </p:nvSpPr>
        <p:spPr>
          <a:xfrm>
            <a:off x="2129250" y="3984651"/>
            <a:ext cx="1668600" cy="1748400"/>
          </a:xfrm>
          <a:prstGeom prst="rect">
            <a:avLst/>
          </a:prstGeom>
          <a:solidFill>
            <a:srgbClr val="AAD2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Data Lake</a:t>
            </a:r>
            <a:endParaRPr sz="1200" b="1" i="0" u="none" strike="noStrike" cap="none">
              <a:solidFill>
                <a:srgbClr val="000000"/>
              </a:solidFill>
              <a:latin typeface="Arial"/>
              <a:ea typeface="Arial"/>
              <a:cs typeface="Arial"/>
              <a:sym typeface="Arial"/>
            </a:endParaRPr>
          </a:p>
        </p:txBody>
      </p:sp>
      <p:sp>
        <p:nvSpPr>
          <p:cNvPr id="296" name="Google Shape;296;p106"/>
          <p:cNvSpPr/>
          <p:nvPr/>
        </p:nvSpPr>
        <p:spPr>
          <a:xfrm>
            <a:off x="1727852" y="4552438"/>
            <a:ext cx="516541" cy="330836"/>
          </a:xfrm>
          <a:prstGeom prst="rightArrow">
            <a:avLst>
              <a:gd name="adj1" fmla="val 50000"/>
              <a:gd name="adj2" fmla="val 50000"/>
            </a:avLst>
          </a:prstGeom>
          <a:solidFill>
            <a:srgbClr val="FFC000"/>
          </a:solidFill>
          <a:ln w="12700" cap="flat" cmpd="sng">
            <a:solidFill>
              <a:srgbClr val="001D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2060"/>
                </a:solidFill>
                <a:latin typeface="Arial Black"/>
                <a:ea typeface="Arial Black"/>
                <a:cs typeface="Arial Black"/>
                <a:sym typeface="Arial Black"/>
              </a:rPr>
              <a:t>+</a:t>
            </a:r>
            <a:endParaRPr sz="1200" b="0" i="0" u="none" strike="noStrike" cap="none">
              <a:solidFill>
                <a:srgbClr val="002060"/>
              </a:solidFill>
              <a:latin typeface="Arial Black"/>
              <a:ea typeface="Arial Black"/>
              <a:cs typeface="Arial Black"/>
              <a:sym typeface="Arial Black"/>
            </a:endParaRPr>
          </a:p>
        </p:txBody>
      </p:sp>
      <p:sp>
        <p:nvSpPr>
          <p:cNvPr id="297" name="Google Shape;297;p106"/>
          <p:cNvSpPr txBox="1"/>
          <p:nvPr/>
        </p:nvSpPr>
        <p:spPr>
          <a:xfrm>
            <a:off x="2411250" y="4402625"/>
            <a:ext cx="1437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Machine Learning</a:t>
            </a:r>
            <a:endParaRPr sz="1400" b="0" i="0" u="none" strike="noStrike" cap="none">
              <a:solidFill>
                <a:srgbClr val="000000"/>
              </a:solidFill>
              <a:latin typeface="Arial"/>
              <a:ea typeface="Arial"/>
              <a:cs typeface="Arial"/>
              <a:sym typeface="Arial"/>
            </a:endParaRPr>
          </a:p>
        </p:txBody>
      </p:sp>
      <p:sp>
        <p:nvSpPr>
          <p:cNvPr id="298" name="Google Shape;298;p106"/>
          <p:cNvSpPr txBox="1"/>
          <p:nvPr/>
        </p:nvSpPr>
        <p:spPr>
          <a:xfrm>
            <a:off x="2199397" y="4656900"/>
            <a:ext cx="15096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Schema on read</a:t>
            </a:r>
            <a:endParaRPr sz="1400" b="0" i="0" u="none" strike="noStrike" cap="none">
              <a:solidFill>
                <a:srgbClr val="000000"/>
              </a:solidFill>
              <a:latin typeface="Arial"/>
              <a:ea typeface="Arial"/>
              <a:cs typeface="Arial"/>
              <a:sym typeface="Arial"/>
            </a:endParaRPr>
          </a:p>
        </p:txBody>
      </p:sp>
      <p:sp>
        <p:nvSpPr>
          <p:cNvPr id="299" name="Google Shape;299;p106"/>
          <p:cNvSpPr txBox="1"/>
          <p:nvPr/>
        </p:nvSpPr>
        <p:spPr>
          <a:xfrm>
            <a:off x="2166775" y="4158625"/>
            <a:ext cx="14979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Data engineering</a:t>
            </a:r>
            <a:endParaRPr sz="1400" b="0" i="0" u="none" strike="noStrike" cap="none">
              <a:solidFill>
                <a:srgbClr val="000000"/>
              </a:solidFill>
              <a:latin typeface="Arial"/>
              <a:ea typeface="Arial"/>
              <a:cs typeface="Arial"/>
              <a:sym typeface="Arial"/>
            </a:endParaRPr>
          </a:p>
        </p:txBody>
      </p:sp>
      <p:sp>
        <p:nvSpPr>
          <p:cNvPr id="300" name="Google Shape;300;p106"/>
          <p:cNvSpPr txBox="1"/>
          <p:nvPr/>
        </p:nvSpPr>
        <p:spPr>
          <a:xfrm>
            <a:off x="4071463" y="2774180"/>
            <a:ext cx="640500" cy="276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OR …</a:t>
            </a:r>
            <a:endParaRPr sz="1200" b="1" i="0" u="none" strike="noStrike" cap="none">
              <a:solidFill>
                <a:srgbClr val="000000"/>
              </a:solidFill>
              <a:latin typeface="Arial"/>
              <a:ea typeface="Arial"/>
              <a:cs typeface="Arial"/>
              <a:sym typeface="Arial"/>
            </a:endParaRPr>
          </a:p>
        </p:txBody>
      </p:sp>
      <p:sp>
        <p:nvSpPr>
          <p:cNvPr id="301" name="Google Shape;301;p106"/>
          <p:cNvSpPr txBox="1"/>
          <p:nvPr/>
        </p:nvSpPr>
        <p:spPr>
          <a:xfrm>
            <a:off x="142431" y="1224184"/>
            <a:ext cx="18597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1" u="none" strike="noStrike" cap="none">
                <a:solidFill>
                  <a:srgbClr val="000000"/>
                </a:solidFill>
                <a:latin typeface="Arial"/>
                <a:ea typeface="Arial"/>
                <a:cs typeface="Arial"/>
                <a:sym typeface="Arial"/>
              </a:rPr>
              <a:t>“We had a data lake but then needed to support many users and support stringent SLA’s” </a:t>
            </a:r>
            <a:endParaRPr sz="1200" b="0" i="1" u="none" strike="noStrike" cap="none">
              <a:solidFill>
                <a:srgbClr val="000000"/>
              </a:solidFill>
              <a:latin typeface="Arial"/>
              <a:ea typeface="Arial"/>
              <a:cs typeface="Arial"/>
              <a:sym typeface="Arial"/>
            </a:endParaRPr>
          </a:p>
        </p:txBody>
      </p:sp>
      <p:sp>
        <p:nvSpPr>
          <p:cNvPr id="302" name="Google Shape;302;p106"/>
          <p:cNvSpPr txBox="1"/>
          <p:nvPr/>
        </p:nvSpPr>
        <p:spPr>
          <a:xfrm>
            <a:off x="246875" y="5830500"/>
            <a:ext cx="39981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1" u="none" strike="noStrike" cap="none">
                <a:solidFill>
                  <a:srgbClr val="000000"/>
                </a:solidFill>
                <a:latin typeface="Arial"/>
                <a:ea typeface="Arial"/>
                <a:cs typeface="Arial"/>
                <a:sym typeface="Arial"/>
              </a:rPr>
              <a:t>“Our EDW worked just fine for many years, then we added IoT, all that IoT data wouldn’t fit in the EDW, and in any case wouldn’t have been economic to store there. ” </a:t>
            </a:r>
            <a:endParaRPr sz="1000" b="0" i="1" u="none" strike="noStrike" cap="none">
              <a:solidFill>
                <a:srgbClr val="000000"/>
              </a:solidFill>
              <a:latin typeface="Arial"/>
              <a:ea typeface="Arial"/>
              <a:cs typeface="Arial"/>
              <a:sym typeface="Arial"/>
            </a:endParaRPr>
          </a:p>
        </p:txBody>
      </p:sp>
      <p:sp>
        <p:nvSpPr>
          <p:cNvPr id="303" name="Google Shape;303;p106"/>
          <p:cNvSpPr txBox="1"/>
          <p:nvPr/>
        </p:nvSpPr>
        <p:spPr>
          <a:xfrm>
            <a:off x="2331201" y="2268150"/>
            <a:ext cx="1325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Structured data</a:t>
            </a:r>
            <a:endParaRPr sz="1400" b="0" i="0" u="none" strike="noStrike" cap="none">
              <a:solidFill>
                <a:srgbClr val="000000"/>
              </a:solidFill>
              <a:latin typeface="Arial"/>
              <a:ea typeface="Arial"/>
              <a:cs typeface="Arial"/>
              <a:sym typeface="Arial"/>
            </a:endParaRPr>
          </a:p>
        </p:txBody>
      </p:sp>
      <p:sp>
        <p:nvSpPr>
          <p:cNvPr id="304" name="Google Shape;304;p106"/>
          <p:cNvSpPr txBox="1"/>
          <p:nvPr/>
        </p:nvSpPr>
        <p:spPr>
          <a:xfrm>
            <a:off x="2679810" y="2558471"/>
            <a:ext cx="1325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Semi-structured</a:t>
            </a:r>
            <a:endParaRPr sz="1400" b="0" i="0" u="none" strike="noStrike" cap="none">
              <a:solidFill>
                <a:srgbClr val="000000"/>
              </a:solidFill>
              <a:latin typeface="Arial"/>
              <a:ea typeface="Arial"/>
              <a:cs typeface="Arial"/>
              <a:sym typeface="Arial"/>
            </a:endParaRPr>
          </a:p>
        </p:txBody>
      </p:sp>
      <p:sp>
        <p:nvSpPr>
          <p:cNvPr id="305" name="Google Shape;305;p106"/>
          <p:cNvSpPr txBox="1"/>
          <p:nvPr/>
        </p:nvSpPr>
        <p:spPr>
          <a:xfrm rot="-683">
            <a:off x="462633" y="4372095"/>
            <a:ext cx="15096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Structured data</a:t>
            </a:r>
            <a:endParaRPr sz="1400" b="0" i="0" u="none" strike="noStrike" cap="none">
              <a:solidFill>
                <a:srgbClr val="000000"/>
              </a:solidFill>
              <a:latin typeface="Arial"/>
              <a:ea typeface="Arial"/>
              <a:cs typeface="Arial"/>
              <a:sym typeface="Arial"/>
            </a:endParaRPr>
          </a:p>
        </p:txBody>
      </p:sp>
      <p:sp>
        <p:nvSpPr>
          <p:cNvPr id="306" name="Google Shape;306;p106"/>
          <p:cNvSpPr txBox="1"/>
          <p:nvPr/>
        </p:nvSpPr>
        <p:spPr>
          <a:xfrm>
            <a:off x="353776" y="4733775"/>
            <a:ext cx="1437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Semi-structured</a:t>
            </a:r>
            <a:endParaRPr sz="1400" b="0" i="0" u="none" strike="noStrike" cap="none">
              <a:solidFill>
                <a:srgbClr val="000000"/>
              </a:solidFill>
              <a:latin typeface="Arial"/>
              <a:ea typeface="Arial"/>
              <a:cs typeface="Arial"/>
              <a:sym typeface="Arial"/>
            </a:endParaRPr>
          </a:p>
        </p:txBody>
      </p:sp>
      <p:sp>
        <p:nvSpPr>
          <p:cNvPr id="307" name="Google Shape;307;p106"/>
          <p:cNvSpPr txBox="1"/>
          <p:nvPr/>
        </p:nvSpPr>
        <p:spPr>
          <a:xfrm>
            <a:off x="2325783" y="5155199"/>
            <a:ext cx="1243800" cy="453900"/>
          </a:xfrm>
          <a:prstGeom prst="rect">
            <a:avLst/>
          </a:prstGeom>
          <a:solidFill>
            <a:srgbClr val="DBDEDE"/>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Reporting</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Accelerators</a:t>
            </a:r>
            <a:endParaRPr sz="1400" b="0" i="0" u="none" strike="noStrike" cap="none">
              <a:solidFill>
                <a:srgbClr val="000000"/>
              </a:solidFill>
              <a:latin typeface="Arial"/>
              <a:ea typeface="Arial"/>
              <a:cs typeface="Arial"/>
              <a:sym typeface="Arial"/>
            </a:endParaRPr>
          </a:p>
        </p:txBody>
      </p:sp>
      <p:sp>
        <p:nvSpPr>
          <p:cNvPr id="308" name="Google Shape;308;p106"/>
          <p:cNvSpPr/>
          <p:nvPr/>
        </p:nvSpPr>
        <p:spPr>
          <a:xfrm rot="5400000">
            <a:off x="2809205" y="4912164"/>
            <a:ext cx="276900" cy="296100"/>
          </a:xfrm>
          <a:prstGeom prst="rightArrow">
            <a:avLst>
              <a:gd name="adj1" fmla="val 50000"/>
              <a:gd name="adj2" fmla="val 50000"/>
            </a:avLst>
          </a:prstGeom>
          <a:solidFill>
            <a:srgbClr val="FFC000"/>
          </a:solidFill>
          <a:ln w="12700" cap="flat" cmpd="sng">
            <a:solidFill>
              <a:srgbClr val="001D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2060"/>
                </a:solidFill>
                <a:latin typeface="Arial Black"/>
                <a:ea typeface="Arial Black"/>
                <a:cs typeface="Arial Black"/>
                <a:sym typeface="Arial Black"/>
              </a:rPr>
              <a:t>+</a:t>
            </a:r>
            <a:endParaRPr sz="1200" b="0" i="0" u="none" strike="noStrike" cap="none">
              <a:solidFill>
                <a:srgbClr val="002060"/>
              </a:solidFill>
              <a:latin typeface="Arial Black"/>
              <a:ea typeface="Arial Black"/>
              <a:cs typeface="Arial Black"/>
              <a:sym typeface="Arial Black"/>
            </a:endParaRPr>
          </a:p>
        </p:txBody>
      </p:sp>
      <p:sp>
        <p:nvSpPr>
          <p:cNvPr id="309" name="Google Shape;309;p106"/>
          <p:cNvSpPr txBox="1"/>
          <p:nvPr/>
        </p:nvSpPr>
        <p:spPr>
          <a:xfrm>
            <a:off x="2177570" y="1121264"/>
            <a:ext cx="2193741"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1" u="none" strike="noStrike" cap="none">
                <a:solidFill>
                  <a:srgbClr val="000000"/>
                </a:solidFill>
                <a:latin typeface="Arial"/>
                <a:ea typeface="Arial"/>
                <a:cs typeface="Arial"/>
                <a:sym typeface="Arial"/>
              </a:rPr>
              <a:t>“The warehouse made it easy to design for performance for these requirements – and freed the lake from that responsibility” </a:t>
            </a:r>
            <a:endParaRPr sz="1000" b="0" i="1" u="none" strike="noStrike" cap="none">
              <a:solidFill>
                <a:srgbClr val="000000"/>
              </a:solidFill>
              <a:latin typeface="Arial"/>
              <a:ea typeface="Arial"/>
              <a:cs typeface="Arial"/>
              <a:sym typeface="Arial"/>
            </a:endParaRPr>
          </a:p>
        </p:txBody>
      </p:sp>
      <p:sp>
        <p:nvSpPr>
          <p:cNvPr id="310" name="Google Shape;310;p106"/>
          <p:cNvSpPr txBox="1"/>
          <p:nvPr/>
        </p:nvSpPr>
        <p:spPr>
          <a:xfrm>
            <a:off x="4333015" y="3866191"/>
            <a:ext cx="2331300" cy="861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1" u="none" strike="noStrike" cap="none">
                <a:solidFill>
                  <a:srgbClr val="000000"/>
                </a:solidFill>
                <a:latin typeface="Arial"/>
                <a:ea typeface="Arial"/>
                <a:cs typeface="Arial"/>
                <a:sym typeface="Arial"/>
              </a:rPr>
              <a:t>“</a:t>
            </a:r>
            <a:r>
              <a:rPr lang="en-US" sz="1000" b="0" i="0" u="none" strike="noStrike" cap="none">
                <a:solidFill>
                  <a:srgbClr val="000000"/>
                </a:solidFill>
                <a:latin typeface="Arial"/>
                <a:ea typeface="Arial"/>
                <a:cs typeface="Arial"/>
                <a:sym typeface="Arial"/>
              </a:rPr>
              <a:t>💡</a:t>
            </a:r>
            <a:r>
              <a:rPr lang="en-US" sz="1000" b="0" i="1" u="none" strike="noStrike" cap="none">
                <a:solidFill>
                  <a:srgbClr val="000000"/>
                </a:solidFill>
                <a:latin typeface="Arial"/>
                <a:ea typeface="Arial"/>
                <a:cs typeface="Arial"/>
                <a:sym typeface="Arial"/>
              </a:rPr>
              <a:t> The shared data definitions in the data warehouse and lake makes data easily consumable – and I can monitor how its being used and by whom”</a:t>
            </a:r>
            <a:endParaRPr sz="1000" b="0" i="1" u="none" strike="noStrike" cap="none">
              <a:solidFill>
                <a:srgbClr val="000000"/>
              </a:solidFill>
              <a:latin typeface="Arial"/>
              <a:ea typeface="Arial"/>
              <a:cs typeface="Arial"/>
              <a:sym typeface="Arial"/>
            </a:endParaRPr>
          </a:p>
        </p:txBody>
      </p:sp>
      <p:sp>
        <p:nvSpPr>
          <p:cNvPr id="311" name="Google Shape;311;p106"/>
          <p:cNvSpPr txBox="1"/>
          <p:nvPr/>
        </p:nvSpPr>
        <p:spPr>
          <a:xfrm>
            <a:off x="4859609" y="1117162"/>
            <a:ext cx="1436866" cy="1150691"/>
          </a:xfrm>
          <a:prstGeom prst="rect">
            <a:avLst/>
          </a:prstGeom>
          <a:solidFill>
            <a:srgbClr val="0077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Data Warehouse</a:t>
            </a:r>
            <a:endParaRPr sz="1200" b="1" i="0" u="none" strike="noStrike" cap="none">
              <a:solidFill>
                <a:srgbClr val="000000"/>
              </a:solidFill>
              <a:latin typeface="Arial"/>
              <a:ea typeface="Arial"/>
              <a:cs typeface="Arial"/>
              <a:sym typeface="Arial"/>
            </a:endParaRPr>
          </a:p>
        </p:txBody>
      </p:sp>
      <p:sp>
        <p:nvSpPr>
          <p:cNvPr id="312" name="Google Shape;312;p106"/>
          <p:cNvSpPr txBox="1"/>
          <p:nvPr/>
        </p:nvSpPr>
        <p:spPr>
          <a:xfrm>
            <a:off x="6367194" y="1117162"/>
            <a:ext cx="1669180" cy="1808824"/>
          </a:xfrm>
          <a:prstGeom prst="rect">
            <a:avLst/>
          </a:prstGeom>
          <a:solidFill>
            <a:srgbClr val="0077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Data Lake</a:t>
            </a:r>
            <a:endParaRPr sz="1200" b="1" i="0" u="none" strike="noStrike" cap="none">
              <a:solidFill>
                <a:srgbClr val="000000"/>
              </a:solidFill>
              <a:latin typeface="Arial"/>
              <a:ea typeface="Arial"/>
              <a:cs typeface="Arial"/>
              <a:sym typeface="Arial"/>
            </a:endParaRPr>
          </a:p>
        </p:txBody>
      </p:sp>
      <p:sp>
        <p:nvSpPr>
          <p:cNvPr id="313" name="Google Shape;313;p106"/>
          <p:cNvSpPr txBox="1"/>
          <p:nvPr/>
        </p:nvSpPr>
        <p:spPr>
          <a:xfrm>
            <a:off x="4886182" y="2329326"/>
            <a:ext cx="832747" cy="480740"/>
          </a:xfrm>
          <a:prstGeom prst="rect">
            <a:avLst/>
          </a:prstGeom>
          <a:solidFill>
            <a:srgbClr val="AAD2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Sandbox</a:t>
            </a:r>
            <a:endParaRPr sz="1200" b="0" i="0" u="none" strike="noStrike" cap="none">
              <a:solidFill>
                <a:srgbClr val="000000"/>
              </a:solidFill>
              <a:latin typeface="Arial"/>
              <a:ea typeface="Arial"/>
              <a:cs typeface="Arial"/>
              <a:sym typeface="Arial"/>
            </a:endParaRPr>
          </a:p>
        </p:txBody>
      </p:sp>
      <p:sp>
        <p:nvSpPr>
          <p:cNvPr id="314" name="Google Shape;314;p106"/>
          <p:cNvSpPr txBox="1"/>
          <p:nvPr/>
        </p:nvSpPr>
        <p:spPr>
          <a:xfrm>
            <a:off x="9323403" y="3077343"/>
            <a:ext cx="2204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1" u="none" strike="noStrike" cap="none">
                <a:solidFill>
                  <a:srgbClr val="000000"/>
                </a:solidFill>
                <a:latin typeface="Arial"/>
                <a:ea typeface="Arial"/>
                <a:cs typeface="Arial"/>
                <a:sym typeface="Arial"/>
              </a:rPr>
              <a:t>“We need to support many users and support stringent SLA’s” </a:t>
            </a:r>
            <a:endParaRPr sz="1000" b="0" i="1" u="none" strike="noStrike" cap="none">
              <a:solidFill>
                <a:srgbClr val="000000"/>
              </a:solidFill>
              <a:latin typeface="Arial"/>
              <a:ea typeface="Arial"/>
              <a:cs typeface="Arial"/>
              <a:sym typeface="Arial"/>
            </a:endParaRPr>
          </a:p>
        </p:txBody>
      </p:sp>
      <p:sp>
        <p:nvSpPr>
          <p:cNvPr id="315" name="Google Shape;315;p106"/>
          <p:cNvSpPr txBox="1"/>
          <p:nvPr/>
        </p:nvSpPr>
        <p:spPr>
          <a:xfrm>
            <a:off x="6367194" y="2971543"/>
            <a:ext cx="841909" cy="457659"/>
          </a:xfrm>
          <a:prstGeom prst="rect">
            <a:avLst/>
          </a:prstGeom>
          <a:solidFill>
            <a:srgbClr val="AAD2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Sandbox</a:t>
            </a:r>
            <a:endParaRPr sz="1200" b="0" i="0" u="none" strike="noStrike" cap="none">
              <a:solidFill>
                <a:srgbClr val="000000"/>
              </a:solidFill>
              <a:latin typeface="Arial"/>
              <a:ea typeface="Arial"/>
              <a:cs typeface="Arial"/>
              <a:sym typeface="Arial"/>
            </a:endParaRPr>
          </a:p>
        </p:txBody>
      </p:sp>
      <p:sp>
        <p:nvSpPr>
          <p:cNvPr id="316" name="Google Shape;316;p106"/>
          <p:cNvSpPr txBox="1"/>
          <p:nvPr/>
        </p:nvSpPr>
        <p:spPr>
          <a:xfrm>
            <a:off x="7263556" y="2962727"/>
            <a:ext cx="747999" cy="457659"/>
          </a:xfrm>
          <a:prstGeom prst="rect">
            <a:avLst/>
          </a:prstGeom>
          <a:solidFill>
            <a:srgbClr val="AAD2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Data Mart</a:t>
            </a:r>
            <a:endParaRPr sz="1200" b="0" i="0" u="none" strike="noStrike" cap="none">
              <a:solidFill>
                <a:srgbClr val="000000"/>
              </a:solidFill>
              <a:latin typeface="Arial"/>
              <a:ea typeface="Arial"/>
              <a:cs typeface="Arial"/>
              <a:sym typeface="Arial"/>
            </a:endParaRPr>
          </a:p>
        </p:txBody>
      </p:sp>
      <p:sp>
        <p:nvSpPr>
          <p:cNvPr id="317" name="Google Shape;317;p106"/>
          <p:cNvSpPr txBox="1"/>
          <p:nvPr/>
        </p:nvSpPr>
        <p:spPr>
          <a:xfrm>
            <a:off x="5765595" y="2331076"/>
            <a:ext cx="525254" cy="469526"/>
          </a:xfrm>
          <a:prstGeom prst="rect">
            <a:avLst/>
          </a:prstGeom>
          <a:solidFill>
            <a:srgbClr val="AAD2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Data Mart</a:t>
            </a:r>
            <a:endParaRPr sz="1200" b="0" i="0" u="none" strike="noStrike" cap="none">
              <a:solidFill>
                <a:srgbClr val="000000"/>
              </a:solidFill>
              <a:latin typeface="Arial"/>
              <a:ea typeface="Arial"/>
              <a:cs typeface="Arial"/>
              <a:sym typeface="Arial"/>
            </a:endParaRPr>
          </a:p>
        </p:txBody>
      </p:sp>
      <p:sp>
        <p:nvSpPr>
          <p:cNvPr id="318" name="Google Shape;318;p106"/>
          <p:cNvSpPr txBox="1"/>
          <p:nvPr/>
        </p:nvSpPr>
        <p:spPr>
          <a:xfrm>
            <a:off x="8197499" y="861475"/>
            <a:ext cx="3549152"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1" u="none" strike="noStrike" cap="none">
                <a:solidFill>
                  <a:srgbClr val="000000"/>
                </a:solidFill>
                <a:latin typeface="Arial"/>
                <a:ea typeface="Arial"/>
                <a:cs typeface="Arial"/>
                <a:sym typeface="Arial"/>
              </a:rPr>
              <a:t>“We need to support quick prototyping and agile working so we add sandboxes alongside our data warehouse and lake – these are physical or virtual as needed” </a:t>
            </a:r>
            <a:endParaRPr sz="1000" b="0" i="1" u="none" strike="noStrike" cap="none">
              <a:solidFill>
                <a:srgbClr val="000000"/>
              </a:solidFill>
              <a:latin typeface="Arial"/>
              <a:ea typeface="Arial"/>
              <a:cs typeface="Arial"/>
              <a:sym typeface="Arial"/>
            </a:endParaRPr>
          </a:p>
        </p:txBody>
      </p:sp>
      <p:sp>
        <p:nvSpPr>
          <p:cNvPr id="319" name="Google Shape;319;p106"/>
          <p:cNvSpPr txBox="1"/>
          <p:nvPr/>
        </p:nvSpPr>
        <p:spPr>
          <a:xfrm>
            <a:off x="5154113" y="4883280"/>
            <a:ext cx="1668600" cy="1169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1" u="none" strike="noStrike" cap="none">
                <a:solidFill>
                  <a:srgbClr val="000000"/>
                </a:solidFill>
                <a:latin typeface="Arial"/>
                <a:ea typeface="Arial"/>
                <a:cs typeface="Arial"/>
                <a:sym typeface="Arial"/>
              </a:rPr>
              <a:t>“Users then demanded real time monitoring of critical business processes –  needing very high performance and availability – so we added an ODS and streaming” </a:t>
            </a:r>
            <a:endParaRPr sz="1000" b="0" i="1" u="none" strike="noStrike" cap="none">
              <a:solidFill>
                <a:srgbClr val="000000"/>
              </a:solidFill>
              <a:latin typeface="Arial"/>
              <a:ea typeface="Arial"/>
              <a:cs typeface="Arial"/>
              <a:sym typeface="Arial"/>
            </a:endParaRPr>
          </a:p>
        </p:txBody>
      </p:sp>
      <p:sp>
        <p:nvSpPr>
          <p:cNvPr id="320" name="Google Shape;320;p106"/>
          <p:cNvSpPr txBox="1"/>
          <p:nvPr/>
        </p:nvSpPr>
        <p:spPr>
          <a:xfrm>
            <a:off x="7149029" y="4118605"/>
            <a:ext cx="982752" cy="1013443"/>
          </a:xfrm>
          <a:prstGeom prst="rect">
            <a:avLst/>
          </a:prstGeom>
          <a:solidFill>
            <a:srgbClr val="AAD2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Real-Time DW</a:t>
            </a:r>
            <a:endParaRPr sz="14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 ODS</a:t>
            </a:r>
            <a:endParaRPr sz="1200" b="1" i="0" u="none" strike="noStrike" cap="none">
              <a:solidFill>
                <a:srgbClr val="000000"/>
              </a:solidFill>
              <a:latin typeface="Arial"/>
              <a:ea typeface="Arial"/>
              <a:cs typeface="Arial"/>
              <a:sym typeface="Arial"/>
            </a:endParaRPr>
          </a:p>
        </p:txBody>
      </p:sp>
      <p:sp>
        <p:nvSpPr>
          <p:cNvPr id="321" name="Google Shape;321;p106"/>
          <p:cNvSpPr txBox="1"/>
          <p:nvPr/>
        </p:nvSpPr>
        <p:spPr>
          <a:xfrm>
            <a:off x="8267825" y="5693174"/>
            <a:ext cx="1437000" cy="345600"/>
          </a:xfrm>
          <a:prstGeom prst="rect">
            <a:avLst/>
          </a:prstGeom>
          <a:solidFill>
            <a:srgbClr val="AAD2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Streaming</a:t>
            </a:r>
            <a:endParaRPr sz="1200" b="0" i="0" u="none" strike="noStrike" cap="none">
              <a:solidFill>
                <a:srgbClr val="000000"/>
              </a:solidFill>
              <a:latin typeface="Arial"/>
              <a:ea typeface="Arial"/>
              <a:cs typeface="Arial"/>
              <a:sym typeface="Arial"/>
            </a:endParaRPr>
          </a:p>
        </p:txBody>
      </p:sp>
      <p:sp>
        <p:nvSpPr>
          <p:cNvPr id="322" name="Google Shape;322;p106"/>
          <p:cNvSpPr txBox="1"/>
          <p:nvPr/>
        </p:nvSpPr>
        <p:spPr>
          <a:xfrm>
            <a:off x="7127634" y="4659818"/>
            <a:ext cx="926957"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Structured data</a:t>
            </a:r>
            <a:endParaRPr sz="1400" b="0" i="0" u="none" strike="noStrike" cap="none">
              <a:solidFill>
                <a:srgbClr val="000000"/>
              </a:solidFill>
              <a:latin typeface="Arial"/>
              <a:ea typeface="Arial"/>
              <a:cs typeface="Arial"/>
              <a:sym typeface="Arial"/>
            </a:endParaRPr>
          </a:p>
        </p:txBody>
      </p:sp>
      <p:sp>
        <p:nvSpPr>
          <p:cNvPr id="323" name="Google Shape;323;p106"/>
          <p:cNvSpPr txBox="1"/>
          <p:nvPr/>
        </p:nvSpPr>
        <p:spPr>
          <a:xfrm>
            <a:off x="8678086" y="2259541"/>
            <a:ext cx="3322387"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1" u="none" strike="noStrike" cap="none">
                <a:solidFill>
                  <a:srgbClr val="000000"/>
                </a:solidFill>
                <a:latin typeface="Arial"/>
                <a:ea typeface="Arial"/>
                <a:cs typeface="Arial"/>
                <a:sym typeface="Arial"/>
              </a:rPr>
              <a:t>“</a:t>
            </a:r>
            <a:r>
              <a:rPr lang="en-US" sz="1000" b="0" i="0" u="none" strike="noStrike" cap="none">
                <a:solidFill>
                  <a:srgbClr val="000000"/>
                </a:solidFill>
                <a:latin typeface="Arial"/>
                <a:ea typeface="Arial"/>
                <a:cs typeface="Arial"/>
                <a:sym typeface="Arial"/>
              </a:rPr>
              <a:t>💡 </a:t>
            </a:r>
            <a:r>
              <a:rPr lang="en-US" sz="1000" b="0" i="1" u="none" strike="noStrike" cap="none">
                <a:solidFill>
                  <a:srgbClr val="000000"/>
                </a:solidFill>
                <a:latin typeface="Arial"/>
                <a:ea typeface="Arial"/>
                <a:cs typeface="Arial"/>
                <a:sym typeface="Arial"/>
              </a:rPr>
              <a:t>We can develop agilely without destroying the integrity of our DW and ensure good governance of the DW without slowing down experimentation” </a:t>
            </a:r>
            <a:endParaRPr sz="1000" b="0" i="1" u="none" strike="noStrike" cap="none">
              <a:solidFill>
                <a:srgbClr val="000000"/>
              </a:solidFill>
              <a:latin typeface="Arial"/>
              <a:ea typeface="Arial"/>
              <a:cs typeface="Arial"/>
              <a:sym typeface="Arial"/>
            </a:endParaRPr>
          </a:p>
        </p:txBody>
      </p:sp>
      <p:sp>
        <p:nvSpPr>
          <p:cNvPr id="324" name="Google Shape;324;p106"/>
          <p:cNvSpPr/>
          <p:nvPr/>
        </p:nvSpPr>
        <p:spPr>
          <a:xfrm rot="5400000">
            <a:off x="5224219" y="2085924"/>
            <a:ext cx="258934" cy="345097"/>
          </a:xfrm>
          <a:prstGeom prst="rightArrow">
            <a:avLst>
              <a:gd name="adj1" fmla="val 50000"/>
              <a:gd name="adj2" fmla="val 50000"/>
            </a:avLst>
          </a:prstGeom>
          <a:solidFill>
            <a:srgbClr val="FFC000"/>
          </a:solidFill>
          <a:ln w="12700" cap="flat" cmpd="sng">
            <a:solidFill>
              <a:srgbClr val="001D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2060"/>
                </a:solidFill>
                <a:latin typeface="Arial Black"/>
                <a:ea typeface="Arial Black"/>
                <a:cs typeface="Arial Black"/>
                <a:sym typeface="Arial Black"/>
              </a:rPr>
              <a:t>+</a:t>
            </a:r>
            <a:endParaRPr sz="1200" b="0" i="0" u="none" strike="noStrike" cap="none">
              <a:solidFill>
                <a:srgbClr val="002060"/>
              </a:solidFill>
              <a:latin typeface="Arial Black"/>
              <a:ea typeface="Arial Black"/>
              <a:cs typeface="Arial Black"/>
              <a:sym typeface="Arial Black"/>
            </a:endParaRPr>
          </a:p>
        </p:txBody>
      </p:sp>
      <p:sp>
        <p:nvSpPr>
          <p:cNvPr id="325" name="Google Shape;325;p106"/>
          <p:cNvSpPr/>
          <p:nvPr/>
        </p:nvSpPr>
        <p:spPr>
          <a:xfrm rot="5400000">
            <a:off x="5857255" y="2091985"/>
            <a:ext cx="258934" cy="345097"/>
          </a:xfrm>
          <a:prstGeom prst="rightArrow">
            <a:avLst>
              <a:gd name="adj1" fmla="val 50000"/>
              <a:gd name="adj2" fmla="val 50000"/>
            </a:avLst>
          </a:prstGeom>
          <a:solidFill>
            <a:srgbClr val="FFC000"/>
          </a:solidFill>
          <a:ln w="12700" cap="flat" cmpd="sng">
            <a:solidFill>
              <a:srgbClr val="001D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2060"/>
                </a:solidFill>
                <a:latin typeface="Arial Black"/>
                <a:ea typeface="Arial Black"/>
                <a:cs typeface="Arial Black"/>
                <a:sym typeface="Arial Black"/>
              </a:rPr>
              <a:t>+</a:t>
            </a:r>
            <a:endParaRPr sz="1200" b="0" i="0" u="none" strike="noStrike" cap="none">
              <a:solidFill>
                <a:srgbClr val="002060"/>
              </a:solidFill>
              <a:latin typeface="Arial Black"/>
              <a:ea typeface="Arial Black"/>
              <a:cs typeface="Arial Black"/>
              <a:sym typeface="Arial Black"/>
            </a:endParaRPr>
          </a:p>
        </p:txBody>
      </p:sp>
      <p:sp>
        <p:nvSpPr>
          <p:cNvPr id="326" name="Google Shape;326;p106"/>
          <p:cNvSpPr/>
          <p:nvPr/>
        </p:nvSpPr>
        <p:spPr>
          <a:xfrm rot="5400000">
            <a:off x="6600285" y="2730677"/>
            <a:ext cx="217200" cy="326100"/>
          </a:xfrm>
          <a:prstGeom prst="rightArrow">
            <a:avLst>
              <a:gd name="adj1" fmla="val 50000"/>
              <a:gd name="adj2" fmla="val 50000"/>
            </a:avLst>
          </a:prstGeom>
          <a:solidFill>
            <a:srgbClr val="FFC000"/>
          </a:solidFill>
          <a:ln w="12700" cap="flat" cmpd="sng">
            <a:solidFill>
              <a:srgbClr val="001D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2060"/>
                </a:solidFill>
                <a:latin typeface="Arial Black"/>
                <a:ea typeface="Arial Black"/>
                <a:cs typeface="Arial Black"/>
                <a:sym typeface="Arial Black"/>
              </a:rPr>
              <a:t>+</a:t>
            </a:r>
            <a:endParaRPr sz="1200" b="0" i="0" u="none" strike="noStrike" cap="none">
              <a:solidFill>
                <a:srgbClr val="002060"/>
              </a:solidFill>
              <a:latin typeface="Arial Black"/>
              <a:ea typeface="Arial Black"/>
              <a:cs typeface="Arial Black"/>
              <a:sym typeface="Arial Black"/>
            </a:endParaRPr>
          </a:p>
        </p:txBody>
      </p:sp>
      <p:sp>
        <p:nvSpPr>
          <p:cNvPr id="327" name="Google Shape;327;p106"/>
          <p:cNvSpPr/>
          <p:nvPr/>
        </p:nvSpPr>
        <p:spPr>
          <a:xfrm rot="5400000">
            <a:off x="7561902" y="2740141"/>
            <a:ext cx="217200" cy="326100"/>
          </a:xfrm>
          <a:prstGeom prst="rightArrow">
            <a:avLst>
              <a:gd name="adj1" fmla="val 50000"/>
              <a:gd name="adj2" fmla="val 50000"/>
            </a:avLst>
          </a:prstGeom>
          <a:solidFill>
            <a:srgbClr val="FFC000"/>
          </a:solidFill>
          <a:ln w="12700" cap="flat" cmpd="sng">
            <a:solidFill>
              <a:srgbClr val="001D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2060"/>
                </a:solidFill>
                <a:latin typeface="Arial Black"/>
                <a:ea typeface="Arial Black"/>
                <a:cs typeface="Arial Black"/>
                <a:sym typeface="Arial Black"/>
              </a:rPr>
              <a:t>+</a:t>
            </a:r>
            <a:endParaRPr sz="1200" b="0" i="0" u="none" strike="noStrike" cap="none">
              <a:solidFill>
                <a:srgbClr val="002060"/>
              </a:solidFill>
              <a:latin typeface="Arial Black"/>
              <a:ea typeface="Arial Black"/>
              <a:cs typeface="Arial Black"/>
              <a:sym typeface="Arial Black"/>
            </a:endParaRPr>
          </a:p>
        </p:txBody>
      </p:sp>
      <p:sp>
        <p:nvSpPr>
          <p:cNvPr id="328" name="Google Shape;328;p106"/>
          <p:cNvSpPr txBox="1"/>
          <p:nvPr/>
        </p:nvSpPr>
        <p:spPr>
          <a:xfrm>
            <a:off x="8377039" y="1586410"/>
            <a:ext cx="3061870" cy="29883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1" u="none" strike="noStrike" cap="none">
                <a:solidFill>
                  <a:srgbClr val="000000"/>
                </a:solidFill>
                <a:latin typeface="Arial"/>
                <a:ea typeface="Arial"/>
                <a:cs typeface="Arial"/>
                <a:sym typeface="Arial"/>
              </a:rPr>
              <a:t>“… so just as we can accommodate different processing styles we can also mix development styles … ” </a:t>
            </a:r>
            <a:endParaRPr sz="1000" b="0" i="1" u="none" strike="noStrike" cap="none">
              <a:solidFill>
                <a:srgbClr val="000000"/>
              </a:solidFill>
              <a:latin typeface="Arial"/>
              <a:ea typeface="Arial"/>
              <a:cs typeface="Arial"/>
              <a:sym typeface="Arial"/>
            </a:endParaRPr>
          </a:p>
        </p:txBody>
      </p:sp>
      <p:sp>
        <p:nvSpPr>
          <p:cNvPr id="329" name="Google Shape;329;p106"/>
          <p:cNvSpPr txBox="1"/>
          <p:nvPr/>
        </p:nvSpPr>
        <p:spPr>
          <a:xfrm>
            <a:off x="1278724" y="2681775"/>
            <a:ext cx="6483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Social Media</a:t>
            </a:r>
            <a:endParaRPr sz="1400" b="0" i="0" u="none" strike="noStrike" cap="none">
              <a:solidFill>
                <a:srgbClr val="000000"/>
              </a:solidFill>
              <a:latin typeface="Arial"/>
              <a:ea typeface="Arial"/>
              <a:cs typeface="Arial"/>
              <a:sym typeface="Arial"/>
            </a:endParaRPr>
          </a:p>
        </p:txBody>
      </p:sp>
      <p:sp>
        <p:nvSpPr>
          <p:cNvPr id="330" name="Google Shape;330;p106"/>
          <p:cNvSpPr txBox="1"/>
          <p:nvPr/>
        </p:nvSpPr>
        <p:spPr>
          <a:xfrm rot="1427200">
            <a:off x="1410425" y="2271163"/>
            <a:ext cx="575704" cy="2769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Audio</a:t>
            </a:r>
            <a:endParaRPr sz="1400" b="0" i="0" u="none" strike="noStrike" cap="none">
              <a:solidFill>
                <a:srgbClr val="000000"/>
              </a:solidFill>
              <a:latin typeface="Arial"/>
              <a:ea typeface="Arial"/>
              <a:cs typeface="Arial"/>
              <a:sym typeface="Arial"/>
            </a:endParaRPr>
          </a:p>
        </p:txBody>
      </p:sp>
      <p:sp>
        <p:nvSpPr>
          <p:cNvPr id="331" name="Google Shape;331;p10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None/>
            </a:pPr>
            <a:r>
              <a:rPr lang="en-US"/>
              <a:t>A Typical LDW Growth Path</a:t>
            </a:r>
            <a:endParaRPr/>
          </a:p>
        </p:txBody>
      </p:sp>
      <p:sp>
        <p:nvSpPr>
          <p:cNvPr id="332" name="Google Shape;332;p106"/>
          <p:cNvSpPr/>
          <p:nvPr/>
        </p:nvSpPr>
        <p:spPr>
          <a:xfrm>
            <a:off x="697362" y="1850982"/>
            <a:ext cx="3226500" cy="1479900"/>
          </a:xfrm>
          <a:prstGeom prst="rect">
            <a:avLst/>
          </a:prstGeom>
          <a:no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33" name="Google Shape;333;p106"/>
          <p:cNvSpPr/>
          <p:nvPr/>
        </p:nvSpPr>
        <p:spPr>
          <a:xfrm>
            <a:off x="246875" y="3919475"/>
            <a:ext cx="3586800" cy="1911000"/>
          </a:xfrm>
          <a:prstGeom prst="rect">
            <a:avLst/>
          </a:prstGeom>
          <a:no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34" name="Google Shape;334;p106"/>
          <p:cNvSpPr/>
          <p:nvPr/>
        </p:nvSpPr>
        <p:spPr>
          <a:xfrm>
            <a:off x="4777961" y="1073518"/>
            <a:ext cx="3286800" cy="2395500"/>
          </a:xfrm>
          <a:prstGeom prst="rect">
            <a:avLst/>
          </a:prstGeom>
          <a:no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35" name="Google Shape;335;p106"/>
          <p:cNvSpPr/>
          <p:nvPr/>
        </p:nvSpPr>
        <p:spPr>
          <a:xfrm>
            <a:off x="7063750" y="3682975"/>
            <a:ext cx="4492800" cy="2395500"/>
          </a:xfrm>
          <a:prstGeom prst="rect">
            <a:avLst/>
          </a:prstGeom>
          <a:no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36" name="Google Shape;336;p106"/>
          <p:cNvSpPr txBox="1"/>
          <p:nvPr/>
        </p:nvSpPr>
        <p:spPr>
          <a:xfrm>
            <a:off x="4814876" y="1457750"/>
            <a:ext cx="1325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Structured data</a:t>
            </a:r>
            <a:endParaRPr sz="1400" b="0" i="0" u="none" strike="noStrike" cap="none">
              <a:solidFill>
                <a:srgbClr val="000000"/>
              </a:solidFill>
              <a:latin typeface="Arial"/>
              <a:ea typeface="Arial"/>
              <a:cs typeface="Arial"/>
              <a:sym typeface="Arial"/>
            </a:endParaRPr>
          </a:p>
        </p:txBody>
      </p:sp>
      <p:sp>
        <p:nvSpPr>
          <p:cNvPr id="337" name="Google Shape;337;p106"/>
          <p:cNvSpPr txBox="1"/>
          <p:nvPr/>
        </p:nvSpPr>
        <p:spPr>
          <a:xfrm>
            <a:off x="4901435" y="1793371"/>
            <a:ext cx="1325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Semi-structured</a:t>
            </a:r>
            <a:endParaRPr sz="1400" b="0" i="0" u="none" strike="noStrike" cap="none">
              <a:solidFill>
                <a:srgbClr val="000000"/>
              </a:solidFill>
              <a:latin typeface="Arial"/>
              <a:ea typeface="Arial"/>
              <a:cs typeface="Arial"/>
              <a:sym typeface="Arial"/>
            </a:endParaRPr>
          </a:p>
        </p:txBody>
      </p:sp>
      <p:sp>
        <p:nvSpPr>
          <p:cNvPr id="338" name="Google Shape;338;p106"/>
          <p:cNvSpPr txBox="1"/>
          <p:nvPr/>
        </p:nvSpPr>
        <p:spPr>
          <a:xfrm rot="-1016232">
            <a:off x="6523501" y="1490673"/>
            <a:ext cx="442807" cy="2769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IoT</a:t>
            </a:r>
            <a:endParaRPr sz="1400" b="0" i="0" u="none" strike="noStrike" cap="none">
              <a:solidFill>
                <a:srgbClr val="000000"/>
              </a:solidFill>
              <a:latin typeface="Arial"/>
              <a:ea typeface="Arial"/>
              <a:cs typeface="Arial"/>
              <a:sym typeface="Arial"/>
            </a:endParaRPr>
          </a:p>
        </p:txBody>
      </p:sp>
      <p:sp>
        <p:nvSpPr>
          <p:cNvPr id="339" name="Google Shape;339;p106"/>
          <p:cNvSpPr txBox="1"/>
          <p:nvPr/>
        </p:nvSpPr>
        <p:spPr>
          <a:xfrm>
            <a:off x="6394725" y="1829154"/>
            <a:ext cx="575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Video</a:t>
            </a:r>
            <a:endParaRPr sz="1400" b="0" i="0" u="none" strike="noStrike" cap="none">
              <a:solidFill>
                <a:srgbClr val="000000"/>
              </a:solidFill>
              <a:latin typeface="Arial"/>
              <a:ea typeface="Arial"/>
              <a:cs typeface="Arial"/>
              <a:sym typeface="Arial"/>
            </a:endParaRPr>
          </a:p>
        </p:txBody>
      </p:sp>
      <p:sp>
        <p:nvSpPr>
          <p:cNvPr id="340" name="Google Shape;340;p106"/>
          <p:cNvSpPr txBox="1"/>
          <p:nvPr/>
        </p:nvSpPr>
        <p:spPr>
          <a:xfrm>
            <a:off x="7293837" y="1853138"/>
            <a:ext cx="6483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Social Media</a:t>
            </a:r>
            <a:endParaRPr sz="1400" b="0" i="0" u="none" strike="noStrike" cap="none">
              <a:solidFill>
                <a:srgbClr val="000000"/>
              </a:solidFill>
              <a:latin typeface="Arial"/>
              <a:ea typeface="Arial"/>
              <a:cs typeface="Arial"/>
              <a:sym typeface="Arial"/>
            </a:endParaRPr>
          </a:p>
        </p:txBody>
      </p:sp>
      <p:sp>
        <p:nvSpPr>
          <p:cNvPr id="341" name="Google Shape;341;p106"/>
          <p:cNvSpPr txBox="1"/>
          <p:nvPr/>
        </p:nvSpPr>
        <p:spPr>
          <a:xfrm rot="1427200">
            <a:off x="7330138" y="1490650"/>
            <a:ext cx="575704" cy="2769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Audio</a:t>
            </a:r>
            <a:endParaRPr sz="1400" b="0" i="0" u="none" strike="noStrike" cap="none">
              <a:solidFill>
                <a:srgbClr val="000000"/>
              </a:solidFill>
              <a:latin typeface="Arial"/>
              <a:ea typeface="Arial"/>
              <a:cs typeface="Arial"/>
              <a:sym typeface="Arial"/>
            </a:endParaRPr>
          </a:p>
        </p:txBody>
      </p:sp>
      <p:sp>
        <p:nvSpPr>
          <p:cNvPr id="342" name="Google Shape;342;p106"/>
          <p:cNvSpPr txBox="1"/>
          <p:nvPr/>
        </p:nvSpPr>
        <p:spPr>
          <a:xfrm>
            <a:off x="6681249" y="2372166"/>
            <a:ext cx="988200" cy="345600"/>
          </a:xfrm>
          <a:prstGeom prst="rect">
            <a:avLst/>
          </a:prstGeom>
          <a:solidFill>
            <a:srgbClr val="0077FF"/>
          </a:solidFill>
          <a:ln w="9525" cap="flat" cmpd="sng">
            <a:solidFill>
              <a:schemeClr val="lt1"/>
            </a:solidFill>
            <a:prstDash val="solid"/>
            <a:round/>
            <a:headEnd type="none" w="sm" len="sm"/>
            <a:tailEnd type="none" w="sm" len="sm"/>
          </a:ln>
        </p:spPr>
        <p:txBody>
          <a:bodyPr spcFirstLastPara="1" wrap="square" lIns="36000" tIns="0" rIns="3600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Reporting</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Accelerator</a:t>
            </a:r>
            <a:r>
              <a:rPr lang="en-US" sz="1200" b="1" i="0" u="none" strike="noStrike" cap="none">
                <a:solidFill>
                  <a:srgbClr val="000000"/>
                </a:solidFill>
                <a:latin typeface="Arial"/>
                <a:ea typeface="Arial"/>
                <a:cs typeface="Arial"/>
                <a:sym typeface="Arial"/>
              </a:rPr>
              <a:t>s</a:t>
            </a:r>
            <a:endParaRPr sz="1200" b="1" i="0" u="none" strike="noStrike" cap="none">
              <a:solidFill>
                <a:srgbClr val="000000"/>
              </a:solidFill>
              <a:latin typeface="Arial"/>
              <a:ea typeface="Arial"/>
              <a:cs typeface="Arial"/>
              <a:sym typeface="Arial"/>
            </a:endParaRPr>
          </a:p>
        </p:txBody>
      </p:sp>
      <p:sp>
        <p:nvSpPr>
          <p:cNvPr id="343" name="Google Shape;343;p106"/>
          <p:cNvSpPr txBox="1"/>
          <p:nvPr/>
        </p:nvSpPr>
        <p:spPr>
          <a:xfrm>
            <a:off x="8298784" y="3741362"/>
            <a:ext cx="1437000" cy="1150800"/>
          </a:xfrm>
          <a:prstGeom prst="rect">
            <a:avLst/>
          </a:prstGeom>
          <a:solidFill>
            <a:srgbClr val="0077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Data Warehouse</a:t>
            </a:r>
            <a:endParaRPr sz="1200" b="1" i="0" u="none" strike="noStrike" cap="none">
              <a:solidFill>
                <a:srgbClr val="000000"/>
              </a:solidFill>
              <a:latin typeface="Arial"/>
              <a:ea typeface="Arial"/>
              <a:cs typeface="Arial"/>
              <a:sym typeface="Arial"/>
            </a:endParaRPr>
          </a:p>
        </p:txBody>
      </p:sp>
      <p:sp>
        <p:nvSpPr>
          <p:cNvPr id="344" name="Google Shape;344;p106"/>
          <p:cNvSpPr txBox="1"/>
          <p:nvPr/>
        </p:nvSpPr>
        <p:spPr>
          <a:xfrm>
            <a:off x="9806369" y="3741362"/>
            <a:ext cx="1669200" cy="1808700"/>
          </a:xfrm>
          <a:prstGeom prst="rect">
            <a:avLst/>
          </a:prstGeom>
          <a:solidFill>
            <a:srgbClr val="0077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Data Lake</a:t>
            </a:r>
            <a:endParaRPr sz="1200" b="1" i="0" u="none" strike="noStrike" cap="none">
              <a:solidFill>
                <a:srgbClr val="000000"/>
              </a:solidFill>
              <a:latin typeface="Arial"/>
              <a:ea typeface="Arial"/>
              <a:cs typeface="Arial"/>
              <a:sym typeface="Arial"/>
            </a:endParaRPr>
          </a:p>
        </p:txBody>
      </p:sp>
      <p:sp>
        <p:nvSpPr>
          <p:cNvPr id="345" name="Google Shape;345;p106"/>
          <p:cNvSpPr txBox="1"/>
          <p:nvPr/>
        </p:nvSpPr>
        <p:spPr>
          <a:xfrm>
            <a:off x="8325357" y="4953526"/>
            <a:ext cx="832800" cy="480600"/>
          </a:xfrm>
          <a:prstGeom prst="rect">
            <a:avLst/>
          </a:prstGeom>
          <a:solidFill>
            <a:srgbClr val="0077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Sandbox</a:t>
            </a:r>
            <a:endParaRPr sz="1200" b="0" i="0" u="none" strike="noStrike" cap="none">
              <a:solidFill>
                <a:srgbClr val="000000"/>
              </a:solidFill>
              <a:latin typeface="Arial"/>
              <a:ea typeface="Arial"/>
              <a:cs typeface="Arial"/>
              <a:sym typeface="Arial"/>
            </a:endParaRPr>
          </a:p>
        </p:txBody>
      </p:sp>
      <p:sp>
        <p:nvSpPr>
          <p:cNvPr id="346" name="Google Shape;346;p106"/>
          <p:cNvSpPr txBox="1"/>
          <p:nvPr/>
        </p:nvSpPr>
        <p:spPr>
          <a:xfrm>
            <a:off x="9806369" y="5595743"/>
            <a:ext cx="841800" cy="457800"/>
          </a:xfrm>
          <a:prstGeom prst="rect">
            <a:avLst/>
          </a:prstGeom>
          <a:solidFill>
            <a:srgbClr val="0077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Sandbox</a:t>
            </a:r>
            <a:endParaRPr sz="1200" b="0" i="0" u="none" strike="noStrike" cap="none">
              <a:solidFill>
                <a:srgbClr val="000000"/>
              </a:solidFill>
              <a:latin typeface="Arial"/>
              <a:ea typeface="Arial"/>
              <a:cs typeface="Arial"/>
              <a:sym typeface="Arial"/>
            </a:endParaRPr>
          </a:p>
        </p:txBody>
      </p:sp>
      <p:sp>
        <p:nvSpPr>
          <p:cNvPr id="347" name="Google Shape;347;p106"/>
          <p:cNvSpPr txBox="1"/>
          <p:nvPr/>
        </p:nvSpPr>
        <p:spPr>
          <a:xfrm>
            <a:off x="10702725" y="5586925"/>
            <a:ext cx="772800" cy="457800"/>
          </a:xfrm>
          <a:prstGeom prst="rect">
            <a:avLst/>
          </a:prstGeom>
          <a:solidFill>
            <a:srgbClr val="0077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Data Mart</a:t>
            </a:r>
            <a:endParaRPr sz="1200" b="0" i="0" u="none" strike="noStrike" cap="none">
              <a:solidFill>
                <a:srgbClr val="000000"/>
              </a:solidFill>
              <a:latin typeface="Arial"/>
              <a:ea typeface="Arial"/>
              <a:cs typeface="Arial"/>
              <a:sym typeface="Arial"/>
            </a:endParaRPr>
          </a:p>
        </p:txBody>
      </p:sp>
      <p:sp>
        <p:nvSpPr>
          <p:cNvPr id="348" name="Google Shape;348;p106"/>
          <p:cNvSpPr txBox="1"/>
          <p:nvPr/>
        </p:nvSpPr>
        <p:spPr>
          <a:xfrm>
            <a:off x="9204770" y="4955276"/>
            <a:ext cx="525300" cy="469500"/>
          </a:xfrm>
          <a:prstGeom prst="rect">
            <a:avLst/>
          </a:prstGeom>
          <a:solidFill>
            <a:srgbClr val="0077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Data Mart</a:t>
            </a:r>
            <a:endParaRPr sz="1200" b="0" i="0" u="none" strike="noStrike" cap="none">
              <a:solidFill>
                <a:srgbClr val="000000"/>
              </a:solidFill>
              <a:latin typeface="Arial"/>
              <a:ea typeface="Arial"/>
              <a:cs typeface="Arial"/>
              <a:sym typeface="Arial"/>
            </a:endParaRPr>
          </a:p>
        </p:txBody>
      </p:sp>
      <p:sp>
        <p:nvSpPr>
          <p:cNvPr id="349" name="Google Shape;349;p106"/>
          <p:cNvSpPr/>
          <p:nvPr/>
        </p:nvSpPr>
        <p:spPr>
          <a:xfrm rot="8340403">
            <a:off x="9469039" y="5423435"/>
            <a:ext cx="428068" cy="266018"/>
          </a:xfrm>
          <a:prstGeom prst="rightArrow">
            <a:avLst>
              <a:gd name="adj1" fmla="val 50000"/>
              <a:gd name="adj2" fmla="val 50000"/>
            </a:avLst>
          </a:prstGeom>
          <a:solidFill>
            <a:srgbClr val="FFC000"/>
          </a:solidFill>
          <a:ln w="12700" cap="flat" cmpd="sng">
            <a:solidFill>
              <a:srgbClr val="001D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2060"/>
                </a:solidFill>
                <a:latin typeface="Arial Black"/>
                <a:ea typeface="Arial Black"/>
                <a:cs typeface="Arial Black"/>
                <a:sym typeface="Arial Black"/>
              </a:rPr>
              <a:t>+</a:t>
            </a:r>
            <a:endParaRPr sz="1200" b="0" i="0" u="none" strike="noStrike" cap="none">
              <a:solidFill>
                <a:srgbClr val="002060"/>
              </a:solidFill>
              <a:latin typeface="Arial Black"/>
              <a:ea typeface="Arial Black"/>
              <a:cs typeface="Arial Black"/>
              <a:sym typeface="Arial Black"/>
            </a:endParaRPr>
          </a:p>
        </p:txBody>
      </p:sp>
      <p:sp>
        <p:nvSpPr>
          <p:cNvPr id="350" name="Google Shape;350;p106"/>
          <p:cNvSpPr txBox="1"/>
          <p:nvPr/>
        </p:nvSpPr>
        <p:spPr>
          <a:xfrm>
            <a:off x="8254051" y="4081950"/>
            <a:ext cx="1325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Structured data</a:t>
            </a:r>
            <a:endParaRPr sz="1400" b="0" i="0" u="none" strike="noStrike" cap="none">
              <a:solidFill>
                <a:srgbClr val="000000"/>
              </a:solidFill>
              <a:latin typeface="Arial"/>
              <a:ea typeface="Arial"/>
              <a:cs typeface="Arial"/>
              <a:sym typeface="Arial"/>
            </a:endParaRPr>
          </a:p>
        </p:txBody>
      </p:sp>
      <p:sp>
        <p:nvSpPr>
          <p:cNvPr id="351" name="Google Shape;351;p106"/>
          <p:cNvSpPr txBox="1"/>
          <p:nvPr/>
        </p:nvSpPr>
        <p:spPr>
          <a:xfrm>
            <a:off x="8340610" y="4417571"/>
            <a:ext cx="1325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Semi-structured</a:t>
            </a:r>
            <a:endParaRPr sz="1400" b="0" i="0" u="none" strike="noStrike" cap="none">
              <a:solidFill>
                <a:srgbClr val="000000"/>
              </a:solidFill>
              <a:latin typeface="Arial"/>
              <a:ea typeface="Arial"/>
              <a:cs typeface="Arial"/>
              <a:sym typeface="Arial"/>
            </a:endParaRPr>
          </a:p>
        </p:txBody>
      </p:sp>
      <p:sp>
        <p:nvSpPr>
          <p:cNvPr id="352" name="Google Shape;352;p106"/>
          <p:cNvSpPr txBox="1"/>
          <p:nvPr/>
        </p:nvSpPr>
        <p:spPr>
          <a:xfrm rot="-1016232">
            <a:off x="9962676" y="4114873"/>
            <a:ext cx="442807" cy="2769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IoT</a:t>
            </a:r>
            <a:endParaRPr sz="1400" b="0" i="0" u="none" strike="noStrike" cap="none">
              <a:solidFill>
                <a:srgbClr val="000000"/>
              </a:solidFill>
              <a:latin typeface="Arial"/>
              <a:ea typeface="Arial"/>
              <a:cs typeface="Arial"/>
              <a:sym typeface="Arial"/>
            </a:endParaRPr>
          </a:p>
        </p:txBody>
      </p:sp>
      <p:sp>
        <p:nvSpPr>
          <p:cNvPr id="353" name="Google Shape;353;p106"/>
          <p:cNvSpPr txBox="1"/>
          <p:nvPr/>
        </p:nvSpPr>
        <p:spPr>
          <a:xfrm>
            <a:off x="9833900" y="4453354"/>
            <a:ext cx="575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Video</a:t>
            </a:r>
            <a:endParaRPr sz="1400" b="0" i="0" u="none" strike="noStrike" cap="none">
              <a:solidFill>
                <a:srgbClr val="000000"/>
              </a:solidFill>
              <a:latin typeface="Arial"/>
              <a:ea typeface="Arial"/>
              <a:cs typeface="Arial"/>
              <a:sym typeface="Arial"/>
            </a:endParaRPr>
          </a:p>
        </p:txBody>
      </p:sp>
      <p:sp>
        <p:nvSpPr>
          <p:cNvPr id="354" name="Google Shape;354;p106"/>
          <p:cNvSpPr txBox="1"/>
          <p:nvPr/>
        </p:nvSpPr>
        <p:spPr>
          <a:xfrm>
            <a:off x="10733012" y="4553538"/>
            <a:ext cx="6483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Social Media</a:t>
            </a:r>
            <a:endParaRPr sz="1400" b="0" i="0" u="none" strike="noStrike" cap="none">
              <a:solidFill>
                <a:srgbClr val="000000"/>
              </a:solidFill>
              <a:latin typeface="Arial"/>
              <a:ea typeface="Arial"/>
              <a:cs typeface="Arial"/>
              <a:sym typeface="Arial"/>
            </a:endParaRPr>
          </a:p>
        </p:txBody>
      </p:sp>
      <p:sp>
        <p:nvSpPr>
          <p:cNvPr id="355" name="Google Shape;355;p106"/>
          <p:cNvSpPr txBox="1"/>
          <p:nvPr/>
        </p:nvSpPr>
        <p:spPr>
          <a:xfrm rot="1427200">
            <a:off x="10769313" y="4114850"/>
            <a:ext cx="575704" cy="2769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Audio</a:t>
            </a:r>
            <a:endParaRPr sz="1400" b="0" i="0" u="none" strike="noStrike" cap="none">
              <a:solidFill>
                <a:srgbClr val="000000"/>
              </a:solidFill>
              <a:latin typeface="Arial"/>
              <a:ea typeface="Arial"/>
              <a:cs typeface="Arial"/>
              <a:sym typeface="Arial"/>
            </a:endParaRPr>
          </a:p>
        </p:txBody>
      </p:sp>
      <p:sp>
        <p:nvSpPr>
          <p:cNvPr id="356" name="Google Shape;356;p106"/>
          <p:cNvSpPr txBox="1"/>
          <p:nvPr/>
        </p:nvSpPr>
        <p:spPr>
          <a:xfrm>
            <a:off x="10120425" y="5072575"/>
            <a:ext cx="988200" cy="393900"/>
          </a:xfrm>
          <a:prstGeom prst="rect">
            <a:avLst/>
          </a:prstGeom>
          <a:solidFill>
            <a:srgbClr val="0077FF"/>
          </a:solidFill>
          <a:ln w="9525" cap="flat" cmpd="sng">
            <a:solidFill>
              <a:schemeClr val="lt1"/>
            </a:solidFill>
            <a:prstDash val="solid"/>
            <a:round/>
            <a:headEnd type="none" w="sm" len="sm"/>
            <a:tailEnd type="none" w="sm" len="sm"/>
          </a:ln>
        </p:spPr>
        <p:txBody>
          <a:bodyPr spcFirstLastPara="1" wrap="square" lIns="36000" tIns="0" rIns="3600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Reporting</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Accelerator</a:t>
            </a:r>
            <a:r>
              <a:rPr lang="en-US" sz="1200" b="1" i="0" u="none" strike="noStrike" cap="none">
                <a:solidFill>
                  <a:srgbClr val="000000"/>
                </a:solidFill>
                <a:latin typeface="Arial"/>
                <a:ea typeface="Arial"/>
                <a:cs typeface="Arial"/>
                <a:sym typeface="Arial"/>
              </a:rPr>
              <a:t>s</a:t>
            </a:r>
            <a:endParaRPr sz="1200" b="1" i="0" u="none" strike="noStrike" cap="none">
              <a:solidFill>
                <a:srgbClr val="000000"/>
              </a:solidFill>
              <a:latin typeface="Arial"/>
              <a:ea typeface="Arial"/>
              <a:cs typeface="Arial"/>
              <a:sym typeface="Arial"/>
            </a:endParaRPr>
          </a:p>
        </p:txBody>
      </p:sp>
      <p:sp>
        <p:nvSpPr>
          <p:cNvPr id="357" name="Google Shape;357;p106"/>
          <p:cNvSpPr/>
          <p:nvPr/>
        </p:nvSpPr>
        <p:spPr>
          <a:xfrm rot="10800000">
            <a:off x="8013351" y="4445400"/>
            <a:ext cx="353400" cy="292800"/>
          </a:xfrm>
          <a:prstGeom prst="rightArrow">
            <a:avLst>
              <a:gd name="adj1" fmla="val 50000"/>
              <a:gd name="adj2" fmla="val 50000"/>
            </a:avLst>
          </a:prstGeom>
          <a:solidFill>
            <a:srgbClr val="FFC000"/>
          </a:solidFill>
          <a:ln w="12700" cap="flat" cmpd="sng">
            <a:solidFill>
              <a:srgbClr val="001D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2060"/>
                </a:solidFill>
                <a:latin typeface="Arial Black"/>
                <a:ea typeface="Arial Black"/>
                <a:cs typeface="Arial Black"/>
                <a:sym typeface="Arial Black"/>
              </a:rPr>
              <a:t>+</a:t>
            </a:r>
            <a:endParaRPr sz="1200" b="0" i="0" u="none" strike="noStrike" cap="none">
              <a:solidFill>
                <a:srgbClr val="002060"/>
              </a:solidFill>
              <a:latin typeface="Arial Black"/>
              <a:ea typeface="Arial Black"/>
              <a:cs typeface="Arial Black"/>
              <a:sym typeface="Arial Black"/>
            </a:endParaRPr>
          </a:p>
        </p:txBody>
      </p:sp>
      <p:sp>
        <p:nvSpPr>
          <p:cNvPr id="358" name="Google Shape;358;p106"/>
          <p:cNvSpPr/>
          <p:nvPr/>
        </p:nvSpPr>
        <p:spPr>
          <a:xfrm rot="5400000">
            <a:off x="8800375" y="5414700"/>
            <a:ext cx="430800" cy="201900"/>
          </a:xfrm>
          <a:prstGeom prst="rightArrow">
            <a:avLst>
              <a:gd name="adj1" fmla="val 50000"/>
              <a:gd name="adj2" fmla="val 50000"/>
            </a:avLst>
          </a:prstGeom>
          <a:solidFill>
            <a:srgbClr val="FFC000"/>
          </a:solidFill>
          <a:ln w="12700" cap="flat" cmpd="sng">
            <a:solidFill>
              <a:srgbClr val="001D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2060"/>
                </a:solidFill>
                <a:latin typeface="Arial Black"/>
                <a:ea typeface="Arial Black"/>
                <a:cs typeface="Arial Black"/>
                <a:sym typeface="Arial Black"/>
              </a:rPr>
              <a:t>+</a:t>
            </a:r>
            <a:endParaRPr sz="1200" b="0" i="0" u="none" strike="noStrike" cap="none">
              <a:solidFill>
                <a:srgbClr val="002060"/>
              </a:solidFill>
              <a:latin typeface="Arial Black"/>
              <a:ea typeface="Arial Black"/>
              <a:cs typeface="Arial Black"/>
              <a:sym typeface="Arial Black"/>
            </a:endParaRPr>
          </a:p>
        </p:txBody>
      </p:sp>
      <p:cxnSp>
        <p:nvCxnSpPr>
          <p:cNvPr id="359" name="Google Shape;359;p106"/>
          <p:cNvCxnSpPr/>
          <p:nvPr/>
        </p:nvCxnSpPr>
        <p:spPr>
          <a:xfrm>
            <a:off x="4065825" y="2351325"/>
            <a:ext cx="666300" cy="215400"/>
          </a:xfrm>
          <a:prstGeom prst="straightConnector1">
            <a:avLst/>
          </a:prstGeom>
          <a:noFill/>
          <a:ln w="38100" cap="flat" cmpd="sng">
            <a:solidFill>
              <a:srgbClr val="FE4F03"/>
            </a:solidFill>
            <a:prstDash val="dash"/>
            <a:round/>
            <a:headEnd type="none" w="sm" len="sm"/>
            <a:tailEnd type="triangle" w="med" len="med"/>
          </a:ln>
        </p:spPr>
      </p:cxnSp>
      <p:cxnSp>
        <p:nvCxnSpPr>
          <p:cNvPr id="360" name="Google Shape;360;p106"/>
          <p:cNvCxnSpPr>
            <a:stCxn id="333" idx="3"/>
          </p:cNvCxnSpPr>
          <p:nvPr/>
        </p:nvCxnSpPr>
        <p:spPr>
          <a:xfrm rot="10800000" flipH="1">
            <a:off x="3833675" y="3066575"/>
            <a:ext cx="898500" cy="1808400"/>
          </a:xfrm>
          <a:prstGeom prst="straightConnector1">
            <a:avLst/>
          </a:prstGeom>
          <a:noFill/>
          <a:ln w="38100" cap="flat" cmpd="sng">
            <a:solidFill>
              <a:srgbClr val="FE4F03"/>
            </a:solidFill>
            <a:prstDash val="dash"/>
            <a:round/>
            <a:headEnd type="none" w="sm" len="sm"/>
            <a:tailEnd type="triangle" w="med" len="med"/>
          </a:ln>
        </p:spPr>
      </p:cxnSp>
      <p:cxnSp>
        <p:nvCxnSpPr>
          <p:cNvPr id="361" name="Google Shape;361;p106"/>
          <p:cNvCxnSpPr/>
          <p:nvPr/>
        </p:nvCxnSpPr>
        <p:spPr>
          <a:xfrm>
            <a:off x="8210000" y="2968525"/>
            <a:ext cx="734700" cy="597600"/>
          </a:xfrm>
          <a:prstGeom prst="straightConnector1">
            <a:avLst/>
          </a:prstGeom>
          <a:noFill/>
          <a:ln w="38100" cap="flat" cmpd="sng">
            <a:solidFill>
              <a:srgbClr val="FE4F03"/>
            </a:solidFill>
            <a:prstDash val="dash"/>
            <a:round/>
            <a:headEnd type="none" w="sm" len="sm"/>
            <a:tailEnd type="triangle" w="med" len="med"/>
          </a:ln>
        </p:spPr>
      </p:cxnSp>
    </p:spTree>
  </p:cSld>
  <p:clrMapOvr>
    <a:masterClrMapping/>
  </p:clrMapOvr>
</p:sld>
</file>

<file path=ppt/theme/theme1.xml><?xml version="1.0" encoding="utf-8"?>
<a:theme xmlns:a="http://schemas.openxmlformats.org/drawingml/2006/main" name="White bkgrnd master">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9635</Words>
  <Application>Microsoft Office PowerPoint</Application>
  <PresentationFormat>Breedbeeld</PresentationFormat>
  <Paragraphs>592</Paragraphs>
  <Slides>29</Slides>
  <Notes>29</Notes>
  <HiddenSlides>0</HiddenSlides>
  <MMClips>0</MMClips>
  <ScaleCrop>false</ScaleCrop>
  <HeadingPairs>
    <vt:vector size="4" baseType="variant">
      <vt:variant>
        <vt:lpstr>Thema</vt:lpstr>
      </vt:variant>
      <vt:variant>
        <vt:i4>1</vt:i4>
      </vt:variant>
      <vt:variant>
        <vt:lpstr>Diatitels</vt:lpstr>
      </vt:variant>
      <vt:variant>
        <vt:i4>29</vt:i4>
      </vt:variant>
    </vt:vector>
  </HeadingPairs>
  <TitlesOfParts>
    <vt:vector size="30" baseType="lpstr">
      <vt:lpstr>White bkgrnd master</vt:lpstr>
      <vt:lpstr>Data and Analytics Essentials:  Logical Data Warehouse</vt:lpstr>
      <vt:lpstr>Agenda</vt:lpstr>
      <vt:lpstr>Quick Recap: Logical Data Warehouse (LDW) …</vt:lpstr>
      <vt:lpstr>The Problem We Are Trying to Solve With the LDW</vt:lpstr>
      <vt:lpstr>LDW Architecture</vt:lpstr>
      <vt:lpstr>The LDW on the Hype Cycle for Data Management</vt:lpstr>
      <vt:lpstr>Metadata, Data Virtualization for the Semantic Layer </vt:lpstr>
      <vt:lpstr>Systematically Consider Data, Metadata Interfaces</vt:lpstr>
      <vt:lpstr>A Typical LDW Growth Path</vt:lpstr>
      <vt:lpstr>The Data and Analytics Infrastructure Model</vt:lpstr>
      <vt:lpstr>Logical Data Warehouse Overlay for the DAIM</vt:lpstr>
      <vt:lpstr>Roles, Skills Alignment and Data Contexts</vt:lpstr>
      <vt:lpstr>Aligning Requirements to LDW Components</vt:lpstr>
      <vt:lpstr>Data Modelling Types</vt:lpstr>
      <vt:lpstr>Data Modelling Levels and Areas</vt:lpstr>
      <vt:lpstr>Exploiting Multiple Types of Data Modelling</vt:lpstr>
      <vt:lpstr>Enabling Agile Development and DW Integrity</vt:lpstr>
      <vt:lpstr>Project Key Deliverables</vt:lpstr>
      <vt:lpstr>Hints and Tips</vt:lpstr>
      <vt:lpstr>Frequently Asked Questions</vt:lpstr>
      <vt:lpstr>Recommendations</vt:lpstr>
      <vt:lpstr>Recommended Reading</vt:lpstr>
      <vt:lpstr>Useful Concepts</vt:lpstr>
      <vt:lpstr>Business Justification: The Gartner Value Pyramid (modified)</vt:lpstr>
      <vt:lpstr>LDW Lends Itself to Handling Hot/Warm/Cold Data</vt:lpstr>
      <vt:lpstr>Zoning to Classify and Handle Data</vt:lpstr>
      <vt:lpstr>Additional Information on the DAIM</vt:lpstr>
      <vt:lpstr>Data and Analytics Infrastructure Model: Technology Options</vt:lpstr>
      <vt:lpstr>Metadata is Foundational for the LDW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Analytics Essentials:  Logical Data Warehouse</dc:title>
  <dc:creator/>
  <cp:revision>2</cp:revision>
  <dcterms:created xsi:type="dcterms:W3CDTF">2022-02-11T09:53:19Z</dcterms:created>
  <dcterms:modified xsi:type="dcterms:W3CDTF">2023-05-24T17:55:53Z</dcterms:modified>
</cp:coreProperties>
</file>