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2"/>
  </p:notesMasterIdLst>
  <p:handoutMasterIdLst>
    <p:handoutMasterId r:id="rId23"/>
  </p:handoutMasterIdLst>
  <p:sldIdLst>
    <p:sldId id="332" r:id="rId7"/>
    <p:sldId id="376" r:id="rId8"/>
    <p:sldId id="374" r:id="rId9"/>
    <p:sldId id="365" r:id="rId10"/>
    <p:sldId id="366" r:id="rId11"/>
    <p:sldId id="387" r:id="rId12"/>
    <p:sldId id="377" r:id="rId13"/>
    <p:sldId id="351" r:id="rId14"/>
    <p:sldId id="378" r:id="rId15"/>
    <p:sldId id="380" r:id="rId16"/>
    <p:sldId id="381" r:id="rId17"/>
    <p:sldId id="385" r:id="rId18"/>
    <p:sldId id="382" r:id="rId19"/>
    <p:sldId id="388" r:id="rId20"/>
    <p:sldId id="3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3023" autoAdjust="0"/>
  </p:normalViewPr>
  <p:slideViewPr>
    <p:cSldViewPr snapToGrid="0" showGuides="1">
      <p:cViewPr varScale="1">
        <p:scale>
          <a:sx n="120" d="100"/>
          <a:sy n="120" d="100"/>
        </p:scale>
        <p:origin x="59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</a:t>
            </a:r>
            <a:r>
              <a:rPr lang="nl-NL" dirty="0" smtClean="0"/>
              <a:t>voegen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in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  <p:pic>
        <p:nvPicPr>
          <p:cNvPr id="154" name="Afbeelding 15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38780" y="71481"/>
            <a:ext cx="7914439" cy="41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414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Afbeelding 15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868025" y="158661"/>
            <a:ext cx="752475" cy="875871"/>
          </a:xfrm>
          <a:prstGeom prst="rect">
            <a:avLst/>
          </a:prstGeom>
        </p:spPr>
      </p:pic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DataFabriek PI2 Review – Team FERRUM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8">
            <a:extLst>
              <a:ext uri="{FF2B5EF4-FFF2-40B4-BE49-F238E27FC236}">
                <a16:creationId xmlns:a16="http://schemas.microsoft.com/office/drawing/2014/main" id="{5C12A01C-D154-403F-A6E1-9EA7415422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5" y="4449432"/>
            <a:ext cx="8506050" cy="979818"/>
          </a:xfrm>
        </p:spPr>
        <p:txBody>
          <a:bodyPr/>
          <a:lstStyle/>
          <a:p>
            <a:r>
              <a:rPr lang="nl-NL" dirty="0" smtClean="0"/>
              <a:t>Synchronisatie data P -&gt; A </a:t>
            </a:r>
            <a:endParaRPr lang="nl-NL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/>
              <a:t>Project DataFabriek</a:t>
            </a:r>
          </a:p>
          <a:p>
            <a:r>
              <a:rPr lang="nl-NL" dirty="0" smtClean="0"/>
              <a:t>Versie: Retro PI dagen 19 en </a:t>
            </a:r>
            <a:r>
              <a:rPr lang="nl-NL" smtClean="0"/>
              <a:t>20 september 2023</a:t>
            </a:r>
            <a:endParaRPr lang="nl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0AA306-04FD-4F87-BE4C-8EB77F50BFD0}"/>
              </a:ext>
            </a:extLst>
          </p:cNvPr>
          <p:cNvGrpSpPr/>
          <p:nvPr/>
        </p:nvGrpSpPr>
        <p:grpSpPr>
          <a:xfrm>
            <a:off x="-600" y="1"/>
            <a:ext cx="3019739" cy="1749176"/>
            <a:chOff x="-600" y="0"/>
            <a:chExt cx="4064708" cy="235447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81306A-FE59-4C04-A731-EB5ED054E983}"/>
                </a:ext>
              </a:extLst>
            </p:cNvPr>
            <p:cNvSpPr/>
            <p:nvPr/>
          </p:nvSpPr>
          <p:spPr>
            <a:xfrm>
              <a:off x="-600" y="0"/>
              <a:ext cx="4064708" cy="2354472"/>
            </a:xfrm>
            <a:custGeom>
              <a:avLst/>
              <a:gdLst>
                <a:gd name="connsiteX0" fmla="*/ 0 w 4064708"/>
                <a:gd name="connsiteY0" fmla="*/ 0 h 2354472"/>
                <a:gd name="connsiteX1" fmla="*/ 4064708 w 4064708"/>
                <a:gd name="connsiteY1" fmla="*/ 0 h 2354472"/>
                <a:gd name="connsiteX2" fmla="*/ 4059812 w 4064708"/>
                <a:gd name="connsiteY2" fmla="*/ 96975 h 2354472"/>
                <a:gd name="connsiteX3" fmla="*/ 1558194 w 4064708"/>
                <a:gd name="connsiteY3" fmla="*/ 2354472 h 2354472"/>
                <a:gd name="connsiteX4" fmla="*/ 152257 w 4064708"/>
                <a:gd name="connsiteY4" fmla="*/ 1925018 h 2354472"/>
                <a:gd name="connsiteX5" fmla="*/ 0 w 4064708"/>
                <a:gd name="connsiteY5" fmla="*/ 1811162 h 235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4708" h="2354472">
                  <a:moveTo>
                    <a:pt x="0" y="0"/>
                  </a:moveTo>
                  <a:lnTo>
                    <a:pt x="4064708" y="0"/>
                  </a:lnTo>
                  <a:lnTo>
                    <a:pt x="4059812" y="96975"/>
                  </a:lnTo>
                  <a:cubicBezTo>
                    <a:pt x="3931039" y="1364977"/>
                    <a:pt x="2860171" y="2354472"/>
                    <a:pt x="1558194" y="2354472"/>
                  </a:cubicBezTo>
                  <a:cubicBezTo>
                    <a:pt x="1037403" y="2354472"/>
                    <a:pt x="553590" y="2196153"/>
                    <a:pt x="152257" y="1925018"/>
                  </a:cubicBezTo>
                  <a:lnTo>
                    <a:pt x="0" y="1811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179265-7CED-4407-99E4-13AB19AA8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229" y="211860"/>
              <a:ext cx="3207180" cy="168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28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81125" y="936001"/>
            <a:ext cx="11048400" cy="1907407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/>
              <a:t>Samenvattend</a:t>
            </a:r>
          </a:p>
          <a:p>
            <a:pPr marL="361950" indent="-361950"/>
            <a:r>
              <a:rPr lang="nl-NL" sz="1800" dirty="0" smtClean="0"/>
              <a:t>Om </a:t>
            </a:r>
            <a:r>
              <a:rPr lang="nl-NL" sz="1800" dirty="0"/>
              <a:t>software snel, efficiënt en van een zo hoog mogelijke kwaliteit te generen </a:t>
            </a:r>
            <a:r>
              <a:rPr lang="nl-NL" sz="1800" dirty="0" smtClean="0"/>
              <a:t>moet de A omgeving representatief </a:t>
            </a:r>
            <a:r>
              <a:rPr lang="nl-NL" sz="1800" dirty="0"/>
              <a:t>zijn voor de </a:t>
            </a:r>
            <a:r>
              <a:rPr lang="nl-NL" sz="1800" dirty="0" smtClean="0"/>
              <a:t>P </a:t>
            </a:r>
            <a:r>
              <a:rPr lang="nl-NL" sz="1800" dirty="0"/>
              <a:t>omgeving en zoveel mogelijk synchroon lopen met </a:t>
            </a:r>
            <a:r>
              <a:rPr lang="nl-NL" sz="1800" dirty="0" smtClean="0"/>
              <a:t>P. </a:t>
            </a:r>
          </a:p>
          <a:p>
            <a:pPr marL="361950" indent="-361950"/>
            <a:r>
              <a:rPr lang="nl-NL" sz="1800" dirty="0" smtClean="0"/>
              <a:t>De A omgeving moet over congruente </a:t>
            </a:r>
            <a:r>
              <a:rPr lang="nl-NL" sz="1800" dirty="0"/>
              <a:t>en koppelbare </a:t>
            </a:r>
            <a:r>
              <a:rPr lang="nl-NL" sz="1800" dirty="0" smtClean="0"/>
              <a:t>gegevensverzamelingen beschikken van </a:t>
            </a:r>
            <a:r>
              <a:rPr lang="nl-NL" sz="1800" dirty="0"/>
              <a:t>alle benodigde bronnen met een zodanig lange tijdsinterval dat alle informatieproducten binnen alle klantreizen kunnen worden ontwikkeld</a:t>
            </a:r>
            <a:r>
              <a:rPr lang="nl-NL" sz="1800" dirty="0" smtClean="0"/>
              <a:t>.</a:t>
            </a:r>
            <a:endParaRPr lang="nl-NL" sz="1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/>
              <a:t>Requirements (II)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1563" y="3230484"/>
            <a:ext cx="430278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buClr>
                <a:schemeClr val="tx2"/>
              </a:buClr>
            </a:pPr>
            <a:r>
              <a:rPr lang="nl-NL" b="1" dirty="0"/>
              <a:t>Twee sporen oplossingsrichting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1564" y="3230484"/>
            <a:ext cx="4302781" cy="368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buClr>
                <a:schemeClr val="tx2"/>
              </a:buClr>
            </a:pPr>
            <a:r>
              <a:rPr lang="nl-NL" b="1" dirty="0">
                <a:solidFill>
                  <a:schemeClr val="accent1"/>
                </a:solidFill>
              </a:rPr>
              <a:t>Twee sporen oplossingsrichting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22036" y="3602574"/>
            <a:ext cx="724704" cy="3117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18677" y="3611559"/>
            <a:ext cx="722615" cy="31080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09214" y="4634723"/>
            <a:ext cx="2877603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solidFill>
                  <a:schemeClr val="accent1"/>
                </a:solidFill>
              </a:rPr>
              <a:t>Verbetering van het ingestion </a:t>
            </a:r>
            <a:r>
              <a:rPr lang="nl-NL" b="1" dirty="0" smtClean="0">
                <a:solidFill>
                  <a:schemeClr val="accent1"/>
                </a:solidFill>
              </a:rPr>
              <a:t>framework </a:t>
            </a:r>
            <a:endParaRPr lang="nl-NL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8173" y="4686914"/>
            <a:ext cx="2712677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l-NL" b="1" dirty="0" smtClean="0">
                <a:solidFill>
                  <a:schemeClr val="accent1"/>
                </a:solidFill>
              </a:rPr>
              <a:t>Replicatie van data van P naar A</a:t>
            </a:r>
            <a:endParaRPr lang="nl-NL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 smtClean="0"/>
              <a:t>Voorstel</a:t>
            </a:r>
            <a:endParaRPr lang="nl-NL" sz="1800" b="1" dirty="0"/>
          </a:p>
          <a:p>
            <a:pPr marL="0" indent="0">
              <a:buNone/>
            </a:pPr>
            <a:r>
              <a:rPr lang="nl-NL" sz="1800" dirty="0" smtClean="0"/>
              <a:t>Als aanvulling op het 1</a:t>
            </a:r>
            <a:r>
              <a:rPr lang="nl-NL" sz="1800" baseline="30000" dirty="0" smtClean="0"/>
              <a:t>ste</a:t>
            </a:r>
            <a:r>
              <a:rPr lang="nl-NL" sz="1800" dirty="0" smtClean="0"/>
              <a:t> spoor richten we een proces in waarin op verzoek data vanuit de P omgeving wordt gekopieerd naar de A omgeving.</a:t>
            </a:r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r>
              <a:rPr lang="nl-NL" sz="1800" u="sng" dirty="0" smtClean="0"/>
              <a:t>Om welke data gaat het?</a:t>
            </a:r>
          </a:p>
          <a:p>
            <a:pPr marL="361950" indent="-361950"/>
            <a:r>
              <a:rPr lang="nl-NL" sz="1800" dirty="0"/>
              <a:t>Het om data </a:t>
            </a:r>
            <a:r>
              <a:rPr lang="nl-NL" sz="1800" dirty="0" smtClean="0"/>
              <a:t>waarvan één </a:t>
            </a:r>
            <a:r>
              <a:rPr lang="nl-NL" sz="1800" dirty="0"/>
              <a:t>of meerdere zones (</a:t>
            </a:r>
            <a:r>
              <a:rPr lang="nl-NL" sz="1800" dirty="0" smtClean="0"/>
              <a:t>BRZ</a:t>
            </a:r>
            <a:r>
              <a:rPr lang="nl-NL" sz="1800" dirty="0" smtClean="0">
                <a:solidFill>
                  <a:srgbClr val="FF0000"/>
                </a:solidFill>
              </a:rPr>
              <a:t>*</a:t>
            </a:r>
            <a:r>
              <a:rPr lang="nl-NL" sz="1800" dirty="0" smtClean="0"/>
              <a:t>, </a:t>
            </a:r>
            <a:r>
              <a:rPr lang="nl-NL" sz="1800" dirty="0"/>
              <a:t>OKV, </a:t>
            </a:r>
            <a:r>
              <a:rPr lang="nl-NL" sz="1800" dirty="0" smtClean="0"/>
              <a:t>INT of BDR) </a:t>
            </a:r>
            <a:r>
              <a:rPr lang="nl-NL" sz="1800" dirty="0"/>
              <a:t>op P draaien en feitelijk zijn overgedragen aan de lijn</a:t>
            </a:r>
            <a:r>
              <a:rPr lang="nl-NL" sz="1800" dirty="0" smtClean="0"/>
              <a:t>. </a:t>
            </a:r>
          </a:p>
          <a:p>
            <a:pPr marL="361950" indent="-361950"/>
            <a:endParaRPr lang="nl-NL" sz="1800" dirty="0"/>
          </a:p>
          <a:p>
            <a:pPr marL="0" indent="0">
              <a:buNone/>
            </a:pPr>
            <a:r>
              <a:rPr lang="nl-NL" sz="1800" u="sng" dirty="0"/>
              <a:t>Wanneer / in welke situatie</a:t>
            </a:r>
            <a:r>
              <a:rPr lang="nl-NL" sz="1800" u="sng" dirty="0" smtClean="0"/>
              <a:t>?</a:t>
            </a:r>
          </a:p>
          <a:p>
            <a:pPr marL="361950" indent="-361950"/>
            <a:r>
              <a:rPr lang="nl-NL" sz="1800" dirty="0"/>
              <a:t>Als er een nieuw informatie product moet worden ontwikkeld waarvoor actuele productie-like data nodig is op A en deze reeds op P voorhanden is. </a:t>
            </a:r>
          </a:p>
          <a:p>
            <a:pPr marL="0" indent="0">
              <a:buNone/>
            </a:pPr>
            <a:endParaRPr lang="nl-NL" sz="1800" u="sng" dirty="0"/>
          </a:p>
          <a:p>
            <a:pPr marL="0" indent="0">
              <a:buNone/>
            </a:pPr>
            <a:r>
              <a:rPr lang="nl-NL" sz="1800" u="sng" dirty="0" smtClean="0"/>
              <a:t>Wat </a:t>
            </a:r>
            <a:r>
              <a:rPr lang="nl-NL" sz="1800" u="sng" dirty="0" err="1" smtClean="0"/>
              <a:t>kopieren</a:t>
            </a:r>
            <a:r>
              <a:rPr lang="nl-NL" sz="1800" u="sng" dirty="0" smtClean="0"/>
              <a:t> we?</a:t>
            </a:r>
          </a:p>
          <a:p>
            <a:pPr marL="361950" lvl="1" indent="-361950"/>
            <a:r>
              <a:rPr lang="nl-NL" sz="1800" dirty="0" smtClean="0"/>
              <a:t>In principe complete schema’s. Om consistentie van data binnen het schema te waarborgen.</a:t>
            </a:r>
          </a:p>
          <a:p>
            <a:pPr marL="0" indent="0">
              <a:buNone/>
            </a:pP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100" dirty="0" smtClean="0">
                <a:solidFill>
                  <a:srgbClr val="FF0000"/>
                </a:solidFill>
              </a:rPr>
              <a:t>* Na realisatie van Spoor 1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u="sng" dirty="0" smtClean="0"/>
          </a:p>
          <a:p>
            <a:pPr marL="361950" indent="-361950"/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Spoor 2: Replicatie van data van P naar A (I)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3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u="sng" dirty="0"/>
              <a:t>Methodiek?</a:t>
            </a:r>
          </a:p>
          <a:p>
            <a:pPr marL="361950" lvl="1" indent="-361950"/>
            <a:r>
              <a:rPr lang="nl-NL" sz="1800" dirty="0"/>
              <a:t>Full </a:t>
            </a:r>
            <a:r>
              <a:rPr lang="nl-NL" sz="1800" dirty="0" err="1"/>
              <a:t>table</a:t>
            </a:r>
            <a:r>
              <a:rPr lang="nl-NL" sz="1800" dirty="0"/>
              <a:t> </a:t>
            </a:r>
            <a:r>
              <a:rPr lang="nl-NL" sz="1800" dirty="0" err="1"/>
              <a:t>replication</a:t>
            </a:r>
            <a:r>
              <a:rPr lang="nl-NL" sz="1800" dirty="0"/>
              <a:t>. </a:t>
            </a:r>
            <a:r>
              <a:rPr lang="nl-NL" sz="1800" dirty="0" smtClean="0"/>
              <a:t>D.w.z. </a:t>
            </a:r>
            <a:r>
              <a:rPr lang="nl-NL" sz="1800" dirty="0"/>
              <a:t>een complete vervanging van de bestaande </a:t>
            </a:r>
            <a:r>
              <a:rPr lang="nl-NL" sz="1800" dirty="0" smtClean="0"/>
              <a:t>tabellen in het betreffende schema op </a:t>
            </a:r>
            <a:r>
              <a:rPr lang="nl-NL" sz="1800" dirty="0"/>
              <a:t>A door een kopie van de </a:t>
            </a:r>
            <a:r>
              <a:rPr lang="nl-NL" sz="1800" dirty="0" smtClean="0"/>
              <a:t>tabellen in het zelfde schema op </a:t>
            </a:r>
            <a:r>
              <a:rPr lang="nl-NL" sz="1800" dirty="0"/>
              <a:t>P. </a:t>
            </a:r>
          </a:p>
          <a:p>
            <a:pPr marL="0" indent="0">
              <a:buNone/>
            </a:pPr>
            <a:endParaRPr lang="nl-NL" sz="1800" u="sng" dirty="0" smtClean="0"/>
          </a:p>
          <a:p>
            <a:pPr marL="0" indent="0">
              <a:buNone/>
            </a:pPr>
            <a:r>
              <a:rPr lang="nl-NL" sz="1800" u="sng" dirty="0" smtClean="0"/>
              <a:t>Frequentie ?</a:t>
            </a:r>
          </a:p>
          <a:p>
            <a:pPr marL="361950" indent="-361950"/>
            <a:r>
              <a:rPr lang="nl-NL" sz="1800" dirty="0" smtClean="0"/>
              <a:t>De werkgroep stelt voor te starten met replicaties op verzoek middels een service </a:t>
            </a:r>
            <a:r>
              <a:rPr lang="nl-NL" sz="1800" dirty="0" err="1" smtClean="0"/>
              <a:t>request</a:t>
            </a:r>
            <a:r>
              <a:rPr lang="nl-NL" sz="1800" dirty="0" smtClean="0"/>
              <a:t> en een verwerking frequentie van 1 maal per maand. Later kunnen hier eventueel </a:t>
            </a:r>
            <a:r>
              <a:rPr lang="nl-NL" sz="1800" dirty="0" err="1" smtClean="0"/>
              <a:t>geschedulede</a:t>
            </a:r>
            <a:r>
              <a:rPr lang="nl-NL" sz="1800" dirty="0" smtClean="0"/>
              <a:t> replicaties aan worden toegevoegd toevoegen.</a:t>
            </a:r>
          </a:p>
          <a:p>
            <a:pPr marL="361950" indent="-361950"/>
            <a:endParaRPr lang="nl-NL" sz="1800" dirty="0"/>
          </a:p>
          <a:p>
            <a:pPr marL="0" indent="0">
              <a:buNone/>
            </a:pPr>
            <a:r>
              <a:rPr lang="nl-NL" sz="1800" u="sng" dirty="0" smtClean="0"/>
              <a:t>Gemaskeerd / Ongemaskeerd?</a:t>
            </a:r>
          </a:p>
          <a:p>
            <a:pPr marL="361950" indent="-361950"/>
            <a:r>
              <a:rPr lang="nl-NL" sz="1800" dirty="0" smtClean="0"/>
              <a:t>In eerste aanleg stelt de werkgroep voor dit proces in te richten voor ongemaskeerde data (zie ook de requirements slides). </a:t>
            </a:r>
          </a:p>
          <a:p>
            <a:pPr marL="361950" indent="-361950"/>
            <a:r>
              <a:rPr lang="nl-NL" sz="1800" dirty="0" smtClean="0"/>
              <a:t>In een later stadium kan hier gemaskeerde data aan worden toegevoegd. Dit vergt wel het principe besluit om de </a:t>
            </a:r>
            <a:r>
              <a:rPr lang="nl-NL" sz="1800" dirty="0"/>
              <a:t>SALT-</a:t>
            </a:r>
            <a:r>
              <a:rPr lang="nl-NL" sz="1800" dirty="0" err="1"/>
              <a:t>keys</a:t>
            </a:r>
            <a:r>
              <a:rPr lang="nl-NL" sz="1800" dirty="0"/>
              <a:t> voor Productie en Acceptatie gelijk te trekken </a:t>
            </a:r>
          </a:p>
          <a:p>
            <a:pPr marL="0" indent="0">
              <a:buNone/>
            </a:pPr>
            <a:r>
              <a:rPr lang="nl-NL" sz="1800" dirty="0" smtClean="0"/>
              <a:t> </a:t>
            </a:r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u="sng" dirty="0" smtClean="0"/>
          </a:p>
          <a:p>
            <a:pPr marL="361950" indent="-361950"/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Spoor 2: Replicatie van data van P naar A (II)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9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u="sng" dirty="0" smtClean="0"/>
              <a:t>Hoe gaat dit in zijn werk?</a:t>
            </a:r>
          </a:p>
          <a:p>
            <a:pPr marL="361950" indent="-361950"/>
            <a:r>
              <a:rPr lang="nl-NL" sz="1800" dirty="0" smtClean="0"/>
              <a:t>Ieder serviceverzoek om replicatie van één of meer schema’s dient met de eigenaar van de data zijn afgestemd en akkoord bevonden. </a:t>
            </a:r>
          </a:p>
          <a:p>
            <a:pPr marL="361950" indent="-361950"/>
            <a:r>
              <a:rPr lang="nl-NL" sz="1800" dirty="0" smtClean="0"/>
              <a:t>Geen enkele replicatie mag leiden tot enige verstoring bij enig team.</a:t>
            </a:r>
          </a:p>
          <a:p>
            <a:pPr marL="361950" indent="-361950"/>
            <a:r>
              <a:rPr lang="nl-NL" sz="1800" dirty="0" smtClean="0"/>
              <a:t>De DF (teams) initiëren het verzoek en zien toe op een juist procesverloop.</a:t>
            </a:r>
          </a:p>
          <a:p>
            <a:pPr marL="0" indent="0">
              <a:buNone/>
            </a:pPr>
            <a:endParaRPr lang="nl-NL" sz="1800" u="sng" dirty="0" smtClean="0"/>
          </a:p>
          <a:p>
            <a:pPr marL="0" indent="0">
              <a:buNone/>
            </a:pPr>
            <a:r>
              <a:rPr lang="nl-NL" sz="1800" u="sng" dirty="0" smtClean="0"/>
              <a:t>Wie?</a:t>
            </a:r>
          </a:p>
          <a:p>
            <a:pPr marL="361950" lvl="1" indent="-361950"/>
            <a:r>
              <a:rPr lang="nl-NL" sz="1800" dirty="0" smtClean="0"/>
              <a:t>Het DBA Platformteam kan de replicaties op verzoek uitvoeren (dit is reeds met hen afgestemd). </a:t>
            </a:r>
          </a:p>
          <a:p>
            <a:pPr marL="361950" lvl="1" indent="-361950"/>
            <a:r>
              <a:rPr lang="nl-NL" sz="1800" dirty="0" smtClean="0"/>
              <a:t>In geval van een gescheduled variant kan dit proces geheel geautomatiseerd plaatsvinden. </a:t>
            </a:r>
          </a:p>
          <a:p>
            <a:pPr marL="0" indent="0">
              <a:buNone/>
            </a:pPr>
            <a:r>
              <a:rPr lang="nl-NL" sz="1800" dirty="0" smtClean="0"/>
              <a:t> </a:t>
            </a:r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u="sng" dirty="0" smtClean="0"/>
          </a:p>
          <a:p>
            <a:pPr marL="361950" indent="-361950"/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Spoor 2: Replicatie van data van P naar A (III)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76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u="sng" dirty="0" smtClean="0"/>
              <a:t>Proces flow</a:t>
            </a:r>
          </a:p>
          <a:p>
            <a:pPr marL="0" indent="0">
              <a:buNone/>
            </a:pPr>
            <a:endParaRPr lang="nl-NL" sz="1800" u="sng" dirty="0" smtClean="0"/>
          </a:p>
          <a:p>
            <a:pPr marL="0" indent="0">
              <a:buNone/>
            </a:pPr>
            <a:endParaRPr lang="nl-NL" sz="1800" u="sng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u="sng" dirty="0" smtClean="0"/>
          </a:p>
          <a:p>
            <a:pPr marL="361950" indent="-361950"/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Spoor 2: Replicatie van data van P naar A (IV)</a:t>
            </a:r>
            <a:endParaRPr lang="nl-NL" dirty="0"/>
          </a:p>
        </p:txBody>
      </p:sp>
      <p:graphicFrame>
        <p:nvGraphicFramePr>
          <p:cNvPr id="4" name="Tabel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56764"/>
              </p:ext>
            </p:extLst>
          </p:nvPr>
        </p:nvGraphicFramePr>
        <p:xfrm>
          <a:off x="3359684" y="2327337"/>
          <a:ext cx="2700000" cy="1691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3881875417"/>
                    </a:ext>
                  </a:extLst>
                </a:gridCol>
              </a:tblGrid>
              <a:tr h="149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1" dirty="0" smtClean="0">
                          <a:solidFill>
                            <a:schemeClr val="tx1"/>
                          </a:solidFill>
                        </a:rPr>
                        <a:t>Stap 2 – formuleren verzoek</a:t>
                      </a:r>
                      <a:endParaRPr lang="nl-NL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18067"/>
                  </a:ext>
                </a:extLst>
              </a:tr>
              <a:tr h="190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dirty="0" smtClean="0">
                          <a:solidFill>
                            <a:schemeClr val="tx1"/>
                          </a:solidFill>
                        </a:rPr>
                        <a:t>Team</a:t>
                      </a: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 medewerker maakt een Jira taak “Repliceer schema van P naar A”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Deze de taak bevat een template welke de medewerker moet invullen. In dit template geeft hij aan welk schema er moet worden gekopieerd van P naar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Per schema één taak en (vooralsnog) alleen *_PO schema’s.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56889"/>
                  </a:ext>
                </a:extLst>
              </a:tr>
            </a:tbl>
          </a:graphicData>
        </a:graphic>
      </p:graphicFrame>
      <p:graphicFrame>
        <p:nvGraphicFramePr>
          <p:cNvPr id="6" name="Tabel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02218"/>
              </p:ext>
            </p:extLst>
          </p:nvPr>
        </p:nvGraphicFramePr>
        <p:xfrm>
          <a:off x="428122" y="2327337"/>
          <a:ext cx="2700000" cy="1691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3881875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Stap 1 – Voorbereiding en afstemming</a:t>
                      </a:r>
                      <a:endParaRPr lang="nl-NL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18067"/>
                  </a:ext>
                </a:extLst>
              </a:tr>
              <a:tr h="190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dirty="0" smtClean="0">
                          <a:solidFill>
                            <a:schemeClr val="tx1"/>
                          </a:solidFill>
                        </a:rPr>
                        <a:t>De team medewerker stemt</a:t>
                      </a: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 zijn voornemen om een replicatieverzoek voor een bepaald schema in te dienen als eerste af met de andere teams in de DF en de lijn.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Dat gebeurt middels een chat bericht in het ontwikkelaarsgilde.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Bij geen bezwaar kan de team medewerker het verzoek indienen.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56889"/>
                  </a:ext>
                </a:extLst>
              </a:tr>
            </a:tbl>
          </a:graphicData>
        </a:graphic>
      </p:graphicFrame>
      <p:graphicFrame>
        <p:nvGraphicFramePr>
          <p:cNvPr id="8" name="Tabel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09628"/>
              </p:ext>
            </p:extLst>
          </p:nvPr>
        </p:nvGraphicFramePr>
        <p:xfrm>
          <a:off x="6291246" y="2327337"/>
          <a:ext cx="2700000" cy="1005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3881875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Stap 3 – Wijs taak toe </a:t>
                      </a:r>
                      <a:endParaRPr lang="nl-NL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18067"/>
                  </a:ext>
                </a:extLst>
              </a:tr>
              <a:tr h="190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dirty="0" smtClean="0">
                          <a:solidFill>
                            <a:schemeClr val="tx1"/>
                          </a:solidFill>
                        </a:rPr>
                        <a:t>Team medewerker wijst de taak toe aan </a:t>
                      </a:r>
                      <a:r>
                        <a:rPr lang="nl-NL" sz="900" baseline="0" dirty="0" err="1" smtClean="0">
                          <a:solidFill>
                            <a:schemeClr val="tx1"/>
                          </a:solidFill>
                        </a:rPr>
                        <a:t>dbaplatformteam</a:t>
                      </a: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 en zet deze op </a:t>
                      </a:r>
                      <a:r>
                        <a:rPr lang="nl-NL" sz="900" baseline="0" dirty="0" err="1" smtClean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900" baseline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56889"/>
                  </a:ext>
                </a:extLst>
              </a:tr>
            </a:tbl>
          </a:graphicData>
        </a:graphic>
      </p:graphicFrame>
      <p:graphicFrame>
        <p:nvGraphicFramePr>
          <p:cNvPr id="9" name="Tabel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50587"/>
              </p:ext>
            </p:extLst>
          </p:nvPr>
        </p:nvGraphicFramePr>
        <p:xfrm>
          <a:off x="9222809" y="2327337"/>
          <a:ext cx="2700000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3881875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Stap</a:t>
                      </a:r>
                      <a:r>
                        <a:rPr lang="nl-NL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4 – Uitvoering verversing</a:t>
                      </a:r>
                      <a:endParaRPr lang="nl-NL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18067"/>
                  </a:ext>
                </a:extLst>
              </a:tr>
              <a:tr h="190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dirty="0" smtClean="0"/>
                        <a:t>I</a:t>
                      </a:r>
                      <a:r>
                        <a:rPr lang="nl-NL" sz="900" baseline="0" dirty="0" smtClean="0"/>
                        <a:t>edere laatste vrijdag van elke sprint worden door het </a:t>
                      </a:r>
                      <a:r>
                        <a:rPr lang="nl-NL" sz="900" baseline="0" dirty="0" err="1" smtClean="0"/>
                        <a:t>dbaplatformteam</a:t>
                      </a:r>
                      <a:r>
                        <a:rPr lang="nl-NL" sz="900" baseline="0" dirty="0" smtClean="0"/>
                        <a:t> alle taken </a:t>
                      </a: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“Repliceer schema van P naar A” die op </a:t>
                      </a:r>
                      <a:r>
                        <a:rPr lang="nl-NL" sz="900" baseline="0" dirty="0" err="1" smtClean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900" baseline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 staan uitgevoerd.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aseline="0" dirty="0" smtClean="0">
                          <a:solidFill>
                            <a:schemeClr val="tx1"/>
                          </a:solidFill>
                        </a:rPr>
                        <a:t>Uiterlijk de maandagochtend daarop als de nieuwe sprint start is alle data waarom is verzocht ververst.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9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56889"/>
                  </a:ext>
                </a:extLst>
              </a:tr>
            </a:tbl>
          </a:graphicData>
        </a:graphic>
      </p:graphicFrame>
      <p:sp>
        <p:nvSpPr>
          <p:cNvPr id="3" name="Curved Down Arrow 2"/>
          <p:cNvSpPr/>
          <p:nvPr/>
        </p:nvSpPr>
        <p:spPr>
          <a:xfrm>
            <a:off x="1679327" y="1468315"/>
            <a:ext cx="232996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640869" y="1468315"/>
            <a:ext cx="232996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7549659" y="1468315"/>
            <a:ext cx="232996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 smtClean="0"/>
              <a:t>Wat hebben we inmiddels in gang gezet:</a:t>
            </a:r>
          </a:p>
          <a:p>
            <a:pPr marL="361950" indent="-361950"/>
            <a:endParaRPr lang="nl-NL" sz="1800" dirty="0" smtClean="0"/>
          </a:p>
          <a:p>
            <a:pPr marL="361950" indent="-361950">
              <a:buFont typeface="+mj-lt"/>
              <a:buAutoNum type="arabicPeriod"/>
            </a:pPr>
            <a:r>
              <a:rPr lang="nl-NL" sz="1800" dirty="0" smtClean="0"/>
              <a:t>Spoor 1 van het tweesporen beleid wordt geïmplementeerd en alle bestaande harnassen worden omgezet naar het nieuwe ingestion framework;</a:t>
            </a:r>
          </a:p>
          <a:p>
            <a:pPr marL="361950" indent="-361950">
              <a:buFont typeface="+mj-lt"/>
              <a:buAutoNum type="arabicPeriod"/>
            </a:pPr>
            <a:r>
              <a:rPr lang="nl-NL" sz="1800" dirty="0" smtClean="0"/>
              <a:t>Spoor </a:t>
            </a:r>
            <a:r>
              <a:rPr lang="nl-NL" sz="1800" dirty="0"/>
              <a:t>2 van het tweesporen beleid wordt </a:t>
            </a:r>
            <a:r>
              <a:rPr lang="nl-NL" sz="1800" dirty="0" smtClean="0"/>
              <a:t>geïmplementeerd en de procedure zoals beschreven in deze presentatie is geïmplementeerd;</a:t>
            </a:r>
          </a:p>
          <a:p>
            <a:pPr marL="361950" indent="-361950">
              <a:buFont typeface="+mj-lt"/>
              <a:buAutoNum type="arabicPeriod"/>
            </a:pPr>
            <a:r>
              <a:rPr lang="nl-NL" sz="1800" dirty="0" smtClean="0"/>
              <a:t>Alle analisten in de Data Fabriek en de DWH lijn organisatie krijgen op basis van doelbinding lees rechten op de toepasselijke schema’s op P en A zowel ongemaskeerd als gemaskeerd. </a:t>
            </a:r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u="sng" dirty="0" smtClean="0"/>
          </a:p>
          <a:p>
            <a:pPr marL="361950" indent="-361950"/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Samenvatting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25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 smtClean="0"/>
              <a:t>Retro PI 20 en 21 juni 2023</a:t>
            </a:r>
          </a:p>
          <a:p>
            <a:pPr marL="0" indent="0">
              <a:buNone/>
            </a:pPr>
            <a:r>
              <a:rPr lang="nl-NL" sz="1800" dirty="0" smtClean="0"/>
              <a:t>Tijdens de retro op de PI dagen in juni 2023 is als één van de belangrijkste knelpunten genoemd de onbeschikbaarheid van productie-like data op de A omgeving.</a:t>
            </a: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Wat bedoelen we met onbeschikbaarheid?</a:t>
            </a:r>
          </a:p>
          <a:p>
            <a:pPr marL="361950" indent="-361950"/>
            <a:r>
              <a:rPr lang="nl-NL" sz="1800" dirty="0" smtClean="0"/>
              <a:t>De data op A is niet of onvolledig aanwezig;</a:t>
            </a:r>
          </a:p>
          <a:p>
            <a:pPr marL="361950" indent="-361950"/>
            <a:r>
              <a:rPr lang="nl-NL" sz="1800" dirty="0" smtClean="0"/>
              <a:t>De data op A </a:t>
            </a:r>
            <a:r>
              <a:rPr lang="nl-NL" sz="1800" dirty="0"/>
              <a:t>sluit niet altijd aan op de op dat moment geldende </a:t>
            </a:r>
            <a:r>
              <a:rPr lang="nl-NL" sz="1800" dirty="0" smtClean="0"/>
              <a:t>behoefte;</a:t>
            </a:r>
          </a:p>
          <a:p>
            <a:pPr marL="361950" indent="-361950"/>
            <a:r>
              <a:rPr lang="nl-NL" sz="1800" dirty="0" smtClean="0"/>
              <a:t>De data op A is niet altijd productie-like;</a:t>
            </a:r>
          </a:p>
          <a:p>
            <a:pPr marL="361950" indent="-361950"/>
            <a:r>
              <a:rPr lang="nl-NL" sz="1800" dirty="0" smtClean="0"/>
              <a:t>De data op A is niet altijd actueel.</a:t>
            </a:r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.</a:t>
            </a:r>
            <a:endParaRPr lang="nl-NL" sz="1800" dirty="0"/>
          </a:p>
          <a:p>
            <a:pPr marL="361950" indent="-361950"/>
            <a:r>
              <a:rPr lang="nl-NL" sz="1800" dirty="0" smtClean="0"/>
              <a:t>Om </a:t>
            </a:r>
            <a:r>
              <a:rPr lang="nl-NL" sz="1800" dirty="0"/>
              <a:t>informatieproducten te kunnen ontwikkelen moet per informatieproduct gekeken worden naar welke data beschikbaar is op O en als deze niet voldoet moet er een traject geïnitieerd worden bij verschillende instanties (lijnorganisatie, DBA platform team, Bronnenteam, TDA etc.) om uiteindelijk de juiste data beschikbaar te krijgen op O. </a:t>
            </a:r>
          </a:p>
          <a:p>
            <a:pPr marL="361950" indent="-361950"/>
            <a:r>
              <a:rPr lang="nl-NL" sz="1800" dirty="0"/>
              <a:t>Als deze data uiteindelijk beschikbaar komt en het informatieproduct is ontwikkeld op O moet het product naar T worden </a:t>
            </a:r>
            <a:r>
              <a:rPr lang="nl-NL" sz="1800" dirty="0" err="1"/>
              <a:t>gedeployed</a:t>
            </a:r>
            <a:r>
              <a:rPr lang="nl-NL" sz="1800" dirty="0"/>
              <a:t> en start het hele proces om de juiste data op T te krijgen opnieuw.</a:t>
            </a:r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Aanleiding (I)</a:t>
            </a:r>
            <a:endParaRPr lang="nl-NL" dirty="0"/>
          </a:p>
        </p:txBody>
      </p:sp>
      <p:sp>
        <p:nvSpPr>
          <p:cNvPr id="4" name="Down Arrow 3"/>
          <p:cNvSpPr/>
          <p:nvPr/>
        </p:nvSpPr>
        <p:spPr>
          <a:xfrm>
            <a:off x="5136984" y="4356935"/>
            <a:ext cx="484632" cy="67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542925" y="5263314"/>
            <a:ext cx="1106805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Verspilling van tijd en geld doordat we steeds opnieuw data op A beschikbaar moet maken.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Analyses op non productie-like data kunnen leiden tot verkeerde aannames.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We komen te laat achter ontwerp of ontwikkelfouten.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68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 smtClean="0"/>
              <a:t>Conclusie</a:t>
            </a:r>
          </a:p>
          <a:p>
            <a:pPr marL="0" indent="0">
              <a:buNone/>
            </a:pPr>
            <a:r>
              <a:rPr lang="nl-NL" sz="1800" dirty="0" smtClean="0"/>
              <a:t>Tijdens de retro op de PI dagen in juni 2023 waren de deelnemers het over eens:</a:t>
            </a:r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200" dirty="0" smtClean="0"/>
          </a:p>
          <a:p>
            <a:pPr marL="0" indent="0">
              <a:buNone/>
            </a:pPr>
            <a:endParaRPr lang="nl-NL" sz="1200" dirty="0"/>
          </a:p>
          <a:p>
            <a:pPr marL="0" indent="0">
              <a:buNone/>
            </a:pPr>
            <a:r>
              <a:rPr lang="nl-NL" sz="1200" dirty="0" smtClean="0"/>
              <a:t> *(</a:t>
            </a:r>
            <a:r>
              <a:rPr lang="nl-NL" sz="1200" dirty="0"/>
              <a:t>Alwin, Anton, Gerard, Gert, Jasna, Tom)</a:t>
            </a:r>
            <a:endParaRPr lang="nl-NL" sz="1200" dirty="0" smtClean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Aanleiding (II)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15" y="1694959"/>
            <a:ext cx="2648316" cy="29327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311" y="4811431"/>
            <a:ext cx="11068050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We initiëren een werkgroep* vanuit de </a:t>
            </a:r>
            <a:r>
              <a:rPr lang="nl-NL" dirty="0" err="1" smtClean="0"/>
              <a:t>DataFabriek</a:t>
            </a:r>
            <a:r>
              <a:rPr lang="nl-NL" dirty="0" smtClean="0"/>
              <a:t> die de mogelijkheden gaat onderzoeken om het gesignaleerde probleem van onbeschikbaarheid op te lossen.</a:t>
            </a:r>
          </a:p>
          <a:p>
            <a:r>
              <a:rPr lang="nl-NL" dirty="0" smtClean="0"/>
              <a:t>De werkgroep zal haar bevindingen, aanbevelingen en mogelijk reeds geïmplementeerde oplossingen presenteren tijdens de volgende PI dagen.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06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 smtClean="0"/>
              <a:t>Handmatig proces</a:t>
            </a:r>
            <a:endParaRPr lang="nl-NL" sz="1800" b="1" dirty="0"/>
          </a:p>
          <a:p>
            <a:pPr marL="361950" indent="-361950"/>
            <a:r>
              <a:rPr lang="nl-NL" sz="1800" dirty="0" smtClean="0"/>
              <a:t>Het beschikbaar krijgen van de juiste data op A is een handmatig proces waarbij er een selectie wordt gemaakt van data uit P om te laden in de betreffende OKV tabellen.</a:t>
            </a:r>
          </a:p>
          <a:p>
            <a:pPr marL="361950" indent="-361950"/>
            <a:r>
              <a:rPr lang="nl-NL" sz="1800" dirty="0" smtClean="0"/>
              <a:t>Ieder verzoek voor nieuwe data op A wordt afzonderlijk in behandeling genomen waarbij afhankelijk van de behoefte verschillende gegevensverzamelingen worden aangeboden.</a:t>
            </a:r>
          </a:p>
          <a:p>
            <a:pPr marL="361950" indent="-361950"/>
            <a:r>
              <a:rPr lang="nl-NL" sz="1800" dirty="0" smtClean="0"/>
              <a:t>De data die gevraagd wordt verschilt in de praktijk wat betreft duur en periode afhankelijk van het bronsysteem. Hiermee zijn de gegevensverzamelingen incongruent zoals geïllustreerd in onderstaande model.</a:t>
            </a:r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Nog even als reminder: huidige werkwijze (I)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305300"/>
            <a:ext cx="9744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 smtClean="0"/>
              <a:t>Effect</a:t>
            </a:r>
            <a:endParaRPr lang="nl-NL" sz="1800" b="1" dirty="0"/>
          </a:p>
          <a:p>
            <a:pPr marL="361950" indent="-361950"/>
            <a:r>
              <a:rPr lang="nl-NL" sz="1800" dirty="0" smtClean="0"/>
              <a:t>Data op A is geladen ten behoeve van het analyseren en testen van een bepaalde functionaliteit. Voor een volgende functionaliteit is veelal andere data nodig, maar kan niet op A beschikbaar worden gesteld zolang de data nodig is voor de realisatie van de eerdere functionaliteit. </a:t>
            </a:r>
          </a:p>
          <a:p>
            <a:pPr marL="361950" indent="-361950"/>
            <a:r>
              <a:rPr lang="nl-NL" sz="1800" dirty="0" smtClean="0"/>
              <a:t>Dat betekent dat er een que ontstaat van laadverzoeken die alleen sequentieel kunnen worden afgehandeld.</a:t>
            </a:r>
          </a:p>
          <a:p>
            <a:pPr marL="361950" indent="-361950"/>
            <a:r>
              <a:rPr lang="nl-NL" sz="1800" dirty="0"/>
              <a:t>Doordat data meer dan eens wordt (bij)geladen daalt de kwaliteit van de gegevenssets. Zo zien we bijvoorbeeld dat er tabellen zijn op </a:t>
            </a:r>
            <a:r>
              <a:rPr lang="nl-NL" sz="1800" dirty="0" smtClean="0"/>
              <a:t>A </a:t>
            </a:r>
            <a:r>
              <a:rPr lang="nl-NL" sz="1800" dirty="0"/>
              <a:t>die “dubbele” rijen bevatten. Als we vervolgens deze records op </a:t>
            </a:r>
            <a:r>
              <a:rPr lang="nl-NL" sz="1800" dirty="0" smtClean="0"/>
              <a:t>P bekijken </a:t>
            </a:r>
            <a:r>
              <a:rPr lang="nl-NL" sz="1800" dirty="0"/>
              <a:t>zien we dat deze maar één keer voorkomen.</a:t>
            </a:r>
          </a:p>
          <a:p>
            <a:pPr marL="361950" indent="-361950"/>
            <a:r>
              <a:rPr lang="nl-NL" sz="1800" dirty="0"/>
              <a:t>De huidige data op </a:t>
            </a:r>
            <a:r>
              <a:rPr lang="nl-NL" sz="1800" dirty="0" smtClean="0"/>
              <a:t>A </a:t>
            </a:r>
            <a:r>
              <a:rPr lang="nl-NL" sz="1800" dirty="0"/>
              <a:t>is kwalitatief onvoldoende en is geen representatie van Productie.</a:t>
            </a:r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i="1" dirty="0" smtClean="0"/>
          </a:p>
          <a:p>
            <a:pPr marL="361950" indent="-361950"/>
            <a:endParaRPr lang="nl-NL" sz="1800" i="1" dirty="0"/>
          </a:p>
          <a:p>
            <a:pPr marL="361950" indent="-361950"/>
            <a:endParaRPr lang="nl-NL" sz="1800" i="1" dirty="0" smtClean="0"/>
          </a:p>
          <a:p>
            <a:pPr marL="361950" indent="-361950"/>
            <a:endParaRPr lang="nl-NL" sz="1800" i="1" dirty="0"/>
          </a:p>
          <a:p>
            <a:pPr marL="361950" indent="-361950"/>
            <a:endParaRPr lang="nl-NL" sz="1800" i="1" dirty="0" smtClean="0"/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/>
              <a:t>Nog even als reminder: huidige </a:t>
            </a:r>
            <a:r>
              <a:rPr lang="nl-NL" dirty="0" smtClean="0"/>
              <a:t>werkwijze (II)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65" y="4518838"/>
            <a:ext cx="3405124" cy="22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 smtClean="0"/>
              <a:t>Wat willen we dan?</a:t>
            </a:r>
          </a:p>
          <a:p>
            <a:pPr marL="0" indent="0">
              <a:buNone/>
            </a:pPr>
            <a:r>
              <a:rPr lang="nl-NL" sz="1800" dirty="0" smtClean="0"/>
              <a:t>We willen een geautomatiseerd proces inrichten dat er voor zorgt dat de data op A nagenoeg gelijk is aan de data op P zodat we een A omgeving hebben waar we het ontwerp en de functionaliteit van de DIM producten kunnen valideren zoals dit tijdens productie zullen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Wat zijn de doelen van de A omgeving voor de </a:t>
            </a:r>
            <a:r>
              <a:rPr lang="nl-NL" sz="1800" dirty="0" err="1" smtClean="0"/>
              <a:t>DataFabriek</a:t>
            </a:r>
            <a:r>
              <a:rPr lang="nl-NL" sz="1800" dirty="0" smtClean="0"/>
              <a:t>?</a:t>
            </a:r>
          </a:p>
          <a:p>
            <a:pPr marL="361950" indent="-361950"/>
            <a:r>
              <a:rPr lang="nl-NL" sz="1800" dirty="0" smtClean="0"/>
              <a:t>Omgeving voor informatie analisten om informatieproducten te kunnen ontwerpen;</a:t>
            </a:r>
          </a:p>
          <a:p>
            <a:pPr marL="361950" indent="-361950"/>
            <a:r>
              <a:rPr lang="nl-NL" sz="1800" dirty="0" smtClean="0"/>
              <a:t>Omgeving voor ontwikkelaars om </a:t>
            </a:r>
            <a:r>
              <a:rPr lang="nl-NL" sz="1800" dirty="0"/>
              <a:t>informatieproducten te kunnen </a:t>
            </a:r>
            <a:r>
              <a:rPr lang="nl-NL" sz="1800" dirty="0" smtClean="0"/>
              <a:t>testen;</a:t>
            </a:r>
          </a:p>
          <a:p>
            <a:pPr marL="361950" indent="-361950"/>
            <a:r>
              <a:rPr lang="nl-NL" sz="1800" dirty="0" smtClean="0"/>
              <a:t>Omgeving voor gebruikers om </a:t>
            </a:r>
            <a:r>
              <a:rPr lang="nl-NL" sz="1800" dirty="0"/>
              <a:t>informatieproducten te kunnen </a:t>
            </a:r>
            <a:r>
              <a:rPr lang="nl-NL" sz="1800" dirty="0" smtClean="0"/>
              <a:t>testen en beoordelen;</a:t>
            </a:r>
          </a:p>
          <a:p>
            <a:pPr marL="361950" indent="-361950"/>
            <a:r>
              <a:rPr lang="nl-NL" sz="1800" dirty="0" smtClean="0"/>
              <a:t>Omgeving voor het uitvoeren van performance tests;</a:t>
            </a:r>
          </a:p>
          <a:p>
            <a:pPr marL="361950" indent="-361950"/>
            <a:r>
              <a:rPr lang="nl-NL" sz="1800" dirty="0" smtClean="0"/>
              <a:t>Omgeving voor het uitvoeren van integratie tests;</a:t>
            </a:r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361950" indent="-361950"/>
            <a:endParaRPr lang="nl-NL" sz="1800" dirty="0" smtClean="0"/>
          </a:p>
          <a:p>
            <a:pPr marL="361950" indent="-361950"/>
            <a:endParaRPr lang="nl-NL" sz="1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Functie A omgeving (I)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5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 smtClean="0"/>
              <a:t>Team UP!</a:t>
            </a:r>
          </a:p>
          <a:p>
            <a:pPr marL="0" indent="0">
              <a:buNone/>
            </a:pPr>
            <a:r>
              <a:rPr lang="nl-NL" sz="1800" dirty="0" smtClean="0"/>
              <a:t>De lijnorganisatie (Team UP!) gebruikt de A Omgeving voor:</a:t>
            </a:r>
          </a:p>
          <a:p>
            <a:pPr marL="0" indent="0">
              <a:buNone/>
            </a:pPr>
            <a:endParaRPr lang="nl-NL" sz="1800" dirty="0"/>
          </a:p>
          <a:p>
            <a:pPr marL="361950" indent="-361950"/>
            <a:r>
              <a:rPr lang="nl-NL" sz="1800" dirty="0" smtClean="0"/>
              <a:t>Release management;</a:t>
            </a:r>
          </a:p>
          <a:p>
            <a:pPr marL="361950" indent="-361950"/>
            <a:r>
              <a:rPr lang="nl-NL" sz="1800" dirty="0" smtClean="0"/>
              <a:t>Het testen van harnas (ingestion framework) wijzigingen;</a:t>
            </a:r>
          </a:p>
          <a:p>
            <a:pPr marL="361950" indent="-361950"/>
            <a:r>
              <a:rPr lang="nl-NL" sz="1800" dirty="0" smtClean="0"/>
              <a:t>Het testen van wijzigingen op software om productieverstoringen te kunnen oplossen;</a:t>
            </a:r>
            <a:endParaRPr lang="nl-NL" sz="1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Functie A omgeving (II)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67" y="3739457"/>
            <a:ext cx="3848987" cy="19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u="sng" dirty="0"/>
              <a:t>Omgeving voor informatie analisten om informatieproducten te kunnen </a:t>
            </a:r>
            <a:r>
              <a:rPr lang="nl-NL" sz="1800" u="sng" dirty="0" smtClean="0"/>
              <a:t>ontwerpen</a:t>
            </a:r>
          </a:p>
          <a:p>
            <a:pPr marL="361950" lvl="1" indent="-361950"/>
            <a:r>
              <a:rPr lang="nl-NL" sz="1800" dirty="0"/>
              <a:t>Toegang tot </a:t>
            </a:r>
            <a:r>
              <a:rPr lang="nl-NL" sz="1800" dirty="0" smtClean="0"/>
              <a:t>volledige en niet </a:t>
            </a:r>
            <a:r>
              <a:rPr lang="nl-NL" sz="1800" dirty="0"/>
              <a:t>gemaskeerde </a:t>
            </a:r>
            <a:r>
              <a:rPr lang="nl-NL" sz="1800" dirty="0" smtClean="0"/>
              <a:t>data;</a:t>
            </a:r>
            <a:endParaRPr lang="nl-NL" sz="1800" dirty="0"/>
          </a:p>
          <a:p>
            <a:pPr marL="361950" lvl="1" indent="-361950"/>
            <a:r>
              <a:rPr lang="nl-NL" sz="1800" dirty="0" smtClean="0"/>
              <a:t>De data moet voldoende up-to-date zijn;</a:t>
            </a:r>
          </a:p>
          <a:p>
            <a:pPr marL="361950" lvl="1" indent="-361950"/>
            <a:r>
              <a:rPr lang="nl-NL" sz="1800" dirty="0" smtClean="0"/>
              <a:t>Bij analyses over meerdere bronnen moeten de bronnen koppelbaar zijn en zodanig dat de doorlooptijd van het gehele bedrijfsproces (van aanvraag tot uitkering) is afgedekt;</a:t>
            </a:r>
          </a:p>
          <a:p>
            <a:pPr marL="361950" lvl="1" indent="-361950"/>
            <a:r>
              <a:rPr lang="nl-NL" sz="1800" dirty="0" smtClean="0"/>
              <a:t>De data moet herleidbaar zijn naar de bron applicatie;</a:t>
            </a:r>
          </a:p>
          <a:p>
            <a:pPr marL="361950" lvl="1" indent="-361950"/>
            <a:endParaRPr lang="nl-NL" sz="1800" dirty="0" smtClean="0"/>
          </a:p>
          <a:p>
            <a:pPr marL="0" indent="0">
              <a:buNone/>
            </a:pPr>
            <a:r>
              <a:rPr lang="nl-NL" sz="1800" u="sng" dirty="0" smtClean="0"/>
              <a:t>Omgeving </a:t>
            </a:r>
            <a:r>
              <a:rPr lang="nl-NL" sz="1800" u="sng" dirty="0"/>
              <a:t>voor ontwikkelaars om informatieproducten te kunnen testen</a:t>
            </a:r>
            <a:r>
              <a:rPr lang="nl-NL" sz="1800" u="sng" dirty="0" smtClean="0"/>
              <a:t>;</a:t>
            </a:r>
          </a:p>
          <a:p>
            <a:pPr marL="361950" lvl="1" indent="-361950"/>
            <a:r>
              <a:rPr lang="nl-NL" sz="1800" dirty="0"/>
              <a:t>Toegang tot volledige en niet gemaskeerde data;</a:t>
            </a:r>
          </a:p>
          <a:p>
            <a:pPr marL="361950" lvl="1" indent="-361950"/>
            <a:r>
              <a:rPr lang="nl-NL" sz="1800" dirty="0"/>
              <a:t>De data moet voldoende up-to-date zijn;</a:t>
            </a:r>
          </a:p>
          <a:p>
            <a:pPr marL="361950" lvl="1" indent="-361950"/>
            <a:r>
              <a:rPr lang="nl-NL" sz="1800" dirty="0"/>
              <a:t>Bij analyses over meerdere bronnen moeten de bronnen koppelbaar zijn en zodanig dat de doorlooptijd van het gehele bedrijfsproces (van aanvraag tot uitkering) is afgedekt;</a:t>
            </a:r>
          </a:p>
          <a:p>
            <a:pPr marL="0" indent="0">
              <a:buNone/>
            </a:pPr>
            <a:endParaRPr lang="nl-NL" sz="1800" u="sng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Requirements (I)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1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4"/>
          </p:nvPr>
        </p:nvSpPr>
        <p:spPr>
          <a:xfrm>
            <a:off x="571500" y="936000"/>
            <a:ext cx="11048400" cy="5428964"/>
          </a:xfrm>
        </p:spPr>
        <p:txBody>
          <a:bodyPr/>
          <a:lstStyle/>
          <a:p>
            <a:pPr marL="0" indent="0">
              <a:buNone/>
            </a:pPr>
            <a:r>
              <a:rPr lang="nl-NL" sz="1800" u="sng" dirty="0" smtClean="0"/>
              <a:t>Omgeving </a:t>
            </a:r>
            <a:r>
              <a:rPr lang="nl-NL" sz="1800" u="sng" dirty="0"/>
              <a:t>voor gebruikers om informatieproducten te kunnen testen en beoordelen;</a:t>
            </a:r>
          </a:p>
          <a:p>
            <a:pPr marL="361950" lvl="1" indent="-361950"/>
            <a:r>
              <a:rPr lang="nl-NL" sz="1800" dirty="0"/>
              <a:t>De data moet een afspiegeling zijn van de productie </a:t>
            </a:r>
            <a:r>
              <a:rPr lang="nl-NL" sz="1800" dirty="0" smtClean="0"/>
              <a:t>omgeving;</a:t>
            </a:r>
          </a:p>
          <a:p>
            <a:pPr marL="361950" lvl="1" indent="-361950"/>
            <a:r>
              <a:rPr lang="nl-NL" sz="1800" dirty="0" smtClean="0"/>
              <a:t>Bij kwantitatieve informatieproducten dient de gemaskeerde data dezelfde aantallen als of productie op te leveren;</a:t>
            </a:r>
          </a:p>
          <a:p>
            <a:pPr marL="361950" lvl="1" indent="-361950"/>
            <a:r>
              <a:rPr lang="nl-NL" sz="1800" dirty="0" smtClean="0"/>
              <a:t>Bij analyse producten toegang tot niet gemaskeerde data;</a:t>
            </a:r>
          </a:p>
          <a:p>
            <a:pPr marL="0" indent="0">
              <a:buNone/>
            </a:pPr>
            <a:endParaRPr lang="nl-NL" sz="1800" u="sng" dirty="0"/>
          </a:p>
          <a:p>
            <a:pPr marL="0" indent="0">
              <a:buNone/>
            </a:pPr>
            <a:r>
              <a:rPr lang="nl-NL" sz="1800" u="sng" dirty="0" smtClean="0"/>
              <a:t>Omgeving </a:t>
            </a:r>
            <a:r>
              <a:rPr lang="nl-NL" sz="1800" u="sng" dirty="0"/>
              <a:t>voor het uitvoeren van performance tests</a:t>
            </a:r>
            <a:r>
              <a:rPr lang="nl-NL" sz="1800" u="sng" dirty="0" smtClean="0"/>
              <a:t>;</a:t>
            </a:r>
          </a:p>
          <a:p>
            <a:pPr marL="361950" lvl="1" indent="-361950"/>
            <a:r>
              <a:rPr lang="nl-NL" sz="1800" dirty="0"/>
              <a:t>De data moet een afspiegeling zijn van de productie </a:t>
            </a:r>
            <a:r>
              <a:rPr lang="nl-NL" sz="1800" dirty="0" smtClean="0"/>
              <a:t>omgeving;</a:t>
            </a:r>
            <a:endParaRPr lang="nl-NL" sz="1800" dirty="0"/>
          </a:p>
          <a:p>
            <a:pPr marL="361950" lvl="1" indent="-361950"/>
            <a:r>
              <a:rPr lang="nl-NL" sz="1800" dirty="0" smtClean="0"/>
              <a:t>De fysieke configuratie moet gelijk zijn aan de productie omgeving;</a:t>
            </a:r>
          </a:p>
          <a:p>
            <a:pPr marL="361950" lvl="1" indent="-361950"/>
            <a:r>
              <a:rPr lang="nl-NL" sz="1800" dirty="0" smtClean="0"/>
              <a:t>De omgeving moet de mogelijkheid bieden om de load van P te kunnen simuleren;</a:t>
            </a:r>
          </a:p>
          <a:p>
            <a:pPr marL="361950" lvl="1" indent="-361950"/>
            <a:r>
              <a:rPr lang="nl-NL" sz="1800" dirty="0" smtClean="0"/>
              <a:t>Data model en indexen moeten </a:t>
            </a:r>
            <a:r>
              <a:rPr lang="nl-NL" sz="1800" dirty="0"/>
              <a:t>gelijk zijn aan de productie omgeving;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endParaRPr lang="nl-NL" sz="1800" u="sng" dirty="0"/>
          </a:p>
          <a:p>
            <a:pPr marL="0" indent="0">
              <a:buNone/>
            </a:pPr>
            <a:r>
              <a:rPr lang="nl-NL" sz="1800" u="sng" dirty="0"/>
              <a:t>Omgeving voor het uitvoeren van integratie </a:t>
            </a:r>
            <a:r>
              <a:rPr lang="nl-NL" sz="1800" u="sng" dirty="0" smtClean="0"/>
              <a:t>tests</a:t>
            </a:r>
          </a:p>
          <a:p>
            <a:pPr marL="361950" lvl="1" indent="-361950"/>
            <a:r>
              <a:rPr lang="nl-NL" sz="1800" dirty="0"/>
              <a:t>De data moet een afspiegeling zijn van de productie </a:t>
            </a:r>
            <a:r>
              <a:rPr lang="nl-NL" sz="1800" dirty="0" smtClean="0"/>
              <a:t>omgeving;</a:t>
            </a:r>
            <a:endParaRPr lang="nl-NL" sz="1800" dirty="0"/>
          </a:p>
          <a:p>
            <a:pPr marL="361950" lvl="1" indent="-361950"/>
            <a:r>
              <a:rPr lang="nl-NL" sz="1800" dirty="0"/>
              <a:t>Infrastructuur, hardware en software moet gelijk zijn aan de productie omgeving;</a:t>
            </a:r>
          </a:p>
          <a:p>
            <a:pPr marL="361950" lvl="1" indent="-361950"/>
            <a:r>
              <a:rPr lang="nl-NL" sz="1800" dirty="0"/>
              <a:t>Toolsets en configuratie instellingen moeten gelijk zijn aan de productie </a:t>
            </a:r>
            <a:r>
              <a:rPr lang="nl-NL" sz="1800" dirty="0" smtClean="0"/>
              <a:t>omgeving;</a:t>
            </a:r>
            <a:endParaRPr lang="nl-NL" sz="1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543981"/>
          </a:xfrm>
        </p:spPr>
        <p:txBody>
          <a:bodyPr/>
          <a:lstStyle/>
          <a:p>
            <a:r>
              <a:rPr lang="nl-NL" dirty="0" smtClean="0"/>
              <a:t>Requirements (II)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26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Blank.potx" id="{A3970371-34CB-4E26-953C-02ECE651066C}" vid="{FA29768E-BCAB-4237-9DFF-16264E2B7432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?mso-contentType ?>
<SharedContentType xmlns="Microsoft.SharePoint.Taxonomy.ContentTypeSync" SourceId="5c8cb159-2b14-44f1-9f1e-2f87ce4796ac" ContentTypeId="0x0101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9B7070F7EA54C82A81AE19BD69CC7" ma:contentTypeVersion="1" ma:contentTypeDescription="Een nieuw document maken." ma:contentTypeScope="" ma:versionID="de95a872880ce99e9f66a29e393283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5bf6822c137ccd5d40ebcd1dec61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7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01547-2C38-4BCA-975D-C420AEA74267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EB5758-81BF-4C4F-B910-E349DF36B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259CC2-63A9-4F61-9D50-F2EE7F484DA7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10871AB-AEF3-4E05-854E-8F7BAF9CD59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3E37381-10CF-4908-BF5E-DD0CC40419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1716</Words>
  <Application>Microsoft Office PowerPoint</Application>
  <PresentationFormat>Breedbeeld</PresentationFormat>
  <Paragraphs>234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Nuon Matthew Light</vt:lpstr>
      <vt:lpstr>Verdana</vt:lpstr>
      <vt:lpstr>UWV Januari 2019</vt:lpstr>
      <vt:lpstr>Synchronisatie data P -&gt; A </vt:lpstr>
      <vt:lpstr>Aanleiding (I)</vt:lpstr>
      <vt:lpstr>Aanleiding (II)</vt:lpstr>
      <vt:lpstr>Nog even als reminder: huidige werkwijze (I)</vt:lpstr>
      <vt:lpstr>Nog even als reminder: huidige werkwijze (II)</vt:lpstr>
      <vt:lpstr>Functie A omgeving (I)</vt:lpstr>
      <vt:lpstr>Functie A omgeving (II)</vt:lpstr>
      <vt:lpstr>Requirements (I)</vt:lpstr>
      <vt:lpstr>Requirements (II)</vt:lpstr>
      <vt:lpstr>Requirements (II)</vt:lpstr>
      <vt:lpstr>Spoor 2: Replicatie van data van P naar A (I)</vt:lpstr>
      <vt:lpstr>Spoor 2: Replicatie van data van P naar A (II)</vt:lpstr>
      <vt:lpstr>Spoor 2: Replicatie van data van P naar A (III)</vt:lpstr>
      <vt:lpstr>Spoor 2: Replicatie van data van P naar A (IV)</vt:lpstr>
      <vt:lpstr>Samenvatting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Lindenaar, Frederik (F.)</dc:creator>
  <cp:lastModifiedBy>Niessen, Henry (H.J.J.M.)</cp:lastModifiedBy>
  <cp:revision>388</cp:revision>
  <dcterms:created xsi:type="dcterms:W3CDTF">2020-12-21T06:18:05Z</dcterms:created>
  <dcterms:modified xsi:type="dcterms:W3CDTF">2023-12-11T13:25:34Z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0x010100B129B7070F7EA54C82A81AE19BD69CC7</vt:lpwstr>
  </property>
</Properties>
</file>