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3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20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9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7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1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7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8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4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6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8AB6-F8F3-413B-AB9F-1C0435682536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C663-29F4-4AF9-AE6F-B4E8367F52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fgeronde rechthoek 85"/>
          <p:cNvSpPr/>
          <p:nvPr/>
        </p:nvSpPr>
        <p:spPr>
          <a:xfrm>
            <a:off x="1209157" y="957121"/>
            <a:ext cx="10407880" cy="24319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DataStage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250719" y="161401"/>
            <a:ext cx="10626090" cy="4411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Scheduler</a:t>
            </a:r>
            <a:endParaRPr lang="nl-NL" dirty="0"/>
          </a:p>
        </p:txBody>
      </p:sp>
      <p:sp>
        <p:nvSpPr>
          <p:cNvPr id="3" name="Afgeronde rechthoek 2"/>
          <p:cNvSpPr/>
          <p:nvPr/>
        </p:nvSpPr>
        <p:spPr>
          <a:xfrm>
            <a:off x="14118" y="2039026"/>
            <a:ext cx="1088967" cy="1197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/>
              <a:t>Bron</a:t>
            </a:r>
            <a:endParaRPr lang="nl-NL" dirty="0"/>
          </a:p>
        </p:txBody>
      </p:sp>
      <p:sp>
        <p:nvSpPr>
          <p:cNvPr id="2" name="Stroomdiagram: Meerdere documenten 1"/>
          <p:cNvSpPr/>
          <p:nvPr/>
        </p:nvSpPr>
        <p:spPr>
          <a:xfrm>
            <a:off x="134307" y="2527399"/>
            <a:ext cx="814647" cy="5403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Bestand</a:t>
            </a:r>
            <a:endParaRPr lang="nl-NL" sz="1200" dirty="0"/>
          </a:p>
        </p:txBody>
      </p:sp>
      <p:sp>
        <p:nvSpPr>
          <p:cNvPr id="4" name="Punthaak 3"/>
          <p:cNvSpPr/>
          <p:nvPr/>
        </p:nvSpPr>
        <p:spPr>
          <a:xfrm>
            <a:off x="2508213" y="244807"/>
            <a:ext cx="259772" cy="301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Punthaak 4"/>
          <p:cNvSpPr/>
          <p:nvPr/>
        </p:nvSpPr>
        <p:spPr>
          <a:xfrm>
            <a:off x="3981324" y="230660"/>
            <a:ext cx="259772" cy="301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unthaak 5"/>
          <p:cNvSpPr/>
          <p:nvPr/>
        </p:nvSpPr>
        <p:spPr>
          <a:xfrm>
            <a:off x="4967548" y="243906"/>
            <a:ext cx="259772" cy="301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Kader 7"/>
          <p:cNvSpPr/>
          <p:nvPr/>
        </p:nvSpPr>
        <p:spPr>
          <a:xfrm>
            <a:off x="144435" y="729094"/>
            <a:ext cx="939338" cy="3636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Master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AutoShape 2" descr="Clock GIFs | Ten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97" y="334204"/>
            <a:ext cx="256314" cy="251590"/>
          </a:xfrm>
          <a:prstGeom prst="rect">
            <a:avLst/>
          </a:prstGeom>
        </p:spPr>
      </p:pic>
      <p:sp>
        <p:nvSpPr>
          <p:cNvPr id="22" name="Stroomdiagram: Document 21"/>
          <p:cNvSpPr/>
          <p:nvPr/>
        </p:nvSpPr>
        <p:spPr>
          <a:xfrm>
            <a:off x="1498065" y="1143209"/>
            <a:ext cx="519546" cy="24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Bestand</a:t>
            </a:r>
            <a:endParaRPr lang="nl-NL" sz="800" dirty="0"/>
          </a:p>
        </p:txBody>
      </p:sp>
      <p:sp>
        <p:nvSpPr>
          <p:cNvPr id="24" name="Stroomdiagram: Document 23"/>
          <p:cNvSpPr/>
          <p:nvPr/>
        </p:nvSpPr>
        <p:spPr>
          <a:xfrm>
            <a:off x="2017611" y="1143209"/>
            <a:ext cx="519546" cy="24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Bestand</a:t>
            </a:r>
            <a:endParaRPr lang="nl-NL" sz="800" dirty="0"/>
          </a:p>
        </p:txBody>
      </p:sp>
      <p:sp>
        <p:nvSpPr>
          <p:cNvPr id="25" name="Stroomdiagram: Document 24"/>
          <p:cNvSpPr/>
          <p:nvPr/>
        </p:nvSpPr>
        <p:spPr>
          <a:xfrm>
            <a:off x="2547548" y="1143209"/>
            <a:ext cx="519546" cy="24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Bestand</a:t>
            </a:r>
            <a:endParaRPr lang="nl-NL" sz="800" dirty="0"/>
          </a:p>
        </p:txBody>
      </p:sp>
      <p:sp>
        <p:nvSpPr>
          <p:cNvPr id="33" name="Gebogen pijl 32"/>
          <p:cNvSpPr/>
          <p:nvPr/>
        </p:nvSpPr>
        <p:spPr>
          <a:xfrm>
            <a:off x="785897" y="1141778"/>
            <a:ext cx="423260" cy="989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1" name="Rechthoek 40"/>
          <p:cNvSpPr/>
          <p:nvPr/>
        </p:nvSpPr>
        <p:spPr>
          <a:xfrm>
            <a:off x="3467466" y="2600837"/>
            <a:ext cx="841664" cy="37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Maskeren</a:t>
            </a:r>
            <a:endParaRPr lang="nl-NL" sz="1200" dirty="0"/>
          </a:p>
        </p:txBody>
      </p:sp>
      <p:sp>
        <p:nvSpPr>
          <p:cNvPr id="42" name="Rechthoek 41"/>
          <p:cNvSpPr/>
          <p:nvPr/>
        </p:nvSpPr>
        <p:spPr>
          <a:xfrm>
            <a:off x="4716433" y="1727176"/>
            <a:ext cx="841664" cy="37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4820343" y="1727176"/>
            <a:ext cx="633844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Queue</a:t>
            </a:r>
            <a:endParaRPr lang="nl-NL" sz="1200" dirty="0">
              <a:solidFill>
                <a:srgbClr val="FF0000"/>
              </a:solidFill>
            </a:endParaRPr>
          </a:p>
        </p:txBody>
      </p:sp>
      <p:pic>
        <p:nvPicPr>
          <p:cNvPr id="44" name="Afbeelding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99" y="986453"/>
            <a:ext cx="592282" cy="592282"/>
          </a:xfrm>
          <a:prstGeom prst="rect">
            <a:avLst/>
          </a:prstGeom>
        </p:spPr>
      </p:pic>
      <p:sp>
        <p:nvSpPr>
          <p:cNvPr id="45" name="Pijl-omlaag 44"/>
          <p:cNvSpPr/>
          <p:nvPr/>
        </p:nvSpPr>
        <p:spPr>
          <a:xfrm>
            <a:off x="4945033" y="1425823"/>
            <a:ext cx="103909" cy="30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Gebogen pijl-omhoog 46"/>
          <p:cNvSpPr/>
          <p:nvPr/>
        </p:nvSpPr>
        <p:spPr>
          <a:xfrm rot="5400000">
            <a:off x="5184101" y="2264822"/>
            <a:ext cx="483020" cy="466551"/>
          </a:xfrm>
          <a:prstGeom prst="bentUpArrow">
            <a:avLst>
              <a:gd name="adj1" fmla="val 13864"/>
              <a:gd name="adj2" fmla="val 11637"/>
              <a:gd name="adj3" fmla="val 1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Gebogen pijl-omhoog 48"/>
          <p:cNvSpPr/>
          <p:nvPr/>
        </p:nvSpPr>
        <p:spPr>
          <a:xfrm rot="5400000">
            <a:off x="5217793" y="2680203"/>
            <a:ext cx="415635" cy="466551"/>
          </a:xfrm>
          <a:prstGeom prst="bentUpArrow">
            <a:avLst>
              <a:gd name="adj1" fmla="val 12500"/>
              <a:gd name="adj2" fmla="val 1875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Gebogen pijl-omhoog 50"/>
          <p:cNvSpPr/>
          <p:nvPr/>
        </p:nvSpPr>
        <p:spPr>
          <a:xfrm rot="5400000">
            <a:off x="5314255" y="2000458"/>
            <a:ext cx="222713" cy="4665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Afgeronde rechthoek 55"/>
          <p:cNvSpPr/>
          <p:nvPr/>
        </p:nvSpPr>
        <p:spPr>
          <a:xfrm>
            <a:off x="1779961" y="3951156"/>
            <a:ext cx="10096848" cy="4390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Oracle</a:t>
            </a:r>
            <a:endParaRPr lang="nl-NL" dirty="0"/>
          </a:p>
        </p:txBody>
      </p:sp>
      <p:sp>
        <p:nvSpPr>
          <p:cNvPr id="57" name="Pijl-omlaag 56"/>
          <p:cNvSpPr/>
          <p:nvPr/>
        </p:nvSpPr>
        <p:spPr>
          <a:xfrm flipH="1">
            <a:off x="2876459" y="1506400"/>
            <a:ext cx="79583" cy="2437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Pijl-omlaag 57"/>
          <p:cNvSpPr/>
          <p:nvPr/>
        </p:nvSpPr>
        <p:spPr>
          <a:xfrm>
            <a:off x="5754138" y="3357418"/>
            <a:ext cx="95600" cy="545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5646927" y="2088474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60" name="Rechthoek 59"/>
          <p:cNvSpPr/>
          <p:nvPr/>
        </p:nvSpPr>
        <p:spPr>
          <a:xfrm>
            <a:off x="5646927" y="2482991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61" name="Rechthoek 60"/>
          <p:cNvSpPr/>
          <p:nvPr/>
        </p:nvSpPr>
        <p:spPr>
          <a:xfrm>
            <a:off x="5646927" y="2898627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62" name="Rechthoek 61"/>
          <p:cNvSpPr/>
          <p:nvPr/>
        </p:nvSpPr>
        <p:spPr>
          <a:xfrm>
            <a:off x="6170968" y="2086192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63" name="Rechthoek 62"/>
          <p:cNvSpPr/>
          <p:nvPr/>
        </p:nvSpPr>
        <p:spPr>
          <a:xfrm>
            <a:off x="6170968" y="2480709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64" name="Rechthoek 63"/>
          <p:cNvSpPr/>
          <p:nvPr/>
        </p:nvSpPr>
        <p:spPr>
          <a:xfrm>
            <a:off x="6170968" y="2896345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pic>
        <p:nvPicPr>
          <p:cNvPr id="65" name="Afbeelding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629" y="2393447"/>
            <a:ext cx="466725" cy="533400"/>
          </a:xfrm>
          <a:prstGeom prst="rect">
            <a:avLst/>
          </a:prstGeom>
        </p:spPr>
      </p:pic>
      <p:sp>
        <p:nvSpPr>
          <p:cNvPr id="66" name="Pijl-omlaag 65"/>
          <p:cNvSpPr/>
          <p:nvPr/>
        </p:nvSpPr>
        <p:spPr>
          <a:xfrm>
            <a:off x="7734554" y="3338401"/>
            <a:ext cx="95600" cy="545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Pijl-omlaag 66"/>
          <p:cNvSpPr/>
          <p:nvPr/>
        </p:nvSpPr>
        <p:spPr>
          <a:xfrm flipV="1">
            <a:off x="7315629" y="3338400"/>
            <a:ext cx="134308" cy="52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Rechte verbindingslijn 68"/>
          <p:cNvCxnSpPr/>
          <p:nvPr/>
        </p:nvCxnSpPr>
        <p:spPr>
          <a:xfrm>
            <a:off x="6795310" y="573106"/>
            <a:ext cx="31172" cy="34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4385403" y="608086"/>
            <a:ext cx="112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Bron zone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6844536" y="615327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Integratie zone</a:t>
            </a:r>
            <a:endParaRPr lang="nl-NL" dirty="0"/>
          </a:p>
        </p:txBody>
      </p:sp>
      <p:sp>
        <p:nvSpPr>
          <p:cNvPr id="72" name="Tekstvak 71"/>
          <p:cNvSpPr txBox="1"/>
          <p:nvPr/>
        </p:nvSpPr>
        <p:spPr>
          <a:xfrm>
            <a:off x="9432490" y="580105"/>
            <a:ext cx="13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bedrijf zone</a:t>
            </a:r>
            <a:endParaRPr lang="nl-NL" dirty="0"/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010" y="2372288"/>
            <a:ext cx="466725" cy="533400"/>
          </a:xfrm>
          <a:prstGeom prst="rect">
            <a:avLst/>
          </a:prstGeom>
        </p:spPr>
      </p:pic>
      <p:sp>
        <p:nvSpPr>
          <p:cNvPr id="74" name="Pijl-omlaag 73"/>
          <p:cNvSpPr/>
          <p:nvPr/>
        </p:nvSpPr>
        <p:spPr>
          <a:xfrm>
            <a:off x="10094935" y="3317242"/>
            <a:ext cx="95600" cy="545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Pijl-omlaag 74"/>
          <p:cNvSpPr/>
          <p:nvPr/>
        </p:nvSpPr>
        <p:spPr>
          <a:xfrm flipV="1">
            <a:off x="9676010" y="3317241"/>
            <a:ext cx="134308" cy="52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6" name="Rechte verbindingslijn 75"/>
          <p:cNvCxnSpPr/>
          <p:nvPr/>
        </p:nvCxnSpPr>
        <p:spPr>
          <a:xfrm>
            <a:off x="9075677" y="573106"/>
            <a:ext cx="31172" cy="34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/>
          <p:cNvSpPr txBox="1"/>
          <p:nvPr/>
        </p:nvSpPr>
        <p:spPr>
          <a:xfrm>
            <a:off x="27879" y="4383324"/>
            <a:ext cx="667759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Bronnen komen binnen en wachten op het verwerkingstijdstip.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Een MASTER wordt gebruikt als definitie van het proces.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Bron bevat bestanden (standen of delta’s)  die </a:t>
            </a:r>
            <a:r>
              <a:rPr lang="nl-NL" sz="1200" u="sng" dirty="0" smtClean="0"/>
              <a:t>serieel</a:t>
            </a:r>
            <a:r>
              <a:rPr lang="nl-NL" sz="1200" dirty="0" smtClean="0"/>
              <a:t> gekopieerd worden naar een tabel.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Het proces maskeren gebruikt ALLE tabellen van één bron en vult de maskeringstabellen.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Voor elke tabel wordt een taak in een queue geplaatst.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De queue is de basis voor de werkverdeling over meerdere ‘werkers’.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Elke werker creëert een SQL en stuurt die naar Oracle.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Op dit moment bepaald de langslopende werker de doorlooptijd voor alle werkers.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Als alle bestanden van een bron zijn verwerkt, start voor deze bron de integratie zone.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In integratie en bedrijf zone vindt alle verwerking plaats in DataStage. </a:t>
            </a:r>
            <a:br>
              <a:rPr lang="nl-NL" sz="1200" dirty="0" smtClean="0"/>
            </a:br>
            <a:r>
              <a:rPr lang="nl-NL" sz="1200" dirty="0" smtClean="0"/>
              <a:t>Dus alle gegevens worden gelezen uit Oracle, verwerkt in DataStage en dan terug geplaatst in Oracle.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Daarna per bron de bedrijf zone</a:t>
            </a:r>
            <a:r>
              <a:rPr lang="nl-NL" sz="1200" dirty="0" smtClean="0"/>
              <a:t>. Waarin de </a:t>
            </a:r>
            <a:r>
              <a:rPr lang="nl-NL" sz="1200" dirty="0" err="1" smtClean="0"/>
              <a:t>datamarts</a:t>
            </a:r>
            <a:r>
              <a:rPr lang="nl-NL" sz="1200" dirty="0" smtClean="0"/>
              <a:t> op </a:t>
            </a:r>
            <a:r>
              <a:rPr lang="nl-NL" sz="1200" dirty="0" smtClean="0"/>
              <a:t>dezelfde wijze worden gemaakt.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Gegevensvensters worden ontsloten met SQL</a:t>
            </a:r>
            <a:endParaRPr lang="nl-NL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 smtClean="0"/>
          </a:p>
          <a:p>
            <a:endParaRPr lang="nl-NL" sz="1200" dirty="0"/>
          </a:p>
        </p:txBody>
      </p:sp>
      <p:sp>
        <p:nvSpPr>
          <p:cNvPr id="78" name="Tekstvak 77"/>
          <p:cNvSpPr txBox="1"/>
          <p:nvPr/>
        </p:nvSpPr>
        <p:spPr>
          <a:xfrm>
            <a:off x="7530891" y="4405805"/>
            <a:ext cx="44245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Te beantwoorden vragen: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Is er in </a:t>
            </a:r>
            <a:r>
              <a:rPr lang="nl-NL" sz="1200" dirty="0" err="1" smtClean="0"/>
              <a:t>dataStage</a:t>
            </a:r>
            <a:r>
              <a:rPr lang="nl-NL" sz="1200" dirty="0" smtClean="0"/>
              <a:t> een pre/post SQL?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Is er voor elke individuele SQL een sessie met een </a:t>
            </a:r>
            <a:r>
              <a:rPr lang="nl-NL" sz="1200" dirty="0" err="1" smtClean="0"/>
              <a:t>commit</a:t>
            </a:r>
            <a:r>
              <a:rPr lang="nl-NL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Kunnen we het single point (maskering) vermijden?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Is de inzet van PTF in Oracle verstandig?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Wordt de verwerking op de integratie zone gestart zodra een </a:t>
            </a:r>
            <a:br>
              <a:rPr lang="nl-NL" sz="1200" dirty="0" smtClean="0"/>
            </a:br>
            <a:r>
              <a:rPr lang="nl-NL" sz="1200" smtClean="0"/>
              <a:t>bron gereed </a:t>
            </a:r>
            <a:r>
              <a:rPr lang="nl-NL" sz="1200" dirty="0" smtClean="0"/>
              <a:t>is (in de bron zone) of wordt er gewacht totdat</a:t>
            </a:r>
            <a:br>
              <a:rPr lang="nl-NL" sz="1200" dirty="0" smtClean="0"/>
            </a:br>
            <a:r>
              <a:rPr lang="nl-NL" sz="1200" dirty="0" smtClean="0"/>
              <a:t>alle bronnen klaar zijn?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Het zelfde voor de bedrijf zone?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DataStage </a:t>
            </a:r>
            <a:r>
              <a:rPr lang="nl-NL" sz="1200" dirty="0" err="1" smtClean="0"/>
              <a:t>multi</a:t>
            </a:r>
            <a:r>
              <a:rPr lang="nl-NL" sz="1200" dirty="0" smtClean="0"/>
              <a:t> </a:t>
            </a:r>
            <a:r>
              <a:rPr lang="nl-NL" sz="1200" dirty="0" err="1" smtClean="0"/>
              <a:t>threading</a:t>
            </a:r>
            <a:r>
              <a:rPr lang="nl-NL" sz="1200" dirty="0" smtClean="0"/>
              <a:t> gebruiken in Integratie in bedrijf zone?</a:t>
            </a:r>
            <a:br>
              <a:rPr lang="nl-NL" sz="1200" dirty="0" smtClean="0"/>
            </a:br>
            <a:r>
              <a:rPr lang="nl-NL" sz="1200" dirty="0" smtClean="0"/>
              <a:t>OF alles push down naar Oracle?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smtClean="0"/>
              <a:t>In de bedrijf zone zouden minstens 2 versies van de </a:t>
            </a:r>
            <a:br>
              <a:rPr lang="nl-NL" sz="1200" dirty="0" smtClean="0"/>
            </a:br>
            <a:r>
              <a:rPr lang="nl-NL" sz="1200" dirty="0" smtClean="0"/>
              <a:t>gegevens vensters aanwezig moeten zijn.</a:t>
            </a:r>
            <a:endParaRPr lang="nl-NL" sz="1200" dirty="0"/>
          </a:p>
        </p:txBody>
      </p:sp>
      <p:sp>
        <p:nvSpPr>
          <p:cNvPr id="79" name="Pijl-omlaag 78"/>
          <p:cNvSpPr/>
          <p:nvPr/>
        </p:nvSpPr>
        <p:spPr>
          <a:xfrm flipH="1">
            <a:off x="1834127" y="1492823"/>
            <a:ext cx="79583" cy="2437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Pijl-omlaag 79"/>
          <p:cNvSpPr/>
          <p:nvPr/>
        </p:nvSpPr>
        <p:spPr>
          <a:xfrm flipH="1">
            <a:off x="2342930" y="1506399"/>
            <a:ext cx="79583" cy="2437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Pijl-omlaag 80"/>
          <p:cNvSpPr/>
          <p:nvPr/>
        </p:nvSpPr>
        <p:spPr>
          <a:xfrm flipV="1">
            <a:off x="3821038" y="3407349"/>
            <a:ext cx="134308" cy="52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Pijl-omlaag 81"/>
          <p:cNvSpPr/>
          <p:nvPr/>
        </p:nvSpPr>
        <p:spPr>
          <a:xfrm>
            <a:off x="4221305" y="3418463"/>
            <a:ext cx="95600" cy="545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/>
          <p:cNvSpPr/>
          <p:nvPr/>
        </p:nvSpPr>
        <p:spPr>
          <a:xfrm>
            <a:off x="3895946" y="2936800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84" name="Punthaak 83"/>
          <p:cNvSpPr/>
          <p:nvPr/>
        </p:nvSpPr>
        <p:spPr>
          <a:xfrm>
            <a:off x="7192511" y="242436"/>
            <a:ext cx="259772" cy="301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5" name="Punthaak 84"/>
          <p:cNvSpPr/>
          <p:nvPr/>
        </p:nvSpPr>
        <p:spPr>
          <a:xfrm>
            <a:off x="9779486" y="230659"/>
            <a:ext cx="259772" cy="301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87" name="Rechte verbindingslijn 86"/>
          <p:cNvCxnSpPr/>
          <p:nvPr/>
        </p:nvCxnSpPr>
        <p:spPr>
          <a:xfrm>
            <a:off x="3185921" y="611673"/>
            <a:ext cx="31172" cy="342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hoek 53"/>
          <p:cNvSpPr/>
          <p:nvPr/>
        </p:nvSpPr>
        <p:spPr>
          <a:xfrm>
            <a:off x="10767446" y="2727743"/>
            <a:ext cx="445075" cy="299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SQL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55" name="Rechthoek 54"/>
          <p:cNvSpPr/>
          <p:nvPr/>
        </p:nvSpPr>
        <p:spPr>
          <a:xfrm>
            <a:off x="10569151" y="2372288"/>
            <a:ext cx="841664" cy="37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Gegevensvensters</a:t>
            </a:r>
            <a:endParaRPr lang="nl-NL" sz="1200" dirty="0"/>
          </a:p>
        </p:txBody>
      </p:sp>
      <p:sp>
        <p:nvSpPr>
          <p:cNvPr id="68" name="Pijl-omlaag 67"/>
          <p:cNvSpPr/>
          <p:nvPr/>
        </p:nvSpPr>
        <p:spPr>
          <a:xfrm flipV="1">
            <a:off x="10989983" y="3325871"/>
            <a:ext cx="134308" cy="52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2533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Breedbeeld</PresentationFormat>
  <Paragraphs>46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Driessen, Jos (J.)</dc:creator>
  <cp:lastModifiedBy>Driessen, Jos (J.)</cp:lastModifiedBy>
  <cp:revision>12</cp:revision>
  <dcterms:created xsi:type="dcterms:W3CDTF">2023-04-18T11:18:21Z</dcterms:created>
  <dcterms:modified xsi:type="dcterms:W3CDTF">2023-04-26T06:28:50Z</dcterms:modified>
</cp:coreProperties>
</file>