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64" r:id="rId2"/>
    <p:sldId id="365" r:id="rId3"/>
    <p:sldId id="366" r:id="rId4"/>
    <p:sldId id="367" r:id="rId5"/>
    <p:sldId id="368" r:id="rId6"/>
    <p:sldId id="369" r:id="rId7"/>
    <p:sldId id="370" r:id="rId8"/>
    <p:sldId id="373" r:id="rId9"/>
    <p:sldId id="372" r:id="rId10"/>
    <p:sldId id="371" r:id="rId11"/>
    <p:sldId id="374" r:id="rId12"/>
    <p:sldId id="37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0">
          <p15:clr>
            <a:srgbClr val="A4A3A4"/>
          </p15:clr>
        </p15:guide>
        <p15:guide id="2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91C"/>
    <a:srgbClr val="C73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1279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710" y="60"/>
      </p:cViewPr>
      <p:guideLst>
        <p:guide orient="horz" pos="800"/>
        <p:guide pos="287"/>
      </p:guideLst>
    </p:cSldViewPr>
  </p:slideViewPr>
  <p:outlineViewPr>
    <p:cViewPr>
      <p:scale>
        <a:sx n="33" d="100"/>
        <a:sy n="33" d="100"/>
      </p:scale>
      <p:origin x="0" y="-31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8" d="100"/>
          <a:sy n="98" d="100"/>
        </p:scale>
        <p:origin x="-30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FCA68AE-D59D-6F4C-8D7B-CD8390095E45}" type="datetime1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64F9D9D4-BF13-EC4C-9084-E1C18D6EE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01A2DE4-FA63-AB46-B4F9-0962D17D79C1}" type="datetime1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0AC06DC-2DCB-8746-8CA5-7B9B8AF4F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08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12" charset="-128"/>
        <a:cs typeface="ＭＳ Ｐゴシック" pitchFamily="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ec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background-marketi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26666" r="5000" b="39999"/>
          <a:stretch>
            <a:fillRect/>
          </a:stretch>
        </p:blipFill>
        <p:spPr bwMode="auto">
          <a:xfrm>
            <a:off x="201613" y="735013"/>
            <a:ext cx="45720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3042026"/>
            <a:ext cx="8229600" cy="1828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5613" y="2487989"/>
            <a:ext cx="8229600" cy="554037"/>
          </a:xfr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39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nec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372A6-03C3-BC40-BE65-3D00A26F1C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eneca -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61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4A00-9DE2-4A4F-9884-983E4DA253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eca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373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57200" y="1279525"/>
            <a:ext cx="8229600" cy="46640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55033-4BBC-D34B-BCB0-7764F5BAF1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eca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373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57B03-1CBF-0749-ABC4-E9CF57F3DC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DEABFF-7A29-4B8E-8C4C-FD39D1155FCC}" type="datetimeFigureOut">
              <a:rPr lang="en-CA" smtClean="0"/>
              <a:t>2021-01-08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227-CF14-44EE-823A-F9732DF6E8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3A7B7-7988-4EF5-A99E-289C82B53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23609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51FD6-4ED4-4D6C-BACC-31BBD81951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64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E719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229600" cy="373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pic>
        <p:nvPicPr>
          <p:cNvPr id="1029" name="Picture 7" descr="Seneca-Logo-White-300px.gif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6296025"/>
            <a:ext cx="1841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547688" y="1066800"/>
            <a:ext cx="80470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76F42D-0A5A-D141-80DA-B234B79733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4" r:id="rId2"/>
    <p:sldLayoutId id="2147483825" r:id="rId3"/>
    <p:sldLayoutId id="2147483826" r:id="rId4"/>
    <p:sldLayoutId id="2147483827" r:id="rId5"/>
    <p:sldLayoutId id="2147483829" r:id="rId6"/>
    <p:sldLayoutId id="2147483830" r:id="rId7"/>
    <p:sldLayoutId id="2147483831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US" sz="2000" b="1" kern="1200" cap="all">
          <a:solidFill>
            <a:srgbClr val="E7191C"/>
          </a:solidFill>
          <a:latin typeface="Arial"/>
          <a:ea typeface="ＭＳ Ｐゴシック" pitchFamily="112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E7191C"/>
          </a:solidFill>
          <a:latin typeface="Arial" pitchFamily="112" charset="0"/>
          <a:ea typeface="ＭＳ Ｐゴシック" pitchFamily="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E7191C"/>
          </a:solidFill>
          <a:latin typeface="Arial" pitchFamily="112" charset="0"/>
          <a:ea typeface="ＭＳ Ｐゴシック" pitchFamily="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E7191C"/>
          </a:solidFill>
          <a:latin typeface="Arial" pitchFamily="112" charset="0"/>
          <a:ea typeface="ＭＳ Ｐゴシック" pitchFamily="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E7191C"/>
          </a:solidFill>
          <a:latin typeface="Arial" pitchFamily="112" charset="0"/>
          <a:ea typeface="ＭＳ Ｐゴシック" pitchFamily="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C73827"/>
          </a:solidFill>
          <a:latin typeface="Arial" pitchFamily="112" charset="0"/>
          <a:ea typeface="ＭＳ Ｐゴシック" pitchFamily="112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C73827"/>
          </a:solidFill>
          <a:latin typeface="Arial" pitchFamily="112" charset="0"/>
          <a:ea typeface="ＭＳ Ｐゴシック" pitchFamily="112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C73827"/>
          </a:solidFill>
          <a:latin typeface="Arial" pitchFamily="112" charset="0"/>
          <a:ea typeface="ＭＳ Ｐゴシック" pitchFamily="112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C73827"/>
          </a:solidFill>
          <a:latin typeface="Arial" pitchFamily="112" charset="0"/>
          <a:ea typeface="ＭＳ Ｐゴシック" pitchFamily="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 kern="1200">
          <a:solidFill>
            <a:srgbClr val="7F7F7F"/>
          </a:solidFill>
          <a:latin typeface="Arial"/>
          <a:ea typeface="ＭＳ Ｐゴシック" pitchFamily="112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7F7F7F"/>
          </a:solidFill>
          <a:latin typeface="Arial"/>
          <a:ea typeface="ＭＳ Ｐゴシック" pitchFamily="112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7F7F7F"/>
          </a:solidFill>
          <a:latin typeface="Arial"/>
          <a:ea typeface="ＭＳ Ｐゴシック" pitchFamily="112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7F7F7F"/>
          </a:solidFill>
          <a:latin typeface="Arial"/>
          <a:ea typeface="ＭＳ Ｐゴシック" pitchFamily="112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7F7F7F"/>
          </a:solidFill>
          <a:latin typeface="Arial"/>
          <a:ea typeface="ＭＳ Ｐゴシック" pitchFamily="112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imhortons.com/" TargetMode="External"/><Relationship Id="rId13" Type="http://schemas.openxmlformats.org/officeDocument/2006/relationships/hyperlink" Target="http://sportsillustrated.cnn.com/hockey/news/2002/09/27/henderson_interview/lg_henderson_ap.html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0.jpeg"/><Relationship Id="rId2" Type="http://schemas.openxmlformats.org/officeDocument/2006/relationships/hyperlink" Target="http://www.collectionscanada.ca/2/6/h6-201-e.html#fox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hyperlink" Target="http://www.imdb.com/title/tt0086373/photogallery" TargetMode="External"/><Relationship Id="rId5" Type="http://schemas.openxmlformats.org/officeDocument/2006/relationships/image" Target="../media/image5.jpeg"/><Relationship Id="rId15" Type="http://schemas.openxmlformats.org/officeDocument/2006/relationships/image" Target="../media/image1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a/imgres?imgurl=http://www.alexgoose.com/design/changethechannel/images/chains.jpg&amp;imgrefurl=http://www.alexgoose.com/design/changethechannel/changethechannelframe.html&amp;usg=__giUg44KMn1FTBDVRFuLWFLJLspE=&amp;h=662&amp;w=550&amp;sz=210&amp;hl=en&amp;start=15&amp;tbnid=V_TCg_r7ObRXOM:&amp;tbnh=138&amp;tbnw=115&amp;prev=/images?q%3Dblack%2Byouth%2Bstereotyping%26gbv%3D2%26hl%3Den%26sa%3DX" TargetMode="External"/><Relationship Id="rId13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0.jpeg"/><Relationship Id="rId12" Type="http://schemas.openxmlformats.org/officeDocument/2006/relationships/hyperlink" Target="http://images.google.ca/imgres?imgurl=http://musicalchairpersons.files.wordpress.com/2007/07/windowslivewriterintermarriagerising-13254multiculturalism321.jpg&amp;imgrefurl=http://musicalchairpersons.wordpress.com/intermarriage-rising/&amp;usg=__tyNEXT53l4rVZ90jApFd-utuU3c=&amp;h=474&amp;w=640&amp;sz=114&amp;hl=en&amp;start=57&amp;tbnid=Ph5VsNnCCtC5vM:&amp;tbnh=101&amp;tbnw=137&amp;prev=/images?q%3Dmulticulturalism%26gbv%3D2%26ndsp%3D20%26hl%3Den%26sa%3DN%26start%3D40" TargetMode="External"/><Relationship Id="rId2" Type="http://schemas.openxmlformats.org/officeDocument/2006/relationships/hyperlink" Target="http://images.google.ca/imgres?imgurl=i.timeinc.net/time/magazine/archive/covers/2003/1101030630_400.jpg&amp;imgrefurl=http://www.time.com/time/magazine/archive/covers/0,16641,1101030630,00.html&amp;h=528&amp;w=400&amp;sz=37&amp;tbnid=VjQb_f-duIQJ:&amp;tbnh=128&amp;tbnw=97&amp;start=222&amp;prev=/images?q%3DChristians%26start%3D220%26hl%3Den%26lr%3D%26ie%3DUTF-8%26sa%3D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images.google.ca/imgres?imgurl=http://www.fivefeetoffury.com/2008/06.03/0000/macleans%20future%20belongs%20to%20islam.jpg&amp;imgrefurl=http://www.fivefeetoffury.com/:entry:fivefeet-2008-06-03-0000/&amp;usg=__rGfQg661CP4H4mPUnQQzpFAoTDE=&amp;h=676&amp;w=501&amp;sz=37&amp;hl=en&amp;start=18&amp;tbnid=oS3jeK2asdNfHM:&amp;tbnh=139&amp;tbnw=103&amp;prev=/images?q%3DMacLeans%26gbv%3D2%26hl%3Den" TargetMode="External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0" Type="http://schemas.openxmlformats.org/officeDocument/2006/relationships/hyperlink" Target="http://images.google.ca/imgres?imgurl=http://farm4.static.flickr.com/3084/2574113763_1cb27407d6.jpg&amp;imgrefurl=http://citizen.nfb.ca/blogs/2008/06/page/2/&amp;usg=__KqvT54mXppcXyT3v_k7qzlcKJRs=&amp;h=500&amp;w=350&amp;sz=123&amp;hl=en&amp;start=38&amp;tbnid=bFOh7lKgeO_m8M:&amp;tbnh=130&amp;tbnw=91&amp;prev=/images?q%3Dwomen%2Bstereotyping%26gbv%3D2%26ndsp%3D20%26hl%3Den%26sa%3DN%26start%3D20" TargetMode="External"/><Relationship Id="rId4" Type="http://schemas.openxmlformats.org/officeDocument/2006/relationships/hyperlink" Target="http://images.google.ca/imgres?imgurl=http://peterkazmaier.com/wordpress/wp-content/uploads/2008/03/macleans_jesus.JPG&amp;imgrefurl=http://peterkazmaier.com/?p%3D70&amp;usg=__fEF-Y9P5_1UCsVvEKwdpIcnqaco=&amp;h=2771&amp;w=2101&amp;sz=811&amp;hl=en&amp;start=6&amp;tbnid=ZGeLUbW5leXOaM:&amp;tbnh=150&amp;tbnw=114&amp;prev=/images?q%3DMacLeans%26gbv%3D2%26hl%3Den" TargetMode="External"/><Relationship Id="rId9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hyperlink" Target="http://www.gifs.net/image/Science_and_Body/Hands_and_Feet/Hand_points_3/12763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17.png"/><Relationship Id="rId7" Type="http://schemas.openxmlformats.org/officeDocument/2006/relationships/hyperlink" Target="http://hfboards.com/member.php?u=5205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hyperlink" Target="http://sports.espn.go.com/nhl/clubhouse?team=tor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a/imgres?imgurl=http://www.clip.ubc.ca/archive/personnel_folder/pages/chris_personnel/I-AM-CANADIAN.jpg&amp;imgrefurl=http://www.clip.ubc.ca/archive/pages_chris_overall.htm&amp;usg=__-PmodHbYNIvr9d2gU69Qx_Swq1c=&amp;h=194&amp;w=225&amp;sz=22&amp;hl=en&amp;start=8&amp;tbnid=0GUEoFIjCEGPpM:&amp;tbnh=93&amp;tbnw=108&amp;prev=/images?q%3Di%2Bam%2Bcanadian%26gbv%3D2%26hl%3Den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g"/><Relationship Id="rId2" Type="http://schemas.openxmlformats.org/officeDocument/2006/relationships/hyperlink" Target="http://images.google.ca/imgres?imgurl=http://www.whites.com/Files/Canadian%20Dollar.jpg&amp;imgrefurl=http://www.whites.com/section_news/news.asp?page%3D2%26iscurrent%3D1%26typeid%3D1&amp;usg=__e0tKoByd9hZ-8C890JURTXnV1L8=&amp;h=375&amp;w=375&amp;sz=136&amp;hl=en&amp;start=9&amp;tbnid=xBZ1qQRrp6MTdM:&amp;tbnh=122&amp;tbnw=122&amp;prev=/images?q%3DCanadian%2BDollar%26gbv%3D2%26hl%3De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hyperlink" Target="http://images.google.ca/imgres?imgurl=http://www.cs4fn.org/fundamentals/images/handinflow.jpg&amp;imgrefurl=http://www.cs4fn.org/fundamentals/&amp;usg=__3AzkboC2SK_A_MEMZlwXsmzUc7I=&amp;h=3264&amp;w=2448&amp;sz=265&amp;hl=en&amp;start=31&amp;tbnid=kbFPmmimGfmudM:&amp;tbnh=150&amp;tbnw=113&amp;prev=/images?q%3Dscience%26gbv%3D2%26ndsp%3D20%26hl%3Den%26sa%3DN%26start%3D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400050"/>
            <a:ext cx="5829300" cy="14859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	Welcome To CAN 493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3075" name="Picture 29" descr="PHOTO OF TERRY FOX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1828801"/>
            <a:ext cx="1075135" cy="149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3" descr="Canadian Fl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885950"/>
            <a:ext cx="23431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5" descr="pict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1714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37" descr="a Mount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000250"/>
            <a:ext cx="1828800" cy="133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43" descr="right_t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1" y="3486150"/>
            <a:ext cx="163234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47" descr="ti_tdl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29915">
            <a:off x="6057900" y="3771901"/>
            <a:ext cx="1543050" cy="52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49" descr="coach_bann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457700"/>
            <a:ext cx="3714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50" descr="cover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200400"/>
            <a:ext cx="9274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51" descr="Paul Henderson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3429000"/>
            <a:ext cx="1697831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55" descr="pcontinenta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771651"/>
            <a:ext cx="1578769" cy="30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75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11&amp;12</a:t>
            </a:r>
            <a:r>
              <a:rPr lang="en-US" altLang="en-US" b="1" dirty="0" smtClean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2171700"/>
            <a:ext cx="3937795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50" b="1" dirty="0"/>
              <a:t>Does The Media Have A “Liberal” Bias? Media Manipulation By Corporations, Governments And Special Interest Groups.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Can we as a society think for ourselves?</a:t>
            </a:r>
            <a:endParaRPr lang="en-US" altLang="en-US" sz="1650" b="1" dirty="0"/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Critical Thinking In The Modern World</a:t>
            </a:r>
            <a:endParaRPr lang="en-US" altLang="en-US" sz="1650" b="1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Top </a:t>
            </a:r>
            <a:r>
              <a:rPr lang="en-US" altLang="en-US" sz="1650" b="1" dirty="0"/>
              <a:t>News Stories Of The Week.</a:t>
            </a:r>
          </a:p>
        </p:txBody>
      </p:sp>
      <p:pic>
        <p:nvPicPr>
          <p:cNvPr id="13316" name="Picture 9" descr="1101030630_400">
            <a:hlinkClick r:id="rId2"/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0" y="1828801"/>
            <a:ext cx="1139429" cy="1503760"/>
          </a:xfrm>
        </p:spPr>
      </p:pic>
      <p:pic>
        <p:nvPicPr>
          <p:cNvPr id="13317" name="Picture 15" descr="macleans_jesu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28850"/>
            <a:ext cx="11287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macleans%2520future%2520belongs%2520to%2520islam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600450"/>
            <a:ext cx="11430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0" descr="chains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4" y="1828801"/>
            <a:ext cx="10953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22" descr="2574113763_1cb27407d6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855" y="3829050"/>
            <a:ext cx="920354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4" descr="windowslivewriterintermarriagerising-13254multiculturalism321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829050"/>
            <a:ext cx="1371600" cy="1010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991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Sort Of Final Thoughts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879600"/>
            <a:ext cx="5597525" cy="3549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50" b="1" dirty="0"/>
              <a:t>Please Understand That I Love To Use </a:t>
            </a:r>
            <a:r>
              <a:rPr lang="en-US" altLang="en-US" sz="1650" b="1" dirty="0" err="1"/>
              <a:t>Humour</a:t>
            </a:r>
            <a:r>
              <a:rPr lang="en-US" altLang="en-US" sz="1650" b="1" dirty="0"/>
              <a:t> In My Classes.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/>
              <a:t>Studies Have Shown That People Learn Best When They Are Relaxed And Attach Emotions To Their Study Materials.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50" b="1" u="sng" dirty="0"/>
              <a:t>IF</a:t>
            </a:r>
            <a:r>
              <a:rPr lang="en-US" altLang="en-US" sz="1650" b="1" dirty="0"/>
              <a:t> I Say </a:t>
            </a:r>
            <a:r>
              <a:rPr lang="en-US" altLang="en-US" sz="1650" b="1" u="sng" dirty="0"/>
              <a:t>ANYTHING</a:t>
            </a:r>
            <a:r>
              <a:rPr lang="en-US" altLang="en-US" sz="1650" b="1" dirty="0"/>
              <a:t> That You Find Offensive, Please Let Me Know. This Is </a:t>
            </a:r>
            <a:r>
              <a:rPr lang="en-US" altLang="en-US" sz="1650" b="1" u="sng" dirty="0"/>
              <a:t>NEVER</a:t>
            </a:r>
            <a:r>
              <a:rPr lang="en-US" altLang="en-US" sz="1650" b="1" dirty="0"/>
              <a:t> My Intent. I Will Personally Apologize For My </a:t>
            </a:r>
            <a:r>
              <a:rPr lang="en-US" altLang="en-US" sz="1650" b="1" dirty="0" smtClean="0"/>
              <a:t>Miscommunication.</a:t>
            </a:r>
            <a:endParaRPr lang="en-US" altLang="en-US" sz="165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/>
              <a:t>You Have My Word That I Will Treat Each And Every One Of You With The Utmost Respect.</a:t>
            </a:r>
          </a:p>
        </p:txBody>
      </p:sp>
      <p:pic>
        <p:nvPicPr>
          <p:cNvPr id="15364" name="Picture 5" descr="Hand points 3 - Click image to download.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81598" flipV="1">
            <a:off x="7068577" y="2782889"/>
            <a:ext cx="766763" cy="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702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Sort Of Final Thoughts II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2171700"/>
            <a:ext cx="5029200" cy="3257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It’s Not Your Opinion That Matters To Me. It’s How Well You Argue Your Points. </a:t>
            </a:r>
          </a:p>
        </p:txBody>
      </p:sp>
    </p:spTree>
    <p:extLst>
      <p:ext uri="{BB962C8B-B14F-4D97-AF65-F5344CB8AC3E}">
        <p14:creationId xmlns:p14="http://schemas.microsoft.com/office/powerpoint/2010/main" val="3711251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Welcome To CAN 493-Eh!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3701" y="2006204"/>
            <a:ext cx="4772424" cy="3365896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CAN 493 Analyzes The Main News Stories Affecting Us Here In Canada And Looks For Your Interpretations. </a:t>
            </a:r>
          </a:p>
          <a:p>
            <a:pPr eaLnBrk="1" hangingPunct="1"/>
            <a:endParaRPr lang="en-US" altLang="en-US" sz="18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 b="1" dirty="0" smtClean="0">
                <a:latin typeface="Arial" panose="020B0604020202020204" pitchFamily="34" charset="0"/>
              </a:rPr>
              <a:t>We </a:t>
            </a:r>
            <a:r>
              <a:rPr lang="en-US" altLang="en-US" sz="1800" b="1" dirty="0">
                <a:latin typeface="Arial" panose="020B0604020202020204" pitchFamily="34" charset="0"/>
              </a:rPr>
              <a:t>Will Look At A Variety Of Current Political, Social, Economic,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Sport, </a:t>
            </a:r>
            <a:r>
              <a:rPr lang="en-US" altLang="en-US" sz="1800" b="1" dirty="0">
                <a:latin typeface="Arial" panose="020B0604020202020204" pitchFamily="34" charset="0"/>
              </a:rPr>
              <a:t>And Entertainment Related Issues And Examine Their Background Causes. </a:t>
            </a:r>
          </a:p>
        </p:txBody>
      </p:sp>
      <p:pic>
        <p:nvPicPr>
          <p:cNvPr id="4101" name="Picture 8" descr="Canadian Fl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492053"/>
            <a:ext cx="1028700" cy="69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9700" y="2781862"/>
            <a:ext cx="3924300" cy="220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9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</a:rPr>
              <a:t>Course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2171701"/>
            <a:ext cx="4604545" cy="3121819"/>
          </a:xfrm>
        </p:spPr>
        <p:txBody>
          <a:bodyPr/>
          <a:lstStyle/>
          <a:p>
            <a:pPr eaLnBrk="1" hangingPunct="1"/>
            <a:r>
              <a:rPr lang="en-US" altLang="en-US" sz="1650" b="1" dirty="0">
                <a:latin typeface="Arial" panose="020B0604020202020204" pitchFamily="34" charset="0"/>
              </a:rPr>
              <a:t>We Will See That </a:t>
            </a:r>
            <a:r>
              <a:rPr lang="en-US" altLang="en-US" sz="1650" b="1" dirty="0" smtClean="0">
                <a:latin typeface="Arial" panose="020B0604020202020204" pitchFamily="34" charset="0"/>
              </a:rPr>
              <a:t>Some </a:t>
            </a:r>
            <a:r>
              <a:rPr lang="en-US" altLang="en-US" sz="1650" b="1" dirty="0">
                <a:latin typeface="Arial" panose="020B0604020202020204" pitchFamily="34" charset="0"/>
              </a:rPr>
              <a:t>News Stories Are Manipulated, Distorted And Unbalanced By Corporations, Activists, Governments And The Media. </a:t>
            </a:r>
          </a:p>
          <a:p>
            <a:pPr eaLnBrk="1" hangingPunct="1"/>
            <a:endParaRPr lang="en-US" altLang="en-US" sz="165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650" b="1" dirty="0" smtClean="0">
                <a:latin typeface="Arial" panose="020B0604020202020204" pitchFamily="34" charset="0"/>
              </a:rPr>
              <a:t>This </a:t>
            </a:r>
            <a:r>
              <a:rPr lang="en-US" altLang="en-US" sz="1650" b="1" dirty="0">
                <a:latin typeface="Arial" panose="020B0604020202020204" pitchFamily="34" charset="0"/>
              </a:rPr>
              <a:t>Course Will Help You To Become An Informed Consumer Of Canadian News And Gain A Better Appreciation Of What's Taking Place In Your Own Backyard. </a:t>
            </a:r>
          </a:p>
        </p:txBody>
      </p:sp>
      <p:pic>
        <p:nvPicPr>
          <p:cNvPr id="5126" name="Picture 6" descr="http://spotlight.education.uconn.edu/wp-content/uploads/2011/03/2011-Neag-Media-Literacy-Conf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114550"/>
            <a:ext cx="2494981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837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  <a:latin typeface="Arial" panose="020B0604020202020204" pitchFamily="34" charset="0"/>
              </a:rPr>
              <a:t>But Wait, That’s Not All!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2228850"/>
            <a:ext cx="4854575" cy="3143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 dirty="0">
                <a:latin typeface="Arial" panose="020B0604020202020204" pitchFamily="34" charset="0"/>
              </a:rPr>
              <a:t>There Is No Text Book For This Course ;-) </a:t>
            </a:r>
            <a:r>
              <a:rPr lang="en-US" altLang="en-US" sz="1800" b="1" dirty="0"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en-US" altLang="en-US" sz="1800" b="1" dirty="0">
                <a:latin typeface="Arial" panose="020B0604020202020204" pitchFamily="34" charset="0"/>
              </a:rPr>
              <a:t> To $</a:t>
            </a:r>
            <a:r>
              <a:rPr lang="en-US" altLang="en-US" sz="1800" b="1" dirty="0" err="1">
                <a:latin typeface="Arial" panose="020B0604020202020204" pitchFamily="34" charset="0"/>
              </a:rPr>
              <a:t>ave</a:t>
            </a:r>
            <a:r>
              <a:rPr lang="en-US" altLang="en-US" sz="1800" b="1" dirty="0">
                <a:latin typeface="Arial" panose="020B0604020202020204" pitchFamily="34" charset="0"/>
              </a:rPr>
              <a:t> You Money On Textbooks, All You Have To Do Is Know Our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Slides And Course Materials </a:t>
            </a:r>
            <a:r>
              <a:rPr lang="en-US" altLang="en-US" sz="1800" b="1" u="sng" dirty="0">
                <a:latin typeface="Arial" panose="020B0604020202020204" pitchFamily="34" charset="0"/>
              </a:rPr>
              <a:t>Very</a:t>
            </a:r>
            <a:r>
              <a:rPr lang="en-US" altLang="en-US" sz="1800" b="1" dirty="0">
                <a:latin typeface="Arial" panose="020B0604020202020204" pitchFamily="34" charset="0"/>
              </a:rPr>
              <a:t> Well.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 smtClean="0">
                <a:latin typeface="Arial" panose="020B0604020202020204" pitchFamily="34" charset="0"/>
              </a:rPr>
              <a:t>The </a:t>
            </a:r>
            <a:r>
              <a:rPr lang="en-US" altLang="en-US" sz="1800" b="1" u="sng" dirty="0" smtClean="0">
                <a:latin typeface="Arial" panose="020B0604020202020204" pitchFamily="34" charset="0"/>
              </a:rPr>
              <a:t>Addendum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</a:rPr>
              <a:t>Is Found In “Course Documents.” 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8" y="2228850"/>
            <a:ext cx="1905000" cy="1905000"/>
          </a:xfrm>
        </p:spPr>
      </p:pic>
    </p:spTree>
    <p:extLst>
      <p:ext uri="{BB962C8B-B14F-4D97-AF65-F5344CB8AC3E}">
        <p14:creationId xmlns:p14="http://schemas.microsoft.com/office/powerpoint/2010/main" val="3026506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1&amp;2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1841500"/>
            <a:ext cx="4625975" cy="353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50" b="1" dirty="0"/>
              <a:t>Introduction/Course Overview.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Government </a:t>
            </a:r>
            <a:r>
              <a:rPr lang="en-US" altLang="en-US" sz="1650" b="1" dirty="0"/>
              <a:t>101- An Introduction To Government And Important Political, Social, Economic And Media Terms.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Introduction </a:t>
            </a:r>
            <a:r>
              <a:rPr lang="en-US" altLang="en-US" sz="1650" b="1" dirty="0"/>
              <a:t>To Media Bias.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Political Ideology Quiz!</a:t>
            </a:r>
            <a:endParaRPr lang="en-US" altLang="en-US" sz="1650" b="1" dirty="0"/>
          </a:p>
        </p:txBody>
      </p:sp>
      <p:pic>
        <p:nvPicPr>
          <p:cNvPr id="8196" name="Picture 4" descr="Canadian Fla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4950" y="2171701"/>
            <a:ext cx="2514600" cy="1097756"/>
          </a:xfrm>
          <a:noFill/>
        </p:spPr>
      </p:pic>
      <p:pic>
        <p:nvPicPr>
          <p:cNvPr id="8197" name="Picture 6" descr="Canadiens Logo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9300" y="2057400"/>
            <a:ext cx="1600200" cy="1314450"/>
          </a:xfrm>
          <a:noFill/>
        </p:spPr>
      </p:pic>
    </p:spTree>
    <p:extLst>
      <p:ext uri="{BB962C8B-B14F-4D97-AF65-F5344CB8AC3E}">
        <p14:creationId xmlns:p14="http://schemas.microsoft.com/office/powerpoint/2010/main" val="1186572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3&amp;4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65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575" b="1" dirty="0"/>
              <a:t>How News Stories Are Put Together.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1575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575" b="1" dirty="0" smtClean="0"/>
              <a:t>Balanced </a:t>
            </a:r>
            <a:r>
              <a:rPr lang="en-US" altLang="en-US" sz="1575" b="1" dirty="0"/>
              <a:t>And Unbalanced Reporting. </a:t>
            </a:r>
            <a:endParaRPr lang="en-US" altLang="en-US" sz="1650" b="1" dirty="0"/>
          </a:p>
          <a:p>
            <a:pPr eaLnBrk="1" hangingPunct="1">
              <a:lnSpc>
                <a:spcPct val="80000"/>
              </a:lnSpc>
            </a:pPr>
            <a:endParaRPr lang="en-US" altLang="en-US" sz="165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650" b="1" dirty="0" smtClean="0"/>
              <a:t>A </a:t>
            </a:r>
            <a:r>
              <a:rPr lang="en-US" altLang="en-US" sz="1650" b="1" dirty="0"/>
              <a:t>Picture Never Lies?</a:t>
            </a:r>
            <a:endParaRPr lang="en-US" altLang="en-US" sz="1575" b="1" dirty="0"/>
          </a:p>
          <a:p>
            <a:pPr eaLnBrk="1" hangingPunct="1">
              <a:lnSpc>
                <a:spcPct val="80000"/>
              </a:lnSpc>
            </a:pPr>
            <a:endParaRPr lang="en-US" altLang="en-US" sz="1575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575" b="1" dirty="0" smtClean="0"/>
              <a:t>Canadian </a:t>
            </a:r>
            <a:r>
              <a:rPr lang="en-US" altLang="en-US" sz="1575" b="1" dirty="0"/>
              <a:t>Culture Part I: Canadian Sports.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575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575" b="1" dirty="0" smtClean="0"/>
              <a:t>Top </a:t>
            </a:r>
            <a:r>
              <a:rPr lang="en-US" altLang="en-US" sz="1575" b="1" dirty="0"/>
              <a:t>News Stories Of The Week.</a:t>
            </a:r>
          </a:p>
        </p:txBody>
      </p:sp>
      <p:pic>
        <p:nvPicPr>
          <p:cNvPr id="9220" name="Picture 4" descr="pictur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8973" y="2171701"/>
            <a:ext cx="1654969" cy="1094185"/>
          </a:xfrm>
          <a:noFill/>
        </p:spPr>
      </p:pic>
      <p:pic>
        <p:nvPicPr>
          <p:cNvPr id="9221" name="Picture 7" descr="header_main_lef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1773" y="3336131"/>
            <a:ext cx="2855119" cy="752475"/>
          </a:xfrm>
          <a:noFill/>
        </p:spPr>
      </p:pic>
      <p:pic>
        <p:nvPicPr>
          <p:cNvPr id="9222" name="Picture 9" descr="Canadien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7" y="4057650"/>
            <a:ext cx="192881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0" descr="tor_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286250"/>
            <a:ext cx="1314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71" name="Picture 11" descr="think/blue's Avatar">
            <a:hlinkClick r:id="rId7"/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028950"/>
            <a:ext cx="1543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382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5&amp;6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6" y="1981200"/>
            <a:ext cx="5422504" cy="3390900"/>
          </a:xfrm>
        </p:spPr>
        <p:txBody>
          <a:bodyPr/>
          <a:lstStyle/>
          <a:p>
            <a:pPr eaLnBrk="1" hangingPunct="1"/>
            <a:r>
              <a:rPr lang="en-US" altLang="en-US" sz="1950" b="1" dirty="0"/>
              <a:t>The Affects Of Concentrated Media Ownership On Media Bias And The Role It Plays On How You Perceive “What In The World Is Going On.”</a:t>
            </a:r>
          </a:p>
          <a:p>
            <a:pPr eaLnBrk="1" hangingPunct="1"/>
            <a:endParaRPr lang="en-US" altLang="en-US" sz="1950" b="1" dirty="0" smtClean="0"/>
          </a:p>
          <a:p>
            <a:pPr eaLnBrk="1" hangingPunct="1"/>
            <a:r>
              <a:rPr lang="en-US" altLang="en-US" sz="1950" b="1" dirty="0" smtClean="0"/>
              <a:t>Group Activity</a:t>
            </a:r>
            <a:endParaRPr lang="en-US" altLang="en-US" sz="1950" b="1" dirty="0"/>
          </a:p>
          <a:p>
            <a:pPr eaLnBrk="1" hangingPunct="1"/>
            <a:endParaRPr lang="en-US" altLang="en-US" sz="1950" b="1" dirty="0" smtClean="0"/>
          </a:p>
          <a:p>
            <a:pPr eaLnBrk="1" hangingPunct="1"/>
            <a:r>
              <a:rPr lang="en-US" altLang="en-US" sz="1950" b="1" dirty="0" smtClean="0"/>
              <a:t>Top </a:t>
            </a:r>
            <a:r>
              <a:rPr lang="en-US" altLang="en-US" sz="1950" b="1" dirty="0"/>
              <a:t>News Stories Of The Week.</a:t>
            </a:r>
          </a:p>
        </p:txBody>
      </p:sp>
      <p:pic>
        <p:nvPicPr>
          <p:cNvPr id="349194" name="Picture 10" descr="Bell Canada Enterprises Logo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6057901" y="3028950"/>
            <a:ext cx="1599010" cy="1191816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9197" name="Picture 13" descr="http://techcode.org/images/Shaw_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2171701"/>
            <a:ext cx="1615679" cy="72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444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7&amp;8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2019300"/>
            <a:ext cx="5140325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500" b="1" dirty="0" smtClean="0"/>
              <a:t>The </a:t>
            </a:r>
            <a:r>
              <a:rPr lang="en-US" altLang="en-US" sz="1500" b="1" dirty="0"/>
              <a:t>North Americanization Of Advertising And Its Affect On Cultural </a:t>
            </a:r>
            <a:r>
              <a:rPr lang="en-US" altLang="en-US" sz="1500" b="1" dirty="0" smtClean="0"/>
              <a:t>Sovereignty.</a:t>
            </a:r>
          </a:p>
          <a:p>
            <a:pPr eaLnBrk="1" hangingPunct="1">
              <a:lnSpc>
                <a:spcPct val="80000"/>
              </a:lnSpc>
            </a:pPr>
            <a:endParaRPr lang="en-US" altLang="en-US" sz="15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500" b="1" dirty="0" smtClean="0"/>
              <a:t>Canadian </a:t>
            </a:r>
            <a:r>
              <a:rPr lang="en-US" altLang="en-US" sz="1500" b="1" dirty="0"/>
              <a:t>Culture Part III: What Is A Canadian? </a:t>
            </a:r>
          </a:p>
          <a:p>
            <a:pPr eaLnBrk="1" hangingPunct="1">
              <a:lnSpc>
                <a:spcPct val="80000"/>
              </a:lnSpc>
            </a:pPr>
            <a:endParaRPr lang="en-US" altLang="en-US" sz="15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500" b="1" dirty="0" smtClean="0"/>
              <a:t>The </a:t>
            </a:r>
            <a:r>
              <a:rPr lang="en-US" altLang="en-US" sz="1500" b="1" dirty="0"/>
              <a:t>Corporatization Of Canadian Culture.  </a:t>
            </a:r>
          </a:p>
          <a:p>
            <a:pPr eaLnBrk="1" hangingPunct="1">
              <a:lnSpc>
                <a:spcPct val="80000"/>
              </a:lnSpc>
            </a:pPr>
            <a:endParaRPr lang="en-US" altLang="en-US" sz="1500" b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1500" b="1" dirty="0" smtClean="0"/>
              <a:t>Top </a:t>
            </a:r>
            <a:r>
              <a:rPr lang="en-US" altLang="en-US" sz="1500" b="1" dirty="0"/>
              <a:t>News Stories Of The Week.</a:t>
            </a:r>
          </a:p>
        </p:txBody>
      </p:sp>
      <p:pic>
        <p:nvPicPr>
          <p:cNvPr id="350225" name="Picture 17" descr="Hollywood Nort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86001"/>
            <a:ext cx="1143000" cy="1012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0227" name="Picture 19" descr="I-AM-CANADIA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3371850"/>
            <a:ext cx="1600200" cy="1377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388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WEEK 9&amp;10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1950" b="1" dirty="0" smtClean="0"/>
              <a:t>Social Media And The Changing Media Landscape</a:t>
            </a:r>
            <a:endParaRPr lang="en-US" altLang="en-US" sz="1950" b="1" dirty="0"/>
          </a:p>
          <a:p>
            <a:pPr eaLnBrk="1" hangingPunct="1"/>
            <a:endParaRPr lang="en-US" altLang="en-US" sz="1950" b="1" dirty="0" smtClean="0"/>
          </a:p>
          <a:p>
            <a:pPr eaLnBrk="1" hangingPunct="1"/>
            <a:r>
              <a:rPr lang="en-US" altLang="en-US" sz="1950" b="1" dirty="0" smtClean="0"/>
              <a:t>The Power of Facebook</a:t>
            </a:r>
            <a:endParaRPr lang="en-US" altLang="en-US" sz="1950" b="1" dirty="0"/>
          </a:p>
          <a:p>
            <a:pPr eaLnBrk="1" hangingPunct="1"/>
            <a:endParaRPr lang="en-US" altLang="en-US" sz="1950" b="1" dirty="0" smtClean="0"/>
          </a:p>
          <a:p>
            <a:pPr eaLnBrk="1" hangingPunct="1"/>
            <a:r>
              <a:rPr lang="en-US" altLang="en-US" sz="1950" b="1" dirty="0" smtClean="0"/>
              <a:t>Whose Data Is It Anyways?</a:t>
            </a:r>
            <a:endParaRPr lang="en-US" altLang="en-US" sz="1950" dirty="0"/>
          </a:p>
        </p:txBody>
      </p:sp>
      <p:pic>
        <p:nvPicPr>
          <p:cNvPr id="12292" name="Picture 9" descr="Canadian%2520Dolla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00288"/>
            <a:ext cx="1085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13" descr="handinflow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92" y="3558646"/>
            <a:ext cx="1248966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685396"/>
            <a:ext cx="2197100" cy="1464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77" y="3316287"/>
            <a:ext cx="2012246" cy="10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0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Seneca-Red-Bar-Template-4x3</Template>
  <TotalTime>33023</TotalTime>
  <Words>458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Office Theme</vt:lpstr>
      <vt:lpstr> Welcome To CAN 493</vt:lpstr>
      <vt:lpstr>Welcome To CAN 493-Eh!</vt:lpstr>
      <vt:lpstr>Course Overview</vt:lpstr>
      <vt:lpstr>But Wait, That’s Not All! </vt:lpstr>
      <vt:lpstr>WEEK 1&amp;2</vt:lpstr>
      <vt:lpstr>WEEK 3&amp;4</vt:lpstr>
      <vt:lpstr>WEEK 5&amp;6</vt:lpstr>
      <vt:lpstr>WEEK 7&amp;8</vt:lpstr>
      <vt:lpstr>WEEK 9&amp;10 </vt:lpstr>
      <vt:lpstr>WEEK 11&amp;12 </vt:lpstr>
      <vt:lpstr>Sort Of Final Thoughts </vt:lpstr>
      <vt:lpstr>Sort Of Final Thoughts II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Tina Kotsiomitis</dc:creator>
  <cp:keywords/>
  <dc:description/>
  <cp:lastModifiedBy>Robert Price</cp:lastModifiedBy>
  <cp:revision>298</cp:revision>
  <dcterms:created xsi:type="dcterms:W3CDTF">2019-04-06T12:58:50Z</dcterms:created>
  <dcterms:modified xsi:type="dcterms:W3CDTF">2021-01-08T20:16:46Z</dcterms:modified>
  <cp:category/>
</cp:coreProperties>
</file>