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63" r:id="rId6"/>
    <p:sldId id="267" r:id="rId7"/>
    <p:sldId id="261" r:id="rId8"/>
    <p:sldId id="266" r:id="rId9"/>
    <p:sldId id="269" r:id="rId10"/>
    <p:sldId id="268" r:id="rId11"/>
    <p:sldId id="265" r:id="rId12"/>
    <p:sldId id="270"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276"/>
    <p:restoredTop sz="81637" autoAdjust="0"/>
  </p:normalViewPr>
  <p:slideViewPr>
    <p:cSldViewPr snapToGrid="0">
      <p:cViewPr varScale="1">
        <p:scale>
          <a:sx n="90" d="100"/>
          <a:sy n="90" d="100"/>
        </p:scale>
        <p:origin x="19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7B47D-F3DF-42C8-8551-B9FFD7CFFCDD}"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9D460-D7B2-43E9-850A-CB3D07019344}" type="slidenum">
              <a:rPr lang="en-US" smtClean="0"/>
              <a:t>‹#›</a:t>
            </a:fld>
            <a:endParaRPr lang="en-US"/>
          </a:p>
        </p:txBody>
      </p:sp>
    </p:spTree>
    <p:extLst>
      <p:ext uri="{BB962C8B-B14F-4D97-AF65-F5344CB8AC3E}">
        <p14:creationId xmlns:p14="http://schemas.microsoft.com/office/powerpoint/2010/main" val="2849494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is captured from ISS of Harvey which destroyed Houston not long ago. The topic we would like to talk about today is Global Warming which lots of people believe is the main cause of hurricanes.</a:t>
            </a:r>
          </a:p>
        </p:txBody>
      </p:sp>
      <p:sp>
        <p:nvSpPr>
          <p:cNvPr id="4" name="Slide Number Placeholder 3"/>
          <p:cNvSpPr>
            <a:spLocks noGrp="1"/>
          </p:cNvSpPr>
          <p:nvPr>
            <p:ph type="sldNum" sz="quarter" idx="5"/>
          </p:nvPr>
        </p:nvSpPr>
        <p:spPr/>
        <p:txBody>
          <a:bodyPr/>
          <a:lstStyle/>
          <a:p>
            <a:fld id="{7889D460-D7B2-43E9-850A-CB3D07019344}" type="slidenum">
              <a:rPr lang="en-US" smtClean="0"/>
              <a:t>1</a:t>
            </a:fld>
            <a:endParaRPr lang="en-US"/>
          </a:p>
        </p:txBody>
      </p:sp>
    </p:spTree>
    <p:extLst>
      <p:ext uri="{BB962C8B-B14F-4D97-AF65-F5344CB8AC3E}">
        <p14:creationId xmlns:p14="http://schemas.microsoft.com/office/powerpoint/2010/main" val="1562627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13</a:t>
            </a:fld>
            <a:endParaRPr lang="en-US"/>
          </a:p>
        </p:txBody>
      </p:sp>
    </p:spTree>
    <p:extLst>
      <p:ext uri="{BB962C8B-B14F-4D97-AF65-F5344CB8AC3E}">
        <p14:creationId xmlns:p14="http://schemas.microsoft.com/office/powerpoint/2010/main" val="1363669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2</a:t>
            </a:fld>
            <a:endParaRPr lang="en-US"/>
          </a:p>
        </p:txBody>
      </p:sp>
    </p:spTree>
    <p:extLst>
      <p:ext uri="{BB962C8B-B14F-4D97-AF65-F5344CB8AC3E}">
        <p14:creationId xmlns:p14="http://schemas.microsoft.com/office/powerpoint/2010/main" val="138062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Hypothesis: Is it true that hurricane is stronger, more intense and increasing in frequency?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validate by data and hard evidence the claim from NASA about hurricane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3</a:t>
            </a:fld>
            <a:endParaRPr lang="en-US"/>
          </a:p>
        </p:txBody>
      </p:sp>
    </p:spTree>
    <p:extLst>
      <p:ext uri="{BB962C8B-B14F-4D97-AF65-F5344CB8AC3E}">
        <p14:creationId xmlns:p14="http://schemas.microsoft.com/office/powerpoint/2010/main" val="250918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know for sure, to answer this question, we need to look for historical data of global hurricanes and tropical storms. We have looked through multiple sources including NOAA, NASA, EPA and we finally found on Kaggle 2 csv files of hurricane dated from 1851 to 2015. After inspecting the files, we found both of the csv contains great data for analyzing and answers our questions. We glad that the data we found helps us gain understanding about the real truth behind the claim.</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4</a:t>
            </a:fld>
            <a:endParaRPr lang="en-US"/>
          </a:p>
        </p:txBody>
      </p:sp>
    </p:spTree>
    <p:extLst>
      <p:ext uri="{BB962C8B-B14F-4D97-AF65-F5344CB8AC3E}">
        <p14:creationId xmlns:p14="http://schemas.microsoft.com/office/powerpoint/2010/main" val="127999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 asked was, “Are hurricanes occurring more or less than tropical storms and if so which category is it occurring in the most?” Firstly, to even become a category it has to be wind speeds greater than 73 miles per hour. Therefore, under TS which stands for tropical storms all the storms below 74 miles per hour were filtered into. </a:t>
            </a:r>
          </a:p>
          <a:p>
            <a:endParaRPr lang="en-US" dirty="0"/>
          </a:p>
          <a:p>
            <a:r>
              <a:rPr lang="en-US" dirty="0"/>
              <a:t>The reason I asked this question was to see if global warming was related directly to the number of tropical storms or hurricanes occurring and through this data I saw that it can possibly be because of the number of Tropical storms because there is a big gap between the number of times they occurred. In addition, it was interesting to see that each category occurring decreased as the category increased. </a:t>
            </a:r>
          </a:p>
          <a:p>
            <a:endParaRPr lang="en-US" dirty="0"/>
          </a:p>
          <a:p>
            <a:r>
              <a:rPr lang="en-US" dirty="0"/>
              <a:t>This visual brought me to my next visual’s question about if TS are filtered out then just looking at categories 1 to 5, in which month is it occurring the most from 1851 to 2015? The reason I wanted to investigate this question was to see if hurricanes have been affected equally throughout entering the months from May to October due to an increase of global warming or has it created a bell curve? Results showed that a bell curve occurred and that the hurricanes weren’t just equally distributed throughout May to October and that there was a gradual increase and decrease from 1851 to 2015 instead of a number gap with no pattern. For example, a difference of about 8,000 hurricanes on the right and left months of the peak month. </a:t>
            </a:r>
          </a:p>
          <a:p>
            <a:r>
              <a:rPr lang="en-US" dirty="0"/>
              <a:t>What month was hurricanes occurring the most? September. Limitation:  Although it was September what would be the pattern throughout the board throughout the specific years because then each year has to be plotted by category. </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5</a:t>
            </a:fld>
            <a:endParaRPr lang="en-US"/>
          </a:p>
        </p:txBody>
      </p:sp>
    </p:spTree>
    <p:extLst>
      <p:ext uri="{BB962C8B-B14F-4D97-AF65-F5344CB8AC3E}">
        <p14:creationId xmlns:p14="http://schemas.microsoft.com/office/powerpoint/2010/main" val="3393927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 asked was, “Are hurricanes occurring more or less than tropical storms and if so which category is it occurring in the most?” Firstly, to even become a category it has to be wind speeds greater than 73 miles per hour. Therefore, under TS which stands for tropical storms all the storms below 74 miles per hour were filtered into. </a:t>
            </a:r>
          </a:p>
          <a:p>
            <a:endParaRPr lang="en-US" dirty="0"/>
          </a:p>
          <a:p>
            <a:r>
              <a:rPr lang="en-US" dirty="0"/>
              <a:t>The reason I asked this question was to see if global warming was related directly to the number of tropical storms or hurricanes occurring and through this data I saw that it can possibly be because of the number of Tropical storms because there is a big gap between the number of times they occurred. In addition, it was interesting to see that each category occurring decreased as the category increased. </a:t>
            </a:r>
          </a:p>
          <a:p>
            <a:endParaRPr lang="en-US" dirty="0"/>
          </a:p>
          <a:p>
            <a:r>
              <a:rPr lang="en-US" dirty="0"/>
              <a:t>This visual brought me to my next visual’s question about if TS are filtered out then just looking at categories 1 to 5, in which month is it occurring the most from 1851 to 2015? The reason I wanted to investigate this question was to see if hurricanes have been affected equally throughout entering the months from May to October due to an increase of global warming or has it created a bell curve? Results showed that a bell curve occurred and that the hurricanes weren’t just equally distributed throughout May to October and that there was a gradual increase and decrease from 1851 to 2015 instead of a number gap with no pattern. For example, a difference of about 8,000 hurricanes on the right and left months of the peak month. If I saw a pattern which was not creating a bell curve then I would think that global warming is throwing the hurricanes off through out the months which would have gradually created an equality of hurricanes through the months by an increase number of hurricanes in May, June, July, October, and November by 2015 which it didn’t. </a:t>
            </a:r>
          </a:p>
          <a:p>
            <a:r>
              <a:rPr lang="en-US" dirty="0"/>
              <a:t>What month was hurricanes occurring the most? September. Limitation:  Although it was September what would be the pattern throughout the board throughout the specific years because then each year has to be plotted by category. </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6</a:t>
            </a:fld>
            <a:endParaRPr lang="en-US"/>
          </a:p>
        </p:txBody>
      </p:sp>
    </p:spTree>
    <p:extLst>
      <p:ext uri="{BB962C8B-B14F-4D97-AF65-F5344CB8AC3E}">
        <p14:creationId xmlns:p14="http://schemas.microsoft.com/office/powerpoint/2010/main" val="288619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200" b="1" kern="1200" dirty="0">
                <a:solidFill>
                  <a:schemeClr val="tx1"/>
                </a:solidFill>
                <a:effectLst/>
                <a:latin typeface="+mn-lt"/>
                <a:ea typeface="+mn-ea"/>
                <a:cs typeface="+mn-cs"/>
              </a:rPr>
              <a:t>Analysis: Plot A</a:t>
            </a:r>
            <a:endParaRPr lang="en-US" dirty="0">
              <a:effectLst/>
            </a:endParaRPr>
          </a:p>
          <a:p>
            <a:pPr rtl="0" latinLnBrk="0"/>
            <a:r>
              <a:rPr lang="en-US" sz="1200" dirty="0">
                <a:effectLst/>
              </a:rPr>
              <a:t>-</a:t>
            </a:r>
            <a:r>
              <a:rPr lang="en-US" sz="1200" kern="1200" dirty="0">
                <a:solidFill>
                  <a:schemeClr val="tx1"/>
                </a:solidFill>
                <a:effectLst/>
                <a:latin typeface="+mn-lt"/>
                <a:ea typeface="+mn-ea"/>
                <a:cs typeface="+mn-cs"/>
              </a:rPr>
              <a:t>After cleaning up the data and doing the necessary groupings for the analysis, a pie plot was created to show the 10 top hurricanes that occurred during the time interval. 92% of the storm was unnamed and 8% represented the 10 top hurricane hits. </a:t>
            </a:r>
            <a:endParaRPr lang="en-US" dirty="0">
              <a:effectLst/>
            </a:endParaRPr>
          </a:p>
          <a:p>
            <a:pPr rtl="0" latinLnBrk="0"/>
            <a:r>
              <a:rPr lang="en-US" sz="1200" dirty="0">
                <a:effectLst/>
              </a:rPr>
              <a:t>-</a:t>
            </a:r>
            <a:endParaRPr lang="en-US" dirty="0">
              <a:effectLst/>
            </a:endParaRPr>
          </a:p>
          <a:p>
            <a:pPr rtl="0" latinLnBrk="0"/>
            <a:r>
              <a:rPr lang="en-US" sz="1200" b="1" kern="1200" dirty="0">
                <a:solidFill>
                  <a:schemeClr val="tx1"/>
                </a:solidFill>
                <a:effectLst/>
                <a:latin typeface="+mn-lt"/>
                <a:ea typeface="+mn-ea"/>
                <a:cs typeface="+mn-cs"/>
              </a:rPr>
              <a:t>Plot B (Periodic hurricane intervals)</a:t>
            </a:r>
            <a:endParaRPr lang="en-US" dirty="0">
              <a:effectLst/>
            </a:endParaRPr>
          </a:p>
          <a:p>
            <a:pPr rtl="0" latinLnBrk="0"/>
            <a:r>
              <a:rPr lang="en-US" sz="1200" dirty="0">
                <a:effectLst/>
              </a:rPr>
              <a:t>-</a:t>
            </a:r>
            <a:r>
              <a:rPr lang="en-US" sz="1200" kern="1200" dirty="0">
                <a:solidFill>
                  <a:schemeClr val="tx1"/>
                </a:solidFill>
                <a:effectLst/>
                <a:latin typeface="+mn-lt"/>
                <a:ea typeface="+mn-ea"/>
                <a:cs typeface="+mn-cs"/>
              </a:rPr>
              <a:t>The second plot shows the average storm hits yearly. An average of 10 storms occurs during each hurricane season looking at the plot. </a:t>
            </a:r>
            <a:endParaRPr lang="en-US" dirty="0">
              <a:effectLst/>
            </a:endParaRPr>
          </a:p>
          <a:p>
            <a:pPr rtl="0" latinLnBrk="0"/>
            <a:r>
              <a:rPr lang="en-US" sz="1200" dirty="0">
                <a:effectLst/>
              </a:rPr>
              <a:t>-</a:t>
            </a:r>
            <a:r>
              <a:rPr lang="en-US" sz="1200" kern="1200" dirty="0">
                <a:solidFill>
                  <a:schemeClr val="tx1"/>
                </a:solidFill>
                <a:effectLst/>
                <a:latin typeface="+mn-lt"/>
                <a:ea typeface="+mn-ea"/>
                <a:cs typeface="+mn-cs"/>
              </a:rPr>
              <a:t>The plot also shows a slight increase in the occurrence &amp; severity of storms over the decades.</a:t>
            </a:r>
            <a:endParaRPr lang="en-US" dirty="0">
              <a:effectLst/>
            </a:endParaRPr>
          </a:p>
          <a:p>
            <a:pPr rtl="0" latinLnBrk="0"/>
            <a:r>
              <a:rPr lang="en-US" sz="1200" dirty="0">
                <a:effectLst/>
              </a:rPr>
              <a:t>-</a:t>
            </a:r>
            <a:r>
              <a:rPr lang="en-US" sz="1200" kern="1200" dirty="0">
                <a:solidFill>
                  <a:schemeClr val="tx1"/>
                </a:solidFill>
                <a:effectLst/>
                <a:latin typeface="+mn-lt"/>
                <a:ea typeface="+mn-ea"/>
                <a:cs typeface="+mn-cs"/>
              </a:rPr>
              <a:t>It could also be said that with the slight spike in hurricane activities, this could be as a result of multi-decadal oscillation patterns in the north Atlantic ocean.</a:t>
            </a:r>
            <a:endParaRPr lang="en-US" dirty="0">
              <a:effectLst/>
            </a:endParaRPr>
          </a:p>
          <a:p>
            <a:pPr rtl="0" latinLnBrk="0"/>
            <a:r>
              <a:rPr lang="en-US" sz="1200" dirty="0">
                <a:effectLst/>
              </a:rPr>
              <a:t>-</a:t>
            </a:r>
            <a:r>
              <a:rPr lang="en-US" sz="1200" b="1" kern="1200" dirty="0">
                <a:solidFill>
                  <a:schemeClr val="tx1"/>
                </a:solidFill>
                <a:effectLst/>
                <a:latin typeface="+mn-lt"/>
                <a:ea typeface="+mn-ea"/>
                <a:cs typeface="+mn-cs"/>
              </a:rPr>
              <a:t>Conclusion:</a:t>
            </a:r>
            <a:endParaRPr lang="en-US" dirty="0">
              <a:effectLst/>
            </a:endParaRPr>
          </a:p>
          <a:p>
            <a:pPr rtl="0" latinLnBrk="0"/>
            <a:r>
              <a:rPr lang="en-US" sz="1200" dirty="0">
                <a:effectLst/>
              </a:rPr>
              <a:t>-</a:t>
            </a:r>
            <a:r>
              <a:rPr lang="en-US" sz="1200" kern="1200" dirty="0">
                <a:solidFill>
                  <a:schemeClr val="tx1"/>
                </a:solidFill>
                <a:effectLst/>
                <a:latin typeface="+mn-lt"/>
                <a:ea typeface="+mn-ea"/>
                <a:cs typeface="+mn-cs"/>
              </a:rPr>
              <a:t>From the analysis above, it's still uncertain to say if climate change is the cause for the increase in occurrence &amp; severity of storms. </a:t>
            </a:r>
            <a:endParaRPr lang="en-US" dirty="0">
              <a:effectLst/>
            </a:endParaRPr>
          </a:p>
          <a:p>
            <a:pPr rtl="0" latinLnBrk="0"/>
            <a:r>
              <a:rPr lang="en-US" sz="1200" dirty="0">
                <a:effectLst/>
              </a:rPr>
              <a:t>-</a:t>
            </a:r>
            <a:r>
              <a:rPr lang="en-US" sz="1200" kern="1200" dirty="0">
                <a:solidFill>
                  <a:schemeClr val="tx1"/>
                </a:solidFill>
                <a:effectLst/>
                <a:latin typeface="+mn-lt"/>
                <a:ea typeface="+mn-ea"/>
                <a:cs typeface="+mn-cs"/>
              </a:rPr>
              <a:t>A more comprehensive analysis taking all other causes and effects would validate the concept of global warming.</a:t>
            </a:r>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7</a:t>
            </a:fld>
            <a:endParaRPr lang="en-US"/>
          </a:p>
        </p:txBody>
      </p:sp>
    </p:spTree>
    <p:extLst>
      <p:ext uri="{BB962C8B-B14F-4D97-AF65-F5344CB8AC3E}">
        <p14:creationId xmlns:p14="http://schemas.microsoft.com/office/powerpoint/2010/main" val="3098838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What is the trend of number of hurricanes in the past 25-50 years, or may be more?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How often do we see catastrophic hurricane (Cat 3, 4, 5 )?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Where are all the hurricanes on the map? Any trend of a certain concentrated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tendency of increasing as per claim</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8</a:t>
            </a:fld>
            <a:endParaRPr lang="en-US"/>
          </a:p>
        </p:txBody>
      </p:sp>
    </p:spTree>
    <p:extLst>
      <p:ext uri="{BB962C8B-B14F-4D97-AF65-F5344CB8AC3E}">
        <p14:creationId xmlns:p14="http://schemas.microsoft.com/office/powerpoint/2010/main" val="121504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What is the trend of number of hurricanes in the past 25-50 years, or may be more?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How often do we see catastrophic hurricane (Cat 3, 4, 5 )?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Where are all the hurricanes on the map? Any trend of a certain concentrated region?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9</a:t>
            </a:fld>
            <a:endParaRPr lang="en-US"/>
          </a:p>
        </p:txBody>
      </p:sp>
    </p:spTree>
    <p:extLst>
      <p:ext uri="{BB962C8B-B14F-4D97-AF65-F5344CB8AC3E}">
        <p14:creationId xmlns:p14="http://schemas.microsoft.com/office/powerpoint/2010/main" val="295003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180252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9691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0277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03891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5110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53485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267787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48614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428693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97200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F4724C-4500-4919-9776-BE89A6686ED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247736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F4724C-4500-4919-9776-BE89A6686EDF}" type="datetimeFigureOut">
              <a:rPr lang="en-US" smtClean="0"/>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82965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4724C-4500-4919-9776-BE89A6686EDF}" type="datetimeFigureOut">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02455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4724C-4500-4919-9776-BE89A6686EDF}" type="datetimeFigureOut">
              <a:rPr lang="en-US" smtClean="0"/>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63507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F4724C-4500-4919-9776-BE89A6686ED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5772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4724C-4500-4919-9776-BE89A6686ED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97545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F4724C-4500-4919-9776-BE89A6686EDF}" type="datetimeFigureOut">
              <a:rPr lang="en-US" smtClean="0"/>
              <a:t>3/20/2020</a:t>
            </a:fld>
            <a:endParaRPr lang="en-U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9749FB6F-B476-410C-9321-AD498A7EDCCC}" type="slidenum">
              <a:rPr lang="en-US" smtClean="0"/>
              <a:t>‹#›</a:t>
            </a:fld>
            <a:endParaRPr lang="en-US"/>
          </a:p>
        </p:txBody>
      </p:sp>
    </p:spTree>
    <p:extLst>
      <p:ext uri="{BB962C8B-B14F-4D97-AF65-F5344CB8AC3E}">
        <p14:creationId xmlns:p14="http://schemas.microsoft.com/office/powerpoint/2010/main" val="322033327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rvey from the ISS">
            <a:extLst>
              <a:ext uri="{FF2B5EF4-FFF2-40B4-BE49-F238E27FC236}">
                <a16:creationId xmlns:a16="http://schemas.microsoft.com/office/drawing/2014/main" id="{15B4BE4C-D7AE-45BC-AEFE-B96BBB362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6199"/>
            <a:ext cx="12192001" cy="70104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0B9E86-1506-41DB-8F16-9F8C063BB741}"/>
              </a:ext>
            </a:extLst>
          </p:cNvPr>
          <p:cNvSpPr txBox="1"/>
          <p:nvPr/>
        </p:nvSpPr>
        <p:spPr>
          <a:xfrm>
            <a:off x="3676651" y="1"/>
            <a:ext cx="12582672" cy="584775"/>
          </a:xfrm>
          <a:prstGeom prst="rect">
            <a:avLst/>
          </a:prstGeom>
          <a:noFill/>
        </p:spPr>
        <p:txBody>
          <a:bodyPr wrap="square" rtlCol="0">
            <a:spAutoFit/>
          </a:bodyPr>
          <a:lstStyle/>
          <a:p>
            <a:r>
              <a:rPr lang="en-US" sz="3200" dirty="0">
                <a:solidFill>
                  <a:srgbClr val="FF0000"/>
                </a:solidFill>
                <a:latin typeface="Adobe Myungjo Std M" panose="02020600000000000000" pitchFamily="18" charset="-128"/>
                <a:ea typeface="Adobe Myungjo Std M" panose="02020600000000000000" pitchFamily="18" charset="-128"/>
              </a:rPr>
              <a:t>GLOBAL WARMING </a:t>
            </a:r>
            <a:r>
              <a:rPr lang="en-US" sz="3200" b="1" dirty="0">
                <a:solidFill>
                  <a:srgbClr val="FF0000"/>
                </a:solidFill>
                <a:latin typeface="Adobe Myungjo Std M" panose="02020600000000000000" pitchFamily="18" charset="-128"/>
                <a:ea typeface="Adobe Myungjo Std M" panose="02020600000000000000" pitchFamily="18" charset="-128"/>
              </a:rPr>
              <a:t>–</a:t>
            </a:r>
            <a:r>
              <a:rPr lang="en-US" sz="3200" dirty="0">
                <a:solidFill>
                  <a:srgbClr val="FF0000"/>
                </a:solidFill>
                <a:latin typeface="Adobe Myungjo Std M" panose="02020600000000000000" pitchFamily="18" charset="-128"/>
                <a:ea typeface="Adobe Myungjo Std M" panose="02020600000000000000" pitchFamily="18" charset="-128"/>
              </a:rPr>
              <a:t> ARE WE READY?</a:t>
            </a:r>
          </a:p>
        </p:txBody>
      </p:sp>
      <p:sp>
        <p:nvSpPr>
          <p:cNvPr id="5" name="TextBox 4">
            <a:extLst>
              <a:ext uri="{FF2B5EF4-FFF2-40B4-BE49-F238E27FC236}">
                <a16:creationId xmlns:a16="http://schemas.microsoft.com/office/drawing/2014/main" id="{088A715F-B0CB-4C3C-9D12-4D050CF95079}"/>
              </a:ext>
            </a:extLst>
          </p:cNvPr>
          <p:cNvSpPr txBox="1"/>
          <p:nvPr/>
        </p:nvSpPr>
        <p:spPr>
          <a:xfrm>
            <a:off x="114300" y="6488668"/>
            <a:ext cx="11213432" cy="369332"/>
          </a:xfrm>
          <a:prstGeom prst="rect">
            <a:avLst/>
          </a:prstGeom>
          <a:noFill/>
        </p:spPr>
        <p:txBody>
          <a:bodyPr wrap="square" rtlCol="0">
            <a:spAutoFit/>
          </a:bodyPr>
          <a:lstStyle/>
          <a:p>
            <a:r>
              <a:rPr lang="en-US" i="1" dirty="0"/>
              <a:t>Courtesy of </a:t>
            </a:r>
            <a:r>
              <a:rPr lang="en-US" b="1" i="1" dirty="0"/>
              <a:t>NASA</a:t>
            </a:r>
            <a:r>
              <a:rPr lang="en-US" i="1" dirty="0"/>
              <a:t>; photo taken by Astronaut Randy </a:t>
            </a:r>
            <a:r>
              <a:rPr lang="en-US" i="1" dirty="0" err="1"/>
              <a:t>Bresnik</a:t>
            </a:r>
            <a:r>
              <a:rPr lang="en-US" i="1" dirty="0"/>
              <a:t> on ISS – Hurricane Harvey</a:t>
            </a:r>
          </a:p>
        </p:txBody>
      </p:sp>
    </p:spTree>
    <p:extLst>
      <p:ext uri="{BB962C8B-B14F-4D97-AF65-F5344CB8AC3E}">
        <p14:creationId xmlns:p14="http://schemas.microsoft.com/office/powerpoint/2010/main" val="4009843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500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F48-913C-4AA6-9222-1B06FBF5522E}"/>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5FA2E1C-6C56-4F26-81A7-BFB8B0A86245}"/>
              </a:ext>
            </a:extLst>
          </p:cNvPr>
          <p:cNvSpPr>
            <a:spLocks noGrp="1"/>
          </p:cNvSpPr>
          <p:nvPr>
            <p:ph idx="1"/>
          </p:nvPr>
        </p:nvSpPr>
        <p:spPr>
          <a:xfrm>
            <a:off x="677335" y="1598615"/>
            <a:ext cx="8596668" cy="1830385"/>
          </a:xfrm>
        </p:spPr>
        <p:txBody>
          <a:bodyPr/>
          <a:lstStyle/>
          <a:p>
            <a:r>
              <a:rPr lang="en-US" dirty="0"/>
              <a:t>Date format: year,  month, date was combined into one string; no separator</a:t>
            </a:r>
          </a:p>
          <a:p>
            <a:r>
              <a:rPr lang="en-US" dirty="0"/>
              <a:t>Coordinates were in different format: **N, **W</a:t>
            </a:r>
          </a:p>
          <a:p>
            <a:r>
              <a:rPr lang="en-US" dirty="0"/>
              <a:t>Multiple indexes data frame encountered</a:t>
            </a:r>
          </a:p>
          <a:p>
            <a:r>
              <a:rPr lang="en-US" dirty="0"/>
              <a:t>Watermarks on </a:t>
            </a:r>
            <a:r>
              <a:rPr lang="en-US" dirty="0" err="1"/>
              <a:t>Gmaps</a:t>
            </a:r>
            <a:r>
              <a:rPr lang="en-US" dirty="0"/>
              <a:t> </a:t>
            </a:r>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E9550DE4-9B69-4672-81BA-6A8C55BFB79E}"/>
              </a:ext>
            </a:extLst>
          </p:cNvPr>
          <p:cNvSpPr txBox="1">
            <a:spLocks/>
          </p:cNvSpPr>
          <p:nvPr/>
        </p:nvSpPr>
        <p:spPr>
          <a:xfrm>
            <a:off x="677335" y="3606801"/>
            <a:ext cx="8596668" cy="1320800"/>
          </a:xfrm>
          <a:prstGeom prst="rect">
            <a:avLst/>
          </a:prstGeom>
        </p:spPr>
        <p:txBody>
          <a:bodyPr vert="horz" lIns="91440" tIns="45720" rIns="91440" bIns="45720" rtlCol="0" anchor="t">
            <a:normAutofit/>
          </a:bodyPr>
          <a:lst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Limitations</a:t>
            </a:r>
          </a:p>
        </p:txBody>
      </p:sp>
      <p:sp>
        <p:nvSpPr>
          <p:cNvPr id="6" name="Content Placeholder 2">
            <a:extLst>
              <a:ext uri="{FF2B5EF4-FFF2-40B4-BE49-F238E27FC236}">
                <a16:creationId xmlns:a16="http://schemas.microsoft.com/office/drawing/2014/main" id="{31D3D021-B199-495C-AB77-82FE4AF3148E}"/>
              </a:ext>
            </a:extLst>
          </p:cNvPr>
          <p:cNvSpPr txBox="1">
            <a:spLocks/>
          </p:cNvSpPr>
          <p:nvPr/>
        </p:nvSpPr>
        <p:spPr>
          <a:xfrm>
            <a:off x="677335" y="4570415"/>
            <a:ext cx="8596668" cy="1830385"/>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Does it include every storm/ hurricane that actually occurred?</a:t>
            </a:r>
          </a:p>
          <a:p>
            <a:r>
              <a:rPr lang="en-US" dirty="0"/>
              <a:t>200yrs dataset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4196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F48-913C-4AA6-9222-1B06FBF5522E}"/>
              </a:ext>
            </a:extLst>
          </p:cNvPr>
          <p:cNvSpPr>
            <a:spLocks noGrp="1"/>
          </p:cNvSpPr>
          <p:nvPr>
            <p:ph type="title"/>
          </p:nvPr>
        </p:nvSpPr>
        <p:spPr/>
        <p:txBody>
          <a:bodyPr/>
          <a:lstStyle/>
          <a:p>
            <a:r>
              <a:rPr lang="en-US" dirty="0"/>
              <a:t>Summary (Atlantic)</a:t>
            </a:r>
          </a:p>
        </p:txBody>
      </p:sp>
      <p:sp>
        <p:nvSpPr>
          <p:cNvPr id="3" name="Content Placeholder 2">
            <a:extLst>
              <a:ext uri="{FF2B5EF4-FFF2-40B4-BE49-F238E27FC236}">
                <a16:creationId xmlns:a16="http://schemas.microsoft.com/office/drawing/2014/main" id="{85FA2E1C-6C56-4F26-81A7-BFB8B0A86245}"/>
              </a:ext>
            </a:extLst>
          </p:cNvPr>
          <p:cNvSpPr>
            <a:spLocks noGrp="1"/>
          </p:cNvSpPr>
          <p:nvPr>
            <p:ph idx="1"/>
          </p:nvPr>
        </p:nvSpPr>
        <p:spPr>
          <a:xfrm>
            <a:off x="677334" y="1270000"/>
            <a:ext cx="10422465" cy="4457700"/>
          </a:xfrm>
        </p:spPr>
        <p:txBody>
          <a:bodyPr>
            <a:normAutofit/>
          </a:bodyPr>
          <a:lstStyle/>
          <a:p>
            <a:r>
              <a:rPr lang="en-US" dirty="0"/>
              <a:t>Increasing Trend of Tropical Storm Occurrence observed</a:t>
            </a:r>
          </a:p>
          <a:p>
            <a:r>
              <a:rPr lang="en-US" dirty="0"/>
              <a:t>No clear trend of Hurricane getting more stronger/ intense over time</a:t>
            </a:r>
          </a:p>
          <a:p>
            <a:r>
              <a:rPr lang="en-US" dirty="0"/>
              <a:t>~50% Hurricanes and ~50% Tropical Storms (200yrs period)</a:t>
            </a:r>
          </a:p>
          <a:p>
            <a:r>
              <a:rPr lang="en-US" dirty="0"/>
              <a:t>Average 105 Tropical Storms per years</a:t>
            </a:r>
          </a:p>
          <a:p>
            <a:endParaRPr lang="en-US" dirty="0"/>
          </a:p>
          <a:p>
            <a:pPr marL="0" indent="0">
              <a:buNone/>
            </a:pPr>
            <a:r>
              <a:rPr lang="en-US" dirty="0"/>
              <a:t>What else:</a:t>
            </a:r>
          </a:p>
          <a:p>
            <a:r>
              <a:rPr lang="en-US" dirty="0"/>
              <a:t>Pacific Analysis</a:t>
            </a:r>
          </a:p>
          <a:p>
            <a:r>
              <a:rPr lang="en-US" dirty="0"/>
              <a:t>Factors affect Hurricane besides Global Warming</a:t>
            </a:r>
          </a:p>
          <a:p>
            <a:r>
              <a:rPr lang="en-US" dirty="0"/>
              <a:t>Expand Dataset into millennium: Has it been like this even before industrial revolution?</a:t>
            </a:r>
          </a:p>
          <a:p>
            <a:r>
              <a:rPr lang="en-US" dirty="0"/>
              <a:t>Analyze hurricane energy for better resolution of hurricane severity</a:t>
            </a:r>
          </a:p>
        </p:txBody>
      </p:sp>
    </p:spTree>
    <p:extLst>
      <p:ext uri="{BB962C8B-B14F-4D97-AF65-F5344CB8AC3E}">
        <p14:creationId xmlns:p14="http://schemas.microsoft.com/office/powerpoint/2010/main" val="148492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2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3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3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8"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8"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2" presetClass="entr" presetSubtype="8"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39" fill="hold">
                            <p:stCondLst>
                              <p:cond delay="5000"/>
                            </p:stCondLst>
                            <p:childTnLst>
                              <p:par>
                                <p:cTn id="40" presetID="2" presetClass="entr" presetSubtype="8" fill="hold"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par>
                          <p:cTn id="44" fill="hold">
                            <p:stCondLst>
                              <p:cond delay="5500"/>
                            </p:stCondLst>
                            <p:childTnLst>
                              <p:par>
                                <p:cTn id="45" presetID="2" presetClass="entr" presetSubtype="8"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F48-913C-4AA6-9222-1B06FBF5522E}"/>
              </a:ext>
            </a:extLst>
          </p:cNvPr>
          <p:cNvSpPr>
            <a:spLocks noGrp="1"/>
          </p:cNvSpPr>
          <p:nvPr>
            <p:ph type="title"/>
          </p:nvPr>
        </p:nvSpPr>
        <p:spPr>
          <a:xfrm>
            <a:off x="934510" y="1438274"/>
            <a:ext cx="8596668" cy="3724275"/>
          </a:xfrm>
        </p:spPr>
        <p:txBody>
          <a:bodyPr>
            <a:normAutofit/>
          </a:bodyPr>
          <a:lstStyle/>
          <a:p>
            <a:pPr algn="ctr"/>
            <a:r>
              <a:rPr lang="en-US" sz="6600" dirty="0"/>
              <a:t>THANK YOU!</a:t>
            </a:r>
            <a:br>
              <a:rPr lang="en-US" sz="6600" dirty="0"/>
            </a:br>
            <a:br>
              <a:rPr lang="en-US" sz="6600" dirty="0"/>
            </a:br>
            <a:r>
              <a:rPr lang="en-US" sz="6600" dirty="0"/>
              <a:t>Q&amp;A</a:t>
            </a:r>
          </a:p>
        </p:txBody>
      </p:sp>
    </p:spTree>
    <p:extLst>
      <p:ext uri="{BB962C8B-B14F-4D97-AF65-F5344CB8AC3E}">
        <p14:creationId xmlns:p14="http://schemas.microsoft.com/office/powerpoint/2010/main" val="51636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DD17-EA40-4E09-A5FA-6519EAAB8E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7A72B7-D9AA-4C1C-953E-181817452D9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D6FE4D0-1D88-4F0A-914D-23924F4A71EF}"/>
              </a:ext>
            </a:extLst>
          </p:cNvPr>
          <p:cNvPicPr>
            <a:picLocks noChangeAspect="1"/>
          </p:cNvPicPr>
          <p:nvPr/>
        </p:nvPicPr>
        <p:blipFill>
          <a:blip r:embed="rId3"/>
          <a:stretch>
            <a:fillRect/>
          </a:stretch>
        </p:blipFill>
        <p:spPr>
          <a:xfrm>
            <a:off x="677335" y="425140"/>
            <a:ext cx="8540974" cy="6007719"/>
          </a:xfrm>
          <a:prstGeom prst="rect">
            <a:avLst/>
          </a:prstGeom>
        </p:spPr>
      </p:pic>
    </p:spTree>
    <p:extLst>
      <p:ext uri="{BB962C8B-B14F-4D97-AF65-F5344CB8AC3E}">
        <p14:creationId xmlns:p14="http://schemas.microsoft.com/office/powerpoint/2010/main" val="2686583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F823-F2A9-4877-8E0E-984A2352F35C}"/>
              </a:ext>
            </a:extLst>
          </p:cNvPr>
          <p:cNvSpPr>
            <a:spLocks noGrp="1"/>
          </p:cNvSpPr>
          <p:nvPr>
            <p:ph type="title"/>
          </p:nvPr>
        </p:nvSpPr>
        <p:spPr>
          <a:xfrm>
            <a:off x="677335" y="323580"/>
            <a:ext cx="8596668" cy="493059"/>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3AD23C1E-9487-4F01-8AA4-F84B9DE15E09}"/>
              </a:ext>
            </a:extLst>
          </p:cNvPr>
          <p:cNvSpPr>
            <a:spLocks noGrp="1"/>
          </p:cNvSpPr>
          <p:nvPr>
            <p:ph idx="1"/>
          </p:nvPr>
        </p:nvSpPr>
        <p:spPr>
          <a:xfrm>
            <a:off x="677334" y="1006714"/>
            <a:ext cx="10244665" cy="5317886"/>
          </a:xfrm>
        </p:spPr>
        <p:txBody>
          <a:bodyPr>
            <a:normAutofit/>
          </a:bodyPr>
          <a:lstStyle/>
          <a:p>
            <a:r>
              <a:rPr lang="en-US" dirty="0">
                <a:solidFill>
                  <a:schemeClr val="accent6">
                    <a:lumMod val="40000"/>
                    <a:lumOff val="60000"/>
                  </a:schemeClr>
                </a:solidFill>
              </a:rPr>
              <a:t>Team Member:</a:t>
            </a:r>
          </a:p>
          <a:p>
            <a:pPr lvl="1"/>
            <a:r>
              <a:rPr lang="en-US" dirty="0">
                <a:solidFill>
                  <a:schemeClr val="accent6">
                    <a:lumMod val="40000"/>
                    <a:lumOff val="60000"/>
                  </a:schemeClr>
                </a:solidFill>
              </a:rPr>
              <a:t>Sarah </a:t>
            </a:r>
            <a:r>
              <a:rPr lang="en-US" dirty="0" err="1">
                <a:solidFill>
                  <a:schemeClr val="accent6">
                    <a:lumMod val="40000"/>
                    <a:lumOff val="60000"/>
                  </a:schemeClr>
                </a:solidFill>
              </a:rPr>
              <a:t>Sutar</a:t>
            </a:r>
            <a:endParaRPr lang="en-US" dirty="0">
              <a:solidFill>
                <a:schemeClr val="accent6">
                  <a:lumMod val="40000"/>
                  <a:lumOff val="60000"/>
                </a:schemeClr>
              </a:solidFill>
            </a:endParaRPr>
          </a:p>
          <a:p>
            <a:pPr lvl="1"/>
            <a:r>
              <a:rPr lang="en-US" dirty="0">
                <a:solidFill>
                  <a:schemeClr val="accent6">
                    <a:lumMod val="40000"/>
                    <a:lumOff val="60000"/>
                  </a:schemeClr>
                </a:solidFill>
              </a:rPr>
              <a:t>O.J. </a:t>
            </a:r>
            <a:r>
              <a:rPr lang="en-US" dirty="0" err="1">
                <a:solidFill>
                  <a:schemeClr val="accent6">
                    <a:lumMod val="40000"/>
                    <a:lumOff val="60000"/>
                  </a:schemeClr>
                </a:solidFill>
              </a:rPr>
              <a:t>Ndebbio</a:t>
            </a:r>
            <a:endParaRPr lang="en-US" dirty="0">
              <a:solidFill>
                <a:schemeClr val="accent6">
                  <a:lumMod val="40000"/>
                  <a:lumOff val="60000"/>
                </a:schemeClr>
              </a:solidFill>
            </a:endParaRPr>
          </a:p>
          <a:p>
            <a:pPr lvl="1"/>
            <a:r>
              <a:rPr lang="en-US" dirty="0">
                <a:solidFill>
                  <a:schemeClr val="accent6">
                    <a:lumMod val="40000"/>
                    <a:lumOff val="60000"/>
                  </a:schemeClr>
                </a:solidFill>
              </a:rPr>
              <a:t>Henry Le</a:t>
            </a:r>
          </a:p>
          <a:p>
            <a:pPr marL="457189" lvl="1" indent="0">
              <a:buNone/>
            </a:pPr>
            <a:endParaRPr lang="en-US" dirty="0">
              <a:solidFill>
                <a:schemeClr val="accent6">
                  <a:lumMod val="40000"/>
                  <a:lumOff val="60000"/>
                </a:schemeClr>
              </a:solidFill>
            </a:endParaRPr>
          </a:p>
          <a:p>
            <a:pPr marL="342891" lvl="1" indent="-342891"/>
            <a:r>
              <a:rPr lang="en-US" sz="1800" dirty="0">
                <a:solidFill>
                  <a:schemeClr val="accent6">
                    <a:lumMod val="40000"/>
                    <a:lumOff val="60000"/>
                  </a:schemeClr>
                </a:solidFill>
              </a:rPr>
              <a:t>Agenda:</a:t>
            </a:r>
          </a:p>
          <a:p>
            <a:pPr marL="742932" lvl="2" indent="-342891">
              <a:tabLst>
                <a:tab pos="6453188" algn="r"/>
                <a:tab pos="7772400" algn="l"/>
                <a:tab pos="8750300" algn="r"/>
              </a:tabLst>
            </a:pPr>
            <a:r>
              <a:rPr lang="en-US" sz="1600" dirty="0">
                <a:solidFill>
                  <a:schemeClr val="accent6">
                    <a:lumMod val="40000"/>
                    <a:lumOff val="60000"/>
                  </a:schemeClr>
                </a:solidFill>
              </a:rPr>
              <a:t>Intro &amp; Topic Discover (# 1, 2, 3)	01 min	H. Le / S. </a:t>
            </a:r>
            <a:r>
              <a:rPr lang="en-US" sz="1600" dirty="0" err="1">
                <a:solidFill>
                  <a:schemeClr val="accent6">
                    <a:lumMod val="40000"/>
                    <a:lumOff val="60000"/>
                  </a:schemeClr>
                </a:solidFill>
              </a:rPr>
              <a:t>Sutar</a:t>
            </a:r>
            <a:r>
              <a:rPr lang="en-US" sz="1600" dirty="0">
                <a:solidFill>
                  <a:schemeClr val="accent6">
                    <a:lumMod val="40000"/>
                    <a:lumOff val="60000"/>
                  </a:schemeClr>
                </a:solidFill>
              </a:rPr>
              <a:t> 	</a:t>
            </a:r>
          </a:p>
          <a:p>
            <a:pPr marL="742932" lvl="2" indent="-342891">
              <a:tabLst>
                <a:tab pos="6453188" algn="r"/>
                <a:tab pos="7772400" algn="l"/>
                <a:tab pos="8750300" algn="r"/>
              </a:tabLst>
            </a:pPr>
            <a:r>
              <a:rPr lang="en-US" sz="1600" dirty="0">
                <a:solidFill>
                  <a:schemeClr val="accent6">
                    <a:lumMod val="40000"/>
                    <a:lumOff val="60000"/>
                  </a:schemeClr>
                </a:solidFill>
              </a:rPr>
              <a:t>Data Sourcing, Clean-Up and Exploration (#4)	01 min	O.J. </a:t>
            </a:r>
            <a:r>
              <a:rPr lang="en-US" sz="1600" dirty="0" err="1">
                <a:solidFill>
                  <a:schemeClr val="accent6">
                    <a:lumMod val="40000"/>
                    <a:lumOff val="60000"/>
                  </a:schemeClr>
                </a:solidFill>
              </a:rPr>
              <a:t>Ndebbio</a:t>
            </a:r>
            <a:r>
              <a:rPr lang="en-US" sz="1600" dirty="0">
                <a:solidFill>
                  <a:schemeClr val="accent6">
                    <a:lumMod val="40000"/>
                    <a:lumOff val="60000"/>
                  </a:schemeClr>
                </a:solidFill>
              </a:rPr>
              <a:t>	</a:t>
            </a:r>
          </a:p>
          <a:p>
            <a:pPr marL="742932" lvl="2" indent="-342891">
              <a:tabLst>
                <a:tab pos="6453188" algn="r"/>
                <a:tab pos="7772400" algn="l"/>
                <a:tab pos="8750300" algn="r"/>
              </a:tabLst>
            </a:pPr>
            <a:r>
              <a:rPr lang="en-US" sz="1600" dirty="0">
                <a:solidFill>
                  <a:schemeClr val="accent6">
                    <a:lumMod val="40000"/>
                    <a:lumOff val="60000"/>
                  </a:schemeClr>
                </a:solidFill>
              </a:rPr>
              <a:t>200yrs/50yrs/Yearly Storms (#5,6)	02 min	S. </a:t>
            </a:r>
            <a:r>
              <a:rPr lang="en-US" sz="1600" dirty="0" err="1">
                <a:solidFill>
                  <a:schemeClr val="accent6">
                    <a:lumMod val="40000"/>
                    <a:lumOff val="60000"/>
                  </a:schemeClr>
                </a:solidFill>
              </a:rPr>
              <a:t>Sutar</a:t>
            </a:r>
            <a:endParaRPr lang="en-US" sz="1600" dirty="0">
              <a:solidFill>
                <a:schemeClr val="accent6">
                  <a:lumMod val="40000"/>
                  <a:lumOff val="60000"/>
                </a:schemeClr>
              </a:solidFill>
            </a:endParaRPr>
          </a:p>
          <a:p>
            <a:pPr marL="742932" lvl="2" indent="-342891">
              <a:tabLst>
                <a:tab pos="6453188" algn="r"/>
                <a:tab pos="7772400" algn="l"/>
                <a:tab pos="8750300" algn="r"/>
              </a:tabLst>
            </a:pPr>
            <a:r>
              <a:rPr lang="en-US" sz="1600" dirty="0">
                <a:solidFill>
                  <a:schemeClr val="accent6">
                    <a:lumMod val="40000"/>
                    <a:lumOff val="60000"/>
                  </a:schemeClr>
                </a:solidFill>
              </a:rPr>
              <a:t>Storm Frequency (#7)	02 min	O.J. </a:t>
            </a:r>
            <a:r>
              <a:rPr lang="en-US" sz="1600" dirty="0" err="1">
                <a:solidFill>
                  <a:schemeClr val="accent6">
                    <a:lumMod val="40000"/>
                    <a:lumOff val="60000"/>
                  </a:schemeClr>
                </a:solidFill>
              </a:rPr>
              <a:t>Ndebbio</a:t>
            </a:r>
            <a:endParaRPr lang="en-US" sz="1600" dirty="0">
              <a:solidFill>
                <a:schemeClr val="accent6">
                  <a:lumMod val="40000"/>
                  <a:lumOff val="60000"/>
                </a:schemeClr>
              </a:solidFill>
            </a:endParaRPr>
          </a:p>
          <a:p>
            <a:pPr marL="742932" lvl="2" indent="-342891">
              <a:tabLst>
                <a:tab pos="6453188" algn="r"/>
                <a:tab pos="7772400" algn="l"/>
                <a:tab pos="8750300" algn="r"/>
              </a:tabLst>
            </a:pPr>
            <a:r>
              <a:rPr lang="en-US" sz="1600" dirty="0">
                <a:solidFill>
                  <a:schemeClr val="accent6">
                    <a:lumMod val="40000"/>
                    <a:lumOff val="60000"/>
                  </a:schemeClr>
                </a:solidFill>
              </a:rPr>
              <a:t>Category 3, 4, 5 Hurricanes | Storm Trackers (#8, 9)	02 min	H. Le</a:t>
            </a:r>
          </a:p>
          <a:p>
            <a:pPr marL="742932" lvl="2" indent="-342891">
              <a:tabLst>
                <a:tab pos="6453188" algn="r"/>
                <a:tab pos="7772400" algn="l"/>
                <a:tab pos="8750300" algn="r"/>
              </a:tabLst>
            </a:pPr>
            <a:r>
              <a:rPr lang="en-US" sz="1600" dirty="0">
                <a:solidFill>
                  <a:schemeClr val="accent6">
                    <a:lumMod val="40000"/>
                    <a:lumOff val="60000"/>
                  </a:schemeClr>
                </a:solidFill>
              </a:rPr>
              <a:t>Challenges | Limitations (#10)	01 min	H. Le</a:t>
            </a:r>
          </a:p>
          <a:p>
            <a:pPr marL="742932" lvl="2" indent="-342891">
              <a:tabLst>
                <a:tab pos="6453188" algn="r"/>
                <a:tab pos="7772400" algn="l"/>
                <a:tab pos="8750300" algn="r"/>
              </a:tabLst>
            </a:pPr>
            <a:r>
              <a:rPr lang="en-US" sz="1600" dirty="0">
                <a:solidFill>
                  <a:schemeClr val="accent6">
                    <a:lumMod val="40000"/>
                    <a:lumOff val="60000"/>
                  </a:schemeClr>
                </a:solidFill>
              </a:rPr>
              <a:t>Summary (#11)	 01 min	H. Le</a:t>
            </a:r>
          </a:p>
          <a:p>
            <a:pPr marL="742932" lvl="2" indent="-342891">
              <a:tabLst>
                <a:tab pos="6453188" algn="r"/>
                <a:tab pos="7772400" algn="l"/>
                <a:tab pos="8750300" algn="r"/>
              </a:tabLst>
            </a:pPr>
            <a:r>
              <a:rPr lang="en-US" sz="1600" dirty="0">
                <a:solidFill>
                  <a:schemeClr val="accent6">
                    <a:lumMod val="40000"/>
                    <a:lumOff val="60000"/>
                  </a:schemeClr>
                </a:solidFill>
              </a:rPr>
              <a:t>Q&amp;A (#12)	 05 min	Team 4</a:t>
            </a:r>
          </a:p>
          <a:p>
            <a:pPr marL="742932" lvl="2" indent="-342891">
              <a:tabLst>
                <a:tab pos="3824192" algn="r"/>
                <a:tab pos="6400640" algn="r"/>
              </a:tabLst>
            </a:pPr>
            <a:endParaRPr lang="en-US" sz="1600" dirty="0"/>
          </a:p>
          <a:p>
            <a:pPr lvl="1">
              <a:tabLst>
                <a:tab pos="3824192" algn="r"/>
                <a:tab pos="6400640" algn="r"/>
              </a:tabLst>
            </a:pPr>
            <a:endParaRPr lang="en-US" dirty="0"/>
          </a:p>
          <a:p>
            <a:pPr lvl="1">
              <a:tabLst>
                <a:tab pos="3824192" algn="r"/>
                <a:tab pos="6400640" algn="r"/>
              </a:tabLst>
            </a:pPr>
            <a:endParaRPr lang="en-US" dirty="0"/>
          </a:p>
          <a:p>
            <a:pPr lvl="1"/>
            <a:endParaRPr lang="en-US" dirty="0"/>
          </a:p>
        </p:txBody>
      </p:sp>
    </p:spTree>
    <p:extLst>
      <p:ext uri="{BB962C8B-B14F-4D97-AF65-F5344CB8AC3E}">
        <p14:creationId xmlns:p14="http://schemas.microsoft.com/office/powerpoint/2010/main" val="1174782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7"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50"/>
                                        <p:tgtEl>
                                          <p:spTgt spid="3">
                                            <p:txEl>
                                              <p:pRg st="1" end="1"/>
                                            </p:txEl>
                                          </p:spTgt>
                                        </p:tgtEl>
                                      </p:cBhvr>
                                    </p:animEffect>
                                    <p:anim calcmode="lin" valueType="num">
                                      <p:cBhvr>
                                        <p:cTn id="14"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750"/>
                                        <p:tgtEl>
                                          <p:spTgt spid="3">
                                            <p:txEl>
                                              <p:pRg st="2" end="2"/>
                                            </p:txEl>
                                          </p:spTgt>
                                        </p:tgtEl>
                                      </p:cBhvr>
                                    </p:animEffect>
                                    <p:anim calcmode="lin" valueType="num">
                                      <p:cBhvr>
                                        <p:cTn id="20"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7"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50"/>
                                        <p:tgtEl>
                                          <p:spTgt spid="3">
                                            <p:txEl>
                                              <p:pRg st="3" end="3"/>
                                            </p:txEl>
                                          </p:spTgt>
                                        </p:tgtEl>
                                      </p:cBhvr>
                                    </p:animEffect>
                                    <p:anim calcmode="lin" valueType="num">
                                      <p:cBhvr>
                                        <p:cTn id="26"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50"/>
                                        <p:tgtEl>
                                          <p:spTgt spid="3">
                                            <p:txEl>
                                              <p:pRg st="5" end="5"/>
                                            </p:txEl>
                                          </p:spTgt>
                                        </p:tgtEl>
                                      </p:cBhvr>
                                    </p:animEffect>
                                    <p:anim calcmode="lin" valueType="num">
                                      <p:cBhvr>
                                        <p:cTn id="33"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35" fill="hold">
                            <p:stCondLst>
                              <p:cond delay="750"/>
                            </p:stCondLst>
                            <p:childTnLst>
                              <p:par>
                                <p:cTn id="36" presetID="47" presetClass="entr" presetSubtype="0" fill="hold"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750"/>
                                        <p:tgtEl>
                                          <p:spTgt spid="3">
                                            <p:txEl>
                                              <p:pRg st="6" end="6"/>
                                            </p:txEl>
                                          </p:spTgt>
                                        </p:tgtEl>
                                      </p:cBhvr>
                                    </p:animEffect>
                                    <p:anim calcmode="lin" valueType="num">
                                      <p:cBhvr>
                                        <p:cTn id="39"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7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1" fill="hold">
                            <p:stCondLst>
                              <p:cond delay="1500"/>
                            </p:stCondLst>
                            <p:childTnLst>
                              <p:par>
                                <p:cTn id="42" presetID="47" presetClass="entr" presetSubtype="0" fill="hold" nodeType="after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700"/>
                                        <p:tgtEl>
                                          <p:spTgt spid="3">
                                            <p:txEl>
                                              <p:pRg st="7" end="7"/>
                                            </p:txEl>
                                          </p:spTgt>
                                        </p:tgtEl>
                                      </p:cBhvr>
                                    </p:animEffect>
                                    <p:anim calcmode="lin" valueType="num">
                                      <p:cBhvr>
                                        <p:cTn id="45" dur="7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7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47" fill="hold">
                            <p:stCondLst>
                              <p:cond delay="2200"/>
                            </p:stCondLst>
                            <p:childTnLst>
                              <p:par>
                                <p:cTn id="48" presetID="47" presetClass="entr" presetSubtype="0" fill="hold" nodeType="after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750"/>
                                        <p:tgtEl>
                                          <p:spTgt spid="3">
                                            <p:txEl>
                                              <p:pRg st="8" end="8"/>
                                            </p:txEl>
                                          </p:spTgt>
                                        </p:tgtEl>
                                      </p:cBhvr>
                                    </p:animEffect>
                                    <p:anim calcmode="lin" valueType="num">
                                      <p:cBhvr>
                                        <p:cTn id="51" dur="7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75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53" fill="hold">
                            <p:stCondLst>
                              <p:cond delay="2950"/>
                            </p:stCondLst>
                            <p:childTnLst>
                              <p:par>
                                <p:cTn id="54" presetID="47" presetClass="entr" presetSubtype="0" fill="hold" nodeType="after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750"/>
                                        <p:tgtEl>
                                          <p:spTgt spid="3">
                                            <p:txEl>
                                              <p:pRg st="9" end="9"/>
                                            </p:txEl>
                                          </p:spTgt>
                                        </p:tgtEl>
                                      </p:cBhvr>
                                    </p:animEffect>
                                    <p:anim calcmode="lin" valueType="num">
                                      <p:cBhvr>
                                        <p:cTn id="57" dur="7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75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59" fill="hold">
                            <p:stCondLst>
                              <p:cond delay="3700"/>
                            </p:stCondLst>
                            <p:childTnLst>
                              <p:par>
                                <p:cTn id="60" presetID="47" presetClass="entr" presetSubtype="0" fill="hold" nodeType="after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750"/>
                                        <p:tgtEl>
                                          <p:spTgt spid="3">
                                            <p:txEl>
                                              <p:pRg st="10" end="10"/>
                                            </p:txEl>
                                          </p:spTgt>
                                        </p:tgtEl>
                                      </p:cBhvr>
                                    </p:animEffect>
                                    <p:anim calcmode="lin" valueType="num">
                                      <p:cBhvr>
                                        <p:cTn id="63" dur="75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4" dur="75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65" fill="hold">
                            <p:stCondLst>
                              <p:cond delay="4450"/>
                            </p:stCondLst>
                            <p:childTnLst>
                              <p:par>
                                <p:cTn id="66" presetID="47" presetClass="entr" presetSubtype="0" fill="hold" nodeType="after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750"/>
                                        <p:tgtEl>
                                          <p:spTgt spid="3">
                                            <p:txEl>
                                              <p:pRg st="11" end="11"/>
                                            </p:txEl>
                                          </p:spTgt>
                                        </p:tgtEl>
                                      </p:cBhvr>
                                    </p:animEffect>
                                    <p:anim calcmode="lin" valueType="num">
                                      <p:cBhvr>
                                        <p:cTn id="69" dur="75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75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par>
                          <p:cTn id="71" fill="hold">
                            <p:stCondLst>
                              <p:cond delay="5200"/>
                            </p:stCondLst>
                            <p:childTnLst>
                              <p:par>
                                <p:cTn id="72" presetID="47" presetClass="entr" presetSubtype="0" fill="hold" nodeType="after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Effect transition="in" filter="fade">
                                      <p:cBhvr>
                                        <p:cTn id="74" dur="750"/>
                                        <p:tgtEl>
                                          <p:spTgt spid="3">
                                            <p:txEl>
                                              <p:pRg st="12" end="12"/>
                                            </p:txEl>
                                          </p:spTgt>
                                        </p:tgtEl>
                                      </p:cBhvr>
                                    </p:animEffect>
                                    <p:anim calcmode="lin" valueType="num">
                                      <p:cBhvr>
                                        <p:cTn id="75" dur="75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6" dur="75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par>
                          <p:cTn id="77" fill="hold">
                            <p:stCondLst>
                              <p:cond delay="5950"/>
                            </p:stCondLst>
                            <p:childTnLst>
                              <p:par>
                                <p:cTn id="78" presetID="47" presetClass="entr" presetSubtype="0" fill="hold" nodeType="afterEffect">
                                  <p:stCondLst>
                                    <p:cond delay="0"/>
                                  </p:stCondLst>
                                  <p:childTnLst>
                                    <p:set>
                                      <p:cBhvr>
                                        <p:cTn id="79" dur="1" fill="hold">
                                          <p:stCondLst>
                                            <p:cond delay="0"/>
                                          </p:stCondLst>
                                        </p:cTn>
                                        <p:tgtEl>
                                          <p:spTgt spid="3">
                                            <p:txEl>
                                              <p:pRg st="13" end="13"/>
                                            </p:txEl>
                                          </p:spTgt>
                                        </p:tgtEl>
                                        <p:attrNameLst>
                                          <p:attrName>style.visibility</p:attrName>
                                        </p:attrNameLst>
                                      </p:cBhvr>
                                      <p:to>
                                        <p:strVal val="visible"/>
                                      </p:to>
                                    </p:set>
                                    <p:animEffect transition="in" filter="fade">
                                      <p:cBhvr>
                                        <p:cTn id="80" dur="750"/>
                                        <p:tgtEl>
                                          <p:spTgt spid="3">
                                            <p:txEl>
                                              <p:pRg st="13" end="13"/>
                                            </p:txEl>
                                          </p:spTgt>
                                        </p:tgtEl>
                                      </p:cBhvr>
                                    </p:animEffect>
                                    <p:anim calcmode="lin" valueType="num">
                                      <p:cBhvr>
                                        <p:cTn id="81" dur="75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2" dur="75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4215E6-CC9C-4289-BDCD-9B5040C8E66C}"/>
              </a:ext>
            </a:extLst>
          </p:cNvPr>
          <p:cNvPicPr>
            <a:picLocks noChangeAspect="1"/>
          </p:cNvPicPr>
          <p:nvPr/>
        </p:nvPicPr>
        <p:blipFill rotWithShape="1">
          <a:blip r:embed="rId3"/>
          <a:srcRect l="4363" t="21091" r="3455" b="11515"/>
          <a:stretch/>
        </p:blipFill>
        <p:spPr>
          <a:xfrm>
            <a:off x="1274619" y="861189"/>
            <a:ext cx="8451272" cy="3458763"/>
          </a:xfrm>
          <a:prstGeom prst="rect">
            <a:avLst/>
          </a:prstGeom>
        </p:spPr>
      </p:pic>
      <p:pic>
        <p:nvPicPr>
          <p:cNvPr id="6" name="Picture 5">
            <a:extLst>
              <a:ext uri="{FF2B5EF4-FFF2-40B4-BE49-F238E27FC236}">
                <a16:creationId xmlns:a16="http://schemas.microsoft.com/office/drawing/2014/main" id="{A2021905-8236-438B-B3E7-0B3881AFCA12}"/>
              </a:ext>
            </a:extLst>
          </p:cNvPr>
          <p:cNvPicPr>
            <a:picLocks noChangeAspect="1"/>
          </p:cNvPicPr>
          <p:nvPr/>
        </p:nvPicPr>
        <p:blipFill rotWithShape="1">
          <a:blip r:embed="rId4"/>
          <a:srcRect l="1164" r="394"/>
          <a:stretch/>
        </p:blipFill>
        <p:spPr>
          <a:xfrm>
            <a:off x="606832" y="4581008"/>
            <a:ext cx="10379827" cy="916875"/>
          </a:xfrm>
          <a:prstGeom prst="rect">
            <a:avLst/>
          </a:prstGeom>
        </p:spPr>
      </p:pic>
      <p:pic>
        <p:nvPicPr>
          <p:cNvPr id="8" name="Picture 7">
            <a:extLst>
              <a:ext uri="{FF2B5EF4-FFF2-40B4-BE49-F238E27FC236}">
                <a16:creationId xmlns:a16="http://schemas.microsoft.com/office/drawing/2014/main" id="{45C58C49-5190-4F32-BC27-95ECC7E1E5EA}"/>
              </a:ext>
            </a:extLst>
          </p:cNvPr>
          <p:cNvPicPr>
            <a:picLocks noChangeAspect="1"/>
          </p:cNvPicPr>
          <p:nvPr/>
        </p:nvPicPr>
        <p:blipFill rotWithShape="1">
          <a:blip r:embed="rId5"/>
          <a:srcRect l="394" t="18061" r="1152" b="1"/>
          <a:stretch/>
        </p:blipFill>
        <p:spPr>
          <a:xfrm>
            <a:off x="606831" y="5377119"/>
            <a:ext cx="10379827" cy="550224"/>
          </a:xfrm>
          <a:prstGeom prst="rect">
            <a:avLst/>
          </a:prstGeom>
        </p:spPr>
      </p:pic>
      <p:pic>
        <p:nvPicPr>
          <p:cNvPr id="9" name="Picture 8">
            <a:extLst>
              <a:ext uri="{FF2B5EF4-FFF2-40B4-BE49-F238E27FC236}">
                <a16:creationId xmlns:a16="http://schemas.microsoft.com/office/drawing/2014/main" id="{9F0B1BB6-DA36-4463-86B5-1F19817DFE5C}"/>
              </a:ext>
            </a:extLst>
          </p:cNvPr>
          <p:cNvPicPr>
            <a:picLocks noChangeAspect="1"/>
          </p:cNvPicPr>
          <p:nvPr/>
        </p:nvPicPr>
        <p:blipFill rotWithShape="1">
          <a:blip r:embed="rId6"/>
          <a:srcRect l="3786" t="16468" r="5174"/>
          <a:stretch/>
        </p:blipFill>
        <p:spPr>
          <a:xfrm>
            <a:off x="606831" y="5777989"/>
            <a:ext cx="10379827" cy="642751"/>
          </a:xfrm>
          <a:prstGeom prst="rect">
            <a:avLst/>
          </a:prstGeom>
        </p:spPr>
      </p:pic>
      <p:sp>
        <p:nvSpPr>
          <p:cNvPr id="12" name="Explosion: 8 Points 11">
            <a:extLst>
              <a:ext uri="{FF2B5EF4-FFF2-40B4-BE49-F238E27FC236}">
                <a16:creationId xmlns:a16="http://schemas.microsoft.com/office/drawing/2014/main" id="{F673151A-6976-4D80-B310-117F7A48BD39}"/>
              </a:ext>
            </a:extLst>
          </p:cNvPr>
          <p:cNvSpPr/>
          <p:nvPr/>
        </p:nvSpPr>
        <p:spPr>
          <a:xfrm rot="472317">
            <a:off x="2078908" y="5201388"/>
            <a:ext cx="1560285" cy="1188757"/>
          </a:xfrm>
          <a:prstGeom prst="irregularSeal1">
            <a:avLst/>
          </a:prstGeom>
          <a:ln w="1905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FF0000"/>
                </a:solidFill>
              </a:rPr>
              <a:t>???</a:t>
            </a:r>
            <a:endParaRPr lang="en-US" dirty="0">
              <a:solidFill>
                <a:srgbClr val="FF0000"/>
              </a:solidFill>
            </a:endParaRPr>
          </a:p>
        </p:txBody>
      </p:sp>
      <p:sp>
        <p:nvSpPr>
          <p:cNvPr id="13" name="Title 1">
            <a:extLst>
              <a:ext uri="{FF2B5EF4-FFF2-40B4-BE49-F238E27FC236}">
                <a16:creationId xmlns:a16="http://schemas.microsoft.com/office/drawing/2014/main" id="{5EFF3649-7DAD-4D8C-9D32-C2399D0FCD1A}"/>
              </a:ext>
            </a:extLst>
          </p:cNvPr>
          <p:cNvSpPr>
            <a:spLocks noGrp="1"/>
          </p:cNvSpPr>
          <p:nvPr>
            <p:ph type="title"/>
          </p:nvPr>
        </p:nvSpPr>
        <p:spPr>
          <a:xfrm>
            <a:off x="677335" y="323580"/>
            <a:ext cx="8596668" cy="493059"/>
          </a:xfrm>
        </p:spPr>
        <p:txBody>
          <a:bodyPr>
            <a:normAutofit fontScale="90000"/>
          </a:bodyPr>
          <a:lstStyle/>
          <a:p>
            <a:r>
              <a:rPr lang="en-US" dirty="0"/>
              <a:t>Topic Discover </a:t>
            </a:r>
          </a:p>
        </p:txBody>
      </p:sp>
    </p:spTree>
    <p:extLst>
      <p:ext uri="{BB962C8B-B14F-4D97-AF65-F5344CB8AC3E}">
        <p14:creationId xmlns:p14="http://schemas.microsoft.com/office/powerpoint/2010/main" val="33671808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80">
                                          <p:stCondLst>
                                            <p:cond delay="0"/>
                                          </p:stCondLst>
                                        </p:cTn>
                                        <p:tgtEl>
                                          <p:spTgt spid="12"/>
                                        </p:tgtEl>
                                      </p:cBhvr>
                                    </p:animEffect>
                                    <p:anim calcmode="lin" valueType="num">
                                      <p:cBhvr>
                                        <p:cTn id="2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7" dur="26">
                                          <p:stCondLst>
                                            <p:cond delay="650"/>
                                          </p:stCondLst>
                                        </p:cTn>
                                        <p:tgtEl>
                                          <p:spTgt spid="12"/>
                                        </p:tgtEl>
                                      </p:cBhvr>
                                      <p:to x="100000" y="60000"/>
                                    </p:animScale>
                                    <p:animScale>
                                      <p:cBhvr>
                                        <p:cTn id="28" dur="166" decel="50000">
                                          <p:stCondLst>
                                            <p:cond delay="676"/>
                                          </p:stCondLst>
                                        </p:cTn>
                                        <p:tgtEl>
                                          <p:spTgt spid="12"/>
                                        </p:tgtEl>
                                      </p:cBhvr>
                                      <p:to x="100000" y="100000"/>
                                    </p:animScale>
                                    <p:animScale>
                                      <p:cBhvr>
                                        <p:cTn id="29" dur="26">
                                          <p:stCondLst>
                                            <p:cond delay="1312"/>
                                          </p:stCondLst>
                                        </p:cTn>
                                        <p:tgtEl>
                                          <p:spTgt spid="12"/>
                                        </p:tgtEl>
                                      </p:cBhvr>
                                      <p:to x="100000" y="80000"/>
                                    </p:animScale>
                                    <p:animScale>
                                      <p:cBhvr>
                                        <p:cTn id="30" dur="166" decel="50000">
                                          <p:stCondLst>
                                            <p:cond delay="1338"/>
                                          </p:stCondLst>
                                        </p:cTn>
                                        <p:tgtEl>
                                          <p:spTgt spid="12"/>
                                        </p:tgtEl>
                                      </p:cBhvr>
                                      <p:to x="100000" y="100000"/>
                                    </p:animScale>
                                    <p:animScale>
                                      <p:cBhvr>
                                        <p:cTn id="31" dur="26">
                                          <p:stCondLst>
                                            <p:cond delay="1642"/>
                                          </p:stCondLst>
                                        </p:cTn>
                                        <p:tgtEl>
                                          <p:spTgt spid="12"/>
                                        </p:tgtEl>
                                      </p:cBhvr>
                                      <p:to x="100000" y="90000"/>
                                    </p:animScale>
                                    <p:animScale>
                                      <p:cBhvr>
                                        <p:cTn id="32" dur="166" decel="50000">
                                          <p:stCondLst>
                                            <p:cond delay="1668"/>
                                          </p:stCondLst>
                                        </p:cTn>
                                        <p:tgtEl>
                                          <p:spTgt spid="12"/>
                                        </p:tgtEl>
                                      </p:cBhvr>
                                      <p:to x="100000" y="100000"/>
                                    </p:animScale>
                                    <p:animScale>
                                      <p:cBhvr>
                                        <p:cTn id="33" dur="26">
                                          <p:stCondLst>
                                            <p:cond delay="1808"/>
                                          </p:stCondLst>
                                        </p:cTn>
                                        <p:tgtEl>
                                          <p:spTgt spid="12"/>
                                        </p:tgtEl>
                                      </p:cBhvr>
                                      <p:to x="100000" y="95000"/>
                                    </p:animScale>
                                    <p:animScale>
                                      <p:cBhvr>
                                        <p:cTn id="34"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A96B-7627-40B9-972B-EA466E33D197}"/>
              </a:ext>
            </a:extLst>
          </p:cNvPr>
          <p:cNvSpPr>
            <a:spLocks noGrp="1"/>
          </p:cNvSpPr>
          <p:nvPr>
            <p:ph type="title"/>
          </p:nvPr>
        </p:nvSpPr>
        <p:spPr>
          <a:xfrm>
            <a:off x="677335" y="431800"/>
            <a:ext cx="8596668" cy="1320800"/>
          </a:xfrm>
        </p:spPr>
        <p:txBody>
          <a:bodyPr/>
          <a:lstStyle/>
          <a:p>
            <a:r>
              <a:rPr lang="en-US" dirty="0"/>
              <a:t>Data Sourcing, Clean-Up and Exploration</a:t>
            </a:r>
          </a:p>
        </p:txBody>
      </p:sp>
      <p:sp>
        <p:nvSpPr>
          <p:cNvPr id="3" name="Content Placeholder 2">
            <a:extLst>
              <a:ext uri="{FF2B5EF4-FFF2-40B4-BE49-F238E27FC236}">
                <a16:creationId xmlns:a16="http://schemas.microsoft.com/office/drawing/2014/main" id="{D039199E-3534-43E1-84BA-F67A231E022E}"/>
              </a:ext>
            </a:extLst>
          </p:cNvPr>
          <p:cNvSpPr>
            <a:spLocks noGrp="1"/>
          </p:cNvSpPr>
          <p:nvPr>
            <p:ph idx="1"/>
          </p:nvPr>
        </p:nvSpPr>
        <p:spPr>
          <a:xfrm>
            <a:off x="677335" y="1230315"/>
            <a:ext cx="8596668" cy="3880773"/>
          </a:xfrm>
        </p:spPr>
        <p:txBody>
          <a:bodyPr/>
          <a:lstStyle/>
          <a:p>
            <a:r>
              <a:rPr lang="en-US" dirty="0"/>
              <a:t>Data Type:</a:t>
            </a:r>
          </a:p>
          <a:p>
            <a:pPr lvl="1"/>
            <a:r>
              <a:rPr lang="en-US" dirty="0"/>
              <a:t>Historical data of hurricanes and tropical storms</a:t>
            </a:r>
          </a:p>
          <a:p>
            <a:pPr lvl="1"/>
            <a:r>
              <a:rPr lang="en-US" dirty="0"/>
              <a:t>Continuously updated for 50+ years</a:t>
            </a:r>
            <a:br>
              <a:rPr lang="en-US" dirty="0"/>
            </a:br>
            <a:r>
              <a:rPr lang="en-US" dirty="0"/>
              <a:t>		</a:t>
            </a:r>
          </a:p>
          <a:p>
            <a:r>
              <a:rPr lang="en-US" dirty="0"/>
              <a:t>Data Sourcing &amp; Exploration and Clean-up:</a:t>
            </a:r>
          </a:p>
          <a:p>
            <a:pPr lvl="1"/>
            <a:r>
              <a:rPr lang="en-US" dirty="0"/>
              <a:t>NOAA, EPA, Uni. of Colorado, NASA, </a:t>
            </a:r>
            <a:r>
              <a:rPr lang="en-US" dirty="0">
                <a:solidFill>
                  <a:srgbClr val="92D050"/>
                </a:solidFill>
              </a:rPr>
              <a:t>Kaggle</a:t>
            </a:r>
          </a:p>
          <a:p>
            <a:pPr lvl="1"/>
            <a:r>
              <a:rPr lang="en-US" dirty="0"/>
              <a:t>Drop null values, extract relevant column, covert date to year and month, separate hurricane and tropical storm data, convert coordinates, convert number format.</a:t>
            </a:r>
          </a:p>
          <a:p>
            <a:pPr lvl="1"/>
            <a:r>
              <a:rPr lang="en-US" dirty="0"/>
              <a:t>Techniques: .</a:t>
            </a:r>
            <a:r>
              <a:rPr lang="en-US" dirty="0" err="1"/>
              <a:t>groupby</a:t>
            </a:r>
            <a:r>
              <a:rPr lang="en-US" dirty="0"/>
              <a:t> | .loc | del | matplotlib | </a:t>
            </a:r>
            <a:r>
              <a:rPr lang="en-US" dirty="0" err="1"/>
              <a:t>gmaps</a:t>
            </a:r>
            <a:r>
              <a:rPr lang="en-US" dirty="0"/>
              <a:t> | pandas | etc.</a:t>
            </a:r>
          </a:p>
          <a:p>
            <a:pPr lvl="1"/>
            <a:r>
              <a:rPr lang="en-US" dirty="0"/>
              <a:t>Split Dataset into Hurricanes and Tropical Storms</a:t>
            </a:r>
          </a:p>
          <a:p>
            <a:pPr lvl="1"/>
            <a:r>
              <a:rPr lang="en-US" dirty="0"/>
              <a:t>Final clean data is exported for team utilization</a:t>
            </a:r>
          </a:p>
          <a:p>
            <a:pPr lvl="1"/>
            <a:endParaRPr lang="en-US" dirty="0"/>
          </a:p>
          <a:p>
            <a:endParaRPr lang="en-US" dirty="0"/>
          </a:p>
          <a:p>
            <a:endParaRPr lang="en-US" dirty="0"/>
          </a:p>
          <a:p>
            <a:endParaRPr lang="en-US" dirty="0"/>
          </a:p>
          <a:p>
            <a:pPr marL="457188" lvl="1" indent="0">
              <a:buNone/>
            </a:pP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27FBF86B-4321-4F7B-BC57-96B70251596F}"/>
              </a:ext>
            </a:extLst>
          </p:cNvPr>
          <p:cNvPicPr>
            <a:picLocks noChangeAspect="1"/>
          </p:cNvPicPr>
          <p:nvPr/>
        </p:nvPicPr>
        <p:blipFill>
          <a:blip r:embed="rId3"/>
          <a:stretch>
            <a:fillRect/>
          </a:stretch>
        </p:blipFill>
        <p:spPr>
          <a:xfrm>
            <a:off x="121832" y="5247169"/>
            <a:ext cx="5880248" cy="1162050"/>
          </a:xfrm>
          <a:prstGeom prst="roundRect">
            <a:avLst>
              <a:gd name="adj" fmla="val 4167"/>
            </a:avLst>
          </a:prstGeom>
          <a:solidFill>
            <a:srgbClr val="FFFFFF"/>
          </a:solidFill>
          <a:ln w="3175"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a:extLst>
              <a:ext uri="{FF2B5EF4-FFF2-40B4-BE49-F238E27FC236}">
                <a16:creationId xmlns:a16="http://schemas.microsoft.com/office/drawing/2014/main" id="{E27B6410-B9F3-4680-89F7-CC3CEAAA11B5}"/>
              </a:ext>
            </a:extLst>
          </p:cNvPr>
          <p:cNvPicPr>
            <a:picLocks noChangeAspect="1"/>
          </p:cNvPicPr>
          <p:nvPr/>
        </p:nvPicPr>
        <p:blipFill>
          <a:blip r:embed="rId4"/>
          <a:stretch>
            <a:fillRect/>
          </a:stretch>
        </p:blipFill>
        <p:spPr>
          <a:xfrm>
            <a:off x="6189921" y="5247169"/>
            <a:ext cx="5905500" cy="1162050"/>
          </a:xfrm>
          <a:prstGeom prst="roundRect">
            <a:avLst>
              <a:gd name="adj" fmla="val 4167"/>
            </a:avLst>
          </a:prstGeom>
          <a:solidFill>
            <a:srgbClr val="FFFFFF"/>
          </a:solidFill>
          <a:ln w="3175"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2256010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500"/>
                            </p:stCondLst>
                            <p:childTnLst>
                              <p:par>
                                <p:cTn id="13" presetID="22" presetClass="entr" presetSubtype="8" fill="hold" nodeType="afterEffect">
                                  <p:stCondLst>
                                    <p:cond delay="1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15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2500"/>
                            </p:stCondLst>
                            <p:childTnLst>
                              <p:par>
                                <p:cTn id="26" presetID="22" presetClass="entr" presetSubtype="8" fill="hold" nodeType="afterEffect">
                                  <p:stCondLst>
                                    <p:cond delay="175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par>
                          <p:cTn id="29" fill="hold">
                            <p:stCondLst>
                              <p:cond delay="4750"/>
                            </p:stCondLst>
                            <p:childTnLst>
                              <p:par>
                                <p:cTn id="30" presetID="22" presetClass="entr" presetSubtype="8" fill="hold" nodeType="afterEffect">
                                  <p:stCondLst>
                                    <p:cond delay="200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par>
                          <p:cTn id="33" fill="hold">
                            <p:stCondLst>
                              <p:cond delay="7250"/>
                            </p:stCondLst>
                            <p:childTnLst>
                              <p:par>
                                <p:cTn id="34" presetID="22" presetClass="entr" presetSubtype="8" fill="hold" nodeType="afterEffect">
                                  <p:stCondLst>
                                    <p:cond delay="200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par>
                          <p:cTn id="37" fill="hold">
                            <p:stCondLst>
                              <p:cond delay="9750"/>
                            </p:stCondLst>
                            <p:childTnLst>
                              <p:par>
                                <p:cTn id="38" presetID="22" presetClass="entr" presetSubtype="8" fill="hold" nodeType="afterEffect">
                                  <p:stCondLst>
                                    <p:cond delay="200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left)">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1000"/>
                                        <p:tgtEl>
                                          <p:spTgt spid="4"/>
                                        </p:tgtEl>
                                      </p:cBhvr>
                                    </p:animEffect>
                                    <p:anim calcmode="lin" valueType="num">
                                      <p:cBhvr>
                                        <p:cTn id="46" dur="1000" fill="hold"/>
                                        <p:tgtEl>
                                          <p:spTgt spid="4"/>
                                        </p:tgtEl>
                                        <p:attrNameLst>
                                          <p:attrName>ppt_x</p:attrName>
                                        </p:attrNameLst>
                                      </p:cBhvr>
                                      <p:tavLst>
                                        <p:tav tm="0">
                                          <p:val>
                                            <p:strVal val="#ppt_x"/>
                                          </p:val>
                                        </p:tav>
                                        <p:tav tm="100000">
                                          <p:val>
                                            <p:strVal val="#ppt_x"/>
                                          </p:val>
                                        </p:tav>
                                      </p:tavLst>
                                    </p:anim>
                                    <p:anim calcmode="lin" valueType="num">
                                      <p:cBhvr>
                                        <p:cTn id="47" dur="1000" fill="hold"/>
                                        <p:tgtEl>
                                          <p:spTgt spid="4"/>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42" presetClass="entr" presetSubtype="0"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1000"/>
                                        <p:tgtEl>
                                          <p:spTgt spid="5"/>
                                        </p:tgtEl>
                                      </p:cBhvr>
                                    </p:animEffect>
                                    <p:anim calcmode="lin" valueType="num">
                                      <p:cBhvr>
                                        <p:cTn id="52" dur="1000" fill="hold"/>
                                        <p:tgtEl>
                                          <p:spTgt spid="5"/>
                                        </p:tgtEl>
                                        <p:attrNameLst>
                                          <p:attrName>ppt_x</p:attrName>
                                        </p:attrNameLst>
                                      </p:cBhvr>
                                      <p:tavLst>
                                        <p:tav tm="0">
                                          <p:val>
                                            <p:strVal val="#ppt_x"/>
                                          </p:val>
                                        </p:tav>
                                        <p:tav tm="100000">
                                          <p:val>
                                            <p:strVal val="#ppt_x"/>
                                          </p:val>
                                        </p:tav>
                                      </p:tavLst>
                                    </p:anim>
                                    <p:anim calcmode="lin" valueType="num">
                                      <p:cBhvr>
                                        <p:cTn id="5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6957-5AB9-4754-9CC0-FED055F6F9D6}"/>
              </a:ext>
            </a:extLst>
          </p:cNvPr>
          <p:cNvSpPr>
            <a:spLocks noGrp="1"/>
          </p:cNvSpPr>
          <p:nvPr>
            <p:ph type="title"/>
          </p:nvPr>
        </p:nvSpPr>
        <p:spPr/>
        <p:txBody>
          <a:bodyPr/>
          <a:lstStyle/>
          <a:p>
            <a:r>
              <a:rPr lang="en-US" dirty="0"/>
              <a:t>Team Member: Sarah</a:t>
            </a:r>
          </a:p>
        </p:txBody>
      </p:sp>
      <p:sp>
        <p:nvSpPr>
          <p:cNvPr id="3" name="Content Placeholder 2">
            <a:extLst>
              <a:ext uri="{FF2B5EF4-FFF2-40B4-BE49-F238E27FC236}">
                <a16:creationId xmlns:a16="http://schemas.microsoft.com/office/drawing/2014/main" id="{ED590991-5F0C-44FB-A457-1D92A6D5EA36}"/>
              </a:ext>
            </a:extLst>
          </p:cNvPr>
          <p:cNvSpPr>
            <a:spLocks noGrp="1"/>
          </p:cNvSpPr>
          <p:nvPr>
            <p:ph idx="1"/>
          </p:nvPr>
        </p:nvSpPr>
        <p:spPr>
          <a:xfrm>
            <a:off x="677335" y="2160590"/>
            <a:ext cx="5117409" cy="3880773"/>
          </a:xfrm>
        </p:spPr>
        <p:txBody>
          <a:bodyPr/>
          <a:lstStyle/>
          <a:p>
            <a:r>
              <a:rPr lang="en-US" dirty="0"/>
              <a:t>Questions to Answer</a:t>
            </a:r>
          </a:p>
          <a:p>
            <a:r>
              <a:rPr lang="en-US" dirty="0"/>
              <a:t>Why These Questions?</a:t>
            </a:r>
          </a:p>
          <a:p>
            <a:r>
              <a:rPr lang="en-US" dirty="0"/>
              <a:t>Data Analytics</a:t>
            </a:r>
          </a:p>
          <a:p>
            <a:r>
              <a:rPr lang="en-US" dirty="0"/>
              <a:t>Conclusion</a:t>
            </a:r>
          </a:p>
        </p:txBody>
      </p:sp>
      <p:pic>
        <p:nvPicPr>
          <p:cNvPr id="4" name="Picture 3" descr="A screenshot of a cell phone&#10;&#10;Description automatically generated">
            <a:extLst>
              <a:ext uri="{FF2B5EF4-FFF2-40B4-BE49-F238E27FC236}">
                <a16:creationId xmlns:a16="http://schemas.microsoft.com/office/drawing/2014/main" id="{510DCE79-190C-432D-883F-74E56D307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62666"/>
            <a:ext cx="5875175" cy="342228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ABAAAD5-8B19-4F3F-81E9-CF987B0A9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73045"/>
            <a:ext cx="5875175" cy="3240397"/>
          </a:xfrm>
          <a:prstGeom prst="rect">
            <a:avLst/>
          </a:prstGeom>
        </p:spPr>
      </p:pic>
    </p:spTree>
    <p:extLst>
      <p:ext uri="{BB962C8B-B14F-4D97-AF65-F5344CB8AC3E}">
        <p14:creationId xmlns:p14="http://schemas.microsoft.com/office/powerpoint/2010/main" val="1308406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6957-5AB9-4754-9CC0-FED055F6F9D6}"/>
              </a:ext>
            </a:extLst>
          </p:cNvPr>
          <p:cNvSpPr>
            <a:spLocks noGrp="1"/>
          </p:cNvSpPr>
          <p:nvPr>
            <p:ph type="title"/>
          </p:nvPr>
        </p:nvSpPr>
        <p:spPr/>
        <p:txBody>
          <a:bodyPr/>
          <a:lstStyle/>
          <a:p>
            <a:r>
              <a:rPr lang="en-US" dirty="0"/>
              <a:t>Team Member: Sarah / Henry</a:t>
            </a:r>
          </a:p>
        </p:txBody>
      </p:sp>
      <p:pic>
        <p:nvPicPr>
          <p:cNvPr id="6" name="Picture 5">
            <a:extLst>
              <a:ext uri="{FF2B5EF4-FFF2-40B4-BE49-F238E27FC236}">
                <a16:creationId xmlns:a16="http://schemas.microsoft.com/office/drawing/2014/main" id="{3007EEC4-9891-48CC-AE9A-EBE37E9B5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97" y="1545516"/>
            <a:ext cx="5898103" cy="39320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4">
            <a:extLst>
              <a:ext uri="{FF2B5EF4-FFF2-40B4-BE49-F238E27FC236}">
                <a16:creationId xmlns:a16="http://schemas.microsoft.com/office/drawing/2014/main" id="{6ECFE940-33AD-4A69-8058-BD87082BB3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746" y="1545516"/>
            <a:ext cx="5849398" cy="39343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43573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O.J.</a:t>
            </a:r>
          </a:p>
        </p:txBody>
      </p:sp>
      <p:sp>
        <p:nvSpPr>
          <p:cNvPr id="6" name="Content Placeholder 2">
            <a:extLst>
              <a:ext uri="{FF2B5EF4-FFF2-40B4-BE49-F238E27FC236}">
                <a16:creationId xmlns:a16="http://schemas.microsoft.com/office/drawing/2014/main" id="{47AEF538-7043-445B-BA2C-1C68B931DC3B}"/>
              </a:ext>
            </a:extLst>
          </p:cNvPr>
          <p:cNvSpPr txBox="1">
            <a:spLocks/>
          </p:cNvSpPr>
          <p:nvPr/>
        </p:nvSpPr>
        <p:spPr>
          <a:xfrm>
            <a:off x="677335" y="2160592"/>
            <a:ext cx="8596668" cy="3880773"/>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Questions to Answer</a:t>
            </a:r>
          </a:p>
          <a:p>
            <a:r>
              <a:rPr lang="en-US" dirty="0"/>
              <a:t>Why These Questions?</a:t>
            </a:r>
          </a:p>
          <a:p>
            <a:r>
              <a:rPr lang="en-US" dirty="0"/>
              <a:t>Data Analytics</a:t>
            </a:r>
          </a:p>
          <a:p>
            <a:r>
              <a:rPr lang="en-US" dirty="0"/>
              <a:t>Conclusion</a:t>
            </a:r>
          </a:p>
        </p:txBody>
      </p:sp>
      <p:pic>
        <p:nvPicPr>
          <p:cNvPr id="7" name="Picture 2">
            <a:extLst>
              <a:ext uri="{FF2B5EF4-FFF2-40B4-BE49-F238E27FC236}">
                <a16:creationId xmlns:a16="http://schemas.microsoft.com/office/drawing/2014/main" id="{7E3BB28F-6FE2-467D-B331-6137D5D37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8219" y="377483"/>
            <a:ext cx="5385707" cy="2955471"/>
          </a:xfrm>
          <a:prstGeom prst="rect">
            <a:avLst/>
          </a:prstGeom>
          <a:solidFill>
            <a:schemeClr val="tx1"/>
          </a:solidFill>
        </p:spPr>
      </p:pic>
      <p:pic>
        <p:nvPicPr>
          <p:cNvPr id="8" name="Picture 4">
            <a:extLst>
              <a:ext uri="{FF2B5EF4-FFF2-40B4-BE49-F238E27FC236}">
                <a16:creationId xmlns:a16="http://schemas.microsoft.com/office/drawing/2014/main" id="{3D9AA951-2CCA-434C-9FA1-BE910C05A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50" y="3448050"/>
            <a:ext cx="8305800" cy="3151414"/>
          </a:xfrm>
          <a:prstGeom prst="rect">
            <a:avLst/>
          </a:prstGeom>
          <a:solidFill>
            <a:schemeClr val="tx2"/>
          </a:solidFill>
        </p:spPr>
      </p:pic>
    </p:spTree>
    <p:extLst>
      <p:ext uri="{BB962C8B-B14F-4D97-AF65-F5344CB8AC3E}">
        <p14:creationId xmlns:p14="http://schemas.microsoft.com/office/powerpoint/2010/main" val="329662886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1000"/>
                                        <p:tgtEl>
                                          <p:spTgt spid="6">
                                            <p:txEl>
                                              <p:pRg st="3" end="3"/>
                                            </p:txEl>
                                          </p:spTgt>
                                        </p:tgtEl>
                                      </p:cBhvr>
                                    </p:animEffect>
                                    <p:anim calcmode="lin" valueType="num">
                                      <p:cBhvr>
                                        <p:cTn id="2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randombar(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Henry </a:t>
            </a:r>
          </a:p>
        </p:txBody>
      </p:sp>
      <p:sp>
        <p:nvSpPr>
          <p:cNvPr id="6" name="Content Placeholder 2">
            <a:extLst>
              <a:ext uri="{FF2B5EF4-FFF2-40B4-BE49-F238E27FC236}">
                <a16:creationId xmlns:a16="http://schemas.microsoft.com/office/drawing/2014/main" id="{47AEF538-7043-445B-BA2C-1C68B931DC3B}"/>
              </a:ext>
            </a:extLst>
          </p:cNvPr>
          <p:cNvSpPr txBox="1">
            <a:spLocks/>
          </p:cNvSpPr>
          <p:nvPr/>
        </p:nvSpPr>
        <p:spPr>
          <a:xfrm>
            <a:off x="677335" y="2160592"/>
            <a:ext cx="8596668" cy="3880773"/>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Questions to Answer</a:t>
            </a:r>
          </a:p>
          <a:p>
            <a:r>
              <a:rPr lang="en-US" dirty="0"/>
              <a:t>Why These Questions?</a:t>
            </a:r>
          </a:p>
          <a:p>
            <a:r>
              <a:rPr lang="en-US" dirty="0"/>
              <a:t>Data Analytics</a:t>
            </a:r>
          </a:p>
          <a:p>
            <a:r>
              <a:rPr lang="en-US" dirty="0"/>
              <a:t>Conclusion</a:t>
            </a:r>
          </a:p>
        </p:txBody>
      </p:sp>
      <p:pic>
        <p:nvPicPr>
          <p:cNvPr id="10" name="Picture 9">
            <a:extLst>
              <a:ext uri="{FF2B5EF4-FFF2-40B4-BE49-F238E27FC236}">
                <a16:creationId xmlns:a16="http://schemas.microsoft.com/office/drawing/2014/main" id="{236AEEAC-B979-4DE9-9AE3-E23000383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7097" y="1565668"/>
            <a:ext cx="7832997" cy="4177598"/>
          </a:xfrm>
          <a:prstGeom prst="rect">
            <a:avLst/>
          </a:prstGeom>
        </p:spPr>
      </p:pic>
      <p:pic>
        <p:nvPicPr>
          <p:cNvPr id="12" name="Picture 11">
            <a:extLst>
              <a:ext uri="{FF2B5EF4-FFF2-40B4-BE49-F238E27FC236}">
                <a16:creationId xmlns:a16="http://schemas.microsoft.com/office/drawing/2014/main" id="{66FB3A2A-C253-42E8-8914-F03B48D8E3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7097" y="1565668"/>
            <a:ext cx="7832995" cy="4177598"/>
          </a:xfrm>
          <a:prstGeom prst="rect">
            <a:avLst/>
          </a:prstGeom>
        </p:spPr>
      </p:pic>
    </p:spTree>
    <p:extLst>
      <p:ext uri="{BB962C8B-B14F-4D97-AF65-F5344CB8AC3E}">
        <p14:creationId xmlns:p14="http://schemas.microsoft.com/office/powerpoint/2010/main" val="428174176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1000"/>
                                        <p:tgtEl>
                                          <p:spTgt spid="6">
                                            <p:txEl>
                                              <p:pRg st="3" end="3"/>
                                            </p:txEl>
                                          </p:spTgt>
                                        </p:tgtEl>
                                      </p:cBhvr>
                                    </p:animEffect>
                                    <p:anim calcmode="lin" valueType="num">
                                      <p:cBhvr>
                                        <p:cTn id="2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Henry </a:t>
            </a:r>
          </a:p>
        </p:txBody>
      </p:sp>
      <p:pic>
        <p:nvPicPr>
          <p:cNvPr id="7" name="Picture 6">
            <a:extLst>
              <a:ext uri="{FF2B5EF4-FFF2-40B4-BE49-F238E27FC236}">
                <a16:creationId xmlns:a16="http://schemas.microsoft.com/office/drawing/2014/main" id="{8781DB14-05A2-4A04-900F-BE0005A42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42" y="1399582"/>
            <a:ext cx="8150053" cy="4584404"/>
          </a:xfrm>
          <a:prstGeom prst="rect">
            <a:avLst/>
          </a:prstGeom>
        </p:spPr>
      </p:pic>
    </p:spTree>
    <p:extLst>
      <p:ext uri="{BB962C8B-B14F-4D97-AF65-F5344CB8AC3E}">
        <p14:creationId xmlns:p14="http://schemas.microsoft.com/office/powerpoint/2010/main" val="169466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1650</Words>
  <Application>Microsoft Office PowerPoint</Application>
  <PresentationFormat>Widescreen</PresentationFormat>
  <Paragraphs>123</Paragraphs>
  <Slides>13</Slides>
  <Notes>10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Adobe Myungjo Std M</vt:lpstr>
      <vt:lpstr>Arial</vt:lpstr>
      <vt:lpstr>Calibri</vt:lpstr>
      <vt:lpstr>Trebuchet MS</vt:lpstr>
      <vt:lpstr>Wingdings 3</vt:lpstr>
      <vt:lpstr>Facet</vt:lpstr>
      <vt:lpstr>PowerPoint Presentation</vt:lpstr>
      <vt:lpstr>Introduction</vt:lpstr>
      <vt:lpstr>Topic Discover </vt:lpstr>
      <vt:lpstr>Data Sourcing, Clean-Up and Exploration</vt:lpstr>
      <vt:lpstr>Team Member: Sarah</vt:lpstr>
      <vt:lpstr>Team Member: Sarah / Henry</vt:lpstr>
      <vt:lpstr>Team Member: O.J.</vt:lpstr>
      <vt:lpstr>Team Member: Henry </vt:lpstr>
      <vt:lpstr>Team Member: Henry </vt:lpstr>
      <vt:lpstr>Challenges</vt:lpstr>
      <vt:lpstr>Summary (Atlantic)</vt:lpstr>
      <vt:lpstr>THANK YOU!  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Henry Le</cp:lastModifiedBy>
  <cp:revision>33</cp:revision>
  <dcterms:created xsi:type="dcterms:W3CDTF">2020-03-20T16:26:56Z</dcterms:created>
  <dcterms:modified xsi:type="dcterms:W3CDTF">2020-03-21T00:25:37Z</dcterms:modified>
</cp:coreProperties>
</file>