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8" r:id="rId4"/>
    <p:sldId id="259" r:id="rId5"/>
    <p:sldId id="263" r:id="rId6"/>
    <p:sldId id="261" r:id="rId7"/>
    <p:sldId id="264"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276"/>
    <p:restoredTop sz="81871" autoAdjust="0"/>
  </p:normalViewPr>
  <p:slideViewPr>
    <p:cSldViewPr snapToGrid="0">
      <p:cViewPr varScale="1">
        <p:scale>
          <a:sx n="90" d="100"/>
          <a:sy n="90" d="100"/>
        </p:scale>
        <p:origin x="19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7B47D-F3DF-42C8-8551-B9FFD7CFFCDD}"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9D460-D7B2-43E9-850A-CB3D07019344}" type="slidenum">
              <a:rPr lang="en-US" smtClean="0"/>
              <a:t>‹#›</a:t>
            </a:fld>
            <a:endParaRPr lang="en-US"/>
          </a:p>
        </p:txBody>
      </p:sp>
    </p:spTree>
    <p:extLst>
      <p:ext uri="{BB962C8B-B14F-4D97-AF65-F5344CB8AC3E}">
        <p14:creationId xmlns:p14="http://schemas.microsoft.com/office/powerpoint/2010/main" val="284949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1</a:t>
            </a:fld>
            <a:endParaRPr lang="en-US"/>
          </a:p>
        </p:txBody>
      </p:sp>
    </p:spTree>
    <p:extLst>
      <p:ext uri="{BB962C8B-B14F-4D97-AF65-F5344CB8AC3E}">
        <p14:creationId xmlns:p14="http://schemas.microsoft.com/office/powerpoint/2010/main" val="156262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2</a:t>
            </a:fld>
            <a:endParaRPr lang="en-US"/>
          </a:p>
        </p:txBody>
      </p:sp>
    </p:spTree>
    <p:extLst>
      <p:ext uri="{BB962C8B-B14F-4D97-AF65-F5344CB8AC3E}">
        <p14:creationId xmlns:p14="http://schemas.microsoft.com/office/powerpoint/2010/main" val="13806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Hypothesis: Is it true that hurricane is stronger and more intense and increasing in frequency?</a:t>
            </a:r>
          </a:p>
          <a:p>
            <a:pPr marL="228600" indent="-228600">
              <a:buAutoNum type="arabicPeriod"/>
            </a:pPr>
            <a:r>
              <a:rPr lang="en-US" dirty="0"/>
              <a:t>What is the trend of number of hurricanes in the past 25-50 years, or may be more?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How often do we see catastrophic hurricane (Cat 3, 4, 5 )?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Are all tropical storms become hurricanes?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Where are all the hurricanes on the map? Any trend of a certain concentrated region?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validate by data and hard evidence the claim from NASA about hurricane</a:t>
            </a:r>
          </a:p>
          <a:p>
            <a:pPr marL="0" indent="0">
              <a:buNone/>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3</a:t>
            </a:fld>
            <a:endParaRPr lang="en-US"/>
          </a:p>
        </p:txBody>
      </p:sp>
    </p:spTree>
    <p:extLst>
      <p:ext uri="{BB962C8B-B14F-4D97-AF65-F5344CB8AC3E}">
        <p14:creationId xmlns:p14="http://schemas.microsoft.com/office/powerpoint/2010/main" val="250918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for sure, to answer this question, we need to look for historical data of global hurricanes and tropical storms. We have looked through multiple sources including NOAA, NASA, EPA and we finally found on Kaggle 2 csv files of hurricane dated from 1851 to 2015. After inspecting the files, we found both of the csv contains great data for analyzing and answers our questions. We glad that the data we found helps us gain understanding about the real truth behind the claim.</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4</a:t>
            </a:fld>
            <a:endParaRPr lang="en-US"/>
          </a:p>
        </p:txBody>
      </p:sp>
    </p:spTree>
    <p:extLst>
      <p:ext uri="{BB962C8B-B14F-4D97-AF65-F5344CB8AC3E}">
        <p14:creationId xmlns:p14="http://schemas.microsoft.com/office/powerpoint/2010/main" val="127999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If I saw a pattern which was not creating a bell curve then I would think that global warming is throwing the hurricanes off through out the months which would have gradually created an equality of hurricanes through the months by an increase number of hurricanes in May, June, July, October, and November by 2015 which it didn’t. </a:t>
            </a:r>
          </a:p>
          <a:p>
            <a:r>
              <a:rPr lang="en-US" dirty="0"/>
              <a:t>Why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5</a:t>
            </a:fld>
            <a:endParaRPr lang="en-US"/>
          </a:p>
        </p:txBody>
      </p:sp>
    </p:spTree>
    <p:extLst>
      <p:ext uri="{BB962C8B-B14F-4D97-AF65-F5344CB8AC3E}">
        <p14:creationId xmlns:p14="http://schemas.microsoft.com/office/powerpoint/2010/main" val="339392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9</a:t>
            </a:fld>
            <a:endParaRPr lang="en-US"/>
          </a:p>
        </p:txBody>
      </p:sp>
    </p:spTree>
    <p:extLst>
      <p:ext uri="{BB962C8B-B14F-4D97-AF65-F5344CB8AC3E}">
        <p14:creationId xmlns:p14="http://schemas.microsoft.com/office/powerpoint/2010/main" val="136366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180252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69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027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389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11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5348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67787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4861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42869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9720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47736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4724C-4500-4919-9776-BE89A6686EDF}"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82965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4724C-4500-4919-9776-BE89A6686EDF}"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2455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724C-4500-4919-9776-BE89A6686EDF}"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63507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57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7545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4724C-4500-4919-9776-BE89A6686EDF}" type="datetimeFigureOut">
              <a:rPr lang="en-US" smtClean="0"/>
              <a:t>3/20/2020</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9749FB6F-B476-410C-9321-AD498A7EDCCC}" type="slidenum">
              <a:rPr lang="en-US" smtClean="0"/>
              <a:t>‹#›</a:t>
            </a:fld>
            <a:endParaRPr lang="en-US"/>
          </a:p>
        </p:txBody>
      </p:sp>
    </p:spTree>
    <p:extLst>
      <p:ext uri="{BB962C8B-B14F-4D97-AF65-F5344CB8AC3E}">
        <p14:creationId xmlns:p14="http://schemas.microsoft.com/office/powerpoint/2010/main" val="322033327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vey from the ISS">
            <a:extLst>
              <a:ext uri="{FF2B5EF4-FFF2-40B4-BE49-F238E27FC236}">
                <a16:creationId xmlns:a16="http://schemas.microsoft.com/office/drawing/2014/main" id="{15B4BE4C-D7AE-45BC-AEFE-B96BBB362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199"/>
            <a:ext cx="12192001" cy="7010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0B9E86-1506-41DB-8F16-9F8C063BB741}"/>
              </a:ext>
            </a:extLst>
          </p:cNvPr>
          <p:cNvSpPr txBox="1"/>
          <p:nvPr/>
        </p:nvSpPr>
        <p:spPr>
          <a:xfrm>
            <a:off x="3676651" y="1"/>
            <a:ext cx="12582672" cy="584775"/>
          </a:xfrm>
          <a:prstGeom prst="rect">
            <a:avLst/>
          </a:prstGeom>
          <a:noFill/>
        </p:spPr>
        <p:txBody>
          <a:bodyPr wrap="square" rtlCol="0">
            <a:spAutoFit/>
          </a:bodyPr>
          <a:lstStyle/>
          <a:p>
            <a:r>
              <a:rPr lang="en-US" sz="3200" dirty="0">
                <a:solidFill>
                  <a:srgbClr val="FF0000"/>
                </a:solidFill>
                <a:latin typeface="Adobe Myungjo Std M" panose="02020600000000000000" pitchFamily="18" charset="-128"/>
                <a:ea typeface="Adobe Myungjo Std M" panose="02020600000000000000" pitchFamily="18" charset="-128"/>
              </a:rPr>
              <a:t>GLOBAL WARMING </a:t>
            </a:r>
            <a:r>
              <a:rPr lang="en-US" sz="3200" b="1" dirty="0">
                <a:solidFill>
                  <a:srgbClr val="FF0000"/>
                </a:solidFill>
                <a:latin typeface="Adobe Myungjo Std M" panose="02020600000000000000" pitchFamily="18" charset="-128"/>
                <a:ea typeface="Adobe Myungjo Std M" panose="02020600000000000000" pitchFamily="18" charset="-128"/>
              </a:rPr>
              <a:t>–</a:t>
            </a:r>
            <a:r>
              <a:rPr lang="en-US" sz="3200" dirty="0">
                <a:solidFill>
                  <a:srgbClr val="FF0000"/>
                </a:solidFill>
                <a:latin typeface="Adobe Myungjo Std M" panose="02020600000000000000" pitchFamily="18" charset="-128"/>
                <a:ea typeface="Adobe Myungjo Std M" panose="02020600000000000000" pitchFamily="18" charset="-128"/>
              </a:rPr>
              <a:t> ARE WE READY?</a:t>
            </a:r>
          </a:p>
        </p:txBody>
      </p:sp>
      <p:sp>
        <p:nvSpPr>
          <p:cNvPr id="5" name="TextBox 4">
            <a:extLst>
              <a:ext uri="{FF2B5EF4-FFF2-40B4-BE49-F238E27FC236}">
                <a16:creationId xmlns:a16="http://schemas.microsoft.com/office/drawing/2014/main" id="{088A715F-B0CB-4C3C-9D12-4D050CF95079}"/>
              </a:ext>
            </a:extLst>
          </p:cNvPr>
          <p:cNvSpPr txBox="1"/>
          <p:nvPr/>
        </p:nvSpPr>
        <p:spPr>
          <a:xfrm>
            <a:off x="114300" y="6488668"/>
            <a:ext cx="11213432" cy="369332"/>
          </a:xfrm>
          <a:prstGeom prst="rect">
            <a:avLst/>
          </a:prstGeom>
          <a:noFill/>
        </p:spPr>
        <p:txBody>
          <a:bodyPr wrap="square" rtlCol="0">
            <a:spAutoFit/>
          </a:bodyPr>
          <a:lstStyle/>
          <a:p>
            <a:r>
              <a:rPr lang="en-US" i="1" dirty="0"/>
              <a:t>Courtesy of </a:t>
            </a:r>
            <a:r>
              <a:rPr lang="en-US" b="1" i="1" dirty="0"/>
              <a:t>NASA</a:t>
            </a:r>
            <a:r>
              <a:rPr lang="en-US" i="1" dirty="0"/>
              <a:t>; photo taken by Astronaut Randy </a:t>
            </a:r>
            <a:r>
              <a:rPr lang="en-US" i="1" dirty="0" err="1"/>
              <a:t>Bresnik</a:t>
            </a:r>
            <a:r>
              <a:rPr lang="en-US" i="1" dirty="0"/>
              <a:t> on ISS - Tropical Storm Harvey</a:t>
            </a:r>
          </a:p>
        </p:txBody>
      </p:sp>
    </p:spTree>
    <p:extLst>
      <p:ext uri="{BB962C8B-B14F-4D97-AF65-F5344CB8AC3E}">
        <p14:creationId xmlns:p14="http://schemas.microsoft.com/office/powerpoint/2010/main" val="400984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F823-F2A9-4877-8E0E-984A2352F35C}"/>
              </a:ext>
            </a:extLst>
          </p:cNvPr>
          <p:cNvSpPr>
            <a:spLocks noGrp="1"/>
          </p:cNvSpPr>
          <p:nvPr>
            <p:ph type="title"/>
          </p:nvPr>
        </p:nvSpPr>
        <p:spPr>
          <a:xfrm>
            <a:off x="677335" y="323580"/>
            <a:ext cx="8596668" cy="49305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AD23C1E-9487-4F01-8AA4-F84B9DE15E09}"/>
              </a:ext>
            </a:extLst>
          </p:cNvPr>
          <p:cNvSpPr>
            <a:spLocks noGrp="1"/>
          </p:cNvSpPr>
          <p:nvPr>
            <p:ph idx="1"/>
          </p:nvPr>
        </p:nvSpPr>
        <p:spPr>
          <a:xfrm>
            <a:off x="677335" y="1006714"/>
            <a:ext cx="8596668" cy="4844575"/>
          </a:xfrm>
        </p:spPr>
        <p:txBody>
          <a:bodyPr/>
          <a:lstStyle/>
          <a:p>
            <a:r>
              <a:rPr lang="en-US" dirty="0">
                <a:solidFill>
                  <a:schemeClr val="accent6">
                    <a:lumMod val="40000"/>
                    <a:lumOff val="60000"/>
                  </a:schemeClr>
                </a:solidFill>
              </a:rPr>
              <a:t>Team Member:</a:t>
            </a:r>
          </a:p>
          <a:p>
            <a:pPr lvl="1"/>
            <a:r>
              <a:rPr lang="en-US" dirty="0">
                <a:solidFill>
                  <a:schemeClr val="accent6">
                    <a:lumMod val="40000"/>
                    <a:lumOff val="60000"/>
                  </a:schemeClr>
                </a:solidFill>
              </a:rPr>
              <a:t>Sarah </a:t>
            </a:r>
            <a:r>
              <a:rPr lang="en-US" dirty="0" err="1">
                <a:solidFill>
                  <a:schemeClr val="accent6">
                    <a:lumMod val="40000"/>
                    <a:lumOff val="60000"/>
                  </a:schemeClr>
                </a:solidFill>
              </a:rPr>
              <a:t>Sutar</a:t>
            </a:r>
            <a:endParaRPr lang="en-US" dirty="0">
              <a:solidFill>
                <a:schemeClr val="accent6">
                  <a:lumMod val="40000"/>
                  <a:lumOff val="60000"/>
                </a:schemeClr>
              </a:solidFill>
            </a:endParaRPr>
          </a:p>
          <a:p>
            <a:pPr lvl="1"/>
            <a:r>
              <a:rPr lang="en-US" dirty="0">
                <a:solidFill>
                  <a:schemeClr val="accent6">
                    <a:lumMod val="40000"/>
                    <a:lumOff val="60000"/>
                  </a:schemeClr>
                </a:solidFill>
              </a:rPr>
              <a:t>O.J. </a:t>
            </a:r>
            <a:r>
              <a:rPr lang="en-US" dirty="0" err="1">
                <a:solidFill>
                  <a:schemeClr val="accent6">
                    <a:lumMod val="40000"/>
                    <a:lumOff val="60000"/>
                  </a:schemeClr>
                </a:solidFill>
              </a:rPr>
              <a:t>Ndebbio</a:t>
            </a:r>
            <a:endParaRPr lang="en-US" dirty="0">
              <a:solidFill>
                <a:schemeClr val="accent6">
                  <a:lumMod val="40000"/>
                  <a:lumOff val="60000"/>
                </a:schemeClr>
              </a:solidFill>
            </a:endParaRPr>
          </a:p>
          <a:p>
            <a:pPr lvl="1"/>
            <a:r>
              <a:rPr lang="en-US" dirty="0">
                <a:solidFill>
                  <a:schemeClr val="accent6">
                    <a:lumMod val="40000"/>
                    <a:lumOff val="60000"/>
                  </a:schemeClr>
                </a:solidFill>
              </a:rPr>
              <a:t>Henry Le</a:t>
            </a:r>
          </a:p>
          <a:p>
            <a:pPr marL="457189" lvl="1" indent="0">
              <a:buNone/>
            </a:pPr>
            <a:endParaRPr lang="en-US" dirty="0">
              <a:solidFill>
                <a:schemeClr val="accent6">
                  <a:lumMod val="40000"/>
                  <a:lumOff val="60000"/>
                </a:schemeClr>
              </a:solidFill>
            </a:endParaRPr>
          </a:p>
          <a:p>
            <a:pPr marL="342891" lvl="1" indent="-342891"/>
            <a:r>
              <a:rPr lang="en-US" sz="1800" dirty="0">
                <a:solidFill>
                  <a:schemeClr val="accent6">
                    <a:lumMod val="40000"/>
                    <a:lumOff val="60000"/>
                  </a:schemeClr>
                </a:solidFill>
              </a:rPr>
              <a:t>Agenda:</a:t>
            </a:r>
          </a:p>
          <a:p>
            <a:pPr marL="742932" lvl="2" indent="-342891">
              <a:tabLst>
                <a:tab pos="4862392" algn="r"/>
                <a:tab pos="6400640" algn="l"/>
                <a:tab pos="8340517" algn="r"/>
              </a:tabLst>
            </a:pPr>
            <a:r>
              <a:rPr lang="en-US" sz="1600" dirty="0">
                <a:solidFill>
                  <a:schemeClr val="accent6">
                    <a:lumMod val="40000"/>
                    <a:lumOff val="60000"/>
                  </a:schemeClr>
                </a:solidFill>
              </a:rPr>
              <a:t>Intro &amp; Topic Discover	01 min	H. Le</a:t>
            </a:r>
          </a:p>
          <a:p>
            <a:pPr marL="742932" lvl="2" indent="-342891">
              <a:tabLst>
                <a:tab pos="4862392" algn="r"/>
                <a:tab pos="6400640" algn="l"/>
                <a:tab pos="8340517" algn="r"/>
              </a:tabLst>
            </a:pPr>
            <a:r>
              <a:rPr lang="en-US" sz="1600" dirty="0">
                <a:solidFill>
                  <a:schemeClr val="accent6">
                    <a:lumMod val="40000"/>
                    <a:lumOff val="60000"/>
                  </a:schemeClr>
                </a:solidFill>
              </a:rPr>
              <a:t>50-yrs Hurricane Review	02 min	H. Le	</a:t>
            </a:r>
          </a:p>
          <a:p>
            <a:pPr marL="742932" lvl="2" indent="-342891">
              <a:tabLst>
                <a:tab pos="4862392" algn="r"/>
                <a:tab pos="6400640" algn="l"/>
                <a:tab pos="8340517" algn="r"/>
              </a:tabLst>
            </a:pPr>
            <a:r>
              <a:rPr lang="en-US" sz="1600" dirty="0">
                <a:solidFill>
                  <a:schemeClr val="accent6">
                    <a:lumMod val="40000"/>
                    <a:lumOff val="60000"/>
                  </a:schemeClr>
                </a:solidFill>
              </a:rPr>
              <a:t>50-yrs Tropical Storm	02 min	H. Le</a:t>
            </a:r>
          </a:p>
          <a:p>
            <a:pPr marL="742932" lvl="2" indent="-342891">
              <a:tabLst>
                <a:tab pos="3824192" algn="r"/>
                <a:tab pos="6400640" algn="r"/>
              </a:tabLst>
            </a:pPr>
            <a:endParaRPr lang="en-US" sz="1600" dirty="0"/>
          </a:p>
          <a:p>
            <a:pPr lvl="1">
              <a:tabLst>
                <a:tab pos="3824192" algn="r"/>
                <a:tab pos="6400640" algn="r"/>
              </a:tabLst>
            </a:pPr>
            <a:endParaRPr lang="en-US" dirty="0"/>
          </a:p>
          <a:p>
            <a:pPr lvl="1">
              <a:tabLst>
                <a:tab pos="3824192" algn="r"/>
                <a:tab pos="6400640" algn="r"/>
              </a:tabLst>
            </a:pPr>
            <a:endParaRPr lang="en-US" dirty="0"/>
          </a:p>
          <a:p>
            <a:pPr lvl="1"/>
            <a:endParaRPr lang="en-US" dirty="0"/>
          </a:p>
        </p:txBody>
      </p:sp>
    </p:spTree>
    <p:extLst>
      <p:ext uri="{BB962C8B-B14F-4D97-AF65-F5344CB8AC3E}">
        <p14:creationId xmlns:p14="http://schemas.microsoft.com/office/powerpoint/2010/main" val="117478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50"/>
                                        <p:tgtEl>
                                          <p:spTgt spid="3">
                                            <p:txEl>
                                              <p:pRg st="1" end="1"/>
                                            </p:txEl>
                                          </p:spTgt>
                                        </p:tgtEl>
                                      </p:cBhvr>
                                    </p:animEffect>
                                    <p:anim calcmode="lin" valueType="num">
                                      <p:cBhvr>
                                        <p:cTn id="14"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50"/>
                                        <p:tgtEl>
                                          <p:spTgt spid="3">
                                            <p:txEl>
                                              <p:pRg st="2" end="2"/>
                                            </p:txEl>
                                          </p:spTgt>
                                        </p:tgtEl>
                                      </p:cBhvr>
                                    </p:animEffect>
                                    <p:anim calcmode="lin" valueType="num">
                                      <p:cBhvr>
                                        <p:cTn id="2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50"/>
                                        <p:tgtEl>
                                          <p:spTgt spid="3">
                                            <p:txEl>
                                              <p:pRg st="3" end="3"/>
                                            </p:txEl>
                                          </p:spTgt>
                                        </p:tgtEl>
                                      </p:cBhvr>
                                    </p:animEffect>
                                    <p:anim calcmode="lin" valueType="num">
                                      <p:cBhvr>
                                        <p:cTn id="26"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50"/>
                                        <p:tgtEl>
                                          <p:spTgt spid="3">
                                            <p:txEl>
                                              <p:pRg st="5" end="5"/>
                                            </p:txEl>
                                          </p:spTgt>
                                        </p:tgtEl>
                                      </p:cBhvr>
                                    </p:animEffect>
                                    <p:anim calcmode="lin" valueType="num">
                                      <p:cBhvr>
                                        <p:cTn id="3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7" presetClass="entr" presetSubtype="0" fill="hold" nodeType="afterEffect">
                                  <p:stCondLst>
                                    <p:cond delay="150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750"/>
                                        <p:tgtEl>
                                          <p:spTgt spid="3">
                                            <p:txEl>
                                              <p:pRg st="6" end="6"/>
                                            </p:txEl>
                                          </p:spTgt>
                                        </p:tgtEl>
                                      </p:cBhvr>
                                    </p:animEffect>
                                    <p:anim calcmode="lin" valueType="num">
                                      <p:cBhvr>
                                        <p:cTn id="3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150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700"/>
                                        <p:tgtEl>
                                          <p:spTgt spid="3">
                                            <p:txEl>
                                              <p:pRg st="7" end="7"/>
                                            </p:txEl>
                                          </p:spTgt>
                                        </p:tgtEl>
                                      </p:cBhvr>
                                    </p:animEffect>
                                    <p:anim calcmode="lin" valueType="num">
                                      <p:cBhvr>
                                        <p:cTn id="45"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7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5200"/>
                            </p:stCondLst>
                            <p:childTnLst>
                              <p:par>
                                <p:cTn id="48" presetID="47" presetClass="entr" presetSubtype="0" fill="hold" nodeType="afterEffect">
                                  <p:stCondLst>
                                    <p:cond delay="150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750"/>
                                        <p:tgtEl>
                                          <p:spTgt spid="3">
                                            <p:txEl>
                                              <p:pRg st="8" end="8"/>
                                            </p:txEl>
                                          </p:spTgt>
                                        </p:tgtEl>
                                      </p:cBhvr>
                                    </p:animEffect>
                                    <p:anim calcmode="lin" valueType="num">
                                      <p:cBhvr>
                                        <p:cTn id="51"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215E6-CC9C-4289-BDCD-9B5040C8E66C}"/>
              </a:ext>
            </a:extLst>
          </p:cNvPr>
          <p:cNvPicPr>
            <a:picLocks noChangeAspect="1"/>
          </p:cNvPicPr>
          <p:nvPr/>
        </p:nvPicPr>
        <p:blipFill rotWithShape="1">
          <a:blip r:embed="rId3"/>
          <a:srcRect l="4363" t="21091" r="3455" b="11515"/>
          <a:stretch/>
        </p:blipFill>
        <p:spPr>
          <a:xfrm>
            <a:off x="1274619" y="861189"/>
            <a:ext cx="8451272" cy="3458763"/>
          </a:xfrm>
          <a:prstGeom prst="rect">
            <a:avLst/>
          </a:prstGeom>
        </p:spPr>
      </p:pic>
      <p:pic>
        <p:nvPicPr>
          <p:cNvPr id="6" name="Picture 5">
            <a:extLst>
              <a:ext uri="{FF2B5EF4-FFF2-40B4-BE49-F238E27FC236}">
                <a16:creationId xmlns:a16="http://schemas.microsoft.com/office/drawing/2014/main" id="{A2021905-8236-438B-B3E7-0B3881AFCA12}"/>
              </a:ext>
            </a:extLst>
          </p:cNvPr>
          <p:cNvPicPr>
            <a:picLocks noChangeAspect="1"/>
          </p:cNvPicPr>
          <p:nvPr/>
        </p:nvPicPr>
        <p:blipFill rotWithShape="1">
          <a:blip r:embed="rId4"/>
          <a:srcRect l="1164" r="394"/>
          <a:stretch/>
        </p:blipFill>
        <p:spPr>
          <a:xfrm>
            <a:off x="606832" y="4581008"/>
            <a:ext cx="10379827" cy="916875"/>
          </a:xfrm>
          <a:prstGeom prst="rect">
            <a:avLst/>
          </a:prstGeom>
        </p:spPr>
      </p:pic>
      <p:pic>
        <p:nvPicPr>
          <p:cNvPr id="8" name="Picture 7">
            <a:extLst>
              <a:ext uri="{FF2B5EF4-FFF2-40B4-BE49-F238E27FC236}">
                <a16:creationId xmlns:a16="http://schemas.microsoft.com/office/drawing/2014/main" id="{45C58C49-5190-4F32-BC27-95ECC7E1E5EA}"/>
              </a:ext>
            </a:extLst>
          </p:cNvPr>
          <p:cNvPicPr>
            <a:picLocks noChangeAspect="1"/>
          </p:cNvPicPr>
          <p:nvPr/>
        </p:nvPicPr>
        <p:blipFill rotWithShape="1">
          <a:blip r:embed="rId5"/>
          <a:srcRect l="394" t="18061" r="1152" b="1"/>
          <a:stretch/>
        </p:blipFill>
        <p:spPr>
          <a:xfrm>
            <a:off x="606831" y="5377119"/>
            <a:ext cx="10379827" cy="550224"/>
          </a:xfrm>
          <a:prstGeom prst="rect">
            <a:avLst/>
          </a:prstGeom>
        </p:spPr>
      </p:pic>
      <p:pic>
        <p:nvPicPr>
          <p:cNvPr id="9" name="Picture 8">
            <a:extLst>
              <a:ext uri="{FF2B5EF4-FFF2-40B4-BE49-F238E27FC236}">
                <a16:creationId xmlns:a16="http://schemas.microsoft.com/office/drawing/2014/main" id="{9F0B1BB6-DA36-4463-86B5-1F19817DFE5C}"/>
              </a:ext>
            </a:extLst>
          </p:cNvPr>
          <p:cNvPicPr>
            <a:picLocks noChangeAspect="1"/>
          </p:cNvPicPr>
          <p:nvPr/>
        </p:nvPicPr>
        <p:blipFill rotWithShape="1">
          <a:blip r:embed="rId6"/>
          <a:srcRect l="3786" t="16468" r="5174"/>
          <a:stretch/>
        </p:blipFill>
        <p:spPr>
          <a:xfrm>
            <a:off x="606831" y="5777989"/>
            <a:ext cx="10379827" cy="642751"/>
          </a:xfrm>
          <a:prstGeom prst="rect">
            <a:avLst/>
          </a:prstGeom>
        </p:spPr>
      </p:pic>
      <p:sp>
        <p:nvSpPr>
          <p:cNvPr id="12" name="Explosion: 8 Points 11">
            <a:extLst>
              <a:ext uri="{FF2B5EF4-FFF2-40B4-BE49-F238E27FC236}">
                <a16:creationId xmlns:a16="http://schemas.microsoft.com/office/drawing/2014/main" id="{F673151A-6976-4D80-B310-117F7A48BD39}"/>
              </a:ext>
            </a:extLst>
          </p:cNvPr>
          <p:cNvSpPr/>
          <p:nvPr/>
        </p:nvSpPr>
        <p:spPr>
          <a:xfrm rot="472317">
            <a:off x="2078908" y="5201388"/>
            <a:ext cx="1560285" cy="1188757"/>
          </a:xfrm>
          <a:prstGeom prst="irregularSeal1">
            <a:avLst/>
          </a:prstGeom>
          <a:ln w="1905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0000"/>
                </a:solidFill>
              </a:rPr>
              <a:t>???</a:t>
            </a:r>
            <a:endParaRPr lang="en-US" dirty="0">
              <a:solidFill>
                <a:srgbClr val="FF0000"/>
              </a:solidFill>
            </a:endParaRPr>
          </a:p>
        </p:txBody>
      </p:sp>
      <p:sp>
        <p:nvSpPr>
          <p:cNvPr id="13" name="Title 1">
            <a:extLst>
              <a:ext uri="{FF2B5EF4-FFF2-40B4-BE49-F238E27FC236}">
                <a16:creationId xmlns:a16="http://schemas.microsoft.com/office/drawing/2014/main" id="{5EFF3649-7DAD-4D8C-9D32-C2399D0FCD1A}"/>
              </a:ext>
            </a:extLst>
          </p:cNvPr>
          <p:cNvSpPr>
            <a:spLocks noGrp="1"/>
          </p:cNvSpPr>
          <p:nvPr>
            <p:ph type="title"/>
          </p:nvPr>
        </p:nvSpPr>
        <p:spPr>
          <a:xfrm>
            <a:off x="677335" y="323580"/>
            <a:ext cx="8596668" cy="493059"/>
          </a:xfrm>
        </p:spPr>
        <p:txBody>
          <a:bodyPr>
            <a:normAutofit fontScale="90000"/>
          </a:bodyPr>
          <a:lstStyle/>
          <a:p>
            <a:r>
              <a:rPr lang="en-US" dirty="0"/>
              <a:t>Topic Discover</a:t>
            </a:r>
          </a:p>
        </p:txBody>
      </p:sp>
    </p:spTree>
    <p:extLst>
      <p:ext uri="{BB962C8B-B14F-4D97-AF65-F5344CB8AC3E}">
        <p14:creationId xmlns:p14="http://schemas.microsoft.com/office/powerpoint/2010/main" val="336718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80">
                                          <p:stCondLst>
                                            <p:cond delay="0"/>
                                          </p:stCondLst>
                                        </p:cTn>
                                        <p:tgtEl>
                                          <p:spTgt spid="12"/>
                                        </p:tgtEl>
                                      </p:cBhvr>
                                    </p:animEffect>
                                    <p:anim calcmode="lin" valueType="num">
                                      <p:cBhvr>
                                        <p:cTn id="2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6" dur="26">
                                          <p:stCondLst>
                                            <p:cond delay="650"/>
                                          </p:stCondLst>
                                        </p:cTn>
                                        <p:tgtEl>
                                          <p:spTgt spid="12"/>
                                        </p:tgtEl>
                                      </p:cBhvr>
                                      <p:to x="100000" y="60000"/>
                                    </p:animScale>
                                    <p:animScale>
                                      <p:cBhvr>
                                        <p:cTn id="27" dur="166" decel="50000">
                                          <p:stCondLst>
                                            <p:cond delay="676"/>
                                          </p:stCondLst>
                                        </p:cTn>
                                        <p:tgtEl>
                                          <p:spTgt spid="12"/>
                                        </p:tgtEl>
                                      </p:cBhvr>
                                      <p:to x="100000" y="100000"/>
                                    </p:animScale>
                                    <p:animScale>
                                      <p:cBhvr>
                                        <p:cTn id="28" dur="26">
                                          <p:stCondLst>
                                            <p:cond delay="1312"/>
                                          </p:stCondLst>
                                        </p:cTn>
                                        <p:tgtEl>
                                          <p:spTgt spid="12"/>
                                        </p:tgtEl>
                                      </p:cBhvr>
                                      <p:to x="100000" y="80000"/>
                                    </p:animScale>
                                    <p:animScale>
                                      <p:cBhvr>
                                        <p:cTn id="29" dur="166" decel="50000">
                                          <p:stCondLst>
                                            <p:cond delay="1338"/>
                                          </p:stCondLst>
                                        </p:cTn>
                                        <p:tgtEl>
                                          <p:spTgt spid="12"/>
                                        </p:tgtEl>
                                      </p:cBhvr>
                                      <p:to x="100000" y="100000"/>
                                    </p:animScale>
                                    <p:animScale>
                                      <p:cBhvr>
                                        <p:cTn id="30" dur="26">
                                          <p:stCondLst>
                                            <p:cond delay="1642"/>
                                          </p:stCondLst>
                                        </p:cTn>
                                        <p:tgtEl>
                                          <p:spTgt spid="12"/>
                                        </p:tgtEl>
                                      </p:cBhvr>
                                      <p:to x="100000" y="90000"/>
                                    </p:animScale>
                                    <p:animScale>
                                      <p:cBhvr>
                                        <p:cTn id="31" dur="166" decel="50000">
                                          <p:stCondLst>
                                            <p:cond delay="1668"/>
                                          </p:stCondLst>
                                        </p:cTn>
                                        <p:tgtEl>
                                          <p:spTgt spid="12"/>
                                        </p:tgtEl>
                                      </p:cBhvr>
                                      <p:to x="100000" y="100000"/>
                                    </p:animScale>
                                    <p:animScale>
                                      <p:cBhvr>
                                        <p:cTn id="32" dur="26">
                                          <p:stCondLst>
                                            <p:cond delay="1808"/>
                                          </p:stCondLst>
                                        </p:cTn>
                                        <p:tgtEl>
                                          <p:spTgt spid="12"/>
                                        </p:tgtEl>
                                      </p:cBhvr>
                                      <p:to x="100000" y="95000"/>
                                    </p:animScale>
                                    <p:animScale>
                                      <p:cBhvr>
                                        <p:cTn id="33"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A96B-7627-40B9-972B-EA466E33D197}"/>
              </a:ext>
            </a:extLst>
          </p:cNvPr>
          <p:cNvSpPr>
            <a:spLocks noGrp="1"/>
          </p:cNvSpPr>
          <p:nvPr>
            <p:ph type="title"/>
          </p:nvPr>
        </p:nvSpPr>
        <p:spPr/>
        <p:txBody>
          <a:bodyPr/>
          <a:lstStyle/>
          <a:p>
            <a:r>
              <a:rPr lang="en-US" dirty="0"/>
              <a:t>Data Sourcing, Clean-Up and Exploration</a:t>
            </a:r>
          </a:p>
        </p:txBody>
      </p:sp>
      <p:sp>
        <p:nvSpPr>
          <p:cNvPr id="3" name="Content Placeholder 2">
            <a:extLst>
              <a:ext uri="{FF2B5EF4-FFF2-40B4-BE49-F238E27FC236}">
                <a16:creationId xmlns:a16="http://schemas.microsoft.com/office/drawing/2014/main" id="{D039199E-3534-43E1-84BA-F67A231E022E}"/>
              </a:ext>
            </a:extLst>
          </p:cNvPr>
          <p:cNvSpPr>
            <a:spLocks noGrp="1"/>
          </p:cNvSpPr>
          <p:nvPr>
            <p:ph idx="1"/>
          </p:nvPr>
        </p:nvSpPr>
        <p:spPr>
          <a:xfrm>
            <a:off x="677335" y="1703390"/>
            <a:ext cx="8596668" cy="3880773"/>
          </a:xfrm>
        </p:spPr>
        <p:txBody>
          <a:bodyPr/>
          <a:lstStyle/>
          <a:p>
            <a:r>
              <a:rPr lang="en-US" dirty="0"/>
              <a:t>Data Type:</a:t>
            </a:r>
          </a:p>
          <a:p>
            <a:pPr lvl="1"/>
            <a:r>
              <a:rPr lang="en-US" dirty="0"/>
              <a:t>Historical data of hurricanes and tropical storms</a:t>
            </a:r>
          </a:p>
          <a:p>
            <a:pPr lvl="1"/>
            <a:r>
              <a:rPr lang="en-US" dirty="0"/>
              <a:t>Continuously updated for 50+ years</a:t>
            </a:r>
            <a:br>
              <a:rPr lang="en-US" dirty="0"/>
            </a:br>
            <a:r>
              <a:rPr lang="en-US" dirty="0"/>
              <a:t>		</a:t>
            </a:r>
          </a:p>
          <a:p>
            <a:r>
              <a:rPr lang="en-US" dirty="0"/>
              <a:t>Data Sourcing &amp; Exploration and Clean-up:</a:t>
            </a:r>
          </a:p>
          <a:p>
            <a:pPr lvl="1"/>
            <a:r>
              <a:rPr lang="en-US" dirty="0"/>
              <a:t>NOAA, EPA, Uni. of Colorado, NASA, </a:t>
            </a:r>
            <a:r>
              <a:rPr lang="en-US" dirty="0">
                <a:solidFill>
                  <a:srgbClr val="92D050"/>
                </a:solidFill>
              </a:rPr>
              <a:t>Kaggle</a:t>
            </a:r>
          </a:p>
          <a:p>
            <a:pPr lvl="1"/>
            <a:r>
              <a:rPr lang="en-US" dirty="0"/>
              <a:t>Drop null values, extract relevant column, covert date to year and month, separate hurricane and tropical storm data, convert coordinates, convert number format.</a:t>
            </a:r>
          </a:p>
          <a:p>
            <a:pPr lvl="1"/>
            <a:r>
              <a:rPr lang="en-US" dirty="0"/>
              <a:t>Techniques: .</a:t>
            </a:r>
            <a:r>
              <a:rPr lang="en-US" dirty="0" err="1"/>
              <a:t>groupby</a:t>
            </a:r>
            <a:r>
              <a:rPr lang="en-US" dirty="0"/>
              <a:t> | .loc | del | matplotlib | </a:t>
            </a:r>
            <a:r>
              <a:rPr lang="en-US" dirty="0" err="1"/>
              <a:t>gmaps</a:t>
            </a:r>
            <a:r>
              <a:rPr lang="en-US" dirty="0"/>
              <a:t> | pandas</a:t>
            </a:r>
          </a:p>
          <a:p>
            <a:pPr lvl="1"/>
            <a:r>
              <a:rPr lang="en-US" dirty="0"/>
              <a:t>Final clean data is exported for team utilization</a:t>
            </a:r>
          </a:p>
          <a:p>
            <a:pPr lvl="1"/>
            <a:endParaRPr lang="en-US" dirty="0"/>
          </a:p>
          <a:p>
            <a:endParaRPr lang="en-US" dirty="0"/>
          </a:p>
          <a:p>
            <a:endParaRPr lang="en-US" dirty="0"/>
          </a:p>
          <a:p>
            <a:endParaRPr lang="en-US" dirty="0"/>
          </a:p>
          <a:p>
            <a:pPr marL="457188"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27FBF86B-4321-4F7B-BC57-96B70251596F}"/>
              </a:ext>
            </a:extLst>
          </p:cNvPr>
          <p:cNvPicPr>
            <a:picLocks noChangeAspect="1"/>
          </p:cNvPicPr>
          <p:nvPr/>
        </p:nvPicPr>
        <p:blipFill>
          <a:blip r:embed="rId3"/>
          <a:stretch>
            <a:fillRect/>
          </a:stretch>
        </p:blipFill>
        <p:spPr>
          <a:xfrm>
            <a:off x="121832" y="5424969"/>
            <a:ext cx="5880248" cy="1162050"/>
          </a:xfrm>
          <a:prstGeom prst="roundRect">
            <a:avLst>
              <a:gd name="adj" fmla="val 4167"/>
            </a:avLst>
          </a:prstGeom>
          <a:solidFill>
            <a:srgbClr val="FFFFFF"/>
          </a:solidFill>
          <a:ln w="31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E27B6410-B9F3-4680-89F7-CC3CEAAA11B5}"/>
              </a:ext>
            </a:extLst>
          </p:cNvPr>
          <p:cNvPicPr>
            <a:picLocks noChangeAspect="1"/>
          </p:cNvPicPr>
          <p:nvPr/>
        </p:nvPicPr>
        <p:blipFill>
          <a:blip r:embed="rId4"/>
          <a:stretch>
            <a:fillRect/>
          </a:stretch>
        </p:blipFill>
        <p:spPr>
          <a:xfrm>
            <a:off x="6189921" y="5424969"/>
            <a:ext cx="5905500" cy="1162050"/>
          </a:xfrm>
          <a:prstGeom prst="roundRect">
            <a:avLst>
              <a:gd name="adj" fmla="val 4167"/>
            </a:avLst>
          </a:prstGeom>
          <a:solidFill>
            <a:srgbClr val="FFFFFF"/>
          </a:solidFill>
          <a:ln w="31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225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2500"/>
                            </p:stCondLst>
                            <p:childTnLst>
                              <p:par>
                                <p:cTn id="13" presetID="22" presetClass="entr" presetSubtype="8"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1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500"/>
                            </p:stCondLst>
                            <p:childTnLst>
                              <p:par>
                                <p:cTn id="26" presetID="22" presetClass="entr" presetSubtype="8" fill="hold" nodeType="afterEffect">
                                  <p:stCondLst>
                                    <p:cond delay="175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4750"/>
                            </p:stCondLst>
                            <p:childTnLst>
                              <p:par>
                                <p:cTn id="30" presetID="22" presetClass="entr" presetSubtype="8" fill="hold" nodeType="afterEffect">
                                  <p:stCondLst>
                                    <p:cond delay="20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7250"/>
                            </p:stCondLst>
                            <p:childTnLst>
                              <p:par>
                                <p:cTn id="34" presetID="22" presetClass="entr" presetSubtype="8" fill="hold" nodeType="afterEffect">
                                  <p:stCondLst>
                                    <p:cond delay="20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a:t>
            </a:r>
          </a:p>
        </p:txBody>
      </p:sp>
      <p:sp>
        <p:nvSpPr>
          <p:cNvPr id="3" name="Content Placeholder 2">
            <a:extLst>
              <a:ext uri="{FF2B5EF4-FFF2-40B4-BE49-F238E27FC236}">
                <a16:creationId xmlns:a16="http://schemas.microsoft.com/office/drawing/2014/main" id="{ED590991-5F0C-44FB-A457-1D92A6D5EA36}"/>
              </a:ext>
            </a:extLst>
          </p:cNvPr>
          <p:cNvSpPr>
            <a:spLocks noGrp="1"/>
          </p:cNvSpPr>
          <p:nvPr>
            <p:ph idx="1"/>
          </p:nvPr>
        </p:nvSpPr>
        <p:spPr/>
        <p:txBody>
          <a:bodyPr/>
          <a:lstStyle/>
          <a:p>
            <a:r>
              <a:rPr lang="en-US" dirty="0"/>
              <a:t>Describe</a:t>
            </a:r>
          </a:p>
          <a:p>
            <a:r>
              <a:rPr lang="en-US" dirty="0"/>
              <a:t>Why?</a:t>
            </a:r>
          </a:p>
          <a:p>
            <a:r>
              <a:rPr lang="en-US" dirty="0"/>
              <a:t>Analysis</a:t>
            </a:r>
          </a:p>
          <a:p>
            <a:r>
              <a:rPr lang="en-US" dirty="0"/>
              <a:t>Conclusion</a:t>
            </a:r>
          </a:p>
        </p:txBody>
      </p:sp>
      <p:pic>
        <p:nvPicPr>
          <p:cNvPr id="4" name="Picture 3" descr="A screenshot of a cell phone&#10;&#10;Description automatically generated">
            <a:extLst>
              <a:ext uri="{FF2B5EF4-FFF2-40B4-BE49-F238E27FC236}">
                <a16:creationId xmlns:a16="http://schemas.microsoft.com/office/drawing/2014/main" id="{510DCE79-190C-432D-883F-74E56D30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568" y="3826727"/>
            <a:ext cx="4847510" cy="282367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ABAAAD5-8B19-4F3F-81E9-CF987B0A9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568" y="388205"/>
            <a:ext cx="4847510" cy="3308425"/>
          </a:xfrm>
          <a:prstGeom prst="rect">
            <a:avLst/>
          </a:prstGeom>
        </p:spPr>
      </p:pic>
    </p:spTree>
    <p:extLst>
      <p:ext uri="{BB962C8B-B14F-4D97-AF65-F5344CB8AC3E}">
        <p14:creationId xmlns:p14="http://schemas.microsoft.com/office/powerpoint/2010/main" val="13084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OJ</a:t>
            </a:r>
          </a:p>
        </p:txBody>
      </p:sp>
      <p:sp>
        <p:nvSpPr>
          <p:cNvPr id="3" name="Content Placeholder 2">
            <a:extLst>
              <a:ext uri="{FF2B5EF4-FFF2-40B4-BE49-F238E27FC236}">
                <a16:creationId xmlns:a16="http://schemas.microsoft.com/office/drawing/2014/main" id="{64C16206-387D-674A-AB89-AA8138B31D20}"/>
              </a:ext>
            </a:extLst>
          </p:cNvPr>
          <p:cNvSpPr>
            <a:spLocks noGrp="1"/>
          </p:cNvSpPr>
          <p:nvPr>
            <p:ph idx="1"/>
          </p:nvPr>
        </p:nvSpPr>
        <p:spPr/>
        <p:txBody>
          <a:bodyPr/>
          <a:lstStyle/>
          <a:p>
            <a:r>
              <a:rPr lang="en-US" dirty="0"/>
              <a:t>Describe</a:t>
            </a:r>
          </a:p>
          <a:p>
            <a:r>
              <a:rPr lang="en-US" dirty="0"/>
              <a:t>Why?</a:t>
            </a:r>
          </a:p>
          <a:p>
            <a:r>
              <a:rPr lang="en-US" dirty="0"/>
              <a:t>Analysis</a:t>
            </a:r>
          </a:p>
          <a:p>
            <a:r>
              <a:rPr lang="en-US" dirty="0"/>
              <a:t>Conclusion</a:t>
            </a:r>
          </a:p>
        </p:txBody>
      </p:sp>
    </p:spTree>
    <p:extLst>
      <p:ext uri="{BB962C8B-B14F-4D97-AF65-F5344CB8AC3E}">
        <p14:creationId xmlns:p14="http://schemas.microsoft.com/office/powerpoint/2010/main" val="329662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42E2-D841-45F0-986F-0763617962AE}"/>
              </a:ext>
            </a:extLst>
          </p:cNvPr>
          <p:cNvSpPr>
            <a:spLocks noGrp="1"/>
          </p:cNvSpPr>
          <p:nvPr>
            <p:ph type="title"/>
          </p:nvPr>
        </p:nvSpPr>
        <p:spPr/>
        <p:txBody>
          <a:bodyPr/>
          <a:lstStyle/>
          <a:p>
            <a:r>
              <a:rPr lang="en-US" dirty="0"/>
              <a:t>Team Member: Henry</a:t>
            </a:r>
          </a:p>
        </p:txBody>
      </p:sp>
      <p:sp>
        <p:nvSpPr>
          <p:cNvPr id="3" name="Content Placeholder 2">
            <a:extLst>
              <a:ext uri="{FF2B5EF4-FFF2-40B4-BE49-F238E27FC236}">
                <a16:creationId xmlns:a16="http://schemas.microsoft.com/office/drawing/2014/main" id="{A3C5E0A1-4BBB-4FD4-8765-9C1869690B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206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8492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DD17-EA40-4E09-A5FA-6519EAAB8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A72B7-D9AA-4C1C-953E-181817452D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D6FE4D0-1D88-4F0A-914D-23924F4A71EF}"/>
              </a:ext>
            </a:extLst>
          </p:cNvPr>
          <p:cNvPicPr>
            <a:picLocks noChangeAspect="1"/>
          </p:cNvPicPr>
          <p:nvPr/>
        </p:nvPicPr>
        <p:blipFill>
          <a:blip r:embed="rId3"/>
          <a:stretch>
            <a:fillRect/>
          </a:stretch>
        </p:blipFill>
        <p:spPr>
          <a:xfrm>
            <a:off x="733029" y="425140"/>
            <a:ext cx="8540974" cy="6007719"/>
          </a:xfrm>
          <a:prstGeom prst="rect">
            <a:avLst/>
          </a:prstGeom>
        </p:spPr>
      </p:pic>
    </p:spTree>
    <p:extLst>
      <p:ext uri="{BB962C8B-B14F-4D97-AF65-F5344CB8AC3E}">
        <p14:creationId xmlns:p14="http://schemas.microsoft.com/office/powerpoint/2010/main" val="2686583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771</Words>
  <Application>Microsoft Office PowerPoint</Application>
  <PresentationFormat>Widescreen</PresentationFormat>
  <Paragraphs>63</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Adobe Myungjo Std M</vt:lpstr>
      <vt:lpstr>Arial</vt:lpstr>
      <vt:lpstr>Calibri</vt:lpstr>
      <vt:lpstr>Trebuchet MS</vt:lpstr>
      <vt:lpstr>Wingdings 3</vt:lpstr>
      <vt:lpstr>Facet</vt:lpstr>
      <vt:lpstr>PowerPoint Presentation</vt:lpstr>
      <vt:lpstr>Introduction</vt:lpstr>
      <vt:lpstr>Topic Discover</vt:lpstr>
      <vt:lpstr>Data Sourcing, Clean-Up and Exploration</vt:lpstr>
      <vt:lpstr>Team Member: Sarah</vt:lpstr>
      <vt:lpstr>Team Member: OJ</vt:lpstr>
      <vt:lpstr>Team Member: Henry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Henry Le</cp:lastModifiedBy>
  <cp:revision>5</cp:revision>
  <dcterms:created xsi:type="dcterms:W3CDTF">2020-03-20T16:26:56Z</dcterms:created>
  <dcterms:modified xsi:type="dcterms:W3CDTF">2020-03-20T17:11:07Z</dcterms:modified>
</cp:coreProperties>
</file>