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3" r:id="rId6"/>
    <p:sldId id="267" r:id="rId7"/>
    <p:sldId id="261" r:id="rId8"/>
    <p:sldId id="266" r:id="rId9"/>
    <p:sldId id="269" r:id="rId10"/>
    <p:sldId id="268" r:id="rId11"/>
    <p:sldId id="265" r:id="rId12"/>
    <p:sldId id="270" r:id="rId13"/>
    <p:sldId id="260"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637" autoAdjust="0"/>
  </p:normalViewPr>
  <p:slideViewPr>
    <p:cSldViewPr snapToGrid="0">
      <p:cViewPr varScale="1">
        <p:scale>
          <a:sx n="90" d="100"/>
          <a:sy n="90" d="100"/>
        </p:scale>
        <p:origin x="19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817B47D-F3DF-42C8-8551-B9FFD7CFFCDD}" type="datetimeFigureOut">
              <a:rPr lang="en-US" smtClean="0"/>
              <a:t>3/21/2020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beautiful picture is captured from ISS of Harvey which destroyed Houston not long ago. The topic we would like to talk about today is Global Warming which lots of people believe is the main cause of hurricanes. </a:t>
            </a:r>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10</a:t>
            </a:fld>
            <a:endParaRPr lang="en-US"/>
          </a:p>
        </p:txBody>
      </p:sp>
    </p:spTree>
    <p:extLst>
      <p:ext uri="{BB962C8B-B14F-4D97-AF65-F5344CB8AC3E}">
        <p14:creationId xmlns:p14="http://schemas.microsoft.com/office/powerpoint/2010/main" val="1459110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11</a:t>
            </a:fld>
            <a:endParaRPr lang="en-US"/>
          </a:p>
        </p:txBody>
      </p:sp>
    </p:spTree>
    <p:extLst>
      <p:ext uri="{BB962C8B-B14F-4D97-AF65-F5344CB8AC3E}">
        <p14:creationId xmlns:p14="http://schemas.microsoft.com/office/powerpoint/2010/main" val="422760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12</a:t>
            </a:fld>
            <a:endParaRPr lang="en-US"/>
          </a:p>
        </p:txBody>
      </p:sp>
    </p:spTree>
    <p:extLst>
      <p:ext uri="{BB962C8B-B14F-4D97-AF65-F5344CB8AC3E}">
        <p14:creationId xmlns:p14="http://schemas.microsoft.com/office/powerpoint/2010/main" val="325936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13</a:t>
            </a:fld>
            <a:endParaRPr lang="en-US"/>
          </a:p>
        </p:txBody>
      </p:sp>
    </p:spTree>
    <p:extLst>
      <p:ext uri="{BB962C8B-B14F-4D97-AF65-F5344CB8AC3E}">
        <p14:creationId xmlns:p14="http://schemas.microsoft.com/office/powerpoint/2010/main" val="13636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Hypothesis: Is it true that hurricane is stronger, more intense and increasing in frequency?</a:t>
            </a:r>
          </a:p>
          <a:p>
            <a:pPr defTabSz="966612">
              <a:defRPr/>
            </a:pPr>
            <a:r>
              <a:rPr lang="en-US" dirty="0"/>
              <a:t>To validate by data and hard evidence the claim from NASA about hurricane</a:t>
            </a:r>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For this project we know that we need historical data of all hurricanes and trop storms, and the database has to have to be at least &gt; 50 years span to see any significant trend.</a:t>
            </a:r>
          </a:p>
          <a:p>
            <a:pPr defTabSz="966612">
              <a:defRPr/>
            </a:pPr>
            <a:endParaRPr lang="en-US" dirty="0"/>
          </a:p>
          <a:p>
            <a:pPr defTabSz="966612">
              <a:defRPr/>
            </a:pPr>
            <a:r>
              <a:rPr lang="en-US" dirty="0"/>
              <a:t>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pPr defTabSz="966612">
              <a:defRPr/>
            </a:pPr>
            <a:endParaRPr lang="en-US" dirty="0"/>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2886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300" b="1" dirty="0"/>
              <a:t>PACMAN</a:t>
            </a:r>
            <a:r>
              <a:rPr lang="en-US" sz="1300" dirty="0"/>
              <a:t> Pie Plot tries to eat pizzas </a:t>
            </a:r>
          </a:p>
          <a:p>
            <a:pPr rtl="0" latinLnBrk="0"/>
            <a:endParaRPr lang="en-US" sz="1300" b="1" dirty="0"/>
          </a:p>
          <a:p>
            <a:pPr rtl="0" latinLnBrk="0"/>
            <a:r>
              <a:rPr lang="en-US" sz="1300" b="1" dirty="0"/>
              <a:t>Analysis: Plot A</a:t>
            </a:r>
            <a:endParaRPr lang="en-US" dirty="0">
              <a:effectLst/>
            </a:endParaRPr>
          </a:p>
          <a:p>
            <a:pPr rtl="0" latinLnBrk="0"/>
            <a:r>
              <a:rPr lang="en-US" sz="1300" dirty="0"/>
              <a:t>-After cleaning up the data and doing the necessary groupings for the analysis, a pie plot was created to show the 10 top hurricanes that occurred during the time interval. 92% of the storm was unnamed and 8% represented the 10 top hurricane hits. </a:t>
            </a:r>
            <a:endParaRPr lang="en-US" dirty="0">
              <a:effectLst/>
            </a:endParaRPr>
          </a:p>
          <a:p>
            <a:pPr rtl="0" latinLnBrk="0"/>
            <a:r>
              <a:rPr lang="en-US" sz="1300" dirty="0"/>
              <a:t>-</a:t>
            </a:r>
            <a:endParaRPr lang="en-US" dirty="0">
              <a:effectLst/>
            </a:endParaRPr>
          </a:p>
          <a:p>
            <a:pPr rtl="0" latinLnBrk="0"/>
            <a:r>
              <a:rPr lang="en-US" sz="1300" b="1" dirty="0"/>
              <a:t>Plot B (Periodic hurricane intervals)</a:t>
            </a:r>
            <a:endParaRPr lang="en-US" dirty="0">
              <a:effectLst/>
            </a:endParaRPr>
          </a:p>
          <a:p>
            <a:pPr rtl="0" latinLnBrk="0"/>
            <a:r>
              <a:rPr lang="en-US" sz="1300" dirty="0"/>
              <a:t>-The second plot shows the average storm hits yearly. An average of 10 storms occurs during each hurricane season looking at the plot. </a:t>
            </a:r>
            <a:endParaRPr lang="en-US" dirty="0">
              <a:effectLst/>
            </a:endParaRPr>
          </a:p>
          <a:p>
            <a:pPr rtl="0" latinLnBrk="0"/>
            <a:r>
              <a:rPr lang="en-US" sz="1300" dirty="0"/>
              <a:t>-The plot also shows a slight increase in the occurrence &amp; severity of storms over the decades.</a:t>
            </a:r>
            <a:endParaRPr lang="en-US" dirty="0">
              <a:effectLst/>
            </a:endParaRPr>
          </a:p>
          <a:p>
            <a:pPr rtl="0" latinLnBrk="0"/>
            <a:r>
              <a:rPr lang="en-US" sz="1300" dirty="0"/>
              <a:t>-It could also be said that with the slight spike in hurricane activities, this could be as a result of multi-decadal oscillation patterns in the north Atlantic ocean.</a:t>
            </a:r>
            <a:endParaRPr lang="en-US" dirty="0">
              <a:effectLst/>
            </a:endParaRPr>
          </a:p>
          <a:p>
            <a:pPr rtl="0" latinLnBrk="0"/>
            <a:r>
              <a:rPr lang="en-US" sz="1300" dirty="0"/>
              <a:t>-</a:t>
            </a:r>
            <a:r>
              <a:rPr lang="en-US" sz="1300" b="1" dirty="0"/>
              <a:t>Conclusion:</a:t>
            </a:r>
            <a:endParaRPr lang="en-US" dirty="0">
              <a:effectLst/>
            </a:endParaRPr>
          </a:p>
          <a:p>
            <a:pPr rtl="0" latinLnBrk="0"/>
            <a:r>
              <a:rPr lang="en-US" sz="1300" dirty="0"/>
              <a:t>-From the analysis above, it's still uncertain to say if climate change is the cause for the increase in occurrence &amp; severity of storms. </a:t>
            </a:r>
            <a:endParaRPr lang="en-US" dirty="0">
              <a:effectLst/>
            </a:endParaRPr>
          </a:p>
          <a:p>
            <a:pPr rtl="0" latinLnBrk="0"/>
            <a:r>
              <a:rPr lang="en-US" sz="1300" dirty="0"/>
              <a:t>-A more comprehensive analysis taking all other causes and effects would validate the concept of global warming.</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309883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defTabSz="966612">
              <a:defRPr/>
            </a:pPr>
            <a:endParaRPr lang="en-US" dirty="0"/>
          </a:p>
          <a:p>
            <a:pPr defTabSz="966612">
              <a:defRPr/>
            </a:pPr>
            <a:r>
              <a:rPr lang="en-US" dirty="0"/>
              <a:t>Why: tendency of increasing as per claim</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8</a:t>
            </a:fld>
            <a:endParaRPr lang="en-US"/>
          </a:p>
        </p:txBody>
      </p:sp>
    </p:spTree>
    <p:extLst>
      <p:ext uri="{BB962C8B-B14F-4D97-AF65-F5344CB8AC3E}">
        <p14:creationId xmlns:p14="http://schemas.microsoft.com/office/powerpoint/2010/main" val="121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295003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3/21/2020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Hurricane Harvey</a:t>
            </a:r>
          </a:p>
        </p:txBody>
      </p:sp>
    </p:spTree>
    <p:extLst>
      <p:ext uri="{BB962C8B-B14F-4D97-AF65-F5344CB8AC3E}">
        <p14:creationId xmlns:p14="http://schemas.microsoft.com/office/powerpoint/2010/main" val="40098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5" y="1598615"/>
            <a:ext cx="8596668" cy="1830385"/>
          </a:xfrm>
        </p:spPr>
        <p:txBody>
          <a:bodyPr/>
          <a:lstStyle/>
          <a:p>
            <a:r>
              <a:rPr lang="en-US" dirty="0"/>
              <a:t>Date format: year,  month, date was combined into one string; no separator</a:t>
            </a:r>
          </a:p>
          <a:p>
            <a:r>
              <a:rPr lang="en-US" dirty="0"/>
              <a:t>Coordinates were in different format: **N, **W</a:t>
            </a:r>
          </a:p>
          <a:p>
            <a:r>
              <a:rPr lang="en-US" dirty="0"/>
              <a:t>Multiple indexes data frame encountered</a:t>
            </a:r>
          </a:p>
          <a:p>
            <a:r>
              <a:rPr lang="en-US" dirty="0"/>
              <a:t>Watermarks on </a:t>
            </a:r>
            <a:r>
              <a:rPr lang="en-US" dirty="0" err="1"/>
              <a:t>Gmaps</a:t>
            </a: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E9550DE4-9B69-4672-81BA-6A8C55BFB79E}"/>
              </a:ext>
            </a:extLst>
          </p:cNvPr>
          <p:cNvSpPr txBox="1">
            <a:spLocks/>
          </p:cNvSpPr>
          <p:nvPr/>
        </p:nvSpPr>
        <p:spPr>
          <a:xfrm>
            <a:off x="677335" y="3606801"/>
            <a:ext cx="8596668" cy="1320800"/>
          </a:xfrm>
          <a:prstGeom prst="rect">
            <a:avLst/>
          </a:prstGeom>
        </p:spPr>
        <p:txBody>
          <a:bodyPr vert="horz" lIns="91440" tIns="45720" rIns="91440" bIns="45720" rtlCol="0" anchor="t">
            <a:normAutofit/>
          </a:bodyPr>
          <a:lst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Limitations</a:t>
            </a:r>
          </a:p>
        </p:txBody>
      </p:sp>
      <p:sp>
        <p:nvSpPr>
          <p:cNvPr id="6" name="Content Placeholder 2">
            <a:extLst>
              <a:ext uri="{FF2B5EF4-FFF2-40B4-BE49-F238E27FC236}">
                <a16:creationId xmlns:a16="http://schemas.microsoft.com/office/drawing/2014/main" id="{31D3D021-B199-495C-AB77-82FE4AF3148E}"/>
              </a:ext>
            </a:extLst>
          </p:cNvPr>
          <p:cNvSpPr txBox="1">
            <a:spLocks/>
          </p:cNvSpPr>
          <p:nvPr/>
        </p:nvSpPr>
        <p:spPr>
          <a:xfrm>
            <a:off x="677335" y="4570415"/>
            <a:ext cx="8596668" cy="1830385"/>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it include every storm/ hurricane that actually occurred?</a:t>
            </a:r>
          </a:p>
          <a:p>
            <a:r>
              <a:rPr lang="en-US" dirty="0"/>
              <a:t>200yrs dataset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9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 (Atlantic)</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4" y="1270000"/>
            <a:ext cx="10422465" cy="4457700"/>
          </a:xfrm>
        </p:spPr>
        <p:txBody>
          <a:bodyPr>
            <a:normAutofit/>
          </a:bodyPr>
          <a:lstStyle/>
          <a:p>
            <a:r>
              <a:rPr lang="en-US" dirty="0"/>
              <a:t>Increasing Trend of Tropical Storm Occurrence observed</a:t>
            </a:r>
          </a:p>
          <a:p>
            <a:r>
              <a:rPr lang="en-US" dirty="0"/>
              <a:t>No clear trend of Hurricane getting more stronger/ intense over time</a:t>
            </a:r>
          </a:p>
          <a:p>
            <a:r>
              <a:rPr lang="en-US" dirty="0"/>
              <a:t>~50% Hurricanes and ~50% Tropical Storms (200yrs period)</a:t>
            </a:r>
          </a:p>
          <a:p>
            <a:r>
              <a:rPr lang="en-US" dirty="0"/>
              <a:t>Average 105 Tropical Storms per years</a:t>
            </a:r>
          </a:p>
          <a:p>
            <a:r>
              <a:rPr lang="en-US" dirty="0"/>
              <a:t>2005 was a very active year of hurricanes including Katrina and Rita</a:t>
            </a:r>
          </a:p>
          <a:p>
            <a:endParaRPr lang="en-US" dirty="0"/>
          </a:p>
          <a:p>
            <a:pPr marL="0" indent="0">
              <a:buNone/>
            </a:pPr>
            <a:r>
              <a:rPr lang="en-US" dirty="0"/>
              <a:t>What else:</a:t>
            </a:r>
          </a:p>
          <a:p>
            <a:r>
              <a:rPr lang="en-US" dirty="0"/>
              <a:t>Pacific Analysis</a:t>
            </a:r>
          </a:p>
          <a:p>
            <a:r>
              <a:rPr lang="en-US" dirty="0"/>
              <a:t>Factors affect Hurricane besides Global Warming</a:t>
            </a:r>
          </a:p>
          <a:p>
            <a:r>
              <a:rPr lang="en-US" dirty="0"/>
              <a:t>Expand Dataset into millennium: Has it been like this even before industrial revolution?</a:t>
            </a:r>
          </a:p>
          <a:p>
            <a:r>
              <a:rPr lang="en-US" dirty="0"/>
              <a:t>Analyze hurricane energy for better resolution of hurricane severity</a:t>
            </a:r>
          </a:p>
        </p:txBody>
      </p:sp>
    </p:spTree>
    <p:extLst>
      <p:ext uri="{BB962C8B-B14F-4D97-AF65-F5344CB8AC3E}">
        <p14:creationId xmlns:p14="http://schemas.microsoft.com/office/powerpoint/2010/main" val="14849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2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3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3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2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3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3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2" presetClass="entr" presetSubtype="8" fill="hold"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a:xfrm>
            <a:off x="934510" y="1438274"/>
            <a:ext cx="8596668" cy="3724275"/>
          </a:xfrm>
        </p:spPr>
        <p:txBody>
          <a:bodyPr>
            <a:normAutofit/>
          </a:bodyPr>
          <a:lstStyle/>
          <a:p>
            <a:pPr algn="ctr"/>
            <a:r>
              <a:rPr lang="en-US" sz="6600" dirty="0"/>
              <a:t>THANK YOU!</a:t>
            </a:r>
            <a:br>
              <a:rPr lang="en-US" sz="6600" dirty="0"/>
            </a:br>
            <a:br>
              <a:rPr lang="en-US" sz="6600" dirty="0"/>
            </a:br>
            <a:r>
              <a:rPr lang="en-US" sz="6600" dirty="0"/>
              <a:t>Q&amp;A</a:t>
            </a:r>
          </a:p>
        </p:txBody>
      </p:sp>
    </p:spTree>
    <p:extLst>
      <p:ext uri="{BB962C8B-B14F-4D97-AF65-F5344CB8AC3E}">
        <p14:creationId xmlns:p14="http://schemas.microsoft.com/office/powerpoint/2010/main" val="5163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677335"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4" y="1006714"/>
            <a:ext cx="10244665" cy="5317886"/>
          </a:xfrm>
        </p:spPr>
        <p:txBody>
          <a:bodyPr>
            <a:normAutofit/>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6453188" algn="r"/>
                <a:tab pos="7772400" algn="l"/>
                <a:tab pos="8750300" algn="r"/>
              </a:tabLst>
            </a:pPr>
            <a:r>
              <a:rPr lang="en-US" sz="1600" dirty="0">
                <a:solidFill>
                  <a:schemeClr val="accent6">
                    <a:lumMod val="40000"/>
                    <a:lumOff val="60000"/>
                  </a:schemeClr>
                </a:solidFill>
              </a:rPr>
              <a:t>Intro &amp; Topic Discover (# 1, 2, 3)	01 min	H. Le / S. </a:t>
            </a:r>
            <a:r>
              <a:rPr lang="en-US" sz="1600" dirty="0" err="1">
                <a:solidFill>
                  <a:schemeClr val="accent6">
                    <a:lumMod val="40000"/>
                    <a:lumOff val="60000"/>
                  </a:schemeClr>
                </a:solidFill>
              </a:rPr>
              <a:t>Sutar</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Data Sourcing, Clean-Up and Exploration (#4)	01 min	O.J. </a:t>
            </a:r>
            <a:r>
              <a:rPr lang="en-US" sz="1600" dirty="0" err="1">
                <a:solidFill>
                  <a:schemeClr val="accent6">
                    <a:lumMod val="40000"/>
                    <a:lumOff val="60000"/>
                  </a:schemeClr>
                </a:solidFill>
              </a:rPr>
              <a:t>Ndebbio</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200yrs/50yrs/Yearly Storms (#5,6)	02 min	S. </a:t>
            </a:r>
            <a:r>
              <a:rPr lang="en-US" sz="1600" dirty="0" err="1">
                <a:solidFill>
                  <a:schemeClr val="accent6">
                    <a:lumMod val="40000"/>
                    <a:lumOff val="60000"/>
                  </a:schemeClr>
                </a:solidFill>
              </a:rPr>
              <a:t>Sutar</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Storm Frequency (#7)	02 min	O.J. </a:t>
            </a:r>
            <a:r>
              <a:rPr lang="en-US" sz="1600" dirty="0" err="1">
                <a:solidFill>
                  <a:schemeClr val="accent6">
                    <a:lumMod val="40000"/>
                    <a:lumOff val="60000"/>
                  </a:schemeClr>
                </a:solidFill>
              </a:rPr>
              <a:t>Ndebbio</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Category 3, 4, 5 Hurricanes | Storm Trackers (#8, 9)	02 min	H. Le</a:t>
            </a:r>
          </a:p>
          <a:p>
            <a:pPr marL="742932" lvl="2" indent="-342891">
              <a:tabLst>
                <a:tab pos="6453188" algn="r"/>
                <a:tab pos="7772400" algn="l"/>
                <a:tab pos="8750300" algn="r"/>
              </a:tabLst>
            </a:pPr>
            <a:r>
              <a:rPr lang="en-US" sz="1600" dirty="0">
                <a:solidFill>
                  <a:schemeClr val="accent6">
                    <a:lumMod val="40000"/>
                    <a:lumOff val="60000"/>
                  </a:schemeClr>
                </a:solidFill>
              </a:rPr>
              <a:t>Challenges | Limitations (#10)	01 min	H. Le</a:t>
            </a:r>
          </a:p>
          <a:p>
            <a:pPr marL="742932" lvl="2" indent="-342891">
              <a:tabLst>
                <a:tab pos="6453188" algn="r"/>
                <a:tab pos="7772400" algn="l"/>
                <a:tab pos="8750300" algn="r"/>
              </a:tabLst>
            </a:pPr>
            <a:r>
              <a:rPr lang="en-US" sz="1600" dirty="0">
                <a:solidFill>
                  <a:schemeClr val="accent6">
                    <a:lumMod val="40000"/>
                    <a:lumOff val="60000"/>
                  </a:schemeClr>
                </a:solidFill>
              </a:rPr>
              <a:t>Summary (#11)	 01 min	H. Le</a:t>
            </a:r>
          </a:p>
          <a:p>
            <a:pPr marL="742932" lvl="2" indent="-342891">
              <a:tabLst>
                <a:tab pos="6453188" algn="r"/>
                <a:tab pos="7772400" algn="l"/>
                <a:tab pos="8750300" algn="r"/>
              </a:tabLst>
            </a:pPr>
            <a:r>
              <a:rPr lang="en-US" sz="1600" dirty="0">
                <a:solidFill>
                  <a:schemeClr val="accent6">
                    <a:lumMod val="40000"/>
                    <a:lumOff val="60000"/>
                  </a:schemeClr>
                </a:solidFill>
              </a:rPr>
              <a:t>Q&amp;A (#12)	 05 min	Team 4</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7"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00"/>
                            </p:stCondLst>
                            <p:childTnLst>
                              <p:par>
                                <p:cTn id="48" presetID="47"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2950"/>
                            </p:stCondLst>
                            <p:childTnLst>
                              <p:par>
                                <p:cTn id="54" presetID="47"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750"/>
                                        <p:tgtEl>
                                          <p:spTgt spid="3">
                                            <p:txEl>
                                              <p:pRg st="9" end="9"/>
                                            </p:txEl>
                                          </p:spTgt>
                                        </p:tgtEl>
                                      </p:cBhvr>
                                    </p:animEffect>
                                    <p:anim calcmode="lin" valueType="num">
                                      <p:cBhvr>
                                        <p:cTn id="57"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3700"/>
                            </p:stCondLst>
                            <p:childTnLst>
                              <p:par>
                                <p:cTn id="60" presetID="47"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750"/>
                                        <p:tgtEl>
                                          <p:spTgt spid="3">
                                            <p:txEl>
                                              <p:pRg st="10" end="10"/>
                                            </p:txEl>
                                          </p:spTgt>
                                        </p:tgtEl>
                                      </p:cBhvr>
                                    </p:animEffect>
                                    <p:anim calcmode="lin" valueType="num">
                                      <p:cBhvr>
                                        <p:cTn id="63"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4450"/>
                            </p:stCondLst>
                            <p:childTnLst>
                              <p:par>
                                <p:cTn id="66" presetID="47"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750"/>
                                        <p:tgtEl>
                                          <p:spTgt spid="3">
                                            <p:txEl>
                                              <p:pRg st="11" end="11"/>
                                            </p:txEl>
                                          </p:spTgt>
                                        </p:tgtEl>
                                      </p:cBhvr>
                                    </p:animEffect>
                                    <p:anim calcmode="lin" valueType="num">
                                      <p:cBhvr>
                                        <p:cTn id="69"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5200"/>
                            </p:stCondLst>
                            <p:childTnLst>
                              <p:par>
                                <p:cTn id="72" presetID="47"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750"/>
                                        <p:tgtEl>
                                          <p:spTgt spid="3">
                                            <p:txEl>
                                              <p:pRg st="12" end="12"/>
                                            </p:txEl>
                                          </p:spTgt>
                                        </p:tgtEl>
                                      </p:cBhvr>
                                    </p:animEffect>
                                    <p:anim calcmode="lin" valueType="num">
                                      <p:cBhvr>
                                        <p:cTn id="75" dur="7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7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5950"/>
                            </p:stCondLst>
                            <p:childTnLst>
                              <p:par>
                                <p:cTn id="78" presetID="47" presetClass="entr" presetSubtype="0" fill="hold" nodeType="after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750"/>
                                        <p:tgtEl>
                                          <p:spTgt spid="3">
                                            <p:txEl>
                                              <p:pRg st="13" end="13"/>
                                            </p:txEl>
                                          </p:spTgt>
                                        </p:tgtEl>
                                      </p:cBhvr>
                                    </p:animEffect>
                                    <p:anim calcmode="lin" valueType="num">
                                      <p:cBhvr>
                                        <p:cTn id="81" dur="7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75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3"/>
          <a:srcRect l="1164" r="394"/>
          <a:stretch/>
        </p:blipFill>
        <p:spPr>
          <a:xfrm>
            <a:off x="606832" y="4857456"/>
            <a:ext cx="10379827" cy="9168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4"/>
          <a:srcRect l="394" t="18061" r="1152" b="1"/>
          <a:stretch/>
        </p:blipFill>
        <p:spPr>
          <a:xfrm>
            <a:off x="606831" y="5653567"/>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5"/>
          <a:srcRect l="3786" t="16468" r="5174"/>
          <a:stretch/>
        </p:blipFill>
        <p:spPr>
          <a:xfrm>
            <a:off x="606831" y="6054437"/>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477836"/>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 </a:t>
            </a:r>
          </a:p>
        </p:txBody>
      </p:sp>
      <p:pic>
        <p:nvPicPr>
          <p:cNvPr id="3" name="Picture 2">
            <a:extLst>
              <a:ext uri="{FF2B5EF4-FFF2-40B4-BE49-F238E27FC236}">
                <a16:creationId xmlns:a16="http://schemas.microsoft.com/office/drawing/2014/main" id="{F4DC0DE6-D7F3-406F-BF82-EB1B484E925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656391" y="830547"/>
            <a:ext cx="7617612" cy="3886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67180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a:xfrm>
            <a:off x="677335" y="431800"/>
            <a:ext cx="8596668" cy="1320800"/>
          </a:xfrm>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4" y="1230315"/>
            <a:ext cx="9157781" cy="4511266"/>
          </a:xfrm>
        </p:spPr>
        <p:txBody>
          <a:bodyPr>
            <a:normAutofit/>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Techniques: .</a:t>
            </a:r>
            <a:r>
              <a:rPr lang="en-US" dirty="0" err="1"/>
              <a:t>groupby</a:t>
            </a:r>
            <a:r>
              <a:rPr lang="en-US" dirty="0"/>
              <a:t> | .loc | del | matplotlib | </a:t>
            </a:r>
            <a:r>
              <a:rPr lang="en-US" dirty="0" err="1"/>
              <a:t>gmaps</a:t>
            </a:r>
            <a:r>
              <a:rPr lang="en-US" dirty="0"/>
              <a:t> | pandas | etc.</a:t>
            </a:r>
          </a:p>
          <a:p>
            <a:pPr lvl="2">
              <a:buFont typeface="Wingdings" panose="05000000000000000000" pitchFamily="2" charset="2"/>
              <a:buChar char="§"/>
            </a:pPr>
            <a:r>
              <a:rPr lang="en-US" dirty="0"/>
              <a:t>Drop null values, extract relevant column, covert date to year and month, separate hurricane and tropical storm data, convert coordinates, convert number format.</a:t>
            </a:r>
          </a:p>
          <a:p>
            <a:pPr lvl="2">
              <a:buFont typeface="Wingdings" panose="05000000000000000000" pitchFamily="2" charset="2"/>
              <a:buChar char="§"/>
            </a:pPr>
            <a:r>
              <a:rPr lang="en-US" dirty="0"/>
              <a:t>Split Dataset into Hurricanes and Tropical Storms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122560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20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500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50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10000"/>
                            </p:stCondLst>
                            <p:childTnLst>
                              <p:par>
                                <p:cTn id="38" presetID="22" presetClass="entr" presetSubtype="8" fill="hold" nodeType="afterEffect">
                                  <p:stCondLst>
                                    <p:cond delay="2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a:xfrm>
            <a:off x="677335" y="2160590"/>
            <a:ext cx="5117409" cy="3880773"/>
          </a:xfrm>
        </p:spPr>
        <p:txBody>
          <a:bodyPr/>
          <a:lstStyle/>
          <a:p>
            <a:r>
              <a:rPr lang="en-US" dirty="0"/>
              <a:t>Questions to Answer</a:t>
            </a:r>
          </a:p>
          <a:p>
            <a:r>
              <a:rPr lang="en-US" dirty="0"/>
              <a:t>Why These Questions?</a:t>
            </a:r>
          </a:p>
          <a:p>
            <a:r>
              <a:rPr lang="en-US" dirty="0"/>
              <a:t>Data Analytics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2666"/>
            <a:ext cx="5875175" cy="342228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3045"/>
            <a:ext cx="5875175" cy="3240397"/>
          </a:xfrm>
          <a:prstGeom prst="rect">
            <a:avLst/>
          </a:prstGeom>
        </p:spPr>
      </p:pic>
    </p:spTree>
    <p:extLst>
      <p:ext uri="{BB962C8B-B14F-4D97-AF65-F5344CB8AC3E}">
        <p14:creationId xmlns:p14="http://schemas.microsoft.com/office/powerpoint/2010/main" val="13084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 / Henry</a:t>
            </a:r>
          </a:p>
        </p:txBody>
      </p:sp>
      <p:pic>
        <p:nvPicPr>
          <p:cNvPr id="6" name="Picture 5">
            <a:extLst>
              <a:ext uri="{FF2B5EF4-FFF2-40B4-BE49-F238E27FC236}">
                <a16:creationId xmlns:a16="http://schemas.microsoft.com/office/drawing/2014/main" id="{3007EEC4-9891-48CC-AE9A-EBE37E9B5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7" y="1545516"/>
            <a:ext cx="5898103" cy="3932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a:extLst>
              <a:ext uri="{FF2B5EF4-FFF2-40B4-BE49-F238E27FC236}">
                <a16:creationId xmlns:a16="http://schemas.microsoft.com/office/drawing/2014/main" id="{6ECFE940-33AD-4A69-8058-BD87082BB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46" y="1545516"/>
            <a:ext cx="5849398" cy="393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5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8" name="Picture 4">
            <a:extLst>
              <a:ext uri="{FF2B5EF4-FFF2-40B4-BE49-F238E27FC236}">
                <a16:creationId xmlns:a16="http://schemas.microsoft.com/office/drawing/2014/main" id="{3D9AA951-2CCA-434C-9FA1-BE910C05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3448050"/>
            <a:ext cx="8305800" cy="3151414"/>
          </a:xfrm>
          <a:prstGeom prst="rect">
            <a:avLst/>
          </a:prstGeom>
          <a:solidFill>
            <a:schemeClr val="tx2"/>
          </a:solidFill>
        </p:spPr>
      </p:pic>
      <p:pic>
        <p:nvPicPr>
          <p:cNvPr id="1026" name="Picture 2">
            <a:extLst>
              <a:ext uri="{FF2B5EF4-FFF2-40B4-BE49-F238E27FC236}">
                <a16:creationId xmlns:a16="http://schemas.microsoft.com/office/drawing/2014/main" id="{404DB78D-65C1-4F71-BF7A-5AD285530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806" y="169055"/>
            <a:ext cx="5202571" cy="3200457"/>
          </a:xfrm>
          <a:prstGeom prst="rect">
            <a:avLst/>
          </a:prstGeom>
          <a:solidFill>
            <a:srgbClr val="FFFFFF">
              <a:shade val="85000"/>
            </a:srgbClr>
          </a:solidFill>
          <a:ln w="9525">
            <a:solidFill>
              <a:srgbClr val="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AF5A1877-8C3D-4973-B06B-6D70AED978C2}"/>
              </a:ext>
            </a:extLst>
          </p:cNvPr>
          <p:cNvSpPr txBox="1"/>
          <p:nvPr/>
        </p:nvSpPr>
        <p:spPr>
          <a:xfrm>
            <a:off x="3958930" y="3810057"/>
            <a:ext cx="189961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MA : Moving Average </a:t>
            </a:r>
          </a:p>
        </p:txBody>
      </p:sp>
    </p:spTree>
    <p:extLst>
      <p:ext uri="{BB962C8B-B14F-4D97-AF65-F5344CB8AC3E}">
        <p14:creationId xmlns:p14="http://schemas.microsoft.com/office/powerpoint/2010/main" val="32966288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10" name="Picture 9">
            <a:extLst>
              <a:ext uri="{FF2B5EF4-FFF2-40B4-BE49-F238E27FC236}">
                <a16:creationId xmlns:a16="http://schemas.microsoft.com/office/drawing/2014/main" id="{236AEEAC-B979-4DE9-9AE3-E23000383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97" y="1565668"/>
            <a:ext cx="7832997" cy="4177598"/>
          </a:xfrm>
          <a:prstGeom prst="rect">
            <a:avLst/>
          </a:prstGeom>
        </p:spPr>
      </p:pic>
      <p:pic>
        <p:nvPicPr>
          <p:cNvPr id="12" name="Picture 11">
            <a:extLst>
              <a:ext uri="{FF2B5EF4-FFF2-40B4-BE49-F238E27FC236}">
                <a16:creationId xmlns:a16="http://schemas.microsoft.com/office/drawing/2014/main" id="{66FB3A2A-C253-42E8-8914-F03B48D8E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097" y="1565668"/>
            <a:ext cx="7832995" cy="4177598"/>
          </a:xfrm>
          <a:prstGeom prst="rect">
            <a:avLst/>
          </a:prstGeom>
        </p:spPr>
      </p:pic>
    </p:spTree>
    <p:extLst>
      <p:ext uri="{BB962C8B-B14F-4D97-AF65-F5344CB8AC3E}">
        <p14:creationId xmlns:p14="http://schemas.microsoft.com/office/powerpoint/2010/main" val="42817417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pic>
        <p:nvPicPr>
          <p:cNvPr id="7" name="Picture 6">
            <a:extLst>
              <a:ext uri="{FF2B5EF4-FFF2-40B4-BE49-F238E27FC236}">
                <a16:creationId xmlns:a16="http://schemas.microsoft.com/office/drawing/2014/main" id="{8781DB14-05A2-4A04-900F-BE0005A42BE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7335" y="1270000"/>
            <a:ext cx="9159228" cy="5152065"/>
          </a:xfrm>
          <a:prstGeom prst="rect">
            <a:avLst/>
          </a:prstGeom>
          <a:ln w="3175">
            <a:solidFill>
              <a:schemeClr val="tx1"/>
            </a:solidFill>
          </a:ln>
        </p:spPr>
      </p:pic>
    </p:spTree>
    <p:extLst>
      <p:ext uri="{BB962C8B-B14F-4D97-AF65-F5344CB8AC3E}">
        <p14:creationId xmlns:p14="http://schemas.microsoft.com/office/powerpoint/2010/main" val="169466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1690</Words>
  <Application>Microsoft Office PowerPoint</Application>
  <PresentationFormat>Widescreen</PresentationFormat>
  <Paragraphs>133</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Myungjo Std M</vt:lpstr>
      <vt:lpstr>Arial</vt:lpstr>
      <vt:lpstr>Calibri</vt:lpstr>
      <vt:lpstr>Trebuchet MS</vt:lpstr>
      <vt:lpstr>Wingdings</vt:lpstr>
      <vt:lpstr>Wingdings 3</vt:lpstr>
      <vt:lpstr>Facet</vt:lpstr>
      <vt:lpstr>PowerPoint Presentation</vt:lpstr>
      <vt:lpstr>Introduction</vt:lpstr>
      <vt:lpstr>Topic Discover </vt:lpstr>
      <vt:lpstr>Data Sourcing, Clean-Up and Exploration</vt:lpstr>
      <vt:lpstr>Team Member: Sarah</vt:lpstr>
      <vt:lpstr>Team Member: Sarah / Henry</vt:lpstr>
      <vt:lpstr>Team Member: O.J.</vt:lpstr>
      <vt:lpstr>Team Member: Henry </vt:lpstr>
      <vt:lpstr>Team Member: Henry </vt:lpstr>
      <vt:lpstr>Challenges</vt:lpstr>
      <vt:lpstr>Summary (Atlantic)</vt:lpstr>
      <vt:lpstr>THANK YOU!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42</cp:revision>
  <cp:lastPrinted>2020-03-21T01:28:39Z</cp:lastPrinted>
  <dcterms:created xsi:type="dcterms:W3CDTF">2020-03-20T16:26:56Z</dcterms:created>
  <dcterms:modified xsi:type="dcterms:W3CDTF">2020-03-21T22:29:29Z</dcterms:modified>
</cp:coreProperties>
</file>