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3" r:id="rId6"/>
    <p:sldId id="267" r:id="rId7"/>
    <p:sldId id="261" r:id="rId8"/>
    <p:sldId id="266" r:id="rId9"/>
    <p:sldId id="269" r:id="rId10"/>
    <p:sldId id="268" r:id="rId11"/>
    <p:sldId id="265" r:id="rId12"/>
    <p:sldId id="270"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276"/>
    <p:restoredTop sz="81637" autoAdjust="0"/>
  </p:normalViewPr>
  <p:slideViewPr>
    <p:cSldViewPr snapToGrid="0">
      <p:cViewPr>
        <p:scale>
          <a:sx n="75" d="100"/>
          <a:sy n="75" d="100"/>
        </p:scale>
        <p:origin x="171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7B47D-F3DF-42C8-8551-B9FFD7CFFCDD}"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9D460-D7B2-43E9-850A-CB3D07019344}" type="slidenum">
              <a:rPr lang="en-US" smtClean="0"/>
              <a:t>‹#›</a:t>
            </a:fld>
            <a:endParaRPr lang="en-US"/>
          </a:p>
        </p:txBody>
      </p:sp>
    </p:spTree>
    <p:extLst>
      <p:ext uri="{BB962C8B-B14F-4D97-AF65-F5344CB8AC3E}">
        <p14:creationId xmlns:p14="http://schemas.microsoft.com/office/powerpoint/2010/main" val="28494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you all remember hurricane Harvey that destroyed Houston not long ago. To some family, this event forever changed their lives. This picture is captured from ISS of Harvey. The topic we would like to talk about today is Global Warming which lots of people believe is the main cause of many devastating/ catastrophic events. </a:t>
            </a:r>
          </a:p>
        </p:txBody>
      </p:sp>
      <p:sp>
        <p:nvSpPr>
          <p:cNvPr id="4" name="Slide Number Placeholder 3"/>
          <p:cNvSpPr>
            <a:spLocks noGrp="1"/>
          </p:cNvSpPr>
          <p:nvPr>
            <p:ph type="sldNum" sz="quarter" idx="5"/>
          </p:nvPr>
        </p:nvSpPr>
        <p:spPr/>
        <p:txBody>
          <a:bodyPr/>
          <a:lstStyle/>
          <a:p>
            <a:fld id="{7889D460-D7B2-43E9-850A-CB3D07019344}" type="slidenum">
              <a:rPr lang="en-US" smtClean="0"/>
              <a:t>1</a:t>
            </a:fld>
            <a:endParaRPr lang="en-US"/>
          </a:p>
        </p:txBody>
      </p:sp>
    </p:spTree>
    <p:extLst>
      <p:ext uri="{BB962C8B-B14F-4D97-AF65-F5344CB8AC3E}">
        <p14:creationId xmlns:p14="http://schemas.microsoft.com/office/powerpoint/2010/main" val="1562627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13</a:t>
            </a:fld>
            <a:endParaRPr lang="en-US"/>
          </a:p>
        </p:txBody>
      </p:sp>
    </p:spTree>
    <p:extLst>
      <p:ext uri="{BB962C8B-B14F-4D97-AF65-F5344CB8AC3E}">
        <p14:creationId xmlns:p14="http://schemas.microsoft.com/office/powerpoint/2010/main" val="13636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2</a:t>
            </a:fld>
            <a:endParaRPr lang="en-US"/>
          </a:p>
        </p:txBody>
      </p:sp>
    </p:spTree>
    <p:extLst>
      <p:ext uri="{BB962C8B-B14F-4D97-AF65-F5344CB8AC3E}">
        <p14:creationId xmlns:p14="http://schemas.microsoft.com/office/powerpoint/2010/main" val="13806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Hypothesis: Is it true that hurricane is stronger, more intense and increasing in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validate by data and hard evidence the claim from NASA about hurricane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3</a:t>
            </a:fld>
            <a:endParaRPr lang="en-US"/>
          </a:p>
        </p:txBody>
      </p:sp>
    </p:spTree>
    <p:extLst>
      <p:ext uri="{BB962C8B-B14F-4D97-AF65-F5344CB8AC3E}">
        <p14:creationId xmlns:p14="http://schemas.microsoft.com/office/powerpoint/2010/main" val="25091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for sure, to answer this question, we need to look for historical data of global hurricanes and tropical storms. We have looked through multiple sources including NOAA, NASA, EPA and we finally found on Kaggle 2 csv files of hurricane dated from 1851 to 2015. After inspecting the files, we found both of the csv contains great data for analyzing and answers our questions. We glad that the data we found helps us gain understanding about the real truth behind the claim.</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4</a:t>
            </a:fld>
            <a:endParaRPr lang="en-US"/>
          </a:p>
        </p:txBody>
      </p:sp>
    </p:spTree>
    <p:extLst>
      <p:ext uri="{BB962C8B-B14F-4D97-AF65-F5344CB8AC3E}">
        <p14:creationId xmlns:p14="http://schemas.microsoft.com/office/powerpoint/2010/main" val="127999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If I saw a pattern which was not creating a bell curve then I would think that global warming is throwing the hurricanes off through out the months which would have gradually created an equality of hurricanes through the months by an increase number of hurricanes in May, June, July, October, and November by 2015 which it didn’t.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5</a:t>
            </a:fld>
            <a:endParaRPr lang="en-US"/>
          </a:p>
        </p:txBody>
      </p:sp>
    </p:spTree>
    <p:extLst>
      <p:ext uri="{BB962C8B-B14F-4D97-AF65-F5344CB8AC3E}">
        <p14:creationId xmlns:p14="http://schemas.microsoft.com/office/powerpoint/2010/main" val="339392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If I saw a pattern which was not creating a bell curve then I would think that global warming is throwing the hurricanes off through out the months which would have gradually created an equality of hurricanes through the months by an increase number of hurricanes in May, June, July, October, and November by 2015 which it didn’t.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6</a:t>
            </a:fld>
            <a:endParaRPr lang="en-US"/>
          </a:p>
        </p:txBody>
      </p:sp>
    </p:spTree>
    <p:extLst>
      <p:ext uri="{BB962C8B-B14F-4D97-AF65-F5344CB8AC3E}">
        <p14:creationId xmlns:p14="http://schemas.microsoft.com/office/powerpoint/2010/main" val="28861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1" kern="1200" dirty="0">
                <a:solidFill>
                  <a:schemeClr val="tx1"/>
                </a:solidFill>
                <a:effectLst/>
                <a:latin typeface="+mn-lt"/>
                <a:ea typeface="+mn-ea"/>
                <a:cs typeface="+mn-cs"/>
              </a:rPr>
              <a:t>Analysis: Plot A</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After cleaning up the data and doing the necessary groupings for the analysis, a pie plot was created to show the 10 top hurricanes that occurred during the time interval. 92% of the storm was unnamed and 8% represented the 10 top hurricane hits. </a:t>
            </a:r>
            <a:endParaRPr lang="en-US" dirty="0">
              <a:effectLst/>
            </a:endParaRPr>
          </a:p>
          <a:p>
            <a:pPr rtl="0" latinLnBrk="0"/>
            <a:r>
              <a:rPr lang="en-US" sz="1200" dirty="0">
                <a:effectLst/>
              </a:rPr>
              <a:t>-</a:t>
            </a:r>
            <a:endParaRPr lang="en-US" dirty="0">
              <a:effectLst/>
            </a:endParaRPr>
          </a:p>
          <a:p>
            <a:pPr rtl="0" latinLnBrk="0"/>
            <a:r>
              <a:rPr lang="en-US" sz="1200" b="1" kern="1200" dirty="0">
                <a:solidFill>
                  <a:schemeClr val="tx1"/>
                </a:solidFill>
                <a:effectLst/>
                <a:latin typeface="+mn-lt"/>
                <a:ea typeface="+mn-ea"/>
                <a:cs typeface="+mn-cs"/>
              </a:rPr>
              <a:t>Plot B (Periodic hurricane intervals)</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The second plot shows the average storm hits yearly. An average of 10 storms occurs during each hurricane season looking at the plot. </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The plot also shows a slight increase in the occurrence &amp; severity of storms over the decades.</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It could also be said that with the slight spike in hurricane activities, this could be as a result of multi-decadal oscillation patterns in the north Atlantic ocean.</a:t>
            </a:r>
            <a:endParaRPr lang="en-US" dirty="0">
              <a:effectLst/>
            </a:endParaRPr>
          </a:p>
          <a:p>
            <a:pPr rtl="0" latinLnBrk="0"/>
            <a:r>
              <a:rPr lang="en-US" sz="1200" dirty="0">
                <a:effectLst/>
              </a:rPr>
              <a:t>-</a:t>
            </a:r>
            <a:r>
              <a:rPr lang="en-US" sz="1200" b="1" kern="1200" dirty="0">
                <a:solidFill>
                  <a:schemeClr val="tx1"/>
                </a:solidFill>
                <a:effectLst/>
                <a:latin typeface="+mn-lt"/>
                <a:ea typeface="+mn-ea"/>
                <a:cs typeface="+mn-cs"/>
              </a:rPr>
              <a:t>Conclusion:</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From the analysis above, it's still uncertain to say if climate change is the cause for the increase in occurrence &amp; severity of storms. </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A more comprehensive analysis taking all other causes and effects would validate the concept of global warming.</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7</a:t>
            </a:fld>
            <a:endParaRPr lang="en-US"/>
          </a:p>
        </p:txBody>
      </p:sp>
    </p:spTree>
    <p:extLst>
      <p:ext uri="{BB962C8B-B14F-4D97-AF65-F5344CB8AC3E}">
        <p14:creationId xmlns:p14="http://schemas.microsoft.com/office/powerpoint/2010/main" val="309883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is the trend of number of hurricanes in the past 25-50 years, or may be more?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 often do we see catastrophic hurricane (Cat 3, 4, 5 )?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Where are all the hurricanes on the map? Any trend of a certain concentrated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tendency of increasing as per claim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8</a:t>
            </a:fld>
            <a:endParaRPr lang="en-US"/>
          </a:p>
        </p:txBody>
      </p:sp>
    </p:spTree>
    <p:extLst>
      <p:ext uri="{BB962C8B-B14F-4D97-AF65-F5344CB8AC3E}">
        <p14:creationId xmlns:p14="http://schemas.microsoft.com/office/powerpoint/2010/main" val="121504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is the trend of number of hurricanes in the past 25-50 years, or may be more?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 often do we see catastrophic hurricane (Cat 3, 4, 5 )?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Where are all the hurricanes on the map? Any trend of a certain concentrated region?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9</a:t>
            </a:fld>
            <a:endParaRPr lang="en-US"/>
          </a:p>
        </p:txBody>
      </p:sp>
    </p:spTree>
    <p:extLst>
      <p:ext uri="{BB962C8B-B14F-4D97-AF65-F5344CB8AC3E}">
        <p14:creationId xmlns:p14="http://schemas.microsoft.com/office/powerpoint/2010/main" val="295003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18025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69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27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38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534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67787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4861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42869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9720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47736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4724C-4500-4919-9776-BE89A6686EDF}"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82965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4724C-4500-4919-9776-BE89A6686EDF}"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2455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724C-4500-4919-9776-BE89A6686EDF}"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63507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57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754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4724C-4500-4919-9776-BE89A6686EDF}" type="datetimeFigureOut">
              <a:rPr lang="en-US" smtClean="0"/>
              <a:t>3/20/2020</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9749FB6F-B476-410C-9321-AD498A7EDCCC}" type="slidenum">
              <a:rPr lang="en-US" smtClean="0"/>
              <a:t>‹#›</a:t>
            </a:fld>
            <a:endParaRPr lang="en-US"/>
          </a:p>
        </p:txBody>
      </p:sp>
    </p:spTree>
    <p:extLst>
      <p:ext uri="{BB962C8B-B14F-4D97-AF65-F5344CB8AC3E}">
        <p14:creationId xmlns:p14="http://schemas.microsoft.com/office/powerpoint/2010/main" val="32203332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vey from the ISS">
            <a:extLst>
              <a:ext uri="{FF2B5EF4-FFF2-40B4-BE49-F238E27FC236}">
                <a16:creationId xmlns:a16="http://schemas.microsoft.com/office/drawing/2014/main" id="{15B4BE4C-D7AE-45BC-AEFE-B96BBB362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2192001" cy="701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0B9E86-1506-41DB-8F16-9F8C063BB741}"/>
              </a:ext>
            </a:extLst>
          </p:cNvPr>
          <p:cNvSpPr txBox="1"/>
          <p:nvPr/>
        </p:nvSpPr>
        <p:spPr>
          <a:xfrm>
            <a:off x="3676651" y="1"/>
            <a:ext cx="12582672" cy="584775"/>
          </a:xfrm>
          <a:prstGeom prst="rect">
            <a:avLst/>
          </a:prstGeom>
          <a:noFill/>
        </p:spPr>
        <p:txBody>
          <a:bodyPr wrap="square" rtlCol="0">
            <a:spAutoFit/>
          </a:bodyPr>
          <a:lstStyle/>
          <a:p>
            <a:r>
              <a:rPr lang="en-US" sz="3200" dirty="0">
                <a:solidFill>
                  <a:srgbClr val="FF0000"/>
                </a:solidFill>
                <a:latin typeface="Adobe Myungjo Std M" panose="02020600000000000000" pitchFamily="18" charset="-128"/>
                <a:ea typeface="Adobe Myungjo Std M" panose="02020600000000000000" pitchFamily="18" charset="-128"/>
              </a:rPr>
              <a:t>GLOBAL WARMING </a:t>
            </a:r>
            <a:r>
              <a:rPr lang="en-US" sz="3200" b="1" dirty="0">
                <a:solidFill>
                  <a:srgbClr val="FF0000"/>
                </a:solidFill>
                <a:latin typeface="Adobe Myungjo Std M" panose="02020600000000000000" pitchFamily="18" charset="-128"/>
                <a:ea typeface="Adobe Myungjo Std M" panose="02020600000000000000" pitchFamily="18" charset="-128"/>
              </a:rPr>
              <a:t>–</a:t>
            </a:r>
            <a:r>
              <a:rPr lang="en-US" sz="3200" dirty="0">
                <a:solidFill>
                  <a:srgbClr val="FF0000"/>
                </a:solidFill>
                <a:latin typeface="Adobe Myungjo Std M" panose="02020600000000000000" pitchFamily="18" charset="-128"/>
                <a:ea typeface="Adobe Myungjo Std M" panose="02020600000000000000" pitchFamily="18" charset="-128"/>
              </a:rPr>
              <a:t> ARE WE READY?</a:t>
            </a:r>
          </a:p>
        </p:txBody>
      </p:sp>
      <p:sp>
        <p:nvSpPr>
          <p:cNvPr id="5" name="TextBox 4">
            <a:extLst>
              <a:ext uri="{FF2B5EF4-FFF2-40B4-BE49-F238E27FC236}">
                <a16:creationId xmlns:a16="http://schemas.microsoft.com/office/drawing/2014/main" id="{088A715F-B0CB-4C3C-9D12-4D050CF95079}"/>
              </a:ext>
            </a:extLst>
          </p:cNvPr>
          <p:cNvSpPr txBox="1"/>
          <p:nvPr/>
        </p:nvSpPr>
        <p:spPr>
          <a:xfrm>
            <a:off x="114300" y="6488668"/>
            <a:ext cx="11213432" cy="369332"/>
          </a:xfrm>
          <a:prstGeom prst="rect">
            <a:avLst/>
          </a:prstGeom>
          <a:noFill/>
        </p:spPr>
        <p:txBody>
          <a:bodyPr wrap="square" rtlCol="0">
            <a:spAutoFit/>
          </a:bodyPr>
          <a:lstStyle/>
          <a:p>
            <a:r>
              <a:rPr lang="en-US" i="1" dirty="0"/>
              <a:t>Courtesy of </a:t>
            </a:r>
            <a:r>
              <a:rPr lang="en-US" b="1" i="1" dirty="0"/>
              <a:t>NASA</a:t>
            </a:r>
            <a:r>
              <a:rPr lang="en-US" i="1" dirty="0"/>
              <a:t>; photo taken by Astronaut Randy </a:t>
            </a:r>
            <a:r>
              <a:rPr lang="en-US" i="1" dirty="0" err="1"/>
              <a:t>Bresnik</a:t>
            </a:r>
            <a:r>
              <a:rPr lang="en-US" i="1" dirty="0"/>
              <a:t> on ISS - Tropical Storm Harvey</a:t>
            </a:r>
          </a:p>
        </p:txBody>
      </p:sp>
    </p:spTree>
    <p:extLst>
      <p:ext uri="{BB962C8B-B14F-4D97-AF65-F5344CB8AC3E}">
        <p14:creationId xmlns:p14="http://schemas.microsoft.com/office/powerpoint/2010/main" val="40098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5" y="1598615"/>
            <a:ext cx="8596668" cy="1830385"/>
          </a:xfrm>
        </p:spPr>
        <p:txBody>
          <a:bodyPr/>
          <a:lstStyle/>
          <a:p>
            <a:r>
              <a:rPr lang="en-US" dirty="0"/>
              <a:t>Date format: year,  month, date was combined into one string; no separator</a:t>
            </a:r>
          </a:p>
          <a:p>
            <a:r>
              <a:rPr lang="en-US" dirty="0"/>
              <a:t>Coordinates were in different format: **N, **W</a:t>
            </a:r>
          </a:p>
          <a:p>
            <a:r>
              <a:rPr lang="en-US" dirty="0"/>
              <a:t>Multiple indexes data frame encountered</a:t>
            </a:r>
          </a:p>
          <a:p>
            <a:r>
              <a:rPr lang="en-US" dirty="0"/>
              <a:t>Watermarks on </a:t>
            </a:r>
            <a:r>
              <a:rPr lang="en-US" dirty="0" err="1"/>
              <a:t>Gmaps</a:t>
            </a:r>
            <a:r>
              <a:rPr lang="en-US" dirty="0"/>
              <a:t> </a:t>
            </a:r>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E9550DE4-9B69-4672-81BA-6A8C55BFB79E}"/>
              </a:ext>
            </a:extLst>
          </p:cNvPr>
          <p:cNvSpPr txBox="1">
            <a:spLocks/>
          </p:cNvSpPr>
          <p:nvPr/>
        </p:nvSpPr>
        <p:spPr>
          <a:xfrm>
            <a:off x="677335" y="3606801"/>
            <a:ext cx="8596668" cy="1320800"/>
          </a:xfrm>
          <a:prstGeom prst="rect">
            <a:avLst/>
          </a:prstGeom>
        </p:spPr>
        <p:txBody>
          <a:bodyPr vert="horz" lIns="91440" tIns="45720" rIns="91440" bIns="45720" rtlCol="0" anchor="t">
            <a:normAutofit/>
          </a:bodyPr>
          <a:lst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Limitations</a:t>
            </a:r>
          </a:p>
        </p:txBody>
      </p:sp>
      <p:sp>
        <p:nvSpPr>
          <p:cNvPr id="6" name="Content Placeholder 2">
            <a:extLst>
              <a:ext uri="{FF2B5EF4-FFF2-40B4-BE49-F238E27FC236}">
                <a16:creationId xmlns:a16="http://schemas.microsoft.com/office/drawing/2014/main" id="{31D3D021-B199-495C-AB77-82FE4AF3148E}"/>
              </a:ext>
            </a:extLst>
          </p:cNvPr>
          <p:cNvSpPr txBox="1">
            <a:spLocks/>
          </p:cNvSpPr>
          <p:nvPr/>
        </p:nvSpPr>
        <p:spPr>
          <a:xfrm>
            <a:off x="677335" y="4570415"/>
            <a:ext cx="8596668" cy="1830385"/>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Does it included every storms/ hurricanes that actually occurred?</a:t>
            </a:r>
          </a:p>
          <a:p>
            <a:r>
              <a:rPr lang="en-US" dirty="0"/>
              <a:t>200yrs dataset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41962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Summary (Atlantic)</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4" y="1270000"/>
            <a:ext cx="10422465" cy="4457700"/>
          </a:xfrm>
        </p:spPr>
        <p:txBody>
          <a:bodyPr>
            <a:normAutofit/>
          </a:bodyPr>
          <a:lstStyle/>
          <a:p>
            <a:r>
              <a:rPr lang="en-US" dirty="0"/>
              <a:t>Increasing Trend of Tropical Storm Occurrence observed</a:t>
            </a:r>
          </a:p>
          <a:p>
            <a:r>
              <a:rPr lang="en-US" dirty="0"/>
              <a:t>No clear trend of Hurricane getting more stronger/ intense over time</a:t>
            </a:r>
          </a:p>
          <a:p>
            <a:r>
              <a:rPr lang="en-US" dirty="0"/>
              <a:t>~50% Hurricanes and ~50% Tropical Storms (200yrs period)</a:t>
            </a:r>
          </a:p>
          <a:p>
            <a:r>
              <a:rPr lang="en-US" dirty="0"/>
              <a:t>Average 105 Tropical Storms per years</a:t>
            </a:r>
          </a:p>
          <a:p>
            <a:endParaRPr lang="en-US" dirty="0"/>
          </a:p>
          <a:p>
            <a:pPr marL="0" indent="0">
              <a:buNone/>
            </a:pPr>
            <a:r>
              <a:rPr lang="en-US" dirty="0"/>
              <a:t>What else:</a:t>
            </a:r>
          </a:p>
          <a:p>
            <a:r>
              <a:rPr lang="en-US" dirty="0"/>
              <a:t>Pacific Analysis</a:t>
            </a:r>
          </a:p>
          <a:p>
            <a:r>
              <a:rPr lang="en-US" dirty="0"/>
              <a:t>Factors affect Hurricane besides Global Warming</a:t>
            </a:r>
          </a:p>
          <a:p>
            <a:r>
              <a:rPr lang="en-US" dirty="0"/>
              <a:t>Expand Dataset into millennium: Has it been like this even before industrial revolution?</a:t>
            </a:r>
          </a:p>
          <a:p>
            <a:r>
              <a:rPr lang="en-US" dirty="0"/>
              <a:t>Analyze hurricane energy for better resolution of hurricane severity</a:t>
            </a:r>
          </a:p>
        </p:txBody>
      </p:sp>
    </p:spTree>
    <p:extLst>
      <p:ext uri="{BB962C8B-B14F-4D97-AF65-F5344CB8AC3E}">
        <p14:creationId xmlns:p14="http://schemas.microsoft.com/office/powerpoint/2010/main" val="1484925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2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3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3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0"/>
                            </p:stCondLst>
                            <p:childTnLst>
                              <p:par>
                                <p:cTn id="40" presetID="2" presetClass="entr" presetSubtype="8"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44" fill="hold">
                            <p:stCondLst>
                              <p:cond delay="5500"/>
                            </p:stCondLst>
                            <p:childTnLst>
                              <p:par>
                                <p:cTn id="45" presetID="2" presetClass="entr" presetSubtype="8"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a:xfrm>
            <a:off x="934510" y="1438274"/>
            <a:ext cx="8596668" cy="3724275"/>
          </a:xfrm>
        </p:spPr>
        <p:txBody>
          <a:bodyPr>
            <a:normAutofit/>
          </a:bodyPr>
          <a:lstStyle/>
          <a:p>
            <a:pPr algn="ctr"/>
            <a:r>
              <a:rPr lang="en-US" sz="6600" dirty="0"/>
              <a:t>THANK YOU!</a:t>
            </a:r>
            <a:br>
              <a:rPr lang="en-US" sz="6600" dirty="0"/>
            </a:br>
            <a:br>
              <a:rPr lang="en-US" sz="6600" dirty="0"/>
            </a:br>
            <a:r>
              <a:rPr lang="en-US" sz="6600" dirty="0"/>
              <a:t>Q&amp;A</a:t>
            </a:r>
          </a:p>
        </p:txBody>
      </p:sp>
    </p:spTree>
    <p:extLst>
      <p:ext uri="{BB962C8B-B14F-4D97-AF65-F5344CB8AC3E}">
        <p14:creationId xmlns:p14="http://schemas.microsoft.com/office/powerpoint/2010/main" val="5163680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DD17-EA40-4E09-A5FA-6519EAAB8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A72B7-D9AA-4C1C-953E-181817452D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6FE4D0-1D88-4F0A-914D-23924F4A71EF}"/>
              </a:ext>
            </a:extLst>
          </p:cNvPr>
          <p:cNvPicPr>
            <a:picLocks noChangeAspect="1"/>
          </p:cNvPicPr>
          <p:nvPr/>
        </p:nvPicPr>
        <p:blipFill>
          <a:blip r:embed="rId3"/>
          <a:stretch>
            <a:fillRect/>
          </a:stretch>
        </p:blipFill>
        <p:spPr>
          <a:xfrm>
            <a:off x="733029" y="425140"/>
            <a:ext cx="8540974" cy="6007719"/>
          </a:xfrm>
          <a:prstGeom prst="rect">
            <a:avLst/>
          </a:prstGeom>
        </p:spPr>
      </p:pic>
    </p:spTree>
    <p:extLst>
      <p:ext uri="{BB962C8B-B14F-4D97-AF65-F5344CB8AC3E}">
        <p14:creationId xmlns:p14="http://schemas.microsoft.com/office/powerpoint/2010/main" val="2686583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823-F2A9-4877-8E0E-984A2352F35C}"/>
              </a:ext>
            </a:extLst>
          </p:cNvPr>
          <p:cNvSpPr>
            <a:spLocks noGrp="1"/>
          </p:cNvSpPr>
          <p:nvPr>
            <p:ph type="title"/>
          </p:nvPr>
        </p:nvSpPr>
        <p:spPr>
          <a:xfrm>
            <a:off x="677335" y="323580"/>
            <a:ext cx="8596668" cy="4930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AD23C1E-9487-4F01-8AA4-F84B9DE15E09}"/>
              </a:ext>
            </a:extLst>
          </p:cNvPr>
          <p:cNvSpPr>
            <a:spLocks noGrp="1"/>
          </p:cNvSpPr>
          <p:nvPr>
            <p:ph idx="1"/>
          </p:nvPr>
        </p:nvSpPr>
        <p:spPr>
          <a:xfrm>
            <a:off x="677334" y="1006714"/>
            <a:ext cx="10244665" cy="5317886"/>
          </a:xfrm>
        </p:spPr>
        <p:txBody>
          <a:bodyPr>
            <a:normAutofit/>
          </a:bodyPr>
          <a:lstStyle/>
          <a:p>
            <a:r>
              <a:rPr lang="en-US" dirty="0">
                <a:solidFill>
                  <a:schemeClr val="accent6">
                    <a:lumMod val="40000"/>
                    <a:lumOff val="60000"/>
                  </a:schemeClr>
                </a:solidFill>
              </a:rPr>
              <a:t>Team Member:</a:t>
            </a:r>
          </a:p>
          <a:p>
            <a:pPr lvl="1"/>
            <a:r>
              <a:rPr lang="en-US" dirty="0">
                <a:solidFill>
                  <a:schemeClr val="accent6">
                    <a:lumMod val="40000"/>
                    <a:lumOff val="60000"/>
                  </a:schemeClr>
                </a:solidFill>
              </a:rPr>
              <a:t>Sarah </a:t>
            </a:r>
            <a:r>
              <a:rPr lang="en-US" dirty="0" err="1">
                <a:solidFill>
                  <a:schemeClr val="accent6">
                    <a:lumMod val="40000"/>
                    <a:lumOff val="60000"/>
                  </a:schemeClr>
                </a:solidFill>
              </a:rPr>
              <a:t>Sutar</a:t>
            </a:r>
            <a:endParaRPr lang="en-US" dirty="0">
              <a:solidFill>
                <a:schemeClr val="accent6">
                  <a:lumMod val="40000"/>
                  <a:lumOff val="60000"/>
                </a:schemeClr>
              </a:solidFill>
            </a:endParaRPr>
          </a:p>
          <a:p>
            <a:pPr lvl="1"/>
            <a:r>
              <a:rPr lang="en-US" dirty="0">
                <a:solidFill>
                  <a:schemeClr val="accent6">
                    <a:lumMod val="40000"/>
                    <a:lumOff val="60000"/>
                  </a:schemeClr>
                </a:solidFill>
              </a:rPr>
              <a:t>O.J. </a:t>
            </a:r>
            <a:r>
              <a:rPr lang="en-US" dirty="0" err="1">
                <a:solidFill>
                  <a:schemeClr val="accent6">
                    <a:lumMod val="40000"/>
                    <a:lumOff val="60000"/>
                  </a:schemeClr>
                </a:solidFill>
              </a:rPr>
              <a:t>Ndebbio</a:t>
            </a:r>
            <a:endParaRPr lang="en-US" dirty="0">
              <a:solidFill>
                <a:schemeClr val="accent6">
                  <a:lumMod val="40000"/>
                  <a:lumOff val="60000"/>
                </a:schemeClr>
              </a:solidFill>
            </a:endParaRPr>
          </a:p>
          <a:p>
            <a:pPr lvl="1"/>
            <a:r>
              <a:rPr lang="en-US" dirty="0">
                <a:solidFill>
                  <a:schemeClr val="accent6">
                    <a:lumMod val="40000"/>
                    <a:lumOff val="60000"/>
                  </a:schemeClr>
                </a:solidFill>
              </a:rPr>
              <a:t>Henry Le</a:t>
            </a:r>
          </a:p>
          <a:p>
            <a:pPr marL="457189" lvl="1" indent="0">
              <a:buNone/>
            </a:pPr>
            <a:endParaRPr lang="en-US" dirty="0">
              <a:solidFill>
                <a:schemeClr val="accent6">
                  <a:lumMod val="40000"/>
                  <a:lumOff val="60000"/>
                </a:schemeClr>
              </a:solidFill>
            </a:endParaRPr>
          </a:p>
          <a:p>
            <a:pPr marL="342891" lvl="1" indent="-342891"/>
            <a:r>
              <a:rPr lang="en-US" sz="1800" dirty="0">
                <a:solidFill>
                  <a:schemeClr val="accent6">
                    <a:lumMod val="40000"/>
                    <a:lumOff val="60000"/>
                  </a:schemeClr>
                </a:solidFill>
              </a:rPr>
              <a:t>Agenda:</a:t>
            </a:r>
          </a:p>
          <a:p>
            <a:pPr marL="742932" lvl="2" indent="-342891">
              <a:tabLst>
                <a:tab pos="5943600" algn="r"/>
                <a:tab pos="7378700" algn="l"/>
                <a:tab pos="8750300" algn="r"/>
              </a:tabLst>
            </a:pPr>
            <a:r>
              <a:rPr lang="en-US" sz="1600" dirty="0">
                <a:solidFill>
                  <a:schemeClr val="accent6">
                    <a:lumMod val="40000"/>
                    <a:lumOff val="60000"/>
                  </a:schemeClr>
                </a:solidFill>
              </a:rPr>
              <a:t>Intro &amp; Topic Discover	01 min	S. </a:t>
            </a:r>
            <a:r>
              <a:rPr lang="en-US" sz="1600" dirty="0" err="1">
                <a:solidFill>
                  <a:schemeClr val="accent6">
                    <a:lumMod val="40000"/>
                    <a:lumOff val="60000"/>
                  </a:schemeClr>
                </a:solidFill>
              </a:rPr>
              <a:t>Sutar</a:t>
            </a:r>
            <a:r>
              <a:rPr lang="en-US" sz="1600" dirty="0">
                <a:solidFill>
                  <a:schemeClr val="accent6">
                    <a:lumMod val="40000"/>
                    <a:lumOff val="60000"/>
                  </a:schemeClr>
                </a:solidFill>
              </a:rPr>
              <a:t> 	</a:t>
            </a:r>
          </a:p>
          <a:p>
            <a:pPr marL="742932" lvl="2" indent="-342891">
              <a:tabLst>
                <a:tab pos="5943600" algn="r"/>
                <a:tab pos="7378700" algn="l"/>
                <a:tab pos="8750300" algn="r"/>
              </a:tabLst>
            </a:pPr>
            <a:r>
              <a:rPr lang="en-US" sz="1600" dirty="0">
                <a:solidFill>
                  <a:schemeClr val="accent6">
                    <a:lumMod val="40000"/>
                    <a:lumOff val="60000"/>
                  </a:schemeClr>
                </a:solidFill>
              </a:rPr>
              <a:t>Data Sourcing, Clean-Up and Exploration	01 min	O.J. </a:t>
            </a:r>
            <a:r>
              <a:rPr lang="en-US" sz="1600" dirty="0" err="1">
                <a:solidFill>
                  <a:schemeClr val="accent6">
                    <a:lumMod val="40000"/>
                    <a:lumOff val="60000"/>
                  </a:schemeClr>
                </a:solidFill>
              </a:rPr>
              <a:t>Ndebbio</a:t>
            </a:r>
            <a:r>
              <a:rPr lang="en-US" sz="1600" dirty="0">
                <a:solidFill>
                  <a:schemeClr val="accent6">
                    <a:lumMod val="40000"/>
                    <a:lumOff val="60000"/>
                  </a:schemeClr>
                </a:solidFill>
              </a:rPr>
              <a:t>	</a:t>
            </a:r>
          </a:p>
          <a:p>
            <a:pPr marL="742932" lvl="2" indent="-342891">
              <a:tabLst>
                <a:tab pos="5943600" algn="r"/>
                <a:tab pos="7378700" algn="l"/>
                <a:tab pos="8750300" algn="r"/>
              </a:tabLst>
            </a:pPr>
            <a:r>
              <a:rPr lang="en-US" sz="1600" dirty="0">
                <a:solidFill>
                  <a:schemeClr val="accent6">
                    <a:lumMod val="40000"/>
                    <a:lumOff val="60000"/>
                  </a:schemeClr>
                </a:solidFill>
              </a:rPr>
              <a:t>200yrs/50yrs/Yearly Storms 	02 min	S. </a:t>
            </a:r>
            <a:r>
              <a:rPr lang="en-US" sz="1600" dirty="0" err="1">
                <a:solidFill>
                  <a:schemeClr val="accent6">
                    <a:lumMod val="40000"/>
                    <a:lumOff val="60000"/>
                  </a:schemeClr>
                </a:solidFill>
              </a:rPr>
              <a:t>Sutar</a:t>
            </a:r>
            <a:endParaRPr lang="en-US" sz="1600" dirty="0">
              <a:solidFill>
                <a:schemeClr val="accent6">
                  <a:lumMod val="40000"/>
                  <a:lumOff val="60000"/>
                </a:schemeClr>
              </a:solidFill>
            </a:endParaRPr>
          </a:p>
          <a:p>
            <a:pPr marL="742932" lvl="2" indent="-342891">
              <a:tabLst>
                <a:tab pos="5943600" algn="r"/>
                <a:tab pos="7378700" algn="l"/>
                <a:tab pos="8750300" algn="r"/>
              </a:tabLst>
            </a:pPr>
            <a:r>
              <a:rPr lang="en-US" sz="1600" dirty="0">
                <a:solidFill>
                  <a:schemeClr val="accent6">
                    <a:lumMod val="40000"/>
                    <a:lumOff val="60000"/>
                  </a:schemeClr>
                </a:solidFill>
              </a:rPr>
              <a:t>Storm Frequency	02 min	O.J. </a:t>
            </a:r>
            <a:r>
              <a:rPr lang="en-US" sz="1600" dirty="0" err="1">
                <a:solidFill>
                  <a:schemeClr val="accent6">
                    <a:lumMod val="40000"/>
                    <a:lumOff val="60000"/>
                  </a:schemeClr>
                </a:solidFill>
              </a:rPr>
              <a:t>Ndebbio</a:t>
            </a:r>
            <a:endParaRPr lang="en-US" sz="1600" dirty="0">
              <a:solidFill>
                <a:schemeClr val="accent6">
                  <a:lumMod val="40000"/>
                  <a:lumOff val="60000"/>
                </a:schemeClr>
              </a:solidFill>
            </a:endParaRPr>
          </a:p>
          <a:p>
            <a:pPr marL="742932" lvl="2" indent="-342891">
              <a:tabLst>
                <a:tab pos="5943600" algn="r"/>
                <a:tab pos="7378700" algn="l"/>
                <a:tab pos="8750300" algn="r"/>
              </a:tabLst>
            </a:pPr>
            <a:r>
              <a:rPr lang="en-US" sz="1600" dirty="0">
                <a:solidFill>
                  <a:schemeClr val="accent6">
                    <a:lumMod val="40000"/>
                    <a:lumOff val="60000"/>
                  </a:schemeClr>
                </a:solidFill>
              </a:rPr>
              <a:t>Category 3, 4, 5 Hurricanes | Storm Trackers	02 min	H. Le</a:t>
            </a:r>
          </a:p>
          <a:p>
            <a:pPr marL="742932" lvl="2" indent="-342891">
              <a:tabLst>
                <a:tab pos="5943600" algn="r"/>
                <a:tab pos="7378700" algn="l"/>
                <a:tab pos="8750300" algn="r"/>
              </a:tabLst>
            </a:pPr>
            <a:r>
              <a:rPr lang="en-US" sz="1600" dirty="0">
                <a:solidFill>
                  <a:schemeClr val="accent6">
                    <a:lumMod val="40000"/>
                    <a:lumOff val="60000"/>
                  </a:schemeClr>
                </a:solidFill>
              </a:rPr>
              <a:t>Challenges | Limitations	01 min	H. Le</a:t>
            </a:r>
          </a:p>
          <a:p>
            <a:pPr marL="742932" lvl="2" indent="-342891">
              <a:tabLst>
                <a:tab pos="5943600" algn="r"/>
                <a:tab pos="7378700" algn="l"/>
                <a:tab pos="8750300" algn="r"/>
              </a:tabLst>
            </a:pPr>
            <a:r>
              <a:rPr lang="en-US" sz="1600" dirty="0">
                <a:solidFill>
                  <a:schemeClr val="accent6">
                    <a:lumMod val="40000"/>
                    <a:lumOff val="60000"/>
                  </a:schemeClr>
                </a:solidFill>
              </a:rPr>
              <a:t>Summary	 01 min	H. Le</a:t>
            </a:r>
          </a:p>
          <a:p>
            <a:pPr marL="742932" lvl="2" indent="-342891">
              <a:tabLst>
                <a:tab pos="5943600" algn="r"/>
                <a:tab pos="7378700" algn="l"/>
                <a:tab pos="8750300" algn="r"/>
              </a:tabLst>
            </a:pPr>
            <a:r>
              <a:rPr lang="en-US" sz="1600" dirty="0">
                <a:solidFill>
                  <a:schemeClr val="accent6">
                    <a:lumMod val="40000"/>
                    <a:lumOff val="60000"/>
                  </a:schemeClr>
                </a:solidFill>
              </a:rPr>
              <a:t>Q&amp;A	 05 min	Team 4</a:t>
            </a:r>
          </a:p>
          <a:p>
            <a:pPr marL="742932" lvl="2" indent="-342891">
              <a:tabLst>
                <a:tab pos="3824192" algn="r"/>
                <a:tab pos="6400640" algn="r"/>
              </a:tabLst>
            </a:pPr>
            <a:endParaRPr lang="en-US" sz="1600" dirty="0"/>
          </a:p>
          <a:p>
            <a:pPr lvl="1">
              <a:tabLst>
                <a:tab pos="3824192" algn="r"/>
                <a:tab pos="6400640" algn="r"/>
              </a:tabLst>
            </a:pPr>
            <a:endParaRPr lang="en-US" dirty="0"/>
          </a:p>
          <a:p>
            <a:pPr lvl="1">
              <a:tabLst>
                <a:tab pos="3824192" algn="r"/>
                <a:tab pos="6400640" algn="r"/>
              </a:tabLst>
            </a:pPr>
            <a:endParaRPr lang="en-US" dirty="0"/>
          </a:p>
          <a:p>
            <a:pPr lvl="1"/>
            <a:endParaRPr lang="en-US" dirty="0"/>
          </a:p>
        </p:txBody>
      </p:sp>
    </p:spTree>
    <p:extLst>
      <p:ext uri="{BB962C8B-B14F-4D97-AF65-F5344CB8AC3E}">
        <p14:creationId xmlns:p14="http://schemas.microsoft.com/office/powerpoint/2010/main" val="117478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anim calcmode="lin" valueType="num">
                                      <p:cBhvr>
                                        <p:cTn id="14"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50"/>
                                        <p:tgtEl>
                                          <p:spTgt spid="3">
                                            <p:txEl>
                                              <p:pRg st="3" end="3"/>
                                            </p:txEl>
                                          </p:spTgt>
                                        </p:tgtEl>
                                      </p:cBhvr>
                                    </p:animEffect>
                                    <p:anim calcmode="lin" valueType="num">
                                      <p:cBhvr>
                                        <p:cTn id="2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50"/>
                                        <p:tgtEl>
                                          <p:spTgt spid="3">
                                            <p:txEl>
                                              <p:pRg st="5" end="5"/>
                                            </p:txEl>
                                          </p:spTgt>
                                        </p:tgtEl>
                                      </p:cBhvr>
                                    </p:animEffect>
                                    <p:anim calcmode="lin" valueType="num">
                                      <p:cBhvr>
                                        <p:cTn id="3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7" presetClass="entr" presetSubtype="0"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750"/>
                                        <p:tgtEl>
                                          <p:spTgt spid="3">
                                            <p:txEl>
                                              <p:pRg st="6" end="6"/>
                                            </p:txEl>
                                          </p:spTgt>
                                        </p:tgtEl>
                                      </p:cBhvr>
                                    </p:animEffect>
                                    <p:anim calcmode="lin" valueType="num">
                                      <p:cBhvr>
                                        <p:cTn id="3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7" presetClass="entr" presetSubtype="0" fill="hold"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700"/>
                                        <p:tgtEl>
                                          <p:spTgt spid="3">
                                            <p:txEl>
                                              <p:pRg st="7" end="7"/>
                                            </p:txEl>
                                          </p:spTgt>
                                        </p:tgtEl>
                                      </p:cBhvr>
                                    </p:animEffect>
                                    <p:anim calcmode="lin" valueType="num">
                                      <p:cBhvr>
                                        <p:cTn id="45"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2200"/>
                            </p:stCondLst>
                            <p:childTnLst>
                              <p:par>
                                <p:cTn id="48" presetID="47" presetClass="entr" presetSubtype="0" fill="hold" nodeType="after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750"/>
                                        <p:tgtEl>
                                          <p:spTgt spid="3">
                                            <p:txEl>
                                              <p:pRg st="8" end="8"/>
                                            </p:txEl>
                                          </p:spTgt>
                                        </p:tgtEl>
                                      </p:cBhvr>
                                    </p:animEffect>
                                    <p:anim calcmode="lin" valueType="num">
                                      <p:cBhvr>
                                        <p:cTn id="51"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3" fill="hold">
                            <p:stCondLst>
                              <p:cond delay="2950"/>
                            </p:stCondLst>
                            <p:childTnLst>
                              <p:par>
                                <p:cTn id="54" presetID="47" presetClass="entr" presetSubtype="0" fill="hold"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750"/>
                                        <p:tgtEl>
                                          <p:spTgt spid="3">
                                            <p:txEl>
                                              <p:pRg st="9" end="9"/>
                                            </p:txEl>
                                          </p:spTgt>
                                        </p:tgtEl>
                                      </p:cBhvr>
                                    </p:animEffect>
                                    <p:anim calcmode="lin" valueType="num">
                                      <p:cBhvr>
                                        <p:cTn id="57"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9" fill="hold">
                            <p:stCondLst>
                              <p:cond delay="3700"/>
                            </p:stCondLst>
                            <p:childTnLst>
                              <p:par>
                                <p:cTn id="60" presetID="47" presetClass="entr" presetSubtype="0" fill="hold" nodeType="after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750"/>
                                        <p:tgtEl>
                                          <p:spTgt spid="3">
                                            <p:txEl>
                                              <p:pRg st="10" end="10"/>
                                            </p:txEl>
                                          </p:spTgt>
                                        </p:tgtEl>
                                      </p:cBhvr>
                                    </p:animEffect>
                                    <p:anim calcmode="lin" valueType="num">
                                      <p:cBhvr>
                                        <p:cTn id="63" dur="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7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65" fill="hold">
                            <p:stCondLst>
                              <p:cond delay="4450"/>
                            </p:stCondLst>
                            <p:childTnLst>
                              <p:par>
                                <p:cTn id="66" presetID="47" presetClass="entr" presetSubtype="0" fill="hold" nodeType="after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750"/>
                                        <p:tgtEl>
                                          <p:spTgt spid="3">
                                            <p:txEl>
                                              <p:pRg st="11" end="11"/>
                                            </p:txEl>
                                          </p:spTgt>
                                        </p:tgtEl>
                                      </p:cBhvr>
                                    </p:animEffect>
                                    <p:anim calcmode="lin" valueType="num">
                                      <p:cBhvr>
                                        <p:cTn id="69" dur="7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7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71" fill="hold">
                            <p:stCondLst>
                              <p:cond delay="5200"/>
                            </p:stCondLst>
                            <p:childTnLst>
                              <p:par>
                                <p:cTn id="72" presetID="47" presetClass="entr" presetSubtype="0" fill="hold" nodeType="after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750"/>
                                        <p:tgtEl>
                                          <p:spTgt spid="3">
                                            <p:txEl>
                                              <p:pRg st="12" end="12"/>
                                            </p:txEl>
                                          </p:spTgt>
                                        </p:tgtEl>
                                      </p:cBhvr>
                                    </p:animEffect>
                                    <p:anim calcmode="lin" valueType="num">
                                      <p:cBhvr>
                                        <p:cTn id="75" dur="75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6" dur="75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77" fill="hold">
                            <p:stCondLst>
                              <p:cond delay="5950"/>
                            </p:stCondLst>
                            <p:childTnLst>
                              <p:par>
                                <p:cTn id="78" presetID="47" presetClass="entr" presetSubtype="0" fill="hold" nodeType="after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750"/>
                                        <p:tgtEl>
                                          <p:spTgt spid="3">
                                            <p:txEl>
                                              <p:pRg st="13" end="13"/>
                                            </p:txEl>
                                          </p:spTgt>
                                        </p:tgtEl>
                                      </p:cBhvr>
                                    </p:animEffect>
                                    <p:anim calcmode="lin" valueType="num">
                                      <p:cBhvr>
                                        <p:cTn id="81" dur="75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75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215E6-CC9C-4289-BDCD-9B5040C8E66C}"/>
              </a:ext>
            </a:extLst>
          </p:cNvPr>
          <p:cNvPicPr>
            <a:picLocks noChangeAspect="1"/>
          </p:cNvPicPr>
          <p:nvPr/>
        </p:nvPicPr>
        <p:blipFill rotWithShape="1">
          <a:blip r:embed="rId3"/>
          <a:srcRect l="4363" t="21091" r="3455" b="11515"/>
          <a:stretch/>
        </p:blipFill>
        <p:spPr>
          <a:xfrm>
            <a:off x="1274619" y="861189"/>
            <a:ext cx="8451272" cy="3458763"/>
          </a:xfrm>
          <a:prstGeom prst="rect">
            <a:avLst/>
          </a:prstGeom>
        </p:spPr>
      </p:pic>
      <p:pic>
        <p:nvPicPr>
          <p:cNvPr id="6" name="Picture 5">
            <a:extLst>
              <a:ext uri="{FF2B5EF4-FFF2-40B4-BE49-F238E27FC236}">
                <a16:creationId xmlns:a16="http://schemas.microsoft.com/office/drawing/2014/main" id="{A2021905-8236-438B-B3E7-0B3881AFCA12}"/>
              </a:ext>
            </a:extLst>
          </p:cNvPr>
          <p:cNvPicPr>
            <a:picLocks noChangeAspect="1"/>
          </p:cNvPicPr>
          <p:nvPr/>
        </p:nvPicPr>
        <p:blipFill rotWithShape="1">
          <a:blip r:embed="rId4"/>
          <a:srcRect l="1164" r="394"/>
          <a:stretch/>
        </p:blipFill>
        <p:spPr>
          <a:xfrm>
            <a:off x="606832" y="4581008"/>
            <a:ext cx="10379827" cy="916875"/>
          </a:xfrm>
          <a:prstGeom prst="rect">
            <a:avLst/>
          </a:prstGeom>
        </p:spPr>
      </p:pic>
      <p:pic>
        <p:nvPicPr>
          <p:cNvPr id="8" name="Picture 7">
            <a:extLst>
              <a:ext uri="{FF2B5EF4-FFF2-40B4-BE49-F238E27FC236}">
                <a16:creationId xmlns:a16="http://schemas.microsoft.com/office/drawing/2014/main" id="{45C58C49-5190-4F32-BC27-95ECC7E1E5EA}"/>
              </a:ext>
            </a:extLst>
          </p:cNvPr>
          <p:cNvPicPr>
            <a:picLocks noChangeAspect="1"/>
          </p:cNvPicPr>
          <p:nvPr/>
        </p:nvPicPr>
        <p:blipFill rotWithShape="1">
          <a:blip r:embed="rId5"/>
          <a:srcRect l="394" t="18061" r="1152" b="1"/>
          <a:stretch/>
        </p:blipFill>
        <p:spPr>
          <a:xfrm>
            <a:off x="606831" y="5377119"/>
            <a:ext cx="10379827" cy="550224"/>
          </a:xfrm>
          <a:prstGeom prst="rect">
            <a:avLst/>
          </a:prstGeom>
        </p:spPr>
      </p:pic>
      <p:pic>
        <p:nvPicPr>
          <p:cNvPr id="9" name="Picture 8">
            <a:extLst>
              <a:ext uri="{FF2B5EF4-FFF2-40B4-BE49-F238E27FC236}">
                <a16:creationId xmlns:a16="http://schemas.microsoft.com/office/drawing/2014/main" id="{9F0B1BB6-DA36-4463-86B5-1F19817DFE5C}"/>
              </a:ext>
            </a:extLst>
          </p:cNvPr>
          <p:cNvPicPr>
            <a:picLocks noChangeAspect="1"/>
          </p:cNvPicPr>
          <p:nvPr/>
        </p:nvPicPr>
        <p:blipFill rotWithShape="1">
          <a:blip r:embed="rId6"/>
          <a:srcRect l="3786" t="16468" r="5174"/>
          <a:stretch/>
        </p:blipFill>
        <p:spPr>
          <a:xfrm>
            <a:off x="606831" y="5777989"/>
            <a:ext cx="10379827" cy="642751"/>
          </a:xfrm>
          <a:prstGeom prst="rect">
            <a:avLst/>
          </a:prstGeom>
        </p:spPr>
      </p:pic>
      <p:sp>
        <p:nvSpPr>
          <p:cNvPr id="12" name="Explosion: 8 Points 11">
            <a:extLst>
              <a:ext uri="{FF2B5EF4-FFF2-40B4-BE49-F238E27FC236}">
                <a16:creationId xmlns:a16="http://schemas.microsoft.com/office/drawing/2014/main" id="{F673151A-6976-4D80-B310-117F7A48BD39}"/>
              </a:ext>
            </a:extLst>
          </p:cNvPr>
          <p:cNvSpPr/>
          <p:nvPr/>
        </p:nvSpPr>
        <p:spPr>
          <a:xfrm rot="472317">
            <a:off x="2078908" y="5201388"/>
            <a:ext cx="1560285" cy="1188757"/>
          </a:xfrm>
          <a:prstGeom prst="irregularSeal1">
            <a:avLst/>
          </a:prstGeom>
          <a:ln w="1905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0000"/>
                </a:solidFill>
              </a:rPr>
              <a:t>???</a:t>
            </a:r>
            <a:endParaRPr lang="en-US" dirty="0">
              <a:solidFill>
                <a:srgbClr val="FF0000"/>
              </a:solidFill>
            </a:endParaRPr>
          </a:p>
        </p:txBody>
      </p:sp>
      <p:sp>
        <p:nvSpPr>
          <p:cNvPr id="13" name="Title 1">
            <a:extLst>
              <a:ext uri="{FF2B5EF4-FFF2-40B4-BE49-F238E27FC236}">
                <a16:creationId xmlns:a16="http://schemas.microsoft.com/office/drawing/2014/main" id="{5EFF3649-7DAD-4D8C-9D32-C2399D0FCD1A}"/>
              </a:ext>
            </a:extLst>
          </p:cNvPr>
          <p:cNvSpPr>
            <a:spLocks noGrp="1"/>
          </p:cNvSpPr>
          <p:nvPr>
            <p:ph type="title"/>
          </p:nvPr>
        </p:nvSpPr>
        <p:spPr>
          <a:xfrm>
            <a:off x="677335" y="323580"/>
            <a:ext cx="8596668" cy="493059"/>
          </a:xfrm>
        </p:spPr>
        <p:txBody>
          <a:bodyPr>
            <a:normAutofit fontScale="90000"/>
          </a:bodyPr>
          <a:lstStyle/>
          <a:p>
            <a:r>
              <a:rPr lang="en-US" dirty="0"/>
              <a:t>Topic Discover </a:t>
            </a:r>
          </a:p>
        </p:txBody>
      </p:sp>
    </p:spTree>
    <p:extLst>
      <p:ext uri="{BB962C8B-B14F-4D97-AF65-F5344CB8AC3E}">
        <p14:creationId xmlns:p14="http://schemas.microsoft.com/office/powerpoint/2010/main" val="3367180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80">
                                          <p:stCondLst>
                                            <p:cond delay="0"/>
                                          </p:stCondLst>
                                        </p:cTn>
                                        <p:tgtEl>
                                          <p:spTgt spid="12"/>
                                        </p:tgtEl>
                                      </p:cBhvr>
                                    </p:animEffect>
                                    <p:anim calcmode="lin" valueType="num">
                                      <p:cBhvr>
                                        <p:cTn id="2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7" dur="26">
                                          <p:stCondLst>
                                            <p:cond delay="650"/>
                                          </p:stCondLst>
                                        </p:cTn>
                                        <p:tgtEl>
                                          <p:spTgt spid="12"/>
                                        </p:tgtEl>
                                      </p:cBhvr>
                                      <p:to x="100000" y="60000"/>
                                    </p:animScale>
                                    <p:animScale>
                                      <p:cBhvr>
                                        <p:cTn id="28" dur="166" decel="50000">
                                          <p:stCondLst>
                                            <p:cond delay="676"/>
                                          </p:stCondLst>
                                        </p:cTn>
                                        <p:tgtEl>
                                          <p:spTgt spid="12"/>
                                        </p:tgtEl>
                                      </p:cBhvr>
                                      <p:to x="100000" y="100000"/>
                                    </p:animScale>
                                    <p:animScale>
                                      <p:cBhvr>
                                        <p:cTn id="29" dur="26">
                                          <p:stCondLst>
                                            <p:cond delay="1312"/>
                                          </p:stCondLst>
                                        </p:cTn>
                                        <p:tgtEl>
                                          <p:spTgt spid="12"/>
                                        </p:tgtEl>
                                      </p:cBhvr>
                                      <p:to x="100000" y="80000"/>
                                    </p:animScale>
                                    <p:animScale>
                                      <p:cBhvr>
                                        <p:cTn id="30" dur="166" decel="50000">
                                          <p:stCondLst>
                                            <p:cond delay="1338"/>
                                          </p:stCondLst>
                                        </p:cTn>
                                        <p:tgtEl>
                                          <p:spTgt spid="12"/>
                                        </p:tgtEl>
                                      </p:cBhvr>
                                      <p:to x="100000" y="100000"/>
                                    </p:animScale>
                                    <p:animScale>
                                      <p:cBhvr>
                                        <p:cTn id="31" dur="26">
                                          <p:stCondLst>
                                            <p:cond delay="1642"/>
                                          </p:stCondLst>
                                        </p:cTn>
                                        <p:tgtEl>
                                          <p:spTgt spid="12"/>
                                        </p:tgtEl>
                                      </p:cBhvr>
                                      <p:to x="100000" y="90000"/>
                                    </p:animScale>
                                    <p:animScale>
                                      <p:cBhvr>
                                        <p:cTn id="32" dur="166" decel="50000">
                                          <p:stCondLst>
                                            <p:cond delay="1668"/>
                                          </p:stCondLst>
                                        </p:cTn>
                                        <p:tgtEl>
                                          <p:spTgt spid="12"/>
                                        </p:tgtEl>
                                      </p:cBhvr>
                                      <p:to x="100000" y="100000"/>
                                    </p:animScale>
                                    <p:animScale>
                                      <p:cBhvr>
                                        <p:cTn id="33" dur="26">
                                          <p:stCondLst>
                                            <p:cond delay="1808"/>
                                          </p:stCondLst>
                                        </p:cTn>
                                        <p:tgtEl>
                                          <p:spTgt spid="12"/>
                                        </p:tgtEl>
                                      </p:cBhvr>
                                      <p:to x="100000" y="95000"/>
                                    </p:animScale>
                                    <p:animScale>
                                      <p:cBhvr>
                                        <p:cTn id="3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A96B-7627-40B9-972B-EA466E33D197}"/>
              </a:ext>
            </a:extLst>
          </p:cNvPr>
          <p:cNvSpPr>
            <a:spLocks noGrp="1"/>
          </p:cNvSpPr>
          <p:nvPr>
            <p:ph type="title"/>
          </p:nvPr>
        </p:nvSpPr>
        <p:spPr>
          <a:xfrm>
            <a:off x="677335" y="431800"/>
            <a:ext cx="8596668" cy="1320800"/>
          </a:xfrm>
        </p:spPr>
        <p:txBody>
          <a:bodyPr/>
          <a:lstStyle/>
          <a:p>
            <a:r>
              <a:rPr lang="en-US" dirty="0"/>
              <a:t>Data Sourcing, Clean-Up and Exploration</a:t>
            </a:r>
          </a:p>
        </p:txBody>
      </p:sp>
      <p:sp>
        <p:nvSpPr>
          <p:cNvPr id="3" name="Content Placeholder 2">
            <a:extLst>
              <a:ext uri="{FF2B5EF4-FFF2-40B4-BE49-F238E27FC236}">
                <a16:creationId xmlns:a16="http://schemas.microsoft.com/office/drawing/2014/main" id="{D039199E-3534-43E1-84BA-F67A231E022E}"/>
              </a:ext>
            </a:extLst>
          </p:cNvPr>
          <p:cNvSpPr>
            <a:spLocks noGrp="1"/>
          </p:cNvSpPr>
          <p:nvPr>
            <p:ph idx="1"/>
          </p:nvPr>
        </p:nvSpPr>
        <p:spPr>
          <a:xfrm>
            <a:off x="677335" y="1230315"/>
            <a:ext cx="8596668" cy="3880773"/>
          </a:xfrm>
        </p:spPr>
        <p:txBody>
          <a:bodyPr/>
          <a:lstStyle/>
          <a:p>
            <a:r>
              <a:rPr lang="en-US" dirty="0"/>
              <a:t>Data Type:</a:t>
            </a:r>
          </a:p>
          <a:p>
            <a:pPr lvl="1"/>
            <a:r>
              <a:rPr lang="en-US" dirty="0"/>
              <a:t>Historical data of hurricanes and tropical storms</a:t>
            </a:r>
          </a:p>
          <a:p>
            <a:pPr lvl="1"/>
            <a:r>
              <a:rPr lang="en-US" dirty="0"/>
              <a:t>Continuously updated for 50+ years</a:t>
            </a:r>
            <a:br>
              <a:rPr lang="en-US" dirty="0"/>
            </a:br>
            <a:r>
              <a:rPr lang="en-US" dirty="0"/>
              <a:t>		</a:t>
            </a:r>
          </a:p>
          <a:p>
            <a:r>
              <a:rPr lang="en-US" dirty="0"/>
              <a:t>Data Sourcing &amp; Exploration and Clean-up:</a:t>
            </a:r>
          </a:p>
          <a:p>
            <a:pPr lvl="1"/>
            <a:r>
              <a:rPr lang="en-US" dirty="0"/>
              <a:t>NOAA, EPA, Uni. of Colorado, NASA, </a:t>
            </a:r>
            <a:r>
              <a:rPr lang="en-US" dirty="0">
                <a:solidFill>
                  <a:srgbClr val="92D050"/>
                </a:solidFill>
              </a:rPr>
              <a:t>Kaggle</a:t>
            </a:r>
          </a:p>
          <a:p>
            <a:pPr lvl="1"/>
            <a:r>
              <a:rPr lang="en-US" dirty="0"/>
              <a:t>Drop null values, extract relevant column, covert date to year and month, separate hurricane and tropical storm data, convert coordinates, convert number format.</a:t>
            </a:r>
          </a:p>
          <a:p>
            <a:pPr lvl="1"/>
            <a:r>
              <a:rPr lang="en-US" dirty="0"/>
              <a:t>Techniques: .</a:t>
            </a:r>
            <a:r>
              <a:rPr lang="en-US" dirty="0" err="1"/>
              <a:t>groupby</a:t>
            </a:r>
            <a:r>
              <a:rPr lang="en-US" dirty="0"/>
              <a:t> | .loc | del | matplotlib | </a:t>
            </a:r>
            <a:r>
              <a:rPr lang="en-US" dirty="0" err="1"/>
              <a:t>gmaps</a:t>
            </a:r>
            <a:r>
              <a:rPr lang="en-US" dirty="0"/>
              <a:t> | pandas</a:t>
            </a:r>
          </a:p>
          <a:p>
            <a:pPr lvl="1"/>
            <a:r>
              <a:rPr lang="en-US" dirty="0"/>
              <a:t>Split Dataset into Hurricanes and Tropical Storms</a:t>
            </a:r>
          </a:p>
          <a:p>
            <a:pPr lvl="1"/>
            <a:r>
              <a:rPr lang="en-US" dirty="0"/>
              <a:t>Final clean data is exported for team utilization</a:t>
            </a:r>
          </a:p>
          <a:p>
            <a:pPr lvl="1"/>
            <a:endParaRPr lang="en-US" dirty="0"/>
          </a:p>
          <a:p>
            <a:endParaRPr lang="en-US" dirty="0"/>
          </a:p>
          <a:p>
            <a:endParaRPr lang="en-US" dirty="0"/>
          </a:p>
          <a:p>
            <a:endParaRPr lang="en-US" dirty="0"/>
          </a:p>
          <a:p>
            <a:pPr marL="457188"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27FBF86B-4321-4F7B-BC57-96B70251596F}"/>
              </a:ext>
            </a:extLst>
          </p:cNvPr>
          <p:cNvPicPr>
            <a:picLocks noChangeAspect="1"/>
          </p:cNvPicPr>
          <p:nvPr/>
        </p:nvPicPr>
        <p:blipFill>
          <a:blip r:embed="rId3"/>
          <a:stretch>
            <a:fillRect/>
          </a:stretch>
        </p:blipFill>
        <p:spPr>
          <a:xfrm>
            <a:off x="121832" y="5247169"/>
            <a:ext cx="5880248" cy="1162050"/>
          </a:xfrm>
          <a:prstGeom prst="roundRect">
            <a:avLst>
              <a:gd name="adj" fmla="val 4167"/>
            </a:avLst>
          </a:prstGeom>
          <a:solidFill>
            <a:srgbClr val="FFFFFF"/>
          </a:solidFill>
          <a:ln w="31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E27B6410-B9F3-4680-89F7-CC3CEAAA11B5}"/>
              </a:ext>
            </a:extLst>
          </p:cNvPr>
          <p:cNvPicPr>
            <a:picLocks noChangeAspect="1"/>
          </p:cNvPicPr>
          <p:nvPr/>
        </p:nvPicPr>
        <p:blipFill>
          <a:blip r:embed="rId4"/>
          <a:stretch>
            <a:fillRect/>
          </a:stretch>
        </p:blipFill>
        <p:spPr>
          <a:xfrm>
            <a:off x="6189921" y="5247169"/>
            <a:ext cx="5905500" cy="1162050"/>
          </a:xfrm>
          <a:prstGeom prst="roundRect">
            <a:avLst>
              <a:gd name="adj" fmla="val 4167"/>
            </a:avLst>
          </a:prstGeom>
          <a:solidFill>
            <a:srgbClr val="FFFFFF"/>
          </a:solidFill>
          <a:ln w="31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225601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5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1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175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4750"/>
                            </p:stCondLst>
                            <p:childTnLst>
                              <p:par>
                                <p:cTn id="30" presetID="22" presetClass="entr" presetSubtype="8" fill="hold" nodeType="afterEffect">
                                  <p:stCondLst>
                                    <p:cond delay="20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7250"/>
                            </p:stCondLst>
                            <p:childTnLst>
                              <p:par>
                                <p:cTn id="34" presetID="22" presetClass="entr" presetSubtype="8" fill="hold" nodeType="afterEffect">
                                  <p:stCondLst>
                                    <p:cond delay="2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par>
                          <p:cTn id="37" fill="hold">
                            <p:stCondLst>
                              <p:cond delay="9750"/>
                            </p:stCondLst>
                            <p:childTnLst>
                              <p:par>
                                <p:cTn id="38" presetID="22" presetClass="entr" presetSubtype="8" fill="hold" nodeType="afterEffect">
                                  <p:stCondLst>
                                    <p:cond delay="200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42"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a:t>
            </a:r>
          </a:p>
        </p:txBody>
      </p:sp>
      <p:sp>
        <p:nvSpPr>
          <p:cNvPr id="3" name="Content Placeholder 2">
            <a:extLst>
              <a:ext uri="{FF2B5EF4-FFF2-40B4-BE49-F238E27FC236}">
                <a16:creationId xmlns:a16="http://schemas.microsoft.com/office/drawing/2014/main" id="{ED590991-5F0C-44FB-A457-1D92A6D5EA36}"/>
              </a:ext>
            </a:extLst>
          </p:cNvPr>
          <p:cNvSpPr>
            <a:spLocks noGrp="1"/>
          </p:cNvSpPr>
          <p:nvPr>
            <p:ph idx="1"/>
          </p:nvPr>
        </p:nvSpPr>
        <p:spPr/>
        <p:txBody>
          <a:bodyPr/>
          <a:lstStyle/>
          <a:p>
            <a:r>
              <a:rPr lang="en-US" dirty="0"/>
              <a:t>Questions to Answer</a:t>
            </a:r>
          </a:p>
          <a:p>
            <a:r>
              <a:rPr lang="en-US" dirty="0"/>
              <a:t>Why These Questions?</a:t>
            </a:r>
          </a:p>
          <a:p>
            <a:r>
              <a:rPr lang="en-US" dirty="0"/>
              <a:t>Data Analytics</a:t>
            </a:r>
          </a:p>
          <a:p>
            <a:r>
              <a:rPr lang="en-US" dirty="0"/>
              <a:t>Conclusion</a:t>
            </a:r>
          </a:p>
        </p:txBody>
      </p:sp>
      <p:pic>
        <p:nvPicPr>
          <p:cNvPr id="4" name="Picture 3" descr="A screenshot of a cell phone&#10;&#10;Description automatically generated">
            <a:extLst>
              <a:ext uri="{FF2B5EF4-FFF2-40B4-BE49-F238E27FC236}">
                <a16:creationId xmlns:a16="http://schemas.microsoft.com/office/drawing/2014/main" id="{510DCE79-190C-432D-883F-74E56D30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62666"/>
            <a:ext cx="5875175" cy="342228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ABAAAD5-8B19-4F3F-81E9-CF987B0A9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3045"/>
            <a:ext cx="5875175" cy="3240397"/>
          </a:xfrm>
          <a:prstGeom prst="rect">
            <a:avLst/>
          </a:prstGeom>
        </p:spPr>
      </p:pic>
    </p:spTree>
    <p:extLst>
      <p:ext uri="{BB962C8B-B14F-4D97-AF65-F5344CB8AC3E}">
        <p14:creationId xmlns:p14="http://schemas.microsoft.com/office/powerpoint/2010/main" val="1308406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 / Henry</a:t>
            </a:r>
          </a:p>
        </p:txBody>
      </p:sp>
      <p:pic>
        <p:nvPicPr>
          <p:cNvPr id="6" name="Picture 5">
            <a:extLst>
              <a:ext uri="{FF2B5EF4-FFF2-40B4-BE49-F238E27FC236}">
                <a16:creationId xmlns:a16="http://schemas.microsoft.com/office/drawing/2014/main" id="{3007EEC4-9891-48CC-AE9A-EBE37E9B5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97" y="1545516"/>
            <a:ext cx="5898103" cy="3932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4">
            <a:extLst>
              <a:ext uri="{FF2B5EF4-FFF2-40B4-BE49-F238E27FC236}">
                <a16:creationId xmlns:a16="http://schemas.microsoft.com/office/drawing/2014/main" id="{6ECFE940-33AD-4A69-8058-BD87082BB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746" y="1545516"/>
            <a:ext cx="5849398" cy="3934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57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O.J.</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7" name="Picture 2">
            <a:extLst>
              <a:ext uri="{FF2B5EF4-FFF2-40B4-BE49-F238E27FC236}">
                <a16:creationId xmlns:a16="http://schemas.microsoft.com/office/drawing/2014/main" id="{7E3BB28F-6FE2-467D-B331-6137D5D37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219" y="377483"/>
            <a:ext cx="5385707" cy="2955471"/>
          </a:xfrm>
          <a:prstGeom prst="rect">
            <a:avLst/>
          </a:prstGeom>
          <a:solidFill>
            <a:schemeClr val="tx1"/>
          </a:solidFill>
        </p:spPr>
      </p:pic>
      <p:pic>
        <p:nvPicPr>
          <p:cNvPr id="8" name="Picture 4">
            <a:extLst>
              <a:ext uri="{FF2B5EF4-FFF2-40B4-BE49-F238E27FC236}">
                <a16:creationId xmlns:a16="http://schemas.microsoft.com/office/drawing/2014/main" id="{3D9AA951-2CCA-434C-9FA1-BE910C05A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50" y="3448050"/>
            <a:ext cx="8305800" cy="3151414"/>
          </a:xfrm>
          <a:prstGeom prst="rect">
            <a:avLst/>
          </a:prstGeom>
          <a:solidFill>
            <a:schemeClr val="tx2"/>
          </a:solidFill>
        </p:spPr>
      </p:pic>
    </p:spTree>
    <p:extLst>
      <p:ext uri="{BB962C8B-B14F-4D97-AF65-F5344CB8AC3E}">
        <p14:creationId xmlns:p14="http://schemas.microsoft.com/office/powerpoint/2010/main" val="329662886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10" name="Picture 9">
            <a:extLst>
              <a:ext uri="{FF2B5EF4-FFF2-40B4-BE49-F238E27FC236}">
                <a16:creationId xmlns:a16="http://schemas.microsoft.com/office/drawing/2014/main" id="{236AEEAC-B979-4DE9-9AE3-E23000383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097" y="1565668"/>
            <a:ext cx="7832997" cy="4177598"/>
          </a:xfrm>
          <a:prstGeom prst="rect">
            <a:avLst/>
          </a:prstGeom>
        </p:spPr>
      </p:pic>
      <p:pic>
        <p:nvPicPr>
          <p:cNvPr id="12" name="Picture 11">
            <a:extLst>
              <a:ext uri="{FF2B5EF4-FFF2-40B4-BE49-F238E27FC236}">
                <a16:creationId xmlns:a16="http://schemas.microsoft.com/office/drawing/2014/main" id="{66FB3A2A-C253-42E8-8914-F03B48D8E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097" y="1565668"/>
            <a:ext cx="7832995" cy="4177598"/>
          </a:xfrm>
          <a:prstGeom prst="rect">
            <a:avLst/>
          </a:prstGeom>
        </p:spPr>
      </p:pic>
    </p:spTree>
    <p:extLst>
      <p:ext uri="{BB962C8B-B14F-4D97-AF65-F5344CB8AC3E}">
        <p14:creationId xmlns:p14="http://schemas.microsoft.com/office/powerpoint/2010/main" val="428174176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pic>
        <p:nvPicPr>
          <p:cNvPr id="7" name="Picture 6">
            <a:extLst>
              <a:ext uri="{FF2B5EF4-FFF2-40B4-BE49-F238E27FC236}">
                <a16:creationId xmlns:a16="http://schemas.microsoft.com/office/drawing/2014/main" id="{8781DB14-05A2-4A04-900F-BE0005A42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42" y="1399582"/>
            <a:ext cx="8150053" cy="4584404"/>
          </a:xfrm>
          <a:prstGeom prst="rect">
            <a:avLst/>
          </a:prstGeom>
        </p:spPr>
      </p:pic>
    </p:spTree>
    <p:extLst>
      <p:ext uri="{BB962C8B-B14F-4D97-AF65-F5344CB8AC3E}">
        <p14:creationId xmlns:p14="http://schemas.microsoft.com/office/powerpoint/2010/main" val="1694665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1699</Words>
  <Application>Microsoft Office PowerPoint</Application>
  <PresentationFormat>Widescreen</PresentationFormat>
  <Paragraphs>123</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Myungjo Std M</vt:lpstr>
      <vt:lpstr>Arial</vt:lpstr>
      <vt:lpstr>Calibri</vt:lpstr>
      <vt:lpstr>Trebuchet MS</vt:lpstr>
      <vt:lpstr>Wingdings 3</vt:lpstr>
      <vt:lpstr>Facet</vt:lpstr>
      <vt:lpstr>PowerPoint Presentation</vt:lpstr>
      <vt:lpstr>Introduction</vt:lpstr>
      <vt:lpstr>Topic Discover </vt:lpstr>
      <vt:lpstr>Data Sourcing, Clean-Up and Exploration</vt:lpstr>
      <vt:lpstr>Team Member: Sarah</vt:lpstr>
      <vt:lpstr>Team Member: Sarah / Henry</vt:lpstr>
      <vt:lpstr>Team Member: O.J.</vt:lpstr>
      <vt:lpstr>Team Member: Henry </vt:lpstr>
      <vt:lpstr>Team Member: Henry </vt:lpstr>
      <vt:lpstr>Challenges</vt:lpstr>
      <vt:lpstr>Summary (Atlantic)</vt:lpstr>
      <vt:lpstr>THANK YOU!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Henry Le</cp:lastModifiedBy>
  <cp:revision>27</cp:revision>
  <dcterms:created xsi:type="dcterms:W3CDTF">2020-03-20T16:26:56Z</dcterms:created>
  <dcterms:modified xsi:type="dcterms:W3CDTF">2020-03-20T23:13:11Z</dcterms:modified>
</cp:coreProperties>
</file>