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1" r:id="rId6"/>
    <p:sldId id="313" r:id="rId7"/>
    <p:sldId id="315" r:id="rId8"/>
    <p:sldId id="314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6" r:id="rId17"/>
    <p:sldId id="323" r:id="rId18"/>
    <p:sldId id="324" r:id="rId19"/>
    <p:sldId id="32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19" autoAdjust="0"/>
  </p:normalViewPr>
  <p:slideViewPr>
    <p:cSldViewPr snapToGrid="0">
      <p:cViewPr varScale="1">
        <p:scale>
          <a:sx n="104" d="100"/>
          <a:sy n="104" d="100"/>
        </p:scale>
        <p:origin x="2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up-house.com/blog/monolith-vs-microservices-architecture" TargetMode="External"/><Relationship Id="rId2" Type="http://schemas.openxmlformats.org/officeDocument/2006/relationships/hyperlink" Target="https://www.secondfront.com/glossary/microservices-archit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tlassian.com/microservices/microservices-architecture/microservices-vs-monolit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dirty="0"/>
              <a:t>Monolith vs Microservice Software Architectures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Henry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okwudili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0EA5-07A5-E437-D6C2-AA72AC86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EBE8-A59E-3BDC-4DE1-D7CAA65B0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Flexibility in choosing technology stacks.</a:t>
            </a:r>
          </a:p>
          <a:p>
            <a:pPr marL="457200" indent="-457200">
              <a:buAutoNum type="arabicPeriod"/>
            </a:pPr>
            <a:r>
              <a:rPr lang="en-US" dirty="0"/>
              <a:t>Independent scaling.</a:t>
            </a:r>
          </a:p>
          <a:p>
            <a:pPr marL="457200" indent="-457200">
              <a:buAutoNum type="arabicPeriod"/>
            </a:pPr>
            <a:r>
              <a:rPr lang="en-US" dirty="0"/>
              <a:t>Improve fault isolation.</a:t>
            </a:r>
          </a:p>
          <a:p>
            <a:pPr marL="457200" indent="-457200">
              <a:buAutoNum type="arabicPeriod"/>
            </a:pPr>
            <a:r>
              <a:rPr lang="en-US" dirty="0"/>
              <a:t>Faster development and deployment cycles.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9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0EA5-07A5-E437-D6C2-AA72AC86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EBE8-A59E-3BDC-4DE1-D7CAA65B0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Complex inter-service communication.</a:t>
            </a:r>
          </a:p>
          <a:p>
            <a:pPr marL="457200" indent="-457200">
              <a:buAutoNum type="arabicPeriod"/>
            </a:pPr>
            <a:r>
              <a:rPr lang="en-US" dirty="0"/>
              <a:t>Complex data consistency.</a:t>
            </a:r>
          </a:p>
          <a:p>
            <a:pPr marL="457200" indent="-457200">
              <a:buAutoNum type="arabicPeriod"/>
            </a:pPr>
            <a:r>
              <a:rPr lang="en-US" dirty="0"/>
              <a:t>Complex overall system management.</a:t>
            </a:r>
          </a:p>
          <a:p>
            <a:pPr marL="457200" indent="-457200">
              <a:buAutoNum type="arabicPeriod"/>
            </a:pPr>
            <a:r>
              <a:rPr lang="en-US" dirty="0"/>
              <a:t>Difficulty monitoring and debugging distributed systems.</a:t>
            </a:r>
          </a:p>
          <a:p>
            <a:pPr marL="457200" indent="-457200">
              <a:buAutoNum type="arabicPeriod"/>
            </a:pPr>
            <a:r>
              <a:rPr lang="en-US" dirty="0"/>
              <a:t>Complex Deployment.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10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0EA5-07A5-E437-D6C2-AA72AC86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EBE8-A59E-3BDC-4DE1-D7CAA65B0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An online streaming platform with a microservices architecture is an example of a platform where separate services handle user management, content delivery, recommendation algorithms, and payment processing.</a:t>
            </a:r>
          </a:p>
        </p:txBody>
      </p:sp>
    </p:spTree>
    <p:extLst>
      <p:ext uri="{BB962C8B-B14F-4D97-AF65-F5344CB8AC3E}">
        <p14:creationId xmlns:p14="http://schemas.microsoft.com/office/powerpoint/2010/main" val="322293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F5B8-407B-D0A7-AF6F-6C563285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monolith vs microservices image">
            <a:extLst>
              <a:ext uri="{FF2B5EF4-FFF2-40B4-BE49-F238E27FC236}">
                <a16:creationId xmlns:a16="http://schemas.microsoft.com/office/drawing/2014/main" id="{7728EEE3-E815-35AC-ABDB-A268F30538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034" y="2108200"/>
            <a:ext cx="5882258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447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02334-1FEB-5718-03AE-909C62B5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Considerations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9BB099-DE33-2FD0-E5F5-856F9F6186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628798"/>
              </p:ext>
            </p:extLst>
          </p:nvPr>
        </p:nvGraphicFramePr>
        <p:xfrm>
          <a:off x="1096963" y="2108200"/>
          <a:ext cx="10058397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3012413911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911941226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4084468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Monolithic </a:t>
                      </a:r>
                      <a:r>
                        <a:rPr lang="en-US" dirty="0" err="1"/>
                        <a:t>Architecrures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Microservice Architectures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59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 &amp; complexity of the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Suitable for small to medium-sized projects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Appropriate for large, complex, and evolving project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2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1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Technology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technology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Different technology stack for each service.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48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Deployment and 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Easier to deploy initially,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Offer more streamlined continuous deployment and updates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349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191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dirty="0"/>
              <a:t>Conclusion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EE008C98-4609-7860-8E48-AB6B2F31F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6425" y="20260"/>
            <a:ext cx="4545574" cy="5590727"/>
          </a:xfrm>
        </p:spPr>
        <p:txBody>
          <a:bodyPr/>
          <a:lstStyle/>
          <a:p>
            <a:r>
              <a:rPr lang="en-US" dirty="0"/>
              <a:t>Choice should be guided by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Project’s Requirement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Team size &amp; structure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Long-term maintenance and scalability goals</a:t>
            </a:r>
          </a:p>
          <a:p>
            <a:r>
              <a:rPr lang="en-US" dirty="0"/>
              <a:t>a hybrid approach might be the best solution.</a:t>
            </a:r>
          </a:p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2A4900A-71A4-2197-9A93-0A043B04EF07}"/>
              </a:ext>
            </a:extLst>
          </p:cNvPr>
          <p:cNvGrpSpPr/>
          <p:nvPr/>
        </p:nvGrpSpPr>
        <p:grpSpPr>
          <a:xfrm>
            <a:off x="7124464" y="4508756"/>
            <a:ext cx="5067536" cy="2369503"/>
            <a:chOff x="7124465" y="4345968"/>
            <a:chExt cx="5067536" cy="2512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08AC96E-AA33-4309-B51D-072F59E6E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494121" y="4345968"/>
              <a:ext cx="1697880" cy="251203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43B22AF-369D-3015-0E3A-E26F44E8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96239" y="4345968"/>
              <a:ext cx="1697880" cy="251203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1408992-16AA-DD53-ECD9-57DAF314A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24465" y="4345968"/>
              <a:ext cx="1697880" cy="2512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8479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0EA5-07A5-E437-D6C2-AA72AC86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EBE8-A59E-3BDC-4DE1-D7CAA65B0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1800" kern="0" dirty="0">
                <a:solidFill>
                  <a:srgbClr val="0E101A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0" dirty="0">
                <a:solidFill>
                  <a:srgbClr val="0E101A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Microservices Architecture: </a:t>
            </a:r>
            <a:r>
              <a:rPr lang="en-US" sz="1800" kern="0" dirty="0">
                <a:solidFill>
                  <a:srgbClr val="0E101A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https://www.secondfront.com/glossary/microservices-architecture</a:t>
            </a:r>
            <a:endParaRPr lang="en-US" sz="1800" kern="100" dirty="0">
              <a:solidFill>
                <a:srgbClr val="0E101A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/>
              <a:t>Monolith vs Microservices: Choosing Wisely | Startup House. </a:t>
            </a:r>
            <a:r>
              <a:rPr lang="en-US" dirty="0">
                <a:hlinkClick r:id="rId3"/>
              </a:rPr>
              <a:t>https://startup-house.com/blog/monolith-vs-microservices-architecture</a:t>
            </a:r>
            <a:endParaRPr lang="en-US" dirty="0"/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0" i="0" dirty="0">
                <a:solidFill>
                  <a:srgbClr val="253858"/>
                </a:solidFill>
                <a:effectLst/>
                <a:highlight>
                  <a:srgbClr val="FFFFFF"/>
                </a:highlight>
              </a:rPr>
              <a:t>Microservices vs. monolithic architecture: </a:t>
            </a:r>
            <a:r>
              <a:rPr lang="en-US" b="0" i="0" dirty="0">
                <a:solidFill>
                  <a:srgbClr val="253858"/>
                </a:solidFill>
                <a:effectLst/>
                <a:highlight>
                  <a:srgbClr val="FFFFFF"/>
                </a:highlight>
                <a:hlinkClick r:id="rId4"/>
              </a:rPr>
              <a:t>https://www.atlassian.com/microservices/microservices-architecture/microservices-vs-monolith</a:t>
            </a:r>
            <a:endParaRPr lang="en-US" b="0" i="0" dirty="0">
              <a:solidFill>
                <a:srgbClr val="253858"/>
              </a:solidFill>
              <a:effectLst/>
              <a:highlight>
                <a:srgbClr val="FFFFFF"/>
              </a:highlight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4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0EA5-07A5-E437-D6C2-AA72AC86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EBE8-A59E-3BDC-4DE1-D7CAA65B0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Definition</a:t>
            </a:r>
          </a:p>
          <a:p>
            <a:pPr marL="457200" indent="-457200">
              <a:buAutoNum type="arabicPeriod"/>
            </a:pPr>
            <a:r>
              <a:rPr lang="en-US" dirty="0"/>
              <a:t>Components</a:t>
            </a:r>
          </a:p>
          <a:p>
            <a:pPr marL="457200" indent="-457200">
              <a:buAutoNum type="arabicPeriod"/>
            </a:pPr>
            <a:r>
              <a:rPr lang="en-US" dirty="0"/>
              <a:t>Advantages</a:t>
            </a:r>
          </a:p>
          <a:p>
            <a:pPr marL="457200" indent="-457200">
              <a:buAutoNum type="arabicPeriod"/>
            </a:pPr>
            <a:r>
              <a:rPr lang="en-US" dirty="0"/>
              <a:t>Disadvantages</a:t>
            </a:r>
          </a:p>
          <a:p>
            <a:pPr marL="457200" indent="-457200">
              <a:buAutoNum type="arabicPeriod"/>
            </a:pPr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85352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dirty="0"/>
              <a:t>Monolithic Software Architectures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94121" y="4345968"/>
            <a:ext cx="1697880" cy="251203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EE008C98-4609-7860-8E48-AB6B2F31F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6425" y="877579"/>
            <a:ext cx="4545574" cy="5590727"/>
          </a:xfrm>
        </p:spPr>
        <p:txBody>
          <a:bodyPr/>
          <a:lstStyle/>
          <a:p>
            <a:r>
              <a:rPr lang="en-US" dirty="0"/>
              <a:t>Single unified unit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Database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Client-side user interface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Server-side application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3B22AF-369D-3015-0E3A-E26F44E8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6239" y="4345968"/>
            <a:ext cx="1697880" cy="25120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408992-16AA-DD53-ECD9-57DAF314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24465" y="4345968"/>
            <a:ext cx="1697880" cy="251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2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dirty="0"/>
              <a:t>Components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94121" y="4345968"/>
            <a:ext cx="1697880" cy="251203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EE008C98-4609-7860-8E48-AB6B2F31F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6425" y="877579"/>
            <a:ext cx="4545574" cy="5590727"/>
          </a:xfrm>
        </p:spPr>
        <p:txBody>
          <a:bodyPr/>
          <a:lstStyle/>
          <a:p>
            <a:r>
              <a:rPr lang="en-US" dirty="0"/>
              <a:t>Single codebase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User authentication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Business logic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Data access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Etc.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3B22AF-369D-3015-0E3A-E26F44E8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6239" y="4345968"/>
            <a:ext cx="1697880" cy="25120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408992-16AA-DD53-ECD9-57DAF314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24465" y="4345968"/>
            <a:ext cx="1697880" cy="251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7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0EA5-07A5-E437-D6C2-AA72AC86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EBE8-A59E-3BDC-4DE1-D7CAA65B0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Simple to develop, test and deploy.</a:t>
            </a:r>
          </a:p>
          <a:p>
            <a:pPr marL="457200" indent="-457200">
              <a:buAutoNum type="arabicPeriod"/>
            </a:pPr>
            <a:r>
              <a:rPr lang="en-US" dirty="0"/>
              <a:t>Implements direct method calls.</a:t>
            </a:r>
          </a:p>
          <a:p>
            <a:pPr marL="457200" indent="-457200">
              <a:buAutoNum type="arabicPeriod"/>
            </a:pPr>
            <a:r>
              <a:rPr lang="en-US" dirty="0"/>
              <a:t>Running and debugging of the application can be done in one go.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6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0EA5-07A5-E437-D6C2-AA72AC86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EBE8-A59E-3BDC-4DE1-D7CAA65B0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Difficult to manage and scale.</a:t>
            </a:r>
          </a:p>
          <a:p>
            <a:pPr marL="457200" indent="-457200">
              <a:buAutoNum type="arabicPeriod"/>
            </a:pPr>
            <a:r>
              <a:rPr lang="en-US" dirty="0"/>
              <a:t>Changes in the codebase can affect the entire system.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8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0EA5-07A5-E437-D6C2-AA72AC86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EBE8-A59E-3BDC-4DE1-D7CAA65B0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A monolithic architecture is a traditional e-commerce platform where all functionality, from user management to order processing, is contained within a single codebase.</a:t>
            </a:r>
          </a:p>
        </p:txBody>
      </p:sp>
    </p:spTree>
    <p:extLst>
      <p:ext uri="{BB962C8B-B14F-4D97-AF65-F5344CB8AC3E}">
        <p14:creationId xmlns:p14="http://schemas.microsoft.com/office/powerpoint/2010/main" val="311062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dirty="0"/>
              <a:t>Microservices Software Architectures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94121" y="4345968"/>
            <a:ext cx="1697880" cy="251203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EE008C98-4609-7860-8E48-AB6B2F31F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6425" y="877579"/>
            <a:ext cx="4545574" cy="5590727"/>
          </a:xfrm>
        </p:spPr>
        <p:txBody>
          <a:bodyPr/>
          <a:lstStyle/>
          <a:p>
            <a:r>
              <a:rPr lang="en-US" dirty="0"/>
              <a:t>Loosely coupled services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Independently deployable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Scalable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Interacts with other services through </a:t>
            </a:r>
            <a:r>
              <a:rPr lang="en-US" dirty="0" err="1"/>
              <a:t>api</a:t>
            </a:r>
            <a:r>
              <a:rPr lang="en-US" sz="1800" dirty="0" err="1"/>
              <a:t>s</a:t>
            </a:r>
            <a:endParaRPr lang="en-US" sz="18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3B22AF-369D-3015-0E3A-E26F44E8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6239" y="4345968"/>
            <a:ext cx="1697880" cy="25120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408992-16AA-DD53-ECD9-57DAF314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24465" y="4345968"/>
            <a:ext cx="1697880" cy="251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42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dirty="0"/>
              <a:t>Components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94121" y="4345968"/>
            <a:ext cx="1697880" cy="251203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EE008C98-4609-7860-8E48-AB6B2F31F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6425" y="877579"/>
            <a:ext cx="4545574" cy="5590727"/>
          </a:xfrm>
        </p:spPr>
        <p:txBody>
          <a:bodyPr/>
          <a:lstStyle/>
          <a:p>
            <a:r>
              <a:rPr lang="en-US" dirty="0"/>
              <a:t>Single business capability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Services are developed;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Deployed &amp;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Scaled independently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3B22AF-369D-3015-0E3A-E26F44E8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6239" y="4345968"/>
            <a:ext cx="1697880" cy="25120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408992-16AA-DD53-ECD9-57DAF314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24465" y="4345968"/>
            <a:ext cx="1697880" cy="251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1245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4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5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6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{7E1A554B-D2B7-4A79-9042-56FB78C488D1}tf33845126_win32</Template>
  <TotalTime>77</TotalTime>
  <Words>353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Bookman Old Style</vt:lpstr>
      <vt:lpstr>Calibri</vt:lpstr>
      <vt:lpstr>Franklin Gothic Book</vt:lpstr>
      <vt:lpstr>Times New Roman</vt:lpstr>
      <vt:lpstr>Wingdings</vt:lpstr>
      <vt:lpstr>1_RetrospectVTI</vt:lpstr>
      <vt:lpstr>Monolith vs Microservice Software Architectures</vt:lpstr>
      <vt:lpstr>Understanding The Architectures</vt:lpstr>
      <vt:lpstr>Monolithic Software Architectures</vt:lpstr>
      <vt:lpstr>Components</vt:lpstr>
      <vt:lpstr>Advantages</vt:lpstr>
      <vt:lpstr>Disadvantages</vt:lpstr>
      <vt:lpstr>Example</vt:lpstr>
      <vt:lpstr>Microservices Software Architectures</vt:lpstr>
      <vt:lpstr>Components</vt:lpstr>
      <vt:lpstr>Advantages</vt:lpstr>
      <vt:lpstr>Disadvantages</vt:lpstr>
      <vt:lpstr>Example</vt:lpstr>
      <vt:lpstr>PowerPoint Presentation</vt:lpstr>
      <vt:lpstr>Key Considerations</vt:lpstr>
      <vt:lpstr>Conclusion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Henry Okwudili</dc:creator>
  <cp:lastModifiedBy>Henry Okwudili</cp:lastModifiedBy>
  <cp:revision>2</cp:revision>
  <dcterms:created xsi:type="dcterms:W3CDTF">2024-07-14T18:23:50Z</dcterms:created>
  <dcterms:modified xsi:type="dcterms:W3CDTF">2024-07-15T08:25:13Z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