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58" r:id="rId5"/>
    <p:sldId id="274" r:id="rId6"/>
    <p:sldId id="259" r:id="rId7"/>
    <p:sldId id="261" r:id="rId8"/>
    <p:sldId id="276" r:id="rId9"/>
    <p:sldId id="262" r:id="rId10"/>
    <p:sldId id="277" r:id="rId11"/>
    <p:sldId id="275" r:id="rId12"/>
    <p:sldId id="263" r:id="rId13"/>
    <p:sldId id="269" r:id="rId14"/>
    <p:sldId id="265" r:id="rId15"/>
    <p:sldId id="278" r:id="rId16"/>
    <p:sldId id="266" r:id="rId17"/>
    <p:sldId id="267" r:id="rId18"/>
    <p:sldId id="268" r:id="rId19"/>
    <p:sldId id="270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04470-923F-4F3C-A31E-CEDB1FC37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2FA0FE-7567-452F-8904-D171925C0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6FAEE-0289-4253-A916-DBC496F9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5AB6-B113-4370-9D8A-843D01526AC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3DF1-972C-420F-AB3E-5B8C27FF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382B9-603C-43D7-8031-034248D1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E37E-D6C6-49FB-BAB9-0B7A79FF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8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FA525-CBCD-44CE-960F-56199485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280858-D6BD-49F4-9F12-20D686EF2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BF3F0-D9AC-4033-91E0-154C6614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5AB6-B113-4370-9D8A-843D01526AC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F7116-C938-462D-8718-AF6551BA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06230-1BD7-4125-8110-3E16F302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E37E-D6C6-49FB-BAB9-0B7A79FF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22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2570E7-A51B-45DF-91FF-CFDA07B91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E3F7D-7D0B-460E-B4B4-38D992D3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4E81B-026C-4FDF-A719-152874C8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5AB6-B113-4370-9D8A-843D01526AC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AF2D20-C337-491F-B46C-573699ED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2627D-7941-4DDD-A484-D6FB97E8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E37E-D6C6-49FB-BAB9-0B7A79FF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9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2D142-EE78-4173-A4B0-BA5463F4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A3142-7929-4FC2-8C0A-F85EE151C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0DA67-9B84-421F-8ED9-2EC5ABB2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5AB6-B113-4370-9D8A-843D01526AC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54954-E83C-49D5-BFE6-3E10F056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4A955-E740-49DE-AD14-555DFD27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E37E-D6C6-49FB-BAB9-0B7A79FF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9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2693-E8B3-4C0C-8076-D2FCD2C0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CF3A2A-EE18-4D2F-840C-C91C5B840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EA9DA-7FF3-4E23-BE5F-55627D4A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5AB6-B113-4370-9D8A-843D01526AC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589CB-15DB-4629-A627-3CFC6138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B604D-34DA-4CF6-822B-74468970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E37E-D6C6-49FB-BAB9-0B7A79FF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94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7D801-EEF5-480F-B7EC-A45A3B87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00FD25-C1BA-4548-B26A-C5EFCFDD9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832DD-4DFC-480A-8C85-1D11DF1FF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78DEE7-89A3-49B7-9473-CAD961AF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5AB6-B113-4370-9D8A-843D01526AC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4120D-BACC-4659-BCB9-2C80E8A5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53BE5-A7BE-4B63-931E-F0088AD0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E37E-D6C6-49FB-BAB9-0B7A79FF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5D3F6F-5AA5-49C5-8441-39F26E37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ECAE8-4CFF-49D8-8613-32BFD4CF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9BEE9-3B0A-4B78-9FE5-A51E1604F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10885-3762-4A54-AE99-768B4D630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5E39A4-BDB1-4B31-9432-E80E7635A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B05566-4E5C-4A0A-90FC-FCCCB709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5AB6-B113-4370-9D8A-843D01526AC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BD4748-3123-494E-BF20-968B44C5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AB6753-AB3E-440A-AAED-E49645C7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E37E-D6C6-49FB-BAB9-0B7A79FF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8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74686-CE3D-426E-AE20-A63D0A46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A22AE7-D727-4CF3-9C39-BA3547C7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5AB6-B113-4370-9D8A-843D01526AC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39F3A-34DB-43B8-BDCF-EB1A3DD8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8319E-2245-4B21-B8DB-1FCAE22E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E37E-D6C6-49FB-BAB9-0B7A79FF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75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04B663-CA41-47FB-9ADF-2761DA65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5AB6-B113-4370-9D8A-843D01526AC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18B7C6-080D-4C06-AEB2-FB8338F2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FB6B5D-3A6B-4DF1-9F64-E9496184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E37E-D6C6-49FB-BAB9-0B7A79FF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4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ECDA2-E9E0-468D-9B41-8E184692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CE4F6A-9993-416E-A7F8-8D4F726F7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61DD43-CB40-48F2-A8B9-E621F9537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682D06-B628-4A5E-A5FC-657F2471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5AB6-B113-4370-9D8A-843D01526AC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C8463-45D2-482D-8C46-3180214E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6F9C4A-34FD-45BF-8611-DE3A05F5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E37E-D6C6-49FB-BAB9-0B7A79FF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4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44358-4D15-4B2E-93A4-649FCE6C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0D83F5-FA8F-4C20-BC65-245FD14EA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418EE-801E-49F1-BF9C-3B600F18D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82076-DF47-4D74-898B-BF53071A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5AB6-B113-4370-9D8A-843D01526AC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34C48-B839-41F2-9206-99CE8F01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CD4846-BF23-4950-8BE0-BA22A11C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7E37E-D6C6-49FB-BAB9-0B7A79FF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38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BC7B66-B1E6-4E47-9605-9AF25E24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33EF0-B8F0-4C8C-A1FA-DC7C41B1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21D4F-A25F-4987-A0D1-42BE7C48F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F5AB6-B113-4370-9D8A-843D01526ACA}" type="datetimeFigureOut">
              <a:rPr lang="ko-KR" altLang="en-US" smtClean="0"/>
              <a:t>2019-03-18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2AB49-F3D6-4290-AD62-2D64FFE3D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9D930-6686-42B6-A562-FB1CFC6EB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7E37E-D6C6-49FB-BAB9-0B7A79FFEF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4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07F42-F732-466A-A292-27801A912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500" b="1" dirty="0"/>
              <a:t>ggplot2</a:t>
            </a:r>
            <a:r>
              <a:rPr lang="ko-KR" altLang="en-US" sz="3000" dirty="0"/>
              <a:t>의 </a:t>
            </a:r>
            <a:r>
              <a:rPr lang="en-US" altLang="ko-KR" sz="3500" b="1" dirty="0"/>
              <a:t>mpg</a:t>
            </a:r>
            <a:r>
              <a:rPr lang="en-US" altLang="ko-KR" sz="3000" dirty="0"/>
              <a:t> </a:t>
            </a:r>
            <a:r>
              <a:rPr lang="ko-KR" altLang="en-US" sz="3000" dirty="0"/>
              <a:t>데이터로 그래프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42F7B0-C91A-45EC-B123-F5F65D2E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4608"/>
            <a:ext cx="9144000" cy="923192"/>
          </a:xfrm>
        </p:spPr>
        <p:txBody>
          <a:bodyPr/>
          <a:lstStyle/>
          <a:p>
            <a:r>
              <a:rPr lang="en-US" altLang="ko-KR" dirty="0"/>
              <a:t>201835662 </a:t>
            </a:r>
            <a:r>
              <a:rPr lang="ko-KR" altLang="en-US" dirty="0"/>
              <a:t>박현성</a:t>
            </a:r>
          </a:p>
        </p:txBody>
      </p:sp>
    </p:spTree>
    <p:extLst>
      <p:ext uri="{BB962C8B-B14F-4D97-AF65-F5344CB8AC3E}">
        <p14:creationId xmlns:p14="http://schemas.microsoft.com/office/powerpoint/2010/main" val="21198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F8C415-E289-4316-B28B-FB879818E7CF}"/>
              </a:ext>
            </a:extLst>
          </p:cNvPr>
          <p:cNvSpPr/>
          <p:nvPr/>
        </p:nvSpPr>
        <p:spPr>
          <a:xfrm>
            <a:off x="937845" y="1017621"/>
            <a:ext cx="91996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tail(arrange(</a:t>
            </a:r>
            <a:r>
              <a:rPr lang="ko-KR" altLang="en-US" dirty="0"/>
              <a:t>데이터 명</a:t>
            </a:r>
            <a:r>
              <a:rPr lang="en-US" altLang="ko-KR" dirty="0"/>
              <a:t>, </a:t>
            </a:r>
            <a:r>
              <a:rPr lang="ko-KR" altLang="en-US" dirty="0"/>
              <a:t>데이터 요소 명</a:t>
            </a:r>
            <a:r>
              <a:rPr lang="en-US" altLang="ko-KR" dirty="0"/>
              <a:t>))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특정 데이터 요소로 뒷부분부터 정렬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tail(arrange(</a:t>
            </a:r>
            <a:r>
              <a:rPr lang="en-US" altLang="ko-KR" dirty="0" err="1"/>
              <a:t>mpg,cty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077B14-E1B9-4962-AFF4-AD2DEBC9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2473678"/>
            <a:ext cx="991690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8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E2F7464-CB95-4CBC-A6C5-70B060137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2956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A303AE-9DFA-4588-A61A-55B172A7963D}"/>
              </a:ext>
            </a:extLst>
          </p:cNvPr>
          <p:cNvSpPr txBox="1"/>
          <p:nvPr/>
        </p:nvSpPr>
        <p:spPr>
          <a:xfrm>
            <a:off x="5354804" y="850231"/>
            <a:ext cx="5149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summary(mpg)</a:t>
            </a:r>
            <a:r>
              <a:rPr lang="ko-KR" altLang="en-US" sz="2400" b="1" dirty="0"/>
              <a:t>를 사용하면</a:t>
            </a:r>
            <a:endParaRPr lang="en-US" altLang="ko-KR" sz="2400" b="1" dirty="0"/>
          </a:p>
          <a:p>
            <a:r>
              <a:rPr lang="ko-KR" altLang="en-US" sz="2400" b="1" dirty="0"/>
              <a:t>대략적인 통계를 얻을 수 있다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AF98FB5-BBB2-4A55-8165-5B2FF1FEA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020843"/>
              </p:ext>
            </p:extLst>
          </p:nvPr>
        </p:nvGraphicFramePr>
        <p:xfrm>
          <a:off x="5168816" y="2272372"/>
          <a:ext cx="5335504" cy="389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752">
                  <a:extLst>
                    <a:ext uri="{9D8B030D-6E8A-4147-A177-3AD203B41FA5}">
                      <a16:colId xmlns:a16="http://schemas.microsoft.com/office/drawing/2014/main" val="2795148063"/>
                    </a:ext>
                  </a:extLst>
                </a:gridCol>
                <a:gridCol w="2667752">
                  <a:extLst>
                    <a:ext uri="{9D8B030D-6E8A-4147-A177-3AD203B41FA5}">
                      <a16:colId xmlns:a16="http://schemas.microsoft.com/office/drawing/2014/main" val="3945531804"/>
                    </a:ext>
                  </a:extLst>
                </a:gridCol>
              </a:tblGrid>
              <a:tr h="64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최대값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52908"/>
                  </a:ext>
                </a:extLst>
              </a:tr>
              <a:tr h="64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최소값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805729"/>
                  </a:ext>
                </a:extLst>
              </a:tr>
              <a:tr h="64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Median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중위수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10712"/>
                  </a:ext>
                </a:extLst>
              </a:tr>
              <a:tr h="64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평균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306365"/>
                  </a:ext>
                </a:extLst>
              </a:tr>
              <a:tr h="64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30000" dirty="0"/>
                        <a:t>st</a:t>
                      </a:r>
                      <a:r>
                        <a:rPr lang="en-US" altLang="ko-KR" dirty="0"/>
                        <a:t> Qu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사분위수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37218"/>
                  </a:ext>
                </a:extLst>
              </a:tr>
              <a:tr h="6497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30000" dirty="0"/>
                        <a:t>rd</a:t>
                      </a:r>
                      <a:r>
                        <a:rPr lang="en-US" altLang="ko-KR" dirty="0"/>
                        <a:t> Qu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사분위수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701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6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A37DF-33A6-4156-9B39-341B28CEC888}"/>
              </a:ext>
            </a:extLst>
          </p:cNvPr>
          <p:cNvSpPr txBox="1"/>
          <p:nvPr/>
        </p:nvSpPr>
        <p:spPr>
          <a:xfrm>
            <a:off x="4537720" y="3105834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그래프 만들기</a:t>
            </a:r>
          </a:p>
        </p:txBody>
      </p:sp>
    </p:spTree>
    <p:extLst>
      <p:ext uri="{BB962C8B-B14F-4D97-AF65-F5344CB8AC3E}">
        <p14:creationId xmlns:p14="http://schemas.microsoft.com/office/powerpoint/2010/main" val="70592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40B1090-3F0A-4BE1-B20D-9A8F20D7E44C}"/>
              </a:ext>
            </a:extLst>
          </p:cNvPr>
          <p:cNvGrpSpPr/>
          <p:nvPr/>
        </p:nvGrpSpPr>
        <p:grpSpPr>
          <a:xfrm>
            <a:off x="3037630" y="1556211"/>
            <a:ext cx="6116739" cy="4247317"/>
            <a:chOff x="1077929" y="712149"/>
            <a:chExt cx="6116739" cy="424731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F5F6863-C12E-4750-B322-BDF004AA5798}"/>
                </a:ext>
              </a:extLst>
            </p:cNvPr>
            <p:cNvSpPr/>
            <p:nvPr/>
          </p:nvSpPr>
          <p:spPr>
            <a:xfrm>
              <a:off x="1077929" y="712149"/>
              <a:ext cx="6116739" cy="42473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b="1" dirty="0"/>
                <a:t>그래프 작성은 </a:t>
              </a:r>
              <a:endParaRPr lang="en-US" altLang="ko-KR" b="1" dirty="0"/>
            </a:p>
            <a:p>
              <a:pPr fontAlgn="base"/>
              <a:r>
                <a:rPr lang="en-US" altLang="ko-KR" b="1" dirty="0" err="1"/>
                <a:t>qplot</a:t>
              </a:r>
              <a:r>
                <a:rPr lang="en-US" altLang="ko-KR" b="1" dirty="0"/>
                <a:t>​ = Quick Plot (</a:t>
              </a:r>
              <a:r>
                <a:rPr lang="ko-KR" altLang="en-US" b="1" dirty="0"/>
                <a:t>빠르게 </a:t>
              </a:r>
              <a:r>
                <a:rPr lang="ko-KR" altLang="en-US" b="1" dirty="0" err="1"/>
                <a:t>작성할때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fontAlgn="base"/>
              <a:r>
                <a:rPr lang="en-US" altLang="ko-KR" b="1" dirty="0" err="1"/>
                <a:t>ggplot</a:t>
              </a:r>
              <a:r>
                <a:rPr lang="en-US" altLang="ko-KR" b="1" dirty="0"/>
                <a:t> = Grammar of Graphic plot(</a:t>
              </a:r>
              <a:r>
                <a:rPr lang="ko-KR" altLang="en-US" b="1" dirty="0"/>
                <a:t>문법대로 </a:t>
              </a:r>
              <a:r>
                <a:rPr lang="ko-KR" altLang="en-US" b="1" dirty="0" err="1"/>
                <a:t>작성할때</a:t>
              </a:r>
              <a:r>
                <a:rPr lang="en-US" altLang="ko-KR" b="1" dirty="0"/>
                <a:t>)</a:t>
              </a:r>
              <a:endParaRPr lang="ko-KR" altLang="en-US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C127A50-9FC6-448D-A42B-2500ABD81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7929" y="1850136"/>
              <a:ext cx="5801535" cy="2200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31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7139A9-9446-4612-BC1D-C207C804274E}"/>
              </a:ext>
            </a:extLst>
          </p:cNvPr>
          <p:cNvSpPr txBox="1"/>
          <p:nvPr/>
        </p:nvSpPr>
        <p:spPr>
          <a:xfrm>
            <a:off x="677007" y="633046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qplot</a:t>
            </a:r>
            <a:r>
              <a:rPr lang="en-US" altLang="ko-KR" dirty="0"/>
              <a:t>(data=mpg, x=</a:t>
            </a:r>
            <a:r>
              <a:rPr lang="en-US" altLang="ko-KR" dirty="0" err="1"/>
              <a:t>cty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BBE5AA-BDA0-412A-B443-8A0CE58D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24" y="2023843"/>
            <a:ext cx="8335538" cy="4201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37EEF-2BE4-46DE-82EC-CDB9E6BC7868}"/>
              </a:ext>
            </a:extLst>
          </p:cNvPr>
          <p:cNvSpPr txBox="1"/>
          <p:nvPr/>
        </p:nvSpPr>
        <p:spPr>
          <a:xfrm>
            <a:off x="5471470" y="62307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도시연비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97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9B644F-A480-4502-97F5-BFF8437FF608}"/>
              </a:ext>
            </a:extLst>
          </p:cNvPr>
          <p:cNvSpPr/>
          <p:nvPr/>
        </p:nvSpPr>
        <p:spPr>
          <a:xfrm>
            <a:off x="1051763" y="1028673"/>
            <a:ext cx="417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qplot</a:t>
            </a:r>
            <a:r>
              <a:rPr lang="en-US" altLang="ko-KR" dirty="0"/>
              <a:t>(data=mpg, x=</a:t>
            </a:r>
            <a:r>
              <a:rPr lang="en-US" altLang="ko-KR" dirty="0" err="1"/>
              <a:t>cty</a:t>
            </a:r>
            <a:r>
              <a:rPr lang="en-US" altLang="ko-KR" dirty="0"/>
              <a:t>, </a:t>
            </a:r>
            <a:r>
              <a:rPr lang="en-US" altLang="ko-KR" dirty="0" err="1"/>
              <a:t>binwidth</a:t>
            </a:r>
            <a:r>
              <a:rPr lang="en-US" altLang="ko-KR" dirty="0"/>
              <a:t>=0.5)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3A076F-5E94-449A-894F-6883BC167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06" y="1838023"/>
            <a:ext cx="8345065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4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FB659D-D7F2-4B06-97C7-C8A34EBD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1990435"/>
            <a:ext cx="8335538" cy="4153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4CAF0A-80E2-42EA-97CF-E48BBDEB6759}"/>
              </a:ext>
            </a:extLst>
          </p:cNvPr>
          <p:cNvSpPr txBox="1"/>
          <p:nvPr/>
        </p:nvSpPr>
        <p:spPr>
          <a:xfrm>
            <a:off x="1085850" y="914400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qplot</a:t>
            </a:r>
            <a:r>
              <a:rPr lang="en-US" altLang="ko-KR" dirty="0"/>
              <a:t>(data=mpg, x=</a:t>
            </a:r>
            <a:r>
              <a:rPr lang="en-US" altLang="ko-KR" dirty="0" err="1"/>
              <a:t>hwy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3C2E5-630F-487E-9B3F-78597B2F74F7}"/>
              </a:ext>
            </a:extLst>
          </p:cNvPr>
          <p:cNvSpPr txBox="1"/>
          <p:nvPr/>
        </p:nvSpPr>
        <p:spPr>
          <a:xfrm>
            <a:off x="5199761" y="6143915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고속도로 연비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26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119048-E30D-46EC-B88E-EACA0D9B61E5}"/>
              </a:ext>
            </a:extLst>
          </p:cNvPr>
          <p:cNvSpPr txBox="1"/>
          <p:nvPr/>
        </p:nvSpPr>
        <p:spPr>
          <a:xfrm>
            <a:off x="1085850" y="914400"/>
            <a:ext cx="349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qplot</a:t>
            </a:r>
            <a:r>
              <a:rPr lang="en-US" altLang="ko-KR" dirty="0"/>
              <a:t>(data=mpg, x=</a:t>
            </a:r>
            <a:r>
              <a:rPr lang="en-US" altLang="ko-KR" dirty="0" err="1"/>
              <a:t>cty</a:t>
            </a:r>
            <a:r>
              <a:rPr lang="en-US" altLang="ko-KR" dirty="0"/>
              <a:t>, y=</a:t>
            </a:r>
            <a:r>
              <a:rPr lang="en-US" altLang="ko-KR" dirty="0" err="1"/>
              <a:t>hwy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44E61-37A7-41A0-A940-6D79EC3B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12" y="1895181"/>
            <a:ext cx="8306959" cy="4210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DFFA4-CD61-4C0F-8410-430CC12DBDAB}"/>
              </a:ext>
            </a:extLst>
          </p:cNvPr>
          <p:cNvSpPr txBox="1"/>
          <p:nvPr/>
        </p:nvSpPr>
        <p:spPr>
          <a:xfrm>
            <a:off x="5471470" y="62307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도시연비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BE7C6-0EEE-4382-8D08-A22DC051DD39}"/>
              </a:ext>
            </a:extLst>
          </p:cNvPr>
          <p:cNvSpPr txBox="1"/>
          <p:nvPr/>
        </p:nvSpPr>
        <p:spPr>
          <a:xfrm>
            <a:off x="44534" y="381583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고속도로 연비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452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0224D-1280-44A6-8124-4C43CA0FEE91}"/>
              </a:ext>
            </a:extLst>
          </p:cNvPr>
          <p:cNvSpPr txBox="1"/>
          <p:nvPr/>
        </p:nvSpPr>
        <p:spPr>
          <a:xfrm>
            <a:off x="898359" y="770021"/>
            <a:ext cx="4962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qplot</a:t>
            </a:r>
            <a:r>
              <a:rPr lang="en-US" altLang="ko-KR" dirty="0"/>
              <a:t>(data=mpg, x=</a:t>
            </a:r>
            <a:r>
              <a:rPr lang="en-US" altLang="ko-KR" dirty="0" err="1"/>
              <a:t>drv</a:t>
            </a:r>
            <a:r>
              <a:rPr lang="en-US" altLang="ko-KR" dirty="0"/>
              <a:t>, y=</a:t>
            </a:r>
            <a:r>
              <a:rPr lang="en-US" altLang="ko-KR" dirty="0" err="1"/>
              <a:t>hwy</a:t>
            </a:r>
            <a:r>
              <a:rPr lang="en-US" altLang="ko-KR" dirty="0"/>
              <a:t>, </a:t>
            </a:r>
            <a:r>
              <a:rPr lang="en-US" altLang="ko-KR" dirty="0" err="1"/>
              <a:t>geom</a:t>
            </a:r>
            <a:r>
              <a:rPr lang="en-US" altLang="ko-KR" dirty="0"/>
              <a:t>="line")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F13985-4194-426E-860F-3C43FDB8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15" y="1727249"/>
            <a:ext cx="8383170" cy="4077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6C975-2A1D-47BA-A116-2713D6137E20}"/>
              </a:ext>
            </a:extLst>
          </p:cNvPr>
          <p:cNvSpPr txBox="1"/>
          <p:nvPr/>
        </p:nvSpPr>
        <p:spPr>
          <a:xfrm>
            <a:off x="6673362" y="833136"/>
            <a:ext cx="515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/>
              <a:t>geom</a:t>
            </a:r>
            <a:r>
              <a:rPr lang="en-US" altLang="ko-KR" sz="2000" b="1" dirty="0"/>
              <a:t>=“line”</a:t>
            </a:r>
            <a:r>
              <a:rPr lang="ko-KR" altLang="en-US" sz="2000" b="1" dirty="0"/>
              <a:t>은 결과값을 선으로 표현한다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8127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410997-64AC-46CF-B791-0E5550C88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1503584"/>
            <a:ext cx="8345065" cy="42201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33AD135-2A6E-4A59-813A-8D634830D363}"/>
              </a:ext>
            </a:extLst>
          </p:cNvPr>
          <p:cNvSpPr/>
          <p:nvPr/>
        </p:nvSpPr>
        <p:spPr>
          <a:xfrm>
            <a:off x="1070437" y="949586"/>
            <a:ext cx="5398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qplot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=</a:t>
            </a:r>
            <a:r>
              <a:rPr lang="ko-KR" altLang="en-US" dirty="0" err="1"/>
              <a:t>mpg</a:t>
            </a:r>
            <a:r>
              <a:rPr lang="ko-KR" altLang="en-US" dirty="0"/>
              <a:t>, </a:t>
            </a:r>
            <a:r>
              <a:rPr lang="ko-KR" altLang="en-US" dirty="0" err="1"/>
              <a:t>x</a:t>
            </a:r>
            <a:r>
              <a:rPr lang="ko-KR" altLang="en-US" dirty="0"/>
              <a:t>=</a:t>
            </a:r>
            <a:r>
              <a:rPr lang="ko-KR" altLang="en-US" dirty="0" err="1"/>
              <a:t>drv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=</a:t>
            </a:r>
            <a:r>
              <a:rPr lang="ko-KR" altLang="en-US" dirty="0" err="1"/>
              <a:t>hwy</a:t>
            </a:r>
            <a:r>
              <a:rPr lang="ko-KR" altLang="en-US" dirty="0"/>
              <a:t>, </a:t>
            </a:r>
            <a:r>
              <a:rPr lang="ko-KR" altLang="en-US" dirty="0" err="1"/>
              <a:t>geom</a:t>
            </a:r>
            <a:r>
              <a:rPr lang="ko-KR" altLang="en-US" dirty="0"/>
              <a:t>="</a:t>
            </a:r>
            <a:r>
              <a:rPr lang="ko-KR" altLang="en-US" dirty="0" err="1"/>
              <a:t>boxplot</a:t>
            </a:r>
            <a:r>
              <a:rPr lang="ko-KR" altLang="en-US" dirty="0"/>
              <a:t>")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5D8E17-4967-4596-BDED-1639BF445C75}"/>
              </a:ext>
            </a:extLst>
          </p:cNvPr>
          <p:cNvSpPr/>
          <p:nvPr/>
        </p:nvSpPr>
        <p:spPr>
          <a:xfrm>
            <a:off x="6724874" y="949586"/>
            <a:ext cx="5118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geom</a:t>
            </a:r>
            <a:r>
              <a:rPr lang="en-US" altLang="ko-KR" b="1" dirty="0"/>
              <a:t>=“boxplot”</a:t>
            </a:r>
            <a:r>
              <a:rPr lang="ko-KR" altLang="en-US" b="1" dirty="0"/>
              <a:t>은 결과값을 박스로 표현한다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7637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2ACE5-426F-4146-9025-E57F4476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ggplot2</a:t>
            </a:r>
            <a:r>
              <a:rPr lang="ko-KR" altLang="en-US" dirty="0"/>
              <a:t>와 </a:t>
            </a:r>
            <a:r>
              <a:rPr lang="en-US" altLang="ko-KR" dirty="0"/>
              <a:t>mpg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D94F9-E4BC-4215-BBCA-312074053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738" cy="4351338"/>
          </a:xfrm>
        </p:spPr>
        <p:txBody>
          <a:bodyPr/>
          <a:lstStyle/>
          <a:p>
            <a:r>
              <a:rPr lang="en-US" altLang="ko-KR" dirty="0" err="1"/>
              <a:t>ggplot</a:t>
            </a:r>
            <a:r>
              <a:rPr lang="en-US" altLang="ko-KR" dirty="0"/>
              <a:t>: R</a:t>
            </a:r>
            <a:r>
              <a:rPr lang="ko-KR" altLang="en-US" dirty="0"/>
              <a:t>에서 사용되는 </a:t>
            </a:r>
            <a:r>
              <a:rPr lang="ko-KR" altLang="en-US" dirty="0" err="1"/>
              <a:t>패키지중</a:t>
            </a:r>
            <a:r>
              <a:rPr lang="ko-KR" altLang="en-US" dirty="0"/>
              <a:t> 하나로 그래프를 만드는데 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</a:t>
            </a:r>
          </a:p>
          <a:p>
            <a:pPr marL="0" indent="0">
              <a:buNone/>
            </a:pPr>
            <a:r>
              <a:rPr lang="en-US" altLang="ko-KR" sz="2000" dirty="0"/>
              <a:t>            </a:t>
            </a:r>
            <a:r>
              <a:rPr lang="en-US" altLang="ko-KR" sz="2000" dirty="0" err="1"/>
              <a:t>ggplot</a:t>
            </a:r>
            <a:r>
              <a:rPr lang="en-US" altLang="ko-KR" sz="2000" dirty="0"/>
              <a:t>(),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qplot</a:t>
            </a:r>
            <a:r>
              <a:rPr lang="en-US" altLang="ko-KR" sz="2000" dirty="0"/>
              <a:t>(),</a:t>
            </a:r>
            <a:r>
              <a:rPr lang="ko-KR" altLang="en-US" sz="2000" dirty="0"/>
              <a:t> </a:t>
            </a:r>
            <a:r>
              <a:rPr lang="en-US" altLang="ko-KR" sz="2000" dirty="0" err="1"/>
              <a:t>geom_histogram</a:t>
            </a:r>
            <a:r>
              <a:rPr lang="en-US" altLang="ko-KR" sz="2000" dirty="0"/>
              <a:t>()</a:t>
            </a:r>
            <a:r>
              <a:rPr lang="ko-KR" altLang="en-US" sz="2000" dirty="0"/>
              <a:t>등 함수가 들어 있다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mpg </a:t>
            </a:r>
            <a:r>
              <a:rPr lang="ko-KR" altLang="en-US" dirty="0"/>
              <a:t>데이터란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           </a:t>
            </a:r>
            <a:r>
              <a:rPr lang="ko-KR" altLang="en-US" sz="2000" dirty="0"/>
              <a:t>미국 환경 보호국에서 공개한 자동차들의 연비 관련 정보 </a:t>
            </a:r>
          </a:p>
        </p:txBody>
      </p:sp>
    </p:spTree>
    <p:extLst>
      <p:ext uri="{BB962C8B-B14F-4D97-AF65-F5344CB8AC3E}">
        <p14:creationId xmlns:p14="http://schemas.microsoft.com/office/powerpoint/2010/main" val="269675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176BBF-922C-424A-8551-B825009BF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1342734"/>
            <a:ext cx="8287907" cy="417253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5C5320E-A9EC-442F-AB0C-0C5C99FB5A7E}"/>
              </a:ext>
            </a:extLst>
          </p:cNvPr>
          <p:cNvSpPr/>
          <p:nvPr/>
        </p:nvSpPr>
        <p:spPr>
          <a:xfrm>
            <a:off x="753978" y="696403"/>
            <a:ext cx="9849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qplot</a:t>
            </a:r>
            <a:r>
              <a:rPr lang="ko-KR" altLang="en-US" dirty="0"/>
              <a:t>(</a:t>
            </a:r>
            <a:r>
              <a:rPr lang="ko-KR" altLang="en-US" dirty="0" err="1"/>
              <a:t>data</a:t>
            </a:r>
            <a:r>
              <a:rPr lang="ko-KR" altLang="en-US" dirty="0"/>
              <a:t>=</a:t>
            </a:r>
            <a:r>
              <a:rPr lang="ko-KR" altLang="en-US" dirty="0" err="1"/>
              <a:t>mpg</a:t>
            </a:r>
            <a:r>
              <a:rPr lang="ko-KR" altLang="en-US" dirty="0"/>
              <a:t>, </a:t>
            </a:r>
            <a:r>
              <a:rPr lang="ko-KR" altLang="en-US" dirty="0" err="1"/>
              <a:t>x</a:t>
            </a:r>
            <a:r>
              <a:rPr lang="ko-KR" altLang="en-US" dirty="0"/>
              <a:t>=</a:t>
            </a:r>
            <a:r>
              <a:rPr lang="ko-KR" altLang="en-US" dirty="0" err="1"/>
              <a:t>drv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=</a:t>
            </a:r>
            <a:r>
              <a:rPr lang="ko-KR" altLang="en-US" dirty="0" err="1"/>
              <a:t>hwy</a:t>
            </a:r>
            <a:r>
              <a:rPr lang="ko-KR" altLang="en-US" dirty="0"/>
              <a:t>, </a:t>
            </a:r>
            <a:r>
              <a:rPr lang="ko-KR" altLang="en-US" dirty="0" err="1"/>
              <a:t>geom</a:t>
            </a:r>
            <a:r>
              <a:rPr lang="ko-KR" altLang="en-US" dirty="0"/>
              <a:t>="</a:t>
            </a:r>
            <a:r>
              <a:rPr lang="ko-KR" altLang="en-US" dirty="0" err="1"/>
              <a:t>boxplot</a:t>
            </a:r>
            <a:r>
              <a:rPr lang="ko-KR" altLang="en-US" dirty="0"/>
              <a:t>", </a:t>
            </a:r>
            <a:r>
              <a:rPr lang="ko-KR" altLang="en-US" dirty="0" err="1"/>
              <a:t>colour</a:t>
            </a:r>
            <a:r>
              <a:rPr lang="ko-KR" altLang="en-US" dirty="0"/>
              <a:t>=</a:t>
            </a:r>
            <a:r>
              <a:rPr lang="ko-KR" altLang="en-US" dirty="0" err="1"/>
              <a:t>drv</a:t>
            </a:r>
            <a:r>
              <a:rPr lang="ko-KR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529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96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8E745-9D22-4B60-AB25-542DB205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ggplot2 </a:t>
            </a:r>
            <a:r>
              <a:rPr lang="ko-KR" altLang="en-US" dirty="0"/>
              <a:t>패키지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82FEC-28F1-4A87-984D-1579D7D0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install.package</a:t>
            </a:r>
            <a:r>
              <a:rPr lang="en-US" altLang="ko-KR" dirty="0"/>
              <a:t>(“ggplot2”)</a:t>
            </a:r>
            <a:r>
              <a:rPr lang="ko-KR" altLang="en-US" dirty="0"/>
              <a:t> </a:t>
            </a:r>
            <a:r>
              <a:rPr lang="en-US" altLang="ko-KR" sz="1800" dirty="0"/>
              <a:t>#ggplot2</a:t>
            </a:r>
            <a:r>
              <a:rPr lang="ko-KR" altLang="en-US" sz="1800" dirty="0"/>
              <a:t>를 설치하는 명령이다</a:t>
            </a:r>
            <a:r>
              <a:rPr lang="en-US" altLang="ko-KR" sz="1800" dirty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library(ggplot2) </a:t>
            </a:r>
            <a:r>
              <a:rPr lang="en-US" altLang="ko-KR" sz="1800" dirty="0"/>
              <a:t>#ggplot2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로드하는</a:t>
            </a:r>
            <a:r>
              <a:rPr lang="ko-KR" altLang="en-US" sz="1800" dirty="0"/>
              <a:t> 명령이다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작성한 부분을 </a:t>
            </a:r>
            <a:r>
              <a:rPr lang="en-US" altLang="ko-KR" sz="1800" dirty="0" err="1"/>
              <a:t>ctrl+enter</a:t>
            </a:r>
            <a:r>
              <a:rPr lang="ko-KR" altLang="en-US" sz="1800" dirty="0"/>
              <a:t>키로 실행한다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02BBB5-15F6-4620-8F2F-D205A0C59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28" r="46779" b="3846"/>
          <a:stretch/>
        </p:blipFill>
        <p:spPr>
          <a:xfrm>
            <a:off x="408414" y="4695092"/>
            <a:ext cx="1137517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9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3C5195-E609-405E-B718-26731F220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159" b="3590"/>
          <a:stretch/>
        </p:blipFill>
        <p:spPr>
          <a:xfrm>
            <a:off x="0" y="0"/>
            <a:ext cx="6198577" cy="66118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1F12A1-EA20-4C79-A58A-CB0DB634E97B}"/>
              </a:ext>
            </a:extLst>
          </p:cNvPr>
          <p:cNvSpPr txBox="1"/>
          <p:nvPr/>
        </p:nvSpPr>
        <p:spPr>
          <a:xfrm>
            <a:off x="6198577" y="2084549"/>
            <a:ext cx="61061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mpg </a:t>
            </a:r>
            <a:r>
              <a:rPr lang="ko-KR" altLang="en-US" sz="2400" b="1" dirty="0"/>
              <a:t>데이터를 </a:t>
            </a:r>
            <a:r>
              <a:rPr lang="en-US" altLang="ko-KR" sz="2400" b="1" dirty="0"/>
              <a:t>View </a:t>
            </a:r>
            <a:r>
              <a:rPr lang="ko-KR" altLang="en-US" sz="2400" b="1" dirty="0"/>
              <a:t>함수를 이용해서 확인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View(mpg) </a:t>
            </a:r>
            <a:r>
              <a:rPr lang="ko-KR" altLang="en-US" sz="2400" b="1" dirty="0"/>
              <a:t>작성 후 실행하면 확인가능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/>
              <a:t>다시 패키지를 설치할 필요는 없지만</a:t>
            </a:r>
            <a:endParaRPr lang="en-US" altLang="ko-KR" dirty="0"/>
          </a:p>
          <a:p>
            <a:r>
              <a:rPr lang="en-US" altLang="ko-KR" dirty="0"/>
              <a:t>library</a:t>
            </a:r>
            <a:r>
              <a:rPr lang="ko-KR" altLang="en-US" dirty="0"/>
              <a:t>를 이용하여 </a:t>
            </a:r>
            <a:r>
              <a:rPr lang="ko-KR" altLang="en-US" dirty="0" err="1"/>
              <a:t>로드하는</a:t>
            </a:r>
            <a:r>
              <a:rPr lang="ko-KR" altLang="en-US" dirty="0"/>
              <a:t> 과정은 필요</a:t>
            </a:r>
          </a:p>
        </p:txBody>
      </p:sp>
    </p:spTree>
    <p:extLst>
      <p:ext uri="{BB962C8B-B14F-4D97-AF65-F5344CB8AC3E}">
        <p14:creationId xmlns:p14="http://schemas.microsoft.com/office/powerpoint/2010/main" val="400382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350F49E-47A9-47FF-8A0A-F1FE63BB8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055" y="0"/>
            <a:ext cx="374677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BBA39-F142-40F8-99C2-A649B29725C2}"/>
              </a:ext>
            </a:extLst>
          </p:cNvPr>
          <p:cNvSpPr txBox="1"/>
          <p:nvPr/>
        </p:nvSpPr>
        <p:spPr>
          <a:xfrm>
            <a:off x="841099" y="1058779"/>
            <a:ext cx="49824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또는 </a:t>
            </a:r>
            <a:r>
              <a:rPr lang="en-US" altLang="ko-KR" sz="2400" b="1" dirty="0"/>
              <a:t>attributes(mpg)</a:t>
            </a:r>
            <a:r>
              <a:rPr lang="ko-KR" altLang="en-US" sz="2400" b="1" dirty="0"/>
              <a:t>를 이용하여</a:t>
            </a:r>
            <a:endParaRPr lang="en-US" altLang="ko-KR" sz="2400" b="1" dirty="0"/>
          </a:p>
          <a:p>
            <a:r>
              <a:rPr lang="en-US" altLang="ko-KR" sz="2400" b="1" dirty="0"/>
              <a:t>mpg</a:t>
            </a:r>
            <a:r>
              <a:rPr lang="ko-KR" altLang="en-US" sz="2400" b="1" dirty="0"/>
              <a:t>의 구성요소를 확인할 수 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55613-5CC6-4398-B032-3492C02E3FF5}"/>
              </a:ext>
            </a:extLst>
          </p:cNvPr>
          <p:cNvSpPr txBox="1"/>
          <p:nvPr/>
        </p:nvSpPr>
        <p:spPr>
          <a:xfrm>
            <a:off x="568653" y="2828835"/>
            <a:ext cx="5578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tbl_df</a:t>
            </a:r>
            <a:r>
              <a:rPr lang="en-US" altLang="ko-KR" dirty="0"/>
              <a:t>, </a:t>
            </a:r>
            <a:r>
              <a:rPr lang="en-US" altLang="ko-KR" dirty="0" err="1"/>
              <a:t>tbl</a:t>
            </a:r>
            <a:r>
              <a:rPr lang="ko-KR" altLang="en-US" dirty="0"/>
              <a:t>등 데이터 형식이 존재함을 알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행의 개수가 </a:t>
            </a:r>
            <a:r>
              <a:rPr lang="en-US" altLang="ko-KR" dirty="0"/>
              <a:t>234</a:t>
            </a:r>
            <a:r>
              <a:rPr lang="ko-KR" altLang="en-US" dirty="0"/>
              <a:t>개 임을 알 수 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manufacturer, model</a:t>
            </a:r>
            <a:r>
              <a:rPr lang="ko-KR" altLang="en-US" dirty="0"/>
              <a:t>등의 요소가 있음을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178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4BD37-0BBD-4420-8CDD-16CE2887A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348459"/>
              </p:ext>
            </p:extLst>
          </p:nvPr>
        </p:nvGraphicFramePr>
        <p:xfrm>
          <a:off x="2223477" y="1419871"/>
          <a:ext cx="7745046" cy="493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2523">
                  <a:extLst>
                    <a:ext uri="{9D8B030D-6E8A-4147-A177-3AD203B41FA5}">
                      <a16:colId xmlns:a16="http://schemas.microsoft.com/office/drawing/2014/main" val="274268629"/>
                    </a:ext>
                  </a:extLst>
                </a:gridCol>
                <a:gridCol w="3872523">
                  <a:extLst>
                    <a:ext uri="{9D8B030D-6E8A-4147-A177-3AD203B41FA5}">
                      <a16:colId xmlns:a16="http://schemas.microsoft.com/office/drawing/2014/main" val="762225110"/>
                    </a:ext>
                  </a:extLst>
                </a:gridCol>
              </a:tblGrid>
              <a:tr h="493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manufacturer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제조회사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139573"/>
                  </a:ext>
                </a:extLst>
              </a:tr>
              <a:tr h="493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607766"/>
                  </a:ext>
                </a:extLst>
              </a:tr>
              <a:tr h="493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displ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배기량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81638"/>
                  </a:ext>
                </a:extLst>
              </a:tr>
              <a:tr h="493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cyl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실린더 개수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21268"/>
                  </a:ext>
                </a:extLst>
              </a:tr>
              <a:tr h="493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변속기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946419"/>
                  </a:ext>
                </a:extLst>
              </a:tr>
              <a:tr h="493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drv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구동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41998"/>
                  </a:ext>
                </a:extLst>
              </a:tr>
              <a:tr h="493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도시 연비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201637"/>
                  </a:ext>
                </a:extLst>
              </a:tr>
              <a:tr h="493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hwy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고속도로 연비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779400"/>
                  </a:ext>
                </a:extLst>
              </a:tr>
              <a:tr h="493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fl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연료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675802"/>
                  </a:ext>
                </a:extLst>
              </a:tr>
              <a:tr h="4932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자동차 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554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9C25E2-E900-407B-8CB4-AD919926B60D}"/>
              </a:ext>
            </a:extLst>
          </p:cNvPr>
          <p:cNvSpPr txBox="1"/>
          <p:nvPr/>
        </p:nvSpPr>
        <p:spPr>
          <a:xfrm>
            <a:off x="4425461" y="709413"/>
            <a:ext cx="3341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데이터 요소</a:t>
            </a:r>
          </a:p>
        </p:txBody>
      </p:sp>
    </p:spTree>
    <p:extLst>
      <p:ext uri="{BB962C8B-B14F-4D97-AF65-F5344CB8AC3E}">
        <p14:creationId xmlns:p14="http://schemas.microsoft.com/office/powerpoint/2010/main" val="281231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07E361-CC33-4BE7-9D13-EABF984A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359" y="783637"/>
            <a:ext cx="7004813" cy="2645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B81FC3-FA81-4FA2-8C31-5D3649052BDB}"/>
              </a:ext>
            </a:extLst>
          </p:cNvPr>
          <p:cNvSpPr txBox="1"/>
          <p:nvPr/>
        </p:nvSpPr>
        <p:spPr>
          <a:xfrm>
            <a:off x="981075" y="1783152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head(mpg)</a:t>
            </a:r>
            <a:r>
              <a:rPr lang="ko-KR" altLang="en-US" dirty="0"/>
              <a:t>를 사용하면 </a:t>
            </a:r>
            <a:endParaRPr lang="en-US" altLang="ko-KR" dirty="0"/>
          </a:p>
          <a:p>
            <a:r>
              <a:rPr lang="ko-KR" altLang="en-US" dirty="0"/>
              <a:t>데이터의 앞부분 </a:t>
            </a:r>
            <a:r>
              <a:rPr lang="en-US" altLang="ko-KR" dirty="0"/>
              <a:t>6</a:t>
            </a:r>
            <a:r>
              <a:rPr lang="ko-KR" altLang="en-US" dirty="0"/>
              <a:t>행이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F0E0B-0B01-472C-BB46-FDBDA60BE94F}"/>
              </a:ext>
            </a:extLst>
          </p:cNvPr>
          <p:cNvSpPr txBox="1"/>
          <p:nvPr/>
        </p:nvSpPr>
        <p:spPr>
          <a:xfrm>
            <a:off x="7429500" y="4735168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head(mpg, n)</a:t>
            </a:r>
            <a:r>
              <a:rPr lang="ko-KR" altLang="en-US" dirty="0"/>
              <a:t>을 사용하면 </a:t>
            </a:r>
            <a:endParaRPr lang="en-US" altLang="ko-KR" dirty="0"/>
          </a:p>
          <a:p>
            <a:r>
              <a:rPr lang="ko-KR" altLang="en-US" dirty="0"/>
              <a:t>데이터의 앞부분 </a:t>
            </a:r>
            <a:r>
              <a:rPr lang="en-US" altLang="ko-KR" dirty="0"/>
              <a:t>n</a:t>
            </a:r>
            <a:r>
              <a:rPr lang="ko-KR" altLang="en-US" dirty="0"/>
              <a:t>행이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BD4143-6F59-4217-960E-B78FE545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3894818"/>
            <a:ext cx="5825227" cy="21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0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AEA84-5DDA-4DB8-81BA-386CDB41CD90}"/>
              </a:ext>
            </a:extLst>
          </p:cNvPr>
          <p:cNvSpPr txBox="1"/>
          <p:nvPr/>
        </p:nvSpPr>
        <p:spPr>
          <a:xfrm>
            <a:off x="571499" y="668216"/>
            <a:ext cx="90284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dplyr</a:t>
            </a:r>
            <a:r>
              <a:rPr lang="en-US" altLang="ko-KR" dirty="0"/>
              <a:t> </a:t>
            </a:r>
            <a:r>
              <a:rPr lang="ko-KR" altLang="en-US" dirty="0"/>
              <a:t>패키지를 이용하면 더 다양한 기능을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head(arrange(</a:t>
            </a:r>
            <a:r>
              <a:rPr lang="ko-KR" altLang="en-US" dirty="0"/>
              <a:t>데이터 명</a:t>
            </a:r>
            <a:r>
              <a:rPr lang="en-US" altLang="ko-KR" dirty="0"/>
              <a:t>, </a:t>
            </a:r>
            <a:r>
              <a:rPr lang="ko-KR" altLang="en-US" dirty="0"/>
              <a:t>데이터 요소 명</a:t>
            </a:r>
            <a:r>
              <a:rPr lang="en-US" altLang="ko-KR" dirty="0"/>
              <a:t>))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특정 데이터 요소로 앞부분부터 정렬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head(arrange(</a:t>
            </a:r>
            <a:r>
              <a:rPr lang="en-US" altLang="ko-KR" dirty="0" err="1"/>
              <a:t>mpg,cty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4CE4F4-5BC1-4E3B-B135-CB3A7832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0" y="3071292"/>
            <a:ext cx="999312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2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1BF806-2FDB-458F-BFA8-9E161913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854" y="1014589"/>
            <a:ext cx="6070672" cy="22568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EB5FB8-DB13-4AC5-9EB8-E78A3917F9A6}"/>
              </a:ext>
            </a:extLst>
          </p:cNvPr>
          <p:cNvSpPr txBox="1"/>
          <p:nvPr/>
        </p:nvSpPr>
        <p:spPr>
          <a:xfrm>
            <a:off x="1381125" y="1496668"/>
            <a:ext cx="3608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tail(mpg)</a:t>
            </a:r>
            <a:r>
              <a:rPr lang="ko-KR" altLang="en-US" dirty="0"/>
              <a:t>를 사용하면 </a:t>
            </a:r>
            <a:endParaRPr lang="en-US" altLang="ko-KR" dirty="0"/>
          </a:p>
          <a:p>
            <a:r>
              <a:rPr lang="ko-KR" altLang="en-US" dirty="0"/>
              <a:t>데이터의 뒷부분 </a:t>
            </a:r>
            <a:r>
              <a:rPr lang="en-US" altLang="ko-KR" dirty="0"/>
              <a:t>6</a:t>
            </a:r>
            <a:r>
              <a:rPr lang="ko-KR" altLang="en-US" dirty="0"/>
              <a:t>행이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B87B5A-C5BC-4C95-9CC5-ECE3A763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4" y="3766883"/>
            <a:ext cx="6753911" cy="2506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4A3F0-6B6D-40B2-88A1-E5F96D3B0E29}"/>
              </a:ext>
            </a:extLst>
          </p:cNvPr>
          <p:cNvSpPr txBox="1"/>
          <p:nvPr/>
        </p:nvSpPr>
        <p:spPr>
          <a:xfrm>
            <a:off x="7824434" y="4619625"/>
            <a:ext cx="3615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tail(mpg, n)</a:t>
            </a:r>
            <a:r>
              <a:rPr lang="ko-KR" altLang="en-US" dirty="0"/>
              <a:t>을 이용하면</a:t>
            </a:r>
            <a:endParaRPr lang="en-US" altLang="ko-KR" dirty="0"/>
          </a:p>
          <a:p>
            <a:r>
              <a:rPr lang="ko-KR" altLang="en-US" dirty="0"/>
              <a:t>데이터의 뒷부분 </a:t>
            </a:r>
            <a:r>
              <a:rPr lang="en-US" altLang="ko-KR" dirty="0"/>
              <a:t>n</a:t>
            </a:r>
            <a:r>
              <a:rPr lang="ko-KR" altLang="en-US" dirty="0"/>
              <a:t>행이 출력된다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37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1831</TotalTime>
  <Words>481</Words>
  <Application>Microsoft Office PowerPoint</Application>
  <PresentationFormat>와이드스크린</PresentationFormat>
  <Paragraphs>108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ggplot2의 mpg 데이터로 그래프 만들기</vt:lpstr>
      <vt:lpstr>ggplot2와 mpg</vt:lpstr>
      <vt:lpstr>ggplot2 패키지 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Ggplot2의 mpg 데이터로 그래프 만들기</dc:title>
  <dc:creator>현성 박</dc:creator>
  <cp:lastModifiedBy>현성 박</cp:lastModifiedBy>
  <cp:revision>31</cp:revision>
  <dcterms:created xsi:type="dcterms:W3CDTF">2019-03-12T11:04:09Z</dcterms:created>
  <dcterms:modified xsi:type="dcterms:W3CDTF">2019-03-18T06:42:48Z</dcterms:modified>
</cp:coreProperties>
</file>