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4"/>
    <p:sldMasterId id="2147483677" r:id="rId5"/>
  </p:sldMasterIdLst>
  <p:notesMasterIdLst>
    <p:notesMasterId r:id="rId22"/>
  </p:notesMasterIdLst>
  <p:sldIdLst>
    <p:sldId id="256" r:id="rId6"/>
    <p:sldId id="294" r:id="rId7"/>
    <p:sldId id="306" r:id="rId8"/>
    <p:sldId id="326" r:id="rId9"/>
    <p:sldId id="330" r:id="rId10"/>
    <p:sldId id="331" r:id="rId11"/>
    <p:sldId id="323" r:id="rId12"/>
    <p:sldId id="332" r:id="rId13"/>
    <p:sldId id="329" r:id="rId14"/>
    <p:sldId id="324" r:id="rId15"/>
    <p:sldId id="318" r:id="rId16"/>
    <p:sldId id="319" r:id="rId17"/>
    <p:sldId id="325" r:id="rId18"/>
    <p:sldId id="321" r:id="rId19"/>
    <p:sldId id="322" r:id="rId20"/>
    <p:sldId id="32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raj, Levi" initials="ML" lastIdx="3" clrIdx="0">
    <p:extLst>
      <p:ext uri="{19B8F6BF-5375-455C-9EA6-DF929625EA0E}">
        <p15:presenceInfo xmlns:p15="http://schemas.microsoft.com/office/powerpoint/2012/main" userId="S::ZKN3Z3W@corp.bankofamerica.com::651d792e-8a9f-4867-8caf-caa4e7bc01ae" providerId="AD"/>
      </p:ext>
    </p:extLst>
  </p:cmAuthor>
  <p:cmAuthor id="2" name="Maharaj, Levi" initials="ML [2]" lastIdx="4" clrIdx="1">
    <p:extLst>
      <p:ext uri="{19B8F6BF-5375-455C-9EA6-DF929625EA0E}">
        <p15:presenceInfo xmlns:p15="http://schemas.microsoft.com/office/powerpoint/2012/main" userId="S-1-5-21-1454471165-2077806209-1801674531-13734370" providerId="AD"/>
      </p:ext>
    </p:extLst>
  </p:cmAuthor>
  <p:cmAuthor id="3" name="Somasundaram, Guru" initials="SG" lastIdx="1" clrIdx="2">
    <p:extLst>
      <p:ext uri="{19B8F6BF-5375-455C-9EA6-DF929625EA0E}">
        <p15:presenceInfo xmlns:p15="http://schemas.microsoft.com/office/powerpoint/2012/main" userId="S::guruprakash.somasundaram@bofa.com::d30e58e3-ea5c-4c01-a173-981d8d42b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403D90-E450-4E7C-8219-40BD562B9F72}">
  <a:tblStyle styleId="{8E403D90-E450-4E7C-8219-40BD562B9F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86160" autoAdjust="0"/>
  </p:normalViewPr>
  <p:slideViewPr>
    <p:cSldViewPr snapToGrid="0">
      <p:cViewPr>
        <p:scale>
          <a:sx n="188" d="100"/>
          <a:sy n="188" d="100"/>
        </p:scale>
        <p:origin x="1432" y="1272"/>
      </p:cViewPr>
      <p:guideLst>
        <p:guide orient="horz" pos="162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853D-AA7D-A349-9F94-F966CE2C518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F60128A-3693-0146-8BA0-6409CE426CC4}">
      <dgm:prSet/>
      <dgm:spPr/>
      <dgm:t>
        <a:bodyPr/>
        <a:lstStyle/>
        <a:p>
          <a:r>
            <a:rPr lang="en-US" b="0" i="0"/>
            <a:t>Project Motivation</a:t>
          </a:r>
          <a:endParaRPr lang="en-US"/>
        </a:p>
      </dgm:t>
    </dgm:pt>
    <dgm:pt modelId="{262DBF98-1C27-1845-9B8A-E5AFDAD2459C}" type="parTrans" cxnId="{15D7FEE7-3998-B64A-9365-5A8A11F9E6B9}">
      <dgm:prSet/>
      <dgm:spPr/>
      <dgm:t>
        <a:bodyPr/>
        <a:lstStyle/>
        <a:p>
          <a:endParaRPr lang="en-US"/>
        </a:p>
      </dgm:t>
    </dgm:pt>
    <dgm:pt modelId="{9C4C4DA9-B1A8-C14F-B361-414FC40A69EA}" type="sibTrans" cxnId="{15D7FEE7-3998-B64A-9365-5A8A11F9E6B9}">
      <dgm:prSet/>
      <dgm:spPr/>
      <dgm:t>
        <a:bodyPr/>
        <a:lstStyle/>
        <a:p>
          <a:endParaRPr lang="en-US"/>
        </a:p>
      </dgm:t>
    </dgm:pt>
    <dgm:pt modelId="{A2ABC2E0-DB40-EB4E-A68C-9BA25B41D2B9}">
      <dgm:prSet/>
      <dgm:spPr/>
      <dgm:t>
        <a:bodyPr/>
        <a:lstStyle/>
        <a:p>
          <a:r>
            <a:rPr lang="en-US" b="0" i="0"/>
            <a:t>Solution</a:t>
          </a:r>
          <a:endParaRPr lang="en-US"/>
        </a:p>
      </dgm:t>
    </dgm:pt>
    <dgm:pt modelId="{8C156656-CC8A-BE42-87B4-02947F996704}" type="parTrans" cxnId="{7407FF68-8638-F140-A835-AC7921816A0E}">
      <dgm:prSet/>
      <dgm:spPr/>
      <dgm:t>
        <a:bodyPr/>
        <a:lstStyle/>
        <a:p>
          <a:endParaRPr lang="en-US"/>
        </a:p>
      </dgm:t>
    </dgm:pt>
    <dgm:pt modelId="{C221136C-CDF6-3B4E-86B3-3DCC7E2DFC82}" type="sibTrans" cxnId="{7407FF68-8638-F140-A835-AC7921816A0E}">
      <dgm:prSet/>
      <dgm:spPr/>
      <dgm:t>
        <a:bodyPr/>
        <a:lstStyle/>
        <a:p>
          <a:endParaRPr lang="en-US"/>
        </a:p>
      </dgm:t>
    </dgm:pt>
    <dgm:pt modelId="{B737DC12-CD12-8A41-8A33-F559E6F4FC32}">
      <dgm:prSet/>
      <dgm:spPr/>
      <dgm:t>
        <a:bodyPr/>
        <a:lstStyle/>
        <a:p>
          <a:r>
            <a:rPr lang="en-US" b="0" i="0"/>
            <a:t>Data </a:t>
          </a:r>
          <a:endParaRPr lang="en-US"/>
        </a:p>
      </dgm:t>
    </dgm:pt>
    <dgm:pt modelId="{692E4921-653B-854A-9E9C-7150DB03BE98}" type="parTrans" cxnId="{D980BCCB-9DD1-6E43-BE7A-1B2DBCCE3F97}">
      <dgm:prSet/>
      <dgm:spPr/>
      <dgm:t>
        <a:bodyPr/>
        <a:lstStyle/>
        <a:p>
          <a:endParaRPr lang="en-US"/>
        </a:p>
      </dgm:t>
    </dgm:pt>
    <dgm:pt modelId="{E542F441-1A03-4B4F-8628-F8B2B11E21D2}" type="sibTrans" cxnId="{D980BCCB-9DD1-6E43-BE7A-1B2DBCCE3F97}">
      <dgm:prSet/>
      <dgm:spPr/>
      <dgm:t>
        <a:bodyPr/>
        <a:lstStyle/>
        <a:p>
          <a:endParaRPr lang="en-US"/>
        </a:p>
      </dgm:t>
    </dgm:pt>
    <dgm:pt modelId="{6E994DA3-723F-EF43-BB54-026422715D4D}">
      <dgm:prSet/>
      <dgm:spPr/>
      <dgm:t>
        <a:bodyPr/>
        <a:lstStyle/>
        <a:p>
          <a:r>
            <a:rPr lang="en-US" b="0" i="0"/>
            <a:t>Architecture</a:t>
          </a:r>
          <a:endParaRPr lang="en-US"/>
        </a:p>
      </dgm:t>
    </dgm:pt>
    <dgm:pt modelId="{D20A8251-902F-3444-8C53-EEE24BFCDFD2}" type="parTrans" cxnId="{970B2D77-9131-C04B-BCF4-4C66247C357C}">
      <dgm:prSet/>
      <dgm:spPr/>
      <dgm:t>
        <a:bodyPr/>
        <a:lstStyle/>
        <a:p>
          <a:endParaRPr lang="en-US"/>
        </a:p>
      </dgm:t>
    </dgm:pt>
    <dgm:pt modelId="{DCCAE119-85A7-CE49-B4BF-F7D6D2A27685}" type="sibTrans" cxnId="{970B2D77-9131-C04B-BCF4-4C66247C357C}">
      <dgm:prSet/>
      <dgm:spPr/>
      <dgm:t>
        <a:bodyPr/>
        <a:lstStyle/>
        <a:p>
          <a:endParaRPr lang="en-US"/>
        </a:p>
      </dgm:t>
    </dgm:pt>
    <dgm:pt modelId="{950758FD-F574-7E49-8E13-1685C71BC25D}">
      <dgm:prSet/>
      <dgm:spPr/>
      <dgm:t>
        <a:bodyPr/>
        <a:lstStyle/>
        <a:p>
          <a:r>
            <a:rPr lang="en-US" b="0" i="0"/>
            <a:t>Duplicate detection </a:t>
          </a:r>
          <a:endParaRPr lang="en-US"/>
        </a:p>
      </dgm:t>
    </dgm:pt>
    <dgm:pt modelId="{D8B35027-FED4-8B4C-8FEA-EBCBB7E37B04}" type="parTrans" cxnId="{B934DBB3-E962-7749-83CA-C57707285701}">
      <dgm:prSet/>
      <dgm:spPr/>
      <dgm:t>
        <a:bodyPr/>
        <a:lstStyle/>
        <a:p>
          <a:endParaRPr lang="en-US"/>
        </a:p>
      </dgm:t>
    </dgm:pt>
    <dgm:pt modelId="{7020FF0A-5D9B-154A-B163-414235DB3EE3}" type="sibTrans" cxnId="{B934DBB3-E962-7749-83CA-C57707285701}">
      <dgm:prSet/>
      <dgm:spPr/>
      <dgm:t>
        <a:bodyPr/>
        <a:lstStyle/>
        <a:p>
          <a:endParaRPr lang="en-US"/>
        </a:p>
      </dgm:t>
    </dgm:pt>
    <dgm:pt modelId="{7674C951-A0E5-4040-A2E9-DD5BAEB3200A}">
      <dgm:prSet/>
      <dgm:spPr/>
      <dgm:t>
        <a:bodyPr/>
        <a:lstStyle/>
        <a:p>
          <a:r>
            <a:rPr lang="en-US" b="0" i="0"/>
            <a:t>Demo</a:t>
          </a:r>
          <a:endParaRPr lang="en-US"/>
        </a:p>
      </dgm:t>
    </dgm:pt>
    <dgm:pt modelId="{A8D780DB-5071-9F49-AC4E-A582E65D26E0}" type="parTrans" cxnId="{089C51CF-5115-734F-9EEB-482BBDE39609}">
      <dgm:prSet/>
      <dgm:spPr/>
      <dgm:t>
        <a:bodyPr/>
        <a:lstStyle/>
        <a:p>
          <a:endParaRPr lang="en-US"/>
        </a:p>
      </dgm:t>
    </dgm:pt>
    <dgm:pt modelId="{950C89F9-D401-C942-8F5C-FCD0BA3A4215}" type="sibTrans" cxnId="{089C51CF-5115-734F-9EEB-482BBDE39609}">
      <dgm:prSet/>
      <dgm:spPr/>
      <dgm:t>
        <a:bodyPr/>
        <a:lstStyle/>
        <a:p>
          <a:endParaRPr lang="en-US"/>
        </a:p>
      </dgm:t>
    </dgm:pt>
    <dgm:pt modelId="{61660159-72F7-FB40-8333-28C64FFDB382}">
      <dgm:prSet/>
      <dgm:spPr/>
      <dgm:t>
        <a:bodyPr/>
        <a:lstStyle/>
        <a:p>
          <a:r>
            <a:rPr lang="en-US" b="0" i="0"/>
            <a:t>Next Steps</a:t>
          </a:r>
          <a:endParaRPr lang="en-US"/>
        </a:p>
      </dgm:t>
    </dgm:pt>
    <dgm:pt modelId="{9EA23508-554B-BC45-ADC4-18DA27049F4F}" type="parTrans" cxnId="{6352A207-31AF-8745-9770-E6028149E193}">
      <dgm:prSet/>
      <dgm:spPr/>
      <dgm:t>
        <a:bodyPr/>
        <a:lstStyle/>
        <a:p>
          <a:endParaRPr lang="en-US"/>
        </a:p>
      </dgm:t>
    </dgm:pt>
    <dgm:pt modelId="{C0A26C22-4745-6743-8197-812F56C31703}" type="sibTrans" cxnId="{6352A207-31AF-8745-9770-E6028149E193}">
      <dgm:prSet/>
      <dgm:spPr/>
      <dgm:t>
        <a:bodyPr/>
        <a:lstStyle/>
        <a:p>
          <a:endParaRPr lang="en-US"/>
        </a:p>
      </dgm:t>
    </dgm:pt>
    <dgm:pt modelId="{B9CB7060-DC32-D14E-802F-F8F877023B64}">
      <dgm:prSet/>
      <dgm:spPr/>
      <dgm:t>
        <a:bodyPr/>
        <a:lstStyle/>
        <a:p>
          <a:r>
            <a:rPr lang="en-US" b="0" i="0"/>
            <a:t>Key Takeaways </a:t>
          </a:r>
          <a:endParaRPr lang="en-US"/>
        </a:p>
      </dgm:t>
    </dgm:pt>
    <dgm:pt modelId="{28E69AA1-8BF5-9B40-809D-E87416B900F4}" type="parTrans" cxnId="{943C3FBF-BD65-7B4A-8EA1-9FCF73500225}">
      <dgm:prSet/>
      <dgm:spPr/>
      <dgm:t>
        <a:bodyPr/>
        <a:lstStyle/>
        <a:p>
          <a:endParaRPr lang="en-US"/>
        </a:p>
      </dgm:t>
    </dgm:pt>
    <dgm:pt modelId="{2F07F8A3-2073-8047-A29E-90140AEBB90C}" type="sibTrans" cxnId="{943C3FBF-BD65-7B4A-8EA1-9FCF73500225}">
      <dgm:prSet/>
      <dgm:spPr/>
      <dgm:t>
        <a:bodyPr/>
        <a:lstStyle/>
        <a:p>
          <a:endParaRPr lang="en-US"/>
        </a:p>
      </dgm:t>
    </dgm:pt>
    <dgm:pt modelId="{BF8C1662-8B56-D34A-B012-35D0862D292F}">
      <dgm:prSet/>
      <dgm:spPr/>
      <dgm:t>
        <a:bodyPr/>
        <a:lstStyle/>
        <a:p>
          <a:r>
            <a:rPr lang="en-US" b="0" i="0"/>
            <a:t>Q &amp; A</a:t>
          </a:r>
          <a:endParaRPr lang="en-US"/>
        </a:p>
      </dgm:t>
    </dgm:pt>
    <dgm:pt modelId="{5B340FAC-A3A6-7A4A-8CE8-9D909F7BF6CC}" type="parTrans" cxnId="{D4C85813-8AF9-9A4C-9AAD-F453E9BA14A9}">
      <dgm:prSet/>
      <dgm:spPr/>
      <dgm:t>
        <a:bodyPr/>
        <a:lstStyle/>
        <a:p>
          <a:endParaRPr lang="en-US"/>
        </a:p>
      </dgm:t>
    </dgm:pt>
    <dgm:pt modelId="{547198C5-C996-B541-89E2-79A832EC17D6}" type="sibTrans" cxnId="{D4C85813-8AF9-9A4C-9AAD-F453E9BA14A9}">
      <dgm:prSet/>
      <dgm:spPr/>
      <dgm:t>
        <a:bodyPr/>
        <a:lstStyle/>
        <a:p>
          <a:endParaRPr lang="en-US"/>
        </a:p>
      </dgm:t>
    </dgm:pt>
    <dgm:pt modelId="{662B6D35-3E5C-754F-81C7-670A44E5F8FF}" type="pres">
      <dgm:prSet presAssocID="{73D0853D-AA7D-A349-9F94-F966CE2C5186}" presName="hierChild1" presStyleCnt="0">
        <dgm:presLayoutVars>
          <dgm:chPref val="1"/>
          <dgm:dir/>
          <dgm:animOne val="branch"/>
          <dgm:animLvl val="lvl"/>
          <dgm:resizeHandles/>
        </dgm:presLayoutVars>
      </dgm:prSet>
      <dgm:spPr/>
    </dgm:pt>
    <dgm:pt modelId="{B2B45D27-3E89-D645-9311-72D59C30FCA0}" type="pres">
      <dgm:prSet presAssocID="{FF60128A-3693-0146-8BA0-6409CE426CC4}" presName="hierRoot1" presStyleCnt="0"/>
      <dgm:spPr/>
    </dgm:pt>
    <dgm:pt modelId="{BBBB9ACE-35D6-034D-9E40-35D25B4CB15C}" type="pres">
      <dgm:prSet presAssocID="{FF60128A-3693-0146-8BA0-6409CE426CC4}" presName="composite" presStyleCnt="0"/>
      <dgm:spPr/>
    </dgm:pt>
    <dgm:pt modelId="{9BB30E6E-283A-CC4C-A61E-4308302664CB}" type="pres">
      <dgm:prSet presAssocID="{FF60128A-3693-0146-8BA0-6409CE426CC4}" presName="background" presStyleLbl="node0" presStyleIdx="0" presStyleCnt="9"/>
      <dgm:spPr/>
    </dgm:pt>
    <dgm:pt modelId="{EFF9DC7B-7510-AC44-ADDE-A834EF9D55B1}" type="pres">
      <dgm:prSet presAssocID="{FF60128A-3693-0146-8BA0-6409CE426CC4}" presName="text" presStyleLbl="fgAcc0" presStyleIdx="0" presStyleCnt="9">
        <dgm:presLayoutVars>
          <dgm:chPref val="3"/>
        </dgm:presLayoutVars>
      </dgm:prSet>
      <dgm:spPr/>
    </dgm:pt>
    <dgm:pt modelId="{CED97EBC-F7DA-EF4E-9614-C639F15CC74D}" type="pres">
      <dgm:prSet presAssocID="{FF60128A-3693-0146-8BA0-6409CE426CC4}" presName="hierChild2" presStyleCnt="0"/>
      <dgm:spPr/>
    </dgm:pt>
    <dgm:pt modelId="{D569E7E7-0181-0042-9664-F44639BB8217}" type="pres">
      <dgm:prSet presAssocID="{A2ABC2E0-DB40-EB4E-A68C-9BA25B41D2B9}" presName="hierRoot1" presStyleCnt="0"/>
      <dgm:spPr/>
    </dgm:pt>
    <dgm:pt modelId="{A8346C86-2155-B64B-ABC4-6F707C4D86C6}" type="pres">
      <dgm:prSet presAssocID="{A2ABC2E0-DB40-EB4E-A68C-9BA25B41D2B9}" presName="composite" presStyleCnt="0"/>
      <dgm:spPr/>
    </dgm:pt>
    <dgm:pt modelId="{203720DB-6663-A748-8427-E71888928AFB}" type="pres">
      <dgm:prSet presAssocID="{A2ABC2E0-DB40-EB4E-A68C-9BA25B41D2B9}" presName="background" presStyleLbl="node0" presStyleIdx="1" presStyleCnt="9"/>
      <dgm:spPr/>
    </dgm:pt>
    <dgm:pt modelId="{6380D45E-37BE-A340-91AA-3FBCE3CA020C}" type="pres">
      <dgm:prSet presAssocID="{A2ABC2E0-DB40-EB4E-A68C-9BA25B41D2B9}" presName="text" presStyleLbl="fgAcc0" presStyleIdx="1" presStyleCnt="9">
        <dgm:presLayoutVars>
          <dgm:chPref val="3"/>
        </dgm:presLayoutVars>
      </dgm:prSet>
      <dgm:spPr/>
    </dgm:pt>
    <dgm:pt modelId="{858A4341-DCA8-C645-80E0-AB82A942BA50}" type="pres">
      <dgm:prSet presAssocID="{A2ABC2E0-DB40-EB4E-A68C-9BA25B41D2B9}" presName="hierChild2" presStyleCnt="0"/>
      <dgm:spPr/>
    </dgm:pt>
    <dgm:pt modelId="{72F2C133-F102-3C4A-8D4C-BFEE79B0BFB7}" type="pres">
      <dgm:prSet presAssocID="{B737DC12-CD12-8A41-8A33-F559E6F4FC32}" presName="hierRoot1" presStyleCnt="0"/>
      <dgm:spPr/>
    </dgm:pt>
    <dgm:pt modelId="{54020E93-FC2D-3F40-AC8B-59FEB5F22298}" type="pres">
      <dgm:prSet presAssocID="{B737DC12-CD12-8A41-8A33-F559E6F4FC32}" presName="composite" presStyleCnt="0"/>
      <dgm:spPr/>
    </dgm:pt>
    <dgm:pt modelId="{9A45650A-EEED-1645-B86D-5691E69D33B9}" type="pres">
      <dgm:prSet presAssocID="{B737DC12-CD12-8A41-8A33-F559E6F4FC32}" presName="background" presStyleLbl="node0" presStyleIdx="2" presStyleCnt="9"/>
      <dgm:spPr/>
    </dgm:pt>
    <dgm:pt modelId="{85BE31FF-3619-EA41-86E5-F0EA8E36F364}" type="pres">
      <dgm:prSet presAssocID="{B737DC12-CD12-8A41-8A33-F559E6F4FC32}" presName="text" presStyleLbl="fgAcc0" presStyleIdx="2" presStyleCnt="9">
        <dgm:presLayoutVars>
          <dgm:chPref val="3"/>
        </dgm:presLayoutVars>
      </dgm:prSet>
      <dgm:spPr/>
    </dgm:pt>
    <dgm:pt modelId="{938183CB-113C-F34C-B553-5F5C4CEF912A}" type="pres">
      <dgm:prSet presAssocID="{B737DC12-CD12-8A41-8A33-F559E6F4FC32}" presName="hierChild2" presStyleCnt="0"/>
      <dgm:spPr/>
    </dgm:pt>
    <dgm:pt modelId="{0CC412A3-C8E9-5D4C-BFA5-6A9EA22935D4}" type="pres">
      <dgm:prSet presAssocID="{6E994DA3-723F-EF43-BB54-026422715D4D}" presName="hierRoot1" presStyleCnt="0"/>
      <dgm:spPr/>
    </dgm:pt>
    <dgm:pt modelId="{BCEBA6B7-7491-1B45-986F-7D2706FAB6F4}" type="pres">
      <dgm:prSet presAssocID="{6E994DA3-723F-EF43-BB54-026422715D4D}" presName="composite" presStyleCnt="0"/>
      <dgm:spPr/>
    </dgm:pt>
    <dgm:pt modelId="{24F0BE53-EE10-3D44-9552-85ED72D8A690}" type="pres">
      <dgm:prSet presAssocID="{6E994DA3-723F-EF43-BB54-026422715D4D}" presName="background" presStyleLbl="node0" presStyleIdx="3" presStyleCnt="9"/>
      <dgm:spPr/>
    </dgm:pt>
    <dgm:pt modelId="{7E18B77D-C897-DC42-BDC2-782A48EF8641}" type="pres">
      <dgm:prSet presAssocID="{6E994DA3-723F-EF43-BB54-026422715D4D}" presName="text" presStyleLbl="fgAcc0" presStyleIdx="3" presStyleCnt="9">
        <dgm:presLayoutVars>
          <dgm:chPref val="3"/>
        </dgm:presLayoutVars>
      </dgm:prSet>
      <dgm:spPr/>
    </dgm:pt>
    <dgm:pt modelId="{4D253636-BDD7-7D4A-BC28-52D0271756B8}" type="pres">
      <dgm:prSet presAssocID="{6E994DA3-723F-EF43-BB54-026422715D4D}" presName="hierChild2" presStyleCnt="0"/>
      <dgm:spPr/>
    </dgm:pt>
    <dgm:pt modelId="{45FC070B-5217-4145-993C-2538BAFF358C}" type="pres">
      <dgm:prSet presAssocID="{950758FD-F574-7E49-8E13-1685C71BC25D}" presName="hierRoot1" presStyleCnt="0"/>
      <dgm:spPr/>
    </dgm:pt>
    <dgm:pt modelId="{5A58B122-25DE-8D42-B2DD-A432CDB54BBE}" type="pres">
      <dgm:prSet presAssocID="{950758FD-F574-7E49-8E13-1685C71BC25D}" presName="composite" presStyleCnt="0"/>
      <dgm:spPr/>
    </dgm:pt>
    <dgm:pt modelId="{B9220706-0A56-CB41-81AE-3019FB01212A}" type="pres">
      <dgm:prSet presAssocID="{950758FD-F574-7E49-8E13-1685C71BC25D}" presName="background" presStyleLbl="node0" presStyleIdx="4" presStyleCnt="9"/>
      <dgm:spPr/>
    </dgm:pt>
    <dgm:pt modelId="{6D6647AA-9A16-9C46-8262-753327376517}" type="pres">
      <dgm:prSet presAssocID="{950758FD-F574-7E49-8E13-1685C71BC25D}" presName="text" presStyleLbl="fgAcc0" presStyleIdx="4" presStyleCnt="9">
        <dgm:presLayoutVars>
          <dgm:chPref val="3"/>
        </dgm:presLayoutVars>
      </dgm:prSet>
      <dgm:spPr/>
    </dgm:pt>
    <dgm:pt modelId="{E2E9CAF9-F65D-2548-916D-DDB7F0D66EA7}" type="pres">
      <dgm:prSet presAssocID="{950758FD-F574-7E49-8E13-1685C71BC25D}" presName="hierChild2" presStyleCnt="0"/>
      <dgm:spPr/>
    </dgm:pt>
    <dgm:pt modelId="{4C75D5D6-011C-EC45-927C-A70700B8BBD9}" type="pres">
      <dgm:prSet presAssocID="{7674C951-A0E5-4040-A2E9-DD5BAEB3200A}" presName="hierRoot1" presStyleCnt="0"/>
      <dgm:spPr/>
    </dgm:pt>
    <dgm:pt modelId="{06E3EA12-3C16-5145-A377-9E88A5A5D5EC}" type="pres">
      <dgm:prSet presAssocID="{7674C951-A0E5-4040-A2E9-DD5BAEB3200A}" presName="composite" presStyleCnt="0"/>
      <dgm:spPr/>
    </dgm:pt>
    <dgm:pt modelId="{E7FFEDAD-FC51-2847-B7B4-F93D7FA28B75}" type="pres">
      <dgm:prSet presAssocID="{7674C951-A0E5-4040-A2E9-DD5BAEB3200A}" presName="background" presStyleLbl="node0" presStyleIdx="5" presStyleCnt="9"/>
      <dgm:spPr/>
    </dgm:pt>
    <dgm:pt modelId="{C798C713-41FD-3649-830E-FA6CC1C6D617}" type="pres">
      <dgm:prSet presAssocID="{7674C951-A0E5-4040-A2E9-DD5BAEB3200A}" presName="text" presStyleLbl="fgAcc0" presStyleIdx="5" presStyleCnt="9">
        <dgm:presLayoutVars>
          <dgm:chPref val="3"/>
        </dgm:presLayoutVars>
      </dgm:prSet>
      <dgm:spPr/>
    </dgm:pt>
    <dgm:pt modelId="{1F7ADDED-491C-D649-9BD1-23758DA83BE7}" type="pres">
      <dgm:prSet presAssocID="{7674C951-A0E5-4040-A2E9-DD5BAEB3200A}" presName="hierChild2" presStyleCnt="0"/>
      <dgm:spPr/>
    </dgm:pt>
    <dgm:pt modelId="{3C167FAC-910C-2C4E-AB95-1641356C8D66}" type="pres">
      <dgm:prSet presAssocID="{61660159-72F7-FB40-8333-28C64FFDB382}" presName="hierRoot1" presStyleCnt="0"/>
      <dgm:spPr/>
    </dgm:pt>
    <dgm:pt modelId="{F0E75957-5026-5C49-AB93-FE3E5C7CBC1D}" type="pres">
      <dgm:prSet presAssocID="{61660159-72F7-FB40-8333-28C64FFDB382}" presName="composite" presStyleCnt="0"/>
      <dgm:spPr/>
    </dgm:pt>
    <dgm:pt modelId="{4EF5D330-ACF1-2C40-83BC-0E4B6DEB8BB1}" type="pres">
      <dgm:prSet presAssocID="{61660159-72F7-FB40-8333-28C64FFDB382}" presName="background" presStyleLbl="node0" presStyleIdx="6" presStyleCnt="9"/>
      <dgm:spPr/>
    </dgm:pt>
    <dgm:pt modelId="{33839A1F-B890-384E-A463-1E70F6B0F248}" type="pres">
      <dgm:prSet presAssocID="{61660159-72F7-FB40-8333-28C64FFDB382}" presName="text" presStyleLbl="fgAcc0" presStyleIdx="6" presStyleCnt="9">
        <dgm:presLayoutVars>
          <dgm:chPref val="3"/>
        </dgm:presLayoutVars>
      </dgm:prSet>
      <dgm:spPr/>
    </dgm:pt>
    <dgm:pt modelId="{A60B7922-CBC7-E746-80F9-88780B063CFA}" type="pres">
      <dgm:prSet presAssocID="{61660159-72F7-FB40-8333-28C64FFDB382}" presName="hierChild2" presStyleCnt="0"/>
      <dgm:spPr/>
    </dgm:pt>
    <dgm:pt modelId="{34F4D9CA-7F5F-4D40-8B5C-ED7289D40D75}" type="pres">
      <dgm:prSet presAssocID="{B9CB7060-DC32-D14E-802F-F8F877023B64}" presName="hierRoot1" presStyleCnt="0"/>
      <dgm:spPr/>
    </dgm:pt>
    <dgm:pt modelId="{D7B2CE5C-1A25-6644-9C03-8CAD6F9676A9}" type="pres">
      <dgm:prSet presAssocID="{B9CB7060-DC32-D14E-802F-F8F877023B64}" presName="composite" presStyleCnt="0"/>
      <dgm:spPr/>
    </dgm:pt>
    <dgm:pt modelId="{802A597D-ED7F-2943-887B-F92F00E2EE51}" type="pres">
      <dgm:prSet presAssocID="{B9CB7060-DC32-D14E-802F-F8F877023B64}" presName="background" presStyleLbl="node0" presStyleIdx="7" presStyleCnt="9"/>
      <dgm:spPr/>
    </dgm:pt>
    <dgm:pt modelId="{24AE415F-1A38-6A47-8B47-7A62788A001B}" type="pres">
      <dgm:prSet presAssocID="{B9CB7060-DC32-D14E-802F-F8F877023B64}" presName="text" presStyleLbl="fgAcc0" presStyleIdx="7" presStyleCnt="9">
        <dgm:presLayoutVars>
          <dgm:chPref val="3"/>
        </dgm:presLayoutVars>
      </dgm:prSet>
      <dgm:spPr/>
    </dgm:pt>
    <dgm:pt modelId="{BFCBF19F-E10E-F447-873A-461D532CF4AE}" type="pres">
      <dgm:prSet presAssocID="{B9CB7060-DC32-D14E-802F-F8F877023B64}" presName="hierChild2" presStyleCnt="0"/>
      <dgm:spPr/>
    </dgm:pt>
    <dgm:pt modelId="{63769D95-4DAC-1A4E-B794-EC22FA4E5DA4}" type="pres">
      <dgm:prSet presAssocID="{BF8C1662-8B56-D34A-B012-35D0862D292F}" presName="hierRoot1" presStyleCnt="0"/>
      <dgm:spPr/>
    </dgm:pt>
    <dgm:pt modelId="{C6CDEDE7-9430-1747-B298-2256BEB3164E}" type="pres">
      <dgm:prSet presAssocID="{BF8C1662-8B56-D34A-B012-35D0862D292F}" presName="composite" presStyleCnt="0"/>
      <dgm:spPr/>
    </dgm:pt>
    <dgm:pt modelId="{EC70C88E-CB52-D24E-8047-2DA3A9D170CD}" type="pres">
      <dgm:prSet presAssocID="{BF8C1662-8B56-D34A-B012-35D0862D292F}" presName="background" presStyleLbl="node0" presStyleIdx="8" presStyleCnt="9"/>
      <dgm:spPr/>
    </dgm:pt>
    <dgm:pt modelId="{D820095D-5BB3-5C48-974F-5F3E6D92DEC8}" type="pres">
      <dgm:prSet presAssocID="{BF8C1662-8B56-D34A-B012-35D0862D292F}" presName="text" presStyleLbl="fgAcc0" presStyleIdx="8" presStyleCnt="9">
        <dgm:presLayoutVars>
          <dgm:chPref val="3"/>
        </dgm:presLayoutVars>
      </dgm:prSet>
      <dgm:spPr/>
    </dgm:pt>
    <dgm:pt modelId="{4E671848-EC79-B142-8F45-0D209A03891B}" type="pres">
      <dgm:prSet presAssocID="{BF8C1662-8B56-D34A-B012-35D0862D292F}" presName="hierChild2" presStyleCnt="0"/>
      <dgm:spPr/>
    </dgm:pt>
  </dgm:ptLst>
  <dgm:cxnLst>
    <dgm:cxn modelId="{6352A207-31AF-8745-9770-E6028149E193}" srcId="{73D0853D-AA7D-A349-9F94-F966CE2C5186}" destId="{61660159-72F7-FB40-8333-28C64FFDB382}" srcOrd="6" destOrd="0" parTransId="{9EA23508-554B-BC45-ADC4-18DA27049F4F}" sibTransId="{C0A26C22-4745-6743-8197-812F56C31703}"/>
    <dgm:cxn modelId="{D9305510-2EC2-7845-96C1-C0C5D47FF4D4}" type="presOf" srcId="{6E994DA3-723F-EF43-BB54-026422715D4D}" destId="{7E18B77D-C897-DC42-BDC2-782A48EF8641}" srcOrd="0" destOrd="0" presId="urn:microsoft.com/office/officeart/2005/8/layout/hierarchy1"/>
    <dgm:cxn modelId="{D4C85813-8AF9-9A4C-9AAD-F453E9BA14A9}" srcId="{73D0853D-AA7D-A349-9F94-F966CE2C5186}" destId="{BF8C1662-8B56-D34A-B012-35D0862D292F}" srcOrd="8" destOrd="0" parTransId="{5B340FAC-A3A6-7A4A-8CE8-9D909F7BF6CC}" sibTransId="{547198C5-C996-B541-89E2-79A832EC17D6}"/>
    <dgm:cxn modelId="{D7345A15-3D19-694B-973D-496CD2DB7BD7}" type="presOf" srcId="{BF8C1662-8B56-D34A-B012-35D0862D292F}" destId="{D820095D-5BB3-5C48-974F-5F3E6D92DEC8}" srcOrd="0" destOrd="0" presId="urn:microsoft.com/office/officeart/2005/8/layout/hierarchy1"/>
    <dgm:cxn modelId="{72B63C1A-2D3A-0D40-881C-76A7540151C9}" type="presOf" srcId="{FF60128A-3693-0146-8BA0-6409CE426CC4}" destId="{EFF9DC7B-7510-AC44-ADDE-A834EF9D55B1}" srcOrd="0" destOrd="0" presId="urn:microsoft.com/office/officeart/2005/8/layout/hierarchy1"/>
    <dgm:cxn modelId="{7407FF68-8638-F140-A835-AC7921816A0E}" srcId="{73D0853D-AA7D-A349-9F94-F966CE2C5186}" destId="{A2ABC2E0-DB40-EB4E-A68C-9BA25B41D2B9}" srcOrd="1" destOrd="0" parTransId="{8C156656-CC8A-BE42-87B4-02947F996704}" sibTransId="{C221136C-CDF6-3B4E-86B3-3DCC7E2DFC82}"/>
    <dgm:cxn modelId="{F9923E6B-1CF9-8B4D-9210-7D4B5B686611}" type="presOf" srcId="{73D0853D-AA7D-A349-9F94-F966CE2C5186}" destId="{662B6D35-3E5C-754F-81C7-670A44E5F8FF}" srcOrd="0" destOrd="0" presId="urn:microsoft.com/office/officeart/2005/8/layout/hierarchy1"/>
    <dgm:cxn modelId="{4D6DA86D-487A-4648-A654-D1525685961A}" type="presOf" srcId="{B737DC12-CD12-8A41-8A33-F559E6F4FC32}" destId="{85BE31FF-3619-EA41-86E5-F0EA8E36F364}" srcOrd="0" destOrd="0" presId="urn:microsoft.com/office/officeart/2005/8/layout/hierarchy1"/>
    <dgm:cxn modelId="{F1E23272-C73A-F746-9FD7-C460AB96BFA7}" type="presOf" srcId="{B9CB7060-DC32-D14E-802F-F8F877023B64}" destId="{24AE415F-1A38-6A47-8B47-7A62788A001B}" srcOrd="0" destOrd="0" presId="urn:microsoft.com/office/officeart/2005/8/layout/hierarchy1"/>
    <dgm:cxn modelId="{970B2D77-9131-C04B-BCF4-4C66247C357C}" srcId="{73D0853D-AA7D-A349-9F94-F966CE2C5186}" destId="{6E994DA3-723F-EF43-BB54-026422715D4D}" srcOrd="3" destOrd="0" parTransId="{D20A8251-902F-3444-8C53-EEE24BFCDFD2}" sibTransId="{DCCAE119-85A7-CE49-B4BF-F7D6D2A27685}"/>
    <dgm:cxn modelId="{B934DBB3-E962-7749-83CA-C57707285701}" srcId="{73D0853D-AA7D-A349-9F94-F966CE2C5186}" destId="{950758FD-F574-7E49-8E13-1685C71BC25D}" srcOrd="4" destOrd="0" parTransId="{D8B35027-FED4-8B4C-8FEA-EBCBB7E37B04}" sibTransId="{7020FF0A-5D9B-154A-B163-414235DB3EE3}"/>
    <dgm:cxn modelId="{943C3FBF-BD65-7B4A-8EA1-9FCF73500225}" srcId="{73D0853D-AA7D-A349-9F94-F966CE2C5186}" destId="{B9CB7060-DC32-D14E-802F-F8F877023B64}" srcOrd="7" destOrd="0" parTransId="{28E69AA1-8BF5-9B40-809D-E87416B900F4}" sibTransId="{2F07F8A3-2073-8047-A29E-90140AEBB90C}"/>
    <dgm:cxn modelId="{D980BCCB-9DD1-6E43-BE7A-1B2DBCCE3F97}" srcId="{73D0853D-AA7D-A349-9F94-F966CE2C5186}" destId="{B737DC12-CD12-8A41-8A33-F559E6F4FC32}" srcOrd="2" destOrd="0" parTransId="{692E4921-653B-854A-9E9C-7150DB03BE98}" sibTransId="{E542F441-1A03-4B4F-8628-F8B2B11E21D2}"/>
    <dgm:cxn modelId="{089C51CF-5115-734F-9EEB-482BBDE39609}" srcId="{73D0853D-AA7D-A349-9F94-F966CE2C5186}" destId="{7674C951-A0E5-4040-A2E9-DD5BAEB3200A}" srcOrd="5" destOrd="0" parTransId="{A8D780DB-5071-9F49-AC4E-A582E65D26E0}" sibTransId="{950C89F9-D401-C942-8F5C-FCD0BA3A4215}"/>
    <dgm:cxn modelId="{F4624AD1-6777-D146-80A9-228B8E70C89B}" type="presOf" srcId="{7674C951-A0E5-4040-A2E9-DD5BAEB3200A}" destId="{C798C713-41FD-3649-830E-FA6CC1C6D617}" srcOrd="0" destOrd="0" presId="urn:microsoft.com/office/officeart/2005/8/layout/hierarchy1"/>
    <dgm:cxn modelId="{15D7FEE7-3998-B64A-9365-5A8A11F9E6B9}" srcId="{73D0853D-AA7D-A349-9F94-F966CE2C5186}" destId="{FF60128A-3693-0146-8BA0-6409CE426CC4}" srcOrd="0" destOrd="0" parTransId="{262DBF98-1C27-1845-9B8A-E5AFDAD2459C}" sibTransId="{9C4C4DA9-B1A8-C14F-B361-414FC40A69EA}"/>
    <dgm:cxn modelId="{1BD0B6E8-F85E-0046-A884-72B409D5D357}" type="presOf" srcId="{61660159-72F7-FB40-8333-28C64FFDB382}" destId="{33839A1F-B890-384E-A463-1E70F6B0F248}" srcOrd="0" destOrd="0" presId="urn:microsoft.com/office/officeart/2005/8/layout/hierarchy1"/>
    <dgm:cxn modelId="{561D3AEA-28ED-574A-8259-9F2A25BF8A64}" type="presOf" srcId="{950758FD-F574-7E49-8E13-1685C71BC25D}" destId="{6D6647AA-9A16-9C46-8262-753327376517}" srcOrd="0" destOrd="0" presId="urn:microsoft.com/office/officeart/2005/8/layout/hierarchy1"/>
    <dgm:cxn modelId="{0626C7F4-B931-6C47-A61D-70D6FCFEFD07}" type="presOf" srcId="{A2ABC2E0-DB40-EB4E-A68C-9BA25B41D2B9}" destId="{6380D45E-37BE-A340-91AA-3FBCE3CA020C}" srcOrd="0" destOrd="0" presId="urn:microsoft.com/office/officeart/2005/8/layout/hierarchy1"/>
    <dgm:cxn modelId="{BDE3C310-93DB-CB4F-AB35-A13EA8862633}" type="presParOf" srcId="{662B6D35-3E5C-754F-81C7-670A44E5F8FF}" destId="{B2B45D27-3E89-D645-9311-72D59C30FCA0}" srcOrd="0" destOrd="0" presId="urn:microsoft.com/office/officeart/2005/8/layout/hierarchy1"/>
    <dgm:cxn modelId="{ACF7E68F-05AA-1B4B-A518-82BBEEC4BC23}" type="presParOf" srcId="{B2B45D27-3E89-D645-9311-72D59C30FCA0}" destId="{BBBB9ACE-35D6-034D-9E40-35D25B4CB15C}" srcOrd="0" destOrd="0" presId="urn:microsoft.com/office/officeart/2005/8/layout/hierarchy1"/>
    <dgm:cxn modelId="{1354F0F9-5100-9C48-8092-E2EA8D1EE0FF}" type="presParOf" srcId="{BBBB9ACE-35D6-034D-9E40-35D25B4CB15C}" destId="{9BB30E6E-283A-CC4C-A61E-4308302664CB}" srcOrd="0" destOrd="0" presId="urn:microsoft.com/office/officeart/2005/8/layout/hierarchy1"/>
    <dgm:cxn modelId="{B18843F7-1268-CB4C-BBB4-FE330705DD1B}" type="presParOf" srcId="{BBBB9ACE-35D6-034D-9E40-35D25B4CB15C}" destId="{EFF9DC7B-7510-AC44-ADDE-A834EF9D55B1}" srcOrd="1" destOrd="0" presId="urn:microsoft.com/office/officeart/2005/8/layout/hierarchy1"/>
    <dgm:cxn modelId="{98A13A7B-95C8-CA49-BA59-2889FC6465A7}" type="presParOf" srcId="{B2B45D27-3E89-D645-9311-72D59C30FCA0}" destId="{CED97EBC-F7DA-EF4E-9614-C639F15CC74D}" srcOrd="1" destOrd="0" presId="urn:microsoft.com/office/officeart/2005/8/layout/hierarchy1"/>
    <dgm:cxn modelId="{0C47E693-2908-0C48-BEAC-02C9674E0780}" type="presParOf" srcId="{662B6D35-3E5C-754F-81C7-670A44E5F8FF}" destId="{D569E7E7-0181-0042-9664-F44639BB8217}" srcOrd="1" destOrd="0" presId="urn:microsoft.com/office/officeart/2005/8/layout/hierarchy1"/>
    <dgm:cxn modelId="{CAB446C4-3ED0-8C4C-AFB3-F9088658F16A}" type="presParOf" srcId="{D569E7E7-0181-0042-9664-F44639BB8217}" destId="{A8346C86-2155-B64B-ABC4-6F707C4D86C6}" srcOrd="0" destOrd="0" presId="urn:microsoft.com/office/officeart/2005/8/layout/hierarchy1"/>
    <dgm:cxn modelId="{D240AF50-BCBC-974A-8503-0DFA1B3F50F6}" type="presParOf" srcId="{A8346C86-2155-B64B-ABC4-6F707C4D86C6}" destId="{203720DB-6663-A748-8427-E71888928AFB}" srcOrd="0" destOrd="0" presId="urn:microsoft.com/office/officeart/2005/8/layout/hierarchy1"/>
    <dgm:cxn modelId="{11236E92-CCD4-6441-B893-58839EE5881A}" type="presParOf" srcId="{A8346C86-2155-B64B-ABC4-6F707C4D86C6}" destId="{6380D45E-37BE-A340-91AA-3FBCE3CA020C}" srcOrd="1" destOrd="0" presId="urn:microsoft.com/office/officeart/2005/8/layout/hierarchy1"/>
    <dgm:cxn modelId="{2BFB1E95-A9D1-6B40-91CE-785C9826011B}" type="presParOf" srcId="{D569E7E7-0181-0042-9664-F44639BB8217}" destId="{858A4341-DCA8-C645-80E0-AB82A942BA50}" srcOrd="1" destOrd="0" presId="urn:microsoft.com/office/officeart/2005/8/layout/hierarchy1"/>
    <dgm:cxn modelId="{40DAFA41-B3DF-8E42-BFA8-FEA4BCA2495A}" type="presParOf" srcId="{662B6D35-3E5C-754F-81C7-670A44E5F8FF}" destId="{72F2C133-F102-3C4A-8D4C-BFEE79B0BFB7}" srcOrd="2" destOrd="0" presId="urn:microsoft.com/office/officeart/2005/8/layout/hierarchy1"/>
    <dgm:cxn modelId="{F8907257-9F2F-D84D-9AED-71E76DE36B3C}" type="presParOf" srcId="{72F2C133-F102-3C4A-8D4C-BFEE79B0BFB7}" destId="{54020E93-FC2D-3F40-AC8B-59FEB5F22298}" srcOrd="0" destOrd="0" presId="urn:microsoft.com/office/officeart/2005/8/layout/hierarchy1"/>
    <dgm:cxn modelId="{071679F5-6672-2A4B-B779-85362BAE78DD}" type="presParOf" srcId="{54020E93-FC2D-3F40-AC8B-59FEB5F22298}" destId="{9A45650A-EEED-1645-B86D-5691E69D33B9}" srcOrd="0" destOrd="0" presId="urn:microsoft.com/office/officeart/2005/8/layout/hierarchy1"/>
    <dgm:cxn modelId="{8B32C4ED-78A1-3E41-953B-C342C3199B3F}" type="presParOf" srcId="{54020E93-FC2D-3F40-AC8B-59FEB5F22298}" destId="{85BE31FF-3619-EA41-86E5-F0EA8E36F364}" srcOrd="1" destOrd="0" presId="urn:microsoft.com/office/officeart/2005/8/layout/hierarchy1"/>
    <dgm:cxn modelId="{70A9FE08-A280-C245-9DA5-9225BFF4EBB8}" type="presParOf" srcId="{72F2C133-F102-3C4A-8D4C-BFEE79B0BFB7}" destId="{938183CB-113C-F34C-B553-5F5C4CEF912A}" srcOrd="1" destOrd="0" presId="urn:microsoft.com/office/officeart/2005/8/layout/hierarchy1"/>
    <dgm:cxn modelId="{2E3F822E-178F-8242-A48E-D9351AD82C5D}" type="presParOf" srcId="{662B6D35-3E5C-754F-81C7-670A44E5F8FF}" destId="{0CC412A3-C8E9-5D4C-BFA5-6A9EA22935D4}" srcOrd="3" destOrd="0" presId="urn:microsoft.com/office/officeart/2005/8/layout/hierarchy1"/>
    <dgm:cxn modelId="{88A661F5-BA57-8643-A04E-AABF4145E75A}" type="presParOf" srcId="{0CC412A3-C8E9-5D4C-BFA5-6A9EA22935D4}" destId="{BCEBA6B7-7491-1B45-986F-7D2706FAB6F4}" srcOrd="0" destOrd="0" presId="urn:microsoft.com/office/officeart/2005/8/layout/hierarchy1"/>
    <dgm:cxn modelId="{CE369030-1894-1646-9008-AD4EF936B2B4}" type="presParOf" srcId="{BCEBA6B7-7491-1B45-986F-7D2706FAB6F4}" destId="{24F0BE53-EE10-3D44-9552-85ED72D8A690}" srcOrd="0" destOrd="0" presId="urn:microsoft.com/office/officeart/2005/8/layout/hierarchy1"/>
    <dgm:cxn modelId="{9A16E229-F63E-5647-B3EB-20518CFFEC09}" type="presParOf" srcId="{BCEBA6B7-7491-1B45-986F-7D2706FAB6F4}" destId="{7E18B77D-C897-DC42-BDC2-782A48EF8641}" srcOrd="1" destOrd="0" presId="urn:microsoft.com/office/officeart/2005/8/layout/hierarchy1"/>
    <dgm:cxn modelId="{08243E08-012D-A149-95F6-30EE65E496DA}" type="presParOf" srcId="{0CC412A3-C8E9-5D4C-BFA5-6A9EA22935D4}" destId="{4D253636-BDD7-7D4A-BC28-52D0271756B8}" srcOrd="1" destOrd="0" presId="urn:microsoft.com/office/officeart/2005/8/layout/hierarchy1"/>
    <dgm:cxn modelId="{FCB179E2-5595-B04D-A578-443024D65028}" type="presParOf" srcId="{662B6D35-3E5C-754F-81C7-670A44E5F8FF}" destId="{45FC070B-5217-4145-993C-2538BAFF358C}" srcOrd="4" destOrd="0" presId="urn:microsoft.com/office/officeart/2005/8/layout/hierarchy1"/>
    <dgm:cxn modelId="{C434352C-89A8-8C43-9ACD-AE80A452F358}" type="presParOf" srcId="{45FC070B-5217-4145-993C-2538BAFF358C}" destId="{5A58B122-25DE-8D42-B2DD-A432CDB54BBE}" srcOrd="0" destOrd="0" presId="urn:microsoft.com/office/officeart/2005/8/layout/hierarchy1"/>
    <dgm:cxn modelId="{986A3E6E-D360-4947-8DC9-FA235B593E3B}" type="presParOf" srcId="{5A58B122-25DE-8D42-B2DD-A432CDB54BBE}" destId="{B9220706-0A56-CB41-81AE-3019FB01212A}" srcOrd="0" destOrd="0" presId="urn:microsoft.com/office/officeart/2005/8/layout/hierarchy1"/>
    <dgm:cxn modelId="{5007B73D-E7E5-5448-9757-405FDDC9C735}" type="presParOf" srcId="{5A58B122-25DE-8D42-B2DD-A432CDB54BBE}" destId="{6D6647AA-9A16-9C46-8262-753327376517}" srcOrd="1" destOrd="0" presId="urn:microsoft.com/office/officeart/2005/8/layout/hierarchy1"/>
    <dgm:cxn modelId="{1F881F76-4431-E544-8793-DCEA79E08FD2}" type="presParOf" srcId="{45FC070B-5217-4145-993C-2538BAFF358C}" destId="{E2E9CAF9-F65D-2548-916D-DDB7F0D66EA7}" srcOrd="1" destOrd="0" presId="urn:microsoft.com/office/officeart/2005/8/layout/hierarchy1"/>
    <dgm:cxn modelId="{9BB7898B-810A-9145-B43F-8AAAB052338D}" type="presParOf" srcId="{662B6D35-3E5C-754F-81C7-670A44E5F8FF}" destId="{4C75D5D6-011C-EC45-927C-A70700B8BBD9}" srcOrd="5" destOrd="0" presId="urn:microsoft.com/office/officeart/2005/8/layout/hierarchy1"/>
    <dgm:cxn modelId="{DB383138-67F7-1B46-AFC8-6E0F6C156B0B}" type="presParOf" srcId="{4C75D5D6-011C-EC45-927C-A70700B8BBD9}" destId="{06E3EA12-3C16-5145-A377-9E88A5A5D5EC}" srcOrd="0" destOrd="0" presId="urn:microsoft.com/office/officeart/2005/8/layout/hierarchy1"/>
    <dgm:cxn modelId="{066ECBB4-C76E-924B-B490-53811CAF7379}" type="presParOf" srcId="{06E3EA12-3C16-5145-A377-9E88A5A5D5EC}" destId="{E7FFEDAD-FC51-2847-B7B4-F93D7FA28B75}" srcOrd="0" destOrd="0" presId="urn:microsoft.com/office/officeart/2005/8/layout/hierarchy1"/>
    <dgm:cxn modelId="{876EA04C-95E6-1F42-A19C-45B8DCB8A5A6}" type="presParOf" srcId="{06E3EA12-3C16-5145-A377-9E88A5A5D5EC}" destId="{C798C713-41FD-3649-830E-FA6CC1C6D617}" srcOrd="1" destOrd="0" presId="urn:microsoft.com/office/officeart/2005/8/layout/hierarchy1"/>
    <dgm:cxn modelId="{FA701397-6101-8945-B50B-B70096B0129C}" type="presParOf" srcId="{4C75D5D6-011C-EC45-927C-A70700B8BBD9}" destId="{1F7ADDED-491C-D649-9BD1-23758DA83BE7}" srcOrd="1" destOrd="0" presId="urn:microsoft.com/office/officeart/2005/8/layout/hierarchy1"/>
    <dgm:cxn modelId="{1A5EF919-3565-C745-BFA7-6A4F5CA1F2B3}" type="presParOf" srcId="{662B6D35-3E5C-754F-81C7-670A44E5F8FF}" destId="{3C167FAC-910C-2C4E-AB95-1641356C8D66}" srcOrd="6" destOrd="0" presId="urn:microsoft.com/office/officeart/2005/8/layout/hierarchy1"/>
    <dgm:cxn modelId="{13C84B4E-24EA-0144-8CCA-661AAD61EF5E}" type="presParOf" srcId="{3C167FAC-910C-2C4E-AB95-1641356C8D66}" destId="{F0E75957-5026-5C49-AB93-FE3E5C7CBC1D}" srcOrd="0" destOrd="0" presId="urn:microsoft.com/office/officeart/2005/8/layout/hierarchy1"/>
    <dgm:cxn modelId="{DA16ACA0-60DF-2C47-92EC-97FADB870DAE}" type="presParOf" srcId="{F0E75957-5026-5C49-AB93-FE3E5C7CBC1D}" destId="{4EF5D330-ACF1-2C40-83BC-0E4B6DEB8BB1}" srcOrd="0" destOrd="0" presId="urn:microsoft.com/office/officeart/2005/8/layout/hierarchy1"/>
    <dgm:cxn modelId="{24B8A937-C105-7C43-A845-EBD076E915FA}" type="presParOf" srcId="{F0E75957-5026-5C49-AB93-FE3E5C7CBC1D}" destId="{33839A1F-B890-384E-A463-1E70F6B0F248}" srcOrd="1" destOrd="0" presId="urn:microsoft.com/office/officeart/2005/8/layout/hierarchy1"/>
    <dgm:cxn modelId="{9FDCE5C4-35DE-454B-B8CF-64B1FA0C082F}" type="presParOf" srcId="{3C167FAC-910C-2C4E-AB95-1641356C8D66}" destId="{A60B7922-CBC7-E746-80F9-88780B063CFA}" srcOrd="1" destOrd="0" presId="urn:microsoft.com/office/officeart/2005/8/layout/hierarchy1"/>
    <dgm:cxn modelId="{F34F058B-563B-4747-A403-FF502D87BEC6}" type="presParOf" srcId="{662B6D35-3E5C-754F-81C7-670A44E5F8FF}" destId="{34F4D9CA-7F5F-4D40-8B5C-ED7289D40D75}" srcOrd="7" destOrd="0" presId="urn:microsoft.com/office/officeart/2005/8/layout/hierarchy1"/>
    <dgm:cxn modelId="{33960F6E-8C97-5248-99CE-3F27621F01B9}" type="presParOf" srcId="{34F4D9CA-7F5F-4D40-8B5C-ED7289D40D75}" destId="{D7B2CE5C-1A25-6644-9C03-8CAD6F9676A9}" srcOrd="0" destOrd="0" presId="urn:microsoft.com/office/officeart/2005/8/layout/hierarchy1"/>
    <dgm:cxn modelId="{8920CDF1-E05D-9946-A78D-20F2B18C3F24}" type="presParOf" srcId="{D7B2CE5C-1A25-6644-9C03-8CAD6F9676A9}" destId="{802A597D-ED7F-2943-887B-F92F00E2EE51}" srcOrd="0" destOrd="0" presId="urn:microsoft.com/office/officeart/2005/8/layout/hierarchy1"/>
    <dgm:cxn modelId="{E0D89677-B530-8D44-A40B-E288F8C4D97B}" type="presParOf" srcId="{D7B2CE5C-1A25-6644-9C03-8CAD6F9676A9}" destId="{24AE415F-1A38-6A47-8B47-7A62788A001B}" srcOrd="1" destOrd="0" presId="urn:microsoft.com/office/officeart/2005/8/layout/hierarchy1"/>
    <dgm:cxn modelId="{566CF4DC-DC9F-C94C-A6BA-F34D8C121BAE}" type="presParOf" srcId="{34F4D9CA-7F5F-4D40-8B5C-ED7289D40D75}" destId="{BFCBF19F-E10E-F447-873A-461D532CF4AE}" srcOrd="1" destOrd="0" presId="urn:microsoft.com/office/officeart/2005/8/layout/hierarchy1"/>
    <dgm:cxn modelId="{A1B0FEFD-2A22-7D4C-BD77-AE76A0FE276C}" type="presParOf" srcId="{662B6D35-3E5C-754F-81C7-670A44E5F8FF}" destId="{63769D95-4DAC-1A4E-B794-EC22FA4E5DA4}" srcOrd="8" destOrd="0" presId="urn:microsoft.com/office/officeart/2005/8/layout/hierarchy1"/>
    <dgm:cxn modelId="{3B761E8A-CBE7-FB4A-B74A-5382FDE03AFB}" type="presParOf" srcId="{63769D95-4DAC-1A4E-B794-EC22FA4E5DA4}" destId="{C6CDEDE7-9430-1747-B298-2256BEB3164E}" srcOrd="0" destOrd="0" presId="urn:microsoft.com/office/officeart/2005/8/layout/hierarchy1"/>
    <dgm:cxn modelId="{B1BA18F2-7602-D143-B784-99F9987B52D4}" type="presParOf" srcId="{C6CDEDE7-9430-1747-B298-2256BEB3164E}" destId="{EC70C88E-CB52-D24E-8047-2DA3A9D170CD}" srcOrd="0" destOrd="0" presId="urn:microsoft.com/office/officeart/2005/8/layout/hierarchy1"/>
    <dgm:cxn modelId="{97CD93D6-802E-7A4E-B97A-5A9678F07437}" type="presParOf" srcId="{C6CDEDE7-9430-1747-B298-2256BEB3164E}" destId="{D820095D-5BB3-5C48-974F-5F3E6D92DEC8}" srcOrd="1" destOrd="0" presId="urn:microsoft.com/office/officeart/2005/8/layout/hierarchy1"/>
    <dgm:cxn modelId="{8304A167-9D8B-B347-8401-7C702A8BF94B}" type="presParOf" srcId="{63769D95-4DAC-1A4E-B794-EC22FA4E5DA4}" destId="{4E671848-EC79-B142-8F45-0D209A03891B}"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C3798-B6E3-3046-BF3B-57C58136D26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512E7875-DAEB-7444-A141-1A1E118E5625}">
      <dgm:prSet/>
      <dgm:spPr/>
      <dgm:t>
        <a:bodyPr/>
        <a:lstStyle/>
        <a:p>
          <a:r>
            <a:rPr lang="en-US" b="1" i="0" dirty="0"/>
            <a:t>Current challenges with news tracking: </a:t>
          </a:r>
          <a:endParaRPr lang="en-US" dirty="0"/>
        </a:p>
      </dgm:t>
    </dgm:pt>
    <dgm:pt modelId="{4ACB9E3F-018F-B743-BAF1-38CA5E10544E}" type="parTrans" cxnId="{6F043662-E61F-BC44-B695-3A4312B7319A}">
      <dgm:prSet/>
      <dgm:spPr/>
      <dgm:t>
        <a:bodyPr/>
        <a:lstStyle/>
        <a:p>
          <a:endParaRPr lang="en-US"/>
        </a:p>
      </dgm:t>
    </dgm:pt>
    <dgm:pt modelId="{972234C1-90EE-AB42-B68C-BBBB6F74DA8E}" type="sibTrans" cxnId="{6F043662-E61F-BC44-B695-3A4312B7319A}">
      <dgm:prSet/>
      <dgm:spPr/>
      <dgm:t>
        <a:bodyPr/>
        <a:lstStyle/>
        <a:p>
          <a:endParaRPr lang="en-US"/>
        </a:p>
      </dgm:t>
    </dgm:pt>
    <dgm:pt modelId="{37074A83-201D-214B-9718-3338347E5DCB}">
      <dgm:prSet/>
      <dgm:spPr/>
      <dgm:t>
        <a:bodyPr/>
        <a:lstStyle/>
        <a:p>
          <a:r>
            <a:rPr lang="en-US" b="0" i="0" dirty="0"/>
            <a:t>Our bankers must seek out news themselves</a:t>
          </a:r>
          <a:endParaRPr lang="en-US" dirty="0"/>
        </a:p>
      </dgm:t>
    </dgm:pt>
    <dgm:pt modelId="{53B968AF-DAF5-7C49-B7CD-E07FC8360C7D}" type="parTrans" cxnId="{A2C04040-5293-A446-899C-BAA4AE8A5318}">
      <dgm:prSet/>
      <dgm:spPr/>
      <dgm:t>
        <a:bodyPr/>
        <a:lstStyle/>
        <a:p>
          <a:endParaRPr lang="en-US"/>
        </a:p>
      </dgm:t>
    </dgm:pt>
    <dgm:pt modelId="{2B355DFE-983B-8749-BCC4-67D0B23DA05D}" type="sibTrans" cxnId="{A2C04040-5293-A446-899C-BAA4AE8A5318}">
      <dgm:prSet/>
      <dgm:spPr/>
      <dgm:t>
        <a:bodyPr/>
        <a:lstStyle/>
        <a:p>
          <a:endParaRPr lang="en-US"/>
        </a:p>
      </dgm:t>
    </dgm:pt>
    <dgm:pt modelId="{76A7E443-4DD0-5741-847B-2EDE0BA26356}">
      <dgm:prSet/>
      <dgm:spPr/>
      <dgm:t>
        <a:bodyPr/>
        <a:lstStyle/>
        <a:p>
          <a:r>
            <a:rPr lang="en-US" b="0" i="0" dirty="0"/>
            <a:t>Information overload </a:t>
          </a:r>
          <a:endParaRPr lang="en-US" dirty="0"/>
        </a:p>
      </dgm:t>
    </dgm:pt>
    <dgm:pt modelId="{E75390DC-EC89-724B-B4C6-A2EC36F84EC0}" type="parTrans" cxnId="{1F3EDC23-929B-974C-A0C8-E43251F687F1}">
      <dgm:prSet/>
      <dgm:spPr/>
      <dgm:t>
        <a:bodyPr/>
        <a:lstStyle/>
        <a:p>
          <a:endParaRPr lang="en-US"/>
        </a:p>
      </dgm:t>
    </dgm:pt>
    <dgm:pt modelId="{2057C13A-C19A-8345-A171-492E045C5A05}" type="sibTrans" cxnId="{1F3EDC23-929B-974C-A0C8-E43251F687F1}">
      <dgm:prSet/>
      <dgm:spPr/>
      <dgm:t>
        <a:bodyPr/>
        <a:lstStyle/>
        <a:p>
          <a:endParaRPr lang="en-US"/>
        </a:p>
      </dgm:t>
    </dgm:pt>
    <dgm:pt modelId="{8E64A989-3B4C-704F-AACF-806C05810D7A}">
      <dgm:prSet/>
      <dgm:spPr/>
      <dgm:t>
        <a:bodyPr/>
        <a:lstStyle/>
        <a:p>
          <a:r>
            <a:rPr lang="en-US" b="0" i="0" dirty="0"/>
            <a:t>Time sensitivity: Delayed reaction to important news can be costly</a:t>
          </a:r>
          <a:endParaRPr lang="en-US" dirty="0"/>
        </a:p>
      </dgm:t>
    </dgm:pt>
    <dgm:pt modelId="{86614C81-1629-C64C-B481-4297486F7F31}" type="parTrans" cxnId="{8CF7D942-CD94-6348-9C8A-EA689A8D0F07}">
      <dgm:prSet/>
      <dgm:spPr/>
      <dgm:t>
        <a:bodyPr/>
        <a:lstStyle/>
        <a:p>
          <a:endParaRPr lang="en-US"/>
        </a:p>
      </dgm:t>
    </dgm:pt>
    <dgm:pt modelId="{7D4C3B6F-1CB3-EA48-B013-E914DDAA4C46}" type="sibTrans" cxnId="{8CF7D942-CD94-6348-9C8A-EA689A8D0F07}">
      <dgm:prSet/>
      <dgm:spPr/>
      <dgm:t>
        <a:bodyPr/>
        <a:lstStyle/>
        <a:p>
          <a:endParaRPr lang="en-US"/>
        </a:p>
      </dgm:t>
    </dgm:pt>
    <dgm:pt modelId="{8444DD73-8DDB-684A-891A-CBE394384641}">
      <dgm:prSet/>
      <dgm:spPr/>
      <dgm:t>
        <a:bodyPr/>
        <a:lstStyle/>
        <a:p>
          <a:r>
            <a:rPr lang="en-US" b="0" i="0" dirty="0"/>
            <a:t>Inefficient use of time in manual news monitoring</a:t>
          </a:r>
          <a:endParaRPr lang="en-US" dirty="0"/>
        </a:p>
      </dgm:t>
    </dgm:pt>
    <dgm:pt modelId="{4D69B93B-FCCB-F549-B781-AEA27978AB0C}" type="parTrans" cxnId="{44F59A95-5CEA-0642-AE64-B2E78F06F759}">
      <dgm:prSet/>
      <dgm:spPr/>
      <dgm:t>
        <a:bodyPr/>
        <a:lstStyle/>
        <a:p>
          <a:endParaRPr lang="en-US"/>
        </a:p>
      </dgm:t>
    </dgm:pt>
    <dgm:pt modelId="{3E906A6E-A41A-C44B-BE24-6C0F7E8E57B2}" type="sibTrans" cxnId="{44F59A95-5CEA-0642-AE64-B2E78F06F759}">
      <dgm:prSet/>
      <dgm:spPr/>
      <dgm:t>
        <a:bodyPr/>
        <a:lstStyle/>
        <a:p>
          <a:endParaRPr lang="en-US"/>
        </a:p>
      </dgm:t>
    </dgm:pt>
    <dgm:pt modelId="{3018BA4B-01DB-7641-BEF0-CF97FD771ACF}">
      <dgm:prSet/>
      <dgm:spPr/>
      <dgm:t>
        <a:bodyPr/>
        <a:lstStyle/>
        <a:p>
          <a:r>
            <a:rPr lang="en-US" b="1" i="0"/>
            <a:t>Expected Outcomes: </a:t>
          </a:r>
          <a:endParaRPr lang="en-US"/>
        </a:p>
      </dgm:t>
    </dgm:pt>
    <dgm:pt modelId="{518873D8-AD19-4A4A-85B4-959112BB5C50}" type="parTrans" cxnId="{2475D445-0B16-0647-82F1-8D9BFC4BEBC9}">
      <dgm:prSet/>
      <dgm:spPr/>
      <dgm:t>
        <a:bodyPr/>
        <a:lstStyle/>
        <a:p>
          <a:endParaRPr lang="en-US"/>
        </a:p>
      </dgm:t>
    </dgm:pt>
    <dgm:pt modelId="{DECC1A3A-7BFD-CC49-A869-0F2711A91183}" type="sibTrans" cxnId="{2475D445-0B16-0647-82F1-8D9BFC4BEBC9}">
      <dgm:prSet/>
      <dgm:spPr/>
      <dgm:t>
        <a:bodyPr/>
        <a:lstStyle/>
        <a:p>
          <a:endParaRPr lang="en-US"/>
        </a:p>
      </dgm:t>
    </dgm:pt>
    <dgm:pt modelId="{B781B2A6-B8CD-3D4F-8238-F56B76D19A0D}">
      <dgm:prSet/>
      <dgm:spPr/>
      <dgm:t>
        <a:bodyPr/>
        <a:lstStyle/>
        <a:p>
          <a:r>
            <a:rPr lang="en-US" b="0" i="0"/>
            <a:t>Increased efficiency in monitoring portfolio companies</a:t>
          </a:r>
          <a:endParaRPr lang="en-US"/>
        </a:p>
      </dgm:t>
    </dgm:pt>
    <dgm:pt modelId="{5B995AAB-BED3-5B47-8DE7-68A237FCF0FC}" type="parTrans" cxnId="{40EBAE5B-8DC7-4045-B178-6CE699A5F327}">
      <dgm:prSet/>
      <dgm:spPr/>
      <dgm:t>
        <a:bodyPr/>
        <a:lstStyle/>
        <a:p>
          <a:endParaRPr lang="en-US"/>
        </a:p>
      </dgm:t>
    </dgm:pt>
    <dgm:pt modelId="{9F989DD9-C17A-CF44-A79D-E0F3121C5C37}" type="sibTrans" cxnId="{40EBAE5B-8DC7-4045-B178-6CE699A5F327}">
      <dgm:prSet/>
      <dgm:spPr/>
      <dgm:t>
        <a:bodyPr/>
        <a:lstStyle/>
        <a:p>
          <a:endParaRPr lang="en-US"/>
        </a:p>
      </dgm:t>
    </dgm:pt>
    <dgm:pt modelId="{919A2D33-9476-464F-99B6-50EE32E73F32}">
      <dgm:prSet/>
      <dgm:spPr/>
      <dgm:t>
        <a:bodyPr/>
        <a:lstStyle/>
        <a:p>
          <a:r>
            <a:rPr lang="en-US" b="0" i="0" dirty="0"/>
            <a:t>Improved decision making through timely access to important news</a:t>
          </a:r>
          <a:endParaRPr lang="en-US" dirty="0"/>
        </a:p>
      </dgm:t>
    </dgm:pt>
    <dgm:pt modelId="{4B796454-7E56-A248-9618-C4C9352013B5}" type="parTrans" cxnId="{CE03673B-1A94-CD47-9F9C-3A6A9A523FBF}">
      <dgm:prSet/>
      <dgm:spPr/>
      <dgm:t>
        <a:bodyPr/>
        <a:lstStyle/>
        <a:p>
          <a:endParaRPr lang="en-US"/>
        </a:p>
      </dgm:t>
    </dgm:pt>
    <dgm:pt modelId="{57E3F277-EC50-3848-934A-AB6BF7B3E4AA}" type="sibTrans" cxnId="{CE03673B-1A94-CD47-9F9C-3A6A9A523FBF}">
      <dgm:prSet/>
      <dgm:spPr/>
      <dgm:t>
        <a:bodyPr/>
        <a:lstStyle/>
        <a:p>
          <a:endParaRPr lang="en-US"/>
        </a:p>
      </dgm:t>
    </dgm:pt>
    <dgm:pt modelId="{C390F388-9EF8-E047-8783-106419FA4622}">
      <dgm:prSet/>
      <dgm:spPr/>
      <dgm:t>
        <a:bodyPr/>
        <a:lstStyle/>
        <a:p>
          <a:r>
            <a:rPr lang="en-US" b="0" i="0" dirty="0"/>
            <a:t>Improved advisory for clients</a:t>
          </a:r>
          <a:endParaRPr lang="en-US" dirty="0"/>
        </a:p>
      </dgm:t>
    </dgm:pt>
    <dgm:pt modelId="{96A5F65A-D11C-934E-91AC-B26A054423B2}" type="parTrans" cxnId="{47C1756E-19FB-6B4B-86B1-91EAA154819C}">
      <dgm:prSet/>
      <dgm:spPr/>
      <dgm:t>
        <a:bodyPr/>
        <a:lstStyle/>
        <a:p>
          <a:endParaRPr lang="en-US"/>
        </a:p>
      </dgm:t>
    </dgm:pt>
    <dgm:pt modelId="{E11BA3B8-9269-2146-A4CA-E5C1FBDE61B4}" type="sibTrans" cxnId="{47C1756E-19FB-6B4B-86B1-91EAA154819C}">
      <dgm:prSet/>
      <dgm:spPr/>
      <dgm:t>
        <a:bodyPr/>
        <a:lstStyle/>
        <a:p>
          <a:endParaRPr lang="en-US"/>
        </a:p>
      </dgm:t>
    </dgm:pt>
    <dgm:pt modelId="{A87204F8-689C-9541-8C24-BB1405B5E178}">
      <dgm:prSet/>
      <dgm:spPr/>
      <dgm:t>
        <a:bodyPr/>
        <a:lstStyle/>
        <a:p>
          <a:r>
            <a:rPr lang="en-US" dirty="0"/>
            <a:t>Target Users: GCB and BB Bankers</a:t>
          </a:r>
        </a:p>
      </dgm:t>
    </dgm:pt>
    <dgm:pt modelId="{CC885C72-A60F-F947-A594-FE6517B6B78B}" type="parTrans" cxnId="{7A8543A9-7A52-C546-A854-1F0D819DFE42}">
      <dgm:prSet/>
      <dgm:spPr/>
      <dgm:t>
        <a:bodyPr/>
        <a:lstStyle/>
        <a:p>
          <a:endParaRPr lang="en-US"/>
        </a:p>
      </dgm:t>
    </dgm:pt>
    <dgm:pt modelId="{D40B35C0-AB26-A142-9ACA-BC96E1260D46}" type="sibTrans" cxnId="{7A8543A9-7A52-C546-A854-1F0D819DFE42}">
      <dgm:prSet/>
      <dgm:spPr/>
      <dgm:t>
        <a:bodyPr/>
        <a:lstStyle/>
        <a:p>
          <a:endParaRPr lang="en-US"/>
        </a:p>
      </dgm:t>
    </dgm:pt>
    <dgm:pt modelId="{D66119BC-9CE3-5148-A2A5-D8B695DA975E}" type="pres">
      <dgm:prSet presAssocID="{27FC3798-B6E3-3046-BF3B-57C58136D26E}" presName="linear" presStyleCnt="0">
        <dgm:presLayoutVars>
          <dgm:animLvl val="lvl"/>
          <dgm:resizeHandles val="exact"/>
        </dgm:presLayoutVars>
      </dgm:prSet>
      <dgm:spPr/>
    </dgm:pt>
    <dgm:pt modelId="{CBBAD7B8-2E94-E942-8D95-CBBF1EA846BB}" type="pres">
      <dgm:prSet presAssocID="{A87204F8-689C-9541-8C24-BB1405B5E178}" presName="parentText" presStyleLbl="node1" presStyleIdx="0" presStyleCnt="3" custLinFactY="-34473" custLinFactNeighborX="0" custLinFactNeighborY="-100000">
        <dgm:presLayoutVars>
          <dgm:chMax val="0"/>
          <dgm:bulletEnabled val="1"/>
        </dgm:presLayoutVars>
      </dgm:prSet>
      <dgm:spPr/>
    </dgm:pt>
    <dgm:pt modelId="{0120ACF0-7F39-EE45-996C-0DAFC089F8F1}" type="pres">
      <dgm:prSet presAssocID="{D40B35C0-AB26-A142-9ACA-BC96E1260D46}" presName="spacer" presStyleCnt="0"/>
      <dgm:spPr/>
    </dgm:pt>
    <dgm:pt modelId="{44271FE5-F9CA-3B46-A622-55A63EB2548F}" type="pres">
      <dgm:prSet presAssocID="{512E7875-DAEB-7444-A141-1A1E118E5625}" presName="parentText" presStyleLbl="node1" presStyleIdx="1" presStyleCnt="3">
        <dgm:presLayoutVars>
          <dgm:chMax val="0"/>
          <dgm:bulletEnabled val="1"/>
        </dgm:presLayoutVars>
      </dgm:prSet>
      <dgm:spPr/>
    </dgm:pt>
    <dgm:pt modelId="{82550E2A-5405-D54A-AC12-336372254F01}" type="pres">
      <dgm:prSet presAssocID="{512E7875-DAEB-7444-A141-1A1E118E5625}" presName="childText" presStyleLbl="revTx" presStyleIdx="0" presStyleCnt="2">
        <dgm:presLayoutVars>
          <dgm:bulletEnabled val="1"/>
        </dgm:presLayoutVars>
      </dgm:prSet>
      <dgm:spPr/>
    </dgm:pt>
    <dgm:pt modelId="{7E55690C-23DB-B641-9CC6-14F9E0D39B57}" type="pres">
      <dgm:prSet presAssocID="{3018BA4B-01DB-7641-BEF0-CF97FD771ACF}" presName="parentText" presStyleLbl="node1" presStyleIdx="2" presStyleCnt="3">
        <dgm:presLayoutVars>
          <dgm:chMax val="0"/>
          <dgm:bulletEnabled val="1"/>
        </dgm:presLayoutVars>
      </dgm:prSet>
      <dgm:spPr/>
    </dgm:pt>
    <dgm:pt modelId="{F184E8E4-F958-2142-85ED-F73881104F09}" type="pres">
      <dgm:prSet presAssocID="{3018BA4B-01DB-7641-BEF0-CF97FD771ACF}" presName="childText" presStyleLbl="revTx" presStyleIdx="1" presStyleCnt="2">
        <dgm:presLayoutVars>
          <dgm:bulletEnabled val="1"/>
        </dgm:presLayoutVars>
      </dgm:prSet>
      <dgm:spPr/>
    </dgm:pt>
  </dgm:ptLst>
  <dgm:cxnLst>
    <dgm:cxn modelId="{1F3EDC23-929B-974C-A0C8-E43251F687F1}" srcId="{512E7875-DAEB-7444-A141-1A1E118E5625}" destId="{76A7E443-4DD0-5741-847B-2EDE0BA26356}" srcOrd="1" destOrd="0" parTransId="{E75390DC-EC89-724B-B4C6-A2EC36F84EC0}" sibTransId="{2057C13A-C19A-8345-A171-492E045C5A05}"/>
    <dgm:cxn modelId="{D60E362A-50F3-784A-B3A4-2E611714881F}" type="presOf" srcId="{3018BA4B-01DB-7641-BEF0-CF97FD771ACF}" destId="{7E55690C-23DB-B641-9CC6-14F9E0D39B57}" srcOrd="0" destOrd="0" presId="urn:microsoft.com/office/officeart/2005/8/layout/vList2"/>
    <dgm:cxn modelId="{CE03673B-1A94-CD47-9F9C-3A6A9A523FBF}" srcId="{3018BA4B-01DB-7641-BEF0-CF97FD771ACF}" destId="{919A2D33-9476-464F-99B6-50EE32E73F32}" srcOrd="1" destOrd="0" parTransId="{4B796454-7E56-A248-9618-C4C9352013B5}" sibTransId="{57E3F277-EC50-3848-934A-AB6BF7B3E4AA}"/>
    <dgm:cxn modelId="{A2C04040-5293-A446-899C-BAA4AE8A5318}" srcId="{512E7875-DAEB-7444-A141-1A1E118E5625}" destId="{37074A83-201D-214B-9718-3338347E5DCB}" srcOrd="0" destOrd="0" parTransId="{53B968AF-DAF5-7C49-B7CD-E07FC8360C7D}" sibTransId="{2B355DFE-983B-8749-BCC4-67D0B23DA05D}"/>
    <dgm:cxn modelId="{8CF7D942-CD94-6348-9C8A-EA689A8D0F07}" srcId="{512E7875-DAEB-7444-A141-1A1E118E5625}" destId="{8E64A989-3B4C-704F-AACF-806C05810D7A}" srcOrd="2" destOrd="0" parTransId="{86614C81-1629-C64C-B481-4297486F7F31}" sibTransId="{7D4C3B6F-1CB3-EA48-B013-E914DDAA4C46}"/>
    <dgm:cxn modelId="{2475D445-0B16-0647-82F1-8D9BFC4BEBC9}" srcId="{27FC3798-B6E3-3046-BF3B-57C58136D26E}" destId="{3018BA4B-01DB-7641-BEF0-CF97FD771ACF}" srcOrd="2" destOrd="0" parTransId="{518873D8-AD19-4A4A-85B4-959112BB5C50}" sibTransId="{DECC1A3A-7BFD-CC49-A869-0F2711A91183}"/>
    <dgm:cxn modelId="{FD222950-511D-014D-894D-D931E13FD813}" type="presOf" srcId="{76A7E443-4DD0-5741-847B-2EDE0BA26356}" destId="{82550E2A-5405-D54A-AC12-336372254F01}" srcOrd="0" destOrd="1" presId="urn:microsoft.com/office/officeart/2005/8/layout/vList2"/>
    <dgm:cxn modelId="{40EBAE5B-8DC7-4045-B178-6CE699A5F327}" srcId="{3018BA4B-01DB-7641-BEF0-CF97FD771ACF}" destId="{B781B2A6-B8CD-3D4F-8238-F56B76D19A0D}" srcOrd="0" destOrd="0" parTransId="{5B995AAB-BED3-5B47-8DE7-68A237FCF0FC}" sibTransId="{9F989DD9-C17A-CF44-A79D-E0F3121C5C37}"/>
    <dgm:cxn modelId="{66C8895F-78F3-2248-A1ED-FE87D5A4AC81}" type="presOf" srcId="{919A2D33-9476-464F-99B6-50EE32E73F32}" destId="{F184E8E4-F958-2142-85ED-F73881104F09}" srcOrd="0" destOrd="1" presId="urn:microsoft.com/office/officeart/2005/8/layout/vList2"/>
    <dgm:cxn modelId="{6F043662-E61F-BC44-B695-3A4312B7319A}" srcId="{27FC3798-B6E3-3046-BF3B-57C58136D26E}" destId="{512E7875-DAEB-7444-A141-1A1E118E5625}" srcOrd="1" destOrd="0" parTransId="{4ACB9E3F-018F-B743-BAF1-38CA5E10544E}" sibTransId="{972234C1-90EE-AB42-B68C-BBBB6F74DA8E}"/>
    <dgm:cxn modelId="{47C1756E-19FB-6B4B-86B1-91EAA154819C}" srcId="{3018BA4B-01DB-7641-BEF0-CF97FD771ACF}" destId="{C390F388-9EF8-E047-8783-106419FA4622}" srcOrd="2" destOrd="0" parTransId="{96A5F65A-D11C-934E-91AC-B26A054423B2}" sibTransId="{E11BA3B8-9269-2146-A4CA-E5C1FBDE61B4}"/>
    <dgm:cxn modelId="{B553A86F-51E3-9649-A3E7-46E86B090821}" type="presOf" srcId="{37074A83-201D-214B-9718-3338347E5DCB}" destId="{82550E2A-5405-D54A-AC12-336372254F01}" srcOrd="0" destOrd="0" presId="urn:microsoft.com/office/officeart/2005/8/layout/vList2"/>
    <dgm:cxn modelId="{781E9179-C33E-4F4F-9923-B63527F43BE6}" type="presOf" srcId="{27FC3798-B6E3-3046-BF3B-57C58136D26E}" destId="{D66119BC-9CE3-5148-A2A5-D8B695DA975E}" srcOrd="0" destOrd="0" presId="urn:microsoft.com/office/officeart/2005/8/layout/vList2"/>
    <dgm:cxn modelId="{5B10C97E-A162-1D43-958E-D91B27933181}" type="presOf" srcId="{C390F388-9EF8-E047-8783-106419FA4622}" destId="{F184E8E4-F958-2142-85ED-F73881104F09}" srcOrd="0" destOrd="2" presId="urn:microsoft.com/office/officeart/2005/8/layout/vList2"/>
    <dgm:cxn modelId="{44F59A95-5CEA-0642-AE64-B2E78F06F759}" srcId="{512E7875-DAEB-7444-A141-1A1E118E5625}" destId="{8444DD73-8DDB-684A-891A-CBE394384641}" srcOrd="3" destOrd="0" parTransId="{4D69B93B-FCCB-F549-B781-AEA27978AB0C}" sibTransId="{3E906A6E-A41A-C44B-BE24-6C0F7E8E57B2}"/>
    <dgm:cxn modelId="{7A8543A9-7A52-C546-A854-1F0D819DFE42}" srcId="{27FC3798-B6E3-3046-BF3B-57C58136D26E}" destId="{A87204F8-689C-9541-8C24-BB1405B5E178}" srcOrd="0" destOrd="0" parTransId="{CC885C72-A60F-F947-A594-FE6517B6B78B}" sibTransId="{D40B35C0-AB26-A142-9ACA-BC96E1260D46}"/>
    <dgm:cxn modelId="{759A16AD-D2C5-EC40-969F-0AFD518A87E5}" type="presOf" srcId="{B781B2A6-B8CD-3D4F-8238-F56B76D19A0D}" destId="{F184E8E4-F958-2142-85ED-F73881104F09}" srcOrd="0" destOrd="0" presId="urn:microsoft.com/office/officeart/2005/8/layout/vList2"/>
    <dgm:cxn modelId="{50165FB5-FCA3-D94A-9912-49198E3C5EE8}" type="presOf" srcId="{8444DD73-8DDB-684A-891A-CBE394384641}" destId="{82550E2A-5405-D54A-AC12-336372254F01}" srcOrd="0" destOrd="3" presId="urn:microsoft.com/office/officeart/2005/8/layout/vList2"/>
    <dgm:cxn modelId="{2E9967D0-19E7-2B4D-95E3-01F7C5BC96BC}" type="presOf" srcId="{8E64A989-3B4C-704F-AACF-806C05810D7A}" destId="{82550E2A-5405-D54A-AC12-336372254F01}" srcOrd="0" destOrd="2" presId="urn:microsoft.com/office/officeart/2005/8/layout/vList2"/>
    <dgm:cxn modelId="{A0CB8AD5-31C8-B64A-936D-8C3549264250}" type="presOf" srcId="{512E7875-DAEB-7444-A141-1A1E118E5625}" destId="{44271FE5-F9CA-3B46-A622-55A63EB2548F}" srcOrd="0" destOrd="0" presId="urn:microsoft.com/office/officeart/2005/8/layout/vList2"/>
    <dgm:cxn modelId="{376AF6F2-35B1-A84B-9C0F-C9B3AEA3C31F}" type="presOf" srcId="{A87204F8-689C-9541-8C24-BB1405B5E178}" destId="{CBBAD7B8-2E94-E942-8D95-CBBF1EA846BB}" srcOrd="0" destOrd="0" presId="urn:microsoft.com/office/officeart/2005/8/layout/vList2"/>
    <dgm:cxn modelId="{064DCB07-0251-6848-9084-C07F1278C03B}" type="presParOf" srcId="{D66119BC-9CE3-5148-A2A5-D8B695DA975E}" destId="{CBBAD7B8-2E94-E942-8D95-CBBF1EA846BB}" srcOrd="0" destOrd="0" presId="urn:microsoft.com/office/officeart/2005/8/layout/vList2"/>
    <dgm:cxn modelId="{DAEA841C-29BD-E540-9D05-108C9763B2BB}" type="presParOf" srcId="{D66119BC-9CE3-5148-A2A5-D8B695DA975E}" destId="{0120ACF0-7F39-EE45-996C-0DAFC089F8F1}" srcOrd="1" destOrd="0" presId="urn:microsoft.com/office/officeart/2005/8/layout/vList2"/>
    <dgm:cxn modelId="{51A41DA5-864A-BC44-BC4A-D7BF393F4B33}" type="presParOf" srcId="{D66119BC-9CE3-5148-A2A5-D8B695DA975E}" destId="{44271FE5-F9CA-3B46-A622-55A63EB2548F}" srcOrd="2" destOrd="0" presId="urn:microsoft.com/office/officeart/2005/8/layout/vList2"/>
    <dgm:cxn modelId="{52D49F98-D0B6-EF49-9E07-6B8FF1D938EA}" type="presParOf" srcId="{D66119BC-9CE3-5148-A2A5-D8B695DA975E}" destId="{82550E2A-5405-D54A-AC12-336372254F01}" srcOrd="3" destOrd="0" presId="urn:microsoft.com/office/officeart/2005/8/layout/vList2"/>
    <dgm:cxn modelId="{07965CD7-1360-1945-90C3-836E4146324A}" type="presParOf" srcId="{D66119BC-9CE3-5148-A2A5-D8B695DA975E}" destId="{7E55690C-23DB-B641-9CC6-14F9E0D39B57}" srcOrd="4" destOrd="0" presId="urn:microsoft.com/office/officeart/2005/8/layout/vList2"/>
    <dgm:cxn modelId="{8D91C6C3-E723-6E44-8600-CE5A6312E3B7}" type="presParOf" srcId="{D66119BC-9CE3-5148-A2A5-D8B695DA975E}" destId="{F184E8E4-F958-2142-85ED-F73881104F0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DCCB2B-8B45-6C43-8B6F-E0BF2967D200}"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4976EF9B-2BC9-0B47-9FA2-442117EB8C6F}">
      <dgm:prSet/>
      <dgm:spPr/>
      <dgm:t>
        <a:bodyPr/>
        <a:lstStyle/>
        <a:p>
          <a:r>
            <a:rPr lang="en-US" b="0" i="0" dirty="0"/>
            <a:t>TF-IDF </a:t>
          </a:r>
          <a:endParaRPr lang="en-US" dirty="0"/>
        </a:p>
      </dgm:t>
    </dgm:pt>
    <dgm:pt modelId="{5A0F27DB-94D1-FF49-BF54-15BF9FA99D40}" type="parTrans" cxnId="{552C0CE2-FEB6-9247-BA5F-17F6BBFB0FA6}">
      <dgm:prSet/>
      <dgm:spPr/>
      <dgm:t>
        <a:bodyPr/>
        <a:lstStyle/>
        <a:p>
          <a:endParaRPr lang="en-US"/>
        </a:p>
      </dgm:t>
    </dgm:pt>
    <dgm:pt modelId="{09C58B68-51D3-B14F-86CE-B6C11682CE4E}" type="sibTrans" cxnId="{552C0CE2-FEB6-9247-BA5F-17F6BBFB0FA6}">
      <dgm:prSet/>
      <dgm:spPr/>
      <dgm:t>
        <a:bodyPr/>
        <a:lstStyle/>
        <a:p>
          <a:endParaRPr lang="en-US"/>
        </a:p>
      </dgm:t>
    </dgm:pt>
    <dgm:pt modelId="{B36D6FD6-29C1-6B41-ADAA-3D778B9161BE}">
      <dgm:prSet/>
      <dgm:spPr/>
      <dgm:t>
        <a:bodyPr/>
        <a:lstStyle/>
        <a:p>
          <a:r>
            <a:rPr lang="en-US" b="0" i="0" dirty="0"/>
            <a:t>Vectorization</a:t>
          </a:r>
          <a:endParaRPr lang="en-US" dirty="0"/>
        </a:p>
      </dgm:t>
    </dgm:pt>
    <dgm:pt modelId="{37220EBE-614E-1943-BB63-586811523781}" type="parTrans" cxnId="{6C394024-2AE4-8C46-83FF-BA926B213DCE}">
      <dgm:prSet/>
      <dgm:spPr/>
      <dgm:t>
        <a:bodyPr/>
        <a:lstStyle/>
        <a:p>
          <a:endParaRPr lang="en-US"/>
        </a:p>
      </dgm:t>
    </dgm:pt>
    <dgm:pt modelId="{135BFD9C-3B0C-6C4F-8CC3-D49736231B7F}" type="sibTrans" cxnId="{6C394024-2AE4-8C46-83FF-BA926B213DCE}">
      <dgm:prSet/>
      <dgm:spPr/>
      <dgm:t>
        <a:bodyPr/>
        <a:lstStyle/>
        <a:p>
          <a:endParaRPr lang="en-US"/>
        </a:p>
      </dgm:t>
    </dgm:pt>
    <dgm:pt modelId="{02B1BD0D-587F-9348-A10C-95A21EFD3331}">
      <dgm:prSet/>
      <dgm:spPr/>
      <dgm:t>
        <a:bodyPr/>
        <a:lstStyle/>
        <a:p>
          <a:r>
            <a:rPr lang="en-US" b="0" i="0" dirty="0"/>
            <a:t>Cosine similarity </a:t>
          </a:r>
          <a:endParaRPr lang="en-US" dirty="0"/>
        </a:p>
      </dgm:t>
    </dgm:pt>
    <dgm:pt modelId="{25E06417-A9DB-D942-9686-C15856B3972A}" type="parTrans" cxnId="{D741F9E1-54F2-284A-AD87-BE26F4F181D7}">
      <dgm:prSet/>
      <dgm:spPr/>
      <dgm:t>
        <a:bodyPr/>
        <a:lstStyle/>
        <a:p>
          <a:endParaRPr lang="en-US"/>
        </a:p>
      </dgm:t>
    </dgm:pt>
    <dgm:pt modelId="{54ADB5CF-0758-0A4F-ABC5-D38530A233B5}" type="sibTrans" cxnId="{D741F9E1-54F2-284A-AD87-BE26F4F181D7}">
      <dgm:prSet/>
      <dgm:spPr/>
      <dgm:t>
        <a:bodyPr/>
        <a:lstStyle/>
        <a:p>
          <a:endParaRPr lang="en-US"/>
        </a:p>
      </dgm:t>
    </dgm:pt>
    <dgm:pt modelId="{3EE1E377-5C11-044C-A7EF-8EB361134AF1}">
      <dgm:prSet/>
      <dgm:spPr/>
      <dgm:t>
        <a:bodyPr/>
        <a:lstStyle/>
        <a:p>
          <a:r>
            <a:rPr lang="en-US" b="0" i="0" dirty="0"/>
            <a:t>Duplicate selection </a:t>
          </a:r>
          <a:endParaRPr lang="en-US" dirty="0"/>
        </a:p>
      </dgm:t>
    </dgm:pt>
    <dgm:pt modelId="{B576E3D4-5543-7B47-8E44-39AA5E294D54}" type="parTrans" cxnId="{552A59D8-27B1-A943-A49C-36930F80B773}">
      <dgm:prSet/>
      <dgm:spPr/>
      <dgm:t>
        <a:bodyPr/>
        <a:lstStyle/>
        <a:p>
          <a:endParaRPr lang="en-US"/>
        </a:p>
      </dgm:t>
    </dgm:pt>
    <dgm:pt modelId="{14D4D6E2-9EF5-1548-959A-28D41895F58F}" type="sibTrans" cxnId="{552A59D8-27B1-A943-A49C-36930F80B773}">
      <dgm:prSet/>
      <dgm:spPr/>
      <dgm:t>
        <a:bodyPr/>
        <a:lstStyle/>
        <a:p>
          <a:endParaRPr lang="en-US"/>
        </a:p>
      </dgm:t>
    </dgm:pt>
    <dgm:pt modelId="{645E3242-2B36-D643-B406-A627284A15F3}">
      <dgm:prSet/>
      <dgm:spPr/>
      <dgm:t>
        <a:bodyPr/>
        <a:lstStyle/>
        <a:p>
          <a:r>
            <a:rPr lang="en-US" b="0" i="0" dirty="0"/>
            <a:t>Grouping </a:t>
          </a:r>
          <a:endParaRPr lang="en-US" dirty="0"/>
        </a:p>
      </dgm:t>
    </dgm:pt>
    <dgm:pt modelId="{2CD67492-F7A9-254D-8BEC-82C8387CDA45}" type="parTrans" cxnId="{5B2C1272-6ED6-4346-8168-9CC1B750D372}">
      <dgm:prSet/>
      <dgm:spPr/>
      <dgm:t>
        <a:bodyPr/>
        <a:lstStyle/>
        <a:p>
          <a:endParaRPr lang="en-US"/>
        </a:p>
      </dgm:t>
    </dgm:pt>
    <dgm:pt modelId="{1E8C6B82-CE85-C845-B78A-80FF889E3D03}" type="sibTrans" cxnId="{5B2C1272-6ED6-4346-8168-9CC1B750D372}">
      <dgm:prSet/>
      <dgm:spPr/>
      <dgm:t>
        <a:bodyPr/>
        <a:lstStyle/>
        <a:p>
          <a:endParaRPr lang="en-US"/>
        </a:p>
      </dgm:t>
    </dgm:pt>
    <dgm:pt modelId="{CAE79467-1205-1C4A-A9CD-893BEF3A6F6D}">
      <dgm:prSet custT="1"/>
      <dgm:spPr/>
      <dgm:t>
        <a:bodyPr/>
        <a:lstStyle/>
        <a:p>
          <a:r>
            <a:rPr lang="en-US" sz="1000" dirty="0"/>
            <a:t>Term Frequency-Inverse Document Frequency </a:t>
          </a:r>
        </a:p>
      </dgm:t>
    </dgm:pt>
    <dgm:pt modelId="{552F1A49-0F4D-ED41-9EDE-9D82C03969AB}" type="parTrans" cxnId="{540B5A61-C4E9-1A4C-BE52-0C2F40F79123}">
      <dgm:prSet/>
      <dgm:spPr/>
      <dgm:t>
        <a:bodyPr/>
        <a:lstStyle/>
        <a:p>
          <a:endParaRPr lang="en-US"/>
        </a:p>
      </dgm:t>
    </dgm:pt>
    <dgm:pt modelId="{4E9520D1-0C7A-B142-AB46-1AB8808CDB3A}" type="sibTrans" cxnId="{540B5A61-C4E9-1A4C-BE52-0C2F40F79123}">
      <dgm:prSet/>
      <dgm:spPr/>
      <dgm:t>
        <a:bodyPr/>
        <a:lstStyle/>
        <a:p>
          <a:endParaRPr lang="en-US"/>
        </a:p>
      </dgm:t>
    </dgm:pt>
    <dgm:pt modelId="{C5B325A4-53D7-D749-A51B-606FF0D3C65E}">
      <dgm:prSet custT="1"/>
      <dgm:spPr/>
      <dgm:t>
        <a:bodyPr/>
        <a:lstStyle/>
        <a:p>
          <a:r>
            <a:rPr lang="en-US" sz="1000" dirty="0"/>
            <a:t>Frequent in one article but rare in others -&gt; higher score</a:t>
          </a:r>
        </a:p>
      </dgm:t>
    </dgm:pt>
    <dgm:pt modelId="{17DEB80D-71B2-AF46-B0C6-4CD657731628}" type="parTrans" cxnId="{35C4D4C2-D5F9-A14D-BCB2-608673919D4F}">
      <dgm:prSet/>
      <dgm:spPr/>
      <dgm:t>
        <a:bodyPr/>
        <a:lstStyle/>
        <a:p>
          <a:endParaRPr lang="en-US"/>
        </a:p>
      </dgm:t>
    </dgm:pt>
    <dgm:pt modelId="{7FD4CAB4-0647-414B-9E40-17B954CFD186}" type="sibTrans" cxnId="{35C4D4C2-D5F9-A14D-BCB2-608673919D4F}">
      <dgm:prSet/>
      <dgm:spPr/>
      <dgm:t>
        <a:bodyPr/>
        <a:lstStyle/>
        <a:p>
          <a:endParaRPr lang="en-US"/>
        </a:p>
      </dgm:t>
    </dgm:pt>
    <dgm:pt modelId="{772E4478-55A0-EE4E-9AC8-9AA279A3B5D4}">
      <dgm:prSet custT="1"/>
      <dgm:spPr/>
      <dgm:t>
        <a:bodyPr/>
        <a:lstStyle/>
        <a:p>
          <a:r>
            <a:rPr lang="en-US" sz="1000" b="0" i="0" dirty="0"/>
            <a:t>TF-IDF scores of all words in one article are used to create a vector  </a:t>
          </a:r>
          <a:endParaRPr lang="en-US" sz="1000" dirty="0"/>
        </a:p>
      </dgm:t>
    </dgm:pt>
    <dgm:pt modelId="{0F33F3FC-C03B-AB47-97FE-0128CAA8303E}" type="parTrans" cxnId="{50313C9A-F3E9-2E4F-AFC6-17C35F043D0F}">
      <dgm:prSet/>
      <dgm:spPr/>
      <dgm:t>
        <a:bodyPr/>
        <a:lstStyle/>
        <a:p>
          <a:endParaRPr lang="en-US"/>
        </a:p>
      </dgm:t>
    </dgm:pt>
    <dgm:pt modelId="{AC720C38-FF5A-1D4A-A8C0-330CA66C236B}" type="sibTrans" cxnId="{50313C9A-F3E9-2E4F-AFC6-17C35F043D0F}">
      <dgm:prSet/>
      <dgm:spPr/>
      <dgm:t>
        <a:bodyPr/>
        <a:lstStyle/>
        <a:p>
          <a:endParaRPr lang="en-US"/>
        </a:p>
      </dgm:t>
    </dgm:pt>
    <dgm:pt modelId="{A7A7DDF7-6F95-5E4B-A3FA-C96C6EBD8446}">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t>Cosine of two TF-IDF vectors</a:t>
          </a:r>
        </a:p>
      </dgm:t>
    </dgm:pt>
    <dgm:pt modelId="{AE7D2690-E934-C447-AF9E-8C5A809ACF12}" type="parTrans" cxnId="{6CAE3350-B403-2346-B20A-7F146EDE568C}">
      <dgm:prSet/>
      <dgm:spPr/>
      <dgm:t>
        <a:bodyPr/>
        <a:lstStyle/>
        <a:p>
          <a:endParaRPr lang="en-US"/>
        </a:p>
      </dgm:t>
    </dgm:pt>
    <dgm:pt modelId="{7E7F8290-BBB2-444F-A51D-811550FB31B2}" type="sibTrans" cxnId="{6CAE3350-B403-2346-B20A-7F146EDE568C}">
      <dgm:prSet/>
      <dgm:spPr/>
      <dgm:t>
        <a:bodyPr/>
        <a:lstStyle/>
        <a:p>
          <a:endParaRPr lang="en-US"/>
        </a:p>
      </dgm:t>
    </dgm:pt>
    <dgm:pt modelId="{719B67AA-40A6-C141-8E71-9EB673701BB2}">
      <dgm:prSet custT="1"/>
      <dgm:spPr/>
      <dgm:t>
        <a:bodyPr/>
        <a:lstStyle/>
        <a:p>
          <a:r>
            <a:rPr lang="en-US" sz="1000" dirty="0"/>
            <a:t>Compare similarity score to threshold </a:t>
          </a:r>
        </a:p>
      </dgm:t>
    </dgm:pt>
    <dgm:pt modelId="{A5474C7C-71DB-2346-990F-4850620407D1}" type="parTrans" cxnId="{DAF2388D-6E02-2D4F-B8E1-33F3D93048A1}">
      <dgm:prSet/>
      <dgm:spPr/>
      <dgm:t>
        <a:bodyPr/>
        <a:lstStyle/>
        <a:p>
          <a:endParaRPr lang="en-US"/>
        </a:p>
      </dgm:t>
    </dgm:pt>
    <dgm:pt modelId="{B1C1A4EA-0341-AE41-91BE-835C5D07FAE4}" type="sibTrans" cxnId="{DAF2388D-6E02-2D4F-B8E1-33F3D93048A1}">
      <dgm:prSet/>
      <dgm:spPr/>
      <dgm:t>
        <a:bodyPr/>
        <a:lstStyle/>
        <a:p>
          <a:endParaRPr lang="en-US"/>
        </a:p>
      </dgm:t>
    </dgm:pt>
    <dgm:pt modelId="{FBE97875-2038-E948-ACFF-BD5F48DF3137}">
      <dgm:prSet custT="1"/>
      <dgm:spPr/>
      <dgm:t>
        <a:bodyPr/>
        <a:lstStyle/>
        <a:p>
          <a:r>
            <a:rPr lang="en-US" sz="1000" dirty="0"/>
            <a:t>Attach duplicates to one primary article </a:t>
          </a:r>
        </a:p>
      </dgm:t>
    </dgm:pt>
    <dgm:pt modelId="{C7570BBB-A773-D443-A869-2D77FF1B98EB}" type="parTrans" cxnId="{21477F02-C90A-FE44-9768-521F6BED8672}">
      <dgm:prSet/>
      <dgm:spPr/>
      <dgm:t>
        <a:bodyPr/>
        <a:lstStyle/>
        <a:p>
          <a:endParaRPr lang="en-US"/>
        </a:p>
      </dgm:t>
    </dgm:pt>
    <dgm:pt modelId="{B3652301-67AA-DD46-AADE-47D3B848D8EB}" type="sibTrans" cxnId="{21477F02-C90A-FE44-9768-521F6BED8672}">
      <dgm:prSet/>
      <dgm:spPr/>
      <dgm:t>
        <a:bodyPr/>
        <a:lstStyle/>
        <a:p>
          <a:endParaRPr lang="en-US"/>
        </a:p>
      </dgm:t>
    </dgm:pt>
    <dgm:pt modelId="{BF226F76-5425-0A4E-8F58-61AEB5592E98}">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t>Stored in a 2d matrix </a:t>
          </a:r>
        </a:p>
      </dgm:t>
    </dgm:pt>
    <dgm:pt modelId="{F35B3CD0-7FDE-9E4E-87C2-E1B2C94AC3FA}" type="parTrans" cxnId="{A9E84F04-4258-E646-B17A-37E53341B1CA}">
      <dgm:prSet/>
      <dgm:spPr/>
      <dgm:t>
        <a:bodyPr/>
        <a:lstStyle/>
        <a:p>
          <a:endParaRPr lang="en-US"/>
        </a:p>
      </dgm:t>
    </dgm:pt>
    <dgm:pt modelId="{1BE3F924-8D7F-B244-A8F8-934A9CB728F6}" type="sibTrans" cxnId="{A9E84F04-4258-E646-B17A-37E53341B1CA}">
      <dgm:prSet/>
      <dgm:spPr/>
      <dgm:t>
        <a:bodyPr/>
        <a:lstStyle/>
        <a:p>
          <a:endParaRPr lang="en-US"/>
        </a:p>
      </dgm:t>
    </dgm:pt>
    <dgm:pt modelId="{102A830A-36FC-B048-8F9D-22F7A97C1D05}" type="pres">
      <dgm:prSet presAssocID="{CCDCCB2B-8B45-6C43-8B6F-E0BF2967D200}" presName="linearFlow" presStyleCnt="0">
        <dgm:presLayoutVars>
          <dgm:dir/>
          <dgm:animLvl val="lvl"/>
          <dgm:resizeHandles val="exact"/>
        </dgm:presLayoutVars>
      </dgm:prSet>
      <dgm:spPr/>
    </dgm:pt>
    <dgm:pt modelId="{20822C64-8291-064D-ABCE-0BAC65E0469A}" type="pres">
      <dgm:prSet presAssocID="{4976EF9B-2BC9-0B47-9FA2-442117EB8C6F}" presName="composite" presStyleCnt="0"/>
      <dgm:spPr/>
    </dgm:pt>
    <dgm:pt modelId="{B3619BBB-300E-BE42-9720-A57C1053DC77}" type="pres">
      <dgm:prSet presAssocID="{4976EF9B-2BC9-0B47-9FA2-442117EB8C6F}" presName="parentText" presStyleLbl="alignNode1" presStyleIdx="0" presStyleCnt="5">
        <dgm:presLayoutVars>
          <dgm:chMax val="1"/>
          <dgm:bulletEnabled val="1"/>
        </dgm:presLayoutVars>
      </dgm:prSet>
      <dgm:spPr/>
    </dgm:pt>
    <dgm:pt modelId="{CD05A819-377B-BE49-983D-5D06B54B3FAE}" type="pres">
      <dgm:prSet presAssocID="{4976EF9B-2BC9-0B47-9FA2-442117EB8C6F}" presName="descendantText" presStyleLbl="alignAcc1" presStyleIdx="0" presStyleCnt="5">
        <dgm:presLayoutVars>
          <dgm:bulletEnabled val="1"/>
        </dgm:presLayoutVars>
      </dgm:prSet>
      <dgm:spPr/>
    </dgm:pt>
    <dgm:pt modelId="{EBBBF936-02F0-F14E-BD6D-A0F251566EBC}" type="pres">
      <dgm:prSet presAssocID="{09C58B68-51D3-B14F-86CE-B6C11682CE4E}" presName="sp" presStyleCnt="0"/>
      <dgm:spPr/>
    </dgm:pt>
    <dgm:pt modelId="{9DE044A1-0334-A649-A059-5F95D1232C58}" type="pres">
      <dgm:prSet presAssocID="{B36D6FD6-29C1-6B41-ADAA-3D778B9161BE}" presName="composite" presStyleCnt="0"/>
      <dgm:spPr/>
    </dgm:pt>
    <dgm:pt modelId="{CB14EB9F-672C-0F4E-BFB6-E7F726BD595C}" type="pres">
      <dgm:prSet presAssocID="{B36D6FD6-29C1-6B41-ADAA-3D778B9161BE}" presName="parentText" presStyleLbl="alignNode1" presStyleIdx="1" presStyleCnt="5">
        <dgm:presLayoutVars>
          <dgm:chMax val="1"/>
          <dgm:bulletEnabled val="1"/>
        </dgm:presLayoutVars>
      </dgm:prSet>
      <dgm:spPr/>
    </dgm:pt>
    <dgm:pt modelId="{39BD5429-17CE-764B-B637-68C761D59F70}" type="pres">
      <dgm:prSet presAssocID="{B36D6FD6-29C1-6B41-ADAA-3D778B9161BE}" presName="descendantText" presStyleLbl="alignAcc1" presStyleIdx="1" presStyleCnt="5">
        <dgm:presLayoutVars>
          <dgm:bulletEnabled val="1"/>
        </dgm:presLayoutVars>
      </dgm:prSet>
      <dgm:spPr/>
    </dgm:pt>
    <dgm:pt modelId="{ED2ACBA4-E95B-C84D-8B0A-FE014E85C400}" type="pres">
      <dgm:prSet presAssocID="{135BFD9C-3B0C-6C4F-8CC3-D49736231B7F}" presName="sp" presStyleCnt="0"/>
      <dgm:spPr/>
    </dgm:pt>
    <dgm:pt modelId="{EB459A3E-3D9D-9749-8CB5-30EB93BA6A88}" type="pres">
      <dgm:prSet presAssocID="{02B1BD0D-587F-9348-A10C-95A21EFD3331}" presName="composite" presStyleCnt="0"/>
      <dgm:spPr/>
    </dgm:pt>
    <dgm:pt modelId="{3CBE76AE-D50D-7747-920D-420DAE8C68DB}" type="pres">
      <dgm:prSet presAssocID="{02B1BD0D-587F-9348-A10C-95A21EFD3331}" presName="parentText" presStyleLbl="alignNode1" presStyleIdx="2" presStyleCnt="5">
        <dgm:presLayoutVars>
          <dgm:chMax val="1"/>
          <dgm:bulletEnabled val="1"/>
        </dgm:presLayoutVars>
      </dgm:prSet>
      <dgm:spPr/>
    </dgm:pt>
    <dgm:pt modelId="{DC12A21B-254E-5042-9BDF-11B2E259F0E3}" type="pres">
      <dgm:prSet presAssocID="{02B1BD0D-587F-9348-A10C-95A21EFD3331}" presName="descendantText" presStyleLbl="alignAcc1" presStyleIdx="2" presStyleCnt="5">
        <dgm:presLayoutVars>
          <dgm:bulletEnabled val="1"/>
        </dgm:presLayoutVars>
      </dgm:prSet>
      <dgm:spPr/>
    </dgm:pt>
    <dgm:pt modelId="{BABBB769-421D-0E40-93CC-BCB661875930}" type="pres">
      <dgm:prSet presAssocID="{54ADB5CF-0758-0A4F-ABC5-D38530A233B5}" presName="sp" presStyleCnt="0"/>
      <dgm:spPr/>
    </dgm:pt>
    <dgm:pt modelId="{35B95784-5562-574F-B4B1-3E3F6E08EB22}" type="pres">
      <dgm:prSet presAssocID="{3EE1E377-5C11-044C-A7EF-8EB361134AF1}" presName="composite" presStyleCnt="0"/>
      <dgm:spPr/>
    </dgm:pt>
    <dgm:pt modelId="{35262231-D222-0F4D-9A36-99EB24998BF2}" type="pres">
      <dgm:prSet presAssocID="{3EE1E377-5C11-044C-A7EF-8EB361134AF1}" presName="parentText" presStyleLbl="alignNode1" presStyleIdx="3" presStyleCnt="5">
        <dgm:presLayoutVars>
          <dgm:chMax val="1"/>
          <dgm:bulletEnabled val="1"/>
        </dgm:presLayoutVars>
      </dgm:prSet>
      <dgm:spPr/>
    </dgm:pt>
    <dgm:pt modelId="{A0CDD0CD-0A5A-994B-823F-69422D19A6DF}" type="pres">
      <dgm:prSet presAssocID="{3EE1E377-5C11-044C-A7EF-8EB361134AF1}" presName="descendantText" presStyleLbl="alignAcc1" presStyleIdx="3" presStyleCnt="5">
        <dgm:presLayoutVars>
          <dgm:bulletEnabled val="1"/>
        </dgm:presLayoutVars>
      </dgm:prSet>
      <dgm:spPr/>
    </dgm:pt>
    <dgm:pt modelId="{71DD40B8-7FAA-884C-B69D-81B3B7404CC5}" type="pres">
      <dgm:prSet presAssocID="{14D4D6E2-9EF5-1548-959A-28D41895F58F}" presName="sp" presStyleCnt="0"/>
      <dgm:spPr/>
    </dgm:pt>
    <dgm:pt modelId="{0C065CD6-0BB9-1D4D-B4DD-F3BBCEADDCE1}" type="pres">
      <dgm:prSet presAssocID="{645E3242-2B36-D643-B406-A627284A15F3}" presName="composite" presStyleCnt="0"/>
      <dgm:spPr/>
    </dgm:pt>
    <dgm:pt modelId="{FA1D53C9-B9C2-1E42-B6BA-0720B89C7A69}" type="pres">
      <dgm:prSet presAssocID="{645E3242-2B36-D643-B406-A627284A15F3}" presName="parentText" presStyleLbl="alignNode1" presStyleIdx="4" presStyleCnt="5">
        <dgm:presLayoutVars>
          <dgm:chMax val="1"/>
          <dgm:bulletEnabled val="1"/>
        </dgm:presLayoutVars>
      </dgm:prSet>
      <dgm:spPr/>
    </dgm:pt>
    <dgm:pt modelId="{FE3080D2-3E6B-E84C-9E18-FD683DD140C8}" type="pres">
      <dgm:prSet presAssocID="{645E3242-2B36-D643-B406-A627284A15F3}" presName="descendantText" presStyleLbl="alignAcc1" presStyleIdx="4" presStyleCnt="5">
        <dgm:presLayoutVars>
          <dgm:bulletEnabled val="1"/>
        </dgm:presLayoutVars>
      </dgm:prSet>
      <dgm:spPr/>
    </dgm:pt>
  </dgm:ptLst>
  <dgm:cxnLst>
    <dgm:cxn modelId="{21477F02-C90A-FE44-9768-521F6BED8672}" srcId="{645E3242-2B36-D643-B406-A627284A15F3}" destId="{FBE97875-2038-E948-ACFF-BD5F48DF3137}" srcOrd="0" destOrd="0" parTransId="{C7570BBB-A773-D443-A869-2D77FF1B98EB}" sibTransId="{B3652301-67AA-DD46-AADE-47D3B848D8EB}"/>
    <dgm:cxn modelId="{A9E84F04-4258-E646-B17A-37E53341B1CA}" srcId="{02B1BD0D-587F-9348-A10C-95A21EFD3331}" destId="{BF226F76-5425-0A4E-8F58-61AEB5592E98}" srcOrd="1" destOrd="0" parTransId="{F35B3CD0-7FDE-9E4E-87C2-E1B2C94AC3FA}" sibTransId="{1BE3F924-8D7F-B244-A8F8-934A9CB728F6}"/>
    <dgm:cxn modelId="{EE481A13-F93A-C34D-8672-6B3330DE212F}" type="presOf" srcId="{02B1BD0D-587F-9348-A10C-95A21EFD3331}" destId="{3CBE76AE-D50D-7747-920D-420DAE8C68DB}" srcOrd="0" destOrd="0" presId="urn:microsoft.com/office/officeart/2005/8/layout/chevron2"/>
    <dgm:cxn modelId="{6C394024-2AE4-8C46-83FF-BA926B213DCE}" srcId="{CCDCCB2B-8B45-6C43-8B6F-E0BF2967D200}" destId="{B36D6FD6-29C1-6B41-ADAA-3D778B9161BE}" srcOrd="1" destOrd="0" parTransId="{37220EBE-614E-1943-BB63-586811523781}" sibTransId="{135BFD9C-3B0C-6C4F-8CC3-D49736231B7F}"/>
    <dgm:cxn modelId="{D4461D27-1DAB-2349-B5A7-5B6E83EA0EB1}" type="presOf" srcId="{772E4478-55A0-EE4E-9AC8-9AA279A3B5D4}" destId="{39BD5429-17CE-764B-B637-68C761D59F70}" srcOrd="0" destOrd="0" presId="urn:microsoft.com/office/officeart/2005/8/layout/chevron2"/>
    <dgm:cxn modelId="{6CAE3350-B403-2346-B20A-7F146EDE568C}" srcId="{02B1BD0D-587F-9348-A10C-95A21EFD3331}" destId="{A7A7DDF7-6F95-5E4B-A3FA-C96C6EBD8446}" srcOrd="0" destOrd="0" parTransId="{AE7D2690-E934-C447-AF9E-8C5A809ACF12}" sibTransId="{7E7F8290-BBB2-444F-A51D-811550FB31B2}"/>
    <dgm:cxn modelId="{CCE01A51-9A35-BE49-BC61-DB465A0EF868}" type="presOf" srcId="{719B67AA-40A6-C141-8E71-9EB673701BB2}" destId="{A0CDD0CD-0A5A-994B-823F-69422D19A6DF}" srcOrd="0" destOrd="0" presId="urn:microsoft.com/office/officeart/2005/8/layout/chevron2"/>
    <dgm:cxn modelId="{386DF652-1680-594E-ABBA-8589DFDEE28B}" type="presOf" srcId="{4976EF9B-2BC9-0B47-9FA2-442117EB8C6F}" destId="{B3619BBB-300E-BE42-9720-A57C1053DC77}" srcOrd="0" destOrd="0" presId="urn:microsoft.com/office/officeart/2005/8/layout/chevron2"/>
    <dgm:cxn modelId="{EBE3D159-CDB2-B44D-A229-E71ED011A383}" type="presOf" srcId="{BF226F76-5425-0A4E-8F58-61AEB5592E98}" destId="{DC12A21B-254E-5042-9BDF-11B2E259F0E3}" srcOrd="0" destOrd="1" presId="urn:microsoft.com/office/officeart/2005/8/layout/chevron2"/>
    <dgm:cxn modelId="{540B5A61-C4E9-1A4C-BE52-0C2F40F79123}" srcId="{4976EF9B-2BC9-0B47-9FA2-442117EB8C6F}" destId="{CAE79467-1205-1C4A-A9CD-893BEF3A6F6D}" srcOrd="0" destOrd="0" parTransId="{552F1A49-0F4D-ED41-9EDE-9D82C03969AB}" sibTransId="{4E9520D1-0C7A-B142-AB46-1AB8808CDB3A}"/>
    <dgm:cxn modelId="{5B2C1272-6ED6-4346-8168-9CC1B750D372}" srcId="{CCDCCB2B-8B45-6C43-8B6F-E0BF2967D200}" destId="{645E3242-2B36-D643-B406-A627284A15F3}" srcOrd="4" destOrd="0" parTransId="{2CD67492-F7A9-254D-8BEC-82C8387CDA45}" sibTransId="{1E8C6B82-CE85-C845-B78A-80FF889E3D03}"/>
    <dgm:cxn modelId="{2466CA7D-E037-3B46-8DBF-FE5C80BF3A65}" type="presOf" srcId="{A7A7DDF7-6F95-5E4B-A3FA-C96C6EBD8446}" destId="{DC12A21B-254E-5042-9BDF-11B2E259F0E3}" srcOrd="0" destOrd="0" presId="urn:microsoft.com/office/officeart/2005/8/layout/chevron2"/>
    <dgm:cxn modelId="{DAF2388D-6E02-2D4F-B8E1-33F3D93048A1}" srcId="{3EE1E377-5C11-044C-A7EF-8EB361134AF1}" destId="{719B67AA-40A6-C141-8E71-9EB673701BB2}" srcOrd="0" destOrd="0" parTransId="{A5474C7C-71DB-2346-990F-4850620407D1}" sibTransId="{B1C1A4EA-0341-AE41-91BE-835C5D07FAE4}"/>
    <dgm:cxn modelId="{89892393-A91D-9F41-A9CA-F49F69BAF861}" type="presOf" srcId="{FBE97875-2038-E948-ACFF-BD5F48DF3137}" destId="{FE3080D2-3E6B-E84C-9E18-FD683DD140C8}" srcOrd="0" destOrd="0" presId="urn:microsoft.com/office/officeart/2005/8/layout/chevron2"/>
    <dgm:cxn modelId="{50313C9A-F3E9-2E4F-AFC6-17C35F043D0F}" srcId="{B36D6FD6-29C1-6B41-ADAA-3D778B9161BE}" destId="{772E4478-55A0-EE4E-9AC8-9AA279A3B5D4}" srcOrd="0" destOrd="0" parTransId="{0F33F3FC-C03B-AB47-97FE-0128CAA8303E}" sibTransId="{AC720C38-FF5A-1D4A-A8C0-330CA66C236B}"/>
    <dgm:cxn modelId="{BA08DFA9-2E0B-0945-A5B2-9E2DDC83154C}" type="presOf" srcId="{B36D6FD6-29C1-6B41-ADAA-3D778B9161BE}" destId="{CB14EB9F-672C-0F4E-BFB6-E7F726BD595C}" srcOrd="0" destOrd="0" presId="urn:microsoft.com/office/officeart/2005/8/layout/chevron2"/>
    <dgm:cxn modelId="{20EE6FB5-FAEF-DB4D-AF39-A7753D66FB95}" type="presOf" srcId="{CCDCCB2B-8B45-6C43-8B6F-E0BF2967D200}" destId="{102A830A-36FC-B048-8F9D-22F7A97C1D05}" srcOrd="0" destOrd="0" presId="urn:microsoft.com/office/officeart/2005/8/layout/chevron2"/>
    <dgm:cxn modelId="{2E0604BB-6791-A848-8B27-41C7213C95DA}" type="presOf" srcId="{645E3242-2B36-D643-B406-A627284A15F3}" destId="{FA1D53C9-B9C2-1E42-B6BA-0720B89C7A69}" srcOrd="0" destOrd="0" presId="urn:microsoft.com/office/officeart/2005/8/layout/chevron2"/>
    <dgm:cxn modelId="{35C4D4C2-D5F9-A14D-BCB2-608673919D4F}" srcId="{4976EF9B-2BC9-0B47-9FA2-442117EB8C6F}" destId="{C5B325A4-53D7-D749-A51B-606FF0D3C65E}" srcOrd="1" destOrd="0" parTransId="{17DEB80D-71B2-AF46-B0C6-4CD657731628}" sibTransId="{7FD4CAB4-0647-414B-9E40-17B954CFD186}"/>
    <dgm:cxn modelId="{B2C3C5C9-199E-4B47-AE29-FFF35DB4B482}" type="presOf" srcId="{C5B325A4-53D7-D749-A51B-606FF0D3C65E}" destId="{CD05A819-377B-BE49-983D-5D06B54B3FAE}" srcOrd="0" destOrd="1" presId="urn:microsoft.com/office/officeart/2005/8/layout/chevron2"/>
    <dgm:cxn modelId="{552A59D8-27B1-A943-A49C-36930F80B773}" srcId="{CCDCCB2B-8B45-6C43-8B6F-E0BF2967D200}" destId="{3EE1E377-5C11-044C-A7EF-8EB361134AF1}" srcOrd="3" destOrd="0" parTransId="{B576E3D4-5543-7B47-8E44-39AA5E294D54}" sibTransId="{14D4D6E2-9EF5-1548-959A-28D41895F58F}"/>
    <dgm:cxn modelId="{D741F9E1-54F2-284A-AD87-BE26F4F181D7}" srcId="{CCDCCB2B-8B45-6C43-8B6F-E0BF2967D200}" destId="{02B1BD0D-587F-9348-A10C-95A21EFD3331}" srcOrd="2" destOrd="0" parTransId="{25E06417-A9DB-D942-9686-C15856B3972A}" sibTransId="{54ADB5CF-0758-0A4F-ABC5-D38530A233B5}"/>
    <dgm:cxn modelId="{552C0CE2-FEB6-9247-BA5F-17F6BBFB0FA6}" srcId="{CCDCCB2B-8B45-6C43-8B6F-E0BF2967D200}" destId="{4976EF9B-2BC9-0B47-9FA2-442117EB8C6F}" srcOrd="0" destOrd="0" parTransId="{5A0F27DB-94D1-FF49-BF54-15BF9FA99D40}" sibTransId="{09C58B68-51D3-B14F-86CE-B6C11682CE4E}"/>
    <dgm:cxn modelId="{27E5ACEC-828D-9444-A5FE-D187EF53452B}" type="presOf" srcId="{CAE79467-1205-1C4A-A9CD-893BEF3A6F6D}" destId="{CD05A819-377B-BE49-983D-5D06B54B3FAE}" srcOrd="0" destOrd="0" presId="urn:microsoft.com/office/officeart/2005/8/layout/chevron2"/>
    <dgm:cxn modelId="{B9F6F0EC-234A-4B4E-BA44-C37AE589E52D}" type="presOf" srcId="{3EE1E377-5C11-044C-A7EF-8EB361134AF1}" destId="{35262231-D222-0F4D-9A36-99EB24998BF2}" srcOrd="0" destOrd="0" presId="urn:microsoft.com/office/officeart/2005/8/layout/chevron2"/>
    <dgm:cxn modelId="{64B0C4EC-751B-8A4C-9033-D451B1D3274B}" type="presParOf" srcId="{102A830A-36FC-B048-8F9D-22F7A97C1D05}" destId="{20822C64-8291-064D-ABCE-0BAC65E0469A}" srcOrd="0" destOrd="0" presId="urn:microsoft.com/office/officeart/2005/8/layout/chevron2"/>
    <dgm:cxn modelId="{CE1BB357-90E4-4946-A975-7B10209238F1}" type="presParOf" srcId="{20822C64-8291-064D-ABCE-0BAC65E0469A}" destId="{B3619BBB-300E-BE42-9720-A57C1053DC77}" srcOrd="0" destOrd="0" presId="urn:microsoft.com/office/officeart/2005/8/layout/chevron2"/>
    <dgm:cxn modelId="{428AC543-F89E-C849-BEEE-1C225218D8C4}" type="presParOf" srcId="{20822C64-8291-064D-ABCE-0BAC65E0469A}" destId="{CD05A819-377B-BE49-983D-5D06B54B3FAE}" srcOrd="1" destOrd="0" presId="urn:microsoft.com/office/officeart/2005/8/layout/chevron2"/>
    <dgm:cxn modelId="{61E1ABA1-19AE-DC40-AA6C-4C9E4F4E8EB5}" type="presParOf" srcId="{102A830A-36FC-B048-8F9D-22F7A97C1D05}" destId="{EBBBF936-02F0-F14E-BD6D-A0F251566EBC}" srcOrd="1" destOrd="0" presId="urn:microsoft.com/office/officeart/2005/8/layout/chevron2"/>
    <dgm:cxn modelId="{61412802-EE5F-B549-B812-C9AAD373237F}" type="presParOf" srcId="{102A830A-36FC-B048-8F9D-22F7A97C1D05}" destId="{9DE044A1-0334-A649-A059-5F95D1232C58}" srcOrd="2" destOrd="0" presId="urn:microsoft.com/office/officeart/2005/8/layout/chevron2"/>
    <dgm:cxn modelId="{CD932A79-1E03-7F43-8F3F-9AFF30384D58}" type="presParOf" srcId="{9DE044A1-0334-A649-A059-5F95D1232C58}" destId="{CB14EB9F-672C-0F4E-BFB6-E7F726BD595C}" srcOrd="0" destOrd="0" presId="urn:microsoft.com/office/officeart/2005/8/layout/chevron2"/>
    <dgm:cxn modelId="{C1A412B2-E43F-524C-B02E-2C1B14D4421B}" type="presParOf" srcId="{9DE044A1-0334-A649-A059-5F95D1232C58}" destId="{39BD5429-17CE-764B-B637-68C761D59F70}" srcOrd="1" destOrd="0" presId="urn:microsoft.com/office/officeart/2005/8/layout/chevron2"/>
    <dgm:cxn modelId="{DC791DA9-8979-C248-8E84-1F3995625270}" type="presParOf" srcId="{102A830A-36FC-B048-8F9D-22F7A97C1D05}" destId="{ED2ACBA4-E95B-C84D-8B0A-FE014E85C400}" srcOrd="3" destOrd="0" presId="urn:microsoft.com/office/officeart/2005/8/layout/chevron2"/>
    <dgm:cxn modelId="{E40F6BC2-946B-6C48-9372-AB57AFCA9019}" type="presParOf" srcId="{102A830A-36FC-B048-8F9D-22F7A97C1D05}" destId="{EB459A3E-3D9D-9749-8CB5-30EB93BA6A88}" srcOrd="4" destOrd="0" presId="urn:microsoft.com/office/officeart/2005/8/layout/chevron2"/>
    <dgm:cxn modelId="{B287DA1F-03F0-7847-8623-8CC5A92F9991}" type="presParOf" srcId="{EB459A3E-3D9D-9749-8CB5-30EB93BA6A88}" destId="{3CBE76AE-D50D-7747-920D-420DAE8C68DB}" srcOrd="0" destOrd="0" presId="urn:microsoft.com/office/officeart/2005/8/layout/chevron2"/>
    <dgm:cxn modelId="{2F7718F4-8226-014D-951D-57532C6F6FE9}" type="presParOf" srcId="{EB459A3E-3D9D-9749-8CB5-30EB93BA6A88}" destId="{DC12A21B-254E-5042-9BDF-11B2E259F0E3}" srcOrd="1" destOrd="0" presId="urn:microsoft.com/office/officeart/2005/8/layout/chevron2"/>
    <dgm:cxn modelId="{4431F808-DF3B-D440-B04C-CC48523287C0}" type="presParOf" srcId="{102A830A-36FC-B048-8F9D-22F7A97C1D05}" destId="{BABBB769-421D-0E40-93CC-BCB661875930}" srcOrd="5" destOrd="0" presId="urn:microsoft.com/office/officeart/2005/8/layout/chevron2"/>
    <dgm:cxn modelId="{BAEBA239-ABED-A34C-8F94-C41B0B4BB179}" type="presParOf" srcId="{102A830A-36FC-B048-8F9D-22F7A97C1D05}" destId="{35B95784-5562-574F-B4B1-3E3F6E08EB22}" srcOrd="6" destOrd="0" presId="urn:microsoft.com/office/officeart/2005/8/layout/chevron2"/>
    <dgm:cxn modelId="{7BF5E560-4BD7-474C-931B-C6575D21AD98}" type="presParOf" srcId="{35B95784-5562-574F-B4B1-3E3F6E08EB22}" destId="{35262231-D222-0F4D-9A36-99EB24998BF2}" srcOrd="0" destOrd="0" presId="urn:microsoft.com/office/officeart/2005/8/layout/chevron2"/>
    <dgm:cxn modelId="{0797D6D8-73C8-9A48-BB29-72D5597A42D6}" type="presParOf" srcId="{35B95784-5562-574F-B4B1-3E3F6E08EB22}" destId="{A0CDD0CD-0A5A-994B-823F-69422D19A6DF}" srcOrd="1" destOrd="0" presId="urn:microsoft.com/office/officeart/2005/8/layout/chevron2"/>
    <dgm:cxn modelId="{60C14A2C-F578-E44D-8083-25E460BD5861}" type="presParOf" srcId="{102A830A-36FC-B048-8F9D-22F7A97C1D05}" destId="{71DD40B8-7FAA-884C-B69D-81B3B7404CC5}" srcOrd="7" destOrd="0" presId="urn:microsoft.com/office/officeart/2005/8/layout/chevron2"/>
    <dgm:cxn modelId="{1D89E4A4-0886-7747-96C2-92BF11BE2FD4}" type="presParOf" srcId="{102A830A-36FC-B048-8F9D-22F7A97C1D05}" destId="{0C065CD6-0BB9-1D4D-B4DD-F3BBCEADDCE1}" srcOrd="8" destOrd="0" presId="urn:microsoft.com/office/officeart/2005/8/layout/chevron2"/>
    <dgm:cxn modelId="{8CA891D2-0233-B64B-B965-D858D4FFAB81}" type="presParOf" srcId="{0C065CD6-0BB9-1D4D-B4DD-F3BBCEADDCE1}" destId="{FA1D53C9-B9C2-1E42-B6BA-0720B89C7A69}" srcOrd="0" destOrd="0" presId="urn:microsoft.com/office/officeart/2005/8/layout/chevron2"/>
    <dgm:cxn modelId="{85EEB2C9-E59C-B944-AD46-F4F9F8555390}" type="presParOf" srcId="{0C065CD6-0BB9-1D4D-B4DD-F3BBCEADDCE1}" destId="{FE3080D2-3E6B-E84C-9E18-FD683DD140C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30E6E-283A-CC4C-A61E-4308302664CB}">
      <dsp:nvSpPr>
        <dsp:cNvPr id="0" name=""/>
        <dsp:cNvSpPr/>
      </dsp:nvSpPr>
      <dsp:spPr>
        <a:xfrm>
          <a:off x="4882"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9DC7B-7510-AC44-ADDE-A834EF9D55B1}">
      <dsp:nvSpPr>
        <dsp:cNvPr id="0" name=""/>
        <dsp:cNvSpPr/>
      </dsp:nvSpPr>
      <dsp:spPr>
        <a:xfrm>
          <a:off x="95487"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Project Motivation</a:t>
          </a:r>
          <a:endParaRPr lang="en-US" sz="1000" kern="1200"/>
        </a:p>
      </dsp:txBody>
      <dsp:txXfrm>
        <a:off x="110653" y="1322360"/>
        <a:ext cx="785109" cy="487473"/>
      </dsp:txXfrm>
    </dsp:sp>
    <dsp:sp modelId="{203720DB-6663-A748-8427-E71888928AFB}">
      <dsp:nvSpPr>
        <dsp:cNvPr id="0" name=""/>
        <dsp:cNvSpPr/>
      </dsp:nvSpPr>
      <dsp:spPr>
        <a:xfrm>
          <a:off x="1001534"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0D45E-37BE-A340-91AA-3FBCE3CA020C}">
      <dsp:nvSpPr>
        <dsp:cNvPr id="0" name=""/>
        <dsp:cNvSpPr/>
      </dsp:nvSpPr>
      <dsp:spPr>
        <a:xfrm>
          <a:off x="1092138"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Solution</a:t>
          </a:r>
          <a:endParaRPr lang="en-US" sz="1000" kern="1200"/>
        </a:p>
      </dsp:txBody>
      <dsp:txXfrm>
        <a:off x="1107304" y="1322360"/>
        <a:ext cx="785109" cy="487473"/>
      </dsp:txXfrm>
    </dsp:sp>
    <dsp:sp modelId="{9A45650A-EEED-1645-B86D-5691E69D33B9}">
      <dsp:nvSpPr>
        <dsp:cNvPr id="0" name=""/>
        <dsp:cNvSpPr/>
      </dsp:nvSpPr>
      <dsp:spPr>
        <a:xfrm>
          <a:off x="1998185"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E31FF-3619-EA41-86E5-F0EA8E36F364}">
      <dsp:nvSpPr>
        <dsp:cNvPr id="0" name=""/>
        <dsp:cNvSpPr/>
      </dsp:nvSpPr>
      <dsp:spPr>
        <a:xfrm>
          <a:off x="2088790"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Data </a:t>
          </a:r>
          <a:endParaRPr lang="en-US" sz="1000" kern="1200"/>
        </a:p>
      </dsp:txBody>
      <dsp:txXfrm>
        <a:off x="2103956" y="1322360"/>
        <a:ext cx="785109" cy="487473"/>
      </dsp:txXfrm>
    </dsp:sp>
    <dsp:sp modelId="{24F0BE53-EE10-3D44-9552-85ED72D8A690}">
      <dsp:nvSpPr>
        <dsp:cNvPr id="0" name=""/>
        <dsp:cNvSpPr/>
      </dsp:nvSpPr>
      <dsp:spPr>
        <a:xfrm>
          <a:off x="2994836"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18B77D-C897-DC42-BDC2-782A48EF8641}">
      <dsp:nvSpPr>
        <dsp:cNvPr id="0" name=""/>
        <dsp:cNvSpPr/>
      </dsp:nvSpPr>
      <dsp:spPr>
        <a:xfrm>
          <a:off x="3085441"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Architecture</a:t>
          </a:r>
          <a:endParaRPr lang="en-US" sz="1000" kern="1200"/>
        </a:p>
      </dsp:txBody>
      <dsp:txXfrm>
        <a:off x="3100607" y="1322360"/>
        <a:ext cx="785109" cy="487473"/>
      </dsp:txXfrm>
    </dsp:sp>
    <dsp:sp modelId="{B9220706-0A56-CB41-81AE-3019FB01212A}">
      <dsp:nvSpPr>
        <dsp:cNvPr id="0" name=""/>
        <dsp:cNvSpPr/>
      </dsp:nvSpPr>
      <dsp:spPr>
        <a:xfrm>
          <a:off x="3991488"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647AA-9A16-9C46-8262-753327376517}">
      <dsp:nvSpPr>
        <dsp:cNvPr id="0" name=""/>
        <dsp:cNvSpPr/>
      </dsp:nvSpPr>
      <dsp:spPr>
        <a:xfrm>
          <a:off x="4082092"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Duplicate detection </a:t>
          </a:r>
          <a:endParaRPr lang="en-US" sz="1000" kern="1200"/>
        </a:p>
      </dsp:txBody>
      <dsp:txXfrm>
        <a:off x="4097258" y="1322360"/>
        <a:ext cx="785109" cy="487473"/>
      </dsp:txXfrm>
    </dsp:sp>
    <dsp:sp modelId="{E7FFEDAD-FC51-2847-B7B4-F93D7FA28B75}">
      <dsp:nvSpPr>
        <dsp:cNvPr id="0" name=""/>
        <dsp:cNvSpPr/>
      </dsp:nvSpPr>
      <dsp:spPr>
        <a:xfrm>
          <a:off x="4988139"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8C713-41FD-3649-830E-FA6CC1C6D617}">
      <dsp:nvSpPr>
        <dsp:cNvPr id="0" name=""/>
        <dsp:cNvSpPr/>
      </dsp:nvSpPr>
      <dsp:spPr>
        <a:xfrm>
          <a:off x="5078744"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Demo</a:t>
          </a:r>
          <a:endParaRPr lang="en-US" sz="1000" kern="1200"/>
        </a:p>
      </dsp:txBody>
      <dsp:txXfrm>
        <a:off x="5093910" y="1322360"/>
        <a:ext cx="785109" cy="487473"/>
      </dsp:txXfrm>
    </dsp:sp>
    <dsp:sp modelId="{4EF5D330-ACF1-2C40-83BC-0E4B6DEB8BB1}">
      <dsp:nvSpPr>
        <dsp:cNvPr id="0" name=""/>
        <dsp:cNvSpPr/>
      </dsp:nvSpPr>
      <dsp:spPr>
        <a:xfrm>
          <a:off x="5984790"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39A1F-B890-384E-A463-1E70F6B0F248}">
      <dsp:nvSpPr>
        <dsp:cNvPr id="0" name=""/>
        <dsp:cNvSpPr/>
      </dsp:nvSpPr>
      <dsp:spPr>
        <a:xfrm>
          <a:off x="6075395"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Next Steps</a:t>
          </a:r>
          <a:endParaRPr lang="en-US" sz="1000" kern="1200"/>
        </a:p>
      </dsp:txBody>
      <dsp:txXfrm>
        <a:off x="6090561" y="1322360"/>
        <a:ext cx="785109" cy="487473"/>
      </dsp:txXfrm>
    </dsp:sp>
    <dsp:sp modelId="{802A597D-ED7F-2943-887B-F92F00E2EE51}">
      <dsp:nvSpPr>
        <dsp:cNvPr id="0" name=""/>
        <dsp:cNvSpPr/>
      </dsp:nvSpPr>
      <dsp:spPr>
        <a:xfrm>
          <a:off x="6981442"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AE415F-1A38-6A47-8B47-7A62788A001B}">
      <dsp:nvSpPr>
        <dsp:cNvPr id="0" name=""/>
        <dsp:cNvSpPr/>
      </dsp:nvSpPr>
      <dsp:spPr>
        <a:xfrm>
          <a:off x="7072046"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Key Takeaways </a:t>
          </a:r>
          <a:endParaRPr lang="en-US" sz="1000" kern="1200"/>
        </a:p>
      </dsp:txBody>
      <dsp:txXfrm>
        <a:off x="7087212" y="1322360"/>
        <a:ext cx="785109" cy="487473"/>
      </dsp:txXfrm>
    </dsp:sp>
    <dsp:sp modelId="{EC70C88E-CB52-D24E-8047-2DA3A9D170CD}">
      <dsp:nvSpPr>
        <dsp:cNvPr id="0" name=""/>
        <dsp:cNvSpPr/>
      </dsp:nvSpPr>
      <dsp:spPr>
        <a:xfrm>
          <a:off x="7978093"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0095D-5BB3-5C48-974F-5F3E6D92DEC8}">
      <dsp:nvSpPr>
        <dsp:cNvPr id="0" name=""/>
        <dsp:cNvSpPr/>
      </dsp:nvSpPr>
      <dsp:spPr>
        <a:xfrm>
          <a:off x="8068698"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Q &amp; A</a:t>
          </a:r>
          <a:endParaRPr lang="en-US" sz="1000" kern="1200"/>
        </a:p>
      </dsp:txBody>
      <dsp:txXfrm>
        <a:off x="8083864" y="1322360"/>
        <a:ext cx="785109" cy="487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AD7B8-2E94-E942-8D95-CBBF1EA846BB}">
      <dsp:nvSpPr>
        <dsp:cNvPr id="0" name=""/>
        <dsp:cNvSpPr/>
      </dsp:nvSpPr>
      <dsp:spPr>
        <a:xfrm>
          <a:off x="0" y="0"/>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Target Users: GCB and BB Bankers</a:t>
          </a:r>
        </a:p>
      </dsp:txBody>
      <dsp:txXfrm>
        <a:off x="23988" y="23988"/>
        <a:ext cx="8402051" cy="443423"/>
      </dsp:txXfrm>
    </dsp:sp>
    <dsp:sp modelId="{44271FE5-F9CA-3B46-A622-55A63EB2548F}">
      <dsp:nvSpPr>
        <dsp:cNvPr id="0" name=""/>
        <dsp:cNvSpPr/>
      </dsp:nvSpPr>
      <dsp:spPr>
        <a:xfrm>
          <a:off x="0" y="605023"/>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t>Current challenges with news tracking: </a:t>
          </a:r>
          <a:endParaRPr lang="en-US" sz="2100" kern="1200" dirty="0"/>
        </a:p>
      </dsp:txBody>
      <dsp:txXfrm>
        <a:off x="23988" y="629011"/>
        <a:ext cx="8402051" cy="443423"/>
      </dsp:txXfrm>
    </dsp:sp>
    <dsp:sp modelId="{82550E2A-5405-D54A-AC12-336372254F01}">
      <dsp:nvSpPr>
        <dsp:cNvPr id="0" name=""/>
        <dsp:cNvSpPr/>
      </dsp:nvSpPr>
      <dsp:spPr>
        <a:xfrm>
          <a:off x="0" y="1096423"/>
          <a:ext cx="8450027"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8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Our bankers must seek out news themselves</a:t>
          </a:r>
          <a:endParaRPr lang="en-US" sz="1600" kern="1200" dirty="0"/>
        </a:p>
        <a:p>
          <a:pPr marL="171450" lvl="1" indent="-171450" algn="l" defTabSz="711200">
            <a:lnSpc>
              <a:spcPct val="90000"/>
            </a:lnSpc>
            <a:spcBef>
              <a:spcPct val="0"/>
            </a:spcBef>
            <a:spcAft>
              <a:spcPct val="20000"/>
            </a:spcAft>
            <a:buChar char="•"/>
          </a:pPr>
          <a:r>
            <a:rPr lang="en-US" sz="1600" b="0" i="0" kern="1200" dirty="0"/>
            <a:t>Information overload </a:t>
          </a:r>
          <a:endParaRPr lang="en-US" sz="1600" kern="1200" dirty="0"/>
        </a:p>
        <a:p>
          <a:pPr marL="171450" lvl="1" indent="-171450" algn="l" defTabSz="711200">
            <a:lnSpc>
              <a:spcPct val="90000"/>
            </a:lnSpc>
            <a:spcBef>
              <a:spcPct val="0"/>
            </a:spcBef>
            <a:spcAft>
              <a:spcPct val="20000"/>
            </a:spcAft>
            <a:buChar char="•"/>
          </a:pPr>
          <a:r>
            <a:rPr lang="en-US" sz="1600" b="0" i="0" kern="1200" dirty="0"/>
            <a:t>Time sensitivity: Delayed reaction to important news can be costly</a:t>
          </a:r>
          <a:endParaRPr lang="en-US" sz="1600" kern="1200" dirty="0"/>
        </a:p>
        <a:p>
          <a:pPr marL="171450" lvl="1" indent="-171450" algn="l" defTabSz="711200">
            <a:lnSpc>
              <a:spcPct val="90000"/>
            </a:lnSpc>
            <a:spcBef>
              <a:spcPct val="0"/>
            </a:spcBef>
            <a:spcAft>
              <a:spcPct val="20000"/>
            </a:spcAft>
            <a:buChar char="•"/>
          </a:pPr>
          <a:r>
            <a:rPr lang="en-US" sz="1600" b="0" i="0" kern="1200" dirty="0"/>
            <a:t>Inefficient use of time in manual news monitoring</a:t>
          </a:r>
          <a:endParaRPr lang="en-US" sz="1600" kern="1200" dirty="0"/>
        </a:p>
      </dsp:txBody>
      <dsp:txXfrm>
        <a:off x="0" y="1096423"/>
        <a:ext cx="8450027" cy="1043280"/>
      </dsp:txXfrm>
    </dsp:sp>
    <dsp:sp modelId="{7E55690C-23DB-B641-9CC6-14F9E0D39B57}">
      <dsp:nvSpPr>
        <dsp:cNvPr id="0" name=""/>
        <dsp:cNvSpPr/>
      </dsp:nvSpPr>
      <dsp:spPr>
        <a:xfrm>
          <a:off x="0" y="2139703"/>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Expected Outcomes: </a:t>
          </a:r>
          <a:endParaRPr lang="en-US" sz="2100" kern="1200"/>
        </a:p>
      </dsp:txBody>
      <dsp:txXfrm>
        <a:off x="23988" y="2163691"/>
        <a:ext cx="8402051" cy="443423"/>
      </dsp:txXfrm>
    </dsp:sp>
    <dsp:sp modelId="{F184E8E4-F958-2142-85ED-F73881104F09}">
      <dsp:nvSpPr>
        <dsp:cNvPr id="0" name=""/>
        <dsp:cNvSpPr/>
      </dsp:nvSpPr>
      <dsp:spPr>
        <a:xfrm>
          <a:off x="0" y="2631102"/>
          <a:ext cx="8450027"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8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Increased efficiency in monitoring portfolio companies</a:t>
          </a:r>
          <a:endParaRPr lang="en-US" sz="1600" kern="1200"/>
        </a:p>
        <a:p>
          <a:pPr marL="171450" lvl="1" indent="-171450" algn="l" defTabSz="711200">
            <a:lnSpc>
              <a:spcPct val="90000"/>
            </a:lnSpc>
            <a:spcBef>
              <a:spcPct val="0"/>
            </a:spcBef>
            <a:spcAft>
              <a:spcPct val="20000"/>
            </a:spcAft>
            <a:buChar char="•"/>
          </a:pPr>
          <a:r>
            <a:rPr lang="en-US" sz="1600" b="0" i="0" kern="1200" dirty="0"/>
            <a:t>Improved decision making through timely access to important news</a:t>
          </a:r>
          <a:endParaRPr lang="en-US" sz="1600" kern="1200" dirty="0"/>
        </a:p>
        <a:p>
          <a:pPr marL="171450" lvl="1" indent="-171450" algn="l" defTabSz="711200">
            <a:lnSpc>
              <a:spcPct val="90000"/>
            </a:lnSpc>
            <a:spcBef>
              <a:spcPct val="0"/>
            </a:spcBef>
            <a:spcAft>
              <a:spcPct val="20000"/>
            </a:spcAft>
            <a:buChar char="•"/>
          </a:pPr>
          <a:r>
            <a:rPr lang="en-US" sz="1600" b="0" i="0" kern="1200" dirty="0"/>
            <a:t>Improved advisory for clients</a:t>
          </a:r>
          <a:endParaRPr lang="en-US" sz="1600" kern="1200" dirty="0"/>
        </a:p>
      </dsp:txBody>
      <dsp:txXfrm>
        <a:off x="0" y="2631102"/>
        <a:ext cx="8450027" cy="782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19BBB-300E-BE42-9720-A57C1053DC77}">
      <dsp:nvSpPr>
        <dsp:cNvPr id="0" name=""/>
        <dsp:cNvSpPr/>
      </dsp:nvSpPr>
      <dsp:spPr>
        <a:xfrm rot="5400000">
          <a:off x="-139667" y="141349"/>
          <a:ext cx="931119" cy="651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TF-IDF </a:t>
          </a:r>
          <a:endParaRPr lang="en-US" sz="800" kern="1200" dirty="0"/>
        </a:p>
      </dsp:txBody>
      <dsp:txXfrm rot="-5400000">
        <a:off x="2" y="327573"/>
        <a:ext cx="651783" cy="279336"/>
      </dsp:txXfrm>
    </dsp:sp>
    <dsp:sp modelId="{CD05A819-377B-BE49-983D-5D06B54B3FAE}">
      <dsp:nvSpPr>
        <dsp:cNvPr id="0" name=""/>
        <dsp:cNvSpPr/>
      </dsp:nvSpPr>
      <dsp:spPr>
        <a:xfrm rot="5400000">
          <a:off x="2134560" y="-1481096"/>
          <a:ext cx="605227" cy="35707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Term Frequency-Inverse Document Frequency </a:t>
          </a:r>
        </a:p>
        <a:p>
          <a:pPr marL="57150" lvl="1" indent="-57150" algn="l" defTabSz="444500">
            <a:lnSpc>
              <a:spcPct val="90000"/>
            </a:lnSpc>
            <a:spcBef>
              <a:spcPct val="0"/>
            </a:spcBef>
            <a:spcAft>
              <a:spcPct val="15000"/>
            </a:spcAft>
            <a:buChar char="•"/>
          </a:pPr>
          <a:r>
            <a:rPr lang="en-US" sz="1000" kern="1200" dirty="0"/>
            <a:t>Frequent in one article but rare in others -&gt; higher score</a:t>
          </a:r>
        </a:p>
      </dsp:txBody>
      <dsp:txXfrm rot="-5400000">
        <a:off x="651783" y="31226"/>
        <a:ext cx="3541237" cy="546137"/>
      </dsp:txXfrm>
    </dsp:sp>
    <dsp:sp modelId="{CB14EB9F-672C-0F4E-BFB6-E7F726BD595C}">
      <dsp:nvSpPr>
        <dsp:cNvPr id="0" name=""/>
        <dsp:cNvSpPr/>
      </dsp:nvSpPr>
      <dsp:spPr>
        <a:xfrm rot="5400000">
          <a:off x="-139667" y="953196"/>
          <a:ext cx="931119" cy="651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Vectorization</a:t>
          </a:r>
          <a:endParaRPr lang="en-US" sz="800" kern="1200" dirty="0"/>
        </a:p>
      </dsp:txBody>
      <dsp:txXfrm rot="-5400000">
        <a:off x="2" y="1139420"/>
        <a:ext cx="651783" cy="279336"/>
      </dsp:txXfrm>
    </dsp:sp>
    <dsp:sp modelId="{39BD5429-17CE-764B-B637-68C761D59F70}">
      <dsp:nvSpPr>
        <dsp:cNvPr id="0" name=""/>
        <dsp:cNvSpPr/>
      </dsp:nvSpPr>
      <dsp:spPr>
        <a:xfrm rot="5400000">
          <a:off x="2134560" y="-669249"/>
          <a:ext cx="605227" cy="35707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TF-IDF scores of all words in one article are used to create a vector  </a:t>
          </a:r>
          <a:endParaRPr lang="en-US" sz="1000" kern="1200" dirty="0"/>
        </a:p>
      </dsp:txBody>
      <dsp:txXfrm rot="-5400000">
        <a:off x="651783" y="843073"/>
        <a:ext cx="3541237" cy="546137"/>
      </dsp:txXfrm>
    </dsp:sp>
    <dsp:sp modelId="{3CBE76AE-D50D-7747-920D-420DAE8C68DB}">
      <dsp:nvSpPr>
        <dsp:cNvPr id="0" name=""/>
        <dsp:cNvSpPr/>
      </dsp:nvSpPr>
      <dsp:spPr>
        <a:xfrm rot="5400000">
          <a:off x="-139667" y="1765043"/>
          <a:ext cx="931119" cy="651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Cosine similarity </a:t>
          </a:r>
          <a:endParaRPr lang="en-US" sz="800" kern="1200" dirty="0"/>
        </a:p>
      </dsp:txBody>
      <dsp:txXfrm rot="-5400000">
        <a:off x="2" y="1951267"/>
        <a:ext cx="651783" cy="279336"/>
      </dsp:txXfrm>
    </dsp:sp>
    <dsp:sp modelId="{DC12A21B-254E-5042-9BDF-11B2E259F0E3}">
      <dsp:nvSpPr>
        <dsp:cNvPr id="0" name=""/>
        <dsp:cNvSpPr/>
      </dsp:nvSpPr>
      <dsp:spPr>
        <a:xfrm rot="5400000">
          <a:off x="2134560" y="142597"/>
          <a:ext cx="605227" cy="35707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000" kern="1200" dirty="0"/>
            <a:t>Cosine of two TF-IDF vectors</a:t>
          </a:r>
        </a:p>
        <a:p>
          <a:pPr marL="0" marR="0" lvl="0" indent="0" algn="l" defTabSz="914400" eaLnBrk="1" fontAlgn="auto" latinLnBrk="0" hangingPunct="1">
            <a:lnSpc>
              <a:spcPct val="100000"/>
            </a:lnSpc>
            <a:spcBef>
              <a:spcPct val="0"/>
            </a:spcBef>
            <a:spcAft>
              <a:spcPts val="0"/>
            </a:spcAft>
            <a:buClrTx/>
            <a:buSzTx/>
            <a:buFontTx/>
            <a:buNone/>
            <a:tabLst/>
            <a:defRPr/>
          </a:pPr>
          <a:r>
            <a:rPr lang="en-US" sz="1000" kern="1200" dirty="0"/>
            <a:t>Stored in a 2d matrix </a:t>
          </a:r>
        </a:p>
      </dsp:txBody>
      <dsp:txXfrm rot="-5400000">
        <a:off x="651783" y="1654920"/>
        <a:ext cx="3541237" cy="546137"/>
      </dsp:txXfrm>
    </dsp:sp>
    <dsp:sp modelId="{35262231-D222-0F4D-9A36-99EB24998BF2}">
      <dsp:nvSpPr>
        <dsp:cNvPr id="0" name=""/>
        <dsp:cNvSpPr/>
      </dsp:nvSpPr>
      <dsp:spPr>
        <a:xfrm rot="5400000">
          <a:off x="-139667" y="2576890"/>
          <a:ext cx="931119" cy="651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Duplicate selection </a:t>
          </a:r>
          <a:endParaRPr lang="en-US" sz="800" kern="1200" dirty="0"/>
        </a:p>
      </dsp:txBody>
      <dsp:txXfrm rot="-5400000">
        <a:off x="2" y="2763114"/>
        <a:ext cx="651783" cy="279336"/>
      </dsp:txXfrm>
    </dsp:sp>
    <dsp:sp modelId="{A0CDD0CD-0A5A-994B-823F-69422D19A6DF}">
      <dsp:nvSpPr>
        <dsp:cNvPr id="0" name=""/>
        <dsp:cNvSpPr/>
      </dsp:nvSpPr>
      <dsp:spPr>
        <a:xfrm rot="5400000">
          <a:off x="2134560" y="954444"/>
          <a:ext cx="605227" cy="35707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Compare similarity score to threshold </a:t>
          </a:r>
        </a:p>
      </dsp:txBody>
      <dsp:txXfrm rot="-5400000">
        <a:off x="651783" y="2466767"/>
        <a:ext cx="3541237" cy="546137"/>
      </dsp:txXfrm>
    </dsp:sp>
    <dsp:sp modelId="{FA1D53C9-B9C2-1E42-B6BA-0720B89C7A69}">
      <dsp:nvSpPr>
        <dsp:cNvPr id="0" name=""/>
        <dsp:cNvSpPr/>
      </dsp:nvSpPr>
      <dsp:spPr>
        <a:xfrm rot="5400000">
          <a:off x="-139667" y="3388737"/>
          <a:ext cx="931119" cy="651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Grouping </a:t>
          </a:r>
          <a:endParaRPr lang="en-US" sz="800" kern="1200" dirty="0"/>
        </a:p>
      </dsp:txBody>
      <dsp:txXfrm rot="-5400000">
        <a:off x="2" y="3574961"/>
        <a:ext cx="651783" cy="279336"/>
      </dsp:txXfrm>
    </dsp:sp>
    <dsp:sp modelId="{FE3080D2-3E6B-E84C-9E18-FD683DD140C8}">
      <dsp:nvSpPr>
        <dsp:cNvPr id="0" name=""/>
        <dsp:cNvSpPr/>
      </dsp:nvSpPr>
      <dsp:spPr>
        <a:xfrm rot="5400000">
          <a:off x="2134560" y="1766291"/>
          <a:ext cx="605227" cy="35707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Attach duplicates to one primary article </a:t>
          </a:r>
        </a:p>
      </dsp:txBody>
      <dsp:txXfrm rot="-5400000">
        <a:off x="651783" y="3278614"/>
        <a:ext cx="3541237" cy="5461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528516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cb5878148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9" name="Google Shape;159;g8cb587814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801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All News Page</a:t>
            </a:r>
          </a:p>
          <a:p>
            <a:pPr marL="685800" lvl="1" indent="-228600" algn="l" rtl="0">
              <a:spcBef>
                <a:spcPts val="0"/>
              </a:spcBef>
              <a:spcAft>
                <a:spcPts val="0"/>
              </a:spcAft>
              <a:buFont typeface="+mj-lt"/>
              <a:buAutoNum type="arabicPeriod"/>
            </a:pPr>
            <a:r>
              <a:rPr lang="en-US" dirty="0"/>
              <a:t>This is the all news page. The idea here is that you search and filter news that is not affected by your watchlist or keyword list. </a:t>
            </a:r>
          </a:p>
          <a:p>
            <a:pPr marL="685800" lvl="1" indent="-228600" algn="l" rtl="0">
              <a:spcBef>
                <a:spcPts val="0"/>
              </a:spcBef>
              <a:spcAft>
                <a:spcPts val="0"/>
              </a:spcAft>
              <a:buFont typeface="+mj-lt"/>
              <a:buAutoNum type="arabicPeriod"/>
            </a:pPr>
            <a:r>
              <a:rPr lang="en-US" dirty="0"/>
              <a:t>You can filter by company, source, date range, and you can search by keyword or phrase </a:t>
            </a:r>
          </a:p>
          <a:p>
            <a:pPr marL="685800" lvl="1" indent="-228600" algn="l" rtl="0">
              <a:spcBef>
                <a:spcPts val="0"/>
              </a:spcBef>
              <a:spcAft>
                <a:spcPts val="0"/>
              </a:spcAft>
              <a:buFont typeface="+mj-lt"/>
              <a:buAutoNum type="arabicPeriod"/>
            </a:pPr>
            <a:r>
              <a:rPr lang="en-US" dirty="0"/>
              <a:t>There’s also an option to hide the descriptions and you can toggle between a list and grid view. </a:t>
            </a:r>
          </a:p>
          <a:p>
            <a:pPr marL="228600" lvl="0" indent="-228600" algn="l" rtl="0">
              <a:spcBef>
                <a:spcPts val="0"/>
              </a:spcBef>
              <a:spcAft>
                <a:spcPts val="0"/>
              </a:spcAft>
              <a:buFont typeface="+mj-lt"/>
              <a:buAutoNum type="arabicPeriod"/>
            </a:pPr>
            <a:r>
              <a:rPr lang="en-US" dirty="0"/>
              <a:t>Settings/my alerts page </a:t>
            </a:r>
          </a:p>
          <a:p>
            <a:pPr marL="685800" lvl="1" indent="-228600" algn="l" rtl="0">
              <a:spcBef>
                <a:spcPts val="0"/>
              </a:spcBef>
              <a:spcAft>
                <a:spcPts val="0"/>
              </a:spcAft>
              <a:buFont typeface="+mj-lt"/>
              <a:buAutoNum type="arabicPeriod"/>
            </a:pPr>
            <a:r>
              <a:rPr lang="en-US" dirty="0"/>
              <a:t>The settings page is where you can you set the company watchlist and keyword list.</a:t>
            </a:r>
          </a:p>
          <a:p>
            <a:pPr marL="685800" lvl="1" indent="-228600" algn="l" rtl="0">
              <a:spcBef>
                <a:spcPts val="0"/>
              </a:spcBef>
              <a:spcAft>
                <a:spcPts val="0"/>
              </a:spcAft>
              <a:buFont typeface="+mj-lt"/>
              <a:buAutoNum type="arabicPeriod"/>
            </a:pPr>
            <a:r>
              <a:rPr lang="en-US" dirty="0"/>
              <a:t>Add </a:t>
            </a:r>
            <a:r>
              <a:rPr lang="en-US" dirty="0" err="1"/>
              <a:t>Neuralink</a:t>
            </a:r>
            <a:r>
              <a:rPr lang="en-US" dirty="0"/>
              <a:t>, no keywords. Demonstrate when there are multiple articles. </a:t>
            </a:r>
          </a:p>
          <a:p>
            <a:pPr marL="685800" lvl="1" indent="-228600" algn="l" rtl="0">
              <a:spcBef>
                <a:spcPts val="0"/>
              </a:spcBef>
              <a:spcAft>
                <a:spcPts val="0"/>
              </a:spcAft>
              <a:buFont typeface="+mj-lt"/>
              <a:buAutoNum type="arabicPeriod"/>
            </a:pPr>
            <a:r>
              <a:rPr lang="en-US" dirty="0"/>
              <a:t>Click one of the links ‘China plans standardized brain-computer tech similar to Elon Musk’s </a:t>
            </a:r>
            <a:r>
              <a:rPr lang="en-US" dirty="0" err="1"/>
              <a:t>Neuralink</a:t>
            </a:r>
            <a:r>
              <a:rPr lang="en-US" dirty="0"/>
              <a:t>’ </a:t>
            </a:r>
          </a:p>
          <a:p>
            <a:pPr marL="685800" lvl="1" indent="-228600" algn="l" rtl="0">
              <a:spcBef>
                <a:spcPts val="0"/>
              </a:spcBef>
              <a:spcAft>
                <a:spcPts val="0"/>
              </a:spcAft>
              <a:buFont typeface="+mj-lt"/>
              <a:buAutoNum type="arabicPeriod"/>
            </a:pPr>
            <a:r>
              <a:rPr lang="en-US" dirty="0"/>
              <a:t>Demonstrate the alerts when there are multiple articles vs one (use July 4</a:t>
            </a:r>
            <a:r>
              <a:rPr lang="en-US" baseline="30000" dirty="0"/>
              <a:t>th</a:t>
            </a:r>
            <a:r>
              <a:rPr lang="en-US" dirty="0"/>
              <a:t> for one)  </a:t>
            </a:r>
          </a:p>
          <a:p>
            <a:pPr marL="685800" lvl="1" indent="-228600" algn="l" rtl="0">
              <a:spcBef>
                <a:spcPts val="0"/>
              </a:spcBef>
              <a:spcAft>
                <a:spcPts val="0"/>
              </a:spcAft>
              <a:buFont typeface="+mj-lt"/>
              <a:buAutoNum type="arabicPeriod"/>
            </a:pPr>
            <a:r>
              <a:rPr lang="en-US" dirty="0"/>
              <a:t>Demonstrate with keywords. Use ‘China’. Date range 6/14 – 7/05</a:t>
            </a:r>
          </a:p>
          <a:p>
            <a:pPr marL="685800" lvl="1" indent="-228600" algn="l" rtl="0">
              <a:spcBef>
                <a:spcPts val="0"/>
              </a:spcBef>
              <a:spcAft>
                <a:spcPts val="0"/>
              </a:spcAft>
              <a:buFont typeface="+mj-lt"/>
              <a:buAutoNum type="arabicPeriod"/>
            </a:pPr>
            <a:r>
              <a:rPr lang="en-US" dirty="0"/>
              <a:t>Demonstrate with multiple keywords. Use ‘Gaming’ and ‘Gamer’ </a:t>
            </a:r>
          </a:p>
          <a:p>
            <a:pPr marL="685800" lvl="1" indent="-228600" algn="l" rtl="0">
              <a:spcBef>
                <a:spcPts val="0"/>
              </a:spcBef>
              <a:spcAft>
                <a:spcPts val="0"/>
              </a:spcAft>
              <a:buFont typeface="+mj-lt"/>
              <a:buAutoNum type="arabicPeriod"/>
            </a:pPr>
            <a:r>
              <a:rPr lang="en-US" dirty="0"/>
              <a:t>Add Microsoft, Figma, </a:t>
            </a:r>
            <a:r>
              <a:rPr lang="en-US" dirty="0" err="1"/>
              <a:t>Robhinhood</a:t>
            </a:r>
            <a:r>
              <a:rPr lang="en-US" dirty="0"/>
              <a:t>, and Anthropic  </a:t>
            </a:r>
          </a:p>
          <a:p>
            <a:pPr marL="685800" lvl="1" indent="-228600" algn="l" rtl="0">
              <a:spcBef>
                <a:spcPts val="0"/>
              </a:spcBef>
              <a:spcAft>
                <a:spcPts val="0"/>
              </a:spcAft>
              <a:buFont typeface="+mj-lt"/>
              <a:buAutoNum type="arabicPeriod"/>
            </a:pPr>
            <a:r>
              <a:rPr lang="en-US" dirty="0"/>
              <a:t>Show filter: filter only Microsoft</a:t>
            </a:r>
          </a:p>
          <a:p>
            <a:pPr marL="685800" lvl="1" indent="-228600" algn="l" rtl="0">
              <a:spcBef>
                <a:spcPts val="0"/>
              </a:spcBef>
              <a:spcAft>
                <a:spcPts val="0"/>
              </a:spcAft>
              <a:buFont typeface="+mj-lt"/>
              <a:buAutoNum type="arabicPeriod"/>
            </a:pPr>
            <a:r>
              <a:rPr lang="en-US" dirty="0"/>
              <a:t>Show duplicates (Microsoft pushes OneDrive, Microsoft Surface Pro, Bundling teams and office, Skeleton Key) </a:t>
            </a:r>
          </a:p>
          <a:p>
            <a:pPr marL="685800" lvl="1" indent="-228600" algn="l" rtl="0">
              <a:spcBef>
                <a:spcPts val="0"/>
              </a:spcBef>
              <a:spcAft>
                <a:spcPts val="0"/>
              </a:spcAft>
              <a:buFont typeface="+mj-lt"/>
              <a:buAutoNum type="arabicPeriod"/>
            </a:pPr>
            <a:r>
              <a:rPr lang="en-US" dirty="0"/>
              <a:t>List and Grid view, show/hide descriptions</a:t>
            </a:r>
          </a:p>
          <a:p>
            <a:pPr marL="228600" lvl="0" indent="-228600" algn="l" rtl="0">
              <a:spcBef>
                <a:spcPts val="0"/>
              </a:spcBef>
              <a:spcAft>
                <a:spcPts val="0"/>
              </a:spcAft>
              <a:buFont typeface="+mj-lt"/>
              <a:buAutoNum type="arabicPeriod"/>
            </a:pPr>
            <a:r>
              <a:rPr lang="en-US" dirty="0"/>
              <a:t>Edge cases </a:t>
            </a:r>
          </a:p>
          <a:p>
            <a:pPr marL="685800" lvl="1" indent="-228600" algn="l" rtl="0">
              <a:spcBef>
                <a:spcPts val="0"/>
              </a:spcBef>
              <a:spcAft>
                <a:spcPts val="0"/>
              </a:spcAft>
              <a:buFont typeface="+mj-lt"/>
              <a:buAutoNum type="arabicPeriod"/>
            </a:pPr>
            <a:r>
              <a:rPr lang="en-US" dirty="0"/>
              <a:t>Show trying same fetch twice. </a:t>
            </a:r>
          </a:p>
          <a:p>
            <a:pPr marL="685800" lvl="1" indent="-228600" algn="l" rtl="0">
              <a:spcBef>
                <a:spcPts val="0"/>
              </a:spcBef>
              <a:spcAft>
                <a:spcPts val="0"/>
              </a:spcAft>
              <a:buFont typeface="+mj-lt"/>
              <a:buAutoNum type="arabicPeriod"/>
            </a:pPr>
            <a:r>
              <a:rPr lang="en-US" dirty="0"/>
              <a:t>Show if you fetch dates in a previously fetched date </a:t>
            </a:r>
          </a:p>
          <a:p>
            <a:pPr marL="685800" lvl="1" indent="-228600" algn="l" rtl="0">
              <a:spcBef>
                <a:spcPts val="0"/>
              </a:spcBef>
              <a:spcAft>
                <a:spcPts val="0"/>
              </a:spcAft>
              <a:buFont typeface="+mj-lt"/>
              <a:buAutoNum type="arabicPeriod"/>
            </a:pPr>
            <a:r>
              <a:rPr lang="en-US" dirty="0"/>
              <a:t>Show fetching from a date where there’s no news </a:t>
            </a:r>
          </a:p>
          <a:p>
            <a:pPr marL="685800" lvl="1" indent="-228600" algn="l" rtl="0">
              <a:spcBef>
                <a:spcPts val="0"/>
              </a:spcBef>
              <a:spcAft>
                <a:spcPts val="0"/>
              </a:spcAft>
              <a:buFont typeface="+mj-lt"/>
              <a:buAutoNum type="arabicPeriod"/>
            </a:pPr>
            <a:r>
              <a:rPr lang="en-US" dirty="0"/>
              <a:t>Show trying to add a company that’s already on the watchlist </a:t>
            </a:r>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2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1224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06258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Feedback: </a:t>
            </a:r>
          </a:p>
          <a:p>
            <a:pPr marL="171450" lvl="0" indent="-171450" algn="l" rtl="0">
              <a:spcBef>
                <a:spcPts val="0"/>
              </a:spcBef>
              <a:spcAft>
                <a:spcPts val="0"/>
              </a:spcAft>
            </a:pPr>
            <a:r>
              <a:rPr lang="en-US" dirty="0"/>
              <a:t>Refer to our team as GCB Tech - Data Science</a:t>
            </a:r>
          </a:p>
          <a:p>
            <a:pPr marL="171450" lvl="0" indent="-171450" algn="l" rtl="0">
              <a:spcBef>
                <a:spcPts val="0"/>
              </a:spcBef>
              <a:spcAft>
                <a:spcPts val="0"/>
              </a:spcAft>
            </a:pPr>
            <a:r>
              <a:rPr lang="en-US" dirty="0"/>
              <a:t> Main users </a:t>
            </a:r>
          </a:p>
          <a:p>
            <a:pPr marL="628650" lvl="1" indent="-171450" algn="l" rtl="0">
              <a:spcBef>
                <a:spcPts val="0"/>
              </a:spcBef>
              <a:spcAft>
                <a:spcPts val="0"/>
              </a:spcAft>
            </a:pPr>
            <a:r>
              <a:rPr lang="en-US" dirty="0"/>
              <a:t>GCB and BB Bankers. </a:t>
            </a:r>
          </a:p>
          <a:p>
            <a:pPr marL="1085850" lvl="2" indent="-171450" algn="l" rtl="0">
              <a:spcBef>
                <a:spcPts val="0"/>
              </a:spcBef>
              <a:spcAft>
                <a:spcPts val="0"/>
              </a:spcAft>
            </a:pPr>
            <a:r>
              <a:rPr lang="en-US" dirty="0"/>
              <a:t>Global commercial banking </a:t>
            </a:r>
          </a:p>
          <a:p>
            <a:pPr marL="1085850" lvl="2" indent="-171450" algn="l" rtl="0">
              <a:spcBef>
                <a:spcPts val="0"/>
              </a:spcBef>
              <a:spcAft>
                <a:spcPts val="0"/>
              </a:spcAft>
            </a:pPr>
            <a:r>
              <a:rPr lang="en-US" dirty="0"/>
              <a:t>Business banking </a:t>
            </a:r>
          </a:p>
          <a:p>
            <a:pPr marL="1085850" lvl="2" indent="-171450" algn="l" rtl="0">
              <a:spcBef>
                <a:spcPts val="0"/>
              </a:spcBef>
              <a:spcAft>
                <a:spcPts val="0"/>
              </a:spcAft>
            </a:pPr>
            <a:r>
              <a:rPr lang="en-US" dirty="0"/>
              <a:t>This took is for bankers </a:t>
            </a:r>
          </a:p>
          <a:p>
            <a:pPr marL="628650" lvl="1" indent="-171450" algn="l" rtl="0">
              <a:spcBef>
                <a:spcPts val="0"/>
              </a:spcBef>
              <a:spcAft>
                <a:spcPts val="0"/>
              </a:spcAft>
            </a:pPr>
            <a:r>
              <a:rPr lang="en-US" dirty="0"/>
              <a:t>Our bankers need to </a:t>
            </a:r>
            <a:r>
              <a:rPr lang="en-US" dirty="0" err="1"/>
              <a:t>sta</a:t>
            </a:r>
            <a:endParaRPr lang="en-US" dirty="0"/>
          </a:p>
          <a:p>
            <a:pPr marL="628650" lvl="1" indent="-171450" algn="l" rtl="0">
              <a:spcBef>
                <a:spcPts val="0"/>
              </a:spcBef>
              <a:spcAft>
                <a:spcPts val="0"/>
              </a:spcAft>
            </a:pPr>
            <a:r>
              <a:rPr lang="en-US" dirty="0"/>
              <a:t>The biggest challenge is that bankers need to be proactive on their own to search for news. </a:t>
            </a:r>
            <a:r>
              <a:rPr lang="en-US" dirty="0" err="1"/>
              <a:t>Theres</a:t>
            </a:r>
            <a:r>
              <a:rPr lang="en-US" dirty="0"/>
              <a:t> nothing that’s giving them content. They have to gout and seek that news for themselves </a:t>
            </a:r>
          </a:p>
          <a:p>
            <a:pPr marL="628650" lvl="1" indent="-171450" algn="l" rtl="0">
              <a:spcBef>
                <a:spcPts val="0"/>
              </a:spcBef>
              <a:spcAft>
                <a:spcPts val="0"/>
              </a:spcAft>
            </a:pPr>
            <a:r>
              <a:rPr lang="en-US" dirty="0"/>
              <a:t>Try to word in there the fact that information needs to be looked for instead of automatically received.</a:t>
            </a:r>
          </a:p>
          <a:p>
            <a:pPr marL="628650" lvl="1" indent="-171450" algn="l" rtl="0">
              <a:spcBef>
                <a:spcPts val="0"/>
              </a:spcBef>
              <a:spcAft>
                <a:spcPts val="0"/>
              </a:spcAft>
            </a:pPr>
            <a:r>
              <a:rPr lang="en-US" dirty="0"/>
              <a:t>Outcomes </a:t>
            </a:r>
          </a:p>
          <a:p>
            <a:pPr marL="1085850" lvl="2" indent="-171450" algn="l" rtl="0">
              <a:spcBef>
                <a:spcPts val="0"/>
              </a:spcBef>
              <a:spcAft>
                <a:spcPts val="0"/>
              </a:spcAft>
            </a:pPr>
            <a:r>
              <a:rPr lang="en-US" dirty="0"/>
              <a:t>Increased efficiency in monitoring covered </a:t>
            </a:r>
            <a:r>
              <a:rPr lang="en-US" dirty="0" err="1"/>
              <a:t>ccompaneis</a:t>
            </a:r>
            <a:r>
              <a:rPr lang="en-US" dirty="0"/>
              <a:t> </a:t>
            </a:r>
          </a:p>
          <a:p>
            <a:pPr marL="1085850" lvl="2" indent="-171450" algn="l" rtl="0">
              <a:spcBef>
                <a:spcPts val="0"/>
              </a:spcBef>
              <a:spcAft>
                <a:spcPts val="0"/>
              </a:spcAft>
            </a:pPr>
            <a:r>
              <a:rPr lang="en-US" dirty="0"/>
              <a:t>Replace last bullet with Improved advisory for clients </a:t>
            </a:r>
          </a:p>
          <a:p>
            <a:pPr marL="171450" lvl="0" indent="-171450" algn="l" rtl="0">
              <a:spcBef>
                <a:spcPts val="0"/>
              </a:spcBef>
              <a:spcAft>
                <a:spcPts val="0"/>
              </a:spcAft>
            </a:pPr>
            <a:r>
              <a:rPr lang="en-US" dirty="0"/>
              <a:t>Solution </a:t>
            </a:r>
          </a:p>
          <a:p>
            <a:pPr marL="628650" lvl="1" indent="-171450" algn="l" rtl="0">
              <a:spcBef>
                <a:spcPts val="0"/>
              </a:spcBef>
              <a:spcAft>
                <a:spcPts val="0"/>
              </a:spcAft>
            </a:pPr>
            <a:r>
              <a:rPr lang="en-US" dirty="0"/>
              <a:t>Don’t spend so much time talking through the specific features. </a:t>
            </a:r>
          </a:p>
          <a:p>
            <a:pPr marL="628650" lvl="1" indent="-171450" algn="l" rtl="0">
              <a:spcBef>
                <a:spcPts val="0"/>
              </a:spcBef>
              <a:spcAft>
                <a:spcPts val="0"/>
              </a:spcAft>
            </a:pPr>
            <a:r>
              <a:rPr lang="en-US" dirty="0"/>
              <a:t>Have a one pager on what the solution is </a:t>
            </a:r>
          </a:p>
          <a:p>
            <a:pPr marL="628650" lvl="1" indent="-171450" algn="l" rtl="0">
              <a:spcBef>
                <a:spcPts val="0"/>
              </a:spcBef>
              <a:spcAft>
                <a:spcPts val="0"/>
              </a:spcAft>
            </a:pPr>
            <a:r>
              <a:rPr lang="en-US" dirty="0"/>
              <a:t>Give a one liner. </a:t>
            </a:r>
          </a:p>
          <a:p>
            <a:pPr marL="1085850" lvl="2" indent="-171450" algn="l" rtl="0">
              <a:spcBef>
                <a:spcPts val="0"/>
              </a:spcBef>
              <a:spcAft>
                <a:spcPts val="0"/>
              </a:spcAft>
            </a:pPr>
            <a:r>
              <a:rPr lang="en-US" dirty="0"/>
              <a:t>A settings for preferences</a:t>
            </a:r>
          </a:p>
          <a:p>
            <a:pPr marL="1085850" lvl="2" indent="-171450" algn="l" rtl="0">
              <a:spcBef>
                <a:spcPts val="0"/>
              </a:spcBef>
              <a:spcAft>
                <a:spcPts val="0"/>
              </a:spcAft>
            </a:pPr>
            <a:r>
              <a:rPr lang="en-US" dirty="0"/>
              <a:t>Easy access to a alerts via a UI and from push notification</a:t>
            </a:r>
          </a:p>
          <a:p>
            <a:pPr marL="1085850" lvl="2" indent="-171450" algn="l" rtl="0">
              <a:spcBef>
                <a:spcPts val="0"/>
              </a:spcBef>
              <a:spcAft>
                <a:spcPts val="0"/>
              </a:spcAft>
            </a:pPr>
            <a:r>
              <a:rPr lang="en-US" dirty="0"/>
              <a:t>Talk about the all news page in the demo </a:t>
            </a:r>
          </a:p>
          <a:p>
            <a:pPr marL="628650" lvl="1" indent="-171450" algn="l" rtl="0">
              <a:spcBef>
                <a:spcPts val="0"/>
              </a:spcBef>
              <a:spcAft>
                <a:spcPts val="0"/>
              </a:spcAft>
            </a:pPr>
            <a:r>
              <a:rPr lang="en-US" dirty="0"/>
              <a:t>Keep everything high level in the deck </a:t>
            </a:r>
          </a:p>
          <a:p>
            <a:pPr marL="171450" lvl="0" indent="-171450" algn="l" rtl="0">
              <a:spcBef>
                <a:spcPts val="0"/>
              </a:spcBef>
              <a:spcAft>
                <a:spcPts val="0"/>
              </a:spcAft>
            </a:pPr>
            <a:r>
              <a:rPr lang="en-US" dirty="0"/>
              <a:t>Implementation </a:t>
            </a:r>
          </a:p>
          <a:p>
            <a:pPr marL="628650" lvl="1" indent="-171450" algn="l" rtl="0">
              <a:spcBef>
                <a:spcPts val="0"/>
              </a:spcBef>
              <a:spcAft>
                <a:spcPts val="0"/>
              </a:spcAft>
            </a:pPr>
            <a:r>
              <a:rPr lang="en-US" dirty="0"/>
              <a:t>Data should come first </a:t>
            </a:r>
          </a:p>
          <a:p>
            <a:pPr marL="628650" lvl="1" indent="-171450" algn="l" rtl="0">
              <a:spcBef>
                <a:spcPts val="0"/>
              </a:spcBef>
              <a:spcAft>
                <a:spcPts val="0"/>
              </a:spcAft>
            </a:pPr>
            <a:r>
              <a:rPr lang="en-US" dirty="0"/>
              <a:t>The line of business is currently in conversation with Moody’s to sign a contract for their real time news feed API </a:t>
            </a:r>
          </a:p>
          <a:p>
            <a:pPr marL="171450" lvl="0" indent="-171450" algn="l" rtl="0">
              <a:spcBef>
                <a:spcPts val="0"/>
              </a:spcBef>
              <a:spcAft>
                <a:spcPts val="0"/>
              </a:spcAft>
            </a:pPr>
            <a:r>
              <a:rPr lang="en-US" dirty="0"/>
              <a:t>Tech stack </a:t>
            </a:r>
          </a:p>
          <a:p>
            <a:pPr marL="628650" lvl="1" indent="-171450" algn="l" rtl="0">
              <a:spcBef>
                <a:spcPts val="0"/>
              </a:spcBef>
              <a:spcAft>
                <a:spcPts val="0"/>
              </a:spcAft>
            </a:pPr>
            <a:r>
              <a:rPr lang="en-US" dirty="0"/>
              <a:t>Make an architecture diagram </a:t>
            </a:r>
          </a:p>
          <a:p>
            <a:pPr marL="628650" lvl="1" indent="-171450" algn="l" rtl="0">
              <a:spcBef>
                <a:spcPts val="0"/>
              </a:spcBef>
              <a:spcAft>
                <a:spcPts val="0"/>
              </a:spcAft>
            </a:pPr>
            <a:r>
              <a:rPr lang="en-US" dirty="0"/>
              <a:t>Have a user &amp; computer that points to the business logic that points to the database schema </a:t>
            </a:r>
          </a:p>
          <a:p>
            <a:pPr marL="171450" lvl="0" indent="-171450" algn="l" rtl="0">
              <a:spcBef>
                <a:spcPts val="0"/>
              </a:spcBef>
              <a:spcAft>
                <a:spcPts val="0"/>
              </a:spcAft>
            </a:pPr>
            <a:r>
              <a:rPr lang="en-US" dirty="0"/>
              <a:t>Database schema </a:t>
            </a:r>
          </a:p>
          <a:p>
            <a:pPr marL="628650" lvl="1" indent="-171450" algn="l" rtl="0">
              <a:spcBef>
                <a:spcPts val="0"/>
              </a:spcBef>
              <a:spcAft>
                <a:spcPts val="0"/>
              </a:spcAft>
            </a:pPr>
            <a:r>
              <a:rPr lang="en-US" dirty="0"/>
              <a:t>Move to the appendix </a:t>
            </a:r>
          </a:p>
          <a:p>
            <a:pPr marL="171450" lvl="0" indent="-171450" algn="l" rtl="0">
              <a:spcBef>
                <a:spcPts val="0"/>
              </a:spcBef>
              <a:spcAft>
                <a:spcPts val="0"/>
              </a:spcAft>
            </a:pPr>
            <a:r>
              <a:rPr lang="en-US" dirty="0"/>
              <a:t>Duplication </a:t>
            </a:r>
          </a:p>
          <a:p>
            <a:pPr marL="628650" lvl="1" indent="-171450" algn="l" rtl="0">
              <a:spcBef>
                <a:spcPts val="0"/>
              </a:spcBef>
              <a:spcAft>
                <a:spcPts val="0"/>
              </a:spcAft>
            </a:pPr>
            <a:r>
              <a:rPr lang="en-US" dirty="0"/>
              <a:t>Don’t spend too much time on this </a:t>
            </a:r>
          </a:p>
          <a:p>
            <a:pPr marL="628650" lvl="1" indent="-171450" algn="l" rtl="0">
              <a:spcBef>
                <a:spcPts val="0"/>
              </a:spcBef>
              <a:spcAft>
                <a:spcPts val="0"/>
              </a:spcAft>
            </a:pPr>
            <a:r>
              <a:rPr lang="en-US" dirty="0"/>
              <a:t>Remove the three examples on the left </a:t>
            </a:r>
          </a:p>
          <a:p>
            <a:pPr marL="171450" lvl="0" indent="-171450" algn="l" rtl="0">
              <a:spcBef>
                <a:spcPts val="0"/>
              </a:spcBef>
              <a:spcAft>
                <a:spcPts val="0"/>
              </a:spcAft>
            </a:pPr>
            <a:r>
              <a:rPr lang="en-US" dirty="0"/>
              <a:t>Demo </a:t>
            </a:r>
          </a:p>
          <a:p>
            <a:pPr marL="628650" lvl="1" indent="-171450" algn="l" rtl="0">
              <a:spcBef>
                <a:spcPts val="0"/>
              </a:spcBef>
              <a:spcAft>
                <a:spcPts val="0"/>
              </a:spcAft>
            </a:pPr>
            <a:r>
              <a:rPr lang="en-US" dirty="0"/>
              <a:t>Showcase the proactive alerts before showing the all news page </a:t>
            </a:r>
          </a:p>
          <a:p>
            <a:pPr marL="628650" lvl="1" indent="-171450" algn="l" rtl="0">
              <a:spcBef>
                <a:spcPts val="0"/>
              </a:spcBef>
              <a:spcAft>
                <a:spcPts val="0"/>
              </a:spcAft>
            </a:pPr>
            <a:r>
              <a:rPr lang="en-US" dirty="0"/>
              <a:t>Go right into the settings first. </a:t>
            </a:r>
          </a:p>
          <a:p>
            <a:pPr marL="628650" lvl="1" indent="-171450" algn="l" rtl="0">
              <a:spcBef>
                <a:spcPts val="0"/>
              </a:spcBef>
              <a:spcAft>
                <a:spcPts val="0"/>
              </a:spcAft>
            </a:pPr>
            <a:r>
              <a:rPr lang="en-US" dirty="0"/>
              <a:t>Do the first alert for just one article. Then show multiple alerts </a:t>
            </a:r>
          </a:p>
          <a:p>
            <a:pPr marL="171450" lvl="0" indent="-171450" algn="l" rtl="0">
              <a:spcBef>
                <a:spcPts val="0"/>
              </a:spcBef>
              <a:spcAft>
                <a:spcPts val="0"/>
              </a:spcAft>
            </a:pPr>
            <a:r>
              <a:rPr lang="en-US" dirty="0"/>
              <a:t>Takeaways and next steps </a:t>
            </a:r>
          </a:p>
          <a:p>
            <a:pPr marL="171450" lvl="0" indent="-171450" algn="l" rtl="0">
              <a:spcBef>
                <a:spcPts val="0"/>
              </a:spcBef>
              <a:spcAft>
                <a:spcPts val="0"/>
              </a:spcAft>
            </a:pPr>
            <a:r>
              <a:rPr lang="en-US" dirty="0"/>
              <a:t>Do top three next steps and top three takeaways</a:t>
            </a:r>
          </a:p>
          <a:p>
            <a:pPr marL="171450" lvl="0" indent="-171450" algn="l" rtl="0">
              <a:spcBef>
                <a:spcPts val="0"/>
              </a:spcBef>
              <a:spcAft>
                <a:spcPts val="0"/>
              </a:spcAft>
            </a:pPr>
            <a:r>
              <a:rPr lang="en-US" dirty="0"/>
              <a:t>There’s keyword shortcut for switching between shared screens on Webex </a:t>
            </a:r>
          </a:p>
          <a:p>
            <a:pPr marL="171450" lvl="0" indent="-171450" algn="l" rtl="0">
              <a:spcBef>
                <a:spcPts val="0"/>
              </a:spcBef>
              <a:spcAft>
                <a:spcPts val="0"/>
              </a:spcAft>
            </a:pPr>
            <a:endParaRPr lang="en-US" dirty="0"/>
          </a:p>
          <a:p>
            <a:pPr marL="1085850" lvl="2" indent="-171450" algn="l" rtl="0">
              <a:spcBef>
                <a:spcPts val="0"/>
              </a:spcBef>
              <a:spcAft>
                <a:spcPts val="0"/>
              </a:spcAft>
            </a:pPr>
            <a:endParaRPr dirty="0"/>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719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75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891949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pPr>
            <a:r>
              <a:rPr lang="en-US" dirty="0"/>
              <a:t>Now, let's examine the database schema I've designed for this news alert application.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can see, we have three main tables: articles, companies, and keywords.</a:t>
            </a:r>
          </a:p>
          <a:p>
            <a:pPr marL="171450" lvl="0" indent="-171450" algn="l" rtl="0">
              <a:spcBef>
                <a:spcPts val="0"/>
              </a:spcBef>
              <a:spcAft>
                <a:spcPts val="0"/>
              </a:spcAft>
            </a:pPr>
            <a:r>
              <a:rPr lang="en-US" dirty="0"/>
              <a:t>Go through the properties </a:t>
            </a:r>
          </a:p>
          <a:p>
            <a:pPr marL="171450" lvl="0" indent="-171450" algn="l" rtl="0">
              <a:spcBef>
                <a:spcPts val="0"/>
              </a:spcBef>
              <a:spcAft>
                <a:spcPts val="0"/>
              </a:spcAft>
            </a:pPr>
            <a:r>
              <a:rPr lang="en-US" dirty="0"/>
              <a:t>In terms of relationships you can see there is a many to one relationship between articles and companies, and a one to many relationship between company and keywords </a:t>
            </a:r>
          </a:p>
          <a:p>
            <a:pPr marL="171450" lvl="0" indent="-171450" algn="l" rtl="0">
              <a:spcBef>
                <a:spcPts val="0"/>
              </a:spcBef>
              <a:spcAft>
                <a:spcPts val="0"/>
              </a:spcAft>
            </a:pPr>
            <a:endParaRPr lang="en-US"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00011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40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cb5878148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cb5878148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31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sz="1050" dirty="0"/>
              <a:t>Let's </a:t>
            </a:r>
            <a:r>
              <a:rPr lang="en-US" sz="1100" dirty="0"/>
              <a:t>dive into the motivation behind this project. Our primary users are Bank of America GCB and BB Bankers - professionals who rely heavily on recent news to make critical decisions.</a:t>
            </a:r>
          </a:p>
          <a:p>
            <a:r>
              <a:rPr lang="en-US" sz="1100" dirty="0"/>
              <a:t>They typically have a set of covered companies, which are usually current or prospective clients, that they need to track and stay on top of. </a:t>
            </a:r>
            <a:r>
              <a:rPr lang="en-US" sz="1100" baseline="0" dirty="0"/>
              <a:t> </a:t>
            </a:r>
          </a:p>
          <a:p>
            <a:r>
              <a:rPr lang="en-US" sz="1100" baseline="0" dirty="0"/>
              <a:t>The main issue is that our bankers must seek out news themselves. They’re not being notified when important news comes out, and there’s nothing that’s providing them content. They need to search for it on their own. </a:t>
            </a:r>
          </a:p>
          <a:p>
            <a:r>
              <a:rPr lang="en-US" sz="1100" baseline="0" dirty="0"/>
              <a:t>Even if they are diligent with their news consumption, there’s just so much news out there. Tracking it all is like drinking from a firehose.</a:t>
            </a:r>
          </a:p>
          <a:p>
            <a:r>
              <a:rPr lang="en-US" sz="1100" dirty="0"/>
              <a:t>We’re also dealing with extreme time sensitivity. In the financial world, a delayed reaction to important news can be incredibly costly.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Lastly, we're seeing an inefficient use of our bankers' time. We don’t want them to be spending hours each day manually monitoring news, especially if this is something that can be automated.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Now, let's talk about what the expected outcome of this project is: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We expect to see a significant increase in efficiency when it comes to monitoring portfolio companies. This shouldn’t just make it easier for bankers to monitor their covered companies, it should make them better.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We're aiming for improved decision-making. By ensuring timely access to important news, we're empowering our professionals to make well-informed choices quickly.</a:t>
            </a:r>
          </a:p>
          <a:p>
            <a:pPr lvl="1"/>
            <a:r>
              <a:rPr lang="en-US" sz="1100" dirty="0"/>
              <a:t>By automating much of the news monitoring process, we're freeing up valuable time that can be redirected to more complex, high-value tasks</a:t>
            </a:r>
          </a:p>
          <a:p>
            <a:pPr lvl="0"/>
            <a:r>
              <a:rPr lang="en-US" sz="1100" dirty="0"/>
              <a:t>In essence, this project is about empowering our bankers with the right information at the right time, which will no doubt make them better advisors for their clients. </a:t>
            </a:r>
          </a:p>
          <a:p>
            <a:pPr lvl="0"/>
            <a:endParaRPr lang="en-US" sz="1100"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1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baseline="0"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baseline="0" dirty="0"/>
              <a:t>The solution is </a:t>
            </a:r>
            <a:r>
              <a:rPr lang="en-US" baseline="0" dirty="0" err="1"/>
              <a:t>NewsNudge</a:t>
            </a:r>
            <a:r>
              <a:rPr lang="en-US" baseline="0" dirty="0"/>
              <a:t>, a news alerting tool that notifies users of important news relating to their portfolio companies via popup notifications. </a:t>
            </a:r>
          </a:p>
          <a:p>
            <a:pPr marL="171450" lvl="0" indent="-171450" algn="l" rtl="0">
              <a:spcBef>
                <a:spcPts val="0"/>
              </a:spcBef>
              <a:spcAft>
                <a:spcPts val="0"/>
              </a:spcAft>
              <a:buFontTx/>
              <a:buChar char="-"/>
            </a:pPr>
            <a:r>
              <a:rPr lang="en-US" baseline="0" dirty="0"/>
              <a:t>We allow users to create a list of companies they want to track, further refine what news they want to receive via a list of keywords, and see a log of all their past notifications in case they missed anything. </a:t>
            </a:r>
          </a:p>
          <a:p>
            <a:pPr marL="171450" lvl="0" indent="-171450" algn="l" rtl="0">
              <a:spcBef>
                <a:spcPts val="0"/>
              </a:spcBef>
              <a:spcAft>
                <a:spcPts val="0"/>
              </a:spcAft>
              <a:buFontTx/>
              <a:buChar char="-"/>
            </a:pPr>
            <a:r>
              <a:rPr lang="en-US" baseline="0" dirty="0"/>
              <a:t>There is also an all news page, for more exploratory – in depth research.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On the left is the settings page. ON this page, users can enter a list of companies they want to track. </a:t>
            </a:r>
          </a:p>
          <a:p>
            <a:pPr marL="171450" lvl="0" indent="-171450" algn="l" rtl="0">
              <a:spcBef>
                <a:spcPts val="0"/>
              </a:spcBef>
              <a:spcAft>
                <a:spcPts val="0"/>
              </a:spcAft>
              <a:buFontTx/>
              <a:buChar char="-"/>
            </a:pPr>
            <a:r>
              <a:rPr lang="en-US" baseline="0" dirty="0"/>
              <a:t>They can also add a list of keywords for each company. </a:t>
            </a:r>
          </a:p>
          <a:p>
            <a:pPr marL="171450" lvl="0" indent="-171450" algn="l" rtl="0">
              <a:spcBef>
                <a:spcPts val="0"/>
              </a:spcBef>
              <a:spcAft>
                <a:spcPts val="0"/>
              </a:spcAft>
              <a:buFontTx/>
              <a:buChar char="-"/>
            </a:pPr>
            <a:r>
              <a:rPr lang="en-US" baseline="0" dirty="0"/>
              <a:t>So lets say I want to track Microsoft but only get notified about events relating to AI. I can set the keyword AI for Microsoft, and I will only get alerted about news that involves AI.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On the right is my alerts page, which is essentially a log of all the alerts that you have received. </a:t>
            </a:r>
          </a:p>
          <a:p>
            <a:pPr marL="171450" lvl="0" indent="-171450" algn="l" rtl="0">
              <a:spcBef>
                <a:spcPts val="0"/>
              </a:spcBef>
              <a:spcAft>
                <a:spcPts val="0"/>
              </a:spcAft>
              <a:buFontTx/>
              <a:buChar char="-"/>
            </a:pPr>
            <a:r>
              <a:rPr lang="en-US" baseline="0" dirty="0"/>
              <a:t>The idea is that the tool will run in the background and look for new news on a recurring basis, like once an hour for example. </a:t>
            </a:r>
          </a:p>
          <a:p>
            <a:pPr marL="171450" lvl="0" indent="-171450" algn="l" rtl="0">
              <a:spcBef>
                <a:spcPts val="0"/>
              </a:spcBef>
              <a:spcAft>
                <a:spcPts val="0"/>
              </a:spcAft>
              <a:buFontTx/>
              <a:buChar char="-"/>
            </a:pPr>
            <a:r>
              <a:rPr lang="en-US" baseline="0" dirty="0"/>
              <a:t>However, for demo purposes, I have added a fetch news button that will search for new articles within a certain date range.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The tool also consolidates duplicate articles, since one story is often published by multiple news outlets. I’ll go more into depth on the similar article detection and how it works in a later slide.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2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a:p>
            <a:pPr marL="171450" lvl="0" indent="-171450" algn="l" rtl="0">
              <a:spcBef>
                <a:spcPts val="0"/>
              </a:spcBef>
              <a:spcAft>
                <a:spcPts val="0"/>
              </a:spcAft>
              <a:buFontTx/>
              <a:buChar char="-"/>
            </a:pPr>
            <a:r>
              <a:rPr lang="en-US" dirty="0"/>
              <a:t>This is the all news page </a:t>
            </a:r>
          </a:p>
          <a:p>
            <a:pPr marL="171450" lvl="0" indent="-171450" algn="l" rtl="0">
              <a:spcBef>
                <a:spcPts val="0"/>
              </a:spcBef>
              <a:spcAft>
                <a:spcPts val="0"/>
              </a:spcAft>
              <a:buFontTx/>
              <a:buChar char="-"/>
            </a:pPr>
            <a:r>
              <a:rPr lang="en-US" dirty="0"/>
              <a:t>It is not affected by what on your watchlist or keyword list. </a:t>
            </a:r>
          </a:p>
          <a:p>
            <a:pPr marL="171450" lvl="0" indent="-171450" algn="l" rtl="0">
              <a:spcBef>
                <a:spcPts val="0"/>
              </a:spcBef>
              <a:spcAft>
                <a:spcPts val="0"/>
              </a:spcAft>
              <a:buFontTx/>
              <a:buChar char="-"/>
            </a:pPr>
            <a:r>
              <a:rPr lang="en-US" dirty="0"/>
              <a:t>While the alerts focus on immediate, high-priority news, the All News page allows for more exploratory, in-depth research </a:t>
            </a:r>
          </a:p>
          <a:p>
            <a:pPr marL="171450" lvl="0" indent="-171450" algn="l" rtl="0">
              <a:spcBef>
                <a:spcPts val="0"/>
              </a:spcBef>
              <a:spcAft>
                <a:spcPts val="0"/>
              </a:spcAft>
              <a:buFontTx/>
              <a:buChar char="-"/>
            </a:pPr>
            <a:r>
              <a:rPr lang="en-US" dirty="0"/>
              <a:t>An example of where this could be useful is imagine you have tracking a company and you’ve set some very specific keywords for it, but every now and then you want to see the general unfiltered news for that company. </a:t>
            </a:r>
          </a:p>
          <a:p>
            <a:pPr marL="171450" lvl="0" indent="-171450" algn="l" rtl="0">
              <a:spcBef>
                <a:spcPts val="0"/>
              </a:spcBef>
              <a:spcAft>
                <a:spcPts val="0"/>
              </a:spcAft>
              <a:buFontTx/>
              <a:buChar char="-"/>
            </a:pPr>
            <a:r>
              <a:rPr lang="en-US" dirty="0"/>
              <a:t>Or imagine you're tracking Apple closely, but want to stay informed about its main competitors.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Or A major event affects multiple companies in your portfolio. You can use the All News page to quickly assess how different companies are responding to the crisis and how it's impacting them.</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baseline="0"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58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I’m using a free public API called News API as my data source</a:t>
            </a:r>
          </a:p>
          <a:p>
            <a:pPr marL="457200" indent="-298450"/>
            <a:r>
              <a:rPr lang="en-US" dirty="0"/>
              <a:t>News API provides real-time access to news articles from various sources worldwide</a:t>
            </a:r>
          </a:p>
          <a:p>
            <a:pPr marL="457200" indent="-298450"/>
            <a:r>
              <a:rPr lang="en-US" dirty="0"/>
              <a:t>Due to bank restrictions, I’m unable to make direct API calls in my Python code</a:t>
            </a:r>
          </a:p>
          <a:p>
            <a:pPr marL="457200" indent="-298450"/>
            <a:r>
              <a:rPr lang="en-US" dirty="0"/>
              <a:t>Solution: Used JavaScript to make API requests in the browsed, and copied the response data directly into my Python code as mock data</a:t>
            </a:r>
          </a:p>
          <a:p>
            <a:pPr marL="457200" indent="-298450"/>
            <a:r>
              <a:rPr lang="en-US" dirty="0"/>
              <a:t>The line of business is currently in conversation with Moody’s to sign a contract for their news feed API. </a:t>
            </a:r>
          </a:p>
          <a:p>
            <a:pPr marL="457200" indent="-298450"/>
            <a:r>
              <a:rPr lang="en-US" dirty="0"/>
              <a:t>I wanted to use data from a similar API instead of a static data set so we can easily transition to direct API usage in the future.</a:t>
            </a:r>
          </a:p>
        </p:txBody>
      </p:sp>
    </p:spTree>
    <p:extLst>
      <p:ext uri="{BB962C8B-B14F-4D97-AF65-F5344CB8AC3E}">
        <p14:creationId xmlns:p14="http://schemas.microsoft.com/office/powerpoint/2010/main" val="1650094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Now </a:t>
            </a:r>
            <a:r>
              <a:rPr lang="en-US" dirty="0" err="1"/>
              <a:t>im</a:t>
            </a:r>
            <a:r>
              <a:rPr lang="en-US" dirty="0"/>
              <a:t> going to talk </a:t>
            </a:r>
          </a:p>
        </p:txBody>
      </p:sp>
    </p:spTree>
    <p:extLst>
      <p:ext uri="{BB962C8B-B14F-4D97-AF65-F5344CB8AC3E}">
        <p14:creationId xmlns:p14="http://schemas.microsoft.com/office/powerpoint/2010/main" val="319339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pPr>
            <a:r>
              <a:rPr lang="en-US" dirty="0"/>
              <a:t>One issue I ran into early on was that I noticed there were a lot of the same stories, in some cases with exactly the same titles, appearing in the news data. </a:t>
            </a:r>
            <a:r>
              <a:rPr lang="en-US" dirty="0" err="1"/>
              <a:t>Obvously</a:t>
            </a:r>
            <a:r>
              <a:rPr lang="en-US" dirty="0"/>
              <a:t>, you wouldn’t want to get five different push notifications for the same piece of news, so I needed to find some way to consolidate similar stories into one alert. </a:t>
            </a:r>
          </a:p>
          <a:p>
            <a:pPr marL="171450" lvl="0" indent="-171450" algn="l" rtl="0">
              <a:spcBef>
                <a:spcPts val="0"/>
              </a:spcBef>
              <a:spcAft>
                <a:spcPts val="0"/>
              </a:spcAft>
            </a:pPr>
            <a:r>
              <a:rPr lang="en-US" dirty="0"/>
              <a:t>So this process involves three main steps: computing similarity between articles, detecting duplicates, and grouping similar articles together.</a:t>
            </a:r>
          </a:p>
          <a:p>
            <a:pPr marL="171450" lvl="0" indent="-171450" algn="l" rtl="0">
              <a:spcBef>
                <a:spcPts val="0"/>
              </a:spcBef>
              <a:spcAft>
                <a:spcPts val="0"/>
              </a:spcAft>
            </a:pPr>
            <a:r>
              <a:rPr lang="en-US" dirty="0"/>
              <a:t>First, let's talk about how I compute similarity. I use a technique called TF-IDF, which stands for Term Frequency-Inverse Document Frequency.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TF-IDF helps convert text into numbers that a computer can understand and compare. It does this by measuring how important each word is, both within a single article and across all the articles I'm looking at. Words that appear frequently in one article but rarely in others are considered more important and get a higher score.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Then the scores of all the words in the article are used to convert the article text into a vector.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Once I have these vector representations of the articles, I use something called cosine similarity to compare them. This is literally just taking the cosine of two vectors.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 This gives me a similarity score for each pair of articles, which I store in a 2d matrix.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So then I just loop through the matrix, and compare the similarity score to a </a:t>
            </a:r>
            <a:r>
              <a:rPr lang="en-US" dirty="0" err="1"/>
              <a:t>threashold</a:t>
            </a:r>
            <a:r>
              <a:rPr lang="en-US" dirty="0"/>
              <a:t> value, if its over the </a:t>
            </a:r>
            <a:r>
              <a:rPr lang="en-US" dirty="0" err="1"/>
              <a:t>threashold</a:t>
            </a:r>
            <a:r>
              <a:rPr lang="en-US" dirty="0"/>
              <a:t> its marked as a duplicate.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The final step is grouping these articles. I choose one article as the "primary" article for each group. All the information about its duplicates is stored within this primary article.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TF-IDF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Vectorization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Cosine similarity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Duplicate selection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Grouping </a:t>
            </a:r>
          </a:p>
          <a:p>
            <a:pPr marL="171450" lvl="0" indent="-171450" algn="l" rtl="0">
              <a:spcBef>
                <a:spcPts val="0"/>
              </a:spcBef>
              <a:spcAft>
                <a:spcPts val="0"/>
              </a:spcAft>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0580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BofA">
  <p:cSld name="Title Slide BofA">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617" cy="4297227"/>
          </a:xfrm>
          <a:prstGeom prst="rect">
            <a:avLst/>
          </a:prstGeom>
          <a:noFill/>
          <a:ln>
            <a:noFill/>
          </a:ln>
        </p:spPr>
      </p:pic>
      <p:sp>
        <p:nvSpPr>
          <p:cNvPr id="52" name="Google Shape;52;p13"/>
          <p:cNvSpPr txBox="1">
            <a:spLocks noGrp="1"/>
          </p:cNvSpPr>
          <p:nvPr>
            <p:ph type="ctrTitle"/>
          </p:nvPr>
        </p:nvSpPr>
        <p:spPr>
          <a:xfrm>
            <a:off x="799120" y="1727200"/>
            <a:ext cx="7545900" cy="1234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3100"/>
              <a:buFont typeface="Calibri"/>
              <a:buNone/>
              <a:defRPr sz="3100" b="0" cap="none">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900"/>
              <a:buChar char="●"/>
              <a:defRPr sz="900">
                <a:solidFill>
                  <a:schemeClr val="lt1"/>
                </a:solidFill>
              </a:defRPr>
            </a:lvl1pPr>
            <a:lvl2pPr lvl="1" algn="l" rtl="0">
              <a:lnSpc>
                <a:spcPct val="100000"/>
              </a:lnSpc>
              <a:spcBef>
                <a:spcPts val="0"/>
              </a:spcBef>
              <a:spcAft>
                <a:spcPts val="0"/>
              </a:spcAft>
              <a:buClr>
                <a:schemeClr val="dk1"/>
              </a:buClr>
              <a:buSzPts val="1400"/>
              <a:buChar char="○"/>
              <a:defRPr/>
            </a:lvl2pPr>
            <a:lvl3pPr lvl="2" algn="l" rtl="0">
              <a:lnSpc>
                <a:spcPct val="100000"/>
              </a:lnSpc>
              <a:spcBef>
                <a:spcPts val="0"/>
              </a:spcBef>
              <a:spcAft>
                <a:spcPts val="0"/>
              </a:spcAft>
              <a:buClr>
                <a:schemeClr val="dk1"/>
              </a:buClr>
              <a:buSzPts val="1400"/>
              <a:buChar char="■"/>
              <a:defRPr/>
            </a:lvl3pPr>
            <a:lvl4pPr lvl="3" algn="l" rtl="0">
              <a:lnSpc>
                <a:spcPct val="100000"/>
              </a:lnSpc>
              <a:spcBef>
                <a:spcPts val="0"/>
              </a:spcBef>
              <a:spcAft>
                <a:spcPts val="0"/>
              </a:spcAft>
              <a:buClr>
                <a:schemeClr val="dk1"/>
              </a:buClr>
              <a:buSzPts val="1100"/>
              <a:buChar char="●"/>
              <a:defRPr/>
            </a:lvl4pPr>
            <a:lvl5pPr lvl="4" algn="l" rtl="0">
              <a:lnSpc>
                <a:spcPct val="100000"/>
              </a:lnSpc>
              <a:spcBef>
                <a:spcPts val="0"/>
              </a:spcBef>
              <a:spcAft>
                <a:spcPts val="0"/>
              </a:spcAft>
              <a:buClr>
                <a:schemeClr val="dk1"/>
              </a:buClr>
              <a:buSzPts val="1400"/>
              <a:buChar char="○"/>
              <a:defRPr/>
            </a:lvl5pPr>
            <a:lvl6pPr lvl="5" algn="l" rtl="0">
              <a:lnSpc>
                <a:spcPct val="114000"/>
              </a:lnSpc>
              <a:spcBef>
                <a:spcPts val="500"/>
              </a:spcBef>
              <a:spcAft>
                <a:spcPts val="0"/>
              </a:spcAft>
              <a:buSzPts val="1400"/>
              <a:buChar char="■"/>
              <a:defRPr/>
            </a:lvl6pPr>
            <a:lvl7pPr lvl="6" algn="l" rtl="0">
              <a:lnSpc>
                <a:spcPct val="114000"/>
              </a:lnSpc>
              <a:spcBef>
                <a:spcPts val="500"/>
              </a:spcBef>
              <a:spcAft>
                <a:spcPts val="0"/>
              </a:spcAft>
              <a:buSzPts val="1400"/>
              <a:buChar char="●"/>
              <a:defRPr/>
            </a:lvl7pPr>
            <a:lvl8pPr lvl="7" algn="l" rtl="0">
              <a:lnSpc>
                <a:spcPct val="114000"/>
              </a:lnSpc>
              <a:spcBef>
                <a:spcPts val="500"/>
              </a:spcBef>
              <a:spcAft>
                <a:spcPts val="0"/>
              </a:spcAft>
              <a:buSzPts val="1400"/>
              <a:buChar char="○"/>
              <a:defRPr/>
            </a:lvl8pPr>
            <a:lvl9pPr lvl="8" algn="l" rtl="0">
              <a:lnSpc>
                <a:spcPct val="114000"/>
              </a:lnSpc>
              <a:spcBef>
                <a:spcPts val="500"/>
              </a:spcBef>
              <a:spcAft>
                <a:spcPts val="500"/>
              </a:spcAft>
              <a:buSzPts val="1400"/>
              <a:buChar char="■"/>
              <a:defRPr/>
            </a:lvl9pPr>
          </a:lstStyle>
          <a:p>
            <a:endParaRPr/>
          </a:p>
        </p:txBody>
      </p:sp>
      <p:pic>
        <p:nvPicPr>
          <p:cNvPr id="54" name="Google Shape;54;p13"/>
          <p:cNvPicPr preferRelativeResize="0"/>
          <p:nvPr/>
        </p:nvPicPr>
        <p:blipFill rotWithShape="1">
          <a:blip r:embed="rId3">
            <a:alphaModFix/>
          </a:blip>
          <a:srcRect/>
          <a:stretch/>
        </p:blipFill>
        <p:spPr>
          <a:xfrm>
            <a:off x="3210183" y="4612199"/>
            <a:ext cx="2723635" cy="21984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8" name="Google Shape;68;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0"/>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1" name="Google Shape;91;p20"/>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92" name="Google Shape;9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7" name="Google Shape;97;p21"/>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8" name="Google Shape;98;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4" name="Google Shape;104;p22"/>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5" name="Google Shape;105;p2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6" name="Google Shape;106;p22"/>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7" name="Google Shape;107;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2" name="Google Shape;112;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4"/>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8" name="Google Shape;118;p24"/>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9" name="Google Shape;119;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4" name="Google Shape;124;p25"/>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5" name="Google Shape;125;p25"/>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6" name="Google Shape;126;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6"/>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7" name="Google Shape;137;p27"/>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8" name="Google Shape;138;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BofA">
  <p:cSld name="Title Slide BofA">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617" cy="4297227"/>
          </a:xfrm>
          <a:prstGeom prst="rect">
            <a:avLst/>
          </a:prstGeom>
          <a:noFill/>
          <a:ln>
            <a:noFill/>
          </a:ln>
        </p:spPr>
      </p:pic>
      <p:sp>
        <p:nvSpPr>
          <p:cNvPr id="52" name="Google Shape;52;p13"/>
          <p:cNvSpPr txBox="1">
            <a:spLocks noGrp="1"/>
          </p:cNvSpPr>
          <p:nvPr>
            <p:ph type="ctrTitle"/>
          </p:nvPr>
        </p:nvSpPr>
        <p:spPr>
          <a:xfrm>
            <a:off x="799120" y="1727200"/>
            <a:ext cx="7545900" cy="1234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3100"/>
              <a:buFont typeface="Calibri"/>
              <a:buNone/>
              <a:defRPr sz="3100" b="0" cap="none">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900"/>
              <a:buChar char="●"/>
              <a:defRPr sz="900">
                <a:solidFill>
                  <a:schemeClr val="lt1"/>
                </a:solidFill>
              </a:defRPr>
            </a:lvl1pPr>
            <a:lvl2pPr lvl="1" algn="l" rtl="0">
              <a:lnSpc>
                <a:spcPct val="100000"/>
              </a:lnSpc>
              <a:spcBef>
                <a:spcPts val="0"/>
              </a:spcBef>
              <a:spcAft>
                <a:spcPts val="0"/>
              </a:spcAft>
              <a:buClr>
                <a:schemeClr val="dk1"/>
              </a:buClr>
              <a:buSzPts val="1400"/>
              <a:buChar char="○"/>
              <a:defRPr/>
            </a:lvl2pPr>
            <a:lvl3pPr lvl="2" algn="l" rtl="0">
              <a:lnSpc>
                <a:spcPct val="100000"/>
              </a:lnSpc>
              <a:spcBef>
                <a:spcPts val="0"/>
              </a:spcBef>
              <a:spcAft>
                <a:spcPts val="0"/>
              </a:spcAft>
              <a:buClr>
                <a:schemeClr val="dk1"/>
              </a:buClr>
              <a:buSzPts val="1400"/>
              <a:buChar char="■"/>
              <a:defRPr/>
            </a:lvl3pPr>
            <a:lvl4pPr lvl="3" algn="l" rtl="0">
              <a:lnSpc>
                <a:spcPct val="100000"/>
              </a:lnSpc>
              <a:spcBef>
                <a:spcPts val="0"/>
              </a:spcBef>
              <a:spcAft>
                <a:spcPts val="0"/>
              </a:spcAft>
              <a:buClr>
                <a:schemeClr val="dk1"/>
              </a:buClr>
              <a:buSzPts val="1100"/>
              <a:buChar char="●"/>
              <a:defRPr/>
            </a:lvl4pPr>
            <a:lvl5pPr lvl="4" algn="l" rtl="0">
              <a:lnSpc>
                <a:spcPct val="100000"/>
              </a:lnSpc>
              <a:spcBef>
                <a:spcPts val="0"/>
              </a:spcBef>
              <a:spcAft>
                <a:spcPts val="0"/>
              </a:spcAft>
              <a:buClr>
                <a:schemeClr val="dk1"/>
              </a:buClr>
              <a:buSzPts val="1400"/>
              <a:buChar char="○"/>
              <a:defRPr/>
            </a:lvl5pPr>
            <a:lvl6pPr lvl="5" algn="l" rtl="0">
              <a:lnSpc>
                <a:spcPct val="114000"/>
              </a:lnSpc>
              <a:spcBef>
                <a:spcPts val="500"/>
              </a:spcBef>
              <a:spcAft>
                <a:spcPts val="0"/>
              </a:spcAft>
              <a:buSzPts val="1400"/>
              <a:buChar char="■"/>
              <a:defRPr/>
            </a:lvl6pPr>
            <a:lvl7pPr lvl="6" algn="l" rtl="0">
              <a:lnSpc>
                <a:spcPct val="114000"/>
              </a:lnSpc>
              <a:spcBef>
                <a:spcPts val="500"/>
              </a:spcBef>
              <a:spcAft>
                <a:spcPts val="0"/>
              </a:spcAft>
              <a:buSzPts val="1400"/>
              <a:buChar char="●"/>
              <a:defRPr/>
            </a:lvl7pPr>
            <a:lvl8pPr lvl="7" algn="l" rtl="0">
              <a:lnSpc>
                <a:spcPct val="114000"/>
              </a:lnSpc>
              <a:spcBef>
                <a:spcPts val="500"/>
              </a:spcBef>
              <a:spcAft>
                <a:spcPts val="0"/>
              </a:spcAft>
              <a:buSzPts val="1400"/>
              <a:buChar char="○"/>
              <a:defRPr/>
            </a:lvl8pPr>
            <a:lvl9pPr lvl="8" algn="l" rtl="0">
              <a:lnSpc>
                <a:spcPct val="114000"/>
              </a:lnSpc>
              <a:spcBef>
                <a:spcPts val="500"/>
              </a:spcBef>
              <a:spcAft>
                <a:spcPts val="500"/>
              </a:spcAft>
              <a:buSzPts val="1400"/>
              <a:buChar char="■"/>
              <a:defRPr/>
            </a:lvl9pPr>
          </a:lstStyle>
          <a:p>
            <a:endParaRPr/>
          </a:p>
        </p:txBody>
      </p:sp>
      <p:pic>
        <p:nvPicPr>
          <p:cNvPr id="54" name="Google Shape;54;p13"/>
          <p:cNvPicPr preferRelativeResize="0"/>
          <p:nvPr/>
        </p:nvPicPr>
        <p:blipFill rotWithShape="1">
          <a:blip r:embed="rId3">
            <a:alphaModFix/>
          </a:blip>
          <a:srcRect/>
          <a:stretch/>
        </p:blipFill>
        <p:spPr>
          <a:xfrm>
            <a:off x="3210183" y="4612199"/>
            <a:ext cx="2723635" cy="219845"/>
          </a:xfrm>
          <a:prstGeom prst="rect">
            <a:avLst/>
          </a:prstGeom>
          <a:noFill/>
          <a:ln>
            <a:noFill/>
          </a:ln>
        </p:spPr>
      </p:pic>
    </p:spTree>
    <p:extLst>
      <p:ext uri="{BB962C8B-B14F-4D97-AF65-F5344CB8AC3E}">
        <p14:creationId xmlns:p14="http://schemas.microsoft.com/office/powerpoint/2010/main" val="420496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7" name="Google Shape;57;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800"/>
              <a:buNone/>
            </a:pPr>
            <a:r>
              <a:rPr lang="en" sz="1200" dirty="0"/>
              <a:t>Henry Quillin</a:t>
            </a:r>
            <a:endParaRPr sz="1200" dirty="0"/>
          </a:p>
        </p:txBody>
      </p:sp>
      <p:sp>
        <p:nvSpPr>
          <p:cNvPr id="165" name="Google Shape;165;p31"/>
          <p:cNvSpPr txBox="1">
            <a:spLocks noGrp="1"/>
          </p:cNvSpPr>
          <p:nvPr>
            <p:ph type="ctrTitle"/>
          </p:nvPr>
        </p:nvSpPr>
        <p:spPr>
          <a:xfrm>
            <a:off x="1742340" y="1440179"/>
            <a:ext cx="5659500" cy="1234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Font typeface="Calibri"/>
              <a:buNone/>
            </a:pPr>
            <a:r>
              <a:rPr lang="en-US" sz="3200" b="0" i="0" dirty="0" err="1">
                <a:solidFill>
                  <a:schemeClr val="bg1"/>
                </a:solidFill>
                <a:effectLst/>
                <a:latin typeface="Calibri" panose="020F0502020204030204" pitchFamily="34" charset="0"/>
                <a:cs typeface="Calibri" panose="020F0502020204030204" pitchFamily="34" charset="0"/>
              </a:rPr>
              <a:t>NewsNudge</a:t>
            </a:r>
            <a:endParaRPr sz="3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latin typeface="Calibri"/>
                <a:ea typeface="Calibri"/>
                <a:cs typeface="Calibri"/>
                <a:sym typeface="Calibri"/>
              </a:rPr>
              <a:t>DEMO</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74700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0;p35">
            <a:extLst>
              <a:ext uri="{FF2B5EF4-FFF2-40B4-BE49-F238E27FC236}">
                <a16:creationId xmlns:a16="http://schemas.microsoft.com/office/drawing/2014/main" id="{938A407F-FE70-F59E-2F30-34F6DCC1CD57}"/>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5" name="Google Shape;177;p33">
            <a:extLst>
              <a:ext uri="{FF2B5EF4-FFF2-40B4-BE49-F238E27FC236}">
                <a16:creationId xmlns:a16="http://schemas.microsoft.com/office/drawing/2014/main" id="{1CEE35E9-D8DA-8297-F40C-CFD608CD1BB2}"/>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 sz="2400" b="1" dirty="0">
                <a:solidFill>
                  <a:srgbClr val="002060"/>
                </a:solidFill>
              </a:rPr>
              <a:t>Next Steps</a:t>
            </a:r>
            <a:endParaRPr sz="2400" b="1" dirty="0">
              <a:solidFill>
                <a:srgbClr val="002060"/>
              </a:solidFill>
              <a:latin typeface="Calibri" panose="020F0502020204030204" pitchFamily="34" charset="0"/>
              <a:cs typeface="Calibri" panose="020F0502020204030204" pitchFamily="34" charset="0"/>
            </a:endParaRPr>
          </a:p>
        </p:txBody>
      </p:sp>
      <p:sp>
        <p:nvSpPr>
          <p:cNvPr id="8" name="Google Shape;172;p32">
            <a:extLst>
              <a:ext uri="{FF2B5EF4-FFF2-40B4-BE49-F238E27FC236}">
                <a16:creationId xmlns:a16="http://schemas.microsoft.com/office/drawing/2014/main" id="{8047B0A7-4D84-0FAF-A255-CCC6AF95F1AA}"/>
              </a:ext>
            </a:extLst>
          </p:cNvPr>
          <p:cNvSpPr txBox="1"/>
          <p:nvPr/>
        </p:nvSpPr>
        <p:spPr>
          <a:xfrm>
            <a:off x="365498" y="715491"/>
            <a:ext cx="8062405" cy="2908491"/>
          </a:xfrm>
          <a:prstGeom prst="rect">
            <a:avLst/>
          </a:prstGeom>
          <a:noFill/>
          <a:ln>
            <a:noFill/>
          </a:ln>
        </p:spPr>
        <p:txBody>
          <a:bodyPr spcFirstLastPara="1" wrap="square" lIns="91425" tIns="91425" rIns="91425" bIns="91425" anchor="t" anchorCtr="0">
            <a:noAutofit/>
          </a:bodyPr>
          <a:lstStyle/>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News API integration </a:t>
            </a:r>
          </a:p>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Interval fetching &amp; custom notification schedules </a:t>
            </a:r>
          </a:p>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Improve similar article detection </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Email notifications </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Mobile push notifications</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Sentiment analysis </a:t>
            </a:r>
          </a:p>
        </p:txBody>
      </p:sp>
    </p:spTree>
    <p:extLst>
      <p:ext uri="{BB962C8B-B14F-4D97-AF65-F5344CB8AC3E}">
        <p14:creationId xmlns:p14="http://schemas.microsoft.com/office/powerpoint/2010/main" val="10634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0;p35">
            <a:extLst>
              <a:ext uri="{FF2B5EF4-FFF2-40B4-BE49-F238E27FC236}">
                <a16:creationId xmlns:a16="http://schemas.microsoft.com/office/drawing/2014/main" id="{DA1E17FF-664F-6AAE-5F22-B2D8C5565B95}"/>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5" name="Google Shape;177;p33">
            <a:extLst>
              <a:ext uri="{FF2B5EF4-FFF2-40B4-BE49-F238E27FC236}">
                <a16:creationId xmlns:a16="http://schemas.microsoft.com/office/drawing/2014/main" id="{F16C905B-FF61-8B4E-73D9-032A4D7FEC1E}"/>
              </a:ext>
            </a:extLst>
          </p:cNvPr>
          <p:cNvSpPr txBox="1"/>
          <p:nvPr/>
        </p:nvSpPr>
        <p:spPr>
          <a:xfrm>
            <a:off x="365498" y="159436"/>
            <a:ext cx="6940910"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 sz="2400" b="1" i="0" dirty="0">
                <a:solidFill>
                  <a:srgbClr val="002060"/>
                </a:solidFill>
                <a:effectLst/>
                <a:latin typeface="Calibri" panose="020F0502020204030204" pitchFamily="34" charset="0"/>
                <a:cs typeface="Calibri" panose="020F0502020204030204" pitchFamily="34" charset="0"/>
              </a:rPr>
              <a:t>Professional and personal</a:t>
            </a:r>
            <a:r>
              <a:rPr lang="en" sz="2400" b="1" dirty="0">
                <a:solidFill>
                  <a:srgbClr val="002060"/>
                </a:solidFill>
              </a:rPr>
              <a:t> takeaways</a:t>
            </a:r>
            <a:endParaRPr sz="2400" b="1" dirty="0">
              <a:solidFill>
                <a:srgbClr val="002060"/>
              </a:solidFill>
              <a:latin typeface="Calibri" panose="020F0502020204030204" pitchFamily="34" charset="0"/>
              <a:cs typeface="Calibri" panose="020F0502020204030204" pitchFamily="34" charset="0"/>
            </a:endParaRPr>
          </a:p>
        </p:txBody>
      </p:sp>
      <p:sp>
        <p:nvSpPr>
          <p:cNvPr id="8" name="Google Shape;172;p32">
            <a:extLst>
              <a:ext uri="{FF2B5EF4-FFF2-40B4-BE49-F238E27FC236}">
                <a16:creationId xmlns:a16="http://schemas.microsoft.com/office/drawing/2014/main" id="{4F24FCA3-9781-8564-D9DA-CF15266216FD}"/>
              </a:ext>
            </a:extLst>
          </p:cNvPr>
          <p:cNvSpPr txBox="1"/>
          <p:nvPr/>
        </p:nvSpPr>
        <p:spPr>
          <a:xfrm>
            <a:off x="365498" y="715491"/>
            <a:ext cx="8062405" cy="2908491"/>
          </a:xfrm>
          <a:prstGeom prst="rect">
            <a:avLst/>
          </a:prstGeom>
          <a:noFill/>
          <a:ln>
            <a:noFill/>
          </a:ln>
        </p:spPr>
        <p:txBody>
          <a:bodyPr spcFirstLastPara="1" wrap="square" lIns="91425" tIns="91425" rIns="91425" bIns="91425" anchor="t" anchorCtr="0">
            <a:noAutofit/>
          </a:bodyPr>
          <a:lstStyle/>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Gained experience with new technologies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Improved my skill level in technologies I was familiar with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Practiced SCRUM / Agile methodologies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Learned to work within the constraints of a large financial institution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Networked and built professional relationships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Navigated a new city on the other side of the country </a:t>
            </a:r>
          </a:p>
          <a:p>
            <a:pPr marL="285750" indent="-285750">
              <a:lnSpc>
                <a:spcPct val="20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81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t>QUESTIONS</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46956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t>APPENDIX</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362657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5" name="Google Shape;185;p34">
            <a:extLst>
              <a:ext uri="{FF2B5EF4-FFF2-40B4-BE49-F238E27FC236}">
                <a16:creationId xmlns:a16="http://schemas.microsoft.com/office/drawing/2014/main" id="{A984B4BF-25E8-A207-84DB-8C4C2A9EA599}"/>
              </a:ext>
            </a:extLst>
          </p:cNvPr>
          <p:cNvSpPr/>
          <p:nvPr/>
        </p:nvSpPr>
        <p:spPr>
          <a:xfrm>
            <a:off x="1672728" y="2251659"/>
            <a:ext cx="5798543"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sp>
        <p:nvSpPr>
          <p:cNvPr id="18" name="Google Shape;185;p34">
            <a:extLst>
              <a:ext uri="{FF2B5EF4-FFF2-40B4-BE49-F238E27FC236}">
                <a16:creationId xmlns:a16="http://schemas.microsoft.com/office/drawing/2014/main" id="{89405FAD-C59F-59AB-F2AE-C5146E9F1279}"/>
              </a:ext>
            </a:extLst>
          </p:cNvPr>
          <p:cNvSpPr/>
          <p:nvPr/>
        </p:nvSpPr>
        <p:spPr>
          <a:xfrm>
            <a:off x="1672729" y="3516198"/>
            <a:ext cx="5798542"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pic>
        <p:nvPicPr>
          <p:cNvPr id="203" name="Google Shape;203;p34"/>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185" name="Google Shape;185;p34"/>
          <p:cNvSpPr/>
          <p:nvPr/>
        </p:nvSpPr>
        <p:spPr>
          <a:xfrm>
            <a:off x="1672728" y="1029843"/>
            <a:ext cx="5798543"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sp>
        <p:nvSpPr>
          <p:cNvPr id="6" name="Google Shape;186;p34">
            <a:extLst>
              <a:ext uri="{FF2B5EF4-FFF2-40B4-BE49-F238E27FC236}">
                <a16:creationId xmlns:a16="http://schemas.microsoft.com/office/drawing/2014/main" id="{B312F109-1B79-3A9F-F61E-4B1DBF7E464C}"/>
              </a:ext>
            </a:extLst>
          </p:cNvPr>
          <p:cNvSpPr txBox="1"/>
          <p:nvPr/>
        </p:nvSpPr>
        <p:spPr>
          <a:xfrm>
            <a:off x="1730475" y="1307252"/>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Data Layer</a:t>
            </a:r>
            <a:endParaRPr sz="1800" dirty="0">
              <a:solidFill>
                <a:schemeClr val="tx1"/>
              </a:solidFill>
            </a:endParaRPr>
          </a:p>
        </p:txBody>
      </p:sp>
      <p:pic>
        <p:nvPicPr>
          <p:cNvPr id="1028" name="Picture 4" descr="IT12A01: FUNDAMENTALS OF PYTHON PROGRAMMING (SF) (SYNCHRONOUS E-LEARNING) -  NTUC LearningHub">
            <a:extLst>
              <a:ext uri="{FF2B5EF4-FFF2-40B4-BE49-F238E27FC236}">
                <a16:creationId xmlns:a16="http://schemas.microsoft.com/office/drawing/2014/main" id="{C9A89CC3-4D74-BA0F-C0C5-380314CA4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618" y="2525117"/>
            <a:ext cx="1041116" cy="5856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fine HTML and CSS | Cloud2Data">
            <a:extLst>
              <a:ext uri="{FF2B5EF4-FFF2-40B4-BE49-F238E27FC236}">
                <a16:creationId xmlns:a16="http://schemas.microsoft.com/office/drawing/2014/main" id="{98F908C2-FC22-CBFF-5979-1D93EB87F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9572" y="3658035"/>
            <a:ext cx="1068111" cy="82534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avascript Programming - learnBATTA">
            <a:extLst>
              <a:ext uri="{FF2B5EF4-FFF2-40B4-BE49-F238E27FC236}">
                <a16:creationId xmlns:a16="http://schemas.microsoft.com/office/drawing/2014/main" id="{3817A2E5-B713-561A-9D9A-D6E07B5CA4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473" y="3725627"/>
            <a:ext cx="602500" cy="6025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 sz="2400" b="1" dirty="0">
                <a:solidFill>
                  <a:srgbClr val="002060"/>
                </a:solidFill>
                <a:latin typeface="Calibri" panose="020F0502020204030204" pitchFamily="34" charset="0"/>
                <a:cs typeface="Calibri" panose="020F0502020204030204" pitchFamily="34" charset="0"/>
              </a:rPr>
              <a:t>Tech Stack</a:t>
            </a:r>
            <a:endParaRPr sz="2400" b="1" dirty="0">
              <a:solidFill>
                <a:srgbClr val="002060"/>
              </a:solidFill>
              <a:latin typeface="Calibri" panose="020F0502020204030204" pitchFamily="34" charset="0"/>
              <a:cs typeface="Calibri" panose="020F0502020204030204" pitchFamily="34" charset="0"/>
            </a:endParaRPr>
          </a:p>
        </p:txBody>
      </p:sp>
      <p:pic>
        <p:nvPicPr>
          <p:cNvPr id="8" name="Picture 2" descr="Free Sqlite Logo Icon - Free Download Logos Logo Icons ...">
            <a:extLst>
              <a:ext uri="{FF2B5EF4-FFF2-40B4-BE49-F238E27FC236}">
                <a16:creationId xmlns:a16="http://schemas.microsoft.com/office/drawing/2014/main" id="{7C093958-54F8-B73C-78E5-8BA75B40A0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757" y="1118415"/>
            <a:ext cx="827109" cy="82710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blue text on a white background&#10;&#10;Description automatically generated">
            <a:extLst>
              <a:ext uri="{FF2B5EF4-FFF2-40B4-BE49-F238E27FC236}">
                <a16:creationId xmlns:a16="http://schemas.microsoft.com/office/drawing/2014/main" id="{1CEB2322-E1C1-64AD-E563-B56C477BBA1A}"/>
              </a:ext>
            </a:extLst>
          </p:cNvPr>
          <p:cNvPicPr>
            <a:picLocks noChangeAspect="1"/>
          </p:cNvPicPr>
          <p:nvPr/>
        </p:nvPicPr>
        <p:blipFill>
          <a:blip r:embed="rId8"/>
          <a:stretch>
            <a:fillRect/>
          </a:stretch>
        </p:blipFill>
        <p:spPr>
          <a:xfrm>
            <a:off x="5318154" y="1361140"/>
            <a:ext cx="1301043" cy="427125"/>
          </a:xfrm>
          <a:prstGeom prst="rect">
            <a:avLst/>
          </a:prstGeom>
        </p:spPr>
      </p:pic>
      <p:pic>
        <p:nvPicPr>
          <p:cNvPr id="12" name="Picture 6" descr="Streamlit • A faster way to build and share data apps">
            <a:extLst>
              <a:ext uri="{FF2B5EF4-FFF2-40B4-BE49-F238E27FC236}">
                <a16:creationId xmlns:a16="http://schemas.microsoft.com/office/drawing/2014/main" id="{7573441A-810D-40A0-A857-0C361257D9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2241" y="3658035"/>
            <a:ext cx="1252232" cy="7326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scikit-learn">
            <a:extLst>
              <a:ext uri="{FF2B5EF4-FFF2-40B4-BE49-F238E27FC236}">
                <a16:creationId xmlns:a16="http://schemas.microsoft.com/office/drawing/2014/main" id="{9AD54FCA-06B4-A339-8471-F3384C307BC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7645" b="23803"/>
          <a:stretch/>
        </p:blipFill>
        <p:spPr bwMode="auto">
          <a:xfrm>
            <a:off x="4451643" y="2355948"/>
            <a:ext cx="1259135" cy="7372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a:extLst>
              <a:ext uri="{FF2B5EF4-FFF2-40B4-BE49-F238E27FC236}">
                <a16:creationId xmlns:a16="http://schemas.microsoft.com/office/drawing/2014/main" id="{0F7C8A67-DD4D-4EB3-9FD5-3D9F02D952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1688" y="2467418"/>
            <a:ext cx="1251751" cy="563288"/>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86;p34">
            <a:extLst>
              <a:ext uri="{FF2B5EF4-FFF2-40B4-BE49-F238E27FC236}">
                <a16:creationId xmlns:a16="http://schemas.microsoft.com/office/drawing/2014/main" id="{5260E64F-895B-9DC8-6BDD-479DDF4CC83E}"/>
              </a:ext>
            </a:extLst>
          </p:cNvPr>
          <p:cNvSpPr txBox="1"/>
          <p:nvPr/>
        </p:nvSpPr>
        <p:spPr>
          <a:xfrm>
            <a:off x="1762881" y="2529068"/>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Application Layer</a:t>
            </a:r>
            <a:endParaRPr sz="1800" dirty="0">
              <a:solidFill>
                <a:schemeClr val="tx1"/>
              </a:solidFill>
            </a:endParaRPr>
          </a:p>
        </p:txBody>
      </p:sp>
      <p:sp>
        <p:nvSpPr>
          <p:cNvPr id="19" name="Google Shape;186;p34">
            <a:extLst>
              <a:ext uri="{FF2B5EF4-FFF2-40B4-BE49-F238E27FC236}">
                <a16:creationId xmlns:a16="http://schemas.microsoft.com/office/drawing/2014/main" id="{52F192F0-0A38-79AE-9595-AD08555D6D53}"/>
              </a:ext>
            </a:extLst>
          </p:cNvPr>
          <p:cNvSpPr txBox="1"/>
          <p:nvPr/>
        </p:nvSpPr>
        <p:spPr>
          <a:xfrm>
            <a:off x="1762881" y="3793607"/>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Presentation Layer</a:t>
            </a:r>
            <a:endParaRPr sz="1800" dirty="0">
              <a:solidFill>
                <a:schemeClr val="tx1"/>
              </a:solidFill>
            </a:endParaRPr>
          </a:p>
        </p:txBody>
      </p:sp>
    </p:spTree>
    <p:extLst>
      <p:ext uri="{BB962C8B-B14F-4D97-AF65-F5344CB8AC3E}">
        <p14:creationId xmlns:p14="http://schemas.microsoft.com/office/powerpoint/2010/main" val="20104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203" name="Google Shape;203;p34"/>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Database Schema</a:t>
            </a:r>
            <a:endParaRPr sz="2400" b="1" dirty="0">
              <a:solidFill>
                <a:srgbClr val="002060"/>
              </a:solidFill>
              <a:latin typeface="Calibri" panose="020F0502020204030204" pitchFamily="34" charset="0"/>
              <a:cs typeface="Calibri" panose="020F0502020204030204" pitchFamily="34" charset="0"/>
            </a:endParaRPr>
          </a:p>
        </p:txBody>
      </p:sp>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descr="A screenshot of a computer&#10;&#10;Description automatically generated">
            <a:extLst>
              <a:ext uri="{FF2B5EF4-FFF2-40B4-BE49-F238E27FC236}">
                <a16:creationId xmlns:a16="http://schemas.microsoft.com/office/drawing/2014/main" id="{6D57CDE0-2F1D-8B36-3E62-B10EA5DBA1AF}"/>
              </a:ext>
            </a:extLst>
          </p:cNvPr>
          <p:cNvPicPr>
            <a:picLocks noChangeAspect="1"/>
          </p:cNvPicPr>
          <p:nvPr/>
        </p:nvPicPr>
        <p:blipFill>
          <a:blip r:embed="rId4"/>
          <a:stretch>
            <a:fillRect/>
          </a:stretch>
        </p:blipFill>
        <p:spPr>
          <a:xfrm>
            <a:off x="626448" y="715491"/>
            <a:ext cx="7772400" cy="3839480"/>
          </a:xfrm>
          <a:prstGeom prst="rect">
            <a:avLst/>
          </a:prstGeom>
        </p:spPr>
      </p:pic>
    </p:spTree>
    <p:extLst>
      <p:ext uri="{BB962C8B-B14F-4D97-AF65-F5344CB8AC3E}">
        <p14:creationId xmlns:p14="http://schemas.microsoft.com/office/powerpoint/2010/main" val="331044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8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5" name="Rectangle 18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Google Shape;177;p33"/>
          <p:cNvSpPr txBox="1"/>
          <p:nvPr/>
        </p:nvSpPr>
        <p:spPr>
          <a:xfrm>
            <a:off x="571352" y="262647"/>
            <a:ext cx="3485178" cy="1218390"/>
          </a:xfrm>
          <a:prstGeom prst="rect">
            <a:avLst/>
          </a:prstGeom>
        </p:spPr>
        <p:txBody>
          <a:bodyPr spcFirstLastPara="1" vert="horz" lIns="91440" tIns="45720" rIns="91440" bIns="45720" rtlCol="0" anchor="ctr" anchorCtr="0">
            <a:normAutofit/>
          </a:bodyPr>
          <a:lstStyle/>
          <a:p>
            <a:pPr marL="0" marR="0" lvl="0" indent="0" algn="l" rtl="0">
              <a:spcBef>
                <a:spcPts val="0"/>
              </a:spcBef>
              <a:spcAft>
                <a:spcPts val="0"/>
              </a:spcAft>
              <a:buClr>
                <a:schemeClr val="dk1"/>
              </a:buClr>
              <a:buSzPts val="3000"/>
              <a:buFont typeface="Calibri"/>
              <a:buNone/>
            </a:pPr>
            <a:r>
              <a:rPr lang="en-US" sz="3200" b="1" dirty="0">
                <a:solidFill>
                  <a:srgbClr val="002060"/>
                </a:solidFill>
                <a:latin typeface="Calibri" panose="020F0502020204030204" pitchFamily="34" charset="0"/>
                <a:cs typeface="Calibri" panose="020F0502020204030204" pitchFamily="34" charset="0"/>
              </a:rPr>
              <a:t>About Me</a:t>
            </a:r>
            <a:endParaRPr lang="en-US" sz="3200" b="1" dirty="0">
              <a:solidFill>
                <a:srgbClr val="002060"/>
              </a:solidFill>
              <a:latin typeface="Calibri" panose="020F0502020204030204" pitchFamily="34" charset="0"/>
              <a:cs typeface="Calibri" panose="020F0502020204030204" pitchFamily="34" charset="0"/>
              <a:sym typeface="Calibri"/>
            </a:endParaRPr>
          </a:p>
        </p:txBody>
      </p:sp>
      <p:sp>
        <p:nvSpPr>
          <p:cNvPr id="15" name="TextBox 14">
            <a:extLst>
              <a:ext uri="{FF2B5EF4-FFF2-40B4-BE49-F238E27FC236}">
                <a16:creationId xmlns:a16="http://schemas.microsoft.com/office/drawing/2014/main" id="{DEE0C737-23CE-E95A-074E-0DE671FB77F2}"/>
              </a:ext>
            </a:extLst>
          </p:cNvPr>
          <p:cNvSpPr txBox="1"/>
          <p:nvPr/>
        </p:nvSpPr>
        <p:spPr>
          <a:xfrm>
            <a:off x="255449" y="1714499"/>
            <a:ext cx="4058816" cy="2709861"/>
          </a:xfrm>
          <a:prstGeom prst="rect">
            <a:avLst/>
          </a:prstGeom>
        </p:spPr>
        <p:txBody>
          <a:bodyPr vert="horz" lIns="91440" tIns="45720" rIns="91440" bIns="45720" rtlCol="0" anchor="ctr">
            <a:normAutofit/>
          </a:bodyPr>
          <a:lstStyle/>
          <a:p>
            <a:pPr>
              <a:lnSpc>
                <a:spcPct val="90000"/>
              </a:lnSpc>
              <a:spcAft>
                <a:spcPts val="600"/>
              </a:spcAft>
            </a:pPr>
            <a:r>
              <a:rPr lang="en-US" sz="1500" kern="1200" dirty="0">
                <a:solidFill>
                  <a:schemeClr val="tx1"/>
                </a:solidFill>
                <a:latin typeface="+mn-lt"/>
                <a:ea typeface="+mn-ea"/>
                <a:cs typeface="+mn-cs"/>
              </a:rPr>
              <a:t>The University of Texas at Austin (May 2026)</a:t>
            </a:r>
          </a:p>
          <a:p>
            <a:pPr>
              <a:lnSpc>
                <a:spcPct val="90000"/>
              </a:lnSpc>
              <a:spcAft>
                <a:spcPts val="600"/>
              </a:spcAft>
            </a:pPr>
            <a:r>
              <a:rPr lang="en-US" sz="1500" kern="1200" dirty="0">
                <a:solidFill>
                  <a:schemeClr val="tx1"/>
                </a:solidFill>
                <a:latin typeface="+mn-lt"/>
                <a:ea typeface="+mn-ea"/>
                <a:cs typeface="+mn-cs"/>
              </a:rPr>
              <a:t>Computer Science and Business Honors</a:t>
            </a:r>
          </a:p>
          <a:p>
            <a:pPr>
              <a:lnSpc>
                <a:spcPct val="90000"/>
              </a:lnSpc>
              <a:spcAft>
                <a:spcPts val="600"/>
              </a:spcAft>
            </a:pPr>
            <a:r>
              <a:rPr lang="en-US" sz="1500" kern="1200" dirty="0">
                <a:solidFill>
                  <a:schemeClr val="tx1"/>
                </a:solidFill>
                <a:latin typeface="+mn-lt"/>
                <a:ea typeface="+mn-ea"/>
                <a:cs typeface="+mn-cs"/>
              </a:rPr>
              <a:t> </a:t>
            </a:r>
          </a:p>
          <a:p>
            <a:pPr>
              <a:lnSpc>
                <a:spcPct val="90000"/>
              </a:lnSpc>
              <a:spcAft>
                <a:spcPts val="600"/>
              </a:spcAft>
            </a:pPr>
            <a:r>
              <a:rPr lang="en-US" sz="1500" kern="1200" dirty="0">
                <a:solidFill>
                  <a:schemeClr val="tx1"/>
                </a:solidFill>
                <a:latin typeface="+mn-lt"/>
                <a:ea typeface="+mn-ea"/>
                <a:cs typeface="+mn-cs"/>
              </a:rPr>
              <a:t>Software Engineer Intern</a:t>
            </a:r>
          </a:p>
          <a:p>
            <a:pPr>
              <a:lnSpc>
                <a:spcPct val="90000"/>
              </a:lnSpc>
              <a:spcAft>
                <a:spcPts val="600"/>
              </a:spcAft>
            </a:pPr>
            <a:r>
              <a:rPr lang="en-US" sz="1500" kern="1200" dirty="0">
                <a:solidFill>
                  <a:schemeClr val="tx1"/>
                </a:solidFill>
                <a:latin typeface="+mn-lt"/>
                <a:ea typeface="+mn-ea"/>
                <a:cs typeface="+mn-cs"/>
              </a:rPr>
              <a:t>GCB Tech — Data Science</a:t>
            </a:r>
          </a:p>
          <a:p>
            <a:pPr>
              <a:lnSpc>
                <a:spcPct val="90000"/>
              </a:lnSpc>
              <a:spcAft>
                <a:spcPts val="600"/>
              </a:spcAft>
            </a:pPr>
            <a:r>
              <a:rPr lang="en-US" sz="1500" kern="1200" dirty="0">
                <a:solidFill>
                  <a:schemeClr val="tx1"/>
                </a:solidFill>
                <a:latin typeface="+mn-lt"/>
                <a:ea typeface="+mn-ea"/>
                <a:cs typeface="+mn-cs"/>
              </a:rPr>
              <a:t>Manager — Deanna </a:t>
            </a:r>
            <a:r>
              <a:rPr lang="en-US" sz="1500" kern="1200" dirty="0" err="1">
                <a:solidFill>
                  <a:schemeClr val="tx1"/>
                </a:solidFill>
                <a:latin typeface="+mn-lt"/>
                <a:ea typeface="+mn-ea"/>
                <a:cs typeface="+mn-cs"/>
              </a:rPr>
              <a:t>Tufano</a:t>
            </a:r>
            <a:endParaRPr lang="en-US" sz="1500" kern="1200" dirty="0">
              <a:solidFill>
                <a:schemeClr val="tx1"/>
              </a:solidFill>
              <a:latin typeface="+mn-lt"/>
              <a:ea typeface="+mn-ea"/>
              <a:cs typeface="+mn-cs"/>
            </a:endParaRPr>
          </a:p>
        </p:txBody>
      </p:sp>
      <p:pic>
        <p:nvPicPr>
          <p:cNvPr id="17" name="Picture 16">
            <a:extLst>
              <a:ext uri="{FF2B5EF4-FFF2-40B4-BE49-F238E27FC236}">
                <a16:creationId xmlns:a16="http://schemas.microsoft.com/office/drawing/2014/main" id="{74660A83-BF73-6834-1D22-7609532DC238}"/>
              </a:ext>
            </a:extLst>
          </p:cNvPr>
          <p:cNvPicPr>
            <a:picLocks noChangeAspect="1"/>
          </p:cNvPicPr>
          <p:nvPr/>
        </p:nvPicPr>
        <p:blipFill>
          <a:blip r:embed="rId3"/>
          <a:srcRect t="12542" b="12542"/>
          <a:stretch/>
        </p:blipFill>
        <p:spPr>
          <a:xfrm>
            <a:off x="4572000" y="10"/>
            <a:ext cx="4577118" cy="5143490"/>
          </a:xfrm>
          <a:prstGeom prst="rect">
            <a:avLst/>
          </a:prstGeom>
        </p:spPr>
      </p:pic>
      <p:pic>
        <p:nvPicPr>
          <p:cNvPr id="178" name="Google Shape;178;p33"/>
          <p:cNvPicPr preferRelativeResize="0"/>
          <p:nvPr/>
        </p:nvPicPr>
        <p:blipFill rotWithShape="1">
          <a:blip r:embed="rId4">
            <a:alphaModFix/>
          </a:blip>
          <a:srcRect/>
          <a:stretch/>
        </p:blipFill>
        <p:spPr>
          <a:xfrm>
            <a:off x="104550" y="4825359"/>
            <a:ext cx="521898" cy="282380"/>
          </a:xfrm>
          <a:prstGeom prst="rect">
            <a:avLst/>
          </a:prstGeom>
          <a:noFill/>
          <a:ln>
            <a:noFill/>
          </a:ln>
        </p:spPr>
      </p:pic>
      <p:pic>
        <p:nvPicPr>
          <p:cNvPr id="1026" name="Picture 2" descr="Supporting Marks | Brand">
            <a:extLst>
              <a:ext uri="{FF2B5EF4-FFF2-40B4-BE49-F238E27FC236}">
                <a16:creationId xmlns:a16="http://schemas.microsoft.com/office/drawing/2014/main" id="{395D4834-A032-2AB0-CEB4-569E0F8677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519" y="4773293"/>
            <a:ext cx="639614" cy="32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7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1" name="Google Shape;171;p32"/>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2" name="Google Shape;177;p33">
            <a:extLst>
              <a:ext uri="{FF2B5EF4-FFF2-40B4-BE49-F238E27FC236}">
                <a16:creationId xmlns:a16="http://schemas.microsoft.com/office/drawing/2014/main" id="{F8625211-F468-4169-D7B5-5C2C7C6DE3D6}"/>
              </a:ext>
            </a:extLst>
          </p:cNvPr>
          <p:cNvSpPr txBox="1"/>
          <p:nvPr/>
        </p:nvSpPr>
        <p:spPr>
          <a:xfrm>
            <a:off x="365499" y="159436"/>
            <a:ext cx="3661378"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dirty="0">
                <a:solidFill>
                  <a:srgbClr val="002060"/>
                </a:solidFill>
                <a:latin typeface="Calibri"/>
                <a:ea typeface="Calibri"/>
                <a:cs typeface="Calibri"/>
                <a:sym typeface="Calibri"/>
              </a:rPr>
              <a:t>Overview</a:t>
            </a:r>
            <a:r>
              <a:rPr lang="en-US" sz="2400" b="1" dirty="0">
                <a:solidFill>
                  <a:srgbClr val="002060"/>
                </a:solidFill>
                <a:latin typeface="Calibri" panose="020F0502020204030204" pitchFamily="34" charset="0"/>
                <a:cs typeface="Calibri" panose="020F0502020204030204" pitchFamily="34" charset="0"/>
              </a:rPr>
              <a:t> </a:t>
            </a:r>
          </a:p>
        </p:txBody>
      </p:sp>
      <p:graphicFrame>
        <p:nvGraphicFramePr>
          <p:cNvPr id="4" name="Diagram 3">
            <a:extLst>
              <a:ext uri="{FF2B5EF4-FFF2-40B4-BE49-F238E27FC236}">
                <a16:creationId xmlns:a16="http://schemas.microsoft.com/office/drawing/2014/main" id="{2CC183DF-A123-D10E-7F53-EBCA072B2871}"/>
              </a:ext>
            </a:extLst>
          </p:cNvPr>
          <p:cNvGraphicFramePr/>
          <p:nvPr>
            <p:extLst>
              <p:ext uri="{D42A27DB-BD31-4B8C-83A1-F6EECF244321}">
                <p14:modId xmlns:p14="http://schemas.microsoft.com/office/powerpoint/2010/main" val="4013501184"/>
              </p:ext>
            </p:extLst>
          </p:nvPr>
        </p:nvGraphicFramePr>
        <p:xfrm>
          <a:off x="127488" y="1048689"/>
          <a:ext cx="8889023" cy="30461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58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3"/>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698400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Project Motivation</a:t>
            </a:r>
            <a:endParaRPr lang="en-US" sz="2400" b="1" dirty="0">
              <a:solidFill>
                <a:srgbClr val="002060"/>
              </a:solidFill>
              <a:latin typeface="Calibri" panose="020F0502020204030204" pitchFamily="34" charset="0"/>
              <a:cs typeface="Calibri" panose="020F0502020204030204" pitchFamily="34" charset="0"/>
              <a:sym typeface="Calibri"/>
            </a:endParaRPr>
          </a:p>
        </p:txBody>
      </p:sp>
      <p:graphicFrame>
        <p:nvGraphicFramePr>
          <p:cNvPr id="8" name="Diagram 7">
            <a:extLst>
              <a:ext uri="{FF2B5EF4-FFF2-40B4-BE49-F238E27FC236}">
                <a16:creationId xmlns:a16="http://schemas.microsoft.com/office/drawing/2014/main" id="{59241769-23F8-5601-15C3-7F7BD5D65D97}"/>
              </a:ext>
            </a:extLst>
          </p:cNvPr>
          <p:cNvGraphicFramePr/>
          <p:nvPr>
            <p:extLst>
              <p:ext uri="{D42A27DB-BD31-4B8C-83A1-F6EECF244321}">
                <p14:modId xmlns:p14="http://schemas.microsoft.com/office/powerpoint/2010/main" val="2892527043"/>
              </p:ext>
            </p:extLst>
          </p:nvPr>
        </p:nvGraphicFramePr>
        <p:xfrm>
          <a:off x="365498" y="892230"/>
          <a:ext cx="8450027" cy="3466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719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6" name="Picture 15" descr="A screenshot of a computer&#10;&#10;Description automatically generated">
            <a:extLst>
              <a:ext uri="{FF2B5EF4-FFF2-40B4-BE49-F238E27FC236}">
                <a16:creationId xmlns:a16="http://schemas.microsoft.com/office/drawing/2014/main" id="{585AB329-F495-6D79-CC54-9A6E1D18124F}"/>
              </a:ext>
            </a:extLst>
          </p:cNvPr>
          <p:cNvPicPr>
            <a:picLocks noChangeAspect="1"/>
          </p:cNvPicPr>
          <p:nvPr/>
        </p:nvPicPr>
        <p:blipFill>
          <a:blip r:embed="rId3"/>
          <a:stretch>
            <a:fillRect/>
          </a:stretch>
        </p:blipFill>
        <p:spPr>
          <a:xfrm>
            <a:off x="427724" y="1133588"/>
            <a:ext cx="3986063" cy="2996119"/>
          </a:xfrm>
          <a:prstGeom prst="rect">
            <a:avLst/>
          </a:prstGeom>
          <a:effectLst>
            <a:outerShdw blurRad="342900" dir="5400000" sx="99000" sy="99000" algn="ctr" rotWithShape="0">
              <a:srgbClr val="000000">
                <a:alpha val="28000"/>
              </a:srgbClr>
            </a:outerShdw>
          </a:effectLst>
        </p:spPr>
      </p:pic>
      <p:pic>
        <p:nvPicPr>
          <p:cNvPr id="18" name="Picture 17" descr="A screenshot of a computer&#10;&#10;Description automatically generated">
            <a:extLst>
              <a:ext uri="{FF2B5EF4-FFF2-40B4-BE49-F238E27FC236}">
                <a16:creationId xmlns:a16="http://schemas.microsoft.com/office/drawing/2014/main" id="{3D87943A-6570-7F83-4FED-C0C4BF4173E3}"/>
              </a:ext>
            </a:extLst>
          </p:cNvPr>
          <p:cNvPicPr>
            <a:picLocks noChangeAspect="1"/>
          </p:cNvPicPr>
          <p:nvPr/>
        </p:nvPicPr>
        <p:blipFill>
          <a:blip r:embed="rId4"/>
          <a:stretch>
            <a:fillRect/>
          </a:stretch>
        </p:blipFill>
        <p:spPr>
          <a:xfrm>
            <a:off x="4880894" y="1133588"/>
            <a:ext cx="3888946" cy="2996119"/>
          </a:xfrm>
          <a:prstGeom prst="rect">
            <a:avLst/>
          </a:prstGeom>
          <a:effectLst>
            <a:outerShdw blurRad="342900" dir="5400000" sx="99000" sy="99000" algn="ctr" rotWithShape="0">
              <a:srgbClr val="000000">
                <a:alpha val="28000"/>
              </a:srgbClr>
            </a:outerShdw>
          </a:effectLst>
        </p:spPr>
      </p:pic>
      <p:pic>
        <p:nvPicPr>
          <p:cNvPr id="178" name="Google Shape;178;p33"/>
          <p:cNvPicPr preferRelativeResize="0"/>
          <p:nvPr/>
        </p:nvPicPr>
        <p:blipFill rotWithShape="1">
          <a:blip r:embed="rId5">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523107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Solution: </a:t>
            </a:r>
            <a:r>
              <a:rPr lang="en-US" sz="2400" b="1" dirty="0" err="1">
                <a:solidFill>
                  <a:srgbClr val="002060"/>
                </a:solidFill>
                <a:latin typeface="Calibri" panose="020F0502020204030204" pitchFamily="34" charset="0"/>
                <a:cs typeface="Calibri" panose="020F0502020204030204" pitchFamily="34" charset="0"/>
              </a:rPr>
              <a:t>NewsNudge</a:t>
            </a:r>
            <a:endParaRPr lang="en-US" sz="2400" b="1" dirty="0">
              <a:solidFill>
                <a:srgbClr val="002060"/>
              </a:solidFill>
              <a:latin typeface="Calibri" panose="020F0502020204030204" pitchFamily="34" charset="0"/>
              <a:cs typeface="Calibri" panose="020F0502020204030204" pitchFamily="34" charset="0"/>
            </a:endParaRPr>
          </a:p>
          <a:p>
            <a:pPr marL="0" marR="0" lvl="0" indent="0" algn="l" rtl="0">
              <a:spcBef>
                <a:spcPts val="0"/>
              </a:spcBef>
              <a:spcAft>
                <a:spcPts val="0"/>
              </a:spcAft>
              <a:buClr>
                <a:schemeClr val="dk1"/>
              </a:buClr>
              <a:buSzPts val="3000"/>
              <a:buFont typeface="Calibri"/>
              <a:buNone/>
            </a:pPr>
            <a:endParaRPr lang="en-US" sz="2400" b="1" dirty="0">
              <a:solidFill>
                <a:srgbClr val="002060"/>
              </a:solidFill>
              <a:latin typeface="Calibri" panose="020F0502020204030204" pitchFamily="34" charset="0"/>
              <a:cs typeface="Calibri" panose="020F0502020204030204" pitchFamily="34" charset="0"/>
              <a:sym typeface="Calibri"/>
            </a:endParaRPr>
          </a:p>
        </p:txBody>
      </p:sp>
      <p:pic>
        <p:nvPicPr>
          <p:cNvPr id="9" name="Picture 8" descr="A close-up of a message&#10;&#10;Description automatically generated">
            <a:extLst>
              <a:ext uri="{FF2B5EF4-FFF2-40B4-BE49-F238E27FC236}">
                <a16:creationId xmlns:a16="http://schemas.microsoft.com/office/drawing/2014/main" id="{6D3DF4EB-9292-2DA7-D48F-4E27513124E8}"/>
              </a:ext>
            </a:extLst>
          </p:cNvPr>
          <p:cNvPicPr>
            <a:picLocks noChangeAspect="1"/>
          </p:cNvPicPr>
          <p:nvPr/>
        </p:nvPicPr>
        <p:blipFill>
          <a:blip r:embed="rId6"/>
          <a:stretch>
            <a:fillRect/>
          </a:stretch>
        </p:blipFill>
        <p:spPr>
          <a:xfrm>
            <a:off x="2996594" y="3743473"/>
            <a:ext cx="1417193" cy="343562"/>
          </a:xfrm>
          <a:prstGeom prst="rect">
            <a:avLst/>
          </a:prstGeom>
        </p:spPr>
      </p:pic>
      <p:pic>
        <p:nvPicPr>
          <p:cNvPr id="10" name="Picture 9" descr="A close-up of a message&#10;&#10;Description automatically generated">
            <a:extLst>
              <a:ext uri="{FF2B5EF4-FFF2-40B4-BE49-F238E27FC236}">
                <a16:creationId xmlns:a16="http://schemas.microsoft.com/office/drawing/2014/main" id="{DBA70519-B173-427A-B271-3C25D1ECFF37}"/>
              </a:ext>
            </a:extLst>
          </p:cNvPr>
          <p:cNvPicPr>
            <a:picLocks noChangeAspect="1"/>
          </p:cNvPicPr>
          <p:nvPr/>
        </p:nvPicPr>
        <p:blipFill>
          <a:blip r:embed="rId6"/>
          <a:stretch>
            <a:fillRect/>
          </a:stretch>
        </p:blipFill>
        <p:spPr>
          <a:xfrm>
            <a:off x="7352647" y="3743473"/>
            <a:ext cx="1417193" cy="343562"/>
          </a:xfrm>
          <a:prstGeom prst="rect">
            <a:avLst/>
          </a:prstGeom>
        </p:spPr>
      </p:pic>
    </p:spTree>
    <p:extLst>
      <p:ext uri="{BB962C8B-B14F-4D97-AF65-F5344CB8AC3E}">
        <p14:creationId xmlns:p14="http://schemas.microsoft.com/office/powerpoint/2010/main" val="105238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3"/>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523107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Solution: </a:t>
            </a:r>
            <a:r>
              <a:rPr lang="en-US" sz="2400" b="1" dirty="0" err="1">
                <a:solidFill>
                  <a:srgbClr val="002060"/>
                </a:solidFill>
                <a:latin typeface="Calibri" panose="020F0502020204030204" pitchFamily="34" charset="0"/>
                <a:cs typeface="Calibri" panose="020F0502020204030204" pitchFamily="34" charset="0"/>
              </a:rPr>
              <a:t>NewsNudge</a:t>
            </a:r>
            <a:r>
              <a:rPr lang="en-US" sz="2400" b="1" dirty="0">
                <a:solidFill>
                  <a:srgbClr val="002060"/>
                </a:solidFill>
                <a:latin typeface="Calibri" panose="020F0502020204030204" pitchFamily="34" charset="0"/>
                <a:cs typeface="Calibri" panose="020F0502020204030204" pitchFamily="34" charset="0"/>
              </a:rPr>
              <a:t> </a:t>
            </a:r>
          </a:p>
          <a:p>
            <a:pPr marL="0" marR="0" lvl="0" indent="0" algn="l" rtl="0">
              <a:spcBef>
                <a:spcPts val="0"/>
              </a:spcBef>
              <a:spcAft>
                <a:spcPts val="0"/>
              </a:spcAft>
              <a:buClr>
                <a:schemeClr val="dk1"/>
              </a:buClr>
              <a:buSzPts val="3000"/>
              <a:buFont typeface="Calibri"/>
              <a:buNone/>
            </a:pPr>
            <a:endParaRPr lang="en-US" sz="2400" b="1" dirty="0">
              <a:solidFill>
                <a:srgbClr val="002060"/>
              </a:solidFill>
              <a:latin typeface="Calibri" panose="020F0502020204030204" pitchFamily="34" charset="0"/>
              <a:cs typeface="Calibri" panose="020F0502020204030204" pitchFamily="34" charset="0"/>
              <a:sym typeface="Calibri"/>
            </a:endParaRPr>
          </a:p>
        </p:txBody>
      </p:sp>
      <p:pic>
        <p:nvPicPr>
          <p:cNvPr id="5" name="Picture 4" descr="A screenshot of a computer&#10;&#10;Description automatically generated">
            <a:extLst>
              <a:ext uri="{FF2B5EF4-FFF2-40B4-BE49-F238E27FC236}">
                <a16:creationId xmlns:a16="http://schemas.microsoft.com/office/drawing/2014/main" id="{191DA9B7-E225-29D0-B071-0D927CD29464}"/>
              </a:ext>
            </a:extLst>
          </p:cNvPr>
          <p:cNvPicPr>
            <a:picLocks noChangeAspect="1"/>
          </p:cNvPicPr>
          <p:nvPr/>
        </p:nvPicPr>
        <p:blipFill rotWithShape="1">
          <a:blip r:embed="rId4"/>
          <a:srcRect b="3724"/>
          <a:stretch/>
        </p:blipFill>
        <p:spPr>
          <a:xfrm>
            <a:off x="1103317" y="910855"/>
            <a:ext cx="6937365" cy="3601189"/>
          </a:xfrm>
          <a:prstGeom prst="rect">
            <a:avLst/>
          </a:prstGeom>
          <a:effectLst>
            <a:outerShdw blurRad="342900" dir="5400000" sx="99000" sy="99000" algn="ctr" rotWithShape="0">
              <a:srgbClr val="000000">
                <a:alpha val="28000"/>
              </a:srgbClr>
            </a:outerShdw>
          </a:effectLst>
        </p:spPr>
      </p:pic>
    </p:spTree>
    <p:extLst>
      <p:ext uri="{BB962C8B-B14F-4D97-AF65-F5344CB8AC3E}">
        <p14:creationId xmlns:p14="http://schemas.microsoft.com/office/powerpoint/2010/main" val="155229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1;p32">
            <a:extLst>
              <a:ext uri="{FF2B5EF4-FFF2-40B4-BE49-F238E27FC236}">
                <a16:creationId xmlns:a16="http://schemas.microsoft.com/office/drawing/2014/main" id="{B1191918-7EED-710C-4D40-5FCFEE064237}"/>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8" name="Google Shape;172;p32">
            <a:extLst>
              <a:ext uri="{FF2B5EF4-FFF2-40B4-BE49-F238E27FC236}">
                <a16:creationId xmlns:a16="http://schemas.microsoft.com/office/drawing/2014/main" id="{BA693712-D0CB-2969-DC1A-2470B3AA6D1A}"/>
              </a:ext>
            </a:extLst>
          </p:cNvPr>
          <p:cNvSpPr txBox="1"/>
          <p:nvPr/>
        </p:nvSpPr>
        <p:spPr>
          <a:xfrm>
            <a:off x="365498" y="715491"/>
            <a:ext cx="8413003" cy="2908491"/>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
        <p:nvSpPr>
          <p:cNvPr id="9" name="Google Shape;177;p33">
            <a:extLst>
              <a:ext uri="{FF2B5EF4-FFF2-40B4-BE49-F238E27FC236}">
                <a16:creationId xmlns:a16="http://schemas.microsoft.com/office/drawing/2014/main" id="{08BC8216-C173-AEC6-04D7-8F087D1EED82}"/>
              </a:ext>
            </a:extLst>
          </p:cNvPr>
          <p:cNvSpPr txBox="1"/>
          <p:nvPr/>
        </p:nvSpPr>
        <p:spPr>
          <a:xfrm>
            <a:off x="365498" y="159436"/>
            <a:ext cx="510947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Data</a:t>
            </a:r>
            <a:endParaRPr sz="2400" b="1" dirty="0">
              <a:solidFill>
                <a:srgbClr val="002060"/>
              </a:solidFill>
              <a:latin typeface="Calibri" panose="020F0502020204030204" pitchFamily="34" charset="0"/>
              <a:cs typeface="Calibri" panose="020F0502020204030204" pitchFamily="34" charset="0"/>
            </a:endParaRPr>
          </a:p>
        </p:txBody>
      </p:sp>
      <p:pic>
        <p:nvPicPr>
          <p:cNvPr id="3" name="Picture 2" descr="A blue and white logo&#10;&#10;Description automatically generated">
            <a:extLst>
              <a:ext uri="{FF2B5EF4-FFF2-40B4-BE49-F238E27FC236}">
                <a16:creationId xmlns:a16="http://schemas.microsoft.com/office/drawing/2014/main" id="{B0B593CD-845C-EDB8-E90B-1F0F3F2ADA96}"/>
              </a:ext>
            </a:extLst>
          </p:cNvPr>
          <p:cNvPicPr>
            <a:picLocks noChangeAspect="1"/>
          </p:cNvPicPr>
          <p:nvPr/>
        </p:nvPicPr>
        <p:blipFill rotWithShape="1">
          <a:blip r:embed="rId4"/>
          <a:srcRect l="6269" t="8947" r="4334" b="11911"/>
          <a:stretch/>
        </p:blipFill>
        <p:spPr>
          <a:xfrm>
            <a:off x="5879162" y="2356574"/>
            <a:ext cx="2765263" cy="797799"/>
          </a:xfrm>
          <a:prstGeom prst="rect">
            <a:avLst/>
          </a:prstGeom>
          <a:effectLst>
            <a:outerShdw sx="1000" sy="1000" algn="ctr" rotWithShape="0">
              <a:srgbClr val="000000"/>
            </a:outerShdw>
          </a:effectLst>
        </p:spPr>
      </p:pic>
      <p:pic>
        <p:nvPicPr>
          <p:cNvPr id="11" name="Picture 10" descr="A computer screen with text on it&#10;&#10;Description automatically generated">
            <a:extLst>
              <a:ext uri="{FF2B5EF4-FFF2-40B4-BE49-F238E27FC236}">
                <a16:creationId xmlns:a16="http://schemas.microsoft.com/office/drawing/2014/main" id="{065A2798-D0D8-91EA-212F-0130DD84B1EA}"/>
              </a:ext>
            </a:extLst>
          </p:cNvPr>
          <p:cNvPicPr>
            <a:picLocks noChangeAspect="1"/>
          </p:cNvPicPr>
          <p:nvPr/>
        </p:nvPicPr>
        <p:blipFill rotWithShape="1">
          <a:blip r:embed="rId5"/>
          <a:srcRect l="717" t="1402" r="1115" b="1431"/>
          <a:stretch/>
        </p:blipFill>
        <p:spPr>
          <a:xfrm>
            <a:off x="499575" y="1195412"/>
            <a:ext cx="4821788" cy="3149104"/>
          </a:xfrm>
          <a:prstGeom prst="rect">
            <a:avLst/>
          </a:prstGeom>
          <a:effectLst>
            <a:outerShdw sx="1000" sy="1000" algn="ctr" rotWithShape="0">
              <a:srgbClr val="000000"/>
            </a:outerShdw>
          </a:effectLst>
        </p:spPr>
      </p:pic>
    </p:spTree>
    <p:extLst>
      <p:ext uri="{BB962C8B-B14F-4D97-AF65-F5344CB8AC3E}">
        <p14:creationId xmlns:p14="http://schemas.microsoft.com/office/powerpoint/2010/main" val="194950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1;p32">
            <a:extLst>
              <a:ext uri="{FF2B5EF4-FFF2-40B4-BE49-F238E27FC236}">
                <a16:creationId xmlns:a16="http://schemas.microsoft.com/office/drawing/2014/main" id="{B1191918-7EED-710C-4D40-5FCFEE064237}"/>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8" name="Google Shape;172;p32">
            <a:extLst>
              <a:ext uri="{FF2B5EF4-FFF2-40B4-BE49-F238E27FC236}">
                <a16:creationId xmlns:a16="http://schemas.microsoft.com/office/drawing/2014/main" id="{BA693712-D0CB-2969-DC1A-2470B3AA6D1A}"/>
              </a:ext>
            </a:extLst>
          </p:cNvPr>
          <p:cNvSpPr txBox="1"/>
          <p:nvPr/>
        </p:nvSpPr>
        <p:spPr>
          <a:xfrm>
            <a:off x="365498" y="715491"/>
            <a:ext cx="8413003" cy="2908491"/>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
        <p:nvSpPr>
          <p:cNvPr id="9" name="Google Shape;177;p33">
            <a:extLst>
              <a:ext uri="{FF2B5EF4-FFF2-40B4-BE49-F238E27FC236}">
                <a16:creationId xmlns:a16="http://schemas.microsoft.com/office/drawing/2014/main" id="{08BC8216-C173-AEC6-04D7-8F087D1EED82}"/>
              </a:ext>
            </a:extLst>
          </p:cNvPr>
          <p:cNvSpPr txBox="1"/>
          <p:nvPr/>
        </p:nvSpPr>
        <p:spPr>
          <a:xfrm>
            <a:off x="365498" y="159436"/>
            <a:ext cx="510947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Architecture / Tech Stack </a:t>
            </a:r>
            <a:endParaRPr sz="2400" b="1" dirty="0">
              <a:solidFill>
                <a:srgbClr val="002060"/>
              </a:solidFill>
              <a:latin typeface="Calibri" panose="020F0502020204030204" pitchFamily="34" charset="0"/>
              <a:cs typeface="Calibri" panose="020F0502020204030204" pitchFamily="34" charset="0"/>
            </a:endParaRPr>
          </a:p>
        </p:txBody>
      </p:sp>
      <p:pic>
        <p:nvPicPr>
          <p:cNvPr id="12" name="Picture 11" descr="A diagram of a diagram of a company&#10;&#10;Description automatically generated with medium confidence">
            <a:extLst>
              <a:ext uri="{FF2B5EF4-FFF2-40B4-BE49-F238E27FC236}">
                <a16:creationId xmlns:a16="http://schemas.microsoft.com/office/drawing/2014/main" id="{438DBB78-889E-171C-77D0-D0A878168FFA}"/>
              </a:ext>
            </a:extLst>
          </p:cNvPr>
          <p:cNvPicPr>
            <a:picLocks noChangeAspect="1"/>
          </p:cNvPicPr>
          <p:nvPr/>
        </p:nvPicPr>
        <p:blipFill>
          <a:blip r:embed="rId4"/>
          <a:stretch>
            <a:fillRect/>
          </a:stretch>
        </p:blipFill>
        <p:spPr>
          <a:xfrm>
            <a:off x="722495" y="634809"/>
            <a:ext cx="7699007" cy="4067084"/>
          </a:xfrm>
          <a:prstGeom prst="rect">
            <a:avLst/>
          </a:prstGeom>
        </p:spPr>
      </p:pic>
    </p:spTree>
    <p:extLst>
      <p:ext uri="{BB962C8B-B14F-4D97-AF65-F5344CB8AC3E}">
        <p14:creationId xmlns:p14="http://schemas.microsoft.com/office/powerpoint/2010/main" val="402417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Duplicate Consolidation </a:t>
            </a:r>
          </a:p>
        </p:txBody>
      </p:sp>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6" name="Diagram 25">
            <a:extLst>
              <a:ext uri="{FF2B5EF4-FFF2-40B4-BE49-F238E27FC236}">
                <a16:creationId xmlns:a16="http://schemas.microsoft.com/office/drawing/2014/main" id="{CEAD9CDC-71EC-B323-367B-9B06948F6431}"/>
              </a:ext>
            </a:extLst>
          </p:cNvPr>
          <p:cNvGraphicFramePr/>
          <p:nvPr>
            <p:extLst>
              <p:ext uri="{D42A27DB-BD31-4B8C-83A1-F6EECF244321}">
                <p14:modId xmlns:p14="http://schemas.microsoft.com/office/powerpoint/2010/main" val="1630741090"/>
              </p:ext>
            </p:extLst>
          </p:nvPr>
        </p:nvGraphicFramePr>
        <p:xfrm>
          <a:off x="467967" y="750020"/>
          <a:ext cx="4222566" cy="4181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26" descr="A screenshot of a phone&#10;&#10;Description automatically generated">
            <a:extLst>
              <a:ext uri="{FF2B5EF4-FFF2-40B4-BE49-F238E27FC236}">
                <a16:creationId xmlns:a16="http://schemas.microsoft.com/office/drawing/2014/main" id="{2CF97C0D-A19C-80E4-FFCA-DB19770A975A}"/>
              </a:ext>
            </a:extLst>
          </p:cNvPr>
          <p:cNvPicPr>
            <a:picLocks noChangeAspect="1"/>
          </p:cNvPicPr>
          <p:nvPr/>
        </p:nvPicPr>
        <p:blipFill>
          <a:blip r:embed="rId8"/>
          <a:stretch>
            <a:fillRect/>
          </a:stretch>
        </p:blipFill>
        <p:spPr>
          <a:xfrm>
            <a:off x="5544721" y="340223"/>
            <a:ext cx="3131312" cy="4535893"/>
          </a:xfrm>
          <a:prstGeom prst="rect">
            <a:avLst/>
          </a:prstGeom>
        </p:spPr>
      </p:pic>
    </p:spTree>
    <p:extLst>
      <p:ext uri="{BB962C8B-B14F-4D97-AF65-F5344CB8AC3E}">
        <p14:creationId xmlns:p14="http://schemas.microsoft.com/office/powerpoint/2010/main" val="4189157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C0BBDC887FDD4CAFEA07CAD7255CE9" ma:contentTypeVersion="1" ma:contentTypeDescription="Create a new document." ma:contentTypeScope="" ma:versionID="9c5d60dfa2a24caef823009a60f160e0">
  <xsd:schema xmlns:xsd="http://www.w3.org/2001/XMLSchema" xmlns:xs="http://www.w3.org/2001/XMLSchema" xmlns:p="http://schemas.microsoft.com/office/2006/metadata/properties" xmlns:ns2="52c6f500-2ca6-46b2-8779-5257ae046308" targetNamespace="http://schemas.microsoft.com/office/2006/metadata/properties" ma:root="true" ma:fieldsID="29ad36cb64cb14339e843cf775132d58" ns2:_="">
    <xsd:import namespace="52c6f500-2ca6-46b2-8779-5257ae04630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6f500-2ca6-46b2-8779-5257ae04630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F2807D-BC03-401F-AD80-187BDE614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6f500-2ca6-46b2-8779-5257ae046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2F6D1A-3A69-4837-8E2E-4144070B2F84}">
  <ds:schemaRefs>
    <ds:schemaRef ds:uri="http://schemas.microsoft.com/sharepoint/v3/contenttype/forms"/>
  </ds:schemaRefs>
</ds:datastoreItem>
</file>

<file path=customXml/itemProps3.xml><?xml version="1.0" encoding="utf-8"?>
<ds:datastoreItem xmlns:ds="http://schemas.openxmlformats.org/officeDocument/2006/customXml" ds:itemID="{7D9F8A0A-E6C9-46CD-826C-4E72EB9E88B9}">
  <ds:schemaRefs>
    <ds:schemaRef ds:uri="52c6f500-2ca6-46b2-8779-5257ae046308"/>
    <ds:schemaRef ds:uri="http://www.w3.org/XML/1998/namespace"/>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9357</TotalTime>
  <Words>2033</Words>
  <Application>Microsoft Macintosh PowerPoint</Application>
  <PresentationFormat>On-screen Show (16:9)</PresentationFormat>
  <Paragraphs>202</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Simple Light</vt:lpstr>
      <vt:lpstr>Office Theme</vt:lpstr>
      <vt:lpstr>NewsNudge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QUESTIONS</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IntelliNews 360</dc:title>
  <dc:creator>Narin, Rebecca</dc:creator>
  <cp:lastModifiedBy>Henry Quillin</cp:lastModifiedBy>
  <cp:revision>85</cp:revision>
  <dcterms:modified xsi:type="dcterms:W3CDTF">2024-08-02T22:37:24Z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TitusGUID">
    <vt:lpwstr>69af7b1e-1a45-4d51-841f-e0ff6dd7191e</vt:lpwstr>
  </property>
  <property fmtid="{D5CDD505-2E9C-101B-9397-08002B2CF9AE}" pid="4" name="Classification">
    <vt:lpwstr>Unclassified</vt:lpwstr>
  </property>
  <property fmtid="{D5CDD505-2E9C-101B-9397-08002B2CF9AE}" pid="5" name="ContentTypeId">
    <vt:lpwstr>0x010100D6C0BBDC887FDD4CAFEA07CAD7255CE9</vt:lpwstr>
  </property>
</Properties>
</file>