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4"/>
    <p:sldMasterId id="2147483677" r:id="rId5"/>
  </p:sldMasterIdLst>
  <p:notesMasterIdLst>
    <p:notesMasterId r:id="rId23"/>
  </p:notesMasterIdLst>
  <p:sldIdLst>
    <p:sldId id="256" r:id="rId6"/>
    <p:sldId id="294" r:id="rId7"/>
    <p:sldId id="306" r:id="rId8"/>
    <p:sldId id="326" r:id="rId9"/>
    <p:sldId id="323" r:id="rId10"/>
    <p:sldId id="312" r:id="rId11"/>
    <p:sldId id="322" r:id="rId12"/>
    <p:sldId id="327" r:id="rId13"/>
    <p:sldId id="324" r:id="rId14"/>
    <p:sldId id="318" r:id="rId15"/>
    <p:sldId id="319" r:id="rId16"/>
    <p:sldId id="325" r:id="rId17"/>
    <p:sldId id="321" r:id="rId18"/>
    <p:sldId id="314" r:id="rId19"/>
    <p:sldId id="315" r:id="rId20"/>
    <p:sldId id="316" r:id="rId21"/>
    <p:sldId id="31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raj, Levi" initials="ML" lastIdx="3" clrIdx="0">
    <p:extLst>
      <p:ext uri="{19B8F6BF-5375-455C-9EA6-DF929625EA0E}">
        <p15:presenceInfo xmlns:p15="http://schemas.microsoft.com/office/powerpoint/2012/main" userId="S::ZKN3Z3W@corp.bankofamerica.com::651d792e-8a9f-4867-8caf-caa4e7bc01ae" providerId="AD"/>
      </p:ext>
    </p:extLst>
  </p:cmAuthor>
  <p:cmAuthor id="2" name="Maharaj, Levi" initials="ML [2]" lastIdx="4" clrIdx="1">
    <p:extLst>
      <p:ext uri="{19B8F6BF-5375-455C-9EA6-DF929625EA0E}">
        <p15:presenceInfo xmlns:p15="http://schemas.microsoft.com/office/powerpoint/2012/main" userId="S-1-5-21-1454471165-2077806209-1801674531-13734370" providerId="AD"/>
      </p:ext>
    </p:extLst>
  </p:cmAuthor>
  <p:cmAuthor id="3" name="Somasundaram, Guru" initials="SG" lastIdx="1" clrIdx="2">
    <p:extLst>
      <p:ext uri="{19B8F6BF-5375-455C-9EA6-DF929625EA0E}">
        <p15:presenceInfo xmlns:p15="http://schemas.microsoft.com/office/powerpoint/2012/main" userId="S::guruprakash.somasundaram@bofa.com::d30e58e3-ea5c-4c01-a173-981d8d42b8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403D90-E450-4E7C-8219-40BD562B9F72}">
  <a:tblStyle styleId="{8E403D90-E450-4E7C-8219-40BD562B9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94366" autoAdjust="0"/>
  </p:normalViewPr>
  <p:slideViewPr>
    <p:cSldViewPr snapToGrid="0">
      <p:cViewPr>
        <p:scale>
          <a:sx n="131" d="100"/>
          <a:sy n="131" d="100"/>
        </p:scale>
        <p:origin x="144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8516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b587814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cb58781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801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b5878148_0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cb587814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71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b5878148_0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cb587814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75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5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b5878148_0_30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g8cb5878148_0_3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40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b5878148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8cb587814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31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b5878148_0_30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  <p:sp>
        <p:nvSpPr>
          <p:cNvPr id="175" name="Google Shape;175;g8cb5878148_0_3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1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I’m using a free public API called News API as my data source</a:t>
            </a:r>
          </a:p>
          <a:p>
            <a:pPr marL="457200" indent="-298450"/>
            <a:r>
              <a:rPr lang="en-US" dirty="0"/>
              <a:t>News API provides real-time access to news articles from various sources worldwide</a:t>
            </a:r>
          </a:p>
          <a:p>
            <a:pPr marL="457200" indent="-298450"/>
            <a:r>
              <a:rPr lang="en-US" dirty="0"/>
              <a:t>Due to bank restrictions, I’m unable to make direct API calls in my Python code</a:t>
            </a:r>
          </a:p>
          <a:p>
            <a:pPr marL="457200" indent="-298450"/>
            <a:r>
              <a:rPr lang="en-US" dirty="0"/>
              <a:t>Solution: Used JavaScript to make API requests in the browsed, and copied the response data directly into my Python code as mock data</a:t>
            </a:r>
          </a:p>
          <a:p>
            <a:pPr marL="457200" indent="-298450"/>
            <a:r>
              <a:rPr lang="en-US" dirty="0"/>
              <a:t>I wanted to use data from this API instead of a static data set so we can easily transition to direct API usage in the future, if permitted</a:t>
            </a:r>
          </a:p>
        </p:txBody>
      </p:sp>
    </p:spTree>
    <p:extLst>
      <p:ext uri="{BB962C8B-B14F-4D97-AF65-F5344CB8AC3E}">
        <p14:creationId xmlns:p14="http://schemas.microsoft.com/office/powerpoint/2010/main" val="16500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1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b5878148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8cb5878148_0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8cb5878148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94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b5878148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8cb5878148_0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8cb5878148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011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b5878148_0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cb587814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ofA">
  <p:cSld name="Title Slide Bof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617" cy="429722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799120" y="1727200"/>
            <a:ext cx="75459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  <a:defRPr sz="31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71601" y="3086101"/>
            <a:ext cx="6400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 rtl="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183" y="4612199"/>
            <a:ext cx="2723635" cy="21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ofA">
  <p:cSld name="Title Slide Bof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617" cy="429722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799120" y="1727200"/>
            <a:ext cx="75459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  <a:defRPr sz="31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71601" y="3086101"/>
            <a:ext cx="6400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 rtl="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183" y="4612199"/>
            <a:ext cx="2723635" cy="219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96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subTitle" idx="1"/>
          </p:nvPr>
        </p:nvSpPr>
        <p:spPr>
          <a:xfrm>
            <a:off x="1371601" y="3086101"/>
            <a:ext cx="6400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" sz="1200" dirty="0"/>
              <a:t>Henry Quillin</a:t>
            </a:r>
            <a:endParaRPr sz="1200" dirty="0"/>
          </a:p>
        </p:txBody>
      </p:sp>
      <p:sp>
        <p:nvSpPr>
          <p:cNvPr id="165" name="Google Shape;165;p31"/>
          <p:cNvSpPr txBox="1">
            <a:spLocks noGrp="1"/>
          </p:cNvSpPr>
          <p:nvPr>
            <p:ph type="ctrTitle"/>
          </p:nvPr>
        </p:nvSpPr>
        <p:spPr>
          <a:xfrm>
            <a:off x="1742340" y="1440179"/>
            <a:ext cx="56595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32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NewsNudge</a:t>
            </a:r>
            <a:endParaRPr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10;p35">
            <a:extLst>
              <a:ext uri="{FF2B5EF4-FFF2-40B4-BE49-F238E27FC236}">
                <a16:creationId xmlns:a16="http://schemas.microsoft.com/office/drawing/2014/main" id="{938A407F-FE70-F59E-2F30-34F6DCC1CD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7;p33">
            <a:extLst>
              <a:ext uri="{FF2B5EF4-FFF2-40B4-BE49-F238E27FC236}">
                <a16:creationId xmlns:a16="http://schemas.microsoft.com/office/drawing/2014/main" id="{1CEE35E9-D8DA-8297-F40C-CFD608CD1BB2}"/>
              </a:ext>
            </a:extLst>
          </p:cNvPr>
          <p:cNvSpPr txBox="1"/>
          <p:nvPr/>
        </p:nvSpPr>
        <p:spPr>
          <a:xfrm>
            <a:off x="365498" y="159436"/>
            <a:ext cx="4595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" sz="2400" b="1" dirty="0">
                <a:solidFill>
                  <a:srgbClr val="002060"/>
                </a:solidFill>
              </a:rPr>
              <a:t>Next Steps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72;p32">
            <a:extLst>
              <a:ext uri="{FF2B5EF4-FFF2-40B4-BE49-F238E27FC236}">
                <a16:creationId xmlns:a16="http://schemas.microsoft.com/office/drawing/2014/main" id="{8047B0A7-4D84-0FAF-A255-CCC6AF95F1AA}"/>
              </a:ext>
            </a:extLst>
          </p:cNvPr>
          <p:cNvSpPr txBox="1"/>
          <p:nvPr/>
        </p:nvSpPr>
        <p:spPr>
          <a:xfrm>
            <a:off x="365498" y="715491"/>
            <a:ext cx="8062405" cy="290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Tailor landing page for RM-specific portfolio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Seamless Integration with Client 360 (Salesforce)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Enhanced search capability leveraging GCI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Enhance Wordcloud Interactivity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Integrate Financial filings section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Incorporate Industry view for broader insights </a:t>
            </a:r>
          </a:p>
          <a:p>
            <a:pPr marL="13970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10;p35">
            <a:extLst>
              <a:ext uri="{FF2B5EF4-FFF2-40B4-BE49-F238E27FC236}">
                <a16:creationId xmlns:a16="http://schemas.microsoft.com/office/drawing/2014/main" id="{DA1E17FF-664F-6AAE-5F22-B2D8C5565B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7;p33">
            <a:extLst>
              <a:ext uri="{FF2B5EF4-FFF2-40B4-BE49-F238E27FC236}">
                <a16:creationId xmlns:a16="http://schemas.microsoft.com/office/drawing/2014/main" id="{F16C905B-FF61-8B4E-73D9-032A4D7FEC1E}"/>
              </a:ext>
            </a:extLst>
          </p:cNvPr>
          <p:cNvSpPr txBox="1"/>
          <p:nvPr/>
        </p:nvSpPr>
        <p:spPr>
          <a:xfrm>
            <a:off x="365498" y="159436"/>
            <a:ext cx="4595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" sz="2400" b="1" dirty="0">
                <a:solidFill>
                  <a:srgbClr val="002060"/>
                </a:solidFill>
              </a:rPr>
              <a:t>Key Takeaways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72;p32">
            <a:extLst>
              <a:ext uri="{FF2B5EF4-FFF2-40B4-BE49-F238E27FC236}">
                <a16:creationId xmlns:a16="http://schemas.microsoft.com/office/drawing/2014/main" id="{4F24FCA3-9781-8564-D9DA-CF15266216FD}"/>
              </a:ext>
            </a:extLst>
          </p:cNvPr>
          <p:cNvSpPr txBox="1"/>
          <p:nvPr/>
        </p:nvSpPr>
        <p:spPr>
          <a:xfrm>
            <a:off x="365498" y="715491"/>
            <a:ext cx="8062405" cy="290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Effectively utilized resources – Collaboration across Data Science team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Resolved data gaps for a seamless user experience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Created a thorough code plan to prevent having to rewrite/restructure code later 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Effective communication within a team environment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1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2400" b="1" dirty="0"/>
              <a:t>QUESTIONS</a:t>
            </a:r>
            <a:endParaRPr sz="2400" b="1" dirty="0"/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56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2400" b="1" dirty="0"/>
              <a:t>APPENDIX</a:t>
            </a:r>
            <a:endParaRPr sz="2400" b="1" dirty="0"/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57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10;p35">
            <a:extLst>
              <a:ext uri="{FF2B5EF4-FFF2-40B4-BE49-F238E27FC236}">
                <a16:creationId xmlns:a16="http://schemas.microsoft.com/office/drawing/2014/main" id="{4D7FD991-5198-6B0F-47DD-3C1C032F40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7;p33">
            <a:extLst>
              <a:ext uri="{FF2B5EF4-FFF2-40B4-BE49-F238E27FC236}">
                <a16:creationId xmlns:a16="http://schemas.microsoft.com/office/drawing/2014/main" id="{790344B9-C305-247B-476B-1D5FB23A7D0C}"/>
              </a:ext>
            </a:extLst>
          </p:cNvPr>
          <p:cNvSpPr txBox="1"/>
          <p:nvPr/>
        </p:nvSpPr>
        <p:spPr>
          <a:xfrm>
            <a:off x="365498" y="159436"/>
            <a:ext cx="4595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Summary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3B082-626C-C4CF-4C35-59480B480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0477"/>
            <a:ext cx="9144000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6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10;p35">
            <a:extLst>
              <a:ext uri="{FF2B5EF4-FFF2-40B4-BE49-F238E27FC236}">
                <a16:creationId xmlns:a16="http://schemas.microsoft.com/office/drawing/2014/main" id="{D8794A3E-A971-688F-B56E-13AED022F3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33">
            <a:extLst>
              <a:ext uri="{FF2B5EF4-FFF2-40B4-BE49-F238E27FC236}">
                <a16:creationId xmlns:a16="http://schemas.microsoft.com/office/drawing/2014/main" id="{9252206B-E9F0-BE4B-58DD-E6281960BE66}"/>
              </a:ext>
            </a:extLst>
          </p:cNvPr>
          <p:cNvSpPr txBox="1"/>
          <p:nvPr/>
        </p:nvSpPr>
        <p:spPr>
          <a:xfrm>
            <a:off x="365498" y="159436"/>
            <a:ext cx="4595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Latest News Section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41FAC-044B-BF8D-C2A3-2688DEEB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7393"/>
            <a:ext cx="9144000" cy="24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4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10;p35">
            <a:extLst>
              <a:ext uri="{FF2B5EF4-FFF2-40B4-BE49-F238E27FC236}">
                <a16:creationId xmlns:a16="http://schemas.microsoft.com/office/drawing/2014/main" id="{11780429-01D9-8A60-3CF1-19FE797B73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33">
            <a:extLst>
              <a:ext uri="{FF2B5EF4-FFF2-40B4-BE49-F238E27FC236}">
                <a16:creationId xmlns:a16="http://schemas.microsoft.com/office/drawing/2014/main" id="{4517971D-7A46-53FE-4462-68B362858E25}"/>
              </a:ext>
            </a:extLst>
          </p:cNvPr>
          <p:cNvSpPr txBox="1"/>
          <p:nvPr/>
        </p:nvSpPr>
        <p:spPr>
          <a:xfrm>
            <a:off x="365498" y="159436"/>
            <a:ext cx="5264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Trends &amp; Analytics Section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32395-B25F-1364-7901-5C0962D6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4" y="715491"/>
            <a:ext cx="7862552" cy="38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10;p35">
            <a:extLst>
              <a:ext uri="{FF2B5EF4-FFF2-40B4-BE49-F238E27FC236}">
                <a16:creationId xmlns:a16="http://schemas.microsoft.com/office/drawing/2014/main" id="{694ABC29-1DC9-AA79-7442-1C06508A88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33">
            <a:extLst>
              <a:ext uri="{FF2B5EF4-FFF2-40B4-BE49-F238E27FC236}">
                <a16:creationId xmlns:a16="http://schemas.microsoft.com/office/drawing/2014/main" id="{14F5944D-0FDF-0019-D90C-BA5FF4DD6261}"/>
              </a:ext>
            </a:extLst>
          </p:cNvPr>
          <p:cNvSpPr txBox="1"/>
          <p:nvPr/>
        </p:nvSpPr>
        <p:spPr>
          <a:xfrm>
            <a:off x="365498" y="159436"/>
            <a:ext cx="614547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Peers &amp; Competitors Section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D3ED1-6406-B0B2-B83A-E568DF92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650"/>
            <a:ext cx="9144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4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33"/>
          <p:cNvSpPr txBox="1"/>
          <p:nvPr/>
        </p:nvSpPr>
        <p:spPr>
          <a:xfrm>
            <a:off x="571352" y="262647"/>
            <a:ext cx="3485178" cy="12183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0C737-23CE-E95A-074E-0DE671FB77F2}"/>
              </a:ext>
            </a:extLst>
          </p:cNvPr>
          <p:cNvSpPr txBox="1"/>
          <p:nvPr/>
        </p:nvSpPr>
        <p:spPr>
          <a:xfrm>
            <a:off x="255449" y="1714499"/>
            <a:ext cx="4058816" cy="270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University of Texas at Austin (May 2026)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Science and Business Honors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Engineer Intern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GCB/BB &amp; Enterprise CRM Technology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 – Deanna </a:t>
            </a:r>
            <a:r>
              <a:rPr lang="en-US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Tuffano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660A83-BF73-6834-1D22-7609532D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42" b="12542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  <p:pic>
        <p:nvPicPr>
          <p:cNvPr id="178" name="Google Shape;17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upporting Marks | Brand">
            <a:extLst>
              <a:ext uri="{FF2B5EF4-FFF2-40B4-BE49-F238E27FC236}">
                <a16:creationId xmlns:a16="http://schemas.microsoft.com/office/drawing/2014/main" id="{395D4834-A032-2AB0-CEB4-569E0F86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19" y="4773293"/>
            <a:ext cx="639614" cy="3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365499" y="715491"/>
            <a:ext cx="6984000" cy="290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Project Motivation</a:t>
            </a:r>
          </a:p>
          <a:p>
            <a:pPr marL="457200" lvl="0" indent="-3302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Solution</a:t>
            </a:r>
          </a:p>
          <a:p>
            <a:pPr marL="457200" indent="-330200">
              <a:lnSpc>
                <a:spcPts val="3000"/>
              </a:lnSpc>
              <a:buSzPts val="1600"/>
              <a:buFont typeface="Calibri"/>
              <a:buChar char="●"/>
            </a:pPr>
            <a:r>
              <a:rPr lang="en-US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endParaRPr lang="e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0200">
              <a:lnSpc>
                <a:spcPts val="3000"/>
              </a:lnSpc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Architecture</a:t>
            </a:r>
          </a:p>
          <a:p>
            <a:pPr marL="457200" indent="-330200">
              <a:lnSpc>
                <a:spcPts val="3000"/>
              </a:lnSpc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Duplicate detection 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302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Demo</a:t>
            </a:r>
          </a:p>
          <a:p>
            <a:pPr marL="457200" indent="-330200">
              <a:lnSpc>
                <a:spcPts val="3000"/>
              </a:lnSpc>
              <a:buSzPts val="16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 Steps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302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Key Takeaways </a:t>
            </a:r>
          </a:p>
          <a:p>
            <a:pPr marL="457200" lvl="0" indent="-3302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 &amp; A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77;p33">
            <a:extLst>
              <a:ext uri="{FF2B5EF4-FFF2-40B4-BE49-F238E27FC236}">
                <a16:creationId xmlns:a16="http://schemas.microsoft.com/office/drawing/2014/main" id="{F8625211-F468-4169-D7B5-5C2C7C6DE3D6}"/>
              </a:ext>
            </a:extLst>
          </p:cNvPr>
          <p:cNvSpPr txBox="1"/>
          <p:nvPr/>
        </p:nvSpPr>
        <p:spPr>
          <a:xfrm>
            <a:off x="365499" y="159436"/>
            <a:ext cx="3131636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B7C569-2B9E-08BC-EF18-F591E4532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89" y="784470"/>
            <a:ext cx="2123313" cy="1329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B3957-F877-EA54-C9A9-38D802324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189" y="2920862"/>
            <a:ext cx="2123313" cy="1846203"/>
          </a:xfrm>
          <a:prstGeom prst="rect">
            <a:avLst/>
          </a:prstGeom>
        </p:spPr>
      </p:pic>
      <p:sp>
        <p:nvSpPr>
          <p:cNvPr id="4" name="Google Shape;177;p33">
            <a:extLst>
              <a:ext uri="{FF2B5EF4-FFF2-40B4-BE49-F238E27FC236}">
                <a16:creationId xmlns:a16="http://schemas.microsoft.com/office/drawing/2014/main" id="{64965E7C-B954-A76D-F348-4E556FB9D596}"/>
              </a:ext>
            </a:extLst>
          </p:cNvPr>
          <p:cNvSpPr txBox="1"/>
          <p:nvPr/>
        </p:nvSpPr>
        <p:spPr>
          <a:xfrm>
            <a:off x="365499" y="159436"/>
            <a:ext cx="5231070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News360 – Project Motivation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Google Shape;172;p32">
            <a:extLst>
              <a:ext uri="{FF2B5EF4-FFF2-40B4-BE49-F238E27FC236}">
                <a16:creationId xmlns:a16="http://schemas.microsoft.com/office/drawing/2014/main" id="{4C2EBDAA-008A-98F9-D724-A68776F9A0AF}"/>
              </a:ext>
            </a:extLst>
          </p:cNvPr>
          <p:cNvSpPr txBox="1"/>
          <p:nvPr/>
        </p:nvSpPr>
        <p:spPr>
          <a:xfrm>
            <a:off x="365499" y="715491"/>
            <a:ext cx="6984000" cy="290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Problem Statement (Analyst/RM Challenges):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Countless hours spent manually researching news articles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Information overload and data fragmentation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RM’s and Bankers sifting though multiple news sources/platforms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lang="en" sz="1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Proposed Solution: </a:t>
            </a:r>
            <a:endParaRPr lang="en-US" sz="1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360 – Consolidated view of Latest, Breaking N</a:t>
            </a:r>
            <a:r>
              <a:rPr lang="en-US" sz="16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6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Interactive view of trends, sentiments, analytics and peer comparison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Enhanced decision-making through a data-driven solution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Intuitive search functionality for quick access </a:t>
            </a:r>
            <a:endParaRPr lang="en" sz="16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1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1;p32">
            <a:extLst>
              <a:ext uri="{FF2B5EF4-FFF2-40B4-BE49-F238E27FC236}">
                <a16:creationId xmlns:a16="http://schemas.microsoft.com/office/drawing/2014/main" id="{B1191918-7EED-710C-4D40-5FCFEE0642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2;p32">
            <a:extLst>
              <a:ext uri="{FF2B5EF4-FFF2-40B4-BE49-F238E27FC236}">
                <a16:creationId xmlns:a16="http://schemas.microsoft.com/office/drawing/2014/main" id="{BA693712-D0CB-2969-DC1A-2470B3AA6D1A}"/>
              </a:ext>
            </a:extLst>
          </p:cNvPr>
          <p:cNvSpPr txBox="1"/>
          <p:nvPr/>
        </p:nvSpPr>
        <p:spPr>
          <a:xfrm>
            <a:off x="365498" y="715491"/>
            <a:ext cx="8413003" cy="290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77;p33">
            <a:extLst>
              <a:ext uri="{FF2B5EF4-FFF2-40B4-BE49-F238E27FC236}">
                <a16:creationId xmlns:a16="http://schemas.microsoft.com/office/drawing/2014/main" id="{08BC8216-C173-AEC6-04D7-8F087D1EED82}"/>
              </a:ext>
            </a:extLst>
          </p:cNvPr>
          <p:cNvSpPr txBox="1"/>
          <p:nvPr/>
        </p:nvSpPr>
        <p:spPr>
          <a:xfrm>
            <a:off x="365498" y="159436"/>
            <a:ext cx="510947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NewsNudge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B0B593CD-845C-EDB8-E90B-1F0F3F2AD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74" y="2266395"/>
            <a:ext cx="3093227" cy="1008059"/>
          </a:xfrm>
          <a:prstGeom prst="rect">
            <a:avLst/>
          </a:prstGeom>
        </p:spPr>
      </p:pic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065A2798-D0D8-91EA-212F-0130DD84B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50" y="1149975"/>
            <a:ext cx="4911766" cy="3240901"/>
          </a:xfrm>
          <a:prstGeom prst="rect">
            <a:avLst/>
          </a:prstGeom>
          <a:effectLst>
            <a:outerShdw blurRad="345773" dist="64346" dir="2880000" sx="102806" sy="102806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5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4">
            <a:extLst>
              <a:ext uri="{FF2B5EF4-FFF2-40B4-BE49-F238E27FC236}">
                <a16:creationId xmlns:a16="http://schemas.microsoft.com/office/drawing/2014/main" id="{1ECA8388-564A-B16C-4CA8-FC7518B388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7;p33">
            <a:extLst>
              <a:ext uri="{FF2B5EF4-FFF2-40B4-BE49-F238E27FC236}">
                <a16:creationId xmlns:a16="http://schemas.microsoft.com/office/drawing/2014/main" id="{F928D66B-ED60-A16C-4463-6CF2FE7655AF}"/>
              </a:ext>
            </a:extLst>
          </p:cNvPr>
          <p:cNvSpPr txBox="1"/>
          <p:nvPr/>
        </p:nvSpPr>
        <p:spPr>
          <a:xfrm>
            <a:off x="365498" y="159436"/>
            <a:ext cx="4595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" sz="2400" b="1" dirty="0">
                <a:solidFill>
                  <a:srgbClr val="002060"/>
                </a:solidFill>
              </a:rPr>
              <a:t>Datasets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72;p32">
            <a:extLst>
              <a:ext uri="{FF2B5EF4-FFF2-40B4-BE49-F238E27FC236}">
                <a16:creationId xmlns:a16="http://schemas.microsoft.com/office/drawing/2014/main" id="{32376DEC-4CD7-EE2C-1F4F-04AD67C225DD}"/>
              </a:ext>
            </a:extLst>
          </p:cNvPr>
          <p:cNvSpPr txBox="1"/>
          <p:nvPr/>
        </p:nvSpPr>
        <p:spPr>
          <a:xfrm>
            <a:off x="365499" y="724708"/>
            <a:ext cx="8670846" cy="417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Real Time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News API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Curated news content accompanied by relevant metadata tags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Sentiment Scores API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Bitvore-generated sentiment, risk, and growth scores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lang="en" sz="1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Retrived Data </a:t>
            </a:r>
            <a:endParaRPr lang="en-US" sz="1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 API </a:t>
            </a:r>
            <a:r>
              <a:rPr lang="en-US" sz="16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Provides different types of data sets that can be exported and downloaded in CSV </a:t>
            </a:r>
            <a:endParaRPr lang="en" sz="160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5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Leveraged Elastic for querying company info (NAICS, Ticker, #Employees, Headquarters)</a:t>
            </a:r>
            <a:endParaRPr lang="en-US" dirty="0"/>
          </a:p>
          <a:p>
            <a:pPr marL="285750" lvl="5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Accelerated data accessibility</a:t>
            </a:r>
            <a:endParaRPr lang="en-US" dirty="0"/>
          </a:p>
          <a:p>
            <a:pPr marL="285750" lvl="5" indent="-28575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Targeting seamless shift towards mapping Global Company Identifier (GCI)</a:t>
            </a:r>
            <a:endParaRPr lang="en" sz="16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8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85;p34">
            <a:extLst>
              <a:ext uri="{FF2B5EF4-FFF2-40B4-BE49-F238E27FC236}">
                <a16:creationId xmlns:a16="http://schemas.microsoft.com/office/drawing/2014/main" id="{A984B4BF-25E8-A207-84DB-8C4C2A9EA599}"/>
              </a:ext>
            </a:extLst>
          </p:cNvPr>
          <p:cNvSpPr/>
          <p:nvPr/>
        </p:nvSpPr>
        <p:spPr>
          <a:xfrm>
            <a:off x="1672728" y="2251659"/>
            <a:ext cx="5798543" cy="994808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5;p34">
            <a:extLst>
              <a:ext uri="{FF2B5EF4-FFF2-40B4-BE49-F238E27FC236}">
                <a16:creationId xmlns:a16="http://schemas.microsoft.com/office/drawing/2014/main" id="{89405FAD-C59F-59AB-F2AE-C5146E9F1279}"/>
              </a:ext>
            </a:extLst>
          </p:cNvPr>
          <p:cNvSpPr/>
          <p:nvPr/>
        </p:nvSpPr>
        <p:spPr>
          <a:xfrm>
            <a:off x="1672729" y="3516198"/>
            <a:ext cx="5798542" cy="994808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/>
          <p:nvPr/>
        </p:nvSpPr>
        <p:spPr>
          <a:xfrm>
            <a:off x="1672728" y="1029843"/>
            <a:ext cx="5798543" cy="994808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6;p34">
            <a:extLst>
              <a:ext uri="{FF2B5EF4-FFF2-40B4-BE49-F238E27FC236}">
                <a16:creationId xmlns:a16="http://schemas.microsoft.com/office/drawing/2014/main" id="{B312F109-1B79-3A9F-F61E-4B1DBF7E464C}"/>
              </a:ext>
            </a:extLst>
          </p:cNvPr>
          <p:cNvSpPr txBox="1"/>
          <p:nvPr/>
        </p:nvSpPr>
        <p:spPr>
          <a:xfrm>
            <a:off x="1730475" y="1307252"/>
            <a:ext cx="1611766" cy="43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575" tIns="88575" rIns="88575" bIns="885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Data Layer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C9A89CC3-4D74-BA0F-C0C5-380314CA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18" y="2525117"/>
            <a:ext cx="1041116" cy="58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fine HTML and CSS | Cloud2Data">
            <a:extLst>
              <a:ext uri="{FF2B5EF4-FFF2-40B4-BE49-F238E27FC236}">
                <a16:creationId xmlns:a16="http://schemas.microsoft.com/office/drawing/2014/main" id="{98F908C2-FC22-CBFF-5979-1D93EB87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80" y="3581472"/>
            <a:ext cx="1068111" cy="8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script Programming - learnBATTA">
            <a:extLst>
              <a:ext uri="{FF2B5EF4-FFF2-40B4-BE49-F238E27FC236}">
                <a16:creationId xmlns:a16="http://schemas.microsoft.com/office/drawing/2014/main" id="{3817A2E5-B713-561A-9D9A-D6E07B5C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73" y="3725627"/>
            <a:ext cx="602500" cy="6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77;p33">
            <a:extLst>
              <a:ext uri="{FF2B5EF4-FFF2-40B4-BE49-F238E27FC236}">
                <a16:creationId xmlns:a16="http://schemas.microsoft.com/office/drawing/2014/main" id="{A3DAEF02-5DDA-24D8-872C-591CD2F07B13}"/>
              </a:ext>
            </a:extLst>
          </p:cNvPr>
          <p:cNvSpPr txBox="1"/>
          <p:nvPr/>
        </p:nvSpPr>
        <p:spPr>
          <a:xfrm>
            <a:off x="365498" y="159436"/>
            <a:ext cx="4595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</a:t>
            </a:r>
            <a:r>
              <a:rPr lang="en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 Stack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 descr="Free Sqlite Logo Icon - Free Download Logos Logo Icons ...">
            <a:extLst>
              <a:ext uri="{FF2B5EF4-FFF2-40B4-BE49-F238E27FC236}">
                <a16:creationId xmlns:a16="http://schemas.microsoft.com/office/drawing/2014/main" id="{7C093958-54F8-B73C-78E5-8BA75B40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57" y="1118415"/>
            <a:ext cx="827109" cy="8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E4ECAF40-1FD1-ECE1-0FD1-E9A4924DB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828" y="354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1CEB2322-E1C1-64AD-E563-B56C477BB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8154" y="1361140"/>
            <a:ext cx="1301043" cy="427125"/>
          </a:xfrm>
          <a:prstGeom prst="rect">
            <a:avLst/>
          </a:prstGeom>
        </p:spPr>
      </p:pic>
      <p:pic>
        <p:nvPicPr>
          <p:cNvPr id="12" name="Picture 6" descr="Streamlit • A faster way to build and share data apps">
            <a:extLst>
              <a:ext uri="{FF2B5EF4-FFF2-40B4-BE49-F238E27FC236}">
                <a16:creationId xmlns:a16="http://schemas.microsoft.com/office/drawing/2014/main" id="{7573441A-810D-40A0-A857-0C361257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56" y="3699075"/>
            <a:ext cx="1075214" cy="6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scikit-learn">
            <a:extLst>
              <a:ext uri="{FF2B5EF4-FFF2-40B4-BE49-F238E27FC236}">
                <a16:creationId xmlns:a16="http://schemas.microsoft.com/office/drawing/2014/main" id="{9AD54FCA-06B4-A339-8471-F3384C307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5" b="23803"/>
          <a:stretch/>
        </p:blipFill>
        <p:spPr bwMode="auto">
          <a:xfrm>
            <a:off x="4451643" y="2355948"/>
            <a:ext cx="1259135" cy="7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0F7C8A67-DD4D-4EB3-9FD5-3D9F02D9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88" y="2467418"/>
            <a:ext cx="1251751" cy="5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86;p34">
            <a:extLst>
              <a:ext uri="{FF2B5EF4-FFF2-40B4-BE49-F238E27FC236}">
                <a16:creationId xmlns:a16="http://schemas.microsoft.com/office/drawing/2014/main" id="{5260E64F-895B-9DC8-6BDD-479DDF4CC83E}"/>
              </a:ext>
            </a:extLst>
          </p:cNvPr>
          <p:cNvSpPr txBox="1"/>
          <p:nvPr/>
        </p:nvSpPr>
        <p:spPr>
          <a:xfrm>
            <a:off x="1762881" y="2529068"/>
            <a:ext cx="1611766" cy="43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575" tIns="88575" rIns="88575" bIns="885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Application Layer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9" name="Google Shape;186;p34">
            <a:extLst>
              <a:ext uri="{FF2B5EF4-FFF2-40B4-BE49-F238E27FC236}">
                <a16:creationId xmlns:a16="http://schemas.microsoft.com/office/drawing/2014/main" id="{52F192F0-0A38-79AE-9595-AD08555D6D53}"/>
              </a:ext>
            </a:extLst>
          </p:cNvPr>
          <p:cNvSpPr txBox="1"/>
          <p:nvPr/>
        </p:nvSpPr>
        <p:spPr>
          <a:xfrm>
            <a:off x="1762881" y="3793607"/>
            <a:ext cx="1611766" cy="43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575" tIns="88575" rIns="88575" bIns="885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Presentation Layer</a:t>
            </a: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7;p33">
            <a:extLst>
              <a:ext uri="{FF2B5EF4-FFF2-40B4-BE49-F238E27FC236}">
                <a16:creationId xmlns:a16="http://schemas.microsoft.com/office/drawing/2014/main" id="{A3DAEF02-5DDA-24D8-872C-591CD2F07B13}"/>
              </a:ext>
            </a:extLst>
          </p:cNvPr>
          <p:cNvSpPr txBox="1"/>
          <p:nvPr/>
        </p:nvSpPr>
        <p:spPr>
          <a:xfrm>
            <a:off x="365498" y="159436"/>
            <a:ext cx="4595121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News360 – Database Schema</a:t>
            </a:r>
            <a:endParaRPr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E4ECAF40-1FD1-ECE1-0FD1-E9A4924DB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828" y="354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AB0C06-0891-11CD-67C4-54D8F2BEB9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5" t="12124" r="7196" b="12468"/>
          <a:stretch/>
        </p:blipFill>
        <p:spPr>
          <a:xfrm>
            <a:off x="876412" y="874852"/>
            <a:ext cx="7391175" cy="3705092"/>
          </a:xfrm>
          <a:prstGeom prst="rect">
            <a:avLst/>
          </a:prstGeom>
          <a:effectLst>
            <a:outerShdw blurRad="486198" dist="16259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4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400" b="1" dirty="0"/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" y="4825359"/>
            <a:ext cx="521898" cy="282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001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0BBDC887FDD4CAFEA07CAD7255CE9" ma:contentTypeVersion="1" ma:contentTypeDescription="Create a new document." ma:contentTypeScope="" ma:versionID="9c5d60dfa2a24caef823009a60f160e0">
  <xsd:schema xmlns:xsd="http://www.w3.org/2001/XMLSchema" xmlns:xs="http://www.w3.org/2001/XMLSchema" xmlns:p="http://schemas.microsoft.com/office/2006/metadata/properties" xmlns:ns2="52c6f500-2ca6-46b2-8779-5257ae046308" targetNamespace="http://schemas.microsoft.com/office/2006/metadata/properties" ma:root="true" ma:fieldsID="29ad36cb64cb14339e843cf775132d58" ns2:_="">
    <xsd:import namespace="52c6f500-2ca6-46b2-8779-5257ae0463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6f500-2ca6-46b2-8779-5257ae0463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9F8A0A-E6C9-46CD-826C-4E72EB9E88B9}">
  <ds:schemaRefs>
    <ds:schemaRef ds:uri="52c6f500-2ca6-46b2-8779-5257ae046308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82F6D1A-3A69-4837-8E2E-4144070B2F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2807D-BC03-401F-AD80-187BDE614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6f500-2ca6-46b2-8779-5257ae0463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6005</TotalTime>
  <Words>419</Words>
  <Application>Microsoft Macintosh PowerPoint</Application>
  <PresentationFormat>On-screen Show (16:9)</PresentationFormat>
  <Paragraphs>72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Simple Light</vt:lpstr>
      <vt:lpstr>Office Theme</vt:lpstr>
      <vt:lpstr>NewsNudge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QUESTIONS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IntelliNews 360</dc:title>
  <dc:creator>Narin, Rebecca</dc:creator>
  <cp:lastModifiedBy>Henry Quillin</cp:lastModifiedBy>
  <cp:revision>81</cp:revision>
  <dcterms:modified xsi:type="dcterms:W3CDTF">2024-07-31T13:32:46Z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TitusGUID">
    <vt:lpwstr>69af7b1e-1a45-4d51-841f-e0ff6dd7191e</vt:lpwstr>
  </property>
  <property fmtid="{D5CDD505-2E9C-101B-9397-08002B2CF9AE}" pid="4" name="Classification">
    <vt:lpwstr>Unclassified</vt:lpwstr>
  </property>
  <property fmtid="{D5CDD505-2E9C-101B-9397-08002B2CF9AE}" pid="5" name="ContentTypeId">
    <vt:lpwstr>0x010100D6C0BBDC887FDD4CAFEA07CAD7255CE9</vt:lpwstr>
  </property>
</Properties>
</file>