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8"/>
  </p:notesMasterIdLst>
  <p:sldIdLst>
    <p:sldId id="256" r:id="rId2"/>
    <p:sldId id="282" r:id="rId3"/>
    <p:sldId id="284" r:id="rId4"/>
    <p:sldId id="283" r:id="rId5"/>
    <p:sldId id="277" r:id="rId6"/>
    <p:sldId id="281" r:id="rId7"/>
  </p:sldIdLst>
  <p:sldSz cx="12192000" cy="6858000"/>
  <p:notesSz cx="6858000" cy="9144000"/>
  <p:embeddedFontLst>
    <p:embeddedFont>
      <p:font typeface="Lato" panose="020B0604020202020204" charset="0"/>
      <p:regular r:id="rId9"/>
      <p:bold r:id="rId10"/>
      <p:italic r:id="rId11"/>
      <p:boldItalic r:id="rId12"/>
    </p:embeddedFont>
    <p:embeddedFont>
      <p:font typeface="Montserrat" panose="020B060402020202020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826" autoAdjust="0"/>
  </p:normalViewPr>
  <p:slideViewPr>
    <p:cSldViewPr snapToGrid="0">
      <p:cViewPr varScale="1">
        <p:scale>
          <a:sx n="79" d="100"/>
          <a:sy n="79" d="100"/>
        </p:scale>
        <p:origin x="88" y="16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8" name="Google Shape;13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sz="1000" dirty="0"/>
              <a:t>COVID-19 is a rapidly changing global health issue and there is still so much we don’t know about this virus.  However there are a few things we do know about the virus and its outbreak.</a:t>
            </a:r>
          </a:p>
          <a:p>
            <a:pPr marL="158750" indent="0">
              <a:buNone/>
            </a:pPr>
            <a:endParaRPr lang="en-US" sz="1000" dirty="0"/>
          </a:p>
          <a:p>
            <a:pPr marL="158750" indent="0">
              <a:buNone/>
            </a:pPr>
            <a:r>
              <a:rPr lang="en-US" sz="1000" dirty="0"/>
              <a:t>We know </a:t>
            </a:r>
          </a:p>
          <a:p>
            <a:pPr marL="457200" indent="-298450"/>
            <a:r>
              <a:rPr lang="en-US" sz="1000" dirty="0"/>
              <a:t>this virus is highly contagious with more than 3 million confirmed cases and 130 thousand deaths in the US alone. </a:t>
            </a:r>
          </a:p>
          <a:p>
            <a:pPr marL="457200" indent="-298450"/>
            <a:r>
              <a:rPr lang="en-US" sz="1000" dirty="0"/>
              <a:t>the virus that causes COVID-19 is thought to spread mainly from person to person, mainly through respiratory droplets produced when an infected person coughs, sneezes, or talks. These droplets can land in the mouths or noses of people who are nearby or possibly be inhaled into the lungs. Spread is more likely when people are in close contact with one another (within about 6 feet).</a:t>
            </a:r>
          </a:p>
          <a:p>
            <a:pPr marL="457200" indent="-298450"/>
            <a:r>
              <a:rPr lang="en-US" sz="1000" dirty="0"/>
              <a:t>strict measures are critical for slowing the spread of the virus and in a desperate race to stunt the spread of COVID-19, millions of Americans were asked to do what would have been unthinkable only several</a:t>
            </a:r>
            <a:r>
              <a:rPr lang="en-US" sz="1000" baseline="0" dirty="0"/>
              <a:t> </a:t>
            </a:r>
            <a:r>
              <a:rPr lang="en-US" sz="1000" dirty="0"/>
              <a:t>months ago: Don’t go into work or school, and don’t leave the house unless you needed to purchase essential items such as groceries or pickup prescriptions.</a:t>
            </a:r>
          </a:p>
          <a:p>
            <a:pPr marL="158750" indent="0">
              <a:buNone/>
            </a:pPr>
            <a:endParaRPr lang="en-US" sz="1000" dirty="0"/>
          </a:p>
          <a:p>
            <a:pPr marL="158750" indent="0">
              <a:buNone/>
            </a:pPr>
            <a:endParaRPr lang="en-US" sz="1000" dirty="0"/>
          </a:p>
        </p:txBody>
      </p:sp>
      <p:sp>
        <p:nvSpPr>
          <p:cNvPr id="4" name="Slide Number Placeholder 3"/>
          <p:cNvSpPr>
            <a:spLocks noGrp="1"/>
          </p:cNvSpPr>
          <p:nvPr>
            <p:ph type="sldNum" sz="quarter" idx="10"/>
          </p:nvPr>
        </p:nvSpPr>
        <p:spPr/>
        <p:txBody>
          <a:bodyPr/>
          <a:lstStyle/>
          <a:p>
            <a:pPr>
              <a:defRPr/>
            </a:pPr>
            <a:fld id="{B8123A04-CF51-4091-9759-94F35F3E2BE7}" type="slidenum">
              <a:rPr lang="en-US" smtClean="0"/>
              <a:pPr>
                <a:defRPr/>
              </a:pPr>
              <a:t>2</a:t>
            </a:fld>
            <a:endParaRPr lang="en-US" dirty="0"/>
          </a:p>
        </p:txBody>
      </p:sp>
    </p:spTree>
    <p:extLst>
      <p:ext uri="{BB962C8B-B14F-4D97-AF65-F5344CB8AC3E}">
        <p14:creationId xmlns:p14="http://schemas.microsoft.com/office/powerpoint/2010/main" val="97336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sz="1000" dirty="0"/>
              <a:t>Earlier this year at the Munich Security Conference, a</a:t>
            </a:r>
            <a:r>
              <a:rPr lang="en-US" sz="1000" baseline="0" dirty="0"/>
              <a:t> </a:t>
            </a:r>
            <a:r>
              <a:rPr lang="en-US" sz="1000" dirty="0"/>
              <a:t>World Health Organization Director (General </a:t>
            </a:r>
            <a:r>
              <a:rPr lang="en-US" sz="1000" dirty="0" err="1"/>
              <a:t>Tedros</a:t>
            </a:r>
            <a:r>
              <a:rPr lang="en-US" sz="1000" dirty="0"/>
              <a:t> </a:t>
            </a:r>
            <a:r>
              <a:rPr lang="en-US" sz="1000" dirty="0" err="1"/>
              <a:t>Adhanom</a:t>
            </a:r>
            <a:r>
              <a:rPr lang="en-US" sz="1000" dirty="0"/>
              <a:t> </a:t>
            </a:r>
            <a:r>
              <a:rPr lang="en-US" sz="1000" dirty="0" err="1"/>
              <a:t>Ghebreyesus</a:t>
            </a:r>
            <a:r>
              <a:rPr lang="en-US" sz="1000" dirty="0"/>
              <a:t>) said, “We’re not just fighting an epidemic; we’re fighting an infodemic”. He was referring to the excessive amount of information surrounding the COVID-19 pandemic. </a:t>
            </a:r>
          </a:p>
          <a:p>
            <a:pPr marL="158750" indent="0">
              <a:buNone/>
            </a:pPr>
            <a:endParaRPr lang="en-US" sz="1000" dirty="0"/>
          </a:p>
          <a:p>
            <a:pPr marL="158750" indent="0">
              <a:buNone/>
            </a:pPr>
            <a:r>
              <a:rPr lang="en-US" sz="1000" dirty="0"/>
              <a:t>Data dashboards, tables and charts of all types have formed the basis of much of what we know about the pandemic. While it is true that on some levels we have never had so much data, it may not be the data we need for sustained policy response and recovery. This is especially true among least-developed countries, where looming data gaps, even in foundational statistics, persist and may seriously undermine the ability of governments to develop effective COVID-19 response and recovery measures.</a:t>
            </a:r>
          </a:p>
          <a:p>
            <a:pPr marL="158750" indent="0">
              <a:buNone/>
            </a:pPr>
            <a:endParaRPr lang="en-US" sz="1000" dirty="0"/>
          </a:p>
          <a:p>
            <a:pPr marL="158750" indent="0">
              <a:buNone/>
            </a:pPr>
            <a:r>
              <a:rPr lang="en-US" sz="1000" dirty="0"/>
              <a:t>Tables and charts of all</a:t>
            </a:r>
            <a:r>
              <a:rPr lang="en-US" sz="1000" baseline="0" dirty="0"/>
              <a:t> types have formed the basis of much of what we know about the pandemic.  However, </a:t>
            </a:r>
          </a:p>
          <a:p>
            <a:pPr marL="158750" indent="0">
              <a:buNone/>
            </a:pPr>
            <a:endParaRPr lang="en-US" sz="1000" baseline="0" dirty="0"/>
          </a:p>
          <a:p>
            <a:pPr marL="158750" indent="0">
              <a:buNone/>
            </a:pPr>
            <a:r>
              <a:rPr lang="en-US" sz="1000" dirty="0"/>
              <a:t>In a short period of time, a surge of data actors of all kinds—analysts, aggregators, </a:t>
            </a:r>
            <a:r>
              <a:rPr lang="en-US" sz="1000" dirty="0" err="1"/>
              <a:t>modellers</a:t>
            </a:r>
            <a:r>
              <a:rPr lang="en-US" sz="1000" dirty="0"/>
              <a:t>, visualizers—have filled public consciousness with dashboards, graphs and numbers on a variety of aspects of the pandemic. But while data might be available in quantity, quality data is often lacking. At times data can come from dubious  origins, leading one to question which data can be trusted.</a:t>
            </a:r>
          </a:p>
          <a:p>
            <a:pPr marL="158750" indent="0">
              <a:buNone/>
            </a:pPr>
            <a:endParaRPr lang="en-US" sz="1000" dirty="0"/>
          </a:p>
          <a:p>
            <a:pPr marL="158750" indent="0">
              <a:buNone/>
            </a:pPr>
            <a:endParaRPr lang="en-US" sz="1000" dirty="0"/>
          </a:p>
          <a:p>
            <a:pPr marL="158750" indent="0">
              <a:buNone/>
            </a:pPr>
            <a:r>
              <a:rPr lang="en-US" sz="1000" dirty="0"/>
              <a:t>As a result of this pandemic</a:t>
            </a:r>
            <a:r>
              <a:rPr lang="en-US" sz="1000" baseline="0" dirty="0"/>
              <a:t> and our need to better understand far reaches of this </a:t>
            </a:r>
            <a:r>
              <a:rPr lang="en-US" sz="1000" dirty="0"/>
              <a:t>health crisis, </a:t>
            </a:r>
          </a:p>
          <a:p>
            <a:pPr marL="158750" indent="0">
              <a:buNone/>
            </a:pPr>
            <a:endParaRPr lang="en-US" sz="1000" dirty="0"/>
          </a:p>
          <a:p>
            <a:pPr marL="158750" indent="0">
              <a:buNone/>
            </a:pPr>
            <a:endParaRPr lang="en-US" sz="1000" dirty="0"/>
          </a:p>
          <a:p>
            <a:pPr marL="158750" indent="0">
              <a:buNone/>
            </a:pPr>
            <a:r>
              <a:rPr lang="en-US" sz="1000" dirty="0"/>
              <a:t>idly changing each day.  As a result, we are flooded with all sorts of COVID-19 related information, often presented as static and confusing tables and maps.  For many users, this can be frustrating.  New ways of visualizing COVID-19 data are needed to shed light on these specific facets of the epidemic. </a:t>
            </a:r>
          </a:p>
          <a:p>
            <a:pPr marL="158750" indent="0">
              <a:buNone/>
            </a:pPr>
            <a:r>
              <a:rPr lang="en-US" sz="1000" dirty="0"/>
              <a:t>For project 2, our team proposes to build an interactive COVID-19 Interactive Dashboard, which tracks, analyzes, monitors, and visually displays key metrics (e.g., daily confirmed cases, total confirmed cases, daily deaths, total deaths, implementation and lifting of state-at-home orders) while allowing users to interact with data, enabling them to make well-informed, data-driven, and healthy decisions.</a:t>
            </a:r>
          </a:p>
          <a:p>
            <a:pPr marL="158750" indent="0">
              <a:buNone/>
            </a:pPr>
            <a:endParaRPr lang="en-US" sz="1000" dirty="0"/>
          </a:p>
          <a:p>
            <a:pPr marL="158750" indent="0">
              <a:buNone/>
            </a:pPr>
            <a:endParaRPr lang="en-US" sz="1000" dirty="0"/>
          </a:p>
        </p:txBody>
      </p:sp>
      <p:sp>
        <p:nvSpPr>
          <p:cNvPr id="4" name="Slide Number Placeholder 3"/>
          <p:cNvSpPr>
            <a:spLocks noGrp="1"/>
          </p:cNvSpPr>
          <p:nvPr>
            <p:ph type="sldNum" sz="quarter" idx="10"/>
          </p:nvPr>
        </p:nvSpPr>
        <p:spPr/>
        <p:txBody>
          <a:bodyPr/>
          <a:lstStyle/>
          <a:p>
            <a:pPr>
              <a:defRPr/>
            </a:pPr>
            <a:fld id="{B8123A04-CF51-4091-9759-94F35F3E2BE7}" type="slidenum">
              <a:rPr lang="en-US" smtClean="0"/>
              <a:pPr>
                <a:defRPr/>
              </a:pPr>
              <a:t>3</a:t>
            </a:fld>
            <a:endParaRPr lang="en-US" dirty="0"/>
          </a:p>
        </p:txBody>
      </p:sp>
    </p:spTree>
    <p:extLst>
      <p:ext uri="{BB962C8B-B14F-4D97-AF65-F5344CB8AC3E}">
        <p14:creationId xmlns:p14="http://schemas.microsoft.com/office/powerpoint/2010/main" val="26978956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sz="1100" b="0" i="0" u="none" strike="noStrike" cap="none" dirty="0">
                <a:solidFill>
                  <a:srgbClr val="000000"/>
                </a:solidFill>
                <a:effectLst/>
                <a:latin typeface="Arial"/>
                <a:ea typeface="Arial"/>
                <a:cs typeface="Arial"/>
                <a:sym typeface="Arial"/>
              </a:rPr>
              <a:t>Our team developed an interactive</a:t>
            </a:r>
            <a:r>
              <a:rPr lang="en-US" sz="1100" b="0" i="0" u="none" strike="noStrike" cap="none" baseline="0" dirty="0">
                <a:solidFill>
                  <a:srgbClr val="000000"/>
                </a:solidFill>
                <a:effectLst/>
                <a:latin typeface="Arial"/>
                <a:ea typeface="Arial"/>
                <a:cs typeface="Arial"/>
                <a:sym typeface="Arial"/>
              </a:rPr>
              <a:t> dashboard to display national, state, and county levels that updates in real-time. </a:t>
            </a:r>
            <a:r>
              <a:rPr lang="en-US" sz="1100" b="0" i="0" u="none" strike="noStrike" cap="none" dirty="0">
                <a:solidFill>
                  <a:srgbClr val="000000"/>
                </a:solidFill>
                <a:effectLst/>
                <a:latin typeface="Arial"/>
                <a:ea typeface="Arial"/>
                <a:cs typeface="Arial"/>
                <a:sym typeface="Arial"/>
              </a:rPr>
              <a:t>The purpose of our website was to make this information more accessible to the public, and to allow for more granular assessment of infection spread and impact.  </a:t>
            </a:r>
          </a:p>
          <a:p>
            <a:endParaRPr lang="en-US" sz="1100" b="0" i="0" u="none" strike="noStrike" cap="none" dirty="0">
              <a:solidFill>
                <a:srgbClr val="000000"/>
              </a:solidFill>
              <a:effectLst/>
              <a:latin typeface="Arial"/>
              <a:cs typeface="Arial"/>
              <a:sym typeface="Arial"/>
            </a:endParaRPr>
          </a:p>
          <a:p>
            <a:pPr marL="158750" indent="0">
              <a:buNone/>
            </a:pPr>
            <a:r>
              <a:rPr lang="en-US" dirty="0"/>
              <a:t>Our data</a:t>
            </a:r>
            <a:r>
              <a:rPr lang="en-US" baseline="0" dirty="0"/>
              <a:t> sources include</a:t>
            </a:r>
            <a:r>
              <a:rPr lang="en-US" dirty="0"/>
              <a:t>:</a:t>
            </a:r>
          </a:p>
          <a:p>
            <a:r>
              <a:rPr lang="en-US" dirty="0"/>
              <a:t>US Census </a:t>
            </a:r>
          </a:p>
          <a:p>
            <a:r>
              <a:rPr lang="en-US" dirty="0"/>
              <a:t>Johns Hopkins COVID-19 Resource Center</a:t>
            </a:r>
          </a:p>
          <a:p>
            <a:r>
              <a:rPr lang="en-US" dirty="0"/>
              <a:t>Financial Industry Regulatory Authority (FINRA)</a:t>
            </a:r>
          </a:p>
          <a:p>
            <a:pPr marL="158750" indent="0">
              <a:buNone/>
            </a:pPr>
            <a:endParaRPr lang="en-US" dirty="0"/>
          </a:p>
        </p:txBody>
      </p:sp>
    </p:spTree>
    <p:extLst>
      <p:ext uri="{BB962C8B-B14F-4D97-AF65-F5344CB8AC3E}">
        <p14:creationId xmlns:p14="http://schemas.microsoft.com/office/powerpoint/2010/main" val="30728656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788159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837b0d3142_1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837b0d3142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82055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10000500" y="673"/>
            <a:ext cx="2191500" cy="2191500"/>
          </a:xfrm>
          <a:prstGeom prst="diagStripe">
            <a:avLst>
              <a:gd name="adj" fmla="val 0"/>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654"/>
            <a:ext cx="6871435" cy="6845694"/>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4716200" y="2104533"/>
            <a:ext cx="6690000" cy="2105100"/>
          </a:xfrm>
          <a:prstGeom prst="rect">
            <a:avLst/>
          </a:prstGeom>
        </p:spPr>
        <p:txBody>
          <a:bodyPr spcFirstLastPara="1" wrap="square" lIns="121900" tIns="121900" rIns="121900" bIns="121900" anchor="t" anchorCtr="0">
            <a:noAutofit/>
          </a:bodyPr>
          <a:lstStyle>
            <a:lvl1pPr lvl="0">
              <a:spcBef>
                <a:spcPts val="0"/>
              </a:spcBef>
              <a:spcAft>
                <a:spcPts val="0"/>
              </a:spcAft>
              <a:buSzPts val="5300"/>
              <a:buNone/>
              <a:defRPr sz="5300"/>
            </a:lvl1pPr>
            <a:lvl2pPr lvl="1">
              <a:spcBef>
                <a:spcPts val="0"/>
              </a:spcBef>
              <a:spcAft>
                <a:spcPts val="0"/>
              </a:spcAft>
              <a:buSzPts val="5300"/>
              <a:buNone/>
              <a:defRPr sz="5300"/>
            </a:lvl2pPr>
            <a:lvl3pPr lvl="2">
              <a:spcBef>
                <a:spcPts val="0"/>
              </a:spcBef>
              <a:spcAft>
                <a:spcPts val="0"/>
              </a:spcAft>
              <a:buSzPts val="5300"/>
              <a:buNone/>
              <a:defRPr sz="5300"/>
            </a:lvl3pPr>
            <a:lvl4pPr lvl="3">
              <a:spcBef>
                <a:spcPts val="0"/>
              </a:spcBef>
              <a:spcAft>
                <a:spcPts val="0"/>
              </a:spcAft>
              <a:buSzPts val="5300"/>
              <a:buNone/>
              <a:defRPr sz="5300"/>
            </a:lvl4pPr>
            <a:lvl5pPr lvl="4">
              <a:spcBef>
                <a:spcPts val="0"/>
              </a:spcBef>
              <a:spcAft>
                <a:spcPts val="0"/>
              </a:spcAft>
              <a:buSzPts val="5300"/>
              <a:buNone/>
              <a:defRPr sz="5300"/>
            </a:lvl5pPr>
            <a:lvl6pPr lvl="5">
              <a:spcBef>
                <a:spcPts val="0"/>
              </a:spcBef>
              <a:spcAft>
                <a:spcPts val="0"/>
              </a:spcAft>
              <a:buSzPts val="5300"/>
              <a:buNone/>
              <a:defRPr sz="5300"/>
            </a:lvl6pPr>
            <a:lvl7pPr lvl="6">
              <a:spcBef>
                <a:spcPts val="0"/>
              </a:spcBef>
              <a:spcAft>
                <a:spcPts val="0"/>
              </a:spcAft>
              <a:buSzPts val="5300"/>
              <a:buNone/>
              <a:defRPr sz="5300"/>
            </a:lvl7pPr>
            <a:lvl8pPr lvl="7">
              <a:spcBef>
                <a:spcPts val="0"/>
              </a:spcBef>
              <a:spcAft>
                <a:spcPts val="0"/>
              </a:spcAft>
              <a:buSzPts val="5300"/>
              <a:buNone/>
              <a:defRPr sz="5300"/>
            </a:lvl8pPr>
            <a:lvl9pPr lvl="8">
              <a:spcBef>
                <a:spcPts val="0"/>
              </a:spcBef>
              <a:spcAft>
                <a:spcPts val="0"/>
              </a:spcAft>
              <a:buSzPts val="5300"/>
              <a:buNone/>
              <a:defRPr sz="5300"/>
            </a:lvl9pPr>
          </a:lstStyle>
          <a:p>
            <a:endParaRPr/>
          </a:p>
        </p:txBody>
      </p:sp>
      <p:sp>
        <p:nvSpPr>
          <p:cNvPr id="17" name="Google Shape;17;p2"/>
          <p:cNvSpPr txBox="1">
            <a:spLocks noGrp="1"/>
          </p:cNvSpPr>
          <p:nvPr>
            <p:ph type="subTitle" idx="1"/>
          </p:nvPr>
        </p:nvSpPr>
        <p:spPr>
          <a:xfrm>
            <a:off x="6778600" y="5233233"/>
            <a:ext cx="4627500" cy="674700"/>
          </a:xfrm>
          <a:prstGeom prst="rect">
            <a:avLst/>
          </a:prstGeom>
        </p:spPr>
        <p:txBody>
          <a:bodyPr spcFirstLastPara="1" wrap="square" lIns="121900" tIns="121900" rIns="121900" bIns="121900" anchor="t" anchorCtr="0">
            <a:no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a:endParaRPr/>
          </a:p>
        </p:txBody>
      </p:sp>
      <p:sp>
        <p:nvSpPr>
          <p:cNvPr id="18" name="Google Shape;18;p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0"/>
        <p:cNvGrpSpPr/>
        <p:nvPr/>
      </p:nvGrpSpPr>
      <p:grpSpPr>
        <a:xfrm>
          <a:off x="0" y="0"/>
          <a:ext cx="0" cy="0"/>
          <a:chOff x="0" y="0"/>
          <a:chExt cx="0" cy="0"/>
        </a:xfrm>
      </p:grpSpPr>
      <p:sp>
        <p:nvSpPr>
          <p:cNvPr id="131" name="Google Shape;131;p1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32" name="Google Shape;132;p1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2100"/>
              </a:spcBef>
              <a:spcAft>
                <a:spcPts val="0"/>
              </a:spcAft>
              <a:buClr>
                <a:schemeClr val="dk1"/>
              </a:buClr>
              <a:buSzPts val="1800"/>
              <a:buChar char="○"/>
              <a:defRPr/>
            </a:lvl2pPr>
            <a:lvl3pPr marL="1371600" lvl="2" indent="-342900" algn="l" rtl="0">
              <a:lnSpc>
                <a:spcPct val="90000"/>
              </a:lnSpc>
              <a:spcBef>
                <a:spcPts val="2100"/>
              </a:spcBef>
              <a:spcAft>
                <a:spcPts val="0"/>
              </a:spcAft>
              <a:buClr>
                <a:schemeClr val="dk1"/>
              </a:buClr>
              <a:buSzPts val="1800"/>
              <a:buChar char="■"/>
              <a:defRPr/>
            </a:lvl3pPr>
            <a:lvl4pPr marL="1828800" lvl="3" indent="-342900" algn="l" rtl="0">
              <a:lnSpc>
                <a:spcPct val="90000"/>
              </a:lnSpc>
              <a:spcBef>
                <a:spcPts val="2100"/>
              </a:spcBef>
              <a:spcAft>
                <a:spcPts val="0"/>
              </a:spcAft>
              <a:buClr>
                <a:schemeClr val="dk1"/>
              </a:buClr>
              <a:buSzPts val="1800"/>
              <a:buChar char="●"/>
              <a:defRPr/>
            </a:lvl4pPr>
            <a:lvl5pPr marL="2286000" lvl="4" indent="-342900" algn="l" rtl="0">
              <a:lnSpc>
                <a:spcPct val="90000"/>
              </a:lnSpc>
              <a:spcBef>
                <a:spcPts val="2100"/>
              </a:spcBef>
              <a:spcAft>
                <a:spcPts val="0"/>
              </a:spcAft>
              <a:buClr>
                <a:schemeClr val="dk1"/>
              </a:buClr>
              <a:buSzPts val="1800"/>
              <a:buChar char="○"/>
              <a:defRPr/>
            </a:lvl5pPr>
            <a:lvl6pPr marL="2743200" lvl="5" indent="-342900" algn="l" rtl="0">
              <a:lnSpc>
                <a:spcPct val="90000"/>
              </a:lnSpc>
              <a:spcBef>
                <a:spcPts val="2100"/>
              </a:spcBef>
              <a:spcAft>
                <a:spcPts val="0"/>
              </a:spcAft>
              <a:buClr>
                <a:schemeClr val="dk1"/>
              </a:buClr>
              <a:buSzPts val="1800"/>
              <a:buChar char="■"/>
              <a:defRPr/>
            </a:lvl6pPr>
            <a:lvl7pPr marL="3200400" lvl="6" indent="-342900" algn="l" rtl="0">
              <a:lnSpc>
                <a:spcPct val="90000"/>
              </a:lnSpc>
              <a:spcBef>
                <a:spcPts val="2100"/>
              </a:spcBef>
              <a:spcAft>
                <a:spcPts val="0"/>
              </a:spcAft>
              <a:buClr>
                <a:schemeClr val="dk1"/>
              </a:buClr>
              <a:buSzPts val="1800"/>
              <a:buChar char="●"/>
              <a:defRPr/>
            </a:lvl7pPr>
            <a:lvl8pPr marL="3657600" lvl="7" indent="-342900" algn="l" rtl="0">
              <a:lnSpc>
                <a:spcPct val="90000"/>
              </a:lnSpc>
              <a:spcBef>
                <a:spcPts val="2100"/>
              </a:spcBef>
              <a:spcAft>
                <a:spcPts val="0"/>
              </a:spcAft>
              <a:buClr>
                <a:schemeClr val="dk1"/>
              </a:buClr>
              <a:buSzPts val="1800"/>
              <a:buChar char="○"/>
              <a:defRPr/>
            </a:lvl8pPr>
            <a:lvl9pPr marL="4114800" lvl="8" indent="-342900" algn="l" rtl="0">
              <a:lnSpc>
                <a:spcPct val="90000"/>
              </a:lnSpc>
              <a:spcBef>
                <a:spcPts val="2100"/>
              </a:spcBef>
              <a:spcAft>
                <a:spcPts val="2100"/>
              </a:spcAft>
              <a:buClr>
                <a:schemeClr val="dk1"/>
              </a:buClr>
              <a:buSzPts val="1800"/>
              <a:buChar char="■"/>
              <a:defRPr/>
            </a:lvl9pPr>
          </a:lstStyle>
          <a:p>
            <a:endParaRPr/>
          </a:p>
        </p:txBody>
      </p:sp>
      <p:sp>
        <p:nvSpPr>
          <p:cNvPr id="133" name="Google Shape;133;p1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4" name="Google Shape;134;p1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5" name="Google Shape;135;p1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00201"/>
            <a:ext cx="5384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24699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5875053" y="0"/>
            <a:ext cx="6316642" cy="6857248"/>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1098467" y="2737333"/>
            <a:ext cx="6116100" cy="1531500"/>
          </a:xfrm>
          <a:prstGeom prst="rect">
            <a:avLst/>
          </a:prstGeom>
        </p:spPr>
        <p:txBody>
          <a:bodyPr spcFirstLastPara="1" wrap="square" lIns="121900" tIns="121900" rIns="121900" bIns="121900" anchor="ctr" anchorCtr="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40" name="Google Shape;40;p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507989"/>
            <a:ext cx="1383765" cy="1355016"/>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46" name="Google Shape;46;p4"/>
          <p:cNvSpPr txBox="1">
            <a:spLocks noGrp="1"/>
          </p:cNvSpPr>
          <p:nvPr>
            <p:ph type="body" idx="1"/>
          </p:nvPr>
        </p:nvSpPr>
        <p:spPr>
          <a:xfrm>
            <a:off x="1730000" y="2090067"/>
            <a:ext cx="9385200" cy="3881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47" name="Google Shape;47;p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507989"/>
            <a:ext cx="1383765" cy="1355016"/>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61" name="Google Shape;61;p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507989"/>
            <a:ext cx="1383765" cy="1355016"/>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730000" y="525000"/>
            <a:ext cx="5065200" cy="1990800"/>
          </a:xfrm>
          <a:prstGeom prst="rect">
            <a:avLst/>
          </a:prstGeom>
        </p:spPr>
        <p:txBody>
          <a:bodyPr spcFirstLastPara="1" wrap="square" lIns="121900" tIns="121900" rIns="121900" bIns="121900" anchor="t"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67" name="Google Shape;67;p7"/>
          <p:cNvSpPr txBox="1">
            <a:spLocks noGrp="1"/>
          </p:cNvSpPr>
          <p:nvPr>
            <p:ph type="body" idx="1"/>
          </p:nvPr>
        </p:nvSpPr>
        <p:spPr>
          <a:xfrm>
            <a:off x="1730000" y="2630067"/>
            <a:ext cx="5065200" cy="32211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68" name="Google Shape;68;p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5875053" y="0"/>
            <a:ext cx="6316642" cy="6857829"/>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1098467" y="1155700"/>
            <a:ext cx="6116100" cy="4694700"/>
          </a:xfrm>
          <a:prstGeom prst="rect">
            <a:avLst/>
          </a:prstGeom>
        </p:spPr>
        <p:txBody>
          <a:bodyPr spcFirstLastPara="1" wrap="square" lIns="121900" tIns="121900" rIns="121900" bIns="121900" anchor="ctr" anchorCtr="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90" name="Google Shape;90;p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507989"/>
            <a:ext cx="1383765" cy="1355016"/>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730000" y="2211100"/>
            <a:ext cx="4048500" cy="2335500"/>
          </a:xfrm>
          <a:prstGeom prst="rect">
            <a:avLst/>
          </a:prstGeom>
        </p:spPr>
        <p:txBody>
          <a:bodyPr spcFirstLastPara="1" wrap="square" lIns="121900" tIns="121900" rIns="121900" bIns="121900" anchor="t"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96" name="Google Shape;96;p9"/>
          <p:cNvSpPr txBox="1">
            <a:spLocks noGrp="1"/>
          </p:cNvSpPr>
          <p:nvPr>
            <p:ph type="subTitle" idx="1"/>
          </p:nvPr>
        </p:nvSpPr>
        <p:spPr>
          <a:xfrm>
            <a:off x="1730000" y="4717333"/>
            <a:ext cx="4048500" cy="674700"/>
          </a:xfrm>
          <a:prstGeom prst="rect">
            <a:avLst/>
          </a:prstGeom>
        </p:spPr>
        <p:txBody>
          <a:bodyPr spcFirstLastPara="1" wrap="square" lIns="121900" tIns="121900" rIns="121900" bIns="121900" anchor="t" anchorCtr="0">
            <a:no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a:endParaRPr/>
          </a:p>
        </p:txBody>
      </p:sp>
      <p:sp>
        <p:nvSpPr>
          <p:cNvPr id="97" name="Google Shape;97;p9"/>
          <p:cNvSpPr txBox="1">
            <a:spLocks noGrp="1"/>
          </p:cNvSpPr>
          <p:nvPr>
            <p:ph type="body" idx="2"/>
          </p:nvPr>
        </p:nvSpPr>
        <p:spPr>
          <a:xfrm>
            <a:off x="6197600" y="2262133"/>
            <a:ext cx="4902300" cy="31299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98" name="Google Shape;98;p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5504636"/>
            <a:ext cx="931877" cy="912853"/>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1083633" y="5740500"/>
            <a:ext cx="9248100" cy="698400"/>
          </a:xfrm>
          <a:prstGeom prst="rect">
            <a:avLst/>
          </a:prstGeom>
        </p:spPr>
        <p:txBody>
          <a:bodyPr spcFirstLastPara="1" wrap="square" lIns="121900" tIns="121900" rIns="121900" bIns="121900" anchor="ctr" anchorCtr="0">
            <a:noAutofit/>
          </a:bodyPr>
          <a:lstStyle>
            <a:lvl1pPr marL="457200" lvl="0" indent="-228600">
              <a:lnSpc>
                <a:spcPct val="100000"/>
              </a:lnSpc>
              <a:spcBef>
                <a:spcPts val="0"/>
              </a:spcBef>
              <a:spcAft>
                <a:spcPts val="0"/>
              </a:spcAft>
              <a:buSzPts val="1700"/>
              <a:buNone/>
              <a:defRPr/>
            </a:lvl1pPr>
          </a:lstStyle>
          <a:p>
            <a:endParaRPr/>
          </a:p>
        </p:txBody>
      </p:sp>
      <p:sp>
        <p:nvSpPr>
          <p:cNvPr id="104" name="Google Shape;104;p1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5875053" y="0"/>
            <a:ext cx="6316642" cy="6857248"/>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1098467" y="1712900"/>
            <a:ext cx="6368100" cy="1734300"/>
          </a:xfrm>
          <a:prstGeom prst="rect">
            <a:avLst/>
          </a:prstGeom>
        </p:spPr>
        <p:txBody>
          <a:bodyPr spcFirstLastPara="1" wrap="square" lIns="121900" tIns="121900" rIns="121900" bIns="121900" anchor="t" anchorCtr="0">
            <a:noAutofit/>
          </a:bodyPr>
          <a:lstStyle>
            <a:lvl1pPr lvl="0">
              <a:spcBef>
                <a:spcPts val="0"/>
              </a:spcBef>
              <a:spcAft>
                <a:spcPts val="0"/>
              </a:spcAft>
              <a:buSzPts val="10700"/>
              <a:buNone/>
              <a:defRPr sz="10700"/>
            </a:lvl1pPr>
            <a:lvl2pPr lvl="1">
              <a:spcBef>
                <a:spcPts val="0"/>
              </a:spcBef>
              <a:spcAft>
                <a:spcPts val="0"/>
              </a:spcAft>
              <a:buSzPts val="10700"/>
              <a:buNone/>
              <a:defRPr sz="10700"/>
            </a:lvl2pPr>
            <a:lvl3pPr lvl="2">
              <a:spcBef>
                <a:spcPts val="0"/>
              </a:spcBef>
              <a:spcAft>
                <a:spcPts val="0"/>
              </a:spcAft>
              <a:buSzPts val="10700"/>
              <a:buNone/>
              <a:defRPr sz="10700"/>
            </a:lvl3pPr>
            <a:lvl4pPr lvl="3">
              <a:spcBef>
                <a:spcPts val="0"/>
              </a:spcBef>
              <a:spcAft>
                <a:spcPts val="0"/>
              </a:spcAft>
              <a:buSzPts val="10700"/>
              <a:buNone/>
              <a:defRPr sz="10700"/>
            </a:lvl4pPr>
            <a:lvl5pPr lvl="4">
              <a:spcBef>
                <a:spcPts val="0"/>
              </a:spcBef>
              <a:spcAft>
                <a:spcPts val="0"/>
              </a:spcAft>
              <a:buSzPts val="10700"/>
              <a:buNone/>
              <a:defRPr sz="10700"/>
            </a:lvl5pPr>
            <a:lvl6pPr lvl="5">
              <a:spcBef>
                <a:spcPts val="0"/>
              </a:spcBef>
              <a:spcAft>
                <a:spcPts val="0"/>
              </a:spcAft>
              <a:buSzPts val="10700"/>
              <a:buNone/>
              <a:defRPr sz="10700"/>
            </a:lvl6pPr>
            <a:lvl7pPr lvl="6">
              <a:spcBef>
                <a:spcPts val="0"/>
              </a:spcBef>
              <a:spcAft>
                <a:spcPts val="0"/>
              </a:spcAft>
              <a:buSzPts val="10700"/>
              <a:buNone/>
              <a:defRPr sz="10700"/>
            </a:lvl7pPr>
            <a:lvl8pPr lvl="7">
              <a:spcBef>
                <a:spcPts val="0"/>
              </a:spcBef>
              <a:spcAft>
                <a:spcPts val="0"/>
              </a:spcAft>
              <a:buSzPts val="10700"/>
              <a:buNone/>
              <a:defRPr sz="10700"/>
            </a:lvl8pPr>
            <a:lvl9pPr lvl="8">
              <a:spcBef>
                <a:spcPts val="0"/>
              </a:spcBef>
              <a:spcAft>
                <a:spcPts val="0"/>
              </a:spcAft>
              <a:buSzPts val="10700"/>
              <a:buNone/>
              <a:defRPr sz="10700"/>
            </a:lvl9pPr>
          </a:lstStyle>
          <a:p>
            <a:r>
              <a:t>xx%</a:t>
            </a:r>
          </a:p>
        </p:txBody>
      </p:sp>
      <p:sp>
        <p:nvSpPr>
          <p:cNvPr id="126" name="Google Shape;126;p11"/>
          <p:cNvSpPr txBox="1">
            <a:spLocks noGrp="1"/>
          </p:cNvSpPr>
          <p:nvPr>
            <p:ph type="body" idx="1"/>
          </p:nvPr>
        </p:nvSpPr>
        <p:spPr>
          <a:xfrm>
            <a:off x="1098467" y="3524166"/>
            <a:ext cx="6368100" cy="16251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127" name="Google Shape;127;p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1pPr>
            <a:lvl2pPr lvl="1">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2pPr>
            <a:lvl3pPr lvl="2">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3pPr>
            <a:lvl4pPr lvl="3">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4pPr>
            <a:lvl5pPr lvl="4">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5pPr>
            <a:lvl6pPr lvl="5">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6pPr>
            <a:lvl7pPr lvl="6">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7pPr>
            <a:lvl8pPr lvl="7">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8pPr>
            <a:lvl9pPr lvl="8">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36550">
              <a:lnSpc>
                <a:spcPct val="115000"/>
              </a:lnSpc>
              <a:spcBef>
                <a:spcPts val="0"/>
              </a:spcBef>
              <a:spcAft>
                <a:spcPts val="0"/>
              </a:spcAft>
              <a:buClr>
                <a:schemeClr val="lt1"/>
              </a:buClr>
              <a:buSzPts val="1700"/>
              <a:buFont typeface="Lato"/>
              <a:buChar char="●"/>
              <a:defRPr sz="1700">
                <a:solidFill>
                  <a:schemeClr val="lt1"/>
                </a:solidFill>
                <a:latin typeface="Lato"/>
                <a:ea typeface="Lato"/>
                <a:cs typeface="Lato"/>
                <a:sym typeface="Lato"/>
              </a:defRPr>
            </a:lvl1pPr>
            <a:lvl2pPr marL="914400" lvl="1"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2pPr>
            <a:lvl3pPr marL="1371600" lvl="2"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3pPr>
            <a:lvl4pPr marL="1828800" lvl="3"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4pPr>
            <a:lvl5pPr marL="2286000" lvl="4"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5pPr>
            <a:lvl6pPr marL="2743200" lvl="5"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6pPr>
            <a:lvl7pPr marL="3200400" lvl="6"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7pPr>
            <a:lvl8pPr marL="3657600" lvl="7"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8pPr>
            <a:lvl9pPr marL="4114800" lvl="8" indent="-323850">
              <a:lnSpc>
                <a:spcPct val="115000"/>
              </a:lnSpc>
              <a:spcBef>
                <a:spcPts val="2100"/>
              </a:spcBef>
              <a:spcAft>
                <a:spcPts val="2100"/>
              </a:spcAft>
              <a:buClr>
                <a:schemeClr val="lt1"/>
              </a:buClr>
              <a:buSzPts val="1500"/>
              <a:buFont typeface="Lato"/>
              <a:buChar char="■"/>
              <a:defRPr sz="15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lt1"/>
                </a:solidFill>
                <a:latin typeface="Lato"/>
                <a:ea typeface="Lato"/>
                <a:cs typeface="Lato"/>
                <a:sym typeface="Lato"/>
              </a:defRPr>
            </a:lvl1pPr>
            <a:lvl2pPr lvl="1" algn="r">
              <a:buNone/>
              <a:defRPr sz="1300">
                <a:solidFill>
                  <a:schemeClr val="lt1"/>
                </a:solidFill>
                <a:latin typeface="Lato"/>
                <a:ea typeface="Lato"/>
                <a:cs typeface="Lato"/>
                <a:sym typeface="Lato"/>
              </a:defRPr>
            </a:lvl2pPr>
            <a:lvl3pPr lvl="2" algn="r">
              <a:buNone/>
              <a:defRPr sz="1300">
                <a:solidFill>
                  <a:schemeClr val="lt1"/>
                </a:solidFill>
                <a:latin typeface="Lato"/>
                <a:ea typeface="Lato"/>
                <a:cs typeface="Lato"/>
                <a:sym typeface="Lato"/>
              </a:defRPr>
            </a:lvl3pPr>
            <a:lvl4pPr lvl="3" algn="r">
              <a:buNone/>
              <a:defRPr sz="1300">
                <a:solidFill>
                  <a:schemeClr val="lt1"/>
                </a:solidFill>
                <a:latin typeface="Lato"/>
                <a:ea typeface="Lato"/>
                <a:cs typeface="Lato"/>
                <a:sym typeface="Lato"/>
              </a:defRPr>
            </a:lvl4pPr>
            <a:lvl5pPr lvl="4" algn="r">
              <a:buNone/>
              <a:defRPr sz="1300">
                <a:solidFill>
                  <a:schemeClr val="lt1"/>
                </a:solidFill>
                <a:latin typeface="Lato"/>
                <a:ea typeface="Lato"/>
                <a:cs typeface="Lato"/>
                <a:sym typeface="Lato"/>
              </a:defRPr>
            </a:lvl5pPr>
            <a:lvl6pPr lvl="5" algn="r">
              <a:buNone/>
              <a:defRPr sz="1300">
                <a:solidFill>
                  <a:schemeClr val="lt1"/>
                </a:solidFill>
                <a:latin typeface="Lato"/>
                <a:ea typeface="Lato"/>
                <a:cs typeface="Lato"/>
                <a:sym typeface="Lato"/>
              </a:defRPr>
            </a:lvl6pPr>
            <a:lvl7pPr lvl="6" algn="r">
              <a:buNone/>
              <a:defRPr sz="1300">
                <a:solidFill>
                  <a:schemeClr val="lt1"/>
                </a:solidFill>
                <a:latin typeface="Lato"/>
                <a:ea typeface="Lato"/>
                <a:cs typeface="Lato"/>
                <a:sym typeface="Lato"/>
              </a:defRPr>
            </a:lvl7pPr>
            <a:lvl8pPr lvl="7" algn="r">
              <a:buNone/>
              <a:defRPr sz="1300">
                <a:solidFill>
                  <a:schemeClr val="lt1"/>
                </a:solidFill>
                <a:latin typeface="Lato"/>
                <a:ea typeface="Lato"/>
                <a:cs typeface="Lato"/>
                <a:sym typeface="Lato"/>
              </a:defRPr>
            </a:lvl8pPr>
            <a:lvl9pPr lvl="8" algn="r">
              <a:buNone/>
              <a:defRPr sz="13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hyperlink" Target="https://project-2-mgjah.herokuapp.com/" TargetMode="External"/><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hyperlink" Target="https://project-2-mgjah.herokuapp.com/plot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0" name="Google Shape;140;p14"/>
          <p:cNvPicPr preferRelativeResize="0"/>
          <p:nvPr/>
        </p:nvPicPr>
        <p:blipFill rotWithShape="1">
          <a:blip r:embed="rId3">
            <a:alphaModFix/>
          </a:blip>
          <a:srcRect l="16864" r="17284"/>
          <a:stretch/>
        </p:blipFill>
        <p:spPr>
          <a:xfrm>
            <a:off x="6619285" y="228600"/>
            <a:ext cx="2945501" cy="2947401"/>
          </a:xfrm>
          <a:prstGeom prst="rect">
            <a:avLst/>
          </a:prstGeom>
          <a:noFill/>
          <a:ln>
            <a:noFill/>
          </a:ln>
        </p:spPr>
      </p:pic>
      <p:sp>
        <p:nvSpPr>
          <p:cNvPr id="141" name="Google Shape;141;p14"/>
          <p:cNvSpPr txBox="1">
            <a:spLocks noGrp="1"/>
          </p:cNvSpPr>
          <p:nvPr>
            <p:ph type="ctrTitle"/>
          </p:nvPr>
        </p:nvSpPr>
        <p:spPr>
          <a:xfrm>
            <a:off x="4850570" y="2989361"/>
            <a:ext cx="6690000" cy="1918815"/>
          </a:xfrm>
          <a:prstGeom prst="rect">
            <a:avLst/>
          </a:prstGeom>
          <a:noFill/>
          <a:ln>
            <a:noFill/>
          </a:ln>
        </p:spPr>
        <p:txBody>
          <a:bodyPr spcFirstLastPara="1" wrap="square" lIns="91425" tIns="45700" rIns="91425" bIns="45700" anchor="b" anchorCtr="0">
            <a:noAutofit/>
          </a:bodyPr>
          <a:lstStyle/>
          <a:p>
            <a:pPr lvl="0" algn="ctr">
              <a:lnSpc>
                <a:spcPct val="90000"/>
              </a:lnSpc>
              <a:buClr>
                <a:schemeClr val="dk1"/>
              </a:buClr>
              <a:buSzPts val="6000"/>
            </a:pPr>
            <a:r>
              <a:rPr lang="en-US" sz="4400" dirty="0"/>
              <a:t>COVID-19 </a:t>
            </a:r>
            <a:br>
              <a:rPr lang="en-US" sz="4400" dirty="0"/>
            </a:br>
            <a:r>
              <a:rPr lang="en-US" sz="4400" dirty="0"/>
              <a:t>Interactive Dashboard </a:t>
            </a:r>
            <a:endParaRPr sz="4400" dirty="0"/>
          </a:p>
        </p:txBody>
      </p:sp>
      <p:sp>
        <p:nvSpPr>
          <p:cNvPr id="142" name="Google Shape;142;p14"/>
          <p:cNvSpPr txBox="1">
            <a:spLocks noGrp="1"/>
          </p:cNvSpPr>
          <p:nvPr>
            <p:ph type="subTitle" idx="1"/>
          </p:nvPr>
        </p:nvSpPr>
        <p:spPr>
          <a:xfrm>
            <a:off x="5513294" y="5094461"/>
            <a:ext cx="5688106" cy="1508045"/>
          </a:xfrm>
          <a:prstGeom prst="rect">
            <a:avLst/>
          </a:prstGeom>
          <a:noFill/>
          <a:ln>
            <a:noFill/>
          </a:ln>
        </p:spPr>
        <p:txBody>
          <a:bodyPr spcFirstLastPara="1" wrap="square" lIns="91425" tIns="45700" rIns="91425" bIns="45700" anchor="t" anchorCtr="0">
            <a:noAutofit/>
          </a:bodyPr>
          <a:lstStyle/>
          <a:p>
            <a:pPr marL="0" lvl="0" indent="0" algn="ctr" rtl="0">
              <a:lnSpc>
                <a:spcPct val="80000"/>
              </a:lnSpc>
              <a:spcBef>
                <a:spcPts val="0"/>
              </a:spcBef>
              <a:spcAft>
                <a:spcPts val="0"/>
              </a:spcAft>
              <a:buClr>
                <a:schemeClr val="dk1"/>
              </a:buClr>
              <a:buSzPts val="2400"/>
              <a:buNone/>
            </a:pPr>
            <a:r>
              <a:rPr lang="en-US" dirty="0"/>
              <a:t>Michael Cary</a:t>
            </a:r>
            <a:endParaRPr dirty="0"/>
          </a:p>
          <a:p>
            <a:pPr marL="0" indent="0" algn="ctr">
              <a:lnSpc>
                <a:spcPct val="80000"/>
              </a:lnSpc>
              <a:spcBef>
                <a:spcPts val="1000"/>
              </a:spcBef>
              <a:buClr>
                <a:schemeClr val="dk1"/>
              </a:buClr>
              <a:buSzPts val="2400"/>
            </a:pPr>
            <a:r>
              <a:rPr lang="en-US" dirty="0"/>
              <a:t>Ashish </a:t>
            </a:r>
            <a:r>
              <a:rPr lang="en-US" dirty="0" err="1"/>
              <a:t>Karki</a:t>
            </a:r>
            <a:endParaRPr lang="en-US" dirty="0"/>
          </a:p>
          <a:p>
            <a:pPr marL="0" lvl="0" indent="0" algn="ctr" rtl="0">
              <a:lnSpc>
                <a:spcPct val="80000"/>
              </a:lnSpc>
              <a:spcBef>
                <a:spcPts val="1000"/>
              </a:spcBef>
              <a:spcAft>
                <a:spcPts val="0"/>
              </a:spcAft>
              <a:buClr>
                <a:schemeClr val="dk1"/>
              </a:buClr>
              <a:buSzPts val="2400"/>
              <a:buNone/>
            </a:pPr>
            <a:r>
              <a:rPr lang="en-US" dirty="0"/>
              <a:t>John Costa</a:t>
            </a:r>
            <a:endParaRPr dirty="0"/>
          </a:p>
          <a:p>
            <a:pPr marL="0" lvl="0" indent="0" algn="ctr">
              <a:lnSpc>
                <a:spcPct val="80000"/>
              </a:lnSpc>
              <a:spcBef>
                <a:spcPts val="1000"/>
              </a:spcBef>
              <a:buClr>
                <a:schemeClr val="dk1"/>
              </a:buClr>
              <a:buSzPts val="2400"/>
            </a:pPr>
            <a:r>
              <a:rPr lang="en-US" dirty="0"/>
              <a:t>Henry Randall</a:t>
            </a:r>
          </a:p>
          <a:p>
            <a:pPr marL="0" indent="0" algn="ctr">
              <a:lnSpc>
                <a:spcPct val="80000"/>
              </a:lnSpc>
              <a:spcBef>
                <a:spcPts val="1000"/>
              </a:spcBef>
              <a:buClr>
                <a:schemeClr val="dk1"/>
              </a:buClr>
              <a:buSzPts val="2400"/>
            </a:pPr>
            <a:r>
              <a:rPr lang="en-US" dirty="0"/>
              <a:t>Guillermo </a:t>
            </a:r>
            <a:r>
              <a:rPr lang="en-US" dirty="0" err="1"/>
              <a:t>Huertas</a:t>
            </a:r>
            <a:endParaRPr lang="en-US" dirty="0"/>
          </a:p>
          <a:p>
            <a:pPr marL="0" lvl="0" indent="0" algn="ctr">
              <a:lnSpc>
                <a:spcPct val="80000"/>
              </a:lnSpc>
              <a:spcBef>
                <a:spcPts val="1000"/>
              </a:spcBef>
              <a:buClr>
                <a:schemeClr val="dk1"/>
              </a:buClr>
              <a:buSzPts val="2400"/>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t>COVID-19</a:t>
            </a:r>
          </a:p>
        </p:txBody>
      </p:sp>
      <p:sp>
        <p:nvSpPr>
          <p:cNvPr id="3" name="Content Placeholder 2"/>
          <p:cNvSpPr>
            <a:spLocks noGrp="1"/>
          </p:cNvSpPr>
          <p:nvPr>
            <p:ph sz="half" idx="1"/>
          </p:nvPr>
        </p:nvSpPr>
        <p:spPr>
          <a:xfrm>
            <a:off x="699247" y="1417639"/>
            <a:ext cx="6673103" cy="4363597"/>
          </a:xfrm>
        </p:spPr>
        <p:txBody>
          <a:bodyPr/>
          <a:lstStyle/>
          <a:p>
            <a:pPr>
              <a:lnSpc>
                <a:spcPct val="100000"/>
              </a:lnSpc>
            </a:pPr>
            <a:r>
              <a:rPr lang="en-US" dirty="0"/>
              <a:t>Spreads person-to-person via coughing, sneezing, and possibly talking</a:t>
            </a:r>
          </a:p>
          <a:p>
            <a:pPr lvl="1">
              <a:lnSpc>
                <a:spcPct val="100000"/>
              </a:lnSpc>
              <a:spcBef>
                <a:spcPts val="0"/>
              </a:spcBef>
            </a:pPr>
            <a:r>
              <a:rPr lang="en-US" dirty="0"/>
              <a:t>approximately 3 million confirmed cases and 130 thousand deaths in the US </a:t>
            </a:r>
          </a:p>
          <a:p>
            <a:pPr>
              <a:lnSpc>
                <a:spcPct val="100000"/>
              </a:lnSpc>
            </a:pPr>
            <a:endParaRPr lang="en-US" dirty="0"/>
          </a:p>
          <a:p>
            <a:pPr>
              <a:lnSpc>
                <a:spcPct val="100000"/>
              </a:lnSpc>
            </a:pPr>
            <a:r>
              <a:rPr lang="en-US" dirty="0"/>
              <a:t>Stay-at-home quarantine orders enforced to reduce the spread (and now many states are reopening)</a:t>
            </a:r>
          </a:p>
        </p:txBody>
      </p:sp>
      <p:pic>
        <p:nvPicPr>
          <p:cNvPr id="7" name="Google Shape;140;p14"/>
          <p:cNvPicPr preferRelativeResize="0"/>
          <p:nvPr/>
        </p:nvPicPr>
        <p:blipFill>
          <a:blip r:embed="rId3">
            <a:alphaModFix/>
          </a:blip>
          <a:stretch>
            <a:fillRect/>
          </a:stretch>
        </p:blipFill>
        <p:spPr>
          <a:xfrm>
            <a:off x="7372349" y="1716619"/>
            <a:ext cx="4054841" cy="3354800"/>
          </a:xfrm>
          <a:prstGeom prst="rect">
            <a:avLst/>
          </a:prstGeom>
          <a:noFill/>
          <a:ln>
            <a:noFill/>
          </a:ln>
        </p:spPr>
      </p:pic>
    </p:spTree>
    <p:extLst>
      <p:ext uri="{BB962C8B-B14F-4D97-AF65-F5344CB8AC3E}">
        <p14:creationId xmlns:p14="http://schemas.microsoft.com/office/powerpoint/2010/main" val="3640982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600" y="359764"/>
            <a:ext cx="11360700" cy="997103"/>
          </a:xfrm>
        </p:spPr>
        <p:txBody>
          <a:bodyPr/>
          <a:lstStyle/>
          <a:p>
            <a:pPr algn="ctr"/>
            <a:r>
              <a:rPr lang="en-US" sz="3600" dirty="0"/>
              <a:t>COVID-19 data: an infodemic?</a:t>
            </a:r>
          </a:p>
        </p:txBody>
      </p:sp>
      <p:sp>
        <p:nvSpPr>
          <p:cNvPr id="3" name="Content Placeholder 2"/>
          <p:cNvSpPr>
            <a:spLocks noGrp="1"/>
          </p:cNvSpPr>
          <p:nvPr>
            <p:ph sz="half" idx="1"/>
          </p:nvPr>
        </p:nvSpPr>
        <p:spPr>
          <a:xfrm>
            <a:off x="699247" y="1543987"/>
            <a:ext cx="6915756" cy="4237249"/>
          </a:xfrm>
        </p:spPr>
        <p:txBody>
          <a:bodyPr/>
          <a:lstStyle/>
          <a:p>
            <a:pPr>
              <a:lnSpc>
                <a:spcPct val="100000"/>
              </a:lnSpc>
            </a:pPr>
            <a:r>
              <a:rPr lang="en-US" dirty="0"/>
              <a:t>COVID data is everywhere, but problems persists:</a:t>
            </a:r>
          </a:p>
          <a:p>
            <a:pPr>
              <a:lnSpc>
                <a:spcPct val="100000"/>
              </a:lnSpc>
            </a:pPr>
            <a:endParaRPr lang="en-US" dirty="0"/>
          </a:p>
          <a:p>
            <a:pPr lvl="1">
              <a:lnSpc>
                <a:spcPct val="100000"/>
              </a:lnSpc>
              <a:spcBef>
                <a:spcPts val="0"/>
              </a:spcBef>
            </a:pPr>
            <a:r>
              <a:rPr lang="en-US" dirty="0"/>
              <a:t>Quality of data is lacking </a:t>
            </a:r>
          </a:p>
          <a:p>
            <a:pPr lvl="1">
              <a:lnSpc>
                <a:spcPct val="100000"/>
              </a:lnSpc>
              <a:spcBef>
                <a:spcPts val="0"/>
              </a:spcBef>
            </a:pPr>
            <a:endParaRPr lang="en-US" dirty="0"/>
          </a:p>
          <a:p>
            <a:pPr lvl="1">
              <a:lnSpc>
                <a:spcPct val="100000"/>
              </a:lnSpc>
              <a:spcBef>
                <a:spcPts val="0"/>
              </a:spcBef>
            </a:pPr>
            <a:r>
              <a:rPr lang="en-US" dirty="0"/>
              <a:t>Most tables and charts are static</a:t>
            </a:r>
          </a:p>
          <a:p>
            <a:pPr lvl="1">
              <a:lnSpc>
                <a:spcPct val="100000"/>
              </a:lnSpc>
              <a:spcBef>
                <a:spcPts val="0"/>
              </a:spcBef>
            </a:pPr>
            <a:endParaRPr lang="en-US" dirty="0"/>
          </a:p>
          <a:p>
            <a:pPr lvl="1">
              <a:lnSpc>
                <a:spcPct val="100000"/>
              </a:lnSpc>
              <a:spcBef>
                <a:spcPts val="0"/>
              </a:spcBef>
            </a:pPr>
            <a:r>
              <a:rPr lang="en-US" dirty="0"/>
              <a:t>Many online tools </a:t>
            </a:r>
            <a:r>
              <a:rPr lang="en-US" u="sng" dirty="0"/>
              <a:t>do not </a:t>
            </a:r>
          </a:p>
          <a:p>
            <a:pPr lvl="2">
              <a:lnSpc>
                <a:spcPct val="100000"/>
              </a:lnSpc>
              <a:spcBef>
                <a:spcPts val="0"/>
              </a:spcBef>
            </a:pPr>
            <a:r>
              <a:rPr lang="en-US" dirty="0"/>
              <a:t>track COVID data at the county level </a:t>
            </a:r>
          </a:p>
          <a:p>
            <a:pPr lvl="2">
              <a:lnSpc>
                <a:spcPct val="100000"/>
              </a:lnSpc>
              <a:spcBef>
                <a:spcPts val="0"/>
              </a:spcBef>
            </a:pPr>
            <a:r>
              <a:rPr lang="en-US" dirty="0"/>
              <a:t>have state quarantine order dates</a:t>
            </a:r>
          </a:p>
        </p:txBody>
      </p:sp>
      <p:pic>
        <p:nvPicPr>
          <p:cNvPr id="7" name="Google Shape;140;p14"/>
          <p:cNvPicPr preferRelativeResize="0"/>
          <p:nvPr/>
        </p:nvPicPr>
        <p:blipFill>
          <a:blip r:embed="rId3">
            <a:alphaModFix/>
          </a:blip>
          <a:stretch>
            <a:fillRect/>
          </a:stretch>
        </p:blipFill>
        <p:spPr>
          <a:xfrm>
            <a:off x="6954115" y="1716619"/>
            <a:ext cx="4473076" cy="3354800"/>
          </a:xfrm>
          <a:prstGeom prst="rect">
            <a:avLst/>
          </a:prstGeom>
          <a:noFill/>
          <a:ln>
            <a:noFill/>
          </a:ln>
        </p:spPr>
      </p:pic>
    </p:spTree>
    <p:extLst>
      <p:ext uri="{BB962C8B-B14F-4D97-AF65-F5344CB8AC3E}">
        <p14:creationId xmlns:p14="http://schemas.microsoft.com/office/powerpoint/2010/main" val="3023105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52329" y="525000"/>
            <a:ext cx="10028583" cy="779144"/>
          </a:xfrm>
        </p:spPr>
        <p:txBody>
          <a:bodyPr/>
          <a:lstStyle/>
          <a:p>
            <a:pPr algn="ctr"/>
            <a:r>
              <a:rPr lang="en-US" sz="3600" dirty="0"/>
              <a:t>Project Aim, Data Sources, and Technology</a:t>
            </a:r>
          </a:p>
        </p:txBody>
      </p:sp>
      <p:sp>
        <p:nvSpPr>
          <p:cNvPr id="5" name="Text Placeholder 4"/>
          <p:cNvSpPr>
            <a:spLocks noGrp="1"/>
          </p:cNvSpPr>
          <p:nvPr>
            <p:ph type="body" idx="1"/>
          </p:nvPr>
        </p:nvSpPr>
        <p:spPr>
          <a:xfrm>
            <a:off x="1730000" y="1304144"/>
            <a:ext cx="9385200" cy="4667623"/>
          </a:xfrm>
        </p:spPr>
        <p:txBody>
          <a:bodyPr/>
          <a:lstStyle/>
          <a:p>
            <a:pPr marL="0" indent="0">
              <a:lnSpc>
                <a:spcPct val="100000"/>
              </a:lnSpc>
              <a:buNone/>
            </a:pPr>
            <a:r>
              <a:rPr lang="en-US" sz="2400" b="1" dirty="0">
                <a:latin typeface="Lato" panose="020B0604020202020204" charset="0"/>
                <a:ea typeface="Calibri" panose="020F0502020204030204" pitchFamily="34" charset="0"/>
                <a:cs typeface="Lato" panose="020B0604020202020204" charset="0"/>
              </a:rPr>
              <a:t>Project aim </a:t>
            </a:r>
          </a:p>
          <a:p>
            <a:pPr indent="-457200">
              <a:lnSpc>
                <a:spcPct val="100000"/>
              </a:lnSpc>
            </a:pPr>
            <a:r>
              <a:rPr lang="en-US" sz="2000" dirty="0">
                <a:latin typeface="Lato" panose="020B0604020202020204" charset="0"/>
                <a:ea typeface="Calibri" panose="020F0502020204030204" pitchFamily="34" charset="0"/>
                <a:cs typeface="Lato" panose="020B0604020202020204" charset="0"/>
              </a:rPr>
              <a:t>Create an interactive dashboard that includes several different visualizations of COVID-19 data including tables, maps, and charts in near real-time at the national, state, and county levels.</a:t>
            </a:r>
          </a:p>
          <a:p>
            <a:pPr indent="-457200">
              <a:lnSpc>
                <a:spcPct val="100000"/>
              </a:lnSpc>
            </a:pPr>
            <a:endParaRPr lang="en-US" sz="2400" dirty="0">
              <a:latin typeface="Lato" panose="020B0604020202020204" charset="0"/>
              <a:ea typeface="Calibri" panose="020F0502020204030204" pitchFamily="34" charset="0"/>
              <a:cs typeface="Lato" panose="020B0604020202020204" charset="0"/>
            </a:endParaRPr>
          </a:p>
          <a:p>
            <a:pPr marL="0" indent="0">
              <a:lnSpc>
                <a:spcPct val="100000"/>
              </a:lnSpc>
              <a:buNone/>
            </a:pPr>
            <a:r>
              <a:rPr lang="en-US" sz="2400" b="1" dirty="0">
                <a:latin typeface="Lato" panose="020B0604020202020204" charset="0"/>
                <a:ea typeface="Calibri" panose="020F0502020204030204" pitchFamily="34" charset="0"/>
                <a:cs typeface="Lato" panose="020B0604020202020204" charset="0"/>
              </a:rPr>
              <a:t>Data sources</a:t>
            </a:r>
            <a:endParaRPr lang="en-US" sz="2400" dirty="0">
              <a:latin typeface="Lato" panose="020B0604020202020204" charset="0"/>
              <a:ea typeface="Calibri" panose="020F0502020204030204" pitchFamily="34" charset="0"/>
              <a:cs typeface="Lato" panose="020B0604020202020204" charset="0"/>
            </a:endParaRPr>
          </a:p>
          <a:p>
            <a:pPr marL="342900" lvl="0" indent="-342900">
              <a:lnSpc>
                <a:spcPct val="100000"/>
              </a:lnSpc>
              <a:buFont typeface="Symbol" panose="05050102010706020507" pitchFamily="18" charset="2"/>
              <a:buChar char=""/>
            </a:pPr>
            <a:r>
              <a:rPr lang="en-US" sz="2000" dirty="0">
                <a:latin typeface="Lato" panose="020B0604020202020204" charset="0"/>
                <a:ea typeface="Calibri" panose="020F0502020204030204" pitchFamily="34" charset="0"/>
                <a:cs typeface="Lato" panose="020B0604020202020204" charset="0"/>
              </a:rPr>
              <a:t>US Census </a:t>
            </a:r>
          </a:p>
          <a:p>
            <a:pPr marL="342900" lvl="0" indent="-342900">
              <a:lnSpc>
                <a:spcPct val="100000"/>
              </a:lnSpc>
              <a:buFont typeface="Symbol" panose="05050102010706020507" pitchFamily="18" charset="2"/>
              <a:buChar char=""/>
            </a:pPr>
            <a:r>
              <a:rPr lang="en-US" sz="2000" dirty="0">
                <a:latin typeface="Lato" panose="020B0604020202020204" charset="0"/>
                <a:ea typeface="Calibri" panose="020F0502020204030204" pitchFamily="34" charset="0"/>
                <a:cs typeface="Lato" panose="020B0604020202020204" charset="0"/>
              </a:rPr>
              <a:t>Johns Hopkins COVID-19 Resource Center</a:t>
            </a:r>
          </a:p>
          <a:p>
            <a:pPr marL="342900" lvl="0" indent="-342900">
              <a:lnSpc>
                <a:spcPct val="100000"/>
              </a:lnSpc>
              <a:buFont typeface="Symbol" panose="05050102010706020507" pitchFamily="18" charset="2"/>
              <a:buChar char=""/>
            </a:pPr>
            <a:r>
              <a:rPr lang="en-US" sz="2000" dirty="0">
                <a:latin typeface="Lato" panose="020B0604020202020204" charset="0"/>
                <a:ea typeface="Calibri" panose="020F0502020204030204" pitchFamily="34" charset="0"/>
                <a:cs typeface="Lato" panose="020B0604020202020204" charset="0"/>
              </a:rPr>
              <a:t>Financial Industry Regulatory Authority</a:t>
            </a:r>
          </a:p>
          <a:p>
            <a:pPr marL="342900" lvl="0" indent="-342900">
              <a:lnSpc>
                <a:spcPct val="100000"/>
              </a:lnSpc>
              <a:buFont typeface="Symbol" panose="05050102010706020507" pitchFamily="18" charset="2"/>
              <a:buChar char=""/>
            </a:pPr>
            <a:r>
              <a:rPr lang="en-US" sz="2000" dirty="0">
                <a:latin typeface="Lato" panose="020B0604020202020204" charset="0"/>
                <a:ea typeface="Calibri" panose="020F0502020204030204" pitchFamily="34" charset="0"/>
                <a:cs typeface="Lato" panose="020B0604020202020204" charset="0"/>
              </a:rPr>
              <a:t>COVID Data Tracker</a:t>
            </a:r>
          </a:p>
          <a:p>
            <a:pPr marL="342900" indent="-342900">
              <a:lnSpc>
                <a:spcPct val="100000"/>
              </a:lnSpc>
            </a:pPr>
            <a:endParaRPr lang="en-US" sz="2400" dirty="0">
              <a:latin typeface="Lato" panose="020B0604020202020204" charset="0"/>
              <a:cs typeface="Lato" panose="020B0604020202020204" charset="0"/>
            </a:endParaRPr>
          </a:p>
          <a:p>
            <a:pPr marL="0" lvl="0" indent="0">
              <a:lnSpc>
                <a:spcPct val="100000"/>
              </a:lnSpc>
              <a:buNone/>
            </a:pPr>
            <a:r>
              <a:rPr lang="en-US" sz="2400" b="1" dirty="0">
                <a:latin typeface="Lato" panose="020B0604020202020204" charset="0"/>
                <a:cs typeface="Lato" panose="020B0604020202020204" charset="0"/>
              </a:rPr>
              <a:t>Technology </a:t>
            </a:r>
          </a:p>
          <a:p>
            <a:pPr marL="342900" indent="-342900">
              <a:lnSpc>
                <a:spcPct val="100000"/>
              </a:lnSpc>
            </a:pPr>
            <a:r>
              <a:rPr lang="en-US" sz="2000" dirty="0">
                <a:latin typeface="Lato" panose="020B0604020202020204" charset="0"/>
                <a:cs typeface="Lato" panose="020B0604020202020204" charset="0"/>
              </a:rPr>
              <a:t>Python, </a:t>
            </a:r>
            <a:r>
              <a:rPr lang="en-US" sz="2000" dirty="0" err="1">
                <a:latin typeface="Lato" panose="020B0604020202020204" charset="0"/>
                <a:cs typeface="Lato" panose="020B0604020202020204" charset="0"/>
              </a:rPr>
              <a:t>SQLAlchemy</a:t>
            </a:r>
            <a:r>
              <a:rPr lang="en-US" sz="2000" dirty="0">
                <a:latin typeface="Lato" panose="020B0604020202020204" charset="0"/>
                <a:cs typeface="Lato" panose="020B0604020202020204" charset="0"/>
              </a:rPr>
              <a:t>, </a:t>
            </a:r>
            <a:r>
              <a:rPr lang="en-US" sz="2000" dirty="0" err="1">
                <a:latin typeface="Lato" panose="020B0604020202020204" charset="0"/>
                <a:cs typeface="Lato" panose="020B0604020202020204" charset="0"/>
              </a:rPr>
              <a:t>postgreSQL</a:t>
            </a:r>
            <a:r>
              <a:rPr lang="en-US" sz="2000" dirty="0">
                <a:latin typeface="Lato" panose="020B0604020202020204" charset="0"/>
                <a:cs typeface="Lato" panose="020B0604020202020204" charset="0"/>
              </a:rPr>
              <a:t>, bootstrap, </a:t>
            </a:r>
            <a:r>
              <a:rPr lang="en-US" sz="2000" dirty="0" err="1">
                <a:latin typeface="Lato" panose="020B0604020202020204" charset="0"/>
                <a:cs typeface="Lato" panose="020B0604020202020204" charset="0"/>
              </a:rPr>
              <a:t>bootswatch</a:t>
            </a:r>
            <a:r>
              <a:rPr lang="en-US" sz="2000" dirty="0">
                <a:latin typeface="Lato" panose="020B0604020202020204" charset="0"/>
                <a:cs typeface="Lato" panose="020B0604020202020204" charset="0"/>
              </a:rPr>
              <a:t>, HTML/CSS, leaflet and </a:t>
            </a:r>
            <a:r>
              <a:rPr lang="en-US" sz="2000" dirty="0" err="1">
                <a:latin typeface="Lato" panose="020B0604020202020204" charset="0"/>
                <a:cs typeface="Lato" panose="020B0604020202020204" charset="0"/>
              </a:rPr>
              <a:t>Javascript</a:t>
            </a:r>
            <a:r>
              <a:rPr lang="en-US" sz="2000" dirty="0">
                <a:latin typeface="Lato" panose="020B0604020202020204" charset="0"/>
                <a:cs typeface="Lato" panose="020B0604020202020204" charset="0"/>
              </a:rPr>
              <a:t> library (e.g., Charts.js, math) all hosted of a </a:t>
            </a:r>
            <a:r>
              <a:rPr lang="en-US" sz="2000" dirty="0" err="1">
                <a:latin typeface="Lato" panose="020B0604020202020204" charset="0"/>
                <a:cs typeface="Lato" panose="020B0604020202020204" charset="0"/>
              </a:rPr>
              <a:t>Heroku</a:t>
            </a:r>
            <a:r>
              <a:rPr lang="en-US" sz="2000" dirty="0">
                <a:latin typeface="Lato" panose="020B0604020202020204" charset="0"/>
                <a:cs typeface="Lato" panose="020B0604020202020204" charset="0"/>
              </a:rPr>
              <a:t> remote cloud application</a:t>
            </a:r>
          </a:p>
        </p:txBody>
      </p:sp>
    </p:spTree>
    <p:extLst>
      <p:ext uri="{BB962C8B-B14F-4D97-AF65-F5344CB8AC3E}">
        <p14:creationId xmlns:p14="http://schemas.microsoft.com/office/powerpoint/2010/main" val="563546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sz="3600" dirty="0"/>
              <a:t>Challenges</a:t>
            </a:r>
          </a:p>
        </p:txBody>
      </p:sp>
      <p:sp>
        <p:nvSpPr>
          <p:cNvPr id="2" name="Content Placeholder 1"/>
          <p:cNvSpPr>
            <a:spLocks noGrp="1"/>
          </p:cNvSpPr>
          <p:nvPr>
            <p:ph sz="half" idx="1"/>
          </p:nvPr>
        </p:nvSpPr>
        <p:spPr>
          <a:xfrm>
            <a:off x="609600" y="1600201"/>
            <a:ext cx="5384800" cy="4114800"/>
          </a:xfrm>
        </p:spPr>
        <p:txBody>
          <a:bodyPr/>
          <a:lstStyle/>
          <a:p>
            <a:pPr>
              <a:lnSpc>
                <a:spcPct val="100000"/>
              </a:lnSpc>
            </a:pPr>
            <a:r>
              <a:rPr lang="en-US" sz="2400" dirty="0"/>
              <a:t>Website loading time</a:t>
            </a:r>
          </a:p>
          <a:p>
            <a:pPr>
              <a:lnSpc>
                <a:spcPct val="100000"/>
              </a:lnSpc>
            </a:pPr>
            <a:endParaRPr lang="en-US" sz="2400" dirty="0"/>
          </a:p>
          <a:p>
            <a:pPr>
              <a:lnSpc>
                <a:spcPct val="100000"/>
              </a:lnSpc>
            </a:pPr>
            <a:r>
              <a:rPr lang="en-US" sz="2400" dirty="0"/>
              <a:t>Formatting of state order quarantine dates</a:t>
            </a:r>
          </a:p>
          <a:p>
            <a:pPr>
              <a:lnSpc>
                <a:spcPct val="100000"/>
              </a:lnSpc>
            </a:pPr>
            <a:endParaRPr lang="en-US" sz="2400" dirty="0"/>
          </a:p>
          <a:p>
            <a:pPr>
              <a:lnSpc>
                <a:spcPct val="100000"/>
              </a:lnSpc>
            </a:pPr>
            <a:r>
              <a:rPr lang="en-US" sz="2400" dirty="0"/>
              <a:t>Learning new JavaScript libraries </a:t>
            </a:r>
          </a:p>
          <a:p>
            <a:pPr>
              <a:lnSpc>
                <a:spcPct val="100000"/>
              </a:lnSpc>
            </a:pPr>
            <a:endParaRPr lang="en-US" sz="2400" dirty="0"/>
          </a:p>
          <a:p>
            <a:pPr>
              <a:lnSpc>
                <a:spcPct val="100000"/>
              </a:lnSpc>
            </a:pPr>
            <a:r>
              <a:rPr lang="en-US" sz="2400" dirty="0"/>
              <a:t>Various coding challenges </a:t>
            </a:r>
          </a:p>
          <a:p>
            <a:pPr lvl="1">
              <a:lnSpc>
                <a:spcPct val="100000"/>
              </a:lnSpc>
              <a:spcBef>
                <a:spcPts val="0"/>
              </a:spcBef>
            </a:pPr>
            <a:r>
              <a:rPr lang="en-US" sz="2000" dirty="0"/>
              <a:t>Inserting quarantine begin and end date lines onto plots</a:t>
            </a:r>
          </a:p>
          <a:p>
            <a:pPr lvl="1">
              <a:lnSpc>
                <a:spcPct val="100000"/>
              </a:lnSpc>
              <a:spcBef>
                <a:spcPts val="0"/>
              </a:spcBef>
            </a:pPr>
            <a:r>
              <a:rPr lang="en-US" sz="2000" dirty="0"/>
              <a:t>Drop downs menus</a:t>
            </a:r>
          </a:p>
          <a:p>
            <a:pPr lvl="1">
              <a:lnSpc>
                <a:spcPct val="100000"/>
              </a:lnSpc>
              <a:spcBef>
                <a:spcPts val="0"/>
              </a:spcBef>
            </a:pPr>
            <a:r>
              <a:rPr lang="en-US" sz="2000" dirty="0"/>
              <a:t>Event listeners</a:t>
            </a:r>
          </a:p>
          <a:p>
            <a:pPr lvl="1"/>
            <a:endParaRPr lang="en-US" dirty="0"/>
          </a:p>
          <a:p>
            <a:endParaRPr lang="en-US" dirty="0"/>
          </a:p>
        </p:txBody>
      </p:sp>
      <p:sp>
        <p:nvSpPr>
          <p:cNvPr id="4" name="Content Placeholder 3"/>
          <p:cNvSpPr>
            <a:spLocks noGrp="1"/>
          </p:cNvSpPr>
          <p:nvPr>
            <p:ph sz="half" idx="2"/>
          </p:nvPr>
        </p:nvSpPr>
        <p:spPr>
          <a:xfrm>
            <a:off x="6197599" y="1600201"/>
            <a:ext cx="5723467" cy="4114800"/>
          </a:xfrm>
        </p:spPr>
        <p:txBody>
          <a:bodyPr/>
          <a:lstStyle/>
          <a:p>
            <a:pPr>
              <a:lnSpc>
                <a:spcPct val="100000"/>
              </a:lnSpc>
            </a:pPr>
            <a:r>
              <a:rPr lang="en-US" sz="2400" dirty="0"/>
              <a:t>Ambitious project for timeframe</a:t>
            </a:r>
          </a:p>
          <a:p>
            <a:pPr>
              <a:lnSpc>
                <a:spcPct val="100000"/>
              </a:lnSpc>
            </a:pPr>
            <a:endParaRPr lang="en-US" sz="2400" dirty="0"/>
          </a:p>
          <a:p>
            <a:pPr>
              <a:lnSpc>
                <a:spcPct val="100000"/>
              </a:lnSpc>
            </a:pPr>
            <a:r>
              <a:rPr lang="en-US" sz="2400" dirty="0"/>
              <a:t>More time spent in groups troubleshooting  (vs. individual work)</a:t>
            </a:r>
          </a:p>
          <a:p>
            <a:pPr>
              <a:lnSpc>
                <a:spcPct val="100000"/>
              </a:lnSpc>
            </a:pPr>
            <a:endParaRPr lang="en-US" sz="2400" dirty="0"/>
          </a:p>
          <a:p>
            <a:pPr>
              <a:lnSpc>
                <a:spcPct val="100000"/>
              </a:lnSpc>
            </a:pPr>
            <a:r>
              <a:rPr lang="en-US" sz="2400" dirty="0"/>
              <a:t>Channeling our “inner” computer</a:t>
            </a:r>
          </a:p>
          <a:p>
            <a:pPr>
              <a:lnSpc>
                <a:spcPct val="100000"/>
              </a:lnSpc>
            </a:pPr>
            <a:endParaRPr lang="en-US" sz="2400" dirty="0"/>
          </a:p>
          <a:p>
            <a:pPr>
              <a:lnSpc>
                <a:spcPct val="100000"/>
              </a:lnSpc>
            </a:pPr>
            <a:r>
              <a:rPr lang="en-US" sz="2400" dirty="0"/>
              <a:t>Data for US territories </a:t>
            </a:r>
          </a:p>
          <a:p>
            <a:pPr marL="120650" indent="0">
              <a:buNone/>
            </a:pPr>
            <a:endParaRPr lang="en-US" dirty="0"/>
          </a:p>
        </p:txBody>
      </p:sp>
    </p:spTree>
    <p:extLst>
      <p:ext uri="{BB962C8B-B14F-4D97-AF65-F5344CB8AC3E}">
        <p14:creationId xmlns:p14="http://schemas.microsoft.com/office/powerpoint/2010/main" val="1462527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9"/>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3600" dirty="0"/>
              <a:t>Interactive COVID-19 Dashboard</a:t>
            </a:r>
            <a:endParaRPr sz="3600" dirty="0"/>
          </a:p>
        </p:txBody>
      </p:sp>
      <p:sp>
        <p:nvSpPr>
          <p:cNvPr id="288" name="Google Shape;288;p29"/>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0" lvl="0" indent="0">
              <a:spcAft>
                <a:spcPts val="2100"/>
              </a:spcAft>
              <a:buNone/>
            </a:pPr>
            <a:r>
              <a:rPr lang="en-US" sz="2400" dirty="0"/>
              <a:t>Main page, </a:t>
            </a:r>
            <a:r>
              <a:rPr lang="en-US" sz="2400" dirty="0">
                <a:hlinkClick r:id="rId3"/>
              </a:rPr>
              <a:t>https://project-2-mgjah.herokuapp.com/</a:t>
            </a:r>
            <a:endParaRPr lang="en-US" sz="2400" dirty="0"/>
          </a:p>
          <a:p>
            <a:pPr marL="0" lvl="0" indent="0">
              <a:spcAft>
                <a:spcPts val="2100"/>
              </a:spcAft>
              <a:buNone/>
            </a:pPr>
            <a:r>
              <a:rPr lang="en-US" sz="2400" dirty="0"/>
              <a:t>Subpage, </a:t>
            </a:r>
            <a:r>
              <a:rPr lang="en-US" sz="2400" dirty="0">
                <a:hlinkClick r:id="rId4"/>
              </a:rPr>
              <a:t>https://project-2-mgjah.herokuapp.com/plots</a:t>
            </a:r>
            <a:r>
              <a:rPr lang="en-US" sz="2400" dirty="0"/>
              <a:t> </a:t>
            </a:r>
            <a:endParaRPr sz="2400" dirty="0"/>
          </a:p>
        </p:txBody>
      </p:sp>
    </p:spTree>
    <p:extLst>
      <p:ext uri="{BB962C8B-B14F-4D97-AF65-F5344CB8AC3E}">
        <p14:creationId xmlns:p14="http://schemas.microsoft.com/office/powerpoint/2010/main" val="3821836834"/>
      </p:ext>
    </p:extLst>
  </p:cSld>
  <p:clrMapOvr>
    <a:masterClrMapping/>
  </p:clrMapOvr>
</p:sld>
</file>

<file path=ppt/theme/theme1.xml><?xml version="1.0" encoding="utf-8"?>
<a:theme xmlns:a="http://schemas.openxmlformats.org/drawingml/2006/main" name="Focus">
  <a:themeElements>
    <a:clrScheme name="Focus">
      <a:dk1>
        <a:srgbClr val="000000"/>
      </a:dk1>
      <a:lt1>
        <a:srgbClr val="FFFFFF"/>
      </a:lt1>
      <a:dk2>
        <a:srgbClr val="D9D9D9"/>
      </a:dk2>
      <a:lt2>
        <a:srgbClr val="FF9900"/>
      </a:lt2>
      <a:accent1>
        <a:srgbClr val="FF0000"/>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283</TotalTime>
  <Words>930</Words>
  <Application>Microsoft Office PowerPoint</Application>
  <PresentationFormat>Widescreen</PresentationFormat>
  <Paragraphs>82</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Lato</vt:lpstr>
      <vt:lpstr>Arial</vt:lpstr>
      <vt:lpstr>Symbol</vt:lpstr>
      <vt:lpstr>Montserrat</vt:lpstr>
      <vt:lpstr>Focus</vt:lpstr>
      <vt:lpstr>COVID-19  Interactive Dashboard </vt:lpstr>
      <vt:lpstr>COVID-19</vt:lpstr>
      <vt:lpstr>COVID-19 data: an infodemic?</vt:lpstr>
      <vt:lpstr>Project Aim, Data Sources, and Technology</vt:lpstr>
      <vt:lpstr>Challenges</vt:lpstr>
      <vt:lpstr>Interactive COVID-19 Dashboard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dc:title>
  <dc:creator>Michael Cary, Ph.D.</dc:creator>
  <cp:lastModifiedBy>Henry Randall</cp:lastModifiedBy>
  <cp:revision>57</cp:revision>
  <dcterms:modified xsi:type="dcterms:W3CDTF">2020-07-13T22:14:21Z</dcterms:modified>
</cp:coreProperties>
</file>