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7" r:id="rId3"/>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1" userDrawn="1">
          <p15:clr>
            <a:srgbClr val="A4A3A4"/>
          </p15:clr>
        </p15:guide>
        <p15:guide id="2" pos="3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9DBA"/>
    <a:srgbClr val="003C77"/>
    <a:srgbClr val="2DC6FF"/>
    <a:srgbClr val="0096FF"/>
    <a:srgbClr val="00E5ED"/>
    <a:srgbClr val="00F7FF"/>
    <a:srgbClr val="00D0FC"/>
    <a:srgbClr val="2414FF"/>
    <a:srgbClr val="FFB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16" autoAdjust="0"/>
    <p:restoredTop sz="94558"/>
  </p:normalViewPr>
  <p:slideViewPr>
    <p:cSldViewPr snapToGrid="0" snapToObjects="1" showGuides="1">
      <p:cViewPr>
        <p:scale>
          <a:sx n="75" d="100"/>
          <a:sy n="75" d="100"/>
        </p:scale>
        <p:origin x="1692" y="824"/>
      </p:cViewPr>
      <p:guideLst>
        <p:guide orient="horz" pos="641"/>
        <p:guide pos="3856"/>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D65AE-F790-6742-8F8F-587390D5015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ABEC03D-8E1E-0847-AB74-B7FC4FF0E5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ABEC03D-8E1E-0847-AB74-B7FC4FF0E5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ABEC03D-8E1E-0847-AB74-B7FC4FF0E5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ABEC03D-8E1E-0847-AB74-B7FC4FF0E5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ABEC03D-8E1E-0847-AB74-B7FC4FF0E5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notesSlide" Target="../notesSlides/notesSlide1.xml"/><Relationship Id="rId13" Type="http://schemas.openxmlformats.org/officeDocument/2006/relationships/slideLayout" Target="../slideLayouts/slideLayout7.xml"/><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p:nvPr/>
        </p:nvSpPr>
        <p:spPr>
          <a:xfrm>
            <a:off x="0" y="1027"/>
            <a:ext cx="12192000" cy="825198"/>
          </a:xfrm>
          <a:prstGeom prst="rect">
            <a:avLst/>
          </a:prstGeom>
          <a:solidFill>
            <a:srgbClr val="003C77"/>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Times New Roman" panose="02020603050405020304" pitchFamily="18" charset="0"/>
                <a:cs typeface="Times New Roman" panose="02020603050405020304" pitchFamily="18" charset="0"/>
              </a:rPr>
              <a:t>MAFS 5440 </a:t>
            </a:r>
            <a:r>
              <a:rPr lang="en-US" sz="1600" b="1" dirty="0">
                <a:latin typeface="Times New Roman" panose="02020603050405020304" pitchFamily="18" charset="0"/>
                <a:cs typeface="Times New Roman" panose="02020603050405020304" pitchFamily="18" charset="0"/>
              </a:rPr>
              <a:t>Project 2 –  Paper replication II: (Re-)Imag(in)ing Price Trends</a:t>
            </a:r>
            <a:endParaRPr lang="en-US" sz="1600" b="1"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Team Members: Qichuan </a:t>
            </a:r>
            <a:r>
              <a:rPr lang="en-US" altLang="zh-CN" sz="1400" dirty="0">
                <a:latin typeface="Times New Roman" panose="02020603050405020304" pitchFamily="18" charset="0"/>
                <a:cs typeface="Times New Roman" panose="02020603050405020304" pitchFamily="18" charset="0"/>
              </a:rPr>
              <a:t>Chen, Hengyu Shen, Sihan Yang, Yichen Zhu</a:t>
            </a:r>
            <a:endParaRPr lang="en-US" altLang="zh-CN" sz="1400" dirty="0">
              <a:latin typeface="Times New Roman" panose="02020603050405020304" pitchFamily="18" charset="0"/>
              <a:cs typeface="Times New Roman" panose="02020603050405020304" pitchFamily="18" charset="0"/>
            </a:endParaRPr>
          </a:p>
          <a:p>
            <a:pPr algn="ctr"/>
            <a:r>
              <a:rPr lang="en-US" sz="1200" i="1" dirty="0">
                <a:latin typeface="Times New Roman" panose="02020603050405020304" pitchFamily="18" charset="0"/>
                <a:cs typeface="Times New Roman" panose="02020603050405020304" pitchFamily="18" charset="0"/>
              </a:rPr>
              <a:t>Financial Mathematics - HKUST</a:t>
            </a:r>
            <a:endParaRPr lang="en-US" sz="1200" i="1"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srcRect l="2327" r="4139"/>
          <a:stretch>
            <a:fillRect/>
          </a:stretch>
        </p:blipFill>
        <p:spPr>
          <a:xfrm>
            <a:off x="9669020" y="-132662"/>
            <a:ext cx="2328422" cy="1057625"/>
          </a:xfrm>
          <a:prstGeom prst="rect">
            <a:avLst/>
          </a:prstGeom>
        </p:spPr>
      </p:pic>
      <p:sp>
        <p:nvSpPr>
          <p:cNvPr id="3" name="Rectangle 10"/>
          <p:cNvSpPr/>
          <p:nvPr/>
        </p:nvSpPr>
        <p:spPr>
          <a:xfrm>
            <a:off x="144254" y="1150820"/>
            <a:ext cx="3830145" cy="3263589"/>
          </a:xfrm>
          <a:prstGeom prst="rect">
            <a:avLst/>
          </a:prstGeom>
          <a:ln>
            <a:solidFill>
              <a:srgbClr val="003C77"/>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just"/>
            <a:r>
              <a:rPr lang="en-US" sz="1000" b="1" dirty="0">
                <a:latin typeface="Times New Roman" panose="02020603050405020304" pitchFamily="18" charset="0"/>
                <a:cs typeface="Times New Roman" panose="02020603050405020304" pitchFamily="18" charset="0"/>
              </a:rPr>
              <a:t>Research Background: </a:t>
            </a:r>
            <a:r>
              <a:rPr lang="en-US" sz="1000" dirty="0">
                <a:latin typeface="Times New Roman" panose="02020603050405020304" pitchFamily="18" charset="0"/>
                <a:cs typeface="Times New Roman" panose="02020603050405020304" pitchFamily="18" charset="0"/>
              </a:rPr>
              <a:t>The original paper aims to predict future stock price trends by converting price data into grayscale images and using Convolutional Neural Networks </a:t>
            </a:r>
            <a:r>
              <a:rPr lang="en-US" sz="1000" dirty="0">
                <a:solidFill>
                  <a:schemeClr val="tx1"/>
                </a:solidFill>
                <a:latin typeface="Times New Roman" panose="02020603050405020304" pitchFamily="18" charset="0"/>
                <a:cs typeface="Times New Roman" panose="02020603050405020304" pitchFamily="18" charset="0"/>
              </a:rPr>
              <a:t>(CNN) </a:t>
            </a:r>
            <a:r>
              <a:rPr lang="en-US" sz="1000" dirty="0">
                <a:latin typeface="Times New Roman" panose="02020603050405020304" pitchFamily="18" charset="0"/>
                <a:cs typeface="Times New Roman" panose="02020603050405020304" pitchFamily="18" charset="0"/>
              </a:rPr>
              <a:t>for forecasting. Unlike traditional numerical time series, image data allows the model to automatically extract complex patterns without manually setting features </a:t>
            </a:r>
            <a:r>
              <a:rPr lang="en-US" sz="1000" dirty="0">
                <a:solidFill>
                  <a:srgbClr val="003C77"/>
                </a:solidFill>
                <a:latin typeface="Times New Roman" panose="02020603050405020304" pitchFamily="18" charset="0"/>
                <a:cs typeface="Times New Roman" panose="02020603050405020304" pitchFamily="18" charset="0"/>
              </a:rPr>
              <a:t>(Data). </a:t>
            </a:r>
            <a:r>
              <a:rPr lang="en-US" sz="1000" dirty="0">
                <a:latin typeface="Times New Roman" panose="02020603050405020304" pitchFamily="18" charset="0"/>
                <a:cs typeface="Times New Roman" panose="02020603050405020304" pitchFamily="18" charset="0"/>
              </a:rPr>
              <a:t>In the experimental setup, the authors divided samples into training, validation, and test sets by time periods and optimized the model using a cross-entropy loss function </a:t>
            </a:r>
            <a:r>
              <a:rPr lang="en-US" sz="1000" dirty="0">
                <a:solidFill>
                  <a:srgbClr val="003C77"/>
                </a:solidFill>
                <a:latin typeface="Times New Roman" panose="02020603050405020304" pitchFamily="18" charset="0"/>
                <a:cs typeface="Times New Roman" panose="02020603050405020304" pitchFamily="18" charset="0"/>
              </a:rPr>
              <a:t>(Experiment Setting). </a:t>
            </a:r>
            <a:r>
              <a:rPr lang="en-US" sz="1000" dirty="0">
                <a:latin typeface="Times New Roman" panose="02020603050405020304" pitchFamily="18" charset="0"/>
                <a:cs typeface="Times New Roman" panose="02020603050405020304" pitchFamily="18" charset="0"/>
              </a:rPr>
              <a:t>The CNN model’s capability for automatic feature extraction and noise resistance makes it especially suitable for identifying hard-to-describe price patterns in financial markets </a:t>
            </a:r>
            <a:r>
              <a:rPr lang="en-US" sz="1000" dirty="0">
                <a:solidFill>
                  <a:srgbClr val="003C77"/>
                </a:solidFill>
                <a:latin typeface="Times New Roman" panose="02020603050405020304" pitchFamily="18" charset="0"/>
                <a:cs typeface="Times New Roman" panose="02020603050405020304" pitchFamily="18" charset="0"/>
              </a:rPr>
              <a:t>(Model).</a:t>
            </a:r>
            <a:endParaRPr lang="en-US" sz="1000" dirty="0">
              <a:solidFill>
                <a:srgbClr val="003C77"/>
              </a:solidFill>
              <a:latin typeface="Times New Roman" panose="02020603050405020304" pitchFamily="18" charset="0"/>
              <a:cs typeface="Times New Roman" panose="02020603050405020304" pitchFamily="18" charset="0"/>
            </a:endParaRPr>
          </a:p>
          <a:p>
            <a:pPr algn="just"/>
            <a:endParaRPr lang="en-US" sz="1000" dirty="0">
              <a:solidFill>
                <a:srgbClr val="003C77"/>
              </a:solidFill>
              <a:latin typeface="Times New Roman" panose="02020603050405020304" pitchFamily="18" charset="0"/>
              <a:cs typeface="Times New Roman" panose="02020603050405020304" pitchFamily="18" charset="0"/>
            </a:endParaRPr>
          </a:p>
          <a:p>
            <a:pPr algn="just"/>
            <a:r>
              <a:rPr lang="en-US" sz="1000" b="1" dirty="0">
                <a:latin typeface="Times New Roman" panose="02020603050405020304" pitchFamily="18" charset="0"/>
                <a:cs typeface="Times New Roman" panose="02020603050405020304" pitchFamily="18" charset="0"/>
              </a:rPr>
              <a:t>Replication Approach: </a:t>
            </a:r>
            <a:r>
              <a:rPr lang="en-US" sz="1000" dirty="0">
                <a:latin typeface="Times New Roman" panose="02020603050405020304" pitchFamily="18" charset="0"/>
                <a:cs typeface="Times New Roman" panose="02020603050405020304" pitchFamily="18" charset="0"/>
              </a:rPr>
              <a:t>In this project, we will replicate the method outlined in the original paper to establish a baseline model, which will serve as a foundation for further research extensions, including:</a:t>
            </a:r>
            <a:endParaRPr lang="en-US" sz="1000" dirty="0">
              <a:latin typeface="Times New Roman" panose="02020603050405020304" pitchFamily="18" charset="0"/>
              <a:cs typeface="Times New Roman" panose="02020603050405020304" pitchFamily="18" charset="0"/>
            </a:endParaRPr>
          </a:p>
          <a:p>
            <a:pPr marL="228600" indent="-228600" algn="just">
              <a:buAutoNum type="alphaLcPeriod"/>
            </a:pPr>
            <a:r>
              <a:rPr lang="en-US" sz="1000" b="1" dirty="0">
                <a:latin typeface="Times New Roman" panose="02020603050405020304" pitchFamily="18" charset="0"/>
                <a:cs typeface="Times New Roman" panose="02020603050405020304" pitchFamily="18" charset="0"/>
              </a:rPr>
              <a:t>Sensitivity Analysis: </a:t>
            </a:r>
            <a:r>
              <a:rPr lang="en-US" sz="1000" dirty="0">
                <a:latin typeface="Times New Roman" panose="02020603050405020304" pitchFamily="18" charset="0"/>
                <a:cs typeface="Times New Roman" panose="02020603050405020304" pitchFamily="18" charset="0"/>
              </a:rPr>
              <a:t>Changing one parameter at a time to observe differences in loss and relevant backtesting parameters between the new model and the baseline model.</a:t>
            </a:r>
            <a:endParaRPr lang="en-US" sz="1000" dirty="0">
              <a:latin typeface="Times New Roman" panose="02020603050405020304" pitchFamily="18" charset="0"/>
              <a:cs typeface="Times New Roman" panose="02020603050405020304" pitchFamily="18" charset="0"/>
            </a:endParaRPr>
          </a:p>
          <a:p>
            <a:pPr marL="228600" indent="-228600" algn="just">
              <a:buAutoNum type="alphaLcPeriod"/>
            </a:pPr>
            <a:r>
              <a:rPr lang="en-US" sz="1000" b="1" dirty="0">
                <a:latin typeface="Times New Roman" panose="02020603050405020304" pitchFamily="18" charset="0"/>
                <a:cs typeface="Times New Roman" panose="02020603050405020304" pitchFamily="18" charset="0"/>
              </a:rPr>
              <a:t>CNN Model Visualization</a:t>
            </a:r>
            <a:endParaRPr lang="en-US" sz="1000" b="1" dirty="0">
              <a:latin typeface="Times New Roman" panose="02020603050405020304" pitchFamily="18" charset="0"/>
              <a:cs typeface="Times New Roman" panose="02020603050405020304" pitchFamily="18" charset="0"/>
            </a:endParaRPr>
          </a:p>
          <a:p>
            <a:pPr marL="228600" indent="-228600" algn="just">
              <a:buAutoNum type="alphaLcPeriod"/>
            </a:pPr>
            <a:r>
              <a:rPr lang="en-US" sz="1000" b="1" dirty="0">
                <a:latin typeface="Times New Roman" panose="02020603050405020304" pitchFamily="18" charset="0"/>
                <a:cs typeface="Times New Roman" panose="02020603050405020304" pitchFamily="18" charset="0"/>
                <a:sym typeface="+mn-ea"/>
              </a:rPr>
              <a:t>Multi - Classification Model </a:t>
            </a:r>
            <a:endParaRPr lang="en-US" sz="1000" b="1" dirty="0">
              <a:latin typeface="Times New Roman" panose="02020603050405020304" pitchFamily="18" charset="0"/>
              <a:cs typeface="Times New Roman" panose="02020603050405020304" pitchFamily="18" charset="0"/>
              <a:sym typeface="+mn-ea"/>
            </a:endParaRPr>
          </a:p>
          <a:p>
            <a:pPr marL="228600" indent="-228600" algn="just">
              <a:buAutoNum type="alphaLcPeriod"/>
            </a:pPr>
            <a:r>
              <a:rPr lang="en-US" sz="1000" b="1" dirty="0">
                <a:latin typeface="Times New Roman" panose="02020603050405020304" pitchFamily="18" charset="0"/>
                <a:cs typeface="Times New Roman" panose="02020603050405020304" pitchFamily="18" charset="0"/>
                <a:sym typeface="+mn-ea"/>
              </a:rPr>
              <a:t>Trading Backtesting of Model Signals </a:t>
            </a:r>
            <a:endParaRPr lang="en-US" sz="1000" b="1" dirty="0">
              <a:latin typeface="Times New Roman" panose="02020603050405020304" pitchFamily="18" charset="0"/>
              <a:cs typeface="Times New Roman" panose="02020603050405020304" pitchFamily="18" charset="0"/>
            </a:endParaRPr>
          </a:p>
          <a:p>
            <a:pPr marL="228600" indent="-228600" algn="just">
              <a:buAutoNum type="alphaLcPeriod"/>
            </a:pPr>
            <a:endParaRPr lang="en-US" sz="1000" b="1" dirty="0">
              <a:latin typeface="Times New Roman" panose="02020603050405020304" pitchFamily="18" charset="0"/>
              <a:cs typeface="Times New Roman" panose="02020603050405020304" pitchFamily="18" charset="0"/>
            </a:endParaRPr>
          </a:p>
        </p:txBody>
      </p:sp>
      <p:sp>
        <p:nvSpPr>
          <p:cNvPr id="5" name="Rectangle 8"/>
          <p:cNvSpPr/>
          <p:nvPr/>
        </p:nvSpPr>
        <p:spPr>
          <a:xfrm>
            <a:off x="144254" y="885902"/>
            <a:ext cx="3830145" cy="264917"/>
          </a:xfrm>
          <a:prstGeom prst="rect">
            <a:avLst/>
          </a:prstGeom>
          <a:solidFill>
            <a:srgbClr val="003C77"/>
          </a:solidFill>
          <a:ln>
            <a:solidFill>
              <a:srgbClr val="003C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Times New Roman" panose="02020603050405020304" pitchFamily="18" charset="0"/>
                <a:cs typeface="Times New Roman" panose="02020603050405020304" pitchFamily="18" charset="0"/>
              </a:rPr>
              <a:t>1. Replication Workflow &amp; </a:t>
            </a:r>
            <a:r>
              <a:rPr lang="en-US" altLang="zh-CN" sz="1200" dirty="0">
                <a:latin typeface="Times New Roman" panose="02020603050405020304" pitchFamily="18" charset="0"/>
                <a:cs typeface="Times New Roman" panose="02020603050405020304" pitchFamily="18" charset="0"/>
              </a:rPr>
              <a:t>Extension Directions </a:t>
            </a:r>
            <a:endParaRPr lang="en-US" sz="1200" dirty="0">
              <a:latin typeface="Times New Roman" panose="02020603050405020304" pitchFamily="18" charset="0"/>
              <a:cs typeface="Times New Roman" panose="02020603050405020304" pitchFamily="18" charset="0"/>
            </a:endParaRPr>
          </a:p>
        </p:txBody>
      </p:sp>
      <p:sp>
        <p:nvSpPr>
          <p:cNvPr id="13" name="Rectangle 8"/>
          <p:cNvSpPr/>
          <p:nvPr/>
        </p:nvSpPr>
        <p:spPr>
          <a:xfrm>
            <a:off x="4097272" y="885902"/>
            <a:ext cx="4036410" cy="264920"/>
          </a:xfrm>
          <a:prstGeom prst="rect">
            <a:avLst/>
          </a:prstGeom>
          <a:solidFill>
            <a:srgbClr val="003C77"/>
          </a:solidFill>
          <a:ln>
            <a:solidFill>
              <a:srgbClr val="003C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latin typeface="Times New Roman" panose="02020603050405020304" pitchFamily="18" charset="0"/>
                <a:cs typeface="Times New Roman" panose="02020603050405020304" pitchFamily="18" charset="0"/>
              </a:rPr>
              <a:t>2. S</a:t>
            </a:r>
            <a:r>
              <a:rPr lang="en-US" sz="1200" dirty="0">
                <a:latin typeface="Times New Roman" panose="02020603050405020304" pitchFamily="18" charset="0"/>
                <a:cs typeface="Times New Roman" panose="02020603050405020304" pitchFamily="18" charset="0"/>
              </a:rPr>
              <a:t>ensitivity &amp; </a:t>
            </a:r>
            <a:r>
              <a:rPr lang="en-US" altLang="zh-CN" sz="1200" dirty="0">
                <a:latin typeface="Times New Roman" panose="02020603050405020304" pitchFamily="18" charset="0"/>
                <a:cs typeface="Times New Roman" panose="02020603050405020304" pitchFamily="18" charset="0"/>
              </a:rPr>
              <a:t>Ablation </a:t>
            </a:r>
            <a:r>
              <a:rPr lang="en-US" sz="1200" dirty="0">
                <a:latin typeface="Times New Roman" panose="02020603050405020304" pitchFamily="18" charset="0"/>
                <a:cs typeface="Times New Roman" panose="02020603050405020304" pitchFamily="18" charset="0"/>
              </a:rPr>
              <a:t>Analysis </a:t>
            </a:r>
            <a:endParaRPr lang="en-US" altLang="zh-CN" sz="1200" dirty="0">
              <a:latin typeface="Times New Roman" panose="02020603050405020304" pitchFamily="18" charset="0"/>
              <a:cs typeface="Times New Roman" panose="02020603050405020304" pitchFamily="18" charset="0"/>
            </a:endParaRPr>
          </a:p>
        </p:txBody>
      </p:sp>
      <p:sp>
        <p:nvSpPr>
          <p:cNvPr id="14" name="Rectangle 24"/>
          <p:cNvSpPr/>
          <p:nvPr/>
        </p:nvSpPr>
        <p:spPr>
          <a:xfrm>
            <a:off x="4098630" y="1154101"/>
            <a:ext cx="4035051" cy="822019"/>
          </a:xfrm>
          <a:prstGeom prst="rect">
            <a:avLst/>
          </a:prstGeom>
          <a:ln>
            <a:solidFill>
              <a:srgbClr val="003C77"/>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latin typeface="Times New Roman" panose="02020603050405020304" pitchFamily="18" charset="0"/>
                <a:cs typeface="Times New Roman" panose="02020603050405020304" pitchFamily="18" charset="0"/>
              </a:rPr>
              <a:t>To analyze the sensitivity of the CNN model to parameter changes, we adjusted various parameters—such as the number of convolutional layers and filter sizes—and observed the model’s loss under each configuration. The table below presents the specific performance of each model in this sensitivity analysis.</a:t>
            </a:r>
            <a:endParaRPr lang="en-US" sz="1000" dirty="0">
              <a:latin typeface="Times New Roman" panose="02020603050405020304" pitchFamily="18" charset="0"/>
              <a:cs typeface="Times New Roman" panose="02020603050405020304" pitchFamily="18" charset="0"/>
            </a:endParaRPr>
          </a:p>
        </p:txBody>
      </p:sp>
      <p:sp>
        <p:nvSpPr>
          <p:cNvPr id="15" name="Rectangle 8"/>
          <p:cNvSpPr/>
          <p:nvPr/>
        </p:nvSpPr>
        <p:spPr>
          <a:xfrm>
            <a:off x="4118459" y="4546943"/>
            <a:ext cx="4035050" cy="264920"/>
          </a:xfrm>
          <a:prstGeom prst="rect">
            <a:avLst/>
          </a:prstGeom>
          <a:solidFill>
            <a:srgbClr val="003C77"/>
          </a:solidFill>
          <a:ln>
            <a:solidFill>
              <a:srgbClr val="003C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latin typeface="Times New Roman" panose="02020603050405020304" pitchFamily="18" charset="0"/>
                <a:cs typeface="Times New Roman" panose="02020603050405020304" pitchFamily="18" charset="0"/>
              </a:rPr>
              <a:t>3. CNN  Visualization</a:t>
            </a:r>
            <a:endParaRPr lang="en-US" altLang="zh-CN" sz="1200" dirty="0">
              <a:latin typeface="Times New Roman" panose="02020603050405020304" pitchFamily="18" charset="0"/>
              <a:cs typeface="Times New Roman" panose="02020603050405020304" pitchFamily="18" charset="0"/>
            </a:endParaRPr>
          </a:p>
        </p:txBody>
      </p:sp>
      <p:sp>
        <p:nvSpPr>
          <p:cNvPr id="17" name="Rectangle 24"/>
          <p:cNvSpPr/>
          <p:nvPr/>
        </p:nvSpPr>
        <p:spPr>
          <a:xfrm>
            <a:off x="4097273" y="4800221"/>
            <a:ext cx="4035049" cy="2001177"/>
          </a:xfrm>
          <a:prstGeom prst="rect">
            <a:avLst/>
          </a:prstGeom>
          <a:ln>
            <a:solidFill>
              <a:srgbClr val="003C77"/>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latin typeface="Times New Roman" panose="02020603050405020304" pitchFamily="18" charset="0"/>
                <a:cs typeface="Times New Roman" panose="02020603050405020304" pitchFamily="18" charset="0"/>
              </a:rPr>
              <a:t>To interpret the internal mechanisms of the CNN model, </a:t>
            </a:r>
            <a:r>
              <a:rPr lang="en-US" altLang="zh-CN" sz="1000" dirty="0">
                <a:latin typeface="Times New Roman" panose="02020603050405020304" pitchFamily="18" charset="0"/>
                <a:cs typeface="Times New Roman" panose="02020603050405020304" pitchFamily="18" charset="0"/>
              </a:rPr>
              <a:t>we used two visualization methods. </a:t>
            </a:r>
            <a:endParaRPr lang="en-US" altLang="zh-CN" sz="1000" dirty="0">
              <a:latin typeface="Times New Roman" panose="02020603050405020304" pitchFamily="18" charset="0"/>
              <a:cs typeface="Times New Roman" panose="02020603050405020304" pitchFamily="18" charset="0"/>
            </a:endParaRPr>
          </a:p>
          <a:p>
            <a:pPr marL="228600" indent="-228600" algn="just">
              <a:buAutoNum type="arabicPeriod"/>
            </a:pPr>
            <a:r>
              <a:rPr lang="en-US" sz="1000" dirty="0">
                <a:latin typeface="Times New Roman" panose="02020603050405020304" pitchFamily="18" charset="0"/>
                <a:cs typeface="Times New Roman" panose="02020603050405020304" pitchFamily="18" charset="0"/>
              </a:rPr>
              <a:t>Integrated Gradients</a:t>
            </a:r>
            <a:r>
              <a:rPr lang="en-US" altLang="zh-CN" sz="1000" b="0" i="0" dirty="0">
                <a:solidFill>
                  <a:srgbClr val="24292F"/>
                </a:solidFill>
                <a:effectLst/>
                <a:latin typeface="Times New Roman" panose="02020603050405020304" pitchFamily="18" charset="0"/>
                <a:ea typeface="微软雅黑" panose="020B0503020204020204" pitchFamily="34" charset="-122"/>
                <a:cs typeface="Times New Roman" panose="02020603050405020304" pitchFamily="18" charset="0"/>
              </a:rPr>
              <a:t>: This method calculates the importance of each pixel, helping to identify image areas that most significantly impact the model’s decisions. By visualizing each pixel's contribution, we can see which specific regions are critical to the prediction, thereby providing clearer insights into the model's decision-making basis.</a:t>
            </a:r>
            <a:endParaRPr lang="en-US" altLang="zh-CN" sz="1000" b="0" i="0" dirty="0">
              <a:solidFill>
                <a:srgbClr val="24292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228600" indent="-228600" algn="just">
              <a:buAutoNum type="arabicPeriod"/>
            </a:pPr>
            <a:r>
              <a:rPr lang="en-US" altLang="zh-CN" sz="1000" dirty="0">
                <a:solidFill>
                  <a:srgbClr val="24292F"/>
                </a:solidFill>
                <a:latin typeface="Times New Roman" panose="02020603050405020304" pitchFamily="18" charset="0"/>
                <a:ea typeface="微软雅黑" panose="020B0503020204020204" pitchFamily="34" charset="-122"/>
                <a:cs typeface="Times New Roman" panose="02020603050405020304" pitchFamily="18" charset="0"/>
              </a:rPr>
              <a:t>Guided Grad-CAM: </a:t>
            </a:r>
            <a:r>
              <a:rPr lang="en-US" altLang="zh-CN" sz="1000" b="0" i="0" dirty="0">
                <a:solidFill>
                  <a:srgbClr val="24292F"/>
                </a:solidFill>
                <a:effectLst/>
                <a:latin typeface="Times New Roman" panose="02020603050405020304" pitchFamily="18" charset="0"/>
                <a:ea typeface="微软雅黑" panose="020B0503020204020204" pitchFamily="34" charset="-122"/>
                <a:cs typeface="Times New Roman" panose="02020603050405020304" pitchFamily="18" charset="0"/>
              </a:rPr>
              <a:t>As a variant of Grad-CAM, Guided Grad-CAM generates heatmaps to show areas of focus within the model at different convolutional layers. By examining activation maps in both shallow and deep convolutional layers, we gain an understanding of how the model progressively extracts and abstracts features from the raw image.</a:t>
            </a:r>
            <a:endParaRPr lang="en-US" altLang="zh-CN" sz="1000" b="0" i="0" dirty="0">
              <a:solidFill>
                <a:srgbClr val="24292F"/>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Rectangle 8"/>
          <p:cNvSpPr/>
          <p:nvPr/>
        </p:nvSpPr>
        <p:spPr>
          <a:xfrm>
            <a:off x="8253414" y="881094"/>
            <a:ext cx="3794332" cy="275180"/>
          </a:xfrm>
          <a:prstGeom prst="rect">
            <a:avLst/>
          </a:prstGeom>
          <a:solidFill>
            <a:srgbClr val="003C77"/>
          </a:solidFill>
          <a:ln>
            <a:solidFill>
              <a:srgbClr val="003C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latin typeface="Times New Roman" panose="02020603050405020304" pitchFamily="18" charset="0"/>
                <a:cs typeface="Times New Roman" panose="02020603050405020304" pitchFamily="18" charset="0"/>
              </a:rPr>
              <a:t>4. Multi – Classification</a:t>
            </a:r>
            <a:endParaRPr lang="en-US" altLang="zh-CN" sz="1200" dirty="0">
              <a:latin typeface="Times New Roman" panose="02020603050405020304" pitchFamily="18" charset="0"/>
              <a:cs typeface="Times New Roman" panose="02020603050405020304" pitchFamily="18" charset="0"/>
            </a:endParaRPr>
          </a:p>
        </p:txBody>
      </p:sp>
      <p:sp>
        <p:nvSpPr>
          <p:cNvPr id="19" name="Rectangle 24"/>
          <p:cNvSpPr/>
          <p:nvPr/>
        </p:nvSpPr>
        <p:spPr>
          <a:xfrm>
            <a:off x="8253413" y="1161342"/>
            <a:ext cx="3794332" cy="1775075"/>
          </a:xfrm>
          <a:prstGeom prst="rect">
            <a:avLst/>
          </a:prstGeom>
          <a:ln>
            <a:solidFill>
              <a:srgbClr val="003C77"/>
            </a:solidFill>
          </a:ln>
        </p:spPr>
        <p:style>
          <a:lnRef idx="2">
            <a:schemeClr val="dk1"/>
          </a:lnRef>
          <a:fillRef idx="1">
            <a:schemeClr val="lt1"/>
          </a:fillRef>
          <a:effectRef idx="0">
            <a:schemeClr val="dk1"/>
          </a:effectRef>
          <a:fontRef idx="minor">
            <a:schemeClr val="dk1"/>
          </a:fontRef>
        </p:style>
        <p:txBody>
          <a:bodyPr rtlCol="0" anchor="t"/>
          <a:lstStyle/>
          <a:p>
            <a:r>
              <a:rPr lang="en-US" sz="1000" dirty="0">
                <a:latin typeface="Times New Roman" panose="02020603050405020304" pitchFamily="18" charset="0"/>
                <a:cs typeface="Times New Roman" panose="02020603050405020304" pitchFamily="18" charset="0"/>
              </a:rPr>
              <a:t>Furthermore, we changed model labels as an extension for the basic model. Firstly, we made three-classification labels by dividing condition Ret_20&gt;0 into to sub-conditions, which are Ret_20&gt;Ret_5 and not. We choosing assets with positive Ret_20 and </a:t>
            </a:r>
            <a:r>
              <a:rPr lang="en-US" altLang="zh-CN" sz="1000" dirty="0">
                <a:latin typeface="Times New Roman" panose="02020603050405020304" pitchFamily="18" charset="0"/>
                <a:cs typeface="Times New Roman" panose="02020603050405020304" pitchFamily="18" charset="0"/>
              </a:rPr>
              <a:t>momentum</a:t>
            </a:r>
            <a:r>
              <a:rPr lang="en-US" sz="1000" dirty="0">
                <a:latin typeface="Times New Roman" panose="02020603050405020304" pitchFamily="18" charset="0"/>
                <a:cs typeface="Times New Roman" panose="02020603050405020304" pitchFamily="18" charset="0"/>
              </a:rPr>
              <a:t> during day 5-2. Secondly, we use 20-days image to predict Ret_60 and choose assets with positive Ret_60. This is an attempt to find whether 20-days image can be a good predictor for Ret_60. Model performance is shown below. </a:t>
            </a:r>
            <a:endParaRPr lang="en-US" sz="1000" dirty="0">
              <a:latin typeface="Times New Roman" panose="02020603050405020304" pitchFamily="18" charset="0"/>
              <a:cs typeface="Times New Roman" panose="02020603050405020304" pitchFamily="18" charset="0"/>
            </a:endParaRPr>
          </a:p>
        </p:txBody>
      </p:sp>
      <p:sp>
        <p:nvSpPr>
          <p:cNvPr id="20" name="Rectangle 8"/>
          <p:cNvSpPr/>
          <p:nvPr/>
        </p:nvSpPr>
        <p:spPr>
          <a:xfrm>
            <a:off x="8256554" y="3012124"/>
            <a:ext cx="3801952" cy="264920"/>
          </a:xfrm>
          <a:prstGeom prst="rect">
            <a:avLst/>
          </a:prstGeom>
          <a:solidFill>
            <a:srgbClr val="003C77"/>
          </a:solidFill>
          <a:ln>
            <a:solidFill>
              <a:srgbClr val="003C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latin typeface="Times New Roman" panose="02020603050405020304" pitchFamily="18" charset="0"/>
                <a:cs typeface="Times New Roman" panose="02020603050405020304" pitchFamily="18" charset="0"/>
              </a:rPr>
              <a:t>5. </a:t>
            </a:r>
            <a:r>
              <a:rPr lang="en-US" altLang="zh-CN" sz="1200" dirty="0" err="1">
                <a:latin typeface="Times New Roman" panose="02020603050405020304" pitchFamily="18" charset="0"/>
                <a:cs typeface="Times New Roman" panose="02020603050405020304" pitchFamily="18" charset="0"/>
              </a:rPr>
              <a:t>Backtesting</a:t>
            </a:r>
            <a:r>
              <a:rPr lang="en-US" altLang="zh-CN" sz="1200" dirty="0">
                <a:latin typeface="Times New Roman" panose="02020603050405020304" pitchFamily="18" charset="0"/>
                <a:cs typeface="Times New Roman" panose="02020603050405020304" pitchFamily="18" charset="0"/>
              </a:rPr>
              <a:t> Result</a:t>
            </a:r>
            <a:endParaRPr lang="en-US" altLang="zh-CN" sz="1200" dirty="0">
              <a:latin typeface="Times New Roman" panose="02020603050405020304" pitchFamily="18" charset="0"/>
              <a:cs typeface="Times New Roman" panose="02020603050405020304" pitchFamily="18" charset="0"/>
            </a:endParaRPr>
          </a:p>
        </p:txBody>
      </p:sp>
      <p:sp>
        <p:nvSpPr>
          <p:cNvPr id="21" name="Rectangle 24"/>
          <p:cNvSpPr/>
          <p:nvPr/>
        </p:nvSpPr>
        <p:spPr>
          <a:xfrm>
            <a:off x="8256554" y="3240214"/>
            <a:ext cx="3801952" cy="1666143"/>
          </a:xfrm>
          <a:prstGeom prst="rect">
            <a:avLst/>
          </a:prstGeom>
          <a:ln>
            <a:solidFill>
              <a:srgbClr val="003C77"/>
            </a:solidFill>
          </a:ln>
        </p:spPr>
        <p:style>
          <a:lnRef idx="2">
            <a:schemeClr val="dk1"/>
          </a:lnRef>
          <a:fillRef idx="1">
            <a:schemeClr val="lt1"/>
          </a:fillRef>
          <a:effectRef idx="0">
            <a:schemeClr val="dk1"/>
          </a:effectRef>
          <a:fontRef idx="minor">
            <a:schemeClr val="dk1"/>
          </a:fontRef>
        </p:style>
        <p:txBody>
          <a:bodyPr rtlCol="0" anchor="t"/>
          <a:lstStyle/>
          <a:p>
            <a:pPr algn="just"/>
            <a:r>
              <a:rPr lang="en-US" sz="1000" dirty="0">
                <a:latin typeface="Times New Roman" panose="02020603050405020304" pitchFamily="18" charset="0"/>
                <a:cs typeface="Times New Roman" panose="02020603050405020304" pitchFamily="18" charset="0"/>
              </a:rPr>
              <a:t>For labels with Ret_20 and three-classification, we change our portfolio every 20 days, for labels with Net values of equal weight portfolio for our above 16 models is shown in the graph below.   </a:t>
            </a:r>
            <a:endParaRPr lang="en-US" sz="1000" dirty="0">
              <a:latin typeface="Times New Roman" panose="02020603050405020304" pitchFamily="18" charset="0"/>
              <a:cs typeface="Times New Roman" panose="02020603050405020304" pitchFamily="18" charset="0"/>
            </a:endParaRPr>
          </a:p>
        </p:txBody>
      </p:sp>
      <p:sp>
        <p:nvSpPr>
          <p:cNvPr id="22" name="Rectangle 8"/>
          <p:cNvSpPr/>
          <p:nvPr/>
        </p:nvSpPr>
        <p:spPr>
          <a:xfrm>
            <a:off x="8256554" y="5013902"/>
            <a:ext cx="3801952" cy="264920"/>
          </a:xfrm>
          <a:prstGeom prst="rect">
            <a:avLst/>
          </a:prstGeom>
          <a:solidFill>
            <a:srgbClr val="003C77"/>
          </a:solidFill>
          <a:ln>
            <a:solidFill>
              <a:srgbClr val="003C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latin typeface="Times New Roman" panose="02020603050405020304" pitchFamily="18" charset="0"/>
                <a:cs typeface="Times New Roman" panose="02020603050405020304" pitchFamily="18" charset="0"/>
              </a:rPr>
              <a:t>6. Reference</a:t>
            </a:r>
            <a:endParaRPr lang="en-US" altLang="zh-CN" sz="1200" dirty="0">
              <a:latin typeface="Times New Roman" panose="02020603050405020304" pitchFamily="18" charset="0"/>
              <a:cs typeface="Times New Roman" panose="02020603050405020304" pitchFamily="18" charset="0"/>
            </a:endParaRPr>
          </a:p>
        </p:txBody>
      </p:sp>
      <p:sp>
        <p:nvSpPr>
          <p:cNvPr id="23" name="Rectangle 24"/>
          <p:cNvSpPr/>
          <p:nvPr/>
        </p:nvSpPr>
        <p:spPr>
          <a:xfrm>
            <a:off x="8256554" y="5286357"/>
            <a:ext cx="3801952" cy="502680"/>
          </a:xfrm>
          <a:prstGeom prst="rect">
            <a:avLst/>
          </a:prstGeom>
          <a:ln>
            <a:solidFill>
              <a:srgbClr val="003C77"/>
            </a:solidFill>
          </a:ln>
        </p:spPr>
        <p:style>
          <a:lnRef idx="2">
            <a:schemeClr val="dk1"/>
          </a:lnRef>
          <a:fillRef idx="1">
            <a:schemeClr val="lt1"/>
          </a:fillRef>
          <a:effectRef idx="0">
            <a:schemeClr val="dk1"/>
          </a:effectRef>
          <a:fontRef idx="minor">
            <a:schemeClr val="dk1"/>
          </a:fontRef>
        </p:style>
        <p:txBody>
          <a:bodyPr rtlCol="0" anchor="ctr"/>
          <a:lstStyle/>
          <a:p>
            <a:pPr algn="just">
              <a:buSzPct val="70000"/>
            </a:pPr>
            <a:r>
              <a:rPr lang="en-US" sz="900" dirty="0">
                <a:latin typeface="Times New Roman" panose="02020603050405020304" pitchFamily="18" charset="0"/>
                <a:cs typeface="Times New Roman" panose="02020603050405020304" pitchFamily="18" charset="0"/>
              </a:rPr>
              <a:t>Jiang, Jingwen and Kelly, Bryan T. and Xiu, Dacheng, (Re-)Imag(in)ing Price Trends (December 1, 2020). Chicago Booth Research Paper No. 21-01, http://dx.doi.org/10.2139/ssrn.3756587</a:t>
            </a:r>
            <a:endParaRPr lang="en-US" sz="900" dirty="0">
              <a:latin typeface="Times New Roman" panose="02020603050405020304" pitchFamily="18" charset="0"/>
              <a:cs typeface="Times New Roman" panose="02020603050405020304" pitchFamily="18" charset="0"/>
            </a:endParaRPr>
          </a:p>
        </p:txBody>
      </p:sp>
      <p:sp>
        <p:nvSpPr>
          <p:cNvPr id="25" name="Rectangle 8"/>
          <p:cNvSpPr/>
          <p:nvPr/>
        </p:nvSpPr>
        <p:spPr>
          <a:xfrm>
            <a:off x="8256554" y="5858369"/>
            <a:ext cx="3801952" cy="264920"/>
          </a:xfrm>
          <a:prstGeom prst="rect">
            <a:avLst/>
          </a:prstGeom>
          <a:solidFill>
            <a:srgbClr val="003C77"/>
          </a:solidFill>
          <a:ln>
            <a:solidFill>
              <a:srgbClr val="003C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latin typeface="Times New Roman" panose="02020603050405020304" pitchFamily="18" charset="0"/>
                <a:cs typeface="Times New Roman" panose="02020603050405020304" pitchFamily="18" charset="0"/>
              </a:rPr>
              <a:t>7. Contribution</a:t>
            </a:r>
            <a:endParaRPr lang="en-US" altLang="zh-CN" sz="1200" dirty="0">
              <a:latin typeface="Times New Roman" panose="02020603050405020304" pitchFamily="18" charset="0"/>
              <a:cs typeface="Times New Roman" panose="02020603050405020304" pitchFamily="18" charset="0"/>
            </a:endParaRPr>
          </a:p>
        </p:txBody>
      </p:sp>
      <p:sp>
        <p:nvSpPr>
          <p:cNvPr id="26" name="Rectangle 24"/>
          <p:cNvSpPr/>
          <p:nvPr/>
        </p:nvSpPr>
        <p:spPr>
          <a:xfrm>
            <a:off x="8256554" y="6121400"/>
            <a:ext cx="3801952" cy="648857"/>
          </a:xfrm>
          <a:prstGeom prst="rect">
            <a:avLst/>
          </a:prstGeom>
          <a:ln>
            <a:solidFill>
              <a:srgbClr val="003C77"/>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000" b="1" dirty="0">
                <a:latin typeface="Times New Roman" panose="02020603050405020304" pitchFamily="18" charset="0"/>
                <a:cs typeface="Times New Roman" panose="02020603050405020304" pitchFamily="18" charset="0"/>
              </a:rPr>
              <a:t>CHEN Qichuan: </a:t>
            </a:r>
            <a:r>
              <a:rPr lang="en-US" altLang="zh-CN" sz="1000" dirty="0">
                <a:latin typeface="Times New Roman" panose="02020603050405020304" pitchFamily="18" charset="0"/>
                <a:cs typeface="Times New Roman" panose="02020603050405020304" pitchFamily="18" charset="0"/>
              </a:rPr>
              <a:t>Model Backtest</a:t>
            </a:r>
            <a:endParaRPr lang="en-US" altLang="zh-CN" sz="1000" dirty="0">
              <a:latin typeface="Times New Roman" panose="02020603050405020304" pitchFamily="18" charset="0"/>
              <a:cs typeface="Times New Roman" panose="02020603050405020304" pitchFamily="18" charset="0"/>
            </a:endParaRPr>
          </a:p>
          <a:p>
            <a:r>
              <a:rPr lang="en-US" altLang="zh-CN" sz="1000" b="1" dirty="0">
                <a:latin typeface="Times New Roman" panose="02020603050405020304" pitchFamily="18" charset="0"/>
                <a:cs typeface="Times New Roman" panose="02020603050405020304" pitchFamily="18" charset="0"/>
              </a:rPr>
              <a:t>SHEN Hengyu: </a:t>
            </a:r>
            <a:r>
              <a:rPr lang="en-US" altLang="zh-CN" sz="1000" dirty="0">
                <a:latin typeface="Times New Roman" panose="02020603050405020304" pitchFamily="18" charset="0"/>
                <a:cs typeface="Times New Roman" panose="02020603050405020304" pitchFamily="18" charset="0"/>
              </a:rPr>
              <a:t>Sensitivity Analysis</a:t>
            </a:r>
            <a:r>
              <a:rPr lang="en-US" altLang="zh-CN" sz="1000" b="1" dirty="0">
                <a:latin typeface="Times New Roman" panose="02020603050405020304" pitchFamily="18" charset="0"/>
                <a:cs typeface="Times New Roman" panose="02020603050405020304" pitchFamily="18" charset="0"/>
              </a:rPr>
              <a:t> </a:t>
            </a:r>
            <a:endParaRPr lang="en-US" altLang="zh-CN" sz="1000" b="1" dirty="0">
              <a:latin typeface="Times New Roman" panose="02020603050405020304" pitchFamily="18" charset="0"/>
              <a:cs typeface="Times New Roman" panose="02020603050405020304" pitchFamily="18" charset="0"/>
            </a:endParaRPr>
          </a:p>
          <a:p>
            <a:r>
              <a:rPr lang="en-US" altLang="zh-CN" sz="1000" b="1" dirty="0">
                <a:latin typeface="Times New Roman" panose="02020603050405020304" pitchFamily="18" charset="0"/>
                <a:cs typeface="Times New Roman" panose="02020603050405020304" pitchFamily="18" charset="0"/>
              </a:rPr>
              <a:t>YANG Sihan: </a:t>
            </a:r>
            <a:r>
              <a:rPr lang="en-US" altLang="zh-CN" sz="1000" dirty="0">
                <a:latin typeface="Times New Roman" panose="02020603050405020304" pitchFamily="18" charset="0"/>
                <a:cs typeface="Times New Roman" panose="02020603050405020304" pitchFamily="18" charset="0"/>
              </a:rPr>
              <a:t>Multi – Classification Model</a:t>
            </a:r>
            <a:endParaRPr lang="en-US" altLang="zh-CN" sz="1000" dirty="0">
              <a:latin typeface="Times New Roman" panose="02020603050405020304" pitchFamily="18" charset="0"/>
              <a:cs typeface="Times New Roman" panose="02020603050405020304" pitchFamily="18" charset="0"/>
            </a:endParaRPr>
          </a:p>
          <a:p>
            <a:r>
              <a:rPr lang="en-US" altLang="zh-CN" sz="1000" b="1" dirty="0">
                <a:latin typeface="Times New Roman" panose="02020603050405020304" pitchFamily="18" charset="0"/>
                <a:cs typeface="Times New Roman" panose="02020603050405020304" pitchFamily="18" charset="0"/>
              </a:rPr>
              <a:t>ZHU Yichen: </a:t>
            </a:r>
            <a:r>
              <a:rPr lang="en-US" altLang="zh-CN" sz="1000" dirty="0">
                <a:latin typeface="Times New Roman" panose="02020603050405020304" pitchFamily="18" charset="0"/>
                <a:cs typeface="Times New Roman" panose="02020603050405020304" pitchFamily="18" charset="0"/>
              </a:rPr>
              <a:t>CNN  Visualization</a:t>
            </a:r>
            <a:endParaRPr lang="en-US" altLang="zh-CN" sz="1000"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178709" y="4464431"/>
            <a:ext cx="1059394" cy="1101528"/>
          </a:xfrm>
          <a:prstGeom prst="rect">
            <a:avLst/>
          </a:prstGeom>
        </p:spPr>
      </p:pic>
      <p:pic>
        <p:nvPicPr>
          <p:cNvPr id="12" name="图片 11"/>
          <p:cNvPicPr>
            <a:picLocks noChangeAspect="1"/>
          </p:cNvPicPr>
          <p:nvPr/>
        </p:nvPicPr>
        <p:blipFill>
          <a:blip r:embed="rId3"/>
          <a:stretch>
            <a:fillRect/>
          </a:stretch>
        </p:blipFill>
        <p:spPr>
          <a:xfrm>
            <a:off x="1238103" y="4464430"/>
            <a:ext cx="1185618" cy="2336968"/>
          </a:xfrm>
          <a:prstGeom prst="rect">
            <a:avLst/>
          </a:prstGeom>
        </p:spPr>
      </p:pic>
      <p:pic>
        <p:nvPicPr>
          <p:cNvPr id="24" name="图片 23"/>
          <p:cNvPicPr>
            <a:picLocks noChangeAspect="1"/>
          </p:cNvPicPr>
          <p:nvPr/>
        </p:nvPicPr>
        <p:blipFill>
          <a:blip r:embed="rId4"/>
          <a:stretch>
            <a:fillRect/>
          </a:stretch>
        </p:blipFill>
        <p:spPr>
          <a:xfrm>
            <a:off x="178709" y="5710083"/>
            <a:ext cx="1059394" cy="1091315"/>
          </a:xfrm>
          <a:prstGeom prst="rect">
            <a:avLst/>
          </a:prstGeom>
        </p:spPr>
      </p:pic>
      <p:sp>
        <p:nvSpPr>
          <p:cNvPr id="27" name="矩形: 圆角 26"/>
          <p:cNvSpPr/>
          <p:nvPr/>
        </p:nvSpPr>
        <p:spPr>
          <a:xfrm>
            <a:off x="2417379" y="4511002"/>
            <a:ext cx="1557020" cy="17145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1993 - 1999</a:t>
            </a:r>
            <a:endParaRPr lang="en-US" sz="800" dirty="0"/>
          </a:p>
        </p:txBody>
      </p:sp>
      <p:sp>
        <p:nvSpPr>
          <p:cNvPr id="29" name="矩形: 圆角 28"/>
          <p:cNvSpPr/>
          <p:nvPr/>
        </p:nvSpPr>
        <p:spPr>
          <a:xfrm>
            <a:off x="3011731" y="4971091"/>
            <a:ext cx="968731" cy="17145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Validation</a:t>
            </a:r>
            <a:endParaRPr lang="en-US" sz="800" dirty="0"/>
          </a:p>
        </p:txBody>
      </p:sp>
      <p:sp>
        <p:nvSpPr>
          <p:cNvPr id="30" name="矩形: 圆角 29"/>
          <p:cNvSpPr/>
          <p:nvPr/>
        </p:nvSpPr>
        <p:spPr>
          <a:xfrm>
            <a:off x="2423443" y="4971090"/>
            <a:ext cx="588288" cy="171450"/>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Training</a:t>
            </a:r>
            <a:endParaRPr lang="en-US" sz="800" dirty="0"/>
          </a:p>
        </p:txBody>
      </p:sp>
      <p:sp>
        <p:nvSpPr>
          <p:cNvPr id="32" name="文本框 31"/>
          <p:cNvSpPr txBox="1"/>
          <p:nvPr/>
        </p:nvSpPr>
        <p:spPr>
          <a:xfrm>
            <a:off x="3307658" y="5149313"/>
            <a:ext cx="376877" cy="215444"/>
          </a:xfrm>
          <a:prstGeom prst="rect">
            <a:avLst/>
          </a:prstGeom>
          <a:noFill/>
        </p:spPr>
        <p:txBody>
          <a:bodyPr wrap="square">
            <a:spAutoFit/>
          </a:bodyPr>
          <a:lstStyle/>
          <a:p>
            <a:pPr algn="ctr"/>
            <a:r>
              <a:rPr lang="en-US" sz="800" dirty="0"/>
              <a:t>70%</a:t>
            </a:r>
            <a:endParaRPr lang="en-US" sz="800" dirty="0"/>
          </a:p>
        </p:txBody>
      </p:sp>
      <p:sp>
        <p:nvSpPr>
          <p:cNvPr id="33" name="文本框 32"/>
          <p:cNvSpPr txBox="1"/>
          <p:nvPr/>
        </p:nvSpPr>
        <p:spPr>
          <a:xfrm>
            <a:off x="2542203" y="5149313"/>
            <a:ext cx="376877" cy="215444"/>
          </a:xfrm>
          <a:prstGeom prst="rect">
            <a:avLst/>
          </a:prstGeom>
          <a:noFill/>
        </p:spPr>
        <p:txBody>
          <a:bodyPr wrap="square">
            <a:spAutoFit/>
          </a:bodyPr>
          <a:lstStyle/>
          <a:p>
            <a:pPr algn="ctr"/>
            <a:r>
              <a:rPr lang="en-US" sz="800" dirty="0"/>
              <a:t>30%</a:t>
            </a:r>
            <a:endParaRPr lang="en-US" sz="800" dirty="0"/>
          </a:p>
        </p:txBody>
      </p:sp>
      <p:sp>
        <p:nvSpPr>
          <p:cNvPr id="34" name="箭头: 下 33"/>
          <p:cNvSpPr/>
          <p:nvPr/>
        </p:nvSpPr>
        <p:spPr>
          <a:xfrm>
            <a:off x="3136622" y="4745571"/>
            <a:ext cx="118533" cy="164703"/>
          </a:xfrm>
          <a:prstGeom prst="down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箭头: 下 34"/>
          <p:cNvSpPr/>
          <p:nvPr/>
        </p:nvSpPr>
        <p:spPr>
          <a:xfrm>
            <a:off x="3136622" y="5244600"/>
            <a:ext cx="118533" cy="164703"/>
          </a:xfrm>
          <a:prstGeom prst="down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圆角 35"/>
          <p:cNvSpPr/>
          <p:nvPr/>
        </p:nvSpPr>
        <p:spPr>
          <a:xfrm>
            <a:off x="2426506" y="6598807"/>
            <a:ext cx="1557020" cy="17145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2000 - 2019</a:t>
            </a:r>
            <a:endParaRPr lang="en-US" sz="800" dirty="0"/>
          </a:p>
        </p:txBody>
      </p:sp>
      <p:sp>
        <p:nvSpPr>
          <p:cNvPr id="38" name="箭头: 下 37"/>
          <p:cNvSpPr/>
          <p:nvPr/>
        </p:nvSpPr>
        <p:spPr>
          <a:xfrm rot="10800000">
            <a:off x="3136621" y="6376591"/>
            <a:ext cx="118533" cy="164703"/>
          </a:xfrm>
          <a:prstGeom prst="down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圆角 38"/>
          <p:cNvSpPr/>
          <p:nvPr/>
        </p:nvSpPr>
        <p:spPr>
          <a:xfrm>
            <a:off x="2426506" y="6149244"/>
            <a:ext cx="1557020" cy="171450"/>
          </a:xfrm>
          <a:prstGeom prst="round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Testing</a:t>
            </a:r>
            <a:endParaRPr lang="en-US" sz="800" dirty="0"/>
          </a:p>
        </p:txBody>
      </p:sp>
      <p:sp>
        <p:nvSpPr>
          <p:cNvPr id="40" name="箭头: 下 39"/>
          <p:cNvSpPr/>
          <p:nvPr/>
        </p:nvSpPr>
        <p:spPr>
          <a:xfrm>
            <a:off x="3136621" y="5926068"/>
            <a:ext cx="118533" cy="164703"/>
          </a:xfrm>
          <a:prstGeom prst="down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图片 42"/>
          <p:cNvPicPr>
            <a:picLocks noChangeAspect="1"/>
          </p:cNvPicPr>
          <p:nvPr/>
        </p:nvPicPr>
        <p:blipFill>
          <a:blip r:embed="rId5"/>
          <a:srcRect l="3452" t="14032" r="2407" b="21014"/>
          <a:stretch>
            <a:fillRect/>
          </a:stretch>
        </p:blipFill>
        <p:spPr>
          <a:xfrm>
            <a:off x="2381225" y="5647067"/>
            <a:ext cx="1557020" cy="132696"/>
          </a:xfrm>
          <a:prstGeom prst="rect">
            <a:avLst/>
          </a:prstGeom>
        </p:spPr>
      </p:pic>
      <p:pic>
        <p:nvPicPr>
          <p:cNvPr id="45" name="图片 44"/>
          <p:cNvPicPr>
            <a:picLocks noChangeAspect="1"/>
          </p:cNvPicPr>
          <p:nvPr/>
        </p:nvPicPr>
        <p:blipFill>
          <a:blip r:embed="rId6"/>
          <a:srcRect l="3028" t="23515" r="4416" b="20185"/>
          <a:stretch>
            <a:fillRect/>
          </a:stretch>
        </p:blipFill>
        <p:spPr>
          <a:xfrm>
            <a:off x="2381225" y="5779764"/>
            <a:ext cx="1647581" cy="95908"/>
          </a:xfrm>
          <a:prstGeom prst="rect">
            <a:avLst/>
          </a:prstGeom>
        </p:spPr>
      </p:pic>
      <p:sp>
        <p:nvSpPr>
          <p:cNvPr id="46" name="文本框 45"/>
          <p:cNvSpPr txBox="1"/>
          <p:nvPr/>
        </p:nvSpPr>
        <p:spPr>
          <a:xfrm>
            <a:off x="2603078" y="5428523"/>
            <a:ext cx="1185618" cy="215444"/>
          </a:xfrm>
          <a:prstGeom prst="rect">
            <a:avLst/>
          </a:prstGeom>
          <a:noFill/>
        </p:spPr>
        <p:txBody>
          <a:bodyPr wrap="square">
            <a:spAutoFit/>
          </a:bodyPr>
          <a:lstStyle/>
          <a:p>
            <a:pPr algn="ctr"/>
            <a:r>
              <a:rPr lang="en-US" sz="800" dirty="0">
                <a:solidFill>
                  <a:srgbClr val="00B050"/>
                </a:solidFill>
                <a:latin typeface="Times New Roman" panose="02020603050405020304" pitchFamily="18" charset="0"/>
                <a:cs typeface="Times New Roman" panose="02020603050405020304" pitchFamily="18" charset="0"/>
              </a:rPr>
              <a:t>min</a:t>
            </a:r>
            <a:r>
              <a:rPr lang="en-US" sz="800" dirty="0">
                <a:latin typeface="Times New Roman" panose="02020603050405020304" pitchFamily="18" charset="0"/>
                <a:cs typeface="Times New Roman" panose="02020603050405020304" pitchFamily="18" charset="0"/>
              </a:rPr>
              <a:t> cross-entropy loss </a:t>
            </a:r>
            <a:endParaRPr lang="en-US" sz="800"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7"/>
          <a:srcRect l="16935" t="9819" r="17867" b="5760"/>
          <a:stretch>
            <a:fillRect/>
          </a:stretch>
        </p:blipFill>
        <p:spPr>
          <a:xfrm>
            <a:off x="5453052" y="3559683"/>
            <a:ext cx="1285896" cy="960894"/>
          </a:xfrm>
          <a:prstGeom prst="rect">
            <a:avLst/>
          </a:prstGeom>
        </p:spPr>
      </p:pic>
      <p:pic>
        <p:nvPicPr>
          <p:cNvPr id="11" name="图片 10"/>
          <p:cNvPicPr>
            <a:picLocks noChangeAspect="1"/>
          </p:cNvPicPr>
          <p:nvPr/>
        </p:nvPicPr>
        <p:blipFill>
          <a:blip r:embed="rId8"/>
          <a:srcRect l="17552" t="10677" r="19345" b="4443"/>
          <a:stretch>
            <a:fillRect/>
          </a:stretch>
        </p:blipFill>
        <p:spPr>
          <a:xfrm>
            <a:off x="4147554" y="3565347"/>
            <a:ext cx="1246201" cy="960895"/>
          </a:xfrm>
          <a:prstGeom prst="rect">
            <a:avLst/>
          </a:prstGeom>
        </p:spPr>
      </p:pic>
      <p:pic>
        <p:nvPicPr>
          <p:cNvPr id="28" name="图片 27"/>
          <p:cNvPicPr>
            <a:picLocks noChangeAspect="1"/>
          </p:cNvPicPr>
          <p:nvPr/>
        </p:nvPicPr>
        <p:blipFill>
          <a:blip r:embed="rId9"/>
          <a:srcRect l="17952" t="10429" r="19003" b="5224"/>
          <a:stretch>
            <a:fillRect/>
          </a:stretch>
        </p:blipFill>
        <p:spPr>
          <a:xfrm>
            <a:off x="6796316" y="3565347"/>
            <a:ext cx="1254148" cy="960895"/>
          </a:xfrm>
          <a:prstGeom prst="rect">
            <a:avLst/>
          </a:prstGeom>
        </p:spPr>
      </p:pic>
      <p:sp>
        <p:nvSpPr>
          <p:cNvPr id="7" name="文本框 6"/>
          <p:cNvSpPr txBox="1"/>
          <p:nvPr/>
        </p:nvSpPr>
        <p:spPr>
          <a:xfrm>
            <a:off x="6447155" y="2548255"/>
            <a:ext cx="4064000" cy="368300"/>
          </a:xfrm>
          <a:prstGeom prst="rect">
            <a:avLst/>
          </a:prstGeom>
          <a:noFill/>
        </p:spPr>
        <p:txBody>
          <a:bodyPr wrap="square" rtlCol="0">
            <a:spAutoFit/>
          </a:bodyPr>
          <a:lstStyle/>
          <a:p>
            <a:endParaRPr lang="zh-CN" altLang="en-US"/>
          </a:p>
        </p:txBody>
      </p:sp>
      <p:sp>
        <p:nvSpPr>
          <p:cNvPr id="10" name="文本框 9"/>
          <p:cNvSpPr txBox="1"/>
          <p:nvPr/>
        </p:nvSpPr>
        <p:spPr>
          <a:xfrm>
            <a:off x="5896610" y="2334260"/>
            <a:ext cx="4064000" cy="368300"/>
          </a:xfrm>
          <a:prstGeom prst="rect">
            <a:avLst/>
          </a:prstGeom>
          <a:noFill/>
        </p:spPr>
        <p:txBody>
          <a:bodyPr wrap="square" rtlCol="0">
            <a:spAutoFit/>
          </a:bodyPr>
          <a:lstStyle/>
          <a:p>
            <a:endParaRPr lang="zh-CN" altLang="en-US"/>
          </a:p>
        </p:txBody>
      </p:sp>
      <p:pic>
        <p:nvPicPr>
          <p:cNvPr id="41" name="图片 40"/>
          <p:cNvPicPr preferRelativeResize="0"/>
          <p:nvPr/>
        </p:nvPicPr>
        <p:blipFill>
          <a:blip r:embed="rId10"/>
          <a:stretch>
            <a:fillRect/>
          </a:stretch>
        </p:blipFill>
        <p:spPr>
          <a:xfrm>
            <a:off x="4102596" y="1977398"/>
            <a:ext cx="4036410" cy="1567561"/>
          </a:xfrm>
          <a:prstGeom prst="rect">
            <a:avLst/>
          </a:prstGeom>
          <a:ln w="3175">
            <a:solidFill>
              <a:srgbClr val="7F9DBA"/>
            </a:solidFill>
          </a:ln>
        </p:spPr>
      </p:pic>
      <p:pic>
        <p:nvPicPr>
          <p:cNvPr id="54" name="图片 53"/>
          <p:cNvPicPr>
            <a:picLocks noChangeAspect="1"/>
          </p:cNvPicPr>
          <p:nvPr/>
        </p:nvPicPr>
        <p:blipFill>
          <a:blip r:embed="rId11"/>
          <a:stretch>
            <a:fillRect/>
          </a:stretch>
        </p:blipFill>
        <p:spPr>
          <a:xfrm>
            <a:off x="8308882" y="2452383"/>
            <a:ext cx="3697295" cy="415058"/>
          </a:xfrm>
          <a:prstGeom prst="rect">
            <a:avLst/>
          </a:prstGeom>
        </p:spPr>
      </p:pic>
      <p:pic>
        <p:nvPicPr>
          <p:cNvPr id="57" name="图片 56"/>
          <p:cNvPicPr>
            <a:picLocks noChangeAspect="1"/>
          </p:cNvPicPr>
          <p:nvPr/>
        </p:nvPicPr>
        <p:blipFill>
          <a:blip r:embed="rId12"/>
          <a:stretch>
            <a:fillRect/>
          </a:stretch>
        </p:blipFill>
        <p:spPr>
          <a:xfrm>
            <a:off x="8308882" y="3756840"/>
            <a:ext cx="2030575" cy="1096285"/>
          </a:xfrm>
          <a:prstGeom prst="rect">
            <a:avLst/>
          </a:prstGeom>
        </p:spPr>
      </p:pic>
      <p:sp>
        <p:nvSpPr>
          <p:cNvPr id="58" name="文本框 57"/>
          <p:cNvSpPr txBox="1"/>
          <p:nvPr/>
        </p:nvSpPr>
        <p:spPr>
          <a:xfrm>
            <a:off x="10260575" y="3720206"/>
            <a:ext cx="1876813" cy="1169551"/>
          </a:xfrm>
          <a:prstGeom prst="rect">
            <a:avLst/>
          </a:prstGeom>
          <a:noFill/>
        </p:spPr>
        <p:txBody>
          <a:bodyPr wrap="square" rtlCol="0">
            <a:spAutoFit/>
          </a:bodyPr>
          <a:lstStyle/>
          <a:p>
            <a:r>
              <a:rPr lang="en-US" altLang="zh-CN" sz="1000" dirty="0" err="1">
                <a:latin typeface="Times New Roman" panose="02020603050405020304" pitchFamily="18" charset="0"/>
                <a:cs typeface="Times New Roman" panose="02020603050405020304" pitchFamily="18" charset="0"/>
              </a:rPr>
              <a:t>Backtesting</a:t>
            </a:r>
            <a:r>
              <a:rPr lang="en-US" altLang="zh-CN" sz="1000" dirty="0">
                <a:latin typeface="Times New Roman" panose="02020603050405020304" pitchFamily="18" charset="0"/>
                <a:cs typeface="Times New Roman" panose="02020603050405020304" pitchFamily="18" charset="0"/>
              </a:rPr>
              <a:t> result of all CNN models outperform market equal weight portfolio. The model which dropout 75% </a:t>
            </a:r>
            <a:r>
              <a:rPr lang="es-ES_tradnl" altLang="zh-CN" sz="1000" b="0" i="0" dirty="0">
                <a:solidFill>
                  <a:srgbClr val="333333"/>
                </a:solidFill>
                <a:effectLst/>
                <a:latin typeface="Times New Roman" panose="02020603050405020304" pitchFamily="18" charset="0"/>
                <a:cs typeface="Times New Roman" panose="02020603050405020304" pitchFamily="18" charset="0"/>
              </a:rPr>
              <a:t>neuron </a:t>
            </a:r>
            <a:r>
              <a:rPr lang="en-US" altLang="zh-CN" sz="1000" b="0" i="0" dirty="0">
                <a:solidFill>
                  <a:srgbClr val="333333"/>
                </a:solidFill>
                <a:effectLst/>
                <a:latin typeface="Times New Roman" panose="02020603050405020304" pitchFamily="18" charset="0"/>
                <a:cs typeface="Times New Roman" panose="02020603050405020304" pitchFamily="18" charset="0"/>
              </a:rPr>
              <a:t>in fc get the best performance, which earned over 27 times return during </a:t>
            </a:r>
            <a:r>
              <a:rPr lang="en-US" altLang="zh-CN" sz="1000" b="0" i="0" dirty="0" err="1">
                <a:solidFill>
                  <a:srgbClr val="333333"/>
                </a:solidFill>
                <a:effectLst/>
                <a:latin typeface="Times New Roman" panose="02020603050405020304" pitchFamily="18" charset="0"/>
                <a:cs typeface="Times New Roman" panose="02020603050405020304" pitchFamily="18" charset="0"/>
              </a:rPr>
              <a:t>backtesting</a:t>
            </a:r>
            <a:r>
              <a:rPr lang="en-US" altLang="zh-CN" sz="1000" b="0" i="0" dirty="0">
                <a:solidFill>
                  <a:srgbClr val="333333"/>
                </a:solidFill>
                <a:effectLst/>
                <a:latin typeface="Times New Roman" panose="02020603050405020304" pitchFamily="18" charset="0"/>
                <a:cs typeface="Times New Roman" panose="02020603050405020304" pitchFamily="18" charset="0"/>
              </a:rPr>
              <a:t> period.</a:t>
            </a:r>
            <a:endParaRPr lang="en-US" altLang="zh-CN" sz="1000" b="0" i="0" dirty="0">
              <a:solidFill>
                <a:srgbClr val="333333"/>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COMMONDATA" val="eyJoZGlkIjoiNDljMTc5M2RjZWQzODEyMDAwZjU3MjhlOTBiNzI0NzU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3880</Words>
  <Application>WPS 演示</Application>
  <PresentationFormat>宽屏</PresentationFormat>
  <Paragraphs>62</Paragraphs>
  <Slides>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宋体</vt:lpstr>
      <vt:lpstr>Wingdings</vt:lpstr>
      <vt:lpstr>Arial</vt:lpstr>
      <vt:lpstr>Times New Roman</vt:lpstr>
      <vt:lpstr>微软雅黑</vt:lpstr>
      <vt:lpstr>Calibri</vt:lpstr>
      <vt:lpstr>Arial Unicode MS</vt:lpstr>
      <vt:lpstr>Calibri Light</vt:lpstr>
      <vt:lpstr>等线</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风，萧瑟</cp:lastModifiedBy>
  <cp:revision>150</cp:revision>
  <dcterms:created xsi:type="dcterms:W3CDTF">2023-09-17T10:14:00Z</dcterms:created>
  <dcterms:modified xsi:type="dcterms:W3CDTF">2024-10-29T12:24:25Z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E26F829158B54BDBB7F0F765011FC6A9_12</vt:lpwstr>
  </property>
  <property fmtid="{D5CDD505-2E9C-101B-9397-08002B2CF9AE}" pid="3" name="KSOProductBuildVer">
    <vt:lpwstr>2052-12.1.0.18608</vt:lpwstr>
  </property>
  <property fmtid="{D5CDD505-2E9C-101B-9397-08002B2CF9AE}" pid="4" name="BDCONTENTCONTROL_AUTO_SAVE_Summary">
    <vt:lpwstr/>
  </property>
</Properties>
</file>