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a:gradFill>
            <a:gsLst>
              <a:gs pos="0">
                <a:srgbClr val="7B32B2"/>
              </a:gs>
              <a:gs pos="100000">
                <a:srgbClr val="401A5D"/>
              </a:gs>
            </a:gsLst>
            <a:lin scaled="0"/>
          </a:gradFill>
        </p:spPr>
        <p:txBody>
          <a:bodyPr/>
          <a:p>
            <a:endParaRPr lang="en-US"/>
          </a:p>
        </p:txBody>
      </p:sp>
      <p:sp>
        <p:nvSpPr>
          <p:cNvPr id="3" name="Content Placeholder 2"/>
          <p:cNvSpPr>
            <a:spLocks noGrp="1"/>
          </p:cNvSpPr>
          <p:nvPr>
            <p:ph sz="half" idx="1"/>
          </p:nvPr>
        </p:nvSpPr>
        <p:spPr>
          <a:xfrm>
            <a:off x="838200" y="1825625"/>
            <a:ext cx="10516235" cy="4351655"/>
          </a:xfrm>
        </p:spPr>
        <p:txBody>
          <a:bodyPr>
            <a:normAutofit lnSpcReduction="20000"/>
          </a:bodyPr>
          <a:p>
            <a:r>
              <a:rPr lang="en-US"/>
              <a:t>La escalabilidad, la resiliencia y la interoperabilidad son atributos esenciales a la hora de diseñar e implementar software que ayuden a las organizaciones a ofrecer servicios y productos digitales confiables y que satisfagan los tiempos de respuesta que esperan los usuarios.</a:t>
            </a:r>
            <a:br>
              <a:rPr lang="en-US"/>
            </a:br>
            <a:br>
              <a:rPr lang="en-US"/>
            </a:br>
            <a:r>
              <a:rPr lang="en-US"/>
              <a:t>Gran cantidad de herramientas se encuentran disponibles en el mercado que nos ayudan en este propósito. Entre ellos está RabbitMQ, una implementación de software basada en el intercambio de mensajes que desacopla en tiempo y en espacio su producción y su consumo ofreciendo altos niveles de confiabilidad, disponibilidad, rendimiento y escalamiento. En este post hablaremos un poco sobre RabbitMQ, los componentes que lo conforman y algunos de sus beneficios.</a:t>
            </a:r>
            <a:endParaRPr lang="en-US"/>
          </a:p>
        </p:txBody>
      </p:sp>
      <p:pic>
        <p:nvPicPr>
          <p:cNvPr id="6" name="Content Placeholder 5" descr="sofkaU"/>
          <p:cNvPicPr>
            <a:picLocks noChangeAspect="1"/>
          </p:cNvPicPr>
          <p:nvPr>
            <p:ph sz="half" idx="2"/>
          </p:nvPr>
        </p:nvPicPr>
        <p:blipFill>
          <a:blip r:embed="rId1"/>
          <a:stretch>
            <a:fillRect/>
          </a:stretch>
        </p:blipFill>
        <p:spPr>
          <a:xfrm>
            <a:off x="838200" y="615315"/>
            <a:ext cx="3429000" cy="6858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a:gradFill>
            <a:gsLst>
              <a:gs pos="0">
                <a:srgbClr val="7B32B2"/>
              </a:gs>
              <a:gs pos="100000">
                <a:srgbClr val="401A5D"/>
              </a:gs>
            </a:gsLst>
            <a:lin scaled="0"/>
          </a:gradFill>
        </p:spPr>
        <p:txBody>
          <a:bodyPr/>
          <a:p>
            <a:endParaRPr lang="en-US"/>
          </a:p>
        </p:txBody>
      </p:sp>
      <p:pic>
        <p:nvPicPr>
          <p:cNvPr id="6" name="Content Placeholder 5" descr="sofkaU"/>
          <p:cNvPicPr>
            <a:picLocks noChangeAspect="1"/>
          </p:cNvPicPr>
          <p:nvPr>
            <p:ph sz="half" idx="2"/>
          </p:nvPr>
        </p:nvPicPr>
        <p:blipFill>
          <a:blip r:embed="rId1"/>
          <a:stretch>
            <a:fillRect/>
          </a:stretch>
        </p:blipFill>
        <p:spPr>
          <a:xfrm>
            <a:off x="838200" y="615315"/>
            <a:ext cx="3429000" cy="685800"/>
          </a:xfrm>
          <a:prstGeom prst="rect">
            <a:avLst/>
          </a:prstGeom>
        </p:spPr>
      </p:pic>
      <p:pic>
        <p:nvPicPr>
          <p:cNvPr id="2" name="Content Placeholder 1"/>
          <p:cNvPicPr>
            <a:picLocks noChangeAspect="1"/>
          </p:cNvPicPr>
          <p:nvPr>
            <p:ph sz="half" idx="1"/>
          </p:nvPr>
        </p:nvPicPr>
        <p:blipFill>
          <a:blip r:embed="rId2"/>
          <a:stretch>
            <a:fillRect/>
          </a:stretch>
        </p:blipFill>
        <p:spPr>
          <a:xfrm>
            <a:off x="2223770" y="2439035"/>
            <a:ext cx="7743825" cy="31242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a:gradFill>
            <a:gsLst>
              <a:gs pos="0">
                <a:srgbClr val="7B32B2"/>
              </a:gs>
              <a:gs pos="100000">
                <a:srgbClr val="401A5D"/>
              </a:gs>
            </a:gsLst>
            <a:lin scaled="0"/>
          </a:gradFill>
        </p:spPr>
        <p:txBody>
          <a:bodyPr/>
          <a:p>
            <a:endParaRPr lang="en-US"/>
          </a:p>
        </p:txBody>
      </p:sp>
      <p:pic>
        <p:nvPicPr>
          <p:cNvPr id="6" name="Content Placeholder 5" descr="sofkaU"/>
          <p:cNvPicPr>
            <a:picLocks noChangeAspect="1"/>
          </p:cNvPicPr>
          <p:nvPr>
            <p:ph sz="half" idx="2"/>
          </p:nvPr>
        </p:nvPicPr>
        <p:blipFill>
          <a:blip r:embed="rId1"/>
          <a:stretch>
            <a:fillRect/>
          </a:stretch>
        </p:blipFill>
        <p:spPr>
          <a:xfrm>
            <a:off x="838200" y="615315"/>
            <a:ext cx="3429000" cy="685800"/>
          </a:xfrm>
          <a:prstGeom prst="rect">
            <a:avLst/>
          </a:prstGeom>
        </p:spPr>
      </p:pic>
      <p:sp>
        <p:nvSpPr>
          <p:cNvPr id="3" name="Content Placeholder 2"/>
          <p:cNvSpPr/>
          <p:nvPr>
            <p:ph sz="half" idx="1"/>
          </p:nvPr>
        </p:nvSpPr>
        <p:spPr>
          <a:xfrm>
            <a:off x="838200" y="1825625"/>
            <a:ext cx="10516235" cy="4351655"/>
          </a:xfrm>
        </p:spPr>
        <p:txBody>
          <a:bodyPr/>
          <a:p>
            <a:r>
              <a:rPr lang="en-US"/>
              <a:t>Un exchange de tipo fanout, se da cuando el administrador del edificio envia un comunicado a todos los apartamentos. En este caso el portero (exchange) deposita el mensaje en cada casillero sin preocuparse en revisar el número del apartamento, sino en que cada casillero reciba una copia del mensaje.</a:t>
            </a:r>
            <a:br>
              <a:rPr lang="en-US"/>
            </a:br>
            <a:r>
              <a:rPr lang="en-US" b="1"/>
              <a:t>En la siguiente imagen se presenta el envío de un mensaje a un exchange de tipo fanout</a:t>
            </a:r>
            <a:r>
              <a:rPr lang="es-ES" altLang="en-US" b="1"/>
              <a:t>:</a:t>
            </a:r>
            <a:endParaRPr lang="es-ES" altLang="en-US" b="1"/>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a:gradFill>
            <a:gsLst>
              <a:gs pos="0">
                <a:srgbClr val="7B32B2"/>
              </a:gs>
              <a:gs pos="100000">
                <a:srgbClr val="401A5D"/>
              </a:gs>
            </a:gsLst>
            <a:lin scaled="0"/>
          </a:gradFill>
        </p:spPr>
        <p:txBody>
          <a:bodyPr/>
          <a:p>
            <a:endParaRPr lang="en-US"/>
          </a:p>
        </p:txBody>
      </p:sp>
      <p:pic>
        <p:nvPicPr>
          <p:cNvPr id="6" name="Content Placeholder 5" descr="sofkaU"/>
          <p:cNvPicPr>
            <a:picLocks noChangeAspect="1"/>
          </p:cNvPicPr>
          <p:nvPr>
            <p:ph sz="half" idx="2"/>
          </p:nvPr>
        </p:nvPicPr>
        <p:blipFill>
          <a:blip r:embed="rId1"/>
          <a:stretch>
            <a:fillRect/>
          </a:stretch>
        </p:blipFill>
        <p:spPr>
          <a:xfrm>
            <a:off x="838200" y="615315"/>
            <a:ext cx="3429000" cy="685800"/>
          </a:xfrm>
          <a:prstGeom prst="rect">
            <a:avLst/>
          </a:prstGeom>
        </p:spPr>
      </p:pic>
      <p:sp>
        <p:nvSpPr>
          <p:cNvPr id="3" name="Content Placeholder 2"/>
          <p:cNvSpPr/>
          <p:nvPr>
            <p:ph sz="half" idx="1"/>
          </p:nvPr>
        </p:nvSpPr>
        <p:spPr>
          <a:xfrm>
            <a:off x="838200" y="1825625"/>
            <a:ext cx="10516235" cy="4351655"/>
          </a:xfrm>
        </p:spPr>
        <p:txBody>
          <a:bodyPr/>
          <a:p>
            <a:r>
              <a:rPr lang="en-US"/>
              <a:t>Un exchange de tipo fanout, se da cuando el administrador del edificio envia un comunicado a todos los apartamentos. En este caso el portero (exchange) deposita el mensaje en cada casillero sin preocuparse en revisar el número del apartamento, sino en que cada casillero reciba una copia del mensaje.</a:t>
            </a:r>
            <a:br>
              <a:rPr lang="en-US"/>
            </a:br>
            <a:r>
              <a:rPr lang="en-US" b="1"/>
              <a:t>En la siguiente imagen se presenta el envío de un mensaje a un exchange de tipo fanout</a:t>
            </a:r>
            <a:r>
              <a:rPr lang="es-ES" altLang="en-US" b="1"/>
              <a:t>:</a:t>
            </a:r>
            <a:endParaRPr lang="es-ES" altLang="en-US" b="1"/>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a:gradFill>
            <a:gsLst>
              <a:gs pos="0">
                <a:srgbClr val="7B32B2"/>
              </a:gs>
              <a:gs pos="100000">
                <a:srgbClr val="401A5D"/>
              </a:gs>
            </a:gsLst>
            <a:lin scaled="0"/>
          </a:gradFill>
        </p:spPr>
        <p:txBody>
          <a:bodyPr/>
          <a:p>
            <a:endParaRPr lang="en-US"/>
          </a:p>
        </p:txBody>
      </p:sp>
      <p:pic>
        <p:nvPicPr>
          <p:cNvPr id="6" name="Content Placeholder 5" descr="sofkaU"/>
          <p:cNvPicPr>
            <a:picLocks noChangeAspect="1"/>
          </p:cNvPicPr>
          <p:nvPr>
            <p:ph sz="half" idx="2"/>
          </p:nvPr>
        </p:nvPicPr>
        <p:blipFill>
          <a:blip r:embed="rId1"/>
          <a:stretch>
            <a:fillRect/>
          </a:stretch>
        </p:blipFill>
        <p:spPr>
          <a:xfrm>
            <a:off x="838200" y="615315"/>
            <a:ext cx="3429000" cy="685800"/>
          </a:xfrm>
          <a:prstGeom prst="rect">
            <a:avLst/>
          </a:prstGeom>
        </p:spPr>
      </p:pic>
      <p:pic>
        <p:nvPicPr>
          <p:cNvPr id="2" name="Content Placeholder 1"/>
          <p:cNvPicPr>
            <a:picLocks noChangeAspect="1"/>
          </p:cNvPicPr>
          <p:nvPr>
            <p:ph sz="half" idx="1"/>
          </p:nvPr>
        </p:nvPicPr>
        <p:blipFill>
          <a:blip r:embed="rId2"/>
          <a:stretch>
            <a:fillRect/>
          </a:stretch>
        </p:blipFill>
        <p:spPr>
          <a:xfrm>
            <a:off x="2362200" y="2496185"/>
            <a:ext cx="7467600" cy="30099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a:gradFill>
            <a:gsLst>
              <a:gs pos="0">
                <a:srgbClr val="7B32B2"/>
              </a:gs>
              <a:gs pos="100000">
                <a:srgbClr val="401A5D"/>
              </a:gs>
            </a:gsLst>
            <a:lin scaled="0"/>
          </a:gradFill>
        </p:spPr>
        <p:txBody>
          <a:bodyPr/>
          <a:p>
            <a:endParaRPr lang="en-US"/>
          </a:p>
        </p:txBody>
      </p:sp>
      <p:pic>
        <p:nvPicPr>
          <p:cNvPr id="6" name="Content Placeholder 5" descr="sofkaU"/>
          <p:cNvPicPr>
            <a:picLocks noChangeAspect="1"/>
          </p:cNvPicPr>
          <p:nvPr>
            <p:ph sz="half" idx="2"/>
          </p:nvPr>
        </p:nvPicPr>
        <p:blipFill>
          <a:blip r:embed="rId1"/>
          <a:stretch>
            <a:fillRect/>
          </a:stretch>
        </p:blipFill>
        <p:spPr>
          <a:xfrm>
            <a:off x="838200" y="615315"/>
            <a:ext cx="3429000" cy="685800"/>
          </a:xfrm>
          <a:prstGeom prst="rect">
            <a:avLst/>
          </a:prstGeom>
        </p:spPr>
      </p:pic>
      <p:sp>
        <p:nvSpPr>
          <p:cNvPr id="3" name="Content Placeholder 2"/>
          <p:cNvSpPr/>
          <p:nvPr>
            <p:ph sz="half" idx="1"/>
          </p:nvPr>
        </p:nvSpPr>
        <p:spPr>
          <a:xfrm>
            <a:off x="838200" y="1825625"/>
            <a:ext cx="10515600" cy="4351655"/>
          </a:xfrm>
        </p:spPr>
        <p:txBody>
          <a:bodyPr/>
          <a:p>
            <a:r>
              <a:rPr lang="en-US" b="1"/>
              <a:t>Beneficios de utilizar RabbitMQ</a:t>
            </a:r>
            <a:endParaRPr lang="en-US" b="1"/>
          </a:p>
          <a:p>
            <a:r>
              <a:rPr lang="en-US"/>
              <a:t>Además de permitir la integración de diferentes aplicaciones a través de mensajes de forma asíncrona (desacoplamiento en tiempo) y desde diversas ubicaciones (desacoplamiento en espacio), RabbitMQ nos ofrece otros beneficios que lo han hecho muy popular dentro del mundo de los brokers de mensajería:</a:t>
            </a:r>
            <a:endParaRPr lang="en-US"/>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a:gradFill>
            <a:gsLst>
              <a:gs pos="0">
                <a:srgbClr val="7B32B2"/>
              </a:gs>
              <a:gs pos="100000">
                <a:srgbClr val="401A5D"/>
              </a:gs>
            </a:gsLst>
            <a:lin scaled="0"/>
          </a:gradFill>
        </p:spPr>
        <p:txBody>
          <a:bodyPr/>
          <a:p>
            <a:endParaRPr lang="en-US"/>
          </a:p>
        </p:txBody>
      </p:sp>
      <p:pic>
        <p:nvPicPr>
          <p:cNvPr id="6" name="Content Placeholder 5" descr="sofkaU"/>
          <p:cNvPicPr>
            <a:picLocks noChangeAspect="1"/>
          </p:cNvPicPr>
          <p:nvPr>
            <p:ph sz="half" idx="2"/>
          </p:nvPr>
        </p:nvPicPr>
        <p:blipFill>
          <a:blip r:embed="rId1"/>
          <a:stretch>
            <a:fillRect/>
          </a:stretch>
        </p:blipFill>
        <p:spPr>
          <a:xfrm>
            <a:off x="838200" y="615315"/>
            <a:ext cx="3429000" cy="685800"/>
          </a:xfrm>
          <a:prstGeom prst="rect">
            <a:avLst/>
          </a:prstGeom>
        </p:spPr>
      </p:pic>
      <p:sp>
        <p:nvSpPr>
          <p:cNvPr id="3" name="Content Placeholder 2"/>
          <p:cNvSpPr/>
          <p:nvPr>
            <p:ph sz="half" idx="1"/>
          </p:nvPr>
        </p:nvSpPr>
        <p:spPr>
          <a:xfrm>
            <a:off x="838200" y="1825625"/>
            <a:ext cx="10515600" cy="4351655"/>
          </a:xfrm>
        </p:spPr>
        <p:txBody>
          <a:bodyPr>
            <a:normAutofit fontScale="80000"/>
          </a:bodyPr>
          <a:p>
            <a:r>
              <a:rPr lang="en-US" b="1"/>
              <a:t>1. Confiabilidad</a:t>
            </a:r>
            <a:endParaRPr lang="en-US" b="1"/>
          </a:p>
          <a:p>
            <a:r>
              <a:rPr lang="en-US"/>
              <a:t>RabbitMQ incorpora varias características que le permiten garantizar la entrega de los mensajes. Entre ellas, proporciona almacenamiento cuando no hay consumidores disponibles para recibir el mensaje, brinda la posibilidad de que el consumidor acepte la entrega del mensaje para asegurarse de que lo procesó correctamente y, en caso de que haya fallado su procesamiento, permite que el mensaje se pueda reencolar para ser consumido por una instancia diferente del consumidor o que  sea procesado de nuevo por el mismo consumidor que inicialmente falló, cuando este se recupere.</a:t>
            </a:r>
            <a:br>
              <a:rPr lang="en-US"/>
            </a:br>
            <a:br>
              <a:rPr lang="en-US"/>
            </a:br>
            <a:r>
              <a:rPr lang="en-US"/>
              <a:t>RabbitMQ también garantiza el orden de entrega de los mensajes, es decir,  estos se van consumiendo en el mismo orden en que han estado llegando a las colas de RabbitMQ.</a:t>
            </a:r>
            <a:endParaRPr lang="en-US"/>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a:gradFill>
            <a:gsLst>
              <a:gs pos="0">
                <a:srgbClr val="7B32B2"/>
              </a:gs>
              <a:gs pos="100000">
                <a:srgbClr val="401A5D"/>
              </a:gs>
            </a:gsLst>
            <a:lin scaled="0"/>
          </a:gradFill>
        </p:spPr>
        <p:txBody>
          <a:bodyPr/>
          <a:p>
            <a:endParaRPr lang="en-US"/>
          </a:p>
        </p:txBody>
      </p:sp>
      <p:pic>
        <p:nvPicPr>
          <p:cNvPr id="6" name="Content Placeholder 5" descr="sofkaU"/>
          <p:cNvPicPr>
            <a:picLocks noChangeAspect="1"/>
          </p:cNvPicPr>
          <p:nvPr>
            <p:ph sz="half" idx="2"/>
          </p:nvPr>
        </p:nvPicPr>
        <p:blipFill>
          <a:blip r:embed="rId1"/>
          <a:stretch>
            <a:fillRect/>
          </a:stretch>
        </p:blipFill>
        <p:spPr>
          <a:xfrm>
            <a:off x="838200" y="615315"/>
            <a:ext cx="3429000" cy="685800"/>
          </a:xfrm>
          <a:prstGeom prst="rect">
            <a:avLst/>
          </a:prstGeom>
        </p:spPr>
      </p:pic>
      <p:sp>
        <p:nvSpPr>
          <p:cNvPr id="3" name="Content Placeholder 2"/>
          <p:cNvSpPr/>
          <p:nvPr>
            <p:ph sz="half" idx="1"/>
          </p:nvPr>
        </p:nvSpPr>
        <p:spPr>
          <a:xfrm>
            <a:off x="838200" y="1825625"/>
            <a:ext cx="10515600" cy="4351655"/>
          </a:xfrm>
        </p:spPr>
        <p:txBody>
          <a:bodyPr>
            <a:normAutofit/>
          </a:bodyPr>
          <a:p>
            <a:r>
              <a:rPr lang="en-US" b="1"/>
              <a:t>2. Creación de clusters</a:t>
            </a:r>
            <a:endParaRPr lang="en-US" b="1"/>
          </a:p>
          <a:p>
            <a:r>
              <a:rPr lang="en-US"/>
              <a:t>Si bien RabbitMQ proporciona gran rendimiento procesando miles de mensajes por segundo, en ocasiones debe ser capaz de procesar una mayor cantidad de mensajes sin impactar el rendimiento de las a aplicaciones. Para esto RabbitMQ permite la creación de clústeres para escalar horizontalmente la solución, lo cual es transparente tanto para los productores como para los consumidores.</a:t>
            </a:r>
            <a:endParaRPr lang="en-US"/>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a:gradFill>
            <a:gsLst>
              <a:gs pos="0">
                <a:srgbClr val="7B32B2"/>
              </a:gs>
              <a:gs pos="100000">
                <a:srgbClr val="401A5D"/>
              </a:gs>
            </a:gsLst>
            <a:lin scaled="0"/>
          </a:gradFill>
        </p:spPr>
        <p:txBody>
          <a:bodyPr/>
          <a:p>
            <a:endParaRPr lang="en-US"/>
          </a:p>
        </p:txBody>
      </p:sp>
      <p:pic>
        <p:nvPicPr>
          <p:cNvPr id="6" name="Content Placeholder 5" descr="sofkaU"/>
          <p:cNvPicPr>
            <a:picLocks noChangeAspect="1"/>
          </p:cNvPicPr>
          <p:nvPr>
            <p:ph sz="half" idx="2"/>
          </p:nvPr>
        </p:nvPicPr>
        <p:blipFill>
          <a:blip r:embed="rId1"/>
          <a:stretch>
            <a:fillRect/>
          </a:stretch>
        </p:blipFill>
        <p:spPr>
          <a:xfrm>
            <a:off x="838200" y="615315"/>
            <a:ext cx="3429000" cy="685800"/>
          </a:xfrm>
          <a:prstGeom prst="rect">
            <a:avLst/>
          </a:prstGeom>
        </p:spPr>
      </p:pic>
      <p:sp>
        <p:nvSpPr>
          <p:cNvPr id="3" name="Content Placeholder 2"/>
          <p:cNvSpPr/>
          <p:nvPr>
            <p:ph sz="half" idx="1"/>
          </p:nvPr>
        </p:nvSpPr>
        <p:spPr>
          <a:xfrm>
            <a:off x="838200" y="1825625"/>
            <a:ext cx="10515600" cy="4351655"/>
          </a:xfrm>
        </p:spPr>
        <p:txBody>
          <a:bodyPr>
            <a:normAutofit/>
          </a:bodyPr>
          <a:p>
            <a:r>
              <a:rPr lang="en-US" b="1"/>
              <a:t>3. Colas altamente disponibles</a:t>
            </a:r>
            <a:endParaRPr lang="en-US" b="1"/>
          </a:p>
          <a:p>
            <a:r>
              <a:rPr lang="en-US"/>
              <a:t>En RabbitMQ las colas pueden ser replicadas en diversos nodos de un cluster, proporcionando la seguridad de que en caso de una falla o indisposición de un nodo, el broker puede seguir recibiendo mensajes de los productores y entregandolos a los consumidores adecuados.</a:t>
            </a:r>
            <a:endParaRPr lang="en-US"/>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a:gradFill>
            <a:gsLst>
              <a:gs pos="0">
                <a:srgbClr val="7B32B2"/>
              </a:gs>
              <a:gs pos="100000">
                <a:srgbClr val="401A5D"/>
              </a:gs>
            </a:gsLst>
            <a:lin scaled="0"/>
          </a:gradFill>
        </p:spPr>
        <p:txBody>
          <a:bodyPr/>
          <a:p>
            <a:endParaRPr lang="en-US"/>
          </a:p>
        </p:txBody>
      </p:sp>
      <p:pic>
        <p:nvPicPr>
          <p:cNvPr id="6" name="Content Placeholder 5" descr="sofkaU"/>
          <p:cNvPicPr>
            <a:picLocks noChangeAspect="1"/>
          </p:cNvPicPr>
          <p:nvPr>
            <p:ph sz="half" idx="2"/>
          </p:nvPr>
        </p:nvPicPr>
        <p:blipFill>
          <a:blip r:embed="rId1"/>
          <a:stretch>
            <a:fillRect/>
          </a:stretch>
        </p:blipFill>
        <p:spPr>
          <a:xfrm>
            <a:off x="838200" y="615315"/>
            <a:ext cx="3429000" cy="685800"/>
          </a:xfrm>
          <a:prstGeom prst="rect">
            <a:avLst/>
          </a:prstGeom>
        </p:spPr>
      </p:pic>
      <p:sp>
        <p:nvSpPr>
          <p:cNvPr id="3" name="Content Placeholder 2"/>
          <p:cNvSpPr/>
          <p:nvPr>
            <p:ph sz="half" idx="1"/>
          </p:nvPr>
        </p:nvSpPr>
        <p:spPr>
          <a:xfrm>
            <a:off x="838200" y="1825625"/>
            <a:ext cx="10515600" cy="4351655"/>
          </a:xfrm>
        </p:spPr>
        <p:txBody>
          <a:bodyPr>
            <a:normAutofit fontScale="90000" lnSpcReduction="10000"/>
          </a:bodyPr>
          <a:p>
            <a:r>
              <a:rPr lang="en-US" b="1"/>
              <a:t>4. Permite la escalabilidad de las aplicaciones</a:t>
            </a:r>
            <a:endParaRPr lang="en-US" b="1"/>
          </a:p>
          <a:p>
            <a:r>
              <a:rPr lang="en-US"/>
              <a:t>Cuando un consumidor se subscribe a una cola, y existen mensajes para este consumidor, RabbitMQ le va entregando mensajes para su procesamiento . Si la velocidad de producción de mensajes es mayor a la capacidad que el consumidor puede procesar dichos mensajes, se pueden crear nuevas instancia de ese consumidor para hacer frente al mayor flujo de mensajes.</a:t>
            </a:r>
            <a:br>
              <a:rPr lang="en-US"/>
            </a:br>
            <a:br>
              <a:rPr lang="en-US"/>
            </a:br>
            <a:r>
              <a:rPr lang="en-US"/>
              <a:t>Cuando RabbitMQ identifica que existen varias instancias de un mismo consumidor subscritas a una misma cola, balancea la entrega de mensajes a cada una de las instancias. Esta característica no solo nos posibilita la distribución de carga en las aplicaciones consumidoras, también nos permite incrementar la disponibilidad de las mismas.</a:t>
            </a:r>
            <a:endParaRPr lang="en-US"/>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a:gradFill>
            <a:gsLst>
              <a:gs pos="0">
                <a:srgbClr val="7B32B2"/>
              </a:gs>
              <a:gs pos="100000">
                <a:srgbClr val="401A5D"/>
              </a:gs>
            </a:gsLst>
            <a:lin scaled="0"/>
          </a:gradFill>
        </p:spPr>
        <p:txBody>
          <a:bodyPr/>
          <a:p>
            <a:endParaRPr lang="en-US"/>
          </a:p>
        </p:txBody>
      </p:sp>
      <p:pic>
        <p:nvPicPr>
          <p:cNvPr id="6" name="Content Placeholder 5" descr="sofkaU"/>
          <p:cNvPicPr>
            <a:picLocks noChangeAspect="1"/>
          </p:cNvPicPr>
          <p:nvPr>
            <p:ph sz="half" idx="2"/>
          </p:nvPr>
        </p:nvPicPr>
        <p:blipFill>
          <a:blip r:embed="rId1"/>
          <a:stretch>
            <a:fillRect/>
          </a:stretch>
        </p:blipFill>
        <p:spPr>
          <a:xfrm>
            <a:off x="838200" y="615315"/>
            <a:ext cx="3429000" cy="685800"/>
          </a:xfrm>
          <a:prstGeom prst="rect">
            <a:avLst/>
          </a:prstGeom>
        </p:spPr>
      </p:pic>
      <p:sp>
        <p:nvSpPr>
          <p:cNvPr id="3" name="Content Placeholder 2"/>
          <p:cNvSpPr/>
          <p:nvPr>
            <p:ph sz="half" idx="1"/>
          </p:nvPr>
        </p:nvSpPr>
        <p:spPr>
          <a:xfrm>
            <a:off x="838200" y="1825625"/>
            <a:ext cx="10515600" cy="4351655"/>
          </a:xfrm>
        </p:spPr>
        <p:txBody>
          <a:bodyPr>
            <a:normAutofit/>
          </a:bodyPr>
          <a:p>
            <a:r>
              <a:rPr lang="en-US" b="1"/>
              <a:t>5. Enrutamiento flexible</a:t>
            </a:r>
            <a:endParaRPr lang="en-US" b="1"/>
          </a:p>
          <a:p>
            <a:r>
              <a:rPr lang="en-US"/>
              <a:t>En RabbitMQ se pueden definir reglas de enrutamiento flexible, incluso que cumplan un determinado patrón, para enrutar los mensajes entre los exchanges y las colas, a través de los bindings.</a:t>
            </a:r>
            <a:endParaRPr lang="en-US"/>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a:gradFill>
            <a:gsLst>
              <a:gs pos="0">
                <a:srgbClr val="7B32B2"/>
              </a:gs>
              <a:gs pos="100000">
                <a:srgbClr val="401A5D"/>
              </a:gs>
            </a:gsLst>
            <a:lin scaled="0"/>
          </a:gradFill>
        </p:spPr>
        <p:txBody>
          <a:bodyPr/>
          <a:p>
            <a:endParaRPr lang="en-US"/>
          </a:p>
        </p:txBody>
      </p:sp>
      <p:sp>
        <p:nvSpPr>
          <p:cNvPr id="3" name="Content Placeholder 2"/>
          <p:cNvSpPr>
            <a:spLocks noGrp="1"/>
          </p:cNvSpPr>
          <p:nvPr>
            <p:ph sz="half" idx="1"/>
          </p:nvPr>
        </p:nvSpPr>
        <p:spPr>
          <a:xfrm>
            <a:off x="838200" y="1825625"/>
            <a:ext cx="10516235" cy="4351655"/>
          </a:xfrm>
        </p:spPr>
        <p:txBody>
          <a:bodyPr>
            <a:normAutofit fontScale="60000"/>
          </a:bodyPr>
          <a:p>
            <a:r>
              <a:rPr lang="en-US"/>
              <a:t>¿Qué es RabbitMQ?</a:t>
            </a:r>
            <a:endParaRPr lang="en-US"/>
          </a:p>
          <a:p>
            <a:r>
              <a:rPr lang="en-US"/>
              <a:t>RabbitMQ es un broker de mensajería de código abierto, distribuido y escalable, que sirve como intermediario para la comunicación eficiente entre productores y consumidores.</a:t>
            </a:r>
            <a:br>
              <a:rPr lang="en-US"/>
            </a:br>
            <a:br>
              <a:rPr lang="en-US"/>
            </a:br>
            <a:r>
              <a:rPr lang="en-US"/>
              <a:t>RabbitMQ implementa el protocolo mensajería de capa de aplicación AMQP (Advanced Message Queueing Protocol), el cual está enfocado en la comunicación de mensajes asíncronos con garantía de entrega, a través de confirmaciones de recepción de mensajes desde el broker al productor y desde los consumidores al broker.</a:t>
            </a:r>
            <a:br>
              <a:rPr lang="en-US"/>
            </a:br>
            <a:br>
              <a:rPr lang="en-US"/>
            </a:br>
            <a:r>
              <a:rPr lang="en-US"/>
              <a:t>En una forma simplificada, en RabbitMQ se definen colas que van a almacenar los mensajes que envían los productores hasta que las aplicaciones consumidoras obtienen el mensaje y lo procesan. Esto nos permite diseñar e implementar sistemas distribuidos, en los cuales un sistema se divide en módulos independientes que se comunican entre sí a través de mensajes.</a:t>
            </a:r>
            <a:br>
              <a:rPr lang="en-US"/>
            </a:br>
            <a:br>
              <a:rPr lang="en-US"/>
            </a:br>
            <a:r>
              <a:rPr lang="en-US"/>
              <a:t>Podemos decir entonces que RabbitMQ en su rol de intermediario, tiene como labor asegurarse de que los mensajes que un productor envía, se enruten al consumidor correcto.</a:t>
            </a:r>
            <a:endParaRPr lang="en-US"/>
          </a:p>
        </p:txBody>
      </p:sp>
      <p:pic>
        <p:nvPicPr>
          <p:cNvPr id="6" name="Content Placeholder 5" descr="sofkaU"/>
          <p:cNvPicPr>
            <a:picLocks noChangeAspect="1"/>
          </p:cNvPicPr>
          <p:nvPr>
            <p:ph sz="half" idx="2"/>
          </p:nvPr>
        </p:nvPicPr>
        <p:blipFill>
          <a:blip r:embed="rId1"/>
          <a:stretch>
            <a:fillRect/>
          </a:stretch>
        </p:blipFill>
        <p:spPr>
          <a:xfrm>
            <a:off x="838200" y="615315"/>
            <a:ext cx="3429000" cy="6858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a:gradFill>
            <a:gsLst>
              <a:gs pos="0">
                <a:srgbClr val="7B32B2"/>
              </a:gs>
              <a:gs pos="100000">
                <a:srgbClr val="401A5D"/>
              </a:gs>
            </a:gsLst>
            <a:lin scaled="0"/>
          </a:gradFill>
        </p:spPr>
        <p:txBody>
          <a:bodyPr/>
          <a:p>
            <a:endParaRPr lang="en-US"/>
          </a:p>
        </p:txBody>
      </p:sp>
      <p:pic>
        <p:nvPicPr>
          <p:cNvPr id="6" name="Content Placeholder 5" descr="sofkaU"/>
          <p:cNvPicPr>
            <a:picLocks noChangeAspect="1"/>
          </p:cNvPicPr>
          <p:nvPr>
            <p:ph sz="half" idx="2"/>
          </p:nvPr>
        </p:nvPicPr>
        <p:blipFill>
          <a:blip r:embed="rId1"/>
          <a:stretch>
            <a:fillRect/>
          </a:stretch>
        </p:blipFill>
        <p:spPr>
          <a:xfrm>
            <a:off x="838200" y="615315"/>
            <a:ext cx="3429000" cy="685800"/>
          </a:xfrm>
          <a:prstGeom prst="rect">
            <a:avLst/>
          </a:prstGeom>
        </p:spPr>
      </p:pic>
      <p:sp>
        <p:nvSpPr>
          <p:cNvPr id="3" name="Content Placeholder 2"/>
          <p:cNvSpPr/>
          <p:nvPr>
            <p:ph sz="half" idx="1"/>
          </p:nvPr>
        </p:nvSpPr>
        <p:spPr>
          <a:xfrm>
            <a:off x="838200" y="1825625"/>
            <a:ext cx="10515600" cy="4351655"/>
          </a:xfrm>
        </p:spPr>
        <p:txBody>
          <a:bodyPr>
            <a:normAutofit/>
          </a:bodyPr>
          <a:p>
            <a:r>
              <a:rPr lang="en-US" b="1"/>
              <a:t>6. Soporte a múltiples protocolos</a:t>
            </a:r>
            <a:endParaRPr lang="en-US" b="1"/>
          </a:p>
          <a:p>
            <a:r>
              <a:rPr lang="en-US"/>
              <a:t>Aparte de soportar el protocolo AMQP, RabbitMQ también soporta STOMP, MQTT y HTTP a través de plugins.</a:t>
            </a:r>
            <a:endParaRPr lang="en-US"/>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a:gradFill>
            <a:gsLst>
              <a:gs pos="0">
                <a:srgbClr val="7B32B2"/>
              </a:gs>
              <a:gs pos="100000">
                <a:srgbClr val="401A5D"/>
              </a:gs>
            </a:gsLst>
            <a:lin scaled="0"/>
          </a:gradFill>
        </p:spPr>
        <p:txBody>
          <a:bodyPr/>
          <a:p>
            <a:endParaRPr lang="en-US"/>
          </a:p>
        </p:txBody>
      </p:sp>
      <p:pic>
        <p:nvPicPr>
          <p:cNvPr id="6" name="Content Placeholder 5" descr="sofkaU"/>
          <p:cNvPicPr>
            <a:picLocks noChangeAspect="1"/>
          </p:cNvPicPr>
          <p:nvPr>
            <p:ph sz="half" idx="2"/>
          </p:nvPr>
        </p:nvPicPr>
        <p:blipFill>
          <a:blip r:embed="rId1"/>
          <a:stretch>
            <a:fillRect/>
          </a:stretch>
        </p:blipFill>
        <p:spPr>
          <a:xfrm>
            <a:off x="838200" y="615315"/>
            <a:ext cx="3429000" cy="685800"/>
          </a:xfrm>
          <a:prstGeom prst="rect">
            <a:avLst/>
          </a:prstGeom>
        </p:spPr>
      </p:pic>
      <p:sp>
        <p:nvSpPr>
          <p:cNvPr id="3" name="Content Placeholder 2"/>
          <p:cNvSpPr/>
          <p:nvPr>
            <p:ph sz="half" idx="1"/>
          </p:nvPr>
        </p:nvSpPr>
        <p:spPr>
          <a:xfrm>
            <a:off x="838200" y="1825625"/>
            <a:ext cx="10515600" cy="4351655"/>
          </a:xfrm>
        </p:spPr>
        <p:txBody>
          <a:bodyPr>
            <a:normAutofit/>
          </a:bodyPr>
          <a:p>
            <a:r>
              <a:rPr lang="en-US" b="1"/>
              <a:t>7. Mecanismos de autenticación</a:t>
            </a:r>
            <a:endParaRPr lang="en-US" b="1"/>
          </a:p>
          <a:p>
            <a:r>
              <a:rPr lang="en-US"/>
              <a:t>Incorpora mecanismos de autenticación y control de acceso a cada uno de los componentes del broker.</a:t>
            </a:r>
            <a:endParaRPr lang="en-US"/>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a:gradFill>
            <a:gsLst>
              <a:gs pos="0">
                <a:srgbClr val="7B32B2"/>
              </a:gs>
              <a:gs pos="100000">
                <a:srgbClr val="401A5D"/>
              </a:gs>
            </a:gsLst>
            <a:lin scaled="0"/>
          </a:gradFill>
        </p:spPr>
        <p:txBody>
          <a:bodyPr/>
          <a:p>
            <a:endParaRPr lang="en-US"/>
          </a:p>
        </p:txBody>
      </p:sp>
      <p:pic>
        <p:nvPicPr>
          <p:cNvPr id="6" name="Content Placeholder 5" descr="sofkaU"/>
          <p:cNvPicPr>
            <a:picLocks noChangeAspect="1"/>
          </p:cNvPicPr>
          <p:nvPr>
            <p:ph sz="half" idx="2"/>
          </p:nvPr>
        </p:nvPicPr>
        <p:blipFill>
          <a:blip r:embed="rId1"/>
          <a:stretch>
            <a:fillRect/>
          </a:stretch>
        </p:blipFill>
        <p:spPr>
          <a:xfrm>
            <a:off x="838200" y="615315"/>
            <a:ext cx="3429000" cy="685800"/>
          </a:xfrm>
          <a:prstGeom prst="rect">
            <a:avLst/>
          </a:prstGeom>
        </p:spPr>
      </p:pic>
      <p:sp>
        <p:nvSpPr>
          <p:cNvPr id="3" name="Content Placeholder 2"/>
          <p:cNvSpPr/>
          <p:nvPr>
            <p:ph sz="half" idx="1"/>
          </p:nvPr>
        </p:nvSpPr>
        <p:spPr>
          <a:xfrm>
            <a:off x="838200" y="1825625"/>
            <a:ext cx="10515600" cy="4351655"/>
          </a:xfrm>
        </p:spPr>
        <p:txBody>
          <a:bodyPr>
            <a:normAutofit fontScale="60000"/>
          </a:bodyPr>
          <a:p>
            <a:r>
              <a:rPr lang="en-US" b="1"/>
              <a:t>8. Soporte de lenguajes</a:t>
            </a:r>
            <a:endParaRPr lang="en-US" b="1"/>
          </a:p>
          <a:p>
            <a:r>
              <a:rPr lang="en-US"/>
              <a:t>RabbitMQ soporta una gran cantidad de lenguajes de programación con los que es posible construir productores y consumidores de mensajes. Entre estos tenemos Java, Scala, PHP, Python, Ruby, entre otros.</a:t>
            </a:r>
            <a:br>
              <a:rPr lang="en-US"/>
            </a:br>
            <a:br>
              <a:rPr lang="en-US"/>
            </a:br>
            <a:r>
              <a:rPr lang="en-US"/>
              <a:t>Los brokers de mensajería han sido tradicionalmente una pieza importante dentro de las arquitecturas de las organizaciones, pero con el incremento de usuarios que ingresan por diferentes canales a los sistemas de las empresas, se hace necesarios productos que permitan ser escalados horizontalmente a un bajo costo, permitiendo el procesamiento de una gran cantidad de mensajes por segundo.</a:t>
            </a:r>
            <a:br>
              <a:rPr lang="en-US"/>
            </a:br>
            <a:br>
              <a:rPr lang="en-US"/>
            </a:br>
            <a:r>
              <a:rPr lang="en-US"/>
              <a:t>Es acá donde una nueva generación de brokers, como RabbitMQ, están tomando mayor relevancia en las aplicaciones modernas, que buscan ofrecer altos niveles de disponibilidad, confiabilidad, interoperabilidad, y rendimiento a nuestros clientes.</a:t>
            </a:r>
            <a:br>
              <a:rPr lang="en-US"/>
            </a:br>
            <a:br>
              <a:rPr lang="en-US"/>
            </a:br>
            <a:r>
              <a:rPr lang="en-US"/>
              <a:t>RabbitMQ es uno de esos productos que las organizaciones deberían evaluar a la hora de tomar la decisión sobre el software que muy posiblemente va a soportar la estrategia de modernización digital en la que varias organizaciones se han venido embarcando en los últimos tiempos.</a:t>
            </a:r>
            <a:endParaRPr lang="en-US"/>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a:gradFill>
            <a:gsLst>
              <a:gs pos="0">
                <a:srgbClr val="7B32B2"/>
              </a:gs>
              <a:gs pos="100000">
                <a:srgbClr val="401A5D"/>
              </a:gs>
            </a:gsLst>
            <a:lin scaled="0"/>
          </a:gradFill>
        </p:spPr>
        <p:txBody>
          <a:bodyPr/>
          <a:p>
            <a:endParaRPr lang="en-US"/>
          </a:p>
        </p:txBody>
      </p:sp>
      <p:sp>
        <p:nvSpPr>
          <p:cNvPr id="3" name="Content Placeholder 2"/>
          <p:cNvSpPr>
            <a:spLocks noGrp="1"/>
          </p:cNvSpPr>
          <p:nvPr>
            <p:ph sz="half" idx="1"/>
          </p:nvPr>
        </p:nvSpPr>
        <p:spPr>
          <a:xfrm>
            <a:off x="838200" y="1825625"/>
            <a:ext cx="10516235" cy="4351655"/>
          </a:xfrm>
        </p:spPr>
        <p:txBody>
          <a:bodyPr>
            <a:normAutofit fontScale="90000" lnSpcReduction="10000"/>
          </a:bodyPr>
          <a:p>
            <a:r>
              <a:rPr lang="en-US"/>
              <a:t>¿Qué componentes podemos encontrar en RabbitMQ?</a:t>
            </a:r>
            <a:endParaRPr lang="en-US"/>
          </a:p>
          <a:p>
            <a:r>
              <a:rPr lang="en-US"/>
              <a:t>1. Exchange</a:t>
            </a:r>
            <a:endParaRPr lang="en-US"/>
          </a:p>
          <a:p>
            <a:r>
              <a:rPr lang="en-US"/>
              <a:t>Este componente es el encargado de recibir los mensajes enviados al broker por un productor y depositarlos en la cola adecuada de acuerdo a una llave de enrutamiento (routing key). Esto significa que el productor no envía los mensajes directamente a la cola, sino que los envía a un exchange con una llave de enrutamiento.</a:t>
            </a:r>
            <a:br>
              <a:rPr lang="en-US"/>
            </a:br>
            <a:br>
              <a:rPr lang="en-US"/>
            </a:br>
            <a:r>
              <a:rPr lang="en-US"/>
              <a:t>De esta forma, si un productor quiere enviar un mensaje a diversas colas, no tiene que enviarlo a cada una de ellas, sino que el exchange se encarga de distribuir este mensaje a cada una de las colas. Conozcamos ahora los diferentes tipos de exchange: </a:t>
            </a:r>
            <a:r>
              <a:rPr lang="en-US" b="1"/>
              <a:t>direct</a:t>
            </a:r>
            <a:r>
              <a:rPr lang="en-US"/>
              <a:t>, </a:t>
            </a:r>
            <a:r>
              <a:rPr lang="en-US" b="1"/>
              <a:t>topic </a:t>
            </a:r>
            <a:r>
              <a:rPr lang="en-US"/>
              <a:t>y </a:t>
            </a:r>
            <a:r>
              <a:rPr lang="en-US" b="1"/>
              <a:t>fanout</a:t>
            </a:r>
            <a:r>
              <a:rPr lang="en-US"/>
              <a:t>.</a:t>
            </a:r>
            <a:endParaRPr lang="en-US"/>
          </a:p>
        </p:txBody>
      </p:sp>
      <p:pic>
        <p:nvPicPr>
          <p:cNvPr id="6" name="Content Placeholder 5" descr="sofkaU"/>
          <p:cNvPicPr>
            <a:picLocks noChangeAspect="1"/>
          </p:cNvPicPr>
          <p:nvPr>
            <p:ph sz="half" idx="2"/>
          </p:nvPr>
        </p:nvPicPr>
        <p:blipFill>
          <a:blip r:embed="rId1"/>
          <a:stretch>
            <a:fillRect/>
          </a:stretch>
        </p:blipFill>
        <p:spPr>
          <a:xfrm>
            <a:off x="838200" y="615315"/>
            <a:ext cx="3429000" cy="6858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a:gradFill>
            <a:gsLst>
              <a:gs pos="0">
                <a:srgbClr val="7B32B2"/>
              </a:gs>
              <a:gs pos="100000">
                <a:srgbClr val="401A5D"/>
              </a:gs>
            </a:gsLst>
            <a:lin scaled="0"/>
          </a:gradFill>
        </p:spPr>
        <p:txBody>
          <a:bodyPr/>
          <a:p>
            <a:endParaRPr lang="en-US"/>
          </a:p>
        </p:txBody>
      </p:sp>
      <p:sp>
        <p:nvSpPr>
          <p:cNvPr id="3" name="Content Placeholder 2"/>
          <p:cNvSpPr>
            <a:spLocks noGrp="1"/>
          </p:cNvSpPr>
          <p:nvPr>
            <p:ph sz="half" idx="1"/>
          </p:nvPr>
        </p:nvSpPr>
        <p:spPr>
          <a:xfrm>
            <a:off x="838200" y="1825625"/>
            <a:ext cx="10516235" cy="4351655"/>
          </a:xfrm>
        </p:spPr>
        <p:txBody>
          <a:bodyPr>
            <a:normAutofit lnSpcReduction="20000"/>
          </a:bodyPr>
          <a:p>
            <a:r>
              <a:rPr lang="en-US" b="1"/>
              <a:t>El exchange direct</a:t>
            </a:r>
            <a:r>
              <a:rPr lang="en-US"/>
              <a:t>: toma la llave de enrutamiento que viene en el mensaje y lo lleva a la cola que está asociada a este exchange y a esta llave de enrutamiento.</a:t>
            </a:r>
            <a:endParaRPr lang="en-US"/>
          </a:p>
          <a:p>
            <a:r>
              <a:rPr lang="en-US" b="1"/>
              <a:t>El exchange topic</a:t>
            </a:r>
            <a:r>
              <a:rPr lang="en-US"/>
              <a:t>: lleva el mensaje a las colas que cumplan con un patrón en la llave de enrutamiento. Por ejemplo, si tenemos la cola Q1 asociada al exchange EXCH1 con la llave de enrutamiento solicitud.credito.consumo y la cola Q2 asociada al mismo exchange con la llave de enrutamiento solicitud.credito.libranza, un mensaje que es enviado al exchange EXCH1 con llave de enrutamiento solicitud.credito.* será enviado a ambas colas.</a:t>
            </a:r>
            <a:endParaRPr lang="en-US"/>
          </a:p>
          <a:p>
            <a:r>
              <a:rPr lang="en-US" b="1"/>
              <a:t>El exchange fanout</a:t>
            </a:r>
            <a:r>
              <a:rPr lang="en-US"/>
              <a:t>: envía el mensaje a todas las colas asociadas con el exchange, sin importar la llave de enrutamiento.</a:t>
            </a:r>
            <a:endParaRPr lang="en-US"/>
          </a:p>
        </p:txBody>
      </p:sp>
      <p:pic>
        <p:nvPicPr>
          <p:cNvPr id="6" name="Content Placeholder 5" descr="sofkaU"/>
          <p:cNvPicPr>
            <a:picLocks noChangeAspect="1"/>
          </p:cNvPicPr>
          <p:nvPr>
            <p:ph sz="half" idx="2"/>
          </p:nvPr>
        </p:nvPicPr>
        <p:blipFill>
          <a:blip r:embed="rId1"/>
          <a:stretch>
            <a:fillRect/>
          </a:stretch>
        </p:blipFill>
        <p:spPr>
          <a:xfrm>
            <a:off x="838200" y="615315"/>
            <a:ext cx="3429000" cy="6858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a:gradFill>
            <a:gsLst>
              <a:gs pos="0">
                <a:srgbClr val="7B32B2"/>
              </a:gs>
              <a:gs pos="100000">
                <a:srgbClr val="401A5D"/>
              </a:gs>
            </a:gsLst>
            <a:lin scaled="0"/>
          </a:gradFill>
        </p:spPr>
        <p:txBody>
          <a:bodyPr/>
          <a:p>
            <a:endParaRPr lang="en-US"/>
          </a:p>
        </p:txBody>
      </p:sp>
      <p:sp>
        <p:nvSpPr>
          <p:cNvPr id="3" name="Content Placeholder 2"/>
          <p:cNvSpPr>
            <a:spLocks noGrp="1"/>
          </p:cNvSpPr>
          <p:nvPr>
            <p:ph sz="half" idx="1"/>
          </p:nvPr>
        </p:nvSpPr>
        <p:spPr>
          <a:xfrm>
            <a:off x="838200" y="1825625"/>
            <a:ext cx="10516235" cy="4351655"/>
          </a:xfrm>
        </p:spPr>
        <p:txBody>
          <a:bodyPr>
            <a:normAutofit lnSpcReduction="20000"/>
          </a:bodyPr>
          <a:p>
            <a:r>
              <a:rPr lang="en-US" b="1"/>
              <a:t>2. Routing Key</a:t>
            </a:r>
            <a:endParaRPr lang="en-US"/>
          </a:p>
          <a:p>
            <a:r>
              <a:rPr lang="en-US"/>
              <a:t>Es la llave que utiliza el exchange para saber a donde enrutar un mensaje, y a su vez es la misma que usa la cola para asociarse con un exchange.</a:t>
            </a:r>
            <a:endParaRPr lang="en-US"/>
          </a:p>
          <a:p>
            <a:r>
              <a:rPr lang="en-US" b="1"/>
              <a:t>3. Cola</a:t>
            </a:r>
            <a:endParaRPr lang="en-US" b="1"/>
          </a:p>
          <a:p>
            <a:r>
              <a:rPr lang="en-US"/>
              <a:t>Es el componente que guarda los mensajes provenientes de los exchange y los envía a los consumidores que están escuchando por estos mensajes.</a:t>
            </a:r>
            <a:endParaRPr lang="en-US"/>
          </a:p>
          <a:p>
            <a:r>
              <a:rPr lang="en-US" b="1"/>
              <a:t>4. Binding</a:t>
            </a:r>
            <a:endParaRPr lang="en-US" b="1"/>
          </a:p>
          <a:p>
            <a:r>
              <a:rPr lang="en-US"/>
              <a:t>Es la asociación entre una cola y un exchange a través de una llave de enrutamiento.</a:t>
            </a:r>
            <a:endParaRPr lang="en-US"/>
          </a:p>
        </p:txBody>
      </p:sp>
      <p:pic>
        <p:nvPicPr>
          <p:cNvPr id="6" name="Content Placeholder 5" descr="sofkaU"/>
          <p:cNvPicPr>
            <a:picLocks noChangeAspect="1"/>
          </p:cNvPicPr>
          <p:nvPr>
            <p:ph sz="half" idx="2"/>
          </p:nvPr>
        </p:nvPicPr>
        <p:blipFill>
          <a:blip r:embed="rId1"/>
          <a:stretch>
            <a:fillRect/>
          </a:stretch>
        </p:blipFill>
        <p:spPr>
          <a:xfrm>
            <a:off x="838200" y="615315"/>
            <a:ext cx="3429000" cy="6858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a:gradFill>
            <a:gsLst>
              <a:gs pos="0">
                <a:srgbClr val="7B32B2"/>
              </a:gs>
              <a:gs pos="100000">
                <a:srgbClr val="401A5D"/>
              </a:gs>
            </a:gsLst>
            <a:lin scaled="0"/>
          </a:gradFill>
        </p:spPr>
        <p:txBody>
          <a:bodyPr/>
          <a:p>
            <a:endParaRPr lang="en-US"/>
          </a:p>
        </p:txBody>
      </p:sp>
      <p:sp>
        <p:nvSpPr>
          <p:cNvPr id="3" name="Content Placeholder 2"/>
          <p:cNvSpPr>
            <a:spLocks noGrp="1"/>
          </p:cNvSpPr>
          <p:nvPr>
            <p:ph sz="half" idx="1"/>
          </p:nvPr>
        </p:nvSpPr>
        <p:spPr>
          <a:xfrm>
            <a:off x="838200" y="1825625"/>
            <a:ext cx="10516235" cy="4351655"/>
          </a:xfrm>
        </p:spPr>
        <p:txBody>
          <a:bodyPr>
            <a:normAutofit fontScale="70000"/>
          </a:bodyPr>
          <a:p>
            <a:r>
              <a:rPr lang="en-US" b="1"/>
              <a:t>5. Virtual Host</a:t>
            </a:r>
            <a:endParaRPr lang="en-US" b="1"/>
          </a:p>
          <a:p>
            <a:r>
              <a:rPr lang="en-US"/>
              <a:t>División lógica de los componentes de servidor de RabbitMQ en la cual estos se agrupan para simplificar su administración y control. Debemos tener en cuenta que no pueden existir colas con el mismo nombre en un mismo virtual host, pero sí en diferentes virtual host.</a:t>
            </a:r>
            <a:br>
              <a:rPr lang="en-US"/>
            </a:br>
            <a:br>
              <a:rPr lang="en-US"/>
            </a:br>
            <a:r>
              <a:rPr lang="en-US"/>
              <a:t>Ahora veamos un ejemplo  de la cotidianidad para entender estos conceptos. Imaginemos los casilleros donde suelen dejar la correspondencia de los apartamentos de un edificio. Cada uno de los casilleros tiene una marcación con el número del apartamento en la que el portero del edificio deposita las encomiendas cuando alguien se las entrega. Para nuestro ejemplo los casilleros representan las colas, el número del apartamento es la llave de enrutamiento, el portero hace las veces de exchange y la persona que entrega la encomienda es el productor.</a:t>
            </a:r>
            <a:br>
              <a:rPr lang="en-US"/>
            </a:br>
            <a:br>
              <a:rPr lang="en-US"/>
            </a:br>
            <a:endParaRPr lang="en-US"/>
          </a:p>
        </p:txBody>
      </p:sp>
      <p:pic>
        <p:nvPicPr>
          <p:cNvPr id="6" name="Content Placeholder 5" descr="sofkaU"/>
          <p:cNvPicPr>
            <a:picLocks noChangeAspect="1"/>
          </p:cNvPicPr>
          <p:nvPr>
            <p:ph sz="half" idx="2"/>
          </p:nvPr>
        </p:nvPicPr>
        <p:blipFill>
          <a:blip r:embed="rId1"/>
          <a:stretch>
            <a:fillRect/>
          </a:stretch>
        </p:blipFill>
        <p:spPr>
          <a:xfrm>
            <a:off x="838200" y="615315"/>
            <a:ext cx="3429000" cy="6858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a:gradFill>
            <a:gsLst>
              <a:gs pos="0">
                <a:srgbClr val="7B32B2"/>
              </a:gs>
              <a:gs pos="100000">
                <a:srgbClr val="401A5D"/>
              </a:gs>
            </a:gsLst>
            <a:lin scaled="0"/>
          </a:gradFill>
        </p:spPr>
        <p:txBody>
          <a:bodyPr/>
          <a:p>
            <a:endParaRPr lang="en-US"/>
          </a:p>
        </p:txBody>
      </p:sp>
      <p:sp>
        <p:nvSpPr>
          <p:cNvPr id="3" name="Content Placeholder 2"/>
          <p:cNvSpPr>
            <a:spLocks noGrp="1"/>
          </p:cNvSpPr>
          <p:nvPr>
            <p:ph sz="half" idx="1"/>
          </p:nvPr>
        </p:nvSpPr>
        <p:spPr>
          <a:xfrm>
            <a:off x="838200" y="1825625"/>
            <a:ext cx="10516235" cy="4351655"/>
          </a:xfrm>
        </p:spPr>
        <p:txBody>
          <a:bodyPr>
            <a:normAutofit/>
          </a:bodyPr>
          <a:p>
            <a:r>
              <a:rPr lang="en-US">
                <a:sym typeface="+mn-ea"/>
              </a:rPr>
              <a:t>Teniendo en cuenta el ejemplo, un exchange directo se da cuando una encomienda va para el apartamento 010, el productor se la entrega al portero (exchange directo), quien revisa la etiqueta de la encomienda para establecer a qué apartamento va destinado y depositarlo en su respectivo casillero.</a:t>
            </a:r>
            <a:br>
              <a:rPr lang="en-US">
                <a:sym typeface="+mn-ea"/>
              </a:rPr>
            </a:br>
            <a:r>
              <a:rPr lang="en-US" b="1"/>
              <a:t>En la siguiente imagen se presenta el envío de un mensaje a un exchange directo:</a:t>
            </a:r>
            <a:br>
              <a:rPr lang="en-US" b="1"/>
            </a:br>
            <a:endParaRPr lang="en-US" b="1"/>
          </a:p>
          <a:p>
            <a:endParaRPr lang="en-US" b="1"/>
          </a:p>
        </p:txBody>
      </p:sp>
      <p:pic>
        <p:nvPicPr>
          <p:cNvPr id="6" name="Content Placeholder 5" descr="sofkaU"/>
          <p:cNvPicPr>
            <a:picLocks noChangeAspect="1"/>
          </p:cNvPicPr>
          <p:nvPr>
            <p:ph sz="half" idx="2"/>
          </p:nvPr>
        </p:nvPicPr>
        <p:blipFill>
          <a:blip r:embed="rId1"/>
          <a:stretch>
            <a:fillRect/>
          </a:stretch>
        </p:blipFill>
        <p:spPr>
          <a:xfrm>
            <a:off x="838200" y="615315"/>
            <a:ext cx="3429000" cy="6858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a:gradFill>
            <a:gsLst>
              <a:gs pos="0">
                <a:srgbClr val="7B32B2"/>
              </a:gs>
              <a:gs pos="100000">
                <a:srgbClr val="401A5D"/>
              </a:gs>
            </a:gsLst>
            <a:lin scaled="0"/>
          </a:gradFill>
        </p:spPr>
        <p:txBody>
          <a:bodyPr/>
          <a:p>
            <a:endParaRPr lang="en-US"/>
          </a:p>
        </p:txBody>
      </p:sp>
      <p:pic>
        <p:nvPicPr>
          <p:cNvPr id="6" name="Content Placeholder 5" descr="sofkaU"/>
          <p:cNvPicPr>
            <a:picLocks noChangeAspect="1"/>
          </p:cNvPicPr>
          <p:nvPr>
            <p:ph sz="half" idx="2"/>
          </p:nvPr>
        </p:nvPicPr>
        <p:blipFill>
          <a:blip r:embed="rId1"/>
          <a:stretch>
            <a:fillRect/>
          </a:stretch>
        </p:blipFill>
        <p:spPr>
          <a:xfrm>
            <a:off x="838200" y="615315"/>
            <a:ext cx="3429000" cy="685800"/>
          </a:xfrm>
          <a:prstGeom prst="rect">
            <a:avLst/>
          </a:prstGeom>
        </p:spPr>
      </p:pic>
      <p:pic>
        <p:nvPicPr>
          <p:cNvPr id="2" name="Content Placeholder 1"/>
          <p:cNvPicPr>
            <a:picLocks noChangeAspect="1"/>
          </p:cNvPicPr>
          <p:nvPr>
            <p:ph sz="half" idx="1"/>
          </p:nvPr>
        </p:nvPicPr>
        <p:blipFill>
          <a:blip r:embed="rId2"/>
          <a:stretch>
            <a:fillRect/>
          </a:stretch>
        </p:blipFill>
        <p:spPr>
          <a:xfrm>
            <a:off x="2442845" y="2477135"/>
            <a:ext cx="7305675" cy="3048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a:gradFill>
            <a:gsLst>
              <a:gs pos="0">
                <a:srgbClr val="7B32B2"/>
              </a:gs>
              <a:gs pos="100000">
                <a:srgbClr val="401A5D"/>
              </a:gs>
            </a:gsLst>
            <a:lin scaled="0"/>
          </a:gradFill>
        </p:spPr>
        <p:txBody>
          <a:bodyPr/>
          <a:p>
            <a:endParaRPr lang="en-US"/>
          </a:p>
        </p:txBody>
      </p:sp>
      <p:pic>
        <p:nvPicPr>
          <p:cNvPr id="6" name="Content Placeholder 5" descr="sofkaU"/>
          <p:cNvPicPr>
            <a:picLocks noChangeAspect="1"/>
          </p:cNvPicPr>
          <p:nvPr>
            <p:ph sz="half" idx="2"/>
          </p:nvPr>
        </p:nvPicPr>
        <p:blipFill>
          <a:blip r:embed="rId1"/>
          <a:stretch>
            <a:fillRect/>
          </a:stretch>
        </p:blipFill>
        <p:spPr>
          <a:xfrm>
            <a:off x="838200" y="615315"/>
            <a:ext cx="3429000" cy="685800"/>
          </a:xfrm>
          <a:prstGeom prst="rect">
            <a:avLst/>
          </a:prstGeom>
        </p:spPr>
      </p:pic>
      <p:sp>
        <p:nvSpPr>
          <p:cNvPr id="3" name="Content Placeholder 2"/>
          <p:cNvSpPr/>
          <p:nvPr>
            <p:ph sz="half" idx="1"/>
          </p:nvPr>
        </p:nvSpPr>
        <p:spPr>
          <a:xfrm>
            <a:off x="838200" y="1825625"/>
            <a:ext cx="10515600" cy="4351655"/>
          </a:xfrm>
        </p:spPr>
        <p:txBody>
          <a:bodyPr/>
          <a:p>
            <a:r>
              <a:rPr lang="en-US"/>
              <a:t>Por otro lado, un exchange de tipo topic se da cuando el administrador del edificio desea enviar una carta solo a los apartamentos del último piso del edificio (601,602), el portero (exchange) recibe las cartas y las depositas en los casilleros (cola) de los apartamentos del último piso (601, 602).</a:t>
            </a:r>
            <a:br>
              <a:rPr lang="en-US"/>
            </a:br>
            <a:r>
              <a:rPr lang="en-US" b="1"/>
              <a:t>En la siguiente imagen se presenta el envío de un mensaje a un exchange de tipo topic:</a:t>
            </a:r>
            <a:endParaRPr lang="en-US" b="1"/>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10083</Words>
  <Application>WPS Presentation</Application>
  <PresentationFormat>Widescreen</PresentationFormat>
  <Paragraphs>59</Paragraphs>
  <Slides>22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22</vt:i4>
      </vt:variant>
    </vt:vector>
  </HeadingPairs>
  <TitlesOfParts>
    <vt:vector size="30" baseType="lpstr">
      <vt:lpstr>Arial</vt:lpstr>
      <vt:lpstr>SimSun</vt:lpstr>
      <vt:lpstr>Wingdings</vt:lpstr>
      <vt:lpstr>Calibri Light</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erikson.sanchez</cp:lastModifiedBy>
  <cp:revision>1</cp:revision>
  <dcterms:created xsi:type="dcterms:W3CDTF">2022-03-17T12:04:53Z</dcterms:created>
  <dcterms:modified xsi:type="dcterms:W3CDTF">2022-03-17T12:04:53Z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E9A352638CF44B3F88BA80081C4F0A05</vt:lpwstr>
  </property>
  <property fmtid="{D5CDD505-2E9C-101B-9397-08002B2CF9AE}" pid="3" name="KSOProductBuildVer">
    <vt:lpwstr>1033-11.2.0.11029</vt:lpwstr>
  </property>
</Properties>
</file>