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57" r:id="rId38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3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28F196-AA39-15BE-C893-54308C14B657}"/>
              </a:ext>
            </a:extLst>
          </p:cNvPr>
          <p:cNvSpPr txBox="1"/>
          <p:nvPr/>
        </p:nvSpPr>
        <p:spPr>
          <a:xfrm>
            <a:off x="841517" y="2065876"/>
            <a:ext cx="114217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模块及常用的第三方模块</a:t>
            </a:r>
            <a:endParaRPr lang="zh-CN" altLang="en-US" sz="6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FCD0DD-BA16-5A62-EF3F-E57C8EFC5526}"/>
              </a:ext>
            </a:extLst>
          </p:cNvPr>
          <p:cNvSpPr txBox="1"/>
          <p:nvPr/>
        </p:nvSpPr>
        <p:spPr>
          <a:xfrm>
            <a:off x="4493086" y="3886003"/>
            <a:ext cx="3553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娟子姐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CC1451-11F7-9AAC-65C3-2058F9E827BE}"/>
              </a:ext>
            </a:extLst>
          </p:cNvPr>
          <p:cNvSpPr txBox="1"/>
          <p:nvPr/>
        </p:nvSpPr>
        <p:spPr>
          <a:xfrm>
            <a:off x="4585633" y="696188"/>
            <a:ext cx="2310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5923C84-2A1A-6000-F894-244AE0243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60692"/>
              </p:ext>
            </p:extLst>
          </p:nvPr>
        </p:nvGraphicFramePr>
        <p:xfrm>
          <a:off x="1676757" y="1683942"/>
          <a:ext cx="8127999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905">
                  <a:extLst>
                    <a:ext uri="{9D8B030D-6E8A-4147-A177-3AD203B41FA5}">
                      <a16:colId xmlns:a16="http://schemas.microsoft.com/office/drawing/2014/main" val="1832909638"/>
                    </a:ext>
                  </a:extLst>
                </a:gridCol>
                <a:gridCol w="2493818">
                  <a:extLst>
                    <a:ext uri="{9D8B030D-6E8A-4147-A177-3AD203B41FA5}">
                      <a16:colId xmlns:a16="http://schemas.microsoft.com/office/drawing/2014/main" val="2638365864"/>
                    </a:ext>
                  </a:extLst>
                </a:gridCol>
                <a:gridCol w="3678276">
                  <a:extLst>
                    <a:ext uri="{9D8B030D-6E8A-4147-A177-3AD203B41FA5}">
                      <a16:colId xmlns:a16="http://schemas.microsoft.com/office/drawing/2014/main" val="295214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格式化字符串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取值范围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52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%Y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年份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0001~9999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1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%m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月份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01~12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56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%B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月名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January~December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9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%d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日期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01~31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0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%A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星期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Monday~Sunday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18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%H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小时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(24h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制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00~23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91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%I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小时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(12h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制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01~12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47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%M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分钟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00~59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%S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秒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00~59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44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22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CC1451-11F7-9AAC-65C3-2058F9E827BE}"/>
              </a:ext>
            </a:extLst>
          </p:cNvPr>
          <p:cNvSpPr txBox="1"/>
          <p:nvPr/>
        </p:nvSpPr>
        <p:spPr>
          <a:xfrm>
            <a:off x="4585633" y="696188"/>
            <a:ext cx="3400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5923C84-2A1A-6000-F894-244AE0243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160787"/>
              </p:ext>
            </p:extLst>
          </p:nvPr>
        </p:nvGraphicFramePr>
        <p:xfrm>
          <a:off x="2516164" y="2436922"/>
          <a:ext cx="7159672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081">
                  <a:extLst>
                    <a:ext uri="{9D8B030D-6E8A-4147-A177-3AD203B41FA5}">
                      <a16:colId xmlns:a16="http://schemas.microsoft.com/office/drawing/2014/main" val="1832909638"/>
                    </a:ext>
                  </a:extLst>
                </a:gridCol>
                <a:gridCol w="4012591">
                  <a:extLst>
                    <a:ext uri="{9D8B030D-6E8A-4147-A177-3AD203B41FA5}">
                      <a16:colId xmlns:a16="http://schemas.microsoft.com/office/drawing/2014/main" val="2638365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类名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52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datetime.datetime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表示日期时间的类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1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datetime.timedelta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表示时间间隔的类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56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datetime.date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表示日期的类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9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datetime.time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表示时间的类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0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datetime.tzinfo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时区相关的类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18645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DDC9249-C378-F9B7-BB1C-D033B39002BE}"/>
              </a:ext>
            </a:extLst>
          </p:cNvPr>
          <p:cNvSpPr txBox="1"/>
          <p:nvPr/>
        </p:nvSpPr>
        <p:spPr>
          <a:xfrm>
            <a:off x="2726574" y="1668929"/>
            <a:ext cx="68692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datetime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模块可以更方便的显示日期并对日期进行运算。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20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CC1451-11F7-9AAC-65C3-2058F9E827BE}"/>
              </a:ext>
            </a:extLst>
          </p:cNvPr>
          <p:cNvSpPr txBox="1"/>
          <p:nvPr/>
        </p:nvSpPr>
        <p:spPr>
          <a:xfrm>
            <a:off x="3421851" y="721301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第三方模块的安装与卸载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DC9249-C378-F9B7-BB1C-D033B39002BE}"/>
              </a:ext>
            </a:extLst>
          </p:cNvPr>
          <p:cNvSpPr txBox="1"/>
          <p:nvPr/>
        </p:nvSpPr>
        <p:spPr>
          <a:xfrm>
            <a:off x="1654384" y="1590613"/>
            <a:ext cx="936217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第三方模块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由全球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爱好者、程序员、各行各业的专家进行开发并进行维护。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5B6CA8-CD1E-1E20-6B2A-35476E38D99B}"/>
              </a:ext>
            </a:extLst>
          </p:cNvPr>
          <p:cNvSpPr txBox="1"/>
          <p:nvPr/>
        </p:nvSpPr>
        <p:spPr>
          <a:xfrm>
            <a:off x="1222122" y="2251663"/>
            <a:ext cx="609738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安装第三方模块的语法：</a:t>
            </a:r>
            <a:endParaRPr lang="en-US" altLang="zh-CN" sz="24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4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pip install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模块名称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3CECD2D-F577-DD94-46AC-F6D87E7B7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668" y="4276549"/>
            <a:ext cx="6559644" cy="113877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F094E77-23B1-F7EA-EF44-EE866FD542D5}"/>
              </a:ext>
            </a:extLst>
          </p:cNvPr>
          <p:cNvSpPr txBox="1"/>
          <p:nvPr/>
        </p:nvSpPr>
        <p:spPr>
          <a:xfrm>
            <a:off x="1371750" y="5045633"/>
            <a:ext cx="609738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升级</a:t>
            </a:r>
            <a:r>
              <a:rPr lang="en-US" altLang="zh-CN" sz="24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pip</a:t>
            </a:r>
            <a:r>
              <a:rPr lang="zh-CN" altLang="zh-CN" sz="24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命令的语句结构：</a:t>
            </a:r>
            <a:endParaRPr lang="en-US" altLang="zh-CN" sz="2400" b="1" kern="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400" b="1" kern="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python –m pip install --upgrade pip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8B4762-E5FA-A013-04C4-EA5AB44396E4}"/>
              </a:ext>
            </a:extLst>
          </p:cNvPr>
          <p:cNvSpPr txBox="1"/>
          <p:nvPr/>
        </p:nvSpPr>
        <p:spPr>
          <a:xfrm>
            <a:off x="987136" y="3722030"/>
            <a:ext cx="609738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24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卸载第三方模块的语法结构：</a:t>
            </a:r>
            <a:endParaRPr lang="en-US" altLang="zh-CN" sz="2400" b="1" kern="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/>
            <a:endParaRPr lang="zh-CN" altLang="zh-CN" sz="2400" b="1" kern="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pip uninstall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模块名称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123A0C-190A-24BD-3F24-2967AE230B47}"/>
              </a:ext>
            </a:extLst>
          </p:cNvPr>
          <p:cNvSpPr txBox="1"/>
          <p:nvPr/>
        </p:nvSpPr>
        <p:spPr>
          <a:xfrm>
            <a:off x="5415543" y="2177576"/>
            <a:ext cx="60973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pip install  模块名 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-i http://pypi.douban.com/simple --trusted-host pypi.douban.com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597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CC1451-11F7-9AAC-65C3-2058F9E827BE}"/>
              </a:ext>
            </a:extLst>
          </p:cNvPr>
          <p:cNvSpPr txBox="1"/>
          <p:nvPr/>
        </p:nvSpPr>
        <p:spPr>
          <a:xfrm>
            <a:off x="4449972" y="72974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常用的第三方模块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B7B87B-D400-9EA8-B41B-B2BA28B03FED}"/>
              </a:ext>
            </a:extLst>
          </p:cNvPr>
          <p:cNvSpPr/>
          <p:nvPr/>
        </p:nvSpPr>
        <p:spPr>
          <a:xfrm>
            <a:off x="1438275" y="2828571"/>
            <a:ext cx="1665615" cy="52779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001B28-9B19-8277-31B9-A54A9E52B030}"/>
              </a:ext>
            </a:extLst>
          </p:cNvPr>
          <p:cNvSpPr txBox="1"/>
          <p:nvPr/>
        </p:nvSpPr>
        <p:spPr>
          <a:xfrm>
            <a:off x="3411485" y="1658592"/>
            <a:ext cx="8134213" cy="3269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被称为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库，是用于</a:t>
            </a:r>
            <a:r>
              <a:rPr lang="zh-CN" altLang="zh-CN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</a:t>
            </a:r>
            <a:r>
              <a:rPr lang="en-US" altLang="zh-CN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Hypertext Transfer Protocol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超文本传输协议）</a:t>
            </a:r>
            <a:r>
              <a:rPr lang="zh-CN" altLang="zh-CN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的第三方库，该库在爬虫程序中应用非常广泛。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库中的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函数可以打开一个网络请求，并获取一个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响应对象。响应结果中的</a:t>
            </a:r>
            <a:r>
              <a:rPr lang="zh-CN" altLang="zh-CN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字符串数据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可以通过响应对象的</a:t>
            </a:r>
            <a:r>
              <a:rPr lang="en-US" altLang="zh-CN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text</a:t>
            </a:r>
            <a:r>
              <a:rPr lang="zh-CN" altLang="zh-CN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获取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响应结果中除了有字符串数据也有</a:t>
            </a:r>
            <a:r>
              <a:rPr lang="zh-CN" altLang="zh-CN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二进制数据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，响应结果中的二进制数据可以通过响应对象的</a:t>
            </a:r>
            <a:r>
              <a:rPr lang="en-US" altLang="zh-CN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content</a:t>
            </a:r>
            <a:r>
              <a:rPr lang="zh-CN" altLang="zh-CN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获取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F511788-AFD8-1005-FBEB-4B2C73A9EF84}"/>
              </a:ext>
            </a:extLst>
          </p:cNvPr>
          <p:cNvCxnSpPr>
            <a:cxnSpLocks/>
          </p:cNvCxnSpPr>
          <p:nvPr/>
        </p:nvCxnSpPr>
        <p:spPr>
          <a:xfrm>
            <a:off x="3257687" y="1658592"/>
            <a:ext cx="0" cy="339554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65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CC1451-11F7-9AAC-65C3-2058F9E827BE}"/>
              </a:ext>
            </a:extLst>
          </p:cNvPr>
          <p:cNvSpPr txBox="1"/>
          <p:nvPr/>
        </p:nvSpPr>
        <p:spPr>
          <a:xfrm>
            <a:off x="4449972" y="72974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常用的第三方模块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B7B87B-D400-9EA8-B41B-B2BA28B03FED}"/>
              </a:ext>
            </a:extLst>
          </p:cNvPr>
          <p:cNvSpPr/>
          <p:nvPr/>
        </p:nvSpPr>
        <p:spPr>
          <a:xfrm>
            <a:off x="1438275" y="1892842"/>
            <a:ext cx="1665615" cy="52779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openpyxl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001B28-9B19-8277-31B9-A54A9E52B030}"/>
              </a:ext>
            </a:extLst>
          </p:cNvPr>
          <p:cNvSpPr txBox="1"/>
          <p:nvPr/>
        </p:nvSpPr>
        <p:spPr>
          <a:xfrm>
            <a:off x="3411485" y="1658592"/>
            <a:ext cx="8134213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openpyxl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模块是用于处理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Microsoft Excel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文件的第三方库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可以对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Excel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文件中的数据进行写入和读取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F511788-AFD8-1005-FBEB-4B2C73A9EF84}"/>
              </a:ext>
            </a:extLst>
          </p:cNvPr>
          <p:cNvCxnSpPr>
            <a:cxnSpLocks/>
          </p:cNvCxnSpPr>
          <p:nvPr/>
        </p:nvCxnSpPr>
        <p:spPr>
          <a:xfrm>
            <a:off x="3257687" y="1658592"/>
            <a:ext cx="0" cy="96128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50944A14-171D-1127-9B5B-E2999C9EA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799099"/>
              </p:ext>
            </p:extLst>
          </p:nvPr>
        </p:nvGraphicFramePr>
        <p:xfrm>
          <a:off x="1188974" y="2749185"/>
          <a:ext cx="9611298" cy="3849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7970">
                  <a:extLst>
                    <a:ext uri="{9D8B030D-6E8A-4147-A177-3AD203B41FA5}">
                      <a16:colId xmlns:a16="http://schemas.microsoft.com/office/drawing/2014/main" val="3141384276"/>
                    </a:ext>
                  </a:extLst>
                </a:gridCol>
                <a:gridCol w="6103328">
                  <a:extLst>
                    <a:ext uri="{9D8B030D-6E8A-4147-A177-3AD203B41FA5}">
                      <a16:colId xmlns:a16="http://schemas.microsoft.com/office/drawing/2014/main" val="122297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属性名称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功能描述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0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kern="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load_workbook</a:t>
                      </a: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(filename)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打开已存在的表格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结果为工作簿对象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197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kern="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workbook.sheetnames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工作簿对象的</a:t>
                      </a:r>
                      <a:r>
                        <a:rPr lang="en-US" altLang="zh-CN" sz="2000" kern="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sheetnames</a:t>
                      </a:r>
                      <a:r>
                        <a:rPr lang="zh-CN" altLang="zh-CN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属性，用于获取所有工作表的名称，结果为列表类型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1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kern="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sheet.append</a:t>
                      </a: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kern="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lst</a:t>
                      </a: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向工作表中添加一行数据，新数据接在工作表已有数据的后面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4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workbook.save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excelname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保存工作簿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Workbook()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创建新的工作簿对象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83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30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CC1451-11F7-9AAC-65C3-2058F9E827BE}"/>
              </a:ext>
            </a:extLst>
          </p:cNvPr>
          <p:cNvSpPr txBox="1"/>
          <p:nvPr/>
        </p:nvSpPr>
        <p:spPr>
          <a:xfrm>
            <a:off x="4449972" y="72974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常用的第三方模块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B7B87B-D400-9EA8-B41B-B2BA28B03FED}"/>
              </a:ext>
            </a:extLst>
          </p:cNvPr>
          <p:cNvSpPr/>
          <p:nvPr/>
        </p:nvSpPr>
        <p:spPr>
          <a:xfrm>
            <a:off x="1478622" y="1768228"/>
            <a:ext cx="2107406" cy="52779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pdfplumber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001B28-9B19-8277-31B9-A54A9E52B030}"/>
              </a:ext>
            </a:extLst>
          </p:cNvPr>
          <p:cNvSpPr txBox="1"/>
          <p:nvPr/>
        </p:nvSpPr>
        <p:spPr>
          <a:xfrm>
            <a:off x="3810497" y="1747649"/>
            <a:ext cx="627284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pdfplumber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可用于从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PDF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文件中读取内容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F511788-AFD8-1005-FBEB-4B2C73A9EF84}"/>
              </a:ext>
            </a:extLst>
          </p:cNvPr>
          <p:cNvCxnSpPr>
            <a:cxnSpLocks/>
          </p:cNvCxnSpPr>
          <p:nvPr/>
        </p:nvCxnSpPr>
        <p:spPr>
          <a:xfrm>
            <a:off x="3739825" y="1658592"/>
            <a:ext cx="0" cy="89341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50C5040-2F16-AD23-F3EB-E29F16F0CBEB}"/>
              </a:ext>
            </a:extLst>
          </p:cNvPr>
          <p:cNvSpPr/>
          <p:nvPr/>
        </p:nvSpPr>
        <p:spPr>
          <a:xfrm>
            <a:off x="1478622" y="2901206"/>
            <a:ext cx="2107406" cy="52779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925798-39FF-B4E0-87FE-2620BD12BAA1}"/>
              </a:ext>
            </a:extLst>
          </p:cNvPr>
          <p:cNvSpPr txBox="1"/>
          <p:nvPr/>
        </p:nvSpPr>
        <p:spPr>
          <a:xfrm>
            <a:off x="3893623" y="2684458"/>
            <a:ext cx="7228803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数据分析方向和其它库的依赖库，用于处理数组、矩阵等数据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E5755F1-6F8E-4A5D-8E5D-0202CC8531F7}"/>
              </a:ext>
            </a:extLst>
          </p:cNvPr>
          <p:cNvCxnSpPr>
            <a:cxnSpLocks/>
          </p:cNvCxnSpPr>
          <p:nvPr/>
        </p:nvCxnSpPr>
        <p:spPr>
          <a:xfrm>
            <a:off x="3739825" y="2573581"/>
            <a:ext cx="0" cy="118304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DAFC198-E869-FB47-D131-B57ED4991341}"/>
              </a:ext>
            </a:extLst>
          </p:cNvPr>
          <p:cNvSpPr/>
          <p:nvPr/>
        </p:nvSpPr>
        <p:spPr>
          <a:xfrm>
            <a:off x="1478622" y="4034184"/>
            <a:ext cx="2107406" cy="143914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B2899F-BC68-3E8C-C592-29E11AFA8E2E}"/>
              </a:ext>
            </a:extLst>
          </p:cNvPr>
          <p:cNvSpPr txBox="1"/>
          <p:nvPr/>
        </p:nvSpPr>
        <p:spPr>
          <a:xfrm>
            <a:off x="3810497" y="3888567"/>
            <a:ext cx="7810696" cy="188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Pandas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是基于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Numpy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模块扩展的一个非常重要的数据分析模块，使用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Pandas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读取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Excel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数据更加的方便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是用于数据可视化的模块，使用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Matplotlib.pyplot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可以非常方便的绘制饼图、柱形图、折线图等。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9DCCB80-13CF-E388-72B8-1B078272E835}"/>
              </a:ext>
            </a:extLst>
          </p:cNvPr>
          <p:cNvCxnSpPr>
            <a:cxnSpLocks/>
          </p:cNvCxnSpPr>
          <p:nvPr/>
        </p:nvCxnSpPr>
        <p:spPr>
          <a:xfrm>
            <a:off x="3739825" y="3830539"/>
            <a:ext cx="0" cy="179717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5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CC1451-11F7-9AAC-65C3-2058F9E827BE}"/>
              </a:ext>
            </a:extLst>
          </p:cNvPr>
          <p:cNvSpPr txBox="1"/>
          <p:nvPr/>
        </p:nvSpPr>
        <p:spPr>
          <a:xfrm>
            <a:off x="4449972" y="72974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常用的第三方模块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B7B87B-D400-9EA8-B41B-B2BA28B03FED}"/>
              </a:ext>
            </a:extLst>
          </p:cNvPr>
          <p:cNvSpPr/>
          <p:nvPr/>
        </p:nvSpPr>
        <p:spPr>
          <a:xfrm>
            <a:off x="1362244" y="2288110"/>
            <a:ext cx="2107406" cy="52779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PyEcharts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001B28-9B19-8277-31B9-A54A9E52B030}"/>
              </a:ext>
            </a:extLst>
          </p:cNvPr>
          <p:cNvSpPr txBox="1"/>
          <p:nvPr/>
        </p:nvSpPr>
        <p:spPr>
          <a:xfrm>
            <a:off x="3810496" y="1747649"/>
            <a:ext cx="6989773" cy="188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PyEcharts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是由百度开源的数据可视化库，它对流行图的支持度比较高，它给用户提供了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多种图形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如柱形渐变图、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线周期图等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中文帮助文档：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https://pyecharts.org/#/zh-cn/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F511788-AFD8-1005-FBEB-4B2C73A9EF84}"/>
              </a:ext>
            </a:extLst>
          </p:cNvPr>
          <p:cNvCxnSpPr>
            <a:cxnSpLocks/>
          </p:cNvCxnSpPr>
          <p:nvPr/>
        </p:nvCxnSpPr>
        <p:spPr>
          <a:xfrm>
            <a:off x="3739825" y="1658592"/>
            <a:ext cx="0" cy="177040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C5FE106-760E-BEDC-65FB-D92359AB721D}"/>
              </a:ext>
            </a:extLst>
          </p:cNvPr>
          <p:cNvSpPr txBox="1"/>
          <p:nvPr/>
        </p:nvSpPr>
        <p:spPr>
          <a:xfrm>
            <a:off x="1570062" y="3724289"/>
            <a:ext cx="6097384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b="1" kern="100" dirty="0" err="1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PyEcharts</a:t>
            </a:r>
            <a:r>
              <a:rPr lang="zh-CN" altLang="zh-CN" sz="18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的使用可以分四个步骤实现：</a:t>
            </a:r>
            <a:endParaRPr lang="zh-CN" altLang="zh-CN" sz="1800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导入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pyecharts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找到相应图形模板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准备相应数据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对图表进行个性化修饰</a:t>
            </a:r>
          </a:p>
        </p:txBody>
      </p:sp>
    </p:spTree>
    <p:extLst>
      <p:ext uri="{BB962C8B-B14F-4D97-AF65-F5344CB8AC3E}">
        <p14:creationId xmlns:p14="http://schemas.microsoft.com/office/powerpoint/2010/main" val="411775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CC1451-11F7-9AAC-65C3-2058F9E827BE}"/>
              </a:ext>
            </a:extLst>
          </p:cNvPr>
          <p:cNvSpPr txBox="1"/>
          <p:nvPr/>
        </p:nvSpPr>
        <p:spPr>
          <a:xfrm>
            <a:off x="4449972" y="72974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常用的第三方模块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B7B87B-D400-9EA8-B41B-B2BA28B03FED}"/>
              </a:ext>
            </a:extLst>
          </p:cNvPr>
          <p:cNvSpPr/>
          <p:nvPr/>
        </p:nvSpPr>
        <p:spPr>
          <a:xfrm>
            <a:off x="1412120" y="2144886"/>
            <a:ext cx="2107406" cy="52779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001B28-9B19-8277-31B9-A54A9E52B030}"/>
              </a:ext>
            </a:extLst>
          </p:cNvPr>
          <p:cNvSpPr txBox="1"/>
          <p:nvPr/>
        </p:nvSpPr>
        <p:spPr>
          <a:xfrm>
            <a:off x="3810497" y="1747649"/>
            <a:ext cx="6272842" cy="1746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是用于图像处理的第三方库，它支持图像存储、处理和显示等操作</a:t>
            </a:r>
            <a:endParaRPr lang="en-US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pip install pillow</a:t>
            </a:r>
            <a:endParaRPr lang="en-US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F511788-AFD8-1005-FBEB-4B2C73A9EF84}"/>
              </a:ext>
            </a:extLst>
          </p:cNvPr>
          <p:cNvCxnSpPr>
            <a:cxnSpLocks/>
          </p:cNvCxnSpPr>
          <p:nvPr/>
        </p:nvCxnSpPr>
        <p:spPr>
          <a:xfrm>
            <a:off x="3739825" y="1658592"/>
            <a:ext cx="0" cy="15916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50C5040-2F16-AD23-F3EB-E29F16F0CBEB}"/>
              </a:ext>
            </a:extLst>
          </p:cNvPr>
          <p:cNvSpPr/>
          <p:nvPr/>
        </p:nvSpPr>
        <p:spPr>
          <a:xfrm>
            <a:off x="1412120" y="4146799"/>
            <a:ext cx="2107406" cy="52779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B2899F-BC68-3E8C-C592-29E11AFA8E2E}"/>
              </a:ext>
            </a:extLst>
          </p:cNvPr>
          <p:cNvSpPr txBox="1"/>
          <p:nvPr/>
        </p:nvSpPr>
        <p:spPr>
          <a:xfrm>
            <a:off x="3810497" y="3855063"/>
            <a:ext cx="7810696" cy="879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jieba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中用于对中文进行分词的模块，它可以将一段中文文本分隔成中文词组的序列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4E8586B-2742-1D1B-5EB4-AD5620B35812}"/>
              </a:ext>
            </a:extLst>
          </p:cNvPr>
          <p:cNvCxnSpPr>
            <a:cxnSpLocks/>
          </p:cNvCxnSpPr>
          <p:nvPr/>
        </p:nvCxnSpPr>
        <p:spPr>
          <a:xfrm>
            <a:off x="3733381" y="3614854"/>
            <a:ext cx="0" cy="15916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089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CC1451-11F7-9AAC-65C3-2058F9E827BE}"/>
              </a:ext>
            </a:extLst>
          </p:cNvPr>
          <p:cNvSpPr txBox="1"/>
          <p:nvPr/>
        </p:nvSpPr>
        <p:spPr>
          <a:xfrm>
            <a:off x="4449972" y="72974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常用的第三方模块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B7B87B-D400-9EA8-B41B-B2BA28B03FED}"/>
              </a:ext>
            </a:extLst>
          </p:cNvPr>
          <p:cNvSpPr/>
          <p:nvPr/>
        </p:nvSpPr>
        <p:spPr>
          <a:xfrm>
            <a:off x="1412120" y="2144886"/>
            <a:ext cx="2107406" cy="52779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PyInstaller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001B28-9B19-8277-31B9-A54A9E52B030}"/>
              </a:ext>
            </a:extLst>
          </p:cNvPr>
          <p:cNvSpPr txBox="1"/>
          <p:nvPr/>
        </p:nvSpPr>
        <p:spPr>
          <a:xfrm>
            <a:off x="3810496" y="1747650"/>
            <a:ext cx="7320245" cy="1286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第三方库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Pyinstaller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操作系统中将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源文件打包成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.exe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的可执行文件。还可以在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Mac OS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操作系统中对源文件进行打包操作。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F511788-AFD8-1005-FBEB-4B2C73A9EF84}"/>
              </a:ext>
            </a:extLst>
          </p:cNvPr>
          <p:cNvCxnSpPr>
            <a:cxnSpLocks/>
          </p:cNvCxnSpPr>
          <p:nvPr/>
        </p:nvCxnSpPr>
        <p:spPr>
          <a:xfrm>
            <a:off x="3739825" y="1658592"/>
            <a:ext cx="0" cy="15916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CC70F67-622D-4274-5E98-A447A23F22E9}"/>
              </a:ext>
            </a:extLst>
          </p:cNvPr>
          <p:cNvSpPr txBox="1"/>
          <p:nvPr/>
        </p:nvSpPr>
        <p:spPr>
          <a:xfrm>
            <a:off x="5545988" y="2890392"/>
            <a:ext cx="6097384" cy="105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打包的语法结构为：</a:t>
            </a:r>
            <a:endParaRPr lang="zh-CN" altLang="zh-CN" sz="2400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pyinstaller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–F 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源文件文件名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0DB338F-9504-9A71-8B61-134B09F960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300" y="3944527"/>
            <a:ext cx="6202760" cy="17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2084230-B3D8-C1BC-F3CA-553495064F40}"/>
              </a:ext>
            </a:extLst>
          </p:cNvPr>
          <p:cNvSpPr txBox="1"/>
          <p:nvPr/>
        </p:nvSpPr>
        <p:spPr>
          <a:xfrm>
            <a:off x="887449" y="3673710"/>
            <a:ext cx="4296963" cy="2172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注意事项：</a:t>
            </a:r>
            <a:endParaRPr lang="zh-CN" altLang="zh-CN" sz="2000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在进行文件打包时，需要打包的文件尽量</a:t>
            </a:r>
            <a:r>
              <a:rPr lang="zh-CN" altLang="zh-CN" sz="18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不要有中文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，而且需要打包的文件路径也尽量不要有中文，路径中包含中文有可能会导致打包失败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055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80449BF0-4F30-26F3-3E67-A12EA7F1811A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820B21-9218-39A2-CB8B-646255F31CFF}"/>
              </a:ext>
            </a:extLst>
          </p:cNvPr>
          <p:cNvSpPr txBox="1"/>
          <p:nvPr/>
        </p:nvSpPr>
        <p:spPr>
          <a:xfrm>
            <a:off x="2647213" y="1514964"/>
            <a:ext cx="7558347" cy="4613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中一个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的文件就是一个模块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模块的作用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方便其他程序和脚本导入并使用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避免函数名和变量名冲突的问题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模块命名的规则和规范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全部小写字母，多个单词之间使用下划线进行分隔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注意事项：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不要与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自带的模块名称相同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模块的分类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系统内置模块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自定义模块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第三方模块</a:t>
            </a:r>
          </a:p>
        </p:txBody>
      </p:sp>
    </p:spTree>
    <p:extLst>
      <p:ext uri="{BB962C8B-B14F-4D97-AF65-F5344CB8AC3E}">
        <p14:creationId xmlns:p14="http://schemas.microsoft.com/office/powerpoint/2010/main" val="25818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CC1451-11F7-9AAC-65C3-2058F9E827BE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本章目标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3A4F96-F9C2-5BA8-6151-830734B7DA4A}"/>
              </a:ext>
            </a:extLst>
          </p:cNvPr>
          <p:cNvSpPr txBox="1"/>
          <p:nvPr/>
        </p:nvSpPr>
        <p:spPr>
          <a:xfrm>
            <a:off x="4012524" y="1449758"/>
            <a:ext cx="4957704" cy="3351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掌握自定义模块的创建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掌握模块的导入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中包的定义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中常用的内置模块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中常用的第三方模块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80449BF0-4F30-26F3-3E67-A12EA7F1811A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820B21-9218-39A2-CB8B-646255F31CFF}"/>
              </a:ext>
            </a:extLst>
          </p:cNvPr>
          <p:cNvSpPr txBox="1"/>
          <p:nvPr/>
        </p:nvSpPr>
        <p:spPr>
          <a:xfrm>
            <a:off x="1587771" y="1514964"/>
            <a:ext cx="9368404" cy="3782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模块导入的两种方式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 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modulename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[as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别名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from 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modulename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import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/*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主程序运行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以主程序运行，在该模块被导入到其它模块时，该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__main__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中的代码将不会被执行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包是一个分层的目录结构，相当于文件夹，将一组功能相近的模块组织在同一个包下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包的作用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起到代码规范的作用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避免模块名称相冲突的情况</a:t>
            </a:r>
          </a:p>
        </p:txBody>
      </p:sp>
    </p:spTree>
    <p:extLst>
      <p:ext uri="{BB962C8B-B14F-4D97-AF65-F5344CB8AC3E}">
        <p14:creationId xmlns:p14="http://schemas.microsoft.com/office/powerpoint/2010/main" val="4264304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80449BF0-4F30-26F3-3E67-A12EA7F1811A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820B21-9218-39A2-CB8B-646255F31CFF}"/>
              </a:ext>
            </a:extLst>
          </p:cNvPr>
          <p:cNvSpPr txBox="1"/>
          <p:nvPr/>
        </p:nvSpPr>
        <p:spPr>
          <a:xfrm>
            <a:off x="1587770" y="1514964"/>
            <a:ext cx="9892105" cy="4613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包与目录（文件夹的区别）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包里会自带一个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__init__.py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的文件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__init__.py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文件中的代码，在导入包时会自动执行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目录是普通的文件夹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包的导入方式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完整的包名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模块名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from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完整的包名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import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模块名称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from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完整的包名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模块名称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import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类等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常用的内置模块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模块、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模块、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random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模块、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模块、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datetime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模块等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76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80449BF0-4F30-26F3-3E67-A12EA7F1811A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820B21-9218-39A2-CB8B-646255F31CFF}"/>
              </a:ext>
            </a:extLst>
          </p:cNvPr>
          <p:cNvSpPr txBox="1"/>
          <p:nvPr/>
        </p:nvSpPr>
        <p:spPr>
          <a:xfrm>
            <a:off x="1587770" y="1514964"/>
            <a:ext cx="9892105" cy="4613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第三方模块的安装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pip  install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模块名称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第三方模块的卸载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pip uninstall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模块名称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pip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命令的升级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 -m pip install –upgrade pip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常用的第三方模块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模块、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openpyxl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模块、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pdfplumber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模块、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Numpy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模块、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Pandas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模块、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模块、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PyEcharts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库、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PIL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库、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jieba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库、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Pyinstaller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模块等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75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80449BF0-4F30-26F3-3E67-A12EA7F1811A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820B21-9218-39A2-CB8B-646255F31CFF}"/>
              </a:ext>
            </a:extLst>
          </p:cNvPr>
          <p:cNvSpPr txBox="1"/>
          <p:nvPr/>
        </p:nvSpPr>
        <p:spPr>
          <a:xfrm>
            <a:off x="1587770" y="1514964"/>
            <a:ext cx="9892105" cy="4613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第三方模块的安装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pip  install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模块名称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第三方模块的卸载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pip uninstall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模块名称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pip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命令的升级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 -m pip install –upgrade pip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常用的第三方模块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模块、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openpyxl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模块、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pdfplumber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模块、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Numpy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模块、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Pandas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模块、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模块、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PyEcharts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库、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PIL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库、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jieba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库、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Pyinstaller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模块等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83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3CCAF0D-1C31-350F-727A-796C2CDEEC6F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E57E4F-CCC6-70AA-5F33-81A2E2175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394974"/>
              </p:ext>
            </p:extLst>
          </p:nvPr>
        </p:nvGraphicFramePr>
        <p:xfrm>
          <a:off x="1259387" y="2066101"/>
          <a:ext cx="9887980" cy="300418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39939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48041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关于自定义模块说法正确的是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自定义模块可随意命名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模块文件的扩展名可有可无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如果自定义模块名称与标准模块名称相同，将无法创建此模块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模块中能定义函数、类和变量，也可以包含可执行代码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D1947E0-2B9C-3B9E-FD96-13F985657935}"/>
              </a:ext>
            </a:extLst>
          </p:cNvPr>
          <p:cNvSpPr txBox="1"/>
          <p:nvPr/>
        </p:nvSpPr>
        <p:spPr>
          <a:xfrm flipH="1">
            <a:off x="7412745" y="2120758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35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3CCAF0D-1C31-350F-727A-796C2CDEEC6F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E57E4F-CCC6-70AA-5F33-81A2E2175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62960"/>
              </p:ext>
            </p:extLst>
          </p:nvPr>
        </p:nvGraphicFramePr>
        <p:xfrm>
          <a:off x="1259387" y="2066101"/>
          <a:ext cx="9887980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39939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48041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在调用导入模块中的函数时，需要在函数名前添加是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类名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包名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模块名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实例名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D1947E0-2B9C-3B9E-FD96-13F985657935}"/>
              </a:ext>
            </a:extLst>
          </p:cNvPr>
          <p:cNvSpPr txBox="1"/>
          <p:nvPr/>
        </p:nvSpPr>
        <p:spPr>
          <a:xfrm flipH="1">
            <a:off x="10422852" y="2066101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97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3CCAF0D-1C31-350F-727A-796C2CDEEC6F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E57E4F-CCC6-70AA-5F33-81A2E2175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17889"/>
              </p:ext>
            </p:extLst>
          </p:nvPr>
        </p:nvGraphicFramePr>
        <p:xfrm>
          <a:off x="1259387" y="2066101"/>
          <a:ext cx="9887980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39939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48041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下列关于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__init__.py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文件说法正确的是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在导入包时，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__init__.py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文件会自动执行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__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init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__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文件中不能定义类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__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init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__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文件中不可以编写代码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以上都错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D1947E0-2B9C-3B9E-FD96-13F985657935}"/>
              </a:ext>
            </a:extLst>
          </p:cNvPr>
          <p:cNvSpPr txBox="1"/>
          <p:nvPr/>
        </p:nvSpPr>
        <p:spPr>
          <a:xfrm flipH="1">
            <a:off x="8618990" y="2199104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36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3CCAF0D-1C31-350F-727A-796C2CDEEC6F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E57E4F-CCC6-70AA-5F33-81A2E2175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940816"/>
              </p:ext>
            </p:extLst>
          </p:nvPr>
        </p:nvGraphicFramePr>
        <p:xfrm>
          <a:off x="1259387" y="2066101"/>
          <a:ext cx="9887980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39939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48041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4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如果待导入的变量与当前命名空间内的变量重名，则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需要使用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from...import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语句导入包名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需要使用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import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语句导入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必须修改其中一个变量的名称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不可以导入该变量所在模块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D1947E0-2B9C-3B9E-FD96-13F985657935}"/>
              </a:ext>
            </a:extLst>
          </p:cNvPr>
          <p:cNvSpPr txBox="1"/>
          <p:nvPr/>
        </p:nvSpPr>
        <p:spPr>
          <a:xfrm flipH="1">
            <a:off x="10422852" y="2181640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4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3CCAF0D-1C31-350F-727A-796C2CDEEC6F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E57E4F-CCC6-70AA-5F33-81A2E2175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50330"/>
              </p:ext>
            </p:extLst>
          </p:nvPr>
        </p:nvGraphicFramePr>
        <p:xfrm>
          <a:off x="1259387" y="2066101"/>
          <a:ext cx="9887980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39939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48041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5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以下模块是用于数据分析的第三方模块是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wxPython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random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Numpy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pygame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D1947E0-2B9C-3B9E-FD96-13F985657935}"/>
              </a:ext>
            </a:extLst>
          </p:cNvPr>
          <p:cNvSpPr txBox="1"/>
          <p:nvPr/>
        </p:nvSpPr>
        <p:spPr>
          <a:xfrm flipH="1">
            <a:off x="8751994" y="2140076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082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3CCAF0D-1C31-350F-727A-796C2CDEEC6F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E57E4F-CCC6-70AA-5F33-81A2E2175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052610"/>
              </p:ext>
            </p:extLst>
          </p:nvPr>
        </p:nvGraphicFramePr>
        <p:xfrm>
          <a:off x="1259387" y="2066101"/>
          <a:ext cx="9887980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39939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48041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6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下面哪个命令是用于安装第三方模块的 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pip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命令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pop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命令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install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命令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help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命令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D1947E0-2B9C-3B9E-FD96-13F985657935}"/>
              </a:ext>
            </a:extLst>
          </p:cNvPr>
          <p:cNvSpPr txBox="1"/>
          <p:nvPr/>
        </p:nvSpPr>
        <p:spPr>
          <a:xfrm flipH="1">
            <a:off x="8751994" y="2140076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7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CC1451-11F7-9AAC-65C3-2058F9E827BE}"/>
              </a:ext>
            </a:extLst>
          </p:cNvPr>
          <p:cNvSpPr txBox="1"/>
          <p:nvPr/>
        </p:nvSpPr>
        <p:spPr>
          <a:xfrm>
            <a:off x="5182929" y="74187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模块的简介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2F83CF-9AC2-4F9A-F168-984DC8FD4375}"/>
              </a:ext>
            </a:extLst>
          </p:cNvPr>
          <p:cNvSpPr txBox="1"/>
          <p:nvPr/>
        </p:nvSpPr>
        <p:spPr>
          <a:xfrm>
            <a:off x="527247" y="284032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F2F468D-EE79-4CE6-ABB5-96B11CA7298A}"/>
              </a:ext>
            </a:extLst>
          </p:cNvPr>
          <p:cNvCxnSpPr>
            <a:cxnSpLocks/>
          </p:cNvCxnSpPr>
          <p:nvPr/>
        </p:nvCxnSpPr>
        <p:spPr>
          <a:xfrm>
            <a:off x="1945524" y="1804757"/>
            <a:ext cx="0" cy="35404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F5CC85E-6A17-FAFD-746E-F27422FCC82C}"/>
              </a:ext>
            </a:extLst>
          </p:cNvPr>
          <p:cNvSpPr txBox="1"/>
          <p:nvPr/>
        </p:nvSpPr>
        <p:spPr>
          <a:xfrm>
            <a:off x="2107406" y="1682570"/>
            <a:ext cx="8692865" cy="3731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中一个后缀名为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文件就是一个模块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模块中可以定义函数、类等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模块也可以避免函数、类、变量等名称相冲突的问题。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模块不仅提高了代码的可维护性，同时还提高了代码的可重用性。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在给模块命名的时候要求全部使用小写字母，多个单词之间使用下划线进行分隔。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如果自定义模块名称与系统内置模块名称相同，那么在导入时会优先导入自定义的模块。</a:t>
            </a:r>
          </a:p>
        </p:txBody>
      </p:sp>
    </p:spTree>
    <p:extLst>
      <p:ext uri="{BB962C8B-B14F-4D97-AF65-F5344CB8AC3E}">
        <p14:creationId xmlns:p14="http://schemas.microsoft.com/office/powerpoint/2010/main" val="581493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3CCAF0D-1C31-350F-727A-796C2CDEEC6F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E57E4F-CCC6-70AA-5F33-81A2E2175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89705"/>
              </p:ext>
            </p:extLst>
          </p:nvPr>
        </p:nvGraphicFramePr>
        <p:xfrm>
          <a:off x="1259387" y="2066101"/>
          <a:ext cx="9887980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01180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86800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7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random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库中，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random()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函数的作用是 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生成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[1,100]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之间的随机数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生成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[0.0,1.00]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之间的随机数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将列表中的元素打乱顺序重新排列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生成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[0.0,1.0)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之间的随机数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D1947E0-2B9C-3B9E-FD96-13F985657935}"/>
              </a:ext>
            </a:extLst>
          </p:cNvPr>
          <p:cNvSpPr txBox="1"/>
          <p:nvPr/>
        </p:nvSpPr>
        <p:spPr>
          <a:xfrm flipH="1">
            <a:off x="8751994" y="2140076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65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3CCAF0D-1C31-350F-727A-796C2CDEEC6F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E57E4F-CCC6-70AA-5F33-81A2E2175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769027"/>
              </p:ext>
            </p:extLst>
          </p:nvPr>
        </p:nvGraphicFramePr>
        <p:xfrm>
          <a:off x="1259387" y="2066101"/>
          <a:ext cx="9887980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01180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86800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8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jieba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库中的函数</a:t>
                      </a:r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lcut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返回值的类型是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列表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迭代器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元组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D1947E0-2B9C-3B9E-FD96-13F985657935}"/>
              </a:ext>
            </a:extLst>
          </p:cNvPr>
          <p:cNvSpPr txBox="1"/>
          <p:nvPr/>
        </p:nvSpPr>
        <p:spPr>
          <a:xfrm flipH="1">
            <a:off x="8502612" y="2165015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9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3CCAF0D-1C31-350F-727A-796C2CDEEC6F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E57E4F-CCC6-70AA-5F33-81A2E2175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19257"/>
              </p:ext>
            </p:extLst>
          </p:nvPr>
        </p:nvGraphicFramePr>
        <p:xfrm>
          <a:off x="1259387" y="2066101"/>
          <a:ext cx="9887980" cy="300418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01180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86800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9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</a:t>
                      </a:r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PyInstaller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打包程序时，想要在</a:t>
                      </a:r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dist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文件夹中只生成一个单独的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.exe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文件，所需参数是 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-version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-clean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onedir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-F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D1947E0-2B9C-3B9E-FD96-13F985657935}"/>
              </a:ext>
            </a:extLst>
          </p:cNvPr>
          <p:cNvSpPr txBox="1"/>
          <p:nvPr/>
        </p:nvSpPr>
        <p:spPr>
          <a:xfrm flipH="1">
            <a:off x="7441232" y="2680404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16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3CCAF0D-1C31-350F-727A-796C2CDEEC6F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3D9866-A08B-FFB4-B1A2-C71D9EA8E3BD}"/>
              </a:ext>
            </a:extLst>
          </p:cNvPr>
          <p:cNvSpPr txBox="1"/>
          <p:nvPr/>
        </p:nvSpPr>
        <p:spPr>
          <a:xfrm>
            <a:off x="1983971" y="2179785"/>
            <a:ext cx="9572333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假设高铁一节车厢的座位数有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行，每行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列，每个座位初始显示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，用户输入座位位置（如，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）后，按回车，则该座位显示为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，使用到第三方模块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prettytable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5657444-AAAD-8303-1121-F0A3389B2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393" y="1417011"/>
            <a:ext cx="9009968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实战一：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模拟高铁售票系统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5CC5051-5574-277C-2BC3-670E1AFC2C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426" y="3848943"/>
            <a:ext cx="3835025" cy="2565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8919CC-302B-37A3-6C6B-9C5775853B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412" y="3848943"/>
            <a:ext cx="3938892" cy="2635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0067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3CCAF0D-1C31-350F-727A-796C2CDEEC6F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3D9866-A08B-FFB4-B1A2-C71D9EA8E3BD}"/>
              </a:ext>
            </a:extLst>
          </p:cNvPr>
          <p:cNvSpPr txBox="1"/>
          <p:nvPr/>
        </p:nvSpPr>
        <p:spPr>
          <a:xfrm>
            <a:off x="1986393" y="2089943"/>
            <a:ext cx="9009968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编写一个程序，输入开始日期和间隔天数，可以推算出结束日期，使用内置的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datetime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</a:p>
          <a:p>
            <a:pPr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5657444-AAAD-8303-1121-F0A3389B2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393" y="1417012"/>
            <a:ext cx="9009968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实战二：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推算几天后的日期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E62B70-A4E3-DDC5-E597-2CF19DF24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093" y="3404778"/>
            <a:ext cx="5800292" cy="1925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2843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3CCAF0D-1C31-350F-727A-796C2CDEEC6F}"/>
              </a:ext>
            </a:extLst>
          </p:cNvPr>
          <p:cNvSpPr txBox="1"/>
          <p:nvPr/>
        </p:nvSpPr>
        <p:spPr>
          <a:xfrm>
            <a:off x="5176235" y="6149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3D9866-A08B-FFB4-B1A2-C71D9EA8E3BD}"/>
              </a:ext>
            </a:extLst>
          </p:cNvPr>
          <p:cNvSpPr txBox="1"/>
          <p:nvPr/>
        </p:nvSpPr>
        <p:spPr>
          <a:xfrm>
            <a:off x="1986393" y="2089943"/>
            <a:ext cx="4297031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第三方库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jieba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wordcloud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实现对华为笔记本评论的词云图</a:t>
            </a:r>
          </a:p>
          <a:p>
            <a:pPr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5657444-AAAD-8303-1121-F0A3389B2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393" y="1417012"/>
            <a:ext cx="9009968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实战三：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词云图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CDD196-5A83-B48D-3D79-26291B9350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85" y="1417012"/>
            <a:ext cx="4297031" cy="4715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5420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9655" y="2766695"/>
            <a:ext cx="105346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CDADCB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风里雨里娟子姐都在这里等你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CC1451-11F7-9AAC-65C3-2058F9E827BE}"/>
              </a:ext>
            </a:extLst>
          </p:cNvPr>
          <p:cNvSpPr txBox="1"/>
          <p:nvPr/>
        </p:nvSpPr>
        <p:spPr>
          <a:xfrm>
            <a:off x="5182929" y="74187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0B6B41-961C-E8E2-012C-916DA9359998}"/>
              </a:ext>
            </a:extLst>
          </p:cNvPr>
          <p:cNvSpPr txBox="1"/>
          <p:nvPr/>
        </p:nvSpPr>
        <p:spPr>
          <a:xfrm>
            <a:off x="2526277" y="1610885"/>
            <a:ext cx="8471461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系统内置模块：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由开发人员编写好的模块，在安装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解释器时一同安装成计算机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189A1D-9989-0077-F6F5-9898C1660EEF}"/>
              </a:ext>
            </a:extLst>
          </p:cNvPr>
          <p:cNvSpPr txBox="1"/>
          <p:nvPr/>
        </p:nvSpPr>
        <p:spPr>
          <a:xfrm>
            <a:off x="2526276" y="2686167"/>
            <a:ext cx="8273995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自定义模块：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结尾的文件就是一个模块，新建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文件，实际上就是在新建模块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5ABE74-8AF1-3A36-4618-618220FCD38D}"/>
              </a:ext>
            </a:extLst>
          </p:cNvPr>
          <p:cNvSpPr txBox="1"/>
          <p:nvPr/>
        </p:nvSpPr>
        <p:spPr>
          <a:xfrm>
            <a:off x="895276" y="220842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F991856A-64F5-3972-FB5E-898F5EDA9A30}"/>
              </a:ext>
            </a:extLst>
          </p:cNvPr>
          <p:cNvSpPr/>
          <p:nvPr/>
        </p:nvSpPr>
        <p:spPr>
          <a:xfrm>
            <a:off x="2105864" y="1753985"/>
            <a:ext cx="213388" cy="1893470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2ED240-26D4-2135-9F4E-70EC377260D9}"/>
              </a:ext>
            </a:extLst>
          </p:cNvPr>
          <p:cNvSpPr txBox="1"/>
          <p:nvPr/>
        </p:nvSpPr>
        <p:spPr>
          <a:xfrm>
            <a:off x="2105864" y="3665362"/>
            <a:ext cx="9692592" cy="160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自定义模块的作用：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一是规范代码，将功能相同的函数、类等封装到一个模块中，让代码更易于阅读，</a:t>
            </a: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另外一个目的与系统内置模块相同，即可以被其它模块调用，提高开发的效率。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3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CC1451-11F7-9AAC-65C3-2058F9E827BE}"/>
              </a:ext>
            </a:extLst>
          </p:cNvPr>
          <p:cNvSpPr txBox="1"/>
          <p:nvPr/>
        </p:nvSpPr>
        <p:spPr>
          <a:xfrm>
            <a:off x="5182929" y="74187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0B6B41-961C-E8E2-012C-916DA9359998}"/>
              </a:ext>
            </a:extLst>
          </p:cNvPr>
          <p:cNvSpPr txBox="1"/>
          <p:nvPr/>
        </p:nvSpPr>
        <p:spPr>
          <a:xfrm>
            <a:off x="1769819" y="1568338"/>
            <a:ext cx="84714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模块编写完成就可以被其它模块进行</a:t>
            </a:r>
            <a:r>
              <a:rPr lang="zh-CN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并使用被调用模块中的功能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20731B-DD64-120A-2490-2CFA48FDCF21}"/>
              </a:ext>
            </a:extLst>
          </p:cNvPr>
          <p:cNvSpPr txBox="1"/>
          <p:nvPr/>
        </p:nvSpPr>
        <p:spPr>
          <a:xfrm>
            <a:off x="1769819" y="2514788"/>
            <a:ext cx="609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导入方式的语法结构：</a:t>
            </a:r>
            <a:endParaRPr lang="en-US" altLang="zh-CN" sz="20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模块名称 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[as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别名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F8EF65-980F-0DBB-E85C-F078D6D0C29B}"/>
              </a:ext>
            </a:extLst>
          </p:cNvPr>
          <p:cNvSpPr txBox="1"/>
          <p:nvPr/>
        </p:nvSpPr>
        <p:spPr>
          <a:xfrm>
            <a:off x="5870172" y="2514788"/>
            <a:ext cx="609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from…import</a:t>
            </a:r>
            <a:r>
              <a:rPr lang="zh-CN" altLang="zh-CN" sz="2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导入方式的语法结构：</a:t>
            </a:r>
            <a:endParaRPr lang="en-US" altLang="zh-CN" sz="2000" b="1" kern="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b="1" kern="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from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模块名称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/*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CC1451-11F7-9AAC-65C3-2058F9E827BE}"/>
              </a:ext>
            </a:extLst>
          </p:cNvPr>
          <p:cNvSpPr txBox="1"/>
          <p:nvPr/>
        </p:nvSpPr>
        <p:spPr>
          <a:xfrm>
            <a:off x="4493123" y="767569"/>
            <a:ext cx="3457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中的包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0B6B41-961C-E8E2-012C-916DA9359998}"/>
              </a:ext>
            </a:extLst>
          </p:cNvPr>
          <p:cNvSpPr txBox="1"/>
          <p:nvPr/>
        </p:nvSpPr>
        <p:spPr>
          <a:xfrm>
            <a:off x="2107406" y="1658785"/>
            <a:ext cx="1064821" cy="90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1D50A72-890D-0CA6-44A6-D77DCA832515}"/>
              </a:ext>
            </a:extLst>
          </p:cNvPr>
          <p:cNvCxnSpPr>
            <a:cxnSpLocks/>
          </p:cNvCxnSpPr>
          <p:nvPr/>
        </p:nvCxnSpPr>
        <p:spPr>
          <a:xfrm>
            <a:off x="2955305" y="1658785"/>
            <a:ext cx="0" cy="107651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D50A34B-8E36-C4A9-7891-4401837DC7EA}"/>
              </a:ext>
            </a:extLst>
          </p:cNvPr>
          <p:cNvSpPr txBox="1"/>
          <p:nvPr/>
        </p:nvSpPr>
        <p:spPr>
          <a:xfrm>
            <a:off x="3172227" y="1650599"/>
            <a:ext cx="4675780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含有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__init__.py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文件的文件夹（目录）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可以避免模块名称相冲突的问题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7E79A6-B091-49DF-A231-691A32D6F6A5}"/>
              </a:ext>
            </a:extLst>
          </p:cNvPr>
          <p:cNvSpPr txBox="1"/>
          <p:nvPr/>
        </p:nvSpPr>
        <p:spPr>
          <a:xfrm>
            <a:off x="1970227" y="2970724"/>
            <a:ext cx="4251831" cy="90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主程序运行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C04D24-15D7-5CA7-BD6A-6A20849185F2}"/>
              </a:ext>
            </a:extLst>
          </p:cNvPr>
          <p:cNvSpPr txBox="1"/>
          <p:nvPr/>
        </p:nvSpPr>
        <p:spPr>
          <a:xfrm>
            <a:off x="3271189" y="4066815"/>
            <a:ext cx="6097384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__name__ == ‘__main__’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pass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8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CC1451-11F7-9AAC-65C3-2058F9E827BE}"/>
              </a:ext>
            </a:extLst>
          </p:cNvPr>
          <p:cNvSpPr txBox="1"/>
          <p:nvPr/>
        </p:nvSpPr>
        <p:spPr>
          <a:xfrm>
            <a:off x="3480040" y="753537"/>
            <a:ext cx="6022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中常用的内置模块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A68B4-3CC6-E3F2-1D47-EBBF77038621}"/>
              </a:ext>
            </a:extLst>
          </p:cNvPr>
          <p:cNvSpPr txBox="1"/>
          <p:nvPr/>
        </p:nvSpPr>
        <p:spPr>
          <a:xfrm>
            <a:off x="1689894" y="1423358"/>
            <a:ext cx="8617788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在安装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解释器时与解释器一起安装进来的模块被称为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系统内置模块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，也被称为标准模块或标准库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2">
            <a:extLst>
              <a:ext uri="{FF2B5EF4-FFF2-40B4-BE49-F238E27FC236}">
                <a16:creationId xmlns:a16="http://schemas.microsoft.com/office/drawing/2014/main" id="{66E8625A-2230-66D0-8352-982D0B756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779327"/>
              </p:ext>
            </p:extLst>
          </p:nvPr>
        </p:nvGraphicFramePr>
        <p:xfrm>
          <a:off x="1577341" y="2384647"/>
          <a:ext cx="9420397" cy="3423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067">
                  <a:extLst>
                    <a:ext uri="{9D8B030D-6E8A-4147-A177-3AD203B41FA5}">
                      <a16:colId xmlns:a16="http://schemas.microsoft.com/office/drawing/2014/main" val="1168834602"/>
                    </a:ext>
                  </a:extLst>
                </a:gridCol>
                <a:gridCol w="7531330">
                  <a:extLst>
                    <a:ext uri="{9D8B030D-6E8A-4147-A177-3AD203B41FA5}">
                      <a16:colId xmlns:a16="http://schemas.microsoft.com/office/drawing/2014/main" val="1966780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标准库名称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5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os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模块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与操作系统和文件相关操作有关的模块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5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模块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用于在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的字符串中执行正则表达式的模块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22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random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模块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用于产生随机数的模块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84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模块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用于对高维数据进行编码和解码的模块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222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模块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与时间相关的模块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99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datetime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模块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与日期时间相关的模块，可以方便的显示日期并对日期进行运算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98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22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CC1451-11F7-9AAC-65C3-2058F9E827BE}"/>
              </a:ext>
            </a:extLst>
          </p:cNvPr>
          <p:cNvSpPr txBox="1"/>
          <p:nvPr/>
        </p:nvSpPr>
        <p:spPr>
          <a:xfrm>
            <a:off x="4585633" y="696188"/>
            <a:ext cx="3140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A68B4-3CC6-E3F2-1D47-EBBF77038621}"/>
              </a:ext>
            </a:extLst>
          </p:cNvPr>
          <p:cNvSpPr txBox="1"/>
          <p:nvPr/>
        </p:nvSpPr>
        <p:spPr>
          <a:xfrm>
            <a:off x="1689894" y="1423358"/>
            <a:ext cx="861778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random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中用于产生随机数的标准库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2">
            <a:extLst>
              <a:ext uri="{FF2B5EF4-FFF2-40B4-BE49-F238E27FC236}">
                <a16:creationId xmlns:a16="http://schemas.microsoft.com/office/drawing/2014/main" id="{66E8625A-2230-66D0-8352-982D0B756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39296"/>
              </p:ext>
            </p:extLst>
          </p:nvPr>
        </p:nvGraphicFramePr>
        <p:xfrm>
          <a:off x="1379875" y="2002261"/>
          <a:ext cx="9420397" cy="3923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230">
                  <a:extLst>
                    <a:ext uri="{9D8B030D-6E8A-4147-A177-3AD203B41FA5}">
                      <a16:colId xmlns:a16="http://schemas.microsoft.com/office/drawing/2014/main" val="1168834602"/>
                    </a:ext>
                  </a:extLst>
                </a:gridCol>
                <a:gridCol w="6943167">
                  <a:extLst>
                    <a:ext uri="{9D8B030D-6E8A-4147-A177-3AD203B41FA5}">
                      <a16:colId xmlns:a16="http://schemas.microsoft.com/office/drawing/2014/main" val="1966780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5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seed(x)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初始化给定的随机数种子，默认为当前系统时间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5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random()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产生一个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[0.0,1.0)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之间的随机小数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22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randint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a,b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生成一个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a,b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之间的整数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84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randrange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m,n,k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生成一个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m,n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之间步长为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的随机整数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222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uniform(</a:t>
                      </a: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a,b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生成一个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a,b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之间的随机小数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199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choice(seq)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从序列中随机选择一个元素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9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shuffle(seq)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将序列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seq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中元素随机排列，返回打乱后的序列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05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01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EF3F3F0-2CE5-8F12-7DD2-D5B487A8D2D9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CC1451-11F7-9AAC-65C3-2058F9E827BE}"/>
              </a:ext>
            </a:extLst>
          </p:cNvPr>
          <p:cNvSpPr txBox="1"/>
          <p:nvPr/>
        </p:nvSpPr>
        <p:spPr>
          <a:xfrm>
            <a:off x="4585633" y="696188"/>
            <a:ext cx="2310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A68B4-3CC6-E3F2-1D47-EBBF77038621}"/>
              </a:ext>
            </a:extLst>
          </p:cNvPr>
          <p:cNvSpPr txBox="1"/>
          <p:nvPr/>
        </p:nvSpPr>
        <p:spPr>
          <a:xfrm>
            <a:off x="1689894" y="1423358"/>
            <a:ext cx="8617788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中提供的用于处理时间的标准库，可以用来进行时间处理、时间格式化和计时等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2">
            <a:extLst>
              <a:ext uri="{FF2B5EF4-FFF2-40B4-BE49-F238E27FC236}">
                <a16:creationId xmlns:a16="http://schemas.microsoft.com/office/drawing/2014/main" id="{66E8625A-2230-66D0-8352-982D0B756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82412"/>
              </p:ext>
            </p:extLst>
          </p:nvPr>
        </p:nvGraphicFramePr>
        <p:xfrm>
          <a:off x="1579381" y="2534276"/>
          <a:ext cx="9420397" cy="3428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230">
                  <a:extLst>
                    <a:ext uri="{9D8B030D-6E8A-4147-A177-3AD203B41FA5}">
                      <a16:colId xmlns:a16="http://schemas.microsoft.com/office/drawing/2014/main" val="1168834602"/>
                    </a:ext>
                  </a:extLst>
                </a:gridCol>
                <a:gridCol w="6943167">
                  <a:extLst>
                    <a:ext uri="{9D8B030D-6E8A-4147-A177-3AD203B41FA5}">
                      <a16:colId xmlns:a16="http://schemas.microsoft.com/office/drawing/2014/main" val="1966780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5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time()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获取当前时间戳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5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localtime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(sec)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获取指定时间戳对应的本地时间的</a:t>
                      </a: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struct_time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对象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22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ctime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获取当前时间戳对应的易读字符串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84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strftime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格式化时间，结果为字符串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222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strptime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提取字符串的时间，结果为</a:t>
                      </a: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struct_time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对象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199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sleep(sec)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休眠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sec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秒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98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948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0aec7f7-295a-42c1-a1f0-1ce98e495192"/>
  <p:tag name="COMMONDATA" val="eyJoZGlkIjoiZmY1ZTcwNjk3MzE5Y2MyMGVhZjAxMGE0MDdmODRhZT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2763</Words>
  <Application>Microsoft Office PowerPoint</Application>
  <PresentationFormat>宽屏</PresentationFormat>
  <Paragraphs>404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等线</vt:lpstr>
      <vt:lpstr>等线 Light</vt:lpstr>
      <vt:lpstr>华文彩云</vt:lpstr>
      <vt:lpstr>微软雅黑</vt:lpstr>
      <vt:lpstr>Arial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淑娟</dc:creator>
  <cp:lastModifiedBy>杨 淑娟</cp:lastModifiedBy>
  <cp:revision>25</cp:revision>
  <dcterms:created xsi:type="dcterms:W3CDTF">2023-08-02T07:02:00Z</dcterms:created>
  <dcterms:modified xsi:type="dcterms:W3CDTF">2023-10-30T05:17:47Z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E130DC8B91424FF7811E131EB205F636_12</vt:lpwstr>
  </property>
  <property fmtid="{D5CDD505-2E9C-101B-9397-08002B2CF9AE}" pid="3" name="KSOProductBuildVer">
    <vt:lpwstr>2052-11.1.0.14309</vt:lpwstr>
  </property>
</Properties>
</file>