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88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57" r:id="rId35"/>
  </p:sldIdLst>
  <p:sldSz cx="12192000" cy="6858000"/>
  <p:notesSz cx="6858000" cy="9144000"/>
  <p:custDataLst>
    <p:tags r:id="rId3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AD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62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60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E69E-C387-4BF0-8C3C-4D8B2728246D}" type="datetimeFigureOut">
              <a:rPr lang="zh-CN" altLang="en-US" smtClean="0"/>
              <a:t>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ADCA-6564-49A8-93D3-0291D62F4F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E69E-C387-4BF0-8C3C-4D8B2728246D}" type="datetimeFigureOut">
              <a:rPr lang="zh-CN" altLang="en-US" smtClean="0"/>
              <a:t>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ADCA-6564-49A8-93D3-0291D62F4F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E69E-C387-4BF0-8C3C-4D8B2728246D}" type="datetimeFigureOut">
              <a:rPr lang="zh-CN" altLang="en-US" smtClean="0"/>
              <a:t>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ADCA-6564-49A8-93D3-0291D62F4F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E69E-C387-4BF0-8C3C-4D8B2728246D}" type="datetimeFigureOut">
              <a:rPr lang="zh-CN" altLang="en-US" smtClean="0"/>
              <a:t>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ADCA-6564-49A8-93D3-0291D62F4F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E69E-C387-4BF0-8C3C-4D8B2728246D}" type="datetimeFigureOut">
              <a:rPr lang="zh-CN" altLang="en-US" smtClean="0"/>
              <a:t>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ADCA-6564-49A8-93D3-0291D62F4F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E69E-C387-4BF0-8C3C-4D8B2728246D}" type="datetimeFigureOut">
              <a:rPr lang="zh-CN" altLang="en-US" smtClean="0"/>
              <a:t>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ADCA-6564-49A8-93D3-0291D62F4F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E69E-C387-4BF0-8C3C-4D8B2728246D}" type="datetimeFigureOut">
              <a:rPr lang="zh-CN" altLang="en-US" smtClean="0"/>
              <a:t>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ADCA-6564-49A8-93D3-0291D62F4F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E69E-C387-4BF0-8C3C-4D8B2728246D}" type="datetimeFigureOut">
              <a:rPr lang="zh-CN" altLang="en-US" smtClean="0"/>
              <a:t>Thursday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ADCA-6564-49A8-93D3-0291D62F4F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E69E-C387-4BF0-8C3C-4D8B2728246D}" type="datetimeFigureOut">
              <a:rPr lang="zh-CN" altLang="en-US" smtClean="0"/>
              <a:t>Thursday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ADCA-6564-49A8-93D3-0291D62F4F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E69E-C387-4BF0-8C3C-4D8B2728246D}" type="datetimeFigureOut">
              <a:rPr lang="zh-CN" altLang="en-US" smtClean="0"/>
              <a:t>Thursday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ADCA-6564-49A8-93D3-0291D62F4F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E69E-C387-4BF0-8C3C-4D8B2728246D}" type="datetimeFigureOut">
              <a:rPr lang="zh-CN" altLang="en-US" smtClean="0"/>
              <a:t>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ADCA-6564-49A8-93D3-0291D62F4F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E69E-C387-4BF0-8C3C-4D8B2728246D}" type="datetimeFigureOut">
              <a:rPr lang="zh-CN" altLang="en-US" smtClean="0"/>
              <a:t>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ADCA-6564-49A8-93D3-0291D62F4F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E69E-C387-4BF0-8C3C-4D8B2728246D}" type="datetimeFigureOut">
              <a:rPr lang="zh-CN" altLang="en-US" smtClean="0"/>
              <a:t>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ADCA-6564-49A8-93D3-0291D62F4F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E69E-C387-4BF0-8C3C-4D8B2728246D}" type="datetimeFigureOut">
              <a:rPr lang="zh-CN" altLang="en-US" smtClean="0"/>
              <a:t>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ADCA-6564-49A8-93D3-0291D62F4F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E69E-C387-4BF0-8C3C-4D8B2728246D}" type="datetimeFigureOut">
              <a:rPr lang="zh-CN" altLang="en-US" smtClean="0"/>
              <a:t>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ADCA-6564-49A8-93D3-0291D62F4F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E69E-C387-4BF0-8C3C-4D8B2728246D}" type="datetimeFigureOut">
              <a:rPr lang="zh-CN" altLang="en-US" smtClean="0"/>
              <a:t>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ADCA-6564-49A8-93D3-0291D62F4F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E69E-C387-4BF0-8C3C-4D8B2728246D}" type="datetimeFigureOut">
              <a:rPr lang="zh-CN" altLang="en-US" smtClean="0"/>
              <a:t>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ADCA-6564-49A8-93D3-0291D62F4F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E69E-C387-4BF0-8C3C-4D8B2728246D}" type="datetimeFigureOut">
              <a:rPr lang="zh-CN" altLang="en-US" smtClean="0"/>
              <a:t>Thursday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ADCA-6564-49A8-93D3-0291D62F4F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E69E-C387-4BF0-8C3C-4D8B2728246D}" type="datetimeFigureOut">
              <a:rPr lang="zh-CN" altLang="en-US" smtClean="0"/>
              <a:t>Thursday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ADCA-6564-49A8-93D3-0291D62F4F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E69E-C387-4BF0-8C3C-4D8B2728246D}" type="datetimeFigureOut">
              <a:rPr lang="zh-CN" altLang="en-US" smtClean="0"/>
              <a:t>Thursday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ADCA-6564-49A8-93D3-0291D62F4F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E69E-C387-4BF0-8C3C-4D8B2728246D}" type="datetimeFigureOut">
              <a:rPr lang="zh-CN" altLang="en-US" smtClean="0"/>
              <a:t>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ADCA-6564-49A8-93D3-0291D62F4F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E69E-C387-4BF0-8C3C-4D8B2728246D}" type="datetimeFigureOut">
              <a:rPr lang="zh-CN" altLang="en-US" smtClean="0"/>
              <a:t>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ADCA-6564-49A8-93D3-0291D62F4F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1E69E-C387-4BF0-8C3C-4D8B2728246D}" type="datetimeFigureOut">
              <a:rPr lang="zh-CN" altLang="en-US" smtClean="0"/>
              <a:t>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4ADCA-6564-49A8-93D3-0291D62F4F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1E69E-C387-4BF0-8C3C-4D8B2728246D}" type="datetimeFigureOut">
              <a:rPr lang="zh-CN" altLang="en-US" smtClean="0"/>
              <a:t>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4ADCA-6564-49A8-93D3-0291D62F4F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2A184BB-EA79-B024-ECEB-14151B6BB952}"/>
              </a:ext>
            </a:extLst>
          </p:cNvPr>
          <p:cNvSpPr txBox="1"/>
          <p:nvPr/>
        </p:nvSpPr>
        <p:spPr>
          <a:xfrm>
            <a:off x="2384567" y="2065876"/>
            <a:ext cx="765786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6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6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r>
              <a:rPr lang="en-US" altLang="zh-CN" sz="6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6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文件及</a:t>
            </a:r>
            <a:r>
              <a:rPr lang="en-US" altLang="zh-CN" sz="6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</a:t>
            </a:r>
            <a:r>
              <a:rPr lang="zh-CN" altLang="en-US" sz="6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3E8D802-77A6-6C24-9919-226AF6A3B416}"/>
              </a:ext>
            </a:extLst>
          </p:cNvPr>
          <p:cNvSpPr txBox="1"/>
          <p:nvPr/>
        </p:nvSpPr>
        <p:spPr>
          <a:xfrm>
            <a:off x="4493086" y="3886003"/>
            <a:ext cx="35536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讲师：</a:t>
            </a:r>
            <a:r>
              <a:rPr lang="en-US" altLang="zh-CN" sz="28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8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娟子姐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1E4A4C7B-153F-1062-EBC7-C527DE0B7E21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154BB163-A3AB-AF71-20A5-81DA60AFFF43}"/>
              </a:ext>
            </a:extLst>
          </p:cNvPr>
          <p:cNvSpPr txBox="1"/>
          <p:nvPr/>
        </p:nvSpPr>
        <p:spPr>
          <a:xfrm>
            <a:off x="4603680" y="715472"/>
            <a:ext cx="3775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文件的基本操作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F0D3423E-F413-F7E5-4BF8-7C77520E04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0280638"/>
              </p:ext>
            </p:extLst>
          </p:nvPr>
        </p:nvGraphicFramePr>
        <p:xfrm>
          <a:off x="2047616" y="2292825"/>
          <a:ext cx="8617789" cy="2272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6676">
                  <a:extLst>
                    <a:ext uri="{9D8B030D-6E8A-4147-A177-3AD203B41FA5}">
                      <a16:colId xmlns:a16="http://schemas.microsoft.com/office/drawing/2014/main" val="2386829258"/>
                    </a:ext>
                  </a:extLst>
                </a:gridCol>
                <a:gridCol w="6141113">
                  <a:extLst>
                    <a:ext uri="{9D8B030D-6E8A-4147-A177-3AD203B41FA5}">
                      <a16:colId xmlns:a16="http://schemas.microsoft.com/office/drawing/2014/main" val="10733969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函数名称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描述说明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8726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json.dumps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(obj)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将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Python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数据类型转成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JSON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格式过程，编码过程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106561"/>
                  </a:ext>
                </a:extLst>
              </a:tr>
              <a:tr h="40160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json.loads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(s)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将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JSON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格式字符串转成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Python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数据类型，解码过程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741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json.dump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</a:t>
                      </a: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obj,file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与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dumps()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功能相同，将转换结果存储到文件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file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中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484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json.load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(file)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与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loads()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功能相同，从文件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file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中读入数据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719777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16E62B2E-C66E-86CF-489F-3E169CC6D108}"/>
              </a:ext>
            </a:extLst>
          </p:cNvPr>
          <p:cNvSpPr txBox="1"/>
          <p:nvPr/>
        </p:nvSpPr>
        <p:spPr>
          <a:xfrm>
            <a:off x="4305145" y="1423358"/>
            <a:ext cx="3645848" cy="581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US" altLang="zh-CN" sz="2400" b="1" dirty="0" err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en-US" altLang="zh-CN" sz="2400" b="1" dirty="0" err="1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son</a:t>
            </a:r>
            <a:r>
              <a:rPr lang="zh-CN" altLang="en-US" sz="2400" b="1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模块的常用函数</a:t>
            </a:r>
            <a:endParaRPr lang="en-US" altLang="zh-CN" sz="2400" b="1" dirty="0">
              <a:solidFill>
                <a:srgbClr val="7030A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5340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1E4A4C7B-153F-1062-EBC7-C527DE0B7E21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154BB163-A3AB-AF71-20A5-81DA60AFFF43}"/>
              </a:ext>
            </a:extLst>
          </p:cNvPr>
          <p:cNvSpPr txBox="1"/>
          <p:nvPr/>
        </p:nvSpPr>
        <p:spPr>
          <a:xfrm>
            <a:off x="3699372" y="752852"/>
            <a:ext cx="53142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目录与文件的相关操作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08CF0272-65B1-785D-D9C8-2009EBEF7BB3}"/>
              </a:ext>
            </a:extLst>
          </p:cNvPr>
          <p:cNvSpPr/>
          <p:nvPr/>
        </p:nvSpPr>
        <p:spPr>
          <a:xfrm>
            <a:off x="1582315" y="1673778"/>
            <a:ext cx="1200335" cy="1200335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os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62EE3E8-CA8D-FD06-79CD-040334816F17}"/>
              </a:ext>
            </a:extLst>
          </p:cNvPr>
          <p:cNvSpPr txBox="1"/>
          <p:nvPr/>
        </p:nvSpPr>
        <p:spPr>
          <a:xfrm>
            <a:off x="3105398" y="1535709"/>
            <a:ext cx="7694874" cy="14229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Python</a:t>
            </a:r>
            <a:r>
              <a:rPr lang="zh-CN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内置的与操作系统文件相关的模块，该模块中语句的执行结果通常与操作系统有关，即有些函数的运行效果在</a:t>
            </a:r>
            <a:r>
              <a:rPr lang="en-US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Windows</a:t>
            </a:r>
            <a:r>
              <a:rPr lang="zh-CN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操作系统和</a:t>
            </a:r>
            <a:r>
              <a:rPr lang="en-US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MacOS</a:t>
            </a:r>
            <a:r>
              <a:rPr lang="zh-CN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系统中不一样。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AD7552C5-08D9-63C1-CC61-E6D9871EBB70}"/>
              </a:ext>
            </a:extLst>
          </p:cNvPr>
          <p:cNvCxnSpPr>
            <a:cxnSpLocks/>
          </p:cNvCxnSpPr>
          <p:nvPr/>
        </p:nvCxnSpPr>
        <p:spPr>
          <a:xfrm>
            <a:off x="2989689" y="1535709"/>
            <a:ext cx="0" cy="142295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表格 4">
            <a:extLst>
              <a:ext uri="{FF2B5EF4-FFF2-40B4-BE49-F238E27FC236}">
                <a16:creationId xmlns:a16="http://schemas.microsoft.com/office/drawing/2014/main" id="{B6D77BF2-F3C8-4705-7E2A-AD782C48B0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2074208"/>
              </p:ext>
            </p:extLst>
          </p:nvPr>
        </p:nvGraphicFramePr>
        <p:xfrm>
          <a:off x="1892721" y="3219021"/>
          <a:ext cx="8617789" cy="2683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6676">
                  <a:extLst>
                    <a:ext uri="{9D8B030D-6E8A-4147-A177-3AD203B41FA5}">
                      <a16:colId xmlns:a16="http://schemas.microsoft.com/office/drawing/2014/main" val="2386829258"/>
                    </a:ext>
                  </a:extLst>
                </a:gridCol>
                <a:gridCol w="6141113">
                  <a:extLst>
                    <a:ext uri="{9D8B030D-6E8A-4147-A177-3AD203B41FA5}">
                      <a16:colId xmlns:a16="http://schemas.microsoft.com/office/drawing/2014/main" val="10733969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函数名称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描述说明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8726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getcwd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()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获取当前的工作路径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106561"/>
                  </a:ext>
                </a:extLst>
              </a:tr>
              <a:tr h="401601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listdir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(path)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获取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path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路径下的文件和目录信息，如果没有指定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path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，则获取当前路径下的文件和目录信息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741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mkdir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(path)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在指定路径下创建目录（文件夹）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484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makedirs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(path)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创建多级目录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7197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3276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1E4A4C7B-153F-1062-EBC7-C527DE0B7E21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154BB163-A3AB-AF71-20A5-81DA60AFFF43}"/>
              </a:ext>
            </a:extLst>
          </p:cNvPr>
          <p:cNvSpPr txBox="1"/>
          <p:nvPr/>
        </p:nvSpPr>
        <p:spPr>
          <a:xfrm>
            <a:off x="3699372" y="752852"/>
            <a:ext cx="53142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目录与文件的相关操作</a:t>
            </a:r>
          </a:p>
        </p:txBody>
      </p:sp>
      <p:graphicFrame>
        <p:nvGraphicFramePr>
          <p:cNvPr id="12" name="表格 4">
            <a:extLst>
              <a:ext uri="{FF2B5EF4-FFF2-40B4-BE49-F238E27FC236}">
                <a16:creationId xmlns:a16="http://schemas.microsoft.com/office/drawing/2014/main" id="{B6D77BF2-F3C8-4705-7E2A-AD782C48B0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3737632"/>
              </p:ext>
            </p:extLst>
          </p:nvPr>
        </p:nvGraphicFramePr>
        <p:xfrm>
          <a:off x="1787105" y="1519692"/>
          <a:ext cx="8617789" cy="4501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6676">
                  <a:extLst>
                    <a:ext uri="{9D8B030D-6E8A-4147-A177-3AD203B41FA5}">
                      <a16:colId xmlns:a16="http://schemas.microsoft.com/office/drawing/2014/main" val="2386829258"/>
                    </a:ext>
                  </a:extLst>
                </a:gridCol>
                <a:gridCol w="6141113">
                  <a:extLst>
                    <a:ext uri="{9D8B030D-6E8A-4147-A177-3AD203B41FA5}">
                      <a16:colId xmlns:a16="http://schemas.microsoft.com/office/drawing/2014/main" val="10733969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函数名称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描述说明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8726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rmdir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(path)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删除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path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下的空目录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106561"/>
                  </a:ext>
                </a:extLst>
              </a:tr>
              <a:tr h="401601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removedirs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(path)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删除多级目录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741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chdir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(path)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把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path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设置为当前目录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484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walk(path)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遍历目录树，结果为元组，包含所有路径名、所有目录列表和文件列表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719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remove(path)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删除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path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指定的文件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700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rename(</a:t>
                      </a: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old,new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将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old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重命名为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new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903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stat(path)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获取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path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指定的文件信息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1270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startfile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(path)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启动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path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指定的文件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7687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0017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1E4A4C7B-153F-1062-EBC7-C527DE0B7E21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154BB163-A3AB-AF71-20A5-81DA60AFFF43}"/>
              </a:ext>
            </a:extLst>
          </p:cNvPr>
          <p:cNvSpPr txBox="1"/>
          <p:nvPr/>
        </p:nvSpPr>
        <p:spPr>
          <a:xfrm>
            <a:off x="3699372" y="752852"/>
            <a:ext cx="53142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目录与文件的相关操作</a:t>
            </a:r>
          </a:p>
        </p:txBody>
      </p:sp>
      <p:graphicFrame>
        <p:nvGraphicFramePr>
          <p:cNvPr id="12" name="表格 4">
            <a:extLst>
              <a:ext uri="{FF2B5EF4-FFF2-40B4-BE49-F238E27FC236}">
                <a16:creationId xmlns:a16="http://schemas.microsoft.com/office/drawing/2014/main" id="{B6D77BF2-F3C8-4705-7E2A-AD782C48B0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2996299"/>
              </p:ext>
            </p:extLst>
          </p:nvPr>
        </p:nvGraphicFramePr>
        <p:xfrm>
          <a:off x="1488575" y="2659480"/>
          <a:ext cx="9522299" cy="2683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5047">
                  <a:extLst>
                    <a:ext uri="{9D8B030D-6E8A-4147-A177-3AD203B41FA5}">
                      <a16:colId xmlns:a16="http://schemas.microsoft.com/office/drawing/2014/main" val="2386829258"/>
                    </a:ext>
                  </a:extLst>
                </a:gridCol>
                <a:gridCol w="7407252">
                  <a:extLst>
                    <a:ext uri="{9D8B030D-6E8A-4147-A177-3AD203B41FA5}">
                      <a16:colId xmlns:a16="http://schemas.microsoft.com/office/drawing/2014/main" val="10733969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函数名称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描述说明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8726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abspath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(path)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获取目录或文件的绝对路径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106561"/>
                  </a:ext>
                </a:extLst>
              </a:tr>
              <a:tr h="401601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exists(path)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判断目录或文件在磁盘上是否存在，结果为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bool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类型，如果目录或文件在磁盘上存在，结果为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True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，否则为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False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741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join(</a:t>
                      </a: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path,name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将目录与目录名或文件名进行拼接，相当于字符串的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“+”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操作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9484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splitext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()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分别获取文件名和后缀名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719777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B6F0B637-0CB6-C850-A39A-89E479DC3C81}"/>
              </a:ext>
            </a:extLst>
          </p:cNvPr>
          <p:cNvSpPr txBox="1"/>
          <p:nvPr/>
        </p:nvSpPr>
        <p:spPr>
          <a:xfrm>
            <a:off x="1113183" y="1728832"/>
            <a:ext cx="9788055" cy="662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</a:pPr>
            <a:r>
              <a:rPr lang="en-US" altLang="zh-CN" sz="2800" b="1" dirty="0" err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os.path</a:t>
            </a:r>
            <a:r>
              <a:rPr lang="zh-CN" altLang="zh-CN" sz="28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模块</a:t>
            </a:r>
            <a:r>
              <a:rPr lang="zh-CN" altLang="en-US" sz="28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是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os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模块的子模块，也提供了一些目录或文件的操作函数</a:t>
            </a:r>
            <a:r>
              <a:rPr lang="zh-CN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zh-CN" sz="20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4800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1E4A4C7B-153F-1062-EBC7-C527DE0B7E21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154BB163-A3AB-AF71-20A5-81DA60AFFF43}"/>
              </a:ext>
            </a:extLst>
          </p:cNvPr>
          <p:cNvSpPr txBox="1"/>
          <p:nvPr/>
        </p:nvSpPr>
        <p:spPr>
          <a:xfrm>
            <a:off x="3699372" y="752852"/>
            <a:ext cx="53142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目录与文件的相关操作</a:t>
            </a:r>
          </a:p>
        </p:txBody>
      </p:sp>
      <p:graphicFrame>
        <p:nvGraphicFramePr>
          <p:cNvPr id="12" name="表格 4">
            <a:extLst>
              <a:ext uri="{FF2B5EF4-FFF2-40B4-BE49-F238E27FC236}">
                <a16:creationId xmlns:a16="http://schemas.microsoft.com/office/drawing/2014/main" id="{B6D77BF2-F3C8-4705-7E2A-AD782C48B0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8147862"/>
              </p:ext>
            </p:extLst>
          </p:nvPr>
        </p:nvGraphicFramePr>
        <p:xfrm>
          <a:off x="3214008" y="2093865"/>
          <a:ext cx="6089018" cy="2272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5047">
                  <a:extLst>
                    <a:ext uri="{9D8B030D-6E8A-4147-A177-3AD203B41FA5}">
                      <a16:colId xmlns:a16="http://schemas.microsoft.com/office/drawing/2014/main" val="2386829258"/>
                    </a:ext>
                  </a:extLst>
                </a:gridCol>
                <a:gridCol w="3973971">
                  <a:extLst>
                    <a:ext uri="{9D8B030D-6E8A-4147-A177-3AD203B41FA5}">
                      <a16:colId xmlns:a16="http://schemas.microsoft.com/office/drawing/2014/main" val="10733969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函数名称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描述说明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8726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basename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(path)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从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path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中提取文件名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106561"/>
                  </a:ext>
                </a:extLst>
              </a:tr>
              <a:tr h="401601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dirname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(path)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从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path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中提取路径（不包含文件名）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741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isdir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(path)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判断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path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是否是有效路径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9484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isfile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(path)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判断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file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是否是有效文件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7197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60052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1E4A4C7B-153F-1062-EBC7-C527DE0B7E21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154BB163-A3AB-AF71-20A5-81DA60AFFF43}"/>
              </a:ext>
            </a:extLst>
          </p:cNvPr>
          <p:cNvSpPr txBox="1"/>
          <p:nvPr/>
        </p:nvSpPr>
        <p:spPr>
          <a:xfrm>
            <a:off x="5186266" y="715472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本章总结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F1DE811-9135-E079-3BD9-1CC9692880BA}"/>
              </a:ext>
            </a:extLst>
          </p:cNvPr>
          <p:cNvSpPr txBox="1"/>
          <p:nvPr/>
        </p:nvSpPr>
        <p:spPr>
          <a:xfrm>
            <a:off x="968759" y="1519542"/>
            <a:ext cx="4962049" cy="41983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文件是存储在辅助存储设备的一组数据序列，不同类型的文件通过后缀名进行区分</a:t>
            </a: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zh-CN" altLang="zh-CN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文件的分类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"/>
            </a:pP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文本文件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"/>
            </a:pP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二进制文件</a:t>
            </a: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文件的操作顺序</a:t>
            </a:r>
            <a:endParaRPr lang="en-US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"/>
            </a:pPr>
            <a:r>
              <a:rPr lang="zh-CN" altLang="zh-CN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打开文件</a:t>
            </a:r>
          </a:p>
          <a:p>
            <a:pPr marL="1257300" lvl="2" indent="-342900" algn="just">
              <a:lnSpc>
                <a:spcPct val="150000"/>
              </a:lnSpc>
              <a:buFont typeface="Wingdings" panose="05000000000000000000" pitchFamily="2" charset="2"/>
              <a:buChar char=""/>
            </a:pP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open(</a:t>
            </a:r>
            <a:r>
              <a:rPr lang="en-US" altLang="zh-CN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filename,mode,encoding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zh-CN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"/>
            </a:pPr>
            <a:endParaRPr lang="zh-CN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"/>
            </a:pPr>
            <a:endParaRPr lang="zh-CN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B418D37-A4CE-01F7-066F-0E000F1F8AD5}"/>
              </a:ext>
            </a:extLst>
          </p:cNvPr>
          <p:cNvSpPr txBox="1"/>
          <p:nvPr/>
        </p:nvSpPr>
        <p:spPr>
          <a:xfrm>
            <a:off x="6379598" y="1423358"/>
            <a:ext cx="4122038" cy="3372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"/>
            </a:pPr>
            <a:r>
              <a:rPr lang="zh-CN" altLang="zh-CN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操作文件</a:t>
            </a:r>
          </a:p>
          <a:p>
            <a:pPr marL="1143000" lvl="2" indent="-228600" algn="just">
              <a:lnSpc>
                <a:spcPct val="150000"/>
              </a:lnSpc>
              <a:buFont typeface="Wingdings" panose="05000000000000000000" pitchFamily="2" charset="2"/>
              <a:buChar char=""/>
            </a:pP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文件对象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.read()</a:t>
            </a:r>
            <a:endParaRPr lang="zh-CN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1143000" lvl="2" indent="-228600" algn="just">
              <a:lnSpc>
                <a:spcPct val="150000"/>
              </a:lnSpc>
              <a:buFont typeface="Wingdings" panose="05000000000000000000" pitchFamily="2" charset="2"/>
              <a:buChar char=""/>
            </a:pP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文件对象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r>
              <a:rPr lang="en-US" altLang="zh-CN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readline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()</a:t>
            </a:r>
            <a:endParaRPr lang="zh-CN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1143000" lvl="2" indent="-228600" algn="just">
              <a:lnSpc>
                <a:spcPct val="150000"/>
              </a:lnSpc>
              <a:buFont typeface="Wingdings" panose="05000000000000000000" pitchFamily="2" charset="2"/>
              <a:buChar char=""/>
            </a:pP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文件对象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r>
              <a:rPr lang="en-US" altLang="zh-CN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readlines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()</a:t>
            </a:r>
            <a:endParaRPr lang="zh-CN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1143000" lvl="2" indent="-228600" algn="just">
              <a:lnSpc>
                <a:spcPct val="150000"/>
              </a:lnSpc>
              <a:buFont typeface="Wingdings" panose="05000000000000000000" pitchFamily="2" charset="2"/>
              <a:buChar char=""/>
            </a:pP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文件对象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.write()</a:t>
            </a:r>
            <a:endParaRPr lang="zh-CN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1143000" lvl="2" indent="-228600" algn="just">
              <a:lnSpc>
                <a:spcPct val="150000"/>
              </a:lnSpc>
              <a:buFont typeface="Wingdings" panose="05000000000000000000" pitchFamily="2" charset="2"/>
              <a:buChar char=""/>
            </a:pP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文件对象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r>
              <a:rPr lang="en-US" altLang="zh-CN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writelines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()</a:t>
            </a:r>
            <a:endParaRPr lang="zh-CN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"/>
            </a:pPr>
            <a:r>
              <a:rPr lang="zh-CN" altLang="zh-CN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关闭文件</a:t>
            </a:r>
          </a:p>
          <a:p>
            <a:pPr marL="1143000" lvl="2" indent="-228600" algn="just">
              <a:lnSpc>
                <a:spcPct val="150000"/>
              </a:lnSpc>
              <a:buFont typeface="Wingdings" panose="05000000000000000000" pitchFamily="2" charset="2"/>
              <a:buChar char=""/>
            </a:pP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文件对象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.close()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99638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1E4A4C7B-153F-1062-EBC7-C527DE0B7E21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154BB163-A3AB-AF71-20A5-81DA60AFFF43}"/>
              </a:ext>
            </a:extLst>
          </p:cNvPr>
          <p:cNvSpPr txBox="1"/>
          <p:nvPr/>
        </p:nvSpPr>
        <p:spPr>
          <a:xfrm>
            <a:off x="5186266" y="715472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本章总结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F1DE811-9135-E079-3BD9-1CC9692880BA}"/>
              </a:ext>
            </a:extLst>
          </p:cNvPr>
          <p:cNvSpPr txBox="1"/>
          <p:nvPr/>
        </p:nvSpPr>
        <p:spPr>
          <a:xfrm>
            <a:off x="1372275" y="1576520"/>
            <a:ext cx="9447449" cy="41983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en-US" altLang="zh-CN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with</a:t>
            </a:r>
            <a:r>
              <a:rPr lang="zh-CN" altLang="zh-CN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语句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with open(</a:t>
            </a:r>
            <a:r>
              <a:rPr lang="en-US" altLang="zh-CN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filename,mode,encoding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 as file:</a:t>
            </a:r>
            <a:endParaRPr lang="zh-CN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with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语句优点：处理文件时，无论是否产生异常，都能保证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with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语句执行完毕后关闭已经打开的文件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zh-CN" altLang="zh-CN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数据的组织维度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一维数据：采用线性方式组织数据，可以使用列表、元组、集合进行存储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二维数据：由行和列组成，在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Python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中可使用二维列表进行存储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高维数据：使用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Key-Value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对方式组织数据，在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Python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中可使用字典进行存储</a:t>
            </a: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"/>
            </a:pPr>
            <a:endParaRPr lang="zh-CN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"/>
            </a:pPr>
            <a:endParaRPr lang="zh-CN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4638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1E4A4C7B-153F-1062-EBC7-C527DE0B7E21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154BB163-A3AB-AF71-20A5-81DA60AFFF43}"/>
              </a:ext>
            </a:extLst>
          </p:cNvPr>
          <p:cNvSpPr txBox="1"/>
          <p:nvPr/>
        </p:nvSpPr>
        <p:spPr>
          <a:xfrm>
            <a:off x="5186266" y="715472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本章总结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F1DE811-9135-E079-3BD9-1CC9692880BA}"/>
              </a:ext>
            </a:extLst>
          </p:cNvPr>
          <p:cNvSpPr txBox="1"/>
          <p:nvPr/>
        </p:nvSpPr>
        <p:spPr>
          <a:xfrm>
            <a:off x="1372275" y="1576520"/>
            <a:ext cx="9447449" cy="253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zh-CN" altLang="zh-CN" sz="18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目录与文件相关操作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"/>
            </a:pPr>
            <a:r>
              <a:rPr lang="en-US" altLang="zh-CN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os</a:t>
            </a:r>
            <a:r>
              <a:rPr lang="zh-CN" altLang="zh-CN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模块：</a:t>
            </a:r>
            <a:r>
              <a:rPr lang="en-US" altLang="zh-CN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Python</a:t>
            </a:r>
            <a:r>
              <a:rPr lang="zh-CN" altLang="zh-CN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内置的与操作系统和文件系统相关的模块，该模块中语句的执行结果通常与操作系统有关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"/>
            </a:pPr>
            <a:r>
              <a:rPr lang="en-US" altLang="zh-CN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os.path</a:t>
            </a:r>
            <a:r>
              <a:rPr lang="zh-CN" altLang="zh-CN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模块：</a:t>
            </a:r>
            <a:r>
              <a:rPr lang="en-US" altLang="zh-CN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os.path</a:t>
            </a:r>
            <a:r>
              <a:rPr lang="zh-CN" altLang="zh-CN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是</a:t>
            </a:r>
            <a:r>
              <a:rPr lang="en-US" altLang="zh-CN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os</a:t>
            </a:r>
            <a:r>
              <a:rPr lang="zh-CN" altLang="zh-CN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模块的子模块</a:t>
            </a: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"/>
            </a:pPr>
            <a:endParaRPr lang="zh-CN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"/>
            </a:pPr>
            <a:endParaRPr lang="zh-CN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89620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1E4A4C7B-153F-1062-EBC7-C527DE0B7E21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2EDAEFE1-E96A-16C9-9A64-D0A71598A8E1}"/>
              </a:ext>
            </a:extLst>
          </p:cNvPr>
          <p:cNvSpPr txBox="1"/>
          <p:nvPr/>
        </p:nvSpPr>
        <p:spPr>
          <a:xfrm>
            <a:off x="5176235" y="614979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章节习题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795C15F5-E923-29E6-7A7C-6D2367D273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1818611"/>
              </p:ext>
            </p:extLst>
          </p:nvPr>
        </p:nvGraphicFramePr>
        <p:xfrm>
          <a:off x="1259387" y="2066101"/>
          <a:ext cx="10407680" cy="2464435"/>
        </p:xfrm>
        <a:graphic>
          <a:graphicData uri="http://schemas.openxmlformats.org/drawingml/2006/table">
            <a:tbl>
              <a:tblPr firstRow="1" firstCol="1" bandRow="1">
                <a:tableStyleId>{912C8C85-51F0-491E-9774-3900AFEF0FD7}</a:tableStyleId>
              </a:tblPr>
              <a:tblGrid>
                <a:gridCol w="1049743">
                  <a:extLst>
                    <a:ext uri="{9D8B030D-6E8A-4147-A177-3AD203B41FA5}">
                      <a16:colId xmlns:a16="http://schemas.microsoft.com/office/drawing/2014/main" val="1189220838"/>
                    </a:ext>
                  </a:extLst>
                </a:gridCol>
                <a:gridCol w="9357937">
                  <a:extLst>
                    <a:ext uri="{9D8B030D-6E8A-4147-A177-3AD203B41FA5}">
                      <a16:colId xmlns:a16="http://schemas.microsoft.com/office/drawing/2014/main" val="2145421018"/>
                    </a:ext>
                  </a:extLst>
                </a:gridCol>
              </a:tblGrid>
              <a:tr h="38734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altLang="zh-CN" sz="2400" kern="100" dirty="0">
                          <a:solidFill>
                            <a:srgbClr val="7030A0"/>
                          </a:solidFill>
                          <a:effectLst/>
                        </a:rPr>
                        <a:t>1</a:t>
                      </a:r>
                      <a:r>
                        <a:rPr lang="zh-CN" sz="2400" kern="100" dirty="0">
                          <a:solidFill>
                            <a:srgbClr val="7030A0"/>
                          </a:solidFill>
                          <a:effectLst/>
                        </a:rPr>
                        <a:t>）</a:t>
                      </a:r>
                      <a:endParaRPr lang="zh-CN" sz="2400" kern="100" dirty="0">
                        <a:solidFill>
                          <a:srgbClr val="7030A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6670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关于文件，下列说法错误的是 </a:t>
                      </a:r>
                      <a:r>
                        <a:rPr lang="en-US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:</a:t>
                      </a:r>
                      <a:r>
                        <a:rPr lang="zh-CN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（</a:t>
                      </a:r>
                      <a:r>
                        <a:rPr lang="en-US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  </a:t>
                      </a:r>
                      <a:r>
                        <a:rPr lang="zh-CN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）</a:t>
                      </a: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0436437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effectLst/>
                        </a:rPr>
                        <a:t> 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r>
                        <a:rPr lang="zh-CN" alt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．</a:t>
                      </a:r>
                      <a:r>
                        <a:rPr lang="zh-CN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对已经关闭的文件进行读写操作会默认再次打开文件</a:t>
                      </a:r>
                      <a:endParaRPr lang="zh-CN" altLang="en-US" sz="2400" kern="1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6773273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effectLst/>
                        </a:rPr>
                        <a:t> 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</a:t>
                      </a:r>
                      <a:r>
                        <a:rPr lang="zh-CN" alt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．</a:t>
                      </a:r>
                      <a:r>
                        <a:rPr lang="zh-CN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对文件操作完成后即使不关闭程序也会不报错</a:t>
                      </a:r>
                      <a:endParaRPr lang="zh-CN" altLang="en-US" sz="2400" kern="1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355062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>
                          <a:effectLst/>
                        </a:rPr>
                        <a:t> 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</a:t>
                      </a:r>
                      <a:r>
                        <a:rPr lang="zh-CN" alt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．</a:t>
                      </a:r>
                      <a:r>
                        <a:rPr lang="zh-CN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对于非空文件，使用</a:t>
                      </a:r>
                      <a:r>
                        <a:rPr lang="en-US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read()</a:t>
                      </a:r>
                      <a:r>
                        <a:rPr lang="zh-CN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读取全部内容返回结果是字符串</a:t>
                      </a:r>
                      <a:endParaRPr lang="zh-CN" altLang="en-US" sz="2400" kern="1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5126793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>
                          <a:effectLst/>
                        </a:rPr>
                        <a:t> 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</a:t>
                      </a:r>
                      <a:r>
                        <a:rPr lang="zh-CN" alt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．</a:t>
                      </a:r>
                      <a:r>
                        <a:rPr lang="en-US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file=open(filename,’</a:t>
                      </a:r>
                      <a:r>
                        <a:rPr lang="en-US" altLang="zh-CN" sz="2400" kern="100" dirty="0" err="1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rb</a:t>
                      </a:r>
                      <a:r>
                        <a:rPr lang="en-US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’)</a:t>
                      </a:r>
                      <a:r>
                        <a:rPr lang="zh-CN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表示以只读二进制方式打开文件</a:t>
                      </a:r>
                      <a:endParaRPr lang="zh-CN" altLang="en-US" sz="2400" kern="1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7646483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11B8EE18-35FD-3491-14B9-0CBA0548E44A}"/>
              </a:ext>
            </a:extLst>
          </p:cNvPr>
          <p:cNvSpPr txBox="1"/>
          <p:nvPr/>
        </p:nvSpPr>
        <p:spPr>
          <a:xfrm flipH="1">
            <a:off x="7412745" y="2120758"/>
            <a:ext cx="509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4225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1E4A4C7B-153F-1062-EBC7-C527DE0B7E21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2EDAEFE1-E96A-16C9-9A64-D0A71598A8E1}"/>
              </a:ext>
            </a:extLst>
          </p:cNvPr>
          <p:cNvSpPr txBox="1"/>
          <p:nvPr/>
        </p:nvSpPr>
        <p:spPr>
          <a:xfrm>
            <a:off x="5176235" y="614979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章节习题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795C15F5-E923-29E6-7A7C-6D2367D273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5500027"/>
              </p:ext>
            </p:extLst>
          </p:nvPr>
        </p:nvGraphicFramePr>
        <p:xfrm>
          <a:off x="785254" y="1732593"/>
          <a:ext cx="5632479" cy="4212971"/>
        </p:xfrm>
        <a:graphic>
          <a:graphicData uri="http://schemas.openxmlformats.org/drawingml/2006/table">
            <a:tbl>
              <a:tblPr firstRow="1" firstCol="1" bandRow="1">
                <a:tableStyleId>{912C8C85-51F0-491E-9774-3900AFEF0FD7}</a:tableStyleId>
              </a:tblPr>
              <a:tblGrid>
                <a:gridCol w="1026613">
                  <a:extLst>
                    <a:ext uri="{9D8B030D-6E8A-4147-A177-3AD203B41FA5}">
                      <a16:colId xmlns:a16="http://schemas.microsoft.com/office/drawing/2014/main" val="1189220838"/>
                    </a:ext>
                  </a:extLst>
                </a:gridCol>
                <a:gridCol w="4605866">
                  <a:extLst>
                    <a:ext uri="{9D8B030D-6E8A-4147-A177-3AD203B41FA5}">
                      <a16:colId xmlns:a16="http://schemas.microsoft.com/office/drawing/2014/main" val="2145421018"/>
                    </a:ext>
                  </a:extLst>
                </a:gridCol>
              </a:tblGrid>
              <a:tr h="38734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altLang="zh-CN" sz="2400" kern="100" dirty="0">
                          <a:solidFill>
                            <a:srgbClr val="7030A0"/>
                          </a:solidFill>
                          <a:effectLst/>
                        </a:rPr>
                        <a:t>2</a:t>
                      </a:r>
                      <a:r>
                        <a:rPr lang="zh-CN" sz="2400" kern="100" dirty="0">
                          <a:solidFill>
                            <a:srgbClr val="7030A0"/>
                          </a:solidFill>
                          <a:effectLst/>
                        </a:rPr>
                        <a:t>）</a:t>
                      </a:r>
                      <a:endParaRPr lang="zh-CN" sz="2400" kern="100" dirty="0">
                        <a:solidFill>
                          <a:srgbClr val="7030A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6670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阅读下面代码，程序的运行结果是</a:t>
                      </a:r>
                      <a:r>
                        <a:rPr lang="en-US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US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:</a:t>
                      </a:r>
                      <a:r>
                        <a:rPr lang="zh-CN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（</a:t>
                      </a:r>
                      <a:r>
                        <a:rPr lang="en-US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  </a:t>
                      </a:r>
                      <a:r>
                        <a:rPr lang="zh-CN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）</a:t>
                      </a: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0436437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effectLst/>
                        </a:rPr>
                        <a:t> 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r>
                        <a:rPr lang="zh-CN" alt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．</a:t>
                      </a:r>
                      <a:r>
                        <a:rPr lang="zh-CN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北京</a:t>
                      </a:r>
                    </a:p>
                    <a:p>
                      <a:r>
                        <a:rPr lang="en-US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             </a:t>
                      </a:r>
                      <a:r>
                        <a:rPr lang="zh-CN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上海</a:t>
                      </a:r>
                    </a:p>
                    <a:p>
                      <a:r>
                        <a:rPr lang="en-US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             </a:t>
                      </a:r>
                      <a:r>
                        <a:rPr lang="zh-CN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天津 </a:t>
                      </a:r>
                      <a:endParaRPr lang="zh-CN" altLang="en-US" sz="2400" kern="1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6773273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effectLst/>
                        </a:rPr>
                        <a:t> 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</a:t>
                      </a:r>
                      <a:r>
                        <a:rPr lang="zh-CN" alt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．</a:t>
                      </a:r>
                      <a:r>
                        <a:rPr lang="en-US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”</a:t>
                      </a:r>
                      <a:r>
                        <a:rPr lang="zh-CN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北京</a:t>
                      </a:r>
                      <a:r>
                        <a:rPr lang="en-US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”</a:t>
                      </a:r>
                      <a:endParaRPr lang="zh-CN" altLang="zh-CN" sz="2400" kern="1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r>
                        <a:rPr lang="en-US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      “</a:t>
                      </a:r>
                      <a:r>
                        <a:rPr lang="zh-CN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上海</a:t>
                      </a:r>
                      <a:r>
                        <a:rPr lang="en-US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”</a:t>
                      </a:r>
                      <a:endParaRPr lang="zh-CN" altLang="zh-CN" sz="2400" kern="1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r>
                        <a:rPr lang="en-US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      “</a:t>
                      </a:r>
                      <a:r>
                        <a:rPr lang="zh-CN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天津</a:t>
                      </a:r>
                      <a:r>
                        <a:rPr lang="en-US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”</a:t>
                      </a:r>
                      <a:endParaRPr lang="zh-CN" altLang="en-US" sz="2400" kern="1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355062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</a:t>
                      </a:r>
                      <a:r>
                        <a:rPr lang="zh-CN" alt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．</a:t>
                      </a:r>
                      <a:r>
                        <a:rPr lang="zh-CN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“北京上海天津”</a:t>
                      </a:r>
                      <a:endParaRPr lang="zh-CN" altLang="en-US" sz="2400" kern="1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8628533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</a:t>
                      </a:r>
                      <a:r>
                        <a:rPr lang="zh-CN" alt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．</a:t>
                      </a:r>
                      <a:r>
                        <a:rPr lang="zh-CN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北京上海天津</a:t>
                      </a:r>
                      <a:endParaRPr lang="zh-CN" altLang="en-US" sz="2400" kern="1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0892616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11B8EE18-35FD-3491-14B9-0CBA0548E44A}"/>
              </a:ext>
            </a:extLst>
          </p:cNvPr>
          <p:cNvSpPr txBox="1"/>
          <p:nvPr/>
        </p:nvSpPr>
        <p:spPr>
          <a:xfrm flipH="1">
            <a:off x="3170945" y="2241922"/>
            <a:ext cx="509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Picture 7">
            <a:extLst>
              <a:ext uri="{FF2B5EF4-FFF2-40B4-BE49-F238E27FC236}">
                <a16:creationId xmlns:a16="http://schemas.microsoft.com/office/drawing/2014/main" id="{C0CBED10-9514-A833-ACCE-15D4F4ED46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5702" y="1732593"/>
            <a:ext cx="3816897" cy="3062356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3150613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1E4A4C7B-153F-1062-EBC7-C527DE0B7E21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154BB163-A3AB-AF71-20A5-81DA60AFFF43}"/>
              </a:ext>
            </a:extLst>
          </p:cNvPr>
          <p:cNvSpPr txBox="1"/>
          <p:nvPr/>
        </p:nvSpPr>
        <p:spPr>
          <a:xfrm>
            <a:off x="5182929" y="741872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本章目标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A12D79E-D3DB-1A72-60F0-934F7D1DBF5B}"/>
              </a:ext>
            </a:extLst>
          </p:cNvPr>
          <p:cNvSpPr txBox="1"/>
          <p:nvPr/>
        </p:nvSpPr>
        <p:spPr>
          <a:xfrm>
            <a:off x="4379260" y="1640589"/>
            <a:ext cx="4224233" cy="2797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掌握文件读写的基本操作</a:t>
            </a: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掌握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with</a:t>
            </a: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语句的使用</a:t>
            </a: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熟悉数据的组织维度</a:t>
            </a: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掌握不同维度数据的存储</a:t>
            </a:r>
            <a:endParaRPr lang="en-US" altLang="zh-CN" sz="2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掌握目录与文件的相关操作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1E4A4C7B-153F-1062-EBC7-C527DE0B7E21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2EDAEFE1-E96A-16C9-9A64-D0A71598A8E1}"/>
              </a:ext>
            </a:extLst>
          </p:cNvPr>
          <p:cNvSpPr txBox="1"/>
          <p:nvPr/>
        </p:nvSpPr>
        <p:spPr>
          <a:xfrm>
            <a:off x="5176235" y="614979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章节习题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795C15F5-E923-29E6-7A7C-6D2367D273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190860"/>
              </p:ext>
            </p:extLst>
          </p:nvPr>
        </p:nvGraphicFramePr>
        <p:xfrm>
          <a:off x="785254" y="1732593"/>
          <a:ext cx="5632479" cy="3242818"/>
        </p:xfrm>
        <a:graphic>
          <a:graphicData uri="http://schemas.openxmlformats.org/drawingml/2006/table">
            <a:tbl>
              <a:tblPr firstRow="1" firstCol="1" bandRow="1">
                <a:tableStyleId>{912C8C85-51F0-491E-9774-3900AFEF0FD7}</a:tableStyleId>
              </a:tblPr>
              <a:tblGrid>
                <a:gridCol w="1026613">
                  <a:extLst>
                    <a:ext uri="{9D8B030D-6E8A-4147-A177-3AD203B41FA5}">
                      <a16:colId xmlns:a16="http://schemas.microsoft.com/office/drawing/2014/main" val="1189220838"/>
                    </a:ext>
                  </a:extLst>
                </a:gridCol>
                <a:gridCol w="4605866">
                  <a:extLst>
                    <a:ext uri="{9D8B030D-6E8A-4147-A177-3AD203B41FA5}">
                      <a16:colId xmlns:a16="http://schemas.microsoft.com/office/drawing/2014/main" val="2145421018"/>
                    </a:ext>
                  </a:extLst>
                </a:gridCol>
              </a:tblGrid>
              <a:tr h="38734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altLang="zh-CN" sz="2400" kern="100" dirty="0">
                          <a:solidFill>
                            <a:srgbClr val="7030A0"/>
                          </a:solidFill>
                          <a:effectLst/>
                        </a:rPr>
                        <a:t>3</a:t>
                      </a:r>
                      <a:r>
                        <a:rPr lang="zh-CN" sz="2400" kern="100" dirty="0">
                          <a:solidFill>
                            <a:srgbClr val="7030A0"/>
                          </a:solidFill>
                          <a:effectLst/>
                        </a:rPr>
                        <a:t>）</a:t>
                      </a:r>
                      <a:endParaRPr lang="zh-CN" sz="2400" kern="100" dirty="0">
                        <a:solidFill>
                          <a:srgbClr val="7030A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6670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阅读下面代码，程序的运行结果是</a:t>
                      </a:r>
                      <a:r>
                        <a:rPr lang="en-US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US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:</a:t>
                      </a:r>
                      <a:r>
                        <a:rPr lang="zh-CN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（</a:t>
                      </a:r>
                      <a:r>
                        <a:rPr lang="en-US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  </a:t>
                      </a:r>
                      <a:r>
                        <a:rPr lang="zh-CN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）</a:t>
                      </a: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0436437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effectLst/>
                        </a:rPr>
                        <a:t> 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r>
                        <a:rPr lang="zh-CN" alt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．</a:t>
                      </a:r>
                      <a:r>
                        <a:rPr lang="zh-CN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逐行输出文件内容</a:t>
                      </a:r>
                      <a:endParaRPr lang="zh-CN" altLang="en-US" sz="2400" kern="1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6773273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effectLst/>
                        </a:rPr>
                        <a:t> 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</a:t>
                      </a:r>
                      <a:r>
                        <a:rPr lang="zh-CN" alt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．</a:t>
                      </a:r>
                      <a:r>
                        <a:rPr lang="zh-CN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逐行输出文件内容，但每行以</a:t>
                      </a:r>
                      <a:r>
                        <a:rPr lang="en-US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**</a:t>
                      </a:r>
                      <a:r>
                        <a:rPr lang="zh-CN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开头</a:t>
                      </a:r>
                      <a:endParaRPr lang="zh-CN" altLang="en-US" sz="2400" kern="1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355062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</a:t>
                      </a:r>
                      <a:r>
                        <a:rPr lang="zh-CN" alt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．</a:t>
                      </a:r>
                      <a:r>
                        <a:rPr lang="zh-CN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报错</a:t>
                      </a:r>
                      <a:endParaRPr lang="zh-CN" altLang="en-US" sz="2400" kern="1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3981051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</a:t>
                      </a:r>
                      <a:r>
                        <a:rPr lang="zh-CN" alt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．</a:t>
                      </a:r>
                      <a:r>
                        <a:rPr lang="zh-CN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文件被清空，所以没有输出</a:t>
                      </a:r>
                      <a:endParaRPr lang="zh-CN" altLang="en-US" sz="2400" kern="1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9610903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11B8EE18-35FD-3491-14B9-0CBA0548E44A}"/>
              </a:ext>
            </a:extLst>
          </p:cNvPr>
          <p:cNvSpPr txBox="1"/>
          <p:nvPr/>
        </p:nvSpPr>
        <p:spPr>
          <a:xfrm flipH="1">
            <a:off x="3170945" y="2241922"/>
            <a:ext cx="509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0E919528-808D-B9BA-2540-BBA5A029E3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1168" y="2135117"/>
            <a:ext cx="3670839" cy="2218881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1388572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1E4A4C7B-153F-1062-EBC7-C527DE0B7E21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2EDAEFE1-E96A-16C9-9A64-D0A71598A8E1}"/>
              </a:ext>
            </a:extLst>
          </p:cNvPr>
          <p:cNvSpPr txBox="1"/>
          <p:nvPr/>
        </p:nvSpPr>
        <p:spPr>
          <a:xfrm>
            <a:off x="5176235" y="614979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章节习题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795C15F5-E923-29E6-7A7C-6D2367D273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5147454"/>
              </p:ext>
            </p:extLst>
          </p:nvPr>
        </p:nvGraphicFramePr>
        <p:xfrm>
          <a:off x="448734" y="1520779"/>
          <a:ext cx="11379200" cy="2957322"/>
        </p:xfrm>
        <a:graphic>
          <a:graphicData uri="http://schemas.openxmlformats.org/drawingml/2006/table">
            <a:tbl>
              <a:tblPr firstRow="1" firstCol="1" bandRow="1">
                <a:tableStyleId>{912C8C85-51F0-491E-9774-3900AFEF0FD7}</a:tableStyleId>
              </a:tblPr>
              <a:tblGrid>
                <a:gridCol w="838199">
                  <a:extLst>
                    <a:ext uri="{9D8B030D-6E8A-4147-A177-3AD203B41FA5}">
                      <a16:colId xmlns:a16="http://schemas.microsoft.com/office/drawing/2014/main" val="1189220838"/>
                    </a:ext>
                  </a:extLst>
                </a:gridCol>
                <a:gridCol w="10541001">
                  <a:extLst>
                    <a:ext uri="{9D8B030D-6E8A-4147-A177-3AD203B41FA5}">
                      <a16:colId xmlns:a16="http://schemas.microsoft.com/office/drawing/2014/main" val="2145421018"/>
                    </a:ext>
                  </a:extLst>
                </a:gridCol>
              </a:tblGrid>
              <a:tr h="38734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altLang="zh-CN" sz="2400" kern="100" dirty="0">
                          <a:solidFill>
                            <a:srgbClr val="7030A0"/>
                          </a:solidFill>
                          <a:effectLst/>
                        </a:rPr>
                        <a:t>4</a:t>
                      </a:r>
                      <a:r>
                        <a:rPr lang="zh-CN" sz="2400" kern="100" dirty="0">
                          <a:solidFill>
                            <a:srgbClr val="7030A0"/>
                          </a:solidFill>
                          <a:effectLst/>
                        </a:rPr>
                        <a:t>）</a:t>
                      </a:r>
                      <a:endParaRPr lang="zh-CN" sz="2400" kern="100" dirty="0">
                        <a:solidFill>
                          <a:srgbClr val="7030A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6670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阅读下面代码，程序的运行结果是</a:t>
                      </a:r>
                      <a:r>
                        <a:rPr lang="en-US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US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:</a:t>
                      </a:r>
                      <a:r>
                        <a:rPr lang="zh-CN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（</a:t>
                      </a:r>
                      <a:r>
                        <a:rPr lang="en-US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  </a:t>
                      </a:r>
                      <a:r>
                        <a:rPr lang="zh-CN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）</a:t>
                      </a: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0436437"/>
                  </a:ext>
                </a:extLst>
              </a:tr>
              <a:tr h="38734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endParaRPr lang="zh-CN" sz="2400" kern="100" dirty="0">
                        <a:solidFill>
                          <a:srgbClr val="7030A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6670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a.txt</a:t>
                      </a:r>
                      <a:r>
                        <a:rPr lang="zh-CN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文件中的内容为</a:t>
                      </a:r>
                      <a:r>
                        <a:rPr lang="en-US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 welcome to </a:t>
                      </a:r>
                      <a:r>
                        <a:rPr lang="en-US" altLang="zh-CN" sz="2400" kern="100" dirty="0" err="1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BeiJing</a:t>
                      </a:r>
                      <a:endParaRPr lang="zh-CN" altLang="zh-CN" sz="2400" kern="1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6760421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effectLst/>
                        </a:rPr>
                        <a:t> 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r>
                        <a:rPr lang="zh-CN" alt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．</a:t>
                      </a:r>
                      <a:r>
                        <a:rPr lang="en-US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welcome to </a:t>
                      </a:r>
                      <a:r>
                        <a:rPr lang="en-US" altLang="zh-CN" sz="2400" kern="100" dirty="0" err="1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BeiJing</a:t>
                      </a:r>
                      <a:endParaRPr lang="zh-CN" altLang="en-US" sz="2400" kern="1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6773273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effectLst/>
                        </a:rPr>
                        <a:t> 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</a:t>
                      </a:r>
                      <a:r>
                        <a:rPr lang="zh-CN" alt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．</a:t>
                      </a:r>
                      <a:r>
                        <a:rPr lang="en-US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&lt;_</a:t>
                      </a:r>
                      <a:r>
                        <a:rPr lang="en-US" altLang="zh-CN" sz="2400" kern="100" dirty="0" err="1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io.TextIOWrapper</a:t>
                      </a:r>
                      <a:r>
                        <a:rPr lang="en-US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name='a.txt' mode='r' encoding='cp936'&gt;</a:t>
                      </a:r>
                      <a:endParaRPr lang="zh-CN" altLang="en-US" sz="2400" kern="1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355062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</a:t>
                      </a:r>
                      <a:r>
                        <a:rPr lang="zh-CN" alt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．</a:t>
                      </a:r>
                      <a:r>
                        <a:rPr lang="en-US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file</a:t>
                      </a:r>
                      <a:endParaRPr lang="zh-CN" altLang="en-US" sz="2400" kern="1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3981051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</a:t>
                      </a:r>
                      <a:r>
                        <a:rPr lang="zh-CN" alt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．</a:t>
                      </a:r>
                      <a:r>
                        <a:rPr lang="en-US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a.txt</a:t>
                      </a:r>
                      <a:endParaRPr lang="zh-CN" altLang="en-US" sz="2400" kern="1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9610903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11B8EE18-35FD-3491-14B9-0CBA0548E44A}"/>
              </a:ext>
            </a:extLst>
          </p:cNvPr>
          <p:cNvSpPr txBox="1"/>
          <p:nvPr/>
        </p:nvSpPr>
        <p:spPr>
          <a:xfrm flipH="1">
            <a:off x="6902984" y="1643889"/>
            <a:ext cx="509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78E179-EA85-5244-CF05-43414F966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035" y="4628900"/>
            <a:ext cx="3225113" cy="1430801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2013830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1E4A4C7B-153F-1062-EBC7-C527DE0B7E21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2EDAEFE1-E96A-16C9-9A64-D0A71598A8E1}"/>
              </a:ext>
            </a:extLst>
          </p:cNvPr>
          <p:cNvSpPr txBox="1"/>
          <p:nvPr/>
        </p:nvSpPr>
        <p:spPr>
          <a:xfrm>
            <a:off x="5176235" y="614979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章节习题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795C15F5-E923-29E6-7A7C-6D2367D273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7577900"/>
              </p:ext>
            </p:extLst>
          </p:nvPr>
        </p:nvGraphicFramePr>
        <p:xfrm>
          <a:off x="1593410" y="2047998"/>
          <a:ext cx="9795933" cy="2464435"/>
        </p:xfrm>
        <a:graphic>
          <a:graphicData uri="http://schemas.openxmlformats.org/drawingml/2006/table">
            <a:tbl>
              <a:tblPr firstRow="1" firstCol="1" bandRow="1">
                <a:tableStyleId>{912C8C85-51F0-491E-9774-3900AFEF0FD7}</a:tableStyleId>
              </a:tblPr>
              <a:tblGrid>
                <a:gridCol w="1032933">
                  <a:extLst>
                    <a:ext uri="{9D8B030D-6E8A-4147-A177-3AD203B41FA5}">
                      <a16:colId xmlns:a16="http://schemas.microsoft.com/office/drawing/2014/main" val="1189220838"/>
                    </a:ext>
                  </a:extLst>
                </a:gridCol>
                <a:gridCol w="8763000">
                  <a:extLst>
                    <a:ext uri="{9D8B030D-6E8A-4147-A177-3AD203B41FA5}">
                      <a16:colId xmlns:a16="http://schemas.microsoft.com/office/drawing/2014/main" val="2145421018"/>
                    </a:ext>
                  </a:extLst>
                </a:gridCol>
              </a:tblGrid>
              <a:tr h="38734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altLang="zh-CN" sz="2400" kern="100" dirty="0">
                          <a:solidFill>
                            <a:srgbClr val="7030A0"/>
                          </a:solidFill>
                          <a:effectLst/>
                        </a:rPr>
                        <a:t>5</a:t>
                      </a:r>
                      <a:r>
                        <a:rPr lang="zh-CN" sz="2400" kern="100" dirty="0">
                          <a:solidFill>
                            <a:srgbClr val="7030A0"/>
                          </a:solidFill>
                          <a:effectLst/>
                        </a:rPr>
                        <a:t>）</a:t>
                      </a:r>
                      <a:endParaRPr lang="zh-CN" sz="2400" kern="100" dirty="0">
                        <a:solidFill>
                          <a:srgbClr val="7030A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6670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在读写文件之前，需要创建文件对象，使用的函数是</a:t>
                      </a:r>
                      <a:r>
                        <a:rPr lang="en-US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:</a:t>
                      </a:r>
                      <a:r>
                        <a:rPr lang="zh-CN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（</a:t>
                      </a:r>
                      <a:r>
                        <a:rPr lang="en-US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  </a:t>
                      </a:r>
                      <a:r>
                        <a:rPr lang="zh-CN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）</a:t>
                      </a: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0436437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effectLst/>
                        </a:rPr>
                        <a:t> 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r>
                        <a:rPr lang="zh-CN" alt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．</a:t>
                      </a:r>
                      <a:r>
                        <a:rPr lang="en-US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create()</a:t>
                      </a:r>
                      <a:endParaRPr lang="zh-CN" altLang="en-US" sz="2400" kern="1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6773273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effectLst/>
                        </a:rPr>
                        <a:t> 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</a:t>
                      </a:r>
                      <a:r>
                        <a:rPr lang="zh-CN" alt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．</a:t>
                      </a:r>
                      <a:r>
                        <a:rPr lang="en-US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open()</a:t>
                      </a:r>
                      <a:endParaRPr lang="zh-CN" altLang="en-US" sz="2400" kern="1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355062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</a:t>
                      </a:r>
                      <a:r>
                        <a:rPr lang="zh-CN" alt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．</a:t>
                      </a:r>
                      <a:r>
                        <a:rPr lang="en-US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file()</a:t>
                      </a:r>
                      <a:endParaRPr lang="zh-CN" altLang="en-US" sz="2400" kern="1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3981051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</a:t>
                      </a:r>
                      <a:r>
                        <a:rPr lang="zh-CN" alt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．</a:t>
                      </a:r>
                      <a:r>
                        <a:rPr lang="en-US" altLang="zh-CN" sz="2400" kern="100" dirty="0" err="1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create_file</a:t>
                      </a:r>
                      <a:r>
                        <a:rPr lang="en-US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()</a:t>
                      </a:r>
                      <a:endParaRPr lang="zh-CN" altLang="en-US" sz="2400" kern="1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9610903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11B8EE18-35FD-3491-14B9-0CBA0548E44A}"/>
              </a:ext>
            </a:extLst>
          </p:cNvPr>
          <p:cNvSpPr txBox="1"/>
          <p:nvPr/>
        </p:nvSpPr>
        <p:spPr>
          <a:xfrm flipH="1">
            <a:off x="10704517" y="2131420"/>
            <a:ext cx="509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78663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1E4A4C7B-153F-1062-EBC7-C527DE0B7E21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2EDAEFE1-E96A-16C9-9A64-D0A71598A8E1}"/>
              </a:ext>
            </a:extLst>
          </p:cNvPr>
          <p:cNvSpPr txBox="1"/>
          <p:nvPr/>
        </p:nvSpPr>
        <p:spPr>
          <a:xfrm>
            <a:off x="5176235" y="614979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章节习题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795C15F5-E923-29E6-7A7C-6D2367D273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0630786"/>
              </p:ext>
            </p:extLst>
          </p:nvPr>
        </p:nvGraphicFramePr>
        <p:xfrm>
          <a:off x="1593410" y="2047998"/>
          <a:ext cx="9795933" cy="2464435"/>
        </p:xfrm>
        <a:graphic>
          <a:graphicData uri="http://schemas.openxmlformats.org/drawingml/2006/table">
            <a:tbl>
              <a:tblPr firstRow="1" firstCol="1" bandRow="1">
                <a:tableStyleId>{912C8C85-51F0-491E-9774-3900AFEF0FD7}</a:tableStyleId>
              </a:tblPr>
              <a:tblGrid>
                <a:gridCol w="1032933">
                  <a:extLst>
                    <a:ext uri="{9D8B030D-6E8A-4147-A177-3AD203B41FA5}">
                      <a16:colId xmlns:a16="http://schemas.microsoft.com/office/drawing/2014/main" val="1189220838"/>
                    </a:ext>
                  </a:extLst>
                </a:gridCol>
                <a:gridCol w="8763000">
                  <a:extLst>
                    <a:ext uri="{9D8B030D-6E8A-4147-A177-3AD203B41FA5}">
                      <a16:colId xmlns:a16="http://schemas.microsoft.com/office/drawing/2014/main" val="2145421018"/>
                    </a:ext>
                  </a:extLst>
                </a:gridCol>
              </a:tblGrid>
              <a:tr h="38734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altLang="zh-CN" sz="2400" kern="100" dirty="0">
                          <a:solidFill>
                            <a:srgbClr val="7030A0"/>
                          </a:solidFill>
                          <a:effectLst/>
                        </a:rPr>
                        <a:t>6</a:t>
                      </a:r>
                      <a:r>
                        <a:rPr lang="zh-CN" sz="2400" kern="100" dirty="0">
                          <a:solidFill>
                            <a:srgbClr val="7030A0"/>
                          </a:solidFill>
                          <a:effectLst/>
                        </a:rPr>
                        <a:t>）</a:t>
                      </a:r>
                      <a:endParaRPr lang="zh-CN" sz="2400" kern="100" dirty="0">
                        <a:solidFill>
                          <a:srgbClr val="7030A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6670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在读写文件之前，需要打开文件对象，使用到的函数是</a:t>
                      </a:r>
                      <a:r>
                        <a:rPr lang="en-US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:</a:t>
                      </a:r>
                      <a:r>
                        <a:rPr lang="zh-CN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（</a:t>
                      </a:r>
                      <a:r>
                        <a:rPr lang="en-US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  </a:t>
                      </a:r>
                      <a:r>
                        <a:rPr lang="zh-CN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）</a:t>
                      </a: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0436437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effectLst/>
                        </a:rPr>
                        <a:t> 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r>
                        <a:rPr lang="zh-CN" alt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．</a:t>
                      </a:r>
                      <a:r>
                        <a:rPr lang="en-US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read()</a:t>
                      </a:r>
                      <a:endParaRPr lang="zh-CN" altLang="en-US" sz="2400" kern="1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6773273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effectLst/>
                        </a:rPr>
                        <a:t> 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</a:t>
                      </a:r>
                      <a:r>
                        <a:rPr lang="zh-CN" alt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．</a:t>
                      </a:r>
                      <a:r>
                        <a:rPr lang="en-US" altLang="zh-CN" sz="2400" kern="100" dirty="0" err="1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fileopen</a:t>
                      </a:r>
                      <a:r>
                        <a:rPr lang="en-US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()</a:t>
                      </a:r>
                      <a:endParaRPr lang="zh-CN" altLang="en-US" sz="2400" kern="1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355062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</a:t>
                      </a:r>
                      <a:r>
                        <a:rPr lang="zh-CN" alt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．</a:t>
                      </a:r>
                      <a:r>
                        <a:rPr lang="en-US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open()</a:t>
                      </a:r>
                      <a:endParaRPr lang="zh-CN" altLang="en-US" sz="2400" kern="1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3981051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</a:t>
                      </a:r>
                      <a:r>
                        <a:rPr lang="zh-CN" alt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．</a:t>
                      </a:r>
                      <a:r>
                        <a:rPr lang="en-US" altLang="zh-CN" sz="2400" kern="100" dirty="0" err="1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cfile</a:t>
                      </a:r>
                      <a:r>
                        <a:rPr lang="en-US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()</a:t>
                      </a:r>
                      <a:endParaRPr lang="zh-CN" altLang="en-US" sz="2400" kern="1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9610903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11B8EE18-35FD-3491-14B9-0CBA0548E44A}"/>
              </a:ext>
            </a:extLst>
          </p:cNvPr>
          <p:cNvSpPr txBox="1"/>
          <p:nvPr/>
        </p:nvSpPr>
        <p:spPr>
          <a:xfrm flipH="1">
            <a:off x="10704517" y="2131420"/>
            <a:ext cx="509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7278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1E4A4C7B-153F-1062-EBC7-C527DE0B7E21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2EDAEFE1-E96A-16C9-9A64-D0A71598A8E1}"/>
              </a:ext>
            </a:extLst>
          </p:cNvPr>
          <p:cNvSpPr txBox="1"/>
          <p:nvPr/>
        </p:nvSpPr>
        <p:spPr>
          <a:xfrm>
            <a:off x="5176235" y="614979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章节习题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795C15F5-E923-29E6-7A7C-6D2367D273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1305078"/>
              </p:ext>
            </p:extLst>
          </p:nvPr>
        </p:nvGraphicFramePr>
        <p:xfrm>
          <a:off x="1593410" y="2047998"/>
          <a:ext cx="9795933" cy="3004185"/>
        </p:xfrm>
        <a:graphic>
          <a:graphicData uri="http://schemas.openxmlformats.org/drawingml/2006/table">
            <a:tbl>
              <a:tblPr firstRow="1" firstCol="1" bandRow="1">
                <a:tableStyleId>{912C8C85-51F0-491E-9774-3900AFEF0FD7}</a:tableStyleId>
              </a:tblPr>
              <a:tblGrid>
                <a:gridCol w="1149790">
                  <a:extLst>
                    <a:ext uri="{9D8B030D-6E8A-4147-A177-3AD203B41FA5}">
                      <a16:colId xmlns:a16="http://schemas.microsoft.com/office/drawing/2014/main" val="1189220838"/>
                    </a:ext>
                  </a:extLst>
                </a:gridCol>
                <a:gridCol w="8646143">
                  <a:extLst>
                    <a:ext uri="{9D8B030D-6E8A-4147-A177-3AD203B41FA5}">
                      <a16:colId xmlns:a16="http://schemas.microsoft.com/office/drawing/2014/main" val="2145421018"/>
                    </a:ext>
                  </a:extLst>
                </a:gridCol>
              </a:tblGrid>
              <a:tr h="38734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altLang="zh-CN" sz="2400" kern="100" dirty="0">
                          <a:solidFill>
                            <a:srgbClr val="7030A0"/>
                          </a:solidFill>
                          <a:effectLst/>
                        </a:rPr>
                        <a:t>7</a:t>
                      </a:r>
                      <a:r>
                        <a:rPr lang="zh-CN" sz="2400" kern="100" dirty="0">
                          <a:solidFill>
                            <a:srgbClr val="7030A0"/>
                          </a:solidFill>
                          <a:effectLst/>
                        </a:rPr>
                        <a:t>）</a:t>
                      </a:r>
                      <a:endParaRPr lang="zh-CN" sz="2400" kern="100" dirty="0">
                        <a:solidFill>
                          <a:srgbClr val="7030A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6670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在</a:t>
                      </a:r>
                      <a:r>
                        <a:rPr lang="en-US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Python</a:t>
                      </a:r>
                      <a:r>
                        <a:rPr lang="zh-CN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语言中，读写文件操作时定位到某个位置所用到的函数是 </a:t>
                      </a:r>
                      <a:r>
                        <a:rPr lang="en-US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:</a:t>
                      </a:r>
                      <a:r>
                        <a:rPr lang="zh-CN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（</a:t>
                      </a:r>
                      <a:r>
                        <a:rPr lang="en-US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  </a:t>
                      </a:r>
                      <a:r>
                        <a:rPr lang="zh-CN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）</a:t>
                      </a: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0436437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effectLst/>
                        </a:rPr>
                        <a:t> 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r>
                        <a:rPr lang="zh-CN" altLang="en-US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．</a:t>
                      </a:r>
                      <a:r>
                        <a:rPr lang="en-US" altLang="zh-CN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write()</a:t>
                      </a:r>
                      <a:endParaRPr lang="zh-CN" altLang="en-US" sz="2400" b="0" kern="12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6773273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effectLst/>
                        </a:rPr>
                        <a:t> 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</a:t>
                      </a:r>
                      <a:r>
                        <a:rPr lang="zh-CN" altLang="en-US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．</a:t>
                      </a:r>
                      <a:r>
                        <a:rPr lang="en-US" altLang="zh-CN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seek()</a:t>
                      </a:r>
                      <a:endParaRPr lang="zh-CN" altLang="en-US" sz="2400" b="0" kern="12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355062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</a:t>
                      </a:r>
                      <a:r>
                        <a:rPr lang="zh-CN" altLang="en-US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．</a:t>
                      </a:r>
                      <a:r>
                        <a:rPr lang="en-US" altLang="zh-CN" sz="2400" b="0" kern="1200" dirty="0" err="1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writelines</a:t>
                      </a:r>
                      <a:r>
                        <a:rPr lang="en-US" altLang="zh-CN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()</a:t>
                      </a:r>
                      <a:endParaRPr lang="zh-CN" altLang="en-US" sz="2400" b="0" kern="12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3981051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</a:t>
                      </a:r>
                      <a:r>
                        <a:rPr lang="zh-CN" altLang="en-US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．</a:t>
                      </a:r>
                      <a:r>
                        <a:rPr lang="en-US" altLang="zh-CN" sz="2400" b="0" kern="1200" dirty="0" err="1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writetext</a:t>
                      </a:r>
                      <a:r>
                        <a:rPr lang="en-US" altLang="zh-CN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()</a:t>
                      </a:r>
                      <a:endParaRPr lang="zh-CN" altLang="en-US" sz="2400" b="0" kern="12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9610903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11B8EE18-35FD-3491-14B9-0CBA0548E44A}"/>
              </a:ext>
            </a:extLst>
          </p:cNvPr>
          <p:cNvSpPr txBox="1"/>
          <p:nvPr/>
        </p:nvSpPr>
        <p:spPr>
          <a:xfrm flipH="1">
            <a:off x="4777850" y="2600526"/>
            <a:ext cx="509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07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1E4A4C7B-153F-1062-EBC7-C527DE0B7E21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2EDAEFE1-E96A-16C9-9A64-D0A71598A8E1}"/>
              </a:ext>
            </a:extLst>
          </p:cNvPr>
          <p:cNvSpPr txBox="1"/>
          <p:nvPr/>
        </p:nvSpPr>
        <p:spPr>
          <a:xfrm>
            <a:off x="5176235" y="614979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章节习题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795C15F5-E923-29E6-7A7C-6D2367D273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3168183"/>
              </p:ext>
            </p:extLst>
          </p:nvPr>
        </p:nvGraphicFramePr>
        <p:xfrm>
          <a:off x="1593410" y="2047998"/>
          <a:ext cx="9795933" cy="3004185"/>
        </p:xfrm>
        <a:graphic>
          <a:graphicData uri="http://schemas.openxmlformats.org/drawingml/2006/table">
            <a:tbl>
              <a:tblPr firstRow="1" firstCol="1" bandRow="1">
                <a:tableStyleId>{912C8C85-51F0-491E-9774-3900AFEF0FD7}</a:tableStyleId>
              </a:tblPr>
              <a:tblGrid>
                <a:gridCol w="1149790">
                  <a:extLst>
                    <a:ext uri="{9D8B030D-6E8A-4147-A177-3AD203B41FA5}">
                      <a16:colId xmlns:a16="http://schemas.microsoft.com/office/drawing/2014/main" val="1189220838"/>
                    </a:ext>
                  </a:extLst>
                </a:gridCol>
                <a:gridCol w="8646143">
                  <a:extLst>
                    <a:ext uri="{9D8B030D-6E8A-4147-A177-3AD203B41FA5}">
                      <a16:colId xmlns:a16="http://schemas.microsoft.com/office/drawing/2014/main" val="2145421018"/>
                    </a:ext>
                  </a:extLst>
                </a:gridCol>
              </a:tblGrid>
              <a:tr h="38734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altLang="zh-CN" sz="2400" kern="100" dirty="0">
                          <a:solidFill>
                            <a:srgbClr val="7030A0"/>
                          </a:solidFill>
                          <a:effectLst/>
                        </a:rPr>
                        <a:t>8</a:t>
                      </a:r>
                      <a:r>
                        <a:rPr lang="zh-CN" sz="2400" kern="100" dirty="0">
                          <a:solidFill>
                            <a:srgbClr val="7030A0"/>
                          </a:solidFill>
                          <a:effectLst/>
                        </a:rPr>
                        <a:t>）</a:t>
                      </a:r>
                      <a:endParaRPr lang="zh-CN" sz="2400" kern="100" dirty="0">
                        <a:solidFill>
                          <a:srgbClr val="7030A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6670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以下对</a:t>
                      </a:r>
                      <a:r>
                        <a:rPr lang="en-US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Python</a:t>
                      </a:r>
                      <a:r>
                        <a:rPr lang="zh-CN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文件处理的描述中，错误的是</a:t>
                      </a:r>
                      <a:r>
                        <a:rPr lang="en-US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:</a:t>
                      </a:r>
                      <a:r>
                        <a:rPr lang="zh-CN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（</a:t>
                      </a:r>
                      <a:r>
                        <a:rPr lang="en-US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  </a:t>
                      </a:r>
                      <a:r>
                        <a:rPr lang="zh-CN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）</a:t>
                      </a: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0436437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effectLst/>
                        </a:rPr>
                        <a:t> 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r>
                        <a:rPr lang="zh-CN" altLang="en-US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．</a:t>
                      </a:r>
                      <a:r>
                        <a:rPr lang="zh-CN" altLang="zh-CN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当文件以文本方式打开时，读写按照字节流方式</a:t>
                      </a:r>
                      <a:endParaRPr lang="zh-CN" altLang="en-US" sz="2400" b="0" kern="12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6773273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effectLst/>
                        </a:rPr>
                        <a:t> 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</a:t>
                      </a:r>
                      <a:r>
                        <a:rPr lang="zh-CN" altLang="en-US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．</a:t>
                      </a:r>
                      <a:r>
                        <a:rPr lang="en-US" altLang="zh-CN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Python</a:t>
                      </a:r>
                      <a:r>
                        <a:rPr lang="zh-CN" altLang="zh-CN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能够以文本和二进制两种方式处理文件</a:t>
                      </a:r>
                      <a:endParaRPr lang="zh-CN" altLang="en-US" sz="2400" b="0" kern="12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355062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</a:t>
                      </a:r>
                      <a:r>
                        <a:rPr lang="zh-CN" altLang="en-US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．</a:t>
                      </a:r>
                      <a:r>
                        <a:rPr lang="en-US" altLang="zh-CN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Python</a:t>
                      </a:r>
                      <a:r>
                        <a:rPr lang="zh-CN" altLang="zh-CN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通过内置的函数</a:t>
                      </a:r>
                      <a:r>
                        <a:rPr lang="en-US" altLang="zh-CN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open()</a:t>
                      </a:r>
                      <a:r>
                        <a:rPr lang="zh-CN" altLang="zh-CN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打开一个文件</a:t>
                      </a:r>
                      <a:endParaRPr lang="zh-CN" altLang="en-US" sz="2400" b="0" kern="12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3981051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</a:t>
                      </a:r>
                      <a:r>
                        <a:rPr lang="zh-CN" altLang="en-US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．</a:t>
                      </a:r>
                      <a:r>
                        <a:rPr lang="en-US" altLang="zh-CN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Python</a:t>
                      </a:r>
                      <a:r>
                        <a:rPr lang="zh-CN" altLang="zh-CN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文件操作完成后可以使用</a:t>
                      </a:r>
                      <a:r>
                        <a:rPr lang="en-US" altLang="zh-CN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close()</a:t>
                      </a:r>
                      <a:r>
                        <a:rPr lang="zh-CN" altLang="zh-CN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方法关闭，释放文件的使用权</a:t>
                      </a:r>
                      <a:endParaRPr lang="zh-CN" altLang="en-US" sz="2400" b="0" kern="12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9610903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11B8EE18-35FD-3491-14B9-0CBA0548E44A}"/>
              </a:ext>
            </a:extLst>
          </p:cNvPr>
          <p:cNvSpPr txBox="1"/>
          <p:nvPr/>
        </p:nvSpPr>
        <p:spPr>
          <a:xfrm flipH="1">
            <a:off x="9612317" y="2168726"/>
            <a:ext cx="509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5988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1E4A4C7B-153F-1062-EBC7-C527DE0B7E21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2EDAEFE1-E96A-16C9-9A64-D0A71598A8E1}"/>
              </a:ext>
            </a:extLst>
          </p:cNvPr>
          <p:cNvSpPr txBox="1"/>
          <p:nvPr/>
        </p:nvSpPr>
        <p:spPr>
          <a:xfrm>
            <a:off x="5176235" y="614979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章节习题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795C15F5-E923-29E6-7A7C-6D2367D273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337362"/>
              </p:ext>
            </p:extLst>
          </p:nvPr>
        </p:nvGraphicFramePr>
        <p:xfrm>
          <a:off x="636677" y="1660750"/>
          <a:ext cx="5433923" cy="4322318"/>
        </p:xfrm>
        <a:graphic>
          <a:graphicData uri="http://schemas.openxmlformats.org/drawingml/2006/table">
            <a:tbl>
              <a:tblPr firstRow="1" firstCol="1" bandRow="1">
                <a:tableStyleId>{912C8C85-51F0-491E-9774-3900AFEF0FD7}</a:tableStyleId>
              </a:tblPr>
              <a:tblGrid>
                <a:gridCol w="887323">
                  <a:extLst>
                    <a:ext uri="{9D8B030D-6E8A-4147-A177-3AD203B41FA5}">
                      <a16:colId xmlns:a16="http://schemas.microsoft.com/office/drawing/2014/main" val="1189220838"/>
                    </a:ext>
                  </a:extLst>
                </a:gridCol>
                <a:gridCol w="4546600">
                  <a:extLst>
                    <a:ext uri="{9D8B030D-6E8A-4147-A177-3AD203B41FA5}">
                      <a16:colId xmlns:a16="http://schemas.microsoft.com/office/drawing/2014/main" val="2145421018"/>
                    </a:ext>
                  </a:extLst>
                </a:gridCol>
              </a:tblGrid>
              <a:tr h="38734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altLang="zh-CN" sz="2400" kern="100" dirty="0">
                          <a:solidFill>
                            <a:srgbClr val="7030A0"/>
                          </a:solidFill>
                          <a:effectLst/>
                        </a:rPr>
                        <a:t>9</a:t>
                      </a:r>
                      <a:r>
                        <a:rPr lang="zh-CN" sz="2400" kern="100" dirty="0">
                          <a:solidFill>
                            <a:srgbClr val="7030A0"/>
                          </a:solidFill>
                          <a:effectLst/>
                        </a:rPr>
                        <a:t>）</a:t>
                      </a:r>
                      <a:endParaRPr lang="zh-CN" sz="2400" kern="100" dirty="0">
                        <a:solidFill>
                          <a:srgbClr val="7030A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6670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阅读以下代码，程序运行的结果是</a:t>
                      </a:r>
                      <a:r>
                        <a:rPr lang="en-US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:</a:t>
                      </a:r>
                      <a:r>
                        <a:rPr lang="zh-CN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（</a:t>
                      </a:r>
                      <a:r>
                        <a:rPr lang="en-US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  </a:t>
                      </a:r>
                      <a:r>
                        <a:rPr lang="zh-CN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）</a:t>
                      </a: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0436437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effectLst/>
                        </a:rPr>
                        <a:t> 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r>
                        <a:rPr lang="zh-CN" altLang="en-US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．</a:t>
                      </a:r>
                      <a:r>
                        <a:rPr lang="zh-CN" altLang="zh-CN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程序报错</a:t>
                      </a:r>
                      <a:endParaRPr lang="zh-CN" altLang="en-US" sz="2400" b="0" kern="12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6773273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effectLst/>
                        </a:rPr>
                        <a:t> 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</a:t>
                      </a:r>
                      <a:r>
                        <a:rPr lang="zh-CN" altLang="en-US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．</a:t>
                      </a:r>
                      <a:r>
                        <a:rPr lang="zh-CN" altLang="zh-CN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“</a:t>
                      </a:r>
                      <a:r>
                        <a:rPr lang="en-US" altLang="zh-CN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[Python</a:t>
                      </a:r>
                      <a:r>
                        <a:rPr lang="zh-CN" altLang="zh-CN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程序设计教程</a:t>
                      </a:r>
                      <a:r>
                        <a:rPr lang="en-US" altLang="zh-CN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,HTML</a:t>
                      </a:r>
                      <a:r>
                        <a:rPr lang="zh-CN" altLang="zh-CN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前端技术之禅</a:t>
                      </a:r>
                      <a:r>
                        <a:rPr lang="en-US" altLang="zh-CN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]”</a:t>
                      </a:r>
                      <a:endParaRPr lang="zh-CN" altLang="en-US" sz="2400" b="0" kern="12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355062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</a:t>
                      </a:r>
                      <a:r>
                        <a:rPr lang="zh-CN" altLang="en-US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．</a:t>
                      </a:r>
                      <a:r>
                        <a:rPr lang="en-US" altLang="zh-CN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Python</a:t>
                      </a:r>
                      <a:r>
                        <a:rPr lang="zh-CN" altLang="zh-CN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程序设计教程，</a:t>
                      </a:r>
                      <a:r>
                        <a:rPr lang="en-US" altLang="zh-CN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HTML</a:t>
                      </a:r>
                      <a:r>
                        <a:rPr lang="zh-CN" altLang="zh-CN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前端技术之禅</a:t>
                      </a:r>
                      <a:endParaRPr lang="zh-CN" altLang="en-US" sz="2400" b="0" kern="12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3981051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</a:t>
                      </a:r>
                      <a:r>
                        <a:rPr lang="zh-CN" altLang="en-US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．</a:t>
                      </a:r>
                      <a:r>
                        <a:rPr lang="en-US" altLang="zh-CN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Python</a:t>
                      </a:r>
                      <a:r>
                        <a:rPr lang="zh-CN" altLang="zh-CN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程序设计教程 </a:t>
                      </a:r>
                      <a:r>
                        <a:rPr lang="en-US" altLang="zh-CN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 </a:t>
                      </a:r>
                      <a:endParaRPr lang="zh-CN" altLang="zh-CN" sz="2400" b="0" kern="12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r>
                        <a:rPr lang="en-US" altLang="zh-CN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    HTML</a:t>
                      </a:r>
                      <a:r>
                        <a:rPr lang="zh-CN" altLang="zh-CN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前端技术之禅</a:t>
                      </a:r>
                      <a:endParaRPr lang="zh-CN" altLang="en-US" sz="2400" b="0" kern="12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9610903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11B8EE18-35FD-3491-14B9-0CBA0548E44A}"/>
              </a:ext>
            </a:extLst>
          </p:cNvPr>
          <p:cNvSpPr txBox="1"/>
          <p:nvPr/>
        </p:nvSpPr>
        <p:spPr>
          <a:xfrm flipH="1">
            <a:off x="2644250" y="2339168"/>
            <a:ext cx="509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85F8C0-7EB9-A657-C8D9-CAFB798762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2" y="2339168"/>
            <a:ext cx="5312251" cy="1326897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1113814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1E4A4C7B-153F-1062-EBC7-C527DE0B7E21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2EDAEFE1-E96A-16C9-9A64-D0A71598A8E1}"/>
              </a:ext>
            </a:extLst>
          </p:cNvPr>
          <p:cNvSpPr txBox="1"/>
          <p:nvPr/>
        </p:nvSpPr>
        <p:spPr>
          <a:xfrm>
            <a:off x="5176235" y="614979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章节习题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795C15F5-E923-29E6-7A7C-6D2367D273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6576482"/>
              </p:ext>
            </p:extLst>
          </p:nvPr>
        </p:nvGraphicFramePr>
        <p:xfrm>
          <a:off x="1593410" y="2047998"/>
          <a:ext cx="9795933" cy="2464435"/>
        </p:xfrm>
        <a:graphic>
          <a:graphicData uri="http://schemas.openxmlformats.org/drawingml/2006/table">
            <a:tbl>
              <a:tblPr firstRow="1" firstCol="1" bandRow="1">
                <a:tableStyleId>{912C8C85-51F0-491E-9774-3900AFEF0FD7}</a:tableStyleId>
              </a:tblPr>
              <a:tblGrid>
                <a:gridCol w="1149790">
                  <a:extLst>
                    <a:ext uri="{9D8B030D-6E8A-4147-A177-3AD203B41FA5}">
                      <a16:colId xmlns:a16="http://schemas.microsoft.com/office/drawing/2014/main" val="1189220838"/>
                    </a:ext>
                  </a:extLst>
                </a:gridCol>
                <a:gridCol w="8646143">
                  <a:extLst>
                    <a:ext uri="{9D8B030D-6E8A-4147-A177-3AD203B41FA5}">
                      <a16:colId xmlns:a16="http://schemas.microsoft.com/office/drawing/2014/main" val="2145421018"/>
                    </a:ext>
                  </a:extLst>
                </a:gridCol>
              </a:tblGrid>
              <a:tr h="38734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altLang="zh-CN" sz="2400" kern="100" dirty="0">
                          <a:solidFill>
                            <a:srgbClr val="7030A0"/>
                          </a:solidFill>
                          <a:effectLst/>
                        </a:rPr>
                        <a:t>10</a:t>
                      </a:r>
                      <a:r>
                        <a:rPr lang="zh-CN" sz="2400" kern="100" dirty="0">
                          <a:solidFill>
                            <a:srgbClr val="7030A0"/>
                          </a:solidFill>
                          <a:effectLst/>
                        </a:rPr>
                        <a:t>）</a:t>
                      </a:r>
                      <a:endParaRPr lang="zh-CN" sz="2400" kern="100" dirty="0">
                        <a:solidFill>
                          <a:srgbClr val="7030A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6670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以下关于文件读写的描述中，错误的是</a:t>
                      </a:r>
                      <a:r>
                        <a:rPr lang="en-US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:</a:t>
                      </a:r>
                      <a:r>
                        <a:rPr lang="zh-CN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（</a:t>
                      </a:r>
                      <a:r>
                        <a:rPr lang="en-US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  </a:t>
                      </a:r>
                      <a:r>
                        <a:rPr lang="zh-CN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）</a:t>
                      </a: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0436437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effectLst/>
                        </a:rPr>
                        <a:t> 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r>
                        <a:rPr lang="zh-CN" altLang="en-US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．</a:t>
                      </a:r>
                      <a:r>
                        <a:rPr lang="zh-CN" altLang="zh-CN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使用</a:t>
                      </a:r>
                      <a:r>
                        <a:rPr lang="en-US" altLang="zh-CN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with</a:t>
                      </a:r>
                      <a:r>
                        <a:rPr lang="zh-CN" altLang="zh-CN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语句可以在文件操作完之后自动关闭文件</a:t>
                      </a:r>
                      <a:endParaRPr lang="zh-CN" altLang="en-US" sz="2400" b="0" kern="12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6773273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effectLst/>
                        </a:rPr>
                        <a:t> 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</a:t>
                      </a:r>
                      <a:r>
                        <a:rPr lang="zh-CN" altLang="en-US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．</a:t>
                      </a:r>
                      <a:r>
                        <a:rPr lang="zh-CN" altLang="zh-CN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以覆盖写模式打开的文件无法进行读取操作</a:t>
                      </a:r>
                      <a:endParaRPr lang="zh-CN" altLang="en-US" sz="2400" b="0" kern="12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355062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</a:t>
                      </a:r>
                      <a:r>
                        <a:rPr lang="zh-CN" altLang="en-US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．</a:t>
                      </a:r>
                      <a:r>
                        <a:rPr lang="zh-CN" altLang="zh-CN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文件对象的</a:t>
                      </a:r>
                      <a:r>
                        <a:rPr lang="en-US" altLang="zh-CN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seek(3)</a:t>
                      </a:r>
                      <a:r>
                        <a:rPr lang="zh-CN" altLang="zh-CN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表示移动三个字符串的位置</a:t>
                      </a:r>
                      <a:endParaRPr lang="zh-CN" altLang="en-US" sz="2400" b="0" kern="12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3981051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</a:t>
                      </a:r>
                      <a:r>
                        <a:rPr lang="zh-CN" altLang="en-US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．</a:t>
                      </a:r>
                      <a:r>
                        <a:rPr lang="zh-CN" altLang="zh-CN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文件对象的</a:t>
                      </a:r>
                      <a:r>
                        <a:rPr lang="en-US" altLang="zh-CN" sz="2400" b="0" kern="1200" dirty="0" err="1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readline</a:t>
                      </a:r>
                      <a:r>
                        <a:rPr lang="en-US" altLang="zh-CN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()</a:t>
                      </a:r>
                      <a:r>
                        <a:rPr lang="zh-CN" altLang="zh-CN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方法用来读取一行字符串</a:t>
                      </a:r>
                      <a:endParaRPr lang="zh-CN" altLang="en-US" sz="2400" b="0" kern="12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9610903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11B8EE18-35FD-3491-14B9-0CBA0548E44A}"/>
              </a:ext>
            </a:extLst>
          </p:cNvPr>
          <p:cNvSpPr txBox="1"/>
          <p:nvPr/>
        </p:nvSpPr>
        <p:spPr>
          <a:xfrm flipH="1">
            <a:off x="8807984" y="2151793"/>
            <a:ext cx="509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6023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1E4A4C7B-153F-1062-EBC7-C527DE0B7E21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2EDAEFE1-E96A-16C9-9A64-D0A71598A8E1}"/>
              </a:ext>
            </a:extLst>
          </p:cNvPr>
          <p:cNvSpPr txBox="1"/>
          <p:nvPr/>
        </p:nvSpPr>
        <p:spPr>
          <a:xfrm>
            <a:off x="5176235" y="614979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章节习题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F063DB7-BA25-66BB-A5F0-F015D7955B07}"/>
              </a:ext>
            </a:extLst>
          </p:cNvPr>
          <p:cNvSpPr txBox="1"/>
          <p:nvPr/>
        </p:nvSpPr>
        <p:spPr>
          <a:xfrm>
            <a:off x="1983971" y="2179785"/>
            <a:ext cx="9572333" cy="3351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2400" b="1" kern="100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需求：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在指定路径下批量创建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3000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份文本文件，文件名格式为序号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_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物资类别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_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用户识别码组成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 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1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）序号从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0001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3000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 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2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）物资类别包括：水果、烟酒、粮油、肉蛋、蔬菜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 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3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）用户识别码为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9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位的随机十六进制数码</a:t>
            </a:r>
          </a:p>
          <a:p>
            <a:pPr algn="just">
              <a:lnSpc>
                <a:spcPct val="150000"/>
              </a:lnSpc>
            </a:pPr>
            <a:r>
              <a:rPr lang="zh-CN" altLang="zh-CN" sz="2400" b="1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运行效果</a:t>
            </a:r>
            <a:endParaRPr lang="zh-CN" altLang="en-US" sz="24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4BE4302-AFE6-873F-638F-BF1D9E5680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6393" y="1417011"/>
            <a:ext cx="9009968" cy="743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实战一：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批量创建文件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16001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1E4A4C7B-153F-1062-EBC7-C527DE0B7E21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2EDAEFE1-E96A-16C9-9A64-D0A71598A8E1}"/>
              </a:ext>
            </a:extLst>
          </p:cNvPr>
          <p:cNvSpPr txBox="1"/>
          <p:nvPr/>
        </p:nvSpPr>
        <p:spPr>
          <a:xfrm>
            <a:off x="5176235" y="614979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章节习题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F063DB7-BA25-66BB-A5F0-F015D7955B07}"/>
              </a:ext>
            </a:extLst>
          </p:cNvPr>
          <p:cNvSpPr txBox="1"/>
          <p:nvPr/>
        </p:nvSpPr>
        <p:spPr>
          <a:xfrm>
            <a:off x="1983971" y="2179785"/>
            <a:ext cx="9572333" cy="581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2400" b="1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运行效果</a:t>
            </a:r>
            <a:endParaRPr lang="zh-CN" altLang="en-US" sz="24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4BE4302-AFE6-873F-638F-BF1D9E5680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6393" y="1417011"/>
            <a:ext cx="9009968" cy="743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实战一：</a:t>
            </a:r>
            <a:r>
              <a:rPr lang="zh-CN" altLang="en-US" sz="2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批量创建文件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CF2F95C-A4EA-2A0C-9FF4-9D73D9A418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777" y="2372004"/>
            <a:ext cx="3886216" cy="34503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05539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>
            <a:extLst>
              <a:ext uri="{FF2B5EF4-FFF2-40B4-BE49-F238E27FC236}">
                <a16:creationId xmlns:a16="http://schemas.microsoft.com/office/drawing/2014/main" id="{999E1B6B-4F4B-008B-4C63-55C1A3E28959}"/>
              </a:ext>
            </a:extLst>
          </p:cNvPr>
          <p:cNvSpPr/>
          <p:nvPr/>
        </p:nvSpPr>
        <p:spPr>
          <a:xfrm>
            <a:off x="5449339" y="3502757"/>
            <a:ext cx="2114142" cy="20790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1E4A4C7B-153F-1062-EBC7-C527DE0B7E21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154BB163-A3AB-AF71-20A5-81DA60AFFF43}"/>
              </a:ext>
            </a:extLst>
          </p:cNvPr>
          <p:cNvSpPr txBox="1"/>
          <p:nvPr/>
        </p:nvSpPr>
        <p:spPr>
          <a:xfrm>
            <a:off x="5182929" y="741872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文件的概述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2972D2C-6D27-0BEB-0E65-6AA5FBB0CA8F}"/>
              </a:ext>
            </a:extLst>
          </p:cNvPr>
          <p:cNvSpPr txBox="1"/>
          <p:nvPr/>
        </p:nvSpPr>
        <p:spPr>
          <a:xfrm>
            <a:off x="1582620" y="2162754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382366B-F8FC-19E7-EACE-2B8FF2AB16B4}"/>
              </a:ext>
            </a:extLst>
          </p:cNvPr>
          <p:cNvCxnSpPr>
            <a:cxnSpLocks/>
          </p:cNvCxnSpPr>
          <p:nvPr/>
        </p:nvCxnSpPr>
        <p:spPr>
          <a:xfrm>
            <a:off x="3307742" y="1630506"/>
            <a:ext cx="0" cy="1971923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5C936444-8D24-1DD5-3C60-56DC5C68B8C6}"/>
              </a:ext>
            </a:extLst>
          </p:cNvPr>
          <p:cNvSpPr txBox="1"/>
          <p:nvPr/>
        </p:nvSpPr>
        <p:spPr>
          <a:xfrm>
            <a:off x="3510326" y="1917453"/>
            <a:ext cx="7099053" cy="9612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存储在计算机的存储设备中的一组数据序列就是文件</a:t>
            </a:r>
            <a:endParaRPr lang="en-US" altLang="zh-CN" sz="20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lvl="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不同类型的文件通过后缀名进行区分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FA3417A6-5D18-BD3B-A159-EE99C842E4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793" y="3825479"/>
            <a:ext cx="1479487" cy="1046712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DCE17DD0-365B-6246-D368-8D2EC1C9D0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348" y="3386503"/>
            <a:ext cx="1600282" cy="1625684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0E6E48D7-12C0-0ABF-72D8-2D515BB6A6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225" y="4796261"/>
            <a:ext cx="1845766" cy="1207724"/>
          </a:xfrm>
          <a:prstGeom prst="rect">
            <a:avLst/>
          </a:prstGeom>
        </p:spPr>
      </p:pic>
      <p:sp>
        <p:nvSpPr>
          <p:cNvPr id="29" name="矩形 28">
            <a:extLst>
              <a:ext uri="{FF2B5EF4-FFF2-40B4-BE49-F238E27FC236}">
                <a16:creationId xmlns:a16="http://schemas.microsoft.com/office/drawing/2014/main" id="{0413B18F-43D4-CD70-A311-9D5C8287E1C7}"/>
              </a:ext>
            </a:extLst>
          </p:cNvPr>
          <p:cNvSpPr/>
          <p:nvPr/>
        </p:nvSpPr>
        <p:spPr>
          <a:xfrm>
            <a:off x="5445306" y="3486175"/>
            <a:ext cx="2114142" cy="42986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文本文件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15D59179-6E67-D5C6-E763-6DAB5CD18A22}"/>
              </a:ext>
            </a:extLst>
          </p:cNvPr>
          <p:cNvSpPr txBox="1"/>
          <p:nvPr/>
        </p:nvSpPr>
        <p:spPr>
          <a:xfrm>
            <a:off x="5549904" y="3977480"/>
            <a:ext cx="1940909" cy="11568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由于编码格式的不同，所占磁盘空间的字节数不同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E1E3C1B7-DD82-816D-F144-58FA82090E99}"/>
              </a:ext>
            </a:extLst>
          </p:cNvPr>
          <p:cNvSpPr/>
          <p:nvPr/>
        </p:nvSpPr>
        <p:spPr>
          <a:xfrm>
            <a:off x="8005824" y="3502756"/>
            <a:ext cx="2114142" cy="20790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D001C4AC-6DA4-F1B5-C331-E87840688813}"/>
              </a:ext>
            </a:extLst>
          </p:cNvPr>
          <p:cNvSpPr/>
          <p:nvPr/>
        </p:nvSpPr>
        <p:spPr>
          <a:xfrm>
            <a:off x="8001791" y="3486175"/>
            <a:ext cx="2114142" cy="42986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二进制文件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6E9BD485-EA6A-ECF6-989C-886FF4E65AD1}"/>
              </a:ext>
            </a:extLst>
          </p:cNvPr>
          <p:cNvSpPr txBox="1"/>
          <p:nvPr/>
        </p:nvSpPr>
        <p:spPr>
          <a:xfrm>
            <a:off x="8088407" y="3873936"/>
            <a:ext cx="2027526" cy="15261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没有统一的编码，文件直接由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或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组成，需要使用指定的软件才能打开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45303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1E4A4C7B-153F-1062-EBC7-C527DE0B7E21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2EDAEFE1-E96A-16C9-9A64-D0A71598A8E1}"/>
              </a:ext>
            </a:extLst>
          </p:cNvPr>
          <p:cNvSpPr txBox="1"/>
          <p:nvPr/>
        </p:nvSpPr>
        <p:spPr>
          <a:xfrm>
            <a:off x="5176235" y="614979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章节习题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F063DB7-BA25-66BB-A5F0-F015D7955B07}"/>
              </a:ext>
            </a:extLst>
          </p:cNvPr>
          <p:cNvSpPr txBox="1"/>
          <p:nvPr/>
        </p:nvSpPr>
        <p:spPr>
          <a:xfrm>
            <a:off x="1983971" y="2179785"/>
            <a:ext cx="9572333" cy="16890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2400" b="1" kern="100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需求：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在指定路径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newdir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下批量创建指定个数的目录（文件夹），如果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newdir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目录不存在，则创建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zh-CN" sz="2400" b="1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运行效果</a:t>
            </a:r>
            <a:endParaRPr lang="zh-CN" altLang="en-US" sz="24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4BE4302-AFE6-873F-638F-BF1D9E5680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6393" y="1417011"/>
            <a:ext cx="9009968" cy="743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实战二：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批量创建文件夹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C47CB55-053A-F277-E58D-F14709D490F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7406" y="4096592"/>
            <a:ext cx="2997994" cy="996011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9F4DA80-9B19-C126-1B2A-13DA7AE476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226" y="4054259"/>
            <a:ext cx="3720812" cy="10383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546731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1E4A4C7B-153F-1062-EBC7-C527DE0B7E21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2EDAEFE1-E96A-16C9-9A64-D0A71598A8E1}"/>
              </a:ext>
            </a:extLst>
          </p:cNvPr>
          <p:cNvSpPr txBox="1"/>
          <p:nvPr/>
        </p:nvSpPr>
        <p:spPr>
          <a:xfrm>
            <a:off x="5176235" y="614979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章节习题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F063DB7-BA25-66BB-A5F0-F015D7955B07}"/>
              </a:ext>
            </a:extLst>
          </p:cNvPr>
          <p:cNvSpPr txBox="1"/>
          <p:nvPr/>
        </p:nvSpPr>
        <p:spPr>
          <a:xfrm>
            <a:off x="1983971" y="2179785"/>
            <a:ext cx="9572333" cy="16890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2400" b="1" kern="100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需求：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创建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XX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客服管理系统的登录界面，每次登录时，将用户的登录日志写入文件中，并且可以在程序中查看用户的登录日志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zh-CN" sz="2400" b="1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运行效果</a:t>
            </a:r>
            <a:endParaRPr lang="zh-CN" altLang="en-US" sz="24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4BE4302-AFE6-873F-638F-BF1D9E5680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6393" y="1417011"/>
            <a:ext cx="9009968" cy="743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实战三：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记录用户登录日志并查看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A782614-016B-DF86-CFEA-E1FB29F520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3040" y="3576227"/>
            <a:ext cx="2554836" cy="1393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6608374-7009-1C72-0A5C-B494BDF7427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8902" y="3576227"/>
            <a:ext cx="3331370" cy="23236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066580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1E4A4C7B-153F-1062-EBC7-C527DE0B7E21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2EDAEFE1-E96A-16C9-9A64-D0A71598A8E1}"/>
              </a:ext>
            </a:extLst>
          </p:cNvPr>
          <p:cNvSpPr txBox="1"/>
          <p:nvPr/>
        </p:nvSpPr>
        <p:spPr>
          <a:xfrm>
            <a:off x="5176235" y="614979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章节习题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F063DB7-BA25-66BB-A5F0-F015D7955B07}"/>
              </a:ext>
            </a:extLst>
          </p:cNvPr>
          <p:cNvSpPr txBox="1"/>
          <p:nvPr/>
        </p:nvSpPr>
        <p:spPr>
          <a:xfrm>
            <a:off x="1983971" y="2179785"/>
            <a:ext cx="9572333" cy="2243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2400" b="1" kern="100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需求：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淘宝客服为了快速回答买家问题，设置了自动回复的功能，当有买家咨询时，客服自助系统会首先使用提前规划好的内容进行回复，请用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Python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程序实现这一功能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 </a:t>
            </a:r>
          </a:p>
          <a:p>
            <a:pPr algn="just">
              <a:lnSpc>
                <a:spcPct val="150000"/>
              </a:lnSpc>
            </a:pPr>
            <a:r>
              <a:rPr lang="zh-CN" altLang="zh-CN" sz="2400" b="1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运行效果</a:t>
            </a:r>
            <a:endParaRPr lang="zh-CN" altLang="en-US" sz="24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4BE4302-AFE6-873F-638F-BF1D9E5680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6393" y="1417011"/>
            <a:ext cx="9009968" cy="743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实战</a:t>
            </a:r>
            <a:r>
              <a:rPr lang="zh-CN" altLang="en-US" sz="3200" b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四：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模拟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淘宝客服自动回复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32C2FF5-FB5D-63ED-D520-8DCBCD7EC19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3971" y="4407020"/>
            <a:ext cx="3931335" cy="894232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8B7940A-80D8-ABA8-D0C7-63326B3298B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5231" y="3847102"/>
            <a:ext cx="4778396" cy="13596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415924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049655" y="2766695"/>
            <a:ext cx="105346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solidFill>
                  <a:srgbClr val="CDADCB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风里雨里娟子姐都在这里等你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1E4A4C7B-153F-1062-EBC7-C527DE0B7E21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154BB163-A3AB-AF71-20A5-81DA60AFFF43}"/>
              </a:ext>
            </a:extLst>
          </p:cNvPr>
          <p:cNvSpPr txBox="1"/>
          <p:nvPr/>
        </p:nvSpPr>
        <p:spPr>
          <a:xfrm>
            <a:off x="5182929" y="741872"/>
            <a:ext cx="3775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文件的基本操作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C936444-8D24-1DD5-3C60-56DC5C68B8C6}"/>
              </a:ext>
            </a:extLst>
          </p:cNvPr>
          <p:cNvSpPr txBox="1"/>
          <p:nvPr/>
        </p:nvSpPr>
        <p:spPr>
          <a:xfrm>
            <a:off x="1053703" y="1650408"/>
            <a:ext cx="3645848" cy="581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US" altLang="zh-CN" sz="2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Python</a:t>
            </a:r>
            <a:r>
              <a:rPr lang="zh-CN" altLang="en-US" sz="2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操作文件的步骤</a:t>
            </a:r>
            <a:endParaRPr lang="en-US" altLang="zh-CN" sz="2400" b="1" dirty="0">
              <a:solidFill>
                <a:srgbClr val="7030A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1348F51B-E651-F49D-3744-AD7B2982CA8E}"/>
              </a:ext>
            </a:extLst>
          </p:cNvPr>
          <p:cNvSpPr/>
          <p:nvPr/>
        </p:nvSpPr>
        <p:spPr>
          <a:xfrm>
            <a:off x="1311965" y="2703443"/>
            <a:ext cx="581057" cy="581057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6B085EA-682C-1F18-58CE-E5706933AE1F}"/>
              </a:ext>
            </a:extLst>
          </p:cNvPr>
          <p:cNvSpPr txBox="1"/>
          <p:nvPr/>
        </p:nvSpPr>
        <p:spPr>
          <a:xfrm>
            <a:off x="2004341" y="2703443"/>
            <a:ext cx="1406769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打开文件</a:t>
            </a:r>
            <a:endParaRPr lang="en-US" altLang="zh-CN" sz="20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4C38DA52-9EE2-E6D8-C3BC-39B39D6556A5}"/>
              </a:ext>
            </a:extLst>
          </p:cNvPr>
          <p:cNvCxnSpPr>
            <a:stCxn id="4" idx="4"/>
          </p:cNvCxnSpPr>
          <p:nvPr/>
        </p:nvCxnSpPr>
        <p:spPr>
          <a:xfrm>
            <a:off x="1602494" y="3284500"/>
            <a:ext cx="1752956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10BBC0C5-BCB5-6255-6094-1BB46AFC6B63}"/>
              </a:ext>
            </a:extLst>
          </p:cNvPr>
          <p:cNvSpPr/>
          <p:nvPr/>
        </p:nvSpPr>
        <p:spPr>
          <a:xfrm>
            <a:off x="6123804" y="2655151"/>
            <a:ext cx="581057" cy="581057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462B747-7E4C-8C49-F2CB-23E033113BBC}"/>
              </a:ext>
            </a:extLst>
          </p:cNvPr>
          <p:cNvSpPr txBox="1"/>
          <p:nvPr/>
        </p:nvSpPr>
        <p:spPr>
          <a:xfrm>
            <a:off x="6816180" y="2655151"/>
            <a:ext cx="1406769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操作文件</a:t>
            </a:r>
            <a:endParaRPr lang="en-US" altLang="zh-CN" sz="20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EBFED326-9E32-D815-A6BC-6040F6F6D791}"/>
              </a:ext>
            </a:extLst>
          </p:cNvPr>
          <p:cNvCxnSpPr>
            <a:stCxn id="12" idx="4"/>
          </p:cNvCxnSpPr>
          <p:nvPr/>
        </p:nvCxnSpPr>
        <p:spPr>
          <a:xfrm>
            <a:off x="6414333" y="3236208"/>
            <a:ext cx="1752956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椭圆 15">
            <a:extLst>
              <a:ext uri="{FF2B5EF4-FFF2-40B4-BE49-F238E27FC236}">
                <a16:creationId xmlns:a16="http://schemas.microsoft.com/office/drawing/2014/main" id="{11202724-61F7-C5F8-8F36-51ED9F676486}"/>
              </a:ext>
            </a:extLst>
          </p:cNvPr>
          <p:cNvSpPr/>
          <p:nvPr/>
        </p:nvSpPr>
        <p:spPr>
          <a:xfrm>
            <a:off x="9048099" y="2703443"/>
            <a:ext cx="581057" cy="581057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089CEF6-8FE8-51F2-AFC5-4418538A12AF}"/>
              </a:ext>
            </a:extLst>
          </p:cNvPr>
          <p:cNvSpPr txBox="1"/>
          <p:nvPr/>
        </p:nvSpPr>
        <p:spPr>
          <a:xfrm>
            <a:off x="9740475" y="2703443"/>
            <a:ext cx="1406769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关闭文件</a:t>
            </a:r>
            <a:endParaRPr lang="en-US" altLang="zh-CN" sz="20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F761F3B4-3D14-88E7-A292-64BF9051870A}"/>
              </a:ext>
            </a:extLst>
          </p:cNvPr>
          <p:cNvCxnSpPr>
            <a:stCxn id="16" idx="4"/>
          </p:cNvCxnSpPr>
          <p:nvPr/>
        </p:nvCxnSpPr>
        <p:spPr>
          <a:xfrm>
            <a:off x="9338628" y="3284500"/>
            <a:ext cx="1752956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906B105B-F565-7260-B030-07D259CA46F3}"/>
              </a:ext>
            </a:extLst>
          </p:cNvPr>
          <p:cNvSpPr txBox="1"/>
          <p:nvPr/>
        </p:nvSpPr>
        <p:spPr>
          <a:xfrm>
            <a:off x="475090" y="3724617"/>
            <a:ext cx="50346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/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变量名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lang="en-US" altLang="zh-CN" sz="1800" b="1" kern="100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open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8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filename,mode,encoding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zh-CN" altLang="zh-CN" sz="18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95CFA35-1BBD-CB10-FFE4-8B0E0FF7A51C}"/>
              </a:ext>
            </a:extLst>
          </p:cNvPr>
          <p:cNvSpPr txBox="1"/>
          <p:nvPr/>
        </p:nvSpPr>
        <p:spPr>
          <a:xfrm>
            <a:off x="6096000" y="3649926"/>
            <a:ext cx="2847127" cy="8744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</a:pP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变量名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r>
              <a:rPr lang="en-US" altLang="zh-CN" b="1" kern="1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read()</a:t>
            </a:r>
            <a:endParaRPr lang="zh-CN" altLang="zh-CN" b="1" kern="1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</a:pP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变量名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r>
              <a:rPr lang="en-US" altLang="zh-CN" b="1" kern="1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write(s)</a:t>
            </a:r>
            <a:endParaRPr lang="zh-CN" altLang="zh-CN" b="1" kern="1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086BA443-3183-307D-027D-ED851B6960B2}"/>
              </a:ext>
            </a:extLst>
          </p:cNvPr>
          <p:cNvSpPr txBox="1"/>
          <p:nvPr/>
        </p:nvSpPr>
        <p:spPr>
          <a:xfrm>
            <a:off x="8884894" y="3693673"/>
            <a:ext cx="2262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/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变量名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r>
              <a:rPr lang="en-US" altLang="zh-CN" b="1" kern="1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close()</a:t>
            </a:r>
            <a:endParaRPr lang="zh-CN" altLang="zh-CN" b="1" kern="1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374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1E4A4C7B-153F-1062-EBC7-C527DE0B7E21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154BB163-A3AB-AF71-20A5-81DA60AFFF43}"/>
              </a:ext>
            </a:extLst>
          </p:cNvPr>
          <p:cNvSpPr txBox="1"/>
          <p:nvPr/>
        </p:nvSpPr>
        <p:spPr>
          <a:xfrm>
            <a:off x="4603680" y="715472"/>
            <a:ext cx="3775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文件的基本操作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C936444-8D24-1DD5-3C60-56DC5C68B8C6}"/>
              </a:ext>
            </a:extLst>
          </p:cNvPr>
          <p:cNvSpPr txBox="1"/>
          <p:nvPr/>
        </p:nvSpPr>
        <p:spPr>
          <a:xfrm>
            <a:off x="4668453" y="1550187"/>
            <a:ext cx="3645848" cy="581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zh-CN" altLang="en-US" sz="2400" b="1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文件的状态和操作过程</a:t>
            </a:r>
            <a:endParaRPr lang="en-US" altLang="zh-CN" sz="2400" b="1" dirty="0">
              <a:solidFill>
                <a:srgbClr val="7030A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5416F84-5729-2C75-AFB4-8A9B7129C9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8852" y="2584078"/>
            <a:ext cx="8751420" cy="248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399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1E4A4C7B-153F-1062-EBC7-C527DE0B7E21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154BB163-A3AB-AF71-20A5-81DA60AFFF43}"/>
              </a:ext>
            </a:extLst>
          </p:cNvPr>
          <p:cNvSpPr txBox="1"/>
          <p:nvPr/>
        </p:nvSpPr>
        <p:spPr>
          <a:xfrm>
            <a:off x="4603680" y="715472"/>
            <a:ext cx="3775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文件的基本操作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F0D3423E-F413-F7E5-4BF8-7C77520E04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5725801"/>
              </p:ext>
            </p:extLst>
          </p:nvPr>
        </p:nvGraphicFramePr>
        <p:xfrm>
          <a:off x="1622067" y="1597507"/>
          <a:ext cx="9676736" cy="3181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4384">
                  <a:extLst>
                    <a:ext uri="{9D8B030D-6E8A-4147-A177-3AD203B41FA5}">
                      <a16:colId xmlns:a16="http://schemas.microsoft.com/office/drawing/2014/main" val="2386829258"/>
                    </a:ext>
                  </a:extLst>
                </a:gridCol>
                <a:gridCol w="7622352">
                  <a:extLst>
                    <a:ext uri="{9D8B030D-6E8A-4147-A177-3AD203B41FA5}">
                      <a16:colId xmlns:a16="http://schemas.microsoft.com/office/drawing/2014/main" val="10733969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文件的打开模式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模式说明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8726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以只读模式打开，文件指针在文件的开头，如果文件不存在，程序抛异常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106561"/>
                  </a:ext>
                </a:extLst>
              </a:tr>
              <a:tr h="40160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rb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以只读模式打开二进制文件，如图片文件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741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覆盖写模式，文件不存在创建，文件存在则内容覆盖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484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wb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覆盖写模式写入二进制数据，文件不存在则创建，文件存在则覆盖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719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追加写模式，文件不存在创建，文件存在，则在文件最后追加内容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92306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与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w/r/a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等一同使用，在原功能的基础上增加同时读写功能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0141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5487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1E4A4C7B-153F-1062-EBC7-C527DE0B7E21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154BB163-A3AB-AF71-20A5-81DA60AFFF43}"/>
              </a:ext>
            </a:extLst>
          </p:cNvPr>
          <p:cNvSpPr txBox="1"/>
          <p:nvPr/>
        </p:nvSpPr>
        <p:spPr>
          <a:xfrm>
            <a:off x="4603680" y="715472"/>
            <a:ext cx="3775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文件的基本操作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F0D3423E-F413-F7E5-4BF8-7C77520E04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4784252"/>
              </p:ext>
            </p:extLst>
          </p:nvPr>
        </p:nvGraphicFramePr>
        <p:xfrm>
          <a:off x="1053703" y="1676808"/>
          <a:ext cx="10344646" cy="3592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0553">
                  <a:extLst>
                    <a:ext uri="{9D8B030D-6E8A-4147-A177-3AD203B41FA5}">
                      <a16:colId xmlns:a16="http://schemas.microsoft.com/office/drawing/2014/main" val="2386829258"/>
                    </a:ext>
                  </a:extLst>
                </a:gridCol>
                <a:gridCol w="8274093">
                  <a:extLst>
                    <a:ext uri="{9D8B030D-6E8A-4147-A177-3AD203B41FA5}">
                      <a16:colId xmlns:a16="http://schemas.microsoft.com/office/drawing/2014/main" val="10733969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读写方法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描述说明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8726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file.read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(size)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从文件中读取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size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个字符或字节，如果没有给定参数，则读取文件中的全部内容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106561"/>
                  </a:ext>
                </a:extLst>
              </a:tr>
              <a:tr h="40160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file.readline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(size)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读取文件中的一行数据，如果给定参数，则为读取这一行中的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size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个字符或字节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741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file.readlines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()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从文件中读取所有内容，结果为列表类型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484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file.write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(s)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将字符串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写入文件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719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file.writelines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</a:t>
                      </a: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lst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将内容全部为字符串的列表</a:t>
                      </a: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lst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写入文件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92306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file.seek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(offset)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改变当前文件操作指针的位置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,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英文占一个字节，中文</a:t>
                      </a: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gbk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编码占两个字节，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utf-8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编码占三个字节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0141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3349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1E4A4C7B-153F-1062-EBC7-C527DE0B7E21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154BB163-A3AB-AF71-20A5-81DA60AFFF43}"/>
              </a:ext>
            </a:extLst>
          </p:cNvPr>
          <p:cNvSpPr txBox="1"/>
          <p:nvPr/>
        </p:nvSpPr>
        <p:spPr>
          <a:xfrm>
            <a:off x="4603680" y="715472"/>
            <a:ext cx="3775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文件的基本操作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A1E2C9E-7C89-E2E1-B491-3EE7D0B9C0EE}"/>
              </a:ext>
            </a:extLst>
          </p:cNvPr>
          <p:cNvSpPr txBox="1"/>
          <p:nvPr/>
        </p:nvSpPr>
        <p:spPr>
          <a:xfrm>
            <a:off x="2363524" y="1728832"/>
            <a:ext cx="8537714" cy="16076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</a:pPr>
            <a:r>
              <a:rPr lang="en-US" altLang="zh-CN" sz="2800" b="1" kern="100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with</a:t>
            </a:r>
            <a:r>
              <a:rPr lang="zh-CN" altLang="zh-CN" sz="2800" b="1" kern="100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语句</a:t>
            </a:r>
            <a:r>
              <a:rPr lang="zh-CN" altLang="en-US" sz="2800" b="1" kern="100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又称上下文管理器，在处理文件时，无论是否产生异常，都能保证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with</a:t>
            </a: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语句执行完毕后关闭已经打开的文件，这个过程是自动的，无需手动操作。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E553F1F-E8DE-2E9E-DB7A-17CB99030925}"/>
              </a:ext>
            </a:extLst>
          </p:cNvPr>
          <p:cNvSpPr txBox="1"/>
          <p:nvPr/>
        </p:nvSpPr>
        <p:spPr>
          <a:xfrm>
            <a:off x="2742213" y="3580078"/>
            <a:ext cx="3695056" cy="581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2400" b="1" kern="100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语法结构：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1D33848-9D21-4D67-D311-FA4DE9FFD432}"/>
              </a:ext>
            </a:extLst>
          </p:cNvPr>
          <p:cNvSpPr txBox="1"/>
          <p:nvPr/>
        </p:nvSpPr>
        <p:spPr>
          <a:xfrm>
            <a:off x="5146046" y="3723931"/>
            <a:ext cx="3695056" cy="9612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000" b="1" kern="100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with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open(....) as  file:</a:t>
            </a:r>
            <a:endParaRPr lang="zh-CN" altLang="zh-CN" sz="20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pass</a:t>
            </a:r>
            <a:endParaRPr lang="zh-CN" altLang="zh-CN" sz="20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3165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1E4A4C7B-153F-1062-EBC7-C527DE0B7E21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154BB163-A3AB-AF71-20A5-81DA60AFFF43}"/>
              </a:ext>
            </a:extLst>
          </p:cNvPr>
          <p:cNvSpPr txBox="1"/>
          <p:nvPr/>
        </p:nvSpPr>
        <p:spPr>
          <a:xfrm>
            <a:off x="3780131" y="715472"/>
            <a:ext cx="53142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数据的组织维度及存储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A1E2C9E-7C89-E2E1-B491-3EE7D0B9C0EE}"/>
              </a:ext>
            </a:extLst>
          </p:cNvPr>
          <p:cNvSpPr txBox="1"/>
          <p:nvPr/>
        </p:nvSpPr>
        <p:spPr>
          <a:xfrm>
            <a:off x="1709530" y="1728832"/>
            <a:ext cx="9191708" cy="11459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</a:pPr>
            <a:r>
              <a:rPr lang="zh-CN" altLang="zh-CN" sz="2800" b="1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数据的组织维度</a:t>
            </a:r>
            <a:r>
              <a:rPr lang="zh-CN" altLang="en-US" sz="2800" b="1" kern="100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也称为数据的组织方式或存储方式，在</a:t>
            </a:r>
            <a:r>
              <a:rPr lang="en-US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Python</a:t>
            </a:r>
            <a:r>
              <a:rPr lang="zh-CN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中常用的数据组织方式可分为</a:t>
            </a:r>
            <a:r>
              <a:rPr lang="zh-CN" altLang="zh-CN" sz="2000" b="1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一维数据</a:t>
            </a:r>
            <a:r>
              <a:rPr lang="zh-CN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zh-CN" altLang="zh-CN" sz="2000" b="1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二维数据</a:t>
            </a:r>
            <a:r>
              <a:rPr lang="zh-CN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zh-CN" altLang="zh-CN" sz="2000" b="1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高维数据</a:t>
            </a:r>
            <a:r>
              <a:rPr lang="zh-CN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zh-CN" sz="20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46ED60F-0E09-9B6F-9152-C6D3A4ADCA43}"/>
              </a:ext>
            </a:extLst>
          </p:cNvPr>
          <p:cNvSpPr/>
          <p:nvPr/>
        </p:nvSpPr>
        <p:spPr>
          <a:xfrm>
            <a:off x="1264257" y="3196842"/>
            <a:ext cx="2665478" cy="20790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96F202E-2295-E527-C090-979FE96020B3}"/>
              </a:ext>
            </a:extLst>
          </p:cNvPr>
          <p:cNvSpPr/>
          <p:nvPr/>
        </p:nvSpPr>
        <p:spPr>
          <a:xfrm>
            <a:off x="1260224" y="3180260"/>
            <a:ext cx="2665478" cy="42986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一维数据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6E5A87C-B6BD-07FE-81F1-16781FC76C8A}"/>
              </a:ext>
            </a:extLst>
          </p:cNvPr>
          <p:cNvSpPr txBox="1"/>
          <p:nvPr/>
        </p:nvSpPr>
        <p:spPr>
          <a:xfrm>
            <a:off x="1463040" y="3671565"/>
            <a:ext cx="2394027" cy="15261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通常采用线性方式组织数据，一般使用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Python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中的列表、元组或者集合进行存储数据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8DA1771-654D-0797-AAFB-4698D11425CC}"/>
              </a:ext>
            </a:extLst>
          </p:cNvPr>
          <p:cNvSpPr/>
          <p:nvPr/>
        </p:nvSpPr>
        <p:spPr>
          <a:xfrm>
            <a:off x="4128518" y="3196842"/>
            <a:ext cx="2600325" cy="20790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67F2C8E-DD62-259B-5503-80152BD50C48}"/>
              </a:ext>
            </a:extLst>
          </p:cNvPr>
          <p:cNvSpPr/>
          <p:nvPr/>
        </p:nvSpPr>
        <p:spPr>
          <a:xfrm>
            <a:off x="4124485" y="3180260"/>
            <a:ext cx="2604357" cy="42986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二维数据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EF38619-DFF4-BF8C-85A1-821479BF8A4F}"/>
              </a:ext>
            </a:extLst>
          </p:cNvPr>
          <p:cNvSpPr txBox="1"/>
          <p:nvPr/>
        </p:nvSpPr>
        <p:spPr>
          <a:xfrm>
            <a:off x="4250920" y="3671565"/>
            <a:ext cx="2414064" cy="15261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二维数据也称表格数据，由行和列组成，类似于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Excel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表格，在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Python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中使用二维列表进行存储。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CC6858E-8219-BF84-050D-AAD20186F1B3}"/>
              </a:ext>
            </a:extLst>
          </p:cNvPr>
          <p:cNvSpPr/>
          <p:nvPr/>
        </p:nvSpPr>
        <p:spPr>
          <a:xfrm>
            <a:off x="6923592" y="3196842"/>
            <a:ext cx="4725069" cy="20790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2B553D9-5300-53B5-4B53-94A2F5E9D50B}"/>
              </a:ext>
            </a:extLst>
          </p:cNvPr>
          <p:cNvSpPr/>
          <p:nvPr/>
        </p:nvSpPr>
        <p:spPr>
          <a:xfrm>
            <a:off x="6923592" y="3180260"/>
            <a:ext cx="4721037" cy="42986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高维数据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7F8543A-ACE9-E398-2C9F-93EF82DB1581}"/>
              </a:ext>
            </a:extLst>
          </p:cNvPr>
          <p:cNvSpPr txBox="1"/>
          <p:nvPr/>
        </p:nvSpPr>
        <p:spPr>
          <a:xfrm>
            <a:off x="7024157" y="3671565"/>
            <a:ext cx="4725069" cy="15261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高级数据则是使用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Key-Value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方式进行组织数据，在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Python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中使用字典进行存储数据。在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Python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中内置的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json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模块专门用于处理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JSON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JavaScript Object Notation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）格式的数据。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604229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50aec7f7-295a-42c1-a1f0-1ce98e495192"/>
  <p:tag name="COMMONDATA" val="eyJoZGlkIjoiZmY1ZTcwNjk3MzE5Y2MyMGVhZjAxMGE0MDdmODRhZTI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</TotalTime>
  <Words>2410</Words>
  <Application>Microsoft Office PowerPoint</Application>
  <PresentationFormat>宽屏</PresentationFormat>
  <Paragraphs>332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33</vt:i4>
      </vt:variant>
    </vt:vector>
  </HeadingPairs>
  <TitlesOfParts>
    <vt:vector size="41" baseType="lpstr">
      <vt:lpstr>等线</vt:lpstr>
      <vt:lpstr>等线 Light</vt:lpstr>
      <vt:lpstr>华文彩云</vt:lpstr>
      <vt:lpstr>微软雅黑</vt:lpstr>
      <vt:lpstr>Arial</vt:lpstr>
      <vt:lpstr>Wingdings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杨 淑娟</dc:creator>
  <cp:lastModifiedBy>杨 淑娟</cp:lastModifiedBy>
  <cp:revision>27</cp:revision>
  <dcterms:created xsi:type="dcterms:W3CDTF">2023-08-02T07:02:00Z</dcterms:created>
  <dcterms:modified xsi:type="dcterms:W3CDTF">2023-11-02T05:46:49Z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E130DC8B91424FF7811E131EB205F636_12</vt:lpwstr>
  </property>
  <property fmtid="{D5CDD505-2E9C-101B-9397-08002B2CF9AE}" pid="3" name="KSOProductBuildVer">
    <vt:lpwstr>2052-11.1.0.14309</vt:lpwstr>
  </property>
</Properties>
</file>