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57" r:id="rId30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AD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1E69E-C387-4BF0-8C3C-4D8B2728246D}" type="datetimeFigureOut">
              <a:rPr lang="zh-CN" altLang="en-US" smtClean="0"/>
              <a:t>Thursday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4ADCA-6564-49A8-93D3-0291D62F4F1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3BC138D-17E4-FBAA-DFD3-F32D6FE8CB07}"/>
              </a:ext>
            </a:extLst>
          </p:cNvPr>
          <p:cNvSpPr txBox="1"/>
          <p:nvPr/>
        </p:nvSpPr>
        <p:spPr>
          <a:xfrm>
            <a:off x="3156092" y="2065876"/>
            <a:ext cx="6035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6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769F74-8F06-3589-6683-BBD984C4287F}"/>
              </a:ext>
            </a:extLst>
          </p:cNvPr>
          <p:cNvSpPr txBox="1"/>
          <p:nvPr/>
        </p:nvSpPr>
        <p:spPr>
          <a:xfrm>
            <a:off x="4493086" y="3886003"/>
            <a:ext cx="3553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讲师：</a:t>
            </a:r>
            <a:r>
              <a:rPr lang="en-US" altLang="zh-CN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娟子姐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4763829" y="715472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4DD684-E0FF-3958-4043-FA71F8362006}"/>
              </a:ext>
            </a:extLst>
          </p:cNvPr>
          <p:cNvSpPr/>
          <p:nvPr/>
        </p:nvSpPr>
        <p:spPr>
          <a:xfrm>
            <a:off x="1638300" y="2190750"/>
            <a:ext cx="1543050" cy="154305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D96235-7F70-1D79-16A5-2C28ABCAEF24}"/>
              </a:ext>
            </a:extLst>
          </p:cNvPr>
          <p:cNvSpPr txBox="1"/>
          <p:nvPr/>
        </p:nvSpPr>
        <p:spPr>
          <a:xfrm>
            <a:off x="3647103" y="1793687"/>
            <a:ext cx="7875127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协议又被称为用户数据包协议（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ser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atagram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rotocol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），它是面向无连接的协议，只要知道对方的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地址和端口，就可以直接发送数据包，由于是面向无连接的，所以无法保证数据一定会到达接收方。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B53D3A5-6FCC-423B-06CE-F4560E05190D}"/>
              </a:ext>
            </a:extLst>
          </p:cNvPr>
          <p:cNvCxnSpPr>
            <a:cxnSpLocks/>
          </p:cNvCxnSpPr>
          <p:nvPr/>
        </p:nvCxnSpPr>
        <p:spPr>
          <a:xfrm>
            <a:off x="3448050" y="1730000"/>
            <a:ext cx="0" cy="21156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51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4763829" y="715472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端口号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1ABD8A-6065-6ECC-1421-73608B189638}"/>
              </a:ext>
            </a:extLst>
          </p:cNvPr>
          <p:cNvSpPr txBox="1"/>
          <p:nvPr/>
        </p:nvSpPr>
        <p:spPr>
          <a:xfrm>
            <a:off x="1200150" y="1676808"/>
            <a:ext cx="10172699" cy="743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什么是端口号呢？</a:t>
            </a:r>
            <a:endParaRPr lang="en-US" altLang="zh-CN" sz="32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B8439B-4CD5-39D0-1E47-B925F53814A9}"/>
              </a:ext>
            </a:extLst>
          </p:cNvPr>
          <p:cNvSpPr txBox="1"/>
          <p:nvPr/>
        </p:nvSpPr>
        <p:spPr>
          <a:xfrm>
            <a:off x="1819274" y="2420794"/>
            <a:ext cx="893445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区分计算机中的运行的应用程序的整数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端口号的取值范围是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65535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，一共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65536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个，其中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80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这个端口号分配给了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HTTP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21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这个端口号分配给了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FTP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7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3340097" y="715472"/>
            <a:ext cx="6302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协议与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协议的区别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88AA595-F73F-BF77-3F83-41242FC57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592524"/>
              </p:ext>
            </p:extLst>
          </p:nvPr>
        </p:nvGraphicFramePr>
        <p:xfrm>
          <a:off x="1119188" y="1902622"/>
          <a:ext cx="9953624" cy="2938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77">
                  <a:extLst>
                    <a:ext uri="{9D8B030D-6E8A-4147-A177-3AD203B41FA5}">
                      <a16:colId xmlns:a16="http://schemas.microsoft.com/office/drawing/2014/main" val="2932409456"/>
                    </a:ext>
                  </a:extLst>
                </a:gridCol>
                <a:gridCol w="4387772">
                  <a:extLst>
                    <a:ext uri="{9D8B030D-6E8A-4147-A177-3AD203B41FA5}">
                      <a16:colId xmlns:a16="http://schemas.microsoft.com/office/drawing/2014/main" val="2427043805"/>
                    </a:ext>
                  </a:extLst>
                </a:gridCol>
                <a:gridCol w="3076575">
                  <a:extLst>
                    <a:ext uri="{9D8B030D-6E8A-4147-A177-3AD203B41FA5}">
                      <a16:colId xmlns:a16="http://schemas.microsoft.com/office/drawing/2014/main" val="29205287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zh-CN" altLang="en-US" sz="20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TCP</a:t>
                      </a:r>
                      <a:r>
                        <a:rPr lang="zh-CN" altLang="en-US" sz="2000" dirty="0"/>
                        <a:t>协议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dirty="0"/>
                        <a:t>UDP</a:t>
                      </a:r>
                      <a:r>
                        <a:rPr lang="zh-CN" altLang="en-US" sz="2000" dirty="0"/>
                        <a:t>协议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3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连接方面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面向连接的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面向无连接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64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安全方面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传输消息可靠、不丢失、按顺序到达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无法保证不丢包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86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传输效率方面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传输效率相对较低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传输效率高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5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连接对象数量方面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只能是点对点、一对一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支持一对一、一对多、多对多的交互通信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78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2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4883147" y="727886"/>
            <a:ext cx="2839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58C9F5-7D74-EF97-B1F5-533094154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64" y="1965959"/>
            <a:ext cx="10375912" cy="36442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10FDD5-1EB3-D1FB-5108-941CF64D76C9}"/>
              </a:ext>
            </a:extLst>
          </p:cNvPr>
          <p:cNvSpPr txBox="1"/>
          <p:nvPr/>
        </p:nvSpPr>
        <p:spPr>
          <a:xfrm>
            <a:off x="4938900" y="1677740"/>
            <a:ext cx="232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通信模拟图</a:t>
            </a:r>
          </a:p>
        </p:txBody>
      </p:sp>
    </p:spTree>
    <p:extLst>
      <p:ext uri="{BB962C8B-B14F-4D97-AF65-F5344CB8AC3E}">
        <p14:creationId xmlns:p14="http://schemas.microsoft.com/office/powerpoint/2010/main" val="1538687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3600747" y="727886"/>
            <a:ext cx="5404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对象的常用方法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80CA57CF-2DAF-03E7-0D26-9E1C0C02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138949"/>
              </p:ext>
            </p:extLst>
          </p:nvPr>
        </p:nvGraphicFramePr>
        <p:xfrm>
          <a:off x="1019175" y="1805516"/>
          <a:ext cx="10467975" cy="332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550">
                  <a:extLst>
                    <a:ext uri="{9D8B030D-6E8A-4147-A177-3AD203B41FA5}">
                      <a16:colId xmlns:a16="http://schemas.microsoft.com/office/drawing/2014/main" val="1064566298"/>
                    </a:ext>
                  </a:extLst>
                </a:gridCol>
                <a:gridCol w="7972425">
                  <a:extLst>
                    <a:ext uri="{9D8B030D-6E8A-4147-A177-3AD203B41FA5}">
                      <a16:colId xmlns:a16="http://schemas.microsoft.com/office/drawing/2014/main" val="159519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6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bind((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ip,port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绑定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地址和端口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listen(N)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开始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监听，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表示操作系统挂起的最大连接数量，取值范围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1-5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之间，一般设置为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0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accept()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被动接收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客户端连接，阻塞式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connect((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ip,port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主动初始化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服务器连接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recv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(size)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数据，返回值为字符串类型，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size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表示要接收的最大数据量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2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189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3600747" y="727886"/>
            <a:ext cx="5404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Socket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对象的常用方法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80CA57CF-2DAF-03E7-0D26-9E1C0C028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990082"/>
              </p:ext>
            </p:extLst>
          </p:nvPr>
        </p:nvGraphicFramePr>
        <p:xfrm>
          <a:off x="1095375" y="1805516"/>
          <a:ext cx="10134600" cy="3883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3915">
                  <a:extLst>
                    <a:ext uri="{9D8B030D-6E8A-4147-A177-3AD203B41FA5}">
                      <a16:colId xmlns:a16="http://schemas.microsoft.com/office/drawing/2014/main" val="1064566298"/>
                    </a:ext>
                  </a:extLst>
                </a:gridCol>
                <a:gridCol w="7130685">
                  <a:extLst>
                    <a:ext uri="{9D8B030D-6E8A-4147-A177-3AD203B41FA5}">
                      <a16:colId xmlns:a16="http://schemas.microsoft.com/office/drawing/2014/main" val="159519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方法名称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功能描述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56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send(str)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发送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数据，返回值是要发送的字节数量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1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sendall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(str)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完整发送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数据，将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中的数据发送到连接的套接字，返回之前尝试发送所有数据，如果成功为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None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，失败抛出异常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907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recvfrom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数据，返回值为一个元组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data,address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表示接收的数据，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address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表示发送数据的套接字地址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2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sendto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(data,(</a:t>
                      </a: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ip,port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))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发送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UDP</a:t>
                      </a: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数据，返回值是发送的字节数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75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close()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关闭套接字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52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8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5234688" y="727886"/>
            <a:ext cx="2136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5727BF-2C4A-B978-E263-31A81A7CEBA0}"/>
              </a:ext>
            </a:extLst>
          </p:cNvPr>
          <p:cNvSpPr txBox="1"/>
          <p:nvPr/>
        </p:nvSpPr>
        <p:spPr>
          <a:xfrm>
            <a:off x="2182483" y="1717993"/>
            <a:ext cx="7962900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4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服务器端流程如下：</a:t>
            </a:r>
            <a:endParaRPr lang="zh-CN" altLang="zh-CN" sz="2400" kern="100" dirty="0">
              <a:solidFill>
                <a:srgbClr val="7030A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类创建一个套接字对象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bind((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ip,port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方法绑定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地址和端口号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listen()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方法开始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监听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accept()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方法等待客户端的连接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recv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()/send()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方法接收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发送数据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close()</a:t>
            </a:r>
            <a:r>
              <a:rPr lang="zh-CN" altLang="zh-CN" sz="24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关闭套接字</a:t>
            </a:r>
          </a:p>
        </p:txBody>
      </p:sp>
    </p:spTree>
    <p:extLst>
      <p:ext uri="{BB962C8B-B14F-4D97-AF65-F5344CB8AC3E}">
        <p14:creationId xmlns:p14="http://schemas.microsoft.com/office/powerpoint/2010/main" val="3891934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5234688" y="727886"/>
            <a:ext cx="2136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5727BF-2C4A-B978-E263-31A81A7CEBA0}"/>
              </a:ext>
            </a:extLst>
          </p:cNvPr>
          <p:cNvSpPr txBox="1"/>
          <p:nvPr/>
        </p:nvSpPr>
        <p:spPr>
          <a:xfrm>
            <a:off x="1350494" y="1967187"/>
            <a:ext cx="9904742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4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客户端的流程如下：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类创建一个套接字对象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connect((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host,port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设置连接的主机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和主机设置的端口号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recv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()/send()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方法接收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发送数据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close()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关闭套接字</a:t>
            </a:r>
          </a:p>
        </p:txBody>
      </p:sp>
    </p:spTree>
    <p:extLst>
      <p:ext uri="{BB962C8B-B14F-4D97-AF65-F5344CB8AC3E}">
        <p14:creationId xmlns:p14="http://schemas.microsoft.com/office/powerpoint/2010/main" val="203309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1299426-84F4-81E0-7FC4-8EB406B1B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462" y="1293592"/>
            <a:ext cx="8030810" cy="5040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5234688" y="727886"/>
            <a:ext cx="2136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276090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EE3AAC-207E-0ACB-6F0C-C210A301A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72" y="1385063"/>
            <a:ext cx="7395745" cy="4745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5153352" y="727886"/>
            <a:ext cx="22990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</p:spTree>
    <p:extLst>
      <p:ext uri="{BB962C8B-B14F-4D97-AF65-F5344CB8AC3E}">
        <p14:creationId xmlns:p14="http://schemas.microsoft.com/office/powerpoint/2010/main" val="393599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5182929" y="7418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BF0CC4-EC89-E1F9-2C4D-881AF66B7E5B}"/>
              </a:ext>
            </a:extLst>
          </p:cNvPr>
          <p:cNvSpPr txBox="1"/>
          <p:nvPr/>
        </p:nvSpPr>
        <p:spPr>
          <a:xfrm>
            <a:off x="4533148" y="1640589"/>
            <a:ext cx="3916457" cy="39050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了解网络编程的基本概念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了解七层协议与四层协议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掌握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套接字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熟练应用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熟练应用</a:t>
            </a:r>
            <a:r>
              <a:rPr lang="en-US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sz="24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F32A49-A904-3AD9-B0A5-61BDEB13BD66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20B04C-E312-6471-5C40-81B420BBDBEF}"/>
              </a:ext>
            </a:extLst>
          </p:cNvPr>
          <p:cNvSpPr txBox="1"/>
          <p:nvPr/>
        </p:nvSpPr>
        <p:spPr>
          <a:xfrm>
            <a:off x="1619250" y="1582341"/>
            <a:ext cx="9944100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网络编程：在程序中实现网络计算机之间的数据通信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通信协议：接入网络所要遵守的“规则”，目前全球通用的通信协议即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Internet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协议：中译为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传输控制协议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”/“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因特网互联协议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协议所对应的四层从下到上分别为：网络接口层、网际层、传输层、应用层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传输层的协议有：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协议、</a:t>
            </a:r>
            <a:r>
              <a:rPr lang="en-US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协议：</a:t>
            </a:r>
            <a:r>
              <a:rPr lang="zh-CN" altLang="zh-CN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面向连接的，可靠的、不丢失的、按顺序到达，但传输效率相对较低，只能实现点对点，一对一的数据传输</a:t>
            </a:r>
            <a:endParaRPr lang="en-US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协议：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面向无连接，无法保证不丢包，但传输效率高，可以实现一对一、一对多，多对多的交互通信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中的内置模块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的编程</a:t>
            </a: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zh-CN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9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F32A49-A904-3AD9-B0A5-61BDEB13BD66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20B04C-E312-6471-5C40-81B420BBDBEF}"/>
              </a:ext>
            </a:extLst>
          </p:cNvPr>
          <p:cNvSpPr txBox="1"/>
          <p:nvPr/>
        </p:nvSpPr>
        <p:spPr>
          <a:xfrm>
            <a:off x="716755" y="1809456"/>
            <a:ext cx="593407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US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r>
              <a:rPr lang="zh-CN" altLang="zh-CN" sz="1800" b="1" kern="10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服务器端</a:t>
            </a:r>
            <a:r>
              <a:rPr lang="zh-CN" altLang="zh-CN" sz="1800" b="1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操作流程</a:t>
            </a:r>
            <a:endParaRPr lang="zh-CN" altLang="zh-CN" sz="18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类创建一个套接字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bind((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ip,port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方法绑定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地址和端口号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listen()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方法开始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监听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accept()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方法等待客户端的连接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()/send()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方法接收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发送数据</a:t>
            </a: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关闭套接字</a:t>
            </a:r>
          </a:p>
          <a:p>
            <a:pPr lvl="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DE20BF-2E8C-4481-2622-63710EE261F0}"/>
              </a:ext>
            </a:extLst>
          </p:cNvPr>
          <p:cNvSpPr txBox="1"/>
          <p:nvPr/>
        </p:nvSpPr>
        <p:spPr>
          <a:xfrm>
            <a:off x="6491377" y="1710119"/>
            <a:ext cx="4781550" cy="2951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r>
              <a:rPr lang="zh-CN" altLang="zh-CN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客户端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操作流程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类创建一个套接字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connect((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host,port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设置连接的主机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和主机设置的端口号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recv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()/send()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方法接收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发送数据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close()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关闭套接字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0DF729-D91C-0828-0AB2-3A4DFF376FA4}"/>
              </a:ext>
            </a:extLst>
          </p:cNvPr>
          <p:cNvSpPr txBox="1"/>
          <p:nvPr/>
        </p:nvSpPr>
        <p:spPr>
          <a:xfrm>
            <a:off x="716755" y="4853400"/>
            <a:ext cx="929878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编程客户端与服务器端启动运行有先后，先启动运行服务器端再启动运行客户端，连接建立之后双方谁先发送数据均可</a:t>
            </a:r>
          </a:p>
        </p:txBody>
      </p:sp>
    </p:spTree>
    <p:extLst>
      <p:ext uri="{BB962C8B-B14F-4D97-AF65-F5344CB8AC3E}">
        <p14:creationId xmlns:p14="http://schemas.microsoft.com/office/powerpoint/2010/main" val="1181654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F32A49-A904-3AD9-B0A5-61BDEB13BD66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本章总结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20B04C-E312-6471-5C40-81B420BBDBEF}"/>
              </a:ext>
            </a:extLst>
          </p:cNvPr>
          <p:cNvSpPr txBox="1"/>
          <p:nvPr/>
        </p:nvSpPr>
        <p:spPr>
          <a:xfrm>
            <a:off x="1053703" y="1754549"/>
            <a:ext cx="59340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r>
              <a:rPr lang="zh-CN" altLang="zh-CN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发送方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操作流程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类创建一个套接字对象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准备发送的数据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定义接收方的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地址和端口号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sendto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方法发送数据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</a:p>
          <a:p>
            <a:pPr lvl="0" algn="just"/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DE20BF-2E8C-4481-2622-63710EE261F0}"/>
              </a:ext>
            </a:extLst>
          </p:cNvPr>
          <p:cNvSpPr txBox="1"/>
          <p:nvPr/>
        </p:nvSpPr>
        <p:spPr>
          <a:xfrm>
            <a:off x="6096000" y="1710119"/>
            <a:ext cx="5176927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</a:t>
            </a:r>
            <a:r>
              <a:rPr lang="zh-CN" altLang="zh-CN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接收方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操作流程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类创建一个套接字对象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bind()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方法绑定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地址和端口号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recvfrom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方法接收发送过来的数据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关闭</a:t>
            </a: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socket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endParaRPr lang="zh-CN" altLang="en-US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0DF729-D91C-0828-0AB2-3A4DFF376FA4}"/>
              </a:ext>
            </a:extLst>
          </p:cNvPr>
          <p:cNvSpPr txBox="1"/>
          <p:nvPr/>
        </p:nvSpPr>
        <p:spPr>
          <a:xfrm>
            <a:off x="1053703" y="4489153"/>
            <a:ext cx="9298782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US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UDP</a:t>
            </a:r>
            <a:r>
              <a:rPr lang="zh-CN" altLang="zh-CN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编程接收方与发送方启动运行无先后，但先启动运行发送方，数据会丢包</a:t>
            </a:r>
          </a:p>
        </p:txBody>
      </p:sp>
    </p:spTree>
    <p:extLst>
      <p:ext uri="{BB962C8B-B14F-4D97-AF65-F5344CB8AC3E}">
        <p14:creationId xmlns:p14="http://schemas.microsoft.com/office/powerpoint/2010/main" val="4243435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F32A49-A904-3AD9-B0A5-61BDEB13BD66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A00779-A1FD-3D75-8407-C24550F43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850944"/>
              </p:ext>
            </p:extLst>
          </p:nvPr>
        </p:nvGraphicFramePr>
        <p:xfrm>
          <a:off x="1053703" y="2120758"/>
          <a:ext cx="104076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4974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9357937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1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以下选项中，是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TCP/IP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体系中传输层最重要的协议之一是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TCP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FTP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DNS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HTTP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EA442F-2327-E380-4B8C-282D4251AF6D}"/>
              </a:ext>
            </a:extLst>
          </p:cNvPr>
          <p:cNvSpPr txBox="1"/>
          <p:nvPr/>
        </p:nvSpPr>
        <p:spPr>
          <a:xfrm flipH="1">
            <a:off x="10800272" y="2131245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610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F32A49-A904-3AD9-B0A5-61BDEB13BD66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A00779-A1FD-3D75-8407-C24550F43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83115"/>
              </p:ext>
            </p:extLst>
          </p:nvPr>
        </p:nvGraphicFramePr>
        <p:xfrm>
          <a:off x="1053703" y="2120758"/>
          <a:ext cx="104076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4974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9357937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2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UDP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以下描述正确的是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发送数据包之前先连接目标服务器设备 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发送数据包之前不需要先连接目标服务器设备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需要通过三次握手相互确认信息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UDP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发送的数据是点对点的一对一的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EA442F-2327-E380-4B8C-282D4251AF6D}"/>
              </a:ext>
            </a:extLst>
          </p:cNvPr>
          <p:cNvSpPr txBox="1"/>
          <p:nvPr/>
        </p:nvSpPr>
        <p:spPr>
          <a:xfrm flipH="1">
            <a:off x="6606777" y="213124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055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F32A49-A904-3AD9-B0A5-61BDEB13BD66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A00779-A1FD-3D75-8407-C24550F43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03407"/>
              </p:ext>
            </p:extLst>
          </p:nvPr>
        </p:nvGraphicFramePr>
        <p:xfrm>
          <a:off x="1053703" y="2120758"/>
          <a:ext cx="104076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4974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9357937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3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关于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TCP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协议的描述，以下错误的是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面向连接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可靠传输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效率相对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UDP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要低一些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报文头部长，传输开销大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EA442F-2327-E380-4B8C-282D4251AF6D}"/>
              </a:ext>
            </a:extLst>
          </p:cNvPr>
          <p:cNvSpPr txBox="1"/>
          <p:nvPr/>
        </p:nvSpPr>
        <p:spPr>
          <a:xfrm flipH="1">
            <a:off x="7696112" y="222649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5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F32A49-A904-3AD9-B0A5-61BDEB13BD66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A00779-A1FD-3D75-8407-C24550F43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66367"/>
              </p:ext>
            </p:extLst>
          </p:nvPr>
        </p:nvGraphicFramePr>
        <p:xfrm>
          <a:off x="1053703" y="2120758"/>
          <a:ext cx="10407680" cy="246443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4974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9357937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4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为了保证连接的可靠性，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TCP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通常采用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: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次握手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自动重传机制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端口机制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滑动窗口机制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EA442F-2327-E380-4B8C-282D4251AF6D}"/>
              </a:ext>
            </a:extLst>
          </p:cNvPr>
          <p:cNvSpPr txBox="1"/>
          <p:nvPr/>
        </p:nvSpPr>
        <p:spPr>
          <a:xfrm flipH="1">
            <a:off x="8172362" y="2131245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396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B3F32A49-A904-3AD9-B0A5-61BDEB13BD66}"/>
              </a:ext>
            </a:extLst>
          </p:cNvPr>
          <p:cNvSpPr txBox="1"/>
          <p:nvPr/>
        </p:nvSpPr>
        <p:spPr>
          <a:xfrm>
            <a:off x="5186266" y="71547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章节习题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BA00779-A1FD-3D75-8407-C24550F43E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482078"/>
              </p:ext>
            </p:extLst>
          </p:nvPr>
        </p:nvGraphicFramePr>
        <p:xfrm>
          <a:off x="1053703" y="2120758"/>
          <a:ext cx="10407680" cy="3004185"/>
        </p:xfrm>
        <a:graphic>
          <a:graphicData uri="http://schemas.openxmlformats.org/drawingml/2006/table">
            <a:tbl>
              <a:tblPr firstRow="1" firstCol="1" bandRow="1">
                <a:tableStyleId>{912C8C85-51F0-491E-9774-3900AFEF0FD7}</a:tableStyleId>
              </a:tblPr>
              <a:tblGrid>
                <a:gridCol w="1049743">
                  <a:extLst>
                    <a:ext uri="{9D8B030D-6E8A-4147-A177-3AD203B41FA5}">
                      <a16:colId xmlns:a16="http://schemas.microsoft.com/office/drawing/2014/main" val="1189220838"/>
                    </a:ext>
                  </a:extLst>
                </a:gridCol>
                <a:gridCol w="9357937">
                  <a:extLst>
                    <a:ext uri="{9D8B030D-6E8A-4147-A177-3AD203B41FA5}">
                      <a16:colId xmlns:a16="http://schemas.microsoft.com/office/drawing/2014/main" val="2145421018"/>
                    </a:ext>
                  </a:extLst>
                </a:gridCol>
              </a:tblGrid>
              <a:tr h="38734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5</a:t>
                      </a:r>
                      <a:r>
                        <a:rPr lang="zh-CN" sz="2400" kern="100" dirty="0">
                          <a:solidFill>
                            <a:srgbClr val="7030A0"/>
                          </a:solidFill>
                          <a:effectLst/>
                        </a:rPr>
                        <a:t>）</a:t>
                      </a:r>
                      <a:endParaRPr lang="zh-CN" sz="2400" kern="100" dirty="0">
                        <a:solidFill>
                          <a:srgbClr val="7030A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26670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当建立连接时，下面哪一个数据包发送顺序是正确的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TCP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握手协议过程</a:t>
                      </a:r>
                      <a:r>
                        <a:rPr lang="zh-CN" altLang="en-US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（</a:t>
                      </a:r>
                      <a:r>
                        <a:rPr lang="en-US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</a:t>
                      </a:r>
                      <a:r>
                        <a:rPr lang="zh-CN" altLang="zh-CN" sz="2400" b="1" kern="12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</a:t>
                      </a: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436437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 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SYN+ACK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ACK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7327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effectLst/>
                        </a:rPr>
                        <a:t> </a:t>
                      </a:r>
                      <a:endParaRPr lang="zh-CN" sz="2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B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SYN+ACK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ACK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55062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ACK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SYN+ACK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5126793"/>
                  </a:ext>
                </a:extLst>
              </a:tr>
              <a:tr h="365199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>
                          <a:effectLst/>
                        </a:rPr>
                        <a:t> </a:t>
                      </a:r>
                      <a:endParaRPr lang="zh-CN" sz="2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50000"/>
                        </a:lnSpc>
                      </a:pPr>
                      <a:r>
                        <a:rPr 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D</a:t>
                      </a:r>
                      <a:r>
                        <a:rPr lang="zh-CN" altLang="en-US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．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SYN</a:t>
                      </a:r>
                      <a:r>
                        <a:rPr lang="zh-CN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2400" kern="100" dirty="0">
                          <a:solidFill>
                            <a:srgbClr val="7030A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ACK</a:t>
                      </a:r>
                      <a:endParaRPr lang="zh-CN" altLang="en-US" sz="2400" kern="100" dirty="0">
                        <a:solidFill>
                          <a:srgbClr val="7030A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156514" marR="15651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64648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FEA442F-2327-E380-4B8C-282D4251AF6D}"/>
              </a:ext>
            </a:extLst>
          </p:cNvPr>
          <p:cNvSpPr txBox="1"/>
          <p:nvPr/>
        </p:nvSpPr>
        <p:spPr>
          <a:xfrm flipH="1">
            <a:off x="3743237" y="2721794"/>
            <a:ext cx="509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9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49655" y="2766695"/>
            <a:ext cx="105346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>
                <a:solidFill>
                  <a:srgbClr val="CDADCB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风里雨里娟子姐都在这里等你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3839904" y="71547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网络编程与通信协议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6BF0CC4-EC89-E1F9-2C4D-881AF66B7E5B}"/>
              </a:ext>
            </a:extLst>
          </p:cNvPr>
          <p:cNvSpPr txBox="1"/>
          <p:nvPr/>
        </p:nvSpPr>
        <p:spPr>
          <a:xfrm>
            <a:off x="1433345" y="1726314"/>
            <a:ext cx="3467616" cy="743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zh-CN" altLang="en-US" sz="3200" b="1" kern="1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什么是通信协议？</a:t>
            </a:r>
            <a:endParaRPr lang="zh-CN" altLang="zh-CN" sz="3200" b="1" kern="1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0A34A61-8FE0-27BA-CF93-E88133192F0E}"/>
              </a:ext>
            </a:extLst>
          </p:cNvPr>
          <p:cNvSpPr txBox="1"/>
          <p:nvPr/>
        </p:nvSpPr>
        <p:spPr>
          <a:xfrm>
            <a:off x="3751831" y="2470300"/>
            <a:ext cx="7356895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协议即</a:t>
            </a:r>
            <a:r>
              <a:rPr lang="zh-CN" altLang="zh-CN" sz="2000" b="1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规则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，就好比汽车上路要遵守交通规则一样，为了使全世界不同类型的计算机都可以连接 起来，所以制定了一套全球通用的通信协议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—Internet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协议。有了</a:t>
            </a:r>
            <a:r>
              <a:rPr lang="en-US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Internet</a:t>
            </a:r>
            <a:r>
              <a:rPr lang="zh-CN" altLang="zh-CN" sz="20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协议，任何私有网络，只要支持这个协议，就可以接入互联网。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5EBE72C-6EE3-22AA-18C5-18D4A090A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74" y="2996976"/>
            <a:ext cx="2198418" cy="302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4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3792279" y="665159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网络编程与通信协议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192812-7057-361A-42F3-75EC368BC0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080" y="1373045"/>
            <a:ext cx="7685909" cy="42467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3154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4763829" y="715472"/>
            <a:ext cx="282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ACF6DB6-F2B0-9255-B1AB-76A96513F0FC}"/>
              </a:ext>
            </a:extLst>
          </p:cNvPr>
          <p:cNvSpPr/>
          <p:nvPr/>
        </p:nvSpPr>
        <p:spPr>
          <a:xfrm>
            <a:off x="1638300" y="2190750"/>
            <a:ext cx="1266825" cy="1266825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39F17-821C-6552-022F-1A2D13B01888}"/>
              </a:ext>
            </a:extLst>
          </p:cNvPr>
          <p:cNvSpPr txBox="1"/>
          <p:nvPr/>
        </p:nvSpPr>
        <p:spPr>
          <a:xfrm>
            <a:off x="3764423" y="1602625"/>
            <a:ext cx="7524750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协议是整个</a:t>
            </a:r>
            <a:r>
              <a:rPr lang="en-US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TCP/IP</a:t>
            </a:r>
            <a:r>
              <a:rPr lang="zh-CN" altLang="zh-CN" sz="24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协议族的核心</a:t>
            </a:r>
            <a:endParaRPr lang="en-US" altLang="zh-CN" sz="24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地址就是互联网上计算机的唯一标识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目前的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地址有两种表示方式，即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IPv4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IPv6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在命令行下使用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ipconfig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命令可以查看本机的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785AA3A-0160-E88C-329A-79911DAB3758}"/>
              </a:ext>
            </a:extLst>
          </p:cNvPr>
          <p:cNvCxnSpPr>
            <a:cxnSpLocks/>
          </p:cNvCxnSpPr>
          <p:nvPr/>
        </p:nvCxnSpPr>
        <p:spPr>
          <a:xfrm>
            <a:off x="3448050" y="1730000"/>
            <a:ext cx="0" cy="21156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A836868E-8E1E-1B9A-E912-57885386B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3845675"/>
            <a:ext cx="7174548" cy="1725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93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4763829" y="715472"/>
            <a:ext cx="282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ACF6DB6-F2B0-9255-B1AB-76A96513F0FC}"/>
              </a:ext>
            </a:extLst>
          </p:cNvPr>
          <p:cNvSpPr/>
          <p:nvPr/>
        </p:nvSpPr>
        <p:spPr>
          <a:xfrm>
            <a:off x="1638300" y="2190750"/>
            <a:ext cx="1352549" cy="1352549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339F17-821C-6552-022F-1A2D13B01888}"/>
              </a:ext>
            </a:extLst>
          </p:cNvPr>
          <p:cNvSpPr txBox="1"/>
          <p:nvPr/>
        </p:nvSpPr>
        <p:spPr>
          <a:xfrm>
            <a:off x="3647102" y="1666312"/>
            <a:ext cx="7875127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ransmission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ontrol </a:t>
            </a:r>
            <a:r>
              <a:rPr lang="en-US" altLang="zh-CN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rotocol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）协议即传输控制协议，是建立在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协议基础之上的。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TCP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协议负责两台计算机之间建立可靠连接，保证数据包按顺序发送到。它是一种可靠的、一对一的、面向有连接的通信协议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785AA3A-0160-E88C-329A-79911DAB3758}"/>
              </a:ext>
            </a:extLst>
          </p:cNvPr>
          <p:cNvCxnSpPr>
            <a:cxnSpLocks/>
          </p:cNvCxnSpPr>
          <p:nvPr/>
        </p:nvCxnSpPr>
        <p:spPr>
          <a:xfrm>
            <a:off x="3448050" y="1730000"/>
            <a:ext cx="0" cy="211567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7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0A3978-42C9-B02C-9BC1-FE948D5A77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728" y="898114"/>
            <a:ext cx="10230060" cy="487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4763829" y="715472"/>
            <a:ext cx="282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5E123-7BBE-389D-F86D-CD5CD18128A7}"/>
              </a:ext>
            </a:extLst>
          </p:cNvPr>
          <p:cNvSpPr txBox="1"/>
          <p:nvPr/>
        </p:nvSpPr>
        <p:spPr>
          <a:xfrm>
            <a:off x="4938900" y="1677740"/>
            <a:ext cx="3104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协议中的四个层次</a:t>
            </a:r>
          </a:p>
        </p:txBody>
      </p:sp>
    </p:spTree>
    <p:extLst>
      <p:ext uri="{BB962C8B-B14F-4D97-AF65-F5344CB8AC3E}">
        <p14:creationId xmlns:p14="http://schemas.microsoft.com/office/powerpoint/2010/main" val="96037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B2849B4-7860-988A-84A1-FB253D8BE9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72" y="2077850"/>
            <a:ext cx="8500000" cy="383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4763829" y="715472"/>
            <a:ext cx="2820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5E123-7BBE-389D-F86D-CD5CD18128A7}"/>
              </a:ext>
            </a:extLst>
          </p:cNvPr>
          <p:cNvSpPr txBox="1"/>
          <p:nvPr/>
        </p:nvSpPr>
        <p:spPr>
          <a:xfrm>
            <a:off x="4938900" y="1677740"/>
            <a:ext cx="387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协议数据发送和数据接收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12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C1E6A92-D186-9E3F-A44E-E5226C296C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584" y="1818570"/>
            <a:ext cx="9860471" cy="3839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07406" cy="96892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50668" y="6229350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DADCB"/>
                </a:solidFill>
              </a:rPr>
              <a:t>马驰率风</a:t>
            </a:r>
            <a:r>
              <a:rPr lang="en-US" altLang="zh-CN" b="1" dirty="0">
                <a:solidFill>
                  <a:srgbClr val="CDADCB"/>
                </a:solidFill>
              </a:rPr>
              <a:t>,</a:t>
            </a:r>
            <a:r>
              <a:rPr lang="zh-CN" altLang="en-US" b="1" dirty="0">
                <a:solidFill>
                  <a:srgbClr val="CDADCB"/>
                </a:solidFill>
              </a:rPr>
              <a:t>羊致清和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E9686D4F-4AB9-0066-91EF-677029367446}"/>
              </a:ext>
            </a:extLst>
          </p:cNvPr>
          <p:cNvCxnSpPr/>
          <p:nvPr/>
        </p:nvCxnSpPr>
        <p:spPr>
          <a:xfrm>
            <a:off x="2182483" y="1423358"/>
            <a:ext cx="86177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4F6067F4-20B1-5306-AB38-5278C61AF458}"/>
              </a:ext>
            </a:extLst>
          </p:cNvPr>
          <p:cNvSpPr txBox="1"/>
          <p:nvPr/>
        </p:nvSpPr>
        <p:spPr>
          <a:xfrm>
            <a:off x="4763829" y="715472"/>
            <a:ext cx="2136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B5E123-7BBE-389D-F86D-CD5CD18128A7}"/>
              </a:ext>
            </a:extLst>
          </p:cNvPr>
          <p:cNvSpPr txBox="1"/>
          <p:nvPr/>
        </p:nvSpPr>
        <p:spPr>
          <a:xfrm>
            <a:off x="4938900" y="1677740"/>
            <a:ext cx="2471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zh-CN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协议的三次握手</a:t>
            </a:r>
            <a:endParaRPr lang="zh-CN" altLang="en-US" sz="20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07522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0aec7f7-295a-42c1-a1f0-1ce98e495192"/>
  <p:tag name="COMMONDATA" val="eyJoZGlkIjoiZmY1ZTcwNjk3MzE5Y2MyMGVhZjAxMGE0MDdmODRhZT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1694</Words>
  <Application>Microsoft Office PowerPoint</Application>
  <PresentationFormat>宽屏</PresentationFormat>
  <Paragraphs>220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6" baseType="lpstr">
      <vt:lpstr>等线</vt:lpstr>
      <vt:lpstr>等线 Light</vt:lpstr>
      <vt:lpstr>华文彩云</vt:lpstr>
      <vt:lpstr>微软雅黑</vt:lpstr>
      <vt:lpstr>Arial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 淑娟</dc:creator>
  <cp:lastModifiedBy>杨 淑娟</cp:lastModifiedBy>
  <cp:revision>21</cp:revision>
  <dcterms:created xsi:type="dcterms:W3CDTF">2023-08-02T07:02:00Z</dcterms:created>
  <dcterms:modified xsi:type="dcterms:W3CDTF">2023-11-02T06:41:05Z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E130DC8B91424FF7811E131EB205F636_12</vt:lpwstr>
  </property>
  <property fmtid="{D5CDD505-2E9C-101B-9397-08002B2CF9AE}" pid="3" name="KSOProductBuildVer">
    <vt:lpwstr>2052-11.1.0.14309</vt:lpwstr>
  </property>
</Properties>
</file>