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57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0CD4B8-E3F1-43E1-27F9-AD70D0725A0F}"/>
              </a:ext>
            </a:extLst>
          </p:cNvPr>
          <p:cNvSpPr txBox="1"/>
          <p:nvPr/>
        </p:nvSpPr>
        <p:spPr>
          <a:xfrm>
            <a:off x="3156092" y="2065876"/>
            <a:ext cx="6805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进程与线程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4DFA4B-C9AD-A5CC-5D37-69564D8912A9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并发和并行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96AC594-4D96-8DAA-8676-2260E043A6A9}"/>
              </a:ext>
            </a:extLst>
          </p:cNvPr>
          <p:cNvSpPr/>
          <p:nvPr/>
        </p:nvSpPr>
        <p:spPr>
          <a:xfrm>
            <a:off x="1638300" y="2190750"/>
            <a:ext cx="1457324" cy="145732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1BA378D-680B-B6FF-B121-8D2C9850ADF7}"/>
              </a:ext>
            </a:extLst>
          </p:cNvPr>
          <p:cNvCxnSpPr>
            <a:cxnSpLocks/>
          </p:cNvCxnSpPr>
          <p:nvPr/>
        </p:nvCxnSpPr>
        <p:spPr>
          <a:xfrm>
            <a:off x="3448050" y="1730000"/>
            <a:ext cx="0" cy="21156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5211E1A-C465-4E6D-3D49-2122FF04A19E}"/>
              </a:ext>
            </a:extLst>
          </p:cNvPr>
          <p:cNvSpPr txBox="1"/>
          <p:nvPr/>
        </p:nvSpPr>
        <p:spPr>
          <a:xfrm>
            <a:off x="3599372" y="1841776"/>
            <a:ext cx="7200900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是指两个或多个事件同一时间间隔发生，多个任务被交替轮换着执行，比如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事件是吃苹果，在吃苹果的过程中有快递员敲门让你收下快递，收快递就是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事件，那么收完快递继续吃没吃完的苹果。这就是并发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A222E631-07BA-A9D7-A38F-CFC7A408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4" y="3845675"/>
            <a:ext cx="7292966" cy="20391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1441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CAE0B04-5812-62D6-4820-3B58A579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56" y="3242698"/>
            <a:ext cx="6026531" cy="260999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并发和并行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96AC594-4D96-8DAA-8676-2260E043A6A9}"/>
              </a:ext>
            </a:extLst>
          </p:cNvPr>
          <p:cNvSpPr/>
          <p:nvPr/>
        </p:nvSpPr>
        <p:spPr>
          <a:xfrm>
            <a:off x="1752600" y="1861574"/>
            <a:ext cx="1457324" cy="145732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1BA378D-680B-B6FF-B121-8D2C9850ADF7}"/>
              </a:ext>
            </a:extLst>
          </p:cNvPr>
          <p:cNvCxnSpPr>
            <a:cxnSpLocks/>
          </p:cNvCxnSpPr>
          <p:nvPr/>
        </p:nvCxnSpPr>
        <p:spPr>
          <a:xfrm>
            <a:off x="3457575" y="1532399"/>
            <a:ext cx="0" cy="21156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5211E1A-C465-4E6D-3D49-2122FF04A19E}"/>
              </a:ext>
            </a:extLst>
          </p:cNvPr>
          <p:cNvSpPr txBox="1"/>
          <p:nvPr/>
        </p:nvSpPr>
        <p:spPr>
          <a:xfrm>
            <a:off x="3599372" y="1538481"/>
            <a:ext cx="7200900" cy="1890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指两个或多个事件在同一时刻发生，多个任务在同一时刻在多个处理器上同时执行。比如</a:t>
            </a:r>
            <a:r>
              <a:rPr lang="en-US" altLang="zh-CN" sz="20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事件是泡脚，</a:t>
            </a:r>
            <a:r>
              <a:rPr lang="en-US" altLang="zh-CN" sz="20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事件是打电话，</a:t>
            </a:r>
            <a:r>
              <a:rPr lang="en-US" altLang="zh-CN" sz="20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0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事件是记录电话内容，这三件时则可以在同一时刻发生，这就是并行</a:t>
            </a:r>
            <a:r>
              <a:rPr lang="zh-CN" altLang="en-US" sz="20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7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进程之间的通信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96AC594-4D96-8DAA-8676-2260E043A6A9}"/>
              </a:ext>
            </a:extLst>
          </p:cNvPr>
          <p:cNvSpPr/>
          <p:nvPr/>
        </p:nvSpPr>
        <p:spPr>
          <a:xfrm>
            <a:off x="5193506" y="2719989"/>
            <a:ext cx="1457324" cy="145732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6B678-95FE-8F86-17D0-60EF71F5ACEF}"/>
              </a:ext>
            </a:extLst>
          </p:cNvPr>
          <p:cNvSpPr txBox="1"/>
          <p:nvPr/>
        </p:nvSpPr>
        <p:spPr>
          <a:xfrm>
            <a:off x="2708366" y="193839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多个进程之间数据可以共享吗？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9F4C05-9EB7-64D6-9DBF-7DBF6CBC6678}"/>
              </a:ext>
            </a:extLst>
          </p:cNvPr>
          <p:cNvSpPr/>
          <p:nvPr/>
        </p:nvSpPr>
        <p:spPr>
          <a:xfrm>
            <a:off x="3291840" y="4457945"/>
            <a:ext cx="1506582" cy="722811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B8051B-E0BF-28DD-F641-1B0EEA41A172}"/>
              </a:ext>
            </a:extLst>
          </p:cNvPr>
          <p:cNvSpPr/>
          <p:nvPr/>
        </p:nvSpPr>
        <p:spPr>
          <a:xfrm>
            <a:off x="7554685" y="4457944"/>
            <a:ext cx="1506582" cy="722811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172773-11B5-7C5F-F774-C6B75426D0E5}"/>
              </a:ext>
            </a:extLst>
          </p:cNvPr>
          <p:cNvSpPr txBox="1"/>
          <p:nvPr/>
        </p:nvSpPr>
        <p:spPr>
          <a:xfrm>
            <a:off x="7024612" y="264550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6915B4-C067-326F-B009-72738EA8C64A}"/>
              </a:ext>
            </a:extLst>
          </p:cNvPr>
          <p:cNvCxnSpPr>
            <a:stCxn id="13" idx="1"/>
          </p:cNvCxnSpPr>
          <p:nvPr/>
        </p:nvCxnSpPr>
        <p:spPr>
          <a:xfrm flipH="1">
            <a:off x="6650830" y="2876340"/>
            <a:ext cx="373782" cy="2308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1E8157-D256-8EC9-8FAE-0A5AF9927381}"/>
              </a:ext>
            </a:extLst>
          </p:cNvPr>
          <p:cNvCxnSpPr/>
          <p:nvPr/>
        </p:nvCxnSpPr>
        <p:spPr>
          <a:xfrm flipV="1">
            <a:off x="3744686" y="3875314"/>
            <a:ext cx="1114697" cy="5826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08A6139-3687-694E-2500-691A359F48E7}"/>
              </a:ext>
            </a:extLst>
          </p:cNvPr>
          <p:cNvSpPr txBox="1"/>
          <p:nvPr/>
        </p:nvSpPr>
        <p:spPr>
          <a:xfrm>
            <a:off x="2957717" y="3644481"/>
            <a:ext cx="14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a+=30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549FF1-5F12-869A-F3DF-D3D25F7351E1}"/>
              </a:ext>
            </a:extLst>
          </p:cNvPr>
          <p:cNvSpPr txBox="1"/>
          <p:nvPr/>
        </p:nvSpPr>
        <p:spPr>
          <a:xfrm>
            <a:off x="7799646" y="3409349"/>
            <a:ext cx="14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a-=50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950EF1-F388-3BE2-DB62-A950185B20C0}"/>
              </a:ext>
            </a:extLst>
          </p:cNvPr>
          <p:cNvCxnSpPr>
            <a:cxnSpLocks/>
          </p:cNvCxnSpPr>
          <p:nvPr/>
        </p:nvCxnSpPr>
        <p:spPr>
          <a:xfrm flipH="1" flipV="1">
            <a:off x="6830610" y="3887587"/>
            <a:ext cx="1337137" cy="446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9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进程之间的通信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10F96C0-E1AB-466B-F7D9-FD1463F7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45" y="2409917"/>
            <a:ext cx="6587399" cy="2795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E503B2-35EE-3F21-0BE3-BBF96D20A70A}"/>
              </a:ext>
            </a:extLst>
          </p:cNvPr>
          <p:cNvSpPr txBox="1"/>
          <p:nvPr/>
        </p:nvSpPr>
        <p:spPr>
          <a:xfrm>
            <a:off x="4328161" y="176978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各进程之间的数据操作</a:t>
            </a:r>
          </a:p>
        </p:txBody>
      </p:sp>
    </p:spTree>
    <p:extLst>
      <p:ext uri="{BB962C8B-B14F-4D97-AF65-F5344CB8AC3E}">
        <p14:creationId xmlns:p14="http://schemas.microsoft.com/office/powerpoint/2010/main" val="335799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进程之间的通信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3B54B66-189A-8C3B-AC89-10349D95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325" y="2287497"/>
            <a:ext cx="3853367" cy="27547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A5D0F1-61CE-110D-1840-A5A302D71971}"/>
              </a:ext>
            </a:extLst>
          </p:cNvPr>
          <p:cNvSpPr txBox="1"/>
          <p:nvPr/>
        </p:nvSpPr>
        <p:spPr>
          <a:xfrm>
            <a:off x="888274" y="2086343"/>
            <a:ext cx="587828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进程之间可以通过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队列（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Queue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进行通信，队列是一种先进先出（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First In First Out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）的数据结构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2B40BD96-B76F-B919-A163-25E173B7D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45" y="3429000"/>
            <a:ext cx="4928719" cy="105147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BAA2F45-49A5-DFA4-C861-60BD8B603BF0}"/>
              </a:ext>
            </a:extLst>
          </p:cNvPr>
          <p:cNvSpPr txBox="1"/>
          <p:nvPr/>
        </p:nvSpPr>
        <p:spPr>
          <a:xfrm>
            <a:off x="1018204" y="4777298"/>
            <a:ext cx="574835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创建队列的语法结构：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队列对象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=Queue(N)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0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进程之间的通信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3DCC700-EA44-30D3-8855-401FB0F0E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0002"/>
              </p:ext>
            </p:extLst>
          </p:nvPr>
        </p:nvGraphicFramePr>
        <p:xfrm>
          <a:off x="1694405" y="1618585"/>
          <a:ext cx="9593944" cy="3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290">
                  <a:extLst>
                    <a:ext uri="{9D8B030D-6E8A-4147-A177-3AD203B41FA5}">
                      <a16:colId xmlns:a16="http://schemas.microsoft.com/office/drawing/2014/main" val="3043904567"/>
                    </a:ext>
                  </a:extLst>
                </a:gridCol>
                <a:gridCol w="6883654">
                  <a:extLst>
                    <a:ext uri="{9D8B030D-6E8A-4147-A177-3AD203B41FA5}">
                      <a16:colId xmlns:a16="http://schemas.microsoft.com/office/drawing/2014/main" val="6312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7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qsize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获取当前队列包含的消息数量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判断队列是否为空，为空结果为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7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full()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判断队列是否满了，满结果为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1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get(block=True)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获取队列中的一条消息，然后从队列中移除，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block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get_nowait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相当于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get(block=False),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消息队列为空时，抛出异常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9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item,block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=True)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item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消息放入队列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,block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0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put_nowait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(item)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相当于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item,block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=False)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1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86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进程之间的通信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2CA515-4DB5-122C-D34C-852D0A7D1F09}"/>
              </a:ext>
            </a:extLst>
          </p:cNvPr>
          <p:cNvSpPr txBox="1"/>
          <p:nvPr/>
        </p:nvSpPr>
        <p:spPr>
          <a:xfrm>
            <a:off x="2960914" y="17569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使用队列实现进程之间通信的原理是什么呢？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90494F-DDAA-EEBF-0D45-3C1B8831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3" y="2846171"/>
            <a:ext cx="9271038" cy="2021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79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793392-164F-D042-7C60-8F70D04F04BE}"/>
              </a:ext>
            </a:extLst>
          </p:cNvPr>
          <p:cNvSpPr txBox="1"/>
          <p:nvPr/>
        </p:nvSpPr>
        <p:spPr>
          <a:xfrm>
            <a:off x="1524000" y="215260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68FCC2-5CE2-B7F5-F9E4-B2EAAEA0D31B}"/>
              </a:ext>
            </a:extLst>
          </p:cNvPr>
          <p:cNvCxnSpPr>
            <a:cxnSpLocks/>
          </p:cNvCxnSpPr>
          <p:nvPr/>
        </p:nvCxnSpPr>
        <p:spPr>
          <a:xfrm>
            <a:off x="3362325" y="1894890"/>
            <a:ext cx="0" cy="15721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51B2E66-F8F5-6414-2479-20DA9D481084}"/>
              </a:ext>
            </a:extLst>
          </p:cNvPr>
          <p:cNvSpPr txBox="1"/>
          <p:nvPr/>
        </p:nvSpPr>
        <p:spPr>
          <a:xfrm>
            <a:off x="3602829" y="1948963"/>
            <a:ext cx="6873579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线程是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可调度的最小单位，被包含在进程中，是进程中实际的运作单位。一个进程中可以拥有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多个线程并发执行，而每个线程并行执行不同的任务。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947E0E-4BFE-1E7F-5E18-1A705A4CC560}"/>
              </a:ext>
            </a:extLst>
          </p:cNvPr>
          <p:cNvSpPr/>
          <p:nvPr/>
        </p:nvSpPr>
        <p:spPr>
          <a:xfrm>
            <a:off x="3082834" y="3593178"/>
            <a:ext cx="6688175" cy="227188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47B487-CCC5-5969-5CC7-6B99FD482C39}"/>
              </a:ext>
            </a:extLst>
          </p:cNvPr>
          <p:cNvSpPr txBox="1"/>
          <p:nvPr/>
        </p:nvSpPr>
        <p:spPr>
          <a:xfrm>
            <a:off x="1271825" y="4650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34A045-B714-90FD-60DD-6160D48900C8}"/>
              </a:ext>
            </a:extLst>
          </p:cNvPr>
          <p:cNvCxnSpPr>
            <a:cxnSpLocks/>
          </p:cNvCxnSpPr>
          <p:nvPr/>
        </p:nvCxnSpPr>
        <p:spPr>
          <a:xfrm>
            <a:off x="2107406" y="4838402"/>
            <a:ext cx="81867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248409-3D70-7C4C-DF21-6EFAFFD0C1A1}"/>
              </a:ext>
            </a:extLst>
          </p:cNvPr>
          <p:cNvSpPr/>
          <p:nvPr/>
        </p:nvSpPr>
        <p:spPr>
          <a:xfrm>
            <a:off x="3387855" y="4080818"/>
            <a:ext cx="2169115" cy="1644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A02E1D9-56D4-7F5C-E664-408EA0821925}"/>
              </a:ext>
            </a:extLst>
          </p:cNvPr>
          <p:cNvSpPr/>
          <p:nvPr/>
        </p:nvSpPr>
        <p:spPr>
          <a:xfrm>
            <a:off x="6217920" y="3853864"/>
            <a:ext cx="1149531" cy="11061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61149DC-D9AC-D985-0F42-90DEC501B68D}"/>
              </a:ext>
            </a:extLst>
          </p:cNvPr>
          <p:cNvSpPr/>
          <p:nvPr/>
        </p:nvSpPr>
        <p:spPr>
          <a:xfrm>
            <a:off x="8473440" y="4284617"/>
            <a:ext cx="979714" cy="9975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2FE95D-5E35-611D-203C-625FF7A6355A}"/>
              </a:ext>
            </a:extLst>
          </p:cNvPr>
          <p:cNvSpPr txBox="1"/>
          <p:nvPr/>
        </p:nvSpPr>
        <p:spPr>
          <a:xfrm>
            <a:off x="6286706" y="3945250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AA8B52-2F9E-3C2B-0657-282872D0F9AC}"/>
              </a:ext>
            </a:extLst>
          </p:cNvPr>
          <p:cNvSpPr txBox="1"/>
          <p:nvPr/>
        </p:nvSpPr>
        <p:spPr>
          <a:xfrm>
            <a:off x="4287027" y="4176082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1600F7-5E1B-8CEB-3459-E1506CF0615B}"/>
              </a:ext>
            </a:extLst>
          </p:cNvPr>
          <p:cNvSpPr txBox="1"/>
          <p:nvPr/>
        </p:nvSpPr>
        <p:spPr>
          <a:xfrm>
            <a:off x="8409358" y="4328714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5D39B1-9FCE-EC1E-AE03-02D0615AED1C}"/>
              </a:ext>
            </a:extLst>
          </p:cNvPr>
          <p:cNvSpPr/>
          <p:nvPr/>
        </p:nvSpPr>
        <p:spPr>
          <a:xfrm>
            <a:off x="3559489" y="4389007"/>
            <a:ext cx="690589" cy="523475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</a:rPr>
              <a:t>线程</a:t>
            </a:r>
            <a:r>
              <a:rPr lang="en-US" altLang="zh-CN" sz="1400" b="1" dirty="0">
                <a:solidFill>
                  <a:srgbClr val="7030A0"/>
                </a:solidFill>
              </a:rPr>
              <a:t>A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24CB7FF-A58D-DA7C-7D61-F08C67F1F5A8}"/>
              </a:ext>
            </a:extLst>
          </p:cNvPr>
          <p:cNvSpPr/>
          <p:nvPr/>
        </p:nvSpPr>
        <p:spPr>
          <a:xfrm>
            <a:off x="3701765" y="5020435"/>
            <a:ext cx="690589" cy="523475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</a:rPr>
              <a:t>线程</a:t>
            </a:r>
            <a:r>
              <a:rPr lang="en-US" altLang="zh-CN" sz="1400" b="1" dirty="0">
                <a:solidFill>
                  <a:srgbClr val="7030A0"/>
                </a:solidFill>
              </a:rPr>
              <a:t>B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659C4E4-88FC-24B3-7FDE-1FFCE8373BA7}"/>
              </a:ext>
            </a:extLst>
          </p:cNvPr>
          <p:cNvSpPr/>
          <p:nvPr/>
        </p:nvSpPr>
        <p:spPr>
          <a:xfrm>
            <a:off x="4570279" y="4733094"/>
            <a:ext cx="690589" cy="523475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</a:rPr>
              <a:t>线程</a:t>
            </a:r>
            <a:r>
              <a:rPr lang="en-US" altLang="zh-CN" sz="1400" b="1" dirty="0">
                <a:solidFill>
                  <a:srgbClr val="7030A0"/>
                </a:solidFill>
              </a:rPr>
              <a:t>C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0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创建线程的方式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EB250D-3020-623F-FAC1-985C18833B34}"/>
              </a:ext>
            </a:extLst>
          </p:cNvPr>
          <p:cNvSpPr txBox="1"/>
          <p:nvPr/>
        </p:nvSpPr>
        <p:spPr>
          <a:xfrm>
            <a:off x="2595155" y="1650599"/>
            <a:ext cx="6096000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函数式创建线程的语法结构：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t=Thread(</a:t>
            </a:r>
            <a:r>
              <a:rPr lang="en-US" altLang="zh-CN" sz="2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group,target,name,args,kwargs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A16A87-23EA-4392-7C1F-E8D3F770F7A9}"/>
              </a:ext>
            </a:extLst>
          </p:cNvPr>
          <p:cNvSpPr txBox="1"/>
          <p:nvPr/>
        </p:nvSpPr>
        <p:spPr>
          <a:xfrm>
            <a:off x="2775516" y="2842139"/>
            <a:ext cx="7750628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参数说明：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group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：创建线程对象的进程组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：创建的线程对象所要执行的目标函数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：创建线程对象的名称，默认为“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Tread-n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args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：用元组以位置参数的形式传入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对应函数的参数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kwargs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：用字典以关键字参数的形式传入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对应函数的参数</a:t>
            </a:r>
          </a:p>
        </p:txBody>
      </p:sp>
    </p:spTree>
    <p:extLst>
      <p:ext uri="{BB962C8B-B14F-4D97-AF65-F5344CB8AC3E}">
        <p14:creationId xmlns:p14="http://schemas.microsoft.com/office/powerpoint/2010/main" val="401866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创建线程的方式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A16A87-23EA-4392-7C1F-E8D3F770F7A9}"/>
              </a:ext>
            </a:extLst>
          </p:cNvPr>
          <p:cNvSpPr txBox="1"/>
          <p:nvPr/>
        </p:nvSpPr>
        <p:spPr>
          <a:xfrm>
            <a:off x="3049644" y="1833396"/>
            <a:ext cx="7750628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</a:t>
            </a: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子类创建线程的操作步骤是：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自定义类继承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threading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模块下的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63168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62105B-4B30-090B-B481-70888A56A198}"/>
              </a:ext>
            </a:extLst>
          </p:cNvPr>
          <p:cNvSpPr txBox="1"/>
          <p:nvPr/>
        </p:nvSpPr>
        <p:spPr>
          <a:xfrm>
            <a:off x="4533148" y="1640589"/>
            <a:ext cx="3916457" cy="3905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了解什么是程序与进程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掌握创建进程的方式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掌握进程之间的通信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了解进程与线程的概述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掌握创建线程的方式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掌握线程之间的通信方式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掌握生产者与消费者模式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线程之间的通信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8E0699-7B0A-88BD-B133-D0B8E58FAAFA}"/>
              </a:ext>
            </a:extLst>
          </p:cNvPr>
          <p:cNvSpPr txBox="1"/>
          <p:nvPr/>
        </p:nvSpPr>
        <p:spPr>
          <a:xfrm>
            <a:off x="3443377" y="19004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线程之间的数据可以共享吗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D382E22-DB8F-47E2-0960-C0C5445EC273}"/>
              </a:ext>
            </a:extLst>
          </p:cNvPr>
          <p:cNvSpPr/>
          <p:nvPr/>
        </p:nvSpPr>
        <p:spPr>
          <a:xfrm>
            <a:off x="5193506" y="2719989"/>
            <a:ext cx="1457324" cy="145732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8CAB3C3-E935-6564-5250-C57AF987B9B1}"/>
              </a:ext>
            </a:extLst>
          </p:cNvPr>
          <p:cNvSpPr/>
          <p:nvPr/>
        </p:nvSpPr>
        <p:spPr>
          <a:xfrm>
            <a:off x="3291840" y="4457945"/>
            <a:ext cx="1506582" cy="722811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6710C81-C9B7-1584-215A-6CA8C5A064B6}"/>
              </a:ext>
            </a:extLst>
          </p:cNvPr>
          <p:cNvSpPr/>
          <p:nvPr/>
        </p:nvSpPr>
        <p:spPr>
          <a:xfrm>
            <a:off x="7554685" y="4457944"/>
            <a:ext cx="1506582" cy="722811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F63EE6-25FE-75AD-5DB0-FBB21E931404}"/>
              </a:ext>
            </a:extLst>
          </p:cNvPr>
          <p:cNvSpPr txBox="1"/>
          <p:nvPr/>
        </p:nvSpPr>
        <p:spPr>
          <a:xfrm>
            <a:off x="7024612" y="264550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3106C2-AC99-C701-69FA-E6141CAB793C}"/>
              </a:ext>
            </a:extLst>
          </p:cNvPr>
          <p:cNvCxnSpPr>
            <a:stCxn id="11" idx="1"/>
          </p:cNvCxnSpPr>
          <p:nvPr/>
        </p:nvCxnSpPr>
        <p:spPr>
          <a:xfrm flipH="1">
            <a:off x="6650830" y="2876340"/>
            <a:ext cx="373782" cy="2308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31EEB6-6B82-1D93-6421-513CBE5BA1C0}"/>
              </a:ext>
            </a:extLst>
          </p:cNvPr>
          <p:cNvCxnSpPr/>
          <p:nvPr/>
        </p:nvCxnSpPr>
        <p:spPr>
          <a:xfrm flipV="1">
            <a:off x="3744686" y="3875314"/>
            <a:ext cx="1114697" cy="5826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C350C55-2A3C-1368-005C-289AF472D99F}"/>
              </a:ext>
            </a:extLst>
          </p:cNvPr>
          <p:cNvSpPr txBox="1"/>
          <p:nvPr/>
        </p:nvSpPr>
        <p:spPr>
          <a:xfrm>
            <a:off x="2957717" y="3644481"/>
            <a:ext cx="14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a+=30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7D55F9-298F-CF1F-8947-881CC24809CD}"/>
              </a:ext>
            </a:extLst>
          </p:cNvPr>
          <p:cNvSpPr txBox="1"/>
          <p:nvPr/>
        </p:nvSpPr>
        <p:spPr>
          <a:xfrm>
            <a:off x="7799646" y="3409349"/>
            <a:ext cx="14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a-=50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F4893B-F2B9-BD28-69FB-A05EB18AFC50}"/>
              </a:ext>
            </a:extLst>
          </p:cNvPr>
          <p:cNvCxnSpPr>
            <a:cxnSpLocks/>
          </p:cNvCxnSpPr>
          <p:nvPr/>
        </p:nvCxnSpPr>
        <p:spPr>
          <a:xfrm flipH="1" flipV="1">
            <a:off x="6830610" y="3887587"/>
            <a:ext cx="1337137" cy="446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7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线程之间的通信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96B1E3E-8D24-DC9C-A36A-4DCC34D1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098" y="1947931"/>
            <a:ext cx="3669846" cy="3349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DD39100-B2F0-1581-54AC-BBEE5C206FAC}"/>
              </a:ext>
            </a:extLst>
          </p:cNvPr>
          <p:cNvSpPr txBox="1"/>
          <p:nvPr/>
        </p:nvSpPr>
        <p:spPr>
          <a:xfrm>
            <a:off x="2481944" y="17170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线程之间数据共享分析图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5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2967770" y="715472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线程操作共享数据的安全性问题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7461C4-D3C6-A976-8D0C-0D34DBBAA283}"/>
              </a:ext>
            </a:extLst>
          </p:cNvPr>
          <p:cNvSpPr/>
          <p:nvPr/>
        </p:nvSpPr>
        <p:spPr>
          <a:xfrm>
            <a:off x="5538651" y="1994263"/>
            <a:ext cx="1149532" cy="114953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F1F6B9-3204-AFF2-BDC7-D104BBC405B2}"/>
              </a:ext>
            </a:extLst>
          </p:cNvPr>
          <p:cNvSpPr txBox="1"/>
          <p:nvPr/>
        </p:nvSpPr>
        <p:spPr>
          <a:xfrm>
            <a:off x="7705929" y="2314694"/>
            <a:ext cx="854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ticket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E9D84F-CB0E-9522-F408-D5DE576B97CA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775269" y="2438400"/>
            <a:ext cx="930660" cy="763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3DDDF3-86D6-C71A-DACD-7C07F35BA000}"/>
              </a:ext>
            </a:extLst>
          </p:cNvPr>
          <p:cNvSpPr txBox="1"/>
          <p:nvPr/>
        </p:nvSpPr>
        <p:spPr>
          <a:xfrm>
            <a:off x="6688183" y="1809597"/>
            <a:ext cx="134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全局变量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AB4C77-EE88-4845-E849-C15B54EE681D}"/>
              </a:ext>
            </a:extLst>
          </p:cNvPr>
          <p:cNvSpPr/>
          <p:nvPr/>
        </p:nvSpPr>
        <p:spPr>
          <a:xfrm>
            <a:off x="3988525" y="4149634"/>
            <a:ext cx="1132114" cy="65314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4A602C3-6DE5-7F3C-12A7-9559772E27AC}"/>
              </a:ext>
            </a:extLst>
          </p:cNvPr>
          <p:cNvSpPr/>
          <p:nvPr/>
        </p:nvSpPr>
        <p:spPr>
          <a:xfrm>
            <a:off x="6326777" y="4149634"/>
            <a:ext cx="1132114" cy="65314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BCD722C-53FB-2BA4-6E13-45C0DB547E71}"/>
              </a:ext>
            </a:extLst>
          </p:cNvPr>
          <p:cNvSpPr/>
          <p:nvPr/>
        </p:nvSpPr>
        <p:spPr>
          <a:xfrm>
            <a:off x="8665029" y="4149634"/>
            <a:ext cx="1132114" cy="65314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161895-8343-B1A9-9926-469C846E3E39}"/>
              </a:ext>
            </a:extLst>
          </p:cNvPr>
          <p:cNvCxnSpPr>
            <a:cxnSpLocks/>
          </p:cNvCxnSpPr>
          <p:nvPr/>
        </p:nvCxnSpPr>
        <p:spPr>
          <a:xfrm flipV="1">
            <a:off x="4628604" y="3245730"/>
            <a:ext cx="910047" cy="8494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370FD5-FA25-399B-FF97-415747F40026}"/>
              </a:ext>
            </a:extLst>
          </p:cNvPr>
          <p:cNvCxnSpPr>
            <a:cxnSpLocks/>
          </p:cNvCxnSpPr>
          <p:nvPr/>
        </p:nvCxnSpPr>
        <p:spPr>
          <a:xfrm flipH="1" flipV="1">
            <a:off x="6347464" y="3245730"/>
            <a:ext cx="463729" cy="840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E2204CD-26B0-104E-9D5A-A974D52C173F}"/>
              </a:ext>
            </a:extLst>
          </p:cNvPr>
          <p:cNvCxnSpPr>
            <a:cxnSpLocks/>
          </p:cNvCxnSpPr>
          <p:nvPr/>
        </p:nvCxnSpPr>
        <p:spPr>
          <a:xfrm flipH="1" flipV="1">
            <a:off x="7053943" y="3070264"/>
            <a:ext cx="2002971" cy="8045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2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2967770" y="715472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线程操作共享数据的安全性问题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7DC9BC1-E3E3-9393-178F-1C49778E19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63" y="2680980"/>
            <a:ext cx="737763" cy="9735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DD18B1A-1539-3B9C-791D-4FA6C39246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06" y="2824940"/>
            <a:ext cx="631364" cy="737609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37CE3E74-D0CE-C733-2EB4-71BB5F255203}"/>
              </a:ext>
            </a:extLst>
          </p:cNvPr>
          <p:cNvSpPr/>
          <p:nvPr/>
        </p:nvSpPr>
        <p:spPr>
          <a:xfrm>
            <a:off x="4017945" y="3167744"/>
            <a:ext cx="1149532" cy="114953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405B0DB-E004-56C2-B528-191090040B01}"/>
              </a:ext>
            </a:extLst>
          </p:cNvPr>
          <p:cNvSpPr/>
          <p:nvPr/>
        </p:nvSpPr>
        <p:spPr>
          <a:xfrm>
            <a:off x="2098937" y="4809698"/>
            <a:ext cx="1132114" cy="65314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310E3C-E0FE-9AB2-83BE-D5AFE8DBC4E6}"/>
              </a:ext>
            </a:extLst>
          </p:cNvPr>
          <p:cNvCxnSpPr>
            <a:cxnSpLocks/>
          </p:cNvCxnSpPr>
          <p:nvPr/>
        </p:nvCxnSpPr>
        <p:spPr>
          <a:xfrm flipV="1">
            <a:off x="2739016" y="4050618"/>
            <a:ext cx="1153404" cy="7046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F463470-47DB-ACCA-1739-FC09CEAEC21F}"/>
              </a:ext>
            </a:extLst>
          </p:cNvPr>
          <p:cNvSpPr txBox="1"/>
          <p:nvPr/>
        </p:nvSpPr>
        <p:spPr>
          <a:xfrm>
            <a:off x="2356626" y="329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锁定状态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7B04FB3-1932-CEAE-4ED0-43F657B266ED}"/>
              </a:ext>
            </a:extLst>
          </p:cNvPr>
          <p:cNvSpPr/>
          <p:nvPr/>
        </p:nvSpPr>
        <p:spPr>
          <a:xfrm>
            <a:off x="7089392" y="3284772"/>
            <a:ext cx="1149532" cy="114953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ED4C93-BE8E-FAD8-7C26-F8DE2345F8A4}"/>
              </a:ext>
            </a:extLst>
          </p:cNvPr>
          <p:cNvSpPr txBox="1"/>
          <p:nvPr/>
        </p:nvSpPr>
        <p:spPr>
          <a:xfrm>
            <a:off x="8259350" y="2960427"/>
            <a:ext cx="1461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非锁定状态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33F1DD-10EB-D18A-40B6-41BA13E781E1}"/>
              </a:ext>
            </a:extLst>
          </p:cNvPr>
          <p:cNvSpPr txBox="1"/>
          <p:nvPr/>
        </p:nvSpPr>
        <p:spPr>
          <a:xfrm>
            <a:off x="1815529" y="3668607"/>
            <a:ext cx="1781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acquire()</a:t>
            </a:r>
            <a:r>
              <a:rPr lang="zh-CN" altLang="zh-CN" sz="20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AA1E31-46FB-724C-26D0-27B714738BA1}"/>
              </a:ext>
            </a:extLst>
          </p:cNvPr>
          <p:cNvSpPr txBox="1"/>
          <p:nvPr/>
        </p:nvSpPr>
        <p:spPr>
          <a:xfrm>
            <a:off x="8306634" y="3451585"/>
            <a:ext cx="1781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release()</a:t>
            </a:r>
            <a:r>
              <a:rPr lang="zh-CN" altLang="zh-CN" sz="20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0415FD-0EB7-D3B2-ABCC-968F1C45D0B4}"/>
              </a:ext>
            </a:extLst>
          </p:cNvPr>
          <p:cNvSpPr txBox="1"/>
          <p:nvPr/>
        </p:nvSpPr>
        <p:spPr>
          <a:xfrm>
            <a:off x="4912160" y="1797224"/>
            <a:ext cx="16197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</a:t>
            </a:r>
            <a:endParaRPr lang="zh-CN" altLang="en-US" sz="4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34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090720" y="74249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生产者与消费者模式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0415FD-0EB7-D3B2-ABCC-968F1C45D0B4}"/>
              </a:ext>
            </a:extLst>
          </p:cNvPr>
          <p:cNvSpPr txBox="1"/>
          <p:nvPr/>
        </p:nvSpPr>
        <p:spPr>
          <a:xfrm>
            <a:off x="1384594" y="1649789"/>
            <a:ext cx="5843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生产者与消费者模式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DAC8379-FCBD-62B6-D73B-F33B6B964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59" y="3129842"/>
            <a:ext cx="5522686" cy="218181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184CA9-81D7-711A-304C-0992F048B61C}"/>
              </a:ext>
            </a:extLst>
          </p:cNvPr>
          <p:cNvSpPr txBox="1"/>
          <p:nvPr/>
        </p:nvSpPr>
        <p:spPr>
          <a:xfrm>
            <a:off x="1258387" y="2157632"/>
            <a:ext cx="964474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是线程模型中的经典问题，与编程语言无关。当程序中出现了明确的两类任务，一个任务负责生产数据，一个任务负责处理生产的数据时就可以使用该模式。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591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090720" y="74249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生产者与消费者模式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0415FD-0EB7-D3B2-ABCC-968F1C45D0B4}"/>
              </a:ext>
            </a:extLst>
          </p:cNvPr>
          <p:cNvSpPr txBox="1"/>
          <p:nvPr/>
        </p:nvSpPr>
        <p:spPr>
          <a:xfrm>
            <a:off x="1384594" y="1649789"/>
            <a:ext cx="9205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内置模块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7A64F67B-735E-F719-252E-4F5DD94B1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30879"/>
              </p:ext>
            </p:extLst>
          </p:nvPr>
        </p:nvGraphicFramePr>
        <p:xfrm>
          <a:off x="2182483" y="2504923"/>
          <a:ext cx="8128000" cy="2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23">
                  <a:extLst>
                    <a:ext uri="{9D8B030D-6E8A-4147-A177-3AD203B41FA5}">
                      <a16:colId xmlns:a16="http://schemas.microsoft.com/office/drawing/2014/main" val="1063072762"/>
                    </a:ext>
                  </a:extLst>
                </a:gridCol>
                <a:gridCol w="6158377">
                  <a:extLst>
                    <a:ext uri="{9D8B030D-6E8A-4147-A177-3AD203B41FA5}">
                      <a16:colId xmlns:a16="http://schemas.microsoft.com/office/drawing/2014/main" val="206997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5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put(item)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向队列中放置数据，如果队列为满，则阻塞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从队列中取走数据，如果队列为空，则阻塞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0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join()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如果队列不为空，则等待队列变为空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task_done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消费者从队列中取走一项数据，当队列变为空时，唤醒调用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join()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的线程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4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88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689A3C0-3509-5BCE-82E5-82B2AFD58D9B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E917B3-E470-417D-E286-2FDDA77AA79C}"/>
              </a:ext>
            </a:extLst>
          </p:cNvPr>
          <p:cNvSpPr txBox="1"/>
          <p:nvPr/>
        </p:nvSpPr>
        <p:spPr>
          <a:xfrm>
            <a:off x="1625984" y="1446457"/>
            <a:ext cx="10049691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程序：是指一系列有序指令的集合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进程：启动后的程序称为进程，系统会为进程分配内存空间。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创建进程的语法结构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Process(group=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None,target,name,args,kwargs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进程池：当需要上百、上千个进程的时候，就可以使用进程池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Pool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创建进程池的语法结构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进程池对象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=Pool(N)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并发：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是指两个或多个事件同一时间间隔发生，多个任务被交替轮换着执行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并行：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是指两个或多个事件在同一时刻发生，多个任务在同一时刻在多个处理器上同时执行</a:t>
            </a:r>
          </a:p>
          <a:p>
            <a:pPr lvl="1" algn="just">
              <a:lnSpc>
                <a:spcPct val="150000"/>
              </a:lnSpc>
            </a:pPr>
            <a:endParaRPr lang="en-US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0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689A3C0-3509-5BCE-82E5-82B2AFD58D9B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E917B3-E470-417D-E286-2FDDA77AA79C}"/>
              </a:ext>
            </a:extLst>
          </p:cNvPr>
          <p:cNvSpPr txBox="1"/>
          <p:nvPr/>
        </p:nvSpPr>
        <p:spPr>
          <a:xfrm>
            <a:off x="1625985" y="1446457"/>
            <a:ext cx="9346816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进程之间不存在共享数据，但可以使用队列进行通信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线程是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可调度的最小单位，被包含在进程中，是进程中实际的运作单位。一个进程中可以拥有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多个线程并发执行，每个线程并行执行不同的任务。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创建线程的两种方式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函数式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继承式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同一进程内的多个线程共享数据，但也会带来安全性问题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锁解决多个线程操作共享数据的安全性问题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生产者和消费者问题是线程模型中的经典问题，与编程语言无关</a:t>
            </a:r>
          </a:p>
          <a:p>
            <a:pPr lvl="1" algn="just">
              <a:lnSpc>
                <a:spcPct val="150000"/>
              </a:lnSpc>
            </a:pPr>
            <a:endParaRPr lang="en-US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91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初识程序与进程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923962-23F4-C04B-216B-7C52BC053A14}"/>
              </a:ext>
            </a:extLst>
          </p:cNvPr>
          <p:cNvSpPr txBox="1"/>
          <p:nvPr/>
        </p:nvSpPr>
        <p:spPr>
          <a:xfrm>
            <a:off x="1524000" y="196215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2438C0-551E-3702-BEE4-A04484BE50D6}"/>
              </a:ext>
            </a:extLst>
          </p:cNvPr>
          <p:cNvSpPr txBox="1"/>
          <p:nvPr/>
        </p:nvSpPr>
        <p:spPr>
          <a:xfrm>
            <a:off x="3477102" y="1842759"/>
            <a:ext cx="7590948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英文单词为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Program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，是指一系列有序指令的集合，使用编程语言所编写，用于实现一定的功能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D9754A-FEE3-B87F-63EF-B2040FB86F93}"/>
              </a:ext>
            </a:extLst>
          </p:cNvPr>
          <p:cNvCxnSpPr>
            <a:cxnSpLocks/>
          </p:cNvCxnSpPr>
          <p:nvPr/>
        </p:nvCxnSpPr>
        <p:spPr>
          <a:xfrm>
            <a:off x="3362325" y="1704431"/>
            <a:ext cx="0" cy="15721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6">
            <a:extLst>
              <a:ext uri="{FF2B5EF4-FFF2-40B4-BE49-F238E27FC236}">
                <a16:creationId xmlns:a16="http://schemas.microsoft.com/office/drawing/2014/main" id="{974EE1CE-03E4-CD4A-F2EA-C78D1AD97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3353332"/>
            <a:ext cx="1581150" cy="2081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447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初识程序与进程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923962-23F4-C04B-216B-7C52BC053A14}"/>
              </a:ext>
            </a:extLst>
          </p:cNvPr>
          <p:cNvSpPr txBox="1"/>
          <p:nvPr/>
        </p:nvSpPr>
        <p:spPr>
          <a:xfrm>
            <a:off x="1524000" y="196215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2438C0-551E-3702-BEE4-A04484BE50D6}"/>
              </a:ext>
            </a:extLst>
          </p:cNvPr>
          <p:cNvSpPr txBox="1"/>
          <p:nvPr/>
        </p:nvSpPr>
        <p:spPr>
          <a:xfrm>
            <a:off x="3477102" y="1888924"/>
            <a:ext cx="759094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进程则是指启动后的程序，系统会为进程分配内存空间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D9754A-FEE3-B87F-63EF-B2040FB86F93}"/>
              </a:ext>
            </a:extLst>
          </p:cNvPr>
          <p:cNvCxnSpPr>
            <a:cxnSpLocks/>
          </p:cNvCxnSpPr>
          <p:nvPr/>
        </p:nvCxnSpPr>
        <p:spPr>
          <a:xfrm>
            <a:off x="3362325" y="1704431"/>
            <a:ext cx="0" cy="15721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857C331-ECC2-1D56-F064-491A4AA8D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45" y="2589250"/>
            <a:ext cx="6393180" cy="3086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77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创建进程的方式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963383-85C6-FEFC-1E65-882CF1CE1C8C}"/>
              </a:ext>
            </a:extLst>
          </p:cNvPr>
          <p:cNvSpPr txBox="1"/>
          <p:nvPr/>
        </p:nvSpPr>
        <p:spPr>
          <a:xfrm>
            <a:off x="2218201" y="1540288"/>
            <a:ext cx="6714648" cy="105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第一种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创建进程的语法构：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Process(group=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None,target,name,args,kwargs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9B655F-3892-5F70-A6C2-E7D7E95E30EC}"/>
              </a:ext>
            </a:extLst>
          </p:cNvPr>
          <p:cNvSpPr txBox="1"/>
          <p:nvPr/>
        </p:nvSpPr>
        <p:spPr>
          <a:xfrm>
            <a:off x="2377024" y="2732653"/>
            <a:ext cx="8828597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参数说明：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group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：表示分组，实际上不使用，值默认为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即可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：表示子进程要执行的任务，支持函数名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：表示子进程的名称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args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：表示调用函数的位置参数，以元组的形式进行传递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kwargs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：表示调用函数的关键字参数，以字典的形式进行传递</a:t>
            </a:r>
          </a:p>
        </p:txBody>
      </p:sp>
    </p:spTree>
    <p:extLst>
      <p:ext uri="{BB962C8B-B14F-4D97-AF65-F5344CB8AC3E}">
        <p14:creationId xmlns:p14="http://schemas.microsoft.com/office/powerpoint/2010/main" val="31881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创建进程的方式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870A18-A484-6C76-8E3E-D1847FAA7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52461"/>
              </p:ext>
            </p:extLst>
          </p:nvPr>
        </p:nvGraphicFramePr>
        <p:xfrm>
          <a:off x="1782852" y="1543458"/>
          <a:ext cx="9417050" cy="432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67">
                  <a:extLst>
                    <a:ext uri="{9D8B030D-6E8A-4147-A177-3AD203B41FA5}">
                      <a16:colId xmlns:a16="http://schemas.microsoft.com/office/drawing/2014/main" val="2751429588"/>
                    </a:ext>
                  </a:extLst>
                </a:gridCol>
                <a:gridCol w="6772183">
                  <a:extLst>
                    <a:ext uri="{9D8B030D-6E8A-4147-A177-3AD203B41FA5}">
                      <a16:colId xmlns:a16="http://schemas.microsoft.com/office/drawing/2014/main" val="2986037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7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当前进程实例别名 ，默认为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Process-N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当前进程对象的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PID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5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is_alive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进程是否执行完，没执行完结果为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3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join(timeout)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等待结束或等待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timeout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start()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启动进程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69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如果没有指定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target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参数，则启动进程后，会调用父类中的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run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30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terminate()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强制终止进程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4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创建进程的方式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58E259-9E9C-D3DB-3A39-045B1226557F}"/>
              </a:ext>
            </a:extLst>
          </p:cNvPr>
          <p:cNvSpPr txBox="1"/>
          <p:nvPr/>
        </p:nvSpPr>
        <p:spPr>
          <a:xfrm>
            <a:off x="2182483" y="1816919"/>
            <a:ext cx="6714648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第二种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创建进程的语法构：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子进程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(Process):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pass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4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2804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58E259-9E9C-D3DB-3A39-045B1226557F}"/>
              </a:ext>
            </a:extLst>
          </p:cNvPr>
          <p:cNvSpPr txBox="1"/>
          <p:nvPr/>
        </p:nvSpPr>
        <p:spPr>
          <a:xfrm>
            <a:off x="1916034" y="1592860"/>
            <a:ext cx="8771267" cy="2520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36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进程池的原理是：</a:t>
            </a:r>
            <a:endParaRPr lang="en-US" altLang="zh-CN" sz="36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创建一个进程池，并设置进程池中最大的进程数量。假设进程池中最大的进程数为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，现在有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个任务需要执行，那么进程池一次可以执行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个任务，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次即可完成全部任务的执行。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72CAF1-760F-703B-491C-51558043F9F5}"/>
              </a:ext>
            </a:extLst>
          </p:cNvPr>
          <p:cNvSpPr txBox="1"/>
          <p:nvPr/>
        </p:nvSpPr>
        <p:spPr>
          <a:xfrm>
            <a:off x="1854993" y="4210036"/>
            <a:ext cx="6096000" cy="105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创建进程池的语法结构：</a:t>
            </a:r>
            <a:endParaRPr lang="zh-CN" altLang="zh-CN" sz="24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进程池对象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=Pool(N)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1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9E0E20-456F-4545-EEF3-E77C5D7207C5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DD045A-B929-41C1-76B5-297941D8DBF3}"/>
              </a:ext>
            </a:extLst>
          </p:cNvPr>
          <p:cNvSpPr txBox="1"/>
          <p:nvPr/>
        </p:nvSpPr>
        <p:spPr>
          <a:xfrm>
            <a:off x="4392354" y="715472"/>
            <a:ext cx="2804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进程池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6F5D88EA-F411-E6EA-C559-2BADBF0D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57327"/>
              </p:ext>
            </p:extLst>
          </p:nvPr>
        </p:nvGraphicFramePr>
        <p:xfrm>
          <a:off x="895350" y="1776941"/>
          <a:ext cx="10677525" cy="296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035">
                  <a:extLst>
                    <a:ext uri="{9D8B030D-6E8A-4147-A177-3AD203B41FA5}">
                      <a16:colId xmlns:a16="http://schemas.microsoft.com/office/drawing/2014/main" val="2299519144"/>
                    </a:ext>
                  </a:extLst>
                </a:gridCol>
                <a:gridCol w="5993490">
                  <a:extLst>
                    <a:ext uri="{9D8B030D-6E8A-4147-A177-3AD203B41FA5}">
                      <a16:colId xmlns:a16="http://schemas.microsoft.com/office/drawing/2014/main" val="277576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apply_async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func,args,kwargs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使用非阻塞方式调用函数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6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apply(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func,args,kwargs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使用阻塞方式调用函数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5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close()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关闭进程池，不再接收新任务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terminate()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不管任务是否完成，立即终止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1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join()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阻塞主进程，必须在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terminate()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close()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之后使用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87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5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1714</Words>
  <Application>Microsoft Office PowerPoint</Application>
  <PresentationFormat>宽屏</PresentationFormat>
  <Paragraphs>215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11</cp:revision>
  <dcterms:created xsi:type="dcterms:W3CDTF">2023-08-02T07:02:00Z</dcterms:created>
  <dcterms:modified xsi:type="dcterms:W3CDTF">2023-11-13T05:14:06Z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