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ags/tag1.xml" ContentType="application/vnd.openxmlformats-officedocument.presentationml.tags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57" r:id="rId3"/>
    <p:sldId id="256" r:id="rId4"/>
    <p:sldId id="261" r:id="rId5"/>
    <p:sldId id="263" r:id="rId6"/>
    <p:sldId id="259" r:id="rId7"/>
    <p:sldId id="262" r:id="rId8"/>
    <p:sldId id="264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C6C"/>
    <a:srgbClr val="F13333"/>
    <a:srgbClr val="31778E"/>
    <a:srgbClr val="D66E49"/>
    <a:srgbClr val="F84D4D"/>
    <a:srgbClr val="FFFFFF"/>
    <a:srgbClr val="5BA3EB"/>
    <a:srgbClr val="FF7A5B"/>
    <a:srgbClr val="FF3300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54FFC-326A-46BA-A5FA-97A84CF7D8BB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29BB5-50BF-4E3F-AB98-6DE86DB6B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89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42559051-e25a-45cd-9d2d-0b27a6f87d33.source.default.zh-Hans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232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29536-5996-4FB6-8048-0F1F1FCB0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26223-B9A0-4294-9768-9BF2693E2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DD279-6EA2-4677-B49A-078B6369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FCB9-FD5B-457B-9D92-B50D9C65F063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25D64-389D-4FB1-9C86-01429DFD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51717-2D65-404E-A848-4554BC8E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B16D-ACD4-4B46-9E10-ABA934041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93D03-E6BA-4E73-93A8-D14031DF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6B5E72-0B3E-4907-8231-F26410661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A13C4-CFD1-436F-A5B6-FB9A9828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FCB9-FD5B-457B-9D92-B50D9C65F063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2B92A-C2CC-4B50-8605-AE9763E3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E49CF-DFBF-4BF4-BA85-021CD5C6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B16D-ACD4-4B46-9E10-ABA934041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65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B050C1-C76B-44FB-A07B-CF545D531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86B452-BAA9-4E2E-8858-2BE879251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50255-8C88-4C33-A31F-225A50D3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FCB9-FD5B-457B-9D92-B50D9C65F063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9788F-7854-427A-B1B3-24875F05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30160-8511-42C0-9637-93F8C3A8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B16D-ACD4-4B46-9E10-ABA934041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0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9C124-D6E7-43FB-B333-634D553B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C440F-85D3-481D-843B-2D2ADB5FC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85546-F34A-4F1E-A71F-CBA89B61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FCB9-FD5B-457B-9D92-B50D9C65F063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A99A1-5F24-4B2A-B149-2FE2E1C6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89AA9-13BA-4BB6-81C5-EAF0E7A1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B16D-ACD4-4B46-9E10-ABA934041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3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EC2B4-778E-41CB-97C6-B83ED765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8C6E8-3E82-4FFE-B054-AECFCC241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C88D1-9D97-4553-9F44-588B3D16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FCB9-FD5B-457B-9D92-B50D9C65F063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D0A77-3B01-47C5-8EFE-031B522D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125A3-FB59-4D46-ABBB-CBD71ACA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B16D-ACD4-4B46-9E10-ABA934041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60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0AE04-CD61-4C41-8A38-E173B170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11EE6-3E15-44CD-BF5C-3EF5FE272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10F7A3-43B0-4992-8F46-29679AB81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360157-86BB-46CE-B934-C444CA10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FCB9-FD5B-457B-9D92-B50D9C65F063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745F6F-A44A-432B-972F-7DF72461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12EDB0-B1FF-43B0-A118-10C7D141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B16D-ACD4-4B46-9E10-ABA934041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54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94305-1748-4427-A3EB-15F17CEE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00AF08-2AA7-47BC-A7C7-35A55708B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84E8B1-1625-4E10-BAAB-9B16B82FC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780B49-2DA2-472C-9A60-9B8D4BDDC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765EF9-F9D7-4B38-8A73-6B501E8AB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089043-DB3A-44F8-B4B4-50D523CB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FCB9-FD5B-457B-9D92-B50D9C65F063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B1C079-FEA3-44D4-AA96-95462EB4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AB47C8-9631-415F-B68C-FFA9955D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B16D-ACD4-4B46-9E10-ABA934041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6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5704A-CEFE-4655-B6A3-9D44044D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23961F-25F2-4317-AC84-BBD7E551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FCB9-FD5B-457B-9D92-B50D9C65F063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39EB4D-B938-4FE7-9B49-37ACEE06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E851F2-4894-44F6-91C6-14FAFC10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B16D-ACD4-4B46-9E10-ABA934041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64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712877-599F-4810-81DD-8CF6B427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FCB9-FD5B-457B-9D92-B50D9C65F063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5FC4E7-E638-49B6-A416-857A67D9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89A5AB-9278-4E1F-84D1-81F72D37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B16D-ACD4-4B46-9E10-ABA934041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58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D35B4-F837-4673-A57C-5281E046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ECBA1-B7E8-4D7E-B840-0F4438265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123358-53D8-4691-B701-0FE63D92A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E2C4BF-B963-4F80-9124-86BADC14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FCB9-FD5B-457B-9D92-B50D9C65F063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A8B26B-2D82-445C-9999-067AC76D3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B51FA0-E1EE-43C2-87EA-FF4F26AE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B16D-ACD4-4B46-9E10-ABA934041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7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FA15A-AEDC-409C-81F3-5642F7A6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6D802A-1D1D-406F-BC6B-B76BC8930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269C1C-2238-45F6-B38A-7AB1A6E38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D3FEC6-EFCD-4B30-831F-C0E2B4F9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FCB9-FD5B-457B-9D92-B50D9C65F063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386891-3609-40C6-84C7-4DBCBA08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9AC46B-6567-4043-9687-3D604917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B16D-ACD4-4B46-9E10-ABA934041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78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68CF44-3F67-424A-A626-FF5172F3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056404-6656-4413-BA12-7866C8BB9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96654-1CA5-4ED0-AB6B-9FF7D1083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1FCB9-FD5B-457B-9D92-B50D9C65F063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2E6B9-3152-4E18-917C-8E55E3CC0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36FCB-849F-4DA7-A36C-0FB5DF164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9B16D-ACD4-4B46-9E10-ABA934041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22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4.xml"/><Relationship Id="rId4" Type="http://schemas.openxmlformats.org/officeDocument/2006/relationships/hyperlink" Target="http://www.shibor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B4457874-3E64-4561-837F-A055537E3CC9}"/>
              </a:ext>
            </a:extLst>
          </p:cNvPr>
          <p:cNvGrpSpPr/>
          <p:nvPr/>
        </p:nvGrpSpPr>
        <p:grpSpPr>
          <a:xfrm>
            <a:off x="221025" y="2100304"/>
            <a:ext cx="3925529" cy="2340047"/>
            <a:chOff x="430079" y="946355"/>
            <a:chExt cx="4183626" cy="2954593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33F7487-0105-419A-9BAC-659BBB75E1BE}"/>
                </a:ext>
              </a:extLst>
            </p:cNvPr>
            <p:cNvSpPr/>
            <p:nvPr/>
          </p:nvSpPr>
          <p:spPr>
            <a:xfrm>
              <a:off x="430079" y="2101645"/>
              <a:ext cx="1582994" cy="471948"/>
            </a:xfrm>
            <a:prstGeom prst="rect">
              <a:avLst/>
            </a:prstGeom>
            <a:solidFill>
              <a:srgbClr val="F8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投资者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87BFB3A-C4C6-478F-92C8-ABD6C56CA847}"/>
                </a:ext>
              </a:extLst>
            </p:cNvPr>
            <p:cNvSpPr/>
            <p:nvPr/>
          </p:nvSpPr>
          <p:spPr>
            <a:xfrm>
              <a:off x="3030711" y="2101645"/>
              <a:ext cx="1582994" cy="471948"/>
            </a:xfrm>
            <a:prstGeom prst="rect">
              <a:avLst/>
            </a:prstGeom>
            <a:solidFill>
              <a:srgbClr val="5BA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基金经理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80A3991-C5C6-4085-BFD9-420E0CAB50AC}"/>
                </a:ext>
              </a:extLst>
            </p:cNvPr>
            <p:cNvSpPr/>
            <p:nvPr/>
          </p:nvSpPr>
          <p:spPr>
            <a:xfrm>
              <a:off x="3030711" y="946355"/>
              <a:ext cx="1582994" cy="471948"/>
            </a:xfrm>
            <a:prstGeom prst="rect">
              <a:avLst/>
            </a:prstGeom>
            <a:solidFill>
              <a:srgbClr val="5BA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基金公司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275D072-8011-4E81-9000-6982F0A2860B}"/>
                </a:ext>
              </a:extLst>
            </p:cNvPr>
            <p:cNvSpPr/>
            <p:nvPr/>
          </p:nvSpPr>
          <p:spPr>
            <a:xfrm>
              <a:off x="3030711" y="3429000"/>
              <a:ext cx="1582994" cy="471948"/>
            </a:xfrm>
            <a:prstGeom prst="rect">
              <a:avLst/>
            </a:prstGeom>
            <a:solidFill>
              <a:srgbClr val="06BB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银行</a:t>
              </a: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97F1536D-5908-48D0-8458-DE146204F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2291" y="1118309"/>
              <a:ext cx="1017638" cy="115529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84C01DC-DE8C-4156-8BD2-AACD7B0F90A9}"/>
                </a:ext>
              </a:extLst>
            </p:cNvPr>
            <p:cNvCxnSpPr>
              <a:cxnSpLocks/>
              <a:stCxn id="41" idx="2"/>
              <a:endCxn id="40" idx="0"/>
            </p:cNvCxnSpPr>
            <p:nvPr/>
          </p:nvCxnSpPr>
          <p:spPr>
            <a:xfrm>
              <a:off x="3822208" y="1418303"/>
              <a:ext cx="0" cy="683342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FA2D6474-54CB-4FB3-9F19-8DBA813E2987}"/>
                </a:ext>
              </a:extLst>
            </p:cNvPr>
            <p:cNvCxnSpPr>
              <a:cxnSpLocks/>
            </p:cNvCxnSpPr>
            <p:nvPr/>
          </p:nvCxnSpPr>
          <p:spPr>
            <a:xfrm>
              <a:off x="2013073" y="2409383"/>
              <a:ext cx="1017638" cy="1327355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9C4F252-42E8-4049-A861-37E31A5A70C0}"/>
                </a:ext>
              </a:extLst>
            </p:cNvPr>
            <p:cNvCxnSpPr>
              <a:cxnSpLocks/>
              <a:stCxn id="40" idx="1"/>
              <a:endCxn id="39" idx="3"/>
            </p:cNvCxnSpPr>
            <p:nvPr/>
          </p:nvCxnSpPr>
          <p:spPr>
            <a:xfrm flipH="1">
              <a:off x="2013073" y="2337619"/>
              <a:ext cx="1017638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A89D707-244F-4288-8A54-0E40E136D98E}"/>
                </a:ext>
              </a:extLst>
            </p:cNvPr>
            <p:cNvSpPr txBox="1"/>
            <p:nvPr/>
          </p:nvSpPr>
          <p:spPr>
            <a:xfrm rot="18709296">
              <a:off x="1865029" y="1415981"/>
              <a:ext cx="1093073" cy="328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投资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4D216B44-E46A-4D61-B80B-9916926E537A}"/>
                </a:ext>
              </a:extLst>
            </p:cNvPr>
            <p:cNvSpPr txBox="1"/>
            <p:nvPr/>
          </p:nvSpPr>
          <p:spPr>
            <a:xfrm>
              <a:off x="3822207" y="1598841"/>
              <a:ext cx="685191" cy="388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指派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22A4CE4-5147-4347-9B9A-9C1E33ED334C}"/>
                </a:ext>
              </a:extLst>
            </p:cNvPr>
            <p:cNvSpPr txBox="1"/>
            <p:nvPr/>
          </p:nvSpPr>
          <p:spPr>
            <a:xfrm>
              <a:off x="2299986" y="2026998"/>
              <a:ext cx="685191" cy="388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服务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6C2BE5D0-DDC1-47D4-827B-6031A439B9EA}"/>
                </a:ext>
              </a:extLst>
            </p:cNvPr>
            <p:cNvSpPr txBox="1"/>
            <p:nvPr/>
          </p:nvSpPr>
          <p:spPr>
            <a:xfrm rot="3120413">
              <a:off x="1789258" y="3039016"/>
              <a:ext cx="1216923" cy="328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钱财托管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25262B5-E0D1-4A58-84FF-655EAC98768C}"/>
                </a:ext>
              </a:extLst>
            </p:cNvPr>
            <p:cNvSpPr txBox="1"/>
            <p:nvPr/>
          </p:nvSpPr>
          <p:spPr>
            <a:xfrm rot="3120413">
              <a:off x="2145977" y="2885300"/>
              <a:ext cx="1114097" cy="328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托管费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776553B-EE5A-4123-8411-489FFBC44D6B}"/>
                </a:ext>
              </a:extLst>
            </p:cNvPr>
            <p:cNvSpPr txBox="1"/>
            <p:nvPr/>
          </p:nvSpPr>
          <p:spPr>
            <a:xfrm rot="18758895">
              <a:off x="2147650" y="1587922"/>
              <a:ext cx="1017639" cy="328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服务费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276A75EC-ED1E-4E78-BAF0-A33B68BF3CC1}"/>
              </a:ext>
            </a:extLst>
          </p:cNvPr>
          <p:cNvGrpSpPr/>
          <p:nvPr/>
        </p:nvGrpSpPr>
        <p:grpSpPr>
          <a:xfrm>
            <a:off x="4581834" y="913569"/>
            <a:ext cx="7334863" cy="4562999"/>
            <a:chOff x="4581834" y="913569"/>
            <a:chExt cx="7334863" cy="4562999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11D0F59A-0217-4EF5-90D7-80E212328316}"/>
                </a:ext>
              </a:extLst>
            </p:cNvPr>
            <p:cNvGrpSpPr/>
            <p:nvPr/>
          </p:nvGrpSpPr>
          <p:grpSpPr>
            <a:xfrm>
              <a:off x="4581834" y="1347019"/>
              <a:ext cx="7334863" cy="4129549"/>
              <a:chOff x="4581834" y="1347019"/>
              <a:chExt cx="7334863" cy="4129549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3F612F93-8222-43A1-B8FF-5E249AC164D1}"/>
                  </a:ext>
                </a:extLst>
              </p:cNvPr>
              <p:cNvGrpSpPr/>
              <p:nvPr/>
            </p:nvGrpSpPr>
            <p:grpSpPr>
              <a:xfrm>
                <a:off x="4706171" y="1492749"/>
                <a:ext cx="7110262" cy="3872501"/>
                <a:chOff x="1829430" y="368798"/>
                <a:chExt cx="7797890" cy="3872501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9D12DC75-B72A-4EEA-BB00-586C3D28139C}"/>
                    </a:ext>
                  </a:extLst>
                </p:cNvPr>
                <p:cNvGrpSpPr/>
                <p:nvPr/>
              </p:nvGrpSpPr>
              <p:grpSpPr>
                <a:xfrm>
                  <a:off x="3550605" y="1530720"/>
                  <a:ext cx="2041832" cy="2710579"/>
                  <a:chOff x="4978400" y="2087563"/>
                  <a:chExt cx="2235200" cy="2684463"/>
                </a:xfrm>
              </p:grpSpPr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3980A2FA-60C4-4932-AEA3-A4C0934448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978400" y="2090738"/>
                    <a:ext cx="2235200" cy="2676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" name="任意多边形 5">
                    <a:extLst>
                      <a:ext uri="{FF2B5EF4-FFF2-40B4-BE49-F238E27FC236}">
                        <a16:creationId xmlns:a16="http://schemas.microsoft.com/office/drawing/2014/main" id="{E36626CE-0FE3-4C93-99D4-C68C7235FD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30825" y="2101851"/>
                    <a:ext cx="1535113" cy="2654300"/>
                  </a:xfrm>
                  <a:custGeom>
                    <a:avLst/>
                    <a:gdLst>
                      <a:gd name="T0" fmla="*/ 37 w 406"/>
                      <a:gd name="T1" fmla="*/ 0 h 702"/>
                      <a:gd name="T2" fmla="*/ 369 w 406"/>
                      <a:gd name="T3" fmla="*/ 0 h 702"/>
                      <a:gd name="T4" fmla="*/ 406 w 406"/>
                      <a:gd name="T5" fmla="*/ 37 h 702"/>
                      <a:gd name="T6" fmla="*/ 406 w 406"/>
                      <a:gd name="T7" fmla="*/ 665 h 702"/>
                      <a:gd name="T8" fmla="*/ 369 w 406"/>
                      <a:gd name="T9" fmla="*/ 702 h 702"/>
                      <a:gd name="T10" fmla="*/ 37 w 406"/>
                      <a:gd name="T11" fmla="*/ 702 h 702"/>
                      <a:gd name="T12" fmla="*/ 0 w 406"/>
                      <a:gd name="T13" fmla="*/ 665 h 702"/>
                      <a:gd name="T14" fmla="*/ 0 w 406"/>
                      <a:gd name="T15" fmla="*/ 37 h 702"/>
                      <a:gd name="T16" fmla="*/ 37 w 406"/>
                      <a:gd name="T17" fmla="*/ 0 h 7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6" h="702">
                        <a:moveTo>
                          <a:pt x="37" y="0"/>
                        </a:moveTo>
                        <a:cubicBezTo>
                          <a:pt x="369" y="0"/>
                          <a:pt x="369" y="0"/>
                          <a:pt x="369" y="0"/>
                        </a:cubicBezTo>
                        <a:cubicBezTo>
                          <a:pt x="389" y="0"/>
                          <a:pt x="406" y="17"/>
                          <a:pt x="406" y="37"/>
                        </a:cubicBezTo>
                        <a:cubicBezTo>
                          <a:pt x="406" y="665"/>
                          <a:pt x="406" y="665"/>
                          <a:pt x="406" y="665"/>
                        </a:cubicBezTo>
                        <a:cubicBezTo>
                          <a:pt x="406" y="685"/>
                          <a:pt x="389" y="702"/>
                          <a:pt x="369" y="702"/>
                        </a:cubicBezTo>
                        <a:cubicBezTo>
                          <a:pt x="37" y="702"/>
                          <a:pt x="37" y="702"/>
                          <a:pt x="37" y="702"/>
                        </a:cubicBezTo>
                        <a:cubicBezTo>
                          <a:pt x="17" y="702"/>
                          <a:pt x="0" y="685"/>
                          <a:pt x="0" y="665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7"/>
                          <a:pt x="17" y="0"/>
                          <a:pt x="3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" name="任意多边形 6">
                    <a:extLst>
                      <a:ext uri="{FF2B5EF4-FFF2-40B4-BE49-F238E27FC236}">
                        <a16:creationId xmlns:a16="http://schemas.microsoft.com/office/drawing/2014/main" id="{A7445595-FD9C-476F-8047-C3D716475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4950" y="2087563"/>
                    <a:ext cx="1565275" cy="2684463"/>
                  </a:xfrm>
                  <a:custGeom>
                    <a:avLst/>
                    <a:gdLst>
                      <a:gd name="T0" fmla="*/ 373 w 414"/>
                      <a:gd name="T1" fmla="*/ 710 h 710"/>
                      <a:gd name="T2" fmla="*/ 41 w 414"/>
                      <a:gd name="T3" fmla="*/ 710 h 710"/>
                      <a:gd name="T4" fmla="*/ 0 w 414"/>
                      <a:gd name="T5" fmla="*/ 669 h 710"/>
                      <a:gd name="T6" fmla="*/ 0 w 414"/>
                      <a:gd name="T7" fmla="*/ 41 h 710"/>
                      <a:gd name="T8" fmla="*/ 41 w 414"/>
                      <a:gd name="T9" fmla="*/ 0 h 710"/>
                      <a:gd name="T10" fmla="*/ 373 w 414"/>
                      <a:gd name="T11" fmla="*/ 0 h 710"/>
                      <a:gd name="T12" fmla="*/ 414 w 414"/>
                      <a:gd name="T13" fmla="*/ 41 h 710"/>
                      <a:gd name="T14" fmla="*/ 414 w 414"/>
                      <a:gd name="T15" fmla="*/ 669 h 710"/>
                      <a:gd name="T16" fmla="*/ 373 w 414"/>
                      <a:gd name="T17" fmla="*/ 710 h 710"/>
                      <a:gd name="T18" fmla="*/ 41 w 414"/>
                      <a:gd name="T19" fmla="*/ 8 h 710"/>
                      <a:gd name="T20" fmla="*/ 8 w 414"/>
                      <a:gd name="T21" fmla="*/ 41 h 710"/>
                      <a:gd name="T22" fmla="*/ 8 w 414"/>
                      <a:gd name="T23" fmla="*/ 669 h 710"/>
                      <a:gd name="T24" fmla="*/ 41 w 414"/>
                      <a:gd name="T25" fmla="*/ 702 h 710"/>
                      <a:gd name="T26" fmla="*/ 373 w 414"/>
                      <a:gd name="T27" fmla="*/ 702 h 710"/>
                      <a:gd name="T28" fmla="*/ 406 w 414"/>
                      <a:gd name="T29" fmla="*/ 669 h 710"/>
                      <a:gd name="T30" fmla="*/ 406 w 414"/>
                      <a:gd name="T31" fmla="*/ 41 h 710"/>
                      <a:gd name="T32" fmla="*/ 373 w 414"/>
                      <a:gd name="T33" fmla="*/ 8 h 710"/>
                      <a:gd name="T34" fmla="*/ 41 w 414"/>
                      <a:gd name="T35" fmla="*/ 8 h 7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414" h="710">
                        <a:moveTo>
                          <a:pt x="373" y="710"/>
                        </a:moveTo>
                        <a:cubicBezTo>
                          <a:pt x="41" y="710"/>
                          <a:pt x="41" y="710"/>
                          <a:pt x="41" y="710"/>
                        </a:cubicBezTo>
                        <a:cubicBezTo>
                          <a:pt x="19" y="710"/>
                          <a:pt x="0" y="691"/>
                          <a:pt x="0" y="669"/>
                        </a:cubicBezTo>
                        <a:cubicBezTo>
                          <a:pt x="0" y="41"/>
                          <a:pt x="0" y="41"/>
                          <a:pt x="0" y="41"/>
                        </a:cubicBezTo>
                        <a:cubicBezTo>
                          <a:pt x="0" y="19"/>
                          <a:pt x="19" y="0"/>
                          <a:pt x="41" y="0"/>
                        </a:cubicBezTo>
                        <a:cubicBezTo>
                          <a:pt x="373" y="0"/>
                          <a:pt x="373" y="0"/>
                          <a:pt x="373" y="0"/>
                        </a:cubicBezTo>
                        <a:cubicBezTo>
                          <a:pt x="395" y="0"/>
                          <a:pt x="414" y="19"/>
                          <a:pt x="414" y="41"/>
                        </a:cubicBezTo>
                        <a:cubicBezTo>
                          <a:pt x="414" y="669"/>
                          <a:pt x="414" y="669"/>
                          <a:pt x="414" y="669"/>
                        </a:cubicBezTo>
                        <a:cubicBezTo>
                          <a:pt x="414" y="691"/>
                          <a:pt x="395" y="710"/>
                          <a:pt x="373" y="710"/>
                        </a:cubicBezTo>
                        <a:close/>
                        <a:moveTo>
                          <a:pt x="41" y="8"/>
                        </a:moveTo>
                        <a:cubicBezTo>
                          <a:pt x="23" y="8"/>
                          <a:pt x="8" y="23"/>
                          <a:pt x="8" y="41"/>
                        </a:cubicBezTo>
                        <a:cubicBezTo>
                          <a:pt x="8" y="669"/>
                          <a:pt x="8" y="669"/>
                          <a:pt x="8" y="669"/>
                        </a:cubicBezTo>
                        <a:cubicBezTo>
                          <a:pt x="8" y="687"/>
                          <a:pt x="23" y="702"/>
                          <a:pt x="41" y="702"/>
                        </a:cubicBezTo>
                        <a:cubicBezTo>
                          <a:pt x="373" y="702"/>
                          <a:pt x="373" y="702"/>
                          <a:pt x="373" y="702"/>
                        </a:cubicBezTo>
                        <a:cubicBezTo>
                          <a:pt x="391" y="702"/>
                          <a:pt x="406" y="687"/>
                          <a:pt x="406" y="669"/>
                        </a:cubicBezTo>
                        <a:cubicBezTo>
                          <a:pt x="406" y="41"/>
                          <a:pt x="406" y="41"/>
                          <a:pt x="406" y="41"/>
                        </a:cubicBezTo>
                        <a:cubicBezTo>
                          <a:pt x="406" y="23"/>
                          <a:pt x="391" y="8"/>
                          <a:pt x="373" y="8"/>
                        </a:cubicBezTo>
                        <a:lnTo>
                          <a:pt x="41" y="8"/>
                        </a:lnTo>
                        <a:close/>
                      </a:path>
                    </a:pathLst>
                  </a:custGeom>
                  <a:solidFill>
                    <a:srgbClr val="093F6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7" name="任意多边形 7">
                    <a:extLst>
                      <a:ext uri="{FF2B5EF4-FFF2-40B4-BE49-F238E27FC236}">
                        <a16:creationId xmlns:a16="http://schemas.microsoft.com/office/drawing/2014/main" id="{DA3A88F6-CB6B-4094-859A-BC55B46C2C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0113" y="4449763"/>
                    <a:ext cx="220663" cy="219075"/>
                  </a:xfrm>
                  <a:custGeom>
                    <a:avLst/>
                    <a:gdLst>
                      <a:gd name="T0" fmla="*/ 29 w 58"/>
                      <a:gd name="T1" fmla="*/ 58 h 58"/>
                      <a:gd name="T2" fmla="*/ 0 w 58"/>
                      <a:gd name="T3" fmla="*/ 29 h 58"/>
                      <a:gd name="T4" fmla="*/ 29 w 58"/>
                      <a:gd name="T5" fmla="*/ 0 h 58"/>
                      <a:gd name="T6" fmla="*/ 58 w 58"/>
                      <a:gd name="T7" fmla="*/ 29 h 58"/>
                      <a:gd name="T8" fmla="*/ 58 w 58"/>
                      <a:gd name="T9" fmla="*/ 29 h 58"/>
                      <a:gd name="T10" fmla="*/ 29 w 58"/>
                      <a:gd name="T11" fmla="*/ 58 h 58"/>
                      <a:gd name="T12" fmla="*/ 29 w 58"/>
                      <a:gd name="T13" fmla="*/ 8 h 58"/>
                      <a:gd name="T14" fmla="*/ 8 w 58"/>
                      <a:gd name="T15" fmla="*/ 29 h 58"/>
                      <a:gd name="T16" fmla="*/ 29 w 58"/>
                      <a:gd name="T17" fmla="*/ 49 h 58"/>
                      <a:gd name="T18" fmla="*/ 49 w 58"/>
                      <a:gd name="T19" fmla="*/ 29 h 58"/>
                      <a:gd name="T20" fmla="*/ 29 w 58"/>
                      <a:gd name="T21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8" h="58">
                        <a:moveTo>
                          <a:pt x="29" y="58"/>
                        </a:moveTo>
                        <a:cubicBezTo>
                          <a:pt x="13" y="58"/>
                          <a:pt x="0" y="45"/>
                          <a:pt x="0" y="29"/>
                        </a:cubicBezTo>
                        <a:cubicBezTo>
                          <a:pt x="0" y="13"/>
                          <a:pt x="13" y="0"/>
                          <a:pt x="29" y="0"/>
                        </a:cubicBezTo>
                        <a:cubicBezTo>
                          <a:pt x="45" y="0"/>
                          <a:pt x="58" y="13"/>
                          <a:pt x="58" y="29"/>
                        </a:cubicBezTo>
                        <a:cubicBezTo>
                          <a:pt x="58" y="29"/>
                          <a:pt x="58" y="29"/>
                          <a:pt x="58" y="29"/>
                        </a:cubicBezTo>
                        <a:cubicBezTo>
                          <a:pt x="58" y="45"/>
                          <a:pt x="45" y="58"/>
                          <a:pt x="29" y="58"/>
                        </a:cubicBezTo>
                        <a:close/>
                        <a:moveTo>
                          <a:pt x="29" y="8"/>
                        </a:moveTo>
                        <a:cubicBezTo>
                          <a:pt x="17" y="8"/>
                          <a:pt x="8" y="17"/>
                          <a:pt x="8" y="29"/>
                        </a:cubicBezTo>
                        <a:cubicBezTo>
                          <a:pt x="8" y="40"/>
                          <a:pt x="17" y="49"/>
                          <a:pt x="29" y="49"/>
                        </a:cubicBezTo>
                        <a:cubicBezTo>
                          <a:pt x="40" y="49"/>
                          <a:pt x="49" y="40"/>
                          <a:pt x="49" y="29"/>
                        </a:cubicBezTo>
                        <a:cubicBezTo>
                          <a:pt x="49" y="17"/>
                          <a:pt x="40" y="8"/>
                          <a:pt x="29" y="8"/>
                        </a:cubicBezTo>
                        <a:close/>
                      </a:path>
                    </a:pathLst>
                  </a:custGeom>
                  <a:solidFill>
                    <a:srgbClr val="DFEAE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701C2AD3-9B19-4367-BD1C-8F7EC99466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30825" y="2306638"/>
                    <a:ext cx="1535113" cy="2063750"/>
                  </a:xfrm>
                  <a:prstGeom prst="rect">
                    <a:avLst/>
                  </a:prstGeom>
                  <a:solidFill>
                    <a:srgbClr val="68E1F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" name="任意多边形 9">
                    <a:extLst>
                      <a:ext uri="{FF2B5EF4-FFF2-40B4-BE49-F238E27FC236}">
                        <a16:creationId xmlns:a16="http://schemas.microsoft.com/office/drawing/2014/main" id="{B60BDE6B-8FB8-437B-BDC5-C9784048C6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4950" y="2290763"/>
                    <a:ext cx="1565275" cy="2095500"/>
                  </a:xfrm>
                  <a:custGeom>
                    <a:avLst/>
                    <a:gdLst>
                      <a:gd name="T0" fmla="*/ 410 w 414"/>
                      <a:gd name="T1" fmla="*/ 554 h 554"/>
                      <a:gd name="T2" fmla="*/ 4 w 414"/>
                      <a:gd name="T3" fmla="*/ 554 h 554"/>
                      <a:gd name="T4" fmla="*/ 0 w 414"/>
                      <a:gd name="T5" fmla="*/ 550 h 554"/>
                      <a:gd name="T6" fmla="*/ 0 w 414"/>
                      <a:gd name="T7" fmla="*/ 4 h 554"/>
                      <a:gd name="T8" fmla="*/ 4 w 414"/>
                      <a:gd name="T9" fmla="*/ 0 h 554"/>
                      <a:gd name="T10" fmla="*/ 410 w 414"/>
                      <a:gd name="T11" fmla="*/ 0 h 554"/>
                      <a:gd name="T12" fmla="*/ 414 w 414"/>
                      <a:gd name="T13" fmla="*/ 4 h 554"/>
                      <a:gd name="T14" fmla="*/ 414 w 414"/>
                      <a:gd name="T15" fmla="*/ 550 h 554"/>
                      <a:gd name="T16" fmla="*/ 410 w 414"/>
                      <a:gd name="T17" fmla="*/ 554 h 554"/>
                      <a:gd name="T18" fmla="*/ 8 w 414"/>
                      <a:gd name="T19" fmla="*/ 546 h 554"/>
                      <a:gd name="T20" fmla="*/ 406 w 414"/>
                      <a:gd name="T21" fmla="*/ 546 h 554"/>
                      <a:gd name="T22" fmla="*/ 406 w 414"/>
                      <a:gd name="T23" fmla="*/ 8 h 554"/>
                      <a:gd name="T24" fmla="*/ 8 w 414"/>
                      <a:gd name="T25" fmla="*/ 8 h 554"/>
                      <a:gd name="T26" fmla="*/ 8 w 414"/>
                      <a:gd name="T27" fmla="*/ 546 h 5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414" h="554">
                        <a:moveTo>
                          <a:pt x="410" y="554"/>
                        </a:moveTo>
                        <a:cubicBezTo>
                          <a:pt x="4" y="554"/>
                          <a:pt x="4" y="554"/>
                          <a:pt x="4" y="554"/>
                        </a:cubicBezTo>
                        <a:cubicBezTo>
                          <a:pt x="2" y="554"/>
                          <a:pt x="0" y="552"/>
                          <a:pt x="0" y="550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2"/>
                          <a:pt x="2" y="0"/>
                          <a:pt x="4" y="0"/>
                        </a:cubicBezTo>
                        <a:cubicBezTo>
                          <a:pt x="410" y="0"/>
                          <a:pt x="410" y="0"/>
                          <a:pt x="410" y="0"/>
                        </a:cubicBezTo>
                        <a:cubicBezTo>
                          <a:pt x="412" y="0"/>
                          <a:pt x="414" y="2"/>
                          <a:pt x="414" y="4"/>
                        </a:cubicBezTo>
                        <a:cubicBezTo>
                          <a:pt x="414" y="550"/>
                          <a:pt x="414" y="550"/>
                          <a:pt x="414" y="550"/>
                        </a:cubicBezTo>
                        <a:cubicBezTo>
                          <a:pt x="414" y="552"/>
                          <a:pt x="412" y="554"/>
                          <a:pt x="410" y="554"/>
                        </a:cubicBezTo>
                        <a:close/>
                        <a:moveTo>
                          <a:pt x="8" y="546"/>
                        </a:moveTo>
                        <a:cubicBezTo>
                          <a:pt x="406" y="546"/>
                          <a:pt x="406" y="546"/>
                          <a:pt x="406" y="546"/>
                        </a:cubicBezTo>
                        <a:cubicBezTo>
                          <a:pt x="406" y="8"/>
                          <a:pt x="406" y="8"/>
                          <a:pt x="406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lnTo>
                          <a:pt x="8" y="546"/>
                        </a:lnTo>
                        <a:close/>
                      </a:path>
                    </a:pathLst>
                  </a:custGeom>
                  <a:solidFill>
                    <a:srgbClr val="093F6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" name="任意多边形 10">
                    <a:extLst>
                      <a:ext uri="{FF2B5EF4-FFF2-40B4-BE49-F238E27FC236}">
                        <a16:creationId xmlns:a16="http://schemas.microsoft.com/office/drawing/2014/main" id="{49121A81-3943-4811-93E5-CC0AE863C4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76938" y="2192338"/>
                    <a:ext cx="60325" cy="31750"/>
                  </a:xfrm>
                  <a:custGeom>
                    <a:avLst/>
                    <a:gdLst>
                      <a:gd name="T0" fmla="*/ 12 w 16"/>
                      <a:gd name="T1" fmla="*/ 8 h 8"/>
                      <a:gd name="T2" fmla="*/ 4 w 16"/>
                      <a:gd name="T3" fmla="*/ 8 h 8"/>
                      <a:gd name="T4" fmla="*/ 0 w 16"/>
                      <a:gd name="T5" fmla="*/ 4 h 8"/>
                      <a:gd name="T6" fmla="*/ 4 w 16"/>
                      <a:gd name="T7" fmla="*/ 0 h 8"/>
                      <a:gd name="T8" fmla="*/ 12 w 16"/>
                      <a:gd name="T9" fmla="*/ 0 h 8"/>
                      <a:gd name="T10" fmla="*/ 16 w 16"/>
                      <a:gd name="T11" fmla="*/ 4 h 8"/>
                      <a:gd name="T12" fmla="*/ 12 w 16"/>
                      <a:gd name="T13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" h="8">
                        <a:moveTo>
                          <a:pt x="12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1" y="8"/>
                          <a:pt x="0" y="6"/>
                          <a:pt x="0" y="4"/>
                        </a:cubicBezTo>
                        <a:cubicBezTo>
                          <a:pt x="0" y="2"/>
                          <a:pt x="1" y="0"/>
                          <a:pt x="4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  <a:cubicBezTo>
                          <a:pt x="14" y="0"/>
                          <a:pt x="16" y="2"/>
                          <a:pt x="16" y="4"/>
                        </a:cubicBezTo>
                        <a:cubicBezTo>
                          <a:pt x="16" y="6"/>
                          <a:pt x="14" y="8"/>
                          <a:pt x="12" y="8"/>
                        </a:cubicBezTo>
                        <a:close/>
                      </a:path>
                    </a:pathLst>
                  </a:custGeom>
                  <a:solidFill>
                    <a:srgbClr val="DFEAE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任意多边形 11">
                    <a:extLst>
                      <a:ext uri="{FF2B5EF4-FFF2-40B4-BE49-F238E27FC236}">
                        <a16:creationId xmlns:a16="http://schemas.microsoft.com/office/drawing/2014/main" id="{B974D264-202E-406F-BC3B-E866CEA4AE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48375" y="2192338"/>
                    <a:ext cx="169863" cy="31750"/>
                  </a:xfrm>
                  <a:custGeom>
                    <a:avLst/>
                    <a:gdLst>
                      <a:gd name="T0" fmla="*/ 41 w 45"/>
                      <a:gd name="T1" fmla="*/ 8 h 8"/>
                      <a:gd name="T2" fmla="*/ 4 w 45"/>
                      <a:gd name="T3" fmla="*/ 8 h 8"/>
                      <a:gd name="T4" fmla="*/ 0 w 45"/>
                      <a:gd name="T5" fmla="*/ 4 h 8"/>
                      <a:gd name="T6" fmla="*/ 4 w 45"/>
                      <a:gd name="T7" fmla="*/ 0 h 8"/>
                      <a:gd name="T8" fmla="*/ 41 w 45"/>
                      <a:gd name="T9" fmla="*/ 0 h 8"/>
                      <a:gd name="T10" fmla="*/ 45 w 45"/>
                      <a:gd name="T11" fmla="*/ 4 h 8"/>
                      <a:gd name="T12" fmla="*/ 41 w 45"/>
                      <a:gd name="T13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5" h="8">
                        <a:moveTo>
                          <a:pt x="41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2" y="8"/>
                          <a:pt x="0" y="6"/>
                          <a:pt x="0" y="4"/>
                        </a:cubicBezTo>
                        <a:cubicBezTo>
                          <a:pt x="0" y="2"/>
                          <a:pt x="2" y="0"/>
                          <a:pt x="4" y="0"/>
                        </a:cubicBezTo>
                        <a:cubicBezTo>
                          <a:pt x="41" y="0"/>
                          <a:pt x="41" y="0"/>
                          <a:pt x="41" y="0"/>
                        </a:cubicBezTo>
                        <a:cubicBezTo>
                          <a:pt x="44" y="0"/>
                          <a:pt x="45" y="2"/>
                          <a:pt x="45" y="4"/>
                        </a:cubicBezTo>
                        <a:cubicBezTo>
                          <a:pt x="45" y="6"/>
                          <a:pt x="44" y="8"/>
                          <a:pt x="41" y="8"/>
                        </a:cubicBezTo>
                        <a:close/>
                      </a:path>
                    </a:pathLst>
                  </a:custGeom>
                  <a:solidFill>
                    <a:srgbClr val="DFEAE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任意多边形 12">
                    <a:extLst>
                      <a:ext uri="{FF2B5EF4-FFF2-40B4-BE49-F238E27FC236}">
                        <a16:creationId xmlns:a16="http://schemas.microsoft.com/office/drawing/2014/main" id="{1197D083-69BC-4D36-AE91-B91448FCBF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997450" y="2514601"/>
                    <a:ext cx="1096963" cy="631825"/>
                  </a:xfrm>
                  <a:custGeom>
                    <a:avLst/>
                    <a:gdLst>
                      <a:gd name="T0" fmla="*/ 691 w 691"/>
                      <a:gd name="T1" fmla="*/ 107 h 398"/>
                      <a:gd name="T2" fmla="*/ 241 w 691"/>
                      <a:gd name="T3" fmla="*/ 107 h 398"/>
                      <a:gd name="T4" fmla="*/ 241 w 691"/>
                      <a:gd name="T5" fmla="*/ 0 h 398"/>
                      <a:gd name="T6" fmla="*/ 0 w 691"/>
                      <a:gd name="T7" fmla="*/ 198 h 398"/>
                      <a:gd name="T8" fmla="*/ 241 w 691"/>
                      <a:gd name="T9" fmla="*/ 398 h 398"/>
                      <a:gd name="T10" fmla="*/ 241 w 691"/>
                      <a:gd name="T11" fmla="*/ 290 h 398"/>
                      <a:gd name="T12" fmla="*/ 691 w 691"/>
                      <a:gd name="T13" fmla="*/ 290 h 398"/>
                      <a:gd name="T14" fmla="*/ 691 w 691"/>
                      <a:gd name="T15" fmla="*/ 107 h 3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91" h="398">
                        <a:moveTo>
                          <a:pt x="691" y="107"/>
                        </a:moveTo>
                        <a:lnTo>
                          <a:pt x="241" y="107"/>
                        </a:lnTo>
                        <a:lnTo>
                          <a:pt x="241" y="0"/>
                        </a:lnTo>
                        <a:lnTo>
                          <a:pt x="0" y="198"/>
                        </a:lnTo>
                        <a:lnTo>
                          <a:pt x="241" y="398"/>
                        </a:lnTo>
                        <a:lnTo>
                          <a:pt x="241" y="290"/>
                        </a:lnTo>
                        <a:lnTo>
                          <a:pt x="691" y="290"/>
                        </a:lnTo>
                        <a:lnTo>
                          <a:pt x="691" y="10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任意多边形 13">
                    <a:extLst>
                      <a:ext uri="{FF2B5EF4-FFF2-40B4-BE49-F238E27FC236}">
                        <a16:creationId xmlns:a16="http://schemas.microsoft.com/office/drawing/2014/main" id="{9574039E-7926-474D-A7F1-AE463FD98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981575" y="2495551"/>
                    <a:ext cx="1127125" cy="665163"/>
                  </a:xfrm>
                  <a:custGeom>
                    <a:avLst/>
                    <a:gdLst>
                      <a:gd name="T0" fmla="*/ 105 w 298"/>
                      <a:gd name="T1" fmla="*/ 176 h 176"/>
                      <a:gd name="T2" fmla="*/ 103 w 298"/>
                      <a:gd name="T3" fmla="*/ 175 h 176"/>
                      <a:gd name="T4" fmla="*/ 2 w 298"/>
                      <a:gd name="T5" fmla="*/ 92 h 176"/>
                      <a:gd name="T6" fmla="*/ 1 w 298"/>
                      <a:gd name="T7" fmla="*/ 86 h 176"/>
                      <a:gd name="T8" fmla="*/ 2 w 298"/>
                      <a:gd name="T9" fmla="*/ 85 h 176"/>
                      <a:gd name="T10" fmla="*/ 103 w 298"/>
                      <a:gd name="T11" fmla="*/ 2 h 176"/>
                      <a:gd name="T12" fmla="*/ 108 w 298"/>
                      <a:gd name="T13" fmla="*/ 2 h 176"/>
                      <a:gd name="T14" fmla="*/ 109 w 298"/>
                      <a:gd name="T15" fmla="*/ 5 h 176"/>
                      <a:gd name="T16" fmla="*/ 109 w 298"/>
                      <a:gd name="T17" fmla="*/ 46 h 176"/>
                      <a:gd name="T18" fmla="*/ 294 w 298"/>
                      <a:gd name="T19" fmla="*/ 46 h 176"/>
                      <a:gd name="T20" fmla="*/ 298 w 298"/>
                      <a:gd name="T21" fmla="*/ 50 h 176"/>
                      <a:gd name="T22" fmla="*/ 298 w 298"/>
                      <a:gd name="T23" fmla="*/ 127 h 176"/>
                      <a:gd name="T24" fmla="*/ 294 w 298"/>
                      <a:gd name="T25" fmla="*/ 131 h 176"/>
                      <a:gd name="T26" fmla="*/ 109 w 298"/>
                      <a:gd name="T27" fmla="*/ 131 h 176"/>
                      <a:gd name="T28" fmla="*/ 109 w 298"/>
                      <a:gd name="T29" fmla="*/ 172 h 176"/>
                      <a:gd name="T30" fmla="*/ 107 w 298"/>
                      <a:gd name="T31" fmla="*/ 176 h 176"/>
                      <a:gd name="T32" fmla="*/ 105 w 298"/>
                      <a:gd name="T33" fmla="*/ 176 h 176"/>
                      <a:gd name="T34" fmla="*/ 11 w 298"/>
                      <a:gd name="T35" fmla="*/ 89 h 176"/>
                      <a:gd name="T36" fmla="*/ 101 w 298"/>
                      <a:gd name="T37" fmla="*/ 164 h 176"/>
                      <a:gd name="T38" fmla="*/ 101 w 298"/>
                      <a:gd name="T39" fmla="*/ 127 h 176"/>
                      <a:gd name="T40" fmla="*/ 105 w 298"/>
                      <a:gd name="T41" fmla="*/ 123 h 176"/>
                      <a:gd name="T42" fmla="*/ 290 w 298"/>
                      <a:gd name="T43" fmla="*/ 123 h 176"/>
                      <a:gd name="T44" fmla="*/ 290 w 298"/>
                      <a:gd name="T45" fmla="*/ 54 h 176"/>
                      <a:gd name="T46" fmla="*/ 105 w 298"/>
                      <a:gd name="T47" fmla="*/ 54 h 176"/>
                      <a:gd name="T48" fmla="*/ 101 w 298"/>
                      <a:gd name="T49" fmla="*/ 50 h 176"/>
                      <a:gd name="T50" fmla="*/ 101 w 298"/>
                      <a:gd name="T51" fmla="*/ 14 h 176"/>
                      <a:gd name="T52" fmla="*/ 11 w 298"/>
                      <a:gd name="T53" fmla="*/ 89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298" h="176">
                        <a:moveTo>
                          <a:pt x="105" y="176"/>
                        </a:moveTo>
                        <a:cubicBezTo>
                          <a:pt x="104" y="176"/>
                          <a:pt x="103" y="176"/>
                          <a:pt x="103" y="175"/>
                        </a:cubicBezTo>
                        <a:cubicBezTo>
                          <a:pt x="2" y="92"/>
                          <a:pt x="2" y="92"/>
                          <a:pt x="2" y="92"/>
                        </a:cubicBezTo>
                        <a:cubicBezTo>
                          <a:pt x="0" y="90"/>
                          <a:pt x="0" y="88"/>
                          <a:pt x="1" y="86"/>
                        </a:cubicBezTo>
                        <a:cubicBezTo>
                          <a:pt x="1" y="86"/>
                          <a:pt x="2" y="86"/>
                          <a:pt x="2" y="85"/>
                        </a:cubicBezTo>
                        <a:cubicBezTo>
                          <a:pt x="103" y="2"/>
                          <a:pt x="103" y="2"/>
                          <a:pt x="103" y="2"/>
                        </a:cubicBezTo>
                        <a:cubicBezTo>
                          <a:pt x="104" y="0"/>
                          <a:pt x="107" y="1"/>
                          <a:pt x="108" y="2"/>
                        </a:cubicBezTo>
                        <a:cubicBezTo>
                          <a:pt x="109" y="3"/>
                          <a:pt x="109" y="4"/>
                          <a:pt x="109" y="5"/>
                        </a:cubicBezTo>
                        <a:cubicBezTo>
                          <a:pt x="109" y="46"/>
                          <a:pt x="109" y="46"/>
                          <a:pt x="109" y="46"/>
                        </a:cubicBezTo>
                        <a:cubicBezTo>
                          <a:pt x="294" y="46"/>
                          <a:pt x="294" y="46"/>
                          <a:pt x="294" y="46"/>
                        </a:cubicBezTo>
                        <a:cubicBezTo>
                          <a:pt x="297" y="46"/>
                          <a:pt x="298" y="48"/>
                          <a:pt x="298" y="50"/>
                        </a:cubicBezTo>
                        <a:cubicBezTo>
                          <a:pt x="298" y="127"/>
                          <a:pt x="298" y="127"/>
                          <a:pt x="298" y="127"/>
                        </a:cubicBezTo>
                        <a:cubicBezTo>
                          <a:pt x="298" y="129"/>
                          <a:pt x="297" y="131"/>
                          <a:pt x="294" y="131"/>
                        </a:cubicBezTo>
                        <a:cubicBezTo>
                          <a:pt x="109" y="131"/>
                          <a:pt x="109" y="131"/>
                          <a:pt x="109" y="131"/>
                        </a:cubicBezTo>
                        <a:cubicBezTo>
                          <a:pt x="109" y="172"/>
                          <a:pt x="109" y="172"/>
                          <a:pt x="109" y="172"/>
                        </a:cubicBezTo>
                        <a:cubicBezTo>
                          <a:pt x="109" y="174"/>
                          <a:pt x="108" y="175"/>
                          <a:pt x="107" y="176"/>
                        </a:cubicBezTo>
                        <a:cubicBezTo>
                          <a:pt x="106" y="176"/>
                          <a:pt x="106" y="176"/>
                          <a:pt x="105" y="176"/>
                        </a:cubicBezTo>
                        <a:close/>
                        <a:moveTo>
                          <a:pt x="11" y="89"/>
                        </a:moveTo>
                        <a:cubicBezTo>
                          <a:pt x="101" y="164"/>
                          <a:pt x="101" y="164"/>
                          <a:pt x="101" y="164"/>
                        </a:cubicBezTo>
                        <a:cubicBezTo>
                          <a:pt x="101" y="127"/>
                          <a:pt x="101" y="127"/>
                          <a:pt x="101" y="127"/>
                        </a:cubicBezTo>
                        <a:cubicBezTo>
                          <a:pt x="101" y="124"/>
                          <a:pt x="103" y="123"/>
                          <a:pt x="105" y="123"/>
                        </a:cubicBezTo>
                        <a:cubicBezTo>
                          <a:pt x="290" y="123"/>
                          <a:pt x="290" y="123"/>
                          <a:pt x="290" y="123"/>
                        </a:cubicBezTo>
                        <a:cubicBezTo>
                          <a:pt x="290" y="54"/>
                          <a:pt x="290" y="54"/>
                          <a:pt x="290" y="54"/>
                        </a:cubicBezTo>
                        <a:cubicBezTo>
                          <a:pt x="105" y="54"/>
                          <a:pt x="105" y="54"/>
                          <a:pt x="105" y="54"/>
                        </a:cubicBezTo>
                        <a:cubicBezTo>
                          <a:pt x="103" y="54"/>
                          <a:pt x="101" y="53"/>
                          <a:pt x="101" y="50"/>
                        </a:cubicBezTo>
                        <a:cubicBezTo>
                          <a:pt x="101" y="14"/>
                          <a:pt x="101" y="14"/>
                          <a:pt x="101" y="14"/>
                        </a:cubicBezTo>
                        <a:lnTo>
                          <a:pt x="11" y="89"/>
                        </a:lnTo>
                        <a:close/>
                      </a:path>
                    </a:pathLst>
                  </a:custGeom>
                  <a:solidFill>
                    <a:srgbClr val="093F6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任意多边形 14">
                    <a:extLst>
                      <a:ext uri="{FF2B5EF4-FFF2-40B4-BE49-F238E27FC236}">
                        <a16:creationId xmlns:a16="http://schemas.microsoft.com/office/drawing/2014/main" id="{5C6B212D-5095-4A3F-9C71-45579B7A8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02350" y="3494088"/>
                    <a:ext cx="1096963" cy="630238"/>
                  </a:xfrm>
                  <a:custGeom>
                    <a:avLst/>
                    <a:gdLst>
                      <a:gd name="T0" fmla="*/ 0 w 691"/>
                      <a:gd name="T1" fmla="*/ 107 h 397"/>
                      <a:gd name="T2" fmla="*/ 450 w 691"/>
                      <a:gd name="T3" fmla="*/ 107 h 397"/>
                      <a:gd name="T4" fmla="*/ 450 w 691"/>
                      <a:gd name="T5" fmla="*/ 0 h 397"/>
                      <a:gd name="T6" fmla="*/ 691 w 691"/>
                      <a:gd name="T7" fmla="*/ 197 h 397"/>
                      <a:gd name="T8" fmla="*/ 450 w 691"/>
                      <a:gd name="T9" fmla="*/ 397 h 397"/>
                      <a:gd name="T10" fmla="*/ 450 w 691"/>
                      <a:gd name="T11" fmla="*/ 288 h 397"/>
                      <a:gd name="T12" fmla="*/ 0 w 691"/>
                      <a:gd name="T13" fmla="*/ 288 h 397"/>
                      <a:gd name="T14" fmla="*/ 0 w 691"/>
                      <a:gd name="T15" fmla="*/ 107 h 3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91" h="397">
                        <a:moveTo>
                          <a:pt x="0" y="107"/>
                        </a:moveTo>
                        <a:lnTo>
                          <a:pt x="450" y="107"/>
                        </a:lnTo>
                        <a:lnTo>
                          <a:pt x="450" y="0"/>
                        </a:lnTo>
                        <a:lnTo>
                          <a:pt x="691" y="197"/>
                        </a:lnTo>
                        <a:lnTo>
                          <a:pt x="450" y="397"/>
                        </a:lnTo>
                        <a:lnTo>
                          <a:pt x="450" y="288"/>
                        </a:lnTo>
                        <a:lnTo>
                          <a:pt x="0" y="288"/>
                        </a:lnTo>
                        <a:lnTo>
                          <a:pt x="0" y="10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任意多边形 15">
                    <a:extLst>
                      <a:ext uri="{FF2B5EF4-FFF2-40B4-BE49-F238E27FC236}">
                        <a16:creationId xmlns:a16="http://schemas.microsoft.com/office/drawing/2014/main" id="{19A5E53A-2022-456F-A0BF-1FA04A5EC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86475" y="3475038"/>
                    <a:ext cx="1127125" cy="665163"/>
                  </a:xfrm>
                  <a:custGeom>
                    <a:avLst/>
                    <a:gdLst>
                      <a:gd name="T0" fmla="*/ 193 w 298"/>
                      <a:gd name="T1" fmla="*/ 176 h 176"/>
                      <a:gd name="T2" fmla="*/ 191 w 298"/>
                      <a:gd name="T3" fmla="*/ 176 h 176"/>
                      <a:gd name="T4" fmla="*/ 189 w 298"/>
                      <a:gd name="T5" fmla="*/ 172 h 176"/>
                      <a:gd name="T6" fmla="*/ 189 w 298"/>
                      <a:gd name="T7" fmla="*/ 131 h 176"/>
                      <a:gd name="T8" fmla="*/ 4 w 298"/>
                      <a:gd name="T9" fmla="*/ 131 h 176"/>
                      <a:gd name="T10" fmla="*/ 0 w 298"/>
                      <a:gd name="T11" fmla="*/ 126 h 176"/>
                      <a:gd name="T12" fmla="*/ 0 w 298"/>
                      <a:gd name="T13" fmla="*/ 50 h 176"/>
                      <a:gd name="T14" fmla="*/ 4 w 298"/>
                      <a:gd name="T15" fmla="*/ 46 h 176"/>
                      <a:gd name="T16" fmla="*/ 189 w 298"/>
                      <a:gd name="T17" fmla="*/ 46 h 176"/>
                      <a:gd name="T18" fmla="*/ 189 w 298"/>
                      <a:gd name="T19" fmla="*/ 5 h 176"/>
                      <a:gd name="T20" fmla="*/ 191 w 298"/>
                      <a:gd name="T21" fmla="*/ 1 h 176"/>
                      <a:gd name="T22" fmla="*/ 195 w 298"/>
                      <a:gd name="T23" fmla="*/ 2 h 176"/>
                      <a:gd name="T24" fmla="*/ 296 w 298"/>
                      <a:gd name="T25" fmla="*/ 85 h 176"/>
                      <a:gd name="T26" fmla="*/ 297 w 298"/>
                      <a:gd name="T27" fmla="*/ 91 h 176"/>
                      <a:gd name="T28" fmla="*/ 296 w 298"/>
                      <a:gd name="T29" fmla="*/ 92 h 176"/>
                      <a:gd name="T30" fmla="*/ 195 w 298"/>
                      <a:gd name="T31" fmla="*/ 175 h 176"/>
                      <a:gd name="T32" fmla="*/ 193 w 298"/>
                      <a:gd name="T33" fmla="*/ 176 h 176"/>
                      <a:gd name="T34" fmla="*/ 8 w 298"/>
                      <a:gd name="T35" fmla="*/ 122 h 176"/>
                      <a:gd name="T36" fmla="*/ 193 w 298"/>
                      <a:gd name="T37" fmla="*/ 122 h 176"/>
                      <a:gd name="T38" fmla="*/ 197 w 298"/>
                      <a:gd name="T39" fmla="*/ 126 h 176"/>
                      <a:gd name="T40" fmla="*/ 197 w 298"/>
                      <a:gd name="T41" fmla="*/ 163 h 176"/>
                      <a:gd name="T42" fmla="*/ 287 w 298"/>
                      <a:gd name="T43" fmla="*/ 88 h 176"/>
                      <a:gd name="T44" fmla="*/ 197 w 298"/>
                      <a:gd name="T45" fmla="*/ 13 h 176"/>
                      <a:gd name="T46" fmla="*/ 197 w 298"/>
                      <a:gd name="T47" fmla="*/ 50 h 176"/>
                      <a:gd name="T48" fmla="*/ 193 w 298"/>
                      <a:gd name="T49" fmla="*/ 54 h 176"/>
                      <a:gd name="T50" fmla="*/ 8 w 298"/>
                      <a:gd name="T51" fmla="*/ 54 h 176"/>
                      <a:gd name="T52" fmla="*/ 8 w 298"/>
                      <a:gd name="T53" fmla="*/ 122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298" h="176">
                        <a:moveTo>
                          <a:pt x="193" y="176"/>
                        </a:moveTo>
                        <a:cubicBezTo>
                          <a:pt x="192" y="176"/>
                          <a:pt x="192" y="176"/>
                          <a:pt x="191" y="176"/>
                        </a:cubicBezTo>
                        <a:cubicBezTo>
                          <a:pt x="190" y="175"/>
                          <a:pt x="189" y="174"/>
                          <a:pt x="189" y="172"/>
                        </a:cubicBezTo>
                        <a:cubicBezTo>
                          <a:pt x="189" y="131"/>
                          <a:pt x="189" y="131"/>
                          <a:pt x="189" y="131"/>
                        </a:cubicBezTo>
                        <a:cubicBezTo>
                          <a:pt x="4" y="131"/>
                          <a:pt x="4" y="131"/>
                          <a:pt x="4" y="131"/>
                        </a:cubicBezTo>
                        <a:cubicBezTo>
                          <a:pt x="1" y="131"/>
                          <a:pt x="0" y="129"/>
                          <a:pt x="0" y="126"/>
                        </a:cubicBezTo>
                        <a:cubicBezTo>
                          <a:pt x="0" y="50"/>
                          <a:pt x="0" y="50"/>
                          <a:pt x="0" y="50"/>
                        </a:cubicBezTo>
                        <a:cubicBezTo>
                          <a:pt x="0" y="48"/>
                          <a:pt x="1" y="46"/>
                          <a:pt x="4" y="46"/>
                        </a:cubicBezTo>
                        <a:cubicBezTo>
                          <a:pt x="189" y="46"/>
                          <a:pt x="189" y="46"/>
                          <a:pt x="189" y="46"/>
                        </a:cubicBezTo>
                        <a:cubicBezTo>
                          <a:pt x="189" y="5"/>
                          <a:pt x="189" y="5"/>
                          <a:pt x="189" y="5"/>
                        </a:cubicBezTo>
                        <a:cubicBezTo>
                          <a:pt x="189" y="3"/>
                          <a:pt x="190" y="2"/>
                          <a:pt x="191" y="1"/>
                        </a:cubicBezTo>
                        <a:cubicBezTo>
                          <a:pt x="193" y="0"/>
                          <a:pt x="194" y="1"/>
                          <a:pt x="195" y="2"/>
                        </a:cubicBezTo>
                        <a:cubicBezTo>
                          <a:pt x="296" y="85"/>
                          <a:pt x="296" y="85"/>
                          <a:pt x="296" y="85"/>
                        </a:cubicBezTo>
                        <a:cubicBezTo>
                          <a:pt x="298" y="87"/>
                          <a:pt x="298" y="89"/>
                          <a:pt x="297" y="91"/>
                        </a:cubicBezTo>
                        <a:cubicBezTo>
                          <a:pt x="297" y="91"/>
                          <a:pt x="296" y="91"/>
                          <a:pt x="296" y="92"/>
                        </a:cubicBezTo>
                        <a:cubicBezTo>
                          <a:pt x="195" y="175"/>
                          <a:pt x="195" y="175"/>
                          <a:pt x="195" y="175"/>
                        </a:cubicBezTo>
                        <a:cubicBezTo>
                          <a:pt x="195" y="176"/>
                          <a:pt x="194" y="176"/>
                          <a:pt x="193" y="176"/>
                        </a:cubicBezTo>
                        <a:close/>
                        <a:moveTo>
                          <a:pt x="8" y="122"/>
                        </a:moveTo>
                        <a:cubicBezTo>
                          <a:pt x="193" y="122"/>
                          <a:pt x="193" y="122"/>
                          <a:pt x="193" y="122"/>
                        </a:cubicBezTo>
                        <a:cubicBezTo>
                          <a:pt x="195" y="122"/>
                          <a:pt x="197" y="124"/>
                          <a:pt x="197" y="126"/>
                        </a:cubicBezTo>
                        <a:cubicBezTo>
                          <a:pt x="197" y="163"/>
                          <a:pt x="197" y="163"/>
                          <a:pt x="197" y="163"/>
                        </a:cubicBezTo>
                        <a:cubicBezTo>
                          <a:pt x="287" y="88"/>
                          <a:pt x="287" y="88"/>
                          <a:pt x="287" y="88"/>
                        </a:cubicBezTo>
                        <a:cubicBezTo>
                          <a:pt x="197" y="13"/>
                          <a:pt x="197" y="13"/>
                          <a:pt x="197" y="13"/>
                        </a:cubicBezTo>
                        <a:cubicBezTo>
                          <a:pt x="197" y="50"/>
                          <a:pt x="197" y="50"/>
                          <a:pt x="197" y="50"/>
                        </a:cubicBezTo>
                        <a:cubicBezTo>
                          <a:pt x="197" y="53"/>
                          <a:pt x="195" y="54"/>
                          <a:pt x="193" y="54"/>
                        </a:cubicBezTo>
                        <a:cubicBezTo>
                          <a:pt x="8" y="54"/>
                          <a:pt x="8" y="54"/>
                          <a:pt x="8" y="54"/>
                        </a:cubicBezTo>
                        <a:lnTo>
                          <a:pt x="8" y="122"/>
                        </a:lnTo>
                        <a:close/>
                      </a:path>
                    </a:pathLst>
                  </a:custGeom>
                  <a:solidFill>
                    <a:srgbClr val="093F6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621E8330-DF41-4E7F-BD04-1A1EEEEC8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59413" y="2673351"/>
                    <a:ext cx="1273175" cy="1277938"/>
                  </a:xfrm>
                  <a:prstGeom prst="ellipse">
                    <a:avLst/>
                  </a:prstGeom>
                  <a:solidFill>
                    <a:srgbClr val="FFBC0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任意多边形 17">
                    <a:extLst>
                      <a:ext uri="{FF2B5EF4-FFF2-40B4-BE49-F238E27FC236}">
                        <a16:creationId xmlns:a16="http://schemas.microsoft.com/office/drawing/2014/main" id="{07A88182-1588-4D95-9EA2-F5AAFDEBE0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3538" y="2657476"/>
                    <a:ext cx="1304925" cy="1308100"/>
                  </a:xfrm>
                  <a:custGeom>
                    <a:avLst/>
                    <a:gdLst>
                      <a:gd name="T0" fmla="*/ 172 w 345"/>
                      <a:gd name="T1" fmla="*/ 346 h 346"/>
                      <a:gd name="T2" fmla="*/ 0 w 345"/>
                      <a:gd name="T3" fmla="*/ 173 h 346"/>
                      <a:gd name="T4" fmla="*/ 172 w 345"/>
                      <a:gd name="T5" fmla="*/ 0 h 346"/>
                      <a:gd name="T6" fmla="*/ 345 w 345"/>
                      <a:gd name="T7" fmla="*/ 173 h 346"/>
                      <a:gd name="T8" fmla="*/ 172 w 345"/>
                      <a:gd name="T9" fmla="*/ 346 h 346"/>
                      <a:gd name="T10" fmla="*/ 172 w 345"/>
                      <a:gd name="T11" fmla="*/ 8 h 346"/>
                      <a:gd name="T12" fmla="*/ 8 w 345"/>
                      <a:gd name="T13" fmla="*/ 173 h 346"/>
                      <a:gd name="T14" fmla="*/ 172 w 345"/>
                      <a:gd name="T15" fmla="*/ 338 h 346"/>
                      <a:gd name="T16" fmla="*/ 337 w 345"/>
                      <a:gd name="T17" fmla="*/ 173 h 346"/>
                      <a:gd name="T18" fmla="*/ 337 w 345"/>
                      <a:gd name="T19" fmla="*/ 173 h 346"/>
                      <a:gd name="T20" fmla="*/ 172 w 345"/>
                      <a:gd name="T21" fmla="*/ 8 h 3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45" h="346">
                        <a:moveTo>
                          <a:pt x="172" y="346"/>
                        </a:moveTo>
                        <a:cubicBezTo>
                          <a:pt x="77" y="346"/>
                          <a:pt x="0" y="268"/>
                          <a:pt x="0" y="173"/>
                        </a:cubicBezTo>
                        <a:cubicBezTo>
                          <a:pt x="0" y="78"/>
                          <a:pt x="77" y="0"/>
                          <a:pt x="172" y="0"/>
                        </a:cubicBezTo>
                        <a:cubicBezTo>
                          <a:pt x="268" y="0"/>
                          <a:pt x="345" y="78"/>
                          <a:pt x="345" y="173"/>
                        </a:cubicBezTo>
                        <a:cubicBezTo>
                          <a:pt x="345" y="268"/>
                          <a:pt x="268" y="346"/>
                          <a:pt x="172" y="346"/>
                        </a:cubicBezTo>
                        <a:close/>
                        <a:moveTo>
                          <a:pt x="172" y="8"/>
                        </a:moveTo>
                        <a:cubicBezTo>
                          <a:pt x="81" y="8"/>
                          <a:pt x="8" y="82"/>
                          <a:pt x="8" y="173"/>
                        </a:cubicBezTo>
                        <a:cubicBezTo>
                          <a:pt x="8" y="264"/>
                          <a:pt x="81" y="338"/>
                          <a:pt x="172" y="338"/>
                        </a:cubicBezTo>
                        <a:cubicBezTo>
                          <a:pt x="263" y="338"/>
                          <a:pt x="337" y="264"/>
                          <a:pt x="337" y="173"/>
                        </a:cubicBezTo>
                        <a:cubicBezTo>
                          <a:pt x="337" y="173"/>
                          <a:pt x="337" y="173"/>
                          <a:pt x="337" y="173"/>
                        </a:cubicBezTo>
                        <a:cubicBezTo>
                          <a:pt x="337" y="82"/>
                          <a:pt x="263" y="9"/>
                          <a:pt x="172" y="8"/>
                        </a:cubicBezTo>
                        <a:close/>
                      </a:path>
                    </a:pathLst>
                  </a:custGeom>
                  <a:solidFill>
                    <a:srgbClr val="093F6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椭圆 27">
                    <a:extLst>
                      <a:ext uri="{FF2B5EF4-FFF2-40B4-BE49-F238E27FC236}">
                        <a16:creationId xmlns:a16="http://schemas.microsoft.com/office/drawing/2014/main" id="{D33DC9DF-DE97-4585-B7DD-06215D08F7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8950" y="2782888"/>
                    <a:ext cx="1054100" cy="1058863"/>
                  </a:xfrm>
                  <a:prstGeom prst="ellipse">
                    <a:avLst/>
                  </a:prstGeom>
                  <a:solidFill>
                    <a:srgbClr val="FFBC0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任意多边形 19">
                    <a:extLst>
                      <a:ext uri="{FF2B5EF4-FFF2-40B4-BE49-F238E27FC236}">
                        <a16:creationId xmlns:a16="http://schemas.microsoft.com/office/drawing/2014/main" id="{42198D52-A3B3-4AFB-84C3-D91F09D016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9900" y="2767013"/>
                    <a:ext cx="1089025" cy="1089025"/>
                  </a:xfrm>
                  <a:custGeom>
                    <a:avLst/>
                    <a:gdLst>
                      <a:gd name="T0" fmla="*/ 144 w 288"/>
                      <a:gd name="T1" fmla="*/ 288 h 288"/>
                      <a:gd name="T2" fmla="*/ 0 w 288"/>
                      <a:gd name="T3" fmla="*/ 144 h 288"/>
                      <a:gd name="T4" fmla="*/ 144 w 288"/>
                      <a:gd name="T5" fmla="*/ 0 h 288"/>
                      <a:gd name="T6" fmla="*/ 288 w 288"/>
                      <a:gd name="T7" fmla="*/ 144 h 288"/>
                      <a:gd name="T8" fmla="*/ 288 w 288"/>
                      <a:gd name="T9" fmla="*/ 144 h 288"/>
                      <a:gd name="T10" fmla="*/ 144 w 288"/>
                      <a:gd name="T11" fmla="*/ 288 h 288"/>
                      <a:gd name="T12" fmla="*/ 144 w 288"/>
                      <a:gd name="T13" fmla="*/ 8 h 288"/>
                      <a:gd name="T14" fmla="*/ 9 w 288"/>
                      <a:gd name="T15" fmla="*/ 144 h 288"/>
                      <a:gd name="T16" fmla="*/ 144 w 288"/>
                      <a:gd name="T17" fmla="*/ 280 h 288"/>
                      <a:gd name="T18" fmla="*/ 280 w 288"/>
                      <a:gd name="T19" fmla="*/ 144 h 288"/>
                      <a:gd name="T20" fmla="*/ 280 w 288"/>
                      <a:gd name="T21" fmla="*/ 144 h 288"/>
                      <a:gd name="T22" fmla="*/ 144 w 288"/>
                      <a:gd name="T23" fmla="*/ 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88" h="288">
                        <a:moveTo>
                          <a:pt x="144" y="288"/>
                        </a:moveTo>
                        <a:cubicBezTo>
                          <a:pt x="65" y="288"/>
                          <a:pt x="0" y="224"/>
                          <a:pt x="0" y="144"/>
                        </a:cubicBezTo>
                        <a:cubicBezTo>
                          <a:pt x="0" y="65"/>
                          <a:pt x="65" y="0"/>
                          <a:pt x="144" y="0"/>
                        </a:cubicBezTo>
                        <a:cubicBezTo>
                          <a:pt x="224" y="0"/>
                          <a:pt x="288" y="65"/>
                          <a:pt x="288" y="144"/>
                        </a:cubicBezTo>
                        <a:cubicBezTo>
                          <a:pt x="288" y="144"/>
                          <a:pt x="288" y="144"/>
                          <a:pt x="288" y="144"/>
                        </a:cubicBezTo>
                        <a:cubicBezTo>
                          <a:pt x="288" y="223"/>
                          <a:pt x="224" y="288"/>
                          <a:pt x="144" y="288"/>
                        </a:cubicBezTo>
                        <a:close/>
                        <a:moveTo>
                          <a:pt x="144" y="8"/>
                        </a:moveTo>
                        <a:cubicBezTo>
                          <a:pt x="69" y="8"/>
                          <a:pt x="9" y="69"/>
                          <a:pt x="9" y="144"/>
                        </a:cubicBezTo>
                        <a:cubicBezTo>
                          <a:pt x="9" y="219"/>
                          <a:pt x="69" y="280"/>
                          <a:pt x="144" y="280"/>
                        </a:cubicBezTo>
                        <a:cubicBezTo>
                          <a:pt x="219" y="280"/>
                          <a:pt x="280" y="219"/>
                          <a:pt x="280" y="144"/>
                        </a:cubicBezTo>
                        <a:cubicBezTo>
                          <a:pt x="280" y="144"/>
                          <a:pt x="280" y="144"/>
                          <a:pt x="280" y="144"/>
                        </a:cubicBezTo>
                        <a:cubicBezTo>
                          <a:pt x="280" y="69"/>
                          <a:pt x="219" y="8"/>
                          <a:pt x="144" y="8"/>
                        </a:cubicBezTo>
                        <a:close/>
                      </a:path>
                    </a:pathLst>
                  </a:custGeom>
                  <a:solidFill>
                    <a:srgbClr val="093F6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任意多边形 20">
                    <a:extLst>
                      <a:ext uri="{FF2B5EF4-FFF2-40B4-BE49-F238E27FC236}">
                        <a16:creationId xmlns:a16="http://schemas.microsoft.com/office/drawing/2014/main" id="{33563E6D-2ABD-4251-8D8F-0166738364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40413" y="2919413"/>
                    <a:ext cx="514350" cy="785813"/>
                  </a:xfrm>
                  <a:custGeom>
                    <a:avLst/>
                    <a:gdLst>
                      <a:gd name="T0" fmla="*/ 52 w 136"/>
                      <a:gd name="T1" fmla="*/ 208 h 208"/>
                      <a:gd name="T2" fmla="*/ 52 w 136"/>
                      <a:gd name="T3" fmla="*/ 192 h 208"/>
                      <a:gd name="T4" fmla="*/ 35 w 136"/>
                      <a:gd name="T5" fmla="*/ 187 h 208"/>
                      <a:gd name="T6" fmla="*/ 8 w 136"/>
                      <a:gd name="T7" fmla="*/ 167 h 208"/>
                      <a:gd name="T8" fmla="*/ 0 w 136"/>
                      <a:gd name="T9" fmla="*/ 139 h 208"/>
                      <a:gd name="T10" fmla="*/ 32 w 136"/>
                      <a:gd name="T11" fmla="*/ 139 h 208"/>
                      <a:gd name="T12" fmla="*/ 52 w 136"/>
                      <a:gd name="T13" fmla="*/ 163 h 208"/>
                      <a:gd name="T14" fmla="*/ 52 w 136"/>
                      <a:gd name="T15" fmla="*/ 119 h 208"/>
                      <a:gd name="T16" fmla="*/ 33 w 136"/>
                      <a:gd name="T17" fmla="*/ 113 h 208"/>
                      <a:gd name="T18" fmla="*/ 14 w 136"/>
                      <a:gd name="T19" fmla="*/ 103 h 208"/>
                      <a:gd name="T20" fmla="*/ 4 w 136"/>
                      <a:gd name="T21" fmla="*/ 82 h 208"/>
                      <a:gd name="T22" fmla="*/ 6 w 136"/>
                      <a:gd name="T23" fmla="*/ 54 h 208"/>
                      <a:gd name="T24" fmla="*/ 34 w 136"/>
                      <a:gd name="T25" fmla="*/ 26 h 208"/>
                      <a:gd name="T26" fmla="*/ 51 w 136"/>
                      <a:gd name="T27" fmla="*/ 22 h 208"/>
                      <a:gd name="T28" fmla="*/ 52 w 136"/>
                      <a:gd name="T29" fmla="*/ 22 h 208"/>
                      <a:gd name="T30" fmla="*/ 52 w 136"/>
                      <a:gd name="T31" fmla="*/ 0 h 208"/>
                      <a:gd name="T32" fmla="*/ 83 w 136"/>
                      <a:gd name="T33" fmla="*/ 0 h 208"/>
                      <a:gd name="T34" fmla="*/ 83 w 136"/>
                      <a:gd name="T35" fmla="*/ 2 h 208"/>
                      <a:gd name="T36" fmla="*/ 83 w 136"/>
                      <a:gd name="T37" fmla="*/ 21 h 208"/>
                      <a:gd name="T38" fmla="*/ 85 w 136"/>
                      <a:gd name="T39" fmla="*/ 23 h 208"/>
                      <a:gd name="T40" fmla="*/ 113 w 136"/>
                      <a:gd name="T41" fmla="*/ 36 h 208"/>
                      <a:gd name="T42" fmla="*/ 129 w 136"/>
                      <a:gd name="T43" fmla="*/ 64 h 208"/>
                      <a:gd name="T44" fmla="*/ 130 w 136"/>
                      <a:gd name="T45" fmla="*/ 73 h 208"/>
                      <a:gd name="T46" fmla="*/ 97 w 136"/>
                      <a:gd name="T47" fmla="*/ 73 h 208"/>
                      <a:gd name="T48" fmla="*/ 83 w 136"/>
                      <a:gd name="T49" fmla="*/ 53 h 208"/>
                      <a:gd name="T50" fmla="*/ 83 w 136"/>
                      <a:gd name="T51" fmla="*/ 93 h 208"/>
                      <a:gd name="T52" fmla="*/ 86 w 136"/>
                      <a:gd name="T53" fmla="*/ 94 h 208"/>
                      <a:gd name="T54" fmla="*/ 112 w 136"/>
                      <a:gd name="T55" fmla="*/ 102 h 208"/>
                      <a:gd name="T56" fmla="*/ 134 w 136"/>
                      <a:gd name="T57" fmla="*/ 133 h 208"/>
                      <a:gd name="T58" fmla="*/ 126 w 136"/>
                      <a:gd name="T59" fmla="*/ 169 h 208"/>
                      <a:gd name="T60" fmla="*/ 101 w 136"/>
                      <a:gd name="T61" fmla="*/ 187 h 208"/>
                      <a:gd name="T62" fmla="*/ 83 w 136"/>
                      <a:gd name="T63" fmla="*/ 192 h 208"/>
                      <a:gd name="T64" fmla="*/ 83 w 136"/>
                      <a:gd name="T65" fmla="*/ 208 h 208"/>
                      <a:gd name="T66" fmla="*/ 52 w 136"/>
                      <a:gd name="T67" fmla="*/ 208 h 208"/>
                      <a:gd name="T68" fmla="*/ 83 w 136"/>
                      <a:gd name="T69" fmla="*/ 125 h 208"/>
                      <a:gd name="T70" fmla="*/ 83 w 136"/>
                      <a:gd name="T71" fmla="*/ 163 h 208"/>
                      <a:gd name="T72" fmla="*/ 96 w 136"/>
                      <a:gd name="T73" fmla="*/ 158 h 208"/>
                      <a:gd name="T74" fmla="*/ 95 w 136"/>
                      <a:gd name="T75" fmla="*/ 131 h 208"/>
                      <a:gd name="T76" fmla="*/ 83 w 136"/>
                      <a:gd name="T77" fmla="*/ 125 h 208"/>
                      <a:gd name="T78" fmla="*/ 52 w 136"/>
                      <a:gd name="T79" fmla="*/ 86 h 208"/>
                      <a:gd name="T80" fmla="*/ 52 w 136"/>
                      <a:gd name="T81" fmla="*/ 50 h 208"/>
                      <a:gd name="T82" fmla="*/ 41 w 136"/>
                      <a:gd name="T83" fmla="*/ 56 h 208"/>
                      <a:gd name="T84" fmla="*/ 42 w 136"/>
                      <a:gd name="T85" fmla="*/ 82 h 208"/>
                      <a:gd name="T86" fmla="*/ 52 w 136"/>
                      <a:gd name="T87" fmla="*/ 86 h 2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136" h="208">
                        <a:moveTo>
                          <a:pt x="52" y="208"/>
                        </a:moveTo>
                        <a:cubicBezTo>
                          <a:pt x="52" y="192"/>
                          <a:pt x="52" y="192"/>
                          <a:pt x="52" y="192"/>
                        </a:cubicBezTo>
                        <a:cubicBezTo>
                          <a:pt x="46" y="190"/>
                          <a:pt x="40" y="189"/>
                          <a:pt x="35" y="187"/>
                        </a:cubicBezTo>
                        <a:cubicBezTo>
                          <a:pt x="24" y="184"/>
                          <a:pt x="14" y="176"/>
                          <a:pt x="8" y="167"/>
                        </a:cubicBezTo>
                        <a:cubicBezTo>
                          <a:pt x="3" y="158"/>
                          <a:pt x="0" y="149"/>
                          <a:pt x="0" y="139"/>
                        </a:cubicBezTo>
                        <a:cubicBezTo>
                          <a:pt x="32" y="139"/>
                          <a:pt x="32" y="139"/>
                          <a:pt x="32" y="139"/>
                        </a:cubicBezTo>
                        <a:cubicBezTo>
                          <a:pt x="34" y="151"/>
                          <a:pt x="40" y="159"/>
                          <a:pt x="52" y="163"/>
                        </a:cubicBezTo>
                        <a:cubicBezTo>
                          <a:pt x="52" y="119"/>
                          <a:pt x="52" y="119"/>
                          <a:pt x="52" y="119"/>
                        </a:cubicBezTo>
                        <a:cubicBezTo>
                          <a:pt x="46" y="117"/>
                          <a:pt x="39" y="115"/>
                          <a:pt x="33" y="113"/>
                        </a:cubicBezTo>
                        <a:cubicBezTo>
                          <a:pt x="26" y="111"/>
                          <a:pt x="19" y="108"/>
                          <a:pt x="14" y="103"/>
                        </a:cubicBezTo>
                        <a:cubicBezTo>
                          <a:pt x="9" y="97"/>
                          <a:pt x="5" y="90"/>
                          <a:pt x="4" y="82"/>
                        </a:cubicBezTo>
                        <a:cubicBezTo>
                          <a:pt x="2" y="73"/>
                          <a:pt x="3" y="63"/>
                          <a:pt x="6" y="54"/>
                        </a:cubicBezTo>
                        <a:cubicBezTo>
                          <a:pt x="11" y="41"/>
                          <a:pt x="21" y="31"/>
                          <a:pt x="34" y="26"/>
                        </a:cubicBezTo>
                        <a:cubicBezTo>
                          <a:pt x="40" y="25"/>
                          <a:pt x="45" y="23"/>
                          <a:pt x="51" y="22"/>
                        </a:cubicBezTo>
                        <a:cubicBezTo>
                          <a:pt x="52" y="22"/>
                          <a:pt x="52" y="22"/>
                          <a:pt x="52" y="22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83" y="0"/>
                          <a:pt x="83" y="0"/>
                          <a:pt x="83" y="0"/>
                        </a:cubicBezTo>
                        <a:cubicBezTo>
                          <a:pt x="83" y="2"/>
                          <a:pt x="83" y="2"/>
                          <a:pt x="83" y="2"/>
                        </a:cubicBezTo>
                        <a:cubicBezTo>
                          <a:pt x="83" y="8"/>
                          <a:pt x="83" y="15"/>
                          <a:pt x="83" y="21"/>
                        </a:cubicBezTo>
                        <a:cubicBezTo>
                          <a:pt x="83" y="22"/>
                          <a:pt x="83" y="23"/>
                          <a:pt x="85" y="23"/>
                        </a:cubicBezTo>
                        <a:cubicBezTo>
                          <a:pt x="95" y="25"/>
                          <a:pt x="104" y="30"/>
                          <a:pt x="113" y="36"/>
                        </a:cubicBezTo>
                        <a:cubicBezTo>
                          <a:pt x="121" y="43"/>
                          <a:pt x="127" y="53"/>
                          <a:pt x="129" y="64"/>
                        </a:cubicBezTo>
                        <a:cubicBezTo>
                          <a:pt x="129" y="67"/>
                          <a:pt x="129" y="70"/>
                          <a:pt x="130" y="73"/>
                        </a:cubicBezTo>
                        <a:cubicBezTo>
                          <a:pt x="97" y="73"/>
                          <a:pt x="97" y="73"/>
                          <a:pt x="97" y="73"/>
                        </a:cubicBezTo>
                        <a:cubicBezTo>
                          <a:pt x="97" y="64"/>
                          <a:pt x="91" y="56"/>
                          <a:pt x="83" y="53"/>
                        </a:cubicBezTo>
                        <a:cubicBezTo>
                          <a:pt x="83" y="93"/>
                          <a:pt x="83" y="93"/>
                          <a:pt x="83" y="93"/>
                        </a:cubicBezTo>
                        <a:cubicBezTo>
                          <a:pt x="86" y="94"/>
                          <a:pt x="86" y="94"/>
                          <a:pt x="86" y="94"/>
                        </a:cubicBezTo>
                        <a:cubicBezTo>
                          <a:pt x="95" y="96"/>
                          <a:pt x="104" y="99"/>
                          <a:pt x="112" y="102"/>
                        </a:cubicBezTo>
                        <a:cubicBezTo>
                          <a:pt x="125" y="108"/>
                          <a:pt x="133" y="120"/>
                          <a:pt x="134" y="133"/>
                        </a:cubicBezTo>
                        <a:cubicBezTo>
                          <a:pt x="136" y="146"/>
                          <a:pt x="133" y="158"/>
                          <a:pt x="126" y="169"/>
                        </a:cubicBezTo>
                        <a:cubicBezTo>
                          <a:pt x="120" y="177"/>
                          <a:pt x="111" y="183"/>
                          <a:pt x="101" y="187"/>
                        </a:cubicBezTo>
                        <a:cubicBezTo>
                          <a:pt x="95" y="189"/>
                          <a:pt x="89" y="190"/>
                          <a:pt x="83" y="192"/>
                        </a:cubicBezTo>
                        <a:cubicBezTo>
                          <a:pt x="83" y="208"/>
                          <a:pt x="83" y="208"/>
                          <a:pt x="83" y="208"/>
                        </a:cubicBezTo>
                        <a:lnTo>
                          <a:pt x="52" y="208"/>
                        </a:lnTo>
                        <a:close/>
                        <a:moveTo>
                          <a:pt x="83" y="125"/>
                        </a:moveTo>
                        <a:cubicBezTo>
                          <a:pt x="83" y="163"/>
                          <a:pt x="83" y="163"/>
                          <a:pt x="83" y="163"/>
                        </a:cubicBezTo>
                        <a:cubicBezTo>
                          <a:pt x="87" y="163"/>
                          <a:pt x="92" y="161"/>
                          <a:pt x="96" y="158"/>
                        </a:cubicBezTo>
                        <a:cubicBezTo>
                          <a:pt x="103" y="152"/>
                          <a:pt x="105" y="138"/>
                          <a:pt x="95" y="131"/>
                        </a:cubicBezTo>
                        <a:cubicBezTo>
                          <a:pt x="91" y="129"/>
                          <a:pt x="87" y="127"/>
                          <a:pt x="83" y="125"/>
                        </a:cubicBezTo>
                        <a:close/>
                        <a:moveTo>
                          <a:pt x="52" y="86"/>
                        </a:moveTo>
                        <a:cubicBezTo>
                          <a:pt x="52" y="50"/>
                          <a:pt x="52" y="50"/>
                          <a:pt x="52" y="50"/>
                        </a:cubicBezTo>
                        <a:cubicBezTo>
                          <a:pt x="48" y="51"/>
                          <a:pt x="44" y="53"/>
                          <a:pt x="41" y="56"/>
                        </a:cubicBezTo>
                        <a:cubicBezTo>
                          <a:pt x="32" y="61"/>
                          <a:pt x="31" y="77"/>
                          <a:pt x="42" y="82"/>
                        </a:cubicBezTo>
                        <a:cubicBezTo>
                          <a:pt x="45" y="84"/>
                          <a:pt x="49" y="85"/>
                          <a:pt x="52" y="8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任意多边形 21">
                    <a:extLst>
                      <a:ext uri="{FF2B5EF4-FFF2-40B4-BE49-F238E27FC236}">
                        <a16:creationId xmlns:a16="http://schemas.microsoft.com/office/drawing/2014/main" id="{9336245C-D058-40A6-A303-077A3EA57F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26125" y="2903538"/>
                    <a:ext cx="544513" cy="817563"/>
                  </a:xfrm>
                  <a:custGeom>
                    <a:avLst/>
                    <a:gdLst>
                      <a:gd name="T0" fmla="*/ 52 w 144"/>
                      <a:gd name="T1" fmla="*/ 212 h 216"/>
                      <a:gd name="T2" fmla="*/ 37 w 144"/>
                      <a:gd name="T3" fmla="*/ 195 h 216"/>
                      <a:gd name="T4" fmla="*/ 4 w 144"/>
                      <a:gd name="T5" fmla="*/ 139 h 216"/>
                      <a:gd name="T6" fmla="*/ 52 w 144"/>
                      <a:gd name="T7" fmla="*/ 161 h 216"/>
                      <a:gd name="T8" fmla="*/ 36 w 144"/>
                      <a:gd name="T9" fmla="*/ 121 h 216"/>
                      <a:gd name="T10" fmla="*/ 6 w 144"/>
                      <a:gd name="T11" fmla="*/ 57 h 216"/>
                      <a:gd name="T12" fmla="*/ 52 w 144"/>
                      <a:gd name="T13" fmla="*/ 22 h 216"/>
                      <a:gd name="T14" fmla="*/ 86 w 144"/>
                      <a:gd name="T15" fmla="*/ 0 h 216"/>
                      <a:gd name="T16" fmla="*/ 91 w 144"/>
                      <a:gd name="T17" fmla="*/ 23 h 216"/>
                      <a:gd name="T18" fmla="*/ 137 w 144"/>
                      <a:gd name="T19" fmla="*/ 74 h 216"/>
                      <a:gd name="T20" fmla="*/ 133 w 144"/>
                      <a:gd name="T21" fmla="*/ 81 h 216"/>
                      <a:gd name="T22" fmla="*/ 91 w 144"/>
                      <a:gd name="T23" fmla="*/ 64 h 216"/>
                      <a:gd name="T24" fmla="*/ 117 w 144"/>
                      <a:gd name="T25" fmla="*/ 103 h 216"/>
                      <a:gd name="T26" fmla="*/ 106 w 144"/>
                      <a:gd name="T27" fmla="*/ 195 h 216"/>
                      <a:gd name="T28" fmla="*/ 90 w 144"/>
                      <a:gd name="T29" fmla="*/ 212 h 216"/>
                      <a:gd name="T30" fmla="*/ 82 w 144"/>
                      <a:gd name="T31" fmla="*/ 208 h 216"/>
                      <a:gd name="T32" fmla="*/ 91 w 144"/>
                      <a:gd name="T33" fmla="*/ 190 h 216"/>
                      <a:gd name="T34" fmla="*/ 134 w 144"/>
                      <a:gd name="T35" fmla="*/ 138 h 216"/>
                      <a:gd name="T36" fmla="*/ 87 w 144"/>
                      <a:gd name="T37" fmla="*/ 101 h 216"/>
                      <a:gd name="T38" fmla="*/ 83 w 144"/>
                      <a:gd name="T39" fmla="*/ 56 h 216"/>
                      <a:gd name="T40" fmla="*/ 105 w 144"/>
                      <a:gd name="T41" fmla="*/ 73 h 216"/>
                      <a:gd name="T42" fmla="*/ 114 w 144"/>
                      <a:gd name="T43" fmla="*/ 43 h 216"/>
                      <a:gd name="T44" fmla="*/ 82 w 144"/>
                      <a:gd name="T45" fmla="*/ 11 h 216"/>
                      <a:gd name="T46" fmla="*/ 60 w 144"/>
                      <a:gd name="T47" fmla="*/ 26 h 216"/>
                      <a:gd name="T48" fmla="*/ 55 w 144"/>
                      <a:gd name="T49" fmla="*/ 30 h 216"/>
                      <a:gd name="T50" fmla="*/ 13 w 144"/>
                      <a:gd name="T51" fmla="*/ 60 h 216"/>
                      <a:gd name="T52" fmla="*/ 38 w 144"/>
                      <a:gd name="T53" fmla="*/ 113 h 216"/>
                      <a:gd name="T54" fmla="*/ 60 w 144"/>
                      <a:gd name="T55" fmla="*/ 123 h 216"/>
                      <a:gd name="T56" fmla="*/ 55 w 144"/>
                      <a:gd name="T57" fmla="*/ 171 h 216"/>
                      <a:gd name="T58" fmla="*/ 15 w 144"/>
                      <a:gd name="T59" fmla="*/ 169 h 216"/>
                      <a:gd name="T60" fmla="*/ 57 w 144"/>
                      <a:gd name="T61" fmla="*/ 192 h 216"/>
                      <a:gd name="T62" fmla="*/ 87 w 144"/>
                      <a:gd name="T63" fmla="*/ 171 h 216"/>
                      <a:gd name="T64" fmla="*/ 82 w 144"/>
                      <a:gd name="T65" fmla="*/ 129 h 216"/>
                      <a:gd name="T66" fmla="*/ 92 w 144"/>
                      <a:gd name="T67" fmla="*/ 127 h 216"/>
                      <a:gd name="T68" fmla="*/ 103 w 144"/>
                      <a:gd name="T69" fmla="*/ 164 h 216"/>
                      <a:gd name="T70" fmla="*/ 91 w 144"/>
                      <a:gd name="T71" fmla="*/ 162 h 216"/>
                      <a:gd name="T72" fmla="*/ 97 w 144"/>
                      <a:gd name="T73" fmla="*/ 139 h 216"/>
                      <a:gd name="T74" fmla="*/ 55 w 144"/>
                      <a:gd name="T75" fmla="*/ 94 h 216"/>
                      <a:gd name="T76" fmla="*/ 34 w 144"/>
                      <a:gd name="T77" fmla="*/ 74 h 216"/>
                      <a:gd name="T78" fmla="*/ 54 w 144"/>
                      <a:gd name="T79" fmla="*/ 50 h 216"/>
                      <a:gd name="T80" fmla="*/ 60 w 144"/>
                      <a:gd name="T81" fmla="*/ 90 h 216"/>
                      <a:gd name="T82" fmla="*/ 52 w 144"/>
                      <a:gd name="T83" fmla="*/ 60 h 216"/>
                      <a:gd name="T84" fmla="*/ 48 w 144"/>
                      <a:gd name="T85" fmla="*/ 82 h 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144" h="216">
                        <a:moveTo>
                          <a:pt x="86" y="216"/>
                        </a:moveTo>
                        <a:cubicBezTo>
                          <a:pt x="56" y="216"/>
                          <a:pt x="56" y="216"/>
                          <a:pt x="56" y="216"/>
                        </a:cubicBezTo>
                        <a:cubicBezTo>
                          <a:pt x="54" y="216"/>
                          <a:pt x="52" y="214"/>
                          <a:pt x="52" y="212"/>
                        </a:cubicBezTo>
                        <a:cubicBezTo>
                          <a:pt x="52" y="199"/>
                          <a:pt x="52" y="199"/>
                          <a:pt x="52" y="199"/>
                        </a:cubicBezTo>
                        <a:cubicBezTo>
                          <a:pt x="50" y="198"/>
                          <a:pt x="50" y="198"/>
                          <a:pt x="50" y="198"/>
                        </a:cubicBezTo>
                        <a:cubicBezTo>
                          <a:pt x="46" y="197"/>
                          <a:pt x="42" y="196"/>
                          <a:pt x="37" y="195"/>
                        </a:cubicBezTo>
                        <a:cubicBezTo>
                          <a:pt x="26" y="191"/>
                          <a:pt x="16" y="183"/>
                          <a:pt x="9" y="173"/>
                        </a:cubicBezTo>
                        <a:cubicBezTo>
                          <a:pt x="3" y="164"/>
                          <a:pt x="0" y="153"/>
                          <a:pt x="0" y="143"/>
                        </a:cubicBezTo>
                        <a:cubicBezTo>
                          <a:pt x="0" y="141"/>
                          <a:pt x="2" y="139"/>
                          <a:pt x="4" y="139"/>
                        </a:cubicBezTo>
                        <a:cubicBezTo>
                          <a:pt x="36" y="139"/>
                          <a:pt x="36" y="139"/>
                          <a:pt x="36" y="139"/>
                        </a:cubicBezTo>
                        <a:cubicBezTo>
                          <a:pt x="38" y="139"/>
                          <a:pt x="40" y="140"/>
                          <a:pt x="40" y="142"/>
                        </a:cubicBezTo>
                        <a:cubicBezTo>
                          <a:pt x="41" y="150"/>
                          <a:pt x="45" y="157"/>
                          <a:pt x="52" y="161"/>
                        </a:cubicBezTo>
                        <a:cubicBezTo>
                          <a:pt x="52" y="126"/>
                          <a:pt x="52" y="126"/>
                          <a:pt x="52" y="126"/>
                        </a:cubicBezTo>
                        <a:cubicBezTo>
                          <a:pt x="49" y="125"/>
                          <a:pt x="49" y="125"/>
                          <a:pt x="49" y="125"/>
                        </a:cubicBezTo>
                        <a:cubicBezTo>
                          <a:pt x="45" y="124"/>
                          <a:pt x="40" y="123"/>
                          <a:pt x="36" y="121"/>
                        </a:cubicBezTo>
                        <a:cubicBezTo>
                          <a:pt x="28" y="119"/>
                          <a:pt x="21" y="115"/>
                          <a:pt x="15" y="109"/>
                        </a:cubicBezTo>
                        <a:cubicBezTo>
                          <a:pt x="9" y="103"/>
                          <a:pt x="5" y="95"/>
                          <a:pt x="4" y="87"/>
                        </a:cubicBezTo>
                        <a:cubicBezTo>
                          <a:pt x="2" y="77"/>
                          <a:pt x="3" y="66"/>
                          <a:pt x="6" y="57"/>
                        </a:cubicBezTo>
                        <a:cubicBezTo>
                          <a:pt x="11" y="43"/>
                          <a:pt x="22" y="31"/>
                          <a:pt x="37" y="26"/>
                        </a:cubicBezTo>
                        <a:cubicBezTo>
                          <a:pt x="41" y="25"/>
                          <a:pt x="44" y="24"/>
                          <a:pt x="48" y="23"/>
                        </a:cubicBezTo>
                        <a:cubicBezTo>
                          <a:pt x="52" y="22"/>
                          <a:pt x="52" y="22"/>
                          <a:pt x="52" y="22"/>
                        </a:cubicBezTo>
                        <a:cubicBezTo>
                          <a:pt x="52" y="4"/>
                          <a:pt x="52" y="4"/>
                          <a:pt x="52" y="4"/>
                        </a:cubicBezTo>
                        <a:cubicBezTo>
                          <a:pt x="52" y="2"/>
                          <a:pt x="54" y="0"/>
                          <a:pt x="56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89" y="0"/>
                          <a:pt x="91" y="2"/>
                          <a:pt x="91" y="4"/>
                        </a:cubicBezTo>
                        <a:cubicBezTo>
                          <a:pt x="91" y="11"/>
                          <a:pt x="91" y="11"/>
                          <a:pt x="91" y="11"/>
                        </a:cubicBezTo>
                        <a:cubicBezTo>
                          <a:pt x="91" y="15"/>
                          <a:pt x="91" y="19"/>
                          <a:pt x="91" y="23"/>
                        </a:cubicBezTo>
                        <a:cubicBezTo>
                          <a:pt x="101" y="25"/>
                          <a:pt x="111" y="30"/>
                          <a:pt x="119" y="37"/>
                        </a:cubicBezTo>
                        <a:cubicBezTo>
                          <a:pt x="128" y="44"/>
                          <a:pt x="134" y="55"/>
                          <a:pt x="136" y="67"/>
                        </a:cubicBezTo>
                        <a:cubicBezTo>
                          <a:pt x="137" y="69"/>
                          <a:pt x="137" y="71"/>
                          <a:pt x="137" y="74"/>
                        </a:cubicBezTo>
                        <a:cubicBezTo>
                          <a:pt x="137" y="77"/>
                          <a:pt x="137" y="77"/>
                          <a:pt x="137" y="77"/>
                        </a:cubicBezTo>
                        <a:cubicBezTo>
                          <a:pt x="138" y="78"/>
                          <a:pt x="137" y="79"/>
                          <a:pt x="136" y="80"/>
                        </a:cubicBezTo>
                        <a:cubicBezTo>
                          <a:pt x="136" y="81"/>
                          <a:pt x="135" y="81"/>
                          <a:pt x="133" y="81"/>
                        </a:cubicBezTo>
                        <a:cubicBezTo>
                          <a:pt x="101" y="81"/>
                          <a:pt x="101" y="81"/>
                          <a:pt x="101" y="81"/>
                        </a:cubicBezTo>
                        <a:cubicBezTo>
                          <a:pt x="99" y="81"/>
                          <a:pt x="97" y="79"/>
                          <a:pt x="97" y="77"/>
                        </a:cubicBezTo>
                        <a:cubicBezTo>
                          <a:pt x="97" y="72"/>
                          <a:pt x="94" y="67"/>
                          <a:pt x="91" y="64"/>
                        </a:cubicBezTo>
                        <a:cubicBezTo>
                          <a:pt x="91" y="94"/>
                          <a:pt x="91" y="94"/>
                          <a:pt x="91" y="94"/>
                        </a:cubicBezTo>
                        <a:cubicBezTo>
                          <a:pt x="91" y="94"/>
                          <a:pt x="91" y="94"/>
                          <a:pt x="91" y="94"/>
                        </a:cubicBezTo>
                        <a:cubicBezTo>
                          <a:pt x="100" y="96"/>
                          <a:pt x="109" y="99"/>
                          <a:pt x="117" y="103"/>
                        </a:cubicBezTo>
                        <a:cubicBezTo>
                          <a:pt x="131" y="109"/>
                          <a:pt x="141" y="122"/>
                          <a:pt x="142" y="137"/>
                        </a:cubicBezTo>
                        <a:cubicBezTo>
                          <a:pt x="144" y="151"/>
                          <a:pt x="140" y="164"/>
                          <a:pt x="133" y="175"/>
                        </a:cubicBezTo>
                        <a:cubicBezTo>
                          <a:pt x="126" y="184"/>
                          <a:pt x="117" y="191"/>
                          <a:pt x="106" y="195"/>
                        </a:cubicBezTo>
                        <a:cubicBezTo>
                          <a:pt x="102" y="196"/>
                          <a:pt x="98" y="198"/>
                          <a:pt x="93" y="199"/>
                        </a:cubicBezTo>
                        <a:cubicBezTo>
                          <a:pt x="90" y="199"/>
                          <a:pt x="90" y="199"/>
                          <a:pt x="90" y="199"/>
                        </a:cubicBezTo>
                        <a:cubicBezTo>
                          <a:pt x="90" y="212"/>
                          <a:pt x="90" y="212"/>
                          <a:pt x="90" y="212"/>
                        </a:cubicBezTo>
                        <a:cubicBezTo>
                          <a:pt x="90" y="214"/>
                          <a:pt x="89" y="216"/>
                          <a:pt x="86" y="216"/>
                        </a:cubicBezTo>
                        <a:close/>
                        <a:moveTo>
                          <a:pt x="60" y="208"/>
                        </a:moveTo>
                        <a:cubicBezTo>
                          <a:pt x="82" y="208"/>
                          <a:pt x="82" y="208"/>
                          <a:pt x="82" y="208"/>
                        </a:cubicBezTo>
                        <a:cubicBezTo>
                          <a:pt x="82" y="196"/>
                          <a:pt x="82" y="196"/>
                          <a:pt x="82" y="196"/>
                        </a:cubicBezTo>
                        <a:cubicBezTo>
                          <a:pt x="82" y="194"/>
                          <a:pt x="84" y="193"/>
                          <a:pt x="85" y="192"/>
                        </a:cubicBezTo>
                        <a:cubicBezTo>
                          <a:pt x="91" y="190"/>
                          <a:pt x="91" y="190"/>
                          <a:pt x="91" y="190"/>
                        </a:cubicBezTo>
                        <a:cubicBezTo>
                          <a:pt x="96" y="189"/>
                          <a:pt x="100" y="188"/>
                          <a:pt x="104" y="187"/>
                        </a:cubicBezTo>
                        <a:cubicBezTo>
                          <a:pt x="113" y="184"/>
                          <a:pt x="121" y="178"/>
                          <a:pt x="126" y="170"/>
                        </a:cubicBezTo>
                        <a:cubicBezTo>
                          <a:pt x="133" y="161"/>
                          <a:pt x="136" y="149"/>
                          <a:pt x="134" y="138"/>
                        </a:cubicBezTo>
                        <a:cubicBezTo>
                          <a:pt x="133" y="126"/>
                          <a:pt x="125" y="115"/>
                          <a:pt x="114" y="110"/>
                        </a:cubicBezTo>
                        <a:cubicBezTo>
                          <a:pt x="106" y="106"/>
                          <a:pt x="98" y="104"/>
                          <a:pt x="89" y="102"/>
                        </a:cubicBezTo>
                        <a:cubicBezTo>
                          <a:pt x="88" y="102"/>
                          <a:pt x="88" y="102"/>
                          <a:pt x="87" y="101"/>
                        </a:cubicBezTo>
                        <a:cubicBezTo>
                          <a:pt x="86" y="101"/>
                          <a:pt x="86" y="101"/>
                          <a:pt x="86" y="101"/>
                        </a:cubicBezTo>
                        <a:cubicBezTo>
                          <a:pt x="84" y="101"/>
                          <a:pt x="83" y="99"/>
                          <a:pt x="83" y="97"/>
                        </a:cubicBezTo>
                        <a:cubicBezTo>
                          <a:pt x="83" y="56"/>
                          <a:pt x="83" y="56"/>
                          <a:pt x="83" y="56"/>
                        </a:cubicBezTo>
                        <a:cubicBezTo>
                          <a:pt x="83" y="55"/>
                          <a:pt x="83" y="54"/>
                          <a:pt x="84" y="53"/>
                        </a:cubicBezTo>
                        <a:cubicBezTo>
                          <a:pt x="86" y="52"/>
                          <a:pt x="87" y="52"/>
                          <a:pt x="88" y="53"/>
                        </a:cubicBezTo>
                        <a:cubicBezTo>
                          <a:pt x="97" y="56"/>
                          <a:pt x="103" y="64"/>
                          <a:pt x="105" y="73"/>
                        </a:cubicBezTo>
                        <a:cubicBezTo>
                          <a:pt x="129" y="73"/>
                          <a:pt x="129" y="73"/>
                          <a:pt x="129" y="73"/>
                        </a:cubicBezTo>
                        <a:cubicBezTo>
                          <a:pt x="129" y="71"/>
                          <a:pt x="128" y="70"/>
                          <a:pt x="128" y="69"/>
                        </a:cubicBezTo>
                        <a:cubicBezTo>
                          <a:pt x="127" y="59"/>
                          <a:pt x="121" y="49"/>
                          <a:pt x="114" y="43"/>
                        </a:cubicBezTo>
                        <a:cubicBezTo>
                          <a:pt x="106" y="37"/>
                          <a:pt x="97" y="33"/>
                          <a:pt x="87" y="31"/>
                        </a:cubicBezTo>
                        <a:cubicBezTo>
                          <a:pt x="84" y="30"/>
                          <a:pt x="82" y="28"/>
                          <a:pt x="82" y="24"/>
                        </a:cubicBezTo>
                        <a:cubicBezTo>
                          <a:pt x="82" y="20"/>
                          <a:pt x="82" y="15"/>
                          <a:pt x="82" y="11"/>
                        </a:cubicBezTo>
                        <a:cubicBezTo>
                          <a:pt x="82" y="8"/>
                          <a:pt x="82" y="8"/>
                          <a:pt x="82" y="8"/>
                        </a:cubicBezTo>
                        <a:cubicBezTo>
                          <a:pt x="60" y="8"/>
                          <a:pt x="60" y="8"/>
                          <a:pt x="60" y="8"/>
                        </a:cubicBezTo>
                        <a:cubicBezTo>
                          <a:pt x="60" y="26"/>
                          <a:pt x="60" y="26"/>
                          <a:pt x="60" y="26"/>
                        </a:cubicBezTo>
                        <a:cubicBezTo>
                          <a:pt x="60" y="27"/>
                          <a:pt x="59" y="29"/>
                          <a:pt x="57" y="30"/>
                        </a:cubicBezTo>
                        <a:cubicBezTo>
                          <a:pt x="56" y="30"/>
                          <a:pt x="56" y="30"/>
                          <a:pt x="56" y="30"/>
                        </a:cubicBezTo>
                        <a:cubicBezTo>
                          <a:pt x="55" y="30"/>
                          <a:pt x="55" y="30"/>
                          <a:pt x="55" y="30"/>
                        </a:cubicBezTo>
                        <a:cubicBezTo>
                          <a:pt x="50" y="31"/>
                          <a:pt x="50" y="31"/>
                          <a:pt x="50" y="31"/>
                        </a:cubicBezTo>
                        <a:cubicBezTo>
                          <a:pt x="46" y="32"/>
                          <a:pt x="43" y="33"/>
                          <a:pt x="39" y="34"/>
                        </a:cubicBezTo>
                        <a:cubicBezTo>
                          <a:pt x="27" y="38"/>
                          <a:pt x="18" y="48"/>
                          <a:pt x="13" y="60"/>
                        </a:cubicBezTo>
                        <a:cubicBezTo>
                          <a:pt x="10" y="68"/>
                          <a:pt x="10" y="77"/>
                          <a:pt x="12" y="85"/>
                        </a:cubicBezTo>
                        <a:cubicBezTo>
                          <a:pt x="13" y="92"/>
                          <a:pt x="16" y="99"/>
                          <a:pt x="21" y="104"/>
                        </a:cubicBezTo>
                        <a:cubicBezTo>
                          <a:pt x="26" y="108"/>
                          <a:pt x="32" y="111"/>
                          <a:pt x="38" y="113"/>
                        </a:cubicBezTo>
                        <a:cubicBezTo>
                          <a:pt x="42" y="115"/>
                          <a:pt x="47" y="116"/>
                          <a:pt x="51" y="117"/>
                        </a:cubicBezTo>
                        <a:cubicBezTo>
                          <a:pt x="57" y="119"/>
                          <a:pt x="57" y="119"/>
                          <a:pt x="57" y="119"/>
                        </a:cubicBezTo>
                        <a:cubicBezTo>
                          <a:pt x="59" y="120"/>
                          <a:pt x="60" y="121"/>
                          <a:pt x="60" y="123"/>
                        </a:cubicBezTo>
                        <a:cubicBezTo>
                          <a:pt x="60" y="167"/>
                          <a:pt x="60" y="167"/>
                          <a:pt x="60" y="167"/>
                        </a:cubicBezTo>
                        <a:cubicBezTo>
                          <a:pt x="60" y="168"/>
                          <a:pt x="59" y="169"/>
                          <a:pt x="58" y="170"/>
                        </a:cubicBezTo>
                        <a:cubicBezTo>
                          <a:pt x="57" y="171"/>
                          <a:pt x="56" y="171"/>
                          <a:pt x="55" y="171"/>
                        </a:cubicBezTo>
                        <a:cubicBezTo>
                          <a:pt x="43" y="168"/>
                          <a:pt x="35" y="159"/>
                          <a:pt x="33" y="147"/>
                        </a:cubicBezTo>
                        <a:cubicBezTo>
                          <a:pt x="8" y="147"/>
                          <a:pt x="8" y="147"/>
                          <a:pt x="8" y="147"/>
                        </a:cubicBezTo>
                        <a:cubicBezTo>
                          <a:pt x="9" y="155"/>
                          <a:pt x="11" y="162"/>
                          <a:pt x="15" y="169"/>
                        </a:cubicBezTo>
                        <a:cubicBezTo>
                          <a:pt x="21" y="177"/>
                          <a:pt x="30" y="184"/>
                          <a:pt x="40" y="187"/>
                        </a:cubicBezTo>
                        <a:cubicBezTo>
                          <a:pt x="44" y="188"/>
                          <a:pt x="48" y="189"/>
                          <a:pt x="52" y="190"/>
                        </a:cubicBezTo>
                        <a:cubicBezTo>
                          <a:pt x="57" y="192"/>
                          <a:pt x="57" y="192"/>
                          <a:pt x="57" y="192"/>
                        </a:cubicBezTo>
                        <a:cubicBezTo>
                          <a:pt x="59" y="192"/>
                          <a:pt x="60" y="194"/>
                          <a:pt x="60" y="196"/>
                        </a:cubicBezTo>
                        <a:lnTo>
                          <a:pt x="60" y="208"/>
                        </a:lnTo>
                        <a:close/>
                        <a:moveTo>
                          <a:pt x="87" y="171"/>
                        </a:moveTo>
                        <a:cubicBezTo>
                          <a:pt x="86" y="171"/>
                          <a:pt x="85" y="171"/>
                          <a:pt x="84" y="170"/>
                        </a:cubicBezTo>
                        <a:cubicBezTo>
                          <a:pt x="83" y="169"/>
                          <a:pt x="82" y="168"/>
                          <a:pt x="82" y="167"/>
                        </a:cubicBezTo>
                        <a:cubicBezTo>
                          <a:pt x="82" y="129"/>
                          <a:pt x="82" y="129"/>
                          <a:pt x="82" y="129"/>
                        </a:cubicBezTo>
                        <a:cubicBezTo>
                          <a:pt x="82" y="128"/>
                          <a:pt x="83" y="127"/>
                          <a:pt x="84" y="126"/>
                        </a:cubicBezTo>
                        <a:cubicBezTo>
                          <a:pt x="86" y="125"/>
                          <a:pt x="87" y="125"/>
                          <a:pt x="88" y="126"/>
                        </a:cubicBezTo>
                        <a:cubicBezTo>
                          <a:pt x="92" y="127"/>
                          <a:pt x="92" y="127"/>
                          <a:pt x="92" y="127"/>
                        </a:cubicBezTo>
                        <a:cubicBezTo>
                          <a:pt x="96" y="128"/>
                          <a:pt x="99" y="130"/>
                          <a:pt x="101" y="132"/>
                        </a:cubicBezTo>
                        <a:cubicBezTo>
                          <a:pt x="107" y="135"/>
                          <a:pt x="110" y="140"/>
                          <a:pt x="110" y="146"/>
                        </a:cubicBezTo>
                        <a:cubicBezTo>
                          <a:pt x="111" y="153"/>
                          <a:pt x="108" y="160"/>
                          <a:pt x="103" y="164"/>
                        </a:cubicBezTo>
                        <a:cubicBezTo>
                          <a:pt x="98" y="168"/>
                          <a:pt x="93" y="170"/>
                          <a:pt x="87" y="171"/>
                        </a:cubicBezTo>
                        <a:close/>
                        <a:moveTo>
                          <a:pt x="91" y="135"/>
                        </a:moveTo>
                        <a:cubicBezTo>
                          <a:pt x="91" y="162"/>
                          <a:pt x="91" y="162"/>
                          <a:pt x="91" y="162"/>
                        </a:cubicBezTo>
                        <a:cubicBezTo>
                          <a:pt x="93" y="161"/>
                          <a:pt x="95" y="160"/>
                          <a:pt x="97" y="158"/>
                        </a:cubicBezTo>
                        <a:cubicBezTo>
                          <a:pt x="100" y="155"/>
                          <a:pt x="102" y="151"/>
                          <a:pt x="102" y="147"/>
                        </a:cubicBezTo>
                        <a:cubicBezTo>
                          <a:pt x="102" y="143"/>
                          <a:pt x="100" y="140"/>
                          <a:pt x="97" y="139"/>
                        </a:cubicBezTo>
                        <a:cubicBezTo>
                          <a:pt x="95" y="137"/>
                          <a:pt x="93" y="136"/>
                          <a:pt x="91" y="135"/>
                        </a:cubicBezTo>
                        <a:close/>
                        <a:moveTo>
                          <a:pt x="56" y="94"/>
                        </a:moveTo>
                        <a:cubicBezTo>
                          <a:pt x="56" y="94"/>
                          <a:pt x="55" y="94"/>
                          <a:pt x="55" y="94"/>
                        </a:cubicBezTo>
                        <a:cubicBezTo>
                          <a:pt x="51" y="93"/>
                          <a:pt x="51" y="93"/>
                          <a:pt x="51" y="93"/>
                        </a:cubicBezTo>
                        <a:cubicBezTo>
                          <a:pt x="49" y="92"/>
                          <a:pt x="46" y="91"/>
                          <a:pt x="44" y="90"/>
                        </a:cubicBezTo>
                        <a:cubicBezTo>
                          <a:pt x="38" y="87"/>
                          <a:pt x="34" y="81"/>
                          <a:pt x="34" y="74"/>
                        </a:cubicBezTo>
                        <a:cubicBezTo>
                          <a:pt x="33" y="67"/>
                          <a:pt x="37" y="60"/>
                          <a:pt x="42" y="56"/>
                        </a:cubicBezTo>
                        <a:cubicBezTo>
                          <a:pt x="45" y="54"/>
                          <a:pt x="48" y="53"/>
                          <a:pt x="51" y="52"/>
                        </a:cubicBezTo>
                        <a:cubicBezTo>
                          <a:pt x="52" y="51"/>
                          <a:pt x="53" y="51"/>
                          <a:pt x="54" y="50"/>
                        </a:cubicBezTo>
                        <a:cubicBezTo>
                          <a:pt x="56" y="49"/>
                          <a:pt x="57" y="49"/>
                          <a:pt x="58" y="50"/>
                        </a:cubicBezTo>
                        <a:cubicBezTo>
                          <a:pt x="60" y="51"/>
                          <a:pt x="60" y="52"/>
                          <a:pt x="60" y="53"/>
                        </a:cubicBezTo>
                        <a:cubicBezTo>
                          <a:pt x="60" y="90"/>
                          <a:pt x="60" y="90"/>
                          <a:pt x="60" y="90"/>
                        </a:cubicBezTo>
                        <a:cubicBezTo>
                          <a:pt x="60" y="91"/>
                          <a:pt x="60" y="93"/>
                          <a:pt x="59" y="93"/>
                        </a:cubicBezTo>
                        <a:cubicBezTo>
                          <a:pt x="58" y="94"/>
                          <a:pt x="57" y="94"/>
                          <a:pt x="56" y="94"/>
                        </a:cubicBezTo>
                        <a:close/>
                        <a:moveTo>
                          <a:pt x="52" y="60"/>
                        </a:moveTo>
                        <a:cubicBezTo>
                          <a:pt x="50" y="61"/>
                          <a:pt x="49" y="62"/>
                          <a:pt x="47" y="63"/>
                        </a:cubicBezTo>
                        <a:cubicBezTo>
                          <a:pt x="44" y="65"/>
                          <a:pt x="42" y="70"/>
                          <a:pt x="42" y="74"/>
                        </a:cubicBezTo>
                        <a:cubicBezTo>
                          <a:pt x="42" y="77"/>
                          <a:pt x="44" y="81"/>
                          <a:pt x="48" y="82"/>
                        </a:cubicBezTo>
                        <a:cubicBezTo>
                          <a:pt x="49" y="83"/>
                          <a:pt x="51" y="84"/>
                          <a:pt x="52" y="84"/>
                        </a:cubicBezTo>
                        <a:lnTo>
                          <a:pt x="52" y="60"/>
                        </a:lnTo>
                        <a:close/>
                      </a:path>
                    </a:pathLst>
                  </a:custGeom>
                  <a:solidFill>
                    <a:srgbClr val="093F6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椭圆 31">
                    <a:extLst>
                      <a:ext uri="{FF2B5EF4-FFF2-40B4-BE49-F238E27FC236}">
                        <a16:creationId xmlns:a16="http://schemas.microsoft.com/office/drawing/2014/main" id="{F7FBB5DD-272E-42DC-A608-440594A973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51450" y="3806826"/>
                    <a:ext cx="422275" cy="423863"/>
                  </a:xfrm>
                  <a:prstGeom prst="ellipse">
                    <a:avLst/>
                  </a:prstGeom>
                  <a:solidFill>
                    <a:srgbClr val="70CC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任意多边形 23">
                    <a:extLst>
                      <a:ext uri="{FF2B5EF4-FFF2-40B4-BE49-F238E27FC236}">
                        <a16:creationId xmlns:a16="http://schemas.microsoft.com/office/drawing/2014/main" id="{9531FC7C-0D1E-4A5D-B45C-9643DD62F7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32400" y="3792538"/>
                    <a:ext cx="457200" cy="457200"/>
                  </a:xfrm>
                  <a:custGeom>
                    <a:avLst/>
                    <a:gdLst>
                      <a:gd name="T0" fmla="*/ 61 w 121"/>
                      <a:gd name="T1" fmla="*/ 120 h 121"/>
                      <a:gd name="T2" fmla="*/ 1 w 121"/>
                      <a:gd name="T3" fmla="*/ 60 h 121"/>
                      <a:gd name="T4" fmla="*/ 61 w 121"/>
                      <a:gd name="T5" fmla="*/ 0 h 121"/>
                      <a:gd name="T6" fmla="*/ 121 w 121"/>
                      <a:gd name="T7" fmla="*/ 60 h 121"/>
                      <a:gd name="T8" fmla="*/ 121 w 121"/>
                      <a:gd name="T9" fmla="*/ 60 h 121"/>
                      <a:gd name="T10" fmla="*/ 61 w 121"/>
                      <a:gd name="T11" fmla="*/ 120 h 121"/>
                      <a:gd name="T12" fmla="*/ 61 w 121"/>
                      <a:gd name="T13" fmla="*/ 8 h 121"/>
                      <a:gd name="T14" fmla="*/ 9 w 121"/>
                      <a:gd name="T15" fmla="*/ 60 h 121"/>
                      <a:gd name="T16" fmla="*/ 61 w 121"/>
                      <a:gd name="T17" fmla="*/ 112 h 121"/>
                      <a:gd name="T18" fmla="*/ 113 w 121"/>
                      <a:gd name="T19" fmla="*/ 60 h 121"/>
                      <a:gd name="T20" fmla="*/ 113 w 121"/>
                      <a:gd name="T21" fmla="*/ 60 h 121"/>
                      <a:gd name="T22" fmla="*/ 61 w 121"/>
                      <a:gd name="T23" fmla="*/ 8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21" h="121">
                        <a:moveTo>
                          <a:pt x="61" y="120"/>
                        </a:moveTo>
                        <a:cubicBezTo>
                          <a:pt x="27" y="121"/>
                          <a:pt x="1" y="94"/>
                          <a:pt x="1" y="60"/>
                        </a:cubicBezTo>
                        <a:cubicBezTo>
                          <a:pt x="0" y="27"/>
                          <a:pt x="27" y="0"/>
                          <a:pt x="61" y="0"/>
                        </a:cubicBezTo>
                        <a:cubicBezTo>
                          <a:pt x="94" y="0"/>
                          <a:pt x="121" y="27"/>
                          <a:pt x="121" y="60"/>
                        </a:cubicBezTo>
                        <a:cubicBezTo>
                          <a:pt x="121" y="60"/>
                          <a:pt x="121" y="60"/>
                          <a:pt x="121" y="60"/>
                        </a:cubicBezTo>
                        <a:cubicBezTo>
                          <a:pt x="121" y="94"/>
                          <a:pt x="94" y="120"/>
                          <a:pt x="61" y="120"/>
                        </a:cubicBezTo>
                        <a:close/>
                        <a:moveTo>
                          <a:pt x="61" y="8"/>
                        </a:moveTo>
                        <a:cubicBezTo>
                          <a:pt x="32" y="8"/>
                          <a:pt x="9" y="32"/>
                          <a:pt x="9" y="60"/>
                        </a:cubicBezTo>
                        <a:cubicBezTo>
                          <a:pt x="9" y="89"/>
                          <a:pt x="32" y="112"/>
                          <a:pt x="61" y="112"/>
                        </a:cubicBezTo>
                        <a:cubicBezTo>
                          <a:pt x="89" y="112"/>
                          <a:pt x="113" y="89"/>
                          <a:pt x="113" y="60"/>
                        </a:cubicBezTo>
                        <a:cubicBezTo>
                          <a:pt x="113" y="60"/>
                          <a:pt x="113" y="60"/>
                          <a:pt x="113" y="60"/>
                        </a:cubicBezTo>
                        <a:cubicBezTo>
                          <a:pt x="113" y="32"/>
                          <a:pt x="89" y="9"/>
                          <a:pt x="61" y="8"/>
                        </a:cubicBezTo>
                        <a:close/>
                      </a:path>
                    </a:pathLst>
                  </a:custGeom>
                  <a:solidFill>
                    <a:srgbClr val="093F6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任意多边形 24">
                    <a:extLst>
                      <a:ext uri="{FF2B5EF4-FFF2-40B4-BE49-F238E27FC236}">
                        <a16:creationId xmlns:a16="http://schemas.microsoft.com/office/drawing/2014/main" id="{FC8C63D9-1B85-417D-88C4-D51E0ADE15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34000" y="3932238"/>
                    <a:ext cx="260350" cy="192088"/>
                  </a:xfrm>
                  <a:custGeom>
                    <a:avLst/>
                    <a:gdLst>
                      <a:gd name="T0" fmla="*/ 23 w 69"/>
                      <a:gd name="T1" fmla="*/ 51 h 51"/>
                      <a:gd name="T2" fmla="*/ 23 w 69"/>
                      <a:gd name="T3" fmla="*/ 51 h 51"/>
                      <a:gd name="T4" fmla="*/ 20 w 69"/>
                      <a:gd name="T5" fmla="*/ 50 h 51"/>
                      <a:gd name="T6" fmla="*/ 1 w 69"/>
                      <a:gd name="T7" fmla="*/ 24 h 51"/>
                      <a:gd name="T8" fmla="*/ 2 w 69"/>
                      <a:gd name="T9" fmla="*/ 18 h 51"/>
                      <a:gd name="T10" fmla="*/ 8 w 69"/>
                      <a:gd name="T11" fmla="*/ 19 h 51"/>
                      <a:gd name="T12" fmla="*/ 23 w 69"/>
                      <a:gd name="T13" fmla="*/ 41 h 51"/>
                      <a:gd name="T14" fmla="*/ 62 w 69"/>
                      <a:gd name="T15" fmla="*/ 1 h 51"/>
                      <a:gd name="T16" fmla="*/ 68 w 69"/>
                      <a:gd name="T17" fmla="*/ 2 h 51"/>
                      <a:gd name="T18" fmla="*/ 68 w 69"/>
                      <a:gd name="T19" fmla="*/ 7 h 51"/>
                      <a:gd name="T20" fmla="*/ 26 w 69"/>
                      <a:gd name="T21" fmla="*/ 50 h 51"/>
                      <a:gd name="T22" fmla="*/ 23 w 69"/>
                      <a:gd name="T23" fmla="*/ 51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9" h="51">
                        <a:moveTo>
                          <a:pt x="23" y="51"/>
                        </a:moveTo>
                        <a:cubicBezTo>
                          <a:pt x="23" y="51"/>
                          <a:pt x="23" y="51"/>
                          <a:pt x="23" y="51"/>
                        </a:cubicBezTo>
                        <a:cubicBezTo>
                          <a:pt x="21" y="51"/>
                          <a:pt x="20" y="51"/>
                          <a:pt x="20" y="50"/>
                        </a:cubicBezTo>
                        <a:cubicBezTo>
                          <a:pt x="1" y="24"/>
                          <a:pt x="1" y="24"/>
                          <a:pt x="1" y="24"/>
                        </a:cubicBezTo>
                        <a:cubicBezTo>
                          <a:pt x="0" y="22"/>
                          <a:pt x="0" y="20"/>
                          <a:pt x="2" y="18"/>
                        </a:cubicBezTo>
                        <a:cubicBezTo>
                          <a:pt x="4" y="17"/>
                          <a:pt x="6" y="17"/>
                          <a:pt x="8" y="19"/>
                        </a:cubicBezTo>
                        <a:cubicBezTo>
                          <a:pt x="23" y="41"/>
                          <a:pt x="23" y="41"/>
                          <a:pt x="23" y="41"/>
                        </a:cubicBezTo>
                        <a:cubicBezTo>
                          <a:pt x="62" y="1"/>
                          <a:pt x="62" y="1"/>
                          <a:pt x="62" y="1"/>
                        </a:cubicBezTo>
                        <a:cubicBezTo>
                          <a:pt x="63" y="0"/>
                          <a:pt x="66" y="0"/>
                          <a:pt x="68" y="2"/>
                        </a:cubicBezTo>
                        <a:cubicBezTo>
                          <a:pt x="69" y="3"/>
                          <a:pt x="69" y="5"/>
                          <a:pt x="68" y="7"/>
                        </a:cubicBezTo>
                        <a:cubicBezTo>
                          <a:pt x="26" y="50"/>
                          <a:pt x="26" y="50"/>
                          <a:pt x="26" y="50"/>
                        </a:cubicBezTo>
                        <a:cubicBezTo>
                          <a:pt x="25" y="51"/>
                          <a:pt x="24" y="51"/>
                          <a:pt x="23" y="51"/>
                        </a:cubicBezTo>
                        <a:close/>
                      </a:path>
                    </a:pathLst>
                  </a:custGeom>
                  <a:solidFill>
                    <a:srgbClr val="093F6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任意多边形 25">
                    <a:extLst>
                      <a:ext uri="{FF2B5EF4-FFF2-40B4-BE49-F238E27FC236}">
                        <a16:creationId xmlns:a16="http://schemas.microsoft.com/office/drawing/2014/main" id="{E7C3FF9C-6757-4B2A-A4C6-82E08E8323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11888" y="2462213"/>
                    <a:ext cx="476250" cy="30163"/>
                  </a:xfrm>
                  <a:custGeom>
                    <a:avLst/>
                    <a:gdLst>
                      <a:gd name="T0" fmla="*/ 122 w 126"/>
                      <a:gd name="T1" fmla="*/ 8 h 8"/>
                      <a:gd name="T2" fmla="*/ 4 w 126"/>
                      <a:gd name="T3" fmla="*/ 8 h 8"/>
                      <a:gd name="T4" fmla="*/ 0 w 126"/>
                      <a:gd name="T5" fmla="*/ 4 h 8"/>
                      <a:gd name="T6" fmla="*/ 4 w 126"/>
                      <a:gd name="T7" fmla="*/ 0 h 8"/>
                      <a:gd name="T8" fmla="*/ 122 w 126"/>
                      <a:gd name="T9" fmla="*/ 0 h 8"/>
                      <a:gd name="T10" fmla="*/ 126 w 126"/>
                      <a:gd name="T11" fmla="*/ 4 h 8"/>
                      <a:gd name="T12" fmla="*/ 122 w 126"/>
                      <a:gd name="T13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6" h="8">
                        <a:moveTo>
                          <a:pt x="122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2" y="8"/>
                          <a:pt x="0" y="6"/>
                          <a:pt x="0" y="4"/>
                        </a:cubicBezTo>
                        <a:cubicBezTo>
                          <a:pt x="0" y="2"/>
                          <a:pt x="2" y="0"/>
                          <a:pt x="4" y="0"/>
                        </a:cubicBezTo>
                        <a:cubicBezTo>
                          <a:pt x="122" y="0"/>
                          <a:pt x="122" y="0"/>
                          <a:pt x="122" y="0"/>
                        </a:cubicBezTo>
                        <a:cubicBezTo>
                          <a:pt x="124" y="0"/>
                          <a:pt x="126" y="2"/>
                          <a:pt x="126" y="4"/>
                        </a:cubicBezTo>
                        <a:cubicBezTo>
                          <a:pt x="126" y="6"/>
                          <a:pt x="124" y="8"/>
                          <a:pt x="122" y="8"/>
                        </a:cubicBezTo>
                        <a:close/>
                      </a:path>
                    </a:pathLst>
                  </a:custGeom>
                  <a:solidFill>
                    <a:srgbClr val="093F6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任意多边形 26">
                    <a:extLst>
                      <a:ext uri="{FF2B5EF4-FFF2-40B4-BE49-F238E27FC236}">
                        <a16:creationId xmlns:a16="http://schemas.microsoft.com/office/drawing/2014/main" id="{660E0357-C4D9-475B-9C96-3C69E16578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5413" y="2586038"/>
                    <a:ext cx="212725" cy="30163"/>
                  </a:xfrm>
                  <a:custGeom>
                    <a:avLst/>
                    <a:gdLst>
                      <a:gd name="T0" fmla="*/ 52 w 56"/>
                      <a:gd name="T1" fmla="*/ 8 h 8"/>
                      <a:gd name="T2" fmla="*/ 4 w 56"/>
                      <a:gd name="T3" fmla="*/ 8 h 8"/>
                      <a:gd name="T4" fmla="*/ 0 w 56"/>
                      <a:gd name="T5" fmla="*/ 4 h 8"/>
                      <a:gd name="T6" fmla="*/ 4 w 56"/>
                      <a:gd name="T7" fmla="*/ 0 h 8"/>
                      <a:gd name="T8" fmla="*/ 52 w 56"/>
                      <a:gd name="T9" fmla="*/ 0 h 8"/>
                      <a:gd name="T10" fmla="*/ 56 w 56"/>
                      <a:gd name="T11" fmla="*/ 4 h 8"/>
                      <a:gd name="T12" fmla="*/ 52 w 56"/>
                      <a:gd name="T13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6" h="8">
                        <a:moveTo>
                          <a:pt x="52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2" y="8"/>
                          <a:pt x="0" y="7"/>
                          <a:pt x="0" y="4"/>
                        </a:cubicBezTo>
                        <a:cubicBezTo>
                          <a:pt x="0" y="2"/>
                          <a:pt x="2" y="0"/>
                          <a:pt x="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54" y="0"/>
                          <a:pt x="56" y="2"/>
                          <a:pt x="56" y="4"/>
                        </a:cubicBezTo>
                        <a:cubicBezTo>
                          <a:pt x="56" y="7"/>
                          <a:pt x="54" y="8"/>
                          <a:pt x="52" y="8"/>
                        </a:cubicBezTo>
                        <a:close/>
                      </a:path>
                    </a:pathLst>
                  </a:custGeom>
                  <a:solidFill>
                    <a:srgbClr val="093F6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任意多边形 27">
                    <a:extLst>
                      <a:ext uri="{FF2B5EF4-FFF2-40B4-BE49-F238E27FC236}">
                        <a16:creationId xmlns:a16="http://schemas.microsoft.com/office/drawing/2014/main" id="{83281683-06D0-4458-88AC-CF8A254B9D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48350" y="4110038"/>
                    <a:ext cx="839788" cy="30163"/>
                  </a:xfrm>
                  <a:custGeom>
                    <a:avLst/>
                    <a:gdLst>
                      <a:gd name="T0" fmla="*/ 218 w 222"/>
                      <a:gd name="T1" fmla="*/ 8 h 8"/>
                      <a:gd name="T2" fmla="*/ 4 w 222"/>
                      <a:gd name="T3" fmla="*/ 8 h 8"/>
                      <a:gd name="T4" fmla="*/ 0 w 222"/>
                      <a:gd name="T5" fmla="*/ 4 h 8"/>
                      <a:gd name="T6" fmla="*/ 4 w 222"/>
                      <a:gd name="T7" fmla="*/ 0 h 8"/>
                      <a:gd name="T8" fmla="*/ 218 w 222"/>
                      <a:gd name="T9" fmla="*/ 0 h 8"/>
                      <a:gd name="T10" fmla="*/ 222 w 222"/>
                      <a:gd name="T11" fmla="*/ 4 h 8"/>
                      <a:gd name="T12" fmla="*/ 218 w 222"/>
                      <a:gd name="T13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22" h="8">
                        <a:moveTo>
                          <a:pt x="218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2" y="8"/>
                          <a:pt x="0" y="6"/>
                          <a:pt x="0" y="4"/>
                        </a:cubicBezTo>
                        <a:cubicBezTo>
                          <a:pt x="0" y="2"/>
                          <a:pt x="2" y="0"/>
                          <a:pt x="4" y="0"/>
                        </a:cubicBezTo>
                        <a:cubicBezTo>
                          <a:pt x="218" y="0"/>
                          <a:pt x="218" y="0"/>
                          <a:pt x="218" y="0"/>
                        </a:cubicBezTo>
                        <a:cubicBezTo>
                          <a:pt x="220" y="0"/>
                          <a:pt x="222" y="2"/>
                          <a:pt x="222" y="4"/>
                        </a:cubicBezTo>
                        <a:cubicBezTo>
                          <a:pt x="222" y="6"/>
                          <a:pt x="220" y="8"/>
                          <a:pt x="218" y="8"/>
                        </a:cubicBezTo>
                        <a:close/>
                      </a:path>
                    </a:pathLst>
                  </a:custGeom>
                  <a:solidFill>
                    <a:srgbClr val="093F6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46BA3E8-D740-4617-89EF-BA689159B4E4}"/>
                    </a:ext>
                  </a:extLst>
                </p:cNvPr>
                <p:cNvSpPr/>
                <p:nvPr/>
              </p:nvSpPr>
              <p:spPr>
                <a:xfrm>
                  <a:off x="5747606" y="3078510"/>
                  <a:ext cx="1219200" cy="4118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申购费</a:t>
                  </a:r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36D5747E-C88D-42C3-AA4F-7846B4210FC3}"/>
                    </a:ext>
                  </a:extLst>
                </p:cNvPr>
                <p:cNvSpPr/>
                <p:nvPr/>
              </p:nvSpPr>
              <p:spPr>
                <a:xfrm>
                  <a:off x="2195090" y="2072589"/>
                  <a:ext cx="1219200" cy="4118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赎回费</a:t>
                  </a:r>
                </a:p>
              </p:txBody>
            </p:sp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AACBE806-3473-43D1-9109-DCEA45DA4A24}"/>
                    </a:ext>
                  </a:extLst>
                </p:cNvPr>
                <p:cNvSpPr txBox="1"/>
                <p:nvPr/>
              </p:nvSpPr>
              <p:spPr>
                <a:xfrm>
                  <a:off x="3846758" y="368799"/>
                  <a:ext cx="1429862" cy="36933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/>
                    <a:t>基金公司</a:t>
                  </a:r>
                </a:p>
              </p:txBody>
            </p:sp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031A1EB-A6C6-449C-809E-916A48A6014F}"/>
                    </a:ext>
                  </a:extLst>
                </p:cNvPr>
                <p:cNvSpPr txBox="1"/>
                <p:nvPr/>
              </p:nvSpPr>
              <p:spPr>
                <a:xfrm>
                  <a:off x="5443461" y="3603327"/>
                  <a:ext cx="221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/>
                    <a:t>根据购买金额分档收费，买的越多费率越优惠</a:t>
                  </a: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1D3E5F96-FCF2-4E3D-8469-57E3855D70C5}"/>
                    </a:ext>
                  </a:extLst>
                </p:cNvPr>
                <p:cNvSpPr/>
                <p:nvPr/>
              </p:nvSpPr>
              <p:spPr>
                <a:xfrm>
                  <a:off x="3986168" y="928521"/>
                  <a:ext cx="1219200" cy="4118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服务费</a:t>
                  </a:r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3B17420-0F35-4097-BB01-0B69A51E1326}"/>
                    </a:ext>
                  </a:extLst>
                </p:cNvPr>
                <p:cNvSpPr txBox="1"/>
                <p:nvPr/>
              </p:nvSpPr>
              <p:spPr>
                <a:xfrm>
                  <a:off x="1829430" y="2614311"/>
                  <a:ext cx="200395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/>
                    <a:t>根据持有时间长短收费，持有越久费率越优惠</a:t>
                  </a:r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83E87B9-108A-49A0-916C-9EB2CBDDD812}"/>
                    </a:ext>
                  </a:extLst>
                </p:cNvPr>
                <p:cNvSpPr txBox="1"/>
                <p:nvPr/>
              </p:nvSpPr>
              <p:spPr>
                <a:xfrm>
                  <a:off x="5232623" y="871250"/>
                  <a:ext cx="2214790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/>
                    <a:t>管理费：</a:t>
                  </a:r>
                  <a:r>
                    <a:rPr lang="en-US" altLang="zh-CN" sz="1400" dirty="0"/>
                    <a:t>0.3%-1.6%</a:t>
                  </a:r>
                  <a:r>
                    <a:rPr lang="zh-CN" altLang="en-US" sz="1400" dirty="0"/>
                    <a:t>每年，根据基金类型收费</a:t>
                  </a:r>
                  <a:endParaRPr lang="en-US" altLang="zh-CN" sz="1400" dirty="0"/>
                </a:p>
                <a:p>
                  <a:r>
                    <a:rPr lang="zh-CN" altLang="en-US" sz="1400" dirty="0"/>
                    <a:t>销售服务费：不全有</a:t>
                  </a:r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4888539-D4D9-4935-AA75-892603B28F29}"/>
                    </a:ext>
                  </a:extLst>
                </p:cNvPr>
                <p:cNvSpPr txBox="1"/>
                <p:nvPr/>
              </p:nvSpPr>
              <p:spPr>
                <a:xfrm>
                  <a:off x="7910411" y="368798"/>
                  <a:ext cx="1429862" cy="36933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/>
                    <a:t>银行</a:t>
                  </a:r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81CA9506-A86F-46FC-B946-12EC6EB55456}"/>
                    </a:ext>
                  </a:extLst>
                </p:cNvPr>
                <p:cNvSpPr/>
                <p:nvPr/>
              </p:nvSpPr>
              <p:spPr>
                <a:xfrm>
                  <a:off x="8015742" y="928520"/>
                  <a:ext cx="1219200" cy="4118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托管费</a:t>
                  </a:r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F31FFEB-824C-4F19-BE7E-11269F58D1B8}"/>
                    </a:ext>
                  </a:extLst>
                </p:cNvPr>
                <p:cNvSpPr txBox="1"/>
                <p:nvPr/>
              </p:nvSpPr>
              <p:spPr>
                <a:xfrm>
                  <a:off x="7623364" y="1598987"/>
                  <a:ext cx="20039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400" dirty="0"/>
                    <a:t>一般标准：</a:t>
                  </a:r>
                  <a:r>
                    <a:rPr lang="en-US" altLang="zh-CN" sz="1400" dirty="0"/>
                    <a:t>0.25%</a:t>
                  </a:r>
                  <a:r>
                    <a:rPr lang="zh-CN" altLang="en-US" sz="1400" dirty="0"/>
                    <a:t>每年</a:t>
                  </a:r>
                </a:p>
              </p:txBody>
            </p: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1592E8E-4C43-4867-9D15-15CF9F4C2637}"/>
                  </a:ext>
                </a:extLst>
              </p:cNvPr>
              <p:cNvSpPr/>
              <p:nvPr/>
            </p:nvSpPr>
            <p:spPr>
              <a:xfrm>
                <a:off x="4581834" y="1347019"/>
                <a:ext cx="7334863" cy="41295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ABC81A2-D3DE-450C-BEBC-8897BD42FEFE}"/>
                </a:ext>
              </a:extLst>
            </p:cNvPr>
            <p:cNvSpPr txBox="1"/>
            <p:nvPr/>
          </p:nvSpPr>
          <p:spPr>
            <a:xfrm>
              <a:off x="6747628" y="913569"/>
              <a:ext cx="3205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基金费用说明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9934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27AD2BE1-7315-490D-9906-7574CC2F3376}"/>
              </a:ext>
            </a:extLst>
          </p:cNvPr>
          <p:cNvGrpSpPr/>
          <p:nvPr/>
        </p:nvGrpSpPr>
        <p:grpSpPr>
          <a:xfrm>
            <a:off x="1397291" y="1556871"/>
            <a:ext cx="4207845" cy="4262783"/>
            <a:chOff x="2112402" y="1318279"/>
            <a:chExt cx="4207845" cy="4262783"/>
          </a:xfrm>
        </p:grpSpPr>
        <p:sp>
          <p:nvSpPr>
            <p:cNvPr id="5" name="ExtraShape1">
              <a:extLst>
                <a:ext uri="{FF2B5EF4-FFF2-40B4-BE49-F238E27FC236}">
                  <a16:creationId xmlns:a16="http://schemas.microsoft.com/office/drawing/2014/main" id="{48147AF2-5962-4105-BF99-766616DCE95C}"/>
                </a:ext>
              </a:extLst>
            </p:cNvPr>
            <p:cNvSpPr/>
            <p:nvPr/>
          </p:nvSpPr>
          <p:spPr bwMode="auto">
            <a:xfrm>
              <a:off x="4509655" y="2211117"/>
              <a:ext cx="1810592" cy="2304768"/>
            </a:xfrm>
            <a:custGeom>
              <a:avLst/>
              <a:gdLst>
                <a:gd name="T0" fmla="*/ 303 w 419"/>
                <a:gd name="T1" fmla="*/ 534 h 534"/>
                <a:gd name="T2" fmla="*/ 315 w 419"/>
                <a:gd name="T3" fmla="*/ 222 h 534"/>
                <a:gd name="T4" fmla="*/ 7 w 419"/>
                <a:gd name="T5" fmla="*/ 85 h 534"/>
                <a:gd name="T6" fmla="*/ 111 w 419"/>
                <a:gd name="T7" fmla="*/ 1 h 534"/>
                <a:gd name="T8" fmla="*/ 293 w 419"/>
                <a:gd name="T9" fmla="*/ 47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534">
                  <a:moveTo>
                    <a:pt x="303" y="534"/>
                  </a:moveTo>
                  <a:cubicBezTo>
                    <a:pt x="419" y="465"/>
                    <a:pt x="409" y="291"/>
                    <a:pt x="315" y="222"/>
                  </a:cubicBezTo>
                  <a:cubicBezTo>
                    <a:pt x="221" y="153"/>
                    <a:pt x="13" y="142"/>
                    <a:pt x="7" y="85"/>
                  </a:cubicBezTo>
                  <a:cubicBezTo>
                    <a:pt x="0" y="17"/>
                    <a:pt x="111" y="1"/>
                    <a:pt x="111" y="1"/>
                  </a:cubicBezTo>
                  <a:cubicBezTo>
                    <a:pt x="111" y="1"/>
                    <a:pt x="196" y="0"/>
                    <a:pt x="293" y="47"/>
                  </a:cubicBezTo>
                </a:path>
              </a:pathLst>
            </a:custGeom>
            <a:noFill/>
            <a:ln w="12700">
              <a:solidFill>
                <a:srgbClr val="A1DBFF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ExtraShape2">
              <a:extLst>
                <a:ext uri="{FF2B5EF4-FFF2-40B4-BE49-F238E27FC236}">
                  <a16:creationId xmlns:a16="http://schemas.microsoft.com/office/drawing/2014/main" id="{FA3CECB8-8D73-46FD-803C-B8AAB9AF0413}"/>
                </a:ext>
              </a:extLst>
            </p:cNvPr>
            <p:cNvSpPr/>
            <p:nvPr/>
          </p:nvSpPr>
          <p:spPr bwMode="auto">
            <a:xfrm>
              <a:off x="3072809" y="1733552"/>
              <a:ext cx="836777" cy="1436846"/>
            </a:xfrm>
            <a:custGeom>
              <a:avLst/>
              <a:gdLst>
                <a:gd name="T0" fmla="*/ 121 w 194"/>
                <a:gd name="T1" fmla="*/ 0 h 333"/>
                <a:gd name="T2" fmla="*/ 25 w 194"/>
                <a:gd name="T3" fmla="*/ 196 h 333"/>
                <a:gd name="T4" fmla="*/ 194 w 194"/>
                <a:gd name="T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" h="333">
                  <a:moveTo>
                    <a:pt x="121" y="0"/>
                  </a:moveTo>
                  <a:cubicBezTo>
                    <a:pt x="121" y="0"/>
                    <a:pt x="0" y="77"/>
                    <a:pt x="25" y="196"/>
                  </a:cubicBezTo>
                  <a:cubicBezTo>
                    <a:pt x="50" y="314"/>
                    <a:pt x="194" y="333"/>
                    <a:pt x="194" y="333"/>
                  </a:cubicBezTo>
                </a:path>
              </a:pathLst>
            </a:custGeom>
            <a:noFill/>
            <a:ln w="12700">
              <a:solidFill>
                <a:srgbClr val="A1DBFF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ExtraShape3">
              <a:extLst>
                <a:ext uri="{FF2B5EF4-FFF2-40B4-BE49-F238E27FC236}">
                  <a16:creationId xmlns:a16="http://schemas.microsoft.com/office/drawing/2014/main" id="{2C68546C-5946-49E2-81DC-26E5A083CF8F}"/>
                </a:ext>
              </a:extLst>
            </p:cNvPr>
            <p:cNvSpPr/>
            <p:nvPr/>
          </p:nvSpPr>
          <p:spPr bwMode="auto">
            <a:xfrm>
              <a:off x="3608512" y="1409639"/>
              <a:ext cx="357135" cy="301074"/>
            </a:xfrm>
            <a:custGeom>
              <a:avLst/>
              <a:gdLst>
                <a:gd name="T0" fmla="*/ 21 w 83"/>
                <a:gd name="T1" fmla="*/ 21 h 70"/>
                <a:gd name="T2" fmla="*/ 0 w 83"/>
                <a:gd name="T3" fmla="*/ 34 h 70"/>
                <a:gd name="T4" fmla="*/ 6 w 83"/>
                <a:gd name="T5" fmla="*/ 70 h 70"/>
                <a:gd name="T6" fmla="*/ 16 w 83"/>
                <a:gd name="T7" fmla="*/ 43 h 70"/>
                <a:gd name="T8" fmla="*/ 44 w 83"/>
                <a:gd name="T9" fmla="*/ 37 h 70"/>
                <a:gd name="T10" fmla="*/ 83 w 83"/>
                <a:gd name="T11" fmla="*/ 0 h 70"/>
                <a:gd name="T12" fmla="*/ 21 w 83"/>
                <a:gd name="T13" fmla="*/ 2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0">
                  <a:moveTo>
                    <a:pt x="21" y="21"/>
                  </a:moveTo>
                  <a:cubicBezTo>
                    <a:pt x="21" y="20"/>
                    <a:pt x="0" y="34"/>
                    <a:pt x="0" y="34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21" y="21"/>
                  </a:lnTo>
                  <a:close/>
                </a:path>
              </a:pathLst>
            </a:custGeom>
            <a:solidFill>
              <a:srgbClr val="80C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ExtraShape4">
              <a:extLst>
                <a:ext uri="{FF2B5EF4-FFF2-40B4-BE49-F238E27FC236}">
                  <a16:creationId xmlns:a16="http://schemas.microsoft.com/office/drawing/2014/main" id="{6EB625E2-2CF5-4628-8DD7-9EE28E9B7507}"/>
                </a:ext>
              </a:extLst>
            </p:cNvPr>
            <p:cNvSpPr/>
            <p:nvPr/>
          </p:nvSpPr>
          <p:spPr bwMode="auto">
            <a:xfrm>
              <a:off x="3633428" y="1409639"/>
              <a:ext cx="332219" cy="301074"/>
            </a:xfrm>
            <a:custGeom>
              <a:avLst/>
              <a:gdLst>
                <a:gd name="T0" fmla="*/ 160 w 160"/>
                <a:gd name="T1" fmla="*/ 0 h 145"/>
                <a:gd name="T2" fmla="*/ 0 w 160"/>
                <a:gd name="T3" fmla="*/ 145 h 145"/>
                <a:gd name="T4" fmla="*/ 21 w 160"/>
                <a:gd name="T5" fmla="*/ 89 h 145"/>
                <a:gd name="T6" fmla="*/ 160 w 160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45">
                  <a:moveTo>
                    <a:pt x="160" y="0"/>
                  </a:moveTo>
                  <a:lnTo>
                    <a:pt x="0" y="145"/>
                  </a:lnTo>
                  <a:lnTo>
                    <a:pt x="21" y="89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A4E1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ExtraShape5">
              <a:extLst>
                <a:ext uri="{FF2B5EF4-FFF2-40B4-BE49-F238E27FC236}">
                  <a16:creationId xmlns:a16="http://schemas.microsoft.com/office/drawing/2014/main" id="{B672F722-58A8-4085-8395-6C0A61D2E770}"/>
                </a:ext>
              </a:extLst>
            </p:cNvPr>
            <p:cNvSpPr/>
            <p:nvPr/>
          </p:nvSpPr>
          <p:spPr bwMode="auto">
            <a:xfrm>
              <a:off x="3521305" y="1409639"/>
              <a:ext cx="444343" cy="272005"/>
            </a:xfrm>
            <a:custGeom>
              <a:avLst/>
              <a:gdLst>
                <a:gd name="T0" fmla="*/ 214 w 214"/>
                <a:gd name="T1" fmla="*/ 0 h 131"/>
                <a:gd name="T2" fmla="*/ 0 w 214"/>
                <a:gd name="T3" fmla="*/ 45 h 131"/>
                <a:gd name="T4" fmla="*/ 42 w 214"/>
                <a:gd name="T5" fmla="*/ 70 h 131"/>
                <a:gd name="T6" fmla="*/ 214 w 214"/>
                <a:gd name="T7" fmla="*/ 0 h 131"/>
                <a:gd name="T8" fmla="*/ 75 w 214"/>
                <a:gd name="T9" fmla="*/ 89 h 131"/>
                <a:gd name="T10" fmla="*/ 144 w 214"/>
                <a:gd name="T11" fmla="*/ 131 h 131"/>
                <a:gd name="T12" fmla="*/ 214 w 214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131">
                  <a:moveTo>
                    <a:pt x="214" y="0"/>
                  </a:moveTo>
                  <a:lnTo>
                    <a:pt x="0" y="45"/>
                  </a:lnTo>
                  <a:lnTo>
                    <a:pt x="42" y="70"/>
                  </a:lnTo>
                  <a:lnTo>
                    <a:pt x="214" y="0"/>
                  </a:lnTo>
                  <a:lnTo>
                    <a:pt x="75" y="89"/>
                  </a:lnTo>
                  <a:lnTo>
                    <a:pt x="144" y="13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C3ECF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ValueShape1">
              <a:extLst>
                <a:ext uri="{FF2B5EF4-FFF2-40B4-BE49-F238E27FC236}">
                  <a16:creationId xmlns:a16="http://schemas.microsoft.com/office/drawing/2014/main" id="{8178E322-9F9F-4406-8EC6-EE9A44F3DF6B}"/>
                </a:ext>
              </a:extLst>
            </p:cNvPr>
            <p:cNvSpPr/>
            <p:nvPr/>
          </p:nvSpPr>
          <p:spPr bwMode="auto">
            <a:xfrm>
              <a:off x="3529610" y="1318279"/>
              <a:ext cx="2566390" cy="4034382"/>
            </a:xfrm>
            <a:custGeom>
              <a:avLst/>
              <a:gdLst>
                <a:gd name="T0" fmla="*/ 357 w 594"/>
                <a:gd name="T1" fmla="*/ 391 h 935"/>
                <a:gd name="T2" fmla="*/ 357 w 594"/>
                <a:gd name="T3" fmla="*/ 242 h 935"/>
                <a:gd name="T4" fmla="*/ 383 w 594"/>
                <a:gd name="T5" fmla="*/ 250 h 935"/>
                <a:gd name="T6" fmla="*/ 491 w 594"/>
                <a:gd name="T7" fmla="*/ 312 h 935"/>
                <a:gd name="T8" fmla="*/ 576 w 594"/>
                <a:gd name="T9" fmla="*/ 198 h 935"/>
                <a:gd name="T10" fmla="*/ 423 w 594"/>
                <a:gd name="T11" fmla="*/ 114 h 935"/>
                <a:gd name="T12" fmla="*/ 357 w 594"/>
                <a:gd name="T13" fmla="*/ 102 h 935"/>
                <a:gd name="T14" fmla="*/ 357 w 594"/>
                <a:gd name="T15" fmla="*/ 0 h 935"/>
                <a:gd name="T16" fmla="*/ 255 w 594"/>
                <a:gd name="T17" fmla="*/ 0 h 935"/>
                <a:gd name="T18" fmla="*/ 255 w 594"/>
                <a:gd name="T19" fmla="*/ 100 h 935"/>
                <a:gd name="T20" fmla="*/ 24 w 594"/>
                <a:gd name="T21" fmla="*/ 316 h 935"/>
                <a:gd name="T22" fmla="*/ 53 w 594"/>
                <a:gd name="T23" fmla="*/ 422 h 935"/>
                <a:gd name="T24" fmla="*/ 255 w 594"/>
                <a:gd name="T25" fmla="*/ 532 h 935"/>
                <a:gd name="T26" fmla="*/ 255 w 594"/>
                <a:gd name="T27" fmla="*/ 699 h 935"/>
                <a:gd name="T28" fmla="*/ 84 w 594"/>
                <a:gd name="T29" fmla="*/ 606 h 935"/>
                <a:gd name="T30" fmla="*/ 0 w 594"/>
                <a:gd name="T31" fmla="*/ 726 h 935"/>
                <a:gd name="T32" fmla="*/ 255 w 594"/>
                <a:gd name="T33" fmla="*/ 838 h 935"/>
                <a:gd name="T34" fmla="*/ 255 w 594"/>
                <a:gd name="T35" fmla="*/ 935 h 935"/>
                <a:gd name="T36" fmla="*/ 357 w 594"/>
                <a:gd name="T37" fmla="*/ 935 h 935"/>
                <a:gd name="T38" fmla="*/ 357 w 594"/>
                <a:gd name="T39" fmla="*/ 838 h 935"/>
                <a:gd name="T40" fmla="*/ 594 w 594"/>
                <a:gd name="T41" fmla="*/ 610 h 935"/>
                <a:gd name="T42" fmla="*/ 357 w 594"/>
                <a:gd name="T43" fmla="*/ 391 h 935"/>
                <a:gd name="T44" fmla="*/ 255 w 594"/>
                <a:gd name="T45" fmla="*/ 236 h 935"/>
                <a:gd name="T46" fmla="*/ 255 w 594"/>
                <a:gd name="T47" fmla="*/ 366 h 935"/>
                <a:gd name="T48" fmla="*/ 181 w 594"/>
                <a:gd name="T49" fmla="*/ 305 h 935"/>
                <a:gd name="T50" fmla="*/ 255 w 594"/>
                <a:gd name="T51" fmla="*/ 236 h 935"/>
                <a:gd name="T52" fmla="*/ 357 w 594"/>
                <a:gd name="T53" fmla="*/ 701 h 935"/>
                <a:gd name="T54" fmla="*/ 357 w 594"/>
                <a:gd name="T55" fmla="*/ 557 h 935"/>
                <a:gd name="T56" fmla="*/ 437 w 594"/>
                <a:gd name="T57" fmla="*/ 625 h 935"/>
                <a:gd name="T58" fmla="*/ 357 w 594"/>
                <a:gd name="T59" fmla="*/ 701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4" h="935">
                  <a:moveTo>
                    <a:pt x="357" y="391"/>
                  </a:moveTo>
                  <a:cubicBezTo>
                    <a:pt x="357" y="242"/>
                    <a:pt x="357" y="242"/>
                    <a:pt x="357" y="242"/>
                  </a:cubicBezTo>
                  <a:cubicBezTo>
                    <a:pt x="365" y="244"/>
                    <a:pt x="374" y="247"/>
                    <a:pt x="383" y="250"/>
                  </a:cubicBezTo>
                  <a:cubicBezTo>
                    <a:pt x="422" y="263"/>
                    <a:pt x="460" y="283"/>
                    <a:pt x="491" y="312"/>
                  </a:cubicBezTo>
                  <a:cubicBezTo>
                    <a:pt x="576" y="198"/>
                    <a:pt x="576" y="198"/>
                    <a:pt x="576" y="198"/>
                  </a:cubicBezTo>
                  <a:cubicBezTo>
                    <a:pt x="534" y="158"/>
                    <a:pt x="482" y="130"/>
                    <a:pt x="423" y="114"/>
                  </a:cubicBezTo>
                  <a:cubicBezTo>
                    <a:pt x="402" y="109"/>
                    <a:pt x="380" y="105"/>
                    <a:pt x="357" y="102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5" y="100"/>
                    <a:pt x="255" y="100"/>
                    <a:pt x="255" y="100"/>
                  </a:cubicBezTo>
                  <a:cubicBezTo>
                    <a:pt x="110" y="115"/>
                    <a:pt x="24" y="208"/>
                    <a:pt x="24" y="316"/>
                  </a:cubicBezTo>
                  <a:cubicBezTo>
                    <a:pt x="24" y="360"/>
                    <a:pt x="34" y="395"/>
                    <a:pt x="53" y="422"/>
                  </a:cubicBezTo>
                  <a:cubicBezTo>
                    <a:pt x="95" y="487"/>
                    <a:pt x="178" y="513"/>
                    <a:pt x="255" y="532"/>
                  </a:cubicBezTo>
                  <a:cubicBezTo>
                    <a:pt x="255" y="699"/>
                    <a:pt x="255" y="699"/>
                    <a:pt x="255" y="699"/>
                  </a:cubicBezTo>
                  <a:cubicBezTo>
                    <a:pt x="183" y="686"/>
                    <a:pt x="124" y="648"/>
                    <a:pt x="84" y="60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59" y="785"/>
                    <a:pt x="142" y="828"/>
                    <a:pt x="255" y="838"/>
                  </a:cubicBezTo>
                  <a:cubicBezTo>
                    <a:pt x="255" y="935"/>
                    <a:pt x="255" y="935"/>
                    <a:pt x="255" y="935"/>
                  </a:cubicBezTo>
                  <a:cubicBezTo>
                    <a:pt x="357" y="935"/>
                    <a:pt x="357" y="935"/>
                    <a:pt x="357" y="935"/>
                  </a:cubicBezTo>
                  <a:cubicBezTo>
                    <a:pt x="357" y="838"/>
                    <a:pt x="357" y="838"/>
                    <a:pt x="357" y="838"/>
                  </a:cubicBezTo>
                  <a:cubicBezTo>
                    <a:pt x="515" y="822"/>
                    <a:pt x="594" y="729"/>
                    <a:pt x="594" y="610"/>
                  </a:cubicBezTo>
                  <a:cubicBezTo>
                    <a:pt x="594" y="462"/>
                    <a:pt x="469" y="419"/>
                    <a:pt x="357" y="391"/>
                  </a:cubicBezTo>
                  <a:close/>
                  <a:moveTo>
                    <a:pt x="255" y="236"/>
                  </a:moveTo>
                  <a:cubicBezTo>
                    <a:pt x="255" y="366"/>
                    <a:pt x="255" y="366"/>
                    <a:pt x="255" y="366"/>
                  </a:cubicBezTo>
                  <a:cubicBezTo>
                    <a:pt x="211" y="352"/>
                    <a:pt x="181" y="336"/>
                    <a:pt x="181" y="305"/>
                  </a:cubicBezTo>
                  <a:cubicBezTo>
                    <a:pt x="181" y="268"/>
                    <a:pt x="208" y="242"/>
                    <a:pt x="255" y="236"/>
                  </a:cubicBezTo>
                  <a:close/>
                  <a:moveTo>
                    <a:pt x="357" y="701"/>
                  </a:moveTo>
                  <a:cubicBezTo>
                    <a:pt x="357" y="557"/>
                    <a:pt x="357" y="557"/>
                    <a:pt x="357" y="557"/>
                  </a:cubicBezTo>
                  <a:cubicBezTo>
                    <a:pt x="404" y="572"/>
                    <a:pt x="437" y="589"/>
                    <a:pt x="437" y="625"/>
                  </a:cubicBezTo>
                  <a:cubicBezTo>
                    <a:pt x="437" y="659"/>
                    <a:pt x="412" y="690"/>
                    <a:pt x="357" y="7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60000">
                  <a:schemeClr val="accent3">
                    <a:lumMod val="100000"/>
                  </a:schemeClr>
                </a:gs>
                <a:gs pos="60100">
                  <a:schemeClr val="accent3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" name="ExtraShape1">
              <a:extLst>
                <a:ext uri="{FF2B5EF4-FFF2-40B4-BE49-F238E27FC236}">
                  <a16:creationId xmlns:a16="http://schemas.microsoft.com/office/drawing/2014/main" id="{8637D1F3-3FC2-475F-A492-139D6AC0A16B}"/>
                </a:ext>
              </a:extLst>
            </p:cNvPr>
            <p:cNvSpPr/>
            <p:nvPr/>
          </p:nvSpPr>
          <p:spPr bwMode="auto">
            <a:xfrm>
              <a:off x="3062429" y="5473091"/>
              <a:ext cx="826394" cy="107971"/>
            </a:xfrm>
            <a:prstGeom prst="ellipse">
              <a:avLst/>
            </a:prstGeom>
            <a:solidFill>
              <a:srgbClr val="E4EFF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ExtraShape2">
              <a:extLst>
                <a:ext uri="{FF2B5EF4-FFF2-40B4-BE49-F238E27FC236}">
                  <a16:creationId xmlns:a16="http://schemas.microsoft.com/office/drawing/2014/main" id="{B816A5D6-AC26-48D8-ADE8-C79D885600E5}"/>
                </a:ext>
              </a:extLst>
            </p:cNvPr>
            <p:cNvSpPr/>
            <p:nvPr/>
          </p:nvSpPr>
          <p:spPr bwMode="auto">
            <a:xfrm>
              <a:off x="3529610" y="3755934"/>
              <a:ext cx="479641" cy="415273"/>
            </a:xfrm>
            <a:custGeom>
              <a:avLst/>
              <a:gdLst>
                <a:gd name="T0" fmla="*/ 13 w 111"/>
                <a:gd name="T1" fmla="*/ 0 h 96"/>
                <a:gd name="T2" fmla="*/ 54 w 111"/>
                <a:gd name="T3" fmla="*/ 65 h 96"/>
                <a:gd name="T4" fmla="*/ 111 w 111"/>
                <a:gd name="T5" fmla="*/ 22 h 96"/>
                <a:gd name="T6" fmla="*/ 111 w 111"/>
                <a:gd name="T7" fmla="*/ 27 h 96"/>
                <a:gd name="T8" fmla="*/ 52 w 111"/>
                <a:gd name="T9" fmla="*/ 96 h 96"/>
                <a:gd name="T10" fmla="*/ 0 w 111"/>
                <a:gd name="T11" fmla="*/ 5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96">
                  <a:moveTo>
                    <a:pt x="13" y="0"/>
                  </a:moveTo>
                  <a:cubicBezTo>
                    <a:pt x="31" y="17"/>
                    <a:pt x="43" y="42"/>
                    <a:pt x="54" y="65"/>
                  </a:cubicBezTo>
                  <a:cubicBezTo>
                    <a:pt x="72" y="50"/>
                    <a:pt x="92" y="37"/>
                    <a:pt x="111" y="22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99" y="54"/>
                    <a:pt x="68" y="95"/>
                    <a:pt x="52" y="96"/>
                  </a:cubicBezTo>
                  <a:cubicBezTo>
                    <a:pt x="44" y="96"/>
                    <a:pt x="14" y="68"/>
                    <a:pt x="0" y="50"/>
                  </a:cubicBezTo>
                </a:path>
              </a:pathLst>
            </a:custGeom>
            <a:solidFill>
              <a:srgbClr val="F9C4D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ExtraShape3">
              <a:extLst>
                <a:ext uri="{FF2B5EF4-FFF2-40B4-BE49-F238E27FC236}">
                  <a16:creationId xmlns:a16="http://schemas.microsoft.com/office/drawing/2014/main" id="{63790DDE-90B7-4064-96ED-AB8A7874960D}"/>
                </a:ext>
              </a:extLst>
            </p:cNvPr>
            <p:cNvSpPr/>
            <p:nvPr/>
          </p:nvSpPr>
          <p:spPr bwMode="auto">
            <a:xfrm>
              <a:off x="3548297" y="5464785"/>
              <a:ext cx="153651" cy="78902"/>
            </a:xfrm>
            <a:custGeom>
              <a:avLst/>
              <a:gdLst>
                <a:gd name="T0" fmla="*/ 3 w 36"/>
                <a:gd name="T1" fmla="*/ 0 h 18"/>
                <a:gd name="T2" fmla="*/ 12 w 36"/>
                <a:gd name="T3" fmla="*/ 0 h 18"/>
                <a:gd name="T4" fmla="*/ 31 w 36"/>
                <a:gd name="T5" fmla="*/ 11 h 18"/>
                <a:gd name="T6" fmla="*/ 34 w 36"/>
                <a:gd name="T7" fmla="*/ 16 h 18"/>
                <a:gd name="T8" fmla="*/ 29 w 36"/>
                <a:gd name="T9" fmla="*/ 18 h 18"/>
                <a:gd name="T10" fmla="*/ 7 w 36"/>
                <a:gd name="T11" fmla="*/ 16 h 18"/>
                <a:gd name="T12" fmla="*/ 1 w 36"/>
                <a:gd name="T13" fmla="*/ 11 h 18"/>
                <a:gd name="T14" fmla="*/ 3 w 36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18">
                  <a:moveTo>
                    <a:pt x="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"/>
                    <a:pt x="25" y="7"/>
                    <a:pt x="31" y="11"/>
                  </a:cubicBezTo>
                  <a:cubicBezTo>
                    <a:pt x="33" y="12"/>
                    <a:pt x="36" y="14"/>
                    <a:pt x="34" y="16"/>
                  </a:cubicBezTo>
                  <a:cubicBezTo>
                    <a:pt x="33" y="18"/>
                    <a:pt x="30" y="18"/>
                    <a:pt x="29" y="18"/>
                  </a:cubicBezTo>
                  <a:cubicBezTo>
                    <a:pt x="21" y="18"/>
                    <a:pt x="14" y="18"/>
                    <a:pt x="7" y="16"/>
                  </a:cubicBezTo>
                  <a:cubicBezTo>
                    <a:pt x="4" y="15"/>
                    <a:pt x="1" y="13"/>
                    <a:pt x="1" y="11"/>
                  </a:cubicBezTo>
                  <a:cubicBezTo>
                    <a:pt x="0" y="8"/>
                    <a:pt x="3" y="5"/>
                    <a:pt x="3" y="0"/>
                  </a:cubicBezTo>
                  <a:close/>
                </a:path>
              </a:pathLst>
            </a:custGeom>
            <a:solidFill>
              <a:srgbClr val="1B227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ExtraShape4">
              <a:extLst>
                <a:ext uri="{FF2B5EF4-FFF2-40B4-BE49-F238E27FC236}">
                  <a16:creationId xmlns:a16="http://schemas.microsoft.com/office/drawing/2014/main" id="{314DDBB1-726C-4BCD-AFA4-577D93C75050}"/>
                </a:ext>
              </a:extLst>
            </p:cNvPr>
            <p:cNvSpPr/>
            <p:nvPr/>
          </p:nvSpPr>
          <p:spPr bwMode="auto">
            <a:xfrm>
              <a:off x="3145481" y="5491777"/>
              <a:ext cx="155728" cy="76826"/>
            </a:xfrm>
            <a:custGeom>
              <a:avLst/>
              <a:gdLst>
                <a:gd name="T0" fmla="*/ 4 w 36"/>
                <a:gd name="T1" fmla="*/ 0 h 18"/>
                <a:gd name="T2" fmla="*/ 12 w 36"/>
                <a:gd name="T3" fmla="*/ 0 h 18"/>
                <a:gd name="T4" fmla="*/ 31 w 36"/>
                <a:gd name="T5" fmla="*/ 11 h 18"/>
                <a:gd name="T6" fmla="*/ 34 w 36"/>
                <a:gd name="T7" fmla="*/ 16 h 18"/>
                <a:gd name="T8" fmla="*/ 29 w 36"/>
                <a:gd name="T9" fmla="*/ 18 h 18"/>
                <a:gd name="T10" fmla="*/ 8 w 36"/>
                <a:gd name="T11" fmla="*/ 15 h 18"/>
                <a:gd name="T12" fmla="*/ 1 w 36"/>
                <a:gd name="T13" fmla="*/ 11 h 18"/>
                <a:gd name="T14" fmla="*/ 4 w 36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18">
                  <a:moveTo>
                    <a:pt x="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"/>
                    <a:pt x="26" y="7"/>
                    <a:pt x="31" y="11"/>
                  </a:cubicBezTo>
                  <a:cubicBezTo>
                    <a:pt x="33" y="12"/>
                    <a:pt x="36" y="14"/>
                    <a:pt x="34" y="16"/>
                  </a:cubicBezTo>
                  <a:cubicBezTo>
                    <a:pt x="33" y="18"/>
                    <a:pt x="30" y="18"/>
                    <a:pt x="29" y="18"/>
                  </a:cubicBezTo>
                  <a:cubicBezTo>
                    <a:pt x="21" y="18"/>
                    <a:pt x="14" y="18"/>
                    <a:pt x="8" y="15"/>
                  </a:cubicBezTo>
                  <a:cubicBezTo>
                    <a:pt x="5" y="15"/>
                    <a:pt x="2" y="13"/>
                    <a:pt x="1" y="11"/>
                  </a:cubicBezTo>
                  <a:cubicBezTo>
                    <a:pt x="0" y="8"/>
                    <a:pt x="4" y="5"/>
                    <a:pt x="4" y="0"/>
                  </a:cubicBezTo>
                  <a:close/>
                </a:path>
              </a:pathLst>
            </a:custGeom>
            <a:solidFill>
              <a:srgbClr val="1B227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ExtraShape5">
              <a:extLst>
                <a:ext uri="{FF2B5EF4-FFF2-40B4-BE49-F238E27FC236}">
                  <a16:creationId xmlns:a16="http://schemas.microsoft.com/office/drawing/2014/main" id="{12BEC913-1BEB-42C9-A576-01981315BE97}"/>
                </a:ext>
              </a:extLst>
            </p:cNvPr>
            <p:cNvSpPr/>
            <p:nvPr/>
          </p:nvSpPr>
          <p:spPr bwMode="auto">
            <a:xfrm>
              <a:off x="3332354" y="4343547"/>
              <a:ext cx="323913" cy="1148232"/>
            </a:xfrm>
            <a:custGeom>
              <a:avLst/>
              <a:gdLst>
                <a:gd name="T0" fmla="*/ 61 w 75"/>
                <a:gd name="T1" fmla="*/ 9 h 266"/>
                <a:gd name="T2" fmla="*/ 73 w 75"/>
                <a:gd name="T3" fmla="*/ 129 h 266"/>
                <a:gd name="T4" fmla="*/ 64 w 75"/>
                <a:gd name="T5" fmla="*/ 263 h 266"/>
                <a:gd name="T6" fmla="*/ 53 w 75"/>
                <a:gd name="T7" fmla="*/ 263 h 266"/>
                <a:gd name="T8" fmla="*/ 37 w 75"/>
                <a:gd name="T9" fmla="*/ 161 h 266"/>
                <a:gd name="T10" fmla="*/ 39 w 75"/>
                <a:gd name="T11" fmla="*/ 143 h 266"/>
                <a:gd name="T12" fmla="*/ 8 w 75"/>
                <a:gd name="T13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266">
                  <a:moveTo>
                    <a:pt x="61" y="9"/>
                  </a:moveTo>
                  <a:cubicBezTo>
                    <a:pt x="72" y="63"/>
                    <a:pt x="72" y="88"/>
                    <a:pt x="73" y="129"/>
                  </a:cubicBezTo>
                  <a:cubicBezTo>
                    <a:pt x="75" y="178"/>
                    <a:pt x="67" y="223"/>
                    <a:pt x="64" y="263"/>
                  </a:cubicBezTo>
                  <a:cubicBezTo>
                    <a:pt x="64" y="263"/>
                    <a:pt x="58" y="266"/>
                    <a:pt x="53" y="263"/>
                  </a:cubicBezTo>
                  <a:cubicBezTo>
                    <a:pt x="47" y="239"/>
                    <a:pt x="32" y="193"/>
                    <a:pt x="37" y="161"/>
                  </a:cubicBezTo>
                  <a:cubicBezTo>
                    <a:pt x="38" y="155"/>
                    <a:pt x="39" y="149"/>
                    <a:pt x="39" y="143"/>
                  </a:cubicBezTo>
                  <a:cubicBezTo>
                    <a:pt x="39" y="129"/>
                    <a:pt x="0" y="63"/>
                    <a:pt x="8" y="0"/>
                  </a:cubicBezTo>
                </a:path>
              </a:pathLst>
            </a:custGeom>
            <a:solidFill>
              <a:srgbClr val="3E89CC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ExtraShape6">
              <a:extLst>
                <a:ext uri="{FF2B5EF4-FFF2-40B4-BE49-F238E27FC236}">
                  <a16:creationId xmlns:a16="http://schemas.microsoft.com/office/drawing/2014/main" id="{ACF070E8-C8B8-4972-95C8-65638C4B4A8C}"/>
                </a:ext>
              </a:extLst>
            </p:cNvPr>
            <p:cNvSpPr/>
            <p:nvPr/>
          </p:nvSpPr>
          <p:spPr bwMode="auto">
            <a:xfrm>
              <a:off x="3116412" y="4299943"/>
              <a:ext cx="340524" cy="1212599"/>
            </a:xfrm>
            <a:custGeom>
              <a:avLst/>
              <a:gdLst>
                <a:gd name="T0" fmla="*/ 75 w 79"/>
                <a:gd name="T1" fmla="*/ 0 h 281"/>
                <a:gd name="T2" fmla="*/ 55 w 79"/>
                <a:gd name="T3" fmla="*/ 155 h 281"/>
                <a:gd name="T4" fmla="*/ 22 w 79"/>
                <a:gd name="T5" fmla="*/ 279 h 281"/>
                <a:gd name="T6" fmla="*/ 11 w 79"/>
                <a:gd name="T7" fmla="*/ 279 h 281"/>
                <a:gd name="T8" fmla="*/ 13 w 79"/>
                <a:gd name="T9" fmla="*/ 168 h 281"/>
                <a:gd name="T10" fmla="*/ 18 w 79"/>
                <a:gd name="T11" fmla="*/ 151 h 281"/>
                <a:gd name="T12" fmla="*/ 3 w 79"/>
                <a:gd name="T13" fmla="*/ 55 h 281"/>
                <a:gd name="T14" fmla="*/ 22 w 79"/>
                <a:gd name="T15" fmla="*/ 9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281">
                  <a:moveTo>
                    <a:pt x="75" y="0"/>
                  </a:moveTo>
                  <a:cubicBezTo>
                    <a:pt x="79" y="36"/>
                    <a:pt x="61" y="122"/>
                    <a:pt x="55" y="155"/>
                  </a:cubicBezTo>
                  <a:cubicBezTo>
                    <a:pt x="46" y="198"/>
                    <a:pt x="24" y="272"/>
                    <a:pt x="22" y="279"/>
                  </a:cubicBezTo>
                  <a:cubicBezTo>
                    <a:pt x="19" y="281"/>
                    <a:pt x="11" y="279"/>
                    <a:pt x="11" y="279"/>
                  </a:cubicBezTo>
                  <a:cubicBezTo>
                    <a:pt x="10" y="246"/>
                    <a:pt x="2" y="199"/>
                    <a:pt x="13" y="168"/>
                  </a:cubicBezTo>
                  <a:cubicBezTo>
                    <a:pt x="15" y="162"/>
                    <a:pt x="18" y="157"/>
                    <a:pt x="18" y="151"/>
                  </a:cubicBezTo>
                  <a:cubicBezTo>
                    <a:pt x="19" y="145"/>
                    <a:pt x="0" y="82"/>
                    <a:pt x="3" y="55"/>
                  </a:cubicBezTo>
                  <a:cubicBezTo>
                    <a:pt x="5" y="41"/>
                    <a:pt x="10" y="24"/>
                    <a:pt x="22" y="9"/>
                  </a:cubicBezTo>
                </a:path>
              </a:pathLst>
            </a:custGeom>
            <a:solidFill>
              <a:srgbClr val="3E89CC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ExtraShape7">
              <a:extLst>
                <a:ext uri="{FF2B5EF4-FFF2-40B4-BE49-F238E27FC236}">
                  <a16:creationId xmlns:a16="http://schemas.microsoft.com/office/drawing/2014/main" id="{44265509-B57C-4EB6-B0F3-AFBB013BA9F1}"/>
                </a:ext>
              </a:extLst>
            </p:cNvPr>
            <p:cNvSpPr/>
            <p:nvPr/>
          </p:nvSpPr>
          <p:spPr bwMode="auto">
            <a:xfrm>
              <a:off x="3176628" y="4424525"/>
              <a:ext cx="107971" cy="62291"/>
            </a:xfrm>
            <a:custGeom>
              <a:avLst/>
              <a:gdLst>
                <a:gd name="T0" fmla="*/ 1 w 25"/>
                <a:gd name="T1" fmla="*/ 11 h 14"/>
                <a:gd name="T2" fmla="*/ 11 w 25"/>
                <a:gd name="T3" fmla="*/ 13 h 14"/>
                <a:gd name="T4" fmla="*/ 20 w 25"/>
                <a:gd name="T5" fmla="*/ 13 h 14"/>
                <a:gd name="T6" fmla="*/ 24 w 25"/>
                <a:gd name="T7" fmla="*/ 1 h 14"/>
                <a:gd name="T8" fmla="*/ 23 w 25"/>
                <a:gd name="T9" fmla="*/ 1 h 14"/>
                <a:gd name="T10" fmla="*/ 22 w 25"/>
                <a:gd name="T11" fmla="*/ 7 h 14"/>
                <a:gd name="T12" fmla="*/ 16 w 25"/>
                <a:gd name="T13" fmla="*/ 11 h 14"/>
                <a:gd name="T14" fmla="*/ 2 w 25"/>
                <a:gd name="T15" fmla="*/ 9 h 14"/>
                <a:gd name="T16" fmla="*/ 1 w 25"/>
                <a:gd name="T1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1" y="11"/>
                  </a:moveTo>
                  <a:cubicBezTo>
                    <a:pt x="4" y="12"/>
                    <a:pt x="8" y="12"/>
                    <a:pt x="11" y="13"/>
                  </a:cubicBezTo>
                  <a:cubicBezTo>
                    <a:pt x="14" y="13"/>
                    <a:pt x="17" y="14"/>
                    <a:pt x="20" y="13"/>
                  </a:cubicBezTo>
                  <a:cubicBezTo>
                    <a:pt x="24" y="12"/>
                    <a:pt x="25" y="4"/>
                    <a:pt x="24" y="1"/>
                  </a:cubicBezTo>
                  <a:cubicBezTo>
                    <a:pt x="24" y="0"/>
                    <a:pt x="23" y="0"/>
                    <a:pt x="23" y="1"/>
                  </a:cubicBezTo>
                  <a:cubicBezTo>
                    <a:pt x="22" y="3"/>
                    <a:pt x="22" y="5"/>
                    <a:pt x="22" y="7"/>
                  </a:cubicBezTo>
                  <a:cubicBezTo>
                    <a:pt x="21" y="10"/>
                    <a:pt x="20" y="11"/>
                    <a:pt x="16" y="11"/>
                  </a:cubicBezTo>
                  <a:cubicBezTo>
                    <a:pt x="11" y="12"/>
                    <a:pt x="6" y="10"/>
                    <a:pt x="2" y="9"/>
                  </a:cubicBezTo>
                  <a:cubicBezTo>
                    <a:pt x="1" y="9"/>
                    <a:pt x="0" y="10"/>
                    <a:pt x="1" y="11"/>
                  </a:cubicBezTo>
                  <a:close/>
                </a:path>
              </a:pathLst>
            </a:custGeom>
            <a:solidFill>
              <a:srgbClr val="1979B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ExtraShape8">
              <a:extLst>
                <a:ext uri="{FF2B5EF4-FFF2-40B4-BE49-F238E27FC236}">
                  <a16:creationId xmlns:a16="http://schemas.microsoft.com/office/drawing/2014/main" id="{487FE54D-7674-4A39-8DAB-3F66DAD3BD3A}"/>
                </a:ext>
              </a:extLst>
            </p:cNvPr>
            <p:cNvSpPr/>
            <p:nvPr/>
          </p:nvSpPr>
          <p:spPr bwMode="auto">
            <a:xfrm>
              <a:off x="3400875" y="4542878"/>
              <a:ext cx="29069" cy="145346"/>
            </a:xfrm>
            <a:custGeom>
              <a:avLst/>
              <a:gdLst>
                <a:gd name="T0" fmla="*/ 6 w 7"/>
                <a:gd name="T1" fmla="*/ 0 h 34"/>
                <a:gd name="T2" fmla="*/ 3 w 7"/>
                <a:gd name="T3" fmla="*/ 18 h 34"/>
                <a:gd name="T4" fmla="*/ 1 w 7"/>
                <a:gd name="T5" fmla="*/ 33 h 34"/>
                <a:gd name="T6" fmla="*/ 3 w 7"/>
                <a:gd name="T7" fmla="*/ 33 h 34"/>
                <a:gd name="T8" fmla="*/ 5 w 7"/>
                <a:gd name="T9" fmla="*/ 18 h 34"/>
                <a:gd name="T10" fmla="*/ 7 w 7"/>
                <a:gd name="T11" fmla="*/ 1 h 34"/>
                <a:gd name="T12" fmla="*/ 6 w 7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34">
                  <a:moveTo>
                    <a:pt x="6" y="0"/>
                  </a:moveTo>
                  <a:cubicBezTo>
                    <a:pt x="5" y="6"/>
                    <a:pt x="4" y="12"/>
                    <a:pt x="3" y="18"/>
                  </a:cubicBezTo>
                  <a:cubicBezTo>
                    <a:pt x="3" y="22"/>
                    <a:pt x="0" y="29"/>
                    <a:pt x="1" y="33"/>
                  </a:cubicBezTo>
                  <a:cubicBezTo>
                    <a:pt x="2" y="34"/>
                    <a:pt x="2" y="34"/>
                    <a:pt x="3" y="33"/>
                  </a:cubicBezTo>
                  <a:cubicBezTo>
                    <a:pt x="5" y="29"/>
                    <a:pt x="4" y="22"/>
                    <a:pt x="5" y="18"/>
                  </a:cubicBezTo>
                  <a:cubicBezTo>
                    <a:pt x="6" y="12"/>
                    <a:pt x="6" y="6"/>
                    <a:pt x="7" y="1"/>
                  </a:cubicBezTo>
                  <a:cubicBezTo>
                    <a:pt x="7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1979B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ExtraShape9">
              <a:extLst>
                <a:ext uri="{FF2B5EF4-FFF2-40B4-BE49-F238E27FC236}">
                  <a16:creationId xmlns:a16="http://schemas.microsoft.com/office/drawing/2014/main" id="{5B6C076D-1535-48AD-97C2-9E6E4D058217}"/>
                </a:ext>
              </a:extLst>
            </p:cNvPr>
            <p:cNvSpPr/>
            <p:nvPr/>
          </p:nvSpPr>
          <p:spPr bwMode="auto">
            <a:xfrm>
              <a:off x="3120565" y="3699873"/>
              <a:ext cx="504558" cy="764103"/>
            </a:xfrm>
            <a:custGeom>
              <a:avLst/>
              <a:gdLst>
                <a:gd name="T0" fmla="*/ 30 w 117"/>
                <a:gd name="T1" fmla="*/ 10 h 177"/>
                <a:gd name="T2" fmla="*/ 46 w 117"/>
                <a:gd name="T3" fmla="*/ 1 h 177"/>
                <a:gd name="T4" fmla="*/ 76 w 117"/>
                <a:gd name="T5" fmla="*/ 2 h 177"/>
                <a:gd name="T6" fmla="*/ 81 w 117"/>
                <a:gd name="T7" fmla="*/ 2 h 177"/>
                <a:gd name="T8" fmla="*/ 87 w 117"/>
                <a:gd name="T9" fmla="*/ 5 h 177"/>
                <a:gd name="T10" fmla="*/ 104 w 117"/>
                <a:gd name="T11" fmla="*/ 16 h 177"/>
                <a:gd name="T12" fmla="*/ 110 w 117"/>
                <a:gd name="T13" fmla="*/ 35 h 177"/>
                <a:gd name="T14" fmla="*/ 112 w 117"/>
                <a:gd name="T15" fmla="*/ 58 h 177"/>
                <a:gd name="T16" fmla="*/ 114 w 117"/>
                <a:gd name="T17" fmla="*/ 104 h 177"/>
                <a:gd name="T18" fmla="*/ 112 w 117"/>
                <a:gd name="T19" fmla="*/ 148 h 177"/>
                <a:gd name="T20" fmla="*/ 112 w 117"/>
                <a:gd name="T21" fmla="*/ 151 h 177"/>
                <a:gd name="T22" fmla="*/ 115 w 117"/>
                <a:gd name="T23" fmla="*/ 156 h 177"/>
                <a:gd name="T24" fmla="*/ 101 w 117"/>
                <a:gd name="T25" fmla="*/ 172 h 177"/>
                <a:gd name="T26" fmla="*/ 75 w 117"/>
                <a:gd name="T27" fmla="*/ 175 h 177"/>
                <a:gd name="T28" fmla="*/ 71 w 117"/>
                <a:gd name="T29" fmla="*/ 174 h 177"/>
                <a:gd name="T30" fmla="*/ 66 w 117"/>
                <a:gd name="T31" fmla="*/ 175 h 177"/>
                <a:gd name="T32" fmla="*/ 15 w 117"/>
                <a:gd name="T33" fmla="*/ 169 h 177"/>
                <a:gd name="T34" fmla="*/ 5 w 117"/>
                <a:gd name="T35" fmla="*/ 167 h 177"/>
                <a:gd name="T36" fmla="*/ 2 w 117"/>
                <a:gd name="T37" fmla="*/ 158 h 177"/>
                <a:gd name="T38" fmla="*/ 4 w 117"/>
                <a:gd name="T39" fmla="*/ 156 h 177"/>
                <a:gd name="T40" fmla="*/ 4 w 117"/>
                <a:gd name="T41" fmla="*/ 153 h 177"/>
                <a:gd name="T42" fmla="*/ 3 w 117"/>
                <a:gd name="T43" fmla="*/ 127 h 177"/>
                <a:gd name="T44" fmla="*/ 1 w 117"/>
                <a:gd name="T45" fmla="*/ 80 h 177"/>
                <a:gd name="T46" fmla="*/ 2 w 117"/>
                <a:gd name="T47" fmla="*/ 56 h 177"/>
                <a:gd name="T48" fmla="*/ 3 w 117"/>
                <a:gd name="T49" fmla="*/ 34 h 177"/>
                <a:gd name="T50" fmla="*/ 12 w 117"/>
                <a:gd name="T51" fmla="*/ 2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177">
                  <a:moveTo>
                    <a:pt x="30" y="10"/>
                  </a:moveTo>
                  <a:cubicBezTo>
                    <a:pt x="36" y="3"/>
                    <a:pt x="37" y="3"/>
                    <a:pt x="46" y="1"/>
                  </a:cubicBezTo>
                  <a:cubicBezTo>
                    <a:pt x="53" y="0"/>
                    <a:pt x="69" y="3"/>
                    <a:pt x="76" y="2"/>
                  </a:cubicBezTo>
                  <a:cubicBezTo>
                    <a:pt x="77" y="2"/>
                    <a:pt x="79" y="1"/>
                    <a:pt x="81" y="2"/>
                  </a:cubicBezTo>
                  <a:cubicBezTo>
                    <a:pt x="83" y="2"/>
                    <a:pt x="85" y="3"/>
                    <a:pt x="87" y="5"/>
                  </a:cubicBezTo>
                  <a:cubicBezTo>
                    <a:pt x="93" y="8"/>
                    <a:pt x="98" y="12"/>
                    <a:pt x="104" y="16"/>
                  </a:cubicBezTo>
                  <a:cubicBezTo>
                    <a:pt x="110" y="20"/>
                    <a:pt x="109" y="28"/>
                    <a:pt x="110" y="35"/>
                  </a:cubicBezTo>
                  <a:cubicBezTo>
                    <a:pt x="111" y="43"/>
                    <a:pt x="112" y="50"/>
                    <a:pt x="112" y="58"/>
                  </a:cubicBezTo>
                  <a:cubicBezTo>
                    <a:pt x="113" y="73"/>
                    <a:pt x="114" y="89"/>
                    <a:pt x="114" y="104"/>
                  </a:cubicBezTo>
                  <a:cubicBezTo>
                    <a:pt x="114" y="119"/>
                    <a:pt x="113" y="133"/>
                    <a:pt x="112" y="148"/>
                  </a:cubicBezTo>
                  <a:cubicBezTo>
                    <a:pt x="112" y="149"/>
                    <a:pt x="112" y="150"/>
                    <a:pt x="112" y="151"/>
                  </a:cubicBezTo>
                  <a:cubicBezTo>
                    <a:pt x="113" y="153"/>
                    <a:pt x="114" y="154"/>
                    <a:pt x="115" y="156"/>
                  </a:cubicBezTo>
                  <a:cubicBezTo>
                    <a:pt x="117" y="164"/>
                    <a:pt x="106" y="169"/>
                    <a:pt x="101" y="172"/>
                  </a:cubicBezTo>
                  <a:cubicBezTo>
                    <a:pt x="93" y="175"/>
                    <a:pt x="84" y="176"/>
                    <a:pt x="75" y="175"/>
                  </a:cubicBezTo>
                  <a:cubicBezTo>
                    <a:pt x="74" y="175"/>
                    <a:pt x="72" y="174"/>
                    <a:pt x="71" y="174"/>
                  </a:cubicBezTo>
                  <a:cubicBezTo>
                    <a:pt x="69" y="174"/>
                    <a:pt x="67" y="175"/>
                    <a:pt x="66" y="175"/>
                  </a:cubicBezTo>
                  <a:cubicBezTo>
                    <a:pt x="49" y="177"/>
                    <a:pt x="32" y="169"/>
                    <a:pt x="15" y="169"/>
                  </a:cubicBezTo>
                  <a:cubicBezTo>
                    <a:pt x="12" y="168"/>
                    <a:pt x="8" y="169"/>
                    <a:pt x="5" y="167"/>
                  </a:cubicBezTo>
                  <a:cubicBezTo>
                    <a:pt x="2" y="165"/>
                    <a:pt x="0" y="161"/>
                    <a:pt x="2" y="158"/>
                  </a:cubicBezTo>
                  <a:cubicBezTo>
                    <a:pt x="3" y="158"/>
                    <a:pt x="3" y="157"/>
                    <a:pt x="4" y="156"/>
                  </a:cubicBezTo>
                  <a:cubicBezTo>
                    <a:pt x="4" y="155"/>
                    <a:pt x="4" y="154"/>
                    <a:pt x="4" y="153"/>
                  </a:cubicBezTo>
                  <a:cubicBezTo>
                    <a:pt x="4" y="144"/>
                    <a:pt x="3" y="136"/>
                    <a:pt x="3" y="127"/>
                  </a:cubicBezTo>
                  <a:cubicBezTo>
                    <a:pt x="2" y="111"/>
                    <a:pt x="0" y="96"/>
                    <a:pt x="1" y="80"/>
                  </a:cubicBezTo>
                  <a:cubicBezTo>
                    <a:pt x="1" y="72"/>
                    <a:pt x="1" y="64"/>
                    <a:pt x="2" y="56"/>
                  </a:cubicBezTo>
                  <a:cubicBezTo>
                    <a:pt x="3" y="49"/>
                    <a:pt x="2" y="41"/>
                    <a:pt x="3" y="34"/>
                  </a:cubicBezTo>
                  <a:cubicBezTo>
                    <a:pt x="3" y="27"/>
                    <a:pt x="7" y="24"/>
                    <a:pt x="12" y="20"/>
                  </a:cubicBezTo>
                </a:path>
              </a:pathLst>
            </a:custGeom>
            <a:solidFill>
              <a:srgbClr val="57C6F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ExtraShape10">
              <a:extLst>
                <a:ext uri="{FF2B5EF4-FFF2-40B4-BE49-F238E27FC236}">
                  <a16:creationId xmlns:a16="http://schemas.microsoft.com/office/drawing/2014/main" id="{F3FE00EB-9E6A-43A4-B3BA-D88522F74F49}"/>
                </a:ext>
              </a:extLst>
            </p:cNvPr>
            <p:cNvSpPr/>
            <p:nvPr/>
          </p:nvSpPr>
          <p:spPr bwMode="auto">
            <a:xfrm>
              <a:off x="3417486" y="3699873"/>
              <a:ext cx="298997" cy="346754"/>
            </a:xfrm>
            <a:custGeom>
              <a:avLst/>
              <a:gdLst>
                <a:gd name="T0" fmla="*/ 0 w 69"/>
                <a:gd name="T1" fmla="*/ 0 h 80"/>
                <a:gd name="T2" fmla="*/ 43 w 69"/>
                <a:gd name="T3" fmla="*/ 11 h 80"/>
                <a:gd name="T4" fmla="*/ 69 w 69"/>
                <a:gd name="T5" fmla="*/ 56 h 80"/>
                <a:gd name="T6" fmla="*/ 38 w 69"/>
                <a:gd name="T7" fmla="*/ 80 h 80"/>
                <a:gd name="T8" fmla="*/ 22 w 69"/>
                <a:gd name="T9" fmla="*/ 5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80">
                  <a:moveTo>
                    <a:pt x="0" y="0"/>
                  </a:moveTo>
                  <a:cubicBezTo>
                    <a:pt x="8" y="0"/>
                    <a:pt x="38" y="7"/>
                    <a:pt x="43" y="11"/>
                  </a:cubicBezTo>
                  <a:cubicBezTo>
                    <a:pt x="52" y="20"/>
                    <a:pt x="61" y="33"/>
                    <a:pt x="69" y="56"/>
                  </a:cubicBezTo>
                  <a:cubicBezTo>
                    <a:pt x="69" y="56"/>
                    <a:pt x="60" y="76"/>
                    <a:pt x="38" y="80"/>
                  </a:cubicBezTo>
                  <a:cubicBezTo>
                    <a:pt x="35" y="76"/>
                    <a:pt x="30" y="64"/>
                    <a:pt x="22" y="51"/>
                  </a:cubicBezTo>
                </a:path>
              </a:pathLst>
            </a:custGeom>
            <a:solidFill>
              <a:srgbClr val="57C6F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ExtraShape11">
              <a:extLst>
                <a:ext uri="{FF2B5EF4-FFF2-40B4-BE49-F238E27FC236}">
                  <a16:creationId xmlns:a16="http://schemas.microsoft.com/office/drawing/2014/main" id="{86C0D11E-A611-4B79-8098-3666B33500A9}"/>
                </a:ext>
              </a:extLst>
            </p:cNvPr>
            <p:cNvSpPr/>
            <p:nvPr/>
          </p:nvSpPr>
          <p:spPr bwMode="auto">
            <a:xfrm>
              <a:off x="3309515" y="3587749"/>
              <a:ext cx="143270" cy="164034"/>
            </a:xfrm>
            <a:custGeom>
              <a:avLst/>
              <a:gdLst>
                <a:gd name="T0" fmla="*/ 4 w 33"/>
                <a:gd name="T1" fmla="*/ 0 h 38"/>
                <a:gd name="T2" fmla="*/ 0 w 33"/>
                <a:gd name="T3" fmla="*/ 26 h 38"/>
                <a:gd name="T4" fmla="*/ 9 w 33"/>
                <a:gd name="T5" fmla="*/ 35 h 38"/>
                <a:gd name="T6" fmla="*/ 32 w 33"/>
                <a:gd name="T7" fmla="*/ 30 h 38"/>
                <a:gd name="T8" fmla="*/ 31 w 33"/>
                <a:gd name="T9" fmla="*/ 20 h 38"/>
                <a:gd name="T10" fmla="*/ 27 w 33"/>
                <a:gd name="T11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8">
                  <a:moveTo>
                    <a:pt x="4" y="0"/>
                  </a:moveTo>
                  <a:cubicBezTo>
                    <a:pt x="3" y="9"/>
                    <a:pt x="1" y="16"/>
                    <a:pt x="0" y="26"/>
                  </a:cubicBezTo>
                  <a:cubicBezTo>
                    <a:pt x="0" y="28"/>
                    <a:pt x="7" y="34"/>
                    <a:pt x="9" y="35"/>
                  </a:cubicBezTo>
                  <a:cubicBezTo>
                    <a:pt x="17" y="38"/>
                    <a:pt x="27" y="37"/>
                    <a:pt x="32" y="30"/>
                  </a:cubicBezTo>
                  <a:cubicBezTo>
                    <a:pt x="33" y="27"/>
                    <a:pt x="32" y="23"/>
                    <a:pt x="31" y="20"/>
                  </a:cubicBezTo>
                  <a:cubicBezTo>
                    <a:pt x="30" y="15"/>
                    <a:pt x="29" y="11"/>
                    <a:pt x="27" y="6"/>
                  </a:cubicBezTo>
                </a:path>
              </a:pathLst>
            </a:custGeom>
            <a:solidFill>
              <a:srgbClr val="F4B5C7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ExtraShape12">
              <a:extLst>
                <a:ext uri="{FF2B5EF4-FFF2-40B4-BE49-F238E27FC236}">
                  <a16:creationId xmlns:a16="http://schemas.microsoft.com/office/drawing/2014/main" id="{8E1B0F9B-8BBD-4FF4-A761-3F03ED5DB1ED}"/>
                </a:ext>
              </a:extLst>
            </p:cNvPr>
            <p:cNvSpPr/>
            <p:nvPr/>
          </p:nvSpPr>
          <p:spPr bwMode="auto">
            <a:xfrm>
              <a:off x="3456937" y="3467320"/>
              <a:ext cx="47757" cy="139117"/>
            </a:xfrm>
            <a:custGeom>
              <a:avLst/>
              <a:gdLst>
                <a:gd name="T0" fmla="*/ 2 w 11"/>
                <a:gd name="T1" fmla="*/ 0 h 32"/>
                <a:gd name="T2" fmla="*/ 9 w 11"/>
                <a:gd name="T3" fmla="*/ 8 h 32"/>
                <a:gd name="T4" fmla="*/ 10 w 11"/>
                <a:gd name="T5" fmla="*/ 14 h 32"/>
                <a:gd name="T6" fmla="*/ 10 w 11"/>
                <a:gd name="T7" fmla="*/ 15 h 32"/>
                <a:gd name="T8" fmla="*/ 11 w 11"/>
                <a:gd name="T9" fmla="*/ 17 h 32"/>
                <a:gd name="T10" fmla="*/ 11 w 11"/>
                <a:gd name="T11" fmla="*/ 22 h 32"/>
                <a:gd name="T12" fmla="*/ 11 w 11"/>
                <a:gd name="T13" fmla="*/ 27 h 32"/>
                <a:gd name="T14" fmla="*/ 7 w 11"/>
                <a:gd name="T15" fmla="*/ 31 h 32"/>
                <a:gd name="T16" fmla="*/ 5 w 11"/>
                <a:gd name="T17" fmla="*/ 31 h 32"/>
                <a:gd name="T18" fmla="*/ 3 w 11"/>
                <a:gd name="T19" fmla="*/ 30 h 32"/>
                <a:gd name="T20" fmla="*/ 0 w 11"/>
                <a:gd name="T21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32">
                  <a:moveTo>
                    <a:pt x="2" y="0"/>
                  </a:moveTo>
                  <a:cubicBezTo>
                    <a:pt x="6" y="2"/>
                    <a:pt x="9" y="5"/>
                    <a:pt x="9" y="8"/>
                  </a:cubicBezTo>
                  <a:cubicBezTo>
                    <a:pt x="10" y="10"/>
                    <a:pt x="10" y="12"/>
                    <a:pt x="10" y="14"/>
                  </a:cubicBezTo>
                  <a:cubicBezTo>
                    <a:pt x="10" y="14"/>
                    <a:pt x="10" y="15"/>
                    <a:pt x="10" y="15"/>
                  </a:cubicBezTo>
                  <a:cubicBezTo>
                    <a:pt x="10" y="16"/>
                    <a:pt x="10" y="16"/>
                    <a:pt x="11" y="17"/>
                  </a:cubicBezTo>
                  <a:cubicBezTo>
                    <a:pt x="11" y="18"/>
                    <a:pt x="11" y="20"/>
                    <a:pt x="11" y="22"/>
                  </a:cubicBezTo>
                  <a:cubicBezTo>
                    <a:pt x="11" y="24"/>
                    <a:pt x="11" y="25"/>
                    <a:pt x="11" y="27"/>
                  </a:cubicBezTo>
                  <a:cubicBezTo>
                    <a:pt x="10" y="29"/>
                    <a:pt x="9" y="31"/>
                    <a:pt x="7" y="31"/>
                  </a:cubicBezTo>
                  <a:cubicBezTo>
                    <a:pt x="6" y="32"/>
                    <a:pt x="6" y="32"/>
                    <a:pt x="5" y="31"/>
                  </a:cubicBezTo>
                  <a:cubicBezTo>
                    <a:pt x="4" y="31"/>
                    <a:pt x="4" y="31"/>
                    <a:pt x="3" y="30"/>
                  </a:cubicBezTo>
                  <a:cubicBezTo>
                    <a:pt x="2" y="29"/>
                    <a:pt x="1" y="27"/>
                    <a:pt x="0" y="25"/>
                  </a:cubicBezTo>
                </a:path>
              </a:pathLst>
            </a:custGeom>
            <a:solidFill>
              <a:srgbClr val="FE7D9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ExtraShape13">
              <a:extLst>
                <a:ext uri="{FF2B5EF4-FFF2-40B4-BE49-F238E27FC236}">
                  <a16:creationId xmlns:a16="http://schemas.microsoft.com/office/drawing/2014/main" id="{D188D5D6-AE8C-49CF-8F5A-4187F2FC613F}"/>
                </a:ext>
              </a:extLst>
            </p:cNvPr>
            <p:cNvSpPr/>
            <p:nvPr/>
          </p:nvSpPr>
          <p:spPr bwMode="auto">
            <a:xfrm>
              <a:off x="3288751" y="3442403"/>
              <a:ext cx="197256" cy="240859"/>
            </a:xfrm>
            <a:custGeom>
              <a:avLst/>
              <a:gdLst>
                <a:gd name="T0" fmla="*/ 46 w 46"/>
                <a:gd name="T1" fmla="*/ 34 h 56"/>
                <a:gd name="T2" fmla="*/ 45 w 46"/>
                <a:gd name="T3" fmla="*/ 17 h 56"/>
                <a:gd name="T4" fmla="*/ 33 w 46"/>
                <a:gd name="T5" fmla="*/ 2 h 56"/>
                <a:gd name="T6" fmla="*/ 11 w 46"/>
                <a:gd name="T7" fmla="*/ 6 h 56"/>
                <a:gd name="T8" fmla="*/ 6 w 46"/>
                <a:gd name="T9" fmla="*/ 38 h 56"/>
                <a:gd name="T10" fmla="*/ 20 w 46"/>
                <a:gd name="T11" fmla="*/ 54 h 56"/>
                <a:gd name="T12" fmla="*/ 44 w 46"/>
                <a:gd name="T13" fmla="*/ 51 h 56"/>
                <a:gd name="T14" fmla="*/ 46 w 46"/>
                <a:gd name="T15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6">
                  <a:moveTo>
                    <a:pt x="46" y="34"/>
                  </a:moveTo>
                  <a:cubicBezTo>
                    <a:pt x="46" y="28"/>
                    <a:pt x="46" y="23"/>
                    <a:pt x="45" y="17"/>
                  </a:cubicBezTo>
                  <a:cubicBezTo>
                    <a:pt x="44" y="10"/>
                    <a:pt x="40" y="4"/>
                    <a:pt x="33" y="2"/>
                  </a:cubicBezTo>
                  <a:cubicBezTo>
                    <a:pt x="26" y="0"/>
                    <a:pt x="17" y="1"/>
                    <a:pt x="11" y="6"/>
                  </a:cubicBezTo>
                  <a:cubicBezTo>
                    <a:pt x="1" y="13"/>
                    <a:pt x="0" y="28"/>
                    <a:pt x="6" y="38"/>
                  </a:cubicBezTo>
                  <a:cubicBezTo>
                    <a:pt x="12" y="49"/>
                    <a:pt x="17" y="53"/>
                    <a:pt x="20" y="54"/>
                  </a:cubicBezTo>
                  <a:cubicBezTo>
                    <a:pt x="26" y="56"/>
                    <a:pt x="42" y="55"/>
                    <a:pt x="44" y="51"/>
                  </a:cubicBezTo>
                  <a:cubicBezTo>
                    <a:pt x="46" y="48"/>
                    <a:pt x="46" y="37"/>
                    <a:pt x="46" y="34"/>
                  </a:cubicBezTo>
                  <a:close/>
                </a:path>
              </a:pathLst>
            </a:custGeom>
            <a:solidFill>
              <a:srgbClr val="F9C4D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ExtraShape14">
              <a:extLst>
                <a:ext uri="{FF2B5EF4-FFF2-40B4-BE49-F238E27FC236}">
                  <a16:creationId xmlns:a16="http://schemas.microsoft.com/office/drawing/2014/main" id="{BBB8E999-918A-4DB4-98F0-C2CB243BBA75}"/>
                </a:ext>
              </a:extLst>
            </p:cNvPr>
            <p:cNvSpPr/>
            <p:nvPr/>
          </p:nvSpPr>
          <p:spPr bwMode="auto">
            <a:xfrm>
              <a:off x="3265911" y="3407105"/>
              <a:ext cx="242936" cy="215942"/>
            </a:xfrm>
            <a:custGeom>
              <a:avLst/>
              <a:gdLst>
                <a:gd name="T0" fmla="*/ 55 w 56"/>
                <a:gd name="T1" fmla="*/ 2 h 50"/>
                <a:gd name="T2" fmla="*/ 55 w 56"/>
                <a:gd name="T3" fmla="*/ 1 h 50"/>
                <a:gd name="T4" fmla="*/ 54 w 56"/>
                <a:gd name="T5" fmla="*/ 1 h 50"/>
                <a:gd name="T6" fmla="*/ 30 w 56"/>
                <a:gd name="T7" fmla="*/ 0 h 50"/>
                <a:gd name="T8" fmla="*/ 20 w 56"/>
                <a:gd name="T9" fmla="*/ 0 h 50"/>
                <a:gd name="T10" fmla="*/ 16 w 56"/>
                <a:gd name="T11" fmla="*/ 1 h 50"/>
                <a:gd name="T12" fmla="*/ 12 w 56"/>
                <a:gd name="T13" fmla="*/ 7 h 50"/>
                <a:gd name="T14" fmla="*/ 3 w 56"/>
                <a:gd name="T15" fmla="*/ 12 h 50"/>
                <a:gd name="T16" fmla="*/ 1 w 56"/>
                <a:gd name="T17" fmla="*/ 21 h 50"/>
                <a:gd name="T18" fmla="*/ 1 w 56"/>
                <a:gd name="T19" fmla="*/ 42 h 50"/>
                <a:gd name="T20" fmla="*/ 3 w 56"/>
                <a:gd name="T21" fmla="*/ 47 h 50"/>
                <a:gd name="T22" fmla="*/ 12 w 56"/>
                <a:gd name="T23" fmla="*/ 50 h 50"/>
                <a:gd name="T24" fmla="*/ 13 w 56"/>
                <a:gd name="T25" fmla="*/ 50 h 50"/>
                <a:gd name="T26" fmla="*/ 14 w 56"/>
                <a:gd name="T27" fmla="*/ 49 h 50"/>
                <a:gd name="T28" fmla="*/ 14 w 56"/>
                <a:gd name="T29" fmla="*/ 43 h 50"/>
                <a:gd name="T30" fmla="*/ 14 w 56"/>
                <a:gd name="T31" fmla="*/ 39 h 50"/>
                <a:gd name="T32" fmla="*/ 17 w 56"/>
                <a:gd name="T33" fmla="*/ 37 h 50"/>
                <a:gd name="T34" fmla="*/ 19 w 56"/>
                <a:gd name="T35" fmla="*/ 38 h 50"/>
                <a:gd name="T36" fmla="*/ 19 w 56"/>
                <a:gd name="T37" fmla="*/ 37 h 50"/>
                <a:gd name="T38" fmla="*/ 20 w 56"/>
                <a:gd name="T39" fmla="*/ 24 h 50"/>
                <a:gd name="T40" fmla="*/ 30 w 56"/>
                <a:gd name="T41" fmla="*/ 25 h 50"/>
                <a:gd name="T42" fmla="*/ 39 w 56"/>
                <a:gd name="T43" fmla="*/ 24 h 50"/>
                <a:gd name="T44" fmla="*/ 51 w 56"/>
                <a:gd name="T45" fmla="*/ 21 h 50"/>
                <a:gd name="T46" fmla="*/ 56 w 56"/>
                <a:gd name="T47" fmla="*/ 11 h 50"/>
                <a:gd name="T48" fmla="*/ 55 w 56"/>
                <a:gd name="T49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50">
                  <a:moveTo>
                    <a:pt x="55" y="2"/>
                  </a:move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46" y="1"/>
                    <a:pt x="38" y="1"/>
                    <a:pt x="30" y="0"/>
                  </a:cubicBezTo>
                  <a:cubicBezTo>
                    <a:pt x="27" y="0"/>
                    <a:pt x="23" y="0"/>
                    <a:pt x="20" y="0"/>
                  </a:cubicBezTo>
                  <a:cubicBezTo>
                    <a:pt x="18" y="0"/>
                    <a:pt x="17" y="1"/>
                    <a:pt x="16" y="1"/>
                  </a:cubicBezTo>
                  <a:cubicBezTo>
                    <a:pt x="14" y="3"/>
                    <a:pt x="13" y="5"/>
                    <a:pt x="12" y="7"/>
                  </a:cubicBezTo>
                  <a:cubicBezTo>
                    <a:pt x="9" y="6"/>
                    <a:pt x="5" y="8"/>
                    <a:pt x="3" y="12"/>
                  </a:cubicBezTo>
                  <a:cubicBezTo>
                    <a:pt x="1" y="15"/>
                    <a:pt x="1" y="18"/>
                    <a:pt x="1" y="21"/>
                  </a:cubicBezTo>
                  <a:cubicBezTo>
                    <a:pt x="1" y="28"/>
                    <a:pt x="0" y="35"/>
                    <a:pt x="1" y="42"/>
                  </a:cubicBezTo>
                  <a:cubicBezTo>
                    <a:pt x="2" y="44"/>
                    <a:pt x="2" y="46"/>
                    <a:pt x="3" y="47"/>
                  </a:cubicBezTo>
                  <a:cubicBezTo>
                    <a:pt x="5" y="49"/>
                    <a:pt x="9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7"/>
                    <a:pt x="14" y="45"/>
                    <a:pt x="14" y="43"/>
                  </a:cubicBezTo>
                  <a:cubicBezTo>
                    <a:pt x="14" y="41"/>
                    <a:pt x="14" y="40"/>
                    <a:pt x="14" y="39"/>
                  </a:cubicBezTo>
                  <a:cubicBezTo>
                    <a:pt x="15" y="38"/>
                    <a:pt x="16" y="37"/>
                    <a:pt x="17" y="37"/>
                  </a:cubicBezTo>
                  <a:cubicBezTo>
                    <a:pt x="18" y="38"/>
                    <a:pt x="18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2" y="31"/>
                    <a:pt x="20" y="24"/>
                    <a:pt x="20" y="24"/>
                  </a:cubicBezTo>
                  <a:cubicBezTo>
                    <a:pt x="23" y="24"/>
                    <a:pt x="26" y="25"/>
                    <a:pt x="30" y="25"/>
                  </a:cubicBezTo>
                  <a:cubicBezTo>
                    <a:pt x="33" y="25"/>
                    <a:pt x="36" y="24"/>
                    <a:pt x="39" y="24"/>
                  </a:cubicBezTo>
                  <a:cubicBezTo>
                    <a:pt x="43" y="23"/>
                    <a:pt x="48" y="23"/>
                    <a:pt x="51" y="21"/>
                  </a:cubicBezTo>
                  <a:cubicBezTo>
                    <a:pt x="55" y="18"/>
                    <a:pt x="55" y="15"/>
                    <a:pt x="56" y="11"/>
                  </a:cubicBezTo>
                  <a:cubicBezTo>
                    <a:pt x="56" y="8"/>
                    <a:pt x="56" y="5"/>
                    <a:pt x="55" y="2"/>
                  </a:cubicBezTo>
                  <a:close/>
                </a:path>
              </a:pathLst>
            </a:custGeom>
            <a:solidFill>
              <a:srgbClr val="FE7D9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ExtraShape15">
              <a:extLst>
                <a:ext uri="{FF2B5EF4-FFF2-40B4-BE49-F238E27FC236}">
                  <a16:creationId xmlns:a16="http://schemas.microsoft.com/office/drawing/2014/main" id="{BAF019C7-2BAE-46A3-A81B-8F7AD2F37143}"/>
                </a:ext>
              </a:extLst>
            </p:cNvPr>
            <p:cNvSpPr/>
            <p:nvPr/>
          </p:nvSpPr>
          <p:spPr bwMode="auto">
            <a:xfrm>
              <a:off x="3452784" y="3535839"/>
              <a:ext cx="20764" cy="31146"/>
            </a:xfrm>
            <a:custGeom>
              <a:avLst/>
              <a:gdLst>
                <a:gd name="T0" fmla="*/ 3 w 5"/>
                <a:gd name="T1" fmla="*/ 1 h 7"/>
                <a:gd name="T2" fmla="*/ 1 w 5"/>
                <a:gd name="T3" fmla="*/ 3 h 7"/>
                <a:gd name="T4" fmla="*/ 2 w 5"/>
                <a:gd name="T5" fmla="*/ 7 h 7"/>
                <a:gd name="T6" fmla="*/ 3 w 5"/>
                <a:gd name="T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7">
                  <a:moveTo>
                    <a:pt x="3" y="1"/>
                  </a:moveTo>
                  <a:cubicBezTo>
                    <a:pt x="2" y="0"/>
                    <a:pt x="1" y="0"/>
                    <a:pt x="1" y="3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5" y="7"/>
                    <a:pt x="5" y="3"/>
                    <a:pt x="3" y="1"/>
                  </a:cubicBezTo>
                  <a:close/>
                </a:path>
              </a:pathLst>
            </a:custGeom>
            <a:solidFill>
              <a:srgbClr val="8E5169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ExtraShape16">
              <a:extLst>
                <a:ext uri="{FF2B5EF4-FFF2-40B4-BE49-F238E27FC236}">
                  <a16:creationId xmlns:a16="http://schemas.microsoft.com/office/drawing/2014/main" id="{CC388BED-C7F0-40AB-A705-0F03F230DD9E}"/>
                </a:ext>
              </a:extLst>
            </p:cNvPr>
            <p:cNvSpPr/>
            <p:nvPr/>
          </p:nvSpPr>
          <p:spPr bwMode="auto">
            <a:xfrm>
              <a:off x="3461089" y="3544145"/>
              <a:ext cx="12458" cy="14535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1 h 3"/>
                <a:gd name="T4" fmla="*/ 1 w 3"/>
                <a:gd name="T5" fmla="*/ 3 h 3"/>
                <a:gd name="T6" fmla="*/ 2 w 3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ExtraShape17">
              <a:extLst>
                <a:ext uri="{FF2B5EF4-FFF2-40B4-BE49-F238E27FC236}">
                  <a16:creationId xmlns:a16="http://schemas.microsoft.com/office/drawing/2014/main" id="{AA4B4F58-6133-46C4-8C1C-BB49C2684387}"/>
                </a:ext>
              </a:extLst>
            </p:cNvPr>
            <p:cNvSpPr/>
            <p:nvPr/>
          </p:nvSpPr>
          <p:spPr bwMode="auto">
            <a:xfrm>
              <a:off x="3373882" y="3550375"/>
              <a:ext cx="26993" cy="29069"/>
            </a:xfrm>
            <a:custGeom>
              <a:avLst/>
              <a:gdLst>
                <a:gd name="T0" fmla="*/ 3 w 6"/>
                <a:gd name="T1" fmla="*/ 1 h 7"/>
                <a:gd name="T2" fmla="*/ 0 w 6"/>
                <a:gd name="T3" fmla="*/ 3 h 7"/>
                <a:gd name="T4" fmla="*/ 2 w 6"/>
                <a:gd name="T5" fmla="*/ 7 h 7"/>
                <a:gd name="T6" fmla="*/ 3 w 6"/>
                <a:gd name="T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1"/>
                  </a:moveTo>
                  <a:cubicBezTo>
                    <a:pt x="2" y="0"/>
                    <a:pt x="1" y="0"/>
                    <a:pt x="0" y="3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6" y="7"/>
                    <a:pt x="5" y="3"/>
                    <a:pt x="3" y="1"/>
                  </a:cubicBezTo>
                  <a:close/>
                </a:path>
              </a:pathLst>
            </a:custGeom>
            <a:solidFill>
              <a:srgbClr val="8E5169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ExtraShape18">
              <a:extLst>
                <a:ext uri="{FF2B5EF4-FFF2-40B4-BE49-F238E27FC236}">
                  <a16:creationId xmlns:a16="http://schemas.microsoft.com/office/drawing/2014/main" id="{88E4DD01-6F37-4842-96F4-670C0AD27B64}"/>
                </a:ext>
              </a:extLst>
            </p:cNvPr>
            <p:cNvSpPr/>
            <p:nvPr/>
          </p:nvSpPr>
          <p:spPr bwMode="auto">
            <a:xfrm>
              <a:off x="3384264" y="3558680"/>
              <a:ext cx="12458" cy="12458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1 h 3"/>
                <a:gd name="T4" fmla="*/ 1 w 3"/>
                <a:gd name="T5" fmla="*/ 3 h 3"/>
                <a:gd name="T6" fmla="*/ 2 w 3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ExtraShape19">
              <a:extLst>
                <a:ext uri="{FF2B5EF4-FFF2-40B4-BE49-F238E27FC236}">
                  <a16:creationId xmlns:a16="http://schemas.microsoft.com/office/drawing/2014/main" id="{018CCA89-4525-43A3-B438-C5922751F34A}"/>
                </a:ext>
              </a:extLst>
            </p:cNvPr>
            <p:cNvSpPr/>
            <p:nvPr/>
          </p:nvSpPr>
          <p:spPr bwMode="auto">
            <a:xfrm>
              <a:off x="3353118" y="3523381"/>
              <a:ext cx="35299" cy="12458"/>
            </a:xfrm>
            <a:custGeom>
              <a:avLst/>
              <a:gdLst>
                <a:gd name="T0" fmla="*/ 1 w 8"/>
                <a:gd name="T1" fmla="*/ 2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1 h 3"/>
                <a:gd name="T8" fmla="*/ 1 w 8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2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0"/>
                    <a:pt x="3" y="0"/>
                    <a:pt x="1" y="1"/>
                  </a:cubicBezTo>
                  <a:cubicBezTo>
                    <a:pt x="0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8E5169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ExtraShape20">
              <a:extLst>
                <a:ext uri="{FF2B5EF4-FFF2-40B4-BE49-F238E27FC236}">
                  <a16:creationId xmlns:a16="http://schemas.microsoft.com/office/drawing/2014/main" id="{A5AE2254-8EB6-4F3B-989F-EDEE6A826555}"/>
                </a:ext>
              </a:extLst>
            </p:cNvPr>
            <p:cNvSpPr/>
            <p:nvPr/>
          </p:nvSpPr>
          <p:spPr bwMode="auto">
            <a:xfrm>
              <a:off x="3448631" y="3506770"/>
              <a:ext cx="24916" cy="20764"/>
            </a:xfrm>
            <a:custGeom>
              <a:avLst/>
              <a:gdLst>
                <a:gd name="T0" fmla="*/ 5 w 6"/>
                <a:gd name="T1" fmla="*/ 1 h 5"/>
                <a:gd name="T2" fmla="*/ 0 w 6"/>
                <a:gd name="T3" fmla="*/ 5 h 5"/>
                <a:gd name="T4" fmla="*/ 1 w 6"/>
                <a:gd name="T5" fmla="*/ 5 h 5"/>
                <a:gd name="T6" fmla="*/ 5 w 6"/>
                <a:gd name="T7" fmla="*/ 2 h 5"/>
                <a:gd name="T8" fmla="*/ 5 w 6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5" y="1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2" y="4"/>
                    <a:pt x="3" y="2"/>
                    <a:pt x="5" y="2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solidFill>
              <a:srgbClr val="8E5169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ExtraShape21">
              <a:extLst>
                <a:ext uri="{FF2B5EF4-FFF2-40B4-BE49-F238E27FC236}">
                  <a16:creationId xmlns:a16="http://schemas.microsoft.com/office/drawing/2014/main" id="{D237DA0B-71FD-45EA-A0CC-FD1DFFE27339}"/>
                </a:ext>
              </a:extLst>
            </p:cNvPr>
            <p:cNvSpPr/>
            <p:nvPr/>
          </p:nvSpPr>
          <p:spPr bwMode="auto">
            <a:xfrm>
              <a:off x="3425792" y="3571138"/>
              <a:ext cx="31146" cy="35299"/>
            </a:xfrm>
            <a:custGeom>
              <a:avLst/>
              <a:gdLst>
                <a:gd name="T0" fmla="*/ 3 w 7"/>
                <a:gd name="T1" fmla="*/ 0 h 8"/>
                <a:gd name="T2" fmla="*/ 5 w 7"/>
                <a:gd name="T3" fmla="*/ 2 h 8"/>
                <a:gd name="T4" fmla="*/ 6 w 7"/>
                <a:gd name="T5" fmla="*/ 3 h 8"/>
                <a:gd name="T6" fmla="*/ 6 w 7"/>
                <a:gd name="T7" fmla="*/ 6 h 8"/>
                <a:gd name="T8" fmla="*/ 5 w 7"/>
                <a:gd name="T9" fmla="*/ 7 h 8"/>
                <a:gd name="T10" fmla="*/ 4 w 7"/>
                <a:gd name="T11" fmla="*/ 8 h 8"/>
                <a:gd name="T12" fmla="*/ 2 w 7"/>
                <a:gd name="T13" fmla="*/ 8 h 8"/>
                <a:gd name="T14" fmla="*/ 0 w 7"/>
                <a:gd name="T15" fmla="*/ 7 h 8"/>
                <a:gd name="T16" fmla="*/ 2 w 7"/>
                <a:gd name="T17" fmla="*/ 7 h 8"/>
                <a:gd name="T18" fmla="*/ 4 w 7"/>
                <a:gd name="T19" fmla="*/ 6 h 8"/>
                <a:gd name="T20" fmla="*/ 5 w 7"/>
                <a:gd name="T21" fmla="*/ 6 h 8"/>
                <a:gd name="T22" fmla="*/ 5 w 7"/>
                <a:gd name="T23" fmla="*/ 6 h 8"/>
                <a:gd name="T24" fmla="*/ 5 w 7"/>
                <a:gd name="T25" fmla="*/ 4 h 8"/>
                <a:gd name="T26" fmla="*/ 4 w 7"/>
                <a:gd name="T27" fmla="*/ 2 h 8"/>
                <a:gd name="T28" fmla="*/ 3 w 7"/>
                <a:gd name="T2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3" y="0"/>
                    <a:pt x="4" y="1"/>
                    <a:pt x="5" y="2"/>
                  </a:cubicBezTo>
                  <a:cubicBezTo>
                    <a:pt x="5" y="2"/>
                    <a:pt x="5" y="3"/>
                    <a:pt x="6" y="3"/>
                  </a:cubicBezTo>
                  <a:cubicBezTo>
                    <a:pt x="6" y="4"/>
                    <a:pt x="7" y="5"/>
                    <a:pt x="6" y="6"/>
                  </a:cubicBezTo>
                  <a:cubicBezTo>
                    <a:pt x="6" y="7"/>
                    <a:pt x="6" y="7"/>
                    <a:pt x="5" y="7"/>
                  </a:cubicBezTo>
                  <a:cubicBezTo>
                    <a:pt x="5" y="7"/>
                    <a:pt x="4" y="8"/>
                    <a:pt x="4" y="8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1" y="8"/>
                    <a:pt x="0" y="7"/>
                    <a:pt x="0" y="7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2" y="7"/>
                    <a:pt x="3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E588A7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ExtraShape22">
              <a:extLst>
                <a:ext uri="{FF2B5EF4-FFF2-40B4-BE49-F238E27FC236}">
                  <a16:creationId xmlns:a16="http://schemas.microsoft.com/office/drawing/2014/main" id="{AACD2C0A-2EF7-4449-B5C0-0B114759FF83}"/>
                </a:ext>
              </a:extLst>
            </p:cNvPr>
            <p:cNvSpPr/>
            <p:nvPr/>
          </p:nvSpPr>
          <p:spPr bwMode="auto">
            <a:xfrm>
              <a:off x="3309515" y="3562833"/>
              <a:ext cx="43604" cy="60215"/>
            </a:xfrm>
            <a:custGeom>
              <a:avLst/>
              <a:gdLst>
                <a:gd name="T0" fmla="*/ 7 w 10"/>
                <a:gd name="T1" fmla="*/ 2 h 14"/>
                <a:gd name="T2" fmla="*/ 4 w 10"/>
                <a:gd name="T3" fmla="*/ 1 h 14"/>
                <a:gd name="T4" fmla="*/ 2 w 10"/>
                <a:gd name="T5" fmla="*/ 1 h 14"/>
                <a:gd name="T6" fmla="*/ 1 w 10"/>
                <a:gd name="T7" fmla="*/ 3 h 14"/>
                <a:gd name="T8" fmla="*/ 0 w 10"/>
                <a:gd name="T9" fmla="*/ 9 h 14"/>
                <a:gd name="T10" fmla="*/ 5 w 10"/>
                <a:gd name="T11" fmla="*/ 13 h 14"/>
                <a:gd name="T12" fmla="*/ 10 w 10"/>
                <a:gd name="T13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4">
                  <a:moveTo>
                    <a:pt x="7" y="2"/>
                  </a:moveTo>
                  <a:cubicBezTo>
                    <a:pt x="6" y="2"/>
                    <a:pt x="5" y="1"/>
                    <a:pt x="4" y="1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1" y="11"/>
                    <a:pt x="3" y="13"/>
                    <a:pt x="5" y="13"/>
                  </a:cubicBezTo>
                  <a:cubicBezTo>
                    <a:pt x="7" y="14"/>
                    <a:pt x="9" y="13"/>
                    <a:pt x="10" y="11"/>
                  </a:cubicBezTo>
                </a:path>
              </a:pathLst>
            </a:custGeom>
            <a:solidFill>
              <a:srgbClr val="F9C4D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ExtraShape23">
              <a:extLst>
                <a:ext uri="{FF2B5EF4-FFF2-40B4-BE49-F238E27FC236}">
                  <a16:creationId xmlns:a16="http://schemas.microsoft.com/office/drawing/2014/main" id="{FBCD0021-01A8-436A-9C25-78F7AC2C89BC}"/>
                </a:ext>
              </a:extLst>
            </p:cNvPr>
            <p:cNvSpPr/>
            <p:nvPr/>
          </p:nvSpPr>
          <p:spPr bwMode="auto">
            <a:xfrm>
              <a:off x="3301210" y="3666651"/>
              <a:ext cx="116277" cy="124582"/>
            </a:xfrm>
            <a:custGeom>
              <a:avLst/>
              <a:gdLst>
                <a:gd name="T0" fmla="*/ 3 w 27"/>
                <a:gd name="T1" fmla="*/ 0 h 29"/>
                <a:gd name="T2" fmla="*/ 27 w 27"/>
                <a:gd name="T3" fmla="*/ 17 h 29"/>
                <a:gd name="T4" fmla="*/ 20 w 27"/>
                <a:gd name="T5" fmla="*/ 29 h 29"/>
                <a:gd name="T6" fmla="*/ 0 w 27"/>
                <a:gd name="T7" fmla="*/ 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9">
                  <a:moveTo>
                    <a:pt x="3" y="0"/>
                  </a:moveTo>
                  <a:cubicBezTo>
                    <a:pt x="9" y="5"/>
                    <a:pt x="20" y="15"/>
                    <a:pt x="27" y="17"/>
                  </a:cubicBezTo>
                  <a:cubicBezTo>
                    <a:pt x="23" y="19"/>
                    <a:pt x="20" y="25"/>
                    <a:pt x="20" y="29"/>
                  </a:cubicBezTo>
                  <a:cubicBezTo>
                    <a:pt x="13" y="25"/>
                    <a:pt x="5" y="15"/>
                    <a:pt x="0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ExtraShape24">
              <a:extLst>
                <a:ext uri="{FF2B5EF4-FFF2-40B4-BE49-F238E27FC236}">
                  <a16:creationId xmlns:a16="http://schemas.microsoft.com/office/drawing/2014/main" id="{EFD30311-6944-4785-9EE8-0C143651FEE9}"/>
                </a:ext>
              </a:extLst>
            </p:cNvPr>
            <p:cNvSpPr/>
            <p:nvPr/>
          </p:nvSpPr>
          <p:spPr bwMode="auto">
            <a:xfrm>
              <a:off x="3417486" y="3683262"/>
              <a:ext cx="47757" cy="91360"/>
            </a:xfrm>
            <a:custGeom>
              <a:avLst/>
              <a:gdLst>
                <a:gd name="T0" fmla="*/ 6 w 11"/>
                <a:gd name="T1" fmla="*/ 0 h 21"/>
                <a:gd name="T2" fmla="*/ 0 w 11"/>
                <a:gd name="T3" fmla="*/ 13 h 21"/>
                <a:gd name="T4" fmla="*/ 8 w 11"/>
                <a:gd name="T5" fmla="*/ 21 h 21"/>
                <a:gd name="T6" fmla="*/ 9 w 11"/>
                <a:gd name="T7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1">
                  <a:moveTo>
                    <a:pt x="6" y="0"/>
                  </a:moveTo>
                  <a:cubicBezTo>
                    <a:pt x="6" y="4"/>
                    <a:pt x="3" y="10"/>
                    <a:pt x="0" y="13"/>
                  </a:cubicBezTo>
                  <a:cubicBezTo>
                    <a:pt x="6" y="13"/>
                    <a:pt x="9" y="21"/>
                    <a:pt x="8" y="21"/>
                  </a:cubicBezTo>
                  <a:cubicBezTo>
                    <a:pt x="8" y="21"/>
                    <a:pt x="11" y="12"/>
                    <a:pt x="9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ExtraShape25">
              <a:extLst>
                <a:ext uri="{FF2B5EF4-FFF2-40B4-BE49-F238E27FC236}">
                  <a16:creationId xmlns:a16="http://schemas.microsoft.com/office/drawing/2014/main" id="{D01FD7A1-9137-4132-8E74-31B9F1B5B92D}"/>
                </a:ext>
              </a:extLst>
            </p:cNvPr>
            <p:cNvSpPr/>
            <p:nvPr/>
          </p:nvSpPr>
          <p:spPr bwMode="auto">
            <a:xfrm>
              <a:off x="3425792" y="3755934"/>
              <a:ext cx="35299" cy="695584"/>
            </a:xfrm>
            <a:custGeom>
              <a:avLst/>
              <a:gdLst>
                <a:gd name="T0" fmla="*/ 0 w 8"/>
                <a:gd name="T1" fmla="*/ 0 h 161"/>
                <a:gd name="T2" fmla="*/ 4 w 8"/>
                <a:gd name="T3" fmla="*/ 85 h 161"/>
                <a:gd name="T4" fmla="*/ 6 w 8"/>
                <a:gd name="T5" fmla="*/ 126 h 161"/>
                <a:gd name="T6" fmla="*/ 2 w 8"/>
                <a:gd name="T7" fmla="*/ 160 h 161"/>
                <a:gd name="T8" fmla="*/ 3 w 8"/>
                <a:gd name="T9" fmla="*/ 161 h 161"/>
                <a:gd name="T10" fmla="*/ 7 w 8"/>
                <a:gd name="T11" fmla="*/ 134 h 161"/>
                <a:gd name="T12" fmla="*/ 6 w 8"/>
                <a:gd name="T13" fmla="*/ 92 h 161"/>
                <a:gd name="T14" fmla="*/ 0 w 8"/>
                <a:gd name="T1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61">
                  <a:moveTo>
                    <a:pt x="0" y="0"/>
                  </a:moveTo>
                  <a:cubicBezTo>
                    <a:pt x="1" y="29"/>
                    <a:pt x="3" y="57"/>
                    <a:pt x="4" y="85"/>
                  </a:cubicBezTo>
                  <a:cubicBezTo>
                    <a:pt x="5" y="99"/>
                    <a:pt x="6" y="112"/>
                    <a:pt x="6" y="126"/>
                  </a:cubicBezTo>
                  <a:cubicBezTo>
                    <a:pt x="6" y="137"/>
                    <a:pt x="7" y="150"/>
                    <a:pt x="2" y="160"/>
                  </a:cubicBezTo>
                  <a:cubicBezTo>
                    <a:pt x="1" y="161"/>
                    <a:pt x="2" y="161"/>
                    <a:pt x="3" y="161"/>
                  </a:cubicBezTo>
                  <a:cubicBezTo>
                    <a:pt x="8" y="153"/>
                    <a:pt x="7" y="142"/>
                    <a:pt x="7" y="134"/>
                  </a:cubicBezTo>
                  <a:cubicBezTo>
                    <a:pt x="7" y="120"/>
                    <a:pt x="7" y="106"/>
                    <a:pt x="6" y="92"/>
                  </a:cubicBezTo>
                  <a:cubicBezTo>
                    <a:pt x="5" y="61"/>
                    <a:pt x="2" y="31"/>
                    <a:pt x="0" y="0"/>
                  </a:cubicBezTo>
                  <a:close/>
                </a:path>
              </a:pathLst>
            </a:custGeom>
            <a:solidFill>
              <a:srgbClr val="3BACE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ExtraShape26">
              <a:extLst>
                <a:ext uri="{FF2B5EF4-FFF2-40B4-BE49-F238E27FC236}">
                  <a16:creationId xmlns:a16="http://schemas.microsoft.com/office/drawing/2014/main" id="{722010B4-A9F3-4279-B67E-75943C0ADFE5}"/>
                </a:ext>
              </a:extLst>
            </p:cNvPr>
            <p:cNvSpPr/>
            <p:nvPr/>
          </p:nvSpPr>
          <p:spPr bwMode="auto">
            <a:xfrm>
              <a:off x="3405028" y="3778775"/>
              <a:ext cx="16611" cy="12458"/>
            </a:xfrm>
            <a:custGeom>
              <a:avLst/>
              <a:gdLst>
                <a:gd name="T0" fmla="*/ 2 w 4"/>
                <a:gd name="T1" fmla="*/ 3 h 3"/>
                <a:gd name="T2" fmla="*/ 2 w 4"/>
                <a:gd name="T3" fmla="*/ 0 h 3"/>
                <a:gd name="T4" fmla="*/ 2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4" y="3"/>
                    <a:pt x="4" y="0"/>
                    <a:pt x="2" y="0"/>
                  </a:cubicBezTo>
                  <a:cubicBezTo>
                    <a:pt x="0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3BACE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ExtraShape27">
              <a:extLst>
                <a:ext uri="{FF2B5EF4-FFF2-40B4-BE49-F238E27FC236}">
                  <a16:creationId xmlns:a16="http://schemas.microsoft.com/office/drawing/2014/main" id="{0A71B5E1-7394-43A5-98D8-D051FF26E33C}"/>
                </a:ext>
              </a:extLst>
            </p:cNvPr>
            <p:cNvSpPr/>
            <p:nvPr/>
          </p:nvSpPr>
          <p:spPr bwMode="auto">
            <a:xfrm>
              <a:off x="3409181" y="3899204"/>
              <a:ext cx="16611" cy="12458"/>
            </a:xfrm>
            <a:custGeom>
              <a:avLst/>
              <a:gdLst>
                <a:gd name="T0" fmla="*/ 2 w 4"/>
                <a:gd name="T1" fmla="*/ 3 h 3"/>
                <a:gd name="T2" fmla="*/ 2 w 4"/>
                <a:gd name="T3" fmla="*/ 0 h 3"/>
                <a:gd name="T4" fmla="*/ 2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4" y="3"/>
                    <a:pt x="4" y="0"/>
                    <a:pt x="2" y="0"/>
                  </a:cubicBezTo>
                  <a:cubicBezTo>
                    <a:pt x="0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3BACE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ExtraShape28">
              <a:extLst>
                <a:ext uri="{FF2B5EF4-FFF2-40B4-BE49-F238E27FC236}">
                  <a16:creationId xmlns:a16="http://schemas.microsoft.com/office/drawing/2014/main" id="{2AB22A73-C56B-4DD7-98E8-1C6ECEB9863D}"/>
                </a:ext>
              </a:extLst>
            </p:cNvPr>
            <p:cNvSpPr/>
            <p:nvPr/>
          </p:nvSpPr>
          <p:spPr bwMode="auto">
            <a:xfrm>
              <a:off x="3413333" y="4015481"/>
              <a:ext cx="20764" cy="16611"/>
            </a:xfrm>
            <a:custGeom>
              <a:avLst/>
              <a:gdLst>
                <a:gd name="T0" fmla="*/ 3 w 5"/>
                <a:gd name="T1" fmla="*/ 4 h 4"/>
                <a:gd name="T2" fmla="*/ 3 w 5"/>
                <a:gd name="T3" fmla="*/ 0 h 4"/>
                <a:gd name="T4" fmla="*/ 3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5" y="4"/>
                    <a:pt x="5" y="0"/>
                    <a:pt x="3" y="0"/>
                  </a:cubicBezTo>
                  <a:cubicBezTo>
                    <a:pt x="0" y="0"/>
                    <a:pt x="0" y="4"/>
                    <a:pt x="3" y="4"/>
                  </a:cubicBezTo>
                  <a:close/>
                </a:path>
              </a:pathLst>
            </a:custGeom>
            <a:solidFill>
              <a:srgbClr val="3BACE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ExtraShape29">
              <a:extLst>
                <a:ext uri="{FF2B5EF4-FFF2-40B4-BE49-F238E27FC236}">
                  <a16:creationId xmlns:a16="http://schemas.microsoft.com/office/drawing/2014/main" id="{5D3B5602-86A3-431A-8F21-8750E6B70870}"/>
                </a:ext>
              </a:extLst>
            </p:cNvPr>
            <p:cNvSpPr/>
            <p:nvPr/>
          </p:nvSpPr>
          <p:spPr bwMode="auto">
            <a:xfrm>
              <a:off x="3421639" y="4135910"/>
              <a:ext cx="18688" cy="12458"/>
            </a:xfrm>
            <a:custGeom>
              <a:avLst/>
              <a:gdLst>
                <a:gd name="T0" fmla="*/ 2 w 4"/>
                <a:gd name="T1" fmla="*/ 3 h 3"/>
                <a:gd name="T2" fmla="*/ 2 w 4"/>
                <a:gd name="T3" fmla="*/ 0 h 3"/>
                <a:gd name="T4" fmla="*/ 2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4" y="3"/>
                    <a:pt x="4" y="0"/>
                    <a:pt x="2" y="0"/>
                  </a:cubicBezTo>
                  <a:cubicBezTo>
                    <a:pt x="0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3BACE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ExtraShape30">
              <a:extLst>
                <a:ext uri="{FF2B5EF4-FFF2-40B4-BE49-F238E27FC236}">
                  <a16:creationId xmlns:a16="http://schemas.microsoft.com/office/drawing/2014/main" id="{A892ADE7-6712-4A36-8ECA-DC4C1E5A949D}"/>
                </a:ext>
              </a:extLst>
            </p:cNvPr>
            <p:cNvSpPr/>
            <p:nvPr/>
          </p:nvSpPr>
          <p:spPr bwMode="auto">
            <a:xfrm>
              <a:off x="3425792" y="4256339"/>
              <a:ext cx="18688" cy="14535"/>
            </a:xfrm>
            <a:custGeom>
              <a:avLst/>
              <a:gdLst>
                <a:gd name="T0" fmla="*/ 2 w 4"/>
                <a:gd name="T1" fmla="*/ 3 h 3"/>
                <a:gd name="T2" fmla="*/ 2 w 4"/>
                <a:gd name="T3" fmla="*/ 0 h 3"/>
                <a:gd name="T4" fmla="*/ 2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4" y="3"/>
                    <a:pt x="4" y="0"/>
                    <a:pt x="2" y="0"/>
                  </a:cubicBezTo>
                  <a:cubicBezTo>
                    <a:pt x="0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3BACE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ExtraShape31">
              <a:extLst>
                <a:ext uri="{FF2B5EF4-FFF2-40B4-BE49-F238E27FC236}">
                  <a16:creationId xmlns:a16="http://schemas.microsoft.com/office/drawing/2014/main" id="{E922A5CA-4BD9-4726-9DA1-875D470353C8}"/>
                </a:ext>
              </a:extLst>
            </p:cNvPr>
            <p:cNvSpPr/>
            <p:nvPr/>
          </p:nvSpPr>
          <p:spPr bwMode="auto">
            <a:xfrm>
              <a:off x="3425792" y="4372616"/>
              <a:ext cx="18688" cy="14535"/>
            </a:xfrm>
            <a:custGeom>
              <a:avLst/>
              <a:gdLst>
                <a:gd name="T0" fmla="*/ 2 w 4"/>
                <a:gd name="T1" fmla="*/ 3 h 3"/>
                <a:gd name="T2" fmla="*/ 2 w 4"/>
                <a:gd name="T3" fmla="*/ 0 h 3"/>
                <a:gd name="T4" fmla="*/ 2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4" y="3"/>
                    <a:pt x="4" y="0"/>
                    <a:pt x="2" y="0"/>
                  </a:cubicBezTo>
                  <a:cubicBezTo>
                    <a:pt x="0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3BACE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ExtraShape32">
              <a:extLst>
                <a:ext uri="{FF2B5EF4-FFF2-40B4-BE49-F238E27FC236}">
                  <a16:creationId xmlns:a16="http://schemas.microsoft.com/office/drawing/2014/main" id="{F31C953F-7A69-424E-96A1-2C9BBFDA245A}"/>
                </a:ext>
              </a:extLst>
            </p:cNvPr>
            <p:cNvSpPr/>
            <p:nvPr/>
          </p:nvSpPr>
          <p:spPr bwMode="auto">
            <a:xfrm>
              <a:off x="3581519" y="3859753"/>
              <a:ext cx="26993" cy="151575"/>
            </a:xfrm>
            <a:custGeom>
              <a:avLst/>
              <a:gdLst>
                <a:gd name="T0" fmla="*/ 0 w 6"/>
                <a:gd name="T1" fmla="*/ 0 h 35"/>
                <a:gd name="T2" fmla="*/ 5 w 6"/>
                <a:gd name="T3" fmla="*/ 34 h 35"/>
                <a:gd name="T4" fmla="*/ 6 w 6"/>
                <a:gd name="T5" fmla="*/ 34 h 35"/>
                <a:gd name="T6" fmla="*/ 0 w 6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5">
                  <a:moveTo>
                    <a:pt x="0" y="0"/>
                  </a:moveTo>
                  <a:cubicBezTo>
                    <a:pt x="2" y="11"/>
                    <a:pt x="4" y="23"/>
                    <a:pt x="5" y="34"/>
                  </a:cubicBezTo>
                  <a:cubicBezTo>
                    <a:pt x="5" y="35"/>
                    <a:pt x="6" y="35"/>
                    <a:pt x="6" y="34"/>
                  </a:cubicBezTo>
                  <a:cubicBezTo>
                    <a:pt x="6" y="23"/>
                    <a:pt x="4" y="11"/>
                    <a:pt x="0" y="0"/>
                  </a:cubicBezTo>
                  <a:close/>
                </a:path>
              </a:pathLst>
            </a:custGeom>
            <a:solidFill>
              <a:srgbClr val="3BACE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ExtraShape33">
              <a:extLst>
                <a:ext uri="{FF2B5EF4-FFF2-40B4-BE49-F238E27FC236}">
                  <a16:creationId xmlns:a16="http://schemas.microsoft.com/office/drawing/2014/main" id="{C940FA62-BFD0-42A3-AACE-B592BBF74B7A}"/>
                </a:ext>
              </a:extLst>
            </p:cNvPr>
            <p:cNvSpPr/>
            <p:nvPr/>
          </p:nvSpPr>
          <p:spPr bwMode="auto">
            <a:xfrm>
              <a:off x="3405028" y="3618894"/>
              <a:ext cx="60215" cy="24916"/>
            </a:xfrm>
            <a:custGeom>
              <a:avLst/>
              <a:gdLst>
                <a:gd name="T0" fmla="*/ 0 w 14"/>
                <a:gd name="T1" fmla="*/ 1 h 6"/>
                <a:gd name="T2" fmla="*/ 8 w 14"/>
                <a:gd name="T3" fmla="*/ 6 h 6"/>
                <a:gd name="T4" fmla="*/ 14 w 14"/>
                <a:gd name="T5" fmla="*/ 0 h 6"/>
                <a:gd name="T6" fmla="*/ 0 w 14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6">
                  <a:moveTo>
                    <a:pt x="0" y="1"/>
                  </a:moveTo>
                  <a:cubicBezTo>
                    <a:pt x="0" y="5"/>
                    <a:pt x="6" y="6"/>
                    <a:pt x="8" y="6"/>
                  </a:cubicBezTo>
                  <a:cubicBezTo>
                    <a:pt x="10" y="5"/>
                    <a:pt x="14" y="3"/>
                    <a:pt x="14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588A7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ExtraShape34">
              <a:extLst>
                <a:ext uri="{FF2B5EF4-FFF2-40B4-BE49-F238E27FC236}">
                  <a16:creationId xmlns:a16="http://schemas.microsoft.com/office/drawing/2014/main" id="{4FBB0348-47D7-41F9-9B80-E067C77402E6}"/>
                </a:ext>
              </a:extLst>
            </p:cNvPr>
            <p:cNvSpPr/>
            <p:nvPr/>
          </p:nvSpPr>
          <p:spPr bwMode="auto">
            <a:xfrm>
              <a:off x="3733094" y="4036245"/>
              <a:ext cx="31146" cy="43604"/>
            </a:xfrm>
            <a:custGeom>
              <a:avLst/>
              <a:gdLst>
                <a:gd name="T0" fmla="*/ 7 w 7"/>
                <a:gd name="T1" fmla="*/ 0 h 10"/>
                <a:gd name="T2" fmla="*/ 0 w 7"/>
                <a:gd name="T3" fmla="*/ 10 h 10"/>
                <a:gd name="T4" fmla="*/ 1 w 7"/>
                <a:gd name="T5" fmla="*/ 10 h 10"/>
                <a:gd name="T6" fmla="*/ 3 w 7"/>
                <a:gd name="T7" fmla="*/ 5 h 10"/>
                <a:gd name="T8" fmla="*/ 7 w 7"/>
                <a:gd name="T9" fmla="*/ 1 h 10"/>
                <a:gd name="T10" fmla="*/ 7 w 7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">
                  <a:moveTo>
                    <a:pt x="7" y="0"/>
                  </a:moveTo>
                  <a:cubicBezTo>
                    <a:pt x="4" y="2"/>
                    <a:pt x="1" y="6"/>
                    <a:pt x="0" y="10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2" y="8"/>
                    <a:pt x="2" y="7"/>
                    <a:pt x="3" y="5"/>
                  </a:cubicBezTo>
                  <a:cubicBezTo>
                    <a:pt x="5" y="4"/>
                    <a:pt x="6" y="2"/>
                    <a:pt x="7" y="1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E588A7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ExtraShape35">
              <a:extLst>
                <a:ext uri="{FF2B5EF4-FFF2-40B4-BE49-F238E27FC236}">
                  <a16:creationId xmlns:a16="http://schemas.microsoft.com/office/drawing/2014/main" id="{71D6A147-2565-4B94-A1AC-D41A70ACAE85}"/>
                </a:ext>
              </a:extLst>
            </p:cNvPr>
            <p:cNvSpPr/>
            <p:nvPr/>
          </p:nvSpPr>
          <p:spPr bwMode="auto">
            <a:xfrm>
              <a:off x="3924120" y="3795386"/>
              <a:ext cx="184797" cy="155728"/>
            </a:xfrm>
            <a:custGeom>
              <a:avLst/>
              <a:gdLst>
                <a:gd name="T0" fmla="*/ 10 w 43"/>
                <a:gd name="T1" fmla="*/ 36 h 36"/>
                <a:gd name="T2" fmla="*/ 19 w 43"/>
                <a:gd name="T3" fmla="*/ 24 h 36"/>
                <a:gd name="T4" fmla="*/ 29 w 43"/>
                <a:gd name="T5" fmla="*/ 19 h 36"/>
                <a:gd name="T6" fmla="*/ 37 w 43"/>
                <a:gd name="T7" fmla="*/ 15 h 36"/>
                <a:gd name="T8" fmla="*/ 41 w 43"/>
                <a:gd name="T9" fmla="*/ 9 h 36"/>
                <a:gd name="T10" fmla="*/ 42 w 43"/>
                <a:gd name="T11" fmla="*/ 2 h 36"/>
                <a:gd name="T12" fmla="*/ 31 w 43"/>
                <a:gd name="T13" fmla="*/ 7 h 36"/>
                <a:gd name="T14" fmla="*/ 22 w 43"/>
                <a:gd name="T15" fmla="*/ 9 h 36"/>
                <a:gd name="T16" fmla="*/ 27 w 43"/>
                <a:gd name="T17" fmla="*/ 4 h 36"/>
                <a:gd name="T18" fmla="*/ 25 w 43"/>
                <a:gd name="T19" fmla="*/ 4 h 36"/>
                <a:gd name="T20" fmla="*/ 12 w 43"/>
                <a:gd name="T21" fmla="*/ 12 h 36"/>
                <a:gd name="T22" fmla="*/ 11 w 43"/>
                <a:gd name="T23" fmla="*/ 17 h 36"/>
                <a:gd name="T24" fmla="*/ 0 w 43"/>
                <a:gd name="T25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36">
                  <a:moveTo>
                    <a:pt x="10" y="36"/>
                  </a:moveTo>
                  <a:cubicBezTo>
                    <a:pt x="12" y="33"/>
                    <a:pt x="16" y="26"/>
                    <a:pt x="19" y="24"/>
                  </a:cubicBezTo>
                  <a:cubicBezTo>
                    <a:pt x="20" y="22"/>
                    <a:pt x="27" y="20"/>
                    <a:pt x="29" y="19"/>
                  </a:cubicBezTo>
                  <a:cubicBezTo>
                    <a:pt x="32" y="18"/>
                    <a:pt x="34" y="17"/>
                    <a:pt x="37" y="15"/>
                  </a:cubicBezTo>
                  <a:cubicBezTo>
                    <a:pt x="39" y="14"/>
                    <a:pt x="40" y="12"/>
                    <a:pt x="41" y="9"/>
                  </a:cubicBezTo>
                  <a:cubicBezTo>
                    <a:pt x="42" y="5"/>
                    <a:pt x="43" y="3"/>
                    <a:pt x="42" y="2"/>
                  </a:cubicBezTo>
                  <a:cubicBezTo>
                    <a:pt x="38" y="0"/>
                    <a:pt x="31" y="7"/>
                    <a:pt x="31" y="7"/>
                  </a:cubicBezTo>
                  <a:cubicBezTo>
                    <a:pt x="30" y="8"/>
                    <a:pt x="25" y="10"/>
                    <a:pt x="22" y="9"/>
                  </a:cubicBezTo>
                  <a:cubicBezTo>
                    <a:pt x="22" y="8"/>
                    <a:pt x="27" y="7"/>
                    <a:pt x="27" y="4"/>
                  </a:cubicBezTo>
                  <a:cubicBezTo>
                    <a:pt x="28" y="4"/>
                    <a:pt x="25" y="4"/>
                    <a:pt x="25" y="4"/>
                  </a:cubicBezTo>
                  <a:cubicBezTo>
                    <a:pt x="20" y="5"/>
                    <a:pt x="14" y="6"/>
                    <a:pt x="12" y="12"/>
                  </a:cubicBezTo>
                  <a:cubicBezTo>
                    <a:pt x="12" y="13"/>
                    <a:pt x="11" y="15"/>
                    <a:pt x="11" y="17"/>
                  </a:cubicBezTo>
                  <a:cubicBezTo>
                    <a:pt x="10" y="22"/>
                    <a:pt x="4" y="25"/>
                    <a:pt x="0" y="28"/>
                  </a:cubicBezTo>
                </a:path>
              </a:pathLst>
            </a:custGeom>
            <a:solidFill>
              <a:srgbClr val="F9C4D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ExtraShape36">
              <a:extLst>
                <a:ext uri="{FF2B5EF4-FFF2-40B4-BE49-F238E27FC236}">
                  <a16:creationId xmlns:a16="http://schemas.microsoft.com/office/drawing/2014/main" id="{9448A79D-9B29-48BF-87B6-BC43CE3176D3}"/>
                </a:ext>
              </a:extLst>
            </p:cNvPr>
            <p:cNvSpPr/>
            <p:nvPr/>
          </p:nvSpPr>
          <p:spPr bwMode="auto">
            <a:xfrm>
              <a:off x="4021708" y="3083191"/>
              <a:ext cx="699736" cy="69973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ExtraShape37">
              <a:extLst>
                <a:ext uri="{FF2B5EF4-FFF2-40B4-BE49-F238E27FC236}">
                  <a16:creationId xmlns:a16="http://schemas.microsoft.com/office/drawing/2014/main" id="{65DC9E59-147C-44D5-BD99-061C2770ADA6}"/>
                </a:ext>
              </a:extLst>
            </p:cNvPr>
            <p:cNvSpPr/>
            <p:nvPr/>
          </p:nvSpPr>
          <p:spPr bwMode="auto">
            <a:xfrm>
              <a:off x="3901279" y="2962762"/>
              <a:ext cx="938518" cy="884532"/>
            </a:xfrm>
            <a:custGeom>
              <a:avLst/>
              <a:gdLst>
                <a:gd name="T0" fmla="*/ 30 w 217"/>
                <a:gd name="T1" fmla="*/ 164 h 205"/>
                <a:gd name="T2" fmla="*/ 30 w 217"/>
                <a:gd name="T3" fmla="*/ 164 h 205"/>
                <a:gd name="T4" fmla="*/ 54 w 217"/>
                <a:gd name="T5" fmla="*/ 30 h 205"/>
                <a:gd name="T6" fmla="*/ 187 w 217"/>
                <a:gd name="T7" fmla="*/ 54 h 205"/>
                <a:gd name="T8" fmla="*/ 164 w 217"/>
                <a:gd name="T9" fmla="*/ 188 h 205"/>
                <a:gd name="T10" fmla="*/ 109 w 217"/>
                <a:gd name="T11" fmla="*/ 205 h 205"/>
                <a:gd name="T12" fmla="*/ 30 w 217"/>
                <a:gd name="T13" fmla="*/ 164 h 205"/>
                <a:gd name="T14" fmla="*/ 66 w 217"/>
                <a:gd name="T15" fmla="*/ 48 h 205"/>
                <a:gd name="T16" fmla="*/ 47 w 217"/>
                <a:gd name="T17" fmla="*/ 152 h 205"/>
                <a:gd name="T18" fmla="*/ 151 w 217"/>
                <a:gd name="T19" fmla="*/ 170 h 205"/>
                <a:gd name="T20" fmla="*/ 170 w 217"/>
                <a:gd name="T21" fmla="*/ 66 h 205"/>
                <a:gd name="T22" fmla="*/ 109 w 217"/>
                <a:gd name="T23" fmla="*/ 34 h 205"/>
                <a:gd name="T24" fmla="*/ 66 w 217"/>
                <a:gd name="T25" fmla="*/ 48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7" h="205">
                  <a:moveTo>
                    <a:pt x="30" y="164"/>
                  </a:moveTo>
                  <a:cubicBezTo>
                    <a:pt x="30" y="164"/>
                    <a:pt x="30" y="164"/>
                    <a:pt x="30" y="164"/>
                  </a:cubicBezTo>
                  <a:cubicBezTo>
                    <a:pt x="0" y="121"/>
                    <a:pt x="10" y="61"/>
                    <a:pt x="54" y="30"/>
                  </a:cubicBezTo>
                  <a:cubicBezTo>
                    <a:pt x="97" y="0"/>
                    <a:pt x="157" y="11"/>
                    <a:pt x="187" y="54"/>
                  </a:cubicBezTo>
                  <a:cubicBezTo>
                    <a:pt x="217" y="97"/>
                    <a:pt x="207" y="157"/>
                    <a:pt x="164" y="188"/>
                  </a:cubicBezTo>
                  <a:cubicBezTo>
                    <a:pt x="147" y="199"/>
                    <a:pt x="128" y="205"/>
                    <a:pt x="109" y="205"/>
                  </a:cubicBezTo>
                  <a:cubicBezTo>
                    <a:pt x="79" y="205"/>
                    <a:pt x="49" y="190"/>
                    <a:pt x="30" y="164"/>
                  </a:cubicBezTo>
                  <a:close/>
                  <a:moveTo>
                    <a:pt x="66" y="48"/>
                  </a:moveTo>
                  <a:cubicBezTo>
                    <a:pt x="32" y="71"/>
                    <a:pt x="24" y="118"/>
                    <a:pt x="47" y="152"/>
                  </a:cubicBezTo>
                  <a:cubicBezTo>
                    <a:pt x="71" y="186"/>
                    <a:pt x="118" y="194"/>
                    <a:pt x="151" y="170"/>
                  </a:cubicBezTo>
                  <a:cubicBezTo>
                    <a:pt x="185" y="147"/>
                    <a:pt x="194" y="100"/>
                    <a:pt x="170" y="66"/>
                  </a:cubicBezTo>
                  <a:cubicBezTo>
                    <a:pt x="155" y="45"/>
                    <a:pt x="132" y="34"/>
                    <a:pt x="109" y="34"/>
                  </a:cubicBezTo>
                  <a:cubicBezTo>
                    <a:pt x="94" y="34"/>
                    <a:pt x="79" y="39"/>
                    <a:pt x="66" y="48"/>
                  </a:cubicBezTo>
                  <a:close/>
                </a:path>
              </a:pathLst>
            </a:custGeom>
            <a:solidFill>
              <a:srgbClr val="205C89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ExtraShape38">
              <a:extLst>
                <a:ext uri="{FF2B5EF4-FFF2-40B4-BE49-F238E27FC236}">
                  <a16:creationId xmlns:a16="http://schemas.microsoft.com/office/drawing/2014/main" id="{40973C3E-0D83-4E22-A5BE-4B311C772B90}"/>
                </a:ext>
              </a:extLst>
            </p:cNvPr>
            <p:cNvSpPr/>
            <p:nvPr/>
          </p:nvSpPr>
          <p:spPr bwMode="auto">
            <a:xfrm>
              <a:off x="3521305" y="3666651"/>
              <a:ext cx="651979" cy="757875"/>
            </a:xfrm>
            <a:custGeom>
              <a:avLst/>
              <a:gdLst>
                <a:gd name="T0" fmla="*/ 12 w 151"/>
                <a:gd name="T1" fmla="*/ 176 h 176"/>
                <a:gd name="T2" fmla="*/ 20 w 151"/>
                <a:gd name="T3" fmla="*/ 172 h 176"/>
                <a:gd name="T4" fmla="*/ 147 w 151"/>
                <a:gd name="T5" fmla="*/ 19 h 176"/>
                <a:gd name="T6" fmla="*/ 146 w 151"/>
                <a:gd name="T7" fmla="*/ 4 h 176"/>
                <a:gd name="T8" fmla="*/ 131 w 151"/>
                <a:gd name="T9" fmla="*/ 5 h 176"/>
                <a:gd name="T10" fmla="*/ 4 w 151"/>
                <a:gd name="T11" fmla="*/ 159 h 176"/>
                <a:gd name="T12" fmla="*/ 5 w 151"/>
                <a:gd name="T13" fmla="*/ 174 h 176"/>
                <a:gd name="T14" fmla="*/ 12 w 151"/>
                <a:gd name="T15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176">
                  <a:moveTo>
                    <a:pt x="12" y="176"/>
                  </a:moveTo>
                  <a:cubicBezTo>
                    <a:pt x="15" y="176"/>
                    <a:pt x="18" y="175"/>
                    <a:pt x="20" y="172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1" y="14"/>
                    <a:pt x="150" y="8"/>
                    <a:pt x="146" y="4"/>
                  </a:cubicBezTo>
                  <a:cubicBezTo>
                    <a:pt x="141" y="0"/>
                    <a:pt x="134" y="1"/>
                    <a:pt x="131" y="5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0" y="163"/>
                    <a:pt x="1" y="170"/>
                    <a:pt x="5" y="174"/>
                  </a:cubicBezTo>
                  <a:cubicBezTo>
                    <a:pt x="7" y="175"/>
                    <a:pt x="9" y="176"/>
                    <a:pt x="12" y="176"/>
                  </a:cubicBezTo>
                  <a:close/>
                </a:path>
              </a:pathLst>
            </a:custGeom>
            <a:solidFill>
              <a:srgbClr val="205C89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ExtraShape39">
              <a:extLst>
                <a:ext uri="{FF2B5EF4-FFF2-40B4-BE49-F238E27FC236}">
                  <a16:creationId xmlns:a16="http://schemas.microsoft.com/office/drawing/2014/main" id="{7640D067-E469-425D-96A7-3EEBF0466468}"/>
                </a:ext>
              </a:extLst>
            </p:cNvPr>
            <p:cNvSpPr/>
            <p:nvPr/>
          </p:nvSpPr>
          <p:spPr bwMode="auto">
            <a:xfrm>
              <a:off x="3240994" y="3980182"/>
              <a:ext cx="531550" cy="315608"/>
            </a:xfrm>
            <a:custGeom>
              <a:avLst/>
              <a:gdLst>
                <a:gd name="T0" fmla="*/ 32 w 123"/>
                <a:gd name="T1" fmla="*/ 0 h 73"/>
                <a:gd name="T2" fmla="*/ 54 w 123"/>
                <a:gd name="T3" fmla="*/ 39 h 73"/>
                <a:gd name="T4" fmla="*/ 121 w 123"/>
                <a:gd name="T5" fmla="*/ 35 h 73"/>
                <a:gd name="T6" fmla="*/ 123 w 123"/>
                <a:gd name="T7" fmla="*/ 44 h 73"/>
                <a:gd name="T8" fmla="*/ 47 w 123"/>
                <a:gd name="T9" fmla="*/ 73 h 73"/>
                <a:gd name="T10" fmla="*/ 0 w 123"/>
                <a:gd name="T11" fmla="*/ 3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73">
                  <a:moveTo>
                    <a:pt x="32" y="0"/>
                  </a:moveTo>
                  <a:cubicBezTo>
                    <a:pt x="32" y="0"/>
                    <a:pt x="38" y="15"/>
                    <a:pt x="54" y="39"/>
                  </a:cubicBezTo>
                  <a:cubicBezTo>
                    <a:pt x="89" y="36"/>
                    <a:pt x="121" y="35"/>
                    <a:pt x="121" y="3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88" y="62"/>
                    <a:pt x="74" y="68"/>
                    <a:pt x="47" y="73"/>
                  </a:cubicBezTo>
                  <a:cubicBezTo>
                    <a:pt x="40" y="73"/>
                    <a:pt x="19" y="53"/>
                    <a:pt x="0" y="32"/>
                  </a:cubicBezTo>
                </a:path>
              </a:pathLst>
            </a:custGeom>
            <a:solidFill>
              <a:srgbClr val="F9C4D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ExtraShape40">
              <a:extLst>
                <a:ext uri="{FF2B5EF4-FFF2-40B4-BE49-F238E27FC236}">
                  <a16:creationId xmlns:a16="http://schemas.microsoft.com/office/drawing/2014/main" id="{2976887A-91F6-4DDA-AC70-C4D81D09AC82}"/>
                </a:ext>
              </a:extLst>
            </p:cNvPr>
            <p:cNvSpPr/>
            <p:nvPr/>
          </p:nvSpPr>
          <p:spPr bwMode="auto">
            <a:xfrm>
              <a:off x="2973144" y="3699873"/>
              <a:ext cx="427732" cy="452648"/>
            </a:xfrm>
            <a:custGeom>
              <a:avLst/>
              <a:gdLst>
                <a:gd name="T0" fmla="*/ 76 w 99"/>
                <a:gd name="T1" fmla="*/ 38 h 105"/>
                <a:gd name="T2" fmla="*/ 99 w 99"/>
                <a:gd name="T3" fmla="*/ 68 h 105"/>
                <a:gd name="T4" fmla="*/ 68 w 99"/>
                <a:gd name="T5" fmla="*/ 105 h 105"/>
                <a:gd name="T6" fmla="*/ 38 w 99"/>
                <a:gd name="T7" fmla="*/ 17 h 105"/>
                <a:gd name="T8" fmla="*/ 76 w 99"/>
                <a:gd name="T9" fmla="*/ 0 h 105"/>
                <a:gd name="T10" fmla="*/ 82 w 99"/>
                <a:gd name="T11" fmla="*/ 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5">
                  <a:moveTo>
                    <a:pt x="76" y="38"/>
                  </a:moveTo>
                  <a:cubicBezTo>
                    <a:pt x="82" y="44"/>
                    <a:pt x="95" y="62"/>
                    <a:pt x="99" y="68"/>
                  </a:cubicBezTo>
                  <a:cubicBezTo>
                    <a:pt x="97" y="74"/>
                    <a:pt x="78" y="99"/>
                    <a:pt x="68" y="105"/>
                  </a:cubicBezTo>
                  <a:cubicBezTo>
                    <a:pt x="59" y="101"/>
                    <a:pt x="0" y="58"/>
                    <a:pt x="38" y="17"/>
                  </a:cubicBezTo>
                  <a:cubicBezTo>
                    <a:pt x="50" y="5"/>
                    <a:pt x="61" y="3"/>
                    <a:pt x="76" y="0"/>
                  </a:cubicBezTo>
                  <a:cubicBezTo>
                    <a:pt x="82" y="9"/>
                    <a:pt x="82" y="9"/>
                    <a:pt x="82" y="9"/>
                  </a:cubicBezTo>
                </a:path>
              </a:pathLst>
            </a:custGeom>
            <a:solidFill>
              <a:srgbClr val="57C6F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ExtraShape41">
              <a:extLst>
                <a:ext uri="{FF2B5EF4-FFF2-40B4-BE49-F238E27FC236}">
                  <a16:creationId xmlns:a16="http://schemas.microsoft.com/office/drawing/2014/main" id="{088FC61E-5906-47F2-8670-9B34C61EF8B4}"/>
                </a:ext>
              </a:extLst>
            </p:cNvPr>
            <p:cNvSpPr/>
            <p:nvPr/>
          </p:nvSpPr>
          <p:spPr bwMode="auto">
            <a:xfrm>
              <a:off x="3492235" y="3899204"/>
              <a:ext cx="76826" cy="16611"/>
            </a:xfrm>
            <a:custGeom>
              <a:avLst/>
              <a:gdLst>
                <a:gd name="T0" fmla="*/ 0 w 18"/>
                <a:gd name="T1" fmla="*/ 1 h 4"/>
                <a:gd name="T2" fmla="*/ 18 w 18"/>
                <a:gd name="T3" fmla="*/ 0 h 4"/>
                <a:gd name="T4" fmla="*/ 18 w 18"/>
                <a:gd name="T5" fmla="*/ 3 h 4"/>
                <a:gd name="T6" fmla="*/ 0 w 1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4">
                  <a:moveTo>
                    <a:pt x="0" y="1"/>
                  </a:moveTo>
                  <a:cubicBezTo>
                    <a:pt x="5" y="1"/>
                    <a:pt x="12" y="1"/>
                    <a:pt x="18" y="0"/>
                  </a:cubicBezTo>
                  <a:cubicBezTo>
                    <a:pt x="17" y="1"/>
                    <a:pt x="18" y="2"/>
                    <a:pt x="18" y="3"/>
                  </a:cubicBezTo>
                  <a:cubicBezTo>
                    <a:pt x="12" y="3"/>
                    <a:pt x="6" y="4"/>
                    <a:pt x="0" y="4"/>
                  </a:cubicBezTo>
                </a:path>
              </a:pathLst>
            </a:custGeom>
            <a:solidFill>
              <a:srgbClr val="3BACE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ExtraShape42">
              <a:extLst>
                <a:ext uri="{FF2B5EF4-FFF2-40B4-BE49-F238E27FC236}">
                  <a16:creationId xmlns:a16="http://schemas.microsoft.com/office/drawing/2014/main" id="{0BF7AE86-6FD0-4577-9B76-9E4935E2E155}"/>
                </a:ext>
              </a:extLst>
            </p:cNvPr>
            <p:cNvSpPr/>
            <p:nvPr/>
          </p:nvSpPr>
          <p:spPr bwMode="auto">
            <a:xfrm>
              <a:off x="3141329" y="3859753"/>
              <a:ext cx="263699" cy="292768"/>
            </a:xfrm>
            <a:custGeom>
              <a:avLst/>
              <a:gdLst>
                <a:gd name="T0" fmla="*/ 37 w 61"/>
                <a:gd name="T1" fmla="*/ 1 h 68"/>
                <a:gd name="T2" fmla="*/ 54 w 61"/>
                <a:gd name="T3" fmla="*/ 22 h 68"/>
                <a:gd name="T4" fmla="*/ 59 w 61"/>
                <a:gd name="T5" fmla="*/ 32 h 68"/>
                <a:gd name="T6" fmla="*/ 53 w 61"/>
                <a:gd name="T7" fmla="*/ 41 h 68"/>
                <a:gd name="T8" fmla="*/ 28 w 61"/>
                <a:gd name="T9" fmla="*/ 66 h 68"/>
                <a:gd name="T10" fmla="*/ 18 w 61"/>
                <a:gd name="T11" fmla="*/ 59 h 68"/>
                <a:gd name="T12" fmla="*/ 1 w 61"/>
                <a:gd name="T13" fmla="*/ 43 h 68"/>
                <a:gd name="T14" fmla="*/ 0 w 61"/>
                <a:gd name="T15" fmla="*/ 43 h 68"/>
                <a:gd name="T16" fmla="*/ 28 w 61"/>
                <a:gd name="T17" fmla="*/ 68 h 68"/>
                <a:gd name="T18" fmla="*/ 29 w 61"/>
                <a:gd name="T19" fmla="*/ 68 h 68"/>
                <a:gd name="T20" fmla="*/ 61 w 61"/>
                <a:gd name="T21" fmla="*/ 31 h 68"/>
                <a:gd name="T22" fmla="*/ 61 w 61"/>
                <a:gd name="T23" fmla="*/ 31 h 68"/>
                <a:gd name="T24" fmla="*/ 38 w 61"/>
                <a:gd name="T25" fmla="*/ 1 h 68"/>
                <a:gd name="T26" fmla="*/ 37 w 61"/>
                <a:gd name="T27" fmla="*/ 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8">
                  <a:moveTo>
                    <a:pt x="37" y="1"/>
                  </a:moveTo>
                  <a:cubicBezTo>
                    <a:pt x="43" y="8"/>
                    <a:pt x="49" y="15"/>
                    <a:pt x="54" y="22"/>
                  </a:cubicBezTo>
                  <a:cubicBezTo>
                    <a:pt x="56" y="25"/>
                    <a:pt x="60" y="29"/>
                    <a:pt x="59" y="32"/>
                  </a:cubicBezTo>
                  <a:cubicBezTo>
                    <a:pt x="58" y="35"/>
                    <a:pt x="55" y="39"/>
                    <a:pt x="53" y="41"/>
                  </a:cubicBezTo>
                  <a:cubicBezTo>
                    <a:pt x="49" y="47"/>
                    <a:pt x="35" y="67"/>
                    <a:pt x="28" y="66"/>
                  </a:cubicBezTo>
                  <a:cubicBezTo>
                    <a:pt x="25" y="66"/>
                    <a:pt x="20" y="61"/>
                    <a:pt x="18" y="59"/>
                  </a:cubicBezTo>
                  <a:cubicBezTo>
                    <a:pt x="12" y="54"/>
                    <a:pt x="6" y="48"/>
                    <a:pt x="1" y="43"/>
                  </a:cubicBezTo>
                  <a:cubicBezTo>
                    <a:pt x="0" y="42"/>
                    <a:pt x="0" y="43"/>
                    <a:pt x="0" y="43"/>
                  </a:cubicBezTo>
                  <a:cubicBezTo>
                    <a:pt x="8" y="53"/>
                    <a:pt x="17" y="62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42" y="59"/>
                    <a:pt x="53" y="45"/>
                    <a:pt x="61" y="31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54" y="20"/>
                    <a:pt x="46" y="10"/>
                    <a:pt x="38" y="1"/>
                  </a:cubicBezTo>
                  <a:cubicBezTo>
                    <a:pt x="37" y="0"/>
                    <a:pt x="37" y="1"/>
                    <a:pt x="37" y="1"/>
                  </a:cubicBezTo>
                  <a:close/>
                </a:path>
              </a:pathLst>
            </a:custGeom>
            <a:solidFill>
              <a:srgbClr val="3BACE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ExtraShape43">
              <a:extLst>
                <a:ext uri="{FF2B5EF4-FFF2-40B4-BE49-F238E27FC236}">
                  <a16:creationId xmlns:a16="http://schemas.microsoft.com/office/drawing/2014/main" id="{5A68A916-83DE-4A9E-8153-DEB22A61C9F5}"/>
                </a:ext>
              </a:extLst>
            </p:cNvPr>
            <p:cNvSpPr/>
            <p:nvPr/>
          </p:nvSpPr>
          <p:spPr bwMode="auto">
            <a:xfrm>
              <a:off x="3745552" y="4063237"/>
              <a:ext cx="147423" cy="120429"/>
            </a:xfrm>
            <a:custGeom>
              <a:avLst/>
              <a:gdLst>
                <a:gd name="T0" fmla="*/ 2 w 34"/>
                <a:gd name="T1" fmla="*/ 16 h 28"/>
                <a:gd name="T2" fmla="*/ 11 w 34"/>
                <a:gd name="T3" fmla="*/ 12 h 28"/>
                <a:gd name="T4" fmla="*/ 20 w 34"/>
                <a:gd name="T5" fmla="*/ 5 h 28"/>
                <a:gd name="T6" fmla="*/ 20 w 34"/>
                <a:gd name="T7" fmla="*/ 7 h 28"/>
                <a:gd name="T8" fmla="*/ 17 w 34"/>
                <a:gd name="T9" fmla="*/ 12 h 28"/>
                <a:gd name="T10" fmla="*/ 25 w 34"/>
                <a:gd name="T11" fmla="*/ 9 h 28"/>
                <a:gd name="T12" fmla="*/ 32 w 34"/>
                <a:gd name="T13" fmla="*/ 1 h 28"/>
                <a:gd name="T14" fmla="*/ 33 w 34"/>
                <a:gd name="T15" fmla="*/ 4 h 28"/>
                <a:gd name="T16" fmla="*/ 30 w 34"/>
                <a:gd name="T17" fmla="*/ 15 h 28"/>
                <a:gd name="T18" fmla="*/ 22 w 34"/>
                <a:gd name="T19" fmla="*/ 24 h 28"/>
                <a:gd name="T20" fmla="*/ 5 w 34"/>
                <a:gd name="T21" fmla="*/ 26 h 28"/>
                <a:gd name="T22" fmla="*/ 0 w 34"/>
                <a:gd name="T23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28">
                  <a:moveTo>
                    <a:pt x="2" y="16"/>
                  </a:moveTo>
                  <a:cubicBezTo>
                    <a:pt x="2" y="16"/>
                    <a:pt x="9" y="16"/>
                    <a:pt x="11" y="12"/>
                  </a:cubicBezTo>
                  <a:cubicBezTo>
                    <a:pt x="13" y="9"/>
                    <a:pt x="17" y="5"/>
                    <a:pt x="20" y="5"/>
                  </a:cubicBezTo>
                  <a:cubicBezTo>
                    <a:pt x="22" y="4"/>
                    <a:pt x="21" y="6"/>
                    <a:pt x="20" y="7"/>
                  </a:cubicBezTo>
                  <a:cubicBezTo>
                    <a:pt x="20" y="8"/>
                    <a:pt x="17" y="11"/>
                    <a:pt x="17" y="12"/>
                  </a:cubicBezTo>
                  <a:cubicBezTo>
                    <a:pt x="18" y="13"/>
                    <a:pt x="24" y="11"/>
                    <a:pt x="25" y="9"/>
                  </a:cubicBezTo>
                  <a:cubicBezTo>
                    <a:pt x="27" y="7"/>
                    <a:pt x="31" y="2"/>
                    <a:pt x="32" y="1"/>
                  </a:cubicBezTo>
                  <a:cubicBezTo>
                    <a:pt x="33" y="0"/>
                    <a:pt x="34" y="1"/>
                    <a:pt x="33" y="4"/>
                  </a:cubicBezTo>
                  <a:cubicBezTo>
                    <a:pt x="32" y="6"/>
                    <a:pt x="31" y="10"/>
                    <a:pt x="30" y="15"/>
                  </a:cubicBezTo>
                  <a:cubicBezTo>
                    <a:pt x="28" y="19"/>
                    <a:pt x="25" y="23"/>
                    <a:pt x="22" y="24"/>
                  </a:cubicBezTo>
                  <a:cubicBezTo>
                    <a:pt x="19" y="26"/>
                    <a:pt x="8" y="24"/>
                    <a:pt x="5" y="26"/>
                  </a:cubicBezTo>
                  <a:cubicBezTo>
                    <a:pt x="2" y="28"/>
                    <a:pt x="0" y="21"/>
                    <a:pt x="0" y="21"/>
                  </a:cubicBezTo>
                </a:path>
              </a:pathLst>
            </a:custGeom>
            <a:solidFill>
              <a:srgbClr val="F9C4D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ExtraShape44">
              <a:extLst>
                <a:ext uri="{FF2B5EF4-FFF2-40B4-BE49-F238E27FC236}">
                  <a16:creationId xmlns:a16="http://schemas.microsoft.com/office/drawing/2014/main" id="{AC17F276-D93F-4656-9513-1E8E876B1356}"/>
                </a:ext>
              </a:extLst>
            </p:cNvPr>
            <p:cNvSpPr/>
            <p:nvPr/>
          </p:nvSpPr>
          <p:spPr bwMode="auto">
            <a:xfrm>
              <a:off x="4061160" y="3787080"/>
              <a:ext cx="47757" cy="72674"/>
            </a:xfrm>
            <a:custGeom>
              <a:avLst/>
              <a:gdLst>
                <a:gd name="T0" fmla="*/ 10 w 11"/>
                <a:gd name="T1" fmla="*/ 6 h 17"/>
                <a:gd name="T2" fmla="*/ 9 w 11"/>
                <a:gd name="T3" fmla="*/ 1 h 17"/>
                <a:gd name="T4" fmla="*/ 1 w 11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7">
                  <a:moveTo>
                    <a:pt x="10" y="6"/>
                  </a:moveTo>
                  <a:cubicBezTo>
                    <a:pt x="10" y="6"/>
                    <a:pt x="11" y="1"/>
                    <a:pt x="9" y="1"/>
                  </a:cubicBezTo>
                  <a:cubicBezTo>
                    <a:pt x="7" y="0"/>
                    <a:pt x="0" y="6"/>
                    <a:pt x="1" y="17"/>
                  </a:cubicBezTo>
                </a:path>
              </a:pathLst>
            </a:custGeom>
            <a:solidFill>
              <a:srgbClr val="F9C4D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ValueBack1">
              <a:extLst>
                <a:ext uri="{FF2B5EF4-FFF2-40B4-BE49-F238E27FC236}">
                  <a16:creationId xmlns:a16="http://schemas.microsoft.com/office/drawing/2014/main" id="{1DC4A95B-4F7A-4FF7-B78A-2BB227B999DF}"/>
                </a:ext>
              </a:extLst>
            </p:cNvPr>
            <p:cNvSpPr/>
            <p:nvPr/>
          </p:nvSpPr>
          <p:spPr bwMode="auto">
            <a:xfrm>
              <a:off x="2112402" y="1627143"/>
              <a:ext cx="1435520" cy="1111200"/>
            </a:xfrm>
            <a:prstGeom prst="wedgeEllipseCallout">
              <a:avLst>
                <a:gd name="adj1" fmla="val 79788"/>
                <a:gd name="adj2" fmla="val 50803"/>
              </a:avLst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zh-CN" altLang="en-US" dirty="0"/>
            </a:p>
          </p:txBody>
        </p:sp>
        <p:sp>
          <p:nvSpPr>
            <p:cNvPr id="68" name="ValueText1">
              <a:extLst>
                <a:ext uri="{FF2B5EF4-FFF2-40B4-BE49-F238E27FC236}">
                  <a16:creationId xmlns:a16="http://schemas.microsoft.com/office/drawing/2014/main" id="{41E3A079-725B-4019-B201-162DBB756262}"/>
                </a:ext>
              </a:extLst>
            </p:cNvPr>
            <p:cNvSpPr txBox="1"/>
            <p:nvPr/>
          </p:nvSpPr>
          <p:spPr>
            <a:xfrm>
              <a:off x="2179074" y="1865220"/>
              <a:ext cx="1250870" cy="635047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风险溢价</a:t>
              </a:r>
              <a:endParaRPr 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9293378-C76F-4E47-A2C9-FC2CDD6568D6}"/>
              </a:ext>
            </a:extLst>
          </p:cNvPr>
          <p:cNvCxnSpPr>
            <a:cxnSpLocks/>
          </p:cNvCxnSpPr>
          <p:nvPr/>
        </p:nvCxnSpPr>
        <p:spPr>
          <a:xfrm>
            <a:off x="5889521" y="1460853"/>
            <a:ext cx="0" cy="4399173"/>
          </a:xfrm>
          <a:prstGeom prst="line">
            <a:avLst/>
          </a:prstGeom>
          <a:ln w="57150">
            <a:solidFill>
              <a:srgbClr val="31778E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D8F27985-3CCA-4320-9ED5-E504ED850AC8}"/>
              </a:ext>
            </a:extLst>
          </p:cNvPr>
          <p:cNvSpPr txBox="1"/>
          <p:nvPr/>
        </p:nvSpPr>
        <p:spPr>
          <a:xfrm>
            <a:off x="5601095" y="2183551"/>
            <a:ext cx="574671" cy="261610"/>
          </a:xfrm>
          <a:prstGeom prst="rect">
            <a:avLst/>
          </a:prstGeom>
          <a:solidFill>
            <a:srgbClr val="31778E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C43B950F-C9BF-472F-B74A-6270AC362CF3}"/>
              </a:ext>
            </a:extLst>
          </p:cNvPr>
          <p:cNvSpPr txBox="1"/>
          <p:nvPr/>
        </p:nvSpPr>
        <p:spPr>
          <a:xfrm>
            <a:off x="5595321" y="4773741"/>
            <a:ext cx="611771" cy="261610"/>
          </a:xfrm>
          <a:prstGeom prst="rect">
            <a:avLst/>
          </a:prstGeom>
          <a:solidFill>
            <a:srgbClr val="31778E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 dirty="0"/>
              <a:t>-2%</a:t>
            </a:r>
            <a:endParaRPr lang="zh-CN" altLang="en-US" b="1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95CBF158-19B7-4021-807E-5A0FA470FF52}"/>
              </a:ext>
            </a:extLst>
          </p:cNvPr>
          <p:cNvSpPr txBox="1"/>
          <p:nvPr/>
        </p:nvSpPr>
        <p:spPr>
          <a:xfrm>
            <a:off x="5595317" y="3465871"/>
            <a:ext cx="611775" cy="261610"/>
          </a:xfrm>
          <a:prstGeom prst="rect">
            <a:avLst/>
          </a:prstGeom>
          <a:solidFill>
            <a:srgbClr val="3177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-1%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8BFC73C9-4491-46FF-B57A-5AFB9206161A}"/>
              </a:ext>
            </a:extLst>
          </p:cNvPr>
          <p:cNvGrpSpPr/>
          <p:nvPr/>
        </p:nvGrpSpPr>
        <p:grpSpPr>
          <a:xfrm>
            <a:off x="6397947" y="1119541"/>
            <a:ext cx="3286906" cy="956631"/>
            <a:chOff x="6400236" y="472091"/>
            <a:chExt cx="3286906" cy="956631"/>
          </a:xfrm>
        </p:grpSpPr>
        <p:sp>
          <p:nvSpPr>
            <p:cNvPr id="82" name="RelativeShape4">
              <a:extLst>
                <a:ext uri="{FF2B5EF4-FFF2-40B4-BE49-F238E27FC236}">
                  <a16:creationId xmlns:a16="http://schemas.microsoft.com/office/drawing/2014/main" id="{47ADACA3-E028-4371-A9AA-ABD3BC51AFEC}"/>
                </a:ext>
              </a:extLst>
            </p:cNvPr>
            <p:cNvSpPr/>
            <p:nvPr/>
          </p:nvSpPr>
          <p:spPr>
            <a:xfrm>
              <a:off x="6400237" y="1071614"/>
              <a:ext cx="3286905" cy="352346"/>
            </a:xfrm>
            <a:prstGeom prst="homePlate">
              <a:avLst/>
            </a:prstGeom>
            <a:pattFill prst="dk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 wrap="none" tIns="121920" bIns="121920" rtlCol="0" anchor="ctr" anchorCtr="0">
              <a:prstTxWarp prst="textPlain">
                <a:avLst/>
              </a:prstTxWarp>
            </a:bodyPr>
            <a:lstStyle/>
            <a:p>
              <a:pPr algn="ctr"/>
              <a:endParaRPr lang="zh-CN" altLang="en-US" sz="1333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85" name="ValueShape3">
              <a:extLst>
                <a:ext uri="{FF2B5EF4-FFF2-40B4-BE49-F238E27FC236}">
                  <a16:creationId xmlns:a16="http://schemas.microsoft.com/office/drawing/2014/main" id="{DE6E6DB6-0408-4A49-BA9F-2F1E7488D9AF}"/>
                </a:ext>
              </a:extLst>
            </p:cNvPr>
            <p:cNvSpPr/>
            <p:nvPr/>
          </p:nvSpPr>
          <p:spPr>
            <a:xfrm>
              <a:off x="6400236" y="1076376"/>
              <a:ext cx="3286903" cy="352346"/>
            </a:xfrm>
            <a:prstGeom prst="homePlate">
              <a:avLst/>
            </a:prstGeom>
            <a:solidFill>
              <a:schemeClr val="accent5">
                <a:lumMod val="100000"/>
              </a:schemeClr>
            </a:solidFill>
            <a:ln>
              <a:noFill/>
            </a:ln>
            <a:effectLst/>
          </p:spPr>
          <p:txBody>
            <a:bodyPr wrap="square" tIns="121920" bIns="121920" rtlCol="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endParaRPr lang="zh-CN" altLang="en-US" sz="4400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86" name="SorbShape2">
              <a:extLst>
                <a:ext uri="{FF2B5EF4-FFF2-40B4-BE49-F238E27FC236}">
                  <a16:creationId xmlns:a16="http://schemas.microsoft.com/office/drawing/2014/main" id="{5459F357-C754-44BC-B874-9285C7FE58B4}"/>
                </a:ext>
              </a:extLst>
            </p:cNvPr>
            <p:cNvSpPr/>
            <p:nvPr/>
          </p:nvSpPr>
          <p:spPr bwMode="auto">
            <a:xfrm>
              <a:off x="8505585" y="472091"/>
              <a:ext cx="574675" cy="682624"/>
            </a:xfrm>
            <a:custGeom>
              <a:avLst/>
              <a:gdLst>
                <a:gd name="T0" fmla="*/ 3016 w 6032"/>
                <a:gd name="T1" fmla="*/ 0 h 7152"/>
                <a:gd name="T2" fmla="*/ 6032 w 6032"/>
                <a:gd name="T3" fmla="*/ 3021 h 7152"/>
                <a:gd name="T4" fmla="*/ 4190 w 6032"/>
                <a:gd name="T5" fmla="*/ 5803 h 7152"/>
                <a:gd name="T6" fmla="*/ 3712 w 6032"/>
                <a:gd name="T7" fmla="*/ 5952 h 7152"/>
                <a:gd name="T8" fmla="*/ 3016 w 6032"/>
                <a:gd name="T9" fmla="*/ 7152 h 7152"/>
                <a:gd name="T10" fmla="*/ 2321 w 6032"/>
                <a:gd name="T11" fmla="*/ 5952 h 7152"/>
                <a:gd name="T12" fmla="*/ 1843 w 6032"/>
                <a:gd name="T13" fmla="*/ 5803 h 7152"/>
                <a:gd name="T14" fmla="*/ 0 w 6032"/>
                <a:gd name="T15" fmla="*/ 3021 h 7152"/>
                <a:gd name="T16" fmla="*/ 3016 w 6032"/>
                <a:gd name="T17" fmla="*/ 0 h 7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32" h="7152">
                  <a:moveTo>
                    <a:pt x="3016" y="0"/>
                  </a:moveTo>
                  <a:cubicBezTo>
                    <a:pt x="4682" y="0"/>
                    <a:pt x="6032" y="1353"/>
                    <a:pt x="6032" y="3021"/>
                  </a:cubicBezTo>
                  <a:cubicBezTo>
                    <a:pt x="6032" y="4272"/>
                    <a:pt x="5273" y="5345"/>
                    <a:pt x="4190" y="5803"/>
                  </a:cubicBezTo>
                  <a:lnTo>
                    <a:pt x="3712" y="5952"/>
                  </a:lnTo>
                  <a:lnTo>
                    <a:pt x="3016" y="7152"/>
                  </a:lnTo>
                  <a:lnTo>
                    <a:pt x="2321" y="5952"/>
                  </a:lnTo>
                  <a:lnTo>
                    <a:pt x="1843" y="5803"/>
                  </a:lnTo>
                  <a:cubicBezTo>
                    <a:pt x="760" y="5345"/>
                    <a:pt x="0" y="4272"/>
                    <a:pt x="0" y="3021"/>
                  </a:cubicBezTo>
                  <a:cubicBezTo>
                    <a:pt x="0" y="1353"/>
                    <a:pt x="1351" y="0"/>
                    <a:pt x="3016" y="0"/>
                  </a:cubicBezTo>
                  <a:close/>
                </a:path>
              </a:pathLst>
            </a:custGeom>
            <a:solidFill>
              <a:srgbClr val="D66E4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dirty="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FB1F2F20-D330-487B-8FDD-E4259C597A2C}"/>
                </a:ext>
              </a:extLst>
            </p:cNvPr>
            <p:cNvSpPr txBox="1"/>
            <p:nvPr/>
          </p:nvSpPr>
          <p:spPr>
            <a:xfrm>
              <a:off x="8488888" y="608822"/>
              <a:ext cx="678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Impact" panose="020B0806030902050204" pitchFamily="34" charset="0"/>
                </a:rPr>
                <a:t>100%</a:t>
              </a:r>
              <a:endParaRPr lang="zh-CN" altLang="en-US" sz="1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698DED28-AE86-4991-8AF5-A0DE00551F1E}"/>
              </a:ext>
            </a:extLst>
          </p:cNvPr>
          <p:cNvGrpSpPr/>
          <p:nvPr/>
        </p:nvGrpSpPr>
        <p:grpSpPr>
          <a:xfrm>
            <a:off x="6362321" y="3469585"/>
            <a:ext cx="3293683" cy="998846"/>
            <a:chOff x="6393458" y="3380614"/>
            <a:chExt cx="3293683" cy="998846"/>
          </a:xfrm>
        </p:grpSpPr>
        <p:sp>
          <p:nvSpPr>
            <p:cNvPr id="59" name="RelativeShape4">
              <a:extLst>
                <a:ext uri="{FF2B5EF4-FFF2-40B4-BE49-F238E27FC236}">
                  <a16:creationId xmlns:a16="http://schemas.microsoft.com/office/drawing/2014/main" id="{091A0C6A-1030-448C-9CCD-949C7A89FD65}"/>
                </a:ext>
              </a:extLst>
            </p:cNvPr>
            <p:cNvSpPr/>
            <p:nvPr/>
          </p:nvSpPr>
          <p:spPr>
            <a:xfrm>
              <a:off x="6400236" y="4015062"/>
              <a:ext cx="3286905" cy="352346"/>
            </a:xfrm>
            <a:prstGeom prst="homePlate">
              <a:avLst/>
            </a:prstGeom>
            <a:pattFill prst="pct90">
              <a:fgClr>
                <a:srgbClr val="31778E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 wrap="none" tIns="121920" bIns="121920" rtlCol="0" anchor="ctr" anchorCtr="0">
              <a:prstTxWarp prst="textPlain">
                <a:avLst/>
              </a:prstTxWarp>
            </a:bodyPr>
            <a:lstStyle/>
            <a:p>
              <a:pPr algn="ctr"/>
              <a:endParaRPr lang="zh-CN" altLang="en-US" sz="1333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89" name="ValueShape3">
              <a:extLst>
                <a:ext uri="{FF2B5EF4-FFF2-40B4-BE49-F238E27FC236}">
                  <a16:creationId xmlns:a16="http://schemas.microsoft.com/office/drawing/2014/main" id="{99263DA8-8A39-4CC5-B0FA-02C7BFF52471}"/>
                </a:ext>
              </a:extLst>
            </p:cNvPr>
            <p:cNvSpPr/>
            <p:nvPr/>
          </p:nvSpPr>
          <p:spPr>
            <a:xfrm>
              <a:off x="6393458" y="4012640"/>
              <a:ext cx="1026451" cy="366820"/>
            </a:xfrm>
            <a:prstGeom prst="homePlate">
              <a:avLst/>
            </a:prstGeom>
            <a:solidFill>
              <a:schemeClr val="accent5">
                <a:lumMod val="100000"/>
              </a:schemeClr>
            </a:solidFill>
            <a:ln>
              <a:noFill/>
            </a:ln>
            <a:effectLst/>
          </p:spPr>
          <p:txBody>
            <a:bodyPr wrap="square" tIns="121920" bIns="121920" rtlCol="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endParaRPr lang="zh-CN" altLang="en-US" sz="4400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3" name="SorbShape4">
              <a:extLst>
                <a:ext uri="{FF2B5EF4-FFF2-40B4-BE49-F238E27FC236}">
                  <a16:creationId xmlns:a16="http://schemas.microsoft.com/office/drawing/2014/main" id="{DF3CF0C0-8985-4289-A70C-5D890A0348A1}"/>
                </a:ext>
              </a:extLst>
            </p:cNvPr>
            <p:cNvSpPr/>
            <p:nvPr/>
          </p:nvSpPr>
          <p:spPr bwMode="auto">
            <a:xfrm>
              <a:off x="7941602" y="3380614"/>
              <a:ext cx="574675" cy="682624"/>
            </a:xfrm>
            <a:custGeom>
              <a:avLst/>
              <a:gdLst>
                <a:gd name="T0" fmla="*/ 3016 w 6032"/>
                <a:gd name="T1" fmla="*/ 0 h 7152"/>
                <a:gd name="T2" fmla="*/ 6032 w 6032"/>
                <a:gd name="T3" fmla="*/ 3021 h 7152"/>
                <a:gd name="T4" fmla="*/ 4190 w 6032"/>
                <a:gd name="T5" fmla="*/ 5803 h 7152"/>
                <a:gd name="T6" fmla="*/ 3712 w 6032"/>
                <a:gd name="T7" fmla="*/ 5952 h 7152"/>
                <a:gd name="T8" fmla="*/ 3016 w 6032"/>
                <a:gd name="T9" fmla="*/ 7152 h 7152"/>
                <a:gd name="T10" fmla="*/ 2321 w 6032"/>
                <a:gd name="T11" fmla="*/ 5952 h 7152"/>
                <a:gd name="T12" fmla="*/ 1843 w 6032"/>
                <a:gd name="T13" fmla="*/ 5803 h 7152"/>
                <a:gd name="T14" fmla="*/ 0 w 6032"/>
                <a:gd name="T15" fmla="*/ 3021 h 7152"/>
                <a:gd name="T16" fmla="*/ 3016 w 6032"/>
                <a:gd name="T17" fmla="*/ 0 h 7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32" h="7152">
                  <a:moveTo>
                    <a:pt x="3016" y="0"/>
                  </a:moveTo>
                  <a:cubicBezTo>
                    <a:pt x="4682" y="0"/>
                    <a:pt x="6032" y="1353"/>
                    <a:pt x="6032" y="3021"/>
                  </a:cubicBezTo>
                  <a:cubicBezTo>
                    <a:pt x="6032" y="4272"/>
                    <a:pt x="5273" y="5345"/>
                    <a:pt x="4190" y="5803"/>
                  </a:cubicBezTo>
                  <a:lnTo>
                    <a:pt x="3712" y="5952"/>
                  </a:lnTo>
                  <a:lnTo>
                    <a:pt x="3016" y="7152"/>
                  </a:lnTo>
                  <a:lnTo>
                    <a:pt x="2321" y="5952"/>
                  </a:lnTo>
                  <a:lnTo>
                    <a:pt x="1843" y="5803"/>
                  </a:lnTo>
                  <a:cubicBezTo>
                    <a:pt x="760" y="5345"/>
                    <a:pt x="0" y="4272"/>
                    <a:pt x="0" y="3021"/>
                  </a:cubicBezTo>
                  <a:cubicBezTo>
                    <a:pt x="0" y="1353"/>
                    <a:pt x="1351" y="0"/>
                    <a:pt x="3016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Impact" panose="020B0806030902050204" pitchFamily="34" charset="0"/>
                </a:rPr>
                <a:t>60%</a:t>
              </a:r>
              <a:r>
                <a:rPr lang="zh-CN" altLang="en-US" sz="1400" dirty="0">
                  <a:solidFill>
                    <a:schemeClr val="bg1"/>
                  </a:solidFill>
                  <a:latin typeface="Impact" panose="020B0806030902050204" pitchFamily="34" charset="0"/>
                </a:rPr>
                <a:t>以上</a:t>
              </a:r>
            </a:p>
            <a:p>
              <a:pPr algn="ctr"/>
              <a:endParaRPr lang="zh-CN" altLang="en-US" sz="1400" dirty="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43D4AEDA-8F4B-47CD-BFDC-E2E0183FEA52}"/>
              </a:ext>
            </a:extLst>
          </p:cNvPr>
          <p:cNvGrpSpPr/>
          <p:nvPr/>
        </p:nvGrpSpPr>
        <p:grpSpPr>
          <a:xfrm>
            <a:off x="6362322" y="4686388"/>
            <a:ext cx="3374628" cy="967665"/>
            <a:chOff x="6312514" y="4869087"/>
            <a:chExt cx="3374628" cy="967665"/>
          </a:xfrm>
        </p:grpSpPr>
        <p:sp>
          <p:nvSpPr>
            <p:cNvPr id="83" name="RelativeShape4">
              <a:extLst>
                <a:ext uri="{FF2B5EF4-FFF2-40B4-BE49-F238E27FC236}">
                  <a16:creationId xmlns:a16="http://schemas.microsoft.com/office/drawing/2014/main" id="{886486DF-FBD1-4F8C-A0BB-7114B6804EFE}"/>
                </a:ext>
              </a:extLst>
            </p:cNvPr>
            <p:cNvSpPr/>
            <p:nvPr/>
          </p:nvSpPr>
          <p:spPr>
            <a:xfrm>
              <a:off x="6312514" y="5484406"/>
              <a:ext cx="3374628" cy="352346"/>
            </a:xfrm>
            <a:prstGeom prst="homePlate">
              <a:avLst/>
            </a:prstGeom>
            <a:pattFill prst="pct90">
              <a:fgClr>
                <a:srgbClr val="31778E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 wrap="none" tIns="121920" bIns="121920" rtlCol="0" anchor="ctr" anchorCtr="0">
              <a:prstTxWarp prst="textPlain">
                <a:avLst/>
              </a:prstTxWarp>
            </a:bodyPr>
            <a:lstStyle/>
            <a:p>
              <a:pPr algn="ctr"/>
              <a:endParaRPr lang="zh-CN" altLang="en-US" sz="1333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0" name="SorbShape4">
              <a:extLst>
                <a:ext uri="{FF2B5EF4-FFF2-40B4-BE49-F238E27FC236}">
                  <a16:creationId xmlns:a16="http://schemas.microsoft.com/office/drawing/2014/main" id="{789CAF9C-081B-449C-8703-D36B2650E1D1}"/>
                </a:ext>
              </a:extLst>
            </p:cNvPr>
            <p:cNvSpPr/>
            <p:nvPr/>
          </p:nvSpPr>
          <p:spPr bwMode="auto">
            <a:xfrm>
              <a:off x="8549597" y="4869087"/>
              <a:ext cx="574675" cy="682624"/>
            </a:xfrm>
            <a:custGeom>
              <a:avLst/>
              <a:gdLst>
                <a:gd name="T0" fmla="*/ 3016 w 6032"/>
                <a:gd name="T1" fmla="*/ 0 h 7152"/>
                <a:gd name="T2" fmla="*/ 6032 w 6032"/>
                <a:gd name="T3" fmla="*/ 3021 h 7152"/>
                <a:gd name="T4" fmla="*/ 4190 w 6032"/>
                <a:gd name="T5" fmla="*/ 5803 h 7152"/>
                <a:gd name="T6" fmla="*/ 3712 w 6032"/>
                <a:gd name="T7" fmla="*/ 5952 h 7152"/>
                <a:gd name="T8" fmla="*/ 3016 w 6032"/>
                <a:gd name="T9" fmla="*/ 7152 h 7152"/>
                <a:gd name="T10" fmla="*/ 2321 w 6032"/>
                <a:gd name="T11" fmla="*/ 5952 h 7152"/>
                <a:gd name="T12" fmla="*/ 1843 w 6032"/>
                <a:gd name="T13" fmla="*/ 5803 h 7152"/>
                <a:gd name="T14" fmla="*/ 0 w 6032"/>
                <a:gd name="T15" fmla="*/ 3021 h 7152"/>
                <a:gd name="T16" fmla="*/ 3016 w 6032"/>
                <a:gd name="T17" fmla="*/ 0 h 7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32" h="7152">
                  <a:moveTo>
                    <a:pt x="3016" y="0"/>
                  </a:moveTo>
                  <a:cubicBezTo>
                    <a:pt x="4682" y="0"/>
                    <a:pt x="6032" y="1353"/>
                    <a:pt x="6032" y="3021"/>
                  </a:cubicBezTo>
                  <a:cubicBezTo>
                    <a:pt x="6032" y="4272"/>
                    <a:pt x="5273" y="5345"/>
                    <a:pt x="4190" y="5803"/>
                  </a:cubicBezTo>
                  <a:lnTo>
                    <a:pt x="3712" y="5952"/>
                  </a:lnTo>
                  <a:lnTo>
                    <a:pt x="3016" y="7152"/>
                  </a:lnTo>
                  <a:lnTo>
                    <a:pt x="2321" y="5952"/>
                  </a:lnTo>
                  <a:lnTo>
                    <a:pt x="1843" y="5803"/>
                  </a:lnTo>
                  <a:cubicBezTo>
                    <a:pt x="760" y="5345"/>
                    <a:pt x="0" y="4272"/>
                    <a:pt x="0" y="3021"/>
                  </a:cubicBezTo>
                  <a:cubicBezTo>
                    <a:pt x="0" y="1353"/>
                    <a:pt x="1351" y="0"/>
                    <a:pt x="3016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BDA1B252-13BC-42E4-A867-589B3AF98EA0}"/>
              </a:ext>
            </a:extLst>
          </p:cNvPr>
          <p:cNvGrpSpPr/>
          <p:nvPr/>
        </p:nvGrpSpPr>
        <p:grpSpPr>
          <a:xfrm>
            <a:off x="6369100" y="2304385"/>
            <a:ext cx="3287109" cy="969918"/>
            <a:chOff x="6400236" y="1930400"/>
            <a:chExt cx="3287109" cy="969918"/>
          </a:xfrm>
        </p:grpSpPr>
        <p:sp>
          <p:nvSpPr>
            <p:cNvPr id="55" name="RelativeShape2">
              <a:extLst>
                <a:ext uri="{FF2B5EF4-FFF2-40B4-BE49-F238E27FC236}">
                  <a16:creationId xmlns:a16="http://schemas.microsoft.com/office/drawing/2014/main" id="{FB224A0F-4641-4D9D-A0CA-9EBCB46D04A5}"/>
                </a:ext>
              </a:extLst>
            </p:cNvPr>
            <p:cNvSpPr/>
            <p:nvPr/>
          </p:nvSpPr>
          <p:spPr>
            <a:xfrm>
              <a:off x="6400440" y="2545719"/>
              <a:ext cx="3286905" cy="352346"/>
            </a:xfrm>
            <a:prstGeom prst="homePlate">
              <a:avLst/>
            </a:prstGeom>
            <a:pattFill prst="pct90">
              <a:fgClr>
                <a:srgbClr val="31778E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 wrap="none" tIns="121920" bIns="121920" rtlCol="0" anchor="ctr" anchorCtr="0">
              <a:prstTxWarp prst="textPlain">
                <a:avLst/>
              </a:prstTxWarp>
            </a:bodyPr>
            <a:lstStyle/>
            <a:p>
              <a:pPr algn="ctr"/>
              <a:endParaRPr lang="zh-CN" altLang="en-US" sz="1333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84" name="ValueShape3">
              <a:extLst>
                <a:ext uri="{FF2B5EF4-FFF2-40B4-BE49-F238E27FC236}">
                  <a16:creationId xmlns:a16="http://schemas.microsoft.com/office/drawing/2014/main" id="{496B3658-5261-4F54-836F-4E3D172917C1}"/>
                </a:ext>
              </a:extLst>
            </p:cNvPr>
            <p:cNvSpPr/>
            <p:nvPr/>
          </p:nvSpPr>
          <p:spPr>
            <a:xfrm>
              <a:off x="6400236" y="2540645"/>
              <a:ext cx="2575598" cy="359673"/>
            </a:xfrm>
            <a:prstGeom prst="homePlate">
              <a:avLst/>
            </a:prstGeom>
            <a:solidFill>
              <a:schemeClr val="accent5">
                <a:lumMod val="100000"/>
              </a:schemeClr>
            </a:solidFill>
            <a:ln>
              <a:noFill/>
            </a:ln>
            <a:effectLst/>
          </p:spPr>
          <p:txBody>
            <a:bodyPr wrap="square" tIns="121920" bIns="121920" rtlCol="0" anchor="ctr" anchorCtr="1">
              <a:prstTxWarp prst="textPlain">
                <a:avLst>
                  <a:gd name="adj" fmla="val 52210"/>
                </a:avLst>
              </a:prstTxWarp>
              <a:normAutofit fontScale="25000" lnSpcReduction="20000"/>
            </a:bodyPr>
            <a:lstStyle/>
            <a:p>
              <a:pPr algn="ctr"/>
              <a:endParaRPr lang="zh-CN" altLang="en-US" sz="4400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1" name="SorbShape2">
              <a:extLst>
                <a:ext uri="{FF2B5EF4-FFF2-40B4-BE49-F238E27FC236}">
                  <a16:creationId xmlns:a16="http://schemas.microsoft.com/office/drawing/2014/main" id="{0D82AAED-CE2A-4CD6-99D1-A835BF7BE065}"/>
                </a:ext>
              </a:extLst>
            </p:cNvPr>
            <p:cNvSpPr/>
            <p:nvPr/>
          </p:nvSpPr>
          <p:spPr bwMode="auto">
            <a:xfrm>
              <a:off x="7930910" y="1930400"/>
              <a:ext cx="574675" cy="682624"/>
            </a:xfrm>
            <a:custGeom>
              <a:avLst/>
              <a:gdLst>
                <a:gd name="T0" fmla="*/ 3016 w 6032"/>
                <a:gd name="T1" fmla="*/ 0 h 7152"/>
                <a:gd name="T2" fmla="*/ 6032 w 6032"/>
                <a:gd name="T3" fmla="*/ 3021 h 7152"/>
                <a:gd name="T4" fmla="*/ 4190 w 6032"/>
                <a:gd name="T5" fmla="*/ 5803 h 7152"/>
                <a:gd name="T6" fmla="*/ 3712 w 6032"/>
                <a:gd name="T7" fmla="*/ 5952 h 7152"/>
                <a:gd name="T8" fmla="*/ 3016 w 6032"/>
                <a:gd name="T9" fmla="*/ 7152 h 7152"/>
                <a:gd name="T10" fmla="*/ 2321 w 6032"/>
                <a:gd name="T11" fmla="*/ 5952 h 7152"/>
                <a:gd name="T12" fmla="*/ 1843 w 6032"/>
                <a:gd name="T13" fmla="*/ 5803 h 7152"/>
                <a:gd name="T14" fmla="*/ 0 w 6032"/>
                <a:gd name="T15" fmla="*/ 3021 h 7152"/>
                <a:gd name="T16" fmla="*/ 3016 w 6032"/>
                <a:gd name="T17" fmla="*/ 0 h 7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32" h="7152">
                  <a:moveTo>
                    <a:pt x="3016" y="0"/>
                  </a:moveTo>
                  <a:cubicBezTo>
                    <a:pt x="4682" y="0"/>
                    <a:pt x="6032" y="1353"/>
                    <a:pt x="6032" y="3021"/>
                  </a:cubicBezTo>
                  <a:cubicBezTo>
                    <a:pt x="6032" y="4272"/>
                    <a:pt x="5273" y="5345"/>
                    <a:pt x="4190" y="5803"/>
                  </a:cubicBezTo>
                  <a:lnTo>
                    <a:pt x="3712" y="5952"/>
                  </a:lnTo>
                  <a:lnTo>
                    <a:pt x="3016" y="7152"/>
                  </a:lnTo>
                  <a:lnTo>
                    <a:pt x="2321" y="5952"/>
                  </a:lnTo>
                  <a:lnTo>
                    <a:pt x="1843" y="5803"/>
                  </a:lnTo>
                  <a:cubicBezTo>
                    <a:pt x="760" y="5345"/>
                    <a:pt x="0" y="4272"/>
                    <a:pt x="0" y="3021"/>
                  </a:cubicBezTo>
                  <a:cubicBezTo>
                    <a:pt x="0" y="1353"/>
                    <a:pt x="1351" y="0"/>
                    <a:pt x="3016" y="0"/>
                  </a:cubicBezTo>
                  <a:close/>
                </a:path>
              </a:pathLst>
            </a:custGeom>
            <a:solidFill>
              <a:srgbClr val="D66E4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1DBB3070-D277-4FEB-A106-C23A606A6EC7}"/>
                </a:ext>
              </a:extLst>
            </p:cNvPr>
            <p:cNvSpPr txBox="1"/>
            <p:nvPr/>
          </p:nvSpPr>
          <p:spPr>
            <a:xfrm>
              <a:off x="7941601" y="1940371"/>
              <a:ext cx="574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Impact" panose="020B0806030902050204" pitchFamily="34" charset="0"/>
                </a:rPr>
                <a:t>60%</a:t>
              </a:r>
              <a:r>
                <a:rPr lang="zh-CN" altLang="en-US" sz="1400" dirty="0">
                  <a:solidFill>
                    <a:schemeClr val="bg1"/>
                  </a:solidFill>
                  <a:latin typeface="Impact" panose="020B0806030902050204" pitchFamily="34" charset="0"/>
                </a:rPr>
                <a:t>以上</a:t>
              </a:r>
            </a:p>
          </p:txBody>
        </p: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342423D9-7101-461F-AE6A-3416CF60C51F}"/>
              </a:ext>
            </a:extLst>
          </p:cNvPr>
          <p:cNvSpPr txBox="1"/>
          <p:nvPr/>
        </p:nvSpPr>
        <p:spPr>
          <a:xfrm>
            <a:off x="8558715" y="4845417"/>
            <a:ext cx="678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Impact" panose="020B0806030902050204" pitchFamily="34" charset="0"/>
              </a:rPr>
              <a:t>100%</a:t>
            </a:r>
            <a:endParaRPr lang="zh-CN" altLang="en-US" sz="1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8A6B0B8-4BE9-4660-9BDB-55B9A1A02FC9}"/>
              </a:ext>
            </a:extLst>
          </p:cNvPr>
          <p:cNvSpPr txBox="1"/>
          <p:nvPr/>
        </p:nvSpPr>
        <p:spPr>
          <a:xfrm>
            <a:off x="7234253" y="1719064"/>
            <a:ext cx="152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指数基金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598BC58-BFA5-449B-B7A7-487DEFB82E54}"/>
              </a:ext>
            </a:extLst>
          </p:cNvPr>
          <p:cNvSpPr txBox="1"/>
          <p:nvPr/>
        </p:nvSpPr>
        <p:spPr>
          <a:xfrm>
            <a:off x="6706823" y="2919611"/>
            <a:ext cx="152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指数基金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FD871177-81D7-4205-B5EA-80F3ED49B423}"/>
              </a:ext>
            </a:extLst>
          </p:cNvPr>
          <p:cNvSpPr txBox="1"/>
          <p:nvPr/>
        </p:nvSpPr>
        <p:spPr>
          <a:xfrm>
            <a:off x="7556737" y="4079933"/>
            <a:ext cx="152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债券基金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1B49D102-DBB5-4F85-A609-A40F718A63E3}"/>
              </a:ext>
            </a:extLst>
          </p:cNvPr>
          <p:cNvSpPr txBox="1"/>
          <p:nvPr/>
        </p:nvSpPr>
        <p:spPr>
          <a:xfrm>
            <a:off x="7304577" y="5317066"/>
            <a:ext cx="152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债券基金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E0BD261-A432-4EF1-822D-F41838F15724}"/>
              </a:ext>
            </a:extLst>
          </p:cNvPr>
          <p:cNvSpPr txBox="1"/>
          <p:nvPr/>
        </p:nvSpPr>
        <p:spPr>
          <a:xfrm>
            <a:off x="2976829" y="461785"/>
            <a:ext cx="5622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股债配置比例图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272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组合 421">
            <a:extLst>
              <a:ext uri="{FF2B5EF4-FFF2-40B4-BE49-F238E27FC236}">
                <a16:creationId xmlns:a16="http://schemas.microsoft.com/office/drawing/2014/main" id="{B9F305A9-B5D3-4F50-9F1E-60E5DEE3FF28}"/>
              </a:ext>
            </a:extLst>
          </p:cNvPr>
          <p:cNvGrpSpPr/>
          <p:nvPr/>
        </p:nvGrpSpPr>
        <p:grpSpPr>
          <a:xfrm>
            <a:off x="432619" y="993535"/>
            <a:ext cx="10425935" cy="4461682"/>
            <a:chOff x="432619" y="993535"/>
            <a:chExt cx="10425935" cy="4461682"/>
          </a:xfrm>
        </p:grpSpPr>
        <p:grpSp>
          <p:nvGrpSpPr>
            <p:cNvPr id="3" name="iṡľiḍê">
              <a:extLst>
                <a:ext uri="{FF2B5EF4-FFF2-40B4-BE49-F238E27FC236}">
                  <a16:creationId xmlns:a16="http://schemas.microsoft.com/office/drawing/2014/main" id="{F9B79C21-AFD8-4600-AFB8-6EED6D7ADF3C}"/>
                </a:ext>
              </a:extLst>
            </p:cNvPr>
            <p:cNvGrpSpPr/>
            <p:nvPr/>
          </p:nvGrpSpPr>
          <p:grpSpPr>
            <a:xfrm>
              <a:off x="4569435" y="1982541"/>
              <a:ext cx="3471485" cy="3472676"/>
              <a:chOff x="983432" y="1475934"/>
              <a:chExt cx="4016692" cy="4018070"/>
            </a:xfrm>
          </p:grpSpPr>
          <p:sp>
            <p:nvSpPr>
              <p:cNvPr id="4" name="ïṩḷïḋe">
                <a:extLst>
                  <a:ext uri="{FF2B5EF4-FFF2-40B4-BE49-F238E27FC236}">
                    <a16:creationId xmlns:a16="http://schemas.microsoft.com/office/drawing/2014/main" id="{DFC8FAB6-AC36-4B22-A2AA-266508495609}"/>
                  </a:ext>
                </a:extLst>
              </p:cNvPr>
              <p:cNvSpPr/>
              <p:nvPr/>
            </p:nvSpPr>
            <p:spPr bwMode="auto">
              <a:xfrm>
                <a:off x="3521596" y="1558610"/>
                <a:ext cx="1416521" cy="2240529"/>
              </a:xfrm>
              <a:custGeom>
                <a:avLst/>
                <a:gdLst/>
                <a:ahLst/>
                <a:cxnLst>
                  <a:cxn ang="0">
                    <a:pos x="231" y="730"/>
                  </a:cxn>
                  <a:cxn ang="0">
                    <a:pos x="187" y="726"/>
                  </a:cxn>
                  <a:cxn ang="0">
                    <a:pos x="135" y="710"/>
                  </a:cxn>
                  <a:cxn ang="0">
                    <a:pos x="12" y="572"/>
                  </a:cxn>
                  <a:cxn ang="0">
                    <a:pos x="0" y="499"/>
                  </a:cxn>
                  <a:cxn ang="0">
                    <a:pos x="25" y="394"/>
                  </a:cxn>
                  <a:cxn ang="0">
                    <a:pos x="69" y="334"/>
                  </a:cxn>
                  <a:cxn ang="0">
                    <a:pos x="102" y="199"/>
                  </a:cxn>
                  <a:cxn ang="0">
                    <a:pos x="21" y="0"/>
                  </a:cxn>
                  <a:cxn ang="0">
                    <a:pos x="447" y="416"/>
                  </a:cxn>
                  <a:cxn ang="0">
                    <a:pos x="451" y="430"/>
                  </a:cxn>
                  <a:cxn ang="0">
                    <a:pos x="462" y="499"/>
                  </a:cxn>
                  <a:cxn ang="0">
                    <a:pos x="231" y="730"/>
                  </a:cxn>
                </a:cxnLst>
                <a:rect l="0" t="0" r="r" b="b"/>
                <a:pathLst>
                  <a:path w="462" h="730">
                    <a:moveTo>
                      <a:pt x="231" y="730"/>
                    </a:moveTo>
                    <a:cubicBezTo>
                      <a:pt x="216" y="730"/>
                      <a:pt x="201" y="729"/>
                      <a:pt x="187" y="726"/>
                    </a:cubicBezTo>
                    <a:cubicBezTo>
                      <a:pt x="170" y="719"/>
                      <a:pt x="153" y="713"/>
                      <a:pt x="135" y="710"/>
                    </a:cubicBezTo>
                    <a:cubicBezTo>
                      <a:pt x="77" y="683"/>
                      <a:pt x="32" y="633"/>
                      <a:pt x="12" y="572"/>
                    </a:cubicBezTo>
                    <a:cubicBezTo>
                      <a:pt x="4" y="548"/>
                      <a:pt x="0" y="524"/>
                      <a:pt x="0" y="499"/>
                    </a:cubicBezTo>
                    <a:cubicBezTo>
                      <a:pt x="0" y="463"/>
                      <a:pt x="9" y="427"/>
                      <a:pt x="25" y="394"/>
                    </a:cubicBezTo>
                    <a:cubicBezTo>
                      <a:pt x="42" y="376"/>
                      <a:pt x="57" y="355"/>
                      <a:pt x="69" y="334"/>
                    </a:cubicBezTo>
                    <a:cubicBezTo>
                      <a:pt x="91" y="292"/>
                      <a:pt x="102" y="246"/>
                      <a:pt x="102" y="199"/>
                    </a:cubicBezTo>
                    <a:cubicBezTo>
                      <a:pt x="102" y="122"/>
                      <a:pt x="71" y="52"/>
                      <a:pt x="21" y="0"/>
                    </a:cubicBezTo>
                    <a:cubicBezTo>
                      <a:pt x="217" y="63"/>
                      <a:pt x="377" y="215"/>
                      <a:pt x="447" y="416"/>
                    </a:cubicBezTo>
                    <a:cubicBezTo>
                      <a:pt x="451" y="430"/>
                      <a:pt x="451" y="430"/>
                      <a:pt x="451" y="430"/>
                    </a:cubicBezTo>
                    <a:cubicBezTo>
                      <a:pt x="458" y="452"/>
                      <a:pt x="462" y="476"/>
                      <a:pt x="462" y="499"/>
                    </a:cubicBezTo>
                    <a:cubicBezTo>
                      <a:pt x="462" y="627"/>
                      <a:pt x="358" y="730"/>
                      <a:pt x="231" y="7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endParaRPr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í$ľîḋé">
                <a:extLst>
                  <a:ext uri="{FF2B5EF4-FFF2-40B4-BE49-F238E27FC236}">
                    <a16:creationId xmlns:a16="http://schemas.microsoft.com/office/drawing/2014/main" id="{814C36F9-CBB7-4D7F-B57B-3BEAEC8CC926}"/>
                  </a:ext>
                </a:extLst>
              </p:cNvPr>
              <p:cNvSpPr/>
              <p:nvPr/>
            </p:nvSpPr>
            <p:spPr bwMode="auto">
              <a:xfrm>
                <a:off x="1351341" y="1475934"/>
                <a:ext cx="2357654" cy="1416521"/>
              </a:xfrm>
              <a:custGeom>
                <a:avLst/>
                <a:gdLst/>
                <a:ahLst/>
                <a:cxnLst>
                  <a:cxn ang="0">
                    <a:pos x="538" y="461"/>
                  </a:cxn>
                  <a:cxn ang="0">
                    <a:pos x="366" y="385"/>
                  </a:cxn>
                  <a:cxn ang="0">
                    <a:pos x="335" y="342"/>
                  </a:cxn>
                  <a:cxn ang="0">
                    <a:pos x="121" y="245"/>
                  </a:cxn>
                  <a:cxn ang="0">
                    <a:pos x="0" y="272"/>
                  </a:cxn>
                  <a:cxn ang="0">
                    <a:pos x="533" y="0"/>
                  </a:cxn>
                  <a:cxn ang="0">
                    <a:pos x="543" y="0"/>
                  </a:cxn>
                  <a:cxn ang="0">
                    <a:pos x="769" y="230"/>
                  </a:cxn>
                  <a:cxn ang="0">
                    <a:pos x="742" y="339"/>
                  </a:cxn>
                  <a:cxn ang="0">
                    <a:pos x="704" y="390"/>
                  </a:cxn>
                  <a:cxn ang="0">
                    <a:pos x="538" y="461"/>
                  </a:cxn>
                </a:cxnLst>
                <a:rect l="0" t="0" r="r" b="b"/>
                <a:pathLst>
                  <a:path w="769" h="461">
                    <a:moveTo>
                      <a:pt x="538" y="461"/>
                    </a:moveTo>
                    <a:cubicBezTo>
                      <a:pt x="473" y="461"/>
                      <a:pt x="410" y="433"/>
                      <a:pt x="366" y="385"/>
                    </a:cubicBezTo>
                    <a:cubicBezTo>
                      <a:pt x="357" y="370"/>
                      <a:pt x="347" y="355"/>
                      <a:pt x="335" y="342"/>
                    </a:cubicBezTo>
                    <a:cubicBezTo>
                      <a:pt x="281" y="280"/>
                      <a:pt x="203" y="245"/>
                      <a:pt x="121" y="245"/>
                    </a:cubicBezTo>
                    <a:cubicBezTo>
                      <a:pt x="78" y="245"/>
                      <a:pt x="37" y="254"/>
                      <a:pt x="0" y="272"/>
                    </a:cubicBezTo>
                    <a:cubicBezTo>
                      <a:pt x="122" y="104"/>
                      <a:pt x="317" y="1"/>
                      <a:pt x="533" y="0"/>
                    </a:cubicBezTo>
                    <a:cubicBezTo>
                      <a:pt x="543" y="0"/>
                      <a:pt x="543" y="0"/>
                      <a:pt x="543" y="0"/>
                    </a:cubicBezTo>
                    <a:cubicBezTo>
                      <a:pt x="667" y="2"/>
                      <a:pt x="769" y="106"/>
                      <a:pt x="769" y="230"/>
                    </a:cubicBezTo>
                    <a:cubicBezTo>
                      <a:pt x="769" y="268"/>
                      <a:pt x="759" y="306"/>
                      <a:pt x="742" y="339"/>
                    </a:cubicBezTo>
                    <a:cubicBezTo>
                      <a:pt x="732" y="357"/>
                      <a:pt x="719" y="375"/>
                      <a:pt x="704" y="390"/>
                    </a:cubicBezTo>
                    <a:cubicBezTo>
                      <a:pt x="660" y="436"/>
                      <a:pt x="601" y="461"/>
                      <a:pt x="538" y="46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endParaRPr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îṥḷîdê">
                <a:extLst>
                  <a:ext uri="{FF2B5EF4-FFF2-40B4-BE49-F238E27FC236}">
                    <a16:creationId xmlns:a16="http://schemas.microsoft.com/office/drawing/2014/main" id="{26EC90D5-56F4-46ED-B1C6-ECA9FE7F891A}"/>
                  </a:ext>
                </a:extLst>
              </p:cNvPr>
              <p:cNvSpPr/>
              <p:nvPr/>
            </p:nvSpPr>
            <p:spPr bwMode="auto">
              <a:xfrm>
                <a:off x="983432" y="2342658"/>
                <a:ext cx="1477151" cy="2325961"/>
              </a:xfrm>
              <a:custGeom>
                <a:avLst/>
                <a:gdLst/>
                <a:ahLst/>
                <a:cxnLst>
                  <a:cxn ang="0">
                    <a:pos x="125" y="758"/>
                  </a:cxn>
                  <a:cxn ang="0">
                    <a:pos x="0" y="368"/>
                  </a:cxn>
                  <a:cxn ang="0">
                    <a:pos x="22" y="195"/>
                  </a:cxn>
                  <a:cxn ang="0">
                    <a:pos x="30" y="161"/>
                  </a:cxn>
                  <a:cxn ang="0">
                    <a:pos x="44" y="127"/>
                  </a:cxn>
                  <a:cxn ang="0">
                    <a:pos x="250" y="0"/>
                  </a:cxn>
                  <a:cxn ang="0">
                    <a:pos x="423" y="79"/>
                  </a:cxn>
                  <a:cxn ang="0">
                    <a:pos x="450" y="116"/>
                  </a:cxn>
                  <a:cxn ang="0">
                    <a:pos x="481" y="231"/>
                  </a:cxn>
                  <a:cxn ang="0">
                    <a:pos x="469" y="304"/>
                  </a:cxn>
                  <a:cxn ang="0">
                    <a:pos x="342" y="443"/>
                  </a:cxn>
                  <a:cxn ang="0">
                    <a:pos x="297" y="458"/>
                  </a:cxn>
                  <a:cxn ang="0">
                    <a:pos x="123" y="721"/>
                  </a:cxn>
                  <a:cxn ang="0">
                    <a:pos x="125" y="758"/>
                  </a:cxn>
                </a:cxnLst>
                <a:rect l="0" t="0" r="r" b="b"/>
                <a:pathLst>
                  <a:path w="481" h="758">
                    <a:moveTo>
                      <a:pt x="125" y="758"/>
                    </a:moveTo>
                    <a:cubicBezTo>
                      <a:pt x="44" y="646"/>
                      <a:pt x="0" y="510"/>
                      <a:pt x="0" y="368"/>
                    </a:cubicBezTo>
                    <a:cubicBezTo>
                      <a:pt x="0" y="310"/>
                      <a:pt x="7" y="252"/>
                      <a:pt x="22" y="195"/>
                    </a:cubicBezTo>
                    <a:cubicBezTo>
                      <a:pt x="25" y="181"/>
                      <a:pt x="27" y="171"/>
                      <a:pt x="30" y="161"/>
                    </a:cubicBezTo>
                    <a:cubicBezTo>
                      <a:pt x="34" y="150"/>
                      <a:pt x="38" y="139"/>
                      <a:pt x="44" y="127"/>
                    </a:cubicBezTo>
                    <a:cubicBezTo>
                      <a:pt x="84" y="49"/>
                      <a:pt x="163" y="0"/>
                      <a:pt x="250" y="0"/>
                    </a:cubicBezTo>
                    <a:cubicBezTo>
                      <a:pt x="316" y="0"/>
                      <a:pt x="379" y="29"/>
                      <a:pt x="423" y="79"/>
                    </a:cubicBezTo>
                    <a:cubicBezTo>
                      <a:pt x="433" y="90"/>
                      <a:pt x="442" y="103"/>
                      <a:pt x="450" y="116"/>
                    </a:cubicBezTo>
                    <a:cubicBezTo>
                      <a:pt x="470" y="151"/>
                      <a:pt x="481" y="191"/>
                      <a:pt x="481" y="231"/>
                    </a:cubicBezTo>
                    <a:cubicBezTo>
                      <a:pt x="481" y="256"/>
                      <a:pt x="477" y="280"/>
                      <a:pt x="469" y="304"/>
                    </a:cubicBezTo>
                    <a:cubicBezTo>
                      <a:pt x="449" y="366"/>
                      <a:pt x="402" y="417"/>
                      <a:pt x="342" y="443"/>
                    </a:cubicBezTo>
                    <a:cubicBezTo>
                      <a:pt x="326" y="447"/>
                      <a:pt x="311" y="452"/>
                      <a:pt x="297" y="458"/>
                    </a:cubicBezTo>
                    <a:cubicBezTo>
                      <a:pt x="191" y="503"/>
                      <a:pt x="123" y="606"/>
                      <a:pt x="123" y="721"/>
                    </a:cubicBezTo>
                    <a:cubicBezTo>
                      <a:pt x="123" y="733"/>
                      <a:pt x="124" y="746"/>
                      <a:pt x="125" y="75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endParaRPr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ïSḻîdé">
                <a:extLst>
                  <a:ext uri="{FF2B5EF4-FFF2-40B4-BE49-F238E27FC236}">
                    <a16:creationId xmlns:a16="http://schemas.microsoft.com/office/drawing/2014/main" id="{11CBC922-52D8-4AF6-8F88-7A774E18C53A}"/>
                  </a:ext>
                </a:extLst>
              </p:cNvPr>
              <p:cNvSpPr/>
              <p:nvPr/>
            </p:nvSpPr>
            <p:spPr bwMode="auto">
              <a:xfrm>
                <a:off x="1496025" y="3819809"/>
                <a:ext cx="2138561" cy="1674195"/>
              </a:xfrm>
              <a:custGeom>
                <a:avLst/>
                <a:gdLst/>
                <a:ahLst/>
                <a:cxnLst>
                  <a:cxn ang="0">
                    <a:pos x="489" y="545"/>
                  </a:cxn>
                  <a:cxn ang="0">
                    <a:pos x="114" y="430"/>
                  </a:cxn>
                  <a:cxn ang="0">
                    <a:pos x="97" y="418"/>
                  </a:cxn>
                  <a:cxn ang="0">
                    <a:pos x="75" y="401"/>
                  </a:cxn>
                  <a:cxn ang="0">
                    <a:pos x="0" y="231"/>
                  </a:cxn>
                  <a:cxn ang="0">
                    <a:pos x="138" y="19"/>
                  </a:cxn>
                  <a:cxn ang="0">
                    <a:pos x="181" y="5"/>
                  </a:cxn>
                  <a:cxn ang="0">
                    <a:pos x="230" y="0"/>
                  </a:cxn>
                  <a:cxn ang="0">
                    <a:pos x="367" y="45"/>
                  </a:cxn>
                  <a:cxn ang="0">
                    <a:pos x="461" y="231"/>
                  </a:cxn>
                  <a:cxn ang="0">
                    <a:pos x="697" y="512"/>
                  </a:cxn>
                  <a:cxn ang="0">
                    <a:pos x="489" y="545"/>
                  </a:cxn>
                </a:cxnLst>
                <a:rect l="0" t="0" r="r" b="b"/>
                <a:pathLst>
                  <a:path w="697" h="545">
                    <a:moveTo>
                      <a:pt x="489" y="545"/>
                    </a:moveTo>
                    <a:cubicBezTo>
                      <a:pt x="354" y="545"/>
                      <a:pt x="224" y="505"/>
                      <a:pt x="114" y="430"/>
                    </a:cubicBezTo>
                    <a:cubicBezTo>
                      <a:pt x="108" y="426"/>
                      <a:pt x="102" y="422"/>
                      <a:pt x="97" y="418"/>
                    </a:cubicBezTo>
                    <a:cubicBezTo>
                      <a:pt x="89" y="412"/>
                      <a:pt x="82" y="407"/>
                      <a:pt x="75" y="401"/>
                    </a:cubicBezTo>
                    <a:cubicBezTo>
                      <a:pt x="27" y="358"/>
                      <a:pt x="0" y="296"/>
                      <a:pt x="0" y="231"/>
                    </a:cubicBezTo>
                    <a:cubicBezTo>
                      <a:pt x="0" y="139"/>
                      <a:pt x="54" y="56"/>
                      <a:pt x="138" y="19"/>
                    </a:cubicBezTo>
                    <a:cubicBezTo>
                      <a:pt x="154" y="15"/>
                      <a:pt x="168" y="11"/>
                      <a:pt x="181" y="5"/>
                    </a:cubicBezTo>
                    <a:cubicBezTo>
                      <a:pt x="198" y="2"/>
                      <a:pt x="214" y="0"/>
                      <a:pt x="230" y="0"/>
                    </a:cubicBezTo>
                    <a:cubicBezTo>
                      <a:pt x="280" y="0"/>
                      <a:pt x="327" y="15"/>
                      <a:pt x="367" y="45"/>
                    </a:cubicBezTo>
                    <a:cubicBezTo>
                      <a:pt x="426" y="89"/>
                      <a:pt x="461" y="158"/>
                      <a:pt x="461" y="231"/>
                    </a:cubicBezTo>
                    <a:cubicBezTo>
                      <a:pt x="461" y="371"/>
                      <a:pt x="563" y="488"/>
                      <a:pt x="697" y="512"/>
                    </a:cubicBezTo>
                    <a:cubicBezTo>
                      <a:pt x="630" y="534"/>
                      <a:pt x="560" y="545"/>
                      <a:pt x="489" y="54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endParaRPr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îṧḻíḓê">
                <a:extLst>
                  <a:ext uri="{FF2B5EF4-FFF2-40B4-BE49-F238E27FC236}">
                    <a16:creationId xmlns:a16="http://schemas.microsoft.com/office/drawing/2014/main" id="{487C1637-E164-4229-90E4-CEAF7D2A370F}"/>
                  </a:ext>
                </a:extLst>
              </p:cNvPr>
              <p:cNvSpPr/>
              <p:nvPr/>
            </p:nvSpPr>
            <p:spPr bwMode="auto">
              <a:xfrm>
                <a:off x="3036561" y="3446387"/>
                <a:ext cx="1963563" cy="1807856"/>
              </a:xfrm>
              <a:custGeom>
                <a:avLst/>
                <a:gdLst/>
                <a:ahLst/>
                <a:cxnLst>
                  <a:cxn ang="0">
                    <a:pos x="231" y="589"/>
                  </a:cxn>
                  <a:cxn ang="0">
                    <a:pos x="0" y="358"/>
                  </a:cxn>
                  <a:cxn ang="0">
                    <a:pos x="94" y="172"/>
                  </a:cxn>
                  <a:cxn ang="0">
                    <a:pos x="231" y="127"/>
                  </a:cxn>
                  <a:cxn ang="0">
                    <a:pos x="275" y="131"/>
                  </a:cxn>
                  <a:cxn ang="0">
                    <a:pos x="329" y="148"/>
                  </a:cxn>
                  <a:cxn ang="0">
                    <a:pos x="387" y="154"/>
                  </a:cxn>
                  <a:cxn ang="0">
                    <a:pos x="640" y="0"/>
                  </a:cxn>
                  <a:cxn ang="0">
                    <a:pos x="640" y="5"/>
                  </a:cxn>
                  <a:cxn ang="0">
                    <a:pos x="387" y="528"/>
                  </a:cxn>
                  <a:cxn ang="0">
                    <a:pos x="365" y="545"/>
                  </a:cxn>
                  <a:cxn ang="0">
                    <a:pos x="348" y="557"/>
                  </a:cxn>
                  <a:cxn ang="0">
                    <a:pos x="231" y="589"/>
                  </a:cxn>
                </a:cxnLst>
                <a:rect l="0" t="0" r="r" b="b"/>
                <a:pathLst>
                  <a:path w="640" h="589">
                    <a:moveTo>
                      <a:pt x="231" y="589"/>
                    </a:moveTo>
                    <a:cubicBezTo>
                      <a:pt x="104" y="589"/>
                      <a:pt x="0" y="485"/>
                      <a:pt x="0" y="358"/>
                    </a:cubicBezTo>
                    <a:cubicBezTo>
                      <a:pt x="0" y="285"/>
                      <a:pt x="35" y="216"/>
                      <a:pt x="94" y="172"/>
                    </a:cubicBezTo>
                    <a:cubicBezTo>
                      <a:pt x="135" y="142"/>
                      <a:pt x="182" y="127"/>
                      <a:pt x="231" y="127"/>
                    </a:cubicBezTo>
                    <a:cubicBezTo>
                      <a:pt x="246" y="127"/>
                      <a:pt x="260" y="128"/>
                      <a:pt x="275" y="131"/>
                    </a:cubicBezTo>
                    <a:cubicBezTo>
                      <a:pt x="293" y="139"/>
                      <a:pt x="311" y="144"/>
                      <a:pt x="329" y="148"/>
                    </a:cubicBezTo>
                    <a:cubicBezTo>
                      <a:pt x="348" y="152"/>
                      <a:pt x="367" y="154"/>
                      <a:pt x="387" y="154"/>
                    </a:cubicBezTo>
                    <a:cubicBezTo>
                      <a:pt x="497" y="154"/>
                      <a:pt x="592" y="91"/>
                      <a:pt x="640" y="0"/>
                    </a:cubicBezTo>
                    <a:cubicBezTo>
                      <a:pt x="640" y="2"/>
                      <a:pt x="640" y="3"/>
                      <a:pt x="640" y="5"/>
                    </a:cubicBezTo>
                    <a:cubicBezTo>
                      <a:pt x="640" y="210"/>
                      <a:pt x="548" y="401"/>
                      <a:pt x="387" y="528"/>
                    </a:cubicBezTo>
                    <a:cubicBezTo>
                      <a:pt x="379" y="534"/>
                      <a:pt x="372" y="539"/>
                      <a:pt x="365" y="545"/>
                    </a:cubicBezTo>
                    <a:cubicBezTo>
                      <a:pt x="358" y="549"/>
                      <a:pt x="353" y="553"/>
                      <a:pt x="348" y="557"/>
                    </a:cubicBezTo>
                    <a:cubicBezTo>
                      <a:pt x="313" y="577"/>
                      <a:pt x="272" y="589"/>
                      <a:pt x="231" y="58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endParaRPr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îṡľíďê">
                <a:extLst>
                  <a:ext uri="{FF2B5EF4-FFF2-40B4-BE49-F238E27FC236}">
                    <a16:creationId xmlns:a16="http://schemas.microsoft.com/office/drawing/2014/main" id="{EE6C57A8-CCC1-469A-AB1D-CA758E14516B}"/>
                  </a:ext>
                </a:extLst>
              </p:cNvPr>
              <p:cNvSpPr txBox="1"/>
              <p:nvPr/>
            </p:nvSpPr>
            <p:spPr>
              <a:xfrm>
                <a:off x="1433139" y="2652278"/>
                <a:ext cx="577736" cy="584162"/>
              </a:xfrm>
              <a:prstGeom prst="rect">
                <a:avLst/>
              </a:prstGeom>
              <a:noFill/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</a:p>
              <a:p>
                <a:pPr algn="ctr"/>
                <a:r>
                  <a:rPr lang="zh-CN" altLang="en-US" sz="16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定期调整金额</a:t>
                </a:r>
              </a:p>
            </p:txBody>
          </p:sp>
          <p:sp>
            <p:nvSpPr>
              <p:cNvPr id="10" name="ïṡḻíḋe">
                <a:extLst>
                  <a:ext uri="{FF2B5EF4-FFF2-40B4-BE49-F238E27FC236}">
                    <a16:creationId xmlns:a16="http://schemas.microsoft.com/office/drawing/2014/main" id="{C41DBF6D-3AA4-4B26-B3F6-E1F26DB3D93F}"/>
                  </a:ext>
                </a:extLst>
              </p:cNvPr>
              <p:cNvSpPr txBox="1"/>
              <p:nvPr/>
            </p:nvSpPr>
            <p:spPr>
              <a:xfrm>
                <a:off x="2700773" y="1892113"/>
                <a:ext cx="580633" cy="584162"/>
              </a:xfrm>
              <a:prstGeom prst="rect">
                <a:avLst/>
              </a:prstGeom>
              <a:noFill/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  <a:p>
                <a:pPr algn="ctr"/>
                <a:r>
                  <a:rPr lang="zh-CN" altLang="en-US" sz="16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定预算</a:t>
                </a:r>
              </a:p>
            </p:txBody>
          </p:sp>
          <p:sp>
            <p:nvSpPr>
              <p:cNvPr id="11" name="íSḻiḋe">
                <a:extLst>
                  <a:ext uri="{FF2B5EF4-FFF2-40B4-BE49-F238E27FC236}">
                    <a16:creationId xmlns:a16="http://schemas.microsoft.com/office/drawing/2014/main" id="{70CADEE8-E0BB-43C8-A078-C558D96FE1CC}"/>
                  </a:ext>
                </a:extLst>
              </p:cNvPr>
              <p:cNvSpPr txBox="1"/>
              <p:nvPr/>
            </p:nvSpPr>
            <p:spPr>
              <a:xfrm>
                <a:off x="3942437" y="2849138"/>
                <a:ext cx="574838" cy="584162"/>
              </a:xfrm>
              <a:prstGeom prst="rect">
                <a:avLst/>
              </a:prstGeom>
              <a:noFill/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</a:p>
              <a:p>
                <a:pPr algn="ctr"/>
                <a:r>
                  <a:rPr lang="zh-CN" altLang="en-US" sz="16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定股债比</a:t>
                </a:r>
              </a:p>
            </p:txBody>
          </p:sp>
          <p:sp>
            <p:nvSpPr>
              <p:cNvPr id="12" name="íšľîḋe">
                <a:extLst>
                  <a:ext uri="{FF2B5EF4-FFF2-40B4-BE49-F238E27FC236}">
                    <a16:creationId xmlns:a16="http://schemas.microsoft.com/office/drawing/2014/main" id="{9D35BB24-2BA4-412B-89AC-65FB90D791A3}"/>
                  </a:ext>
                </a:extLst>
              </p:cNvPr>
              <p:cNvSpPr txBox="1"/>
              <p:nvPr/>
            </p:nvSpPr>
            <p:spPr>
              <a:xfrm>
                <a:off x="3462340" y="4287025"/>
                <a:ext cx="570010" cy="584162"/>
              </a:xfrm>
              <a:prstGeom prst="rect">
                <a:avLst/>
              </a:prstGeom>
              <a:noFill/>
            </p:spPr>
            <p:txBody>
              <a:bodyPr wrap="none">
                <a:normAutofit fontScale="92500" lnSpcReduction="10000"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</a:p>
              <a:p>
                <a:pPr algn="ctr"/>
                <a:r>
                  <a:rPr lang="zh-CN" altLang="en-US" sz="16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选指数基金</a:t>
                </a:r>
              </a:p>
            </p:txBody>
          </p:sp>
          <p:sp>
            <p:nvSpPr>
              <p:cNvPr id="13" name="iṩlîḓe">
                <a:extLst>
                  <a:ext uri="{FF2B5EF4-FFF2-40B4-BE49-F238E27FC236}">
                    <a16:creationId xmlns:a16="http://schemas.microsoft.com/office/drawing/2014/main" id="{7ABF7849-20CB-4934-A5C1-DDB78C9B0397}"/>
                  </a:ext>
                </a:extLst>
              </p:cNvPr>
              <p:cNvSpPr txBox="1"/>
              <p:nvPr/>
            </p:nvSpPr>
            <p:spPr>
              <a:xfrm>
                <a:off x="1885744" y="4061825"/>
                <a:ext cx="574839" cy="584162"/>
              </a:xfrm>
              <a:prstGeom prst="rect">
                <a:avLst/>
              </a:prstGeom>
              <a:noFill/>
            </p:spPr>
            <p:txBody>
              <a:bodyPr wrap="none">
                <a:normAutofit fontScale="92500" lnSpcReduction="10000"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</a:p>
              <a:p>
                <a:pPr algn="ctr"/>
                <a:r>
                  <a:rPr lang="zh-CN" altLang="en-US" sz="16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选债券基金</a:t>
                </a:r>
              </a:p>
            </p:txBody>
          </p:sp>
        </p:grpSp>
        <p:grpSp>
          <p:nvGrpSpPr>
            <p:cNvPr id="126" name="组合 12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BDEA61B6-C11F-44B4-B725-710C4EC01BC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09151" y="2353058"/>
              <a:ext cx="559517" cy="553241"/>
              <a:chOff x="4256088" y="1609725"/>
              <a:chExt cx="3679825" cy="3638551"/>
            </a:xfrm>
          </p:grpSpPr>
          <p:sp>
            <p:nvSpPr>
              <p:cNvPr id="127" name="í$líḑê">
                <a:extLst>
                  <a:ext uri="{FF2B5EF4-FFF2-40B4-BE49-F238E27FC236}">
                    <a16:creationId xmlns:a16="http://schemas.microsoft.com/office/drawing/2014/main" id="{712A9B42-E8C3-4998-A6B7-FAF840AD8E67}"/>
                  </a:ext>
                </a:extLst>
              </p:cNvPr>
              <p:cNvSpPr/>
              <p:nvPr/>
            </p:nvSpPr>
            <p:spPr bwMode="auto">
              <a:xfrm>
                <a:off x="4367213" y="1684338"/>
                <a:ext cx="3568700" cy="3563938"/>
              </a:xfrm>
              <a:custGeom>
                <a:avLst/>
                <a:gdLst>
                  <a:gd name="T0" fmla="*/ 65 w 387"/>
                  <a:gd name="T1" fmla="*/ 240 h 387"/>
                  <a:gd name="T2" fmla="*/ 57 w 387"/>
                  <a:gd name="T3" fmla="*/ 194 h 387"/>
                  <a:gd name="T4" fmla="*/ 194 w 387"/>
                  <a:gd name="T5" fmla="*/ 57 h 387"/>
                  <a:gd name="T6" fmla="*/ 299 w 387"/>
                  <a:gd name="T7" fmla="*/ 106 h 387"/>
                  <a:gd name="T8" fmla="*/ 325 w 387"/>
                  <a:gd name="T9" fmla="*/ 90 h 387"/>
                  <a:gd name="T10" fmla="*/ 351 w 387"/>
                  <a:gd name="T11" fmla="*/ 134 h 387"/>
                  <a:gd name="T12" fmla="*/ 324 w 387"/>
                  <a:gd name="T13" fmla="*/ 150 h 387"/>
                  <a:gd name="T14" fmla="*/ 331 w 387"/>
                  <a:gd name="T15" fmla="*/ 194 h 387"/>
                  <a:gd name="T16" fmla="*/ 194 w 387"/>
                  <a:gd name="T17" fmla="*/ 331 h 387"/>
                  <a:gd name="T18" fmla="*/ 91 w 387"/>
                  <a:gd name="T19" fmla="*/ 284 h 387"/>
                  <a:gd name="T20" fmla="*/ 68 w 387"/>
                  <a:gd name="T21" fmla="*/ 297 h 387"/>
                  <a:gd name="T22" fmla="*/ 43 w 387"/>
                  <a:gd name="T23" fmla="*/ 253 h 387"/>
                  <a:gd name="T24" fmla="*/ 65 w 387"/>
                  <a:gd name="T25" fmla="*/ 240 h 387"/>
                  <a:gd name="T26" fmla="*/ 194 w 387"/>
                  <a:gd name="T27" fmla="*/ 0 h 387"/>
                  <a:gd name="T28" fmla="*/ 0 w 387"/>
                  <a:gd name="T29" fmla="*/ 194 h 387"/>
                  <a:gd name="T30" fmla="*/ 194 w 387"/>
                  <a:gd name="T31" fmla="*/ 387 h 387"/>
                  <a:gd name="T32" fmla="*/ 387 w 387"/>
                  <a:gd name="T33" fmla="*/ 194 h 387"/>
                  <a:gd name="T34" fmla="*/ 194 w 387"/>
                  <a:gd name="T35" fmla="*/ 0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87" h="387">
                    <a:moveTo>
                      <a:pt x="65" y="240"/>
                    </a:moveTo>
                    <a:cubicBezTo>
                      <a:pt x="60" y="226"/>
                      <a:pt x="57" y="210"/>
                      <a:pt x="57" y="194"/>
                    </a:cubicBezTo>
                    <a:cubicBezTo>
                      <a:pt x="57" y="118"/>
                      <a:pt x="118" y="57"/>
                      <a:pt x="194" y="57"/>
                    </a:cubicBezTo>
                    <a:cubicBezTo>
                      <a:pt x="236" y="57"/>
                      <a:pt x="273" y="76"/>
                      <a:pt x="299" y="106"/>
                    </a:cubicBezTo>
                    <a:cubicBezTo>
                      <a:pt x="325" y="90"/>
                      <a:pt x="325" y="90"/>
                      <a:pt x="325" y="90"/>
                    </a:cubicBezTo>
                    <a:cubicBezTo>
                      <a:pt x="351" y="134"/>
                      <a:pt x="351" y="134"/>
                      <a:pt x="351" y="134"/>
                    </a:cubicBezTo>
                    <a:cubicBezTo>
                      <a:pt x="324" y="150"/>
                      <a:pt x="324" y="150"/>
                      <a:pt x="324" y="150"/>
                    </a:cubicBezTo>
                    <a:cubicBezTo>
                      <a:pt x="328" y="164"/>
                      <a:pt x="331" y="178"/>
                      <a:pt x="331" y="194"/>
                    </a:cubicBezTo>
                    <a:cubicBezTo>
                      <a:pt x="331" y="269"/>
                      <a:pt x="269" y="331"/>
                      <a:pt x="194" y="331"/>
                    </a:cubicBezTo>
                    <a:cubicBezTo>
                      <a:pt x="153" y="331"/>
                      <a:pt x="116" y="313"/>
                      <a:pt x="91" y="284"/>
                    </a:cubicBezTo>
                    <a:cubicBezTo>
                      <a:pt x="68" y="297"/>
                      <a:pt x="68" y="297"/>
                      <a:pt x="68" y="297"/>
                    </a:cubicBezTo>
                    <a:cubicBezTo>
                      <a:pt x="43" y="253"/>
                      <a:pt x="43" y="253"/>
                      <a:pt x="43" y="253"/>
                    </a:cubicBezTo>
                    <a:cubicBezTo>
                      <a:pt x="65" y="240"/>
                      <a:pt x="65" y="240"/>
                      <a:pt x="65" y="240"/>
                    </a:cubicBezTo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4" y="0"/>
                    </a:cubicBezTo>
                  </a:path>
                </a:pathLst>
              </a:custGeom>
              <a:solidFill>
                <a:srgbClr val="DCE0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íṥļïḍê">
                <a:extLst>
                  <a:ext uri="{FF2B5EF4-FFF2-40B4-BE49-F238E27FC236}">
                    <a16:creationId xmlns:a16="http://schemas.microsoft.com/office/drawing/2014/main" id="{8CDBA2B6-3D9E-4DA0-875F-E8A5F8FDE602}"/>
                  </a:ext>
                </a:extLst>
              </p:cNvPr>
              <p:cNvSpPr/>
              <p:nvPr/>
            </p:nvSpPr>
            <p:spPr bwMode="auto">
              <a:xfrm>
                <a:off x="4892676" y="2208213"/>
                <a:ext cx="2525713" cy="2524125"/>
              </a:xfrm>
              <a:custGeom>
                <a:avLst/>
                <a:gdLst>
                  <a:gd name="T0" fmla="*/ 267 w 274"/>
                  <a:gd name="T1" fmla="*/ 93 h 274"/>
                  <a:gd name="T2" fmla="*/ 34 w 274"/>
                  <a:gd name="T3" fmla="*/ 227 h 274"/>
                  <a:gd name="T4" fmla="*/ 137 w 274"/>
                  <a:gd name="T5" fmla="*/ 274 h 274"/>
                  <a:gd name="T6" fmla="*/ 274 w 274"/>
                  <a:gd name="T7" fmla="*/ 137 h 274"/>
                  <a:gd name="T8" fmla="*/ 267 w 274"/>
                  <a:gd name="T9" fmla="*/ 93 h 274"/>
                  <a:gd name="T10" fmla="*/ 137 w 274"/>
                  <a:gd name="T11" fmla="*/ 0 h 274"/>
                  <a:gd name="T12" fmla="*/ 0 w 274"/>
                  <a:gd name="T13" fmla="*/ 137 h 274"/>
                  <a:gd name="T14" fmla="*/ 8 w 274"/>
                  <a:gd name="T15" fmla="*/ 183 h 274"/>
                  <a:gd name="T16" fmla="*/ 242 w 274"/>
                  <a:gd name="T17" fmla="*/ 49 h 274"/>
                  <a:gd name="T18" fmla="*/ 137 w 274"/>
                  <a:gd name="T19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4" h="274">
                    <a:moveTo>
                      <a:pt x="267" y="93"/>
                    </a:moveTo>
                    <a:cubicBezTo>
                      <a:pt x="34" y="227"/>
                      <a:pt x="34" y="227"/>
                      <a:pt x="34" y="227"/>
                    </a:cubicBezTo>
                    <a:cubicBezTo>
                      <a:pt x="59" y="256"/>
                      <a:pt x="96" y="274"/>
                      <a:pt x="137" y="274"/>
                    </a:cubicBezTo>
                    <a:cubicBezTo>
                      <a:pt x="212" y="274"/>
                      <a:pt x="274" y="212"/>
                      <a:pt x="274" y="137"/>
                    </a:cubicBezTo>
                    <a:cubicBezTo>
                      <a:pt x="274" y="121"/>
                      <a:pt x="271" y="107"/>
                      <a:pt x="267" y="93"/>
                    </a:cubicBezTo>
                    <a:moveTo>
                      <a:pt x="137" y="0"/>
                    </a:moveTo>
                    <a:cubicBezTo>
                      <a:pt x="61" y="0"/>
                      <a:pt x="0" y="61"/>
                      <a:pt x="0" y="137"/>
                    </a:cubicBezTo>
                    <a:cubicBezTo>
                      <a:pt x="0" y="153"/>
                      <a:pt x="3" y="169"/>
                      <a:pt x="8" y="183"/>
                    </a:cubicBezTo>
                    <a:cubicBezTo>
                      <a:pt x="242" y="49"/>
                      <a:pt x="242" y="49"/>
                      <a:pt x="242" y="49"/>
                    </a:cubicBezTo>
                    <a:cubicBezTo>
                      <a:pt x="216" y="19"/>
                      <a:pt x="179" y="0"/>
                      <a:pt x="137" y="0"/>
                    </a:cubicBezTo>
                  </a:path>
                </a:pathLst>
              </a:custGeom>
              <a:solidFill>
                <a:srgbClr val="DCE0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îṩļíḋe">
                <a:extLst>
                  <a:ext uri="{FF2B5EF4-FFF2-40B4-BE49-F238E27FC236}">
                    <a16:creationId xmlns:a16="http://schemas.microsoft.com/office/drawing/2014/main" id="{2AE30A8A-96B8-4843-8A1C-AD33D170C944}"/>
                  </a:ext>
                </a:extLst>
              </p:cNvPr>
              <p:cNvSpPr/>
              <p:nvPr/>
            </p:nvSpPr>
            <p:spPr bwMode="auto">
              <a:xfrm>
                <a:off x="4764088" y="2513013"/>
                <a:ext cx="2840038" cy="1906588"/>
              </a:xfrm>
              <a:custGeom>
                <a:avLst/>
                <a:gdLst>
                  <a:gd name="T0" fmla="*/ 1638 w 1789"/>
                  <a:gd name="T1" fmla="*/ 0 h 1201"/>
                  <a:gd name="T2" fmla="*/ 1487 w 1789"/>
                  <a:gd name="T3" fmla="*/ 93 h 1201"/>
                  <a:gd name="T4" fmla="*/ 127 w 1789"/>
                  <a:gd name="T5" fmla="*/ 870 h 1201"/>
                  <a:gd name="T6" fmla="*/ 0 w 1789"/>
                  <a:gd name="T7" fmla="*/ 946 h 1201"/>
                  <a:gd name="T8" fmla="*/ 145 w 1789"/>
                  <a:gd name="T9" fmla="*/ 1201 h 1201"/>
                  <a:gd name="T10" fmla="*/ 278 w 1789"/>
                  <a:gd name="T11" fmla="*/ 1126 h 1201"/>
                  <a:gd name="T12" fmla="*/ 1632 w 1789"/>
                  <a:gd name="T13" fmla="*/ 348 h 1201"/>
                  <a:gd name="T14" fmla="*/ 1789 w 1789"/>
                  <a:gd name="T15" fmla="*/ 255 h 1201"/>
                  <a:gd name="T16" fmla="*/ 1638 w 1789"/>
                  <a:gd name="T17" fmla="*/ 0 h 1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89" h="1201">
                    <a:moveTo>
                      <a:pt x="1638" y="0"/>
                    </a:moveTo>
                    <a:lnTo>
                      <a:pt x="1487" y="93"/>
                    </a:lnTo>
                    <a:lnTo>
                      <a:pt x="127" y="870"/>
                    </a:lnTo>
                    <a:lnTo>
                      <a:pt x="0" y="946"/>
                    </a:lnTo>
                    <a:lnTo>
                      <a:pt x="145" y="1201"/>
                    </a:lnTo>
                    <a:lnTo>
                      <a:pt x="278" y="1126"/>
                    </a:lnTo>
                    <a:lnTo>
                      <a:pt x="1632" y="348"/>
                    </a:lnTo>
                    <a:lnTo>
                      <a:pt x="1789" y="255"/>
                    </a:lnTo>
                    <a:lnTo>
                      <a:pt x="1638" y="0"/>
                    </a:lnTo>
                    <a:close/>
                  </a:path>
                </a:pathLst>
              </a:custGeom>
              <a:solidFill>
                <a:srgbClr val="DCE0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íṣľîḍè">
                <a:extLst>
                  <a:ext uri="{FF2B5EF4-FFF2-40B4-BE49-F238E27FC236}">
                    <a16:creationId xmlns:a16="http://schemas.microsoft.com/office/drawing/2014/main" id="{78031089-C2B3-4741-BD66-68E3176DF425}"/>
                  </a:ext>
                </a:extLst>
              </p:cNvPr>
              <p:cNvSpPr/>
              <p:nvPr/>
            </p:nvSpPr>
            <p:spPr bwMode="auto">
              <a:xfrm>
                <a:off x="4764088" y="2513013"/>
                <a:ext cx="2840038" cy="1906588"/>
              </a:xfrm>
              <a:custGeom>
                <a:avLst/>
                <a:gdLst>
                  <a:gd name="T0" fmla="*/ 1638 w 1789"/>
                  <a:gd name="T1" fmla="*/ 0 h 1201"/>
                  <a:gd name="T2" fmla="*/ 1487 w 1789"/>
                  <a:gd name="T3" fmla="*/ 93 h 1201"/>
                  <a:gd name="T4" fmla="*/ 127 w 1789"/>
                  <a:gd name="T5" fmla="*/ 870 h 1201"/>
                  <a:gd name="T6" fmla="*/ 0 w 1789"/>
                  <a:gd name="T7" fmla="*/ 946 h 1201"/>
                  <a:gd name="T8" fmla="*/ 145 w 1789"/>
                  <a:gd name="T9" fmla="*/ 1201 h 1201"/>
                  <a:gd name="T10" fmla="*/ 278 w 1789"/>
                  <a:gd name="T11" fmla="*/ 1126 h 1201"/>
                  <a:gd name="T12" fmla="*/ 1632 w 1789"/>
                  <a:gd name="T13" fmla="*/ 348 h 1201"/>
                  <a:gd name="T14" fmla="*/ 1789 w 1789"/>
                  <a:gd name="T15" fmla="*/ 255 h 1201"/>
                  <a:gd name="T16" fmla="*/ 1638 w 1789"/>
                  <a:gd name="T17" fmla="*/ 0 h 1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89" h="1201">
                    <a:moveTo>
                      <a:pt x="1638" y="0"/>
                    </a:moveTo>
                    <a:lnTo>
                      <a:pt x="1487" y="93"/>
                    </a:lnTo>
                    <a:lnTo>
                      <a:pt x="127" y="870"/>
                    </a:lnTo>
                    <a:lnTo>
                      <a:pt x="0" y="946"/>
                    </a:lnTo>
                    <a:lnTo>
                      <a:pt x="145" y="1201"/>
                    </a:lnTo>
                    <a:lnTo>
                      <a:pt x="278" y="1126"/>
                    </a:lnTo>
                    <a:lnTo>
                      <a:pt x="1632" y="348"/>
                    </a:lnTo>
                    <a:lnTo>
                      <a:pt x="1789" y="255"/>
                    </a:lnTo>
                    <a:lnTo>
                      <a:pt x="16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íSḷïdé">
                <a:extLst>
                  <a:ext uri="{FF2B5EF4-FFF2-40B4-BE49-F238E27FC236}">
                    <a16:creationId xmlns:a16="http://schemas.microsoft.com/office/drawing/2014/main" id="{7C283033-09E9-4A27-B44F-917267154AD7}"/>
                  </a:ext>
                </a:extLst>
              </p:cNvPr>
              <p:cNvSpPr/>
              <p:nvPr/>
            </p:nvSpPr>
            <p:spPr bwMode="auto">
              <a:xfrm>
                <a:off x="4256088" y="1609725"/>
                <a:ext cx="3568700" cy="3565525"/>
              </a:xfrm>
              <a:prstGeom prst="ellipse">
                <a:avLst/>
              </a:prstGeom>
              <a:solidFill>
                <a:srgbClr val="3AC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íSlídè">
                <a:extLst>
                  <a:ext uri="{FF2B5EF4-FFF2-40B4-BE49-F238E27FC236}">
                    <a16:creationId xmlns:a16="http://schemas.microsoft.com/office/drawing/2014/main" id="{25EC332B-F8EC-4BA4-BF2B-38049288A920}"/>
                  </a:ext>
                </a:extLst>
              </p:cNvPr>
              <p:cNvSpPr/>
              <p:nvPr/>
            </p:nvSpPr>
            <p:spPr bwMode="auto">
              <a:xfrm>
                <a:off x="4781551" y="2135188"/>
                <a:ext cx="2527300" cy="25241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ïšḻíḋé">
                <a:extLst>
                  <a:ext uri="{FF2B5EF4-FFF2-40B4-BE49-F238E27FC236}">
                    <a16:creationId xmlns:a16="http://schemas.microsoft.com/office/drawing/2014/main" id="{26FD5F9B-8112-4EED-89B9-CBD526CB1F77}"/>
                  </a:ext>
                </a:extLst>
              </p:cNvPr>
              <p:cNvSpPr/>
              <p:nvPr/>
            </p:nvSpPr>
            <p:spPr bwMode="auto">
              <a:xfrm>
                <a:off x="4652963" y="2438400"/>
                <a:ext cx="2840038" cy="1908175"/>
              </a:xfrm>
              <a:custGeom>
                <a:avLst/>
                <a:gdLst>
                  <a:gd name="T0" fmla="*/ 145 w 1789"/>
                  <a:gd name="T1" fmla="*/ 1202 h 1202"/>
                  <a:gd name="T2" fmla="*/ 0 w 1789"/>
                  <a:gd name="T3" fmla="*/ 946 h 1202"/>
                  <a:gd name="T4" fmla="*/ 1638 w 1789"/>
                  <a:gd name="T5" fmla="*/ 0 h 1202"/>
                  <a:gd name="T6" fmla="*/ 1789 w 1789"/>
                  <a:gd name="T7" fmla="*/ 256 h 1202"/>
                  <a:gd name="T8" fmla="*/ 145 w 1789"/>
                  <a:gd name="T9" fmla="*/ 1202 h 1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9" h="1202">
                    <a:moveTo>
                      <a:pt x="145" y="1202"/>
                    </a:moveTo>
                    <a:lnTo>
                      <a:pt x="0" y="946"/>
                    </a:lnTo>
                    <a:lnTo>
                      <a:pt x="1638" y="0"/>
                    </a:lnTo>
                    <a:lnTo>
                      <a:pt x="1789" y="256"/>
                    </a:lnTo>
                    <a:lnTo>
                      <a:pt x="145" y="1202"/>
                    </a:lnTo>
                    <a:close/>
                  </a:path>
                </a:pathLst>
              </a:custGeom>
              <a:solidFill>
                <a:srgbClr val="3AC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46" name="íş1iḍé">
              <a:extLst>
                <a:ext uri="{FF2B5EF4-FFF2-40B4-BE49-F238E27FC236}">
                  <a16:creationId xmlns:a16="http://schemas.microsoft.com/office/drawing/2014/main" id="{CACD77C3-00F7-4E66-991A-41683036E378}"/>
                </a:ext>
              </a:extLst>
            </p:cNvPr>
            <p:cNvSpPr/>
            <p:nvPr/>
          </p:nvSpPr>
          <p:spPr bwMode="auto">
            <a:xfrm>
              <a:off x="8267788" y="2386815"/>
              <a:ext cx="615805" cy="468065"/>
            </a:xfrm>
            <a:custGeom>
              <a:avLst/>
              <a:gdLst>
                <a:gd name="T0" fmla="*/ 2076 w 2110"/>
                <a:gd name="T1" fmla="*/ 200 h 1604"/>
                <a:gd name="T2" fmla="*/ 1912 w 2110"/>
                <a:gd name="T3" fmla="*/ 35 h 1604"/>
                <a:gd name="T4" fmla="*/ 1789 w 2110"/>
                <a:gd name="T5" fmla="*/ 33 h 1604"/>
                <a:gd name="T6" fmla="*/ 1789 w 2110"/>
                <a:gd name="T7" fmla="*/ 34 h 1604"/>
                <a:gd name="T8" fmla="*/ 759 w 2110"/>
                <a:gd name="T9" fmla="*/ 1055 h 1604"/>
                <a:gd name="T10" fmla="*/ 323 w 2110"/>
                <a:gd name="T11" fmla="*/ 616 h 1604"/>
                <a:gd name="T12" fmla="*/ 200 w 2110"/>
                <a:gd name="T13" fmla="*/ 615 h 1604"/>
                <a:gd name="T14" fmla="*/ 35 w 2110"/>
                <a:gd name="T15" fmla="*/ 779 h 1604"/>
                <a:gd name="T16" fmla="*/ 34 w 2110"/>
                <a:gd name="T17" fmla="*/ 903 h 1604"/>
                <a:gd name="T18" fmla="*/ 695 w 2110"/>
                <a:gd name="T19" fmla="*/ 1569 h 1604"/>
                <a:gd name="T20" fmla="*/ 819 w 2110"/>
                <a:gd name="T21" fmla="*/ 1570 h 1604"/>
                <a:gd name="T22" fmla="*/ 2075 w 2110"/>
                <a:gd name="T23" fmla="*/ 323 h 1604"/>
                <a:gd name="T24" fmla="*/ 2077 w 2110"/>
                <a:gd name="T25" fmla="*/ 200 h 1604"/>
                <a:gd name="T26" fmla="*/ 2076 w 2110"/>
                <a:gd name="T27" fmla="*/ 200 h 1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10" h="1604">
                  <a:moveTo>
                    <a:pt x="2076" y="200"/>
                  </a:moveTo>
                  <a:cubicBezTo>
                    <a:pt x="1912" y="35"/>
                    <a:pt x="1912" y="35"/>
                    <a:pt x="1912" y="35"/>
                  </a:cubicBezTo>
                  <a:cubicBezTo>
                    <a:pt x="1879" y="0"/>
                    <a:pt x="1823" y="0"/>
                    <a:pt x="1789" y="33"/>
                  </a:cubicBezTo>
                  <a:cubicBezTo>
                    <a:pt x="1789" y="34"/>
                    <a:pt x="1789" y="34"/>
                    <a:pt x="1789" y="34"/>
                  </a:cubicBezTo>
                  <a:cubicBezTo>
                    <a:pt x="759" y="1055"/>
                    <a:pt x="759" y="1055"/>
                    <a:pt x="759" y="1055"/>
                  </a:cubicBezTo>
                  <a:cubicBezTo>
                    <a:pt x="323" y="616"/>
                    <a:pt x="323" y="616"/>
                    <a:pt x="323" y="616"/>
                  </a:cubicBezTo>
                  <a:cubicBezTo>
                    <a:pt x="290" y="582"/>
                    <a:pt x="235" y="582"/>
                    <a:pt x="200" y="615"/>
                  </a:cubicBezTo>
                  <a:cubicBezTo>
                    <a:pt x="35" y="779"/>
                    <a:pt x="35" y="779"/>
                    <a:pt x="35" y="779"/>
                  </a:cubicBezTo>
                  <a:cubicBezTo>
                    <a:pt x="1" y="813"/>
                    <a:pt x="0" y="868"/>
                    <a:pt x="34" y="903"/>
                  </a:cubicBezTo>
                  <a:cubicBezTo>
                    <a:pt x="695" y="1569"/>
                    <a:pt x="695" y="1569"/>
                    <a:pt x="695" y="1569"/>
                  </a:cubicBezTo>
                  <a:cubicBezTo>
                    <a:pt x="729" y="1603"/>
                    <a:pt x="784" y="1604"/>
                    <a:pt x="819" y="1570"/>
                  </a:cubicBezTo>
                  <a:cubicBezTo>
                    <a:pt x="2075" y="323"/>
                    <a:pt x="2075" y="323"/>
                    <a:pt x="2075" y="323"/>
                  </a:cubicBezTo>
                  <a:cubicBezTo>
                    <a:pt x="2110" y="290"/>
                    <a:pt x="2110" y="234"/>
                    <a:pt x="2077" y="200"/>
                  </a:cubicBezTo>
                  <a:lnTo>
                    <a:pt x="2076" y="200"/>
                  </a:lnTo>
                  <a:close/>
                </a:path>
              </a:pathLst>
            </a:custGeom>
            <a:solidFill>
              <a:srgbClr val="F1333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íş1iḍé">
              <a:extLst>
                <a:ext uri="{FF2B5EF4-FFF2-40B4-BE49-F238E27FC236}">
                  <a16:creationId xmlns:a16="http://schemas.microsoft.com/office/drawing/2014/main" id="{C4D27B72-13F4-48CE-B1F6-279F5B01E848}"/>
                </a:ext>
              </a:extLst>
            </p:cNvPr>
            <p:cNvSpPr/>
            <p:nvPr/>
          </p:nvSpPr>
          <p:spPr bwMode="auto">
            <a:xfrm>
              <a:off x="8267788" y="3546409"/>
              <a:ext cx="615805" cy="468065"/>
            </a:xfrm>
            <a:custGeom>
              <a:avLst/>
              <a:gdLst>
                <a:gd name="T0" fmla="*/ 2076 w 2110"/>
                <a:gd name="T1" fmla="*/ 200 h 1604"/>
                <a:gd name="T2" fmla="*/ 1912 w 2110"/>
                <a:gd name="T3" fmla="*/ 35 h 1604"/>
                <a:gd name="T4" fmla="*/ 1789 w 2110"/>
                <a:gd name="T5" fmla="*/ 33 h 1604"/>
                <a:gd name="T6" fmla="*/ 1789 w 2110"/>
                <a:gd name="T7" fmla="*/ 34 h 1604"/>
                <a:gd name="T8" fmla="*/ 759 w 2110"/>
                <a:gd name="T9" fmla="*/ 1055 h 1604"/>
                <a:gd name="T10" fmla="*/ 323 w 2110"/>
                <a:gd name="T11" fmla="*/ 616 h 1604"/>
                <a:gd name="T12" fmla="*/ 200 w 2110"/>
                <a:gd name="T13" fmla="*/ 615 h 1604"/>
                <a:gd name="T14" fmla="*/ 35 w 2110"/>
                <a:gd name="T15" fmla="*/ 779 h 1604"/>
                <a:gd name="T16" fmla="*/ 34 w 2110"/>
                <a:gd name="T17" fmla="*/ 903 h 1604"/>
                <a:gd name="T18" fmla="*/ 695 w 2110"/>
                <a:gd name="T19" fmla="*/ 1569 h 1604"/>
                <a:gd name="T20" fmla="*/ 819 w 2110"/>
                <a:gd name="T21" fmla="*/ 1570 h 1604"/>
                <a:gd name="T22" fmla="*/ 2075 w 2110"/>
                <a:gd name="T23" fmla="*/ 323 h 1604"/>
                <a:gd name="T24" fmla="*/ 2077 w 2110"/>
                <a:gd name="T25" fmla="*/ 200 h 1604"/>
                <a:gd name="T26" fmla="*/ 2076 w 2110"/>
                <a:gd name="T27" fmla="*/ 200 h 1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10" h="1604">
                  <a:moveTo>
                    <a:pt x="2076" y="200"/>
                  </a:moveTo>
                  <a:cubicBezTo>
                    <a:pt x="1912" y="35"/>
                    <a:pt x="1912" y="35"/>
                    <a:pt x="1912" y="35"/>
                  </a:cubicBezTo>
                  <a:cubicBezTo>
                    <a:pt x="1879" y="0"/>
                    <a:pt x="1823" y="0"/>
                    <a:pt x="1789" y="33"/>
                  </a:cubicBezTo>
                  <a:cubicBezTo>
                    <a:pt x="1789" y="34"/>
                    <a:pt x="1789" y="34"/>
                    <a:pt x="1789" y="34"/>
                  </a:cubicBezTo>
                  <a:cubicBezTo>
                    <a:pt x="759" y="1055"/>
                    <a:pt x="759" y="1055"/>
                    <a:pt x="759" y="1055"/>
                  </a:cubicBezTo>
                  <a:cubicBezTo>
                    <a:pt x="323" y="616"/>
                    <a:pt x="323" y="616"/>
                    <a:pt x="323" y="616"/>
                  </a:cubicBezTo>
                  <a:cubicBezTo>
                    <a:pt x="290" y="582"/>
                    <a:pt x="235" y="582"/>
                    <a:pt x="200" y="615"/>
                  </a:cubicBezTo>
                  <a:cubicBezTo>
                    <a:pt x="35" y="779"/>
                    <a:pt x="35" y="779"/>
                    <a:pt x="35" y="779"/>
                  </a:cubicBezTo>
                  <a:cubicBezTo>
                    <a:pt x="1" y="813"/>
                    <a:pt x="0" y="868"/>
                    <a:pt x="34" y="903"/>
                  </a:cubicBezTo>
                  <a:cubicBezTo>
                    <a:pt x="695" y="1569"/>
                    <a:pt x="695" y="1569"/>
                    <a:pt x="695" y="1569"/>
                  </a:cubicBezTo>
                  <a:cubicBezTo>
                    <a:pt x="729" y="1603"/>
                    <a:pt x="784" y="1604"/>
                    <a:pt x="819" y="1570"/>
                  </a:cubicBezTo>
                  <a:cubicBezTo>
                    <a:pt x="2075" y="323"/>
                    <a:pt x="2075" y="323"/>
                    <a:pt x="2075" y="323"/>
                  </a:cubicBezTo>
                  <a:cubicBezTo>
                    <a:pt x="2110" y="290"/>
                    <a:pt x="2110" y="234"/>
                    <a:pt x="2077" y="200"/>
                  </a:cubicBezTo>
                  <a:lnTo>
                    <a:pt x="2076" y="200"/>
                  </a:lnTo>
                  <a:close/>
                </a:path>
              </a:pathLst>
            </a:custGeom>
            <a:solidFill>
              <a:srgbClr val="F1333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íş1iḍé">
              <a:extLst>
                <a:ext uri="{FF2B5EF4-FFF2-40B4-BE49-F238E27FC236}">
                  <a16:creationId xmlns:a16="http://schemas.microsoft.com/office/drawing/2014/main" id="{EA988DEE-0901-452C-B2C5-AD6A4DCD1CE7}"/>
                </a:ext>
              </a:extLst>
            </p:cNvPr>
            <p:cNvSpPr/>
            <p:nvPr/>
          </p:nvSpPr>
          <p:spPr bwMode="auto">
            <a:xfrm>
              <a:off x="8278642" y="4726317"/>
              <a:ext cx="615805" cy="468065"/>
            </a:xfrm>
            <a:custGeom>
              <a:avLst/>
              <a:gdLst>
                <a:gd name="T0" fmla="*/ 2076 w 2110"/>
                <a:gd name="T1" fmla="*/ 200 h 1604"/>
                <a:gd name="T2" fmla="*/ 1912 w 2110"/>
                <a:gd name="T3" fmla="*/ 35 h 1604"/>
                <a:gd name="T4" fmla="*/ 1789 w 2110"/>
                <a:gd name="T5" fmla="*/ 33 h 1604"/>
                <a:gd name="T6" fmla="*/ 1789 w 2110"/>
                <a:gd name="T7" fmla="*/ 34 h 1604"/>
                <a:gd name="T8" fmla="*/ 759 w 2110"/>
                <a:gd name="T9" fmla="*/ 1055 h 1604"/>
                <a:gd name="T10" fmla="*/ 323 w 2110"/>
                <a:gd name="T11" fmla="*/ 616 h 1604"/>
                <a:gd name="T12" fmla="*/ 200 w 2110"/>
                <a:gd name="T13" fmla="*/ 615 h 1604"/>
                <a:gd name="T14" fmla="*/ 35 w 2110"/>
                <a:gd name="T15" fmla="*/ 779 h 1604"/>
                <a:gd name="T16" fmla="*/ 34 w 2110"/>
                <a:gd name="T17" fmla="*/ 903 h 1604"/>
                <a:gd name="T18" fmla="*/ 695 w 2110"/>
                <a:gd name="T19" fmla="*/ 1569 h 1604"/>
                <a:gd name="T20" fmla="*/ 819 w 2110"/>
                <a:gd name="T21" fmla="*/ 1570 h 1604"/>
                <a:gd name="T22" fmla="*/ 2075 w 2110"/>
                <a:gd name="T23" fmla="*/ 323 h 1604"/>
                <a:gd name="T24" fmla="*/ 2077 w 2110"/>
                <a:gd name="T25" fmla="*/ 200 h 1604"/>
                <a:gd name="T26" fmla="*/ 2076 w 2110"/>
                <a:gd name="T27" fmla="*/ 200 h 1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10" h="1604">
                  <a:moveTo>
                    <a:pt x="2076" y="200"/>
                  </a:moveTo>
                  <a:cubicBezTo>
                    <a:pt x="1912" y="35"/>
                    <a:pt x="1912" y="35"/>
                    <a:pt x="1912" y="35"/>
                  </a:cubicBezTo>
                  <a:cubicBezTo>
                    <a:pt x="1879" y="0"/>
                    <a:pt x="1823" y="0"/>
                    <a:pt x="1789" y="33"/>
                  </a:cubicBezTo>
                  <a:cubicBezTo>
                    <a:pt x="1789" y="34"/>
                    <a:pt x="1789" y="34"/>
                    <a:pt x="1789" y="34"/>
                  </a:cubicBezTo>
                  <a:cubicBezTo>
                    <a:pt x="759" y="1055"/>
                    <a:pt x="759" y="1055"/>
                    <a:pt x="759" y="1055"/>
                  </a:cubicBezTo>
                  <a:cubicBezTo>
                    <a:pt x="323" y="616"/>
                    <a:pt x="323" y="616"/>
                    <a:pt x="323" y="616"/>
                  </a:cubicBezTo>
                  <a:cubicBezTo>
                    <a:pt x="290" y="582"/>
                    <a:pt x="235" y="582"/>
                    <a:pt x="200" y="615"/>
                  </a:cubicBezTo>
                  <a:cubicBezTo>
                    <a:pt x="35" y="779"/>
                    <a:pt x="35" y="779"/>
                    <a:pt x="35" y="779"/>
                  </a:cubicBezTo>
                  <a:cubicBezTo>
                    <a:pt x="1" y="813"/>
                    <a:pt x="0" y="868"/>
                    <a:pt x="34" y="903"/>
                  </a:cubicBezTo>
                  <a:cubicBezTo>
                    <a:pt x="695" y="1569"/>
                    <a:pt x="695" y="1569"/>
                    <a:pt x="695" y="1569"/>
                  </a:cubicBezTo>
                  <a:cubicBezTo>
                    <a:pt x="729" y="1603"/>
                    <a:pt x="784" y="1604"/>
                    <a:pt x="819" y="1570"/>
                  </a:cubicBezTo>
                  <a:cubicBezTo>
                    <a:pt x="2075" y="323"/>
                    <a:pt x="2075" y="323"/>
                    <a:pt x="2075" y="323"/>
                  </a:cubicBezTo>
                  <a:cubicBezTo>
                    <a:pt x="2110" y="290"/>
                    <a:pt x="2110" y="234"/>
                    <a:pt x="2077" y="200"/>
                  </a:cubicBezTo>
                  <a:lnTo>
                    <a:pt x="2076" y="200"/>
                  </a:lnTo>
                  <a:close/>
                </a:path>
              </a:pathLst>
            </a:custGeom>
            <a:solidFill>
              <a:srgbClr val="F1333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文本框 380">
              <a:extLst>
                <a:ext uri="{FF2B5EF4-FFF2-40B4-BE49-F238E27FC236}">
                  <a16:creationId xmlns:a16="http://schemas.microsoft.com/office/drawing/2014/main" id="{BCBE7716-62EF-4C77-9A0E-230F81F92956}"/>
                </a:ext>
              </a:extLst>
            </p:cNvPr>
            <p:cNvSpPr txBox="1"/>
            <p:nvPr/>
          </p:nvSpPr>
          <p:spPr>
            <a:xfrm>
              <a:off x="9087994" y="2293528"/>
              <a:ext cx="17698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F13333"/>
                  </a:solidFill>
                  <a:latin typeface="字魂5号-无外润黑体" panose="00000500000000000000" pitchFamily="2" charset="-122"/>
                  <a:ea typeface="字魂5号-无外润黑体" panose="00000500000000000000" pitchFamily="2" charset="-122"/>
                </a:rPr>
                <a:t>逆向思维</a:t>
              </a:r>
            </a:p>
          </p:txBody>
        </p:sp>
        <p:sp>
          <p:nvSpPr>
            <p:cNvPr id="382" name="文本框 381">
              <a:extLst>
                <a:ext uri="{FF2B5EF4-FFF2-40B4-BE49-F238E27FC236}">
                  <a16:creationId xmlns:a16="http://schemas.microsoft.com/office/drawing/2014/main" id="{F4830ACA-D2F5-49F1-9427-8FBBF0729DBD}"/>
                </a:ext>
              </a:extLst>
            </p:cNvPr>
            <p:cNvSpPr txBox="1"/>
            <p:nvPr/>
          </p:nvSpPr>
          <p:spPr>
            <a:xfrm>
              <a:off x="9088747" y="3497453"/>
              <a:ext cx="17698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站酷小微LOGO体" panose="02010600010101010101" pitchFamily="2" charset="-122"/>
                  <a:ea typeface="站酷小微LOGO体" panose="02010600010101010101" pitchFamily="2" charset="-122"/>
                </a:defRPr>
              </a:lvl1pPr>
            </a:lstStyle>
            <a:p>
              <a:r>
                <a:rPr lang="zh-CN" altLang="en-US" dirty="0">
                  <a:solidFill>
                    <a:srgbClr val="F13333"/>
                  </a:solidFill>
                  <a:latin typeface="字魂5号-无外润黑体" panose="00000500000000000000" pitchFamily="2" charset="-122"/>
                  <a:ea typeface="字魂5号-无外润黑体" panose="00000500000000000000" pitchFamily="2" charset="-122"/>
                </a:rPr>
                <a:t>组合思维</a:t>
              </a:r>
            </a:p>
          </p:txBody>
        </p:sp>
        <p:sp>
          <p:nvSpPr>
            <p:cNvPr id="383" name="文本框 382">
              <a:extLst>
                <a:ext uri="{FF2B5EF4-FFF2-40B4-BE49-F238E27FC236}">
                  <a16:creationId xmlns:a16="http://schemas.microsoft.com/office/drawing/2014/main" id="{E3774A12-D48A-4FA8-BC4E-4F2E895DD75F}"/>
                </a:ext>
              </a:extLst>
            </p:cNvPr>
            <p:cNvSpPr txBox="1"/>
            <p:nvPr/>
          </p:nvSpPr>
          <p:spPr>
            <a:xfrm>
              <a:off x="9088746" y="4661979"/>
              <a:ext cx="17698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站酷小微LOGO体" panose="02010600010101010101" pitchFamily="2" charset="-122"/>
                  <a:ea typeface="站酷小微LOGO体" panose="02010600010101010101" pitchFamily="2" charset="-122"/>
                </a:defRPr>
              </a:lvl1pPr>
            </a:lstStyle>
            <a:p>
              <a:r>
                <a:rPr lang="zh-CN" altLang="en-US" dirty="0">
                  <a:solidFill>
                    <a:srgbClr val="F13333"/>
                  </a:solidFill>
                  <a:latin typeface="字魂5号-无外润黑体" panose="00000500000000000000" pitchFamily="2" charset="-122"/>
                  <a:ea typeface="字魂5号-无外润黑体" panose="00000500000000000000" pitchFamily="2" charset="-122"/>
                </a:rPr>
                <a:t>长期思维</a:t>
              </a:r>
            </a:p>
          </p:txBody>
        </p:sp>
        <p:sp>
          <p:nvSpPr>
            <p:cNvPr id="384" name="文本框 383">
              <a:extLst>
                <a:ext uri="{FF2B5EF4-FFF2-40B4-BE49-F238E27FC236}">
                  <a16:creationId xmlns:a16="http://schemas.microsoft.com/office/drawing/2014/main" id="{286C1AB9-98F5-48CC-BB7A-D1382E1BBF86}"/>
                </a:ext>
              </a:extLst>
            </p:cNvPr>
            <p:cNvSpPr txBox="1"/>
            <p:nvPr/>
          </p:nvSpPr>
          <p:spPr>
            <a:xfrm>
              <a:off x="546697" y="2323024"/>
              <a:ext cx="29979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dirty="0">
                  <a:solidFill>
                    <a:srgbClr val="3ACC6C"/>
                  </a:solidFill>
                  <a:latin typeface="字魂5号-无外润黑体" panose="00000500000000000000" pitchFamily="2" charset="-122"/>
                  <a:ea typeface="字魂5号-无外润黑体" panose="00000500000000000000" pitchFamily="2" charset="-122"/>
                </a:rPr>
                <a:t>从众、过度自信</a:t>
              </a:r>
            </a:p>
          </p:txBody>
        </p:sp>
        <p:sp>
          <p:nvSpPr>
            <p:cNvPr id="385" name="文本框 384">
              <a:extLst>
                <a:ext uri="{FF2B5EF4-FFF2-40B4-BE49-F238E27FC236}">
                  <a16:creationId xmlns:a16="http://schemas.microsoft.com/office/drawing/2014/main" id="{16898E50-36C7-4D41-A762-AD487CAF47B3}"/>
                </a:ext>
              </a:extLst>
            </p:cNvPr>
            <p:cNvSpPr txBox="1"/>
            <p:nvPr/>
          </p:nvSpPr>
          <p:spPr>
            <a:xfrm>
              <a:off x="546697" y="3151284"/>
              <a:ext cx="29979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站酷小微LOGO体" panose="02010600010101010101" pitchFamily="2" charset="-122"/>
                  <a:ea typeface="站酷小微LOGO体" panose="02010600010101010101" pitchFamily="2" charset="-122"/>
                </a:defRPr>
              </a:lvl1pPr>
            </a:lstStyle>
            <a:p>
              <a:pPr algn="r"/>
              <a:r>
                <a:rPr lang="zh-CN" altLang="en-US" sz="2400" dirty="0">
                  <a:solidFill>
                    <a:srgbClr val="3ACC6C"/>
                  </a:solidFill>
                  <a:latin typeface="字魂5号-无外润黑体" panose="00000500000000000000" pitchFamily="2" charset="-122"/>
                  <a:ea typeface="字魂5号-无外润黑体" panose="00000500000000000000" pitchFamily="2" charset="-122"/>
                </a:rPr>
                <a:t>近因、缺乏耐心</a:t>
              </a:r>
            </a:p>
          </p:txBody>
        </p:sp>
        <p:sp>
          <p:nvSpPr>
            <p:cNvPr id="386" name="文本框 385">
              <a:extLst>
                <a:ext uri="{FF2B5EF4-FFF2-40B4-BE49-F238E27FC236}">
                  <a16:creationId xmlns:a16="http://schemas.microsoft.com/office/drawing/2014/main" id="{97B1794E-196C-4224-9F61-39D088E884D9}"/>
                </a:ext>
              </a:extLst>
            </p:cNvPr>
            <p:cNvSpPr txBox="1"/>
            <p:nvPr/>
          </p:nvSpPr>
          <p:spPr>
            <a:xfrm>
              <a:off x="432619" y="4779860"/>
              <a:ext cx="3112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站酷小微LOGO体" panose="02010600010101010101" pitchFamily="2" charset="-122"/>
                  <a:ea typeface="站酷小微LOGO体" panose="02010600010101010101" pitchFamily="2" charset="-122"/>
                </a:defRPr>
              </a:lvl1pPr>
            </a:lstStyle>
            <a:p>
              <a:pPr algn="r"/>
              <a:r>
                <a:rPr lang="zh-CN" altLang="en-US" sz="2400" dirty="0">
                  <a:solidFill>
                    <a:srgbClr val="3ACC6C"/>
                  </a:solidFill>
                  <a:latin typeface="字魂5号-无外润黑体" panose="00000500000000000000" pitchFamily="2" charset="-122"/>
                  <a:ea typeface="字魂5号-无外润黑体" panose="00000500000000000000" pitchFamily="2" charset="-122"/>
                </a:rPr>
                <a:t>心理账户、膀胱效应</a:t>
              </a:r>
            </a:p>
          </p:txBody>
        </p:sp>
        <p:sp>
          <p:nvSpPr>
            <p:cNvPr id="396" name="文本框 395">
              <a:extLst>
                <a:ext uri="{FF2B5EF4-FFF2-40B4-BE49-F238E27FC236}">
                  <a16:creationId xmlns:a16="http://schemas.microsoft.com/office/drawing/2014/main" id="{250E22D8-FA3F-4345-805B-40426889A674}"/>
                </a:ext>
              </a:extLst>
            </p:cNvPr>
            <p:cNvSpPr txBox="1"/>
            <p:nvPr/>
          </p:nvSpPr>
          <p:spPr>
            <a:xfrm>
              <a:off x="447439" y="3954528"/>
              <a:ext cx="3097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站酷小微LOGO体" panose="02010600010101010101" pitchFamily="2" charset="-122"/>
                  <a:ea typeface="站酷小微LOGO体" panose="02010600010101010101" pitchFamily="2" charset="-122"/>
                </a:defRPr>
              </a:lvl1pPr>
            </a:lstStyle>
            <a:p>
              <a:pPr algn="r"/>
              <a:r>
                <a:rPr lang="zh-CN" altLang="en-US" sz="2400" dirty="0">
                  <a:solidFill>
                    <a:srgbClr val="3ACC6C"/>
                  </a:solidFill>
                  <a:latin typeface="字魂5号-无外润黑体" panose="00000500000000000000" pitchFamily="2" charset="-122"/>
                  <a:ea typeface="字魂5号-无外润黑体" panose="00000500000000000000" pitchFamily="2" charset="-122"/>
                </a:rPr>
                <a:t>偏爱复杂、锚定</a:t>
              </a:r>
            </a:p>
          </p:txBody>
        </p:sp>
        <p:grpSp>
          <p:nvGrpSpPr>
            <p:cNvPr id="397" name="组合 39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1088ECA6-C7EE-4E89-9ABA-33F46B9F25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09151" y="3165638"/>
              <a:ext cx="559517" cy="553241"/>
              <a:chOff x="4256088" y="1609725"/>
              <a:chExt cx="3679825" cy="3638551"/>
            </a:xfrm>
          </p:grpSpPr>
          <p:sp>
            <p:nvSpPr>
              <p:cNvPr id="398" name="í$líḑê">
                <a:extLst>
                  <a:ext uri="{FF2B5EF4-FFF2-40B4-BE49-F238E27FC236}">
                    <a16:creationId xmlns:a16="http://schemas.microsoft.com/office/drawing/2014/main" id="{D0BE6211-555A-4481-BA50-3049F093F236}"/>
                  </a:ext>
                </a:extLst>
              </p:cNvPr>
              <p:cNvSpPr/>
              <p:nvPr/>
            </p:nvSpPr>
            <p:spPr bwMode="auto">
              <a:xfrm>
                <a:off x="4367213" y="1684338"/>
                <a:ext cx="3568700" cy="3563938"/>
              </a:xfrm>
              <a:custGeom>
                <a:avLst/>
                <a:gdLst>
                  <a:gd name="T0" fmla="*/ 65 w 387"/>
                  <a:gd name="T1" fmla="*/ 240 h 387"/>
                  <a:gd name="T2" fmla="*/ 57 w 387"/>
                  <a:gd name="T3" fmla="*/ 194 h 387"/>
                  <a:gd name="T4" fmla="*/ 194 w 387"/>
                  <a:gd name="T5" fmla="*/ 57 h 387"/>
                  <a:gd name="T6" fmla="*/ 299 w 387"/>
                  <a:gd name="T7" fmla="*/ 106 h 387"/>
                  <a:gd name="T8" fmla="*/ 325 w 387"/>
                  <a:gd name="T9" fmla="*/ 90 h 387"/>
                  <a:gd name="T10" fmla="*/ 351 w 387"/>
                  <a:gd name="T11" fmla="*/ 134 h 387"/>
                  <a:gd name="T12" fmla="*/ 324 w 387"/>
                  <a:gd name="T13" fmla="*/ 150 h 387"/>
                  <a:gd name="T14" fmla="*/ 331 w 387"/>
                  <a:gd name="T15" fmla="*/ 194 h 387"/>
                  <a:gd name="T16" fmla="*/ 194 w 387"/>
                  <a:gd name="T17" fmla="*/ 331 h 387"/>
                  <a:gd name="T18" fmla="*/ 91 w 387"/>
                  <a:gd name="T19" fmla="*/ 284 h 387"/>
                  <a:gd name="T20" fmla="*/ 68 w 387"/>
                  <a:gd name="T21" fmla="*/ 297 h 387"/>
                  <a:gd name="T22" fmla="*/ 43 w 387"/>
                  <a:gd name="T23" fmla="*/ 253 h 387"/>
                  <a:gd name="T24" fmla="*/ 65 w 387"/>
                  <a:gd name="T25" fmla="*/ 240 h 387"/>
                  <a:gd name="T26" fmla="*/ 194 w 387"/>
                  <a:gd name="T27" fmla="*/ 0 h 387"/>
                  <a:gd name="T28" fmla="*/ 0 w 387"/>
                  <a:gd name="T29" fmla="*/ 194 h 387"/>
                  <a:gd name="T30" fmla="*/ 194 w 387"/>
                  <a:gd name="T31" fmla="*/ 387 h 387"/>
                  <a:gd name="T32" fmla="*/ 387 w 387"/>
                  <a:gd name="T33" fmla="*/ 194 h 387"/>
                  <a:gd name="T34" fmla="*/ 194 w 387"/>
                  <a:gd name="T35" fmla="*/ 0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87" h="387">
                    <a:moveTo>
                      <a:pt x="65" y="240"/>
                    </a:moveTo>
                    <a:cubicBezTo>
                      <a:pt x="60" y="226"/>
                      <a:pt x="57" y="210"/>
                      <a:pt x="57" y="194"/>
                    </a:cubicBezTo>
                    <a:cubicBezTo>
                      <a:pt x="57" y="118"/>
                      <a:pt x="118" y="57"/>
                      <a:pt x="194" y="57"/>
                    </a:cubicBezTo>
                    <a:cubicBezTo>
                      <a:pt x="236" y="57"/>
                      <a:pt x="273" y="76"/>
                      <a:pt x="299" y="106"/>
                    </a:cubicBezTo>
                    <a:cubicBezTo>
                      <a:pt x="325" y="90"/>
                      <a:pt x="325" y="90"/>
                      <a:pt x="325" y="90"/>
                    </a:cubicBezTo>
                    <a:cubicBezTo>
                      <a:pt x="351" y="134"/>
                      <a:pt x="351" y="134"/>
                      <a:pt x="351" y="134"/>
                    </a:cubicBezTo>
                    <a:cubicBezTo>
                      <a:pt x="324" y="150"/>
                      <a:pt x="324" y="150"/>
                      <a:pt x="324" y="150"/>
                    </a:cubicBezTo>
                    <a:cubicBezTo>
                      <a:pt x="328" y="164"/>
                      <a:pt x="331" y="178"/>
                      <a:pt x="331" y="194"/>
                    </a:cubicBezTo>
                    <a:cubicBezTo>
                      <a:pt x="331" y="269"/>
                      <a:pt x="269" y="331"/>
                      <a:pt x="194" y="331"/>
                    </a:cubicBezTo>
                    <a:cubicBezTo>
                      <a:pt x="153" y="331"/>
                      <a:pt x="116" y="313"/>
                      <a:pt x="91" y="284"/>
                    </a:cubicBezTo>
                    <a:cubicBezTo>
                      <a:pt x="68" y="297"/>
                      <a:pt x="68" y="297"/>
                      <a:pt x="68" y="297"/>
                    </a:cubicBezTo>
                    <a:cubicBezTo>
                      <a:pt x="43" y="253"/>
                      <a:pt x="43" y="253"/>
                      <a:pt x="43" y="253"/>
                    </a:cubicBezTo>
                    <a:cubicBezTo>
                      <a:pt x="65" y="240"/>
                      <a:pt x="65" y="240"/>
                      <a:pt x="65" y="240"/>
                    </a:cubicBezTo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4" y="0"/>
                    </a:cubicBezTo>
                  </a:path>
                </a:pathLst>
              </a:custGeom>
              <a:solidFill>
                <a:srgbClr val="DCE0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9" name="íṥļïḍê">
                <a:extLst>
                  <a:ext uri="{FF2B5EF4-FFF2-40B4-BE49-F238E27FC236}">
                    <a16:creationId xmlns:a16="http://schemas.microsoft.com/office/drawing/2014/main" id="{90B50D27-D61E-4CF0-8DAC-8D3728811CE7}"/>
                  </a:ext>
                </a:extLst>
              </p:cNvPr>
              <p:cNvSpPr/>
              <p:nvPr/>
            </p:nvSpPr>
            <p:spPr bwMode="auto">
              <a:xfrm>
                <a:off x="4892676" y="2208213"/>
                <a:ext cx="2525713" cy="2524125"/>
              </a:xfrm>
              <a:custGeom>
                <a:avLst/>
                <a:gdLst>
                  <a:gd name="T0" fmla="*/ 267 w 274"/>
                  <a:gd name="T1" fmla="*/ 93 h 274"/>
                  <a:gd name="T2" fmla="*/ 34 w 274"/>
                  <a:gd name="T3" fmla="*/ 227 h 274"/>
                  <a:gd name="T4" fmla="*/ 137 w 274"/>
                  <a:gd name="T5" fmla="*/ 274 h 274"/>
                  <a:gd name="T6" fmla="*/ 274 w 274"/>
                  <a:gd name="T7" fmla="*/ 137 h 274"/>
                  <a:gd name="T8" fmla="*/ 267 w 274"/>
                  <a:gd name="T9" fmla="*/ 93 h 274"/>
                  <a:gd name="T10" fmla="*/ 137 w 274"/>
                  <a:gd name="T11" fmla="*/ 0 h 274"/>
                  <a:gd name="T12" fmla="*/ 0 w 274"/>
                  <a:gd name="T13" fmla="*/ 137 h 274"/>
                  <a:gd name="T14" fmla="*/ 8 w 274"/>
                  <a:gd name="T15" fmla="*/ 183 h 274"/>
                  <a:gd name="T16" fmla="*/ 242 w 274"/>
                  <a:gd name="T17" fmla="*/ 49 h 274"/>
                  <a:gd name="T18" fmla="*/ 137 w 274"/>
                  <a:gd name="T19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4" h="274">
                    <a:moveTo>
                      <a:pt x="267" y="93"/>
                    </a:moveTo>
                    <a:cubicBezTo>
                      <a:pt x="34" y="227"/>
                      <a:pt x="34" y="227"/>
                      <a:pt x="34" y="227"/>
                    </a:cubicBezTo>
                    <a:cubicBezTo>
                      <a:pt x="59" y="256"/>
                      <a:pt x="96" y="274"/>
                      <a:pt x="137" y="274"/>
                    </a:cubicBezTo>
                    <a:cubicBezTo>
                      <a:pt x="212" y="274"/>
                      <a:pt x="274" y="212"/>
                      <a:pt x="274" y="137"/>
                    </a:cubicBezTo>
                    <a:cubicBezTo>
                      <a:pt x="274" y="121"/>
                      <a:pt x="271" y="107"/>
                      <a:pt x="267" y="93"/>
                    </a:cubicBezTo>
                    <a:moveTo>
                      <a:pt x="137" y="0"/>
                    </a:moveTo>
                    <a:cubicBezTo>
                      <a:pt x="61" y="0"/>
                      <a:pt x="0" y="61"/>
                      <a:pt x="0" y="137"/>
                    </a:cubicBezTo>
                    <a:cubicBezTo>
                      <a:pt x="0" y="153"/>
                      <a:pt x="3" y="169"/>
                      <a:pt x="8" y="183"/>
                    </a:cubicBezTo>
                    <a:cubicBezTo>
                      <a:pt x="242" y="49"/>
                      <a:pt x="242" y="49"/>
                      <a:pt x="242" y="49"/>
                    </a:cubicBezTo>
                    <a:cubicBezTo>
                      <a:pt x="216" y="19"/>
                      <a:pt x="179" y="0"/>
                      <a:pt x="137" y="0"/>
                    </a:cubicBezTo>
                  </a:path>
                </a:pathLst>
              </a:custGeom>
              <a:solidFill>
                <a:srgbClr val="DCE0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0" name="îṩļíḋe">
                <a:extLst>
                  <a:ext uri="{FF2B5EF4-FFF2-40B4-BE49-F238E27FC236}">
                    <a16:creationId xmlns:a16="http://schemas.microsoft.com/office/drawing/2014/main" id="{50C1FC93-D384-4895-B348-1C3688A0FA9C}"/>
                  </a:ext>
                </a:extLst>
              </p:cNvPr>
              <p:cNvSpPr/>
              <p:nvPr/>
            </p:nvSpPr>
            <p:spPr bwMode="auto">
              <a:xfrm>
                <a:off x="4764088" y="2513013"/>
                <a:ext cx="2840038" cy="1906588"/>
              </a:xfrm>
              <a:custGeom>
                <a:avLst/>
                <a:gdLst>
                  <a:gd name="T0" fmla="*/ 1638 w 1789"/>
                  <a:gd name="T1" fmla="*/ 0 h 1201"/>
                  <a:gd name="T2" fmla="*/ 1487 w 1789"/>
                  <a:gd name="T3" fmla="*/ 93 h 1201"/>
                  <a:gd name="T4" fmla="*/ 127 w 1789"/>
                  <a:gd name="T5" fmla="*/ 870 h 1201"/>
                  <a:gd name="T6" fmla="*/ 0 w 1789"/>
                  <a:gd name="T7" fmla="*/ 946 h 1201"/>
                  <a:gd name="T8" fmla="*/ 145 w 1789"/>
                  <a:gd name="T9" fmla="*/ 1201 h 1201"/>
                  <a:gd name="T10" fmla="*/ 278 w 1789"/>
                  <a:gd name="T11" fmla="*/ 1126 h 1201"/>
                  <a:gd name="T12" fmla="*/ 1632 w 1789"/>
                  <a:gd name="T13" fmla="*/ 348 h 1201"/>
                  <a:gd name="T14" fmla="*/ 1789 w 1789"/>
                  <a:gd name="T15" fmla="*/ 255 h 1201"/>
                  <a:gd name="T16" fmla="*/ 1638 w 1789"/>
                  <a:gd name="T17" fmla="*/ 0 h 1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89" h="1201">
                    <a:moveTo>
                      <a:pt x="1638" y="0"/>
                    </a:moveTo>
                    <a:lnTo>
                      <a:pt x="1487" y="93"/>
                    </a:lnTo>
                    <a:lnTo>
                      <a:pt x="127" y="870"/>
                    </a:lnTo>
                    <a:lnTo>
                      <a:pt x="0" y="946"/>
                    </a:lnTo>
                    <a:lnTo>
                      <a:pt x="145" y="1201"/>
                    </a:lnTo>
                    <a:lnTo>
                      <a:pt x="278" y="1126"/>
                    </a:lnTo>
                    <a:lnTo>
                      <a:pt x="1632" y="348"/>
                    </a:lnTo>
                    <a:lnTo>
                      <a:pt x="1789" y="255"/>
                    </a:lnTo>
                    <a:lnTo>
                      <a:pt x="1638" y="0"/>
                    </a:lnTo>
                    <a:close/>
                  </a:path>
                </a:pathLst>
              </a:custGeom>
              <a:solidFill>
                <a:srgbClr val="DCE0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1" name="íṣľîḍè">
                <a:extLst>
                  <a:ext uri="{FF2B5EF4-FFF2-40B4-BE49-F238E27FC236}">
                    <a16:creationId xmlns:a16="http://schemas.microsoft.com/office/drawing/2014/main" id="{9A097A50-1AA3-4530-8BE2-E86B22B4BF47}"/>
                  </a:ext>
                </a:extLst>
              </p:cNvPr>
              <p:cNvSpPr/>
              <p:nvPr/>
            </p:nvSpPr>
            <p:spPr bwMode="auto">
              <a:xfrm>
                <a:off x="4764088" y="2513013"/>
                <a:ext cx="2840038" cy="1906588"/>
              </a:xfrm>
              <a:custGeom>
                <a:avLst/>
                <a:gdLst>
                  <a:gd name="T0" fmla="*/ 1638 w 1789"/>
                  <a:gd name="T1" fmla="*/ 0 h 1201"/>
                  <a:gd name="T2" fmla="*/ 1487 w 1789"/>
                  <a:gd name="T3" fmla="*/ 93 h 1201"/>
                  <a:gd name="T4" fmla="*/ 127 w 1789"/>
                  <a:gd name="T5" fmla="*/ 870 h 1201"/>
                  <a:gd name="T6" fmla="*/ 0 w 1789"/>
                  <a:gd name="T7" fmla="*/ 946 h 1201"/>
                  <a:gd name="T8" fmla="*/ 145 w 1789"/>
                  <a:gd name="T9" fmla="*/ 1201 h 1201"/>
                  <a:gd name="T10" fmla="*/ 278 w 1789"/>
                  <a:gd name="T11" fmla="*/ 1126 h 1201"/>
                  <a:gd name="T12" fmla="*/ 1632 w 1789"/>
                  <a:gd name="T13" fmla="*/ 348 h 1201"/>
                  <a:gd name="T14" fmla="*/ 1789 w 1789"/>
                  <a:gd name="T15" fmla="*/ 255 h 1201"/>
                  <a:gd name="T16" fmla="*/ 1638 w 1789"/>
                  <a:gd name="T17" fmla="*/ 0 h 1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89" h="1201">
                    <a:moveTo>
                      <a:pt x="1638" y="0"/>
                    </a:moveTo>
                    <a:lnTo>
                      <a:pt x="1487" y="93"/>
                    </a:lnTo>
                    <a:lnTo>
                      <a:pt x="127" y="870"/>
                    </a:lnTo>
                    <a:lnTo>
                      <a:pt x="0" y="946"/>
                    </a:lnTo>
                    <a:lnTo>
                      <a:pt x="145" y="1201"/>
                    </a:lnTo>
                    <a:lnTo>
                      <a:pt x="278" y="1126"/>
                    </a:lnTo>
                    <a:lnTo>
                      <a:pt x="1632" y="348"/>
                    </a:lnTo>
                    <a:lnTo>
                      <a:pt x="1789" y="255"/>
                    </a:lnTo>
                    <a:lnTo>
                      <a:pt x="16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2" name="íSḷïdé">
                <a:extLst>
                  <a:ext uri="{FF2B5EF4-FFF2-40B4-BE49-F238E27FC236}">
                    <a16:creationId xmlns:a16="http://schemas.microsoft.com/office/drawing/2014/main" id="{2861758A-7A50-49F7-9D12-3B368FBBFFDB}"/>
                  </a:ext>
                </a:extLst>
              </p:cNvPr>
              <p:cNvSpPr/>
              <p:nvPr/>
            </p:nvSpPr>
            <p:spPr bwMode="auto">
              <a:xfrm>
                <a:off x="4256088" y="1609725"/>
                <a:ext cx="3568700" cy="3565525"/>
              </a:xfrm>
              <a:prstGeom prst="ellipse">
                <a:avLst/>
              </a:prstGeom>
              <a:solidFill>
                <a:srgbClr val="3AC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3" name="íSlídè">
                <a:extLst>
                  <a:ext uri="{FF2B5EF4-FFF2-40B4-BE49-F238E27FC236}">
                    <a16:creationId xmlns:a16="http://schemas.microsoft.com/office/drawing/2014/main" id="{503883EA-B489-40BD-B7F9-44780F269D88}"/>
                  </a:ext>
                </a:extLst>
              </p:cNvPr>
              <p:cNvSpPr/>
              <p:nvPr/>
            </p:nvSpPr>
            <p:spPr bwMode="auto">
              <a:xfrm>
                <a:off x="4781551" y="2135188"/>
                <a:ext cx="2527300" cy="25241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4" name="ïšḻíḋé">
                <a:extLst>
                  <a:ext uri="{FF2B5EF4-FFF2-40B4-BE49-F238E27FC236}">
                    <a16:creationId xmlns:a16="http://schemas.microsoft.com/office/drawing/2014/main" id="{8723485E-DCC6-4616-8C38-55B46E4E6B4C}"/>
                  </a:ext>
                </a:extLst>
              </p:cNvPr>
              <p:cNvSpPr/>
              <p:nvPr/>
            </p:nvSpPr>
            <p:spPr bwMode="auto">
              <a:xfrm>
                <a:off x="4652963" y="2438400"/>
                <a:ext cx="2840038" cy="1908175"/>
              </a:xfrm>
              <a:custGeom>
                <a:avLst/>
                <a:gdLst>
                  <a:gd name="T0" fmla="*/ 145 w 1789"/>
                  <a:gd name="T1" fmla="*/ 1202 h 1202"/>
                  <a:gd name="T2" fmla="*/ 0 w 1789"/>
                  <a:gd name="T3" fmla="*/ 946 h 1202"/>
                  <a:gd name="T4" fmla="*/ 1638 w 1789"/>
                  <a:gd name="T5" fmla="*/ 0 h 1202"/>
                  <a:gd name="T6" fmla="*/ 1789 w 1789"/>
                  <a:gd name="T7" fmla="*/ 256 h 1202"/>
                  <a:gd name="T8" fmla="*/ 145 w 1789"/>
                  <a:gd name="T9" fmla="*/ 1202 h 1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9" h="1202">
                    <a:moveTo>
                      <a:pt x="145" y="1202"/>
                    </a:moveTo>
                    <a:lnTo>
                      <a:pt x="0" y="946"/>
                    </a:lnTo>
                    <a:lnTo>
                      <a:pt x="1638" y="0"/>
                    </a:lnTo>
                    <a:lnTo>
                      <a:pt x="1789" y="256"/>
                    </a:lnTo>
                    <a:lnTo>
                      <a:pt x="145" y="1202"/>
                    </a:lnTo>
                    <a:close/>
                  </a:path>
                </a:pathLst>
              </a:custGeom>
              <a:solidFill>
                <a:srgbClr val="3AC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05" name="组合 40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BEC68B5E-267C-42A4-B4A8-2F1B377885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09151" y="3978218"/>
              <a:ext cx="559517" cy="553241"/>
              <a:chOff x="4256088" y="1609725"/>
              <a:chExt cx="3679825" cy="3638551"/>
            </a:xfrm>
          </p:grpSpPr>
          <p:sp>
            <p:nvSpPr>
              <p:cNvPr id="406" name="í$líḑê">
                <a:extLst>
                  <a:ext uri="{FF2B5EF4-FFF2-40B4-BE49-F238E27FC236}">
                    <a16:creationId xmlns:a16="http://schemas.microsoft.com/office/drawing/2014/main" id="{1480D30B-AB59-4642-ACE8-AA38C963E503}"/>
                  </a:ext>
                </a:extLst>
              </p:cNvPr>
              <p:cNvSpPr/>
              <p:nvPr/>
            </p:nvSpPr>
            <p:spPr bwMode="auto">
              <a:xfrm>
                <a:off x="4367213" y="1684338"/>
                <a:ext cx="3568700" cy="3563938"/>
              </a:xfrm>
              <a:custGeom>
                <a:avLst/>
                <a:gdLst>
                  <a:gd name="T0" fmla="*/ 65 w 387"/>
                  <a:gd name="T1" fmla="*/ 240 h 387"/>
                  <a:gd name="T2" fmla="*/ 57 w 387"/>
                  <a:gd name="T3" fmla="*/ 194 h 387"/>
                  <a:gd name="T4" fmla="*/ 194 w 387"/>
                  <a:gd name="T5" fmla="*/ 57 h 387"/>
                  <a:gd name="T6" fmla="*/ 299 w 387"/>
                  <a:gd name="T7" fmla="*/ 106 h 387"/>
                  <a:gd name="T8" fmla="*/ 325 w 387"/>
                  <a:gd name="T9" fmla="*/ 90 h 387"/>
                  <a:gd name="T10" fmla="*/ 351 w 387"/>
                  <a:gd name="T11" fmla="*/ 134 h 387"/>
                  <a:gd name="T12" fmla="*/ 324 w 387"/>
                  <a:gd name="T13" fmla="*/ 150 h 387"/>
                  <a:gd name="T14" fmla="*/ 331 w 387"/>
                  <a:gd name="T15" fmla="*/ 194 h 387"/>
                  <a:gd name="T16" fmla="*/ 194 w 387"/>
                  <a:gd name="T17" fmla="*/ 331 h 387"/>
                  <a:gd name="T18" fmla="*/ 91 w 387"/>
                  <a:gd name="T19" fmla="*/ 284 h 387"/>
                  <a:gd name="T20" fmla="*/ 68 w 387"/>
                  <a:gd name="T21" fmla="*/ 297 h 387"/>
                  <a:gd name="T22" fmla="*/ 43 w 387"/>
                  <a:gd name="T23" fmla="*/ 253 h 387"/>
                  <a:gd name="T24" fmla="*/ 65 w 387"/>
                  <a:gd name="T25" fmla="*/ 240 h 387"/>
                  <a:gd name="T26" fmla="*/ 194 w 387"/>
                  <a:gd name="T27" fmla="*/ 0 h 387"/>
                  <a:gd name="T28" fmla="*/ 0 w 387"/>
                  <a:gd name="T29" fmla="*/ 194 h 387"/>
                  <a:gd name="T30" fmla="*/ 194 w 387"/>
                  <a:gd name="T31" fmla="*/ 387 h 387"/>
                  <a:gd name="T32" fmla="*/ 387 w 387"/>
                  <a:gd name="T33" fmla="*/ 194 h 387"/>
                  <a:gd name="T34" fmla="*/ 194 w 387"/>
                  <a:gd name="T35" fmla="*/ 0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87" h="387">
                    <a:moveTo>
                      <a:pt x="65" y="240"/>
                    </a:moveTo>
                    <a:cubicBezTo>
                      <a:pt x="60" y="226"/>
                      <a:pt x="57" y="210"/>
                      <a:pt x="57" y="194"/>
                    </a:cubicBezTo>
                    <a:cubicBezTo>
                      <a:pt x="57" y="118"/>
                      <a:pt x="118" y="57"/>
                      <a:pt x="194" y="57"/>
                    </a:cubicBezTo>
                    <a:cubicBezTo>
                      <a:pt x="236" y="57"/>
                      <a:pt x="273" y="76"/>
                      <a:pt x="299" y="106"/>
                    </a:cubicBezTo>
                    <a:cubicBezTo>
                      <a:pt x="325" y="90"/>
                      <a:pt x="325" y="90"/>
                      <a:pt x="325" y="90"/>
                    </a:cubicBezTo>
                    <a:cubicBezTo>
                      <a:pt x="351" y="134"/>
                      <a:pt x="351" y="134"/>
                      <a:pt x="351" y="134"/>
                    </a:cubicBezTo>
                    <a:cubicBezTo>
                      <a:pt x="324" y="150"/>
                      <a:pt x="324" y="150"/>
                      <a:pt x="324" y="150"/>
                    </a:cubicBezTo>
                    <a:cubicBezTo>
                      <a:pt x="328" y="164"/>
                      <a:pt x="331" y="178"/>
                      <a:pt x="331" y="194"/>
                    </a:cubicBezTo>
                    <a:cubicBezTo>
                      <a:pt x="331" y="269"/>
                      <a:pt x="269" y="331"/>
                      <a:pt x="194" y="331"/>
                    </a:cubicBezTo>
                    <a:cubicBezTo>
                      <a:pt x="153" y="331"/>
                      <a:pt x="116" y="313"/>
                      <a:pt x="91" y="284"/>
                    </a:cubicBezTo>
                    <a:cubicBezTo>
                      <a:pt x="68" y="297"/>
                      <a:pt x="68" y="297"/>
                      <a:pt x="68" y="297"/>
                    </a:cubicBezTo>
                    <a:cubicBezTo>
                      <a:pt x="43" y="253"/>
                      <a:pt x="43" y="253"/>
                      <a:pt x="43" y="253"/>
                    </a:cubicBezTo>
                    <a:cubicBezTo>
                      <a:pt x="65" y="240"/>
                      <a:pt x="65" y="240"/>
                      <a:pt x="65" y="240"/>
                    </a:cubicBezTo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4" y="0"/>
                    </a:cubicBezTo>
                  </a:path>
                </a:pathLst>
              </a:custGeom>
              <a:solidFill>
                <a:srgbClr val="DCE0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7" name="íṥļïḍê">
                <a:extLst>
                  <a:ext uri="{FF2B5EF4-FFF2-40B4-BE49-F238E27FC236}">
                    <a16:creationId xmlns:a16="http://schemas.microsoft.com/office/drawing/2014/main" id="{35E75846-0895-4A21-8C43-42EB8C29E0B0}"/>
                  </a:ext>
                </a:extLst>
              </p:cNvPr>
              <p:cNvSpPr/>
              <p:nvPr/>
            </p:nvSpPr>
            <p:spPr bwMode="auto">
              <a:xfrm>
                <a:off x="4892676" y="2208213"/>
                <a:ext cx="2525713" cy="2524125"/>
              </a:xfrm>
              <a:custGeom>
                <a:avLst/>
                <a:gdLst>
                  <a:gd name="T0" fmla="*/ 267 w 274"/>
                  <a:gd name="T1" fmla="*/ 93 h 274"/>
                  <a:gd name="T2" fmla="*/ 34 w 274"/>
                  <a:gd name="T3" fmla="*/ 227 h 274"/>
                  <a:gd name="T4" fmla="*/ 137 w 274"/>
                  <a:gd name="T5" fmla="*/ 274 h 274"/>
                  <a:gd name="T6" fmla="*/ 274 w 274"/>
                  <a:gd name="T7" fmla="*/ 137 h 274"/>
                  <a:gd name="T8" fmla="*/ 267 w 274"/>
                  <a:gd name="T9" fmla="*/ 93 h 274"/>
                  <a:gd name="T10" fmla="*/ 137 w 274"/>
                  <a:gd name="T11" fmla="*/ 0 h 274"/>
                  <a:gd name="T12" fmla="*/ 0 w 274"/>
                  <a:gd name="T13" fmla="*/ 137 h 274"/>
                  <a:gd name="T14" fmla="*/ 8 w 274"/>
                  <a:gd name="T15" fmla="*/ 183 h 274"/>
                  <a:gd name="T16" fmla="*/ 242 w 274"/>
                  <a:gd name="T17" fmla="*/ 49 h 274"/>
                  <a:gd name="T18" fmla="*/ 137 w 274"/>
                  <a:gd name="T19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4" h="274">
                    <a:moveTo>
                      <a:pt x="267" y="93"/>
                    </a:moveTo>
                    <a:cubicBezTo>
                      <a:pt x="34" y="227"/>
                      <a:pt x="34" y="227"/>
                      <a:pt x="34" y="227"/>
                    </a:cubicBezTo>
                    <a:cubicBezTo>
                      <a:pt x="59" y="256"/>
                      <a:pt x="96" y="274"/>
                      <a:pt x="137" y="274"/>
                    </a:cubicBezTo>
                    <a:cubicBezTo>
                      <a:pt x="212" y="274"/>
                      <a:pt x="274" y="212"/>
                      <a:pt x="274" y="137"/>
                    </a:cubicBezTo>
                    <a:cubicBezTo>
                      <a:pt x="274" y="121"/>
                      <a:pt x="271" y="107"/>
                      <a:pt x="267" y="93"/>
                    </a:cubicBezTo>
                    <a:moveTo>
                      <a:pt x="137" y="0"/>
                    </a:moveTo>
                    <a:cubicBezTo>
                      <a:pt x="61" y="0"/>
                      <a:pt x="0" y="61"/>
                      <a:pt x="0" y="137"/>
                    </a:cubicBezTo>
                    <a:cubicBezTo>
                      <a:pt x="0" y="153"/>
                      <a:pt x="3" y="169"/>
                      <a:pt x="8" y="183"/>
                    </a:cubicBezTo>
                    <a:cubicBezTo>
                      <a:pt x="242" y="49"/>
                      <a:pt x="242" y="49"/>
                      <a:pt x="242" y="49"/>
                    </a:cubicBezTo>
                    <a:cubicBezTo>
                      <a:pt x="216" y="19"/>
                      <a:pt x="179" y="0"/>
                      <a:pt x="137" y="0"/>
                    </a:cubicBezTo>
                  </a:path>
                </a:pathLst>
              </a:custGeom>
              <a:solidFill>
                <a:srgbClr val="DCE0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8" name="îṩļíḋe">
                <a:extLst>
                  <a:ext uri="{FF2B5EF4-FFF2-40B4-BE49-F238E27FC236}">
                    <a16:creationId xmlns:a16="http://schemas.microsoft.com/office/drawing/2014/main" id="{4790A3BB-E531-4706-92AA-ABC22BB6927B}"/>
                  </a:ext>
                </a:extLst>
              </p:cNvPr>
              <p:cNvSpPr/>
              <p:nvPr/>
            </p:nvSpPr>
            <p:spPr bwMode="auto">
              <a:xfrm>
                <a:off x="4764088" y="2513013"/>
                <a:ext cx="2840038" cy="1906588"/>
              </a:xfrm>
              <a:custGeom>
                <a:avLst/>
                <a:gdLst>
                  <a:gd name="T0" fmla="*/ 1638 w 1789"/>
                  <a:gd name="T1" fmla="*/ 0 h 1201"/>
                  <a:gd name="T2" fmla="*/ 1487 w 1789"/>
                  <a:gd name="T3" fmla="*/ 93 h 1201"/>
                  <a:gd name="T4" fmla="*/ 127 w 1789"/>
                  <a:gd name="T5" fmla="*/ 870 h 1201"/>
                  <a:gd name="T6" fmla="*/ 0 w 1789"/>
                  <a:gd name="T7" fmla="*/ 946 h 1201"/>
                  <a:gd name="T8" fmla="*/ 145 w 1789"/>
                  <a:gd name="T9" fmla="*/ 1201 h 1201"/>
                  <a:gd name="T10" fmla="*/ 278 w 1789"/>
                  <a:gd name="T11" fmla="*/ 1126 h 1201"/>
                  <a:gd name="T12" fmla="*/ 1632 w 1789"/>
                  <a:gd name="T13" fmla="*/ 348 h 1201"/>
                  <a:gd name="T14" fmla="*/ 1789 w 1789"/>
                  <a:gd name="T15" fmla="*/ 255 h 1201"/>
                  <a:gd name="T16" fmla="*/ 1638 w 1789"/>
                  <a:gd name="T17" fmla="*/ 0 h 1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89" h="1201">
                    <a:moveTo>
                      <a:pt x="1638" y="0"/>
                    </a:moveTo>
                    <a:lnTo>
                      <a:pt x="1487" y="93"/>
                    </a:lnTo>
                    <a:lnTo>
                      <a:pt x="127" y="870"/>
                    </a:lnTo>
                    <a:lnTo>
                      <a:pt x="0" y="946"/>
                    </a:lnTo>
                    <a:lnTo>
                      <a:pt x="145" y="1201"/>
                    </a:lnTo>
                    <a:lnTo>
                      <a:pt x="278" y="1126"/>
                    </a:lnTo>
                    <a:lnTo>
                      <a:pt x="1632" y="348"/>
                    </a:lnTo>
                    <a:lnTo>
                      <a:pt x="1789" y="255"/>
                    </a:lnTo>
                    <a:lnTo>
                      <a:pt x="1638" y="0"/>
                    </a:lnTo>
                    <a:close/>
                  </a:path>
                </a:pathLst>
              </a:custGeom>
              <a:solidFill>
                <a:srgbClr val="DCE0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9" name="íṣľîḍè">
                <a:extLst>
                  <a:ext uri="{FF2B5EF4-FFF2-40B4-BE49-F238E27FC236}">
                    <a16:creationId xmlns:a16="http://schemas.microsoft.com/office/drawing/2014/main" id="{EF869AD7-949E-463B-AE3F-76B1234198CF}"/>
                  </a:ext>
                </a:extLst>
              </p:cNvPr>
              <p:cNvSpPr/>
              <p:nvPr/>
            </p:nvSpPr>
            <p:spPr bwMode="auto">
              <a:xfrm>
                <a:off x="4764088" y="2513013"/>
                <a:ext cx="2840038" cy="1906588"/>
              </a:xfrm>
              <a:custGeom>
                <a:avLst/>
                <a:gdLst>
                  <a:gd name="T0" fmla="*/ 1638 w 1789"/>
                  <a:gd name="T1" fmla="*/ 0 h 1201"/>
                  <a:gd name="T2" fmla="*/ 1487 w 1789"/>
                  <a:gd name="T3" fmla="*/ 93 h 1201"/>
                  <a:gd name="T4" fmla="*/ 127 w 1789"/>
                  <a:gd name="T5" fmla="*/ 870 h 1201"/>
                  <a:gd name="T6" fmla="*/ 0 w 1789"/>
                  <a:gd name="T7" fmla="*/ 946 h 1201"/>
                  <a:gd name="T8" fmla="*/ 145 w 1789"/>
                  <a:gd name="T9" fmla="*/ 1201 h 1201"/>
                  <a:gd name="T10" fmla="*/ 278 w 1789"/>
                  <a:gd name="T11" fmla="*/ 1126 h 1201"/>
                  <a:gd name="T12" fmla="*/ 1632 w 1789"/>
                  <a:gd name="T13" fmla="*/ 348 h 1201"/>
                  <a:gd name="T14" fmla="*/ 1789 w 1789"/>
                  <a:gd name="T15" fmla="*/ 255 h 1201"/>
                  <a:gd name="T16" fmla="*/ 1638 w 1789"/>
                  <a:gd name="T17" fmla="*/ 0 h 1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89" h="1201">
                    <a:moveTo>
                      <a:pt x="1638" y="0"/>
                    </a:moveTo>
                    <a:lnTo>
                      <a:pt x="1487" y="93"/>
                    </a:lnTo>
                    <a:lnTo>
                      <a:pt x="127" y="870"/>
                    </a:lnTo>
                    <a:lnTo>
                      <a:pt x="0" y="946"/>
                    </a:lnTo>
                    <a:lnTo>
                      <a:pt x="145" y="1201"/>
                    </a:lnTo>
                    <a:lnTo>
                      <a:pt x="278" y="1126"/>
                    </a:lnTo>
                    <a:lnTo>
                      <a:pt x="1632" y="348"/>
                    </a:lnTo>
                    <a:lnTo>
                      <a:pt x="1789" y="255"/>
                    </a:lnTo>
                    <a:lnTo>
                      <a:pt x="16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0" name="íSḷïdé">
                <a:extLst>
                  <a:ext uri="{FF2B5EF4-FFF2-40B4-BE49-F238E27FC236}">
                    <a16:creationId xmlns:a16="http://schemas.microsoft.com/office/drawing/2014/main" id="{D3A8617C-62B4-4C7F-9663-DA309F89B845}"/>
                  </a:ext>
                </a:extLst>
              </p:cNvPr>
              <p:cNvSpPr/>
              <p:nvPr/>
            </p:nvSpPr>
            <p:spPr bwMode="auto">
              <a:xfrm>
                <a:off x="4256088" y="1609725"/>
                <a:ext cx="3568700" cy="3565525"/>
              </a:xfrm>
              <a:prstGeom prst="ellipse">
                <a:avLst/>
              </a:prstGeom>
              <a:solidFill>
                <a:srgbClr val="3AC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1" name="íSlídè">
                <a:extLst>
                  <a:ext uri="{FF2B5EF4-FFF2-40B4-BE49-F238E27FC236}">
                    <a16:creationId xmlns:a16="http://schemas.microsoft.com/office/drawing/2014/main" id="{D1ABEBE8-EAE4-4D33-9F6F-A1784B65EA17}"/>
                  </a:ext>
                </a:extLst>
              </p:cNvPr>
              <p:cNvSpPr/>
              <p:nvPr/>
            </p:nvSpPr>
            <p:spPr bwMode="auto">
              <a:xfrm>
                <a:off x="4781551" y="2135188"/>
                <a:ext cx="2527300" cy="25241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2" name="ïšḻíḋé">
                <a:extLst>
                  <a:ext uri="{FF2B5EF4-FFF2-40B4-BE49-F238E27FC236}">
                    <a16:creationId xmlns:a16="http://schemas.microsoft.com/office/drawing/2014/main" id="{9CF3895A-0082-4A52-AA01-55CE8EA2A0DF}"/>
                  </a:ext>
                </a:extLst>
              </p:cNvPr>
              <p:cNvSpPr/>
              <p:nvPr/>
            </p:nvSpPr>
            <p:spPr bwMode="auto">
              <a:xfrm>
                <a:off x="4652963" y="2438400"/>
                <a:ext cx="2840038" cy="1908175"/>
              </a:xfrm>
              <a:custGeom>
                <a:avLst/>
                <a:gdLst>
                  <a:gd name="T0" fmla="*/ 145 w 1789"/>
                  <a:gd name="T1" fmla="*/ 1202 h 1202"/>
                  <a:gd name="T2" fmla="*/ 0 w 1789"/>
                  <a:gd name="T3" fmla="*/ 946 h 1202"/>
                  <a:gd name="T4" fmla="*/ 1638 w 1789"/>
                  <a:gd name="T5" fmla="*/ 0 h 1202"/>
                  <a:gd name="T6" fmla="*/ 1789 w 1789"/>
                  <a:gd name="T7" fmla="*/ 256 h 1202"/>
                  <a:gd name="T8" fmla="*/ 145 w 1789"/>
                  <a:gd name="T9" fmla="*/ 1202 h 1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9" h="1202">
                    <a:moveTo>
                      <a:pt x="145" y="1202"/>
                    </a:moveTo>
                    <a:lnTo>
                      <a:pt x="0" y="946"/>
                    </a:lnTo>
                    <a:lnTo>
                      <a:pt x="1638" y="0"/>
                    </a:lnTo>
                    <a:lnTo>
                      <a:pt x="1789" y="256"/>
                    </a:lnTo>
                    <a:lnTo>
                      <a:pt x="145" y="1202"/>
                    </a:lnTo>
                    <a:close/>
                  </a:path>
                </a:pathLst>
              </a:custGeom>
              <a:solidFill>
                <a:srgbClr val="3AC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13" name="组合 41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3B89CB7B-9C68-4CF3-ADC8-EE4AC47056E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09151" y="4790799"/>
              <a:ext cx="559517" cy="553241"/>
              <a:chOff x="4256088" y="1609725"/>
              <a:chExt cx="3679825" cy="3638551"/>
            </a:xfrm>
          </p:grpSpPr>
          <p:sp>
            <p:nvSpPr>
              <p:cNvPr id="414" name="í$líḑê">
                <a:extLst>
                  <a:ext uri="{FF2B5EF4-FFF2-40B4-BE49-F238E27FC236}">
                    <a16:creationId xmlns:a16="http://schemas.microsoft.com/office/drawing/2014/main" id="{77000E98-F663-49C3-94AF-1AB84FE58C07}"/>
                  </a:ext>
                </a:extLst>
              </p:cNvPr>
              <p:cNvSpPr/>
              <p:nvPr/>
            </p:nvSpPr>
            <p:spPr bwMode="auto">
              <a:xfrm>
                <a:off x="4367213" y="1684338"/>
                <a:ext cx="3568700" cy="3563938"/>
              </a:xfrm>
              <a:custGeom>
                <a:avLst/>
                <a:gdLst>
                  <a:gd name="T0" fmla="*/ 65 w 387"/>
                  <a:gd name="T1" fmla="*/ 240 h 387"/>
                  <a:gd name="T2" fmla="*/ 57 w 387"/>
                  <a:gd name="T3" fmla="*/ 194 h 387"/>
                  <a:gd name="T4" fmla="*/ 194 w 387"/>
                  <a:gd name="T5" fmla="*/ 57 h 387"/>
                  <a:gd name="T6" fmla="*/ 299 w 387"/>
                  <a:gd name="T7" fmla="*/ 106 h 387"/>
                  <a:gd name="T8" fmla="*/ 325 w 387"/>
                  <a:gd name="T9" fmla="*/ 90 h 387"/>
                  <a:gd name="T10" fmla="*/ 351 w 387"/>
                  <a:gd name="T11" fmla="*/ 134 h 387"/>
                  <a:gd name="T12" fmla="*/ 324 w 387"/>
                  <a:gd name="T13" fmla="*/ 150 h 387"/>
                  <a:gd name="T14" fmla="*/ 331 w 387"/>
                  <a:gd name="T15" fmla="*/ 194 h 387"/>
                  <a:gd name="T16" fmla="*/ 194 w 387"/>
                  <a:gd name="T17" fmla="*/ 331 h 387"/>
                  <a:gd name="T18" fmla="*/ 91 w 387"/>
                  <a:gd name="T19" fmla="*/ 284 h 387"/>
                  <a:gd name="T20" fmla="*/ 68 w 387"/>
                  <a:gd name="T21" fmla="*/ 297 h 387"/>
                  <a:gd name="T22" fmla="*/ 43 w 387"/>
                  <a:gd name="T23" fmla="*/ 253 h 387"/>
                  <a:gd name="T24" fmla="*/ 65 w 387"/>
                  <a:gd name="T25" fmla="*/ 240 h 387"/>
                  <a:gd name="T26" fmla="*/ 194 w 387"/>
                  <a:gd name="T27" fmla="*/ 0 h 387"/>
                  <a:gd name="T28" fmla="*/ 0 w 387"/>
                  <a:gd name="T29" fmla="*/ 194 h 387"/>
                  <a:gd name="T30" fmla="*/ 194 w 387"/>
                  <a:gd name="T31" fmla="*/ 387 h 387"/>
                  <a:gd name="T32" fmla="*/ 387 w 387"/>
                  <a:gd name="T33" fmla="*/ 194 h 387"/>
                  <a:gd name="T34" fmla="*/ 194 w 387"/>
                  <a:gd name="T35" fmla="*/ 0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87" h="387">
                    <a:moveTo>
                      <a:pt x="65" y="240"/>
                    </a:moveTo>
                    <a:cubicBezTo>
                      <a:pt x="60" y="226"/>
                      <a:pt x="57" y="210"/>
                      <a:pt x="57" y="194"/>
                    </a:cubicBezTo>
                    <a:cubicBezTo>
                      <a:pt x="57" y="118"/>
                      <a:pt x="118" y="57"/>
                      <a:pt x="194" y="57"/>
                    </a:cubicBezTo>
                    <a:cubicBezTo>
                      <a:pt x="236" y="57"/>
                      <a:pt x="273" y="76"/>
                      <a:pt x="299" y="106"/>
                    </a:cubicBezTo>
                    <a:cubicBezTo>
                      <a:pt x="325" y="90"/>
                      <a:pt x="325" y="90"/>
                      <a:pt x="325" y="90"/>
                    </a:cubicBezTo>
                    <a:cubicBezTo>
                      <a:pt x="351" y="134"/>
                      <a:pt x="351" y="134"/>
                      <a:pt x="351" y="134"/>
                    </a:cubicBezTo>
                    <a:cubicBezTo>
                      <a:pt x="324" y="150"/>
                      <a:pt x="324" y="150"/>
                      <a:pt x="324" y="150"/>
                    </a:cubicBezTo>
                    <a:cubicBezTo>
                      <a:pt x="328" y="164"/>
                      <a:pt x="331" y="178"/>
                      <a:pt x="331" y="194"/>
                    </a:cubicBezTo>
                    <a:cubicBezTo>
                      <a:pt x="331" y="269"/>
                      <a:pt x="269" y="331"/>
                      <a:pt x="194" y="331"/>
                    </a:cubicBezTo>
                    <a:cubicBezTo>
                      <a:pt x="153" y="331"/>
                      <a:pt x="116" y="313"/>
                      <a:pt x="91" y="284"/>
                    </a:cubicBezTo>
                    <a:cubicBezTo>
                      <a:pt x="68" y="297"/>
                      <a:pt x="68" y="297"/>
                      <a:pt x="68" y="297"/>
                    </a:cubicBezTo>
                    <a:cubicBezTo>
                      <a:pt x="43" y="253"/>
                      <a:pt x="43" y="253"/>
                      <a:pt x="43" y="253"/>
                    </a:cubicBezTo>
                    <a:cubicBezTo>
                      <a:pt x="65" y="240"/>
                      <a:pt x="65" y="240"/>
                      <a:pt x="65" y="240"/>
                    </a:cubicBezTo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4" y="0"/>
                    </a:cubicBezTo>
                  </a:path>
                </a:pathLst>
              </a:custGeom>
              <a:solidFill>
                <a:srgbClr val="DCE0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5" name="íṥļïḍê">
                <a:extLst>
                  <a:ext uri="{FF2B5EF4-FFF2-40B4-BE49-F238E27FC236}">
                    <a16:creationId xmlns:a16="http://schemas.microsoft.com/office/drawing/2014/main" id="{0ED79B4E-A397-43C2-82C5-895E7C1AF708}"/>
                  </a:ext>
                </a:extLst>
              </p:cNvPr>
              <p:cNvSpPr/>
              <p:nvPr/>
            </p:nvSpPr>
            <p:spPr bwMode="auto">
              <a:xfrm>
                <a:off x="4892676" y="2208213"/>
                <a:ext cx="2525713" cy="2524125"/>
              </a:xfrm>
              <a:custGeom>
                <a:avLst/>
                <a:gdLst>
                  <a:gd name="T0" fmla="*/ 267 w 274"/>
                  <a:gd name="T1" fmla="*/ 93 h 274"/>
                  <a:gd name="T2" fmla="*/ 34 w 274"/>
                  <a:gd name="T3" fmla="*/ 227 h 274"/>
                  <a:gd name="T4" fmla="*/ 137 w 274"/>
                  <a:gd name="T5" fmla="*/ 274 h 274"/>
                  <a:gd name="T6" fmla="*/ 274 w 274"/>
                  <a:gd name="T7" fmla="*/ 137 h 274"/>
                  <a:gd name="T8" fmla="*/ 267 w 274"/>
                  <a:gd name="T9" fmla="*/ 93 h 274"/>
                  <a:gd name="T10" fmla="*/ 137 w 274"/>
                  <a:gd name="T11" fmla="*/ 0 h 274"/>
                  <a:gd name="T12" fmla="*/ 0 w 274"/>
                  <a:gd name="T13" fmla="*/ 137 h 274"/>
                  <a:gd name="T14" fmla="*/ 8 w 274"/>
                  <a:gd name="T15" fmla="*/ 183 h 274"/>
                  <a:gd name="T16" fmla="*/ 242 w 274"/>
                  <a:gd name="T17" fmla="*/ 49 h 274"/>
                  <a:gd name="T18" fmla="*/ 137 w 274"/>
                  <a:gd name="T19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4" h="274">
                    <a:moveTo>
                      <a:pt x="267" y="93"/>
                    </a:moveTo>
                    <a:cubicBezTo>
                      <a:pt x="34" y="227"/>
                      <a:pt x="34" y="227"/>
                      <a:pt x="34" y="227"/>
                    </a:cubicBezTo>
                    <a:cubicBezTo>
                      <a:pt x="59" y="256"/>
                      <a:pt x="96" y="274"/>
                      <a:pt x="137" y="274"/>
                    </a:cubicBezTo>
                    <a:cubicBezTo>
                      <a:pt x="212" y="274"/>
                      <a:pt x="274" y="212"/>
                      <a:pt x="274" y="137"/>
                    </a:cubicBezTo>
                    <a:cubicBezTo>
                      <a:pt x="274" y="121"/>
                      <a:pt x="271" y="107"/>
                      <a:pt x="267" y="93"/>
                    </a:cubicBezTo>
                    <a:moveTo>
                      <a:pt x="137" y="0"/>
                    </a:moveTo>
                    <a:cubicBezTo>
                      <a:pt x="61" y="0"/>
                      <a:pt x="0" y="61"/>
                      <a:pt x="0" y="137"/>
                    </a:cubicBezTo>
                    <a:cubicBezTo>
                      <a:pt x="0" y="153"/>
                      <a:pt x="3" y="169"/>
                      <a:pt x="8" y="183"/>
                    </a:cubicBezTo>
                    <a:cubicBezTo>
                      <a:pt x="242" y="49"/>
                      <a:pt x="242" y="49"/>
                      <a:pt x="242" y="49"/>
                    </a:cubicBezTo>
                    <a:cubicBezTo>
                      <a:pt x="216" y="19"/>
                      <a:pt x="179" y="0"/>
                      <a:pt x="137" y="0"/>
                    </a:cubicBezTo>
                  </a:path>
                </a:pathLst>
              </a:custGeom>
              <a:solidFill>
                <a:srgbClr val="DCE0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6" name="îṩļíḋe">
                <a:extLst>
                  <a:ext uri="{FF2B5EF4-FFF2-40B4-BE49-F238E27FC236}">
                    <a16:creationId xmlns:a16="http://schemas.microsoft.com/office/drawing/2014/main" id="{6ED8B93F-EC7D-4B76-8B66-AB9F53CB71A6}"/>
                  </a:ext>
                </a:extLst>
              </p:cNvPr>
              <p:cNvSpPr/>
              <p:nvPr/>
            </p:nvSpPr>
            <p:spPr bwMode="auto">
              <a:xfrm>
                <a:off x="4764088" y="2513013"/>
                <a:ext cx="2840038" cy="1906588"/>
              </a:xfrm>
              <a:custGeom>
                <a:avLst/>
                <a:gdLst>
                  <a:gd name="T0" fmla="*/ 1638 w 1789"/>
                  <a:gd name="T1" fmla="*/ 0 h 1201"/>
                  <a:gd name="T2" fmla="*/ 1487 w 1789"/>
                  <a:gd name="T3" fmla="*/ 93 h 1201"/>
                  <a:gd name="T4" fmla="*/ 127 w 1789"/>
                  <a:gd name="T5" fmla="*/ 870 h 1201"/>
                  <a:gd name="T6" fmla="*/ 0 w 1789"/>
                  <a:gd name="T7" fmla="*/ 946 h 1201"/>
                  <a:gd name="T8" fmla="*/ 145 w 1789"/>
                  <a:gd name="T9" fmla="*/ 1201 h 1201"/>
                  <a:gd name="T10" fmla="*/ 278 w 1789"/>
                  <a:gd name="T11" fmla="*/ 1126 h 1201"/>
                  <a:gd name="T12" fmla="*/ 1632 w 1789"/>
                  <a:gd name="T13" fmla="*/ 348 h 1201"/>
                  <a:gd name="T14" fmla="*/ 1789 w 1789"/>
                  <a:gd name="T15" fmla="*/ 255 h 1201"/>
                  <a:gd name="T16" fmla="*/ 1638 w 1789"/>
                  <a:gd name="T17" fmla="*/ 0 h 1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89" h="1201">
                    <a:moveTo>
                      <a:pt x="1638" y="0"/>
                    </a:moveTo>
                    <a:lnTo>
                      <a:pt x="1487" y="93"/>
                    </a:lnTo>
                    <a:lnTo>
                      <a:pt x="127" y="870"/>
                    </a:lnTo>
                    <a:lnTo>
                      <a:pt x="0" y="946"/>
                    </a:lnTo>
                    <a:lnTo>
                      <a:pt x="145" y="1201"/>
                    </a:lnTo>
                    <a:lnTo>
                      <a:pt x="278" y="1126"/>
                    </a:lnTo>
                    <a:lnTo>
                      <a:pt x="1632" y="348"/>
                    </a:lnTo>
                    <a:lnTo>
                      <a:pt x="1789" y="255"/>
                    </a:lnTo>
                    <a:lnTo>
                      <a:pt x="1638" y="0"/>
                    </a:lnTo>
                    <a:close/>
                  </a:path>
                </a:pathLst>
              </a:custGeom>
              <a:solidFill>
                <a:srgbClr val="DCE0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7" name="íṣľîḍè">
                <a:extLst>
                  <a:ext uri="{FF2B5EF4-FFF2-40B4-BE49-F238E27FC236}">
                    <a16:creationId xmlns:a16="http://schemas.microsoft.com/office/drawing/2014/main" id="{ACBCAE23-ECF6-4E12-9EF6-CC88D1BD059B}"/>
                  </a:ext>
                </a:extLst>
              </p:cNvPr>
              <p:cNvSpPr/>
              <p:nvPr/>
            </p:nvSpPr>
            <p:spPr bwMode="auto">
              <a:xfrm>
                <a:off x="4764088" y="2513013"/>
                <a:ext cx="2840038" cy="1906588"/>
              </a:xfrm>
              <a:custGeom>
                <a:avLst/>
                <a:gdLst>
                  <a:gd name="T0" fmla="*/ 1638 w 1789"/>
                  <a:gd name="T1" fmla="*/ 0 h 1201"/>
                  <a:gd name="T2" fmla="*/ 1487 w 1789"/>
                  <a:gd name="T3" fmla="*/ 93 h 1201"/>
                  <a:gd name="T4" fmla="*/ 127 w 1789"/>
                  <a:gd name="T5" fmla="*/ 870 h 1201"/>
                  <a:gd name="T6" fmla="*/ 0 w 1789"/>
                  <a:gd name="T7" fmla="*/ 946 h 1201"/>
                  <a:gd name="T8" fmla="*/ 145 w 1789"/>
                  <a:gd name="T9" fmla="*/ 1201 h 1201"/>
                  <a:gd name="T10" fmla="*/ 278 w 1789"/>
                  <a:gd name="T11" fmla="*/ 1126 h 1201"/>
                  <a:gd name="T12" fmla="*/ 1632 w 1789"/>
                  <a:gd name="T13" fmla="*/ 348 h 1201"/>
                  <a:gd name="T14" fmla="*/ 1789 w 1789"/>
                  <a:gd name="T15" fmla="*/ 255 h 1201"/>
                  <a:gd name="T16" fmla="*/ 1638 w 1789"/>
                  <a:gd name="T17" fmla="*/ 0 h 1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89" h="1201">
                    <a:moveTo>
                      <a:pt x="1638" y="0"/>
                    </a:moveTo>
                    <a:lnTo>
                      <a:pt x="1487" y="93"/>
                    </a:lnTo>
                    <a:lnTo>
                      <a:pt x="127" y="870"/>
                    </a:lnTo>
                    <a:lnTo>
                      <a:pt x="0" y="946"/>
                    </a:lnTo>
                    <a:lnTo>
                      <a:pt x="145" y="1201"/>
                    </a:lnTo>
                    <a:lnTo>
                      <a:pt x="278" y="1126"/>
                    </a:lnTo>
                    <a:lnTo>
                      <a:pt x="1632" y="348"/>
                    </a:lnTo>
                    <a:lnTo>
                      <a:pt x="1789" y="255"/>
                    </a:lnTo>
                    <a:lnTo>
                      <a:pt x="16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8" name="íSḷïdé">
                <a:extLst>
                  <a:ext uri="{FF2B5EF4-FFF2-40B4-BE49-F238E27FC236}">
                    <a16:creationId xmlns:a16="http://schemas.microsoft.com/office/drawing/2014/main" id="{ABCDBED8-FF94-45DA-93DE-4BA6E66D0BB5}"/>
                  </a:ext>
                </a:extLst>
              </p:cNvPr>
              <p:cNvSpPr/>
              <p:nvPr/>
            </p:nvSpPr>
            <p:spPr bwMode="auto">
              <a:xfrm>
                <a:off x="4256088" y="1609725"/>
                <a:ext cx="3568700" cy="3565525"/>
              </a:xfrm>
              <a:prstGeom prst="ellipse">
                <a:avLst/>
              </a:prstGeom>
              <a:solidFill>
                <a:srgbClr val="3AC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9" name="íSlídè">
                <a:extLst>
                  <a:ext uri="{FF2B5EF4-FFF2-40B4-BE49-F238E27FC236}">
                    <a16:creationId xmlns:a16="http://schemas.microsoft.com/office/drawing/2014/main" id="{EBE15B48-6673-4853-AC11-84A3278E1BBF}"/>
                  </a:ext>
                </a:extLst>
              </p:cNvPr>
              <p:cNvSpPr/>
              <p:nvPr/>
            </p:nvSpPr>
            <p:spPr bwMode="auto">
              <a:xfrm>
                <a:off x="4781551" y="2135188"/>
                <a:ext cx="2527300" cy="25241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0" name="ïšḻíḋé">
                <a:extLst>
                  <a:ext uri="{FF2B5EF4-FFF2-40B4-BE49-F238E27FC236}">
                    <a16:creationId xmlns:a16="http://schemas.microsoft.com/office/drawing/2014/main" id="{FA07E64B-D801-4029-AEA0-5388AF53AE83}"/>
                  </a:ext>
                </a:extLst>
              </p:cNvPr>
              <p:cNvSpPr/>
              <p:nvPr/>
            </p:nvSpPr>
            <p:spPr bwMode="auto">
              <a:xfrm>
                <a:off x="4652963" y="2438400"/>
                <a:ext cx="2840038" cy="1908175"/>
              </a:xfrm>
              <a:custGeom>
                <a:avLst/>
                <a:gdLst>
                  <a:gd name="T0" fmla="*/ 145 w 1789"/>
                  <a:gd name="T1" fmla="*/ 1202 h 1202"/>
                  <a:gd name="T2" fmla="*/ 0 w 1789"/>
                  <a:gd name="T3" fmla="*/ 946 h 1202"/>
                  <a:gd name="T4" fmla="*/ 1638 w 1789"/>
                  <a:gd name="T5" fmla="*/ 0 h 1202"/>
                  <a:gd name="T6" fmla="*/ 1789 w 1789"/>
                  <a:gd name="T7" fmla="*/ 256 h 1202"/>
                  <a:gd name="T8" fmla="*/ 145 w 1789"/>
                  <a:gd name="T9" fmla="*/ 1202 h 1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9" h="1202">
                    <a:moveTo>
                      <a:pt x="145" y="1202"/>
                    </a:moveTo>
                    <a:lnTo>
                      <a:pt x="0" y="946"/>
                    </a:lnTo>
                    <a:lnTo>
                      <a:pt x="1638" y="0"/>
                    </a:lnTo>
                    <a:lnTo>
                      <a:pt x="1789" y="256"/>
                    </a:lnTo>
                    <a:lnTo>
                      <a:pt x="145" y="1202"/>
                    </a:lnTo>
                    <a:close/>
                  </a:path>
                </a:pathLst>
              </a:custGeom>
              <a:solidFill>
                <a:srgbClr val="3AC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21" name="文本框 420">
              <a:extLst>
                <a:ext uri="{FF2B5EF4-FFF2-40B4-BE49-F238E27FC236}">
                  <a16:creationId xmlns:a16="http://schemas.microsoft.com/office/drawing/2014/main" id="{083D2726-0149-4489-AB65-52E382485AB6}"/>
                </a:ext>
              </a:extLst>
            </p:cNvPr>
            <p:cNvSpPr txBox="1"/>
            <p:nvPr/>
          </p:nvSpPr>
          <p:spPr>
            <a:xfrm>
              <a:off x="2455224" y="993535"/>
              <a:ext cx="7777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基金组合实操及心法修炼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5776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F7927C4D-497E-42AD-9C36-38D876D3F5F5}"/>
              </a:ext>
            </a:extLst>
          </p:cNvPr>
          <p:cNvGrpSpPr/>
          <p:nvPr/>
        </p:nvGrpSpPr>
        <p:grpSpPr>
          <a:xfrm>
            <a:off x="715298" y="3170466"/>
            <a:ext cx="10910909" cy="3448138"/>
            <a:chOff x="835741" y="2770481"/>
            <a:chExt cx="10910909" cy="344813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8C9C5B0-482D-4C03-A393-014802380B25}"/>
                </a:ext>
              </a:extLst>
            </p:cNvPr>
            <p:cNvGrpSpPr/>
            <p:nvPr/>
          </p:nvGrpSpPr>
          <p:grpSpPr>
            <a:xfrm>
              <a:off x="835741" y="2770481"/>
              <a:ext cx="10776155" cy="3448138"/>
              <a:chOff x="875071" y="3326288"/>
              <a:chExt cx="10776155" cy="3448138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D3DD479E-334A-4511-B17D-CD1B3BDC712E}"/>
                  </a:ext>
                </a:extLst>
              </p:cNvPr>
              <p:cNvGrpSpPr/>
              <p:nvPr/>
            </p:nvGrpSpPr>
            <p:grpSpPr>
              <a:xfrm>
                <a:off x="943898" y="3429000"/>
                <a:ext cx="10638498" cy="3240219"/>
                <a:chOff x="865240" y="629264"/>
                <a:chExt cx="10638498" cy="3240219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96FF15A6-62F8-41BC-8847-779187790074}"/>
                    </a:ext>
                  </a:extLst>
                </p:cNvPr>
                <p:cNvSpPr/>
                <p:nvPr/>
              </p:nvSpPr>
              <p:spPr>
                <a:xfrm>
                  <a:off x="865240" y="1307690"/>
                  <a:ext cx="1838632" cy="44245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发行期</a:t>
                  </a:r>
                </a:p>
              </p:txBody>
            </p:sp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7FD7F540-A76C-4EEE-8835-809C44AAEDFE}"/>
                    </a:ext>
                  </a:extLst>
                </p:cNvPr>
                <p:cNvSpPr txBox="1"/>
                <p:nvPr/>
              </p:nvSpPr>
              <p:spPr>
                <a:xfrm>
                  <a:off x="865240" y="1917290"/>
                  <a:ext cx="1897625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/>
                    <a:t>募集资金，单位净值</a:t>
                  </a:r>
                  <a:r>
                    <a:rPr lang="en-US" altLang="zh-CN" sz="1400" dirty="0"/>
                    <a:t>1</a:t>
                  </a:r>
                  <a:r>
                    <a:rPr lang="zh-CN" altLang="en-US" sz="1400" dirty="0"/>
                    <a:t>元</a:t>
                  </a:r>
                  <a:r>
                    <a:rPr lang="en-US" altLang="zh-CN" sz="1400" dirty="0"/>
                    <a:t>/</a:t>
                  </a:r>
                  <a:r>
                    <a:rPr lang="zh-CN" altLang="en-US" sz="1400" dirty="0"/>
                    <a:t>份，也有费率优惠。募集期生产的资金利息也会转换成份额。认购不可撤销。</a:t>
                  </a:r>
                </a:p>
              </p:txBody>
            </p:sp>
            <p:cxnSp>
              <p:nvCxnSpPr>
                <p:cNvPr id="5" name="直接箭头连接符 4">
                  <a:extLst>
                    <a:ext uri="{FF2B5EF4-FFF2-40B4-BE49-F238E27FC236}">
                      <a16:creationId xmlns:a16="http://schemas.microsoft.com/office/drawing/2014/main" id="{41BE0B06-3173-4996-B297-B93332898864}"/>
                    </a:ext>
                  </a:extLst>
                </p:cNvPr>
                <p:cNvCxnSpPr>
                  <a:cxnSpLocks/>
                  <a:stCxn id="2" idx="3"/>
                  <a:endCxn id="6" idx="1"/>
                </p:cNvCxnSpPr>
                <p:nvPr/>
              </p:nvCxnSpPr>
              <p:spPr>
                <a:xfrm flipV="1">
                  <a:off x="2703872" y="850490"/>
                  <a:ext cx="1101212" cy="67842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5F13BCF6-57AE-4538-8D4C-BA7A2197A368}"/>
                    </a:ext>
                  </a:extLst>
                </p:cNvPr>
                <p:cNvSpPr/>
                <p:nvPr/>
              </p:nvSpPr>
              <p:spPr>
                <a:xfrm>
                  <a:off x="3805084" y="629264"/>
                  <a:ext cx="1759974" cy="44245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募集成功</a:t>
                  </a:r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E9221AB4-EB86-4208-9204-AE0ACB0FFAD5}"/>
                    </a:ext>
                  </a:extLst>
                </p:cNvPr>
                <p:cNvSpPr/>
                <p:nvPr/>
              </p:nvSpPr>
              <p:spPr>
                <a:xfrm>
                  <a:off x="3805084" y="2246671"/>
                  <a:ext cx="1759974" cy="44245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募集失败</a:t>
                  </a:r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A6B6F433-93A2-4F00-882D-6C5FF18AB4A7}"/>
                    </a:ext>
                  </a:extLst>
                </p:cNvPr>
                <p:cNvSpPr/>
                <p:nvPr/>
              </p:nvSpPr>
              <p:spPr>
                <a:xfrm>
                  <a:off x="6813757" y="2246671"/>
                  <a:ext cx="1759974" cy="44245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/>
                    <a:t>本金和利息退回</a:t>
                  </a:r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A5784892-6D4F-4DF5-A2FD-F22B43AA8AB8}"/>
                    </a:ext>
                  </a:extLst>
                </p:cNvPr>
                <p:cNvSpPr/>
                <p:nvPr/>
              </p:nvSpPr>
              <p:spPr>
                <a:xfrm>
                  <a:off x="6705602" y="629264"/>
                  <a:ext cx="2222088" cy="44245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（投资者）封闭期</a:t>
                  </a:r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FBCCE86B-C137-40EC-90E7-425239B2D46C}"/>
                    </a:ext>
                  </a:extLst>
                </p:cNvPr>
                <p:cNvSpPr txBox="1"/>
                <p:nvPr/>
              </p:nvSpPr>
              <p:spPr>
                <a:xfrm>
                  <a:off x="3726426" y="1123024"/>
                  <a:ext cx="1799303" cy="7386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400" dirty="0"/>
                    <a:t>买爆了按照认购比例配售，人人有份，但不能全额成交</a:t>
                  </a:r>
                </a:p>
              </p:txBody>
            </p: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5A0C5EB9-75A2-4ABD-9155-9622744978F3}"/>
                    </a:ext>
                  </a:extLst>
                </p:cNvPr>
                <p:cNvCxnSpPr>
                  <a:stCxn id="12" idx="3"/>
                  <a:endCxn id="14" idx="1"/>
                </p:cNvCxnSpPr>
                <p:nvPr/>
              </p:nvCxnSpPr>
              <p:spPr>
                <a:xfrm>
                  <a:off x="5565058" y="2467897"/>
                  <a:ext cx="124869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id="{36CC06B6-7759-41EB-B440-AD6D3C48905D}"/>
                    </a:ext>
                  </a:extLst>
                </p:cNvPr>
                <p:cNvCxnSpPr>
                  <a:stCxn id="2" idx="3"/>
                  <a:endCxn id="12" idx="1"/>
                </p:cNvCxnSpPr>
                <p:nvPr/>
              </p:nvCxnSpPr>
              <p:spPr>
                <a:xfrm>
                  <a:off x="2703872" y="1528916"/>
                  <a:ext cx="1101212" cy="93898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B6EE1673-27CF-4875-AE3B-6FAAC25A5D20}"/>
                    </a:ext>
                  </a:extLst>
                </p:cNvPr>
                <p:cNvCxnSpPr>
                  <a:cxnSpLocks/>
                  <a:stCxn id="6" idx="3"/>
                  <a:endCxn id="15" idx="1"/>
                </p:cNvCxnSpPr>
                <p:nvPr/>
              </p:nvCxnSpPr>
              <p:spPr>
                <a:xfrm>
                  <a:off x="5565058" y="850490"/>
                  <a:ext cx="114054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035C166F-9BCF-435D-A0C7-E88B90C399E9}"/>
                    </a:ext>
                  </a:extLst>
                </p:cNvPr>
                <p:cNvSpPr txBox="1"/>
                <p:nvPr/>
              </p:nvSpPr>
              <p:spPr>
                <a:xfrm>
                  <a:off x="6705602" y="1046342"/>
                  <a:ext cx="234007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400" dirty="0"/>
                    <a:t>坐等，不能买入卖出</a:t>
                  </a:r>
                </a:p>
              </p:txBody>
            </p:sp>
            <p:sp>
              <p:nvSpPr>
                <p:cNvPr id="26" name="左大括号 25">
                  <a:extLst>
                    <a:ext uri="{FF2B5EF4-FFF2-40B4-BE49-F238E27FC236}">
                      <a16:creationId xmlns:a16="http://schemas.microsoft.com/office/drawing/2014/main" id="{2BD209EF-557A-4791-ABEA-E7BA1C7B4270}"/>
                    </a:ext>
                  </a:extLst>
                </p:cNvPr>
                <p:cNvSpPr/>
                <p:nvPr/>
              </p:nvSpPr>
              <p:spPr>
                <a:xfrm rot="16200000">
                  <a:off x="3118213" y="1599298"/>
                  <a:ext cx="272531" cy="3515032"/>
                </a:xfrm>
                <a:prstGeom prst="leftBrac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D80C7C4A-1020-4963-957A-B963A9B9C13A}"/>
                    </a:ext>
                  </a:extLst>
                </p:cNvPr>
                <p:cNvSpPr txBox="1"/>
                <p:nvPr/>
              </p:nvSpPr>
              <p:spPr>
                <a:xfrm>
                  <a:off x="1204452" y="3561706"/>
                  <a:ext cx="41000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400" dirty="0"/>
                    <a:t>募集期一般</a:t>
                  </a:r>
                  <a:r>
                    <a:rPr lang="en-US" altLang="zh-CN" sz="1400" dirty="0"/>
                    <a:t>1</a:t>
                  </a:r>
                  <a:r>
                    <a:rPr lang="zh-CN" altLang="en-US" sz="1400" dirty="0"/>
                    <a:t>个月，最长不超过</a:t>
                  </a:r>
                  <a:r>
                    <a:rPr lang="en-US" altLang="zh-CN" sz="1400" dirty="0"/>
                    <a:t>3</a:t>
                  </a:r>
                  <a:r>
                    <a:rPr lang="zh-CN" altLang="en-US" sz="1400" dirty="0"/>
                    <a:t>个月</a:t>
                  </a:r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8DF65437-9899-42FC-BE74-E2F1226B358F}"/>
                    </a:ext>
                  </a:extLst>
                </p:cNvPr>
                <p:cNvSpPr/>
                <p:nvPr/>
              </p:nvSpPr>
              <p:spPr>
                <a:xfrm>
                  <a:off x="6705602" y="1437968"/>
                  <a:ext cx="2222088" cy="44245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/>
                    <a:t>（基金公司）建仓期</a:t>
                  </a:r>
                </a:p>
              </p:txBody>
            </p:sp>
            <p:cxnSp>
              <p:nvCxnSpPr>
                <p:cNvPr id="33" name="直接箭头连接符 32">
                  <a:extLst>
                    <a:ext uri="{FF2B5EF4-FFF2-40B4-BE49-F238E27FC236}">
                      <a16:creationId xmlns:a16="http://schemas.microsoft.com/office/drawing/2014/main" id="{47759FFB-3883-470D-9F1E-2AE8397692D6}"/>
                    </a:ext>
                  </a:extLst>
                </p:cNvPr>
                <p:cNvCxnSpPr>
                  <a:cxnSpLocks/>
                  <a:stCxn id="6" idx="3"/>
                  <a:endCxn id="31" idx="1"/>
                </p:cNvCxnSpPr>
                <p:nvPr/>
              </p:nvCxnSpPr>
              <p:spPr>
                <a:xfrm>
                  <a:off x="5565058" y="850490"/>
                  <a:ext cx="1140544" cy="8087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564E8E2-73E1-4A81-9CE7-457B9F206AD6}"/>
                    </a:ext>
                  </a:extLst>
                </p:cNvPr>
                <p:cNvSpPr txBox="1"/>
                <p:nvPr/>
              </p:nvSpPr>
              <p:spPr>
                <a:xfrm>
                  <a:off x="9261987" y="938358"/>
                  <a:ext cx="2241751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/>
                    <a:t>封闭期一般</a:t>
                  </a:r>
                  <a:r>
                    <a:rPr lang="en-US" altLang="zh-CN" sz="1400" dirty="0"/>
                    <a:t>1-2</a:t>
                  </a:r>
                  <a:r>
                    <a:rPr lang="zh-CN" altLang="en-US" sz="1400" dirty="0"/>
                    <a:t>个月，最长不超过</a:t>
                  </a:r>
                  <a:r>
                    <a:rPr lang="en-US" altLang="zh-CN" sz="1400" dirty="0"/>
                    <a:t>3</a:t>
                  </a:r>
                  <a:r>
                    <a:rPr lang="zh-CN" altLang="en-US" sz="1400" dirty="0"/>
                    <a:t>个月</a:t>
                  </a:r>
                  <a:endParaRPr lang="en-US" altLang="zh-CN" sz="1400" dirty="0"/>
                </a:p>
                <a:p>
                  <a:r>
                    <a:rPr lang="zh-CN" altLang="en-US" sz="1400" dirty="0"/>
                    <a:t>封闭期后正常交易</a:t>
                  </a:r>
                </a:p>
              </p:txBody>
            </p: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72D6D6B-BED7-487E-8CF4-E9874EF488BE}"/>
                    </a:ext>
                  </a:extLst>
                </p:cNvPr>
                <p:cNvSpPr txBox="1"/>
                <p:nvPr/>
              </p:nvSpPr>
              <p:spPr>
                <a:xfrm>
                  <a:off x="6705602" y="2748286"/>
                  <a:ext cx="203527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400" dirty="0"/>
                    <a:t>募集期满后</a:t>
                  </a:r>
                  <a:r>
                    <a:rPr lang="en-US" altLang="zh-CN" sz="1400" dirty="0"/>
                    <a:t>30</a:t>
                  </a:r>
                  <a:r>
                    <a:rPr lang="zh-CN" altLang="en-US" sz="1400" dirty="0"/>
                    <a:t>天内</a:t>
                  </a:r>
                </a:p>
              </p:txBody>
            </p:sp>
            <p:sp>
              <p:nvSpPr>
                <p:cNvPr id="38" name="右大括号 37">
                  <a:extLst>
                    <a:ext uri="{FF2B5EF4-FFF2-40B4-BE49-F238E27FC236}">
                      <a16:creationId xmlns:a16="http://schemas.microsoft.com/office/drawing/2014/main" id="{25A067C1-B0BE-4A1F-902B-C80F304D49BA}"/>
                    </a:ext>
                  </a:extLst>
                </p:cNvPr>
                <p:cNvSpPr/>
                <p:nvPr/>
              </p:nvSpPr>
              <p:spPr>
                <a:xfrm>
                  <a:off x="9080089" y="725129"/>
                  <a:ext cx="49162" cy="1052052"/>
                </a:xfrm>
                <a:prstGeom prst="rightBrac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C945F3B1-4C60-4DA3-9BC5-AC195BC4F19F}"/>
                    </a:ext>
                  </a:extLst>
                </p:cNvPr>
                <p:cNvSpPr txBox="1"/>
                <p:nvPr/>
              </p:nvSpPr>
              <p:spPr>
                <a:xfrm>
                  <a:off x="7069394" y="1861688"/>
                  <a:ext cx="161249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400" dirty="0"/>
                    <a:t>每周五晚净值更新</a:t>
                  </a:r>
                  <a:endParaRPr lang="en-US" altLang="zh-CN" sz="1400" dirty="0"/>
                </a:p>
              </p:txBody>
            </p:sp>
          </p:grp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8B56E4B-3598-425A-BCB8-F946E3ED49F8}"/>
                  </a:ext>
                </a:extLst>
              </p:cNvPr>
              <p:cNvSpPr/>
              <p:nvPr/>
            </p:nvSpPr>
            <p:spPr>
              <a:xfrm>
                <a:off x="875071" y="3326288"/>
                <a:ext cx="10776155" cy="34481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20B1320-EB18-4770-9587-091F1BA0520F}"/>
                </a:ext>
              </a:extLst>
            </p:cNvPr>
            <p:cNvSpPr txBox="1"/>
            <p:nvPr/>
          </p:nvSpPr>
          <p:spPr>
            <a:xfrm>
              <a:off x="9622885" y="5805635"/>
              <a:ext cx="2123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基金上市过程图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E9C44D9-72EA-4D4C-825B-460B64AC077B}"/>
              </a:ext>
            </a:extLst>
          </p:cNvPr>
          <p:cNvGrpSpPr/>
          <p:nvPr/>
        </p:nvGrpSpPr>
        <p:grpSpPr>
          <a:xfrm>
            <a:off x="3645311" y="496559"/>
            <a:ext cx="5503606" cy="2125262"/>
            <a:chOff x="1123336" y="346708"/>
            <a:chExt cx="5503606" cy="2125262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506CFB2-94EA-49F9-AE5C-48D5F65C187C}"/>
                </a:ext>
              </a:extLst>
            </p:cNvPr>
            <p:cNvGrpSpPr/>
            <p:nvPr/>
          </p:nvGrpSpPr>
          <p:grpSpPr>
            <a:xfrm>
              <a:off x="1123336" y="346708"/>
              <a:ext cx="4648199" cy="2125262"/>
              <a:chOff x="7391277" y="1821834"/>
              <a:chExt cx="4468763" cy="2295442"/>
            </a:xfrm>
          </p:grpSpPr>
          <p:sp>
            <p:nvSpPr>
              <p:cNvPr id="52" name="等腰三角形 51">
                <a:extLst>
                  <a:ext uri="{FF2B5EF4-FFF2-40B4-BE49-F238E27FC236}">
                    <a16:creationId xmlns:a16="http://schemas.microsoft.com/office/drawing/2014/main" id="{6A608A5B-2403-4C9D-B132-F4670502803F}"/>
                  </a:ext>
                </a:extLst>
              </p:cNvPr>
              <p:cNvSpPr/>
              <p:nvPr/>
            </p:nvSpPr>
            <p:spPr>
              <a:xfrm>
                <a:off x="8168029" y="2169073"/>
                <a:ext cx="2762862" cy="1833227"/>
              </a:xfrm>
              <a:prstGeom prst="triangle">
                <a:avLst/>
              </a:prstGeom>
              <a:solidFill>
                <a:srgbClr val="F8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任何投资品最多只能占两个角</a:t>
                </a: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9658AC9-2E23-477B-B9D8-49C3E6422844}"/>
                  </a:ext>
                </a:extLst>
              </p:cNvPr>
              <p:cNvSpPr txBox="1"/>
              <p:nvPr/>
            </p:nvSpPr>
            <p:spPr>
              <a:xfrm>
                <a:off x="9077511" y="1821834"/>
                <a:ext cx="1032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高收益</a:t>
                </a: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0F69063-B734-472F-BB84-C9BCBAC674A3}"/>
                  </a:ext>
                </a:extLst>
              </p:cNvPr>
              <p:cNvSpPr txBox="1"/>
              <p:nvPr/>
            </p:nvSpPr>
            <p:spPr>
              <a:xfrm>
                <a:off x="7391277" y="3747944"/>
                <a:ext cx="1032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低风险</a:t>
                </a: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B6D3948-2412-43F8-B3B3-3B3728112A3F}"/>
                  </a:ext>
                </a:extLst>
              </p:cNvPr>
              <p:cNvSpPr txBox="1"/>
              <p:nvPr/>
            </p:nvSpPr>
            <p:spPr>
              <a:xfrm>
                <a:off x="10827651" y="3747944"/>
                <a:ext cx="1032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高流动</a:t>
                </a:r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E4A1333-71BD-4159-AFAC-D1A01E5679D0}"/>
                </a:ext>
              </a:extLst>
            </p:cNvPr>
            <p:cNvSpPr txBox="1"/>
            <p:nvPr/>
          </p:nvSpPr>
          <p:spPr>
            <a:xfrm>
              <a:off x="4805077" y="1173211"/>
              <a:ext cx="1821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理财投资铁三角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838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表格 38">
            <a:extLst>
              <a:ext uri="{FF2B5EF4-FFF2-40B4-BE49-F238E27FC236}">
                <a16:creationId xmlns:a16="http://schemas.microsoft.com/office/drawing/2014/main" id="{78A6ECA7-3EF7-4BDB-A483-D44872158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702474"/>
              </p:ext>
            </p:extLst>
          </p:nvPr>
        </p:nvGraphicFramePr>
        <p:xfrm>
          <a:off x="1671078" y="3429000"/>
          <a:ext cx="8849844" cy="293001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21371">
                  <a:extLst>
                    <a:ext uri="{9D8B030D-6E8A-4147-A177-3AD203B41FA5}">
                      <a16:colId xmlns:a16="http://schemas.microsoft.com/office/drawing/2014/main" val="3593489528"/>
                    </a:ext>
                  </a:extLst>
                </a:gridCol>
                <a:gridCol w="1921371">
                  <a:extLst>
                    <a:ext uri="{9D8B030D-6E8A-4147-A177-3AD203B41FA5}">
                      <a16:colId xmlns:a16="http://schemas.microsoft.com/office/drawing/2014/main" val="605875597"/>
                    </a:ext>
                  </a:extLst>
                </a:gridCol>
                <a:gridCol w="1819177">
                  <a:extLst>
                    <a:ext uri="{9D8B030D-6E8A-4147-A177-3AD203B41FA5}">
                      <a16:colId xmlns:a16="http://schemas.microsoft.com/office/drawing/2014/main" val="844496543"/>
                    </a:ext>
                  </a:extLst>
                </a:gridCol>
                <a:gridCol w="1455807">
                  <a:extLst>
                    <a:ext uri="{9D8B030D-6E8A-4147-A177-3AD203B41FA5}">
                      <a16:colId xmlns:a16="http://schemas.microsoft.com/office/drawing/2014/main" val="2582936643"/>
                    </a:ext>
                  </a:extLst>
                </a:gridCol>
                <a:gridCol w="1732118">
                  <a:extLst>
                    <a:ext uri="{9D8B030D-6E8A-4147-A177-3AD203B41FA5}">
                      <a16:colId xmlns:a16="http://schemas.microsoft.com/office/drawing/2014/main" val="3694816872"/>
                    </a:ext>
                  </a:extLst>
                </a:gridCol>
              </a:tblGrid>
              <a:tr h="43599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货币基金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债券基金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股票基金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混合基金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470272"/>
                  </a:ext>
                </a:extLst>
              </a:tr>
              <a:tr h="10157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构成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银行存款和（</a:t>
                      </a:r>
                      <a:r>
                        <a:rPr lang="en-US" altLang="zh-CN" sz="1400" dirty="0"/>
                        <a:t>1</a:t>
                      </a:r>
                      <a:r>
                        <a:rPr lang="zh-CN" altLang="en-US" sz="1400" dirty="0"/>
                        <a:t>年内到期）债券，无股票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（一年以上）债券</a:t>
                      </a:r>
                      <a:r>
                        <a:rPr lang="en-US" altLang="zh-CN" sz="1400" dirty="0"/>
                        <a:t>+</a:t>
                      </a:r>
                      <a:r>
                        <a:rPr lang="zh-CN" altLang="en-US" sz="1400" dirty="0"/>
                        <a:t>股票（不超过</a:t>
                      </a:r>
                      <a:r>
                        <a:rPr lang="en-US" altLang="zh-CN" sz="1400" dirty="0"/>
                        <a:t>20%</a:t>
                      </a:r>
                      <a:r>
                        <a:rPr lang="zh-CN" altLang="en-US" sz="1400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股票</a:t>
                      </a:r>
                      <a:r>
                        <a:rPr lang="en-US" altLang="zh-CN" sz="1400" dirty="0"/>
                        <a:t>+</a:t>
                      </a:r>
                      <a:r>
                        <a:rPr lang="zh-CN" altLang="en-US" sz="1400" dirty="0"/>
                        <a:t>债券（不超过</a:t>
                      </a:r>
                      <a:r>
                        <a:rPr lang="en-US" altLang="zh-CN" sz="1400" dirty="0"/>
                        <a:t>20%</a:t>
                      </a:r>
                      <a:r>
                        <a:rPr lang="zh-CN" altLang="en-US" sz="1400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股票（占比高）</a:t>
                      </a:r>
                      <a:r>
                        <a:rPr lang="en-US" altLang="zh-CN" sz="1400" dirty="0"/>
                        <a:t>+</a:t>
                      </a:r>
                      <a:r>
                        <a:rPr lang="zh-CN" altLang="en-US" sz="1400" dirty="0"/>
                        <a:t>债券，基金经理灵活配比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436333"/>
                  </a:ext>
                </a:extLst>
              </a:tr>
              <a:tr h="7829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风险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风险低，几乎无亏损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风险低，高于货币基金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风险较高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35448"/>
                  </a:ext>
                </a:extLst>
              </a:tr>
              <a:tr h="6952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收益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收益</a:t>
                      </a:r>
                      <a:r>
                        <a:rPr lang="en-US" altLang="zh-CN" sz="1400" dirty="0"/>
                        <a:t>2%-4%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收益</a:t>
                      </a:r>
                      <a:r>
                        <a:rPr lang="en-US" altLang="zh-CN" sz="1400" dirty="0"/>
                        <a:t>6%-7%</a:t>
                      </a:r>
                      <a:endParaRPr lang="zh-CN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收益和亏损都有可能，收益</a:t>
                      </a:r>
                      <a:r>
                        <a:rPr lang="en-US" altLang="zh-CN" sz="1400" dirty="0"/>
                        <a:t>15%-20%</a:t>
                      </a:r>
                      <a:r>
                        <a:rPr lang="zh-CN" altLang="en-US" sz="1400" dirty="0"/>
                        <a:t>，亏损不限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56857"/>
                  </a:ext>
                </a:extLst>
              </a:tr>
            </a:tbl>
          </a:graphicData>
        </a:graphic>
      </p:graphicFrame>
      <p:grpSp>
        <p:nvGrpSpPr>
          <p:cNvPr id="22" name="组合 21">
            <a:extLst>
              <a:ext uri="{FF2B5EF4-FFF2-40B4-BE49-F238E27FC236}">
                <a16:creationId xmlns:a16="http://schemas.microsoft.com/office/drawing/2014/main" id="{0D6ED2F9-90DD-4F2D-93B9-F48005089D48}"/>
              </a:ext>
            </a:extLst>
          </p:cNvPr>
          <p:cNvGrpSpPr/>
          <p:nvPr/>
        </p:nvGrpSpPr>
        <p:grpSpPr>
          <a:xfrm>
            <a:off x="1919860" y="655761"/>
            <a:ext cx="8106573" cy="1936959"/>
            <a:chOff x="1758657" y="4686986"/>
            <a:chExt cx="8106573" cy="1936959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E8B766F-D7CA-4EA9-8146-E4BC17F88FDF}"/>
                </a:ext>
              </a:extLst>
            </p:cNvPr>
            <p:cNvSpPr/>
            <p:nvPr/>
          </p:nvSpPr>
          <p:spPr>
            <a:xfrm>
              <a:off x="1779350" y="4686990"/>
              <a:ext cx="1582994" cy="5997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交易渠道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C4B9939-749B-4AD3-8BF9-DFBC3DB02ACA}"/>
                </a:ext>
              </a:extLst>
            </p:cNvPr>
            <p:cNvSpPr/>
            <p:nvPr/>
          </p:nvSpPr>
          <p:spPr>
            <a:xfrm>
              <a:off x="1758657" y="5847196"/>
              <a:ext cx="728274" cy="7767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场内基金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939F497-011D-4E35-8CA0-6FF7C0950571}"/>
                </a:ext>
              </a:extLst>
            </p:cNvPr>
            <p:cNvSpPr/>
            <p:nvPr/>
          </p:nvSpPr>
          <p:spPr>
            <a:xfrm>
              <a:off x="2634070" y="5847195"/>
              <a:ext cx="728274" cy="7767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场外基金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344B718E-7081-4EBB-B36C-A08F456D7218}"/>
                </a:ext>
              </a:extLst>
            </p:cNvPr>
            <p:cNvCxnSpPr>
              <a:cxnSpLocks/>
              <a:stCxn id="23" idx="4"/>
              <a:endCxn id="24" idx="0"/>
            </p:cNvCxnSpPr>
            <p:nvPr/>
          </p:nvCxnSpPr>
          <p:spPr>
            <a:xfrm flipH="1">
              <a:off x="2122794" y="5286757"/>
              <a:ext cx="448053" cy="560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D01CFBC8-A182-4A4B-B05D-94F4B2BFC1CD}"/>
                </a:ext>
              </a:extLst>
            </p:cNvPr>
            <p:cNvCxnSpPr>
              <a:cxnSpLocks/>
              <a:stCxn id="23" idx="4"/>
              <a:endCxn id="25" idx="0"/>
            </p:cNvCxnSpPr>
            <p:nvPr/>
          </p:nvCxnSpPr>
          <p:spPr>
            <a:xfrm>
              <a:off x="2570847" y="5286757"/>
              <a:ext cx="427360" cy="560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71DC1858-ED42-4FC6-A985-A5B6EC82D744}"/>
                </a:ext>
              </a:extLst>
            </p:cNvPr>
            <p:cNvSpPr/>
            <p:nvPr/>
          </p:nvSpPr>
          <p:spPr>
            <a:xfrm>
              <a:off x="3937530" y="4686989"/>
              <a:ext cx="1582994" cy="59976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运作方式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4D1E1A0-F07E-406B-A741-F9DD5C282934}"/>
                </a:ext>
              </a:extLst>
            </p:cNvPr>
            <p:cNvSpPr/>
            <p:nvPr/>
          </p:nvSpPr>
          <p:spPr>
            <a:xfrm>
              <a:off x="3916837" y="5847195"/>
              <a:ext cx="728274" cy="7767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封闭式基金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2A227BF-F176-4040-BE8E-C6AF090221A7}"/>
                </a:ext>
              </a:extLst>
            </p:cNvPr>
            <p:cNvSpPr/>
            <p:nvPr/>
          </p:nvSpPr>
          <p:spPr>
            <a:xfrm>
              <a:off x="4792250" y="5847194"/>
              <a:ext cx="728274" cy="7767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开放式基金</a:t>
              </a: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2AA2CC9E-C2B1-40DE-8607-E79B18E7B8C0}"/>
                </a:ext>
              </a:extLst>
            </p:cNvPr>
            <p:cNvCxnSpPr>
              <a:cxnSpLocks/>
              <a:stCxn id="28" idx="4"/>
              <a:endCxn id="30" idx="0"/>
            </p:cNvCxnSpPr>
            <p:nvPr/>
          </p:nvCxnSpPr>
          <p:spPr>
            <a:xfrm flipH="1">
              <a:off x="4280974" y="5286756"/>
              <a:ext cx="448053" cy="560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1A91C69C-FFC8-4898-91A3-1A80C3E02D04}"/>
                </a:ext>
              </a:extLst>
            </p:cNvPr>
            <p:cNvCxnSpPr>
              <a:cxnSpLocks/>
              <a:stCxn id="28" idx="4"/>
              <a:endCxn id="36" idx="0"/>
            </p:cNvCxnSpPr>
            <p:nvPr/>
          </p:nvCxnSpPr>
          <p:spPr>
            <a:xfrm>
              <a:off x="4729027" y="5286756"/>
              <a:ext cx="427360" cy="560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4C4B33B4-4649-49E9-9DB2-228B252D1588}"/>
                </a:ext>
              </a:extLst>
            </p:cNvPr>
            <p:cNvSpPr/>
            <p:nvPr/>
          </p:nvSpPr>
          <p:spPr>
            <a:xfrm>
              <a:off x="6101995" y="4686989"/>
              <a:ext cx="1582994" cy="59976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投资方式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E2B9BDD-189E-4FA3-807D-105D8CD1AF20}"/>
                </a:ext>
              </a:extLst>
            </p:cNvPr>
            <p:cNvSpPr/>
            <p:nvPr/>
          </p:nvSpPr>
          <p:spPr>
            <a:xfrm>
              <a:off x="6081302" y="5847195"/>
              <a:ext cx="728274" cy="7767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主动型基金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B44978B-1D05-4EB3-A6F0-72BE622EAD50}"/>
                </a:ext>
              </a:extLst>
            </p:cNvPr>
            <p:cNvSpPr/>
            <p:nvPr/>
          </p:nvSpPr>
          <p:spPr>
            <a:xfrm>
              <a:off x="6956715" y="5847194"/>
              <a:ext cx="728274" cy="7767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被动型基金</a:t>
              </a: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C3875CD8-2357-415D-B403-B677250C7403}"/>
                </a:ext>
              </a:extLst>
            </p:cNvPr>
            <p:cNvCxnSpPr>
              <a:cxnSpLocks/>
              <a:stCxn id="41" idx="4"/>
              <a:endCxn id="42" idx="0"/>
            </p:cNvCxnSpPr>
            <p:nvPr/>
          </p:nvCxnSpPr>
          <p:spPr>
            <a:xfrm flipH="1">
              <a:off x="6445439" y="5286756"/>
              <a:ext cx="448053" cy="560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9B4F50EA-FDA3-4A36-8BBC-046E27AC5381}"/>
                </a:ext>
              </a:extLst>
            </p:cNvPr>
            <p:cNvCxnSpPr>
              <a:cxnSpLocks/>
              <a:stCxn id="41" idx="4"/>
              <a:endCxn id="43" idx="0"/>
            </p:cNvCxnSpPr>
            <p:nvPr/>
          </p:nvCxnSpPr>
          <p:spPr>
            <a:xfrm>
              <a:off x="6893492" y="5286756"/>
              <a:ext cx="427360" cy="560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625BADB1-5142-40E0-AA84-BDBA598F245D}"/>
                </a:ext>
              </a:extLst>
            </p:cNvPr>
            <p:cNvSpPr/>
            <p:nvPr/>
          </p:nvSpPr>
          <p:spPr>
            <a:xfrm>
              <a:off x="8282236" y="4686986"/>
              <a:ext cx="1582994" cy="59976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募资途径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08BDC80-7F1A-4494-A780-900594CF9F3C}"/>
                </a:ext>
              </a:extLst>
            </p:cNvPr>
            <p:cNvSpPr/>
            <p:nvPr/>
          </p:nvSpPr>
          <p:spPr>
            <a:xfrm>
              <a:off x="8261543" y="5847192"/>
              <a:ext cx="728274" cy="77674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公募基金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C185E94-73D8-49A9-992C-334156302EAD}"/>
                </a:ext>
              </a:extLst>
            </p:cNvPr>
            <p:cNvSpPr/>
            <p:nvPr/>
          </p:nvSpPr>
          <p:spPr>
            <a:xfrm>
              <a:off x="9136956" y="5847191"/>
              <a:ext cx="728274" cy="77674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私募基金</a:t>
              </a: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EED53E6B-B3B2-4E8F-9381-251A314F8521}"/>
                </a:ext>
              </a:extLst>
            </p:cNvPr>
            <p:cNvCxnSpPr>
              <a:cxnSpLocks/>
              <a:stCxn id="46" idx="4"/>
              <a:endCxn id="47" idx="0"/>
            </p:cNvCxnSpPr>
            <p:nvPr/>
          </p:nvCxnSpPr>
          <p:spPr>
            <a:xfrm flipH="1">
              <a:off x="8625680" y="5286753"/>
              <a:ext cx="448053" cy="560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ADFAEA6B-752F-4E87-8467-1C1AF25828A6}"/>
                </a:ext>
              </a:extLst>
            </p:cNvPr>
            <p:cNvCxnSpPr>
              <a:cxnSpLocks/>
              <a:stCxn id="46" idx="4"/>
              <a:endCxn id="48" idx="0"/>
            </p:cNvCxnSpPr>
            <p:nvPr/>
          </p:nvCxnSpPr>
          <p:spPr>
            <a:xfrm>
              <a:off x="9073733" y="5286753"/>
              <a:ext cx="427360" cy="560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31D5724-3735-4D21-BBA1-9BEFC8506AE0}"/>
              </a:ext>
            </a:extLst>
          </p:cNvPr>
          <p:cNvSpPr txBox="1"/>
          <p:nvPr/>
        </p:nvSpPr>
        <p:spPr>
          <a:xfrm>
            <a:off x="4326194" y="2787356"/>
            <a:ext cx="351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基金的分类</a:t>
            </a:r>
          </a:p>
        </p:txBody>
      </p:sp>
    </p:spTree>
    <p:extLst>
      <p:ext uri="{BB962C8B-B14F-4D97-AF65-F5344CB8AC3E}">
        <p14:creationId xmlns:p14="http://schemas.microsoft.com/office/powerpoint/2010/main" val="153269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D36D7F7A-1B66-43E5-92D6-82BAA1AA7186}"/>
              </a:ext>
            </a:extLst>
          </p:cNvPr>
          <p:cNvGrpSpPr/>
          <p:nvPr/>
        </p:nvGrpSpPr>
        <p:grpSpPr>
          <a:xfrm>
            <a:off x="2947341" y="2711023"/>
            <a:ext cx="5628968" cy="1691594"/>
            <a:chOff x="2079523" y="318494"/>
            <a:chExt cx="5628968" cy="169159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1BE6BCE-F4FD-4C2E-A4A6-40F5F52D0907}"/>
                </a:ext>
              </a:extLst>
            </p:cNvPr>
            <p:cNvSpPr/>
            <p:nvPr/>
          </p:nvSpPr>
          <p:spPr>
            <a:xfrm>
              <a:off x="2310581" y="973393"/>
              <a:ext cx="1101212" cy="422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债券价格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3C39FA1-BF54-460D-92F1-A4952C2CD709}"/>
                </a:ext>
              </a:extLst>
            </p:cNvPr>
            <p:cNvSpPr/>
            <p:nvPr/>
          </p:nvSpPr>
          <p:spPr>
            <a:xfrm>
              <a:off x="4247535" y="329382"/>
              <a:ext cx="1455174" cy="501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发行者信用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2961693-51A4-4483-8805-34A910952F4B}"/>
                </a:ext>
              </a:extLst>
            </p:cNvPr>
            <p:cNvSpPr/>
            <p:nvPr/>
          </p:nvSpPr>
          <p:spPr>
            <a:xfrm>
              <a:off x="4247535" y="1486868"/>
              <a:ext cx="1455174" cy="501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市场利率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9298646-A743-4387-9A49-369D938D0B7D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3411793" y="580105"/>
              <a:ext cx="835742" cy="604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6974B19-B724-490A-ABC9-E35E25B18467}"/>
                </a:ext>
              </a:extLst>
            </p:cNvPr>
            <p:cNvCxnSpPr>
              <a:stCxn id="2" idx="3"/>
              <a:endCxn id="4" idx="1"/>
            </p:cNvCxnSpPr>
            <p:nvPr/>
          </p:nvCxnSpPr>
          <p:spPr>
            <a:xfrm>
              <a:off x="3411793" y="1184787"/>
              <a:ext cx="835742" cy="5528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057051E-6B59-419A-8EA7-49EE5776E0D7}"/>
                </a:ext>
              </a:extLst>
            </p:cNvPr>
            <p:cNvSpPr txBox="1"/>
            <p:nvPr/>
          </p:nvSpPr>
          <p:spPr>
            <a:xfrm>
              <a:off x="2079523" y="1499158"/>
              <a:ext cx="1563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FF0000"/>
                  </a:solidFill>
                </a:rPr>
                <a:t>低买高卖赚差价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BFF20CC-BF73-4F16-AC06-45E28A891BEE}"/>
                </a:ext>
              </a:extLst>
            </p:cNvPr>
            <p:cNvSpPr txBox="1"/>
            <p:nvPr/>
          </p:nvSpPr>
          <p:spPr>
            <a:xfrm>
              <a:off x="5702709" y="318494"/>
              <a:ext cx="2005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信用变得不好价格下滑</a:t>
              </a:r>
              <a:endParaRPr lang="en-US" altLang="zh-CN" sz="1400" dirty="0"/>
            </a:p>
            <a:p>
              <a:r>
                <a:rPr lang="zh-CN" altLang="en-US" sz="1400" dirty="0"/>
                <a:t>信用变得好价格上涨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F4DB1FE-1A5B-4BAE-994A-16FA23B386EB}"/>
                </a:ext>
              </a:extLst>
            </p:cNvPr>
            <p:cNvSpPr txBox="1"/>
            <p:nvPr/>
          </p:nvSpPr>
          <p:spPr>
            <a:xfrm>
              <a:off x="5702709" y="1486868"/>
              <a:ext cx="2005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利率上调价格下跌</a:t>
              </a:r>
              <a:endParaRPr lang="en-US" altLang="zh-CN" sz="1400" dirty="0"/>
            </a:p>
            <a:p>
              <a:r>
                <a:rPr lang="zh-CN" altLang="en-US" sz="1400" dirty="0"/>
                <a:t>利率下跌价格上涨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8FFB03F-AAE1-4940-BDEC-A3E7511C35FA}"/>
              </a:ext>
            </a:extLst>
          </p:cNvPr>
          <p:cNvGrpSpPr/>
          <p:nvPr/>
        </p:nvGrpSpPr>
        <p:grpSpPr>
          <a:xfrm>
            <a:off x="976795" y="684242"/>
            <a:ext cx="6414482" cy="1047294"/>
            <a:chOff x="951393" y="665937"/>
            <a:chExt cx="6414482" cy="1047294"/>
          </a:xfrm>
        </p:grpSpPr>
        <p:sp>
          <p:nvSpPr>
            <p:cNvPr id="12" name="iconfont-1043-249785">
              <a:extLst>
                <a:ext uri="{FF2B5EF4-FFF2-40B4-BE49-F238E27FC236}">
                  <a16:creationId xmlns:a16="http://schemas.microsoft.com/office/drawing/2014/main" id="{9B97FB0D-7C3A-4C0C-A432-A9BD950EC21B}"/>
                </a:ext>
              </a:extLst>
            </p:cNvPr>
            <p:cNvSpPr/>
            <p:nvPr/>
          </p:nvSpPr>
          <p:spPr>
            <a:xfrm>
              <a:off x="951393" y="903453"/>
              <a:ext cx="582846" cy="609685"/>
            </a:xfrm>
            <a:custGeom>
              <a:avLst/>
              <a:gdLst>
                <a:gd name="T0" fmla="*/ 12103 w 12259"/>
                <a:gd name="T1" fmla="*/ 2207 h 12824"/>
                <a:gd name="T2" fmla="*/ 6109 w 12259"/>
                <a:gd name="T3" fmla="*/ 0 h 12824"/>
                <a:gd name="T4" fmla="*/ 6041 w 12259"/>
                <a:gd name="T5" fmla="*/ 0 h 12824"/>
                <a:gd name="T6" fmla="*/ 159 w 12259"/>
                <a:gd name="T7" fmla="*/ 2207 h 12824"/>
                <a:gd name="T8" fmla="*/ 1601 w 12259"/>
                <a:gd name="T9" fmla="*/ 9955 h 12824"/>
                <a:gd name="T10" fmla="*/ 6029 w 12259"/>
                <a:gd name="T11" fmla="*/ 12778 h 12824"/>
                <a:gd name="T12" fmla="*/ 6188 w 12259"/>
                <a:gd name="T13" fmla="*/ 12783 h 12824"/>
                <a:gd name="T14" fmla="*/ 10660 w 12259"/>
                <a:gd name="T15" fmla="*/ 9955 h 12824"/>
                <a:gd name="T16" fmla="*/ 12103 w 12259"/>
                <a:gd name="T17" fmla="*/ 2207 h 12824"/>
                <a:gd name="T18" fmla="*/ 8515 w 12259"/>
                <a:gd name="T19" fmla="*/ 5990 h 12824"/>
                <a:gd name="T20" fmla="*/ 6586 w 12259"/>
                <a:gd name="T21" fmla="*/ 5990 h 12824"/>
                <a:gd name="T22" fmla="*/ 6586 w 12259"/>
                <a:gd name="T23" fmla="*/ 6893 h 12824"/>
                <a:gd name="T24" fmla="*/ 8515 w 12259"/>
                <a:gd name="T25" fmla="*/ 6893 h 12824"/>
                <a:gd name="T26" fmla="*/ 8515 w 12259"/>
                <a:gd name="T27" fmla="*/ 7642 h 12824"/>
                <a:gd name="T28" fmla="*/ 6586 w 12259"/>
                <a:gd name="T29" fmla="*/ 7642 h 12824"/>
                <a:gd name="T30" fmla="*/ 6586 w 12259"/>
                <a:gd name="T31" fmla="*/ 9364 h 12824"/>
                <a:gd name="T32" fmla="*/ 5670 w 12259"/>
                <a:gd name="T33" fmla="*/ 9364 h 12824"/>
                <a:gd name="T34" fmla="*/ 5670 w 12259"/>
                <a:gd name="T35" fmla="*/ 7642 h 12824"/>
                <a:gd name="T36" fmla="*/ 3757 w 12259"/>
                <a:gd name="T37" fmla="*/ 7642 h 12824"/>
                <a:gd name="T38" fmla="*/ 3757 w 12259"/>
                <a:gd name="T39" fmla="*/ 6893 h 12824"/>
                <a:gd name="T40" fmla="*/ 5670 w 12259"/>
                <a:gd name="T41" fmla="*/ 6893 h 12824"/>
                <a:gd name="T42" fmla="*/ 5670 w 12259"/>
                <a:gd name="T43" fmla="*/ 5990 h 12824"/>
                <a:gd name="T44" fmla="*/ 3757 w 12259"/>
                <a:gd name="T45" fmla="*/ 5990 h 12824"/>
                <a:gd name="T46" fmla="*/ 3757 w 12259"/>
                <a:gd name="T47" fmla="*/ 5233 h 12824"/>
                <a:gd name="T48" fmla="*/ 5312 w 12259"/>
                <a:gd name="T49" fmla="*/ 5233 h 12824"/>
                <a:gd name="T50" fmla="*/ 4299 w 12259"/>
                <a:gd name="T51" fmla="*/ 3429 h 12824"/>
                <a:gd name="T52" fmla="*/ 5302 w 12259"/>
                <a:gd name="T53" fmla="*/ 3429 h 12824"/>
                <a:gd name="T54" fmla="*/ 6130 w 12259"/>
                <a:gd name="T55" fmla="*/ 5025 h 12824"/>
                <a:gd name="T56" fmla="*/ 6970 w 12259"/>
                <a:gd name="T57" fmla="*/ 3429 h 12824"/>
                <a:gd name="T58" fmla="*/ 7974 w 12259"/>
                <a:gd name="T59" fmla="*/ 3429 h 12824"/>
                <a:gd name="T60" fmla="*/ 6947 w 12259"/>
                <a:gd name="T61" fmla="*/ 5233 h 12824"/>
                <a:gd name="T62" fmla="*/ 8515 w 12259"/>
                <a:gd name="T63" fmla="*/ 5233 h 12824"/>
                <a:gd name="T64" fmla="*/ 8515 w 12259"/>
                <a:gd name="T65" fmla="*/ 5990 h 12824"/>
                <a:gd name="T66" fmla="*/ 8515 w 12259"/>
                <a:gd name="T67" fmla="*/ 5990 h 12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259" h="12824">
                  <a:moveTo>
                    <a:pt x="12103" y="2207"/>
                  </a:moveTo>
                  <a:cubicBezTo>
                    <a:pt x="10196" y="2138"/>
                    <a:pt x="6109" y="0"/>
                    <a:pt x="6109" y="0"/>
                  </a:cubicBezTo>
                  <a:lnTo>
                    <a:pt x="6041" y="0"/>
                  </a:lnTo>
                  <a:cubicBezTo>
                    <a:pt x="6041" y="0"/>
                    <a:pt x="2066" y="2138"/>
                    <a:pt x="159" y="2207"/>
                  </a:cubicBezTo>
                  <a:cubicBezTo>
                    <a:pt x="0" y="3012"/>
                    <a:pt x="262" y="7978"/>
                    <a:pt x="1601" y="9955"/>
                  </a:cubicBezTo>
                  <a:cubicBezTo>
                    <a:pt x="2488" y="11289"/>
                    <a:pt x="5215" y="12476"/>
                    <a:pt x="6029" y="12778"/>
                  </a:cubicBezTo>
                  <a:cubicBezTo>
                    <a:pt x="6029" y="12778"/>
                    <a:pt x="6080" y="12824"/>
                    <a:pt x="6188" y="12783"/>
                  </a:cubicBezTo>
                  <a:cubicBezTo>
                    <a:pt x="7240" y="12388"/>
                    <a:pt x="9593" y="11450"/>
                    <a:pt x="10660" y="9955"/>
                  </a:cubicBezTo>
                  <a:cubicBezTo>
                    <a:pt x="12136" y="7702"/>
                    <a:pt x="12259" y="3031"/>
                    <a:pt x="12103" y="2207"/>
                  </a:cubicBezTo>
                  <a:close/>
                  <a:moveTo>
                    <a:pt x="8515" y="5990"/>
                  </a:moveTo>
                  <a:lnTo>
                    <a:pt x="6586" y="5990"/>
                  </a:lnTo>
                  <a:lnTo>
                    <a:pt x="6586" y="6893"/>
                  </a:lnTo>
                  <a:lnTo>
                    <a:pt x="8515" y="6893"/>
                  </a:lnTo>
                  <a:lnTo>
                    <a:pt x="8515" y="7642"/>
                  </a:lnTo>
                  <a:lnTo>
                    <a:pt x="6586" y="7642"/>
                  </a:lnTo>
                  <a:lnTo>
                    <a:pt x="6586" y="9364"/>
                  </a:lnTo>
                  <a:lnTo>
                    <a:pt x="5670" y="9364"/>
                  </a:lnTo>
                  <a:lnTo>
                    <a:pt x="5670" y="7642"/>
                  </a:lnTo>
                  <a:lnTo>
                    <a:pt x="3757" y="7642"/>
                  </a:lnTo>
                  <a:lnTo>
                    <a:pt x="3757" y="6893"/>
                  </a:lnTo>
                  <a:lnTo>
                    <a:pt x="5670" y="6893"/>
                  </a:lnTo>
                  <a:lnTo>
                    <a:pt x="5670" y="5990"/>
                  </a:lnTo>
                  <a:lnTo>
                    <a:pt x="3757" y="5990"/>
                  </a:lnTo>
                  <a:lnTo>
                    <a:pt x="3757" y="5233"/>
                  </a:lnTo>
                  <a:lnTo>
                    <a:pt x="5312" y="5233"/>
                  </a:lnTo>
                  <a:lnTo>
                    <a:pt x="4299" y="3429"/>
                  </a:lnTo>
                  <a:lnTo>
                    <a:pt x="5302" y="3429"/>
                  </a:lnTo>
                  <a:cubicBezTo>
                    <a:pt x="5302" y="3429"/>
                    <a:pt x="6095" y="4892"/>
                    <a:pt x="6130" y="5025"/>
                  </a:cubicBezTo>
                  <a:cubicBezTo>
                    <a:pt x="6171" y="4881"/>
                    <a:pt x="6970" y="3429"/>
                    <a:pt x="6970" y="3429"/>
                  </a:cubicBezTo>
                  <a:lnTo>
                    <a:pt x="7974" y="3429"/>
                  </a:lnTo>
                  <a:lnTo>
                    <a:pt x="6947" y="5233"/>
                  </a:lnTo>
                  <a:lnTo>
                    <a:pt x="8515" y="5233"/>
                  </a:lnTo>
                  <a:lnTo>
                    <a:pt x="8515" y="5990"/>
                  </a:lnTo>
                  <a:close/>
                  <a:moveTo>
                    <a:pt x="8515" y="599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ncient-sword_75527">
              <a:extLst>
                <a:ext uri="{FF2B5EF4-FFF2-40B4-BE49-F238E27FC236}">
                  <a16:creationId xmlns:a16="http://schemas.microsoft.com/office/drawing/2014/main" id="{B8FBCDA3-8F85-472B-AAEA-915A31877A84}"/>
                </a:ext>
              </a:extLst>
            </p:cNvPr>
            <p:cNvSpPr/>
            <p:nvPr/>
          </p:nvSpPr>
          <p:spPr>
            <a:xfrm>
              <a:off x="4231847" y="904382"/>
              <a:ext cx="609685" cy="608756"/>
            </a:xfrm>
            <a:custGeom>
              <a:avLst/>
              <a:gdLst>
                <a:gd name="connsiteX0" fmla="*/ 94930 w 609434"/>
                <a:gd name="connsiteY0" fmla="*/ 477389 h 608506"/>
                <a:gd name="connsiteX1" fmla="*/ 69214 w 609434"/>
                <a:gd name="connsiteY1" fmla="*/ 488055 h 608506"/>
                <a:gd name="connsiteX2" fmla="*/ 69214 w 609434"/>
                <a:gd name="connsiteY2" fmla="*/ 539404 h 608506"/>
                <a:gd name="connsiteX3" fmla="*/ 120646 w 609434"/>
                <a:gd name="connsiteY3" fmla="*/ 539404 h 608506"/>
                <a:gd name="connsiteX4" fmla="*/ 120646 w 609434"/>
                <a:gd name="connsiteY4" fmla="*/ 488055 h 608506"/>
                <a:gd name="connsiteX5" fmla="*/ 94930 w 609434"/>
                <a:gd name="connsiteY5" fmla="*/ 477389 h 608506"/>
                <a:gd name="connsiteX6" fmla="*/ 108660 w 609434"/>
                <a:gd name="connsiteY6" fmla="*/ 262400 h 608506"/>
                <a:gd name="connsiteX7" fmla="*/ 129346 w 609434"/>
                <a:gd name="connsiteY7" fmla="*/ 270918 h 608506"/>
                <a:gd name="connsiteX8" fmla="*/ 338134 w 609434"/>
                <a:gd name="connsiteY8" fmla="*/ 479369 h 608506"/>
                <a:gd name="connsiteX9" fmla="*/ 338134 w 609434"/>
                <a:gd name="connsiteY9" fmla="*/ 520602 h 608506"/>
                <a:gd name="connsiteX10" fmla="*/ 317485 w 609434"/>
                <a:gd name="connsiteY10" fmla="*/ 529192 h 608506"/>
                <a:gd name="connsiteX11" fmla="*/ 296835 w 609434"/>
                <a:gd name="connsiteY11" fmla="*/ 520602 h 608506"/>
                <a:gd name="connsiteX12" fmla="*/ 230298 w 609434"/>
                <a:gd name="connsiteY12" fmla="*/ 454172 h 608506"/>
                <a:gd name="connsiteX13" fmla="*/ 189860 w 609434"/>
                <a:gd name="connsiteY13" fmla="*/ 494545 h 608506"/>
                <a:gd name="connsiteX14" fmla="*/ 189860 w 609434"/>
                <a:gd name="connsiteY14" fmla="*/ 557157 h 608506"/>
                <a:gd name="connsiteX15" fmla="*/ 138428 w 609434"/>
                <a:gd name="connsiteY15" fmla="*/ 608506 h 608506"/>
                <a:gd name="connsiteX16" fmla="*/ 51433 w 609434"/>
                <a:gd name="connsiteY16" fmla="*/ 608506 h 608506"/>
                <a:gd name="connsiteX17" fmla="*/ 15105 w 609434"/>
                <a:gd name="connsiteY17" fmla="*/ 593426 h 608506"/>
                <a:gd name="connsiteX18" fmla="*/ 0 w 609434"/>
                <a:gd name="connsiteY18" fmla="*/ 557157 h 608506"/>
                <a:gd name="connsiteX19" fmla="*/ 0 w 609434"/>
                <a:gd name="connsiteY19" fmla="*/ 470302 h 608506"/>
                <a:gd name="connsiteX20" fmla="*/ 51433 w 609434"/>
                <a:gd name="connsiteY20" fmla="*/ 418953 h 608506"/>
                <a:gd name="connsiteX21" fmla="*/ 114145 w 609434"/>
                <a:gd name="connsiteY21" fmla="*/ 418953 h 608506"/>
                <a:gd name="connsiteX22" fmla="*/ 154584 w 609434"/>
                <a:gd name="connsiteY22" fmla="*/ 378580 h 608506"/>
                <a:gd name="connsiteX23" fmla="*/ 88047 w 609434"/>
                <a:gd name="connsiteY23" fmla="*/ 312150 h 608506"/>
                <a:gd name="connsiteX24" fmla="*/ 88047 w 609434"/>
                <a:gd name="connsiteY24" fmla="*/ 270918 h 608506"/>
                <a:gd name="connsiteX25" fmla="*/ 108660 w 609434"/>
                <a:gd name="connsiteY25" fmla="*/ 262400 h 608506"/>
                <a:gd name="connsiteX26" fmla="*/ 486401 w 609434"/>
                <a:gd name="connsiteY26" fmla="*/ 39250 h 608506"/>
                <a:gd name="connsiteX27" fmla="*/ 233187 w 609434"/>
                <a:gd name="connsiteY27" fmla="*/ 292074 h 608506"/>
                <a:gd name="connsiteX28" fmla="*/ 268173 w 609434"/>
                <a:gd name="connsiteY28" fmla="*/ 327005 h 608506"/>
                <a:gd name="connsiteX29" fmla="*/ 476938 w 609434"/>
                <a:gd name="connsiteY29" fmla="*/ 118562 h 608506"/>
                <a:gd name="connsiteX30" fmla="*/ 490702 w 609434"/>
                <a:gd name="connsiteY30" fmla="*/ 118562 h 608506"/>
                <a:gd name="connsiteX31" fmla="*/ 490702 w 609434"/>
                <a:gd name="connsiteY31" fmla="*/ 132305 h 608506"/>
                <a:gd name="connsiteX32" fmla="*/ 281938 w 609434"/>
                <a:gd name="connsiteY32" fmla="*/ 340749 h 608506"/>
                <a:gd name="connsiteX33" fmla="*/ 316923 w 609434"/>
                <a:gd name="connsiteY33" fmla="*/ 375680 h 608506"/>
                <a:gd name="connsiteX34" fmla="*/ 570136 w 609434"/>
                <a:gd name="connsiteY34" fmla="*/ 122857 h 608506"/>
                <a:gd name="connsiteX35" fmla="*/ 567173 w 609434"/>
                <a:gd name="connsiteY35" fmla="*/ 42209 h 608506"/>
                <a:gd name="connsiteX36" fmla="*/ 479423 w 609434"/>
                <a:gd name="connsiteY36" fmla="*/ 24 h 608506"/>
                <a:gd name="connsiteX37" fmla="*/ 586673 w 609434"/>
                <a:gd name="connsiteY37" fmla="*/ 4033 h 608506"/>
                <a:gd name="connsiteX38" fmla="*/ 605408 w 609434"/>
                <a:gd name="connsiteY38" fmla="*/ 22739 h 608506"/>
                <a:gd name="connsiteX39" fmla="*/ 609423 w 609434"/>
                <a:gd name="connsiteY39" fmla="*/ 129824 h 608506"/>
                <a:gd name="connsiteX40" fmla="*/ 603688 w 609434"/>
                <a:gd name="connsiteY40" fmla="*/ 144331 h 608506"/>
                <a:gd name="connsiteX41" fmla="*/ 330688 w 609434"/>
                <a:gd name="connsiteY41" fmla="*/ 416911 h 608506"/>
                <a:gd name="connsiteX42" fmla="*/ 316923 w 609434"/>
                <a:gd name="connsiteY42" fmla="*/ 422637 h 608506"/>
                <a:gd name="connsiteX43" fmla="*/ 303158 w 609434"/>
                <a:gd name="connsiteY43" fmla="*/ 416911 h 608506"/>
                <a:gd name="connsiteX44" fmla="*/ 191893 w 609434"/>
                <a:gd name="connsiteY44" fmla="*/ 305817 h 608506"/>
                <a:gd name="connsiteX45" fmla="*/ 191893 w 609434"/>
                <a:gd name="connsiteY45" fmla="*/ 278330 h 608506"/>
                <a:gd name="connsiteX46" fmla="*/ 464894 w 609434"/>
                <a:gd name="connsiteY46" fmla="*/ 5751 h 608506"/>
                <a:gd name="connsiteX47" fmla="*/ 479423 w 609434"/>
                <a:gd name="connsiteY47" fmla="*/ 24 h 60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9434" h="608506">
                  <a:moveTo>
                    <a:pt x="94930" y="477389"/>
                  </a:moveTo>
                  <a:cubicBezTo>
                    <a:pt x="85633" y="477389"/>
                    <a:pt x="76336" y="480944"/>
                    <a:pt x="69214" y="488055"/>
                  </a:cubicBezTo>
                  <a:cubicBezTo>
                    <a:pt x="54970" y="502181"/>
                    <a:pt x="54970" y="525183"/>
                    <a:pt x="69214" y="539404"/>
                  </a:cubicBezTo>
                  <a:cubicBezTo>
                    <a:pt x="83458" y="553625"/>
                    <a:pt x="106498" y="553625"/>
                    <a:pt x="120646" y="539404"/>
                  </a:cubicBezTo>
                  <a:cubicBezTo>
                    <a:pt x="134890" y="525183"/>
                    <a:pt x="134890" y="502181"/>
                    <a:pt x="120646" y="488055"/>
                  </a:cubicBezTo>
                  <a:cubicBezTo>
                    <a:pt x="113524" y="480944"/>
                    <a:pt x="104227" y="477389"/>
                    <a:pt x="94930" y="477389"/>
                  </a:cubicBezTo>
                  <a:close/>
                  <a:moveTo>
                    <a:pt x="108660" y="262400"/>
                  </a:moveTo>
                  <a:cubicBezTo>
                    <a:pt x="116129" y="262400"/>
                    <a:pt x="123610" y="265239"/>
                    <a:pt x="129346" y="270918"/>
                  </a:cubicBezTo>
                  <a:lnTo>
                    <a:pt x="338134" y="479369"/>
                  </a:lnTo>
                  <a:cubicBezTo>
                    <a:pt x="349510" y="490823"/>
                    <a:pt x="349510" y="509244"/>
                    <a:pt x="338134" y="520602"/>
                  </a:cubicBezTo>
                  <a:cubicBezTo>
                    <a:pt x="332398" y="526328"/>
                    <a:pt x="324941" y="529192"/>
                    <a:pt x="317485" y="529192"/>
                  </a:cubicBezTo>
                  <a:cubicBezTo>
                    <a:pt x="310028" y="529192"/>
                    <a:pt x="302571" y="526328"/>
                    <a:pt x="296835" y="520602"/>
                  </a:cubicBezTo>
                  <a:lnTo>
                    <a:pt x="230298" y="454172"/>
                  </a:lnTo>
                  <a:lnTo>
                    <a:pt x="189860" y="494545"/>
                  </a:lnTo>
                  <a:lnTo>
                    <a:pt x="189860" y="557157"/>
                  </a:lnTo>
                  <a:cubicBezTo>
                    <a:pt x="189860" y="585504"/>
                    <a:pt x="166821" y="608506"/>
                    <a:pt x="138428" y="608506"/>
                  </a:cubicBezTo>
                  <a:lnTo>
                    <a:pt x="51433" y="608506"/>
                  </a:lnTo>
                  <a:cubicBezTo>
                    <a:pt x="37857" y="608506"/>
                    <a:pt x="24760" y="603066"/>
                    <a:pt x="15105" y="593426"/>
                  </a:cubicBezTo>
                  <a:cubicBezTo>
                    <a:pt x="5449" y="583786"/>
                    <a:pt x="0" y="570710"/>
                    <a:pt x="0" y="557157"/>
                  </a:cubicBezTo>
                  <a:lnTo>
                    <a:pt x="0" y="470302"/>
                  </a:lnTo>
                  <a:cubicBezTo>
                    <a:pt x="0" y="441955"/>
                    <a:pt x="23040" y="418953"/>
                    <a:pt x="51433" y="418953"/>
                  </a:cubicBezTo>
                  <a:lnTo>
                    <a:pt x="114145" y="418953"/>
                  </a:lnTo>
                  <a:lnTo>
                    <a:pt x="154584" y="378580"/>
                  </a:lnTo>
                  <a:lnTo>
                    <a:pt x="88047" y="312150"/>
                  </a:lnTo>
                  <a:cubicBezTo>
                    <a:pt x="76575" y="300792"/>
                    <a:pt x="76575" y="282371"/>
                    <a:pt x="88047" y="270918"/>
                  </a:cubicBezTo>
                  <a:cubicBezTo>
                    <a:pt x="93735" y="265239"/>
                    <a:pt x="101192" y="262400"/>
                    <a:pt x="108660" y="262400"/>
                  </a:cubicBezTo>
                  <a:close/>
                  <a:moveTo>
                    <a:pt x="486401" y="39250"/>
                  </a:moveTo>
                  <a:lnTo>
                    <a:pt x="233187" y="292074"/>
                  </a:lnTo>
                  <a:lnTo>
                    <a:pt x="268173" y="327005"/>
                  </a:lnTo>
                  <a:lnTo>
                    <a:pt x="476938" y="118562"/>
                  </a:lnTo>
                  <a:cubicBezTo>
                    <a:pt x="480761" y="114744"/>
                    <a:pt x="486879" y="114744"/>
                    <a:pt x="490702" y="118562"/>
                  </a:cubicBezTo>
                  <a:cubicBezTo>
                    <a:pt x="494526" y="122380"/>
                    <a:pt x="494526" y="128488"/>
                    <a:pt x="490702" y="132305"/>
                  </a:cubicBezTo>
                  <a:lnTo>
                    <a:pt x="281938" y="340749"/>
                  </a:lnTo>
                  <a:lnTo>
                    <a:pt x="316923" y="375680"/>
                  </a:lnTo>
                  <a:lnTo>
                    <a:pt x="570136" y="122857"/>
                  </a:lnTo>
                  <a:lnTo>
                    <a:pt x="567173" y="42209"/>
                  </a:lnTo>
                  <a:close/>
                  <a:moveTo>
                    <a:pt x="479423" y="24"/>
                  </a:moveTo>
                  <a:lnTo>
                    <a:pt x="586673" y="4033"/>
                  </a:lnTo>
                  <a:cubicBezTo>
                    <a:pt x="596805" y="4414"/>
                    <a:pt x="605026" y="12622"/>
                    <a:pt x="605408" y="22739"/>
                  </a:cubicBezTo>
                  <a:lnTo>
                    <a:pt x="609423" y="129824"/>
                  </a:lnTo>
                  <a:cubicBezTo>
                    <a:pt x="609614" y="135264"/>
                    <a:pt x="607511" y="140513"/>
                    <a:pt x="603688" y="144331"/>
                  </a:cubicBezTo>
                  <a:lnTo>
                    <a:pt x="330688" y="416911"/>
                  </a:lnTo>
                  <a:cubicBezTo>
                    <a:pt x="326864" y="420728"/>
                    <a:pt x="321893" y="422637"/>
                    <a:pt x="316923" y="422637"/>
                  </a:cubicBezTo>
                  <a:cubicBezTo>
                    <a:pt x="311952" y="422637"/>
                    <a:pt x="306982" y="420728"/>
                    <a:pt x="303158" y="416911"/>
                  </a:cubicBezTo>
                  <a:lnTo>
                    <a:pt x="191893" y="305817"/>
                  </a:lnTo>
                  <a:cubicBezTo>
                    <a:pt x="184246" y="298278"/>
                    <a:pt x="184246" y="285966"/>
                    <a:pt x="191893" y="278330"/>
                  </a:cubicBezTo>
                  <a:lnTo>
                    <a:pt x="464894" y="5751"/>
                  </a:lnTo>
                  <a:cubicBezTo>
                    <a:pt x="468717" y="1933"/>
                    <a:pt x="473879" y="-262"/>
                    <a:pt x="479423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FE33E80-3730-421F-825A-C3041801B976}"/>
                </a:ext>
              </a:extLst>
            </p:cNvPr>
            <p:cNvSpPr txBox="1"/>
            <p:nvPr/>
          </p:nvSpPr>
          <p:spPr>
            <a:xfrm>
              <a:off x="1635460" y="697568"/>
              <a:ext cx="240229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债券基金</a:t>
              </a:r>
              <a:endParaRPr lang="en-US" altLang="zh-CN" b="1" dirty="0"/>
            </a:p>
            <a:p>
              <a:r>
                <a:rPr lang="zh-CN" altLang="en-US" sz="1400" dirty="0">
                  <a:solidFill>
                    <a:srgbClr val="FF0000"/>
                  </a:solidFill>
                </a:rPr>
                <a:t>防守型</a:t>
              </a:r>
              <a:r>
                <a:rPr lang="zh-CN" altLang="en-US" sz="1400" dirty="0"/>
                <a:t>基金，守住收益底线</a:t>
              </a:r>
              <a:endParaRPr lang="en-US" altLang="zh-CN" sz="1400" dirty="0"/>
            </a:p>
            <a:p>
              <a:r>
                <a:rPr lang="en-US" altLang="zh-CN" sz="1400" dirty="0"/>
                <a:t>80%</a:t>
              </a:r>
              <a:r>
                <a:rPr lang="zh-CN" altLang="en-US" sz="1400" dirty="0"/>
                <a:t>以上投债券</a:t>
              </a:r>
              <a:endParaRPr lang="en-US" altLang="zh-CN" sz="1400" dirty="0"/>
            </a:p>
            <a:p>
              <a:r>
                <a:rPr lang="zh-CN" altLang="en-US" sz="1400" dirty="0"/>
                <a:t>收益</a:t>
              </a:r>
              <a:r>
                <a:rPr lang="en-US" altLang="zh-CN" sz="1400" dirty="0"/>
                <a:t>3%-8%</a:t>
              </a:r>
              <a:endParaRPr lang="zh-CN" altLang="en-US" sz="14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D6E5005-A0DE-4697-80C6-E1C854D48E7B}"/>
                </a:ext>
              </a:extLst>
            </p:cNvPr>
            <p:cNvSpPr txBox="1"/>
            <p:nvPr/>
          </p:nvSpPr>
          <p:spPr>
            <a:xfrm>
              <a:off x="4963582" y="665937"/>
              <a:ext cx="240229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股票基金</a:t>
              </a:r>
              <a:endParaRPr lang="en-US" altLang="zh-CN" b="1" dirty="0"/>
            </a:p>
            <a:p>
              <a:r>
                <a:rPr lang="zh-CN" altLang="en-US" sz="1400" dirty="0">
                  <a:solidFill>
                    <a:srgbClr val="FF0000"/>
                  </a:solidFill>
                </a:rPr>
                <a:t>进攻型</a:t>
              </a:r>
              <a:r>
                <a:rPr lang="zh-CN" altLang="en-US" sz="1400" dirty="0"/>
                <a:t>基金，获取较高收益</a:t>
              </a:r>
              <a:endParaRPr lang="en-US" altLang="zh-CN" sz="1400" dirty="0"/>
            </a:p>
            <a:p>
              <a:r>
                <a:rPr lang="en-US" altLang="zh-CN" sz="1400" dirty="0"/>
                <a:t>80%</a:t>
              </a:r>
              <a:r>
                <a:rPr lang="zh-CN" altLang="en-US" sz="1400" dirty="0"/>
                <a:t>以上投股票</a:t>
              </a:r>
              <a:endParaRPr lang="en-US" altLang="zh-CN" sz="1400" dirty="0"/>
            </a:p>
            <a:p>
              <a:r>
                <a:rPr lang="zh-CN" altLang="en-US" sz="1400" dirty="0"/>
                <a:t>收益高，但风险也高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740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opping-cart_87339">
            <a:extLst>
              <a:ext uri="{FF2B5EF4-FFF2-40B4-BE49-F238E27FC236}">
                <a16:creationId xmlns:a16="http://schemas.microsoft.com/office/drawing/2014/main" id="{1F0A7805-498C-425E-B5D3-5CA6FED97725}"/>
              </a:ext>
            </a:extLst>
          </p:cNvPr>
          <p:cNvSpPr/>
          <p:nvPr/>
        </p:nvSpPr>
        <p:spPr>
          <a:xfrm>
            <a:off x="9315980" y="2096854"/>
            <a:ext cx="1433342" cy="1241233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confont-1142-850429">
            <a:extLst>
              <a:ext uri="{FF2B5EF4-FFF2-40B4-BE49-F238E27FC236}">
                <a16:creationId xmlns:a16="http://schemas.microsoft.com/office/drawing/2014/main" id="{A9C8B49E-CB75-40F8-AB3D-7C974BAC2E8A}"/>
              </a:ext>
            </a:extLst>
          </p:cNvPr>
          <p:cNvSpPr/>
          <p:nvPr/>
        </p:nvSpPr>
        <p:spPr>
          <a:xfrm>
            <a:off x="6700562" y="1993262"/>
            <a:ext cx="1316834" cy="1316834"/>
          </a:xfrm>
          <a:custGeom>
            <a:avLst/>
            <a:gdLst>
              <a:gd name="T0" fmla="*/ 4651 w 9596"/>
              <a:gd name="T1" fmla="*/ 7832 h 9596"/>
              <a:gd name="T2" fmla="*/ 1376 w 9596"/>
              <a:gd name="T3" fmla="*/ 4451 h 9596"/>
              <a:gd name="T4" fmla="*/ 2216 w 9596"/>
              <a:gd name="T5" fmla="*/ 3767 h 9596"/>
              <a:gd name="T6" fmla="*/ 4109 w 9596"/>
              <a:gd name="T7" fmla="*/ 5275 h 9596"/>
              <a:gd name="T8" fmla="*/ 8984 w 9596"/>
              <a:gd name="T9" fmla="*/ 1001 h 9596"/>
              <a:gd name="T10" fmla="*/ 9184 w 9596"/>
              <a:gd name="T11" fmla="*/ 1469 h 9596"/>
              <a:gd name="T12" fmla="*/ 4651 w 9596"/>
              <a:gd name="T13" fmla="*/ 7832 h 9596"/>
              <a:gd name="T14" fmla="*/ 8785 w 9596"/>
              <a:gd name="T15" fmla="*/ 4140 h 9596"/>
              <a:gd name="T16" fmla="*/ 8838 w 9596"/>
              <a:gd name="T17" fmla="*/ 4798 h 9596"/>
              <a:gd name="T18" fmla="*/ 4798 w 9596"/>
              <a:gd name="T19" fmla="*/ 8838 h 9596"/>
              <a:gd name="T20" fmla="*/ 758 w 9596"/>
              <a:gd name="T21" fmla="*/ 4798 h 9596"/>
              <a:gd name="T22" fmla="*/ 4798 w 9596"/>
              <a:gd name="T23" fmla="*/ 758 h 9596"/>
              <a:gd name="T24" fmla="*/ 6321 w 9596"/>
              <a:gd name="T25" fmla="*/ 1055 h 9596"/>
              <a:gd name="T26" fmla="*/ 6321 w 9596"/>
              <a:gd name="T27" fmla="*/ 247 h 9596"/>
              <a:gd name="T28" fmla="*/ 4798 w 9596"/>
              <a:gd name="T29" fmla="*/ 0 h 9596"/>
              <a:gd name="T30" fmla="*/ 2930 w 9596"/>
              <a:gd name="T31" fmla="*/ 377 h 9596"/>
              <a:gd name="T32" fmla="*/ 1405 w 9596"/>
              <a:gd name="T33" fmla="*/ 1405 h 9596"/>
              <a:gd name="T34" fmla="*/ 377 w 9596"/>
              <a:gd name="T35" fmla="*/ 2930 h 9596"/>
              <a:gd name="T36" fmla="*/ 0 w 9596"/>
              <a:gd name="T37" fmla="*/ 4798 h 9596"/>
              <a:gd name="T38" fmla="*/ 377 w 9596"/>
              <a:gd name="T39" fmla="*/ 6666 h 9596"/>
              <a:gd name="T40" fmla="*/ 1405 w 9596"/>
              <a:gd name="T41" fmla="*/ 8191 h 9596"/>
              <a:gd name="T42" fmla="*/ 2930 w 9596"/>
              <a:gd name="T43" fmla="*/ 9219 h 9596"/>
              <a:gd name="T44" fmla="*/ 4798 w 9596"/>
              <a:gd name="T45" fmla="*/ 9596 h 9596"/>
              <a:gd name="T46" fmla="*/ 6666 w 9596"/>
              <a:gd name="T47" fmla="*/ 9219 h 9596"/>
              <a:gd name="T48" fmla="*/ 8191 w 9596"/>
              <a:gd name="T49" fmla="*/ 8191 h 9596"/>
              <a:gd name="T50" fmla="*/ 9219 w 9596"/>
              <a:gd name="T51" fmla="*/ 6666 h 9596"/>
              <a:gd name="T52" fmla="*/ 9596 w 9596"/>
              <a:gd name="T53" fmla="*/ 4798 h 9596"/>
              <a:gd name="T54" fmla="*/ 9552 w 9596"/>
              <a:gd name="T55" fmla="*/ 4140 h 9596"/>
              <a:gd name="T56" fmla="*/ 8785 w 9596"/>
              <a:gd name="T57" fmla="*/ 4140 h 9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596" h="9596">
                <a:moveTo>
                  <a:pt x="4651" y="7832"/>
                </a:moveTo>
                <a:lnTo>
                  <a:pt x="1376" y="4451"/>
                </a:lnTo>
                <a:lnTo>
                  <a:pt x="2216" y="3767"/>
                </a:lnTo>
                <a:lnTo>
                  <a:pt x="4109" y="5275"/>
                </a:lnTo>
                <a:cubicBezTo>
                  <a:pt x="4885" y="4338"/>
                  <a:pt x="6607" y="2479"/>
                  <a:pt x="8984" y="1001"/>
                </a:cubicBezTo>
                <a:lnTo>
                  <a:pt x="9184" y="1469"/>
                </a:lnTo>
                <a:cubicBezTo>
                  <a:pt x="7003" y="3504"/>
                  <a:pt x="5217" y="6368"/>
                  <a:pt x="4651" y="7832"/>
                </a:cubicBezTo>
                <a:close/>
                <a:moveTo>
                  <a:pt x="8785" y="4140"/>
                </a:moveTo>
                <a:cubicBezTo>
                  <a:pt x="8820" y="4354"/>
                  <a:pt x="8838" y="4574"/>
                  <a:pt x="8838" y="4798"/>
                </a:cubicBezTo>
                <a:cubicBezTo>
                  <a:pt x="8838" y="7029"/>
                  <a:pt x="7030" y="8838"/>
                  <a:pt x="4798" y="8838"/>
                </a:cubicBezTo>
                <a:cubicBezTo>
                  <a:pt x="2567" y="8838"/>
                  <a:pt x="758" y="7029"/>
                  <a:pt x="758" y="4798"/>
                </a:cubicBezTo>
                <a:cubicBezTo>
                  <a:pt x="758" y="2567"/>
                  <a:pt x="2567" y="758"/>
                  <a:pt x="4798" y="758"/>
                </a:cubicBezTo>
                <a:cubicBezTo>
                  <a:pt x="5337" y="758"/>
                  <a:pt x="5851" y="863"/>
                  <a:pt x="6321" y="1055"/>
                </a:cubicBezTo>
                <a:lnTo>
                  <a:pt x="6321" y="247"/>
                </a:lnTo>
                <a:cubicBezTo>
                  <a:pt x="5832" y="83"/>
                  <a:pt x="5321" y="0"/>
                  <a:pt x="4798" y="0"/>
                </a:cubicBezTo>
                <a:cubicBezTo>
                  <a:pt x="4151" y="0"/>
                  <a:pt x="3522" y="127"/>
                  <a:pt x="2930" y="377"/>
                </a:cubicBezTo>
                <a:cubicBezTo>
                  <a:pt x="2359" y="619"/>
                  <a:pt x="1846" y="965"/>
                  <a:pt x="1405" y="1405"/>
                </a:cubicBezTo>
                <a:cubicBezTo>
                  <a:pt x="965" y="1846"/>
                  <a:pt x="619" y="2359"/>
                  <a:pt x="377" y="2930"/>
                </a:cubicBezTo>
                <a:cubicBezTo>
                  <a:pt x="127" y="3522"/>
                  <a:pt x="0" y="4151"/>
                  <a:pt x="0" y="4798"/>
                </a:cubicBezTo>
                <a:cubicBezTo>
                  <a:pt x="0" y="5445"/>
                  <a:pt x="127" y="6074"/>
                  <a:pt x="377" y="6666"/>
                </a:cubicBezTo>
                <a:cubicBezTo>
                  <a:pt x="619" y="7237"/>
                  <a:pt x="965" y="7750"/>
                  <a:pt x="1405" y="8191"/>
                </a:cubicBezTo>
                <a:cubicBezTo>
                  <a:pt x="1846" y="8631"/>
                  <a:pt x="2359" y="8977"/>
                  <a:pt x="2930" y="9219"/>
                </a:cubicBezTo>
                <a:cubicBezTo>
                  <a:pt x="3522" y="9469"/>
                  <a:pt x="4151" y="9596"/>
                  <a:pt x="4798" y="9596"/>
                </a:cubicBezTo>
                <a:cubicBezTo>
                  <a:pt x="5445" y="9596"/>
                  <a:pt x="6074" y="9469"/>
                  <a:pt x="6666" y="9219"/>
                </a:cubicBezTo>
                <a:cubicBezTo>
                  <a:pt x="7237" y="8977"/>
                  <a:pt x="7750" y="8631"/>
                  <a:pt x="8191" y="8191"/>
                </a:cubicBezTo>
                <a:cubicBezTo>
                  <a:pt x="8631" y="7750"/>
                  <a:pt x="8977" y="7237"/>
                  <a:pt x="9219" y="6666"/>
                </a:cubicBezTo>
                <a:cubicBezTo>
                  <a:pt x="9469" y="6074"/>
                  <a:pt x="9596" y="5445"/>
                  <a:pt x="9596" y="4798"/>
                </a:cubicBezTo>
                <a:cubicBezTo>
                  <a:pt x="9596" y="4576"/>
                  <a:pt x="9581" y="4357"/>
                  <a:pt x="9552" y="4140"/>
                </a:cubicBezTo>
                <a:lnTo>
                  <a:pt x="8785" y="41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writing_102050">
            <a:extLst>
              <a:ext uri="{FF2B5EF4-FFF2-40B4-BE49-F238E27FC236}">
                <a16:creationId xmlns:a16="http://schemas.microsoft.com/office/drawing/2014/main" id="{764E6A67-2A0D-4C5F-B954-1FEDF2E14426}"/>
              </a:ext>
            </a:extLst>
          </p:cNvPr>
          <p:cNvSpPr/>
          <p:nvPr/>
        </p:nvSpPr>
        <p:spPr>
          <a:xfrm>
            <a:off x="4068515" y="2096854"/>
            <a:ext cx="1277938" cy="1200329"/>
          </a:xfrm>
          <a:custGeom>
            <a:avLst/>
            <a:gdLst>
              <a:gd name="connsiteX0" fmla="*/ 32659 w 605155"/>
              <a:gd name="connsiteY0" fmla="*/ 268855 h 568405"/>
              <a:gd name="connsiteX1" fmla="*/ 230567 w 605155"/>
              <a:gd name="connsiteY1" fmla="*/ 268855 h 568405"/>
              <a:gd name="connsiteX2" fmla="*/ 263421 w 605155"/>
              <a:gd name="connsiteY2" fmla="*/ 301654 h 568405"/>
              <a:gd name="connsiteX3" fmla="*/ 263421 w 605155"/>
              <a:gd name="connsiteY3" fmla="*/ 306535 h 568405"/>
              <a:gd name="connsiteX4" fmla="*/ 230567 w 605155"/>
              <a:gd name="connsiteY4" fmla="*/ 339138 h 568405"/>
              <a:gd name="connsiteX5" fmla="*/ 32659 w 605155"/>
              <a:gd name="connsiteY5" fmla="*/ 339138 h 568405"/>
              <a:gd name="connsiteX6" fmla="*/ 0 w 605155"/>
              <a:gd name="connsiteY6" fmla="*/ 306535 h 568405"/>
              <a:gd name="connsiteX7" fmla="*/ 0 w 605155"/>
              <a:gd name="connsiteY7" fmla="*/ 301654 h 568405"/>
              <a:gd name="connsiteX8" fmla="*/ 32659 w 605155"/>
              <a:gd name="connsiteY8" fmla="*/ 268855 h 568405"/>
              <a:gd name="connsiteX9" fmla="*/ 355879 w 605155"/>
              <a:gd name="connsiteY9" fmla="*/ 255376 h 568405"/>
              <a:gd name="connsiteX10" fmla="*/ 450137 w 605155"/>
              <a:gd name="connsiteY10" fmla="*/ 315717 h 568405"/>
              <a:gd name="connsiteX11" fmla="*/ 336323 w 605155"/>
              <a:gd name="connsiteY11" fmla="*/ 468423 h 568405"/>
              <a:gd name="connsiteX12" fmla="*/ 325177 w 605155"/>
              <a:gd name="connsiteY12" fmla="*/ 478773 h 568405"/>
              <a:gd name="connsiteX13" fmla="*/ 322243 w 605155"/>
              <a:gd name="connsiteY13" fmla="*/ 480531 h 568405"/>
              <a:gd name="connsiteX14" fmla="*/ 311879 w 605155"/>
              <a:gd name="connsiteY14" fmla="*/ 525444 h 568405"/>
              <a:gd name="connsiteX15" fmla="*/ 307186 w 605155"/>
              <a:gd name="connsiteY15" fmla="*/ 532474 h 568405"/>
              <a:gd name="connsiteX16" fmla="*/ 306794 w 605155"/>
              <a:gd name="connsiteY16" fmla="*/ 532474 h 568405"/>
              <a:gd name="connsiteX17" fmla="*/ 235221 w 605155"/>
              <a:gd name="connsiteY17" fmla="*/ 560985 h 568405"/>
              <a:gd name="connsiteX18" fmla="*/ 227790 w 605155"/>
              <a:gd name="connsiteY18" fmla="*/ 566452 h 568405"/>
              <a:gd name="connsiteX19" fmla="*/ 221728 w 605155"/>
              <a:gd name="connsiteY19" fmla="*/ 568405 h 568405"/>
              <a:gd name="connsiteX20" fmla="*/ 221532 w 605155"/>
              <a:gd name="connsiteY20" fmla="*/ 568210 h 568405"/>
              <a:gd name="connsiteX21" fmla="*/ 217816 w 605155"/>
              <a:gd name="connsiteY21" fmla="*/ 568405 h 568405"/>
              <a:gd name="connsiteX22" fmla="*/ 39665 w 605155"/>
              <a:gd name="connsiteY22" fmla="*/ 568405 h 568405"/>
              <a:gd name="connsiteX23" fmla="*/ 15807 w 605155"/>
              <a:gd name="connsiteY23" fmla="*/ 544972 h 568405"/>
              <a:gd name="connsiteX24" fmla="*/ 39665 w 605155"/>
              <a:gd name="connsiteY24" fmla="*/ 521539 h 568405"/>
              <a:gd name="connsiteX25" fmla="*/ 217816 w 605155"/>
              <a:gd name="connsiteY25" fmla="*/ 521539 h 568405"/>
              <a:gd name="connsiteX26" fmla="*/ 220359 w 605155"/>
              <a:gd name="connsiteY26" fmla="*/ 521539 h 568405"/>
              <a:gd name="connsiteX27" fmla="*/ 214883 w 605155"/>
              <a:gd name="connsiteY27" fmla="*/ 472720 h 568405"/>
              <a:gd name="connsiteX28" fmla="*/ 214883 w 605155"/>
              <a:gd name="connsiteY28" fmla="*/ 472524 h 568405"/>
              <a:gd name="connsiteX29" fmla="*/ 214883 w 605155"/>
              <a:gd name="connsiteY29" fmla="*/ 472134 h 568405"/>
              <a:gd name="connsiteX30" fmla="*/ 219381 w 605155"/>
              <a:gd name="connsiteY30" fmla="*/ 465104 h 568405"/>
              <a:gd name="connsiteX31" fmla="*/ 256341 w 605155"/>
              <a:gd name="connsiteY31" fmla="*/ 437570 h 568405"/>
              <a:gd name="connsiteX32" fmla="*/ 256928 w 605155"/>
              <a:gd name="connsiteY32" fmla="*/ 434250 h 568405"/>
              <a:gd name="connsiteX33" fmla="*/ 262012 w 605155"/>
              <a:gd name="connsiteY33" fmla="*/ 419799 h 568405"/>
              <a:gd name="connsiteX34" fmla="*/ 32659 w 605155"/>
              <a:gd name="connsiteY34" fmla="*/ 151716 h 568405"/>
              <a:gd name="connsiteX35" fmla="*/ 230567 w 605155"/>
              <a:gd name="connsiteY35" fmla="*/ 151716 h 568405"/>
              <a:gd name="connsiteX36" fmla="*/ 263421 w 605155"/>
              <a:gd name="connsiteY36" fmla="*/ 184514 h 568405"/>
              <a:gd name="connsiteX37" fmla="*/ 263421 w 605155"/>
              <a:gd name="connsiteY37" fmla="*/ 189395 h 568405"/>
              <a:gd name="connsiteX38" fmla="*/ 230567 w 605155"/>
              <a:gd name="connsiteY38" fmla="*/ 221999 h 568405"/>
              <a:gd name="connsiteX39" fmla="*/ 32659 w 605155"/>
              <a:gd name="connsiteY39" fmla="*/ 221999 h 568405"/>
              <a:gd name="connsiteX40" fmla="*/ 0 w 605155"/>
              <a:gd name="connsiteY40" fmla="*/ 189395 h 568405"/>
              <a:gd name="connsiteX41" fmla="*/ 0 w 605155"/>
              <a:gd name="connsiteY41" fmla="*/ 184514 h 568405"/>
              <a:gd name="connsiteX42" fmla="*/ 32659 w 605155"/>
              <a:gd name="connsiteY42" fmla="*/ 151716 h 568405"/>
              <a:gd name="connsiteX43" fmla="*/ 32659 w 605155"/>
              <a:gd name="connsiteY43" fmla="*/ 31966 h 568405"/>
              <a:gd name="connsiteX44" fmla="*/ 230567 w 605155"/>
              <a:gd name="connsiteY44" fmla="*/ 31966 h 568405"/>
              <a:gd name="connsiteX45" fmla="*/ 263421 w 605155"/>
              <a:gd name="connsiteY45" fmla="*/ 64602 h 568405"/>
              <a:gd name="connsiteX46" fmla="*/ 263421 w 605155"/>
              <a:gd name="connsiteY46" fmla="*/ 69683 h 568405"/>
              <a:gd name="connsiteX47" fmla="*/ 230567 w 605155"/>
              <a:gd name="connsiteY47" fmla="*/ 102320 h 568405"/>
              <a:gd name="connsiteX48" fmla="*/ 32659 w 605155"/>
              <a:gd name="connsiteY48" fmla="*/ 102320 h 568405"/>
              <a:gd name="connsiteX49" fmla="*/ 0 w 605155"/>
              <a:gd name="connsiteY49" fmla="*/ 69683 h 568405"/>
              <a:gd name="connsiteX50" fmla="*/ 0 w 605155"/>
              <a:gd name="connsiteY50" fmla="*/ 64602 h 568405"/>
              <a:gd name="connsiteX51" fmla="*/ 32659 w 605155"/>
              <a:gd name="connsiteY51" fmla="*/ 31966 h 568405"/>
              <a:gd name="connsiteX52" fmla="*/ 561414 w 605155"/>
              <a:gd name="connsiteY52" fmla="*/ 0 h 568405"/>
              <a:gd name="connsiteX53" fmla="*/ 585463 w 605155"/>
              <a:gd name="connsiteY53" fmla="*/ 7029 h 568405"/>
              <a:gd name="connsiteX54" fmla="*/ 604234 w 605155"/>
              <a:gd name="connsiteY54" fmla="*/ 34754 h 568405"/>
              <a:gd name="connsiteX55" fmla="*/ 597977 w 605155"/>
              <a:gd name="connsiteY55" fmla="*/ 67555 h 568405"/>
              <a:gd name="connsiteX56" fmla="*/ 586245 w 605155"/>
              <a:gd name="connsiteY56" fmla="*/ 85713 h 568405"/>
              <a:gd name="connsiteX57" fmla="*/ 577447 w 605155"/>
              <a:gd name="connsiteY57" fmla="*/ 132182 h 568405"/>
              <a:gd name="connsiteX58" fmla="*/ 568061 w 605155"/>
              <a:gd name="connsiteY58" fmla="*/ 146630 h 568405"/>
              <a:gd name="connsiteX59" fmla="*/ 562782 w 605155"/>
              <a:gd name="connsiteY59" fmla="*/ 154440 h 568405"/>
              <a:gd name="connsiteX60" fmla="*/ 488091 w 605155"/>
              <a:gd name="connsiteY60" fmla="*/ 268855 h 568405"/>
              <a:gd name="connsiteX61" fmla="*/ 383876 w 605155"/>
              <a:gd name="connsiteY61" fmla="*/ 202080 h 568405"/>
              <a:gd name="connsiteX62" fmla="*/ 460718 w 605155"/>
              <a:gd name="connsiteY62" fmla="*/ 84542 h 568405"/>
              <a:gd name="connsiteX63" fmla="*/ 465019 w 605155"/>
              <a:gd name="connsiteY63" fmla="*/ 77513 h 568405"/>
              <a:gd name="connsiteX64" fmla="*/ 465215 w 605155"/>
              <a:gd name="connsiteY64" fmla="*/ 77513 h 568405"/>
              <a:gd name="connsiteX65" fmla="*/ 474209 w 605155"/>
              <a:gd name="connsiteY65" fmla="*/ 64041 h 568405"/>
              <a:gd name="connsiteX66" fmla="*/ 513119 w 605155"/>
              <a:gd name="connsiteY66" fmla="*/ 37487 h 568405"/>
              <a:gd name="connsiteX67" fmla="*/ 524850 w 605155"/>
              <a:gd name="connsiteY67" fmla="*/ 19720 h 568405"/>
              <a:gd name="connsiteX68" fmla="*/ 561414 w 605155"/>
              <a:gd name="connsiteY68" fmla="*/ 0 h 56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5155" h="568405">
                <a:moveTo>
                  <a:pt x="32659" y="268855"/>
                </a:moveTo>
                <a:lnTo>
                  <a:pt x="230567" y="268855"/>
                </a:lnTo>
                <a:cubicBezTo>
                  <a:pt x="248754" y="268855"/>
                  <a:pt x="263421" y="283498"/>
                  <a:pt x="263421" y="301654"/>
                </a:cubicBezTo>
                <a:lnTo>
                  <a:pt x="263421" y="306535"/>
                </a:lnTo>
                <a:cubicBezTo>
                  <a:pt x="263421" y="324496"/>
                  <a:pt x="248754" y="339138"/>
                  <a:pt x="230567" y="339138"/>
                </a:cubicBezTo>
                <a:lnTo>
                  <a:pt x="32659" y="339138"/>
                </a:lnTo>
                <a:cubicBezTo>
                  <a:pt x="14667" y="339138"/>
                  <a:pt x="0" y="324496"/>
                  <a:pt x="0" y="306535"/>
                </a:cubicBezTo>
                <a:lnTo>
                  <a:pt x="0" y="301654"/>
                </a:lnTo>
                <a:cubicBezTo>
                  <a:pt x="0" y="283498"/>
                  <a:pt x="14667" y="268855"/>
                  <a:pt x="32659" y="268855"/>
                </a:cubicBezTo>
                <a:close/>
                <a:moveTo>
                  <a:pt x="355879" y="255376"/>
                </a:moveTo>
                <a:lnTo>
                  <a:pt x="450137" y="315717"/>
                </a:lnTo>
                <a:lnTo>
                  <a:pt x="336323" y="468423"/>
                </a:lnTo>
                <a:cubicBezTo>
                  <a:pt x="333781" y="471938"/>
                  <a:pt x="328892" y="476430"/>
                  <a:pt x="325177" y="478773"/>
                </a:cubicBezTo>
                <a:lnTo>
                  <a:pt x="322243" y="480531"/>
                </a:lnTo>
                <a:cubicBezTo>
                  <a:pt x="319897" y="487170"/>
                  <a:pt x="311097" y="513532"/>
                  <a:pt x="311879" y="525444"/>
                </a:cubicBezTo>
                <a:cubicBezTo>
                  <a:pt x="312074" y="528373"/>
                  <a:pt x="309141" y="531303"/>
                  <a:pt x="307186" y="532474"/>
                </a:cubicBezTo>
                <a:lnTo>
                  <a:pt x="306794" y="532474"/>
                </a:lnTo>
                <a:cubicBezTo>
                  <a:pt x="306208" y="532670"/>
                  <a:pt x="258297" y="545948"/>
                  <a:pt x="235221" y="560985"/>
                </a:cubicBezTo>
                <a:cubicBezTo>
                  <a:pt x="233070" y="563328"/>
                  <a:pt x="230528" y="565281"/>
                  <a:pt x="227790" y="566452"/>
                </a:cubicBezTo>
                <a:cubicBezTo>
                  <a:pt x="226030" y="567429"/>
                  <a:pt x="223488" y="568405"/>
                  <a:pt x="221728" y="568405"/>
                </a:cubicBezTo>
                <a:cubicBezTo>
                  <a:pt x="221728" y="568405"/>
                  <a:pt x="221532" y="568210"/>
                  <a:pt x="221532" y="568210"/>
                </a:cubicBezTo>
                <a:cubicBezTo>
                  <a:pt x="220163" y="568405"/>
                  <a:pt x="218990" y="568405"/>
                  <a:pt x="217816" y="568405"/>
                </a:cubicBezTo>
                <a:lnTo>
                  <a:pt x="39665" y="568405"/>
                </a:lnTo>
                <a:cubicBezTo>
                  <a:pt x="26563" y="568405"/>
                  <a:pt x="15807" y="558056"/>
                  <a:pt x="15807" y="544972"/>
                </a:cubicBezTo>
                <a:cubicBezTo>
                  <a:pt x="15807" y="531888"/>
                  <a:pt x="26563" y="521539"/>
                  <a:pt x="39665" y="521539"/>
                </a:cubicBezTo>
                <a:lnTo>
                  <a:pt x="217816" y="521539"/>
                </a:lnTo>
                <a:cubicBezTo>
                  <a:pt x="218599" y="521539"/>
                  <a:pt x="219576" y="521539"/>
                  <a:pt x="220359" y="521539"/>
                </a:cubicBezTo>
                <a:cubicBezTo>
                  <a:pt x="219381" y="497520"/>
                  <a:pt x="215079" y="473110"/>
                  <a:pt x="214883" y="472720"/>
                </a:cubicBezTo>
                <a:lnTo>
                  <a:pt x="214883" y="472524"/>
                </a:lnTo>
                <a:lnTo>
                  <a:pt x="214883" y="472134"/>
                </a:lnTo>
                <a:cubicBezTo>
                  <a:pt x="215274" y="469790"/>
                  <a:pt x="216643" y="465885"/>
                  <a:pt x="219381" y="465104"/>
                </a:cubicBezTo>
                <a:cubicBezTo>
                  <a:pt x="231701" y="461003"/>
                  <a:pt x="251648" y="442256"/>
                  <a:pt x="256341" y="437570"/>
                </a:cubicBezTo>
                <a:lnTo>
                  <a:pt x="256928" y="434250"/>
                </a:lnTo>
                <a:cubicBezTo>
                  <a:pt x="257514" y="429759"/>
                  <a:pt x="259665" y="423705"/>
                  <a:pt x="262012" y="419799"/>
                </a:cubicBezTo>
                <a:close/>
                <a:moveTo>
                  <a:pt x="32659" y="151716"/>
                </a:moveTo>
                <a:lnTo>
                  <a:pt x="230567" y="151716"/>
                </a:lnTo>
                <a:cubicBezTo>
                  <a:pt x="248754" y="151716"/>
                  <a:pt x="263421" y="166358"/>
                  <a:pt x="263421" y="184514"/>
                </a:cubicBezTo>
                <a:lnTo>
                  <a:pt x="263421" y="189395"/>
                </a:lnTo>
                <a:cubicBezTo>
                  <a:pt x="263421" y="207356"/>
                  <a:pt x="248754" y="221999"/>
                  <a:pt x="230567" y="221999"/>
                </a:cubicBezTo>
                <a:lnTo>
                  <a:pt x="32659" y="221999"/>
                </a:lnTo>
                <a:cubicBezTo>
                  <a:pt x="14667" y="221999"/>
                  <a:pt x="0" y="207356"/>
                  <a:pt x="0" y="189395"/>
                </a:cubicBezTo>
                <a:lnTo>
                  <a:pt x="0" y="184514"/>
                </a:lnTo>
                <a:cubicBezTo>
                  <a:pt x="0" y="166358"/>
                  <a:pt x="14667" y="151716"/>
                  <a:pt x="32659" y="151716"/>
                </a:cubicBezTo>
                <a:close/>
                <a:moveTo>
                  <a:pt x="32659" y="31966"/>
                </a:moveTo>
                <a:lnTo>
                  <a:pt x="230567" y="31966"/>
                </a:lnTo>
                <a:cubicBezTo>
                  <a:pt x="248754" y="31966"/>
                  <a:pt x="263421" y="46623"/>
                  <a:pt x="263421" y="64602"/>
                </a:cubicBezTo>
                <a:lnTo>
                  <a:pt x="263421" y="69683"/>
                </a:lnTo>
                <a:cubicBezTo>
                  <a:pt x="263421" y="87663"/>
                  <a:pt x="248754" y="102320"/>
                  <a:pt x="230567" y="102320"/>
                </a:cubicBezTo>
                <a:lnTo>
                  <a:pt x="32659" y="102320"/>
                </a:lnTo>
                <a:cubicBezTo>
                  <a:pt x="14667" y="102320"/>
                  <a:pt x="0" y="87663"/>
                  <a:pt x="0" y="69683"/>
                </a:cubicBezTo>
                <a:lnTo>
                  <a:pt x="0" y="64602"/>
                </a:lnTo>
                <a:cubicBezTo>
                  <a:pt x="0" y="46623"/>
                  <a:pt x="14667" y="31966"/>
                  <a:pt x="32659" y="31966"/>
                </a:cubicBezTo>
                <a:close/>
                <a:moveTo>
                  <a:pt x="561414" y="0"/>
                </a:moveTo>
                <a:cubicBezTo>
                  <a:pt x="570017" y="0"/>
                  <a:pt x="578229" y="2343"/>
                  <a:pt x="585463" y="7029"/>
                </a:cubicBezTo>
                <a:cubicBezTo>
                  <a:pt x="595239" y="13472"/>
                  <a:pt x="601887" y="23234"/>
                  <a:pt x="604234" y="34754"/>
                </a:cubicBezTo>
                <a:cubicBezTo>
                  <a:pt x="606580" y="46078"/>
                  <a:pt x="604429" y="57793"/>
                  <a:pt x="597977" y="67555"/>
                </a:cubicBezTo>
                <a:lnTo>
                  <a:pt x="586245" y="85713"/>
                </a:lnTo>
                <a:cubicBezTo>
                  <a:pt x="589374" y="101138"/>
                  <a:pt x="586636" y="117929"/>
                  <a:pt x="577447" y="132182"/>
                </a:cubicBezTo>
                <a:lnTo>
                  <a:pt x="568061" y="146630"/>
                </a:lnTo>
                <a:lnTo>
                  <a:pt x="562782" y="154440"/>
                </a:lnTo>
                <a:lnTo>
                  <a:pt x="488091" y="268855"/>
                </a:lnTo>
                <a:lnTo>
                  <a:pt x="383876" y="202080"/>
                </a:lnTo>
                <a:lnTo>
                  <a:pt x="460718" y="84542"/>
                </a:lnTo>
                <a:lnTo>
                  <a:pt x="465019" y="77513"/>
                </a:lnTo>
                <a:lnTo>
                  <a:pt x="465215" y="77513"/>
                </a:lnTo>
                <a:lnTo>
                  <a:pt x="474209" y="64041"/>
                </a:lnTo>
                <a:cubicBezTo>
                  <a:pt x="483203" y="50178"/>
                  <a:pt x="497281" y="40806"/>
                  <a:pt x="513119" y="37487"/>
                </a:cubicBezTo>
                <a:lnTo>
                  <a:pt x="524850" y="19720"/>
                </a:lnTo>
                <a:cubicBezTo>
                  <a:pt x="532867" y="7419"/>
                  <a:pt x="546554" y="0"/>
                  <a:pt x="56141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verified-database-symbol-for-interface_30412">
            <a:extLst>
              <a:ext uri="{FF2B5EF4-FFF2-40B4-BE49-F238E27FC236}">
                <a16:creationId xmlns:a16="http://schemas.microsoft.com/office/drawing/2014/main" id="{516636D3-E7E5-4622-BF0D-3A268A8F6B7C}"/>
              </a:ext>
            </a:extLst>
          </p:cNvPr>
          <p:cNvSpPr/>
          <p:nvPr/>
        </p:nvSpPr>
        <p:spPr>
          <a:xfrm>
            <a:off x="1181522" y="1911691"/>
            <a:ext cx="1260936" cy="1509047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A49926-FB80-4E52-B853-E7EDF78AFCD4}"/>
              </a:ext>
            </a:extLst>
          </p:cNvPr>
          <p:cNvSpPr txBox="1"/>
          <p:nvPr/>
        </p:nvSpPr>
        <p:spPr>
          <a:xfrm>
            <a:off x="2156828" y="347375"/>
            <a:ext cx="8244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如何科学挑选短期</a:t>
            </a:r>
            <a:r>
              <a:rPr lang="en-US" altLang="zh-CN" sz="3200" b="1" dirty="0"/>
              <a:t>/</a:t>
            </a:r>
            <a:r>
              <a:rPr lang="zh-CN" altLang="en-US" sz="3200" b="1" dirty="0"/>
              <a:t>长期</a:t>
            </a:r>
            <a:r>
              <a:rPr lang="en-US" altLang="zh-CN" sz="3200" b="1" dirty="0"/>
              <a:t>/</a:t>
            </a:r>
            <a:r>
              <a:rPr lang="zh-CN" altLang="en-US" sz="3200" b="1" dirty="0"/>
              <a:t>定开</a:t>
            </a:r>
            <a:r>
              <a:rPr lang="en-US" altLang="zh-CN" sz="3200" b="1" dirty="0"/>
              <a:t>/</a:t>
            </a:r>
            <a:r>
              <a:rPr lang="zh-CN" altLang="en-US" sz="3200" b="1" dirty="0"/>
              <a:t>可转债基金？</a:t>
            </a:r>
            <a:endParaRPr lang="en-US" altLang="zh-CN" sz="3200" b="1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A0D231-6F0C-4059-987E-A103923EAFCB}"/>
              </a:ext>
            </a:extLst>
          </p:cNvPr>
          <p:cNvCxnSpPr>
            <a:cxnSpLocks/>
          </p:cNvCxnSpPr>
          <p:nvPr/>
        </p:nvCxnSpPr>
        <p:spPr>
          <a:xfrm flipV="1">
            <a:off x="707243" y="1184609"/>
            <a:ext cx="0" cy="2659804"/>
          </a:xfrm>
          <a:prstGeom prst="line">
            <a:avLst/>
          </a:prstGeom>
          <a:ln w="9525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220431B-75AD-49E6-9E30-CAD686EDDBDE}"/>
              </a:ext>
            </a:extLst>
          </p:cNvPr>
          <p:cNvSpPr txBox="1"/>
          <p:nvPr/>
        </p:nvSpPr>
        <p:spPr>
          <a:xfrm>
            <a:off x="5137076" y="941623"/>
            <a:ext cx="593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72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ECB12C8-D553-4B8F-B2DA-F49AC0B8B7D7}"/>
              </a:ext>
            </a:extLst>
          </p:cNvPr>
          <p:cNvCxnSpPr>
            <a:cxnSpLocks/>
          </p:cNvCxnSpPr>
          <p:nvPr/>
        </p:nvCxnSpPr>
        <p:spPr>
          <a:xfrm>
            <a:off x="11440860" y="1184609"/>
            <a:ext cx="11037" cy="2638271"/>
          </a:xfrm>
          <a:prstGeom prst="line">
            <a:avLst/>
          </a:prstGeom>
          <a:ln w="9525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0BA1AC35-4907-42A0-A621-CECB06FFAC07}"/>
              </a:ext>
            </a:extLst>
          </p:cNvPr>
          <p:cNvSpPr txBox="1"/>
          <p:nvPr/>
        </p:nvSpPr>
        <p:spPr>
          <a:xfrm>
            <a:off x="2388033" y="933973"/>
            <a:ext cx="593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9BD2B089-F6CA-42CC-9FA8-58C7D9D3102A}"/>
              </a:ext>
            </a:extLst>
          </p:cNvPr>
          <p:cNvSpPr txBox="1"/>
          <p:nvPr/>
        </p:nvSpPr>
        <p:spPr>
          <a:xfrm>
            <a:off x="800855" y="1457009"/>
            <a:ext cx="1791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按业绩初选基金</a:t>
            </a:r>
            <a:endParaRPr lang="en-US" altLang="zh-CN" b="1" dirty="0"/>
          </a:p>
        </p:txBody>
      </p:sp>
      <p:sp>
        <p:nvSpPr>
          <p:cNvPr id="80" name="任意多边形 9">
            <a:extLst>
              <a:ext uri="{FF2B5EF4-FFF2-40B4-BE49-F238E27FC236}">
                <a16:creationId xmlns:a16="http://schemas.microsoft.com/office/drawing/2014/main" id="{6243B470-92DB-4556-8702-DBF383213512}"/>
              </a:ext>
            </a:extLst>
          </p:cNvPr>
          <p:cNvSpPr/>
          <p:nvPr/>
        </p:nvSpPr>
        <p:spPr>
          <a:xfrm>
            <a:off x="3171847" y="1163076"/>
            <a:ext cx="94444" cy="2659804"/>
          </a:xfrm>
          <a:custGeom>
            <a:avLst/>
            <a:gdLst>
              <a:gd name="connsiteX0" fmla="*/ 0 w 223024"/>
              <a:gd name="connsiteY0" fmla="*/ 0 h 3468029"/>
              <a:gd name="connsiteX1" fmla="*/ 0 w 223024"/>
              <a:gd name="connsiteY1" fmla="*/ 1561171 h 3468029"/>
              <a:gd name="connsiteX2" fmla="*/ 223024 w 223024"/>
              <a:gd name="connsiteY2" fmla="*/ 1750741 h 3468029"/>
              <a:gd name="connsiteX3" fmla="*/ 11151 w 223024"/>
              <a:gd name="connsiteY3" fmla="*/ 1906858 h 3468029"/>
              <a:gd name="connsiteX4" fmla="*/ 11151 w 223024"/>
              <a:gd name="connsiteY4" fmla="*/ 3468029 h 346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024" h="3468029">
                <a:moveTo>
                  <a:pt x="0" y="0"/>
                </a:moveTo>
                <a:lnTo>
                  <a:pt x="0" y="1561171"/>
                </a:lnTo>
                <a:lnTo>
                  <a:pt x="223024" y="1750741"/>
                </a:lnTo>
                <a:lnTo>
                  <a:pt x="11151" y="1906858"/>
                </a:lnTo>
                <a:lnTo>
                  <a:pt x="11151" y="3468029"/>
                </a:lnTo>
              </a:path>
            </a:pathLst>
          </a:cu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60357B0-3334-4FCB-BFDE-F4279522B0A3}"/>
              </a:ext>
            </a:extLst>
          </p:cNvPr>
          <p:cNvSpPr txBox="1"/>
          <p:nvPr/>
        </p:nvSpPr>
        <p:spPr>
          <a:xfrm>
            <a:off x="5099922" y="933973"/>
            <a:ext cx="593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E65D299-7DF3-43C6-A3E5-60D71AB88BEC}"/>
              </a:ext>
            </a:extLst>
          </p:cNvPr>
          <p:cNvSpPr txBox="1"/>
          <p:nvPr/>
        </p:nvSpPr>
        <p:spPr>
          <a:xfrm>
            <a:off x="3427773" y="1457009"/>
            <a:ext cx="1664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zh-CN" altLang="en-US" dirty="0"/>
              <a:t>补充基金信息</a:t>
            </a:r>
            <a:endParaRPr lang="en-US" altLang="zh-CN" dirty="0"/>
          </a:p>
        </p:txBody>
      </p:sp>
      <p:sp>
        <p:nvSpPr>
          <p:cNvPr id="75" name="任意多边形 72">
            <a:extLst>
              <a:ext uri="{FF2B5EF4-FFF2-40B4-BE49-F238E27FC236}">
                <a16:creationId xmlns:a16="http://schemas.microsoft.com/office/drawing/2014/main" id="{C32056BD-E81B-4ABC-87A6-3CA644A1383A}"/>
              </a:ext>
            </a:extLst>
          </p:cNvPr>
          <p:cNvSpPr/>
          <p:nvPr/>
        </p:nvSpPr>
        <p:spPr>
          <a:xfrm>
            <a:off x="5902310" y="1163076"/>
            <a:ext cx="162922" cy="2681337"/>
          </a:xfrm>
          <a:custGeom>
            <a:avLst/>
            <a:gdLst>
              <a:gd name="connsiteX0" fmla="*/ 0 w 223024"/>
              <a:gd name="connsiteY0" fmla="*/ 0 h 3468029"/>
              <a:gd name="connsiteX1" fmla="*/ 0 w 223024"/>
              <a:gd name="connsiteY1" fmla="*/ 1561171 h 3468029"/>
              <a:gd name="connsiteX2" fmla="*/ 223024 w 223024"/>
              <a:gd name="connsiteY2" fmla="*/ 1750741 h 3468029"/>
              <a:gd name="connsiteX3" fmla="*/ 11151 w 223024"/>
              <a:gd name="connsiteY3" fmla="*/ 1906858 h 3468029"/>
              <a:gd name="connsiteX4" fmla="*/ 11151 w 223024"/>
              <a:gd name="connsiteY4" fmla="*/ 3468029 h 346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024" h="3468029">
                <a:moveTo>
                  <a:pt x="0" y="0"/>
                </a:moveTo>
                <a:lnTo>
                  <a:pt x="0" y="1561171"/>
                </a:lnTo>
                <a:lnTo>
                  <a:pt x="223024" y="1750741"/>
                </a:lnTo>
                <a:lnTo>
                  <a:pt x="11151" y="1906858"/>
                </a:lnTo>
                <a:lnTo>
                  <a:pt x="11151" y="3468029"/>
                </a:lnTo>
              </a:path>
            </a:pathLst>
          </a:custGeom>
          <a:noFill/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6BCE64-AF14-4DAB-9414-C07189C44BF5}"/>
              </a:ext>
            </a:extLst>
          </p:cNvPr>
          <p:cNvSpPr txBox="1"/>
          <p:nvPr/>
        </p:nvSpPr>
        <p:spPr>
          <a:xfrm>
            <a:off x="7679002" y="933973"/>
            <a:ext cx="593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>
                <a:solidFill>
                  <a:schemeClr val="accent1"/>
                </a:solidFill>
              </a:rPr>
              <a:t>3</a:t>
            </a:r>
            <a:endParaRPr lang="en-US" altLang="zh-CN" sz="6600" b="1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53C73F9-5263-4283-AC0A-F94FBB9108D8}"/>
              </a:ext>
            </a:extLst>
          </p:cNvPr>
          <p:cNvSpPr txBox="1"/>
          <p:nvPr/>
        </p:nvSpPr>
        <p:spPr>
          <a:xfrm>
            <a:off x="6076330" y="1457009"/>
            <a:ext cx="17138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锁定合适基金</a:t>
            </a:r>
            <a:endParaRPr lang="en-US" altLang="zh-CN" sz="2000" b="1" dirty="0"/>
          </a:p>
        </p:txBody>
      </p:sp>
      <p:sp>
        <p:nvSpPr>
          <p:cNvPr id="70" name="任意多边形 78">
            <a:extLst>
              <a:ext uri="{FF2B5EF4-FFF2-40B4-BE49-F238E27FC236}">
                <a16:creationId xmlns:a16="http://schemas.microsoft.com/office/drawing/2014/main" id="{9CE4BD06-D93C-43C7-96E4-615F45B6C0E9}"/>
              </a:ext>
            </a:extLst>
          </p:cNvPr>
          <p:cNvSpPr/>
          <p:nvPr/>
        </p:nvSpPr>
        <p:spPr>
          <a:xfrm>
            <a:off x="8650670" y="1163076"/>
            <a:ext cx="130403" cy="2681337"/>
          </a:xfrm>
          <a:custGeom>
            <a:avLst/>
            <a:gdLst>
              <a:gd name="connsiteX0" fmla="*/ 0 w 223024"/>
              <a:gd name="connsiteY0" fmla="*/ 0 h 3468029"/>
              <a:gd name="connsiteX1" fmla="*/ 0 w 223024"/>
              <a:gd name="connsiteY1" fmla="*/ 1561171 h 3468029"/>
              <a:gd name="connsiteX2" fmla="*/ 223024 w 223024"/>
              <a:gd name="connsiteY2" fmla="*/ 1750741 h 3468029"/>
              <a:gd name="connsiteX3" fmla="*/ 11151 w 223024"/>
              <a:gd name="connsiteY3" fmla="*/ 1906858 h 3468029"/>
              <a:gd name="connsiteX4" fmla="*/ 11151 w 223024"/>
              <a:gd name="connsiteY4" fmla="*/ 3468029 h 346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024" h="3468029">
                <a:moveTo>
                  <a:pt x="0" y="0"/>
                </a:moveTo>
                <a:lnTo>
                  <a:pt x="0" y="1561171"/>
                </a:lnTo>
                <a:lnTo>
                  <a:pt x="223024" y="1750741"/>
                </a:lnTo>
                <a:lnTo>
                  <a:pt x="11151" y="1906858"/>
                </a:lnTo>
                <a:lnTo>
                  <a:pt x="11151" y="3468029"/>
                </a:lnTo>
              </a:path>
            </a:pathLst>
          </a:custGeom>
          <a:noFill/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32AF348-CC7A-4F46-A366-87DF5224E275}"/>
              </a:ext>
            </a:extLst>
          </p:cNvPr>
          <p:cNvSpPr txBox="1"/>
          <p:nvPr/>
        </p:nvSpPr>
        <p:spPr>
          <a:xfrm>
            <a:off x="10523699" y="933973"/>
            <a:ext cx="593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03BF415-A449-4F8A-BC03-DF1FE982A834}"/>
              </a:ext>
            </a:extLst>
          </p:cNvPr>
          <p:cNvSpPr txBox="1"/>
          <p:nvPr/>
        </p:nvSpPr>
        <p:spPr>
          <a:xfrm>
            <a:off x="8884284" y="1457009"/>
            <a:ext cx="17230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确认买卖时机</a:t>
            </a:r>
            <a:endParaRPr lang="en-US" altLang="zh-CN" sz="2000" b="1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7DA7517-4CC8-46CD-93D2-FF1CA0A143AD}"/>
              </a:ext>
            </a:extLst>
          </p:cNvPr>
          <p:cNvSpPr/>
          <p:nvPr/>
        </p:nvSpPr>
        <p:spPr>
          <a:xfrm>
            <a:off x="3387732" y="1876260"/>
            <a:ext cx="2340477" cy="1029000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zh-CN" altLang="en-US" sz="1400" dirty="0"/>
              <a:t>路径：天天基金网、筛选表</a:t>
            </a:r>
            <a:endParaRPr lang="en-US" altLang="zh-CN" sz="1400" dirty="0"/>
          </a:p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点开每个基金代码查看</a:t>
            </a:r>
            <a:r>
              <a:rPr lang="zh-CN" altLang="en-US" sz="1400" dirty="0"/>
              <a:t>详细信息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，填入筛选表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DFDC1662-CB91-4E75-91B3-489B06DA94FF}"/>
              </a:ext>
            </a:extLst>
          </p:cNvPr>
          <p:cNvSpPr/>
          <p:nvPr/>
        </p:nvSpPr>
        <p:spPr>
          <a:xfrm>
            <a:off x="6156948" y="1838368"/>
            <a:ext cx="2417975" cy="135216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zh-CN" altLang="en-US" sz="1400" dirty="0"/>
              <a:t>路径：筛选表</a:t>
            </a:r>
            <a:endParaRPr lang="en-US" altLang="zh-CN" sz="1400" dirty="0"/>
          </a:p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按条件筛选出合格的基金，按照收益排序锁定前三即可，持有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年以上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年以内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BD5075FF-5A30-4BDD-B74A-3B69E97E3B65}"/>
              </a:ext>
            </a:extLst>
          </p:cNvPr>
          <p:cNvSpPr/>
          <p:nvPr/>
        </p:nvSpPr>
        <p:spPr>
          <a:xfrm>
            <a:off x="8928686" y="1876260"/>
            <a:ext cx="2504828" cy="135216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zh-CN" altLang="en-US" sz="1400" dirty="0"/>
              <a:t>路径：中债网、集思录</a:t>
            </a:r>
            <a:r>
              <a:rPr lang="en-US" altLang="zh-CN" sz="1400" dirty="0">
                <a:hlinkClick r:id="rId4"/>
              </a:rPr>
              <a:t>http://www.shibor.org/</a:t>
            </a:r>
            <a:r>
              <a:rPr lang="en-US" altLang="zh-CN" sz="1400" dirty="0"/>
              <a:t> </a:t>
            </a:r>
          </a:p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zh-CN" altLang="en-US" sz="1400" dirty="0"/>
              <a:t>针对</a:t>
            </a:r>
            <a:r>
              <a:rPr lang="zh-CN" altLang="en-US" sz="1400" b="1" dirty="0">
                <a:solidFill>
                  <a:srgbClr val="C00000"/>
                </a:solidFill>
              </a:rPr>
              <a:t>长债和可转债基金</a:t>
            </a:r>
            <a:r>
              <a:rPr lang="zh-CN" altLang="en-US" sz="1400" dirty="0"/>
              <a:t>，需要确认买卖时机以提升收益</a:t>
            </a:r>
            <a:endParaRPr lang="en-US" altLang="zh-CN" sz="14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04294A-3B35-44E4-8F62-9067930B1869}"/>
              </a:ext>
            </a:extLst>
          </p:cNvPr>
          <p:cNvSpPr/>
          <p:nvPr/>
        </p:nvSpPr>
        <p:spPr>
          <a:xfrm>
            <a:off x="837658" y="1876260"/>
            <a:ext cx="2277123" cy="135216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zh-CN" altLang="en-US" sz="1400" dirty="0"/>
              <a:t>路径：天天基金网</a:t>
            </a:r>
            <a:endParaRPr lang="en-US" altLang="zh-CN" sz="1400" dirty="0"/>
          </a:p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基金数据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-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基金排行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-</a:t>
            </a:r>
            <a:r>
              <a:rPr lang="zh-CN" altLang="en-US" sz="1400" dirty="0"/>
              <a:t>债券型</a:t>
            </a:r>
            <a:r>
              <a:rPr lang="en-US" altLang="zh-CN" sz="1400" dirty="0"/>
              <a:t>-</a:t>
            </a:r>
            <a:r>
              <a:rPr lang="zh-CN" altLang="en-US" sz="1400" b="1" dirty="0">
                <a:solidFill>
                  <a:srgbClr val="C00000"/>
                </a:solidFill>
              </a:rPr>
              <a:t>短期</a:t>
            </a:r>
            <a:r>
              <a:rPr lang="en-US" altLang="zh-CN" sz="1400" b="1" dirty="0">
                <a:solidFill>
                  <a:srgbClr val="C00000"/>
                </a:solidFill>
              </a:rPr>
              <a:t>/</a:t>
            </a:r>
            <a:r>
              <a:rPr lang="zh-CN" altLang="en-US" sz="1400" b="1" dirty="0">
                <a:solidFill>
                  <a:srgbClr val="C00000"/>
                </a:solidFill>
              </a:rPr>
              <a:t>长期</a:t>
            </a:r>
            <a:r>
              <a:rPr lang="en-US" altLang="zh-CN" sz="1400" b="1" dirty="0">
                <a:solidFill>
                  <a:srgbClr val="C00000"/>
                </a:solidFill>
              </a:rPr>
              <a:t>/</a:t>
            </a:r>
            <a:r>
              <a:rPr lang="zh-CN" altLang="en-US" sz="1400" b="1" dirty="0">
                <a:solidFill>
                  <a:srgbClr val="C00000"/>
                </a:solidFill>
              </a:rPr>
              <a:t>定开</a:t>
            </a:r>
            <a:r>
              <a:rPr lang="en-US" altLang="zh-CN" sz="1400" b="1" dirty="0">
                <a:solidFill>
                  <a:srgbClr val="C00000"/>
                </a:solidFill>
              </a:rPr>
              <a:t>/</a:t>
            </a:r>
            <a:r>
              <a:rPr lang="zh-CN" altLang="en-US" sz="1400" b="1" dirty="0">
                <a:solidFill>
                  <a:srgbClr val="C00000"/>
                </a:solidFill>
              </a:rPr>
              <a:t>可转债</a:t>
            </a:r>
            <a:r>
              <a:rPr lang="en-US" altLang="zh-CN" sz="1400" dirty="0"/>
              <a:t>-</a:t>
            </a:r>
            <a:r>
              <a:rPr lang="zh-CN" altLang="en-US" sz="1400" dirty="0"/>
              <a:t>杠杆全部</a:t>
            </a:r>
            <a:r>
              <a:rPr lang="en-US" altLang="zh-CN" sz="1400" dirty="0"/>
              <a:t>-</a:t>
            </a:r>
            <a:r>
              <a:rPr lang="zh-CN" altLang="en-US" sz="1400" dirty="0"/>
              <a:t>近</a:t>
            </a:r>
            <a:r>
              <a:rPr lang="en-US" altLang="zh-CN" sz="1400" dirty="0"/>
              <a:t>3</a:t>
            </a:r>
            <a:r>
              <a:rPr lang="zh-CN" altLang="en-US" sz="1400" dirty="0"/>
              <a:t>年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CB709A1-A057-4CA7-8C81-2F49549A0C51}"/>
              </a:ext>
            </a:extLst>
          </p:cNvPr>
          <p:cNvGrpSpPr/>
          <p:nvPr/>
        </p:nvGrpSpPr>
        <p:grpSpPr>
          <a:xfrm>
            <a:off x="-42657" y="3657605"/>
            <a:ext cx="12234657" cy="2632651"/>
            <a:chOff x="-42657" y="3657605"/>
            <a:chExt cx="12234657" cy="263265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EB83325-14DB-4DDA-B394-3C462594E825}"/>
                </a:ext>
              </a:extLst>
            </p:cNvPr>
            <p:cNvSpPr/>
            <p:nvPr/>
          </p:nvSpPr>
          <p:spPr>
            <a:xfrm>
              <a:off x="0" y="3657605"/>
              <a:ext cx="12192000" cy="49652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29EA2218-B6FC-4B65-A221-A2843910CFF9}"/>
                </a:ext>
              </a:extLst>
            </p:cNvPr>
            <p:cNvSpPr/>
            <p:nvPr/>
          </p:nvSpPr>
          <p:spPr>
            <a:xfrm>
              <a:off x="869679" y="3688079"/>
              <a:ext cx="2041338" cy="382669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1400" b="1" dirty="0">
                  <a:solidFill>
                    <a:schemeClr val="bg1"/>
                  </a:solidFill>
                </a:rPr>
                <a:t>指标：三年业绩＞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9.27%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766FDB6-4C47-4EB0-83CA-0F24A15C23A6}"/>
                </a:ext>
              </a:extLst>
            </p:cNvPr>
            <p:cNvSpPr/>
            <p:nvPr/>
          </p:nvSpPr>
          <p:spPr>
            <a:xfrm>
              <a:off x="3608206" y="3688079"/>
              <a:ext cx="2198556" cy="382669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数据：基金规模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814A4F92-CD5E-4D4B-99ED-BCA0894E90F7}"/>
                </a:ext>
              </a:extLst>
            </p:cNvPr>
            <p:cNvSpPr/>
            <p:nvPr/>
          </p:nvSpPr>
          <p:spPr>
            <a:xfrm>
              <a:off x="6147186" y="3688079"/>
              <a:ext cx="2350870" cy="382669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指标：基金规模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5-50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亿合格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6E8EE15-1ADB-4DB6-AC84-B167517CDEAE}"/>
                </a:ext>
              </a:extLst>
            </p:cNvPr>
            <p:cNvSpPr/>
            <p:nvPr/>
          </p:nvSpPr>
          <p:spPr>
            <a:xfrm>
              <a:off x="9232003" y="3688079"/>
              <a:ext cx="1885636" cy="382669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无时机限制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F108B76-D795-4651-A7FD-0CF737AA221D}"/>
                </a:ext>
              </a:extLst>
            </p:cNvPr>
            <p:cNvSpPr txBox="1"/>
            <p:nvPr/>
          </p:nvSpPr>
          <p:spPr>
            <a:xfrm>
              <a:off x="-1" y="3724993"/>
              <a:ext cx="707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短期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776CA53-D34D-4D20-9B61-1891896842CF}"/>
                </a:ext>
              </a:extLst>
            </p:cNvPr>
            <p:cNvSpPr/>
            <p:nvPr/>
          </p:nvSpPr>
          <p:spPr>
            <a:xfrm>
              <a:off x="-1" y="4154133"/>
              <a:ext cx="12192000" cy="65754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F4A5198-FB37-44D3-9866-A19CCBEF61CE}"/>
                </a:ext>
              </a:extLst>
            </p:cNvPr>
            <p:cNvSpPr txBox="1"/>
            <p:nvPr/>
          </p:nvSpPr>
          <p:spPr>
            <a:xfrm>
              <a:off x="-27952" y="4264303"/>
              <a:ext cx="707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长期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A1AAA70-56B4-4155-9522-A0357AA72929}"/>
                </a:ext>
              </a:extLst>
            </p:cNvPr>
            <p:cNvSpPr/>
            <p:nvPr/>
          </p:nvSpPr>
          <p:spPr>
            <a:xfrm>
              <a:off x="869679" y="4267992"/>
              <a:ext cx="2041338" cy="382669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1400" b="1" dirty="0">
                  <a:solidFill>
                    <a:schemeClr val="bg1"/>
                  </a:solidFill>
                </a:rPr>
                <a:t>指标：三年业绩＞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20%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1AB6F02-9AAA-48D2-B76A-9DECE19131D9}"/>
                </a:ext>
              </a:extLst>
            </p:cNvPr>
            <p:cNvSpPr/>
            <p:nvPr/>
          </p:nvSpPr>
          <p:spPr>
            <a:xfrm>
              <a:off x="3085325" y="4261797"/>
              <a:ext cx="3193908" cy="382669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数据：基金规模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+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基金经理任职时间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501790A-7202-46A8-99C7-3ED4DBDD8439}"/>
                </a:ext>
              </a:extLst>
            </p:cNvPr>
            <p:cNvSpPr/>
            <p:nvPr/>
          </p:nvSpPr>
          <p:spPr>
            <a:xfrm>
              <a:off x="6169803" y="4221297"/>
              <a:ext cx="2350870" cy="523220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ctr" defTabSz="913765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指标：基金规模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5-50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亿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，基金经理任职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3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年以上合格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5720B1F-76A4-4D99-A704-4FA5275897C7}"/>
                </a:ext>
              </a:extLst>
            </p:cNvPr>
            <p:cNvSpPr/>
            <p:nvPr/>
          </p:nvSpPr>
          <p:spPr>
            <a:xfrm>
              <a:off x="8888287" y="4183302"/>
              <a:ext cx="2959996" cy="523220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ctr" defTabSz="913765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Shipor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＞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3.5%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买入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，＜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3.5%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卖出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pPr marL="0" marR="0" lvl="0" indent="0" algn="ctr" defTabSz="913765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10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年期国债到期收益率同理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69CCEE8-4F87-4B21-B05A-59C8F526900D}"/>
                </a:ext>
              </a:extLst>
            </p:cNvPr>
            <p:cNvSpPr/>
            <p:nvPr/>
          </p:nvSpPr>
          <p:spPr>
            <a:xfrm>
              <a:off x="-1" y="4796770"/>
              <a:ext cx="12192000" cy="70583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8A06D08-D03F-4CFA-AB6C-3B0A284EDE43}"/>
                </a:ext>
              </a:extLst>
            </p:cNvPr>
            <p:cNvSpPr/>
            <p:nvPr/>
          </p:nvSpPr>
          <p:spPr>
            <a:xfrm>
              <a:off x="858417" y="4934059"/>
              <a:ext cx="2041338" cy="382669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1400" b="1" dirty="0">
                  <a:solidFill>
                    <a:schemeClr val="bg1"/>
                  </a:solidFill>
                </a:rPr>
                <a:t>指标：三年业绩＞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20%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25713C5-EA12-492C-AD7A-2D6BDFC97109}"/>
                </a:ext>
              </a:extLst>
            </p:cNvPr>
            <p:cNvSpPr/>
            <p:nvPr/>
          </p:nvSpPr>
          <p:spPr>
            <a:xfrm>
              <a:off x="3055646" y="4863783"/>
              <a:ext cx="2725815" cy="523220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ctr" defTabSz="913765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数据：基金规模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+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基金经理任职时间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+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封闭期时间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D90F3F9-8FE7-4C1F-8EDE-710F812F4952}"/>
                </a:ext>
              </a:extLst>
            </p:cNvPr>
            <p:cNvSpPr/>
            <p:nvPr/>
          </p:nvSpPr>
          <p:spPr>
            <a:xfrm>
              <a:off x="6006176" y="4917165"/>
              <a:ext cx="2971444" cy="523220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defTabSz="913765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指标：基金规模不超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50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亿、封闭期大于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1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年，基金经理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3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年以上合格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5C962DA-0EAB-4C89-9CFB-86562EDF129E}"/>
                </a:ext>
              </a:extLst>
            </p:cNvPr>
            <p:cNvSpPr/>
            <p:nvPr/>
          </p:nvSpPr>
          <p:spPr>
            <a:xfrm>
              <a:off x="9202335" y="4922488"/>
              <a:ext cx="2419394" cy="523220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ctr" defTabSz="913765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1400" b="1" dirty="0">
                  <a:solidFill>
                    <a:schemeClr val="bg1"/>
                  </a:solidFill>
                </a:rPr>
                <a:t>开放期方可购买，封闭期内无法购买和赎回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CB56448-4B0B-4875-A980-BE62DC1BCE40}"/>
                </a:ext>
              </a:extLst>
            </p:cNvPr>
            <p:cNvSpPr txBox="1"/>
            <p:nvPr/>
          </p:nvSpPr>
          <p:spPr>
            <a:xfrm>
              <a:off x="-42657" y="4966588"/>
              <a:ext cx="707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定开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F200BE1-C605-4C62-8E17-7251218B9925}"/>
                </a:ext>
              </a:extLst>
            </p:cNvPr>
            <p:cNvSpPr/>
            <p:nvPr/>
          </p:nvSpPr>
          <p:spPr>
            <a:xfrm>
              <a:off x="0" y="5497809"/>
              <a:ext cx="12192000" cy="792447"/>
            </a:xfrm>
            <a:prstGeom prst="rect">
              <a:avLst/>
            </a:prstGeom>
            <a:solidFill>
              <a:srgbClr val="F1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BDF1213-CD1E-45EB-9708-332D59905708}"/>
                </a:ext>
              </a:extLst>
            </p:cNvPr>
            <p:cNvSpPr/>
            <p:nvPr/>
          </p:nvSpPr>
          <p:spPr>
            <a:xfrm>
              <a:off x="858417" y="5673670"/>
              <a:ext cx="2041338" cy="382669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1400" b="1" dirty="0">
                  <a:solidFill>
                    <a:schemeClr val="bg1"/>
                  </a:solidFill>
                </a:rPr>
                <a:t>指标：三年业绩＞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37%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D8BA234-F35F-4E70-9B78-3F706E3ABCA8}"/>
                </a:ext>
              </a:extLst>
            </p:cNvPr>
            <p:cNvSpPr/>
            <p:nvPr/>
          </p:nvSpPr>
          <p:spPr>
            <a:xfrm>
              <a:off x="3055646" y="5603394"/>
              <a:ext cx="2725815" cy="523220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ctr" defTabSz="913765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数据：基金规模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+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基金经理任职时间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426ECE8C-7779-4073-8B0D-22192D0805B0}"/>
                </a:ext>
              </a:extLst>
            </p:cNvPr>
            <p:cNvSpPr/>
            <p:nvPr/>
          </p:nvSpPr>
          <p:spPr>
            <a:xfrm>
              <a:off x="6006176" y="5656776"/>
              <a:ext cx="2971444" cy="523220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defTabSz="913765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指标：基金规模不超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50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亿、基金经理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3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年以上合格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2C5A0FD-16B0-4A25-BD5E-4FA57BECEEA6}"/>
                </a:ext>
              </a:extLst>
            </p:cNvPr>
            <p:cNvSpPr/>
            <p:nvPr/>
          </p:nvSpPr>
          <p:spPr>
            <a:xfrm>
              <a:off x="9202335" y="5662099"/>
              <a:ext cx="2645948" cy="523220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ctr" defTabSz="913765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1400" b="1" dirty="0">
                  <a:solidFill>
                    <a:schemeClr val="bg1"/>
                  </a:solidFill>
                </a:rPr>
                <a:t>集思录上平均价格＜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120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买入，＞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130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卖出，之间可观望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B82C1A8-14D9-4E33-A90C-45D9AF2BD736}"/>
                </a:ext>
              </a:extLst>
            </p:cNvPr>
            <p:cNvSpPr txBox="1"/>
            <p:nvPr/>
          </p:nvSpPr>
          <p:spPr>
            <a:xfrm>
              <a:off x="-42657" y="5706199"/>
              <a:ext cx="880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可转债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62163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表格 43">
            <a:extLst>
              <a:ext uri="{FF2B5EF4-FFF2-40B4-BE49-F238E27FC236}">
                <a16:creationId xmlns:a16="http://schemas.microsoft.com/office/drawing/2014/main" id="{3CC7BBBD-451C-4511-AD5E-2B053360C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243084"/>
              </p:ext>
            </p:extLst>
          </p:nvPr>
        </p:nvGraphicFramePr>
        <p:xfrm>
          <a:off x="1435509" y="1571657"/>
          <a:ext cx="9566787" cy="3714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43">
                  <a:extLst>
                    <a:ext uri="{9D8B030D-6E8A-4147-A177-3AD203B41FA5}">
                      <a16:colId xmlns:a16="http://schemas.microsoft.com/office/drawing/2014/main" val="25523570"/>
                    </a:ext>
                  </a:extLst>
                </a:gridCol>
                <a:gridCol w="2195236">
                  <a:extLst>
                    <a:ext uri="{9D8B030D-6E8A-4147-A177-3AD203B41FA5}">
                      <a16:colId xmlns:a16="http://schemas.microsoft.com/office/drawing/2014/main" val="3336004892"/>
                    </a:ext>
                  </a:extLst>
                </a:gridCol>
                <a:gridCol w="2195236">
                  <a:extLst>
                    <a:ext uri="{9D8B030D-6E8A-4147-A177-3AD203B41FA5}">
                      <a16:colId xmlns:a16="http://schemas.microsoft.com/office/drawing/2014/main" val="927621220"/>
                    </a:ext>
                  </a:extLst>
                </a:gridCol>
                <a:gridCol w="2010163">
                  <a:extLst>
                    <a:ext uri="{9D8B030D-6E8A-4147-A177-3AD203B41FA5}">
                      <a16:colId xmlns:a16="http://schemas.microsoft.com/office/drawing/2014/main" val="3655623359"/>
                    </a:ext>
                  </a:extLst>
                </a:gridCol>
                <a:gridCol w="2380309">
                  <a:extLst>
                    <a:ext uri="{9D8B030D-6E8A-4147-A177-3AD203B41FA5}">
                      <a16:colId xmlns:a16="http://schemas.microsoft.com/office/drawing/2014/main" val="2588105330"/>
                    </a:ext>
                  </a:extLst>
                </a:gridCol>
              </a:tblGrid>
              <a:tr h="56571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货币基金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债券基金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混合基金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股票基金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5090895"/>
                  </a:ext>
                </a:extLst>
              </a:tr>
              <a:tr h="6301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申购门槛低，收益比</a:t>
                      </a:r>
                      <a:r>
                        <a:rPr lang="en-US" altLang="zh-CN" sz="1400" dirty="0"/>
                        <a:t>B\C</a:t>
                      </a:r>
                      <a:r>
                        <a:rPr lang="zh-CN" altLang="en-US" sz="1400" dirty="0"/>
                        <a:t>类份额低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前端收费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前端收费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1791026"/>
                  </a:ext>
                </a:extLst>
              </a:tr>
              <a:tr h="805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门槛高，</a:t>
                      </a:r>
                      <a:r>
                        <a:rPr lang="en-US" altLang="zh-CN" sz="1400" dirty="0"/>
                        <a:t>500</a:t>
                      </a:r>
                      <a:r>
                        <a:rPr lang="zh-CN" altLang="en-US" sz="1400" dirty="0"/>
                        <a:t>万起投，销售服务费低，收益比</a:t>
                      </a:r>
                      <a:r>
                        <a:rPr lang="en-US" altLang="zh-CN" sz="1400" dirty="0"/>
                        <a:t>A</a:t>
                      </a:r>
                      <a:r>
                        <a:rPr lang="zh-CN" altLang="en-US" sz="1400" dirty="0"/>
                        <a:t>高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有</a:t>
                      </a:r>
                      <a:r>
                        <a:rPr lang="en-US" altLang="zh-CN" sz="1400" dirty="0"/>
                        <a:t>C</a:t>
                      </a:r>
                      <a:r>
                        <a:rPr lang="zh-CN" altLang="en-US" sz="1400" dirty="0"/>
                        <a:t>时：</a:t>
                      </a:r>
                      <a:r>
                        <a:rPr lang="en-US" altLang="zh-CN" sz="1400" dirty="0"/>
                        <a:t>B</a:t>
                      </a:r>
                      <a:r>
                        <a:rPr lang="zh-CN" altLang="en-US" sz="1400" dirty="0"/>
                        <a:t>代表后端收费；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zh-CN" altLang="en-US" sz="1400" dirty="0"/>
                        <a:t>无</a:t>
                      </a:r>
                      <a:r>
                        <a:rPr lang="en-US" altLang="zh-CN" sz="1400" dirty="0"/>
                        <a:t>C</a:t>
                      </a:r>
                      <a:r>
                        <a:rPr lang="zh-CN" altLang="en-US" sz="1400" dirty="0"/>
                        <a:t>时：</a:t>
                      </a:r>
                      <a:r>
                        <a:rPr lang="en-US" altLang="zh-CN" sz="1400" dirty="0"/>
                        <a:t>B</a:t>
                      </a:r>
                      <a:r>
                        <a:rPr lang="zh-CN" altLang="en-US" sz="1400" dirty="0"/>
                        <a:t>代表不收申购费、赎回费、但要收取销售服务费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/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384284"/>
                  </a:ext>
                </a:extLst>
              </a:tr>
              <a:tr h="859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有</a:t>
                      </a:r>
                      <a:r>
                        <a:rPr lang="en-US" altLang="zh-CN" sz="1400" dirty="0"/>
                        <a:t>B</a:t>
                      </a:r>
                      <a:r>
                        <a:rPr lang="zh-CN" altLang="en-US" sz="1400" dirty="0"/>
                        <a:t>时：在直销平台申购的货币基金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zh-CN" altLang="en-US" sz="1400" dirty="0"/>
                        <a:t>无</a:t>
                      </a:r>
                      <a:r>
                        <a:rPr lang="en-US" altLang="zh-CN" sz="1400" dirty="0"/>
                        <a:t>B</a:t>
                      </a:r>
                      <a:r>
                        <a:rPr lang="zh-CN" altLang="en-US" sz="1400" dirty="0"/>
                        <a:t>时：如</a:t>
                      </a:r>
                      <a:r>
                        <a:rPr lang="en-US" altLang="zh-CN" sz="1400" dirty="0"/>
                        <a:t>B</a:t>
                      </a:r>
                      <a:r>
                        <a:rPr lang="zh-CN" altLang="en-US" sz="1400" dirty="0"/>
                        <a:t>，门槛高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不收申购费、赎回费、但要收取销售服务费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569403"/>
                  </a:ext>
                </a:extLst>
              </a:tr>
              <a:tr h="85426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建议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/</a:t>
                      </a:r>
                      <a:endParaRPr lang="zh-CN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对持有期不确定建议选</a:t>
                      </a:r>
                      <a:r>
                        <a:rPr lang="en-US" altLang="zh-CN" sz="1400" dirty="0"/>
                        <a:t>A</a:t>
                      </a:r>
                    </a:p>
                    <a:p>
                      <a:pPr algn="ctr"/>
                      <a:r>
                        <a:rPr lang="zh-CN" altLang="en-US" sz="1400" dirty="0"/>
                        <a:t>对长期投资者建议选</a:t>
                      </a:r>
                      <a:r>
                        <a:rPr lang="en-US" altLang="zh-CN" sz="1400" dirty="0"/>
                        <a:t>B</a:t>
                      </a:r>
                    </a:p>
                    <a:p>
                      <a:pPr algn="ctr"/>
                      <a:r>
                        <a:rPr lang="zh-CN" altLang="en-US" sz="1400" dirty="0"/>
                        <a:t>对短期投资者建议选</a:t>
                      </a:r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短期投资建议选</a:t>
                      </a:r>
                      <a:r>
                        <a:rPr lang="en-US" altLang="zh-CN" sz="1400" dirty="0"/>
                        <a:t>C</a:t>
                      </a:r>
                    </a:p>
                    <a:p>
                      <a:pPr algn="ctr"/>
                      <a:r>
                        <a:rPr lang="zh-CN" altLang="en-US" sz="1400" dirty="0"/>
                        <a:t>长期或不确定持有期，建议选</a:t>
                      </a:r>
                      <a:r>
                        <a:rPr lang="en-US" altLang="zh-CN" sz="1400" dirty="0"/>
                        <a:t>A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05171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037D5F5-2A2E-4CC2-9FEE-F3D5BAEE4BE0}"/>
              </a:ext>
            </a:extLst>
          </p:cNvPr>
          <p:cNvSpPr txBox="1"/>
          <p:nvPr/>
        </p:nvSpPr>
        <p:spPr>
          <a:xfrm>
            <a:off x="3008671" y="802082"/>
            <a:ext cx="6617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基金产品后面的</a:t>
            </a:r>
            <a:r>
              <a:rPr lang="en-US" altLang="zh-CN" sz="2800" b="1" dirty="0"/>
              <a:t>ABC</a:t>
            </a:r>
            <a:r>
              <a:rPr lang="zh-CN" altLang="en-US" sz="2800" b="1" dirty="0"/>
              <a:t>怎么选？</a:t>
            </a:r>
          </a:p>
        </p:txBody>
      </p:sp>
    </p:spTree>
    <p:extLst>
      <p:ext uri="{BB962C8B-B14F-4D97-AF65-F5344CB8AC3E}">
        <p14:creationId xmlns:p14="http://schemas.microsoft.com/office/powerpoint/2010/main" val="98636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3BAA6380-A8E9-4139-AFEB-B5BE59FB3881}"/>
              </a:ext>
            </a:extLst>
          </p:cNvPr>
          <p:cNvSpPr/>
          <p:nvPr/>
        </p:nvSpPr>
        <p:spPr>
          <a:xfrm>
            <a:off x="4835965" y="492977"/>
            <a:ext cx="4446917" cy="6042235"/>
          </a:xfrm>
          <a:custGeom>
            <a:avLst/>
            <a:gdLst>
              <a:gd name="connsiteX0" fmla="*/ 1927216 w 3779555"/>
              <a:gd name="connsiteY0" fmla="*/ 3306015 h 5135459"/>
              <a:gd name="connsiteX1" fmla="*/ 2004822 w 3779555"/>
              <a:gd name="connsiteY1" fmla="*/ 3330105 h 5135459"/>
              <a:gd name="connsiteX2" fmla="*/ 2044172 w 3779555"/>
              <a:gd name="connsiteY2" fmla="*/ 3351464 h 5135459"/>
              <a:gd name="connsiteX3" fmla="*/ 1879191 w 3779555"/>
              <a:gd name="connsiteY3" fmla="*/ 3681426 h 5135459"/>
              <a:gd name="connsiteX4" fmla="*/ 2315739 w 3779555"/>
              <a:gd name="connsiteY4" fmla="*/ 4554522 h 5135459"/>
              <a:gd name="connsiteX5" fmla="*/ 2507435 w 3779555"/>
              <a:gd name="connsiteY5" fmla="*/ 4554522 h 5135459"/>
              <a:gd name="connsiteX6" fmla="*/ 2504846 w 3779555"/>
              <a:gd name="connsiteY6" fmla="*/ 4561597 h 5135459"/>
              <a:gd name="connsiteX7" fmla="*/ 1639088 w 3779555"/>
              <a:gd name="connsiteY7" fmla="*/ 5135459 h 5135459"/>
              <a:gd name="connsiteX8" fmla="*/ 699492 w 3779555"/>
              <a:gd name="connsiteY8" fmla="*/ 4195863 h 5135459"/>
              <a:gd name="connsiteX9" fmla="*/ 812896 w 3779555"/>
              <a:gd name="connsiteY9" fmla="*/ 3747996 h 5135459"/>
              <a:gd name="connsiteX10" fmla="*/ 834026 w 3779555"/>
              <a:gd name="connsiteY10" fmla="*/ 3713214 h 5135459"/>
              <a:gd name="connsiteX11" fmla="*/ 1723616 w 3779555"/>
              <a:gd name="connsiteY11" fmla="*/ 3713214 h 5135459"/>
              <a:gd name="connsiteX12" fmla="*/ 3369784 w 3779555"/>
              <a:gd name="connsiteY12" fmla="*/ 3170225 h 5135459"/>
              <a:gd name="connsiteX13" fmla="*/ 3625384 w 3779555"/>
              <a:gd name="connsiteY13" fmla="*/ 3681426 h 5135459"/>
              <a:gd name="connsiteX14" fmla="*/ 3188836 w 3779555"/>
              <a:gd name="connsiteY14" fmla="*/ 4554522 h 5135459"/>
              <a:gd name="connsiteX15" fmla="*/ 2507435 w 3779555"/>
              <a:gd name="connsiteY15" fmla="*/ 4554522 h 5135459"/>
              <a:gd name="connsiteX16" fmla="*/ 2536442 w 3779555"/>
              <a:gd name="connsiteY16" fmla="*/ 4475271 h 5135459"/>
              <a:gd name="connsiteX17" fmla="*/ 2578684 w 3779555"/>
              <a:gd name="connsiteY17" fmla="*/ 4195863 h 5135459"/>
              <a:gd name="connsiteX18" fmla="*/ 2164426 w 3779555"/>
              <a:gd name="connsiteY18" fmla="*/ 3416735 h 5135459"/>
              <a:gd name="connsiteX19" fmla="*/ 2044172 w 3779555"/>
              <a:gd name="connsiteY19" fmla="*/ 3351464 h 5135459"/>
              <a:gd name="connsiteX20" fmla="*/ 2082951 w 3779555"/>
              <a:gd name="connsiteY20" fmla="*/ 3273906 h 5135459"/>
              <a:gd name="connsiteX21" fmla="*/ 2167339 w 3779555"/>
              <a:gd name="connsiteY21" fmla="*/ 3322409 h 5135459"/>
              <a:gd name="connsiteX22" fmla="*/ 2654916 w 3779555"/>
              <a:gd name="connsiteY22" fmla="*/ 3433311 h 5135459"/>
              <a:gd name="connsiteX23" fmla="*/ 3283712 w 3779555"/>
              <a:gd name="connsiteY23" fmla="*/ 3241240 h 5135459"/>
              <a:gd name="connsiteX24" fmla="*/ 1695682 w 3779555"/>
              <a:gd name="connsiteY24" fmla="*/ 1590965 h 5135459"/>
              <a:gd name="connsiteX25" fmla="*/ 1723616 w 3779555"/>
              <a:gd name="connsiteY25" fmla="*/ 1590965 h 5135459"/>
              <a:gd name="connsiteX26" fmla="*/ 1749750 w 3779555"/>
              <a:gd name="connsiteY26" fmla="*/ 1643232 h 5135459"/>
              <a:gd name="connsiteX27" fmla="*/ 1722348 w 3779555"/>
              <a:gd name="connsiteY27" fmla="*/ 1679876 h 5135459"/>
              <a:gd name="connsiteX28" fmla="*/ 1530277 w 3779555"/>
              <a:gd name="connsiteY28" fmla="*/ 2308672 h 5135459"/>
              <a:gd name="connsiteX29" fmla="*/ 1939541 w 3779555"/>
              <a:gd name="connsiteY29" fmla="*/ 3176498 h 5135459"/>
              <a:gd name="connsiteX30" fmla="*/ 1977705 w 3779555"/>
              <a:gd name="connsiteY30" fmla="*/ 3205037 h 5135459"/>
              <a:gd name="connsiteX31" fmla="*/ 1927216 w 3779555"/>
              <a:gd name="connsiteY31" fmla="*/ 3306015 h 5135459"/>
              <a:gd name="connsiteX32" fmla="*/ 1828450 w 3779555"/>
              <a:gd name="connsiteY32" fmla="*/ 3275356 h 5135459"/>
              <a:gd name="connsiteX33" fmla="*/ 1639088 w 3779555"/>
              <a:gd name="connsiteY33" fmla="*/ 3256267 h 5135459"/>
              <a:gd name="connsiteX34" fmla="*/ 859960 w 3779555"/>
              <a:gd name="connsiteY34" fmla="*/ 3670526 h 5135459"/>
              <a:gd name="connsiteX35" fmla="*/ 834026 w 3779555"/>
              <a:gd name="connsiteY35" fmla="*/ 3713214 h 5135459"/>
              <a:gd name="connsiteX36" fmla="*/ 535464 w 3779555"/>
              <a:gd name="connsiteY36" fmla="*/ 3713214 h 5135459"/>
              <a:gd name="connsiteX37" fmla="*/ 4902 w 3779555"/>
              <a:gd name="connsiteY37" fmla="*/ 2652090 h 5135459"/>
              <a:gd name="connsiteX38" fmla="*/ 421422 w 3779555"/>
              <a:gd name="connsiteY38" fmla="*/ 1819049 h 5135459"/>
              <a:gd name="connsiteX39" fmla="*/ 491728 w 3779555"/>
              <a:gd name="connsiteY39" fmla="*/ 1861761 h 5135459"/>
              <a:gd name="connsiteX40" fmla="*/ 939596 w 3779555"/>
              <a:gd name="connsiteY40" fmla="*/ 1975165 h 5135459"/>
              <a:gd name="connsiteX41" fmla="*/ 1650070 w 3779555"/>
              <a:gd name="connsiteY41" fmla="*/ 1650465 h 5135459"/>
              <a:gd name="connsiteX42" fmla="*/ 3128918 w 3779555"/>
              <a:gd name="connsiteY42" fmla="*/ 1292084 h 5135459"/>
              <a:gd name="connsiteX43" fmla="*/ 3283712 w 3779555"/>
              <a:gd name="connsiteY43" fmla="*/ 1376104 h 5135459"/>
              <a:gd name="connsiteX44" fmla="*/ 3779555 w 3779555"/>
              <a:gd name="connsiteY44" fmla="*/ 2308672 h 5135459"/>
              <a:gd name="connsiteX45" fmla="*/ 3450156 w 3779555"/>
              <a:gd name="connsiteY45" fmla="*/ 3103912 h 5135459"/>
              <a:gd name="connsiteX46" fmla="*/ 3369784 w 3779555"/>
              <a:gd name="connsiteY46" fmla="*/ 3170225 h 5135459"/>
              <a:gd name="connsiteX47" fmla="*/ 3188836 w 3779555"/>
              <a:gd name="connsiteY47" fmla="*/ 2808329 h 5135459"/>
              <a:gd name="connsiteX48" fmla="*/ 2315739 w 3779555"/>
              <a:gd name="connsiteY48" fmla="*/ 2808329 h 5135459"/>
              <a:gd name="connsiteX49" fmla="*/ 2082951 w 3779555"/>
              <a:gd name="connsiteY49" fmla="*/ 3273906 h 5135459"/>
              <a:gd name="connsiteX50" fmla="*/ 2026120 w 3779555"/>
              <a:gd name="connsiteY50" fmla="*/ 3241240 h 5135459"/>
              <a:gd name="connsiteX51" fmla="*/ 1977705 w 3779555"/>
              <a:gd name="connsiteY51" fmla="*/ 3205037 h 5135459"/>
              <a:gd name="connsiteX52" fmla="*/ 2254178 w 3779555"/>
              <a:gd name="connsiteY52" fmla="*/ 2652090 h 5135459"/>
              <a:gd name="connsiteX53" fmla="*/ 1749750 w 3779555"/>
              <a:gd name="connsiteY53" fmla="*/ 1643232 h 5135459"/>
              <a:gd name="connsiteX54" fmla="*/ 1786493 w 3779555"/>
              <a:gd name="connsiteY54" fmla="*/ 1594096 h 5135459"/>
              <a:gd name="connsiteX55" fmla="*/ 1895769 w 3779555"/>
              <a:gd name="connsiteY55" fmla="*/ 1812648 h 5135459"/>
              <a:gd name="connsiteX56" fmla="*/ 2868636 w 3779555"/>
              <a:gd name="connsiteY56" fmla="*/ 1812648 h 5135459"/>
              <a:gd name="connsiteX57" fmla="*/ 939596 w 3779555"/>
              <a:gd name="connsiteY57" fmla="*/ 95973 h 5135459"/>
              <a:gd name="connsiteX58" fmla="*/ 1603991 w 3779555"/>
              <a:gd name="connsiteY58" fmla="*/ 371174 h 5135459"/>
              <a:gd name="connsiteX59" fmla="*/ 1670112 w 3779555"/>
              <a:gd name="connsiteY59" fmla="*/ 451314 h 5135459"/>
              <a:gd name="connsiteX60" fmla="*/ 1442607 w 3779555"/>
              <a:gd name="connsiteY60" fmla="*/ 906324 h 5135459"/>
              <a:gd name="connsiteX61" fmla="*/ 1745361 w 3779555"/>
              <a:gd name="connsiteY61" fmla="*/ 1511832 h 5135459"/>
              <a:gd name="connsiteX62" fmla="*/ 1718724 w 3779555"/>
              <a:gd name="connsiteY62" fmla="*/ 1560907 h 5135459"/>
              <a:gd name="connsiteX63" fmla="*/ 1695682 w 3779555"/>
              <a:gd name="connsiteY63" fmla="*/ 1590965 h 5135459"/>
              <a:gd name="connsiteX64" fmla="*/ 535464 w 3779555"/>
              <a:gd name="connsiteY64" fmla="*/ 1590965 h 5135459"/>
              <a:gd name="connsiteX65" fmla="*/ 421422 w 3779555"/>
              <a:gd name="connsiteY65" fmla="*/ 1819049 h 5135459"/>
              <a:gd name="connsiteX66" fmla="*/ 414259 w 3779555"/>
              <a:gd name="connsiteY66" fmla="*/ 1814697 h 5135459"/>
              <a:gd name="connsiteX67" fmla="*/ 0 w 3779555"/>
              <a:gd name="connsiteY67" fmla="*/ 1035569 h 5135459"/>
              <a:gd name="connsiteX68" fmla="*/ 939596 w 3779555"/>
              <a:gd name="connsiteY68" fmla="*/ 95973 h 5135459"/>
              <a:gd name="connsiteX69" fmla="*/ 1895769 w 3779555"/>
              <a:gd name="connsiteY69" fmla="*/ 0 h 5135459"/>
              <a:gd name="connsiteX70" fmla="*/ 2868636 w 3779555"/>
              <a:gd name="connsiteY70" fmla="*/ 0 h 5135459"/>
              <a:gd name="connsiteX71" fmla="*/ 3321798 w 3779555"/>
              <a:gd name="connsiteY71" fmla="*/ 906324 h 5135459"/>
              <a:gd name="connsiteX72" fmla="*/ 3128918 w 3779555"/>
              <a:gd name="connsiteY72" fmla="*/ 1292084 h 5135459"/>
              <a:gd name="connsiteX73" fmla="*/ 3092676 w 3779555"/>
              <a:gd name="connsiteY73" fmla="*/ 1272413 h 5135459"/>
              <a:gd name="connsiteX74" fmla="*/ 2654916 w 3779555"/>
              <a:gd name="connsiteY74" fmla="*/ 1184034 h 5135459"/>
              <a:gd name="connsiteX75" fmla="*/ 1787090 w 3779555"/>
              <a:gd name="connsiteY75" fmla="*/ 1593298 h 5135459"/>
              <a:gd name="connsiteX76" fmla="*/ 1786493 w 3779555"/>
              <a:gd name="connsiteY76" fmla="*/ 1594096 h 5135459"/>
              <a:gd name="connsiteX77" fmla="*/ 1745361 w 3779555"/>
              <a:gd name="connsiteY77" fmla="*/ 1511832 h 5135459"/>
              <a:gd name="connsiteX78" fmla="*/ 1805354 w 3779555"/>
              <a:gd name="connsiteY78" fmla="*/ 1401302 h 5135459"/>
              <a:gd name="connsiteX79" fmla="*/ 1879192 w 3779555"/>
              <a:gd name="connsiteY79" fmla="*/ 1035569 h 5135459"/>
              <a:gd name="connsiteX80" fmla="*/ 1718724 w 3779555"/>
              <a:gd name="connsiteY80" fmla="*/ 510232 h 5135459"/>
              <a:gd name="connsiteX81" fmla="*/ 1670112 w 3779555"/>
              <a:gd name="connsiteY81" fmla="*/ 451314 h 513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3779555" h="5135459">
                <a:moveTo>
                  <a:pt x="1927216" y="3306015"/>
                </a:moveTo>
                <a:lnTo>
                  <a:pt x="2004822" y="3330105"/>
                </a:lnTo>
                <a:lnTo>
                  <a:pt x="2044172" y="3351464"/>
                </a:lnTo>
                <a:lnTo>
                  <a:pt x="1879191" y="3681426"/>
                </a:lnTo>
                <a:lnTo>
                  <a:pt x="2315739" y="4554522"/>
                </a:lnTo>
                <a:lnTo>
                  <a:pt x="2507435" y="4554522"/>
                </a:lnTo>
                <a:lnTo>
                  <a:pt x="2504846" y="4561597"/>
                </a:lnTo>
                <a:cubicBezTo>
                  <a:pt x="2362208" y="4898832"/>
                  <a:pt x="2028282" y="5135459"/>
                  <a:pt x="1639088" y="5135459"/>
                </a:cubicBezTo>
                <a:cubicBezTo>
                  <a:pt x="1120163" y="5135459"/>
                  <a:pt x="699492" y="4714788"/>
                  <a:pt x="699492" y="4195863"/>
                </a:cubicBezTo>
                <a:cubicBezTo>
                  <a:pt x="699492" y="4033699"/>
                  <a:pt x="740573" y="3881130"/>
                  <a:pt x="812896" y="3747996"/>
                </a:cubicBezTo>
                <a:lnTo>
                  <a:pt x="834026" y="3713214"/>
                </a:lnTo>
                <a:lnTo>
                  <a:pt x="1723616" y="3713214"/>
                </a:lnTo>
                <a:close/>
                <a:moveTo>
                  <a:pt x="3369784" y="3170225"/>
                </a:moveTo>
                <a:lnTo>
                  <a:pt x="3625384" y="3681426"/>
                </a:lnTo>
                <a:lnTo>
                  <a:pt x="3188836" y="4554522"/>
                </a:lnTo>
                <a:lnTo>
                  <a:pt x="2507435" y="4554522"/>
                </a:lnTo>
                <a:lnTo>
                  <a:pt x="2536442" y="4475271"/>
                </a:lnTo>
                <a:cubicBezTo>
                  <a:pt x="2563895" y="4387006"/>
                  <a:pt x="2578684" y="4293162"/>
                  <a:pt x="2578684" y="4195863"/>
                </a:cubicBezTo>
                <a:cubicBezTo>
                  <a:pt x="2578684" y="3871535"/>
                  <a:pt x="2414359" y="3585587"/>
                  <a:pt x="2164426" y="3416735"/>
                </a:cubicBezTo>
                <a:lnTo>
                  <a:pt x="2044172" y="3351464"/>
                </a:lnTo>
                <a:lnTo>
                  <a:pt x="2082951" y="3273906"/>
                </a:lnTo>
                <a:lnTo>
                  <a:pt x="2167339" y="3322409"/>
                </a:lnTo>
                <a:cubicBezTo>
                  <a:pt x="2314838" y="3393482"/>
                  <a:pt x="2480226" y="3433311"/>
                  <a:pt x="2654916" y="3433311"/>
                </a:cubicBezTo>
                <a:cubicBezTo>
                  <a:pt x="2887836" y="3433311"/>
                  <a:pt x="3104219" y="3362504"/>
                  <a:pt x="3283712" y="3241240"/>
                </a:cubicBezTo>
                <a:close/>
                <a:moveTo>
                  <a:pt x="1695682" y="1590965"/>
                </a:moveTo>
                <a:lnTo>
                  <a:pt x="1723616" y="1590965"/>
                </a:lnTo>
                <a:lnTo>
                  <a:pt x="1749750" y="1643232"/>
                </a:lnTo>
                <a:lnTo>
                  <a:pt x="1722348" y="1679876"/>
                </a:lnTo>
                <a:cubicBezTo>
                  <a:pt x="1601084" y="1859369"/>
                  <a:pt x="1530277" y="2075752"/>
                  <a:pt x="1530277" y="2308672"/>
                </a:cubicBezTo>
                <a:cubicBezTo>
                  <a:pt x="1530277" y="2658053"/>
                  <a:pt x="1689594" y="2970223"/>
                  <a:pt x="1939541" y="3176498"/>
                </a:cubicBezTo>
                <a:lnTo>
                  <a:pt x="1977705" y="3205037"/>
                </a:lnTo>
                <a:lnTo>
                  <a:pt x="1927216" y="3306015"/>
                </a:lnTo>
                <a:lnTo>
                  <a:pt x="1828450" y="3275356"/>
                </a:lnTo>
                <a:cubicBezTo>
                  <a:pt x="1767284" y="3262840"/>
                  <a:pt x="1703954" y="3256267"/>
                  <a:pt x="1639088" y="3256267"/>
                </a:cubicBezTo>
                <a:cubicBezTo>
                  <a:pt x="1314760" y="3256267"/>
                  <a:pt x="1028812" y="3420592"/>
                  <a:pt x="859960" y="3670526"/>
                </a:cubicBezTo>
                <a:lnTo>
                  <a:pt x="834026" y="3713214"/>
                </a:lnTo>
                <a:lnTo>
                  <a:pt x="535464" y="3713214"/>
                </a:lnTo>
                <a:lnTo>
                  <a:pt x="4902" y="2652090"/>
                </a:lnTo>
                <a:lnTo>
                  <a:pt x="421422" y="1819049"/>
                </a:lnTo>
                <a:lnTo>
                  <a:pt x="491728" y="1861761"/>
                </a:lnTo>
                <a:cubicBezTo>
                  <a:pt x="624863" y="1934084"/>
                  <a:pt x="777432" y="1975165"/>
                  <a:pt x="939596" y="1975165"/>
                </a:cubicBezTo>
                <a:cubicBezTo>
                  <a:pt x="1223383" y="1975165"/>
                  <a:pt x="1477786" y="1849354"/>
                  <a:pt x="1650070" y="1650465"/>
                </a:cubicBezTo>
                <a:close/>
                <a:moveTo>
                  <a:pt x="3128918" y="1292084"/>
                </a:moveTo>
                <a:lnTo>
                  <a:pt x="3283712" y="1376104"/>
                </a:lnTo>
                <a:cubicBezTo>
                  <a:pt x="3582868" y="1578210"/>
                  <a:pt x="3779555" y="1920472"/>
                  <a:pt x="3779555" y="2308672"/>
                </a:cubicBezTo>
                <a:cubicBezTo>
                  <a:pt x="3779555" y="2619233"/>
                  <a:pt x="3653675" y="2900392"/>
                  <a:pt x="3450156" y="3103912"/>
                </a:cubicBezTo>
                <a:lnTo>
                  <a:pt x="3369784" y="3170225"/>
                </a:lnTo>
                <a:lnTo>
                  <a:pt x="3188836" y="2808329"/>
                </a:lnTo>
                <a:lnTo>
                  <a:pt x="2315739" y="2808329"/>
                </a:lnTo>
                <a:lnTo>
                  <a:pt x="2082951" y="3273906"/>
                </a:lnTo>
                <a:lnTo>
                  <a:pt x="2026120" y="3241240"/>
                </a:lnTo>
                <a:lnTo>
                  <a:pt x="1977705" y="3205037"/>
                </a:lnTo>
                <a:lnTo>
                  <a:pt x="2254178" y="2652090"/>
                </a:lnTo>
                <a:lnTo>
                  <a:pt x="1749750" y="1643232"/>
                </a:lnTo>
                <a:lnTo>
                  <a:pt x="1786493" y="1594096"/>
                </a:lnTo>
                <a:lnTo>
                  <a:pt x="1895769" y="1812648"/>
                </a:lnTo>
                <a:lnTo>
                  <a:pt x="2868636" y="1812648"/>
                </a:lnTo>
                <a:close/>
                <a:moveTo>
                  <a:pt x="939596" y="95973"/>
                </a:moveTo>
                <a:cubicBezTo>
                  <a:pt x="1199058" y="95973"/>
                  <a:pt x="1433957" y="201141"/>
                  <a:pt x="1603991" y="371174"/>
                </a:cubicBezTo>
                <a:lnTo>
                  <a:pt x="1670112" y="451314"/>
                </a:lnTo>
                <a:lnTo>
                  <a:pt x="1442607" y="906324"/>
                </a:lnTo>
                <a:lnTo>
                  <a:pt x="1745361" y="1511832"/>
                </a:lnTo>
                <a:lnTo>
                  <a:pt x="1718724" y="1560907"/>
                </a:lnTo>
                <a:lnTo>
                  <a:pt x="1695682" y="1590965"/>
                </a:lnTo>
                <a:lnTo>
                  <a:pt x="535464" y="1590965"/>
                </a:lnTo>
                <a:lnTo>
                  <a:pt x="421422" y="1819049"/>
                </a:lnTo>
                <a:lnTo>
                  <a:pt x="414259" y="1814697"/>
                </a:lnTo>
                <a:cubicBezTo>
                  <a:pt x="164324" y="1645845"/>
                  <a:pt x="0" y="1359897"/>
                  <a:pt x="0" y="1035569"/>
                </a:cubicBezTo>
                <a:cubicBezTo>
                  <a:pt x="0" y="516644"/>
                  <a:pt x="420671" y="95973"/>
                  <a:pt x="939596" y="95973"/>
                </a:cubicBezTo>
                <a:close/>
                <a:moveTo>
                  <a:pt x="1895769" y="0"/>
                </a:moveTo>
                <a:lnTo>
                  <a:pt x="2868636" y="0"/>
                </a:lnTo>
                <a:lnTo>
                  <a:pt x="3321798" y="906324"/>
                </a:lnTo>
                <a:lnTo>
                  <a:pt x="3128918" y="1292084"/>
                </a:lnTo>
                <a:lnTo>
                  <a:pt x="3092676" y="1272413"/>
                </a:lnTo>
                <a:cubicBezTo>
                  <a:pt x="2958126" y="1215503"/>
                  <a:pt x="2810196" y="1184034"/>
                  <a:pt x="2654916" y="1184034"/>
                </a:cubicBezTo>
                <a:cubicBezTo>
                  <a:pt x="2305536" y="1184034"/>
                  <a:pt x="1993365" y="1343349"/>
                  <a:pt x="1787090" y="1593298"/>
                </a:cubicBezTo>
                <a:lnTo>
                  <a:pt x="1786493" y="1594096"/>
                </a:lnTo>
                <a:lnTo>
                  <a:pt x="1745361" y="1511832"/>
                </a:lnTo>
                <a:lnTo>
                  <a:pt x="1805354" y="1401302"/>
                </a:lnTo>
                <a:cubicBezTo>
                  <a:pt x="1852900" y="1288891"/>
                  <a:pt x="1879192" y="1165300"/>
                  <a:pt x="1879192" y="1035569"/>
                </a:cubicBezTo>
                <a:cubicBezTo>
                  <a:pt x="1879192" y="840973"/>
                  <a:pt x="1820035" y="660193"/>
                  <a:pt x="1718724" y="510232"/>
                </a:cubicBezTo>
                <a:lnTo>
                  <a:pt x="1670112" y="451314"/>
                </a:lnTo>
                <a:close/>
              </a:path>
            </a:pathLst>
          </a:custGeom>
          <a:solidFill>
            <a:srgbClr val="5BA3E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C5E3924-02A4-4AEE-B9C7-480D40675458}"/>
              </a:ext>
            </a:extLst>
          </p:cNvPr>
          <p:cNvSpPr txBox="1"/>
          <p:nvPr/>
        </p:nvSpPr>
        <p:spPr>
          <a:xfrm>
            <a:off x="7731088" y="4716340"/>
            <a:ext cx="11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中小盘类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EBE8D4D-9B87-4B53-93AF-915242F588BF}"/>
              </a:ext>
            </a:extLst>
          </p:cNvPr>
          <p:cNvSpPr txBox="1"/>
          <p:nvPr/>
        </p:nvSpPr>
        <p:spPr>
          <a:xfrm>
            <a:off x="6164826" y="5533202"/>
            <a:ext cx="103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深交所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B7A3451-BD5F-44ED-B20F-16E107E0ADEE}"/>
              </a:ext>
            </a:extLst>
          </p:cNvPr>
          <p:cNvSpPr txBox="1"/>
          <p:nvPr/>
        </p:nvSpPr>
        <p:spPr>
          <a:xfrm>
            <a:off x="5208977" y="1421865"/>
            <a:ext cx="98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上交所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9EBB0E4-A9A0-4A87-8ADF-16F0E60D6280}"/>
              </a:ext>
            </a:extLst>
          </p:cNvPr>
          <p:cNvSpPr txBox="1"/>
          <p:nvPr/>
        </p:nvSpPr>
        <p:spPr>
          <a:xfrm>
            <a:off x="7447142" y="2982462"/>
            <a:ext cx="16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中证指数公司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9CAC3D7-3174-4406-AD59-A48FB91AB5BC}"/>
              </a:ext>
            </a:extLst>
          </p:cNvPr>
          <p:cNvSpPr txBox="1"/>
          <p:nvPr/>
        </p:nvSpPr>
        <p:spPr>
          <a:xfrm>
            <a:off x="7139845" y="1007244"/>
            <a:ext cx="11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全市场类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A872178-0E69-42CC-805E-76E4ED83202C}"/>
              </a:ext>
            </a:extLst>
          </p:cNvPr>
          <p:cNvSpPr txBox="1"/>
          <p:nvPr/>
        </p:nvSpPr>
        <p:spPr>
          <a:xfrm>
            <a:off x="5181600" y="3621177"/>
            <a:ext cx="11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大盘类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F18F8EC-6127-4294-B949-E063EB51D3AC}"/>
              </a:ext>
            </a:extLst>
          </p:cNvPr>
          <p:cNvSpPr txBox="1"/>
          <p:nvPr/>
        </p:nvSpPr>
        <p:spPr>
          <a:xfrm>
            <a:off x="6649481" y="1175777"/>
            <a:ext cx="400110" cy="8811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上证指数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6424065-DC99-4DC4-9D8C-D5054A175478}"/>
              </a:ext>
            </a:extLst>
          </p:cNvPr>
          <p:cNvSpPr txBox="1"/>
          <p:nvPr/>
        </p:nvSpPr>
        <p:spPr>
          <a:xfrm>
            <a:off x="5397909" y="2326611"/>
            <a:ext cx="1124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180</a:t>
            </a:r>
          </a:p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0736D24-874A-46B8-9C95-8CD46D05267D}"/>
              </a:ext>
            </a:extLst>
          </p:cNvPr>
          <p:cNvSpPr txBox="1"/>
          <p:nvPr/>
        </p:nvSpPr>
        <p:spPr>
          <a:xfrm>
            <a:off x="7139844" y="2153929"/>
            <a:ext cx="1124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800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9B43F44-4BC1-4A17-A3A3-3BFCA9ED9CD8}"/>
              </a:ext>
            </a:extLst>
          </p:cNvPr>
          <p:cNvSpPr txBox="1"/>
          <p:nvPr/>
        </p:nvSpPr>
        <p:spPr>
          <a:xfrm>
            <a:off x="7377126" y="4036793"/>
            <a:ext cx="1124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E21EDB2-DA59-4319-AE3F-2C419EDC4ABA}"/>
              </a:ext>
            </a:extLst>
          </p:cNvPr>
          <p:cNvSpPr txBox="1"/>
          <p:nvPr/>
        </p:nvSpPr>
        <p:spPr>
          <a:xfrm>
            <a:off x="6729982" y="2931625"/>
            <a:ext cx="400110" cy="8811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沪深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579BD57-7A04-4369-A05C-59C06A382004}"/>
              </a:ext>
            </a:extLst>
          </p:cNvPr>
          <p:cNvSpPr txBox="1"/>
          <p:nvPr/>
        </p:nvSpPr>
        <p:spPr>
          <a:xfrm rot="20120211">
            <a:off x="7279755" y="4673976"/>
            <a:ext cx="400110" cy="8811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创业板指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FE8BA0-7036-4A22-8873-0AF8A299228A}"/>
              </a:ext>
            </a:extLst>
          </p:cNvPr>
          <p:cNvSpPr txBox="1"/>
          <p:nvPr/>
        </p:nvSpPr>
        <p:spPr>
          <a:xfrm>
            <a:off x="5950695" y="4509348"/>
            <a:ext cx="1124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D50A17A-1014-4ABF-B6A3-130705476A0B}"/>
              </a:ext>
            </a:extLst>
          </p:cNvPr>
          <p:cNvSpPr txBox="1"/>
          <p:nvPr/>
        </p:nvSpPr>
        <p:spPr>
          <a:xfrm>
            <a:off x="3918096" y="1647026"/>
            <a:ext cx="4825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一图看懂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宽基指数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14436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54495B9-9B71-48C7-9459-37E11FAF8951}"/>
              </a:ext>
            </a:extLst>
          </p:cNvPr>
          <p:cNvSpPr txBox="1"/>
          <p:nvPr/>
        </p:nvSpPr>
        <p:spPr>
          <a:xfrm>
            <a:off x="2292043" y="611279"/>
            <a:ext cx="7410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三步找到最适合的宽基指数基金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9B0EFE-A297-4E9D-8AF8-6ED531517666}"/>
              </a:ext>
            </a:extLst>
          </p:cNvPr>
          <p:cNvSpPr/>
          <p:nvPr/>
        </p:nvSpPr>
        <p:spPr>
          <a:xfrm>
            <a:off x="2015965" y="1891287"/>
            <a:ext cx="2311400" cy="4076894"/>
          </a:xfrm>
          <a:prstGeom prst="rect">
            <a:avLst/>
          </a:prstGeom>
          <a:solidFill>
            <a:schemeClr val="tx1">
              <a:lumMod val="50000"/>
              <a:lumOff val="50000"/>
              <a:alpha val="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4" name="五边形 5">
            <a:extLst>
              <a:ext uri="{FF2B5EF4-FFF2-40B4-BE49-F238E27FC236}">
                <a16:creationId xmlns:a16="http://schemas.microsoft.com/office/drawing/2014/main" id="{B2744F0C-F9CF-452E-BB1C-442C26725687}"/>
              </a:ext>
            </a:extLst>
          </p:cNvPr>
          <p:cNvSpPr/>
          <p:nvPr/>
        </p:nvSpPr>
        <p:spPr>
          <a:xfrm>
            <a:off x="2007418" y="1444733"/>
            <a:ext cx="2525253" cy="428625"/>
          </a:xfrm>
          <a:prstGeom prst="homePlat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0000">
                <a:schemeClr val="accent1"/>
              </a:gs>
            </a:gsLst>
            <a:lin ang="2700000" scaled="0"/>
          </a:gradFill>
          <a:ln w="57150" cap="rnd">
            <a:noFill/>
            <a:prstDash val="solid"/>
            <a:round/>
          </a:ln>
          <a:effectLst>
            <a:outerShdw blurRad="76200" dist="50800" dir="5400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确定指数</a:t>
            </a:r>
            <a:endParaRPr lang="en-US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3C81B47-870C-4AAA-B44A-743837B3C02B}"/>
              </a:ext>
            </a:extLst>
          </p:cNvPr>
          <p:cNvSpPr txBox="1"/>
          <p:nvPr/>
        </p:nvSpPr>
        <p:spPr>
          <a:xfrm>
            <a:off x="1997586" y="2172024"/>
            <a:ext cx="2440295" cy="186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：理杏仁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3765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通过搜索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大指数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（上证、上证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、上证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、深证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、创业板指、沪深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、中证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、中证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800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）的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PE-TTM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值（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年），算出指数温度（二者平均）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918CB66-52D6-4AE8-A67D-B28EBFF9F47E}"/>
              </a:ext>
            </a:extLst>
          </p:cNvPr>
          <p:cNvSpPr txBox="1"/>
          <p:nvPr/>
        </p:nvSpPr>
        <p:spPr>
          <a:xfrm>
            <a:off x="1951518" y="4173271"/>
            <a:ext cx="2440294" cy="1096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：选择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平均值＜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的，如果多个符合选最低的，如果都不符合流程终止，暂不投资指数基金。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1A3E4C8-E12A-4C12-9E94-4A79B4244219}"/>
              </a:ext>
            </a:extLst>
          </p:cNvPr>
          <p:cNvSpPr txBox="1"/>
          <p:nvPr/>
        </p:nvSpPr>
        <p:spPr>
          <a:xfrm>
            <a:off x="2028189" y="5572506"/>
            <a:ext cx="527709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0000">
                      <a:schemeClr val="accent1"/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</a:rPr>
              <a:t>01</a:t>
            </a:r>
            <a:endParaRPr lang="zh-CN" altLang="en-US" sz="2400" b="1" i="1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effectLst>
                <a:outerShdw blurRad="76200" dist="50800" dir="5400000" algn="ctr" rotWithShape="0">
                  <a:schemeClr val="accent1">
                    <a:alpha val="20000"/>
                  </a:schemeClr>
                </a:outerShdw>
              </a:effectLst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F25589C-6CB1-48D1-91F2-BCC87FF56869}"/>
              </a:ext>
            </a:extLst>
          </p:cNvPr>
          <p:cNvSpPr/>
          <p:nvPr/>
        </p:nvSpPr>
        <p:spPr>
          <a:xfrm>
            <a:off x="4824701" y="1444732"/>
            <a:ext cx="2364727" cy="4523449"/>
          </a:xfrm>
          <a:prstGeom prst="rect">
            <a:avLst/>
          </a:prstGeom>
          <a:solidFill>
            <a:schemeClr val="tx1">
              <a:lumMod val="50000"/>
              <a:lumOff val="50000"/>
              <a:alpha val="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9" name="五边形 25">
            <a:extLst>
              <a:ext uri="{FF2B5EF4-FFF2-40B4-BE49-F238E27FC236}">
                <a16:creationId xmlns:a16="http://schemas.microsoft.com/office/drawing/2014/main" id="{964BCD47-CDE4-4928-9461-519565026694}"/>
              </a:ext>
            </a:extLst>
          </p:cNvPr>
          <p:cNvSpPr/>
          <p:nvPr/>
        </p:nvSpPr>
        <p:spPr>
          <a:xfrm>
            <a:off x="4824702" y="1444733"/>
            <a:ext cx="2572162" cy="428625"/>
          </a:xfrm>
          <a:prstGeom prst="homePlate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60000">
                <a:schemeClr val="accent2"/>
              </a:gs>
            </a:gsLst>
            <a:lin ang="2700000" scaled="0"/>
          </a:gradFill>
          <a:ln w="57150" cap="rnd">
            <a:noFill/>
            <a:prstDash val="solid"/>
            <a:round/>
          </a:ln>
          <a:effectLst>
            <a:outerShdw blurRad="76200" dist="50800" dir="5400000" algn="ctr" rotWithShape="0">
              <a:schemeClr val="accent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查找产品</a:t>
            </a:r>
            <a:endParaRPr lang="en-US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1DA9987-6490-49AF-AD16-0B633DC023BD}"/>
              </a:ext>
            </a:extLst>
          </p:cNvPr>
          <p:cNvSpPr txBox="1"/>
          <p:nvPr/>
        </p:nvSpPr>
        <p:spPr>
          <a:xfrm>
            <a:off x="4741227" y="2172024"/>
            <a:ext cx="2531674" cy="160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：中证指数网（中证、上证指数）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国证指数网（深证指数）、筛选表。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3765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在对应的网站上搜索确定的指数，在相关产品中找出规模合适的产品列入筛选表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82039EA-469A-49FF-BBB0-CF3F1EAED18D}"/>
              </a:ext>
            </a:extLst>
          </p:cNvPr>
          <p:cNvSpPr txBox="1"/>
          <p:nvPr/>
        </p:nvSpPr>
        <p:spPr>
          <a:xfrm>
            <a:off x="4778631" y="4173271"/>
            <a:ext cx="2376949" cy="1096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：在筛选表中逐一列出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资产净值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净值规模＞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的基金产品，包含基金代码、基金名称、基金规模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7915079-097A-4BA2-9F6F-F904288D4760}"/>
              </a:ext>
            </a:extLst>
          </p:cNvPr>
          <p:cNvSpPr txBox="1"/>
          <p:nvPr/>
        </p:nvSpPr>
        <p:spPr>
          <a:xfrm>
            <a:off x="4824701" y="5572506"/>
            <a:ext cx="527709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 i="1"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60000">
                      <a:schemeClr val="accent2"/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2">
                      <a:alpha val="20000"/>
                    </a:schemeClr>
                  </a:outerShdw>
                </a:effectLst>
              </a:defRPr>
            </a:lvl1pPr>
          </a:lstStyle>
          <a:p>
            <a:r>
              <a:rPr lang="en-US" altLang="zh-CN" sz="2400" dirty="0"/>
              <a:t>02</a:t>
            </a:r>
            <a:endParaRPr lang="zh-CN" altLang="en-US" sz="24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B7C19EA-FA74-4358-8B86-1F5C1802E1F0}"/>
              </a:ext>
            </a:extLst>
          </p:cNvPr>
          <p:cNvSpPr/>
          <p:nvPr/>
        </p:nvSpPr>
        <p:spPr>
          <a:xfrm>
            <a:off x="7641984" y="1444733"/>
            <a:ext cx="2436079" cy="4523448"/>
          </a:xfrm>
          <a:prstGeom prst="rect">
            <a:avLst/>
          </a:prstGeom>
          <a:solidFill>
            <a:schemeClr val="tx1">
              <a:lumMod val="50000"/>
              <a:lumOff val="50000"/>
              <a:alpha val="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4" name="五边形 30">
            <a:extLst>
              <a:ext uri="{FF2B5EF4-FFF2-40B4-BE49-F238E27FC236}">
                <a16:creationId xmlns:a16="http://schemas.microsoft.com/office/drawing/2014/main" id="{3B054B2B-F071-42EE-8A39-0D2192868E99}"/>
              </a:ext>
            </a:extLst>
          </p:cNvPr>
          <p:cNvSpPr/>
          <p:nvPr/>
        </p:nvSpPr>
        <p:spPr>
          <a:xfrm>
            <a:off x="7641984" y="1444733"/>
            <a:ext cx="2609849" cy="428625"/>
          </a:xfrm>
          <a:prstGeom prst="homePlate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0000">
                <a:schemeClr val="accent3"/>
              </a:gs>
            </a:gsLst>
            <a:lin ang="2700000" scaled="0"/>
          </a:gradFill>
          <a:ln w="57150" cap="rnd">
            <a:noFill/>
            <a:prstDash val="solid"/>
            <a:round/>
          </a:ln>
          <a:effectLst>
            <a:outerShdw blurRad="76200" dist="50800" dir="5400000" algn="ctr" rotWithShape="0">
              <a:schemeClr val="accent3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锁定产品</a:t>
            </a:r>
            <a:endParaRPr lang="en-US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A82370B-0A9F-44D2-80DC-06E1A38C32D7}"/>
              </a:ext>
            </a:extLst>
          </p:cNvPr>
          <p:cNvSpPr txBox="1"/>
          <p:nvPr/>
        </p:nvSpPr>
        <p:spPr>
          <a:xfrm>
            <a:off x="7588657" y="2172024"/>
            <a:ext cx="2663176" cy="135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：天天基金网、筛选表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3765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先剔除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所有基金名称中含“增强”的，剩余的通过基金代码在天天基金网中找到基金详情，将跟踪误差填入表中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E8C6CFE-076B-443E-8DCE-CC3BEDB38AB1}"/>
              </a:ext>
            </a:extLst>
          </p:cNvPr>
          <p:cNvSpPr txBox="1"/>
          <p:nvPr/>
        </p:nvSpPr>
        <p:spPr>
          <a:xfrm>
            <a:off x="7591312" y="4173271"/>
            <a:ext cx="2630620" cy="135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：非增强基金中，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跟踪误差最小的基金中规模最大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的为入手产品，采取定投形式，每周更新一次指数温度，如＞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，全部卖出不再定投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FFC9EA2-E246-4A68-8F62-05A29491AFAC}"/>
              </a:ext>
            </a:extLst>
          </p:cNvPr>
          <p:cNvSpPr txBox="1"/>
          <p:nvPr/>
        </p:nvSpPr>
        <p:spPr>
          <a:xfrm>
            <a:off x="7621213" y="5558633"/>
            <a:ext cx="527709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 i="1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60000">
                      <a:schemeClr val="accent3"/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3">
                      <a:alpha val="20000"/>
                    </a:schemeClr>
                  </a:outerShdw>
                </a:effectLst>
              </a:defRPr>
            </a:lvl1pPr>
          </a:lstStyle>
          <a:p>
            <a:r>
              <a:rPr lang="en-US" altLang="zh-CN" sz="2400" dirty="0"/>
              <a:t>03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036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lí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ṥļïḍè">
            <a:extLst>
              <a:ext uri="{FF2B5EF4-FFF2-40B4-BE49-F238E27FC236}">
                <a16:creationId xmlns:a16="http://schemas.microsoft.com/office/drawing/2014/main" id="{37EA3C17-D56F-478E-88A1-578BD52FF8B3}"/>
              </a:ext>
            </a:extLst>
          </p:cNvPr>
          <p:cNvSpPr/>
          <p:nvPr/>
        </p:nvSpPr>
        <p:spPr>
          <a:xfrm>
            <a:off x="4030747" y="1037569"/>
            <a:ext cx="3776554" cy="3752850"/>
          </a:xfrm>
          <a:prstGeom prst="ellipse">
            <a:avLst/>
          </a:prstGeom>
          <a:noFill/>
          <a:ln w="50800" cap="rnd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ïṡlîdê">
            <a:extLst>
              <a:ext uri="{FF2B5EF4-FFF2-40B4-BE49-F238E27FC236}">
                <a16:creationId xmlns:a16="http://schemas.microsoft.com/office/drawing/2014/main" id="{2C37623D-9189-47BB-A653-CBD1CC640B2A}"/>
              </a:ext>
            </a:extLst>
          </p:cNvPr>
          <p:cNvSpPr/>
          <p:nvPr/>
        </p:nvSpPr>
        <p:spPr>
          <a:xfrm>
            <a:off x="4086972" y="1851047"/>
            <a:ext cx="3664104" cy="1077218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核心：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宽基指数</a:t>
            </a:r>
            <a:endParaRPr lang="en-US" altLang="zh-CN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îsliḓê">
            <a:extLst>
              <a:ext uri="{FF2B5EF4-FFF2-40B4-BE49-F238E27FC236}">
                <a16:creationId xmlns:a16="http://schemas.microsoft.com/office/drawing/2014/main" id="{F0D955BE-129D-4155-AA78-CC6E7CFD40A8}"/>
              </a:ext>
            </a:extLst>
          </p:cNvPr>
          <p:cNvSpPr/>
          <p:nvPr/>
        </p:nvSpPr>
        <p:spPr>
          <a:xfrm>
            <a:off x="4061067" y="2861020"/>
            <a:ext cx="3787446" cy="65469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长期投资，稳健收益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指数温度→锁定指数→挑选基金→定投</a:t>
            </a:r>
          </a:p>
        </p:txBody>
      </p:sp>
      <p:sp>
        <p:nvSpPr>
          <p:cNvPr id="21" name="ïṧḷîḍê">
            <a:extLst>
              <a:ext uri="{FF2B5EF4-FFF2-40B4-BE49-F238E27FC236}">
                <a16:creationId xmlns:a16="http://schemas.microsoft.com/office/drawing/2014/main" id="{24237F82-366F-4D63-82BA-A063AFF57CB9}"/>
              </a:ext>
            </a:extLst>
          </p:cNvPr>
          <p:cNvSpPr/>
          <p:nvPr/>
        </p:nvSpPr>
        <p:spPr>
          <a:xfrm>
            <a:off x="2472905" y="1774911"/>
            <a:ext cx="6892238" cy="2478612"/>
          </a:xfrm>
          <a:prstGeom prst="arc">
            <a:avLst>
              <a:gd name="adj1" fmla="val 19893704"/>
              <a:gd name="adj2" fmla="val 12385423"/>
            </a:avLst>
          </a:prstGeom>
          <a:ln w="38100" cap="rnd">
            <a:solidFill>
              <a:schemeClr val="bg1">
                <a:lumMod val="75000"/>
              </a:schemeClr>
            </a:solidFill>
            <a:prstDash val="sysDot"/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íṩlïḑê">
            <a:extLst>
              <a:ext uri="{FF2B5EF4-FFF2-40B4-BE49-F238E27FC236}">
                <a16:creationId xmlns:a16="http://schemas.microsoft.com/office/drawing/2014/main" id="{A08170B2-E3B8-436E-AD41-FDA34741C5ED}"/>
              </a:ext>
            </a:extLst>
          </p:cNvPr>
          <p:cNvSpPr txBox="1"/>
          <p:nvPr/>
        </p:nvSpPr>
        <p:spPr>
          <a:xfrm>
            <a:off x="0" y="2177540"/>
            <a:ext cx="2248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消费行业指数</a:t>
            </a:r>
          </a:p>
        </p:txBody>
      </p:sp>
      <p:sp>
        <p:nvSpPr>
          <p:cNvPr id="17" name="íṣliḓê">
            <a:extLst>
              <a:ext uri="{FF2B5EF4-FFF2-40B4-BE49-F238E27FC236}">
                <a16:creationId xmlns:a16="http://schemas.microsoft.com/office/drawing/2014/main" id="{3BA4A8CD-00B3-4F90-B302-63D28984A318}"/>
              </a:ext>
            </a:extLst>
          </p:cNvPr>
          <p:cNvSpPr/>
          <p:nvPr/>
        </p:nvSpPr>
        <p:spPr>
          <a:xfrm>
            <a:off x="2472905" y="2026530"/>
            <a:ext cx="842352" cy="839196"/>
          </a:xfrm>
          <a:prstGeom prst="ellipse">
            <a:avLst/>
          </a:prstGeom>
          <a:solidFill>
            <a:schemeClr val="bg1"/>
          </a:solidFill>
          <a:ln w="25400" cap="rnd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išḻîďê">
            <a:extLst>
              <a:ext uri="{FF2B5EF4-FFF2-40B4-BE49-F238E27FC236}">
                <a16:creationId xmlns:a16="http://schemas.microsoft.com/office/drawing/2014/main" id="{17A530B6-893C-4AB2-8049-97B1DBF05030}"/>
              </a:ext>
            </a:extLst>
          </p:cNvPr>
          <p:cNvSpPr txBox="1"/>
          <p:nvPr/>
        </p:nvSpPr>
        <p:spPr>
          <a:xfrm>
            <a:off x="2082345" y="4445054"/>
            <a:ext cx="1922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医药行业指数</a:t>
            </a:r>
          </a:p>
        </p:txBody>
      </p:sp>
      <p:sp>
        <p:nvSpPr>
          <p:cNvPr id="39" name="îṥļïdé">
            <a:extLst>
              <a:ext uri="{FF2B5EF4-FFF2-40B4-BE49-F238E27FC236}">
                <a16:creationId xmlns:a16="http://schemas.microsoft.com/office/drawing/2014/main" id="{ACEF4EAB-B6D9-4EC1-B485-6FF0A33EFB95}"/>
              </a:ext>
            </a:extLst>
          </p:cNvPr>
          <p:cNvSpPr/>
          <p:nvPr/>
        </p:nvSpPr>
        <p:spPr>
          <a:xfrm>
            <a:off x="4105762" y="3823350"/>
            <a:ext cx="842352" cy="839196"/>
          </a:xfrm>
          <a:prstGeom prst="ellipse">
            <a:avLst/>
          </a:prstGeom>
          <a:solidFill>
            <a:schemeClr val="bg1"/>
          </a:solidFill>
          <a:ln w="25400" cap="rnd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iŝ1îďé">
            <a:extLst>
              <a:ext uri="{FF2B5EF4-FFF2-40B4-BE49-F238E27FC236}">
                <a16:creationId xmlns:a16="http://schemas.microsoft.com/office/drawing/2014/main" id="{D6FF11AC-E1E2-4741-9A92-3E69A2D9CEEC}"/>
              </a:ext>
            </a:extLst>
          </p:cNvPr>
          <p:cNvSpPr txBox="1"/>
          <p:nvPr/>
        </p:nvSpPr>
        <p:spPr>
          <a:xfrm>
            <a:off x="9388409" y="1972927"/>
            <a:ext cx="2506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新能源行业指数</a:t>
            </a:r>
          </a:p>
        </p:txBody>
      </p:sp>
      <p:sp>
        <p:nvSpPr>
          <p:cNvPr id="45" name="ïśḷiḍé">
            <a:extLst>
              <a:ext uri="{FF2B5EF4-FFF2-40B4-BE49-F238E27FC236}">
                <a16:creationId xmlns:a16="http://schemas.microsoft.com/office/drawing/2014/main" id="{35084316-3444-4BA7-9F18-9A758B56168E}"/>
              </a:ext>
            </a:extLst>
          </p:cNvPr>
          <p:cNvSpPr/>
          <p:nvPr/>
        </p:nvSpPr>
        <p:spPr>
          <a:xfrm>
            <a:off x="8522791" y="2026530"/>
            <a:ext cx="842352" cy="839196"/>
          </a:xfrm>
          <a:prstGeom prst="ellipse">
            <a:avLst/>
          </a:prstGeom>
          <a:solidFill>
            <a:schemeClr val="bg1"/>
          </a:solidFill>
          <a:ln w="25400" cap="rnd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ïŝľíḋè">
            <a:extLst>
              <a:ext uri="{FF2B5EF4-FFF2-40B4-BE49-F238E27FC236}">
                <a16:creationId xmlns:a16="http://schemas.microsoft.com/office/drawing/2014/main" id="{38EFC490-07CE-46DB-AE3E-784D500C1D18}"/>
              </a:ext>
            </a:extLst>
          </p:cNvPr>
          <p:cNvSpPr txBox="1"/>
          <p:nvPr/>
        </p:nvSpPr>
        <p:spPr>
          <a:xfrm>
            <a:off x="7592108" y="4419763"/>
            <a:ext cx="2352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科技行业指数</a:t>
            </a:r>
          </a:p>
        </p:txBody>
      </p:sp>
      <p:sp>
        <p:nvSpPr>
          <p:cNvPr id="51" name="í$ľïďé">
            <a:extLst>
              <a:ext uri="{FF2B5EF4-FFF2-40B4-BE49-F238E27FC236}">
                <a16:creationId xmlns:a16="http://schemas.microsoft.com/office/drawing/2014/main" id="{D5BE46FB-4A97-4EBC-B217-590CBCEF1940}"/>
              </a:ext>
            </a:extLst>
          </p:cNvPr>
          <p:cNvSpPr/>
          <p:nvPr/>
        </p:nvSpPr>
        <p:spPr>
          <a:xfrm>
            <a:off x="6889934" y="3823350"/>
            <a:ext cx="842352" cy="839196"/>
          </a:xfrm>
          <a:prstGeom prst="ellipse">
            <a:avLst/>
          </a:prstGeom>
          <a:solidFill>
            <a:schemeClr val="bg1"/>
          </a:solidFill>
          <a:ln w="25400" cap="rnd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FBB677C-FB11-4235-A611-B5FE59C6A189}"/>
              </a:ext>
            </a:extLst>
          </p:cNvPr>
          <p:cNvGrpSpPr>
            <a:grpSpLocks noChangeAspect="1"/>
          </p:cNvGrpSpPr>
          <p:nvPr/>
        </p:nvGrpSpPr>
        <p:grpSpPr>
          <a:xfrm>
            <a:off x="2679609" y="2119689"/>
            <a:ext cx="355390" cy="652878"/>
            <a:chOff x="4840396" y="1523999"/>
            <a:chExt cx="2511208" cy="4613276"/>
          </a:xfrm>
        </p:grpSpPr>
        <p:sp>
          <p:nvSpPr>
            <p:cNvPr id="24" name="išľïḍê">
              <a:extLst>
                <a:ext uri="{FF2B5EF4-FFF2-40B4-BE49-F238E27FC236}">
                  <a16:creationId xmlns:a16="http://schemas.microsoft.com/office/drawing/2014/main" id="{92657CE8-2E22-4C8F-944A-8AB964A3D652}"/>
                </a:ext>
              </a:extLst>
            </p:cNvPr>
            <p:cNvSpPr/>
            <p:nvPr/>
          </p:nvSpPr>
          <p:spPr bwMode="auto">
            <a:xfrm>
              <a:off x="6103054" y="2158853"/>
              <a:ext cx="712450" cy="2546474"/>
            </a:xfrm>
            <a:custGeom>
              <a:avLst/>
              <a:gdLst>
                <a:gd name="T0" fmla="*/ 0 w 48"/>
                <a:gd name="T1" fmla="*/ 173 h 173"/>
                <a:gd name="T2" fmla="*/ 33 w 48"/>
                <a:gd name="T3" fmla="*/ 173 h 173"/>
                <a:gd name="T4" fmla="*/ 44 w 48"/>
                <a:gd name="T5" fmla="*/ 91 h 173"/>
                <a:gd name="T6" fmla="*/ 28 w 48"/>
                <a:gd name="T7" fmla="*/ 0 h 173"/>
                <a:gd name="T8" fmla="*/ 0 w 48"/>
                <a:gd name="T9" fmla="*/ 0 h 173"/>
                <a:gd name="T10" fmla="*/ 0 w 48"/>
                <a:gd name="T1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73">
                  <a:moveTo>
                    <a:pt x="0" y="173"/>
                  </a:moveTo>
                  <a:cubicBezTo>
                    <a:pt x="33" y="173"/>
                    <a:pt x="33" y="173"/>
                    <a:pt x="33" y="173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8" y="59"/>
                    <a:pt x="42" y="28"/>
                    <a:pt x="2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E2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íṩľíḍé">
              <a:extLst>
                <a:ext uri="{FF2B5EF4-FFF2-40B4-BE49-F238E27FC236}">
                  <a16:creationId xmlns:a16="http://schemas.microsoft.com/office/drawing/2014/main" id="{BCE3AB8A-E838-40F4-85EC-3BC98169936C}"/>
                </a:ext>
              </a:extLst>
            </p:cNvPr>
            <p:cNvSpPr/>
            <p:nvPr/>
          </p:nvSpPr>
          <p:spPr bwMode="auto">
            <a:xfrm>
              <a:off x="5376496" y="2158853"/>
              <a:ext cx="712450" cy="2546474"/>
            </a:xfrm>
            <a:custGeom>
              <a:avLst/>
              <a:gdLst>
                <a:gd name="T0" fmla="*/ 20 w 48"/>
                <a:gd name="T1" fmla="*/ 0 h 173"/>
                <a:gd name="T2" fmla="*/ 4 w 48"/>
                <a:gd name="T3" fmla="*/ 91 h 173"/>
                <a:gd name="T4" fmla="*/ 15 w 48"/>
                <a:gd name="T5" fmla="*/ 173 h 173"/>
                <a:gd name="T6" fmla="*/ 48 w 48"/>
                <a:gd name="T7" fmla="*/ 173 h 173"/>
                <a:gd name="T8" fmla="*/ 48 w 48"/>
                <a:gd name="T9" fmla="*/ 0 h 173"/>
                <a:gd name="T10" fmla="*/ 20 w 4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73">
                  <a:moveTo>
                    <a:pt x="20" y="0"/>
                  </a:moveTo>
                  <a:cubicBezTo>
                    <a:pt x="6" y="28"/>
                    <a:pt x="0" y="59"/>
                    <a:pt x="4" y="91"/>
                  </a:cubicBezTo>
                  <a:cubicBezTo>
                    <a:pt x="15" y="173"/>
                    <a:pt x="15" y="173"/>
                    <a:pt x="15" y="173"/>
                  </a:cubicBezTo>
                  <a:cubicBezTo>
                    <a:pt x="48" y="173"/>
                    <a:pt x="48" y="173"/>
                    <a:pt x="48" y="173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E954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ïṥļide">
              <a:extLst>
                <a:ext uri="{FF2B5EF4-FFF2-40B4-BE49-F238E27FC236}">
                  <a16:creationId xmlns:a16="http://schemas.microsoft.com/office/drawing/2014/main" id="{C89BBBA2-C199-4225-BE70-BD7C06B7B7BC}"/>
                </a:ext>
              </a:extLst>
            </p:cNvPr>
            <p:cNvSpPr/>
            <p:nvPr/>
          </p:nvSpPr>
          <p:spPr bwMode="auto">
            <a:xfrm>
              <a:off x="6088946" y="2158853"/>
              <a:ext cx="14108" cy="2546474"/>
            </a:xfrm>
            <a:prstGeom prst="rect">
              <a:avLst/>
            </a:prstGeom>
            <a:solidFill>
              <a:srgbClr val="E954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íSlïďe">
              <a:extLst>
                <a:ext uri="{FF2B5EF4-FFF2-40B4-BE49-F238E27FC236}">
                  <a16:creationId xmlns:a16="http://schemas.microsoft.com/office/drawing/2014/main" id="{4E08B824-0AD5-4DAB-A35B-9741FB8A1954}"/>
                </a:ext>
              </a:extLst>
            </p:cNvPr>
            <p:cNvSpPr/>
            <p:nvPr/>
          </p:nvSpPr>
          <p:spPr bwMode="auto">
            <a:xfrm>
              <a:off x="6103054" y="2010723"/>
              <a:ext cx="416185" cy="148135"/>
            </a:xfrm>
            <a:custGeom>
              <a:avLst/>
              <a:gdLst>
                <a:gd name="T0" fmla="*/ 0 w 28"/>
                <a:gd name="T1" fmla="*/ 0 h 10"/>
                <a:gd name="T2" fmla="*/ 0 w 28"/>
                <a:gd name="T3" fmla="*/ 10 h 10"/>
                <a:gd name="T4" fmla="*/ 28 w 28"/>
                <a:gd name="T5" fmla="*/ 10 h 10"/>
                <a:gd name="T6" fmla="*/ 23 w 28"/>
                <a:gd name="T7" fmla="*/ 0 h 10"/>
                <a:gd name="T8" fmla="*/ 0 w 2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0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7" y="6"/>
                    <a:pt x="25" y="3"/>
                    <a:pt x="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23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ïšlíḓè">
              <a:extLst>
                <a:ext uri="{FF2B5EF4-FFF2-40B4-BE49-F238E27FC236}">
                  <a16:creationId xmlns:a16="http://schemas.microsoft.com/office/drawing/2014/main" id="{4D632796-B87C-4B2A-B01A-3587DD4C1250}"/>
                </a:ext>
              </a:extLst>
            </p:cNvPr>
            <p:cNvSpPr/>
            <p:nvPr/>
          </p:nvSpPr>
          <p:spPr bwMode="auto">
            <a:xfrm>
              <a:off x="5672761" y="2010723"/>
              <a:ext cx="416185" cy="148135"/>
            </a:xfrm>
            <a:custGeom>
              <a:avLst/>
              <a:gdLst>
                <a:gd name="T0" fmla="*/ 28 w 28"/>
                <a:gd name="T1" fmla="*/ 0 h 10"/>
                <a:gd name="T2" fmla="*/ 5 w 28"/>
                <a:gd name="T3" fmla="*/ 0 h 10"/>
                <a:gd name="T4" fmla="*/ 0 w 28"/>
                <a:gd name="T5" fmla="*/ 10 h 10"/>
                <a:gd name="T6" fmla="*/ 28 w 28"/>
                <a:gd name="T7" fmla="*/ 10 h 10"/>
                <a:gd name="T8" fmla="*/ 28 w 2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0">
                  <a:moveTo>
                    <a:pt x="2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1" y="6"/>
                    <a:pt x="0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B23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ïšľîḋe">
              <a:extLst>
                <a:ext uri="{FF2B5EF4-FFF2-40B4-BE49-F238E27FC236}">
                  <a16:creationId xmlns:a16="http://schemas.microsoft.com/office/drawing/2014/main" id="{9B17AB42-AA23-4A6E-8E5B-F5E996C98AC1}"/>
                </a:ext>
              </a:extLst>
            </p:cNvPr>
            <p:cNvSpPr/>
            <p:nvPr/>
          </p:nvSpPr>
          <p:spPr bwMode="auto">
            <a:xfrm>
              <a:off x="6088946" y="2010723"/>
              <a:ext cx="14108" cy="148135"/>
            </a:xfrm>
            <a:prstGeom prst="rect">
              <a:avLst/>
            </a:prstGeom>
            <a:solidFill>
              <a:srgbClr val="B23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îṥ1íḑe">
              <a:extLst>
                <a:ext uri="{FF2B5EF4-FFF2-40B4-BE49-F238E27FC236}">
                  <a16:creationId xmlns:a16="http://schemas.microsoft.com/office/drawing/2014/main" id="{6CFDEE25-9530-410E-862B-6590AAFA6183}"/>
                </a:ext>
              </a:extLst>
            </p:cNvPr>
            <p:cNvSpPr/>
            <p:nvPr/>
          </p:nvSpPr>
          <p:spPr bwMode="auto">
            <a:xfrm>
              <a:off x="6103054" y="1538107"/>
              <a:ext cx="338589" cy="472616"/>
            </a:xfrm>
            <a:custGeom>
              <a:avLst/>
              <a:gdLst>
                <a:gd name="T0" fmla="*/ 0 w 23"/>
                <a:gd name="T1" fmla="*/ 0 h 32"/>
                <a:gd name="T2" fmla="*/ 0 w 23"/>
                <a:gd name="T3" fmla="*/ 32 h 32"/>
                <a:gd name="T4" fmla="*/ 23 w 23"/>
                <a:gd name="T5" fmla="*/ 32 h 32"/>
                <a:gd name="T6" fmla="*/ 8 w 23"/>
                <a:gd name="T7" fmla="*/ 11 h 32"/>
                <a:gd name="T8" fmla="*/ 0 w 23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2">
                  <a:moveTo>
                    <a:pt x="0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19" y="25"/>
                    <a:pt x="14" y="18"/>
                    <a:pt x="8" y="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54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îṡlíďé">
              <a:extLst>
                <a:ext uri="{FF2B5EF4-FFF2-40B4-BE49-F238E27FC236}">
                  <a16:creationId xmlns:a16="http://schemas.microsoft.com/office/drawing/2014/main" id="{7E56260E-8AEA-4A61-8371-05F048BF20F4}"/>
                </a:ext>
              </a:extLst>
            </p:cNvPr>
            <p:cNvSpPr/>
            <p:nvPr/>
          </p:nvSpPr>
          <p:spPr bwMode="auto">
            <a:xfrm>
              <a:off x="6088946" y="1523999"/>
              <a:ext cx="14108" cy="14108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3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íṡļíḋe">
              <a:extLst>
                <a:ext uri="{FF2B5EF4-FFF2-40B4-BE49-F238E27FC236}">
                  <a16:creationId xmlns:a16="http://schemas.microsoft.com/office/drawing/2014/main" id="{60FD8739-75A3-43E9-BCB6-6AE7D0030B78}"/>
                </a:ext>
              </a:extLst>
            </p:cNvPr>
            <p:cNvSpPr/>
            <p:nvPr/>
          </p:nvSpPr>
          <p:spPr bwMode="auto">
            <a:xfrm>
              <a:off x="6103054" y="1523999"/>
              <a:ext cx="7056" cy="14108"/>
            </a:xfrm>
            <a:prstGeom prst="rect">
              <a:avLst/>
            </a:prstGeom>
            <a:solidFill>
              <a:srgbClr val="B23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íSḻídé">
              <a:extLst>
                <a:ext uri="{FF2B5EF4-FFF2-40B4-BE49-F238E27FC236}">
                  <a16:creationId xmlns:a16="http://schemas.microsoft.com/office/drawing/2014/main" id="{2C051E0A-C7D0-4956-805E-C8F9EFA6A34A}"/>
                </a:ext>
              </a:extLst>
            </p:cNvPr>
            <p:cNvSpPr/>
            <p:nvPr/>
          </p:nvSpPr>
          <p:spPr bwMode="auto">
            <a:xfrm>
              <a:off x="5743301" y="1538107"/>
              <a:ext cx="345645" cy="472616"/>
            </a:xfrm>
            <a:custGeom>
              <a:avLst/>
              <a:gdLst>
                <a:gd name="T0" fmla="*/ 15 w 23"/>
                <a:gd name="T1" fmla="*/ 11 h 32"/>
                <a:gd name="T2" fmla="*/ 0 w 23"/>
                <a:gd name="T3" fmla="*/ 32 h 32"/>
                <a:gd name="T4" fmla="*/ 23 w 23"/>
                <a:gd name="T5" fmla="*/ 32 h 32"/>
                <a:gd name="T6" fmla="*/ 23 w 23"/>
                <a:gd name="T7" fmla="*/ 0 h 32"/>
                <a:gd name="T8" fmla="*/ 15 w 23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2">
                  <a:moveTo>
                    <a:pt x="15" y="11"/>
                  </a:moveTo>
                  <a:cubicBezTo>
                    <a:pt x="9" y="18"/>
                    <a:pt x="4" y="25"/>
                    <a:pt x="0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15" y="11"/>
                  </a:lnTo>
                  <a:close/>
                </a:path>
              </a:pathLst>
            </a:custGeom>
            <a:solidFill>
              <a:srgbClr val="FF6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îşḷïḓé">
              <a:extLst>
                <a:ext uri="{FF2B5EF4-FFF2-40B4-BE49-F238E27FC236}">
                  <a16:creationId xmlns:a16="http://schemas.microsoft.com/office/drawing/2014/main" id="{1D0BD292-C122-4E29-A3C7-CFB8BEA86C1C}"/>
                </a:ext>
              </a:extLst>
            </p:cNvPr>
            <p:cNvSpPr/>
            <p:nvPr/>
          </p:nvSpPr>
          <p:spPr bwMode="auto">
            <a:xfrm>
              <a:off x="6088946" y="1538107"/>
              <a:ext cx="14108" cy="472616"/>
            </a:xfrm>
            <a:custGeom>
              <a:avLst/>
              <a:gdLst>
                <a:gd name="T0" fmla="*/ 2 w 2"/>
                <a:gd name="T1" fmla="*/ 0 h 67"/>
                <a:gd name="T2" fmla="*/ 0 w 2"/>
                <a:gd name="T3" fmla="*/ 0 h 67"/>
                <a:gd name="T4" fmla="*/ 0 w 2"/>
                <a:gd name="T5" fmla="*/ 67 h 67"/>
                <a:gd name="T6" fmla="*/ 2 w 2"/>
                <a:gd name="T7" fmla="*/ 67 h 67"/>
                <a:gd name="T8" fmla="*/ 2 w 2"/>
                <a:gd name="T9" fmla="*/ 0 h 67"/>
                <a:gd name="T10" fmla="*/ 2 w 2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7">
                  <a:moveTo>
                    <a:pt x="2" y="0"/>
                  </a:moveTo>
                  <a:lnTo>
                    <a:pt x="0" y="0"/>
                  </a:lnTo>
                  <a:lnTo>
                    <a:pt x="0" y="67"/>
                  </a:lnTo>
                  <a:lnTo>
                    <a:pt x="2" y="67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23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í$lîḑè">
              <a:extLst>
                <a:ext uri="{FF2B5EF4-FFF2-40B4-BE49-F238E27FC236}">
                  <a16:creationId xmlns:a16="http://schemas.microsoft.com/office/drawing/2014/main" id="{6E1F33EF-C81B-425D-B54C-FB91C1F99D4B}"/>
                </a:ext>
              </a:extLst>
            </p:cNvPr>
            <p:cNvSpPr/>
            <p:nvPr/>
          </p:nvSpPr>
          <p:spPr bwMode="auto">
            <a:xfrm>
              <a:off x="6088946" y="4705328"/>
              <a:ext cx="507884" cy="324481"/>
            </a:xfrm>
            <a:custGeom>
              <a:avLst/>
              <a:gdLst>
                <a:gd name="T0" fmla="*/ 0 w 34"/>
                <a:gd name="T1" fmla="*/ 22 h 22"/>
                <a:gd name="T2" fmla="*/ 12 w 34"/>
                <a:gd name="T3" fmla="*/ 22 h 22"/>
                <a:gd name="T4" fmla="*/ 34 w 34"/>
                <a:gd name="T5" fmla="*/ 0 h 22"/>
                <a:gd name="T6" fmla="*/ 34 w 34"/>
                <a:gd name="T7" fmla="*/ 0 h 22"/>
                <a:gd name="T8" fmla="*/ 0 w 34"/>
                <a:gd name="T9" fmla="*/ 0 h 22"/>
                <a:gd name="T10" fmla="*/ 0 w 34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2">
                  <a:moveTo>
                    <a:pt x="0" y="22"/>
                  </a:moveTo>
                  <a:cubicBezTo>
                    <a:pt x="12" y="22"/>
                    <a:pt x="12" y="22"/>
                    <a:pt x="12" y="22"/>
                  </a:cubicBezTo>
                  <a:cubicBezTo>
                    <a:pt x="24" y="22"/>
                    <a:pt x="34" y="12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2B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iSľiḍé">
              <a:extLst>
                <a:ext uri="{FF2B5EF4-FFF2-40B4-BE49-F238E27FC236}">
                  <a16:creationId xmlns:a16="http://schemas.microsoft.com/office/drawing/2014/main" id="{16471985-A0C2-4F8F-AD13-5DF270125839}"/>
                </a:ext>
              </a:extLst>
            </p:cNvPr>
            <p:cNvSpPr/>
            <p:nvPr/>
          </p:nvSpPr>
          <p:spPr bwMode="auto">
            <a:xfrm>
              <a:off x="6427535" y="3823583"/>
              <a:ext cx="924069" cy="1382572"/>
            </a:xfrm>
            <a:custGeom>
              <a:avLst/>
              <a:gdLst>
                <a:gd name="T0" fmla="*/ 7 w 62"/>
                <a:gd name="T1" fmla="*/ 0 h 94"/>
                <a:gd name="T2" fmla="*/ 39 w 62"/>
                <a:gd name="T3" fmla="*/ 23 h 94"/>
                <a:gd name="T4" fmla="*/ 50 w 62"/>
                <a:gd name="T5" fmla="*/ 40 h 94"/>
                <a:gd name="T6" fmla="*/ 61 w 62"/>
                <a:gd name="T7" fmla="*/ 84 h 94"/>
                <a:gd name="T8" fmla="*/ 53 w 62"/>
                <a:gd name="T9" fmla="*/ 94 h 94"/>
                <a:gd name="T10" fmla="*/ 53 w 62"/>
                <a:gd name="T11" fmla="*/ 94 h 94"/>
                <a:gd name="T12" fmla="*/ 46 w 62"/>
                <a:gd name="T13" fmla="*/ 89 h 94"/>
                <a:gd name="T14" fmla="*/ 30 w 62"/>
                <a:gd name="T15" fmla="*/ 60 h 94"/>
                <a:gd name="T16" fmla="*/ 0 w 62"/>
                <a:gd name="T17" fmla="*/ 60 h 94"/>
                <a:gd name="T18" fmla="*/ 7 w 62"/>
                <a:gd name="T1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94">
                  <a:moveTo>
                    <a:pt x="7" y="0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44" y="28"/>
                    <a:pt x="48" y="33"/>
                    <a:pt x="50" y="40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2" y="89"/>
                    <a:pt x="59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0" y="94"/>
                    <a:pt x="47" y="92"/>
                    <a:pt x="46" y="89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0" y="60"/>
                    <a:pt x="0" y="60"/>
                    <a:pt x="0" y="6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B23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ïṡ1îdè">
              <a:extLst>
                <a:ext uri="{FF2B5EF4-FFF2-40B4-BE49-F238E27FC236}">
                  <a16:creationId xmlns:a16="http://schemas.microsoft.com/office/drawing/2014/main" id="{FA91142E-3C2F-4EFC-AB5F-DB912827B920}"/>
                </a:ext>
              </a:extLst>
            </p:cNvPr>
            <p:cNvSpPr/>
            <p:nvPr/>
          </p:nvSpPr>
          <p:spPr bwMode="auto">
            <a:xfrm>
              <a:off x="5595170" y="4705328"/>
              <a:ext cx="507884" cy="324481"/>
            </a:xfrm>
            <a:custGeom>
              <a:avLst/>
              <a:gdLst>
                <a:gd name="T0" fmla="*/ 34 w 34"/>
                <a:gd name="T1" fmla="*/ 22 h 22"/>
                <a:gd name="T2" fmla="*/ 23 w 34"/>
                <a:gd name="T3" fmla="*/ 22 h 22"/>
                <a:gd name="T4" fmla="*/ 0 w 34"/>
                <a:gd name="T5" fmla="*/ 0 h 22"/>
                <a:gd name="T6" fmla="*/ 0 w 34"/>
                <a:gd name="T7" fmla="*/ 0 h 22"/>
                <a:gd name="T8" fmla="*/ 34 w 34"/>
                <a:gd name="T9" fmla="*/ 0 h 22"/>
                <a:gd name="T10" fmla="*/ 34 w 34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2">
                  <a:moveTo>
                    <a:pt x="34" y="22"/>
                  </a:moveTo>
                  <a:cubicBezTo>
                    <a:pt x="23" y="22"/>
                    <a:pt x="23" y="22"/>
                    <a:pt x="23" y="22"/>
                  </a:cubicBezTo>
                  <a:cubicBezTo>
                    <a:pt x="10" y="22"/>
                    <a:pt x="0" y="1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4" y="22"/>
                  </a:lnTo>
                  <a:close/>
                </a:path>
              </a:pathLst>
            </a:custGeom>
            <a:solidFill>
              <a:srgbClr val="FED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ïśļíḍe">
              <a:extLst>
                <a:ext uri="{FF2B5EF4-FFF2-40B4-BE49-F238E27FC236}">
                  <a16:creationId xmlns:a16="http://schemas.microsoft.com/office/drawing/2014/main" id="{028F582D-2E1A-47A1-B819-1C99D3FCB280}"/>
                </a:ext>
              </a:extLst>
            </p:cNvPr>
            <p:cNvSpPr/>
            <p:nvPr/>
          </p:nvSpPr>
          <p:spPr bwMode="auto">
            <a:xfrm>
              <a:off x="5764465" y="2483335"/>
              <a:ext cx="663071" cy="648962"/>
            </a:xfrm>
            <a:prstGeom prst="ellipse">
              <a:avLst/>
            </a:prstGeom>
            <a:solidFill>
              <a:srgbClr val="ACB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iṡľíḓé">
              <a:extLst>
                <a:ext uri="{FF2B5EF4-FFF2-40B4-BE49-F238E27FC236}">
                  <a16:creationId xmlns:a16="http://schemas.microsoft.com/office/drawing/2014/main" id="{7E1EEBE2-0640-48AC-8D82-3CE6C76E9A86}"/>
                </a:ext>
              </a:extLst>
            </p:cNvPr>
            <p:cNvSpPr/>
            <p:nvPr/>
          </p:nvSpPr>
          <p:spPr bwMode="auto">
            <a:xfrm>
              <a:off x="5849112" y="2567982"/>
              <a:ext cx="493776" cy="472616"/>
            </a:xfrm>
            <a:prstGeom prst="ellipse">
              <a:avLst/>
            </a:prstGeom>
            <a:solidFill>
              <a:srgbClr val="1A3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íṣḷîdé">
              <a:extLst>
                <a:ext uri="{FF2B5EF4-FFF2-40B4-BE49-F238E27FC236}">
                  <a16:creationId xmlns:a16="http://schemas.microsoft.com/office/drawing/2014/main" id="{F97C2A33-ABF4-44BD-97E0-4CE2634386CD}"/>
                </a:ext>
              </a:extLst>
            </p:cNvPr>
            <p:cNvSpPr/>
            <p:nvPr/>
          </p:nvSpPr>
          <p:spPr bwMode="auto">
            <a:xfrm>
              <a:off x="4840396" y="3823583"/>
              <a:ext cx="924069" cy="1382572"/>
            </a:xfrm>
            <a:custGeom>
              <a:avLst/>
              <a:gdLst>
                <a:gd name="T0" fmla="*/ 55 w 62"/>
                <a:gd name="T1" fmla="*/ 0 h 94"/>
                <a:gd name="T2" fmla="*/ 23 w 62"/>
                <a:gd name="T3" fmla="*/ 23 h 94"/>
                <a:gd name="T4" fmla="*/ 12 w 62"/>
                <a:gd name="T5" fmla="*/ 40 h 94"/>
                <a:gd name="T6" fmla="*/ 1 w 62"/>
                <a:gd name="T7" fmla="*/ 84 h 94"/>
                <a:gd name="T8" fmla="*/ 9 w 62"/>
                <a:gd name="T9" fmla="*/ 94 h 94"/>
                <a:gd name="T10" fmla="*/ 9 w 62"/>
                <a:gd name="T11" fmla="*/ 94 h 94"/>
                <a:gd name="T12" fmla="*/ 16 w 62"/>
                <a:gd name="T13" fmla="*/ 89 h 94"/>
                <a:gd name="T14" fmla="*/ 32 w 62"/>
                <a:gd name="T15" fmla="*/ 60 h 94"/>
                <a:gd name="T16" fmla="*/ 62 w 62"/>
                <a:gd name="T17" fmla="*/ 60 h 94"/>
                <a:gd name="T18" fmla="*/ 55 w 62"/>
                <a:gd name="T1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94">
                  <a:moveTo>
                    <a:pt x="55" y="0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18" y="28"/>
                    <a:pt x="14" y="33"/>
                    <a:pt x="12" y="40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0" y="89"/>
                    <a:pt x="4" y="94"/>
                    <a:pt x="9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12" y="94"/>
                    <a:pt x="15" y="92"/>
                    <a:pt x="16" y="89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62" y="60"/>
                    <a:pt x="62" y="60"/>
                    <a:pt x="62" y="6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C847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íŝḷiḍè">
              <a:extLst>
                <a:ext uri="{FF2B5EF4-FFF2-40B4-BE49-F238E27FC236}">
                  <a16:creationId xmlns:a16="http://schemas.microsoft.com/office/drawing/2014/main" id="{15565455-1CD2-4A01-80DF-3005CFD5B530}"/>
                </a:ext>
              </a:extLst>
            </p:cNvPr>
            <p:cNvSpPr/>
            <p:nvPr/>
          </p:nvSpPr>
          <p:spPr bwMode="auto">
            <a:xfrm>
              <a:off x="5820896" y="5149724"/>
              <a:ext cx="282158" cy="987551"/>
            </a:xfrm>
            <a:custGeom>
              <a:avLst/>
              <a:gdLst>
                <a:gd name="T0" fmla="*/ 19 w 19"/>
                <a:gd name="T1" fmla="*/ 67 h 67"/>
                <a:gd name="T2" fmla="*/ 19 w 19"/>
                <a:gd name="T3" fmla="*/ 0 h 67"/>
                <a:gd name="T4" fmla="*/ 19 w 19"/>
                <a:gd name="T5" fmla="*/ 0 h 67"/>
                <a:gd name="T6" fmla="*/ 0 w 19"/>
                <a:gd name="T7" fmla="*/ 27 h 67"/>
                <a:gd name="T8" fmla="*/ 19 w 1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7">
                  <a:moveTo>
                    <a:pt x="19" y="67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11"/>
                    <a:pt x="0" y="27"/>
                  </a:cubicBezTo>
                  <a:cubicBezTo>
                    <a:pt x="0" y="43"/>
                    <a:pt x="19" y="67"/>
                    <a:pt x="19" y="67"/>
                  </a:cubicBezTo>
                  <a:close/>
                </a:path>
              </a:pathLst>
            </a:custGeom>
            <a:solidFill>
              <a:srgbClr val="E954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î$ļíḍé">
              <a:extLst>
                <a:ext uri="{FF2B5EF4-FFF2-40B4-BE49-F238E27FC236}">
                  <a16:creationId xmlns:a16="http://schemas.microsoft.com/office/drawing/2014/main" id="{ECADE227-9CCF-4A26-96EF-FF10F089591C}"/>
                </a:ext>
              </a:extLst>
            </p:cNvPr>
            <p:cNvSpPr/>
            <p:nvPr/>
          </p:nvSpPr>
          <p:spPr bwMode="auto">
            <a:xfrm>
              <a:off x="6103054" y="5149724"/>
              <a:ext cx="268050" cy="987551"/>
            </a:xfrm>
            <a:custGeom>
              <a:avLst/>
              <a:gdLst>
                <a:gd name="T0" fmla="*/ 0 w 18"/>
                <a:gd name="T1" fmla="*/ 67 h 67"/>
                <a:gd name="T2" fmla="*/ 0 w 18"/>
                <a:gd name="T3" fmla="*/ 0 h 67"/>
                <a:gd name="T4" fmla="*/ 0 w 18"/>
                <a:gd name="T5" fmla="*/ 0 h 67"/>
                <a:gd name="T6" fmla="*/ 18 w 18"/>
                <a:gd name="T7" fmla="*/ 27 h 67"/>
                <a:gd name="T8" fmla="*/ 0 w 18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7">
                  <a:moveTo>
                    <a:pt x="0" y="6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8" y="11"/>
                    <a:pt x="18" y="27"/>
                  </a:cubicBezTo>
                  <a:cubicBezTo>
                    <a:pt x="18" y="43"/>
                    <a:pt x="0" y="67"/>
                    <a:pt x="0" y="67"/>
                  </a:cubicBezTo>
                  <a:close/>
                </a:path>
              </a:pathLst>
            </a:custGeom>
            <a:solidFill>
              <a:srgbClr val="E954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îşḷíďè">
              <a:extLst>
                <a:ext uri="{FF2B5EF4-FFF2-40B4-BE49-F238E27FC236}">
                  <a16:creationId xmlns:a16="http://schemas.microsoft.com/office/drawing/2014/main" id="{167274A3-38EF-4B97-A3C1-5DCA72A85A10}"/>
                </a:ext>
              </a:extLst>
            </p:cNvPr>
            <p:cNvSpPr/>
            <p:nvPr/>
          </p:nvSpPr>
          <p:spPr bwMode="auto">
            <a:xfrm>
              <a:off x="5912595" y="5177939"/>
              <a:ext cx="190459" cy="663070"/>
            </a:xfrm>
            <a:custGeom>
              <a:avLst/>
              <a:gdLst>
                <a:gd name="T0" fmla="*/ 12 w 13"/>
                <a:gd name="T1" fmla="*/ 45 h 45"/>
                <a:gd name="T2" fmla="*/ 13 w 13"/>
                <a:gd name="T3" fmla="*/ 45 h 45"/>
                <a:gd name="T4" fmla="*/ 13 w 13"/>
                <a:gd name="T5" fmla="*/ 0 h 45"/>
                <a:gd name="T6" fmla="*/ 13 w 13"/>
                <a:gd name="T7" fmla="*/ 0 h 45"/>
                <a:gd name="T8" fmla="*/ 0 w 13"/>
                <a:gd name="T9" fmla="*/ 18 h 45"/>
                <a:gd name="T10" fmla="*/ 0 w 13"/>
                <a:gd name="T11" fmla="*/ 18 h 45"/>
                <a:gd name="T12" fmla="*/ 12 w 13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5">
                  <a:moveTo>
                    <a:pt x="12" y="45"/>
                  </a:moveTo>
                  <a:cubicBezTo>
                    <a:pt x="13" y="45"/>
                    <a:pt x="13" y="45"/>
                    <a:pt x="13" y="4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29"/>
                    <a:pt x="6" y="39"/>
                    <a:pt x="12" y="45"/>
                  </a:cubicBezTo>
                  <a:close/>
                </a:path>
              </a:pathLst>
            </a:custGeom>
            <a:solidFill>
              <a:srgbClr val="FED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işḷiḍè">
              <a:extLst>
                <a:ext uri="{FF2B5EF4-FFF2-40B4-BE49-F238E27FC236}">
                  <a16:creationId xmlns:a16="http://schemas.microsoft.com/office/drawing/2014/main" id="{355C4DCF-B703-4CDD-9A26-FD102101CBAD}"/>
                </a:ext>
              </a:extLst>
            </p:cNvPr>
            <p:cNvSpPr/>
            <p:nvPr/>
          </p:nvSpPr>
          <p:spPr bwMode="auto">
            <a:xfrm>
              <a:off x="6103054" y="5177939"/>
              <a:ext cx="176351" cy="663070"/>
            </a:xfrm>
            <a:custGeom>
              <a:avLst/>
              <a:gdLst>
                <a:gd name="T0" fmla="*/ 0 w 12"/>
                <a:gd name="T1" fmla="*/ 45 h 45"/>
                <a:gd name="T2" fmla="*/ 0 w 12"/>
                <a:gd name="T3" fmla="*/ 45 h 45"/>
                <a:gd name="T4" fmla="*/ 0 w 12"/>
                <a:gd name="T5" fmla="*/ 0 h 45"/>
                <a:gd name="T6" fmla="*/ 0 w 12"/>
                <a:gd name="T7" fmla="*/ 0 h 45"/>
                <a:gd name="T8" fmla="*/ 12 w 12"/>
                <a:gd name="T9" fmla="*/ 18 h 45"/>
                <a:gd name="T10" fmla="*/ 12 w 12"/>
                <a:gd name="T11" fmla="*/ 18 h 45"/>
                <a:gd name="T12" fmla="*/ 0 w 12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5">
                  <a:moveTo>
                    <a:pt x="0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12" y="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9"/>
                    <a:pt x="7" y="39"/>
                    <a:pt x="0" y="45"/>
                  </a:cubicBezTo>
                  <a:close/>
                </a:path>
              </a:pathLst>
            </a:custGeom>
            <a:solidFill>
              <a:srgbClr val="FED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组合 2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4BC7205-CF18-49F6-9D54-9650C764BB68}"/>
              </a:ext>
            </a:extLst>
          </p:cNvPr>
          <p:cNvGrpSpPr>
            <a:grpSpLocks noChangeAspect="1"/>
          </p:cNvGrpSpPr>
          <p:nvPr/>
        </p:nvGrpSpPr>
        <p:grpSpPr>
          <a:xfrm>
            <a:off x="4334044" y="3913960"/>
            <a:ext cx="379459" cy="645079"/>
            <a:chOff x="4810124" y="1493838"/>
            <a:chExt cx="2571751" cy="4371975"/>
          </a:xfrm>
        </p:grpSpPr>
        <p:sp>
          <p:nvSpPr>
            <p:cNvPr id="55" name="ïSļíḋê">
              <a:extLst>
                <a:ext uri="{FF2B5EF4-FFF2-40B4-BE49-F238E27FC236}">
                  <a16:creationId xmlns:a16="http://schemas.microsoft.com/office/drawing/2014/main" id="{495F57E7-2CA4-474A-9901-B885C10C5F6C}"/>
                </a:ext>
              </a:extLst>
            </p:cNvPr>
            <p:cNvSpPr/>
            <p:nvPr/>
          </p:nvSpPr>
          <p:spPr bwMode="auto">
            <a:xfrm>
              <a:off x="5879430" y="5631197"/>
              <a:ext cx="433137" cy="234616"/>
            </a:xfrm>
            <a:prstGeom prst="rect">
              <a:avLst/>
            </a:prstGeom>
            <a:solidFill>
              <a:srgbClr val="41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îSḷíḍe">
              <a:extLst>
                <a:ext uri="{FF2B5EF4-FFF2-40B4-BE49-F238E27FC236}">
                  <a16:creationId xmlns:a16="http://schemas.microsoft.com/office/drawing/2014/main" id="{ED6698EB-8550-4AE9-954A-C1A52E5379EF}"/>
                </a:ext>
              </a:extLst>
            </p:cNvPr>
            <p:cNvSpPr/>
            <p:nvPr/>
          </p:nvSpPr>
          <p:spPr bwMode="auto">
            <a:xfrm>
              <a:off x="4810124" y="3754270"/>
              <a:ext cx="861764" cy="2111543"/>
            </a:xfrm>
            <a:custGeom>
              <a:avLst/>
              <a:gdLst>
                <a:gd name="T0" fmla="*/ 74 w 92"/>
                <a:gd name="T1" fmla="*/ 0 h 225"/>
                <a:gd name="T2" fmla="*/ 41 w 92"/>
                <a:gd name="T3" fmla="*/ 225 h 225"/>
                <a:gd name="T4" fmla="*/ 58 w 92"/>
                <a:gd name="T5" fmla="*/ 225 h 225"/>
                <a:gd name="T6" fmla="*/ 92 w 92"/>
                <a:gd name="T7" fmla="*/ 135 h 225"/>
                <a:gd name="T8" fmla="*/ 74 w 92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25">
                  <a:moveTo>
                    <a:pt x="74" y="0"/>
                  </a:moveTo>
                  <a:cubicBezTo>
                    <a:pt x="43" y="26"/>
                    <a:pt x="0" y="136"/>
                    <a:pt x="41" y="225"/>
                  </a:cubicBezTo>
                  <a:cubicBezTo>
                    <a:pt x="58" y="225"/>
                    <a:pt x="58" y="225"/>
                    <a:pt x="58" y="225"/>
                  </a:cubicBezTo>
                  <a:cubicBezTo>
                    <a:pt x="58" y="225"/>
                    <a:pt x="53" y="138"/>
                    <a:pt x="92" y="135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5169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iŝľïďè">
              <a:extLst>
                <a:ext uri="{FF2B5EF4-FFF2-40B4-BE49-F238E27FC236}">
                  <a16:creationId xmlns:a16="http://schemas.microsoft.com/office/drawing/2014/main" id="{F38284C7-BFA8-4F5A-AD96-518115D19F38}"/>
                </a:ext>
              </a:extLst>
            </p:cNvPr>
            <p:cNvSpPr/>
            <p:nvPr/>
          </p:nvSpPr>
          <p:spPr bwMode="auto">
            <a:xfrm>
              <a:off x="6515601" y="3754270"/>
              <a:ext cx="866274" cy="2111543"/>
            </a:xfrm>
            <a:custGeom>
              <a:avLst/>
              <a:gdLst>
                <a:gd name="T0" fmla="*/ 18 w 92"/>
                <a:gd name="T1" fmla="*/ 0 h 225"/>
                <a:gd name="T2" fmla="*/ 51 w 92"/>
                <a:gd name="T3" fmla="*/ 225 h 225"/>
                <a:gd name="T4" fmla="*/ 34 w 92"/>
                <a:gd name="T5" fmla="*/ 225 h 225"/>
                <a:gd name="T6" fmla="*/ 0 w 92"/>
                <a:gd name="T7" fmla="*/ 135 h 225"/>
                <a:gd name="T8" fmla="*/ 18 w 92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25">
                  <a:moveTo>
                    <a:pt x="18" y="0"/>
                  </a:moveTo>
                  <a:cubicBezTo>
                    <a:pt x="49" y="26"/>
                    <a:pt x="92" y="136"/>
                    <a:pt x="51" y="225"/>
                  </a:cubicBezTo>
                  <a:cubicBezTo>
                    <a:pt x="34" y="225"/>
                    <a:pt x="34" y="225"/>
                    <a:pt x="34" y="225"/>
                  </a:cubicBezTo>
                  <a:cubicBezTo>
                    <a:pt x="34" y="225"/>
                    <a:pt x="38" y="138"/>
                    <a:pt x="0" y="135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5974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íšḻïḑe">
              <a:extLst>
                <a:ext uri="{FF2B5EF4-FFF2-40B4-BE49-F238E27FC236}">
                  <a16:creationId xmlns:a16="http://schemas.microsoft.com/office/drawing/2014/main" id="{55BD8AB4-E7D3-4277-BAF2-82665E2B8E75}"/>
                </a:ext>
              </a:extLst>
            </p:cNvPr>
            <p:cNvSpPr/>
            <p:nvPr/>
          </p:nvSpPr>
          <p:spPr bwMode="auto">
            <a:xfrm>
              <a:off x="5504948" y="1493838"/>
              <a:ext cx="1182103" cy="4232109"/>
            </a:xfrm>
            <a:custGeom>
              <a:avLst/>
              <a:gdLst>
                <a:gd name="T0" fmla="*/ 126 w 126"/>
                <a:gd name="T1" fmla="*/ 237 h 451"/>
                <a:gd name="T2" fmla="*/ 116 w 126"/>
                <a:gd name="T3" fmla="*/ 329 h 451"/>
                <a:gd name="T4" fmla="*/ 115 w 126"/>
                <a:gd name="T5" fmla="*/ 333 h 451"/>
                <a:gd name="T6" fmla="*/ 109 w 126"/>
                <a:gd name="T7" fmla="*/ 369 h 451"/>
                <a:gd name="T8" fmla="*/ 94 w 126"/>
                <a:gd name="T9" fmla="*/ 451 h 451"/>
                <a:gd name="T10" fmla="*/ 31 w 126"/>
                <a:gd name="T11" fmla="*/ 451 h 451"/>
                <a:gd name="T12" fmla="*/ 16 w 126"/>
                <a:gd name="T13" fmla="*/ 369 h 451"/>
                <a:gd name="T14" fmla="*/ 10 w 126"/>
                <a:gd name="T15" fmla="*/ 333 h 451"/>
                <a:gd name="T16" fmla="*/ 10 w 126"/>
                <a:gd name="T17" fmla="*/ 329 h 451"/>
                <a:gd name="T18" fmla="*/ 0 w 126"/>
                <a:gd name="T19" fmla="*/ 237 h 451"/>
                <a:gd name="T20" fmla="*/ 29 w 126"/>
                <a:gd name="T21" fmla="*/ 70 h 451"/>
                <a:gd name="T22" fmla="*/ 63 w 126"/>
                <a:gd name="T23" fmla="*/ 0 h 451"/>
                <a:gd name="T24" fmla="*/ 96 w 126"/>
                <a:gd name="T25" fmla="*/ 70 h 451"/>
                <a:gd name="T26" fmla="*/ 126 w 126"/>
                <a:gd name="T27" fmla="*/ 23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451">
                  <a:moveTo>
                    <a:pt x="126" y="237"/>
                  </a:moveTo>
                  <a:cubicBezTo>
                    <a:pt x="126" y="256"/>
                    <a:pt x="121" y="292"/>
                    <a:pt x="116" y="329"/>
                  </a:cubicBezTo>
                  <a:cubicBezTo>
                    <a:pt x="115" y="330"/>
                    <a:pt x="115" y="332"/>
                    <a:pt x="115" y="333"/>
                  </a:cubicBezTo>
                  <a:cubicBezTo>
                    <a:pt x="113" y="345"/>
                    <a:pt x="111" y="357"/>
                    <a:pt x="109" y="369"/>
                  </a:cubicBezTo>
                  <a:cubicBezTo>
                    <a:pt x="102" y="413"/>
                    <a:pt x="94" y="451"/>
                    <a:pt x="94" y="451"/>
                  </a:cubicBezTo>
                  <a:cubicBezTo>
                    <a:pt x="31" y="451"/>
                    <a:pt x="31" y="451"/>
                    <a:pt x="31" y="451"/>
                  </a:cubicBezTo>
                  <a:cubicBezTo>
                    <a:pt x="31" y="451"/>
                    <a:pt x="24" y="413"/>
                    <a:pt x="16" y="369"/>
                  </a:cubicBezTo>
                  <a:cubicBezTo>
                    <a:pt x="14" y="357"/>
                    <a:pt x="12" y="345"/>
                    <a:pt x="10" y="333"/>
                  </a:cubicBezTo>
                  <a:cubicBezTo>
                    <a:pt x="10" y="332"/>
                    <a:pt x="10" y="330"/>
                    <a:pt x="10" y="329"/>
                  </a:cubicBezTo>
                  <a:cubicBezTo>
                    <a:pt x="4" y="292"/>
                    <a:pt x="0" y="256"/>
                    <a:pt x="0" y="237"/>
                  </a:cubicBezTo>
                  <a:cubicBezTo>
                    <a:pt x="0" y="190"/>
                    <a:pt x="10" y="125"/>
                    <a:pt x="29" y="70"/>
                  </a:cubicBezTo>
                  <a:cubicBezTo>
                    <a:pt x="38" y="43"/>
                    <a:pt x="50" y="19"/>
                    <a:pt x="63" y="0"/>
                  </a:cubicBezTo>
                  <a:cubicBezTo>
                    <a:pt x="76" y="19"/>
                    <a:pt x="87" y="43"/>
                    <a:pt x="96" y="70"/>
                  </a:cubicBezTo>
                  <a:cubicBezTo>
                    <a:pt x="115" y="125"/>
                    <a:pt x="126" y="190"/>
                    <a:pt x="126" y="237"/>
                  </a:cubicBezTo>
                </a:path>
              </a:pathLst>
            </a:custGeom>
            <a:solidFill>
              <a:srgbClr val="5974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îṣḻîďe">
              <a:extLst>
                <a:ext uri="{FF2B5EF4-FFF2-40B4-BE49-F238E27FC236}">
                  <a16:creationId xmlns:a16="http://schemas.microsoft.com/office/drawing/2014/main" id="{9D313419-2152-411A-BB36-B2202B044613}"/>
                </a:ext>
              </a:extLst>
            </p:cNvPr>
            <p:cNvSpPr/>
            <p:nvPr/>
          </p:nvSpPr>
          <p:spPr bwMode="auto">
            <a:xfrm>
              <a:off x="6095998" y="1493838"/>
              <a:ext cx="591053" cy="4232109"/>
            </a:xfrm>
            <a:custGeom>
              <a:avLst/>
              <a:gdLst>
                <a:gd name="T0" fmla="*/ 31 w 63"/>
                <a:gd name="T1" fmla="*/ 451 h 451"/>
                <a:gd name="T2" fmla="*/ 63 w 63"/>
                <a:gd name="T3" fmla="*/ 237 h 451"/>
                <a:gd name="T4" fmla="*/ 0 w 63"/>
                <a:gd name="T5" fmla="*/ 0 h 451"/>
                <a:gd name="T6" fmla="*/ 0 w 63"/>
                <a:gd name="T7" fmla="*/ 451 h 451"/>
                <a:gd name="T8" fmla="*/ 31 w 63"/>
                <a:gd name="T9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451">
                  <a:moveTo>
                    <a:pt x="31" y="451"/>
                  </a:moveTo>
                  <a:cubicBezTo>
                    <a:pt x="31" y="451"/>
                    <a:pt x="63" y="287"/>
                    <a:pt x="63" y="237"/>
                  </a:cubicBezTo>
                  <a:cubicBezTo>
                    <a:pt x="63" y="167"/>
                    <a:pt x="40" y="59"/>
                    <a:pt x="0" y="0"/>
                  </a:cubicBezTo>
                  <a:cubicBezTo>
                    <a:pt x="0" y="451"/>
                    <a:pt x="0" y="451"/>
                    <a:pt x="0" y="451"/>
                  </a:cubicBezTo>
                  <a:cubicBezTo>
                    <a:pt x="31" y="451"/>
                    <a:pt x="31" y="451"/>
                    <a:pt x="31" y="451"/>
                  </a:cubicBezTo>
                </a:path>
              </a:pathLst>
            </a:custGeom>
            <a:solidFill>
              <a:srgbClr val="5169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išļidé">
              <a:extLst>
                <a:ext uri="{FF2B5EF4-FFF2-40B4-BE49-F238E27FC236}">
                  <a16:creationId xmlns:a16="http://schemas.microsoft.com/office/drawing/2014/main" id="{F4311418-9DFF-4F5F-AD64-D7726C657591}"/>
                </a:ext>
              </a:extLst>
            </p:cNvPr>
            <p:cNvSpPr/>
            <p:nvPr/>
          </p:nvSpPr>
          <p:spPr bwMode="auto">
            <a:xfrm>
              <a:off x="5852359" y="2657894"/>
              <a:ext cx="487279" cy="487279"/>
            </a:xfrm>
            <a:prstGeom prst="ellipse">
              <a:avLst/>
            </a:prstGeom>
            <a:solidFill>
              <a:srgbClr val="C5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îṣḻïďe">
              <a:extLst>
                <a:ext uri="{FF2B5EF4-FFF2-40B4-BE49-F238E27FC236}">
                  <a16:creationId xmlns:a16="http://schemas.microsoft.com/office/drawing/2014/main" id="{79C66A7F-6E84-4014-A684-2F2EDE1B39E7}"/>
                </a:ext>
              </a:extLst>
            </p:cNvPr>
            <p:cNvSpPr/>
            <p:nvPr/>
          </p:nvSpPr>
          <p:spPr bwMode="auto">
            <a:xfrm>
              <a:off x="6095998" y="265789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CBA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ïṩ1ïḍê">
              <a:extLst>
                <a:ext uri="{FF2B5EF4-FFF2-40B4-BE49-F238E27FC236}">
                  <a16:creationId xmlns:a16="http://schemas.microsoft.com/office/drawing/2014/main" id="{01B918D1-76A0-4628-9B5A-3CDD5876384D}"/>
                </a:ext>
              </a:extLst>
            </p:cNvPr>
            <p:cNvSpPr/>
            <p:nvPr/>
          </p:nvSpPr>
          <p:spPr bwMode="auto">
            <a:xfrm>
              <a:off x="6095998" y="2657894"/>
              <a:ext cx="243640" cy="243640"/>
            </a:xfrm>
            <a:custGeom>
              <a:avLst/>
              <a:gdLst>
                <a:gd name="T0" fmla="*/ 26 w 26"/>
                <a:gd name="T1" fmla="*/ 26 h 26"/>
                <a:gd name="T2" fmla="*/ 26 w 26"/>
                <a:gd name="T3" fmla="*/ 26 h 26"/>
                <a:gd name="T4" fmla="*/ 26 w 26"/>
                <a:gd name="T5" fmla="*/ 26 h 26"/>
                <a:gd name="T6" fmla="*/ 26 w 26"/>
                <a:gd name="T7" fmla="*/ 26 h 26"/>
                <a:gd name="T8" fmla="*/ 26 w 26"/>
                <a:gd name="T9" fmla="*/ 26 h 26"/>
                <a:gd name="T10" fmla="*/ 26 w 26"/>
                <a:gd name="T11" fmla="*/ 26 h 26"/>
                <a:gd name="T12" fmla="*/ 0 w 26"/>
                <a:gd name="T13" fmla="*/ 0 h 26"/>
                <a:gd name="T14" fmla="*/ 0 w 26"/>
                <a:gd name="T15" fmla="*/ 0 h 26"/>
                <a:gd name="T16" fmla="*/ 0 w 26"/>
                <a:gd name="T17" fmla="*/ 0 h 26"/>
                <a:gd name="T18" fmla="*/ 26 w 26"/>
                <a:gd name="T19" fmla="*/ 26 h 26"/>
                <a:gd name="T20" fmla="*/ 26 w 26"/>
                <a:gd name="T21" fmla="*/ 26 h 26"/>
                <a:gd name="T22" fmla="*/ 0 w 26"/>
                <a:gd name="T2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6">
                  <a:moveTo>
                    <a:pt x="26" y="26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moveTo>
                    <a:pt x="26" y="26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6" y="12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12"/>
                    <a:pt x="14" y="0"/>
                    <a:pt x="0" y="0"/>
                  </a:cubicBezTo>
                </a:path>
              </a:pathLst>
            </a:custGeom>
            <a:solidFill>
              <a:srgbClr val="A8B4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ï$ļíḍé">
              <a:extLst>
                <a:ext uri="{FF2B5EF4-FFF2-40B4-BE49-F238E27FC236}">
                  <a16:creationId xmlns:a16="http://schemas.microsoft.com/office/drawing/2014/main" id="{643FC206-0B45-4656-9154-5C6D95F25DCF}"/>
                </a:ext>
              </a:extLst>
            </p:cNvPr>
            <p:cNvSpPr/>
            <p:nvPr/>
          </p:nvSpPr>
          <p:spPr bwMode="auto">
            <a:xfrm>
              <a:off x="5942595" y="2657894"/>
              <a:ext cx="397042" cy="392532"/>
            </a:xfrm>
            <a:custGeom>
              <a:avLst/>
              <a:gdLst>
                <a:gd name="T0" fmla="*/ 16 w 42"/>
                <a:gd name="T1" fmla="*/ 0 h 42"/>
                <a:gd name="T2" fmla="*/ 16 w 42"/>
                <a:gd name="T3" fmla="*/ 0 h 42"/>
                <a:gd name="T4" fmla="*/ 16 w 42"/>
                <a:gd name="T5" fmla="*/ 0 h 42"/>
                <a:gd name="T6" fmla="*/ 16 w 42"/>
                <a:gd name="T7" fmla="*/ 0 h 42"/>
                <a:gd name="T8" fmla="*/ 16 w 42"/>
                <a:gd name="T9" fmla="*/ 0 h 42"/>
                <a:gd name="T10" fmla="*/ 0 w 42"/>
                <a:gd name="T11" fmla="*/ 6 h 42"/>
                <a:gd name="T12" fmla="*/ 36 w 42"/>
                <a:gd name="T13" fmla="*/ 42 h 42"/>
                <a:gd name="T14" fmla="*/ 42 w 42"/>
                <a:gd name="T15" fmla="*/ 26 h 42"/>
                <a:gd name="T16" fmla="*/ 42 w 42"/>
                <a:gd name="T17" fmla="*/ 26 h 42"/>
                <a:gd name="T18" fmla="*/ 42 w 42"/>
                <a:gd name="T19" fmla="*/ 26 h 42"/>
                <a:gd name="T20" fmla="*/ 42 w 42"/>
                <a:gd name="T21" fmla="*/ 26 h 42"/>
                <a:gd name="T22" fmla="*/ 42 w 42"/>
                <a:gd name="T23" fmla="*/ 26 h 42"/>
                <a:gd name="T24" fmla="*/ 16 w 42"/>
                <a:gd name="T2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42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0"/>
                    <a:pt x="4" y="2"/>
                    <a:pt x="0" y="6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9" y="38"/>
                    <a:pt x="42" y="32"/>
                    <a:pt x="42" y="26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12"/>
                    <a:pt x="30" y="0"/>
                    <a:pt x="16" y="0"/>
                  </a:cubicBezTo>
                </a:path>
              </a:pathLst>
            </a:custGeom>
            <a:solidFill>
              <a:srgbClr val="E2F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îşļíďé">
              <a:extLst>
                <a:ext uri="{FF2B5EF4-FFF2-40B4-BE49-F238E27FC236}">
                  <a16:creationId xmlns:a16="http://schemas.microsoft.com/office/drawing/2014/main" id="{B72AF7ED-FFD3-4068-8B3A-71EC5FE99721}"/>
                </a:ext>
              </a:extLst>
            </p:cNvPr>
            <p:cNvSpPr/>
            <p:nvPr/>
          </p:nvSpPr>
          <p:spPr bwMode="auto">
            <a:xfrm>
              <a:off x="5820777" y="2630823"/>
              <a:ext cx="536911" cy="541421"/>
            </a:xfrm>
            <a:custGeom>
              <a:avLst/>
              <a:gdLst>
                <a:gd name="T0" fmla="*/ 29 w 57"/>
                <a:gd name="T1" fmla="*/ 58 h 58"/>
                <a:gd name="T2" fmla="*/ 0 w 57"/>
                <a:gd name="T3" fmla="*/ 29 h 58"/>
                <a:gd name="T4" fmla="*/ 29 w 57"/>
                <a:gd name="T5" fmla="*/ 0 h 58"/>
                <a:gd name="T6" fmla="*/ 57 w 57"/>
                <a:gd name="T7" fmla="*/ 29 h 58"/>
                <a:gd name="T8" fmla="*/ 29 w 57"/>
                <a:gd name="T9" fmla="*/ 58 h 58"/>
                <a:gd name="T10" fmla="*/ 29 w 57"/>
                <a:gd name="T11" fmla="*/ 6 h 58"/>
                <a:gd name="T12" fmla="*/ 6 w 57"/>
                <a:gd name="T13" fmla="*/ 29 h 58"/>
                <a:gd name="T14" fmla="*/ 29 w 57"/>
                <a:gd name="T15" fmla="*/ 52 h 58"/>
                <a:gd name="T16" fmla="*/ 52 w 57"/>
                <a:gd name="T17" fmla="*/ 29 h 58"/>
                <a:gd name="T18" fmla="*/ 29 w 57"/>
                <a:gd name="T19" fmla="*/ 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8">
                  <a:moveTo>
                    <a:pt x="29" y="58"/>
                  </a:move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7" y="13"/>
                    <a:pt x="57" y="29"/>
                  </a:cubicBezTo>
                  <a:cubicBezTo>
                    <a:pt x="57" y="45"/>
                    <a:pt x="45" y="58"/>
                    <a:pt x="29" y="58"/>
                  </a:cubicBezTo>
                  <a:close/>
                  <a:moveTo>
                    <a:pt x="29" y="6"/>
                  </a:moveTo>
                  <a:cubicBezTo>
                    <a:pt x="16" y="6"/>
                    <a:pt x="6" y="16"/>
                    <a:pt x="6" y="29"/>
                  </a:cubicBezTo>
                  <a:cubicBezTo>
                    <a:pt x="6" y="42"/>
                    <a:pt x="16" y="52"/>
                    <a:pt x="29" y="52"/>
                  </a:cubicBezTo>
                  <a:cubicBezTo>
                    <a:pt x="41" y="52"/>
                    <a:pt x="52" y="42"/>
                    <a:pt x="52" y="29"/>
                  </a:cubicBezTo>
                  <a:cubicBezTo>
                    <a:pt x="52" y="16"/>
                    <a:pt x="41" y="6"/>
                    <a:pt x="29" y="6"/>
                  </a:cubicBezTo>
                  <a:close/>
                </a:path>
              </a:pathLst>
            </a:custGeom>
            <a:solidFill>
              <a:srgbClr val="41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iş1îḋé">
              <a:extLst>
                <a:ext uri="{FF2B5EF4-FFF2-40B4-BE49-F238E27FC236}">
                  <a16:creationId xmlns:a16="http://schemas.microsoft.com/office/drawing/2014/main" id="{33AB6BCC-57E1-46ED-9E0A-23EB09E522C7}"/>
                </a:ext>
              </a:extLst>
            </p:cNvPr>
            <p:cNvSpPr/>
            <p:nvPr/>
          </p:nvSpPr>
          <p:spPr bwMode="auto">
            <a:xfrm>
              <a:off x="5906501" y="3605381"/>
              <a:ext cx="374484" cy="374484"/>
            </a:xfrm>
            <a:prstGeom prst="ellipse">
              <a:avLst/>
            </a:prstGeom>
            <a:solidFill>
              <a:srgbClr val="C5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îṧḷïḋè">
              <a:extLst>
                <a:ext uri="{FF2B5EF4-FFF2-40B4-BE49-F238E27FC236}">
                  <a16:creationId xmlns:a16="http://schemas.microsoft.com/office/drawing/2014/main" id="{97CC9BAA-F467-4354-8756-645E74C9FFA0}"/>
                </a:ext>
              </a:extLst>
            </p:cNvPr>
            <p:cNvSpPr/>
            <p:nvPr/>
          </p:nvSpPr>
          <p:spPr bwMode="auto">
            <a:xfrm>
              <a:off x="5965156" y="3605381"/>
              <a:ext cx="121821" cy="45118"/>
            </a:xfrm>
            <a:custGeom>
              <a:avLst/>
              <a:gdLst>
                <a:gd name="T0" fmla="*/ 13 w 13"/>
                <a:gd name="T1" fmla="*/ 0 h 5"/>
                <a:gd name="T2" fmla="*/ 0 w 13"/>
                <a:gd name="T3" fmla="*/ 5 h 5"/>
                <a:gd name="T4" fmla="*/ 1 w 13"/>
                <a:gd name="T5" fmla="*/ 5 h 5"/>
                <a:gd name="T6" fmla="*/ 13 w 13"/>
                <a:gd name="T7" fmla="*/ 0 h 5"/>
                <a:gd name="T8" fmla="*/ 13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cubicBezTo>
                    <a:pt x="8" y="0"/>
                    <a:pt x="4" y="2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2"/>
                    <a:pt x="8" y="1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ACBA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íṣḻîďe">
              <a:extLst>
                <a:ext uri="{FF2B5EF4-FFF2-40B4-BE49-F238E27FC236}">
                  <a16:creationId xmlns:a16="http://schemas.microsoft.com/office/drawing/2014/main" id="{BEAF3A2F-A146-4568-A866-4B3942FBA345}"/>
                </a:ext>
              </a:extLst>
            </p:cNvPr>
            <p:cNvSpPr/>
            <p:nvPr/>
          </p:nvSpPr>
          <p:spPr bwMode="auto">
            <a:xfrm>
              <a:off x="6235867" y="3799389"/>
              <a:ext cx="45118" cy="126332"/>
            </a:xfrm>
            <a:custGeom>
              <a:avLst/>
              <a:gdLst>
                <a:gd name="T0" fmla="*/ 5 w 5"/>
                <a:gd name="T1" fmla="*/ 0 h 13"/>
                <a:gd name="T2" fmla="*/ 0 w 5"/>
                <a:gd name="T3" fmla="*/ 12 h 13"/>
                <a:gd name="T4" fmla="*/ 0 w 5"/>
                <a:gd name="T5" fmla="*/ 13 h 13"/>
                <a:gd name="T6" fmla="*/ 5 w 5"/>
                <a:gd name="T7" fmla="*/ 0 h 13"/>
                <a:gd name="T8" fmla="*/ 5 w 5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0"/>
                  </a:moveTo>
                  <a:cubicBezTo>
                    <a:pt x="4" y="4"/>
                    <a:pt x="3" y="9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9"/>
                    <a:pt x="5" y="5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A8B4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iŝ1ïḓé">
              <a:extLst>
                <a:ext uri="{FF2B5EF4-FFF2-40B4-BE49-F238E27FC236}">
                  <a16:creationId xmlns:a16="http://schemas.microsoft.com/office/drawing/2014/main" id="{845AF2F2-3959-49C9-85DD-F1592A6C1574}"/>
                </a:ext>
              </a:extLst>
            </p:cNvPr>
            <p:cNvSpPr/>
            <p:nvPr/>
          </p:nvSpPr>
          <p:spPr bwMode="auto">
            <a:xfrm>
              <a:off x="5974180" y="3605381"/>
              <a:ext cx="306805" cy="306805"/>
            </a:xfrm>
            <a:custGeom>
              <a:avLst/>
              <a:gdLst>
                <a:gd name="T0" fmla="*/ 12 w 33"/>
                <a:gd name="T1" fmla="*/ 0 h 33"/>
                <a:gd name="T2" fmla="*/ 0 w 33"/>
                <a:gd name="T3" fmla="*/ 5 h 33"/>
                <a:gd name="T4" fmla="*/ 28 w 33"/>
                <a:gd name="T5" fmla="*/ 33 h 33"/>
                <a:gd name="T6" fmla="*/ 33 w 33"/>
                <a:gd name="T7" fmla="*/ 21 h 33"/>
                <a:gd name="T8" fmla="*/ 12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2" y="0"/>
                  </a:moveTo>
                  <a:cubicBezTo>
                    <a:pt x="7" y="1"/>
                    <a:pt x="3" y="2"/>
                    <a:pt x="0" y="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31" y="30"/>
                    <a:pt x="32" y="25"/>
                    <a:pt x="33" y="21"/>
                  </a:cubicBezTo>
                  <a:cubicBezTo>
                    <a:pt x="32" y="9"/>
                    <a:pt x="23" y="0"/>
                    <a:pt x="12" y="0"/>
                  </a:cubicBezTo>
                </a:path>
              </a:pathLst>
            </a:custGeom>
            <a:solidFill>
              <a:srgbClr val="E2F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îŝľiḑe">
              <a:extLst>
                <a:ext uri="{FF2B5EF4-FFF2-40B4-BE49-F238E27FC236}">
                  <a16:creationId xmlns:a16="http://schemas.microsoft.com/office/drawing/2014/main" id="{50F2AE31-E79D-41BC-B63E-3178B1821C58}"/>
                </a:ext>
              </a:extLst>
            </p:cNvPr>
            <p:cNvSpPr/>
            <p:nvPr/>
          </p:nvSpPr>
          <p:spPr bwMode="auto">
            <a:xfrm>
              <a:off x="5879430" y="3587333"/>
              <a:ext cx="419603" cy="419603"/>
            </a:xfrm>
            <a:custGeom>
              <a:avLst/>
              <a:gdLst>
                <a:gd name="T0" fmla="*/ 23 w 45"/>
                <a:gd name="T1" fmla="*/ 45 h 45"/>
                <a:gd name="T2" fmla="*/ 0 w 45"/>
                <a:gd name="T3" fmla="*/ 22 h 45"/>
                <a:gd name="T4" fmla="*/ 23 w 45"/>
                <a:gd name="T5" fmla="*/ 0 h 45"/>
                <a:gd name="T6" fmla="*/ 45 w 45"/>
                <a:gd name="T7" fmla="*/ 22 h 45"/>
                <a:gd name="T8" fmla="*/ 23 w 45"/>
                <a:gd name="T9" fmla="*/ 45 h 45"/>
                <a:gd name="T10" fmla="*/ 23 w 45"/>
                <a:gd name="T11" fmla="*/ 5 h 45"/>
                <a:gd name="T12" fmla="*/ 6 w 45"/>
                <a:gd name="T13" fmla="*/ 22 h 45"/>
                <a:gd name="T14" fmla="*/ 23 w 45"/>
                <a:gd name="T15" fmla="*/ 39 h 45"/>
                <a:gd name="T16" fmla="*/ 40 w 45"/>
                <a:gd name="T17" fmla="*/ 22 h 45"/>
                <a:gd name="T18" fmla="*/ 23 w 45"/>
                <a:gd name="T19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3" y="45"/>
                  </a:move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35"/>
                    <a:pt x="35" y="45"/>
                    <a:pt x="23" y="45"/>
                  </a:cubicBezTo>
                  <a:close/>
                  <a:moveTo>
                    <a:pt x="23" y="5"/>
                  </a:moveTo>
                  <a:cubicBezTo>
                    <a:pt x="13" y="5"/>
                    <a:pt x="6" y="13"/>
                    <a:pt x="6" y="22"/>
                  </a:cubicBezTo>
                  <a:cubicBezTo>
                    <a:pt x="6" y="31"/>
                    <a:pt x="13" y="39"/>
                    <a:pt x="23" y="39"/>
                  </a:cubicBezTo>
                  <a:cubicBezTo>
                    <a:pt x="32" y="39"/>
                    <a:pt x="40" y="31"/>
                    <a:pt x="40" y="22"/>
                  </a:cubicBezTo>
                  <a:cubicBezTo>
                    <a:pt x="40" y="13"/>
                    <a:pt x="32" y="5"/>
                    <a:pt x="23" y="5"/>
                  </a:cubicBezTo>
                  <a:close/>
                </a:path>
              </a:pathLst>
            </a:custGeom>
            <a:solidFill>
              <a:srgbClr val="41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isḷiďê">
              <a:extLst>
                <a:ext uri="{FF2B5EF4-FFF2-40B4-BE49-F238E27FC236}">
                  <a16:creationId xmlns:a16="http://schemas.microsoft.com/office/drawing/2014/main" id="{2987B4ED-50A3-4D57-B15E-16DA7E6620D7}"/>
                </a:ext>
              </a:extLst>
            </p:cNvPr>
            <p:cNvSpPr/>
            <p:nvPr/>
          </p:nvSpPr>
          <p:spPr bwMode="auto">
            <a:xfrm>
              <a:off x="5775659" y="1493838"/>
              <a:ext cx="627148" cy="658729"/>
            </a:xfrm>
            <a:custGeom>
              <a:avLst/>
              <a:gdLst>
                <a:gd name="T0" fmla="*/ 67 w 67"/>
                <a:gd name="T1" fmla="*/ 70 h 70"/>
                <a:gd name="T2" fmla="*/ 0 w 67"/>
                <a:gd name="T3" fmla="*/ 70 h 70"/>
                <a:gd name="T4" fmla="*/ 34 w 67"/>
                <a:gd name="T5" fmla="*/ 0 h 70"/>
                <a:gd name="T6" fmla="*/ 67 w 67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70">
                  <a:moveTo>
                    <a:pt x="67" y="7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9" y="43"/>
                    <a:pt x="21" y="19"/>
                    <a:pt x="34" y="0"/>
                  </a:cubicBezTo>
                  <a:cubicBezTo>
                    <a:pt x="47" y="19"/>
                    <a:pt x="58" y="43"/>
                    <a:pt x="67" y="70"/>
                  </a:cubicBez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iślíḋé">
              <a:extLst>
                <a:ext uri="{FF2B5EF4-FFF2-40B4-BE49-F238E27FC236}">
                  <a16:creationId xmlns:a16="http://schemas.microsoft.com/office/drawing/2014/main" id="{D67C1418-3C69-49F4-8184-BD7E89E4FB96}"/>
                </a:ext>
              </a:extLst>
            </p:cNvPr>
            <p:cNvSpPr/>
            <p:nvPr/>
          </p:nvSpPr>
          <p:spPr bwMode="auto">
            <a:xfrm>
              <a:off x="5599695" y="4579939"/>
              <a:ext cx="992606" cy="374484"/>
            </a:xfrm>
            <a:custGeom>
              <a:avLst/>
              <a:gdLst>
                <a:gd name="T0" fmla="*/ 106 w 106"/>
                <a:gd name="T1" fmla="*/ 0 h 40"/>
                <a:gd name="T2" fmla="*/ 105 w 106"/>
                <a:gd name="T3" fmla="*/ 4 h 40"/>
                <a:gd name="T4" fmla="*/ 99 w 106"/>
                <a:gd name="T5" fmla="*/ 40 h 40"/>
                <a:gd name="T6" fmla="*/ 6 w 106"/>
                <a:gd name="T7" fmla="*/ 40 h 40"/>
                <a:gd name="T8" fmla="*/ 0 w 106"/>
                <a:gd name="T9" fmla="*/ 4 h 40"/>
                <a:gd name="T10" fmla="*/ 0 w 106"/>
                <a:gd name="T11" fmla="*/ 0 h 40"/>
                <a:gd name="T12" fmla="*/ 106 w 106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40">
                  <a:moveTo>
                    <a:pt x="106" y="0"/>
                  </a:moveTo>
                  <a:cubicBezTo>
                    <a:pt x="105" y="1"/>
                    <a:pt x="105" y="3"/>
                    <a:pt x="105" y="4"/>
                  </a:cubicBezTo>
                  <a:cubicBezTo>
                    <a:pt x="103" y="16"/>
                    <a:pt x="101" y="28"/>
                    <a:pt x="99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4" y="28"/>
                    <a:pt x="2" y="16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rgbClr val="41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íSḻiďê">
              <a:extLst>
                <a:ext uri="{FF2B5EF4-FFF2-40B4-BE49-F238E27FC236}">
                  <a16:creationId xmlns:a16="http://schemas.microsoft.com/office/drawing/2014/main" id="{F4AEDE6E-7D9A-4C0E-9869-FBE541B73747}"/>
                </a:ext>
              </a:extLst>
            </p:cNvPr>
            <p:cNvSpPr/>
            <p:nvPr/>
          </p:nvSpPr>
          <p:spPr bwMode="auto">
            <a:xfrm>
              <a:off x="6515601" y="3754270"/>
              <a:ext cx="275224" cy="1303924"/>
            </a:xfrm>
            <a:custGeom>
              <a:avLst/>
              <a:gdLst>
                <a:gd name="T0" fmla="*/ 18 w 29"/>
                <a:gd name="T1" fmla="*/ 0 h 139"/>
                <a:gd name="T2" fmla="*/ 0 w 29"/>
                <a:gd name="T3" fmla="*/ 135 h 139"/>
                <a:gd name="T4" fmla="*/ 11 w 29"/>
                <a:gd name="T5" fmla="*/ 139 h 139"/>
                <a:gd name="T6" fmla="*/ 13 w 29"/>
                <a:gd name="T7" fmla="*/ 129 h 139"/>
                <a:gd name="T8" fmla="*/ 18 w 29"/>
                <a:gd name="T9" fmla="*/ 93 h 139"/>
                <a:gd name="T10" fmla="*/ 19 w 29"/>
                <a:gd name="T11" fmla="*/ 90 h 139"/>
                <a:gd name="T12" fmla="*/ 29 w 29"/>
                <a:gd name="T13" fmla="*/ 12 h 139"/>
                <a:gd name="T14" fmla="*/ 18 w 29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39">
                  <a:moveTo>
                    <a:pt x="18" y="0"/>
                  </a:moveTo>
                  <a:cubicBezTo>
                    <a:pt x="0" y="135"/>
                    <a:pt x="0" y="135"/>
                    <a:pt x="0" y="135"/>
                  </a:cubicBezTo>
                  <a:cubicBezTo>
                    <a:pt x="4" y="135"/>
                    <a:pt x="8" y="137"/>
                    <a:pt x="11" y="139"/>
                  </a:cubicBezTo>
                  <a:cubicBezTo>
                    <a:pt x="11" y="136"/>
                    <a:pt x="12" y="133"/>
                    <a:pt x="13" y="129"/>
                  </a:cubicBezTo>
                  <a:cubicBezTo>
                    <a:pt x="14" y="118"/>
                    <a:pt x="16" y="106"/>
                    <a:pt x="18" y="93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24" y="56"/>
                    <a:pt x="27" y="30"/>
                    <a:pt x="29" y="12"/>
                  </a:cubicBezTo>
                  <a:cubicBezTo>
                    <a:pt x="25" y="7"/>
                    <a:pt x="21" y="3"/>
                    <a:pt x="18" y="0"/>
                  </a:cubicBezTo>
                  <a:close/>
                </a:path>
              </a:pathLst>
            </a:custGeom>
            <a:solidFill>
              <a:srgbClr val="465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îSḻíḋe">
              <a:extLst>
                <a:ext uri="{FF2B5EF4-FFF2-40B4-BE49-F238E27FC236}">
                  <a16:creationId xmlns:a16="http://schemas.microsoft.com/office/drawing/2014/main" id="{9BADAE33-784A-426D-BF86-B311F2CF3874}"/>
                </a:ext>
              </a:extLst>
            </p:cNvPr>
            <p:cNvSpPr/>
            <p:nvPr/>
          </p:nvSpPr>
          <p:spPr bwMode="auto">
            <a:xfrm>
              <a:off x="5401174" y="3754270"/>
              <a:ext cx="270711" cy="1303924"/>
            </a:xfrm>
            <a:custGeom>
              <a:avLst/>
              <a:gdLst>
                <a:gd name="T0" fmla="*/ 11 w 29"/>
                <a:gd name="T1" fmla="*/ 0 h 139"/>
                <a:gd name="T2" fmla="*/ 0 w 29"/>
                <a:gd name="T3" fmla="*/ 12 h 139"/>
                <a:gd name="T4" fmla="*/ 9 w 29"/>
                <a:gd name="T5" fmla="*/ 90 h 139"/>
                <a:gd name="T6" fmla="*/ 10 w 29"/>
                <a:gd name="T7" fmla="*/ 94 h 139"/>
                <a:gd name="T8" fmla="*/ 16 w 29"/>
                <a:gd name="T9" fmla="*/ 129 h 139"/>
                <a:gd name="T10" fmla="*/ 18 w 29"/>
                <a:gd name="T11" fmla="*/ 139 h 139"/>
                <a:gd name="T12" fmla="*/ 29 w 29"/>
                <a:gd name="T13" fmla="*/ 135 h 139"/>
                <a:gd name="T14" fmla="*/ 11 w 29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39">
                  <a:moveTo>
                    <a:pt x="11" y="0"/>
                  </a:moveTo>
                  <a:cubicBezTo>
                    <a:pt x="7" y="3"/>
                    <a:pt x="3" y="7"/>
                    <a:pt x="0" y="12"/>
                  </a:cubicBezTo>
                  <a:cubicBezTo>
                    <a:pt x="1" y="30"/>
                    <a:pt x="4" y="56"/>
                    <a:pt x="9" y="90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2" y="106"/>
                    <a:pt x="14" y="118"/>
                    <a:pt x="16" y="129"/>
                  </a:cubicBezTo>
                  <a:cubicBezTo>
                    <a:pt x="16" y="133"/>
                    <a:pt x="17" y="136"/>
                    <a:pt x="18" y="139"/>
                  </a:cubicBezTo>
                  <a:cubicBezTo>
                    <a:pt x="21" y="137"/>
                    <a:pt x="24" y="135"/>
                    <a:pt x="29" y="135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465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3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55AF72C-2CD3-4797-AA93-80B749B2382F}"/>
              </a:ext>
            </a:extLst>
          </p:cNvPr>
          <p:cNvGrpSpPr>
            <a:grpSpLocks noChangeAspect="1"/>
          </p:cNvGrpSpPr>
          <p:nvPr/>
        </p:nvGrpSpPr>
        <p:grpSpPr>
          <a:xfrm>
            <a:off x="8744259" y="2083826"/>
            <a:ext cx="439213" cy="688741"/>
            <a:chOff x="4694639" y="1445342"/>
            <a:chExt cx="2802722" cy="4395019"/>
          </a:xfrm>
        </p:grpSpPr>
        <p:sp>
          <p:nvSpPr>
            <p:cNvPr id="75" name="iṩ1íḍè">
              <a:extLst>
                <a:ext uri="{FF2B5EF4-FFF2-40B4-BE49-F238E27FC236}">
                  <a16:creationId xmlns:a16="http://schemas.microsoft.com/office/drawing/2014/main" id="{970C6975-7691-4400-897F-F2C749A48CA3}"/>
                </a:ext>
              </a:extLst>
            </p:cNvPr>
            <p:cNvSpPr/>
            <p:nvPr/>
          </p:nvSpPr>
          <p:spPr bwMode="auto">
            <a:xfrm>
              <a:off x="4694639" y="3333039"/>
              <a:ext cx="1080742" cy="1390557"/>
            </a:xfrm>
            <a:custGeom>
              <a:avLst/>
              <a:gdLst>
                <a:gd name="T0" fmla="*/ 42 w 72"/>
                <a:gd name="T1" fmla="*/ 0 h 93"/>
                <a:gd name="T2" fmla="*/ 6 w 72"/>
                <a:gd name="T3" fmla="*/ 30 h 93"/>
                <a:gd name="T4" fmla="*/ 4 w 72"/>
                <a:gd name="T5" fmla="*/ 46 h 93"/>
                <a:gd name="T6" fmla="*/ 44 w 72"/>
                <a:gd name="T7" fmla="*/ 93 h 93"/>
                <a:gd name="T8" fmla="*/ 44 w 72"/>
                <a:gd name="T9" fmla="*/ 63 h 93"/>
                <a:gd name="T10" fmla="*/ 72 w 72"/>
                <a:gd name="T11" fmla="*/ 28 h 93"/>
                <a:gd name="T12" fmla="*/ 42 w 72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93">
                  <a:moveTo>
                    <a:pt x="42" y="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1" y="34"/>
                    <a:pt x="0" y="41"/>
                    <a:pt x="4" y="46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3"/>
                    <a:pt x="53" y="89"/>
                    <a:pt x="44" y="63"/>
                  </a:cubicBezTo>
                  <a:cubicBezTo>
                    <a:pt x="35" y="37"/>
                    <a:pt x="32" y="41"/>
                    <a:pt x="72" y="28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iṥľîḋé">
              <a:extLst>
                <a:ext uri="{FF2B5EF4-FFF2-40B4-BE49-F238E27FC236}">
                  <a16:creationId xmlns:a16="http://schemas.microsoft.com/office/drawing/2014/main" id="{4AADE2F5-8C4A-4B7F-81C6-39976D92DD4E}"/>
                </a:ext>
              </a:extLst>
            </p:cNvPr>
            <p:cNvSpPr/>
            <p:nvPr/>
          </p:nvSpPr>
          <p:spPr bwMode="auto">
            <a:xfrm>
              <a:off x="6416619" y="3333039"/>
              <a:ext cx="1080742" cy="1390557"/>
            </a:xfrm>
            <a:custGeom>
              <a:avLst/>
              <a:gdLst>
                <a:gd name="T0" fmla="*/ 30 w 72"/>
                <a:gd name="T1" fmla="*/ 0 h 93"/>
                <a:gd name="T2" fmla="*/ 66 w 72"/>
                <a:gd name="T3" fmla="*/ 30 h 93"/>
                <a:gd name="T4" fmla="*/ 68 w 72"/>
                <a:gd name="T5" fmla="*/ 46 h 93"/>
                <a:gd name="T6" fmla="*/ 28 w 72"/>
                <a:gd name="T7" fmla="*/ 93 h 93"/>
                <a:gd name="T8" fmla="*/ 28 w 72"/>
                <a:gd name="T9" fmla="*/ 63 h 93"/>
                <a:gd name="T10" fmla="*/ 0 w 72"/>
                <a:gd name="T11" fmla="*/ 28 h 93"/>
                <a:gd name="T12" fmla="*/ 30 w 72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93">
                  <a:moveTo>
                    <a:pt x="30" y="0"/>
                  </a:moveTo>
                  <a:cubicBezTo>
                    <a:pt x="66" y="30"/>
                    <a:pt x="66" y="30"/>
                    <a:pt x="66" y="30"/>
                  </a:cubicBezTo>
                  <a:cubicBezTo>
                    <a:pt x="71" y="34"/>
                    <a:pt x="72" y="41"/>
                    <a:pt x="68" y="46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28" y="93"/>
                    <a:pt x="19" y="89"/>
                    <a:pt x="28" y="63"/>
                  </a:cubicBezTo>
                  <a:cubicBezTo>
                    <a:pt x="37" y="37"/>
                    <a:pt x="39" y="41"/>
                    <a:pt x="0" y="28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iṥľiḓe">
              <a:extLst>
                <a:ext uri="{FF2B5EF4-FFF2-40B4-BE49-F238E27FC236}">
                  <a16:creationId xmlns:a16="http://schemas.microsoft.com/office/drawing/2014/main" id="{DEEF8C08-078C-4DA9-9175-F9CA32CFCC30}"/>
                </a:ext>
              </a:extLst>
            </p:cNvPr>
            <p:cNvSpPr/>
            <p:nvPr/>
          </p:nvSpPr>
          <p:spPr bwMode="auto">
            <a:xfrm>
              <a:off x="5278237" y="1791180"/>
              <a:ext cx="1635525" cy="2168692"/>
            </a:xfrm>
            <a:custGeom>
              <a:avLst/>
              <a:gdLst>
                <a:gd name="T0" fmla="*/ 74 w 109"/>
                <a:gd name="T1" fmla="*/ 0 h 145"/>
                <a:gd name="T2" fmla="*/ 55 w 109"/>
                <a:gd name="T3" fmla="*/ 7 h 145"/>
                <a:gd name="T4" fmla="*/ 35 w 109"/>
                <a:gd name="T5" fmla="*/ 0 h 145"/>
                <a:gd name="T6" fmla="*/ 0 w 109"/>
                <a:gd name="T7" fmla="*/ 145 h 145"/>
                <a:gd name="T8" fmla="*/ 55 w 109"/>
                <a:gd name="T9" fmla="*/ 145 h 145"/>
                <a:gd name="T10" fmla="*/ 109 w 109"/>
                <a:gd name="T11" fmla="*/ 145 h 145"/>
                <a:gd name="T12" fmla="*/ 74 w 109"/>
                <a:gd name="T1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145">
                  <a:moveTo>
                    <a:pt x="74" y="0"/>
                  </a:moveTo>
                  <a:cubicBezTo>
                    <a:pt x="69" y="4"/>
                    <a:pt x="62" y="7"/>
                    <a:pt x="55" y="7"/>
                  </a:cubicBezTo>
                  <a:cubicBezTo>
                    <a:pt x="47" y="7"/>
                    <a:pt x="40" y="4"/>
                    <a:pt x="35" y="0"/>
                  </a:cubicBezTo>
                  <a:cubicBezTo>
                    <a:pt x="19" y="24"/>
                    <a:pt x="0" y="69"/>
                    <a:pt x="0" y="145"/>
                  </a:cubicBezTo>
                  <a:cubicBezTo>
                    <a:pt x="55" y="145"/>
                    <a:pt x="55" y="145"/>
                    <a:pt x="55" y="145"/>
                  </a:cubicBezTo>
                  <a:cubicBezTo>
                    <a:pt x="109" y="145"/>
                    <a:pt x="109" y="145"/>
                    <a:pt x="109" y="145"/>
                  </a:cubicBezTo>
                  <a:cubicBezTo>
                    <a:pt x="109" y="69"/>
                    <a:pt x="90" y="24"/>
                    <a:pt x="74" y="0"/>
                  </a:cubicBezTo>
                </a:path>
              </a:pathLst>
            </a:custGeom>
            <a:solidFill>
              <a:srgbClr val="F7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ïsļiḋè">
              <a:extLst>
                <a:ext uri="{FF2B5EF4-FFF2-40B4-BE49-F238E27FC236}">
                  <a16:creationId xmlns:a16="http://schemas.microsoft.com/office/drawing/2014/main" id="{7BD1E8C0-EA4E-4776-9FDB-584DAA3A1517}"/>
                </a:ext>
              </a:extLst>
            </p:cNvPr>
            <p:cNvSpPr/>
            <p:nvPr/>
          </p:nvSpPr>
          <p:spPr bwMode="auto">
            <a:xfrm>
              <a:off x="5804201" y="1445342"/>
              <a:ext cx="583603" cy="446707"/>
            </a:xfrm>
            <a:custGeom>
              <a:avLst/>
              <a:gdLst>
                <a:gd name="T0" fmla="*/ 39 w 39"/>
                <a:gd name="T1" fmla="*/ 23 h 30"/>
                <a:gd name="T2" fmla="*/ 20 w 39"/>
                <a:gd name="T3" fmla="*/ 0 h 30"/>
                <a:gd name="T4" fmla="*/ 0 w 39"/>
                <a:gd name="T5" fmla="*/ 23 h 30"/>
                <a:gd name="T6" fmla="*/ 20 w 39"/>
                <a:gd name="T7" fmla="*/ 30 h 30"/>
                <a:gd name="T8" fmla="*/ 39 w 39"/>
                <a:gd name="T9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0">
                  <a:moveTo>
                    <a:pt x="39" y="23"/>
                  </a:moveTo>
                  <a:cubicBezTo>
                    <a:pt x="29" y="7"/>
                    <a:pt x="20" y="0"/>
                    <a:pt x="20" y="0"/>
                  </a:cubicBezTo>
                  <a:cubicBezTo>
                    <a:pt x="20" y="0"/>
                    <a:pt x="10" y="7"/>
                    <a:pt x="0" y="23"/>
                  </a:cubicBezTo>
                  <a:cubicBezTo>
                    <a:pt x="5" y="27"/>
                    <a:pt x="12" y="30"/>
                    <a:pt x="20" y="30"/>
                  </a:cubicBezTo>
                  <a:cubicBezTo>
                    <a:pt x="27" y="30"/>
                    <a:pt x="34" y="27"/>
                    <a:pt x="39" y="23"/>
                  </a:cubicBezTo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ísḻiďé">
              <a:extLst>
                <a:ext uri="{FF2B5EF4-FFF2-40B4-BE49-F238E27FC236}">
                  <a16:creationId xmlns:a16="http://schemas.microsoft.com/office/drawing/2014/main" id="{879C4B3A-E1B8-4EDC-A712-8496D2431947}"/>
                </a:ext>
              </a:extLst>
            </p:cNvPr>
            <p:cNvSpPr/>
            <p:nvPr/>
          </p:nvSpPr>
          <p:spPr bwMode="auto">
            <a:xfrm>
              <a:off x="5681714" y="2418008"/>
              <a:ext cx="828571" cy="821364"/>
            </a:xfrm>
            <a:prstGeom prst="ellipse">
              <a:avLst/>
            </a:prstGeom>
            <a:solidFill>
              <a:srgbClr val="FFD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ïśļiḑé">
              <a:extLst>
                <a:ext uri="{FF2B5EF4-FFF2-40B4-BE49-F238E27FC236}">
                  <a16:creationId xmlns:a16="http://schemas.microsoft.com/office/drawing/2014/main" id="{AF3AAE7A-BA67-412E-AD88-4CBA61E9E01C}"/>
                </a:ext>
              </a:extLst>
            </p:cNvPr>
            <p:cNvSpPr/>
            <p:nvPr/>
          </p:nvSpPr>
          <p:spPr bwMode="auto">
            <a:xfrm>
              <a:off x="5847430" y="2583724"/>
              <a:ext cx="497144" cy="475527"/>
            </a:xfrm>
            <a:prstGeom prst="ellipse">
              <a:avLst/>
            </a:prstGeom>
            <a:solidFill>
              <a:srgbClr val="23B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ïšḻîḋe">
              <a:extLst>
                <a:ext uri="{FF2B5EF4-FFF2-40B4-BE49-F238E27FC236}">
                  <a16:creationId xmlns:a16="http://schemas.microsoft.com/office/drawing/2014/main" id="{2CCB5A05-F4A2-4CFA-8B80-78FFF0AFD79F}"/>
                </a:ext>
              </a:extLst>
            </p:cNvPr>
            <p:cNvSpPr/>
            <p:nvPr/>
          </p:nvSpPr>
          <p:spPr bwMode="auto">
            <a:xfrm>
              <a:off x="5919480" y="2655773"/>
              <a:ext cx="180126" cy="1657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iš1íḍe">
              <a:extLst>
                <a:ext uri="{FF2B5EF4-FFF2-40B4-BE49-F238E27FC236}">
                  <a16:creationId xmlns:a16="http://schemas.microsoft.com/office/drawing/2014/main" id="{1C0CDC16-67B9-4188-B380-A4DF8CD35001}"/>
                </a:ext>
              </a:extLst>
            </p:cNvPr>
            <p:cNvSpPr/>
            <p:nvPr/>
          </p:nvSpPr>
          <p:spPr bwMode="auto">
            <a:xfrm>
              <a:off x="5919480" y="1971301"/>
              <a:ext cx="360247" cy="353045"/>
            </a:xfrm>
            <a:prstGeom prst="ellipse">
              <a:avLst/>
            </a:prstGeom>
            <a:solidFill>
              <a:srgbClr val="FFD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íśḻîḍê">
              <a:extLst>
                <a:ext uri="{FF2B5EF4-FFF2-40B4-BE49-F238E27FC236}">
                  <a16:creationId xmlns:a16="http://schemas.microsoft.com/office/drawing/2014/main" id="{24989CBF-342E-445D-BE1C-51E0A74F405E}"/>
                </a:ext>
              </a:extLst>
            </p:cNvPr>
            <p:cNvSpPr/>
            <p:nvPr/>
          </p:nvSpPr>
          <p:spPr bwMode="auto">
            <a:xfrm>
              <a:off x="5998732" y="2043351"/>
              <a:ext cx="208946" cy="194536"/>
            </a:xfrm>
            <a:prstGeom prst="ellipse">
              <a:avLst/>
            </a:prstGeom>
            <a:solidFill>
              <a:srgbClr val="23B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işlîdè">
              <a:extLst>
                <a:ext uri="{FF2B5EF4-FFF2-40B4-BE49-F238E27FC236}">
                  <a16:creationId xmlns:a16="http://schemas.microsoft.com/office/drawing/2014/main" id="{43C364A3-9C34-4463-B0F4-ACBE60023D8B}"/>
                </a:ext>
              </a:extLst>
            </p:cNvPr>
            <p:cNvSpPr/>
            <p:nvPr/>
          </p:nvSpPr>
          <p:spPr bwMode="auto">
            <a:xfrm>
              <a:off x="5516003" y="4031916"/>
              <a:ext cx="1152791" cy="1808445"/>
            </a:xfrm>
            <a:custGeom>
              <a:avLst/>
              <a:gdLst>
                <a:gd name="T0" fmla="*/ 39 w 77"/>
                <a:gd name="T1" fmla="*/ 0 h 121"/>
                <a:gd name="T2" fmla="*/ 0 w 77"/>
                <a:gd name="T3" fmla="*/ 28 h 121"/>
                <a:gd name="T4" fmla="*/ 39 w 77"/>
                <a:gd name="T5" fmla="*/ 121 h 121"/>
                <a:gd name="T6" fmla="*/ 77 w 77"/>
                <a:gd name="T7" fmla="*/ 28 h 121"/>
                <a:gd name="T8" fmla="*/ 39 w 77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21">
                  <a:moveTo>
                    <a:pt x="39" y="0"/>
                  </a:moveTo>
                  <a:cubicBezTo>
                    <a:pt x="39" y="0"/>
                    <a:pt x="0" y="5"/>
                    <a:pt x="0" y="28"/>
                  </a:cubicBezTo>
                  <a:cubicBezTo>
                    <a:pt x="0" y="51"/>
                    <a:pt x="10" y="87"/>
                    <a:pt x="39" y="121"/>
                  </a:cubicBezTo>
                  <a:cubicBezTo>
                    <a:pt x="67" y="87"/>
                    <a:pt x="77" y="51"/>
                    <a:pt x="77" y="28"/>
                  </a:cubicBezTo>
                  <a:cubicBezTo>
                    <a:pt x="77" y="5"/>
                    <a:pt x="39" y="0"/>
                    <a:pt x="39" y="0"/>
                  </a:cubicBezTo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îSļïḓê">
              <a:extLst>
                <a:ext uri="{FF2B5EF4-FFF2-40B4-BE49-F238E27FC236}">
                  <a16:creationId xmlns:a16="http://schemas.microsoft.com/office/drawing/2014/main" id="{724758B8-D76B-4CCB-B281-A6D932AB5AAF}"/>
                </a:ext>
              </a:extLst>
            </p:cNvPr>
            <p:cNvSpPr/>
            <p:nvPr/>
          </p:nvSpPr>
          <p:spPr bwMode="auto">
            <a:xfrm>
              <a:off x="5760971" y="4168813"/>
              <a:ext cx="670062" cy="1073540"/>
            </a:xfrm>
            <a:custGeom>
              <a:avLst/>
              <a:gdLst>
                <a:gd name="T0" fmla="*/ 23 w 45"/>
                <a:gd name="T1" fmla="*/ 0 h 72"/>
                <a:gd name="T2" fmla="*/ 0 w 45"/>
                <a:gd name="T3" fmla="*/ 17 h 72"/>
                <a:gd name="T4" fmla="*/ 23 w 45"/>
                <a:gd name="T5" fmla="*/ 72 h 72"/>
                <a:gd name="T6" fmla="*/ 45 w 45"/>
                <a:gd name="T7" fmla="*/ 17 h 72"/>
                <a:gd name="T8" fmla="*/ 23 w 45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2">
                  <a:moveTo>
                    <a:pt x="23" y="0"/>
                  </a:moveTo>
                  <a:cubicBezTo>
                    <a:pt x="23" y="0"/>
                    <a:pt x="0" y="3"/>
                    <a:pt x="0" y="17"/>
                  </a:cubicBezTo>
                  <a:cubicBezTo>
                    <a:pt x="0" y="30"/>
                    <a:pt x="6" y="52"/>
                    <a:pt x="23" y="72"/>
                  </a:cubicBezTo>
                  <a:cubicBezTo>
                    <a:pt x="39" y="52"/>
                    <a:pt x="45" y="30"/>
                    <a:pt x="45" y="17"/>
                  </a:cubicBezTo>
                  <a:cubicBezTo>
                    <a:pt x="45" y="3"/>
                    <a:pt x="23" y="0"/>
                    <a:pt x="23" y="0"/>
                  </a:cubicBezTo>
                </a:path>
              </a:pathLst>
            </a:custGeom>
            <a:solidFill>
              <a:srgbClr val="FFD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iSḻïḋê">
              <a:extLst>
                <a:ext uri="{FF2B5EF4-FFF2-40B4-BE49-F238E27FC236}">
                  <a16:creationId xmlns:a16="http://schemas.microsoft.com/office/drawing/2014/main" id="{2BE924AC-B592-4525-96E2-4689C723EC76}"/>
                </a:ext>
              </a:extLst>
            </p:cNvPr>
            <p:cNvSpPr/>
            <p:nvPr/>
          </p:nvSpPr>
          <p:spPr bwMode="auto">
            <a:xfrm>
              <a:off x="5890660" y="4298502"/>
              <a:ext cx="417887" cy="662855"/>
            </a:xfrm>
            <a:custGeom>
              <a:avLst/>
              <a:gdLst>
                <a:gd name="T0" fmla="*/ 14 w 28"/>
                <a:gd name="T1" fmla="*/ 0 h 44"/>
                <a:gd name="T2" fmla="*/ 0 w 28"/>
                <a:gd name="T3" fmla="*/ 10 h 44"/>
                <a:gd name="T4" fmla="*/ 14 w 28"/>
                <a:gd name="T5" fmla="*/ 44 h 44"/>
                <a:gd name="T6" fmla="*/ 28 w 28"/>
                <a:gd name="T7" fmla="*/ 10 h 44"/>
                <a:gd name="T8" fmla="*/ 14 w 28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4">
                  <a:moveTo>
                    <a:pt x="14" y="0"/>
                  </a:moveTo>
                  <a:cubicBezTo>
                    <a:pt x="14" y="0"/>
                    <a:pt x="0" y="2"/>
                    <a:pt x="0" y="10"/>
                  </a:cubicBezTo>
                  <a:cubicBezTo>
                    <a:pt x="0" y="19"/>
                    <a:pt x="3" y="32"/>
                    <a:pt x="14" y="44"/>
                  </a:cubicBezTo>
                  <a:cubicBezTo>
                    <a:pt x="24" y="32"/>
                    <a:pt x="28" y="19"/>
                    <a:pt x="28" y="10"/>
                  </a:cubicBezTo>
                  <a:cubicBezTo>
                    <a:pt x="28" y="2"/>
                    <a:pt x="14" y="0"/>
                    <a:pt x="1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iṡḻîdè">
              <a:extLst>
                <a:ext uri="{FF2B5EF4-FFF2-40B4-BE49-F238E27FC236}">
                  <a16:creationId xmlns:a16="http://schemas.microsoft.com/office/drawing/2014/main" id="{FD33499F-D7EC-480F-8D00-5A940F44935C}"/>
                </a:ext>
              </a:extLst>
            </p:cNvPr>
            <p:cNvSpPr/>
            <p:nvPr/>
          </p:nvSpPr>
          <p:spPr bwMode="auto">
            <a:xfrm>
              <a:off x="6041962" y="2072170"/>
              <a:ext cx="57640" cy="792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íṧļïḓé">
              <a:extLst>
                <a:ext uri="{FF2B5EF4-FFF2-40B4-BE49-F238E27FC236}">
                  <a16:creationId xmlns:a16="http://schemas.microsoft.com/office/drawing/2014/main" id="{D5087DE0-E810-41E3-959E-AAE8D8EE5965}"/>
                </a:ext>
              </a:extLst>
            </p:cNvPr>
            <p:cNvSpPr/>
            <p:nvPr/>
          </p:nvSpPr>
          <p:spPr bwMode="auto">
            <a:xfrm>
              <a:off x="6776866" y="3959867"/>
              <a:ext cx="151306" cy="598013"/>
            </a:xfrm>
            <a:custGeom>
              <a:avLst/>
              <a:gdLst>
                <a:gd name="T0" fmla="*/ 9 w 10"/>
                <a:gd name="T1" fmla="*/ 0 h 40"/>
                <a:gd name="T2" fmla="*/ 9 w 10"/>
                <a:gd name="T3" fmla="*/ 0 h 40"/>
                <a:gd name="T4" fmla="*/ 4 w 10"/>
                <a:gd name="T5" fmla="*/ 21 h 40"/>
                <a:gd name="T6" fmla="*/ 0 w 10"/>
                <a:gd name="T7" fmla="*/ 40 h 40"/>
                <a:gd name="T8" fmla="*/ 4 w 10"/>
                <a:gd name="T9" fmla="*/ 21 h 40"/>
                <a:gd name="T10" fmla="*/ 9 w 10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4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0" y="4"/>
                    <a:pt x="8" y="10"/>
                    <a:pt x="4" y="21"/>
                  </a:cubicBezTo>
                  <a:cubicBezTo>
                    <a:pt x="1" y="30"/>
                    <a:pt x="0" y="36"/>
                    <a:pt x="0" y="40"/>
                  </a:cubicBezTo>
                  <a:cubicBezTo>
                    <a:pt x="0" y="36"/>
                    <a:pt x="1" y="30"/>
                    <a:pt x="4" y="21"/>
                  </a:cubicBezTo>
                  <a:cubicBezTo>
                    <a:pt x="8" y="10"/>
                    <a:pt x="10" y="4"/>
                    <a:pt x="9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îṡḻîdé">
              <a:extLst>
                <a:ext uri="{FF2B5EF4-FFF2-40B4-BE49-F238E27FC236}">
                  <a16:creationId xmlns:a16="http://schemas.microsoft.com/office/drawing/2014/main" id="{1B754552-CB43-4FB2-942A-4E168C37AA7C}"/>
                </a:ext>
              </a:extLst>
            </p:cNvPr>
            <p:cNvSpPr/>
            <p:nvPr/>
          </p:nvSpPr>
          <p:spPr bwMode="auto">
            <a:xfrm>
              <a:off x="6776866" y="3347449"/>
              <a:ext cx="691675" cy="1376148"/>
            </a:xfrm>
            <a:custGeom>
              <a:avLst/>
              <a:gdLst>
                <a:gd name="T0" fmla="*/ 7 w 46"/>
                <a:gd name="T1" fmla="*/ 0 h 92"/>
                <a:gd name="T2" fmla="*/ 9 w 46"/>
                <a:gd name="T3" fmla="*/ 41 h 92"/>
                <a:gd name="T4" fmla="*/ 9 w 46"/>
                <a:gd name="T5" fmla="*/ 41 h 92"/>
                <a:gd name="T6" fmla="*/ 4 w 46"/>
                <a:gd name="T7" fmla="*/ 62 h 92"/>
                <a:gd name="T8" fmla="*/ 0 w 46"/>
                <a:gd name="T9" fmla="*/ 81 h 92"/>
                <a:gd name="T10" fmla="*/ 4 w 46"/>
                <a:gd name="T11" fmla="*/ 92 h 92"/>
                <a:gd name="T12" fmla="*/ 44 w 46"/>
                <a:gd name="T13" fmla="*/ 45 h 92"/>
                <a:gd name="T14" fmla="*/ 46 w 46"/>
                <a:gd name="T15" fmla="*/ 38 h 92"/>
                <a:gd name="T16" fmla="*/ 42 w 46"/>
                <a:gd name="T17" fmla="*/ 29 h 92"/>
                <a:gd name="T18" fmla="*/ 42 w 46"/>
                <a:gd name="T19" fmla="*/ 29 h 92"/>
                <a:gd name="T20" fmla="*/ 7 w 46"/>
                <a:gd name="T2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92">
                  <a:moveTo>
                    <a:pt x="7" y="0"/>
                  </a:moveTo>
                  <a:cubicBezTo>
                    <a:pt x="8" y="13"/>
                    <a:pt x="9" y="27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0" y="45"/>
                    <a:pt x="8" y="51"/>
                    <a:pt x="4" y="62"/>
                  </a:cubicBezTo>
                  <a:cubicBezTo>
                    <a:pt x="1" y="71"/>
                    <a:pt x="0" y="77"/>
                    <a:pt x="0" y="81"/>
                  </a:cubicBezTo>
                  <a:cubicBezTo>
                    <a:pt x="0" y="90"/>
                    <a:pt x="4" y="92"/>
                    <a:pt x="4" y="92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5" y="43"/>
                    <a:pt x="46" y="40"/>
                    <a:pt x="46" y="38"/>
                  </a:cubicBezTo>
                  <a:cubicBezTo>
                    <a:pt x="46" y="35"/>
                    <a:pt x="45" y="31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íśḷîďe">
              <a:extLst>
                <a:ext uri="{FF2B5EF4-FFF2-40B4-BE49-F238E27FC236}">
                  <a16:creationId xmlns:a16="http://schemas.microsoft.com/office/drawing/2014/main" id="{4000FA52-A9FC-48C9-B4F8-FAB7F265648D}"/>
                </a:ext>
              </a:extLst>
            </p:cNvPr>
            <p:cNvSpPr/>
            <p:nvPr/>
          </p:nvSpPr>
          <p:spPr bwMode="auto">
            <a:xfrm>
              <a:off x="6085191" y="1791180"/>
              <a:ext cx="828571" cy="2168692"/>
            </a:xfrm>
            <a:custGeom>
              <a:avLst/>
              <a:gdLst>
                <a:gd name="T0" fmla="*/ 20 w 55"/>
                <a:gd name="T1" fmla="*/ 0 h 145"/>
                <a:gd name="T2" fmla="*/ 1 w 55"/>
                <a:gd name="T3" fmla="*/ 7 h 145"/>
                <a:gd name="T4" fmla="*/ 0 w 55"/>
                <a:gd name="T5" fmla="*/ 7 h 145"/>
                <a:gd name="T6" fmla="*/ 0 w 55"/>
                <a:gd name="T7" fmla="*/ 12 h 145"/>
                <a:gd name="T8" fmla="*/ 1 w 55"/>
                <a:gd name="T9" fmla="*/ 12 h 145"/>
                <a:gd name="T10" fmla="*/ 13 w 55"/>
                <a:gd name="T11" fmla="*/ 24 h 145"/>
                <a:gd name="T12" fmla="*/ 1 w 55"/>
                <a:gd name="T13" fmla="*/ 36 h 145"/>
                <a:gd name="T14" fmla="*/ 0 w 55"/>
                <a:gd name="T15" fmla="*/ 36 h 145"/>
                <a:gd name="T16" fmla="*/ 0 w 55"/>
                <a:gd name="T17" fmla="*/ 42 h 145"/>
                <a:gd name="T18" fmla="*/ 1 w 55"/>
                <a:gd name="T19" fmla="*/ 42 h 145"/>
                <a:gd name="T20" fmla="*/ 28 w 55"/>
                <a:gd name="T21" fmla="*/ 69 h 145"/>
                <a:gd name="T22" fmla="*/ 1 w 55"/>
                <a:gd name="T23" fmla="*/ 97 h 145"/>
                <a:gd name="T24" fmla="*/ 0 w 55"/>
                <a:gd name="T25" fmla="*/ 97 h 145"/>
                <a:gd name="T26" fmla="*/ 0 w 55"/>
                <a:gd name="T27" fmla="*/ 145 h 145"/>
                <a:gd name="T28" fmla="*/ 55 w 55"/>
                <a:gd name="T29" fmla="*/ 145 h 145"/>
                <a:gd name="T30" fmla="*/ 55 w 55"/>
                <a:gd name="T31" fmla="*/ 145 h 145"/>
                <a:gd name="T32" fmla="*/ 55 w 55"/>
                <a:gd name="T33" fmla="*/ 145 h 145"/>
                <a:gd name="T34" fmla="*/ 55 w 55"/>
                <a:gd name="T35" fmla="*/ 145 h 145"/>
                <a:gd name="T36" fmla="*/ 53 w 55"/>
                <a:gd name="T37" fmla="*/ 104 h 145"/>
                <a:gd name="T38" fmla="*/ 53 w 55"/>
                <a:gd name="T39" fmla="*/ 104 h 145"/>
                <a:gd name="T40" fmla="*/ 20 w 55"/>
                <a:gd name="T41" fmla="*/ 0 h 145"/>
                <a:gd name="T42" fmla="*/ 20 w 55"/>
                <a:gd name="T4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145">
                  <a:moveTo>
                    <a:pt x="20" y="0"/>
                  </a:moveTo>
                  <a:cubicBezTo>
                    <a:pt x="15" y="4"/>
                    <a:pt x="8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8" y="12"/>
                    <a:pt x="13" y="17"/>
                    <a:pt x="13" y="24"/>
                  </a:cubicBezTo>
                  <a:cubicBezTo>
                    <a:pt x="13" y="30"/>
                    <a:pt x="8" y="36"/>
                    <a:pt x="1" y="36"/>
                  </a:cubicBezTo>
                  <a:cubicBezTo>
                    <a:pt x="1" y="36"/>
                    <a:pt x="1" y="36"/>
                    <a:pt x="0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1" y="42"/>
                    <a:pt x="1" y="42"/>
                  </a:cubicBezTo>
                  <a:cubicBezTo>
                    <a:pt x="16" y="42"/>
                    <a:pt x="28" y="54"/>
                    <a:pt x="28" y="69"/>
                  </a:cubicBezTo>
                  <a:cubicBezTo>
                    <a:pt x="28" y="84"/>
                    <a:pt x="16" y="97"/>
                    <a:pt x="1" y="97"/>
                  </a:cubicBezTo>
                  <a:cubicBezTo>
                    <a:pt x="1" y="97"/>
                    <a:pt x="0" y="97"/>
                    <a:pt x="0" y="97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55" y="145"/>
                    <a:pt x="55" y="145"/>
                    <a:pt x="55" y="145"/>
                  </a:cubicBezTo>
                  <a:cubicBezTo>
                    <a:pt x="55" y="145"/>
                    <a:pt x="55" y="145"/>
                    <a:pt x="55" y="145"/>
                  </a:cubicBezTo>
                  <a:cubicBezTo>
                    <a:pt x="55" y="145"/>
                    <a:pt x="55" y="145"/>
                    <a:pt x="55" y="145"/>
                  </a:cubicBezTo>
                  <a:cubicBezTo>
                    <a:pt x="55" y="145"/>
                    <a:pt x="55" y="145"/>
                    <a:pt x="55" y="145"/>
                  </a:cubicBezTo>
                  <a:cubicBezTo>
                    <a:pt x="55" y="131"/>
                    <a:pt x="54" y="117"/>
                    <a:pt x="53" y="104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48" y="52"/>
                    <a:pt x="33" y="19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E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íśliḍè">
              <a:extLst>
                <a:ext uri="{FF2B5EF4-FFF2-40B4-BE49-F238E27FC236}">
                  <a16:creationId xmlns:a16="http://schemas.microsoft.com/office/drawing/2014/main" id="{814E2C98-9325-42EC-8BFB-44C6215621CA}"/>
                </a:ext>
              </a:extLst>
            </p:cNvPr>
            <p:cNvSpPr/>
            <p:nvPr/>
          </p:nvSpPr>
          <p:spPr bwMode="auto">
            <a:xfrm>
              <a:off x="6085191" y="144534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iṥḻiḍê">
              <a:extLst>
                <a:ext uri="{FF2B5EF4-FFF2-40B4-BE49-F238E27FC236}">
                  <a16:creationId xmlns:a16="http://schemas.microsoft.com/office/drawing/2014/main" id="{1B2787DB-A7D2-4F7E-B5DA-9E61BB32951B}"/>
                </a:ext>
              </a:extLst>
            </p:cNvPr>
            <p:cNvSpPr/>
            <p:nvPr/>
          </p:nvSpPr>
          <p:spPr bwMode="auto">
            <a:xfrm>
              <a:off x="6085191" y="1445342"/>
              <a:ext cx="302608" cy="446707"/>
            </a:xfrm>
            <a:custGeom>
              <a:avLst/>
              <a:gdLst>
                <a:gd name="T0" fmla="*/ 1 w 20"/>
                <a:gd name="T1" fmla="*/ 0 h 30"/>
                <a:gd name="T2" fmla="*/ 1 w 20"/>
                <a:gd name="T3" fmla="*/ 0 h 30"/>
                <a:gd name="T4" fmla="*/ 0 w 20"/>
                <a:gd name="T5" fmla="*/ 0 h 30"/>
                <a:gd name="T6" fmla="*/ 0 w 20"/>
                <a:gd name="T7" fmla="*/ 0 h 30"/>
                <a:gd name="T8" fmla="*/ 0 w 20"/>
                <a:gd name="T9" fmla="*/ 30 h 30"/>
                <a:gd name="T10" fmla="*/ 1 w 20"/>
                <a:gd name="T11" fmla="*/ 30 h 30"/>
                <a:gd name="T12" fmla="*/ 20 w 20"/>
                <a:gd name="T13" fmla="*/ 23 h 30"/>
                <a:gd name="T14" fmla="*/ 1 w 20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3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1" y="30"/>
                    <a:pt x="1" y="30"/>
                  </a:cubicBezTo>
                  <a:cubicBezTo>
                    <a:pt x="8" y="30"/>
                    <a:pt x="15" y="27"/>
                    <a:pt x="20" y="23"/>
                  </a:cubicBezTo>
                  <a:cubicBezTo>
                    <a:pt x="10" y="7"/>
                    <a:pt x="1" y="0"/>
                    <a:pt x="1" y="0"/>
                  </a:cubicBezTo>
                </a:path>
              </a:pathLst>
            </a:custGeom>
            <a:solidFill>
              <a:srgbClr val="F3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ïṥḻïḋè">
              <a:extLst>
                <a:ext uri="{FF2B5EF4-FFF2-40B4-BE49-F238E27FC236}">
                  <a16:creationId xmlns:a16="http://schemas.microsoft.com/office/drawing/2014/main" id="{9176CFB9-6F65-462D-9552-25EE0ED286EE}"/>
                </a:ext>
              </a:extLst>
            </p:cNvPr>
            <p:cNvSpPr/>
            <p:nvPr/>
          </p:nvSpPr>
          <p:spPr bwMode="auto">
            <a:xfrm>
              <a:off x="6085191" y="2418008"/>
              <a:ext cx="425094" cy="821364"/>
            </a:xfrm>
            <a:custGeom>
              <a:avLst/>
              <a:gdLst>
                <a:gd name="T0" fmla="*/ 1 w 28"/>
                <a:gd name="T1" fmla="*/ 0 h 55"/>
                <a:gd name="T2" fmla="*/ 0 w 28"/>
                <a:gd name="T3" fmla="*/ 0 h 55"/>
                <a:gd name="T4" fmla="*/ 0 w 28"/>
                <a:gd name="T5" fmla="*/ 11 h 55"/>
                <a:gd name="T6" fmla="*/ 1 w 28"/>
                <a:gd name="T7" fmla="*/ 11 h 55"/>
                <a:gd name="T8" fmla="*/ 17 w 28"/>
                <a:gd name="T9" fmla="*/ 27 h 55"/>
                <a:gd name="T10" fmla="*/ 1 w 28"/>
                <a:gd name="T11" fmla="*/ 43 h 55"/>
                <a:gd name="T12" fmla="*/ 0 w 28"/>
                <a:gd name="T13" fmla="*/ 43 h 55"/>
                <a:gd name="T14" fmla="*/ 0 w 28"/>
                <a:gd name="T15" fmla="*/ 55 h 55"/>
                <a:gd name="T16" fmla="*/ 1 w 28"/>
                <a:gd name="T17" fmla="*/ 55 h 55"/>
                <a:gd name="T18" fmla="*/ 28 w 28"/>
                <a:gd name="T19" fmla="*/ 27 h 55"/>
                <a:gd name="T20" fmla="*/ 1 w 28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55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1" y="11"/>
                    <a:pt x="1" y="11"/>
                  </a:cubicBezTo>
                  <a:cubicBezTo>
                    <a:pt x="10" y="11"/>
                    <a:pt x="17" y="18"/>
                    <a:pt x="17" y="27"/>
                  </a:cubicBezTo>
                  <a:cubicBezTo>
                    <a:pt x="17" y="36"/>
                    <a:pt x="10" y="43"/>
                    <a:pt x="1" y="43"/>
                  </a:cubicBezTo>
                  <a:cubicBezTo>
                    <a:pt x="1" y="43"/>
                    <a:pt x="0" y="43"/>
                    <a:pt x="0" y="4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1" y="55"/>
                    <a:pt x="1" y="55"/>
                  </a:cubicBezTo>
                  <a:cubicBezTo>
                    <a:pt x="16" y="55"/>
                    <a:pt x="28" y="42"/>
                    <a:pt x="28" y="27"/>
                  </a:cubicBezTo>
                  <a:cubicBezTo>
                    <a:pt x="28" y="12"/>
                    <a:pt x="16" y="0"/>
                    <a:pt x="1" y="0"/>
                  </a:cubicBezTo>
                </a:path>
              </a:pathLst>
            </a:custGeom>
            <a:solidFill>
              <a:srgbClr val="F3D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îṣlïdè">
              <a:extLst>
                <a:ext uri="{FF2B5EF4-FFF2-40B4-BE49-F238E27FC236}">
                  <a16:creationId xmlns:a16="http://schemas.microsoft.com/office/drawing/2014/main" id="{385F4B4F-483C-4796-AB74-0215BF93D06D}"/>
                </a:ext>
              </a:extLst>
            </p:cNvPr>
            <p:cNvSpPr/>
            <p:nvPr/>
          </p:nvSpPr>
          <p:spPr bwMode="auto">
            <a:xfrm>
              <a:off x="6085191" y="2583724"/>
              <a:ext cx="259378" cy="475527"/>
            </a:xfrm>
            <a:custGeom>
              <a:avLst/>
              <a:gdLst>
                <a:gd name="T0" fmla="*/ 1 w 17"/>
                <a:gd name="T1" fmla="*/ 0 h 32"/>
                <a:gd name="T2" fmla="*/ 0 w 17"/>
                <a:gd name="T3" fmla="*/ 0 h 32"/>
                <a:gd name="T4" fmla="*/ 0 w 17"/>
                <a:gd name="T5" fmla="*/ 8 h 32"/>
                <a:gd name="T6" fmla="*/ 1 w 17"/>
                <a:gd name="T7" fmla="*/ 10 h 32"/>
                <a:gd name="T8" fmla="*/ 0 w 17"/>
                <a:gd name="T9" fmla="*/ 13 h 32"/>
                <a:gd name="T10" fmla="*/ 0 w 17"/>
                <a:gd name="T11" fmla="*/ 32 h 32"/>
                <a:gd name="T12" fmla="*/ 1 w 17"/>
                <a:gd name="T13" fmla="*/ 32 h 32"/>
                <a:gd name="T14" fmla="*/ 17 w 17"/>
                <a:gd name="T15" fmla="*/ 16 h 32"/>
                <a:gd name="T16" fmla="*/ 1 w 17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3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1" y="11"/>
                    <a:pt x="1" y="12"/>
                    <a:pt x="0" y="1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1" y="32"/>
                    <a:pt x="1" y="32"/>
                  </a:cubicBezTo>
                  <a:cubicBezTo>
                    <a:pt x="10" y="32"/>
                    <a:pt x="17" y="25"/>
                    <a:pt x="17" y="16"/>
                  </a:cubicBezTo>
                  <a:cubicBezTo>
                    <a:pt x="17" y="7"/>
                    <a:pt x="10" y="0"/>
                    <a:pt x="1" y="0"/>
                  </a:cubicBezTo>
                </a:path>
              </a:pathLst>
            </a:custGeom>
            <a:solidFill>
              <a:srgbClr val="21A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iṥ1íḍê">
              <a:extLst>
                <a:ext uri="{FF2B5EF4-FFF2-40B4-BE49-F238E27FC236}">
                  <a16:creationId xmlns:a16="http://schemas.microsoft.com/office/drawing/2014/main" id="{C5FAADCF-0584-4C65-B9BD-11DDE9F827CC}"/>
                </a:ext>
              </a:extLst>
            </p:cNvPr>
            <p:cNvSpPr/>
            <p:nvPr/>
          </p:nvSpPr>
          <p:spPr bwMode="auto">
            <a:xfrm>
              <a:off x="6085191" y="2699003"/>
              <a:ext cx="14410" cy="79257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5 h 5"/>
                <a:gd name="T4" fmla="*/ 1 w 1"/>
                <a:gd name="T5" fmla="*/ 2 h 5"/>
                <a:gd name="T6" fmla="*/ 0 w 1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3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iṡľïdé">
              <a:extLst>
                <a:ext uri="{FF2B5EF4-FFF2-40B4-BE49-F238E27FC236}">
                  <a16:creationId xmlns:a16="http://schemas.microsoft.com/office/drawing/2014/main" id="{544DFEA2-010E-4E5A-9619-BD3E050A350A}"/>
                </a:ext>
              </a:extLst>
            </p:cNvPr>
            <p:cNvSpPr/>
            <p:nvPr/>
          </p:nvSpPr>
          <p:spPr bwMode="auto">
            <a:xfrm>
              <a:off x="6085191" y="1971301"/>
              <a:ext cx="194536" cy="353045"/>
            </a:xfrm>
            <a:custGeom>
              <a:avLst/>
              <a:gdLst>
                <a:gd name="T0" fmla="*/ 1 w 13"/>
                <a:gd name="T1" fmla="*/ 0 h 24"/>
                <a:gd name="T2" fmla="*/ 0 w 13"/>
                <a:gd name="T3" fmla="*/ 0 h 24"/>
                <a:gd name="T4" fmla="*/ 0 w 13"/>
                <a:gd name="T5" fmla="*/ 5 h 24"/>
                <a:gd name="T6" fmla="*/ 1 w 13"/>
                <a:gd name="T7" fmla="*/ 5 h 24"/>
                <a:gd name="T8" fmla="*/ 8 w 13"/>
                <a:gd name="T9" fmla="*/ 12 h 24"/>
                <a:gd name="T10" fmla="*/ 1 w 13"/>
                <a:gd name="T11" fmla="*/ 18 h 24"/>
                <a:gd name="T12" fmla="*/ 0 w 13"/>
                <a:gd name="T13" fmla="*/ 18 h 24"/>
                <a:gd name="T14" fmla="*/ 0 w 13"/>
                <a:gd name="T15" fmla="*/ 24 h 24"/>
                <a:gd name="T16" fmla="*/ 1 w 13"/>
                <a:gd name="T17" fmla="*/ 24 h 24"/>
                <a:gd name="T18" fmla="*/ 13 w 13"/>
                <a:gd name="T19" fmla="*/ 12 h 24"/>
                <a:gd name="T20" fmla="*/ 1 w 13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4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5" y="5"/>
                    <a:pt x="8" y="8"/>
                    <a:pt x="8" y="12"/>
                  </a:cubicBezTo>
                  <a:cubicBezTo>
                    <a:pt x="8" y="15"/>
                    <a:pt x="5" y="18"/>
                    <a:pt x="1" y="18"/>
                  </a:cubicBezTo>
                  <a:cubicBezTo>
                    <a:pt x="1" y="18"/>
                    <a:pt x="1" y="18"/>
                    <a:pt x="0" y="1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8" y="24"/>
                    <a:pt x="13" y="18"/>
                    <a:pt x="13" y="12"/>
                  </a:cubicBezTo>
                  <a:cubicBezTo>
                    <a:pt x="13" y="5"/>
                    <a:pt x="8" y="0"/>
                    <a:pt x="1" y="0"/>
                  </a:cubicBezTo>
                </a:path>
              </a:pathLst>
            </a:custGeom>
            <a:solidFill>
              <a:srgbClr val="F3D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i$ľiďe">
              <a:extLst>
                <a:ext uri="{FF2B5EF4-FFF2-40B4-BE49-F238E27FC236}">
                  <a16:creationId xmlns:a16="http://schemas.microsoft.com/office/drawing/2014/main" id="{6D08BE7A-617F-47E8-9C7B-E0B45D55ACE3}"/>
                </a:ext>
              </a:extLst>
            </p:cNvPr>
            <p:cNvSpPr/>
            <p:nvPr/>
          </p:nvSpPr>
          <p:spPr bwMode="auto">
            <a:xfrm>
              <a:off x="6085191" y="2043351"/>
              <a:ext cx="122486" cy="194536"/>
            </a:xfrm>
            <a:custGeom>
              <a:avLst/>
              <a:gdLst>
                <a:gd name="T0" fmla="*/ 1 w 8"/>
                <a:gd name="T1" fmla="*/ 0 h 13"/>
                <a:gd name="T2" fmla="*/ 0 w 8"/>
                <a:gd name="T3" fmla="*/ 0 h 13"/>
                <a:gd name="T4" fmla="*/ 0 w 8"/>
                <a:gd name="T5" fmla="*/ 3 h 13"/>
                <a:gd name="T6" fmla="*/ 1 w 8"/>
                <a:gd name="T7" fmla="*/ 4 h 13"/>
                <a:gd name="T8" fmla="*/ 0 w 8"/>
                <a:gd name="T9" fmla="*/ 6 h 13"/>
                <a:gd name="T10" fmla="*/ 0 w 8"/>
                <a:gd name="T11" fmla="*/ 13 h 13"/>
                <a:gd name="T12" fmla="*/ 1 w 8"/>
                <a:gd name="T13" fmla="*/ 13 h 13"/>
                <a:gd name="T14" fmla="*/ 8 w 8"/>
                <a:gd name="T15" fmla="*/ 7 h 13"/>
                <a:gd name="T16" fmla="*/ 1 w 8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3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5"/>
                    <a:pt x="1" y="6"/>
                    <a:pt x="0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5" y="13"/>
                    <a:pt x="8" y="10"/>
                    <a:pt x="8" y="7"/>
                  </a:cubicBezTo>
                  <a:cubicBezTo>
                    <a:pt x="8" y="3"/>
                    <a:pt x="5" y="0"/>
                    <a:pt x="1" y="0"/>
                  </a:cubicBezTo>
                </a:path>
              </a:pathLst>
            </a:custGeom>
            <a:solidFill>
              <a:srgbClr val="21A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îṥḻïḓè">
              <a:extLst>
                <a:ext uri="{FF2B5EF4-FFF2-40B4-BE49-F238E27FC236}">
                  <a16:creationId xmlns:a16="http://schemas.microsoft.com/office/drawing/2014/main" id="{F3AC3452-F94F-4438-8975-444B7C1D4528}"/>
                </a:ext>
              </a:extLst>
            </p:cNvPr>
            <p:cNvSpPr/>
            <p:nvPr/>
          </p:nvSpPr>
          <p:spPr bwMode="auto">
            <a:xfrm>
              <a:off x="6085191" y="2086580"/>
              <a:ext cx="14410" cy="5043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3 h 3"/>
                <a:gd name="T4" fmla="*/ 1 w 1"/>
                <a:gd name="T5" fmla="*/ 1 h 3"/>
                <a:gd name="T6" fmla="*/ 0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îṡ1îdè">
              <a:extLst>
                <a:ext uri="{FF2B5EF4-FFF2-40B4-BE49-F238E27FC236}">
                  <a16:creationId xmlns:a16="http://schemas.microsoft.com/office/drawing/2014/main" id="{209C5D57-C9A2-4EA4-A6F8-704BAD1C9060}"/>
                </a:ext>
              </a:extLst>
            </p:cNvPr>
            <p:cNvSpPr/>
            <p:nvPr/>
          </p:nvSpPr>
          <p:spPr bwMode="auto">
            <a:xfrm>
              <a:off x="6085191" y="4031916"/>
              <a:ext cx="583603" cy="417887"/>
            </a:xfrm>
            <a:custGeom>
              <a:avLst/>
              <a:gdLst>
                <a:gd name="T0" fmla="*/ 1 w 39"/>
                <a:gd name="T1" fmla="*/ 0 h 28"/>
                <a:gd name="T2" fmla="*/ 0 w 39"/>
                <a:gd name="T3" fmla="*/ 0 h 28"/>
                <a:gd name="T4" fmla="*/ 1 w 39"/>
                <a:gd name="T5" fmla="*/ 0 h 28"/>
                <a:gd name="T6" fmla="*/ 39 w 39"/>
                <a:gd name="T7" fmla="*/ 28 h 28"/>
                <a:gd name="T8" fmla="*/ 39 w 39"/>
                <a:gd name="T9" fmla="*/ 28 h 28"/>
                <a:gd name="T10" fmla="*/ 1 w 3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28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39" y="5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5"/>
                    <a:pt x="1" y="0"/>
                    <a:pt x="1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ïṣlïdê">
              <a:extLst>
                <a:ext uri="{FF2B5EF4-FFF2-40B4-BE49-F238E27FC236}">
                  <a16:creationId xmlns:a16="http://schemas.microsoft.com/office/drawing/2014/main" id="{CAFE757C-E333-49D9-95A2-633AE6E2742D}"/>
                </a:ext>
              </a:extLst>
            </p:cNvPr>
            <p:cNvSpPr/>
            <p:nvPr/>
          </p:nvSpPr>
          <p:spPr bwMode="auto">
            <a:xfrm>
              <a:off x="6085191" y="4031916"/>
              <a:ext cx="583603" cy="1808445"/>
            </a:xfrm>
            <a:custGeom>
              <a:avLst/>
              <a:gdLst>
                <a:gd name="T0" fmla="*/ 1 w 39"/>
                <a:gd name="T1" fmla="*/ 0 h 121"/>
                <a:gd name="T2" fmla="*/ 0 w 39"/>
                <a:gd name="T3" fmla="*/ 0 h 121"/>
                <a:gd name="T4" fmla="*/ 0 w 39"/>
                <a:gd name="T5" fmla="*/ 9 h 121"/>
                <a:gd name="T6" fmla="*/ 1 w 39"/>
                <a:gd name="T7" fmla="*/ 9 h 121"/>
                <a:gd name="T8" fmla="*/ 23 w 39"/>
                <a:gd name="T9" fmla="*/ 26 h 121"/>
                <a:gd name="T10" fmla="*/ 1 w 39"/>
                <a:gd name="T11" fmla="*/ 81 h 121"/>
                <a:gd name="T12" fmla="*/ 0 w 39"/>
                <a:gd name="T13" fmla="*/ 81 h 121"/>
                <a:gd name="T14" fmla="*/ 0 w 39"/>
                <a:gd name="T15" fmla="*/ 121 h 121"/>
                <a:gd name="T16" fmla="*/ 1 w 39"/>
                <a:gd name="T17" fmla="*/ 121 h 121"/>
                <a:gd name="T18" fmla="*/ 39 w 39"/>
                <a:gd name="T19" fmla="*/ 28 h 121"/>
                <a:gd name="T20" fmla="*/ 1 w 39"/>
                <a:gd name="T2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12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23" y="12"/>
                    <a:pt x="23" y="26"/>
                  </a:cubicBezTo>
                  <a:cubicBezTo>
                    <a:pt x="23" y="39"/>
                    <a:pt x="17" y="61"/>
                    <a:pt x="1" y="81"/>
                  </a:cubicBezTo>
                  <a:cubicBezTo>
                    <a:pt x="1" y="81"/>
                    <a:pt x="0" y="81"/>
                    <a:pt x="0" y="8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1" y="121"/>
                    <a:pt x="1" y="121"/>
                    <a:pt x="1" y="121"/>
                  </a:cubicBezTo>
                  <a:cubicBezTo>
                    <a:pt x="29" y="87"/>
                    <a:pt x="39" y="51"/>
                    <a:pt x="39" y="28"/>
                  </a:cubicBezTo>
                  <a:cubicBezTo>
                    <a:pt x="39" y="5"/>
                    <a:pt x="1" y="0"/>
                    <a:pt x="1" y="0"/>
                  </a:cubicBezTo>
                </a:path>
              </a:pathLst>
            </a:custGeom>
            <a:solidFill>
              <a:srgbClr val="F3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íṣ1ïde">
              <a:extLst>
                <a:ext uri="{FF2B5EF4-FFF2-40B4-BE49-F238E27FC236}">
                  <a16:creationId xmlns:a16="http://schemas.microsoft.com/office/drawing/2014/main" id="{B1C6820C-C2AB-4619-B08B-704981CCD2D6}"/>
                </a:ext>
              </a:extLst>
            </p:cNvPr>
            <p:cNvSpPr/>
            <p:nvPr/>
          </p:nvSpPr>
          <p:spPr bwMode="auto">
            <a:xfrm>
              <a:off x="6085191" y="4168813"/>
              <a:ext cx="345837" cy="1073540"/>
            </a:xfrm>
            <a:custGeom>
              <a:avLst/>
              <a:gdLst>
                <a:gd name="T0" fmla="*/ 1 w 23"/>
                <a:gd name="T1" fmla="*/ 0 h 72"/>
                <a:gd name="T2" fmla="*/ 0 w 23"/>
                <a:gd name="T3" fmla="*/ 0 h 72"/>
                <a:gd name="T4" fmla="*/ 0 w 23"/>
                <a:gd name="T5" fmla="*/ 9 h 72"/>
                <a:gd name="T6" fmla="*/ 1 w 23"/>
                <a:gd name="T7" fmla="*/ 9 h 72"/>
                <a:gd name="T8" fmla="*/ 15 w 23"/>
                <a:gd name="T9" fmla="*/ 19 h 72"/>
                <a:gd name="T10" fmla="*/ 1 w 23"/>
                <a:gd name="T11" fmla="*/ 53 h 72"/>
                <a:gd name="T12" fmla="*/ 0 w 23"/>
                <a:gd name="T13" fmla="*/ 53 h 72"/>
                <a:gd name="T14" fmla="*/ 0 w 23"/>
                <a:gd name="T15" fmla="*/ 72 h 72"/>
                <a:gd name="T16" fmla="*/ 1 w 23"/>
                <a:gd name="T17" fmla="*/ 72 h 72"/>
                <a:gd name="T18" fmla="*/ 23 w 23"/>
                <a:gd name="T19" fmla="*/ 17 h 72"/>
                <a:gd name="T20" fmla="*/ 1 w 23"/>
                <a:gd name="T2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72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5" y="11"/>
                    <a:pt x="15" y="19"/>
                  </a:cubicBezTo>
                  <a:cubicBezTo>
                    <a:pt x="15" y="28"/>
                    <a:pt x="11" y="41"/>
                    <a:pt x="1" y="53"/>
                  </a:cubicBezTo>
                  <a:cubicBezTo>
                    <a:pt x="1" y="53"/>
                    <a:pt x="0" y="53"/>
                    <a:pt x="0" y="53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1" y="72"/>
                    <a:pt x="1" y="72"/>
                  </a:cubicBezTo>
                  <a:cubicBezTo>
                    <a:pt x="17" y="52"/>
                    <a:pt x="23" y="30"/>
                    <a:pt x="23" y="17"/>
                  </a:cubicBezTo>
                  <a:cubicBezTo>
                    <a:pt x="23" y="3"/>
                    <a:pt x="1" y="0"/>
                    <a:pt x="1" y="0"/>
                  </a:cubicBezTo>
                </a:path>
              </a:pathLst>
            </a:custGeom>
            <a:solidFill>
              <a:srgbClr val="F3D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îSļiḓe">
              <a:extLst>
                <a:ext uri="{FF2B5EF4-FFF2-40B4-BE49-F238E27FC236}">
                  <a16:creationId xmlns:a16="http://schemas.microsoft.com/office/drawing/2014/main" id="{0C7F0F3B-2AC5-4522-A8FC-F8752E4FA70E}"/>
                </a:ext>
              </a:extLst>
            </p:cNvPr>
            <p:cNvSpPr/>
            <p:nvPr/>
          </p:nvSpPr>
          <p:spPr bwMode="auto">
            <a:xfrm>
              <a:off x="6085191" y="4298502"/>
              <a:ext cx="223356" cy="662855"/>
            </a:xfrm>
            <a:custGeom>
              <a:avLst/>
              <a:gdLst>
                <a:gd name="T0" fmla="*/ 1 w 15"/>
                <a:gd name="T1" fmla="*/ 0 h 44"/>
                <a:gd name="T2" fmla="*/ 0 w 15"/>
                <a:gd name="T3" fmla="*/ 0 h 44"/>
                <a:gd name="T4" fmla="*/ 0 w 15"/>
                <a:gd name="T5" fmla="*/ 44 h 44"/>
                <a:gd name="T6" fmla="*/ 1 w 15"/>
                <a:gd name="T7" fmla="*/ 44 h 44"/>
                <a:gd name="T8" fmla="*/ 15 w 15"/>
                <a:gd name="T9" fmla="*/ 10 h 44"/>
                <a:gd name="T10" fmla="*/ 1 w 15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44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1" y="44"/>
                    <a:pt x="1" y="44"/>
                  </a:cubicBezTo>
                  <a:cubicBezTo>
                    <a:pt x="11" y="32"/>
                    <a:pt x="15" y="19"/>
                    <a:pt x="15" y="10"/>
                  </a:cubicBezTo>
                  <a:cubicBezTo>
                    <a:pt x="15" y="2"/>
                    <a:pt x="1" y="0"/>
                    <a:pt x="1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3" name="组合 10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ED58A7E-0DA1-4EC0-B264-EDF29D84CD56}"/>
              </a:ext>
            </a:extLst>
          </p:cNvPr>
          <p:cNvGrpSpPr>
            <a:grpSpLocks noChangeAspect="1"/>
          </p:cNvGrpSpPr>
          <p:nvPr/>
        </p:nvGrpSpPr>
        <p:grpSpPr>
          <a:xfrm>
            <a:off x="7105686" y="3910658"/>
            <a:ext cx="410848" cy="664580"/>
            <a:chOff x="4713288" y="1179513"/>
            <a:chExt cx="2781300" cy="4498975"/>
          </a:xfrm>
        </p:grpSpPr>
        <p:sp>
          <p:nvSpPr>
            <p:cNvPr id="104" name="i$ļïďe">
              <a:extLst>
                <a:ext uri="{FF2B5EF4-FFF2-40B4-BE49-F238E27FC236}">
                  <a16:creationId xmlns:a16="http://schemas.microsoft.com/office/drawing/2014/main" id="{EBA0670D-C6FF-4A67-A37A-454FC1B4E915}"/>
                </a:ext>
              </a:extLst>
            </p:cNvPr>
            <p:cNvSpPr/>
            <p:nvPr/>
          </p:nvSpPr>
          <p:spPr bwMode="auto">
            <a:xfrm>
              <a:off x="6251575" y="4425950"/>
              <a:ext cx="877888" cy="744538"/>
            </a:xfrm>
            <a:custGeom>
              <a:avLst/>
              <a:gdLst>
                <a:gd name="T0" fmla="*/ 48 w 48"/>
                <a:gd name="T1" fmla="*/ 23 h 41"/>
                <a:gd name="T2" fmla="*/ 10 w 48"/>
                <a:gd name="T3" fmla="*/ 0 h 41"/>
                <a:gd name="T4" fmla="*/ 0 w 48"/>
                <a:gd name="T5" fmla="*/ 41 h 41"/>
                <a:gd name="T6" fmla="*/ 48 w 48"/>
                <a:gd name="T7" fmla="*/ 41 h 41"/>
                <a:gd name="T8" fmla="*/ 48 w 48"/>
                <a:gd name="T9" fmla="*/ 2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1">
                  <a:moveTo>
                    <a:pt x="48" y="23"/>
                  </a:moveTo>
                  <a:cubicBezTo>
                    <a:pt x="15" y="16"/>
                    <a:pt x="10" y="0"/>
                    <a:pt x="10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0" y="36"/>
                    <a:pt x="31" y="36"/>
                    <a:pt x="48" y="41"/>
                  </a:cubicBezTo>
                  <a:lnTo>
                    <a:pt x="48" y="23"/>
                  </a:lnTo>
                  <a:close/>
                </a:path>
              </a:pathLst>
            </a:custGeom>
            <a:solidFill>
              <a:srgbClr val="3C3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íSḷidè">
              <a:extLst>
                <a:ext uri="{FF2B5EF4-FFF2-40B4-BE49-F238E27FC236}">
                  <a16:creationId xmlns:a16="http://schemas.microsoft.com/office/drawing/2014/main" id="{DB7CE69E-E3DA-4AF3-8C44-4BD8E6A726BD}"/>
                </a:ext>
              </a:extLst>
            </p:cNvPr>
            <p:cNvSpPr/>
            <p:nvPr/>
          </p:nvSpPr>
          <p:spPr bwMode="auto">
            <a:xfrm>
              <a:off x="6946900" y="4064000"/>
              <a:ext cx="547688" cy="1614488"/>
            </a:xfrm>
            <a:custGeom>
              <a:avLst/>
              <a:gdLst>
                <a:gd name="T0" fmla="*/ 15 w 30"/>
                <a:gd name="T1" fmla="*/ 0 h 89"/>
                <a:gd name="T2" fmla="*/ 3 w 30"/>
                <a:gd name="T3" fmla="*/ 22 h 89"/>
                <a:gd name="T4" fmla="*/ 0 w 30"/>
                <a:gd name="T5" fmla="*/ 36 h 89"/>
                <a:gd name="T6" fmla="*/ 1 w 30"/>
                <a:gd name="T7" fmla="*/ 50 h 89"/>
                <a:gd name="T8" fmla="*/ 8 w 30"/>
                <a:gd name="T9" fmla="*/ 78 h 89"/>
                <a:gd name="T10" fmla="*/ 11 w 30"/>
                <a:gd name="T11" fmla="*/ 85 h 89"/>
                <a:gd name="T12" fmla="*/ 12 w 30"/>
                <a:gd name="T13" fmla="*/ 88 h 89"/>
                <a:gd name="T14" fmla="*/ 13 w 30"/>
                <a:gd name="T15" fmla="*/ 88 h 89"/>
                <a:gd name="T16" fmla="*/ 15 w 30"/>
                <a:gd name="T17" fmla="*/ 88 h 89"/>
                <a:gd name="T18" fmla="*/ 17 w 30"/>
                <a:gd name="T19" fmla="*/ 88 h 89"/>
                <a:gd name="T20" fmla="*/ 19 w 30"/>
                <a:gd name="T21" fmla="*/ 88 h 89"/>
                <a:gd name="T22" fmla="*/ 19 w 30"/>
                <a:gd name="T23" fmla="*/ 87 h 89"/>
                <a:gd name="T24" fmla="*/ 20 w 30"/>
                <a:gd name="T25" fmla="*/ 85 h 89"/>
                <a:gd name="T26" fmla="*/ 23 w 30"/>
                <a:gd name="T27" fmla="*/ 78 h 89"/>
                <a:gd name="T28" fmla="*/ 29 w 30"/>
                <a:gd name="T29" fmla="*/ 50 h 89"/>
                <a:gd name="T30" fmla="*/ 30 w 30"/>
                <a:gd name="T31" fmla="*/ 35 h 89"/>
                <a:gd name="T32" fmla="*/ 28 w 30"/>
                <a:gd name="T33" fmla="*/ 21 h 89"/>
                <a:gd name="T34" fmla="*/ 23 w 30"/>
                <a:gd name="T35" fmla="*/ 9 h 89"/>
                <a:gd name="T36" fmla="*/ 18 w 30"/>
                <a:gd name="T37" fmla="*/ 3 h 89"/>
                <a:gd name="T38" fmla="*/ 15 w 30"/>
                <a:gd name="T3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" h="89">
                  <a:moveTo>
                    <a:pt x="15" y="0"/>
                  </a:moveTo>
                  <a:cubicBezTo>
                    <a:pt x="8" y="6"/>
                    <a:pt x="5" y="14"/>
                    <a:pt x="3" y="22"/>
                  </a:cubicBezTo>
                  <a:cubicBezTo>
                    <a:pt x="1" y="26"/>
                    <a:pt x="1" y="31"/>
                    <a:pt x="0" y="36"/>
                  </a:cubicBezTo>
                  <a:cubicBezTo>
                    <a:pt x="0" y="41"/>
                    <a:pt x="1" y="46"/>
                    <a:pt x="1" y="50"/>
                  </a:cubicBezTo>
                  <a:cubicBezTo>
                    <a:pt x="3" y="60"/>
                    <a:pt x="4" y="69"/>
                    <a:pt x="8" y="78"/>
                  </a:cubicBezTo>
                  <a:cubicBezTo>
                    <a:pt x="9" y="81"/>
                    <a:pt x="9" y="83"/>
                    <a:pt x="11" y="85"/>
                  </a:cubicBezTo>
                  <a:cubicBezTo>
                    <a:pt x="11" y="86"/>
                    <a:pt x="11" y="87"/>
                    <a:pt x="12" y="88"/>
                  </a:cubicBezTo>
                  <a:cubicBezTo>
                    <a:pt x="12" y="88"/>
                    <a:pt x="12" y="88"/>
                    <a:pt x="13" y="88"/>
                  </a:cubicBezTo>
                  <a:cubicBezTo>
                    <a:pt x="14" y="88"/>
                    <a:pt x="14" y="88"/>
                    <a:pt x="15" y="88"/>
                  </a:cubicBezTo>
                  <a:cubicBezTo>
                    <a:pt x="16" y="88"/>
                    <a:pt x="16" y="88"/>
                    <a:pt x="17" y="88"/>
                  </a:cubicBezTo>
                  <a:cubicBezTo>
                    <a:pt x="18" y="88"/>
                    <a:pt x="18" y="89"/>
                    <a:pt x="19" y="88"/>
                  </a:cubicBezTo>
                  <a:cubicBezTo>
                    <a:pt x="19" y="88"/>
                    <a:pt x="19" y="87"/>
                    <a:pt x="19" y="87"/>
                  </a:cubicBezTo>
                  <a:cubicBezTo>
                    <a:pt x="20" y="86"/>
                    <a:pt x="20" y="86"/>
                    <a:pt x="20" y="85"/>
                  </a:cubicBezTo>
                  <a:cubicBezTo>
                    <a:pt x="21" y="83"/>
                    <a:pt x="22" y="80"/>
                    <a:pt x="23" y="78"/>
                  </a:cubicBezTo>
                  <a:cubicBezTo>
                    <a:pt x="26" y="69"/>
                    <a:pt x="28" y="60"/>
                    <a:pt x="29" y="50"/>
                  </a:cubicBezTo>
                  <a:cubicBezTo>
                    <a:pt x="30" y="45"/>
                    <a:pt x="30" y="40"/>
                    <a:pt x="30" y="35"/>
                  </a:cubicBezTo>
                  <a:cubicBezTo>
                    <a:pt x="30" y="31"/>
                    <a:pt x="29" y="26"/>
                    <a:pt x="28" y="21"/>
                  </a:cubicBezTo>
                  <a:cubicBezTo>
                    <a:pt x="27" y="17"/>
                    <a:pt x="25" y="12"/>
                    <a:pt x="23" y="9"/>
                  </a:cubicBezTo>
                  <a:cubicBezTo>
                    <a:pt x="21" y="7"/>
                    <a:pt x="20" y="5"/>
                    <a:pt x="18" y="3"/>
                  </a:cubicBezTo>
                  <a:cubicBezTo>
                    <a:pt x="17" y="2"/>
                    <a:pt x="16" y="1"/>
                    <a:pt x="15" y="0"/>
                  </a:cubicBezTo>
                  <a:close/>
                </a:path>
              </a:pathLst>
            </a:custGeom>
            <a:solidFill>
              <a:srgbClr val="ED6D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ïṩľídê">
              <a:extLst>
                <a:ext uri="{FF2B5EF4-FFF2-40B4-BE49-F238E27FC236}">
                  <a16:creationId xmlns:a16="http://schemas.microsoft.com/office/drawing/2014/main" id="{B86376B2-E295-4B63-9FA9-8CE9134EBC02}"/>
                </a:ext>
              </a:extLst>
            </p:cNvPr>
            <p:cNvSpPr/>
            <p:nvPr/>
          </p:nvSpPr>
          <p:spPr bwMode="auto">
            <a:xfrm>
              <a:off x="6964363" y="4498975"/>
              <a:ext cx="530225" cy="127000"/>
            </a:xfrm>
            <a:custGeom>
              <a:avLst/>
              <a:gdLst>
                <a:gd name="T0" fmla="*/ 28 w 29"/>
                <a:gd name="T1" fmla="*/ 0 h 7"/>
                <a:gd name="T2" fmla="*/ 1 w 29"/>
                <a:gd name="T3" fmla="*/ 0 h 7"/>
                <a:gd name="T4" fmla="*/ 0 w 29"/>
                <a:gd name="T5" fmla="*/ 4 h 7"/>
                <a:gd name="T6" fmla="*/ 0 w 29"/>
                <a:gd name="T7" fmla="*/ 5 h 7"/>
                <a:gd name="T8" fmla="*/ 0 w 29"/>
                <a:gd name="T9" fmla="*/ 5 h 7"/>
                <a:gd name="T10" fmla="*/ 1 w 29"/>
                <a:gd name="T11" fmla="*/ 5 h 7"/>
                <a:gd name="T12" fmla="*/ 14 w 29"/>
                <a:gd name="T13" fmla="*/ 7 h 7"/>
                <a:gd name="T14" fmla="*/ 28 w 29"/>
                <a:gd name="T15" fmla="*/ 5 h 7"/>
                <a:gd name="T16" fmla="*/ 28 w 29"/>
                <a:gd name="T17" fmla="*/ 5 h 7"/>
                <a:gd name="T18" fmla="*/ 28 w 29"/>
                <a:gd name="T19" fmla="*/ 5 h 7"/>
                <a:gd name="T20" fmla="*/ 29 w 29"/>
                <a:gd name="T21" fmla="*/ 4 h 7"/>
                <a:gd name="T22" fmla="*/ 28 w 29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7">
                  <a:moveTo>
                    <a:pt x="28" y="0"/>
                  </a:moveTo>
                  <a:cubicBezTo>
                    <a:pt x="19" y="2"/>
                    <a:pt x="10" y="2"/>
                    <a:pt x="1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5" y="7"/>
                    <a:pt x="10" y="7"/>
                    <a:pt x="14" y="7"/>
                  </a:cubicBezTo>
                  <a:cubicBezTo>
                    <a:pt x="19" y="7"/>
                    <a:pt x="24" y="7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9" y="4"/>
                    <a:pt x="29" y="4"/>
                  </a:cubicBezTo>
                  <a:cubicBezTo>
                    <a:pt x="28" y="3"/>
                    <a:pt x="28" y="1"/>
                    <a:pt x="28" y="0"/>
                  </a:cubicBezTo>
                  <a:close/>
                </a:path>
              </a:pathLst>
            </a:custGeom>
            <a:solidFill>
              <a:srgbClr val="F6C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îŝḻiḍé">
              <a:extLst>
                <a:ext uri="{FF2B5EF4-FFF2-40B4-BE49-F238E27FC236}">
                  <a16:creationId xmlns:a16="http://schemas.microsoft.com/office/drawing/2014/main" id="{FC0D1FB1-04F9-4A10-A825-48EB8AF39B19}"/>
                </a:ext>
              </a:extLst>
            </p:cNvPr>
            <p:cNvSpPr/>
            <p:nvPr/>
          </p:nvSpPr>
          <p:spPr bwMode="auto">
            <a:xfrm>
              <a:off x="7056438" y="5370513"/>
              <a:ext cx="347663" cy="307975"/>
            </a:xfrm>
            <a:custGeom>
              <a:avLst/>
              <a:gdLst>
                <a:gd name="T0" fmla="*/ 14 w 19"/>
                <a:gd name="T1" fmla="*/ 13 h 17"/>
                <a:gd name="T2" fmla="*/ 17 w 19"/>
                <a:gd name="T3" fmla="*/ 6 h 17"/>
                <a:gd name="T4" fmla="*/ 19 w 19"/>
                <a:gd name="T5" fmla="*/ 0 h 17"/>
                <a:gd name="T6" fmla="*/ 0 w 19"/>
                <a:gd name="T7" fmla="*/ 0 h 17"/>
                <a:gd name="T8" fmla="*/ 2 w 19"/>
                <a:gd name="T9" fmla="*/ 6 h 17"/>
                <a:gd name="T10" fmla="*/ 5 w 19"/>
                <a:gd name="T11" fmla="*/ 13 h 17"/>
                <a:gd name="T12" fmla="*/ 6 w 19"/>
                <a:gd name="T13" fmla="*/ 16 h 17"/>
                <a:gd name="T14" fmla="*/ 7 w 19"/>
                <a:gd name="T15" fmla="*/ 16 h 17"/>
                <a:gd name="T16" fmla="*/ 9 w 19"/>
                <a:gd name="T17" fmla="*/ 16 h 17"/>
                <a:gd name="T18" fmla="*/ 11 w 19"/>
                <a:gd name="T19" fmla="*/ 16 h 17"/>
                <a:gd name="T20" fmla="*/ 13 w 19"/>
                <a:gd name="T21" fmla="*/ 16 h 17"/>
                <a:gd name="T22" fmla="*/ 13 w 19"/>
                <a:gd name="T23" fmla="*/ 15 h 17"/>
                <a:gd name="T24" fmla="*/ 14 w 19"/>
                <a:gd name="T25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17">
                  <a:moveTo>
                    <a:pt x="14" y="13"/>
                  </a:moveTo>
                  <a:cubicBezTo>
                    <a:pt x="15" y="11"/>
                    <a:pt x="16" y="8"/>
                    <a:pt x="17" y="6"/>
                  </a:cubicBezTo>
                  <a:cubicBezTo>
                    <a:pt x="18" y="4"/>
                    <a:pt x="18" y="2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2" y="6"/>
                  </a:cubicBezTo>
                  <a:cubicBezTo>
                    <a:pt x="3" y="9"/>
                    <a:pt x="3" y="11"/>
                    <a:pt x="5" y="13"/>
                  </a:cubicBezTo>
                  <a:cubicBezTo>
                    <a:pt x="5" y="14"/>
                    <a:pt x="5" y="15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8" y="16"/>
                    <a:pt x="8" y="16"/>
                    <a:pt x="9" y="16"/>
                  </a:cubicBezTo>
                  <a:cubicBezTo>
                    <a:pt x="10" y="16"/>
                    <a:pt x="10" y="16"/>
                    <a:pt x="11" y="16"/>
                  </a:cubicBezTo>
                  <a:cubicBezTo>
                    <a:pt x="12" y="16"/>
                    <a:pt x="12" y="17"/>
                    <a:pt x="13" y="16"/>
                  </a:cubicBezTo>
                  <a:cubicBezTo>
                    <a:pt x="13" y="16"/>
                    <a:pt x="13" y="15"/>
                    <a:pt x="13" y="15"/>
                  </a:cubicBezTo>
                  <a:cubicBezTo>
                    <a:pt x="14" y="14"/>
                    <a:pt x="14" y="14"/>
                    <a:pt x="14" y="13"/>
                  </a:cubicBezTo>
                  <a:close/>
                </a:path>
              </a:pathLst>
            </a:custGeom>
            <a:solidFill>
              <a:srgbClr val="3C3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íSḻíḋe">
              <a:extLst>
                <a:ext uri="{FF2B5EF4-FFF2-40B4-BE49-F238E27FC236}">
                  <a16:creationId xmlns:a16="http://schemas.microsoft.com/office/drawing/2014/main" id="{A9F8DD01-14BD-488D-AA81-5B0A33AEBD70}"/>
                </a:ext>
              </a:extLst>
            </p:cNvPr>
            <p:cNvSpPr/>
            <p:nvPr/>
          </p:nvSpPr>
          <p:spPr bwMode="auto">
            <a:xfrm>
              <a:off x="5080000" y="4425950"/>
              <a:ext cx="896938" cy="744538"/>
            </a:xfrm>
            <a:custGeom>
              <a:avLst/>
              <a:gdLst>
                <a:gd name="T0" fmla="*/ 0 w 49"/>
                <a:gd name="T1" fmla="*/ 23 h 41"/>
                <a:gd name="T2" fmla="*/ 39 w 49"/>
                <a:gd name="T3" fmla="*/ 0 h 41"/>
                <a:gd name="T4" fmla="*/ 49 w 49"/>
                <a:gd name="T5" fmla="*/ 41 h 41"/>
                <a:gd name="T6" fmla="*/ 0 w 49"/>
                <a:gd name="T7" fmla="*/ 41 h 41"/>
                <a:gd name="T8" fmla="*/ 0 w 49"/>
                <a:gd name="T9" fmla="*/ 2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1">
                  <a:moveTo>
                    <a:pt x="0" y="23"/>
                  </a:moveTo>
                  <a:cubicBezTo>
                    <a:pt x="34" y="16"/>
                    <a:pt x="39" y="0"/>
                    <a:pt x="39" y="0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39" y="36"/>
                    <a:pt x="18" y="36"/>
                    <a:pt x="0" y="41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3C3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îṩ1iḍé">
              <a:extLst>
                <a:ext uri="{FF2B5EF4-FFF2-40B4-BE49-F238E27FC236}">
                  <a16:creationId xmlns:a16="http://schemas.microsoft.com/office/drawing/2014/main" id="{AE4DF6B0-CE93-4166-A864-F24E557AECDB}"/>
                </a:ext>
              </a:extLst>
            </p:cNvPr>
            <p:cNvSpPr/>
            <p:nvPr/>
          </p:nvSpPr>
          <p:spPr bwMode="auto">
            <a:xfrm>
              <a:off x="4713288" y="4064000"/>
              <a:ext cx="549275" cy="1614488"/>
            </a:xfrm>
            <a:custGeom>
              <a:avLst/>
              <a:gdLst>
                <a:gd name="T0" fmla="*/ 15 w 30"/>
                <a:gd name="T1" fmla="*/ 0 h 89"/>
                <a:gd name="T2" fmla="*/ 28 w 30"/>
                <a:gd name="T3" fmla="*/ 22 h 89"/>
                <a:gd name="T4" fmla="*/ 30 w 30"/>
                <a:gd name="T5" fmla="*/ 36 h 89"/>
                <a:gd name="T6" fmla="*/ 29 w 30"/>
                <a:gd name="T7" fmla="*/ 50 h 89"/>
                <a:gd name="T8" fmla="*/ 23 w 30"/>
                <a:gd name="T9" fmla="*/ 78 h 89"/>
                <a:gd name="T10" fmla="*/ 20 w 30"/>
                <a:gd name="T11" fmla="*/ 85 h 89"/>
                <a:gd name="T12" fmla="*/ 18 w 30"/>
                <a:gd name="T13" fmla="*/ 88 h 89"/>
                <a:gd name="T14" fmla="*/ 17 w 30"/>
                <a:gd name="T15" fmla="*/ 88 h 89"/>
                <a:gd name="T16" fmla="*/ 15 w 30"/>
                <a:gd name="T17" fmla="*/ 88 h 89"/>
                <a:gd name="T18" fmla="*/ 13 w 30"/>
                <a:gd name="T19" fmla="*/ 88 h 89"/>
                <a:gd name="T20" fmla="*/ 12 w 30"/>
                <a:gd name="T21" fmla="*/ 88 h 89"/>
                <a:gd name="T22" fmla="*/ 11 w 30"/>
                <a:gd name="T23" fmla="*/ 87 h 89"/>
                <a:gd name="T24" fmla="*/ 10 w 30"/>
                <a:gd name="T25" fmla="*/ 85 h 89"/>
                <a:gd name="T26" fmla="*/ 7 w 30"/>
                <a:gd name="T27" fmla="*/ 78 h 89"/>
                <a:gd name="T28" fmla="*/ 1 w 30"/>
                <a:gd name="T29" fmla="*/ 50 h 89"/>
                <a:gd name="T30" fmla="*/ 0 w 30"/>
                <a:gd name="T31" fmla="*/ 35 h 89"/>
                <a:gd name="T32" fmla="*/ 2 w 30"/>
                <a:gd name="T33" fmla="*/ 21 h 89"/>
                <a:gd name="T34" fmla="*/ 8 w 30"/>
                <a:gd name="T35" fmla="*/ 9 h 89"/>
                <a:gd name="T36" fmla="*/ 12 w 30"/>
                <a:gd name="T37" fmla="*/ 3 h 89"/>
                <a:gd name="T38" fmla="*/ 15 w 30"/>
                <a:gd name="T3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" h="89">
                  <a:moveTo>
                    <a:pt x="15" y="0"/>
                  </a:moveTo>
                  <a:cubicBezTo>
                    <a:pt x="22" y="6"/>
                    <a:pt x="26" y="14"/>
                    <a:pt x="28" y="22"/>
                  </a:cubicBezTo>
                  <a:cubicBezTo>
                    <a:pt x="29" y="26"/>
                    <a:pt x="30" y="31"/>
                    <a:pt x="30" y="36"/>
                  </a:cubicBezTo>
                  <a:cubicBezTo>
                    <a:pt x="30" y="41"/>
                    <a:pt x="30" y="46"/>
                    <a:pt x="29" y="50"/>
                  </a:cubicBezTo>
                  <a:cubicBezTo>
                    <a:pt x="28" y="60"/>
                    <a:pt x="26" y="69"/>
                    <a:pt x="23" y="78"/>
                  </a:cubicBezTo>
                  <a:cubicBezTo>
                    <a:pt x="22" y="81"/>
                    <a:pt x="21" y="83"/>
                    <a:pt x="20" y="85"/>
                  </a:cubicBezTo>
                  <a:cubicBezTo>
                    <a:pt x="19" y="86"/>
                    <a:pt x="19" y="87"/>
                    <a:pt x="18" y="88"/>
                  </a:cubicBezTo>
                  <a:cubicBezTo>
                    <a:pt x="18" y="88"/>
                    <a:pt x="18" y="88"/>
                    <a:pt x="17" y="88"/>
                  </a:cubicBezTo>
                  <a:cubicBezTo>
                    <a:pt x="17" y="88"/>
                    <a:pt x="16" y="88"/>
                    <a:pt x="15" y="88"/>
                  </a:cubicBezTo>
                  <a:cubicBezTo>
                    <a:pt x="15" y="88"/>
                    <a:pt x="14" y="88"/>
                    <a:pt x="13" y="88"/>
                  </a:cubicBezTo>
                  <a:cubicBezTo>
                    <a:pt x="13" y="88"/>
                    <a:pt x="12" y="89"/>
                    <a:pt x="12" y="88"/>
                  </a:cubicBezTo>
                  <a:cubicBezTo>
                    <a:pt x="11" y="88"/>
                    <a:pt x="11" y="87"/>
                    <a:pt x="11" y="87"/>
                  </a:cubicBezTo>
                  <a:cubicBezTo>
                    <a:pt x="11" y="86"/>
                    <a:pt x="10" y="86"/>
                    <a:pt x="10" y="85"/>
                  </a:cubicBezTo>
                  <a:cubicBezTo>
                    <a:pt x="9" y="83"/>
                    <a:pt x="8" y="80"/>
                    <a:pt x="7" y="78"/>
                  </a:cubicBezTo>
                  <a:cubicBezTo>
                    <a:pt x="4" y="69"/>
                    <a:pt x="2" y="60"/>
                    <a:pt x="1" y="50"/>
                  </a:cubicBezTo>
                  <a:cubicBezTo>
                    <a:pt x="0" y="45"/>
                    <a:pt x="0" y="40"/>
                    <a:pt x="0" y="35"/>
                  </a:cubicBezTo>
                  <a:cubicBezTo>
                    <a:pt x="0" y="31"/>
                    <a:pt x="1" y="26"/>
                    <a:pt x="2" y="21"/>
                  </a:cubicBezTo>
                  <a:cubicBezTo>
                    <a:pt x="3" y="17"/>
                    <a:pt x="5" y="12"/>
                    <a:pt x="8" y="9"/>
                  </a:cubicBezTo>
                  <a:cubicBezTo>
                    <a:pt x="9" y="7"/>
                    <a:pt x="11" y="5"/>
                    <a:pt x="12" y="3"/>
                  </a:cubicBezTo>
                  <a:cubicBezTo>
                    <a:pt x="13" y="2"/>
                    <a:pt x="14" y="1"/>
                    <a:pt x="15" y="0"/>
                  </a:cubicBezTo>
                  <a:close/>
                </a:path>
              </a:pathLst>
            </a:custGeom>
            <a:solidFill>
              <a:srgbClr val="ED6D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îs1ídé">
              <a:extLst>
                <a:ext uri="{FF2B5EF4-FFF2-40B4-BE49-F238E27FC236}">
                  <a16:creationId xmlns:a16="http://schemas.microsoft.com/office/drawing/2014/main" id="{28EF97A5-8923-4514-B16D-58491C161E91}"/>
                </a:ext>
              </a:extLst>
            </p:cNvPr>
            <p:cNvSpPr/>
            <p:nvPr/>
          </p:nvSpPr>
          <p:spPr bwMode="auto">
            <a:xfrm>
              <a:off x="4732338" y="4498975"/>
              <a:ext cx="512763" cy="127000"/>
            </a:xfrm>
            <a:custGeom>
              <a:avLst/>
              <a:gdLst>
                <a:gd name="T0" fmla="*/ 28 w 28"/>
                <a:gd name="T1" fmla="*/ 4 h 7"/>
                <a:gd name="T2" fmla="*/ 27 w 28"/>
                <a:gd name="T3" fmla="*/ 0 h 7"/>
                <a:gd name="T4" fmla="*/ 1 w 28"/>
                <a:gd name="T5" fmla="*/ 0 h 7"/>
                <a:gd name="T6" fmla="*/ 0 w 28"/>
                <a:gd name="T7" fmla="*/ 4 h 7"/>
                <a:gd name="T8" fmla="*/ 0 w 28"/>
                <a:gd name="T9" fmla="*/ 5 h 7"/>
                <a:gd name="T10" fmla="*/ 0 w 28"/>
                <a:gd name="T11" fmla="*/ 5 h 7"/>
                <a:gd name="T12" fmla="*/ 0 w 28"/>
                <a:gd name="T13" fmla="*/ 5 h 7"/>
                <a:gd name="T14" fmla="*/ 14 w 28"/>
                <a:gd name="T15" fmla="*/ 7 h 7"/>
                <a:gd name="T16" fmla="*/ 28 w 28"/>
                <a:gd name="T17" fmla="*/ 5 h 7"/>
                <a:gd name="T18" fmla="*/ 28 w 28"/>
                <a:gd name="T19" fmla="*/ 5 h 7"/>
                <a:gd name="T20" fmla="*/ 28 w 28"/>
                <a:gd name="T21" fmla="*/ 5 h 7"/>
                <a:gd name="T22" fmla="*/ 28 w 28"/>
                <a:gd name="T2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7">
                  <a:moveTo>
                    <a:pt x="28" y="4"/>
                  </a:moveTo>
                  <a:cubicBezTo>
                    <a:pt x="28" y="3"/>
                    <a:pt x="28" y="1"/>
                    <a:pt x="27" y="0"/>
                  </a:cubicBezTo>
                  <a:cubicBezTo>
                    <a:pt x="19" y="2"/>
                    <a:pt x="9" y="2"/>
                    <a:pt x="1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5" y="7"/>
                    <a:pt x="9" y="7"/>
                    <a:pt x="14" y="7"/>
                  </a:cubicBezTo>
                  <a:cubicBezTo>
                    <a:pt x="19" y="7"/>
                    <a:pt x="23" y="7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4"/>
                  </a:cubicBezTo>
                  <a:close/>
                </a:path>
              </a:pathLst>
            </a:custGeom>
            <a:solidFill>
              <a:srgbClr val="F6C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íṩ1ïḓe">
              <a:extLst>
                <a:ext uri="{FF2B5EF4-FFF2-40B4-BE49-F238E27FC236}">
                  <a16:creationId xmlns:a16="http://schemas.microsoft.com/office/drawing/2014/main" id="{1CDDCF20-E84B-4264-8C16-BB81E5FA86B8}"/>
                </a:ext>
              </a:extLst>
            </p:cNvPr>
            <p:cNvSpPr/>
            <p:nvPr/>
          </p:nvSpPr>
          <p:spPr bwMode="auto">
            <a:xfrm>
              <a:off x="4805363" y="5370513"/>
              <a:ext cx="365125" cy="307975"/>
            </a:xfrm>
            <a:custGeom>
              <a:avLst/>
              <a:gdLst>
                <a:gd name="T0" fmla="*/ 18 w 20"/>
                <a:gd name="T1" fmla="*/ 6 h 17"/>
                <a:gd name="T2" fmla="*/ 20 w 20"/>
                <a:gd name="T3" fmla="*/ 0 h 17"/>
                <a:gd name="T4" fmla="*/ 0 w 20"/>
                <a:gd name="T5" fmla="*/ 0 h 17"/>
                <a:gd name="T6" fmla="*/ 2 w 20"/>
                <a:gd name="T7" fmla="*/ 6 h 17"/>
                <a:gd name="T8" fmla="*/ 5 w 20"/>
                <a:gd name="T9" fmla="*/ 13 h 17"/>
                <a:gd name="T10" fmla="*/ 6 w 20"/>
                <a:gd name="T11" fmla="*/ 15 h 17"/>
                <a:gd name="T12" fmla="*/ 7 w 20"/>
                <a:gd name="T13" fmla="*/ 16 h 17"/>
                <a:gd name="T14" fmla="*/ 8 w 20"/>
                <a:gd name="T15" fmla="*/ 16 h 17"/>
                <a:gd name="T16" fmla="*/ 10 w 20"/>
                <a:gd name="T17" fmla="*/ 16 h 17"/>
                <a:gd name="T18" fmla="*/ 12 w 20"/>
                <a:gd name="T19" fmla="*/ 16 h 17"/>
                <a:gd name="T20" fmla="*/ 13 w 20"/>
                <a:gd name="T21" fmla="*/ 16 h 17"/>
                <a:gd name="T22" fmla="*/ 15 w 20"/>
                <a:gd name="T23" fmla="*/ 13 h 17"/>
                <a:gd name="T24" fmla="*/ 18 w 20"/>
                <a:gd name="T2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7">
                  <a:moveTo>
                    <a:pt x="18" y="6"/>
                  </a:moveTo>
                  <a:cubicBezTo>
                    <a:pt x="18" y="4"/>
                    <a:pt x="19" y="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4"/>
                    <a:pt x="2" y="6"/>
                  </a:cubicBezTo>
                  <a:cubicBezTo>
                    <a:pt x="3" y="8"/>
                    <a:pt x="4" y="11"/>
                    <a:pt x="5" y="13"/>
                  </a:cubicBezTo>
                  <a:cubicBezTo>
                    <a:pt x="5" y="14"/>
                    <a:pt x="6" y="14"/>
                    <a:pt x="6" y="15"/>
                  </a:cubicBezTo>
                  <a:cubicBezTo>
                    <a:pt x="6" y="15"/>
                    <a:pt x="6" y="16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1" y="16"/>
                    <a:pt x="12" y="16"/>
                    <a:pt x="12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4" y="15"/>
                    <a:pt x="14" y="14"/>
                    <a:pt x="15" y="13"/>
                  </a:cubicBezTo>
                  <a:cubicBezTo>
                    <a:pt x="16" y="11"/>
                    <a:pt x="17" y="9"/>
                    <a:pt x="18" y="6"/>
                  </a:cubicBezTo>
                  <a:close/>
                </a:path>
              </a:pathLst>
            </a:custGeom>
            <a:solidFill>
              <a:srgbClr val="3C3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í$1ïḋê">
              <a:extLst>
                <a:ext uri="{FF2B5EF4-FFF2-40B4-BE49-F238E27FC236}">
                  <a16:creationId xmlns:a16="http://schemas.microsoft.com/office/drawing/2014/main" id="{74676BAB-66E4-49F1-98CB-98D4D6D722C1}"/>
                </a:ext>
              </a:extLst>
            </p:cNvPr>
            <p:cNvSpPr/>
            <p:nvPr/>
          </p:nvSpPr>
          <p:spPr bwMode="auto">
            <a:xfrm>
              <a:off x="5335588" y="1179513"/>
              <a:ext cx="1538288" cy="4135438"/>
            </a:xfrm>
            <a:custGeom>
              <a:avLst/>
              <a:gdLst>
                <a:gd name="T0" fmla="*/ 42 w 84"/>
                <a:gd name="T1" fmla="*/ 0 h 228"/>
                <a:gd name="T2" fmla="*/ 78 w 84"/>
                <a:gd name="T3" fmla="*/ 55 h 228"/>
                <a:gd name="T4" fmla="*/ 83 w 84"/>
                <a:gd name="T5" fmla="*/ 92 h 228"/>
                <a:gd name="T6" fmla="*/ 81 w 84"/>
                <a:gd name="T7" fmla="*/ 129 h 228"/>
                <a:gd name="T8" fmla="*/ 63 w 84"/>
                <a:gd name="T9" fmla="*/ 202 h 228"/>
                <a:gd name="T10" fmla="*/ 55 w 84"/>
                <a:gd name="T11" fmla="*/ 219 h 228"/>
                <a:gd name="T12" fmla="*/ 52 w 84"/>
                <a:gd name="T13" fmla="*/ 227 h 228"/>
                <a:gd name="T14" fmla="*/ 49 w 84"/>
                <a:gd name="T15" fmla="*/ 228 h 228"/>
                <a:gd name="T16" fmla="*/ 43 w 84"/>
                <a:gd name="T17" fmla="*/ 228 h 228"/>
                <a:gd name="T18" fmla="*/ 37 w 84"/>
                <a:gd name="T19" fmla="*/ 228 h 228"/>
                <a:gd name="T20" fmla="*/ 33 w 84"/>
                <a:gd name="T21" fmla="*/ 227 h 228"/>
                <a:gd name="T22" fmla="*/ 31 w 84"/>
                <a:gd name="T23" fmla="*/ 223 h 228"/>
                <a:gd name="T24" fmla="*/ 29 w 84"/>
                <a:gd name="T25" fmla="*/ 219 h 228"/>
                <a:gd name="T26" fmla="*/ 21 w 84"/>
                <a:gd name="T27" fmla="*/ 201 h 228"/>
                <a:gd name="T28" fmla="*/ 3 w 84"/>
                <a:gd name="T29" fmla="*/ 128 h 228"/>
                <a:gd name="T30" fmla="*/ 1 w 84"/>
                <a:gd name="T31" fmla="*/ 91 h 228"/>
                <a:gd name="T32" fmla="*/ 7 w 84"/>
                <a:gd name="T33" fmla="*/ 54 h 228"/>
                <a:gd name="T34" fmla="*/ 22 w 84"/>
                <a:gd name="T35" fmla="*/ 21 h 228"/>
                <a:gd name="T36" fmla="*/ 35 w 84"/>
                <a:gd name="T37" fmla="*/ 7 h 228"/>
                <a:gd name="T38" fmla="*/ 42 w 84"/>
                <a:gd name="T3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228">
                  <a:moveTo>
                    <a:pt x="42" y="0"/>
                  </a:moveTo>
                  <a:cubicBezTo>
                    <a:pt x="61" y="15"/>
                    <a:pt x="72" y="35"/>
                    <a:pt x="78" y="55"/>
                  </a:cubicBezTo>
                  <a:cubicBezTo>
                    <a:pt x="81" y="67"/>
                    <a:pt x="83" y="79"/>
                    <a:pt x="83" y="92"/>
                  </a:cubicBezTo>
                  <a:cubicBezTo>
                    <a:pt x="84" y="104"/>
                    <a:pt x="83" y="117"/>
                    <a:pt x="81" y="129"/>
                  </a:cubicBezTo>
                  <a:cubicBezTo>
                    <a:pt x="77" y="154"/>
                    <a:pt x="72" y="178"/>
                    <a:pt x="63" y="202"/>
                  </a:cubicBezTo>
                  <a:cubicBezTo>
                    <a:pt x="61" y="208"/>
                    <a:pt x="58" y="214"/>
                    <a:pt x="55" y="219"/>
                  </a:cubicBezTo>
                  <a:cubicBezTo>
                    <a:pt x="54" y="222"/>
                    <a:pt x="53" y="224"/>
                    <a:pt x="52" y="227"/>
                  </a:cubicBezTo>
                  <a:cubicBezTo>
                    <a:pt x="51" y="228"/>
                    <a:pt x="50" y="228"/>
                    <a:pt x="49" y="228"/>
                  </a:cubicBezTo>
                  <a:cubicBezTo>
                    <a:pt x="47" y="228"/>
                    <a:pt x="45" y="228"/>
                    <a:pt x="43" y="228"/>
                  </a:cubicBezTo>
                  <a:cubicBezTo>
                    <a:pt x="41" y="228"/>
                    <a:pt x="39" y="228"/>
                    <a:pt x="37" y="228"/>
                  </a:cubicBezTo>
                  <a:cubicBezTo>
                    <a:pt x="36" y="228"/>
                    <a:pt x="34" y="228"/>
                    <a:pt x="33" y="227"/>
                  </a:cubicBezTo>
                  <a:cubicBezTo>
                    <a:pt x="32" y="226"/>
                    <a:pt x="32" y="225"/>
                    <a:pt x="31" y="223"/>
                  </a:cubicBezTo>
                  <a:cubicBezTo>
                    <a:pt x="30" y="222"/>
                    <a:pt x="29" y="220"/>
                    <a:pt x="29" y="219"/>
                  </a:cubicBezTo>
                  <a:cubicBezTo>
                    <a:pt x="26" y="213"/>
                    <a:pt x="23" y="207"/>
                    <a:pt x="21" y="201"/>
                  </a:cubicBezTo>
                  <a:cubicBezTo>
                    <a:pt x="12" y="178"/>
                    <a:pt x="6" y="153"/>
                    <a:pt x="3" y="128"/>
                  </a:cubicBezTo>
                  <a:cubicBezTo>
                    <a:pt x="2" y="116"/>
                    <a:pt x="0" y="103"/>
                    <a:pt x="1" y="91"/>
                  </a:cubicBezTo>
                  <a:cubicBezTo>
                    <a:pt x="2" y="78"/>
                    <a:pt x="3" y="66"/>
                    <a:pt x="7" y="54"/>
                  </a:cubicBezTo>
                  <a:cubicBezTo>
                    <a:pt x="10" y="42"/>
                    <a:pt x="15" y="31"/>
                    <a:pt x="22" y="21"/>
                  </a:cubicBezTo>
                  <a:cubicBezTo>
                    <a:pt x="26" y="16"/>
                    <a:pt x="30" y="11"/>
                    <a:pt x="35" y="7"/>
                  </a:cubicBezTo>
                  <a:cubicBezTo>
                    <a:pt x="37" y="4"/>
                    <a:pt x="40" y="1"/>
                    <a:pt x="42" y="0"/>
                  </a:cubicBezTo>
                  <a:close/>
                </a:path>
              </a:pathLst>
            </a:custGeom>
            <a:solidFill>
              <a:srgbClr val="58B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í$ḻïḑê">
              <a:extLst>
                <a:ext uri="{FF2B5EF4-FFF2-40B4-BE49-F238E27FC236}">
                  <a16:creationId xmlns:a16="http://schemas.microsoft.com/office/drawing/2014/main" id="{0DF399F1-B819-43A4-8513-83959CB7147F}"/>
                </a:ext>
              </a:extLst>
            </p:cNvPr>
            <p:cNvSpPr/>
            <p:nvPr/>
          </p:nvSpPr>
          <p:spPr bwMode="auto">
            <a:xfrm>
              <a:off x="5646738" y="2376488"/>
              <a:ext cx="915988" cy="906463"/>
            </a:xfrm>
            <a:prstGeom prst="ellipse">
              <a:avLst/>
            </a:prstGeom>
            <a:solidFill>
              <a:srgbClr val="F6C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íSḻîḑé">
              <a:extLst>
                <a:ext uri="{FF2B5EF4-FFF2-40B4-BE49-F238E27FC236}">
                  <a16:creationId xmlns:a16="http://schemas.microsoft.com/office/drawing/2014/main" id="{F6331CDB-5B1A-4E93-AEFE-EDAB18BADD66}"/>
                </a:ext>
              </a:extLst>
            </p:cNvPr>
            <p:cNvSpPr/>
            <p:nvPr/>
          </p:nvSpPr>
          <p:spPr bwMode="auto">
            <a:xfrm>
              <a:off x="5592763" y="2303463"/>
              <a:ext cx="1023938" cy="1035050"/>
            </a:xfrm>
            <a:custGeom>
              <a:avLst/>
              <a:gdLst>
                <a:gd name="T0" fmla="*/ 28 w 56"/>
                <a:gd name="T1" fmla="*/ 57 h 57"/>
                <a:gd name="T2" fmla="*/ 28 w 56"/>
                <a:gd name="T3" fmla="*/ 57 h 57"/>
                <a:gd name="T4" fmla="*/ 0 w 56"/>
                <a:gd name="T5" fmla="*/ 29 h 57"/>
                <a:gd name="T6" fmla="*/ 28 w 56"/>
                <a:gd name="T7" fmla="*/ 0 h 57"/>
                <a:gd name="T8" fmla="*/ 56 w 56"/>
                <a:gd name="T9" fmla="*/ 29 h 57"/>
                <a:gd name="T10" fmla="*/ 28 w 56"/>
                <a:gd name="T11" fmla="*/ 57 h 57"/>
                <a:gd name="T12" fmla="*/ 28 w 56"/>
                <a:gd name="T13" fmla="*/ 7 h 57"/>
                <a:gd name="T14" fmla="*/ 6 w 56"/>
                <a:gd name="T15" fmla="*/ 29 h 57"/>
                <a:gd name="T16" fmla="*/ 28 w 56"/>
                <a:gd name="T17" fmla="*/ 50 h 57"/>
                <a:gd name="T18" fmla="*/ 28 w 56"/>
                <a:gd name="T19" fmla="*/ 50 h 57"/>
                <a:gd name="T20" fmla="*/ 50 w 56"/>
                <a:gd name="T21" fmla="*/ 29 h 57"/>
                <a:gd name="T22" fmla="*/ 28 w 56"/>
                <a:gd name="T23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57">
                  <a:moveTo>
                    <a:pt x="28" y="57"/>
                  </a:moveTo>
                  <a:cubicBezTo>
                    <a:pt x="28" y="57"/>
                    <a:pt x="28" y="57"/>
                    <a:pt x="28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44"/>
                    <a:pt x="44" y="57"/>
                    <a:pt x="28" y="57"/>
                  </a:cubicBezTo>
                  <a:close/>
                  <a:moveTo>
                    <a:pt x="28" y="7"/>
                  </a:moveTo>
                  <a:cubicBezTo>
                    <a:pt x="16" y="7"/>
                    <a:pt x="6" y="17"/>
                    <a:pt x="6" y="29"/>
                  </a:cubicBezTo>
                  <a:cubicBezTo>
                    <a:pt x="6" y="41"/>
                    <a:pt x="16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40" y="50"/>
                    <a:pt x="50" y="41"/>
                    <a:pt x="50" y="29"/>
                  </a:cubicBezTo>
                  <a:cubicBezTo>
                    <a:pt x="50" y="17"/>
                    <a:pt x="40" y="7"/>
                    <a:pt x="28" y="7"/>
                  </a:cubicBezTo>
                  <a:close/>
                </a:path>
              </a:pathLst>
            </a:custGeom>
            <a:solidFill>
              <a:srgbClr val="3C3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iŝḻïḑê">
              <a:extLst>
                <a:ext uri="{FF2B5EF4-FFF2-40B4-BE49-F238E27FC236}">
                  <a16:creationId xmlns:a16="http://schemas.microsoft.com/office/drawing/2014/main" id="{0691DBDF-DAC1-4418-AFA3-8FE5D47AD4CE}"/>
                </a:ext>
              </a:extLst>
            </p:cNvPr>
            <p:cNvSpPr/>
            <p:nvPr/>
          </p:nvSpPr>
          <p:spPr bwMode="auto">
            <a:xfrm>
              <a:off x="5867400" y="3536950"/>
              <a:ext cx="493713" cy="508000"/>
            </a:xfrm>
            <a:prstGeom prst="ellipse">
              <a:avLst/>
            </a:prstGeom>
            <a:solidFill>
              <a:srgbClr val="F6C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î$ļíḓê">
              <a:extLst>
                <a:ext uri="{FF2B5EF4-FFF2-40B4-BE49-F238E27FC236}">
                  <a16:creationId xmlns:a16="http://schemas.microsoft.com/office/drawing/2014/main" id="{08DF67A0-DF74-4C1D-BD3B-0CFB01342E0B}"/>
                </a:ext>
              </a:extLst>
            </p:cNvPr>
            <p:cNvSpPr/>
            <p:nvPr/>
          </p:nvSpPr>
          <p:spPr bwMode="auto">
            <a:xfrm>
              <a:off x="5811838" y="3500438"/>
              <a:ext cx="585788" cy="581025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5 h 32"/>
                <a:gd name="T12" fmla="*/ 5 w 32"/>
                <a:gd name="T13" fmla="*/ 16 h 32"/>
                <a:gd name="T14" fmla="*/ 16 w 32"/>
                <a:gd name="T15" fmla="*/ 27 h 32"/>
                <a:gd name="T16" fmla="*/ 28 w 32"/>
                <a:gd name="T17" fmla="*/ 16 h 32"/>
                <a:gd name="T18" fmla="*/ 16 w 32"/>
                <a:gd name="T1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5"/>
                  </a:moveTo>
                  <a:cubicBezTo>
                    <a:pt x="10" y="5"/>
                    <a:pt x="5" y="10"/>
                    <a:pt x="5" y="16"/>
                  </a:cubicBezTo>
                  <a:cubicBezTo>
                    <a:pt x="5" y="22"/>
                    <a:pt x="10" y="27"/>
                    <a:pt x="16" y="27"/>
                  </a:cubicBezTo>
                  <a:cubicBezTo>
                    <a:pt x="22" y="27"/>
                    <a:pt x="28" y="22"/>
                    <a:pt x="28" y="16"/>
                  </a:cubicBezTo>
                  <a:cubicBezTo>
                    <a:pt x="28" y="10"/>
                    <a:pt x="22" y="5"/>
                    <a:pt x="16" y="5"/>
                  </a:cubicBezTo>
                  <a:close/>
                </a:path>
              </a:pathLst>
            </a:custGeom>
            <a:solidFill>
              <a:srgbClr val="3C3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îṩlïḓe">
              <a:extLst>
                <a:ext uri="{FF2B5EF4-FFF2-40B4-BE49-F238E27FC236}">
                  <a16:creationId xmlns:a16="http://schemas.microsoft.com/office/drawing/2014/main" id="{3E03F0EC-EF01-47D7-98B1-871F9810BDE9}"/>
                </a:ext>
              </a:extLst>
            </p:cNvPr>
            <p:cNvSpPr/>
            <p:nvPr/>
          </p:nvSpPr>
          <p:spPr bwMode="auto">
            <a:xfrm>
              <a:off x="5518150" y="1179513"/>
              <a:ext cx="1171575" cy="796925"/>
            </a:xfrm>
            <a:custGeom>
              <a:avLst/>
              <a:gdLst>
                <a:gd name="T0" fmla="*/ 12 w 64"/>
                <a:gd name="T1" fmla="*/ 21 h 44"/>
                <a:gd name="T2" fmla="*/ 0 w 64"/>
                <a:gd name="T3" fmla="*/ 44 h 44"/>
                <a:gd name="T4" fmla="*/ 64 w 64"/>
                <a:gd name="T5" fmla="*/ 44 h 44"/>
                <a:gd name="T6" fmla="*/ 32 w 64"/>
                <a:gd name="T7" fmla="*/ 0 h 44"/>
                <a:gd name="T8" fmla="*/ 25 w 64"/>
                <a:gd name="T9" fmla="*/ 7 h 44"/>
                <a:gd name="T10" fmla="*/ 12 w 64"/>
                <a:gd name="T11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44">
                  <a:moveTo>
                    <a:pt x="12" y="21"/>
                  </a:moveTo>
                  <a:cubicBezTo>
                    <a:pt x="7" y="28"/>
                    <a:pt x="3" y="36"/>
                    <a:pt x="0" y="4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57" y="27"/>
                    <a:pt x="48" y="12"/>
                    <a:pt x="32" y="0"/>
                  </a:cubicBezTo>
                  <a:cubicBezTo>
                    <a:pt x="30" y="1"/>
                    <a:pt x="27" y="4"/>
                    <a:pt x="25" y="7"/>
                  </a:cubicBezTo>
                  <a:cubicBezTo>
                    <a:pt x="20" y="11"/>
                    <a:pt x="16" y="16"/>
                    <a:pt x="12" y="21"/>
                  </a:cubicBezTo>
                  <a:close/>
                </a:path>
              </a:pathLst>
            </a:custGeom>
            <a:solidFill>
              <a:srgbClr val="ED6D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ïŝlíḓè">
              <a:extLst>
                <a:ext uri="{FF2B5EF4-FFF2-40B4-BE49-F238E27FC236}">
                  <a16:creationId xmlns:a16="http://schemas.microsoft.com/office/drawing/2014/main" id="{D2B84420-2932-41CB-81C8-D3D42304029E}"/>
                </a:ext>
              </a:extLst>
            </p:cNvPr>
            <p:cNvSpPr/>
            <p:nvPr/>
          </p:nvSpPr>
          <p:spPr bwMode="auto">
            <a:xfrm>
              <a:off x="5592763" y="4462463"/>
              <a:ext cx="1023938" cy="852488"/>
            </a:xfrm>
            <a:custGeom>
              <a:avLst/>
              <a:gdLst>
                <a:gd name="T0" fmla="*/ 0 w 56"/>
                <a:gd name="T1" fmla="*/ 0 h 47"/>
                <a:gd name="T2" fmla="*/ 7 w 56"/>
                <a:gd name="T3" fmla="*/ 20 h 47"/>
                <a:gd name="T4" fmla="*/ 15 w 56"/>
                <a:gd name="T5" fmla="*/ 38 h 47"/>
                <a:gd name="T6" fmla="*/ 17 w 56"/>
                <a:gd name="T7" fmla="*/ 42 h 47"/>
                <a:gd name="T8" fmla="*/ 19 w 56"/>
                <a:gd name="T9" fmla="*/ 46 h 47"/>
                <a:gd name="T10" fmla="*/ 23 w 56"/>
                <a:gd name="T11" fmla="*/ 47 h 47"/>
                <a:gd name="T12" fmla="*/ 29 w 56"/>
                <a:gd name="T13" fmla="*/ 47 h 47"/>
                <a:gd name="T14" fmla="*/ 35 w 56"/>
                <a:gd name="T15" fmla="*/ 47 h 47"/>
                <a:gd name="T16" fmla="*/ 38 w 56"/>
                <a:gd name="T17" fmla="*/ 46 h 47"/>
                <a:gd name="T18" fmla="*/ 41 w 56"/>
                <a:gd name="T19" fmla="*/ 38 h 47"/>
                <a:gd name="T20" fmla="*/ 49 w 56"/>
                <a:gd name="T21" fmla="*/ 21 h 47"/>
                <a:gd name="T22" fmla="*/ 56 w 56"/>
                <a:gd name="T23" fmla="*/ 0 h 47"/>
                <a:gd name="T24" fmla="*/ 0 w 56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47">
                  <a:moveTo>
                    <a:pt x="0" y="0"/>
                  </a:moveTo>
                  <a:cubicBezTo>
                    <a:pt x="2" y="7"/>
                    <a:pt x="4" y="14"/>
                    <a:pt x="7" y="20"/>
                  </a:cubicBezTo>
                  <a:cubicBezTo>
                    <a:pt x="9" y="26"/>
                    <a:pt x="12" y="32"/>
                    <a:pt x="15" y="38"/>
                  </a:cubicBezTo>
                  <a:cubicBezTo>
                    <a:pt x="15" y="39"/>
                    <a:pt x="16" y="41"/>
                    <a:pt x="17" y="42"/>
                  </a:cubicBezTo>
                  <a:cubicBezTo>
                    <a:pt x="18" y="44"/>
                    <a:pt x="18" y="45"/>
                    <a:pt x="19" y="46"/>
                  </a:cubicBezTo>
                  <a:cubicBezTo>
                    <a:pt x="20" y="47"/>
                    <a:pt x="22" y="47"/>
                    <a:pt x="23" y="47"/>
                  </a:cubicBezTo>
                  <a:cubicBezTo>
                    <a:pt x="25" y="47"/>
                    <a:pt x="27" y="47"/>
                    <a:pt x="29" y="47"/>
                  </a:cubicBezTo>
                  <a:cubicBezTo>
                    <a:pt x="31" y="47"/>
                    <a:pt x="33" y="47"/>
                    <a:pt x="35" y="47"/>
                  </a:cubicBezTo>
                  <a:cubicBezTo>
                    <a:pt x="36" y="47"/>
                    <a:pt x="37" y="47"/>
                    <a:pt x="38" y="46"/>
                  </a:cubicBezTo>
                  <a:cubicBezTo>
                    <a:pt x="39" y="43"/>
                    <a:pt x="40" y="41"/>
                    <a:pt x="41" y="38"/>
                  </a:cubicBezTo>
                  <a:cubicBezTo>
                    <a:pt x="44" y="33"/>
                    <a:pt x="47" y="27"/>
                    <a:pt x="49" y="21"/>
                  </a:cubicBezTo>
                  <a:cubicBezTo>
                    <a:pt x="52" y="14"/>
                    <a:pt x="54" y="7"/>
                    <a:pt x="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D6D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îṧľíďe">
              <a:extLst>
                <a:ext uri="{FF2B5EF4-FFF2-40B4-BE49-F238E27FC236}">
                  <a16:creationId xmlns:a16="http://schemas.microsoft.com/office/drawing/2014/main" id="{C074005E-B0A5-4C0A-8A0A-8D2872ADA2D0}"/>
                </a:ext>
              </a:extLst>
            </p:cNvPr>
            <p:cNvSpPr/>
            <p:nvPr/>
          </p:nvSpPr>
          <p:spPr bwMode="auto">
            <a:xfrm>
              <a:off x="5500688" y="1905000"/>
              <a:ext cx="1208088" cy="127000"/>
            </a:xfrm>
            <a:custGeom>
              <a:avLst/>
              <a:gdLst>
                <a:gd name="T0" fmla="*/ 2 w 66"/>
                <a:gd name="T1" fmla="*/ 2 h 7"/>
                <a:gd name="T2" fmla="*/ 0 w 66"/>
                <a:gd name="T3" fmla="*/ 7 h 7"/>
                <a:gd name="T4" fmla="*/ 66 w 66"/>
                <a:gd name="T5" fmla="*/ 7 h 7"/>
                <a:gd name="T6" fmla="*/ 64 w 66"/>
                <a:gd name="T7" fmla="*/ 2 h 7"/>
                <a:gd name="T8" fmla="*/ 2 w 66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">
                  <a:moveTo>
                    <a:pt x="2" y="2"/>
                  </a:moveTo>
                  <a:cubicBezTo>
                    <a:pt x="2" y="3"/>
                    <a:pt x="1" y="5"/>
                    <a:pt x="0" y="7"/>
                  </a:cubicBezTo>
                  <a:cubicBezTo>
                    <a:pt x="22" y="5"/>
                    <a:pt x="44" y="5"/>
                    <a:pt x="66" y="7"/>
                  </a:cubicBezTo>
                  <a:cubicBezTo>
                    <a:pt x="65" y="5"/>
                    <a:pt x="65" y="3"/>
                    <a:pt x="64" y="2"/>
                  </a:cubicBezTo>
                  <a:cubicBezTo>
                    <a:pt x="44" y="0"/>
                    <a:pt x="22" y="0"/>
                    <a:pt x="2" y="2"/>
                  </a:cubicBezTo>
                  <a:close/>
                </a:path>
              </a:pathLst>
            </a:custGeom>
            <a:solidFill>
              <a:srgbClr val="F6C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îṥḻíḓe">
              <a:extLst>
                <a:ext uri="{FF2B5EF4-FFF2-40B4-BE49-F238E27FC236}">
                  <a16:creationId xmlns:a16="http://schemas.microsoft.com/office/drawing/2014/main" id="{0FBD96B5-87D2-432E-82FB-88F2F3B1DB69}"/>
                </a:ext>
              </a:extLst>
            </p:cNvPr>
            <p:cNvSpPr/>
            <p:nvPr/>
          </p:nvSpPr>
          <p:spPr bwMode="auto">
            <a:xfrm>
              <a:off x="5464175" y="2032000"/>
              <a:ext cx="1281113" cy="144463"/>
            </a:xfrm>
            <a:custGeom>
              <a:avLst/>
              <a:gdLst>
                <a:gd name="T0" fmla="*/ 0 w 70"/>
                <a:gd name="T1" fmla="*/ 8 h 8"/>
                <a:gd name="T2" fmla="*/ 70 w 70"/>
                <a:gd name="T3" fmla="*/ 8 h 8"/>
                <a:gd name="T4" fmla="*/ 69 w 70"/>
                <a:gd name="T5" fmla="*/ 2 h 8"/>
                <a:gd name="T6" fmla="*/ 68 w 70"/>
                <a:gd name="T7" fmla="*/ 2 h 8"/>
                <a:gd name="T8" fmla="*/ 2 w 70"/>
                <a:gd name="T9" fmla="*/ 2 h 8"/>
                <a:gd name="T10" fmla="*/ 2 w 70"/>
                <a:gd name="T11" fmla="*/ 2 h 8"/>
                <a:gd name="T12" fmla="*/ 0 w 70"/>
                <a:gd name="T13" fmla="*/ 7 h 8"/>
                <a:gd name="T14" fmla="*/ 0 w 70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8">
                  <a:moveTo>
                    <a:pt x="0" y="8"/>
                  </a:moveTo>
                  <a:cubicBezTo>
                    <a:pt x="23" y="5"/>
                    <a:pt x="47" y="5"/>
                    <a:pt x="70" y="8"/>
                  </a:cubicBezTo>
                  <a:cubicBezTo>
                    <a:pt x="70" y="6"/>
                    <a:pt x="69" y="4"/>
                    <a:pt x="69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46" y="0"/>
                    <a:pt x="24" y="0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lose/>
                </a:path>
              </a:pathLst>
            </a:custGeom>
            <a:solidFill>
              <a:srgbClr val="F6C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iṣļíḋe">
              <a:extLst>
                <a:ext uri="{FF2B5EF4-FFF2-40B4-BE49-F238E27FC236}">
                  <a16:creationId xmlns:a16="http://schemas.microsoft.com/office/drawing/2014/main" id="{EB875EA3-992C-431E-A494-1B2018233609}"/>
                </a:ext>
              </a:extLst>
            </p:cNvPr>
            <p:cNvSpPr/>
            <p:nvPr/>
          </p:nvSpPr>
          <p:spPr bwMode="auto">
            <a:xfrm>
              <a:off x="5573713" y="4371975"/>
              <a:ext cx="1079500" cy="144463"/>
            </a:xfrm>
            <a:custGeom>
              <a:avLst/>
              <a:gdLst>
                <a:gd name="T0" fmla="*/ 0 w 59"/>
                <a:gd name="T1" fmla="*/ 0 h 8"/>
                <a:gd name="T2" fmla="*/ 1 w 59"/>
                <a:gd name="T3" fmla="*/ 6 h 8"/>
                <a:gd name="T4" fmla="*/ 29 w 59"/>
                <a:gd name="T5" fmla="*/ 8 h 8"/>
                <a:gd name="T6" fmla="*/ 57 w 59"/>
                <a:gd name="T7" fmla="*/ 6 h 8"/>
                <a:gd name="T8" fmla="*/ 59 w 59"/>
                <a:gd name="T9" fmla="*/ 0 h 8"/>
                <a:gd name="T10" fmla="*/ 0 w 59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8">
                  <a:moveTo>
                    <a:pt x="0" y="0"/>
                  </a:moveTo>
                  <a:cubicBezTo>
                    <a:pt x="0" y="2"/>
                    <a:pt x="1" y="4"/>
                    <a:pt x="1" y="6"/>
                  </a:cubicBezTo>
                  <a:cubicBezTo>
                    <a:pt x="10" y="7"/>
                    <a:pt x="20" y="8"/>
                    <a:pt x="29" y="8"/>
                  </a:cubicBezTo>
                  <a:cubicBezTo>
                    <a:pt x="38" y="8"/>
                    <a:pt x="48" y="7"/>
                    <a:pt x="57" y="6"/>
                  </a:cubicBezTo>
                  <a:cubicBezTo>
                    <a:pt x="57" y="4"/>
                    <a:pt x="58" y="2"/>
                    <a:pt x="59" y="0"/>
                  </a:cubicBezTo>
                  <a:cubicBezTo>
                    <a:pt x="39" y="3"/>
                    <a:pt x="19" y="3"/>
                    <a:pt x="0" y="0"/>
                  </a:cubicBezTo>
                  <a:close/>
                </a:path>
              </a:pathLst>
            </a:custGeom>
            <a:solidFill>
              <a:srgbClr val="F6C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isľïḋe">
              <a:extLst>
                <a:ext uri="{FF2B5EF4-FFF2-40B4-BE49-F238E27FC236}">
                  <a16:creationId xmlns:a16="http://schemas.microsoft.com/office/drawing/2014/main" id="{518371E1-A76B-4ADC-97BD-5E066EC3D505}"/>
                </a:ext>
              </a:extLst>
            </p:cNvPr>
            <p:cNvSpPr/>
            <p:nvPr/>
          </p:nvSpPr>
          <p:spPr bwMode="auto">
            <a:xfrm>
              <a:off x="5518150" y="4208463"/>
              <a:ext cx="1171575" cy="163513"/>
            </a:xfrm>
            <a:custGeom>
              <a:avLst/>
              <a:gdLst>
                <a:gd name="T0" fmla="*/ 0 w 64"/>
                <a:gd name="T1" fmla="*/ 0 h 9"/>
                <a:gd name="T2" fmla="*/ 2 w 64"/>
                <a:gd name="T3" fmla="*/ 6 h 9"/>
                <a:gd name="T4" fmla="*/ 2 w 64"/>
                <a:gd name="T5" fmla="*/ 6 h 9"/>
                <a:gd name="T6" fmla="*/ 2 w 64"/>
                <a:gd name="T7" fmla="*/ 7 h 9"/>
                <a:gd name="T8" fmla="*/ 2 w 64"/>
                <a:gd name="T9" fmla="*/ 7 h 9"/>
                <a:gd name="T10" fmla="*/ 32 w 64"/>
                <a:gd name="T11" fmla="*/ 9 h 9"/>
                <a:gd name="T12" fmla="*/ 62 w 64"/>
                <a:gd name="T13" fmla="*/ 7 h 9"/>
                <a:gd name="T14" fmla="*/ 62 w 64"/>
                <a:gd name="T15" fmla="*/ 7 h 9"/>
                <a:gd name="T16" fmla="*/ 62 w 64"/>
                <a:gd name="T17" fmla="*/ 6 h 9"/>
                <a:gd name="T18" fmla="*/ 62 w 64"/>
                <a:gd name="T19" fmla="*/ 6 h 9"/>
                <a:gd name="T20" fmla="*/ 64 w 64"/>
                <a:gd name="T21" fmla="*/ 0 h 9"/>
                <a:gd name="T22" fmla="*/ 0 w 64"/>
                <a:gd name="T2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9">
                  <a:moveTo>
                    <a:pt x="0" y="0"/>
                  </a:moveTo>
                  <a:cubicBezTo>
                    <a:pt x="1" y="2"/>
                    <a:pt x="1" y="4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2" y="8"/>
                    <a:pt x="22" y="9"/>
                    <a:pt x="32" y="9"/>
                  </a:cubicBezTo>
                  <a:cubicBezTo>
                    <a:pt x="42" y="9"/>
                    <a:pt x="52" y="8"/>
                    <a:pt x="62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3" y="4"/>
                    <a:pt x="63" y="2"/>
                    <a:pt x="64" y="0"/>
                  </a:cubicBezTo>
                  <a:cubicBezTo>
                    <a:pt x="43" y="3"/>
                    <a:pt x="21" y="3"/>
                    <a:pt x="0" y="0"/>
                  </a:cubicBezTo>
                  <a:close/>
                </a:path>
              </a:pathLst>
            </a:custGeom>
            <a:solidFill>
              <a:srgbClr val="F6C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894BC8A-EB0B-421D-AD85-050EA80C4297}"/>
              </a:ext>
            </a:extLst>
          </p:cNvPr>
          <p:cNvSpPr txBox="1"/>
          <p:nvPr/>
        </p:nvSpPr>
        <p:spPr>
          <a:xfrm>
            <a:off x="8905" y="2600361"/>
            <a:ext cx="3327956" cy="1109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优先投食品饮料及烟草赛道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指数：</a:t>
            </a:r>
            <a:r>
              <a:rPr lang="zh-CN" altLang="en-US" sz="1400" b="0" i="0" dirty="0">
                <a:solidFill>
                  <a:srgbClr val="DF84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中证细分食品饮料产业主题指数</a:t>
            </a:r>
            <a:endParaRPr lang="en-US" altLang="zh-CN" sz="1400" b="0" i="0" dirty="0">
              <a:solidFill>
                <a:srgbClr val="DF84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其次考虑农牧渔赛道（上行周期）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指数：</a:t>
            </a:r>
            <a:r>
              <a:rPr lang="zh-CN" altLang="en-US" sz="1400" b="0" i="0" dirty="0">
                <a:solidFill>
                  <a:srgbClr val="DF84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中证农业主题指数</a:t>
            </a:r>
            <a:endParaRPr lang="en-US" altLang="zh-CN" sz="1400" b="0" i="0" dirty="0">
              <a:solidFill>
                <a:srgbClr val="1D1D1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8F4307E-D4D5-4D5F-AA4F-19AE46E44314}"/>
              </a:ext>
            </a:extLst>
          </p:cNvPr>
          <p:cNvSpPr txBox="1"/>
          <p:nvPr/>
        </p:nvSpPr>
        <p:spPr>
          <a:xfrm>
            <a:off x="2119203" y="4851664"/>
            <a:ext cx="5001939" cy="162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医疗设备赛道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指数：</a:t>
            </a:r>
            <a:r>
              <a:rPr lang="zh-CN" altLang="en-US" sz="1400" b="0" i="0" dirty="0">
                <a:solidFill>
                  <a:srgbClr val="DF84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中证全指医疗器械指数</a:t>
            </a:r>
            <a:endParaRPr lang="en-US" altLang="zh-CN" sz="1400" b="0" i="0" dirty="0">
              <a:solidFill>
                <a:srgbClr val="DF84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医疗服务赛道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指数：</a:t>
            </a:r>
            <a:r>
              <a:rPr lang="zh-CN" altLang="en-US" sz="1400" b="0" i="0" dirty="0">
                <a:solidFill>
                  <a:srgbClr val="DF84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中证医疗指数、中证全指医疗保健设备与服务指数</a:t>
            </a:r>
            <a:endParaRPr lang="en-US" altLang="zh-CN" sz="1400" b="0" i="0" dirty="0">
              <a:solidFill>
                <a:srgbClr val="DF84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生物科技赛道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指数：</a:t>
            </a:r>
            <a:r>
              <a:rPr lang="zh-CN" altLang="en-US" sz="1400" b="0" i="0" dirty="0">
                <a:solidFill>
                  <a:srgbClr val="DF84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国证生物医药指数、中证生物科技主题指数</a:t>
            </a:r>
            <a:endParaRPr lang="en-US" altLang="zh-CN" sz="1400" b="0" i="0" dirty="0">
              <a:solidFill>
                <a:srgbClr val="1D1D1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AEECB4-38E4-4EF7-BED7-9007FFB6DE61}"/>
              </a:ext>
            </a:extLst>
          </p:cNvPr>
          <p:cNvSpPr txBox="1"/>
          <p:nvPr/>
        </p:nvSpPr>
        <p:spPr>
          <a:xfrm>
            <a:off x="3059988" y="388540"/>
            <a:ext cx="5462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“核心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卫星”策略指数地图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32DEC74-47B7-4D92-9D76-73F9AB6DC791}"/>
              </a:ext>
            </a:extLst>
          </p:cNvPr>
          <p:cNvSpPr txBox="1"/>
          <p:nvPr/>
        </p:nvSpPr>
        <p:spPr>
          <a:xfrm>
            <a:off x="7478779" y="4867495"/>
            <a:ext cx="4283642" cy="1880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“云”赛道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指数：</a:t>
            </a:r>
            <a:r>
              <a:rPr lang="zh-CN" altLang="en-US" sz="1400" b="0" i="0" dirty="0">
                <a:solidFill>
                  <a:srgbClr val="DF84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中证云计算与大数据主题指数</a:t>
            </a:r>
            <a:endParaRPr lang="en-US" altLang="zh-CN" sz="1400" b="0" i="0" dirty="0">
              <a:solidFill>
                <a:srgbClr val="DF84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“端”赛道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指数：</a:t>
            </a:r>
            <a:r>
              <a:rPr lang="zh-CN" altLang="en-US" sz="1400" b="0" i="0" dirty="0">
                <a:solidFill>
                  <a:srgbClr val="DF84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中证人工智能主题指数、中证智能家居主题指数、中证智能制造主题指数、中证智能汽车主题指数</a:t>
            </a:r>
            <a:endParaRPr lang="en-US" altLang="zh-CN" sz="1400" b="0" i="0" dirty="0">
              <a:solidFill>
                <a:srgbClr val="DF84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“芯”赛道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指数：</a:t>
            </a:r>
            <a:r>
              <a:rPr lang="zh-CN" altLang="en-US" sz="1400" b="0" i="0" dirty="0">
                <a:solidFill>
                  <a:srgbClr val="DF84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国证半导体芯片指数</a:t>
            </a:r>
            <a:endParaRPr lang="en-US" altLang="zh-CN" sz="1400" b="0" i="0" dirty="0">
              <a:solidFill>
                <a:srgbClr val="1D1D1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A475955F-8883-47FB-897A-E83F97C78242}"/>
              </a:ext>
            </a:extLst>
          </p:cNvPr>
          <p:cNvSpPr txBox="1"/>
          <p:nvPr/>
        </p:nvSpPr>
        <p:spPr>
          <a:xfrm>
            <a:off x="9341476" y="2304608"/>
            <a:ext cx="3163018" cy="213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低碳排放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指数：</a:t>
            </a:r>
            <a:r>
              <a:rPr lang="zh-CN" altLang="en-US" sz="1400" b="0" i="0" dirty="0">
                <a:solidFill>
                  <a:srgbClr val="DF84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中证内地低碳经济主题指数</a:t>
            </a:r>
            <a:endParaRPr lang="en-US" altLang="zh-CN" sz="1400" b="0" i="0" dirty="0">
              <a:solidFill>
                <a:srgbClr val="DF84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发电赛道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指数：</a:t>
            </a:r>
            <a:r>
              <a:rPr lang="zh-CN" altLang="en-US" sz="1400" dirty="0">
                <a:solidFill>
                  <a:srgbClr val="DF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中证</a:t>
            </a:r>
            <a:r>
              <a:rPr lang="zh-CN" altLang="en-US" sz="1400" b="0" i="0" dirty="0">
                <a:solidFill>
                  <a:srgbClr val="DF84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光伏产业指数</a:t>
            </a:r>
            <a:endParaRPr lang="en-US" altLang="zh-CN" sz="1400" b="0" i="0" dirty="0">
              <a:solidFill>
                <a:srgbClr val="DF84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储能赛道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指数：</a:t>
            </a:r>
            <a:r>
              <a:rPr lang="zh-CN" altLang="en-US" sz="1400" b="0" i="0" dirty="0">
                <a:solidFill>
                  <a:srgbClr val="DF84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中证电池主题指数</a:t>
            </a:r>
            <a:endParaRPr lang="en-US" altLang="zh-CN" sz="1400" b="0" i="0" dirty="0">
              <a:solidFill>
                <a:srgbClr val="DF84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新能源汽车赛道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指数：</a:t>
            </a:r>
            <a:r>
              <a:rPr lang="zh-CN" altLang="en-US" sz="1400" b="0" i="0" dirty="0">
                <a:solidFill>
                  <a:srgbClr val="DF84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中证新能源汽车指数</a:t>
            </a:r>
            <a:endParaRPr lang="en-US" altLang="zh-CN" sz="1400" b="0" i="0" dirty="0">
              <a:solidFill>
                <a:srgbClr val="1D1D1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18992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68012;"/>
  <p:tag name="ISLIDE.ICON" val="#181403;#175184;#398706;#149505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3906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62298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04276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75483;#184899;#219064;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D374A"/>
      </a:accent1>
      <a:accent2>
        <a:srgbClr val="6A868F"/>
      </a:accent2>
      <a:accent3>
        <a:srgbClr val="31778E"/>
      </a:accent3>
      <a:accent4>
        <a:srgbClr val="D6C88B"/>
      </a:accent4>
      <a:accent5>
        <a:srgbClr val="D66E49"/>
      </a:accent5>
      <a:accent6>
        <a:srgbClr val="649EB2"/>
      </a:accent6>
      <a:hlink>
        <a:srgbClr val="BD374A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C8102E"/>
    </a:accent1>
    <a:accent2>
      <a:srgbClr val="7D9CAF"/>
    </a:accent2>
    <a:accent3>
      <a:srgbClr val="FFBC85"/>
    </a:accent3>
    <a:accent4>
      <a:srgbClr val="CFC5AD"/>
    </a:accent4>
    <a:accent5>
      <a:srgbClr val="A8A8A8"/>
    </a:accent5>
    <a:accent6>
      <a:srgbClr val="BEBEBE"/>
    </a:accent6>
    <a:hlink>
      <a:srgbClr val="C8102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2410</TotalTime>
  <Words>1517</Words>
  <Application>Microsoft Office PowerPoint</Application>
  <PresentationFormat>宽屏</PresentationFormat>
  <Paragraphs>249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微软雅黑</vt:lpstr>
      <vt:lpstr>字魂5号-无外润黑体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江秦</dc:creator>
  <cp:lastModifiedBy>张 江秦</cp:lastModifiedBy>
  <cp:revision>21</cp:revision>
  <dcterms:created xsi:type="dcterms:W3CDTF">2021-07-28T16:47:32Z</dcterms:created>
  <dcterms:modified xsi:type="dcterms:W3CDTF">2021-08-27T08:09:50Z</dcterms:modified>
</cp:coreProperties>
</file>