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4"/>
  </p:notesMasterIdLst>
  <p:sldIdLst>
    <p:sldId id="256" r:id="rId2"/>
    <p:sldId id="259" r:id="rId3"/>
    <p:sldId id="262" r:id="rId4"/>
    <p:sldId id="268" r:id="rId5"/>
    <p:sldId id="296" r:id="rId6"/>
    <p:sldId id="287" r:id="rId7"/>
    <p:sldId id="263" r:id="rId8"/>
    <p:sldId id="257" r:id="rId9"/>
    <p:sldId id="301" r:id="rId10"/>
    <p:sldId id="271" r:id="rId11"/>
    <p:sldId id="299" r:id="rId12"/>
    <p:sldId id="272" r:id="rId13"/>
    <p:sldId id="286" r:id="rId14"/>
    <p:sldId id="273" r:id="rId15"/>
    <p:sldId id="264" r:id="rId16"/>
    <p:sldId id="279" r:id="rId17"/>
    <p:sldId id="285" r:id="rId18"/>
    <p:sldId id="277" r:id="rId19"/>
    <p:sldId id="288" r:id="rId20"/>
    <p:sldId id="290" r:id="rId21"/>
    <p:sldId id="289" r:id="rId22"/>
    <p:sldId id="265" r:id="rId23"/>
    <p:sldId id="293" r:id="rId24"/>
    <p:sldId id="297" r:id="rId25"/>
    <p:sldId id="292" r:id="rId26"/>
    <p:sldId id="267" r:id="rId27"/>
    <p:sldId id="294" r:id="rId28"/>
    <p:sldId id="295" r:id="rId29"/>
    <p:sldId id="298" r:id="rId30"/>
    <p:sldId id="266" r:id="rId31"/>
    <p:sldId id="260" r:id="rId32"/>
    <p:sldId id="261" r:id="rId3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4088" userDrawn="1">
          <p15:clr>
            <a:srgbClr val="A4A3A4"/>
          </p15:clr>
        </p15:guide>
        <p15:guide id="4" pos="234" userDrawn="1">
          <p15:clr>
            <a:srgbClr val="A4A3A4"/>
          </p15:clr>
        </p15:guide>
        <p15:guide id="5" pos="742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曹 潮" initials="曹" lastIdx="4" clrIdx="0">
    <p:extLst>
      <p:ext uri="{19B8F6BF-5375-455C-9EA6-DF929625EA0E}">
        <p15:presenceInfo xmlns:p15="http://schemas.microsoft.com/office/powerpoint/2012/main" userId="f14a028bb9aca6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9895"/>
    <a:srgbClr val="A1D3D0"/>
    <a:srgbClr val="E9E9E9"/>
    <a:srgbClr val="E4E4E4"/>
    <a:srgbClr val="DADADA"/>
    <a:srgbClr val="E7E7E7"/>
    <a:srgbClr val="425B5B"/>
    <a:srgbClr val="00272C"/>
    <a:srgbClr val="BFBFBF"/>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94687" autoAdjust="0"/>
  </p:normalViewPr>
  <p:slideViewPr>
    <p:cSldViewPr snapToGrid="0" snapToObjects="1">
      <p:cViewPr varScale="1">
        <p:scale>
          <a:sx n="112" d="100"/>
          <a:sy n="112" d="100"/>
        </p:scale>
        <p:origin x="462" y="45"/>
      </p:cViewPr>
      <p:guideLst>
        <p:guide pos="3840"/>
        <p:guide orient="horz" pos="2160"/>
        <p:guide orient="horz" pos="4088"/>
        <p:guide pos="234"/>
        <p:guide pos="74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25991;&#26723;\3&#22823;&#23398;\&#22823;&#22235;&#19979;&#23398;&#26399;\&#27605;&#35774;\&#30005;&#24433;&#25968;&#25454;.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800" b="1" i="0" u="none" strike="noStrike" kern="1200" baseline="0">
                <a:solidFill>
                  <a:schemeClr val="dk1">
                    <a:lumMod val="75000"/>
                    <a:lumOff val="25000"/>
                  </a:schemeClr>
                </a:solidFill>
                <a:latin typeface="+mn-lt"/>
                <a:ea typeface="+mn-ea"/>
                <a:cs typeface="+mn-cs"/>
              </a:defRPr>
            </a:pPr>
            <a:r>
              <a:rPr lang="en-US" altLang="zh-CN"/>
              <a:t>Pie Chart of Movie Ratings</a:t>
            </a:r>
          </a:p>
        </c:rich>
      </c:tx>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2.9708853238264998E-3"/>
          <c:y val="0.129742547425474"/>
          <c:w val="0.90314913844325595"/>
          <c:h val="0.86517615176151796"/>
        </c:manualLayout>
      </c:layout>
      <c:pie3DChart>
        <c:varyColors val="1"/>
        <c:ser>
          <c:idx val="0"/>
          <c:order val="0"/>
          <c:spPr>
            <a:scene3d>
              <a:camera prst="orthographicFront"/>
              <a:lightRig rig="threePt" dir="t"/>
            </a:scene3d>
            <a:sp3d contourW="9525"/>
          </c:spPr>
          <c:dPt>
            <c:idx val="0"/>
            <c:bubble3D val="0"/>
            <c:spPr>
              <a:solidFill>
                <a:schemeClr val="accent1"/>
              </a:solidFill>
              <a:ln>
                <a:noFill/>
              </a:ln>
              <a:effectLst>
                <a:outerShdw blurRad="254000" sx="102000" sy="102000" algn="ctr" rotWithShape="0">
                  <a:prstClr val="black">
                    <a:alpha val="20000"/>
                  </a:prstClr>
                </a:outerShdw>
              </a:effectLst>
              <a:scene3d>
                <a:camera prst="orthographicFront"/>
                <a:lightRig rig="threePt" dir="t"/>
              </a:scene3d>
              <a:sp3d contourW="9525"/>
            </c:spPr>
            <c:extLst>
              <c:ext xmlns:c16="http://schemas.microsoft.com/office/drawing/2014/chart" uri="{C3380CC4-5D6E-409C-BE32-E72D297353CC}">
                <c16:uniqueId val="{00000001-A071-4989-88FE-A2B9958923C2}"/>
              </c:ext>
            </c:extLst>
          </c:dPt>
          <c:dPt>
            <c:idx val="1"/>
            <c:bubble3D val="0"/>
            <c:spPr>
              <a:solidFill>
                <a:schemeClr val="accent2"/>
              </a:solidFill>
              <a:ln>
                <a:noFill/>
              </a:ln>
              <a:effectLst>
                <a:outerShdw blurRad="254000" sx="102000" sy="102000" algn="ctr" rotWithShape="0">
                  <a:prstClr val="black">
                    <a:alpha val="20000"/>
                  </a:prstClr>
                </a:outerShdw>
              </a:effectLst>
              <a:scene3d>
                <a:camera prst="orthographicFront"/>
                <a:lightRig rig="threePt" dir="t"/>
              </a:scene3d>
              <a:sp3d contourW="9525"/>
            </c:spPr>
            <c:extLst>
              <c:ext xmlns:c16="http://schemas.microsoft.com/office/drawing/2014/chart" uri="{C3380CC4-5D6E-409C-BE32-E72D297353CC}">
                <c16:uniqueId val="{00000003-A071-4989-88FE-A2B9958923C2}"/>
              </c:ext>
            </c:extLst>
          </c:dPt>
          <c:dPt>
            <c:idx val="2"/>
            <c:bubble3D val="0"/>
            <c:spPr>
              <a:solidFill>
                <a:schemeClr val="accent3"/>
              </a:solidFill>
              <a:ln>
                <a:noFill/>
              </a:ln>
              <a:effectLst>
                <a:outerShdw blurRad="254000" sx="102000" sy="102000" algn="ctr" rotWithShape="0">
                  <a:prstClr val="black">
                    <a:alpha val="20000"/>
                  </a:prstClr>
                </a:outerShdw>
              </a:effectLst>
              <a:scene3d>
                <a:camera prst="orthographicFront"/>
                <a:lightRig rig="threePt" dir="t"/>
              </a:scene3d>
              <a:sp3d contourW="9525"/>
            </c:spPr>
            <c:extLst>
              <c:ext xmlns:c16="http://schemas.microsoft.com/office/drawing/2014/chart" uri="{C3380CC4-5D6E-409C-BE32-E72D297353CC}">
                <c16:uniqueId val="{00000005-A071-4989-88FE-A2B9958923C2}"/>
              </c:ext>
            </c:extLst>
          </c:dPt>
          <c:dPt>
            <c:idx val="3"/>
            <c:bubble3D val="0"/>
            <c:spPr>
              <a:solidFill>
                <a:schemeClr val="accent4"/>
              </a:solidFill>
              <a:ln>
                <a:noFill/>
              </a:ln>
              <a:effectLst>
                <a:outerShdw blurRad="254000" sx="102000" sy="102000" algn="ctr" rotWithShape="0">
                  <a:prstClr val="black">
                    <a:alpha val="20000"/>
                  </a:prstClr>
                </a:outerShdw>
              </a:effectLst>
              <a:scene3d>
                <a:camera prst="orthographicFront"/>
                <a:lightRig rig="threePt" dir="t"/>
              </a:scene3d>
              <a:sp3d contourW="9525"/>
            </c:spPr>
            <c:extLst>
              <c:ext xmlns:c16="http://schemas.microsoft.com/office/drawing/2014/chart" uri="{C3380CC4-5D6E-409C-BE32-E72D297353CC}">
                <c16:uniqueId val="{00000007-A071-4989-88FE-A2B9958923C2}"/>
              </c:ext>
            </c:extLst>
          </c:dPt>
          <c:dPt>
            <c:idx val="4"/>
            <c:bubble3D val="0"/>
            <c:spPr>
              <a:solidFill>
                <a:schemeClr val="accent5"/>
              </a:solidFill>
              <a:ln>
                <a:noFill/>
              </a:ln>
              <a:effectLst>
                <a:outerShdw blurRad="254000" sx="102000" sy="102000" algn="ctr" rotWithShape="0">
                  <a:prstClr val="black">
                    <a:alpha val="20000"/>
                  </a:prstClr>
                </a:outerShdw>
              </a:effectLst>
              <a:scene3d>
                <a:camera prst="orthographicFront"/>
                <a:lightRig rig="threePt" dir="t"/>
              </a:scene3d>
              <a:sp3d contourW="9525"/>
            </c:spPr>
            <c:extLst>
              <c:ext xmlns:c16="http://schemas.microsoft.com/office/drawing/2014/chart" uri="{C3380CC4-5D6E-409C-BE32-E72D297353CC}">
                <c16:uniqueId val="{00000009-A071-4989-88FE-A2B9958923C2}"/>
              </c:ext>
            </c:extLst>
          </c:dPt>
          <c:dPt>
            <c:idx val="5"/>
            <c:bubble3D val="0"/>
            <c:spPr>
              <a:solidFill>
                <a:schemeClr val="accent6"/>
              </a:solidFill>
              <a:ln>
                <a:noFill/>
              </a:ln>
              <a:effectLst>
                <a:outerShdw blurRad="254000" sx="102000" sy="102000" algn="ctr" rotWithShape="0">
                  <a:prstClr val="black">
                    <a:alpha val="20000"/>
                  </a:prstClr>
                </a:outerShdw>
              </a:effectLst>
              <a:scene3d>
                <a:camera prst="orthographicFront"/>
                <a:lightRig rig="threePt" dir="t"/>
              </a:scene3d>
              <a:sp3d contourW="9525"/>
            </c:spPr>
            <c:extLst>
              <c:ext xmlns:c16="http://schemas.microsoft.com/office/drawing/2014/chart" uri="{C3380CC4-5D6E-409C-BE32-E72D297353CC}">
                <c16:uniqueId val="{0000000B-A071-4989-88FE-A2B9958923C2}"/>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cene3d>
                <a:camera prst="orthographicFront"/>
                <a:lightRig rig="threePt" dir="t"/>
              </a:scene3d>
              <a:sp3d contourW="9525"/>
            </c:spPr>
            <c:extLst>
              <c:ext xmlns:c16="http://schemas.microsoft.com/office/drawing/2014/chart" uri="{C3380CC4-5D6E-409C-BE32-E72D297353CC}">
                <c16:uniqueId val="{0000000D-A071-4989-88FE-A2B9958923C2}"/>
              </c:ext>
            </c:extLst>
          </c:dPt>
          <c:dLbls>
            <c:dLbl>
              <c:idx val="6"/>
              <c:layout>
                <c:manualLayout>
                  <c:x val="1.1233883175347899E-2"/>
                  <c:y val="3.13831907315103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A071-4989-88FE-A2B9958923C2}"/>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0" vertOverflow="ellipsis" vert="horz" wrap="square" lIns="38100" tIns="19050" rIns="38100" bIns="19050" anchor="ctr" anchorCtr="1"/>
              <a:lstStyle/>
              <a:p>
                <a:pPr>
                  <a:defRPr lang="zh-CN" sz="100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cap="flat" cmpd="sng" algn="ctr">
                  <a:solidFill>
                    <a:schemeClr val="dk1">
                      <a:lumMod val="50000"/>
                      <a:lumOff val="50000"/>
                    </a:schemeClr>
                  </a:solidFill>
                  <a:prstDash val="solid"/>
                  <a:round/>
                </a:ln>
                <a:effectLst/>
              </c:spPr>
            </c:leaderLines>
            <c:extLst>
              <c:ext xmlns:c15="http://schemas.microsoft.com/office/drawing/2012/chart" uri="{CE6537A1-D6FC-4f65-9D91-7224C49458BB}"/>
            </c:extLst>
          </c:dLbls>
          <c:cat>
            <c:strRef>
              <c:f>[工作簿1]Sheet1!$A$1:$A$7</c:f>
              <c:strCache>
                <c:ptCount val="7"/>
                <c:pt idx="0">
                  <c:v>more than 9</c:v>
                </c:pt>
                <c:pt idx="1">
                  <c:v>8 to 9</c:v>
                </c:pt>
                <c:pt idx="2">
                  <c:v>7 to 8</c:v>
                </c:pt>
                <c:pt idx="3">
                  <c:v>6 to 7</c:v>
                </c:pt>
                <c:pt idx="4">
                  <c:v>5 to 6</c:v>
                </c:pt>
                <c:pt idx="5">
                  <c:v>4 to 5</c:v>
                </c:pt>
                <c:pt idx="6">
                  <c:v>less than 4</c:v>
                </c:pt>
              </c:strCache>
            </c:strRef>
          </c:cat>
          <c:val>
            <c:numRef>
              <c:f>[工作簿1]Sheet1!$B$1:$B$7</c:f>
              <c:numCache>
                <c:formatCode>General</c:formatCode>
                <c:ptCount val="7"/>
                <c:pt idx="0">
                  <c:v>367</c:v>
                </c:pt>
                <c:pt idx="1">
                  <c:v>3611</c:v>
                </c:pt>
                <c:pt idx="2">
                  <c:v>7466</c:v>
                </c:pt>
                <c:pt idx="3">
                  <c:v>6145</c:v>
                </c:pt>
                <c:pt idx="4">
                  <c:v>2533</c:v>
                </c:pt>
                <c:pt idx="5">
                  <c:v>904</c:v>
                </c:pt>
                <c:pt idx="6">
                  <c:v>645</c:v>
                </c:pt>
              </c:numCache>
            </c:numRef>
          </c:val>
          <c:extLst>
            <c:ext xmlns:c16="http://schemas.microsoft.com/office/drawing/2014/chart" uri="{C3380CC4-5D6E-409C-BE32-E72D297353CC}">
              <c16:uniqueId val="{0000000E-A071-4989-88FE-A2B9958923C2}"/>
            </c:ext>
          </c:extLst>
        </c:ser>
        <c:dLbls>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0" vertOverflow="ellipsis" vert="horz" wrap="square" anchor="ctr" anchorCtr="1"/>
        <a:lstStyle/>
        <a:p>
          <a:pPr>
            <a:defRPr lang="zh-CN" sz="9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solidFill>
      <a:schemeClr val="bg1">
        <a:lumMod val="85000"/>
      </a:schemeClr>
    </a:solidFill>
    <a:ln w="9525" cap="flat" cmpd="sng" algn="ctr">
      <a:solidFill>
        <a:schemeClr val="dk1">
          <a:lumMod val="25000"/>
          <a:lumOff val="75000"/>
        </a:schemeClr>
      </a:solidFill>
      <a:round/>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t>Histogram of the number of movie reviews</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[电影数据.xlsx]Sheet4!$J$14:$J$17</c:f>
              <c:strCache>
                <c:ptCount val="4"/>
                <c:pt idx="0">
                  <c:v>&lt;1000</c:v>
                </c:pt>
                <c:pt idx="1">
                  <c:v>1000-5000</c:v>
                </c:pt>
                <c:pt idx="2">
                  <c:v>5000-10000</c:v>
                </c:pt>
                <c:pt idx="3">
                  <c:v>&gt;10000</c:v>
                </c:pt>
              </c:strCache>
            </c:strRef>
          </c:cat>
          <c:val>
            <c:numRef>
              <c:f>[电影数据.xlsx]Sheet4!$K$14:$K$17</c:f>
              <c:numCache>
                <c:formatCode>General</c:formatCode>
                <c:ptCount val="4"/>
                <c:pt idx="0">
                  <c:v>9695</c:v>
                </c:pt>
                <c:pt idx="1">
                  <c:v>6574</c:v>
                </c:pt>
                <c:pt idx="2">
                  <c:v>1708</c:v>
                </c:pt>
                <c:pt idx="3">
                  <c:v>3798</c:v>
                </c:pt>
              </c:numCache>
            </c:numRef>
          </c:val>
          <c:extLst>
            <c:ext xmlns:c16="http://schemas.microsoft.com/office/drawing/2014/chart" uri="{C3380CC4-5D6E-409C-BE32-E72D297353CC}">
              <c16:uniqueId val="{00000000-97A4-482F-B434-115FD49AA9AC}"/>
            </c:ext>
          </c:extLst>
        </c:ser>
        <c:dLbls>
          <c:showLegendKey val="0"/>
          <c:showVal val="1"/>
          <c:showCatName val="0"/>
          <c:showSerName val="0"/>
          <c:showPercent val="0"/>
          <c:showBubbleSize val="0"/>
        </c:dLbls>
        <c:gapWidth val="219"/>
        <c:overlap val="-27"/>
        <c:axId val="652581392"/>
        <c:axId val="235932860"/>
      </c:barChart>
      <c:catAx>
        <c:axId val="652581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35932860"/>
        <c:crosses val="autoZero"/>
        <c:auto val="1"/>
        <c:lblAlgn val="ctr"/>
        <c:lblOffset val="100"/>
        <c:noMultiLvlLbl val="0"/>
      </c:catAx>
      <c:valAx>
        <c:axId val="2359328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65258139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
          <c:y val="2.2568767868110354E-2"/>
          <c:w val="1"/>
          <c:h val="0.95692390766954305"/>
        </c:manualLayout>
      </c:layout>
      <c:doughnutChart>
        <c:varyColors val="1"/>
        <c:ser>
          <c:idx val="0"/>
          <c:order val="0"/>
          <c:tx>
            <c:strRef>
              <c:f>Sheet1!$B$1</c:f>
              <c:strCache>
                <c:ptCount val="1"/>
                <c:pt idx="0">
                  <c:v>Q1</c:v>
                </c:pt>
              </c:strCache>
            </c:strRef>
          </c:tx>
          <c:spPr>
            <a:ln>
              <a:noFill/>
            </a:ln>
          </c:spPr>
          <c:dPt>
            <c:idx val="0"/>
            <c:bubble3D val="0"/>
            <c:spPr>
              <a:solidFill>
                <a:srgbClr val="A1D3D0"/>
              </a:solidFill>
              <a:ln w="19050">
                <a:noFill/>
              </a:ln>
              <a:effectLst/>
            </c:spPr>
            <c:extLst>
              <c:ext xmlns:c16="http://schemas.microsoft.com/office/drawing/2014/chart" uri="{C3380CC4-5D6E-409C-BE32-E72D297353CC}">
                <c16:uniqueId val="{00000001-2364-4908-9D06-A2D3705FDB9F}"/>
              </c:ext>
            </c:extLst>
          </c:dPt>
          <c:dPt>
            <c:idx val="1"/>
            <c:bubble3D val="0"/>
            <c:spPr>
              <a:noFill/>
              <a:ln w="19050">
                <a:noFill/>
              </a:ln>
              <a:effectLst/>
            </c:spPr>
            <c:extLst>
              <c:ext xmlns:c16="http://schemas.microsoft.com/office/drawing/2014/chart" uri="{C3380CC4-5D6E-409C-BE32-E72D297353CC}">
                <c16:uniqueId val="{00000003-2364-4908-9D06-A2D3705FDB9F}"/>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2364-4908-9D06-A2D3705FDB9F}"/>
            </c:ext>
          </c:extLst>
        </c:ser>
        <c:ser>
          <c:idx val="1"/>
          <c:order val="1"/>
          <c:tx>
            <c:strRef>
              <c:f>Sheet1!$C$1</c:f>
              <c:strCache>
                <c:ptCount val="1"/>
                <c:pt idx="0">
                  <c:v>Q2</c:v>
                </c:pt>
              </c:strCache>
            </c:strRef>
          </c:tx>
          <c:spPr>
            <a:ln>
              <a:noFill/>
            </a:ln>
          </c:spPr>
          <c:dPt>
            <c:idx val="0"/>
            <c:bubble3D val="0"/>
            <c:spPr>
              <a:noFill/>
              <a:ln w="19050">
                <a:noFill/>
              </a:ln>
              <a:effectLst/>
            </c:spPr>
            <c:extLst>
              <c:ext xmlns:c16="http://schemas.microsoft.com/office/drawing/2014/chart" uri="{C3380CC4-5D6E-409C-BE32-E72D297353CC}">
                <c16:uniqueId val="{00000006-2364-4908-9D06-A2D3705FDB9F}"/>
              </c:ext>
            </c:extLst>
          </c:dPt>
          <c:dPt>
            <c:idx val="1"/>
            <c:bubble3D val="0"/>
            <c:spPr>
              <a:noFill/>
              <a:ln w="19050">
                <a:noFill/>
              </a:ln>
              <a:effectLst/>
            </c:spPr>
            <c:extLst>
              <c:ext xmlns:c16="http://schemas.microsoft.com/office/drawing/2014/chart" uri="{C3380CC4-5D6E-409C-BE32-E72D297353CC}">
                <c16:uniqueId val="{00000008-2364-4908-9D06-A2D3705FDB9F}"/>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2364-4908-9D06-A2D3705FDB9F}"/>
            </c:ext>
          </c:extLst>
        </c:ser>
        <c:ser>
          <c:idx val="2"/>
          <c:order val="2"/>
          <c:tx>
            <c:strRef>
              <c:f>Sheet1!$D$1</c:f>
              <c:strCache>
                <c:ptCount val="1"/>
                <c:pt idx="0">
                  <c:v>Q3</c:v>
                </c:pt>
              </c:strCache>
            </c:strRef>
          </c:tx>
          <c:spPr>
            <a:ln>
              <a:noFill/>
            </a:ln>
          </c:spPr>
          <c:dPt>
            <c:idx val="0"/>
            <c:bubble3D val="0"/>
            <c:spPr>
              <a:solidFill>
                <a:srgbClr val="1A9895"/>
              </a:solidFill>
              <a:ln w="19050">
                <a:noFill/>
              </a:ln>
              <a:effectLst/>
            </c:spPr>
            <c:extLst>
              <c:ext xmlns:c16="http://schemas.microsoft.com/office/drawing/2014/chart" uri="{C3380CC4-5D6E-409C-BE32-E72D297353CC}">
                <c16:uniqueId val="{0000000B-2364-4908-9D06-A2D3705FDB9F}"/>
              </c:ext>
            </c:extLst>
          </c:dPt>
          <c:dPt>
            <c:idx val="1"/>
            <c:bubble3D val="0"/>
            <c:spPr>
              <a:noFill/>
              <a:ln w="19050">
                <a:noFill/>
              </a:ln>
              <a:effectLst/>
            </c:spPr>
            <c:extLst>
              <c:ext xmlns:c16="http://schemas.microsoft.com/office/drawing/2014/chart" uri="{C3380CC4-5D6E-409C-BE32-E72D297353CC}">
                <c16:uniqueId val="{0000000D-2364-4908-9D06-A2D3705FDB9F}"/>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2364-4908-9D06-A2D3705FDB9F}"/>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
          <c:y val="2.2568767868110354E-2"/>
          <c:w val="1"/>
          <c:h val="0.95692390766954305"/>
        </c:manualLayout>
      </c:layout>
      <c:doughnutChart>
        <c:varyColors val="1"/>
        <c:ser>
          <c:idx val="0"/>
          <c:order val="0"/>
          <c:tx>
            <c:strRef>
              <c:f>Sheet1!$B$1</c:f>
              <c:strCache>
                <c:ptCount val="1"/>
                <c:pt idx="0">
                  <c:v>Q1</c:v>
                </c:pt>
              </c:strCache>
            </c:strRef>
          </c:tx>
          <c:spPr>
            <a:ln>
              <a:noFill/>
            </a:ln>
          </c:spPr>
          <c:dPt>
            <c:idx val="0"/>
            <c:bubble3D val="0"/>
            <c:spPr>
              <a:solidFill>
                <a:srgbClr val="A1D3D0"/>
              </a:solidFill>
              <a:ln w="19050">
                <a:noFill/>
              </a:ln>
              <a:effectLst/>
            </c:spPr>
            <c:extLst>
              <c:ext xmlns:c16="http://schemas.microsoft.com/office/drawing/2014/chart" uri="{C3380CC4-5D6E-409C-BE32-E72D297353CC}">
                <c16:uniqueId val="{00000001-2364-4908-9D06-A2D3705FDB9F}"/>
              </c:ext>
            </c:extLst>
          </c:dPt>
          <c:dPt>
            <c:idx val="1"/>
            <c:bubble3D val="0"/>
            <c:spPr>
              <a:noFill/>
              <a:ln w="19050">
                <a:noFill/>
              </a:ln>
              <a:effectLst/>
            </c:spPr>
            <c:extLst>
              <c:ext xmlns:c16="http://schemas.microsoft.com/office/drawing/2014/chart" uri="{C3380CC4-5D6E-409C-BE32-E72D297353CC}">
                <c16:uniqueId val="{00000003-2364-4908-9D06-A2D3705FDB9F}"/>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2364-4908-9D06-A2D3705FDB9F}"/>
            </c:ext>
          </c:extLst>
        </c:ser>
        <c:ser>
          <c:idx val="1"/>
          <c:order val="1"/>
          <c:tx>
            <c:strRef>
              <c:f>Sheet1!$C$1</c:f>
              <c:strCache>
                <c:ptCount val="1"/>
                <c:pt idx="0">
                  <c:v>Q2</c:v>
                </c:pt>
              </c:strCache>
            </c:strRef>
          </c:tx>
          <c:spPr>
            <a:ln>
              <a:noFill/>
            </a:ln>
          </c:spPr>
          <c:dPt>
            <c:idx val="0"/>
            <c:bubble3D val="0"/>
            <c:spPr>
              <a:noFill/>
              <a:ln w="19050">
                <a:noFill/>
              </a:ln>
              <a:effectLst/>
            </c:spPr>
            <c:extLst>
              <c:ext xmlns:c16="http://schemas.microsoft.com/office/drawing/2014/chart" uri="{C3380CC4-5D6E-409C-BE32-E72D297353CC}">
                <c16:uniqueId val="{00000006-2364-4908-9D06-A2D3705FDB9F}"/>
              </c:ext>
            </c:extLst>
          </c:dPt>
          <c:dPt>
            <c:idx val="1"/>
            <c:bubble3D val="0"/>
            <c:spPr>
              <a:noFill/>
              <a:ln w="19050">
                <a:noFill/>
              </a:ln>
              <a:effectLst/>
            </c:spPr>
            <c:extLst>
              <c:ext xmlns:c16="http://schemas.microsoft.com/office/drawing/2014/chart" uri="{C3380CC4-5D6E-409C-BE32-E72D297353CC}">
                <c16:uniqueId val="{00000008-2364-4908-9D06-A2D3705FDB9F}"/>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2364-4908-9D06-A2D3705FDB9F}"/>
            </c:ext>
          </c:extLst>
        </c:ser>
        <c:ser>
          <c:idx val="2"/>
          <c:order val="2"/>
          <c:tx>
            <c:strRef>
              <c:f>Sheet1!$D$1</c:f>
              <c:strCache>
                <c:ptCount val="1"/>
                <c:pt idx="0">
                  <c:v>Q3</c:v>
                </c:pt>
              </c:strCache>
            </c:strRef>
          </c:tx>
          <c:spPr>
            <a:ln>
              <a:noFill/>
            </a:ln>
          </c:spPr>
          <c:dPt>
            <c:idx val="0"/>
            <c:bubble3D val="0"/>
            <c:spPr>
              <a:solidFill>
                <a:srgbClr val="1A9895"/>
              </a:solidFill>
              <a:ln w="19050">
                <a:noFill/>
              </a:ln>
              <a:effectLst/>
            </c:spPr>
            <c:extLst>
              <c:ext xmlns:c16="http://schemas.microsoft.com/office/drawing/2014/chart" uri="{C3380CC4-5D6E-409C-BE32-E72D297353CC}">
                <c16:uniqueId val="{0000000B-2364-4908-9D06-A2D3705FDB9F}"/>
              </c:ext>
            </c:extLst>
          </c:dPt>
          <c:dPt>
            <c:idx val="1"/>
            <c:bubble3D val="0"/>
            <c:spPr>
              <a:noFill/>
              <a:ln w="19050">
                <a:noFill/>
              </a:ln>
              <a:effectLst/>
            </c:spPr>
            <c:extLst>
              <c:ext xmlns:c16="http://schemas.microsoft.com/office/drawing/2014/chart" uri="{C3380CC4-5D6E-409C-BE32-E72D297353CC}">
                <c16:uniqueId val="{0000000D-2364-4908-9D06-A2D3705FDB9F}"/>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2364-4908-9D06-A2D3705FDB9F}"/>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0</cdr:x>
      <cdr:y>0</cdr:y>
    </cdr:to>
    <cdr:grpSp>
      <cdr:nvGrpSpPr>
        <cdr:cNvPr id="2" name="组合 1">
          <a:extLst xmlns:a="http://schemas.openxmlformats.org/drawingml/2006/main">
            <a:ext uri="{FF2B5EF4-FFF2-40B4-BE49-F238E27FC236}">
              <a16:creationId xmlns:a16="http://schemas.microsoft.com/office/drawing/2014/main" id="{E86E592A-1EA2-410E-A812-4C5C72726CF7}"/>
            </a:ext>
          </a:extLst>
        </cdr:cNvPr>
        <cdr:cNvGrpSpPr/>
      </cdr:nvGrpSpPr>
      <cdr:grpSpPr>
        <a:xfrm xmlns:a="http://schemas.openxmlformats.org/drawingml/2006/main">
          <a:off x="0" y="0"/>
          <a:ext cx="0" cy="0"/>
          <a:chOff x="0" y="0"/>
          <a:chExt cx="0" cy="0"/>
        </a:xfrm>
        <a:solidFill xmlns:a="http://schemas.openxmlformats.org/drawingml/2006/main">
          <a:schemeClr val="tx1">
            <a:lumMod val="75000"/>
            <a:lumOff val="25000"/>
          </a:schemeClr>
        </a:solidFill>
      </cdr:grpSpPr>
    </cdr:grpSp>
  </cdr:relSizeAnchor>
  <cdr:relSizeAnchor xmlns:cdr="http://schemas.openxmlformats.org/drawingml/2006/chartDrawing">
    <cdr:from>
      <cdr:x>0.19975</cdr:x>
      <cdr:y>0.53853</cdr:y>
    </cdr:from>
    <cdr:to>
      <cdr:x>0.84679</cdr:x>
      <cdr:y>0.70045</cdr:y>
    </cdr:to>
    <cdr:sp macro="" textlink="">
      <cdr:nvSpPr>
        <cdr:cNvPr id="6" name="文本框 6">
          <a:extLst xmlns:a="http://schemas.openxmlformats.org/drawingml/2006/main">
            <a:ext uri="{FF2B5EF4-FFF2-40B4-BE49-F238E27FC236}">
              <a16:creationId xmlns:a16="http://schemas.microsoft.com/office/drawing/2014/main" id="{E454C59D-E7A5-4EBD-95CD-1A0EE39C15AF}"/>
            </a:ext>
          </a:extLst>
        </cdr:cNvPr>
        <cdr:cNvSpPr txBox="1"/>
      </cdr:nvSpPr>
      <cdr:spPr>
        <a:xfrm xmlns:a="http://schemas.openxmlformats.org/drawingml/2006/main">
          <a:off x="941856" y="2763749"/>
          <a:ext cx="3050825" cy="83099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xmlns:a="http://schemas.openxmlformats.org/drawingml/2006/main">
          <a:r>
            <a:rPr lang="en-US" altLang="zh-CN" sz="2400" dirty="0" err="1"/>
            <a:t>Virtualenv</a:t>
          </a:r>
          <a:r>
            <a:rPr lang="en-US" altLang="zh-CN" sz="2400" dirty="0"/>
            <a:t>/</a:t>
          </a:r>
          <a:r>
            <a:rPr lang="en-US" altLang="zh-CN" sz="2400" dirty="0" err="1"/>
            <a:t>Conda</a:t>
          </a:r>
          <a:endParaRPr lang="en-US" altLang="zh-CN" sz="2400" dirty="0"/>
        </a:p>
        <a:p xmlns:a="http://schemas.openxmlformats.org/drawingml/2006/main">
          <a:endParaRPr lang="zh-CN" altLang="en-US" sz="24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cdr:x>
      <cdr:y>0</cdr:y>
    </cdr:to>
    <cdr:grpSp>
      <cdr:nvGrpSpPr>
        <cdr:cNvPr id="2" name="组合 1">
          <a:extLst xmlns:a="http://schemas.openxmlformats.org/drawingml/2006/main">
            <a:ext uri="{FF2B5EF4-FFF2-40B4-BE49-F238E27FC236}">
              <a16:creationId xmlns:a16="http://schemas.microsoft.com/office/drawing/2014/main" id="{E86E592A-1EA2-410E-A812-4C5C72726CF7}"/>
            </a:ext>
          </a:extLst>
        </cdr:cNvPr>
        <cdr:cNvGrpSpPr/>
      </cdr:nvGrpSpPr>
      <cdr:grpSpPr>
        <a:xfrm xmlns:a="http://schemas.openxmlformats.org/drawingml/2006/main">
          <a:off x="0" y="0"/>
          <a:ext cx="0" cy="0"/>
          <a:chOff x="0" y="0"/>
          <a:chExt cx="0" cy="0"/>
        </a:xfrm>
        <a:solidFill xmlns:a="http://schemas.openxmlformats.org/drawingml/2006/main">
          <a:schemeClr val="tx1">
            <a:lumMod val="75000"/>
            <a:lumOff val="25000"/>
          </a:schemeClr>
        </a:solidFill>
      </cdr:grpSpPr>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2021/5/18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extLst>
      <p:ext uri="{BB962C8B-B14F-4D97-AF65-F5344CB8AC3E}">
        <p14:creationId xmlns:p14="http://schemas.microsoft.com/office/powerpoint/2010/main" val="159144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extLst>
      <p:ext uri="{BB962C8B-B14F-4D97-AF65-F5344CB8AC3E}">
        <p14:creationId xmlns:p14="http://schemas.microsoft.com/office/powerpoint/2010/main" val="276463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extLst>
      <p:ext uri="{BB962C8B-B14F-4D97-AF65-F5344CB8AC3E}">
        <p14:creationId xmlns:p14="http://schemas.microsoft.com/office/powerpoint/2010/main" val="2318283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14</a:t>
            </a:fld>
            <a:endParaRPr lang="zh-CN" altLang="en-US"/>
          </a:p>
        </p:txBody>
      </p:sp>
    </p:spTree>
    <p:extLst>
      <p:ext uri="{BB962C8B-B14F-4D97-AF65-F5344CB8AC3E}">
        <p14:creationId xmlns:p14="http://schemas.microsoft.com/office/powerpoint/2010/main" val="11570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E06540-3D4A-4D1B-89C3-AFCFAF39EF4F}" type="slidenum">
              <a:rPr lang="zh-CN" altLang="en-US" smtClean="0"/>
              <a:t>31</a:t>
            </a:fld>
            <a:endParaRPr lang="zh-CN" altLang="en-US"/>
          </a:p>
        </p:txBody>
      </p:sp>
    </p:spTree>
    <p:extLst>
      <p:ext uri="{BB962C8B-B14F-4D97-AF65-F5344CB8AC3E}">
        <p14:creationId xmlns:p14="http://schemas.microsoft.com/office/powerpoint/2010/main" val="280859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977493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Microsoft YaHei" charset="0"/>
                <a:ea typeface="Microsoft YaHei" charset="0"/>
                <a:cs typeface="Microsoft YaHei"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Microsoft YaHei" charset="0"/>
                <a:ea typeface="Microsoft YaHei" charset="0"/>
                <a:cs typeface="Microsoft YaHei"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is-IS" altLang="zh-CN" sz="1400" dirty="0">
                <a:solidFill>
                  <a:srgbClr val="FFFFFF"/>
                </a:solidFill>
                <a:latin typeface="Segoe UI Light"/>
                <a:cs typeface="Segoe UI Light"/>
              </a:rPr>
              <a:t>Microsoft YaHei</a:t>
            </a:r>
            <a:endParaRPr lang="zh-CN" altLang="en-US" sz="1400" dirty="0">
              <a:solidFill>
                <a:srgbClr val="FFFFFF"/>
              </a:solidFill>
              <a:latin typeface="Segoe UI Light"/>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10331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468101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35220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64723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205835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735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95483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98526681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83" r:id="rId3"/>
    <p:sldLayoutId id="2147483684" r:id="rId4"/>
    <p:sldLayoutId id="2147483680" r:id="rId5"/>
    <p:sldLayoutId id="2147483685" r:id="rId6"/>
    <p:sldLayoutId id="2147483681" r:id="rId7"/>
    <p:sldLayoutId id="2147483686" r:id="rId8"/>
    <p:sldLayoutId id="2147483682" r:id="rId9"/>
    <p:sldLayoutId id="2147483662" r:id="rId10"/>
    <p:sldLayoutId id="2147483664" r:id="rId11"/>
    <p:sldLayoutId id="2147483663"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www.zhihu.com/question/1997185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doi-org.arktos.nyit.edu/10.3969/j.issn.1007-130X.2020.04.019" TargetMode="External"/><Relationship Id="rId5" Type="http://schemas.openxmlformats.org/officeDocument/2006/relationships/hyperlink" Target="https://www-statista-com.arktos.nyit.edu/statistics/1106766/media-consumption-growth-coronavirus-worldwide-by-country/" TargetMode="External"/><Relationship Id="rId4" Type="http://schemas.openxmlformats.org/officeDocument/2006/relationships/hyperlink" Target="https://www.jianshu.com/p/5463ab162a5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hyperlink" Target="https://movie.douban.com/subject/1292052/"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425602" y="1342417"/>
            <a:ext cx="9924628" cy="1459149"/>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42737" y="1564159"/>
            <a:ext cx="7428829" cy="1015663"/>
          </a:xfrm>
          <a:prstGeom prst="rect">
            <a:avLst/>
          </a:prstGeom>
        </p:spPr>
        <p:txBody>
          <a:bodyPr wrap="none">
            <a:spAutoFit/>
          </a:bodyPr>
          <a:lstStyle/>
          <a:p>
            <a:r>
              <a:rPr lang="en-US" altLang="zh-CN" sz="2800" b="1" dirty="0">
                <a:solidFill>
                  <a:schemeClr val="bg1"/>
                </a:solidFill>
              </a:rPr>
              <a:t>Collaborative Filtering Algorithm Based </a:t>
            </a:r>
          </a:p>
          <a:p>
            <a:r>
              <a:rPr lang="en-US" altLang="zh-CN" sz="2800" b="1" dirty="0">
                <a:solidFill>
                  <a:schemeClr val="bg1"/>
                </a:solidFill>
              </a:rPr>
              <a:t>	</a:t>
            </a:r>
            <a:r>
              <a:rPr lang="en-US" altLang="zh-CN" sz="3200" b="1" dirty="0">
                <a:solidFill>
                  <a:schemeClr val="bg1"/>
                </a:solidFill>
              </a:rPr>
              <a:t>Movie Recommender System</a:t>
            </a:r>
            <a:endParaRPr lang="zh-CN" altLang="en-US" sz="3200" b="1" dirty="0">
              <a:solidFill>
                <a:schemeClr val="bg1"/>
              </a:solidFill>
            </a:endParaRPr>
          </a:p>
        </p:txBody>
      </p:sp>
      <p:sp>
        <p:nvSpPr>
          <p:cNvPr id="39" name="矩形 38"/>
          <p:cNvSpPr/>
          <p:nvPr/>
        </p:nvSpPr>
        <p:spPr>
          <a:xfrm>
            <a:off x="8789591" y="5590804"/>
            <a:ext cx="2953230" cy="369332"/>
          </a:xfrm>
          <a:prstGeom prst="rect">
            <a:avLst/>
          </a:prstGeom>
        </p:spPr>
        <p:txBody>
          <a:bodyPr wrap="square">
            <a:spAutoFit/>
          </a:bodyPr>
          <a:lstStyle/>
          <a:p>
            <a:r>
              <a:rPr lang="en-US" altLang="zh-CN" dirty="0"/>
              <a:t>Instructor</a:t>
            </a:r>
            <a:r>
              <a:rPr lang="zh-CN" altLang="en-US" dirty="0"/>
              <a:t>：</a:t>
            </a:r>
            <a:r>
              <a:rPr lang="en-US" altLang="zh-CN" dirty="0" err="1"/>
              <a:t>Houwei</a:t>
            </a:r>
            <a:r>
              <a:rPr lang="en-US" altLang="zh-CN" dirty="0"/>
              <a:t> Cao</a:t>
            </a:r>
          </a:p>
        </p:txBody>
      </p:sp>
      <p:sp>
        <p:nvSpPr>
          <p:cNvPr id="40" name="矩形 39"/>
          <p:cNvSpPr/>
          <p:nvPr/>
        </p:nvSpPr>
        <p:spPr>
          <a:xfrm>
            <a:off x="7244481" y="2836394"/>
            <a:ext cx="4192173" cy="1477328"/>
          </a:xfrm>
          <a:prstGeom prst="rect">
            <a:avLst/>
          </a:prstGeom>
        </p:spPr>
        <p:txBody>
          <a:bodyPr wrap="none">
            <a:spAutoFit/>
          </a:bodyPr>
          <a:lstStyle/>
          <a:p>
            <a:r>
              <a:rPr lang="en-US" altLang="zh-CN" dirty="0"/>
              <a:t>PRESENTED BY </a:t>
            </a:r>
          </a:p>
          <a:p>
            <a:r>
              <a:rPr lang="en-US" altLang="zh-CN" dirty="0"/>
              <a:t>	1245994 	Chao Cao</a:t>
            </a:r>
          </a:p>
          <a:p>
            <a:r>
              <a:rPr lang="en-US" altLang="zh-CN" dirty="0"/>
              <a:t>	1245826     	</a:t>
            </a:r>
            <a:r>
              <a:rPr lang="en-US" altLang="zh-CN" dirty="0" err="1"/>
              <a:t>Jiayu</a:t>
            </a:r>
            <a:r>
              <a:rPr lang="en-US" altLang="zh-CN" dirty="0"/>
              <a:t> Xi</a:t>
            </a:r>
          </a:p>
          <a:p>
            <a:r>
              <a:rPr lang="en-US" altLang="zh-CN" dirty="0"/>
              <a:t>	1246260       	</a:t>
            </a:r>
            <a:r>
              <a:rPr lang="en-US" altLang="zh-CN" dirty="0" err="1"/>
              <a:t>Ruilei</a:t>
            </a:r>
            <a:r>
              <a:rPr lang="en-US" altLang="zh-CN" dirty="0"/>
              <a:t> Zhao</a:t>
            </a:r>
          </a:p>
          <a:p>
            <a:r>
              <a:rPr lang="en-US" altLang="zh-CN" dirty="0"/>
              <a:t>	1259652       	</a:t>
            </a:r>
            <a:r>
              <a:rPr lang="en-US" altLang="zh-CN" dirty="0" err="1"/>
              <a:t>Zilu</a:t>
            </a:r>
            <a:r>
              <a:rPr lang="en-US" altLang="zh-CN" dirty="0"/>
              <a:t> Huang</a:t>
            </a:r>
          </a:p>
        </p:txBody>
      </p:sp>
    </p:spTree>
    <p:extLst>
      <p:ext uri="{BB962C8B-B14F-4D97-AF65-F5344CB8AC3E}">
        <p14:creationId xmlns:p14="http://schemas.microsoft.com/office/powerpoint/2010/main" val="16816927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Two</a:t>
            </a:r>
          </a:p>
          <a:p>
            <a:r>
              <a:rPr lang="en-US" altLang="zh-CN" sz="2000" dirty="0"/>
              <a:t>Crawler</a:t>
            </a:r>
            <a:endParaRPr lang="zh-CN" altLang="en-US" sz="2000" dirty="0"/>
          </a:p>
        </p:txBody>
      </p:sp>
      <p:sp>
        <p:nvSpPr>
          <p:cNvPr id="5" name="矩形 4"/>
          <p:cNvSpPr/>
          <p:nvPr/>
        </p:nvSpPr>
        <p:spPr>
          <a:xfrm flipV="1">
            <a:off x="371475" y="3344333"/>
            <a:ext cx="11178842" cy="169334"/>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1432973" y="3238825"/>
            <a:ext cx="321728" cy="380352"/>
          </a:xfrm>
          <a:prstGeom prst="triangle">
            <a:avLst>
              <a:gd name="adj" fmla="val 52478"/>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400787" y="3238825"/>
            <a:ext cx="321728" cy="380352"/>
          </a:xfrm>
          <a:prstGeom prst="triangle">
            <a:avLst>
              <a:gd name="adj" fmla="val 52478"/>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a:off x="13335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22606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31877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4114800" y="3238500"/>
            <a:ext cx="321728" cy="380352"/>
          </a:xfrm>
          <a:prstGeom prst="triangle">
            <a:avLst>
              <a:gd name="adj" fmla="val 52478"/>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50419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59690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68961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7823200" y="3238500"/>
            <a:ext cx="321728" cy="380352"/>
          </a:xfrm>
          <a:prstGeom prst="triangle">
            <a:avLst>
              <a:gd name="adj" fmla="val 52478"/>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87503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96774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06045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71475" y="4004732"/>
            <a:ext cx="0" cy="1193801"/>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83366" y="3962397"/>
            <a:ext cx="2402347" cy="400110"/>
          </a:xfrm>
          <a:prstGeom prst="rect">
            <a:avLst/>
          </a:prstGeom>
        </p:spPr>
        <p:txBody>
          <a:bodyPr wrap="square">
            <a:spAutoFit/>
          </a:bodyPr>
          <a:lstStyle/>
          <a:p>
            <a:r>
              <a:rPr lang="en-US" altLang="zh-CN" sz="2000" b="1" dirty="0">
                <a:solidFill>
                  <a:schemeClr val="tx1">
                    <a:lumMod val="85000"/>
                    <a:lumOff val="15000"/>
                  </a:schemeClr>
                </a:solidFill>
              </a:rPr>
              <a:t>Target</a:t>
            </a:r>
            <a:endParaRPr lang="zh-CN" altLang="en-US" sz="2000" b="1" dirty="0">
              <a:solidFill>
                <a:schemeClr val="tx1">
                  <a:lumMod val="85000"/>
                  <a:lumOff val="15000"/>
                </a:schemeClr>
              </a:solidFill>
            </a:endParaRPr>
          </a:p>
        </p:txBody>
      </p:sp>
      <p:sp>
        <p:nvSpPr>
          <p:cNvPr id="24" name="矩形 23"/>
          <p:cNvSpPr/>
          <p:nvPr/>
        </p:nvSpPr>
        <p:spPr>
          <a:xfrm>
            <a:off x="472250" y="4329025"/>
            <a:ext cx="2931677" cy="701346"/>
          </a:xfrm>
          <a:prstGeom prst="rect">
            <a:avLst/>
          </a:prstGeom>
        </p:spPr>
        <p:txBody>
          <a:bodyPr wrap="square">
            <a:spAutoFit/>
          </a:bodyPr>
          <a:lstStyle/>
          <a:p>
            <a:pPr>
              <a:lnSpc>
                <a:spcPct val="130000"/>
              </a:lnSpc>
            </a:pPr>
            <a:r>
              <a:rPr lang="en-US" altLang="zh-CN" sz="1600" dirty="0">
                <a:solidFill>
                  <a:schemeClr val="tx1">
                    <a:lumMod val="85000"/>
                    <a:lumOff val="15000"/>
                  </a:schemeClr>
                </a:solidFill>
                <a:latin typeface="微软雅黑" charset="0"/>
                <a:ea typeface="微软雅黑" charset="0"/>
              </a:rPr>
              <a:t>information of movies reviews of movies</a:t>
            </a:r>
          </a:p>
        </p:txBody>
      </p:sp>
      <p:cxnSp>
        <p:nvCxnSpPr>
          <p:cNvPr id="25" name="直接连接符 24"/>
          <p:cNvCxnSpPr/>
          <p:nvPr/>
        </p:nvCxnSpPr>
        <p:spPr>
          <a:xfrm>
            <a:off x="4079875" y="1617132"/>
            <a:ext cx="0" cy="1193801"/>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191766" y="1574797"/>
            <a:ext cx="2402347" cy="400110"/>
          </a:xfrm>
          <a:prstGeom prst="rect">
            <a:avLst/>
          </a:prstGeom>
        </p:spPr>
        <p:txBody>
          <a:bodyPr wrap="square">
            <a:spAutoFit/>
          </a:bodyPr>
          <a:lstStyle/>
          <a:p>
            <a:r>
              <a:rPr lang="en-US" altLang="zh-CN" sz="2000" b="1" dirty="0">
                <a:solidFill>
                  <a:schemeClr val="tx1">
                    <a:lumMod val="85000"/>
                    <a:lumOff val="15000"/>
                  </a:schemeClr>
                </a:solidFill>
              </a:rPr>
              <a:t>Tool</a:t>
            </a:r>
            <a:endParaRPr lang="zh-CN" altLang="en-US" sz="2000" b="1" dirty="0">
              <a:solidFill>
                <a:schemeClr val="tx1">
                  <a:lumMod val="85000"/>
                  <a:lumOff val="15000"/>
                </a:schemeClr>
              </a:solidFill>
            </a:endParaRPr>
          </a:p>
        </p:txBody>
      </p:sp>
      <p:sp>
        <p:nvSpPr>
          <p:cNvPr id="27" name="矩形 26"/>
          <p:cNvSpPr/>
          <p:nvPr/>
        </p:nvSpPr>
        <p:spPr>
          <a:xfrm>
            <a:off x="4191766" y="2110322"/>
            <a:ext cx="3276817" cy="701346"/>
          </a:xfrm>
          <a:prstGeom prst="rect">
            <a:avLst/>
          </a:prstGeom>
        </p:spPr>
        <p:txBody>
          <a:bodyPr wrap="square">
            <a:spAutoFit/>
          </a:bodyPr>
          <a:lstStyle/>
          <a:p>
            <a:pPr>
              <a:lnSpc>
                <a:spcPct val="130000"/>
              </a:lnSpc>
            </a:pPr>
            <a:r>
              <a:rPr lang="en-US" altLang="zh-CN" sz="1600" dirty="0">
                <a:solidFill>
                  <a:schemeClr val="tx1">
                    <a:lumMod val="85000"/>
                    <a:lumOff val="15000"/>
                  </a:schemeClr>
                </a:solidFill>
                <a:latin typeface="微软雅黑" charset="0"/>
                <a:ea typeface="微软雅黑" charset="0"/>
              </a:rPr>
              <a:t>Bypass a series of complex communication processes</a:t>
            </a:r>
          </a:p>
        </p:txBody>
      </p:sp>
      <p:cxnSp>
        <p:nvCxnSpPr>
          <p:cNvPr id="28" name="直接连接符 27"/>
          <p:cNvCxnSpPr/>
          <p:nvPr/>
        </p:nvCxnSpPr>
        <p:spPr>
          <a:xfrm>
            <a:off x="7857154" y="4004732"/>
            <a:ext cx="0" cy="1193801"/>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969045" y="3962397"/>
            <a:ext cx="3292823" cy="400110"/>
          </a:xfrm>
          <a:prstGeom prst="rect">
            <a:avLst/>
          </a:prstGeom>
        </p:spPr>
        <p:txBody>
          <a:bodyPr wrap="square">
            <a:spAutoFit/>
          </a:bodyPr>
          <a:lstStyle/>
          <a:p>
            <a:r>
              <a:rPr lang="en-US" altLang="zh-CN" sz="2000" b="1" dirty="0">
                <a:solidFill>
                  <a:schemeClr val="tx1">
                    <a:lumMod val="85000"/>
                    <a:lumOff val="15000"/>
                  </a:schemeClr>
                </a:solidFill>
              </a:rPr>
              <a:t>Problem &amp; Result</a:t>
            </a:r>
            <a:endParaRPr lang="zh-CN" altLang="en-US" sz="2000" b="1" dirty="0">
              <a:solidFill>
                <a:schemeClr val="tx1">
                  <a:lumMod val="85000"/>
                  <a:lumOff val="15000"/>
                </a:schemeClr>
              </a:solidFill>
            </a:endParaRPr>
          </a:p>
        </p:txBody>
      </p:sp>
      <p:sp>
        <p:nvSpPr>
          <p:cNvPr id="30" name="矩形 29"/>
          <p:cNvSpPr/>
          <p:nvPr/>
        </p:nvSpPr>
        <p:spPr>
          <a:xfrm>
            <a:off x="7951785" y="4365201"/>
            <a:ext cx="4460896" cy="701346"/>
          </a:xfrm>
          <a:prstGeom prst="rect">
            <a:avLst/>
          </a:prstGeom>
        </p:spPr>
        <p:txBody>
          <a:bodyPr wrap="square">
            <a:spAutoFit/>
          </a:bodyPr>
          <a:lstStyle/>
          <a:p>
            <a:pPr>
              <a:lnSpc>
                <a:spcPct val="130000"/>
              </a:lnSpc>
            </a:pPr>
            <a:r>
              <a:rPr lang="en-US" altLang="zh-CN" sz="1600" dirty="0" err="1">
                <a:solidFill>
                  <a:schemeClr val="tx1">
                    <a:lumMod val="85000"/>
                    <a:lumOff val="15000"/>
                  </a:schemeClr>
                </a:solidFill>
                <a:latin typeface="微软雅黑" charset="0"/>
                <a:ea typeface="微软雅黑" charset="0"/>
              </a:rPr>
              <a:t>Douban</a:t>
            </a:r>
            <a:r>
              <a:rPr lang="en-US" altLang="zh-CN" sz="1600" dirty="0">
                <a:solidFill>
                  <a:schemeClr val="tx1">
                    <a:lumMod val="85000"/>
                    <a:lumOff val="15000"/>
                  </a:schemeClr>
                </a:solidFill>
                <a:latin typeface="微软雅黑" charset="0"/>
                <a:ea typeface="微软雅黑" charset="0"/>
              </a:rPr>
              <a:t> has a limit of 50 pages of reviews</a:t>
            </a:r>
          </a:p>
          <a:p>
            <a:pPr>
              <a:lnSpc>
                <a:spcPct val="130000"/>
              </a:lnSpc>
            </a:pPr>
            <a:r>
              <a:rPr lang="en-US" altLang="zh-CN" sz="1600" dirty="0">
                <a:solidFill>
                  <a:schemeClr val="tx1">
                    <a:lumMod val="85000"/>
                    <a:lumOff val="15000"/>
                  </a:schemeClr>
                </a:solidFill>
                <a:latin typeface="微软雅黑" charset="0"/>
                <a:ea typeface="微软雅黑" charset="0"/>
              </a:rPr>
              <a:t>Save them to an Excel file</a:t>
            </a:r>
            <a:endParaRPr lang="zh-CN" altLang="en-US" sz="1600" dirty="0">
              <a:solidFill>
                <a:schemeClr val="tx1">
                  <a:lumMod val="85000"/>
                  <a:lumOff val="15000"/>
                </a:schemeClr>
              </a:solidFill>
              <a:latin typeface="微软雅黑" charset="0"/>
              <a:ea typeface="微软雅黑" charset="0"/>
            </a:endParaRPr>
          </a:p>
        </p:txBody>
      </p:sp>
      <p:pic>
        <p:nvPicPr>
          <p:cNvPr id="32" name="图片 31" descr="BE21F441TUWVHD94N]GS]_T">
            <a:extLst>
              <a:ext uri="{FF2B5EF4-FFF2-40B4-BE49-F238E27FC236}">
                <a16:creationId xmlns:a16="http://schemas.microsoft.com/office/drawing/2014/main" id="{7A685193-5982-49D7-860A-5A15F6F40F73}"/>
              </a:ext>
            </a:extLst>
          </p:cNvPr>
          <p:cNvPicPr>
            <a:picLocks noChangeAspect="1"/>
          </p:cNvPicPr>
          <p:nvPr>
            <p:custDataLst>
              <p:tags r:id="rId1"/>
            </p:custDataLst>
          </p:nvPr>
        </p:nvPicPr>
        <p:blipFill>
          <a:blip r:embed="rId3"/>
          <a:stretch>
            <a:fillRect/>
          </a:stretch>
        </p:blipFill>
        <p:spPr>
          <a:xfrm>
            <a:off x="4079875" y="3802482"/>
            <a:ext cx="2781654" cy="719939"/>
          </a:xfrm>
          <a:prstGeom prst="rect">
            <a:avLst/>
          </a:prstGeom>
        </p:spPr>
      </p:pic>
    </p:spTree>
    <p:extLst>
      <p:ext uri="{BB962C8B-B14F-4D97-AF65-F5344CB8AC3E}">
        <p14:creationId xmlns:p14="http://schemas.microsoft.com/office/powerpoint/2010/main" val="273989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375773630"/>
              </p:ext>
            </p:extLst>
          </p:nvPr>
        </p:nvGraphicFramePr>
        <p:xfrm>
          <a:off x="723265" y="398145"/>
          <a:ext cx="5577523" cy="30308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1150905017"/>
              </p:ext>
            </p:extLst>
          </p:nvPr>
        </p:nvGraphicFramePr>
        <p:xfrm>
          <a:off x="6300788" y="3429001"/>
          <a:ext cx="5463222" cy="3429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Two</a:t>
            </a:r>
          </a:p>
          <a:p>
            <a:r>
              <a:rPr lang="en-US" altLang="zh-CN" sz="2000" dirty="0"/>
              <a:t>Data Cleaning</a:t>
            </a:r>
            <a:endParaRPr lang="zh-CN" altLang="en-US" sz="2000" dirty="0"/>
          </a:p>
        </p:txBody>
      </p:sp>
      <p:sp>
        <p:nvSpPr>
          <p:cNvPr id="6" name="矩形 5"/>
          <p:cNvSpPr/>
          <p:nvPr/>
        </p:nvSpPr>
        <p:spPr>
          <a:xfrm>
            <a:off x="656542" y="1661573"/>
            <a:ext cx="4897591" cy="4756160"/>
          </a:xfrm>
          <a:prstGeom prst="rect">
            <a:avLst/>
          </a:prstGeom>
          <a:solidFill>
            <a:srgbClr val="E4E4E4"/>
          </a:solidFill>
          <a:ln w="190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660342" y="4895839"/>
            <a:ext cx="6106055" cy="1521894"/>
          </a:xfrm>
          <a:prstGeom prst="rect">
            <a:avLst/>
          </a:prstGeom>
          <a:solidFill>
            <a:srgbClr val="E4E4E4"/>
          </a:solidFill>
          <a:ln w="190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903314" y="4986025"/>
            <a:ext cx="5331708" cy="1341521"/>
          </a:xfrm>
          <a:prstGeom prst="rect">
            <a:avLst/>
          </a:prstGeom>
        </p:spPr>
        <p:txBody>
          <a:bodyPr wrap="square">
            <a:spAutoFit/>
          </a:bodyPr>
          <a:lstStyle/>
          <a:p>
            <a:pPr>
              <a:lnSpc>
                <a:spcPct val="130000"/>
              </a:lnSpc>
            </a:pPr>
            <a:r>
              <a:rPr lang="en-US" altLang="zh-CN" sz="1600" dirty="0">
                <a:solidFill>
                  <a:schemeClr val="tx1">
                    <a:lumMod val="85000"/>
                    <a:lumOff val="15000"/>
                  </a:schemeClr>
                </a:solidFill>
                <a:latin typeface="微软雅黑" charset="0"/>
                <a:ea typeface="微软雅黑" charset="0"/>
              </a:rPr>
              <a:t>We need to use a regular expression to extract the Tags and Actors for each movie, we turn the number of comments on </a:t>
            </a:r>
            <a:r>
              <a:rPr lang="en-US" altLang="zh-CN" sz="1600" dirty="0" err="1">
                <a:solidFill>
                  <a:schemeClr val="tx1">
                    <a:lumMod val="85000"/>
                    <a:lumOff val="15000"/>
                  </a:schemeClr>
                </a:solidFill>
                <a:latin typeface="微软雅黑" charset="0"/>
                <a:ea typeface="微软雅黑" charset="0"/>
              </a:rPr>
              <a:t>Douban</a:t>
            </a:r>
            <a:r>
              <a:rPr lang="en-US" altLang="zh-CN" sz="1600" dirty="0">
                <a:solidFill>
                  <a:schemeClr val="tx1">
                    <a:lumMod val="85000"/>
                    <a:lumOff val="15000"/>
                  </a:schemeClr>
                </a:solidFill>
                <a:latin typeface="微软雅黑" charset="0"/>
                <a:ea typeface="微软雅黑" charset="0"/>
              </a:rPr>
              <a:t> from string to int, and name the posters after the movies.</a:t>
            </a:r>
          </a:p>
        </p:txBody>
      </p:sp>
      <p:sp>
        <p:nvSpPr>
          <p:cNvPr id="17" name="矩形 16"/>
          <p:cNvSpPr/>
          <p:nvPr/>
        </p:nvSpPr>
        <p:spPr>
          <a:xfrm>
            <a:off x="1218397" y="4268361"/>
            <a:ext cx="1190006" cy="400110"/>
          </a:xfrm>
          <a:prstGeom prst="rect">
            <a:avLst/>
          </a:prstGeom>
        </p:spPr>
        <p:txBody>
          <a:bodyPr wrap="none">
            <a:spAutoFit/>
          </a:bodyPr>
          <a:lstStyle/>
          <a:p>
            <a:r>
              <a:rPr lang="en-US" altLang="zh-CN" sz="2000" dirty="0">
                <a:solidFill>
                  <a:schemeClr val="tx1">
                    <a:lumMod val="85000"/>
                    <a:lumOff val="15000"/>
                  </a:schemeClr>
                </a:solidFill>
              </a:rPr>
              <a:t>Reasons</a:t>
            </a:r>
            <a:endParaRPr lang="zh-CN" altLang="en-US" sz="2000" dirty="0">
              <a:solidFill>
                <a:schemeClr val="tx1">
                  <a:lumMod val="85000"/>
                  <a:lumOff val="15000"/>
                </a:schemeClr>
              </a:solidFill>
            </a:endParaRPr>
          </a:p>
        </p:txBody>
      </p:sp>
      <p:sp>
        <p:nvSpPr>
          <p:cNvPr id="18" name="矩形 17"/>
          <p:cNvSpPr/>
          <p:nvPr/>
        </p:nvSpPr>
        <p:spPr>
          <a:xfrm>
            <a:off x="1005723" y="4652270"/>
            <a:ext cx="4167052" cy="625171"/>
          </a:xfrm>
          <a:prstGeom prst="rect">
            <a:avLst/>
          </a:prstGeom>
        </p:spPr>
        <p:txBody>
          <a:bodyPr wrap="square">
            <a:spAutoFit/>
          </a:bodyPr>
          <a:lstStyle/>
          <a:p>
            <a:pPr>
              <a:lnSpc>
                <a:spcPct val="130000"/>
              </a:lnSpc>
            </a:pPr>
            <a:r>
              <a:rPr lang="en-US" altLang="zh-CN" sz="1400" dirty="0">
                <a:solidFill>
                  <a:schemeClr val="tx1">
                    <a:lumMod val="85000"/>
                    <a:lumOff val="15000"/>
                  </a:schemeClr>
                </a:solidFill>
                <a:latin typeface="微软雅黑" charset="0"/>
                <a:ea typeface="微软雅黑" charset="0"/>
              </a:rPr>
              <a:t>There is some duplication of data.</a:t>
            </a:r>
          </a:p>
          <a:p>
            <a:pPr>
              <a:lnSpc>
                <a:spcPct val="130000"/>
              </a:lnSpc>
            </a:pPr>
            <a:r>
              <a:rPr lang="en-US" altLang="zh-CN" sz="1400" dirty="0">
                <a:solidFill>
                  <a:schemeClr val="tx1">
                    <a:lumMod val="85000"/>
                    <a:lumOff val="15000"/>
                  </a:schemeClr>
                </a:solidFill>
                <a:latin typeface="微软雅黑" charset="0"/>
                <a:ea typeface="微软雅黑" charset="0"/>
              </a:rPr>
              <a:t>Raw data is full of the noisy information .</a:t>
            </a:r>
          </a:p>
        </p:txBody>
      </p:sp>
      <p:sp>
        <p:nvSpPr>
          <p:cNvPr id="19" name="文本框 18"/>
          <p:cNvSpPr txBox="1"/>
          <p:nvPr/>
        </p:nvSpPr>
        <p:spPr>
          <a:xfrm>
            <a:off x="972839" y="3429000"/>
            <a:ext cx="4555837" cy="584773"/>
          </a:xfrm>
          <a:prstGeom prst="rect">
            <a:avLst/>
          </a:prstGeom>
          <a:noFill/>
        </p:spPr>
        <p:txBody>
          <a:bodyPr wrap="square" lIns="91438" tIns="45719" rIns="91438" bIns="45719" rtlCol="0">
            <a:spAutoFit/>
          </a:bodyPr>
          <a:lstStyle/>
          <a:p>
            <a:r>
              <a:rPr lang="en-US" altLang="zh-CN" sz="3200" dirty="0">
                <a:solidFill>
                  <a:srgbClr val="1A9895"/>
                </a:solidFill>
                <a:latin typeface="+mj-ea"/>
                <a:ea typeface="+mj-ea"/>
              </a:rPr>
              <a:t>Data Cleaning</a:t>
            </a:r>
          </a:p>
        </p:txBody>
      </p:sp>
      <p:pic>
        <p:nvPicPr>
          <p:cNvPr id="20" name="图片 9">
            <a:extLst>
              <a:ext uri="{FF2B5EF4-FFF2-40B4-BE49-F238E27FC236}">
                <a16:creationId xmlns:a16="http://schemas.microsoft.com/office/drawing/2014/main" id="{03020634-E7AC-4847-877E-D8126226D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870430" y="1893692"/>
            <a:ext cx="5707258" cy="2574724"/>
          </a:xfrm>
          <a:prstGeom prst="rect">
            <a:avLst/>
          </a:prstGeom>
          <a:noFill/>
          <a:ln>
            <a:noFill/>
          </a:ln>
        </p:spPr>
      </p:pic>
    </p:spTree>
    <p:extLst>
      <p:ext uri="{BB962C8B-B14F-4D97-AF65-F5344CB8AC3E}">
        <p14:creationId xmlns:p14="http://schemas.microsoft.com/office/powerpoint/2010/main" val="109969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Two</a:t>
            </a:r>
          </a:p>
          <a:p>
            <a:r>
              <a:rPr lang="en-US" altLang="zh-CN" sz="2000" dirty="0"/>
              <a:t>Sqlite3</a:t>
            </a:r>
            <a:endParaRPr lang="zh-CN" altLang="en-US" sz="2000" dirty="0"/>
          </a:p>
        </p:txBody>
      </p:sp>
      <p:sp>
        <p:nvSpPr>
          <p:cNvPr id="6" name="矩形 5"/>
          <p:cNvSpPr/>
          <p:nvPr/>
        </p:nvSpPr>
        <p:spPr>
          <a:xfrm>
            <a:off x="655526" y="3410798"/>
            <a:ext cx="4874266" cy="1161202"/>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45762" y="3545539"/>
            <a:ext cx="4880601" cy="923330"/>
          </a:xfrm>
          <a:prstGeom prst="rect">
            <a:avLst/>
          </a:prstGeom>
        </p:spPr>
        <p:txBody>
          <a:bodyPr wrap="square">
            <a:spAutoFit/>
          </a:bodyPr>
          <a:lstStyle/>
          <a:p>
            <a:r>
              <a:rPr lang="en-US" altLang="zh-CN" dirty="0">
                <a:solidFill>
                  <a:schemeClr val="bg1"/>
                </a:solidFill>
              </a:rPr>
              <a:t>A software library that implements a self-sufficient, serverless, zero-configuration, transactional SQL database engine</a:t>
            </a:r>
            <a:endParaRPr lang="zh-CN" altLang="en-US" dirty="0">
              <a:solidFill>
                <a:schemeClr val="bg1"/>
              </a:solidFill>
            </a:endParaRPr>
          </a:p>
        </p:txBody>
      </p:sp>
      <p:sp>
        <p:nvSpPr>
          <p:cNvPr id="10" name="文本框 9"/>
          <p:cNvSpPr txBox="1"/>
          <p:nvPr/>
        </p:nvSpPr>
        <p:spPr>
          <a:xfrm>
            <a:off x="973955" y="1956366"/>
            <a:ext cx="4555837" cy="1446548"/>
          </a:xfrm>
          <a:prstGeom prst="rect">
            <a:avLst/>
          </a:prstGeom>
          <a:noFill/>
        </p:spPr>
        <p:txBody>
          <a:bodyPr wrap="square" lIns="91438" tIns="45719" rIns="91438" bIns="45719" rtlCol="0">
            <a:spAutoFit/>
          </a:bodyPr>
          <a:lstStyle/>
          <a:p>
            <a:r>
              <a:rPr lang="en-US" altLang="zh-CN" sz="8800" dirty="0">
                <a:solidFill>
                  <a:srgbClr val="1A9895"/>
                </a:solidFill>
                <a:latin typeface="+mj-ea"/>
                <a:ea typeface="+mj-ea"/>
              </a:rPr>
              <a:t>Sqlite3</a:t>
            </a:r>
            <a:endParaRPr lang="en-US" altLang="zh-CN" sz="3200" dirty="0">
              <a:solidFill>
                <a:srgbClr val="1A9895"/>
              </a:solidFill>
              <a:latin typeface="+mj-ea"/>
              <a:ea typeface="+mj-ea"/>
            </a:endParaRPr>
          </a:p>
        </p:txBody>
      </p:sp>
      <p:sp>
        <p:nvSpPr>
          <p:cNvPr id="9" name="文本框 8">
            <a:extLst>
              <a:ext uri="{FF2B5EF4-FFF2-40B4-BE49-F238E27FC236}">
                <a16:creationId xmlns:a16="http://schemas.microsoft.com/office/drawing/2014/main" id="{B1AE5C7E-CDA7-44C1-975C-D79F37E85FD1}"/>
              </a:ext>
            </a:extLst>
          </p:cNvPr>
          <p:cNvSpPr txBox="1"/>
          <p:nvPr/>
        </p:nvSpPr>
        <p:spPr>
          <a:xfrm>
            <a:off x="6254497" y="1874728"/>
            <a:ext cx="4678188" cy="3108543"/>
          </a:xfrm>
          <a:prstGeom prst="rect">
            <a:avLst/>
          </a:prstGeom>
          <a:noFill/>
        </p:spPr>
        <p:txBody>
          <a:bodyPr wrap="square" rtlCol="0">
            <a:spAutoFit/>
          </a:bodyPr>
          <a:lstStyle/>
          <a:p>
            <a:r>
              <a:rPr lang="en-US" altLang="zh-CN" dirty="0"/>
              <a:t>Advantages</a:t>
            </a:r>
            <a:r>
              <a:rPr lang="zh-CN" altLang="en-US" dirty="0"/>
              <a:t>：</a:t>
            </a:r>
            <a:endParaRPr lang="en-US" altLang="zh-CN" dirty="0"/>
          </a:p>
          <a:p>
            <a:endParaRPr lang="en-US" altLang="zh-CN" dirty="0"/>
          </a:p>
          <a:p>
            <a:pPr marL="285750" indent="-285750">
              <a:buFont typeface="Arial" panose="020B0604020202020204" pitchFamily="34" charset="0"/>
              <a:buChar char="•"/>
            </a:pPr>
            <a:r>
              <a:rPr lang="en-US" altLang="zh-CN" sz="1600" dirty="0"/>
              <a:t>No need for a separate server process or system for operation (serverless).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No external dependencies are required.</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Not require configuration</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Written in ANSI-C.</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Provides a simple and easy way to use API.</a:t>
            </a:r>
            <a:endParaRPr lang="zh-CN" altLang="en-US" dirty="0"/>
          </a:p>
        </p:txBody>
      </p:sp>
      <p:sp>
        <p:nvSpPr>
          <p:cNvPr id="11" name="文本框 10">
            <a:extLst>
              <a:ext uri="{FF2B5EF4-FFF2-40B4-BE49-F238E27FC236}">
                <a16:creationId xmlns:a16="http://schemas.microsoft.com/office/drawing/2014/main" id="{968E512B-B3EE-4B5B-A24B-7747783BE047}"/>
              </a:ext>
            </a:extLst>
          </p:cNvPr>
          <p:cNvSpPr txBox="1"/>
          <p:nvPr/>
        </p:nvSpPr>
        <p:spPr>
          <a:xfrm>
            <a:off x="3186063" y="602643"/>
            <a:ext cx="8771929" cy="307775"/>
          </a:xfrm>
          <a:prstGeom prst="rect">
            <a:avLst/>
          </a:prstGeom>
          <a:noFill/>
        </p:spPr>
        <p:txBody>
          <a:bodyPr wrap="square" lIns="91438" tIns="45719" rIns="91438" bIns="45719" rtlCol="0">
            <a:spAutoFit/>
          </a:bodyPr>
          <a:lstStyle/>
          <a:p>
            <a:r>
              <a:rPr lang="en-US" altLang="zh-CN" sz="1400" dirty="0">
                <a:solidFill>
                  <a:srgbClr val="1A9895"/>
                </a:solidFill>
                <a:latin typeface="+mj-ea"/>
                <a:ea typeface="+mj-ea"/>
              </a:rPr>
              <a:t>SQLite is one of the fastest growing database engines </a:t>
            </a:r>
            <a:r>
              <a:rPr lang="zh-CN" altLang="en-US" sz="1400" dirty="0">
                <a:solidFill>
                  <a:srgbClr val="1A9895"/>
                </a:solidFill>
                <a:latin typeface="+mj-ea"/>
                <a:ea typeface="+mj-ea"/>
              </a:rPr>
              <a:t>（</a:t>
            </a:r>
            <a:r>
              <a:rPr lang="en-US" altLang="zh-CN" sz="1400" dirty="0">
                <a:solidFill>
                  <a:srgbClr val="1A9895"/>
                </a:solidFill>
                <a:latin typeface="+mj-ea"/>
                <a:ea typeface="+mj-ea"/>
              </a:rPr>
              <a:t>the SQLite source code is not copyrighted</a:t>
            </a:r>
            <a:r>
              <a:rPr lang="zh-CN" altLang="en-US" sz="1400" dirty="0">
                <a:solidFill>
                  <a:srgbClr val="1A9895"/>
                </a:solidFill>
                <a:latin typeface="+mj-ea"/>
                <a:ea typeface="+mj-ea"/>
              </a:rPr>
              <a:t>）</a:t>
            </a:r>
            <a:r>
              <a:rPr lang="en-US" altLang="zh-CN" sz="1400" dirty="0">
                <a:solidFill>
                  <a:srgbClr val="1A9895"/>
                </a:solidFill>
                <a:latin typeface="+mj-ea"/>
                <a:ea typeface="+mj-ea"/>
              </a:rPr>
              <a:t>.</a:t>
            </a:r>
          </a:p>
        </p:txBody>
      </p:sp>
      <p:sp>
        <p:nvSpPr>
          <p:cNvPr id="2" name="Rectangle 1">
            <a:extLst>
              <a:ext uri="{FF2B5EF4-FFF2-40B4-BE49-F238E27FC236}">
                <a16:creationId xmlns:a16="http://schemas.microsoft.com/office/drawing/2014/main" id="{AA1E775C-77C9-439E-ACE1-305A88336AA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B8BFC6"/>
                </a:solidFill>
                <a:effectLst/>
                <a:latin typeface="Arial" panose="020B0604020202020204" pitchFamily="34" charset="0"/>
                <a:ea typeface="Helvetica Neue"/>
              </a:rPr>
              <a:t>SQLite is written in ANSI-C and provides a simple and easy to use API.</a:t>
            </a:r>
            <a:r>
              <a:rPr kumimoji="0" lang="zh-CN" altLang="zh-CN" sz="4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030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6531405" cy="707886"/>
          </a:xfrm>
          <a:prstGeom prst="rect">
            <a:avLst/>
          </a:prstGeom>
        </p:spPr>
        <p:txBody>
          <a:bodyPr wrap="square">
            <a:spAutoFit/>
          </a:bodyPr>
          <a:lstStyle/>
          <a:p>
            <a:r>
              <a:rPr lang="en-US" altLang="zh-CN" sz="2000" dirty="0"/>
              <a:t>Part Two</a:t>
            </a:r>
          </a:p>
          <a:p>
            <a:r>
              <a:rPr lang="en-US" altLang="zh-CN" sz="2000" dirty="0"/>
              <a:t>Word Cloud</a:t>
            </a:r>
            <a:endParaRPr lang="zh-CN" altLang="en-US" sz="2000" dirty="0"/>
          </a:p>
        </p:txBody>
      </p:sp>
      <p:sp>
        <p:nvSpPr>
          <p:cNvPr id="98" name="燕尾形 97"/>
          <p:cNvSpPr/>
          <p:nvPr/>
        </p:nvSpPr>
        <p:spPr>
          <a:xfrm>
            <a:off x="2879619" y="1757360"/>
            <a:ext cx="812269" cy="196561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cs typeface="+mn-cs"/>
            </a:endParaRPr>
          </a:p>
        </p:txBody>
      </p:sp>
      <p:sp>
        <p:nvSpPr>
          <p:cNvPr id="102" name="矩形 31"/>
          <p:cNvSpPr/>
          <p:nvPr/>
        </p:nvSpPr>
        <p:spPr>
          <a:xfrm>
            <a:off x="3066990" y="2381374"/>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10" name="燕尾形 109"/>
          <p:cNvSpPr/>
          <p:nvPr/>
        </p:nvSpPr>
        <p:spPr>
          <a:xfrm>
            <a:off x="6308717" y="1757360"/>
            <a:ext cx="812269" cy="196561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cs typeface="+mn-cs"/>
            </a:endParaRPr>
          </a:p>
        </p:txBody>
      </p:sp>
      <p:sp>
        <p:nvSpPr>
          <p:cNvPr id="113" name="燕尾形 112"/>
          <p:cNvSpPr/>
          <p:nvPr/>
        </p:nvSpPr>
        <p:spPr>
          <a:xfrm>
            <a:off x="9737816" y="1757360"/>
            <a:ext cx="812269" cy="1965613"/>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cs typeface="+mn-cs"/>
            </a:endParaRPr>
          </a:p>
        </p:txBody>
      </p:sp>
      <p:sp>
        <p:nvSpPr>
          <p:cNvPr id="131" name="矩形 31"/>
          <p:cNvSpPr/>
          <p:nvPr/>
        </p:nvSpPr>
        <p:spPr>
          <a:xfrm>
            <a:off x="6568646" y="2381374"/>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2" name="矩形 31"/>
          <p:cNvSpPr/>
          <p:nvPr/>
        </p:nvSpPr>
        <p:spPr>
          <a:xfrm>
            <a:off x="9963977" y="2381374"/>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4" name="矩形 133"/>
          <p:cNvSpPr/>
          <p:nvPr/>
        </p:nvSpPr>
        <p:spPr>
          <a:xfrm>
            <a:off x="521629" y="2381374"/>
            <a:ext cx="2147605" cy="830997"/>
          </a:xfrm>
          <a:prstGeom prst="rect">
            <a:avLst/>
          </a:prstGeom>
        </p:spPr>
        <p:txBody>
          <a:bodyPr wrap="square">
            <a:spAutoFit/>
          </a:bodyPr>
          <a:lstStyle/>
          <a:p>
            <a:pPr algn="l">
              <a:buClrTx/>
              <a:buSzTx/>
            </a:pPr>
            <a:r>
              <a:rPr lang="zh-CN" altLang="en-US" sz="1600" b="0" dirty="0"/>
              <a:t>We use the Jieba library to segment Chinese words</a:t>
            </a:r>
          </a:p>
        </p:txBody>
      </p:sp>
      <p:sp>
        <p:nvSpPr>
          <p:cNvPr id="136" name="矩形 135"/>
          <p:cNvSpPr/>
          <p:nvPr/>
        </p:nvSpPr>
        <p:spPr>
          <a:xfrm>
            <a:off x="3973666" y="2381374"/>
            <a:ext cx="2463518" cy="1077218"/>
          </a:xfrm>
          <a:prstGeom prst="rect">
            <a:avLst/>
          </a:prstGeom>
        </p:spPr>
        <p:txBody>
          <a:bodyPr wrap="square">
            <a:spAutoFit/>
          </a:bodyPr>
          <a:lstStyle/>
          <a:p>
            <a:pPr algn="l">
              <a:buClrTx/>
              <a:buSzTx/>
            </a:pPr>
            <a:r>
              <a:rPr lang="en-US" altLang="zh-CN" sz="1600" dirty="0">
                <a:latin typeface="+mn-ea"/>
              </a:rPr>
              <a:t>W</a:t>
            </a:r>
            <a:r>
              <a:rPr lang="zh-CN" altLang="en-US" sz="1600" dirty="0">
                <a:latin typeface="+mn-ea"/>
              </a:rPr>
              <a:t>e download stopwordsList to remove the stopwords in the text</a:t>
            </a:r>
          </a:p>
        </p:txBody>
      </p:sp>
      <p:sp>
        <p:nvSpPr>
          <p:cNvPr id="138" name="矩形 137"/>
          <p:cNvSpPr/>
          <p:nvPr/>
        </p:nvSpPr>
        <p:spPr>
          <a:xfrm>
            <a:off x="7546205" y="2381374"/>
            <a:ext cx="2147605" cy="830997"/>
          </a:xfrm>
          <a:prstGeom prst="rect">
            <a:avLst/>
          </a:prstGeom>
        </p:spPr>
        <p:txBody>
          <a:bodyPr wrap="square">
            <a:spAutoFit/>
          </a:bodyPr>
          <a:lstStyle/>
          <a:p>
            <a:pPr algn="l">
              <a:buClrTx/>
              <a:buSzTx/>
            </a:pPr>
            <a:r>
              <a:rPr lang="en-US" altLang="zh-CN" sz="1600" dirty="0"/>
              <a:t>W</a:t>
            </a:r>
            <a:r>
              <a:rPr lang="zh-CN" altLang="en-US" sz="1600" dirty="0"/>
              <a:t>e use WorldCloud to implement the word cloud function.</a:t>
            </a:r>
          </a:p>
        </p:txBody>
      </p:sp>
      <p:sp>
        <p:nvSpPr>
          <p:cNvPr id="139" name="矩形 138"/>
          <p:cNvSpPr/>
          <p:nvPr/>
        </p:nvSpPr>
        <p:spPr>
          <a:xfrm>
            <a:off x="650698" y="4338731"/>
            <a:ext cx="5054076" cy="830997"/>
          </a:xfrm>
          <a:prstGeom prst="rect">
            <a:avLst/>
          </a:prstGeom>
        </p:spPr>
        <p:txBody>
          <a:bodyPr wrap="none">
            <a:spAutoFit/>
          </a:bodyPr>
          <a:lstStyle/>
          <a:p>
            <a:r>
              <a:rPr lang="en-US" altLang="zh-CN" sz="2800" b="1" dirty="0">
                <a:solidFill>
                  <a:schemeClr val="tx1">
                    <a:lumMod val="75000"/>
                    <a:lumOff val="25000"/>
                  </a:schemeClr>
                </a:solidFill>
              </a:rPr>
              <a:t>Key words of movies</a:t>
            </a:r>
          </a:p>
          <a:p>
            <a:r>
              <a:rPr lang="en-US" altLang="zh-CN" sz="2000" b="1" dirty="0">
                <a:solidFill>
                  <a:schemeClr val="tx1">
                    <a:lumMod val="75000"/>
                    <a:lumOff val="25000"/>
                  </a:schemeClr>
                </a:solidFill>
              </a:rPr>
              <a:t>			——Word Cloud</a:t>
            </a:r>
            <a:endParaRPr lang="zh-CN" altLang="en-US" sz="2000" b="1" dirty="0">
              <a:solidFill>
                <a:schemeClr val="tx1">
                  <a:lumMod val="75000"/>
                  <a:lumOff val="25000"/>
                </a:schemeClr>
              </a:solidFill>
            </a:endParaRPr>
          </a:p>
        </p:txBody>
      </p:sp>
      <p:sp>
        <p:nvSpPr>
          <p:cNvPr id="140" name="矩形 139"/>
          <p:cNvSpPr/>
          <p:nvPr/>
        </p:nvSpPr>
        <p:spPr>
          <a:xfrm>
            <a:off x="550506" y="5012239"/>
            <a:ext cx="5254460" cy="905248"/>
          </a:xfrm>
          <a:prstGeom prst="rect">
            <a:avLst/>
          </a:prstGeom>
        </p:spPr>
        <p:txBody>
          <a:bodyPr wrap="square">
            <a:spAutoFit/>
          </a:bodyPr>
          <a:lstStyle/>
          <a:p>
            <a:pPr algn="just">
              <a:lnSpc>
                <a:spcPct val="130000"/>
              </a:lnSpc>
            </a:pPr>
            <a:r>
              <a:rPr lang="en-US" altLang="zh-CN" sz="1400" dirty="0">
                <a:solidFill>
                  <a:schemeClr val="tx1">
                    <a:lumMod val="75000"/>
                    <a:lumOff val="25000"/>
                  </a:schemeClr>
                </a:solidFill>
                <a:latin typeface="微软雅黑" charset="0"/>
                <a:ea typeface="微软雅黑" charset="0"/>
              </a:rPr>
              <a:t>We take all the reviews of a movie as text, extracts the keywords in these reviews, and then generates an image based on the frequency of the comments. </a:t>
            </a:r>
          </a:p>
        </p:txBody>
      </p:sp>
      <p:sp>
        <p:nvSpPr>
          <p:cNvPr id="141" name="矩形 140"/>
          <p:cNvSpPr/>
          <p:nvPr/>
        </p:nvSpPr>
        <p:spPr>
          <a:xfrm>
            <a:off x="400351" y="4322972"/>
            <a:ext cx="5695650" cy="1772093"/>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6YQB~ZH_TQ59_K`A}I$5V)4">
            <a:extLst>
              <a:ext uri="{FF2B5EF4-FFF2-40B4-BE49-F238E27FC236}">
                <a16:creationId xmlns:a16="http://schemas.microsoft.com/office/drawing/2014/main" id="{CFD4D571-737E-4383-88FB-E16744C9BA59}"/>
              </a:ext>
            </a:extLst>
          </p:cNvPr>
          <p:cNvPicPr>
            <a:picLocks noChangeAspect="1"/>
          </p:cNvPicPr>
          <p:nvPr/>
        </p:nvPicPr>
        <p:blipFill>
          <a:blip r:embed="rId3"/>
          <a:srcRect l="9597" t="15566" r="7574" b="7927"/>
          <a:stretch>
            <a:fillRect/>
          </a:stretch>
        </p:blipFill>
        <p:spPr>
          <a:xfrm>
            <a:off x="6568646" y="3854563"/>
            <a:ext cx="3717925" cy="2708910"/>
          </a:xfrm>
          <a:prstGeom prst="rect">
            <a:avLst/>
          </a:prstGeom>
        </p:spPr>
      </p:pic>
    </p:spTree>
    <p:extLst>
      <p:ext uri="{BB962C8B-B14F-4D97-AF65-F5344CB8AC3E}">
        <p14:creationId xmlns:p14="http://schemas.microsoft.com/office/powerpoint/2010/main" val="361704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Three</a:t>
            </a:r>
          </a:p>
          <a:p>
            <a:r>
              <a:rPr lang="en-US" altLang="zh-CN" sz="5400" dirty="0">
                <a:solidFill>
                  <a:schemeClr val="bg1"/>
                </a:solidFill>
              </a:rPr>
              <a:t>Backend</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584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en-US" altLang="zh-CN" sz="2000" dirty="0"/>
              <a:t>Technology</a:t>
            </a:r>
            <a:endParaRPr lang="zh-CN" altLang="en-US" sz="2000" dirty="0"/>
          </a:p>
        </p:txBody>
      </p:sp>
      <p:graphicFrame>
        <p:nvGraphicFramePr>
          <p:cNvPr id="5" name="图表 4"/>
          <p:cNvGraphicFramePr/>
          <p:nvPr>
            <p:extLst>
              <p:ext uri="{D42A27DB-BD31-4B8C-83A1-F6EECF244321}">
                <p14:modId xmlns:p14="http://schemas.microsoft.com/office/powerpoint/2010/main" val="833725919"/>
              </p:ext>
            </p:extLst>
          </p:nvPr>
        </p:nvGraphicFramePr>
        <p:xfrm>
          <a:off x="371475" y="1268752"/>
          <a:ext cx="4715069" cy="5132048"/>
        </p:xfrm>
        <a:graphic>
          <a:graphicData uri="http://schemas.openxmlformats.org/drawingml/2006/chart">
            <c:chart xmlns:c="http://schemas.openxmlformats.org/drawingml/2006/chart" xmlns:r="http://schemas.openxmlformats.org/officeDocument/2006/relationships" r:id="rId2"/>
          </a:graphicData>
        </a:graphic>
      </p:graphicFrame>
      <p:sp>
        <p:nvSpPr>
          <p:cNvPr id="6" name="任意多边形 5"/>
          <p:cNvSpPr/>
          <p:nvPr/>
        </p:nvSpPr>
        <p:spPr>
          <a:xfrm>
            <a:off x="3843867" y="1471154"/>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 fmla="*/ 0 w 2489200"/>
              <a:gd name="connsiteY0" fmla="*/ 677333 h 677333"/>
              <a:gd name="connsiteX1" fmla="*/ 702733 w 2489200"/>
              <a:gd name="connsiteY1" fmla="*/ 0 h 677333"/>
              <a:gd name="connsiteX2" fmla="*/ 2489200 w 2489200"/>
              <a:gd name="connsiteY2" fmla="*/ 0 h 677333"/>
              <a:gd name="connsiteX0" fmla="*/ 0 w 5596466"/>
              <a:gd name="connsiteY0" fmla="*/ 685799 h 685799"/>
              <a:gd name="connsiteX1" fmla="*/ 702733 w 5596466"/>
              <a:gd name="connsiteY1" fmla="*/ 8466 h 685799"/>
              <a:gd name="connsiteX2" fmla="*/ 5596466 w 5596466"/>
              <a:gd name="connsiteY2" fmla="*/ 0 h 685799"/>
              <a:gd name="connsiteX0" fmla="*/ 0 w 5809826"/>
              <a:gd name="connsiteY0" fmla="*/ 685799 h 685799"/>
              <a:gd name="connsiteX1" fmla="*/ 702733 w 5809826"/>
              <a:gd name="connsiteY1" fmla="*/ 8466 h 685799"/>
              <a:gd name="connsiteX2" fmla="*/ 5809826 w 5809826"/>
              <a:gd name="connsiteY2" fmla="*/ 0 h 685799"/>
            </a:gdLst>
            <a:ahLst/>
            <a:cxnLst>
              <a:cxn ang="0">
                <a:pos x="connsiteX0" y="connsiteY0"/>
              </a:cxn>
              <a:cxn ang="0">
                <a:pos x="connsiteX1" y="connsiteY1"/>
              </a:cxn>
              <a:cxn ang="0">
                <a:pos x="connsiteX2" y="connsiteY2"/>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710116" y="1110809"/>
            <a:ext cx="2892024" cy="461665"/>
          </a:xfrm>
          <a:prstGeom prst="rect">
            <a:avLst/>
          </a:prstGeom>
        </p:spPr>
        <p:txBody>
          <a:bodyPr wrap="square">
            <a:spAutoFit/>
          </a:bodyPr>
          <a:lstStyle/>
          <a:p>
            <a:endParaRPr lang="zh-CN" altLang="en-US" sz="2400" b="1" dirty="0">
              <a:solidFill>
                <a:srgbClr val="231F20"/>
              </a:solidFill>
            </a:endParaRPr>
          </a:p>
        </p:txBody>
      </p:sp>
      <p:sp>
        <p:nvSpPr>
          <p:cNvPr id="9" name="矩形 8"/>
          <p:cNvSpPr/>
          <p:nvPr/>
        </p:nvSpPr>
        <p:spPr>
          <a:xfrm>
            <a:off x="4710116" y="1504436"/>
            <a:ext cx="6705135" cy="830997"/>
          </a:xfrm>
          <a:prstGeom prst="rect">
            <a:avLst/>
          </a:prstGeom>
        </p:spPr>
        <p:txBody>
          <a:bodyPr wrap="square">
            <a:spAutoFit/>
          </a:bodyPr>
          <a:lstStyle/>
          <a:p>
            <a:pPr algn="just"/>
            <a:r>
              <a:rPr lang="en-US" altLang="zh-CN" sz="2400" dirty="0" err="1">
                <a:solidFill>
                  <a:srgbClr val="231F20"/>
                </a:solidFill>
              </a:rPr>
              <a:t>django</a:t>
            </a:r>
            <a:r>
              <a:rPr lang="en-US" altLang="zh-CN" sz="2400" dirty="0">
                <a:solidFill>
                  <a:srgbClr val="231F20"/>
                </a:solidFill>
              </a:rPr>
              <a:t> 	</a:t>
            </a:r>
            <a:endParaRPr lang="en-US" altLang="zh-CN" sz="2400" kern="100" dirty="0">
              <a:solidFill>
                <a:srgbClr val="000000"/>
              </a:solidFill>
              <a:effectLst/>
              <a:ea typeface="Arial Unicode MS"/>
              <a:cs typeface="Times New Roman" panose="02020603050405020304" pitchFamily="18" charset="0"/>
            </a:endParaRPr>
          </a:p>
          <a:p>
            <a:pPr lvl="0" algn="just"/>
            <a:r>
              <a:rPr lang="en-US" altLang="zh-CN" sz="2400" kern="100" dirty="0" err="1">
                <a:solidFill>
                  <a:srgbClr val="000000"/>
                </a:solidFill>
                <a:effectLst/>
                <a:ea typeface="Arial Unicode MS"/>
                <a:cs typeface="Times New Roman" panose="02020603050405020304" pitchFamily="18" charset="0"/>
              </a:rPr>
              <a:t>djangorestframework</a:t>
            </a:r>
            <a:r>
              <a:rPr lang="en-US" altLang="zh-CN" sz="2400" kern="100" dirty="0">
                <a:solidFill>
                  <a:srgbClr val="000000"/>
                </a:solidFill>
                <a:effectLst/>
                <a:ea typeface="Arial Unicode MS"/>
                <a:cs typeface="Times New Roman" panose="02020603050405020304" pitchFamily="18" charset="0"/>
              </a:rPr>
              <a:t>  (MVC</a:t>
            </a:r>
            <a:r>
              <a:rPr lang="en-US" altLang="zh-CN" sz="2400" kern="100" dirty="0">
                <a:solidFill>
                  <a:srgbClr val="000000"/>
                </a:solidFill>
                <a:ea typeface="Arial Unicode MS"/>
                <a:cs typeface="Times New Roman" panose="02020603050405020304" pitchFamily="18" charset="0"/>
              </a:rPr>
              <a:t> Framework</a:t>
            </a:r>
            <a:r>
              <a:rPr lang="en-US" altLang="zh-CN" sz="2400" kern="100" dirty="0">
                <a:solidFill>
                  <a:srgbClr val="000000"/>
                </a:solidFill>
                <a:effectLst/>
                <a:ea typeface="Arial Unicode MS"/>
                <a:cs typeface="Times New Roman" panose="02020603050405020304" pitchFamily="18" charset="0"/>
              </a:rPr>
              <a:t>)</a:t>
            </a:r>
            <a:endParaRPr lang="zh-CN" altLang="zh-CN" sz="2400" kern="100" dirty="0">
              <a:effectLst/>
              <a:ea typeface="Wingdings" panose="05000000000000000000" pitchFamily="2" charset="2"/>
              <a:cs typeface="Times New Roman" panose="02020603050405020304" pitchFamily="18" charset="0"/>
            </a:endParaRPr>
          </a:p>
        </p:txBody>
      </p:sp>
      <p:sp>
        <p:nvSpPr>
          <p:cNvPr id="10" name="矩形 9"/>
          <p:cNvSpPr/>
          <p:nvPr/>
        </p:nvSpPr>
        <p:spPr>
          <a:xfrm>
            <a:off x="5302768" y="5671450"/>
            <a:ext cx="2892024" cy="461665"/>
          </a:xfrm>
          <a:prstGeom prst="rect">
            <a:avLst/>
          </a:prstGeom>
        </p:spPr>
        <p:txBody>
          <a:bodyPr wrap="square">
            <a:spAutoFit/>
          </a:bodyPr>
          <a:lstStyle/>
          <a:p>
            <a:r>
              <a:rPr lang="en-US" altLang="zh-CN" sz="2400" dirty="0">
                <a:solidFill>
                  <a:srgbClr val="231F20"/>
                </a:solidFill>
              </a:rPr>
              <a:t>Sqlite3</a:t>
            </a:r>
            <a:endParaRPr lang="zh-CN" altLang="en-US" sz="2400" dirty="0">
              <a:solidFill>
                <a:srgbClr val="231F20"/>
              </a:solidFill>
            </a:endParaRPr>
          </a:p>
        </p:txBody>
      </p:sp>
      <p:sp>
        <p:nvSpPr>
          <p:cNvPr id="12" name="任意多边形 11"/>
          <p:cNvSpPr/>
          <p:nvPr/>
        </p:nvSpPr>
        <p:spPr>
          <a:xfrm flipV="1">
            <a:off x="4936131" y="3450594"/>
            <a:ext cx="5821624" cy="8466"/>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 fmla="*/ 0 w 2489200"/>
              <a:gd name="connsiteY0" fmla="*/ 677333 h 677333"/>
              <a:gd name="connsiteX1" fmla="*/ 702733 w 2489200"/>
              <a:gd name="connsiteY1" fmla="*/ 0 h 677333"/>
              <a:gd name="connsiteX2" fmla="*/ 2489200 w 2489200"/>
              <a:gd name="connsiteY2" fmla="*/ 0 h 677333"/>
              <a:gd name="connsiteX0" fmla="*/ 0 w 5596466"/>
              <a:gd name="connsiteY0" fmla="*/ 685799 h 685799"/>
              <a:gd name="connsiteX1" fmla="*/ 702733 w 5596466"/>
              <a:gd name="connsiteY1" fmla="*/ 8466 h 685799"/>
              <a:gd name="connsiteX2" fmla="*/ 5596466 w 5596466"/>
              <a:gd name="connsiteY2" fmla="*/ 0 h 685799"/>
              <a:gd name="connsiteX0" fmla="*/ 0 w 5809826"/>
              <a:gd name="connsiteY0" fmla="*/ 685799 h 685799"/>
              <a:gd name="connsiteX1" fmla="*/ 702733 w 5809826"/>
              <a:gd name="connsiteY1" fmla="*/ 8466 h 685799"/>
              <a:gd name="connsiteX2" fmla="*/ 5809826 w 5809826"/>
              <a:gd name="connsiteY2" fmla="*/ 0 h 685799"/>
              <a:gd name="connsiteX0" fmla="*/ 0 w 5768530"/>
              <a:gd name="connsiteY0" fmla="*/ 30971 h 30971"/>
              <a:gd name="connsiteX1" fmla="*/ 661437 w 5768530"/>
              <a:gd name="connsiteY1" fmla="*/ 8466 h 30971"/>
              <a:gd name="connsiteX2" fmla="*/ 5768530 w 5768530"/>
              <a:gd name="connsiteY2" fmla="*/ 0 h 30971"/>
              <a:gd name="connsiteX0" fmla="*/ 0 w 5821624"/>
              <a:gd name="connsiteY0" fmla="*/ 7374 h 8466"/>
              <a:gd name="connsiteX1" fmla="*/ 714531 w 5821624"/>
              <a:gd name="connsiteY1" fmla="*/ 8466 h 8466"/>
              <a:gd name="connsiteX2" fmla="*/ 5821624 w 5821624"/>
              <a:gd name="connsiteY2" fmla="*/ 0 h 8466"/>
            </a:gdLst>
            <a:ahLst/>
            <a:cxnLst>
              <a:cxn ang="0">
                <a:pos x="connsiteX0" y="connsiteY0"/>
              </a:cxn>
              <a:cxn ang="0">
                <a:pos x="connsiteX1" y="connsiteY1"/>
              </a:cxn>
              <a:cxn ang="0">
                <a:pos x="connsiteX2" y="connsiteY2"/>
              </a:cxn>
            </a:cxnLst>
            <a:rect l="l" t="t" r="r" b="b"/>
            <a:pathLst>
              <a:path w="5821624" h="8466">
                <a:moveTo>
                  <a:pt x="0" y="7374"/>
                </a:moveTo>
                <a:lnTo>
                  <a:pt x="714531" y="8466"/>
                </a:lnTo>
                <a:lnTo>
                  <a:pt x="5821624"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任意多边形 11">
            <a:extLst>
              <a:ext uri="{FF2B5EF4-FFF2-40B4-BE49-F238E27FC236}">
                <a16:creationId xmlns:a16="http://schemas.microsoft.com/office/drawing/2014/main" id="{CF0A01B7-8273-45C3-BB94-5CDA3C0F17ED}"/>
              </a:ext>
            </a:extLst>
          </p:cNvPr>
          <p:cNvSpPr/>
          <p:nvPr/>
        </p:nvSpPr>
        <p:spPr>
          <a:xfrm flipV="1">
            <a:off x="4465206" y="4841949"/>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 fmla="*/ 0 w 2489200"/>
              <a:gd name="connsiteY0" fmla="*/ 677333 h 677333"/>
              <a:gd name="connsiteX1" fmla="*/ 702733 w 2489200"/>
              <a:gd name="connsiteY1" fmla="*/ 0 h 677333"/>
              <a:gd name="connsiteX2" fmla="*/ 2489200 w 2489200"/>
              <a:gd name="connsiteY2" fmla="*/ 0 h 677333"/>
              <a:gd name="connsiteX0" fmla="*/ 0 w 5596466"/>
              <a:gd name="connsiteY0" fmla="*/ 685799 h 685799"/>
              <a:gd name="connsiteX1" fmla="*/ 702733 w 5596466"/>
              <a:gd name="connsiteY1" fmla="*/ 8466 h 685799"/>
              <a:gd name="connsiteX2" fmla="*/ 5596466 w 5596466"/>
              <a:gd name="connsiteY2" fmla="*/ 0 h 685799"/>
              <a:gd name="connsiteX0" fmla="*/ 0 w 5809826"/>
              <a:gd name="connsiteY0" fmla="*/ 685799 h 685799"/>
              <a:gd name="connsiteX1" fmla="*/ 702733 w 5809826"/>
              <a:gd name="connsiteY1" fmla="*/ 8466 h 685799"/>
              <a:gd name="connsiteX2" fmla="*/ 5809826 w 5809826"/>
              <a:gd name="connsiteY2" fmla="*/ 0 h 685799"/>
            </a:gdLst>
            <a:ahLst/>
            <a:cxnLst>
              <a:cxn ang="0">
                <a:pos x="connsiteX0" y="connsiteY0"/>
              </a:cxn>
              <a:cxn ang="0">
                <a:pos x="connsiteX1" y="connsiteY1"/>
              </a:cxn>
              <a:cxn ang="0">
                <a:pos x="connsiteX2" y="connsiteY2"/>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8B5DEC2-F0E4-4E7E-ABE7-B5440A5B6239}"/>
              </a:ext>
            </a:extLst>
          </p:cNvPr>
          <p:cNvSpPr/>
          <p:nvPr/>
        </p:nvSpPr>
        <p:spPr>
          <a:xfrm>
            <a:off x="5426089" y="2902682"/>
            <a:ext cx="2892024" cy="461665"/>
          </a:xfrm>
          <a:prstGeom prst="rect">
            <a:avLst/>
          </a:prstGeom>
        </p:spPr>
        <p:txBody>
          <a:bodyPr wrap="square">
            <a:spAutoFit/>
          </a:bodyPr>
          <a:lstStyle/>
          <a:p>
            <a:r>
              <a:rPr lang="en-US" altLang="zh-CN" sz="2400" b="1" dirty="0">
                <a:solidFill>
                  <a:srgbClr val="231F20"/>
                </a:solidFill>
              </a:rPr>
              <a:t>Algorithm</a:t>
            </a:r>
            <a:endParaRPr lang="zh-CN" altLang="en-US" sz="2400" b="1" dirty="0">
              <a:solidFill>
                <a:srgbClr val="231F20"/>
              </a:solidFill>
            </a:endParaRPr>
          </a:p>
        </p:txBody>
      </p:sp>
      <p:sp>
        <p:nvSpPr>
          <p:cNvPr id="16" name="矩形 15">
            <a:extLst>
              <a:ext uri="{FF2B5EF4-FFF2-40B4-BE49-F238E27FC236}">
                <a16:creationId xmlns:a16="http://schemas.microsoft.com/office/drawing/2014/main" id="{A1B2F18D-D078-4975-8619-19DBC91C33E9}"/>
              </a:ext>
            </a:extLst>
          </p:cNvPr>
          <p:cNvSpPr/>
          <p:nvPr/>
        </p:nvSpPr>
        <p:spPr>
          <a:xfrm>
            <a:off x="4649988" y="1023603"/>
            <a:ext cx="2892024" cy="461665"/>
          </a:xfrm>
          <a:prstGeom prst="rect">
            <a:avLst/>
          </a:prstGeom>
        </p:spPr>
        <p:txBody>
          <a:bodyPr wrap="square">
            <a:spAutoFit/>
          </a:bodyPr>
          <a:lstStyle/>
          <a:p>
            <a:r>
              <a:rPr lang="en-US" altLang="zh-CN" sz="2400" b="1" dirty="0">
                <a:solidFill>
                  <a:srgbClr val="231F20"/>
                </a:solidFill>
              </a:rPr>
              <a:t>Backend</a:t>
            </a:r>
            <a:endParaRPr lang="zh-CN" altLang="en-US" sz="2400" b="1" dirty="0">
              <a:solidFill>
                <a:srgbClr val="231F20"/>
              </a:solidFill>
            </a:endParaRPr>
          </a:p>
        </p:txBody>
      </p:sp>
      <p:sp>
        <p:nvSpPr>
          <p:cNvPr id="17" name="矩形 16">
            <a:extLst>
              <a:ext uri="{FF2B5EF4-FFF2-40B4-BE49-F238E27FC236}">
                <a16:creationId xmlns:a16="http://schemas.microsoft.com/office/drawing/2014/main" id="{985F86FA-F1A9-4120-ADEF-9E8473A49CF9}"/>
              </a:ext>
            </a:extLst>
          </p:cNvPr>
          <p:cNvSpPr/>
          <p:nvPr/>
        </p:nvSpPr>
        <p:spPr>
          <a:xfrm>
            <a:off x="5273859" y="5026406"/>
            <a:ext cx="2892024" cy="461665"/>
          </a:xfrm>
          <a:prstGeom prst="rect">
            <a:avLst/>
          </a:prstGeom>
        </p:spPr>
        <p:txBody>
          <a:bodyPr wrap="square">
            <a:spAutoFit/>
          </a:bodyPr>
          <a:lstStyle/>
          <a:p>
            <a:r>
              <a:rPr lang="en-US" altLang="zh-CN" sz="2400" b="1" dirty="0">
                <a:solidFill>
                  <a:srgbClr val="231F20"/>
                </a:solidFill>
              </a:rPr>
              <a:t>Database</a:t>
            </a:r>
            <a:endParaRPr lang="zh-CN" altLang="en-US" sz="2400" b="1" dirty="0">
              <a:solidFill>
                <a:srgbClr val="231F20"/>
              </a:solidFill>
            </a:endParaRPr>
          </a:p>
        </p:txBody>
      </p:sp>
      <p:sp>
        <p:nvSpPr>
          <p:cNvPr id="18" name="矩形 17">
            <a:extLst>
              <a:ext uri="{FF2B5EF4-FFF2-40B4-BE49-F238E27FC236}">
                <a16:creationId xmlns:a16="http://schemas.microsoft.com/office/drawing/2014/main" id="{17AA8860-9B31-4317-BAC5-EADEB412EF01}"/>
              </a:ext>
            </a:extLst>
          </p:cNvPr>
          <p:cNvSpPr/>
          <p:nvPr/>
        </p:nvSpPr>
        <p:spPr>
          <a:xfrm>
            <a:off x="5426089" y="3603747"/>
            <a:ext cx="6124848" cy="830997"/>
          </a:xfrm>
          <a:prstGeom prst="rect">
            <a:avLst/>
          </a:prstGeom>
        </p:spPr>
        <p:txBody>
          <a:bodyPr wrap="square">
            <a:spAutoFit/>
          </a:bodyPr>
          <a:lstStyle/>
          <a:p>
            <a:r>
              <a:rPr lang="en-US" altLang="zh-CN" sz="2400" dirty="0">
                <a:solidFill>
                  <a:srgbClr val="231F20"/>
                </a:solidFill>
              </a:rPr>
              <a:t>Collaborative filtering recommendation algorithm based on user and Item</a:t>
            </a:r>
            <a:endParaRPr lang="zh-CN" altLang="en-US" sz="2400" dirty="0">
              <a:solidFill>
                <a:srgbClr val="231F20"/>
              </a:solidFill>
            </a:endParaRPr>
          </a:p>
        </p:txBody>
      </p:sp>
      <p:sp>
        <p:nvSpPr>
          <p:cNvPr id="7" name="文本框 6">
            <a:extLst>
              <a:ext uri="{FF2B5EF4-FFF2-40B4-BE49-F238E27FC236}">
                <a16:creationId xmlns:a16="http://schemas.microsoft.com/office/drawing/2014/main" id="{E454C59D-E7A5-4EBD-95CD-1A0EE39C15AF}"/>
              </a:ext>
            </a:extLst>
          </p:cNvPr>
          <p:cNvSpPr txBox="1"/>
          <p:nvPr/>
        </p:nvSpPr>
        <p:spPr>
          <a:xfrm>
            <a:off x="2053640" y="3459060"/>
            <a:ext cx="1387585" cy="830997"/>
          </a:xfrm>
          <a:prstGeom prst="rect">
            <a:avLst/>
          </a:prstGeom>
          <a:noFill/>
        </p:spPr>
        <p:txBody>
          <a:bodyPr wrap="square" rtlCol="0">
            <a:spAutoFit/>
          </a:bodyPr>
          <a:lstStyle/>
          <a:p>
            <a:r>
              <a:rPr lang="en-US" altLang="zh-CN" sz="2400" b="1" dirty="0"/>
              <a:t>Python</a:t>
            </a:r>
          </a:p>
          <a:p>
            <a:endParaRPr lang="zh-CN" altLang="en-US" sz="2400" b="1" dirty="0"/>
          </a:p>
        </p:txBody>
      </p:sp>
      <p:sp>
        <p:nvSpPr>
          <p:cNvPr id="20" name="任意多边形 11">
            <a:extLst>
              <a:ext uri="{FF2B5EF4-FFF2-40B4-BE49-F238E27FC236}">
                <a16:creationId xmlns:a16="http://schemas.microsoft.com/office/drawing/2014/main" id="{7F510028-25B4-4C54-956A-2601674F8283}"/>
              </a:ext>
            </a:extLst>
          </p:cNvPr>
          <p:cNvSpPr/>
          <p:nvPr/>
        </p:nvSpPr>
        <p:spPr>
          <a:xfrm flipV="1">
            <a:off x="1313331" y="4013915"/>
            <a:ext cx="2931188" cy="5898"/>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 fmla="*/ 0 w 2489200"/>
              <a:gd name="connsiteY0" fmla="*/ 677333 h 677333"/>
              <a:gd name="connsiteX1" fmla="*/ 702733 w 2489200"/>
              <a:gd name="connsiteY1" fmla="*/ 0 h 677333"/>
              <a:gd name="connsiteX2" fmla="*/ 2489200 w 2489200"/>
              <a:gd name="connsiteY2" fmla="*/ 0 h 677333"/>
              <a:gd name="connsiteX0" fmla="*/ 0 w 5596466"/>
              <a:gd name="connsiteY0" fmla="*/ 685799 h 685799"/>
              <a:gd name="connsiteX1" fmla="*/ 702733 w 5596466"/>
              <a:gd name="connsiteY1" fmla="*/ 8466 h 685799"/>
              <a:gd name="connsiteX2" fmla="*/ 5596466 w 5596466"/>
              <a:gd name="connsiteY2" fmla="*/ 0 h 685799"/>
              <a:gd name="connsiteX0" fmla="*/ 0 w 5809826"/>
              <a:gd name="connsiteY0" fmla="*/ 685799 h 685799"/>
              <a:gd name="connsiteX1" fmla="*/ 702733 w 5809826"/>
              <a:gd name="connsiteY1" fmla="*/ 8466 h 685799"/>
              <a:gd name="connsiteX2" fmla="*/ 5809826 w 5809826"/>
              <a:gd name="connsiteY2" fmla="*/ 0 h 685799"/>
              <a:gd name="connsiteX0" fmla="*/ 0 w 5768530"/>
              <a:gd name="connsiteY0" fmla="*/ 30971 h 30971"/>
              <a:gd name="connsiteX1" fmla="*/ 661437 w 5768530"/>
              <a:gd name="connsiteY1" fmla="*/ 8466 h 30971"/>
              <a:gd name="connsiteX2" fmla="*/ 5768530 w 5768530"/>
              <a:gd name="connsiteY2" fmla="*/ 0 h 30971"/>
              <a:gd name="connsiteX0" fmla="*/ 0 w 5821624"/>
              <a:gd name="connsiteY0" fmla="*/ 7374 h 8466"/>
              <a:gd name="connsiteX1" fmla="*/ 714531 w 5821624"/>
              <a:gd name="connsiteY1" fmla="*/ 8466 h 8466"/>
              <a:gd name="connsiteX2" fmla="*/ 5821624 w 5821624"/>
              <a:gd name="connsiteY2" fmla="*/ 0 h 8466"/>
              <a:gd name="connsiteX0" fmla="*/ 0 w 5035"/>
              <a:gd name="connsiteY0" fmla="*/ 0 h 1290"/>
              <a:gd name="connsiteX1" fmla="*/ 1227 w 5035"/>
              <a:gd name="connsiteY1" fmla="*/ 1290 h 1290"/>
              <a:gd name="connsiteX2" fmla="*/ 5035 w 5035"/>
              <a:gd name="connsiteY2" fmla="*/ 323 h 1290"/>
            </a:gdLst>
            <a:ahLst/>
            <a:cxnLst>
              <a:cxn ang="0">
                <a:pos x="connsiteX0" y="connsiteY0"/>
              </a:cxn>
              <a:cxn ang="0">
                <a:pos x="connsiteX1" y="connsiteY1"/>
              </a:cxn>
              <a:cxn ang="0">
                <a:pos x="connsiteX2" y="connsiteY2"/>
              </a:cxn>
            </a:cxnLst>
            <a:rect l="l" t="t" r="r" b="b"/>
            <a:pathLst>
              <a:path w="5035" h="1290">
                <a:moveTo>
                  <a:pt x="0" y="0"/>
                </a:moveTo>
                <a:lnTo>
                  <a:pt x="1227" y="1290"/>
                </a:lnTo>
                <a:lnTo>
                  <a:pt x="5035" y="323"/>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193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en-US" altLang="zh-CN" sz="2000" dirty="0"/>
              <a:t>Python</a:t>
            </a:r>
            <a:endParaRPr lang="zh-CN" altLang="en-US" sz="2000" dirty="0"/>
          </a:p>
        </p:txBody>
      </p:sp>
      <p:sp>
        <p:nvSpPr>
          <p:cNvPr id="6" name="矩形 5"/>
          <p:cNvSpPr/>
          <p:nvPr/>
        </p:nvSpPr>
        <p:spPr>
          <a:xfrm>
            <a:off x="752791" y="1953935"/>
            <a:ext cx="4130148" cy="1588355"/>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450228" y="2016990"/>
            <a:ext cx="3183275" cy="1754326"/>
          </a:xfrm>
          <a:prstGeom prst="rect">
            <a:avLst/>
          </a:prstGeom>
        </p:spPr>
        <p:txBody>
          <a:bodyPr wrap="square">
            <a:spAutoFit/>
          </a:bodyPr>
          <a:lstStyle/>
          <a:p>
            <a:r>
              <a:rPr lang="en-US" altLang="zh-CN" dirty="0">
                <a:solidFill>
                  <a:schemeClr val="bg1"/>
                </a:solidFill>
              </a:rPr>
              <a:t>Interpreter:</a:t>
            </a:r>
          </a:p>
          <a:p>
            <a:endParaRPr lang="en-US" altLang="zh-CN" dirty="0">
              <a:solidFill>
                <a:schemeClr val="bg1"/>
              </a:solidFill>
            </a:endParaRPr>
          </a:p>
          <a:p>
            <a:pPr marL="742939" lvl="1" indent="-285750">
              <a:buFont typeface="Arial" panose="020B0604020202020204" pitchFamily="34" charset="0"/>
              <a:buChar char="•"/>
            </a:pPr>
            <a:r>
              <a:rPr lang="en-US" altLang="zh-CN" dirty="0" err="1">
                <a:solidFill>
                  <a:schemeClr val="bg1"/>
                </a:solidFill>
              </a:rPr>
              <a:t>Virtualenv</a:t>
            </a:r>
            <a:endParaRPr lang="en-US" altLang="zh-CN" dirty="0">
              <a:solidFill>
                <a:schemeClr val="bg1"/>
              </a:solidFill>
            </a:endParaRPr>
          </a:p>
          <a:p>
            <a:pPr marL="285750" indent="-285750">
              <a:buFont typeface="Arial" panose="020B0604020202020204" pitchFamily="34" charset="0"/>
              <a:buChar char="•"/>
            </a:pPr>
            <a:endParaRPr lang="en-US" altLang="zh-CN" dirty="0">
              <a:solidFill>
                <a:schemeClr val="bg1"/>
              </a:solidFill>
            </a:endParaRPr>
          </a:p>
          <a:p>
            <a:pPr marL="742939" lvl="1" indent="-285750">
              <a:buFont typeface="Arial" panose="020B0604020202020204" pitchFamily="34" charset="0"/>
              <a:buChar char="•"/>
            </a:pPr>
            <a:r>
              <a:rPr lang="en-US" altLang="zh-CN" dirty="0" err="1">
                <a:solidFill>
                  <a:schemeClr val="bg1"/>
                </a:solidFill>
              </a:rPr>
              <a:t>Conda</a:t>
            </a:r>
            <a:endParaRPr lang="en-US" altLang="zh-CN" dirty="0">
              <a:solidFill>
                <a:schemeClr val="bg1"/>
              </a:solidFill>
            </a:endParaRPr>
          </a:p>
          <a:p>
            <a:endParaRPr lang="zh-CN" altLang="en-US" dirty="0">
              <a:solidFill>
                <a:schemeClr val="bg1"/>
              </a:solidFill>
            </a:endParaRPr>
          </a:p>
        </p:txBody>
      </p:sp>
      <p:sp>
        <p:nvSpPr>
          <p:cNvPr id="10" name="文本框 9"/>
          <p:cNvSpPr txBox="1"/>
          <p:nvPr/>
        </p:nvSpPr>
        <p:spPr>
          <a:xfrm>
            <a:off x="1072344" y="1130753"/>
            <a:ext cx="4555837" cy="769439"/>
          </a:xfrm>
          <a:prstGeom prst="rect">
            <a:avLst/>
          </a:prstGeom>
          <a:noFill/>
        </p:spPr>
        <p:txBody>
          <a:bodyPr wrap="square" lIns="91438" tIns="45719" rIns="91438" bIns="45719" rtlCol="0">
            <a:spAutoFit/>
          </a:bodyPr>
          <a:lstStyle/>
          <a:p>
            <a:r>
              <a:rPr lang="en-US" altLang="zh-CN" sz="4400" dirty="0">
                <a:solidFill>
                  <a:srgbClr val="1A9895"/>
                </a:solidFill>
                <a:latin typeface="+mj-ea"/>
                <a:ea typeface="+mj-ea"/>
              </a:rPr>
              <a:t>Python 3.8</a:t>
            </a:r>
          </a:p>
        </p:txBody>
      </p:sp>
      <p:sp>
        <p:nvSpPr>
          <p:cNvPr id="12" name="文本框 11">
            <a:extLst>
              <a:ext uri="{FF2B5EF4-FFF2-40B4-BE49-F238E27FC236}">
                <a16:creationId xmlns:a16="http://schemas.microsoft.com/office/drawing/2014/main" id="{548BA2B1-2BAD-4820-BCA3-A8B860307A8B}"/>
              </a:ext>
            </a:extLst>
          </p:cNvPr>
          <p:cNvSpPr txBox="1"/>
          <p:nvPr/>
        </p:nvSpPr>
        <p:spPr>
          <a:xfrm>
            <a:off x="7829408" y="572201"/>
            <a:ext cx="4555837" cy="369330"/>
          </a:xfrm>
          <a:prstGeom prst="rect">
            <a:avLst/>
          </a:prstGeom>
          <a:noFill/>
        </p:spPr>
        <p:txBody>
          <a:bodyPr wrap="square" lIns="91438" tIns="45719" rIns="91438" bIns="45719" rtlCol="0">
            <a:spAutoFit/>
          </a:bodyPr>
          <a:lstStyle/>
          <a:p>
            <a:r>
              <a:rPr lang="en-US" altLang="zh-CN" dirty="0">
                <a:solidFill>
                  <a:srgbClr val="1A9895"/>
                </a:solidFill>
                <a:latin typeface="+mj-ea"/>
                <a:ea typeface="+mj-ea"/>
              </a:rPr>
              <a:t>Software  Package</a:t>
            </a:r>
          </a:p>
        </p:txBody>
      </p:sp>
      <p:pic>
        <p:nvPicPr>
          <p:cNvPr id="5" name="图片 4">
            <a:extLst>
              <a:ext uri="{FF2B5EF4-FFF2-40B4-BE49-F238E27FC236}">
                <a16:creationId xmlns:a16="http://schemas.microsoft.com/office/drawing/2014/main" id="{DD14418B-BAED-4507-A271-536D4D5EDF56}"/>
              </a:ext>
            </a:extLst>
          </p:cNvPr>
          <p:cNvPicPr>
            <a:picLocks noChangeAspect="1"/>
          </p:cNvPicPr>
          <p:nvPr/>
        </p:nvPicPr>
        <p:blipFill>
          <a:blip r:embed="rId2"/>
          <a:stretch>
            <a:fillRect/>
          </a:stretch>
        </p:blipFill>
        <p:spPr>
          <a:xfrm>
            <a:off x="359260" y="3821693"/>
            <a:ext cx="5156636" cy="1438476"/>
          </a:xfrm>
          <a:prstGeom prst="rect">
            <a:avLst/>
          </a:prstGeom>
        </p:spPr>
      </p:pic>
      <p:pic>
        <p:nvPicPr>
          <p:cNvPr id="13" name="图片 12">
            <a:extLst>
              <a:ext uri="{FF2B5EF4-FFF2-40B4-BE49-F238E27FC236}">
                <a16:creationId xmlns:a16="http://schemas.microsoft.com/office/drawing/2014/main" id="{8F10D1D9-74F9-4523-99DC-062148AE32B9}"/>
              </a:ext>
            </a:extLst>
          </p:cNvPr>
          <p:cNvPicPr>
            <a:picLocks noChangeAspect="1"/>
          </p:cNvPicPr>
          <p:nvPr/>
        </p:nvPicPr>
        <p:blipFill>
          <a:blip r:embed="rId3"/>
          <a:stretch>
            <a:fillRect/>
          </a:stretch>
        </p:blipFill>
        <p:spPr>
          <a:xfrm>
            <a:off x="6825554" y="1276474"/>
            <a:ext cx="4200340" cy="5206917"/>
          </a:xfrm>
          <a:prstGeom prst="rect">
            <a:avLst/>
          </a:prstGeom>
        </p:spPr>
      </p:pic>
      <p:pic>
        <p:nvPicPr>
          <p:cNvPr id="15" name="图片 14">
            <a:extLst>
              <a:ext uri="{FF2B5EF4-FFF2-40B4-BE49-F238E27FC236}">
                <a16:creationId xmlns:a16="http://schemas.microsoft.com/office/drawing/2014/main" id="{F9F91A8C-3A6C-4404-956D-BA10A0D2E8A0}"/>
              </a:ext>
            </a:extLst>
          </p:cNvPr>
          <p:cNvPicPr>
            <a:picLocks noChangeAspect="1"/>
          </p:cNvPicPr>
          <p:nvPr/>
        </p:nvPicPr>
        <p:blipFill>
          <a:blip r:embed="rId4"/>
          <a:stretch>
            <a:fillRect/>
          </a:stretch>
        </p:blipFill>
        <p:spPr>
          <a:xfrm>
            <a:off x="359260" y="5260169"/>
            <a:ext cx="5156636" cy="1290080"/>
          </a:xfrm>
          <a:prstGeom prst="rect">
            <a:avLst/>
          </a:prstGeom>
        </p:spPr>
      </p:pic>
    </p:spTree>
    <p:extLst>
      <p:ext uri="{BB962C8B-B14F-4D97-AF65-F5344CB8AC3E}">
        <p14:creationId xmlns:p14="http://schemas.microsoft.com/office/powerpoint/2010/main" val="123364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en-US" altLang="zh-CN" sz="2000" dirty="0"/>
              <a:t>Django</a:t>
            </a:r>
            <a:endParaRPr lang="zh-CN" altLang="en-US" sz="2000" dirty="0"/>
          </a:p>
        </p:txBody>
      </p:sp>
      <p:sp>
        <p:nvSpPr>
          <p:cNvPr id="6" name="矩形 5"/>
          <p:cNvSpPr/>
          <p:nvPr/>
        </p:nvSpPr>
        <p:spPr>
          <a:xfrm>
            <a:off x="1124194" y="2954419"/>
            <a:ext cx="2899166" cy="1222416"/>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284195" y="3102823"/>
            <a:ext cx="2739166" cy="923330"/>
          </a:xfrm>
          <a:prstGeom prst="rect">
            <a:avLst/>
          </a:prstGeom>
        </p:spPr>
        <p:txBody>
          <a:bodyPr wrap="square">
            <a:spAutoFit/>
          </a:bodyPr>
          <a:lstStyle/>
          <a:p>
            <a:r>
              <a:rPr lang="en-US" altLang="zh-CN" dirty="0">
                <a:solidFill>
                  <a:schemeClr val="bg1"/>
                </a:solidFill>
              </a:rPr>
              <a:t>an open source web application framework written in Python.</a:t>
            </a:r>
            <a:endParaRPr lang="zh-CN" altLang="en-US" dirty="0">
              <a:solidFill>
                <a:schemeClr val="bg1"/>
              </a:solidFill>
            </a:endParaRPr>
          </a:p>
        </p:txBody>
      </p:sp>
      <p:sp>
        <p:nvSpPr>
          <p:cNvPr id="10" name="文本框 9"/>
          <p:cNvSpPr txBox="1"/>
          <p:nvPr/>
        </p:nvSpPr>
        <p:spPr>
          <a:xfrm>
            <a:off x="1504665" y="2076266"/>
            <a:ext cx="2138224" cy="769439"/>
          </a:xfrm>
          <a:prstGeom prst="rect">
            <a:avLst/>
          </a:prstGeom>
          <a:noFill/>
        </p:spPr>
        <p:txBody>
          <a:bodyPr wrap="square" lIns="91438" tIns="45719" rIns="91438" bIns="45719" rtlCol="0">
            <a:spAutoFit/>
          </a:bodyPr>
          <a:lstStyle/>
          <a:p>
            <a:r>
              <a:rPr lang="en-US" altLang="zh-CN" sz="4400" dirty="0">
                <a:solidFill>
                  <a:srgbClr val="1A9895"/>
                </a:solidFill>
                <a:latin typeface="+mj-ea"/>
                <a:ea typeface="+mj-ea"/>
              </a:rPr>
              <a:t>Django</a:t>
            </a:r>
          </a:p>
        </p:txBody>
      </p:sp>
      <p:sp>
        <p:nvSpPr>
          <p:cNvPr id="9" name="文本框 8">
            <a:extLst>
              <a:ext uri="{FF2B5EF4-FFF2-40B4-BE49-F238E27FC236}">
                <a16:creationId xmlns:a16="http://schemas.microsoft.com/office/drawing/2014/main" id="{B1AE5C7E-CDA7-44C1-975C-D79F37E85FD1}"/>
              </a:ext>
            </a:extLst>
          </p:cNvPr>
          <p:cNvSpPr txBox="1"/>
          <p:nvPr/>
        </p:nvSpPr>
        <p:spPr>
          <a:xfrm>
            <a:off x="5702289" y="2351782"/>
            <a:ext cx="4678188" cy="2154436"/>
          </a:xfrm>
          <a:prstGeom prst="rect">
            <a:avLst/>
          </a:prstGeom>
          <a:noFill/>
        </p:spPr>
        <p:txBody>
          <a:bodyPr wrap="square" rtlCol="0">
            <a:spAutoFit/>
          </a:bodyPr>
          <a:lstStyle/>
          <a:p>
            <a:r>
              <a:rPr lang="en-US" altLang="zh-CN" dirty="0"/>
              <a:t>Advantages</a:t>
            </a:r>
            <a:r>
              <a:rPr lang="zh-CN" altLang="en-US" dirty="0"/>
              <a:t>：</a:t>
            </a:r>
            <a:endParaRPr lang="en-US" altLang="zh-CN" dirty="0"/>
          </a:p>
          <a:p>
            <a:endParaRPr lang="en-US" altLang="zh-CN" dirty="0"/>
          </a:p>
          <a:p>
            <a:pPr marL="285750" indent="-285750">
              <a:buFont typeface="Arial" panose="020B0604020202020204" pitchFamily="34" charset="0"/>
              <a:buChar char="•"/>
            </a:pPr>
            <a:r>
              <a:rPr lang="en-US" altLang="zh-CN" sz="1600" dirty="0"/>
              <a:t>Powerful database features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Comes with powerful back office functions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Elegant URLs</a:t>
            </a:r>
          </a:p>
          <a:p>
            <a:endParaRPr lang="zh-CN" altLang="en-US" dirty="0"/>
          </a:p>
        </p:txBody>
      </p:sp>
      <p:sp>
        <p:nvSpPr>
          <p:cNvPr id="11" name="文本框 10">
            <a:extLst>
              <a:ext uri="{FF2B5EF4-FFF2-40B4-BE49-F238E27FC236}">
                <a16:creationId xmlns:a16="http://schemas.microsoft.com/office/drawing/2014/main" id="{968E512B-B3EE-4B5B-A24B-7747783BE047}"/>
              </a:ext>
            </a:extLst>
          </p:cNvPr>
          <p:cNvSpPr txBox="1"/>
          <p:nvPr/>
        </p:nvSpPr>
        <p:spPr>
          <a:xfrm>
            <a:off x="3186063" y="602643"/>
            <a:ext cx="8771929" cy="307775"/>
          </a:xfrm>
          <a:prstGeom prst="rect">
            <a:avLst/>
          </a:prstGeom>
          <a:noFill/>
        </p:spPr>
        <p:txBody>
          <a:bodyPr wrap="square" lIns="91438" tIns="45719" rIns="91438" bIns="45719" rtlCol="0">
            <a:spAutoFit/>
          </a:bodyPr>
          <a:lstStyle/>
          <a:p>
            <a:r>
              <a:rPr lang="en-US" altLang="zh-CN" sz="1400" dirty="0">
                <a:solidFill>
                  <a:srgbClr val="1A9895"/>
                </a:solidFill>
                <a:latin typeface="+mj-ea"/>
                <a:ea typeface="+mj-ea"/>
              </a:rPr>
              <a:t>Python + Django = the best combination for rapidly developing, designing, and deploying websites.</a:t>
            </a:r>
          </a:p>
        </p:txBody>
      </p:sp>
    </p:spTree>
    <p:extLst>
      <p:ext uri="{BB962C8B-B14F-4D97-AF65-F5344CB8AC3E}">
        <p14:creationId xmlns:p14="http://schemas.microsoft.com/office/powerpoint/2010/main" val="124484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en-US" altLang="zh-CN" sz="2000" dirty="0"/>
              <a:t>Algorithm</a:t>
            </a:r>
            <a:endParaRPr lang="zh-CN" altLang="en-US" sz="2000" dirty="0"/>
          </a:p>
        </p:txBody>
      </p:sp>
      <p:sp>
        <p:nvSpPr>
          <p:cNvPr id="12" name="文本框 11">
            <a:extLst>
              <a:ext uri="{FF2B5EF4-FFF2-40B4-BE49-F238E27FC236}">
                <a16:creationId xmlns:a16="http://schemas.microsoft.com/office/drawing/2014/main" id="{548BA2B1-2BAD-4820-BCA3-A8B860307A8B}"/>
              </a:ext>
            </a:extLst>
          </p:cNvPr>
          <p:cNvSpPr txBox="1"/>
          <p:nvPr/>
        </p:nvSpPr>
        <p:spPr>
          <a:xfrm>
            <a:off x="1218397" y="1833668"/>
            <a:ext cx="8129509" cy="369330"/>
          </a:xfrm>
          <a:prstGeom prst="rect">
            <a:avLst/>
          </a:prstGeom>
          <a:noFill/>
        </p:spPr>
        <p:txBody>
          <a:bodyPr wrap="square" lIns="91438" tIns="45719" rIns="91438" bIns="45719" rtlCol="0">
            <a:spAutoFit/>
          </a:bodyPr>
          <a:lstStyle/>
          <a:p>
            <a:r>
              <a:rPr lang="en-US" altLang="zh-CN" dirty="0">
                <a:solidFill>
                  <a:srgbClr val="1A9895"/>
                </a:solidFill>
                <a:latin typeface="+mj-ea"/>
                <a:ea typeface="+mj-ea"/>
              </a:rPr>
              <a:t>Three categories  of recommendation engines</a:t>
            </a:r>
          </a:p>
        </p:txBody>
      </p:sp>
      <p:sp>
        <p:nvSpPr>
          <p:cNvPr id="17" name="矩形 16">
            <a:extLst>
              <a:ext uri="{FF2B5EF4-FFF2-40B4-BE49-F238E27FC236}">
                <a16:creationId xmlns:a16="http://schemas.microsoft.com/office/drawing/2014/main" id="{BC1E6458-80CA-4875-9BC2-2A2559B5D464}"/>
              </a:ext>
            </a:extLst>
          </p:cNvPr>
          <p:cNvSpPr/>
          <p:nvPr/>
        </p:nvSpPr>
        <p:spPr>
          <a:xfrm>
            <a:off x="855049" y="2393687"/>
            <a:ext cx="9675299" cy="349387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8ECBDC9-6C19-425D-A40E-06F790C66A0E}"/>
              </a:ext>
            </a:extLst>
          </p:cNvPr>
          <p:cNvSpPr/>
          <p:nvPr/>
        </p:nvSpPr>
        <p:spPr>
          <a:xfrm>
            <a:off x="1218397" y="2853262"/>
            <a:ext cx="7003199" cy="2585323"/>
          </a:xfrm>
          <a:prstGeom prst="rect">
            <a:avLst/>
          </a:prstGeom>
        </p:spPr>
        <p:txBody>
          <a:bodyPr wrap="square">
            <a:spAutoFit/>
          </a:bodyPr>
          <a:lstStyle/>
          <a:p>
            <a:pPr marL="285750" indent="-285750">
              <a:buFont typeface="Arial" panose="020B0604020202020204" pitchFamily="34" charset="0"/>
              <a:buChar char="•"/>
            </a:pPr>
            <a:r>
              <a:rPr lang="en-US" altLang="zh-CN" dirty="0">
                <a:solidFill>
                  <a:schemeClr val="bg1"/>
                </a:solidFill>
              </a:rPr>
              <a:t>Demographic-based Recommendation</a:t>
            </a:r>
          </a:p>
          <a:p>
            <a:pPr marL="285750" indent="-285750">
              <a:buFont typeface="Arial" panose="020B0604020202020204" pitchFamily="34" charset="0"/>
              <a:buChar char="•"/>
            </a:pPr>
            <a:endParaRPr lang="en-US" altLang="zh-CN" dirty="0">
              <a:solidFill>
                <a:schemeClr val="bg1"/>
              </a:solidFill>
            </a:endParaRPr>
          </a:p>
          <a:p>
            <a:pPr marL="285750" indent="-285750">
              <a:buFont typeface="Arial" panose="020B0604020202020204" pitchFamily="34" charset="0"/>
              <a:buChar char="•"/>
            </a:pPr>
            <a:r>
              <a:rPr lang="en-US" altLang="zh-CN" b="1" dirty="0">
                <a:solidFill>
                  <a:schemeClr val="bg1"/>
                </a:solidFill>
              </a:rPr>
              <a:t>Content-based Recommendation</a:t>
            </a:r>
          </a:p>
          <a:p>
            <a:pPr marL="285750" indent="-285750">
              <a:buFont typeface="Arial" panose="020B0604020202020204" pitchFamily="34" charset="0"/>
              <a:buChar char="•"/>
            </a:pPr>
            <a:endParaRPr lang="en-US" altLang="zh-CN" b="1" dirty="0">
              <a:solidFill>
                <a:schemeClr val="bg1"/>
              </a:solidFill>
            </a:endParaRPr>
          </a:p>
          <a:p>
            <a:pPr marL="285750" indent="-285750">
              <a:buFont typeface="Arial" panose="020B0604020202020204" pitchFamily="34" charset="0"/>
              <a:buChar char="•"/>
            </a:pPr>
            <a:r>
              <a:rPr lang="en-US" altLang="zh-CN" b="1" dirty="0">
                <a:solidFill>
                  <a:schemeClr val="bg1"/>
                </a:solidFill>
              </a:rPr>
              <a:t>Collaborative Filtering-based Recommendation:</a:t>
            </a:r>
          </a:p>
          <a:p>
            <a:pPr marL="800089" lvl="1" indent="-342900">
              <a:buFont typeface="+mj-lt"/>
              <a:buAutoNum type="arabicPeriod"/>
            </a:pPr>
            <a:r>
              <a:rPr lang="en-US" altLang="zh-CN" b="1" i="1" dirty="0">
                <a:solidFill>
                  <a:schemeClr val="bg1"/>
                </a:solidFill>
              </a:rPr>
              <a:t>User-based Collaborative Filtering Recommendation</a:t>
            </a:r>
          </a:p>
          <a:p>
            <a:pPr marL="800089" lvl="1" indent="-342900">
              <a:buFont typeface="+mj-lt"/>
              <a:buAutoNum type="arabicPeriod"/>
            </a:pPr>
            <a:r>
              <a:rPr lang="en-US" altLang="zh-CN" b="1" i="1" dirty="0">
                <a:solidFill>
                  <a:schemeClr val="bg1"/>
                </a:solidFill>
              </a:rPr>
              <a:t>Item-based Collaborative Filtering </a:t>
            </a:r>
            <a:r>
              <a:rPr lang="en-US" altLang="zh-CN" b="1" dirty="0">
                <a:solidFill>
                  <a:schemeClr val="bg1"/>
                </a:solidFill>
              </a:rPr>
              <a:t>Recommendation</a:t>
            </a:r>
          </a:p>
          <a:p>
            <a:pPr marL="800089" lvl="1" indent="-342900">
              <a:buFont typeface="+mj-lt"/>
              <a:buAutoNum type="arabicPeriod"/>
            </a:pPr>
            <a:r>
              <a:rPr lang="en-US" altLang="zh-CN" dirty="0">
                <a:solidFill>
                  <a:schemeClr val="bg1"/>
                </a:solidFill>
              </a:rPr>
              <a:t>Model-based Collaborative Filtering Recommendation</a:t>
            </a:r>
            <a:endParaRPr lang="zh-CN" altLang="en-US" dirty="0">
              <a:solidFill>
                <a:schemeClr val="bg1"/>
              </a:solidFill>
            </a:endParaRPr>
          </a:p>
        </p:txBody>
      </p:sp>
      <p:sp>
        <p:nvSpPr>
          <p:cNvPr id="14" name="文本框 13">
            <a:extLst>
              <a:ext uri="{FF2B5EF4-FFF2-40B4-BE49-F238E27FC236}">
                <a16:creationId xmlns:a16="http://schemas.microsoft.com/office/drawing/2014/main" id="{89E7A097-9349-4BA2-A1CB-BB2F25F47DE9}"/>
              </a:ext>
            </a:extLst>
          </p:cNvPr>
          <p:cNvSpPr txBox="1"/>
          <p:nvPr/>
        </p:nvSpPr>
        <p:spPr>
          <a:xfrm>
            <a:off x="3186063" y="602643"/>
            <a:ext cx="8771929" cy="307775"/>
          </a:xfrm>
          <a:prstGeom prst="rect">
            <a:avLst/>
          </a:prstGeom>
          <a:noFill/>
        </p:spPr>
        <p:txBody>
          <a:bodyPr wrap="square" lIns="91438" tIns="45719" rIns="91438" bIns="45719" rtlCol="0">
            <a:spAutoFit/>
          </a:bodyPr>
          <a:lstStyle/>
          <a:p>
            <a:r>
              <a:rPr lang="en-US" altLang="zh-CN" sz="1400" dirty="0">
                <a:solidFill>
                  <a:srgbClr val="1A9895"/>
                </a:solidFill>
                <a:latin typeface="+mj-ea"/>
                <a:ea typeface="+mj-ea"/>
              </a:rPr>
              <a:t>Collaborative filtering recommendation algorithm based on user and Item</a:t>
            </a:r>
          </a:p>
        </p:txBody>
      </p:sp>
    </p:spTree>
    <p:extLst>
      <p:ext uri="{BB962C8B-B14F-4D97-AF65-F5344CB8AC3E}">
        <p14:creationId xmlns:p14="http://schemas.microsoft.com/office/powerpoint/2010/main" val="141436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1893664" y="2501675"/>
            <a:ext cx="2130263" cy="830997"/>
          </a:xfrm>
          <a:prstGeom prst="rect">
            <a:avLst/>
          </a:prstGeom>
        </p:spPr>
        <p:txBody>
          <a:bodyPr wrap="none">
            <a:spAutoFit/>
          </a:bodyPr>
          <a:lstStyle/>
          <a:p>
            <a:pPr algn="ctr"/>
            <a:r>
              <a:rPr lang="en-US" altLang="zh-CN" sz="4800" b="1" dirty="0">
                <a:solidFill>
                  <a:schemeClr val="bg1"/>
                </a:solidFill>
                <a:latin typeface="+mj-lt"/>
              </a:rPr>
              <a:t>Content</a:t>
            </a:r>
          </a:p>
        </p:txBody>
      </p:sp>
      <p:sp>
        <p:nvSpPr>
          <p:cNvPr id="24" name="文本框 23"/>
          <p:cNvSpPr txBox="1"/>
          <p:nvPr/>
        </p:nvSpPr>
        <p:spPr>
          <a:xfrm>
            <a:off x="2250909" y="3434853"/>
            <a:ext cx="2499359" cy="400110"/>
          </a:xfrm>
          <a:prstGeom prst="rect">
            <a:avLst/>
          </a:prstGeom>
          <a:noFill/>
        </p:spPr>
        <p:txBody>
          <a:bodyPr wrap="square" rtlCol="0">
            <a:spAutoFit/>
          </a:bodyPr>
          <a:lstStyle/>
          <a:p>
            <a:r>
              <a:rPr lang="en-US" altLang="zh-CN" sz="2000" dirty="0">
                <a:solidFill>
                  <a:schemeClr val="bg1"/>
                </a:solidFill>
              </a:rPr>
              <a:t>01 Introduction</a:t>
            </a:r>
            <a:endParaRPr lang="zh-CN" altLang="en-US" sz="2000" dirty="0">
              <a:solidFill>
                <a:schemeClr val="bg1"/>
              </a:solidFill>
            </a:endParaRPr>
          </a:p>
        </p:txBody>
      </p:sp>
      <p:sp>
        <p:nvSpPr>
          <p:cNvPr id="25" name="文本框 24"/>
          <p:cNvSpPr txBox="1"/>
          <p:nvPr/>
        </p:nvSpPr>
        <p:spPr>
          <a:xfrm>
            <a:off x="2234865" y="3963807"/>
            <a:ext cx="1210588" cy="400110"/>
          </a:xfrm>
          <a:prstGeom prst="rect">
            <a:avLst/>
          </a:prstGeom>
          <a:noFill/>
        </p:spPr>
        <p:txBody>
          <a:bodyPr wrap="none" rtlCol="0">
            <a:spAutoFit/>
          </a:bodyPr>
          <a:lstStyle/>
          <a:p>
            <a:r>
              <a:rPr lang="en-US" altLang="zh-CN" sz="2000" dirty="0">
                <a:solidFill>
                  <a:schemeClr val="bg1"/>
                </a:solidFill>
              </a:rPr>
              <a:t>02 Data </a:t>
            </a:r>
            <a:endParaRPr lang="zh-CN" altLang="en-US" sz="2000" dirty="0">
              <a:solidFill>
                <a:schemeClr val="bg1"/>
              </a:solidFill>
            </a:endParaRPr>
          </a:p>
        </p:txBody>
      </p:sp>
      <p:sp>
        <p:nvSpPr>
          <p:cNvPr id="26" name="文本框 25"/>
          <p:cNvSpPr txBox="1"/>
          <p:nvPr/>
        </p:nvSpPr>
        <p:spPr>
          <a:xfrm>
            <a:off x="2234865" y="4492761"/>
            <a:ext cx="1676100" cy="400110"/>
          </a:xfrm>
          <a:prstGeom prst="rect">
            <a:avLst/>
          </a:prstGeom>
          <a:noFill/>
        </p:spPr>
        <p:txBody>
          <a:bodyPr wrap="none" rtlCol="0">
            <a:spAutoFit/>
          </a:bodyPr>
          <a:lstStyle/>
          <a:p>
            <a:r>
              <a:rPr lang="en-US" altLang="zh-CN" sz="2000" dirty="0">
                <a:solidFill>
                  <a:schemeClr val="bg1"/>
                </a:solidFill>
              </a:rPr>
              <a:t>03 Frontend</a:t>
            </a:r>
            <a:endParaRPr lang="zh-CN" altLang="en-US" sz="2000" dirty="0">
              <a:solidFill>
                <a:schemeClr val="bg1"/>
              </a:solidFill>
            </a:endParaRPr>
          </a:p>
        </p:txBody>
      </p:sp>
      <p:sp>
        <p:nvSpPr>
          <p:cNvPr id="27" name="文本框 26"/>
          <p:cNvSpPr txBox="1"/>
          <p:nvPr/>
        </p:nvSpPr>
        <p:spPr>
          <a:xfrm>
            <a:off x="2234865" y="5021715"/>
            <a:ext cx="1593000" cy="400110"/>
          </a:xfrm>
          <a:prstGeom prst="rect">
            <a:avLst/>
          </a:prstGeom>
          <a:noFill/>
        </p:spPr>
        <p:txBody>
          <a:bodyPr wrap="none" rtlCol="0">
            <a:spAutoFit/>
          </a:bodyPr>
          <a:lstStyle/>
          <a:p>
            <a:r>
              <a:rPr lang="en-US" altLang="zh-CN" sz="2000" dirty="0">
                <a:solidFill>
                  <a:schemeClr val="bg1"/>
                </a:solidFill>
              </a:rPr>
              <a:t>04 Backend</a:t>
            </a:r>
            <a:endParaRPr lang="zh-CN" altLang="en-US" sz="2000" dirty="0">
              <a:solidFill>
                <a:schemeClr val="bg1"/>
              </a:solidFill>
            </a:endParaRPr>
          </a:p>
        </p:txBody>
      </p:sp>
      <p:sp>
        <p:nvSpPr>
          <p:cNvPr id="28" name="文本框 27"/>
          <p:cNvSpPr txBox="1"/>
          <p:nvPr/>
        </p:nvSpPr>
        <p:spPr>
          <a:xfrm>
            <a:off x="2234865" y="5550669"/>
            <a:ext cx="1920719" cy="400110"/>
          </a:xfrm>
          <a:prstGeom prst="rect">
            <a:avLst/>
          </a:prstGeom>
          <a:noFill/>
        </p:spPr>
        <p:txBody>
          <a:bodyPr wrap="none" rtlCol="0">
            <a:spAutoFit/>
          </a:bodyPr>
          <a:lstStyle/>
          <a:p>
            <a:r>
              <a:rPr lang="en-US" altLang="zh-CN" sz="2000" dirty="0">
                <a:solidFill>
                  <a:schemeClr val="bg1"/>
                </a:solidFill>
              </a:rPr>
              <a:t>05 Conclusion</a:t>
            </a:r>
            <a:endParaRPr lang="zh-CN" altLang="en-US" sz="2000" dirty="0">
              <a:solidFill>
                <a:schemeClr val="bg1"/>
              </a:solidFill>
            </a:endParaRPr>
          </a:p>
        </p:txBody>
      </p:sp>
      <p:sp>
        <p:nvSpPr>
          <p:cNvPr id="29" name="文本框 28"/>
          <p:cNvSpPr txBox="1"/>
          <p:nvPr/>
        </p:nvSpPr>
        <p:spPr>
          <a:xfrm>
            <a:off x="2234865" y="6079623"/>
            <a:ext cx="1891672" cy="400110"/>
          </a:xfrm>
          <a:prstGeom prst="rect">
            <a:avLst/>
          </a:prstGeom>
          <a:noFill/>
        </p:spPr>
        <p:txBody>
          <a:bodyPr wrap="none" rtlCol="0">
            <a:spAutoFit/>
          </a:bodyPr>
          <a:lstStyle/>
          <a:p>
            <a:r>
              <a:rPr lang="en-US" altLang="zh-CN" sz="2000" dirty="0">
                <a:solidFill>
                  <a:schemeClr val="bg1"/>
                </a:solidFill>
              </a:rPr>
              <a:t>06 References</a:t>
            </a:r>
            <a:endParaRPr lang="zh-CN" altLang="en-US" sz="2000" dirty="0">
              <a:solidFill>
                <a:schemeClr val="bg1"/>
              </a:solidFill>
            </a:endParaRPr>
          </a:p>
        </p:txBody>
      </p:sp>
      <p:cxnSp>
        <p:nvCxnSpPr>
          <p:cNvPr id="47" name="直接连接符 46"/>
          <p:cNvCxnSpPr/>
          <p:nvPr/>
        </p:nvCxnSpPr>
        <p:spPr>
          <a:xfrm>
            <a:off x="2387599" y="3306009"/>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450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en-US" altLang="zh-CN" sz="2000" dirty="0"/>
              <a:t>Algorithm</a:t>
            </a:r>
            <a:endParaRPr lang="zh-CN" altLang="en-US" sz="2000" dirty="0"/>
          </a:p>
        </p:txBody>
      </p:sp>
      <p:sp>
        <p:nvSpPr>
          <p:cNvPr id="6" name="矩形 5"/>
          <p:cNvSpPr/>
          <p:nvPr/>
        </p:nvSpPr>
        <p:spPr>
          <a:xfrm>
            <a:off x="706846" y="2295351"/>
            <a:ext cx="4081174" cy="1338652"/>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21076" y="2384418"/>
            <a:ext cx="3852714" cy="1169551"/>
          </a:xfrm>
          <a:prstGeom prst="rect">
            <a:avLst/>
          </a:prstGeom>
        </p:spPr>
        <p:txBody>
          <a:bodyPr wrap="square">
            <a:spAutoFit/>
          </a:bodyPr>
          <a:lstStyle/>
          <a:p>
            <a:r>
              <a:rPr lang="en-US" altLang="zh-CN" sz="1400" dirty="0">
                <a:solidFill>
                  <a:schemeClr val="bg1"/>
                </a:solidFill>
              </a:rPr>
              <a:t>Based on all users' ratings of items or information, the similarity between items and items is found, and then similar items are recommended to that user based on the user's historical preference information.</a:t>
            </a:r>
            <a:endParaRPr lang="zh-CN" altLang="en-US" sz="1400" dirty="0">
              <a:solidFill>
                <a:schemeClr val="bg1"/>
              </a:solidFill>
            </a:endParaRPr>
          </a:p>
        </p:txBody>
      </p:sp>
      <p:sp>
        <p:nvSpPr>
          <p:cNvPr id="10" name="文本框 9"/>
          <p:cNvSpPr txBox="1"/>
          <p:nvPr/>
        </p:nvSpPr>
        <p:spPr>
          <a:xfrm>
            <a:off x="1067827" y="1446039"/>
            <a:ext cx="3576347" cy="646329"/>
          </a:xfrm>
          <a:prstGeom prst="rect">
            <a:avLst/>
          </a:prstGeom>
          <a:noFill/>
        </p:spPr>
        <p:txBody>
          <a:bodyPr wrap="square" lIns="91438" tIns="45719" rIns="91438" bIns="45719" rtlCol="0">
            <a:spAutoFit/>
          </a:bodyPr>
          <a:lstStyle/>
          <a:p>
            <a:r>
              <a:rPr lang="en-US" altLang="zh-CN" dirty="0">
                <a:solidFill>
                  <a:srgbClr val="1A9895"/>
                </a:solidFill>
                <a:latin typeface="+mj-ea"/>
                <a:ea typeface="+mj-ea"/>
              </a:rPr>
              <a:t>Item-based Collaborative Filtering Recommendation</a:t>
            </a:r>
          </a:p>
        </p:txBody>
      </p:sp>
      <p:sp>
        <p:nvSpPr>
          <p:cNvPr id="19" name="文本框 18">
            <a:extLst>
              <a:ext uri="{FF2B5EF4-FFF2-40B4-BE49-F238E27FC236}">
                <a16:creationId xmlns:a16="http://schemas.microsoft.com/office/drawing/2014/main" id="{0D89FDBA-83B3-4756-B02F-89429A57EB6D}"/>
              </a:ext>
            </a:extLst>
          </p:cNvPr>
          <p:cNvSpPr txBox="1"/>
          <p:nvPr/>
        </p:nvSpPr>
        <p:spPr>
          <a:xfrm>
            <a:off x="706846" y="4265248"/>
            <a:ext cx="4678188" cy="1815882"/>
          </a:xfrm>
          <a:prstGeom prst="rect">
            <a:avLst/>
          </a:prstGeom>
          <a:noFill/>
        </p:spPr>
        <p:txBody>
          <a:bodyPr wrap="square" rtlCol="0">
            <a:spAutoFit/>
          </a:bodyPr>
          <a:lstStyle/>
          <a:p>
            <a:pPr marL="342900" indent="-342900">
              <a:buFont typeface="+mj-lt"/>
              <a:buAutoNum type="arabicPeriod"/>
            </a:pPr>
            <a:r>
              <a:rPr lang="en-US" altLang="zh-CN" sz="1600" dirty="0"/>
              <a:t>Calculate the item similarity matrix.</a:t>
            </a:r>
          </a:p>
          <a:p>
            <a:pPr marL="342900" indent="-342900">
              <a:buFont typeface="+mj-lt"/>
              <a:buAutoNum type="arabicPeriod"/>
            </a:pPr>
            <a:endParaRPr lang="en-US" altLang="zh-CN" sz="1600" dirty="0"/>
          </a:p>
          <a:p>
            <a:pPr marL="342900" indent="-342900">
              <a:buFont typeface="+mj-lt"/>
              <a:buAutoNum type="arabicPeriod"/>
            </a:pPr>
            <a:r>
              <a:rPr lang="en-US" altLang="zh-CN" sz="1600" dirty="0"/>
              <a:t>Iterate through the items scored by the current user and calculate the similarity distance with the unscored items.</a:t>
            </a:r>
          </a:p>
          <a:p>
            <a:pPr marL="342900" indent="-342900">
              <a:buFont typeface="+mj-lt"/>
              <a:buAutoNum type="arabicPeriod"/>
            </a:pPr>
            <a:endParaRPr lang="en-US" altLang="zh-CN" sz="1600" dirty="0"/>
          </a:p>
          <a:p>
            <a:pPr marL="342900" indent="-342900">
              <a:buFont typeface="+mj-lt"/>
              <a:buAutoNum type="arabicPeriod"/>
            </a:pPr>
            <a:r>
              <a:rPr lang="en-US" altLang="zh-CN" sz="1600" dirty="0"/>
              <a:t>Sort the similarity distance Return</a:t>
            </a:r>
          </a:p>
        </p:txBody>
      </p:sp>
      <p:pic>
        <p:nvPicPr>
          <p:cNvPr id="5" name="图片 4">
            <a:extLst>
              <a:ext uri="{FF2B5EF4-FFF2-40B4-BE49-F238E27FC236}">
                <a16:creationId xmlns:a16="http://schemas.microsoft.com/office/drawing/2014/main" id="{6A38ACA0-01A3-4BED-ACCF-AE4060051BF1}"/>
              </a:ext>
            </a:extLst>
          </p:cNvPr>
          <p:cNvPicPr>
            <a:picLocks noChangeAspect="1"/>
          </p:cNvPicPr>
          <p:nvPr/>
        </p:nvPicPr>
        <p:blipFill>
          <a:blip r:embed="rId2"/>
          <a:stretch>
            <a:fillRect/>
          </a:stretch>
        </p:blipFill>
        <p:spPr>
          <a:xfrm>
            <a:off x="5955617" y="1207983"/>
            <a:ext cx="4798769" cy="4691971"/>
          </a:xfrm>
          <a:prstGeom prst="rect">
            <a:avLst/>
          </a:prstGeom>
        </p:spPr>
      </p:pic>
    </p:spTree>
    <p:extLst>
      <p:ext uri="{BB962C8B-B14F-4D97-AF65-F5344CB8AC3E}">
        <p14:creationId xmlns:p14="http://schemas.microsoft.com/office/powerpoint/2010/main" val="326580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en-US" altLang="zh-CN" sz="2000" dirty="0"/>
              <a:t>Algorithm</a:t>
            </a:r>
            <a:endParaRPr lang="zh-CN" altLang="en-US" sz="2000" dirty="0"/>
          </a:p>
        </p:txBody>
      </p:sp>
      <p:sp>
        <p:nvSpPr>
          <p:cNvPr id="6" name="矩形 5"/>
          <p:cNvSpPr/>
          <p:nvPr/>
        </p:nvSpPr>
        <p:spPr>
          <a:xfrm>
            <a:off x="706846" y="2295351"/>
            <a:ext cx="4081174" cy="916798"/>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21076" y="2384418"/>
            <a:ext cx="3852714" cy="738664"/>
          </a:xfrm>
          <a:prstGeom prst="rect">
            <a:avLst/>
          </a:prstGeom>
        </p:spPr>
        <p:txBody>
          <a:bodyPr wrap="square">
            <a:spAutoFit/>
          </a:bodyPr>
          <a:lstStyle/>
          <a:p>
            <a:r>
              <a:rPr lang="en-US" altLang="zh-CN" sz="1400" dirty="0">
                <a:solidFill>
                  <a:schemeClr val="bg1"/>
                </a:solidFill>
              </a:rPr>
              <a:t>Use similarities in user access behavior to recommend resources to each other that may be of interest to users</a:t>
            </a:r>
            <a:endParaRPr lang="zh-CN" altLang="en-US" sz="1400" dirty="0">
              <a:solidFill>
                <a:schemeClr val="bg1"/>
              </a:solidFill>
            </a:endParaRPr>
          </a:p>
        </p:txBody>
      </p:sp>
      <p:sp>
        <p:nvSpPr>
          <p:cNvPr id="10" name="文本框 9"/>
          <p:cNvSpPr txBox="1"/>
          <p:nvPr/>
        </p:nvSpPr>
        <p:spPr>
          <a:xfrm>
            <a:off x="1067827" y="1446039"/>
            <a:ext cx="3576347" cy="646329"/>
          </a:xfrm>
          <a:prstGeom prst="rect">
            <a:avLst/>
          </a:prstGeom>
          <a:noFill/>
        </p:spPr>
        <p:txBody>
          <a:bodyPr wrap="square" lIns="91438" tIns="45719" rIns="91438" bIns="45719" rtlCol="0">
            <a:spAutoFit/>
          </a:bodyPr>
          <a:lstStyle/>
          <a:p>
            <a:r>
              <a:rPr lang="en-US" altLang="zh-CN" dirty="0">
                <a:solidFill>
                  <a:srgbClr val="1A9895"/>
                </a:solidFill>
                <a:latin typeface="+mj-ea"/>
                <a:ea typeface="+mj-ea"/>
              </a:rPr>
              <a:t>User-based Collaborative Filtering Recommendation</a:t>
            </a:r>
          </a:p>
        </p:txBody>
      </p:sp>
      <p:sp>
        <p:nvSpPr>
          <p:cNvPr id="19" name="文本框 18">
            <a:extLst>
              <a:ext uri="{FF2B5EF4-FFF2-40B4-BE49-F238E27FC236}">
                <a16:creationId xmlns:a16="http://schemas.microsoft.com/office/drawing/2014/main" id="{0D89FDBA-83B3-4756-B02F-89429A57EB6D}"/>
              </a:ext>
            </a:extLst>
          </p:cNvPr>
          <p:cNvSpPr txBox="1"/>
          <p:nvPr/>
        </p:nvSpPr>
        <p:spPr>
          <a:xfrm>
            <a:off x="645897" y="3581744"/>
            <a:ext cx="4678188" cy="3046988"/>
          </a:xfrm>
          <a:prstGeom prst="rect">
            <a:avLst/>
          </a:prstGeom>
          <a:noFill/>
        </p:spPr>
        <p:txBody>
          <a:bodyPr wrap="square" rtlCol="0">
            <a:spAutoFit/>
          </a:bodyPr>
          <a:lstStyle/>
          <a:p>
            <a:pPr marL="342900" indent="-342900">
              <a:buFont typeface="+mj-lt"/>
              <a:buAutoNum type="arabicPeriod"/>
            </a:pPr>
            <a:r>
              <a:rPr lang="en-US" altLang="zh-CN" sz="1600" dirty="0"/>
              <a:t>Users need to rate the movie. If the user has not scored the movie, or if there is no other user, the movie will be returned in descending order of the number of views.</a:t>
            </a:r>
          </a:p>
          <a:p>
            <a:pPr marL="342900" indent="-342900">
              <a:buFont typeface="+mj-lt"/>
              <a:buAutoNum type="arabicPeriod"/>
            </a:pPr>
            <a:endParaRPr lang="en-US" altLang="zh-CN" sz="1600" dirty="0"/>
          </a:p>
          <a:p>
            <a:pPr marL="342900" indent="-342900">
              <a:buFont typeface="+mj-lt"/>
              <a:buAutoNum type="arabicPeriod"/>
            </a:pPr>
            <a:r>
              <a:rPr lang="en-US" altLang="zh-CN" sz="1600" dirty="0"/>
              <a:t>calculate the distance between users by </a:t>
            </a:r>
            <a:r>
              <a:rPr lang="en-US" altLang="zh-CN" sz="1600" dirty="0" err="1"/>
              <a:t>pearson</a:t>
            </a:r>
            <a:r>
              <a:rPr lang="en-US" altLang="zh-CN" sz="1600" dirty="0"/>
              <a:t> algorithm, and find the nearest N users. Return the movies that have been scored by these users (and the part that has not been seen by the user to be recommended).</a:t>
            </a:r>
          </a:p>
          <a:p>
            <a:pPr marL="285750" indent="-285750">
              <a:buFont typeface="Arial" panose="020B0604020202020204" pitchFamily="34" charset="0"/>
              <a:buChar char="•"/>
            </a:pPr>
            <a:endParaRPr lang="en-US" altLang="zh-CN" sz="1600" dirty="0"/>
          </a:p>
        </p:txBody>
      </p:sp>
      <p:pic>
        <p:nvPicPr>
          <p:cNvPr id="5" name="图片 4">
            <a:extLst>
              <a:ext uri="{FF2B5EF4-FFF2-40B4-BE49-F238E27FC236}">
                <a16:creationId xmlns:a16="http://schemas.microsoft.com/office/drawing/2014/main" id="{0B2A05FD-7F0B-487D-BB8D-DC54249A7168}"/>
              </a:ext>
            </a:extLst>
          </p:cNvPr>
          <p:cNvPicPr>
            <a:picLocks noChangeAspect="1"/>
          </p:cNvPicPr>
          <p:nvPr/>
        </p:nvPicPr>
        <p:blipFill>
          <a:blip r:embed="rId2"/>
          <a:stretch>
            <a:fillRect/>
          </a:stretch>
        </p:blipFill>
        <p:spPr>
          <a:xfrm>
            <a:off x="6096000" y="665690"/>
            <a:ext cx="5090981" cy="5526619"/>
          </a:xfrm>
          <a:prstGeom prst="rect">
            <a:avLst/>
          </a:prstGeom>
        </p:spPr>
      </p:pic>
    </p:spTree>
    <p:extLst>
      <p:ext uri="{BB962C8B-B14F-4D97-AF65-F5344CB8AC3E}">
        <p14:creationId xmlns:p14="http://schemas.microsoft.com/office/powerpoint/2010/main" val="39606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Four</a:t>
            </a:r>
          </a:p>
          <a:p>
            <a:r>
              <a:rPr lang="en-US" altLang="zh-CN" sz="5400" dirty="0">
                <a:solidFill>
                  <a:schemeClr val="bg1"/>
                </a:solidFill>
              </a:rPr>
              <a:t>Frontend</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085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04</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Four</a:t>
            </a:r>
          </a:p>
          <a:p>
            <a:r>
              <a:rPr lang="en-US" altLang="zh-CN" sz="2000" dirty="0"/>
              <a:t>Technology</a:t>
            </a:r>
            <a:endParaRPr lang="zh-CN" altLang="en-US" sz="2000" dirty="0"/>
          </a:p>
        </p:txBody>
      </p:sp>
      <p:graphicFrame>
        <p:nvGraphicFramePr>
          <p:cNvPr id="5" name="图表 4"/>
          <p:cNvGraphicFramePr/>
          <p:nvPr>
            <p:extLst>
              <p:ext uri="{D42A27DB-BD31-4B8C-83A1-F6EECF244321}">
                <p14:modId xmlns:p14="http://schemas.microsoft.com/office/powerpoint/2010/main" val="2274620652"/>
              </p:ext>
            </p:extLst>
          </p:nvPr>
        </p:nvGraphicFramePr>
        <p:xfrm>
          <a:off x="371475" y="1268752"/>
          <a:ext cx="4715069" cy="5132048"/>
        </p:xfrm>
        <a:graphic>
          <a:graphicData uri="http://schemas.openxmlformats.org/drawingml/2006/chart">
            <c:chart xmlns:c="http://schemas.openxmlformats.org/drawingml/2006/chart" xmlns:r="http://schemas.openxmlformats.org/officeDocument/2006/relationships" r:id="rId2"/>
          </a:graphicData>
        </a:graphic>
      </p:graphicFrame>
      <p:sp>
        <p:nvSpPr>
          <p:cNvPr id="6" name="任意多边形 5"/>
          <p:cNvSpPr/>
          <p:nvPr/>
        </p:nvSpPr>
        <p:spPr>
          <a:xfrm>
            <a:off x="3843867" y="1471154"/>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 fmla="*/ 0 w 2489200"/>
              <a:gd name="connsiteY0" fmla="*/ 677333 h 677333"/>
              <a:gd name="connsiteX1" fmla="*/ 702733 w 2489200"/>
              <a:gd name="connsiteY1" fmla="*/ 0 h 677333"/>
              <a:gd name="connsiteX2" fmla="*/ 2489200 w 2489200"/>
              <a:gd name="connsiteY2" fmla="*/ 0 h 677333"/>
              <a:gd name="connsiteX0" fmla="*/ 0 w 5596466"/>
              <a:gd name="connsiteY0" fmla="*/ 685799 h 685799"/>
              <a:gd name="connsiteX1" fmla="*/ 702733 w 5596466"/>
              <a:gd name="connsiteY1" fmla="*/ 8466 h 685799"/>
              <a:gd name="connsiteX2" fmla="*/ 5596466 w 5596466"/>
              <a:gd name="connsiteY2" fmla="*/ 0 h 685799"/>
              <a:gd name="connsiteX0" fmla="*/ 0 w 5809826"/>
              <a:gd name="connsiteY0" fmla="*/ 685799 h 685799"/>
              <a:gd name="connsiteX1" fmla="*/ 702733 w 5809826"/>
              <a:gd name="connsiteY1" fmla="*/ 8466 h 685799"/>
              <a:gd name="connsiteX2" fmla="*/ 5809826 w 5809826"/>
              <a:gd name="connsiteY2" fmla="*/ 0 h 685799"/>
            </a:gdLst>
            <a:ahLst/>
            <a:cxnLst>
              <a:cxn ang="0">
                <a:pos x="connsiteX0" y="connsiteY0"/>
              </a:cxn>
              <a:cxn ang="0">
                <a:pos x="connsiteX1" y="connsiteY1"/>
              </a:cxn>
              <a:cxn ang="0">
                <a:pos x="connsiteX2" y="connsiteY2"/>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710116" y="1110809"/>
            <a:ext cx="2892024" cy="461665"/>
          </a:xfrm>
          <a:prstGeom prst="rect">
            <a:avLst/>
          </a:prstGeom>
        </p:spPr>
        <p:txBody>
          <a:bodyPr wrap="square">
            <a:spAutoFit/>
          </a:bodyPr>
          <a:lstStyle/>
          <a:p>
            <a:endParaRPr lang="zh-CN" altLang="en-US" sz="2400" b="1" dirty="0">
              <a:solidFill>
                <a:srgbClr val="231F20"/>
              </a:solidFill>
            </a:endParaRPr>
          </a:p>
        </p:txBody>
      </p:sp>
      <p:sp>
        <p:nvSpPr>
          <p:cNvPr id="12" name="任意多边形 11"/>
          <p:cNvSpPr/>
          <p:nvPr/>
        </p:nvSpPr>
        <p:spPr>
          <a:xfrm flipV="1">
            <a:off x="4936131" y="3450594"/>
            <a:ext cx="5821624" cy="8466"/>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 fmla="*/ 0 w 2489200"/>
              <a:gd name="connsiteY0" fmla="*/ 677333 h 677333"/>
              <a:gd name="connsiteX1" fmla="*/ 702733 w 2489200"/>
              <a:gd name="connsiteY1" fmla="*/ 0 h 677333"/>
              <a:gd name="connsiteX2" fmla="*/ 2489200 w 2489200"/>
              <a:gd name="connsiteY2" fmla="*/ 0 h 677333"/>
              <a:gd name="connsiteX0" fmla="*/ 0 w 5596466"/>
              <a:gd name="connsiteY0" fmla="*/ 685799 h 685799"/>
              <a:gd name="connsiteX1" fmla="*/ 702733 w 5596466"/>
              <a:gd name="connsiteY1" fmla="*/ 8466 h 685799"/>
              <a:gd name="connsiteX2" fmla="*/ 5596466 w 5596466"/>
              <a:gd name="connsiteY2" fmla="*/ 0 h 685799"/>
              <a:gd name="connsiteX0" fmla="*/ 0 w 5809826"/>
              <a:gd name="connsiteY0" fmla="*/ 685799 h 685799"/>
              <a:gd name="connsiteX1" fmla="*/ 702733 w 5809826"/>
              <a:gd name="connsiteY1" fmla="*/ 8466 h 685799"/>
              <a:gd name="connsiteX2" fmla="*/ 5809826 w 5809826"/>
              <a:gd name="connsiteY2" fmla="*/ 0 h 685799"/>
              <a:gd name="connsiteX0" fmla="*/ 0 w 5768530"/>
              <a:gd name="connsiteY0" fmla="*/ 30971 h 30971"/>
              <a:gd name="connsiteX1" fmla="*/ 661437 w 5768530"/>
              <a:gd name="connsiteY1" fmla="*/ 8466 h 30971"/>
              <a:gd name="connsiteX2" fmla="*/ 5768530 w 5768530"/>
              <a:gd name="connsiteY2" fmla="*/ 0 h 30971"/>
              <a:gd name="connsiteX0" fmla="*/ 0 w 5821624"/>
              <a:gd name="connsiteY0" fmla="*/ 7374 h 8466"/>
              <a:gd name="connsiteX1" fmla="*/ 714531 w 5821624"/>
              <a:gd name="connsiteY1" fmla="*/ 8466 h 8466"/>
              <a:gd name="connsiteX2" fmla="*/ 5821624 w 5821624"/>
              <a:gd name="connsiteY2" fmla="*/ 0 h 8466"/>
            </a:gdLst>
            <a:ahLst/>
            <a:cxnLst>
              <a:cxn ang="0">
                <a:pos x="connsiteX0" y="connsiteY0"/>
              </a:cxn>
              <a:cxn ang="0">
                <a:pos x="connsiteX1" y="connsiteY1"/>
              </a:cxn>
              <a:cxn ang="0">
                <a:pos x="connsiteX2" y="connsiteY2"/>
              </a:cxn>
            </a:cxnLst>
            <a:rect l="l" t="t" r="r" b="b"/>
            <a:pathLst>
              <a:path w="5821624" h="8466">
                <a:moveTo>
                  <a:pt x="0" y="7374"/>
                </a:moveTo>
                <a:lnTo>
                  <a:pt x="714531" y="8466"/>
                </a:lnTo>
                <a:lnTo>
                  <a:pt x="5821624"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任意多边形 11">
            <a:extLst>
              <a:ext uri="{FF2B5EF4-FFF2-40B4-BE49-F238E27FC236}">
                <a16:creationId xmlns:a16="http://schemas.microsoft.com/office/drawing/2014/main" id="{CF0A01B7-8273-45C3-BB94-5CDA3C0F17ED}"/>
              </a:ext>
            </a:extLst>
          </p:cNvPr>
          <p:cNvSpPr/>
          <p:nvPr/>
        </p:nvSpPr>
        <p:spPr>
          <a:xfrm flipV="1">
            <a:off x="4465206" y="4841949"/>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 fmla="*/ 0 w 2489200"/>
              <a:gd name="connsiteY0" fmla="*/ 677333 h 677333"/>
              <a:gd name="connsiteX1" fmla="*/ 702733 w 2489200"/>
              <a:gd name="connsiteY1" fmla="*/ 0 h 677333"/>
              <a:gd name="connsiteX2" fmla="*/ 2489200 w 2489200"/>
              <a:gd name="connsiteY2" fmla="*/ 0 h 677333"/>
              <a:gd name="connsiteX0" fmla="*/ 0 w 5596466"/>
              <a:gd name="connsiteY0" fmla="*/ 685799 h 685799"/>
              <a:gd name="connsiteX1" fmla="*/ 702733 w 5596466"/>
              <a:gd name="connsiteY1" fmla="*/ 8466 h 685799"/>
              <a:gd name="connsiteX2" fmla="*/ 5596466 w 5596466"/>
              <a:gd name="connsiteY2" fmla="*/ 0 h 685799"/>
              <a:gd name="connsiteX0" fmla="*/ 0 w 5809826"/>
              <a:gd name="connsiteY0" fmla="*/ 685799 h 685799"/>
              <a:gd name="connsiteX1" fmla="*/ 702733 w 5809826"/>
              <a:gd name="connsiteY1" fmla="*/ 8466 h 685799"/>
              <a:gd name="connsiteX2" fmla="*/ 5809826 w 5809826"/>
              <a:gd name="connsiteY2" fmla="*/ 0 h 685799"/>
            </a:gdLst>
            <a:ahLst/>
            <a:cxnLst>
              <a:cxn ang="0">
                <a:pos x="connsiteX0" y="connsiteY0"/>
              </a:cxn>
              <a:cxn ang="0">
                <a:pos x="connsiteX1" y="connsiteY1"/>
              </a:cxn>
              <a:cxn ang="0">
                <a:pos x="connsiteX2" y="connsiteY2"/>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8B5DEC2-F0E4-4E7E-ABE7-B5440A5B6239}"/>
              </a:ext>
            </a:extLst>
          </p:cNvPr>
          <p:cNvSpPr/>
          <p:nvPr/>
        </p:nvSpPr>
        <p:spPr>
          <a:xfrm>
            <a:off x="5426089" y="2902682"/>
            <a:ext cx="2892024" cy="461665"/>
          </a:xfrm>
          <a:prstGeom prst="rect">
            <a:avLst/>
          </a:prstGeom>
        </p:spPr>
        <p:txBody>
          <a:bodyPr wrap="square">
            <a:spAutoFit/>
          </a:bodyPr>
          <a:lstStyle/>
          <a:p>
            <a:r>
              <a:rPr lang="en-US" altLang="zh-CN" sz="2400" b="1" dirty="0">
                <a:solidFill>
                  <a:srgbClr val="231F20"/>
                </a:solidFill>
              </a:rPr>
              <a:t>Vue 2</a:t>
            </a:r>
            <a:endParaRPr lang="zh-CN" altLang="en-US" sz="2400" b="1" dirty="0">
              <a:solidFill>
                <a:srgbClr val="231F20"/>
              </a:solidFill>
            </a:endParaRPr>
          </a:p>
        </p:txBody>
      </p:sp>
      <p:sp>
        <p:nvSpPr>
          <p:cNvPr id="16" name="矩形 15">
            <a:extLst>
              <a:ext uri="{FF2B5EF4-FFF2-40B4-BE49-F238E27FC236}">
                <a16:creationId xmlns:a16="http://schemas.microsoft.com/office/drawing/2014/main" id="{A1B2F18D-D078-4975-8619-19DBC91C33E9}"/>
              </a:ext>
            </a:extLst>
          </p:cNvPr>
          <p:cNvSpPr/>
          <p:nvPr/>
        </p:nvSpPr>
        <p:spPr>
          <a:xfrm>
            <a:off x="4649988" y="1023603"/>
            <a:ext cx="2892024" cy="461665"/>
          </a:xfrm>
          <a:prstGeom prst="rect">
            <a:avLst/>
          </a:prstGeom>
        </p:spPr>
        <p:txBody>
          <a:bodyPr wrap="square">
            <a:spAutoFit/>
          </a:bodyPr>
          <a:lstStyle/>
          <a:p>
            <a:r>
              <a:rPr lang="en-US" altLang="zh-CN" sz="2400" b="1" dirty="0">
                <a:solidFill>
                  <a:srgbClr val="231F20"/>
                </a:solidFill>
              </a:rPr>
              <a:t>Bootstrap 3</a:t>
            </a:r>
            <a:endParaRPr lang="zh-CN" altLang="en-US" sz="2400" b="1" dirty="0">
              <a:solidFill>
                <a:srgbClr val="231F20"/>
              </a:solidFill>
            </a:endParaRPr>
          </a:p>
        </p:txBody>
      </p:sp>
      <p:sp>
        <p:nvSpPr>
          <p:cNvPr id="17" name="矩形 16">
            <a:extLst>
              <a:ext uri="{FF2B5EF4-FFF2-40B4-BE49-F238E27FC236}">
                <a16:creationId xmlns:a16="http://schemas.microsoft.com/office/drawing/2014/main" id="{985F86FA-F1A9-4120-ADEF-9E8473A49CF9}"/>
              </a:ext>
            </a:extLst>
          </p:cNvPr>
          <p:cNvSpPr/>
          <p:nvPr/>
        </p:nvSpPr>
        <p:spPr>
          <a:xfrm>
            <a:off x="5273859" y="5026406"/>
            <a:ext cx="2892024" cy="461665"/>
          </a:xfrm>
          <a:prstGeom prst="rect">
            <a:avLst/>
          </a:prstGeom>
        </p:spPr>
        <p:txBody>
          <a:bodyPr wrap="square">
            <a:spAutoFit/>
          </a:bodyPr>
          <a:lstStyle/>
          <a:p>
            <a:r>
              <a:rPr lang="en-US" altLang="zh-CN" sz="2400" b="1" dirty="0" err="1">
                <a:solidFill>
                  <a:srgbClr val="231F20"/>
                </a:solidFill>
              </a:rPr>
              <a:t>JQuery</a:t>
            </a:r>
            <a:endParaRPr lang="zh-CN" altLang="en-US" sz="2400" b="1" dirty="0">
              <a:solidFill>
                <a:srgbClr val="231F20"/>
              </a:solidFill>
            </a:endParaRPr>
          </a:p>
        </p:txBody>
      </p:sp>
      <p:sp>
        <p:nvSpPr>
          <p:cNvPr id="7" name="文本框 6">
            <a:extLst>
              <a:ext uri="{FF2B5EF4-FFF2-40B4-BE49-F238E27FC236}">
                <a16:creationId xmlns:a16="http://schemas.microsoft.com/office/drawing/2014/main" id="{E454C59D-E7A5-4EBD-95CD-1A0EE39C15AF}"/>
              </a:ext>
            </a:extLst>
          </p:cNvPr>
          <p:cNvSpPr txBox="1"/>
          <p:nvPr/>
        </p:nvSpPr>
        <p:spPr>
          <a:xfrm>
            <a:off x="1651000" y="3460412"/>
            <a:ext cx="2506426" cy="1200329"/>
          </a:xfrm>
          <a:prstGeom prst="rect">
            <a:avLst/>
          </a:prstGeom>
          <a:noFill/>
        </p:spPr>
        <p:txBody>
          <a:bodyPr wrap="square" rtlCol="0">
            <a:spAutoFit/>
          </a:bodyPr>
          <a:lstStyle/>
          <a:p>
            <a:r>
              <a:rPr lang="en-US" altLang="zh-CN" sz="3600" b="1" dirty="0"/>
              <a:t>Frontend</a:t>
            </a:r>
          </a:p>
          <a:p>
            <a:endParaRPr lang="zh-CN" altLang="en-US" sz="3600" b="1" dirty="0"/>
          </a:p>
        </p:txBody>
      </p:sp>
    </p:spTree>
    <p:extLst>
      <p:ext uri="{BB962C8B-B14F-4D97-AF65-F5344CB8AC3E}">
        <p14:creationId xmlns:p14="http://schemas.microsoft.com/office/powerpoint/2010/main" val="182678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04</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Four</a:t>
            </a:r>
          </a:p>
          <a:p>
            <a:r>
              <a:rPr lang="en-US" altLang="zh-CN" sz="2000" dirty="0"/>
              <a:t>MVC</a:t>
            </a:r>
            <a:endParaRPr lang="zh-CN" altLang="en-US" sz="2000" dirty="0"/>
          </a:p>
        </p:txBody>
      </p:sp>
      <p:sp>
        <p:nvSpPr>
          <p:cNvPr id="11" name="文本框 10">
            <a:extLst>
              <a:ext uri="{FF2B5EF4-FFF2-40B4-BE49-F238E27FC236}">
                <a16:creationId xmlns:a16="http://schemas.microsoft.com/office/drawing/2014/main" id="{968E512B-B3EE-4B5B-A24B-7747783BE047}"/>
              </a:ext>
            </a:extLst>
          </p:cNvPr>
          <p:cNvSpPr txBox="1"/>
          <p:nvPr/>
        </p:nvSpPr>
        <p:spPr>
          <a:xfrm>
            <a:off x="3186063" y="602643"/>
            <a:ext cx="8771929" cy="307775"/>
          </a:xfrm>
          <a:prstGeom prst="rect">
            <a:avLst/>
          </a:prstGeom>
          <a:noFill/>
        </p:spPr>
        <p:txBody>
          <a:bodyPr wrap="square" lIns="91438" tIns="45719" rIns="91438" bIns="45719" rtlCol="0">
            <a:spAutoFit/>
          </a:bodyPr>
          <a:lstStyle/>
          <a:p>
            <a:r>
              <a:rPr lang="en-US" altLang="zh-CN" sz="1400" dirty="0">
                <a:solidFill>
                  <a:srgbClr val="1A9895"/>
                </a:solidFill>
                <a:latin typeface="+mj-ea"/>
                <a:ea typeface="+mj-ea"/>
              </a:rPr>
              <a:t>Python + Django = the best combination for rapidly developing, designing, and deploying websites.</a:t>
            </a:r>
          </a:p>
        </p:txBody>
      </p:sp>
      <p:sp>
        <p:nvSpPr>
          <p:cNvPr id="12" name="文本框 11">
            <a:extLst>
              <a:ext uri="{FF2B5EF4-FFF2-40B4-BE49-F238E27FC236}">
                <a16:creationId xmlns:a16="http://schemas.microsoft.com/office/drawing/2014/main" id="{548BA2B1-2BAD-4820-BCA3-A8B860307A8B}"/>
              </a:ext>
            </a:extLst>
          </p:cNvPr>
          <p:cNvSpPr txBox="1"/>
          <p:nvPr/>
        </p:nvSpPr>
        <p:spPr>
          <a:xfrm>
            <a:off x="949657" y="1503846"/>
            <a:ext cx="4555837" cy="769439"/>
          </a:xfrm>
          <a:prstGeom prst="rect">
            <a:avLst/>
          </a:prstGeom>
          <a:noFill/>
        </p:spPr>
        <p:txBody>
          <a:bodyPr wrap="square" lIns="91438" tIns="45719" rIns="91438" bIns="45719" rtlCol="0">
            <a:spAutoFit/>
          </a:bodyPr>
          <a:lstStyle/>
          <a:p>
            <a:r>
              <a:rPr lang="en-US" altLang="zh-CN" sz="4400" dirty="0">
                <a:solidFill>
                  <a:srgbClr val="1A9895"/>
                </a:solidFill>
                <a:latin typeface="+mj-ea"/>
                <a:ea typeface="+mj-ea"/>
              </a:rPr>
              <a:t>MVC framework</a:t>
            </a:r>
          </a:p>
        </p:txBody>
      </p:sp>
      <p:sp>
        <p:nvSpPr>
          <p:cNvPr id="17" name="矩形 16">
            <a:extLst>
              <a:ext uri="{FF2B5EF4-FFF2-40B4-BE49-F238E27FC236}">
                <a16:creationId xmlns:a16="http://schemas.microsoft.com/office/drawing/2014/main" id="{BC1E6458-80CA-4875-9BC2-2A2559B5D464}"/>
              </a:ext>
            </a:extLst>
          </p:cNvPr>
          <p:cNvSpPr/>
          <p:nvPr/>
        </p:nvSpPr>
        <p:spPr>
          <a:xfrm>
            <a:off x="908144" y="2237142"/>
            <a:ext cx="4555837" cy="663153"/>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8ECBDC9-6C19-425D-A40E-06F790C66A0E}"/>
              </a:ext>
            </a:extLst>
          </p:cNvPr>
          <p:cNvSpPr/>
          <p:nvPr/>
        </p:nvSpPr>
        <p:spPr>
          <a:xfrm>
            <a:off x="1301218" y="2402124"/>
            <a:ext cx="3852714" cy="369332"/>
          </a:xfrm>
          <a:prstGeom prst="rect">
            <a:avLst/>
          </a:prstGeom>
        </p:spPr>
        <p:txBody>
          <a:bodyPr wrap="square">
            <a:spAutoFit/>
          </a:bodyPr>
          <a:lstStyle/>
          <a:p>
            <a:r>
              <a:rPr lang="en-US" altLang="zh-CN" dirty="0">
                <a:solidFill>
                  <a:schemeClr val="bg1"/>
                </a:solidFill>
              </a:rPr>
              <a:t>Django is based on MVC model</a:t>
            </a:r>
            <a:endParaRPr lang="zh-CN" altLang="en-US" dirty="0">
              <a:solidFill>
                <a:schemeClr val="bg1"/>
              </a:solidFill>
            </a:endParaRPr>
          </a:p>
        </p:txBody>
      </p:sp>
      <p:sp>
        <p:nvSpPr>
          <p:cNvPr id="19" name="文本框 18">
            <a:extLst>
              <a:ext uri="{FF2B5EF4-FFF2-40B4-BE49-F238E27FC236}">
                <a16:creationId xmlns:a16="http://schemas.microsoft.com/office/drawing/2014/main" id="{0D89FDBA-83B3-4756-B02F-89429A57EB6D}"/>
              </a:ext>
            </a:extLst>
          </p:cNvPr>
          <p:cNvSpPr txBox="1"/>
          <p:nvPr/>
        </p:nvSpPr>
        <p:spPr>
          <a:xfrm>
            <a:off x="6659011" y="2402124"/>
            <a:ext cx="3546712" cy="3108543"/>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Model (M) - Writing the functions that the program should have, responsible for mapping business objects to the database (ORM).Comes with powerful back office functions</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View (V) - graphical interface, responsible for interaction with the user (page).</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Controller (C) - Responsible for forwarding requests and processing them.</a:t>
            </a:r>
            <a:endParaRPr lang="zh-CN" altLang="en-US" sz="1400" dirty="0"/>
          </a:p>
        </p:txBody>
      </p:sp>
      <p:pic>
        <p:nvPicPr>
          <p:cNvPr id="5" name="图片 4">
            <a:extLst>
              <a:ext uri="{FF2B5EF4-FFF2-40B4-BE49-F238E27FC236}">
                <a16:creationId xmlns:a16="http://schemas.microsoft.com/office/drawing/2014/main" id="{32E35AB1-A19D-4337-BA24-C1B5C2AB2A98}"/>
              </a:ext>
            </a:extLst>
          </p:cNvPr>
          <p:cNvPicPr>
            <a:picLocks noChangeAspect="1"/>
          </p:cNvPicPr>
          <p:nvPr/>
        </p:nvPicPr>
        <p:blipFill>
          <a:blip r:embed="rId2"/>
          <a:stretch>
            <a:fillRect/>
          </a:stretch>
        </p:blipFill>
        <p:spPr>
          <a:xfrm>
            <a:off x="824912" y="3202587"/>
            <a:ext cx="4708079" cy="3252489"/>
          </a:xfrm>
          <a:prstGeom prst="rect">
            <a:avLst/>
          </a:prstGeom>
        </p:spPr>
      </p:pic>
    </p:spTree>
    <p:extLst>
      <p:ext uri="{BB962C8B-B14F-4D97-AF65-F5344CB8AC3E}">
        <p14:creationId xmlns:p14="http://schemas.microsoft.com/office/powerpoint/2010/main" val="251507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04</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Four</a:t>
            </a:r>
          </a:p>
          <a:p>
            <a:r>
              <a:rPr lang="en-US" altLang="zh-CN" sz="2000" dirty="0"/>
              <a:t>MVC</a:t>
            </a:r>
            <a:endParaRPr lang="zh-CN" altLang="en-US" sz="2000" dirty="0"/>
          </a:p>
        </p:txBody>
      </p:sp>
      <p:sp>
        <p:nvSpPr>
          <p:cNvPr id="12" name="文本框 11">
            <a:extLst>
              <a:ext uri="{FF2B5EF4-FFF2-40B4-BE49-F238E27FC236}">
                <a16:creationId xmlns:a16="http://schemas.microsoft.com/office/drawing/2014/main" id="{548BA2B1-2BAD-4820-BCA3-A8B860307A8B}"/>
              </a:ext>
            </a:extLst>
          </p:cNvPr>
          <p:cNvSpPr txBox="1"/>
          <p:nvPr/>
        </p:nvSpPr>
        <p:spPr>
          <a:xfrm>
            <a:off x="535118" y="3024442"/>
            <a:ext cx="4555837" cy="769439"/>
          </a:xfrm>
          <a:prstGeom prst="rect">
            <a:avLst/>
          </a:prstGeom>
          <a:noFill/>
        </p:spPr>
        <p:txBody>
          <a:bodyPr wrap="square" lIns="91438" tIns="45719" rIns="91438" bIns="45719" rtlCol="0">
            <a:spAutoFit/>
          </a:bodyPr>
          <a:lstStyle/>
          <a:p>
            <a:r>
              <a:rPr lang="en-US" altLang="zh-CN" sz="4400" dirty="0">
                <a:solidFill>
                  <a:srgbClr val="1A9895"/>
                </a:solidFill>
                <a:latin typeface="+mj-ea"/>
                <a:ea typeface="+mj-ea"/>
              </a:rPr>
              <a:t>MVC framework</a:t>
            </a:r>
          </a:p>
        </p:txBody>
      </p:sp>
      <p:sp>
        <p:nvSpPr>
          <p:cNvPr id="17" name="矩形 16">
            <a:extLst>
              <a:ext uri="{FF2B5EF4-FFF2-40B4-BE49-F238E27FC236}">
                <a16:creationId xmlns:a16="http://schemas.microsoft.com/office/drawing/2014/main" id="{BC1E6458-80CA-4875-9BC2-2A2559B5D464}"/>
              </a:ext>
            </a:extLst>
          </p:cNvPr>
          <p:cNvSpPr/>
          <p:nvPr/>
        </p:nvSpPr>
        <p:spPr>
          <a:xfrm>
            <a:off x="573394" y="3824658"/>
            <a:ext cx="4555837" cy="663153"/>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8ECBDC9-6C19-425D-A40E-06F790C66A0E}"/>
              </a:ext>
            </a:extLst>
          </p:cNvPr>
          <p:cNvSpPr/>
          <p:nvPr/>
        </p:nvSpPr>
        <p:spPr>
          <a:xfrm>
            <a:off x="821076" y="3971568"/>
            <a:ext cx="3852714" cy="369332"/>
          </a:xfrm>
          <a:prstGeom prst="rect">
            <a:avLst/>
          </a:prstGeom>
        </p:spPr>
        <p:txBody>
          <a:bodyPr wrap="square">
            <a:spAutoFit/>
          </a:bodyPr>
          <a:lstStyle/>
          <a:p>
            <a:r>
              <a:rPr lang="en-US" altLang="zh-CN" dirty="0">
                <a:solidFill>
                  <a:schemeClr val="bg1"/>
                </a:solidFill>
              </a:rPr>
              <a:t>Django is based on MVC model</a:t>
            </a:r>
            <a:endParaRPr lang="zh-CN" altLang="en-US" dirty="0">
              <a:solidFill>
                <a:schemeClr val="bg1"/>
              </a:solidFill>
            </a:endParaRPr>
          </a:p>
        </p:txBody>
      </p:sp>
      <p:sp>
        <p:nvSpPr>
          <p:cNvPr id="19" name="文本框 18">
            <a:extLst>
              <a:ext uri="{FF2B5EF4-FFF2-40B4-BE49-F238E27FC236}">
                <a16:creationId xmlns:a16="http://schemas.microsoft.com/office/drawing/2014/main" id="{0D89FDBA-83B3-4756-B02F-89429A57EB6D}"/>
              </a:ext>
            </a:extLst>
          </p:cNvPr>
          <p:cNvSpPr txBox="1"/>
          <p:nvPr/>
        </p:nvSpPr>
        <p:spPr>
          <a:xfrm>
            <a:off x="6096000" y="2455053"/>
            <a:ext cx="5730433" cy="2677656"/>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Low coupling</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High reusability and applicability</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Lower life cycle cost</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Rapid deployment</a:t>
            </a:r>
            <a:endParaRPr lang="zh-CN" altLang="en-US" sz="2400" dirty="0"/>
          </a:p>
        </p:txBody>
      </p:sp>
    </p:spTree>
    <p:extLst>
      <p:ext uri="{BB962C8B-B14F-4D97-AF65-F5344CB8AC3E}">
        <p14:creationId xmlns:p14="http://schemas.microsoft.com/office/powerpoint/2010/main" val="374954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Five</a:t>
            </a:r>
          </a:p>
          <a:p>
            <a:r>
              <a:rPr lang="en-US" altLang="zh-CN" sz="5400" dirty="0">
                <a:solidFill>
                  <a:schemeClr val="bg1"/>
                </a:solidFill>
              </a:rPr>
              <a:t>Conclusion</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425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8"/>
          <p:cNvCxnSpPr/>
          <p:nvPr/>
        </p:nvCxnSpPr>
        <p:spPr>
          <a:xfrm>
            <a:off x="6426220" y="1214361"/>
            <a:ext cx="0" cy="2112000"/>
          </a:xfrm>
          <a:prstGeom prst="line">
            <a:avLst/>
          </a:prstGeom>
          <a:noFill/>
          <a:ln w="9525" cap="flat" cmpd="sng" algn="ctr">
            <a:solidFill>
              <a:schemeClr val="tx1">
                <a:lumMod val="85000"/>
                <a:lumOff val="15000"/>
              </a:schemeClr>
            </a:solidFill>
            <a:prstDash val="solid"/>
          </a:ln>
          <a:effectLst/>
        </p:spPr>
      </p:cxnSp>
      <p:cxnSp>
        <p:nvCxnSpPr>
          <p:cNvPr id="16" name="直接连接符 20"/>
          <p:cNvCxnSpPr/>
          <p:nvPr/>
        </p:nvCxnSpPr>
        <p:spPr>
          <a:xfrm>
            <a:off x="3929357" y="1889426"/>
            <a:ext cx="0" cy="1344000"/>
          </a:xfrm>
          <a:prstGeom prst="line">
            <a:avLst/>
          </a:prstGeom>
          <a:noFill/>
          <a:ln w="9525" cap="flat" cmpd="sng" algn="ctr">
            <a:solidFill>
              <a:schemeClr val="tx1">
                <a:lumMod val="85000"/>
                <a:lumOff val="15000"/>
              </a:schemeClr>
            </a:solidFill>
            <a:prstDash val="solid"/>
          </a:ln>
          <a:effectLst/>
        </p:spPr>
      </p:cxnSp>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05</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Five</a:t>
            </a:r>
          </a:p>
          <a:p>
            <a:r>
              <a:rPr lang="en-US" altLang="zh-CN" sz="2000" dirty="0"/>
              <a:t>Conclusion</a:t>
            </a:r>
            <a:endParaRPr lang="zh-CN" altLang="en-US" sz="2000" dirty="0"/>
          </a:p>
        </p:txBody>
      </p:sp>
      <p:sp>
        <p:nvSpPr>
          <p:cNvPr id="5" name="等腰三角形 4"/>
          <p:cNvSpPr>
            <a:spLocks noChangeAspect="1"/>
          </p:cNvSpPr>
          <p:nvPr/>
        </p:nvSpPr>
        <p:spPr>
          <a:xfrm rot="6331942">
            <a:off x="6821410" y="2988437"/>
            <a:ext cx="1933929" cy="1920000"/>
          </a:xfrm>
          <a:prstGeom prst="triangle">
            <a:avLst>
              <a:gd name="adj" fmla="val 29723"/>
            </a:avLst>
          </a:prstGeom>
          <a:solidFill>
            <a:srgbClr val="1A9895"/>
          </a:solidFill>
          <a:ln w="25400" cap="flat" cmpd="sng" algn="ctr">
            <a:noFill/>
            <a:prstDash val="solid"/>
          </a:ln>
          <a:effectLst/>
        </p:spPr>
        <p:txBody>
          <a:bodyPr rtlCol="0" anchor="ctr"/>
          <a:lstStyle/>
          <a:p>
            <a:pPr algn="ctr" defTabSz="1219170">
              <a:defRPr/>
            </a:pPr>
            <a:endParaRPr lang="en-US" kern="0">
              <a:solidFill>
                <a:sysClr val="window" lastClr="FFFFFF"/>
              </a:solidFill>
              <a:latin typeface="Arial"/>
              <a:ea typeface="微软雅黑"/>
            </a:endParaRPr>
          </a:p>
        </p:txBody>
      </p:sp>
      <p:sp>
        <p:nvSpPr>
          <p:cNvPr id="6" name="等腰三角形 5"/>
          <p:cNvSpPr>
            <a:spLocks noChangeAspect="1"/>
          </p:cNvSpPr>
          <p:nvPr/>
        </p:nvSpPr>
        <p:spPr>
          <a:xfrm rot="6331942">
            <a:off x="5833251" y="3228438"/>
            <a:ext cx="1450447" cy="1440000"/>
          </a:xfrm>
          <a:prstGeom prst="triangle">
            <a:avLst>
              <a:gd name="adj" fmla="val 29723"/>
            </a:avLst>
          </a:prstGeom>
          <a:solidFill>
            <a:srgbClr val="A1D3D0"/>
          </a:solidFill>
          <a:ln w="25400" cap="flat" cmpd="sng" algn="ctr">
            <a:noFill/>
            <a:prstDash val="solid"/>
          </a:ln>
          <a:effectLst/>
        </p:spPr>
        <p:txBody>
          <a:bodyPr rtlCol="0" anchor="ctr"/>
          <a:lstStyle/>
          <a:p>
            <a:pPr algn="ctr" defTabSz="1219170">
              <a:defRPr/>
            </a:pPr>
            <a:endParaRPr lang="en-US" kern="0">
              <a:solidFill>
                <a:sysClr val="window" lastClr="FFFFFF"/>
              </a:solidFill>
              <a:latin typeface="Arial"/>
              <a:ea typeface="微软雅黑"/>
            </a:endParaRPr>
          </a:p>
        </p:txBody>
      </p:sp>
      <p:sp>
        <p:nvSpPr>
          <p:cNvPr id="7" name="等腰三角形 6"/>
          <p:cNvSpPr>
            <a:spLocks noChangeAspect="1"/>
          </p:cNvSpPr>
          <p:nvPr/>
        </p:nvSpPr>
        <p:spPr>
          <a:xfrm rot="6331942">
            <a:off x="4762150" y="3228438"/>
            <a:ext cx="1450447" cy="1440000"/>
          </a:xfrm>
          <a:prstGeom prst="triangle">
            <a:avLst>
              <a:gd name="adj" fmla="val 29723"/>
            </a:avLst>
          </a:prstGeom>
          <a:solidFill>
            <a:schemeClr val="bg1">
              <a:lumMod val="50000"/>
            </a:schemeClr>
          </a:solidFill>
          <a:ln w="25400" cap="flat" cmpd="sng" algn="ctr">
            <a:noFill/>
            <a:prstDash val="solid"/>
          </a:ln>
          <a:effectLst/>
        </p:spPr>
        <p:txBody>
          <a:bodyPr rtlCol="0" anchor="ctr"/>
          <a:lstStyle/>
          <a:p>
            <a:pPr algn="ctr" defTabSz="1219170">
              <a:defRPr/>
            </a:pPr>
            <a:endParaRPr lang="en-US" kern="0">
              <a:solidFill>
                <a:sysClr val="window" lastClr="FFFFFF"/>
              </a:solidFill>
              <a:latin typeface="Arial"/>
              <a:ea typeface="微软雅黑"/>
            </a:endParaRPr>
          </a:p>
        </p:txBody>
      </p:sp>
      <p:sp>
        <p:nvSpPr>
          <p:cNvPr id="8" name="等腰三角形 7"/>
          <p:cNvSpPr>
            <a:spLocks noChangeAspect="1"/>
          </p:cNvSpPr>
          <p:nvPr/>
        </p:nvSpPr>
        <p:spPr>
          <a:xfrm rot="6331942">
            <a:off x="3682134" y="3228438"/>
            <a:ext cx="1450447" cy="1440000"/>
          </a:xfrm>
          <a:prstGeom prst="triangle">
            <a:avLst>
              <a:gd name="adj" fmla="val 29723"/>
            </a:avLst>
          </a:prstGeom>
          <a:solidFill>
            <a:schemeClr val="bg1">
              <a:lumMod val="75000"/>
            </a:schemeClr>
          </a:solidFill>
          <a:ln w="25400" cap="flat" cmpd="sng" algn="ctr">
            <a:noFill/>
            <a:prstDash val="solid"/>
          </a:ln>
          <a:effectLst/>
        </p:spPr>
        <p:txBody>
          <a:bodyPr rtlCol="0" anchor="ctr"/>
          <a:lstStyle/>
          <a:p>
            <a:pPr algn="ctr" defTabSz="1219170">
              <a:defRPr/>
            </a:pPr>
            <a:endParaRPr lang="en-US" kern="0">
              <a:solidFill>
                <a:sysClr val="window" lastClr="FFFFFF"/>
              </a:solidFill>
              <a:latin typeface="Arial"/>
              <a:ea typeface="微软雅黑"/>
            </a:endParaRPr>
          </a:p>
        </p:txBody>
      </p:sp>
      <p:sp>
        <p:nvSpPr>
          <p:cNvPr id="9" name="等腰三角形 8"/>
          <p:cNvSpPr>
            <a:spLocks noChangeAspect="1"/>
          </p:cNvSpPr>
          <p:nvPr/>
        </p:nvSpPr>
        <p:spPr>
          <a:xfrm rot="6331942">
            <a:off x="2637931" y="3250033"/>
            <a:ext cx="1307691" cy="1452101"/>
          </a:xfrm>
          <a:custGeom>
            <a:avLst/>
            <a:gdLst>
              <a:gd name="connsiteX0" fmla="*/ 0 w 1096977"/>
              <a:gd name="connsiteY0" fmla="*/ 1089076 h 1089076"/>
              <a:gd name="connsiteX1" fmla="*/ 326054 w 1096977"/>
              <a:gd name="connsiteY1" fmla="*/ 0 h 1089076"/>
              <a:gd name="connsiteX2" fmla="*/ 1096977 w 1096977"/>
              <a:gd name="connsiteY2" fmla="*/ 1089076 h 1089076"/>
              <a:gd name="connsiteX3" fmla="*/ 0 w 1096977"/>
              <a:gd name="connsiteY3" fmla="*/ 1089076 h 1089076"/>
              <a:gd name="connsiteX0" fmla="*/ 0 w 980768"/>
              <a:gd name="connsiteY0" fmla="*/ 819512 h 1089076"/>
              <a:gd name="connsiteX1" fmla="*/ 209845 w 980768"/>
              <a:gd name="connsiteY1" fmla="*/ 0 h 1089076"/>
              <a:gd name="connsiteX2" fmla="*/ 980768 w 980768"/>
              <a:gd name="connsiteY2" fmla="*/ 1089076 h 1089076"/>
              <a:gd name="connsiteX3" fmla="*/ 0 w 980768"/>
              <a:gd name="connsiteY3" fmla="*/ 819512 h 1089076"/>
            </a:gdLst>
            <a:ahLst/>
            <a:cxnLst>
              <a:cxn ang="0">
                <a:pos x="connsiteX0" y="connsiteY0"/>
              </a:cxn>
              <a:cxn ang="0">
                <a:pos x="connsiteX1" y="connsiteY1"/>
              </a:cxn>
              <a:cxn ang="0">
                <a:pos x="connsiteX2" y="connsiteY2"/>
              </a:cxn>
              <a:cxn ang="0">
                <a:pos x="connsiteX3" y="connsiteY3"/>
              </a:cxn>
            </a:cxnLst>
            <a:rect l="l" t="t" r="r" b="b"/>
            <a:pathLst>
              <a:path w="980768" h="1089076">
                <a:moveTo>
                  <a:pt x="0" y="819512"/>
                </a:moveTo>
                <a:lnTo>
                  <a:pt x="209845" y="0"/>
                </a:lnTo>
                <a:lnTo>
                  <a:pt x="980768" y="1089076"/>
                </a:lnTo>
                <a:lnTo>
                  <a:pt x="0" y="819512"/>
                </a:lnTo>
                <a:close/>
              </a:path>
            </a:pathLst>
          </a:custGeom>
          <a:solidFill>
            <a:schemeClr val="bg1">
              <a:lumMod val="85000"/>
            </a:schemeClr>
          </a:solidFill>
          <a:ln w="25400" cap="flat" cmpd="sng" algn="ctr">
            <a:noFill/>
            <a:prstDash val="solid"/>
          </a:ln>
          <a:effectLst/>
        </p:spPr>
        <p:txBody>
          <a:bodyPr rtlCol="0" anchor="ctr"/>
          <a:lstStyle/>
          <a:p>
            <a:pPr algn="ctr" defTabSz="1219170">
              <a:defRPr/>
            </a:pPr>
            <a:endParaRPr lang="en-US" kern="0">
              <a:solidFill>
                <a:sysClr val="window" lastClr="FFFFFF"/>
              </a:solidFill>
              <a:latin typeface="Arial"/>
              <a:ea typeface="微软雅黑"/>
            </a:endParaRPr>
          </a:p>
        </p:txBody>
      </p:sp>
      <p:sp>
        <p:nvSpPr>
          <p:cNvPr id="10" name="椭圆 9"/>
          <p:cNvSpPr/>
          <p:nvPr/>
        </p:nvSpPr>
        <p:spPr>
          <a:xfrm>
            <a:off x="7662107" y="3472126"/>
            <a:ext cx="240000" cy="240000"/>
          </a:xfrm>
          <a:prstGeom prst="ellipse">
            <a:avLst/>
          </a:prstGeom>
          <a:solidFill>
            <a:sysClr val="window" lastClr="FFFFFF"/>
          </a:solidFill>
          <a:ln w="25400" cap="flat" cmpd="sng" algn="ctr">
            <a:noFill/>
            <a:prstDash val="solid"/>
          </a:ln>
          <a:effectLst/>
        </p:spPr>
        <p:txBody>
          <a:bodyPr rtlCol="0" anchor="ctr"/>
          <a:lstStyle/>
          <a:p>
            <a:pPr algn="ctr" defTabSz="1219170">
              <a:defRPr/>
            </a:pPr>
            <a:endParaRPr lang="en-US" kern="0">
              <a:solidFill>
                <a:sysClr val="window" lastClr="FFFFFF"/>
              </a:solidFill>
              <a:latin typeface="Arial"/>
              <a:ea typeface="微软雅黑"/>
            </a:endParaRPr>
          </a:p>
        </p:txBody>
      </p:sp>
      <p:sp>
        <p:nvSpPr>
          <p:cNvPr id="11" name="文本框 8"/>
          <p:cNvSpPr txBox="1"/>
          <p:nvPr/>
        </p:nvSpPr>
        <p:spPr>
          <a:xfrm>
            <a:off x="3929359" y="1199731"/>
            <a:ext cx="2496862" cy="2974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9170">
              <a:defRPr/>
            </a:pPr>
            <a:r>
              <a:rPr lang="en-US" altLang="zh-CN" sz="1333" b="1" dirty="0">
                <a:solidFill>
                  <a:schemeClr val="tx1">
                    <a:lumMod val="85000"/>
                    <a:lumOff val="15000"/>
                  </a:schemeClr>
                </a:solidFill>
                <a:latin typeface="Arial"/>
                <a:ea typeface="微软雅黑"/>
              </a:rPr>
              <a:t>populate_user_data.py</a:t>
            </a:r>
          </a:p>
        </p:txBody>
      </p:sp>
      <p:sp>
        <p:nvSpPr>
          <p:cNvPr id="12" name="文本框 8"/>
          <p:cNvSpPr txBox="1"/>
          <p:nvPr/>
        </p:nvSpPr>
        <p:spPr>
          <a:xfrm>
            <a:off x="2007245" y="1887649"/>
            <a:ext cx="1512205" cy="2974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defRPr/>
            </a:pPr>
            <a:r>
              <a:rPr lang="en-US" altLang="zh-CN" sz="1333" b="1" dirty="0">
                <a:solidFill>
                  <a:schemeClr val="tx1">
                    <a:lumMod val="85000"/>
                    <a:lumOff val="15000"/>
                  </a:schemeClr>
                </a:solidFill>
                <a:latin typeface="Arial"/>
              </a:rPr>
              <a:t>Crawler</a:t>
            </a:r>
          </a:p>
        </p:txBody>
      </p:sp>
      <p:sp>
        <p:nvSpPr>
          <p:cNvPr id="13" name="文本框 8"/>
          <p:cNvSpPr txBox="1"/>
          <p:nvPr/>
        </p:nvSpPr>
        <p:spPr>
          <a:xfrm>
            <a:off x="3580829" y="5061823"/>
            <a:ext cx="1501019" cy="2974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defRPr/>
            </a:pPr>
            <a:r>
              <a:rPr lang="en-US" altLang="zh-CN" sz="1333" b="1" dirty="0">
                <a:solidFill>
                  <a:sysClr val="windowText" lastClr="000000">
                    <a:lumMod val="85000"/>
                    <a:lumOff val="15000"/>
                  </a:sysClr>
                </a:solidFill>
                <a:latin typeface="Arial"/>
                <a:ea typeface="微软雅黑"/>
              </a:rPr>
              <a:t>Cold Start </a:t>
            </a:r>
          </a:p>
        </p:txBody>
      </p:sp>
      <p:cxnSp>
        <p:nvCxnSpPr>
          <p:cNvPr id="15" name="直接连接符 19"/>
          <p:cNvCxnSpPr/>
          <p:nvPr/>
        </p:nvCxnSpPr>
        <p:spPr>
          <a:xfrm>
            <a:off x="5420779" y="4133765"/>
            <a:ext cx="0" cy="1720255"/>
          </a:xfrm>
          <a:prstGeom prst="line">
            <a:avLst/>
          </a:prstGeom>
          <a:noFill/>
          <a:ln w="9525" cap="flat" cmpd="sng" algn="ctr">
            <a:solidFill>
              <a:sysClr val="windowText" lastClr="000000">
                <a:lumMod val="75000"/>
                <a:lumOff val="25000"/>
              </a:sysClr>
            </a:solidFill>
            <a:prstDash val="solid"/>
          </a:ln>
          <a:effectLst/>
        </p:spPr>
      </p:cxnSp>
      <p:cxnSp>
        <p:nvCxnSpPr>
          <p:cNvPr id="17" name="直接连接符 21"/>
          <p:cNvCxnSpPr/>
          <p:nvPr/>
        </p:nvCxnSpPr>
        <p:spPr>
          <a:xfrm>
            <a:off x="3136181" y="4122346"/>
            <a:ext cx="0" cy="1344000"/>
          </a:xfrm>
          <a:prstGeom prst="line">
            <a:avLst/>
          </a:prstGeom>
          <a:noFill/>
          <a:ln w="9525" cap="flat" cmpd="sng" algn="ctr">
            <a:solidFill>
              <a:srgbClr val="215968"/>
            </a:solidFill>
            <a:prstDash val="solid"/>
          </a:ln>
          <a:effectLst/>
        </p:spPr>
      </p:cxnSp>
      <p:sp>
        <p:nvSpPr>
          <p:cNvPr id="18" name="矩形 17"/>
          <p:cNvSpPr/>
          <p:nvPr/>
        </p:nvSpPr>
        <p:spPr>
          <a:xfrm>
            <a:off x="4331338" y="1540386"/>
            <a:ext cx="2142191" cy="599780"/>
          </a:xfrm>
          <a:prstGeom prst="rect">
            <a:avLst/>
          </a:prstGeom>
        </p:spPr>
        <p:txBody>
          <a:bodyPr wrap="square">
            <a:spAutoFit/>
          </a:bodyPr>
          <a:lstStyle/>
          <a:p>
            <a:pPr lvl="0" algn="ctr">
              <a:lnSpc>
                <a:spcPct val="130000"/>
              </a:lnSpc>
            </a:pPr>
            <a:r>
              <a:rPr lang="en-US" altLang="zh-CN" sz="1333" dirty="0">
                <a:solidFill>
                  <a:prstClr val="black">
                    <a:lumMod val="50000"/>
                    <a:lumOff val="50000"/>
                  </a:prstClr>
                </a:solidFill>
                <a:cs typeface="Arial" panose="020B0604020202020204" pitchFamily="34" charset="0"/>
              </a:rPr>
              <a:t>Randomly generate 200 user and user ratings</a:t>
            </a:r>
            <a:endParaRPr lang="zh-CN" altLang="en-US" sz="1333" dirty="0">
              <a:solidFill>
                <a:prstClr val="black">
                  <a:lumMod val="50000"/>
                  <a:lumOff val="50000"/>
                </a:prstClr>
              </a:solidFill>
              <a:cs typeface="Arial" panose="020B0604020202020204" pitchFamily="34" charset="0"/>
            </a:endParaRPr>
          </a:p>
        </p:txBody>
      </p:sp>
      <p:sp>
        <p:nvSpPr>
          <p:cNvPr id="19" name="矩形 18"/>
          <p:cNvSpPr/>
          <p:nvPr/>
        </p:nvSpPr>
        <p:spPr>
          <a:xfrm>
            <a:off x="3369778" y="5387394"/>
            <a:ext cx="1881536" cy="1133131"/>
          </a:xfrm>
          <a:prstGeom prst="rect">
            <a:avLst/>
          </a:prstGeom>
        </p:spPr>
        <p:txBody>
          <a:bodyPr wrap="square">
            <a:spAutoFit/>
          </a:bodyPr>
          <a:lstStyle/>
          <a:p>
            <a:pPr lvl="0" algn="ctr">
              <a:lnSpc>
                <a:spcPct val="130000"/>
              </a:lnSpc>
            </a:pPr>
            <a:r>
              <a:rPr lang="en-US" altLang="zh-CN" sz="1333" dirty="0">
                <a:solidFill>
                  <a:prstClr val="black">
                    <a:lumMod val="50000"/>
                    <a:lumOff val="50000"/>
                  </a:prstClr>
                </a:solidFill>
                <a:cs typeface="Arial" panose="020B0604020202020204" pitchFamily="34" charset="0"/>
              </a:rPr>
              <a:t>First time user data is missing, normal recommendation function can't work</a:t>
            </a:r>
            <a:endParaRPr lang="zh-CN" altLang="en-US" sz="1333" dirty="0">
              <a:solidFill>
                <a:prstClr val="black">
                  <a:lumMod val="50000"/>
                  <a:lumOff val="50000"/>
                </a:prstClr>
              </a:solidFill>
              <a:cs typeface="Arial" panose="020B0604020202020204" pitchFamily="34" charset="0"/>
            </a:endParaRPr>
          </a:p>
        </p:txBody>
      </p:sp>
      <p:sp>
        <p:nvSpPr>
          <p:cNvPr id="20" name="文本框 8"/>
          <p:cNvSpPr txBox="1"/>
          <p:nvPr/>
        </p:nvSpPr>
        <p:spPr>
          <a:xfrm>
            <a:off x="1314576" y="5120717"/>
            <a:ext cx="1501019" cy="2974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defRPr/>
            </a:pPr>
            <a:r>
              <a:rPr lang="en-US" altLang="zh-CN" sz="1333" b="1" dirty="0">
                <a:solidFill>
                  <a:sysClr val="windowText" lastClr="000000">
                    <a:lumMod val="85000"/>
                    <a:lumOff val="15000"/>
                  </a:sysClr>
                </a:solidFill>
                <a:latin typeface="Arial"/>
                <a:ea typeface="微软雅黑"/>
              </a:rPr>
              <a:t>Data Collection </a:t>
            </a:r>
          </a:p>
        </p:txBody>
      </p:sp>
      <p:sp>
        <p:nvSpPr>
          <p:cNvPr id="21" name="矩形 20"/>
          <p:cNvSpPr/>
          <p:nvPr/>
        </p:nvSpPr>
        <p:spPr>
          <a:xfrm>
            <a:off x="1787167" y="2140166"/>
            <a:ext cx="2142191" cy="1133131"/>
          </a:xfrm>
          <a:prstGeom prst="rect">
            <a:avLst/>
          </a:prstGeom>
        </p:spPr>
        <p:txBody>
          <a:bodyPr wrap="square">
            <a:spAutoFit/>
          </a:bodyPr>
          <a:lstStyle/>
          <a:p>
            <a:pPr lvl="0">
              <a:lnSpc>
                <a:spcPct val="130000"/>
              </a:lnSpc>
            </a:pPr>
            <a:r>
              <a:rPr lang="en-US" altLang="zh-CN" sz="1333" dirty="0">
                <a:solidFill>
                  <a:prstClr val="black">
                    <a:lumMod val="50000"/>
                    <a:lumOff val="50000"/>
                  </a:prstClr>
                </a:solidFill>
                <a:cs typeface="Arial" panose="020B0604020202020204" pitchFamily="34" charset="0"/>
              </a:rPr>
              <a:t>Setting reasonable time intervals</a:t>
            </a:r>
          </a:p>
          <a:p>
            <a:pPr lvl="0">
              <a:lnSpc>
                <a:spcPct val="130000"/>
              </a:lnSpc>
            </a:pPr>
            <a:r>
              <a:rPr lang="en-US" altLang="zh-CN" sz="1333" dirty="0">
                <a:solidFill>
                  <a:prstClr val="black">
                    <a:lumMod val="50000"/>
                    <a:lumOff val="50000"/>
                  </a:prstClr>
                </a:solidFill>
                <a:cs typeface="Arial" panose="020B0604020202020204" pitchFamily="34" charset="0"/>
              </a:rPr>
              <a:t>Using multiple computers</a:t>
            </a:r>
            <a:endParaRPr lang="zh-CN" altLang="en-US" sz="1333" dirty="0">
              <a:solidFill>
                <a:prstClr val="black">
                  <a:lumMod val="50000"/>
                  <a:lumOff val="50000"/>
                </a:prstClr>
              </a:solidFill>
              <a:cs typeface="Arial" panose="020B0604020202020204" pitchFamily="34" charset="0"/>
            </a:endParaRPr>
          </a:p>
        </p:txBody>
      </p:sp>
      <p:sp>
        <p:nvSpPr>
          <p:cNvPr id="22" name="矩形 21"/>
          <p:cNvSpPr/>
          <p:nvPr/>
        </p:nvSpPr>
        <p:spPr>
          <a:xfrm>
            <a:off x="1231766" y="5418171"/>
            <a:ext cx="1583829" cy="866456"/>
          </a:xfrm>
          <a:prstGeom prst="rect">
            <a:avLst/>
          </a:prstGeom>
        </p:spPr>
        <p:txBody>
          <a:bodyPr wrap="square">
            <a:spAutoFit/>
          </a:bodyPr>
          <a:lstStyle/>
          <a:p>
            <a:pPr lvl="0" algn="ctr">
              <a:lnSpc>
                <a:spcPct val="130000"/>
              </a:lnSpc>
            </a:pPr>
            <a:r>
              <a:rPr lang="en-US" altLang="zh-CN" sz="1333" dirty="0" err="1">
                <a:solidFill>
                  <a:prstClr val="black">
                    <a:lumMod val="50000"/>
                    <a:lumOff val="50000"/>
                  </a:prstClr>
                </a:solidFill>
                <a:cs typeface="Arial" panose="020B0604020202020204" pitchFamily="34" charset="0"/>
              </a:rPr>
              <a:t>Douban</a:t>
            </a:r>
            <a:r>
              <a:rPr lang="en-US" altLang="zh-CN" sz="1333" dirty="0">
                <a:solidFill>
                  <a:prstClr val="black">
                    <a:lumMod val="50000"/>
                    <a:lumOff val="50000"/>
                  </a:prstClr>
                </a:solidFill>
                <a:cs typeface="Arial" panose="020B0604020202020204" pitchFamily="34" charset="0"/>
              </a:rPr>
              <a:t> has an anti-crawl mechanism</a:t>
            </a:r>
            <a:endParaRPr lang="zh-CN" altLang="en-US" sz="1333" dirty="0">
              <a:solidFill>
                <a:prstClr val="black">
                  <a:lumMod val="50000"/>
                  <a:lumOff val="50000"/>
                </a:prstClr>
              </a:solidFill>
              <a:cs typeface="Arial" panose="020B0604020202020204" pitchFamily="34" charset="0"/>
            </a:endParaRPr>
          </a:p>
        </p:txBody>
      </p:sp>
      <p:sp>
        <p:nvSpPr>
          <p:cNvPr id="25" name="矩形 24"/>
          <p:cNvSpPr/>
          <p:nvPr/>
        </p:nvSpPr>
        <p:spPr>
          <a:xfrm>
            <a:off x="8929279" y="3649588"/>
            <a:ext cx="2809231" cy="379656"/>
          </a:xfrm>
          <a:prstGeom prst="rect">
            <a:avLst/>
          </a:prstGeom>
        </p:spPr>
        <p:txBody>
          <a:bodyPr wrap="none">
            <a:spAutoFit/>
          </a:bodyPr>
          <a:lstStyle/>
          <a:p>
            <a:r>
              <a:rPr lang="en-US" altLang="zh-CN" sz="1867" b="1" dirty="0">
                <a:solidFill>
                  <a:srgbClr val="2FB7A3"/>
                </a:solidFill>
              </a:rPr>
              <a:t>Problems &amp; Solutions</a:t>
            </a:r>
            <a:endParaRPr lang="zh-CN" altLang="en-US" sz="1867" b="1" dirty="0">
              <a:solidFill>
                <a:srgbClr val="2FB7A3"/>
              </a:solidFill>
            </a:endParaRPr>
          </a:p>
        </p:txBody>
      </p:sp>
    </p:spTree>
    <p:extLst>
      <p:ext uri="{BB962C8B-B14F-4D97-AF65-F5344CB8AC3E}">
        <p14:creationId xmlns:p14="http://schemas.microsoft.com/office/powerpoint/2010/main" val="214450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05</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Five</a:t>
            </a:r>
          </a:p>
          <a:p>
            <a:r>
              <a:rPr lang="en-US" altLang="zh-CN" sz="2000" dirty="0"/>
              <a:t>Future Work</a:t>
            </a:r>
            <a:endParaRPr lang="zh-CN" altLang="en-US" sz="2000" dirty="0"/>
          </a:p>
        </p:txBody>
      </p:sp>
      <p:grpSp>
        <p:nvGrpSpPr>
          <p:cNvPr id="5" name="组合 4"/>
          <p:cNvGrpSpPr/>
          <p:nvPr/>
        </p:nvGrpSpPr>
        <p:grpSpPr>
          <a:xfrm flipH="1">
            <a:off x="785794" y="1663741"/>
            <a:ext cx="3116776" cy="2686878"/>
            <a:chOff x="3241129" y="967902"/>
            <a:chExt cx="5709753" cy="4922199"/>
          </a:xfrm>
        </p:grpSpPr>
        <p:grpSp>
          <p:nvGrpSpPr>
            <p:cNvPr id="6" name="组合 5"/>
            <p:cNvGrpSpPr/>
            <p:nvPr/>
          </p:nvGrpSpPr>
          <p:grpSpPr>
            <a:xfrm>
              <a:off x="3241129" y="967902"/>
              <a:ext cx="5709753" cy="4922199"/>
              <a:chOff x="3241126" y="967902"/>
              <a:chExt cx="5709748" cy="4922199"/>
            </a:xfrm>
          </p:grpSpPr>
          <p:sp>
            <p:nvSpPr>
              <p:cNvPr id="9" name="等腰三角形 8"/>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连接符 9"/>
              <p:cNvCxnSpPr>
                <a:stCxn id="9"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7" name="等腰三角形 6"/>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nvGrpSpPr>
        <p:grpSpPr>
          <a:xfrm flipH="1">
            <a:off x="4537612" y="1663741"/>
            <a:ext cx="3116776" cy="2686878"/>
            <a:chOff x="3241129" y="967902"/>
            <a:chExt cx="5709753" cy="4922199"/>
          </a:xfrm>
        </p:grpSpPr>
        <p:grpSp>
          <p:nvGrpSpPr>
            <p:cNvPr id="14" name="组合 13"/>
            <p:cNvGrpSpPr/>
            <p:nvPr/>
          </p:nvGrpSpPr>
          <p:grpSpPr>
            <a:xfrm>
              <a:off x="3241129" y="967902"/>
              <a:ext cx="5709753" cy="4922199"/>
              <a:chOff x="3241126" y="967902"/>
              <a:chExt cx="5709748" cy="4922199"/>
            </a:xfrm>
          </p:grpSpPr>
          <p:sp>
            <p:nvSpPr>
              <p:cNvPr id="17" name="等腰三角形 16"/>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a:stCxn id="17"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15" name="等腰三角形 14"/>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1" name="组合 20"/>
          <p:cNvGrpSpPr/>
          <p:nvPr/>
        </p:nvGrpSpPr>
        <p:grpSpPr>
          <a:xfrm flipH="1">
            <a:off x="8416593" y="1663741"/>
            <a:ext cx="3116776" cy="2686878"/>
            <a:chOff x="3241129" y="967902"/>
            <a:chExt cx="5709753" cy="4922199"/>
          </a:xfrm>
        </p:grpSpPr>
        <p:grpSp>
          <p:nvGrpSpPr>
            <p:cNvPr id="22" name="组合 21"/>
            <p:cNvGrpSpPr/>
            <p:nvPr/>
          </p:nvGrpSpPr>
          <p:grpSpPr>
            <a:xfrm>
              <a:off x="3241129" y="967902"/>
              <a:ext cx="5709753" cy="4922199"/>
              <a:chOff x="3241126" y="967902"/>
              <a:chExt cx="5709748" cy="4922199"/>
            </a:xfrm>
          </p:grpSpPr>
          <p:sp>
            <p:nvSpPr>
              <p:cNvPr id="25" name="等腰三角形 24"/>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直接连接符 25"/>
              <p:cNvCxnSpPr>
                <a:stCxn id="25"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3" name="等腰三角形 22"/>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等腰三角形 28"/>
          <p:cNvSpPr/>
          <p:nvPr/>
        </p:nvSpPr>
        <p:spPr>
          <a:xfrm rot="3600000">
            <a:off x="1376413" y="1905544"/>
            <a:ext cx="2567202" cy="2213104"/>
          </a:xfrm>
          <a:prstGeom prst="triangle">
            <a:avLst/>
          </a:prstGeom>
          <a:solidFill>
            <a:srgbClr val="E9E9E9"/>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3600000">
            <a:off x="5128212" y="1927201"/>
            <a:ext cx="2567202" cy="2213104"/>
          </a:xfrm>
          <a:prstGeom prst="triangle">
            <a:avLst/>
          </a:prstGeom>
          <a:solidFill>
            <a:srgbClr val="E9E9E9"/>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8997568" y="1905546"/>
            <a:ext cx="2567202" cy="2213104"/>
          </a:xfrm>
          <a:prstGeom prst="triangle">
            <a:avLst/>
          </a:prstGeom>
          <a:solidFill>
            <a:srgbClr val="E9E9E9"/>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938629" y="2742208"/>
            <a:ext cx="753732" cy="1200329"/>
          </a:xfrm>
          <a:prstGeom prst="rect">
            <a:avLst/>
          </a:prstGeom>
          <a:noFill/>
        </p:spPr>
        <p:txBody>
          <a:bodyPr wrap="none" rtlCol="0">
            <a:spAutoFit/>
          </a:bodyPr>
          <a:lstStyle/>
          <a:p>
            <a:r>
              <a:rPr lang="en-US" altLang="zh-CN" sz="7200" b="1" dirty="0">
                <a:solidFill>
                  <a:schemeClr val="tx1">
                    <a:lumMod val="85000"/>
                    <a:lumOff val="15000"/>
                  </a:schemeClr>
                </a:solidFill>
              </a:rPr>
              <a:t>1</a:t>
            </a:r>
            <a:endParaRPr lang="zh-CN" altLang="en-US" sz="7200" b="1" dirty="0">
              <a:solidFill>
                <a:schemeClr val="tx1">
                  <a:lumMod val="85000"/>
                  <a:lumOff val="15000"/>
                </a:schemeClr>
              </a:solidFill>
            </a:endParaRPr>
          </a:p>
        </p:txBody>
      </p:sp>
      <p:sp>
        <p:nvSpPr>
          <p:cNvPr id="35" name="文本框 34"/>
          <p:cNvSpPr txBox="1"/>
          <p:nvPr/>
        </p:nvSpPr>
        <p:spPr>
          <a:xfrm>
            <a:off x="5713909" y="2742208"/>
            <a:ext cx="753732" cy="1200329"/>
          </a:xfrm>
          <a:prstGeom prst="rect">
            <a:avLst/>
          </a:prstGeom>
          <a:noFill/>
        </p:spPr>
        <p:txBody>
          <a:bodyPr wrap="none" rtlCol="0">
            <a:spAutoFit/>
          </a:bodyPr>
          <a:lstStyle/>
          <a:p>
            <a:r>
              <a:rPr lang="en-US" altLang="zh-CN" sz="7200" b="1" dirty="0">
                <a:solidFill>
                  <a:schemeClr val="tx1">
                    <a:lumMod val="85000"/>
                    <a:lumOff val="15000"/>
                  </a:schemeClr>
                </a:solidFill>
              </a:rPr>
              <a:t>2</a:t>
            </a:r>
            <a:endParaRPr lang="zh-CN" altLang="en-US" sz="7200" b="1" dirty="0">
              <a:solidFill>
                <a:schemeClr val="tx1">
                  <a:lumMod val="85000"/>
                  <a:lumOff val="15000"/>
                </a:schemeClr>
              </a:solidFill>
            </a:endParaRPr>
          </a:p>
        </p:txBody>
      </p:sp>
      <p:sp>
        <p:nvSpPr>
          <p:cNvPr id="36" name="文本框 35"/>
          <p:cNvSpPr txBox="1"/>
          <p:nvPr/>
        </p:nvSpPr>
        <p:spPr>
          <a:xfrm>
            <a:off x="9571355" y="2742208"/>
            <a:ext cx="753732" cy="1200329"/>
          </a:xfrm>
          <a:prstGeom prst="rect">
            <a:avLst/>
          </a:prstGeom>
          <a:noFill/>
        </p:spPr>
        <p:txBody>
          <a:bodyPr wrap="none" rtlCol="0">
            <a:spAutoFit/>
          </a:bodyPr>
          <a:lstStyle/>
          <a:p>
            <a:r>
              <a:rPr lang="en-US" altLang="zh-CN" sz="7200" b="1" dirty="0">
                <a:solidFill>
                  <a:schemeClr val="tx1">
                    <a:lumMod val="85000"/>
                    <a:lumOff val="15000"/>
                  </a:schemeClr>
                </a:solidFill>
              </a:rPr>
              <a:t>3</a:t>
            </a:r>
            <a:endParaRPr lang="zh-CN" altLang="en-US" sz="7200" b="1" dirty="0">
              <a:solidFill>
                <a:schemeClr val="tx1">
                  <a:lumMod val="85000"/>
                  <a:lumOff val="15000"/>
                </a:schemeClr>
              </a:solidFill>
            </a:endParaRPr>
          </a:p>
        </p:txBody>
      </p:sp>
      <p:sp>
        <p:nvSpPr>
          <p:cNvPr id="37" name="矩形 36"/>
          <p:cNvSpPr/>
          <p:nvPr/>
        </p:nvSpPr>
        <p:spPr>
          <a:xfrm>
            <a:off x="469815" y="4716171"/>
            <a:ext cx="3751348" cy="369332"/>
          </a:xfrm>
          <a:prstGeom prst="rect">
            <a:avLst/>
          </a:prstGeom>
        </p:spPr>
        <p:txBody>
          <a:bodyPr wrap="none">
            <a:spAutoFit/>
          </a:bodyPr>
          <a:lstStyle/>
          <a:p>
            <a:r>
              <a:rPr lang="en-US" altLang="zh-CN" b="1" dirty="0">
                <a:solidFill>
                  <a:schemeClr val="tx1">
                    <a:lumMod val="75000"/>
                    <a:lumOff val="25000"/>
                  </a:schemeClr>
                </a:solidFill>
              </a:rPr>
              <a:t>Affiliate with more movie sites</a:t>
            </a:r>
            <a:endParaRPr lang="zh-CN" altLang="en-US" b="1" dirty="0">
              <a:solidFill>
                <a:schemeClr val="tx1">
                  <a:lumMod val="75000"/>
                  <a:lumOff val="25000"/>
                </a:schemeClr>
              </a:solidFill>
            </a:endParaRPr>
          </a:p>
        </p:txBody>
      </p:sp>
      <p:sp>
        <p:nvSpPr>
          <p:cNvPr id="38" name="矩形 37"/>
          <p:cNvSpPr/>
          <p:nvPr/>
        </p:nvSpPr>
        <p:spPr>
          <a:xfrm>
            <a:off x="919385" y="5167618"/>
            <a:ext cx="2769729" cy="1185324"/>
          </a:xfrm>
          <a:prstGeom prst="rect">
            <a:avLst/>
          </a:prstGeom>
        </p:spPr>
        <p:txBody>
          <a:bodyPr wrap="square">
            <a:spAutoFit/>
          </a:bodyPr>
          <a:lstStyle/>
          <a:p>
            <a:pPr algn="ctr">
              <a:lnSpc>
                <a:spcPct val="130000"/>
              </a:lnSpc>
            </a:pPr>
            <a:r>
              <a:rPr lang="en-US" altLang="zh-CN" sz="1400" dirty="0">
                <a:solidFill>
                  <a:schemeClr val="tx1">
                    <a:lumMod val="75000"/>
                    <a:lumOff val="25000"/>
                  </a:schemeClr>
                </a:solidFill>
                <a:latin typeface="微软雅黑" charset="0"/>
                <a:ea typeface="微软雅黑" charset="0"/>
              </a:rPr>
              <a:t>Rotten Tomatoes</a:t>
            </a:r>
          </a:p>
          <a:p>
            <a:pPr algn="ctr">
              <a:lnSpc>
                <a:spcPct val="130000"/>
              </a:lnSpc>
            </a:pPr>
            <a:r>
              <a:rPr lang="en-US" altLang="zh-CN" sz="1400" dirty="0">
                <a:solidFill>
                  <a:schemeClr val="tx1">
                    <a:lumMod val="75000"/>
                    <a:lumOff val="25000"/>
                  </a:schemeClr>
                </a:solidFill>
                <a:latin typeface="微软雅黑" charset="0"/>
                <a:ea typeface="微软雅黑" charset="0"/>
              </a:rPr>
              <a:t>IMDB</a:t>
            </a:r>
          </a:p>
          <a:p>
            <a:pPr algn="ctr">
              <a:lnSpc>
                <a:spcPct val="130000"/>
              </a:lnSpc>
            </a:pPr>
            <a:r>
              <a:rPr lang="en-US" altLang="zh-CN" sz="1400" dirty="0" err="1"/>
              <a:t>Movielens</a:t>
            </a:r>
            <a:endParaRPr lang="en-US" altLang="zh-CN" sz="1400" dirty="0"/>
          </a:p>
          <a:p>
            <a:pPr algn="ctr">
              <a:lnSpc>
                <a:spcPct val="130000"/>
              </a:lnSpc>
            </a:pPr>
            <a:r>
              <a:rPr lang="en-US" altLang="zh-CN" sz="1400" dirty="0" err="1"/>
              <a:t>mtime</a:t>
            </a:r>
            <a:endParaRPr lang="zh-CN" altLang="en-US" sz="1400" dirty="0"/>
          </a:p>
        </p:txBody>
      </p:sp>
      <p:sp>
        <p:nvSpPr>
          <p:cNvPr id="39" name="矩形 38"/>
          <p:cNvSpPr/>
          <p:nvPr/>
        </p:nvSpPr>
        <p:spPr>
          <a:xfrm>
            <a:off x="5009558" y="4716634"/>
            <a:ext cx="2266005" cy="369332"/>
          </a:xfrm>
          <a:prstGeom prst="rect">
            <a:avLst/>
          </a:prstGeom>
        </p:spPr>
        <p:txBody>
          <a:bodyPr wrap="none">
            <a:spAutoFit/>
          </a:bodyPr>
          <a:lstStyle/>
          <a:p>
            <a:r>
              <a:rPr lang="en-US" altLang="zh-CN" b="1" dirty="0">
                <a:solidFill>
                  <a:schemeClr val="tx1">
                    <a:lumMod val="75000"/>
                    <a:lumOff val="25000"/>
                  </a:schemeClr>
                </a:solidFill>
              </a:rPr>
              <a:t>Time Trend Graph</a:t>
            </a:r>
            <a:endParaRPr lang="zh-CN" altLang="en-US" b="1" dirty="0">
              <a:solidFill>
                <a:schemeClr val="tx1">
                  <a:lumMod val="75000"/>
                  <a:lumOff val="25000"/>
                </a:schemeClr>
              </a:solidFill>
            </a:endParaRPr>
          </a:p>
        </p:txBody>
      </p:sp>
      <p:sp>
        <p:nvSpPr>
          <p:cNvPr id="40" name="矩形 39"/>
          <p:cNvSpPr/>
          <p:nvPr/>
        </p:nvSpPr>
        <p:spPr>
          <a:xfrm>
            <a:off x="4798402" y="5167618"/>
            <a:ext cx="2769729" cy="1185324"/>
          </a:xfrm>
          <a:prstGeom prst="rect">
            <a:avLst/>
          </a:prstGeom>
        </p:spPr>
        <p:txBody>
          <a:bodyPr wrap="square">
            <a:spAutoFit/>
          </a:bodyPr>
          <a:lstStyle/>
          <a:p>
            <a:pPr algn="ctr">
              <a:lnSpc>
                <a:spcPct val="130000"/>
              </a:lnSpc>
            </a:pPr>
            <a:r>
              <a:rPr lang="en-US" altLang="zh-CN" sz="1400" dirty="0">
                <a:solidFill>
                  <a:schemeClr val="tx1">
                    <a:lumMod val="75000"/>
                    <a:lumOff val="25000"/>
                  </a:schemeClr>
                </a:solidFill>
                <a:latin typeface="微软雅黑" charset="0"/>
                <a:ea typeface="微软雅黑" charset="0"/>
              </a:rPr>
              <a:t>Short-term popular reviews</a:t>
            </a:r>
          </a:p>
          <a:p>
            <a:pPr algn="ctr">
              <a:lnSpc>
                <a:spcPct val="130000"/>
              </a:lnSpc>
            </a:pPr>
            <a:endParaRPr lang="en-US" altLang="zh-CN" sz="1400" dirty="0">
              <a:solidFill>
                <a:schemeClr val="tx1">
                  <a:lumMod val="75000"/>
                  <a:lumOff val="25000"/>
                </a:schemeClr>
              </a:solidFill>
              <a:latin typeface="微软雅黑" charset="0"/>
              <a:ea typeface="微软雅黑" charset="0"/>
            </a:endParaRPr>
          </a:p>
          <a:p>
            <a:pPr algn="ctr">
              <a:lnSpc>
                <a:spcPct val="130000"/>
              </a:lnSpc>
            </a:pPr>
            <a:r>
              <a:rPr lang="en-US" altLang="zh-CN" sz="1400" dirty="0"/>
              <a:t>Changes in scores in the short term</a:t>
            </a:r>
            <a:endParaRPr lang="zh-CN" altLang="en-US" sz="1400" dirty="0"/>
          </a:p>
        </p:txBody>
      </p:sp>
      <p:sp>
        <p:nvSpPr>
          <p:cNvPr id="41" name="矩形 40"/>
          <p:cNvSpPr/>
          <p:nvPr/>
        </p:nvSpPr>
        <p:spPr>
          <a:xfrm>
            <a:off x="8916207" y="4716634"/>
            <a:ext cx="2217274" cy="369332"/>
          </a:xfrm>
          <a:prstGeom prst="rect">
            <a:avLst/>
          </a:prstGeom>
        </p:spPr>
        <p:txBody>
          <a:bodyPr wrap="none">
            <a:spAutoFit/>
          </a:bodyPr>
          <a:lstStyle/>
          <a:p>
            <a:r>
              <a:rPr lang="en-US" altLang="zh-CN" b="1" dirty="0">
                <a:solidFill>
                  <a:schemeClr val="tx1">
                    <a:lumMod val="75000"/>
                    <a:lumOff val="25000"/>
                  </a:schemeClr>
                </a:solidFill>
              </a:rPr>
              <a:t>Dynamic changes</a:t>
            </a:r>
            <a:endParaRPr lang="zh-CN" altLang="en-US" b="1" dirty="0">
              <a:solidFill>
                <a:schemeClr val="tx1">
                  <a:lumMod val="75000"/>
                  <a:lumOff val="25000"/>
                </a:schemeClr>
              </a:solidFill>
            </a:endParaRPr>
          </a:p>
        </p:txBody>
      </p:sp>
      <p:sp>
        <p:nvSpPr>
          <p:cNvPr id="42" name="矩形 41"/>
          <p:cNvSpPr/>
          <p:nvPr/>
        </p:nvSpPr>
        <p:spPr>
          <a:xfrm>
            <a:off x="8300030" y="5166533"/>
            <a:ext cx="3296381" cy="1185324"/>
          </a:xfrm>
          <a:prstGeom prst="rect">
            <a:avLst/>
          </a:prstGeom>
        </p:spPr>
        <p:txBody>
          <a:bodyPr wrap="square">
            <a:spAutoFit/>
          </a:bodyPr>
          <a:lstStyle/>
          <a:p>
            <a:pPr algn="ctr">
              <a:lnSpc>
                <a:spcPct val="130000"/>
              </a:lnSpc>
            </a:pPr>
            <a:r>
              <a:rPr lang="en-US" altLang="zh-CN" sz="1400" dirty="0">
                <a:solidFill>
                  <a:schemeClr val="tx1">
                    <a:lumMod val="75000"/>
                    <a:lumOff val="25000"/>
                  </a:schemeClr>
                </a:solidFill>
                <a:latin typeface="微软雅黑" charset="0"/>
                <a:ea typeface="微软雅黑" charset="0"/>
              </a:rPr>
              <a:t>Real-time movie updates</a:t>
            </a:r>
          </a:p>
          <a:p>
            <a:pPr algn="ctr">
              <a:lnSpc>
                <a:spcPct val="130000"/>
              </a:lnSpc>
            </a:pPr>
            <a:endParaRPr lang="en-US" altLang="zh-CN" sz="1400" dirty="0">
              <a:solidFill>
                <a:schemeClr val="tx1">
                  <a:lumMod val="75000"/>
                  <a:lumOff val="25000"/>
                </a:schemeClr>
              </a:solidFill>
              <a:latin typeface="微软雅黑" charset="0"/>
              <a:ea typeface="微软雅黑" charset="0"/>
            </a:endParaRPr>
          </a:p>
          <a:p>
            <a:pPr algn="ctr">
              <a:lnSpc>
                <a:spcPct val="130000"/>
              </a:lnSpc>
            </a:pPr>
            <a:r>
              <a:rPr lang="en-US" altLang="zh-CN" sz="1400" dirty="0"/>
              <a:t>Automatic removal of invalid information</a:t>
            </a:r>
            <a:endParaRPr lang="zh-CN" altLang="en-US" sz="1400" dirty="0"/>
          </a:p>
        </p:txBody>
      </p:sp>
    </p:spTree>
    <p:extLst>
      <p:ext uri="{BB962C8B-B14F-4D97-AF65-F5344CB8AC3E}">
        <p14:creationId xmlns:p14="http://schemas.microsoft.com/office/powerpoint/2010/main" val="31828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05</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Five</a:t>
            </a:r>
          </a:p>
          <a:p>
            <a:r>
              <a:rPr lang="en-US" altLang="zh-CN" sz="2000" dirty="0"/>
              <a:t>Contribution</a:t>
            </a:r>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2990656399"/>
              </p:ext>
            </p:extLst>
          </p:nvPr>
        </p:nvGraphicFramePr>
        <p:xfrm>
          <a:off x="654516" y="1729189"/>
          <a:ext cx="10394838" cy="3215648"/>
        </p:xfrm>
        <a:graphic>
          <a:graphicData uri="http://schemas.openxmlformats.org/drawingml/2006/table">
            <a:tbl>
              <a:tblPr firstRow="1" bandRow="1">
                <a:tableStyleId>{5C22544A-7EE6-4342-B048-85BDC9FD1C3A}</a:tableStyleId>
              </a:tblPr>
              <a:tblGrid>
                <a:gridCol w="1476249">
                  <a:extLst>
                    <a:ext uri="{9D8B030D-6E8A-4147-A177-3AD203B41FA5}">
                      <a16:colId xmlns:a16="http://schemas.microsoft.com/office/drawing/2014/main" val="14830518"/>
                    </a:ext>
                  </a:extLst>
                </a:gridCol>
                <a:gridCol w="1892595">
                  <a:extLst>
                    <a:ext uri="{9D8B030D-6E8A-4147-A177-3AD203B41FA5}">
                      <a16:colId xmlns:a16="http://schemas.microsoft.com/office/drawing/2014/main" val="854714440"/>
                    </a:ext>
                  </a:extLst>
                </a:gridCol>
                <a:gridCol w="2249849">
                  <a:extLst>
                    <a:ext uri="{9D8B030D-6E8A-4147-A177-3AD203B41FA5}">
                      <a16:colId xmlns:a16="http://schemas.microsoft.com/office/drawing/2014/main" val="1306310516"/>
                    </a:ext>
                  </a:extLst>
                </a:gridCol>
                <a:gridCol w="1471546">
                  <a:extLst>
                    <a:ext uri="{9D8B030D-6E8A-4147-A177-3AD203B41FA5}">
                      <a16:colId xmlns:a16="http://schemas.microsoft.com/office/drawing/2014/main" val="764643663"/>
                    </a:ext>
                  </a:extLst>
                </a:gridCol>
                <a:gridCol w="2015933">
                  <a:extLst>
                    <a:ext uri="{9D8B030D-6E8A-4147-A177-3AD203B41FA5}">
                      <a16:colId xmlns:a16="http://schemas.microsoft.com/office/drawing/2014/main" val="395337221"/>
                    </a:ext>
                  </a:extLst>
                </a:gridCol>
                <a:gridCol w="1288666">
                  <a:extLst>
                    <a:ext uri="{9D8B030D-6E8A-4147-A177-3AD203B41FA5}">
                      <a16:colId xmlns:a16="http://schemas.microsoft.com/office/drawing/2014/main" val="3835576740"/>
                    </a:ext>
                  </a:extLst>
                </a:gridCol>
              </a:tblGrid>
              <a:tr h="803912">
                <a:tc>
                  <a:txBody>
                    <a:bodyPr/>
                    <a:lstStyle/>
                    <a:p>
                      <a:pPr lvl="0" algn="ctr"/>
                      <a:r>
                        <a:rPr lang="en-US" altLang="zh-CN" sz="1400" b="0" dirty="0">
                          <a:solidFill>
                            <a:schemeClr val="tx1">
                              <a:lumMod val="85000"/>
                              <a:lumOff val="15000"/>
                            </a:schemeClr>
                          </a:solidFill>
                          <a:latin typeface="+mn-lt"/>
                        </a:rPr>
                        <a:t>Chao Cao</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vl="0" algn="l"/>
                      <a:r>
                        <a:rPr lang="en-US" altLang="zh-CN" sz="1400" b="0" dirty="0">
                          <a:solidFill>
                            <a:schemeClr val="tx1">
                              <a:lumMod val="85000"/>
                              <a:lumOff val="15000"/>
                            </a:schemeClr>
                          </a:solidFill>
                          <a:latin typeface="+mn-lt"/>
                        </a:rPr>
                        <a:t>Data collection</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rPr>
                        <a:t>Backend Construction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rPr>
                        <a:t>Database Management</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7475679"/>
                  </a:ext>
                </a:extLst>
              </a:tr>
              <a:tr h="803912">
                <a:tc>
                  <a:txBody>
                    <a:bodyPr/>
                    <a:lstStyle/>
                    <a:p>
                      <a:pPr marL="0" marR="0" lvl="0" indent="0" algn="ctr" defTabSz="116202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mn-lt"/>
                          <a:cs typeface="Segoe UI Light" pitchFamily="34" charset="0"/>
                        </a:rPr>
                        <a:t>Jiayu</a:t>
                      </a:r>
                      <a:r>
                        <a:rPr lang="en-US" altLang="zh-CN" sz="1400" b="0" dirty="0">
                          <a:solidFill>
                            <a:schemeClr val="tx1">
                              <a:lumMod val="85000"/>
                              <a:lumOff val="15000"/>
                            </a:schemeClr>
                          </a:solidFill>
                          <a:latin typeface="+mn-lt"/>
                          <a:cs typeface="Segoe UI Light" pitchFamily="34" charset="0"/>
                        </a:rPr>
                        <a:t> Xi</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rPr>
                        <a:t>Coding crawlers</a:t>
                      </a:r>
                    </a:p>
                    <a:p>
                      <a:pPr lvl="0" algn="l"/>
                      <a:r>
                        <a:rPr lang="en-US" altLang="zh-CN" sz="1400" b="0" dirty="0">
                          <a:solidFill>
                            <a:schemeClr val="tx1">
                              <a:lumMod val="85000"/>
                              <a:lumOff val="15000"/>
                            </a:schemeClr>
                          </a:solidFill>
                          <a:latin typeface="+mn-lt"/>
                        </a:rPr>
                        <a:t>Data collection</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rPr>
                        <a:t>Data Cleaning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rPr>
                        <a:t>Statics Analysis</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0837829"/>
                  </a:ext>
                </a:extLst>
              </a:tr>
              <a:tr h="803912">
                <a:tc>
                  <a:txBody>
                    <a:bodyPr/>
                    <a:lstStyle/>
                    <a:p>
                      <a:pPr marL="0" marR="0" lvl="0" indent="0" algn="ctr" defTabSz="116202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mn-lt"/>
                          <a:cs typeface="Segoe UI Light" pitchFamily="34" charset="0"/>
                        </a:rPr>
                        <a:t>Zilu</a:t>
                      </a:r>
                      <a:r>
                        <a:rPr lang="en-US" altLang="zh-CN" sz="1400" b="0" dirty="0">
                          <a:solidFill>
                            <a:schemeClr val="tx1">
                              <a:lumMod val="85000"/>
                              <a:lumOff val="15000"/>
                            </a:schemeClr>
                          </a:solidFill>
                          <a:latin typeface="+mn-lt"/>
                          <a:cs typeface="Segoe UI Light" pitchFamily="34" charset="0"/>
                        </a:rPr>
                        <a:t> Huang</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lgn="l"/>
                      <a:r>
                        <a:rPr lang="en-US" altLang="zh-CN" sz="1400" b="0" dirty="0">
                          <a:solidFill>
                            <a:schemeClr val="tx1">
                              <a:lumMod val="85000"/>
                              <a:lumOff val="15000"/>
                            </a:schemeClr>
                          </a:solidFill>
                          <a:latin typeface="+mn-lt"/>
                        </a:rPr>
                        <a:t>Data collection</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en-US" altLang="zh-CN" sz="1400" b="0" dirty="0">
                          <a:solidFill>
                            <a:schemeClr val="tx1">
                              <a:lumMod val="85000"/>
                              <a:lumOff val="15000"/>
                            </a:schemeClr>
                          </a:solidFill>
                          <a:latin typeface="+mn-lt"/>
                        </a:rPr>
                        <a:t>Debug</a:t>
                      </a:r>
                    </a:p>
                    <a:p>
                      <a:pPr lvl="0" algn="l"/>
                      <a:r>
                        <a:rPr lang="en-US" altLang="zh-CN" sz="1400" b="0" dirty="0">
                          <a:solidFill>
                            <a:schemeClr val="tx1">
                              <a:lumMod val="85000"/>
                              <a:lumOff val="15000"/>
                            </a:schemeClr>
                          </a:solidFill>
                          <a:latin typeface="+mn-lt"/>
                        </a:rPr>
                        <a:t>General Organization</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716858"/>
                  </a:ext>
                </a:extLst>
              </a:tr>
              <a:tr h="803912">
                <a:tc>
                  <a:txBody>
                    <a:bodyPr/>
                    <a:lstStyle/>
                    <a:p>
                      <a:pPr marL="0" marR="0" lvl="0" indent="0" algn="ctr" defTabSz="116202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mn-lt"/>
                          <a:cs typeface="Segoe UI Light" pitchFamily="34" charset="0"/>
                        </a:rPr>
                        <a:t>Ruilei</a:t>
                      </a:r>
                      <a:r>
                        <a:rPr lang="en-US" altLang="zh-CN" sz="1400" b="0" dirty="0">
                          <a:solidFill>
                            <a:schemeClr val="tx1">
                              <a:lumMod val="85000"/>
                              <a:lumOff val="15000"/>
                            </a:schemeClr>
                          </a:solidFill>
                          <a:latin typeface="+mn-lt"/>
                          <a:cs typeface="Segoe UI Light" pitchFamily="34" charset="0"/>
                        </a:rPr>
                        <a:t> Zhao</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lgn="l"/>
                      <a:r>
                        <a:rPr lang="en-US" altLang="zh-CN" sz="1400" b="0" dirty="0">
                          <a:solidFill>
                            <a:schemeClr val="tx1">
                              <a:lumMod val="85000"/>
                              <a:lumOff val="15000"/>
                            </a:schemeClr>
                          </a:solidFill>
                          <a:latin typeface="+mn-lt"/>
                        </a:rPr>
                        <a:t>Data collection</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en-US" altLang="zh-CN" sz="1400" b="0" dirty="0">
                          <a:solidFill>
                            <a:schemeClr val="tx1">
                              <a:lumMod val="85000"/>
                              <a:lumOff val="15000"/>
                            </a:schemeClr>
                          </a:solidFill>
                          <a:latin typeface="+mn-lt"/>
                        </a:rPr>
                        <a:t>Frontend</a:t>
                      </a:r>
                    </a:p>
                    <a:p>
                      <a:pPr lvl="0" algn="l"/>
                      <a:r>
                        <a:rPr lang="en-US" altLang="zh-CN" sz="1400" b="0" dirty="0">
                          <a:solidFill>
                            <a:schemeClr val="tx1">
                              <a:lumMod val="85000"/>
                              <a:lumOff val="15000"/>
                            </a:schemeClr>
                          </a:solidFill>
                          <a:latin typeface="+mn-lt"/>
                        </a:rPr>
                        <a:t>Web Design</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9081677"/>
                  </a:ext>
                </a:extLst>
              </a:tr>
            </a:tbl>
          </a:graphicData>
        </a:graphic>
      </p:graphicFrame>
      <p:sp>
        <p:nvSpPr>
          <p:cNvPr id="10" name="文本框 9"/>
          <p:cNvSpPr txBox="1"/>
          <p:nvPr/>
        </p:nvSpPr>
        <p:spPr>
          <a:xfrm>
            <a:off x="2211645" y="5303965"/>
            <a:ext cx="8748395" cy="923328"/>
          </a:xfrm>
          <a:prstGeom prst="rect">
            <a:avLst/>
          </a:prstGeom>
          <a:noFill/>
        </p:spPr>
        <p:txBody>
          <a:bodyPr wrap="square" lIns="91438" tIns="45719" rIns="91438" bIns="45719" rtlCol="0">
            <a:spAutoFit/>
          </a:bodyPr>
          <a:lstStyle/>
          <a:p>
            <a:r>
              <a:rPr lang="en-US" altLang="zh-CN" sz="5400" dirty="0">
                <a:solidFill>
                  <a:srgbClr val="1A9895"/>
                </a:solidFill>
                <a:latin typeface="+mj-ea"/>
                <a:ea typeface="+mj-ea"/>
              </a:rPr>
              <a:t>Learning&amp; Sharing</a:t>
            </a:r>
          </a:p>
        </p:txBody>
      </p:sp>
    </p:spTree>
    <p:extLst>
      <p:ext uri="{BB962C8B-B14F-4D97-AF65-F5344CB8AC3E}">
        <p14:creationId xmlns:p14="http://schemas.microsoft.com/office/powerpoint/2010/main" val="224517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One</a:t>
            </a:r>
          </a:p>
          <a:p>
            <a:r>
              <a:rPr lang="en-US" altLang="zh-CN" sz="5400" dirty="0">
                <a:solidFill>
                  <a:schemeClr val="bg1"/>
                </a:solidFill>
              </a:rPr>
              <a:t>Introduction</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265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Six</a:t>
            </a:r>
          </a:p>
          <a:p>
            <a:r>
              <a:rPr lang="en-US" altLang="zh-CN" sz="5400" dirty="0">
                <a:solidFill>
                  <a:schemeClr val="bg1"/>
                </a:solidFill>
              </a:rPr>
              <a:t>Reference</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259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06</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Six</a:t>
            </a:r>
          </a:p>
          <a:p>
            <a:r>
              <a:rPr lang="en-US" altLang="zh-CN" sz="2000" dirty="0"/>
              <a:t>Reference</a:t>
            </a:r>
            <a:endParaRPr lang="zh-CN" altLang="en-US" sz="2000" dirty="0"/>
          </a:p>
        </p:txBody>
      </p:sp>
      <p:sp>
        <p:nvSpPr>
          <p:cNvPr id="5" name="矩形 4"/>
          <p:cNvSpPr/>
          <p:nvPr/>
        </p:nvSpPr>
        <p:spPr>
          <a:xfrm>
            <a:off x="658813" y="1222882"/>
            <a:ext cx="10438801" cy="5182573"/>
          </a:xfrm>
          <a:prstGeom prst="rect">
            <a:avLst/>
          </a:prstGeom>
        </p:spPr>
        <p:txBody>
          <a:bodyPr wrap="square">
            <a:spAutoFit/>
          </a:bodyPr>
          <a:lstStyle/>
          <a:p>
            <a:pPr marL="342900" indent="-342900">
              <a:lnSpc>
                <a:spcPct val="130000"/>
              </a:lnSpc>
              <a:buAutoNum type="arabicPeriod"/>
            </a:pPr>
            <a:r>
              <a:rPr lang="en-US" altLang="zh-CN" sz="1600" dirty="0">
                <a:solidFill>
                  <a:schemeClr val="tx1">
                    <a:lumMod val="75000"/>
                    <a:lumOff val="25000"/>
                  </a:schemeClr>
                </a:solidFill>
                <a:latin typeface="+mn-ea"/>
                <a:hlinkClick r:id="rId3"/>
              </a:rPr>
              <a:t>https://www.zhihu.com/question/19971859</a:t>
            </a:r>
            <a:endParaRPr lang="en-US" altLang="zh-CN" sz="1600" dirty="0">
              <a:solidFill>
                <a:schemeClr val="tx1">
                  <a:lumMod val="75000"/>
                  <a:lumOff val="25000"/>
                </a:schemeClr>
              </a:solidFill>
              <a:latin typeface="+mn-ea"/>
            </a:endParaRPr>
          </a:p>
          <a:p>
            <a:pPr marL="342900" indent="-342900">
              <a:lnSpc>
                <a:spcPct val="130000"/>
              </a:lnSpc>
              <a:buAutoNum type="arabicPeriod"/>
            </a:pPr>
            <a:r>
              <a:rPr lang="en-US" altLang="zh-CN" sz="1600" dirty="0">
                <a:solidFill>
                  <a:schemeClr val="tx1">
                    <a:lumMod val="75000"/>
                    <a:lumOff val="25000"/>
                  </a:schemeClr>
                </a:solidFill>
                <a:latin typeface="+mn-ea"/>
                <a:hlinkClick r:id="rId4"/>
              </a:rPr>
              <a:t>https://www.jianshu.com/p/5463ab162a58</a:t>
            </a:r>
            <a:endParaRPr lang="en-US" altLang="zh-CN" sz="1600" dirty="0">
              <a:solidFill>
                <a:schemeClr val="tx1">
                  <a:lumMod val="75000"/>
                  <a:lumOff val="25000"/>
                </a:schemeClr>
              </a:solidFill>
              <a:latin typeface="+mn-ea"/>
            </a:endParaRPr>
          </a:p>
          <a:p>
            <a:pPr marL="342900" indent="-342900">
              <a:lnSpc>
                <a:spcPct val="130000"/>
              </a:lnSpc>
              <a:buAutoNum type="arabicPeriod"/>
            </a:pPr>
            <a:r>
              <a:rPr lang="en-US" altLang="zh-CN" sz="1600" dirty="0" err="1">
                <a:solidFill>
                  <a:schemeClr val="tx1">
                    <a:lumMod val="75000"/>
                    <a:lumOff val="25000"/>
                  </a:schemeClr>
                </a:solidFill>
                <a:latin typeface="+mn-ea"/>
              </a:rPr>
              <a:t>GlobalWebIndex</a:t>
            </a:r>
            <a:r>
              <a:rPr lang="en-US" altLang="zh-CN" sz="1600" dirty="0">
                <a:solidFill>
                  <a:schemeClr val="tx1">
                    <a:lumMod val="75000"/>
                    <a:lumOff val="25000"/>
                  </a:schemeClr>
                </a:solidFill>
                <a:latin typeface="+mn-ea"/>
              </a:rPr>
              <a:t>. "Increased Time Spent on Media Consumption Due to The Coronavirus Outbreak among Internet Users Worldwide as of March 2020, by Country." Statista, Statista Inc., 23 Mar 2020, </a:t>
            </a:r>
            <a:r>
              <a:rPr lang="en-US" altLang="zh-CN" sz="1600" dirty="0">
                <a:solidFill>
                  <a:schemeClr val="tx1">
                    <a:lumMod val="75000"/>
                    <a:lumOff val="25000"/>
                  </a:schemeClr>
                </a:solidFill>
                <a:latin typeface="+mn-ea"/>
                <a:hlinkClick r:id="rId5"/>
              </a:rPr>
              <a:t>https://www-statista-com.arktos.nyit.edu/statistics/1106766/media-consumption-growth-coronavirus-worldwide-by-country/</a:t>
            </a:r>
            <a:endParaRPr lang="en-US" altLang="zh-CN" sz="1600" dirty="0">
              <a:solidFill>
                <a:schemeClr val="tx1">
                  <a:lumMod val="75000"/>
                  <a:lumOff val="25000"/>
                </a:schemeClr>
              </a:solidFill>
              <a:latin typeface="+mn-ea"/>
            </a:endParaRPr>
          </a:p>
          <a:p>
            <a:pPr marL="342900" indent="-342900">
              <a:lnSpc>
                <a:spcPct val="130000"/>
              </a:lnSpc>
              <a:buAutoNum type="arabicPeriod"/>
            </a:pPr>
            <a:r>
              <a:rPr lang="en-US" altLang="zh-CN" sz="1600" dirty="0">
                <a:solidFill>
                  <a:schemeClr val="tx1">
                    <a:lumMod val="75000"/>
                    <a:lumOff val="25000"/>
                  </a:schemeClr>
                </a:solidFill>
                <a:latin typeface="+mn-ea"/>
              </a:rPr>
              <a:t>Bloomberg. (March 18, 2020). Coronavirus impact: growth in time spent streaming TV and video worldwide in the weekend of March 13 to 14, 2020 [Graph]. In Statista. Retrieved May 15, 2021, from https://www-statista-com.arktos.nyit.edu/statistics/1107559/video-streaming-consumption-growth-worldwide-coronavirus/</a:t>
            </a:r>
          </a:p>
          <a:p>
            <a:pPr marL="342900" indent="-342900">
              <a:lnSpc>
                <a:spcPct val="130000"/>
              </a:lnSpc>
              <a:buAutoNum type="arabicPeriod"/>
            </a:pPr>
            <a:r>
              <a:rPr lang="en-US" altLang="zh-CN" sz="1600" dirty="0">
                <a:solidFill>
                  <a:schemeClr val="tx1">
                    <a:lumMod val="75000"/>
                    <a:lumOff val="25000"/>
                  </a:schemeClr>
                </a:solidFill>
                <a:latin typeface="+mn-ea"/>
              </a:rPr>
              <a:t>YUAN Quan, CHENG Zhen-</a:t>
            </a:r>
            <a:r>
              <a:rPr lang="en-US" altLang="zh-CN" sz="1600" dirty="0" err="1">
                <a:solidFill>
                  <a:schemeClr val="tx1">
                    <a:lumMod val="75000"/>
                    <a:lumOff val="25000"/>
                  </a:schemeClr>
                </a:solidFill>
                <a:latin typeface="+mn-ea"/>
              </a:rPr>
              <a:t>hua</a:t>
            </a:r>
            <a:r>
              <a:rPr lang="en-US" altLang="zh-CN" sz="1600" dirty="0">
                <a:solidFill>
                  <a:schemeClr val="tx1">
                    <a:lumMod val="75000"/>
                    <a:lumOff val="25000"/>
                  </a:schemeClr>
                </a:solidFill>
                <a:latin typeface="+mn-ea"/>
              </a:rPr>
              <a:t>, &amp; JIANG Yang. (2020). A movie recommendation algorithm based on knowledge graph and collaborative filtering. Computer Engineering &amp; Science / </a:t>
            </a:r>
            <a:r>
              <a:rPr lang="en-US" altLang="zh-CN" sz="1600" dirty="0" err="1">
                <a:solidFill>
                  <a:schemeClr val="tx1">
                    <a:lumMod val="75000"/>
                    <a:lumOff val="25000"/>
                  </a:schemeClr>
                </a:solidFill>
                <a:latin typeface="+mn-ea"/>
              </a:rPr>
              <a:t>Jisuanji</a:t>
            </a:r>
            <a:r>
              <a:rPr lang="en-US" altLang="zh-CN" sz="1600" dirty="0">
                <a:solidFill>
                  <a:schemeClr val="tx1">
                    <a:lumMod val="75000"/>
                    <a:lumOff val="25000"/>
                  </a:schemeClr>
                </a:solidFill>
                <a:latin typeface="+mn-ea"/>
              </a:rPr>
              <a:t> </a:t>
            </a:r>
            <a:r>
              <a:rPr lang="en-US" altLang="zh-CN" sz="1600" dirty="0" err="1">
                <a:solidFill>
                  <a:schemeClr val="tx1">
                    <a:lumMod val="75000"/>
                    <a:lumOff val="25000"/>
                  </a:schemeClr>
                </a:solidFill>
                <a:latin typeface="+mn-ea"/>
              </a:rPr>
              <a:t>Gongcheng</a:t>
            </a:r>
            <a:r>
              <a:rPr lang="en-US" altLang="zh-CN" sz="1600" dirty="0">
                <a:solidFill>
                  <a:schemeClr val="tx1">
                    <a:lumMod val="75000"/>
                    <a:lumOff val="25000"/>
                  </a:schemeClr>
                </a:solidFill>
                <a:latin typeface="+mn-ea"/>
              </a:rPr>
              <a:t> Yu </a:t>
            </a:r>
            <a:r>
              <a:rPr lang="en-US" altLang="zh-CN" sz="1600" dirty="0" err="1">
                <a:solidFill>
                  <a:schemeClr val="tx1">
                    <a:lumMod val="75000"/>
                    <a:lumOff val="25000"/>
                  </a:schemeClr>
                </a:solidFill>
                <a:latin typeface="+mn-ea"/>
              </a:rPr>
              <a:t>Kexue</a:t>
            </a:r>
            <a:r>
              <a:rPr lang="en-US" altLang="zh-CN" sz="1600" dirty="0">
                <a:solidFill>
                  <a:schemeClr val="tx1">
                    <a:lumMod val="75000"/>
                    <a:lumOff val="25000"/>
                  </a:schemeClr>
                </a:solidFill>
                <a:latin typeface="+mn-ea"/>
              </a:rPr>
              <a:t>, 42(4), 714–721. </a:t>
            </a:r>
            <a:r>
              <a:rPr lang="en-US" altLang="zh-CN" sz="1600" dirty="0">
                <a:solidFill>
                  <a:schemeClr val="tx1">
                    <a:lumMod val="75000"/>
                    <a:lumOff val="25000"/>
                  </a:schemeClr>
                </a:solidFill>
                <a:latin typeface="+mn-ea"/>
                <a:hlinkClick r:id="rId6"/>
              </a:rPr>
              <a:t>https://doi-org.arktos.nyit.edu/10.3969/j.issn.1007-130X.2020.04.019</a:t>
            </a:r>
            <a:endParaRPr lang="en-US" altLang="zh-CN" sz="1600" dirty="0">
              <a:solidFill>
                <a:schemeClr val="tx1">
                  <a:lumMod val="75000"/>
                  <a:lumOff val="25000"/>
                </a:schemeClr>
              </a:solidFill>
              <a:latin typeface="+mn-ea"/>
            </a:endParaRPr>
          </a:p>
          <a:p>
            <a:pPr marL="342900" indent="-342900">
              <a:lnSpc>
                <a:spcPct val="130000"/>
              </a:lnSpc>
              <a:buAutoNum type="arabicPeriod"/>
            </a:pPr>
            <a:r>
              <a:rPr lang="en-US" altLang="zh-CN" sz="1600" dirty="0"/>
              <a:t>https://www.sciencedirect.com/science/article/pii/S1045926X14000901</a:t>
            </a:r>
            <a:endParaRPr lang="en-US" altLang="zh-CN" sz="1600" dirty="0">
              <a:solidFill>
                <a:schemeClr val="tx1">
                  <a:lumMod val="75000"/>
                  <a:lumOff val="25000"/>
                </a:schemeClr>
              </a:solidFill>
              <a:latin typeface="+mn-ea"/>
            </a:endParaRPr>
          </a:p>
          <a:p>
            <a:pPr marL="342900" indent="-342900">
              <a:lnSpc>
                <a:spcPct val="130000"/>
              </a:lnSpc>
              <a:buAutoNum type="arabicPeriod"/>
            </a:pPr>
            <a:endParaRPr lang="en-US" altLang="zh-CN" sz="1600" dirty="0">
              <a:solidFill>
                <a:schemeClr val="tx1">
                  <a:lumMod val="75000"/>
                  <a:lumOff val="25000"/>
                </a:schemeClr>
              </a:solidFill>
              <a:latin typeface="+mn-ea"/>
            </a:endParaRPr>
          </a:p>
          <a:p>
            <a:pPr marL="342900" indent="-342900">
              <a:lnSpc>
                <a:spcPct val="130000"/>
              </a:lnSpc>
              <a:buAutoNum type="arabicPeriod"/>
            </a:pPr>
            <a:endParaRPr lang="en-US" altLang="zh-CN" sz="1600" dirty="0">
              <a:solidFill>
                <a:schemeClr val="tx1">
                  <a:lumMod val="75000"/>
                  <a:lumOff val="25000"/>
                </a:schemeClr>
              </a:solidFill>
              <a:latin typeface="+mn-ea"/>
            </a:endParaRPr>
          </a:p>
        </p:txBody>
      </p:sp>
    </p:spTree>
    <p:extLst>
      <p:ext uri="{BB962C8B-B14F-4D97-AF65-F5344CB8AC3E}">
        <p14:creationId xmlns:p14="http://schemas.microsoft.com/office/powerpoint/2010/main" val="312258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13619" y="2383992"/>
            <a:ext cx="4764766" cy="1446550"/>
          </a:xfrm>
          <a:prstGeom prst="rect">
            <a:avLst/>
          </a:prstGeom>
        </p:spPr>
        <p:txBody>
          <a:bodyPr wrap="none">
            <a:spAutoFit/>
          </a:bodyPr>
          <a:lstStyle/>
          <a:p>
            <a:pPr algn="ctr"/>
            <a:r>
              <a:rPr lang="en-US" altLang="zh-CN" sz="4400" b="1" dirty="0"/>
              <a:t>THANK YOU </a:t>
            </a:r>
          </a:p>
          <a:p>
            <a:pPr algn="ctr"/>
            <a:r>
              <a:rPr lang="en-US" altLang="zh-CN" sz="4400" b="1" dirty="0"/>
              <a:t>FOR WATCHING</a:t>
            </a:r>
          </a:p>
        </p:txBody>
      </p:sp>
      <p:cxnSp>
        <p:nvCxnSpPr>
          <p:cNvPr id="6" name="直接连接符 5"/>
          <p:cNvCxnSpPr/>
          <p:nvPr/>
        </p:nvCxnSpPr>
        <p:spPr>
          <a:xfrm>
            <a:off x="3852333" y="3737409"/>
            <a:ext cx="4626052" cy="0"/>
          </a:xfrm>
          <a:prstGeom prst="line">
            <a:avLst/>
          </a:prstGeom>
          <a:ln>
            <a:solidFill>
              <a:srgbClr val="1A9895"/>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1CBBFD4B-32F0-47AA-8FC9-21DC346237C4}"/>
              </a:ext>
            </a:extLst>
          </p:cNvPr>
          <p:cNvSpPr/>
          <p:nvPr/>
        </p:nvSpPr>
        <p:spPr>
          <a:xfrm>
            <a:off x="4530778" y="4140151"/>
            <a:ext cx="4192173" cy="2308324"/>
          </a:xfrm>
          <a:prstGeom prst="rect">
            <a:avLst/>
          </a:prstGeom>
        </p:spPr>
        <p:txBody>
          <a:bodyPr wrap="none">
            <a:spAutoFit/>
          </a:bodyPr>
          <a:lstStyle/>
          <a:p>
            <a:r>
              <a:rPr lang="en-US" altLang="zh-CN" dirty="0"/>
              <a:t>PRESENTED BY </a:t>
            </a:r>
          </a:p>
          <a:p>
            <a:r>
              <a:rPr lang="en-US" altLang="zh-CN" dirty="0"/>
              <a:t>	1245994 	Chao Cao</a:t>
            </a:r>
          </a:p>
          <a:p>
            <a:r>
              <a:rPr lang="en-US" altLang="zh-CN" dirty="0"/>
              <a:t>	1245826     	</a:t>
            </a:r>
            <a:r>
              <a:rPr lang="en-US" altLang="zh-CN" dirty="0" err="1"/>
              <a:t>Jiayu</a:t>
            </a:r>
            <a:r>
              <a:rPr lang="en-US" altLang="zh-CN" dirty="0"/>
              <a:t> Xi</a:t>
            </a:r>
          </a:p>
          <a:p>
            <a:r>
              <a:rPr lang="en-US" altLang="zh-CN" dirty="0"/>
              <a:t>	1246260       	</a:t>
            </a:r>
            <a:r>
              <a:rPr lang="en-US" altLang="zh-CN" dirty="0" err="1"/>
              <a:t>Ruilei</a:t>
            </a:r>
            <a:r>
              <a:rPr lang="en-US" altLang="zh-CN" dirty="0"/>
              <a:t> Zhao</a:t>
            </a:r>
          </a:p>
          <a:p>
            <a:r>
              <a:rPr lang="en-US" altLang="zh-CN" dirty="0"/>
              <a:t>	1259652       	</a:t>
            </a:r>
            <a:r>
              <a:rPr lang="en-US" altLang="zh-CN" dirty="0" err="1"/>
              <a:t>Zilu</a:t>
            </a:r>
            <a:r>
              <a:rPr lang="en-US" altLang="zh-CN" dirty="0"/>
              <a:t> Huang</a:t>
            </a:r>
          </a:p>
          <a:p>
            <a:endParaRPr lang="en-US" altLang="zh-CN" dirty="0"/>
          </a:p>
          <a:p>
            <a:r>
              <a:rPr lang="en-US" altLang="zh-CN" dirty="0"/>
              <a:t>Instructor</a:t>
            </a:r>
            <a:r>
              <a:rPr lang="zh-CN" altLang="en-US" dirty="0"/>
              <a:t>：</a:t>
            </a:r>
            <a:r>
              <a:rPr lang="en-US" altLang="zh-CN" dirty="0" err="1"/>
              <a:t>Houwei</a:t>
            </a:r>
            <a:r>
              <a:rPr lang="en-US" altLang="zh-CN" dirty="0"/>
              <a:t> Cao</a:t>
            </a:r>
          </a:p>
          <a:p>
            <a:endParaRPr lang="en-US" altLang="zh-CN" dirty="0"/>
          </a:p>
        </p:txBody>
      </p:sp>
    </p:spTree>
    <p:extLst>
      <p:ext uri="{BB962C8B-B14F-4D97-AF65-F5344CB8AC3E}">
        <p14:creationId xmlns:p14="http://schemas.microsoft.com/office/powerpoint/2010/main" val="1311402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One</a:t>
            </a:r>
          </a:p>
          <a:p>
            <a:r>
              <a:rPr lang="en-US" altLang="zh-CN" sz="2000" dirty="0"/>
              <a:t>Introduction</a:t>
            </a:r>
          </a:p>
        </p:txBody>
      </p:sp>
      <p:grpSp>
        <p:nvGrpSpPr>
          <p:cNvPr id="5" name="组合 4"/>
          <p:cNvGrpSpPr/>
          <p:nvPr/>
        </p:nvGrpSpPr>
        <p:grpSpPr>
          <a:xfrm>
            <a:off x="4114954" y="1660221"/>
            <a:ext cx="200891" cy="599943"/>
            <a:chOff x="2008778" y="2574004"/>
            <a:chExt cx="380273" cy="1135650"/>
          </a:xfrm>
          <a:solidFill>
            <a:srgbClr val="DADADA"/>
          </a:solidFill>
        </p:grpSpPr>
        <p:sp>
          <p:nvSpPr>
            <p:cNvPr id="6" name="圆角矩形 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1"/>
            <p:cNvGrpSpPr/>
            <p:nvPr/>
          </p:nvGrpSpPr>
          <p:grpSpPr>
            <a:xfrm>
              <a:off x="2025107" y="2574004"/>
              <a:ext cx="347391" cy="392181"/>
              <a:chOff x="1368786" y="1195986"/>
              <a:chExt cx="1009650" cy="1139826"/>
            </a:xfrm>
            <a:grpFill/>
          </p:grpSpPr>
          <p:sp>
            <p:nvSpPr>
              <p:cNvPr id="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圆角矩形 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431110" y="2043422"/>
            <a:ext cx="269553" cy="804996"/>
            <a:chOff x="2008778" y="2574004"/>
            <a:chExt cx="380273" cy="1135650"/>
          </a:xfrm>
          <a:solidFill>
            <a:srgbClr val="DADADA"/>
          </a:solidFill>
        </p:grpSpPr>
        <p:sp>
          <p:nvSpPr>
            <p:cNvPr id="16" name="圆角矩形 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61"/>
            <p:cNvGrpSpPr/>
            <p:nvPr/>
          </p:nvGrpSpPr>
          <p:grpSpPr>
            <a:xfrm>
              <a:off x="2025107" y="2574004"/>
              <a:ext cx="347391" cy="392181"/>
              <a:chOff x="1368786" y="1195986"/>
              <a:chExt cx="1009650" cy="1139826"/>
            </a:xfrm>
            <a:grpFill/>
          </p:grpSpPr>
          <p:sp>
            <p:nvSpPr>
              <p:cNvPr id="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圆角矩形 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4442502" y="2073438"/>
            <a:ext cx="226369" cy="676029"/>
            <a:chOff x="2008778" y="2574004"/>
            <a:chExt cx="380273" cy="1135650"/>
          </a:xfrm>
          <a:solidFill>
            <a:srgbClr val="DADADA"/>
          </a:solidFill>
        </p:grpSpPr>
        <p:sp>
          <p:nvSpPr>
            <p:cNvPr id="26" name="圆角矩形 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Group 61"/>
            <p:cNvGrpSpPr/>
            <p:nvPr/>
          </p:nvGrpSpPr>
          <p:grpSpPr>
            <a:xfrm>
              <a:off x="2025107" y="2574004"/>
              <a:ext cx="347391" cy="392181"/>
              <a:chOff x="1368786" y="1195986"/>
              <a:chExt cx="1009650" cy="1139826"/>
            </a:xfrm>
            <a:grpFill/>
          </p:grpSpPr>
          <p:sp>
            <p:nvSpPr>
              <p:cNvPr id="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 name="圆角矩形 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183886" y="2225102"/>
            <a:ext cx="268710" cy="802477"/>
            <a:chOff x="2008778" y="2574004"/>
            <a:chExt cx="380273" cy="1135650"/>
          </a:xfrm>
          <a:solidFill>
            <a:srgbClr val="A1D3D0"/>
          </a:solidFill>
        </p:grpSpPr>
        <p:sp>
          <p:nvSpPr>
            <p:cNvPr id="36" name="圆角矩形 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Group 61"/>
            <p:cNvGrpSpPr/>
            <p:nvPr/>
          </p:nvGrpSpPr>
          <p:grpSpPr>
            <a:xfrm>
              <a:off x="2025107" y="2574004"/>
              <a:ext cx="347391" cy="392181"/>
              <a:chOff x="1368786" y="1195986"/>
              <a:chExt cx="1009650" cy="1139826"/>
            </a:xfrm>
            <a:grpFill/>
          </p:grpSpPr>
          <p:sp>
            <p:nvSpPr>
              <p:cNvPr id="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圆角矩形 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4859995" y="2376638"/>
            <a:ext cx="273146" cy="815722"/>
            <a:chOff x="2008778" y="2574004"/>
            <a:chExt cx="380273" cy="1135650"/>
          </a:xfrm>
          <a:solidFill>
            <a:srgbClr val="A1D3D0"/>
          </a:solidFill>
        </p:grpSpPr>
        <p:sp>
          <p:nvSpPr>
            <p:cNvPr id="46" name="圆角矩形 4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61"/>
            <p:cNvGrpSpPr/>
            <p:nvPr/>
          </p:nvGrpSpPr>
          <p:grpSpPr>
            <a:xfrm>
              <a:off x="2025107" y="2574004"/>
              <a:ext cx="347391" cy="392181"/>
              <a:chOff x="1368786" y="1195986"/>
              <a:chExt cx="1009650" cy="1139826"/>
            </a:xfrm>
            <a:grpFill/>
          </p:grpSpPr>
          <p:sp>
            <p:nvSpPr>
              <p:cNvPr id="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圆角矩形 4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1196821" y="2482306"/>
            <a:ext cx="301028" cy="898992"/>
            <a:chOff x="2008778" y="2574004"/>
            <a:chExt cx="380273" cy="1135650"/>
          </a:xfrm>
          <a:solidFill>
            <a:srgbClr val="A1D3D0"/>
          </a:solidFill>
        </p:grpSpPr>
        <p:sp>
          <p:nvSpPr>
            <p:cNvPr id="56" name="圆角矩形 5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Group 61"/>
            <p:cNvGrpSpPr/>
            <p:nvPr/>
          </p:nvGrpSpPr>
          <p:grpSpPr>
            <a:xfrm>
              <a:off x="2025107" y="2574004"/>
              <a:ext cx="347391" cy="392181"/>
              <a:chOff x="1368786" y="1195986"/>
              <a:chExt cx="1009650" cy="1139826"/>
            </a:xfrm>
            <a:grpFill/>
          </p:grpSpPr>
          <p:sp>
            <p:nvSpPr>
              <p:cNvPr id="6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圆角矩形 5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1433066" y="3083158"/>
            <a:ext cx="383219" cy="1144451"/>
            <a:chOff x="2008778" y="2574004"/>
            <a:chExt cx="380273" cy="1135650"/>
          </a:xfrm>
          <a:solidFill>
            <a:srgbClr val="A1D3D0"/>
          </a:solidFill>
        </p:grpSpPr>
        <p:sp>
          <p:nvSpPr>
            <p:cNvPr id="66" name="圆角矩形 6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Group 61"/>
            <p:cNvGrpSpPr/>
            <p:nvPr/>
          </p:nvGrpSpPr>
          <p:grpSpPr>
            <a:xfrm>
              <a:off x="2025107" y="2574004"/>
              <a:ext cx="347391" cy="392181"/>
              <a:chOff x="1368786" y="1195986"/>
              <a:chExt cx="1009650" cy="1139826"/>
            </a:xfrm>
            <a:grpFill/>
          </p:grpSpPr>
          <p:sp>
            <p:nvSpPr>
              <p:cNvPr id="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圆角矩形 6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3425752" y="2413262"/>
            <a:ext cx="301028" cy="898992"/>
            <a:chOff x="2008778" y="2574004"/>
            <a:chExt cx="380273" cy="1135650"/>
          </a:xfrm>
          <a:solidFill>
            <a:srgbClr val="A1D3D0"/>
          </a:solidFill>
        </p:grpSpPr>
        <p:sp>
          <p:nvSpPr>
            <p:cNvPr id="76" name="圆角矩形 7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Group 61"/>
            <p:cNvGrpSpPr/>
            <p:nvPr/>
          </p:nvGrpSpPr>
          <p:grpSpPr>
            <a:xfrm>
              <a:off x="2025107" y="2574004"/>
              <a:ext cx="347391" cy="392181"/>
              <a:chOff x="1368786" y="1195986"/>
              <a:chExt cx="1009650" cy="1139826"/>
            </a:xfrm>
            <a:grpFill/>
          </p:grpSpPr>
          <p:sp>
            <p:nvSpPr>
              <p:cNvPr id="8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圆角矩形 7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688367" y="2356651"/>
            <a:ext cx="301028" cy="898992"/>
            <a:chOff x="2008778" y="2574004"/>
            <a:chExt cx="380273" cy="1135650"/>
          </a:xfrm>
          <a:solidFill>
            <a:srgbClr val="A1D3D0"/>
          </a:solidFill>
        </p:grpSpPr>
        <p:sp>
          <p:nvSpPr>
            <p:cNvPr id="86" name="圆角矩形 8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Group 61"/>
            <p:cNvGrpSpPr/>
            <p:nvPr/>
          </p:nvGrpSpPr>
          <p:grpSpPr>
            <a:xfrm>
              <a:off x="2025107" y="2574004"/>
              <a:ext cx="347391" cy="392181"/>
              <a:chOff x="1368786" y="1195986"/>
              <a:chExt cx="1009650" cy="1139826"/>
            </a:xfrm>
            <a:grpFill/>
          </p:grpSpPr>
          <p:sp>
            <p:nvSpPr>
              <p:cNvPr id="9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圆角矩形 8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圆角矩形 9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4421449" y="2731713"/>
            <a:ext cx="301028" cy="898992"/>
            <a:chOff x="2008778" y="2574004"/>
            <a:chExt cx="380273" cy="1135650"/>
          </a:xfrm>
          <a:solidFill>
            <a:srgbClr val="A1D3D0"/>
          </a:solidFill>
        </p:grpSpPr>
        <p:sp>
          <p:nvSpPr>
            <p:cNvPr id="96" name="圆角矩形 9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Group 61"/>
            <p:cNvGrpSpPr/>
            <p:nvPr/>
          </p:nvGrpSpPr>
          <p:grpSpPr>
            <a:xfrm>
              <a:off x="2025107" y="2574004"/>
              <a:ext cx="347391" cy="392181"/>
              <a:chOff x="1368786" y="1195986"/>
              <a:chExt cx="1009650" cy="1139826"/>
            </a:xfrm>
            <a:grpFill/>
          </p:grpSpPr>
          <p:sp>
            <p:nvSpPr>
              <p:cNvPr id="10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 name="圆角矩形 9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圆角矩形 10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2007791" y="1974246"/>
            <a:ext cx="276736" cy="826445"/>
            <a:chOff x="2008778" y="2574004"/>
            <a:chExt cx="380273" cy="1135650"/>
          </a:xfrm>
          <a:solidFill>
            <a:srgbClr val="A1D3D0"/>
          </a:solidFill>
        </p:grpSpPr>
        <p:sp>
          <p:nvSpPr>
            <p:cNvPr id="106" name="圆角矩形 10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7" name="Group 61"/>
            <p:cNvGrpSpPr/>
            <p:nvPr/>
          </p:nvGrpSpPr>
          <p:grpSpPr>
            <a:xfrm>
              <a:off x="2025107" y="2574004"/>
              <a:ext cx="347391" cy="392181"/>
              <a:chOff x="1368786" y="1195986"/>
              <a:chExt cx="1009650" cy="1139826"/>
            </a:xfrm>
            <a:grpFill/>
          </p:grpSpPr>
          <p:sp>
            <p:nvSpPr>
              <p:cNvPr id="1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8" name="圆角矩形 10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p:nvGrpSpPr>
        <p:grpSpPr>
          <a:xfrm>
            <a:off x="2567757" y="2418324"/>
            <a:ext cx="341396" cy="1019548"/>
            <a:chOff x="2008778" y="2574004"/>
            <a:chExt cx="380273" cy="1135650"/>
          </a:xfrm>
          <a:solidFill>
            <a:srgbClr val="A1D3D0"/>
          </a:solidFill>
        </p:grpSpPr>
        <p:sp>
          <p:nvSpPr>
            <p:cNvPr id="116" name="圆角矩形 1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7" name="Group 61"/>
            <p:cNvGrpSpPr/>
            <p:nvPr/>
          </p:nvGrpSpPr>
          <p:grpSpPr>
            <a:xfrm>
              <a:off x="2025107" y="2574004"/>
              <a:ext cx="347391" cy="392181"/>
              <a:chOff x="1368786" y="1195986"/>
              <a:chExt cx="1009650" cy="1139826"/>
            </a:xfrm>
            <a:grpFill/>
          </p:grpSpPr>
          <p:sp>
            <p:nvSpPr>
              <p:cNvPr id="1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8" name="圆角矩形 1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圆角矩形 1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圆角矩形 1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1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p:cNvGrpSpPr/>
          <p:nvPr/>
        </p:nvGrpSpPr>
        <p:grpSpPr>
          <a:xfrm>
            <a:off x="3056192" y="2773401"/>
            <a:ext cx="383219" cy="1144451"/>
            <a:chOff x="2008778" y="2574004"/>
            <a:chExt cx="380273" cy="1135650"/>
          </a:xfrm>
          <a:solidFill>
            <a:srgbClr val="A1D3D0"/>
          </a:solidFill>
        </p:grpSpPr>
        <p:sp>
          <p:nvSpPr>
            <p:cNvPr id="126" name="圆角矩形 1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7" name="Group 61"/>
            <p:cNvGrpSpPr/>
            <p:nvPr/>
          </p:nvGrpSpPr>
          <p:grpSpPr>
            <a:xfrm>
              <a:off x="2025107" y="2574004"/>
              <a:ext cx="347391" cy="392181"/>
              <a:chOff x="1368786" y="1195986"/>
              <a:chExt cx="1009650" cy="1139826"/>
            </a:xfrm>
            <a:grpFill/>
          </p:grpSpPr>
          <p:sp>
            <p:nvSpPr>
              <p:cNvPr id="1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8" name="圆角矩形 1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圆角矩形 1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5" name="组合 134"/>
          <p:cNvGrpSpPr/>
          <p:nvPr/>
        </p:nvGrpSpPr>
        <p:grpSpPr>
          <a:xfrm>
            <a:off x="3884784" y="2596284"/>
            <a:ext cx="380992" cy="1137796"/>
            <a:chOff x="2008778" y="2574004"/>
            <a:chExt cx="380273" cy="1135650"/>
          </a:xfrm>
          <a:solidFill>
            <a:srgbClr val="1A9895"/>
          </a:solidFill>
        </p:grpSpPr>
        <p:sp>
          <p:nvSpPr>
            <p:cNvPr id="136" name="圆角矩形 1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7" name="Group 61"/>
            <p:cNvGrpSpPr/>
            <p:nvPr/>
          </p:nvGrpSpPr>
          <p:grpSpPr>
            <a:xfrm>
              <a:off x="2025107" y="2574004"/>
              <a:ext cx="347391" cy="392181"/>
              <a:chOff x="1368786" y="1195986"/>
              <a:chExt cx="1009650" cy="1139826"/>
            </a:xfrm>
            <a:grpFill/>
          </p:grpSpPr>
          <p:sp>
            <p:nvSpPr>
              <p:cNvPr id="1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8" name="圆角矩形 1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圆角矩形 1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圆角矩形 1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圆角矩形 1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a:off x="1005877" y="3346089"/>
            <a:ext cx="380992" cy="1137796"/>
            <a:chOff x="2008778" y="2574004"/>
            <a:chExt cx="380273" cy="1135650"/>
          </a:xfrm>
          <a:solidFill>
            <a:srgbClr val="1A9895"/>
          </a:solidFill>
        </p:grpSpPr>
        <p:sp>
          <p:nvSpPr>
            <p:cNvPr id="146" name="圆角矩形 14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Group 61"/>
            <p:cNvGrpSpPr/>
            <p:nvPr/>
          </p:nvGrpSpPr>
          <p:grpSpPr>
            <a:xfrm>
              <a:off x="2025107" y="2574004"/>
              <a:ext cx="347391" cy="392181"/>
              <a:chOff x="1368786" y="1195986"/>
              <a:chExt cx="1009650" cy="1139826"/>
            </a:xfrm>
            <a:grpFill/>
          </p:grpSpPr>
          <p:sp>
            <p:nvSpPr>
              <p:cNvPr id="1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圆角矩形 14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圆角矩形 14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圆角矩形 15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a:off x="2147061" y="2708008"/>
            <a:ext cx="380992" cy="1137796"/>
            <a:chOff x="2008778" y="2574004"/>
            <a:chExt cx="380273" cy="1135650"/>
          </a:xfrm>
          <a:solidFill>
            <a:srgbClr val="1A9895"/>
          </a:solidFill>
        </p:grpSpPr>
        <p:sp>
          <p:nvSpPr>
            <p:cNvPr id="156" name="圆角矩形 15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Group 61"/>
            <p:cNvGrpSpPr/>
            <p:nvPr/>
          </p:nvGrpSpPr>
          <p:grpSpPr>
            <a:xfrm>
              <a:off x="2025107" y="2574004"/>
              <a:ext cx="347391" cy="392181"/>
              <a:chOff x="1368786" y="1195986"/>
              <a:chExt cx="1009650" cy="1139826"/>
            </a:xfrm>
            <a:grpFill/>
          </p:grpSpPr>
          <p:sp>
            <p:nvSpPr>
              <p:cNvPr id="16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8" name="圆角矩形 15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圆角矩形 15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圆角矩形 15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圆角矩形 16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5" name="组合 164"/>
          <p:cNvGrpSpPr/>
          <p:nvPr/>
        </p:nvGrpSpPr>
        <p:grpSpPr>
          <a:xfrm>
            <a:off x="2636912" y="3336341"/>
            <a:ext cx="444240" cy="1326683"/>
            <a:chOff x="2008778" y="2574004"/>
            <a:chExt cx="380273" cy="1135650"/>
          </a:xfrm>
          <a:solidFill>
            <a:srgbClr val="1A9895"/>
          </a:solidFill>
        </p:grpSpPr>
        <p:sp>
          <p:nvSpPr>
            <p:cNvPr id="166" name="圆角矩形 16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7" name="Group 61"/>
            <p:cNvGrpSpPr/>
            <p:nvPr/>
          </p:nvGrpSpPr>
          <p:grpSpPr>
            <a:xfrm>
              <a:off x="2025107" y="2574004"/>
              <a:ext cx="347391" cy="392181"/>
              <a:chOff x="1368786" y="1195986"/>
              <a:chExt cx="1009650" cy="1139826"/>
            </a:xfrm>
            <a:grpFill/>
          </p:grpSpPr>
          <p:sp>
            <p:nvSpPr>
              <p:cNvPr id="1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8" name="圆角矩形 16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圆角矩形 16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圆角矩形 17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5" name="组合 174"/>
          <p:cNvGrpSpPr/>
          <p:nvPr/>
        </p:nvGrpSpPr>
        <p:grpSpPr>
          <a:xfrm>
            <a:off x="3469366" y="3529773"/>
            <a:ext cx="444240" cy="1326683"/>
            <a:chOff x="2008778" y="2574004"/>
            <a:chExt cx="380273" cy="1135650"/>
          </a:xfrm>
          <a:solidFill>
            <a:srgbClr val="1A9895"/>
          </a:solidFill>
        </p:grpSpPr>
        <p:sp>
          <p:nvSpPr>
            <p:cNvPr id="176" name="圆角矩形 17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Group 61"/>
            <p:cNvGrpSpPr/>
            <p:nvPr/>
          </p:nvGrpSpPr>
          <p:grpSpPr>
            <a:xfrm>
              <a:off x="2025107" y="2574004"/>
              <a:ext cx="347391" cy="392181"/>
              <a:chOff x="1368786" y="1195986"/>
              <a:chExt cx="1009650" cy="1139826"/>
            </a:xfrm>
            <a:grpFill/>
          </p:grpSpPr>
          <p:sp>
            <p:nvSpPr>
              <p:cNvPr id="18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8" name="圆角矩形 17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圆角矩形 17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圆角矩形 17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圆角矩形 18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4507951" y="3533427"/>
            <a:ext cx="422896" cy="1262941"/>
            <a:chOff x="2008778" y="2574004"/>
            <a:chExt cx="380273" cy="1135650"/>
          </a:xfrm>
          <a:solidFill>
            <a:srgbClr val="1A9895"/>
          </a:solidFill>
        </p:grpSpPr>
        <p:sp>
          <p:nvSpPr>
            <p:cNvPr id="186" name="圆角矩形 18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Group 61"/>
            <p:cNvGrpSpPr/>
            <p:nvPr/>
          </p:nvGrpSpPr>
          <p:grpSpPr>
            <a:xfrm>
              <a:off x="2025107" y="2574004"/>
              <a:ext cx="347391" cy="392181"/>
              <a:chOff x="1368786" y="1195986"/>
              <a:chExt cx="1009650" cy="1139826"/>
            </a:xfrm>
            <a:grpFill/>
          </p:grpSpPr>
          <p:sp>
            <p:nvSpPr>
              <p:cNvPr id="19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8" name="圆角矩形 18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圆角矩形 18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圆角矩形 18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圆角矩形 19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5" name="组合 194"/>
          <p:cNvGrpSpPr/>
          <p:nvPr/>
        </p:nvGrpSpPr>
        <p:grpSpPr>
          <a:xfrm>
            <a:off x="1732654" y="3424470"/>
            <a:ext cx="444449" cy="1327307"/>
            <a:chOff x="2008778" y="2574004"/>
            <a:chExt cx="380273" cy="1135650"/>
          </a:xfrm>
          <a:solidFill>
            <a:srgbClr val="1A9895"/>
          </a:solidFill>
        </p:grpSpPr>
        <p:sp>
          <p:nvSpPr>
            <p:cNvPr id="196" name="圆角矩形 19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7" name="Group 61"/>
            <p:cNvGrpSpPr/>
            <p:nvPr/>
          </p:nvGrpSpPr>
          <p:grpSpPr>
            <a:xfrm>
              <a:off x="2025107" y="2574004"/>
              <a:ext cx="347391" cy="392181"/>
              <a:chOff x="1368786" y="1195986"/>
              <a:chExt cx="1009650" cy="1139826"/>
            </a:xfrm>
            <a:grpFill/>
          </p:grpSpPr>
          <p:sp>
            <p:nvSpPr>
              <p:cNvPr id="20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8" name="圆角矩形 19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圆角矩形 19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圆角矩形 19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圆角矩形 20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 name="组合 204"/>
          <p:cNvGrpSpPr/>
          <p:nvPr/>
        </p:nvGrpSpPr>
        <p:grpSpPr>
          <a:xfrm>
            <a:off x="2927132" y="4125410"/>
            <a:ext cx="607348" cy="1813787"/>
            <a:chOff x="2008778" y="2574004"/>
            <a:chExt cx="380273" cy="1135650"/>
          </a:xfrm>
          <a:solidFill>
            <a:srgbClr val="1A9895"/>
          </a:solidFill>
        </p:grpSpPr>
        <p:sp>
          <p:nvSpPr>
            <p:cNvPr id="206" name="圆角矩形 20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7" name="Group 61"/>
            <p:cNvGrpSpPr/>
            <p:nvPr/>
          </p:nvGrpSpPr>
          <p:grpSpPr>
            <a:xfrm>
              <a:off x="2025107" y="2574004"/>
              <a:ext cx="347391" cy="392181"/>
              <a:chOff x="1368786" y="1195986"/>
              <a:chExt cx="1009650" cy="1139826"/>
            </a:xfrm>
            <a:grpFill/>
          </p:grpSpPr>
          <p:sp>
            <p:nvSpPr>
              <p:cNvPr id="2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8" name="圆角矩形 20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圆角矩形 20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圆角矩形 20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圆角矩形 2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5" name="组合 214"/>
          <p:cNvGrpSpPr/>
          <p:nvPr/>
        </p:nvGrpSpPr>
        <p:grpSpPr>
          <a:xfrm>
            <a:off x="2201166" y="3939805"/>
            <a:ext cx="489396" cy="1461535"/>
            <a:chOff x="2008778" y="2574004"/>
            <a:chExt cx="380273" cy="1135650"/>
          </a:xfrm>
          <a:solidFill>
            <a:srgbClr val="1A9895"/>
          </a:solidFill>
        </p:grpSpPr>
        <p:sp>
          <p:nvSpPr>
            <p:cNvPr id="216" name="圆角矩形 2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7" name="Group 61"/>
            <p:cNvGrpSpPr/>
            <p:nvPr/>
          </p:nvGrpSpPr>
          <p:grpSpPr>
            <a:xfrm>
              <a:off x="2025107" y="2574004"/>
              <a:ext cx="347391" cy="392181"/>
              <a:chOff x="1368786" y="1195986"/>
              <a:chExt cx="1009650" cy="1139826"/>
            </a:xfrm>
            <a:grpFill/>
          </p:grpSpPr>
          <p:sp>
            <p:nvSpPr>
              <p:cNvPr id="2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8" name="圆角矩形 2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圆角矩形 2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圆角矩形 2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圆角矩形 2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3921859" y="4000977"/>
            <a:ext cx="489396" cy="1461535"/>
            <a:chOff x="2008778" y="2574004"/>
            <a:chExt cx="380273" cy="1135650"/>
          </a:xfrm>
          <a:solidFill>
            <a:srgbClr val="1A9895"/>
          </a:solidFill>
        </p:grpSpPr>
        <p:sp>
          <p:nvSpPr>
            <p:cNvPr id="226" name="圆角矩形 2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7" name="Group 61"/>
            <p:cNvGrpSpPr/>
            <p:nvPr/>
          </p:nvGrpSpPr>
          <p:grpSpPr>
            <a:xfrm>
              <a:off x="2025107" y="2574004"/>
              <a:ext cx="347391" cy="392181"/>
              <a:chOff x="1368786" y="1195986"/>
              <a:chExt cx="1009650" cy="1139826"/>
            </a:xfrm>
            <a:grpFill/>
          </p:grpSpPr>
          <p:sp>
            <p:nvSpPr>
              <p:cNvPr id="2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8" name="圆角矩形 2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圆角矩形 2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圆角矩形 2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圆角矩形 2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5" name="组合 234"/>
          <p:cNvGrpSpPr/>
          <p:nvPr/>
        </p:nvGrpSpPr>
        <p:grpSpPr>
          <a:xfrm>
            <a:off x="2998915" y="1944878"/>
            <a:ext cx="269553" cy="804996"/>
            <a:chOff x="2008778" y="2574004"/>
            <a:chExt cx="380273" cy="1135650"/>
          </a:xfrm>
          <a:solidFill>
            <a:srgbClr val="DADADA"/>
          </a:solidFill>
        </p:grpSpPr>
        <p:sp>
          <p:nvSpPr>
            <p:cNvPr id="236" name="圆角矩形 2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7" name="Group 61"/>
            <p:cNvGrpSpPr/>
            <p:nvPr/>
          </p:nvGrpSpPr>
          <p:grpSpPr>
            <a:xfrm>
              <a:off x="2025107" y="2574004"/>
              <a:ext cx="347391" cy="392181"/>
              <a:chOff x="1368786" y="1195986"/>
              <a:chExt cx="1009650" cy="1139826"/>
            </a:xfrm>
            <a:grpFill/>
          </p:grpSpPr>
          <p:sp>
            <p:nvSpPr>
              <p:cNvPr id="2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8" name="圆角矩形 2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圆角矩形 2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圆角矩形 2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圆角矩形 2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3736880" y="1791860"/>
            <a:ext cx="226369" cy="676029"/>
            <a:chOff x="2008778" y="2574004"/>
            <a:chExt cx="380273" cy="1135650"/>
          </a:xfrm>
          <a:solidFill>
            <a:srgbClr val="DADADA"/>
          </a:solidFill>
        </p:grpSpPr>
        <p:sp>
          <p:nvSpPr>
            <p:cNvPr id="246" name="圆角矩形 24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7" name="Group 61"/>
            <p:cNvGrpSpPr/>
            <p:nvPr/>
          </p:nvGrpSpPr>
          <p:grpSpPr>
            <a:xfrm>
              <a:off x="2025107" y="2574004"/>
              <a:ext cx="347391" cy="392181"/>
              <a:chOff x="1368786" y="1195986"/>
              <a:chExt cx="1009650" cy="1139826"/>
            </a:xfrm>
            <a:grpFill/>
          </p:grpSpPr>
          <p:sp>
            <p:nvSpPr>
              <p:cNvPr id="2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8" name="圆角矩形 24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圆角矩形 24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圆角矩形 24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圆角矩形 25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5" name="组合 254"/>
          <p:cNvGrpSpPr/>
          <p:nvPr/>
        </p:nvGrpSpPr>
        <p:grpSpPr>
          <a:xfrm>
            <a:off x="1450647" y="1871223"/>
            <a:ext cx="214840" cy="641601"/>
            <a:chOff x="2008778" y="2574004"/>
            <a:chExt cx="380273" cy="1135650"/>
          </a:xfrm>
          <a:solidFill>
            <a:srgbClr val="DADADA"/>
          </a:solidFill>
        </p:grpSpPr>
        <p:sp>
          <p:nvSpPr>
            <p:cNvPr id="256" name="圆角矩形 25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7" name="Group 61"/>
            <p:cNvGrpSpPr/>
            <p:nvPr/>
          </p:nvGrpSpPr>
          <p:grpSpPr>
            <a:xfrm>
              <a:off x="2025107" y="2574004"/>
              <a:ext cx="347391" cy="392181"/>
              <a:chOff x="1368786" y="1195986"/>
              <a:chExt cx="1009650" cy="1139826"/>
            </a:xfrm>
            <a:grpFill/>
          </p:grpSpPr>
          <p:sp>
            <p:nvSpPr>
              <p:cNvPr id="26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8" name="圆角矩形 25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圆角矩形 25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圆角矩形 25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圆角矩形 26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5" name="组合 264"/>
          <p:cNvGrpSpPr/>
          <p:nvPr/>
        </p:nvGrpSpPr>
        <p:grpSpPr>
          <a:xfrm>
            <a:off x="4691855" y="1759882"/>
            <a:ext cx="200891" cy="599943"/>
            <a:chOff x="2008778" y="2574004"/>
            <a:chExt cx="380273" cy="1135650"/>
          </a:xfrm>
          <a:solidFill>
            <a:srgbClr val="DADADA"/>
          </a:solidFill>
        </p:grpSpPr>
        <p:sp>
          <p:nvSpPr>
            <p:cNvPr id="266" name="圆角矩形 26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7" name="Group 61"/>
            <p:cNvGrpSpPr/>
            <p:nvPr/>
          </p:nvGrpSpPr>
          <p:grpSpPr>
            <a:xfrm>
              <a:off x="2025107" y="2574004"/>
              <a:ext cx="347391" cy="392181"/>
              <a:chOff x="1368786" y="1195986"/>
              <a:chExt cx="1009650" cy="1139826"/>
            </a:xfrm>
            <a:grpFill/>
          </p:grpSpPr>
          <p:sp>
            <p:nvSpPr>
              <p:cNvPr id="2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8" name="圆角矩形 26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圆角矩形 26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圆角矩形 26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圆角矩形 27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5" name="组合 274"/>
          <p:cNvGrpSpPr/>
          <p:nvPr/>
        </p:nvGrpSpPr>
        <p:grpSpPr>
          <a:xfrm>
            <a:off x="5204975" y="1838042"/>
            <a:ext cx="200891" cy="599943"/>
            <a:chOff x="2008778" y="2574004"/>
            <a:chExt cx="380273" cy="1135650"/>
          </a:xfrm>
          <a:solidFill>
            <a:srgbClr val="DADADA"/>
          </a:solidFill>
        </p:grpSpPr>
        <p:sp>
          <p:nvSpPr>
            <p:cNvPr id="276" name="圆角矩形 27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7" name="Group 61"/>
            <p:cNvGrpSpPr/>
            <p:nvPr/>
          </p:nvGrpSpPr>
          <p:grpSpPr>
            <a:xfrm>
              <a:off x="2025107" y="2574004"/>
              <a:ext cx="347391" cy="392181"/>
              <a:chOff x="1368786" y="1195986"/>
              <a:chExt cx="1009650" cy="1139826"/>
            </a:xfrm>
            <a:grpFill/>
          </p:grpSpPr>
          <p:sp>
            <p:nvSpPr>
              <p:cNvPr id="28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8" name="圆角矩形 27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圆角矩形 27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圆角矩形 27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圆角矩形 28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5" name="组合 284"/>
          <p:cNvGrpSpPr/>
          <p:nvPr/>
        </p:nvGrpSpPr>
        <p:grpSpPr>
          <a:xfrm>
            <a:off x="979938" y="1997271"/>
            <a:ext cx="191489" cy="571866"/>
            <a:chOff x="2008778" y="2574004"/>
            <a:chExt cx="380273" cy="1135650"/>
          </a:xfrm>
          <a:solidFill>
            <a:srgbClr val="DADADA"/>
          </a:solidFill>
        </p:grpSpPr>
        <p:sp>
          <p:nvSpPr>
            <p:cNvPr id="286" name="圆角矩形 28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7" name="Group 61"/>
            <p:cNvGrpSpPr/>
            <p:nvPr/>
          </p:nvGrpSpPr>
          <p:grpSpPr>
            <a:xfrm>
              <a:off x="2025107" y="2574004"/>
              <a:ext cx="347391" cy="392181"/>
              <a:chOff x="1368786" y="1195986"/>
              <a:chExt cx="1009650" cy="1139826"/>
            </a:xfrm>
            <a:grpFill/>
          </p:grpSpPr>
          <p:sp>
            <p:nvSpPr>
              <p:cNvPr id="29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8" name="圆角矩形 28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圆角矩形 28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圆角矩形 28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圆角矩形 29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5" name="组合 294"/>
          <p:cNvGrpSpPr/>
          <p:nvPr/>
        </p:nvGrpSpPr>
        <p:grpSpPr>
          <a:xfrm>
            <a:off x="5028641" y="3067220"/>
            <a:ext cx="380992" cy="1137796"/>
            <a:chOff x="2008778" y="2574004"/>
            <a:chExt cx="380273" cy="1135650"/>
          </a:xfrm>
          <a:solidFill>
            <a:srgbClr val="1A9895"/>
          </a:solidFill>
        </p:grpSpPr>
        <p:sp>
          <p:nvSpPr>
            <p:cNvPr id="296" name="圆角矩形 29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7" name="Group 61"/>
            <p:cNvGrpSpPr/>
            <p:nvPr/>
          </p:nvGrpSpPr>
          <p:grpSpPr>
            <a:xfrm>
              <a:off x="2025107" y="2574004"/>
              <a:ext cx="347391" cy="392181"/>
              <a:chOff x="1368786" y="1195986"/>
              <a:chExt cx="1009650" cy="1139826"/>
            </a:xfrm>
            <a:grpFill/>
          </p:grpSpPr>
          <p:sp>
            <p:nvSpPr>
              <p:cNvPr id="30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8" name="圆角矩形 29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圆角矩形 29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圆角矩形 29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圆角矩形 30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5" name="组合 304"/>
          <p:cNvGrpSpPr/>
          <p:nvPr/>
        </p:nvGrpSpPr>
        <p:grpSpPr>
          <a:xfrm>
            <a:off x="748648" y="2632988"/>
            <a:ext cx="301028" cy="898992"/>
            <a:chOff x="2008778" y="2574004"/>
            <a:chExt cx="380273" cy="1135650"/>
          </a:xfrm>
          <a:solidFill>
            <a:srgbClr val="A1D3D0"/>
          </a:solidFill>
        </p:grpSpPr>
        <p:sp>
          <p:nvSpPr>
            <p:cNvPr id="306" name="圆角矩形 30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7" name="Group 61"/>
            <p:cNvGrpSpPr/>
            <p:nvPr/>
          </p:nvGrpSpPr>
          <p:grpSpPr>
            <a:xfrm>
              <a:off x="2025107" y="2574004"/>
              <a:ext cx="347391" cy="392181"/>
              <a:chOff x="1368786" y="1195986"/>
              <a:chExt cx="1009650" cy="1139826"/>
            </a:xfrm>
            <a:grpFill/>
          </p:grpSpPr>
          <p:sp>
            <p:nvSpPr>
              <p:cNvPr id="3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8" name="圆角矩形 30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圆角矩形 30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圆角矩形 30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圆角矩形 3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5" name="组合 314"/>
          <p:cNvGrpSpPr/>
          <p:nvPr/>
        </p:nvGrpSpPr>
        <p:grpSpPr>
          <a:xfrm>
            <a:off x="3366464" y="1691722"/>
            <a:ext cx="232368" cy="693944"/>
            <a:chOff x="2008778" y="2574004"/>
            <a:chExt cx="380273" cy="1135650"/>
          </a:xfrm>
          <a:solidFill>
            <a:srgbClr val="DADADA"/>
          </a:solidFill>
        </p:grpSpPr>
        <p:sp>
          <p:nvSpPr>
            <p:cNvPr id="316" name="圆角矩形 3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7" name="Group 61"/>
            <p:cNvGrpSpPr/>
            <p:nvPr/>
          </p:nvGrpSpPr>
          <p:grpSpPr>
            <a:xfrm>
              <a:off x="2025107" y="2574004"/>
              <a:ext cx="347391" cy="392181"/>
              <a:chOff x="1368786" y="1195986"/>
              <a:chExt cx="1009650" cy="1139826"/>
            </a:xfrm>
            <a:grpFill/>
          </p:grpSpPr>
          <p:sp>
            <p:nvSpPr>
              <p:cNvPr id="3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8" name="圆角矩形 3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圆角矩形 3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圆角矩形 3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圆角矩形 3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5" name="组合 324"/>
          <p:cNvGrpSpPr/>
          <p:nvPr/>
        </p:nvGrpSpPr>
        <p:grpSpPr>
          <a:xfrm>
            <a:off x="1749696" y="1680383"/>
            <a:ext cx="174978" cy="522555"/>
            <a:chOff x="2008778" y="2574004"/>
            <a:chExt cx="380273" cy="1135650"/>
          </a:xfrm>
          <a:solidFill>
            <a:srgbClr val="DADADA"/>
          </a:solidFill>
        </p:grpSpPr>
        <p:sp>
          <p:nvSpPr>
            <p:cNvPr id="326" name="圆角矩形 3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7" name="Group 61"/>
            <p:cNvGrpSpPr/>
            <p:nvPr/>
          </p:nvGrpSpPr>
          <p:grpSpPr>
            <a:xfrm>
              <a:off x="2025107" y="2574004"/>
              <a:ext cx="347391" cy="392181"/>
              <a:chOff x="1368786" y="1195986"/>
              <a:chExt cx="1009650" cy="1139826"/>
            </a:xfrm>
            <a:grpFill/>
          </p:grpSpPr>
          <p:sp>
            <p:nvSpPr>
              <p:cNvPr id="3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28" name="圆角矩形 3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圆角矩形 3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圆角矩形 3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圆角矩形 3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5" name="组合 334"/>
          <p:cNvGrpSpPr/>
          <p:nvPr/>
        </p:nvGrpSpPr>
        <p:grpSpPr>
          <a:xfrm>
            <a:off x="5387718" y="2414010"/>
            <a:ext cx="237403" cy="708981"/>
            <a:chOff x="2008778" y="2574004"/>
            <a:chExt cx="380273" cy="1135650"/>
          </a:xfrm>
          <a:solidFill>
            <a:srgbClr val="A1D3D0"/>
          </a:solidFill>
        </p:grpSpPr>
        <p:sp>
          <p:nvSpPr>
            <p:cNvPr id="336" name="圆角矩形 3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7" name="Group 61"/>
            <p:cNvGrpSpPr/>
            <p:nvPr/>
          </p:nvGrpSpPr>
          <p:grpSpPr>
            <a:xfrm>
              <a:off x="2025107" y="2574004"/>
              <a:ext cx="347391" cy="392181"/>
              <a:chOff x="1368786" y="1195986"/>
              <a:chExt cx="1009650" cy="1139826"/>
            </a:xfrm>
            <a:grpFill/>
          </p:grpSpPr>
          <p:sp>
            <p:nvSpPr>
              <p:cNvPr id="3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8" name="圆角矩形 3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圆角矩形 3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圆角矩形 3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圆角矩形 3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0" name="文本框 349"/>
          <p:cNvSpPr txBox="1"/>
          <p:nvPr/>
        </p:nvSpPr>
        <p:spPr>
          <a:xfrm>
            <a:off x="6186641" y="2619591"/>
            <a:ext cx="4555837" cy="769439"/>
          </a:xfrm>
          <a:prstGeom prst="rect">
            <a:avLst/>
          </a:prstGeom>
          <a:noFill/>
        </p:spPr>
        <p:txBody>
          <a:bodyPr wrap="square" lIns="91438" tIns="45719" rIns="91438" bIns="45719" rtlCol="0">
            <a:spAutoFit/>
          </a:bodyPr>
          <a:lstStyle/>
          <a:p>
            <a:r>
              <a:rPr lang="en-US" altLang="zh-CN" sz="4400" dirty="0">
                <a:solidFill>
                  <a:schemeClr val="tx1">
                    <a:lumMod val="85000"/>
                    <a:lumOff val="15000"/>
                  </a:schemeClr>
                </a:solidFill>
                <a:latin typeface="+mj-ea"/>
                <a:ea typeface="+mj-ea"/>
              </a:rPr>
              <a:t>Background</a:t>
            </a:r>
          </a:p>
        </p:txBody>
      </p:sp>
      <p:sp>
        <p:nvSpPr>
          <p:cNvPr id="352" name="矩形 351"/>
          <p:cNvSpPr/>
          <p:nvPr/>
        </p:nvSpPr>
        <p:spPr>
          <a:xfrm>
            <a:off x="6199383" y="3503443"/>
            <a:ext cx="4788372" cy="2943628"/>
          </a:xfrm>
          <a:prstGeom prst="rect">
            <a:avLst/>
          </a:prstGeom>
          <a:solidFill>
            <a:srgbClr val="1A989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bg1"/>
              </a:solidFill>
              <a:latin typeface="+mj-ea"/>
              <a:ea typeface="+mj-ea"/>
            </a:endParaRPr>
          </a:p>
        </p:txBody>
      </p:sp>
      <p:sp>
        <p:nvSpPr>
          <p:cNvPr id="354" name="矩形 353"/>
          <p:cNvSpPr/>
          <p:nvPr/>
        </p:nvSpPr>
        <p:spPr>
          <a:xfrm>
            <a:off x="6403445" y="3810729"/>
            <a:ext cx="4401009" cy="2308322"/>
          </a:xfrm>
          <a:prstGeom prst="rect">
            <a:avLst/>
          </a:prstGeom>
          <a:noFill/>
        </p:spPr>
        <p:txBody>
          <a:bodyPr wrap="square" lIns="91438" tIns="45719" rIns="91438" bIns="45719">
            <a:spAutoFit/>
          </a:bodyPr>
          <a:lstStyle/>
          <a:p>
            <a:r>
              <a:rPr lang="en-US" altLang="zh-CN" sz="1600" dirty="0">
                <a:solidFill>
                  <a:schemeClr val="bg1"/>
                </a:solidFill>
                <a:latin typeface="+mj-ea"/>
                <a:ea typeface="+mj-ea"/>
                <a:sym typeface="News Gothic MT" charset="0"/>
              </a:rPr>
              <a:t>-Design a movie recommender system based on the user's preference.</a:t>
            </a:r>
          </a:p>
          <a:p>
            <a:endParaRPr lang="en-US" altLang="zh-CN" sz="1600" dirty="0">
              <a:solidFill>
                <a:schemeClr val="bg1"/>
              </a:solidFill>
              <a:latin typeface="+mj-ea"/>
              <a:ea typeface="+mj-ea"/>
              <a:sym typeface="News Gothic MT" charset="0"/>
            </a:endParaRPr>
          </a:p>
          <a:p>
            <a:r>
              <a:rPr lang="en-US" altLang="zh-CN" sz="1600" dirty="0">
                <a:solidFill>
                  <a:schemeClr val="bg1"/>
                </a:solidFill>
                <a:latin typeface="+mj-ea"/>
                <a:ea typeface="+mj-ea"/>
                <a:sym typeface="News Gothic MT" charset="0"/>
              </a:rPr>
              <a:t>-Build a community for the user to rate and comment.</a:t>
            </a:r>
          </a:p>
          <a:p>
            <a:endParaRPr lang="en-US" altLang="zh-CN" sz="1600" dirty="0">
              <a:solidFill>
                <a:schemeClr val="bg1"/>
              </a:solidFill>
              <a:latin typeface="+mj-ea"/>
              <a:ea typeface="+mj-ea"/>
              <a:sym typeface="News Gothic MT" charset="0"/>
            </a:endParaRPr>
          </a:p>
          <a:p>
            <a:r>
              <a:rPr lang="en-US" altLang="zh-CN" sz="1600" dirty="0">
                <a:solidFill>
                  <a:schemeClr val="bg1"/>
                </a:solidFill>
                <a:latin typeface="+mj-ea"/>
                <a:ea typeface="+mj-ea"/>
                <a:sym typeface="News Gothic MT" charset="0"/>
              </a:rPr>
              <a:t>-More and more people watch a movie on the couch, and COVID is going strong in some area. </a:t>
            </a:r>
          </a:p>
        </p:txBody>
      </p:sp>
      <p:grpSp>
        <p:nvGrpSpPr>
          <p:cNvPr id="356" name="Group 121"/>
          <p:cNvGrpSpPr>
            <a:grpSpLocks noChangeAspect="1"/>
          </p:cNvGrpSpPr>
          <p:nvPr/>
        </p:nvGrpSpPr>
        <p:grpSpPr bwMode="auto">
          <a:xfrm>
            <a:off x="6462674" y="1501715"/>
            <a:ext cx="1106959" cy="942164"/>
            <a:chOff x="515" y="3088"/>
            <a:chExt cx="665" cy="566"/>
          </a:xfrm>
          <a:solidFill>
            <a:srgbClr val="1A9895"/>
          </a:solidFill>
        </p:grpSpPr>
        <p:sp>
          <p:nvSpPr>
            <p:cNvPr id="357"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5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59"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0"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1"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2"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3"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4"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5"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grpSp>
    </p:spTree>
    <p:extLst>
      <p:ext uri="{BB962C8B-B14F-4D97-AF65-F5344CB8AC3E}">
        <p14:creationId xmlns:p14="http://schemas.microsoft.com/office/powerpoint/2010/main" val="172035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4" name="矩形 3"/>
          <p:cNvSpPr/>
          <p:nvPr/>
        </p:nvSpPr>
        <p:spPr>
          <a:xfrm>
            <a:off x="1651000" y="433700"/>
            <a:ext cx="3363314" cy="707886"/>
          </a:xfrm>
          <a:prstGeom prst="rect">
            <a:avLst/>
          </a:prstGeom>
        </p:spPr>
        <p:txBody>
          <a:bodyPr wrap="square">
            <a:spAutoFit/>
          </a:bodyPr>
          <a:lstStyle/>
          <a:p>
            <a:r>
              <a:rPr lang="en-US" altLang="zh-CN" sz="2000" dirty="0"/>
              <a:t>Part One</a:t>
            </a:r>
          </a:p>
          <a:p>
            <a:r>
              <a:rPr lang="en-US" altLang="zh-CN" sz="2000" dirty="0"/>
              <a:t>Website show time</a:t>
            </a:r>
            <a:endParaRPr lang="zh-CN" altLang="en-US" sz="2000" dirty="0"/>
          </a:p>
        </p:txBody>
      </p:sp>
      <p:sp>
        <p:nvSpPr>
          <p:cNvPr id="6" name="L 形 5"/>
          <p:cNvSpPr/>
          <p:nvPr/>
        </p:nvSpPr>
        <p:spPr>
          <a:xfrm rot="2686645">
            <a:off x="4407754" y="2077532"/>
            <a:ext cx="1820938" cy="1838258"/>
          </a:xfrm>
          <a:prstGeom prst="corner">
            <a:avLst/>
          </a:prstGeom>
          <a:solidFill>
            <a:srgbClr val="A1D3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700">
              <a:solidFill>
                <a:prstClr val="white"/>
              </a:solidFill>
            </a:endParaRPr>
          </a:p>
        </p:txBody>
      </p:sp>
      <p:sp>
        <p:nvSpPr>
          <p:cNvPr id="7" name="L 形 6"/>
          <p:cNvSpPr/>
          <p:nvPr/>
        </p:nvSpPr>
        <p:spPr>
          <a:xfrm rot="8086645">
            <a:off x="5953185" y="2082916"/>
            <a:ext cx="1808999" cy="1772856"/>
          </a:xfrm>
          <a:prstGeom prst="corner">
            <a:avLst/>
          </a:prstGeom>
          <a:solidFill>
            <a:srgbClr val="1A98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700">
              <a:solidFill>
                <a:prstClr val="white"/>
              </a:solidFill>
            </a:endParaRPr>
          </a:p>
        </p:txBody>
      </p:sp>
      <p:sp>
        <p:nvSpPr>
          <p:cNvPr id="8" name="L 形 7"/>
          <p:cNvSpPr/>
          <p:nvPr/>
        </p:nvSpPr>
        <p:spPr>
          <a:xfrm rot="13486645">
            <a:off x="5968158" y="3603286"/>
            <a:ext cx="1819350" cy="1819350"/>
          </a:xfrm>
          <a:prstGeom prst="corner">
            <a:avLst/>
          </a:prstGeom>
          <a:solidFill>
            <a:srgbClr val="A1D3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700">
              <a:solidFill>
                <a:prstClr val="white"/>
              </a:solidFill>
            </a:endParaRPr>
          </a:p>
        </p:txBody>
      </p:sp>
      <p:sp>
        <p:nvSpPr>
          <p:cNvPr id="9" name="L 形 8"/>
          <p:cNvSpPr/>
          <p:nvPr/>
        </p:nvSpPr>
        <p:spPr>
          <a:xfrm rot="18886645">
            <a:off x="4439908" y="3641424"/>
            <a:ext cx="1819350" cy="1819350"/>
          </a:xfrm>
          <a:prstGeom prst="corner">
            <a:avLst/>
          </a:prstGeom>
          <a:solidFill>
            <a:srgbClr val="1A98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700">
              <a:solidFill>
                <a:prstClr val="white"/>
              </a:solidFill>
            </a:endParaRPr>
          </a:p>
        </p:txBody>
      </p:sp>
      <p:sp>
        <p:nvSpPr>
          <p:cNvPr id="24" name="矩形 23"/>
          <p:cNvSpPr/>
          <p:nvPr/>
        </p:nvSpPr>
        <p:spPr>
          <a:xfrm>
            <a:off x="1006461" y="1831123"/>
            <a:ext cx="2657993" cy="400110"/>
          </a:xfrm>
          <a:prstGeom prst="rect">
            <a:avLst/>
          </a:prstGeom>
        </p:spPr>
        <p:txBody>
          <a:bodyPr wrap="square">
            <a:spAutoFit/>
          </a:bodyPr>
          <a:lstStyle/>
          <a:p>
            <a:pPr algn="just"/>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1. Register and login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6" name="矩形 25"/>
          <p:cNvSpPr/>
          <p:nvPr/>
        </p:nvSpPr>
        <p:spPr>
          <a:xfrm>
            <a:off x="1006462" y="2698791"/>
            <a:ext cx="2657993" cy="400110"/>
          </a:xfrm>
          <a:prstGeom prst="rect">
            <a:avLst/>
          </a:prstGeom>
        </p:spPr>
        <p:txBody>
          <a:bodyPr wrap="square">
            <a:spAutoFit/>
          </a:bodyPr>
          <a:lstStyle/>
          <a:p>
            <a:pPr algn="just"/>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2. </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Information Details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98DD52E7-E0A0-4EB2-829D-D904B49C12D7}"/>
              </a:ext>
            </a:extLst>
          </p:cNvPr>
          <p:cNvSpPr/>
          <p:nvPr/>
        </p:nvSpPr>
        <p:spPr>
          <a:xfrm>
            <a:off x="1006463" y="3694888"/>
            <a:ext cx="3202868" cy="707886"/>
          </a:xfrm>
          <a:prstGeom prst="rect">
            <a:avLst/>
          </a:prstGeom>
        </p:spPr>
        <p:txBody>
          <a:bodyPr wrap="square">
            <a:spAutoFit/>
          </a:bodyPr>
          <a:lstStyle/>
          <a:p>
            <a:pPr algn="just"/>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3</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Recommendation </a:t>
            </a:r>
          </a:p>
          <a:p>
            <a:pPr algn="just"/>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(User –based &amp; Item-based)</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CC4D9586-2D29-4497-AB44-CD5352F246C7}"/>
              </a:ext>
            </a:extLst>
          </p:cNvPr>
          <p:cNvSpPr/>
          <p:nvPr/>
        </p:nvSpPr>
        <p:spPr>
          <a:xfrm>
            <a:off x="1006462" y="4967984"/>
            <a:ext cx="2657993" cy="707886"/>
          </a:xfrm>
          <a:prstGeom prst="rect">
            <a:avLst/>
          </a:prstGeom>
        </p:spPr>
        <p:txBody>
          <a:bodyPr wrap="square">
            <a:spAutoFit/>
          </a:bodyPr>
          <a:lstStyle/>
          <a:p>
            <a:pPr algn="just"/>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4</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User rating</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3F55117C-DF71-4137-B0E1-23AE1BC3DEFB}"/>
              </a:ext>
            </a:extLst>
          </p:cNvPr>
          <p:cNvSpPr/>
          <p:nvPr/>
        </p:nvSpPr>
        <p:spPr>
          <a:xfrm>
            <a:off x="8445974" y="1831123"/>
            <a:ext cx="2657993" cy="707886"/>
          </a:xfrm>
          <a:prstGeom prst="rect">
            <a:avLst/>
          </a:prstGeom>
        </p:spPr>
        <p:txBody>
          <a:bodyPr wrap="square">
            <a:spAutoFit/>
          </a:bodyPr>
          <a:lstStyle/>
          <a:p>
            <a:pPr algn="just"/>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5</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Collect movies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BA36AE9D-B5AF-4524-84F8-49717607C62A}"/>
              </a:ext>
            </a:extLst>
          </p:cNvPr>
          <p:cNvSpPr/>
          <p:nvPr/>
        </p:nvSpPr>
        <p:spPr>
          <a:xfrm>
            <a:off x="8445974" y="2698791"/>
            <a:ext cx="2657993" cy="707886"/>
          </a:xfrm>
          <a:prstGeom prst="rect">
            <a:avLst/>
          </a:prstGeom>
        </p:spPr>
        <p:txBody>
          <a:bodyPr wrap="square">
            <a:spAutoFit/>
          </a:bodyPr>
          <a:lstStyle/>
          <a:p>
            <a:pPr algn="just"/>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6. Comment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4AC6DCF1-63AB-4E60-B352-9E3A67340D26}"/>
              </a:ext>
            </a:extLst>
          </p:cNvPr>
          <p:cNvSpPr/>
          <p:nvPr/>
        </p:nvSpPr>
        <p:spPr>
          <a:xfrm>
            <a:off x="8445971" y="3694888"/>
            <a:ext cx="2657993" cy="707886"/>
          </a:xfrm>
          <a:prstGeom prst="rect">
            <a:avLst/>
          </a:prstGeom>
        </p:spPr>
        <p:txBody>
          <a:bodyPr wrap="square">
            <a:spAutoFit/>
          </a:bodyPr>
          <a:lstStyle/>
          <a:p>
            <a:pPr algn="just"/>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7. Search</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8A744999-2D64-4564-80A0-72DA46A43F55}"/>
              </a:ext>
            </a:extLst>
          </p:cNvPr>
          <p:cNvSpPr/>
          <p:nvPr/>
        </p:nvSpPr>
        <p:spPr>
          <a:xfrm>
            <a:off x="8411949" y="4967984"/>
            <a:ext cx="3611348" cy="400110"/>
          </a:xfrm>
          <a:prstGeom prst="rect">
            <a:avLst/>
          </a:prstGeom>
        </p:spPr>
        <p:txBody>
          <a:bodyPr wrap="square">
            <a:spAutoFit/>
          </a:bodyPr>
          <a:lstStyle/>
          <a:p>
            <a:pPr algn="just"/>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8</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Background management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478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4" name="矩形 3"/>
          <p:cNvSpPr/>
          <p:nvPr/>
        </p:nvSpPr>
        <p:spPr>
          <a:xfrm>
            <a:off x="1651000" y="433700"/>
            <a:ext cx="3947488" cy="707886"/>
          </a:xfrm>
          <a:prstGeom prst="rect">
            <a:avLst/>
          </a:prstGeom>
        </p:spPr>
        <p:txBody>
          <a:bodyPr wrap="square">
            <a:spAutoFit/>
          </a:bodyPr>
          <a:lstStyle/>
          <a:p>
            <a:r>
              <a:rPr lang="en-US" altLang="zh-CN" sz="2000" dirty="0"/>
              <a:t>Part One</a:t>
            </a:r>
          </a:p>
          <a:p>
            <a:r>
              <a:rPr lang="en-US" altLang="zh-CN" sz="2000" dirty="0"/>
              <a:t>Database Visualization</a:t>
            </a:r>
            <a:endParaRPr lang="zh-CN" altLang="en-US" sz="2000" dirty="0"/>
          </a:p>
        </p:txBody>
      </p:sp>
      <p:sp>
        <p:nvSpPr>
          <p:cNvPr id="2" name="Rectangle 1">
            <a:extLst>
              <a:ext uri="{FF2B5EF4-FFF2-40B4-BE49-F238E27FC236}">
                <a16:creationId xmlns:a16="http://schemas.microsoft.com/office/drawing/2014/main" id="{AA1E775C-77C9-439E-ACE1-305A88336AA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B8BFC6"/>
                </a:solidFill>
                <a:effectLst/>
                <a:latin typeface="Arial" panose="020B0604020202020204" pitchFamily="34" charset="0"/>
                <a:ea typeface="Helvetica Neue"/>
              </a:rPr>
              <a:t>SQLite is written in ANSI-C and provides a simple and easy to use API.</a:t>
            </a:r>
            <a:r>
              <a:rPr kumimoji="0" lang="zh-CN" altLang="zh-CN" sz="4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B14FF1CE-7B02-469F-A0F2-F58289977EA6}"/>
              </a:ext>
            </a:extLst>
          </p:cNvPr>
          <p:cNvPicPr>
            <a:picLocks noChangeAspect="1"/>
          </p:cNvPicPr>
          <p:nvPr/>
        </p:nvPicPr>
        <p:blipFill>
          <a:blip r:embed="rId2"/>
          <a:stretch>
            <a:fillRect/>
          </a:stretch>
        </p:blipFill>
        <p:spPr>
          <a:xfrm>
            <a:off x="1306510" y="1110810"/>
            <a:ext cx="10099696" cy="5502368"/>
          </a:xfrm>
          <a:prstGeom prst="rect">
            <a:avLst/>
          </a:prstGeom>
        </p:spPr>
      </p:pic>
    </p:spTree>
    <p:extLst>
      <p:ext uri="{BB962C8B-B14F-4D97-AF65-F5344CB8AC3E}">
        <p14:creationId xmlns:p14="http://schemas.microsoft.com/office/powerpoint/2010/main" val="6402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Two</a:t>
            </a:r>
          </a:p>
          <a:p>
            <a:r>
              <a:rPr lang="en-US" altLang="zh-CN" sz="5400" dirty="0">
                <a:solidFill>
                  <a:schemeClr val="bg1"/>
                </a:solidFill>
              </a:rPr>
              <a:t>Data</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89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Two</a:t>
            </a:r>
          </a:p>
          <a:p>
            <a:r>
              <a:rPr lang="en-US" altLang="zh-CN" sz="2000" dirty="0"/>
              <a:t>Data Details</a:t>
            </a:r>
            <a:endParaRPr lang="zh-CN" altLang="en-US" sz="2000" dirty="0"/>
          </a:p>
        </p:txBody>
      </p:sp>
      <p:graphicFrame>
        <p:nvGraphicFramePr>
          <p:cNvPr id="9" name="表格 8"/>
          <p:cNvGraphicFramePr/>
          <p:nvPr>
            <p:custDataLst>
              <p:tags r:id="rId1"/>
            </p:custDataLst>
          </p:nvPr>
        </p:nvGraphicFramePr>
        <p:xfrm>
          <a:off x="3367405" y="403225"/>
          <a:ext cx="3175000" cy="6098540"/>
        </p:xfrm>
        <a:graphic>
          <a:graphicData uri="http://schemas.openxmlformats.org/drawingml/2006/table">
            <a:tbl>
              <a:tblPr firstRow="1" bandRow="1">
                <a:tableStyleId>{5C22544A-7EE6-4342-B048-85BDC9FD1C3A}</a:tableStyleId>
              </a:tblPr>
              <a:tblGrid>
                <a:gridCol w="3175000">
                  <a:extLst>
                    <a:ext uri="{9D8B030D-6E8A-4147-A177-3AD203B41FA5}">
                      <a16:colId xmlns:a16="http://schemas.microsoft.com/office/drawing/2014/main" val="20000"/>
                    </a:ext>
                  </a:extLst>
                </a:gridCol>
              </a:tblGrid>
              <a:tr h="389890">
                <a:tc>
                  <a:txBody>
                    <a:bodyPr/>
                    <a:lstStyle/>
                    <a:p>
                      <a:pPr>
                        <a:buNone/>
                      </a:pPr>
                      <a:r>
                        <a:rPr lang="en-US" altLang="zh-CN"/>
                        <a:t>Attributes of movie information</a:t>
                      </a:r>
                    </a:p>
                  </a:txBody>
                  <a:tcPr/>
                </a:tc>
                <a:extLst>
                  <a:ext uri="{0D108BD9-81ED-4DB2-BD59-A6C34878D82A}">
                    <a16:rowId xmlns:a16="http://schemas.microsoft.com/office/drawing/2014/main" val="10000"/>
                  </a:ext>
                </a:extLst>
              </a:tr>
              <a:tr h="389890">
                <a:tc>
                  <a:txBody>
                    <a:bodyPr/>
                    <a:lstStyle/>
                    <a:p>
                      <a:pPr>
                        <a:buNone/>
                      </a:pPr>
                      <a:r>
                        <a:rPr lang="en-US" altLang="zh-CN"/>
                        <a:t>id</a:t>
                      </a:r>
                    </a:p>
                  </a:txBody>
                  <a:tcPr/>
                </a:tc>
                <a:extLst>
                  <a:ext uri="{0D108BD9-81ED-4DB2-BD59-A6C34878D82A}">
                    <a16:rowId xmlns:a16="http://schemas.microsoft.com/office/drawing/2014/main" val="10001"/>
                  </a:ext>
                </a:extLst>
              </a:tr>
              <a:tr h="389890">
                <a:tc>
                  <a:txBody>
                    <a:bodyPr/>
                    <a:lstStyle/>
                    <a:p>
                      <a:pPr>
                        <a:buNone/>
                      </a:pPr>
                      <a:r>
                        <a:rPr lang="en-US" altLang="zh-CN"/>
                        <a:t>title</a:t>
                      </a:r>
                    </a:p>
                  </a:txBody>
                  <a:tcPr/>
                </a:tc>
                <a:extLst>
                  <a:ext uri="{0D108BD9-81ED-4DB2-BD59-A6C34878D82A}">
                    <a16:rowId xmlns:a16="http://schemas.microsoft.com/office/drawing/2014/main" val="10002"/>
                  </a:ext>
                </a:extLst>
              </a:tr>
              <a:tr h="389890">
                <a:tc>
                  <a:txBody>
                    <a:bodyPr/>
                    <a:lstStyle/>
                    <a:p>
                      <a:pPr>
                        <a:buNone/>
                      </a:pPr>
                      <a:r>
                        <a:rPr lang="en-US" altLang="zh-CN"/>
                        <a:t>link </a:t>
                      </a:r>
                    </a:p>
                  </a:txBody>
                  <a:tcPr/>
                </a:tc>
                <a:extLst>
                  <a:ext uri="{0D108BD9-81ED-4DB2-BD59-A6C34878D82A}">
                    <a16:rowId xmlns:a16="http://schemas.microsoft.com/office/drawing/2014/main" val="10003"/>
                  </a:ext>
                </a:extLst>
              </a:tr>
              <a:tr h="389890">
                <a:tc>
                  <a:txBody>
                    <a:bodyPr/>
                    <a:lstStyle/>
                    <a:p>
                      <a:pPr>
                        <a:buNone/>
                      </a:pPr>
                      <a:r>
                        <a:rPr lang="en-US" altLang="zh-CN"/>
                        <a:t>country</a:t>
                      </a:r>
                    </a:p>
                  </a:txBody>
                  <a:tcPr/>
                </a:tc>
                <a:extLst>
                  <a:ext uri="{0D108BD9-81ED-4DB2-BD59-A6C34878D82A}">
                    <a16:rowId xmlns:a16="http://schemas.microsoft.com/office/drawing/2014/main" val="10004"/>
                  </a:ext>
                </a:extLst>
              </a:tr>
              <a:tr h="389890">
                <a:tc>
                  <a:txBody>
                    <a:bodyPr/>
                    <a:lstStyle/>
                    <a:p>
                      <a:pPr>
                        <a:buNone/>
                      </a:pPr>
                      <a:r>
                        <a:rPr lang="en-US" altLang="zh-CN"/>
                        <a:t>years</a:t>
                      </a:r>
                    </a:p>
                  </a:txBody>
                  <a:tcPr/>
                </a:tc>
                <a:extLst>
                  <a:ext uri="{0D108BD9-81ED-4DB2-BD59-A6C34878D82A}">
                    <a16:rowId xmlns:a16="http://schemas.microsoft.com/office/drawing/2014/main" val="10005"/>
                  </a:ext>
                </a:extLst>
              </a:tr>
              <a:tr h="389890">
                <a:tc>
                  <a:txBody>
                    <a:bodyPr/>
                    <a:lstStyle/>
                    <a:p>
                      <a:pPr>
                        <a:buNone/>
                      </a:pPr>
                      <a:r>
                        <a:rPr lang="en-US" altLang="zh-CN"/>
                        <a:t>directors</a:t>
                      </a:r>
                    </a:p>
                  </a:txBody>
                  <a:tcPr/>
                </a:tc>
                <a:extLst>
                  <a:ext uri="{0D108BD9-81ED-4DB2-BD59-A6C34878D82A}">
                    <a16:rowId xmlns:a16="http://schemas.microsoft.com/office/drawing/2014/main" val="10006"/>
                  </a:ext>
                </a:extLst>
              </a:tr>
              <a:tr h="389890">
                <a:tc>
                  <a:txBody>
                    <a:bodyPr/>
                    <a:lstStyle/>
                    <a:p>
                      <a:pPr>
                        <a:buNone/>
                      </a:pPr>
                      <a:r>
                        <a:rPr lang="en-US" altLang="zh-CN"/>
                        <a:t>actors</a:t>
                      </a:r>
                    </a:p>
                  </a:txBody>
                  <a:tcPr/>
                </a:tc>
                <a:extLst>
                  <a:ext uri="{0D108BD9-81ED-4DB2-BD59-A6C34878D82A}">
                    <a16:rowId xmlns:a16="http://schemas.microsoft.com/office/drawing/2014/main" val="10007"/>
                  </a:ext>
                </a:extLst>
              </a:tr>
              <a:tr h="389890">
                <a:tc>
                  <a:txBody>
                    <a:bodyPr/>
                    <a:lstStyle/>
                    <a:p>
                      <a:pPr>
                        <a:buNone/>
                      </a:pPr>
                      <a:r>
                        <a:rPr lang="en-US" altLang="zh-CN"/>
                        <a:t>rating</a:t>
                      </a:r>
                    </a:p>
                  </a:txBody>
                  <a:tcPr/>
                </a:tc>
                <a:extLst>
                  <a:ext uri="{0D108BD9-81ED-4DB2-BD59-A6C34878D82A}">
                    <a16:rowId xmlns:a16="http://schemas.microsoft.com/office/drawing/2014/main" val="10008"/>
                  </a:ext>
                </a:extLst>
              </a:tr>
              <a:tr h="389890">
                <a:tc>
                  <a:txBody>
                    <a:bodyPr/>
                    <a:lstStyle/>
                    <a:p>
                      <a:pPr>
                        <a:buNone/>
                      </a:pPr>
                      <a:r>
                        <a:rPr lang="en-US" altLang="zh-CN"/>
                        <a:t>tags</a:t>
                      </a:r>
                    </a:p>
                  </a:txBody>
                  <a:tcPr/>
                </a:tc>
                <a:extLst>
                  <a:ext uri="{0D108BD9-81ED-4DB2-BD59-A6C34878D82A}">
                    <a16:rowId xmlns:a16="http://schemas.microsoft.com/office/drawing/2014/main" val="10009"/>
                  </a:ext>
                </a:extLst>
              </a:tr>
              <a:tr h="389890">
                <a:tc>
                  <a:txBody>
                    <a:bodyPr/>
                    <a:lstStyle/>
                    <a:p>
                      <a:pPr>
                        <a:buNone/>
                      </a:pPr>
                      <a:r>
                        <a:rPr lang="en-US" altLang="zh-CN"/>
                        <a:t>description</a:t>
                      </a:r>
                    </a:p>
                  </a:txBody>
                  <a:tcPr/>
                </a:tc>
                <a:extLst>
                  <a:ext uri="{0D108BD9-81ED-4DB2-BD59-A6C34878D82A}">
                    <a16:rowId xmlns:a16="http://schemas.microsoft.com/office/drawing/2014/main" val="10010"/>
                  </a:ext>
                </a:extLst>
              </a:tr>
              <a:tr h="389890">
                <a:tc>
                  <a:txBody>
                    <a:bodyPr/>
                    <a:lstStyle/>
                    <a:p>
                      <a:pPr>
                        <a:buNone/>
                      </a:pPr>
                      <a:r>
                        <a:rPr lang="en-US" altLang="zh-CN"/>
                        <a:t>imdb</a:t>
                      </a:r>
                    </a:p>
                  </a:txBody>
                  <a:tcPr/>
                </a:tc>
                <a:extLst>
                  <a:ext uri="{0D108BD9-81ED-4DB2-BD59-A6C34878D82A}">
                    <a16:rowId xmlns:a16="http://schemas.microsoft.com/office/drawing/2014/main" val="10011"/>
                  </a:ext>
                </a:extLst>
              </a:tr>
              <a:tr h="389890">
                <a:tc>
                  <a:txBody>
                    <a:bodyPr/>
                    <a:lstStyle/>
                    <a:p>
                      <a:pPr>
                        <a:buNone/>
                      </a:pPr>
                      <a:r>
                        <a:rPr lang="en-US" altLang="zh-CN"/>
                        <a:t>description</a:t>
                      </a:r>
                    </a:p>
                  </a:txBody>
                  <a:tcPr/>
                </a:tc>
                <a:extLst>
                  <a:ext uri="{0D108BD9-81ED-4DB2-BD59-A6C34878D82A}">
                    <a16:rowId xmlns:a16="http://schemas.microsoft.com/office/drawing/2014/main" val="10012"/>
                  </a:ext>
                </a:extLst>
              </a:tr>
              <a:tr h="389890">
                <a:tc>
                  <a:txBody>
                    <a:bodyPr/>
                    <a:lstStyle/>
                    <a:p>
                      <a:pPr>
                        <a:buNone/>
                      </a:pPr>
                      <a:r>
                        <a:rPr lang="en-US" altLang="zh-CN"/>
                        <a:t>length</a:t>
                      </a:r>
                    </a:p>
                  </a:txBody>
                  <a:tcPr/>
                </a:tc>
                <a:extLst>
                  <a:ext uri="{0D108BD9-81ED-4DB2-BD59-A6C34878D82A}">
                    <a16:rowId xmlns:a16="http://schemas.microsoft.com/office/drawing/2014/main" val="10013"/>
                  </a:ext>
                </a:extLst>
              </a:tr>
              <a:tr h="389890">
                <a:tc>
                  <a:txBody>
                    <a:bodyPr/>
                    <a:lstStyle/>
                    <a:p>
                      <a:pPr>
                        <a:buNone/>
                      </a:pPr>
                      <a:r>
                        <a:rPr lang="en-US" altLang="zh-CN"/>
                        <a:t>Douban Link</a:t>
                      </a:r>
                    </a:p>
                  </a:txBody>
                  <a:tcPr/>
                </a:tc>
                <a:extLst>
                  <a:ext uri="{0D108BD9-81ED-4DB2-BD59-A6C34878D82A}">
                    <a16:rowId xmlns:a16="http://schemas.microsoft.com/office/drawing/2014/main" val="10014"/>
                  </a:ext>
                </a:extLst>
              </a:tr>
            </a:tbl>
          </a:graphicData>
        </a:graphic>
      </p:graphicFrame>
      <p:graphicFrame>
        <p:nvGraphicFramePr>
          <p:cNvPr id="10" name="表格 9"/>
          <p:cNvGraphicFramePr/>
          <p:nvPr/>
        </p:nvGraphicFramePr>
        <p:xfrm>
          <a:off x="6926580" y="433705"/>
          <a:ext cx="3818255" cy="2989580"/>
        </p:xfrm>
        <a:graphic>
          <a:graphicData uri="http://schemas.openxmlformats.org/drawingml/2006/table">
            <a:tbl>
              <a:tblPr firstRow="1" bandRow="1">
                <a:tableStyleId>{5C22544A-7EE6-4342-B048-85BDC9FD1C3A}</a:tableStyleId>
              </a:tblPr>
              <a:tblGrid>
                <a:gridCol w="3818255">
                  <a:extLst>
                    <a:ext uri="{9D8B030D-6E8A-4147-A177-3AD203B41FA5}">
                      <a16:colId xmlns:a16="http://schemas.microsoft.com/office/drawing/2014/main" val="20000"/>
                    </a:ext>
                  </a:extLst>
                </a:gridCol>
              </a:tblGrid>
              <a:tr h="747395">
                <a:tc>
                  <a:txBody>
                    <a:bodyPr/>
                    <a:lstStyle/>
                    <a:p>
                      <a:pPr>
                        <a:buNone/>
                      </a:pPr>
                      <a:r>
                        <a:rPr lang="en-US" altLang="zh-CN"/>
                        <a:t>Attributes of user reviews information</a:t>
                      </a:r>
                    </a:p>
                  </a:txBody>
                  <a:tcPr/>
                </a:tc>
                <a:extLst>
                  <a:ext uri="{0D108BD9-81ED-4DB2-BD59-A6C34878D82A}">
                    <a16:rowId xmlns:a16="http://schemas.microsoft.com/office/drawing/2014/main" val="10000"/>
                  </a:ext>
                </a:extLst>
              </a:tr>
              <a:tr h="747395">
                <a:tc>
                  <a:txBody>
                    <a:bodyPr/>
                    <a:lstStyle/>
                    <a:p>
                      <a:pPr>
                        <a:buNone/>
                      </a:pPr>
                      <a:r>
                        <a:rPr lang="en-US" altLang="zh-CN"/>
                        <a:t>user id</a:t>
                      </a:r>
                    </a:p>
                  </a:txBody>
                  <a:tcPr/>
                </a:tc>
                <a:extLst>
                  <a:ext uri="{0D108BD9-81ED-4DB2-BD59-A6C34878D82A}">
                    <a16:rowId xmlns:a16="http://schemas.microsoft.com/office/drawing/2014/main" val="10001"/>
                  </a:ext>
                </a:extLst>
              </a:tr>
              <a:tr h="747395">
                <a:tc>
                  <a:txBody>
                    <a:bodyPr/>
                    <a:lstStyle/>
                    <a:p>
                      <a:pPr>
                        <a:buNone/>
                      </a:pPr>
                      <a:r>
                        <a:rPr lang="en-US" altLang="zh-CN"/>
                        <a:t>review time</a:t>
                      </a:r>
                    </a:p>
                  </a:txBody>
                  <a:tcPr/>
                </a:tc>
                <a:extLst>
                  <a:ext uri="{0D108BD9-81ED-4DB2-BD59-A6C34878D82A}">
                    <a16:rowId xmlns:a16="http://schemas.microsoft.com/office/drawing/2014/main" val="10002"/>
                  </a:ext>
                </a:extLst>
              </a:tr>
              <a:tr h="747395">
                <a:tc>
                  <a:txBody>
                    <a:bodyPr/>
                    <a:lstStyle/>
                    <a:p>
                      <a:pPr>
                        <a:buNone/>
                      </a:pPr>
                      <a:r>
                        <a:rPr lang="en-US" altLang="zh-CN"/>
                        <a:t>review content</a:t>
                      </a:r>
                    </a:p>
                  </a:txBody>
                  <a:tcPr/>
                </a:tc>
                <a:extLst>
                  <a:ext uri="{0D108BD9-81ED-4DB2-BD59-A6C34878D82A}">
                    <a16:rowId xmlns:a16="http://schemas.microsoft.com/office/drawing/2014/main" val="10003"/>
                  </a:ext>
                </a:extLst>
              </a:tr>
            </a:tbl>
          </a:graphicData>
        </a:graphic>
      </p:graphicFrame>
      <p:sp>
        <p:nvSpPr>
          <p:cNvPr id="100" name="文本框 99"/>
          <p:cNvSpPr txBox="1"/>
          <p:nvPr/>
        </p:nvSpPr>
        <p:spPr>
          <a:xfrm>
            <a:off x="81280" y="1350645"/>
            <a:ext cx="3286125" cy="3785652"/>
          </a:xfrm>
          <a:prstGeom prst="rect">
            <a:avLst/>
          </a:prstGeom>
          <a:noFill/>
          <a:ln w="9525">
            <a:noFill/>
          </a:ln>
        </p:spPr>
        <p:txBody>
          <a:bodyPr wrap="square">
            <a:spAutoFit/>
          </a:bodyPr>
          <a:lstStyle/>
          <a:p>
            <a:pPr marL="342900" indent="-342900">
              <a:buFont typeface="Arial" panose="020B0604020202020204" pitchFamily="34" charset="0"/>
              <a:buChar char="•"/>
            </a:pPr>
            <a:r>
              <a:rPr lang="en-US" sz="2400" b="0" dirty="0">
                <a:solidFill>
                  <a:srgbClr val="000000"/>
                </a:solidFill>
                <a:latin typeface="Times New Roman" panose="02020603050405020304" pitchFamily="18" charset="0"/>
                <a:ea typeface="宋体" panose="02010600030101010101" pitchFamily="2" charset="-122"/>
              </a:rPr>
              <a:t>We crawled data from </a:t>
            </a:r>
            <a:r>
              <a:rPr lang="en-US" sz="2400" b="1" i="1" dirty="0">
                <a:solidFill>
                  <a:srgbClr val="000000"/>
                </a:solidFill>
                <a:latin typeface="Times New Roman" panose="02020603050405020304" pitchFamily="18" charset="0"/>
                <a:ea typeface="宋体" panose="02010600030101010101" pitchFamily="2" charset="-122"/>
              </a:rPr>
              <a:t>38,738 </a:t>
            </a:r>
            <a:r>
              <a:rPr lang="en-US" sz="2400" b="0" dirty="0">
                <a:solidFill>
                  <a:srgbClr val="000000"/>
                </a:solidFill>
                <a:latin typeface="Times New Roman" panose="02020603050405020304" pitchFamily="18" charset="0"/>
                <a:ea typeface="宋体" panose="02010600030101010101" pitchFamily="2" charset="-122"/>
              </a:rPr>
              <a:t>movies</a:t>
            </a:r>
          </a:p>
          <a:p>
            <a:pPr marL="342900" indent="-342900">
              <a:buFont typeface="Arial" panose="020B0604020202020204" pitchFamily="34" charset="0"/>
              <a:buChar char="•"/>
            </a:pPr>
            <a:endParaRPr lang="en-US" sz="2400" dirty="0">
              <a:solidFill>
                <a:srgbClr val="000000"/>
              </a:solidFill>
              <a:latin typeface="Times New Roman" panose="02020603050405020304" pitchFamily="18" charset="0"/>
              <a:ea typeface="宋体" panose="02010600030101010101" pitchFamily="2" charset="-122"/>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ea typeface="宋体" panose="02010600030101010101" pitchFamily="2" charset="-122"/>
              </a:rPr>
              <a:t>A</a:t>
            </a:r>
            <a:r>
              <a:rPr lang="en-US" sz="2400" b="0" dirty="0">
                <a:solidFill>
                  <a:srgbClr val="000000"/>
                </a:solidFill>
                <a:latin typeface="Times New Roman" panose="02020603050405020304" pitchFamily="18" charset="0"/>
                <a:ea typeface="宋体" panose="02010600030101010101" pitchFamily="2" charset="-122"/>
              </a:rPr>
              <a:t>fter excluding the blank data, we have </a:t>
            </a:r>
            <a:r>
              <a:rPr lang="en-US" sz="2400" b="1" i="1" dirty="0">
                <a:solidFill>
                  <a:srgbClr val="000000"/>
                </a:solidFill>
                <a:latin typeface="Times New Roman" panose="02020603050405020304" pitchFamily="18" charset="0"/>
                <a:ea typeface="宋体" panose="02010600030101010101" pitchFamily="2" charset="-122"/>
              </a:rPr>
              <a:t>21,673 </a:t>
            </a:r>
            <a:r>
              <a:rPr lang="en-US" sz="2400" b="0" dirty="0">
                <a:solidFill>
                  <a:srgbClr val="000000"/>
                </a:solidFill>
                <a:latin typeface="Times New Roman" panose="02020603050405020304" pitchFamily="18" charset="0"/>
                <a:ea typeface="宋体" panose="02010600030101010101" pitchFamily="2" charset="-122"/>
              </a:rPr>
              <a:t>movies. </a:t>
            </a:r>
          </a:p>
          <a:p>
            <a:pPr marL="342900" indent="-342900">
              <a:buFont typeface="Arial" panose="020B0604020202020204" pitchFamily="34" charset="0"/>
              <a:buChar char="•"/>
            </a:pPr>
            <a:endParaRPr lang="en-US" sz="2400" b="0" dirty="0">
              <a:solidFill>
                <a:srgbClr val="000000"/>
              </a:solidFill>
              <a:latin typeface="Times New Roman" panose="02020603050405020304" pitchFamily="18" charset="0"/>
              <a:ea typeface="宋体" panose="02010600030101010101" pitchFamily="2" charset="-122"/>
            </a:endParaRPr>
          </a:p>
          <a:p>
            <a:pPr marL="342900" indent="-342900">
              <a:buFont typeface="Arial" panose="020B0604020202020204" pitchFamily="34" charset="0"/>
              <a:buChar char="•"/>
            </a:pPr>
            <a:r>
              <a:rPr lang="en-US" altLang="zh-CN" sz="2400" b="0" dirty="0">
                <a:solidFill>
                  <a:srgbClr val="000000"/>
                </a:solidFill>
                <a:latin typeface="Times New Roman" panose="02020603050405020304" pitchFamily="18" charset="0"/>
                <a:ea typeface="宋体" panose="02010600030101010101" pitchFamily="2" charset="-122"/>
              </a:rPr>
              <a:t>Each movie contain </a:t>
            </a:r>
            <a:r>
              <a:rPr lang="en-US" altLang="zh-CN" sz="2400" b="1" i="1" dirty="0">
                <a:solidFill>
                  <a:srgbClr val="000000"/>
                </a:solidFill>
                <a:latin typeface="Times New Roman" panose="02020603050405020304" pitchFamily="18" charset="0"/>
                <a:ea typeface="宋体" panose="02010600030101010101" pitchFamily="2" charset="-122"/>
              </a:rPr>
              <a:t>500 </a:t>
            </a:r>
            <a:r>
              <a:rPr lang="en-US" altLang="zh-CN" sz="2400" b="0" dirty="0">
                <a:solidFill>
                  <a:srgbClr val="000000"/>
                </a:solidFill>
                <a:latin typeface="Times New Roman" panose="02020603050405020304" pitchFamily="18" charset="0"/>
                <a:ea typeface="宋体" panose="02010600030101010101" pitchFamily="2" charset="-122"/>
              </a:rPr>
              <a:t>reviews</a:t>
            </a:r>
            <a:endParaRPr lang="en-US" altLang="en-US" sz="2400" b="0" dirty="0">
              <a:solidFill>
                <a:srgbClr val="000000"/>
              </a:solidFill>
              <a:latin typeface="Times New Roman" panose="02020603050405020304" pitchFamily="18" charset="0"/>
              <a:ea typeface="宋体" panose="02010600030101010101" pitchFamily="2" charset="-122"/>
            </a:endParaRPr>
          </a:p>
          <a:p>
            <a:pPr indent="0"/>
            <a:endParaRPr lang="en-US" altLang="en-US" sz="2400" b="0" dirty="0">
              <a:solidFill>
                <a:srgbClr val="000000"/>
              </a:solidFill>
              <a:latin typeface="Times New Roman" panose="02020603050405020304" pitchFamily="18" charset="0"/>
              <a:ea typeface="宋体" panose="02010600030101010101" pitchFamily="2" charset="-122"/>
            </a:endParaRPr>
          </a:p>
        </p:txBody>
      </p:sp>
      <p:sp>
        <p:nvSpPr>
          <p:cNvPr id="2" name="文本框 1">
            <a:extLst>
              <a:ext uri="{FF2B5EF4-FFF2-40B4-BE49-F238E27FC236}">
                <a16:creationId xmlns:a16="http://schemas.microsoft.com/office/drawing/2014/main" id="{66B20545-13AF-4D68-8A97-041ED95EC840}"/>
              </a:ext>
            </a:extLst>
          </p:cNvPr>
          <p:cNvSpPr txBox="1"/>
          <p:nvPr/>
        </p:nvSpPr>
        <p:spPr>
          <a:xfrm>
            <a:off x="7817057" y="6053866"/>
            <a:ext cx="3538515" cy="430887"/>
          </a:xfrm>
          <a:prstGeom prst="rect">
            <a:avLst/>
          </a:prstGeom>
          <a:noFill/>
        </p:spPr>
        <p:txBody>
          <a:bodyPr wrap="square" rtlCol="0">
            <a:spAutoFit/>
          </a:bodyPr>
          <a:lstStyle/>
          <a:p>
            <a:r>
              <a:rPr lang="en-US" altLang="zh-CN" sz="1100" dirty="0"/>
              <a:t>(To facilitate the operation, the project contains </a:t>
            </a:r>
            <a:r>
              <a:rPr lang="en-US" altLang="zh-CN" sz="1100" b="1" i="1" dirty="0"/>
              <a:t>2000</a:t>
            </a:r>
            <a:r>
              <a:rPr lang="en-US" altLang="zh-CN" sz="1100" dirty="0"/>
              <a:t> movies)</a:t>
            </a:r>
            <a:endParaRPr lang="zh-CN" alt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3049588" cy="707886"/>
          </a:xfrm>
          <a:prstGeom prst="rect">
            <a:avLst/>
          </a:prstGeom>
        </p:spPr>
        <p:txBody>
          <a:bodyPr wrap="square">
            <a:spAutoFit/>
          </a:bodyPr>
          <a:lstStyle/>
          <a:p>
            <a:r>
              <a:rPr lang="en-US" altLang="zh-CN" sz="2000" dirty="0"/>
              <a:t>Part Two</a:t>
            </a:r>
          </a:p>
          <a:p>
            <a:r>
              <a:rPr lang="en-US" altLang="zh-CN" sz="2000" dirty="0" err="1"/>
              <a:t>Douban</a:t>
            </a:r>
            <a:r>
              <a:rPr lang="en-US" altLang="zh-CN" sz="2000" dirty="0"/>
              <a:t> Website</a:t>
            </a:r>
            <a:endParaRPr lang="zh-CN" altLang="en-US" sz="2000" dirty="0"/>
          </a:p>
        </p:txBody>
      </p:sp>
      <p:cxnSp>
        <p:nvCxnSpPr>
          <p:cNvPr id="25" name="直接连接符 24"/>
          <p:cNvCxnSpPr/>
          <p:nvPr/>
        </p:nvCxnSpPr>
        <p:spPr>
          <a:xfrm>
            <a:off x="2193925" y="3117319"/>
            <a:ext cx="0" cy="1193801"/>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420116" y="3106203"/>
            <a:ext cx="6838184" cy="707886"/>
          </a:xfrm>
          <a:prstGeom prst="rect">
            <a:avLst/>
          </a:prstGeom>
        </p:spPr>
        <p:txBody>
          <a:bodyPr wrap="square">
            <a:spAutoFit/>
          </a:bodyPr>
          <a:lstStyle/>
          <a:p>
            <a:r>
              <a:rPr lang="en-US" altLang="zh-CN" sz="2000" b="1" dirty="0" err="1">
                <a:solidFill>
                  <a:schemeClr val="tx1">
                    <a:lumMod val="85000"/>
                    <a:lumOff val="15000"/>
                  </a:schemeClr>
                </a:solidFill>
              </a:rPr>
              <a:t>Douban</a:t>
            </a:r>
            <a:r>
              <a:rPr lang="en-US" altLang="zh-CN" sz="2000" b="1" dirty="0">
                <a:solidFill>
                  <a:schemeClr val="tx1">
                    <a:lumMod val="85000"/>
                    <a:lumOff val="15000"/>
                  </a:schemeClr>
                </a:solidFill>
              </a:rPr>
              <a:t> Website </a:t>
            </a:r>
          </a:p>
          <a:p>
            <a:r>
              <a:rPr lang="en-US" altLang="zh-CN" sz="2000" b="1" dirty="0">
                <a:solidFill>
                  <a:schemeClr val="tx1">
                    <a:lumMod val="85000"/>
                    <a:lumOff val="15000"/>
                  </a:schemeClr>
                </a:solidFill>
              </a:rPr>
              <a:t>	(The Shawshank Redemption)</a:t>
            </a:r>
            <a:endParaRPr lang="zh-CN" altLang="en-US" sz="2000" b="1" dirty="0">
              <a:solidFill>
                <a:schemeClr val="tx1">
                  <a:lumMod val="85000"/>
                  <a:lumOff val="15000"/>
                </a:schemeClr>
              </a:solidFill>
            </a:endParaRPr>
          </a:p>
        </p:txBody>
      </p:sp>
      <p:sp>
        <p:nvSpPr>
          <p:cNvPr id="27" name="矩形 26"/>
          <p:cNvSpPr/>
          <p:nvPr/>
        </p:nvSpPr>
        <p:spPr>
          <a:xfrm>
            <a:off x="2840751" y="3929862"/>
            <a:ext cx="6931133" cy="381258"/>
          </a:xfrm>
          <a:prstGeom prst="rect">
            <a:avLst/>
          </a:prstGeom>
        </p:spPr>
        <p:txBody>
          <a:bodyPr wrap="square">
            <a:spAutoFit/>
          </a:bodyPr>
          <a:lstStyle/>
          <a:p>
            <a:pPr>
              <a:lnSpc>
                <a:spcPct val="130000"/>
              </a:lnSpc>
            </a:pPr>
            <a:r>
              <a:rPr lang="en-US" altLang="zh-CN" sz="1600" dirty="0">
                <a:solidFill>
                  <a:schemeClr val="tx1">
                    <a:lumMod val="85000"/>
                    <a:lumOff val="15000"/>
                  </a:schemeClr>
                </a:solidFill>
                <a:latin typeface="微软雅黑" charset="0"/>
                <a:ea typeface="微软雅黑" charset="0"/>
                <a:hlinkClick r:id="rId2"/>
              </a:rPr>
              <a:t>https://movie.douban.com/subject/1292052/</a:t>
            </a:r>
            <a:endParaRPr lang="en-US" altLang="zh-CN" sz="1600" dirty="0">
              <a:solidFill>
                <a:schemeClr val="tx1">
                  <a:lumMod val="85000"/>
                  <a:lumOff val="15000"/>
                </a:schemeClr>
              </a:solidFill>
              <a:latin typeface="微软雅黑" charset="0"/>
              <a:ea typeface="微软雅黑" charset="0"/>
            </a:endParaRPr>
          </a:p>
        </p:txBody>
      </p:sp>
    </p:spTree>
    <p:extLst>
      <p:ext uri="{BB962C8B-B14F-4D97-AF65-F5344CB8AC3E}">
        <p14:creationId xmlns:p14="http://schemas.microsoft.com/office/powerpoint/2010/main" val="405875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00*294"/>
  <p:tag name="TABLE_ENDDRAG_RECT" val="144*195*300*29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19,&quot;width&quot;:896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1540</TotalTime>
  <Words>1364</Words>
  <Application>Microsoft Office PowerPoint</Application>
  <PresentationFormat>宽屏</PresentationFormat>
  <Paragraphs>308</Paragraphs>
  <Slides>32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等线</vt:lpstr>
      <vt:lpstr>Microsoft YaHei</vt:lpstr>
      <vt:lpstr>Microsoft YaHei</vt:lpstr>
      <vt:lpstr>Arial</vt:lpstr>
      <vt:lpstr>Calibri</vt:lpstr>
      <vt:lpstr>Calibri Light</vt:lpstr>
      <vt:lpstr>Century Gothic</vt:lpstr>
      <vt:lpstr>Segoe UI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曹 潮</cp:lastModifiedBy>
  <cp:revision>125</cp:revision>
  <dcterms:created xsi:type="dcterms:W3CDTF">2015-08-18T02:51:41Z</dcterms:created>
  <dcterms:modified xsi:type="dcterms:W3CDTF">2021-05-18T15:15:40Z</dcterms:modified>
  <cp:category/>
</cp:coreProperties>
</file>