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jD57CsbIqVbWziZDBbVP08TLFV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e59c0f90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0e59c0f90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e59c0f9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0e59c0f90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0e59c0f9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0e59c0f901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e59c0f90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0e59c0f901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e59c0f9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0e59c0f90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e59c0f9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0e59c0f90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e59c0f9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0e59c0f90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"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"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2"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3"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4"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"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2"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3"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4"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5"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6"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"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0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1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"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1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2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2"/>
          <p:cNvSpPr txBox="1"/>
          <p:nvPr>
            <p:ph idx="1"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2"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3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3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4"/>
          <p:cNvSpPr txBox="1"/>
          <p:nvPr>
            <p:ph idx="1"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4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5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5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5"/>
          <p:cNvSpPr txBox="1"/>
          <p:nvPr>
            <p:ph idx="2"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3"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5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6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6"/>
          <p:cNvSpPr txBox="1"/>
          <p:nvPr>
            <p:ph idx="1"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6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6"/>
          <p:cNvSpPr txBox="1"/>
          <p:nvPr>
            <p:ph idx="3"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6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7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7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7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7"/>
          <p:cNvSpPr txBox="1"/>
          <p:nvPr>
            <p:ph idx="3"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7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8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8"/>
          <p:cNvSpPr txBox="1"/>
          <p:nvPr>
            <p:ph idx="1"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8"/>
          <p:cNvSpPr txBox="1"/>
          <p:nvPr>
            <p:ph idx="2"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8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9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9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9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9"/>
          <p:cNvSpPr txBox="1"/>
          <p:nvPr>
            <p:ph idx="3"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9"/>
          <p:cNvSpPr txBox="1"/>
          <p:nvPr>
            <p:ph idx="4"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9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0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0"/>
          <p:cNvSpPr txBox="1"/>
          <p:nvPr>
            <p:ph idx="1"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0"/>
          <p:cNvSpPr txBox="1"/>
          <p:nvPr>
            <p:ph idx="2"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0"/>
          <p:cNvSpPr txBox="1"/>
          <p:nvPr>
            <p:ph idx="3"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0"/>
          <p:cNvSpPr txBox="1"/>
          <p:nvPr>
            <p:ph idx="4"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0"/>
          <p:cNvSpPr txBox="1"/>
          <p:nvPr>
            <p:ph idx="5"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0"/>
          <p:cNvSpPr txBox="1"/>
          <p:nvPr>
            <p:ph idx="6"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0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"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"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2"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/>
          <p:nvPr>
            <p:ph idx="1"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2"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3"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3"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3"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E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" name="Google Shape;7;p25"/>
          <p:cNvGrpSpPr/>
          <p:nvPr/>
        </p:nvGrpSpPr>
        <p:grpSpPr>
          <a:xfrm>
            <a:off x="530280" y="1205460"/>
            <a:ext cx="1342620" cy="17460"/>
            <a:chOff x="530280" y="1205460"/>
            <a:chExt cx="1342620" cy="17460"/>
          </a:xfrm>
        </p:grpSpPr>
        <p:sp>
          <p:nvSpPr>
            <p:cNvPr id="8" name="Google Shape;8;p25"/>
            <p:cNvSpPr/>
            <p:nvPr/>
          </p:nvSpPr>
          <p:spPr>
            <a:xfrm rot="-54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25"/>
            <p:cNvSpPr/>
            <p:nvPr/>
          </p:nvSpPr>
          <p:spPr>
            <a:xfrm rot="-54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" name="Google Shape;10;p25"/>
          <p:cNvSpPr txBox="1"/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25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2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27"/>
          <p:cNvGrpSpPr/>
          <p:nvPr/>
        </p:nvGrpSpPr>
        <p:grpSpPr>
          <a:xfrm>
            <a:off x="530280" y="1205460"/>
            <a:ext cx="1342620" cy="17460"/>
            <a:chOff x="530280" y="1205460"/>
            <a:chExt cx="1342620" cy="17460"/>
          </a:xfrm>
        </p:grpSpPr>
        <p:sp>
          <p:nvSpPr>
            <p:cNvPr id="76" name="Google Shape;76;p27"/>
            <p:cNvSpPr/>
            <p:nvPr/>
          </p:nvSpPr>
          <p:spPr>
            <a:xfrm rot="-54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7"/>
            <p:cNvSpPr/>
            <p:nvPr/>
          </p:nvSpPr>
          <p:spPr>
            <a:xfrm rot="-54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27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27"/>
          <p:cNvSpPr txBox="1"/>
          <p:nvPr>
            <p:ph idx="1"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27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ata.cdc.gov/Case-Surveillance/United-States-COVID-19-Cases-and-Deaths-by-State-o/9mfq-cb36/dat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OxCGRT/covid-policy-tracker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/>
          <p:nvPr>
            <p:ph type="title"/>
          </p:nvPr>
        </p:nvSpPr>
        <p:spPr>
          <a:xfrm>
            <a:off x="727920" y="197136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700"/>
              <a:buFont typeface="Raleway"/>
              <a:buNone/>
            </a:pPr>
            <a:r>
              <a:rPr b="1" lang="en-US" sz="2700" strike="noStrike">
                <a:solidFill>
                  <a:srgbClr val="1A1A1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Predict</a:t>
            </a:r>
            <a:r>
              <a:rPr b="1" lang="en-US" sz="2700">
                <a:solidFill>
                  <a:srgbClr val="1A1A1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-US" sz="2700" strike="noStrike">
                <a:solidFill>
                  <a:srgbClr val="1A1A1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Policy Changes </a:t>
            </a:r>
            <a:endParaRPr b="1" sz="2700" strike="noStrike">
              <a:solidFill>
                <a:srgbClr val="1A1A1A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700"/>
              <a:buFont typeface="Raleway"/>
              <a:buNone/>
            </a:pPr>
            <a:r>
              <a:rPr b="1" lang="en-US" sz="2700" strike="noStrike">
                <a:solidFill>
                  <a:srgbClr val="1A1A1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based on Case Data</a:t>
            </a:r>
            <a:endParaRPr b="0" sz="2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 txBox="1"/>
          <p:nvPr>
            <p:ph idx="1" type="subTitle"/>
          </p:nvPr>
        </p:nvSpPr>
        <p:spPr>
          <a:xfrm>
            <a:off x="349200" y="3056040"/>
            <a:ext cx="8520120" cy="1711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"/>
              <a:buFont typeface="Arial"/>
              <a:buNone/>
            </a:pPr>
            <a:r>
              <a:t/>
            </a:r>
            <a:endParaRPr b="0" i="0" sz="149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"/>
              <a:buFont typeface="Arial"/>
              <a:buNone/>
            </a:pPr>
            <a:r>
              <a:t/>
            </a:r>
            <a:endParaRPr b="0" i="0" sz="149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"/>
              <a:buFont typeface="Arial"/>
              <a:buNone/>
            </a:pPr>
            <a:r>
              <a:t/>
            </a:r>
            <a:endParaRPr b="0" i="0" sz="149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90"/>
              <a:buFont typeface="Lato"/>
              <a:buNone/>
            </a:pPr>
            <a:r>
              <a:rPr b="0" i="0" lang="en-US" sz="149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Chao Cao(UTA)</a:t>
            </a:r>
            <a:endParaRPr b="0" i="0" sz="149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"/>
              <a:buFont typeface="Arial"/>
              <a:buNone/>
            </a:pPr>
            <a:r>
              <a:t/>
            </a:r>
            <a:endParaRPr b="0" i="0" sz="149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90"/>
              <a:buFont typeface="Lato"/>
              <a:buNone/>
            </a:pPr>
            <a:r>
              <a:rPr b="0" i="0" lang="en-US" sz="149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( *: Project is </a:t>
            </a:r>
            <a:r>
              <a:rPr lang="en-US" sz="149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="0" i="0" lang="en-US" sz="149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inished at UMD)</a:t>
            </a:r>
            <a:endParaRPr b="0" i="0" sz="149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>
            <p:ph type="title"/>
          </p:nvPr>
        </p:nvSpPr>
        <p:spPr>
          <a:xfrm>
            <a:off x="729360" y="6228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Data Source (2)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 txBox="1"/>
          <p:nvPr>
            <p:ph idx="1" type="body"/>
          </p:nvPr>
        </p:nvSpPr>
        <p:spPr>
          <a:xfrm>
            <a:off x="804600" y="1477080"/>
            <a:ext cx="7688520" cy="2932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None/>
            </a:pPr>
            <a:r>
              <a:rPr b="1" i="0" lang="en-US" sz="15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Case data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None/>
            </a:pPr>
            <a:r>
              <a:rPr b="1" i="0" lang="en-US" sz="15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0" i="0" lang="en-US" sz="13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United States COVID-19 Cases and Deaths by State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516" lvl="0" marL="457200" marR="0" rtl="0" algn="l">
              <a:lnSpc>
                <a:spcPct val="200000"/>
              </a:lnSpc>
              <a:spcBef>
                <a:spcPts val="1199"/>
              </a:spcBef>
              <a:spcAft>
                <a:spcPts val="0"/>
              </a:spcAft>
              <a:buClr>
                <a:srgbClr val="5F5F5F"/>
              </a:buClr>
              <a:buSzPts val="1300"/>
              <a:buFont typeface="Lato"/>
              <a:buChar char="●"/>
            </a:pPr>
            <a:r>
              <a:rPr b="1" i="0" lang="en-US" sz="1300" u="none" cap="none" strike="noStrike">
                <a:solidFill>
                  <a:srgbClr val="5F5F5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CDC</a:t>
            </a:r>
            <a:r>
              <a:rPr b="0" i="0" lang="en-US" sz="1300" u="none" cap="none" strike="noStrike">
                <a:solidFill>
                  <a:srgbClr val="5F5F5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reports aggregate counts of COVID-19 cases and death numbers </a:t>
            </a:r>
            <a:r>
              <a:rPr b="1" i="0" lang="en-US" sz="1300" u="none" cap="none" strike="noStrike">
                <a:solidFill>
                  <a:srgbClr val="5F5F5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daily</a:t>
            </a:r>
            <a:r>
              <a:rPr b="0" i="0" lang="en-US" sz="1300" u="none" cap="none" strike="noStrike">
                <a:solidFill>
                  <a:srgbClr val="5F5F5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online.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516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300"/>
              <a:buFont typeface="Lato"/>
              <a:buChar char="●"/>
            </a:pPr>
            <a:r>
              <a:rPr lang="en-US" sz="1300">
                <a:solidFill>
                  <a:srgbClr val="5F5F5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Due to</a:t>
            </a:r>
            <a:r>
              <a:rPr b="0" i="0" lang="en-US" sz="1300" u="none" cap="none" strike="noStrike">
                <a:solidFill>
                  <a:srgbClr val="5F5F5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many municipalities do batch-reporting, use a </a:t>
            </a:r>
            <a:r>
              <a:rPr b="1" lang="en-US" sz="1300">
                <a:solidFill>
                  <a:srgbClr val="5F5F5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i="0" lang="en-US" sz="1300" u="none" cap="none" strike="noStrike">
                <a:solidFill>
                  <a:srgbClr val="5F5F5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0-day window</a:t>
            </a:r>
            <a:r>
              <a:rPr lang="en-US" sz="1300">
                <a:solidFill>
                  <a:srgbClr val="5F5F5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300">
                <a:solidFill>
                  <a:srgbClr val="5F5F5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to keep the data smooth, </a:t>
            </a:r>
            <a:r>
              <a:rPr b="0" i="0" lang="en-US" sz="1300" u="none" cap="none" strike="noStrike">
                <a:solidFill>
                  <a:srgbClr val="5F5F5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300">
                <a:solidFill>
                  <a:srgbClr val="5F5F5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rather than</a:t>
            </a:r>
            <a:r>
              <a:rPr b="0" i="0" lang="en-US" sz="1300" u="none" cap="none" strike="noStrike">
                <a:solidFill>
                  <a:srgbClr val="5F5F5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the daily numbers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None/>
            </a:pPr>
            <a:r>
              <a:rPr b="1" i="0" lang="en-US" sz="15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4881240" y="4866480"/>
            <a:ext cx="4262400" cy="183240"/>
          </a:xfrm>
          <a:prstGeom prst="rect">
            <a:avLst/>
          </a:prstGeom>
          <a:noFill/>
          <a:ln>
            <a:noFill/>
          </a:ln>
        </p:spPr>
        <p:txBody>
          <a:bodyPr anchorCtr="0" anchor="t" bIns="92150" lIns="91425" spcFirstLastPara="1" rIns="91425" wrap="square" tIns="92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Lato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https://data.cdc.gov/Case-Surveillance/United-States-COVID-19-Cases-and-Deaths-by-State-o/9mfq-cb36/data</a:t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985" y="678760"/>
            <a:ext cx="7398723" cy="4295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65" y="625010"/>
            <a:ext cx="7679521" cy="446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e59c0f901_0_19"/>
          <p:cNvSpPr txBox="1"/>
          <p:nvPr>
            <p:ph type="title"/>
          </p:nvPr>
        </p:nvSpPr>
        <p:spPr>
          <a:xfrm>
            <a:off x="1659200" y="2251650"/>
            <a:ext cx="6074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US" sz="2700">
                <a:solidFill>
                  <a:srgbClr val="1A1A1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Data Processing &amp; </a:t>
            </a:r>
            <a:r>
              <a:rPr b="1" lang="en-US" sz="2700">
                <a:solidFill>
                  <a:srgbClr val="1A1A1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Visualization</a:t>
            </a:r>
            <a:r>
              <a:rPr b="1" lang="en-US" sz="2700">
                <a:solidFill>
                  <a:srgbClr val="1A1A1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2700">
              <a:solidFill>
                <a:srgbClr val="1A1A1A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t/>
            </a:r>
            <a:endParaRPr b="1" sz="2700">
              <a:solidFill>
                <a:srgbClr val="1A1A1A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>
            <p:ph type="title"/>
          </p:nvPr>
        </p:nvSpPr>
        <p:spPr>
          <a:xfrm>
            <a:off x="727747" y="620665"/>
            <a:ext cx="7688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U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Part </a:t>
            </a: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1: Exploring Policy Data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 txBox="1"/>
          <p:nvPr>
            <p:ph idx="1" type="body"/>
          </p:nvPr>
        </p:nvSpPr>
        <p:spPr>
          <a:xfrm>
            <a:off x="727560" y="134532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-3110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Separate </a:t>
            </a:r>
            <a:r>
              <a:rPr b="1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national policy</a:t>
            </a: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state policy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pic>
        <p:nvPicPr>
          <p:cNvPr id="223" name="Google Shape;2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0" y="1835280"/>
            <a:ext cx="4280040" cy="264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5200" y="1835280"/>
            <a:ext cx="4571640" cy="264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>
            <p:ph type="title"/>
          </p:nvPr>
        </p:nvSpPr>
        <p:spPr>
          <a:xfrm>
            <a:off x="785880" y="6134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U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Part </a:t>
            </a: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1: Exploring Policy Data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 txBox="1"/>
          <p:nvPr>
            <p:ph idx="1" type="body"/>
          </p:nvPr>
        </p:nvSpPr>
        <p:spPr>
          <a:xfrm>
            <a:off x="785880" y="140184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2.     </a:t>
            </a:r>
            <a:r>
              <a:rPr lang="en-US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ocus on instereted policy (</a:t>
            </a:r>
            <a:r>
              <a:rPr b="1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Sort by date</a:t>
            </a: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85" y="1954180"/>
            <a:ext cx="4997160" cy="272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969" y="2243519"/>
            <a:ext cx="1770275" cy="19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"/>
          <p:cNvSpPr txBox="1"/>
          <p:nvPr>
            <p:ph type="title"/>
          </p:nvPr>
        </p:nvSpPr>
        <p:spPr>
          <a:xfrm>
            <a:off x="729360" y="6228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US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Part </a:t>
            </a: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1: Exploring Policy Data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2"/>
          <p:cNvSpPr txBox="1"/>
          <p:nvPr>
            <p:ph idx="1" type="body"/>
          </p:nvPr>
        </p:nvSpPr>
        <p:spPr>
          <a:xfrm>
            <a:off x="785880" y="157104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3.     Calculate the difference to know when the policies change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880" y="2230920"/>
            <a:ext cx="7271640" cy="153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"/>
          <p:cNvSpPr txBox="1"/>
          <p:nvPr>
            <p:ph type="title"/>
          </p:nvPr>
        </p:nvSpPr>
        <p:spPr>
          <a:xfrm>
            <a:off x="795240" y="6321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US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Part </a:t>
            </a: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2: Exploring Case Data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3"/>
          <p:cNvSpPr txBox="1"/>
          <p:nvPr>
            <p:ph idx="1" type="body"/>
          </p:nvPr>
        </p:nvSpPr>
        <p:spPr>
          <a:xfrm>
            <a:off x="833040" y="137376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1.     Visualization of cases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9480" y="1279985"/>
            <a:ext cx="3547080" cy="361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/>
          <p:nvPr>
            <p:ph type="title"/>
          </p:nvPr>
        </p:nvSpPr>
        <p:spPr>
          <a:xfrm>
            <a:off x="727560" y="6134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US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Part </a:t>
            </a: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2: Exploring Case Data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"/>
          <p:cNvSpPr txBox="1"/>
          <p:nvPr>
            <p:ph idx="1" type="body"/>
          </p:nvPr>
        </p:nvSpPr>
        <p:spPr>
          <a:xfrm>
            <a:off x="767160" y="1289520"/>
            <a:ext cx="7688520" cy="468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2.     Make it flatter and smoother by calculating the average number of each 20 days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920" y="1899360"/>
            <a:ext cx="4060080" cy="269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0360" y="1899360"/>
            <a:ext cx="3819960" cy="257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 txBox="1"/>
          <p:nvPr>
            <p:ph type="title"/>
          </p:nvPr>
        </p:nvSpPr>
        <p:spPr>
          <a:xfrm>
            <a:off x="729360" y="6321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US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Part </a:t>
            </a: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3: Fusion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5"/>
          <p:cNvSpPr txBox="1"/>
          <p:nvPr>
            <p:ph idx="1" type="body"/>
          </p:nvPr>
        </p:nvSpPr>
        <p:spPr>
          <a:xfrm>
            <a:off x="729360" y="144108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1. reset 0 in specfic columns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199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2. get the value and datelist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199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3. Plot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9400" y="1441080"/>
            <a:ext cx="4167720" cy="273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e59c0f901_0_0"/>
          <p:cNvSpPr txBox="1"/>
          <p:nvPr>
            <p:ph type="title"/>
          </p:nvPr>
        </p:nvSpPr>
        <p:spPr>
          <a:xfrm>
            <a:off x="49825" y="1466400"/>
            <a:ext cx="2879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700"/>
              <a:buFont typeface="Raleway"/>
              <a:buNone/>
            </a:pPr>
            <a:r>
              <a:rPr b="1" lang="en-US" sz="3200">
                <a:solidFill>
                  <a:srgbClr val="1A1A1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Outline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0e59c0f901_0_0"/>
          <p:cNvSpPr txBox="1"/>
          <p:nvPr>
            <p:ph idx="1" type="subTitle"/>
          </p:nvPr>
        </p:nvSpPr>
        <p:spPr>
          <a:xfrm>
            <a:off x="3198675" y="930900"/>
            <a:ext cx="52632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Raw Data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497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85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497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85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/>
          <p:nvPr>
            <p:ph type="title"/>
          </p:nvPr>
        </p:nvSpPr>
        <p:spPr>
          <a:xfrm>
            <a:off x="727560" y="7340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Results (nation)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090" y="1151180"/>
            <a:ext cx="5865480" cy="3941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7"/>
          <p:cNvSpPr/>
          <p:nvPr/>
        </p:nvSpPr>
        <p:spPr>
          <a:xfrm>
            <a:off x="3138895" y="803710"/>
            <a:ext cx="5115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COVID-19 Cases and Public Policy, United States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>
            <p:ph type="title"/>
          </p:nvPr>
        </p:nvSpPr>
        <p:spPr>
          <a:xfrm>
            <a:off x="727560" y="7466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Results (</a:t>
            </a:r>
            <a:r>
              <a:rPr b="1" lang="en-US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state</a:t>
            </a: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605" y="1281610"/>
            <a:ext cx="5730118" cy="386136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8"/>
          <p:cNvSpPr/>
          <p:nvPr/>
        </p:nvSpPr>
        <p:spPr>
          <a:xfrm>
            <a:off x="3293285" y="885950"/>
            <a:ext cx="41835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COVID-19 Cases and Public Policy, Maryland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e59c0f901_0_25"/>
          <p:cNvSpPr txBox="1"/>
          <p:nvPr>
            <p:ph type="title"/>
          </p:nvPr>
        </p:nvSpPr>
        <p:spPr>
          <a:xfrm>
            <a:off x="3132450" y="2251650"/>
            <a:ext cx="2879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US" sz="2700">
                <a:solidFill>
                  <a:srgbClr val="1A1A1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 b="1" sz="2700">
              <a:solidFill>
                <a:srgbClr val="1A1A1A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t/>
            </a:r>
            <a:endParaRPr b="1" sz="2700">
              <a:solidFill>
                <a:srgbClr val="1A1A1A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/>
          <p:nvPr>
            <p:ph type="title"/>
          </p:nvPr>
        </p:nvSpPr>
        <p:spPr>
          <a:xfrm>
            <a:off x="785880" y="6606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Conclusion 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 txBox="1"/>
          <p:nvPr>
            <p:ph idx="1" type="body"/>
          </p:nvPr>
        </p:nvSpPr>
        <p:spPr>
          <a:xfrm>
            <a:off x="785880" y="1976740"/>
            <a:ext cx="768840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-32018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Responses tend to have a one-month lag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18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Last peak was caused by the Omicron variant.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18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3535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policy changes made this year with regard to</a:t>
            </a:r>
            <a:r>
              <a:rPr b="1" i="0" lang="en-US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school closure.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>
            <p:ph type="title"/>
          </p:nvPr>
        </p:nvSpPr>
        <p:spPr>
          <a:xfrm>
            <a:off x="785880" y="6508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Challenges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1"/>
          <p:cNvSpPr txBox="1"/>
          <p:nvPr>
            <p:ph idx="1" type="body"/>
          </p:nvPr>
        </p:nvSpPr>
        <p:spPr>
          <a:xfrm>
            <a:off x="785880" y="1618200"/>
            <a:ext cx="7688520" cy="280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25000"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None/>
            </a:pPr>
            <a:r>
              <a:rPr b="1" i="0" lang="en-US" sz="56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Data</a:t>
            </a:r>
            <a:endParaRPr b="0" i="0" sz="5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03" lvl="0" marL="457200" marR="0" rtl="0" algn="l">
              <a:lnSpc>
                <a:spcPct val="200000"/>
              </a:lnSpc>
              <a:spcBef>
                <a:spcPts val="1199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●"/>
            </a:pPr>
            <a:r>
              <a:rPr b="0" i="0" lang="en-US" sz="462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Evaluation </a:t>
            </a:r>
            <a:endParaRPr b="0" i="0" sz="46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03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●"/>
            </a:pPr>
            <a:r>
              <a:rPr b="0" i="0" lang="en-US" sz="462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Cleaning</a:t>
            </a:r>
            <a:endParaRPr b="0" i="0" sz="46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03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●"/>
            </a:pPr>
            <a:r>
              <a:rPr b="0" i="0" lang="en-US" sz="462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Visualization</a:t>
            </a:r>
            <a:endParaRPr b="0" i="0" sz="46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703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●"/>
            </a:pPr>
            <a:r>
              <a:rPr b="0" i="0" lang="en-US" sz="462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Missing data / facts?</a:t>
            </a:r>
            <a:endParaRPr b="0" i="0" sz="46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19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19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503640" y="6699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Future work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2"/>
          <p:cNvSpPr txBox="1"/>
          <p:nvPr>
            <p:ph idx="1" type="body"/>
          </p:nvPr>
        </p:nvSpPr>
        <p:spPr>
          <a:xfrm>
            <a:off x="795240" y="174024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lnSpcReduction="10000"/>
          </a:bodyPr>
          <a:lstStyle/>
          <a:p>
            <a:pPr indent="-324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AutoNum type="arabicPeriod"/>
            </a:pPr>
            <a:r>
              <a:rPr b="1" i="0" lang="en-US" sz="15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Docker or other deployment technologies to m</a:t>
            </a:r>
            <a:r>
              <a:rPr b="1" lang="en-US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ake it real-time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AutoNum type="arabicPeriod"/>
            </a:pPr>
            <a:r>
              <a:rPr b="1" i="0" lang="en-US" sz="15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Study relationships between differerent policies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AutoNum type="arabicPeriod"/>
            </a:pPr>
            <a:r>
              <a:rPr b="1" i="0" lang="en-US" sz="15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Study specfic states (Using current cases)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AutoNum type="arabicPeriod"/>
            </a:pPr>
            <a:r>
              <a:rPr b="1" i="0" lang="en-US" sz="15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Apply recommendation system algorithms to apply to similar situations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0e59c0f901_0_29"/>
          <p:cNvSpPr txBox="1"/>
          <p:nvPr>
            <p:ph type="title"/>
          </p:nvPr>
        </p:nvSpPr>
        <p:spPr>
          <a:xfrm>
            <a:off x="3132450" y="2251650"/>
            <a:ext cx="2879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US" sz="2700">
                <a:solidFill>
                  <a:srgbClr val="1A1A1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b="1" sz="2700">
              <a:solidFill>
                <a:srgbClr val="1A1A1A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t/>
            </a:r>
            <a:endParaRPr b="1" sz="2700">
              <a:solidFill>
                <a:srgbClr val="1A1A1A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 txBox="1"/>
          <p:nvPr>
            <p:ph type="title"/>
          </p:nvPr>
        </p:nvSpPr>
        <p:spPr>
          <a:xfrm>
            <a:off x="579960" y="2230920"/>
            <a:ext cx="76885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340"/>
              <a:buFont typeface="Raleway"/>
              <a:buNone/>
            </a:pPr>
            <a:r>
              <a:rPr b="1" lang="en-US" sz="434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b="0" sz="434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type="title"/>
          </p:nvPr>
        </p:nvSpPr>
        <p:spPr>
          <a:xfrm>
            <a:off x="729360" y="59472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Github Repository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861120" y="155232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https://github.com/HenryVarro666/policy-changes-prediction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e59c0f901_0_5"/>
          <p:cNvSpPr txBox="1"/>
          <p:nvPr>
            <p:ph type="title"/>
          </p:nvPr>
        </p:nvSpPr>
        <p:spPr>
          <a:xfrm>
            <a:off x="3132450" y="2251650"/>
            <a:ext cx="2879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US" sz="2700">
                <a:solidFill>
                  <a:srgbClr val="1A1A1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b="1" sz="2700">
              <a:solidFill>
                <a:srgbClr val="1A1A1A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t/>
            </a:r>
            <a:endParaRPr b="1" sz="2700">
              <a:solidFill>
                <a:srgbClr val="1A1A1A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type="title"/>
          </p:nvPr>
        </p:nvSpPr>
        <p:spPr>
          <a:xfrm>
            <a:off x="727560" y="6508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 txBox="1"/>
          <p:nvPr>
            <p:ph idx="1" type="body"/>
          </p:nvPr>
        </p:nvSpPr>
        <p:spPr>
          <a:xfrm>
            <a:off x="785880" y="1607760"/>
            <a:ext cx="7688520" cy="2754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COVID-19 is an ongoing, multi-year event. Public health policies change over time, as do infection rates.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199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This leads to the questions: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15" lvl="0" marL="457200" marR="0" rtl="0" algn="l">
              <a:lnSpc>
                <a:spcPct val="200000"/>
              </a:lnSpc>
              <a:spcBef>
                <a:spcPts val="1199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-"/>
            </a:pPr>
            <a:r>
              <a:rPr b="0" i="0" lang="en-US" sz="15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Is there any way we can visualize the case data and policy data at the same time?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1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-"/>
            </a:pPr>
            <a:r>
              <a:rPr b="0" i="0" lang="en-US" sz="15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Can we predict policy changes based on the case data?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199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e59c0f901_0_10"/>
          <p:cNvSpPr txBox="1"/>
          <p:nvPr>
            <p:ph type="title"/>
          </p:nvPr>
        </p:nvSpPr>
        <p:spPr>
          <a:xfrm>
            <a:off x="1321775" y="2251650"/>
            <a:ext cx="2879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30"/>
              <a:buFont typeface="Raleway"/>
              <a:buNone/>
            </a:pPr>
            <a:r>
              <a:rPr b="1" lang="en-US" sz="2830">
                <a:solidFill>
                  <a:srgbClr val="1A1A1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Data</a:t>
            </a:r>
            <a:endParaRPr b="1" sz="2830">
              <a:solidFill>
                <a:srgbClr val="1A1A1A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30"/>
              <a:buFont typeface="Raleway"/>
              <a:buNone/>
            </a:pPr>
            <a:r>
              <a:t/>
            </a:r>
            <a:endParaRPr b="1" sz="2830">
              <a:solidFill>
                <a:srgbClr val="1A1A1A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30"/>
              <a:buFont typeface="Raleway"/>
              <a:buNone/>
            </a:pPr>
            <a:r>
              <a:t/>
            </a:r>
            <a:endParaRPr b="1" sz="2830">
              <a:solidFill>
                <a:srgbClr val="1A1A1A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69;g20e59c0f901_0_10"/>
          <p:cNvSpPr txBox="1"/>
          <p:nvPr/>
        </p:nvSpPr>
        <p:spPr>
          <a:xfrm>
            <a:off x="3585325" y="2891850"/>
            <a:ext cx="280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Raw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Data Processing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Visualization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e59c0f901_0_15"/>
          <p:cNvSpPr txBox="1"/>
          <p:nvPr>
            <p:ph type="title"/>
          </p:nvPr>
        </p:nvSpPr>
        <p:spPr>
          <a:xfrm>
            <a:off x="3132450" y="2251650"/>
            <a:ext cx="2879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US" sz="2700">
                <a:solidFill>
                  <a:srgbClr val="1A1A1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Raw Data</a:t>
            </a:r>
            <a:endParaRPr b="1" sz="2700">
              <a:solidFill>
                <a:srgbClr val="1A1A1A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t/>
            </a:r>
            <a:endParaRPr b="1" sz="2700">
              <a:solidFill>
                <a:srgbClr val="1A1A1A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/>
          <p:nvPr>
            <p:ph type="title"/>
          </p:nvPr>
        </p:nvSpPr>
        <p:spPr>
          <a:xfrm>
            <a:off x="813960" y="6321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Data Source (1)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 txBox="1"/>
          <p:nvPr>
            <p:ph idx="1" type="body"/>
          </p:nvPr>
        </p:nvSpPr>
        <p:spPr>
          <a:xfrm>
            <a:off x="879840" y="1461960"/>
            <a:ext cx="6059520" cy="91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Lato"/>
              <a:buNone/>
            </a:pPr>
            <a:r>
              <a:rPr b="1" i="0" lang="en-US" sz="128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Policy data</a:t>
            </a:r>
            <a:endParaRPr b="0" i="0" sz="128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1C3678"/>
              </a:buClr>
              <a:buSzPts val="1220"/>
              <a:buFont typeface="Lato"/>
              <a:buNone/>
            </a:pPr>
            <a:r>
              <a:rPr b="0" i="0" lang="en-US" sz="122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Oxford Covid-19 Government Response Tracker (OxCGRT)</a:t>
            </a:r>
            <a:endParaRPr b="0" i="0" sz="12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280"/>
              <a:buFont typeface="Arial"/>
              <a:buNone/>
            </a:pPr>
            <a:r>
              <a:t/>
            </a:r>
            <a:endParaRPr b="0" i="0" sz="128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280"/>
              <a:buFont typeface="Arial"/>
              <a:buNone/>
            </a:pPr>
            <a:r>
              <a:t/>
            </a:r>
            <a:endParaRPr b="0" i="0" sz="128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9845" y="2543385"/>
            <a:ext cx="6545882" cy="1685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"/>
          <p:cNvSpPr/>
          <p:nvPr/>
        </p:nvSpPr>
        <p:spPr>
          <a:xfrm>
            <a:off x="6768360" y="4835880"/>
            <a:ext cx="4262400" cy="243720"/>
          </a:xfrm>
          <a:prstGeom prst="rect">
            <a:avLst/>
          </a:prstGeom>
          <a:noFill/>
          <a:ln>
            <a:noFill/>
          </a:ln>
        </p:spPr>
        <p:txBody>
          <a:bodyPr anchorCtr="0" anchor="t" bIns="122400" lIns="91425" spcFirstLastPara="1" rIns="91425" wrap="square" tIns="122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Lato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https://github.com/OxCGRT/covid-policy-tracker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/>
          <p:nvPr>
            <p:ph type="title"/>
          </p:nvPr>
        </p:nvSpPr>
        <p:spPr>
          <a:xfrm>
            <a:off x="727560" y="6321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Policy data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9400" y="735480"/>
            <a:ext cx="5746680" cy="430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 txBox="1"/>
          <p:nvPr>
            <p:ph type="title"/>
          </p:nvPr>
        </p:nvSpPr>
        <p:spPr>
          <a:xfrm>
            <a:off x="727797" y="631720"/>
            <a:ext cx="7688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US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Policy data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4205" y="1065685"/>
            <a:ext cx="6714360" cy="3933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