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9" r:id="rId19"/>
    <p:sldId id="274" r:id="rId20"/>
    <p:sldId id="276" r:id="rId21"/>
    <p:sldId id="277" r:id="rId22"/>
    <p:sldId id="278" r:id="rId23"/>
    <p:sldId id="282" r:id="rId24"/>
    <p:sldId id="283" r:id="rId25"/>
    <p:sldId id="284" r:id="rId26"/>
    <p:sldId id="273" r:id="rId27"/>
    <p:sldId id="281" r:id="rId28"/>
    <p:sldId id="311" r:id="rId29"/>
    <p:sldId id="309" r:id="rId30"/>
    <p:sldId id="312" r:id="rId31"/>
    <p:sldId id="285" r:id="rId32"/>
    <p:sldId id="286" r:id="rId33"/>
    <p:sldId id="287" r:id="rId34"/>
    <p:sldId id="288" r:id="rId35"/>
    <p:sldId id="289" r:id="rId36"/>
    <p:sldId id="290" r:id="rId37"/>
    <p:sldId id="280" r:id="rId38"/>
    <p:sldId id="292" r:id="rId39"/>
    <p:sldId id="293" r:id="rId40"/>
    <p:sldId id="294" r:id="rId41"/>
    <p:sldId id="307" r:id="rId42"/>
    <p:sldId id="308" r:id="rId43"/>
    <p:sldId id="291" r:id="rId44"/>
    <p:sldId id="295" r:id="rId45"/>
    <p:sldId id="296" r:id="rId46"/>
    <p:sldId id="275" r:id="rId47"/>
    <p:sldId id="302" r:id="rId48"/>
    <p:sldId id="298" r:id="rId49"/>
    <p:sldId id="297" r:id="rId50"/>
    <p:sldId id="299" r:id="rId51"/>
    <p:sldId id="300" r:id="rId52"/>
    <p:sldId id="303" r:id="rId53"/>
    <p:sldId id="304" r:id="rId54"/>
    <p:sldId id="305" r:id="rId55"/>
    <p:sldId id="306" r:id="rId56"/>
    <p:sldId id="30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 潮" initials="曹" lastIdx="1" clrIdx="0">
    <p:extLst>
      <p:ext uri="{19B8F6BF-5375-455C-9EA6-DF929625EA0E}">
        <p15:presenceInfo xmlns:p15="http://schemas.microsoft.com/office/powerpoint/2012/main" userId="f14a028bb9aca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54E-72DF-42A0-83B2-B546DC75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83AC-3984-43A6-A2DA-7BFA3C2C1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B7AC-BC88-4FC4-87BC-45784D12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17C0-FBCB-4FF2-B1CA-F300876C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4B55-99B5-4DD9-A015-C9A39D7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B10D-81F1-4727-AFEE-17157830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08CD6-57E1-47EA-B154-AE7382CB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3786-C6C8-4869-9B8E-C7C9EE64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5C41-E748-4321-9AF3-3FBB8CAD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B1BC-13C4-4D6A-AC57-80631CED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D865E-2CCF-4E05-9B2D-C9A509C39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A186A-904B-4763-961C-B234FCF6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B673-8DAC-4CAA-ABFA-2AA527DB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E426-C534-46C8-812A-60F5A6AF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ED45-D5C7-4773-A9E8-B37F380A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12BC-E746-41E3-8429-41669AA2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95B-707C-401A-936E-28FC3652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F505-1B21-4842-A278-274A79C4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3CE0-0B1C-4E4A-8A89-A4B1051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70AF-1132-4CE2-86E3-C7FDC562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7292-DF00-4A67-8F82-6BAEB6DC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017-B517-47C6-8CB5-F87D8A94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BA8E-DE14-4ECB-AA42-8F9202F4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F466-F079-41FD-B58A-9C2A32AA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7E6C-F104-497A-9349-E3054F8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0BAA-4F97-40D2-A53C-37BE88C1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C0EF-A23D-4866-83FD-4D636F68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9606-4438-43B6-AD6F-713E95668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6A16D-B4D4-4A37-B6A9-1B2C64BE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3ECA6-4F96-4B54-BE76-2D01103C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DCF4-6BDB-4AA4-82FA-17CAC410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0FE-D7FE-48E7-91D1-2FAF2B13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0DAE7-7C1F-4481-ABC9-FF4E2FA0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5441D-D087-4A95-B168-32A87D87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85455-C0F2-4B96-96C6-DBD723FB5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1696C-F3CF-41C0-81FB-54FB66C67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D30CD-1722-4894-94F4-2BA66C8C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F6C2D-2412-4C2E-8C8D-6783F0B2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246C5-2388-48FB-99F1-24414403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AD72-CF1C-4930-A21D-6D0BBAFC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8D0DD-DC57-4A8E-87C1-64223AE7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9F131-9087-4A8D-BF7D-57A2DED0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10AA7-E4AD-4537-A3C0-E1FB70B7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1F084-6550-4B7B-AF74-5C3F5061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17434-921F-488F-A7DC-CE990B1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F970-ADBF-4BD8-9BDF-748F55D4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C3B-161F-4BCB-B05E-08A2A57D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F7B5-ACCD-44D8-AC71-DEDABCD1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15BC-EBD5-4DB9-B3E5-D22D8CD7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5616-2F3B-4211-BC95-DABA7AC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731F-B2DB-4359-8BD7-59A8A13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37271-EAAB-4947-B3A6-0FFD439E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C2C7-C659-457D-981E-B8C7B09C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77C88-5F68-494D-9BE0-B0CDBFB8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7813F-A250-4240-A44D-F02F426D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EDAFD-343E-47A4-8F56-319D5ACB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8D62-1A91-418A-9B9F-CE3CF6D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C0788-4837-4664-931D-27BE98C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CEA6A-C117-4E35-830C-608624AE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7EC3-DB24-4681-A891-75444302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4C6D-762D-4A75-B537-4BA855B4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B568-840C-4670-A6FB-B2EA5F05FB7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6BB9-6A84-4D36-A76E-8C7E42E8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829C-AB18-41E1-B078-CBCA3EDC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D32-7CC8-4637-AF28-45FEE11E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TFZFxd4hOI" TargetMode="External"/><Relationship Id="rId3" Type="http://schemas.openxmlformats.org/officeDocument/2006/relationships/hyperlink" Target="https://docs.docker.com/get-started/" TargetMode="External"/><Relationship Id="rId7" Type="http://schemas.openxmlformats.org/officeDocument/2006/relationships/hyperlink" Target="https://www.youtube.com/watch?v=iqqDU2crIEQ" TargetMode="External"/><Relationship Id="rId2" Type="http://schemas.openxmlformats.org/officeDocument/2006/relationships/hyperlink" Target="https://zh.wikipedia.org/wiki/Doc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read/cv15181760" TargetMode="External"/><Relationship Id="rId5" Type="http://schemas.openxmlformats.org/officeDocument/2006/relationships/hyperlink" Target="https://yeasy.gitbook.io/docker_practice/" TargetMode="External"/><Relationship Id="rId10" Type="http://schemas.openxmlformats.org/officeDocument/2006/relationships/hyperlink" Target="https://www.youtube.com/watch?v=fqMOX6JJhGo" TargetMode="External"/><Relationship Id="rId4" Type="http://schemas.openxmlformats.org/officeDocument/2006/relationships/hyperlink" Target="https://www.runoob.com/docker/docker-tutorial.html" TargetMode="External"/><Relationship Id="rId9" Type="http://schemas.openxmlformats.org/officeDocument/2006/relationships/hyperlink" Target="https://www.youtube.com/watch?v=3c-iBn73d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6B8B-0652-4F32-B2F5-D19A93358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 to </a:t>
            </a:r>
            <a:r>
              <a:rPr lang="en-US" b="1" dirty="0"/>
              <a:t>D</a:t>
            </a:r>
            <a:r>
              <a:rPr lang="en-US" altLang="zh-CN" b="1" dirty="0"/>
              <a:t>ocker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69AD3-7019-4F87-9E60-EEB428707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Chao Cao</a:t>
            </a:r>
          </a:p>
        </p:txBody>
      </p:sp>
    </p:spTree>
    <p:extLst>
      <p:ext uri="{BB962C8B-B14F-4D97-AF65-F5344CB8AC3E}">
        <p14:creationId xmlns:p14="http://schemas.microsoft.com/office/powerpoint/2010/main" val="368965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CE3BC-5BFE-469D-8F03-8583D538B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5" y="277906"/>
            <a:ext cx="7481255" cy="5854234"/>
          </a:xfrm>
        </p:spPr>
      </p:pic>
    </p:spTree>
    <p:extLst>
      <p:ext uri="{BB962C8B-B14F-4D97-AF65-F5344CB8AC3E}">
        <p14:creationId xmlns:p14="http://schemas.microsoft.com/office/powerpoint/2010/main" val="42158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B05A-837D-4E4C-A10F-58D65B7D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88999"/>
            <a:ext cx="10515600" cy="1325563"/>
          </a:xfrm>
        </p:spPr>
        <p:txBody>
          <a:bodyPr/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内部的具体实现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548A4-107D-494E-B595-15B271F75EF2}"/>
              </a:ext>
            </a:extLst>
          </p:cNvPr>
          <p:cNvSpPr txBox="1"/>
          <p:nvPr/>
        </p:nvSpPr>
        <p:spPr>
          <a:xfrm>
            <a:off x="582706" y="1575265"/>
            <a:ext cx="49664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Engine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内部的一系列工作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每一项工作都是以一个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的形式的存在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的运行过程中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当需要容器镜像时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中下载镜像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并通过镜像管理驱动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graphdriver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将下载镜像以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的形式存储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当需要为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创建网络环境时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通过网络管理驱动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networkdriver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创建并配置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容器网络环境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当需要限制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容器运行资源或执行用户指令等操作时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execdriver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来完成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libcontainer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是一项独立的容器管理包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networkdriver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execdriver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都是通过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libcontainer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来实现具体对容器进行的操作 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A75DF-D473-4F3D-B744-3717BE37F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49" y="43719"/>
            <a:ext cx="5333999" cy="6770562"/>
          </a:xfrm>
        </p:spPr>
      </p:pic>
    </p:spTree>
    <p:extLst>
      <p:ext uri="{BB962C8B-B14F-4D97-AF65-F5344CB8AC3E}">
        <p14:creationId xmlns:p14="http://schemas.microsoft.com/office/powerpoint/2010/main" val="238093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EF3F-559B-453A-870F-73F57BA7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资源隔离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F9F4-090D-44A8-9646-BDDCC888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本质是</a:t>
            </a:r>
            <a:r>
              <a:rPr lang="zh-CN" altLang="en-US" u="sng" dirty="0"/>
              <a:t>宿主机上的一个进程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namespace</a:t>
            </a:r>
            <a:r>
              <a:rPr lang="zh-CN" altLang="en-US" dirty="0"/>
              <a:t>实现资源隔离以及轻量级虚拟化容器服务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cgroup</a:t>
            </a:r>
            <a:r>
              <a:rPr lang="zh-CN" altLang="en-US" dirty="0"/>
              <a:t>实现了资源限制</a:t>
            </a:r>
            <a:endParaRPr lang="en-US" altLang="zh-CN" dirty="0"/>
          </a:p>
          <a:p>
            <a:pPr lvl="1"/>
            <a:r>
              <a:rPr lang="zh-CN" altLang="en-US" dirty="0"/>
              <a:t>通过写时复制技术</a:t>
            </a:r>
            <a:r>
              <a:rPr lang="en-US" altLang="zh-CN" dirty="0"/>
              <a:t>(Copy-on-write)</a:t>
            </a:r>
            <a:r>
              <a:rPr lang="zh-CN" altLang="en-US" dirty="0"/>
              <a:t>实现了高效的文件操作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Docker</a:t>
            </a:r>
            <a:r>
              <a:rPr lang="zh-CN" altLang="en-US" dirty="0"/>
              <a:t>通过由内核</a:t>
            </a:r>
            <a:r>
              <a:rPr lang="en-US" altLang="zh-CN" dirty="0"/>
              <a:t>namespace</a:t>
            </a:r>
            <a:r>
              <a:rPr lang="zh-CN" altLang="en-US" dirty="0"/>
              <a:t>提供实现的隔离，</a:t>
            </a:r>
            <a:r>
              <a:rPr lang="en-US" altLang="zh-CN" dirty="0"/>
              <a:t>namespace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包括还有在</a:t>
            </a:r>
            <a:r>
              <a:rPr lang="en-US" altLang="zh-CN" dirty="0"/>
              <a:t>/proc</a:t>
            </a:r>
            <a:r>
              <a:rPr lang="zh-CN" altLang="en-US" dirty="0"/>
              <a:t>下的部分文件</a:t>
            </a:r>
            <a:endParaRPr lang="en-US" altLang="zh-CN" dirty="0"/>
          </a:p>
          <a:p>
            <a:r>
              <a:rPr lang="zh-CN" altLang="en-US" dirty="0"/>
              <a:t>进程隔离：每个容器都运行在自己的进程环境中</a:t>
            </a:r>
            <a:endParaRPr lang="en-US" altLang="zh-CN" dirty="0"/>
          </a:p>
          <a:p>
            <a:r>
              <a:rPr lang="zh-CN" altLang="en-US" dirty="0"/>
              <a:t>网络隔离：容器间的虚拟网络接口和 </a:t>
            </a:r>
            <a:r>
              <a:rPr lang="en-US" altLang="zh-CN" dirty="0"/>
              <a:t>IP </a:t>
            </a:r>
            <a:r>
              <a:rPr lang="zh-CN" altLang="en-US" dirty="0"/>
              <a:t>地址都是分开的</a:t>
            </a:r>
            <a:endParaRPr lang="en-US" altLang="zh-CN" dirty="0"/>
          </a:p>
          <a:p>
            <a:r>
              <a:rPr lang="zh-CN" altLang="en-US" dirty="0"/>
              <a:t>文件系统隔离：每个容器都有自己的 </a:t>
            </a:r>
            <a:r>
              <a:rPr lang="en-US" altLang="zh-CN" dirty="0"/>
              <a:t>root 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资源隔离和分组：使用 </a:t>
            </a:r>
            <a:r>
              <a:rPr lang="en-US" altLang="zh-CN" dirty="0" err="1"/>
              <a:t>cgroups</a:t>
            </a:r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CPU </a:t>
            </a:r>
            <a:r>
              <a:rPr lang="zh-CN" altLang="en-US" dirty="0"/>
              <a:t>和内存之类的资源独立分配给每个 </a:t>
            </a:r>
            <a:r>
              <a:rPr lang="en-US" altLang="zh-CN" dirty="0"/>
              <a:t>Docker </a:t>
            </a:r>
            <a:r>
              <a:rPr lang="zh-CN" altLang="en-US" dirty="0"/>
              <a:t>容器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9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8922-0AAF-494F-A641-54834CDC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的六项隔离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D0962-11E6-4908-A5CD-294CDE13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965"/>
            <a:ext cx="10515600" cy="4152657"/>
          </a:xfrm>
        </p:spPr>
      </p:pic>
    </p:spTree>
    <p:extLst>
      <p:ext uri="{BB962C8B-B14F-4D97-AF65-F5344CB8AC3E}">
        <p14:creationId xmlns:p14="http://schemas.microsoft.com/office/powerpoint/2010/main" val="35961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B23D-E722-4A19-86FA-221ADC24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r>
              <a:rPr lang="zh-CN" altLang="en-US" dirty="0"/>
              <a:t>常见概念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5D2B7-07C1-43EE-9183-5B161DD4E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511574"/>
              </p:ext>
            </p:extLst>
          </p:nvPr>
        </p:nvGraphicFramePr>
        <p:xfrm>
          <a:off x="941294" y="1690688"/>
          <a:ext cx="10304930" cy="4414546"/>
        </p:xfrm>
        <a:graphic>
          <a:graphicData uri="http://schemas.openxmlformats.org/drawingml/2006/table">
            <a:tbl>
              <a:tblPr/>
              <a:tblGrid>
                <a:gridCol w="2064571">
                  <a:extLst>
                    <a:ext uri="{9D8B030D-6E8A-4147-A177-3AD203B41FA5}">
                      <a16:colId xmlns:a16="http://schemas.microsoft.com/office/drawing/2014/main" val="1791684138"/>
                    </a:ext>
                  </a:extLst>
                </a:gridCol>
                <a:gridCol w="8240359">
                  <a:extLst>
                    <a:ext uri="{9D8B030D-6E8A-4147-A177-3AD203B41FA5}">
                      <a16:colId xmlns:a16="http://schemas.microsoft.com/office/drawing/2014/main" val="4228497998"/>
                    </a:ext>
                  </a:extLst>
                </a:gridCol>
              </a:tblGrid>
              <a:tr h="1841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17350" marR="17350" marT="17350" marB="1735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7350" marR="17350" marT="17350" marB="1735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58190"/>
                  </a:ext>
                </a:extLst>
              </a:tr>
              <a:tr h="1148986"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b="1" u="sng" dirty="0">
                          <a:effectLst/>
                          <a:latin typeface="Helvetica Neue"/>
                        </a:rPr>
                        <a:t>Docker </a:t>
                      </a:r>
                      <a:r>
                        <a:rPr lang="zh-CN" altLang="en-US" sz="1100" b="1" u="sng" dirty="0">
                          <a:effectLst/>
                          <a:latin typeface="Helvetica Neue"/>
                        </a:rPr>
                        <a:t>镜像</a:t>
                      </a:r>
                      <a:r>
                        <a:rPr lang="en-US" altLang="zh-CN" sz="1100" b="1" u="sng" dirty="0">
                          <a:effectLst/>
                          <a:latin typeface="Helvetica Neue"/>
                        </a:rPr>
                        <a:t>(</a:t>
                      </a:r>
                      <a:r>
                        <a:rPr lang="en-US" sz="1100" b="1" u="sng" dirty="0">
                          <a:effectLst/>
                          <a:latin typeface="Helvetica Neue"/>
                        </a:rPr>
                        <a:t>Images)</a:t>
                      </a:r>
                    </a:p>
                  </a:txBody>
                  <a:tcPr marL="28916" marR="28916" marT="40483" marB="4048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>
                          <a:effectLst/>
                          <a:latin typeface="Helvetica Neue"/>
                        </a:rPr>
                        <a:t>Docker </a:t>
                      </a:r>
                      <a:r>
                        <a:rPr lang="zh-CN" altLang="en-US" sz="1100">
                          <a:effectLst/>
                          <a:latin typeface="Helvetica Neue"/>
                        </a:rPr>
                        <a:t>镜像是用于创建 </a:t>
                      </a:r>
                      <a:r>
                        <a:rPr lang="en-US" sz="1100">
                          <a:effectLst/>
                          <a:latin typeface="Helvetica Neue"/>
                        </a:rPr>
                        <a:t>Docker </a:t>
                      </a:r>
                      <a:r>
                        <a:rPr lang="zh-CN" altLang="en-US" sz="1100">
                          <a:effectLst/>
                          <a:latin typeface="Helvetica Neue"/>
                        </a:rPr>
                        <a:t>容器的模板，比如 </a:t>
                      </a:r>
                      <a:r>
                        <a:rPr lang="en-US" sz="1100">
                          <a:effectLst/>
                          <a:latin typeface="Helvetica Neue"/>
                        </a:rPr>
                        <a:t>Ubuntu </a:t>
                      </a:r>
                      <a:r>
                        <a:rPr lang="zh-CN" altLang="en-US" sz="1100">
                          <a:effectLst/>
                          <a:latin typeface="Helvetica Neue"/>
                        </a:rPr>
                        <a:t>系统。</a:t>
                      </a:r>
                    </a:p>
                  </a:txBody>
                  <a:tcPr marL="28916" marR="28916" marT="40483" marB="4048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2045"/>
                  </a:ext>
                </a:extLst>
              </a:tr>
              <a:tr h="1473767"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b="1" u="sng" dirty="0">
                          <a:effectLst/>
                          <a:latin typeface="Helvetica Neue"/>
                        </a:rPr>
                        <a:t>Docker </a:t>
                      </a:r>
                      <a:r>
                        <a:rPr lang="zh-CN" altLang="en-US" sz="1100" b="1" u="sng" dirty="0">
                          <a:effectLst/>
                          <a:latin typeface="Helvetica Neue"/>
                        </a:rPr>
                        <a:t>容器</a:t>
                      </a:r>
                      <a:r>
                        <a:rPr lang="en-US" altLang="zh-CN" sz="1100" b="1" u="sng" dirty="0">
                          <a:effectLst/>
                          <a:latin typeface="Helvetica Neue"/>
                        </a:rPr>
                        <a:t>(</a:t>
                      </a:r>
                      <a:r>
                        <a:rPr lang="en-US" sz="1100" b="1" u="sng" dirty="0">
                          <a:effectLst/>
                          <a:latin typeface="Helvetica Neue"/>
                        </a:rPr>
                        <a:t>Container)</a:t>
                      </a:r>
                    </a:p>
                  </a:txBody>
                  <a:tcPr marL="28916" marR="28916" marT="40483" marB="4048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100">
                          <a:effectLst/>
                          <a:latin typeface="Helvetica Neue"/>
                        </a:rPr>
                        <a:t>容器是独立运行的一个或一组应用，是镜像运行时的实体。</a:t>
                      </a:r>
                    </a:p>
                  </a:txBody>
                  <a:tcPr marL="28916" marR="28916" marT="40483" marB="4048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304824"/>
                  </a:ext>
                </a:extLst>
              </a:tr>
              <a:tr h="1589453"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b="1" u="sng" dirty="0">
                          <a:effectLst/>
                          <a:latin typeface="Helvetica Neue"/>
                        </a:rPr>
                        <a:t>Docker Registry</a:t>
                      </a:r>
                    </a:p>
                    <a:p>
                      <a:pPr fontAlgn="t" latinLnBrk="1"/>
                      <a:r>
                        <a:rPr lang="zh-CN" altLang="en-US" sz="1100" b="1" u="sng" dirty="0">
                          <a:effectLst/>
                          <a:latin typeface="Helvetica Neue"/>
                        </a:rPr>
                        <a:t>（</a:t>
                      </a:r>
                      <a:r>
                        <a:rPr lang="en-US" altLang="zh-CN" sz="1100" b="1" u="sng" dirty="0">
                          <a:effectLst/>
                          <a:latin typeface="Helvetica Neue"/>
                        </a:rPr>
                        <a:t>Repository</a:t>
                      </a:r>
                      <a:r>
                        <a:rPr lang="zh-CN" altLang="en-US" sz="1100" b="1" u="sng" dirty="0">
                          <a:effectLst/>
                          <a:latin typeface="Helvetica Neue"/>
                        </a:rPr>
                        <a:t>）</a:t>
                      </a:r>
                      <a:endParaRPr lang="en-US" sz="1100" b="1" u="sng" dirty="0">
                        <a:effectLst/>
                        <a:latin typeface="Helvetica Neue"/>
                      </a:endParaRPr>
                    </a:p>
                  </a:txBody>
                  <a:tcPr marL="28916" marR="28916" marT="40483" marB="4048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dirty="0">
                          <a:effectLst/>
                          <a:latin typeface="Helvetica Neue"/>
                        </a:rPr>
                        <a:t>Docker 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仓库用来保存镜像，可以理解为代码控制中的代码仓库。</a:t>
                      </a:r>
                    </a:p>
                    <a:p>
                      <a:pPr fontAlgn="t" latinLnBrk="1"/>
                      <a:r>
                        <a:rPr lang="en-US" altLang="zh-CN" sz="1100" dirty="0">
                          <a:effectLst/>
                          <a:latin typeface="Helvetica Neue"/>
                        </a:rPr>
                        <a:t>Docker Hub(</a:t>
                      </a:r>
                      <a:r>
                        <a:rPr lang="en-US" altLang="zh-CN" sz="11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https://hub.docker.com</a:t>
                      </a:r>
                      <a:r>
                        <a:rPr lang="en-US" altLang="zh-CN" sz="1100" dirty="0">
                          <a:effectLst/>
                          <a:latin typeface="Helvetica Neue"/>
                        </a:rPr>
                        <a:t>) 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提供了庞大的镜像集合供使用。</a:t>
                      </a:r>
                    </a:p>
                    <a:p>
                      <a:pPr fontAlgn="t" latinLnBrk="1"/>
                      <a:r>
                        <a:rPr lang="zh-CN" altLang="en-US" sz="1100" dirty="0">
                          <a:effectLst/>
                          <a:latin typeface="Helvetica Neue"/>
                        </a:rPr>
                        <a:t>一个 </a:t>
                      </a:r>
                      <a:r>
                        <a:rPr lang="en-US" altLang="zh-CN" sz="1100" dirty="0">
                          <a:effectLst/>
                          <a:latin typeface="Helvetica Neue"/>
                        </a:rPr>
                        <a:t>Docker Registry 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中可以包含多个仓库（</a:t>
                      </a:r>
                      <a:r>
                        <a:rPr lang="en-US" altLang="zh-CN" sz="1100" dirty="0">
                          <a:effectLst/>
                          <a:latin typeface="Helvetica Neue"/>
                        </a:rPr>
                        <a:t>Repository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）；每个仓库可以包含多个标签（</a:t>
                      </a:r>
                      <a:r>
                        <a:rPr lang="en-US" altLang="zh-CN" sz="1100" dirty="0">
                          <a:effectLst/>
                          <a:latin typeface="Helvetica Neue"/>
                        </a:rPr>
                        <a:t>Tag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）；每个标签对应一个镜像。</a:t>
                      </a:r>
                    </a:p>
                    <a:p>
                      <a:pPr fontAlgn="t" latinLnBrk="1"/>
                      <a:r>
                        <a:rPr lang="zh-CN" altLang="en-US" sz="1100" dirty="0">
                          <a:effectLst/>
                          <a:latin typeface="Helvetica Neue"/>
                        </a:rPr>
                        <a:t>通常，一个仓库会包含同一个软件不同版本的镜像，而标签就常用于对应该软件的各个版本。我们可以通过 </a:t>
                      </a:r>
                      <a:r>
                        <a:rPr lang="en-US" altLang="zh-CN" sz="1100" b="1" dirty="0">
                          <a:effectLst/>
                          <a:latin typeface="SFMono-Regular"/>
                        </a:rPr>
                        <a:t>&lt;</a:t>
                      </a:r>
                      <a:r>
                        <a:rPr lang="zh-CN" altLang="en-US" sz="1100" b="1" dirty="0">
                          <a:effectLst/>
                          <a:latin typeface="SFMono-Regular"/>
                        </a:rPr>
                        <a:t>仓库名</a:t>
                      </a:r>
                      <a:r>
                        <a:rPr lang="en-US" altLang="zh-CN" sz="1100" b="1" dirty="0">
                          <a:effectLst/>
                          <a:latin typeface="SFMono-Regular"/>
                        </a:rPr>
                        <a:t>&gt;:&lt;</a:t>
                      </a:r>
                      <a:r>
                        <a:rPr lang="zh-CN" altLang="en-US" sz="1100" b="1" dirty="0">
                          <a:effectLst/>
                          <a:latin typeface="SFMono-Regular"/>
                        </a:rPr>
                        <a:t>标签</a:t>
                      </a:r>
                      <a:r>
                        <a:rPr lang="en-US" altLang="zh-CN" sz="1100" b="1" dirty="0">
                          <a:effectLst/>
                          <a:latin typeface="SFMono-Regular"/>
                        </a:rPr>
                        <a:t>&gt;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 的格式来指定具体是这个软件哪个版本的镜像。如果不给出标签，将以 </a:t>
                      </a:r>
                      <a:r>
                        <a:rPr lang="en-US" altLang="zh-CN" sz="1100" b="1" dirty="0">
                          <a:effectLst/>
                          <a:latin typeface="Helvetica Neue"/>
                        </a:rPr>
                        <a:t>latest</a:t>
                      </a:r>
                      <a:r>
                        <a:rPr lang="zh-CN" altLang="en-US" sz="1100" dirty="0">
                          <a:effectLst/>
                          <a:latin typeface="Helvetica Neue"/>
                        </a:rPr>
                        <a:t> 作为默认标签。</a:t>
                      </a:r>
                    </a:p>
                  </a:txBody>
                  <a:tcPr marL="28916" marR="28916" marT="40483" marB="4048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4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2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镜像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操作系统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内核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用户空间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内核启动后，会挂载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root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文件系统为其提供用户空间支持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镜像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Image)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相当于是一个包含了完整的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一套最小系统的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 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Image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除了提供容器运行时所需的程序、库、资源、配置等文件外，还包含了一些为运行时准备的一些配置参数（如匿名卷、环境变量、用户等）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任何动态数据，其内容在构建之后也不会被改变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分层存储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一个面向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引擎的只读模板包含文件系统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镜像构建时，会一层层构建，前一层是后一层的基础。每一层构建完就不会再发生改变，后一层上的任何改变只发生在自己这一层。 比如，删除前一层文件的操作，实际不是真的删除前一层的文件，而是仅在当前层标记为该文件已删除。在最终容器运行的时候，虽然不会看到这个文件，但是实际上该文件会一直跟随镜像。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60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DBE1-38A2-4C77-AD9C-BE090B90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2402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镜像操作常用命令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70F119F-5686-4E2C-93F2-57D914CE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42280"/>
            <a:ext cx="6921215" cy="5697464"/>
          </a:xfrm>
        </p:spPr>
      </p:pic>
    </p:spTree>
    <p:extLst>
      <p:ext uri="{BB962C8B-B14F-4D97-AF65-F5344CB8AC3E}">
        <p14:creationId xmlns:p14="http://schemas.microsoft.com/office/powerpoint/2010/main" val="228717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DBE1-38A2-4C77-AD9C-BE090B90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镜像操作常用命令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2B8F5F-327B-4436-ADB3-31FCB8082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0074"/>
            <a:ext cx="8327898" cy="4421894"/>
          </a:xfrm>
        </p:spPr>
      </p:pic>
    </p:spTree>
    <p:extLst>
      <p:ext uri="{BB962C8B-B14F-4D97-AF65-F5344CB8AC3E}">
        <p14:creationId xmlns:p14="http://schemas.microsoft.com/office/powerpoint/2010/main" val="304316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AC63-E073-4F4E-9F8F-9F5F31D9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创建镜像的方法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ABA8-74D9-4B77-9217-81375C81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从已有镜像的容器创建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基于本地模板导入：使用操作系统模板导入一个镜像文件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（当该镜像在容器运行存在的时候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镜像文件默认是无法被删除的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必须停止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删除容器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才能删除镜像文件）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3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容器的实质是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进程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，但与直接在宿主执行的进程不同，容器进程运行于属于自己的独立的 命名空间。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容器内的进程是运行在一个隔离的环境里，因此容器可以拥有自己的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root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文件系统、自己的网络配置、自己的进程空间，甚至自己的用户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空间。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镜像使用的是分层存储，容器也是如此。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每一个容器运行时，是以镜像为基础层，在其上创建一个当前容器的存储层，我们可以称这个为容器运行时读写而准备的存储层为 容器存储层。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按照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最佳实践的要求，容器不应该向其存储层内写入任何数据，容器存储层要保持无状态化。所有的文件写入操作，都应该使用 数据卷（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Volume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）、或者 绑定宿主目录，在这些位置的读写会跳过容器存储层，直接对宿主（或网络存储）发生读写，其性能和稳定性更高。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96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5300-4418-4CFD-9808-CD5CEDF2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7A5-9E48-457A-8C05-15CB051C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是一个用于开发、发布和运行应用程序的开放平台。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4020202020204" pitchFamily="34" charset="0"/>
            </a:endParaRPr>
          </a:p>
          <a:p>
            <a:pPr algn="l"/>
            <a:endParaRPr lang="en-US" altLang="zh-CN" b="0" i="0" dirty="0">
              <a:solidFill>
                <a:srgbClr val="0F161E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使您能够将应用程序与基础结构分离开来，从而可以快速交付软件。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4020202020204" pitchFamily="34" charset="0"/>
            </a:endParaRPr>
          </a:p>
          <a:p>
            <a:pPr algn="l"/>
            <a:endParaRPr lang="en-US" altLang="zh-CN" b="0" i="0" dirty="0">
              <a:solidFill>
                <a:srgbClr val="0F161E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使用 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Docker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，您可以像管理应用程序一样管理基础结构。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4020202020204" pitchFamily="34" charset="0"/>
            </a:endParaRPr>
          </a:p>
          <a:p>
            <a:pPr algn="l"/>
            <a:endParaRPr lang="en-US" altLang="zh-CN" b="0" i="0" dirty="0">
              <a:solidFill>
                <a:srgbClr val="0F161E"/>
              </a:solidFill>
              <a:effectLst/>
              <a:latin typeface="Open Sans" panose="020B0604020202020204" pitchFamily="34" charset="0"/>
            </a:endParaRPr>
          </a:p>
          <a:p>
            <a:pPr algn="l">
              <a:lnSpc>
                <a:spcPct val="220000"/>
              </a:lnSpc>
            </a:pP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通过利用 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的快速传递、测试和部署代码的方法，可以显著减少编写代码和在生产环境中运行代码之间的延迟。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“通过对应用组件的封装等生命周期进行管理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达到应用级别”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11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8B3C-32C5-41FD-ADF5-101EF542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检查本地是否存在指定镜像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不存在就从公有仓库下载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利用镜像创建并启动一个容器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分配一个文件系统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并在只读的镜像层外面挂载一个可读写层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从宿主主机配置的网桥接口中桥接一个虚拟接口到容器中去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从地址池配置一个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地址给容器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执行用户指定的应用程序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执行完毕后容器被终止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D431B-C9BA-4AB8-9472-CBB7725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运行容器的标准操作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47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8223-973F-4C53-A09C-806FB714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容器的启动方式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DAC8-84E4-47EA-A205-376EC03C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一种是基于镜像新建一个容器并启动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另外一个是将在终止状态（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stopped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）的容器重新启动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57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容器操作常用命令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F06CED-DA2B-452F-ABB3-9899C0AC0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6323"/>
            <a:ext cx="8504234" cy="5530361"/>
          </a:xfrm>
        </p:spPr>
      </p:pic>
    </p:spTree>
    <p:extLst>
      <p:ext uri="{BB962C8B-B14F-4D97-AF65-F5344CB8AC3E}">
        <p14:creationId xmlns:p14="http://schemas.microsoft.com/office/powerpoint/2010/main" val="396864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容器操作常用命令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0FA65-705F-4901-821C-96A8269C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7860"/>
            <a:ext cx="8954795" cy="5578824"/>
          </a:xfrm>
        </p:spPr>
      </p:pic>
    </p:spTree>
    <p:extLst>
      <p:ext uri="{BB962C8B-B14F-4D97-AF65-F5344CB8AC3E}">
        <p14:creationId xmlns:p14="http://schemas.microsoft.com/office/powerpoint/2010/main" val="260373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容器操作常用命令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2A8540-FC99-4AC2-9398-952A458BF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2207"/>
            <a:ext cx="8566109" cy="5677537"/>
          </a:xfrm>
        </p:spPr>
      </p:pic>
    </p:spTree>
    <p:extLst>
      <p:ext uri="{BB962C8B-B14F-4D97-AF65-F5344CB8AC3E}">
        <p14:creationId xmlns:p14="http://schemas.microsoft.com/office/powerpoint/2010/main" val="359956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容器操作常用命令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038E4-C530-4B45-9275-E25394CD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676"/>
            <a:ext cx="6856970" cy="2240730"/>
          </a:xfrm>
        </p:spPr>
      </p:pic>
    </p:spTree>
    <p:extLst>
      <p:ext uri="{BB962C8B-B14F-4D97-AF65-F5344CB8AC3E}">
        <p14:creationId xmlns:p14="http://schemas.microsoft.com/office/powerpoint/2010/main" val="393215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7CC-3B8F-43B6-826E-56EBF08E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save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export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C846-E8D6-4C02-9E36-58016128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1.save </a:t>
            </a:r>
            <a:r>
              <a:rPr lang="zh-CN" altLang="en-US" dirty="0"/>
              <a:t>与 </a:t>
            </a:r>
            <a:r>
              <a:rPr lang="en-US" altLang="zh-CN" dirty="0"/>
              <a:t>load </a:t>
            </a:r>
            <a:r>
              <a:rPr lang="zh-CN" altLang="en-US" dirty="0"/>
              <a:t>命令对应即导出与导入镜像，而</a:t>
            </a:r>
            <a:r>
              <a:rPr lang="en-US" altLang="zh-CN" dirty="0"/>
              <a:t>export</a:t>
            </a:r>
            <a:r>
              <a:rPr lang="zh-CN" altLang="en-US" dirty="0"/>
              <a:t>与</a:t>
            </a:r>
            <a:r>
              <a:rPr lang="en-US" altLang="zh-CN" dirty="0"/>
              <a:t>import</a:t>
            </a:r>
            <a:r>
              <a:rPr lang="zh-CN" altLang="en-US" dirty="0"/>
              <a:t>命令对应即导出导入容器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2.save </a:t>
            </a:r>
            <a:r>
              <a:rPr lang="zh-CN" altLang="en-US" dirty="0"/>
              <a:t>保存后 </a:t>
            </a:r>
            <a:r>
              <a:rPr lang="en-US" altLang="zh-CN" dirty="0"/>
              <a:t>load </a:t>
            </a:r>
            <a:r>
              <a:rPr lang="zh-CN" altLang="en-US" dirty="0"/>
              <a:t>加载的镜像没有丢失历史和层</a:t>
            </a:r>
            <a:r>
              <a:rPr lang="en-US" altLang="zh-CN" dirty="0"/>
              <a:t>(Layer),</a:t>
            </a:r>
            <a:r>
              <a:rPr lang="zh-CN" altLang="en-US" dirty="0"/>
              <a:t>而容器</a:t>
            </a:r>
            <a:r>
              <a:rPr lang="en-US" altLang="zh-CN" dirty="0"/>
              <a:t>export</a:t>
            </a:r>
            <a:r>
              <a:rPr lang="zh-CN" altLang="en-US" dirty="0"/>
              <a:t>导出然后</a:t>
            </a:r>
            <a:r>
              <a:rPr lang="en-US" altLang="zh-CN" dirty="0"/>
              <a:t>import</a:t>
            </a:r>
            <a:r>
              <a:rPr lang="zh-CN" altLang="en-US" dirty="0"/>
              <a:t>导入时所有的提交历史将会丢失，这意味着您无法回滚到之前的层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通过</a:t>
            </a:r>
            <a:r>
              <a:rPr lang="en-US" altLang="zh-CN" dirty="0"/>
              <a:t>import</a:t>
            </a:r>
            <a:r>
              <a:rPr lang="zh-CN" altLang="en-US" dirty="0"/>
              <a:t>导入的方式镜像只有一层，而通过</a:t>
            </a:r>
            <a:r>
              <a:rPr lang="en-US" altLang="zh-CN" dirty="0"/>
              <a:t>commit</a:t>
            </a:r>
            <a:r>
              <a:rPr lang="zh-CN" altLang="en-US" dirty="0"/>
              <a:t>的方式生成的镜像实际是在原有的</a:t>
            </a:r>
            <a:r>
              <a:rPr lang="en-US" altLang="zh-CN" dirty="0"/>
              <a:t>Base Image(</a:t>
            </a:r>
            <a:r>
              <a:rPr lang="zh-CN" altLang="en-US" dirty="0"/>
              <a:t>即复写层</a:t>
            </a:r>
            <a:r>
              <a:rPr lang="en-US" altLang="zh-CN" dirty="0"/>
              <a:t>)</a:t>
            </a:r>
            <a:r>
              <a:rPr lang="zh-CN" altLang="en-US" dirty="0"/>
              <a:t>上又生成了一层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47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9021-CC2A-42E4-A9BD-47125A2B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load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4087-6E36-4199-B2B4-6839567F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：导入镜像存储文件到本地镜像库  </a:t>
            </a:r>
            <a:endParaRPr lang="en-US" altLang="zh-CN" dirty="0"/>
          </a:p>
          <a:p>
            <a:r>
              <a:rPr lang="en-US" altLang="zh-CN" dirty="0"/>
              <a:t>import</a:t>
            </a:r>
            <a:r>
              <a:rPr lang="zh-CN" altLang="en-US" dirty="0"/>
              <a:t>：导入一个容器快照到本地镜像库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容器快照：文件将丢失所有的历史记录和元数据信息</a:t>
            </a:r>
            <a:r>
              <a:rPr lang="en-US" altLang="zh-CN" dirty="0"/>
              <a:t>(</a:t>
            </a:r>
            <a:r>
              <a:rPr lang="zh-CN" altLang="en-US" dirty="0"/>
              <a:t>即保留容器当时的快照状态</a:t>
            </a:r>
            <a:r>
              <a:rPr lang="en-US" altLang="zh-CN" dirty="0"/>
              <a:t>),</a:t>
            </a:r>
            <a:r>
              <a:rPr lang="zh-CN" altLang="en-US" dirty="0"/>
              <a:t>导入的时候还需要重新制定标签等元数据信息</a:t>
            </a:r>
            <a:endParaRPr lang="en-US" altLang="zh-CN" dirty="0"/>
          </a:p>
          <a:p>
            <a:r>
              <a:rPr lang="zh-CN" altLang="en-US" dirty="0"/>
              <a:t>镜像存储：文件将保存完整的记录</a:t>
            </a:r>
            <a:r>
              <a:rPr lang="en-US" altLang="zh-CN" dirty="0"/>
              <a:t>,</a:t>
            </a:r>
            <a:r>
              <a:rPr lang="zh-CN" altLang="en-US" dirty="0"/>
              <a:t>并且体积也要大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容器连接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D30E-43A4-4BEF-B816-F900E547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实现了通过网络端口来访问运行在 </a:t>
            </a:r>
            <a:r>
              <a:rPr lang="en-US" altLang="zh-CN" dirty="0"/>
              <a:t>docker </a:t>
            </a:r>
            <a:r>
              <a:rPr lang="zh-CN" altLang="en-US" dirty="0"/>
              <a:t>容器内的服务。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容器中可以运行一些网络应用，要让外部也可以访问这些应用，可以通过 </a:t>
            </a:r>
            <a:r>
              <a:rPr lang="en-US" altLang="zh-CN" dirty="0"/>
              <a:t>-P </a:t>
            </a:r>
            <a:r>
              <a:rPr lang="zh-CN" altLang="en-US" dirty="0"/>
              <a:t>或 </a:t>
            </a:r>
            <a:r>
              <a:rPr lang="en-US" altLang="zh-CN" dirty="0"/>
              <a:t>-p </a:t>
            </a:r>
            <a:r>
              <a:rPr lang="zh-CN" altLang="en-US" dirty="0"/>
              <a:t>参数来指定端口映射。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-P 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是容器内部端口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随机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映射到主机的端口。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-p :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是容器内部端口绑定到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指定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的主机端口。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容器互联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D30E-43A4-4BEF-B816-F900E547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随着 </a:t>
            </a:r>
            <a:r>
              <a:rPr lang="en-US" altLang="zh-CN" dirty="0"/>
              <a:t>Docker </a:t>
            </a:r>
            <a:r>
              <a:rPr lang="zh-CN" altLang="en-US" dirty="0"/>
              <a:t>网络的完善，强烈建议大家将容器加入自定义的 </a:t>
            </a:r>
            <a:r>
              <a:rPr lang="en-US" altLang="zh-CN" dirty="0"/>
              <a:t>Docker </a:t>
            </a:r>
            <a:r>
              <a:rPr lang="zh-CN" altLang="en-US" dirty="0"/>
              <a:t>网络来连接多个容器，而不是使用 </a:t>
            </a:r>
            <a:r>
              <a:rPr lang="en-US" altLang="zh-CN" dirty="0"/>
              <a:t>--link </a:t>
            </a:r>
            <a:r>
              <a:rPr lang="zh-CN" altLang="en-US" dirty="0"/>
              <a:t>参数。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4E6D9-72C0-4B46-BA58-D15EC16F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2994"/>
            <a:ext cx="658269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A947-9DB5-4EB1-BBE9-90B3BAC5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93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能用来干什么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C0CD-BDDA-4644-8527-A435BFFC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496"/>
            <a:ext cx="11093824" cy="3947646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应用程序的快速、一致的交付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	 </a:t>
            </a:r>
            <a:r>
              <a:rPr lang="en-US" altLang="zh-CN" b="0" i="0" dirty="0" err="1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Dockerfile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使镜像构建透明化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0F161E"/>
              </a:solidFill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响应式部署和扩展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可以在开发人员的本机上，数据中心的物理或虚拟机上，云服务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上或混合环境中运行</a:t>
            </a:r>
            <a:endParaRPr lang="en-US" altLang="zh-CN" b="0" i="0" dirty="0">
              <a:solidFill>
                <a:srgbClr val="0F161E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0F161E"/>
              </a:solidFill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在同一个硬件上运行更多的工作负载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FC8-04D0-4364-A5A3-EA8881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容器互联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D30E-43A4-4BEF-B816-F900E547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端口映射并不是唯一把 </a:t>
            </a:r>
            <a:r>
              <a:rPr lang="en-US" altLang="zh-CN" dirty="0"/>
              <a:t>docker </a:t>
            </a:r>
            <a:r>
              <a:rPr lang="zh-CN" altLang="en-US" dirty="0"/>
              <a:t>连接到另一个容器的方法。</a:t>
            </a: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有一个连接系统允许将多个容器连接在一起，共享连接信息。</a:t>
            </a: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连接会创建一个父子关系，其中父容器可以看到子容器的信息。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1376E-9085-433D-A419-13CDEBEF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5803"/>
            <a:ext cx="7740535" cy="34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BAAB-E5B0-48EA-A79A-346AB27E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仓库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6506-7226-4CB6-A5EF-941370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Docker 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中可以包含多个 仓库（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Repository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）；每个仓库可以包含多个 标签（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）；每个标签对应一个镜像。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一个仓库会包含同一个软件不同版本的镜像，而标签就常用于对应该软件的各个版本。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我们可以通过 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仓库名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&gt;:&lt;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的格式来指定具体是这个软件哪个版本的镜像。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如果不给出标签，将以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latest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作为默认标签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281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BAAB-E5B0-48EA-A79A-346AB27E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公开服务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6506-7226-4CB6-A5EF-941370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公开服务是开放给用户使用、允许用户管理镜像的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服务。一般这类公开服务允许用户免费上传、下载公开的镜像，并可能提供收费服务供用户管理私有镜像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最常使用的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公开服务是官方的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，这也是默认的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，并拥有大量的高质量的官方镜像。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其他的还有比如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Red Hat; Google(Kubernetes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的镜像使用的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Google Container Registry);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也推出相关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180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BAAB-E5B0-48EA-A79A-346AB27E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私有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6506-7226-4CB6-A5EF-941370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用户还可以在本地搭建私有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官方提供了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镜像，可以直接使用做为私有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服务（只提供了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Registry API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的服务端实现，足以支持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命令，不包含图形界面，以及镜像维护、用户管理、访问控制等高级功能）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仓库会被创建在容器的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var/lib/registry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目录下。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来指定本地的存放路径）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09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BAAB-E5B0-48EA-A79A-346AB27E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仓库操作常用命令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D457ED-F30B-4A81-A4C9-D8133932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622" y="2102606"/>
            <a:ext cx="9030268" cy="2901656"/>
          </a:xfrm>
        </p:spPr>
      </p:pic>
    </p:spTree>
    <p:extLst>
      <p:ext uri="{BB962C8B-B14F-4D97-AF65-F5344CB8AC3E}">
        <p14:creationId xmlns:p14="http://schemas.microsoft.com/office/powerpoint/2010/main" val="1996055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BAAB-E5B0-48EA-A79A-346AB27E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创建私有仓库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740859-F5DE-4EA4-85BB-73797C387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503"/>
            <a:ext cx="9875303" cy="3436143"/>
          </a:xfrm>
        </p:spPr>
      </p:pic>
    </p:spTree>
    <p:extLst>
      <p:ext uri="{BB962C8B-B14F-4D97-AF65-F5344CB8AC3E}">
        <p14:creationId xmlns:p14="http://schemas.microsoft.com/office/powerpoint/2010/main" val="1157512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BAAB-E5B0-48EA-A79A-346AB27E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使用私有仓库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0F6BD-4B2F-4467-A5CE-A2BF9B32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8826"/>
            <a:ext cx="9756613" cy="3494694"/>
          </a:xfrm>
        </p:spPr>
      </p:pic>
    </p:spTree>
    <p:extLst>
      <p:ext uri="{BB962C8B-B14F-4D97-AF65-F5344CB8AC3E}">
        <p14:creationId xmlns:p14="http://schemas.microsoft.com/office/powerpoint/2010/main" val="1165232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7A6B-517D-41C4-B571-805D1F61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579D-E411-42E4-962E-6269FBA1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是一个文本格式的配置文件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其内包含了一条条的指令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(Instruction)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，每一条指令构建一层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因此每一条指令的内容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就是描述该层应当如何构建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用户可以使用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快速创建自定义的镜像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通过它所支持的内部指令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以及使用它创建镜像的基本过程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拥有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一点修改代替大量更新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的灵活之处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文本化的镜像生成操作让其方便版本管理和自动化部署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每条命令对应镜像的一层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细化操作后保证其可增量更新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复用镜像块减小镜像体积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总结：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将每一层修改、安装、构建、操作命令都写入到一个脚本之中</a:t>
            </a:r>
            <a:endParaRPr 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460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7A6B-517D-41C4-B571-805D1F61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基本结构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579D-E411-42E4-962E-6269FBA1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基础镜像信息：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\&lt;image\&gt;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\&lt;image\&gt;:\&lt;tag\&gt;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维护者信息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MAINTAINER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（建议使用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标签进行替代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先已丢弃）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镜像标签信息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LABEL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镜像操作指令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RUN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容器启动时执行指令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CMD</a:t>
            </a:r>
            <a:endParaRPr 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160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7A6B-517D-41C4-B571-805D1F61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579D-E411-42E4-962E-6269FBA1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基础镜像信息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LABEL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MAINTAINER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维护者信息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RUN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镜像操作命令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CMD-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容器启动时执行指令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EXPOSE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端口映射指令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ENV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修改环境变量指令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ARG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构建参数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ADD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添加指定目录文件到镜像指令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16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228F-A729-442F-9060-49DAA16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跟传统的虚拟化方式的比较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D5DE1B-A58F-45BE-A7AC-FC22DD01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23339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传统虚拟化方式：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硬件层面实现虚拟化</a:t>
            </a:r>
            <a:r>
              <a:rPr lang="en-US" altLang="zh-CN" sz="2200" dirty="0"/>
              <a:t>,</a:t>
            </a:r>
            <a:r>
              <a:rPr lang="zh-CN" altLang="en-US" sz="2200" dirty="0"/>
              <a:t>需要有额外的虚拟机管理应用和虚拟机操作系统层，然后在该系统上运行业务所需程序</a:t>
            </a:r>
            <a:endParaRPr lang="en-US" altLang="zh-CN" sz="2200" dirty="0"/>
          </a:p>
          <a:p>
            <a:r>
              <a:rPr lang="en-US" altLang="zh-CN" sz="2200" dirty="0"/>
              <a:t>Docker</a:t>
            </a:r>
            <a:r>
              <a:rPr lang="zh-CN" altLang="en-US" sz="2200" dirty="0"/>
              <a:t>虚拟化方式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是在宿主系统层面上实现虚拟化</a:t>
            </a:r>
            <a:r>
              <a:rPr lang="en-US" altLang="zh-CN" sz="2200" dirty="0"/>
              <a:t>,</a:t>
            </a:r>
            <a:r>
              <a:rPr lang="zh-CN" altLang="en-US" sz="2200" dirty="0"/>
              <a:t>直接复用本地主机的操作系统与内核，容器内没有自己的内核，所以容器内的应用进程实际运行于宿主机内核</a:t>
            </a:r>
            <a:r>
              <a:rPr lang="en-US" altLang="zh-CN" sz="2200" dirty="0"/>
              <a:t>,</a:t>
            </a:r>
            <a:r>
              <a:rPr lang="zh-CN" altLang="en-US" sz="2200" dirty="0"/>
              <a:t>因此更加轻量级</a:t>
            </a:r>
            <a:endParaRPr lang="en-US" altLang="zh-CN" sz="22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4E5EC8F-B744-4516-808E-36B8904BC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00758"/>
              </p:ext>
            </p:extLst>
          </p:nvPr>
        </p:nvGraphicFramePr>
        <p:xfrm>
          <a:off x="1727200" y="4386230"/>
          <a:ext cx="81279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88681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6681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63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物理机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虚拟机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一栋楼一户人家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独立地基独立花园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一栋楼包含多套房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一套房一户人家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共享地基、共享花园、独立卫生间、厨房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一套房隔成多个小隔间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每个小隔间住一位租户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4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别墅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二室一厅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胶囊式公寓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3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69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7A6B-517D-41C4-B571-805D1F61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579D-E411-42E4-962E-6269FBA1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COPY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复制指定文件或者目录到容器中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ENTRYPOINT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配置容器启动进入后的执行命令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应用运行前的准备工作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VOLUME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创建本地主机或其他主机挂载点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定义匿名卷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USER-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指定容器运行时名用户名或者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UID</a:t>
            </a: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WORKDIR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配置工作目录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ONBUILD 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为他人做嫁衣裳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STOPSIGNAL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指定所创建镜像启动的容器接收退出的信号值 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指定其他命令执行时默认使用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的类型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HEALTHCHECK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健康检查 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65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0A6-02AC-45C2-A01C-57B9FAB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联合文件系统（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UnionFS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BBC8-94B0-424E-ADD9-49B53899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联合文件系统（</a:t>
            </a:r>
            <a:r>
              <a:rPr lang="en-US" altLang="zh-CN" dirty="0" err="1"/>
              <a:t>UnionFS</a:t>
            </a:r>
            <a:r>
              <a:rPr lang="zh-CN" altLang="en-US" dirty="0"/>
              <a:t>）是一种分层、轻量级并且高性能的文件系统，它支持对文件系统的修改作为一次提交来一层层的叠加，同时可以将不同目录挂载到同一个虚拟文件系统下</a:t>
            </a:r>
            <a:r>
              <a:rPr lang="en-US" altLang="zh-CN" dirty="0"/>
              <a:t>(unite several directories into a single virtual filesystem)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>
                <a:effectLst/>
              </a:rPr>
              <a:t>联合文件系统是 </a:t>
            </a:r>
            <a:r>
              <a:rPr lang="en-US" altLang="zh-CN" b="1" u="sng" dirty="0">
                <a:effectLst/>
              </a:rPr>
              <a:t>Docker </a:t>
            </a:r>
            <a:r>
              <a:rPr lang="zh-CN" altLang="en-US" b="1" u="sng" dirty="0">
                <a:effectLst/>
              </a:rPr>
              <a:t>镜像的基础</a:t>
            </a:r>
            <a:r>
              <a:rPr lang="zh-CN" altLang="en-US" dirty="0">
                <a:effectLst/>
              </a:rPr>
              <a:t>。镜像可以通过分层来进行继承，基于基础镜像（没有父镜像），可以制作各种具体的应用镜像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>
                <a:effectLst/>
              </a:rPr>
              <a:t>不同 </a:t>
            </a:r>
            <a:r>
              <a:rPr lang="en-US" altLang="zh-CN" dirty="0">
                <a:effectLst/>
              </a:rPr>
              <a:t>Docker </a:t>
            </a:r>
            <a:r>
              <a:rPr lang="zh-CN" altLang="en-US" dirty="0">
                <a:effectLst/>
              </a:rPr>
              <a:t>容器就可以共享一些基础的文件系统层，同时再加上自己独有的改动层，大大提高了存储的效率。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85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0A6-02AC-45C2-A01C-57B9FAB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AUFS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BBC8-94B0-424E-ADD9-49B53899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中使用的 </a:t>
            </a:r>
            <a:r>
              <a:rPr lang="en-US" altLang="zh-CN" dirty="0"/>
              <a:t>AUFS</a:t>
            </a:r>
            <a:r>
              <a:rPr lang="zh-CN" altLang="en-US" dirty="0"/>
              <a:t>（</a:t>
            </a:r>
            <a:r>
              <a:rPr lang="en-US" altLang="zh-CN" dirty="0"/>
              <a:t>Advanced Multi-Layered Unification Filesystem</a:t>
            </a:r>
            <a:r>
              <a:rPr lang="zh-CN" altLang="en-US" dirty="0"/>
              <a:t>）就是一种联合文件系统。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AUFS </a:t>
            </a:r>
            <a:r>
              <a:rPr lang="zh-CN" altLang="en-US" dirty="0"/>
              <a:t>支持为每一个成员目录（类似 </a:t>
            </a:r>
            <a:r>
              <a:rPr lang="en-US" altLang="zh-CN" dirty="0"/>
              <a:t>Git </a:t>
            </a:r>
            <a:r>
              <a:rPr lang="zh-CN" altLang="en-US" dirty="0"/>
              <a:t>的分支）设定只读（</a:t>
            </a:r>
            <a:r>
              <a:rPr lang="en-US" altLang="zh-CN" dirty="0" err="1"/>
              <a:t>readonly</a:t>
            </a:r>
            <a:r>
              <a:rPr lang="zh-CN" altLang="en-US" dirty="0"/>
              <a:t>）、读写（</a:t>
            </a:r>
            <a:r>
              <a:rPr lang="en-US" altLang="zh-CN" dirty="0" err="1"/>
              <a:t>readwrite</a:t>
            </a:r>
            <a:r>
              <a:rPr lang="zh-CN" altLang="en-US" dirty="0"/>
              <a:t>）和写出（</a:t>
            </a:r>
            <a:r>
              <a:rPr lang="en-US" altLang="zh-CN" dirty="0"/>
              <a:t>whiteout-able</a:t>
            </a:r>
            <a:r>
              <a:rPr lang="zh-CN" altLang="en-US" dirty="0"/>
              <a:t>）权限</a:t>
            </a:r>
            <a:r>
              <a:rPr lang="en-US" altLang="zh-CN" dirty="0"/>
              <a:t>, </a:t>
            </a:r>
            <a:r>
              <a:rPr lang="zh-CN" altLang="en-US" dirty="0"/>
              <a:t>同时 </a:t>
            </a:r>
            <a:r>
              <a:rPr lang="en-US" altLang="zh-CN" dirty="0"/>
              <a:t>AUFS </a:t>
            </a:r>
            <a:r>
              <a:rPr lang="zh-CN" altLang="en-US" dirty="0"/>
              <a:t>里有一个类似分层的概念</a:t>
            </a:r>
            <a:r>
              <a:rPr lang="en-US" altLang="zh-CN" dirty="0"/>
              <a:t>, </a:t>
            </a:r>
            <a:r>
              <a:rPr lang="zh-CN" altLang="en-US" dirty="0"/>
              <a:t>对只读权限的分支可以逻辑上进行增量地修改</a:t>
            </a:r>
            <a:r>
              <a:rPr lang="en-US" altLang="zh-CN" dirty="0"/>
              <a:t>(</a:t>
            </a:r>
            <a:r>
              <a:rPr lang="zh-CN" altLang="en-US" dirty="0"/>
              <a:t>不影响只读部分的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目前支持的联合文件系统包括 </a:t>
            </a:r>
            <a:r>
              <a:rPr lang="en-US" altLang="zh-CN" dirty="0" err="1"/>
              <a:t>OverlayFS</a:t>
            </a:r>
            <a:r>
              <a:rPr lang="en-US" altLang="zh-CN" dirty="0"/>
              <a:t>, AUFS, </a:t>
            </a:r>
            <a:r>
              <a:rPr lang="en-US" altLang="zh-CN" dirty="0" err="1"/>
              <a:t>Btrfs</a:t>
            </a:r>
            <a:r>
              <a:rPr lang="en-US" altLang="zh-CN" dirty="0"/>
              <a:t>, VFS, ZFS </a:t>
            </a:r>
            <a:r>
              <a:rPr lang="zh-CN" altLang="en-US" dirty="0"/>
              <a:t>和 </a:t>
            </a:r>
            <a:r>
              <a:rPr lang="en-US" altLang="zh-CN" dirty="0"/>
              <a:t>Device Mapper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7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0A6-02AC-45C2-A01C-57B9FAB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容器文件系统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BBC8-94B0-424E-ADD9-49B53899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镜像代表了容器的文件系统里的内容，是容器的基础，镜像一般是通过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生成的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的镜像是分层的，所有的镜像（除了基础镜像）都是在之前镜像的基础上加上自己这层的内容生成的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中每一层镜像的元数据都是存在 </a:t>
            </a:r>
            <a:r>
              <a:rPr lang="en-US" altLang="zh-CN" dirty="0"/>
              <a:t>json </a:t>
            </a:r>
            <a:r>
              <a:rPr lang="zh-CN" altLang="en-US" dirty="0"/>
              <a:t>文件中的，除了静态的文件系统之外，还会包含动态的数据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镜像生产容器后会在此基础之上加入挂载点到安装</a:t>
            </a:r>
            <a:r>
              <a:rPr lang="en-US" altLang="zh-CN" dirty="0"/>
              <a:t>Docker</a:t>
            </a:r>
            <a:r>
              <a:rPr lang="zh-CN" altLang="en-US" dirty="0"/>
              <a:t>宿主机文件系统之中，并提供一个读写层</a:t>
            </a:r>
            <a:r>
              <a:rPr lang="en-US" altLang="zh-CN" dirty="0"/>
              <a:t>(Read-Write Layer)</a:t>
            </a:r>
            <a:r>
              <a:rPr lang="zh-CN" altLang="en-US" dirty="0"/>
              <a:t>，所以容器进程的所有操作都在读写层进行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6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0A6-02AC-45C2-A01C-57B9FAB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容器文件系统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30EF11-3DCF-421E-BBF8-199A71A6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09740"/>
            <a:ext cx="8056418" cy="49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9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数据管理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容器中管理数据的主要两种方式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数据卷：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Data Volumes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数据卷容器： 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Data Volume </a:t>
            </a:r>
            <a:r>
              <a:rPr 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Dontainers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数据管理共享的方式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使用数据卷容器在容器和主机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容器和容器之间共享数据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512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Volume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数据卷 是一个可供一个或多个容器使用的特殊目录，它绕过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UFS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可以提供很多有用的特性：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数据卷可以在容器之间共享和重用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对数据卷的修改会立马生效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对数据卷的更新，不会影响镜像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数据卷默认会一直存在，即使容器被删除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类似于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下对目录或文件进行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mount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，镜像中的被指定为挂载点的目录中的文件会复制到数据卷中（仅数据卷为空时会复制）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863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挂载一个主机目录作为数据卷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--mount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标记可以指定挂载一个本地主机的目录到容器中去。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本地目录的路径必须是绝对路径</a:t>
            </a:r>
            <a:endParaRPr lang="en-US" altLang="zh-CN" sz="24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以前使用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-v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参数时如果本地目录不存在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会自动为你创建一个文件夹，现在使用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--mount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参数时如果本地目录不存在，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会报错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挂载主机目录的默认权限是 读写，用户也可以通过增加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readonly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指定为 只读。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0DB92B-B783-43F5-8342-6F678A1A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659840"/>
            <a:ext cx="8322425" cy="17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15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数据卷命令行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A241F-D9F1-46AC-BB66-68475803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52" y="1059823"/>
            <a:ext cx="6533804" cy="5752796"/>
          </a:xfrm>
        </p:spPr>
      </p:pic>
    </p:spTree>
    <p:extLst>
      <p:ext uri="{BB962C8B-B14F-4D97-AF65-F5344CB8AC3E}">
        <p14:creationId xmlns:p14="http://schemas.microsoft.com/office/powerpoint/2010/main" val="782364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Data Volume </a:t>
            </a:r>
            <a:r>
              <a:rPr lang="en-US" sz="4400" dirty="0" err="1">
                <a:latin typeface="宋体" panose="02010600030101010101" pitchFamily="2" charset="-122"/>
                <a:ea typeface="宋体" panose="02010600030101010101" pitchFamily="2" charset="-122"/>
              </a:rPr>
              <a:t>Dontainers</a:t>
            </a:r>
            <a:r>
              <a:rPr 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数据卷容器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用户需要在容器之间共享一些持续的数据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最简单的方式就是使用数据卷容器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实际上就是一个普通容器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使用数据卷容器可以让用户在容器之间自由地升级和移动数据卷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可以利用数据卷容器对其中的数据卷进行备份、恢复以实现数据的迁移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64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30DBC-9E37-492B-9ABF-315C6FBEA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0720"/>
            <a:ext cx="6212541" cy="23431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03600-17FE-46CA-8EF7-F44AC6BE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" y="50332"/>
            <a:ext cx="7044129" cy="1993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2BBF52-E3A3-4B75-AE59-68CB6017ED7D}"/>
              </a:ext>
            </a:extLst>
          </p:cNvPr>
          <p:cNvSpPr txBox="1"/>
          <p:nvPr/>
        </p:nvSpPr>
        <p:spPr>
          <a:xfrm>
            <a:off x="0" y="6203890"/>
            <a:ext cx="534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Hypervisor</a:t>
            </a:r>
            <a:r>
              <a:rPr lang="zh-CN" altLang="en-US" dirty="0">
                <a:solidFill>
                  <a:schemeClr val="bg2"/>
                </a:solidFill>
              </a:rPr>
              <a:t>：虚拟机监控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传统虚拟化 </a:t>
            </a:r>
            <a:r>
              <a:rPr lang="zh-CN" altLang="en-US" dirty="0"/>
              <a:t>硬件层面</a:t>
            </a:r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9B9EF-3310-4DC9-A694-0754DA7937AD}"/>
              </a:ext>
            </a:extLst>
          </p:cNvPr>
          <p:cNvSpPr txBox="1"/>
          <p:nvPr/>
        </p:nvSpPr>
        <p:spPr>
          <a:xfrm>
            <a:off x="55042" y="2131866"/>
            <a:ext cx="39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虚拟化 </a:t>
            </a:r>
            <a:r>
              <a:rPr lang="zh-CN" altLang="en-US" dirty="0"/>
              <a:t>操作系统层面</a:t>
            </a:r>
            <a:endParaRPr lang="en-US" dirty="0"/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E206FFF1-FE44-4BF7-81B5-A74C049D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35302"/>
              </p:ext>
            </p:extLst>
          </p:nvPr>
        </p:nvGraphicFramePr>
        <p:xfrm>
          <a:off x="4376511" y="2043953"/>
          <a:ext cx="781548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63">
                  <a:extLst>
                    <a:ext uri="{9D8B030D-6E8A-4147-A177-3AD203B41FA5}">
                      <a16:colId xmlns:a16="http://schemas.microsoft.com/office/drawing/2014/main" val="4172332748"/>
                    </a:ext>
                  </a:extLst>
                </a:gridCol>
                <a:gridCol w="2605163">
                  <a:extLst>
                    <a:ext uri="{9D8B030D-6E8A-4147-A177-3AD203B41FA5}">
                      <a16:colId xmlns:a16="http://schemas.microsoft.com/office/drawing/2014/main" val="3028488356"/>
                    </a:ext>
                  </a:extLst>
                </a:gridCol>
                <a:gridCol w="2605163">
                  <a:extLst>
                    <a:ext uri="{9D8B030D-6E8A-4147-A177-3AD203B41FA5}">
                      <a16:colId xmlns:a16="http://schemas.microsoft.com/office/drawing/2014/main" val="869788076"/>
                    </a:ext>
                  </a:extLst>
                </a:gridCol>
              </a:tblGrid>
              <a:tr h="325104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Virtual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32806"/>
                  </a:ext>
                </a:extLst>
              </a:tr>
              <a:tr h="325104"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秒级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82816"/>
                  </a:ext>
                </a:extLst>
              </a:tr>
              <a:tr h="325104">
                <a:tc>
                  <a:txBody>
                    <a:bodyPr/>
                    <a:lstStyle/>
                    <a:p>
                      <a:r>
                        <a:rPr lang="zh-CN" altLang="en-US" dirty="0"/>
                        <a:t>硬盘使用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 </a:t>
                      </a:r>
                      <a:r>
                        <a:rPr lang="en-US" altLang="zh-CN" dirty="0"/>
                        <a:t>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 </a:t>
                      </a:r>
                      <a:r>
                        <a:rPr lang="en-US" altLang="zh-CN" dirty="0"/>
                        <a:t>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15312"/>
                  </a:ext>
                </a:extLst>
              </a:tr>
              <a:tr h="325104"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接近原生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弱于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7052"/>
                  </a:ext>
                </a:extLst>
              </a:tr>
              <a:tr h="325104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系统支持量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单机支持上千个容器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一般几十个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4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数据卷容器命令行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E43879-FD26-4A83-9A38-F32BC37C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2729"/>
            <a:ext cx="8544383" cy="4482705"/>
          </a:xfrm>
        </p:spPr>
      </p:pic>
    </p:spTree>
    <p:extLst>
      <p:ext uri="{BB962C8B-B14F-4D97-AF65-F5344CB8AC3E}">
        <p14:creationId xmlns:p14="http://schemas.microsoft.com/office/powerpoint/2010/main" val="812033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数据卷容器迁移数据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FAFA7-507B-433D-83F1-F87960BF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640906" cy="3413327"/>
          </a:xfrm>
        </p:spPr>
      </p:pic>
    </p:spTree>
    <p:extLst>
      <p:ext uri="{BB962C8B-B14F-4D97-AF65-F5344CB8AC3E}">
        <p14:creationId xmlns:p14="http://schemas.microsoft.com/office/powerpoint/2010/main" val="578121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Compose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Compose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官方编排（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Orchestration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）项目之一，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负责实现对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容器集群的快速编排。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Compose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定位是 「定义和运行多个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容器的应用（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Defining and running multi-container Docker applications）</a:t>
            </a:r>
          </a:p>
          <a:p>
            <a:pPr marL="0" indent="0">
              <a:buNone/>
            </a:pP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它允许用户通过一个单独的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compose.yml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模板文件（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YAML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格式）来定义一组相关联的应用容器为一个项目（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429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Compose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重要概念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(service)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：一个应用的容器，实际上可以包括若干运行相同镜像的容器实例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(project)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：由一组关联的应用容器组成的一个完整业务单元，在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compose.yml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文件中定义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Compose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的默认管理对象是项目，通过子命令对项目中的一组容器进行便捷地生命周期管理。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Compose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项目由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编写，实现上调用了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服务提供的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API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来对容器进行管理。因此，只要所操作的平台支持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，就可以在其上利用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Compose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来进行编排管理。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981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Machine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643-4210-48E5-9E3C-BBA25CDC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Machine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是一种可以让您在虚拟主机上安装 </a:t>
            </a:r>
            <a:r>
              <a:rPr 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的工具，并可以使用 </a:t>
            </a:r>
            <a:r>
              <a:rPr 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docker-machine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命令来管理主机。</a:t>
            </a:r>
            <a:endParaRPr lang="en-US" altLang="zh-CN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 Machine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也可以集中管理所有的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主机，比如快速的给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台服务器安装上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docker。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elvetica Neue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 Machine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管理的虚拟主机可以是本地主机上的，也可以是云供应商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docker-machine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命令，您可以启动，检查，停止和重新启动托管主机，也可以升级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客户端和守护程序，以及配置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客户端与您的主机进行通信。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001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1BC-E6D7-4C79-AC52-7E3DD51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Machine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8E1223-0FF8-484C-BC57-259FDE9D5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0161"/>
            <a:ext cx="7777032" cy="4932714"/>
          </a:xfrm>
        </p:spPr>
      </p:pic>
    </p:spTree>
    <p:extLst>
      <p:ext uri="{BB962C8B-B14F-4D97-AF65-F5344CB8AC3E}">
        <p14:creationId xmlns:p14="http://schemas.microsoft.com/office/powerpoint/2010/main" val="1575414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5329-EF73-466C-ADE7-98D7BB87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014F-741A-4701-A957-BEAA7B46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文档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2"/>
              </a:rPr>
              <a:t>https://zh.wikipedia.org/wiki/Docker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https://docs.docker.com/get-started/overview/   </a:t>
            </a:r>
            <a:r>
              <a:rPr lang="en-US" altLang="zh-CN" dirty="0">
                <a:hlinkClick r:id="rId3"/>
              </a:rPr>
              <a:t>https://docs.docker.com/get-started/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4"/>
              </a:rPr>
              <a:t>https://www.runoob.com/docker/docker-tutorial.html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5"/>
              </a:rPr>
              <a:t>https://yeasy.gitbook.io/docker_practice/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https://www.bilibili.com/read/cv15180540   </a:t>
            </a:r>
            <a:r>
              <a:rPr lang="en-US" altLang="zh-CN" dirty="0">
                <a:hlinkClick r:id="rId6"/>
              </a:rPr>
              <a:t>https://www.bilibili.com/read/cv15181760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视频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7"/>
              </a:rPr>
              <a:t>https://www.youtube.com/watch?v=iqqDU2crIEQ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8"/>
              </a:rPr>
              <a:t>https://www.youtube.com/watch?v=pTFZFxd4hOI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9"/>
              </a:rPr>
              <a:t>https://www.youtube.com/watch?v=3c-iBn73dDE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hlinkClick r:id="rId10"/>
              </a:rPr>
              <a:t>https://www.youtube.com/watch?v=fqMOX6JJhGo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https://www.bilibili.com/video/BV1s54y1n7Ev?from=search&amp;seid=6545698363302615398&amp;spm_id_from=333.337.0.0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26B4-092D-4514-AF0F-4918D9B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CB31-EDBE-44DF-864B-1B710C0788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5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更高效的利用系统资源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不需要进行硬件虚拟以及运行完整操作系统等额外开销，对系统资源的利用率更高。无论是应用执行速度、内存损耗或者文件存储速度，都要比传统虚拟机技术更高效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更快速的启动时间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直接运行于宿主内核，无需启动完整的操作系统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一致的运行环境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的镜像提供了除内核外完整的运行时环境，确保了应用运行环境一致性 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持续交付和部署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Dockerfile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更轻松的迁移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确保了执行环境的一致性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无论是物理机、虚拟机、公有云、私有云，甚至是笔记本，其运行结果是一致的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更轻松的维护和扩展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分层存储以及镜像的技术，使得应用重复部分的复用更为容易，也使得应用的维护更新更加简单，基于基础镜像进一步扩展镜像也变得非常简单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89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81C-5683-4232-B674-32D23CE7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zh-CN" altLang="en-US" dirty="0"/>
              <a:t>架构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0C061-751E-4032-85E0-E27C6D9F4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701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2447B-B2B5-48EE-BEC4-FA4DCA19A53B}"/>
              </a:ext>
            </a:extLst>
          </p:cNvPr>
          <p:cNvSpPr txBox="1"/>
          <p:nvPr/>
        </p:nvSpPr>
        <p:spPr>
          <a:xfrm>
            <a:off x="5782815" y="704741"/>
            <a:ext cx="477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161E"/>
                </a:solidFill>
                <a:latin typeface="Open Sans" panose="020B0606030504020204" pitchFamily="34" charset="0"/>
              </a:rPr>
              <a:t>C</a:t>
            </a:r>
            <a:r>
              <a:rPr 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lient-Server architecture</a:t>
            </a:r>
          </a:p>
          <a:p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客户机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服务器（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C/S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架构模式）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3096-B4DA-4EC0-9CE1-2DE2DAE69F2F}"/>
              </a:ext>
            </a:extLst>
          </p:cNvPr>
          <p:cNvSpPr txBox="1"/>
          <p:nvPr/>
        </p:nvSpPr>
        <p:spPr>
          <a:xfrm>
            <a:off x="9117106" y="1257072"/>
            <a:ext cx="28877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客户机（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）与 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守护进程（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daemon</a:t>
            </a:r>
            <a:r>
              <a:rPr lang="zh-CN" altLang="en-US" dirty="0">
                <a:solidFill>
                  <a:srgbClr val="0F16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进行对话。</a:t>
            </a:r>
            <a:endParaRPr lang="en-US" altLang="zh-CN" b="0" i="0" dirty="0">
              <a:solidFill>
                <a:srgbClr val="0F161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F16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F161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构建、运行和分发 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容器的繁重工作</a:t>
            </a:r>
            <a:r>
              <a:rPr lang="en-US" altLang="zh-CN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客户机和守护进程可以在同一个系统上运行，</a:t>
            </a:r>
            <a:endParaRPr lang="en-US" altLang="zh-CN" b="0" i="0" dirty="0">
              <a:solidFill>
                <a:srgbClr val="0F161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或者可以将 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客户机连接到远程 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守护进程。</a:t>
            </a:r>
            <a:endParaRPr lang="en-US" altLang="zh-CN" b="0" i="0" dirty="0">
              <a:solidFill>
                <a:srgbClr val="0F161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客户机和守护进程使用 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REST API、 UNIX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套接字或网络接口进行通信。</a:t>
            </a:r>
            <a:endParaRPr lang="en-US" altLang="zh-CN" b="0" i="0" dirty="0">
              <a:solidFill>
                <a:srgbClr val="0F161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0" i="0" dirty="0">
              <a:solidFill>
                <a:srgbClr val="0F161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另一个 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客户机是 </a:t>
            </a:r>
            <a:r>
              <a:rPr lang="en-US" b="0" i="0" dirty="0" err="1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dockercompose</a:t>
            </a:r>
            <a:r>
              <a:rPr 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它允许处理由一组容器组成的应用程序</a:t>
            </a:r>
            <a:r>
              <a:rPr lang="zh-CN" alt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7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574A-7C75-4958-B3F2-BDEC047E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架构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D3588-6842-4F53-BB5E-3FA20F6C3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90688"/>
            <a:ext cx="4910556" cy="3723284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680BCC-435F-4B91-AC0D-DB5A7D456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9314"/>
              </p:ext>
            </p:extLst>
          </p:nvPr>
        </p:nvGraphicFramePr>
        <p:xfrm>
          <a:off x="6015317" y="2043570"/>
          <a:ext cx="590804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51">
                  <a:extLst>
                    <a:ext uri="{9D8B030D-6E8A-4147-A177-3AD203B41FA5}">
                      <a16:colId xmlns:a16="http://schemas.microsoft.com/office/drawing/2014/main" val="1876636772"/>
                    </a:ext>
                  </a:extLst>
                </a:gridCol>
                <a:gridCol w="3019794">
                  <a:extLst>
                    <a:ext uri="{9D8B030D-6E8A-4147-A177-3AD203B41FA5}">
                      <a16:colId xmlns:a16="http://schemas.microsoft.com/office/drawing/2014/main" val="60112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面向对象</a:t>
                      </a:r>
                      <a:endParaRPr lang="en-US" altLang="zh-CN" dirty="0"/>
                    </a:p>
                    <a:p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以类的形式组织代码，以对象的形式组织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封装数据）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容器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</a:t>
                      </a:r>
                      <a:endParaRPr lang="en-US" altLang="zh-CN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对象是类的实例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通过类来创建对象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镜像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</a:t>
                      </a:r>
                      <a:endParaRPr lang="en-US" altLang="zh-CN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类是对象的模板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在类中定义了对象的属性和行为，提供了对象的基本框架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8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0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131E-70FB-4559-99C7-F7CE8B01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完整的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CE87-38A4-4E53-8686-3E37D416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1556683"/>
            <a:ext cx="10515600" cy="5014445"/>
          </a:xfrm>
        </p:spPr>
        <p:txBody>
          <a:bodyPr>
            <a:no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(Daemon)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守护进程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dockerd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侦听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 API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请求并管理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，如图像、容器、网络和卷。守护进程还可以与其他守护进程通信来管理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(2) REST API: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主要与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 Daemon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进行交互，比如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或者直接调用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(3)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(Docker Client):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它是与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交互的主要方式通过命令行接口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(CLI)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，客户机将命令通过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发送给并执行其命令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(4) Register Repository(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镜像仓库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): 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注册表存储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镜像，可以采用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 Hub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是公共注册仓库，或者采用企业内部自建的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Harbor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私有仓库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(5) Image(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镜像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映像是一个只读模板，带有创建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容器的指令。映像通常基于另一个映像，还需要进行一些额外的定制，你可以通过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 Hub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公共镜像仓库进行拉取对应的系统或者应用镜像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(6) Container(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容器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容器是映像的可运行实例。您可以使用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 API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创建、启动、停止、移动或删除容器。您可以将一个容器连接到一个或多个网络，将存储附加到它，甚至根据它的当前状态创建一个新映像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(7) Services : 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引擎支持集群模式服务允许您跨多个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守护进程扩展管理容器，服务允许您定义所需的状态，例如在任何给定时间必须可用的服务副本的数量。默认情况下，服务在所有工作节点之间进行负载平衡。对于使用者来说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服务看起来是一个单独的应用程序</a:t>
            </a:r>
            <a:endParaRPr 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2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4241</Words>
  <Application>Microsoft Office PowerPoint</Application>
  <PresentationFormat>Widescreen</PresentationFormat>
  <Paragraphs>344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Helvetica Neue</vt:lpstr>
      <vt:lpstr>SFMono-Regular</vt:lpstr>
      <vt:lpstr>宋体</vt:lpstr>
      <vt:lpstr>Arial</vt:lpstr>
      <vt:lpstr>Calibri</vt:lpstr>
      <vt:lpstr>Calibri Light</vt:lpstr>
      <vt:lpstr>Open Sans</vt:lpstr>
      <vt:lpstr>Times New Roman</vt:lpstr>
      <vt:lpstr>Office Theme</vt:lpstr>
      <vt:lpstr>Introduction to Docker</vt:lpstr>
      <vt:lpstr>什么是Docker?</vt:lpstr>
      <vt:lpstr>Docker能用来干什么?  </vt:lpstr>
      <vt:lpstr>Docker 跟传统的虚拟化方式的比较</vt:lpstr>
      <vt:lpstr>PowerPoint Presentation</vt:lpstr>
      <vt:lpstr>为什么要用Docker</vt:lpstr>
      <vt:lpstr>Docker 架构</vt:lpstr>
      <vt:lpstr>Docker架构</vt:lpstr>
      <vt:lpstr>完整的Docker</vt:lpstr>
      <vt:lpstr>PowerPoint Presentation</vt:lpstr>
      <vt:lpstr>Docker内部的具体实现</vt:lpstr>
      <vt:lpstr>Docker资源隔离</vt:lpstr>
      <vt:lpstr>Namespace的六项隔离</vt:lpstr>
      <vt:lpstr>Docker常见概念</vt:lpstr>
      <vt:lpstr>Image 镜像</vt:lpstr>
      <vt:lpstr>镜像操作常用命令1</vt:lpstr>
      <vt:lpstr>镜像操作常用命令2</vt:lpstr>
      <vt:lpstr>创建镜像的方法</vt:lpstr>
      <vt:lpstr>Container 容器</vt:lpstr>
      <vt:lpstr>运行容器的标准操作</vt:lpstr>
      <vt:lpstr>容器的启动方式</vt:lpstr>
      <vt:lpstr>容器操作常用命令1</vt:lpstr>
      <vt:lpstr>容器操作常用命令2</vt:lpstr>
      <vt:lpstr>容器操作常用命令3</vt:lpstr>
      <vt:lpstr>容器操作常用命令4</vt:lpstr>
      <vt:lpstr>save 和 export的比较</vt:lpstr>
      <vt:lpstr> load 和 import的比较</vt:lpstr>
      <vt:lpstr>容器连接</vt:lpstr>
      <vt:lpstr>容器互联1</vt:lpstr>
      <vt:lpstr>容器互联2</vt:lpstr>
      <vt:lpstr>仓库</vt:lpstr>
      <vt:lpstr>Docker Registry 公开服务</vt:lpstr>
      <vt:lpstr>私有Docker Registry</vt:lpstr>
      <vt:lpstr>仓库操作常用命令</vt:lpstr>
      <vt:lpstr>创建私有仓库</vt:lpstr>
      <vt:lpstr>使用私有仓库</vt:lpstr>
      <vt:lpstr>Dockerfile</vt:lpstr>
      <vt:lpstr>Dockerfile基本结构</vt:lpstr>
      <vt:lpstr>Dockerfile指令1</vt:lpstr>
      <vt:lpstr>Dockerfile指令2</vt:lpstr>
      <vt:lpstr>联合文件系统（UnionFS)</vt:lpstr>
      <vt:lpstr>AUFS</vt:lpstr>
      <vt:lpstr>Docker容器文件系统</vt:lpstr>
      <vt:lpstr>Docker容器文件系统</vt:lpstr>
      <vt:lpstr>Docker数据管理</vt:lpstr>
      <vt:lpstr>Volume 数据卷</vt:lpstr>
      <vt:lpstr>挂载一个主机目录作为数据卷</vt:lpstr>
      <vt:lpstr>数据卷命令行</vt:lpstr>
      <vt:lpstr>Data Volume Dontainers 数据卷容器</vt:lpstr>
      <vt:lpstr>数据卷容器命令行</vt:lpstr>
      <vt:lpstr>数据卷容器迁移数据</vt:lpstr>
      <vt:lpstr>Docker Compose</vt:lpstr>
      <vt:lpstr>Docker Compose重要概念</vt:lpstr>
      <vt:lpstr>Docker Machine</vt:lpstr>
      <vt:lpstr>Docker Machine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曹 潮</dc:creator>
  <cp:lastModifiedBy>曹 潮</cp:lastModifiedBy>
  <cp:revision>41</cp:revision>
  <dcterms:created xsi:type="dcterms:W3CDTF">2022-02-24T14:10:25Z</dcterms:created>
  <dcterms:modified xsi:type="dcterms:W3CDTF">2022-02-27T16:51:39Z</dcterms:modified>
</cp:coreProperties>
</file>