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19" r:id="rId4"/>
    <p:sldId id="298" r:id="rId5"/>
    <p:sldId id="279" r:id="rId6"/>
    <p:sldId id="263" r:id="rId7"/>
    <p:sldId id="261" r:id="rId8"/>
    <p:sldId id="338" r:id="rId9"/>
    <p:sldId id="339" r:id="rId10"/>
    <p:sldId id="345" r:id="rId11"/>
    <p:sldId id="341" r:id="rId12"/>
    <p:sldId id="342" r:id="rId13"/>
    <p:sldId id="278" r:id="rId14"/>
    <p:sldId id="340" r:id="rId15"/>
    <p:sldId id="262" r:id="rId16"/>
    <p:sldId id="343" r:id="rId17"/>
    <p:sldId id="344" r:id="rId18"/>
    <p:sldId id="34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elm.sh/zh/docs/topics/char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Library Chart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AF41B-5F49-4C1D-B612-CF6686D39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72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rgbClr val="333333"/>
                </a:solidFill>
                <a:effectLst/>
                <a:latin typeface="Public Sans"/>
              </a:rPr>
              <a:t>库类型</a:t>
            </a:r>
            <a:r>
              <a:rPr lang="en-US" altLang="zh-CN" sz="3200" b="0" i="0" dirty="0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Public Sans"/>
              </a:rPr>
              <a:t>是一种 </a:t>
            </a:r>
            <a:r>
              <a:rPr lang="en-US" altLang="zh-CN" sz="3200" b="0" i="0" dirty="0">
                <a:solidFill>
                  <a:srgbClr val="333333"/>
                </a:solidFill>
                <a:effectLst/>
                <a:latin typeface="Public Sans"/>
              </a:rPr>
              <a:t>Helm chart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Public Sans"/>
              </a:rPr>
              <a:t>，定义了可以由其他</a:t>
            </a:r>
            <a:r>
              <a:rPr lang="en-US" altLang="zh-CN" sz="3200" b="0" i="0" dirty="0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Public Sans"/>
              </a:rPr>
              <a:t>中</a:t>
            </a:r>
            <a:r>
              <a:rPr lang="en-US" altLang="zh-CN" sz="3200" b="0" i="0" dirty="0">
                <a:solidFill>
                  <a:srgbClr val="333333"/>
                </a:solidFill>
                <a:effectLst/>
                <a:latin typeface="Public Sans"/>
              </a:rPr>
              <a:t>Helm 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Public Sans"/>
              </a:rPr>
              <a:t>模板共享的</a:t>
            </a:r>
            <a:r>
              <a:rPr lang="en-US" altLang="zh-CN" sz="3200" b="0" i="0" dirty="0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Public Sans"/>
              </a:rPr>
              <a:t>原语或定义。这允许用户通过</a:t>
            </a:r>
            <a:r>
              <a:rPr lang="en-US" altLang="zh-CN" sz="3200" b="0" i="0" dirty="0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Public Sans"/>
              </a:rPr>
              <a:t>分享可复用得代码片段来避免重复</a:t>
            </a:r>
            <a:endParaRPr lang="en-US" altLang="zh-CN" sz="3200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3200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333333"/>
                </a:solidFill>
                <a:latin typeface="Public Sans"/>
              </a:rPr>
              <a:t>可以</a:t>
            </a:r>
            <a:endParaRPr lang="en-US" altLang="zh-CN" sz="3200" dirty="0">
              <a:solidFill>
                <a:srgbClr val="333333"/>
              </a:solidFill>
              <a:latin typeface="Public Sans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Public Sans"/>
              </a:rPr>
              <a:t>一种明确区分通用和应用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ublic Sans"/>
              </a:rPr>
              <a:t>的方法</a:t>
            </a:r>
            <a:endParaRPr lang="en-US" altLang="zh-CN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lvl="1"/>
            <a:endParaRPr lang="zh-CN" altLang="en-US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Public Sans"/>
              </a:rPr>
              <a:t>逻辑上阻止安装通用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ublic Sans"/>
              </a:rPr>
              <a:t>chart</a:t>
            </a:r>
          </a:p>
          <a:p>
            <a:pPr lvl="1"/>
            <a:endParaRPr lang="en-US" altLang="zh-CN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Public Sans"/>
              </a:rPr>
              <a:t>通用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ublic Sans"/>
              </a:rPr>
              <a:t>中的未渲染模板可以包含版本组件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333333"/>
              </a:solidFill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1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Config &amp; Repository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5651"/>
            <a:ext cx="10515600" cy="4824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sym typeface="+mn-ea"/>
              </a:rPr>
              <a:t>Config</a:t>
            </a:r>
            <a:r>
              <a:rPr lang="zh-CN" altLang="en-US" sz="2400" dirty="0">
                <a:sym typeface="+mn-ea"/>
              </a:rPr>
              <a:t>包含了可以合并到打包的</a:t>
            </a:r>
            <a:r>
              <a:rPr lang="en-US" altLang="zh-CN" sz="2400" dirty="0">
                <a:sym typeface="+mn-ea"/>
              </a:rPr>
              <a:t>chart</a:t>
            </a:r>
            <a:r>
              <a:rPr lang="zh-CN" altLang="en-US" sz="2400" dirty="0">
                <a:sym typeface="+mn-ea"/>
              </a:rPr>
              <a:t>中的配置信息，用于创建一个可发布的对象。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Repository</a:t>
            </a:r>
            <a:r>
              <a:rPr lang="zh-CN" altLang="en-US" sz="2400" dirty="0">
                <a:sym typeface="+mn-ea"/>
              </a:rPr>
              <a:t>（仓库）是用来存放和共享 </a:t>
            </a:r>
            <a:r>
              <a:rPr lang="en-US" altLang="zh-CN" sz="2400" dirty="0">
                <a:sym typeface="+mn-ea"/>
              </a:rPr>
              <a:t>charts </a:t>
            </a:r>
            <a:r>
              <a:rPr lang="zh-CN" altLang="en-US" sz="2400" dirty="0">
                <a:sym typeface="+mn-ea"/>
              </a:rPr>
              <a:t>的地方。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	</a:t>
            </a:r>
            <a:r>
              <a:rPr lang="zh-CN" altLang="en-US" sz="2400" dirty="0">
                <a:sym typeface="+mn-ea"/>
              </a:rPr>
              <a:t>它就像 </a:t>
            </a:r>
            <a:r>
              <a:rPr lang="en-US" altLang="zh-CN" sz="2400" dirty="0">
                <a:sym typeface="+mn-ea"/>
              </a:rPr>
              <a:t>Perl </a:t>
            </a:r>
            <a:r>
              <a:rPr lang="zh-CN" altLang="en-US" sz="2400" dirty="0">
                <a:sym typeface="+mn-ea"/>
              </a:rPr>
              <a:t>的 </a:t>
            </a:r>
            <a:r>
              <a:rPr lang="en-US" altLang="zh-CN" sz="2400" dirty="0">
                <a:sym typeface="+mn-ea"/>
              </a:rPr>
              <a:t>[CPAN </a:t>
            </a:r>
            <a:r>
              <a:rPr lang="zh-CN" altLang="en-US" sz="2400" dirty="0">
                <a:sym typeface="+mn-ea"/>
              </a:rPr>
              <a:t>档案库网络</a:t>
            </a:r>
            <a:r>
              <a:rPr lang="en-US" altLang="zh-CN" sz="2400" dirty="0">
                <a:sym typeface="+mn-ea"/>
              </a:rPr>
              <a:t>](https://www.cpan.org/) </a:t>
            </a:r>
            <a:r>
              <a:rPr lang="zh-CN" altLang="en-US" sz="2400" dirty="0">
                <a:sym typeface="+mn-ea"/>
              </a:rPr>
              <a:t>或是 </a:t>
            </a:r>
            <a:r>
              <a:rPr lang="en-US" altLang="zh-CN" sz="2400" dirty="0">
                <a:sym typeface="+mn-ea"/>
              </a:rPr>
              <a:t>Fedora </a:t>
            </a:r>
            <a:r>
              <a:rPr lang="zh-CN" altLang="en-US" sz="2400" dirty="0">
                <a:sym typeface="+mn-ea"/>
              </a:rPr>
              <a:t>的 </a:t>
            </a:r>
            <a:r>
              <a:rPr lang="en-US" altLang="zh-CN" sz="2400" dirty="0">
                <a:sym typeface="+mn-ea"/>
              </a:rPr>
              <a:t>[</a:t>
            </a:r>
            <a:r>
              <a:rPr lang="zh-CN" altLang="en-US" sz="2400" dirty="0">
                <a:sym typeface="+mn-ea"/>
              </a:rPr>
              <a:t>软件包仓库</a:t>
            </a:r>
            <a:r>
              <a:rPr lang="en-US" altLang="zh-CN" sz="2400" dirty="0">
                <a:sym typeface="+mn-ea"/>
              </a:rPr>
              <a:t>](https://src.fedoraproject.org/)</a:t>
            </a:r>
            <a:r>
              <a:rPr lang="zh-CN" altLang="en-US" sz="2400" dirty="0">
                <a:sym typeface="+mn-ea"/>
              </a:rPr>
              <a:t>，只不过它是供 </a:t>
            </a:r>
            <a:r>
              <a:rPr lang="en-US" altLang="zh-CN" sz="2400" dirty="0">
                <a:sym typeface="+mn-ea"/>
              </a:rPr>
              <a:t>Kubernetes </a:t>
            </a:r>
            <a:r>
              <a:rPr lang="zh-CN" altLang="en-US" sz="2400" dirty="0">
                <a:sym typeface="+mn-ea"/>
              </a:rPr>
              <a:t>包所使用的。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269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Release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575" y="1844040"/>
            <a:ext cx="10515600" cy="4824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sym typeface="+mn-ea"/>
              </a:rPr>
              <a:t>Release</a:t>
            </a:r>
            <a:r>
              <a:rPr lang="zh-CN" altLang="en-US" sz="2400" dirty="0">
                <a:sym typeface="+mn-ea"/>
              </a:rPr>
              <a:t>是一个与特定配置相结合的</a:t>
            </a:r>
            <a:r>
              <a:rPr lang="en-US" altLang="zh-CN" sz="2400" dirty="0">
                <a:sym typeface="+mn-ea"/>
              </a:rPr>
              <a:t>chart</a:t>
            </a:r>
            <a:r>
              <a:rPr lang="zh-CN" altLang="en-US" sz="2400" dirty="0">
                <a:sym typeface="+mn-ea"/>
              </a:rPr>
              <a:t>的运行实例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Release</a:t>
            </a:r>
            <a:r>
              <a:rPr lang="zh-CN" altLang="en-US" sz="2400" dirty="0">
                <a:sym typeface="+mn-ea"/>
              </a:rPr>
              <a:t>是运行在 </a:t>
            </a:r>
            <a:r>
              <a:rPr lang="en-US" altLang="zh-CN" sz="2400" dirty="0">
                <a:sym typeface="+mn-ea"/>
              </a:rPr>
              <a:t>Kubernetes </a:t>
            </a:r>
            <a:r>
              <a:rPr lang="zh-CN" altLang="en-US" sz="2400" dirty="0">
                <a:sym typeface="+mn-ea"/>
              </a:rPr>
              <a:t>集群中的 </a:t>
            </a:r>
            <a:r>
              <a:rPr lang="en-US" altLang="zh-CN" sz="2400" dirty="0">
                <a:sym typeface="+mn-ea"/>
              </a:rPr>
              <a:t>chart </a:t>
            </a:r>
            <a:r>
              <a:rPr lang="zh-CN" altLang="en-US" sz="2400" dirty="0">
                <a:sym typeface="+mn-ea"/>
              </a:rPr>
              <a:t>的实例。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一个 </a:t>
            </a:r>
            <a:r>
              <a:rPr lang="en-US" altLang="zh-CN" sz="2400" dirty="0">
                <a:sym typeface="+mn-ea"/>
              </a:rPr>
              <a:t>chart </a:t>
            </a:r>
            <a:r>
              <a:rPr lang="zh-CN" altLang="en-US" sz="2400" dirty="0">
                <a:sym typeface="+mn-ea"/>
              </a:rPr>
              <a:t>通常可以在同一个集群中安装多次。每一次安装都会创建一个新的 </a:t>
            </a:r>
            <a:r>
              <a:rPr lang="en-US" altLang="zh-CN" sz="2400" dirty="0">
                <a:sym typeface="+mn-ea"/>
              </a:rPr>
              <a:t>release</a:t>
            </a:r>
            <a:r>
              <a:rPr lang="zh-CN" altLang="en-US" sz="2400" dirty="0">
                <a:sym typeface="+mn-ea"/>
              </a:rPr>
              <a:t>。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	[</a:t>
            </a:r>
            <a:r>
              <a:rPr lang="zh-CN" altLang="en-US" sz="2400" dirty="0">
                <a:sym typeface="+mn-ea"/>
              </a:rPr>
              <a:t>以 </a:t>
            </a:r>
            <a:r>
              <a:rPr lang="en-US" altLang="zh-CN" sz="2400" dirty="0">
                <a:sym typeface="+mn-ea"/>
              </a:rPr>
              <a:t>MySQL chart</a:t>
            </a:r>
            <a:r>
              <a:rPr lang="zh-CN" altLang="en-US" sz="2400" dirty="0">
                <a:sym typeface="+mn-ea"/>
              </a:rPr>
              <a:t>为例，如果你想在你的集群中运行两个数据库，你可以安装该</a:t>
            </a:r>
            <a:r>
              <a:rPr lang="en-US" altLang="zh-CN" sz="2400" dirty="0">
                <a:sym typeface="+mn-ea"/>
              </a:rPr>
              <a:t>chart</a:t>
            </a:r>
            <a:r>
              <a:rPr lang="zh-CN" altLang="en-US" sz="2400" dirty="0">
                <a:sym typeface="+mn-ea"/>
              </a:rPr>
              <a:t>两次。每一个数据库都会拥有它自己的 </a:t>
            </a:r>
            <a:r>
              <a:rPr lang="en-US" altLang="zh-CN" sz="2400" dirty="0">
                <a:sym typeface="+mn-ea"/>
              </a:rPr>
              <a:t>release </a:t>
            </a:r>
            <a:r>
              <a:rPr lang="zh-CN" altLang="en-US" sz="2400" dirty="0">
                <a:sym typeface="+mn-ea"/>
              </a:rPr>
              <a:t>和 </a:t>
            </a:r>
            <a:r>
              <a:rPr lang="en-US" altLang="zh-CN" sz="2400" dirty="0">
                <a:sym typeface="+mn-ea"/>
              </a:rPr>
              <a:t>release name]</a:t>
            </a: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121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Helm</a:t>
            </a:r>
            <a:r>
              <a:rPr lang="zh-CN" altLang="en-US" dirty="0">
                <a:sym typeface="+mn-ea"/>
              </a:rPr>
              <a:t> 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5745"/>
            <a:ext cx="10936705" cy="31375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Helm</a:t>
            </a:r>
            <a:r>
              <a:rPr lang="zh-CN" altLang="en-US" dirty="0"/>
              <a:t>是一个可执行文件，执行时分成两个部分：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Helm</a:t>
            </a:r>
            <a:r>
              <a:rPr lang="zh-CN" altLang="en-US" dirty="0"/>
              <a:t>客户端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Helm</a:t>
            </a:r>
            <a:r>
              <a:rPr lang="zh-CN" altLang="en-US" dirty="0"/>
              <a:t>库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Helm</a:t>
            </a:r>
            <a:r>
              <a:rPr lang="zh-CN" altLang="en-US" dirty="0">
                <a:sym typeface="+mn-ea"/>
              </a:rPr>
              <a:t> 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5745"/>
            <a:ext cx="10936705" cy="3137535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Helm</a:t>
            </a:r>
            <a:r>
              <a:rPr lang="zh-CN" altLang="en-US" dirty="0"/>
              <a:t>客户端是终端用户的命令行客户端，负责：</a:t>
            </a:r>
            <a:endParaRPr lang="en-US" altLang="zh-CN" dirty="0"/>
          </a:p>
          <a:p>
            <a:pPr lvl="1"/>
            <a:r>
              <a:rPr lang="zh-CN" altLang="en-US" dirty="0"/>
              <a:t>本地</a:t>
            </a:r>
            <a:r>
              <a:rPr lang="en-US" altLang="zh-CN" dirty="0"/>
              <a:t>chart</a:t>
            </a:r>
            <a:r>
              <a:rPr lang="zh-CN" altLang="en-US" dirty="0"/>
              <a:t>开发</a:t>
            </a:r>
          </a:p>
          <a:p>
            <a:pPr lvl="1"/>
            <a:r>
              <a:rPr lang="zh-CN" altLang="en-US" dirty="0"/>
              <a:t>管理仓库</a:t>
            </a:r>
          </a:p>
          <a:p>
            <a:pPr lvl="1"/>
            <a:r>
              <a:rPr lang="zh-CN" altLang="en-US" dirty="0"/>
              <a:t>管理发布</a:t>
            </a:r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Helm</a:t>
            </a:r>
            <a:r>
              <a:rPr lang="zh-CN" altLang="en-US" dirty="0"/>
              <a:t>库建立接口</a:t>
            </a:r>
          </a:p>
          <a:p>
            <a:pPr lvl="2"/>
            <a:r>
              <a:rPr lang="zh-CN" altLang="en-US" dirty="0"/>
              <a:t>发送安装的</a:t>
            </a:r>
            <a:r>
              <a:rPr lang="en-US" altLang="zh-CN" dirty="0"/>
              <a:t>chart</a:t>
            </a:r>
          </a:p>
          <a:p>
            <a:pPr lvl="2"/>
            <a:r>
              <a:rPr lang="zh-CN" altLang="en-US" dirty="0"/>
              <a:t>发送升级或卸载现有发布的请求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684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Helm</a:t>
            </a:r>
            <a:r>
              <a:rPr lang="zh-CN" altLang="en-US" dirty="0"/>
              <a:t>库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180"/>
          </a:xfrm>
        </p:spPr>
        <p:txBody>
          <a:bodyPr>
            <a:normAutofit/>
          </a:bodyPr>
          <a:lstStyle/>
          <a:p>
            <a:r>
              <a:rPr lang="en-US" altLang="zh-CN" dirty="0"/>
              <a:t>Helm</a:t>
            </a:r>
            <a:r>
              <a:rPr lang="zh-CN" altLang="en-US" dirty="0"/>
              <a:t>库 提供执行所有</a:t>
            </a:r>
            <a:r>
              <a:rPr lang="en-US" altLang="zh-CN" dirty="0"/>
              <a:t>Helm</a:t>
            </a:r>
            <a:r>
              <a:rPr lang="zh-CN" altLang="en-US" dirty="0"/>
              <a:t>操作的逻辑。与</a:t>
            </a:r>
            <a:r>
              <a:rPr lang="en-US" altLang="zh-CN" dirty="0"/>
              <a:t>Kubernetes API</a:t>
            </a:r>
            <a:r>
              <a:rPr lang="zh-CN" altLang="en-US" dirty="0"/>
              <a:t>服务交互并提供以下功能：</a:t>
            </a:r>
            <a:endParaRPr lang="en-US" altLang="zh-CN" dirty="0"/>
          </a:p>
          <a:p>
            <a:pPr lvl="1"/>
            <a:r>
              <a:rPr lang="zh-CN" altLang="en-US" dirty="0"/>
              <a:t>结合</a:t>
            </a:r>
            <a:r>
              <a:rPr lang="en-US" altLang="zh-CN" dirty="0"/>
              <a:t>chart</a:t>
            </a:r>
            <a:r>
              <a:rPr lang="zh-CN" altLang="en-US" dirty="0"/>
              <a:t>和配置来构建版本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chart</a:t>
            </a:r>
            <a:r>
              <a:rPr lang="zh-CN" altLang="en-US" dirty="0"/>
              <a:t>安装到</a:t>
            </a:r>
            <a:r>
              <a:rPr lang="en-US" altLang="zh-CN" dirty="0"/>
              <a:t>Kubernetes</a:t>
            </a:r>
            <a:r>
              <a:rPr lang="zh-CN" altLang="en-US" dirty="0"/>
              <a:t>中，并提供后续发布对象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Kubernetes</a:t>
            </a:r>
            <a:r>
              <a:rPr lang="zh-CN" altLang="en-US" dirty="0"/>
              <a:t>交互升级和卸载</a:t>
            </a:r>
            <a:r>
              <a:rPr lang="en-US" altLang="zh-CN" dirty="0"/>
              <a:t>chart</a:t>
            </a:r>
          </a:p>
          <a:p>
            <a:pPr lvl="1"/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独立的</a:t>
            </a:r>
            <a:r>
              <a:rPr lang="en-US" altLang="zh-CN" dirty="0"/>
              <a:t>Helm</a:t>
            </a:r>
            <a:r>
              <a:rPr lang="zh-CN" altLang="en-US" dirty="0"/>
              <a:t>库封装了</a:t>
            </a:r>
            <a:r>
              <a:rPr lang="en-US" altLang="zh-CN" dirty="0"/>
              <a:t>Helm</a:t>
            </a:r>
            <a:r>
              <a:rPr lang="zh-CN" altLang="en-US" dirty="0"/>
              <a:t>逻辑以便不同的客户端可以使用它。</a:t>
            </a:r>
            <a:r>
              <a:rPr lang="en-US" altLang="zh-CN" dirty="0"/>
              <a:t>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Helm</a:t>
            </a:r>
            <a:r>
              <a:rPr lang="zh-CN" altLang="en-US" dirty="0"/>
              <a:t>常用命令</a:t>
            </a:r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6B45A1-A8CE-4BFC-9252-BAF267053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87" y="796941"/>
            <a:ext cx="4572638" cy="5563376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E969734-DCE3-40F4-8380-0BDBC222D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9361" y="2931370"/>
            <a:ext cx="4077269" cy="1019317"/>
          </a:xfrm>
        </p:spPr>
      </p:pic>
    </p:spTree>
    <p:extLst>
      <p:ext uri="{BB962C8B-B14F-4D97-AF65-F5344CB8AC3E}">
        <p14:creationId xmlns:p14="http://schemas.microsoft.com/office/powerpoint/2010/main" val="1013725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先决条件</a:t>
            </a:r>
            <a:endParaRPr lang="en-US" altLang="zh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C8D89-D5AA-4EA2-ADA7-6F44DA3A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ublic Sans"/>
              </a:rPr>
              <a:t>想成功和正确地使用</a:t>
            </a:r>
            <a:r>
              <a:rPr lang="en-US" b="0" i="0" dirty="0">
                <a:solidFill>
                  <a:srgbClr val="333333"/>
                </a:solidFill>
                <a:effectLst/>
                <a:latin typeface="Public Sans"/>
              </a:rPr>
              <a:t>Helm，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ublic Sans"/>
              </a:rPr>
              <a:t>需要以下前置条件：</a:t>
            </a:r>
            <a:endParaRPr lang="en-US" altLang="zh-CN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lvl="1">
              <a:buFont typeface="+mj-lt"/>
              <a:buAutoNum type="arabicPeriod"/>
            </a:pPr>
            <a:r>
              <a:rPr lang="zh-CN" altLang="en-US" sz="4000" b="0" i="0" dirty="0">
                <a:solidFill>
                  <a:srgbClr val="333333"/>
                </a:solidFill>
                <a:effectLst/>
                <a:latin typeface="Public Sans"/>
              </a:rPr>
              <a:t>一个 </a:t>
            </a:r>
            <a:r>
              <a:rPr lang="en-US" sz="4000" b="0" i="0" dirty="0">
                <a:solidFill>
                  <a:srgbClr val="333333"/>
                </a:solidFill>
                <a:effectLst/>
                <a:latin typeface="Public Sans"/>
              </a:rPr>
              <a:t>Kubernetes </a:t>
            </a:r>
            <a:r>
              <a:rPr lang="zh-CN" altLang="en-US" sz="4000" b="0" i="0" dirty="0">
                <a:solidFill>
                  <a:srgbClr val="333333"/>
                </a:solidFill>
                <a:effectLst/>
                <a:latin typeface="Public Sans"/>
              </a:rPr>
              <a:t>集群（</a:t>
            </a:r>
            <a:r>
              <a:rPr lang="en-US" altLang="zh-CN" sz="4000" b="0" i="0" dirty="0" err="1">
                <a:solidFill>
                  <a:srgbClr val="333333"/>
                </a:solidFill>
                <a:effectLst/>
                <a:latin typeface="Public Sans"/>
              </a:rPr>
              <a:t>minikube</a:t>
            </a:r>
            <a:r>
              <a:rPr lang="zh-CN" altLang="en-US" sz="4000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en-US" altLang="zh-CN" sz="4000" dirty="0">
                <a:solidFill>
                  <a:srgbClr val="333333"/>
                </a:solidFill>
                <a:latin typeface="Public Sans"/>
              </a:rPr>
              <a:t>+</a:t>
            </a:r>
            <a:r>
              <a:rPr lang="zh-CN" altLang="en-US" sz="4000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en-US" altLang="zh-CN" sz="4000" dirty="0" err="1">
                <a:solidFill>
                  <a:srgbClr val="333333"/>
                </a:solidFill>
                <a:latin typeface="Public Sans"/>
              </a:rPr>
              <a:t>kubectl</a:t>
            </a:r>
            <a:r>
              <a:rPr lang="zh-CN" altLang="en-US" sz="4000" dirty="0">
                <a:solidFill>
                  <a:srgbClr val="333333"/>
                </a:solidFill>
                <a:latin typeface="Public Sans"/>
              </a:rPr>
              <a:t>）</a:t>
            </a:r>
            <a:endParaRPr lang="en-US" altLang="zh-CN" sz="4000" dirty="0">
              <a:solidFill>
                <a:srgbClr val="333333"/>
              </a:solidFill>
              <a:latin typeface="Public Sans"/>
            </a:endParaRPr>
          </a:p>
          <a:p>
            <a:pPr marL="457200" lvl="1" indent="0">
              <a:buNone/>
            </a:pPr>
            <a:endParaRPr lang="en-US" altLang="zh-CN" sz="4000" dirty="0">
              <a:solidFill>
                <a:srgbClr val="333333"/>
              </a:solidFill>
              <a:latin typeface="Public Sans"/>
            </a:endParaRPr>
          </a:p>
          <a:p>
            <a:pPr marL="457200" lvl="1" indent="0">
              <a:buNone/>
            </a:pPr>
            <a:r>
              <a:rPr lang="en-US" altLang="zh-CN" sz="4000" b="0" i="0" dirty="0">
                <a:solidFill>
                  <a:srgbClr val="333333"/>
                </a:solidFill>
                <a:effectLst/>
                <a:latin typeface="Public Sans"/>
              </a:rPr>
              <a:t>2.</a:t>
            </a:r>
            <a:r>
              <a:rPr lang="zh-CN" altLang="en-US" sz="4000" b="0" i="0" dirty="0">
                <a:solidFill>
                  <a:srgbClr val="333333"/>
                </a:solidFill>
                <a:effectLst/>
                <a:latin typeface="Public Sans"/>
              </a:rPr>
              <a:t>确定你安装版本的安全配置</a:t>
            </a:r>
            <a:endParaRPr lang="en-US" altLang="zh-CN" sz="4000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lvl="1">
              <a:buFont typeface="+mj-lt"/>
              <a:buAutoNum type="arabicPeriod"/>
            </a:pPr>
            <a:endParaRPr lang="en-US" altLang="zh-CN" sz="4000" dirty="0">
              <a:solidFill>
                <a:srgbClr val="333333"/>
              </a:solidFill>
              <a:latin typeface="Public Sans"/>
            </a:endParaRPr>
          </a:p>
          <a:p>
            <a:pPr marL="457200" lvl="1" indent="0">
              <a:buNone/>
            </a:pPr>
            <a:r>
              <a:rPr lang="en-US" altLang="zh-CN" sz="4000" b="0" i="0" dirty="0">
                <a:solidFill>
                  <a:srgbClr val="333333"/>
                </a:solidFill>
                <a:effectLst/>
                <a:latin typeface="Public Sans"/>
              </a:rPr>
              <a:t>3.</a:t>
            </a:r>
            <a:r>
              <a:rPr lang="zh-CN" altLang="en-US" sz="4000" b="0" i="0" dirty="0">
                <a:solidFill>
                  <a:srgbClr val="333333"/>
                </a:solidFill>
                <a:effectLst/>
                <a:latin typeface="Public Sans"/>
              </a:rPr>
              <a:t>安装和配置</a:t>
            </a:r>
            <a:r>
              <a:rPr lang="en-US" sz="4000" b="0" i="0" dirty="0">
                <a:solidFill>
                  <a:srgbClr val="333333"/>
                </a:solidFill>
                <a:effectLst/>
                <a:latin typeface="Public Sans"/>
              </a:rPr>
              <a:t>Helm。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08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9B3A-D108-4E2F-B9C6-443C3789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本地模拟的集群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4EBC24-9F42-4CDC-BA54-129003F0C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683" y="1459865"/>
            <a:ext cx="9372112" cy="4351338"/>
          </a:xfrm>
        </p:spPr>
      </p:pic>
    </p:spTree>
    <p:extLst>
      <p:ext uri="{BB962C8B-B14F-4D97-AF65-F5344CB8AC3E}">
        <p14:creationId xmlns:p14="http://schemas.microsoft.com/office/powerpoint/2010/main" val="253453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Helm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Helm</a:t>
            </a:r>
            <a:r>
              <a:rPr lang="zh-CN" altLang="en-US" sz="4000" dirty="0"/>
              <a:t>是</a:t>
            </a:r>
            <a:r>
              <a:rPr lang="en-US" altLang="zh-CN" sz="4000" dirty="0"/>
              <a:t>Kubernetes</a:t>
            </a:r>
            <a:r>
              <a:rPr lang="zh-CN" altLang="en-US" sz="4000" dirty="0"/>
              <a:t>的包管理器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	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Public Sans"/>
              </a:rPr>
              <a:t>Helm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Public Sans"/>
              </a:rPr>
              <a:t>管理名为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Public Sans"/>
              </a:rPr>
              <a:t>的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Public Sans"/>
              </a:rPr>
              <a:t>Kubernetes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Public Sans"/>
              </a:rPr>
              <a:t>包的工具</a:t>
            </a:r>
            <a:endParaRPr lang="zh-CN" altLang="en-US" sz="4000" dirty="0"/>
          </a:p>
          <a:p>
            <a:pPr marL="0" indent="0">
              <a:buNone/>
            </a:pPr>
            <a:endParaRPr lang="zh-CN" altLang="en-US" sz="4000" dirty="0"/>
          </a:p>
          <a:p>
            <a:r>
              <a:rPr lang="en-US" altLang="zh-CN" sz="4000" dirty="0"/>
              <a:t>Helm</a:t>
            </a:r>
            <a:r>
              <a:rPr lang="zh-CN" altLang="en-US" sz="4000" dirty="0"/>
              <a:t>是查找、分享和使用软件构建</a:t>
            </a:r>
            <a:r>
              <a:rPr lang="en-US" altLang="zh-CN" sz="4000" dirty="0"/>
              <a:t>Kubernetes</a:t>
            </a:r>
            <a:r>
              <a:rPr lang="zh-CN" altLang="en-US" sz="4000" dirty="0"/>
              <a:t>的最优方式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Helm</a:t>
            </a:r>
            <a:r>
              <a:rPr lang="zh-CN" altLang="en-US" dirty="0"/>
              <a:t>的优势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6865"/>
            <a:ext cx="10515600" cy="5181600"/>
          </a:xfrm>
        </p:spPr>
        <p:txBody>
          <a:bodyPr>
            <a:normAutofit fontScale="97500"/>
          </a:bodyPr>
          <a:lstStyle/>
          <a:p>
            <a:r>
              <a:rPr lang="zh-CN" altLang="en-US" dirty="0"/>
              <a:t>复杂性管理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Chart</a:t>
            </a:r>
            <a:r>
              <a:rPr lang="zh-CN" altLang="en-US" dirty="0"/>
              <a:t>易于创建、发版、分享和发布，可以描述复杂的应用。提供可重复安装应用程序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r>
              <a:rPr lang="zh-CN" altLang="en-US" dirty="0"/>
              <a:t>易于升级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可以随时随地升级和自定义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r>
              <a:rPr lang="zh-CN" altLang="en-US" dirty="0"/>
              <a:t>分发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很容易在公共或者私有化服务器上发、分发和部署站点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r>
              <a:rPr lang="zh-CN" altLang="en-US" dirty="0"/>
              <a:t>回滚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Helm rollback</a:t>
            </a:r>
            <a:r>
              <a:rPr lang="zh-CN" altLang="en-US" dirty="0"/>
              <a:t>可以回滚到之前的版本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Helm</a:t>
            </a:r>
            <a:r>
              <a:rPr lang="zh-CN" altLang="en-US" dirty="0"/>
              <a:t>客户端和库使用</a:t>
            </a:r>
            <a:r>
              <a:rPr lang="en-US" altLang="zh-CN" dirty="0"/>
              <a:t>go</a:t>
            </a:r>
            <a:r>
              <a:rPr lang="zh-CN" altLang="en-US" dirty="0"/>
              <a:t>语言编写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Helm</a:t>
            </a:r>
            <a:r>
              <a:rPr lang="zh-CN" altLang="en-US" dirty="0"/>
              <a:t>库使用</a:t>
            </a:r>
            <a:r>
              <a:rPr lang="en-US" altLang="zh-CN" dirty="0"/>
              <a:t>REST+JSON</a:t>
            </a:r>
            <a:r>
              <a:rPr lang="zh-CN" altLang="en-US" dirty="0"/>
              <a:t>，通过</a:t>
            </a:r>
            <a:r>
              <a:rPr lang="en-US" altLang="zh-CN" dirty="0"/>
              <a:t>Kubernetes</a:t>
            </a:r>
            <a:r>
              <a:rPr lang="zh-CN" altLang="en-US" dirty="0"/>
              <a:t>客户端与</a:t>
            </a:r>
            <a:r>
              <a:rPr lang="en-US" altLang="zh-CN" dirty="0"/>
              <a:t>Kubernetes</a:t>
            </a:r>
            <a:r>
              <a:rPr lang="zh-CN" altLang="en-US" dirty="0"/>
              <a:t>通信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Helm</a:t>
            </a:r>
            <a:r>
              <a:rPr lang="zh-CN" altLang="en-US" dirty="0"/>
              <a:t>将信息存储在</a:t>
            </a:r>
            <a:r>
              <a:rPr lang="en-US" altLang="zh-CN" dirty="0"/>
              <a:t>Kubernetes</a:t>
            </a:r>
            <a:r>
              <a:rPr lang="zh-CN" altLang="en-US" dirty="0"/>
              <a:t>中，自身不需要数据库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配置文件使用</a:t>
            </a:r>
            <a:r>
              <a:rPr lang="en-US" altLang="zh-CN" dirty="0"/>
              <a:t>YAML</a:t>
            </a:r>
            <a:r>
              <a:rPr lang="zh-CN" altLang="en-US" dirty="0"/>
              <a:t>编写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Helm</a:t>
            </a:r>
            <a:r>
              <a:rPr lang="zh-CN" altLang="en-US" dirty="0">
                <a:sym typeface="+mn-ea"/>
              </a:rPr>
              <a:t>功能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AF41B-5F49-4C1D-B612-CF6686D39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722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rgbClr val="333333"/>
                </a:solidFill>
                <a:effectLst/>
                <a:latin typeface="Public Sans"/>
              </a:rPr>
              <a:t>从头开始创建新的</a:t>
            </a:r>
            <a:r>
              <a:rPr lang="en-US" altLang="zh-CN" sz="3200" b="0" i="0" dirty="0">
                <a:solidFill>
                  <a:srgbClr val="333333"/>
                </a:solidFill>
                <a:effectLst/>
                <a:latin typeface="Public Sans"/>
              </a:rPr>
              <a:t>chart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3200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rgbClr val="333333"/>
                </a:solidFill>
                <a:effectLst/>
                <a:latin typeface="Public Sans"/>
              </a:rPr>
              <a:t>将</a:t>
            </a:r>
            <a:r>
              <a:rPr lang="en-US" altLang="zh-CN" sz="3200" b="0" i="0" dirty="0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Public Sans"/>
              </a:rPr>
              <a:t>打包成归档</a:t>
            </a:r>
            <a:r>
              <a:rPr lang="en-US" altLang="zh-CN" sz="3200" b="0" i="0" dirty="0">
                <a:solidFill>
                  <a:srgbClr val="333333"/>
                </a:solidFill>
                <a:effectLst/>
                <a:latin typeface="Public Sans"/>
              </a:rPr>
              <a:t>(</a:t>
            </a:r>
            <a:r>
              <a:rPr lang="en-US" altLang="zh-CN" sz="3200" b="0" i="0" dirty="0" err="1">
                <a:solidFill>
                  <a:srgbClr val="333333"/>
                </a:solidFill>
                <a:effectLst/>
                <a:latin typeface="Public Sans"/>
              </a:rPr>
              <a:t>tgz</a:t>
            </a:r>
            <a:r>
              <a:rPr lang="en-US" altLang="zh-CN" sz="3200" b="0" i="0" dirty="0">
                <a:solidFill>
                  <a:srgbClr val="333333"/>
                </a:solidFill>
                <a:effectLst/>
                <a:latin typeface="Public Sans"/>
              </a:rPr>
              <a:t>)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Public Sans"/>
              </a:rPr>
              <a:t>文件</a:t>
            </a:r>
            <a:endParaRPr lang="en-US" altLang="zh-CN" sz="3200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3200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rgbClr val="333333"/>
                </a:solidFill>
                <a:effectLst/>
                <a:latin typeface="Public Sans"/>
              </a:rPr>
              <a:t>与存储</a:t>
            </a:r>
            <a:r>
              <a:rPr lang="en-US" altLang="zh-CN" sz="3200" b="0" i="0" dirty="0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Public Sans"/>
              </a:rPr>
              <a:t>的仓库进行交互</a:t>
            </a:r>
            <a:endParaRPr lang="en-US" altLang="zh-CN" sz="3200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3200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rgbClr val="333333"/>
                </a:solidFill>
                <a:effectLst/>
                <a:latin typeface="Public Sans"/>
              </a:rPr>
              <a:t>在现有的</a:t>
            </a:r>
            <a:r>
              <a:rPr lang="en-US" altLang="zh-CN" sz="3200" b="0" i="0" dirty="0">
                <a:solidFill>
                  <a:srgbClr val="333333"/>
                </a:solidFill>
                <a:effectLst/>
                <a:latin typeface="Public Sans"/>
              </a:rPr>
              <a:t>Kubernetes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Public Sans"/>
              </a:rPr>
              <a:t>集群中安装和卸载</a:t>
            </a:r>
            <a:r>
              <a:rPr lang="en-US" altLang="zh-CN" sz="3200" b="0" i="0" dirty="0">
                <a:solidFill>
                  <a:srgbClr val="333333"/>
                </a:solidFill>
                <a:effectLst/>
                <a:latin typeface="Public Sans"/>
              </a:rPr>
              <a:t>chart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3200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rgbClr val="333333"/>
                </a:solidFill>
                <a:effectLst/>
                <a:latin typeface="Public Sans"/>
              </a:rPr>
              <a:t>管理与</a:t>
            </a:r>
            <a:r>
              <a:rPr lang="en-US" altLang="zh-CN" sz="3200" b="0" i="0" dirty="0">
                <a:solidFill>
                  <a:srgbClr val="333333"/>
                </a:solidFill>
                <a:effectLst/>
                <a:latin typeface="Public Sans"/>
              </a:rPr>
              <a:t>Helm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Public Sans"/>
              </a:rPr>
              <a:t>一起安装的</a:t>
            </a:r>
            <a:r>
              <a:rPr lang="en-US" altLang="zh-CN" sz="3200" b="0" i="0" dirty="0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Public Sans"/>
              </a:rPr>
              <a:t>的发布周期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Helm</a:t>
            </a:r>
            <a:r>
              <a:rPr lang="zh-CN" altLang="en-US" dirty="0">
                <a:sym typeface="+mn-ea"/>
              </a:rPr>
              <a:t>的 三个重要概念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885" y="1621790"/>
            <a:ext cx="10515600" cy="4916805"/>
          </a:xfrm>
        </p:spPr>
        <p:txBody>
          <a:bodyPr>
            <a:noAutofit/>
          </a:bodyPr>
          <a:lstStyle/>
          <a:p>
            <a:pPr lvl="1"/>
            <a:r>
              <a:rPr lang="en-US" altLang="zh-CN" sz="3200" dirty="0"/>
              <a:t>Chart</a:t>
            </a:r>
          </a:p>
          <a:p>
            <a:pPr marL="914400" lvl="2" indent="0">
              <a:buNone/>
            </a:pPr>
            <a:r>
              <a:rPr lang="zh-CN" altLang="en-US" sz="2800" b="0" i="0" dirty="0">
                <a:solidFill>
                  <a:srgbClr val="333333"/>
                </a:solidFill>
                <a:effectLst/>
                <a:latin typeface="Public Sans"/>
              </a:rPr>
              <a:t>创建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Public Sans"/>
              </a:rPr>
              <a:t>Kubernetes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Public Sans"/>
              </a:rPr>
              <a:t>应用程序所必需的一组信息</a:t>
            </a:r>
            <a:endParaRPr lang="en-US" altLang="zh-CN" sz="2800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lvl="1"/>
            <a:endParaRPr lang="en-US" altLang="zh-CN" sz="3200" dirty="0">
              <a:solidFill>
                <a:srgbClr val="333333"/>
              </a:solidFill>
              <a:latin typeface="Public Sans"/>
            </a:endParaRPr>
          </a:p>
          <a:p>
            <a:pPr lvl="1"/>
            <a:r>
              <a:rPr lang="en-US" altLang="zh-CN" sz="3200" b="0" i="1" dirty="0">
                <a:solidFill>
                  <a:srgbClr val="333333"/>
                </a:solidFill>
                <a:effectLst/>
                <a:latin typeface="Public Sans"/>
              </a:rPr>
              <a:t>config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Public Sans"/>
              </a:rPr>
              <a:t> </a:t>
            </a:r>
            <a:endParaRPr lang="en-US" altLang="zh-CN" sz="3200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914400" lvl="2" indent="0">
              <a:buNone/>
            </a:pPr>
            <a:r>
              <a:rPr lang="zh-CN" altLang="en-US" sz="2800" b="0" i="0" dirty="0">
                <a:solidFill>
                  <a:srgbClr val="333333"/>
                </a:solidFill>
                <a:effectLst/>
                <a:latin typeface="Public Sans"/>
              </a:rPr>
              <a:t>包含了可以合并到打包的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Public Sans"/>
              </a:rPr>
              <a:t>中的配置信息，用于创建一个可发布的对象。</a:t>
            </a:r>
          </a:p>
          <a:p>
            <a:pPr lvl="1"/>
            <a:endParaRPr lang="en-US" altLang="zh-CN" sz="3200" dirty="0">
              <a:solidFill>
                <a:srgbClr val="333333"/>
              </a:solidFill>
              <a:latin typeface="Public Sans"/>
            </a:endParaRPr>
          </a:p>
          <a:p>
            <a:pPr lvl="1"/>
            <a:r>
              <a:rPr lang="en-US" sz="3200" b="0" i="1" dirty="0">
                <a:solidFill>
                  <a:srgbClr val="333333"/>
                </a:solidFill>
                <a:effectLst/>
                <a:latin typeface="Public Sans"/>
              </a:rPr>
              <a:t>release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Public Sans"/>
              </a:rPr>
              <a:t> </a:t>
            </a:r>
          </a:p>
          <a:p>
            <a:pPr marL="914400" lvl="2" indent="0">
              <a:buNone/>
            </a:pPr>
            <a:r>
              <a:rPr lang="zh-CN" altLang="en-US" sz="2800" b="0" i="0" dirty="0">
                <a:solidFill>
                  <a:srgbClr val="333333"/>
                </a:solidFill>
                <a:effectLst/>
                <a:latin typeface="Public Sans"/>
              </a:rPr>
              <a:t>是一个与特定配置相结合的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Public Sans"/>
              </a:rPr>
              <a:t>的运行实例。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575" y="1844040"/>
            <a:ext cx="10515600" cy="482409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ym typeface="+mn-ea"/>
              </a:rPr>
              <a:t>Helm</a:t>
            </a:r>
            <a:r>
              <a:rPr lang="zh-CN" altLang="en-US" sz="2400" dirty="0">
                <a:sym typeface="+mn-ea"/>
              </a:rPr>
              <a:t>使用的包格式称为 </a:t>
            </a:r>
            <a:r>
              <a:rPr lang="en-US" altLang="zh-CN" sz="2400" dirty="0">
                <a:sym typeface="+mn-ea"/>
              </a:rPr>
              <a:t>chart</a:t>
            </a:r>
            <a:r>
              <a:rPr lang="zh-CN" altLang="en-US" sz="2400" dirty="0">
                <a:sym typeface="+mn-ea"/>
              </a:rPr>
              <a:t>。 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	chart</a:t>
            </a:r>
            <a:r>
              <a:rPr lang="zh-CN" altLang="en-US" sz="2400" dirty="0">
                <a:sym typeface="+mn-ea"/>
              </a:rPr>
              <a:t>就是一个描述</a:t>
            </a:r>
            <a:r>
              <a:rPr lang="en-US" altLang="zh-CN" sz="2400" dirty="0">
                <a:sym typeface="+mn-ea"/>
              </a:rPr>
              <a:t>Kubernetes</a:t>
            </a:r>
            <a:r>
              <a:rPr lang="zh-CN" altLang="en-US" sz="2400" dirty="0">
                <a:sym typeface="+mn-ea"/>
              </a:rPr>
              <a:t>相关资源的文件集合。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	</a:t>
            </a:r>
            <a:r>
              <a:rPr lang="zh-CN" altLang="en-US" sz="2400" dirty="0">
                <a:sym typeface="+mn-ea"/>
              </a:rPr>
              <a:t>单个</a:t>
            </a:r>
            <a:r>
              <a:rPr lang="en-US" altLang="zh-CN" sz="2400" dirty="0">
                <a:sym typeface="+mn-ea"/>
              </a:rPr>
              <a:t>chart</a:t>
            </a:r>
            <a:r>
              <a:rPr lang="zh-CN" altLang="en-US" sz="2400" dirty="0">
                <a:sym typeface="+mn-ea"/>
              </a:rPr>
              <a:t>可以用来部署一些简单的， 类似于</a:t>
            </a:r>
            <a:r>
              <a:rPr lang="en-US" altLang="zh-CN" sz="2400" dirty="0" err="1">
                <a:sym typeface="+mn-ea"/>
              </a:rPr>
              <a:t>memcache</a:t>
            </a:r>
            <a:r>
              <a:rPr lang="en-US" altLang="zh-CN" sz="2400" dirty="0">
                <a:sym typeface="+mn-ea"/>
              </a:rPr>
              <a:t> pod</a:t>
            </a:r>
            <a:r>
              <a:rPr lang="zh-CN" altLang="en-US" sz="2400" dirty="0">
                <a:sym typeface="+mn-ea"/>
              </a:rPr>
              <a:t>，或者某些复杂的</a:t>
            </a:r>
            <a:r>
              <a:rPr lang="en-US" altLang="zh-CN" sz="2400" dirty="0">
                <a:sym typeface="+mn-ea"/>
              </a:rPr>
              <a:t>HTTP</a:t>
            </a:r>
            <a:r>
              <a:rPr lang="zh-CN" altLang="en-US" sz="2400" dirty="0">
                <a:sym typeface="+mn-ea"/>
              </a:rPr>
              <a:t>服务器以及</a:t>
            </a:r>
            <a:r>
              <a:rPr lang="en-US" altLang="zh-CN" sz="2400" dirty="0">
                <a:sym typeface="+mn-ea"/>
              </a:rPr>
              <a:t>web</a:t>
            </a:r>
            <a:r>
              <a:rPr lang="zh-CN" altLang="en-US" sz="2400" dirty="0">
                <a:sym typeface="+mn-ea"/>
              </a:rPr>
              <a:t>全栈应用、数据库、缓存等等。</a:t>
            </a:r>
          </a:p>
          <a:p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Chart</a:t>
            </a:r>
            <a:r>
              <a:rPr lang="zh-CN" altLang="en-US" sz="2400" dirty="0">
                <a:sym typeface="+mn-ea"/>
              </a:rPr>
              <a:t>是作为特定目录布局的文件被创建的。它们可以打包到要部署的版本存档中。</a:t>
            </a:r>
          </a:p>
          <a:p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[</a:t>
            </a:r>
            <a:r>
              <a:rPr lang="zh-CN" altLang="en-US" sz="2400" dirty="0">
                <a:sym typeface="+mn-ea"/>
              </a:rPr>
              <a:t>如果你想下载和查看一个发布的</a:t>
            </a:r>
            <a:r>
              <a:rPr lang="en-US" altLang="zh-CN" sz="2400" dirty="0">
                <a:sym typeface="+mn-ea"/>
              </a:rPr>
              <a:t>chart</a:t>
            </a:r>
            <a:r>
              <a:rPr lang="zh-CN" altLang="en-US" sz="2400" dirty="0">
                <a:sym typeface="+mn-ea"/>
              </a:rPr>
              <a:t>，但不安装它，你可以用这个命令： </a:t>
            </a:r>
            <a:r>
              <a:rPr lang="en-US" altLang="zh-CN" sz="2400" dirty="0">
                <a:sym typeface="+mn-ea"/>
              </a:rPr>
              <a:t>helm pull </a:t>
            </a:r>
            <a:r>
              <a:rPr lang="en-US" altLang="zh-CN" sz="2400" dirty="0" err="1">
                <a:sym typeface="+mn-ea"/>
              </a:rPr>
              <a:t>chartrepo</a:t>
            </a:r>
            <a:r>
              <a:rPr lang="en-US" altLang="zh-CN" sz="2400" dirty="0">
                <a:sym typeface="+mn-ea"/>
              </a:rPr>
              <a:t>/</a:t>
            </a:r>
            <a:r>
              <a:rPr lang="en-US" altLang="zh-CN" sz="2400" dirty="0" err="1">
                <a:sym typeface="+mn-ea"/>
              </a:rPr>
              <a:t>chartname</a:t>
            </a:r>
            <a:r>
              <a:rPr lang="en-US" altLang="zh-CN" sz="2400" dirty="0">
                <a:sym typeface="+mn-ea"/>
              </a:rPr>
              <a:t>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Chart</a:t>
            </a:r>
            <a:r>
              <a:rPr lang="zh-CN" altLang="en-US" dirty="0"/>
              <a:t>文件结构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574" y="1844040"/>
            <a:ext cx="10710731" cy="482409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ym typeface="+mn-ea"/>
              </a:rPr>
              <a:t>chart</a:t>
            </a:r>
            <a:r>
              <a:rPr lang="zh-CN" altLang="en-US" sz="2400" dirty="0">
                <a:sym typeface="+mn-ea"/>
              </a:rPr>
              <a:t>是一个组织在文件目录中的集合。目录名称就是</a:t>
            </a:r>
            <a:r>
              <a:rPr lang="en-US" altLang="zh-CN" sz="2400" dirty="0">
                <a:sym typeface="+mn-ea"/>
              </a:rPr>
              <a:t>chart</a:t>
            </a:r>
            <a:r>
              <a:rPr lang="zh-CN" altLang="en-US" sz="2400" dirty="0">
                <a:sym typeface="+mn-ea"/>
              </a:rPr>
              <a:t>名称（没有版本信息）。</a:t>
            </a:r>
            <a:endParaRPr lang="en-US" altLang="zh-CN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因而描述</a:t>
            </a:r>
            <a:r>
              <a:rPr lang="en-US" altLang="zh-CN" sz="2400" dirty="0">
                <a:sym typeface="+mn-ea"/>
              </a:rPr>
              <a:t>WordPress</a:t>
            </a:r>
            <a:r>
              <a:rPr lang="zh-CN" altLang="en-US" sz="2400" dirty="0">
                <a:sym typeface="+mn-ea"/>
              </a:rPr>
              <a:t>的</a:t>
            </a:r>
            <a:r>
              <a:rPr lang="en-US" altLang="zh-CN" sz="2400" dirty="0">
                <a:sym typeface="+mn-ea"/>
              </a:rPr>
              <a:t>chart</a:t>
            </a:r>
            <a:r>
              <a:rPr lang="zh-CN" altLang="en-US" sz="2400" dirty="0">
                <a:sym typeface="+mn-ea"/>
              </a:rPr>
              <a:t>可以存储在</a:t>
            </a:r>
            <a:r>
              <a:rPr lang="en-US" altLang="zh-CN" sz="2400" dirty="0" err="1">
                <a:sym typeface="+mn-ea"/>
              </a:rPr>
              <a:t>wordpress</a:t>
            </a:r>
            <a:r>
              <a:rPr lang="en-US" altLang="zh-CN" sz="2400" dirty="0">
                <a:sym typeface="+mn-ea"/>
              </a:rPr>
              <a:t>/</a:t>
            </a:r>
            <a:r>
              <a:rPr lang="zh-CN" altLang="en-US" sz="2400" dirty="0">
                <a:sym typeface="+mn-ea"/>
              </a:rPr>
              <a:t>目录中。（</a:t>
            </a:r>
            <a:r>
              <a:rPr lang="en-US" altLang="zh-CN" sz="2400" dirty="0">
                <a:sym typeface="+mn-ea"/>
              </a:rPr>
              <a:t>Helm</a:t>
            </a:r>
            <a:r>
              <a:rPr lang="zh-CN" altLang="en-US" sz="2400" dirty="0">
                <a:sym typeface="+mn-ea"/>
              </a:rPr>
              <a:t>保留使用 </a:t>
            </a:r>
            <a:r>
              <a:rPr lang="en-US" altLang="zh-CN" sz="2400" dirty="0">
                <a:sym typeface="+mn-ea"/>
              </a:rPr>
              <a:t>charts/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 err="1">
                <a:sym typeface="+mn-ea"/>
              </a:rPr>
              <a:t>crds</a:t>
            </a:r>
            <a:r>
              <a:rPr lang="en-US" altLang="zh-CN" sz="2400" dirty="0">
                <a:sym typeface="+mn-ea"/>
              </a:rPr>
              <a:t>/</a:t>
            </a:r>
            <a:r>
              <a:rPr lang="zh-CN" altLang="en-US" sz="2400" dirty="0">
                <a:sym typeface="+mn-ea"/>
              </a:rPr>
              <a:t>， </a:t>
            </a:r>
            <a:r>
              <a:rPr lang="en-US" altLang="zh-CN" sz="2400" dirty="0">
                <a:sym typeface="+mn-ea"/>
              </a:rPr>
              <a:t>templates/</a:t>
            </a:r>
            <a:r>
              <a:rPr lang="zh-CN" altLang="en-US" sz="2400" dirty="0">
                <a:sym typeface="+mn-ea"/>
              </a:rPr>
              <a:t>目录，以及列举出的文件名。其他文件保持原样。）</a:t>
            </a:r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Helm</a:t>
            </a:r>
            <a:r>
              <a:rPr lang="zh-CN" altLang="en-US" sz="2400" dirty="0">
                <a:sym typeface="+mn-ea"/>
              </a:rPr>
              <a:t>期望可以匹配以下结构：</a:t>
            </a:r>
            <a:endParaRPr lang="en-US" altLang="zh-CN" sz="2400" dirty="0">
              <a:sym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ACA8-7DF9-4853-AE83-5CFDE2542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581" y="3882593"/>
            <a:ext cx="8569587" cy="27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chart.yaml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574" y="1844040"/>
            <a:ext cx="3974373" cy="4824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>
                <a:sym typeface="+mn-ea"/>
              </a:rPr>
              <a:t>chart.yaml</a:t>
            </a:r>
            <a:r>
              <a:rPr lang="zh-CN" altLang="en-US" sz="2400" dirty="0">
                <a:sym typeface="+mn-ea"/>
              </a:rPr>
              <a:t>是</a:t>
            </a:r>
            <a:r>
              <a:rPr lang="en-US" altLang="zh-CN" sz="2400" dirty="0">
                <a:sym typeface="+mn-ea"/>
              </a:rPr>
              <a:t>chart</a:t>
            </a:r>
            <a:r>
              <a:rPr lang="zh-CN" altLang="en-US" sz="2400" dirty="0">
                <a:sym typeface="+mn-ea"/>
              </a:rPr>
              <a:t>必须的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  <a:hlinkClick r:id="rId2"/>
              </a:rPr>
              <a:t>https://helm.sh/zh/docs/topics/charts/</a:t>
            </a:r>
            <a:endParaRPr lang="en-US" altLang="zh-CN" sz="2400" dirty="0">
              <a:sym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E8CD9-AF27-4297-90FD-2E3616A4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41" y="857074"/>
            <a:ext cx="5734850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2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848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Public Sans</vt:lpstr>
      <vt:lpstr>Arial</vt:lpstr>
      <vt:lpstr>Calibri</vt:lpstr>
      <vt:lpstr>Office 主题</vt:lpstr>
      <vt:lpstr>Helm</vt:lpstr>
      <vt:lpstr>什么是Helm</vt:lpstr>
      <vt:lpstr>Helm的优势</vt:lpstr>
      <vt:lpstr>背景</vt:lpstr>
      <vt:lpstr>Helm功能</vt:lpstr>
      <vt:lpstr>Helm的 三个重要概念</vt:lpstr>
      <vt:lpstr>chart</vt:lpstr>
      <vt:lpstr>Chart文件结构</vt:lpstr>
      <vt:lpstr>chart.yaml</vt:lpstr>
      <vt:lpstr>Library Chart</vt:lpstr>
      <vt:lpstr>Config &amp; Repository</vt:lpstr>
      <vt:lpstr>Release</vt:lpstr>
      <vt:lpstr>Helm 架构</vt:lpstr>
      <vt:lpstr>Helm 客户端</vt:lpstr>
      <vt:lpstr>Helm库</vt:lpstr>
      <vt:lpstr>Helm常用命令</vt:lpstr>
      <vt:lpstr>先决条件</vt:lpstr>
      <vt:lpstr>本地模拟的集群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张帆</dc:creator>
  <cp:lastModifiedBy>曹 潮</cp:lastModifiedBy>
  <cp:revision>20</cp:revision>
  <dcterms:created xsi:type="dcterms:W3CDTF">2021-06-29T00:05:00Z</dcterms:created>
  <dcterms:modified xsi:type="dcterms:W3CDTF">2022-03-13T01:49:01Z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1A13E725CE2F4C9DBCF501171D04543D</vt:lpwstr>
  </property>
  <property fmtid="{D5CDD505-2E9C-101B-9397-08002B2CF9AE}" pid="3" name="KSOProductBuildVer">
    <vt:lpwstr>2052-11.1.0.10578</vt:lpwstr>
  </property>
</Properties>
</file>