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776A74-783D-4156-8EA7-323E6BD30EDF}">
  <a:tblStyle styleId="{2D776A74-783D-4156-8EA7-323E6BD30E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d3af79e6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d3af79e6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d3af79e6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d3af79e6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d3af79e6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d3af79e6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d3af79e6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d3af79e6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d3af79e6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d3af79e6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d3af79e6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d3af79e6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d3af79e6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d3af79e6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66c14bd7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66c14bd7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d3af79e6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d3af79e6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d3af79e6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0d3af79e6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4c3f64d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4c3f64d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fb68dd86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fb68dd86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d3af79e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d3af79e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d3af79e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d3af79e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d3af79e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d3af79e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d3af79e6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d3af79e6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d3af79e6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d3af79e6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d3af79e6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d3af79e6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YELLOW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1437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527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311700" y="3405150"/>
            <a:ext cx="8520600" cy="85200"/>
          </a:xfrm>
          <a:prstGeom prst="rect">
            <a:avLst/>
          </a:prstGeom>
          <a:solidFill>
            <a:srgbClr val="F0B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895675" y="-406050"/>
            <a:ext cx="2220600" cy="2169000"/>
          </a:xfrm>
          <a:prstGeom prst="donut">
            <a:avLst>
              <a:gd fmla="val 2377" name="adj"/>
            </a:avLst>
          </a:prstGeom>
          <a:solidFill>
            <a:srgbClr val="F0BF11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11700" y="1019850"/>
            <a:ext cx="1120500" cy="1326300"/>
          </a:xfrm>
          <a:prstGeom prst="frame">
            <a:avLst>
              <a:gd fmla="val 3238" name="adj1"/>
            </a:avLst>
          </a:prstGeom>
          <a:solidFill>
            <a:srgbClr val="3F4B49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799075" y="3970700"/>
            <a:ext cx="1357800" cy="1326300"/>
          </a:xfrm>
          <a:prstGeom prst="donut">
            <a:avLst>
              <a:gd fmla="val 2377" name="adj"/>
            </a:avLst>
          </a:prstGeom>
          <a:solidFill>
            <a:srgbClr val="F0BF11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785825" y="4135600"/>
            <a:ext cx="793200" cy="720300"/>
          </a:xfrm>
          <a:prstGeom prst="frame">
            <a:avLst>
              <a:gd fmla="val 3238" name="adj1"/>
            </a:avLst>
          </a:prstGeom>
          <a:solidFill>
            <a:srgbClr val="F0BF11">
              <a:alpha val="631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45175" y="3712150"/>
            <a:ext cx="1714200" cy="648600"/>
          </a:xfrm>
          <a:prstGeom prst="frame">
            <a:avLst>
              <a:gd fmla="val 3651" name="adj1"/>
            </a:avLst>
          </a:prstGeom>
          <a:solidFill>
            <a:srgbClr val="3F4B49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PINK">
  <p:cSld name="SECTION_HEADER_1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/>
          <p:nvPr/>
        </p:nvSpPr>
        <p:spPr>
          <a:xfrm>
            <a:off x="79975" y="106650"/>
            <a:ext cx="1199700" cy="4109100"/>
          </a:xfrm>
          <a:prstGeom prst="rect">
            <a:avLst/>
          </a:prstGeom>
          <a:solidFill>
            <a:srgbClr val="FCF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/>
          <p:nvPr/>
        </p:nvSpPr>
        <p:spPr>
          <a:xfrm>
            <a:off x="490050" y="1332175"/>
            <a:ext cx="1039800" cy="3296700"/>
          </a:xfrm>
          <a:prstGeom prst="rect">
            <a:avLst/>
          </a:prstGeom>
          <a:solidFill>
            <a:srgbClr val="F0BF11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-1082275" y="340425"/>
            <a:ext cx="2220600" cy="2169000"/>
          </a:xfrm>
          <a:prstGeom prst="donut">
            <a:avLst>
              <a:gd fmla="val 2377" name="adj"/>
            </a:avLst>
          </a:prstGeom>
          <a:solidFill>
            <a:srgbClr val="DCD9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712050" y="4587050"/>
            <a:ext cx="817800" cy="85200"/>
          </a:xfrm>
          <a:prstGeom prst="rect">
            <a:avLst/>
          </a:prstGeom>
          <a:solidFill>
            <a:srgbClr val="F0B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79975" y="106650"/>
            <a:ext cx="817800" cy="39300"/>
          </a:xfrm>
          <a:prstGeom prst="rect">
            <a:avLst/>
          </a:prstGeom>
          <a:solidFill>
            <a:srgbClr val="D11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712050" y="1505900"/>
            <a:ext cx="7351500" cy="1913700"/>
          </a:xfrm>
          <a:prstGeom prst="rect">
            <a:avLst/>
          </a:prstGeom>
          <a:solidFill>
            <a:srgbClr val="F0B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>
            <a:off x="896250" y="1614900"/>
            <a:ext cx="7351500" cy="1913700"/>
          </a:xfrm>
          <a:prstGeom prst="rect">
            <a:avLst/>
          </a:prstGeom>
          <a:solidFill>
            <a:srgbClr val="D11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/>
          <p:nvPr>
            <p:ph type="title"/>
          </p:nvPr>
        </p:nvSpPr>
        <p:spPr>
          <a:xfrm>
            <a:off x="561200" y="43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623400" y="1153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12"/>
          <p:cNvSpPr/>
          <p:nvPr/>
        </p:nvSpPr>
        <p:spPr>
          <a:xfrm>
            <a:off x="0" y="0"/>
            <a:ext cx="337800" cy="5143500"/>
          </a:xfrm>
          <a:prstGeom prst="rect">
            <a:avLst/>
          </a:prstGeom>
          <a:solidFill>
            <a:srgbClr val="DCD9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2"/>
          <p:cNvSpPr/>
          <p:nvPr/>
        </p:nvSpPr>
        <p:spPr>
          <a:xfrm>
            <a:off x="152400" y="152400"/>
            <a:ext cx="337800" cy="5143500"/>
          </a:xfrm>
          <a:prstGeom prst="rect">
            <a:avLst/>
          </a:prstGeom>
          <a:solidFill>
            <a:srgbClr val="F0BF11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2"/>
          <p:cNvSpPr/>
          <p:nvPr/>
        </p:nvSpPr>
        <p:spPr>
          <a:xfrm>
            <a:off x="53250" y="4011400"/>
            <a:ext cx="437100" cy="993000"/>
          </a:xfrm>
          <a:prstGeom prst="roundRect">
            <a:avLst>
              <a:gd fmla="val 16667" name="adj"/>
            </a:avLst>
          </a:prstGeom>
          <a:solidFill>
            <a:srgbClr val="3F4B49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2"/>
          <p:cNvSpPr/>
          <p:nvPr/>
        </p:nvSpPr>
        <p:spPr>
          <a:xfrm rot="-5400000">
            <a:off x="-2005800" y="2483075"/>
            <a:ext cx="4349400" cy="39900"/>
          </a:xfrm>
          <a:prstGeom prst="rect">
            <a:avLst/>
          </a:prstGeom>
          <a:solidFill>
            <a:srgbClr val="F0B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2"/>
          <p:cNvSpPr/>
          <p:nvPr/>
        </p:nvSpPr>
        <p:spPr>
          <a:xfrm>
            <a:off x="53250" y="4903725"/>
            <a:ext cx="1728000" cy="28500"/>
          </a:xfrm>
          <a:prstGeom prst="rect">
            <a:avLst/>
          </a:prstGeom>
          <a:solidFill>
            <a:srgbClr val="3F4B49">
              <a:alpha val="95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7" name="Google Shape;117;p13"/>
          <p:cNvSpPr/>
          <p:nvPr/>
        </p:nvSpPr>
        <p:spPr>
          <a:xfrm>
            <a:off x="0" y="0"/>
            <a:ext cx="337800" cy="5143500"/>
          </a:xfrm>
          <a:prstGeom prst="rect">
            <a:avLst/>
          </a:prstGeom>
          <a:solidFill>
            <a:srgbClr val="DCD9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152400" y="152400"/>
            <a:ext cx="337800" cy="5143500"/>
          </a:xfrm>
          <a:prstGeom prst="rect">
            <a:avLst/>
          </a:prstGeom>
          <a:solidFill>
            <a:srgbClr val="F0BF11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53250" y="4011400"/>
            <a:ext cx="437100" cy="993000"/>
          </a:xfrm>
          <a:prstGeom prst="roundRect">
            <a:avLst>
              <a:gd fmla="val 16667" name="adj"/>
            </a:avLst>
          </a:prstGeom>
          <a:solidFill>
            <a:srgbClr val="3F4B49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 rot="-5400000">
            <a:off x="-2005800" y="2483075"/>
            <a:ext cx="4349400" cy="39900"/>
          </a:xfrm>
          <a:prstGeom prst="rect">
            <a:avLst/>
          </a:prstGeom>
          <a:solidFill>
            <a:srgbClr val="F0B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53250" y="4903725"/>
            <a:ext cx="1728000" cy="28500"/>
          </a:xfrm>
          <a:prstGeom prst="rect">
            <a:avLst/>
          </a:prstGeom>
          <a:solidFill>
            <a:srgbClr val="3F4B49">
              <a:alpha val="95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4"/>
          <p:cNvSpPr/>
          <p:nvPr/>
        </p:nvSpPr>
        <p:spPr>
          <a:xfrm rot="5400000">
            <a:off x="7716388" y="-488337"/>
            <a:ext cx="2220600" cy="2169000"/>
          </a:xfrm>
          <a:prstGeom prst="donut">
            <a:avLst>
              <a:gd fmla="val 2377" name="adj"/>
            </a:avLst>
          </a:prstGeom>
          <a:solidFill>
            <a:srgbClr val="F0BF11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 rot="5400000">
            <a:off x="7407338" y="912688"/>
            <a:ext cx="1460400" cy="1326300"/>
          </a:xfrm>
          <a:prstGeom prst="frame">
            <a:avLst>
              <a:gd fmla="val 3238" name="adj1"/>
            </a:avLst>
          </a:prstGeom>
          <a:solidFill>
            <a:srgbClr val="3F4B49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+ Image Right">
  <p:cSld name="ONE_COLUM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311700" y="434700"/>
            <a:ext cx="51015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311700" y="1290650"/>
            <a:ext cx="4022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15"/>
          <p:cNvSpPr/>
          <p:nvPr/>
        </p:nvSpPr>
        <p:spPr>
          <a:xfrm rot="10800000">
            <a:off x="67" y="4708800"/>
            <a:ext cx="3214500" cy="434700"/>
          </a:xfrm>
          <a:prstGeom prst="rect">
            <a:avLst/>
          </a:prstGeom>
          <a:solidFill>
            <a:srgbClr val="DCD9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 rot="10800000">
            <a:off x="0" y="4516656"/>
            <a:ext cx="4022700" cy="434700"/>
          </a:xfrm>
          <a:prstGeom prst="rect">
            <a:avLst/>
          </a:prstGeom>
          <a:solidFill>
            <a:srgbClr val="F0BF11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434850" y="4911900"/>
            <a:ext cx="3153000" cy="28500"/>
          </a:xfrm>
          <a:prstGeom prst="rect">
            <a:avLst/>
          </a:prstGeom>
          <a:solidFill>
            <a:srgbClr val="3F4B49">
              <a:alpha val="95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>
            <p:ph idx="2" type="pic"/>
          </p:nvPr>
        </p:nvSpPr>
        <p:spPr>
          <a:xfrm>
            <a:off x="4968575" y="874500"/>
            <a:ext cx="3740700" cy="33945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15"/>
          <p:cNvSpPr/>
          <p:nvPr/>
        </p:nvSpPr>
        <p:spPr>
          <a:xfrm>
            <a:off x="311700" y="4997950"/>
            <a:ext cx="3153000" cy="28500"/>
          </a:xfrm>
          <a:prstGeom prst="rect">
            <a:avLst/>
          </a:prstGeom>
          <a:solidFill>
            <a:srgbClr val="F0B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5929433" y="6"/>
            <a:ext cx="3214500" cy="434700"/>
          </a:xfrm>
          <a:prstGeom prst="rect">
            <a:avLst/>
          </a:prstGeom>
          <a:solidFill>
            <a:srgbClr val="DCD9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5121300" y="192150"/>
            <a:ext cx="4022700" cy="434700"/>
          </a:xfrm>
          <a:prstGeom prst="rect">
            <a:avLst/>
          </a:prstGeom>
          <a:solidFill>
            <a:srgbClr val="F0BF11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rot="10800000">
            <a:off x="5556150" y="203106"/>
            <a:ext cx="3153000" cy="28500"/>
          </a:xfrm>
          <a:prstGeom prst="rect">
            <a:avLst/>
          </a:prstGeom>
          <a:solidFill>
            <a:srgbClr val="3F4B49">
              <a:alpha val="95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rot="10800000">
            <a:off x="5679300" y="117056"/>
            <a:ext cx="3153000" cy="28500"/>
          </a:xfrm>
          <a:prstGeom prst="rect">
            <a:avLst/>
          </a:prstGeom>
          <a:solidFill>
            <a:srgbClr val="F0B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+ Image Left">
  <p:cSld name="ONE_COLUMN_TEXT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311700" y="434700"/>
            <a:ext cx="51015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4506825" y="1075550"/>
            <a:ext cx="42738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rot="10800000">
            <a:off x="67" y="4708800"/>
            <a:ext cx="3214500" cy="434700"/>
          </a:xfrm>
          <a:prstGeom prst="rect">
            <a:avLst/>
          </a:prstGeom>
          <a:solidFill>
            <a:srgbClr val="DCD9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 rot="10800000">
            <a:off x="0" y="4516656"/>
            <a:ext cx="4022700" cy="434700"/>
          </a:xfrm>
          <a:prstGeom prst="rect">
            <a:avLst/>
          </a:prstGeom>
          <a:solidFill>
            <a:srgbClr val="F0BF11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434850" y="4911900"/>
            <a:ext cx="3153000" cy="28500"/>
          </a:xfrm>
          <a:prstGeom prst="rect">
            <a:avLst/>
          </a:prstGeom>
          <a:solidFill>
            <a:srgbClr val="3F4B49">
              <a:alpha val="95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311700" y="4997950"/>
            <a:ext cx="3153000" cy="28500"/>
          </a:xfrm>
          <a:prstGeom prst="rect">
            <a:avLst/>
          </a:prstGeom>
          <a:solidFill>
            <a:srgbClr val="F0B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5929433" y="6"/>
            <a:ext cx="3214500" cy="434700"/>
          </a:xfrm>
          <a:prstGeom prst="rect">
            <a:avLst/>
          </a:prstGeom>
          <a:solidFill>
            <a:srgbClr val="DCD9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5121300" y="192150"/>
            <a:ext cx="4022700" cy="434700"/>
          </a:xfrm>
          <a:prstGeom prst="rect">
            <a:avLst/>
          </a:prstGeom>
          <a:solidFill>
            <a:srgbClr val="F0BF11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 rot="10800000">
            <a:off x="5556150" y="203106"/>
            <a:ext cx="3153000" cy="28500"/>
          </a:xfrm>
          <a:prstGeom prst="rect">
            <a:avLst/>
          </a:prstGeom>
          <a:solidFill>
            <a:srgbClr val="3F4B49">
              <a:alpha val="95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 rot="10800000">
            <a:off x="5679300" y="117056"/>
            <a:ext cx="3153000" cy="28500"/>
          </a:xfrm>
          <a:prstGeom prst="rect">
            <a:avLst/>
          </a:prstGeom>
          <a:solidFill>
            <a:srgbClr val="F0B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>
            <p:ph idx="2" type="pic"/>
          </p:nvPr>
        </p:nvSpPr>
        <p:spPr>
          <a:xfrm>
            <a:off x="311700" y="1075550"/>
            <a:ext cx="3740700" cy="339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>
            <a:off x="0" y="0"/>
            <a:ext cx="2078100" cy="5143500"/>
          </a:xfrm>
          <a:prstGeom prst="rect">
            <a:avLst/>
          </a:prstGeom>
          <a:solidFill>
            <a:srgbClr val="DCD9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696675" y="108875"/>
            <a:ext cx="2078100" cy="4912500"/>
          </a:xfrm>
          <a:prstGeom prst="rect">
            <a:avLst/>
          </a:prstGeom>
          <a:solidFill>
            <a:srgbClr val="F0B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 rot="-5400000">
            <a:off x="1607200" y="-961800"/>
            <a:ext cx="4322400" cy="7208400"/>
          </a:xfrm>
          <a:prstGeom prst="rect">
            <a:avLst/>
          </a:prstGeom>
          <a:solidFill>
            <a:srgbClr val="3F4B49">
              <a:alpha val="61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 rot="-5400000">
            <a:off x="1767400" y="-694650"/>
            <a:ext cx="4002000" cy="6674100"/>
          </a:xfrm>
          <a:prstGeom prst="rect">
            <a:avLst/>
          </a:prstGeom>
          <a:solidFill>
            <a:srgbClr val="3F4B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584500" y="917700"/>
            <a:ext cx="6367800" cy="3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BLUE">
  <p:cSld name="MAIN_POINT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>
            <a:off x="0" y="0"/>
            <a:ext cx="2078100" cy="5143500"/>
          </a:xfrm>
          <a:prstGeom prst="rect">
            <a:avLst/>
          </a:prstGeom>
          <a:solidFill>
            <a:srgbClr val="DCD9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696675" y="108875"/>
            <a:ext cx="2078100" cy="4912500"/>
          </a:xfrm>
          <a:prstGeom prst="rect">
            <a:avLst/>
          </a:prstGeom>
          <a:solidFill>
            <a:srgbClr val="0E87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 rot="-5400000">
            <a:off x="1607200" y="-961800"/>
            <a:ext cx="4322400" cy="7208400"/>
          </a:xfrm>
          <a:prstGeom prst="rect">
            <a:avLst/>
          </a:prstGeom>
          <a:solidFill>
            <a:srgbClr val="3F4B49">
              <a:alpha val="61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 rot="-5400000">
            <a:off x="1767400" y="-694650"/>
            <a:ext cx="4002000" cy="6674100"/>
          </a:xfrm>
          <a:prstGeom prst="rect">
            <a:avLst/>
          </a:prstGeom>
          <a:solidFill>
            <a:srgbClr val="3F4B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584500" y="917700"/>
            <a:ext cx="6367800" cy="3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TEAL">
  <p:cSld name="MAIN_POINT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/>
          <p:nvPr/>
        </p:nvSpPr>
        <p:spPr>
          <a:xfrm>
            <a:off x="0" y="0"/>
            <a:ext cx="2078100" cy="5143500"/>
          </a:xfrm>
          <a:prstGeom prst="rect">
            <a:avLst/>
          </a:prstGeom>
          <a:solidFill>
            <a:srgbClr val="DCD9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696675" y="108875"/>
            <a:ext cx="2078100" cy="4912500"/>
          </a:xfrm>
          <a:prstGeom prst="rect">
            <a:avLst/>
          </a:prstGeom>
          <a:solidFill>
            <a:srgbClr val="2188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 rot="-5400000">
            <a:off x="1607200" y="-961800"/>
            <a:ext cx="4322400" cy="7208400"/>
          </a:xfrm>
          <a:prstGeom prst="rect">
            <a:avLst/>
          </a:prstGeom>
          <a:solidFill>
            <a:srgbClr val="3F4B49">
              <a:alpha val="61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 rot="-5400000">
            <a:off x="1767400" y="-694650"/>
            <a:ext cx="4002000" cy="6674100"/>
          </a:xfrm>
          <a:prstGeom prst="rect">
            <a:avLst/>
          </a:prstGeom>
          <a:solidFill>
            <a:srgbClr val="3F4B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>
            <p:ph type="title"/>
          </p:nvPr>
        </p:nvSpPr>
        <p:spPr>
          <a:xfrm>
            <a:off x="584500" y="917700"/>
            <a:ext cx="6367800" cy="3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ORANGE">
  <p:cSld name="MAIN_POINT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0" y="0"/>
            <a:ext cx="2078100" cy="5143500"/>
          </a:xfrm>
          <a:prstGeom prst="rect">
            <a:avLst/>
          </a:prstGeom>
          <a:solidFill>
            <a:srgbClr val="DCD9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696675" y="108875"/>
            <a:ext cx="2078100" cy="49125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 rot="-5400000">
            <a:off x="1607200" y="-961800"/>
            <a:ext cx="4322400" cy="7208400"/>
          </a:xfrm>
          <a:prstGeom prst="rect">
            <a:avLst/>
          </a:prstGeom>
          <a:solidFill>
            <a:srgbClr val="3F4B49">
              <a:alpha val="61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 rot="-5400000">
            <a:off x="1767400" y="-694650"/>
            <a:ext cx="4002000" cy="6674100"/>
          </a:xfrm>
          <a:prstGeom prst="rect">
            <a:avLst/>
          </a:prstGeom>
          <a:solidFill>
            <a:srgbClr val="3F4B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>
            <p:ph type="title"/>
          </p:nvPr>
        </p:nvSpPr>
        <p:spPr>
          <a:xfrm>
            <a:off x="584500" y="917700"/>
            <a:ext cx="6367800" cy="3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BLU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311708" y="1437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311700" y="3527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311700" y="3405150"/>
            <a:ext cx="8520600" cy="85200"/>
          </a:xfrm>
          <a:prstGeom prst="rect">
            <a:avLst/>
          </a:prstGeom>
          <a:solidFill>
            <a:srgbClr val="F0B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895675" y="-406050"/>
            <a:ext cx="2220600" cy="2169000"/>
          </a:xfrm>
          <a:prstGeom prst="donut">
            <a:avLst>
              <a:gd fmla="val 2377" name="adj"/>
            </a:avLst>
          </a:prstGeom>
          <a:solidFill>
            <a:srgbClr val="F0BF11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11700" y="1019850"/>
            <a:ext cx="1120500" cy="1326300"/>
          </a:xfrm>
          <a:prstGeom prst="frame">
            <a:avLst>
              <a:gd fmla="val 3238" name="adj1"/>
            </a:avLst>
          </a:prstGeom>
          <a:solidFill>
            <a:srgbClr val="3F4B49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7799075" y="3970700"/>
            <a:ext cx="1357800" cy="1326300"/>
          </a:xfrm>
          <a:prstGeom prst="donut">
            <a:avLst>
              <a:gd fmla="val 2377" name="adj"/>
            </a:avLst>
          </a:prstGeom>
          <a:solidFill>
            <a:srgbClr val="F0BF11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8785825" y="4135600"/>
            <a:ext cx="793200" cy="720300"/>
          </a:xfrm>
          <a:prstGeom prst="frame">
            <a:avLst>
              <a:gd fmla="val 3238" name="adj1"/>
            </a:avLst>
          </a:prstGeom>
          <a:solidFill>
            <a:srgbClr val="F0BF11">
              <a:alpha val="631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8145175" y="3712150"/>
            <a:ext cx="1714200" cy="648600"/>
          </a:xfrm>
          <a:prstGeom prst="frame">
            <a:avLst>
              <a:gd fmla="val 3651" name="adj1"/>
            </a:avLst>
          </a:prstGeom>
          <a:solidFill>
            <a:srgbClr val="3F4B49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476850" y="3490350"/>
            <a:ext cx="8190300" cy="85200"/>
          </a:xfrm>
          <a:prstGeom prst="rect">
            <a:avLst/>
          </a:prstGeom>
          <a:solidFill>
            <a:srgbClr val="0E87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8650" y="808925"/>
            <a:ext cx="504900" cy="499200"/>
          </a:xfrm>
          <a:prstGeom prst="frame">
            <a:avLst>
              <a:gd fmla="val 3238" name="adj1"/>
            </a:avLst>
          </a:prstGeom>
          <a:solidFill>
            <a:srgbClr val="0E87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PINK">
  <p:cSld name="MAIN_POINT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0" y="0"/>
            <a:ext cx="2078100" cy="5143500"/>
          </a:xfrm>
          <a:prstGeom prst="rect">
            <a:avLst/>
          </a:prstGeom>
          <a:solidFill>
            <a:srgbClr val="DCD9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696675" y="108875"/>
            <a:ext cx="2078100" cy="4912500"/>
          </a:xfrm>
          <a:prstGeom prst="rect">
            <a:avLst/>
          </a:prstGeom>
          <a:solidFill>
            <a:srgbClr val="D11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 rot="-5400000">
            <a:off x="1607200" y="-961800"/>
            <a:ext cx="4322400" cy="7208400"/>
          </a:xfrm>
          <a:prstGeom prst="rect">
            <a:avLst/>
          </a:prstGeom>
          <a:solidFill>
            <a:srgbClr val="3F4B49">
              <a:alpha val="61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 rot="-5400000">
            <a:off x="1767400" y="-694650"/>
            <a:ext cx="4002000" cy="6674100"/>
          </a:xfrm>
          <a:prstGeom prst="rect">
            <a:avLst/>
          </a:prstGeom>
          <a:solidFill>
            <a:srgbClr val="3F4B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>
            <p:ph type="title"/>
          </p:nvPr>
        </p:nvSpPr>
        <p:spPr>
          <a:xfrm>
            <a:off x="584500" y="917700"/>
            <a:ext cx="6367800" cy="3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DCD9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3" name="Google Shape;18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" name="Google Shape;18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5" name="Google Shape;185;p22"/>
          <p:cNvSpPr/>
          <p:nvPr/>
        </p:nvSpPr>
        <p:spPr>
          <a:xfrm>
            <a:off x="331200" y="2715475"/>
            <a:ext cx="3913800" cy="85200"/>
          </a:xfrm>
          <a:prstGeom prst="rect">
            <a:avLst/>
          </a:prstGeom>
          <a:solidFill>
            <a:srgbClr val="F0B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905550" y="3275325"/>
            <a:ext cx="2220600" cy="2169000"/>
          </a:xfrm>
          <a:prstGeom prst="donut">
            <a:avLst>
              <a:gd fmla="val 2377" name="adj"/>
            </a:avLst>
          </a:prstGeom>
          <a:solidFill>
            <a:srgbClr val="F0BF11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454225" y="4385825"/>
            <a:ext cx="1460400" cy="1326300"/>
          </a:xfrm>
          <a:prstGeom prst="frame">
            <a:avLst>
              <a:gd fmla="val 3238" name="adj1"/>
            </a:avLst>
          </a:prstGeom>
          <a:solidFill>
            <a:srgbClr val="3F4B49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/>
          <p:nvPr/>
        </p:nvSpPr>
        <p:spPr>
          <a:xfrm rot="5400000">
            <a:off x="7761688" y="-344287"/>
            <a:ext cx="2220600" cy="2169000"/>
          </a:xfrm>
          <a:prstGeom prst="donut">
            <a:avLst>
              <a:gd fmla="val 2377" name="adj"/>
            </a:avLst>
          </a:prstGeom>
          <a:solidFill>
            <a:srgbClr val="F0BF11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 rot="5400000">
            <a:off x="7452638" y="1056738"/>
            <a:ext cx="1460400" cy="1326300"/>
          </a:xfrm>
          <a:prstGeom prst="frame">
            <a:avLst>
              <a:gd fmla="val 3238" name="adj1"/>
            </a:avLst>
          </a:prstGeom>
          <a:solidFill>
            <a:srgbClr val="3F4B49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0" y="4538475"/>
            <a:ext cx="6818400" cy="605100"/>
          </a:xfrm>
          <a:prstGeom prst="rect">
            <a:avLst/>
          </a:prstGeom>
          <a:solidFill>
            <a:srgbClr val="F0B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0" y="4285125"/>
            <a:ext cx="6818400" cy="605100"/>
          </a:xfrm>
          <a:prstGeom prst="rect">
            <a:avLst/>
          </a:prstGeom>
          <a:solidFill>
            <a:srgbClr val="DCD9D0">
              <a:alpha val="653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106875" y="4427625"/>
            <a:ext cx="6818400" cy="605100"/>
          </a:xfrm>
          <a:prstGeom prst="rect">
            <a:avLst/>
          </a:prstGeom>
          <a:solidFill>
            <a:srgbClr val="3F4B49">
              <a:alpha val="95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 txBox="1"/>
          <p:nvPr>
            <p:ph idx="1" type="subTitle"/>
          </p:nvPr>
        </p:nvSpPr>
        <p:spPr>
          <a:xfrm>
            <a:off x="186325" y="4471575"/>
            <a:ext cx="58899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+ Image">
  <p:cSld name="CAPTION_ONLY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 rot="5400000">
            <a:off x="7761688" y="-344287"/>
            <a:ext cx="2220600" cy="2169000"/>
          </a:xfrm>
          <a:prstGeom prst="donut">
            <a:avLst>
              <a:gd fmla="val 2377" name="adj"/>
            </a:avLst>
          </a:prstGeom>
          <a:solidFill>
            <a:srgbClr val="F0BF11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 rot="5400000">
            <a:off x="7452638" y="1056738"/>
            <a:ext cx="1460400" cy="1326300"/>
          </a:xfrm>
          <a:prstGeom prst="frame">
            <a:avLst>
              <a:gd fmla="val 3238" name="adj1"/>
            </a:avLst>
          </a:prstGeom>
          <a:solidFill>
            <a:srgbClr val="3F4B49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0" y="4538475"/>
            <a:ext cx="6818400" cy="605100"/>
          </a:xfrm>
          <a:prstGeom prst="rect">
            <a:avLst/>
          </a:prstGeom>
          <a:solidFill>
            <a:srgbClr val="F0B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0" y="4285125"/>
            <a:ext cx="6818400" cy="605100"/>
          </a:xfrm>
          <a:prstGeom prst="rect">
            <a:avLst/>
          </a:prstGeom>
          <a:solidFill>
            <a:srgbClr val="DCD9D0">
              <a:alpha val="653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106875" y="4427625"/>
            <a:ext cx="6818400" cy="605100"/>
          </a:xfrm>
          <a:prstGeom prst="rect">
            <a:avLst/>
          </a:prstGeom>
          <a:solidFill>
            <a:srgbClr val="3F4B49">
              <a:alpha val="95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 txBox="1"/>
          <p:nvPr>
            <p:ph idx="1" type="subTitle"/>
          </p:nvPr>
        </p:nvSpPr>
        <p:spPr>
          <a:xfrm>
            <a:off x="186325" y="4471575"/>
            <a:ext cx="58899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24"/>
          <p:cNvSpPr/>
          <p:nvPr>
            <p:ph idx="2" type="pic"/>
          </p:nvPr>
        </p:nvSpPr>
        <p:spPr>
          <a:xfrm>
            <a:off x="551000" y="736500"/>
            <a:ext cx="5889900" cy="3287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-66500" y="4577550"/>
            <a:ext cx="9310200" cy="654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66666"/>
              </a:highlight>
            </a:endParaRPr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97663" y="4707747"/>
            <a:ext cx="214866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TEAL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ctrTitle"/>
          </p:nvPr>
        </p:nvSpPr>
        <p:spPr>
          <a:xfrm>
            <a:off x="311708" y="1437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311700" y="3527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311700" y="3405150"/>
            <a:ext cx="8520600" cy="85200"/>
          </a:xfrm>
          <a:prstGeom prst="rect">
            <a:avLst/>
          </a:prstGeom>
          <a:solidFill>
            <a:srgbClr val="F0B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-895675" y="-406050"/>
            <a:ext cx="2220600" cy="2169000"/>
          </a:xfrm>
          <a:prstGeom prst="donut">
            <a:avLst>
              <a:gd fmla="val 2377" name="adj"/>
            </a:avLst>
          </a:prstGeom>
          <a:solidFill>
            <a:srgbClr val="F0BF11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311700" y="1019850"/>
            <a:ext cx="1120500" cy="1326300"/>
          </a:xfrm>
          <a:prstGeom prst="frame">
            <a:avLst>
              <a:gd fmla="val 3238" name="adj1"/>
            </a:avLst>
          </a:prstGeom>
          <a:solidFill>
            <a:srgbClr val="3F4B49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7799075" y="3970700"/>
            <a:ext cx="1357800" cy="1326300"/>
          </a:xfrm>
          <a:prstGeom prst="donut">
            <a:avLst>
              <a:gd fmla="val 2377" name="adj"/>
            </a:avLst>
          </a:prstGeom>
          <a:solidFill>
            <a:srgbClr val="F0BF11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8785825" y="4135600"/>
            <a:ext cx="793200" cy="720300"/>
          </a:xfrm>
          <a:prstGeom prst="frame">
            <a:avLst>
              <a:gd fmla="val 3238" name="adj1"/>
            </a:avLst>
          </a:prstGeom>
          <a:solidFill>
            <a:srgbClr val="F0BF11">
              <a:alpha val="631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8145175" y="3712150"/>
            <a:ext cx="1714200" cy="648600"/>
          </a:xfrm>
          <a:prstGeom prst="frame">
            <a:avLst>
              <a:gd fmla="val 3651" name="adj1"/>
            </a:avLst>
          </a:prstGeom>
          <a:solidFill>
            <a:srgbClr val="3F4B49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476850" y="3490350"/>
            <a:ext cx="8190300" cy="85200"/>
          </a:xfrm>
          <a:prstGeom prst="rect">
            <a:avLst/>
          </a:prstGeom>
          <a:solidFill>
            <a:srgbClr val="2188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88650" y="808925"/>
            <a:ext cx="504900" cy="499200"/>
          </a:xfrm>
          <a:prstGeom prst="frame">
            <a:avLst>
              <a:gd fmla="val 3238" name="adj1"/>
            </a:avLst>
          </a:prstGeom>
          <a:solidFill>
            <a:srgbClr val="2188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RANGE">
  <p:cSld name="TITLE_1_1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ctrTitle"/>
          </p:nvPr>
        </p:nvSpPr>
        <p:spPr>
          <a:xfrm>
            <a:off x="311708" y="1437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311700" y="3527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>
            <a:off x="311700" y="3405150"/>
            <a:ext cx="8520600" cy="85200"/>
          </a:xfrm>
          <a:prstGeom prst="rect">
            <a:avLst/>
          </a:prstGeom>
          <a:solidFill>
            <a:srgbClr val="F0B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-895675" y="-406050"/>
            <a:ext cx="2220600" cy="2169000"/>
          </a:xfrm>
          <a:prstGeom prst="donut">
            <a:avLst>
              <a:gd fmla="val 2377" name="adj"/>
            </a:avLst>
          </a:prstGeom>
          <a:solidFill>
            <a:srgbClr val="F0BF11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311700" y="1019850"/>
            <a:ext cx="1120500" cy="1326300"/>
          </a:xfrm>
          <a:prstGeom prst="frame">
            <a:avLst>
              <a:gd fmla="val 3238" name="adj1"/>
            </a:avLst>
          </a:prstGeom>
          <a:solidFill>
            <a:srgbClr val="3F4B49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7799075" y="3970700"/>
            <a:ext cx="1357800" cy="1326300"/>
          </a:xfrm>
          <a:prstGeom prst="donut">
            <a:avLst>
              <a:gd fmla="val 2377" name="adj"/>
            </a:avLst>
          </a:prstGeom>
          <a:solidFill>
            <a:srgbClr val="F0BF11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8785825" y="4135600"/>
            <a:ext cx="793200" cy="720300"/>
          </a:xfrm>
          <a:prstGeom prst="frame">
            <a:avLst>
              <a:gd fmla="val 3238" name="adj1"/>
            </a:avLst>
          </a:prstGeom>
          <a:solidFill>
            <a:srgbClr val="F0BF11">
              <a:alpha val="631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8145175" y="3712150"/>
            <a:ext cx="1714200" cy="648600"/>
          </a:xfrm>
          <a:prstGeom prst="frame">
            <a:avLst>
              <a:gd fmla="val 3651" name="adj1"/>
            </a:avLst>
          </a:prstGeom>
          <a:solidFill>
            <a:srgbClr val="3F4B49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476850" y="3490350"/>
            <a:ext cx="8190300" cy="852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88650" y="808925"/>
            <a:ext cx="504900" cy="499200"/>
          </a:xfrm>
          <a:prstGeom prst="frame">
            <a:avLst>
              <a:gd fmla="val 3238" name="adj1"/>
            </a:avLst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PINK">
  <p:cSld name="TITLE_1_1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ctrTitle"/>
          </p:nvPr>
        </p:nvSpPr>
        <p:spPr>
          <a:xfrm>
            <a:off x="311708" y="1437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6"/>
          <p:cNvSpPr txBox="1"/>
          <p:nvPr>
            <p:ph idx="1" type="subTitle"/>
          </p:nvPr>
        </p:nvSpPr>
        <p:spPr>
          <a:xfrm>
            <a:off x="311700" y="3527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6"/>
          <p:cNvSpPr/>
          <p:nvPr/>
        </p:nvSpPr>
        <p:spPr>
          <a:xfrm>
            <a:off x="311700" y="3405150"/>
            <a:ext cx="8520600" cy="85200"/>
          </a:xfrm>
          <a:prstGeom prst="rect">
            <a:avLst/>
          </a:prstGeom>
          <a:solidFill>
            <a:srgbClr val="F0B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-895675" y="-406050"/>
            <a:ext cx="2220600" cy="2169000"/>
          </a:xfrm>
          <a:prstGeom prst="donut">
            <a:avLst>
              <a:gd fmla="val 2377" name="adj"/>
            </a:avLst>
          </a:prstGeom>
          <a:solidFill>
            <a:srgbClr val="F0BF11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311700" y="1019850"/>
            <a:ext cx="1120500" cy="1326300"/>
          </a:xfrm>
          <a:prstGeom prst="frame">
            <a:avLst>
              <a:gd fmla="val 3238" name="adj1"/>
            </a:avLst>
          </a:prstGeom>
          <a:solidFill>
            <a:srgbClr val="3F4B49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7799075" y="3970700"/>
            <a:ext cx="1357800" cy="1326300"/>
          </a:xfrm>
          <a:prstGeom prst="donut">
            <a:avLst>
              <a:gd fmla="val 2377" name="adj"/>
            </a:avLst>
          </a:prstGeom>
          <a:solidFill>
            <a:srgbClr val="F0BF11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8785825" y="4135600"/>
            <a:ext cx="793200" cy="720300"/>
          </a:xfrm>
          <a:prstGeom prst="frame">
            <a:avLst>
              <a:gd fmla="val 3238" name="adj1"/>
            </a:avLst>
          </a:prstGeom>
          <a:solidFill>
            <a:srgbClr val="F0BF11">
              <a:alpha val="631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8145175" y="3712150"/>
            <a:ext cx="1714200" cy="648600"/>
          </a:xfrm>
          <a:prstGeom prst="frame">
            <a:avLst>
              <a:gd fmla="val 3651" name="adj1"/>
            </a:avLst>
          </a:prstGeom>
          <a:solidFill>
            <a:srgbClr val="3F4B49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476850" y="3490350"/>
            <a:ext cx="8190300" cy="85200"/>
          </a:xfrm>
          <a:prstGeom prst="rect">
            <a:avLst/>
          </a:prstGeom>
          <a:solidFill>
            <a:srgbClr val="D11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88650" y="808925"/>
            <a:ext cx="504900" cy="499200"/>
          </a:xfrm>
          <a:prstGeom prst="frame">
            <a:avLst>
              <a:gd fmla="val 3238" name="adj1"/>
            </a:avLst>
          </a:prstGeom>
          <a:solidFill>
            <a:srgbClr val="D11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7"/>
          <p:cNvSpPr/>
          <p:nvPr/>
        </p:nvSpPr>
        <p:spPr>
          <a:xfrm>
            <a:off x="79975" y="106650"/>
            <a:ext cx="1199700" cy="4109100"/>
          </a:xfrm>
          <a:prstGeom prst="rect">
            <a:avLst/>
          </a:prstGeom>
          <a:solidFill>
            <a:srgbClr val="FCF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490050" y="1332175"/>
            <a:ext cx="1039800" cy="3296700"/>
          </a:xfrm>
          <a:prstGeom prst="rect">
            <a:avLst/>
          </a:prstGeom>
          <a:solidFill>
            <a:srgbClr val="F0BF11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-1082275" y="340425"/>
            <a:ext cx="2220600" cy="2169000"/>
          </a:xfrm>
          <a:prstGeom prst="donut">
            <a:avLst>
              <a:gd fmla="val 2377" name="adj"/>
            </a:avLst>
          </a:prstGeom>
          <a:solidFill>
            <a:srgbClr val="DCD9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712050" y="4587050"/>
            <a:ext cx="817800" cy="85200"/>
          </a:xfrm>
          <a:prstGeom prst="rect">
            <a:avLst/>
          </a:prstGeom>
          <a:solidFill>
            <a:srgbClr val="F0B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79975" y="106650"/>
            <a:ext cx="817800" cy="39300"/>
          </a:xfrm>
          <a:prstGeom prst="rect">
            <a:avLst/>
          </a:prstGeom>
          <a:solidFill>
            <a:srgbClr val="3F4B49">
              <a:alpha val="95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LUE">
  <p:cSld name="SECTION_HEADER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79975" y="106650"/>
            <a:ext cx="1199700" cy="4109100"/>
          </a:xfrm>
          <a:prstGeom prst="rect">
            <a:avLst/>
          </a:prstGeom>
          <a:solidFill>
            <a:srgbClr val="FCF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490050" y="1332175"/>
            <a:ext cx="1039800" cy="3296700"/>
          </a:xfrm>
          <a:prstGeom prst="rect">
            <a:avLst/>
          </a:prstGeom>
          <a:solidFill>
            <a:srgbClr val="F0BF11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-1082275" y="340425"/>
            <a:ext cx="2220600" cy="2169000"/>
          </a:xfrm>
          <a:prstGeom prst="donut">
            <a:avLst>
              <a:gd fmla="val 2377" name="adj"/>
            </a:avLst>
          </a:prstGeom>
          <a:solidFill>
            <a:srgbClr val="DCD9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>
            <a:off x="712050" y="4587050"/>
            <a:ext cx="817800" cy="85200"/>
          </a:xfrm>
          <a:prstGeom prst="rect">
            <a:avLst/>
          </a:prstGeom>
          <a:solidFill>
            <a:srgbClr val="F0B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79975" y="106650"/>
            <a:ext cx="817800" cy="39300"/>
          </a:xfrm>
          <a:prstGeom prst="rect">
            <a:avLst/>
          </a:prstGeom>
          <a:solidFill>
            <a:srgbClr val="0E87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>
            <a:off x="712050" y="1505900"/>
            <a:ext cx="7351500" cy="1913700"/>
          </a:xfrm>
          <a:prstGeom prst="rect">
            <a:avLst/>
          </a:prstGeom>
          <a:solidFill>
            <a:srgbClr val="F0B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896250" y="1614900"/>
            <a:ext cx="7351500" cy="1913700"/>
          </a:xfrm>
          <a:prstGeom prst="rect">
            <a:avLst/>
          </a:prstGeom>
          <a:solidFill>
            <a:srgbClr val="0E87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TEAL">
  <p:cSld name="SECTION_HEADER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/>
          <p:nvPr/>
        </p:nvSpPr>
        <p:spPr>
          <a:xfrm>
            <a:off x="79975" y="106650"/>
            <a:ext cx="1199700" cy="4109100"/>
          </a:xfrm>
          <a:prstGeom prst="rect">
            <a:avLst/>
          </a:prstGeom>
          <a:solidFill>
            <a:srgbClr val="FCF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490050" y="1332175"/>
            <a:ext cx="1039800" cy="3296700"/>
          </a:xfrm>
          <a:prstGeom prst="rect">
            <a:avLst/>
          </a:prstGeom>
          <a:solidFill>
            <a:srgbClr val="F0BF11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-1082275" y="340425"/>
            <a:ext cx="2220600" cy="2169000"/>
          </a:xfrm>
          <a:prstGeom prst="donut">
            <a:avLst>
              <a:gd fmla="val 2377" name="adj"/>
            </a:avLst>
          </a:prstGeom>
          <a:solidFill>
            <a:srgbClr val="DCD9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712050" y="4587050"/>
            <a:ext cx="817800" cy="85200"/>
          </a:xfrm>
          <a:prstGeom prst="rect">
            <a:avLst/>
          </a:prstGeom>
          <a:solidFill>
            <a:srgbClr val="F0B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79975" y="106650"/>
            <a:ext cx="817800" cy="39300"/>
          </a:xfrm>
          <a:prstGeom prst="rect">
            <a:avLst/>
          </a:prstGeom>
          <a:solidFill>
            <a:srgbClr val="2188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712050" y="1505900"/>
            <a:ext cx="7351500" cy="1913700"/>
          </a:xfrm>
          <a:prstGeom prst="rect">
            <a:avLst/>
          </a:prstGeom>
          <a:solidFill>
            <a:srgbClr val="F0B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896250" y="1614900"/>
            <a:ext cx="7351500" cy="1913700"/>
          </a:xfrm>
          <a:prstGeom prst="rect">
            <a:avLst/>
          </a:prstGeom>
          <a:solidFill>
            <a:srgbClr val="2188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ORANGE">
  <p:cSld name="SECTION_HEADER_1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79975" y="106650"/>
            <a:ext cx="1199700" cy="4109100"/>
          </a:xfrm>
          <a:prstGeom prst="rect">
            <a:avLst/>
          </a:prstGeom>
          <a:solidFill>
            <a:srgbClr val="FCF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490050" y="1332175"/>
            <a:ext cx="1039800" cy="3296700"/>
          </a:xfrm>
          <a:prstGeom prst="rect">
            <a:avLst/>
          </a:prstGeom>
          <a:solidFill>
            <a:srgbClr val="F0BF11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-1082275" y="340425"/>
            <a:ext cx="2220600" cy="2169000"/>
          </a:xfrm>
          <a:prstGeom prst="donut">
            <a:avLst>
              <a:gd fmla="val 2377" name="adj"/>
            </a:avLst>
          </a:prstGeom>
          <a:solidFill>
            <a:srgbClr val="DCD9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712050" y="4587050"/>
            <a:ext cx="817800" cy="85200"/>
          </a:xfrm>
          <a:prstGeom prst="rect">
            <a:avLst/>
          </a:prstGeom>
          <a:solidFill>
            <a:srgbClr val="F0B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79975" y="106650"/>
            <a:ext cx="817800" cy="393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/>
          <p:nvPr/>
        </p:nvSpPr>
        <p:spPr>
          <a:xfrm>
            <a:off x="712050" y="1505900"/>
            <a:ext cx="7351500" cy="1913700"/>
          </a:xfrm>
          <a:prstGeom prst="rect">
            <a:avLst/>
          </a:prstGeom>
          <a:solidFill>
            <a:srgbClr val="F0B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"/>
          <p:cNvSpPr/>
          <p:nvPr/>
        </p:nvSpPr>
        <p:spPr>
          <a:xfrm>
            <a:off x="896250" y="1614900"/>
            <a:ext cx="7351500" cy="19137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992475" y="4568875"/>
            <a:ext cx="1057336" cy="4904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Computation" TargetMode="External"/><Relationship Id="rId4" Type="http://schemas.openxmlformats.org/officeDocument/2006/relationships/hyperlink" Target="https://en.wikipedia.org/wiki/Automation" TargetMode="External"/><Relationship Id="rId9" Type="http://schemas.openxmlformats.org/officeDocument/2006/relationships/hyperlink" Target="https://en.wikipedia.org/wiki/Applied_science" TargetMode="External"/><Relationship Id="rId5" Type="http://schemas.openxmlformats.org/officeDocument/2006/relationships/hyperlink" Target="https://en.wikipedia.org/wiki/Information" TargetMode="External"/><Relationship Id="rId6" Type="http://schemas.openxmlformats.org/officeDocument/2006/relationships/hyperlink" Target="https://en.wikipedia.org/wiki/Algorithm" TargetMode="External"/><Relationship Id="rId7" Type="http://schemas.openxmlformats.org/officeDocument/2006/relationships/hyperlink" Target="https://en.wikipedia.org/wiki/Theory_of_computation" TargetMode="External"/><Relationship Id="rId8" Type="http://schemas.openxmlformats.org/officeDocument/2006/relationships/hyperlink" Target="https://en.wikipedia.org/wiki/Information_theory" TargetMode="External"/><Relationship Id="rId11" Type="http://schemas.openxmlformats.org/officeDocument/2006/relationships/hyperlink" Target="https://en.wikipedia.org/wiki/Computer_programming" TargetMode="External"/><Relationship Id="rId10" Type="http://schemas.openxmlformats.org/officeDocument/2006/relationships/hyperlink" Target="https://en.wikipedia.org/wiki/Computer_architecture" TargetMode="External"/><Relationship Id="rId13" Type="http://schemas.openxmlformats.org/officeDocument/2006/relationships/hyperlink" Target="https://en.wikipedia.org/wiki/Computer_programming" TargetMode="External"/><Relationship Id="rId12" Type="http://schemas.openxmlformats.org/officeDocument/2006/relationships/hyperlink" Target="https://en.wikipedia.org/wiki/Research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ctrTitle"/>
          </p:nvPr>
        </p:nvSpPr>
        <p:spPr>
          <a:xfrm>
            <a:off x="311708" y="1437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Evolve Full Stack Developer</a:t>
            </a:r>
            <a:endParaRPr/>
          </a:p>
        </p:txBody>
      </p:sp>
      <p:sp>
        <p:nvSpPr>
          <p:cNvPr id="216" name="Google Shape;216;p27"/>
          <p:cNvSpPr txBox="1"/>
          <p:nvPr>
            <p:ph idx="1" type="subTitle"/>
          </p:nvPr>
        </p:nvSpPr>
        <p:spPr>
          <a:xfrm>
            <a:off x="311700" y="3527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Computer 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561200" y="43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Structures: List Variants</a:t>
            </a:r>
            <a:endParaRPr b="1"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623400" y="115300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E87BA"/>
                </a:solidFill>
              </a:rPr>
              <a:t>Stack and Queue</a:t>
            </a:r>
            <a:endParaRPr sz="1400">
              <a:solidFill>
                <a:srgbClr val="218878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8878"/>
              </a:buClr>
              <a:buSzPts val="1400"/>
              <a:buChar char="-"/>
            </a:pPr>
            <a:r>
              <a:rPr lang="en">
                <a:solidFill>
                  <a:srgbClr val="218878"/>
                </a:solidFill>
              </a:rPr>
              <a:t>Queue: Enqueue and Dequeue.</a:t>
            </a:r>
            <a:endParaRPr>
              <a:solidFill>
                <a:srgbClr val="218878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-"/>
            </a:pPr>
            <a:r>
              <a:rPr lang="en">
                <a:solidFill>
                  <a:srgbClr val="218878"/>
                </a:solidFill>
              </a:rPr>
              <a:t>First In, First Out</a:t>
            </a:r>
            <a:endParaRPr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8878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8878"/>
              </a:buClr>
              <a:buSzPts val="1800"/>
              <a:buChar char="-"/>
            </a:pPr>
            <a:r>
              <a:rPr lang="en">
                <a:solidFill>
                  <a:srgbClr val="218878"/>
                </a:solidFill>
              </a:rPr>
              <a:t>Stack: Push and Pop</a:t>
            </a:r>
            <a:endParaRPr>
              <a:solidFill>
                <a:srgbClr val="218878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-"/>
            </a:pPr>
            <a:r>
              <a:rPr lang="en">
                <a:solidFill>
                  <a:srgbClr val="218878"/>
                </a:solidFill>
              </a:rPr>
              <a:t>Last In, </a:t>
            </a:r>
            <a:r>
              <a:rPr lang="en">
                <a:solidFill>
                  <a:srgbClr val="218878"/>
                </a:solidFill>
              </a:rPr>
              <a:t>First</a:t>
            </a:r>
            <a:r>
              <a:rPr lang="en">
                <a:solidFill>
                  <a:srgbClr val="218878"/>
                </a:solidFill>
              </a:rPr>
              <a:t> Out</a:t>
            </a:r>
            <a:endParaRPr b="1">
              <a:solidFill>
                <a:srgbClr val="0E87BA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E87BA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E87BA"/>
                </a:solidFill>
              </a:rPr>
              <a:t>Doubly Linked List</a:t>
            </a:r>
            <a:endParaRPr b="1">
              <a:solidFill>
                <a:srgbClr val="0E87BA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8878"/>
              </a:buClr>
              <a:buSzPts val="1400"/>
              <a:buChar char="-"/>
            </a:pPr>
            <a:r>
              <a:rPr lang="en" sz="1400">
                <a:solidFill>
                  <a:srgbClr val="218878"/>
                </a:solidFill>
              </a:rPr>
              <a:t>Keep track of next and previous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</p:txBody>
      </p:sp>
      <p:pic>
        <p:nvPicPr>
          <p:cNvPr id="275" name="Google Shape;2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271" y="1221950"/>
            <a:ext cx="3286050" cy="14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3420" y="3904050"/>
            <a:ext cx="4869926" cy="9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561200" y="43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Structures: Trees and Graphs</a:t>
            </a:r>
            <a:endParaRPr b="1"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561200" y="9296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E87BA"/>
                </a:solidFill>
              </a:rPr>
              <a:t>Binary Search Tree</a:t>
            </a:r>
            <a:endParaRPr b="1">
              <a:solidFill>
                <a:srgbClr val="0E87BA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Question for later thought: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	How many nodes could be in this tree?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	What’s the minimum depth for 31 nodes?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E87BA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E87BA"/>
                </a:solidFill>
              </a:rPr>
              <a:t>Graph</a:t>
            </a:r>
            <a:endParaRPr b="1">
              <a:solidFill>
                <a:srgbClr val="0E87B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650" y="1070250"/>
            <a:ext cx="2166400" cy="18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650" y="3302950"/>
            <a:ext cx="1909626" cy="12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561200" y="43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Structure: Index and Maps</a:t>
            </a:r>
            <a:endParaRPr b="1"/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623400" y="11868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E87BA"/>
                </a:solidFill>
              </a:rPr>
              <a:t>Map/ Dictionary/ Index</a:t>
            </a:r>
            <a:endParaRPr b="1">
              <a:solidFill>
                <a:srgbClr val="0E87B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8878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218878"/>
                </a:solidFill>
              </a:rPr>
              <a:t>A set of keys associated with data that might be elsewhere. </a:t>
            </a:r>
            <a:endParaRPr sz="1400">
              <a:solidFill>
                <a:srgbClr val="218878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●"/>
            </a:pPr>
            <a:r>
              <a:rPr lang="en" sz="1400">
                <a:solidFill>
                  <a:srgbClr val="218878"/>
                </a:solidFill>
              </a:rPr>
              <a:t>Maps are very closely related to the JS objects you already know: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		let x = {}</a:t>
            </a:r>
            <a:endParaRPr sz="1400">
              <a:solidFill>
                <a:srgbClr val="218878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x.lecturer = {name: “Chris”}</a:t>
            </a:r>
            <a:endParaRPr sz="1400">
              <a:solidFill>
                <a:srgbClr val="218878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8878"/>
              </a:buClr>
              <a:buSzPts val="1400"/>
              <a:buChar char="●"/>
            </a:pPr>
            <a:r>
              <a:rPr lang="en" sz="1400">
                <a:solidFill>
                  <a:srgbClr val="218878"/>
                </a:solidFill>
              </a:rPr>
              <a:t>There are similar concepts for databases called indexes that find data in various databases</a:t>
            </a:r>
            <a:endParaRPr sz="1400">
              <a:solidFill>
                <a:srgbClr val="218878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●"/>
            </a:pPr>
            <a:r>
              <a:rPr lang="en" sz="1400">
                <a:solidFill>
                  <a:srgbClr val="218878"/>
                </a:solidFill>
              </a:rPr>
              <a:t>All are designed to find data quickly </a:t>
            </a:r>
            <a:endParaRPr sz="1400">
              <a:solidFill>
                <a:srgbClr val="218878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○"/>
            </a:pPr>
            <a:r>
              <a:rPr lang="en">
                <a:solidFill>
                  <a:srgbClr val="218878"/>
                </a:solidFill>
              </a:rPr>
              <a:t>Can often contain small parts of the data so that you can filter on the key and not the data</a:t>
            </a:r>
            <a:endParaRPr sz="1400">
              <a:solidFill>
                <a:srgbClr val="218878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-"/>
            </a:pPr>
            <a:r>
              <a:t/>
            </a:r>
            <a:endParaRPr sz="1400">
              <a:solidFill>
                <a:srgbClr val="21887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561200" y="43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Algorithms: Bubble Sorting</a:t>
            </a:r>
            <a:endParaRPr b="1"/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623400" y="11800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8878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218878"/>
                </a:solidFill>
              </a:rPr>
              <a:t>Start at one end and swap anything not sorted</a:t>
            </a:r>
            <a:endParaRPr sz="1400">
              <a:solidFill>
                <a:srgbClr val="218878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●"/>
            </a:pPr>
            <a:r>
              <a:rPr lang="en" sz="1400">
                <a:solidFill>
                  <a:srgbClr val="218878"/>
                </a:solidFill>
              </a:rPr>
              <a:t>Repeat until you go through the list without making any swaps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</p:txBody>
      </p:sp>
      <p:pic>
        <p:nvPicPr>
          <p:cNvPr id="297" name="Google Shape;2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226" y="1758275"/>
            <a:ext cx="6007826" cy="283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561200" y="43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Algorithms: Merge Sorting</a:t>
            </a:r>
            <a:endParaRPr b="1"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623400" y="9770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8878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218878"/>
                </a:solidFill>
              </a:rPr>
              <a:t>Split the list in half until you have pieces that are just one length, If its only 1 length then it’s sorted</a:t>
            </a:r>
            <a:endParaRPr sz="1400">
              <a:solidFill>
                <a:srgbClr val="218878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●"/>
            </a:pPr>
            <a:r>
              <a:rPr lang="en" sz="1400">
                <a:solidFill>
                  <a:srgbClr val="218878"/>
                </a:solidFill>
              </a:rPr>
              <a:t>Merge the pieces back together in pairs, keeping the results sorted</a:t>
            </a:r>
            <a:endParaRPr sz="1400">
              <a:solidFill>
                <a:srgbClr val="218878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</p:txBody>
      </p:sp>
      <p:pic>
        <p:nvPicPr>
          <p:cNvPr id="304" name="Google Shape;3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700" y="1928975"/>
            <a:ext cx="3212225" cy="30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561200" y="43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Complexity Theory</a:t>
            </a:r>
            <a:endParaRPr b="1"/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623400" y="115300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8878"/>
              </a:buClr>
              <a:buSzPts val="1400"/>
              <a:buChar char="●"/>
            </a:pPr>
            <a:r>
              <a:rPr lang="en" sz="1400">
                <a:solidFill>
                  <a:srgbClr val="218878"/>
                </a:solidFill>
              </a:rPr>
              <a:t>We know there are problems that are problems we can’t solve and we know there are simple problems.</a:t>
            </a:r>
            <a:endParaRPr sz="1400">
              <a:solidFill>
                <a:srgbClr val="218878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●"/>
            </a:pPr>
            <a:r>
              <a:rPr lang="en" sz="1400">
                <a:solidFill>
                  <a:srgbClr val="218878"/>
                </a:solidFill>
              </a:rPr>
              <a:t>Complexity theory is about finding metrics that can be used to compare solutions based on how much resources the algorithm uses</a:t>
            </a:r>
            <a:endParaRPr sz="1400">
              <a:solidFill>
                <a:srgbClr val="218878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●"/>
            </a:pPr>
            <a:r>
              <a:rPr lang="en" sz="1400">
                <a:solidFill>
                  <a:srgbClr val="218878"/>
                </a:solidFill>
              </a:rPr>
              <a:t>Generally we look at two resources:</a:t>
            </a:r>
            <a:endParaRPr sz="1400">
              <a:solidFill>
                <a:srgbClr val="218878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○"/>
            </a:pPr>
            <a:r>
              <a:rPr lang="en">
                <a:solidFill>
                  <a:srgbClr val="218878"/>
                </a:solidFill>
              </a:rPr>
              <a:t>Number of iterations which roughly tells time</a:t>
            </a:r>
            <a:endParaRPr>
              <a:solidFill>
                <a:srgbClr val="218878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○"/>
            </a:pPr>
            <a:r>
              <a:rPr lang="en">
                <a:solidFill>
                  <a:srgbClr val="218878"/>
                </a:solidFill>
              </a:rPr>
              <a:t>Memory used which tells us how big the data structure used to solve the problem</a:t>
            </a:r>
            <a:endParaRPr>
              <a:solidFill>
                <a:srgbClr val="218878"/>
              </a:solidFill>
            </a:endParaRPr>
          </a:p>
          <a:p>
            <a:pPr indent="-3175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■"/>
            </a:pPr>
            <a:r>
              <a:rPr lang="en">
                <a:solidFill>
                  <a:srgbClr val="218878"/>
                </a:solidFill>
              </a:rPr>
              <a:t>All those references can add up!</a:t>
            </a:r>
            <a:endParaRPr>
              <a:solidFill>
                <a:srgbClr val="218878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800"/>
              <a:buChar char="●"/>
            </a:pPr>
            <a:r>
              <a:rPr lang="en" sz="1400">
                <a:solidFill>
                  <a:srgbClr val="218878"/>
                </a:solidFill>
              </a:rPr>
              <a:t>There are other things we might judge but rarely:</a:t>
            </a:r>
            <a:endParaRPr sz="1400">
              <a:solidFill>
                <a:srgbClr val="218878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○"/>
            </a:pPr>
            <a:r>
              <a:rPr lang="en">
                <a:solidFill>
                  <a:srgbClr val="218878"/>
                </a:solidFill>
              </a:rPr>
              <a:t>Number of processors or computers used</a:t>
            </a:r>
            <a:endParaRPr>
              <a:solidFill>
                <a:srgbClr val="218878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○"/>
            </a:pPr>
            <a:r>
              <a:rPr lang="en">
                <a:solidFill>
                  <a:srgbClr val="218878"/>
                </a:solidFill>
              </a:rPr>
              <a:t>Cost if some calculations may be more expensive</a:t>
            </a:r>
            <a:endParaRPr>
              <a:solidFill>
                <a:srgbClr val="218878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○"/>
            </a:pPr>
            <a:r>
              <a:rPr lang="en">
                <a:solidFill>
                  <a:srgbClr val="218878"/>
                </a:solidFill>
              </a:rPr>
              <a:t>Communication</a:t>
            </a:r>
            <a:endParaRPr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887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561200" y="43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Complexity Theory: Big O</a:t>
            </a:r>
            <a:endParaRPr b="1"/>
          </a:p>
        </p:txBody>
      </p:sp>
      <p:sp>
        <p:nvSpPr>
          <p:cNvPr id="316" name="Google Shape;316;p42"/>
          <p:cNvSpPr txBox="1"/>
          <p:nvPr>
            <p:ph idx="1" type="body"/>
          </p:nvPr>
        </p:nvSpPr>
        <p:spPr>
          <a:xfrm>
            <a:off x="623400" y="115300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E87BA"/>
                </a:solidFill>
              </a:rPr>
              <a:t>Background</a:t>
            </a:r>
            <a:endParaRPr b="1">
              <a:solidFill>
                <a:srgbClr val="0E87BA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8878"/>
              </a:buClr>
              <a:buSzPts val="1400"/>
              <a:buChar char="●"/>
            </a:pPr>
            <a:r>
              <a:rPr lang="en" sz="1400">
                <a:solidFill>
                  <a:srgbClr val="218878"/>
                </a:solidFill>
              </a:rPr>
              <a:t>There are lots of ways we might judge algorithm complexity but the most common measurement is </a:t>
            </a:r>
            <a:r>
              <a:rPr b="1" lang="en" sz="1400">
                <a:solidFill>
                  <a:srgbClr val="218878"/>
                </a:solidFill>
              </a:rPr>
              <a:t>worst-case</a:t>
            </a:r>
            <a:r>
              <a:rPr lang="en" sz="1400">
                <a:solidFill>
                  <a:srgbClr val="218878"/>
                </a:solidFill>
              </a:rPr>
              <a:t> performance</a:t>
            </a:r>
            <a:endParaRPr sz="1400">
              <a:solidFill>
                <a:srgbClr val="218878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○"/>
            </a:pPr>
            <a:r>
              <a:rPr lang="en">
                <a:solidFill>
                  <a:srgbClr val="218878"/>
                </a:solidFill>
              </a:rPr>
              <a:t>You could measure best-case performance or average performance but then maybe your program only works sometimes? There are other measures for those though</a:t>
            </a:r>
            <a:endParaRPr>
              <a:solidFill>
                <a:srgbClr val="218878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800"/>
              <a:buChar char="●"/>
            </a:pPr>
            <a:r>
              <a:rPr lang="en" sz="1400">
                <a:solidFill>
                  <a:srgbClr val="218878"/>
                </a:solidFill>
              </a:rPr>
              <a:t>Big O notation is a simplification of a calculable complexity.</a:t>
            </a:r>
            <a:endParaRPr sz="1400">
              <a:solidFill>
                <a:srgbClr val="218878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○"/>
            </a:pPr>
            <a:r>
              <a:rPr lang="en">
                <a:solidFill>
                  <a:srgbClr val="218878"/>
                </a:solidFill>
              </a:rPr>
              <a:t>If you determined that the number of steps in an algorithm is at worst </a:t>
            </a:r>
            <a:endParaRPr>
              <a:solidFill>
                <a:srgbClr val="218878"/>
              </a:solidFill>
            </a:endParaRPr>
          </a:p>
          <a:p>
            <a:pPr indent="-3175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■"/>
            </a:pPr>
            <a:r>
              <a:rPr b="1" lang="en">
                <a:solidFill>
                  <a:srgbClr val="218878"/>
                </a:solidFill>
              </a:rPr>
              <a:t>N</a:t>
            </a:r>
            <a:r>
              <a:rPr b="1" baseline="30000" lang="en">
                <a:solidFill>
                  <a:srgbClr val="218878"/>
                </a:solidFill>
              </a:rPr>
              <a:t>2</a:t>
            </a:r>
            <a:r>
              <a:rPr b="1" lang="en">
                <a:solidFill>
                  <a:srgbClr val="218878"/>
                </a:solidFill>
              </a:rPr>
              <a:t> -3N +17</a:t>
            </a:r>
            <a:r>
              <a:rPr lang="en">
                <a:solidFill>
                  <a:srgbClr val="218878"/>
                </a:solidFill>
              </a:rPr>
              <a:t> it’s big O notation would be </a:t>
            </a:r>
            <a:r>
              <a:rPr b="1" lang="en">
                <a:solidFill>
                  <a:srgbClr val="218878"/>
                </a:solidFill>
              </a:rPr>
              <a:t>O(N</a:t>
            </a:r>
            <a:r>
              <a:rPr b="1" baseline="30000" lang="en">
                <a:solidFill>
                  <a:srgbClr val="218878"/>
                </a:solidFill>
              </a:rPr>
              <a:t>2</a:t>
            </a:r>
            <a:r>
              <a:rPr b="1" lang="en">
                <a:solidFill>
                  <a:srgbClr val="218878"/>
                </a:solidFill>
              </a:rPr>
              <a:t>)</a:t>
            </a:r>
            <a:endParaRPr b="1">
              <a:solidFill>
                <a:srgbClr val="218878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800"/>
              <a:buChar char="●"/>
            </a:pPr>
            <a:r>
              <a:rPr lang="en" sz="1400">
                <a:solidFill>
                  <a:srgbClr val="218878"/>
                </a:solidFill>
              </a:rPr>
              <a:t>Big O notation is useful because it gives a good simple explanation of how much resources an algorithm is going to use at worst as the size of the problem (N) grows</a:t>
            </a:r>
            <a:endParaRPr b="1">
              <a:solidFill>
                <a:srgbClr val="21887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type="title"/>
          </p:nvPr>
        </p:nvSpPr>
        <p:spPr>
          <a:xfrm>
            <a:off x="561200" y="43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</a:t>
            </a:r>
            <a:r>
              <a:rPr lang="en"/>
              <a:t>with log anyway?</a:t>
            </a:r>
            <a:endParaRPr/>
          </a:p>
        </p:txBody>
      </p:sp>
      <p:pic>
        <p:nvPicPr>
          <p:cNvPr id="322" name="Google Shape;32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100" y="237725"/>
            <a:ext cx="2147075" cy="12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675" y="1009350"/>
            <a:ext cx="4057875" cy="12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3"/>
          <p:cNvSpPr txBox="1"/>
          <p:nvPr/>
        </p:nvSpPr>
        <p:spPr>
          <a:xfrm>
            <a:off x="953050" y="2485800"/>
            <a:ext cx="7100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</a:t>
            </a:r>
            <a:r>
              <a:rPr b="1" lang="en">
                <a:solidFill>
                  <a:srgbClr val="0E87BA"/>
                </a:solidFill>
                <a:latin typeface="Open Sans"/>
                <a:ea typeface="Open Sans"/>
                <a:cs typeface="Open Sans"/>
                <a:sym typeface="Open Sans"/>
              </a:rPr>
              <a:t>16+8+4+2+1 (31)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elements in this tree.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E87BA"/>
                </a:solidFill>
                <a:latin typeface="Open Sans"/>
                <a:ea typeface="Open Sans"/>
                <a:cs typeface="Open Sans"/>
                <a:sym typeface="Open Sans"/>
              </a:rPr>
              <a:t>Log(31) = 4.95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the tree has a depth of </a:t>
            </a:r>
            <a:r>
              <a:rPr b="1" lang="en">
                <a:solidFill>
                  <a:srgbClr val="0E87BA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we added one more node then we’d have to go depth six.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tree has a </a:t>
            </a:r>
            <a:r>
              <a:rPr i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minimum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depth of</a:t>
            </a:r>
            <a:r>
              <a:rPr b="1" lang="en">
                <a:solidFill>
                  <a:srgbClr val="0E87BA"/>
                </a:solidFill>
                <a:latin typeface="Open Sans"/>
                <a:ea typeface="Open Sans"/>
                <a:cs typeface="Open Sans"/>
                <a:sym typeface="Open Sans"/>
              </a:rPr>
              <a:t> Log(#nodes)+1</a:t>
            </a:r>
            <a:endParaRPr b="1">
              <a:solidFill>
                <a:srgbClr val="0E87B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When you see </a:t>
            </a:r>
            <a:r>
              <a:rPr b="1" lang="en">
                <a:solidFill>
                  <a:srgbClr val="0E87BA"/>
                </a:solidFill>
                <a:latin typeface="Open Sans"/>
                <a:ea typeface="Open Sans"/>
                <a:cs typeface="Open Sans"/>
                <a:sym typeface="Open Sans"/>
              </a:rPr>
              <a:t>Log it means you are reducing the amount of work in half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(or maybe a third or a tenth) each step.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title"/>
          </p:nvPr>
        </p:nvSpPr>
        <p:spPr>
          <a:xfrm>
            <a:off x="561200" y="43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Common Big O Complexities</a:t>
            </a:r>
            <a:endParaRPr b="1"/>
          </a:p>
        </p:txBody>
      </p:sp>
      <p:sp>
        <p:nvSpPr>
          <p:cNvPr id="330" name="Google Shape;330;p44"/>
          <p:cNvSpPr txBox="1"/>
          <p:nvPr>
            <p:ph idx="1" type="body"/>
          </p:nvPr>
        </p:nvSpPr>
        <p:spPr>
          <a:xfrm>
            <a:off x="623400" y="115300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E87B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</p:txBody>
      </p:sp>
      <p:graphicFrame>
        <p:nvGraphicFramePr>
          <p:cNvPr id="331" name="Google Shape;331;p44"/>
          <p:cNvGraphicFramePr/>
          <p:nvPr/>
        </p:nvGraphicFramePr>
        <p:xfrm>
          <a:off x="852900" y="10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{2D776A74-783D-4156-8EA7-323E6BD30EDF}</a:tableStyleId>
              </a:tblPr>
              <a:tblGrid>
                <a:gridCol w="691775"/>
                <a:gridCol w="942650"/>
                <a:gridCol w="914300"/>
                <a:gridCol w="4690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Big O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Commonly Called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 = 1000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Example Algorithm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O(1)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constant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 calculation, a server call, an array lookup (dictionary/index lookups come close too), stack or queue operations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O(log(n))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 or logarithmic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 (9.9)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Look up in BST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O(N)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linear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 linear calculation on every element of an array, finding an element in a </a:t>
                      </a:r>
                      <a:r>
                        <a:rPr lang="en" sz="900"/>
                        <a:t>linked list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O(N *log(N))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 Log 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9,966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Creating</a:t>
                      </a:r>
                      <a:r>
                        <a:rPr lang="en" sz="900"/>
                        <a:t> a binary search tree, merge sort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O(N</a:t>
                      </a:r>
                      <a:r>
                        <a:rPr baseline="30000" lang="en" sz="900"/>
                        <a:t>2</a:t>
                      </a:r>
                      <a:r>
                        <a:rPr lang="en" sz="900"/>
                        <a:t>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Squared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 million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Bubble sort is O(N</a:t>
                      </a:r>
                      <a:r>
                        <a:rPr baseline="30000" lang="en" sz="900"/>
                        <a:t>2</a:t>
                      </a:r>
                      <a:r>
                        <a:rPr lang="en" sz="900"/>
                        <a:t>)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O(2</a:t>
                      </a:r>
                      <a:r>
                        <a:rPr baseline="30000" lang="en" sz="900"/>
                        <a:t>N</a:t>
                      </a:r>
                      <a:r>
                        <a:rPr lang="en" sz="900"/>
                        <a:t>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Geometric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r>
                        <a:rPr baseline="30000" lang="en" sz="900"/>
                        <a:t>31</a:t>
                      </a:r>
                      <a:endParaRPr baseline="30000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Generating every number of N bits.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O(N!)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Factorial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3x</a:t>
                      </a:r>
                      <a:r>
                        <a:rPr lang="en" sz="900"/>
                        <a:t>10</a:t>
                      </a:r>
                      <a:r>
                        <a:rPr baseline="30000" lang="en" sz="900"/>
                        <a:t>35659</a:t>
                      </a:r>
                      <a:endParaRPr baseline="30000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Brute force Travelling Salesman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2" name="Google Shape;332;p44"/>
          <p:cNvSpPr txBox="1"/>
          <p:nvPr/>
        </p:nvSpPr>
        <p:spPr>
          <a:xfrm>
            <a:off x="3062500" y="4509975"/>
            <a:ext cx="31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baseline="30000" lang="en">
                <a:latin typeface="Open Sans"/>
                <a:ea typeface="Open Sans"/>
                <a:cs typeface="Open Sans"/>
                <a:sym typeface="Open Sans"/>
              </a:rPr>
              <a:t>82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atoms in the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universe!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>
            <p:ph type="title"/>
          </p:nvPr>
        </p:nvSpPr>
        <p:spPr>
          <a:xfrm>
            <a:off x="561200" y="43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Comparing Two Algorithms for complexity</a:t>
            </a:r>
            <a:endParaRPr b="1"/>
          </a:p>
        </p:txBody>
      </p:sp>
      <p:sp>
        <p:nvSpPr>
          <p:cNvPr id="338" name="Google Shape;338;p45"/>
          <p:cNvSpPr txBox="1"/>
          <p:nvPr>
            <p:ph idx="1" type="body"/>
          </p:nvPr>
        </p:nvSpPr>
        <p:spPr>
          <a:xfrm>
            <a:off x="623400" y="1153000"/>
            <a:ext cx="3622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f</a:t>
            </a:r>
            <a:r>
              <a:rPr lang="en" sz="1400">
                <a:solidFill>
                  <a:srgbClr val="218878"/>
                </a:solidFill>
              </a:rPr>
              <a:t>unction findDupes(){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   </a:t>
            </a:r>
            <a:r>
              <a:rPr lang="en" sz="1400">
                <a:solidFill>
                  <a:srgbClr val="218878"/>
                </a:solidFill>
              </a:rPr>
              <a:t>f</a:t>
            </a:r>
            <a:r>
              <a:rPr lang="en" sz="1400">
                <a:solidFill>
                  <a:srgbClr val="218878"/>
                </a:solidFill>
              </a:rPr>
              <a:t>or(let i = 0; i &lt; arr.length; i++)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      for(let j = 0; j &lt; arr.length; j++)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          if(arr[i] === arr[j] &amp;&amp; i != j) {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             console.log(‘dupe value’, arr[i]);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             </a:t>
            </a:r>
            <a:r>
              <a:rPr lang="en" sz="1400">
                <a:solidFill>
                  <a:srgbClr val="218878"/>
                </a:solidFill>
              </a:rPr>
              <a:t>r</a:t>
            </a:r>
            <a:r>
              <a:rPr lang="en" sz="1400">
                <a:solidFill>
                  <a:srgbClr val="218878"/>
                </a:solidFill>
              </a:rPr>
              <a:t>eturn arr[i];</a:t>
            </a:r>
            <a:endParaRPr sz="1400">
              <a:solidFill>
                <a:srgbClr val="218878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}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}</a:t>
            </a:r>
            <a:endParaRPr sz="1400">
              <a:solidFill>
                <a:srgbClr val="218878"/>
              </a:solidFill>
            </a:endParaRPr>
          </a:p>
        </p:txBody>
      </p:sp>
      <p:sp>
        <p:nvSpPr>
          <p:cNvPr id="339" name="Google Shape;339;p45"/>
          <p:cNvSpPr txBox="1"/>
          <p:nvPr>
            <p:ph idx="1" type="body"/>
          </p:nvPr>
        </p:nvSpPr>
        <p:spPr>
          <a:xfrm>
            <a:off x="4297975" y="1153000"/>
            <a:ext cx="4059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function findDupesTwo(){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  </a:t>
            </a:r>
            <a:r>
              <a:rPr lang="en" sz="1400">
                <a:solidFill>
                  <a:srgbClr val="218878"/>
                </a:solidFill>
              </a:rPr>
              <a:t>c</a:t>
            </a:r>
            <a:r>
              <a:rPr lang="en" sz="1400">
                <a:solidFill>
                  <a:srgbClr val="218878"/>
                </a:solidFill>
              </a:rPr>
              <a:t>onst</a:t>
            </a:r>
            <a:r>
              <a:rPr lang="en" sz="1400">
                <a:solidFill>
                  <a:srgbClr val="218878"/>
                </a:solidFill>
              </a:rPr>
              <a:t> arrSorted = arr.sort();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  for(let i = 0; i &lt; arrSorted.length-1; i++)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    if (arrSorted[i] === arrSorted[i+1]) {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	console.log(‘dupe value’, arrSorted[i]);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	return arrSorted[i];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     }	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}</a:t>
            </a:r>
            <a:endParaRPr sz="1400">
              <a:solidFill>
                <a:srgbClr val="21887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Open Sans"/>
                <a:ea typeface="Open Sans"/>
                <a:cs typeface="Open Sans"/>
                <a:sym typeface="Open Sans"/>
              </a:rPr>
              <a:t>So uh.. Where’s the science in your </a:t>
            </a:r>
            <a:r>
              <a:rPr b="1" i="1" lang="en" sz="1800">
                <a:latin typeface="Open Sans"/>
                <a:ea typeface="Open Sans"/>
                <a:cs typeface="Open Sans"/>
                <a:sym typeface="Open Sans"/>
              </a:rPr>
              <a:t>computer</a:t>
            </a:r>
            <a:r>
              <a:rPr b="1" i="1" lang="en" sz="1800">
                <a:latin typeface="Open Sans"/>
                <a:ea typeface="Open Sans"/>
                <a:cs typeface="Open Sans"/>
                <a:sym typeface="Open Sans"/>
              </a:rPr>
              <a:t> science?</a:t>
            </a:r>
            <a:endParaRPr b="1" i="1"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561200" y="43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 to computer science</a:t>
            </a:r>
            <a:endParaRPr b="1"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623400" y="115300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E87BA"/>
                </a:solidFill>
              </a:rPr>
              <a:t>Background</a:t>
            </a:r>
            <a:endParaRPr b="1">
              <a:solidFill>
                <a:srgbClr val="0E87B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8878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218878"/>
                </a:solidFill>
              </a:rPr>
              <a:t>What’s being studied</a:t>
            </a:r>
            <a:endParaRPr sz="1400">
              <a:solidFill>
                <a:srgbClr val="21887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218878"/>
                </a:solidFill>
              </a:rPr>
              <a:t>Travelling Salesman - an “unsolveable” problem</a:t>
            </a:r>
            <a:endParaRPr sz="1400">
              <a:solidFill>
                <a:srgbClr val="218878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●"/>
            </a:pPr>
            <a:r>
              <a:rPr lang="en" sz="1400">
                <a:solidFill>
                  <a:srgbClr val="218878"/>
                </a:solidFill>
              </a:rPr>
              <a:t>What can be done?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E87BA"/>
                </a:solidFill>
              </a:rPr>
              <a:t>Data Structures</a:t>
            </a:r>
            <a:endParaRPr b="1">
              <a:solidFill>
                <a:srgbClr val="0E87B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8878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218878"/>
                </a:solidFill>
              </a:rPr>
              <a:t>Reference vs Value</a:t>
            </a:r>
            <a:endParaRPr sz="1400">
              <a:solidFill>
                <a:srgbClr val="21887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218878"/>
                </a:solidFill>
              </a:rPr>
              <a:t>Types of Lists</a:t>
            </a:r>
            <a:endParaRPr b="1">
              <a:solidFill>
                <a:srgbClr val="21887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218878"/>
                </a:solidFill>
              </a:rPr>
              <a:t>Trees, and Graphs</a:t>
            </a:r>
            <a:endParaRPr sz="1400">
              <a:solidFill>
                <a:srgbClr val="218878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●"/>
            </a:pPr>
            <a:r>
              <a:rPr lang="en" sz="1400">
                <a:solidFill>
                  <a:srgbClr val="218878"/>
                </a:solidFill>
              </a:rPr>
              <a:t>Indexes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E87BA"/>
                </a:solidFill>
              </a:rPr>
              <a:t>Algorithms</a:t>
            </a:r>
            <a:endParaRPr b="1">
              <a:solidFill>
                <a:srgbClr val="0E87BA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8878"/>
              </a:buClr>
              <a:buSzPts val="1400"/>
              <a:buChar char="●"/>
            </a:pPr>
            <a:r>
              <a:rPr lang="en" sz="1400">
                <a:solidFill>
                  <a:srgbClr val="218878"/>
                </a:solidFill>
              </a:rPr>
              <a:t>Sorting examples</a:t>
            </a:r>
            <a:endParaRPr sz="1400">
              <a:solidFill>
                <a:srgbClr val="218878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●"/>
            </a:pPr>
            <a:r>
              <a:rPr lang="en" sz="1400">
                <a:solidFill>
                  <a:srgbClr val="218878"/>
                </a:solidFill>
              </a:rPr>
              <a:t>Complexity Theory - Big O</a:t>
            </a:r>
            <a:endParaRPr sz="1400">
              <a:solidFill>
                <a:srgbClr val="218878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●"/>
            </a:pPr>
            <a:r>
              <a:rPr lang="en" sz="1400">
                <a:solidFill>
                  <a:srgbClr val="218878"/>
                </a:solidFill>
              </a:rPr>
              <a:t>Other Common Complexity</a:t>
            </a:r>
            <a:endParaRPr sz="1400">
              <a:solidFill>
                <a:srgbClr val="218878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●"/>
            </a:pPr>
            <a:r>
              <a:rPr lang="en" sz="1400">
                <a:solidFill>
                  <a:srgbClr val="218878"/>
                </a:solidFill>
              </a:rPr>
              <a:t>List has duplicate check… two approaches and the complexity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561200" y="43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computer science?</a:t>
            </a:r>
            <a:endParaRPr b="1"/>
          </a:p>
        </p:txBody>
      </p:sp>
      <p:sp>
        <p:nvSpPr>
          <p:cNvPr id="233" name="Google Shape;233;p30"/>
          <p:cNvSpPr txBox="1"/>
          <p:nvPr/>
        </p:nvSpPr>
        <p:spPr>
          <a:xfrm>
            <a:off x="1329650" y="2672675"/>
            <a:ext cx="4447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202122"/>
                </a:solidFill>
                <a:highlight>
                  <a:srgbClr val="FFFFFF"/>
                </a:highlight>
              </a:rPr>
              <a:t>"What are the fundamental capabilities and limitations of computers?" - Theory of computation</a:t>
            </a:r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1329650" y="1009350"/>
            <a:ext cx="66009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Computer science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is the study of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computation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automation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and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information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Computer science spans theoretical disciplines, such as </a:t>
            </a:r>
            <a:r>
              <a:rPr i="1" lang="en" sz="1050">
                <a:solidFill>
                  <a:schemeClr val="accent1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algorithms</a:t>
            </a:r>
            <a:r>
              <a:rPr i="1" lang="en" sz="1050">
                <a:solidFill>
                  <a:schemeClr val="accent1"/>
                </a:solidFill>
                <a:highlight>
                  <a:srgbClr val="FFFFFF"/>
                </a:highlight>
              </a:rPr>
              <a:t>, </a:t>
            </a:r>
            <a:r>
              <a:rPr i="1" lang="en" sz="1050">
                <a:solidFill>
                  <a:schemeClr val="accent1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theory of computation</a:t>
            </a:r>
            <a:r>
              <a:rPr i="1" lang="en" sz="1050">
                <a:solidFill>
                  <a:schemeClr val="accent1"/>
                </a:solidFill>
                <a:highlight>
                  <a:srgbClr val="FFFFFF"/>
                </a:highlight>
              </a:rPr>
              <a:t>, and </a:t>
            </a:r>
            <a:r>
              <a:rPr i="1" lang="en" sz="1050">
                <a:solidFill>
                  <a:schemeClr val="accent1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information theory</a:t>
            </a:r>
            <a:r>
              <a:rPr lang="en" sz="1050">
                <a:solidFill>
                  <a:schemeClr val="accent1"/>
                </a:solidFill>
                <a:highlight>
                  <a:srgbClr val="FFFFFF"/>
                </a:highlight>
              </a:rPr>
              <a:t>,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to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practical disciplines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including the design and implementation of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hardware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and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software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.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Computer science is generally considered an area of </a:t>
            </a:r>
            <a:r>
              <a:rPr i="1" lang="en" sz="1050">
                <a:solidFill>
                  <a:srgbClr val="4A86E8"/>
                </a:solidFill>
                <a:highlight>
                  <a:srgbClr val="FFFFFF"/>
                </a:highlight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academic research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and </a:t>
            </a:r>
            <a:r>
              <a:rPr i="1" lang="en" sz="1050">
                <a:solidFill>
                  <a:schemeClr val="accent1"/>
                </a:solidFill>
                <a:highlight>
                  <a:srgbClr val="FFFFFF"/>
                </a:highlight>
              </a:rPr>
              <a:t>distinct from </a:t>
            </a:r>
            <a:r>
              <a:rPr i="1" lang="en" sz="1050">
                <a:solidFill>
                  <a:schemeClr val="accent1"/>
                </a:solidFill>
                <a:highlight>
                  <a:srgbClr val="FFFFFF"/>
                </a:highlight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 programming</a:t>
            </a:r>
            <a:r>
              <a:rPr i="1" lang="en" sz="1050">
                <a:solidFill>
                  <a:schemeClr val="accent1"/>
                </a:solidFill>
                <a:highlight>
                  <a:srgbClr val="FFFFFF"/>
                </a:highlight>
              </a:rPr>
              <a:t>.</a:t>
            </a:r>
            <a:endParaRPr i="1">
              <a:solidFill>
                <a:schemeClr val="accent1"/>
              </a:solidFill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1111975" y="3340675"/>
            <a:ext cx="6728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8878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218878"/>
                </a:solidFill>
                <a:latin typeface="Open Sans"/>
                <a:ea typeface="Open Sans"/>
                <a:cs typeface="Open Sans"/>
                <a:sym typeface="Open Sans"/>
              </a:rPr>
              <a:t>Our program is designed to train you as a software developer, and we’re teaching you how to program. </a:t>
            </a:r>
            <a:endParaRPr>
              <a:solidFill>
                <a:srgbClr val="21887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218878"/>
                </a:solidFill>
                <a:latin typeface="Open Sans"/>
                <a:ea typeface="Open Sans"/>
                <a:cs typeface="Open Sans"/>
                <a:sym typeface="Open Sans"/>
              </a:rPr>
              <a:t>Computer science is more academic but it still has some useful things to tell us about what is possible as a software developer.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561200" y="43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Travelling Salesman Problem</a:t>
            </a:r>
            <a:endParaRPr b="1"/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613950" y="1058350"/>
            <a:ext cx="5901900" cy="9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E87BA"/>
                </a:solidFill>
              </a:rPr>
              <a:t>An approachable “unsolveable” problem as a motivation.</a:t>
            </a:r>
            <a:endParaRPr b="1">
              <a:solidFill>
                <a:srgbClr val="0E87BA"/>
              </a:solidFill>
            </a:endParaRPr>
          </a:p>
          <a:p>
            <a:pPr indent="-30416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8878"/>
              </a:buClr>
              <a:buSzPct val="100000"/>
              <a:buChar char="●"/>
            </a:pPr>
            <a:r>
              <a:rPr lang="en" sz="1400">
                <a:solidFill>
                  <a:srgbClr val="218878"/>
                </a:solidFill>
              </a:rPr>
              <a:t>There is a group of cities or stores you need to visit.</a:t>
            </a:r>
            <a:endParaRPr sz="1400">
              <a:solidFill>
                <a:srgbClr val="218878"/>
              </a:solidFill>
            </a:endParaRPr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ct val="100000"/>
              <a:buChar char="●"/>
            </a:pPr>
            <a:r>
              <a:rPr lang="en" sz="1400">
                <a:solidFill>
                  <a:srgbClr val="218878"/>
                </a:solidFill>
              </a:rPr>
              <a:t>What’s the shortest possible path to go to each store and then come back</a:t>
            </a:r>
            <a:endParaRPr sz="1400">
              <a:solidFill>
                <a:srgbClr val="218878"/>
              </a:solidFill>
            </a:endParaRPr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875" y="2015650"/>
            <a:ext cx="4337033" cy="26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561200" y="43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Seems </a:t>
            </a:r>
            <a:r>
              <a:rPr b="1" lang="en"/>
              <a:t>solvable</a:t>
            </a:r>
            <a:r>
              <a:rPr b="1" lang="en"/>
              <a:t> but…</a:t>
            </a:r>
            <a:endParaRPr b="1"/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623400" y="115300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E87BA"/>
                </a:solidFill>
              </a:rPr>
              <a:t>That example looks solved, why is that hard?</a:t>
            </a:r>
            <a:endParaRPr b="1">
              <a:solidFill>
                <a:srgbClr val="0E87BA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8878"/>
              </a:buClr>
              <a:buSzPts val="1400"/>
              <a:buChar char="●"/>
            </a:pPr>
            <a:r>
              <a:rPr lang="en" sz="1400">
                <a:solidFill>
                  <a:srgbClr val="218878"/>
                </a:solidFill>
              </a:rPr>
              <a:t>Let’s start with just raw power. There are 48 cities, so pick one then there are 47 cities you could go to next, then 46 third cities.</a:t>
            </a:r>
            <a:endParaRPr sz="1400">
              <a:solidFill>
                <a:srgbClr val="218878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●"/>
            </a:pPr>
            <a:r>
              <a:rPr lang="en" sz="1400">
                <a:solidFill>
                  <a:srgbClr val="218878"/>
                </a:solidFill>
              </a:rPr>
              <a:t>So there are </a:t>
            </a:r>
            <a:r>
              <a:rPr b="1" lang="en" sz="1400">
                <a:solidFill>
                  <a:srgbClr val="218878"/>
                </a:solidFill>
              </a:rPr>
              <a:t>48*47*46*...*1</a:t>
            </a:r>
            <a:r>
              <a:rPr lang="en" sz="1400">
                <a:solidFill>
                  <a:srgbClr val="218878"/>
                </a:solidFill>
              </a:rPr>
              <a:t> or </a:t>
            </a:r>
            <a:r>
              <a:rPr b="1" lang="en" sz="1400">
                <a:solidFill>
                  <a:srgbClr val="218878"/>
                </a:solidFill>
              </a:rPr>
              <a:t>48! </a:t>
            </a:r>
            <a:r>
              <a:rPr lang="en" sz="1400">
                <a:solidFill>
                  <a:srgbClr val="218878"/>
                </a:solidFill>
              </a:rPr>
              <a:t>possible paths. </a:t>
            </a:r>
            <a:r>
              <a:rPr lang="en" sz="1100">
                <a:solidFill>
                  <a:srgbClr val="218878"/>
                </a:solidFill>
              </a:rPr>
              <a:t>(</a:t>
            </a:r>
            <a:r>
              <a:rPr lang="en" sz="8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12,413,915,592,536,072,670,862,289,047,373,375,038,521,486,354,677,760,000,000,000)</a:t>
            </a:r>
            <a:endParaRPr sz="1400">
              <a:solidFill>
                <a:srgbClr val="218878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●"/>
            </a:pPr>
            <a:r>
              <a:rPr lang="en" sz="1400">
                <a:solidFill>
                  <a:srgbClr val="218878"/>
                </a:solidFill>
              </a:rPr>
              <a:t>Naively just crunching paths is just too huge even on a computer that could theoretically do millions of checks every second the number is still beyond any calculation we can feasibly do.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E87BA"/>
                </a:solidFill>
              </a:rPr>
              <a:t>So we look at that huge problem space and immediately start thinking of ways we could make it better.</a:t>
            </a:r>
            <a:endParaRPr b="1">
              <a:solidFill>
                <a:srgbClr val="0E87BA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8878"/>
              </a:buClr>
              <a:buSzPts val="1400"/>
              <a:buChar char="●"/>
            </a:pPr>
            <a:r>
              <a:rPr lang="en" sz="1400">
                <a:solidFill>
                  <a:srgbClr val="218878"/>
                </a:solidFill>
              </a:rPr>
              <a:t>No solution would go from LA to New York then back to Las Vegas. Etc. </a:t>
            </a:r>
            <a:endParaRPr sz="1400">
              <a:solidFill>
                <a:srgbClr val="218878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●"/>
            </a:pPr>
            <a:r>
              <a:rPr lang="en" sz="1400">
                <a:solidFill>
                  <a:srgbClr val="218878"/>
                </a:solidFill>
              </a:rPr>
              <a:t>All those changes you want to make are the things that make up Computer Science.</a:t>
            </a:r>
            <a:endParaRPr sz="1400">
              <a:solidFill>
                <a:srgbClr val="218878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ts val="1400"/>
              <a:buChar char="●"/>
            </a:pPr>
            <a:r>
              <a:rPr lang="en" sz="1400">
                <a:solidFill>
                  <a:srgbClr val="218878"/>
                </a:solidFill>
              </a:rPr>
              <a:t>We’re teaching you to how write software but computer science can help us write software that might solve our most difficult problems.</a:t>
            </a:r>
            <a:endParaRPr sz="1400">
              <a:solidFill>
                <a:srgbClr val="21887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623400" y="1153000"/>
            <a:ext cx="66351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E87BA"/>
                </a:solidFill>
              </a:rPr>
              <a:t>Work on new solutions</a:t>
            </a:r>
            <a:endParaRPr b="1">
              <a:solidFill>
                <a:srgbClr val="0E87B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16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8878"/>
              </a:buClr>
              <a:buSzPct val="100000"/>
              <a:buFont typeface="Open Sans"/>
              <a:buChar char="●"/>
            </a:pPr>
            <a:r>
              <a:rPr lang="en" sz="1400">
                <a:solidFill>
                  <a:srgbClr val="218878"/>
                </a:solidFill>
              </a:rPr>
              <a:t>Study other fields for possible solutions:</a:t>
            </a:r>
            <a:endParaRPr sz="1400">
              <a:solidFill>
                <a:srgbClr val="218878"/>
              </a:solidFill>
            </a:endParaRPr>
          </a:p>
          <a:p>
            <a:pPr indent="-30416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ct val="100000"/>
              <a:buChar char="○"/>
            </a:pPr>
            <a:r>
              <a:rPr lang="en">
                <a:solidFill>
                  <a:srgbClr val="218878"/>
                </a:solidFill>
              </a:rPr>
              <a:t>Discrete Mathematics</a:t>
            </a:r>
            <a:endParaRPr>
              <a:solidFill>
                <a:srgbClr val="218878"/>
              </a:solidFill>
            </a:endParaRPr>
          </a:p>
          <a:p>
            <a:pPr indent="-30416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ct val="100000"/>
              <a:buChar char="○"/>
            </a:pPr>
            <a:r>
              <a:rPr lang="en">
                <a:solidFill>
                  <a:srgbClr val="218878"/>
                </a:solidFill>
              </a:rPr>
              <a:t>Formal Logic</a:t>
            </a:r>
            <a:endParaRPr>
              <a:solidFill>
                <a:srgbClr val="218878"/>
              </a:solidFill>
            </a:endParaRPr>
          </a:p>
          <a:p>
            <a:pPr indent="-30416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ct val="100000"/>
              <a:buChar char="○"/>
            </a:pPr>
            <a:r>
              <a:rPr lang="en">
                <a:solidFill>
                  <a:srgbClr val="218878"/>
                </a:solidFill>
              </a:rPr>
              <a:t>Linear Algebra</a:t>
            </a:r>
            <a:endParaRPr>
              <a:solidFill>
                <a:srgbClr val="218878"/>
              </a:solidFill>
            </a:endParaRPr>
          </a:p>
          <a:p>
            <a:pPr indent="-30416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ct val="100000"/>
              <a:buChar char="○"/>
            </a:pPr>
            <a:r>
              <a:rPr lang="en">
                <a:solidFill>
                  <a:srgbClr val="218878"/>
                </a:solidFill>
              </a:rPr>
              <a:t>Information theory</a:t>
            </a:r>
            <a:endParaRPr>
              <a:solidFill>
                <a:srgbClr val="218878"/>
              </a:solidFill>
            </a:endParaRPr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ct val="100000"/>
              <a:buChar char="●"/>
            </a:pPr>
            <a:r>
              <a:rPr lang="en" sz="1400">
                <a:solidFill>
                  <a:srgbClr val="218878"/>
                </a:solidFill>
              </a:rPr>
              <a:t>Introduce new ideas to computer science:</a:t>
            </a:r>
            <a:endParaRPr sz="1400">
              <a:solidFill>
                <a:srgbClr val="218878"/>
              </a:solidFill>
            </a:endParaRPr>
          </a:p>
          <a:p>
            <a:pPr indent="-30416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ct val="100000"/>
              <a:buChar char="○"/>
            </a:pPr>
            <a:r>
              <a:rPr b="1" lang="en">
                <a:solidFill>
                  <a:srgbClr val="218878"/>
                </a:solidFill>
              </a:rPr>
              <a:t>Data Structures</a:t>
            </a:r>
            <a:endParaRPr b="1">
              <a:solidFill>
                <a:srgbClr val="218878"/>
              </a:solidFill>
            </a:endParaRPr>
          </a:p>
          <a:p>
            <a:pPr indent="-30416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ct val="100000"/>
              <a:buChar char="○"/>
            </a:pPr>
            <a:r>
              <a:rPr b="1" lang="en">
                <a:solidFill>
                  <a:srgbClr val="218878"/>
                </a:solidFill>
              </a:rPr>
              <a:t>Algorithms</a:t>
            </a:r>
            <a:endParaRPr b="1">
              <a:solidFill>
                <a:srgbClr val="218878"/>
              </a:solidFill>
            </a:endParaRPr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ct val="100000"/>
              <a:buChar char="●"/>
            </a:pPr>
            <a:r>
              <a:rPr lang="en" sz="1400">
                <a:solidFill>
                  <a:srgbClr val="218878"/>
                </a:solidFill>
              </a:rPr>
              <a:t>Improve computers:</a:t>
            </a:r>
            <a:endParaRPr sz="1400">
              <a:solidFill>
                <a:srgbClr val="218878"/>
              </a:solidFill>
            </a:endParaRPr>
          </a:p>
          <a:p>
            <a:pPr indent="-30416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ct val="100000"/>
              <a:buChar char="○"/>
            </a:pPr>
            <a:r>
              <a:rPr lang="en">
                <a:solidFill>
                  <a:srgbClr val="218878"/>
                </a:solidFill>
              </a:rPr>
              <a:t>Moore’s Law</a:t>
            </a:r>
            <a:endParaRPr>
              <a:solidFill>
                <a:srgbClr val="218878"/>
              </a:solidFill>
            </a:endParaRPr>
          </a:p>
          <a:p>
            <a:pPr indent="-30416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ct val="120201"/>
              <a:buChar char="○"/>
            </a:pPr>
            <a:r>
              <a:rPr lang="en">
                <a:solidFill>
                  <a:srgbClr val="218878"/>
                </a:solidFill>
              </a:rPr>
              <a:t>Quantum Computing</a:t>
            </a:r>
            <a:r>
              <a:rPr lang="en" sz="1164">
                <a:solidFill>
                  <a:srgbClr val="218878"/>
                </a:solidFill>
              </a:rPr>
              <a:t> (https://www.youtube.com/watch?v=lvTqbM5Dq4Q)</a:t>
            </a:r>
            <a:endParaRPr sz="1164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E87BA"/>
                </a:solidFill>
              </a:rPr>
              <a:t>Describe how bad it is</a:t>
            </a:r>
            <a:endParaRPr b="1">
              <a:solidFill>
                <a:srgbClr val="0E87B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16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8878"/>
              </a:buClr>
              <a:buSzPct val="100000"/>
              <a:buChar char="●"/>
            </a:pPr>
            <a:r>
              <a:rPr b="1" lang="en" sz="1400">
                <a:solidFill>
                  <a:srgbClr val="218878"/>
                </a:solidFill>
              </a:rPr>
              <a:t>Complexity Theory</a:t>
            </a:r>
            <a:endParaRPr b="1"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E87BA"/>
                </a:solidFill>
              </a:rPr>
              <a:t>Heuristics. When all else fails we can change the problem</a:t>
            </a:r>
            <a:endParaRPr b="1">
              <a:solidFill>
                <a:srgbClr val="0E87BA"/>
              </a:solidFill>
            </a:endParaRPr>
          </a:p>
          <a:p>
            <a:pPr indent="-30416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8878"/>
              </a:buClr>
              <a:buSzPct val="100000"/>
              <a:buChar char="●"/>
            </a:pPr>
            <a:r>
              <a:rPr lang="en" sz="1400">
                <a:solidFill>
                  <a:srgbClr val="218878"/>
                </a:solidFill>
              </a:rPr>
              <a:t>Algorithms that generate a solution that isn’t necessarily the “best” or “shortest” but is good enough. </a:t>
            </a:r>
            <a:endParaRPr sz="1400">
              <a:solidFill>
                <a:srgbClr val="218878"/>
              </a:solidFill>
            </a:endParaRPr>
          </a:p>
          <a:p>
            <a:pPr indent="-29197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8878"/>
              </a:buClr>
              <a:buSzPct val="100000"/>
              <a:buChar char="○"/>
            </a:pPr>
            <a:r>
              <a:rPr lang="en" sz="1174">
                <a:solidFill>
                  <a:srgbClr val="218878"/>
                </a:solidFill>
              </a:rPr>
              <a:t>Why spend decades calculating the perfect route when you could calculate a good route and then do the route in less than a month?	</a:t>
            </a:r>
            <a:endParaRPr sz="1174">
              <a:solidFill>
                <a:srgbClr val="218878"/>
              </a:solidFill>
            </a:endParaRPr>
          </a:p>
        </p:txBody>
      </p:sp>
      <p:sp>
        <p:nvSpPr>
          <p:cNvPr id="254" name="Google Shape;254;p33"/>
          <p:cNvSpPr txBox="1"/>
          <p:nvPr>
            <p:ph type="title"/>
          </p:nvPr>
        </p:nvSpPr>
        <p:spPr>
          <a:xfrm>
            <a:off x="561200" y="43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can we do with Computer Science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539075" y="4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Structures: Value vs Reference</a:t>
            </a:r>
            <a:endParaRPr b="1"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623400" y="1071775"/>
            <a:ext cx="3498600" cy="21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E87BA"/>
                </a:solidFill>
              </a:rPr>
              <a:t>Value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l</a:t>
            </a:r>
            <a:r>
              <a:rPr lang="en" sz="1400">
                <a:solidFill>
                  <a:srgbClr val="218878"/>
                </a:solidFill>
              </a:rPr>
              <a:t>et x = 0;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l</a:t>
            </a:r>
            <a:r>
              <a:rPr lang="en" sz="1400">
                <a:solidFill>
                  <a:srgbClr val="218878"/>
                </a:solidFill>
              </a:rPr>
              <a:t>et y = x;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y</a:t>
            </a:r>
            <a:r>
              <a:rPr lang="en" sz="1400">
                <a:solidFill>
                  <a:srgbClr val="218878"/>
                </a:solidFill>
              </a:rPr>
              <a:t> = 2;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console.log(x);</a:t>
            </a:r>
            <a:endParaRPr sz="1400">
              <a:solidFill>
                <a:srgbClr val="218878"/>
              </a:solidFill>
            </a:endParaRPr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4809725" y="1122650"/>
            <a:ext cx="3921300" cy="3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E87BA"/>
                </a:solidFill>
              </a:rPr>
              <a:t>Reference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let x = {val: 0};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let y = x;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y.val = 2;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console.log(x);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8878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-"/>
            </a:pPr>
            <a:r>
              <a:rPr lang="en" sz="1400">
                <a:solidFill>
                  <a:schemeClr val="accent1"/>
                </a:solidFill>
              </a:rPr>
              <a:t>In this example Y is pointing to the same thing as X. They are both references to an object.</a:t>
            </a:r>
            <a:endParaRPr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561200" y="43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Structures: Linked List</a:t>
            </a:r>
            <a:endParaRPr b="1"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623400" y="11259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E87BA"/>
                </a:solidFill>
              </a:rPr>
              <a:t>We can use references to make</a:t>
            </a:r>
            <a:endParaRPr b="1">
              <a:solidFill>
                <a:srgbClr val="0E87BA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E87BA"/>
                </a:solidFill>
              </a:rPr>
              <a:t>Interesting</a:t>
            </a:r>
            <a:r>
              <a:rPr b="1" lang="en">
                <a:solidFill>
                  <a:srgbClr val="0E87BA"/>
                </a:solidFill>
              </a:rPr>
              <a:t> data structures</a:t>
            </a:r>
            <a:endParaRPr b="1">
              <a:solidFill>
                <a:srgbClr val="0E87BA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	let list = {val: "you?", next: null};</a:t>
            </a:r>
            <a:endParaRPr sz="1400">
              <a:solidFill>
                <a:srgbClr val="218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	list = {val: "are", next: list};</a:t>
            </a:r>
            <a:endParaRPr sz="1400">
              <a:solidFill>
                <a:srgbClr val="218878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list = {val: "How", next: list};</a:t>
            </a:r>
            <a:endParaRPr sz="1400">
              <a:solidFill>
                <a:srgbClr val="218878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list = {val: “Hi!”, next: list};</a:t>
            </a:r>
            <a:endParaRPr sz="1400">
              <a:solidFill>
                <a:srgbClr val="218878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8878"/>
                </a:solidFill>
              </a:rPr>
              <a:t>console.log(list.next.next.val); // are</a:t>
            </a:r>
            <a:endParaRPr sz="1400">
              <a:solidFill>
                <a:srgbClr val="218878"/>
              </a:solidFill>
            </a:endParaRPr>
          </a:p>
        </p:txBody>
      </p:sp>
      <p:pic>
        <p:nvPicPr>
          <p:cNvPr id="268" name="Google Shape;2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800" y="478700"/>
            <a:ext cx="4186100" cy="20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