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embeddedFontLst>
    <p:embeddedFont>
      <p:font typeface="Short St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QNrxXAnaZaB2l2kyQAcIPcD1k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ShortStack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29996b613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629996b613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629996b613_0_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9996b61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29996b61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629996b613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685800" y="12192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685800" y="12192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/>
          <p:nvPr>
            <p:ph type="title"/>
          </p:nvPr>
        </p:nvSpPr>
        <p:spPr>
          <a:xfrm>
            <a:off x="609600" y="990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Times New Roman"/>
              <a:buNone/>
            </a:pPr>
            <a:r>
              <a:rPr lang="en-US" sz="4400"/>
              <a:t>Socket Programming</a:t>
            </a:r>
            <a:endParaRPr/>
          </a:p>
        </p:txBody>
      </p:sp>
      <p:sp>
        <p:nvSpPr>
          <p:cNvPr id="26" name="Google Shape;26;p1"/>
          <p:cNvSpPr txBox="1"/>
          <p:nvPr>
            <p:ph idx="1" type="body"/>
          </p:nvPr>
        </p:nvSpPr>
        <p:spPr>
          <a:xfrm>
            <a:off x="1295400" y="2819400"/>
            <a:ext cx="44196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Client-Server Model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What is a socket?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TCP Socket in Java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UDP Socket in Java*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Assignment 1*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1800"/>
              <a:t>* Not covered in this lecture</a:t>
            </a:r>
            <a:endParaRPr sz="1800"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640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Socket API (Client Side)</a:t>
            </a:r>
            <a:endParaRPr/>
          </a:p>
        </p:txBody>
      </p:sp>
      <p:sp>
        <p:nvSpPr>
          <p:cNvPr id="157" name="Google Shape;157;p7"/>
          <p:cNvSpPr txBox="1"/>
          <p:nvPr>
            <p:ph idx="1" type="body"/>
          </p:nvPr>
        </p:nvSpPr>
        <p:spPr>
          <a:xfrm>
            <a:off x="685800" y="1086679"/>
            <a:ext cx="7772400" cy="46647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/>
              <a:t>Java methods in Socket class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Socket()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Creates a new socket.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connect(SocketAddress endpoint)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Specifies the address and port used on the remote host (the server).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Does not return until TCP has successfully established a connection. 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getInputStream()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getOutputStream()</a:t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640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Socket API (Client Side)</a:t>
            </a:r>
            <a:endParaRPr/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685800" y="1086679"/>
            <a:ext cx="7772400" cy="46647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/>
              <a:t>Java methods in Socket class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Socket()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Creates a new socket.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connect(SocketAddress endpoint)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Specifies the address and port used on the remote host (the server).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Does not return until TCP has successfully established a connection. 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getInputStream()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getOutputStream()</a:t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685800" y="1563756"/>
            <a:ext cx="7772400" cy="275886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Socket(InetAddress address, int port)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a stream socket and connects it to the specified port number at the specified IP address.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642257" y="268151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640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Flow Chart (UDP)</a:t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48450" y="2683913"/>
            <a:ext cx="3057600" cy="33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c=new DatagramSocket()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869348" y="3530998"/>
            <a:ext cx="3015790" cy="7861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c.send()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c.receive()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5249420" y="1898587"/>
            <a:ext cx="3057591" cy="33921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s=new DatagramSocket()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5249419" y="2714793"/>
            <a:ext cx="3057592" cy="33921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s.bind()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11"/>
          <p:cNvCxnSpPr>
            <a:stCxn id="181" idx="2"/>
            <a:endCxn id="182" idx="0"/>
          </p:cNvCxnSpPr>
          <p:nvPr/>
        </p:nvCxnSpPr>
        <p:spPr>
          <a:xfrm>
            <a:off x="6778215" y="2237801"/>
            <a:ext cx="0" cy="4770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11"/>
          <p:cNvCxnSpPr>
            <a:stCxn id="182" idx="2"/>
            <a:endCxn id="185" idx="0"/>
          </p:cNvCxnSpPr>
          <p:nvPr/>
        </p:nvCxnSpPr>
        <p:spPr>
          <a:xfrm>
            <a:off x="6778215" y="3054007"/>
            <a:ext cx="0" cy="4809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11"/>
          <p:cNvCxnSpPr>
            <a:stCxn id="179" idx="2"/>
            <a:endCxn id="180" idx="0"/>
          </p:cNvCxnSpPr>
          <p:nvPr/>
        </p:nvCxnSpPr>
        <p:spPr>
          <a:xfrm>
            <a:off x="2377250" y="3023213"/>
            <a:ext cx="0" cy="5079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11"/>
          <p:cNvSpPr/>
          <p:nvPr/>
        </p:nvSpPr>
        <p:spPr>
          <a:xfrm>
            <a:off x="869349" y="4791171"/>
            <a:ext cx="3015789" cy="33921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c.close()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11"/>
          <p:cNvCxnSpPr>
            <a:stCxn id="180" idx="2"/>
            <a:endCxn id="187" idx="0"/>
          </p:cNvCxnSpPr>
          <p:nvPr/>
        </p:nvCxnSpPr>
        <p:spPr>
          <a:xfrm>
            <a:off x="2377243" y="4317195"/>
            <a:ext cx="0" cy="4740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" name="Google Shape;189;p11"/>
          <p:cNvSpPr txBox="1"/>
          <p:nvPr/>
        </p:nvSpPr>
        <p:spPr>
          <a:xfrm>
            <a:off x="1883830" y="2237801"/>
            <a:ext cx="9255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6155679" y="1420436"/>
            <a:ext cx="11514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5249419" y="3535022"/>
            <a:ext cx="3057592" cy="7861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s.send()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s.receive()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5249419" y="4789715"/>
            <a:ext cx="3057592" cy="33921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s.close()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1"/>
          <p:cNvCxnSpPr>
            <a:stCxn id="185" idx="2"/>
            <a:endCxn id="191" idx="0"/>
          </p:cNvCxnSpPr>
          <p:nvPr/>
        </p:nvCxnSpPr>
        <p:spPr>
          <a:xfrm>
            <a:off x="6778215" y="4321219"/>
            <a:ext cx="0" cy="4686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640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Times New Roman"/>
              <a:buNone/>
            </a:pPr>
            <a:r>
              <a:rPr lang="en-US"/>
              <a:t>UDP</a:t>
            </a:r>
            <a:r>
              <a:rPr b="1" i="0" lang="en-US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Socket API</a:t>
            </a:r>
            <a:endParaRPr/>
          </a:p>
        </p:txBody>
      </p:sp>
      <p:sp>
        <p:nvSpPr>
          <p:cNvPr id="200" name="Google Shape;200;p10"/>
          <p:cNvSpPr txBox="1"/>
          <p:nvPr>
            <p:ph idx="1" type="body"/>
          </p:nvPr>
        </p:nvSpPr>
        <p:spPr>
          <a:xfrm>
            <a:off x="685800" y="898566"/>
            <a:ext cx="7772400" cy="46647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Java methods in DatagramSocket class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DatagramSocket()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Constructs a datagram socket and binds it to any available port on the local host machine.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send(DatagramPacket p)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Sends a datagram packet from this socket.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Since UDP is connectionless, the application needs to provide the address and port for the remote host when constructing the packet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receive(DatagramPacket p)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Receives a datagram packet from this socket.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Packet could have come from anyone -­­ call getAddress() and getPort()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>
            <p:ph type="title"/>
          </p:nvPr>
        </p:nvSpPr>
        <p:spPr>
          <a:xfrm>
            <a:off x="609600" y="990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Times New Roman"/>
              <a:buNone/>
            </a:pPr>
            <a:r>
              <a:rPr lang="en-US" sz="4400"/>
              <a:t>Assignment 1</a:t>
            </a:r>
            <a:endParaRPr/>
          </a:p>
        </p:txBody>
      </p:sp>
      <p:sp>
        <p:nvSpPr>
          <p:cNvPr id="206" name="Google Shape;206;p13"/>
          <p:cNvSpPr txBox="1"/>
          <p:nvPr>
            <p:ph idx="1" type="body"/>
          </p:nvPr>
        </p:nvSpPr>
        <p:spPr>
          <a:xfrm>
            <a:off x="1295399" y="2819400"/>
            <a:ext cx="5787571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Part 1: Write Iperfer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Part 2: Mininet Tutorial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Part 3: Measurements in Mininet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640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4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1" marL="74295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Part 1: Write Iperfer</a:t>
            </a:r>
            <a:endParaRPr/>
          </a:p>
        </p:txBody>
      </p:sp>
      <p:sp>
        <p:nvSpPr>
          <p:cNvPr id="214" name="Google Shape;214;p14"/>
          <p:cNvSpPr txBox="1"/>
          <p:nvPr>
            <p:ph idx="1" type="body"/>
          </p:nvPr>
        </p:nvSpPr>
        <p:spPr>
          <a:xfrm>
            <a:off x="685800" y="1219199"/>
            <a:ext cx="7772400" cy="477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a tool called Iperfer to measure network bandwidth.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Client mode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Send TCP packets to a specific host for a specified time window and track how much data was sent during that time frame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Calculate and display the bandwidth based on how much data was sent in the elapsed time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Should be invoked as follows: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java Iperfer -c -h &lt;server hostname&gt; -p &lt;server port&gt; -t &lt;time&gt;</a:t>
            </a:r>
            <a:endParaRPr sz="2000"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640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5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1" marL="74295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Part 1: Write Iperfer</a:t>
            </a:r>
            <a:endParaRPr/>
          </a:p>
        </p:txBody>
      </p:sp>
      <p:sp>
        <p:nvSpPr>
          <p:cNvPr id="222" name="Google Shape;222;p15"/>
          <p:cNvSpPr txBox="1"/>
          <p:nvPr>
            <p:ph idx="1" type="body"/>
          </p:nvPr>
        </p:nvSpPr>
        <p:spPr>
          <a:xfrm>
            <a:off x="685800" y="1219199"/>
            <a:ext cx="7772400" cy="477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a tool called Iperfer to measure network bandwidth.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Server mode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Receive TCP packets and track how much data was received during the lifetime of a connection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Calculate and display the bandwidth based on how much data was received and how much time elapsed between received the first and last byte of data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Should be invoked as follows: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	java Iperfer -s -p &lt;listen port&gt;</a:t>
            </a:r>
            <a:endParaRPr sz="2000"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640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6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1" marL="74295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Part 2: Mininet Tutorial</a:t>
            </a:r>
            <a:endParaRPr/>
          </a:p>
        </p:txBody>
      </p:sp>
      <p:sp>
        <p:nvSpPr>
          <p:cNvPr id="230" name="Google Shape;230;p16"/>
          <p:cNvSpPr txBox="1"/>
          <p:nvPr>
            <p:ph idx="1" type="body"/>
          </p:nvPr>
        </p:nvSpPr>
        <p:spPr>
          <a:xfrm>
            <a:off x="685800" y="1088573"/>
            <a:ext cx="7772400" cy="5029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Mininet is a software emulator for prototyping a large network on a single machine.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run Mininet, you will need a virtual machine (VM) in the Instructional Virtual Lab.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You should use SSH, not the VMware remote console, to access your VM. For example: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  	 </a:t>
            </a:r>
            <a:r>
              <a:rPr lang="en-US" sz="2400">
                <a:latin typeface="Short Stack"/>
                <a:ea typeface="Short Stack"/>
                <a:cs typeface="Short Stack"/>
                <a:sym typeface="Short Stack"/>
              </a:rPr>
              <a:t>ssh -X mininet@mininet-02.cs.wisc.edu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Use the </a:t>
            </a:r>
            <a:r>
              <a:rPr lang="en-US" sz="2400">
                <a:latin typeface="Short Stack"/>
                <a:ea typeface="Short Stack"/>
                <a:cs typeface="Short Stack"/>
                <a:sym typeface="Short Stack"/>
              </a:rPr>
              <a:t>scp</a:t>
            </a:r>
            <a:r>
              <a:rPr lang="en-US"/>
              <a:t> (secure copy) command to transfer files to/from your VM, for example:</a:t>
            </a:r>
            <a:endParaRPr/>
          </a:p>
          <a:p>
            <a:pPr indent="0" lvl="2" marL="965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400">
                <a:latin typeface="Short Stack"/>
                <a:ea typeface="Short Stack"/>
                <a:cs typeface="Short Stack"/>
                <a:sym typeface="Short Stack"/>
              </a:rPr>
              <a:t>scp Desktop/sockets-demo/Server.java mininet@mininet-02.cs.wisc.edu:Server.java</a:t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640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7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1" marL="74295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Part 2: Mininet Tutorial</a:t>
            </a:r>
            <a:endParaRPr/>
          </a:p>
        </p:txBody>
      </p:sp>
      <p:sp>
        <p:nvSpPr>
          <p:cNvPr id="238" name="Google Shape;238;p17"/>
          <p:cNvSpPr txBox="1"/>
          <p:nvPr>
            <p:ph idx="1" type="body"/>
          </p:nvPr>
        </p:nvSpPr>
        <p:spPr>
          <a:xfrm>
            <a:off x="685800" y="1219199"/>
            <a:ext cx="7772400" cy="5029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Run Mininet: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Short Stack"/>
                <a:ea typeface="Short Stack"/>
                <a:cs typeface="Short Stack"/>
                <a:sym typeface="Short Stack"/>
              </a:rPr>
              <a:t>sudo python assign1/assign1_test.py</a:t>
            </a:r>
            <a:endParaRPr>
              <a:latin typeface="Short Stack"/>
              <a:ea typeface="Short Stack"/>
              <a:cs typeface="Short Stack"/>
              <a:sym typeface="Short Stack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useful commands in Mininet: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Short Stack"/>
                <a:ea typeface="Short Stack"/>
                <a:cs typeface="Short Stack"/>
                <a:sym typeface="Short Stack"/>
              </a:rPr>
              <a:t>help</a:t>
            </a:r>
            <a:endParaRPr>
              <a:latin typeface="Short Stack"/>
              <a:ea typeface="Short Stack"/>
              <a:cs typeface="Short Stack"/>
              <a:sym typeface="Short Stack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Short Stack"/>
                <a:ea typeface="Short Stack"/>
                <a:cs typeface="Short Stack"/>
                <a:sym typeface="Short Stack"/>
              </a:rPr>
              <a:t>nodes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Short Stack"/>
                <a:ea typeface="Short Stack"/>
                <a:cs typeface="Short Stack"/>
                <a:sym typeface="Short Stack"/>
              </a:rPr>
              <a:t>net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Short Stack"/>
                <a:ea typeface="Short Stack"/>
                <a:cs typeface="Short Stack"/>
                <a:sym typeface="Short Stack"/>
              </a:rPr>
              <a:t>dump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Short Stack"/>
                <a:ea typeface="Short Stack"/>
                <a:cs typeface="Short Stack"/>
                <a:sym typeface="Short Stack"/>
              </a:rPr>
              <a:t>h1 ifconfig –a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Short Stack"/>
                <a:ea typeface="Short Stack"/>
                <a:cs typeface="Short Stack"/>
                <a:sym typeface="Short Stack"/>
              </a:rPr>
              <a:t>h1 ping -c 1 h2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Short Stack"/>
                <a:ea typeface="Short Stack"/>
                <a:cs typeface="Short Stack"/>
                <a:sym typeface="Short Stack"/>
              </a:rPr>
              <a:t>xterm h1</a:t>
            </a:r>
            <a:endParaRPr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Times New Roman"/>
              <a:buNone/>
            </a:pPr>
            <a:r>
              <a:rPr lang="en-US"/>
              <a:t>Client-Server Model</a:t>
            </a:r>
            <a:r>
              <a:rPr b="1" i="0" lang="en-US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685800" y="3617282"/>
            <a:ext cx="7772400" cy="30015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Servers passively accept connection requests from clients. One server can communicate with multiple clients at the same time.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Clients actively request connection to servers. Normally, a client communicates with one server at a time.</a:t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515481" y="942554"/>
            <a:ext cx="1489765" cy="60794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2345635" y="923918"/>
            <a:ext cx="2226365" cy="887896"/>
          </a:xfrm>
          <a:prstGeom prst="cloud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35;p3"/>
          <p:cNvCxnSpPr>
            <a:stCxn id="33" idx="3"/>
            <a:endCxn id="34" idx="2"/>
          </p:cNvCxnSpPr>
          <p:nvPr/>
        </p:nvCxnSpPr>
        <p:spPr>
          <a:xfrm>
            <a:off x="2005246" y="1246526"/>
            <a:ext cx="347400" cy="121200"/>
          </a:xfrm>
          <a:prstGeom prst="straightConnector1">
            <a:avLst/>
          </a:prstGeom>
          <a:noFill/>
          <a:ln cap="flat" cmpd="sng" w="25400">
            <a:solidFill>
              <a:srgbClr val="2D2DC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3"/>
          <p:cNvSpPr/>
          <p:nvPr/>
        </p:nvSpPr>
        <p:spPr>
          <a:xfrm>
            <a:off x="3827116" y="2002373"/>
            <a:ext cx="1489765" cy="60794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3"/>
          <p:cNvCxnSpPr>
            <a:stCxn id="34" idx="1"/>
            <a:endCxn id="36" idx="1"/>
          </p:cNvCxnSpPr>
          <p:nvPr/>
        </p:nvCxnSpPr>
        <p:spPr>
          <a:xfrm>
            <a:off x="3458817" y="1810869"/>
            <a:ext cx="368400" cy="495600"/>
          </a:xfrm>
          <a:prstGeom prst="straightConnector1">
            <a:avLst/>
          </a:prstGeom>
          <a:noFill/>
          <a:ln cap="flat" cmpd="sng" w="25400">
            <a:solidFill>
              <a:srgbClr val="2D2DC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3"/>
          <p:cNvSpPr/>
          <p:nvPr/>
        </p:nvSpPr>
        <p:spPr>
          <a:xfrm>
            <a:off x="7138754" y="830891"/>
            <a:ext cx="1489765" cy="60794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1260363" y="2686945"/>
            <a:ext cx="1489765" cy="60794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5489160" y="1607626"/>
            <a:ext cx="2226365" cy="887896"/>
          </a:xfrm>
          <a:prstGeom prst="cloud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4092629" y="2847171"/>
            <a:ext cx="2226365" cy="887896"/>
          </a:xfrm>
          <a:prstGeom prst="cloud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3"/>
          <p:cNvCxnSpPr>
            <a:stCxn id="38" idx="2"/>
            <a:endCxn id="40" idx="0"/>
          </p:cNvCxnSpPr>
          <p:nvPr/>
        </p:nvCxnSpPr>
        <p:spPr>
          <a:xfrm flipH="1">
            <a:off x="7713536" y="1438834"/>
            <a:ext cx="170100" cy="612600"/>
          </a:xfrm>
          <a:prstGeom prst="straightConnector1">
            <a:avLst/>
          </a:prstGeom>
          <a:noFill/>
          <a:ln cap="flat" cmpd="sng" w="25400">
            <a:solidFill>
              <a:srgbClr val="2D2DC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3"/>
          <p:cNvCxnSpPr>
            <a:stCxn id="40" idx="2"/>
            <a:endCxn id="36" idx="3"/>
          </p:cNvCxnSpPr>
          <p:nvPr/>
        </p:nvCxnSpPr>
        <p:spPr>
          <a:xfrm flipH="1">
            <a:off x="5316966" y="2051574"/>
            <a:ext cx="179100" cy="254700"/>
          </a:xfrm>
          <a:prstGeom prst="straightConnector1">
            <a:avLst/>
          </a:prstGeom>
          <a:noFill/>
          <a:ln cap="flat" cmpd="sng" w="25400">
            <a:solidFill>
              <a:srgbClr val="2D2DC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3"/>
          <p:cNvCxnSpPr>
            <a:stCxn id="41" idx="2"/>
            <a:endCxn id="39" idx="3"/>
          </p:cNvCxnSpPr>
          <p:nvPr/>
        </p:nvCxnSpPr>
        <p:spPr>
          <a:xfrm rot="10800000">
            <a:off x="2750135" y="2990819"/>
            <a:ext cx="1349400" cy="300300"/>
          </a:xfrm>
          <a:prstGeom prst="straightConnector1">
            <a:avLst/>
          </a:prstGeom>
          <a:noFill/>
          <a:ln cap="flat" cmpd="sng" w="25400">
            <a:solidFill>
              <a:srgbClr val="2D2DC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3"/>
          <p:cNvCxnSpPr>
            <a:stCxn id="36" idx="2"/>
            <a:endCxn id="41" idx="3"/>
          </p:cNvCxnSpPr>
          <p:nvPr/>
        </p:nvCxnSpPr>
        <p:spPr>
          <a:xfrm>
            <a:off x="4571998" y="2610316"/>
            <a:ext cx="633900" cy="287700"/>
          </a:xfrm>
          <a:prstGeom prst="straightConnector1">
            <a:avLst/>
          </a:prstGeom>
          <a:noFill/>
          <a:ln cap="flat" cmpd="sng" w="25400">
            <a:solidFill>
              <a:srgbClr val="2D2DC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640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 txBox="1"/>
          <p:nvPr>
            <p:ph type="title"/>
          </p:nvPr>
        </p:nvSpPr>
        <p:spPr>
          <a:xfrm>
            <a:off x="228601" y="0"/>
            <a:ext cx="8229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1" marL="74295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Part 3: Measurements in Mininet</a:t>
            </a:r>
            <a:endParaRPr/>
          </a:p>
        </p:txBody>
      </p:sp>
      <p:pic>
        <p:nvPicPr>
          <p:cNvPr id="246" name="Google Shape;246;p18"/>
          <p:cNvPicPr preferRelativeResize="0"/>
          <p:nvPr/>
        </p:nvPicPr>
        <p:blipFill rotWithShape="1">
          <a:blip r:embed="rId3">
            <a:alphaModFix/>
          </a:blip>
          <a:srcRect b="0" l="0" r="0" t="1545"/>
          <a:stretch/>
        </p:blipFill>
        <p:spPr>
          <a:xfrm>
            <a:off x="783772" y="1248229"/>
            <a:ext cx="7550346" cy="302567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8"/>
          <p:cNvSpPr txBox="1"/>
          <p:nvPr/>
        </p:nvSpPr>
        <p:spPr>
          <a:xfrm>
            <a:off x="783772" y="4273899"/>
            <a:ext cx="7039428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Latency and Throughput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Path Latency and Throughput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Effects of Multiplexing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Effects of Latency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9996b613_0_6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(n Overly) Simplistic Model</a:t>
            </a:r>
            <a:endParaRPr/>
          </a:p>
        </p:txBody>
      </p:sp>
      <p:grpSp>
        <p:nvGrpSpPr>
          <p:cNvPr id="52" name="Google Shape;52;g629996b613_0_6"/>
          <p:cNvGrpSpPr/>
          <p:nvPr/>
        </p:nvGrpSpPr>
        <p:grpSpPr>
          <a:xfrm>
            <a:off x="645545" y="1633413"/>
            <a:ext cx="3279330" cy="1433921"/>
            <a:chOff x="645450" y="1109042"/>
            <a:chExt cx="2634000" cy="4909008"/>
          </a:xfrm>
        </p:grpSpPr>
        <p:sp>
          <p:nvSpPr>
            <p:cNvPr id="53" name="Google Shape;53;g629996b613_0_6"/>
            <p:cNvSpPr/>
            <p:nvPr/>
          </p:nvSpPr>
          <p:spPr>
            <a:xfrm>
              <a:off x="645450" y="1109150"/>
              <a:ext cx="2634000" cy="4908900"/>
            </a:xfrm>
            <a:prstGeom prst="rect">
              <a:avLst/>
            </a:prstGeom>
            <a:noFill/>
            <a:ln cap="flat" cmpd="sng" w="38100">
              <a:solidFill>
                <a:srgbClr val="33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g629996b613_0_6"/>
            <p:cNvSpPr txBox="1"/>
            <p:nvPr/>
          </p:nvSpPr>
          <p:spPr>
            <a:xfrm>
              <a:off x="668506" y="1109042"/>
              <a:ext cx="1038900" cy="18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Times New Roman"/>
                  <a:ea typeface="Times New Roman"/>
                  <a:cs typeface="Times New Roman"/>
                  <a:sym typeface="Times New Roman"/>
                </a:rPr>
                <a:t>Client 0</a:t>
              </a:r>
              <a:endParaRPr sz="24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5" name="Google Shape;55;g629996b613_0_6"/>
          <p:cNvSpPr/>
          <p:nvPr/>
        </p:nvSpPr>
        <p:spPr>
          <a:xfrm>
            <a:off x="784600" y="2228913"/>
            <a:ext cx="1724100" cy="56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Application</a:t>
            </a:r>
            <a:endParaRPr sz="1800"/>
          </a:p>
        </p:txBody>
      </p:sp>
      <p:sp>
        <p:nvSpPr>
          <p:cNvPr id="56" name="Google Shape;56;g629996b613_0_6"/>
          <p:cNvSpPr/>
          <p:nvPr/>
        </p:nvSpPr>
        <p:spPr>
          <a:xfrm>
            <a:off x="2785475" y="2228913"/>
            <a:ext cx="1139400" cy="56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Socket</a:t>
            </a:r>
            <a:endParaRPr sz="1800"/>
          </a:p>
        </p:txBody>
      </p:sp>
      <p:grpSp>
        <p:nvGrpSpPr>
          <p:cNvPr id="57" name="Google Shape;57;g629996b613_0_6"/>
          <p:cNvGrpSpPr/>
          <p:nvPr/>
        </p:nvGrpSpPr>
        <p:grpSpPr>
          <a:xfrm>
            <a:off x="5256286" y="2274681"/>
            <a:ext cx="3279330" cy="2894287"/>
            <a:chOff x="645450" y="1109150"/>
            <a:chExt cx="2634000" cy="4908900"/>
          </a:xfrm>
        </p:grpSpPr>
        <p:sp>
          <p:nvSpPr>
            <p:cNvPr id="58" name="Google Shape;58;g629996b613_0_6"/>
            <p:cNvSpPr/>
            <p:nvPr/>
          </p:nvSpPr>
          <p:spPr>
            <a:xfrm>
              <a:off x="645450" y="1109150"/>
              <a:ext cx="2634000" cy="4908900"/>
            </a:xfrm>
            <a:prstGeom prst="rect">
              <a:avLst/>
            </a:prstGeom>
            <a:noFill/>
            <a:ln cap="flat" cmpd="sng" w="38100">
              <a:solidFill>
                <a:srgbClr val="33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629996b613_0_6"/>
            <p:cNvSpPr txBox="1"/>
            <p:nvPr/>
          </p:nvSpPr>
          <p:spPr>
            <a:xfrm>
              <a:off x="668500" y="1109150"/>
              <a:ext cx="1014300" cy="55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Times New Roman"/>
                  <a:ea typeface="Times New Roman"/>
                  <a:cs typeface="Times New Roman"/>
                  <a:sym typeface="Times New Roman"/>
                </a:rPr>
                <a:t>Server</a:t>
              </a:r>
              <a:endParaRPr sz="24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60" name="Google Shape;60;g629996b613_0_6"/>
          <p:cNvCxnSpPr>
            <a:stCxn id="55" idx="3"/>
            <a:endCxn id="56" idx="1"/>
          </p:cNvCxnSpPr>
          <p:nvPr/>
        </p:nvCxnSpPr>
        <p:spPr>
          <a:xfrm>
            <a:off x="2508700" y="2510013"/>
            <a:ext cx="27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" name="Google Shape;61;g629996b613_0_6"/>
          <p:cNvGrpSpPr/>
          <p:nvPr/>
        </p:nvGrpSpPr>
        <p:grpSpPr>
          <a:xfrm>
            <a:off x="645545" y="3952700"/>
            <a:ext cx="3279330" cy="1433921"/>
            <a:chOff x="645450" y="1109042"/>
            <a:chExt cx="2634000" cy="4909008"/>
          </a:xfrm>
        </p:grpSpPr>
        <p:sp>
          <p:nvSpPr>
            <p:cNvPr id="62" name="Google Shape;62;g629996b613_0_6"/>
            <p:cNvSpPr/>
            <p:nvPr/>
          </p:nvSpPr>
          <p:spPr>
            <a:xfrm>
              <a:off x="645450" y="1109150"/>
              <a:ext cx="2634000" cy="4908900"/>
            </a:xfrm>
            <a:prstGeom prst="rect">
              <a:avLst/>
            </a:prstGeom>
            <a:noFill/>
            <a:ln cap="flat" cmpd="sng" w="38100">
              <a:solidFill>
                <a:srgbClr val="33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g629996b613_0_6"/>
            <p:cNvSpPr txBox="1"/>
            <p:nvPr/>
          </p:nvSpPr>
          <p:spPr>
            <a:xfrm>
              <a:off x="668507" y="1109042"/>
              <a:ext cx="1094400" cy="18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Times New Roman"/>
                  <a:ea typeface="Times New Roman"/>
                  <a:cs typeface="Times New Roman"/>
                  <a:sym typeface="Times New Roman"/>
                </a:rPr>
                <a:t>Client 1 </a:t>
              </a:r>
              <a:endParaRPr sz="24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4" name="Google Shape;64;g629996b613_0_6"/>
          <p:cNvSpPr/>
          <p:nvPr/>
        </p:nvSpPr>
        <p:spPr>
          <a:xfrm>
            <a:off x="784600" y="4548200"/>
            <a:ext cx="1724100" cy="56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Application</a:t>
            </a:r>
            <a:endParaRPr sz="1800"/>
          </a:p>
        </p:txBody>
      </p:sp>
      <p:sp>
        <p:nvSpPr>
          <p:cNvPr id="65" name="Google Shape;65;g629996b613_0_6"/>
          <p:cNvSpPr/>
          <p:nvPr/>
        </p:nvSpPr>
        <p:spPr>
          <a:xfrm>
            <a:off x="2785475" y="4548200"/>
            <a:ext cx="1139400" cy="56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Socket</a:t>
            </a:r>
            <a:endParaRPr sz="1800"/>
          </a:p>
        </p:txBody>
      </p:sp>
      <p:cxnSp>
        <p:nvCxnSpPr>
          <p:cNvPr id="66" name="Google Shape;66;g629996b613_0_6"/>
          <p:cNvCxnSpPr>
            <a:stCxn id="64" idx="3"/>
            <a:endCxn id="65" idx="1"/>
          </p:cNvCxnSpPr>
          <p:nvPr/>
        </p:nvCxnSpPr>
        <p:spPr>
          <a:xfrm>
            <a:off x="2508700" y="4829300"/>
            <a:ext cx="27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g629996b613_0_6"/>
          <p:cNvSpPr/>
          <p:nvPr/>
        </p:nvSpPr>
        <p:spPr>
          <a:xfrm>
            <a:off x="6722600" y="2912213"/>
            <a:ext cx="1724100" cy="56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Service 0</a:t>
            </a:r>
            <a:endParaRPr sz="1800"/>
          </a:p>
        </p:txBody>
      </p:sp>
      <p:sp>
        <p:nvSpPr>
          <p:cNvPr id="68" name="Google Shape;68;g629996b613_0_6"/>
          <p:cNvSpPr/>
          <p:nvPr/>
        </p:nvSpPr>
        <p:spPr>
          <a:xfrm>
            <a:off x="6722600" y="4112313"/>
            <a:ext cx="1724100" cy="56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Service 1</a:t>
            </a:r>
            <a:endParaRPr sz="1800"/>
          </a:p>
        </p:txBody>
      </p:sp>
      <p:sp>
        <p:nvSpPr>
          <p:cNvPr id="69" name="Google Shape;69;g629996b613_0_6"/>
          <p:cNvSpPr/>
          <p:nvPr/>
        </p:nvSpPr>
        <p:spPr>
          <a:xfrm>
            <a:off x="5256275" y="2912213"/>
            <a:ext cx="1139400" cy="56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Socket</a:t>
            </a:r>
            <a:endParaRPr sz="1800"/>
          </a:p>
        </p:txBody>
      </p:sp>
      <p:sp>
        <p:nvSpPr>
          <p:cNvPr id="70" name="Google Shape;70;g629996b613_0_6"/>
          <p:cNvSpPr/>
          <p:nvPr/>
        </p:nvSpPr>
        <p:spPr>
          <a:xfrm>
            <a:off x="5256275" y="4112313"/>
            <a:ext cx="1139400" cy="56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Socket</a:t>
            </a:r>
            <a:endParaRPr sz="1800"/>
          </a:p>
        </p:txBody>
      </p:sp>
      <p:cxnSp>
        <p:nvCxnSpPr>
          <p:cNvPr id="71" name="Google Shape;71;g629996b613_0_6"/>
          <p:cNvCxnSpPr>
            <a:stCxn id="69" idx="3"/>
            <a:endCxn id="67" idx="1"/>
          </p:cNvCxnSpPr>
          <p:nvPr/>
        </p:nvCxnSpPr>
        <p:spPr>
          <a:xfrm>
            <a:off x="6395675" y="3193313"/>
            <a:ext cx="32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g629996b613_0_6"/>
          <p:cNvCxnSpPr>
            <a:stCxn id="70" idx="3"/>
            <a:endCxn id="68" idx="1"/>
          </p:cNvCxnSpPr>
          <p:nvPr/>
        </p:nvCxnSpPr>
        <p:spPr>
          <a:xfrm>
            <a:off x="6395675" y="4393413"/>
            <a:ext cx="32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g629996b613_0_6"/>
          <p:cNvCxnSpPr>
            <a:stCxn id="56" idx="3"/>
            <a:endCxn id="69" idx="1"/>
          </p:cNvCxnSpPr>
          <p:nvPr/>
        </p:nvCxnSpPr>
        <p:spPr>
          <a:xfrm>
            <a:off x="3924875" y="2510013"/>
            <a:ext cx="1331400" cy="683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g629996b613_0_6"/>
          <p:cNvCxnSpPr>
            <a:stCxn id="65" idx="3"/>
            <a:endCxn id="70" idx="1"/>
          </p:cNvCxnSpPr>
          <p:nvPr/>
        </p:nvCxnSpPr>
        <p:spPr>
          <a:xfrm flipH="1" rot="10800000">
            <a:off x="3924875" y="4393400"/>
            <a:ext cx="1331400" cy="4359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g629996b613_0_6"/>
          <p:cNvCxnSpPr/>
          <p:nvPr/>
        </p:nvCxnSpPr>
        <p:spPr>
          <a:xfrm flipH="1">
            <a:off x="2650225" y="1645425"/>
            <a:ext cx="12600" cy="143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g629996b613_0_6"/>
          <p:cNvSpPr txBox="1"/>
          <p:nvPr/>
        </p:nvSpPr>
        <p:spPr>
          <a:xfrm>
            <a:off x="2662825" y="1645425"/>
            <a:ext cx="8793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7" name="Google Shape;77;g629996b613_0_6"/>
          <p:cNvCxnSpPr/>
          <p:nvPr/>
        </p:nvCxnSpPr>
        <p:spPr>
          <a:xfrm flipH="1">
            <a:off x="2656525" y="3953250"/>
            <a:ext cx="12600" cy="143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8" name="Google Shape;78;g629996b613_0_6"/>
          <p:cNvSpPr txBox="1"/>
          <p:nvPr/>
        </p:nvSpPr>
        <p:spPr>
          <a:xfrm>
            <a:off x="2669125" y="3953250"/>
            <a:ext cx="8793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" name="Google Shape;79;g629996b613_0_6"/>
          <p:cNvCxnSpPr/>
          <p:nvPr/>
        </p:nvCxnSpPr>
        <p:spPr>
          <a:xfrm>
            <a:off x="6565425" y="2274675"/>
            <a:ext cx="3600" cy="287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0" name="Google Shape;80;g629996b613_0_6"/>
          <p:cNvSpPr txBox="1"/>
          <p:nvPr/>
        </p:nvSpPr>
        <p:spPr>
          <a:xfrm>
            <a:off x="5256263" y="3575425"/>
            <a:ext cx="8793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640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Times New Roman"/>
              <a:buNone/>
            </a:pPr>
            <a:r>
              <a:rPr lang="en-US"/>
              <a:t>What is socket?</a:t>
            </a:r>
            <a:endParaRPr/>
          </a:p>
        </p:txBody>
      </p:sp>
      <p:sp>
        <p:nvSpPr>
          <p:cNvPr id="88" name="Google Shape;88;p2"/>
          <p:cNvSpPr txBox="1"/>
          <p:nvPr>
            <p:ph idx="1" type="body"/>
          </p:nvPr>
        </p:nvSpPr>
        <p:spPr>
          <a:xfrm>
            <a:off x="685800" y="12954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API between application and transport layers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Berkeley sockets interface -­­ originally provided by BSD 4.1 in about 1982</a:t>
            </a:r>
            <a:endParaRPr sz="2800"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Java interface is slightly different from the C interface</a:t>
            </a:r>
            <a:endParaRPr sz="2800"/>
          </a:p>
          <a:p>
            <a: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/>
              <a:t>Operations defined by the interface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Creating a socket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Attaching the socket to the network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Sending/receiving data through the socket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Closing the socket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640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Flow Chart (TCP)</a:t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70947" y="3052025"/>
            <a:ext cx="2963989" cy="33921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c=new Socket()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870947" y="3868231"/>
            <a:ext cx="2963989" cy="33921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c.connect(</a:t>
            </a:r>
            <a:r>
              <a:rPr lang="en-US" sz="2000">
                <a:solidFill>
                  <a:schemeClr val="dk1"/>
                </a:solidFill>
              </a:rPr>
              <a:t>endpoint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866219" y="4684437"/>
            <a:ext cx="2963989" cy="33921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Transmission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5307476" y="1419613"/>
            <a:ext cx="2963989" cy="33921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s=new ServerSocket()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5307475" y="2235819"/>
            <a:ext cx="2963989" cy="33921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s.bind(</a:t>
            </a:r>
            <a:r>
              <a:rPr lang="en-US" sz="2000">
                <a:solidFill>
                  <a:schemeClr val="dk1"/>
                </a:solidFill>
              </a:rPr>
              <a:t>endpoint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9"/>
          <p:cNvSpPr/>
          <p:nvPr/>
        </p:nvSpPr>
        <p:spPr>
          <a:xfrm>
            <a:off x="5307475" y="3052025"/>
            <a:ext cx="2963989" cy="33921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c=s.accept()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9"/>
          <p:cNvCxnSpPr>
            <a:stCxn id="99" idx="2"/>
            <a:endCxn id="100" idx="0"/>
          </p:cNvCxnSpPr>
          <p:nvPr/>
        </p:nvCxnSpPr>
        <p:spPr>
          <a:xfrm>
            <a:off x="6789471" y="1758827"/>
            <a:ext cx="0" cy="4770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" name="Google Shape;103;p9"/>
          <p:cNvCxnSpPr>
            <a:stCxn id="100" idx="2"/>
            <a:endCxn id="101" idx="0"/>
          </p:cNvCxnSpPr>
          <p:nvPr/>
        </p:nvCxnSpPr>
        <p:spPr>
          <a:xfrm>
            <a:off x="6789470" y="2575033"/>
            <a:ext cx="0" cy="4770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p9"/>
          <p:cNvCxnSpPr>
            <a:stCxn id="96" idx="2"/>
            <a:endCxn id="97" idx="0"/>
          </p:cNvCxnSpPr>
          <p:nvPr/>
        </p:nvCxnSpPr>
        <p:spPr>
          <a:xfrm>
            <a:off x="2352941" y="3391239"/>
            <a:ext cx="0" cy="4770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p9"/>
          <p:cNvCxnSpPr>
            <a:stCxn id="101" idx="2"/>
            <a:endCxn id="106" idx="0"/>
          </p:cNvCxnSpPr>
          <p:nvPr/>
        </p:nvCxnSpPr>
        <p:spPr>
          <a:xfrm>
            <a:off x="6789470" y="3391239"/>
            <a:ext cx="0" cy="12834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" name="Google Shape;106;p9"/>
          <p:cNvSpPr/>
          <p:nvPr/>
        </p:nvSpPr>
        <p:spPr>
          <a:xfrm>
            <a:off x="5307475" y="4674566"/>
            <a:ext cx="2963989" cy="33921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Transmission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9"/>
          <p:cNvCxnSpPr>
            <a:stCxn id="97" idx="2"/>
            <a:endCxn id="98" idx="0"/>
          </p:cNvCxnSpPr>
          <p:nvPr/>
        </p:nvCxnSpPr>
        <p:spPr>
          <a:xfrm flipH="1">
            <a:off x="2348141" y="4207445"/>
            <a:ext cx="4800" cy="4770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" name="Google Shape;108;p9"/>
          <p:cNvSpPr/>
          <p:nvPr/>
        </p:nvSpPr>
        <p:spPr>
          <a:xfrm>
            <a:off x="866218" y="5500643"/>
            <a:ext cx="2963989" cy="33921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c.close()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5307475" y="5500643"/>
            <a:ext cx="2963989" cy="33921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c.close()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9"/>
          <p:cNvCxnSpPr>
            <a:stCxn id="98" idx="2"/>
            <a:endCxn id="108" idx="0"/>
          </p:cNvCxnSpPr>
          <p:nvPr/>
        </p:nvCxnSpPr>
        <p:spPr>
          <a:xfrm>
            <a:off x="2348214" y="5023651"/>
            <a:ext cx="0" cy="4770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p9"/>
          <p:cNvCxnSpPr>
            <a:stCxn id="106" idx="2"/>
            <a:endCxn id="109" idx="0"/>
          </p:cNvCxnSpPr>
          <p:nvPr/>
        </p:nvCxnSpPr>
        <p:spPr>
          <a:xfrm>
            <a:off x="6789470" y="5013780"/>
            <a:ext cx="0" cy="4869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" name="Google Shape;112;p9"/>
          <p:cNvCxnSpPr/>
          <p:nvPr/>
        </p:nvCxnSpPr>
        <p:spPr>
          <a:xfrm>
            <a:off x="3830207" y="4032902"/>
            <a:ext cx="2959262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3" name="Google Shape;113;p9"/>
          <p:cNvSpPr txBox="1"/>
          <p:nvPr/>
        </p:nvSpPr>
        <p:spPr>
          <a:xfrm>
            <a:off x="3886737" y="3644148"/>
            <a:ext cx="31157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Connection Established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1885429" y="2575033"/>
            <a:ext cx="9255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6213735" y="941462"/>
            <a:ext cx="11514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9"/>
          <p:cNvCxnSpPr>
            <a:stCxn id="98" idx="3"/>
            <a:endCxn id="106" idx="1"/>
          </p:cNvCxnSpPr>
          <p:nvPr/>
        </p:nvCxnSpPr>
        <p:spPr>
          <a:xfrm flipH="1" rot="10800000">
            <a:off x="3830208" y="4844144"/>
            <a:ext cx="1477200" cy="99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9996b613_0_0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Transmission</a:t>
            </a:r>
            <a:endParaRPr/>
          </a:p>
        </p:txBody>
      </p:sp>
      <p:sp>
        <p:nvSpPr>
          <p:cNvPr id="123" name="Google Shape;123;g629996b613_0_0"/>
          <p:cNvSpPr txBox="1"/>
          <p:nvPr/>
        </p:nvSpPr>
        <p:spPr>
          <a:xfrm>
            <a:off x="287675" y="1066800"/>
            <a:ext cx="4050300" cy="53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Receive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 =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Socket.getIntputStream();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// 1. Read raw bytes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in.read();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// 2. Read primitive types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DataInputStream(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).readType();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e.g.: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readInt(); readDouble();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// 3. Recommended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// Read characters or a line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BufferedReader(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in).read();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BufferedReader(in).readLine();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g629996b613_0_0"/>
          <p:cNvSpPr txBox="1"/>
          <p:nvPr/>
        </p:nvSpPr>
        <p:spPr>
          <a:xfrm>
            <a:off x="4709050" y="1066800"/>
            <a:ext cx="4050300" cy="53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Send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 = Socket.getOutputStream();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// 1. Write raw bytes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out.write();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2. Read primitive types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DataOutputStream(out).writeType();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e.g.: writeInt(); writeDouble();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3. Recommended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Print as write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PrintWriter(out, True).print();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PrintWriter(out, True).println();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640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Socket API (Server Side)</a:t>
            </a:r>
            <a:endParaRPr/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685800" y="1219199"/>
            <a:ext cx="7772400" cy="46647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/>
              <a:t>Java methods in ServerSocket class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ServerSocket()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Creates a new unbounded server socket.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bind(SocketAddress endpoint)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Assigns an IP address and port number to the socket.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accept()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Waits for an incoming connection request.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When a connection is accepted, a Socket object for that specific connection is returned, and the server socket is free to accept another connection request.</a:t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640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Socket API (Server Side)</a:t>
            </a:r>
            <a:endParaRPr/>
          </a:p>
        </p:txBody>
      </p:sp>
      <p:sp>
        <p:nvSpPr>
          <p:cNvPr id="140" name="Google Shape;140;p5"/>
          <p:cNvSpPr txBox="1"/>
          <p:nvPr>
            <p:ph idx="1" type="body"/>
          </p:nvPr>
        </p:nvSpPr>
        <p:spPr>
          <a:xfrm>
            <a:off x="685800" y="1219199"/>
            <a:ext cx="7772400" cy="46647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/>
              <a:t>Java methods in ServerSocket class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ServerSocket()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Creates a new unbounded server socket.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bind(SocketAddress endpoint)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Assigns an IP address and port number to the socket.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accept()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Waits for an incoming connection request.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When a connection is accepted, a Socket object for that specific connection is returned, and the server socket is free to accept another connection request.</a:t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685800" y="1733797"/>
            <a:ext cx="7772400" cy="165067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ServerSocket(int port)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a server socket, bound to the specified port.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640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Socket API (Server Side)</a:t>
            </a:r>
            <a:endParaRPr/>
          </a:p>
        </p:txBody>
      </p:sp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685800" y="1219199"/>
            <a:ext cx="7772400" cy="46647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/>
              <a:t>Java methods in Socket class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getInputStream()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Returns an input stream for this socket.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The application reads from the input stream to receive data.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getOutputStream()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Returns an output stream for this socket.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The application writes to the output stream to send data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