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5270-6D90-47B9-A974-29E406725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B4E902-652D-4307-A4AD-127969BDC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BA0C00-A600-4A33-9AC9-1C04A6C37EE0}"/>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5" name="Footer Placeholder 4">
            <a:extLst>
              <a:ext uri="{FF2B5EF4-FFF2-40B4-BE49-F238E27FC236}">
                <a16:creationId xmlns:a16="http://schemas.microsoft.com/office/drawing/2014/main" id="{54137A41-3FA2-4E07-8F5C-199ED8471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120CE-590F-4357-8F0F-86FB2C4C409E}"/>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295255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C962-B85C-4D97-AF68-554987F6D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443D1F-A10A-4E63-9B45-1C6C0D67B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A96D3-D667-4064-AFD9-6410CD0E506E}"/>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5" name="Footer Placeholder 4">
            <a:extLst>
              <a:ext uri="{FF2B5EF4-FFF2-40B4-BE49-F238E27FC236}">
                <a16:creationId xmlns:a16="http://schemas.microsoft.com/office/drawing/2014/main" id="{74F5B950-85C2-49BA-A1F3-30CB3BDC7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C85F5-389F-4607-8803-6F7EB0E60550}"/>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422474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A811A-32EE-4D01-8DFB-C64FFFC7F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4C65F-9FA7-443A-9400-9D2662351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93951-3DD5-4F8C-862C-95D632E064A0}"/>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5" name="Footer Placeholder 4">
            <a:extLst>
              <a:ext uri="{FF2B5EF4-FFF2-40B4-BE49-F238E27FC236}">
                <a16:creationId xmlns:a16="http://schemas.microsoft.com/office/drawing/2014/main" id="{A62DA78A-7AEB-4B88-AB16-262E05255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278AC-BD9B-4F55-9977-276A91F93D88}"/>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59398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BC87-8CD1-4AE7-93E2-881499749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4AC337-79FE-40E0-B691-FD2DDCA3B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D4F89-A0F0-4591-A8D8-432F513DC1E9}"/>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5" name="Footer Placeholder 4">
            <a:extLst>
              <a:ext uri="{FF2B5EF4-FFF2-40B4-BE49-F238E27FC236}">
                <a16:creationId xmlns:a16="http://schemas.microsoft.com/office/drawing/2014/main" id="{2ADF27D4-AF1F-4374-B4E8-CF6BB8E14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FAA8F-8BF7-4DED-9BEC-BDA916C443A3}"/>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271218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45D4-6EE0-4687-A1D4-DB6534131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E08447-6C92-4D55-A4E2-FB5B802B8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ECF73-B77A-4AA4-AEBB-8CBFB21070C6}"/>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5" name="Footer Placeholder 4">
            <a:extLst>
              <a:ext uri="{FF2B5EF4-FFF2-40B4-BE49-F238E27FC236}">
                <a16:creationId xmlns:a16="http://schemas.microsoft.com/office/drawing/2014/main" id="{57C11C80-6718-4BE0-9F50-D4F9CDD0B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3C36C-94F6-4F4D-846B-8F15244C903D}"/>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268797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26C0-89EE-48C3-BFCC-60D6934313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E1183-9197-4DFE-BED5-BC266256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536E61-964E-4467-AB5A-448AF0536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E5E95C-F53F-4933-90B2-AA36B18F2B31}"/>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6" name="Footer Placeholder 5">
            <a:extLst>
              <a:ext uri="{FF2B5EF4-FFF2-40B4-BE49-F238E27FC236}">
                <a16:creationId xmlns:a16="http://schemas.microsoft.com/office/drawing/2014/main" id="{1A3F198E-1222-41A5-9EF2-B1C1560E2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97F0D-ECA0-441E-A855-0094C8675661}"/>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185729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97E4-F9D0-4F87-9CDB-FE0DA411AC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29954-CC55-49C7-933E-86A65DCB4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316CA2-43CD-41D0-AEE5-F213E25AD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AD939-2232-4E2D-9A33-A93511495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8DA4B-B4AB-4F17-841A-592DB96D35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A96BC-5438-473F-8BB7-2D124BCE972F}"/>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8" name="Footer Placeholder 7">
            <a:extLst>
              <a:ext uri="{FF2B5EF4-FFF2-40B4-BE49-F238E27FC236}">
                <a16:creationId xmlns:a16="http://schemas.microsoft.com/office/drawing/2014/main" id="{0445911D-FC05-41A4-B3A4-3545C9864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B50722-2E83-43A6-8FC8-1E2028D1AEC5}"/>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341058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4404-0C46-4D4A-9C89-10EAEEC2EC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8A967E-9F6B-4903-B99E-E4C192E654D4}"/>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4" name="Footer Placeholder 3">
            <a:extLst>
              <a:ext uri="{FF2B5EF4-FFF2-40B4-BE49-F238E27FC236}">
                <a16:creationId xmlns:a16="http://schemas.microsoft.com/office/drawing/2014/main" id="{3CE4E7C0-25AE-4475-BE43-AB4E7692C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510A8-6EEA-48D5-A561-5D0432203AB8}"/>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87535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41492-B488-4818-81B9-15AC8D22CD25}"/>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3" name="Footer Placeholder 2">
            <a:extLst>
              <a:ext uri="{FF2B5EF4-FFF2-40B4-BE49-F238E27FC236}">
                <a16:creationId xmlns:a16="http://schemas.microsoft.com/office/drawing/2014/main" id="{5DC8C403-BF01-4216-940E-CA245AF2F2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1DF59-E44B-4834-B30B-002B1F200E37}"/>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20448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2389-48D9-4C0C-9DEF-7FC45739B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CCFA8-BDCC-4228-AB53-1237259B8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734E86-74B9-4351-BB66-F3271AD27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46257-0169-41C8-A30C-E89FF5C79D45}"/>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6" name="Footer Placeholder 5">
            <a:extLst>
              <a:ext uri="{FF2B5EF4-FFF2-40B4-BE49-F238E27FC236}">
                <a16:creationId xmlns:a16="http://schemas.microsoft.com/office/drawing/2014/main" id="{BC202016-6C41-4346-97F3-F4CD72535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A5F1B-47B9-419A-B0F5-1AEF0FFE90C7}"/>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4978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E259-F132-4190-8409-9FFD325D4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6C7F79-4B26-4E56-9C87-76816E3D2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C6FCF-1E35-4A4E-904E-670866D5E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CB599-5F76-4559-BA00-BB6FEB78CED6}"/>
              </a:ext>
            </a:extLst>
          </p:cNvPr>
          <p:cNvSpPr>
            <a:spLocks noGrp="1"/>
          </p:cNvSpPr>
          <p:nvPr>
            <p:ph type="dt" sz="half" idx="10"/>
          </p:nvPr>
        </p:nvSpPr>
        <p:spPr/>
        <p:txBody>
          <a:bodyPr/>
          <a:lstStyle/>
          <a:p>
            <a:fld id="{1FE8B650-0309-4C11-AB9C-A4DDFD027CDE}" type="datetimeFigureOut">
              <a:rPr lang="en-US" smtClean="0"/>
              <a:t>3/5/2022</a:t>
            </a:fld>
            <a:endParaRPr lang="en-US"/>
          </a:p>
        </p:txBody>
      </p:sp>
      <p:sp>
        <p:nvSpPr>
          <p:cNvPr id="6" name="Footer Placeholder 5">
            <a:extLst>
              <a:ext uri="{FF2B5EF4-FFF2-40B4-BE49-F238E27FC236}">
                <a16:creationId xmlns:a16="http://schemas.microsoft.com/office/drawing/2014/main" id="{2F15D5C8-2018-4929-9F1F-FF3DE6296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7DBB8-63B4-4F5B-B619-091528F07F97}"/>
              </a:ext>
            </a:extLst>
          </p:cNvPr>
          <p:cNvSpPr>
            <a:spLocks noGrp="1"/>
          </p:cNvSpPr>
          <p:nvPr>
            <p:ph type="sldNum" sz="quarter" idx="12"/>
          </p:nvPr>
        </p:nvSpPr>
        <p:spPr/>
        <p:txBody>
          <a:bodyPr/>
          <a:lstStyle/>
          <a:p>
            <a:fld id="{2698C317-533F-4E73-B56C-9A9B4E41CC6E}" type="slidenum">
              <a:rPr lang="en-US" smtClean="0"/>
              <a:t>‹#›</a:t>
            </a:fld>
            <a:endParaRPr lang="en-US"/>
          </a:p>
        </p:txBody>
      </p:sp>
    </p:spTree>
    <p:extLst>
      <p:ext uri="{BB962C8B-B14F-4D97-AF65-F5344CB8AC3E}">
        <p14:creationId xmlns:p14="http://schemas.microsoft.com/office/powerpoint/2010/main" val="94964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5D711-1EE4-44A6-8947-DCE91134F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1FC0B7-1DB2-4F13-8117-B88480D90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D845-1F62-409F-ACE4-F442053791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8B650-0309-4C11-AB9C-A4DDFD027CDE}" type="datetimeFigureOut">
              <a:rPr lang="en-US" smtClean="0"/>
              <a:t>3/5/2022</a:t>
            </a:fld>
            <a:endParaRPr lang="en-US"/>
          </a:p>
        </p:txBody>
      </p:sp>
      <p:sp>
        <p:nvSpPr>
          <p:cNvPr id="5" name="Footer Placeholder 4">
            <a:extLst>
              <a:ext uri="{FF2B5EF4-FFF2-40B4-BE49-F238E27FC236}">
                <a16:creationId xmlns:a16="http://schemas.microsoft.com/office/drawing/2014/main" id="{62F5E38B-BA21-4D92-9494-8E57EB2B9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C4B358-AA13-468C-9137-85EF2035D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8C317-533F-4E73-B56C-9A9B4E41CC6E}" type="slidenum">
              <a:rPr lang="en-US" smtClean="0"/>
              <a:t>‹#›</a:t>
            </a:fld>
            <a:endParaRPr lang="en-US"/>
          </a:p>
        </p:txBody>
      </p:sp>
    </p:spTree>
    <p:extLst>
      <p:ext uri="{BB962C8B-B14F-4D97-AF65-F5344CB8AC3E}">
        <p14:creationId xmlns:p14="http://schemas.microsoft.com/office/powerpoint/2010/main" val="3694939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8FDC-402B-4A77-98D8-E81C15E60902}"/>
              </a:ext>
            </a:extLst>
          </p:cNvPr>
          <p:cNvSpPr>
            <a:spLocks noGrp="1"/>
          </p:cNvSpPr>
          <p:nvPr>
            <p:ph type="ctrTitle"/>
          </p:nvPr>
        </p:nvSpPr>
        <p:spPr>
          <a:xfrm>
            <a:off x="1524000" y="767256"/>
            <a:ext cx="9144000" cy="2387600"/>
          </a:xfrm>
        </p:spPr>
        <p:txBody>
          <a:bodyPr/>
          <a:lstStyle/>
          <a:p>
            <a:r>
              <a:rPr lang="en-US" b="1" dirty="0">
                <a:latin typeface="Times New Roman" panose="02020603050405020304" pitchFamily="18" charset="0"/>
                <a:cs typeface="Times New Roman" panose="02020603050405020304" pitchFamily="18" charset="0"/>
              </a:rPr>
              <a:t>Project 6</a:t>
            </a:r>
          </a:p>
        </p:txBody>
      </p:sp>
      <p:sp>
        <p:nvSpPr>
          <p:cNvPr id="3" name="Subtitle 2">
            <a:extLst>
              <a:ext uri="{FF2B5EF4-FFF2-40B4-BE49-F238E27FC236}">
                <a16:creationId xmlns:a16="http://schemas.microsoft.com/office/drawing/2014/main" id="{C9FA0F5F-0823-467B-9CDF-AFD7D7A4D1C9}"/>
              </a:ext>
            </a:extLst>
          </p:cNvPr>
          <p:cNvSpPr>
            <a:spLocks noGrp="1"/>
          </p:cNvSpPr>
          <p:nvPr>
            <p:ph type="subTitle" idx="1"/>
          </p:nvPr>
        </p:nvSpPr>
        <p:spPr>
          <a:xfrm>
            <a:off x="1524000" y="4434982"/>
            <a:ext cx="9144000" cy="1655762"/>
          </a:xfrm>
        </p:spPr>
        <p:txBody>
          <a:bodyPr/>
          <a:lstStyle/>
          <a:p>
            <a:r>
              <a:rPr lang="en-US" dirty="0">
                <a:latin typeface="Times New Roman" panose="02020603050405020304" pitchFamily="18" charset="0"/>
                <a:cs typeface="Times New Roman" panose="02020603050405020304" pitchFamily="18" charset="0"/>
              </a:rPr>
              <a:t>Shuoheng Zhang</a:t>
            </a:r>
          </a:p>
        </p:txBody>
      </p:sp>
    </p:spTree>
    <p:extLst>
      <p:ext uri="{BB962C8B-B14F-4D97-AF65-F5344CB8AC3E}">
        <p14:creationId xmlns:p14="http://schemas.microsoft.com/office/powerpoint/2010/main" val="339641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1</a:t>
            </a:r>
          </a:p>
        </p:txBody>
      </p:sp>
      <p:pic>
        <p:nvPicPr>
          <p:cNvPr id="4" name="Picture 3">
            <a:extLst>
              <a:ext uri="{FF2B5EF4-FFF2-40B4-BE49-F238E27FC236}">
                <a16:creationId xmlns:a16="http://schemas.microsoft.com/office/drawing/2014/main" id="{B4DF84E6-4746-4139-8AB0-2C9934A0D498}"/>
              </a:ext>
            </a:extLst>
          </p:cNvPr>
          <p:cNvPicPr>
            <a:picLocks noChangeAspect="1"/>
          </p:cNvPicPr>
          <p:nvPr/>
        </p:nvPicPr>
        <p:blipFill>
          <a:blip r:embed="rId2"/>
          <a:stretch>
            <a:fillRect/>
          </a:stretch>
        </p:blipFill>
        <p:spPr>
          <a:xfrm>
            <a:off x="669303" y="1495995"/>
            <a:ext cx="8851769" cy="4634434"/>
          </a:xfrm>
          <a:prstGeom prst="rect">
            <a:avLst/>
          </a:prstGeom>
        </p:spPr>
      </p:pic>
    </p:spTree>
    <p:extLst>
      <p:ext uri="{BB962C8B-B14F-4D97-AF65-F5344CB8AC3E}">
        <p14:creationId xmlns:p14="http://schemas.microsoft.com/office/powerpoint/2010/main" val="54911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2</a:t>
            </a:r>
          </a:p>
        </p:txBody>
      </p:sp>
      <p:pic>
        <p:nvPicPr>
          <p:cNvPr id="3" name="Picture 2">
            <a:extLst>
              <a:ext uri="{FF2B5EF4-FFF2-40B4-BE49-F238E27FC236}">
                <a16:creationId xmlns:a16="http://schemas.microsoft.com/office/drawing/2014/main" id="{EEEB1975-60D5-41DC-B7EF-52FABF017324}"/>
              </a:ext>
            </a:extLst>
          </p:cNvPr>
          <p:cNvPicPr>
            <a:picLocks noChangeAspect="1"/>
          </p:cNvPicPr>
          <p:nvPr/>
        </p:nvPicPr>
        <p:blipFill>
          <a:blip r:embed="rId2"/>
          <a:stretch>
            <a:fillRect/>
          </a:stretch>
        </p:blipFill>
        <p:spPr>
          <a:xfrm>
            <a:off x="6343137" y="1690688"/>
            <a:ext cx="4883327" cy="3294176"/>
          </a:xfrm>
          <a:prstGeom prst="rect">
            <a:avLst/>
          </a:prstGeom>
        </p:spPr>
      </p:pic>
      <p:sp>
        <p:nvSpPr>
          <p:cNvPr id="5" name="TextBox 4">
            <a:extLst>
              <a:ext uri="{FF2B5EF4-FFF2-40B4-BE49-F238E27FC236}">
                <a16:creationId xmlns:a16="http://schemas.microsoft.com/office/drawing/2014/main" id="{0A8DC173-5AB3-4A26-BCC1-CEB6CDC5474B}"/>
              </a:ext>
            </a:extLst>
          </p:cNvPr>
          <p:cNvSpPr txBox="1"/>
          <p:nvPr/>
        </p:nvSpPr>
        <p:spPr>
          <a:xfrm>
            <a:off x="965536" y="1690688"/>
            <a:ext cx="4883326" cy="3170099"/>
          </a:xfrm>
          <a:prstGeom prst="rect">
            <a:avLst/>
          </a:prstGeom>
          <a:noFill/>
        </p:spPr>
        <p:txBody>
          <a:bodyPr wrap="square" rtlCol="0">
            <a:spAutoFit/>
          </a:bodyPr>
          <a:lstStyle/>
          <a:p>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This is the typical graph between strike price and implied volatility, Implied volatility rises when the underlying asset of an option is further out of the money (OTM), or in the money (ITM), compared to at the money (ATM). However, not all options will have this kind of graph, near-term equity options and currency-related options are more likely to have a volatility smile.</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000" dirty="0"/>
          </a:p>
        </p:txBody>
      </p:sp>
    </p:spTree>
    <p:extLst>
      <p:ext uri="{BB962C8B-B14F-4D97-AF65-F5344CB8AC3E}">
        <p14:creationId xmlns:p14="http://schemas.microsoft.com/office/powerpoint/2010/main" val="126152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pic>
        <p:nvPicPr>
          <p:cNvPr id="6" name="Picture 5" descr="Text&#10;&#10;Description automatically generated">
            <a:extLst>
              <a:ext uri="{FF2B5EF4-FFF2-40B4-BE49-F238E27FC236}">
                <a16:creationId xmlns:a16="http://schemas.microsoft.com/office/drawing/2014/main" id="{D787C77B-3DA6-4DA5-BDA6-F39D75E6A6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2507" y="1027906"/>
            <a:ext cx="5544550" cy="5321493"/>
          </a:xfrm>
          <a:prstGeom prst="rect">
            <a:avLst/>
          </a:prstGeom>
          <a:noFill/>
          <a:ln>
            <a:noFill/>
          </a:ln>
        </p:spPr>
      </p:pic>
      <p:sp>
        <p:nvSpPr>
          <p:cNvPr id="4" name="TextBox 3">
            <a:extLst>
              <a:ext uri="{FF2B5EF4-FFF2-40B4-BE49-F238E27FC236}">
                <a16:creationId xmlns:a16="http://schemas.microsoft.com/office/drawing/2014/main" id="{D8F9ACC5-5384-406B-A0A8-7D5E4CFE58B2}"/>
              </a:ext>
            </a:extLst>
          </p:cNvPr>
          <p:cNvSpPr txBox="1"/>
          <p:nvPr/>
        </p:nvSpPr>
        <p:spPr>
          <a:xfrm>
            <a:off x="956821" y="1498862"/>
            <a:ext cx="4882674" cy="1569660"/>
          </a:xfrm>
          <a:prstGeom prst="rect">
            <a:avLst/>
          </a:prstGeom>
          <a:noFill/>
        </p:spPr>
        <p:txBody>
          <a:bodyPr wrap="square" rtlCol="0">
            <a:spAutoFit/>
          </a:bodyPr>
          <a:lstStyle/>
          <a:p>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This first part of the problem is to divide the csv file and calculate the value and P&amp;L for each portfolio.</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400" dirty="0"/>
          </a:p>
        </p:txBody>
      </p:sp>
    </p:spTree>
    <p:extLst>
      <p:ext uri="{BB962C8B-B14F-4D97-AF65-F5344CB8AC3E}">
        <p14:creationId xmlns:p14="http://schemas.microsoft.com/office/powerpoint/2010/main" val="244921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E193-89DE-43BF-9A69-E43F49679A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3</a:t>
            </a:r>
          </a:p>
        </p:txBody>
      </p:sp>
      <p:sp>
        <p:nvSpPr>
          <p:cNvPr id="4" name="TextBox 3">
            <a:extLst>
              <a:ext uri="{FF2B5EF4-FFF2-40B4-BE49-F238E27FC236}">
                <a16:creationId xmlns:a16="http://schemas.microsoft.com/office/drawing/2014/main" id="{D8F9ACC5-5384-406B-A0A8-7D5E4CFE58B2}"/>
              </a:ext>
            </a:extLst>
          </p:cNvPr>
          <p:cNvSpPr txBox="1"/>
          <p:nvPr/>
        </p:nvSpPr>
        <p:spPr>
          <a:xfrm>
            <a:off x="956821" y="1498862"/>
            <a:ext cx="10053686" cy="856838"/>
          </a:xfrm>
          <a:prstGeom prst="rect">
            <a:avLst/>
          </a:prstGeom>
          <a:noFill/>
        </p:spPr>
        <p:txBody>
          <a:bodyPr wrap="square" rtlCol="0">
            <a:spAutoFit/>
          </a:bodyPr>
          <a:lstStyle/>
          <a:p>
            <a:pPr marL="0" marR="0">
              <a:lnSpc>
                <a:spcPct val="106000"/>
              </a:lnSpc>
              <a:spcBef>
                <a:spcPts val="0"/>
              </a:spcBef>
              <a:spcAft>
                <a:spcPts val="800"/>
              </a:spcAft>
            </a:pPr>
            <a:r>
              <a:rPr lang="en-US" sz="2400" dirty="0">
                <a:effectLst/>
                <a:latin typeface="Times New Roman" panose="02020603050405020304" pitchFamily="18" charset="0"/>
                <a:ea typeface="DengXian" panose="02010600030101010101" pitchFamily="2" charset="-122"/>
                <a:cs typeface="Times New Roman" panose="02020603050405020304" pitchFamily="18" charset="0"/>
              </a:rPr>
              <a:t>The second part is to simulate AAPL’s return in ten days and calculate the VaR and ES.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5" name="Picture 4" descr="Graphical user interface, text, application, email&#10;&#10;Description automatically generated">
            <a:extLst>
              <a:ext uri="{FF2B5EF4-FFF2-40B4-BE49-F238E27FC236}">
                <a16:creationId xmlns:a16="http://schemas.microsoft.com/office/drawing/2014/main" id="{A75C61CE-4E81-4B13-83DC-2876197C9292}"/>
              </a:ext>
            </a:extLst>
          </p:cNvPr>
          <p:cNvPicPr>
            <a:picLocks noChangeAspect="1"/>
          </p:cNvPicPr>
          <p:nvPr/>
        </p:nvPicPr>
        <p:blipFill>
          <a:blip r:embed="rId2"/>
          <a:stretch>
            <a:fillRect/>
          </a:stretch>
        </p:blipFill>
        <p:spPr>
          <a:xfrm>
            <a:off x="956821" y="2481066"/>
            <a:ext cx="6563258" cy="3588637"/>
          </a:xfrm>
          <a:prstGeom prst="rect">
            <a:avLst/>
          </a:prstGeom>
        </p:spPr>
      </p:pic>
    </p:spTree>
    <p:extLst>
      <p:ext uri="{BB962C8B-B14F-4D97-AF65-F5344CB8AC3E}">
        <p14:creationId xmlns:p14="http://schemas.microsoft.com/office/powerpoint/2010/main" val="2835944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127</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Project 6</vt:lpstr>
      <vt:lpstr>Problem 1</vt:lpstr>
      <vt:lpstr>Problem 2</vt:lpstr>
      <vt:lpstr>Problem 3</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6</dc:title>
  <dc:creator>Shuoheng Zhang</dc:creator>
  <cp:lastModifiedBy>Shuoheng Zhang</cp:lastModifiedBy>
  <cp:revision>1</cp:revision>
  <dcterms:created xsi:type="dcterms:W3CDTF">2022-03-05T06:57:41Z</dcterms:created>
  <dcterms:modified xsi:type="dcterms:W3CDTF">2022-03-05T07:01:45Z</dcterms:modified>
</cp:coreProperties>
</file>