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73" r:id="rId5"/>
    <p:sldId id="272" r:id="rId6"/>
    <p:sldId id="271" r:id="rId7"/>
    <p:sldId id="270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4:30:00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4:30:00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FAF3-1C25-428D-9963-2C5D794DD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677F-BF17-4345-80F3-56F497B3D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Shuoheng Zhang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exterior of a honeycomb building design">
            <a:extLst>
              <a:ext uri="{FF2B5EF4-FFF2-40B4-BE49-F238E27FC236}">
                <a16:creationId xmlns:a16="http://schemas.microsoft.com/office/drawing/2014/main" id="{27FEE050-6746-43EC-9A7A-5BD3A32E0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7" r="3627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948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80A9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E8483-C2A4-4393-A31E-0495D2551856}"/>
              </a:ext>
            </a:extLst>
          </p:cNvPr>
          <p:cNvSpPr txBox="1"/>
          <p:nvPr/>
        </p:nvSpPr>
        <p:spPr>
          <a:xfrm>
            <a:off x="4312310" y="2703743"/>
            <a:ext cx="6809014" cy="333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39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80A9A8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FF29-4D24-407C-BB13-7A6DDA8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76878-9612-47D8-8CDE-AB7F3084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561519"/>
            <a:ext cx="9915525" cy="33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80A9A8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FF29-4D24-407C-BB13-7A6DDA8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C8929B-E84B-4447-A540-5C8F5BEC5EAC}"/>
                  </a:ext>
                </a:extLst>
              </p:cNvPr>
              <p:cNvSpPr txBox="1"/>
              <p:nvPr/>
            </p:nvSpPr>
            <p:spPr>
              <a:xfrm>
                <a:off x="6932676" y="3783423"/>
                <a:ext cx="43940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run the OLS estimation and get the result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𝑦</m:t>
                        </m:r>
                      </m:e>
                    </m:acc>
                    <m:r>
                      <a:rPr lang="en-US" i="1"/>
                      <m:t>=0.4280∗</m:t>
                    </m:r>
                    <m:r>
                      <a:rPr lang="en-US" i="1"/>
                      <m:t>𝑥</m:t>
                    </m:r>
                    <m:r>
                      <a:rPr lang="en-US" i="1"/>
                      <m:t>+0.0379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 of these two estimations are the same.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C8929B-E84B-4447-A540-5C8F5BEC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676" y="3783423"/>
                <a:ext cx="4394073" cy="1200329"/>
              </a:xfrm>
              <a:prstGeom prst="rect">
                <a:avLst/>
              </a:prstGeom>
              <a:blipFill>
                <a:blip r:embed="rId2"/>
                <a:stretch>
                  <a:fillRect l="-111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0630BD1-CCC2-41CD-AC49-A605DFDB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1" y="2563969"/>
            <a:ext cx="5229225" cy="36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6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FA3046-5FE1-4D50-B73E-3B52C87923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7A64B-9216-44C7-8A6F-E7E0A312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76" y="2055813"/>
            <a:ext cx="9709999" cy="4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FA3046-5FE1-4D50-B73E-3B52C87923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E9B6D-3C44-4D86-9140-DF88EA51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2055813"/>
            <a:ext cx="5642921" cy="396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0C2B75-3228-4BA9-87EB-6D53C1C7FBD4}"/>
              </a:ext>
            </a:extLst>
          </p:cNvPr>
          <p:cNvSpPr txBox="1"/>
          <p:nvPr/>
        </p:nvSpPr>
        <p:spPr>
          <a:xfrm>
            <a:off x="7075503" y="3355759"/>
            <a:ext cx="447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result is same as the OLS result, which means that MLE fits the assumption of normality.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FA3046-5FE1-4D50-B73E-3B52C87923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12A47-740A-45E3-B591-FA48B6E6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402406"/>
            <a:ext cx="10544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FA3046-5FE1-4D50-B73E-3B52C87923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CDDEC7-8379-4B38-BD71-59D25BBF4D1B}"/>
                  </a:ext>
                </a:extLst>
              </p:cNvPr>
              <p:cNvSpPr txBox="1"/>
              <p:nvPr/>
            </p:nvSpPr>
            <p:spPr>
              <a:xfrm>
                <a:off x="838200" y="1929384"/>
                <a:ext cx="10515600" cy="4251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indent="-2286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compare the moments of the regression with the normal distribution, we get mean = -0.141, standard deviation = 1.141, skewness = 0.145, kurtosis = 2.246, which are close to the standard normal.</a:t>
                </a:r>
              </a:p>
              <a:p>
                <a:pPr marL="0" marR="0" indent="-2286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normality assumption breaks,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biased because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will make the estimation invalid.</a:t>
                </a:r>
              </a:p>
              <a:p>
                <a:pPr indent="-2286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CDDEC7-8379-4B38-BD71-59D25BBF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9384"/>
                <a:ext cx="10515600" cy="4251960"/>
              </a:xfrm>
              <a:prstGeom prst="rect">
                <a:avLst/>
              </a:prstGeom>
              <a:blipFill>
                <a:blip r:embed="rId2"/>
                <a:stretch>
                  <a:fillRect l="-928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AB33D-893C-4DB1-834E-61336E8FF537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D199-3771-45FD-80F6-640B92F3215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doing estimation using time series, we need to consider ACF and PACF together. For AR process, we expect ACF decrease gradually while the PACF should have a sharp drop after p significant lags. On the other hand, MA has the opposite features with ACF has a sharp drop a certain q number of lags while PACF decrease gradually.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D27BBA5-D1C1-460D-82E9-D694B0C2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037" y="1380744"/>
            <a:ext cx="2716106" cy="4328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87673-A9D5-4A23-AE93-A42B0A5F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537" y="1286975"/>
            <a:ext cx="2884164" cy="4515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FC412-A967-4CCE-88CF-A390910FE131}"/>
              </a:ext>
            </a:extLst>
          </p:cNvPr>
          <p:cNvSpPr txBox="1"/>
          <p:nvPr/>
        </p:nvSpPr>
        <p:spPr>
          <a:xfrm>
            <a:off x="6477902" y="5894773"/>
            <a:ext cx="9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322E9-A3DD-420D-BC7C-A32D9AAD1AA7}"/>
              </a:ext>
            </a:extLst>
          </p:cNvPr>
          <p:cNvSpPr txBox="1"/>
          <p:nvPr/>
        </p:nvSpPr>
        <p:spPr>
          <a:xfrm>
            <a:off x="9543431" y="5894773"/>
            <a:ext cx="9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MA(1)</a:t>
            </a:r>
          </a:p>
        </p:txBody>
      </p:sp>
    </p:spTree>
    <p:extLst>
      <p:ext uri="{BB962C8B-B14F-4D97-AF65-F5344CB8AC3E}">
        <p14:creationId xmlns:p14="http://schemas.microsoft.com/office/powerpoint/2010/main" val="399779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AB33D-893C-4DB1-834E-61336E8FF537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3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0A9A8"/>
          </a:solidFill>
          <a:ln w="38100" cap="rnd">
            <a:solidFill>
              <a:srgbClr val="80A9A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D199-3771-45FD-80F6-640B92F3215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can distinguish AR and MA by looking at the place where a sharp drop happens and find the appropriate model by counting how many time-lag pass when the sharp drop happens.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TowardDataScience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2020)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3B2A91D-8BC3-47B1-9A71-11BDB3F2E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51" y="974324"/>
            <a:ext cx="3259207" cy="4909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F8CBFC-8C76-4F82-A292-DBE53B38AF62}"/>
              </a:ext>
            </a:extLst>
          </p:cNvPr>
          <p:cNvSpPr txBox="1"/>
          <p:nvPr/>
        </p:nvSpPr>
        <p:spPr>
          <a:xfrm>
            <a:off x="7963854" y="5891034"/>
            <a:ext cx="9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AR(2)</a:t>
            </a:r>
          </a:p>
        </p:txBody>
      </p:sp>
    </p:spTree>
    <p:extLst>
      <p:ext uri="{BB962C8B-B14F-4D97-AF65-F5344CB8AC3E}">
        <p14:creationId xmlns:p14="http://schemas.microsoft.com/office/powerpoint/2010/main" val="28518568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80A9A8"/>
      </a:accent1>
      <a:accent2>
        <a:srgbClr val="7FA2BA"/>
      </a:accent2>
      <a:accent3>
        <a:srgbClr val="969FC6"/>
      </a:accent3>
      <a:accent4>
        <a:srgbClr val="8C7FBA"/>
      </a:accent4>
      <a:accent5>
        <a:srgbClr val="B596C6"/>
      </a:accent5>
      <a:accent6>
        <a:srgbClr val="BA7FB6"/>
      </a:accent6>
      <a:hlink>
        <a:srgbClr val="AE696B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The Hand Bold</vt:lpstr>
      <vt:lpstr>Arial</vt:lpstr>
      <vt:lpstr>Calibri</vt:lpstr>
      <vt:lpstr>Cambria Math</vt:lpstr>
      <vt:lpstr>The Serif Hand Black</vt:lpstr>
      <vt:lpstr>Times New Roman</vt:lpstr>
      <vt:lpstr>SketchyVTI</vt:lpstr>
      <vt:lpstr>Week 2 Project</vt:lpstr>
      <vt:lpstr>Problem 1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Project</dc:title>
  <dc:creator>Shuoheng Zhang</dc:creator>
  <cp:lastModifiedBy>Shuoheng Zhang</cp:lastModifiedBy>
  <cp:revision>3</cp:revision>
  <dcterms:created xsi:type="dcterms:W3CDTF">2022-01-14T03:21:40Z</dcterms:created>
  <dcterms:modified xsi:type="dcterms:W3CDTF">2022-01-14T04:39:27Z</dcterms:modified>
</cp:coreProperties>
</file>