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275" r:id="rId5"/>
    <p:sldId id="270" r:id="rId6"/>
    <p:sldId id="315" r:id="rId7"/>
    <p:sldId id="316" r:id="rId8"/>
    <p:sldId id="294" r:id="rId9"/>
    <p:sldId id="292" r:id="rId10"/>
    <p:sldId id="321" r:id="rId11"/>
    <p:sldId id="283" r:id="rId12"/>
    <p:sldId id="310" r:id="rId13"/>
    <p:sldId id="320" r:id="rId14"/>
    <p:sldId id="276" r:id="rId15"/>
    <p:sldId id="295" r:id="rId16"/>
    <p:sldId id="286" r:id="rId17"/>
    <p:sldId id="322" r:id="rId18"/>
    <p:sldId id="285" r:id="rId19"/>
    <p:sldId id="313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Analysis of Pizza Ratings with R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848876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Bin He</a:t>
            </a: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Preliminary Finding</a:t>
            </a: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060BE72E-E6B7-482B-9B53-680D94F877F9}"/>
              </a:ext>
            </a:extLst>
          </p:cNvPr>
          <p:cNvSpPr/>
          <p:nvPr/>
        </p:nvSpPr>
        <p:spPr>
          <a:xfrm>
            <a:off x="5197938" y="2225189"/>
            <a:ext cx="1033576" cy="624655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  <a:gd name="connsiteX0" fmla="*/ 0 w 783081"/>
              <a:gd name="connsiteY0" fmla="*/ 228955 h 228955"/>
              <a:gd name="connsiteX1" fmla="*/ 435947 w 783081"/>
              <a:gd name="connsiteY1" fmla="*/ 8466 h 228955"/>
              <a:gd name="connsiteX2" fmla="*/ 783081 w 783081"/>
              <a:gd name="connsiteY2" fmla="*/ 0 h 22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81" h="228955">
                <a:moveTo>
                  <a:pt x="0" y="228955"/>
                </a:moveTo>
                <a:lnTo>
                  <a:pt x="435947" y="8466"/>
                </a:lnTo>
                <a:lnTo>
                  <a:pt x="783081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Freeform 79">
            <a:extLst>
              <a:ext uri="{FF2B5EF4-FFF2-40B4-BE49-F238E27FC236}">
                <a16:creationId xmlns:a16="http://schemas.microsoft.com/office/drawing/2014/main" id="{7252EB22-9C98-4CD0-B6A6-1AFC7A0D5F50}"/>
              </a:ext>
            </a:extLst>
          </p:cNvPr>
          <p:cNvSpPr/>
          <p:nvPr/>
        </p:nvSpPr>
        <p:spPr>
          <a:xfrm>
            <a:off x="5367226" y="3830647"/>
            <a:ext cx="890699" cy="256684"/>
          </a:xfrm>
          <a:custGeom>
            <a:avLst/>
            <a:gdLst>
              <a:gd name="connsiteX0" fmla="*/ 0 w 304800"/>
              <a:gd name="connsiteY0" fmla="*/ 321734 h 321734"/>
              <a:gd name="connsiteX1" fmla="*/ 135467 w 304800"/>
              <a:gd name="connsiteY1" fmla="*/ 0 h 321734"/>
              <a:gd name="connsiteX2" fmla="*/ 304800 w 304800"/>
              <a:gd name="connsiteY2" fmla="*/ 0 h 321734"/>
              <a:gd name="connsiteX0" fmla="*/ 0 w 311461"/>
              <a:gd name="connsiteY0" fmla="*/ 97475 h 97475"/>
              <a:gd name="connsiteX1" fmla="*/ 142128 w 311461"/>
              <a:gd name="connsiteY1" fmla="*/ 0 h 97475"/>
              <a:gd name="connsiteX2" fmla="*/ 311461 w 311461"/>
              <a:gd name="connsiteY2" fmla="*/ 0 h 9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461" h="97475">
                <a:moveTo>
                  <a:pt x="0" y="97475"/>
                </a:moveTo>
                <a:lnTo>
                  <a:pt x="142128" y="0"/>
                </a:lnTo>
                <a:lnTo>
                  <a:pt x="311461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0444A8-F4CF-4F00-926E-BAF73E974D8B}"/>
              </a:ext>
            </a:extLst>
          </p:cNvPr>
          <p:cNvGrpSpPr/>
          <p:nvPr/>
        </p:nvGrpSpPr>
        <p:grpSpPr>
          <a:xfrm>
            <a:off x="7600950" y="1836320"/>
            <a:ext cx="3096303" cy="856392"/>
            <a:chOff x="910640" y="3006563"/>
            <a:chExt cx="1527408" cy="21419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DD9672-7BAD-4880-B0C0-EC53B19B1F52}"/>
                </a:ext>
              </a:extLst>
            </p:cNvPr>
            <p:cNvSpPr txBox="1"/>
            <p:nvPr/>
          </p:nvSpPr>
          <p:spPr>
            <a:xfrm>
              <a:off x="910640" y="3006563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pizza1(barstool)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EDBA60-E714-4C10-9A9E-F994BD02046A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majority of restaurants are above average or people are likely to score higher according to a 0-10 scaling range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7195A9-43DC-451F-B877-C233A4F20679}"/>
              </a:ext>
            </a:extLst>
          </p:cNvPr>
          <p:cNvGrpSpPr/>
          <p:nvPr/>
        </p:nvGrpSpPr>
        <p:grpSpPr>
          <a:xfrm>
            <a:off x="7600950" y="3465276"/>
            <a:ext cx="3096303" cy="853305"/>
            <a:chOff x="910640" y="3014284"/>
            <a:chExt cx="1527408" cy="21342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BAD673-B98B-45D9-8A76-895F19AC927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pizza2(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datafiniti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3E5B6A-E4D9-48EF-AF98-0297498F3D7C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average price range is between 4.67 to 27.8, slightly higher than normal level 0 to 25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E57B7-E1AB-4988-9447-5CDD103D1F41}"/>
              </a:ext>
            </a:extLst>
          </p:cNvPr>
          <p:cNvGrpSpPr/>
          <p:nvPr/>
        </p:nvGrpSpPr>
        <p:grpSpPr>
          <a:xfrm>
            <a:off x="7600951" y="5091146"/>
            <a:ext cx="3096303" cy="853305"/>
            <a:chOff x="910640" y="3014284"/>
            <a:chExt cx="1527408" cy="213425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3E95DF-C5B4-48D3-B6BE-0C5367465C9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pizza3(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jared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6F135-D165-4591-996F-71D93469609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about 14 customers would like to evaluate the service for each restaurant online for others’ reference.</a:t>
              </a:r>
            </a:p>
          </p:txBody>
        </p:sp>
      </p:grpSp>
      <p:sp>
        <p:nvSpPr>
          <p:cNvPr id="34" name="Freeform 63">
            <a:extLst>
              <a:ext uri="{FF2B5EF4-FFF2-40B4-BE49-F238E27FC236}">
                <a16:creationId xmlns:a16="http://schemas.microsoft.com/office/drawing/2014/main" id="{A062731C-6B05-4F98-9FEF-27F63CDD0CA2}"/>
              </a:ext>
            </a:extLst>
          </p:cNvPr>
          <p:cNvSpPr/>
          <p:nvPr/>
        </p:nvSpPr>
        <p:spPr>
          <a:xfrm flipV="1">
            <a:off x="5086350" y="5120427"/>
            <a:ext cx="1125389" cy="397372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0200">
                <a:moveTo>
                  <a:pt x="0" y="330200"/>
                </a:moveTo>
                <a:lnTo>
                  <a:pt x="313266" y="8466"/>
                </a:lnTo>
                <a:lnTo>
                  <a:pt x="6604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2DE2B0-2026-41A1-BC90-E77896CFEEAB}"/>
              </a:ext>
            </a:extLst>
          </p:cNvPr>
          <p:cNvSpPr/>
          <p:nvPr/>
        </p:nvSpPr>
        <p:spPr>
          <a:xfrm>
            <a:off x="6688516" y="1903936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89C940-9B45-4DAD-AC95-53AA689375EE}"/>
              </a:ext>
            </a:extLst>
          </p:cNvPr>
          <p:cNvSpPr/>
          <p:nvPr/>
        </p:nvSpPr>
        <p:spPr>
          <a:xfrm>
            <a:off x="6688515" y="3529805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736B97-7C0E-4A7F-BE3B-FC190FD28296}"/>
              </a:ext>
            </a:extLst>
          </p:cNvPr>
          <p:cNvSpPr/>
          <p:nvPr/>
        </p:nvSpPr>
        <p:spPr>
          <a:xfrm>
            <a:off x="6688515" y="5155675"/>
            <a:ext cx="724247" cy="724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0F313C-2826-4CCE-BBD3-4A789E9E16E8}"/>
              </a:ext>
            </a:extLst>
          </p:cNvPr>
          <p:cNvSpPr/>
          <p:nvPr/>
        </p:nvSpPr>
        <p:spPr>
          <a:xfrm>
            <a:off x="6912525" y="3719255"/>
            <a:ext cx="276225" cy="400050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2607C2-2909-4168-A1EB-FF519CD5CD53}"/>
              </a:ext>
            </a:extLst>
          </p:cNvPr>
          <p:cNvGrpSpPr/>
          <p:nvPr/>
        </p:nvGrpSpPr>
        <p:grpSpPr>
          <a:xfrm>
            <a:off x="6780600" y="5395234"/>
            <a:ext cx="540074" cy="299230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7354004-B2D3-458C-9F73-BBDA232B7B9B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B781F0-19A1-4A1C-A1D1-C7B052BE325D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36063E2-C371-4413-9D8A-E69B0427B2CB}"/>
              </a:ext>
            </a:extLst>
          </p:cNvPr>
          <p:cNvSpPr/>
          <p:nvPr/>
        </p:nvSpPr>
        <p:spPr>
          <a:xfrm>
            <a:off x="7200378" y="5503666"/>
            <a:ext cx="21910" cy="21910"/>
          </a:xfrm>
          <a:custGeom>
            <a:avLst/>
            <a:gdLst>
              <a:gd name="connsiteX0" fmla="*/ 0 w 0"/>
              <a:gd name="connsiteY0" fmla="*/ 953 h 0"/>
              <a:gd name="connsiteX1" fmla="*/ 5715 w 0"/>
              <a:gd name="connsiteY1" fmla="*/ 0 h 0"/>
              <a:gd name="connsiteX2" fmla="*/ 4763 w 0"/>
              <a:gd name="connsiteY2" fmla="*/ 3810 h 0"/>
              <a:gd name="connsiteX3" fmla="*/ 0 w 0"/>
              <a:gd name="connsiteY3" fmla="*/ 953 h 0"/>
              <a:gd name="connsiteX4" fmla="*/ 0 w 0"/>
              <a:gd name="connsiteY4" fmla="*/ 953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>
                <a:moveTo>
                  <a:pt x="0" y="953"/>
                </a:moveTo>
                <a:cubicBezTo>
                  <a:pt x="1905" y="953"/>
                  <a:pt x="3810" y="0"/>
                  <a:pt x="5715" y="0"/>
                </a:cubicBezTo>
                <a:cubicBezTo>
                  <a:pt x="5715" y="953"/>
                  <a:pt x="5715" y="2858"/>
                  <a:pt x="4763" y="3810"/>
                </a:cubicBezTo>
                <a:cubicBezTo>
                  <a:pt x="3810" y="2858"/>
                  <a:pt x="2857" y="953"/>
                  <a:pt x="0" y="953"/>
                </a:cubicBezTo>
                <a:cubicBezTo>
                  <a:pt x="952" y="0"/>
                  <a:pt x="0" y="953"/>
                  <a:pt x="0" y="953"/>
                </a:cubicBezTo>
                <a:close/>
              </a:path>
            </a:pathLst>
          </a:custGeom>
          <a:solidFill>
            <a:srgbClr val="F2E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A7C0DE-ACB4-4B7F-8B5A-9E87E72D4913}"/>
              </a:ext>
            </a:extLst>
          </p:cNvPr>
          <p:cNvGrpSpPr/>
          <p:nvPr/>
        </p:nvGrpSpPr>
        <p:grpSpPr>
          <a:xfrm>
            <a:off x="6912525" y="2024013"/>
            <a:ext cx="301654" cy="484094"/>
            <a:chOff x="6899592" y="1993712"/>
            <a:chExt cx="3149063" cy="505361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895C6F3-374C-40B6-9E96-D4B731BD14DB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683B1-A350-43B7-A68B-EBCAE6128C38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6D093B5-EC0A-4BBA-88E6-B5A0D1D6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1" y="3317077"/>
            <a:ext cx="5275695" cy="102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7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Exploratory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Pizza1(barstool)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772140" y="2565403"/>
            <a:ext cx="5605219" cy="2826902"/>
            <a:chOff x="3693989" y="2234383"/>
            <a:chExt cx="2215195" cy="2826902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693989" y="2814516"/>
              <a:ext cx="2215195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zip code and latitude/longitude can be removed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split the dataset into train/test groups by 0.55/0.45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correlation matrix is employed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darker color refers to the higher correlation between any two attributes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 approach named stepwise regression can also be used to remove more attributes.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only zip,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price_level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provider_rating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review_stats_all_total_average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as X which affect Y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review_stats_all_average_score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59381" y="2234383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4040621" y="2605144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ame 48">
            <a:extLst>
              <a:ext uri="{FF2B5EF4-FFF2-40B4-BE49-F238E27FC236}">
                <a16:creationId xmlns:a16="http://schemas.microsoft.com/office/drawing/2014/main" id="{3448DB5D-C7AA-43D8-A036-F4A1EC46B63D}"/>
              </a:ext>
            </a:extLst>
          </p:cNvPr>
          <p:cNvSpPr/>
          <p:nvPr/>
        </p:nvSpPr>
        <p:spPr>
          <a:xfrm>
            <a:off x="6377361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740384" y="2374745"/>
            <a:ext cx="5645172" cy="3208218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1BB82-90FD-4503-9914-DB063D85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33" y="1394667"/>
            <a:ext cx="5371042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CF28A-EF2C-4B80-A6AA-D4BE4743D350}"/>
              </a:ext>
            </a:extLst>
          </p:cNvPr>
          <p:cNvGrpSpPr/>
          <p:nvPr/>
        </p:nvGrpSpPr>
        <p:grpSpPr>
          <a:xfrm>
            <a:off x="7837309" y="3102034"/>
            <a:ext cx="3401311" cy="752557"/>
            <a:chOff x="803640" y="3138573"/>
            <a:chExt cx="2059657" cy="7587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872E7A-C2A2-4BA2-BF1E-49BE96070427}"/>
                </a:ext>
              </a:extLst>
            </p:cNvPr>
            <p:cNvSpPr txBox="1"/>
            <p:nvPr/>
          </p:nvSpPr>
          <p:spPr>
            <a:xfrm>
              <a:off x="803640" y="3435649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is a regression problem that we need to predict the scores based on all the input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30553A-73D8-4954-8A59-B9D3C4F5881F}"/>
                </a:ext>
              </a:extLst>
            </p:cNvPr>
            <p:cNvSpPr txBox="1"/>
            <p:nvPr/>
          </p:nvSpPr>
          <p:spPr>
            <a:xfrm>
              <a:off x="803640" y="3138573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Nonlinear multivariant regression model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643909-94D0-4B31-99EB-E0C40C03EEA0}"/>
              </a:ext>
            </a:extLst>
          </p:cNvPr>
          <p:cNvGrpSpPr/>
          <p:nvPr/>
        </p:nvGrpSpPr>
        <p:grpSpPr>
          <a:xfrm>
            <a:off x="7837309" y="4097414"/>
            <a:ext cx="3401311" cy="863358"/>
            <a:chOff x="803640" y="3362835"/>
            <a:chExt cx="2059657" cy="86335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4342198-45F5-4CCF-9357-175A1B6355D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just have 254 observations which are too few to fit an accurate model. Need to increase the samples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31A16F-AB61-4D16-93A2-9B5097A2982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 fold cross validation method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A4E3D6-186D-462D-883D-EE0BC854E24B}"/>
              </a:ext>
            </a:extLst>
          </p:cNvPr>
          <p:cNvGrpSpPr/>
          <p:nvPr/>
        </p:nvGrpSpPr>
        <p:grpSpPr>
          <a:xfrm flipH="1">
            <a:off x="876000" y="1880981"/>
            <a:ext cx="10440000" cy="4113793"/>
            <a:chOff x="876000" y="1880981"/>
            <a:chExt cx="10440000" cy="4113793"/>
          </a:xfrm>
        </p:grpSpPr>
        <p:grpSp>
          <p:nvGrpSpPr>
            <p:cNvPr id="3" name="그룹 43">
              <a:extLst>
                <a:ext uri="{FF2B5EF4-FFF2-40B4-BE49-F238E27FC236}">
                  <a16:creationId xmlns:a16="http://schemas.microsoft.com/office/drawing/2014/main" id="{206CA9FA-64BD-43B1-B5C4-26BC6DEAFF81}"/>
                </a:ext>
              </a:extLst>
            </p:cNvPr>
            <p:cNvGrpSpPr/>
            <p:nvPr/>
          </p:nvGrpSpPr>
          <p:grpSpPr>
            <a:xfrm>
              <a:off x="4788227" y="2672981"/>
              <a:ext cx="900000" cy="2529793"/>
              <a:chOff x="4788227" y="2672980"/>
              <a:chExt cx="900000" cy="2529793"/>
            </a:xfrm>
          </p:grpSpPr>
          <p:sp>
            <p:nvSpPr>
              <p:cNvPr id="4" name="Down Arrow 23">
                <a:extLst>
                  <a:ext uri="{FF2B5EF4-FFF2-40B4-BE49-F238E27FC236}">
                    <a16:creationId xmlns:a16="http://schemas.microsoft.com/office/drawing/2014/main" id="{D1286CAB-D636-4680-8E11-F5F7790A59D9}"/>
                  </a:ext>
                </a:extLst>
              </p:cNvPr>
              <p:cNvSpPr/>
              <p:nvPr/>
            </p:nvSpPr>
            <p:spPr>
              <a:xfrm>
                <a:off x="4788227" y="3942773"/>
                <a:ext cx="900000" cy="1260000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" name="Up Arrow 6">
                <a:extLst>
                  <a:ext uri="{FF2B5EF4-FFF2-40B4-BE49-F238E27FC236}">
                    <a16:creationId xmlns:a16="http://schemas.microsoft.com/office/drawing/2014/main" id="{F49B2E92-D474-4013-8118-3D381F06DBF0}"/>
                  </a:ext>
                </a:extLst>
              </p:cNvPr>
              <p:cNvSpPr/>
              <p:nvPr/>
            </p:nvSpPr>
            <p:spPr>
              <a:xfrm>
                <a:off x="4788227" y="2672980"/>
                <a:ext cx="900000" cy="1260000"/>
              </a:xfrm>
              <a:prstGeom prst="up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6" name="그룹 28">
              <a:extLst>
                <a:ext uri="{FF2B5EF4-FFF2-40B4-BE49-F238E27FC236}">
                  <a16:creationId xmlns:a16="http://schemas.microsoft.com/office/drawing/2014/main" id="{804684DE-3626-43AD-A90B-D7706AA68078}"/>
                </a:ext>
              </a:extLst>
            </p:cNvPr>
            <p:cNvGrpSpPr/>
            <p:nvPr/>
          </p:nvGrpSpPr>
          <p:grpSpPr>
            <a:xfrm>
              <a:off x="6071473" y="2420981"/>
              <a:ext cx="900000" cy="3033793"/>
              <a:chOff x="5849064" y="2420980"/>
              <a:chExt cx="900000" cy="3033793"/>
            </a:xfrm>
          </p:grpSpPr>
          <p:sp>
            <p:nvSpPr>
              <p:cNvPr id="7" name="Down Arrow 29">
                <a:extLst>
                  <a:ext uri="{FF2B5EF4-FFF2-40B4-BE49-F238E27FC236}">
                    <a16:creationId xmlns:a16="http://schemas.microsoft.com/office/drawing/2014/main" id="{06BDA6F5-5646-436A-A749-FAF92BCC9D73}"/>
                  </a:ext>
                </a:extLst>
              </p:cNvPr>
              <p:cNvSpPr/>
              <p:nvPr/>
            </p:nvSpPr>
            <p:spPr>
              <a:xfrm>
                <a:off x="5849064" y="3942773"/>
                <a:ext cx="900000" cy="1512000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" name="Up Arrow 24">
                <a:extLst>
                  <a:ext uri="{FF2B5EF4-FFF2-40B4-BE49-F238E27FC236}">
                    <a16:creationId xmlns:a16="http://schemas.microsoft.com/office/drawing/2014/main" id="{22C9F0C8-5570-4EEB-A05C-9CDDA8EBCA1B}"/>
                  </a:ext>
                </a:extLst>
              </p:cNvPr>
              <p:cNvSpPr/>
              <p:nvPr/>
            </p:nvSpPr>
            <p:spPr>
              <a:xfrm>
                <a:off x="5849064" y="2420980"/>
                <a:ext cx="900000" cy="1512000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9" name="그룹 5">
              <a:extLst>
                <a:ext uri="{FF2B5EF4-FFF2-40B4-BE49-F238E27FC236}">
                  <a16:creationId xmlns:a16="http://schemas.microsoft.com/office/drawing/2014/main" id="{95F8356A-A8A6-4942-96E9-94964CE8A5FF}"/>
                </a:ext>
              </a:extLst>
            </p:cNvPr>
            <p:cNvGrpSpPr/>
            <p:nvPr/>
          </p:nvGrpSpPr>
          <p:grpSpPr>
            <a:xfrm>
              <a:off x="7354719" y="2132981"/>
              <a:ext cx="900000" cy="3609793"/>
              <a:chOff x="6910500" y="2132980"/>
              <a:chExt cx="900000" cy="3609793"/>
            </a:xfrm>
          </p:grpSpPr>
          <p:sp>
            <p:nvSpPr>
              <p:cNvPr id="10" name="Down Arrow 30">
                <a:extLst>
                  <a:ext uri="{FF2B5EF4-FFF2-40B4-BE49-F238E27FC236}">
                    <a16:creationId xmlns:a16="http://schemas.microsoft.com/office/drawing/2014/main" id="{3FF166EA-6449-4F6A-8F2C-E89E7003D64C}"/>
                  </a:ext>
                </a:extLst>
              </p:cNvPr>
              <p:cNvSpPr/>
              <p:nvPr/>
            </p:nvSpPr>
            <p:spPr>
              <a:xfrm>
                <a:off x="6910500" y="3942773"/>
                <a:ext cx="900000" cy="1800000"/>
              </a:xfrm>
              <a:prstGeom prst="downArrow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" name="Up Arrow 25">
                <a:extLst>
                  <a:ext uri="{FF2B5EF4-FFF2-40B4-BE49-F238E27FC236}">
                    <a16:creationId xmlns:a16="http://schemas.microsoft.com/office/drawing/2014/main" id="{1DA1D2C5-5634-487F-A203-1CD3DB6FCD25}"/>
                  </a:ext>
                </a:extLst>
              </p:cNvPr>
              <p:cNvSpPr/>
              <p:nvPr/>
            </p:nvSpPr>
            <p:spPr>
              <a:xfrm>
                <a:off x="6910500" y="2132980"/>
                <a:ext cx="900000" cy="1800000"/>
              </a:xfrm>
              <a:prstGeom prst="upArrow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2" name="그룹 4">
              <a:extLst>
                <a:ext uri="{FF2B5EF4-FFF2-40B4-BE49-F238E27FC236}">
                  <a16:creationId xmlns:a16="http://schemas.microsoft.com/office/drawing/2014/main" id="{E91BE716-39C4-44AF-AA1F-F53B158CC1F1}"/>
                </a:ext>
              </a:extLst>
            </p:cNvPr>
            <p:cNvGrpSpPr/>
            <p:nvPr/>
          </p:nvGrpSpPr>
          <p:grpSpPr>
            <a:xfrm>
              <a:off x="8637965" y="2852981"/>
              <a:ext cx="900000" cy="2169793"/>
              <a:chOff x="7971936" y="2852980"/>
              <a:chExt cx="900000" cy="2169793"/>
            </a:xfrm>
          </p:grpSpPr>
          <p:sp>
            <p:nvSpPr>
              <p:cNvPr id="13" name="Down Arrow 31">
                <a:extLst>
                  <a:ext uri="{FF2B5EF4-FFF2-40B4-BE49-F238E27FC236}">
                    <a16:creationId xmlns:a16="http://schemas.microsoft.com/office/drawing/2014/main" id="{BE7C08B4-11C6-49F1-BEAF-18A5A777E32B}"/>
                  </a:ext>
                </a:extLst>
              </p:cNvPr>
              <p:cNvSpPr/>
              <p:nvPr/>
            </p:nvSpPr>
            <p:spPr>
              <a:xfrm>
                <a:off x="7971936" y="3942773"/>
                <a:ext cx="900000" cy="1080000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Up Arrow 26">
                <a:extLst>
                  <a:ext uri="{FF2B5EF4-FFF2-40B4-BE49-F238E27FC236}">
                    <a16:creationId xmlns:a16="http://schemas.microsoft.com/office/drawing/2014/main" id="{04A4EF4C-EBAB-4C8C-95F4-9804E97020BE}"/>
                  </a:ext>
                </a:extLst>
              </p:cNvPr>
              <p:cNvSpPr/>
              <p:nvPr/>
            </p:nvSpPr>
            <p:spPr>
              <a:xfrm>
                <a:off x="7971936" y="2852980"/>
                <a:ext cx="900000" cy="1080000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5" name="그룹 3">
              <a:extLst>
                <a:ext uri="{FF2B5EF4-FFF2-40B4-BE49-F238E27FC236}">
                  <a16:creationId xmlns:a16="http://schemas.microsoft.com/office/drawing/2014/main" id="{B272AF5F-7835-42F9-9584-773D748F124E}"/>
                </a:ext>
              </a:extLst>
            </p:cNvPr>
            <p:cNvGrpSpPr/>
            <p:nvPr/>
          </p:nvGrpSpPr>
          <p:grpSpPr>
            <a:xfrm>
              <a:off x="9921209" y="1880981"/>
              <a:ext cx="900000" cy="4113793"/>
              <a:chOff x="9033971" y="1880980"/>
              <a:chExt cx="900000" cy="4113793"/>
            </a:xfrm>
          </p:grpSpPr>
          <p:sp>
            <p:nvSpPr>
              <p:cNvPr id="16" name="Down Arrow 32">
                <a:extLst>
                  <a:ext uri="{FF2B5EF4-FFF2-40B4-BE49-F238E27FC236}">
                    <a16:creationId xmlns:a16="http://schemas.microsoft.com/office/drawing/2014/main" id="{0FA889FF-B23B-47C5-89F3-9F0D6BE6038C}"/>
                  </a:ext>
                </a:extLst>
              </p:cNvPr>
              <p:cNvSpPr/>
              <p:nvPr/>
            </p:nvSpPr>
            <p:spPr>
              <a:xfrm>
                <a:off x="9033971" y="3942773"/>
                <a:ext cx="900000" cy="2052000"/>
              </a:xfrm>
              <a:prstGeom prst="down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Up Arrow 27">
                <a:extLst>
                  <a:ext uri="{FF2B5EF4-FFF2-40B4-BE49-F238E27FC236}">
                    <a16:creationId xmlns:a16="http://schemas.microsoft.com/office/drawing/2014/main" id="{42CCBE92-4317-48C1-952E-0CADA70DD73C}"/>
                  </a:ext>
                </a:extLst>
              </p:cNvPr>
              <p:cNvSpPr/>
              <p:nvPr/>
            </p:nvSpPr>
            <p:spPr>
              <a:xfrm>
                <a:off x="9033971" y="1880980"/>
                <a:ext cx="900000" cy="2052000"/>
              </a:xfrm>
              <a:prstGeom prst="up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5206-035E-4F0A-A667-4AEE3F24D3CB}"/>
                </a:ext>
              </a:extLst>
            </p:cNvPr>
            <p:cNvSpPr/>
            <p:nvPr/>
          </p:nvSpPr>
          <p:spPr>
            <a:xfrm>
              <a:off x="876000" y="3922944"/>
              <a:ext cx="10440000" cy="23854"/>
            </a:xfrm>
            <a:custGeom>
              <a:avLst/>
              <a:gdLst>
                <a:gd name="connsiteX0" fmla="*/ 0 w 7903597"/>
                <a:gd name="connsiteY0" fmla="*/ 0 h 262393"/>
                <a:gd name="connsiteX1" fmla="*/ 7903597 w 7903597"/>
                <a:gd name="connsiteY1" fmla="*/ 262393 h 262393"/>
                <a:gd name="connsiteX0" fmla="*/ 0 w 7832035"/>
                <a:gd name="connsiteY0" fmla="*/ 0 h 23854"/>
                <a:gd name="connsiteX1" fmla="*/ 7832035 w 7832035"/>
                <a:gd name="connsiteY1" fmla="*/ 23854 h 2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2035" h="23854">
                  <a:moveTo>
                    <a:pt x="0" y="0"/>
                  </a:moveTo>
                  <a:lnTo>
                    <a:pt x="7832035" y="23854"/>
                  </a:lnTo>
                </a:path>
              </a:pathLst>
            </a:custGeom>
            <a:ln w="25400">
              <a:solidFill>
                <a:schemeClr val="accent6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07DAE2-F0BE-45B7-9B8C-3865AE7154B7}"/>
                </a:ext>
              </a:extLst>
            </p:cNvPr>
            <p:cNvGrpSpPr/>
            <p:nvPr/>
          </p:nvGrpSpPr>
          <p:grpSpPr>
            <a:xfrm>
              <a:off x="4973668" y="3670515"/>
              <a:ext cx="529009" cy="529009"/>
              <a:chOff x="3572272" y="1709192"/>
              <a:chExt cx="1368152" cy="136815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09C050-5465-4909-9A9B-7F248BA0E3BF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47A423D-8691-42EB-9B40-93E0EE1A681A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6BDF44-32E6-4F9B-AEB0-A66E617DE74A}"/>
                </a:ext>
              </a:extLst>
            </p:cNvPr>
            <p:cNvGrpSpPr/>
            <p:nvPr/>
          </p:nvGrpSpPr>
          <p:grpSpPr>
            <a:xfrm>
              <a:off x="6256913" y="3670515"/>
              <a:ext cx="529009" cy="529009"/>
              <a:chOff x="3572272" y="1709192"/>
              <a:chExt cx="1368152" cy="1368152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3599543-6488-4894-85B4-011BCA2252CF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591F1B0-667A-4DBF-BB8F-6178258731CA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CC40D0-5A08-401D-8C45-BE60CF10B325}"/>
                </a:ext>
              </a:extLst>
            </p:cNvPr>
            <p:cNvGrpSpPr/>
            <p:nvPr/>
          </p:nvGrpSpPr>
          <p:grpSpPr>
            <a:xfrm>
              <a:off x="7540158" y="3670515"/>
              <a:ext cx="529009" cy="529009"/>
              <a:chOff x="3572272" y="1709192"/>
              <a:chExt cx="1368152" cy="136815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8065E85-E9B1-409F-BEA5-B3C3D573FC8D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8E53EC6-773F-448C-ABF1-C3AA9C1D0E2B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86055F-948E-4ACF-BE93-1EBCD80B201A}"/>
                </a:ext>
              </a:extLst>
            </p:cNvPr>
            <p:cNvGrpSpPr/>
            <p:nvPr/>
          </p:nvGrpSpPr>
          <p:grpSpPr>
            <a:xfrm>
              <a:off x="8823403" y="3670515"/>
              <a:ext cx="529009" cy="529009"/>
              <a:chOff x="3572272" y="1709192"/>
              <a:chExt cx="1368152" cy="1368152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D221F69-DB4B-47D8-B7BF-4DB3E0B19172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CF77AE-8397-4BB6-A5FB-20458A7CC76C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BF10CF-8DB6-401E-B17B-EB34DB079BAF}"/>
                </a:ext>
              </a:extLst>
            </p:cNvPr>
            <p:cNvGrpSpPr/>
            <p:nvPr/>
          </p:nvGrpSpPr>
          <p:grpSpPr>
            <a:xfrm>
              <a:off x="10106649" y="3670515"/>
              <a:ext cx="529009" cy="529009"/>
              <a:chOff x="3572272" y="1709192"/>
              <a:chExt cx="1368152" cy="136815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BF1676-52FE-40EF-AE10-47B60C721BDF}"/>
                  </a:ext>
                </a:extLst>
              </p:cNvPr>
              <p:cNvSpPr/>
              <p:nvPr/>
            </p:nvSpPr>
            <p:spPr>
              <a:xfrm>
                <a:off x="3669623" y="1806543"/>
                <a:ext cx="1173453" cy="1173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573A8EE-FB35-4542-9498-63479DBF14CA}"/>
                  </a:ext>
                </a:extLst>
              </p:cNvPr>
              <p:cNvSpPr/>
              <p:nvPr/>
            </p:nvSpPr>
            <p:spPr>
              <a:xfrm>
                <a:off x="3572272" y="1709192"/>
                <a:ext cx="1368152" cy="1368152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40" name="Parallelogram 15">
              <a:extLst>
                <a:ext uri="{FF2B5EF4-FFF2-40B4-BE49-F238E27FC236}">
                  <a16:creationId xmlns:a16="http://schemas.microsoft.com/office/drawing/2014/main" id="{6659C61D-160D-4588-A912-A3E4B0150138}"/>
                </a:ext>
              </a:extLst>
            </p:cNvPr>
            <p:cNvSpPr/>
            <p:nvPr/>
          </p:nvSpPr>
          <p:spPr>
            <a:xfrm flipH="1">
              <a:off x="6401665" y="3828913"/>
              <a:ext cx="227721" cy="227721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1" name="Rectangle 30">
              <a:extLst>
                <a:ext uri="{FF2B5EF4-FFF2-40B4-BE49-F238E27FC236}">
                  <a16:creationId xmlns:a16="http://schemas.microsoft.com/office/drawing/2014/main" id="{13508005-9DDC-4ADE-8299-FB55F9EFC308}"/>
                </a:ext>
              </a:extLst>
            </p:cNvPr>
            <p:cNvSpPr/>
            <p:nvPr/>
          </p:nvSpPr>
          <p:spPr>
            <a:xfrm>
              <a:off x="5131953" y="3822260"/>
              <a:ext cx="201959" cy="201369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7126B6AA-B2CA-4243-8F01-86275B80EA24}"/>
                </a:ext>
              </a:extLst>
            </p:cNvPr>
            <p:cNvSpPr/>
            <p:nvPr/>
          </p:nvSpPr>
          <p:spPr>
            <a:xfrm>
              <a:off x="9006998" y="3826752"/>
              <a:ext cx="161817" cy="214147"/>
            </a:xfrm>
            <a:custGeom>
              <a:avLst/>
              <a:gdLst/>
              <a:ahLst/>
              <a:cxnLst/>
              <a:rect l="l" t="t" r="r" b="b"/>
              <a:pathLst>
                <a:path w="2448272" h="3240000">
                  <a:moveTo>
                    <a:pt x="1358676" y="2676152"/>
                  </a:moveTo>
                  <a:cubicBezTo>
                    <a:pt x="1327753" y="2676152"/>
                    <a:pt x="1302685" y="2701220"/>
                    <a:pt x="1302685" y="2732143"/>
                  </a:cubicBezTo>
                  <a:lnTo>
                    <a:pt x="1302685" y="2956101"/>
                  </a:lnTo>
                  <a:cubicBezTo>
                    <a:pt x="1302685" y="2987024"/>
                    <a:pt x="1327753" y="3012092"/>
                    <a:pt x="1358676" y="3012092"/>
                  </a:cubicBezTo>
                  <a:lnTo>
                    <a:pt x="1582634" y="3012092"/>
                  </a:lnTo>
                  <a:cubicBezTo>
                    <a:pt x="1613557" y="3012092"/>
                    <a:pt x="1638625" y="2987024"/>
                    <a:pt x="1638625" y="2956101"/>
                  </a:cubicBezTo>
                  <a:lnTo>
                    <a:pt x="1638625" y="2732143"/>
                  </a:lnTo>
                  <a:cubicBezTo>
                    <a:pt x="1638625" y="2701220"/>
                    <a:pt x="1613557" y="2676152"/>
                    <a:pt x="1582634" y="2676152"/>
                  </a:cubicBezTo>
                  <a:close/>
                  <a:moveTo>
                    <a:pt x="837062" y="2676152"/>
                  </a:moveTo>
                  <a:cubicBezTo>
                    <a:pt x="806139" y="2676152"/>
                    <a:pt x="781071" y="2701220"/>
                    <a:pt x="781071" y="2732143"/>
                  </a:cubicBezTo>
                  <a:lnTo>
                    <a:pt x="781071" y="2956101"/>
                  </a:lnTo>
                  <a:cubicBezTo>
                    <a:pt x="781071" y="2987024"/>
                    <a:pt x="806139" y="3012092"/>
                    <a:pt x="837062" y="3012092"/>
                  </a:cubicBezTo>
                  <a:lnTo>
                    <a:pt x="1061020" y="3012092"/>
                  </a:lnTo>
                  <a:cubicBezTo>
                    <a:pt x="1091943" y="3012092"/>
                    <a:pt x="1117011" y="2987024"/>
                    <a:pt x="1117011" y="2956101"/>
                  </a:cubicBezTo>
                  <a:lnTo>
                    <a:pt x="1117011" y="2732143"/>
                  </a:lnTo>
                  <a:cubicBezTo>
                    <a:pt x="1117011" y="2701220"/>
                    <a:pt x="1091943" y="2676152"/>
                    <a:pt x="1061020" y="2676152"/>
                  </a:cubicBezTo>
                  <a:close/>
                  <a:moveTo>
                    <a:pt x="315448" y="2676152"/>
                  </a:moveTo>
                  <a:cubicBezTo>
                    <a:pt x="284525" y="2676152"/>
                    <a:pt x="259457" y="2701220"/>
                    <a:pt x="259457" y="2732143"/>
                  </a:cubicBezTo>
                  <a:lnTo>
                    <a:pt x="259457" y="2956101"/>
                  </a:lnTo>
                  <a:cubicBezTo>
                    <a:pt x="259457" y="2987024"/>
                    <a:pt x="284525" y="3012092"/>
                    <a:pt x="315448" y="3012092"/>
                  </a:cubicBezTo>
                  <a:lnTo>
                    <a:pt x="539406" y="3012092"/>
                  </a:lnTo>
                  <a:cubicBezTo>
                    <a:pt x="570329" y="3012092"/>
                    <a:pt x="595397" y="2987024"/>
                    <a:pt x="595397" y="2956101"/>
                  </a:cubicBezTo>
                  <a:lnTo>
                    <a:pt x="595397" y="2732143"/>
                  </a:lnTo>
                  <a:cubicBezTo>
                    <a:pt x="595397" y="2701220"/>
                    <a:pt x="570329" y="2676152"/>
                    <a:pt x="539406" y="2676152"/>
                  </a:cubicBezTo>
                  <a:close/>
                  <a:moveTo>
                    <a:pt x="1880291" y="2179832"/>
                  </a:moveTo>
                  <a:cubicBezTo>
                    <a:pt x="1849368" y="2179832"/>
                    <a:pt x="1824300" y="2204900"/>
                    <a:pt x="1824300" y="2235823"/>
                  </a:cubicBezTo>
                  <a:lnTo>
                    <a:pt x="1824300" y="2956101"/>
                  </a:lnTo>
                  <a:cubicBezTo>
                    <a:pt x="1824300" y="2987024"/>
                    <a:pt x="1849368" y="3012092"/>
                    <a:pt x="1880291" y="3012092"/>
                  </a:cubicBezTo>
                  <a:lnTo>
                    <a:pt x="2104249" y="3012092"/>
                  </a:lnTo>
                  <a:cubicBezTo>
                    <a:pt x="2135172" y="3012092"/>
                    <a:pt x="2160240" y="2987024"/>
                    <a:pt x="2160240" y="2956101"/>
                  </a:cubicBezTo>
                  <a:lnTo>
                    <a:pt x="2160240" y="2235823"/>
                  </a:lnTo>
                  <a:cubicBezTo>
                    <a:pt x="2160240" y="2204900"/>
                    <a:pt x="2135172" y="2179832"/>
                    <a:pt x="2104249" y="2179832"/>
                  </a:cubicBezTo>
                  <a:close/>
                  <a:moveTo>
                    <a:pt x="1358676" y="2179832"/>
                  </a:moveTo>
                  <a:cubicBezTo>
                    <a:pt x="1327753" y="2179832"/>
                    <a:pt x="1302685" y="2204900"/>
                    <a:pt x="1302685" y="2235823"/>
                  </a:cubicBezTo>
                  <a:lnTo>
                    <a:pt x="1302685" y="2459781"/>
                  </a:lnTo>
                  <a:cubicBezTo>
                    <a:pt x="1302685" y="2490704"/>
                    <a:pt x="1327753" y="2515772"/>
                    <a:pt x="1358676" y="2515772"/>
                  </a:cubicBezTo>
                  <a:lnTo>
                    <a:pt x="1582634" y="2515772"/>
                  </a:lnTo>
                  <a:cubicBezTo>
                    <a:pt x="1613557" y="2515772"/>
                    <a:pt x="1638625" y="2490704"/>
                    <a:pt x="1638625" y="2459781"/>
                  </a:cubicBezTo>
                  <a:lnTo>
                    <a:pt x="1638625" y="2235823"/>
                  </a:lnTo>
                  <a:cubicBezTo>
                    <a:pt x="1638625" y="2204900"/>
                    <a:pt x="1613557" y="2179832"/>
                    <a:pt x="1582634" y="2179832"/>
                  </a:cubicBezTo>
                  <a:close/>
                  <a:moveTo>
                    <a:pt x="837062" y="2179832"/>
                  </a:moveTo>
                  <a:cubicBezTo>
                    <a:pt x="806139" y="2179832"/>
                    <a:pt x="781071" y="2204900"/>
                    <a:pt x="781071" y="2235823"/>
                  </a:cubicBezTo>
                  <a:lnTo>
                    <a:pt x="781071" y="2459781"/>
                  </a:lnTo>
                  <a:cubicBezTo>
                    <a:pt x="781071" y="2490704"/>
                    <a:pt x="806139" y="2515772"/>
                    <a:pt x="837062" y="2515772"/>
                  </a:cubicBezTo>
                  <a:lnTo>
                    <a:pt x="1061020" y="2515772"/>
                  </a:lnTo>
                  <a:cubicBezTo>
                    <a:pt x="1091943" y="2515772"/>
                    <a:pt x="1117011" y="2490704"/>
                    <a:pt x="1117011" y="2459781"/>
                  </a:cubicBezTo>
                  <a:lnTo>
                    <a:pt x="1117011" y="2235823"/>
                  </a:lnTo>
                  <a:cubicBezTo>
                    <a:pt x="1117011" y="2204900"/>
                    <a:pt x="1091943" y="2179832"/>
                    <a:pt x="1061020" y="2179832"/>
                  </a:cubicBezTo>
                  <a:close/>
                  <a:moveTo>
                    <a:pt x="315448" y="2179832"/>
                  </a:moveTo>
                  <a:cubicBezTo>
                    <a:pt x="284525" y="2179832"/>
                    <a:pt x="259457" y="2204900"/>
                    <a:pt x="259457" y="2235823"/>
                  </a:cubicBezTo>
                  <a:lnTo>
                    <a:pt x="259457" y="2459781"/>
                  </a:lnTo>
                  <a:cubicBezTo>
                    <a:pt x="259457" y="2490704"/>
                    <a:pt x="284525" y="2515772"/>
                    <a:pt x="315448" y="2515772"/>
                  </a:cubicBezTo>
                  <a:lnTo>
                    <a:pt x="539406" y="2515772"/>
                  </a:lnTo>
                  <a:cubicBezTo>
                    <a:pt x="570329" y="2515772"/>
                    <a:pt x="595397" y="2490704"/>
                    <a:pt x="595397" y="2459781"/>
                  </a:cubicBezTo>
                  <a:lnTo>
                    <a:pt x="595397" y="2235823"/>
                  </a:lnTo>
                  <a:cubicBezTo>
                    <a:pt x="595397" y="2204900"/>
                    <a:pt x="570329" y="2179832"/>
                    <a:pt x="539406" y="2179832"/>
                  </a:cubicBezTo>
                  <a:close/>
                  <a:moveTo>
                    <a:pt x="1880291" y="1683512"/>
                  </a:moveTo>
                  <a:cubicBezTo>
                    <a:pt x="1849368" y="1683512"/>
                    <a:pt x="1824300" y="1708580"/>
                    <a:pt x="1824300" y="1739503"/>
                  </a:cubicBezTo>
                  <a:lnTo>
                    <a:pt x="1824300" y="1963461"/>
                  </a:lnTo>
                  <a:cubicBezTo>
                    <a:pt x="1824300" y="1994384"/>
                    <a:pt x="1849368" y="2019452"/>
                    <a:pt x="1880291" y="2019452"/>
                  </a:cubicBezTo>
                  <a:lnTo>
                    <a:pt x="2104249" y="2019452"/>
                  </a:lnTo>
                  <a:cubicBezTo>
                    <a:pt x="2135172" y="2019452"/>
                    <a:pt x="2160240" y="1994384"/>
                    <a:pt x="2160240" y="1963461"/>
                  </a:cubicBezTo>
                  <a:lnTo>
                    <a:pt x="2160240" y="1739503"/>
                  </a:lnTo>
                  <a:cubicBezTo>
                    <a:pt x="2160240" y="1708580"/>
                    <a:pt x="2135172" y="1683512"/>
                    <a:pt x="2104249" y="1683512"/>
                  </a:cubicBezTo>
                  <a:close/>
                  <a:moveTo>
                    <a:pt x="1358676" y="1683512"/>
                  </a:moveTo>
                  <a:cubicBezTo>
                    <a:pt x="1327753" y="1683512"/>
                    <a:pt x="1302685" y="1708580"/>
                    <a:pt x="1302685" y="1739503"/>
                  </a:cubicBezTo>
                  <a:lnTo>
                    <a:pt x="1302685" y="1963461"/>
                  </a:lnTo>
                  <a:cubicBezTo>
                    <a:pt x="1302685" y="1994384"/>
                    <a:pt x="1327753" y="2019452"/>
                    <a:pt x="1358676" y="2019452"/>
                  </a:cubicBezTo>
                  <a:lnTo>
                    <a:pt x="1582634" y="2019452"/>
                  </a:lnTo>
                  <a:cubicBezTo>
                    <a:pt x="1613557" y="2019452"/>
                    <a:pt x="1638625" y="1994384"/>
                    <a:pt x="1638625" y="1963461"/>
                  </a:cubicBezTo>
                  <a:lnTo>
                    <a:pt x="1638625" y="1739503"/>
                  </a:lnTo>
                  <a:cubicBezTo>
                    <a:pt x="1638625" y="1708580"/>
                    <a:pt x="1613557" y="1683512"/>
                    <a:pt x="1582634" y="1683512"/>
                  </a:cubicBezTo>
                  <a:close/>
                  <a:moveTo>
                    <a:pt x="837062" y="1683512"/>
                  </a:moveTo>
                  <a:cubicBezTo>
                    <a:pt x="806139" y="1683512"/>
                    <a:pt x="781071" y="1708580"/>
                    <a:pt x="781071" y="1739503"/>
                  </a:cubicBezTo>
                  <a:lnTo>
                    <a:pt x="781071" y="1963461"/>
                  </a:lnTo>
                  <a:cubicBezTo>
                    <a:pt x="781071" y="1994384"/>
                    <a:pt x="806139" y="2019452"/>
                    <a:pt x="837062" y="2019452"/>
                  </a:cubicBezTo>
                  <a:lnTo>
                    <a:pt x="1061020" y="2019452"/>
                  </a:lnTo>
                  <a:cubicBezTo>
                    <a:pt x="1091943" y="2019452"/>
                    <a:pt x="1117011" y="1994384"/>
                    <a:pt x="1117011" y="1963461"/>
                  </a:cubicBezTo>
                  <a:lnTo>
                    <a:pt x="1117011" y="1739503"/>
                  </a:lnTo>
                  <a:cubicBezTo>
                    <a:pt x="1117011" y="1708580"/>
                    <a:pt x="1091943" y="1683512"/>
                    <a:pt x="1061020" y="1683512"/>
                  </a:cubicBezTo>
                  <a:close/>
                  <a:moveTo>
                    <a:pt x="315448" y="1683512"/>
                  </a:moveTo>
                  <a:cubicBezTo>
                    <a:pt x="284525" y="1683512"/>
                    <a:pt x="259457" y="1708580"/>
                    <a:pt x="259457" y="1739503"/>
                  </a:cubicBezTo>
                  <a:lnTo>
                    <a:pt x="259457" y="1963461"/>
                  </a:lnTo>
                  <a:cubicBezTo>
                    <a:pt x="259457" y="1994384"/>
                    <a:pt x="284525" y="2019452"/>
                    <a:pt x="315448" y="2019452"/>
                  </a:cubicBezTo>
                  <a:lnTo>
                    <a:pt x="539406" y="2019452"/>
                  </a:lnTo>
                  <a:cubicBezTo>
                    <a:pt x="570329" y="2019452"/>
                    <a:pt x="595397" y="1994384"/>
                    <a:pt x="595397" y="1963461"/>
                  </a:cubicBezTo>
                  <a:lnTo>
                    <a:pt x="595397" y="1739503"/>
                  </a:lnTo>
                  <a:cubicBezTo>
                    <a:pt x="595397" y="1708580"/>
                    <a:pt x="570329" y="1683512"/>
                    <a:pt x="539406" y="1683512"/>
                  </a:cubicBezTo>
                  <a:close/>
                  <a:moveTo>
                    <a:pt x="1880291" y="1187192"/>
                  </a:moveTo>
                  <a:cubicBezTo>
                    <a:pt x="1849368" y="1187192"/>
                    <a:pt x="1824300" y="1212260"/>
                    <a:pt x="1824300" y="1243183"/>
                  </a:cubicBezTo>
                  <a:lnTo>
                    <a:pt x="1824300" y="1467141"/>
                  </a:lnTo>
                  <a:cubicBezTo>
                    <a:pt x="1824300" y="1498064"/>
                    <a:pt x="1849368" y="1523132"/>
                    <a:pt x="1880291" y="1523132"/>
                  </a:cubicBezTo>
                  <a:lnTo>
                    <a:pt x="2104249" y="1523132"/>
                  </a:lnTo>
                  <a:cubicBezTo>
                    <a:pt x="2135172" y="1523132"/>
                    <a:pt x="2160240" y="1498064"/>
                    <a:pt x="2160240" y="1467141"/>
                  </a:cubicBezTo>
                  <a:lnTo>
                    <a:pt x="2160240" y="1243183"/>
                  </a:lnTo>
                  <a:cubicBezTo>
                    <a:pt x="2160240" y="1212260"/>
                    <a:pt x="2135172" y="1187192"/>
                    <a:pt x="2104249" y="1187192"/>
                  </a:cubicBezTo>
                  <a:close/>
                  <a:moveTo>
                    <a:pt x="1358676" y="1187192"/>
                  </a:moveTo>
                  <a:cubicBezTo>
                    <a:pt x="1327753" y="1187192"/>
                    <a:pt x="1302685" y="1212260"/>
                    <a:pt x="1302685" y="1243183"/>
                  </a:cubicBezTo>
                  <a:lnTo>
                    <a:pt x="1302685" y="1467141"/>
                  </a:lnTo>
                  <a:cubicBezTo>
                    <a:pt x="1302685" y="1498064"/>
                    <a:pt x="1327753" y="1523132"/>
                    <a:pt x="1358676" y="1523132"/>
                  </a:cubicBezTo>
                  <a:lnTo>
                    <a:pt x="1582634" y="1523132"/>
                  </a:lnTo>
                  <a:cubicBezTo>
                    <a:pt x="1613557" y="1523132"/>
                    <a:pt x="1638625" y="1498064"/>
                    <a:pt x="1638625" y="1467141"/>
                  </a:cubicBezTo>
                  <a:lnTo>
                    <a:pt x="1638625" y="1243183"/>
                  </a:lnTo>
                  <a:cubicBezTo>
                    <a:pt x="1638625" y="1212260"/>
                    <a:pt x="1613557" y="1187192"/>
                    <a:pt x="1582634" y="1187192"/>
                  </a:cubicBezTo>
                  <a:close/>
                  <a:moveTo>
                    <a:pt x="837062" y="1187192"/>
                  </a:moveTo>
                  <a:cubicBezTo>
                    <a:pt x="806139" y="1187192"/>
                    <a:pt x="781071" y="1212260"/>
                    <a:pt x="781071" y="1243183"/>
                  </a:cubicBezTo>
                  <a:lnTo>
                    <a:pt x="781071" y="1467141"/>
                  </a:lnTo>
                  <a:cubicBezTo>
                    <a:pt x="781071" y="1498064"/>
                    <a:pt x="806139" y="1523132"/>
                    <a:pt x="837062" y="1523132"/>
                  </a:cubicBezTo>
                  <a:lnTo>
                    <a:pt x="1061020" y="1523132"/>
                  </a:lnTo>
                  <a:cubicBezTo>
                    <a:pt x="1091943" y="1523132"/>
                    <a:pt x="1117011" y="1498064"/>
                    <a:pt x="1117011" y="1467141"/>
                  </a:cubicBezTo>
                  <a:lnTo>
                    <a:pt x="1117011" y="1243183"/>
                  </a:lnTo>
                  <a:cubicBezTo>
                    <a:pt x="1117011" y="1212260"/>
                    <a:pt x="1091943" y="1187192"/>
                    <a:pt x="1061020" y="1187192"/>
                  </a:cubicBezTo>
                  <a:close/>
                  <a:moveTo>
                    <a:pt x="315448" y="1187192"/>
                  </a:moveTo>
                  <a:cubicBezTo>
                    <a:pt x="284525" y="1187192"/>
                    <a:pt x="259457" y="1212260"/>
                    <a:pt x="259457" y="1243183"/>
                  </a:cubicBezTo>
                  <a:lnTo>
                    <a:pt x="259457" y="1467141"/>
                  </a:lnTo>
                  <a:cubicBezTo>
                    <a:pt x="259457" y="1498064"/>
                    <a:pt x="284525" y="1523132"/>
                    <a:pt x="315448" y="1523132"/>
                  </a:cubicBezTo>
                  <a:lnTo>
                    <a:pt x="539406" y="1523132"/>
                  </a:lnTo>
                  <a:cubicBezTo>
                    <a:pt x="570329" y="1523132"/>
                    <a:pt x="595397" y="1498064"/>
                    <a:pt x="595397" y="1467141"/>
                  </a:cubicBezTo>
                  <a:lnTo>
                    <a:pt x="595397" y="1243183"/>
                  </a:lnTo>
                  <a:cubicBezTo>
                    <a:pt x="595397" y="1212260"/>
                    <a:pt x="570329" y="1187192"/>
                    <a:pt x="539406" y="1187192"/>
                  </a:cubicBezTo>
                  <a:close/>
                  <a:moveTo>
                    <a:pt x="348041" y="163575"/>
                  </a:moveTo>
                  <a:cubicBezTo>
                    <a:pt x="275130" y="163575"/>
                    <a:pt x="216024" y="222681"/>
                    <a:pt x="216024" y="295592"/>
                  </a:cubicBezTo>
                  <a:lnTo>
                    <a:pt x="216024" y="823646"/>
                  </a:lnTo>
                  <a:cubicBezTo>
                    <a:pt x="216024" y="896557"/>
                    <a:pt x="275130" y="955663"/>
                    <a:pt x="348041" y="955663"/>
                  </a:cubicBezTo>
                  <a:lnTo>
                    <a:pt x="2100231" y="955663"/>
                  </a:lnTo>
                  <a:cubicBezTo>
                    <a:pt x="2173142" y="955663"/>
                    <a:pt x="2232248" y="896557"/>
                    <a:pt x="2232248" y="823646"/>
                  </a:cubicBezTo>
                  <a:lnTo>
                    <a:pt x="2232248" y="295592"/>
                  </a:lnTo>
                  <a:cubicBezTo>
                    <a:pt x="2232248" y="222681"/>
                    <a:pt x="2173142" y="163575"/>
                    <a:pt x="2100231" y="163575"/>
                  </a:cubicBezTo>
                  <a:close/>
                  <a:moveTo>
                    <a:pt x="265172" y="0"/>
                  </a:moveTo>
                  <a:lnTo>
                    <a:pt x="2183100" y="0"/>
                  </a:lnTo>
                  <a:cubicBezTo>
                    <a:pt x="2329550" y="0"/>
                    <a:pt x="2448272" y="118722"/>
                    <a:pt x="2448272" y="265172"/>
                  </a:cubicBezTo>
                  <a:lnTo>
                    <a:pt x="2448272" y="2974828"/>
                  </a:lnTo>
                  <a:cubicBezTo>
                    <a:pt x="2448272" y="3121278"/>
                    <a:pt x="2329550" y="3240000"/>
                    <a:pt x="2183100" y="3240000"/>
                  </a:cubicBezTo>
                  <a:lnTo>
                    <a:pt x="265172" y="3240000"/>
                  </a:lnTo>
                  <a:cubicBezTo>
                    <a:pt x="118722" y="3240000"/>
                    <a:pt x="0" y="3121278"/>
                    <a:pt x="0" y="2974828"/>
                  </a:cubicBezTo>
                  <a:lnTo>
                    <a:pt x="0" y="265172"/>
                  </a:lnTo>
                  <a:cubicBezTo>
                    <a:pt x="0" y="118722"/>
                    <a:pt x="118722" y="0"/>
                    <a:pt x="2651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3" name="Rounded Rectangle 6">
              <a:extLst>
                <a:ext uri="{FF2B5EF4-FFF2-40B4-BE49-F238E27FC236}">
                  <a16:creationId xmlns:a16="http://schemas.microsoft.com/office/drawing/2014/main" id="{3F8986F4-AB06-4A51-8DC3-D23C1B6278CF}"/>
                </a:ext>
              </a:extLst>
            </p:cNvPr>
            <p:cNvSpPr/>
            <p:nvPr/>
          </p:nvSpPr>
          <p:spPr>
            <a:xfrm>
              <a:off x="10260081" y="3822259"/>
              <a:ext cx="220288" cy="223964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0E31B5D1-76A0-4F2D-80E4-AD12DB6FD5F1}"/>
                </a:ext>
              </a:extLst>
            </p:cNvPr>
            <p:cNvSpPr/>
            <p:nvPr/>
          </p:nvSpPr>
          <p:spPr>
            <a:xfrm rot="2700000">
              <a:off x="7720064" y="3782060"/>
              <a:ext cx="169304" cy="303531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4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E07EF-2F4A-40C5-98FE-E8C15493A7D7}"/>
              </a:ext>
            </a:extLst>
          </p:cNvPr>
          <p:cNvSpPr/>
          <p:nvPr/>
        </p:nvSpPr>
        <p:spPr>
          <a:xfrm>
            <a:off x="5555730" y="679269"/>
            <a:ext cx="1306286" cy="549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E09CDD6-B7AA-4CE1-9639-6A79ABDBD9A0}"/>
              </a:ext>
            </a:extLst>
          </p:cNvPr>
          <p:cNvSpPr/>
          <p:nvPr/>
        </p:nvSpPr>
        <p:spPr>
          <a:xfrm>
            <a:off x="5488186" y="609602"/>
            <a:ext cx="1443499" cy="5638797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BDC231-9CF9-490D-94C0-DF92563CBB79}"/>
              </a:ext>
            </a:extLst>
          </p:cNvPr>
          <p:cNvGrpSpPr/>
          <p:nvPr/>
        </p:nvGrpSpPr>
        <p:grpSpPr>
          <a:xfrm>
            <a:off x="5555731" y="1192756"/>
            <a:ext cx="1320026" cy="986571"/>
            <a:chOff x="5399315" y="1192756"/>
            <a:chExt cx="1320026" cy="9865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030DA8-7A4A-4480-A473-39A28DD8996A}"/>
                </a:ext>
              </a:extLst>
            </p:cNvPr>
            <p:cNvGrpSpPr/>
            <p:nvPr userDrawn="1"/>
          </p:nvGrpSpPr>
          <p:grpSpPr>
            <a:xfrm>
              <a:off x="5815043" y="1192756"/>
              <a:ext cx="488568" cy="585942"/>
              <a:chOff x="6761163" y="2984500"/>
              <a:chExt cx="915988" cy="1098550"/>
            </a:xfrm>
            <a:noFill/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4F3FB4EC-E081-473F-9DE9-67587E38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6913" y="2984500"/>
                <a:ext cx="361950" cy="239713"/>
              </a:xfrm>
              <a:custGeom>
                <a:avLst/>
                <a:gdLst>
                  <a:gd name="T0" fmla="*/ 434 w 741"/>
                  <a:gd name="T1" fmla="*/ 127 h 492"/>
                  <a:gd name="T2" fmla="*/ 434 w 741"/>
                  <a:gd name="T3" fmla="*/ 74 h 492"/>
                  <a:gd name="T4" fmla="*/ 462 w 741"/>
                  <a:gd name="T5" fmla="*/ 38 h 492"/>
                  <a:gd name="T6" fmla="*/ 424 w 741"/>
                  <a:gd name="T7" fmla="*/ 0 h 492"/>
                  <a:gd name="T8" fmla="*/ 317 w 741"/>
                  <a:gd name="T9" fmla="*/ 0 h 492"/>
                  <a:gd name="T10" fmla="*/ 279 w 741"/>
                  <a:gd name="T11" fmla="*/ 38 h 492"/>
                  <a:gd name="T12" fmla="*/ 307 w 741"/>
                  <a:gd name="T13" fmla="*/ 74 h 492"/>
                  <a:gd name="T14" fmla="*/ 307 w 741"/>
                  <a:gd name="T15" fmla="*/ 127 h 492"/>
                  <a:gd name="T16" fmla="*/ 0 w 741"/>
                  <a:gd name="T17" fmla="*/ 492 h 492"/>
                  <a:gd name="T18" fmla="*/ 741 w 741"/>
                  <a:gd name="T19" fmla="*/ 492 h 492"/>
                  <a:gd name="T20" fmla="*/ 434 w 741"/>
                  <a:gd name="T21" fmla="*/ 127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1" h="492">
                    <a:moveTo>
                      <a:pt x="434" y="127"/>
                    </a:moveTo>
                    <a:lnTo>
                      <a:pt x="434" y="74"/>
                    </a:lnTo>
                    <a:cubicBezTo>
                      <a:pt x="450" y="70"/>
                      <a:pt x="462" y="55"/>
                      <a:pt x="462" y="38"/>
                    </a:cubicBezTo>
                    <a:cubicBezTo>
                      <a:pt x="462" y="17"/>
                      <a:pt x="445" y="0"/>
                      <a:pt x="424" y="0"/>
                    </a:cubicBezTo>
                    <a:lnTo>
                      <a:pt x="317" y="0"/>
                    </a:lnTo>
                    <a:cubicBezTo>
                      <a:pt x="296" y="0"/>
                      <a:pt x="279" y="17"/>
                      <a:pt x="279" y="38"/>
                    </a:cubicBezTo>
                    <a:cubicBezTo>
                      <a:pt x="279" y="55"/>
                      <a:pt x="291" y="70"/>
                      <a:pt x="307" y="74"/>
                    </a:cubicBezTo>
                    <a:lnTo>
                      <a:pt x="307" y="127"/>
                    </a:lnTo>
                    <a:cubicBezTo>
                      <a:pt x="133" y="157"/>
                      <a:pt x="0" y="309"/>
                      <a:pt x="0" y="492"/>
                    </a:cubicBezTo>
                    <a:lnTo>
                      <a:pt x="741" y="492"/>
                    </a:lnTo>
                    <a:cubicBezTo>
                      <a:pt x="741" y="309"/>
                      <a:pt x="608" y="157"/>
                      <a:pt x="434" y="127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B8384EC4-C388-43F6-ACE5-3F559A460C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61163" y="3238500"/>
                <a:ext cx="915988" cy="844550"/>
              </a:xfrm>
              <a:custGeom>
                <a:avLst/>
                <a:gdLst>
                  <a:gd name="T0" fmla="*/ 343 w 1880"/>
                  <a:gd name="T1" fmla="*/ 832 h 1735"/>
                  <a:gd name="T2" fmla="*/ 150 w 1880"/>
                  <a:gd name="T3" fmla="*/ 493 h 1735"/>
                  <a:gd name="T4" fmla="*/ 537 w 1880"/>
                  <a:gd name="T5" fmla="*/ 506 h 1735"/>
                  <a:gd name="T6" fmla="*/ 462 w 1880"/>
                  <a:gd name="T7" fmla="*/ 944 h 1735"/>
                  <a:gd name="T8" fmla="*/ 1862 w 1880"/>
                  <a:gd name="T9" fmla="*/ 248 h 1735"/>
                  <a:gd name="T10" fmla="*/ 1765 w 1880"/>
                  <a:gd name="T11" fmla="*/ 238 h 1735"/>
                  <a:gd name="T12" fmla="*/ 1733 w 1880"/>
                  <a:gd name="T13" fmla="*/ 262 h 1735"/>
                  <a:gd name="T14" fmla="*/ 1694 w 1880"/>
                  <a:gd name="T15" fmla="*/ 294 h 1735"/>
                  <a:gd name="T16" fmla="*/ 1551 w 1880"/>
                  <a:gd name="T17" fmla="*/ 397 h 1735"/>
                  <a:gd name="T18" fmla="*/ 1396 w 1880"/>
                  <a:gd name="T19" fmla="*/ 573 h 1735"/>
                  <a:gd name="T20" fmla="*/ 1387 w 1880"/>
                  <a:gd name="T21" fmla="*/ 584 h 1735"/>
                  <a:gd name="T22" fmla="*/ 1334 w 1880"/>
                  <a:gd name="T23" fmla="*/ 108 h 1735"/>
                  <a:gd name="T24" fmla="*/ 1334 w 1880"/>
                  <a:gd name="T25" fmla="*/ 0 h 1735"/>
                  <a:gd name="T26" fmla="*/ 522 w 1880"/>
                  <a:gd name="T27" fmla="*/ 54 h 1735"/>
                  <a:gd name="T28" fmla="*/ 588 w 1880"/>
                  <a:gd name="T29" fmla="*/ 108 h 1735"/>
                  <a:gd name="T30" fmla="*/ 595 w 1880"/>
                  <a:gd name="T31" fmla="*/ 134 h 1735"/>
                  <a:gd name="T32" fmla="*/ 594 w 1880"/>
                  <a:gd name="T33" fmla="*/ 322 h 1735"/>
                  <a:gd name="T34" fmla="*/ 294 w 1880"/>
                  <a:gd name="T35" fmla="*/ 243 h 1735"/>
                  <a:gd name="T36" fmla="*/ 16 w 1880"/>
                  <a:gd name="T37" fmla="*/ 492 h 1735"/>
                  <a:gd name="T38" fmla="*/ 308 w 1880"/>
                  <a:gd name="T39" fmla="*/ 960 h 1735"/>
                  <a:gd name="T40" fmla="*/ 298 w 1880"/>
                  <a:gd name="T41" fmla="*/ 1179 h 1735"/>
                  <a:gd name="T42" fmla="*/ 416 w 1880"/>
                  <a:gd name="T43" fmla="*/ 1226 h 1735"/>
                  <a:gd name="T44" fmla="*/ 423 w 1880"/>
                  <a:gd name="T45" fmla="*/ 1385 h 1735"/>
                  <a:gd name="T46" fmla="*/ 518 w 1880"/>
                  <a:gd name="T47" fmla="*/ 1606 h 1735"/>
                  <a:gd name="T48" fmla="*/ 496 w 1880"/>
                  <a:gd name="T49" fmla="*/ 1637 h 1735"/>
                  <a:gd name="T50" fmla="*/ 430 w 1880"/>
                  <a:gd name="T51" fmla="*/ 1735 h 1735"/>
                  <a:gd name="T52" fmla="*/ 470 w 1880"/>
                  <a:gd name="T53" fmla="*/ 1735 h 1735"/>
                  <a:gd name="T54" fmla="*/ 597 w 1880"/>
                  <a:gd name="T55" fmla="*/ 1735 h 1735"/>
                  <a:gd name="T56" fmla="*/ 619 w 1880"/>
                  <a:gd name="T57" fmla="*/ 1735 h 1735"/>
                  <a:gd name="T58" fmla="*/ 635 w 1880"/>
                  <a:gd name="T59" fmla="*/ 1735 h 1735"/>
                  <a:gd name="T60" fmla="*/ 1444 w 1880"/>
                  <a:gd name="T61" fmla="*/ 1735 h 1735"/>
                  <a:gd name="T62" fmla="*/ 1517 w 1880"/>
                  <a:gd name="T63" fmla="*/ 1704 h 1735"/>
                  <a:gd name="T64" fmla="*/ 1404 w 1880"/>
                  <a:gd name="T65" fmla="*/ 1637 h 1735"/>
                  <a:gd name="T66" fmla="*/ 1549 w 1880"/>
                  <a:gd name="T67" fmla="*/ 1063 h 1735"/>
                  <a:gd name="T68" fmla="*/ 1551 w 1880"/>
                  <a:gd name="T69" fmla="*/ 1011 h 1735"/>
                  <a:gd name="T70" fmla="*/ 1700 w 1880"/>
                  <a:gd name="T71" fmla="*/ 765 h 1735"/>
                  <a:gd name="T72" fmla="*/ 1699 w 1880"/>
                  <a:gd name="T73" fmla="*/ 716 h 1735"/>
                  <a:gd name="T74" fmla="*/ 1686 w 1880"/>
                  <a:gd name="T75" fmla="*/ 604 h 1735"/>
                  <a:gd name="T76" fmla="*/ 1683 w 1880"/>
                  <a:gd name="T77" fmla="*/ 559 h 1735"/>
                  <a:gd name="T78" fmla="*/ 1744 w 1880"/>
                  <a:gd name="T79" fmla="*/ 369 h 1735"/>
                  <a:gd name="T80" fmla="*/ 1762 w 1880"/>
                  <a:gd name="T81" fmla="*/ 345 h 1735"/>
                  <a:gd name="T82" fmla="*/ 1797 w 1880"/>
                  <a:gd name="T83" fmla="*/ 309 h 1735"/>
                  <a:gd name="T84" fmla="*/ 1872 w 1880"/>
                  <a:gd name="T85" fmla="*/ 255 h 1735"/>
                  <a:gd name="T86" fmla="*/ 1871 w 1880"/>
                  <a:gd name="T87" fmla="*/ 249 h 1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80" h="1735">
                    <a:moveTo>
                      <a:pt x="462" y="944"/>
                    </a:moveTo>
                    <a:cubicBezTo>
                      <a:pt x="425" y="904"/>
                      <a:pt x="383" y="868"/>
                      <a:pt x="343" y="832"/>
                    </a:cubicBezTo>
                    <a:cubicBezTo>
                      <a:pt x="271" y="769"/>
                      <a:pt x="181" y="706"/>
                      <a:pt x="148" y="612"/>
                    </a:cubicBezTo>
                    <a:cubicBezTo>
                      <a:pt x="134" y="574"/>
                      <a:pt x="135" y="531"/>
                      <a:pt x="150" y="493"/>
                    </a:cubicBezTo>
                    <a:cubicBezTo>
                      <a:pt x="178" y="416"/>
                      <a:pt x="261" y="365"/>
                      <a:pt x="343" y="373"/>
                    </a:cubicBezTo>
                    <a:cubicBezTo>
                      <a:pt x="424" y="381"/>
                      <a:pt x="494" y="438"/>
                      <a:pt x="537" y="506"/>
                    </a:cubicBezTo>
                    <a:cubicBezTo>
                      <a:pt x="545" y="520"/>
                      <a:pt x="552" y="532"/>
                      <a:pt x="557" y="542"/>
                    </a:cubicBezTo>
                    <a:cubicBezTo>
                      <a:pt x="532" y="678"/>
                      <a:pt x="502" y="813"/>
                      <a:pt x="462" y="944"/>
                    </a:cubicBezTo>
                    <a:close/>
                    <a:moveTo>
                      <a:pt x="1871" y="249"/>
                    </a:moveTo>
                    <a:cubicBezTo>
                      <a:pt x="1868" y="248"/>
                      <a:pt x="1865" y="248"/>
                      <a:pt x="1862" y="248"/>
                    </a:cubicBezTo>
                    <a:cubicBezTo>
                      <a:pt x="1836" y="247"/>
                      <a:pt x="1809" y="244"/>
                      <a:pt x="1780" y="240"/>
                    </a:cubicBezTo>
                    <a:cubicBezTo>
                      <a:pt x="1775" y="240"/>
                      <a:pt x="1770" y="239"/>
                      <a:pt x="1765" y="238"/>
                    </a:cubicBezTo>
                    <a:cubicBezTo>
                      <a:pt x="1764" y="239"/>
                      <a:pt x="1764" y="239"/>
                      <a:pt x="1763" y="239"/>
                    </a:cubicBezTo>
                    <a:cubicBezTo>
                      <a:pt x="1753" y="246"/>
                      <a:pt x="1743" y="254"/>
                      <a:pt x="1733" y="262"/>
                    </a:cubicBezTo>
                    <a:cubicBezTo>
                      <a:pt x="1731" y="263"/>
                      <a:pt x="1728" y="265"/>
                      <a:pt x="1725" y="266"/>
                    </a:cubicBezTo>
                    <a:cubicBezTo>
                      <a:pt x="1714" y="277"/>
                      <a:pt x="1699" y="282"/>
                      <a:pt x="1694" y="294"/>
                    </a:cubicBezTo>
                    <a:cubicBezTo>
                      <a:pt x="1691" y="296"/>
                      <a:pt x="1688" y="299"/>
                      <a:pt x="1685" y="301"/>
                    </a:cubicBezTo>
                    <a:cubicBezTo>
                      <a:pt x="1641" y="334"/>
                      <a:pt x="1592" y="360"/>
                      <a:pt x="1551" y="397"/>
                    </a:cubicBezTo>
                    <a:cubicBezTo>
                      <a:pt x="1548" y="400"/>
                      <a:pt x="1545" y="402"/>
                      <a:pt x="1542" y="405"/>
                    </a:cubicBezTo>
                    <a:cubicBezTo>
                      <a:pt x="1485" y="455"/>
                      <a:pt x="1433" y="511"/>
                      <a:pt x="1396" y="573"/>
                    </a:cubicBezTo>
                    <a:cubicBezTo>
                      <a:pt x="1394" y="575"/>
                      <a:pt x="1393" y="577"/>
                      <a:pt x="1391" y="579"/>
                    </a:cubicBezTo>
                    <a:cubicBezTo>
                      <a:pt x="1390" y="580"/>
                      <a:pt x="1388" y="582"/>
                      <a:pt x="1387" y="584"/>
                    </a:cubicBezTo>
                    <a:cubicBezTo>
                      <a:pt x="1275" y="439"/>
                      <a:pt x="1310" y="179"/>
                      <a:pt x="1322" y="108"/>
                    </a:cubicBezTo>
                    <a:lnTo>
                      <a:pt x="1334" y="108"/>
                    </a:lnTo>
                    <a:cubicBezTo>
                      <a:pt x="1363" y="108"/>
                      <a:pt x="1387" y="84"/>
                      <a:pt x="1387" y="54"/>
                    </a:cubicBezTo>
                    <a:cubicBezTo>
                      <a:pt x="1387" y="24"/>
                      <a:pt x="1363" y="0"/>
                      <a:pt x="1334" y="0"/>
                    </a:cubicBezTo>
                    <a:lnTo>
                      <a:pt x="576" y="0"/>
                    </a:lnTo>
                    <a:cubicBezTo>
                      <a:pt x="546" y="0"/>
                      <a:pt x="522" y="24"/>
                      <a:pt x="522" y="54"/>
                    </a:cubicBezTo>
                    <a:cubicBezTo>
                      <a:pt x="522" y="84"/>
                      <a:pt x="546" y="108"/>
                      <a:pt x="576" y="108"/>
                    </a:cubicBezTo>
                    <a:lnTo>
                      <a:pt x="588" y="108"/>
                    </a:lnTo>
                    <a:cubicBezTo>
                      <a:pt x="589" y="111"/>
                      <a:pt x="590" y="115"/>
                      <a:pt x="591" y="119"/>
                    </a:cubicBezTo>
                    <a:cubicBezTo>
                      <a:pt x="592" y="124"/>
                      <a:pt x="593" y="129"/>
                      <a:pt x="595" y="134"/>
                    </a:cubicBezTo>
                    <a:cubicBezTo>
                      <a:pt x="608" y="192"/>
                      <a:pt x="603" y="249"/>
                      <a:pt x="597" y="307"/>
                    </a:cubicBezTo>
                    <a:cubicBezTo>
                      <a:pt x="596" y="312"/>
                      <a:pt x="595" y="317"/>
                      <a:pt x="594" y="322"/>
                    </a:cubicBezTo>
                    <a:cubicBezTo>
                      <a:pt x="593" y="332"/>
                      <a:pt x="591" y="343"/>
                      <a:pt x="589" y="353"/>
                    </a:cubicBezTo>
                    <a:cubicBezTo>
                      <a:pt x="511" y="278"/>
                      <a:pt x="406" y="232"/>
                      <a:pt x="294" y="243"/>
                    </a:cubicBezTo>
                    <a:cubicBezTo>
                      <a:pt x="204" y="251"/>
                      <a:pt x="118" y="298"/>
                      <a:pt x="66" y="369"/>
                    </a:cubicBezTo>
                    <a:cubicBezTo>
                      <a:pt x="40" y="405"/>
                      <a:pt x="22" y="446"/>
                      <a:pt x="16" y="492"/>
                    </a:cubicBezTo>
                    <a:cubicBezTo>
                      <a:pt x="0" y="619"/>
                      <a:pt x="68" y="750"/>
                      <a:pt x="160" y="834"/>
                    </a:cubicBezTo>
                    <a:cubicBezTo>
                      <a:pt x="218" y="887"/>
                      <a:pt x="251" y="911"/>
                      <a:pt x="308" y="960"/>
                    </a:cubicBezTo>
                    <a:cubicBezTo>
                      <a:pt x="411" y="1049"/>
                      <a:pt x="393" y="1090"/>
                      <a:pt x="345" y="1094"/>
                    </a:cubicBezTo>
                    <a:cubicBezTo>
                      <a:pt x="309" y="1098"/>
                      <a:pt x="278" y="1128"/>
                      <a:pt x="298" y="1179"/>
                    </a:cubicBezTo>
                    <a:cubicBezTo>
                      <a:pt x="312" y="1214"/>
                      <a:pt x="353" y="1224"/>
                      <a:pt x="389" y="1228"/>
                    </a:cubicBezTo>
                    <a:cubicBezTo>
                      <a:pt x="398" y="1228"/>
                      <a:pt x="407" y="1228"/>
                      <a:pt x="416" y="1226"/>
                    </a:cubicBezTo>
                    <a:cubicBezTo>
                      <a:pt x="413" y="1271"/>
                      <a:pt x="413" y="1317"/>
                      <a:pt x="421" y="1364"/>
                    </a:cubicBezTo>
                    <a:cubicBezTo>
                      <a:pt x="422" y="1371"/>
                      <a:pt x="422" y="1378"/>
                      <a:pt x="423" y="1385"/>
                    </a:cubicBezTo>
                    <a:cubicBezTo>
                      <a:pt x="434" y="1466"/>
                      <a:pt x="469" y="1546"/>
                      <a:pt x="522" y="1610"/>
                    </a:cubicBezTo>
                    <a:lnTo>
                      <a:pt x="518" y="1606"/>
                    </a:lnTo>
                    <a:cubicBezTo>
                      <a:pt x="526" y="1616"/>
                      <a:pt x="533" y="1627"/>
                      <a:pt x="541" y="1637"/>
                    </a:cubicBezTo>
                    <a:lnTo>
                      <a:pt x="496" y="1637"/>
                    </a:lnTo>
                    <a:cubicBezTo>
                      <a:pt x="460" y="1637"/>
                      <a:pt x="430" y="1667"/>
                      <a:pt x="430" y="1704"/>
                    </a:cubicBezTo>
                    <a:lnTo>
                      <a:pt x="430" y="1735"/>
                    </a:lnTo>
                    <a:lnTo>
                      <a:pt x="452" y="1735"/>
                    </a:lnTo>
                    <a:lnTo>
                      <a:pt x="470" y="1735"/>
                    </a:lnTo>
                    <a:lnTo>
                      <a:pt x="574" y="1735"/>
                    </a:lnTo>
                    <a:cubicBezTo>
                      <a:pt x="582" y="1735"/>
                      <a:pt x="589" y="1735"/>
                      <a:pt x="597" y="1735"/>
                    </a:cubicBezTo>
                    <a:cubicBezTo>
                      <a:pt x="598" y="1735"/>
                      <a:pt x="599" y="1735"/>
                      <a:pt x="600" y="1735"/>
                    </a:cubicBezTo>
                    <a:lnTo>
                      <a:pt x="619" y="1735"/>
                    </a:lnTo>
                    <a:cubicBezTo>
                      <a:pt x="620" y="1735"/>
                      <a:pt x="621" y="1735"/>
                      <a:pt x="622" y="1735"/>
                    </a:cubicBezTo>
                    <a:cubicBezTo>
                      <a:pt x="626" y="1735"/>
                      <a:pt x="631" y="1735"/>
                      <a:pt x="635" y="1735"/>
                    </a:cubicBezTo>
                    <a:lnTo>
                      <a:pt x="690" y="1735"/>
                    </a:lnTo>
                    <a:lnTo>
                      <a:pt x="1444" y="1735"/>
                    </a:lnTo>
                    <a:lnTo>
                      <a:pt x="1517" y="1735"/>
                    </a:lnTo>
                    <a:lnTo>
                      <a:pt x="1517" y="1704"/>
                    </a:lnTo>
                    <a:cubicBezTo>
                      <a:pt x="1517" y="1667"/>
                      <a:pt x="1487" y="1637"/>
                      <a:pt x="1450" y="1637"/>
                    </a:cubicBezTo>
                    <a:lnTo>
                      <a:pt x="1404" y="1637"/>
                    </a:lnTo>
                    <a:cubicBezTo>
                      <a:pt x="1461" y="1537"/>
                      <a:pt x="1516" y="1441"/>
                      <a:pt x="1539" y="1325"/>
                    </a:cubicBezTo>
                    <a:cubicBezTo>
                      <a:pt x="1556" y="1239"/>
                      <a:pt x="1558" y="1150"/>
                      <a:pt x="1549" y="1063"/>
                    </a:cubicBezTo>
                    <a:cubicBezTo>
                      <a:pt x="1548" y="1056"/>
                      <a:pt x="1547" y="1049"/>
                      <a:pt x="1547" y="1043"/>
                    </a:cubicBezTo>
                    <a:cubicBezTo>
                      <a:pt x="1557" y="1032"/>
                      <a:pt x="1538" y="1022"/>
                      <a:pt x="1551" y="1011"/>
                    </a:cubicBezTo>
                    <a:cubicBezTo>
                      <a:pt x="1559" y="1010"/>
                      <a:pt x="1566" y="1009"/>
                      <a:pt x="1573" y="1007"/>
                    </a:cubicBezTo>
                    <a:cubicBezTo>
                      <a:pt x="1679" y="979"/>
                      <a:pt x="1700" y="872"/>
                      <a:pt x="1700" y="765"/>
                    </a:cubicBezTo>
                    <a:cubicBezTo>
                      <a:pt x="1700" y="763"/>
                      <a:pt x="1700" y="761"/>
                      <a:pt x="1700" y="759"/>
                    </a:cubicBezTo>
                    <a:cubicBezTo>
                      <a:pt x="1699" y="747"/>
                      <a:pt x="1699" y="733"/>
                      <a:pt x="1699" y="716"/>
                    </a:cubicBezTo>
                    <a:cubicBezTo>
                      <a:pt x="1699" y="714"/>
                      <a:pt x="1699" y="712"/>
                      <a:pt x="1699" y="710"/>
                    </a:cubicBezTo>
                    <a:cubicBezTo>
                      <a:pt x="1695" y="676"/>
                      <a:pt x="1690" y="638"/>
                      <a:pt x="1686" y="604"/>
                    </a:cubicBezTo>
                    <a:cubicBezTo>
                      <a:pt x="1685" y="601"/>
                      <a:pt x="1685" y="598"/>
                      <a:pt x="1685" y="595"/>
                    </a:cubicBezTo>
                    <a:cubicBezTo>
                      <a:pt x="1683" y="583"/>
                      <a:pt x="1683" y="571"/>
                      <a:pt x="1683" y="559"/>
                    </a:cubicBezTo>
                    <a:cubicBezTo>
                      <a:pt x="1683" y="491"/>
                      <a:pt x="1703" y="428"/>
                      <a:pt x="1738" y="377"/>
                    </a:cubicBezTo>
                    <a:cubicBezTo>
                      <a:pt x="1740" y="374"/>
                      <a:pt x="1742" y="371"/>
                      <a:pt x="1744" y="369"/>
                    </a:cubicBezTo>
                    <a:cubicBezTo>
                      <a:pt x="1748" y="363"/>
                      <a:pt x="1751" y="357"/>
                      <a:pt x="1755" y="352"/>
                    </a:cubicBezTo>
                    <a:cubicBezTo>
                      <a:pt x="1757" y="349"/>
                      <a:pt x="1760" y="347"/>
                      <a:pt x="1762" y="345"/>
                    </a:cubicBezTo>
                    <a:cubicBezTo>
                      <a:pt x="1770" y="334"/>
                      <a:pt x="1780" y="325"/>
                      <a:pt x="1790" y="315"/>
                    </a:cubicBezTo>
                    <a:cubicBezTo>
                      <a:pt x="1792" y="313"/>
                      <a:pt x="1795" y="311"/>
                      <a:pt x="1797" y="309"/>
                    </a:cubicBezTo>
                    <a:cubicBezTo>
                      <a:pt x="1818" y="292"/>
                      <a:pt x="1841" y="277"/>
                      <a:pt x="1863" y="261"/>
                    </a:cubicBezTo>
                    <a:cubicBezTo>
                      <a:pt x="1866" y="259"/>
                      <a:pt x="1869" y="257"/>
                      <a:pt x="1872" y="255"/>
                    </a:cubicBezTo>
                    <a:cubicBezTo>
                      <a:pt x="1871" y="254"/>
                      <a:pt x="1877" y="253"/>
                      <a:pt x="1880" y="252"/>
                    </a:cubicBezTo>
                    <a:cubicBezTo>
                      <a:pt x="1880" y="244"/>
                      <a:pt x="1875" y="249"/>
                      <a:pt x="1871" y="249"/>
                    </a:cubicBez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803C87-9113-44E6-BD2D-3049881BDF9C}"/>
                </a:ext>
              </a:extLst>
            </p:cNvPr>
            <p:cNvSpPr txBox="1"/>
            <p:nvPr userDrawn="1"/>
          </p:nvSpPr>
          <p:spPr>
            <a:xfrm>
              <a:off x="5399315" y="1902328"/>
              <a:ext cx="1320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0385A4-8920-4DDF-8882-5BDA8BBE79D6}"/>
              </a:ext>
            </a:extLst>
          </p:cNvPr>
          <p:cNvGrpSpPr/>
          <p:nvPr/>
        </p:nvGrpSpPr>
        <p:grpSpPr>
          <a:xfrm>
            <a:off x="5937582" y="3049615"/>
            <a:ext cx="556323" cy="469987"/>
            <a:chOff x="1960454" y="5041163"/>
            <a:chExt cx="1743075" cy="1472566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10FC23-46EA-4AD8-B812-27BE96E4295F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6A36AC-9E9E-43C8-A2B7-EC12888A10C6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5BEF25-D6DB-488E-ACDC-063916F59CD4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222207-1A2B-41F3-8567-2761E530E2C2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DF0F0D-E6F4-4271-9AED-7C858DFEE9C7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599227-D661-4BD2-970A-2E2216AC2C3F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09F2634-4C83-426E-AD39-D40FD949B121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B6F0A6-3F12-4DD9-BC9C-84694E35CD54}"/>
              </a:ext>
            </a:extLst>
          </p:cNvPr>
          <p:cNvSpPr txBox="1"/>
          <p:nvPr/>
        </p:nvSpPr>
        <p:spPr>
          <a:xfrm>
            <a:off x="5555731" y="3644602"/>
            <a:ext cx="13200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Option2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5C2DE33-C0B9-48AB-A4FB-DDC61FD678C4}"/>
              </a:ext>
            </a:extLst>
          </p:cNvPr>
          <p:cNvSpPr/>
          <p:nvPr/>
        </p:nvSpPr>
        <p:spPr>
          <a:xfrm>
            <a:off x="6055554" y="4791889"/>
            <a:ext cx="320378" cy="463996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6BD282-39D4-475C-9354-5ED48A75487B}"/>
              </a:ext>
            </a:extLst>
          </p:cNvPr>
          <p:cNvSpPr txBox="1"/>
          <p:nvPr/>
        </p:nvSpPr>
        <p:spPr>
          <a:xfrm>
            <a:off x="5555731" y="5388246"/>
            <a:ext cx="132002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064BF9-473E-4CFB-91C6-5A7C33DC22FC}"/>
              </a:ext>
            </a:extLst>
          </p:cNvPr>
          <p:cNvGrpSpPr/>
          <p:nvPr/>
        </p:nvGrpSpPr>
        <p:grpSpPr>
          <a:xfrm>
            <a:off x="7453420" y="1047457"/>
            <a:ext cx="4301439" cy="1238026"/>
            <a:chOff x="7343410" y="887353"/>
            <a:chExt cx="4334783" cy="123802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05B118-751C-41E0-87E4-57C82F7931AD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71%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4" name="Group 64">
              <a:extLst>
                <a:ext uri="{FF2B5EF4-FFF2-40B4-BE49-F238E27FC236}">
                  <a16:creationId xmlns:a16="http://schemas.microsoft.com/office/drawing/2014/main" id="{9AE7EB3F-A0FA-4724-A7B2-90DDF32B3C80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684028"/>
              <a:chOff x="910640" y="2975795"/>
              <a:chExt cx="1527408" cy="171086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498358-2AB1-4A7C-A860-44B32949FCF1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Normal linear regression model 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E2C995-E973-433F-A2BB-5996FC5D7973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15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Area Under Curve represents the areas under ROC receiver Operating Characteristic Curve. The higher the better. 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687949-11E9-406B-94D1-596F0D70FC3B}"/>
              </a:ext>
            </a:extLst>
          </p:cNvPr>
          <p:cNvGrpSpPr/>
          <p:nvPr/>
        </p:nvGrpSpPr>
        <p:grpSpPr>
          <a:xfrm>
            <a:off x="7453420" y="2842165"/>
            <a:ext cx="4301439" cy="1238026"/>
            <a:chOff x="7343410" y="887353"/>
            <a:chExt cx="4334783" cy="12380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1AD03A-C081-433B-BC30-3061E94B1BDC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67%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29" name="Group 64">
              <a:extLst>
                <a:ext uri="{FF2B5EF4-FFF2-40B4-BE49-F238E27FC236}">
                  <a16:creationId xmlns:a16="http://schemas.microsoft.com/office/drawing/2014/main" id="{A531832B-DACC-4824-842E-7C3DDD54372A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684028"/>
              <a:chOff x="910640" y="2975795"/>
              <a:chExt cx="1527408" cy="17108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6FB47C-29DA-4A83-9261-B9043EF9917F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Linear model with k fold method 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8F38CF-747A-4124-B9D8-954B4654ECB2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15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AUC accuracy is as low as 67% which is even worse. So this method needs to be abandoned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72738B-CC62-4C68-A17F-8705883570C2}"/>
              </a:ext>
            </a:extLst>
          </p:cNvPr>
          <p:cNvGrpSpPr/>
          <p:nvPr/>
        </p:nvGrpSpPr>
        <p:grpSpPr>
          <a:xfrm>
            <a:off x="7453420" y="4636872"/>
            <a:ext cx="4301439" cy="1422692"/>
            <a:chOff x="7343410" y="887353"/>
            <a:chExt cx="4334783" cy="142269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E670E8-43AE-413E-B993-8FDBE540F1BB}"/>
                </a:ext>
              </a:extLst>
            </p:cNvPr>
            <p:cNvSpPr txBox="1"/>
            <p:nvPr userDrawn="1"/>
          </p:nvSpPr>
          <p:spPr>
            <a:xfrm>
              <a:off x="7343411" y="887353"/>
              <a:ext cx="1482549" cy="553998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76%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34" name="Group 64">
              <a:extLst>
                <a:ext uri="{FF2B5EF4-FFF2-40B4-BE49-F238E27FC236}">
                  <a16:creationId xmlns:a16="http://schemas.microsoft.com/office/drawing/2014/main" id="{6A5830EE-508B-4C69-B10F-F9D9AA072FAB}"/>
                </a:ext>
              </a:extLst>
            </p:cNvPr>
            <p:cNvGrpSpPr/>
            <p:nvPr userDrawn="1"/>
          </p:nvGrpSpPr>
          <p:grpSpPr>
            <a:xfrm>
              <a:off x="7343410" y="1441351"/>
              <a:ext cx="4334783" cy="868694"/>
              <a:chOff x="910640" y="2975795"/>
              <a:chExt cx="1527408" cy="217274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A6EE07-90B7-4491-A9AE-786BC8442062}"/>
                  </a:ext>
                </a:extLst>
              </p:cNvPr>
              <p:cNvSpPr txBox="1"/>
              <p:nvPr/>
            </p:nvSpPr>
            <p:spPr>
              <a:xfrm>
                <a:off x="910640" y="2975795"/>
                <a:ext cx="1527408" cy="7698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Nonlinear multivariant regression 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459CA14-13AE-4BAB-9099-AAD88AB44299}"/>
                  </a:ext>
                </a:extLst>
              </p:cNvPr>
              <p:cNvSpPr txBox="1"/>
              <p:nvPr/>
            </p:nvSpPr>
            <p:spPr>
              <a:xfrm>
                <a:off x="910640" y="3531961"/>
                <a:ext cx="1527408" cy="1616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This model shows that the multiple independent variables might have nonlinear relationships with y, rather than a linear relationship.</a:t>
                </a:r>
              </a:p>
            </p:txBody>
          </p:sp>
        </p:grpSp>
      </p:grpSp>
      <p:sp>
        <p:nvSpPr>
          <p:cNvPr id="46" name="Frame 45">
            <a:extLst>
              <a:ext uri="{FF2B5EF4-FFF2-40B4-BE49-F238E27FC236}">
                <a16:creationId xmlns:a16="http://schemas.microsoft.com/office/drawing/2014/main" id="{C6E3A4AC-9AEF-4C97-AFD2-6EBE325542DF}"/>
              </a:ext>
            </a:extLst>
          </p:cNvPr>
          <p:cNvSpPr/>
          <p:nvPr/>
        </p:nvSpPr>
        <p:spPr>
          <a:xfrm>
            <a:off x="911049" y="841741"/>
            <a:ext cx="3904285" cy="5186079"/>
          </a:xfrm>
          <a:prstGeom prst="frame">
            <a:avLst>
              <a:gd name="adj1" fmla="val 14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712AFD68-A6A6-405C-A694-4695A4CE31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2954" r="12954"/>
          <a:stretch>
            <a:fillRect/>
          </a:stretch>
        </p:blipFill>
        <p:spPr>
          <a:xfrm>
            <a:off x="693283" y="609602"/>
            <a:ext cx="4357687" cy="56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Pizza2(</a:t>
            </a:r>
            <a:r>
              <a:rPr lang="en-US" dirty="0" err="1"/>
              <a:t>datafiniti</a:t>
            </a:r>
            <a:r>
              <a:rPr lang="en-US" dirty="0"/>
              <a:t>)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11B704-674D-4C9D-8D58-494F75ADBF2B}"/>
              </a:ext>
            </a:extLst>
          </p:cNvPr>
          <p:cNvGrpSpPr/>
          <p:nvPr/>
        </p:nvGrpSpPr>
        <p:grpSpPr>
          <a:xfrm>
            <a:off x="740384" y="1830279"/>
            <a:ext cx="3705113" cy="3967542"/>
            <a:chOff x="3692040" y="2273162"/>
            <a:chExt cx="2215195" cy="2189099"/>
          </a:xfrm>
        </p:grpSpPr>
        <p:sp>
          <p:nvSpPr>
            <p:cNvPr id="31" name="직사각형 9">
              <a:extLst>
                <a:ext uri="{FF2B5EF4-FFF2-40B4-BE49-F238E27FC236}">
                  <a16:creationId xmlns:a16="http://schemas.microsoft.com/office/drawing/2014/main" id="{57E63B46-5CAC-4012-A9BD-4DD967BE71B0}"/>
                </a:ext>
              </a:extLst>
            </p:cNvPr>
            <p:cNvSpPr/>
            <p:nvPr userDrawn="1"/>
          </p:nvSpPr>
          <p:spPr>
            <a:xfrm>
              <a:off x="3692040" y="2628245"/>
              <a:ext cx="2215195" cy="1834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find out if there is any relationship between restaurant position and its price range. split the dataset into train/test groups by 0.55/0.45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null Hypothesis H0: No relationship between geography variables and Price Range variables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alternate Hypothesis  HA: There exists a relationship between geography variables and Price Range variables.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 value is smaller than 2.2e-16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null hypothesis is wrong and alternative hypothesis should be adopted. 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results are train RMSE =  0.828965 and test RMSE =  0.7605214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 Placeholder 17">
              <a:extLst>
                <a:ext uri="{FF2B5EF4-FFF2-40B4-BE49-F238E27FC236}">
                  <a16:creationId xmlns:a16="http://schemas.microsoft.com/office/drawing/2014/main" id="{562D393F-9DDA-446B-8AC7-917802F6B3A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99537" y="2273162"/>
              <a:ext cx="1800201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D9AD065-EAAA-48E1-8B03-0868CEF6FB52}"/>
                </a:ext>
              </a:extLst>
            </p:cNvPr>
            <p:cNvSpPr/>
            <p:nvPr userDrawn="1"/>
          </p:nvSpPr>
          <p:spPr>
            <a:xfrm>
              <a:off x="3974086" y="2545296"/>
              <a:ext cx="640080" cy="45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Frame 48">
            <a:extLst>
              <a:ext uri="{FF2B5EF4-FFF2-40B4-BE49-F238E27FC236}">
                <a16:creationId xmlns:a16="http://schemas.microsoft.com/office/drawing/2014/main" id="{3448DB5D-C7AA-43D8-A036-F4A1EC46B63D}"/>
              </a:ext>
            </a:extLst>
          </p:cNvPr>
          <p:cNvSpPr/>
          <p:nvPr/>
        </p:nvSpPr>
        <p:spPr>
          <a:xfrm>
            <a:off x="6377361" y="1964643"/>
            <a:ext cx="2286000" cy="3886200"/>
          </a:xfrm>
          <a:prstGeom prst="frame">
            <a:avLst>
              <a:gd name="adj1" fmla="val 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11F29972-85BC-4F84-A90F-F32C967288C4}"/>
              </a:ext>
            </a:extLst>
          </p:cNvPr>
          <p:cNvSpPr/>
          <p:nvPr/>
        </p:nvSpPr>
        <p:spPr>
          <a:xfrm>
            <a:off x="740383" y="1411705"/>
            <a:ext cx="11156343" cy="5106786"/>
          </a:xfrm>
          <a:prstGeom prst="frame">
            <a:avLst>
              <a:gd name="adj1" fmla="val 155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69975-88D2-45FA-B0CC-5F5BCD47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497" y="1807876"/>
            <a:ext cx="7285351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Pizza3(</a:t>
            </a:r>
            <a:r>
              <a:rPr lang="en-US" dirty="0" err="1"/>
              <a:t>jared</a:t>
            </a:r>
            <a:r>
              <a:rPr lang="en-US" dirty="0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5E4E6-0D6C-486A-9065-405D849E03B6}"/>
              </a:ext>
            </a:extLst>
          </p:cNvPr>
          <p:cNvGrpSpPr/>
          <p:nvPr/>
        </p:nvGrpSpPr>
        <p:grpSpPr>
          <a:xfrm>
            <a:off x="980625" y="2308633"/>
            <a:ext cx="3446080" cy="3444458"/>
            <a:chOff x="3526795" y="1849288"/>
            <a:chExt cx="4419549" cy="441747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F1FD4E-23F2-4A33-9F79-3945D1400CB5}"/>
                </a:ext>
              </a:extLst>
            </p:cNvPr>
            <p:cNvSpPr/>
            <p:nvPr/>
          </p:nvSpPr>
          <p:spPr>
            <a:xfrm rot="3000000">
              <a:off x="3459693" y="1916390"/>
              <a:ext cx="4417470" cy="4283265"/>
            </a:xfrm>
            <a:custGeom>
              <a:avLst/>
              <a:gdLst>
                <a:gd name="connsiteX0" fmla="*/ 407554 w 4417470"/>
                <a:gd name="connsiteY0" fmla="*/ 44466 h 4283265"/>
                <a:gd name="connsiteX1" fmla="*/ 534399 w 4417470"/>
                <a:gd name="connsiteY1" fmla="*/ 969 h 4283265"/>
                <a:gd name="connsiteX2" fmla="*/ 2073870 w 4417470"/>
                <a:gd name="connsiteY2" fmla="*/ 171489 h 4283265"/>
                <a:gd name="connsiteX3" fmla="*/ 2077417 w 4417470"/>
                <a:gd name="connsiteY3" fmla="*/ 153919 h 4283265"/>
                <a:gd name="connsiteX4" fmla="*/ 2247705 w 4417470"/>
                <a:gd name="connsiteY4" fmla="*/ 41045 h 4283265"/>
                <a:gd name="connsiteX5" fmla="*/ 4232659 w 4417470"/>
                <a:gd name="connsiteY5" fmla="*/ 41045 h 4283265"/>
                <a:gd name="connsiteX6" fmla="*/ 4417470 w 4417470"/>
                <a:gd name="connsiteY6" fmla="*/ 225856 h 4283265"/>
                <a:gd name="connsiteX7" fmla="*/ 4417470 w 4417470"/>
                <a:gd name="connsiteY7" fmla="*/ 2210810 h 4283265"/>
                <a:gd name="connsiteX8" fmla="*/ 4232659 w 4417470"/>
                <a:gd name="connsiteY8" fmla="*/ 2395621 h 4283265"/>
                <a:gd name="connsiteX9" fmla="*/ 3889560 w 4417470"/>
                <a:gd name="connsiteY9" fmla="*/ 2395621 h 4283265"/>
                <a:gd name="connsiteX10" fmla="*/ 3893603 w 4417470"/>
                <a:gd name="connsiteY10" fmla="*/ 2403332 h 4283265"/>
                <a:gd name="connsiteX11" fmla="*/ 3899144 w 4417470"/>
                <a:gd name="connsiteY11" fmla="*/ 2465500 h 4283265"/>
                <a:gd name="connsiteX12" fmla="*/ 3713292 w 4417470"/>
                <a:gd name="connsiteY12" fmla="*/ 4143380 h 4283265"/>
                <a:gd name="connsiteX13" fmla="*/ 3539768 w 4417470"/>
                <a:gd name="connsiteY13" fmla="*/ 4282296 h 4283265"/>
                <a:gd name="connsiteX14" fmla="*/ 1861885 w 4417470"/>
                <a:gd name="connsiteY14" fmla="*/ 4096444 h 4283265"/>
                <a:gd name="connsiteX15" fmla="*/ 1722969 w 4417470"/>
                <a:gd name="connsiteY15" fmla="*/ 3922920 h 4283265"/>
                <a:gd name="connsiteX16" fmla="*/ 1723732 w 4417470"/>
                <a:gd name="connsiteY16" fmla="*/ 3916028 h 4283265"/>
                <a:gd name="connsiteX17" fmla="*/ 139886 w 4417470"/>
                <a:gd name="connsiteY17" fmla="*/ 3740592 h 4283265"/>
                <a:gd name="connsiteX18" fmla="*/ 969 w 4417470"/>
                <a:gd name="connsiteY18" fmla="*/ 3567067 h 4283265"/>
                <a:gd name="connsiteX19" fmla="*/ 186576 w 4417470"/>
                <a:gd name="connsiteY19" fmla="*/ 1891401 h 4283265"/>
                <a:gd name="connsiteX20" fmla="*/ 180564 w 4417470"/>
                <a:gd name="connsiteY20" fmla="*/ 1879933 h 4283265"/>
                <a:gd name="connsiteX21" fmla="*/ 175023 w 4417470"/>
                <a:gd name="connsiteY21" fmla="*/ 1817766 h 4283265"/>
                <a:gd name="connsiteX22" fmla="*/ 360874 w 4417470"/>
                <a:gd name="connsiteY22" fmla="*/ 139885 h 4283265"/>
                <a:gd name="connsiteX23" fmla="*/ 379887 w 4417470"/>
                <a:gd name="connsiteY23" fmla="*/ 80437 h 4283265"/>
                <a:gd name="connsiteX24" fmla="*/ 407554 w 4417470"/>
                <a:gd name="connsiteY24" fmla="*/ 44466 h 428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17470" h="4283265">
                  <a:moveTo>
                    <a:pt x="407554" y="44466"/>
                  </a:moveTo>
                  <a:cubicBezTo>
                    <a:pt x="440053" y="12920"/>
                    <a:pt x="485867" y="-4407"/>
                    <a:pt x="534399" y="969"/>
                  </a:cubicBezTo>
                  <a:lnTo>
                    <a:pt x="2073870" y="171489"/>
                  </a:lnTo>
                  <a:lnTo>
                    <a:pt x="2077417" y="153919"/>
                  </a:lnTo>
                  <a:cubicBezTo>
                    <a:pt x="2105473" y="87588"/>
                    <a:pt x="2171154" y="41045"/>
                    <a:pt x="2247705" y="41045"/>
                  </a:cubicBezTo>
                  <a:lnTo>
                    <a:pt x="4232659" y="41045"/>
                  </a:lnTo>
                  <a:cubicBezTo>
                    <a:pt x="4334727" y="41045"/>
                    <a:pt x="4417470" y="123788"/>
                    <a:pt x="4417470" y="225856"/>
                  </a:cubicBezTo>
                  <a:lnTo>
                    <a:pt x="4417470" y="2210810"/>
                  </a:lnTo>
                  <a:cubicBezTo>
                    <a:pt x="4417470" y="2312878"/>
                    <a:pt x="4334727" y="2395621"/>
                    <a:pt x="4232659" y="2395621"/>
                  </a:cubicBezTo>
                  <a:lnTo>
                    <a:pt x="3889560" y="2395621"/>
                  </a:lnTo>
                  <a:lnTo>
                    <a:pt x="3893603" y="2403332"/>
                  </a:lnTo>
                  <a:cubicBezTo>
                    <a:pt x="3899438" y="2422898"/>
                    <a:pt x="3901533" y="2443930"/>
                    <a:pt x="3899144" y="2465500"/>
                  </a:cubicBezTo>
                  <a:lnTo>
                    <a:pt x="3713292" y="4143380"/>
                  </a:lnTo>
                  <a:cubicBezTo>
                    <a:pt x="3703736" y="4229658"/>
                    <a:pt x="3626046" y="4291853"/>
                    <a:pt x="3539768" y="4282296"/>
                  </a:cubicBezTo>
                  <a:lnTo>
                    <a:pt x="1861885" y="4096444"/>
                  </a:lnTo>
                  <a:cubicBezTo>
                    <a:pt x="1775607" y="4086888"/>
                    <a:pt x="1713412" y="4009198"/>
                    <a:pt x="1722969" y="3922920"/>
                  </a:cubicBezTo>
                  <a:lnTo>
                    <a:pt x="1723732" y="3916028"/>
                  </a:lnTo>
                  <a:lnTo>
                    <a:pt x="139886" y="3740592"/>
                  </a:lnTo>
                  <a:cubicBezTo>
                    <a:pt x="53608" y="3731035"/>
                    <a:pt x="-8587" y="3653346"/>
                    <a:pt x="969" y="3567067"/>
                  </a:cubicBezTo>
                  <a:lnTo>
                    <a:pt x="186576" y="1891401"/>
                  </a:lnTo>
                  <a:lnTo>
                    <a:pt x="180564" y="1879933"/>
                  </a:lnTo>
                  <a:cubicBezTo>
                    <a:pt x="174729" y="1860368"/>
                    <a:pt x="172633" y="1839335"/>
                    <a:pt x="175023" y="1817766"/>
                  </a:cubicBezTo>
                  <a:lnTo>
                    <a:pt x="360874" y="139885"/>
                  </a:lnTo>
                  <a:cubicBezTo>
                    <a:pt x="363264" y="118316"/>
                    <a:pt x="369911" y="98252"/>
                    <a:pt x="379887" y="80437"/>
                  </a:cubicBezTo>
                  <a:cubicBezTo>
                    <a:pt x="387368" y="67076"/>
                    <a:pt x="396721" y="54981"/>
                    <a:pt x="407554" y="44466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761C78B-A14B-4184-A518-FB7A7942FB35}"/>
                </a:ext>
              </a:extLst>
            </p:cNvPr>
            <p:cNvSpPr/>
            <p:nvPr/>
          </p:nvSpPr>
          <p:spPr>
            <a:xfrm rot="3000000">
              <a:off x="6117544" y="3344603"/>
              <a:ext cx="1828800" cy="1828800"/>
            </a:xfrm>
            <a:prstGeom prst="roundRect">
              <a:avLst>
                <a:gd name="adj" fmla="val 7849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494459EF-B1CF-4051-A801-66A1549E96A5}"/>
                </a:ext>
              </a:extLst>
            </p:cNvPr>
            <p:cNvSpPr/>
            <p:nvPr/>
          </p:nvSpPr>
          <p:spPr>
            <a:xfrm rot="3379239">
              <a:off x="3630548" y="2874807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48">
              <a:extLst>
                <a:ext uri="{FF2B5EF4-FFF2-40B4-BE49-F238E27FC236}">
                  <a16:creationId xmlns:a16="http://schemas.microsoft.com/office/drawing/2014/main" id="{68DC23E8-7BA3-423D-90E4-0E3F38C4793E}"/>
                </a:ext>
              </a:extLst>
            </p:cNvPr>
            <p:cNvSpPr/>
            <p:nvPr/>
          </p:nvSpPr>
          <p:spPr>
            <a:xfrm rot="3379239">
              <a:off x="5082470" y="1883710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54">
              <a:extLst>
                <a:ext uri="{FF2B5EF4-FFF2-40B4-BE49-F238E27FC236}">
                  <a16:creationId xmlns:a16="http://schemas.microsoft.com/office/drawing/2014/main" id="{9C946BA1-7045-4E7D-86E9-BBC6F8D67177}"/>
                </a:ext>
              </a:extLst>
            </p:cNvPr>
            <p:cNvSpPr/>
            <p:nvPr/>
          </p:nvSpPr>
          <p:spPr>
            <a:xfrm rot="3379239">
              <a:off x="4464829" y="4422673"/>
              <a:ext cx="1555339" cy="1555339"/>
            </a:xfrm>
            <a:prstGeom prst="roundRect">
              <a:avLst>
                <a:gd name="adj" fmla="val 7849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2FBE81-409D-463F-88C6-A09EF7935281}"/>
              </a:ext>
            </a:extLst>
          </p:cNvPr>
          <p:cNvSpPr/>
          <p:nvPr/>
        </p:nvSpPr>
        <p:spPr>
          <a:xfrm rot="19136066">
            <a:off x="3520398" y="3694356"/>
            <a:ext cx="520618" cy="120437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BB6E81-4AE2-4BAC-A1C9-EEFBE8ABCA1D}"/>
              </a:ext>
            </a:extLst>
          </p:cNvPr>
          <p:cNvGrpSpPr/>
          <p:nvPr/>
        </p:nvGrpSpPr>
        <p:grpSpPr>
          <a:xfrm rot="19466094">
            <a:off x="2197182" y="4365378"/>
            <a:ext cx="242475" cy="1112379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33" name="그룹 19">
              <a:extLst>
                <a:ext uri="{FF2B5EF4-FFF2-40B4-BE49-F238E27FC236}">
                  <a16:creationId xmlns:a16="http://schemas.microsoft.com/office/drawing/2014/main" id="{B97667B7-290C-4365-9533-32B991607D79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34" name="그룹 20">
                <a:extLst>
                  <a:ext uri="{FF2B5EF4-FFF2-40B4-BE49-F238E27FC236}">
                    <a16:creationId xmlns:a16="http://schemas.microsoft.com/office/drawing/2014/main" id="{D56575B5-D0AC-408C-855C-2ED7644ECCF1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36" name="사다리꼴 22">
                  <a:extLst>
                    <a:ext uri="{FF2B5EF4-FFF2-40B4-BE49-F238E27FC236}">
                      <a16:creationId xmlns:a16="http://schemas.microsoft.com/office/drawing/2014/main" id="{3F89AA32-E109-4475-8EEA-2F35EED3F72D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" name="타원 23">
                  <a:extLst>
                    <a:ext uri="{FF2B5EF4-FFF2-40B4-BE49-F238E27FC236}">
                      <a16:creationId xmlns:a16="http://schemas.microsoft.com/office/drawing/2014/main" id="{601F9390-6C0D-434A-AAD9-7568AEE3AE50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자유형: 도형 21">
                <a:extLst>
                  <a:ext uri="{FF2B5EF4-FFF2-40B4-BE49-F238E27FC236}">
                    <a16:creationId xmlns:a16="http://schemas.microsoft.com/office/drawing/2014/main" id="{CEB199C5-5FC8-466B-9A57-7B4DBA1BEC7C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24">
              <a:extLst>
                <a:ext uri="{FF2B5EF4-FFF2-40B4-BE49-F238E27FC236}">
                  <a16:creationId xmlns:a16="http://schemas.microsoft.com/office/drawing/2014/main" id="{005E4078-1D0C-4BDC-A31C-0E2FE218CCFF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39" name="그룹 25">
                <a:extLst>
                  <a:ext uri="{FF2B5EF4-FFF2-40B4-BE49-F238E27FC236}">
                    <a16:creationId xmlns:a16="http://schemas.microsoft.com/office/drawing/2014/main" id="{B2B21BCC-C7EC-4BF5-922E-86D99AE2A561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41" name="사다리꼴 27">
                  <a:extLst>
                    <a:ext uri="{FF2B5EF4-FFF2-40B4-BE49-F238E27FC236}">
                      <a16:creationId xmlns:a16="http://schemas.microsoft.com/office/drawing/2014/main" id="{10D3EACB-599D-4376-83F1-108C6F9D0220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타원 28">
                  <a:extLst>
                    <a:ext uri="{FF2B5EF4-FFF2-40B4-BE49-F238E27FC236}">
                      <a16:creationId xmlns:a16="http://schemas.microsoft.com/office/drawing/2014/main" id="{D3B60DBE-4E99-4276-BCE9-1D56E60D3B03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자유형: 도형 26">
                <a:extLst>
                  <a:ext uri="{FF2B5EF4-FFF2-40B4-BE49-F238E27FC236}">
                    <a16:creationId xmlns:a16="http://schemas.microsoft.com/office/drawing/2014/main" id="{8863EB99-F49A-421F-9352-EB6FB6E6B877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0B074D7-AE02-4248-9E36-B5310A79CD68}"/>
              </a:ext>
            </a:extLst>
          </p:cNvPr>
          <p:cNvSpPr/>
          <p:nvPr/>
        </p:nvSpPr>
        <p:spPr>
          <a:xfrm rot="634976">
            <a:off x="2480423" y="2456917"/>
            <a:ext cx="631129" cy="109474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7480E2D-8EF9-4A5E-8AA3-578BFB17107D}"/>
              </a:ext>
            </a:extLst>
          </p:cNvPr>
          <p:cNvSpPr/>
          <p:nvPr/>
        </p:nvSpPr>
        <p:spPr>
          <a:xfrm>
            <a:off x="1250959" y="3371608"/>
            <a:ext cx="761901" cy="62450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6510F6-94B0-4DF0-9840-008C110EAF46}"/>
              </a:ext>
            </a:extLst>
          </p:cNvPr>
          <p:cNvSpPr txBox="1"/>
          <p:nvPr/>
        </p:nvSpPr>
        <p:spPr>
          <a:xfrm>
            <a:off x="5345424" y="1762434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Merged this dataset with the other two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AF9740-C69A-4E91-A7C4-A970872A23B3}"/>
              </a:ext>
            </a:extLst>
          </p:cNvPr>
          <p:cNvSpPr txBox="1"/>
          <p:nvPr/>
        </p:nvSpPr>
        <p:spPr>
          <a:xfrm>
            <a:off x="5335751" y="2301747"/>
            <a:ext cx="589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calculated one weighted average value for ‘answer’ instead of using 5 different values for each restaurant.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5 categories respectively represent the scores from 4 to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 scores times their respective numbers of voters and each total is divided by each voter number. The result is the weighted average score.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AutoShape 92">
            <a:extLst>
              <a:ext uri="{FF2B5EF4-FFF2-40B4-BE49-F238E27FC236}">
                <a16:creationId xmlns:a16="http://schemas.microsoft.com/office/drawing/2014/main" id="{678AABE7-6B66-4CFB-BE8A-884D2EC52A7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07339" y="3549228"/>
            <a:ext cx="560666" cy="560666"/>
          </a:xfrm>
          <a:prstGeom prst="rect">
            <a:avLst/>
          </a:prstGeom>
          <a:noFill/>
          <a:ln w="381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3" name="AutoShape 92">
            <a:extLst>
              <a:ext uri="{FF2B5EF4-FFF2-40B4-BE49-F238E27FC236}">
                <a16:creationId xmlns:a16="http://schemas.microsoft.com/office/drawing/2014/main" id="{0E1D471E-F4AB-4033-A502-3C724417B8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19221" y="3549228"/>
            <a:ext cx="560666" cy="56066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4" name="AutoShape 92">
            <a:extLst>
              <a:ext uri="{FF2B5EF4-FFF2-40B4-BE49-F238E27FC236}">
                <a16:creationId xmlns:a16="http://schemas.microsoft.com/office/drawing/2014/main" id="{737227B4-291A-42B7-BA0E-5C984DB416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225162" y="3549166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5" name="AutoShape 92">
            <a:extLst>
              <a:ext uri="{FF2B5EF4-FFF2-40B4-BE49-F238E27FC236}">
                <a16:creationId xmlns:a16="http://schemas.microsoft.com/office/drawing/2014/main" id="{EDA4DD0B-FB93-41DA-B193-CAAED85C28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3280" y="3549166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36695E-5BEE-4D1F-A1F2-72DBC46DCC02}"/>
              </a:ext>
            </a:extLst>
          </p:cNvPr>
          <p:cNvSpPr txBox="1"/>
          <p:nvPr/>
        </p:nvSpPr>
        <p:spPr>
          <a:xfrm>
            <a:off x="5536222" y="4596867"/>
            <a:ext cx="5147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After splitting the train/test and scaling the dataset, I used two classification methods to test the accuracy of classifier. Due to their better performance, I used Support Vector Machine and Parallel Random Forecast to train and test the model.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EDCDC7-D4BA-4DFC-8036-D1EC12016D3C}"/>
              </a:ext>
            </a:extLst>
          </p:cNvPr>
          <p:cNvSpPr txBox="1"/>
          <p:nvPr/>
        </p:nvSpPr>
        <p:spPr>
          <a:xfrm>
            <a:off x="5345425" y="4227303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85.7%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0A4886-FB61-4FFA-ACC3-7714D929DCE4}"/>
              </a:ext>
            </a:extLst>
          </p:cNvPr>
          <p:cNvSpPr txBox="1"/>
          <p:nvPr/>
        </p:nvSpPr>
        <p:spPr>
          <a:xfrm>
            <a:off x="6841219" y="4197515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SVM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ED67E7-A2F2-493C-95F6-A57A5CC59B9E}"/>
              </a:ext>
            </a:extLst>
          </p:cNvPr>
          <p:cNvSpPr txBox="1"/>
          <p:nvPr/>
        </p:nvSpPr>
        <p:spPr>
          <a:xfrm>
            <a:off x="8368559" y="4227303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89.5%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52F4C2-11BF-42EB-BC36-5247B5D5EE9B}"/>
              </a:ext>
            </a:extLst>
          </p:cNvPr>
          <p:cNvSpPr txBox="1"/>
          <p:nvPr/>
        </p:nvSpPr>
        <p:spPr>
          <a:xfrm>
            <a:off x="9880125" y="4227303"/>
            <a:ext cx="125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PRF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57B648D-9222-4E6C-927B-32F0D4F8BFF0}"/>
              </a:ext>
            </a:extLst>
          </p:cNvPr>
          <p:cNvSpPr/>
          <p:nvPr/>
        </p:nvSpPr>
        <p:spPr>
          <a:xfrm>
            <a:off x="8859091" y="3580843"/>
            <a:ext cx="269668" cy="623836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027C9B-EE7F-4A7D-A19F-5A61EF4BF0D0}"/>
              </a:ext>
            </a:extLst>
          </p:cNvPr>
          <p:cNvGrpSpPr/>
          <p:nvPr/>
        </p:nvGrpSpPr>
        <p:grpSpPr>
          <a:xfrm>
            <a:off x="10474507" y="3618424"/>
            <a:ext cx="99249" cy="455315"/>
            <a:chOff x="9535303" y="2616201"/>
            <a:chExt cx="429088" cy="1968489"/>
          </a:xfrm>
          <a:solidFill>
            <a:schemeClr val="accent1"/>
          </a:solidFill>
        </p:grpSpPr>
        <p:grpSp>
          <p:nvGrpSpPr>
            <p:cNvPr id="67" name="그룹 19">
              <a:extLst>
                <a:ext uri="{FF2B5EF4-FFF2-40B4-BE49-F238E27FC236}">
                  <a16:creationId xmlns:a16="http://schemas.microsoft.com/office/drawing/2014/main" id="{893A100E-5216-4FFA-B0F7-20390E604F11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73" name="그룹 20">
                <a:extLst>
                  <a:ext uri="{FF2B5EF4-FFF2-40B4-BE49-F238E27FC236}">
                    <a16:creationId xmlns:a16="http://schemas.microsoft.com/office/drawing/2014/main" id="{0CC7EEFA-E08D-4C8F-929D-ED68A161BB2B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75" name="사다리꼴 22">
                  <a:extLst>
                    <a:ext uri="{FF2B5EF4-FFF2-40B4-BE49-F238E27FC236}">
                      <a16:creationId xmlns:a16="http://schemas.microsoft.com/office/drawing/2014/main" id="{BF75E7FE-116C-4A4C-8EFC-F0B77E9290B3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타원 23">
                  <a:extLst>
                    <a:ext uri="{FF2B5EF4-FFF2-40B4-BE49-F238E27FC236}">
                      <a16:creationId xmlns:a16="http://schemas.microsoft.com/office/drawing/2014/main" id="{D6E33092-56D0-4CE1-B686-4397B7FFDA6D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자유형: 도형 21">
                <a:extLst>
                  <a:ext uri="{FF2B5EF4-FFF2-40B4-BE49-F238E27FC236}">
                    <a16:creationId xmlns:a16="http://schemas.microsoft.com/office/drawing/2014/main" id="{7DD8EEE9-63CE-44AD-934A-1856864F0877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24">
              <a:extLst>
                <a:ext uri="{FF2B5EF4-FFF2-40B4-BE49-F238E27FC236}">
                  <a16:creationId xmlns:a16="http://schemas.microsoft.com/office/drawing/2014/main" id="{9FD5932E-7928-4E52-B341-E63701C8AC46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69" name="그룹 25">
                <a:extLst>
                  <a:ext uri="{FF2B5EF4-FFF2-40B4-BE49-F238E27FC236}">
                    <a16:creationId xmlns:a16="http://schemas.microsoft.com/office/drawing/2014/main" id="{85712FEC-2349-438E-9FC2-B7AB75B480A9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71" name="사다리꼴 27">
                  <a:extLst>
                    <a:ext uri="{FF2B5EF4-FFF2-40B4-BE49-F238E27FC236}">
                      <a16:creationId xmlns:a16="http://schemas.microsoft.com/office/drawing/2014/main" id="{39DF1C2C-A1CC-4832-A6E5-534E5B0C71F1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28">
                  <a:extLst>
                    <a:ext uri="{FF2B5EF4-FFF2-40B4-BE49-F238E27FC236}">
                      <a16:creationId xmlns:a16="http://schemas.microsoft.com/office/drawing/2014/main" id="{3369EBE7-E366-448C-AD6B-768EE4E6693F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자유형: 도형 26">
                <a:extLst>
                  <a:ext uri="{FF2B5EF4-FFF2-40B4-BE49-F238E27FC236}">
                    <a16:creationId xmlns:a16="http://schemas.microsoft.com/office/drawing/2014/main" id="{1C9292E6-18FA-44A7-B2A3-CDFEB5C9A27B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1459E35-72DE-4F1D-9248-129E4B769C08}"/>
              </a:ext>
            </a:extLst>
          </p:cNvPr>
          <p:cNvSpPr/>
          <p:nvPr/>
        </p:nvSpPr>
        <p:spPr>
          <a:xfrm rot="2174587">
            <a:off x="5841520" y="3607824"/>
            <a:ext cx="275314" cy="477555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27BC33AC-83D6-465A-AA43-C3DD2DC9F925}"/>
              </a:ext>
            </a:extLst>
          </p:cNvPr>
          <p:cNvSpPr/>
          <p:nvPr/>
        </p:nvSpPr>
        <p:spPr>
          <a:xfrm>
            <a:off x="7335014" y="3704884"/>
            <a:ext cx="320457" cy="262670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EF7D5D-CEB6-4DB8-894D-8958DCFE8676}"/>
              </a:ext>
            </a:extLst>
          </p:cNvPr>
          <p:cNvSpPr/>
          <p:nvPr/>
        </p:nvSpPr>
        <p:spPr>
          <a:xfrm>
            <a:off x="5424940" y="2153819"/>
            <a:ext cx="822960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9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6FB85-1F01-44D7-AF6F-A9314F90F2D1}"/>
              </a:ext>
            </a:extLst>
          </p:cNvPr>
          <p:cNvSpPr/>
          <p:nvPr/>
        </p:nvSpPr>
        <p:spPr>
          <a:xfrm flipH="1">
            <a:off x="3966178" y="1829298"/>
            <a:ext cx="5338140" cy="90205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A57E2-AC90-4018-9F9A-ACDFAABBD86D}"/>
              </a:ext>
            </a:extLst>
          </p:cNvPr>
          <p:cNvSpPr/>
          <p:nvPr/>
        </p:nvSpPr>
        <p:spPr>
          <a:xfrm flipH="1">
            <a:off x="8514197" y="1938324"/>
            <a:ext cx="684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902642-73CE-42B0-85DA-F4A237092DF2}"/>
              </a:ext>
            </a:extLst>
          </p:cNvPr>
          <p:cNvGrpSpPr/>
          <p:nvPr/>
        </p:nvGrpSpPr>
        <p:grpSpPr>
          <a:xfrm flipH="1">
            <a:off x="4065705" y="1940981"/>
            <a:ext cx="4331217" cy="678692"/>
            <a:chOff x="803640" y="3362835"/>
            <a:chExt cx="2059657" cy="678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1C6B7A-DA03-4D0E-9D48-54366BE8BBC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uncovered some insights about the rating for pizza restaurant with three different datasets.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53B4F-6975-4D18-A86C-37CE9EC470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Summary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357605-2E55-4E0D-A732-B394DEC64755}"/>
              </a:ext>
            </a:extLst>
          </p:cNvPr>
          <p:cNvSpPr txBox="1"/>
          <p:nvPr/>
        </p:nvSpPr>
        <p:spPr>
          <a:xfrm flipH="1">
            <a:off x="8621196" y="208026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78299-1769-4B3E-B0CB-AC52ECD402F8}"/>
              </a:ext>
            </a:extLst>
          </p:cNvPr>
          <p:cNvSpPr/>
          <p:nvPr/>
        </p:nvSpPr>
        <p:spPr>
          <a:xfrm flipH="1">
            <a:off x="2614230" y="3157585"/>
            <a:ext cx="5338140" cy="9020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DF56B-6F86-47BD-B220-E8993595DE6D}"/>
              </a:ext>
            </a:extLst>
          </p:cNvPr>
          <p:cNvSpPr/>
          <p:nvPr/>
        </p:nvSpPr>
        <p:spPr>
          <a:xfrm flipH="1">
            <a:off x="7162250" y="3266612"/>
            <a:ext cx="684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162E1C-FEB6-434A-8584-737763ECF27D}"/>
              </a:ext>
            </a:extLst>
          </p:cNvPr>
          <p:cNvGrpSpPr/>
          <p:nvPr/>
        </p:nvGrpSpPr>
        <p:grpSpPr>
          <a:xfrm flipH="1">
            <a:off x="2719446" y="3237792"/>
            <a:ext cx="4343636" cy="860761"/>
            <a:chOff x="796358" y="3331358"/>
            <a:chExt cx="2065563" cy="8607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3DD893-67FB-44A1-B76F-6A140639FFAD}"/>
                </a:ext>
              </a:extLst>
            </p:cNvPr>
            <p:cNvSpPr txBox="1"/>
            <p:nvPr/>
          </p:nvSpPr>
          <p:spPr>
            <a:xfrm>
              <a:off x="802264" y="354578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nonlinear multivariant regression model to find out the relationship and the fitted model to make the prediction for the review scores.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82346B-CAB7-4009-B5B6-AA03A1624473}"/>
                </a:ext>
              </a:extLst>
            </p:cNvPr>
            <p:cNvSpPr txBox="1"/>
            <p:nvPr/>
          </p:nvSpPr>
          <p:spPr>
            <a:xfrm>
              <a:off x="796358" y="333135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Methodology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6ECC4-E163-430A-A688-E5B25BD6D18E}"/>
              </a:ext>
            </a:extLst>
          </p:cNvPr>
          <p:cNvSpPr txBox="1"/>
          <p:nvPr/>
        </p:nvSpPr>
        <p:spPr>
          <a:xfrm flipH="1">
            <a:off x="7269249" y="3408557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0E82BD-47B7-4B3B-8141-39DCFC5B89FE}"/>
              </a:ext>
            </a:extLst>
          </p:cNvPr>
          <p:cNvSpPr/>
          <p:nvPr/>
        </p:nvSpPr>
        <p:spPr>
          <a:xfrm flipH="1">
            <a:off x="1626280" y="4482038"/>
            <a:ext cx="5326161" cy="902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E27835-090A-4941-8FAF-5E63524B31B5}"/>
              </a:ext>
            </a:extLst>
          </p:cNvPr>
          <p:cNvSpPr/>
          <p:nvPr/>
        </p:nvSpPr>
        <p:spPr>
          <a:xfrm flipH="1">
            <a:off x="6162321" y="4591064"/>
            <a:ext cx="684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476DC5-C1DF-47D8-8FF0-F43FF898AAF3}"/>
              </a:ext>
            </a:extLst>
          </p:cNvPr>
          <p:cNvGrpSpPr/>
          <p:nvPr/>
        </p:nvGrpSpPr>
        <p:grpSpPr>
          <a:xfrm flipH="1">
            <a:off x="1719418" y="4593721"/>
            <a:ext cx="4331217" cy="863358"/>
            <a:chOff x="803640" y="3362835"/>
            <a:chExt cx="2059657" cy="8633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5229F4-2560-4D64-A642-52C7004E8D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pool of sample records is too small to have an accurate result.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majority of the records in each table is not relative to each other.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B2FDB4-600A-4A9A-932B-B802ABFA7C5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Limitation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B4AC720-320E-405F-A2F1-689BBC7F3B52}"/>
              </a:ext>
            </a:extLst>
          </p:cNvPr>
          <p:cNvSpPr txBox="1"/>
          <p:nvPr/>
        </p:nvSpPr>
        <p:spPr>
          <a:xfrm flipH="1">
            <a:off x="6269320" y="4733009"/>
            <a:ext cx="444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73E01-FAA9-4F37-9970-51457036DD7A}"/>
              </a:ext>
            </a:extLst>
          </p:cNvPr>
          <p:cNvCxnSpPr>
            <a:cxnSpLocks/>
          </p:cNvCxnSpPr>
          <p:nvPr/>
        </p:nvCxnSpPr>
        <p:spPr>
          <a:xfrm flipV="1">
            <a:off x="5824088" y="1868212"/>
            <a:ext cx="4906749" cy="4746598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15349C1-32AA-4685-AC44-A42282827D8E}"/>
              </a:ext>
            </a:extLst>
          </p:cNvPr>
          <p:cNvSpPr/>
          <p:nvPr/>
        </p:nvSpPr>
        <p:spPr>
          <a:xfrm rot="2700000" flipH="1">
            <a:off x="10642956" y="1677956"/>
            <a:ext cx="286380" cy="246879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9" name="Elbow Connector 50">
            <a:extLst>
              <a:ext uri="{FF2B5EF4-FFF2-40B4-BE49-F238E27FC236}">
                <a16:creationId xmlns:a16="http://schemas.microsoft.com/office/drawing/2014/main" id="{2ACA1052-4769-4D3B-ABCE-87D289C34B88}"/>
              </a:ext>
            </a:extLst>
          </p:cNvPr>
          <p:cNvCxnSpPr>
            <a:stCxn id="33" idx="2"/>
            <a:endCxn id="32" idx="4"/>
          </p:cNvCxnSpPr>
          <p:nvPr/>
        </p:nvCxnSpPr>
        <p:spPr>
          <a:xfrm rot="10800000" flipH="1">
            <a:off x="9281613" y="2391912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1">
            <a:extLst>
              <a:ext uri="{FF2B5EF4-FFF2-40B4-BE49-F238E27FC236}">
                <a16:creationId xmlns:a16="http://schemas.microsoft.com/office/drawing/2014/main" id="{9FDD6D21-592E-471B-A447-B66EC8A7CB09}"/>
              </a:ext>
            </a:extLst>
          </p:cNvPr>
          <p:cNvCxnSpPr>
            <a:stCxn id="34" idx="2"/>
            <a:endCxn id="33" idx="4"/>
          </p:cNvCxnSpPr>
          <p:nvPr/>
        </p:nvCxnSpPr>
        <p:spPr>
          <a:xfrm rot="10800000" flipH="1">
            <a:off x="8158537" y="3484479"/>
            <a:ext cx="1011488" cy="980980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52">
            <a:extLst>
              <a:ext uri="{FF2B5EF4-FFF2-40B4-BE49-F238E27FC236}">
                <a16:creationId xmlns:a16="http://schemas.microsoft.com/office/drawing/2014/main" id="{03E7D306-9C0D-4BF2-A134-F3C774D0B7A5}"/>
              </a:ext>
            </a:extLst>
          </p:cNvPr>
          <p:cNvCxnSpPr>
            <a:stCxn id="35" idx="2"/>
            <a:endCxn id="34" idx="4"/>
          </p:cNvCxnSpPr>
          <p:nvPr/>
        </p:nvCxnSpPr>
        <p:spPr>
          <a:xfrm rot="10800000" flipH="1">
            <a:off x="7035461" y="4577048"/>
            <a:ext cx="1011488" cy="980979"/>
          </a:xfrm>
          <a:prstGeom prst="bentConnector2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613A00-F59A-44E1-B167-6382C0965278}"/>
              </a:ext>
            </a:extLst>
          </p:cNvPr>
          <p:cNvSpPr/>
          <p:nvPr/>
        </p:nvSpPr>
        <p:spPr>
          <a:xfrm flipH="1">
            <a:off x="10181513" y="21687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D70D9D-209A-4E00-A716-8C965330CD13}"/>
              </a:ext>
            </a:extLst>
          </p:cNvPr>
          <p:cNvSpPr/>
          <p:nvPr/>
        </p:nvSpPr>
        <p:spPr>
          <a:xfrm flipH="1">
            <a:off x="9058437" y="3261305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A3831E-CF34-4B08-AE95-923188386768}"/>
              </a:ext>
            </a:extLst>
          </p:cNvPr>
          <p:cNvSpPr/>
          <p:nvPr/>
        </p:nvSpPr>
        <p:spPr>
          <a:xfrm flipH="1">
            <a:off x="7935361" y="4353872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729D13-7C2C-477A-B37C-66BC12CCD337}"/>
              </a:ext>
            </a:extLst>
          </p:cNvPr>
          <p:cNvSpPr/>
          <p:nvPr/>
        </p:nvSpPr>
        <p:spPr>
          <a:xfrm flipH="1">
            <a:off x="6812285" y="5446438"/>
            <a:ext cx="223175" cy="2231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A20F341-B64F-458C-B5F9-7A45EE03531A}"/>
              </a:ext>
            </a:extLst>
          </p:cNvPr>
          <p:cNvSpPr/>
          <p:nvPr/>
        </p:nvSpPr>
        <p:spPr>
          <a:xfrm flipH="1">
            <a:off x="10263653" y="3192215"/>
            <a:ext cx="667399" cy="6673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5BF3EE-46EB-40A5-9FAA-0434A0BB9FCA}"/>
              </a:ext>
            </a:extLst>
          </p:cNvPr>
          <p:cNvSpPr/>
          <p:nvPr/>
        </p:nvSpPr>
        <p:spPr>
          <a:xfrm flipH="1">
            <a:off x="9135715" y="4290074"/>
            <a:ext cx="694095" cy="6673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B3D8B9-FC02-4E08-90B5-D122F1F8D50F}"/>
              </a:ext>
            </a:extLst>
          </p:cNvPr>
          <p:cNvSpPr/>
          <p:nvPr/>
        </p:nvSpPr>
        <p:spPr>
          <a:xfrm flipH="1">
            <a:off x="8007778" y="5387933"/>
            <a:ext cx="694095" cy="66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874B223-0769-4493-8279-ADCAD1936CBE}"/>
              </a:ext>
            </a:extLst>
          </p:cNvPr>
          <p:cNvSpPr/>
          <p:nvPr/>
        </p:nvSpPr>
        <p:spPr>
          <a:xfrm flipH="1">
            <a:off x="10425059" y="336058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EA9A5774-2EFD-4D7B-8091-72991A972C47}"/>
              </a:ext>
            </a:extLst>
          </p:cNvPr>
          <p:cNvSpPr/>
          <p:nvPr/>
        </p:nvSpPr>
        <p:spPr>
          <a:xfrm flipH="1">
            <a:off x="9284999" y="4503175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9A020883-0BEE-41BA-AD7B-1BEC82D62678}"/>
              </a:ext>
            </a:extLst>
          </p:cNvPr>
          <p:cNvSpPr/>
          <p:nvPr/>
        </p:nvSpPr>
        <p:spPr>
          <a:xfrm flipH="1">
            <a:off x="8176579" y="5527937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20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All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145226" y="1862439"/>
            <a:ext cx="1881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SPECIAL FOOD</a:t>
            </a: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6CD3990C-28F3-42EE-A4F2-C93A6360A97B}"/>
              </a:ext>
            </a:extLst>
          </p:cNvPr>
          <p:cNvSpPr txBox="1">
            <a:spLocks/>
          </p:cNvSpPr>
          <p:nvPr/>
        </p:nvSpPr>
        <p:spPr>
          <a:xfrm>
            <a:off x="2822330" y="213650"/>
            <a:ext cx="9369669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</a:rPr>
              <a:t>INFOGRAPHIC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629308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567852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547639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516913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598580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1781354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Introduction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7" y="2754798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Packages Required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C638B3-3F49-4F22-92DD-2FBB86DBD7C7}"/>
              </a:ext>
            </a:extLst>
          </p:cNvPr>
          <p:cNvSpPr txBox="1"/>
          <p:nvPr/>
        </p:nvSpPr>
        <p:spPr bwMode="auto">
          <a:xfrm>
            <a:off x="4670857" y="372824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Data Preparation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A1154-C77F-424A-BDCF-F61C05656936}"/>
              </a:ext>
            </a:extLst>
          </p:cNvPr>
          <p:cNvSpPr txBox="1"/>
          <p:nvPr/>
        </p:nvSpPr>
        <p:spPr bwMode="auto">
          <a:xfrm>
            <a:off x="4670857" y="4701686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Exploratory Data Analysis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EC1205-A9AA-4517-BB38-189BC465E25B}"/>
              </a:ext>
            </a:extLst>
          </p:cNvPr>
          <p:cNvSpPr txBox="1"/>
          <p:nvPr/>
        </p:nvSpPr>
        <p:spPr bwMode="auto">
          <a:xfrm>
            <a:off x="4670857" y="5675132"/>
            <a:ext cx="4999837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latin typeface="Arial" pitchFamily="34" charset="0"/>
                <a:cs typeface="Arial" pitchFamily="34" charset="0"/>
              </a:rPr>
              <a:t>Summary</a:t>
            </a:r>
            <a:endParaRPr lang="ko-KR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D254A1-C998-4885-BBAF-9C0221F11CD5}"/>
              </a:ext>
            </a:extLst>
          </p:cNvPr>
          <p:cNvGrpSpPr/>
          <p:nvPr/>
        </p:nvGrpSpPr>
        <p:grpSpPr>
          <a:xfrm>
            <a:off x="10279" y="2793680"/>
            <a:ext cx="10779026" cy="1016320"/>
            <a:chOff x="-3475307" y="2023474"/>
            <a:chExt cx="14906937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DB9BB6-B378-476C-927F-2CE26A45A1F0}"/>
                </a:ext>
              </a:extLst>
            </p:cNvPr>
            <p:cNvSpPr/>
            <p:nvPr userDrawn="1"/>
          </p:nvSpPr>
          <p:spPr>
            <a:xfrm rot="10800000">
              <a:off x="-3475307" y="3200400"/>
              <a:ext cx="96107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D17887-021B-47D0-BADF-B81032D6BFA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41D2CC8-75D8-4047-AF9E-EE52C3BC5485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AA4ECA-FF20-4BC1-8B56-1F8C34E0C1F1}"/>
              </a:ext>
            </a:extLst>
          </p:cNvPr>
          <p:cNvGrpSpPr/>
          <p:nvPr/>
        </p:nvGrpSpPr>
        <p:grpSpPr>
          <a:xfrm rot="10800000">
            <a:off x="6442853" y="3936901"/>
            <a:ext cx="5758672" cy="1019976"/>
            <a:chOff x="3467638" y="2023474"/>
            <a:chExt cx="7963992" cy="1410582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928498-32CF-4458-BF81-21152C4D5959}"/>
                </a:ext>
              </a:extLst>
            </p:cNvPr>
            <p:cNvSpPr/>
            <p:nvPr userDrawn="1"/>
          </p:nvSpPr>
          <p:spPr>
            <a:xfrm rot="10800000">
              <a:off x="3467638" y="3205456"/>
              <a:ext cx="2655608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B95DF6-457E-4A39-9937-C5A4FCA71ECB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FD0B31-E21B-4CDE-A3CD-7541A6632118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CAF06-A9D2-424D-AFD0-DB9CBC62D18C}"/>
              </a:ext>
            </a:extLst>
          </p:cNvPr>
          <p:cNvGrpSpPr/>
          <p:nvPr/>
        </p:nvGrpSpPr>
        <p:grpSpPr>
          <a:xfrm>
            <a:off x="7736578" y="3234245"/>
            <a:ext cx="1753617" cy="1206212"/>
            <a:chOff x="5327019" y="1709568"/>
            <a:chExt cx="2893768" cy="199045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F9FC8D-D572-4008-B7F9-13BB9D9D2DBE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E1CA7B-F97A-4EA7-B710-79ECC3436FD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CED79E-22D0-4871-B879-4FBD4058B2A4}"/>
              </a:ext>
            </a:extLst>
          </p:cNvPr>
          <p:cNvGrpSpPr/>
          <p:nvPr userDrawn="1"/>
        </p:nvGrpSpPr>
        <p:grpSpPr>
          <a:xfrm>
            <a:off x="1360666" y="4179462"/>
            <a:ext cx="488568" cy="585942"/>
            <a:chOff x="6761163" y="2984500"/>
            <a:chExt cx="915988" cy="1098550"/>
          </a:xfrm>
          <a:noFill/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8C57031-B3E1-45DE-A5D1-515FC023C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4AB9B19-651F-463B-9518-8D74C972B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 w="1587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7FE94B-A9B1-4CBD-ACD4-3C095484835D}"/>
              </a:ext>
            </a:extLst>
          </p:cNvPr>
          <p:cNvGrpSpPr/>
          <p:nvPr/>
        </p:nvGrpSpPr>
        <p:grpSpPr>
          <a:xfrm>
            <a:off x="3519012" y="4294047"/>
            <a:ext cx="556323" cy="469987"/>
            <a:chOff x="1960454" y="5041163"/>
            <a:chExt cx="1743075" cy="1472566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243990-1405-4106-960C-B68341214427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A62F8F7-7A64-406E-98C0-7F09BAC87521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95F44B4-EF00-494F-BBCE-EF9A6D1C4C11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C66A4D1-E8CB-4073-88BE-4D76EE28539B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CBA01F-A245-49D3-83FD-C43A8811CD8B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558DB6B-B36B-4CF7-B42A-8399F435D88C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1DF11F-E6FB-4395-934F-4A2EBEBF358B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EC37573-C624-4109-A2E4-A16B807CBCC7}"/>
              </a:ext>
            </a:extLst>
          </p:cNvPr>
          <p:cNvSpPr/>
          <p:nvPr/>
        </p:nvSpPr>
        <p:spPr>
          <a:xfrm>
            <a:off x="5829207" y="4292677"/>
            <a:ext cx="320378" cy="463996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noFill/>
          <a:ln w="158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378A42-7C76-46E9-A63B-297C8F981CDC}"/>
              </a:ext>
            </a:extLst>
          </p:cNvPr>
          <p:cNvGrpSpPr/>
          <p:nvPr/>
        </p:nvGrpSpPr>
        <p:grpSpPr>
          <a:xfrm>
            <a:off x="668191" y="4889034"/>
            <a:ext cx="1873519" cy="923330"/>
            <a:chOff x="668191" y="4889034"/>
            <a:chExt cx="187351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28A9E3-6021-4EE1-8CA7-094B3D003143}"/>
                </a:ext>
              </a:extLst>
            </p:cNvPr>
            <p:cNvSpPr txBox="1"/>
            <p:nvPr userDrawn="1"/>
          </p:nvSpPr>
          <p:spPr>
            <a:xfrm>
              <a:off x="668191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Target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2E80B6-C8DF-4EFA-93CC-FA7935AD8A46}"/>
                </a:ext>
              </a:extLst>
            </p:cNvPr>
            <p:cNvSpPr txBox="1"/>
            <p:nvPr/>
          </p:nvSpPr>
          <p:spPr>
            <a:xfrm>
              <a:off x="668191" y="5166033"/>
              <a:ext cx="1873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 the review scores for individual pizza restaurants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BA6E5E-CA1A-452A-8CE9-9FD9BCC212E9}"/>
              </a:ext>
            </a:extLst>
          </p:cNvPr>
          <p:cNvGrpSpPr/>
          <p:nvPr/>
        </p:nvGrpSpPr>
        <p:grpSpPr>
          <a:xfrm>
            <a:off x="2860414" y="4889034"/>
            <a:ext cx="1873519" cy="1107996"/>
            <a:chOff x="2860414" y="4889034"/>
            <a:chExt cx="1873519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32E50F-9728-4861-B069-5393074C564E}"/>
                </a:ext>
              </a:extLst>
            </p:cNvPr>
            <p:cNvSpPr txBox="1"/>
            <p:nvPr/>
          </p:nvSpPr>
          <p:spPr>
            <a:xfrm>
              <a:off x="2860414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Target 2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44C497-D8B7-402A-B19E-CD64B583BD46}"/>
                </a:ext>
              </a:extLst>
            </p:cNvPr>
            <p:cNvSpPr txBox="1"/>
            <p:nvPr/>
          </p:nvSpPr>
          <p:spPr>
            <a:xfrm>
              <a:off x="2860414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find out the relationship between restaurant locations and price ranges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81867E-5239-4203-9874-5272B71F6429}"/>
              </a:ext>
            </a:extLst>
          </p:cNvPr>
          <p:cNvGrpSpPr/>
          <p:nvPr/>
        </p:nvGrpSpPr>
        <p:grpSpPr>
          <a:xfrm>
            <a:off x="5052637" y="4889034"/>
            <a:ext cx="1873519" cy="738664"/>
            <a:chOff x="5052637" y="4889034"/>
            <a:chExt cx="1873519" cy="7386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44B19-CDFC-4D69-9C07-C0C34BEE6B2B}"/>
                </a:ext>
              </a:extLst>
            </p:cNvPr>
            <p:cNvSpPr txBox="1"/>
            <p:nvPr/>
          </p:nvSpPr>
          <p:spPr>
            <a:xfrm>
              <a:off x="5052637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Target 3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F37522-DA37-4B02-825C-283A3B11C787}"/>
                </a:ext>
              </a:extLst>
            </p:cNvPr>
            <p:cNvSpPr txBox="1"/>
            <p:nvPr/>
          </p:nvSpPr>
          <p:spPr>
            <a:xfrm>
              <a:off x="5052637" y="5166033"/>
              <a:ext cx="187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forecast the price levels of the restaurants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18AD73F-3896-4559-B2CB-645B5F888D66}"/>
              </a:ext>
            </a:extLst>
          </p:cNvPr>
          <p:cNvSpPr txBox="1"/>
          <p:nvPr/>
        </p:nvSpPr>
        <p:spPr>
          <a:xfrm>
            <a:off x="668191" y="2608757"/>
            <a:ext cx="58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figure out the answers to these questions can help pizza restaurants improve the customers’ satisfaction in order to have more business.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668191" y="1891292"/>
            <a:ext cx="5214511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Machine Learning Data Analysis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40E042-B11C-46E0-973C-02DE46223EBC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9C952A-930B-4039-A22E-B2E0E6A35152}"/>
              </a:ext>
            </a:extLst>
          </p:cNvPr>
          <p:cNvSpPr txBox="1"/>
          <p:nvPr/>
        </p:nvSpPr>
        <p:spPr>
          <a:xfrm>
            <a:off x="167674" y="2228671"/>
            <a:ext cx="301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Main Algorithms 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3C4EA4-F7AE-4D2C-AF02-E615DFFC0C0E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CC377D-6BF4-4B40-AA55-94D2E6B5AE05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0BB228F-7FDE-4A39-8DBE-C540B218AF8F}"/>
              </a:ext>
            </a:extLst>
          </p:cNvPr>
          <p:cNvGrpSpPr/>
          <p:nvPr/>
        </p:nvGrpSpPr>
        <p:grpSpPr>
          <a:xfrm>
            <a:off x="3859411" y="1123438"/>
            <a:ext cx="4008240" cy="1414630"/>
            <a:chOff x="4406502" y="1014865"/>
            <a:chExt cx="3861196" cy="884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739E74-D0DB-41B2-88EA-C9BFC85ADF5C}"/>
                </a:ext>
              </a:extLst>
            </p:cNvPr>
            <p:cNvSpPr txBox="1"/>
            <p:nvPr/>
          </p:nvSpPr>
          <p:spPr>
            <a:xfrm>
              <a:off x="4406502" y="1264429"/>
              <a:ext cx="3861196" cy="63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review score prediction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result of regression is the predicted value of review scores so that the restaurant can improve the service according to the critical predictors.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0B9C68-AADB-4726-9D25-90FDFC1BD11A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cs typeface="Arial" pitchFamily="34" charset="0"/>
                </a:rPr>
                <a:t>Nonlinear Multivariant Regression.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A6A035-5F66-4905-BAAA-10B2AA7A06CA}"/>
              </a:ext>
            </a:extLst>
          </p:cNvPr>
          <p:cNvGrpSpPr/>
          <p:nvPr/>
        </p:nvGrpSpPr>
        <p:grpSpPr>
          <a:xfrm>
            <a:off x="7058156" y="3308052"/>
            <a:ext cx="4221228" cy="1423141"/>
            <a:chOff x="4406505" y="1014865"/>
            <a:chExt cx="3861192" cy="11054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676252-71D8-4F58-9872-822ACA25F190}"/>
                </a:ext>
              </a:extLst>
            </p:cNvPr>
            <p:cNvSpPr txBox="1"/>
            <p:nvPr/>
          </p:nvSpPr>
          <p:spPr>
            <a:xfrm>
              <a:off x="4406505" y="1474837"/>
              <a:ext cx="3861192" cy="64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 price level prediction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result of classification is the predicted group of price level the restaurant may belong to. It can help the restaurant re-adjust their prices.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381AF-434C-42D9-BF30-3B371279B693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  <a:cs typeface="Arial" pitchFamily="34" charset="0"/>
                </a:rPr>
                <a:t>Random Forecast Classification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38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C9C674-A237-4649-863F-A32BEF378206}"/>
              </a:ext>
            </a:extLst>
          </p:cNvPr>
          <p:cNvCxnSpPr>
            <a:cxnSpLocks/>
          </p:cNvCxnSpPr>
          <p:nvPr/>
        </p:nvCxnSpPr>
        <p:spPr>
          <a:xfrm>
            <a:off x="2705100" y="469458"/>
            <a:ext cx="9039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80ED55-B6C9-4AE0-970C-AF4E8A5E9E1C}"/>
              </a:ext>
            </a:extLst>
          </p:cNvPr>
          <p:cNvCxnSpPr>
            <a:cxnSpLocks/>
          </p:cNvCxnSpPr>
          <p:nvPr/>
        </p:nvCxnSpPr>
        <p:spPr>
          <a:xfrm flipV="1">
            <a:off x="11744325" y="469458"/>
            <a:ext cx="0" cy="591908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F4E0B-D826-4100-8493-837644C8E5D7}"/>
              </a:ext>
            </a:extLst>
          </p:cNvPr>
          <p:cNvCxnSpPr>
            <a:cxnSpLocks/>
          </p:cNvCxnSpPr>
          <p:nvPr/>
        </p:nvCxnSpPr>
        <p:spPr>
          <a:xfrm flipV="1">
            <a:off x="2943225" y="6376284"/>
            <a:ext cx="8801100" cy="1225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373981-7954-4933-9C31-3BE0A5BB44BA}"/>
              </a:ext>
            </a:extLst>
          </p:cNvPr>
          <p:cNvCxnSpPr>
            <a:cxnSpLocks/>
          </p:cNvCxnSpPr>
          <p:nvPr/>
        </p:nvCxnSpPr>
        <p:spPr>
          <a:xfrm>
            <a:off x="0" y="6376284"/>
            <a:ext cx="22383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D80DC7-D2D4-4AB8-8F07-76D28E3F5423}"/>
              </a:ext>
            </a:extLst>
          </p:cNvPr>
          <p:cNvGrpSpPr/>
          <p:nvPr/>
        </p:nvGrpSpPr>
        <p:grpSpPr>
          <a:xfrm>
            <a:off x="3983458" y="1306188"/>
            <a:ext cx="7294142" cy="3927328"/>
            <a:chOff x="4406505" y="1014865"/>
            <a:chExt cx="4513203" cy="33064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571B8-AC92-4227-8EC8-98BA726E6410}"/>
                </a:ext>
              </a:extLst>
            </p:cNvPr>
            <p:cNvSpPr txBox="1"/>
            <p:nvPr/>
          </p:nvSpPr>
          <p:spPr>
            <a:xfrm>
              <a:off x="4406506" y="1471003"/>
              <a:ext cx="4513202" cy="2850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/>
                <a:t>library(</a:t>
              </a:r>
              <a:r>
                <a:rPr lang="en-US" b="1" dirty="0" err="1"/>
                <a:t>readr</a:t>
              </a:r>
              <a:r>
                <a:rPr lang="en-US" b="1" dirty="0"/>
                <a:t>)</a:t>
              </a:r>
              <a:r>
                <a:rPr lang="en-US" i="1" dirty="0"/>
                <a:t># used to load the datasets</a:t>
              </a:r>
              <a:endParaRPr lang="en-US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/>
                <a:t>library("</a:t>
              </a:r>
              <a:r>
                <a:rPr lang="en-US" b="1" dirty="0" err="1"/>
                <a:t>corrplot</a:t>
              </a:r>
              <a:r>
                <a:rPr lang="en-US" b="1" dirty="0"/>
                <a:t>")</a:t>
              </a:r>
              <a:r>
                <a:rPr lang="en-US" i="1" dirty="0"/>
                <a:t># used to visualize correlation matrix</a:t>
              </a:r>
              <a:endParaRPr lang="en-US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/>
                <a:t>library('MASS')</a:t>
              </a:r>
              <a:r>
                <a:rPr lang="en-US" i="1" dirty="0"/>
                <a:t># used for stepwise regression to remove variables</a:t>
              </a:r>
              <a:endParaRPr lang="en-US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/>
                <a:t>library('caret')</a:t>
              </a:r>
              <a:r>
                <a:rPr lang="en-US" i="1" dirty="0"/>
                <a:t># used for cross validation methods</a:t>
              </a:r>
              <a:endParaRPr lang="en-US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/>
                <a:t>library(</a:t>
              </a:r>
              <a:r>
                <a:rPr lang="en-US" b="1" dirty="0" err="1"/>
                <a:t>dismo</a:t>
              </a:r>
              <a:r>
                <a:rPr lang="en-US" b="1" dirty="0"/>
                <a:t>)</a:t>
              </a:r>
              <a:r>
                <a:rPr lang="en-US" i="1" dirty="0"/>
                <a:t># used to calculate the AUC values</a:t>
              </a:r>
              <a:endParaRPr lang="en-US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/>
                <a:t>library('</a:t>
              </a:r>
              <a:r>
                <a:rPr lang="en-US" b="1" dirty="0" err="1"/>
                <a:t>sqldf</a:t>
              </a:r>
              <a:r>
                <a:rPr lang="en-US" b="1" dirty="0"/>
                <a:t>')</a:t>
              </a:r>
              <a:r>
                <a:rPr lang="en-US" i="1" dirty="0"/>
                <a:t># used to adjust the dataset via SQL</a:t>
              </a:r>
              <a:endParaRPr lang="en-US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/>
                <a:t>library(</a:t>
              </a:r>
              <a:r>
                <a:rPr lang="en-US" b="1" dirty="0" err="1"/>
                <a:t>caTools</a:t>
              </a:r>
              <a:r>
                <a:rPr lang="en-US" b="1" dirty="0"/>
                <a:t>)</a:t>
              </a:r>
              <a:r>
                <a:rPr lang="en-US" i="1" dirty="0"/>
                <a:t># used to split the train-test dataset</a:t>
              </a:r>
              <a:endParaRPr lang="en-US" dirty="0"/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/>
                <a:t>library(e1071)</a:t>
              </a:r>
              <a:r>
                <a:rPr lang="en-US" i="1" dirty="0"/>
                <a:t># used for SVM algorithm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390EE0-AD0C-4D2B-B31E-49CD2CD8ACB3}"/>
                </a:ext>
              </a:extLst>
            </p:cNvPr>
            <p:cNvSpPr txBox="1"/>
            <p:nvPr/>
          </p:nvSpPr>
          <p:spPr>
            <a:xfrm>
              <a:off x="4406505" y="1014865"/>
              <a:ext cx="3861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/>
                  </a:solidFill>
                  <a:cs typeface="Arial" pitchFamily="34" charset="0"/>
                </a:rPr>
                <a:t>R packages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83CC4C-21F7-4DE4-A28E-A39A2C2AFFB7}"/>
              </a:ext>
            </a:extLst>
          </p:cNvPr>
          <p:cNvSpPr txBox="1"/>
          <p:nvPr/>
        </p:nvSpPr>
        <p:spPr>
          <a:xfrm>
            <a:off x="8716923" y="4803208"/>
            <a:ext cx="3013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Packages Required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6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91653BC-774F-4E49-A214-4483C744E222}"/>
              </a:ext>
            </a:extLst>
          </p:cNvPr>
          <p:cNvSpPr>
            <a:spLocks/>
          </p:cNvSpPr>
          <p:nvPr/>
        </p:nvSpPr>
        <p:spPr bwMode="auto">
          <a:xfrm rot="9000000">
            <a:off x="-1382749" y="500430"/>
            <a:ext cx="8631073" cy="5612466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65150CF-F30C-4939-9AFD-9FB85D0BB018}"/>
              </a:ext>
            </a:extLst>
          </p:cNvPr>
          <p:cNvSpPr/>
          <p:nvPr/>
        </p:nvSpPr>
        <p:spPr>
          <a:xfrm rot="1132599">
            <a:off x="1506347" y="4458277"/>
            <a:ext cx="2237106" cy="971672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A12B6A-9DEF-4B0E-A136-E5139E05B962}"/>
              </a:ext>
            </a:extLst>
          </p:cNvPr>
          <p:cNvSpPr/>
          <p:nvPr/>
        </p:nvSpPr>
        <p:spPr>
          <a:xfrm rot="19484958">
            <a:off x="1689111" y="3338402"/>
            <a:ext cx="1533501" cy="306700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AA4AF7-0897-4839-9095-C5972AF887A1}"/>
              </a:ext>
            </a:extLst>
          </p:cNvPr>
          <p:cNvSpPr/>
          <p:nvPr/>
        </p:nvSpPr>
        <p:spPr>
          <a:xfrm rot="20323954">
            <a:off x="3975391" y="3008545"/>
            <a:ext cx="1048557" cy="618097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60B4C1-9BF1-4782-A77A-B44517B06B4A}"/>
              </a:ext>
            </a:extLst>
          </p:cNvPr>
          <p:cNvSpPr/>
          <p:nvPr/>
        </p:nvSpPr>
        <p:spPr>
          <a:xfrm rot="18044910">
            <a:off x="2468750" y="1657067"/>
            <a:ext cx="771533" cy="145256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D4F9F1-6A3B-4DBD-BDA4-B1D42BB4313B}"/>
              </a:ext>
            </a:extLst>
          </p:cNvPr>
          <p:cNvSpPr/>
          <p:nvPr/>
        </p:nvSpPr>
        <p:spPr>
          <a:xfrm>
            <a:off x="2673510" y="2613472"/>
            <a:ext cx="9525" cy="9525"/>
          </a:xfrm>
          <a:custGeom>
            <a:avLst/>
            <a:gdLst>
              <a:gd name="connsiteX0" fmla="*/ 10449 w 9525"/>
              <a:gd name="connsiteY0" fmla="*/ 0 h 9525"/>
              <a:gd name="connsiteX1" fmla="*/ 18069 w 9525"/>
              <a:gd name="connsiteY1" fmla="*/ 16192 h 9525"/>
              <a:gd name="connsiteX2" fmla="*/ 924 w 9525"/>
              <a:gd name="connsiteY2" fmla="*/ 18098 h 9525"/>
              <a:gd name="connsiteX3" fmla="*/ 10449 w 9525"/>
              <a:gd name="connsiteY3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9525">
                <a:moveTo>
                  <a:pt x="10449" y="0"/>
                </a:moveTo>
                <a:cubicBezTo>
                  <a:pt x="15212" y="3810"/>
                  <a:pt x="18069" y="9525"/>
                  <a:pt x="18069" y="16192"/>
                </a:cubicBezTo>
                <a:cubicBezTo>
                  <a:pt x="12354" y="10477"/>
                  <a:pt x="6639" y="19050"/>
                  <a:pt x="924" y="18098"/>
                </a:cubicBezTo>
                <a:cubicBezTo>
                  <a:pt x="-3838" y="6667"/>
                  <a:pt x="11402" y="7620"/>
                  <a:pt x="10449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57E113-6D46-44C4-8B76-D8E2E8BB991F}"/>
              </a:ext>
            </a:extLst>
          </p:cNvPr>
          <p:cNvSpPr/>
          <p:nvPr/>
        </p:nvSpPr>
        <p:spPr>
          <a:xfrm>
            <a:off x="2652527" y="2420114"/>
            <a:ext cx="9525" cy="19050"/>
          </a:xfrm>
          <a:custGeom>
            <a:avLst/>
            <a:gdLst>
              <a:gd name="connsiteX0" fmla="*/ 3810 w 0"/>
              <a:gd name="connsiteY0" fmla="*/ 0 h 19050"/>
              <a:gd name="connsiteX1" fmla="*/ 0 w 0"/>
              <a:gd name="connsiteY1" fmla="*/ 21908 h 19050"/>
              <a:gd name="connsiteX2" fmla="*/ 3810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810" y="0"/>
                </a:moveTo>
                <a:cubicBezTo>
                  <a:pt x="3810" y="7620"/>
                  <a:pt x="3810" y="15240"/>
                  <a:pt x="0" y="21908"/>
                </a:cubicBezTo>
                <a:cubicBezTo>
                  <a:pt x="1905" y="14288"/>
                  <a:pt x="-1905" y="6668"/>
                  <a:pt x="3810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5E0E7D-FD29-4B9A-B2F1-D6FB07A6D01F}"/>
              </a:ext>
            </a:extLst>
          </p:cNvPr>
          <p:cNvSpPr/>
          <p:nvPr/>
        </p:nvSpPr>
        <p:spPr>
          <a:xfrm>
            <a:off x="2653105" y="2498220"/>
            <a:ext cx="9525" cy="19050"/>
          </a:xfrm>
          <a:custGeom>
            <a:avLst/>
            <a:gdLst>
              <a:gd name="connsiteX0" fmla="*/ 374 w 0"/>
              <a:gd name="connsiteY0" fmla="*/ 0 h 19050"/>
              <a:gd name="connsiteX1" fmla="*/ 3231 w 0"/>
              <a:gd name="connsiteY1" fmla="*/ 21907 h 19050"/>
              <a:gd name="connsiteX2" fmla="*/ 374 w 0"/>
              <a:gd name="connsiteY2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19050">
                <a:moveTo>
                  <a:pt x="374" y="0"/>
                </a:moveTo>
                <a:cubicBezTo>
                  <a:pt x="3231" y="6667"/>
                  <a:pt x="4184" y="14288"/>
                  <a:pt x="3231" y="21907"/>
                </a:cubicBezTo>
                <a:cubicBezTo>
                  <a:pt x="-2484" y="15240"/>
                  <a:pt x="1326" y="6667"/>
                  <a:pt x="374" y="0"/>
                </a:cubicBezTo>
                <a:close/>
              </a:path>
            </a:pathLst>
          </a:custGeom>
          <a:solidFill>
            <a:srgbClr val="EAEA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700EB9-A191-414D-867E-96A8BB3CD679}"/>
              </a:ext>
            </a:extLst>
          </p:cNvPr>
          <p:cNvSpPr/>
          <p:nvPr/>
        </p:nvSpPr>
        <p:spPr>
          <a:xfrm rot="13353473">
            <a:off x="4199151" y="1826827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9CBAC0-DEEC-41B0-BCB6-E17E30575093}"/>
              </a:ext>
            </a:extLst>
          </p:cNvPr>
          <p:cNvSpPr/>
          <p:nvPr/>
        </p:nvSpPr>
        <p:spPr>
          <a:xfrm rot="5664975">
            <a:off x="902648" y="1931390"/>
            <a:ext cx="457173" cy="1684205"/>
          </a:xfrm>
          <a:custGeom>
            <a:avLst/>
            <a:gdLst>
              <a:gd name="connsiteX0" fmla="*/ 354424 w 728345"/>
              <a:gd name="connsiteY0" fmla="*/ 2536507 h 2683192"/>
              <a:gd name="connsiteX1" fmla="*/ 331564 w 728345"/>
              <a:gd name="connsiteY1" fmla="*/ 2585085 h 2683192"/>
              <a:gd name="connsiteX2" fmla="*/ 380141 w 728345"/>
              <a:gd name="connsiteY2" fmla="*/ 2607944 h 2683192"/>
              <a:gd name="connsiteX3" fmla="*/ 403002 w 728345"/>
              <a:gd name="connsiteY3" fmla="*/ 2559367 h 2683192"/>
              <a:gd name="connsiteX4" fmla="*/ 354424 w 728345"/>
              <a:gd name="connsiteY4" fmla="*/ 2536507 h 2683192"/>
              <a:gd name="connsiteX5" fmla="*/ 590644 w 728345"/>
              <a:gd name="connsiteY5" fmla="*/ 141923 h 2683192"/>
              <a:gd name="connsiteX6" fmla="*/ 562069 w 728345"/>
              <a:gd name="connsiteY6" fmla="*/ 165735 h 2683192"/>
              <a:gd name="connsiteX7" fmla="*/ 562069 w 728345"/>
              <a:gd name="connsiteY7" fmla="*/ 782955 h 2683192"/>
              <a:gd name="connsiteX8" fmla="*/ 590644 w 728345"/>
              <a:gd name="connsiteY8" fmla="*/ 806768 h 2683192"/>
              <a:gd name="connsiteX9" fmla="*/ 619219 w 728345"/>
              <a:gd name="connsiteY9" fmla="*/ 782955 h 2683192"/>
              <a:gd name="connsiteX10" fmla="*/ 619219 w 728345"/>
              <a:gd name="connsiteY10" fmla="*/ 165735 h 2683192"/>
              <a:gd name="connsiteX11" fmla="*/ 590644 w 728345"/>
              <a:gd name="connsiteY11" fmla="*/ 141923 h 2683192"/>
              <a:gd name="connsiteX12" fmla="*/ 479202 w 728345"/>
              <a:gd name="connsiteY12" fmla="*/ 141923 h 2683192"/>
              <a:gd name="connsiteX13" fmla="*/ 450627 w 728345"/>
              <a:gd name="connsiteY13" fmla="*/ 165735 h 2683192"/>
              <a:gd name="connsiteX14" fmla="*/ 450627 w 728345"/>
              <a:gd name="connsiteY14" fmla="*/ 782955 h 2683192"/>
              <a:gd name="connsiteX15" fmla="*/ 479202 w 728345"/>
              <a:gd name="connsiteY15" fmla="*/ 806768 h 2683192"/>
              <a:gd name="connsiteX16" fmla="*/ 507777 w 728345"/>
              <a:gd name="connsiteY16" fmla="*/ 782955 h 2683192"/>
              <a:gd name="connsiteX17" fmla="*/ 507777 w 728345"/>
              <a:gd name="connsiteY17" fmla="*/ 165735 h 2683192"/>
              <a:gd name="connsiteX18" fmla="*/ 479202 w 728345"/>
              <a:gd name="connsiteY18" fmla="*/ 141923 h 2683192"/>
              <a:gd name="connsiteX19" fmla="*/ 367759 w 728345"/>
              <a:gd name="connsiteY19" fmla="*/ 141923 h 2683192"/>
              <a:gd name="connsiteX20" fmla="*/ 339184 w 728345"/>
              <a:gd name="connsiteY20" fmla="*/ 165735 h 2683192"/>
              <a:gd name="connsiteX21" fmla="*/ 339184 w 728345"/>
              <a:gd name="connsiteY21" fmla="*/ 782955 h 2683192"/>
              <a:gd name="connsiteX22" fmla="*/ 367759 w 728345"/>
              <a:gd name="connsiteY22" fmla="*/ 806768 h 2683192"/>
              <a:gd name="connsiteX23" fmla="*/ 396334 w 728345"/>
              <a:gd name="connsiteY23" fmla="*/ 782955 h 2683192"/>
              <a:gd name="connsiteX24" fmla="*/ 396334 w 728345"/>
              <a:gd name="connsiteY24" fmla="*/ 165735 h 2683192"/>
              <a:gd name="connsiteX25" fmla="*/ 367759 w 728345"/>
              <a:gd name="connsiteY25" fmla="*/ 141923 h 2683192"/>
              <a:gd name="connsiteX26" fmla="*/ 256316 w 728345"/>
              <a:gd name="connsiteY26" fmla="*/ 141923 h 2683192"/>
              <a:gd name="connsiteX27" fmla="*/ 227741 w 728345"/>
              <a:gd name="connsiteY27" fmla="*/ 165735 h 2683192"/>
              <a:gd name="connsiteX28" fmla="*/ 227741 w 728345"/>
              <a:gd name="connsiteY28" fmla="*/ 782955 h 2683192"/>
              <a:gd name="connsiteX29" fmla="*/ 256316 w 728345"/>
              <a:gd name="connsiteY29" fmla="*/ 806768 h 2683192"/>
              <a:gd name="connsiteX30" fmla="*/ 284891 w 728345"/>
              <a:gd name="connsiteY30" fmla="*/ 782955 h 2683192"/>
              <a:gd name="connsiteX31" fmla="*/ 284891 w 728345"/>
              <a:gd name="connsiteY31" fmla="*/ 165735 h 2683192"/>
              <a:gd name="connsiteX32" fmla="*/ 256316 w 728345"/>
              <a:gd name="connsiteY32" fmla="*/ 141923 h 2683192"/>
              <a:gd name="connsiteX33" fmla="*/ 144874 w 728345"/>
              <a:gd name="connsiteY33" fmla="*/ 141923 h 2683192"/>
              <a:gd name="connsiteX34" fmla="*/ 116299 w 728345"/>
              <a:gd name="connsiteY34" fmla="*/ 165735 h 2683192"/>
              <a:gd name="connsiteX35" fmla="*/ 116299 w 728345"/>
              <a:gd name="connsiteY35" fmla="*/ 782955 h 2683192"/>
              <a:gd name="connsiteX36" fmla="*/ 144874 w 728345"/>
              <a:gd name="connsiteY36" fmla="*/ 806768 h 2683192"/>
              <a:gd name="connsiteX37" fmla="*/ 173449 w 728345"/>
              <a:gd name="connsiteY37" fmla="*/ 782955 h 2683192"/>
              <a:gd name="connsiteX38" fmla="*/ 173449 w 728345"/>
              <a:gd name="connsiteY38" fmla="*/ 165735 h 2683192"/>
              <a:gd name="connsiteX39" fmla="*/ 144874 w 728345"/>
              <a:gd name="connsiteY39" fmla="*/ 141923 h 2683192"/>
              <a:gd name="connsiteX40" fmla="*/ 229647 w 728345"/>
              <a:gd name="connsiteY40" fmla="*/ 0 h 2683192"/>
              <a:gd name="connsiteX41" fmla="*/ 499204 w 728345"/>
              <a:gd name="connsiteY41" fmla="*/ 0 h 2683192"/>
              <a:gd name="connsiteX42" fmla="*/ 726852 w 728345"/>
              <a:gd name="connsiteY42" fmla="*/ 228600 h 2683192"/>
              <a:gd name="connsiteX43" fmla="*/ 688752 w 728345"/>
              <a:gd name="connsiteY43" fmla="*/ 783908 h 2683192"/>
              <a:gd name="connsiteX44" fmla="*/ 583977 w 728345"/>
              <a:gd name="connsiteY44" fmla="*/ 888683 h 2683192"/>
              <a:gd name="connsiteX45" fmla="*/ 412527 w 728345"/>
              <a:gd name="connsiteY45" fmla="*/ 888683 h 2683192"/>
              <a:gd name="connsiteX46" fmla="*/ 412527 w 728345"/>
              <a:gd name="connsiteY46" fmla="*/ 1535079 h 2683192"/>
              <a:gd name="connsiteX47" fmla="*/ 430981 w 728345"/>
              <a:gd name="connsiteY47" fmla="*/ 1547455 h 2683192"/>
              <a:gd name="connsiteX48" fmla="*/ 457294 w 728345"/>
              <a:gd name="connsiteY48" fmla="*/ 1611630 h 2683192"/>
              <a:gd name="connsiteX49" fmla="*/ 457294 w 728345"/>
              <a:gd name="connsiteY49" fmla="*/ 2592705 h 2683192"/>
              <a:gd name="connsiteX50" fmla="*/ 366807 w 728345"/>
              <a:gd name="connsiteY50" fmla="*/ 2683192 h 2683192"/>
              <a:gd name="connsiteX51" fmla="*/ 276319 w 728345"/>
              <a:gd name="connsiteY51" fmla="*/ 2592705 h 2683192"/>
              <a:gd name="connsiteX52" fmla="*/ 276319 w 728345"/>
              <a:gd name="connsiteY52" fmla="*/ 1611630 h 2683192"/>
              <a:gd name="connsiteX53" fmla="*/ 302990 w 728345"/>
              <a:gd name="connsiteY53" fmla="*/ 1547813 h 2683192"/>
              <a:gd name="connsiteX54" fmla="*/ 322039 w 728345"/>
              <a:gd name="connsiteY54" fmla="*/ 1534909 h 2683192"/>
              <a:gd name="connsiteX55" fmla="*/ 322039 w 728345"/>
              <a:gd name="connsiteY55" fmla="*/ 888683 h 2683192"/>
              <a:gd name="connsiteX56" fmla="*/ 143922 w 728345"/>
              <a:gd name="connsiteY56" fmla="*/ 888683 h 2683192"/>
              <a:gd name="connsiteX57" fmla="*/ 39147 w 728345"/>
              <a:gd name="connsiteY57" fmla="*/ 783908 h 2683192"/>
              <a:gd name="connsiteX58" fmla="*/ 1047 w 728345"/>
              <a:gd name="connsiteY58" fmla="*/ 228600 h 2683192"/>
              <a:gd name="connsiteX59" fmla="*/ 229647 w 728345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5" h="2683192">
                <a:moveTo>
                  <a:pt x="354424" y="2536507"/>
                </a:moveTo>
                <a:cubicBezTo>
                  <a:pt x="334422" y="2543175"/>
                  <a:pt x="323944" y="2565082"/>
                  <a:pt x="331564" y="2585085"/>
                </a:cubicBezTo>
                <a:cubicBezTo>
                  <a:pt x="338232" y="2605087"/>
                  <a:pt x="360139" y="2615565"/>
                  <a:pt x="380141" y="2607944"/>
                </a:cubicBezTo>
                <a:cubicBezTo>
                  <a:pt x="400144" y="2601277"/>
                  <a:pt x="410622" y="2579369"/>
                  <a:pt x="403002" y="2559367"/>
                </a:cubicBezTo>
                <a:cubicBezTo>
                  <a:pt x="396334" y="2539365"/>
                  <a:pt x="374427" y="2529840"/>
                  <a:pt x="354424" y="2536507"/>
                </a:cubicBezTo>
                <a:close/>
                <a:moveTo>
                  <a:pt x="590644" y="141923"/>
                </a:moveTo>
                <a:cubicBezTo>
                  <a:pt x="575404" y="141923"/>
                  <a:pt x="562069" y="152400"/>
                  <a:pt x="562069" y="165735"/>
                </a:cubicBezTo>
                <a:lnTo>
                  <a:pt x="562069" y="782955"/>
                </a:lnTo>
                <a:cubicBezTo>
                  <a:pt x="562069" y="796290"/>
                  <a:pt x="574452" y="806768"/>
                  <a:pt x="590644" y="806768"/>
                </a:cubicBezTo>
                <a:cubicBezTo>
                  <a:pt x="605884" y="806768"/>
                  <a:pt x="619219" y="796290"/>
                  <a:pt x="619219" y="782955"/>
                </a:cubicBezTo>
                <a:lnTo>
                  <a:pt x="619219" y="165735"/>
                </a:lnTo>
                <a:cubicBezTo>
                  <a:pt x="619219" y="152400"/>
                  <a:pt x="606836" y="141923"/>
                  <a:pt x="590644" y="141923"/>
                </a:cubicBezTo>
                <a:close/>
                <a:moveTo>
                  <a:pt x="479202" y="141923"/>
                </a:moveTo>
                <a:cubicBezTo>
                  <a:pt x="463961" y="141923"/>
                  <a:pt x="450627" y="152400"/>
                  <a:pt x="450627" y="165735"/>
                </a:cubicBezTo>
                <a:lnTo>
                  <a:pt x="450627" y="782955"/>
                </a:lnTo>
                <a:cubicBezTo>
                  <a:pt x="450627" y="796290"/>
                  <a:pt x="463009" y="806768"/>
                  <a:pt x="479202" y="806768"/>
                </a:cubicBezTo>
                <a:cubicBezTo>
                  <a:pt x="494441" y="806768"/>
                  <a:pt x="507777" y="796290"/>
                  <a:pt x="507777" y="782955"/>
                </a:cubicBezTo>
                <a:lnTo>
                  <a:pt x="507777" y="165735"/>
                </a:lnTo>
                <a:cubicBezTo>
                  <a:pt x="507777" y="152400"/>
                  <a:pt x="495394" y="141923"/>
                  <a:pt x="479202" y="141923"/>
                </a:cubicBezTo>
                <a:close/>
                <a:moveTo>
                  <a:pt x="367759" y="141923"/>
                </a:moveTo>
                <a:cubicBezTo>
                  <a:pt x="352519" y="141923"/>
                  <a:pt x="339184" y="152400"/>
                  <a:pt x="339184" y="165735"/>
                </a:cubicBezTo>
                <a:lnTo>
                  <a:pt x="339184" y="782955"/>
                </a:lnTo>
                <a:cubicBezTo>
                  <a:pt x="339184" y="796290"/>
                  <a:pt x="351566" y="806768"/>
                  <a:pt x="367759" y="806768"/>
                </a:cubicBezTo>
                <a:cubicBezTo>
                  <a:pt x="382999" y="806768"/>
                  <a:pt x="396334" y="796290"/>
                  <a:pt x="396334" y="782955"/>
                </a:cubicBezTo>
                <a:lnTo>
                  <a:pt x="396334" y="165735"/>
                </a:lnTo>
                <a:cubicBezTo>
                  <a:pt x="396334" y="152400"/>
                  <a:pt x="383952" y="141923"/>
                  <a:pt x="367759" y="141923"/>
                </a:cubicBezTo>
                <a:close/>
                <a:moveTo>
                  <a:pt x="256316" y="141923"/>
                </a:moveTo>
                <a:cubicBezTo>
                  <a:pt x="241077" y="141923"/>
                  <a:pt x="227741" y="152400"/>
                  <a:pt x="227741" y="165735"/>
                </a:cubicBezTo>
                <a:lnTo>
                  <a:pt x="227741" y="782955"/>
                </a:lnTo>
                <a:cubicBezTo>
                  <a:pt x="227741" y="796290"/>
                  <a:pt x="240124" y="806768"/>
                  <a:pt x="256316" y="806768"/>
                </a:cubicBezTo>
                <a:cubicBezTo>
                  <a:pt x="271556" y="806768"/>
                  <a:pt x="284891" y="796290"/>
                  <a:pt x="284891" y="782955"/>
                </a:cubicBezTo>
                <a:lnTo>
                  <a:pt x="284891" y="165735"/>
                </a:lnTo>
                <a:cubicBezTo>
                  <a:pt x="284891" y="152400"/>
                  <a:pt x="272509" y="141923"/>
                  <a:pt x="256316" y="141923"/>
                </a:cubicBezTo>
                <a:close/>
                <a:moveTo>
                  <a:pt x="144874" y="141923"/>
                </a:moveTo>
                <a:cubicBezTo>
                  <a:pt x="129634" y="141923"/>
                  <a:pt x="116299" y="152400"/>
                  <a:pt x="116299" y="165735"/>
                </a:cubicBezTo>
                <a:lnTo>
                  <a:pt x="116299" y="782955"/>
                </a:lnTo>
                <a:cubicBezTo>
                  <a:pt x="116299" y="796290"/>
                  <a:pt x="128681" y="806768"/>
                  <a:pt x="144874" y="806768"/>
                </a:cubicBezTo>
                <a:cubicBezTo>
                  <a:pt x="160114" y="806768"/>
                  <a:pt x="173449" y="796290"/>
                  <a:pt x="173449" y="782955"/>
                </a:cubicBezTo>
                <a:lnTo>
                  <a:pt x="173449" y="165735"/>
                </a:lnTo>
                <a:cubicBezTo>
                  <a:pt x="173449" y="152400"/>
                  <a:pt x="161066" y="141923"/>
                  <a:pt x="144874" y="141923"/>
                </a:cubicBezTo>
                <a:close/>
                <a:moveTo>
                  <a:pt x="229647" y="0"/>
                </a:moveTo>
                <a:lnTo>
                  <a:pt x="499204" y="0"/>
                </a:lnTo>
                <a:cubicBezTo>
                  <a:pt x="624934" y="0"/>
                  <a:pt x="743044" y="36195"/>
                  <a:pt x="726852" y="228600"/>
                </a:cubicBezTo>
                <a:lnTo>
                  <a:pt x="688752" y="783908"/>
                </a:lnTo>
                <a:cubicBezTo>
                  <a:pt x="688752" y="841058"/>
                  <a:pt x="642079" y="888683"/>
                  <a:pt x="583977" y="888683"/>
                </a:cubicBezTo>
                <a:lnTo>
                  <a:pt x="412527" y="888683"/>
                </a:lnTo>
                <a:lnTo>
                  <a:pt x="412527" y="1535079"/>
                </a:lnTo>
                <a:lnTo>
                  <a:pt x="430981" y="1547455"/>
                </a:lnTo>
                <a:cubicBezTo>
                  <a:pt x="447293" y="1563767"/>
                  <a:pt x="457294" y="1586389"/>
                  <a:pt x="457294" y="1611630"/>
                </a:cubicBezTo>
                <a:lnTo>
                  <a:pt x="457294" y="2592705"/>
                </a:lnTo>
                <a:cubicBezTo>
                  <a:pt x="457294" y="2642235"/>
                  <a:pt x="416336" y="2683192"/>
                  <a:pt x="366807" y="2683192"/>
                </a:cubicBezTo>
                <a:cubicBezTo>
                  <a:pt x="317277" y="2683192"/>
                  <a:pt x="276319" y="2642235"/>
                  <a:pt x="276319" y="2592705"/>
                </a:cubicBezTo>
                <a:lnTo>
                  <a:pt x="276319" y="1611630"/>
                </a:lnTo>
                <a:cubicBezTo>
                  <a:pt x="276319" y="1586865"/>
                  <a:pt x="286559" y="1564243"/>
                  <a:pt x="302990" y="1547813"/>
                </a:cubicBezTo>
                <a:lnTo>
                  <a:pt x="322039" y="1534909"/>
                </a:lnTo>
                <a:lnTo>
                  <a:pt x="322039" y="888683"/>
                </a:lnTo>
                <a:lnTo>
                  <a:pt x="143922" y="888683"/>
                </a:lnTo>
                <a:cubicBezTo>
                  <a:pt x="86772" y="888683"/>
                  <a:pt x="39147" y="842010"/>
                  <a:pt x="39147" y="783908"/>
                </a:cubicBezTo>
                <a:lnTo>
                  <a:pt x="1047" y="228600"/>
                </a:lnTo>
                <a:cubicBezTo>
                  <a:pt x="-12289" y="34290"/>
                  <a:pt x="103916" y="0"/>
                  <a:pt x="229647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39865F-3951-4F70-828E-BD37D397FA02}"/>
              </a:ext>
            </a:extLst>
          </p:cNvPr>
          <p:cNvSpPr/>
          <p:nvPr/>
        </p:nvSpPr>
        <p:spPr>
          <a:xfrm rot="1685737">
            <a:off x="708471" y="3880408"/>
            <a:ext cx="518121" cy="2030698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2" name="그룹 108">
            <a:extLst>
              <a:ext uri="{FF2B5EF4-FFF2-40B4-BE49-F238E27FC236}">
                <a16:creationId xmlns:a16="http://schemas.microsoft.com/office/drawing/2014/main" id="{0B6670DE-A843-4DBE-91ED-4DD498C0BB69}"/>
              </a:ext>
            </a:extLst>
          </p:cNvPr>
          <p:cNvGrpSpPr/>
          <p:nvPr/>
        </p:nvGrpSpPr>
        <p:grpSpPr>
          <a:xfrm rot="20806430">
            <a:off x="2989362" y="4083027"/>
            <a:ext cx="432177" cy="493370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33" name="타원 109">
              <a:extLst>
                <a:ext uri="{FF2B5EF4-FFF2-40B4-BE49-F238E27FC236}">
                  <a16:creationId xmlns:a16="http://schemas.microsoft.com/office/drawing/2014/main" id="{B47348C8-F35A-4206-B8A9-EBC0995CEDD8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110">
              <a:extLst>
                <a:ext uri="{FF2B5EF4-FFF2-40B4-BE49-F238E27FC236}">
                  <a16:creationId xmlns:a16="http://schemas.microsoft.com/office/drawing/2014/main" id="{F8D5E503-360E-40F8-8413-8DDD9394C0F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11">
              <a:extLst>
                <a:ext uri="{FF2B5EF4-FFF2-40B4-BE49-F238E27FC236}">
                  <a16:creationId xmlns:a16="http://schemas.microsoft.com/office/drawing/2014/main" id="{9F1DCAFF-2983-4C54-9581-11A3D7653473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112">
              <a:extLst>
                <a:ext uri="{FF2B5EF4-FFF2-40B4-BE49-F238E27FC236}">
                  <a16:creationId xmlns:a16="http://schemas.microsoft.com/office/drawing/2014/main" id="{59AD1FC6-6DDF-4B8F-99D7-9F31C17F193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113">
              <a:extLst>
                <a:ext uri="{FF2B5EF4-FFF2-40B4-BE49-F238E27FC236}">
                  <a16:creationId xmlns:a16="http://schemas.microsoft.com/office/drawing/2014/main" id="{093257A4-0845-4CBE-A6A3-5BBFAE241C24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114">
              <a:extLst>
                <a:ext uri="{FF2B5EF4-FFF2-40B4-BE49-F238E27FC236}">
                  <a16:creationId xmlns:a16="http://schemas.microsoft.com/office/drawing/2014/main" id="{E8748117-4EFD-4289-90A2-A7E3DEDDF6AB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115">
              <a:extLst>
                <a:ext uri="{FF2B5EF4-FFF2-40B4-BE49-F238E27FC236}">
                  <a16:creationId xmlns:a16="http://schemas.microsoft.com/office/drawing/2014/main" id="{6305E2A3-CC8A-41B2-96D7-D55DB0ACF733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116">
              <a:extLst>
                <a:ext uri="{FF2B5EF4-FFF2-40B4-BE49-F238E27FC236}">
                  <a16:creationId xmlns:a16="http://schemas.microsoft.com/office/drawing/2014/main" id="{13CC511A-B101-449B-A2BF-D20CA1294E6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117">
              <a:extLst>
                <a:ext uri="{FF2B5EF4-FFF2-40B4-BE49-F238E27FC236}">
                  <a16:creationId xmlns:a16="http://schemas.microsoft.com/office/drawing/2014/main" id="{CAB862FB-5E2C-4992-9F93-1B896C8DDC32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118">
              <a:extLst>
                <a:ext uri="{FF2B5EF4-FFF2-40B4-BE49-F238E27FC236}">
                  <a16:creationId xmlns:a16="http://schemas.microsoft.com/office/drawing/2014/main" id="{CBDB79C0-52DA-47A7-9B27-FF8EED9D5BD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119">
              <a:extLst>
                <a:ext uri="{FF2B5EF4-FFF2-40B4-BE49-F238E27FC236}">
                  <a16:creationId xmlns:a16="http://schemas.microsoft.com/office/drawing/2014/main" id="{3135203B-34E7-4CEA-87A0-1FCCA2D1BEED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120">
            <a:extLst>
              <a:ext uri="{FF2B5EF4-FFF2-40B4-BE49-F238E27FC236}">
                <a16:creationId xmlns:a16="http://schemas.microsoft.com/office/drawing/2014/main" id="{CF6D9706-7427-4938-A143-B8436F06980E}"/>
              </a:ext>
            </a:extLst>
          </p:cNvPr>
          <p:cNvGrpSpPr/>
          <p:nvPr/>
        </p:nvGrpSpPr>
        <p:grpSpPr>
          <a:xfrm>
            <a:off x="2954309" y="3450528"/>
            <a:ext cx="298248" cy="43068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45" name="눈물 방울 121">
              <a:extLst>
                <a:ext uri="{FF2B5EF4-FFF2-40B4-BE49-F238E27FC236}">
                  <a16:creationId xmlns:a16="http://schemas.microsoft.com/office/drawing/2014/main" id="{A9030187-6F34-4C66-9F12-6FE39086C8F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122">
              <a:extLst>
                <a:ext uri="{FF2B5EF4-FFF2-40B4-BE49-F238E27FC236}">
                  <a16:creationId xmlns:a16="http://schemas.microsoft.com/office/drawing/2014/main" id="{8BD6975D-BBD6-4876-9CAA-03D93AFDBBD2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E2550F81-D8BF-4F67-88F7-374306708F9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124">
              <a:extLst>
                <a:ext uri="{FF2B5EF4-FFF2-40B4-BE49-F238E27FC236}">
                  <a16:creationId xmlns:a16="http://schemas.microsoft.com/office/drawing/2014/main" id="{87268EEF-FCEA-4018-A01D-741242F8898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5">
            <a:extLst>
              <a:ext uri="{FF2B5EF4-FFF2-40B4-BE49-F238E27FC236}">
                <a16:creationId xmlns:a16="http://schemas.microsoft.com/office/drawing/2014/main" id="{67E2E7AC-506D-4686-9C3C-D2B42936775F}"/>
              </a:ext>
            </a:extLst>
          </p:cNvPr>
          <p:cNvGrpSpPr/>
          <p:nvPr/>
        </p:nvGrpSpPr>
        <p:grpSpPr>
          <a:xfrm rot="20246837">
            <a:off x="2562433" y="3911368"/>
            <a:ext cx="301904" cy="422301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0" name="사각형: 둥근 모서리 132">
              <a:extLst>
                <a:ext uri="{FF2B5EF4-FFF2-40B4-BE49-F238E27FC236}">
                  <a16:creationId xmlns:a16="http://schemas.microsoft.com/office/drawing/2014/main" id="{3F3A00B1-754F-45CF-866D-1223ECA5BB3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막힌 원호 135">
              <a:extLst>
                <a:ext uri="{FF2B5EF4-FFF2-40B4-BE49-F238E27FC236}">
                  <a16:creationId xmlns:a16="http://schemas.microsoft.com/office/drawing/2014/main" id="{742D1F49-5C46-4A1A-B205-6086D6F56BE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자유형: 도형 128">
              <a:extLst>
                <a:ext uri="{FF2B5EF4-FFF2-40B4-BE49-F238E27FC236}">
                  <a16:creationId xmlns:a16="http://schemas.microsoft.com/office/drawing/2014/main" id="{FEA40713-6CBF-4CDA-8D2C-B3A4E10D078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129">
              <a:extLst>
                <a:ext uri="{FF2B5EF4-FFF2-40B4-BE49-F238E27FC236}">
                  <a16:creationId xmlns:a16="http://schemas.microsoft.com/office/drawing/2014/main" id="{D1E62264-197B-4055-845C-ACB9713AFAE0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103">
            <a:extLst>
              <a:ext uri="{FF2B5EF4-FFF2-40B4-BE49-F238E27FC236}">
                <a16:creationId xmlns:a16="http://schemas.microsoft.com/office/drawing/2014/main" id="{347FDE1E-50ED-4D1B-A1D5-FB773F1586F9}"/>
              </a:ext>
            </a:extLst>
          </p:cNvPr>
          <p:cNvGrpSpPr/>
          <p:nvPr/>
        </p:nvGrpSpPr>
        <p:grpSpPr>
          <a:xfrm rot="2470273">
            <a:off x="3408634" y="3425160"/>
            <a:ext cx="298248" cy="631981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5" name="자유형: 도형 104">
              <a:extLst>
                <a:ext uri="{FF2B5EF4-FFF2-40B4-BE49-F238E27FC236}">
                  <a16:creationId xmlns:a16="http://schemas.microsoft.com/office/drawing/2014/main" id="{E8B986DF-F63C-447B-B61A-17BA4F6983B7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105">
              <a:extLst>
                <a:ext uri="{FF2B5EF4-FFF2-40B4-BE49-F238E27FC236}">
                  <a16:creationId xmlns:a16="http://schemas.microsoft.com/office/drawing/2014/main" id="{6CDDD2D5-4E52-41CB-B22E-D2225A965A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106">
              <a:extLst>
                <a:ext uri="{FF2B5EF4-FFF2-40B4-BE49-F238E27FC236}">
                  <a16:creationId xmlns:a16="http://schemas.microsoft.com/office/drawing/2014/main" id="{B1C04837-7B15-42F5-BCE3-542F06D8C41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07">
              <a:extLst>
                <a:ext uri="{FF2B5EF4-FFF2-40B4-BE49-F238E27FC236}">
                  <a16:creationId xmlns:a16="http://schemas.microsoft.com/office/drawing/2014/main" id="{225C1E92-AAB4-452A-A025-12EB79D0896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3887C9-E9E5-48A2-B060-C9403A0A0770}"/>
              </a:ext>
            </a:extLst>
          </p:cNvPr>
          <p:cNvGrpSpPr/>
          <p:nvPr/>
        </p:nvGrpSpPr>
        <p:grpSpPr>
          <a:xfrm>
            <a:off x="847724" y="3066244"/>
            <a:ext cx="746213" cy="767027"/>
            <a:chOff x="846492" y="3960126"/>
            <a:chExt cx="2097648" cy="2156157"/>
          </a:xfrm>
        </p:grpSpPr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752E3293-2474-4D69-90B3-AB50FB6B8A51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3627690F-9128-4080-9300-0B50A7B4592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2F4E22-FF3C-4C4A-8D87-1B57614E955B}"/>
              </a:ext>
            </a:extLst>
          </p:cNvPr>
          <p:cNvGrpSpPr/>
          <p:nvPr/>
        </p:nvGrpSpPr>
        <p:grpSpPr>
          <a:xfrm>
            <a:off x="3582497" y="3755187"/>
            <a:ext cx="601363" cy="627636"/>
            <a:chOff x="2782567" y="352219"/>
            <a:chExt cx="1434275" cy="149693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67A7E7-33E5-4F38-84DB-DDD062C13AFE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6CF994-90D1-4642-A835-B5F7BF93471E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B8A2F-D0AD-44CA-B362-6DBEDCB0F5B6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BE52BEF-6204-4A2A-904F-6F461CA65A0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47B068F-C141-462E-B192-BB49FC188045}"/>
              </a:ext>
            </a:extLst>
          </p:cNvPr>
          <p:cNvGrpSpPr/>
          <p:nvPr/>
        </p:nvGrpSpPr>
        <p:grpSpPr>
          <a:xfrm rot="20306280">
            <a:off x="4509297" y="3634012"/>
            <a:ext cx="778440" cy="650113"/>
            <a:chOff x="1720613" y="1882872"/>
            <a:chExt cx="962025" cy="80343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03FA7C0-B15C-47CD-B7BE-662D47020054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0B660E6-4E63-42A2-9B0F-EE57878ECA7A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2AE17A-7921-4E62-B5B2-6F55440ECFA6}"/>
              </a:ext>
            </a:extLst>
          </p:cNvPr>
          <p:cNvSpPr txBox="1"/>
          <p:nvPr/>
        </p:nvSpPr>
        <p:spPr>
          <a:xfrm>
            <a:off x="7499921" y="576779"/>
            <a:ext cx="410152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Data Preparation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EEF44-9024-48E5-9C02-3FF42F943308}"/>
              </a:ext>
            </a:extLst>
          </p:cNvPr>
          <p:cNvSpPr txBox="1"/>
          <p:nvPr/>
        </p:nvSpPr>
        <p:spPr>
          <a:xfrm>
            <a:off x="7499921" y="1254719"/>
            <a:ext cx="41015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000" b="1" dirty="0">
                <a:cs typeface="Arial" pitchFamily="34" charset="0"/>
              </a:rPr>
              <a:t>Source Data and Code Book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3ECD9FD-1B7C-4B58-819D-98FAAD87674D}"/>
              </a:ext>
            </a:extLst>
          </p:cNvPr>
          <p:cNvSpPr/>
          <p:nvPr/>
        </p:nvSpPr>
        <p:spPr>
          <a:xfrm rot="16200000">
            <a:off x="9559170" y="-291303"/>
            <a:ext cx="45719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49CD45-705B-4D2B-B92E-00D5BF196C23}"/>
              </a:ext>
            </a:extLst>
          </p:cNvPr>
          <p:cNvSpPr txBox="1"/>
          <p:nvPr/>
        </p:nvSpPr>
        <p:spPr>
          <a:xfrm>
            <a:off x="7533557" y="216376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07F552-0D5D-4AA0-BD70-F4530F0DC7F0}"/>
              </a:ext>
            </a:extLst>
          </p:cNvPr>
          <p:cNvGrpSpPr/>
          <p:nvPr/>
        </p:nvGrpSpPr>
        <p:grpSpPr>
          <a:xfrm>
            <a:off x="8228023" y="2232307"/>
            <a:ext cx="3434878" cy="693904"/>
            <a:chOff x="4355975" y="1331342"/>
            <a:chExt cx="3012728" cy="69390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DE3B837-BEDB-4CFA-B9DF-18DCDED5759D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Jared's dataset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7EB529-4E0D-4865-900C-57524038021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from top NY pizza restaurants, with a 6 point likers scale survey on ratings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6A2BC50-AD31-4886-95EB-A784DB14766C}"/>
              </a:ext>
            </a:extLst>
          </p:cNvPr>
          <p:cNvSpPr/>
          <p:nvPr/>
        </p:nvSpPr>
        <p:spPr>
          <a:xfrm>
            <a:off x="8065893" y="2309250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8E02FD-B680-4FA2-A08E-BF5D7891AF88}"/>
              </a:ext>
            </a:extLst>
          </p:cNvPr>
          <p:cNvSpPr txBox="1"/>
          <p:nvPr/>
        </p:nvSpPr>
        <p:spPr>
          <a:xfrm>
            <a:off x="7533557" y="3322084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B27BA0-ADC1-4513-A778-F80DB47D80D3}"/>
              </a:ext>
            </a:extLst>
          </p:cNvPr>
          <p:cNvGrpSpPr/>
          <p:nvPr/>
        </p:nvGrpSpPr>
        <p:grpSpPr>
          <a:xfrm>
            <a:off x="8228023" y="3390631"/>
            <a:ext cx="3434878" cy="878570"/>
            <a:chOff x="4355975" y="1331342"/>
            <a:chExt cx="3012728" cy="87857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F063898-AE63-40A1-97AC-7E3DB3E26EDE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Barstool dataset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A171140-0AF7-48F0-A5D3-E0778BEF851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Barstool Staff's rating as well as pricing, location, and geo-location. There are 22 pizza places that overlap between the two datasets. 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4817D67-2F35-48C1-825E-7F18FC3EBFFF}"/>
              </a:ext>
            </a:extLst>
          </p:cNvPr>
          <p:cNvSpPr/>
          <p:nvPr/>
        </p:nvSpPr>
        <p:spPr>
          <a:xfrm>
            <a:off x="8065893" y="3467574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EAD354-E70A-41EB-A9D0-C0EB9C050103}"/>
              </a:ext>
            </a:extLst>
          </p:cNvPr>
          <p:cNvSpPr txBox="1"/>
          <p:nvPr/>
        </p:nvSpPr>
        <p:spPr>
          <a:xfrm>
            <a:off x="7533557" y="4480408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DBAE9F-F793-4403-B293-137D3A09059A}"/>
              </a:ext>
            </a:extLst>
          </p:cNvPr>
          <p:cNvGrpSpPr/>
          <p:nvPr/>
        </p:nvGrpSpPr>
        <p:grpSpPr>
          <a:xfrm>
            <a:off x="8228023" y="4472009"/>
            <a:ext cx="3434878" cy="770850"/>
            <a:chOff x="4355975" y="1254396"/>
            <a:chExt cx="3012728" cy="77085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0C0978-D6C6-4343-B0DA-5FC7E774CFC0}"/>
                </a:ext>
              </a:extLst>
            </p:cNvPr>
            <p:cNvSpPr txBox="1"/>
            <p:nvPr/>
          </p:nvSpPr>
          <p:spPr>
            <a:xfrm>
              <a:off x="4355975" y="1269785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Pizza </a:t>
              </a:r>
              <a:r>
                <a:rPr lang="en-US" altLang="ko-KR" dirty="0" err="1"/>
                <a:t>datafiniti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5DAB8D-8C24-4E42-A3AC-E59839EF4FC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/>
                <a:t>This includes 10000 pizza places, their price ranges and geo-locations. </a:t>
              </a:r>
              <a:endParaRPr lang="ko-KR" altLang="en-US" dirty="0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74D8540-CFFE-4A73-9546-9D75DB61A2D6}"/>
              </a:ext>
            </a:extLst>
          </p:cNvPr>
          <p:cNvSpPr/>
          <p:nvPr/>
        </p:nvSpPr>
        <p:spPr>
          <a:xfrm>
            <a:off x="8065893" y="4625898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200F75-FE98-48CE-B3E2-BFB69E97CE2A}"/>
              </a:ext>
            </a:extLst>
          </p:cNvPr>
          <p:cNvSpPr txBox="1"/>
          <p:nvPr/>
        </p:nvSpPr>
        <p:spPr>
          <a:xfrm>
            <a:off x="7533557" y="5638730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18B0D6-E65F-474C-8671-907F2873A807}"/>
              </a:ext>
            </a:extLst>
          </p:cNvPr>
          <p:cNvGrpSpPr/>
          <p:nvPr/>
        </p:nvGrpSpPr>
        <p:grpSpPr>
          <a:xfrm>
            <a:off x="8228023" y="5707277"/>
            <a:ext cx="3434878" cy="1063236"/>
            <a:chOff x="4355975" y="1331342"/>
            <a:chExt cx="3012728" cy="106323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CEF9F-E08E-4EAF-A02D-4C43A82312D3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Total information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335765-EABA-4C53-8B56-F4FC04EDCA46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There are 463 observations and 22 variables in Barstool, 10k observations and 10 variables 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datafiniti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375 observations and 9 variables in Jared’s..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909FB34-352C-4003-9A14-E4407F85F925}"/>
              </a:ext>
            </a:extLst>
          </p:cNvPr>
          <p:cNvSpPr/>
          <p:nvPr/>
        </p:nvSpPr>
        <p:spPr>
          <a:xfrm>
            <a:off x="8065893" y="5784220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8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94F13-9AE1-4A0E-A36D-007BC81278E6}"/>
              </a:ext>
            </a:extLst>
          </p:cNvPr>
          <p:cNvSpPr/>
          <p:nvPr/>
        </p:nvSpPr>
        <p:spPr>
          <a:xfrm>
            <a:off x="256675" y="5913440"/>
            <a:ext cx="4940968" cy="377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68376-AB76-4582-86B7-B1C232F19C6B}"/>
              </a:ext>
            </a:extLst>
          </p:cNvPr>
          <p:cNvSpPr txBox="1"/>
          <p:nvPr/>
        </p:nvSpPr>
        <p:spPr>
          <a:xfrm>
            <a:off x="3314457" y="-24823"/>
            <a:ext cx="55630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Table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A085A-CE69-4AD6-864D-5A45656E5E46}"/>
              </a:ext>
            </a:extLst>
          </p:cNvPr>
          <p:cNvSpPr txBox="1"/>
          <p:nvPr/>
        </p:nvSpPr>
        <p:spPr>
          <a:xfrm>
            <a:off x="1549441" y="5983469"/>
            <a:ext cx="1964188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 err="1"/>
              <a:t>pizza_jared</a:t>
            </a:r>
            <a:endParaRPr lang="ko-KR" altLang="en-US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5246AD0-4D96-4971-84BA-424A338C7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49876"/>
              </p:ext>
            </p:extLst>
          </p:nvPr>
        </p:nvGraphicFramePr>
        <p:xfrm>
          <a:off x="256675" y="915217"/>
          <a:ext cx="4940968" cy="537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3" imgW="5274753" imgH="5307671" progId="Word.Document.12">
                  <p:embed/>
                </p:oleObj>
              </mc:Choice>
              <mc:Fallback>
                <p:oleObj name="Document" r:id="rId3" imgW="5274753" imgH="53076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75" y="915217"/>
                        <a:ext cx="4940968" cy="537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FC193B1-EB21-47B2-A8DB-78D3375DEE44}"/>
              </a:ext>
            </a:extLst>
          </p:cNvPr>
          <p:cNvSpPr/>
          <p:nvPr/>
        </p:nvSpPr>
        <p:spPr>
          <a:xfrm>
            <a:off x="7284409" y="744619"/>
            <a:ext cx="4026568" cy="377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pizza_datafiniti</a:t>
            </a:r>
            <a:endParaRPr lang="en-US" dirty="0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84E0A2DF-B6A5-45F8-B8D8-2D2169937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042225"/>
              </p:ext>
            </p:extLst>
          </p:nvPr>
        </p:nvGraphicFramePr>
        <p:xfrm>
          <a:off x="6660062" y="1122424"/>
          <a:ext cx="5275263" cy="558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5" imgW="5274753" imgH="5583801" progId="Word.Document.12">
                  <p:embed/>
                </p:oleObj>
              </mc:Choice>
              <mc:Fallback>
                <p:oleObj name="Document" r:id="rId5" imgW="5274753" imgH="5583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0062" y="1122424"/>
                        <a:ext cx="5275263" cy="558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7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94F13-9AE1-4A0E-A36D-007BC81278E6}"/>
              </a:ext>
            </a:extLst>
          </p:cNvPr>
          <p:cNvSpPr/>
          <p:nvPr/>
        </p:nvSpPr>
        <p:spPr>
          <a:xfrm>
            <a:off x="256676" y="6300133"/>
            <a:ext cx="4940968" cy="3778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68376-AB76-4582-86B7-B1C232F19C6B}"/>
              </a:ext>
            </a:extLst>
          </p:cNvPr>
          <p:cNvSpPr txBox="1"/>
          <p:nvPr/>
        </p:nvSpPr>
        <p:spPr>
          <a:xfrm>
            <a:off x="3314457" y="-24823"/>
            <a:ext cx="556308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Table Description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A085A-CE69-4AD6-864D-5A45656E5E46}"/>
              </a:ext>
            </a:extLst>
          </p:cNvPr>
          <p:cNvSpPr txBox="1"/>
          <p:nvPr/>
        </p:nvSpPr>
        <p:spPr>
          <a:xfrm>
            <a:off x="1624942" y="6308607"/>
            <a:ext cx="196418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/>
              <a:t>pizza_barstool</a:t>
            </a:r>
            <a:endParaRPr lang="ko-KR" alt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C193B1-EB21-47B2-A8DB-78D3375DEE44}"/>
              </a:ext>
            </a:extLst>
          </p:cNvPr>
          <p:cNvSpPr/>
          <p:nvPr/>
        </p:nvSpPr>
        <p:spPr>
          <a:xfrm>
            <a:off x="7283996" y="744619"/>
            <a:ext cx="4026568" cy="377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pizza_barstool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42911-4AD8-4EE6-9899-665D6FA3F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196"/>
          <a:stretch/>
        </p:blipFill>
        <p:spPr>
          <a:xfrm>
            <a:off x="256676" y="744619"/>
            <a:ext cx="4932083" cy="555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D24BF-0CD3-48DD-943C-B8F1C745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39" y="1122424"/>
            <a:ext cx="4786282" cy="45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3">
            <a:extLst>
              <a:ext uri="{FF2B5EF4-FFF2-40B4-BE49-F238E27FC236}">
                <a16:creationId xmlns:a16="http://schemas.microsoft.com/office/drawing/2014/main" id="{72FDD397-FB05-421B-B10A-6F77A9F8C4AF}"/>
              </a:ext>
            </a:extLst>
          </p:cNvPr>
          <p:cNvGrpSpPr/>
          <p:nvPr/>
        </p:nvGrpSpPr>
        <p:grpSpPr>
          <a:xfrm rot="21227384">
            <a:off x="5245015" y="3895516"/>
            <a:ext cx="608087" cy="12885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104">
              <a:extLst>
                <a:ext uri="{FF2B5EF4-FFF2-40B4-BE49-F238E27FC236}">
                  <a16:creationId xmlns:a16="http://schemas.microsoft.com/office/drawing/2014/main" id="{3F8F34BB-6F05-4907-B338-0E5D4D1F3166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105">
              <a:extLst>
                <a:ext uri="{FF2B5EF4-FFF2-40B4-BE49-F238E27FC236}">
                  <a16:creationId xmlns:a16="http://schemas.microsoft.com/office/drawing/2014/main" id="{DD59D5C2-A7E2-486E-A093-B6A59E14DE7B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106">
              <a:extLst>
                <a:ext uri="{FF2B5EF4-FFF2-40B4-BE49-F238E27FC236}">
                  <a16:creationId xmlns:a16="http://schemas.microsoft.com/office/drawing/2014/main" id="{9F9920C3-3087-403A-B352-57F7C114722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07">
              <a:extLst>
                <a:ext uri="{FF2B5EF4-FFF2-40B4-BE49-F238E27FC236}">
                  <a16:creationId xmlns:a16="http://schemas.microsoft.com/office/drawing/2014/main" id="{72827ED6-8A0A-4B34-B285-EF1D93C0E17C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5011DF-A658-4AE1-8421-792D63314273}"/>
              </a:ext>
            </a:extLst>
          </p:cNvPr>
          <p:cNvGrpSpPr/>
          <p:nvPr/>
        </p:nvGrpSpPr>
        <p:grpSpPr>
          <a:xfrm rot="20007842">
            <a:off x="4584631" y="3938080"/>
            <a:ext cx="761067" cy="1530882"/>
            <a:chOff x="3253539" y="3991723"/>
            <a:chExt cx="288620" cy="58055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C3A36D-CF23-4EDC-95A4-0BAA55528A52}"/>
                </a:ext>
              </a:extLst>
            </p:cNvPr>
            <p:cNvSpPr/>
            <p:nvPr/>
          </p:nvSpPr>
          <p:spPr>
            <a:xfrm>
              <a:off x="3253539" y="3991723"/>
              <a:ext cx="288620" cy="580558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3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D2AC76-ED08-4744-B094-B6E80482ECB6}"/>
                </a:ext>
              </a:extLst>
            </p:cNvPr>
            <p:cNvSpPr/>
            <p:nvPr/>
          </p:nvSpPr>
          <p:spPr>
            <a:xfrm>
              <a:off x="3256884" y="3991723"/>
              <a:ext cx="155921" cy="155921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5A1F5-CA5C-40A9-AF1F-FE0C6C3358C8}"/>
              </a:ext>
            </a:extLst>
          </p:cNvPr>
          <p:cNvGrpSpPr/>
          <p:nvPr/>
        </p:nvGrpSpPr>
        <p:grpSpPr>
          <a:xfrm rot="19652038">
            <a:off x="5536755" y="2265030"/>
            <a:ext cx="1668669" cy="2905785"/>
            <a:chOff x="2755505" y="1879063"/>
            <a:chExt cx="552450" cy="962025"/>
          </a:xfrm>
          <a:solidFill>
            <a:schemeClr val="accent4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B2ABAA-448A-470D-A8CC-C29CC544DBC8}"/>
                </a:ext>
              </a:extLst>
            </p:cNvPr>
            <p:cNvSpPr/>
            <p:nvPr/>
          </p:nvSpPr>
          <p:spPr>
            <a:xfrm>
              <a:off x="2755505" y="1879063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606A2B-0655-45A8-9E66-AF71422961D8}"/>
                </a:ext>
              </a:extLst>
            </p:cNvPr>
            <p:cNvSpPr/>
            <p:nvPr/>
          </p:nvSpPr>
          <p:spPr>
            <a:xfrm>
              <a:off x="2801939" y="1928593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42FB30-3E3B-4189-8B3A-BFFCAA2027B3}"/>
              </a:ext>
            </a:extLst>
          </p:cNvPr>
          <p:cNvGrpSpPr/>
          <p:nvPr/>
        </p:nvGrpSpPr>
        <p:grpSpPr>
          <a:xfrm>
            <a:off x="5800329" y="2945615"/>
            <a:ext cx="700565" cy="635820"/>
            <a:chOff x="6587475" y="3356075"/>
            <a:chExt cx="700565" cy="6358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867C7D-F13E-4D33-A2B4-B046B8C7A520}"/>
                </a:ext>
              </a:extLst>
            </p:cNvPr>
            <p:cNvSpPr/>
            <p:nvPr/>
          </p:nvSpPr>
          <p:spPr>
            <a:xfrm>
              <a:off x="6587475" y="3356075"/>
              <a:ext cx="700565" cy="635820"/>
            </a:xfrm>
            <a:custGeom>
              <a:avLst/>
              <a:gdLst>
                <a:gd name="connsiteX0" fmla="*/ 0 w 1412340"/>
                <a:gd name="connsiteY0" fmla="*/ 706170 h 1412340"/>
                <a:gd name="connsiteX1" fmla="*/ 706170 w 1412340"/>
                <a:gd name="connsiteY1" fmla="*/ 0 h 1412340"/>
                <a:gd name="connsiteX2" fmla="*/ 1412340 w 1412340"/>
                <a:gd name="connsiteY2" fmla="*/ 706170 h 1412340"/>
                <a:gd name="connsiteX3" fmla="*/ 706170 w 1412340"/>
                <a:gd name="connsiteY3" fmla="*/ 1412340 h 1412340"/>
                <a:gd name="connsiteX4" fmla="*/ 0 w 1412340"/>
                <a:gd name="connsiteY4" fmla="*/ 706170 h 1412340"/>
                <a:gd name="connsiteX0" fmla="*/ 0 w 1440106"/>
                <a:gd name="connsiteY0" fmla="*/ 723095 h 1429265"/>
                <a:gd name="connsiteX1" fmla="*/ 706170 w 1440106"/>
                <a:gd name="connsiteY1" fmla="*/ 16925 h 1429265"/>
                <a:gd name="connsiteX2" fmla="*/ 1240325 w 1440106"/>
                <a:gd name="connsiteY2" fmla="*/ 261368 h 1429265"/>
                <a:gd name="connsiteX3" fmla="*/ 1412340 w 1440106"/>
                <a:gd name="connsiteY3" fmla="*/ 723095 h 1429265"/>
                <a:gd name="connsiteX4" fmla="*/ 706170 w 1440106"/>
                <a:gd name="connsiteY4" fmla="*/ 1429265 h 1429265"/>
                <a:gd name="connsiteX5" fmla="*/ 0 w 1440106"/>
                <a:gd name="connsiteY5" fmla="*/ 723095 h 1429265"/>
                <a:gd name="connsiteX0" fmla="*/ 23086 w 1463192"/>
                <a:gd name="connsiteY0" fmla="*/ 723095 h 1450970"/>
                <a:gd name="connsiteX1" fmla="*/ 729256 w 1463192"/>
                <a:gd name="connsiteY1" fmla="*/ 16925 h 1450970"/>
                <a:gd name="connsiteX2" fmla="*/ 1263411 w 1463192"/>
                <a:gd name="connsiteY2" fmla="*/ 261368 h 1450970"/>
                <a:gd name="connsiteX3" fmla="*/ 1435426 w 1463192"/>
                <a:gd name="connsiteY3" fmla="*/ 723095 h 1450970"/>
                <a:gd name="connsiteX4" fmla="*/ 729256 w 1463192"/>
                <a:gd name="connsiteY4" fmla="*/ 1429265 h 1450970"/>
                <a:gd name="connsiteX5" fmla="*/ 222263 w 1463192"/>
                <a:gd name="connsiteY5" fmla="*/ 1221036 h 1450970"/>
                <a:gd name="connsiteX6" fmla="*/ 23086 w 1463192"/>
                <a:gd name="connsiteY6" fmla="*/ 723095 h 1450970"/>
                <a:gd name="connsiteX0" fmla="*/ 23086 w 1438966"/>
                <a:gd name="connsiteY0" fmla="*/ 723095 h 1431250"/>
                <a:gd name="connsiteX1" fmla="*/ 729256 w 1438966"/>
                <a:gd name="connsiteY1" fmla="*/ 16925 h 1431250"/>
                <a:gd name="connsiteX2" fmla="*/ 1263411 w 1438966"/>
                <a:gd name="connsiteY2" fmla="*/ 261368 h 1431250"/>
                <a:gd name="connsiteX3" fmla="*/ 1435426 w 1438966"/>
                <a:gd name="connsiteY3" fmla="*/ 723095 h 1431250"/>
                <a:gd name="connsiteX4" fmla="*/ 1136663 w 1438966"/>
                <a:gd name="connsiteY4" fmla="*/ 1112394 h 1431250"/>
                <a:gd name="connsiteX5" fmla="*/ 729256 w 1438966"/>
                <a:gd name="connsiteY5" fmla="*/ 1429265 h 1431250"/>
                <a:gd name="connsiteX6" fmla="*/ 222263 w 1438966"/>
                <a:gd name="connsiteY6" fmla="*/ 1221036 h 1431250"/>
                <a:gd name="connsiteX7" fmla="*/ 23086 w 1438966"/>
                <a:gd name="connsiteY7" fmla="*/ 723095 h 1431250"/>
                <a:gd name="connsiteX0" fmla="*/ 23086 w 1438966"/>
                <a:gd name="connsiteY0" fmla="*/ 723095 h 1432175"/>
                <a:gd name="connsiteX1" fmla="*/ 729256 w 1438966"/>
                <a:gd name="connsiteY1" fmla="*/ 16925 h 1432175"/>
                <a:gd name="connsiteX2" fmla="*/ 1263411 w 1438966"/>
                <a:gd name="connsiteY2" fmla="*/ 261368 h 1432175"/>
                <a:gd name="connsiteX3" fmla="*/ 1435426 w 1438966"/>
                <a:gd name="connsiteY3" fmla="*/ 723095 h 1432175"/>
                <a:gd name="connsiteX4" fmla="*/ 1109503 w 1438966"/>
                <a:gd name="connsiteY4" fmla="*/ 1085233 h 1432175"/>
                <a:gd name="connsiteX5" fmla="*/ 729256 w 1438966"/>
                <a:gd name="connsiteY5" fmla="*/ 1429265 h 1432175"/>
                <a:gd name="connsiteX6" fmla="*/ 222263 w 1438966"/>
                <a:gd name="connsiteY6" fmla="*/ 1221036 h 1432175"/>
                <a:gd name="connsiteX7" fmla="*/ 23086 w 1438966"/>
                <a:gd name="connsiteY7" fmla="*/ 723095 h 1432175"/>
                <a:gd name="connsiteX0" fmla="*/ 23086 w 1492024"/>
                <a:gd name="connsiteY0" fmla="*/ 723095 h 1432175"/>
                <a:gd name="connsiteX1" fmla="*/ 729256 w 1492024"/>
                <a:gd name="connsiteY1" fmla="*/ 16925 h 1432175"/>
                <a:gd name="connsiteX2" fmla="*/ 1263411 w 1492024"/>
                <a:gd name="connsiteY2" fmla="*/ 261368 h 1432175"/>
                <a:gd name="connsiteX3" fmla="*/ 1489747 w 1492024"/>
                <a:gd name="connsiteY3" fmla="*/ 723095 h 1432175"/>
                <a:gd name="connsiteX4" fmla="*/ 1109503 w 1492024"/>
                <a:gd name="connsiteY4" fmla="*/ 1085233 h 1432175"/>
                <a:gd name="connsiteX5" fmla="*/ 729256 w 1492024"/>
                <a:gd name="connsiteY5" fmla="*/ 1429265 h 1432175"/>
                <a:gd name="connsiteX6" fmla="*/ 222263 w 1492024"/>
                <a:gd name="connsiteY6" fmla="*/ 1221036 h 1432175"/>
                <a:gd name="connsiteX7" fmla="*/ 23086 w 1492024"/>
                <a:gd name="connsiteY7" fmla="*/ 723095 h 1432175"/>
                <a:gd name="connsiteX0" fmla="*/ 23086 w 1491219"/>
                <a:gd name="connsiteY0" fmla="*/ 719305 h 1428385"/>
                <a:gd name="connsiteX1" fmla="*/ 729256 w 1491219"/>
                <a:gd name="connsiteY1" fmla="*/ 13135 h 1428385"/>
                <a:gd name="connsiteX2" fmla="*/ 1181929 w 1491219"/>
                <a:gd name="connsiteY2" fmla="*/ 293792 h 1428385"/>
                <a:gd name="connsiteX3" fmla="*/ 1489747 w 1491219"/>
                <a:gd name="connsiteY3" fmla="*/ 719305 h 1428385"/>
                <a:gd name="connsiteX4" fmla="*/ 1109503 w 1491219"/>
                <a:gd name="connsiteY4" fmla="*/ 1081443 h 1428385"/>
                <a:gd name="connsiteX5" fmla="*/ 729256 w 1491219"/>
                <a:gd name="connsiteY5" fmla="*/ 1425475 h 1428385"/>
                <a:gd name="connsiteX6" fmla="*/ 222263 w 1491219"/>
                <a:gd name="connsiteY6" fmla="*/ 1217246 h 1428385"/>
                <a:gd name="connsiteX7" fmla="*/ 23086 w 1491219"/>
                <a:gd name="connsiteY7" fmla="*/ 719305 h 1428385"/>
                <a:gd name="connsiteX0" fmla="*/ 23086 w 1491662"/>
                <a:gd name="connsiteY0" fmla="*/ 719305 h 1428385"/>
                <a:gd name="connsiteX1" fmla="*/ 729256 w 1491662"/>
                <a:gd name="connsiteY1" fmla="*/ 13135 h 1428385"/>
                <a:gd name="connsiteX2" fmla="*/ 1181929 w 1491662"/>
                <a:gd name="connsiteY2" fmla="*/ 293792 h 1428385"/>
                <a:gd name="connsiteX3" fmla="*/ 1489747 w 1491662"/>
                <a:gd name="connsiteY3" fmla="*/ 719305 h 1428385"/>
                <a:gd name="connsiteX4" fmla="*/ 1109503 w 1491662"/>
                <a:gd name="connsiteY4" fmla="*/ 1081443 h 1428385"/>
                <a:gd name="connsiteX5" fmla="*/ 729256 w 1491662"/>
                <a:gd name="connsiteY5" fmla="*/ 1425475 h 1428385"/>
                <a:gd name="connsiteX6" fmla="*/ 222263 w 1491662"/>
                <a:gd name="connsiteY6" fmla="*/ 1217246 h 1428385"/>
                <a:gd name="connsiteX7" fmla="*/ 23086 w 1491662"/>
                <a:gd name="connsiteY7" fmla="*/ 719305 h 1428385"/>
                <a:gd name="connsiteX0" fmla="*/ 23086 w 1491662"/>
                <a:gd name="connsiteY0" fmla="*/ 715831 h 1424911"/>
                <a:gd name="connsiteX1" fmla="*/ 729256 w 1491662"/>
                <a:gd name="connsiteY1" fmla="*/ 9661 h 1424911"/>
                <a:gd name="connsiteX2" fmla="*/ 1181929 w 1491662"/>
                <a:gd name="connsiteY2" fmla="*/ 290318 h 1424911"/>
                <a:gd name="connsiteX3" fmla="*/ 1489747 w 1491662"/>
                <a:gd name="connsiteY3" fmla="*/ 715831 h 1424911"/>
                <a:gd name="connsiteX4" fmla="*/ 1109503 w 1491662"/>
                <a:gd name="connsiteY4" fmla="*/ 1077969 h 1424911"/>
                <a:gd name="connsiteX5" fmla="*/ 729256 w 1491662"/>
                <a:gd name="connsiteY5" fmla="*/ 1422001 h 1424911"/>
                <a:gd name="connsiteX6" fmla="*/ 222263 w 1491662"/>
                <a:gd name="connsiteY6" fmla="*/ 1213772 h 1424911"/>
                <a:gd name="connsiteX7" fmla="*/ 23086 w 1491662"/>
                <a:gd name="connsiteY7" fmla="*/ 715831 h 1424911"/>
                <a:gd name="connsiteX0" fmla="*/ 11335 w 1479911"/>
                <a:gd name="connsiteY0" fmla="*/ 602287 h 1311367"/>
                <a:gd name="connsiteX1" fmla="*/ 518329 w 1479911"/>
                <a:gd name="connsiteY1" fmla="*/ 13812 h 1311367"/>
                <a:gd name="connsiteX2" fmla="*/ 1170178 w 1479911"/>
                <a:gd name="connsiteY2" fmla="*/ 176774 h 1311367"/>
                <a:gd name="connsiteX3" fmla="*/ 1477996 w 1479911"/>
                <a:gd name="connsiteY3" fmla="*/ 602287 h 1311367"/>
                <a:gd name="connsiteX4" fmla="*/ 1097752 w 1479911"/>
                <a:gd name="connsiteY4" fmla="*/ 964425 h 1311367"/>
                <a:gd name="connsiteX5" fmla="*/ 717505 w 1479911"/>
                <a:gd name="connsiteY5" fmla="*/ 1308457 h 1311367"/>
                <a:gd name="connsiteX6" fmla="*/ 210512 w 1479911"/>
                <a:gd name="connsiteY6" fmla="*/ 1100228 h 1311367"/>
                <a:gd name="connsiteX7" fmla="*/ 11335 w 1479911"/>
                <a:gd name="connsiteY7" fmla="*/ 602287 h 1311367"/>
                <a:gd name="connsiteX0" fmla="*/ 17558 w 1486134"/>
                <a:gd name="connsiteY0" fmla="*/ 645596 h 1354676"/>
                <a:gd name="connsiteX1" fmla="*/ 633193 w 1486134"/>
                <a:gd name="connsiteY1" fmla="*/ 11853 h 1354676"/>
                <a:gd name="connsiteX2" fmla="*/ 1176401 w 1486134"/>
                <a:gd name="connsiteY2" fmla="*/ 220083 h 1354676"/>
                <a:gd name="connsiteX3" fmla="*/ 1484219 w 1486134"/>
                <a:gd name="connsiteY3" fmla="*/ 645596 h 1354676"/>
                <a:gd name="connsiteX4" fmla="*/ 1103975 w 1486134"/>
                <a:gd name="connsiteY4" fmla="*/ 1007734 h 1354676"/>
                <a:gd name="connsiteX5" fmla="*/ 723728 w 1486134"/>
                <a:gd name="connsiteY5" fmla="*/ 1351766 h 1354676"/>
                <a:gd name="connsiteX6" fmla="*/ 216735 w 1486134"/>
                <a:gd name="connsiteY6" fmla="*/ 1143537 h 1354676"/>
                <a:gd name="connsiteX7" fmla="*/ 17558 w 1486134"/>
                <a:gd name="connsiteY7" fmla="*/ 645596 h 1354676"/>
                <a:gd name="connsiteX0" fmla="*/ 17558 w 1486134"/>
                <a:gd name="connsiteY0" fmla="*/ 659413 h 1368493"/>
                <a:gd name="connsiteX1" fmla="*/ 633193 w 1486134"/>
                <a:gd name="connsiteY1" fmla="*/ 25670 h 1368493"/>
                <a:gd name="connsiteX2" fmla="*/ 1176401 w 1486134"/>
                <a:gd name="connsiteY2" fmla="*/ 233900 h 1368493"/>
                <a:gd name="connsiteX3" fmla="*/ 1484219 w 1486134"/>
                <a:gd name="connsiteY3" fmla="*/ 659413 h 1368493"/>
                <a:gd name="connsiteX4" fmla="*/ 1103975 w 1486134"/>
                <a:gd name="connsiteY4" fmla="*/ 1021551 h 1368493"/>
                <a:gd name="connsiteX5" fmla="*/ 723728 w 1486134"/>
                <a:gd name="connsiteY5" fmla="*/ 1365583 h 1368493"/>
                <a:gd name="connsiteX6" fmla="*/ 216735 w 1486134"/>
                <a:gd name="connsiteY6" fmla="*/ 1157354 h 1368493"/>
                <a:gd name="connsiteX7" fmla="*/ 17558 w 1486134"/>
                <a:gd name="connsiteY7" fmla="*/ 659413 h 1368493"/>
                <a:gd name="connsiteX0" fmla="*/ 11272 w 1479848"/>
                <a:gd name="connsiteY0" fmla="*/ 659413 h 1366902"/>
                <a:gd name="connsiteX1" fmla="*/ 626907 w 1479848"/>
                <a:gd name="connsiteY1" fmla="*/ 25670 h 1366902"/>
                <a:gd name="connsiteX2" fmla="*/ 1170115 w 1479848"/>
                <a:gd name="connsiteY2" fmla="*/ 233900 h 1366902"/>
                <a:gd name="connsiteX3" fmla="*/ 1477933 w 1479848"/>
                <a:gd name="connsiteY3" fmla="*/ 659413 h 1366902"/>
                <a:gd name="connsiteX4" fmla="*/ 1097689 w 1479848"/>
                <a:gd name="connsiteY4" fmla="*/ 1021551 h 1366902"/>
                <a:gd name="connsiteX5" fmla="*/ 717442 w 1479848"/>
                <a:gd name="connsiteY5" fmla="*/ 1365583 h 1366902"/>
                <a:gd name="connsiteX6" fmla="*/ 264770 w 1479848"/>
                <a:gd name="connsiteY6" fmla="*/ 1121140 h 1366902"/>
                <a:gd name="connsiteX7" fmla="*/ 11272 w 1479848"/>
                <a:gd name="connsiteY7" fmla="*/ 659413 h 1366902"/>
                <a:gd name="connsiteX0" fmla="*/ 18522 w 1387510"/>
                <a:gd name="connsiteY0" fmla="*/ 429299 h 1345017"/>
                <a:gd name="connsiteX1" fmla="*/ 534569 w 1387510"/>
                <a:gd name="connsiteY1" fmla="*/ 3785 h 1345017"/>
                <a:gd name="connsiteX2" fmla="*/ 1077777 w 1387510"/>
                <a:gd name="connsiteY2" fmla="*/ 212015 h 1345017"/>
                <a:gd name="connsiteX3" fmla="*/ 1385595 w 1387510"/>
                <a:gd name="connsiteY3" fmla="*/ 637528 h 1345017"/>
                <a:gd name="connsiteX4" fmla="*/ 1005351 w 1387510"/>
                <a:gd name="connsiteY4" fmla="*/ 999666 h 1345017"/>
                <a:gd name="connsiteX5" fmla="*/ 625104 w 1387510"/>
                <a:gd name="connsiteY5" fmla="*/ 1343698 h 1345017"/>
                <a:gd name="connsiteX6" fmla="*/ 172432 w 1387510"/>
                <a:gd name="connsiteY6" fmla="*/ 1099255 h 1345017"/>
                <a:gd name="connsiteX7" fmla="*/ 18522 w 1387510"/>
                <a:gd name="connsiteY7" fmla="*/ 429299 h 1345017"/>
                <a:gd name="connsiteX0" fmla="*/ 18522 w 1387510"/>
                <a:gd name="connsiteY0" fmla="*/ 429299 h 1300270"/>
                <a:gd name="connsiteX1" fmla="*/ 534569 w 1387510"/>
                <a:gd name="connsiteY1" fmla="*/ 3785 h 1300270"/>
                <a:gd name="connsiteX2" fmla="*/ 1077777 w 1387510"/>
                <a:gd name="connsiteY2" fmla="*/ 212015 h 1300270"/>
                <a:gd name="connsiteX3" fmla="*/ 1385595 w 1387510"/>
                <a:gd name="connsiteY3" fmla="*/ 637528 h 1300270"/>
                <a:gd name="connsiteX4" fmla="*/ 1005351 w 1387510"/>
                <a:gd name="connsiteY4" fmla="*/ 999666 h 1300270"/>
                <a:gd name="connsiteX5" fmla="*/ 634157 w 1387510"/>
                <a:gd name="connsiteY5" fmla="*/ 1298431 h 1300270"/>
                <a:gd name="connsiteX6" fmla="*/ 172432 w 1387510"/>
                <a:gd name="connsiteY6" fmla="*/ 1099255 h 1300270"/>
                <a:gd name="connsiteX7" fmla="*/ 18522 w 1387510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634157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570782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44205 w 1414851"/>
                <a:gd name="connsiteY0" fmla="*/ 429299 h 1298451"/>
                <a:gd name="connsiteX1" fmla="*/ 560252 w 1414851"/>
                <a:gd name="connsiteY1" fmla="*/ 3785 h 1298451"/>
                <a:gd name="connsiteX2" fmla="*/ 1103460 w 1414851"/>
                <a:gd name="connsiteY2" fmla="*/ 212015 h 1298451"/>
                <a:gd name="connsiteX3" fmla="*/ 1411278 w 1414851"/>
                <a:gd name="connsiteY3" fmla="*/ 637528 h 1298451"/>
                <a:gd name="connsiteX4" fmla="*/ 1031034 w 1414851"/>
                <a:gd name="connsiteY4" fmla="*/ 1090200 h 1298451"/>
                <a:gd name="connsiteX5" fmla="*/ 596465 w 1414851"/>
                <a:gd name="connsiteY5" fmla="*/ 1298431 h 1298451"/>
                <a:gd name="connsiteX6" fmla="*/ 107580 w 1414851"/>
                <a:gd name="connsiteY6" fmla="*/ 1099255 h 1298451"/>
                <a:gd name="connsiteX7" fmla="*/ 44205 w 1414851"/>
                <a:gd name="connsiteY7" fmla="*/ 429299 h 1298451"/>
                <a:gd name="connsiteX0" fmla="*/ 44205 w 1414851"/>
                <a:gd name="connsiteY0" fmla="*/ 429299 h 1298473"/>
                <a:gd name="connsiteX1" fmla="*/ 560252 w 1414851"/>
                <a:gd name="connsiteY1" fmla="*/ 3785 h 1298473"/>
                <a:gd name="connsiteX2" fmla="*/ 1103460 w 1414851"/>
                <a:gd name="connsiteY2" fmla="*/ 212015 h 1298473"/>
                <a:gd name="connsiteX3" fmla="*/ 1411278 w 1414851"/>
                <a:gd name="connsiteY3" fmla="*/ 637528 h 1298473"/>
                <a:gd name="connsiteX4" fmla="*/ 1031034 w 1414851"/>
                <a:gd name="connsiteY4" fmla="*/ 1090200 h 1298473"/>
                <a:gd name="connsiteX5" fmla="*/ 596465 w 1414851"/>
                <a:gd name="connsiteY5" fmla="*/ 1298431 h 1298473"/>
                <a:gd name="connsiteX6" fmla="*/ 107580 w 1414851"/>
                <a:gd name="connsiteY6" fmla="*/ 1099255 h 1298473"/>
                <a:gd name="connsiteX7" fmla="*/ 44205 w 1414851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0695" h="1298473">
                  <a:moveTo>
                    <a:pt x="60049" y="429299"/>
                  </a:moveTo>
                  <a:cubicBezTo>
                    <a:pt x="171708" y="165240"/>
                    <a:pt x="263752" y="39999"/>
                    <a:pt x="576096" y="3785"/>
                  </a:cubicBezTo>
                  <a:cubicBezTo>
                    <a:pt x="888440" y="-32429"/>
                    <a:pt x="874861" y="202962"/>
                    <a:pt x="1119304" y="212015"/>
                  </a:cubicBezTo>
                  <a:cubicBezTo>
                    <a:pt x="1291320" y="248229"/>
                    <a:pt x="1457300" y="368941"/>
                    <a:pt x="1427122" y="637528"/>
                  </a:cubicBezTo>
                  <a:cubicBezTo>
                    <a:pt x="1369783" y="933275"/>
                    <a:pt x="1164573" y="972505"/>
                    <a:pt x="1046878" y="1090200"/>
                  </a:cubicBezTo>
                  <a:cubicBezTo>
                    <a:pt x="929183" y="1207895"/>
                    <a:pt x="766218" y="1296922"/>
                    <a:pt x="612309" y="1298431"/>
                  </a:cubicBezTo>
                  <a:cubicBezTo>
                    <a:pt x="458400" y="1299940"/>
                    <a:pt x="268279" y="1262218"/>
                    <a:pt x="123424" y="1099255"/>
                  </a:cubicBezTo>
                  <a:cubicBezTo>
                    <a:pt x="5729" y="981560"/>
                    <a:pt x="-51610" y="693358"/>
                    <a:pt x="60049" y="429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800CA-36A5-4932-A4A6-FBB31170CF04}"/>
                </a:ext>
              </a:extLst>
            </p:cNvPr>
            <p:cNvSpPr/>
            <p:nvPr/>
          </p:nvSpPr>
          <p:spPr>
            <a:xfrm>
              <a:off x="6706673" y="3557473"/>
              <a:ext cx="258243" cy="2582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610606-5664-46F0-939A-99DA66C37ACF}"/>
              </a:ext>
            </a:extLst>
          </p:cNvPr>
          <p:cNvGrpSpPr/>
          <p:nvPr/>
        </p:nvGrpSpPr>
        <p:grpSpPr>
          <a:xfrm rot="2435546">
            <a:off x="4107648" y="2064887"/>
            <a:ext cx="614469" cy="2263684"/>
            <a:chOff x="3996689" y="2386001"/>
            <a:chExt cx="728344" cy="26831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9DAA3D-D543-46A8-B3AE-C3BC51EE5A5C}"/>
                </a:ext>
              </a:extLst>
            </p:cNvPr>
            <p:cNvSpPr/>
            <p:nvPr/>
          </p:nvSpPr>
          <p:spPr>
            <a:xfrm>
              <a:off x="3996689" y="2386001"/>
              <a:ext cx="728344" cy="1631633"/>
            </a:xfrm>
            <a:custGeom>
              <a:avLst/>
              <a:gdLst>
                <a:gd name="connsiteX0" fmla="*/ 590643 w 728344"/>
                <a:gd name="connsiteY0" fmla="*/ 141923 h 1631633"/>
                <a:gd name="connsiteX1" fmla="*/ 562068 w 728344"/>
                <a:gd name="connsiteY1" fmla="*/ 165735 h 1631633"/>
                <a:gd name="connsiteX2" fmla="*/ 562068 w 728344"/>
                <a:gd name="connsiteY2" fmla="*/ 782955 h 1631633"/>
                <a:gd name="connsiteX3" fmla="*/ 590643 w 728344"/>
                <a:gd name="connsiteY3" fmla="*/ 806768 h 1631633"/>
                <a:gd name="connsiteX4" fmla="*/ 619218 w 728344"/>
                <a:gd name="connsiteY4" fmla="*/ 782955 h 1631633"/>
                <a:gd name="connsiteX5" fmla="*/ 619218 w 728344"/>
                <a:gd name="connsiteY5" fmla="*/ 165735 h 1631633"/>
                <a:gd name="connsiteX6" fmla="*/ 590643 w 728344"/>
                <a:gd name="connsiteY6" fmla="*/ 141923 h 1631633"/>
                <a:gd name="connsiteX7" fmla="*/ 479201 w 728344"/>
                <a:gd name="connsiteY7" fmla="*/ 141923 h 1631633"/>
                <a:gd name="connsiteX8" fmla="*/ 450626 w 728344"/>
                <a:gd name="connsiteY8" fmla="*/ 165735 h 1631633"/>
                <a:gd name="connsiteX9" fmla="*/ 450626 w 728344"/>
                <a:gd name="connsiteY9" fmla="*/ 782955 h 1631633"/>
                <a:gd name="connsiteX10" fmla="*/ 479201 w 728344"/>
                <a:gd name="connsiteY10" fmla="*/ 806768 h 1631633"/>
                <a:gd name="connsiteX11" fmla="*/ 507776 w 728344"/>
                <a:gd name="connsiteY11" fmla="*/ 782955 h 1631633"/>
                <a:gd name="connsiteX12" fmla="*/ 507776 w 728344"/>
                <a:gd name="connsiteY12" fmla="*/ 165735 h 1631633"/>
                <a:gd name="connsiteX13" fmla="*/ 479201 w 728344"/>
                <a:gd name="connsiteY13" fmla="*/ 141923 h 1631633"/>
                <a:gd name="connsiteX14" fmla="*/ 367758 w 728344"/>
                <a:gd name="connsiteY14" fmla="*/ 141923 h 1631633"/>
                <a:gd name="connsiteX15" fmla="*/ 339183 w 728344"/>
                <a:gd name="connsiteY15" fmla="*/ 165735 h 1631633"/>
                <a:gd name="connsiteX16" fmla="*/ 339183 w 728344"/>
                <a:gd name="connsiteY16" fmla="*/ 782955 h 1631633"/>
                <a:gd name="connsiteX17" fmla="*/ 367758 w 728344"/>
                <a:gd name="connsiteY17" fmla="*/ 806768 h 1631633"/>
                <a:gd name="connsiteX18" fmla="*/ 396333 w 728344"/>
                <a:gd name="connsiteY18" fmla="*/ 782955 h 1631633"/>
                <a:gd name="connsiteX19" fmla="*/ 396333 w 728344"/>
                <a:gd name="connsiteY19" fmla="*/ 165735 h 1631633"/>
                <a:gd name="connsiteX20" fmla="*/ 367758 w 728344"/>
                <a:gd name="connsiteY20" fmla="*/ 141923 h 1631633"/>
                <a:gd name="connsiteX21" fmla="*/ 256315 w 728344"/>
                <a:gd name="connsiteY21" fmla="*/ 141923 h 1631633"/>
                <a:gd name="connsiteX22" fmla="*/ 227740 w 728344"/>
                <a:gd name="connsiteY22" fmla="*/ 165735 h 1631633"/>
                <a:gd name="connsiteX23" fmla="*/ 227740 w 728344"/>
                <a:gd name="connsiteY23" fmla="*/ 782955 h 1631633"/>
                <a:gd name="connsiteX24" fmla="*/ 256315 w 728344"/>
                <a:gd name="connsiteY24" fmla="*/ 806768 h 1631633"/>
                <a:gd name="connsiteX25" fmla="*/ 284890 w 728344"/>
                <a:gd name="connsiteY25" fmla="*/ 782955 h 1631633"/>
                <a:gd name="connsiteX26" fmla="*/ 284890 w 728344"/>
                <a:gd name="connsiteY26" fmla="*/ 165735 h 1631633"/>
                <a:gd name="connsiteX27" fmla="*/ 256315 w 728344"/>
                <a:gd name="connsiteY27" fmla="*/ 141923 h 1631633"/>
                <a:gd name="connsiteX28" fmla="*/ 144873 w 728344"/>
                <a:gd name="connsiteY28" fmla="*/ 141923 h 1631633"/>
                <a:gd name="connsiteX29" fmla="*/ 116298 w 728344"/>
                <a:gd name="connsiteY29" fmla="*/ 165735 h 1631633"/>
                <a:gd name="connsiteX30" fmla="*/ 116298 w 728344"/>
                <a:gd name="connsiteY30" fmla="*/ 782955 h 1631633"/>
                <a:gd name="connsiteX31" fmla="*/ 144873 w 728344"/>
                <a:gd name="connsiteY31" fmla="*/ 806768 h 1631633"/>
                <a:gd name="connsiteX32" fmla="*/ 173448 w 728344"/>
                <a:gd name="connsiteY32" fmla="*/ 782955 h 1631633"/>
                <a:gd name="connsiteX33" fmla="*/ 173448 w 728344"/>
                <a:gd name="connsiteY33" fmla="*/ 165735 h 1631633"/>
                <a:gd name="connsiteX34" fmla="*/ 144873 w 728344"/>
                <a:gd name="connsiteY34" fmla="*/ 141923 h 1631633"/>
                <a:gd name="connsiteX35" fmla="*/ 229646 w 728344"/>
                <a:gd name="connsiteY35" fmla="*/ 0 h 1631633"/>
                <a:gd name="connsiteX36" fmla="*/ 499203 w 728344"/>
                <a:gd name="connsiteY36" fmla="*/ 0 h 1631633"/>
                <a:gd name="connsiteX37" fmla="*/ 726851 w 728344"/>
                <a:gd name="connsiteY37" fmla="*/ 228600 h 1631633"/>
                <a:gd name="connsiteX38" fmla="*/ 688751 w 728344"/>
                <a:gd name="connsiteY38" fmla="*/ 783908 h 1631633"/>
                <a:gd name="connsiteX39" fmla="*/ 583976 w 728344"/>
                <a:gd name="connsiteY39" fmla="*/ 888683 h 1631633"/>
                <a:gd name="connsiteX40" fmla="*/ 412526 w 728344"/>
                <a:gd name="connsiteY40" fmla="*/ 888683 h 1631633"/>
                <a:gd name="connsiteX41" fmla="*/ 412526 w 728344"/>
                <a:gd name="connsiteY41" fmla="*/ 1631633 h 1631633"/>
                <a:gd name="connsiteX42" fmla="*/ 322038 w 728344"/>
                <a:gd name="connsiteY42" fmla="*/ 1631633 h 1631633"/>
                <a:gd name="connsiteX43" fmla="*/ 322038 w 728344"/>
                <a:gd name="connsiteY43" fmla="*/ 888683 h 1631633"/>
                <a:gd name="connsiteX44" fmla="*/ 143921 w 728344"/>
                <a:gd name="connsiteY44" fmla="*/ 888683 h 1631633"/>
                <a:gd name="connsiteX45" fmla="*/ 39146 w 728344"/>
                <a:gd name="connsiteY45" fmla="*/ 783908 h 1631633"/>
                <a:gd name="connsiteX46" fmla="*/ 1046 w 728344"/>
                <a:gd name="connsiteY46" fmla="*/ 228600 h 1631633"/>
                <a:gd name="connsiteX47" fmla="*/ 229646 w 728344"/>
                <a:gd name="connsiteY47" fmla="*/ 0 h 16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8344" h="1631633">
                  <a:moveTo>
                    <a:pt x="590643" y="141923"/>
                  </a:moveTo>
                  <a:cubicBezTo>
                    <a:pt x="575403" y="141923"/>
                    <a:pt x="562068" y="152400"/>
                    <a:pt x="562068" y="165735"/>
                  </a:cubicBezTo>
                  <a:lnTo>
                    <a:pt x="562068" y="782955"/>
                  </a:lnTo>
                  <a:cubicBezTo>
                    <a:pt x="562068" y="796290"/>
                    <a:pt x="574451" y="806768"/>
                    <a:pt x="590643" y="806768"/>
                  </a:cubicBezTo>
                  <a:cubicBezTo>
                    <a:pt x="605883" y="806768"/>
                    <a:pt x="619218" y="796290"/>
                    <a:pt x="619218" y="782955"/>
                  </a:cubicBezTo>
                  <a:lnTo>
                    <a:pt x="619218" y="165735"/>
                  </a:lnTo>
                  <a:cubicBezTo>
                    <a:pt x="619218" y="152400"/>
                    <a:pt x="606835" y="141923"/>
                    <a:pt x="590643" y="141923"/>
                  </a:cubicBezTo>
                  <a:close/>
                  <a:moveTo>
                    <a:pt x="479201" y="141923"/>
                  </a:moveTo>
                  <a:cubicBezTo>
                    <a:pt x="463960" y="141923"/>
                    <a:pt x="450626" y="152400"/>
                    <a:pt x="450626" y="165735"/>
                  </a:cubicBezTo>
                  <a:lnTo>
                    <a:pt x="450626" y="782955"/>
                  </a:lnTo>
                  <a:cubicBezTo>
                    <a:pt x="450626" y="796290"/>
                    <a:pt x="463008" y="806768"/>
                    <a:pt x="479201" y="806768"/>
                  </a:cubicBezTo>
                  <a:cubicBezTo>
                    <a:pt x="494440" y="806768"/>
                    <a:pt x="507776" y="796290"/>
                    <a:pt x="507776" y="782955"/>
                  </a:cubicBezTo>
                  <a:lnTo>
                    <a:pt x="507776" y="165735"/>
                  </a:lnTo>
                  <a:cubicBezTo>
                    <a:pt x="507776" y="152400"/>
                    <a:pt x="495393" y="141923"/>
                    <a:pt x="479201" y="141923"/>
                  </a:cubicBezTo>
                  <a:close/>
                  <a:moveTo>
                    <a:pt x="367758" y="141923"/>
                  </a:moveTo>
                  <a:cubicBezTo>
                    <a:pt x="352518" y="141923"/>
                    <a:pt x="339183" y="152400"/>
                    <a:pt x="339183" y="165735"/>
                  </a:cubicBezTo>
                  <a:lnTo>
                    <a:pt x="339183" y="782955"/>
                  </a:lnTo>
                  <a:cubicBezTo>
                    <a:pt x="339183" y="796290"/>
                    <a:pt x="351565" y="806768"/>
                    <a:pt x="367758" y="806768"/>
                  </a:cubicBezTo>
                  <a:cubicBezTo>
                    <a:pt x="382998" y="806768"/>
                    <a:pt x="396333" y="796290"/>
                    <a:pt x="396333" y="782955"/>
                  </a:cubicBezTo>
                  <a:lnTo>
                    <a:pt x="396333" y="165735"/>
                  </a:lnTo>
                  <a:cubicBezTo>
                    <a:pt x="396333" y="152400"/>
                    <a:pt x="383951" y="141923"/>
                    <a:pt x="367758" y="141923"/>
                  </a:cubicBezTo>
                  <a:close/>
                  <a:moveTo>
                    <a:pt x="256315" y="141923"/>
                  </a:moveTo>
                  <a:cubicBezTo>
                    <a:pt x="241076" y="141923"/>
                    <a:pt x="227740" y="152400"/>
                    <a:pt x="227740" y="165735"/>
                  </a:cubicBezTo>
                  <a:lnTo>
                    <a:pt x="227740" y="782955"/>
                  </a:lnTo>
                  <a:cubicBezTo>
                    <a:pt x="227740" y="796290"/>
                    <a:pt x="240123" y="806768"/>
                    <a:pt x="256315" y="806768"/>
                  </a:cubicBezTo>
                  <a:cubicBezTo>
                    <a:pt x="271555" y="806768"/>
                    <a:pt x="284890" y="796290"/>
                    <a:pt x="284890" y="782955"/>
                  </a:cubicBezTo>
                  <a:lnTo>
                    <a:pt x="284890" y="165735"/>
                  </a:lnTo>
                  <a:cubicBezTo>
                    <a:pt x="284890" y="152400"/>
                    <a:pt x="272508" y="141923"/>
                    <a:pt x="256315" y="141923"/>
                  </a:cubicBezTo>
                  <a:close/>
                  <a:moveTo>
                    <a:pt x="144873" y="141923"/>
                  </a:moveTo>
                  <a:cubicBezTo>
                    <a:pt x="129633" y="141923"/>
                    <a:pt x="116298" y="152400"/>
                    <a:pt x="116298" y="165735"/>
                  </a:cubicBezTo>
                  <a:lnTo>
                    <a:pt x="116298" y="782955"/>
                  </a:lnTo>
                  <a:cubicBezTo>
                    <a:pt x="116298" y="796290"/>
                    <a:pt x="128680" y="806768"/>
                    <a:pt x="144873" y="806768"/>
                  </a:cubicBezTo>
                  <a:cubicBezTo>
                    <a:pt x="160113" y="806768"/>
                    <a:pt x="173448" y="796290"/>
                    <a:pt x="173448" y="782955"/>
                  </a:cubicBezTo>
                  <a:lnTo>
                    <a:pt x="173448" y="165735"/>
                  </a:lnTo>
                  <a:cubicBezTo>
                    <a:pt x="173448" y="152400"/>
                    <a:pt x="161065" y="141923"/>
                    <a:pt x="144873" y="141923"/>
                  </a:cubicBezTo>
                  <a:close/>
                  <a:moveTo>
                    <a:pt x="229646" y="0"/>
                  </a:moveTo>
                  <a:lnTo>
                    <a:pt x="499203" y="0"/>
                  </a:lnTo>
                  <a:cubicBezTo>
                    <a:pt x="624933" y="0"/>
                    <a:pt x="743043" y="36195"/>
                    <a:pt x="726851" y="228600"/>
                  </a:cubicBezTo>
                  <a:lnTo>
                    <a:pt x="688751" y="783908"/>
                  </a:lnTo>
                  <a:cubicBezTo>
                    <a:pt x="688751" y="841058"/>
                    <a:pt x="642078" y="888683"/>
                    <a:pt x="583976" y="888683"/>
                  </a:cubicBezTo>
                  <a:lnTo>
                    <a:pt x="412526" y="888683"/>
                  </a:lnTo>
                  <a:lnTo>
                    <a:pt x="412526" y="1631633"/>
                  </a:lnTo>
                  <a:lnTo>
                    <a:pt x="322038" y="1631633"/>
                  </a:lnTo>
                  <a:lnTo>
                    <a:pt x="322038" y="888683"/>
                  </a:lnTo>
                  <a:lnTo>
                    <a:pt x="143921" y="888683"/>
                  </a:lnTo>
                  <a:cubicBezTo>
                    <a:pt x="86771" y="888683"/>
                    <a:pt x="39146" y="842010"/>
                    <a:pt x="39146" y="783908"/>
                  </a:cubicBezTo>
                  <a:lnTo>
                    <a:pt x="1046" y="228600"/>
                  </a:lnTo>
                  <a:cubicBezTo>
                    <a:pt x="-12290" y="34290"/>
                    <a:pt x="103915" y="0"/>
                    <a:pt x="2296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C65794-2702-455A-9957-A6DC150E5D73}"/>
                </a:ext>
              </a:extLst>
            </p:cNvPr>
            <p:cNvSpPr/>
            <p:nvPr/>
          </p:nvSpPr>
          <p:spPr>
            <a:xfrm>
              <a:off x="4273008" y="3907143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08">
            <a:extLst>
              <a:ext uri="{FF2B5EF4-FFF2-40B4-BE49-F238E27FC236}">
                <a16:creationId xmlns:a16="http://schemas.microsoft.com/office/drawing/2014/main" id="{B9F57C46-61DD-4D6A-AAAC-DC3D515715D3}"/>
              </a:ext>
            </a:extLst>
          </p:cNvPr>
          <p:cNvGrpSpPr/>
          <p:nvPr/>
        </p:nvGrpSpPr>
        <p:grpSpPr>
          <a:xfrm rot="20107294">
            <a:off x="3668467" y="4728756"/>
            <a:ext cx="648140" cy="739912"/>
            <a:chOff x="7322818" y="1544656"/>
            <a:chExt cx="2434437" cy="2779133"/>
          </a:xfrm>
          <a:solidFill>
            <a:schemeClr val="accent3"/>
          </a:solidFill>
        </p:grpSpPr>
        <p:sp>
          <p:nvSpPr>
            <p:cNvPr id="15" name="타원 109">
              <a:extLst>
                <a:ext uri="{FF2B5EF4-FFF2-40B4-BE49-F238E27FC236}">
                  <a16:creationId xmlns:a16="http://schemas.microsoft.com/office/drawing/2014/main" id="{52D08E96-F04E-4B8E-8505-79F3A3D68351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10">
              <a:extLst>
                <a:ext uri="{FF2B5EF4-FFF2-40B4-BE49-F238E27FC236}">
                  <a16:creationId xmlns:a16="http://schemas.microsoft.com/office/drawing/2014/main" id="{C2D756F1-5B6C-44E1-9198-907D1C5ACD17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11">
              <a:extLst>
                <a:ext uri="{FF2B5EF4-FFF2-40B4-BE49-F238E27FC236}">
                  <a16:creationId xmlns:a16="http://schemas.microsoft.com/office/drawing/2014/main" id="{17E5A63A-B328-4225-BDD2-BE659D6D2722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12">
              <a:extLst>
                <a:ext uri="{FF2B5EF4-FFF2-40B4-BE49-F238E27FC236}">
                  <a16:creationId xmlns:a16="http://schemas.microsoft.com/office/drawing/2014/main" id="{1EE5A339-53C7-4D27-BC1F-EA65A066AE59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13">
              <a:extLst>
                <a:ext uri="{FF2B5EF4-FFF2-40B4-BE49-F238E27FC236}">
                  <a16:creationId xmlns:a16="http://schemas.microsoft.com/office/drawing/2014/main" id="{44CC086C-9393-4263-90D4-E581B646D3F8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14">
              <a:extLst>
                <a:ext uri="{FF2B5EF4-FFF2-40B4-BE49-F238E27FC236}">
                  <a16:creationId xmlns:a16="http://schemas.microsoft.com/office/drawing/2014/main" id="{D128B444-2ECB-41DF-A4F2-EBD606274A3A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15">
              <a:extLst>
                <a:ext uri="{FF2B5EF4-FFF2-40B4-BE49-F238E27FC236}">
                  <a16:creationId xmlns:a16="http://schemas.microsoft.com/office/drawing/2014/main" id="{A07C9056-A094-4834-A219-DD89C1B577B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116">
              <a:extLst>
                <a:ext uri="{FF2B5EF4-FFF2-40B4-BE49-F238E27FC236}">
                  <a16:creationId xmlns:a16="http://schemas.microsoft.com/office/drawing/2014/main" id="{7BDB2BF5-1293-424E-9A58-56792D1063A0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17">
              <a:extLst>
                <a:ext uri="{FF2B5EF4-FFF2-40B4-BE49-F238E27FC236}">
                  <a16:creationId xmlns:a16="http://schemas.microsoft.com/office/drawing/2014/main" id="{DB9E765B-23B1-4E73-8238-9894E369B108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118">
              <a:extLst>
                <a:ext uri="{FF2B5EF4-FFF2-40B4-BE49-F238E27FC236}">
                  <a16:creationId xmlns:a16="http://schemas.microsoft.com/office/drawing/2014/main" id="{ACA9C454-7565-4910-AAF5-088F145991C4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19">
              <a:extLst>
                <a:ext uri="{FF2B5EF4-FFF2-40B4-BE49-F238E27FC236}">
                  <a16:creationId xmlns:a16="http://schemas.microsoft.com/office/drawing/2014/main" id="{58F82008-A998-4E8C-B58E-2230176CBB10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BA94C3-288D-4433-B5AB-F235764ABDC0}"/>
              </a:ext>
            </a:extLst>
          </p:cNvPr>
          <p:cNvGrpSpPr/>
          <p:nvPr/>
        </p:nvGrpSpPr>
        <p:grpSpPr>
          <a:xfrm rot="2561921">
            <a:off x="5369821" y="4674847"/>
            <a:ext cx="880008" cy="918455"/>
            <a:chOff x="4685146" y="3951535"/>
            <a:chExt cx="846571" cy="88355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5B1287F-A787-43A3-AA29-85715FFDA590}"/>
                </a:ext>
              </a:extLst>
            </p:cNvPr>
            <p:cNvSpPr/>
            <p:nvPr/>
          </p:nvSpPr>
          <p:spPr>
            <a:xfrm>
              <a:off x="4685146" y="3951535"/>
              <a:ext cx="846571" cy="88355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AB6D92-B239-4DD4-805A-44F74C58CE3C}"/>
                </a:ext>
              </a:extLst>
            </p:cNvPr>
            <p:cNvSpPr/>
            <p:nvPr/>
          </p:nvSpPr>
          <p:spPr>
            <a:xfrm>
              <a:off x="4729727" y="4023487"/>
              <a:ext cx="745887" cy="754105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CFA3BD-462E-480A-9028-AFA21BA1C1E8}"/>
                </a:ext>
              </a:extLst>
            </p:cNvPr>
            <p:cNvSpPr/>
            <p:nvPr/>
          </p:nvSpPr>
          <p:spPr>
            <a:xfrm>
              <a:off x="4812362" y="4086187"/>
              <a:ext cx="595887" cy="641092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0043E8-2459-4FE3-941B-229F5BDCBD7A}"/>
                </a:ext>
              </a:extLst>
            </p:cNvPr>
            <p:cNvSpPr/>
            <p:nvPr/>
          </p:nvSpPr>
          <p:spPr>
            <a:xfrm>
              <a:off x="5157281" y="4202843"/>
              <a:ext cx="129452" cy="129452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그룹 69">
            <a:extLst>
              <a:ext uri="{FF2B5EF4-FFF2-40B4-BE49-F238E27FC236}">
                <a16:creationId xmlns:a16="http://schemas.microsoft.com/office/drawing/2014/main" id="{15C2891D-2B0F-485E-B3FC-EE3A001750B6}"/>
              </a:ext>
            </a:extLst>
          </p:cNvPr>
          <p:cNvGrpSpPr/>
          <p:nvPr/>
        </p:nvGrpSpPr>
        <p:grpSpPr>
          <a:xfrm>
            <a:off x="4156428" y="4815732"/>
            <a:ext cx="558482" cy="637149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42" name="자유형: 도형 70">
              <a:extLst>
                <a:ext uri="{FF2B5EF4-FFF2-40B4-BE49-F238E27FC236}">
                  <a16:creationId xmlns:a16="http://schemas.microsoft.com/office/drawing/2014/main" id="{F1611A3F-57A5-43B6-84F0-9EBB4EF25474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71">
              <a:extLst>
                <a:ext uri="{FF2B5EF4-FFF2-40B4-BE49-F238E27FC236}">
                  <a16:creationId xmlns:a16="http://schemas.microsoft.com/office/drawing/2014/main" id="{74617D58-6262-433A-A93E-24AFBEFF68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자유형: 도형 72">
              <a:extLst>
                <a:ext uri="{FF2B5EF4-FFF2-40B4-BE49-F238E27FC236}">
                  <a16:creationId xmlns:a16="http://schemas.microsoft.com/office/drawing/2014/main" id="{8A313102-4A94-414E-B1B7-87D3FBE8846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73">
              <a:extLst>
                <a:ext uri="{FF2B5EF4-FFF2-40B4-BE49-F238E27FC236}">
                  <a16:creationId xmlns:a16="http://schemas.microsoft.com/office/drawing/2014/main" id="{CF807D53-CCB2-48C2-AEB4-1CE6D87836E0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ardrop 3">
              <a:extLst>
                <a:ext uri="{FF2B5EF4-FFF2-40B4-BE49-F238E27FC236}">
                  <a16:creationId xmlns:a16="http://schemas.microsoft.com/office/drawing/2014/main" id="{B01FA98F-6C83-4F45-9481-F610486D664F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125">
            <a:extLst>
              <a:ext uri="{FF2B5EF4-FFF2-40B4-BE49-F238E27FC236}">
                <a16:creationId xmlns:a16="http://schemas.microsoft.com/office/drawing/2014/main" id="{39CD5D6D-5411-4369-AAED-AC6C580B8719}"/>
              </a:ext>
            </a:extLst>
          </p:cNvPr>
          <p:cNvGrpSpPr/>
          <p:nvPr/>
        </p:nvGrpSpPr>
        <p:grpSpPr>
          <a:xfrm rot="21433355">
            <a:off x="4620180" y="4778633"/>
            <a:ext cx="478510" cy="669336"/>
            <a:chOff x="1019786" y="3002376"/>
            <a:chExt cx="2531613" cy="3541196"/>
          </a:xfrm>
          <a:solidFill>
            <a:schemeClr val="accent1"/>
          </a:solidFill>
        </p:grpSpPr>
        <p:sp>
          <p:nvSpPr>
            <p:cNvPr id="27" name="사각형: 둥근 모서리 132">
              <a:extLst>
                <a:ext uri="{FF2B5EF4-FFF2-40B4-BE49-F238E27FC236}">
                  <a16:creationId xmlns:a16="http://schemas.microsoft.com/office/drawing/2014/main" id="{DBA00880-AC06-4527-A704-A6D7D7A38EE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135">
              <a:extLst>
                <a:ext uri="{FF2B5EF4-FFF2-40B4-BE49-F238E27FC236}">
                  <a16:creationId xmlns:a16="http://schemas.microsoft.com/office/drawing/2014/main" id="{1020522F-C4D1-48AC-842D-6B0CD84C09B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: 도형 128">
              <a:extLst>
                <a:ext uri="{FF2B5EF4-FFF2-40B4-BE49-F238E27FC236}">
                  <a16:creationId xmlns:a16="http://schemas.microsoft.com/office/drawing/2014/main" id="{7030F9C1-0774-4746-9E60-BB74477FC15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129">
              <a:extLst>
                <a:ext uri="{FF2B5EF4-FFF2-40B4-BE49-F238E27FC236}">
                  <a16:creationId xmlns:a16="http://schemas.microsoft.com/office/drawing/2014/main" id="{AF284963-B42F-469C-B83D-5CFC5ECE86A3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1DDA18-F7A6-4CA4-BF7A-2F58BB5D2DEE}"/>
              </a:ext>
            </a:extLst>
          </p:cNvPr>
          <p:cNvGrpSpPr/>
          <p:nvPr/>
        </p:nvGrpSpPr>
        <p:grpSpPr>
          <a:xfrm rot="19205550">
            <a:off x="7234831" y="1920686"/>
            <a:ext cx="483957" cy="2393860"/>
            <a:chOff x="6983182" y="3979844"/>
            <a:chExt cx="533400" cy="263842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5626BF-06B2-4779-AA5B-352A2A41C2AE}"/>
                </a:ext>
              </a:extLst>
            </p:cNvPr>
            <p:cNvSpPr/>
            <p:nvPr/>
          </p:nvSpPr>
          <p:spPr>
            <a:xfrm>
              <a:off x="6983182" y="3979844"/>
              <a:ext cx="533400" cy="1587818"/>
            </a:xfrm>
            <a:custGeom>
              <a:avLst/>
              <a:gdLst>
                <a:gd name="connsiteX0" fmla="*/ 324803 w 533400"/>
                <a:gd name="connsiteY0" fmla="*/ 0 h 1587818"/>
                <a:gd name="connsiteX1" fmla="*/ 474345 w 533400"/>
                <a:gd name="connsiteY1" fmla="*/ 0 h 1587818"/>
                <a:gd name="connsiteX2" fmla="*/ 533400 w 533400"/>
                <a:gd name="connsiteY2" fmla="*/ 59055 h 1587818"/>
                <a:gd name="connsiteX3" fmla="*/ 533400 w 533400"/>
                <a:gd name="connsiteY3" fmla="*/ 776288 h 1587818"/>
                <a:gd name="connsiteX4" fmla="*/ 452438 w 533400"/>
                <a:gd name="connsiteY4" fmla="*/ 857250 h 1587818"/>
                <a:gd name="connsiteX5" fmla="*/ 304800 w 533400"/>
                <a:gd name="connsiteY5" fmla="*/ 857250 h 1587818"/>
                <a:gd name="connsiteX6" fmla="*/ 304800 w 533400"/>
                <a:gd name="connsiteY6" fmla="*/ 1587818 h 1587818"/>
                <a:gd name="connsiteX7" fmla="*/ 214313 w 533400"/>
                <a:gd name="connsiteY7" fmla="*/ 1587818 h 1587818"/>
                <a:gd name="connsiteX8" fmla="*/ 214313 w 533400"/>
                <a:gd name="connsiteY8" fmla="*/ 857250 h 1587818"/>
                <a:gd name="connsiteX9" fmla="*/ 81915 w 533400"/>
                <a:gd name="connsiteY9" fmla="*/ 857250 h 1587818"/>
                <a:gd name="connsiteX10" fmla="*/ 0 w 533400"/>
                <a:gd name="connsiteY10" fmla="*/ 775335 h 1587818"/>
                <a:gd name="connsiteX11" fmla="*/ 0 w 533400"/>
                <a:gd name="connsiteY11" fmla="*/ 324803 h 1587818"/>
                <a:gd name="connsiteX12" fmla="*/ 324803 w 533400"/>
                <a:gd name="connsiteY12" fmla="*/ 0 h 15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3400" h="1587818">
                  <a:moveTo>
                    <a:pt x="324803" y="0"/>
                  </a:move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lnTo>
                    <a:pt x="304800" y="857250"/>
                  </a:lnTo>
                  <a:lnTo>
                    <a:pt x="304800" y="1587818"/>
                  </a:lnTo>
                  <a:lnTo>
                    <a:pt x="214313" y="1587818"/>
                  </a:lnTo>
                  <a:lnTo>
                    <a:pt x="214313" y="857250"/>
                  </a:ln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26B729-FBFB-450C-A1D1-18FD4A18B3E5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E580A2-FB61-42D8-BD81-7F91B593F005}"/>
              </a:ext>
            </a:extLst>
          </p:cNvPr>
          <p:cNvGrpSpPr/>
          <p:nvPr/>
        </p:nvGrpSpPr>
        <p:grpSpPr>
          <a:xfrm>
            <a:off x="952171" y="2173267"/>
            <a:ext cx="2980206" cy="934894"/>
            <a:chOff x="1982963" y="4543624"/>
            <a:chExt cx="2390895" cy="93489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E64673-21B3-4088-B76D-63727CBE3726}"/>
                </a:ext>
              </a:extLst>
            </p:cNvPr>
            <p:cNvSpPr txBox="1"/>
            <p:nvPr/>
          </p:nvSpPr>
          <p:spPr>
            <a:xfrm>
              <a:off x="1982963" y="4832187"/>
              <a:ext cx="2346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Missing Values: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longitude and latitude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average or total scores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ACEC0E-42FA-4198-8E9F-6F382BFF3D61}"/>
                </a:ext>
              </a:extLst>
            </p:cNvPr>
            <p:cNvSpPr txBox="1"/>
            <p:nvPr/>
          </p:nvSpPr>
          <p:spPr>
            <a:xfrm>
              <a:off x="1992997" y="4543624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Barstool data table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AB3E43-23FF-4CB9-A441-2CEB351B625E}"/>
              </a:ext>
            </a:extLst>
          </p:cNvPr>
          <p:cNvGrpSpPr/>
          <p:nvPr/>
        </p:nvGrpSpPr>
        <p:grpSpPr>
          <a:xfrm>
            <a:off x="530538" y="4723837"/>
            <a:ext cx="2967698" cy="609291"/>
            <a:chOff x="1985513" y="4307149"/>
            <a:chExt cx="2380861" cy="60929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EFB0E8-1F43-4509-8568-779C84C346AD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remove the redundant data lines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4834EE-B6E0-4538-81DC-3C0E8CC005A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Pizza </a:t>
              </a:r>
              <a:r>
                <a:rPr lang="en-US" altLang="ko-KR" sz="1600" dirty="0" err="1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Datafiniti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1A61EA1-BF1C-41F3-8204-C463F6B33911}"/>
              </a:ext>
            </a:extLst>
          </p:cNvPr>
          <p:cNvGrpSpPr/>
          <p:nvPr/>
        </p:nvGrpSpPr>
        <p:grpSpPr>
          <a:xfrm>
            <a:off x="8362628" y="3334232"/>
            <a:ext cx="2967698" cy="1163289"/>
            <a:chOff x="1985513" y="4307149"/>
            <a:chExt cx="2380861" cy="116328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D44FF21-5BB1-44C4-9352-7F0DB36C71C2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‘Excellent’, ‘Good’, ‘Average’, ‘Poor’ and ‘Never Again’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deleted the redundant columns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1AA976-EB84-4D88-98A1-A1FD2AA593D7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Jared dataset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160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962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Cover and End Slide Master</vt:lpstr>
      <vt:lpstr>Contents Slide Master</vt:lpstr>
      <vt:lpstr>Section Break Slide Master</vt:lpstr>
      <vt:lpstr>Microsoft Word Document</vt:lpstr>
      <vt:lpstr>Data Analysis of Pizza Ratings with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Henry</cp:lastModifiedBy>
  <cp:revision>147</cp:revision>
  <dcterms:created xsi:type="dcterms:W3CDTF">2019-01-14T06:35:35Z</dcterms:created>
  <dcterms:modified xsi:type="dcterms:W3CDTF">2019-12-29T06:01:46Z</dcterms:modified>
</cp:coreProperties>
</file>