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1" r:id="rId3"/>
    <p:sldId id="262" r:id="rId4"/>
    <p:sldId id="279" r:id="rId5"/>
    <p:sldId id="271" r:id="rId6"/>
    <p:sldId id="281" r:id="rId7"/>
    <p:sldId id="293" r:id="rId8"/>
    <p:sldId id="282" r:id="rId9"/>
    <p:sldId id="269" r:id="rId10"/>
    <p:sldId id="289" r:id="rId11"/>
    <p:sldId id="286" r:id="rId12"/>
    <p:sldId id="287" r:id="rId13"/>
    <p:sldId id="288" r:id="rId14"/>
    <p:sldId id="283" r:id="rId15"/>
    <p:sldId id="290" r:id="rId16"/>
    <p:sldId id="284" r:id="rId17"/>
    <p:sldId id="292" r:id="rId18"/>
    <p:sldId id="294" r:id="rId19"/>
    <p:sldId id="296" r:id="rId20"/>
    <p:sldId id="297" r:id="rId21"/>
    <p:sldId id="298" r:id="rId22"/>
    <p:sldId id="299" r:id="rId23"/>
    <p:sldId id="285" r:id="rId24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69413" autoAdjust="0"/>
  </p:normalViewPr>
  <p:slideViewPr>
    <p:cSldViewPr>
      <p:cViewPr varScale="1">
        <p:scale>
          <a:sx n="115" d="100"/>
          <a:sy n="115" d="100"/>
        </p:scale>
        <p:origin x="1810" y="72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30AEF62-07A7-4FFB-806A-F7C7A244D8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518073-B2A7-4DE4-B5DA-C7C219A174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C1215-458B-4A9D-9D6E-69A612CF22C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9067E0-D312-46BD-8084-B92989DEF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A79161-7516-4006-BB62-52CA9BA9B4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B3DE-7B87-4285-8FB2-199769B29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717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2021/4/9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91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91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100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在大多数应用中，第一个分量可以用作重建，而其他分量表示错误，只有在重建过程中才需要考虑这些错误以避免伪影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393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098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ESPIRiT</a:t>
            </a: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用特征值联系起了</a:t>
            </a: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SENSE </a:t>
            </a: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GRAPPA</a:t>
            </a: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，并且解释了他们之间的关系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当线圈灵敏度已知或可以足够精确地测量时，就可以直接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或迭代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通常是正则化的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最小二乘法求解线性反问题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7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6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928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864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SVD</a:t>
            </a:r>
            <a:r>
              <a:rPr lang="zh-CN" altLang="en-US"/>
              <a:t>中</a:t>
            </a:r>
            <a:r>
              <a:rPr lang="en-US" altLang="zh-CN"/>
              <a:t>V</a:t>
            </a:r>
            <a:r>
              <a:rPr lang="zh-CN" altLang="en-US"/>
              <a:t>矩阵的列是矩阵</a:t>
            </a:r>
            <a:r>
              <a:rPr lang="en-US" altLang="zh-CN"/>
              <a:t>A</a:t>
            </a:r>
            <a:r>
              <a:rPr lang="zh-CN" altLang="en-US"/>
              <a:t>行的基，因此也是校准数据中所有重叠块的基。然后可以在重构中使用该信息来外推未获取的数据，因为该关系对于</a:t>
            </a:r>
            <a:r>
              <a:rPr lang="en-US" altLang="zh-CN"/>
              <a:t>k</a:t>
            </a:r>
            <a:r>
              <a:rPr lang="zh-CN" altLang="en-US"/>
              <a:t>空间中的所有块而不仅仅对于</a:t>
            </a:r>
            <a:r>
              <a:rPr lang="en-US" altLang="zh-CN"/>
              <a:t>AC</a:t>
            </a:r>
            <a:r>
              <a:rPr lang="zh-CN" altLang="en-US"/>
              <a:t>线应该是真实的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559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2021/4/9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2021/4/9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2021/4/9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156176" y="448075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2021/4/9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2021/4/9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2021/4/9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2021/4/9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2021/4/9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2021/4/9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2021/4/9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60B92-30E0-4A2F-8E28-1E6F91EF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DCC4AC-6204-4C9A-962F-0CD733A1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2021/4/9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B113EB-7FF6-41A5-9044-516D8EA58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21C04C-CC55-4682-BD10-9F781C96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154470"/>
      </p:ext>
    </p:extLst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2021/4/9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2021/4/9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4" r:id="rId8"/>
    <p:sldLayoutId id="2147483656" r:id="rId9"/>
    <p:sldLayoutId id="2147483657" r:id="rId10"/>
    <p:sldLayoutId id="2147483658" r:id="rId11"/>
    <p:sldLayoutId id="2147483659" r:id="rId12"/>
    <p:sldLayoutId id="2147483663" r:id="rId13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912260" y="-43630"/>
            <a:ext cx="2124236" cy="3616660"/>
          </a:xfrm>
          <a:prstGeom prst="rect">
            <a:avLst/>
          </a:prstGeom>
        </p:spPr>
      </p:pic>
      <p:sp>
        <p:nvSpPr>
          <p:cNvPr id="9" name="文本框 9"/>
          <p:cNvSpPr txBox="1"/>
          <p:nvPr/>
        </p:nvSpPr>
        <p:spPr>
          <a:xfrm>
            <a:off x="2107894" y="3135720"/>
            <a:ext cx="3647152" cy="3316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spc="30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汇报人</a:t>
            </a:r>
            <a:r>
              <a:rPr lang="en-US" altLang="zh-CN" sz="1400" b="1" spc="30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:</a:t>
            </a:r>
            <a:r>
              <a:rPr lang="zh-CN" altLang="en-US" sz="1400" b="1" spc="30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黄益俊</a:t>
            </a:r>
            <a:r>
              <a:rPr lang="en-US" altLang="zh-CN" sz="1400" b="1" spc="30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   </a:t>
            </a:r>
            <a:r>
              <a:rPr lang="zh-CN" altLang="en-US" sz="1400" b="1" spc="30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时间：</a:t>
            </a:r>
            <a:r>
              <a:rPr lang="en-US" altLang="zh-CN" sz="1400" b="1" spc="30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2021/4/9</a:t>
            </a:r>
            <a:endParaRPr lang="zh-CN" altLang="en-US" sz="1400" b="1" spc="300">
              <a:solidFill>
                <a:schemeClr val="tx1">
                  <a:lumMod val="65000"/>
                  <a:lumOff val="35000"/>
                </a:schemeClr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11" name="PA_文本框 6"/>
          <p:cNvSpPr txBox="1"/>
          <p:nvPr>
            <p:custDataLst>
              <p:tags r:id="rId1"/>
            </p:custDataLst>
          </p:nvPr>
        </p:nvSpPr>
        <p:spPr>
          <a:xfrm>
            <a:off x="971600" y="1420300"/>
            <a:ext cx="5940660" cy="17261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ESPIRiT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—An Eigenvalue Approach to </a:t>
            </a:r>
            <a:r>
              <a:rPr lang="en-US" altLang="zh-CN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Autocalibrating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Parallel MRI: Where SENSE Meets GRAPPA</a:t>
            </a:r>
          </a:p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46B83D5-A950-421A-AFB2-D62CC385C602}"/>
              </a:ext>
            </a:extLst>
          </p:cNvPr>
          <p:cNvSpPr/>
          <p:nvPr/>
        </p:nvSpPr>
        <p:spPr>
          <a:xfrm>
            <a:off x="323528" y="280285"/>
            <a:ext cx="2977358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400" b="1" kern="1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2.1 SVD</a:t>
            </a:r>
            <a:endParaRPr lang="zh-CN" altLang="zh-CN" sz="2400" b="1" kern="1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D4BB27-26F8-455D-B444-09774143B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828" y="1271412"/>
            <a:ext cx="2556284" cy="295790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1101B06-0AA2-4F1A-BE1F-6DA8A6CDBB80}"/>
              </a:ext>
            </a:extLst>
          </p:cNvPr>
          <p:cNvSpPr txBox="1"/>
          <p:nvPr/>
        </p:nvSpPr>
        <p:spPr>
          <a:xfrm>
            <a:off x="3707904" y="4246650"/>
            <a:ext cx="2135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图</a:t>
            </a:r>
            <a:r>
              <a:rPr lang="en-US" altLang="zh-CN" sz="1200"/>
              <a:t>4</a:t>
            </a:r>
            <a:r>
              <a:rPr lang="zh-CN" altLang="en-US" sz="1200"/>
              <a:t>：</a:t>
            </a:r>
            <a:r>
              <a:rPr lang="en-US" altLang="zh-CN" sz="1200"/>
              <a:t>V</a:t>
            </a:r>
            <a:r>
              <a:rPr lang="zh-CN" altLang="en-US" sz="1200"/>
              <a:t>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20C9EB3-F0FE-49CF-91A1-8D5E7D6BE028}"/>
                  </a:ext>
                </a:extLst>
              </p:cNvPr>
              <p:cNvSpPr txBox="1"/>
              <p:nvPr/>
            </p:nvSpPr>
            <p:spPr>
              <a:xfrm>
                <a:off x="858101" y="808321"/>
                <a:ext cx="7020780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/>
                  <a:t>V</a:t>
                </a:r>
                <a:r>
                  <a:rPr lang="zh-CN" altLang="en-US"/>
                  <a:t>可以分为两个空间，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||</m:t>
                        </m:r>
                      </m:sub>
                    </m:sSub>
                  </m:oMath>
                </a14:m>
                <a:r>
                  <a:rPr lang="zh-CN" altLang="en-US"/>
                  <a:t>的向量个数等于</a:t>
                </a:r>
                <a:r>
                  <a:rPr lang="en-US" altLang="zh-CN"/>
                  <a:t>A</a:t>
                </a:r>
                <a:r>
                  <a:rPr lang="zh-CN" altLang="en-US"/>
                  <a:t>的非零奇异值个数。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20C9EB3-F0FE-49CF-91A1-8D5E7D6BE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01" y="808321"/>
                <a:ext cx="7020780" cy="394210"/>
              </a:xfrm>
              <a:prstGeom prst="rect">
                <a:avLst/>
              </a:prstGeom>
              <a:blipFill>
                <a:blip r:embed="rId4"/>
                <a:stretch>
                  <a:fillRect l="-608" t="-1406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00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0B9C1A-E4AF-4D0D-8F11-3E1993CADA20}"/>
              </a:ext>
            </a:extLst>
          </p:cNvPr>
          <p:cNvSpPr/>
          <p:nvPr/>
        </p:nvSpPr>
        <p:spPr>
          <a:xfrm>
            <a:off x="323528" y="280285"/>
            <a:ext cx="2977358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400" b="1" kern="1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2.2 </a:t>
            </a:r>
            <a:endParaRPr lang="zh-CN" altLang="zh-CN" sz="2400" b="1" kern="1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DB560AC-73FD-4E98-AAA3-BFA35F630A7B}"/>
                  </a:ext>
                </a:extLst>
              </p:cNvPr>
              <p:cNvSpPr txBox="1"/>
              <p:nvPr/>
            </p:nvSpPr>
            <p:spPr>
              <a:xfrm>
                <a:off x="827584" y="808348"/>
                <a:ext cx="7020780" cy="1535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/>
                  <a:t>对于任意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/>
                  <a:t>有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𝐴𝑧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altLang="zh-CN"/>
                  <a:t>, </a:t>
                </a:r>
                <a:r>
                  <a:rPr lang="zh-CN" altLang="en-US"/>
                  <a:t>则有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lang="en-US" altLang="zh-CN"/>
                  <a:t>= 0, </a:t>
                </a:r>
                <a:r>
                  <a:rPr lang="zh-CN" altLang="en-US"/>
                  <a:t>则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/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/>
                  <a:t>给定一个欠采样的</a:t>
                </a:r>
                <a:r>
                  <a:rPr lang="en-US" altLang="zh-CN"/>
                  <a:t>k-</a:t>
                </a:r>
                <a:r>
                  <a:rPr lang="zh-CN" altLang="en-US"/>
                  <a:t>空间网格，每个</a:t>
                </a:r>
                <a:r>
                  <a:rPr lang="en-US" altLang="zh-CN"/>
                  <a:t>k-</a:t>
                </a:r>
                <a:r>
                  <a:rPr lang="zh-CN" altLang="en-US"/>
                  <a:t>空间块重建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/>
                  <a:t>必须满足以下约束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zh-CN" altLang="en-US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DB560AC-73FD-4E98-AAA3-BFA35F630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808348"/>
                <a:ext cx="7020780" cy="1535805"/>
              </a:xfrm>
              <a:prstGeom prst="rect">
                <a:avLst/>
              </a:prstGeom>
              <a:blipFill>
                <a:blip r:embed="rId2"/>
                <a:stretch>
                  <a:fillRect l="-608" t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58A5434-41B3-4982-8BBD-24BE1D2EA3AB}"/>
                  </a:ext>
                </a:extLst>
              </p:cNvPr>
              <p:cNvSpPr txBox="1"/>
              <p:nvPr/>
            </p:nvSpPr>
            <p:spPr>
              <a:xfrm>
                <a:off x="2411760" y="1989056"/>
                <a:ext cx="5757233" cy="3273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||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||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 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/>
                  <a:t>                       </a:t>
                </a:r>
                <a:r>
                  <a:rPr lang="en-US" altLang="zh-CN"/>
                  <a:t>[3]</a:t>
                </a:r>
                <a:r>
                  <a:rPr lang="zh-CN" altLang="en-US"/>
                  <a:t>       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58A5434-41B3-4982-8BBD-24BE1D2EA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989056"/>
                <a:ext cx="5757233" cy="327397"/>
              </a:xfrm>
              <a:prstGeom prst="rect">
                <a:avLst/>
              </a:prstGeom>
              <a:blipFill>
                <a:blip r:embed="rId3"/>
                <a:stretch>
                  <a:fillRect l="-1483" t="-18519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97FCA86-8E03-4C9B-BFF1-41634199E640}"/>
                  </a:ext>
                </a:extLst>
              </p:cNvPr>
              <p:cNvSpPr txBox="1"/>
              <p:nvPr/>
            </p:nvSpPr>
            <p:spPr>
              <a:xfrm>
                <a:off x="3023828" y="2551637"/>
                <a:ext cx="42844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/>
                  <a:t>                                                </a:t>
                </a:r>
                <a:r>
                  <a:rPr lang="en-US" altLang="zh-CN"/>
                  <a:t>[4]</a:t>
                </a:r>
                <a:endParaRPr lang="zh-CN" altLang="en-US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97FCA86-8E03-4C9B-BFF1-41634199E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828" y="2551637"/>
                <a:ext cx="4284476" cy="276999"/>
              </a:xfrm>
              <a:prstGeom prst="rect">
                <a:avLst/>
              </a:prstGeom>
              <a:blipFill>
                <a:blip r:embed="rId4"/>
                <a:stretch>
                  <a:fillRect l="-1849" t="-28889" r="-1991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B70DC162-5D2A-4E2F-B1BC-662FF49F1B87}"/>
              </a:ext>
            </a:extLst>
          </p:cNvPr>
          <p:cNvSpPr txBox="1"/>
          <p:nvPr/>
        </p:nvSpPr>
        <p:spPr>
          <a:xfrm>
            <a:off x="827584" y="3031105"/>
            <a:ext cx="7020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在最小二乘意义下解释（形式上超定的）零空间约束集则可以产生以下正规方程：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315CD30-83FF-4C75-99E5-B839BF920085}"/>
                  </a:ext>
                </a:extLst>
              </p:cNvPr>
              <p:cNvSpPr/>
              <p:nvPr/>
            </p:nvSpPr>
            <p:spPr>
              <a:xfrm>
                <a:off x="3023828" y="3796680"/>
                <a:ext cx="4536504" cy="3726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zh-CN" altLang="en-US"/>
                  <a:t>                                    </a:t>
                </a:r>
                <a:r>
                  <a:rPr lang="en-US" altLang="zh-CN"/>
                  <a:t>[5]</a:t>
                </a:r>
                <a:r>
                  <a:rPr lang="zh-CN" altLang="en-US"/>
                  <a:t>  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315CD30-83FF-4C75-99E5-B839BF9200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828" y="3796680"/>
                <a:ext cx="4536504" cy="372666"/>
              </a:xfrm>
              <a:prstGeom prst="rect">
                <a:avLst/>
              </a:prstGeom>
              <a:blipFill>
                <a:blip r:embed="rId5"/>
                <a:stretch>
                  <a:fillRect l="-7392" t="-118033" b="-185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65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B3425C4-1EC9-43F3-8C77-EF23DCB25EFE}"/>
              </a:ext>
            </a:extLst>
          </p:cNvPr>
          <p:cNvSpPr/>
          <p:nvPr/>
        </p:nvSpPr>
        <p:spPr>
          <a:xfrm>
            <a:off x="323528" y="280285"/>
            <a:ext cx="2977358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400" b="1" kern="1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2.3 SVD</a:t>
            </a:r>
            <a:endParaRPr lang="zh-CN" altLang="zh-CN" sz="2400" b="1" kern="1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68E299F-B73C-48C1-B995-48DC222F542D}"/>
                  </a:ext>
                </a:extLst>
              </p:cNvPr>
              <p:cNvSpPr txBox="1"/>
              <p:nvPr/>
            </p:nvSpPr>
            <p:spPr>
              <a:xfrm>
                <a:off x="863588" y="1024372"/>
                <a:ext cx="7020780" cy="3154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/>
                  <a:t>由于</a:t>
                </a:r>
                <a:r>
                  <a:rPr lang="en-US" altLang="zh-CN"/>
                  <a:t>SVD</a:t>
                </a:r>
                <a:r>
                  <a:rPr lang="zh-CN" altLang="en-US"/>
                  <a:t>的性质，可以得到以下关系：</a:t>
                </a:r>
                <a:endParaRPr lang="en-US" altLang="zh-CN"/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/>
                  <a:t>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zh-CN" altLang="en-US"/>
                  <a:t>                                 </a:t>
                </a:r>
                <a:r>
                  <a:rPr lang="en-US" altLang="zh-CN"/>
                  <a:t>[6]</a:t>
                </a:r>
                <a:r>
                  <a:rPr lang="zh-CN" altLang="en-US"/>
                  <a:t>  </a:t>
                </a: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/>
                  <a:t>            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zh-CN" altLang="en-US"/>
                  <a:t>             </a:t>
                </a:r>
                <a:r>
                  <a:rPr lang="en-US" altLang="zh-CN"/>
                  <a:t>[7]</a:t>
                </a: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/>
                  <a:t>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‖</m:t>
                        </m:r>
                      </m:sub>
                    </m:sSub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lang="zh-CN" altLang="en-US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zh-CN" altLang="en-US"/>
                  <a:t>               </a:t>
                </a:r>
                <a:r>
                  <a:rPr lang="en-US" altLang="zh-CN"/>
                  <a:t>[8]</a:t>
                </a: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zh-CN"/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/>
                  <a:t>因此正规方程可以写成</a:t>
                </a: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/>
                  <a:t>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/>
                          <m:t> 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/>
                  <a:t>         </a:t>
                </a:r>
                <a:r>
                  <a:rPr lang="en-US" altLang="zh-CN"/>
                  <a:t>[9]</a:t>
                </a:r>
                <a:endParaRPr lang="zh-CN" altLang="en-US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68E299F-B73C-48C1-B995-48DC222F5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88" y="1024372"/>
                <a:ext cx="7020780" cy="3154903"/>
              </a:xfrm>
              <a:prstGeom prst="rect">
                <a:avLst/>
              </a:prstGeom>
              <a:blipFill>
                <a:blip r:embed="rId2"/>
                <a:stretch>
                  <a:fillRect l="-608" t="-1544" b="-198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016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7FE8C2B-B26F-47DC-9A55-AFEE83E15D8A}"/>
                  </a:ext>
                </a:extLst>
              </p:cNvPr>
              <p:cNvSpPr txBox="1"/>
              <p:nvPr/>
            </p:nvSpPr>
            <p:spPr>
              <a:xfrm>
                <a:off x="827584" y="878106"/>
                <a:ext cx="7020780" cy="3055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/>
                  <a:t>式子</a:t>
                </a:r>
                <a:r>
                  <a:rPr lang="en-US" altLang="zh-CN"/>
                  <a:t>[9]</a:t>
                </a:r>
                <a:r>
                  <a:rPr lang="zh-CN" altLang="en-US"/>
                  <a:t>可以推出：</a:t>
                </a:r>
                <a:endParaRPr lang="en-US" altLang="zh-CN"/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/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/>
                          <m:t> 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/>
                  <a:t>            [10]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/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/>
                  <a:t>.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/>
                  <a:t>式子</a:t>
                </a:r>
                <a:r>
                  <a:rPr lang="en-US" altLang="zh-CN"/>
                  <a:t>[10]</a:t>
                </a:r>
                <a:r>
                  <a:rPr lang="zh-CN" altLang="en-US"/>
                  <a:t>可以写为：</a:t>
                </a:r>
                <a:endParaRPr lang="en-US" altLang="zh-CN"/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b="0"/>
                  <a:t>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/>
                  <a:t>                                  </a:t>
                </a:r>
                <a:r>
                  <a:rPr lang="en-US" altLang="zh-CN"/>
                  <a:t>[11]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/>
                  <a:t>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/>
                          <m:t> 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altLang="zh-CN"/>
                  <a:t>,</a:t>
                </a:r>
                <a:r>
                  <a:rPr lang="zh-CN" altLang="en-US"/>
                  <a:t>算法实际过程中不需要显示构造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zh-CN" altLang="en-US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7FE8C2B-B26F-47DC-9A55-AFEE83E15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878106"/>
                <a:ext cx="7020780" cy="3055452"/>
              </a:xfrm>
              <a:prstGeom prst="rect">
                <a:avLst/>
              </a:prstGeom>
              <a:blipFill>
                <a:blip r:embed="rId2"/>
                <a:stretch>
                  <a:fillRect l="-608" t="-1597" b="-6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06B45B4A-5053-47BE-9413-36F2BEEE0839}"/>
              </a:ext>
            </a:extLst>
          </p:cNvPr>
          <p:cNvSpPr/>
          <p:nvPr/>
        </p:nvSpPr>
        <p:spPr>
          <a:xfrm>
            <a:off x="215516" y="232284"/>
            <a:ext cx="2977358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400" b="1" kern="1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2.4</a:t>
            </a:r>
            <a:endParaRPr lang="zh-CN" altLang="zh-CN" sz="2400" b="1" kern="1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2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80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400" b="1" kern="1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Sensitivity Maps as an Eigenvalue Problem</a:t>
            </a:r>
            <a:endParaRPr lang="zh-CN" altLang="en-US" sz="2400" b="1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3</a:t>
            </a:r>
            <a:endParaRPr lang="zh-CN" altLang="en-US" sz="900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7FE8C2B-B26F-47DC-9A55-AFEE83E15D8A}"/>
                  </a:ext>
                </a:extLst>
              </p:cNvPr>
              <p:cNvSpPr txBox="1"/>
              <p:nvPr/>
            </p:nvSpPr>
            <p:spPr>
              <a:xfrm>
                <a:off x="833767" y="592324"/>
                <a:ext cx="7020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/>
                  <a:t>如果使用线圈敏感度矩阵进行对原始图像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/>
                  <a:t>加权，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/>
                  <a:t>可以写为</a:t>
                </a:r>
                <a:r>
                  <a:rPr lang="en-US" altLang="zh-CN"/>
                  <a:t>: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7FE8C2B-B26F-47DC-9A55-AFEE83E15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67" y="592324"/>
                <a:ext cx="7020780" cy="369332"/>
              </a:xfrm>
              <a:prstGeom prst="rect">
                <a:avLst/>
              </a:prstGeom>
              <a:blipFill>
                <a:blip r:embed="rId3"/>
                <a:stretch>
                  <a:fillRect l="-608" t="-1311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06B45B4A-5053-47BE-9413-36F2BEEE0839}"/>
              </a:ext>
            </a:extLst>
          </p:cNvPr>
          <p:cNvSpPr/>
          <p:nvPr/>
        </p:nvSpPr>
        <p:spPr>
          <a:xfrm>
            <a:off x="323528" y="280285"/>
            <a:ext cx="2977358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400" b="1" kern="1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3.1</a:t>
            </a:r>
            <a:endParaRPr lang="zh-CN" altLang="zh-CN" sz="2400" b="1" kern="1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19E33E5-B582-4A2E-B454-34C7D31CAC1E}"/>
                  </a:ext>
                </a:extLst>
              </p:cNvPr>
              <p:cNvSpPr txBox="1"/>
              <p:nvPr/>
            </p:nvSpPr>
            <p:spPr>
              <a:xfrm>
                <a:off x="3296855" y="1158803"/>
                <a:ext cx="41514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𝐹𝑆𝑚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zh-CN" altLang="en-US"/>
                  <a:t>                                                </a:t>
                </a:r>
                <a:r>
                  <a:rPr lang="en-US" altLang="zh-CN"/>
                  <a:t>[12]</a:t>
                </a:r>
                <a:endParaRPr lang="zh-CN" altLang="en-US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19E33E5-B582-4A2E-B454-34C7D31CA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855" y="1158803"/>
                <a:ext cx="4151434" cy="276999"/>
              </a:xfrm>
              <a:prstGeom prst="rect">
                <a:avLst/>
              </a:prstGeom>
              <a:blipFill>
                <a:blip r:embed="rId4"/>
                <a:stretch>
                  <a:fillRect l="-1468" t="-28261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6E83973-1952-4721-90C6-D0652DD3CF77}"/>
                  </a:ext>
                </a:extLst>
              </p:cNvPr>
              <p:cNvSpPr txBox="1"/>
              <p:nvPr/>
            </p:nvSpPr>
            <p:spPr>
              <a:xfrm>
                <a:off x="833767" y="3550312"/>
                <a:ext cx="7020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/>
                  <a:t>定义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…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/>
                  <a:t>,[13]</a:t>
                </a:r>
                <a:r>
                  <a:rPr lang="zh-CN" altLang="en-US"/>
                  <a:t>可以写成，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6E83973-1952-4721-90C6-D0652DD3C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67" y="3550312"/>
                <a:ext cx="7020780" cy="369332"/>
              </a:xfrm>
              <a:prstGeom prst="rect">
                <a:avLst/>
              </a:prstGeom>
              <a:blipFill>
                <a:blip r:embed="rId5"/>
                <a:stretch>
                  <a:fillRect l="-608" t="-1311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A2D6EBC-E497-4D62-B6F2-71F4C4480D8F}"/>
                  </a:ext>
                </a:extLst>
              </p:cNvPr>
              <p:cNvSpPr txBox="1"/>
              <p:nvPr/>
            </p:nvSpPr>
            <p:spPr>
              <a:xfrm>
                <a:off x="3295045" y="1939139"/>
                <a:ext cx="4138409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𝑊𝐹𝑆𝑚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𝐹𝑆𝑚</m:t>
                      </m:r>
                    </m:oMath>
                  </m:oMathPara>
                </a14:m>
                <a:endParaRPr lang="en-US" altLang="zh-CN" b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𝑊𝐹𝑆𝑚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</m:t>
                    </m:r>
                  </m:oMath>
                </a14:m>
                <a:r>
                  <a:rPr lang="en-US" altLang="zh-CN" b="0"/>
                  <a:t>                   [13]</a:t>
                </a:r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A2D6EBC-E497-4D62-B6F2-71F4C4480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045" y="1939139"/>
                <a:ext cx="4138409" cy="830997"/>
              </a:xfrm>
              <a:prstGeom prst="rect">
                <a:avLst/>
              </a:prstGeom>
              <a:blipFill>
                <a:blip r:embed="rId6"/>
                <a:stretch>
                  <a:fillRect l="-2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5F8A62D-AA0B-48CB-84EB-0D28818A42C0}"/>
                  </a:ext>
                </a:extLst>
              </p:cNvPr>
              <p:cNvSpPr txBox="1"/>
              <p:nvPr/>
            </p:nvSpPr>
            <p:spPr>
              <a:xfrm>
                <a:off x="828831" y="2628283"/>
                <a:ext cx="7020780" cy="826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/>
                  <a:t>考虑图像中的每个位置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/>
                  <a:t>,</a:t>
                </a:r>
                <a:r>
                  <a:rPr lang="zh-CN" altLang="en-US"/>
                  <a:t>定义：</a:t>
                </a:r>
                <a:endParaRPr lang="en-US" altLang="zh-CN"/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/>
                  <a:t>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𝑊𝐹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/>
                  <a:t>                                         </a:t>
                </a:r>
                <a:r>
                  <a:rPr lang="en-US" altLang="zh-CN"/>
                  <a:t>[14]</a:t>
                </a:r>
                <a:endParaRPr lang="zh-CN" altLang="en-US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5F8A62D-AA0B-48CB-84EB-0D28818A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31" y="2628283"/>
                <a:ext cx="7020780" cy="826573"/>
              </a:xfrm>
              <a:prstGeom prst="rect">
                <a:avLst/>
              </a:prstGeom>
              <a:blipFill>
                <a:blip r:embed="rId7"/>
                <a:stretch>
                  <a:fillRect l="-608" t="-5882" b="-7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A5B41AC-997E-4D1F-B396-BC5FF5732C1A}"/>
                  </a:ext>
                </a:extLst>
              </p:cNvPr>
              <p:cNvSpPr txBox="1"/>
              <p:nvPr/>
            </p:nvSpPr>
            <p:spPr>
              <a:xfrm>
                <a:off x="838607" y="1488792"/>
                <a:ext cx="7020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/>
                  <a:t>由于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/>
                  <a:t>需要满足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𝑊𝑥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/>
                  <a:t>则有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A5B41AC-997E-4D1F-B396-BC5FF5732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07" y="1488792"/>
                <a:ext cx="7020780" cy="369332"/>
              </a:xfrm>
              <a:prstGeom prst="rect">
                <a:avLst/>
              </a:prstGeom>
              <a:blipFill>
                <a:blip r:embed="rId8"/>
                <a:stretch>
                  <a:fillRect l="-608" t="-13115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A894547-3FE9-413E-9F81-7032ABD22C68}"/>
                  </a:ext>
                </a:extLst>
              </p:cNvPr>
              <p:cNvSpPr txBox="1"/>
              <p:nvPr/>
            </p:nvSpPr>
            <p:spPr>
              <a:xfrm>
                <a:off x="2917359" y="4015100"/>
                <a:ext cx="4942028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zh-CN" altLang="en-US"/>
                  <a:t>                         </a:t>
                </a:r>
                <a:r>
                  <a:rPr lang="en-US" altLang="zh-CN"/>
                  <a:t>[15]</a:t>
                </a:r>
                <a:r>
                  <a:rPr lang="zh-CN" altLang="en-US"/>
                  <a:t>                                                  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A894547-3FE9-413E-9F81-7032ABD22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359" y="4015100"/>
                <a:ext cx="4942028" cy="298415"/>
              </a:xfrm>
              <a:prstGeom prst="rect">
                <a:avLst/>
              </a:prstGeom>
              <a:blipFill>
                <a:blip r:embed="rId9"/>
                <a:stretch>
                  <a:fillRect l="-1728" t="-24490" b="-408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D4766D5-5F09-43F6-8391-417450850BE7}"/>
                  </a:ext>
                </a:extLst>
              </p:cNvPr>
              <p:cNvSpPr txBox="1"/>
              <p:nvPr/>
            </p:nvSpPr>
            <p:spPr>
              <a:xfrm>
                <a:off x="833767" y="4460546"/>
                <a:ext cx="7020780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/>
                  <a:t>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不为</m:t>
                    </m:r>
                  </m:oMath>
                </a14:m>
                <a:r>
                  <a:rPr lang="en-US" altLang="zh-CN"/>
                  <a:t>0</a:t>
                </a:r>
                <a:r>
                  <a:rPr lang="zh-CN" altLang="en-US"/>
                  <a:t>时，</a:t>
                </a:r>
                <a:r>
                  <a:rPr lang="en-US" altLang="zh-CN"/>
                  <a:t>[15]</a:t>
                </a:r>
                <a:r>
                  <a:rPr lang="zh-CN" altLang="en-US"/>
                  <a:t>可以得到：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D4766D5-5F09-43F6-8391-417450850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67" y="4460546"/>
                <a:ext cx="7020780" cy="390748"/>
              </a:xfrm>
              <a:prstGeom prst="rect">
                <a:avLst/>
              </a:prstGeom>
              <a:blipFill>
                <a:blip r:embed="rId10"/>
                <a:stretch>
                  <a:fillRect l="-608" t="-1406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66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000" b="1" kern="1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ESPIRiT: Implementation Using Soft SENSE</a:t>
            </a:r>
            <a:endParaRPr lang="zh-CN" altLang="en-US" sz="2000" b="1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4</a:t>
            </a:r>
            <a:endParaRPr lang="zh-CN" altLang="en-US" sz="900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p:transition spd="med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7FE8C2B-B26F-47DC-9A55-AFEE83E15D8A}"/>
                  </a:ext>
                </a:extLst>
              </p:cNvPr>
              <p:cNvSpPr txBox="1"/>
              <p:nvPr/>
            </p:nvSpPr>
            <p:spPr>
              <a:xfrm>
                <a:off x="791580" y="728231"/>
                <a:ext cx="7020780" cy="2583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/>
                  <a:t>在某些情况下，采集中的错误会导致出现多个特征向量，使特征值</a:t>
                </a:r>
                <a:r>
                  <a:rPr lang="en-US" altLang="zh-CN"/>
                  <a:t>=1</a:t>
                </a:r>
                <a:r>
                  <a:rPr lang="zh-CN" altLang="en-US"/>
                  <a:t>或其他特征值小于</a:t>
                </a:r>
                <a:r>
                  <a:rPr lang="en-US" altLang="zh-CN"/>
                  <a:t>1</a:t>
                </a:r>
                <a:r>
                  <a:rPr lang="zh-CN" altLang="en-US"/>
                  <a:t>，这表明信号分量不能用严格意义模型来解释。</a:t>
                </a:r>
                <a:endParaRPr lang="en-US" altLang="zh-CN"/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/>
                  <a:t>因此</a:t>
                </a:r>
                <a:r>
                  <a:rPr lang="en-US" altLang="zh-CN"/>
                  <a:t>ESPIRiT</a:t>
                </a:r>
                <a:r>
                  <a:rPr lang="zh-CN" altLang="en-US"/>
                  <a:t>使用 </a:t>
                </a:r>
                <a:r>
                  <a:rPr lang="en-US" altLang="zh-CN"/>
                  <a:t>‘soft sense’</a:t>
                </a:r>
                <a:r>
                  <a:rPr lang="zh-CN" altLang="en-US"/>
                  <a:t>的模型，它使用基于多个</a:t>
                </a:r>
                <a:r>
                  <a:rPr lang="en-US" altLang="zh-CN"/>
                  <a:t>(M</a:t>
                </a:r>
                <a:r>
                  <a:rPr lang="zh-CN" altLang="en-US"/>
                  <a:t>，通常是一个或两个</a:t>
                </a:r>
                <a:r>
                  <a:rPr lang="en-US" altLang="zh-CN"/>
                  <a:t>)</a:t>
                </a:r>
                <a:r>
                  <a:rPr lang="zh-CN" altLang="en-US"/>
                  <a:t>图像分量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zh-CN" altLang="en-US"/>
                  <a:t>和多组</a:t>
                </a:r>
                <a:r>
                  <a:rPr lang="en-US" altLang="zh-CN"/>
                  <a:t>Map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/>
                  <a:t> 的松弛模型</a:t>
                </a:r>
                <a:endParaRPr lang="en-US" altLang="zh-CN"/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b="0"/>
                  <a:t>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𝑃𝐹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/>
                  <a:t>                             [16]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zh-CN" altLang="en-US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7FE8C2B-B26F-47DC-9A55-AFEE83E15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80" y="728231"/>
                <a:ext cx="7020780" cy="2583271"/>
              </a:xfrm>
              <a:prstGeom prst="rect">
                <a:avLst/>
              </a:prstGeom>
              <a:blipFill>
                <a:blip r:embed="rId3"/>
                <a:stretch>
                  <a:fillRect l="-608" t="-1179" r="-434" b="-8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06B45B4A-5053-47BE-9413-36F2BEEE0839}"/>
              </a:ext>
            </a:extLst>
          </p:cNvPr>
          <p:cNvSpPr/>
          <p:nvPr/>
        </p:nvSpPr>
        <p:spPr>
          <a:xfrm>
            <a:off x="323528" y="280285"/>
            <a:ext cx="2977358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400" b="1" kern="1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4.1</a:t>
            </a:r>
            <a:endParaRPr lang="zh-CN" altLang="zh-CN" sz="2400" b="1" kern="1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5C4CE8-D4CB-471A-8B9F-9D752276310F}"/>
              </a:ext>
            </a:extLst>
          </p:cNvPr>
          <p:cNvSpPr txBox="1"/>
          <p:nvPr/>
        </p:nvSpPr>
        <p:spPr>
          <a:xfrm>
            <a:off x="791580" y="2954029"/>
            <a:ext cx="702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ESPIRiT</a:t>
            </a:r>
            <a:r>
              <a:rPr lang="zh-CN" altLang="en-US"/>
              <a:t>的重建模型为：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A04FB57-AFE7-4F56-98AF-F81BACF48FF2}"/>
                  </a:ext>
                </a:extLst>
              </p:cNvPr>
              <p:cNvSpPr txBox="1"/>
              <p:nvPr/>
            </p:nvSpPr>
            <p:spPr>
              <a:xfrm>
                <a:off x="1815826" y="3436640"/>
                <a:ext cx="5918095" cy="3583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</m:nary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𝑃𝐹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A04FB57-AFE7-4F56-98AF-F81BACF48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826" y="3436640"/>
                <a:ext cx="5918095" cy="358368"/>
              </a:xfrm>
              <a:prstGeom prst="rect">
                <a:avLst/>
              </a:prstGeom>
              <a:blipFill>
                <a:blip r:embed="rId4"/>
                <a:stretch>
                  <a:fillRect l="-1751" t="-122034" r="-927" b="-194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18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000" b="1" kern="1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Summary</a:t>
            </a:r>
            <a:endParaRPr lang="zh-CN" altLang="en-US" sz="2000" b="1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5</a:t>
            </a:r>
            <a:endParaRPr lang="zh-CN" altLang="en-US" sz="900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82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6B45B4A-5053-47BE-9413-36F2BEEE0839}"/>
              </a:ext>
            </a:extLst>
          </p:cNvPr>
          <p:cNvSpPr/>
          <p:nvPr/>
        </p:nvSpPr>
        <p:spPr>
          <a:xfrm>
            <a:off x="323528" y="280285"/>
            <a:ext cx="2977358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400" b="1" kern="1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5.1</a:t>
            </a:r>
            <a:endParaRPr lang="zh-CN" altLang="zh-CN" sz="2400" b="1" kern="1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F04273-C983-4E05-B375-031F533FA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1816460"/>
            <a:ext cx="7272808" cy="22371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0F8686E-5C0D-4AA8-B0D5-2316F1EADF9C}"/>
              </a:ext>
            </a:extLst>
          </p:cNvPr>
          <p:cNvSpPr txBox="1"/>
          <p:nvPr/>
        </p:nvSpPr>
        <p:spPr>
          <a:xfrm>
            <a:off x="791580" y="788417"/>
            <a:ext cx="702078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/>
              <a:t>以维度为</a:t>
            </a:r>
            <a:r>
              <a:rPr lang="en-US" altLang="zh-CN"/>
              <a:t>320*256*8</a:t>
            </a:r>
            <a:r>
              <a:rPr lang="zh-CN" altLang="en-US"/>
              <a:t>的数据进行说明</a:t>
            </a:r>
            <a:r>
              <a:rPr lang="en-US" altLang="zh-CN"/>
              <a:t>ESPIRIT</a:t>
            </a:r>
            <a:r>
              <a:rPr lang="zh-CN" altLang="en-US"/>
              <a:t>整个算法流程</a:t>
            </a:r>
            <a:endParaRPr lang="en-US" altLang="zh-CN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/>
              <a:t>1. </a:t>
            </a:r>
            <a:r>
              <a:rPr lang="zh-CN" altLang="en-US"/>
              <a:t>获取校准矩阵</a:t>
            </a:r>
            <a:r>
              <a:rPr lang="en-US" altLang="zh-CN"/>
              <a:t>A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00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>
            <a:spLocks/>
          </p:cNvSpPr>
          <p:nvPr/>
        </p:nvSpPr>
        <p:spPr bwMode="auto">
          <a:xfrm>
            <a:off x="1655676" y="1240396"/>
            <a:ext cx="1644431" cy="186769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067944" y="1024372"/>
            <a:ext cx="2977358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 / Introduction</a:t>
            </a:r>
            <a:endParaRPr lang="zh-CN" altLang="zh-CN" sz="1700" b="1" kern="1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067944" y="1507217"/>
            <a:ext cx="5076055" cy="59247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 / Calibration Matrix and null space reconstruction</a:t>
            </a:r>
            <a:endParaRPr lang="zh-CN" altLang="zh-CN" sz="1700" b="1" kern="1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67944" y="2244019"/>
            <a:ext cx="4968552" cy="59247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 / Sensitivity Maps as an Eigenvalue Problem</a:t>
            </a:r>
            <a:endParaRPr lang="zh-CN" altLang="zh-CN" sz="1700" b="1" kern="1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067944" y="3004592"/>
            <a:ext cx="4572508" cy="59247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 / ESPIRiT: Implementation Using Soft SENSE</a:t>
            </a:r>
            <a:endParaRPr lang="zh-CN" altLang="zh-CN" sz="1700" b="1" kern="1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1403648" y="1600436"/>
            <a:ext cx="1770860" cy="201129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32433" y="2191554"/>
            <a:ext cx="1663403" cy="76174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2700" b="1" kern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</a:rPr>
              <a:t>目录</a:t>
            </a:r>
            <a:endParaRPr lang="en-US" altLang="zh-CN" sz="2700" b="1" kern="0">
              <a:solidFill>
                <a:schemeClr val="bg1"/>
              </a:solidFill>
              <a:latin typeface="方正兰亭超细黑简体" pitchFamily="2" charset="-122"/>
              <a:ea typeface="方正兰亭超细黑简体" pitchFamily="2" charset="-122"/>
            </a:endParaRPr>
          </a:p>
          <a:p>
            <a:pPr algn="ctr">
              <a:defRPr/>
            </a:pPr>
            <a:r>
              <a:rPr lang="en-US" altLang="zh-CN" b="1" kern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</a:rPr>
              <a:t>CONTENTS</a:t>
            </a:r>
            <a:endParaRPr lang="en-US" altLang="ko-KR" b="1" kern="0">
              <a:solidFill>
                <a:schemeClr val="bg1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37B246-8091-419B-8CA3-20A2F2446F67}"/>
              </a:ext>
            </a:extLst>
          </p:cNvPr>
          <p:cNvSpPr/>
          <p:nvPr/>
        </p:nvSpPr>
        <p:spPr>
          <a:xfrm>
            <a:off x="4067944" y="3724672"/>
            <a:ext cx="4572508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05 / Summary</a:t>
            </a:r>
            <a:endParaRPr lang="zh-CN" altLang="zh-CN" sz="1700" b="1" kern="1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94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6B45B4A-5053-47BE-9413-36F2BEEE0839}"/>
              </a:ext>
            </a:extLst>
          </p:cNvPr>
          <p:cNvSpPr/>
          <p:nvPr/>
        </p:nvSpPr>
        <p:spPr>
          <a:xfrm>
            <a:off x="323528" y="280285"/>
            <a:ext cx="2977358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400" b="1" kern="1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5.2</a:t>
            </a:r>
            <a:endParaRPr lang="zh-CN" altLang="zh-CN" sz="2400" b="1" kern="1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F04273-C983-4E05-B375-031F533FA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1816460"/>
            <a:ext cx="7272808" cy="22371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0F8686E-5C0D-4AA8-B0D5-2316F1EADF9C}"/>
              </a:ext>
            </a:extLst>
          </p:cNvPr>
          <p:cNvSpPr txBox="1"/>
          <p:nvPr/>
        </p:nvSpPr>
        <p:spPr>
          <a:xfrm>
            <a:off x="791580" y="788417"/>
            <a:ext cx="70207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/>
              <a:t>2. </a:t>
            </a:r>
            <a:r>
              <a:rPr lang="zh-CN" altLang="en-US"/>
              <a:t>校准矩阵</a:t>
            </a:r>
            <a:r>
              <a:rPr lang="en-US" altLang="zh-CN"/>
              <a:t>A</a:t>
            </a:r>
            <a:r>
              <a:rPr lang="zh-CN" altLang="en-US"/>
              <a:t>进行奇异值分解</a:t>
            </a:r>
            <a:endParaRPr lang="en-US" altLang="zh-CN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398006A-FEAC-40E1-9D8C-9FD664900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305" y="1312404"/>
            <a:ext cx="71628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6B45B4A-5053-47BE-9413-36F2BEEE0839}"/>
              </a:ext>
            </a:extLst>
          </p:cNvPr>
          <p:cNvSpPr/>
          <p:nvPr/>
        </p:nvSpPr>
        <p:spPr>
          <a:xfrm>
            <a:off x="323528" y="280285"/>
            <a:ext cx="2977358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400" b="1" kern="1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5.3</a:t>
            </a:r>
            <a:endParaRPr lang="zh-CN" altLang="zh-CN" sz="2400" b="1" kern="1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0F8686E-5C0D-4AA8-B0D5-2316F1EADF9C}"/>
                  </a:ext>
                </a:extLst>
              </p:cNvPr>
              <p:cNvSpPr txBox="1"/>
              <p:nvPr/>
            </p:nvSpPr>
            <p:spPr>
              <a:xfrm>
                <a:off x="791580" y="788417"/>
                <a:ext cx="7020780" cy="825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/>
                  <a:t>3. </a:t>
                </a:r>
                <a:r>
                  <a:rPr lang="zh-CN" altLang="en-US"/>
                  <a:t>通过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‖</m:t>
                        </m:r>
                      </m:sub>
                    </m:sSub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构造特征值和特征向量</a:t>
                </a:r>
                <a:endParaRPr lang="en-US" altLang="zh-CN"/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zh-CN" altLang="en-US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0F8686E-5C0D-4AA8-B0D5-2316F1EAD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80" y="788417"/>
                <a:ext cx="7020780" cy="825098"/>
              </a:xfrm>
              <a:prstGeom prst="rect">
                <a:avLst/>
              </a:prstGeom>
              <a:blipFill>
                <a:blip r:embed="rId2"/>
                <a:stretch>
                  <a:fillRect l="-781" t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AA8EA48-F425-4A14-AA76-1EDF7B496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516124"/>
            <a:ext cx="4978753" cy="22593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7D9202-7B79-4105-90D7-DDAFE633A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100" y="988368"/>
            <a:ext cx="3035940" cy="329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6B45B4A-5053-47BE-9413-36F2BEEE0839}"/>
              </a:ext>
            </a:extLst>
          </p:cNvPr>
          <p:cNvSpPr/>
          <p:nvPr/>
        </p:nvSpPr>
        <p:spPr>
          <a:xfrm>
            <a:off x="323528" y="280285"/>
            <a:ext cx="2977358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400" b="1" kern="1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5.4</a:t>
            </a:r>
            <a:endParaRPr lang="zh-CN" altLang="zh-CN" sz="2400" b="1" kern="1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F8686E-5C0D-4AA8-B0D5-2316F1EADF9C}"/>
              </a:ext>
            </a:extLst>
          </p:cNvPr>
          <p:cNvSpPr txBox="1"/>
          <p:nvPr/>
        </p:nvSpPr>
        <p:spPr>
          <a:xfrm>
            <a:off x="791580" y="788417"/>
            <a:ext cx="70207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/>
              <a:t>4. </a:t>
            </a:r>
            <a:r>
              <a:rPr lang="zh-CN" altLang="en-US"/>
              <a:t>使用最后两个特征向量作为</a:t>
            </a:r>
            <a:r>
              <a:rPr lang="en-US" altLang="zh-CN"/>
              <a:t>ESPIRTI</a:t>
            </a:r>
            <a:r>
              <a:rPr lang="zh-CN" altLang="en-US"/>
              <a:t>重建的</a:t>
            </a:r>
            <a:r>
              <a:rPr lang="en-US" altLang="zh-CN"/>
              <a:t>Map</a:t>
            </a:r>
            <a:r>
              <a:rPr lang="zh-CN" altLang="en-US"/>
              <a:t>。</a:t>
            </a:r>
            <a:endParaRPr lang="en-US" altLang="zh-CN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2E528C-FE60-400C-AC5D-E6407659F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1276400"/>
            <a:ext cx="3720341" cy="28294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A27AAC-D793-4FEE-9030-1F4A2E4D9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982" y="1744452"/>
            <a:ext cx="3798422" cy="308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6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1007604" y="2853012"/>
            <a:ext cx="5077031" cy="7571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演讲完毕  谢谢您的观看</a:t>
            </a: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971600" y="2779146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900059" y="3506354"/>
            <a:ext cx="3369833" cy="2974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spc="30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汇报人：黄益俊</a:t>
            </a:r>
            <a:r>
              <a:rPr lang="en-US" altLang="zh-CN" sz="1200" b="1" spc="30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   </a:t>
            </a:r>
            <a:r>
              <a:rPr lang="zh-CN" altLang="en-US" sz="1200" b="1" spc="30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时间：</a:t>
            </a:r>
            <a:r>
              <a:rPr lang="en-US" altLang="zh-CN" sz="1200" b="1" spc="30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2021/4/9</a:t>
            </a:r>
            <a:endParaRPr lang="zh-CN" altLang="en-US" sz="1200" b="1" spc="30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3"/>
            </p:custDataLst>
          </p:nvPr>
        </p:nvSpPr>
        <p:spPr>
          <a:xfrm flipH="1" flipV="1">
            <a:off x="4184340" y="3039558"/>
            <a:ext cx="1899828" cy="675692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kern="1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Introduction</a:t>
            </a:r>
            <a:endParaRPr lang="zh-CN" altLang="en-US" sz="2800" b="1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1</a:t>
            </a:r>
            <a:endParaRPr lang="zh-CN" altLang="en-US" sz="900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泪滴形 23"/>
          <p:cNvSpPr/>
          <p:nvPr/>
        </p:nvSpPr>
        <p:spPr>
          <a:xfrm rot="18902711">
            <a:off x="4393585" y="919652"/>
            <a:ext cx="356830" cy="356941"/>
          </a:xfrm>
          <a:prstGeom prst="teardrop">
            <a:avLst>
              <a:gd name="adj" fmla="val 1441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19972" y="728150"/>
            <a:ext cx="558437" cy="5586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236E4C2-7BA2-4B95-A087-F166E27A6F9D}"/>
              </a:ext>
            </a:extLst>
          </p:cNvPr>
          <p:cNvSpPr/>
          <p:nvPr/>
        </p:nvSpPr>
        <p:spPr>
          <a:xfrm>
            <a:off x="323528" y="280285"/>
            <a:ext cx="2977358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400" b="1" kern="1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1.1 SENSE</a:t>
            </a:r>
            <a:endParaRPr lang="zh-CN" altLang="zh-CN" sz="2400" b="1" kern="1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2B0A720-C69D-4CB6-9760-DD6E1104404E}"/>
                  </a:ext>
                </a:extLst>
              </p:cNvPr>
              <p:cNvSpPr txBox="1"/>
              <p:nvPr/>
            </p:nvSpPr>
            <p:spPr>
              <a:xfrm>
                <a:off x="935596" y="890546"/>
                <a:ext cx="7020780" cy="4724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Sensitivity encoding(SENSE).</a:t>
                </a:r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/>
                  <a:t>SENSE</a:t>
                </a:r>
                <a:r>
                  <a:rPr lang="zh-CN" altLang="en-US"/>
                  <a:t>将并行成像重建问题归结为一个线性逆问题。</a:t>
                </a:r>
                <a:endParaRPr lang="en-US" altLang="zh-CN"/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/>
                  <a:t>其表达式写为：</a:t>
                </a:r>
                <a:endParaRPr lang="en-US" altLang="zh-CN"/>
              </a:p>
              <a:p>
                <a:pPr lvl="1"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𝑃𝐹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   |  1≤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/>
                  <a:t>  [1]</a:t>
                </a:r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/>
                  <a:t>：被磁共振扫描的图像。</a:t>
                </a:r>
                <a:endParaRPr lang="en-US" altLang="zh-CN"/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/>
                  <a:t>：第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/>
                  <a:t>个线圈灵敏度的对角矩阵。</a:t>
                </a:r>
                <a:endParaRPr lang="en-US" altLang="zh-CN"/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/>
                  <a:t>：离散傅里叶变换矩阵。</a:t>
                </a:r>
                <a:endParaRPr lang="en-US" altLang="zh-CN"/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/>
                  <a:t>：采样矩阵。</a:t>
                </a:r>
                <a:endParaRPr lang="en-US" altLang="zh-CN"/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/>
                  <a:t>：线圈数量。</a:t>
                </a:r>
                <a:endParaRPr lang="en-US" altLang="zh-CN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zh-CN"/>
              </a:p>
              <a:p>
                <a:endParaRPr lang="en-US" altLang="zh-CN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2B0A720-C69D-4CB6-9760-DD6E11044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96" y="890546"/>
                <a:ext cx="7020780" cy="4724370"/>
              </a:xfrm>
              <a:prstGeom prst="rect">
                <a:avLst/>
              </a:prstGeom>
              <a:blipFill>
                <a:blip r:embed="rId3"/>
                <a:stretch>
                  <a:fillRect l="-521" t="-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98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C3B1FE97-C200-4DC1-AA62-CF2D2A9F827B}"/>
              </a:ext>
            </a:extLst>
          </p:cNvPr>
          <p:cNvSpPr/>
          <p:nvPr/>
        </p:nvSpPr>
        <p:spPr>
          <a:xfrm>
            <a:off x="251520" y="196280"/>
            <a:ext cx="2977358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400" b="1" kern="1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1.2 GRAPPA</a:t>
            </a:r>
            <a:endParaRPr lang="zh-CN" altLang="zh-CN" sz="2400" b="1" kern="1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9D80205-0384-4A60-ACB0-838B013253AF}"/>
              </a:ext>
            </a:extLst>
          </p:cNvPr>
          <p:cNvSpPr txBox="1"/>
          <p:nvPr/>
        </p:nvSpPr>
        <p:spPr>
          <a:xfrm>
            <a:off x="863588" y="736340"/>
            <a:ext cx="702078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Generalized </a:t>
            </a:r>
            <a:r>
              <a:rPr lang="en-US" altLang="zh-CN" dirty="0" err="1"/>
              <a:t>autocalibrating</a:t>
            </a:r>
            <a:r>
              <a:rPr lang="en-US" altLang="zh-CN" dirty="0"/>
              <a:t> partially parallel acquisitions(GRAPPA)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GRAPPA</a:t>
            </a:r>
            <a:r>
              <a:rPr lang="zh-CN" altLang="en-US" dirty="0"/>
              <a:t>是一种</a:t>
            </a:r>
            <a:r>
              <a:rPr lang="en-US" altLang="zh-CN" dirty="0"/>
              <a:t>k</a:t>
            </a:r>
            <a:r>
              <a:rPr lang="zh-CN" altLang="en-US" dirty="0"/>
              <a:t>空间方法，它对每个线圈的</a:t>
            </a:r>
            <a:r>
              <a:rPr lang="en-US" altLang="zh-CN" dirty="0"/>
              <a:t>k</a:t>
            </a:r>
            <a:r>
              <a:rPr lang="zh-CN" altLang="en-US" dirty="0"/>
              <a:t>空间中缺失的数据进行插值。</a:t>
            </a:r>
            <a:endParaRPr lang="en-US" altLang="zh-CN" dirty="0"/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它不需要明确知道线圈灵敏度，但需要估计一个插值核。</a:t>
            </a:r>
            <a:endParaRPr lang="en-US" altLang="zh-CN" dirty="0"/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插值核通过自动校准数据估计得到。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620547F-4577-400A-8161-C68052E47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92" y="2264829"/>
            <a:ext cx="2950999" cy="263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9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329AE7B7-633B-467F-BFBC-65E794966206}"/>
              </a:ext>
            </a:extLst>
          </p:cNvPr>
          <p:cNvSpPr/>
          <p:nvPr/>
        </p:nvSpPr>
        <p:spPr>
          <a:xfrm>
            <a:off x="323528" y="280285"/>
            <a:ext cx="2977358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400" b="1" kern="1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1.3 </a:t>
            </a:r>
            <a:r>
              <a:rPr lang="zh-CN" altLang="en-US" sz="2400" b="1" kern="1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校准矩阵</a:t>
            </a:r>
            <a:endParaRPr lang="zh-CN" altLang="zh-CN" sz="2400" b="1" kern="1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7EEE2D5-0CB7-48B4-A838-1015CFB2B05B}"/>
              </a:ext>
            </a:extLst>
          </p:cNvPr>
          <p:cNvSpPr txBox="1"/>
          <p:nvPr/>
        </p:nvSpPr>
        <p:spPr>
          <a:xfrm>
            <a:off x="827584" y="916360"/>
            <a:ext cx="702078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在估计插值核之前，需要构造校准矩阵</a:t>
            </a:r>
            <a:r>
              <a:rPr lang="en-US" altLang="zh-CN"/>
              <a:t>A</a:t>
            </a:r>
            <a:r>
              <a:rPr lang="zh-CN" altLang="en-US"/>
              <a:t>，其构造过程如下所示：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5F7A5AA-785A-4916-8B09-96A57FA03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67" y="1384412"/>
            <a:ext cx="6995130" cy="293005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C7BE0EC-311D-49C0-8FF0-F01F152D271F}"/>
              </a:ext>
            </a:extLst>
          </p:cNvPr>
          <p:cNvSpPr txBox="1"/>
          <p:nvPr/>
        </p:nvSpPr>
        <p:spPr>
          <a:xfrm>
            <a:off x="3455876" y="4480755"/>
            <a:ext cx="2135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图</a:t>
            </a:r>
            <a:r>
              <a:rPr lang="en-US" altLang="zh-CN" sz="1200"/>
              <a:t>1</a:t>
            </a:r>
            <a:r>
              <a:rPr lang="zh-CN" altLang="en-US" sz="1200"/>
              <a:t>：校准矩阵的构造过程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029F1EB-6F6F-44D3-8DA5-ADE5581D1641}"/>
              </a:ext>
            </a:extLst>
          </p:cNvPr>
          <p:cNvSpPr/>
          <p:nvPr/>
        </p:nvSpPr>
        <p:spPr>
          <a:xfrm>
            <a:off x="251520" y="304292"/>
            <a:ext cx="152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kern="1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1.4 </a:t>
            </a:r>
            <a:r>
              <a:rPr lang="zh-CN" altLang="en-US" b="1" kern="1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符号定义</a:t>
            </a:r>
            <a:endParaRPr lang="zh-CN" altLang="zh-CN" b="1" kern="1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9D6F327-6205-4A6D-82DE-2611EA14CFE0}"/>
                  </a:ext>
                </a:extLst>
              </p:cNvPr>
              <p:cNvSpPr txBox="1"/>
              <p:nvPr/>
            </p:nvSpPr>
            <p:spPr>
              <a:xfrm>
                <a:off x="719572" y="880356"/>
                <a:ext cx="75248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/>
                  <a:t>: </a:t>
                </a:r>
                <a:r>
                  <a:rPr lang="zh-CN" altLang="en-US"/>
                  <a:t>从位置</a:t>
                </a:r>
                <a:r>
                  <a:rPr lang="en-US" altLang="zh-CN"/>
                  <a:t>r</a:t>
                </a:r>
                <a:r>
                  <a:rPr lang="zh-CN" altLang="en-US"/>
                  <a:t>周围的所有</a:t>
                </a:r>
                <a:r>
                  <a:rPr lang="en-US" altLang="zh-CN"/>
                  <a:t>coli</a:t>
                </a:r>
                <a:r>
                  <a:rPr lang="zh-CN" altLang="en-US"/>
                  <a:t>中选择</a:t>
                </a:r>
                <a:r>
                  <a:rPr lang="en-US" altLang="zh-CN"/>
                  <a:t>k-</a:t>
                </a:r>
                <a:r>
                  <a:rPr lang="zh-CN" altLang="en-US"/>
                  <a:t>空间块的算子。</a:t>
                </a:r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/>
                  <a:t> : </a:t>
                </a:r>
                <a:r>
                  <a:rPr lang="zh-CN" altLang="en-US"/>
                  <a:t>仅从</a:t>
                </a:r>
                <a:r>
                  <a:rPr lang="en-US" altLang="zh-CN"/>
                  <a:t>k</a:t>
                </a:r>
                <a:r>
                  <a:rPr lang="zh-CN" altLang="en-US"/>
                  <a:t>空间块中选择采集样本的局部采样模式。</a:t>
                </a:r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/>
                  <a:t> : k</a:t>
                </a:r>
                <a:r>
                  <a:rPr lang="zh-CN" altLang="en-US"/>
                  <a:t>空间数据向量，未采集数据用零填充。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9D6F327-6205-4A6D-82DE-2611EA14C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72" y="880356"/>
                <a:ext cx="7524836" cy="923330"/>
              </a:xfrm>
              <a:prstGeom prst="rect">
                <a:avLst/>
              </a:prstGeom>
              <a:blipFill>
                <a:blip r:embed="rId2"/>
                <a:stretch>
                  <a:fillRect l="-486" t="-5263" b="-9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DE36A15-8641-4A5A-8A64-6361F54D6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555" y="1888468"/>
            <a:ext cx="5836890" cy="25857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AD7C231-7A25-4743-A801-BA1CF0A275B9}"/>
              </a:ext>
            </a:extLst>
          </p:cNvPr>
          <p:cNvSpPr txBox="1"/>
          <p:nvPr/>
        </p:nvSpPr>
        <p:spPr>
          <a:xfrm>
            <a:off x="3455876" y="4480755"/>
            <a:ext cx="2135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图</a:t>
            </a:r>
            <a:r>
              <a:rPr lang="en-US" altLang="zh-CN" sz="1200"/>
              <a:t>2</a:t>
            </a:r>
            <a:r>
              <a:rPr lang="zh-CN" altLang="en-US" sz="1200"/>
              <a:t>：数据及符号说明</a:t>
            </a:r>
          </a:p>
        </p:txBody>
      </p:sp>
    </p:spTree>
    <p:extLst>
      <p:ext uri="{BB962C8B-B14F-4D97-AF65-F5344CB8AC3E}">
        <p14:creationId xmlns:p14="http://schemas.microsoft.com/office/powerpoint/2010/main" val="350944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000" b="1" kern="1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Calibration Matrix and null space reconstruction</a:t>
            </a:r>
            <a:endParaRPr lang="zh-CN" altLang="en-US" sz="2000" b="1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 2</a:t>
            </a:r>
            <a:endParaRPr lang="zh-CN" altLang="en-US" sz="900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A5C94F5D-16D0-4FC4-B094-8D1DC2A9850B}"/>
              </a:ext>
            </a:extLst>
          </p:cNvPr>
          <p:cNvSpPr/>
          <p:nvPr/>
        </p:nvSpPr>
        <p:spPr>
          <a:xfrm>
            <a:off x="323528" y="280285"/>
            <a:ext cx="2977358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400" b="1" kern="1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2.1 SVD</a:t>
            </a:r>
            <a:endParaRPr lang="zh-CN" altLang="zh-CN" sz="2400" b="1" kern="1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DE5EA65-9ADC-487F-AC6A-1FE7ECC5775D}"/>
              </a:ext>
            </a:extLst>
          </p:cNvPr>
          <p:cNvSpPr txBox="1"/>
          <p:nvPr/>
        </p:nvSpPr>
        <p:spPr>
          <a:xfrm>
            <a:off x="827584" y="770094"/>
            <a:ext cx="702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分析校准矩阵的一个非常有用的方法是计算其奇异值分解（</a:t>
            </a:r>
            <a:r>
              <a:rPr lang="en-US" altLang="zh-CN"/>
              <a:t>SVD</a:t>
            </a:r>
            <a:r>
              <a:rPr lang="zh-CN" altLang="en-US"/>
              <a:t>）：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FC1FE1F-1BA6-4E6E-BE15-99D4506BE1C7}"/>
                  </a:ext>
                </a:extLst>
              </p:cNvPr>
              <p:cNvSpPr txBox="1"/>
              <p:nvPr/>
            </p:nvSpPr>
            <p:spPr>
              <a:xfrm>
                <a:off x="3627564" y="1185474"/>
                <a:ext cx="3834426" cy="2819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𝛴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 [2]</m:t>
                      </m:r>
                    </m:oMath>
                  </m:oMathPara>
                </a14:m>
                <a:endParaRPr lang="zh-CN" altLang="en-US" i="1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FC1FE1F-1BA6-4E6E-BE15-99D4506BE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564" y="1185474"/>
                <a:ext cx="3834426" cy="281937"/>
              </a:xfrm>
              <a:prstGeom prst="rect">
                <a:avLst/>
              </a:prstGeom>
              <a:blipFill>
                <a:blip r:embed="rId3"/>
                <a:stretch>
                  <a:fillRect l="-2067" t="-4255" b="-34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92B4CC26-4181-4615-B8F7-7FC78C592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668" y="1600436"/>
            <a:ext cx="5715000" cy="289560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A4C87682-4E6B-44A3-9BC8-220BCA6F33C3}"/>
              </a:ext>
            </a:extLst>
          </p:cNvPr>
          <p:cNvSpPr txBox="1"/>
          <p:nvPr/>
        </p:nvSpPr>
        <p:spPr>
          <a:xfrm>
            <a:off x="3409567" y="4571378"/>
            <a:ext cx="2135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图</a:t>
            </a:r>
            <a:r>
              <a:rPr lang="en-US" altLang="zh-CN" sz="1200"/>
              <a:t>3</a:t>
            </a:r>
            <a:r>
              <a:rPr lang="zh-CN" altLang="en-US" sz="1200"/>
              <a:t>：校准矩阵的</a:t>
            </a:r>
            <a:r>
              <a:rPr lang="en-US" altLang="zh-CN" sz="1200"/>
              <a:t>SVD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7585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自定义 5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85251"/>
      </a:accent1>
      <a:accent2>
        <a:srgbClr val="EEE895"/>
      </a:accent2>
      <a:accent3>
        <a:srgbClr val="585251"/>
      </a:accent3>
      <a:accent4>
        <a:srgbClr val="EEE895"/>
      </a:accent4>
      <a:accent5>
        <a:srgbClr val="585251"/>
      </a:accent5>
      <a:accent6>
        <a:srgbClr val="EEE89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998</Words>
  <Application>Microsoft Office PowerPoint</Application>
  <PresentationFormat>自定义</PresentationFormat>
  <Paragraphs>123</Paragraphs>
  <Slides>23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AgencyFB</vt:lpstr>
      <vt:lpstr>等线</vt:lpstr>
      <vt:lpstr>方正兰亭超细黑简体</vt:lpstr>
      <vt:lpstr>宋体</vt:lpstr>
      <vt:lpstr>微软雅黑</vt:lpstr>
      <vt:lpstr>Arial</vt:lpstr>
      <vt:lpstr>Calibri</vt:lpstr>
      <vt:lpstr>Cambria Math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dc:description>www.1ppt.com</dc:description>
  <cp:lastModifiedBy>Henry</cp:lastModifiedBy>
  <cp:revision>467</cp:revision>
  <dcterms:created xsi:type="dcterms:W3CDTF">2017-06-09T15:26:17Z</dcterms:created>
  <dcterms:modified xsi:type="dcterms:W3CDTF">2021-04-09T02:09:28Z</dcterms:modified>
</cp:coreProperties>
</file>