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3.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4.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ags/tag5.xml" ContentType="application/vnd.openxmlformats-officedocument.presentationml.tags+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tags/tag6.xml" ContentType="application/vnd.openxmlformats-officedocument.presentationml.tags+xml"/>
  <Override PartName="/ppt/notesSlides/notesSlide18.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handoutMasterIdLst>
    <p:handoutMasterId r:id="rId31"/>
  </p:handoutMasterIdLst>
  <p:sldIdLst>
    <p:sldId id="256" r:id="rId2"/>
    <p:sldId id="261" r:id="rId3"/>
    <p:sldId id="262" r:id="rId4"/>
    <p:sldId id="279" r:id="rId5"/>
    <p:sldId id="301" r:id="rId6"/>
    <p:sldId id="300" r:id="rId7"/>
    <p:sldId id="282" r:id="rId8"/>
    <p:sldId id="303" r:id="rId9"/>
    <p:sldId id="304" r:id="rId10"/>
    <p:sldId id="305" r:id="rId11"/>
    <p:sldId id="306" r:id="rId12"/>
    <p:sldId id="307" r:id="rId13"/>
    <p:sldId id="309" r:id="rId14"/>
    <p:sldId id="281" r:id="rId15"/>
    <p:sldId id="269" r:id="rId16"/>
    <p:sldId id="289" r:id="rId17"/>
    <p:sldId id="286" r:id="rId18"/>
    <p:sldId id="287" r:id="rId19"/>
    <p:sldId id="288" r:id="rId20"/>
    <p:sldId id="283" r:id="rId21"/>
    <p:sldId id="290" r:id="rId22"/>
    <p:sldId id="292" r:id="rId23"/>
    <p:sldId id="294" r:id="rId24"/>
    <p:sldId id="296" r:id="rId25"/>
    <p:sldId id="297" r:id="rId26"/>
    <p:sldId id="298" r:id="rId27"/>
    <p:sldId id="299" r:id="rId28"/>
    <p:sldId id="285" r:id="rId29"/>
  </p:sldIdLst>
  <p:sldSz cx="9144000" cy="5145088"/>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1">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81395" autoAdjust="0"/>
  </p:normalViewPr>
  <p:slideViewPr>
    <p:cSldViewPr>
      <p:cViewPr varScale="1">
        <p:scale>
          <a:sx n="135" d="100"/>
          <a:sy n="135" d="100"/>
        </p:scale>
        <p:origin x="514" y="77"/>
      </p:cViewPr>
      <p:guideLst>
        <p:guide orient="horz" pos="1621"/>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86" d="100"/>
        <a:sy n="186" d="100"/>
      </p:scale>
      <p:origin x="0" y="0"/>
    </p:cViewPr>
  </p:sorterViewPr>
  <p:notesViewPr>
    <p:cSldViewPr>
      <p:cViewPr varScale="1">
        <p:scale>
          <a:sx n="65" d="100"/>
          <a:sy n="65" d="100"/>
        </p:scale>
        <p:origin x="3154" y="67"/>
      </p:cViewPr>
      <p:guideLst/>
    </p:cSldViewPr>
  </p:notesViewPr>
  <p:gridSpacing cx="36004" cy="36004"/>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F30AEF62-07A7-4FFB-806A-F7C7A244D83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BD518073-B2A7-4DE4-B5DA-C7C219A1749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07C1215-458B-4A9D-9D6E-69A612CF22C9}" type="datetimeFigureOut">
              <a:rPr lang="zh-CN" altLang="en-US" smtClean="0"/>
              <a:t>2021/6/1</a:t>
            </a:fld>
            <a:endParaRPr lang="zh-CN" altLang="en-US"/>
          </a:p>
        </p:txBody>
      </p:sp>
      <p:sp>
        <p:nvSpPr>
          <p:cNvPr id="4" name="页脚占位符 3">
            <a:extLst>
              <a:ext uri="{FF2B5EF4-FFF2-40B4-BE49-F238E27FC236}">
                <a16:creationId xmlns:a16="http://schemas.microsoft.com/office/drawing/2014/main" id="{549067E0-D312-46BD-8084-B92989DEF59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id="{96A79161-7516-4006-BB62-52CA9BA9B49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0E1B3DE-7B87-4285-8FB2-199769B29349}" type="slidenum">
              <a:rPr lang="zh-CN" altLang="en-US" smtClean="0"/>
              <a:t>‹#›</a:t>
            </a:fld>
            <a:endParaRPr lang="zh-CN" altLang="en-US"/>
          </a:p>
        </p:txBody>
      </p:sp>
    </p:spTree>
    <p:extLst>
      <p:ext uri="{BB962C8B-B14F-4D97-AF65-F5344CB8AC3E}">
        <p14:creationId xmlns:p14="http://schemas.microsoft.com/office/powerpoint/2010/main" val="42647176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60B4A33-8CC6-4A9D-99BB-1801B6CFF545}" type="datetimeFigureOut">
              <a:rPr lang="zh-CN" altLang="en-US" smtClean="0"/>
              <a:pPr/>
              <a:t>2021/6/1</a:t>
            </a:fld>
            <a:endParaRPr lang="zh-CN" altLang="en-US"/>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AF57741-1FBC-46E9-B013-86EC6A7C2E15}" type="slidenum">
              <a:rPr lang="zh-CN" altLang="en-US" smtClean="0"/>
              <a:pPr/>
              <a:t>‹#›</a:t>
            </a:fld>
            <a:endParaRPr lang="zh-CN" altLang="en-US"/>
          </a:p>
        </p:txBody>
      </p:sp>
    </p:spTree>
    <p:extLst>
      <p:ext uri="{BB962C8B-B14F-4D97-AF65-F5344CB8AC3E}">
        <p14:creationId xmlns:p14="http://schemas.microsoft.com/office/powerpoint/2010/main" val="18316917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AF57741-1FBC-46E9-B013-86EC6A7C2E15}" type="slidenum">
              <a:rPr lang="zh-CN" altLang="en-US" smtClean="0"/>
              <a:pPr/>
              <a:t>1</a:t>
            </a:fld>
            <a:endParaRPr lang="zh-CN" altLang="en-US"/>
          </a:p>
        </p:txBody>
      </p:sp>
    </p:spTree>
    <p:extLst>
      <p:ext uri="{BB962C8B-B14F-4D97-AF65-F5344CB8AC3E}">
        <p14:creationId xmlns:p14="http://schemas.microsoft.com/office/powerpoint/2010/main" val="31384981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AF57741-1FBC-46E9-B013-86EC6A7C2E15}" type="slidenum">
              <a:rPr lang="zh-CN" altLang="en-US" smtClean="0"/>
              <a:pPr/>
              <a:t>12</a:t>
            </a:fld>
            <a:endParaRPr lang="zh-CN" altLang="en-US"/>
          </a:p>
        </p:txBody>
      </p:sp>
    </p:spTree>
    <p:extLst>
      <p:ext uri="{BB962C8B-B14F-4D97-AF65-F5344CB8AC3E}">
        <p14:creationId xmlns:p14="http://schemas.microsoft.com/office/powerpoint/2010/main" val="37066621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44DF715-C661-4A4B-BB5A-CE67FF753190}" type="slidenum">
              <a:rPr lang="zh-CN" altLang="en-US" smtClean="0"/>
              <a:pPr/>
              <a:t>13</a:t>
            </a:fld>
            <a:endParaRPr lang="zh-CN" altLang="en-US"/>
          </a:p>
        </p:txBody>
      </p:sp>
    </p:spTree>
    <p:extLst>
      <p:ext uri="{BB962C8B-B14F-4D97-AF65-F5344CB8AC3E}">
        <p14:creationId xmlns:p14="http://schemas.microsoft.com/office/powerpoint/2010/main" val="1236275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EFFE4F62-605D-4A72-9B78-2AF5B0B98AE9}" type="slidenum">
              <a:rPr lang="zh-CN" altLang="en-US" smtClean="0"/>
              <a:pPr/>
              <a:t>14</a:t>
            </a:fld>
            <a:endParaRPr lang="zh-CN" altLang="en-US"/>
          </a:p>
        </p:txBody>
      </p:sp>
    </p:spTree>
    <p:extLst>
      <p:ext uri="{BB962C8B-B14F-4D97-AF65-F5344CB8AC3E}">
        <p14:creationId xmlns:p14="http://schemas.microsoft.com/office/powerpoint/2010/main" val="16199285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15</a:t>
            </a:fld>
            <a:endParaRPr lang="zh-CN" altLang="en-US"/>
          </a:p>
        </p:txBody>
      </p:sp>
    </p:spTree>
    <p:extLst>
      <p:ext uri="{BB962C8B-B14F-4D97-AF65-F5344CB8AC3E}">
        <p14:creationId xmlns:p14="http://schemas.microsoft.com/office/powerpoint/2010/main" val="12308640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SVD</a:t>
            </a:r>
            <a:r>
              <a:rPr lang="zh-CN" altLang="en-US"/>
              <a:t>中</a:t>
            </a:r>
            <a:r>
              <a:rPr lang="en-US" altLang="zh-CN"/>
              <a:t>V</a:t>
            </a:r>
            <a:r>
              <a:rPr lang="zh-CN" altLang="en-US"/>
              <a:t>矩阵的列是矩阵</a:t>
            </a:r>
            <a:r>
              <a:rPr lang="en-US" altLang="zh-CN"/>
              <a:t>A</a:t>
            </a:r>
            <a:r>
              <a:rPr lang="zh-CN" altLang="en-US"/>
              <a:t>行的基，因此也是校准数据中所有重叠块的基。然后可以在重构中使用该信息来外推未获取的数据，因为该关系对于</a:t>
            </a:r>
            <a:r>
              <a:rPr lang="en-US" altLang="zh-CN"/>
              <a:t>k</a:t>
            </a:r>
            <a:r>
              <a:rPr lang="zh-CN" altLang="en-US"/>
              <a:t>空间中的所有块而不仅仅对于</a:t>
            </a:r>
            <a:r>
              <a:rPr lang="en-US" altLang="zh-CN"/>
              <a:t>AC</a:t>
            </a:r>
            <a:r>
              <a:rPr lang="zh-CN" altLang="en-US"/>
              <a:t>线应该是真实的</a:t>
            </a:r>
          </a:p>
        </p:txBody>
      </p:sp>
      <p:sp>
        <p:nvSpPr>
          <p:cNvPr id="4" name="灯片编号占位符 3"/>
          <p:cNvSpPr>
            <a:spLocks noGrp="1"/>
          </p:cNvSpPr>
          <p:nvPr>
            <p:ph type="sldNum" sz="quarter" idx="5"/>
          </p:nvPr>
        </p:nvSpPr>
        <p:spPr/>
        <p:txBody>
          <a:bodyPr/>
          <a:lstStyle/>
          <a:p>
            <a:fld id="{5AF57741-1FBC-46E9-B013-86EC6A7C2E15}" type="slidenum">
              <a:rPr lang="zh-CN" altLang="en-US" smtClean="0"/>
              <a:pPr/>
              <a:t>16</a:t>
            </a:fld>
            <a:endParaRPr lang="zh-CN" altLang="en-US"/>
          </a:p>
        </p:txBody>
      </p:sp>
    </p:spTree>
    <p:extLst>
      <p:ext uri="{BB962C8B-B14F-4D97-AF65-F5344CB8AC3E}">
        <p14:creationId xmlns:p14="http://schemas.microsoft.com/office/powerpoint/2010/main" val="32285597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44DF715-C661-4A4B-BB5A-CE67FF753190}" type="slidenum">
              <a:rPr lang="zh-CN" altLang="en-US" smtClean="0"/>
              <a:pPr/>
              <a:t>20</a:t>
            </a:fld>
            <a:endParaRPr lang="zh-CN" altLang="en-US"/>
          </a:p>
        </p:txBody>
      </p:sp>
    </p:spTree>
    <p:extLst>
      <p:ext uri="{BB962C8B-B14F-4D97-AF65-F5344CB8AC3E}">
        <p14:creationId xmlns:p14="http://schemas.microsoft.com/office/powerpoint/2010/main" val="7179159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AF57741-1FBC-46E9-B013-86EC6A7C2E15}" type="slidenum">
              <a:rPr lang="zh-CN" altLang="en-US" smtClean="0"/>
              <a:pPr/>
              <a:t>21</a:t>
            </a:fld>
            <a:endParaRPr lang="zh-CN" altLang="en-US"/>
          </a:p>
        </p:txBody>
      </p:sp>
    </p:spTree>
    <p:extLst>
      <p:ext uri="{BB962C8B-B14F-4D97-AF65-F5344CB8AC3E}">
        <p14:creationId xmlns:p14="http://schemas.microsoft.com/office/powerpoint/2010/main" val="319310003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在大多数应用中，第一个分量可以用作重建，而其他分量表示错误，只有在重建过程中才需要考虑这些错误以避免伪影 </a:t>
            </a:r>
          </a:p>
        </p:txBody>
      </p:sp>
      <p:sp>
        <p:nvSpPr>
          <p:cNvPr id="4" name="灯片编号占位符 3"/>
          <p:cNvSpPr>
            <a:spLocks noGrp="1"/>
          </p:cNvSpPr>
          <p:nvPr>
            <p:ph type="sldNum" sz="quarter" idx="5"/>
          </p:nvPr>
        </p:nvSpPr>
        <p:spPr/>
        <p:txBody>
          <a:bodyPr/>
          <a:lstStyle/>
          <a:p>
            <a:fld id="{5AF57741-1FBC-46E9-B013-86EC6A7C2E15}" type="slidenum">
              <a:rPr lang="zh-CN" altLang="en-US" smtClean="0"/>
              <a:pPr/>
              <a:t>22</a:t>
            </a:fld>
            <a:endParaRPr lang="zh-CN" altLang="en-US"/>
          </a:p>
        </p:txBody>
      </p:sp>
    </p:spTree>
    <p:extLst>
      <p:ext uri="{BB962C8B-B14F-4D97-AF65-F5344CB8AC3E}">
        <p14:creationId xmlns:p14="http://schemas.microsoft.com/office/powerpoint/2010/main" val="22403939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44DF715-C661-4A4B-BB5A-CE67FF753190}" type="slidenum">
              <a:rPr lang="zh-CN" altLang="en-US" smtClean="0"/>
              <a:pPr/>
              <a:t>23</a:t>
            </a:fld>
            <a:endParaRPr lang="zh-CN" altLang="en-US"/>
          </a:p>
        </p:txBody>
      </p:sp>
    </p:spTree>
    <p:extLst>
      <p:ext uri="{BB962C8B-B14F-4D97-AF65-F5344CB8AC3E}">
        <p14:creationId xmlns:p14="http://schemas.microsoft.com/office/powerpoint/2010/main" val="18400980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44DF715-C661-4A4B-BB5A-CE67FF753190}" type="slidenum">
              <a:rPr lang="zh-CN" altLang="en-US" smtClean="0"/>
              <a:pPr/>
              <a:t>2</a:t>
            </a:fld>
            <a:endParaRPr lang="zh-CN" altLang="en-US"/>
          </a:p>
        </p:txBody>
      </p:sp>
    </p:spTree>
    <p:extLst>
      <p:ext uri="{BB962C8B-B14F-4D97-AF65-F5344CB8AC3E}">
        <p14:creationId xmlns:p14="http://schemas.microsoft.com/office/powerpoint/2010/main" val="30185910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1" i="0" kern="1200">
                <a:solidFill>
                  <a:schemeClr val="tx1"/>
                </a:solidFill>
                <a:effectLst/>
                <a:latin typeface="+mn-lt"/>
                <a:ea typeface="+mn-ea"/>
                <a:cs typeface="+mn-cs"/>
              </a:rPr>
              <a:t>ESPIRiT</a:t>
            </a:r>
            <a:r>
              <a:rPr lang="zh-CN" altLang="en-US" sz="1200" b="1" i="0" kern="1200">
                <a:solidFill>
                  <a:schemeClr val="tx1"/>
                </a:solidFill>
                <a:effectLst/>
                <a:latin typeface="+mn-lt"/>
                <a:ea typeface="+mn-ea"/>
                <a:cs typeface="+mn-cs"/>
              </a:rPr>
              <a:t>用特征值联系起了</a:t>
            </a:r>
            <a:r>
              <a:rPr lang="en-US" altLang="zh-CN" sz="1200" b="1" i="0" kern="1200">
                <a:solidFill>
                  <a:schemeClr val="tx1"/>
                </a:solidFill>
                <a:effectLst/>
                <a:latin typeface="+mn-lt"/>
                <a:ea typeface="+mn-ea"/>
                <a:cs typeface="+mn-cs"/>
              </a:rPr>
              <a:t>SENSE </a:t>
            </a:r>
            <a:r>
              <a:rPr lang="zh-CN" altLang="en-US" sz="1200" b="1" i="0" kern="1200">
                <a:solidFill>
                  <a:schemeClr val="tx1"/>
                </a:solidFill>
                <a:effectLst/>
                <a:latin typeface="+mn-lt"/>
                <a:ea typeface="+mn-ea"/>
                <a:cs typeface="+mn-cs"/>
              </a:rPr>
              <a:t>和</a:t>
            </a:r>
            <a:r>
              <a:rPr lang="en-US" altLang="zh-CN" sz="1200" b="1" i="0" kern="1200">
                <a:solidFill>
                  <a:schemeClr val="tx1"/>
                </a:solidFill>
                <a:effectLst/>
                <a:latin typeface="+mn-lt"/>
                <a:ea typeface="+mn-ea"/>
                <a:cs typeface="+mn-cs"/>
              </a:rPr>
              <a:t>GRAPPA</a:t>
            </a:r>
            <a:r>
              <a:rPr lang="zh-CN" altLang="en-US" sz="1200" b="1" i="0" kern="1200">
                <a:solidFill>
                  <a:schemeClr val="tx1"/>
                </a:solidFill>
                <a:effectLst/>
                <a:latin typeface="+mn-lt"/>
                <a:ea typeface="+mn-ea"/>
                <a:cs typeface="+mn-cs"/>
              </a:rPr>
              <a:t>，并且解释了他们之间的关系</a:t>
            </a:r>
            <a:endParaRPr lang="zh-CN" altLang="en-US"/>
          </a:p>
        </p:txBody>
      </p:sp>
      <p:sp>
        <p:nvSpPr>
          <p:cNvPr id="4" name="灯片编号占位符 3"/>
          <p:cNvSpPr>
            <a:spLocks noGrp="1"/>
          </p:cNvSpPr>
          <p:nvPr>
            <p:ph type="sldNum" sz="quarter" idx="10"/>
          </p:nvPr>
        </p:nvSpPr>
        <p:spPr/>
        <p:txBody>
          <a:bodyPr/>
          <a:lstStyle/>
          <a:p>
            <a:fld id="{E44DF715-C661-4A4B-BB5A-CE67FF753190}" type="slidenum">
              <a:rPr lang="zh-CN" altLang="en-US" smtClean="0"/>
              <a:pPr/>
              <a:t>3</a:t>
            </a:fld>
            <a:endParaRPr lang="zh-CN" altLang="en-US"/>
          </a:p>
        </p:txBody>
      </p:sp>
    </p:spTree>
    <p:extLst>
      <p:ext uri="{BB962C8B-B14F-4D97-AF65-F5344CB8AC3E}">
        <p14:creationId xmlns:p14="http://schemas.microsoft.com/office/powerpoint/2010/main" val="7179159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a:solidFill>
                  <a:schemeClr val="tx1"/>
                </a:solidFill>
                <a:effectLst/>
                <a:latin typeface="+mn-lt"/>
                <a:ea typeface="+mn-ea"/>
                <a:cs typeface="+mn-cs"/>
              </a:rPr>
              <a:t>当线圈灵敏度已知或可以足够精确地测量时，就可以直接</a:t>
            </a:r>
            <a:r>
              <a:rPr lang="en-US" altLang="zh-CN" sz="1200" kern="1200" dirty="0">
                <a:solidFill>
                  <a:schemeClr val="tx1"/>
                </a:solidFill>
                <a:effectLst/>
                <a:latin typeface="+mn-lt"/>
                <a:ea typeface="+mn-ea"/>
                <a:cs typeface="+mn-cs"/>
              </a:rPr>
              <a:t>(2)</a:t>
            </a:r>
            <a:r>
              <a:rPr lang="zh-CN" altLang="en-US" sz="1200" kern="1200" dirty="0">
                <a:solidFill>
                  <a:schemeClr val="tx1"/>
                </a:solidFill>
                <a:effectLst/>
                <a:latin typeface="+mn-lt"/>
                <a:ea typeface="+mn-ea"/>
                <a:cs typeface="+mn-cs"/>
              </a:rPr>
              <a:t>或迭代</a:t>
            </a:r>
            <a:r>
              <a:rPr lang="en-US" altLang="zh-CN" sz="1200" kern="1200" dirty="0">
                <a:solidFill>
                  <a:schemeClr val="tx1"/>
                </a:solidFill>
                <a:effectLst/>
                <a:latin typeface="+mn-lt"/>
                <a:ea typeface="+mn-ea"/>
                <a:cs typeface="+mn-cs"/>
              </a:rPr>
              <a:t>(5)</a:t>
            </a:r>
            <a:r>
              <a:rPr lang="zh-CN" altLang="en-US" sz="1200" kern="1200" dirty="0">
                <a:solidFill>
                  <a:schemeClr val="tx1"/>
                </a:solidFill>
                <a:effectLst/>
                <a:latin typeface="+mn-lt"/>
                <a:ea typeface="+mn-ea"/>
                <a:cs typeface="+mn-cs"/>
              </a:rPr>
              <a:t>用</a:t>
            </a:r>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通常是正则化的</a:t>
            </a:r>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最小二乘法求解线性反问题</a:t>
            </a:r>
            <a:endParaRPr lang="zh-CN" altLang="en-US" dirty="0"/>
          </a:p>
        </p:txBody>
      </p:sp>
      <p:sp>
        <p:nvSpPr>
          <p:cNvPr id="4" name="灯片编号占位符 3"/>
          <p:cNvSpPr>
            <a:spLocks noGrp="1"/>
          </p:cNvSpPr>
          <p:nvPr>
            <p:ph type="sldNum" sz="quarter" idx="10"/>
          </p:nvPr>
        </p:nvSpPr>
        <p:spPr/>
        <p:txBody>
          <a:bodyPr/>
          <a:lstStyle/>
          <a:p>
            <a:fld id="{A12020DF-609D-469D-AA65-D123F325B72B}" type="slidenum">
              <a:rPr lang="zh-CN" altLang="en-US" smtClean="0"/>
              <a:pPr/>
              <a:t>4</a:t>
            </a:fld>
            <a:endParaRPr lang="zh-CN" altLang="en-US"/>
          </a:p>
        </p:txBody>
      </p:sp>
    </p:spTree>
    <p:extLst>
      <p:ext uri="{BB962C8B-B14F-4D97-AF65-F5344CB8AC3E}">
        <p14:creationId xmlns:p14="http://schemas.microsoft.com/office/powerpoint/2010/main" val="35298782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备注占位符 2"/>
              <p:cNvSpPr>
                <a:spLocks noGrp="1"/>
              </p:cNvSpPr>
              <p:nvPr>
                <p:ph type="body" idx="1"/>
              </p:nvPr>
            </p:nvSpPr>
            <p:spPr/>
            <p:txBody>
              <a:bodyPr/>
              <a:lstStyle/>
              <a:p>
                <a:r>
                  <a:rPr lang="zh-CN" altLang="en-US" dirty="0"/>
                  <a:t>图像</a:t>
                </a:r>
                <a:r>
                  <a:rPr lang="en-US" altLang="zh-CN" dirty="0"/>
                  <a:t>m</a:t>
                </a:r>
                <a:r>
                  <a:rPr lang="zh-CN" altLang="en-US" dirty="0"/>
                  <a:t>由各个线圈图像的平方和再开根号得到， </a:t>
                </a:r>
                <a:r>
                  <a:rPr lang="en-US" altLang="zh-CN" dirty="0"/>
                  <a:t>image = sqrt(sum(</a:t>
                </a:r>
                <a:r>
                  <a:rPr lang="en-US" altLang="zh-CN" dirty="0" err="1"/>
                  <a:t>coil_image</a:t>
                </a:r>
                <a:r>
                  <a:rPr lang="en-US" altLang="zh-CN" dirty="0"/>
                  <a:t> .^2, 3));</a:t>
                </a:r>
              </a:p>
              <a:p>
                <a:r>
                  <a:rPr lang="zh-CN" altLang="zh-CN" sz="1200" kern="1200" dirty="0">
                    <a:solidFill>
                      <a:schemeClr val="tx1"/>
                    </a:solidFill>
                    <a:effectLst/>
                    <a:latin typeface="+mn-lt"/>
                    <a:ea typeface="+mn-ea"/>
                    <a:cs typeface="+mn-cs"/>
                  </a:rPr>
                  <a:t>线圈图像与目标图像均有相同的结构信息，而线圈图像中存在明显的亮度差异，高亮度区域所在的位置与该线圈相对于目标的位置相同，</a:t>
                </a:r>
                <a:endParaRPr lang="en-US"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如第</a:t>
                </a:r>
                <a:r>
                  <a:rPr lang="en-US" altLang="zh-CN" sz="1200" kern="1200" dirty="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个线圈位于目标的左上方，因此</a:t>
                </a:r>
                <a14:m>
                  <m:oMath xmlns:m="http://schemas.openxmlformats.org/officeDocument/2006/math">
                    <m:sSub>
                      <m:sSubPr>
                        <m:ctrlPr>
                          <a:rPr lang="zh-CN" altLang="zh-CN" sz="1200" i="1" kern="1200">
                            <a:solidFill>
                              <a:schemeClr val="tx1"/>
                            </a:solidFill>
                            <a:effectLst/>
                            <a:latin typeface="+mn-lt"/>
                            <a:ea typeface="+mn-ea"/>
                            <a:cs typeface="+mn-cs"/>
                          </a:rPr>
                        </m:ctrlPr>
                      </m:sSubPr>
                      <m:e>
                        <m:r>
                          <a:rPr lang="en-US" altLang="zh-CN" sz="1200" i="1" kern="1200">
                            <a:solidFill>
                              <a:schemeClr val="tx1"/>
                            </a:solidFill>
                            <a:effectLst/>
                            <a:latin typeface="+mn-lt"/>
                            <a:ea typeface="+mn-ea"/>
                            <a:cs typeface="+mn-cs"/>
                          </a:rPr>
                          <m:t>𝑢</m:t>
                        </m:r>
                      </m:e>
                      <m:sub>
                        <m:r>
                          <a:rPr lang="en-US" altLang="zh-CN" sz="1200" i="1" kern="1200">
                            <a:solidFill>
                              <a:schemeClr val="tx1"/>
                            </a:solidFill>
                            <a:effectLst/>
                            <a:latin typeface="+mn-lt"/>
                            <a:ea typeface="+mn-ea"/>
                            <a:cs typeface="+mn-cs"/>
                          </a:rPr>
                          <m:t>1</m:t>
                        </m:r>
                      </m:sub>
                    </m:sSub>
                  </m:oMath>
                </a14:m>
                <a:r>
                  <a:rPr lang="zh-CN" altLang="zh-CN" sz="1200" kern="1200" dirty="0">
                    <a:solidFill>
                      <a:schemeClr val="tx1"/>
                    </a:solidFill>
                    <a:effectLst/>
                    <a:latin typeface="+mn-lt"/>
                    <a:ea typeface="+mn-ea"/>
                    <a:cs typeface="+mn-cs"/>
                  </a:rPr>
                  <a:t>中左上方区域的亮度较高，其他区域的亮度较低。</a:t>
                </a:r>
                <a:endParaRPr lang="en-US"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线圈的灵敏度在图像域中的作用可以看作不同空间位置的权重值，这为</a:t>
                </a:r>
                <a:r>
                  <a:rPr lang="en-US" altLang="zh-CN" sz="1200" kern="1200" dirty="0" err="1">
                    <a:solidFill>
                      <a:schemeClr val="tx1"/>
                    </a:solidFill>
                    <a:effectLst/>
                    <a:latin typeface="+mn-lt"/>
                    <a:ea typeface="+mn-ea"/>
                    <a:cs typeface="+mn-cs"/>
                  </a:rPr>
                  <a:t>pMRI</a:t>
                </a:r>
                <a:r>
                  <a:rPr lang="zh-CN" altLang="zh-CN" sz="1200" kern="1200" dirty="0">
                    <a:solidFill>
                      <a:schemeClr val="tx1"/>
                    </a:solidFill>
                    <a:effectLst/>
                    <a:latin typeface="+mn-lt"/>
                    <a:ea typeface="+mn-ea"/>
                    <a:cs typeface="+mn-cs"/>
                  </a:rPr>
                  <a:t>系统带来了额外的空间位置信息，这些信息能够引导图像的重建，</a:t>
                </a:r>
                <a:endParaRPr lang="en-US"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基于图像域的重建算法借助这些灵敏度信息去除目标图像中的混叠伪影，从而得到清晰的目标图像。</a:t>
                </a:r>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然而再实际情况中，</a:t>
                </a:r>
                <a:r>
                  <a:rPr lang="en-US" altLang="zh-CN" sz="1200" kern="1200" dirty="0">
                    <a:solidFill>
                      <a:schemeClr val="tx1"/>
                    </a:solidFill>
                    <a:effectLst/>
                    <a:latin typeface="+mn-lt"/>
                    <a:ea typeface="+mn-ea"/>
                    <a:cs typeface="+mn-cs"/>
                  </a:rPr>
                  <a:t>SENSE</a:t>
                </a:r>
                <a:r>
                  <a:rPr lang="zh-CN" altLang="en-US" sz="1200" kern="1200" dirty="0">
                    <a:solidFill>
                      <a:schemeClr val="tx1"/>
                    </a:solidFill>
                    <a:effectLst/>
                    <a:latin typeface="+mn-lt"/>
                    <a:ea typeface="+mn-ea"/>
                    <a:cs typeface="+mn-cs"/>
                  </a:rPr>
                  <a:t>未知，因此</a:t>
                </a:r>
                <a:r>
                  <a:rPr lang="en-US" altLang="zh-CN" sz="1200" kern="1200" dirty="0">
                    <a:solidFill>
                      <a:schemeClr val="tx1"/>
                    </a:solidFill>
                    <a:effectLst/>
                    <a:latin typeface="+mn-lt"/>
                    <a:ea typeface="+mn-ea"/>
                    <a:cs typeface="+mn-cs"/>
                  </a:rPr>
                  <a:t>SENSE</a:t>
                </a:r>
                <a:r>
                  <a:rPr lang="zh-CN" altLang="en-US" sz="1200" kern="1200" dirty="0">
                    <a:solidFill>
                      <a:schemeClr val="tx1"/>
                    </a:solidFill>
                    <a:effectLst/>
                    <a:latin typeface="+mn-lt"/>
                    <a:ea typeface="+mn-ea"/>
                    <a:cs typeface="+mn-cs"/>
                  </a:rPr>
                  <a:t>的估计尤为重要。</a:t>
                </a:r>
                <a:endParaRPr lang="zh-CN" altLang="en-US" dirty="0"/>
              </a:p>
            </p:txBody>
          </p:sp>
        </mc:Choice>
        <mc:Fallback>
          <p:sp>
            <p:nvSpPr>
              <p:cNvPr id="3" name="备注占位符 2"/>
              <p:cNvSpPr>
                <a:spLocks noGrp="1"/>
              </p:cNvSpPr>
              <p:nvPr>
                <p:ph type="body" idx="1"/>
              </p:nvPr>
            </p:nvSpPr>
            <p:spPr/>
            <p:txBody>
              <a:bodyPr/>
              <a:lstStyle/>
              <a:p>
                <a:r>
                  <a:rPr lang="zh-CN" altLang="en-US" dirty="0"/>
                  <a:t>图像</a:t>
                </a:r>
                <a:r>
                  <a:rPr lang="en-US" altLang="zh-CN" dirty="0"/>
                  <a:t>m</a:t>
                </a:r>
                <a:r>
                  <a:rPr lang="zh-CN" altLang="en-US" dirty="0"/>
                  <a:t>由各个线圈图像的平方和再开根号得到， </a:t>
                </a:r>
                <a:r>
                  <a:rPr lang="en-US" altLang="zh-CN" dirty="0"/>
                  <a:t>image = sqrt(sum(</a:t>
                </a:r>
                <a:r>
                  <a:rPr lang="en-US" altLang="zh-CN" dirty="0" err="1"/>
                  <a:t>coil_image</a:t>
                </a:r>
                <a:r>
                  <a:rPr lang="en-US" altLang="zh-CN" dirty="0"/>
                  <a:t> .^2, 3));</a:t>
                </a:r>
              </a:p>
              <a:p>
                <a:r>
                  <a:rPr lang="zh-CN" altLang="zh-CN" sz="1200" kern="1200" dirty="0">
                    <a:solidFill>
                      <a:schemeClr val="tx1"/>
                    </a:solidFill>
                    <a:effectLst/>
                    <a:latin typeface="+mn-lt"/>
                    <a:ea typeface="+mn-ea"/>
                    <a:cs typeface="+mn-cs"/>
                  </a:rPr>
                  <a:t>线圈图像与目标图像均有相同的结构信息，而线圈图像中存在明显的亮度差异，高亮度区域所在的位置与该线圈相对于目标的位置相同，</a:t>
                </a:r>
                <a:endParaRPr lang="en-US"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如第</a:t>
                </a:r>
                <a:r>
                  <a:rPr lang="en-US" altLang="zh-CN" sz="1200" kern="1200" dirty="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个线圈位于目标的左上方，因此</a:t>
                </a:r>
                <a:r>
                  <a:rPr lang="en-US" altLang="zh-CN" sz="1200" i="0" kern="1200">
                    <a:solidFill>
                      <a:schemeClr val="tx1"/>
                    </a:solidFill>
                    <a:effectLst/>
                    <a:latin typeface="+mn-lt"/>
                    <a:ea typeface="+mn-ea"/>
                    <a:cs typeface="+mn-cs"/>
                  </a:rPr>
                  <a:t>𝑢</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中左上方区域的亮度较高，其他区域的亮度较低。</a:t>
                </a:r>
                <a:endParaRPr lang="en-US"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线圈的灵敏度在图像域中的作用可以看作不同空间位置的权重值，这为</a:t>
                </a:r>
                <a:r>
                  <a:rPr lang="en-US" altLang="zh-CN" sz="1200" kern="1200" dirty="0" err="1">
                    <a:solidFill>
                      <a:schemeClr val="tx1"/>
                    </a:solidFill>
                    <a:effectLst/>
                    <a:latin typeface="+mn-lt"/>
                    <a:ea typeface="+mn-ea"/>
                    <a:cs typeface="+mn-cs"/>
                  </a:rPr>
                  <a:t>pMRI</a:t>
                </a:r>
                <a:r>
                  <a:rPr lang="zh-CN" altLang="zh-CN" sz="1200" kern="1200" dirty="0">
                    <a:solidFill>
                      <a:schemeClr val="tx1"/>
                    </a:solidFill>
                    <a:effectLst/>
                    <a:latin typeface="+mn-lt"/>
                    <a:ea typeface="+mn-ea"/>
                    <a:cs typeface="+mn-cs"/>
                  </a:rPr>
                  <a:t>系统带来了额外的空间位置信息，这些信息能够引导图像的重建，</a:t>
                </a:r>
                <a:endParaRPr lang="en-US"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基于图像域的重建算法借助这些灵敏度信息去除目标图像中的混叠伪影，从而得到清晰的目标图像。</a:t>
                </a:r>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然而再实际情况中，</a:t>
                </a:r>
                <a:r>
                  <a:rPr lang="en-US" altLang="zh-CN" sz="1200" kern="1200" dirty="0">
                    <a:solidFill>
                      <a:schemeClr val="tx1"/>
                    </a:solidFill>
                    <a:effectLst/>
                    <a:latin typeface="+mn-lt"/>
                    <a:ea typeface="+mn-ea"/>
                    <a:cs typeface="+mn-cs"/>
                  </a:rPr>
                  <a:t>SENSE</a:t>
                </a:r>
                <a:r>
                  <a:rPr lang="zh-CN" altLang="en-US" sz="1200" kern="1200" dirty="0">
                    <a:solidFill>
                      <a:schemeClr val="tx1"/>
                    </a:solidFill>
                    <a:effectLst/>
                    <a:latin typeface="+mn-lt"/>
                    <a:ea typeface="+mn-ea"/>
                    <a:cs typeface="+mn-cs"/>
                  </a:rPr>
                  <a:t>未知，因此</a:t>
                </a:r>
                <a:r>
                  <a:rPr lang="en-US" altLang="zh-CN" sz="1200" kern="1200" dirty="0">
                    <a:solidFill>
                      <a:schemeClr val="tx1"/>
                    </a:solidFill>
                    <a:effectLst/>
                    <a:latin typeface="+mn-lt"/>
                    <a:ea typeface="+mn-ea"/>
                    <a:cs typeface="+mn-cs"/>
                  </a:rPr>
                  <a:t>SENSE</a:t>
                </a:r>
                <a:r>
                  <a:rPr lang="zh-CN" altLang="en-US" sz="1200" kern="1200" dirty="0">
                    <a:solidFill>
                      <a:schemeClr val="tx1"/>
                    </a:solidFill>
                    <a:effectLst/>
                    <a:latin typeface="+mn-lt"/>
                    <a:ea typeface="+mn-ea"/>
                    <a:cs typeface="+mn-cs"/>
                  </a:rPr>
                  <a:t>的估计尤为重要。</a:t>
                </a:r>
                <a:endParaRPr lang="zh-CN" altLang="en-US" dirty="0"/>
              </a:p>
            </p:txBody>
          </p:sp>
        </mc:Fallback>
      </mc:AlternateContent>
      <p:sp>
        <p:nvSpPr>
          <p:cNvPr id="4" name="灯片编号占位符 3"/>
          <p:cNvSpPr>
            <a:spLocks noGrp="1"/>
          </p:cNvSpPr>
          <p:nvPr>
            <p:ph type="sldNum" sz="quarter" idx="5"/>
          </p:nvPr>
        </p:nvSpPr>
        <p:spPr/>
        <p:txBody>
          <a:bodyPr/>
          <a:lstStyle/>
          <a:p>
            <a:fld id="{5AF57741-1FBC-46E9-B013-86EC6A7C2E15}" type="slidenum">
              <a:rPr lang="zh-CN" altLang="en-US" smtClean="0"/>
              <a:pPr/>
              <a:t>5</a:t>
            </a:fld>
            <a:endParaRPr lang="zh-CN" altLang="en-US"/>
          </a:p>
        </p:txBody>
      </p:sp>
    </p:spTree>
    <p:extLst>
      <p:ext uri="{BB962C8B-B14F-4D97-AF65-F5344CB8AC3E}">
        <p14:creationId xmlns:p14="http://schemas.microsoft.com/office/powerpoint/2010/main" val="12513471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AF57741-1FBC-46E9-B013-86EC6A7C2E15}" type="slidenum">
              <a:rPr lang="zh-CN" altLang="en-US" smtClean="0"/>
              <a:pPr/>
              <a:t>6</a:t>
            </a:fld>
            <a:endParaRPr lang="zh-CN" altLang="en-US"/>
          </a:p>
        </p:txBody>
      </p:sp>
    </p:spTree>
    <p:extLst>
      <p:ext uri="{BB962C8B-B14F-4D97-AF65-F5344CB8AC3E}">
        <p14:creationId xmlns:p14="http://schemas.microsoft.com/office/powerpoint/2010/main" val="22299659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44DF715-C661-4A4B-BB5A-CE67FF753190}" type="slidenum">
              <a:rPr lang="zh-CN" altLang="en-US" smtClean="0"/>
              <a:pPr/>
              <a:t>7</a:t>
            </a:fld>
            <a:endParaRPr lang="zh-CN" altLang="en-US"/>
          </a:p>
        </p:txBody>
      </p:sp>
    </p:spTree>
    <p:extLst>
      <p:ext uri="{BB962C8B-B14F-4D97-AF65-F5344CB8AC3E}">
        <p14:creationId xmlns:p14="http://schemas.microsoft.com/office/powerpoint/2010/main" val="7179159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AF57741-1FBC-46E9-B013-86EC6A7C2E15}" type="slidenum">
              <a:rPr lang="zh-CN" altLang="en-US" smtClean="0"/>
              <a:pPr/>
              <a:t>8</a:t>
            </a:fld>
            <a:endParaRPr lang="zh-CN" altLang="en-US"/>
          </a:p>
        </p:txBody>
      </p:sp>
    </p:spTree>
    <p:extLst>
      <p:ext uri="{BB962C8B-B14F-4D97-AF65-F5344CB8AC3E}">
        <p14:creationId xmlns:p14="http://schemas.microsoft.com/office/powerpoint/2010/main" val="35939806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AF57741-1FBC-46E9-B013-86EC6A7C2E15}" type="slidenum">
              <a:rPr lang="zh-CN" altLang="en-US" smtClean="0"/>
              <a:pPr/>
              <a:t>11</a:t>
            </a:fld>
            <a:endParaRPr lang="zh-CN" altLang="en-US"/>
          </a:p>
        </p:txBody>
      </p:sp>
    </p:spTree>
    <p:extLst>
      <p:ext uri="{BB962C8B-B14F-4D97-AF65-F5344CB8AC3E}">
        <p14:creationId xmlns:p14="http://schemas.microsoft.com/office/powerpoint/2010/main" val="35392372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8313"/>
            <a:ext cx="7772400" cy="1102859"/>
          </a:xfrm>
        </p:spPr>
        <p:txBody>
          <a:bodyPr/>
          <a:lstStyle/>
          <a:p>
            <a:r>
              <a:rPr lang="zh-CN" altLang="en-US"/>
              <a:t>单击此处编辑母版标题样式</a:t>
            </a:r>
          </a:p>
        </p:txBody>
      </p:sp>
      <p:sp>
        <p:nvSpPr>
          <p:cNvPr id="3" name="副标题 2"/>
          <p:cNvSpPr>
            <a:spLocks noGrp="1"/>
          </p:cNvSpPr>
          <p:nvPr>
            <p:ph type="subTitle" idx="1"/>
          </p:nvPr>
        </p:nvSpPr>
        <p:spPr>
          <a:xfrm>
            <a:off x="1371600" y="2915550"/>
            <a:ext cx="6400800" cy="1314856"/>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C1F886BA-5FC7-4C45-9AF2-D10BC1540A8E}" type="datetimeFigureOut">
              <a:rPr lang="zh-CN" altLang="en-US" smtClean="0"/>
              <a:pPr/>
              <a:t>2021/6/1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D6D0CF6-0F7D-4653-8535-B9F68734AF5D}" type="slidenum">
              <a:rPr lang="zh-CN" altLang="en-US" smtClean="0"/>
              <a:pPr/>
              <a:t>‹#›</a:t>
            </a:fld>
            <a:endParaRPr lang="zh-CN" altLang="en-US"/>
          </a:p>
        </p:txBody>
      </p:sp>
    </p:spTree>
  </p:cSld>
  <p:clrMapOvr>
    <a:masterClrMapping/>
  </p:clrMapOvr>
  <p:transition spd="med" advClick="0" advTm="0">
    <p:rand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1561"/>
            <a:ext cx="5486400" cy="425185"/>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459723"/>
            <a:ext cx="5486400" cy="308705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6746"/>
            <a:ext cx="5486400" cy="60383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C1F886BA-5FC7-4C45-9AF2-D10BC1540A8E}" type="datetimeFigureOut">
              <a:rPr lang="zh-CN" altLang="en-US" smtClean="0"/>
              <a:pPr/>
              <a:t>2021/6/1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D6D0CF6-0F7D-4653-8535-B9F68734AF5D}" type="slidenum">
              <a:rPr lang="zh-CN" altLang="en-US" smtClean="0"/>
              <a:pPr/>
              <a:t>‹#›</a:t>
            </a:fld>
            <a:endParaRPr lang="zh-CN" altLang="en-US"/>
          </a:p>
        </p:txBody>
      </p:sp>
    </p:spTree>
  </p:cSld>
  <p:clrMapOvr>
    <a:masterClrMapping/>
  </p:clrMapOvr>
  <p:transition spd="med" advClick="0" advTm="0">
    <p:rand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C1F886BA-5FC7-4C45-9AF2-D10BC1540A8E}" type="datetimeFigureOut">
              <a:rPr lang="zh-CN" altLang="en-US" smtClean="0"/>
              <a:pPr/>
              <a:t>2021/6/1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D6D0CF6-0F7D-4653-8535-B9F68734AF5D}" type="slidenum">
              <a:rPr lang="zh-CN" altLang="en-US" smtClean="0"/>
              <a:pPr/>
              <a:t>‹#›</a:t>
            </a:fld>
            <a:endParaRPr lang="zh-CN" altLang="en-US"/>
          </a:p>
        </p:txBody>
      </p:sp>
    </p:spTree>
  </p:cSld>
  <p:clrMapOvr>
    <a:masterClrMapping/>
  </p:clrMapOvr>
  <p:transition spd="med" advClick="0" advTm="0">
    <p:random/>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8" name="矩形 7"/>
          <p:cNvSpPr/>
          <p:nvPr userDrawn="1"/>
        </p:nvSpPr>
        <p:spPr>
          <a:xfrm>
            <a:off x="6156176" y="4480756"/>
            <a:ext cx="775136" cy="246221"/>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a:ln>
                  <a:noFill/>
                </a:ln>
                <a:solidFill>
                  <a:prstClr val="white"/>
                </a:solidFill>
                <a:effectLst/>
                <a:uLnTx/>
                <a:uFillTx/>
              </a:rPr>
              <a:t>PPT</a:t>
            </a:r>
            <a:r>
              <a:rPr kumimoji="0" lang="zh-CN" altLang="en-US" sz="100" b="0" i="0" u="none" strike="noStrike" kern="0" cap="none" spc="0" normalizeH="0" baseline="0" noProof="0">
                <a:ln>
                  <a:noFill/>
                </a:ln>
                <a:solidFill>
                  <a:prstClr val="white"/>
                </a:solidFill>
                <a:effectLst/>
                <a:uLnTx/>
                <a:uFillTx/>
              </a:rPr>
              <a:t>模板下载：</a:t>
            </a:r>
            <a:r>
              <a:rPr kumimoji="0" lang="en-US" altLang="zh-CN" sz="100" b="0" i="0" u="none" strike="noStrike" kern="0" cap="none" spc="0" normalizeH="0" baseline="0" noProof="0">
                <a:ln>
                  <a:noFill/>
                </a:ln>
                <a:solidFill>
                  <a:prstClr val="white"/>
                </a:solidFill>
                <a:effectLst/>
                <a:uLnTx/>
                <a:uFillTx/>
              </a:rPr>
              <a:t>www.1ppt.com/moban/     </a:t>
            </a:r>
            <a:r>
              <a:rPr kumimoji="0" lang="zh-CN" altLang="en-US" sz="100" b="0" i="0" u="none" strike="noStrike" kern="0" cap="none" spc="0" normalizeH="0" baseline="0" noProof="0">
                <a:ln>
                  <a:noFill/>
                </a:ln>
                <a:solidFill>
                  <a:prstClr val="white"/>
                </a:solidFill>
                <a:effectLst/>
                <a:uLnTx/>
                <a:uFillTx/>
              </a:rPr>
              <a:t>行业</a:t>
            </a:r>
            <a:r>
              <a:rPr kumimoji="0" lang="en-US" altLang="zh-CN" sz="100" b="0" i="0" u="none" strike="noStrike" kern="0" cap="none" spc="0" normalizeH="0" baseline="0" noProof="0">
                <a:ln>
                  <a:noFill/>
                </a:ln>
                <a:solidFill>
                  <a:prstClr val="white"/>
                </a:solidFill>
                <a:effectLst/>
                <a:uLnTx/>
                <a:uFillTx/>
              </a:rPr>
              <a:t>PPT</a:t>
            </a:r>
            <a:r>
              <a:rPr kumimoji="0" lang="zh-CN" altLang="en-US" sz="100" b="0" i="0" u="none" strike="noStrike" kern="0" cap="none" spc="0" normalizeH="0" baseline="0" noProof="0">
                <a:ln>
                  <a:noFill/>
                </a:ln>
                <a:solidFill>
                  <a:prstClr val="white"/>
                </a:solidFill>
                <a:effectLst/>
                <a:uLnTx/>
                <a:uFillTx/>
              </a:rPr>
              <a:t>模板：</a:t>
            </a:r>
            <a:r>
              <a:rPr kumimoji="0" lang="en-US" altLang="zh-CN" sz="100" b="0" i="0" u="none" strike="noStrike" kern="0" cap="none" spc="0" normalizeH="0" baseline="0" noProof="0">
                <a:ln>
                  <a:noFill/>
                </a:ln>
                <a:solidFill>
                  <a:prstClr val="white"/>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a:ln>
                  <a:noFill/>
                </a:ln>
                <a:solidFill>
                  <a:prstClr val="white"/>
                </a:solidFill>
                <a:effectLst/>
                <a:uLnTx/>
                <a:uFillTx/>
              </a:rPr>
              <a:t>节日</a:t>
            </a:r>
            <a:r>
              <a:rPr kumimoji="0" lang="en-US" altLang="zh-CN" sz="100" b="0" i="0" u="none" strike="noStrike" kern="0" cap="none" spc="0" normalizeH="0" baseline="0" noProof="0">
                <a:ln>
                  <a:noFill/>
                </a:ln>
                <a:solidFill>
                  <a:prstClr val="white"/>
                </a:solidFill>
                <a:effectLst/>
                <a:uLnTx/>
                <a:uFillTx/>
              </a:rPr>
              <a:t>PPT</a:t>
            </a:r>
            <a:r>
              <a:rPr kumimoji="0" lang="zh-CN" altLang="en-US" sz="100" b="0" i="0" u="none" strike="noStrike" kern="0" cap="none" spc="0" normalizeH="0" baseline="0" noProof="0">
                <a:ln>
                  <a:noFill/>
                </a:ln>
                <a:solidFill>
                  <a:prstClr val="white"/>
                </a:solidFill>
                <a:effectLst/>
                <a:uLnTx/>
                <a:uFillTx/>
              </a:rPr>
              <a:t>模板：</a:t>
            </a:r>
            <a:r>
              <a:rPr kumimoji="0" lang="en-US" altLang="zh-CN" sz="100" b="0" i="0" u="none" strike="noStrike" kern="0" cap="none" spc="0" normalizeH="0" baseline="0" noProof="0">
                <a:ln>
                  <a:noFill/>
                </a:ln>
                <a:solidFill>
                  <a:prstClr val="white"/>
                </a:solidFill>
                <a:effectLst/>
                <a:uLnTx/>
                <a:uFillTx/>
              </a:rPr>
              <a:t>www.1ppt.com/jieri/           PPT</a:t>
            </a:r>
            <a:r>
              <a:rPr kumimoji="0" lang="zh-CN" altLang="en-US" sz="100" b="0" i="0" u="none" strike="noStrike" kern="0" cap="none" spc="0" normalizeH="0" baseline="0" noProof="0">
                <a:ln>
                  <a:noFill/>
                </a:ln>
                <a:solidFill>
                  <a:prstClr val="white"/>
                </a:solidFill>
                <a:effectLst/>
                <a:uLnTx/>
                <a:uFillTx/>
              </a:rPr>
              <a:t>素材下载：</a:t>
            </a:r>
            <a:r>
              <a:rPr kumimoji="0" lang="en-US" altLang="zh-CN" sz="100" b="0" i="0" u="none" strike="noStrike" kern="0" cap="none" spc="0" normalizeH="0" baseline="0" noProof="0">
                <a:ln>
                  <a:noFill/>
                </a:ln>
                <a:solidFill>
                  <a:prstClr val="white"/>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a:ln>
                  <a:noFill/>
                </a:ln>
                <a:solidFill>
                  <a:prstClr val="white"/>
                </a:solidFill>
                <a:effectLst/>
                <a:uLnTx/>
                <a:uFillTx/>
              </a:rPr>
              <a:t>PPT</a:t>
            </a:r>
            <a:r>
              <a:rPr kumimoji="0" lang="zh-CN" altLang="en-US" sz="100" b="0" i="0" u="none" strike="noStrike" kern="0" cap="none" spc="0" normalizeH="0" baseline="0" noProof="0">
                <a:ln>
                  <a:noFill/>
                </a:ln>
                <a:solidFill>
                  <a:prstClr val="white"/>
                </a:solidFill>
                <a:effectLst/>
                <a:uLnTx/>
                <a:uFillTx/>
              </a:rPr>
              <a:t>背景图片：</a:t>
            </a:r>
            <a:r>
              <a:rPr kumimoji="0" lang="en-US" altLang="zh-CN" sz="100" b="0" i="0" u="none" strike="noStrike" kern="0" cap="none" spc="0" normalizeH="0" baseline="0" noProof="0">
                <a:ln>
                  <a:noFill/>
                </a:ln>
                <a:solidFill>
                  <a:prstClr val="white"/>
                </a:solidFill>
                <a:effectLst/>
                <a:uLnTx/>
                <a:uFillTx/>
              </a:rPr>
              <a:t>www.1ppt.com/beijing/      PPT</a:t>
            </a:r>
            <a:r>
              <a:rPr kumimoji="0" lang="zh-CN" altLang="en-US" sz="100" b="0" i="0" u="none" strike="noStrike" kern="0" cap="none" spc="0" normalizeH="0" baseline="0" noProof="0">
                <a:ln>
                  <a:noFill/>
                </a:ln>
                <a:solidFill>
                  <a:prstClr val="white"/>
                </a:solidFill>
                <a:effectLst/>
                <a:uLnTx/>
                <a:uFillTx/>
              </a:rPr>
              <a:t>图表下载：</a:t>
            </a:r>
            <a:r>
              <a:rPr kumimoji="0" lang="en-US" altLang="zh-CN" sz="100" b="0" i="0" u="none" strike="noStrike" kern="0" cap="none" spc="0" normalizeH="0" baseline="0" noProof="0">
                <a:ln>
                  <a:noFill/>
                </a:ln>
                <a:solidFill>
                  <a:prstClr val="white"/>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a:ln>
                  <a:noFill/>
                </a:ln>
                <a:solidFill>
                  <a:prstClr val="white"/>
                </a:solidFill>
                <a:effectLst/>
                <a:uLnTx/>
                <a:uFillTx/>
              </a:rPr>
              <a:t>优秀</a:t>
            </a:r>
            <a:r>
              <a:rPr kumimoji="0" lang="en-US" altLang="zh-CN" sz="100" b="0" i="0" u="none" strike="noStrike" kern="0" cap="none" spc="0" normalizeH="0" baseline="0" noProof="0">
                <a:ln>
                  <a:noFill/>
                </a:ln>
                <a:solidFill>
                  <a:prstClr val="white"/>
                </a:solidFill>
                <a:effectLst/>
                <a:uLnTx/>
                <a:uFillTx/>
              </a:rPr>
              <a:t>PPT</a:t>
            </a:r>
            <a:r>
              <a:rPr kumimoji="0" lang="zh-CN" altLang="en-US" sz="100" b="0" i="0" u="none" strike="noStrike" kern="0" cap="none" spc="0" normalizeH="0" baseline="0" noProof="0">
                <a:ln>
                  <a:noFill/>
                </a:ln>
                <a:solidFill>
                  <a:prstClr val="white"/>
                </a:solidFill>
                <a:effectLst/>
                <a:uLnTx/>
                <a:uFillTx/>
              </a:rPr>
              <a:t>下载：</a:t>
            </a:r>
            <a:r>
              <a:rPr kumimoji="0" lang="en-US" altLang="zh-CN" sz="100" b="0" i="0" u="none" strike="noStrike" kern="0" cap="none" spc="0" normalizeH="0" baseline="0" noProof="0">
                <a:ln>
                  <a:noFill/>
                </a:ln>
                <a:solidFill>
                  <a:prstClr val="white"/>
                </a:solidFill>
                <a:effectLst/>
                <a:uLnTx/>
                <a:uFillTx/>
              </a:rPr>
              <a:t>www.1ppt.com/xiazai/        PPT</a:t>
            </a:r>
            <a:r>
              <a:rPr kumimoji="0" lang="zh-CN" altLang="en-US" sz="100" b="0" i="0" u="none" strike="noStrike" kern="0" cap="none" spc="0" normalizeH="0" baseline="0" noProof="0">
                <a:ln>
                  <a:noFill/>
                </a:ln>
                <a:solidFill>
                  <a:prstClr val="white"/>
                </a:solidFill>
                <a:effectLst/>
                <a:uLnTx/>
                <a:uFillTx/>
              </a:rPr>
              <a:t>教程： </a:t>
            </a:r>
            <a:r>
              <a:rPr kumimoji="0" lang="en-US" altLang="zh-CN" sz="100" b="0" i="0" u="none" strike="noStrike" kern="0" cap="none" spc="0" normalizeH="0" baseline="0" noProof="0">
                <a:ln>
                  <a:noFill/>
                </a:ln>
                <a:solidFill>
                  <a:prstClr val="white"/>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a:ln>
                  <a:noFill/>
                </a:ln>
                <a:solidFill>
                  <a:prstClr val="white"/>
                </a:solidFill>
                <a:effectLst/>
                <a:uLnTx/>
                <a:uFillTx/>
              </a:rPr>
              <a:t>Word</a:t>
            </a:r>
            <a:r>
              <a:rPr kumimoji="0" lang="zh-CN" altLang="en-US" sz="100" b="0" i="0" u="none" strike="noStrike" kern="0" cap="none" spc="0" normalizeH="0" baseline="0" noProof="0">
                <a:ln>
                  <a:noFill/>
                </a:ln>
                <a:solidFill>
                  <a:prstClr val="white"/>
                </a:solidFill>
                <a:effectLst/>
                <a:uLnTx/>
                <a:uFillTx/>
              </a:rPr>
              <a:t>教程： </a:t>
            </a:r>
            <a:r>
              <a:rPr kumimoji="0" lang="en-US" altLang="zh-CN" sz="100" b="0" i="0" u="none" strike="noStrike" kern="0" cap="none" spc="0" normalizeH="0" baseline="0" noProof="0">
                <a:ln>
                  <a:noFill/>
                </a:ln>
                <a:solidFill>
                  <a:prstClr val="white"/>
                </a:solidFill>
                <a:effectLst/>
                <a:uLnTx/>
                <a:uFillTx/>
              </a:rPr>
              <a:t>www.1ppt.com/word/              Excel</a:t>
            </a:r>
            <a:r>
              <a:rPr kumimoji="0" lang="zh-CN" altLang="en-US" sz="100" b="0" i="0" u="none" strike="noStrike" kern="0" cap="none" spc="0" normalizeH="0" baseline="0" noProof="0">
                <a:ln>
                  <a:noFill/>
                </a:ln>
                <a:solidFill>
                  <a:prstClr val="white"/>
                </a:solidFill>
                <a:effectLst/>
                <a:uLnTx/>
                <a:uFillTx/>
              </a:rPr>
              <a:t>教程：</a:t>
            </a:r>
            <a:r>
              <a:rPr kumimoji="0" lang="en-US" altLang="zh-CN" sz="100" b="0" i="0" u="none" strike="noStrike" kern="0" cap="none" spc="0" normalizeH="0" baseline="0" noProof="0">
                <a:ln>
                  <a:noFill/>
                </a:ln>
                <a:solidFill>
                  <a:prstClr val="white"/>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a:ln>
                  <a:noFill/>
                </a:ln>
                <a:solidFill>
                  <a:prstClr val="white"/>
                </a:solidFill>
                <a:effectLst/>
                <a:uLnTx/>
                <a:uFillTx/>
              </a:rPr>
              <a:t>资料下载：</a:t>
            </a:r>
            <a:r>
              <a:rPr kumimoji="0" lang="en-US" altLang="zh-CN" sz="100" b="0" i="0" u="none" strike="noStrike" kern="0" cap="none" spc="0" normalizeH="0" baseline="0" noProof="0">
                <a:ln>
                  <a:noFill/>
                </a:ln>
                <a:solidFill>
                  <a:prstClr val="white"/>
                </a:solidFill>
                <a:effectLst/>
                <a:uLnTx/>
                <a:uFillTx/>
              </a:rPr>
              <a:t>www.1ppt.com/ziliao/                PPT</a:t>
            </a:r>
            <a:r>
              <a:rPr kumimoji="0" lang="zh-CN" altLang="en-US" sz="100" b="0" i="0" u="none" strike="noStrike" kern="0" cap="none" spc="0" normalizeH="0" baseline="0" noProof="0">
                <a:ln>
                  <a:noFill/>
                </a:ln>
                <a:solidFill>
                  <a:prstClr val="white"/>
                </a:solidFill>
                <a:effectLst/>
                <a:uLnTx/>
                <a:uFillTx/>
              </a:rPr>
              <a:t>课件下载：</a:t>
            </a:r>
            <a:r>
              <a:rPr kumimoji="0" lang="en-US" altLang="zh-CN" sz="100" b="0" i="0" u="none" strike="noStrike" kern="0" cap="none" spc="0" normalizeH="0" baseline="0" noProof="0">
                <a:ln>
                  <a:noFill/>
                </a:ln>
                <a:solidFill>
                  <a:prstClr val="white"/>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a:ln>
                  <a:noFill/>
                </a:ln>
                <a:solidFill>
                  <a:prstClr val="white"/>
                </a:solidFill>
                <a:effectLst/>
                <a:uLnTx/>
                <a:uFillTx/>
              </a:rPr>
              <a:t>范文下载：</a:t>
            </a:r>
            <a:r>
              <a:rPr kumimoji="0" lang="en-US" altLang="zh-CN" sz="100" b="0" i="0" u="none" strike="noStrike" kern="0" cap="none" spc="0" normalizeH="0" baseline="0" noProof="0">
                <a:ln>
                  <a:noFill/>
                </a:ln>
                <a:solidFill>
                  <a:prstClr val="white"/>
                </a:solidFill>
                <a:effectLst/>
                <a:uLnTx/>
                <a:uFillTx/>
              </a:rPr>
              <a:t>www.1ppt.com/fanwen/             </a:t>
            </a:r>
            <a:r>
              <a:rPr kumimoji="0" lang="zh-CN" altLang="en-US" sz="100" b="0" i="0" u="none" strike="noStrike" kern="0" cap="none" spc="0" normalizeH="0" baseline="0" noProof="0">
                <a:ln>
                  <a:noFill/>
                </a:ln>
                <a:solidFill>
                  <a:prstClr val="white"/>
                </a:solidFill>
                <a:effectLst/>
                <a:uLnTx/>
                <a:uFillTx/>
              </a:rPr>
              <a:t>试卷下载：</a:t>
            </a:r>
            <a:r>
              <a:rPr kumimoji="0" lang="en-US" altLang="zh-CN" sz="100" b="0" i="0" u="none" strike="noStrike" kern="0" cap="none" spc="0" normalizeH="0" baseline="0" noProof="0">
                <a:ln>
                  <a:noFill/>
                </a:ln>
                <a:solidFill>
                  <a:prstClr val="white"/>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a:ln>
                  <a:noFill/>
                </a:ln>
                <a:solidFill>
                  <a:prstClr val="white"/>
                </a:solidFill>
                <a:effectLst/>
                <a:uLnTx/>
                <a:uFillTx/>
              </a:rPr>
              <a:t>教案下载：</a:t>
            </a:r>
            <a:r>
              <a:rPr kumimoji="0" lang="en-US" altLang="zh-CN" sz="100" b="0" i="0" u="none" strike="noStrike" kern="0" cap="none" spc="0" normalizeH="0" baseline="0" noProof="0">
                <a:ln>
                  <a:noFill/>
                </a:ln>
                <a:solidFill>
                  <a:prstClr val="white"/>
                </a:solidFill>
                <a:effectLst/>
                <a:uLnTx/>
                <a:uFillTx/>
              </a:rPr>
              <a:t>www.1ppt.com/jiaoan/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a:ln>
                  <a:noFill/>
                </a:ln>
                <a:solidFill>
                  <a:prstClr val="white"/>
                </a:solidFill>
                <a:effectLst/>
                <a:uLnTx/>
                <a:uFillTx/>
              </a:rPr>
              <a:t>字体下载：</a:t>
            </a:r>
            <a:r>
              <a:rPr kumimoji="0" lang="en-US" altLang="zh-CN" sz="100" b="0" i="0" u="none" strike="noStrike" kern="0" cap="none" spc="0" normalizeH="0" baseline="0" noProof="0">
                <a:ln>
                  <a:noFill/>
                </a:ln>
                <a:solidFill>
                  <a:prstClr val="white"/>
                </a:solidFill>
                <a:effectLst/>
                <a:uLnTx/>
                <a:uFillTx/>
              </a:rPr>
              <a:t>www.1ppt.com/ziti/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a:ln>
                  <a:noFill/>
                </a:ln>
                <a:solidFill>
                  <a:prstClr val="white"/>
                </a:solidFill>
                <a:effectLst/>
                <a:uLnTx/>
                <a:uFillTx/>
              </a:rPr>
              <a:t> </a:t>
            </a:r>
            <a:endParaRPr kumimoji="0" lang="zh-CN" altLang="en-US" sz="100" b="0" i="0" u="none" strike="noStrike" kern="0" cap="none" spc="0" normalizeH="0" baseline="0" noProof="0">
              <a:ln>
                <a:noFill/>
              </a:ln>
              <a:solidFill>
                <a:prstClr val="white"/>
              </a:solidFill>
              <a:effectLst/>
              <a:uLnTx/>
              <a:uFillTx/>
            </a:endParaRPr>
          </a:p>
        </p:txBody>
      </p:sp>
      <p:sp>
        <p:nvSpPr>
          <p:cNvPr id="2" name="竖排标题 1"/>
          <p:cNvSpPr>
            <a:spLocks noGrp="1"/>
          </p:cNvSpPr>
          <p:nvPr>
            <p:ph type="title" orient="vert"/>
          </p:nvPr>
        </p:nvSpPr>
        <p:spPr>
          <a:xfrm>
            <a:off x="6629400" y="154829"/>
            <a:ext cx="2057400" cy="329309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154829"/>
            <a:ext cx="6019800" cy="329309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C1F886BA-5FC7-4C45-9AF2-D10BC1540A8E}" type="datetimeFigureOut">
              <a:rPr lang="zh-CN" altLang="en-US" smtClean="0"/>
              <a:pPr/>
              <a:t>2021/6/1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D6D0CF6-0F7D-4653-8535-B9F68734AF5D}" type="slidenum">
              <a:rPr lang="zh-CN" altLang="en-US" smtClean="0"/>
              <a:pPr/>
              <a:t>‹#›</a:t>
            </a:fld>
            <a:endParaRPr lang="zh-CN" altLang="en-US"/>
          </a:p>
        </p:txBody>
      </p:sp>
    </p:spTree>
  </p:cSld>
  <p:clrMapOvr>
    <a:masterClrMapping/>
  </p:clrMapOvr>
  <p:transition spd="med" advClick="0" advTm="0">
    <p:random/>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节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val="3611110394"/>
      </p:ext>
    </p:extLst>
  </p:cSld>
  <p:clrMapOvr>
    <a:masterClrMapping/>
  </p:clrMapOvr>
  <p:transition spd="med" advClick="0" advTm="0">
    <p:rand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C1F886BA-5FC7-4C45-9AF2-D10BC1540A8E}" type="datetimeFigureOut">
              <a:rPr lang="zh-CN" altLang="en-US" smtClean="0"/>
              <a:pPr/>
              <a:t>2021/6/1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D6D0CF6-0F7D-4653-8535-B9F68734AF5D}" type="slidenum">
              <a:rPr lang="zh-CN" altLang="en-US" smtClean="0"/>
              <a:pPr/>
              <a:t>‹#›</a:t>
            </a:fld>
            <a:endParaRPr lang="zh-CN" altLang="en-US"/>
          </a:p>
        </p:txBody>
      </p:sp>
    </p:spTree>
  </p:cSld>
  <p:clrMapOvr>
    <a:masterClrMapping/>
  </p:clrMapOvr>
  <p:transition spd="med" advClick="0" advTm="0">
    <p:rand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6196"/>
            <a:ext cx="7772400" cy="1021872"/>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180708"/>
            <a:ext cx="7772400" cy="112548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C1F886BA-5FC7-4C45-9AF2-D10BC1540A8E}" type="datetimeFigureOut">
              <a:rPr lang="zh-CN" altLang="en-US" smtClean="0"/>
              <a:pPr/>
              <a:t>2021/6/1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D6D0CF6-0F7D-4653-8535-B9F68734AF5D}" type="slidenum">
              <a:rPr lang="zh-CN" altLang="en-US" smtClean="0"/>
              <a:pPr/>
              <a:t>‹#›</a:t>
            </a:fld>
            <a:endParaRPr lang="zh-CN" altLang="en-US"/>
          </a:p>
        </p:txBody>
      </p:sp>
    </p:spTree>
  </p:cSld>
  <p:clrMapOvr>
    <a:masterClrMapping/>
  </p:clrMapOvr>
  <p:transition spd="med" advClick="0" advTm="0">
    <p:rand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900391"/>
            <a:ext cx="4038600" cy="254753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900391"/>
            <a:ext cx="4038600" cy="254753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C1F886BA-5FC7-4C45-9AF2-D10BC1540A8E}" type="datetimeFigureOut">
              <a:rPr lang="zh-CN" altLang="en-US" smtClean="0"/>
              <a:pPr/>
              <a:t>2021/6/1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D6D0CF6-0F7D-4653-8535-B9F68734AF5D}" type="slidenum">
              <a:rPr lang="zh-CN" altLang="en-US" smtClean="0"/>
              <a:pPr/>
              <a:t>‹#›</a:t>
            </a:fld>
            <a:endParaRPr lang="zh-CN" altLang="en-US"/>
          </a:p>
        </p:txBody>
      </p:sp>
    </p:spTree>
  </p:cSld>
  <p:clrMapOvr>
    <a:masterClrMapping/>
  </p:clrMapOvr>
  <p:transition spd="med" advClick="0" advTm="0">
    <p:rand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042"/>
            <a:ext cx="8229600" cy="857515"/>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151690"/>
            <a:ext cx="4040188" cy="47997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631660"/>
            <a:ext cx="4040188" cy="296438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6" y="1151690"/>
            <a:ext cx="4041775" cy="47997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6" y="1631660"/>
            <a:ext cx="4041775" cy="296438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C1F886BA-5FC7-4C45-9AF2-D10BC1540A8E}" type="datetimeFigureOut">
              <a:rPr lang="zh-CN" altLang="en-US" smtClean="0"/>
              <a:pPr/>
              <a:t>2021/6/1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D6D0CF6-0F7D-4653-8535-B9F68734AF5D}" type="slidenum">
              <a:rPr lang="zh-CN" altLang="en-US" smtClean="0"/>
              <a:pPr/>
              <a:t>‹#›</a:t>
            </a:fld>
            <a:endParaRPr lang="zh-CN" altLang="en-US"/>
          </a:p>
        </p:txBody>
      </p:sp>
    </p:spTree>
  </p:cSld>
  <p:clrMapOvr>
    <a:masterClrMapping/>
  </p:clrMapOvr>
  <p:transition spd="med" advClick="0" advTm="0">
    <p:rand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C1F886BA-5FC7-4C45-9AF2-D10BC1540A8E}" type="datetimeFigureOut">
              <a:rPr lang="zh-CN" altLang="en-US" smtClean="0"/>
              <a:pPr/>
              <a:t>2021/6/1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DD6D0CF6-0F7D-4653-8535-B9F68734AF5D}" type="slidenum">
              <a:rPr lang="zh-CN" altLang="en-US" smtClean="0"/>
              <a:pPr/>
              <a:t>‹#›</a:t>
            </a:fld>
            <a:endParaRPr lang="zh-CN" altLang="en-US"/>
          </a:p>
        </p:txBody>
      </p:sp>
    </p:spTree>
  </p:cSld>
  <p:clrMapOvr>
    <a:masterClrMapping/>
  </p:clrMapOvr>
  <p:transition spd="med" advClick="0" advTm="0">
    <p:rand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1F886BA-5FC7-4C45-9AF2-D10BC1540A8E}" type="datetimeFigureOut">
              <a:rPr lang="zh-CN" altLang="en-US" smtClean="0"/>
              <a:pPr/>
              <a:t>2021/6/1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D6D0CF6-0F7D-4653-8535-B9F68734AF5D}" type="slidenum">
              <a:rPr lang="zh-CN" altLang="en-US" smtClean="0"/>
              <a:pPr/>
              <a:t>‹#›</a:t>
            </a:fld>
            <a:endParaRPr lang="zh-CN" altLang="en-US"/>
          </a:p>
        </p:txBody>
      </p:sp>
      <p:sp>
        <p:nvSpPr>
          <p:cNvPr id="5" name="矩形 4"/>
          <p:cNvSpPr/>
          <p:nvPr userDrawn="1"/>
        </p:nvSpPr>
        <p:spPr>
          <a:xfrm>
            <a:off x="253" y="196280"/>
            <a:ext cx="144049" cy="50405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4" tIns="34292" rIns="68584" bIns="34292" rtlCol="0" anchor="ctr"/>
          <a:lstStyle/>
          <a:p>
            <a:pPr algn="ctr" defTabSz="685795"/>
            <a:endParaRPr lang="zh-CN" altLang="en-US" sz="1400">
              <a:solidFill>
                <a:srgbClr val="E7E6E6">
                  <a:lumMod val="50000"/>
                </a:srgbClr>
              </a:solidFill>
              <a:cs typeface="+mn-ea"/>
              <a:sym typeface="+mn-lt"/>
            </a:endParaRPr>
          </a:p>
        </p:txBody>
      </p:sp>
    </p:spTree>
  </p:cSld>
  <p:clrMapOvr>
    <a:masterClrMapping/>
  </p:clrMapOvr>
  <p:transition spd="med" advClick="0" advTm="0">
    <p:rand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960B92-30E0-4A2F-8E28-1E6F91EFA0C9}"/>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90DCC4AC-6204-4C9A-962F-0CD733A1CC82}"/>
              </a:ext>
            </a:extLst>
          </p:cNvPr>
          <p:cNvSpPr>
            <a:spLocks noGrp="1"/>
          </p:cNvSpPr>
          <p:nvPr>
            <p:ph type="dt" sz="half" idx="10"/>
          </p:nvPr>
        </p:nvSpPr>
        <p:spPr/>
        <p:txBody>
          <a:bodyPr/>
          <a:lstStyle/>
          <a:p>
            <a:fld id="{C1F886BA-5FC7-4C45-9AF2-D10BC1540A8E}" type="datetimeFigureOut">
              <a:rPr lang="zh-CN" altLang="en-US" smtClean="0"/>
              <a:pPr/>
              <a:t>2021/6/1</a:t>
            </a:fld>
            <a:endParaRPr lang="zh-CN" altLang="en-US"/>
          </a:p>
        </p:txBody>
      </p:sp>
      <p:sp>
        <p:nvSpPr>
          <p:cNvPr id="4" name="页脚占位符 3">
            <a:extLst>
              <a:ext uri="{FF2B5EF4-FFF2-40B4-BE49-F238E27FC236}">
                <a16:creationId xmlns:a16="http://schemas.microsoft.com/office/drawing/2014/main" id="{2DB113EB-7FF6-41A5-9044-516D8EA58D7D}"/>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4A21C04C-CC55-4682-BD10-9F781C960CBF}"/>
              </a:ext>
            </a:extLst>
          </p:cNvPr>
          <p:cNvSpPr>
            <a:spLocks noGrp="1"/>
          </p:cNvSpPr>
          <p:nvPr>
            <p:ph type="sldNum" sz="quarter" idx="12"/>
          </p:nvPr>
        </p:nvSpPr>
        <p:spPr/>
        <p:txBody>
          <a:bodyPr/>
          <a:lstStyle/>
          <a:p>
            <a:fld id="{DD6D0CF6-0F7D-4653-8535-B9F68734AF5D}" type="slidenum">
              <a:rPr lang="zh-CN" altLang="en-US" smtClean="0"/>
              <a:pPr/>
              <a:t>‹#›</a:t>
            </a:fld>
            <a:endParaRPr lang="zh-CN" altLang="en-US"/>
          </a:p>
        </p:txBody>
      </p:sp>
    </p:spTree>
    <p:extLst>
      <p:ext uri="{BB962C8B-B14F-4D97-AF65-F5344CB8AC3E}">
        <p14:creationId xmlns:p14="http://schemas.microsoft.com/office/powerpoint/2010/main" val="3344154470"/>
      </p:ext>
    </p:extLst>
  </p:cSld>
  <p:clrMapOvr>
    <a:masterClrMapping/>
  </p:clrMapOvr>
  <p:transition spd="med" advClick="0" advTm="0">
    <p:rand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851"/>
            <a:ext cx="3008313" cy="871807"/>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04851"/>
            <a:ext cx="5111750" cy="439119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1" y="1076658"/>
            <a:ext cx="3008313" cy="351938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C1F886BA-5FC7-4C45-9AF2-D10BC1540A8E}" type="datetimeFigureOut">
              <a:rPr lang="zh-CN" altLang="en-US" smtClean="0"/>
              <a:pPr/>
              <a:t>2021/6/1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D6D0CF6-0F7D-4653-8535-B9F68734AF5D}" type="slidenum">
              <a:rPr lang="zh-CN" altLang="en-US" smtClean="0"/>
              <a:pPr/>
              <a:t>‹#›</a:t>
            </a:fld>
            <a:endParaRPr lang="zh-CN" altLang="en-US"/>
          </a:p>
        </p:txBody>
      </p:sp>
    </p:spTree>
  </p:cSld>
  <p:clrMapOvr>
    <a:masterClrMapping/>
  </p:clrMapOvr>
  <p:transition spd="med" advClick="0" advTm="0">
    <p:rand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6042"/>
            <a:ext cx="8229600" cy="857515"/>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200521"/>
            <a:ext cx="8229600" cy="339552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4768735"/>
            <a:ext cx="2133600" cy="273928"/>
          </a:xfrm>
          <a:prstGeom prst="rect">
            <a:avLst/>
          </a:prstGeom>
        </p:spPr>
        <p:txBody>
          <a:bodyPr vert="horz" lIns="91440" tIns="45720" rIns="91440" bIns="45720" rtlCol="0" anchor="ctr"/>
          <a:lstStyle>
            <a:lvl1pPr algn="l">
              <a:defRPr sz="1200">
                <a:solidFill>
                  <a:schemeClr val="tx1">
                    <a:tint val="75000"/>
                  </a:schemeClr>
                </a:solidFill>
              </a:defRPr>
            </a:lvl1pPr>
          </a:lstStyle>
          <a:p>
            <a:fld id="{C1F886BA-5FC7-4C45-9AF2-D10BC1540A8E}" type="datetimeFigureOut">
              <a:rPr lang="zh-CN" altLang="en-US" smtClean="0"/>
              <a:pPr/>
              <a:t>2021/6/1</a:t>
            </a:fld>
            <a:endParaRPr lang="zh-CN" altLang="en-US"/>
          </a:p>
        </p:txBody>
      </p:sp>
      <p:sp>
        <p:nvSpPr>
          <p:cNvPr id="5" name="页脚占位符 4"/>
          <p:cNvSpPr>
            <a:spLocks noGrp="1"/>
          </p:cNvSpPr>
          <p:nvPr>
            <p:ph type="ftr" sz="quarter" idx="3"/>
          </p:nvPr>
        </p:nvSpPr>
        <p:spPr>
          <a:xfrm>
            <a:off x="3124200" y="4768735"/>
            <a:ext cx="2895600" cy="273928"/>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8735"/>
            <a:ext cx="2133600" cy="273928"/>
          </a:xfrm>
          <a:prstGeom prst="rect">
            <a:avLst/>
          </a:prstGeom>
        </p:spPr>
        <p:txBody>
          <a:bodyPr vert="horz" lIns="91440" tIns="45720" rIns="91440" bIns="45720" rtlCol="0" anchor="ctr"/>
          <a:lstStyle>
            <a:lvl1pPr algn="r">
              <a:defRPr sz="1200">
                <a:solidFill>
                  <a:schemeClr val="tx1">
                    <a:tint val="75000"/>
                  </a:schemeClr>
                </a:solidFill>
              </a:defRPr>
            </a:lvl1pPr>
          </a:lstStyle>
          <a:p>
            <a:fld id="{DD6D0CF6-0F7D-4653-8535-B9F68734AF5D}"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64" r:id="rId8"/>
    <p:sldLayoutId id="2147483656" r:id="rId9"/>
    <p:sldLayoutId id="2147483657" r:id="rId10"/>
    <p:sldLayoutId id="2147483658" r:id="rId11"/>
    <p:sldLayoutId id="2147483659" r:id="rId12"/>
    <p:sldLayoutId id="2147483663" r:id="rId13"/>
  </p:sldLayoutIdLst>
  <p:transition spd="med" advClick="0" advTm="0">
    <p:random/>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xml"/><Relationship Id="rId1" Type="http://schemas.openxmlformats.org/officeDocument/2006/relationships/tags" Target="../tags/tag4.xml"/><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26.png"/></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70.png"/></Relationships>
</file>

<file path=ppt/slides/_rels/slide1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 Id="rId5" Type="http://schemas.openxmlformats.org/officeDocument/2006/relationships/image" Target="../media/image31.png"/><Relationship Id="rId4" Type="http://schemas.openxmlformats.org/officeDocument/2006/relationships/image" Target="../media/image30.png"/></Relationships>
</file>

<file path=ppt/slides/_rels/slide1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xml"/><Relationship Id="rId1" Type="http://schemas.openxmlformats.org/officeDocument/2006/relationships/tags" Target="../tags/tag5.xml"/><Relationship Id="rId4" Type="http://schemas.openxmlformats.org/officeDocument/2006/relationships/image" Target="../media/image1.png"/></Relationships>
</file>

<file path=ppt/slides/_rels/slide21.xml.rels><?xml version="1.0" encoding="UTF-8" standalone="yes"?>
<Relationships xmlns="http://schemas.openxmlformats.org/package/2006/relationships"><Relationship Id="rId8" Type="http://schemas.openxmlformats.org/officeDocument/2006/relationships/image" Target="../media/image190.png"/><Relationship Id="rId3" Type="http://schemas.openxmlformats.org/officeDocument/2006/relationships/image" Target="../media/image140.png"/><Relationship Id="rId7" Type="http://schemas.openxmlformats.org/officeDocument/2006/relationships/image" Target="../media/image36.png"/><Relationship Id="rId2" Type="http://schemas.openxmlformats.org/officeDocument/2006/relationships/notesSlide" Target="../notesSlides/notesSlide16.xml"/><Relationship Id="rId1" Type="http://schemas.openxmlformats.org/officeDocument/2006/relationships/slideLayout" Target="../slideLayouts/slideLayout7.xml"/><Relationship Id="rId6" Type="http://schemas.openxmlformats.org/officeDocument/2006/relationships/image" Target="../media/image35.png"/><Relationship Id="rId5" Type="http://schemas.openxmlformats.org/officeDocument/2006/relationships/image" Target="../media/image160.png"/><Relationship Id="rId10" Type="http://schemas.openxmlformats.org/officeDocument/2006/relationships/image" Target="../media/image210.png"/><Relationship Id="rId4" Type="http://schemas.openxmlformats.org/officeDocument/2006/relationships/image" Target="../media/image34.png"/><Relationship Id="rId9" Type="http://schemas.openxmlformats.org/officeDocument/2006/relationships/image" Target="../media/image37.png"/></Relationships>
</file>

<file path=ppt/slides/_rels/slide2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230.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xml"/><Relationship Id="rId1" Type="http://schemas.openxmlformats.org/officeDocument/2006/relationships/tags" Target="../tags/tag6.xml"/><Relationship Id="rId4" Type="http://schemas.openxmlformats.org/officeDocument/2006/relationships/image" Target="../media/image1.png"/></Relationships>
</file>

<file path=ppt/slides/_rels/slide24.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260.png"/><Relationship Id="rId1" Type="http://schemas.openxmlformats.org/officeDocument/2006/relationships/slideLayout" Target="../slideLayouts/slideLayout7.xml"/><Relationship Id="rId4" Type="http://schemas.openxmlformats.org/officeDocument/2006/relationships/image" Target="../media/image42.png"/></Relationships>
</file>

<file path=ppt/slides/_rels/slide2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tags" Target="../tags/tag7.xml"/><Relationship Id="rId5" Type="http://schemas.openxmlformats.org/officeDocument/2006/relationships/image" Target="../media/image1.png"/><Relationship Id="rId4"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png"/><Relationship Id="rId2" Type="http://schemas.openxmlformats.org/officeDocument/2006/relationships/notesSlide" Target="../notesSlides/notesSlide5.xml"/><Relationship Id="rId16" Type="http://schemas.openxmlformats.org/officeDocument/2006/relationships/image" Target="../media/image16.png"/><Relationship Id="rId1" Type="http://schemas.openxmlformats.org/officeDocument/2006/relationships/slideLayout" Target="../slideLayouts/slideLayout7.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5" Type="http://schemas.openxmlformats.org/officeDocument/2006/relationships/image" Target="../media/image1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14.png"/></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tags" Target="../tags/tag3.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4" cstate="screen">
            <a:extLst>
              <a:ext uri="{28A0092B-C50C-407E-A947-70E740481C1C}">
                <a14:useLocalDpi xmlns:a14="http://schemas.microsoft.com/office/drawing/2010/main" val="0"/>
              </a:ext>
            </a:extLst>
          </a:blip>
          <a:srcRect l="17632" r="49845" b="47264"/>
          <a:stretch>
            <a:fillRect/>
          </a:stretch>
        </p:blipFill>
        <p:spPr>
          <a:xfrm>
            <a:off x="6912260" y="-43630"/>
            <a:ext cx="2124236" cy="3616660"/>
          </a:xfrm>
          <a:prstGeom prst="rect">
            <a:avLst/>
          </a:prstGeom>
        </p:spPr>
      </p:pic>
      <p:sp>
        <p:nvSpPr>
          <p:cNvPr id="9" name="文本框 9"/>
          <p:cNvSpPr txBox="1"/>
          <p:nvPr/>
        </p:nvSpPr>
        <p:spPr>
          <a:xfrm>
            <a:off x="2107894" y="3135720"/>
            <a:ext cx="3647152" cy="331629"/>
          </a:xfrm>
          <a:prstGeom prst="rect">
            <a:avLst/>
          </a:prstGeom>
          <a:noFill/>
        </p:spPr>
        <p:txBody>
          <a:bodyPr wrap="none" rtlCol="0" anchor="ctr">
            <a:spAutoFit/>
          </a:bodyPr>
          <a:lstStyle/>
          <a:p>
            <a:pPr algn="ctr">
              <a:lnSpc>
                <a:spcPct val="120000"/>
              </a:lnSpc>
            </a:pPr>
            <a:r>
              <a:rPr lang="zh-CN" altLang="en-US" sz="1400" b="1" spc="300" dirty="0">
                <a:solidFill>
                  <a:schemeClr val="tx1">
                    <a:lumMod val="65000"/>
                    <a:lumOff val="35000"/>
                  </a:schemeClr>
                </a:solidFill>
                <a:latin typeface="方正兰亭超细黑简体" pitchFamily="2" charset="-122"/>
                <a:ea typeface="方正兰亭超细黑简体" pitchFamily="2" charset="-122"/>
              </a:rPr>
              <a:t>汇报人</a:t>
            </a:r>
            <a:r>
              <a:rPr lang="en-US" altLang="zh-CN" sz="1400" b="1" spc="300" dirty="0">
                <a:solidFill>
                  <a:schemeClr val="tx1">
                    <a:lumMod val="65000"/>
                    <a:lumOff val="35000"/>
                  </a:schemeClr>
                </a:solidFill>
                <a:latin typeface="方正兰亭超细黑简体" pitchFamily="2" charset="-122"/>
                <a:ea typeface="方正兰亭超细黑简体" pitchFamily="2" charset="-122"/>
              </a:rPr>
              <a:t>:</a:t>
            </a:r>
            <a:r>
              <a:rPr lang="zh-CN" altLang="en-US" sz="1400" b="1" spc="300" dirty="0">
                <a:solidFill>
                  <a:schemeClr val="tx1">
                    <a:lumMod val="65000"/>
                    <a:lumOff val="35000"/>
                  </a:schemeClr>
                </a:solidFill>
                <a:latin typeface="方正兰亭超细黑简体" pitchFamily="2" charset="-122"/>
                <a:ea typeface="方正兰亭超细黑简体" pitchFamily="2" charset="-122"/>
              </a:rPr>
              <a:t>黄益俊</a:t>
            </a:r>
            <a:r>
              <a:rPr lang="en-US" altLang="zh-CN" sz="1400" b="1" spc="300" dirty="0">
                <a:solidFill>
                  <a:schemeClr val="tx1">
                    <a:lumMod val="65000"/>
                    <a:lumOff val="35000"/>
                  </a:schemeClr>
                </a:solidFill>
                <a:latin typeface="方正兰亭超细黑简体" pitchFamily="2" charset="-122"/>
                <a:ea typeface="方正兰亭超细黑简体" pitchFamily="2" charset="-122"/>
              </a:rPr>
              <a:t>   </a:t>
            </a:r>
            <a:r>
              <a:rPr lang="zh-CN" altLang="en-US" sz="1400" b="1" spc="300" dirty="0">
                <a:solidFill>
                  <a:schemeClr val="tx1">
                    <a:lumMod val="65000"/>
                    <a:lumOff val="35000"/>
                  </a:schemeClr>
                </a:solidFill>
                <a:latin typeface="方正兰亭超细黑简体" pitchFamily="2" charset="-122"/>
                <a:ea typeface="方正兰亭超细黑简体" pitchFamily="2" charset="-122"/>
              </a:rPr>
              <a:t>时间：</a:t>
            </a:r>
            <a:r>
              <a:rPr lang="en-US" altLang="zh-CN" sz="1400" b="1" spc="300" dirty="0">
                <a:solidFill>
                  <a:schemeClr val="tx1">
                    <a:lumMod val="65000"/>
                    <a:lumOff val="35000"/>
                  </a:schemeClr>
                </a:solidFill>
                <a:latin typeface="方正兰亭超细黑简体" pitchFamily="2" charset="-122"/>
                <a:ea typeface="方正兰亭超细黑简体" pitchFamily="2" charset="-122"/>
              </a:rPr>
              <a:t>2021/6/2</a:t>
            </a:r>
            <a:endParaRPr lang="zh-CN" altLang="en-US" sz="1400" b="1" spc="300" dirty="0">
              <a:solidFill>
                <a:schemeClr val="tx1">
                  <a:lumMod val="65000"/>
                  <a:lumOff val="35000"/>
                </a:schemeClr>
              </a:solidFill>
              <a:latin typeface="方正兰亭超细黑简体" pitchFamily="2" charset="-122"/>
              <a:ea typeface="方正兰亭超细黑简体" pitchFamily="2" charset="-122"/>
            </a:endParaRPr>
          </a:p>
        </p:txBody>
      </p:sp>
      <p:sp>
        <p:nvSpPr>
          <p:cNvPr id="11" name="PA_文本框 6"/>
          <p:cNvSpPr txBox="1"/>
          <p:nvPr>
            <p:custDataLst>
              <p:tags r:id="rId1"/>
            </p:custDataLst>
          </p:nvPr>
        </p:nvSpPr>
        <p:spPr>
          <a:xfrm>
            <a:off x="971600" y="2034410"/>
            <a:ext cx="5940660" cy="497957"/>
          </a:xfrm>
          <a:prstGeom prst="rect">
            <a:avLst/>
          </a:prstGeom>
          <a:noFill/>
        </p:spPr>
        <p:txBody>
          <a:bodyPr wrap="square" rtlCol="0" anchor="ctr">
            <a:spAutoFit/>
          </a:bodyPr>
          <a:lstStyle/>
          <a:p>
            <a:pPr algn="ctr">
              <a:lnSpc>
                <a:spcPct val="120000"/>
              </a:lnSpc>
            </a:pP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SENSITIVITY ESTIMATION</a:t>
            </a: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E7DCC632-B610-4AD1-B863-774A2597D078}"/>
              </a:ext>
            </a:extLst>
          </p:cNvPr>
          <p:cNvSpPr/>
          <p:nvPr/>
        </p:nvSpPr>
        <p:spPr>
          <a:xfrm>
            <a:off x="287524" y="232284"/>
            <a:ext cx="5256584" cy="438582"/>
          </a:xfrm>
          <a:prstGeom prst="rect">
            <a:avLst/>
          </a:prstGeom>
        </p:spPr>
        <p:txBody>
          <a:bodyPr wrap="square" lIns="68580" tIns="34290" rIns="68580" bIns="34290">
            <a:spAutoFit/>
          </a:bodyPr>
          <a:lstStyle/>
          <a:p>
            <a:pPr>
              <a:defRPr/>
            </a:pPr>
            <a:r>
              <a:rPr lang="en-US" altLang="zh-CN" sz="2400" b="1" kern="100"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rPr>
              <a:t>2.3 </a:t>
            </a:r>
            <a:r>
              <a:rPr lang="zh-CN" altLang="en-US" sz="2400" b="1" kern="100"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rPr>
              <a:t>灵敏度的近似估计</a:t>
            </a:r>
            <a:endParaRPr lang="zh-CN" altLang="zh-CN" sz="2400" b="1" kern="100"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 name="文本框 2">
            <a:extLst>
              <a:ext uri="{FF2B5EF4-FFF2-40B4-BE49-F238E27FC236}">
                <a16:creationId xmlns:a16="http://schemas.microsoft.com/office/drawing/2014/main" id="{12F19AB1-9DB8-405D-9092-1646E3CE329F}"/>
              </a:ext>
            </a:extLst>
          </p:cNvPr>
          <p:cNvSpPr txBox="1"/>
          <p:nvPr/>
        </p:nvSpPr>
        <p:spPr>
          <a:xfrm>
            <a:off x="900000" y="720000"/>
            <a:ext cx="7920492" cy="1708160"/>
          </a:xfrm>
          <a:prstGeom prst="rect">
            <a:avLst/>
          </a:prstGeom>
          <a:noFill/>
        </p:spPr>
        <p:txBody>
          <a:bodyPr wrap="square" rtlCol="0">
            <a:spAutoFit/>
          </a:bodyPr>
          <a:lstStyle/>
          <a:p>
            <a:pPr marL="285750" indent="-285750">
              <a:spcBef>
                <a:spcPts val="600"/>
              </a:spcBef>
              <a:spcAft>
                <a:spcPts val="60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灵敏度对图像重建十分重要，其准确度会严重影响重建图像的质量。</a:t>
            </a:r>
            <a:endParaRPr lang="en-US" altLang="zh-CN" dirty="0">
              <a:latin typeface="微软雅黑" panose="020B0503020204020204" pitchFamily="34" charset="-122"/>
              <a:ea typeface="微软雅黑" panose="020B0503020204020204" pitchFamily="34" charset="-122"/>
            </a:endParaRPr>
          </a:p>
          <a:p>
            <a:pPr marL="285750" indent="-285750">
              <a:spcBef>
                <a:spcPts val="600"/>
              </a:spcBef>
              <a:spcAft>
                <a:spcPts val="60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对灵敏度的粗略估计一般使用</a:t>
            </a:r>
            <a:r>
              <a:rPr lang="en-US" altLang="zh-CN" dirty="0">
                <a:latin typeface="微软雅黑" panose="020B0503020204020204" pitchFamily="34" charset="-122"/>
                <a:ea typeface="微软雅黑" panose="020B0503020204020204" pitchFamily="34" charset="-122"/>
              </a:rPr>
              <a:t>ACS</a:t>
            </a:r>
            <a:r>
              <a:rPr lang="zh-CN" altLang="en-US" dirty="0">
                <a:latin typeface="微软雅黑" panose="020B0503020204020204" pitchFamily="34" charset="-122"/>
                <a:ea typeface="微软雅黑" panose="020B0503020204020204" pitchFamily="34" charset="-122"/>
              </a:rPr>
              <a:t>，对</a:t>
            </a:r>
            <a:r>
              <a:rPr lang="en-US" altLang="zh-CN" dirty="0">
                <a:latin typeface="微软雅黑" panose="020B0503020204020204" pitchFamily="34" charset="-122"/>
                <a:ea typeface="微软雅黑" panose="020B0503020204020204" pitchFamily="34" charset="-122"/>
              </a:rPr>
              <a:t>ACS</a:t>
            </a:r>
            <a:r>
              <a:rPr lang="zh-CN" altLang="en-US" dirty="0">
                <a:latin typeface="微软雅黑" panose="020B0503020204020204" pitchFamily="34" charset="-122"/>
                <a:ea typeface="微软雅黑" panose="020B0503020204020204" pitchFamily="34" charset="-122"/>
              </a:rPr>
              <a:t>周围用</a:t>
            </a:r>
            <a:r>
              <a:rPr lang="en-US" altLang="zh-CN" dirty="0">
                <a:latin typeface="微软雅黑" panose="020B0503020204020204" pitchFamily="34" charset="-122"/>
                <a:ea typeface="微软雅黑" panose="020B0503020204020204" pitchFamily="34" charset="-122"/>
              </a:rPr>
              <a:t>0</a:t>
            </a:r>
            <a:r>
              <a:rPr lang="zh-CN" altLang="en-US" dirty="0">
                <a:latin typeface="微软雅黑" panose="020B0503020204020204" pitchFamily="34" charset="-122"/>
                <a:ea typeface="微软雅黑" panose="020B0503020204020204" pitchFamily="34" charset="-122"/>
              </a:rPr>
              <a:t>填充，填充后的大小与原图像大小一致，具体的估计流程如下：</a:t>
            </a:r>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endParaRPr>
          </a:p>
        </p:txBody>
      </p:sp>
      <p:grpSp>
        <p:nvGrpSpPr>
          <p:cNvPr id="68" name="组合 67">
            <a:extLst>
              <a:ext uri="{FF2B5EF4-FFF2-40B4-BE49-F238E27FC236}">
                <a16:creationId xmlns:a16="http://schemas.microsoft.com/office/drawing/2014/main" id="{98A9F49C-18ED-494C-A72B-DD52E84AE401}"/>
              </a:ext>
            </a:extLst>
          </p:cNvPr>
          <p:cNvGrpSpPr/>
          <p:nvPr/>
        </p:nvGrpSpPr>
        <p:grpSpPr>
          <a:xfrm>
            <a:off x="1223628" y="1780456"/>
            <a:ext cx="7395079" cy="3194466"/>
            <a:chOff x="1079612" y="1780456"/>
            <a:chExt cx="7395079" cy="3194466"/>
          </a:xfrm>
        </p:grpSpPr>
        <p:grpSp>
          <p:nvGrpSpPr>
            <p:cNvPr id="61" name="组合 60">
              <a:extLst>
                <a:ext uri="{FF2B5EF4-FFF2-40B4-BE49-F238E27FC236}">
                  <a16:creationId xmlns:a16="http://schemas.microsoft.com/office/drawing/2014/main" id="{C8D65805-B892-44FB-A600-50C3FC8E424A}"/>
                </a:ext>
              </a:extLst>
            </p:cNvPr>
            <p:cNvGrpSpPr/>
            <p:nvPr/>
          </p:nvGrpSpPr>
          <p:grpSpPr>
            <a:xfrm>
              <a:off x="1079612" y="1780456"/>
              <a:ext cx="7395079" cy="3194466"/>
              <a:chOff x="939396" y="1780283"/>
              <a:chExt cx="7395079" cy="3194466"/>
            </a:xfrm>
          </p:grpSpPr>
          <p:grpSp>
            <p:nvGrpSpPr>
              <p:cNvPr id="4" name="组合 3">
                <a:extLst>
                  <a:ext uri="{FF2B5EF4-FFF2-40B4-BE49-F238E27FC236}">
                    <a16:creationId xmlns:a16="http://schemas.microsoft.com/office/drawing/2014/main" id="{7E8ACEA7-1DA8-40B9-832A-12203C0E03F2}"/>
                  </a:ext>
                </a:extLst>
              </p:cNvPr>
              <p:cNvGrpSpPr/>
              <p:nvPr/>
            </p:nvGrpSpPr>
            <p:grpSpPr>
              <a:xfrm>
                <a:off x="971600" y="2477294"/>
                <a:ext cx="1930103" cy="297505"/>
                <a:chOff x="1500808" y="2807393"/>
                <a:chExt cx="2915090" cy="834422"/>
              </a:xfrm>
            </p:grpSpPr>
            <p:sp>
              <p:nvSpPr>
                <p:cNvPr id="5" name="矩形 4">
                  <a:extLst>
                    <a:ext uri="{FF2B5EF4-FFF2-40B4-BE49-F238E27FC236}">
                      <a16:creationId xmlns:a16="http://schemas.microsoft.com/office/drawing/2014/main" id="{F0E0FDC2-0972-4245-8424-409928D1B9A4}"/>
                    </a:ext>
                  </a:extLst>
                </p:cNvPr>
                <p:cNvSpPr/>
                <p:nvPr/>
              </p:nvSpPr>
              <p:spPr>
                <a:xfrm>
                  <a:off x="1500808" y="2807393"/>
                  <a:ext cx="2610290" cy="52962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a:extLst>
                    <a:ext uri="{FF2B5EF4-FFF2-40B4-BE49-F238E27FC236}">
                      <a16:creationId xmlns:a16="http://schemas.microsoft.com/office/drawing/2014/main" id="{A7BE818F-BF02-4740-9C9A-0E412BA7D98C}"/>
                    </a:ext>
                  </a:extLst>
                </p:cNvPr>
                <p:cNvSpPr/>
                <p:nvPr/>
              </p:nvSpPr>
              <p:spPr>
                <a:xfrm>
                  <a:off x="1653208" y="2959793"/>
                  <a:ext cx="2610290" cy="52962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2E4E2B4B-7CCC-46A4-9486-02CCE7F61FDF}"/>
                    </a:ext>
                  </a:extLst>
                </p:cNvPr>
                <p:cNvSpPr/>
                <p:nvPr/>
              </p:nvSpPr>
              <p:spPr>
                <a:xfrm>
                  <a:off x="1805608" y="3112193"/>
                  <a:ext cx="2610290" cy="52962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8" name="直接箭头连接符 7">
                <a:extLst>
                  <a:ext uri="{FF2B5EF4-FFF2-40B4-BE49-F238E27FC236}">
                    <a16:creationId xmlns:a16="http://schemas.microsoft.com/office/drawing/2014/main" id="{8F93569A-08A3-45E0-81EC-F3C6FD3CA4B4}"/>
                  </a:ext>
                </a:extLst>
              </p:cNvPr>
              <p:cNvCxnSpPr/>
              <p:nvPr/>
            </p:nvCxnSpPr>
            <p:spPr>
              <a:xfrm>
                <a:off x="3111135" y="2662945"/>
                <a:ext cx="64807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9" name="组合 8">
                <a:extLst>
                  <a:ext uri="{FF2B5EF4-FFF2-40B4-BE49-F238E27FC236}">
                    <a16:creationId xmlns:a16="http://schemas.microsoft.com/office/drawing/2014/main" id="{582D56A3-A59F-4C48-BFC9-AC889CB857A1}"/>
                  </a:ext>
                </a:extLst>
              </p:cNvPr>
              <p:cNvGrpSpPr/>
              <p:nvPr/>
            </p:nvGrpSpPr>
            <p:grpSpPr>
              <a:xfrm>
                <a:off x="3844130" y="1780283"/>
                <a:ext cx="1787285" cy="1440308"/>
                <a:chOff x="1205626" y="1587523"/>
                <a:chExt cx="2915090" cy="2765985"/>
              </a:xfrm>
            </p:grpSpPr>
            <p:grpSp>
              <p:nvGrpSpPr>
                <p:cNvPr id="10" name="组合 9">
                  <a:extLst>
                    <a:ext uri="{FF2B5EF4-FFF2-40B4-BE49-F238E27FC236}">
                      <a16:creationId xmlns:a16="http://schemas.microsoft.com/office/drawing/2014/main" id="{03BC32F2-C23C-40A7-BD36-33D11ACD2D64}"/>
                    </a:ext>
                  </a:extLst>
                </p:cNvPr>
                <p:cNvGrpSpPr/>
                <p:nvPr/>
              </p:nvGrpSpPr>
              <p:grpSpPr>
                <a:xfrm>
                  <a:off x="1205626" y="1587523"/>
                  <a:ext cx="2610290" cy="2461185"/>
                  <a:chOff x="1115616" y="1348408"/>
                  <a:chExt cx="2952328" cy="2844316"/>
                </a:xfrm>
              </p:grpSpPr>
              <p:sp>
                <p:nvSpPr>
                  <p:cNvPr id="19" name="矩形 18">
                    <a:extLst>
                      <a:ext uri="{FF2B5EF4-FFF2-40B4-BE49-F238E27FC236}">
                        <a16:creationId xmlns:a16="http://schemas.microsoft.com/office/drawing/2014/main" id="{95EBB53B-69C3-471F-8343-717A089F0C83}"/>
                      </a:ext>
                    </a:extLst>
                  </p:cNvPr>
                  <p:cNvSpPr/>
                  <p:nvPr/>
                </p:nvSpPr>
                <p:spPr>
                  <a:xfrm>
                    <a:off x="1115616" y="1348408"/>
                    <a:ext cx="2952328" cy="111612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a:extLst>
                      <a:ext uri="{FF2B5EF4-FFF2-40B4-BE49-F238E27FC236}">
                        <a16:creationId xmlns:a16="http://schemas.microsoft.com/office/drawing/2014/main" id="{7F547B4A-9F74-431E-BE57-687F92C8F853}"/>
                      </a:ext>
                    </a:extLst>
                  </p:cNvPr>
                  <p:cNvSpPr/>
                  <p:nvPr/>
                </p:nvSpPr>
                <p:spPr>
                  <a:xfrm>
                    <a:off x="1115616" y="3076600"/>
                    <a:ext cx="2952328" cy="111612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a:extLst>
                      <a:ext uri="{FF2B5EF4-FFF2-40B4-BE49-F238E27FC236}">
                        <a16:creationId xmlns:a16="http://schemas.microsoft.com/office/drawing/2014/main" id="{2AB0DB02-10AA-40D9-8365-330A00DBD2A0}"/>
                      </a:ext>
                    </a:extLst>
                  </p:cNvPr>
                  <p:cNvSpPr/>
                  <p:nvPr/>
                </p:nvSpPr>
                <p:spPr>
                  <a:xfrm>
                    <a:off x="1115616" y="2464532"/>
                    <a:ext cx="2952328" cy="612068"/>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 name="组合 10">
                  <a:extLst>
                    <a:ext uri="{FF2B5EF4-FFF2-40B4-BE49-F238E27FC236}">
                      <a16:creationId xmlns:a16="http://schemas.microsoft.com/office/drawing/2014/main" id="{AB89DCB8-541A-47EC-B58B-6AB36A89791D}"/>
                    </a:ext>
                  </a:extLst>
                </p:cNvPr>
                <p:cNvGrpSpPr/>
                <p:nvPr/>
              </p:nvGrpSpPr>
              <p:grpSpPr>
                <a:xfrm>
                  <a:off x="1358026" y="1739923"/>
                  <a:ext cx="2610290" cy="2461185"/>
                  <a:chOff x="1115616" y="1348408"/>
                  <a:chExt cx="2952328" cy="2844316"/>
                </a:xfrm>
              </p:grpSpPr>
              <p:sp>
                <p:nvSpPr>
                  <p:cNvPr id="16" name="矩形 15">
                    <a:extLst>
                      <a:ext uri="{FF2B5EF4-FFF2-40B4-BE49-F238E27FC236}">
                        <a16:creationId xmlns:a16="http://schemas.microsoft.com/office/drawing/2014/main" id="{3192087B-2BCC-4860-8343-B4E1737DE8A5}"/>
                      </a:ext>
                    </a:extLst>
                  </p:cNvPr>
                  <p:cNvSpPr/>
                  <p:nvPr/>
                </p:nvSpPr>
                <p:spPr>
                  <a:xfrm>
                    <a:off x="1115616" y="1348408"/>
                    <a:ext cx="2952328" cy="111612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a:extLst>
                      <a:ext uri="{FF2B5EF4-FFF2-40B4-BE49-F238E27FC236}">
                        <a16:creationId xmlns:a16="http://schemas.microsoft.com/office/drawing/2014/main" id="{C19E17C9-D0B2-463F-B184-D6FB0B3CEBC7}"/>
                      </a:ext>
                    </a:extLst>
                  </p:cNvPr>
                  <p:cNvSpPr/>
                  <p:nvPr/>
                </p:nvSpPr>
                <p:spPr>
                  <a:xfrm>
                    <a:off x="1115616" y="3076600"/>
                    <a:ext cx="2952328" cy="111612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a:extLst>
                      <a:ext uri="{FF2B5EF4-FFF2-40B4-BE49-F238E27FC236}">
                        <a16:creationId xmlns:a16="http://schemas.microsoft.com/office/drawing/2014/main" id="{EFD76EDF-D7F8-4053-9B10-D7778ABD8269}"/>
                      </a:ext>
                    </a:extLst>
                  </p:cNvPr>
                  <p:cNvSpPr/>
                  <p:nvPr/>
                </p:nvSpPr>
                <p:spPr>
                  <a:xfrm>
                    <a:off x="1115616" y="2464532"/>
                    <a:ext cx="2952328" cy="612068"/>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 name="组合 11">
                  <a:extLst>
                    <a:ext uri="{FF2B5EF4-FFF2-40B4-BE49-F238E27FC236}">
                      <a16:creationId xmlns:a16="http://schemas.microsoft.com/office/drawing/2014/main" id="{97A50B1F-55E9-42CD-B16D-A62C20E3D31A}"/>
                    </a:ext>
                  </a:extLst>
                </p:cNvPr>
                <p:cNvGrpSpPr/>
                <p:nvPr/>
              </p:nvGrpSpPr>
              <p:grpSpPr>
                <a:xfrm>
                  <a:off x="1510426" y="1892323"/>
                  <a:ext cx="2610290" cy="2461185"/>
                  <a:chOff x="1115616" y="1348408"/>
                  <a:chExt cx="2952328" cy="2844316"/>
                </a:xfrm>
              </p:grpSpPr>
              <p:sp>
                <p:nvSpPr>
                  <p:cNvPr id="13" name="矩形 12">
                    <a:extLst>
                      <a:ext uri="{FF2B5EF4-FFF2-40B4-BE49-F238E27FC236}">
                        <a16:creationId xmlns:a16="http://schemas.microsoft.com/office/drawing/2014/main" id="{026AC7D5-42D1-4809-9DD1-DDBBE6843C81}"/>
                      </a:ext>
                    </a:extLst>
                  </p:cNvPr>
                  <p:cNvSpPr/>
                  <p:nvPr/>
                </p:nvSpPr>
                <p:spPr>
                  <a:xfrm>
                    <a:off x="1115616" y="1348408"/>
                    <a:ext cx="2952328" cy="111612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9293E93C-3CA5-4E5E-8112-0384002B69DC}"/>
                      </a:ext>
                    </a:extLst>
                  </p:cNvPr>
                  <p:cNvSpPr/>
                  <p:nvPr/>
                </p:nvSpPr>
                <p:spPr>
                  <a:xfrm>
                    <a:off x="1115616" y="3076600"/>
                    <a:ext cx="2952328" cy="111612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id="{1C26A20E-5D56-4469-8BD4-0B96D82D928D}"/>
                      </a:ext>
                    </a:extLst>
                  </p:cNvPr>
                  <p:cNvSpPr/>
                  <p:nvPr/>
                </p:nvSpPr>
                <p:spPr>
                  <a:xfrm>
                    <a:off x="1115616" y="2464532"/>
                    <a:ext cx="2952328" cy="612068"/>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39" name="组合 38">
                <a:extLst>
                  <a:ext uri="{FF2B5EF4-FFF2-40B4-BE49-F238E27FC236}">
                    <a16:creationId xmlns:a16="http://schemas.microsoft.com/office/drawing/2014/main" id="{BEDDB775-2C8E-4290-B044-F6AD76BC28B5}"/>
                  </a:ext>
                </a:extLst>
              </p:cNvPr>
              <p:cNvGrpSpPr/>
              <p:nvPr/>
            </p:nvGrpSpPr>
            <p:grpSpPr>
              <a:xfrm>
                <a:off x="6567518" y="2579795"/>
                <a:ext cx="1766957" cy="1607183"/>
                <a:chOff x="6826638" y="1899406"/>
                <a:chExt cx="2464800" cy="2104800"/>
              </a:xfrm>
            </p:grpSpPr>
            <p:sp>
              <p:nvSpPr>
                <p:cNvPr id="36" name="矩形 35">
                  <a:extLst>
                    <a:ext uri="{FF2B5EF4-FFF2-40B4-BE49-F238E27FC236}">
                      <a16:creationId xmlns:a16="http://schemas.microsoft.com/office/drawing/2014/main" id="{58E59224-D416-44D1-A25D-6EC8C86DB71C}"/>
                    </a:ext>
                  </a:extLst>
                </p:cNvPr>
                <p:cNvSpPr/>
                <p:nvPr/>
              </p:nvSpPr>
              <p:spPr>
                <a:xfrm>
                  <a:off x="6826638" y="1899406"/>
                  <a:ext cx="2160000" cy="180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a:extLst>
                    <a:ext uri="{FF2B5EF4-FFF2-40B4-BE49-F238E27FC236}">
                      <a16:creationId xmlns:a16="http://schemas.microsoft.com/office/drawing/2014/main" id="{0B5B4547-E157-4F3A-B9D4-EA70D9331110}"/>
                    </a:ext>
                  </a:extLst>
                </p:cNvPr>
                <p:cNvSpPr/>
                <p:nvPr/>
              </p:nvSpPr>
              <p:spPr>
                <a:xfrm>
                  <a:off x="6979038" y="2051806"/>
                  <a:ext cx="2160000" cy="180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a:extLst>
                    <a:ext uri="{FF2B5EF4-FFF2-40B4-BE49-F238E27FC236}">
                      <a16:creationId xmlns:a16="http://schemas.microsoft.com/office/drawing/2014/main" id="{E1340F98-C9DD-4252-AC61-B1A15E7FFECF}"/>
                    </a:ext>
                  </a:extLst>
                </p:cNvPr>
                <p:cNvSpPr/>
                <p:nvPr/>
              </p:nvSpPr>
              <p:spPr>
                <a:xfrm>
                  <a:off x="7131438" y="2204206"/>
                  <a:ext cx="2160000" cy="180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40" name="直接箭头连接符 39">
                <a:extLst>
                  <a:ext uri="{FF2B5EF4-FFF2-40B4-BE49-F238E27FC236}">
                    <a16:creationId xmlns:a16="http://schemas.microsoft.com/office/drawing/2014/main" id="{BDE27759-C02C-45BC-AB00-1229CE458A62}"/>
                  </a:ext>
                </a:extLst>
              </p:cNvPr>
              <p:cNvCxnSpPr/>
              <p:nvPr/>
            </p:nvCxnSpPr>
            <p:spPr>
              <a:xfrm>
                <a:off x="5775431" y="2618462"/>
                <a:ext cx="64807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直接箭头连接符 41">
                <a:extLst>
                  <a:ext uri="{FF2B5EF4-FFF2-40B4-BE49-F238E27FC236}">
                    <a16:creationId xmlns:a16="http://schemas.microsoft.com/office/drawing/2014/main" id="{35E9E306-AC8A-4934-B1A9-C809688D4AC6}"/>
                  </a:ext>
                </a:extLst>
              </p:cNvPr>
              <p:cNvCxnSpPr/>
              <p:nvPr/>
            </p:nvCxnSpPr>
            <p:spPr>
              <a:xfrm flipH="1">
                <a:off x="5775431" y="3976700"/>
                <a:ext cx="6840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矩形 42">
                <a:extLst>
                  <a:ext uri="{FF2B5EF4-FFF2-40B4-BE49-F238E27FC236}">
                    <a16:creationId xmlns:a16="http://schemas.microsoft.com/office/drawing/2014/main" id="{01FF79F9-52F8-4202-B526-AE5774112FFF}"/>
                  </a:ext>
                </a:extLst>
              </p:cNvPr>
              <p:cNvSpPr/>
              <p:nvPr/>
            </p:nvSpPr>
            <p:spPr>
              <a:xfrm>
                <a:off x="3995003" y="3371258"/>
                <a:ext cx="1600408" cy="13744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0" name="直接箭头连接符 49">
                <a:extLst>
                  <a:ext uri="{FF2B5EF4-FFF2-40B4-BE49-F238E27FC236}">
                    <a16:creationId xmlns:a16="http://schemas.microsoft.com/office/drawing/2014/main" id="{CFD0B16F-62B7-4515-8553-0B2E3556735A}"/>
                  </a:ext>
                </a:extLst>
              </p:cNvPr>
              <p:cNvCxnSpPr/>
              <p:nvPr/>
            </p:nvCxnSpPr>
            <p:spPr>
              <a:xfrm flipH="1">
                <a:off x="2771800" y="4948808"/>
                <a:ext cx="478853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直接连接符 51">
                <a:extLst>
                  <a:ext uri="{FF2B5EF4-FFF2-40B4-BE49-F238E27FC236}">
                    <a16:creationId xmlns:a16="http://schemas.microsoft.com/office/drawing/2014/main" id="{3E2C5B13-7E2E-42B4-8602-1612705F6084}"/>
                  </a:ext>
                </a:extLst>
              </p:cNvPr>
              <p:cNvCxnSpPr/>
              <p:nvPr/>
            </p:nvCxnSpPr>
            <p:spPr>
              <a:xfrm>
                <a:off x="7560332" y="4264732"/>
                <a:ext cx="0" cy="684076"/>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直接箭头连接符 55">
                <a:extLst>
                  <a:ext uri="{FF2B5EF4-FFF2-40B4-BE49-F238E27FC236}">
                    <a16:creationId xmlns:a16="http://schemas.microsoft.com/office/drawing/2014/main" id="{894B4B52-D4AA-4DD0-91C3-4C975A78CCF3}"/>
                  </a:ext>
                </a:extLst>
              </p:cNvPr>
              <p:cNvCxnSpPr/>
              <p:nvPr/>
            </p:nvCxnSpPr>
            <p:spPr>
              <a:xfrm flipH="1">
                <a:off x="2800798" y="4070609"/>
                <a:ext cx="104333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57" name="组合 56">
                <a:extLst>
                  <a:ext uri="{FF2B5EF4-FFF2-40B4-BE49-F238E27FC236}">
                    <a16:creationId xmlns:a16="http://schemas.microsoft.com/office/drawing/2014/main" id="{7B091816-7C4D-42A8-99AC-90CE32F9CBFC}"/>
                  </a:ext>
                </a:extLst>
              </p:cNvPr>
              <p:cNvGrpSpPr/>
              <p:nvPr/>
            </p:nvGrpSpPr>
            <p:grpSpPr>
              <a:xfrm>
                <a:off x="939396" y="3367566"/>
                <a:ext cx="1766957" cy="1607183"/>
                <a:chOff x="6826638" y="1899406"/>
                <a:chExt cx="2464800" cy="2104800"/>
              </a:xfrm>
            </p:grpSpPr>
            <p:sp>
              <p:nvSpPr>
                <p:cNvPr id="58" name="矩形 57">
                  <a:extLst>
                    <a:ext uri="{FF2B5EF4-FFF2-40B4-BE49-F238E27FC236}">
                      <a16:creationId xmlns:a16="http://schemas.microsoft.com/office/drawing/2014/main" id="{367DCE8F-4622-464F-8B9B-B6AB490E97CC}"/>
                    </a:ext>
                  </a:extLst>
                </p:cNvPr>
                <p:cNvSpPr/>
                <p:nvPr/>
              </p:nvSpPr>
              <p:spPr>
                <a:xfrm>
                  <a:off x="6826638" y="1899406"/>
                  <a:ext cx="2160000" cy="18000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9" name="矩形 58">
                  <a:extLst>
                    <a:ext uri="{FF2B5EF4-FFF2-40B4-BE49-F238E27FC236}">
                      <a16:creationId xmlns:a16="http://schemas.microsoft.com/office/drawing/2014/main" id="{123155EB-7634-45D0-891D-D36E92EE1FBB}"/>
                    </a:ext>
                  </a:extLst>
                </p:cNvPr>
                <p:cNvSpPr/>
                <p:nvPr/>
              </p:nvSpPr>
              <p:spPr>
                <a:xfrm>
                  <a:off x="6979038" y="2051806"/>
                  <a:ext cx="2160000" cy="18000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0" name="矩形 59">
                  <a:extLst>
                    <a:ext uri="{FF2B5EF4-FFF2-40B4-BE49-F238E27FC236}">
                      <a16:creationId xmlns:a16="http://schemas.microsoft.com/office/drawing/2014/main" id="{5777EF4E-F452-4730-B2CC-46053E80C49F}"/>
                    </a:ext>
                  </a:extLst>
                </p:cNvPr>
                <p:cNvSpPr/>
                <p:nvPr/>
              </p:nvSpPr>
              <p:spPr>
                <a:xfrm>
                  <a:off x="7131438" y="2204206"/>
                  <a:ext cx="2160000" cy="18000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sp>
          <p:nvSpPr>
            <p:cNvPr id="62" name="文本框 61">
              <a:extLst>
                <a:ext uri="{FF2B5EF4-FFF2-40B4-BE49-F238E27FC236}">
                  <a16:creationId xmlns:a16="http://schemas.microsoft.com/office/drawing/2014/main" id="{0C565056-A1AE-404A-A500-CB9ADC8CBDF0}"/>
                </a:ext>
              </a:extLst>
            </p:cNvPr>
            <p:cNvSpPr txBox="1"/>
            <p:nvPr/>
          </p:nvSpPr>
          <p:spPr>
            <a:xfrm>
              <a:off x="3251351" y="2327006"/>
              <a:ext cx="560865" cy="369332"/>
            </a:xfrm>
            <a:prstGeom prst="rect">
              <a:avLst/>
            </a:prstGeom>
            <a:noFill/>
          </p:spPr>
          <p:txBody>
            <a:bodyPr wrap="square" rtlCol="0">
              <a:spAutoFit/>
            </a:bodyPr>
            <a:lstStyle/>
            <a:p>
              <a:r>
                <a:rPr lang="en-US" altLang="zh-CN" dirty="0"/>
                <a:t>pad</a:t>
              </a:r>
              <a:endParaRPr lang="zh-CN" altLang="en-US" dirty="0"/>
            </a:p>
          </p:txBody>
        </p:sp>
        <p:sp>
          <p:nvSpPr>
            <p:cNvPr id="63" name="文本框 62">
              <a:extLst>
                <a:ext uri="{FF2B5EF4-FFF2-40B4-BE49-F238E27FC236}">
                  <a16:creationId xmlns:a16="http://schemas.microsoft.com/office/drawing/2014/main" id="{E364457E-31ED-4C3F-9E72-599792D4BE27}"/>
                </a:ext>
              </a:extLst>
            </p:cNvPr>
            <p:cNvSpPr txBox="1"/>
            <p:nvPr/>
          </p:nvSpPr>
          <p:spPr>
            <a:xfrm>
              <a:off x="5959249" y="2269171"/>
              <a:ext cx="560865" cy="338554"/>
            </a:xfrm>
            <a:prstGeom prst="rect">
              <a:avLst/>
            </a:prstGeom>
            <a:noFill/>
          </p:spPr>
          <p:txBody>
            <a:bodyPr wrap="square" rtlCol="0">
              <a:spAutoFit/>
            </a:bodyPr>
            <a:lstStyle/>
            <a:p>
              <a:r>
                <a:rPr lang="en-US" altLang="zh-CN" sz="1600" dirty="0"/>
                <a:t>IFFT</a:t>
              </a:r>
              <a:endParaRPr lang="zh-CN" altLang="en-US" dirty="0"/>
            </a:p>
          </p:txBody>
        </p:sp>
        <p:sp>
          <p:nvSpPr>
            <p:cNvPr id="64" name="文本框 63">
              <a:extLst>
                <a:ext uri="{FF2B5EF4-FFF2-40B4-BE49-F238E27FC236}">
                  <a16:creationId xmlns:a16="http://schemas.microsoft.com/office/drawing/2014/main" id="{CFC5775B-61AA-4501-BCEF-C978F3E4B5F0}"/>
                </a:ext>
              </a:extLst>
            </p:cNvPr>
            <p:cNvSpPr txBox="1"/>
            <p:nvPr/>
          </p:nvSpPr>
          <p:spPr>
            <a:xfrm>
              <a:off x="5995874" y="3601731"/>
              <a:ext cx="560865" cy="338554"/>
            </a:xfrm>
            <a:prstGeom prst="rect">
              <a:avLst/>
            </a:prstGeom>
            <a:noFill/>
          </p:spPr>
          <p:txBody>
            <a:bodyPr wrap="square" rtlCol="0">
              <a:spAutoFit/>
            </a:bodyPr>
            <a:lstStyle/>
            <a:p>
              <a:r>
                <a:rPr lang="en-US" altLang="zh-CN" sz="1600" dirty="0" err="1"/>
                <a:t>SoS</a:t>
              </a:r>
              <a:endParaRPr lang="zh-CN" altLang="en-US" dirty="0"/>
            </a:p>
          </p:txBody>
        </p:sp>
        <p:sp>
          <p:nvSpPr>
            <p:cNvPr id="66" name="文本框 65">
              <a:extLst>
                <a:ext uri="{FF2B5EF4-FFF2-40B4-BE49-F238E27FC236}">
                  <a16:creationId xmlns:a16="http://schemas.microsoft.com/office/drawing/2014/main" id="{86A7CFF7-5135-449C-9225-A8E6886A1A6B}"/>
                </a:ext>
              </a:extLst>
            </p:cNvPr>
            <p:cNvSpPr txBox="1"/>
            <p:nvPr/>
          </p:nvSpPr>
          <p:spPr>
            <a:xfrm>
              <a:off x="3148348" y="4282420"/>
              <a:ext cx="677297" cy="338554"/>
            </a:xfrm>
            <a:prstGeom prst="rect">
              <a:avLst/>
            </a:prstGeom>
            <a:noFill/>
          </p:spPr>
          <p:txBody>
            <a:bodyPr wrap="square" rtlCol="0">
              <a:spAutoFit/>
            </a:bodyPr>
            <a:lstStyle/>
            <a:p>
              <a:r>
                <a:rPr lang="zh-CN" altLang="en-US" sz="1600" dirty="0">
                  <a:latin typeface="微软雅黑" panose="020B0503020204020204" pitchFamily="34" charset="-122"/>
                  <a:ea typeface="微软雅黑" panose="020B0503020204020204" pitchFamily="34" charset="-122"/>
                </a:rPr>
                <a:t>点除</a:t>
              </a:r>
            </a:p>
          </p:txBody>
        </p:sp>
      </p:grpSp>
    </p:spTree>
    <p:extLst>
      <p:ext uri="{BB962C8B-B14F-4D97-AF65-F5344CB8AC3E}">
        <p14:creationId xmlns:p14="http://schemas.microsoft.com/office/powerpoint/2010/main" val="4035379859"/>
      </p:ext>
    </p:extLst>
  </p:cSld>
  <p:clrMapOvr>
    <a:masterClrMapping/>
  </p:clrMapOvr>
  <p:transition spd="med">
    <p:random/>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C97A16B9-E5DC-4DD6-82BA-48B70752E3F8}"/>
              </a:ext>
            </a:extLst>
          </p:cNvPr>
          <p:cNvSpPr/>
          <p:nvPr/>
        </p:nvSpPr>
        <p:spPr>
          <a:xfrm>
            <a:off x="287524" y="232284"/>
            <a:ext cx="5256584" cy="438582"/>
          </a:xfrm>
          <a:prstGeom prst="rect">
            <a:avLst/>
          </a:prstGeom>
        </p:spPr>
        <p:txBody>
          <a:bodyPr wrap="square" lIns="68580" tIns="34290" rIns="68580" bIns="34290">
            <a:spAutoFit/>
          </a:bodyPr>
          <a:lstStyle/>
          <a:p>
            <a:pPr>
              <a:defRPr/>
            </a:pPr>
            <a:r>
              <a:rPr lang="en-US" altLang="zh-CN" sz="2400" b="1" kern="100"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rPr>
              <a:t>2.4 </a:t>
            </a:r>
            <a:r>
              <a:rPr lang="zh-CN" altLang="en-US" sz="2400" b="1" kern="100"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rPr>
              <a:t>灵敏度更新模型</a:t>
            </a:r>
            <a:endParaRPr lang="zh-CN" altLang="zh-CN" sz="2400" b="1" kern="100"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mc:AlternateContent xmlns:mc="http://schemas.openxmlformats.org/markup-compatibility/2006">
        <mc:Choice xmlns:a14="http://schemas.microsoft.com/office/drawing/2010/main" Requires="a14">
          <p:sp>
            <p:nvSpPr>
              <p:cNvPr id="3" name="文本框 2">
                <a:extLst>
                  <a:ext uri="{FF2B5EF4-FFF2-40B4-BE49-F238E27FC236}">
                    <a16:creationId xmlns:a16="http://schemas.microsoft.com/office/drawing/2014/main" id="{0B99B514-7E42-40D7-A4CD-91065FE3B001}"/>
                  </a:ext>
                </a:extLst>
              </p:cNvPr>
              <p:cNvSpPr txBox="1"/>
              <p:nvPr/>
            </p:nvSpPr>
            <p:spPr>
              <a:xfrm>
                <a:off x="359532" y="674475"/>
                <a:ext cx="8532540" cy="4745082"/>
              </a:xfrm>
              <a:prstGeom prst="rect">
                <a:avLst/>
              </a:prstGeom>
              <a:noFill/>
            </p:spPr>
            <p:txBody>
              <a:bodyPr wrap="square" rtlCol="0">
                <a:spAutoFit/>
              </a:bodyPr>
              <a:lstStyle/>
              <a:p>
                <a:pPr marL="285750" indent="-285750">
                  <a:spcBef>
                    <a:spcPts val="600"/>
                  </a:spcBef>
                  <a:spcAft>
                    <a:spcPts val="600"/>
                  </a:spcAft>
                  <a:buFont typeface="Arial" panose="020B0604020202020204" pitchFamily="34" charset="0"/>
                  <a:buChar char="•"/>
                </a:pPr>
                <a:r>
                  <a:rPr lang="zh-CN" altLang="zh-CN" dirty="0">
                    <a:latin typeface="微软雅黑" panose="020B0503020204020204" pitchFamily="34" charset="-122"/>
                    <a:ea typeface="微软雅黑" panose="020B0503020204020204" pitchFamily="34" charset="-122"/>
                  </a:rPr>
                  <a:t>灵敏度在图像域中的作用可以看作不同空间位置的权重值，</a:t>
                </a:r>
                <a:r>
                  <a:rPr lang="zh-CN" altLang="en-US" dirty="0">
                    <a:latin typeface="微软雅黑" panose="020B0503020204020204" pitchFamily="34" charset="-122"/>
                    <a:ea typeface="微软雅黑" panose="020B0503020204020204" pitchFamily="34" charset="-122"/>
                  </a:rPr>
                  <a:t>因此</a:t>
                </a:r>
                <a:r>
                  <a:rPr lang="zh-CN" altLang="zh-CN" dirty="0">
                    <a:latin typeface="微软雅黑" panose="020B0503020204020204" pitchFamily="34" charset="-122"/>
                    <a:ea typeface="微软雅黑" panose="020B0503020204020204" pitchFamily="34" charset="-122"/>
                  </a:rPr>
                  <a:t>带来了额外的空间位置信息，这些信息能够</a:t>
                </a:r>
                <a:r>
                  <a:rPr lang="zh-CN" altLang="en-US" dirty="0">
                    <a:latin typeface="微软雅黑" panose="020B0503020204020204" pitchFamily="34" charset="-122"/>
                    <a:ea typeface="微软雅黑" panose="020B0503020204020204" pitchFamily="34" charset="-122"/>
                  </a:rPr>
                  <a:t>指导</a:t>
                </a:r>
                <a:r>
                  <a:rPr lang="zh-CN" altLang="zh-CN" dirty="0">
                    <a:latin typeface="微软雅黑" panose="020B0503020204020204" pitchFamily="34" charset="-122"/>
                    <a:ea typeface="微软雅黑" panose="020B0503020204020204" pitchFamily="34" charset="-122"/>
                  </a:rPr>
                  <a:t>图像的重建</a:t>
                </a:r>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pPr marL="285750" indent="-285750">
                  <a:spcBef>
                    <a:spcPts val="600"/>
                  </a:spcBef>
                  <a:spcAft>
                    <a:spcPts val="60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因此可以在图像重建过程中，固定图像，对灵敏度进行更新。</a:t>
                </a:r>
                <a:endParaRPr lang="en-US" altLang="zh-CN" dirty="0">
                  <a:latin typeface="微软雅黑" panose="020B0503020204020204" pitchFamily="34" charset="-122"/>
                  <a:ea typeface="微软雅黑" panose="020B0503020204020204" pitchFamily="34" charset="-122"/>
                </a:endParaRPr>
              </a:p>
              <a:p>
                <a:pPr marL="285750" indent="-285750">
                  <a:spcBef>
                    <a:spcPts val="600"/>
                  </a:spcBef>
                  <a:spcAft>
                    <a:spcPts val="60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其数学模型可以表达为：</a:t>
                </a:r>
                <a:endParaRPr lang="en-US" altLang="zh-CN" dirty="0">
                  <a:latin typeface="微软雅黑" panose="020B0503020204020204" pitchFamily="34" charset="-122"/>
                  <a:ea typeface="微软雅黑" panose="020B0503020204020204" pitchFamily="34" charset="-122"/>
                </a:endParaRPr>
              </a:p>
              <a:p>
                <a:pPr>
                  <a:spcBef>
                    <a:spcPts val="600"/>
                  </a:spcBef>
                  <a:spcAft>
                    <a:spcPts val="600"/>
                  </a:spcAft>
                </a:pPr>
                <a14:m>
                  <m:oMathPara xmlns:m="http://schemas.openxmlformats.org/officeDocument/2006/math">
                    <m:oMathParaPr>
                      <m:jc m:val="centerGroup"/>
                    </m:oMathParaPr>
                    <m:oMath xmlns:m="http://schemas.openxmlformats.org/officeDocument/2006/math">
                      <m:sSub>
                        <m:sSubPr>
                          <m:ctrlPr>
                            <a:rPr lang="zh-CN" altLang="en-US" i="1">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𝑎</m:t>
                          </m:r>
                          <m:r>
                            <a:rPr lang="zh-CN" altLang="en-US" i="1">
                              <a:latin typeface="Cambria Math" panose="02040503050406030204" pitchFamily="18" charset="0"/>
                            </a:rPr>
                            <m:t>𝑐</m:t>
                          </m:r>
                          <m:r>
                            <a:rPr lang="en-US" altLang="zh-CN" b="0" i="1" smtClean="0">
                              <a:latin typeface="Cambria Math" panose="02040503050406030204" pitchFamily="18" charset="0"/>
                            </a:rPr>
                            <m:t>𝑠</m:t>
                          </m:r>
                        </m:sub>
                      </m:sSub>
                      <m:r>
                        <a:rPr lang="zh-CN" altLang="en-US" i="1">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𝑄</m:t>
                          </m:r>
                        </m:e>
                        <m:sub>
                          <m:r>
                            <a:rPr lang="en-US" altLang="zh-CN" b="0" i="1" smtClean="0">
                              <a:latin typeface="Cambria Math" panose="02040503050406030204" pitchFamily="18" charset="0"/>
                            </a:rPr>
                            <m:t>𝑎</m:t>
                          </m:r>
                          <m:r>
                            <a:rPr lang="zh-CN" altLang="en-US" i="1">
                              <a:latin typeface="Cambria Math" panose="02040503050406030204" pitchFamily="18" charset="0"/>
                            </a:rPr>
                            <m:t>𝑐</m:t>
                          </m:r>
                          <m:r>
                            <a:rPr lang="en-US" altLang="zh-CN" b="0" i="1" smtClean="0">
                              <a:latin typeface="Cambria Math" panose="02040503050406030204" pitchFamily="18" charset="0"/>
                            </a:rPr>
                            <m:t>𝑠</m:t>
                          </m:r>
                        </m:sub>
                      </m:sSub>
                      <m:sSub>
                        <m:sSubPr>
                          <m:ctrlPr>
                            <a:rPr lang="zh-CN" altLang="en-US" i="1">
                              <a:latin typeface="Cambria Math" panose="02040503050406030204" pitchFamily="18" charset="0"/>
                            </a:rPr>
                          </m:ctrlPr>
                        </m:sSubPr>
                        <m:e>
                          <m:r>
                            <a:rPr lang="zh-CN" altLang="en-US" i="1">
                              <a:latin typeface="Cambria Math" panose="02040503050406030204" pitchFamily="18" charset="0"/>
                            </a:rPr>
                            <m:t>𝐹</m:t>
                          </m:r>
                        </m:e>
                        <m:sub>
                          <m:r>
                            <a:rPr lang="zh-CN" altLang="en-US" i="1">
                              <a:latin typeface="Cambria Math" panose="02040503050406030204" pitchFamily="18" charset="0"/>
                            </a:rPr>
                            <m:t>𝑝</m:t>
                          </m:r>
                        </m:sub>
                      </m:sSub>
                      <m:sSub>
                        <m:sSubPr>
                          <m:ctrlPr>
                            <a:rPr lang="zh-CN" altLang="en-US" i="1">
                              <a:latin typeface="Cambria Math" panose="02040503050406030204" pitchFamily="18" charset="0"/>
                            </a:rPr>
                          </m:ctrlPr>
                        </m:sSubPr>
                        <m:e>
                          <m:r>
                            <a:rPr lang="zh-CN" altLang="en-US" i="1">
                              <a:latin typeface="Cambria Math" panose="02040503050406030204" pitchFamily="18" charset="0"/>
                            </a:rPr>
                            <m:t>𝑈</m:t>
                          </m:r>
                        </m:e>
                        <m:sub>
                          <m:r>
                            <a:rPr lang="zh-CN" altLang="en-US" i="1">
                              <a:latin typeface="Cambria Math" panose="02040503050406030204" pitchFamily="18" charset="0"/>
                            </a:rPr>
                            <m:t>𝑝</m:t>
                          </m:r>
                        </m:sub>
                      </m:sSub>
                      <m:r>
                        <a:rPr lang="zh-CN" altLang="en-US" i="1">
                          <a:latin typeface="Cambria Math" panose="02040503050406030204" pitchFamily="18" charset="0"/>
                        </a:rPr>
                        <m:t>𝑠</m:t>
                      </m:r>
                      <m:r>
                        <a:rPr lang="zh-CN" altLang="en-US" i="1">
                          <a:latin typeface="Cambria Math" panose="02040503050406030204" pitchFamily="18" charset="0"/>
                        </a:rPr>
                        <m:t>+</m:t>
                      </m:r>
                      <m:r>
                        <a:rPr lang="zh-CN" altLang="en-US" i="1">
                          <a:latin typeface="Cambria Math" panose="02040503050406030204" pitchFamily="18" charset="0"/>
                        </a:rPr>
                        <m:t>𝜂</m:t>
                      </m:r>
                      <m:r>
                        <a:rPr lang="en-US" altLang="zh-CN" b="0" i="1" smtClean="0">
                          <a:latin typeface="Cambria Math" panose="02040503050406030204" pitchFamily="18" charset="0"/>
                        </a:rPr>
                        <m:t>  [3]</m:t>
                      </m:r>
                    </m:oMath>
                  </m:oMathPara>
                </a14:m>
                <a:endParaRPr lang="en-US" altLang="zh-CN" dirty="0">
                  <a:latin typeface="微软雅黑" panose="020B0503020204020204" pitchFamily="34" charset="-122"/>
                  <a:ea typeface="微软雅黑" panose="020B0503020204020204" pitchFamily="34" charset="-122"/>
                </a:endParaRPr>
              </a:p>
              <a:p>
                <a:pPr marL="285750" indent="-285750">
                  <a:spcBef>
                    <a:spcPts val="600"/>
                  </a:spcBef>
                  <a:spcAft>
                    <a:spcPts val="60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其中：</a:t>
                </a:r>
                <a:endParaRPr lang="en-US" altLang="zh-CN" dirty="0">
                  <a:latin typeface="微软雅黑" panose="020B0503020204020204" pitchFamily="34" charset="-122"/>
                  <a:ea typeface="微软雅黑" panose="020B0503020204020204" pitchFamily="34" charset="-122"/>
                </a:endParaRPr>
              </a:p>
              <a:p>
                <a:pPr marL="285750" indent="-285750">
                  <a:spcBef>
                    <a:spcPts val="600"/>
                  </a:spcBef>
                  <a:spcAft>
                    <a:spcPts val="600"/>
                  </a:spcAft>
                  <a:buFont typeface="Arial" panose="020B0604020202020204" pitchFamily="34" charset="0"/>
                  <a:buChar char="•"/>
                </a:pPr>
                <a14:m>
                  <m:oMath xmlns:m="http://schemas.openxmlformats.org/officeDocument/2006/math">
                    <m:sSub>
                      <m:sSubPr>
                        <m:ctrlPr>
                          <a:rPr lang="zh-CN" altLang="en-US" i="1">
                            <a:latin typeface="Cambria Math" panose="02040503050406030204" pitchFamily="18" charset="0"/>
                          </a:rPr>
                        </m:ctrlPr>
                      </m:sSubPr>
                      <m:e>
                        <m:r>
                          <a:rPr lang="en-US" altLang="zh-CN" i="1">
                            <a:latin typeface="Cambria Math" panose="02040503050406030204" pitchFamily="18" charset="0"/>
                          </a:rPr>
                          <m:t>𝑦</m:t>
                        </m:r>
                      </m:e>
                      <m:sub>
                        <m:r>
                          <a:rPr lang="en-US" altLang="zh-CN" i="1">
                            <a:latin typeface="Cambria Math" panose="02040503050406030204" pitchFamily="18" charset="0"/>
                          </a:rPr>
                          <m:t>𝑎</m:t>
                        </m:r>
                        <m:r>
                          <a:rPr lang="zh-CN" altLang="en-US" i="1">
                            <a:latin typeface="Cambria Math" panose="02040503050406030204" pitchFamily="18" charset="0"/>
                          </a:rPr>
                          <m:t>𝑐</m:t>
                        </m:r>
                        <m:r>
                          <a:rPr lang="en-US" altLang="zh-CN" i="1">
                            <a:latin typeface="Cambria Math" panose="02040503050406030204" pitchFamily="18" charset="0"/>
                          </a:rPr>
                          <m:t>𝑠</m:t>
                        </m:r>
                      </m:sub>
                    </m:sSub>
                    <m:r>
                      <a:rPr lang="en-US" altLang="zh-CN" b="0" i="1" smtClean="0">
                        <a:latin typeface="Cambria Math" panose="02040503050406030204" pitchFamily="18" charset="0"/>
                      </a:rPr>
                      <m:t>≔</m:t>
                    </m:r>
                    <m:d>
                      <m:dPr>
                        <m:begChr m:val="["/>
                        <m:endChr m:val="]"/>
                        <m:ctrlPr>
                          <a:rPr lang="zh-CN" altLang="zh-CN" i="1"/>
                        </m:ctrlPr>
                      </m:dPr>
                      <m:e>
                        <m:m>
                          <m:mPr>
                            <m:mcs>
                              <m:mc>
                                <m:mcPr>
                                  <m:count m:val="1"/>
                                  <m:mcJc m:val="center"/>
                                </m:mcPr>
                              </m:mc>
                            </m:mcs>
                            <m:ctrlPr>
                              <a:rPr lang="zh-CN" altLang="zh-CN" i="1"/>
                            </m:ctrlPr>
                          </m:mPr>
                          <m:mr>
                            <m:e>
                              <m:sSubSup>
                                <m:sSubSupPr>
                                  <m:ctrlPr>
                                    <a:rPr lang="zh-CN" altLang="zh-CN" i="1"/>
                                  </m:ctrlPr>
                                </m:sSubSupPr>
                                <m:e>
                                  <m:r>
                                    <a:rPr lang="en-US" altLang="zh-CN" b="0" i="1" smtClean="0">
                                      <a:latin typeface="Cambria Math" panose="02040503050406030204" pitchFamily="18" charset="0"/>
                                    </a:rPr>
                                    <m:t>𝑦</m:t>
                                  </m:r>
                                </m:e>
                                <m:sub>
                                  <m:r>
                                    <a:rPr lang="en-US" altLang="zh-CN" i="1"/>
                                    <m:t>1</m:t>
                                  </m:r>
                                </m:sub>
                                <m:sup>
                                  <m:r>
                                    <a:rPr lang="en-US" altLang="zh-CN" i="1"/>
                                    <m:t>𝐴𝐶𝑆</m:t>
                                  </m:r>
                                </m:sup>
                              </m:sSubSup>
                            </m:e>
                          </m:mr>
                          <m:mr>
                            <m:e>
                              <m:r>
                                <a:rPr lang="en-US" altLang="zh-CN" i="1"/>
                                <m:t>⋮</m:t>
                              </m:r>
                            </m:e>
                          </m:mr>
                          <m:mr>
                            <m:e>
                              <m:sSubSup>
                                <m:sSubSupPr>
                                  <m:ctrlPr>
                                    <a:rPr lang="zh-CN" altLang="zh-CN" i="1"/>
                                  </m:ctrlPr>
                                </m:sSubSup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𝑁</m:t>
                                  </m:r>
                                </m:sub>
                                <m:sup>
                                  <m:r>
                                    <a:rPr lang="en-US" altLang="zh-CN" i="1"/>
                                    <m:t>𝐴𝐶𝑆</m:t>
                                  </m:r>
                                </m:sup>
                              </m:sSubSup>
                            </m:e>
                          </m:mr>
                        </m:m>
                      </m:e>
                    </m:d>
                    <m:r>
                      <a:rPr lang="en-US" altLang="zh-CN" i="1"/>
                      <m:t>,</m:t>
                    </m:r>
                    <m:r>
                      <a:rPr lang="en-US" altLang="zh-CN" i="1"/>
                      <m:t>𝑠</m:t>
                    </m:r>
                    <m:r>
                      <a:rPr lang="en-US" altLang="zh-CN" i="1"/>
                      <m:t>≔</m:t>
                    </m:r>
                    <m:d>
                      <m:dPr>
                        <m:begChr m:val="["/>
                        <m:endChr m:val="]"/>
                        <m:ctrlPr>
                          <a:rPr lang="zh-CN" altLang="zh-CN" i="1"/>
                        </m:ctrlPr>
                      </m:dPr>
                      <m:e>
                        <m:m>
                          <m:mPr>
                            <m:mcs>
                              <m:mc>
                                <m:mcPr>
                                  <m:count m:val="1"/>
                                  <m:mcJc m:val="center"/>
                                </m:mcPr>
                              </m:mc>
                            </m:mcs>
                            <m:ctrlPr>
                              <a:rPr lang="zh-CN" altLang="zh-CN" i="1"/>
                            </m:ctrlPr>
                          </m:mPr>
                          <m:mr>
                            <m:e>
                              <m:sSub>
                                <m:sSubPr>
                                  <m:ctrlPr>
                                    <a:rPr lang="zh-CN" altLang="zh-CN" i="1"/>
                                  </m:ctrlPr>
                                </m:sSubPr>
                                <m:e>
                                  <m:r>
                                    <a:rPr lang="en-US" altLang="zh-CN" i="1"/>
                                    <m:t>𝑠</m:t>
                                  </m:r>
                                </m:e>
                                <m:sub>
                                  <m:r>
                                    <a:rPr lang="en-US" altLang="zh-CN" i="1"/>
                                    <m:t>1</m:t>
                                  </m:r>
                                </m:sub>
                              </m:sSub>
                            </m:e>
                          </m:mr>
                          <m:mr>
                            <m:e>
                              <m:r>
                                <a:rPr lang="en-US" altLang="zh-CN" i="1"/>
                                <m:t>⋮</m:t>
                              </m:r>
                            </m:e>
                          </m:mr>
                          <m:mr>
                            <m:e>
                              <m:sSub>
                                <m:sSubPr>
                                  <m:ctrlPr>
                                    <a:rPr lang="zh-CN" altLang="zh-CN" i="1"/>
                                  </m:ctrlPr>
                                </m:sSubPr>
                                <m:e>
                                  <m:r>
                                    <a:rPr lang="en-US" altLang="zh-CN" i="1"/>
                                    <m:t>𝑠</m:t>
                                  </m:r>
                                </m:e>
                                <m:sub>
                                  <m:r>
                                    <a:rPr lang="en-US" altLang="zh-CN" b="0" i="1" smtClean="0">
                                      <a:latin typeface="Cambria Math" panose="02040503050406030204" pitchFamily="18" charset="0"/>
                                    </a:rPr>
                                    <m:t>𝑁</m:t>
                                  </m:r>
                                </m:sub>
                              </m:sSub>
                            </m:e>
                          </m:mr>
                        </m:m>
                      </m:e>
                    </m:d>
                    <m:r>
                      <a:rPr lang="en-US" altLang="zh-CN" i="1"/>
                      <m:t>, </m:t>
                    </m:r>
                    <m:sSub>
                      <m:sSubPr>
                        <m:ctrlPr>
                          <a:rPr lang="zh-CN" altLang="zh-CN" i="1"/>
                        </m:ctrlPr>
                      </m:sSubPr>
                      <m:e>
                        <m:r>
                          <a:rPr lang="en-US" altLang="zh-CN" i="1"/>
                          <m:t>𝑄</m:t>
                        </m:r>
                      </m:e>
                      <m:sub>
                        <m:r>
                          <a:rPr lang="en-US" altLang="zh-CN" i="1"/>
                          <m:t>𝑐</m:t>
                        </m:r>
                      </m:sub>
                    </m:sSub>
                    <m:r>
                      <a:rPr lang="en-US" altLang="zh-CN" i="1"/>
                      <m:t>≔</m:t>
                    </m:r>
                    <m:d>
                      <m:dPr>
                        <m:begChr m:val="["/>
                        <m:endChr m:val="]"/>
                        <m:ctrlPr>
                          <a:rPr lang="zh-CN" altLang="zh-CN" i="1"/>
                        </m:ctrlPr>
                      </m:dPr>
                      <m:e>
                        <m:m>
                          <m:mPr>
                            <m:mcs>
                              <m:mc>
                                <m:mcPr>
                                  <m:count m:val="3"/>
                                  <m:mcJc m:val="center"/>
                                </m:mcPr>
                              </m:mc>
                            </m:mcs>
                            <m:ctrlPr>
                              <a:rPr lang="zh-CN" altLang="zh-CN" i="1"/>
                            </m:ctrlPr>
                          </m:mPr>
                          <m:mr>
                            <m:e>
                              <m:sSub>
                                <m:sSubPr>
                                  <m:ctrlPr>
                                    <a:rPr lang="zh-CN" altLang="zh-CN" i="1"/>
                                  </m:ctrlPr>
                                </m:sSubPr>
                                <m:e>
                                  <m:r>
                                    <a:rPr lang="en-US" altLang="zh-CN" i="1"/>
                                    <m:t>𝑃</m:t>
                                  </m:r>
                                </m:e>
                                <m:sub>
                                  <m:r>
                                    <a:rPr lang="en-US" altLang="zh-CN" i="1"/>
                                    <m:t>𝑐</m:t>
                                  </m:r>
                                </m:sub>
                              </m:sSub>
                            </m:e>
                            <m:e/>
                            <m:e/>
                          </m:mr>
                          <m:mr>
                            <m:e/>
                            <m:e>
                              <m:r>
                                <a:rPr lang="en-US" altLang="zh-CN" i="1"/>
                                <m:t>⋱</m:t>
                              </m:r>
                            </m:e>
                            <m:e/>
                          </m:mr>
                          <m:mr>
                            <m:e/>
                            <m:e/>
                            <m:e>
                              <m:sSub>
                                <m:sSubPr>
                                  <m:ctrlPr>
                                    <a:rPr lang="zh-CN" altLang="zh-CN" i="1"/>
                                  </m:ctrlPr>
                                </m:sSubPr>
                                <m:e>
                                  <m:r>
                                    <a:rPr lang="en-US" altLang="zh-CN" i="1"/>
                                    <m:t>𝑃</m:t>
                                  </m:r>
                                </m:e>
                                <m:sub>
                                  <m:r>
                                    <a:rPr lang="en-US" altLang="zh-CN" i="1"/>
                                    <m:t>𝑐</m:t>
                                  </m:r>
                                </m:sub>
                              </m:sSub>
                            </m:e>
                          </m:mr>
                        </m:m>
                      </m:e>
                    </m:d>
                    <m:r>
                      <a:rPr lang="en-US" altLang="zh-CN" i="1"/>
                      <m:t>,</m:t>
                    </m:r>
                    <m:sSub>
                      <m:sSubPr>
                        <m:ctrlPr>
                          <a:rPr lang="zh-CN" altLang="zh-CN" i="1"/>
                        </m:ctrlPr>
                      </m:sSubPr>
                      <m:e>
                        <m:r>
                          <a:rPr lang="en-US" altLang="zh-CN" i="1"/>
                          <m:t>𝑈</m:t>
                        </m:r>
                      </m:e>
                      <m:sub>
                        <m:r>
                          <a:rPr lang="en-US" altLang="zh-CN" i="1"/>
                          <m:t>𝑝</m:t>
                        </m:r>
                      </m:sub>
                    </m:sSub>
                    <m:r>
                      <a:rPr lang="en-US" altLang="zh-CN" i="1"/>
                      <m:t>≔</m:t>
                    </m:r>
                    <m:d>
                      <m:dPr>
                        <m:begChr m:val="["/>
                        <m:endChr m:val="]"/>
                        <m:ctrlPr>
                          <a:rPr lang="zh-CN" altLang="zh-CN" i="1"/>
                        </m:ctrlPr>
                      </m:dPr>
                      <m:e>
                        <m:m>
                          <m:mPr>
                            <m:mcs>
                              <m:mc>
                                <m:mcPr>
                                  <m:count m:val="3"/>
                                  <m:mcJc m:val="center"/>
                                </m:mcPr>
                              </m:mc>
                            </m:mcs>
                            <m:ctrlPr>
                              <a:rPr lang="zh-CN" altLang="zh-CN" i="1"/>
                            </m:ctrlPr>
                          </m:mPr>
                          <m:mr>
                            <m:e>
                              <m:r>
                                <a:rPr lang="en-US" altLang="zh-CN" i="1"/>
                                <m:t>𝑈</m:t>
                              </m:r>
                            </m:e>
                            <m:e/>
                            <m:e/>
                          </m:mr>
                          <m:mr>
                            <m:e/>
                            <m:e>
                              <m:r>
                                <a:rPr lang="en-US" altLang="zh-CN" i="1"/>
                                <m:t>⋱</m:t>
                              </m:r>
                            </m:e>
                            <m:e/>
                          </m:mr>
                          <m:mr>
                            <m:e/>
                            <m:e/>
                            <m:e>
                              <m:r>
                                <a:rPr lang="en-US" altLang="zh-CN" i="1"/>
                                <m:t>𝑈</m:t>
                              </m:r>
                            </m:e>
                          </m:mr>
                        </m:m>
                      </m:e>
                    </m:d>
                    <m:r>
                      <a:rPr lang="en-US" altLang="zh-CN" i="1"/>
                      <m:t>.</m:t>
                    </m:r>
                  </m:oMath>
                </a14:m>
                <a:endParaRPr lang="en-US" altLang="zh-CN" i="1" dirty="0"/>
              </a:p>
              <a:p>
                <a:pPr marL="285750" indent="-285750">
                  <a:spcBef>
                    <a:spcPts val="600"/>
                  </a:spcBef>
                  <a:spcAft>
                    <a:spcPts val="60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求解模型：</a:t>
                </a:r>
                <a:endParaRPr lang="en-US" altLang="zh-CN" dirty="0">
                  <a:latin typeface="微软雅黑" panose="020B0503020204020204" pitchFamily="34" charset="-122"/>
                  <a:ea typeface="微软雅黑" panose="020B0503020204020204" pitchFamily="34" charset="-122"/>
                </a:endParaRPr>
              </a:p>
              <a:p>
                <a:pPr marL="285750" indent="-285750">
                  <a:spcBef>
                    <a:spcPts val="600"/>
                  </a:spcBef>
                  <a:spcAft>
                    <a:spcPts val="600"/>
                  </a:spcAft>
                  <a:buFont typeface="Arial" panose="020B0604020202020204" pitchFamily="34" charset="0"/>
                  <a:buChar char="•"/>
                </a:pPr>
                <a14:m>
                  <m:oMath xmlns:m="http://schemas.openxmlformats.org/officeDocument/2006/math">
                    <m:acc>
                      <m:accPr>
                        <m:chr m:val="̂"/>
                        <m:ctrlPr>
                          <a:rPr lang="zh-CN" altLang="zh-CN" sz="1600" i="1"/>
                        </m:ctrlPr>
                      </m:accPr>
                      <m:e>
                        <m:r>
                          <a:rPr lang="en-US" altLang="zh-CN" sz="1600" i="1"/>
                          <m:t>𝑠</m:t>
                        </m:r>
                      </m:e>
                    </m:acc>
                    <m:r>
                      <a:rPr lang="en-US" altLang="zh-CN" sz="1600" i="1"/>
                      <m:t>=</m:t>
                    </m:r>
                    <m:r>
                      <m:rPr>
                        <m:nor/>
                      </m:rPr>
                      <a:rPr lang="en-US" altLang="zh-CN" sz="1600" i="1"/>
                      <m:t>arg</m:t>
                    </m:r>
                    <m:func>
                      <m:funcPr>
                        <m:ctrlPr>
                          <a:rPr lang="zh-CN" altLang="zh-CN" sz="1600" i="1"/>
                        </m:ctrlPr>
                      </m:funcPr>
                      <m:fName>
                        <m:limLow>
                          <m:limLowPr>
                            <m:ctrlPr>
                              <a:rPr lang="zh-CN" altLang="zh-CN" sz="1600" i="1"/>
                            </m:ctrlPr>
                          </m:limLowPr>
                          <m:e>
                            <m:r>
                              <m:rPr>
                                <m:nor/>
                              </m:rPr>
                              <a:rPr lang="en-US" altLang="zh-CN" sz="1600" i="1"/>
                              <m:t>min</m:t>
                            </m:r>
                          </m:e>
                          <m:lim>
                            <m:r>
                              <a:rPr lang="en-US" altLang="zh-CN" sz="1600" i="1"/>
                              <m:t>𝑠</m:t>
                            </m:r>
                          </m:lim>
                        </m:limLow>
                      </m:fName>
                      <m:e>
                        <m:d>
                          <m:dPr>
                            <m:begChr m:val="{"/>
                            <m:endChr m:val="}"/>
                            <m:ctrlPr>
                              <a:rPr lang="zh-CN" altLang="zh-CN" sz="1600" i="1"/>
                            </m:ctrlPr>
                          </m:dPr>
                          <m:e>
                            <m:f>
                              <m:fPr>
                                <m:ctrlPr>
                                  <a:rPr lang="zh-CN" altLang="zh-CN" sz="1600" i="1"/>
                                </m:ctrlPr>
                              </m:fPr>
                              <m:num>
                                <m:r>
                                  <a:rPr lang="en-US" altLang="zh-CN" sz="1600" i="1"/>
                                  <m:t>1</m:t>
                                </m:r>
                              </m:num>
                              <m:den>
                                <m:r>
                                  <a:rPr lang="en-US" altLang="zh-CN" sz="1600" i="1"/>
                                  <m:t>2</m:t>
                                </m:r>
                              </m:den>
                            </m:f>
                            <m:sSubSup>
                              <m:sSubSupPr>
                                <m:ctrlPr>
                                  <a:rPr lang="zh-CN" altLang="zh-CN" sz="1600" i="1"/>
                                </m:ctrlPr>
                              </m:sSubSupPr>
                              <m:e>
                                <m:d>
                                  <m:dPr>
                                    <m:begChr m:val="‖"/>
                                    <m:endChr m:val="‖"/>
                                    <m:ctrlPr>
                                      <a:rPr lang="zh-CN" altLang="zh-CN" sz="1600" i="1"/>
                                    </m:ctrlPr>
                                  </m:dPr>
                                  <m:e>
                                    <m:sSub>
                                      <m:sSubPr>
                                        <m:ctrlPr>
                                          <a:rPr lang="zh-CN" altLang="zh-CN" sz="1600" i="1"/>
                                        </m:ctrlPr>
                                      </m:sSubPr>
                                      <m:e>
                                        <m:r>
                                          <a:rPr lang="en-US" altLang="zh-CN" sz="1600" i="1"/>
                                          <m:t>𝑄</m:t>
                                        </m:r>
                                      </m:e>
                                      <m:sub>
                                        <m:r>
                                          <a:rPr lang="en-US" altLang="zh-CN" sz="1600" i="1"/>
                                          <m:t>𝑐</m:t>
                                        </m:r>
                                      </m:sub>
                                    </m:sSub>
                                    <m:sSub>
                                      <m:sSubPr>
                                        <m:ctrlPr>
                                          <a:rPr lang="zh-CN" altLang="zh-CN" sz="1600" i="1"/>
                                        </m:ctrlPr>
                                      </m:sSubPr>
                                      <m:e>
                                        <m:r>
                                          <a:rPr lang="en-US" altLang="zh-CN" sz="1600" i="1"/>
                                          <m:t>𝐹</m:t>
                                        </m:r>
                                      </m:e>
                                      <m:sub>
                                        <m:r>
                                          <a:rPr lang="en-US" altLang="zh-CN" sz="1600" i="1"/>
                                          <m:t>𝑝</m:t>
                                        </m:r>
                                      </m:sub>
                                    </m:sSub>
                                    <m:sSub>
                                      <m:sSubPr>
                                        <m:ctrlPr>
                                          <a:rPr lang="zh-CN" altLang="zh-CN" sz="1600" i="1"/>
                                        </m:ctrlPr>
                                      </m:sSubPr>
                                      <m:e>
                                        <m:r>
                                          <a:rPr lang="en-US" altLang="zh-CN" sz="1600" i="1"/>
                                          <m:t>𝑈</m:t>
                                        </m:r>
                                      </m:e>
                                      <m:sub>
                                        <m:r>
                                          <a:rPr lang="en-US" altLang="zh-CN" sz="1600" i="1"/>
                                          <m:t>𝑝</m:t>
                                        </m:r>
                                      </m:sub>
                                    </m:sSub>
                                    <m:r>
                                      <a:rPr lang="en-US" altLang="zh-CN" sz="1600" i="1"/>
                                      <m:t>𝑠</m:t>
                                    </m:r>
                                    <m:r>
                                      <a:rPr lang="en-US" altLang="zh-CN" sz="1600" i="1"/>
                                      <m:t>−</m:t>
                                    </m:r>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𝑦</m:t>
                                        </m:r>
                                      </m:e>
                                      <m:sub>
                                        <m:r>
                                          <a:rPr lang="en-US" altLang="zh-CN" sz="1600" b="0" i="1" smtClean="0">
                                            <a:latin typeface="Cambria Math" panose="02040503050406030204" pitchFamily="18" charset="0"/>
                                          </a:rPr>
                                          <m:t>𝑎𝑐𝑠</m:t>
                                        </m:r>
                                      </m:sub>
                                    </m:sSub>
                                  </m:e>
                                </m:d>
                              </m:e>
                              <m:sub>
                                <m:r>
                                  <a:rPr lang="en-US" altLang="zh-CN" sz="1600" i="1"/>
                                  <m:t>2</m:t>
                                </m:r>
                              </m:sub>
                              <m:sup>
                                <m:r>
                                  <a:rPr lang="en-US" altLang="zh-CN" sz="1600" i="1"/>
                                  <m:t>2</m:t>
                                </m:r>
                              </m:sup>
                            </m:sSubSup>
                            <m:r>
                              <a:rPr lang="en-US" altLang="zh-CN" sz="1600" i="1"/>
                              <m:t>+</m:t>
                            </m:r>
                            <m:sSub>
                              <m:sSubPr>
                                <m:ctrlPr>
                                  <a:rPr lang="zh-CN" altLang="zh-CN" sz="1600" i="1"/>
                                </m:ctrlPr>
                              </m:sSubPr>
                              <m:e>
                                <m:r>
                                  <a:rPr lang="en-US" altLang="zh-CN" sz="1600" i="1"/>
                                  <m:t>𝜆</m:t>
                                </m:r>
                              </m:e>
                              <m:sub>
                                <m:r>
                                  <a:rPr lang="en-US" altLang="zh-CN" sz="1600" i="1"/>
                                  <m:t>𝑠</m:t>
                                </m:r>
                              </m:sub>
                            </m:sSub>
                            <m:sSubSup>
                              <m:sSubSupPr>
                                <m:ctrlPr>
                                  <a:rPr lang="zh-CN" altLang="zh-CN" sz="1600" i="1"/>
                                </m:ctrlPr>
                              </m:sSubSupPr>
                              <m:e>
                                <m:d>
                                  <m:dPr>
                                    <m:begChr m:val="‖"/>
                                    <m:endChr m:val="‖"/>
                                    <m:ctrlPr>
                                      <a:rPr lang="zh-CN" altLang="zh-CN" sz="1600" i="1"/>
                                    </m:ctrlPr>
                                  </m:dPr>
                                  <m:e>
                                    <m:sSubSup>
                                      <m:sSubSupPr>
                                        <m:ctrlPr>
                                          <a:rPr lang="zh-CN" altLang="zh-CN" sz="1600" i="1"/>
                                        </m:ctrlPr>
                                      </m:sSubSupPr>
                                      <m:e>
                                        <m:r>
                                          <a:rPr lang="en-US" altLang="zh-CN" sz="1600" i="1"/>
                                          <m:t>𝑊</m:t>
                                        </m:r>
                                      </m:e>
                                      <m:sub>
                                        <m:r>
                                          <a:rPr lang="en-US" altLang="zh-CN" sz="1600" i="1"/>
                                          <m:t>3</m:t>
                                        </m:r>
                                        <m:r>
                                          <a:rPr lang="en-US" altLang="zh-CN" sz="1600" i="1"/>
                                          <m:t>𝐷</m:t>
                                        </m:r>
                                      </m:sub>
                                      <m:sup>
                                        <m:r>
                                          <a:rPr lang="en-US" altLang="zh-CN" sz="1600" i="1"/>
                                          <m:t>h𝑖𝑔h</m:t>
                                        </m:r>
                                      </m:sup>
                                    </m:sSubSup>
                                    <m:r>
                                      <a:rPr lang="en-US" altLang="zh-CN" sz="1600" i="1"/>
                                      <m:t>𝑠</m:t>
                                    </m:r>
                                  </m:e>
                                </m:d>
                              </m:e>
                              <m:sub>
                                <m:r>
                                  <a:rPr lang="en-US" altLang="zh-CN" sz="1600" i="1"/>
                                  <m:t>2</m:t>
                                </m:r>
                              </m:sub>
                              <m:sup>
                                <m:r>
                                  <a:rPr lang="en-US" altLang="zh-CN" sz="1600" i="1"/>
                                  <m:t>2</m:t>
                                </m:r>
                              </m:sup>
                            </m:sSubSup>
                            <m:r>
                              <a:rPr lang="en-US" altLang="zh-CN" sz="1600" i="1"/>
                              <m:t>,</m:t>
                            </m:r>
                            <m:r>
                              <a:rPr lang="en-US" altLang="zh-CN" sz="1600" i="1"/>
                              <m:t>𝑆</m:t>
                            </m:r>
                            <m:r>
                              <a:rPr lang="en-US" altLang="zh-CN" sz="1600" i="1"/>
                              <m:t>.</m:t>
                            </m:r>
                            <m:r>
                              <a:rPr lang="en-US" altLang="zh-CN" sz="1600" i="1"/>
                              <m:t>𝑇</m:t>
                            </m:r>
                            <m:r>
                              <a:rPr lang="en-US" altLang="zh-CN" sz="1600" i="1"/>
                              <m:t>.</m:t>
                            </m:r>
                            <m:nary>
                              <m:naryPr>
                                <m:chr m:val="∑"/>
                                <m:limLoc m:val="undOvr"/>
                                <m:supHide m:val="on"/>
                                <m:ctrlPr>
                                  <a:rPr lang="zh-CN" altLang="zh-CN" sz="1600" i="1"/>
                                </m:ctrlPr>
                              </m:naryPr>
                              <m:sub>
                                <m:r>
                                  <a:rPr lang="en-US" altLang="zh-CN" sz="1600" i="1"/>
                                  <m:t>𝑙</m:t>
                                </m:r>
                                <m:r>
                                  <a:rPr lang="en-US" altLang="zh-CN" sz="1600" i="1"/>
                                  <m:t>=1</m:t>
                                </m:r>
                              </m:sub>
                              <m:sup/>
                              <m:e>
                                <m:acc>
                                  <m:accPr>
                                    <m:chr m:val="̅"/>
                                    <m:ctrlPr>
                                      <a:rPr lang="zh-CN" altLang="zh-CN" sz="1600" i="1"/>
                                    </m:ctrlPr>
                                  </m:accPr>
                                  <m:e>
                                    <m:sSub>
                                      <m:sSubPr>
                                        <m:ctrlPr>
                                          <a:rPr lang="zh-CN" altLang="zh-CN" sz="1600" i="1"/>
                                        </m:ctrlPr>
                                      </m:sSubPr>
                                      <m:e>
                                        <m:r>
                                          <a:rPr lang="en-US" altLang="zh-CN" sz="1600" i="1"/>
                                          <m:t>𝑠</m:t>
                                        </m:r>
                                      </m:e>
                                      <m:sub>
                                        <m:r>
                                          <a:rPr lang="en-US" altLang="zh-CN" sz="1600" i="1"/>
                                          <m:t>𝑙</m:t>
                                        </m:r>
                                      </m:sub>
                                    </m:sSub>
                                    <m:d>
                                      <m:dPr>
                                        <m:begChr m:val="["/>
                                        <m:endChr m:val="]"/>
                                        <m:ctrlPr>
                                          <a:rPr lang="zh-CN" altLang="zh-CN" sz="1600" i="1"/>
                                        </m:ctrlPr>
                                      </m:dPr>
                                      <m:e>
                                        <m:r>
                                          <a:rPr lang="en-US" altLang="zh-CN" sz="1600" i="1"/>
                                          <m:t>𝑟</m:t>
                                        </m:r>
                                      </m:e>
                                    </m:d>
                                  </m:e>
                                </m:acc>
                                <m:sSub>
                                  <m:sSubPr>
                                    <m:ctrlPr>
                                      <a:rPr lang="zh-CN" altLang="zh-CN" sz="1600" i="1"/>
                                    </m:ctrlPr>
                                  </m:sSubPr>
                                  <m:e>
                                    <m:r>
                                      <a:rPr lang="en-US" altLang="zh-CN" sz="1600" i="1"/>
                                      <m:t>𝑠</m:t>
                                    </m:r>
                                  </m:e>
                                  <m:sub>
                                    <m:r>
                                      <a:rPr lang="en-US" altLang="zh-CN" sz="1600" i="1"/>
                                      <m:t>𝑙</m:t>
                                    </m:r>
                                  </m:sub>
                                </m:sSub>
                                <m:d>
                                  <m:dPr>
                                    <m:begChr m:val="["/>
                                    <m:endChr m:val="]"/>
                                    <m:ctrlPr>
                                      <a:rPr lang="zh-CN" altLang="zh-CN" sz="1600" i="1"/>
                                    </m:ctrlPr>
                                  </m:dPr>
                                  <m:e>
                                    <m:r>
                                      <a:rPr lang="en-US" altLang="zh-CN" sz="1600" i="1"/>
                                      <m:t>𝑟</m:t>
                                    </m:r>
                                  </m:e>
                                </m:d>
                              </m:e>
                            </m:nary>
                            <m:r>
                              <a:rPr lang="en-US" altLang="zh-CN" sz="1600" i="1"/>
                              <m:t>=1 :</m:t>
                            </m:r>
                            <m:r>
                              <a:rPr lang="en-US" altLang="zh-CN" sz="1600" i="1"/>
                              <m:t>𝑟</m:t>
                            </m:r>
                            <m:r>
                              <a:rPr lang="en-US" altLang="zh-CN" sz="1600" i="1"/>
                              <m:t>=1,…,#</m:t>
                            </m:r>
                            <m:r>
                              <a:rPr lang="en-US" altLang="zh-CN" sz="1600" i="1"/>
                              <m:t>𝑢</m:t>
                            </m:r>
                          </m:e>
                        </m:d>
                      </m:e>
                    </m:func>
                  </m:oMath>
                </a14:m>
                <a:endParaRPr lang="zh-CN" altLang="zh-CN" i="1"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endParaRPr lang="en-US" altLang="zh-CN" dirty="0">
                  <a:latin typeface="微软雅黑" panose="020B0503020204020204" pitchFamily="34" charset="-122"/>
                  <a:ea typeface="微软雅黑" panose="020B0503020204020204" pitchFamily="34" charset="-122"/>
                </a:endParaRPr>
              </a:p>
            </p:txBody>
          </p:sp>
        </mc:Choice>
        <mc:Fallback>
          <p:sp>
            <p:nvSpPr>
              <p:cNvPr id="3" name="文本框 2">
                <a:extLst>
                  <a:ext uri="{FF2B5EF4-FFF2-40B4-BE49-F238E27FC236}">
                    <a16:creationId xmlns:a16="http://schemas.microsoft.com/office/drawing/2014/main" id="{0B99B514-7E42-40D7-A4CD-91065FE3B001}"/>
                  </a:ext>
                </a:extLst>
              </p:cNvPr>
              <p:cNvSpPr txBox="1">
                <a:spLocks noRot="1" noChangeAspect="1" noMove="1" noResize="1" noEditPoints="1" noAdjustHandles="1" noChangeArrowheads="1" noChangeShapeType="1" noTextEdit="1"/>
              </p:cNvSpPr>
              <p:nvPr/>
            </p:nvSpPr>
            <p:spPr>
              <a:xfrm>
                <a:off x="359532" y="674475"/>
                <a:ext cx="8532540" cy="4745082"/>
              </a:xfrm>
              <a:prstGeom prst="rect">
                <a:avLst/>
              </a:prstGeom>
              <a:blipFill>
                <a:blip r:embed="rId3"/>
                <a:stretch>
                  <a:fillRect l="-500" t="-771" r="-7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110883590"/>
      </p:ext>
    </p:extLst>
  </p:cSld>
  <p:clrMapOvr>
    <a:masterClrMapping/>
  </p:clrMapOvr>
  <p:transition spd="med">
    <p:random/>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6F408D82-2F5C-4776-B0C2-053CBF969295}"/>
              </a:ext>
            </a:extLst>
          </p:cNvPr>
          <p:cNvSpPr/>
          <p:nvPr/>
        </p:nvSpPr>
        <p:spPr>
          <a:xfrm>
            <a:off x="287524" y="232284"/>
            <a:ext cx="5256584" cy="438582"/>
          </a:xfrm>
          <a:prstGeom prst="rect">
            <a:avLst/>
          </a:prstGeom>
        </p:spPr>
        <p:txBody>
          <a:bodyPr wrap="square" lIns="68580" tIns="34290" rIns="68580" bIns="34290">
            <a:spAutoFit/>
          </a:bodyPr>
          <a:lstStyle/>
          <a:p>
            <a:pPr>
              <a:defRPr/>
            </a:pPr>
            <a:r>
              <a:rPr lang="en-US" altLang="zh-CN" sz="2400" b="1" kern="100"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rPr>
              <a:t>2.5 </a:t>
            </a:r>
            <a:r>
              <a:rPr lang="zh-CN" altLang="en-US" sz="2400" b="1" kern="100"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rPr>
              <a:t>对灵敏度更新模型进行约束</a:t>
            </a:r>
            <a:endParaRPr lang="zh-CN" altLang="zh-CN" sz="2400" b="1" kern="100"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 name="文本框 2">
            <a:extLst>
              <a:ext uri="{FF2B5EF4-FFF2-40B4-BE49-F238E27FC236}">
                <a16:creationId xmlns:a16="http://schemas.microsoft.com/office/drawing/2014/main" id="{756F5882-5B1C-49F1-9607-2D49A029409D}"/>
              </a:ext>
            </a:extLst>
          </p:cNvPr>
          <p:cNvSpPr txBox="1"/>
          <p:nvPr/>
        </p:nvSpPr>
        <p:spPr>
          <a:xfrm>
            <a:off x="900000" y="720000"/>
            <a:ext cx="7920492" cy="646331"/>
          </a:xfrm>
          <a:prstGeom prst="rect">
            <a:avLst/>
          </a:prstGeom>
          <a:noFill/>
        </p:spPr>
        <p:txBody>
          <a:bodyPr wrap="square" rtlCol="0">
            <a:spAutoFit/>
          </a:bodyPr>
          <a:lstStyle/>
          <a:p>
            <a:endParaRPr lang="en-US" altLang="zh-CN" dirty="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l"/>
            </a:pPr>
            <a:endParaRPr lang="zh-CN" altLang="en-US" dirty="0">
              <a:latin typeface="微软雅黑" panose="020B0503020204020204" pitchFamily="34" charset="-122"/>
              <a:ea typeface="微软雅黑" panose="020B0503020204020204" pitchFamily="34" charset="-122"/>
            </a:endParaRPr>
          </a:p>
        </p:txBody>
      </p:sp>
      <mc:AlternateContent xmlns:mc="http://schemas.openxmlformats.org/markup-compatibility/2006">
        <mc:Choice xmlns:a14="http://schemas.microsoft.com/office/drawing/2010/main" Requires="a14">
          <p:sp>
            <p:nvSpPr>
              <p:cNvPr id="4" name="文本框 3">
                <a:extLst>
                  <a:ext uri="{FF2B5EF4-FFF2-40B4-BE49-F238E27FC236}">
                    <a16:creationId xmlns:a16="http://schemas.microsoft.com/office/drawing/2014/main" id="{C84595AB-12CB-47AD-8132-1ACFB7A99530}"/>
                  </a:ext>
                </a:extLst>
              </p:cNvPr>
              <p:cNvSpPr txBox="1"/>
              <p:nvPr/>
            </p:nvSpPr>
            <p:spPr>
              <a:xfrm>
                <a:off x="900000" y="952364"/>
                <a:ext cx="7920492" cy="3000821"/>
              </a:xfrm>
              <a:prstGeom prst="rect">
                <a:avLst/>
              </a:prstGeom>
              <a:noFill/>
            </p:spPr>
            <p:txBody>
              <a:bodyPr wrap="square" rtlCol="0">
                <a:spAutoFit/>
              </a:bodyPr>
              <a:lstStyle/>
              <a:p>
                <a:pPr marL="285750" indent="-285750">
                  <a:spcBef>
                    <a:spcPts val="600"/>
                  </a:spcBef>
                  <a:spcAft>
                    <a:spcPts val="60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对灵敏度更新模型进一步的约束思路：</a:t>
                </a:r>
                <a:endParaRPr lang="en-US" altLang="zh-CN" dirty="0">
                  <a:latin typeface="微软雅黑" panose="020B0503020204020204" pitchFamily="34" charset="-122"/>
                  <a:ea typeface="微软雅黑" panose="020B0503020204020204" pitchFamily="34" charset="-122"/>
                </a:endParaRPr>
              </a:p>
              <a:p>
                <a:pPr marL="742950" lvl="1" indent="-285750">
                  <a:spcBef>
                    <a:spcPts val="600"/>
                  </a:spcBef>
                  <a:spcAft>
                    <a:spcPts val="60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引入基于</a:t>
                </a:r>
                <a:r>
                  <a:rPr lang="en-US" altLang="zh-CN" dirty="0">
                    <a:latin typeface="微软雅黑" panose="020B0503020204020204" pitchFamily="34" charset="-122"/>
                    <a:ea typeface="微软雅黑" panose="020B0503020204020204" pitchFamily="34" charset="-122"/>
                  </a:rPr>
                  <a:t>k-</a:t>
                </a:r>
                <a:r>
                  <a:rPr lang="zh-CN" altLang="en-US" dirty="0">
                    <a:latin typeface="微软雅黑" panose="020B0503020204020204" pitchFamily="34" charset="-122"/>
                    <a:ea typeface="微软雅黑" panose="020B0503020204020204" pitchFamily="34" charset="-122"/>
                  </a:rPr>
                  <a:t>空间重建方法的插值核校正策略，对模型进行约束。</a:t>
                </a:r>
                <a:endParaRPr lang="en-US" altLang="zh-CN" dirty="0">
                  <a:latin typeface="微软雅黑" panose="020B0503020204020204" pitchFamily="34" charset="-122"/>
                  <a:ea typeface="微软雅黑" panose="020B0503020204020204" pitchFamily="34" charset="-122"/>
                </a:endParaRPr>
              </a:p>
              <a:p>
                <a:pPr marL="742950" lvl="1" indent="-285750">
                  <a:spcBef>
                    <a:spcPts val="600"/>
                  </a:spcBef>
                  <a:spcAft>
                    <a:spcPts val="60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构造类似</a:t>
                </a:r>
                <a14:m>
                  <m:oMath xmlns:m="http://schemas.openxmlformats.org/officeDocument/2006/math">
                    <m:r>
                      <a:rPr lang="en-US" altLang="zh-CN" i="1" dirty="0" smtClean="0">
                        <a:latin typeface="Cambria Math" panose="02040503050406030204" pitchFamily="18" charset="0"/>
                        <a:ea typeface="微软雅黑" panose="020B0503020204020204" pitchFamily="34" charset="-122"/>
                      </a:rPr>
                      <m:t>𝑙</m:t>
                    </m:r>
                    <m:r>
                      <a:rPr lang="en-US" altLang="zh-CN" i="1" dirty="0" smtClean="0">
                        <a:latin typeface="Cambria Math" panose="02040503050406030204" pitchFamily="18" charset="0"/>
                        <a:ea typeface="微软雅黑" panose="020B0503020204020204" pitchFamily="34" charset="-122"/>
                      </a:rPr>
                      <m:t>1</m:t>
                    </m:r>
                  </m:oMath>
                </a14:m>
                <a:r>
                  <a:rPr lang="en-US" altLang="zh-CN" dirty="0">
                    <a:latin typeface="微软雅黑" panose="020B0503020204020204" pitchFamily="34" charset="-122"/>
                    <a:ea typeface="微软雅黑" panose="020B0503020204020204" pitchFamily="34" charset="-122"/>
                  </a:rPr>
                  <a:t>-ESPIRiT</a:t>
                </a:r>
                <a:r>
                  <a:rPr lang="zh-CN" altLang="en-US" dirty="0">
                    <a:latin typeface="微软雅黑" panose="020B0503020204020204" pitchFamily="34" charset="-122"/>
                    <a:ea typeface="微软雅黑" panose="020B0503020204020204" pitchFamily="34" charset="-122"/>
                  </a:rPr>
                  <a:t>的校正矩阵，使用</a:t>
                </a:r>
                <a14:m>
                  <m:oMath xmlns:m="http://schemas.openxmlformats.org/officeDocument/2006/math">
                    <m:r>
                      <a:rPr lang="en-US" altLang="zh-CN" i="1" dirty="0">
                        <a:latin typeface="Cambria Math" panose="02040503050406030204" pitchFamily="18" charset="0"/>
                        <a:ea typeface="微软雅黑" panose="020B0503020204020204" pitchFamily="34" charset="-122"/>
                      </a:rPr>
                      <m:t>𝑙</m:t>
                    </m:r>
                    <m:r>
                      <a:rPr lang="en-US" altLang="zh-CN" i="1" dirty="0">
                        <a:latin typeface="Cambria Math" panose="02040503050406030204" pitchFamily="18" charset="0"/>
                        <a:ea typeface="微软雅黑" panose="020B0503020204020204" pitchFamily="34" charset="-122"/>
                      </a:rPr>
                      <m:t>1</m:t>
                    </m:r>
                  </m:oMath>
                </a14:m>
                <a:r>
                  <a:rPr lang="en-US" altLang="zh-CN" dirty="0">
                    <a:latin typeface="微软雅黑" panose="020B0503020204020204" pitchFamily="34" charset="-122"/>
                    <a:ea typeface="微软雅黑" panose="020B0503020204020204" pitchFamily="34" charset="-122"/>
                  </a:rPr>
                  <a:t>-ESPIRiT</a:t>
                </a:r>
                <a:r>
                  <a:rPr lang="zh-CN" altLang="en-US" dirty="0">
                    <a:latin typeface="微软雅黑" panose="020B0503020204020204" pitchFamily="34" charset="-122"/>
                    <a:ea typeface="微软雅黑" panose="020B0503020204020204" pitchFamily="34" charset="-122"/>
                  </a:rPr>
                  <a:t>中估计灵敏度的策略，对模型进行约束，提升灵敏度更新的准确度。</a:t>
                </a:r>
                <a:endParaRPr lang="en-US" altLang="zh-CN" dirty="0">
                  <a:latin typeface="微软雅黑" panose="020B0503020204020204" pitchFamily="34" charset="-122"/>
                  <a:ea typeface="微软雅黑" panose="020B0503020204020204" pitchFamily="34" charset="-122"/>
                </a:endParaRPr>
              </a:p>
              <a:p>
                <a:pPr marL="742950" lvl="1" indent="-285750">
                  <a:spcBef>
                    <a:spcPts val="600"/>
                  </a:spcBef>
                  <a:spcAft>
                    <a:spcPts val="600"/>
                  </a:spcAft>
                  <a:buFont typeface="Arial" panose="020B0604020202020204" pitchFamily="34" charset="0"/>
                  <a:buChar char="•"/>
                </a:pPr>
                <a:r>
                  <a:rPr lang="zh-CN" altLang="zh-CN" dirty="0">
                    <a:latin typeface="微软雅黑" panose="020B0503020204020204" pitchFamily="34" charset="-122"/>
                    <a:ea typeface="微软雅黑" panose="020B0503020204020204" pitchFamily="34" charset="-122"/>
                  </a:rPr>
                  <a:t>尝试填充并校正</a:t>
                </a:r>
                <a14:m>
                  <m:oMath xmlns:m="http://schemas.openxmlformats.org/officeDocument/2006/math">
                    <m:r>
                      <a:rPr lang="en-US" altLang="zh-CN" i="1"/>
                      <m:t>𝑘</m:t>
                    </m:r>
                  </m:oMath>
                </a14:m>
                <a:r>
                  <a:rPr lang="en-US" altLang="zh-CN" dirty="0">
                    <a:latin typeface="微软雅黑" panose="020B0503020204020204" pitchFamily="34" charset="-122"/>
                    <a:ea typeface="微软雅黑" panose="020B0503020204020204" pitchFamily="34" charset="-122"/>
                  </a:rPr>
                  <a:t>-</a:t>
                </a:r>
                <a:r>
                  <a:rPr lang="zh-CN" altLang="zh-CN" dirty="0">
                    <a:latin typeface="微软雅黑" panose="020B0503020204020204" pitchFamily="34" charset="-122"/>
                    <a:ea typeface="微软雅黑" panose="020B0503020204020204" pitchFamily="34" charset="-122"/>
                  </a:rPr>
                  <a:t>空间数据</a:t>
                </a:r>
                <a:r>
                  <a:rPr lang="zh-CN" altLang="en-US" dirty="0">
                    <a:latin typeface="微软雅黑" panose="020B0503020204020204" pitchFamily="34" charset="-122"/>
                    <a:ea typeface="微软雅黑" panose="020B0503020204020204" pitchFamily="34" charset="-122"/>
                  </a:rPr>
                  <a:t>，再进行估计灵敏度。</a:t>
                </a:r>
                <a:endParaRPr lang="en-US" altLang="zh-CN" dirty="0">
                  <a:latin typeface="微软雅黑" panose="020B0503020204020204" pitchFamily="34" charset="-122"/>
                  <a:ea typeface="微软雅黑" panose="020B0503020204020204" pitchFamily="34" charset="-122"/>
                </a:endParaRPr>
              </a:p>
              <a:p>
                <a:pPr marL="285750" indent="-285750">
                  <a:spcBef>
                    <a:spcPts val="600"/>
                  </a:spcBef>
                  <a:spcAft>
                    <a:spcPts val="60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回顾</a:t>
                </a:r>
                <a14:m>
                  <m:oMath xmlns:m="http://schemas.openxmlformats.org/officeDocument/2006/math">
                    <m:r>
                      <a:rPr lang="en-US" altLang="zh-CN" i="1" dirty="0">
                        <a:latin typeface="Cambria Math" panose="02040503050406030204" pitchFamily="18" charset="0"/>
                        <a:ea typeface="微软雅黑" panose="020B0503020204020204" pitchFamily="34" charset="-122"/>
                      </a:rPr>
                      <m:t>𝑙</m:t>
                    </m:r>
                    <m:r>
                      <a:rPr lang="en-US" altLang="zh-CN" i="1" dirty="0">
                        <a:latin typeface="Cambria Math" panose="02040503050406030204" pitchFamily="18" charset="0"/>
                        <a:ea typeface="微软雅黑" panose="020B0503020204020204" pitchFamily="34" charset="-122"/>
                      </a:rPr>
                      <m:t>1</m:t>
                    </m:r>
                  </m:oMath>
                </a14:m>
                <a:r>
                  <a:rPr lang="en-US" altLang="zh-CN" dirty="0">
                    <a:latin typeface="微软雅黑" panose="020B0503020204020204" pitchFamily="34" charset="-122"/>
                    <a:ea typeface="微软雅黑" panose="020B0503020204020204" pitchFamily="34" charset="-122"/>
                  </a:rPr>
                  <a:t>-ESPIRiT</a:t>
                </a:r>
                <a:r>
                  <a:rPr lang="zh-CN" altLang="en-US" dirty="0">
                    <a:latin typeface="微软雅黑" panose="020B0503020204020204" pitchFamily="34" charset="-122"/>
                    <a:ea typeface="微软雅黑" panose="020B0503020204020204" pitchFamily="34" charset="-122"/>
                  </a:rPr>
                  <a:t>的估计灵敏度的方法。</a:t>
                </a:r>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endParaRPr>
              </a:p>
            </p:txBody>
          </p:sp>
        </mc:Choice>
        <mc:Fallback>
          <p:sp>
            <p:nvSpPr>
              <p:cNvPr id="4" name="文本框 3">
                <a:extLst>
                  <a:ext uri="{FF2B5EF4-FFF2-40B4-BE49-F238E27FC236}">
                    <a16:creationId xmlns:a16="http://schemas.microsoft.com/office/drawing/2014/main" id="{C84595AB-12CB-47AD-8132-1ACFB7A99530}"/>
                  </a:ext>
                </a:extLst>
              </p:cNvPr>
              <p:cNvSpPr txBox="1">
                <a:spLocks noRot="1" noChangeAspect="1" noMove="1" noResize="1" noEditPoints="1" noAdjustHandles="1" noChangeArrowheads="1" noChangeShapeType="1" noTextEdit="1"/>
              </p:cNvSpPr>
              <p:nvPr/>
            </p:nvSpPr>
            <p:spPr>
              <a:xfrm>
                <a:off x="900000" y="952364"/>
                <a:ext cx="7920492" cy="3000821"/>
              </a:xfrm>
              <a:prstGeom prst="rect">
                <a:avLst/>
              </a:prstGeom>
              <a:blipFill>
                <a:blip r:embed="rId3"/>
                <a:stretch>
                  <a:fillRect l="-539" t="-101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150670066"/>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2"/>
          <p:cNvSpPr txBox="1">
            <a:spLocks noChangeArrowheads="1"/>
          </p:cNvSpPr>
          <p:nvPr/>
        </p:nvSpPr>
        <p:spPr bwMode="auto">
          <a:xfrm>
            <a:off x="2807804" y="3296543"/>
            <a:ext cx="4064705" cy="3770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pPr algn="ctr"/>
            <a:r>
              <a:rPr lang="en-US" altLang="zh-CN" sz="2000" b="1" dirty="0" err="1">
                <a:solidFill>
                  <a:srgbClr val="093B5C"/>
                </a:solidFill>
                <a:latin typeface="方正兰亭超细黑简体" pitchFamily="2" charset="-122"/>
                <a:ea typeface="方正兰亭超细黑简体" pitchFamily="2" charset="-122"/>
              </a:rPr>
              <a:t>ESPIRiT</a:t>
            </a:r>
            <a:endParaRPr lang="zh-CN" altLang="en-US" sz="2000" b="1" dirty="0">
              <a:solidFill>
                <a:srgbClr val="093B5C"/>
              </a:solidFill>
              <a:latin typeface="方正兰亭超细黑简体" pitchFamily="2" charset="-122"/>
              <a:ea typeface="方正兰亭超细黑简体" pitchFamily="2" charset="-122"/>
            </a:endParaRPr>
          </a:p>
        </p:txBody>
      </p:sp>
      <p:sp>
        <p:nvSpPr>
          <p:cNvPr id="26" name="文本框 12"/>
          <p:cNvSpPr txBox="1">
            <a:spLocks noChangeArrowheads="1"/>
          </p:cNvSpPr>
          <p:nvPr/>
        </p:nvSpPr>
        <p:spPr bwMode="auto">
          <a:xfrm>
            <a:off x="4824028" y="2270428"/>
            <a:ext cx="1007297" cy="1454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pPr algn="ctr"/>
            <a:r>
              <a:rPr lang="en-US" altLang="zh-CN" sz="9000" dirty="0">
                <a:solidFill>
                  <a:schemeClr val="tx1">
                    <a:lumMod val="50000"/>
                    <a:lumOff val="50000"/>
                  </a:schemeClr>
                </a:solidFill>
                <a:latin typeface="AgencyFB" panose="02000806040000020003" pitchFamily="2" charset="0"/>
                <a:ea typeface="微软雅黑" pitchFamily="34" charset="-122"/>
              </a:rPr>
              <a:t> 3</a:t>
            </a:r>
            <a:endParaRPr lang="zh-CN" altLang="en-US" sz="9000" dirty="0">
              <a:solidFill>
                <a:schemeClr val="tx1">
                  <a:lumMod val="50000"/>
                  <a:lumOff val="50000"/>
                </a:schemeClr>
              </a:solidFill>
              <a:latin typeface="AgencyFB" panose="02000806040000020003" pitchFamily="2" charset="0"/>
              <a:ea typeface="微软雅黑" pitchFamily="34" charset="-122"/>
            </a:endParaRPr>
          </a:p>
        </p:txBody>
      </p:sp>
      <p:sp>
        <p:nvSpPr>
          <p:cNvPr id="16" name="文本框 14"/>
          <p:cNvSpPr txBox="1">
            <a:spLocks noChangeArrowheads="1"/>
          </p:cNvSpPr>
          <p:nvPr/>
        </p:nvSpPr>
        <p:spPr bwMode="auto">
          <a:xfrm>
            <a:off x="3959932" y="2680556"/>
            <a:ext cx="1378848" cy="2846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pPr algn="ctr" eaLnBrk="1" hangingPunct="1"/>
            <a:r>
              <a:rPr lang="en-US" altLang="zh-CN" sz="1400">
                <a:solidFill>
                  <a:schemeClr val="tx1">
                    <a:lumMod val="50000"/>
                    <a:lumOff val="50000"/>
                  </a:schemeClr>
                </a:solidFill>
                <a:latin typeface="微软雅黑" pitchFamily="34" charset="-122"/>
                <a:ea typeface="微软雅黑" pitchFamily="34" charset="-122"/>
              </a:rPr>
              <a:t>PART ONE</a:t>
            </a:r>
            <a:endParaRPr lang="zh-CN" altLang="en-US" sz="1400">
              <a:solidFill>
                <a:schemeClr val="tx1">
                  <a:lumMod val="50000"/>
                  <a:lumOff val="50000"/>
                </a:schemeClr>
              </a:solidFill>
              <a:latin typeface="微软雅黑" pitchFamily="34" charset="-122"/>
              <a:ea typeface="微软雅黑" pitchFamily="34" charset="-122"/>
            </a:endParaRPr>
          </a:p>
        </p:txBody>
      </p:sp>
      <p:pic>
        <p:nvPicPr>
          <p:cNvPr id="9" name="图片 8"/>
          <p:cNvPicPr>
            <a:picLocks noChangeAspect="1"/>
          </p:cNvPicPr>
          <p:nvPr/>
        </p:nvPicPr>
        <p:blipFill>
          <a:blip r:embed="rId4" cstate="screen">
            <a:extLst>
              <a:ext uri="{28A0092B-C50C-407E-A947-70E740481C1C}">
                <a14:useLocalDpi xmlns:a14="http://schemas.microsoft.com/office/drawing/2010/main" val="0"/>
              </a:ext>
            </a:extLst>
          </a:blip>
          <a:srcRect l="17632" r="49845" b="47264"/>
          <a:stretch>
            <a:fillRect/>
          </a:stretch>
        </p:blipFill>
        <p:spPr>
          <a:xfrm flipH="1">
            <a:off x="2159732" y="0"/>
            <a:ext cx="2088232" cy="3040091"/>
          </a:xfrm>
          <a:prstGeom prst="rect">
            <a:avLst/>
          </a:prstGeom>
        </p:spPr>
      </p:pic>
      <p:sp>
        <p:nvSpPr>
          <p:cNvPr id="10" name="PA_半闭框 7"/>
          <p:cNvSpPr/>
          <p:nvPr>
            <p:custDataLst>
              <p:tags r:id="rId1"/>
            </p:custDataLst>
          </p:nvPr>
        </p:nvSpPr>
        <p:spPr>
          <a:xfrm flipH="1">
            <a:off x="4463987" y="2320516"/>
            <a:ext cx="1296144" cy="720080"/>
          </a:xfrm>
          <a:prstGeom prst="halfFrame">
            <a:avLst>
              <a:gd name="adj1" fmla="val 889"/>
              <a:gd name="adj2" fmla="val 1333"/>
            </a:avLst>
          </a:prstGeom>
          <a:solidFill>
            <a:srgbClr val="6568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extLst>
      <p:ext uri="{BB962C8B-B14F-4D97-AF65-F5344CB8AC3E}">
        <p14:creationId xmlns:p14="http://schemas.microsoft.com/office/powerpoint/2010/main" val="377442531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矩形 53">
            <a:extLst>
              <a:ext uri="{FF2B5EF4-FFF2-40B4-BE49-F238E27FC236}">
                <a16:creationId xmlns:a16="http://schemas.microsoft.com/office/drawing/2014/main" id="{329AE7B7-633B-467F-BFBC-65E794966206}"/>
              </a:ext>
            </a:extLst>
          </p:cNvPr>
          <p:cNvSpPr/>
          <p:nvPr/>
        </p:nvSpPr>
        <p:spPr>
          <a:xfrm>
            <a:off x="323528" y="280285"/>
            <a:ext cx="2977358" cy="438582"/>
          </a:xfrm>
          <a:prstGeom prst="rect">
            <a:avLst/>
          </a:prstGeom>
        </p:spPr>
        <p:txBody>
          <a:bodyPr wrap="square" lIns="68580" tIns="34290" rIns="68580" bIns="34290">
            <a:spAutoFit/>
          </a:bodyPr>
          <a:lstStyle/>
          <a:p>
            <a:pPr>
              <a:defRPr/>
            </a:pPr>
            <a:r>
              <a:rPr lang="en-US" altLang="zh-CN" sz="2400" b="1" kern="100"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rPr>
              <a:t>3.1 </a:t>
            </a:r>
            <a:r>
              <a:rPr lang="zh-CN" altLang="en-US" sz="2400" b="1" kern="100"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rPr>
              <a:t>校准矩阵</a:t>
            </a:r>
            <a:endParaRPr lang="zh-CN" altLang="zh-CN" sz="2400" b="1" kern="100"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55" name="文本框 54">
            <a:extLst>
              <a:ext uri="{FF2B5EF4-FFF2-40B4-BE49-F238E27FC236}">
                <a16:creationId xmlns:a16="http://schemas.microsoft.com/office/drawing/2014/main" id="{D7EEE2D5-0CB7-48B4-A838-1015CFB2B05B}"/>
              </a:ext>
            </a:extLst>
          </p:cNvPr>
          <p:cNvSpPr txBox="1"/>
          <p:nvPr/>
        </p:nvSpPr>
        <p:spPr>
          <a:xfrm>
            <a:off x="827584" y="916360"/>
            <a:ext cx="7020780" cy="723275"/>
          </a:xfrm>
          <a:prstGeom prst="rect">
            <a:avLst/>
          </a:prstGeom>
          <a:noFill/>
        </p:spPr>
        <p:txBody>
          <a:bodyPr wrap="square" rtlCol="0">
            <a:spAutoFit/>
          </a:bodyPr>
          <a:lstStyle/>
          <a:p>
            <a:pPr marL="285750" indent="-285750">
              <a:spcBef>
                <a:spcPts val="600"/>
              </a:spcBef>
              <a:spcAft>
                <a:spcPts val="600"/>
              </a:spcAft>
              <a:buFont typeface="Arial" panose="020B0604020202020204" pitchFamily="34" charset="0"/>
              <a:buChar char="•"/>
            </a:pPr>
            <a:r>
              <a:rPr lang="zh-CN" altLang="en-US"/>
              <a:t>在估计插值核之前，需要构造校准矩阵</a:t>
            </a:r>
            <a:r>
              <a:rPr lang="en-US" altLang="zh-CN"/>
              <a:t>A</a:t>
            </a:r>
            <a:r>
              <a:rPr lang="zh-CN" altLang="en-US"/>
              <a:t>，其构造过程如下所示：</a:t>
            </a:r>
            <a:endParaRPr lang="en-US" altLang="zh-CN"/>
          </a:p>
          <a:p>
            <a:endParaRPr lang="zh-CN" altLang="en-US"/>
          </a:p>
        </p:txBody>
      </p:sp>
      <p:pic>
        <p:nvPicPr>
          <p:cNvPr id="2" name="图片 1">
            <a:extLst>
              <a:ext uri="{FF2B5EF4-FFF2-40B4-BE49-F238E27FC236}">
                <a16:creationId xmlns:a16="http://schemas.microsoft.com/office/drawing/2014/main" id="{35F7A5AA-785A-4916-8B09-96A57FA031D3}"/>
              </a:ext>
            </a:extLst>
          </p:cNvPr>
          <p:cNvPicPr>
            <a:picLocks noChangeAspect="1"/>
          </p:cNvPicPr>
          <p:nvPr/>
        </p:nvPicPr>
        <p:blipFill>
          <a:blip r:embed="rId3"/>
          <a:stretch>
            <a:fillRect/>
          </a:stretch>
        </p:blipFill>
        <p:spPr>
          <a:xfrm>
            <a:off x="822867" y="1384412"/>
            <a:ext cx="6995130" cy="2930059"/>
          </a:xfrm>
          <a:prstGeom prst="rect">
            <a:avLst/>
          </a:prstGeom>
        </p:spPr>
      </p:pic>
      <p:sp>
        <p:nvSpPr>
          <p:cNvPr id="3" name="文本框 2">
            <a:extLst>
              <a:ext uri="{FF2B5EF4-FFF2-40B4-BE49-F238E27FC236}">
                <a16:creationId xmlns:a16="http://schemas.microsoft.com/office/drawing/2014/main" id="{CC7BE0EC-311D-49C0-8FF0-F01F152D271F}"/>
              </a:ext>
            </a:extLst>
          </p:cNvPr>
          <p:cNvSpPr txBox="1"/>
          <p:nvPr/>
        </p:nvSpPr>
        <p:spPr>
          <a:xfrm>
            <a:off x="3455876" y="4480755"/>
            <a:ext cx="2135210" cy="276999"/>
          </a:xfrm>
          <a:prstGeom prst="rect">
            <a:avLst/>
          </a:prstGeom>
          <a:noFill/>
        </p:spPr>
        <p:txBody>
          <a:bodyPr wrap="square" rtlCol="0">
            <a:spAutoFit/>
          </a:bodyPr>
          <a:lstStyle/>
          <a:p>
            <a:r>
              <a:rPr lang="zh-CN" altLang="en-US" sz="1200"/>
              <a:t>图</a:t>
            </a:r>
            <a:r>
              <a:rPr lang="en-US" altLang="zh-CN" sz="1200"/>
              <a:t>1</a:t>
            </a:r>
            <a:r>
              <a:rPr lang="zh-CN" altLang="en-US" sz="1200"/>
              <a:t>：校准矩阵的构造过程</a:t>
            </a: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矩形 24">
            <a:extLst>
              <a:ext uri="{FF2B5EF4-FFF2-40B4-BE49-F238E27FC236}">
                <a16:creationId xmlns:a16="http://schemas.microsoft.com/office/drawing/2014/main" id="{A5C94F5D-16D0-4FC4-B094-8D1DC2A9850B}"/>
              </a:ext>
            </a:extLst>
          </p:cNvPr>
          <p:cNvSpPr/>
          <p:nvPr/>
        </p:nvSpPr>
        <p:spPr>
          <a:xfrm>
            <a:off x="323528" y="280285"/>
            <a:ext cx="2977358" cy="438582"/>
          </a:xfrm>
          <a:prstGeom prst="rect">
            <a:avLst/>
          </a:prstGeom>
        </p:spPr>
        <p:txBody>
          <a:bodyPr wrap="square" lIns="68580" tIns="34290" rIns="68580" bIns="34290">
            <a:spAutoFit/>
          </a:bodyPr>
          <a:lstStyle/>
          <a:p>
            <a:pPr>
              <a:defRPr/>
            </a:pPr>
            <a:r>
              <a:rPr lang="en-US" altLang="zh-CN" sz="2400" b="1" kern="100"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rPr>
              <a:t>3.2 SVD</a:t>
            </a:r>
            <a:endParaRPr lang="zh-CN" altLang="zh-CN" sz="2400" b="1" kern="100"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6" name="文本框 25">
            <a:extLst>
              <a:ext uri="{FF2B5EF4-FFF2-40B4-BE49-F238E27FC236}">
                <a16:creationId xmlns:a16="http://schemas.microsoft.com/office/drawing/2014/main" id="{EDE5EA65-9ADC-487F-AC6A-1FE7ECC5775D}"/>
              </a:ext>
            </a:extLst>
          </p:cNvPr>
          <p:cNvSpPr txBox="1"/>
          <p:nvPr/>
        </p:nvSpPr>
        <p:spPr>
          <a:xfrm>
            <a:off x="827584" y="770094"/>
            <a:ext cx="7020780" cy="369332"/>
          </a:xfrm>
          <a:prstGeom prst="rect">
            <a:avLst/>
          </a:prstGeom>
          <a:noFill/>
        </p:spPr>
        <p:txBody>
          <a:bodyPr wrap="square" rtlCol="0">
            <a:spAutoFit/>
          </a:bodyPr>
          <a:lstStyle/>
          <a:p>
            <a:pPr marL="285750" indent="-285750">
              <a:spcBef>
                <a:spcPts val="600"/>
              </a:spcBef>
              <a:spcAft>
                <a:spcPts val="600"/>
              </a:spcAft>
              <a:buFont typeface="Arial" panose="020B0604020202020204" pitchFamily="34" charset="0"/>
              <a:buChar char="•"/>
            </a:pPr>
            <a:r>
              <a:rPr lang="zh-CN" altLang="en-US"/>
              <a:t>分析校准矩阵的一个非常有用的方法是计算其奇异值分解（</a:t>
            </a:r>
            <a:r>
              <a:rPr lang="en-US" altLang="zh-CN"/>
              <a:t>SVD</a:t>
            </a:r>
            <a:r>
              <a:rPr lang="zh-CN" altLang="en-US"/>
              <a:t>）：</a:t>
            </a:r>
          </a:p>
        </p:txBody>
      </p:sp>
      <mc:AlternateContent xmlns:mc="http://schemas.openxmlformats.org/markup-compatibility/2006">
        <mc:Choice xmlns:a14="http://schemas.microsoft.com/office/drawing/2010/main" Requires="a14">
          <p:sp>
            <p:nvSpPr>
              <p:cNvPr id="11" name="文本框 10">
                <a:extLst>
                  <a:ext uri="{FF2B5EF4-FFF2-40B4-BE49-F238E27FC236}">
                    <a16:creationId xmlns:a16="http://schemas.microsoft.com/office/drawing/2014/main" id="{CFC1FE1F-1BA6-4E6E-BE15-99D4506BE1C7}"/>
                  </a:ext>
                </a:extLst>
              </p:cNvPr>
              <p:cNvSpPr txBox="1"/>
              <p:nvPr/>
            </p:nvSpPr>
            <p:spPr>
              <a:xfrm>
                <a:off x="3627564" y="1185474"/>
                <a:ext cx="3834426" cy="281937"/>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r>
                        <a:rPr lang="en-US" altLang="zh-CN" i="1" smtClean="0">
                          <a:latin typeface="Cambria Math" panose="02040503050406030204" pitchFamily="18" charset="0"/>
                        </a:rPr>
                        <m:t>𝐴</m:t>
                      </m:r>
                      <m:r>
                        <a:rPr lang="en-US" altLang="zh-CN" i="1" smtClean="0">
                          <a:latin typeface="Cambria Math" panose="02040503050406030204" pitchFamily="18" charset="0"/>
                        </a:rPr>
                        <m:t>=</m:t>
                      </m:r>
                      <m:r>
                        <a:rPr lang="en-US" altLang="zh-CN" b="0" i="1" smtClean="0">
                          <a:latin typeface="Cambria Math" panose="02040503050406030204" pitchFamily="18" charset="0"/>
                        </a:rPr>
                        <m:t>𝑈</m:t>
                      </m:r>
                      <m:r>
                        <a:rPr lang="en-US" altLang="zh-CN" b="0" i="1" smtClean="0">
                          <a:latin typeface="Cambria Math" panose="02040503050406030204" pitchFamily="18" charset="0"/>
                        </a:rPr>
                        <m:t>𝛴</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𝑉</m:t>
                          </m:r>
                        </m:e>
                        <m:sup>
                          <m:r>
                            <a:rPr lang="en-US" altLang="zh-CN" b="0" i="1" smtClean="0">
                              <a:latin typeface="Cambria Math" panose="02040503050406030204" pitchFamily="18" charset="0"/>
                            </a:rPr>
                            <m:t>𝐻</m:t>
                          </m:r>
                        </m:sup>
                      </m:sSup>
                      <m:r>
                        <a:rPr lang="en-US" altLang="zh-CN" b="0" i="1" smtClean="0">
                          <a:latin typeface="Cambria Math" panose="02040503050406030204" pitchFamily="18" charset="0"/>
                        </a:rPr>
                        <m:t>                   [</m:t>
                      </m:r>
                      <m:r>
                        <a:rPr lang="en-US" altLang="zh-CN" b="0" i="1" smtClean="0">
                          <a:latin typeface="Cambria Math" panose="02040503050406030204" pitchFamily="18" charset="0"/>
                        </a:rPr>
                        <m:t>4</m:t>
                      </m:r>
                      <m:r>
                        <a:rPr lang="en-US" altLang="zh-CN" b="0" i="1" smtClean="0">
                          <a:latin typeface="Cambria Math" panose="02040503050406030204" pitchFamily="18" charset="0"/>
                        </a:rPr>
                        <m:t>]</m:t>
                      </m:r>
                    </m:oMath>
                  </m:oMathPara>
                </a14:m>
                <a:endParaRPr lang="zh-CN" altLang="en-US" i="1" dirty="0"/>
              </a:p>
            </p:txBody>
          </p:sp>
        </mc:Choice>
        <mc:Fallback>
          <p:sp>
            <p:nvSpPr>
              <p:cNvPr id="11" name="文本框 10">
                <a:extLst>
                  <a:ext uri="{FF2B5EF4-FFF2-40B4-BE49-F238E27FC236}">
                    <a16:creationId xmlns:a16="http://schemas.microsoft.com/office/drawing/2014/main" id="{CFC1FE1F-1BA6-4E6E-BE15-99D4506BE1C7}"/>
                  </a:ext>
                </a:extLst>
              </p:cNvPr>
              <p:cNvSpPr txBox="1">
                <a:spLocks noRot="1" noChangeAspect="1" noMove="1" noResize="1" noEditPoints="1" noAdjustHandles="1" noChangeArrowheads="1" noChangeShapeType="1" noTextEdit="1"/>
              </p:cNvSpPr>
              <p:nvPr/>
            </p:nvSpPr>
            <p:spPr>
              <a:xfrm>
                <a:off x="3627564" y="1185474"/>
                <a:ext cx="3834426" cy="281937"/>
              </a:xfrm>
              <a:prstGeom prst="rect">
                <a:avLst/>
              </a:prstGeom>
              <a:blipFill>
                <a:blip r:embed="rId3"/>
                <a:stretch>
                  <a:fillRect l="-2067" t="-4255" b="-34043"/>
                </a:stretch>
              </a:blipFill>
            </p:spPr>
            <p:txBody>
              <a:bodyPr/>
              <a:lstStyle/>
              <a:p>
                <a:r>
                  <a:rPr lang="zh-CN" altLang="en-US">
                    <a:noFill/>
                  </a:rPr>
                  <a:t> </a:t>
                </a:r>
              </a:p>
            </p:txBody>
          </p:sp>
        </mc:Fallback>
      </mc:AlternateContent>
      <p:pic>
        <p:nvPicPr>
          <p:cNvPr id="12" name="图片 11">
            <a:extLst>
              <a:ext uri="{FF2B5EF4-FFF2-40B4-BE49-F238E27FC236}">
                <a16:creationId xmlns:a16="http://schemas.microsoft.com/office/drawing/2014/main" id="{92B4CC26-4181-4615-B8F7-7FC78C592C6C}"/>
              </a:ext>
            </a:extLst>
          </p:cNvPr>
          <p:cNvPicPr>
            <a:picLocks noChangeAspect="1"/>
          </p:cNvPicPr>
          <p:nvPr/>
        </p:nvPicPr>
        <p:blipFill>
          <a:blip r:embed="rId4"/>
          <a:stretch>
            <a:fillRect/>
          </a:stretch>
        </p:blipFill>
        <p:spPr>
          <a:xfrm>
            <a:off x="1583668" y="1600436"/>
            <a:ext cx="5715000" cy="2895600"/>
          </a:xfrm>
          <a:prstGeom prst="rect">
            <a:avLst/>
          </a:prstGeom>
        </p:spPr>
      </p:pic>
    </p:spTree>
    <p:extLst>
      <p:ext uri="{BB962C8B-B14F-4D97-AF65-F5344CB8AC3E}">
        <p14:creationId xmlns:p14="http://schemas.microsoft.com/office/powerpoint/2010/main" val="33758588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846B83D5-A950-421A-AFB2-D62CC385C602}"/>
              </a:ext>
            </a:extLst>
          </p:cNvPr>
          <p:cNvSpPr/>
          <p:nvPr/>
        </p:nvSpPr>
        <p:spPr>
          <a:xfrm>
            <a:off x="323528" y="280285"/>
            <a:ext cx="2977358" cy="438582"/>
          </a:xfrm>
          <a:prstGeom prst="rect">
            <a:avLst/>
          </a:prstGeom>
        </p:spPr>
        <p:txBody>
          <a:bodyPr wrap="square" lIns="68580" tIns="34290" rIns="68580" bIns="34290">
            <a:spAutoFit/>
          </a:bodyPr>
          <a:lstStyle/>
          <a:p>
            <a:pPr>
              <a:defRPr/>
            </a:pPr>
            <a:r>
              <a:rPr lang="en-US" altLang="zh-CN" sz="2400" b="1" kern="100"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rPr>
              <a:t>3.3 SVD</a:t>
            </a:r>
            <a:endParaRPr lang="zh-CN" altLang="zh-CN" sz="2400" b="1" kern="100"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3" name="图片 2">
            <a:extLst>
              <a:ext uri="{FF2B5EF4-FFF2-40B4-BE49-F238E27FC236}">
                <a16:creationId xmlns:a16="http://schemas.microsoft.com/office/drawing/2014/main" id="{35D4BB27-26F8-455D-B444-09774143B1B7}"/>
              </a:ext>
            </a:extLst>
          </p:cNvPr>
          <p:cNvPicPr>
            <a:picLocks noChangeAspect="1"/>
          </p:cNvPicPr>
          <p:nvPr/>
        </p:nvPicPr>
        <p:blipFill>
          <a:blip r:embed="rId3"/>
          <a:stretch>
            <a:fillRect/>
          </a:stretch>
        </p:blipFill>
        <p:spPr>
          <a:xfrm>
            <a:off x="3023828" y="1271412"/>
            <a:ext cx="2556284" cy="2957908"/>
          </a:xfrm>
          <a:prstGeom prst="rect">
            <a:avLst/>
          </a:prstGeom>
        </p:spPr>
      </p:pic>
      <p:sp>
        <p:nvSpPr>
          <p:cNvPr id="4" name="文本框 3">
            <a:extLst>
              <a:ext uri="{FF2B5EF4-FFF2-40B4-BE49-F238E27FC236}">
                <a16:creationId xmlns:a16="http://schemas.microsoft.com/office/drawing/2014/main" id="{51101B06-0AA2-4F1A-BE1F-6DA8A6CDBB80}"/>
              </a:ext>
            </a:extLst>
          </p:cNvPr>
          <p:cNvSpPr txBox="1"/>
          <p:nvPr/>
        </p:nvSpPr>
        <p:spPr>
          <a:xfrm>
            <a:off x="3707904" y="4246650"/>
            <a:ext cx="2135210" cy="276999"/>
          </a:xfrm>
          <a:prstGeom prst="rect">
            <a:avLst/>
          </a:prstGeom>
          <a:noFill/>
        </p:spPr>
        <p:txBody>
          <a:bodyPr wrap="square" rtlCol="0">
            <a:spAutoFit/>
          </a:bodyPr>
          <a:lstStyle/>
          <a:p>
            <a:r>
              <a:rPr lang="zh-CN" altLang="en-US" sz="1200"/>
              <a:t>图</a:t>
            </a:r>
            <a:r>
              <a:rPr lang="en-US" altLang="zh-CN" sz="1200"/>
              <a:t>4</a:t>
            </a:r>
            <a:r>
              <a:rPr lang="zh-CN" altLang="en-US" sz="1200"/>
              <a:t>：</a:t>
            </a:r>
            <a:r>
              <a:rPr lang="en-US" altLang="zh-CN" sz="1200"/>
              <a:t>V</a:t>
            </a:r>
            <a:r>
              <a:rPr lang="zh-CN" altLang="en-US" sz="1200"/>
              <a:t>矩阵</a:t>
            </a:r>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420C9EB3-F0FE-49CF-91A1-8D5E7D6BE028}"/>
                  </a:ext>
                </a:extLst>
              </p:cNvPr>
              <p:cNvSpPr txBox="1"/>
              <p:nvPr/>
            </p:nvSpPr>
            <p:spPr>
              <a:xfrm>
                <a:off x="858101" y="808321"/>
                <a:ext cx="7020780" cy="394210"/>
              </a:xfrm>
              <a:prstGeom prst="rect">
                <a:avLst/>
              </a:prstGeom>
              <a:noFill/>
            </p:spPr>
            <p:txBody>
              <a:bodyPr wrap="square" rtlCol="0">
                <a:spAutoFit/>
              </a:bodyPr>
              <a:lstStyle/>
              <a:p>
                <a:pPr marL="285750" indent="-285750">
                  <a:spcBef>
                    <a:spcPts val="600"/>
                  </a:spcBef>
                  <a:spcAft>
                    <a:spcPts val="600"/>
                  </a:spcAft>
                  <a:buFont typeface="Arial" panose="020B0604020202020204" pitchFamily="34" charset="0"/>
                  <a:buChar char="•"/>
                </a:pPr>
                <a:r>
                  <a:rPr lang="en-US" altLang="zh-CN"/>
                  <a:t>V</a:t>
                </a:r>
                <a:r>
                  <a:rPr lang="zh-CN" altLang="en-US"/>
                  <a:t>可以分为两个空间，</a:t>
                </a:r>
                <a:r>
                  <a:rPr lang="en-US" altLang="zh-CN"/>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𝑉</m:t>
                        </m:r>
                      </m:e>
                      <m:sub>
                        <m:r>
                          <a:rPr lang="en-US" altLang="zh-CN" i="1">
                            <a:latin typeface="Cambria Math" panose="02040503050406030204" pitchFamily="18" charset="0"/>
                          </a:rPr>
                          <m:t>||</m:t>
                        </m:r>
                      </m:sub>
                    </m:sSub>
                  </m:oMath>
                </a14:m>
                <a:r>
                  <a:rPr lang="zh-CN" altLang="en-US"/>
                  <a:t>的向量个数等于</a:t>
                </a:r>
                <a:r>
                  <a:rPr lang="en-US" altLang="zh-CN"/>
                  <a:t>A</a:t>
                </a:r>
                <a:r>
                  <a:rPr lang="zh-CN" altLang="en-US"/>
                  <a:t>的非零奇异值个数。</a:t>
                </a:r>
              </a:p>
            </p:txBody>
          </p:sp>
        </mc:Choice>
        <mc:Fallback xmlns="">
          <p:sp>
            <p:nvSpPr>
              <p:cNvPr id="5" name="文本框 4">
                <a:extLst>
                  <a:ext uri="{FF2B5EF4-FFF2-40B4-BE49-F238E27FC236}">
                    <a16:creationId xmlns:a16="http://schemas.microsoft.com/office/drawing/2014/main" id="{420C9EB3-F0FE-49CF-91A1-8D5E7D6BE028}"/>
                  </a:ext>
                </a:extLst>
              </p:cNvPr>
              <p:cNvSpPr txBox="1">
                <a:spLocks noRot="1" noChangeAspect="1" noMove="1" noResize="1" noEditPoints="1" noAdjustHandles="1" noChangeArrowheads="1" noChangeShapeType="1" noTextEdit="1"/>
              </p:cNvSpPr>
              <p:nvPr/>
            </p:nvSpPr>
            <p:spPr>
              <a:xfrm>
                <a:off x="858101" y="808321"/>
                <a:ext cx="7020780" cy="394210"/>
              </a:xfrm>
              <a:prstGeom prst="rect">
                <a:avLst/>
              </a:prstGeom>
              <a:blipFill>
                <a:blip r:embed="rId4"/>
                <a:stretch>
                  <a:fillRect l="-608" t="-14063" b="-2031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0610017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C60B9C1A-E4AF-4D0D-8F11-3E1993CADA20}"/>
              </a:ext>
            </a:extLst>
          </p:cNvPr>
          <p:cNvSpPr/>
          <p:nvPr/>
        </p:nvSpPr>
        <p:spPr>
          <a:xfrm>
            <a:off x="323528" y="280285"/>
            <a:ext cx="2977358" cy="438582"/>
          </a:xfrm>
          <a:prstGeom prst="rect">
            <a:avLst/>
          </a:prstGeom>
        </p:spPr>
        <p:txBody>
          <a:bodyPr wrap="square" lIns="68580" tIns="34290" rIns="68580" bIns="34290">
            <a:spAutoFit/>
          </a:bodyPr>
          <a:lstStyle/>
          <a:p>
            <a:pPr>
              <a:defRPr/>
            </a:pPr>
            <a:r>
              <a:rPr lang="en-US" altLang="zh-CN" sz="2400" b="1" kern="100"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rPr>
              <a:t>3.4 </a:t>
            </a:r>
            <a:endParaRPr lang="zh-CN" altLang="zh-CN" sz="2400" b="1" kern="100"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mc:AlternateContent xmlns:mc="http://schemas.openxmlformats.org/markup-compatibility/2006">
        <mc:Choice xmlns:a14="http://schemas.microsoft.com/office/drawing/2010/main" Requires="a14">
          <p:sp>
            <p:nvSpPr>
              <p:cNvPr id="3" name="文本框 2">
                <a:extLst>
                  <a:ext uri="{FF2B5EF4-FFF2-40B4-BE49-F238E27FC236}">
                    <a16:creationId xmlns:a16="http://schemas.microsoft.com/office/drawing/2014/main" id="{FDB560AC-73FD-4E98-AAA3-BFA35F630A7B}"/>
                  </a:ext>
                </a:extLst>
              </p:cNvPr>
              <p:cNvSpPr txBox="1"/>
              <p:nvPr/>
            </p:nvSpPr>
            <p:spPr>
              <a:xfrm>
                <a:off x="827584" y="808348"/>
                <a:ext cx="7020780" cy="1535805"/>
              </a:xfrm>
              <a:prstGeom prst="rect">
                <a:avLst/>
              </a:prstGeom>
              <a:noFill/>
            </p:spPr>
            <p:txBody>
              <a:bodyPr wrap="square" rtlCol="0">
                <a:spAutoFit/>
              </a:bodyPr>
              <a:lstStyle/>
              <a:p>
                <a:pPr marL="285750" indent="-285750">
                  <a:spcBef>
                    <a:spcPts val="600"/>
                  </a:spcBef>
                  <a:spcAft>
                    <a:spcPts val="600"/>
                  </a:spcAft>
                  <a:buFont typeface="Arial" panose="020B0604020202020204" pitchFamily="34" charset="0"/>
                  <a:buChar char="•"/>
                </a:pPr>
                <a:r>
                  <a:rPr lang="zh-CN" altLang="en-US" dirty="0"/>
                  <a:t>对于任意</a:t>
                </a:r>
                <a14:m>
                  <m:oMath xmlns:m="http://schemas.openxmlformats.org/officeDocument/2006/math">
                    <m:r>
                      <m:rPr>
                        <m:sty m:val="p"/>
                      </m:rPr>
                      <a:rPr lang="en-US" altLang="zh-CN" b="0" i="1">
                        <a:latin typeface="Cambria Math" panose="02040503050406030204" pitchFamily="18" charset="0"/>
                      </a:rPr>
                      <m:t>z</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i="1">
                            <a:latin typeface="Cambria Math" panose="02040503050406030204" pitchFamily="18" charset="0"/>
                          </a:rPr>
                          <m:t>𝑉</m:t>
                        </m:r>
                      </m:e>
                      <m:sub>
                        <m:r>
                          <a:rPr lang="en-US" altLang="zh-CN" b="0" i="1" smtClean="0">
                            <a:latin typeface="Cambria Math" panose="02040503050406030204" pitchFamily="18" charset="0"/>
                          </a:rPr>
                          <m:t>⊥</m:t>
                        </m:r>
                      </m:sub>
                    </m:sSub>
                    <m:r>
                      <a:rPr lang="en-US" altLang="zh-CN" b="0" i="0" smtClean="0">
                        <a:latin typeface="Cambria Math" panose="02040503050406030204" pitchFamily="18" charset="0"/>
                      </a:rPr>
                      <m:t>,</m:t>
                    </m:r>
                  </m:oMath>
                </a14:m>
                <a:r>
                  <a:rPr lang="zh-CN" altLang="en-US" dirty="0"/>
                  <a:t>有</a:t>
                </a:r>
                <a14:m>
                  <m:oMath xmlns:m="http://schemas.openxmlformats.org/officeDocument/2006/math">
                    <m:r>
                      <a:rPr lang="en-US" altLang="zh-CN" i="1" smtClean="0">
                        <a:latin typeface="Cambria Math" panose="02040503050406030204" pitchFamily="18" charset="0"/>
                      </a:rPr>
                      <m:t>𝐴𝑧</m:t>
                    </m:r>
                    <m:r>
                      <a:rPr lang="en-US" altLang="zh-CN" i="1" smtClean="0">
                        <a:latin typeface="Cambria Math" panose="02040503050406030204" pitchFamily="18" charset="0"/>
                      </a:rPr>
                      <m:t> = 0</m:t>
                    </m:r>
                  </m:oMath>
                </a14:m>
                <a:r>
                  <a:rPr lang="en-US" altLang="zh-CN" dirty="0"/>
                  <a:t>, </a:t>
                </a:r>
                <a:r>
                  <a:rPr lang="zh-CN" altLang="en-US" dirty="0"/>
                  <a:t>则有</a:t>
                </a:r>
                <a14:m>
                  <m:oMath xmlns:m="http://schemas.openxmlformats.org/officeDocument/2006/math">
                    <m:r>
                      <a:rPr lang="en-US" altLang="zh-CN" i="1">
                        <a:latin typeface="Cambria Math" panose="02040503050406030204" pitchFamily="18" charset="0"/>
                      </a:rPr>
                      <m:t>𝐴</m:t>
                    </m:r>
                    <m:sSub>
                      <m:sSubPr>
                        <m:ctrlPr>
                          <a:rPr lang="en-US" altLang="zh-CN" i="1">
                            <a:latin typeface="Cambria Math" panose="02040503050406030204" pitchFamily="18" charset="0"/>
                          </a:rPr>
                        </m:ctrlPr>
                      </m:sSubPr>
                      <m:e>
                        <m:r>
                          <a:rPr lang="en-US" altLang="zh-CN" i="1">
                            <a:latin typeface="Cambria Math" panose="02040503050406030204" pitchFamily="18" charset="0"/>
                          </a:rPr>
                          <m:t>𝑉</m:t>
                        </m:r>
                      </m:e>
                      <m:sub>
                        <m:r>
                          <a:rPr lang="en-US" altLang="zh-CN" i="1">
                            <a:latin typeface="Cambria Math" panose="02040503050406030204" pitchFamily="18" charset="0"/>
                          </a:rPr>
                          <m:t>⊥</m:t>
                        </m:r>
                      </m:sub>
                    </m:sSub>
                  </m:oMath>
                </a14:m>
                <a:r>
                  <a:rPr lang="en-US" altLang="zh-CN" dirty="0"/>
                  <a:t>= 0, </a:t>
                </a:r>
                <a:r>
                  <a:rPr lang="zh-CN" altLang="en-US" dirty="0"/>
                  <a:t>则</a:t>
                </a:r>
                <a14:m>
                  <m:oMath xmlns:m="http://schemas.openxmlformats.org/officeDocument/2006/math">
                    <m:r>
                      <a:rPr lang="en-US" altLang="zh-CN" b="0" i="0"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𝑅</m:t>
                        </m:r>
                      </m:e>
                      <m:sub>
                        <m:r>
                          <a:rPr lang="en-US" altLang="zh-CN" i="1">
                            <a:latin typeface="Cambria Math" panose="02040503050406030204" pitchFamily="18" charset="0"/>
                          </a:rPr>
                          <m:t>𝑟</m:t>
                        </m:r>
                      </m:sub>
                    </m:sSub>
                    <m:sSup>
                      <m:sSupPr>
                        <m:ctrlPr>
                          <a:rPr lang="en-US" altLang="zh-CN" b="0" i="1" smtClean="0">
                            <a:latin typeface="Cambria Math" panose="02040503050406030204" pitchFamily="18" charset="0"/>
                          </a:rPr>
                        </m:ctrlPr>
                      </m:sSupPr>
                      <m:e>
                        <m:r>
                          <a:rPr lang="en-US" altLang="zh-CN" i="1">
                            <a:latin typeface="Cambria Math" panose="02040503050406030204" pitchFamily="18" charset="0"/>
                          </a:rPr>
                          <m:t>𝑥</m:t>
                        </m:r>
                        <m:r>
                          <a:rPr lang="en-US" altLang="zh-CN" b="0" i="1" smtClean="0">
                            <a:latin typeface="Cambria Math" panose="02040503050406030204" pitchFamily="18" charset="0"/>
                          </a:rPr>
                          <m:t>)</m:t>
                        </m:r>
                      </m:e>
                      <m:sup>
                        <m:r>
                          <a:rPr lang="en-US" altLang="zh-CN" b="0" i="1" smtClean="0">
                            <a:latin typeface="Cambria Math" panose="02040503050406030204" pitchFamily="18" charset="0"/>
                          </a:rPr>
                          <m:t>𝐻</m:t>
                        </m:r>
                      </m:sup>
                    </m:sSup>
                    <m:sSub>
                      <m:sSubPr>
                        <m:ctrlPr>
                          <a:rPr lang="en-US" altLang="zh-CN" i="1">
                            <a:latin typeface="Cambria Math" panose="02040503050406030204" pitchFamily="18" charset="0"/>
                          </a:rPr>
                        </m:ctrlPr>
                      </m:sSubPr>
                      <m:e>
                        <m:r>
                          <a:rPr lang="en-US" altLang="zh-CN" i="1">
                            <a:latin typeface="Cambria Math" panose="02040503050406030204" pitchFamily="18" charset="0"/>
                          </a:rPr>
                          <m:t>𝑉</m:t>
                        </m:r>
                      </m:e>
                      <m:sub>
                        <m:r>
                          <a:rPr lang="en-US" altLang="zh-CN" i="1">
                            <a:latin typeface="Cambria Math" panose="02040503050406030204" pitchFamily="18" charset="0"/>
                          </a:rPr>
                          <m:t>⊥</m:t>
                        </m:r>
                      </m:sub>
                    </m:sSub>
                    <m:r>
                      <a:rPr lang="en-US" altLang="zh-CN" b="0" i="1" smtClean="0">
                        <a:latin typeface="Cambria Math" panose="02040503050406030204" pitchFamily="18" charset="0"/>
                      </a:rPr>
                      <m:t>=0</m:t>
                    </m:r>
                  </m:oMath>
                </a14:m>
                <a:endParaRPr lang="en-US" altLang="zh-CN" dirty="0"/>
              </a:p>
              <a:p>
                <a:pPr marL="285750" indent="-285750">
                  <a:spcBef>
                    <a:spcPts val="600"/>
                  </a:spcBef>
                  <a:spcAft>
                    <a:spcPts val="600"/>
                  </a:spcAft>
                  <a:buFont typeface="Arial" panose="020B0604020202020204" pitchFamily="34" charset="0"/>
                  <a:buChar char="•"/>
                </a:pPr>
                <a:r>
                  <a:rPr lang="zh-CN" altLang="en-US" dirty="0"/>
                  <a:t>给定一个欠采样的</a:t>
                </a:r>
                <a:r>
                  <a:rPr lang="en-US" altLang="zh-CN" dirty="0"/>
                  <a:t>k-</a:t>
                </a:r>
                <a:r>
                  <a:rPr lang="zh-CN" altLang="en-US" dirty="0"/>
                  <a:t>空间网格，每个</a:t>
                </a:r>
                <a:r>
                  <a:rPr lang="en-US" altLang="zh-CN" dirty="0"/>
                  <a:t>k-</a:t>
                </a:r>
                <a:r>
                  <a:rPr lang="zh-CN" altLang="en-US" dirty="0"/>
                  <a:t>空间块重建</a:t>
                </a:r>
                <a14:m>
                  <m:oMath xmlns:m="http://schemas.openxmlformats.org/officeDocument/2006/math">
                    <m:r>
                      <a:rPr lang="en-US" altLang="zh-CN" i="1" smtClean="0">
                        <a:latin typeface="Cambria Math" panose="02040503050406030204" pitchFamily="18" charset="0"/>
                      </a:rPr>
                      <m:t>𝑥</m:t>
                    </m:r>
                  </m:oMath>
                </a14:m>
                <a:r>
                  <a:rPr lang="zh-CN" altLang="en-US" dirty="0"/>
                  <a:t>必须满足以下约束</a:t>
                </a:r>
              </a:p>
              <a:p>
                <a:pPr marL="285750" indent="-285750">
                  <a:spcBef>
                    <a:spcPts val="600"/>
                  </a:spcBef>
                  <a:spcAft>
                    <a:spcPts val="600"/>
                  </a:spcAft>
                  <a:buFont typeface="Arial" panose="020B0604020202020204" pitchFamily="34" charset="0"/>
                  <a:buChar char="•"/>
                </a:pPr>
                <a:endParaRPr lang="zh-CN" altLang="en-US" dirty="0"/>
              </a:p>
            </p:txBody>
          </p:sp>
        </mc:Choice>
        <mc:Fallback>
          <p:sp>
            <p:nvSpPr>
              <p:cNvPr id="3" name="文本框 2">
                <a:extLst>
                  <a:ext uri="{FF2B5EF4-FFF2-40B4-BE49-F238E27FC236}">
                    <a16:creationId xmlns:a16="http://schemas.microsoft.com/office/drawing/2014/main" id="{FDB560AC-73FD-4E98-AAA3-BFA35F630A7B}"/>
                  </a:ext>
                </a:extLst>
              </p:cNvPr>
              <p:cNvSpPr txBox="1">
                <a:spLocks noRot="1" noChangeAspect="1" noMove="1" noResize="1" noEditPoints="1" noAdjustHandles="1" noChangeArrowheads="1" noChangeShapeType="1" noTextEdit="1"/>
              </p:cNvSpPr>
              <p:nvPr/>
            </p:nvSpPr>
            <p:spPr>
              <a:xfrm>
                <a:off x="827584" y="808348"/>
                <a:ext cx="7020780" cy="1535805"/>
              </a:xfrm>
              <a:prstGeom prst="rect">
                <a:avLst/>
              </a:prstGeom>
              <a:blipFill>
                <a:blip r:embed="rId2"/>
                <a:stretch>
                  <a:fillRect l="-608" t="-3571"/>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6" name="文本框 5">
                <a:extLst>
                  <a:ext uri="{FF2B5EF4-FFF2-40B4-BE49-F238E27FC236}">
                    <a16:creationId xmlns:a16="http://schemas.microsoft.com/office/drawing/2014/main" id="{358A5434-41B3-4982-8BBD-24BE1D2EA3AB}"/>
                  </a:ext>
                </a:extLst>
              </p:cNvPr>
              <p:cNvSpPr txBox="1"/>
              <p:nvPr/>
            </p:nvSpPr>
            <p:spPr>
              <a:xfrm>
                <a:off x="2411760" y="1989056"/>
                <a:ext cx="5757233" cy="327397"/>
              </a:xfrm>
              <a:prstGeom prst="rect">
                <a:avLst/>
              </a:prstGeom>
              <a:noFill/>
            </p:spPr>
            <p:txBody>
              <a:bodyPr wrap="square" lIns="0" tIns="0" rIns="0" bIns="0" rtlCol="0">
                <a:spAutoFit/>
              </a:bodyPr>
              <a:lstStyle/>
              <a:p>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𝑉</m:t>
                        </m:r>
                      </m:e>
                      <m:sub>
                        <m:r>
                          <a:rPr lang="en-US" altLang="zh-CN" b="0" i="1" smtClean="0">
                            <a:latin typeface="Cambria Math" panose="02040503050406030204" pitchFamily="18" charset="0"/>
                          </a:rPr>
                          <m:t>||</m:t>
                        </m:r>
                      </m:sub>
                    </m:sSub>
                    <m:sSubSup>
                      <m:sSubSupPr>
                        <m:ctrlPr>
                          <a:rPr lang="en-US" altLang="zh-CN" b="0" i="1" smtClean="0">
                            <a:latin typeface="Cambria Math" panose="02040503050406030204" pitchFamily="18" charset="0"/>
                          </a:rPr>
                        </m:ctrlPr>
                      </m:sSubSupPr>
                      <m:e>
                        <m:r>
                          <a:rPr lang="en-US" altLang="zh-CN" i="1">
                            <a:latin typeface="Cambria Math" panose="02040503050406030204" pitchFamily="18" charset="0"/>
                          </a:rPr>
                          <m:t>𝑉</m:t>
                        </m:r>
                      </m:e>
                      <m:sub>
                        <m:r>
                          <a:rPr lang="en-US" altLang="zh-CN" i="1">
                            <a:latin typeface="Cambria Math" panose="02040503050406030204" pitchFamily="18" charset="0"/>
                          </a:rPr>
                          <m:t>||</m:t>
                        </m:r>
                      </m:sub>
                      <m:sup>
                        <m:r>
                          <a:rPr lang="en-US" altLang="zh-CN" b="0" i="1" smtClean="0">
                            <a:latin typeface="Cambria Math" panose="02040503050406030204" pitchFamily="18" charset="0"/>
                          </a:rPr>
                          <m:t>𝐻</m:t>
                        </m:r>
                      </m:sup>
                    </m:sSubSup>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𝑅</m:t>
                        </m:r>
                      </m:e>
                      <m:sub>
                        <m:r>
                          <a:rPr lang="en-US" altLang="zh-CN" b="0" i="1" smtClean="0">
                            <a:latin typeface="Cambria Math" panose="02040503050406030204" pitchFamily="18" charset="0"/>
                          </a:rPr>
                          <m:t>𝑟</m:t>
                        </m:r>
                      </m:sub>
                    </m:sSub>
                    <m:r>
                      <a:rPr lang="en-US" altLang="zh-CN" b="0" i="1" smtClean="0">
                        <a:latin typeface="Cambria Math" panose="02040503050406030204" pitchFamily="18" charset="0"/>
                      </a:rPr>
                      <m:t>𝑥</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𝑅</m:t>
                        </m:r>
                      </m:e>
                      <m:sub>
                        <m:r>
                          <a:rPr lang="en-US" altLang="zh-CN" b="0" i="1" smtClean="0">
                            <a:latin typeface="Cambria Math" panose="02040503050406030204" pitchFamily="18" charset="0"/>
                          </a:rPr>
                          <m:t>𝑟</m:t>
                        </m:r>
                      </m:sub>
                    </m:sSub>
                    <m:r>
                      <a:rPr lang="en-US" altLang="zh-CN" b="0" i="1" smtClean="0">
                        <a:latin typeface="Cambria Math" panose="02040503050406030204" pitchFamily="18" charset="0"/>
                      </a:rPr>
                      <m:t>𝑥</m:t>
                    </m:r>
                    <m:r>
                      <a:rPr lang="en-US" altLang="zh-CN" b="0" i="0" smtClean="0">
                        <a:latin typeface="Cambria Math" panose="02040503050406030204" pitchFamily="18" charset="0"/>
                      </a:rPr>
                      <m:t>    </m:t>
                    </m:r>
                    <m:r>
                      <m:rPr>
                        <m:sty m:val="p"/>
                      </m:rPr>
                      <a:rPr lang="en-US" altLang="zh-CN" b="0" i="0" smtClean="0">
                        <a:latin typeface="Cambria Math" panose="02040503050406030204" pitchFamily="18" charset="0"/>
                      </a:rPr>
                      <m:t>or</m:t>
                    </m:r>
                    <m:r>
                      <a:rPr lang="en-US" altLang="zh-CN" b="0" i="0" smtClean="0">
                        <a:latin typeface="Cambria Math" panose="02040503050406030204" pitchFamily="18" charset="0"/>
                      </a:rPr>
                      <m:t>      </m:t>
                    </m:r>
                    <m:sSubSup>
                      <m:sSubSupPr>
                        <m:ctrlPr>
                          <a:rPr lang="en-US" altLang="zh-CN" b="0" i="1" smtClean="0">
                            <a:latin typeface="Cambria Math" panose="02040503050406030204" pitchFamily="18" charset="0"/>
                          </a:rPr>
                        </m:ctrlPr>
                      </m:sSubSupPr>
                      <m:e>
                        <m:r>
                          <m:rPr>
                            <m:sty m:val="p"/>
                          </m:rPr>
                          <a:rPr lang="en-US" altLang="zh-CN" b="0" i="0" smtClean="0">
                            <a:latin typeface="Cambria Math" panose="02040503050406030204" pitchFamily="18" charset="0"/>
                          </a:rPr>
                          <m:t>V</m:t>
                        </m:r>
                      </m:e>
                      <m:sub>
                        <m:r>
                          <a:rPr lang="en-US" altLang="zh-CN" b="0" i="1" smtClean="0">
                            <a:latin typeface="Cambria Math" panose="02040503050406030204" pitchFamily="18" charset="0"/>
                          </a:rPr>
                          <m:t>⊥</m:t>
                        </m:r>
                      </m:sub>
                      <m:sup>
                        <m:r>
                          <a:rPr lang="en-US" altLang="zh-CN" b="0" i="1" smtClean="0">
                            <a:latin typeface="Cambria Math" panose="02040503050406030204" pitchFamily="18" charset="0"/>
                          </a:rPr>
                          <m:t>𝐻</m:t>
                        </m:r>
                      </m:sup>
                    </m:sSubSup>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𝑅</m:t>
                        </m:r>
                      </m:e>
                      <m:sub>
                        <m:r>
                          <a:rPr lang="en-US" altLang="zh-CN" b="0" i="1" smtClean="0">
                            <a:latin typeface="Cambria Math" panose="02040503050406030204" pitchFamily="18" charset="0"/>
                          </a:rPr>
                          <m:t>𝑟</m:t>
                        </m:r>
                      </m:sub>
                    </m:sSub>
                    <m:r>
                      <a:rPr lang="en-US" altLang="zh-CN" b="0" i="1" smtClean="0">
                        <a:latin typeface="Cambria Math" panose="02040503050406030204" pitchFamily="18" charset="0"/>
                      </a:rPr>
                      <m:t>𝑥</m:t>
                    </m:r>
                    <m:r>
                      <a:rPr lang="en-US" altLang="zh-CN" b="0" i="1" smtClean="0">
                        <a:latin typeface="Cambria Math" panose="02040503050406030204" pitchFamily="18" charset="0"/>
                      </a:rPr>
                      <m:t>=0</m:t>
                    </m:r>
                  </m:oMath>
                </a14:m>
                <a:r>
                  <a:rPr lang="zh-CN" altLang="en-US" dirty="0"/>
                  <a:t>                       </a:t>
                </a:r>
                <a:r>
                  <a:rPr lang="en-US" altLang="zh-CN" dirty="0"/>
                  <a:t>[5]</a:t>
                </a:r>
                <a:r>
                  <a:rPr lang="zh-CN" altLang="en-US" dirty="0"/>
                  <a:t>       </a:t>
                </a:r>
              </a:p>
            </p:txBody>
          </p:sp>
        </mc:Choice>
        <mc:Fallback>
          <p:sp>
            <p:nvSpPr>
              <p:cNvPr id="6" name="文本框 5">
                <a:extLst>
                  <a:ext uri="{FF2B5EF4-FFF2-40B4-BE49-F238E27FC236}">
                    <a16:creationId xmlns:a16="http://schemas.microsoft.com/office/drawing/2014/main" id="{358A5434-41B3-4982-8BBD-24BE1D2EA3AB}"/>
                  </a:ext>
                </a:extLst>
              </p:cNvPr>
              <p:cNvSpPr txBox="1">
                <a:spLocks noRot="1" noChangeAspect="1" noMove="1" noResize="1" noEditPoints="1" noAdjustHandles="1" noChangeArrowheads="1" noChangeShapeType="1" noTextEdit="1"/>
              </p:cNvSpPr>
              <p:nvPr/>
            </p:nvSpPr>
            <p:spPr>
              <a:xfrm>
                <a:off x="2411760" y="1989056"/>
                <a:ext cx="5757233" cy="327397"/>
              </a:xfrm>
              <a:prstGeom prst="rect">
                <a:avLst/>
              </a:prstGeom>
              <a:blipFill>
                <a:blip r:embed="rId3"/>
                <a:stretch>
                  <a:fillRect l="-1483" t="-18519" b="-33333"/>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7" name="文本框 6">
                <a:extLst>
                  <a:ext uri="{FF2B5EF4-FFF2-40B4-BE49-F238E27FC236}">
                    <a16:creationId xmlns:a16="http://schemas.microsoft.com/office/drawing/2014/main" id="{A97FCA86-8E03-4C9B-BFF1-41634199E640}"/>
                  </a:ext>
                </a:extLst>
              </p:cNvPr>
              <p:cNvSpPr txBox="1"/>
              <p:nvPr/>
            </p:nvSpPr>
            <p:spPr>
              <a:xfrm>
                <a:off x="3023828" y="2551637"/>
                <a:ext cx="4284476" cy="276999"/>
              </a:xfrm>
              <a:prstGeom prst="rect">
                <a:avLst/>
              </a:prstGeom>
              <a:noFill/>
            </p:spPr>
            <p:txBody>
              <a:bodyPr wrap="square" lIns="0" tIns="0" rIns="0" bIns="0" rtlCol="0">
                <a:spAutoFit/>
              </a:bodyPr>
              <a:lstStyle/>
              <a:p>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𝑃</m:t>
                        </m:r>
                      </m:e>
                      <m:sub>
                        <m:r>
                          <a:rPr lang="en-US" altLang="zh-CN" b="0" i="1" smtClean="0">
                            <a:latin typeface="Cambria Math" panose="02040503050406030204" pitchFamily="18" charset="0"/>
                          </a:rPr>
                          <m:t>𝑟</m:t>
                        </m:r>
                      </m:sub>
                    </m:s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𝑅</m:t>
                        </m:r>
                      </m:e>
                      <m:sub>
                        <m:r>
                          <a:rPr lang="en-US" altLang="zh-CN" b="0" i="1" smtClean="0">
                            <a:latin typeface="Cambria Math" panose="02040503050406030204" pitchFamily="18" charset="0"/>
                          </a:rPr>
                          <m:t>𝑟</m:t>
                        </m:r>
                      </m:sub>
                    </m:sSub>
                    <m:r>
                      <a:rPr lang="en-US" altLang="zh-CN" b="0" i="1" smtClean="0">
                        <a:latin typeface="Cambria Math" panose="02040503050406030204" pitchFamily="18" charset="0"/>
                      </a:rPr>
                      <m:t>𝑥</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𝑃</m:t>
                        </m:r>
                      </m:e>
                      <m:sub>
                        <m:r>
                          <a:rPr lang="en-US" altLang="zh-CN" b="0" i="1" smtClean="0">
                            <a:latin typeface="Cambria Math" panose="02040503050406030204" pitchFamily="18" charset="0"/>
                          </a:rPr>
                          <m:t>𝑟</m:t>
                        </m:r>
                      </m:sub>
                    </m:s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𝑅</m:t>
                        </m:r>
                      </m:e>
                      <m:sub>
                        <m:r>
                          <a:rPr lang="en-US" altLang="zh-CN" b="0" i="1" smtClean="0">
                            <a:latin typeface="Cambria Math" panose="02040503050406030204" pitchFamily="18" charset="0"/>
                          </a:rPr>
                          <m:t>𝑟</m:t>
                        </m:r>
                      </m:sub>
                    </m:sSub>
                    <m:r>
                      <a:rPr lang="en-US" altLang="zh-CN" b="0" i="1" smtClean="0">
                        <a:latin typeface="Cambria Math" panose="02040503050406030204" pitchFamily="18" charset="0"/>
                      </a:rPr>
                      <m:t>𝑦</m:t>
                    </m:r>
                  </m:oMath>
                </a14:m>
                <a:r>
                  <a:rPr lang="zh-CN" altLang="en-US" dirty="0"/>
                  <a:t>                                                </a:t>
                </a:r>
                <a:r>
                  <a:rPr lang="en-US" altLang="zh-CN" dirty="0"/>
                  <a:t>[6]</a:t>
                </a:r>
                <a:endParaRPr lang="zh-CN" altLang="en-US" dirty="0"/>
              </a:p>
            </p:txBody>
          </p:sp>
        </mc:Choice>
        <mc:Fallback>
          <p:sp>
            <p:nvSpPr>
              <p:cNvPr id="7" name="文本框 6">
                <a:extLst>
                  <a:ext uri="{FF2B5EF4-FFF2-40B4-BE49-F238E27FC236}">
                    <a16:creationId xmlns:a16="http://schemas.microsoft.com/office/drawing/2014/main" id="{A97FCA86-8E03-4C9B-BFF1-41634199E640}"/>
                  </a:ext>
                </a:extLst>
              </p:cNvPr>
              <p:cNvSpPr txBox="1">
                <a:spLocks noRot="1" noChangeAspect="1" noMove="1" noResize="1" noEditPoints="1" noAdjustHandles="1" noChangeArrowheads="1" noChangeShapeType="1" noTextEdit="1"/>
              </p:cNvSpPr>
              <p:nvPr/>
            </p:nvSpPr>
            <p:spPr>
              <a:xfrm>
                <a:off x="3023828" y="2551637"/>
                <a:ext cx="4284476" cy="276999"/>
              </a:xfrm>
              <a:prstGeom prst="rect">
                <a:avLst/>
              </a:prstGeom>
              <a:blipFill>
                <a:blip r:embed="rId4"/>
                <a:stretch>
                  <a:fillRect l="-1849" t="-28889" r="-1991" b="-51111"/>
                </a:stretch>
              </a:blipFill>
            </p:spPr>
            <p:txBody>
              <a:bodyPr/>
              <a:lstStyle/>
              <a:p>
                <a:r>
                  <a:rPr lang="zh-CN" altLang="en-US">
                    <a:noFill/>
                  </a:rPr>
                  <a:t> </a:t>
                </a:r>
              </a:p>
            </p:txBody>
          </p:sp>
        </mc:Fallback>
      </mc:AlternateContent>
      <p:sp>
        <p:nvSpPr>
          <p:cNvPr id="8" name="文本框 7">
            <a:extLst>
              <a:ext uri="{FF2B5EF4-FFF2-40B4-BE49-F238E27FC236}">
                <a16:creationId xmlns:a16="http://schemas.microsoft.com/office/drawing/2014/main" id="{B70DC162-5D2A-4E2F-B1BC-662FF49F1B87}"/>
              </a:ext>
            </a:extLst>
          </p:cNvPr>
          <p:cNvSpPr txBox="1"/>
          <p:nvPr/>
        </p:nvSpPr>
        <p:spPr>
          <a:xfrm>
            <a:off x="827584" y="3031105"/>
            <a:ext cx="7020780" cy="646331"/>
          </a:xfrm>
          <a:prstGeom prst="rect">
            <a:avLst/>
          </a:prstGeom>
          <a:noFill/>
        </p:spPr>
        <p:txBody>
          <a:bodyPr wrap="square" rtlCol="0">
            <a:spAutoFit/>
          </a:bodyPr>
          <a:lstStyle/>
          <a:p>
            <a:pPr marL="285750" indent="-285750">
              <a:spcBef>
                <a:spcPts val="600"/>
              </a:spcBef>
              <a:spcAft>
                <a:spcPts val="600"/>
              </a:spcAft>
              <a:buFont typeface="Arial" panose="020B0604020202020204" pitchFamily="34" charset="0"/>
              <a:buChar char="•"/>
            </a:pPr>
            <a:r>
              <a:rPr lang="zh-CN" altLang="en-US"/>
              <a:t>在最小二乘意义下解释（形式上超定的）零空间约束集则可以产生以下正规方程：</a:t>
            </a:r>
          </a:p>
        </p:txBody>
      </p:sp>
      <mc:AlternateContent xmlns:mc="http://schemas.openxmlformats.org/markup-compatibility/2006">
        <mc:Choice xmlns:a14="http://schemas.microsoft.com/office/drawing/2010/main" Requires="a14">
          <p:sp>
            <p:nvSpPr>
              <p:cNvPr id="9" name="矩形 8">
                <a:extLst>
                  <a:ext uri="{FF2B5EF4-FFF2-40B4-BE49-F238E27FC236}">
                    <a16:creationId xmlns:a16="http://schemas.microsoft.com/office/drawing/2014/main" id="{2315CD30-83FF-4C75-99E5-B839BF920085}"/>
                  </a:ext>
                </a:extLst>
              </p:cNvPr>
              <p:cNvSpPr/>
              <p:nvPr/>
            </p:nvSpPr>
            <p:spPr>
              <a:xfrm>
                <a:off x="3023828" y="3796680"/>
                <a:ext cx="4536504" cy="372666"/>
              </a:xfrm>
              <a:prstGeom prst="rect">
                <a:avLst/>
              </a:prstGeom>
            </p:spPr>
            <p:txBody>
              <a:bodyPr wrap="square">
                <a:spAutoFit/>
              </a:bodyPr>
              <a:lstStyle/>
              <a:p>
                <a14:m>
                  <m:oMath xmlns:m="http://schemas.openxmlformats.org/officeDocument/2006/math">
                    <m:nary>
                      <m:naryPr>
                        <m:chr m:val="∑"/>
                        <m:supHide m:val="on"/>
                        <m:ctrlPr>
                          <a:rPr lang="en-US" altLang="zh-CN" b="0" i="1" smtClean="0">
                            <a:latin typeface="Cambria Math" panose="02040503050406030204" pitchFamily="18" charset="0"/>
                          </a:rPr>
                        </m:ctrlPr>
                      </m:naryPr>
                      <m:sub>
                        <m:r>
                          <a:rPr lang="en-US" altLang="zh-CN" b="0" i="1" smtClean="0">
                            <a:latin typeface="Cambria Math" panose="02040503050406030204" pitchFamily="18" charset="0"/>
                          </a:rPr>
                          <m:t>𝑟</m:t>
                        </m:r>
                      </m:sub>
                      <m:sup/>
                      <m:e>
                        <m:sSubSup>
                          <m:sSubSupPr>
                            <m:ctrlPr>
                              <a:rPr lang="en-US" altLang="zh-CN" i="1">
                                <a:latin typeface="Cambria Math" panose="02040503050406030204" pitchFamily="18" charset="0"/>
                              </a:rPr>
                            </m:ctrlPr>
                          </m:sSubSupPr>
                          <m:e>
                            <m:sSubSup>
                              <m:sSubSupPr>
                                <m:ctrlPr>
                                  <a:rPr lang="en-US" altLang="zh-CN" b="0" i="1" smtClean="0">
                                    <a:latin typeface="Cambria Math" panose="02040503050406030204" pitchFamily="18" charset="0"/>
                                  </a:rPr>
                                </m:ctrlPr>
                              </m:sSubSupPr>
                              <m:e>
                                <m:r>
                                  <a:rPr lang="en-US" altLang="zh-CN" i="1">
                                    <a:latin typeface="Cambria Math" panose="02040503050406030204" pitchFamily="18" charset="0"/>
                                  </a:rPr>
                                  <m:t>𝑅</m:t>
                                </m:r>
                              </m:e>
                              <m:sub>
                                <m:r>
                                  <a:rPr lang="en-US" altLang="zh-CN" i="1">
                                    <a:latin typeface="Cambria Math" panose="02040503050406030204" pitchFamily="18" charset="0"/>
                                  </a:rPr>
                                  <m:t>𝑟</m:t>
                                </m:r>
                              </m:sub>
                              <m:sup>
                                <m:r>
                                  <a:rPr lang="en-US" altLang="zh-CN" b="0" i="1" smtClean="0">
                                    <a:latin typeface="Cambria Math" panose="02040503050406030204" pitchFamily="18" charset="0"/>
                                  </a:rPr>
                                  <m:t>𝐻</m:t>
                                </m:r>
                              </m:sup>
                            </m:sSubSup>
                            <m:sSub>
                              <m:sSubPr>
                                <m:ctrlPr>
                                  <a:rPr lang="en-US" altLang="zh-CN" i="1">
                                    <a:latin typeface="Cambria Math" panose="02040503050406030204" pitchFamily="18" charset="0"/>
                                  </a:rPr>
                                </m:ctrlPr>
                              </m:sSubPr>
                              <m:e>
                                <m:r>
                                  <a:rPr lang="en-US" altLang="zh-CN" i="1">
                                    <a:latin typeface="Cambria Math" panose="02040503050406030204" pitchFamily="18" charset="0"/>
                                  </a:rPr>
                                  <m:t>𝑉</m:t>
                                </m:r>
                              </m:e>
                              <m:sub>
                                <m:r>
                                  <a:rPr lang="en-US" altLang="zh-CN" i="1">
                                    <a:latin typeface="Cambria Math" panose="02040503050406030204" pitchFamily="18" charset="0"/>
                                  </a:rPr>
                                  <m:t>⊥</m:t>
                                </m:r>
                              </m:sub>
                            </m:sSub>
                            <m:r>
                              <m:rPr>
                                <m:sty m:val="p"/>
                              </m:rPr>
                              <a:rPr lang="en-US" altLang="zh-CN">
                                <a:latin typeface="Cambria Math" panose="02040503050406030204" pitchFamily="18" charset="0"/>
                              </a:rPr>
                              <m:t>V</m:t>
                            </m:r>
                          </m:e>
                          <m:sub>
                            <m:r>
                              <a:rPr lang="en-US" altLang="zh-CN" i="1">
                                <a:latin typeface="Cambria Math" panose="02040503050406030204" pitchFamily="18" charset="0"/>
                              </a:rPr>
                              <m:t>⊥</m:t>
                            </m:r>
                          </m:sub>
                          <m:sup>
                            <m:r>
                              <a:rPr lang="en-US" altLang="zh-CN" i="1">
                                <a:latin typeface="Cambria Math" panose="02040503050406030204" pitchFamily="18" charset="0"/>
                              </a:rPr>
                              <m:t>𝐻</m:t>
                            </m:r>
                          </m:sup>
                        </m:sSubSup>
                        <m:sSub>
                          <m:sSubPr>
                            <m:ctrlPr>
                              <a:rPr lang="en-US" altLang="zh-CN" i="1">
                                <a:latin typeface="Cambria Math" panose="02040503050406030204" pitchFamily="18" charset="0"/>
                              </a:rPr>
                            </m:ctrlPr>
                          </m:sSubPr>
                          <m:e>
                            <m:r>
                              <a:rPr lang="en-US" altLang="zh-CN" i="1">
                                <a:latin typeface="Cambria Math" panose="02040503050406030204" pitchFamily="18" charset="0"/>
                              </a:rPr>
                              <m:t>𝑅</m:t>
                            </m:r>
                          </m:e>
                          <m:sub>
                            <m:r>
                              <a:rPr lang="en-US" altLang="zh-CN" i="1">
                                <a:latin typeface="Cambria Math" panose="02040503050406030204" pitchFamily="18" charset="0"/>
                              </a:rPr>
                              <m:t>𝑟</m:t>
                            </m:r>
                          </m:sub>
                        </m:sSub>
                        <m:r>
                          <a:rPr lang="en-US" altLang="zh-CN" i="1">
                            <a:latin typeface="Cambria Math" panose="02040503050406030204" pitchFamily="18" charset="0"/>
                          </a:rPr>
                          <m:t>𝑥</m:t>
                        </m:r>
                      </m:e>
                    </m:nary>
                    <m:r>
                      <a:rPr lang="en-US" altLang="zh-CN" i="1">
                        <a:latin typeface="Cambria Math" panose="02040503050406030204" pitchFamily="18" charset="0"/>
                      </a:rPr>
                      <m:t>=0</m:t>
                    </m:r>
                    <m:r>
                      <a:rPr lang="en-US" altLang="zh-CN" b="0" i="1" smtClean="0">
                        <a:latin typeface="Cambria Math" panose="02040503050406030204" pitchFamily="18" charset="0"/>
                      </a:rPr>
                      <m:t>  </m:t>
                    </m:r>
                  </m:oMath>
                </a14:m>
                <a:r>
                  <a:rPr lang="zh-CN" altLang="en-US" dirty="0"/>
                  <a:t>                                    </a:t>
                </a:r>
                <a:r>
                  <a:rPr lang="en-US" altLang="zh-CN" dirty="0"/>
                  <a:t>[7]</a:t>
                </a:r>
                <a:r>
                  <a:rPr lang="zh-CN" altLang="en-US" dirty="0"/>
                  <a:t>  </a:t>
                </a:r>
              </a:p>
            </p:txBody>
          </p:sp>
        </mc:Choice>
        <mc:Fallback>
          <p:sp>
            <p:nvSpPr>
              <p:cNvPr id="9" name="矩形 8">
                <a:extLst>
                  <a:ext uri="{FF2B5EF4-FFF2-40B4-BE49-F238E27FC236}">
                    <a16:creationId xmlns:a16="http://schemas.microsoft.com/office/drawing/2014/main" id="{2315CD30-83FF-4C75-99E5-B839BF920085}"/>
                  </a:ext>
                </a:extLst>
              </p:cNvPr>
              <p:cNvSpPr>
                <a:spLocks noRot="1" noChangeAspect="1" noMove="1" noResize="1" noEditPoints="1" noAdjustHandles="1" noChangeArrowheads="1" noChangeShapeType="1" noTextEdit="1"/>
              </p:cNvSpPr>
              <p:nvPr/>
            </p:nvSpPr>
            <p:spPr>
              <a:xfrm>
                <a:off x="3023828" y="3796680"/>
                <a:ext cx="4536504" cy="372666"/>
              </a:xfrm>
              <a:prstGeom prst="rect">
                <a:avLst/>
              </a:prstGeom>
              <a:blipFill>
                <a:blip r:embed="rId5"/>
                <a:stretch>
                  <a:fillRect l="-7392" t="-118033" b="-18524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42365748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7B3425C4-1EC9-43F3-8C77-EF23DCB25EFE}"/>
              </a:ext>
            </a:extLst>
          </p:cNvPr>
          <p:cNvSpPr/>
          <p:nvPr/>
        </p:nvSpPr>
        <p:spPr>
          <a:xfrm>
            <a:off x="323528" y="280285"/>
            <a:ext cx="2977358" cy="438582"/>
          </a:xfrm>
          <a:prstGeom prst="rect">
            <a:avLst/>
          </a:prstGeom>
        </p:spPr>
        <p:txBody>
          <a:bodyPr wrap="square" lIns="68580" tIns="34290" rIns="68580" bIns="34290">
            <a:spAutoFit/>
          </a:bodyPr>
          <a:lstStyle/>
          <a:p>
            <a:pPr>
              <a:defRPr/>
            </a:pPr>
            <a:r>
              <a:rPr lang="en-US" altLang="zh-CN" sz="2400" b="1" kern="100"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rPr>
              <a:t>3.5 </a:t>
            </a:r>
            <a:endParaRPr lang="zh-CN" altLang="zh-CN" sz="2400" b="1" kern="100"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mc:AlternateContent xmlns:mc="http://schemas.openxmlformats.org/markup-compatibility/2006">
        <mc:Choice xmlns:a14="http://schemas.microsoft.com/office/drawing/2010/main" Requires="a14">
          <p:sp>
            <p:nvSpPr>
              <p:cNvPr id="3" name="文本框 2">
                <a:extLst>
                  <a:ext uri="{FF2B5EF4-FFF2-40B4-BE49-F238E27FC236}">
                    <a16:creationId xmlns:a16="http://schemas.microsoft.com/office/drawing/2014/main" id="{E68E299F-B73C-48C1-B995-48DC222F542D}"/>
                  </a:ext>
                </a:extLst>
              </p:cNvPr>
              <p:cNvSpPr txBox="1"/>
              <p:nvPr/>
            </p:nvSpPr>
            <p:spPr>
              <a:xfrm>
                <a:off x="863588" y="1024372"/>
                <a:ext cx="7020780" cy="3154903"/>
              </a:xfrm>
              <a:prstGeom prst="rect">
                <a:avLst/>
              </a:prstGeom>
              <a:noFill/>
            </p:spPr>
            <p:txBody>
              <a:bodyPr wrap="square" rtlCol="0">
                <a:spAutoFit/>
              </a:bodyPr>
              <a:lstStyle/>
              <a:p>
                <a:pPr marL="285750" indent="-285750">
                  <a:spcBef>
                    <a:spcPts val="600"/>
                  </a:spcBef>
                  <a:spcAft>
                    <a:spcPts val="600"/>
                  </a:spcAft>
                  <a:buFont typeface="Arial" panose="020B0604020202020204" pitchFamily="34" charset="0"/>
                  <a:buChar char="•"/>
                </a:pPr>
                <a:r>
                  <a:rPr lang="zh-CN" altLang="en-US" dirty="0"/>
                  <a:t>由于</a:t>
                </a:r>
                <a:r>
                  <a:rPr lang="en-US" altLang="zh-CN" dirty="0"/>
                  <a:t>SVD</a:t>
                </a:r>
                <a:r>
                  <a:rPr lang="zh-CN" altLang="en-US" dirty="0"/>
                  <a:t>的性质，可以得到以下关系：</a:t>
                </a:r>
                <a:endParaRPr lang="en-US" altLang="zh-CN" dirty="0"/>
              </a:p>
              <a:p>
                <a:pPr algn="ctr">
                  <a:spcBef>
                    <a:spcPts val="600"/>
                  </a:spcBef>
                  <a:spcAft>
                    <a:spcPts val="600"/>
                  </a:spcAft>
                </a:pPr>
                <a:r>
                  <a:rPr lang="en-US" altLang="zh-CN" dirty="0"/>
                  <a:t>                </a:t>
                </a:r>
                <a14:m>
                  <m:oMath xmlns:m="http://schemas.openxmlformats.org/officeDocument/2006/math">
                    <m:r>
                      <a:rPr lang="en-US" altLang="zh-CN" i="1">
                        <a:latin typeface="Cambria Math" panose="02040503050406030204" pitchFamily="18" charset="0"/>
                      </a:rPr>
                      <m:t>𝐼</m:t>
                    </m:r>
                    <m:r>
                      <a:rPr lang="en-US" altLang="zh-CN" i="1">
                        <a:latin typeface="Cambria Math" panose="02040503050406030204" pitchFamily="18" charset="0"/>
                      </a:rPr>
                      <m:t>=</m:t>
                    </m:r>
                    <m:r>
                      <a:rPr lang="en-US" altLang="zh-CN" i="1">
                        <a:latin typeface="Cambria Math" panose="02040503050406030204" pitchFamily="18" charset="0"/>
                      </a:rPr>
                      <m:t>𝑉</m:t>
                    </m:r>
                    <m:sSup>
                      <m:sSupPr>
                        <m:ctrlPr>
                          <a:rPr lang="en-US" altLang="zh-CN" i="1">
                            <a:latin typeface="Cambria Math" panose="02040503050406030204" pitchFamily="18" charset="0"/>
                          </a:rPr>
                        </m:ctrlPr>
                      </m:sSupPr>
                      <m:e>
                        <m:r>
                          <a:rPr lang="en-US" altLang="zh-CN" i="1">
                            <a:latin typeface="Cambria Math" panose="02040503050406030204" pitchFamily="18" charset="0"/>
                          </a:rPr>
                          <m:t>𝑉</m:t>
                        </m:r>
                      </m:e>
                      <m:sup>
                        <m:r>
                          <a:rPr lang="en-US" altLang="zh-CN" i="1">
                            <a:latin typeface="Cambria Math" panose="02040503050406030204" pitchFamily="18" charset="0"/>
                          </a:rPr>
                          <m:t>𝐻</m:t>
                        </m:r>
                      </m:sup>
                    </m:sSup>
                  </m:oMath>
                </a14:m>
                <a:r>
                  <a:rPr lang="zh-CN" altLang="en-US" dirty="0"/>
                  <a:t>                                 </a:t>
                </a:r>
                <a:r>
                  <a:rPr lang="en-US" altLang="zh-CN" dirty="0"/>
                  <a:t>[8]</a:t>
                </a:r>
                <a:r>
                  <a:rPr lang="zh-CN" altLang="en-US" dirty="0"/>
                  <a:t>  </a:t>
                </a:r>
              </a:p>
              <a:p>
                <a:pPr algn="ctr">
                  <a:spcBef>
                    <a:spcPts val="600"/>
                  </a:spcBef>
                  <a:spcAft>
                    <a:spcPts val="600"/>
                  </a:spcAft>
                </a:pPr>
                <a:r>
                  <a:rPr lang="en-US" altLang="zh-CN" dirty="0"/>
                  <a:t>               </a:t>
                </a:r>
                <a14:m>
                  <m:oMath xmlns:m="http://schemas.openxmlformats.org/officeDocument/2006/math">
                    <m:r>
                      <a:rPr lang="en-US" altLang="zh-CN" b="0" i="0" smtClean="0">
                        <a:latin typeface="Cambria Math" panose="02040503050406030204" pitchFamily="18" charset="0"/>
                      </a:rPr>
                      <m:t> </m:t>
                    </m:r>
                    <m:r>
                      <a:rPr lang="en-US" altLang="zh-CN" i="1">
                        <a:latin typeface="Cambria Math" panose="02040503050406030204" pitchFamily="18" charset="0"/>
                      </a:rPr>
                      <m:t>𝐼</m:t>
                    </m:r>
                    <m:r>
                      <a:rPr lang="en-US" altLang="zh-CN" i="1">
                        <a:latin typeface="Cambria Math" panose="02040503050406030204" pitchFamily="18" charset="0"/>
                      </a:rPr>
                      <m:t>=</m:t>
                    </m:r>
                    <m:d>
                      <m:dPr>
                        <m:begChr m:val="["/>
                        <m:endChr m:val="]"/>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𝑉</m:t>
                            </m:r>
                          </m:e>
                          <m:sub>
                            <m:r>
                              <a:rPr lang="en-US" altLang="zh-CN" b="0" i="1" smtClean="0">
                                <a:latin typeface="Cambria Math" panose="02040503050406030204" pitchFamily="18" charset="0"/>
                              </a:rPr>
                              <m:t>‖</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𝑉</m:t>
                            </m:r>
                          </m:e>
                          <m:sub>
                            <m:r>
                              <a:rPr lang="en-US" altLang="zh-CN" b="0" i="1" smtClean="0">
                                <a:latin typeface="Cambria Math" panose="02040503050406030204" pitchFamily="18" charset="0"/>
                              </a:rPr>
                              <m:t>⊥</m:t>
                            </m:r>
                          </m:sub>
                        </m:sSub>
                      </m:e>
                    </m:d>
                    <m:sSup>
                      <m:sSupPr>
                        <m:ctrlPr>
                          <a:rPr lang="en-US" altLang="zh-CN" b="0" i="1" smtClean="0">
                            <a:latin typeface="Cambria Math" panose="02040503050406030204" pitchFamily="18" charset="0"/>
                          </a:rPr>
                        </m:ctrlPr>
                      </m:sSupPr>
                      <m:e>
                        <m:d>
                          <m:dPr>
                            <m:begChr m:val="["/>
                            <m:endChr m:val="]"/>
                            <m:ctrlPr>
                              <a:rPr lang="en-US" altLang="zh-CN" b="0" i="1" smtClean="0">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𝑉</m:t>
                                </m:r>
                              </m:e>
                              <m:sub>
                                <m:r>
                                  <a:rPr lang="en-US" altLang="zh-CN" i="1">
                                    <a:latin typeface="Cambria Math" panose="02040503050406030204" pitchFamily="18" charset="0"/>
                                  </a:rPr>
                                  <m:t>‖</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𝑉</m:t>
                                </m:r>
                              </m:e>
                              <m:sub>
                                <m:r>
                                  <a:rPr lang="en-US" altLang="zh-CN" i="1">
                                    <a:latin typeface="Cambria Math" panose="02040503050406030204" pitchFamily="18" charset="0"/>
                                  </a:rPr>
                                  <m:t>⊥</m:t>
                                </m:r>
                              </m:sub>
                            </m:sSub>
                          </m:e>
                        </m:d>
                      </m:e>
                      <m:sup>
                        <m:r>
                          <a:rPr lang="en-US" altLang="zh-CN" b="0" i="1" smtClean="0">
                            <a:latin typeface="Cambria Math" panose="02040503050406030204" pitchFamily="18" charset="0"/>
                          </a:rPr>
                          <m:t>𝐻</m:t>
                        </m:r>
                      </m:sup>
                    </m:sSup>
                  </m:oMath>
                </a14:m>
                <a:r>
                  <a:rPr lang="zh-CN" altLang="en-US" dirty="0"/>
                  <a:t>             </a:t>
                </a:r>
                <a:r>
                  <a:rPr lang="en-US" altLang="zh-CN" dirty="0"/>
                  <a:t>[9]</a:t>
                </a:r>
              </a:p>
              <a:p>
                <a:pPr algn="ctr">
                  <a:spcBef>
                    <a:spcPts val="600"/>
                  </a:spcBef>
                  <a:spcAft>
                    <a:spcPts val="600"/>
                  </a:spcAft>
                </a:pPr>
                <a:r>
                  <a:rPr lang="en-US" altLang="zh-CN" dirty="0"/>
                  <a:t>                </a:t>
                </a:r>
                <a14:m>
                  <m:oMath xmlns:m="http://schemas.openxmlformats.org/officeDocument/2006/math">
                    <m:r>
                      <a:rPr lang="en-US" altLang="zh-CN" i="1">
                        <a:latin typeface="Cambria Math" panose="02040503050406030204" pitchFamily="18" charset="0"/>
                      </a:rPr>
                      <m:t>𝐼</m:t>
                    </m:r>
                    <m:r>
                      <a:rPr lang="en-US" altLang="zh-CN" i="1">
                        <a:latin typeface="Cambria Math" panose="02040503050406030204" pitchFamily="18" charset="0"/>
                      </a:rPr>
                      <m:t>=</m:t>
                    </m:r>
                  </m:oMath>
                </a14:m>
                <a:r>
                  <a:rPr lang="zh-CN" altLang="en-US"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𝑉</m:t>
                        </m:r>
                      </m:e>
                      <m:sub>
                        <m:r>
                          <a:rPr lang="en-US" altLang="zh-CN" i="1">
                            <a:latin typeface="Cambria Math" panose="02040503050406030204" pitchFamily="18" charset="0"/>
                          </a:rPr>
                          <m:t>‖</m:t>
                        </m:r>
                      </m:sub>
                    </m:sSub>
                  </m:oMath>
                </a14:m>
                <a:r>
                  <a:rPr lang="en-US" altLang="zh-CN" dirty="0"/>
                  <a:t> </a:t>
                </a:r>
                <a14:m>
                  <m:oMath xmlns:m="http://schemas.openxmlformats.org/officeDocument/2006/math">
                    <m:sSubSup>
                      <m:sSubSupPr>
                        <m:ctrlPr>
                          <a:rPr lang="en-US" altLang="zh-CN" b="0" i="1" smtClean="0">
                            <a:latin typeface="Cambria Math" panose="02040503050406030204" pitchFamily="18" charset="0"/>
                          </a:rPr>
                        </m:ctrlPr>
                      </m:sSubSupPr>
                      <m:e>
                        <m:r>
                          <a:rPr lang="en-US" altLang="zh-CN" i="1">
                            <a:latin typeface="Cambria Math" panose="02040503050406030204" pitchFamily="18" charset="0"/>
                          </a:rPr>
                          <m:t>𝑉</m:t>
                        </m:r>
                      </m:e>
                      <m:sub>
                        <m:r>
                          <a:rPr lang="en-US" altLang="zh-CN" i="1">
                            <a:latin typeface="Cambria Math" panose="02040503050406030204" pitchFamily="18" charset="0"/>
                          </a:rPr>
                          <m:t>‖</m:t>
                        </m:r>
                      </m:sub>
                      <m:sup>
                        <m:r>
                          <a:rPr lang="en-US" altLang="zh-CN" b="0" i="1" smtClean="0">
                            <a:latin typeface="Cambria Math" panose="02040503050406030204" pitchFamily="18" charset="0"/>
                          </a:rPr>
                          <m:t>𝐻</m:t>
                        </m:r>
                      </m:sup>
                    </m:sSubSup>
                    <m:r>
                      <a:rPr lang="en-US" altLang="zh-CN" b="0" i="1" smtClean="0">
                        <a:latin typeface="Cambria Math" panose="02040503050406030204" pitchFamily="18" charset="0"/>
                      </a:rPr>
                      <m:t>+</m:t>
                    </m:r>
                  </m:oMath>
                </a14:m>
                <a:r>
                  <a:rPr lang="zh-CN" altLang="en-US"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𝑉</m:t>
                        </m:r>
                      </m:e>
                      <m:sub>
                        <m:r>
                          <a:rPr lang="en-US" altLang="zh-CN" i="1">
                            <a:latin typeface="Cambria Math" panose="02040503050406030204" pitchFamily="18" charset="0"/>
                          </a:rPr>
                          <m:t>⊥</m:t>
                        </m:r>
                      </m:sub>
                    </m:sSub>
                  </m:oMath>
                </a14:m>
                <a:r>
                  <a:rPr lang="zh-CN" altLang="en-US" dirty="0"/>
                  <a:t> </a:t>
                </a:r>
                <a14:m>
                  <m:oMath xmlns:m="http://schemas.openxmlformats.org/officeDocument/2006/math">
                    <m:sSubSup>
                      <m:sSubSupPr>
                        <m:ctrlPr>
                          <a:rPr lang="en-US" altLang="zh-CN" b="0" i="1" smtClean="0">
                            <a:latin typeface="Cambria Math" panose="02040503050406030204" pitchFamily="18" charset="0"/>
                          </a:rPr>
                        </m:ctrlPr>
                      </m:sSubSupPr>
                      <m:e>
                        <m:r>
                          <a:rPr lang="en-US" altLang="zh-CN" i="1">
                            <a:latin typeface="Cambria Math" panose="02040503050406030204" pitchFamily="18" charset="0"/>
                          </a:rPr>
                          <m:t>𝑉</m:t>
                        </m:r>
                      </m:e>
                      <m:sub>
                        <m:r>
                          <a:rPr lang="en-US" altLang="zh-CN" i="1">
                            <a:latin typeface="Cambria Math" panose="02040503050406030204" pitchFamily="18" charset="0"/>
                          </a:rPr>
                          <m:t>⊥</m:t>
                        </m:r>
                      </m:sub>
                      <m:sup>
                        <m:r>
                          <a:rPr lang="en-US" altLang="zh-CN" b="0" i="1" smtClean="0">
                            <a:latin typeface="Cambria Math" panose="02040503050406030204" pitchFamily="18" charset="0"/>
                          </a:rPr>
                          <m:t>𝐻</m:t>
                        </m:r>
                      </m:sup>
                    </m:sSubSup>
                  </m:oMath>
                </a14:m>
                <a:r>
                  <a:rPr lang="zh-CN" altLang="en-US" dirty="0"/>
                  <a:t>               </a:t>
                </a:r>
                <a:r>
                  <a:rPr lang="en-US" altLang="zh-CN" dirty="0"/>
                  <a:t>[10]</a:t>
                </a:r>
              </a:p>
              <a:p>
                <a:pPr algn="ctr">
                  <a:spcBef>
                    <a:spcPts val="600"/>
                  </a:spcBef>
                  <a:spcAft>
                    <a:spcPts val="600"/>
                  </a:spcAft>
                </a:pPr>
                <a:endParaRPr lang="en-US" altLang="zh-CN" dirty="0"/>
              </a:p>
              <a:p>
                <a:pPr marL="285750" indent="-285750">
                  <a:spcBef>
                    <a:spcPts val="600"/>
                  </a:spcBef>
                  <a:spcAft>
                    <a:spcPts val="600"/>
                  </a:spcAft>
                  <a:buFont typeface="Arial" panose="020B0604020202020204" pitchFamily="34" charset="0"/>
                  <a:buChar char="•"/>
                </a:pPr>
                <a:r>
                  <a:rPr lang="zh-CN" altLang="en-US" dirty="0"/>
                  <a:t>因此正规方程可以写成</a:t>
                </a:r>
              </a:p>
              <a:p>
                <a:pPr algn="ctr">
                  <a:spcBef>
                    <a:spcPts val="600"/>
                  </a:spcBef>
                  <a:spcAft>
                    <a:spcPts val="600"/>
                  </a:spcAft>
                </a:pPr>
                <a:r>
                  <a:rPr lang="en-US" altLang="zh-CN" dirty="0"/>
                  <a:t>          </a:t>
                </a:r>
                <a14:m>
                  <m:oMath xmlns:m="http://schemas.openxmlformats.org/officeDocument/2006/math">
                    <m:nary>
                      <m:naryPr>
                        <m:chr m:val="∑"/>
                        <m:supHide m:val="on"/>
                        <m:ctrlPr>
                          <a:rPr lang="en-US" altLang="zh-CN" i="1">
                            <a:latin typeface="Cambria Math" panose="02040503050406030204" pitchFamily="18" charset="0"/>
                          </a:rPr>
                        </m:ctrlPr>
                      </m:naryPr>
                      <m:sub>
                        <m:r>
                          <a:rPr lang="en-US" altLang="zh-CN" i="1">
                            <a:latin typeface="Cambria Math" panose="02040503050406030204" pitchFamily="18" charset="0"/>
                          </a:rPr>
                          <m:t>𝑟</m:t>
                        </m:r>
                      </m:sub>
                      <m:sup/>
                      <m:e>
                        <m:sSubSup>
                          <m:sSubSupPr>
                            <m:ctrlPr>
                              <a:rPr lang="en-US" altLang="zh-CN" b="0" i="1" smtClean="0">
                                <a:latin typeface="Cambria Math" panose="02040503050406030204" pitchFamily="18" charset="0"/>
                              </a:rPr>
                            </m:ctrlPr>
                          </m:sSubSupPr>
                          <m:e>
                            <m:r>
                              <a:rPr lang="en-US" altLang="zh-CN" i="1">
                                <a:latin typeface="Cambria Math" panose="02040503050406030204" pitchFamily="18" charset="0"/>
                              </a:rPr>
                              <m:t>𝑅</m:t>
                            </m:r>
                          </m:e>
                          <m:sub>
                            <m:r>
                              <a:rPr lang="en-US" altLang="zh-CN" i="1">
                                <a:latin typeface="Cambria Math" panose="02040503050406030204" pitchFamily="18" charset="0"/>
                              </a:rPr>
                              <m:t>𝑟</m:t>
                            </m:r>
                          </m:sub>
                          <m:sup>
                            <m:r>
                              <a:rPr lang="en-US" altLang="zh-CN" b="0" i="1" smtClean="0">
                                <a:latin typeface="Cambria Math" panose="02040503050406030204" pitchFamily="18" charset="0"/>
                              </a:rPr>
                              <m:t>𝐻</m:t>
                            </m:r>
                          </m:sup>
                        </m:sSubSup>
                        <m:r>
                          <a:rPr lang="en-US" altLang="zh-CN" b="0" i="1" smtClean="0">
                            <a:latin typeface="Cambria Math" panose="02040503050406030204" pitchFamily="18" charset="0"/>
                          </a:rPr>
                          <m:t>(</m:t>
                        </m:r>
                        <m:r>
                          <a:rPr lang="en-US" altLang="zh-CN" b="0" i="1" smtClean="0">
                            <a:latin typeface="Cambria Math" panose="02040503050406030204" pitchFamily="18" charset="0"/>
                          </a:rPr>
                          <m:t>𝐼</m:t>
                        </m:r>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𝑉</m:t>
                            </m:r>
                          </m:e>
                          <m:sub>
                            <m:r>
                              <a:rPr lang="en-US" altLang="zh-CN" i="1">
                                <a:latin typeface="Cambria Math" panose="02040503050406030204" pitchFamily="18" charset="0"/>
                              </a:rPr>
                              <m:t>‖</m:t>
                            </m:r>
                          </m:sub>
                        </m:sSub>
                        <m:r>
                          <m:rPr>
                            <m:nor/>
                          </m:rPr>
                          <a:rPr lang="en-US" altLang="zh-CN"/>
                          <m:t> </m:t>
                        </m:r>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𝑉</m:t>
                            </m:r>
                          </m:e>
                          <m:sub>
                            <m:r>
                              <a:rPr lang="en-US" altLang="zh-CN" i="1">
                                <a:latin typeface="Cambria Math" panose="02040503050406030204" pitchFamily="18" charset="0"/>
                              </a:rPr>
                              <m:t>‖</m:t>
                            </m:r>
                          </m:sub>
                          <m:sup>
                            <m:r>
                              <a:rPr lang="en-US" altLang="zh-CN" i="1">
                                <a:latin typeface="Cambria Math" panose="02040503050406030204" pitchFamily="18" charset="0"/>
                              </a:rPr>
                              <m:t>𝐻</m:t>
                            </m:r>
                          </m:sup>
                        </m:sSubSup>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𝑅</m:t>
                            </m:r>
                          </m:e>
                          <m:sub>
                            <m:r>
                              <a:rPr lang="en-US" altLang="zh-CN" i="1">
                                <a:latin typeface="Cambria Math" panose="02040503050406030204" pitchFamily="18" charset="0"/>
                              </a:rPr>
                              <m:t>𝑟</m:t>
                            </m:r>
                          </m:sub>
                        </m:sSub>
                        <m:r>
                          <a:rPr lang="en-US" altLang="zh-CN" i="1">
                            <a:latin typeface="Cambria Math" panose="02040503050406030204" pitchFamily="18" charset="0"/>
                          </a:rPr>
                          <m:t>𝑥</m:t>
                        </m:r>
                      </m:e>
                    </m:nary>
                    <m:r>
                      <a:rPr lang="en-US" altLang="zh-CN" i="1">
                        <a:latin typeface="Cambria Math" panose="02040503050406030204" pitchFamily="18" charset="0"/>
                      </a:rPr>
                      <m:t>=0</m:t>
                    </m:r>
                  </m:oMath>
                </a14:m>
                <a:r>
                  <a:rPr lang="zh-CN" altLang="en-US" dirty="0"/>
                  <a:t>         </a:t>
                </a:r>
                <a:r>
                  <a:rPr lang="en-US" altLang="zh-CN" dirty="0"/>
                  <a:t>[11]</a:t>
                </a:r>
                <a:endParaRPr lang="zh-CN" altLang="en-US" dirty="0"/>
              </a:p>
            </p:txBody>
          </p:sp>
        </mc:Choice>
        <mc:Fallback>
          <p:sp>
            <p:nvSpPr>
              <p:cNvPr id="3" name="文本框 2">
                <a:extLst>
                  <a:ext uri="{FF2B5EF4-FFF2-40B4-BE49-F238E27FC236}">
                    <a16:creationId xmlns:a16="http://schemas.microsoft.com/office/drawing/2014/main" id="{E68E299F-B73C-48C1-B995-48DC222F542D}"/>
                  </a:ext>
                </a:extLst>
              </p:cNvPr>
              <p:cNvSpPr txBox="1">
                <a:spLocks noRot="1" noChangeAspect="1" noMove="1" noResize="1" noEditPoints="1" noAdjustHandles="1" noChangeArrowheads="1" noChangeShapeType="1" noTextEdit="1"/>
              </p:cNvSpPr>
              <p:nvPr/>
            </p:nvSpPr>
            <p:spPr>
              <a:xfrm>
                <a:off x="863588" y="1024372"/>
                <a:ext cx="7020780" cy="3154903"/>
              </a:xfrm>
              <a:prstGeom prst="rect">
                <a:avLst/>
              </a:prstGeom>
              <a:blipFill>
                <a:blip r:embed="rId2"/>
                <a:stretch>
                  <a:fillRect l="-608" t="-1544" b="-1988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83016396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文本框 1">
                <a:extLst>
                  <a:ext uri="{FF2B5EF4-FFF2-40B4-BE49-F238E27FC236}">
                    <a16:creationId xmlns:a16="http://schemas.microsoft.com/office/drawing/2014/main" id="{67FE8C2B-B26F-47DC-9A55-AFEE83E15D8A}"/>
                  </a:ext>
                </a:extLst>
              </p:cNvPr>
              <p:cNvSpPr txBox="1"/>
              <p:nvPr/>
            </p:nvSpPr>
            <p:spPr>
              <a:xfrm>
                <a:off x="827584" y="878106"/>
                <a:ext cx="7020780" cy="3055452"/>
              </a:xfrm>
              <a:prstGeom prst="rect">
                <a:avLst/>
              </a:prstGeom>
              <a:noFill/>
            </p:spPr>
            <p:txBody>
              <a:bodyPr wrap="square" rtlCol="0">
                <a:spAutoFit/>
              </a:bodyPr>
              <a:lstStyle/>
              <a:p>
                <a:pPr marL="285750" indent="-285750">
                  <a:spcBef>
                    <a:spcPts val="600"/>
                  </a:spcBef>
                  <a:spcAft>
                    <a:spcPts val="600"/>
                  </a:spcAft>
                  <a:buFont typeface="Arial" panose="020B0604020202020204" pitchFamily="34" charset="0"/>
                  <a:buChar char="•"/>
                </a:pPr>
                <a:r>
                  <a:rPr lang="zh-CN" altLang="en-US" dirty="0"/>
                  <a:t>式子</a:t>
                </a:r>
                <a:r>
                  <a:rPr lang="en-US" altLang="zh-CN" dirty="0"/>
                  <a:t>[9]</a:t>
                </a:r>
                <a:r>
                  <a:rPr lang="zh-CN" altLang="en-US" dirty="0"/>
                  <a:t>可以推出：</a:t>
                </a:r>
                <a:endParaRPr lang="en-US" altLang="zh-CN" dirty="0"/>
              </a:p>
              <a:p>
                <a:pPr algn="ctr">
                  <a:spcBef>
                    <a:spcPts val="600"/>
                  </a:spcBef>
                  <a:spcAft>
                    <a:spcPts val="600"/>
                  </a:spcAft>
                </a:pPr>
                <a:r>
                  <a:rPr lang="en-US" altLang="zh-CN" dirty="0"/>
                  <a:t>       </a:t>
                </a:r>
                <a14:m>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  </m:t>
                        </m:r>
                        <m:r>
                          <a:rPr lang="en-US" altLang="zh-CN" i="1">
                            <a:latin typeface="Cambria Math" panose="02040503050406030204" pitchFamily="18" charset="0"/>
                          </a:rPr>
                          <m:t>𝑀</m:t>
                        </m:r>
                      </m:e>
                      <m:sup>
                        <m:r>
                          <a:rPr lang="en-US" altLang="zh-CN" i="1">
                            <a:latin typeface="Cambria Math" panose="02040503050406030204" pitchFamily="18" charset="0"/>
                          </a:rPr>
                          <m:t>−1</m:t>
                        </m:r>
                      </m:sup>
                    </m:sSup>
                    <m:nary>
                      <m:naryPr>
                        <m:chr m:val="∑"/>
                        <m:supHide m:val="on"/>
                        <m:ctrlPr>
                          <a:rPr lang="en-US" altLang="zh-CN" i="1">
                            <a:latin typeface="Cambria Math" panose="02040503050406030204" pitchFamily="18" charset="0"/>
                          </a:rPr>
                        </m:ctrlPr>
                      </m:naryPr>
                      <m:sub>
                        <m:r>
                          <a:rPr lang="en-US" altLang="zh-CN" i="1">
                            <a:latin typeface="Cambria Math" panose="02040503050406030204" pitchFamily="18" charset="0"/>
                          </a:rPr>
                          <m:t>𝑟</m:t>
                        </m:r>
                      </m:sub>
                      <m:sup/>
                      <m:e>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𝑅</m:t>
                            </m:r>
                          </m:e>
                          <m:sub>
                            <m:r>
                              <a:rPr lang="en-US" altLang="zh-CN" i="1">
                                <a:latin typeface="Cambria Math" panose="02040503050406030204" pitchFamily="18" charset="0"/>
                              </a:rPr>
                              <m:t>𝑟</m:t>
                            </m:r>
                          </m:sub>
                          <m:sup>
                            <m:r>
                              <a:rPr lang="en-US" altLang="zh-CN" i="1">
                                <a:latin typeface="Cambria Math" panose="02040503050406030204" pitchFamily="18" charset="0"/>
                              </a:rPr>
                              <m:t>𝐻</m:t>
                            </m:r>
                          </m:sup>
                        </m:sSubSup>
                        <m:sSub>
                          <m:sSubPr>
                            <m:ctrlPr>
                              <a:rPr lang="en-US" altLang="zh-CN" i="1">
                                <a:latin typeface="Cambria Math" panose="02040503050406030204" pitchFamily="18" charset="0"/>
                              </a:rPr>
                            </m:ctrlPr>
                          </m:sSubPr>
                          <m:e>
                            <m:r>
                              <a:rPr lang="en-US" altLang="zh-CN" i="1">
                                <a:latin typeface="Cambria Math" panose="02040503050406030204" pitchFamily="18" charset="0"/>
                              </a:rPr>
                              <m:t>𝑉</m:t>
                            </m:r>
                          </m:e>
                          <m:sub>
                            <m:r>
                              <a:rPr lang="en-US" altLang="zh-CN" i="1">
                                <a:latin typeface="Cambria Math" panose="02040503050406030204" pitchFamily="18" charset="0"/>
                              </a:rPr>
                              <m:t>‖</m:t>
                            </m:r>
                          </m:sub>
                        </m:sSub>
                        <m:r>
                          <m:rPr>
                            <m:nor/>
                          </m:rPr>
                          <a:rPr lang="en-US" altLang="zh-CN"/>
                          <m:t> </m:t>
                        </m:r>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𝑉</m:t>
                            </m:r>
                          </m:e>
                          <m:sub>
                            <m:r>
                              <a:rPr lang="en-US" altLang="zh-CN" i="1">
                                <a:latin typeface="Cambria Math" panose="02040503050406030204" pitchFamily="18" charset="0"/>
                              </a:rPr>
                              <m:t>‖</m:t>
                            </m:r>
                          </m:sub>
                          <m:sup>
                            <m:r>
                              <a:rPr lang="en-US" altLang="zh-CN" i="1">
                                <a:latin typeface="Cambria Math" panose="02040503050406030204" pitchFamily="18" charset="0"/>
                              </a:rPr>
                              <m:t>𝐻</m:t>
                            </m:r>
                          </m:sup>
                        </m:sSubSup>
                        <m:sSub>
                          <m:sSubPr>
                            <m:ctrlPr>
                              <a:rPr lang="en-US" altLang="zh-CN" i="1">
                                <a:latin typeface="Cambria Math" panose="02040503050406030204" pitchFamily="18" charset="0"/>
                              </a:rPr>
                            </m:ctrlPr>
                          </m:sSubPr>
                          <m:e>
                            <m:r>
                              <a:rPr lang="en-US" altLang="zh-CN" i="1">
                                <a:latin typeface="Cambria Math" panose="02040503050406030204" pitchFamily="18" charset="0"/>
                              </a:rPr>
                              <m:t>𝑅</m:t>
                            </m:r>
                          </m:e>
                          <m:sub>
                            <m:r>
                              <a:rPr lang="en-US" altLang="zh-CN" i="1">
                                <a:latin typeface="Cambria Math" panose="02040503050406030204" pitchFamily="18" charset="0"/>
                              </a:rPr>
                              <m:t>𝑟</m:t>
                            </m:r>
                          </m:sub>
                        </m:sSub>
                        <m:r>
                          <a:rPr lang="en-US" altLang="zh-CN" i="1">
                            <a:latin typeface="Cambria Math" panose="02040503050406030204" pitchFamily="18" charset="0"/>
                          </a:rPr>
                          <m:t>𝑥</m:t>
                        </m:r>
                      </m:e>
                    </m:nary>
                    <m:r>
                      <a:rPr lang="en-US" altLang="zh-CN" i="1">
                        <a:latin typeface="Cambria Math" panose="02040503050406030204" pitchFamily="18" charset="0"/>
                      </a:rPr>
                      <m:t>=</m:t>
                    </m:r>
                    <m:r>
                      <a:rPr lang="en-US" altLang="zh-CN" b="0" i="1" smtClean="0">
                        <a:latin typeface="Cambria Math" panose="02040503050406030204" pitchFamily="18" charset="0"/>
                      </a:rPr>
                      <m:t>𝑥</m:t>
                    </m:r>
                    <m:r>
                      <a:rPr lang="en-US" altLang="zh-CN" i="1">
                        <a:latin typeface="Cambria Math" panose="02040503050406030204" pitchFamily="18" charset="0"/>
                      </a:rPr>
                      <m:t> </m:t>
                    </m:r>
                  </m:oMath>
                </a14:m>
                <a:r>
                  <a:rPr lang="en-US" altLang="zh-CN" dirty="0"/>
                  <a:t>            [12]</a:t>
                </a:r>
              </a:p>
              <a:p>
                <a:pPr marL="285750" indent="-285750">
                  <a:spcBef>
                    <a:spcPts val="600"/>
                  </a:spcBef>
                  <a:spcAft>
                    <a:spcPts val="600"/>
                  </a:spcAft>
                  <a:buFont typeface="Arial" panose="020B0604020202020204" pitchFamily="34" charset="0"/>
                  <a:buChar char="•"/>
                </a:pPr>
                <a:r>
                  <a:rPr lang="zh-CN" altLang="en-US" dirty="0"/>
                  <a:t>其中</a:t>
                </a:r>
                <a14:m>
                  <m:oMath xmlns:m="http://schemas.openxmlformats.org/officeDocument/2006/math">
                    <m:r>
                      <a:rPr lang="en-US" altLang="zh-CN" i="1">
                        <a:latin typeface="Cambria Math" panose="02040503050406030204" pitchFamily="18" charset="0"/>
                      </a:rPr>
                      <m:t>𝑀</m:t>
                    </m:r>
                    <m:r>
                      <a:rPr lang="en-US" altLang="zh-CN" i="1">
                        <a:latin typeface="Cambria Math" panose="02040503050406030204" pitchFamily="18" charset="0"/>
                      </a:rPr>
                      <m:t>=</m:t>
                    </m:r>
                    <m:nary>
                      <m:naryPr>
                        <m:chr m:val="∑"/>
                        <m:supHide m:val="on"/>
                        <m:ctrlPr>
                          <a:rPr lang="en-US" altLang="zh-CN" i="1">
                            <a:latin typeface="Cambria Math" panose="02040503050406030204" pitchFamily="18" charset="0"/>
                          </a:rPr>
                        </m:ctrlPr>
                      </m:naryPr>
                      <m:sub>
                        <m:r>
                          <a:rPr lang="en-US" altLang="zh-CN" i="1">
                            <a:latin typeface="Cambria Math" panose="02040503050406030204" pitchFamily="18" charset="0"/>
                          </a:rPr>
                          <m:t>𝑟</m:t>
                        </m:r>
                      </m:sub>
                      <m:sup/>
                      <m:e>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𝑅</m:t>
                            </m:r>
                          </m:e>
                          <m:sub>
                            <m:r>
                              <a:rPr lang="en-US" altLang="zh-CN" i="1">
                                <a:latin typeface="Cambria Math" panose="02040503050406030204" pitchFamily="18" charset="0"/>
                              </a:rPr>
                              <m:t>𝑟</m:t>
                            </m:r>
                          </m:sub>
                          <m:sup>
                            <m:r>
                              <a:rPr lang="en-US" altLang="zh-CN" i="1">
                                <a:latin typeface="Cambria Math" panose="02040503050406030204" pitchFamily="18" charset="0"/>
                              </a:rPr>
                              <m:t>𝐻</m:t>
                            </m:r>
                          </m:sup>
                        </m:sSubSup>
                        <m:sSub>
                          <m:sSubPr>
                            <m:ctrlPr>
                              <a:rPr lang="en-US" altLang="zh-CN" i="1">
                                <a:latin typeface="Cambria Math" panose="02040503050406030204" pitchFamily="18" charset="0"/>
                              </a:rPr>
                            </m:ctrlPr>
                          </m:sSubPr>
                          <m:e>
                            <m:r>
                              <a:rPr lang="en-US" altLang="zh-CN" i="1">
                                <a:latin typeface="Cambria Math" panose="02040503050406030204" pitchFamily="18" charset="0"/>
                              </a:rPr>
                              <m:t>𝑅</m:t>
                            </m:r>
                          </m:e>
                          <m:sub>
                            <m:r>
                              <a:rPr lang="en-US" altLang="zh-CN" i="1">
                                <a:latin typeface="Cambria Math" panose="02040503050406030204" pitchFamily="18" charset="0"/>
                              </a:rPr>
                              <m:t>𝑟</m:t>
                            </m:r>
                          </m:sub>
                        </m:sSub>
                      </m:e>
                    </m:nary>
                  </m:oMath>
                </a14:m>
                <a:r>
                  <a:rPr lang="en-US" altLang="zh-CN" dirty="0"/>
                  <a:t>.</a:t>
                </a:r>
              </a:p>
              <a:p>
                <a:pPr marL="285750" indent="-285750">
                  <a:spcBef>
                    <a:spcPts val="600"/>
                  </a:spcBef>
                  <a:spcAft>
                    <a:spcPts val="600"/>
                  </a:spcAft>
                  <a:buFont typeface="Arial" panose="020B0604020202020204" pitchFamily="34" charset="0"/>
                  <a:buChar char="•"/>
                </a:pPr>
                <a:r>
                  <a:rPr lang="zh-CN" altLang="en-US" dirty="0"/>
                  <a:t>式子</a:t>
                </a:r>
                <a:r>
                  <a:rPr lang="en-US" altLang="zh-CN" dirty="0"/>
                  <a:t>[10]</a:t>
                </a:r>
                <a:r>
                  <a:rPr lang="zh-CN" altLang="en-US" dirty="0"/>
                  <a:t>可以写为：</a:t>
                </a:r>
                <a:endParaRPr lang="en-US" altLang="zh-CN" dirty="0"/>
              </a:p>
              <a:p>
                <a:pPr algn="ctr">
                  <a:spcBef>
                    <a:spcPts val="600"/>
                  </a:spcBef>
                  <a:spcAft>
                    <a:spcPts val="600"/>
                  </a:spcAft>
                </a:pPr>
                <a:r>
                  <a:rPr lang="en-US" altLang="zh-CN" b="0" dirty="0"/>
                  <a:t>                   </a:t>
                </a:r>
                <a14:m>
                  <m:oMath xmlns:m="http://schemas.openxmlformats.org/officeDocument/2006/math">
                    <m:r>
                      <a:rPr lang="en-US" altLang="zh-CN" b="0" i="1" smtClean="0">
                        <a:latin typeface="Cambria Math" panose="02040503050406030204" pitchFamily="18" charset="0"/>
                      </a:rPr>
                      <m:t>𝑊𝑥</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oMath>
                </a14:m>
                <a:r>
                  <a:rPr lang="zh-CN" altLang="en-US" dirty="0"/>
                  <a:t>                                  </a:t>
                </a:r>
                <a:r>
                  <a:rPr lang="en-US" altLang="zh-CN" dirty="0"/>
                  <a:t>[13]</a:t>
                </a:r>
              </a:p>
              <a:p>
                <a:pPr marL="285750" indent="-285750">
                  <a:spcBef>
                    <a:spcPts val="600"/>
                  </a:spcBef>
                  <a:spcAft>
                    <a:spcPts val="600"/>
                  </a:spcAft>
                  <a:buFont typeface="Arial" panose="020B0604020202020204" pitchFamily="34" charset="0"/>
                  <a:buChar char="•"/>
                </a:pPr>
                <a:r>
                  <a:rPr lang="zh-CN" altLang="en-US" dirty="0"/>
                  <a:t>即</a:t>
                </a:r>
                <a14:m>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 </m:t>
                        </m:r>
                        <m:r>
                          <a:rPr lang="en-US" altLang="zh-CN" b="0" i="1" smtClean="0">
                            <a:latin typeface="Cambria Math" panose="02040503050406030204" pitchFamily="18" charset="0"/>
                          </a:rPr>
                          <m:t>𝑊</m:t>
                        </m:r>
                        <m:r>
                          <a:rPr lang="en-US" altLang="zh-CN" b="0" i="1" smtClean="0">
                            <a:latin typeface="Cambria Math" panose="02040503050406030204" pitchFamily="18" charset="0"/>
                          </a:rPr>
                          <m:t>= </m:t>
                        </m:r>
                        <m:r>
                          <a:rPr lang="en-US" altLang="zh-CN" i="1">
                            <a:latin typeface="Cambria Math" panose="02040503050406030204" pitchFamily="18" charset="0"/>
                          </a:rPr>
                          <m:t>𝑀</m:t>
                        </m:r>
                      </m:e>
                      <m:sup>
                        <m:r>
                          <a:rPr lang="en-US" altLang="zh-CN" i="1">
                            <a:latin typeface="Cambria Math" panose="02040503050406030204" pitchFamily="18" charset="0"/>
                          </a:rPr>
                          <m:t>−1</m:t>
                        </m:r>
                      </m:sup>
                    </m:sSup>
                    <m:nary>
                      <m:naryPr>
                        <m:chr m:val="∑"/>
                        <m:supHide m:val="on"/>
                        <m:ctrlPr>
                          <a:rPr lang="en-US" altLang="zh-CN" i="1">
                            <a:latin typeface="Cambria Math" panose="02040503050406030204" pitchFamily="18" charset="0"/>
                          </a:rPr>
                        </m:ctrlPr>
                      </m:naryPr>
                      <m:sub>
                        <m:r>
                          <a:rPr lang="en-US" altLang="zh-CN" i="1">
                            <a:latin typeface="Cambria Math" panose="02040503050406030204" pitchFamily="18" charset="0"/>
                          </a:rPr>
                          <m:t>𝑟</m:t>
                        </m:r>
                      </m:sub>
                      <m:sup/>
                      <m:e>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𝑅</m:t>
                            </m:r>
                          </m:e>
                          <m:sub>
                            <m:r>
                              <a:rPr lang="en-US" altLang="zh-CN" i="1">
                                <a:latin typeface="Cambria Math" panose="02040503050406030204" pitchFamily="18" charset="0"/>
                              </a:rPr>
                              <m:t>𝑟</m:t>
                            </m:r>
                          </m:sub>
                          <m:sup>
                            <m:r>
                              <a:rPr lang="en-US" altLang="zh-CN" i="1">
                                <a:latin typeface="Cambria Math" panose="02040503050406030204" pitchFamily="18" charset="0"/>
                              </a:rPr>
                              <m:t>𝐻</m:t>
                            </m:r>
                          </m:sup>
                        </m:sSubSup>
                        <m:sSub>
                          <m:sSubPr>
                            <m:ctrlPr>
                              <a:rPr lang="en-US" altLang="zh-CN" i="1">
                                <a:latin typeface="Cambria Math" panose="02040503050406030204" pitchFamily="18" charset="0"/>
                              </a:rPr>
                            </m:ctrlPr>
                          </m:sSubPr>
                          <m:e>
                            <m:r>
                              <a:rPr lang="en-US" altLang="zh-CN" i="1">
                                <a:latin typeface="Cambria Math" panose="02040503050406030204" pitchFamily="18" charset="0"/>
                              </a:rPr>
                              <m:t>𝑉</m:t>
                            </m:r>
                          </m:e>
                          <m:sub>
                            <m:r>
                              <a:rPr lang="en-US" altLang="zh-CN" i="1">
                                <a:latin typeface="Cambria Math" panose="02040503050406030204" pitchFamily="18" charset="0"/>
                              </a:rPr>
                              <m:t>‖</m:t>
                            </m:r>
                          </m:sub>
                        </m:sSub>
                        <m:r>
                          <m:rPr>
                            <m:nor/>
                          </m:rPr>
                          <a:rPr lang="en-US" altLang="zh-CN"/>
                          <m:t> </m:t>
                        </m:r>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𝑉</m:t>
                            </m:r>
                          </m:e>
                          <m:sub>
                            <m:r>
                              <a:rPr lang="en-US" altLang="zh-CN" i="1">
                                <a:latin typeface="Cambria Math" panose="02040503050406030204" pitchFamily="18" charset="0"/>
                              </a:rPr>
                              <m:t>‖</m:t>
                            </m:r>
                          </m:sub>
                          <m:sup>
                            <m:r>
                              <a:rPr lang="en-US" altLang="zh-CN" i="1">
                                <a:latin typeface="Cambria Math" panose="02040503050406030204" pitchFamily="18" charset="0"/>
                              </a:rPr>
                              <m:t>𝐻</m:t>
                            </m:r>
                          </m:sup>
                        </m:sSubSup>
                        <m:sSub>
                          <m:sSubPr>
                            <m:ctrlPr>
                              <a:rPr lang="en-US" altLang="zh-CN" i="1">
                                <a:latin typeface="Cambria Math" panose="02040503050406030204" pitchFamily="18" charset="0"/>
                              </a:rPr>
                            </m:ctrlPr>
                          </m:sSubPr>
                          <m:e>
                            <m:r>
                              <a:rPr lang="en-US" altLang="zh-CN" i="1">
                                <a:latin typeface="Cambria Math" panose="02040503050406030204" pitchFamily="18" charset="0"/>
                              </a:rPr>
                              <m:t>𝑅</m:t>
                            </m:r>
                          </m:e>
                          <m:sub>
                            <m:r>
                              <a:rPr lang="en-US" altLang="zh-CN" i="1">
                                <a:latin typeface="Cambria Math" panose="02040503050406030204" pitchFamily="18" charset="0"/>
                              </a:rPr>
                              <m:t>𝑟</m:t>
                            </m:r>
                          </m:sub>
                        </m:sSub>
                        <m:r>
                          <a:rPr lang="en-US" altLang="zh-CN" i="1">
                            <a:latin typeface="Cambria Math" panose="02040503050406030204" pitchFamily="18" charset="0"/>
                          </a:rPr>
                          <m:t>𝑥</m:t>
                        </m:r>
                      </m:e>
                    </m:nary>
                  </m:oMath>
                </a14:m>
                <a:r>
                  <a:rPr lang="en-US" altLang="zh-CN" dirty="0"/>
                  <a:t>,</a:t>
                </a:r>
                <a:r>
                  <a:rPr lang="zh-CN" altLang="en-US" dirty="0"/>
                  <a:t>算法实际过程中不需要显示构造</a:t>
                </a:r>
              </a:p>
              <a:p>
                <a:pPr marL="285750" indent="-285750">
                  <a:spcBef>
                    <a:spcPts val="600"/>
                  </a:spcBef>
                  <a:spcAft>
                    <a:spcPts val="600"/>
                  </a:spcAft>
                  <a:buFont typeface="Arial" panose="020B0604020202020204" pitchFamily="34" charset="0"/>
                  <a:buChar char="•"/>
                </a:pPr>
                <a:endParaRPr lang="zh-CN" altLang="en-US" dirty="0"/>
              </a:p>
            </p:txBody>
          </p:sp>
        </mc:Choice>
        <mc:Fallback>
          <p:sp>
            <p:nvSpPr>
              <p:cNvPr id="2" name="文本框 1">
                <a:extLst>
                  <a:ext uri="{FF2B5EF4-FFF2-40B4-BE49-F238E27FC236}">
                    <a16:creationId xmlns:a16="http://schemas.microsoft.com/office/drawing/2014/main" id="{67FE8C2B-B26F-47DC-9A55-AFEE83E15D8A}"/>
                  </a:ext>
                </a:extLst>
              </p:cNvPr>
              <p:cNvSpPr txBox="1">
                <a:spLocks noRot="1" noChangeAspect="1" noMove="1" noResize="1" noEditPoints="1" noAdjustHandles="1" noChangeArrowheads="1" noChangeShapeType="1" noTextEdit="1"/>
              </p:cNvSpPr>
              <p:nvPr/>
            </p:nvSpPr>
            <p:spPr>
              <a:xfrm>
                <a:off x="827584" y="878106"/>
                <a:ext cx="7020780" cy="3055452"/>
              </a:xfrm>
              <a:prstGeom prst="rect">
                <a:avLst/>
              </a:prstGeom>
              <a:blipFill>
                <a:blip r:embed="rId2"/>
                <a:stretch>
                  <a:fillRect l="-608" t="-1597" b="-6786"/>
                </a:stretch>
              </a:blipFill>
            </p:spPr>
            <p:txBody>
              <a:bodyPr/>
              <a:lstStyle/>
              <a:p>
                <a:r>
                  <a:rPr lang="zh-CN" altLang="en-US">
                    <a:noFill/>
                  </a:rPr>
                  <a:t> </a:t>
                </a:r>
              </a:p>
            </p:txBody>
          </p:sp>
        </mc:Fallback>
      </mc:AlternateContent>
      <p:sp>
        <p:nvSpPr>
          <p:cNvPr id="3" name="矩形 2">
            <a:extLst>
              <a:ext uri="{FF2B5EF4-FFF2-40B4-BE49-F238E27FC236}">
                <a16:creationId xmlns:a16="http://schemas.microsoft.com/office/drawing/2014/main" id="{06B45B4A-5053-47BE-9413-36F2BEEE0839}"/>
              </a:ext>
            </a:extLst>
          </p:cNvPr>
          <p:cNvSpPr/>
          <p:nvPr/>
        </p:nvSpPr>
        <p:spPr>
          <a:xfrm>
            <a:off x="215516" y="232284"/>
            <a:ext cx="2977358" cy="438582"/>
          </a:xfrm>
          <a:prstGeom prst="rect">
            <a:avLst/>
          </a:prstGeom>
        </p:spPr>
        <p:txBody>
          <a:bodyPr wrap="square" lIns="68580" tIns="34290" rIns="68580" bIns="34290">
            <a:spAutoFit/>
          </a:bodyPr>
          <a:lstStyle/>
          <a:p>
            <a:pPr>
              <a:defRPr/>
            </a:pPr>
            <a:r>
              <a:rPr lang="en-US" altLang="zh-CN" sz="2400" b="1" kern="100"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rPr>
              <a:t>3.6</a:t>
            </a:r>
            <a:endParaRPr lang="zh-CN" altLang="zh-CN" sz="2400" b="1" kern="100"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5042944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Freeform 5"/>
          <p:cNvSpPr>
            <a:spLocks/>
          </p:cNvSpPr>
          <p:nvPr/>
        </p:nvSpPr>
        <p:spPr bwMode="auto">
          <a:xfrm>
            <a:off x="1655676" y="1240396"/>
            <a:ext cx="1644431" cy="1867696"/>
          </a:xfrm>
          <a:custGeom>
            <a:avLst/>
            <a:gdLst>
              <a:gd name="T0" fmla="*/ 6935 w 12812"/>
              <a:gd name="T1" fmla="*/ 195 h 14572"/>
              <a:gd name="T2" fmla="*/ 9609 w 12812"/>
              <a:gd name="T3" fmla="*/ 1739 h 14572"/>
              <a:gd name="T4" fmla="*/ 12283 w 12812"/>
              <a:gd name="T5" fmla="*/ 3282 h 14572"/>
              <a:gd name="T6" fmla="*/ 12812 w 12812"/>
              <a:gd name="T7" fmla="*/ 4199 h 14572"/>
              <a:gd name="T8" fmla="*/ 12812 w 12812"/>
              <a:gd name="T9" fmla="*/ 7286 h 14572"/>
              <a:gd name="T10" fmla="*/ 12812 w 12812"/>
              <a:gd name="T11" fmla="*/ 10374 h 14572"/>
              <a:gd name="T12" fmla="*/ 12283 w 12812"/>
              <a:gd name="T13" fmla="*/ 11290 h 14572"/>
              <a:gd name="T14" fmla="*/ 9609 w 12812"/>
              <a:gd name="T15" fmla="*/ 12834 h 14572"/>
              <a:gd name="T16" fmla="*/ 6935 w 12812"/>
              <a:gd name="T17" fmla="*/ 14378 h 14572"/>
              <a:gd name="T18" fmla="*/ 5877 w 12812"/>
              <a:gd name="T19" fmla="*/ 14378 h 14572"/>
              <a:gd name="T20" fmla="*/ 3203 w 12812"/>
              <a:gd name="T21" fmla="*/ 12834 h 14572"/>
              <a:gd name="T22" fmla="*/ 529 w 12812"/>
              <a:gd name="T23" fmla="*/ 11290 h 14572"/>
              <a:gd name="T24" fmla="*/ 0 w 12812"/>
              <a:gd name="T25" fmla="*/ 10374 h 14572"/>
              <a:gd name="T26" fmla="*/ 0 w 12812"/>
              <a:gd name="T27" fmla="*/ 7286 h 14572"/>
              <a:gd name="T28" fmla="*/ 0 w 12812"/>
              <a:gd name="T29" fmla="*/ 4199 h 14572"/>
              <a:gd name="T30" fmla="*/ 529 w 12812"/>
              <a:gd name="T31" fmla="*/ 3282 h 14572"/>
              <a:gd name="T32" fmla="*/ 3203 w 12812"/>
              <a:gd name="T33" fmla="*/ 1739 h 14572"/>
              <a:gd name="T34" fmla="*/ 5877 w 12812"/>
              <a:gd name="T35" fmla="*/ 195 h 14572"/>
              <a:gd name="T36" fmla="*/ 6935 w 12812"/>
              <a:gd name="T37" fmla="*/ 195 h 14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812" h="14572">
                <a:moveTo>
                  <a:pt x="6935" y="195"/>
                </a:moveTo>
                <a:lnTo>
                  <a:pt x="9609" y="1739"/>
                </a:lnTo>
                <a:lnTo>
                  <a:pt x="12283" y="3282"/>
                </a:lnTo>
                <a:cubicBezTo>
                  <a:pt x="12620" y="3477"/>
                  <a:pt x="12812" y="3810"/>
                  <a:pt x="12812" y="4199"/>
                </a:cubicBezTo>
                <a:lnTo>
                  <a:pt x="12812" y="7286"/>
                </a:lnTo>
                <a:lnTo>
                  <a:pt x="12812" y="10374"/>
                </a:lnTo>
                <a:cubicBezTo>
                  <a:pt x="12812" y="10763"/>
                  <a:pt x="12620" y="11096"/>
                  <a:pt x="12283" y="11290"/>
                </a:cubicBezTo>
                <a:lnTo>
                  <a:pt x="9609" y="12834"/>
                </a:lnTo>
                <a:lnTo>
                  <a:pt x="6935" y="14378"/>
                </a:lnTo>
                <a:cubicBezTo>
                  <a:pt x="6599" y="14572"/>
                  <a:pt x="6213" y="14572"/>
                  <a:pt x="5877" y="14378"/>
                </a:cubicBezTo>
                <a:lnTo>
                  <a:pt x="3203" y="12834"/>
                </a:lnTo>
                <a:lnTo>
                  <a:pt x="529" y="11290"/>
                </a:lnTo>
                <a:cubicBezTo>
                  <a:pt x="193" y="11096"/>
                  <a:pt x="0" y="10763"/>
                  <a:pt x="0" y="10374"/>
                </a:cubicBezTo>
                <a:lnTo>
                  <a:pt x="0" y="7286"/>
                </a:lnTo>
                <a:lnTo>
                  <a:pt x="0" y="4199"/>
                </a:lnTo>
                <a:cubicBezTo>
                  <a:pt x="0" y="3810"/>
                  <a:pt x="193" y="3477"/>
                  <a:pt x="529" y="3282"/>
                </a:cubicBezTo>
                <a:lnTo>
                  <a:pt x="3203" y="1739"/>
                </a:lnTo>
                <a:lnTo>
                  <a:pt x="5877" y="195"/>
                </a:lnTo>
                <a:cubicBezTo>
                  <a:pt x="6213" y="0"/>
                  <a:pt x="6599" y="0"/>
                  <a:pt x="6935" y="195"/>
                </a:cubicBezTo>
                <a:close/>
              </a:path>
            </a:pathLst>
          </a:custGeom>
          <a:noFill/>
          <a:ln w="127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50" name="矩形 49"/>
          <p:cNvSpPr/>
          <p:nvPr/>
        </p:nvSpPr>
        <p:spPr>
          <a:xfrm>
            <a:off x="4158693" y="1640952"/>
            <a:ext cx="2977358" cy="330860"/>
          </a:xfrm>
          <a:prstGeom prst="rect">
            <a:avLst/>
          </a:prstGeom>
        </p:spPr>
        <p:txBody>
          <a:bodyPr wrap="square" lIns="68580" tIns="34290" rIns="68580" bIns="34290">
            <a:spAutoFit/>
          </a:bodyPr>
          <a:lstStyle/>
          <a:p>
            <a:pPr>
              <a:defRPr/>
            </a:pPr>
            <a:r>
              <a:rPr lang="en-US" altLang="zh-CN" sz="1700" b="1" kern="100"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rPr>
              <a:t>01 / Introduction</a:t>
            </a:r>
            <a:endParaRPr lang="zh-CN" altLang="zh-CN" sz="1700" b="1" kern="100"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51" name="矩形 50"/>
          <p:cNvSpPr/>
          <p:nvPr/>
        </p:nvSpPr>
        <p:spPr>
          <a:xfrm>
            <a:off x="4158693" y="2174244"/>
            <a:ext cx="3168352" cy="607859"/>
          </a:xfrm>
          <a:prstGeom prst="rect">
            <a:avLst/>
          </a:prstGeom>
        </p:spPr>
        <p:txBody>
          <a:bodyPr wrap="square" lIns="68580" tIns="34290" rIns="68580" bIns="34290">
            <a:spAutoFit/>
          </a:bodyPr>
          <a:lstStyle/>
          <a:p>
            <a:pPr>
              <a:defRPr/>
            </a:pPr>
            <a:r>
              <a:rPr lang="en-US" altLang="zh-CN" sz="1700" b="1" kern="100"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rPr>
              <a:t>02 / </a:t>
            </a:r>
            <a:r>
              <a:rPr lang="en-US" altLang="zh-CN" b="1" kern="100"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rPr>
              <a:t>Sensitivity estimation</a:t>
            </a:r>
            <a:endParaRPr lang="zh-CN" altLang="en-US" b="1" dirty="0">
              <a:solidFill>
                <a:srgbClr val="093B5C"/>
              </a:solidFill>
              <a:latin typeface="方正兰亭超细黑简体" pitchFamily="2" charset="-122"/>
              <a:ea typeface="方正兰亭超细黑简体" pitchFamily="2" charset="-122"/>
            </a:endParaRPr>
          </a:p>
          <a:p>
            <a:pPr>
              <a:defRPr/>
            </a:pPr>
            <a:endParaRPr lang="zh-CN" altLang="zh-CN" sz="1700" b="1" kern="100"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5" name="Freeform 5"/>
          <p:cNvSpPr>
            <a:spLocks/>
          </p:cNvSpPr>
          <p:nvPr/>
        </p:nvSpPr>
        <p:spPr bwMode="auto">
          <a:xfrm>
            <a:off x="1403648" y="1600436"/>
            <a:ext cx="1770860" cy="2011290"/>
          </a:xfrm>
          <a:custGeom>
            <a:avLst/>
            <a:gdLst>
              <a:gd name="T0" fmla="*/ 6935 w 12812"/>
              <a:gd name="T1" fmla="*/ 195 h 14572"/>
              <a:gd name="T2" fmla="*/ 9609 w 12812"/>
              <a:gd name="T3" fmla="*/ 1739 h 14572"/>
              <a:gd name="T4" fmla="*/ 12283 w 12812"/>
              <a:gd name="T5" fmla="*/ 3282 h 14572"/>
              <a:gd name="T6" fmla="*/ 12812 w 12812"/>
              <a:gd name="T7" fmla="*/ 4199 h 14572"/>
              <a:gd name="T8" fmla="*/ 12812 w 12812"/>
              <a:gd name="T9" fmla="*/ 7286 h 14572"/>
              <a:gd name="T10" fmla="*/ 12812 w 12812"/>
              <a:gd name="T11" fmla="*/ 10374 h 14572"/>
              <a:gd name="T12" fmla="*/ 12283 w 12812"/>
              <a:gd name="T13" fmla="*/ 11290 h 14572"/>
              <a:gd name="T14" fmla="*/ 9609 w 12812"/>
              <a:gd name="T15" fmla="*/ 12834 h 14572"/>
              <a:gd name="T16" fmla="*/ 6935 w 12812"/>
              <a:gd name="T17" fmla="*/ 14378 h 14572"/>
              <a:gd name="T18" fmla="*/ 5877 w 12812"/>
              <a:gd name="T19" fmla="*/ 14378 h 14572"/>
              <a:gd name="T20" fmla="*/ 3203 w 12812"/>
              <a:gd name="T21" fmla="*/ 12834 h 14572"/>
              <a:gd name="T22" fmla="*/ 529 w 12812"/>
              <a:gd name="T23" fmla="*/ 11290 h 14572"/>
              <a:gd name="T24" fmla="*/ 0 w 12812"/>
              <a:gd name="T25" fmla="*/ 10374 h 14572"/>
              <a:gd name="T26" fmla="*/ 0 w 12812"/>
              <a:gd name="T27" fmla="*/ 7286 h 14572"/>
              <a:gd name="T28" fmla="*/ 0 w 12812"/>
              <a:gd name="T29" fmla="*/ 4199 h 14572"/>
              <a:gd name="T30" fmla="*/ 529 w 12812"/>
              <a:gd name="T31" fmla="*/ 3282 h 14572"/>
              <a:gd name="T32" fmla="*/ 3203 w 12812"/>
              <a:gd name="T33" fmla="*/ 1739 h 14572"/>
              <a:gd name="T34" fmla="*/ 5877 w 12812"/>
              <a:gd name="T35" fmla="*/ 195 h 14572"/>
              <a:gd name="T36" fmla="*/ 6935 w 12812"/>
              <a:gd name="T37" fmla="*/ 195 h 14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812" h="14572">
                <a:moveTo>
                  <a:pt x="6935" y="195"/>
                </a:moveTo>
                <a:lnTo>
                  <a:pt x="9609" y="1739"/>
                </a:lnTo>
                <a:lnTo>
                  <a:pt x="12283" y="3282"/>
                </a:lnTo>
                <a:cubicBezTo>
                  <a:pt x="12620" y="3477"/>
                  <a:pt x="12812" y="3810"/>
                  <a:pt x="12812" y="4199"/>
                </a:cubicBezTo>
                <a:lnTo>
                  <a:pt x="12812" y="7286"/>
                </a:lnTo>
                <a:lnTo>
                  <a:pt x="12812" y="10374"/>
                </a:lnTo>
                <a:cubicBezTo>
                  <a:pt x="12812" y="10763"/>
                  <a:pt x="12620" y="11096"/>
                  <a:pt x="12283" y="11290"/>
                </a:cubicBezTo>
                <a:lnTo>
                  <a:pt x="9609" y="12834"/>
                </a:lnTo>
                <a:lnTo>
                  <a:pt x="6935" y="14378"/>
                </a:lnTo>
                <a:cubicBezTo>
                  <a:pt x="6599" y="14572"/>
                  <a:pt x="6213" y="14572"/>
                  <a:pt x="5877" y="14378"/>
                </a:cubicBezTo>
                <a:lnTo>
                  <a:pt x="3203" y="12834"/>
                </a:lnTo>
                <a:lnTo>
                  <a:pt x="529" y="11290"/>
                </a:lnTo>
                <a:cubicBezTo>
                  <a:pt x="193" y="11096"/>
                  <a:pt x="0" y="10763"/>
                  <a:pt x="0" y="10374"/>
                </a:cubicBezTo>
                <a:lnTo>
                  <a:pt x="0" y="7286"/>
                </a:lnTo>
                <a:lnTo>
                  <a:pt x="0" y="4199"/>
                </a:lnTo>
                <a:cubicBezTo>
                  <a:pt x="0" y="3810"/>
                  <a:pt x="193" y="3477"/>
                  <a:pt x="529" y="3282"/>
                </a:cubicBezTo>
                <a:lnTo>
                  <a:pt x="3203" y="1739"/>
                </a:lnTo>
                <a:lnTo>
                  <a:pt x="5877" y="195"/>
                </a:lnTo>
                <a:cubicBezTo>
                  <a:pt x="6213" y="0"/>
                  <a:pt x="6599" y="0"/>
                  <a:pt x="6935" y="195"/>
                </a:cubicBezTo>
                <a:close/>
              </a:path>
            </a:pathLst>
          </a:custGeom>
          <a:solidFill>
            <a:schemeClr val="tx1">
              <a:lumMod val="65000"/>
              <a:lumOff val="3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5" name="TextBox 59"/>
          <p:cNvSpPr txBox="1">
            <a:spLocks noChangeArrowheads="1"/>
          </p:cNvSpPr>
          <p:nvPr/>
        </p:nvSpPr>
        <p:spPr bwMode="auto">
          <a:xfrm flipH="1">
            <a:off x="1432433" y="2191554"/>
            <a:ext cx="1663403" cy="761747"/>
          </a:xfrm>
          <a:prstGeom prst="rect">
            <a:avLst/>
          </a:prstGeom>
          <a:noFill/>
          <a:ln>
            <a:noFill/>
          </a:ln>
          <a:extLst/>
        </p:spPr>
        <p:txBody>
          <a:bodyPr wrap="square" lIns="68580" tIns="34290" rIns="68580" bIns="34290">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a:defRPr/>
            </a:pPr>
            <a:r>
              <a:rPr lang="zh-CN" altLang="en-US" sz="2700" b="1" kern="0">
                <a:solidFill>
                  <a:schemeClr val="bg1"/>
                </a:solidFill>
                <a:latin typeface="方正兰亭超细黑简体" pitchFamily="2" charset="-122"/>
                <a:ea typeface="方正兰亭超细黑简体" pitchFamily="2" charset="-122"/>
              </a:rPr>
              <a:t>目录</a:t>
            </a:r>
            <a:endParaRPr lang="en-US" altLang="zh-CN" sz="2700" b="1" kern="0">
              <a:solidFill>
                <a:schemeClr val="bg1"/>
              </a:solidFill>
              <a:latin typeface="方正兰亭超细黑简体" pitchFamily="2" charset="-122"/>
              <a:ea typeface="方正兰亭超细黑简体" pitchFamily="2" charset="-122"/>
            </a:endParaRPr>
          </a:p>
          <a:p>
            <a:pPr algn="ctr">
              <a:defRPr/>
            </a:pPr>
            <a:r>
              <a:rPr lang="en-US" altLang="zh-CN" b="1" kern="0">
                <a:solidFill>
                  <a:schemeClr val="bg1"/>
                </a:solidFill>
                <a:latin typeface="方正兰亭超细黑简体" pitchFamily="2" charset="-122"/>
                <a:ea typeface="方正兰亭超细黑简体" pitchFamily="2" charset="-122"/>
              </a:rPr>
              <a:t>CONTENTS</a:t>
            </a:r>
            <a:endParaRPr lang="en-US" altLang="ko-KR" b="1" kern="0">
              <a:solidFill>
                <a:schemeClr val="bg1"/>
              </a:solidFill>
              <a:latin typeface="方正兰亭超细黑简体" pitchFamily="2" charset="-122"/>
              <a:ea typeface="方正兰亭超细黑简体" pitchFamily="2" charset="-122"/>
            </a:endParaRPr>
          </a:p>
        </p:txBody>
      </p:sp>
      <p:sp>
        <p:nvSpPr>
          <p:cNvPr id="10" name="矩形 9">
            <a:extLst>
              <a:ext uri="{FF2B5EF4-FFF2-40B4-BE49-F238E27FC236}">
                <a16:creationId xmlns:a16="http://schemas.microsoft.com/office/drawing/2014/main" id="{DA7EE830-EC4F-4494-9AE6-A4CB499D3ADD}"/>
              </a:ext>
            </a:extLst>
          </p:cNvPr>
          <p:cNvSpPr/>
          <p:nvPr/>
        </p:nvSpPr>
        <p:spPr>
          <a:xfrm>
            <a:off x="4158693" y="2648761"/>
            <a:ext cx="3168352" cy="607859"/>
          </a:xfrm>
          <a:prstGeom prst="rect">
            <a:avLst/>
          </a:prstGeom>
        </p:spPr>
        <p:txBody>
          <a:bodyPr wrap="square" lIns="68580" tIns="34290" rIns="68580" bIns="34290">
            <a:spAutoFit/>
          </a:bodyPr>
          <a:lstStyle/>
          <a:p>
            <a:pPr>
              <a:defRPr/>
            </a:pPr>
            <a:r>
              <a:rPr lang="en-US" altLang="zh-CN" sz="1700" b="1" kern="100"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rPr>
              <a:t>03 / </a:t>
            </a:r>
            <a:r>
              <a:rPr lang="en-US" altLang="zh-CN" b="1" kern="100" dirty="0" err="1">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rPr>
              <a:t>ESPIRiT</a:t>
            </a:r>
            <a:endParaRPr lang="zh-CN" altLang="en-US" b="1" dirty="0">
              <a:solidFill>
                <a:srgbClr val="093B5C"/>
              </a:solidFill>
              <a:latin typeface="方正兰亭超细黑简体" pitchFamily="2" charset="-122"/>
              <a:ea typeface="方正兰亭超细黑简体" pitchFamily="2" charset="-122"/>
            </a:endParaRPr>
          </a:p>
          <a:p>
            <a:pPr>
              <a:defRPr/>
            </a:pPr>
            <a:endParaRPr lang="zh-CN" altLang="zh-CN" sz="1700" b="1" kern="100"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 name="矩形 1">
            <a:extLst>
              <a:ext uri="{FF2B5EF4-FFF2-40B4-BE49-F238E27FC236}">
                <a16:creationId xmlns:a16="http://schemas.microsoft.com/office/drawing/2014/main" id="{8777FD2C-DA32-4AB7-B613-30262FDD3C15}"/>
              </a:ext>
            </a:extLst>
          </p:cNvPr>
          <p:cNvSpPr/>
          <p:nvPr/>
        </p:nvSpPr>
        <p:spPr>
          <a:xfrm>
            <a:off x="4103948" y="3173277"/>
            <a:ext cx="4572000" cy="615553"/>
          </a:xfrm>
          <a:prstGeom prst="rect">
            <a:avLst/>
          </a:prstGeom>
        </p:spPr>
        <p:txBody>
          <a:bodyPr>
            <a:spAutoFit/>
          </a:bodyPr>
          <a:lstStyle/>
          <a:p>
            <a:r>
              <a:rPr lang="en-US" altLang="zh-CN" sz="1700" b="1" kern="100"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rPr>
              <a:t>04 / Sensitivity Maps as an Eigenvalue Problem</a:t>
            </a:r>
            <a:endParaRPr lang="zh-CN" altLang="en-US" sz="1700" b="1" dirty="0">
              <a:solidFill>
                <a:srgbClr val="093B5C"/>
              </a:solidFill>
              <a:latin typeface="方正兰亭超细黑简体" pitchFamily="2" charset="-122"/>
              <a:ea typeface="方正兰亭超细黑简体" pitchFamily="2" charset="-122"/>
            </a:endParaRPr>
          </a:p>
        </p:txBody>
      </p:sp>
    </p:spTree>
    <p:extLst>
      <p:ext uri="{BB962C8B-B14F-4D97-AF65-F5344CB8AC3E}">
        <p14:creationId xmlns:p14="http://schemas.microsoft.com/office/powerpoint/2010/main" val="32169405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2"/>
          <p:cNvSpPr txBox="1">
            <a:spLocks noChangeArrowheads="1"/>
          </p:cNvSpPr>
          <p:nvPr/>
        </p:nvSpPr>
        <p:spPr bwMode="auto">
          <a:xfrm>
            <a:off x="2739543" y="3296543"/>
            <a:ext cx="4064705" cy="80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pPr algn="ctr"/>
            <a:r>
              <a:rPr lang="en-US" altLang="zh-CN" sz="2400" b="1" kern="100"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rPr>
              <a:t>Sensitivity Maps as an Eigenvalue Problem</a:t>
            </a:r>
            <a:endParaRPr lang="zh-CN" altLang="en-US" sz="2400" b="1" dirty="0">
              <a:solidFill>
                <a:srgbClr val="093B5C"/>
              </a:solidFill>
              <a:latin typeface="方正兰亭超细黑简体" pitchFamily="2" charset="-122"/>
              <a:ea typeface="方正兰亭超细黑简体" pitchFamily="2" charset="-122"/>
            </a:endParaRPr>
          </a:p>
        </p:txBody>
      </p:sp>
      <p:sp>
        <p:nvSpPr>
          <p:cNvPr id="26" name="文本框 12"/>
          <p:cNvSpPr txBox="1">
            <a:spLocks noChangeArrowheads="1"/>
          </p:cNvSpPr>
          <p:nvPr/>
        </p:nvSpPr>
        <p:spPr bwMode="auto">
          <a:xfrm>
            <a:off x="4824028" y="2270428"/>
            <a:ext cx="1007297" cy="1454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pPr algn="ctr"/>
            <a:r>
              <a:rPr lang="en-US" altLang="zh-CN" sz="9000" dirty="0">
                <a:solidFill>
                  <a:schemeClr val="tx1">
                    <a:lumMod val="50000"/>
                    <a:lumOff val="50000"/>
                  </a:schemeClr>
                </a:solidFill>
                <a:latin typeface="AgencyFB" panose="02000806040000020003" pitchFamily="2" charset="0"/>
                <a:ea typeface="微软雅黑" pitchFamily="34" charset="-122"/>
              </a:rPr>
              <a:t>4</a:t>
            </a:r>
            <a:endParaRPr lang="zh-CN" altLang="en-US" sz="9000" dirty="0">
              <a:solidFill>
                <a:schemeClr val="tx1">
                  <a:lumMod val="50000"/>
                  <a:lumOff val="50000"/>
                </a:schemeClr>
              </a:solidFill>
              <a:latin typeface="AgencyFB" panose="02000806040000020003" pitchFamily="2" charset="0"/>
              <a:ea typeface="微软雅黑" pitchFamily="34" charset="-122"/>
            </a:endParaRPr>
          </a:p>
        </p:txBody>
      </p:sp>
      <p:sp>
        <p:nvSpPr>
          <p:cNvPr id="16" name="文本框 14"/>
          <p:cNvSpPr txBox="1">
            <a:spLocks noChangeArrowheads="1"/>
          </p:cNvSpPr>
          <p:nvPr/>
        </p:nvSpPr>
        <p:spPr bwMode="auto">
          <a:xfrm>
            <a:off x="3959932" y="2680556"/>
            <a:ext cx="1378848" cy="2846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pPr algn="ctr" eaLnBrk="1" hangingPunct="1"/>
            <a:r>
              <a:rPr lang="en-US" altLang="zh-CN" sz="1400">
                <a:solidFill>
                  <a:schemeClr val="tx1">
                    <a:lumMod val="50000"/>
                    <a:lumOff val="50000"/>
                  </a:schemeClr>
                </a:solidFill>
                <a:latin typeface="微软雅黑" pitchFamily="34" charset="-122"/>
                <a:ea typeface="微软雅黑" pitchFamily="34" charset="-122"/>
              </a:rPr>
              <a:t>PART ONE</a:t>
            </a:r>
            <a:endParaRPr lang="zh-CN" altLang="en-US" sz="1400">
              <a:solidFill>
                <a:schemeClr val="tx1">
                  <a:lumMod val="50000"/>
                  <a:lumOff val="50000"/>
                </a:schemeClr>
              </a:solidFill>
              <a:latin typeface="微软雅黑" pitchFamily="34" charset="-122"/>
              <a:ea typeface="微软雅黑" pitchFamily="34" charset="-122"/>
            </a:endParaRPr>
          </a:p>
        </p:txBody>
      </p:sp>
      <p:pic>
        <p:nvPicPr>
          <p:cNvPr id="9" name="图片 8"/>
          <p:cNvPicPr>
            <a:picLocks noChangeAspect="1"/>
          </p:cNvPicPr>
          <p:nvPr/>
        </p:nvPicPr>
        <p:blipFill>
          <a:blip r:embed="rId4" cstate="screen">
            <a:extLst>
              <a:ext uri="{28A0092B-C50C-407E-A947-70E740481C1C}">
                <a14:useLocalDpi xmlns:a14="http://schemas.microsoft.com/office/drawing/2010/main" val="0"/>
              </a:ext>
            </a:extLst>
          </a:blip>
          <a:srcRect l="17632" r="49845" b="47264"/>
          <a:stretch>
            <a:fillRect/>
          </a:stretch>
        </p:blipFill>
        <p:spPr>
          <a:xfrm flipH="1">
            <a:off x="2159732" y="0"/>
            <a:ext cx="2088232" cy="3040091"/>
          </a:xfrm>
          <a:prstGeom prst="rect">
            <a:avLst/>
          </a:prstGeom>
        </p:spPr>
      </p:pic>
      <p:sp>
        <p:nvSpPr>
          <p:cNvPr id="10" name="PA_半闭框 7"/>
          <p:cNvSpPr/>
          <p:nvPr>
            <p:custDataLst>
              <p:tags r:id="rId1"/>
            </p:custDataLst>
          </p:nvPr>
        </p:nvSpPr>
        <p:spPr>
          <a:xfrm flipH="1">
            <a:off x="4463987" y="2320516"/>
            <a:ext cx="1296144" cy="720080"/>
          </a:xfrm>
          <a:prstGeom prst="halfFrame">
            <a:avLst>
              <a:gd name="adj1" fmla="val 889"/>
              <a:gd name="adj2" fmla="val 1333"/>
            </a:avLst>
          </a:prstGeom>
          <a:solidFill>
            <a:srgbClr val="6568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extLst>
      <p:ext uri="{BB962C8B-B14F-4D97-AF65-F5344CB8AC3E}">
        <p14:creationId xmlns:p14="http://schemas.microsoft.com/office/powerpoint/2010/main" val="15690391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67FE8C2B-B26F-47DC-9A55-AFEE83E15D8A}"/>
                  </a:ext>
                </a:extLst>
              </p:cNvPr>
              <p:cNvSpPr txBox="1"/>
              <p:nvPr/>
            </p:nvSpPr>
            <p:spPr>
              <a:xfrm>
                <a:off x="833767" y="592324"/>
                <a:ext cx="7020780" cy="369332"/>
              </a:xfrm>
              <a:prstGeom prst="rect">
                <a:avLst/>
              </a:prstGeom>
              <a:noFill/>
            </p:spPr>
            <p:txBody>
              <a:bodyPr wrap="square" rtlCol="0">
                <a:spAutoFit/>
              </a:bodyPr>
              <a:lstStyle/>
              <a:p>
                <a:pPr marL="285750" indent="-285750">
                  <a:spcBef>
                    <a:spcPts val="600"/>
                  </a:spcBef>
                  <a:spcAft>
                    <a:spcPts val="600"/>
                  </a:spcAft>
                  <a:buFont typeface="Arial" panose="020B0604020202020204" pitchFamily="34" charset="0"/>
                  <a:buChar char="•"/>
                </a:pPr>
                <a:r>
                  <a:rPr lang="zh-CN" altLang="en-US"/>
                  <a:t>如果使用线圈敏感度矩阵进行对原始图像</a:t>
                </a:r>
                <a14:m>
                  <m:oMath xmlns:m="http://schemas.openxmlformats.org/officeDocument/2006/math">
                    <m:r>
                      <a:rPr lang="en-US" altLang="zh-CN" i="1" smtClean="0">
                        <a:latin typeface="Cambria Math" panose="02040503050406030204" pitchFamily="18" charset="0"/>
                      </a:rPr>
                      <m:t>𝑚</m:t>
                    </m:r>
                  </m:oMath>
                </a14:m>
                <a:r>
                  <a:rPr lang="zh-CN" altLang="en-US"/>
                  <a:t>加权，</a:t>
                </a:r>
                <a14:m>
                  <m:oMath xmlns:m="http://schemas.openxmlformats.org/officeDocument/2006/math">
                    <m:r>
                      <a:rPr lang="en-US" altLang="zh-CN" i="1" smtClean="0">
                        <a:latin typeface="Cambria Math" panose="02040503050406030204" pitchFamily="18" charset="0"/>
                      </a:rPr>
                      <m:t>𝑥</m:t>
                    </m:r>
                  </m:oMath>
                </a14:m>
                <a:r>
                  <a:rPr lang="zh-CN" altLang="en-US"/>
                  <a:t>可以写为</a:t>
                </a:r>
                <a:r>
                  <a:rPr lang="en-US" altLang="zh-CN"/>
                  <a:t>:</a:t>
                </a:r>
                <a:endParaRPr lang="zh-CN" altLang="en-US"/>
              </a:p>
            </p:txBody>
          </p:sp>
        </mc:Choice>
        <mc:Fallback xmlns="">
          <p:sp>
            <p:nvSpPr>
              <p:cNvPr id="2" name="文本框 1">
                <a:extLst>
                  <a:ext uri="{FF2B5EF4-FFF2-40B4-BE49-F238E27FC236}">
                    <a16:creationId xmlns:a16="http://schemas.microsoft.com/office/drawing/2014/main" id="{67FE8C2B-B26F-47DC-9A55-AFEE83E15D8A}"/>
                  </a:ext>
                </a:extLst>
              </p:cNvPr>
              <p:cNvSpPr txBox="1">
                <a:spLocks noRot="1" noChangeAspect="1" noMove="1" noResize="1" noEditPoints="1" noAdjustHandles="1" noChangeArrowheads="1" noChangeShapeType="1" noTextEdit="1"/>
              </p:cNvSpPr>
              <p:nvPr/>
            </p:nvSpPr>
            <p:spPr>
              <a:xfrm>
                <a:off x="833767" y="592324"/>
                <a:ext cx="7020780" cy="369332"/>
              </a:xfrm>
              <a:prstGeom prst="rect">
                <a:avLst/>
              </a:prstGeom>
              <a:blipFill>
                <a:blip r:embed="rId3"/>
                <a:stretch>
                  <a:fillRect l="-608" t="-13115" b="-26230"/>
                </a:stretch>
              </a:blipFill>
            </p:spPr>
            <p:txBody>
              <a:bodyPr/>
              <a:lstStyle/>
              <a:p>
                <a:r>
                  <a:rPr lang="zh-CN" altLang="en-US">
                    <a:noFill/>
                  </a:rPr>
                  <a:t> </a:t>
                </a:r>
              </a:p>
            </p:txBody>
          </p:sp>
        </mc:Fallback>
      </mc:AlternateContent>
      <p:sp>
        <p:nvSpPr>
          <p:cNvPr id="3" name="矩形 2">
            <a:extLst>
              <a:ext uri="{FF2B5EF4-FFF2-40B4-BE49-F238E27FC236}">
                <a16:creationId xmlns:a16="http://schemas.microsoft.com/office/drawing/2014/main" id="{06B45B4A-5053-47BE-9413-36F2BEEE0839}"/>
              </a:ext>
            </a:extLst>
          </p:cNvPr>
          <p:cNvSpPr/>
          <p:nvPr/>
        </p:nvSpPr>
        <p:spPr>
          <a:xfrm>
            <a:off x="323528" y="280285"/>
            <a:ext cx="2977358" cy="438582"/>
          </a:xfrm>
          <a:prstGeom prst="rect">
            <a:avLst/>
          </a:prstGeom>
        </p:spPr>
        <p:txBody>
          <a:bodyPr wrap="square" lIns="68580" tIns="34290" rIns="68580" bIns="34290">
            <a:spAutoFit/>
          </a:bodyPr>
          <a:lstStyle/>
          <a:p>
            <a:pPr>
              <a:defRPr/>
            </a:pPr>
            <a:r>
              <a:rPr lang="en-US" altLang="zh-CN" sz="2400" b="1" kern="100"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rPr>
              <a:t>4.1</a:t>
            </a:r>
            <a:endParaRPr lang="zh-CN" altLang="zh-CN" sz="2400" b="1" kern="100"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mc:AlternateContent xmlns:mc="http://schemas.openxmlformats.org/markup-compatibility/2006">
        <mc:Choice xmlns:a14="http://schemas.microsoft.com/office/drawing/2010/main" Requires="a14">
          <p:sp>
            <p:nvSpPr>
              <p:cNvPr id="4" name="文本框 3">
                <a:extLst>
                  <a:ext uri="{FF2B5EF4-FFF2-40B4-BE49-F238E27FC236}">
                    <a16:creationId xmlns:a16="http://schemas.microsoft.com/office/drawing/2014/main" id="{019E33E5-B582-4A2E-B454-34C7D31CAC1E}"/>
                  </a:ext>
                </a:extLst>
              </p:cNvPr>
              <p:cNvSpPr txBox="1"/>
              <p:nvPr/>
            </p:nvSpPr>
            <p:spPr>
              <a:xfrm>
                <a:off x="3296855" y="1158803"/>
                <a:ext cx="4151434" cy="276999"/>
              </a:xfrm>
              <a:prstGeom prst="rect">
                <a:avLst/>
              </a:prstGeom>
              <a:noFill/>
            </p:spPr>
            <p:txBody>
              <a:bodyPr wrap="square" lIns="0" tIns="0" rIns="0" bIns="0" rtlCol="0">
                <a:spAutoFit/>
              </a:bodyPr>
              <a:lstStyle/>
              <a:p>
                <a14:m>
                  <m:oMath xmlns:m="http://schemas.openxmlformats.org/officeDocument/2006/math">
                    <m:r>
                      <a:rPr lang="en-US" altLang="zh-CN" b="0" i="1" smtClean="0">
                        <a:latin typeface="Cambria Math" panose="02040503050406030204" pitchFamily="18" charset="0"/>
                      </a:rPr>
                      <m:t>𝑥</m:t>
                    </m:r>
                    <m:r>
                      <a:rPr lang="en-US" altLang="zh-CN" i="1" smtClean="0">
                        <a:latin typeface="Cambria Math" panose="02040503050406030204" pitchFamily="18" charset="0"/>
                      </a:rPr>
                      <m:t>=</m:t>
                    </m:r>
                    <m:r>
                      <a:rPr lang="en-US" altLang="zh-CN" b="0" i="1" smtClean="0">
                        <a:latin typeface="Cambria Math" panose="02040503050406030204" pitchFamily="18" charset="0"/>
                      </a:rPr>
                      <m:t>𝐹𝑆𝑚</m:t>
                    </m:r>
                    <m:r>
                      <a:rPr lang="en-US" altLang="zh-CN" b="0" i="1" smtClean="0">
                        <a:latin typeface="Cambria Math" panose="02040503050406030204" pitchFamily="18" charset="0"/>
                      </a:rPr>
                      <m:t>  </m:t>
                    </m:r>
                  </m:oMath>
                </a14:m>
                <a:r>
                  <a:rPr lang="zh-CN" altLang="en-US" dirty="0"/>
                  <a:t>                                                </a:t>
                </a:r>
                <a:r>
                  <a:rPr lang="en-US" altLang="zh-CN" dirty="0"/>
                  <a:t>[14]</a:t>
                </a:r>
                <a:endParaRPr lang="zh-CN" altLang="en-US" dirty="0"/>
              </a:p>
            </p:txBody>
          </p:sp>
        </mc:Choice>
        <mc:Fallback>
          <p:sp>
            <p:nvSpPr>
              <p:cNvPr id="4" name="文本框 3">
                <a:extLst>
                  <a:ext uri="{FF2B5EF4-FFF2-40B4-BE49-F238E27FC236}">
                    <a16:creationId xmlns:a16="http://schemas.microsoft.com/office/drawing/2014/main" id="{019E33E5-B582-4A2E-B454-34C7D31CAC1E}"/>
                  </a:ext>
                </a:extLst>
              </p:cNvPr>
              <p:cNvSpPr txBox="1">
                <a:spLocks noRot="1" noChangeAspect="1" noMove="1" noResize="1" noEditPoints="1" noAdjustHandles="1" noChangeArrowheads="1" noChangeShapeType="1" noTextEdit="1"/>
              </p:cNvSpPr>
              <p:nvPr/>
            </p:nvSpPr>
            <p:spPr>
              <a:xfrm>
                <a:off x="3296855" y="1158803"/>
                <a:ext cx="4151434" cy="276999"/>
              </a:xfrm>
              <a:prstGeom prst="rect">
                <a:avLst/>
              </a:prstGeom>
              <a:blipFill>
                <a:blip r:embed="rId4"/>
                <a:stretch>
                  <a:fillRect l="-1468" t="-28261" b="-50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A6E83973-1952-4721-90C6-D0652DD3CF77}"/>
                  </a:ext>
                </a:extLst>
              </p:cNvPr>
              <p:cNvSpPr txBox="1"/>
              <p:nvPr/>
            </p:nvSpPr>
            <p:spPr>
              <a:xfrm>
                <a:off x="833767" y="3550312"/>
                <a:ext cx="7020780" cy="369332"/>
              </a:xfrm>
              <a:prstGeom prst="rect">
                <a:avLst/>
              </a:prstGeom>
              <a:noFill/>
            </p:spPr>
            <p:txBody>
              <a:bodyPr wrap="square" rtlCol="0">
                <a:spAutoFit/>
              </a:bodyPr>
              <a:lstStyle/>
              <a:p>
                <a:pPr marL="285750" indent="-285750">
                  <a:spcBef>
                    <a:spcPts val="600"/>
                  </a:spcBef>
                  <a:spcAft>
                    <a:spcPts val="600"/>
                  </a:spcAft>
                  <a:buFont typeface="Arial" panose="020B0604020202020204" pitchFamily="34" charset="0"/>
                  <a:buChar char="•"/>
                </a:pPr>
                <a:r>
                  <a:rPr lang="zh-CN" altLang="en-US"/>
                  <a:t>定义 </a:t>
                </a:r>
                <a14:m>
                  <m:oMath xmlns:m="http://schemas.openxmlformats.org/officeDocument/2006/math">
                    <m:r>
                      <a:rPr lang="en-US" altLang="zh-CN" i="1" smtClean="0">
                        <a:latin typeface="Cambria Math" panose="02040503050406030204" pitchFamily="18" charset="0"/>
                      </a:rPr>
                      <m:t>𝑠</m:t>
                    </m:r>
                    <m:r>
                      <a:rPr lang="en-US" altLang="zh-CN" i="1" smtClean="0">
                        <a:latin typeface="Cambria Math" panose="02040503050406030204" pitchFamily="18" charset="0"/>
                      </a:rPr>
                      <m:t>(</m:t>
                    </m:r>
                    <m:r>
                      <a:rPr lang="en-US" altLang="zh-CN" i="1" smtClean="0">
                        <a:latin typeface="Cambria Math" panose="02040503050406030204" pitchFamily="18" charset="0"/>
                      </a:rPr>
                      <m:t>𝑞</m:t>
                    </m:r>
                    <m:r>
                      <a:rPr lang="en-US" altLang="zh-CN" i="1" smtClean="0">
                        <a:latin typeface="Cambria Math" panose="02040503050406030204" pitchFamily="18" charset="0"/>
                      </a:rPr>
                      <m:t>) = </m:t>
                    </m:r>
                    <m:sSup>
                      <m:sSupPr>
                        <m:ctrlPr>
                          <a:rPr lang="en-US" altLang="zh-CN" b="0" i="1" smtClean="0">
                            <a:latin typeface="Cambria Math" panose="02040503050406030204" pitchFamily="18" charset="0"/>
                          </a:rPr>
                        </m:ctrlPr>
                      </m:sSupPr>
                      <m:e>
                        <m:d>
                          <m:dPr>
                            <m:begChr m:val="["/>
                            <m:endChr m:val="]"/>
                            <m:ctrlPr>
                              <a:rPr lang="en-US" altLang="zh-CN"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i="1" smtClean="0">
                                    <a:latin typeface="Cambria Math" panose="02040503050406030204" pitchFamily="18" charset="0"/>
                                  </a:rPr>
                                  <m:t>𝑠</m:t>
                                </m:r>
                              </m:e>
                              <m:sub>
                                <m:r>
                                  <a:rPr lang="en-US" altLang="zh-CN" i="1" smtClean="0">
                                    <a:latin typeface="Cambria Math" panose="02040503050406030204" pitchFamily="18" charset="0"/>
                                  </a:rPr>
                                  <m:t>1</m:t>
                                </m:r>
                              </m:sub>
                            </m:sSub>
                            <m:d>
                              <m:dPr>
                                <m:ctrlPr>
                                  <a:rPr lang="en-US" altLang="zh-CN" b="0" i="1" smtClean="0">
                                    <a:latin typeface="Cambria Math" panose="02040503050406030204" pitchFamily="18" charset="0"/>
                                  </a:rPr>
                                </m:ctrlPr>
                              </m:dPr>
                              <m:e>
                                <m:r>
                                  <a:rPr lang="en-US" altLang="zh-CN" i="1" smtClean="0">
                                    <a:latin typeface="Cambria Math" panose="02040503050406030204" pitchFamily="18" charset="0"/>
                                  </a:rPr>
                                  <m:t>𝑞</m:t>
                                </m:r>
                              </m:e>
                            </m:d>
                            <m:sSub>
                              <m:sSubPr>
                                <m:ctrlPr>
                                  <a:rPr lang="en-US" altLang="zh-CN" b="0" i="1" smtClean="0">
                                    <a:latin typeface="Cambria Math" panose="02040503050406030204" pitchFamily="18" charset="0"/>
                                  </a:rPr>
                                </m:ctrlPr>
                              </m:sSubPr>
                              <m:e>
                                <m:r>
                                  <a:rPr lang="en-US" altLang="zh-CN" i="1" smtClean="0">
                                    <a:latin typeface="Cambria Math" panose="02040503050406030204" pitchFamily="18" charset="0"/>
                                  </a:rPr>
                                  <m:t>𝑠</m:t>
                                </m:r>
                              </m:e>
                              <m:sub>
                                <m:r>
                                  <a:rPr lang="en-US" altLang="zh-CN" i="1" smtClean="0">
                                    <a:latin typeface="Cambria Math" panose="02040503050406030204" pitchFamily="18" charset="0"/>
                                  </a:rPr>
                                  <m:t>2</m:t>
                                </m:r>
                              </m:sub>
                            </m:sSub>
                            <m:d>
                              <m:dPr>
                                <m:ctrlPr>
                                  <a:rPr lang="en-US" altLang="zh-CN" b="0" i="1" smtClean="0">
                                    <a:latin typeface="Cambria Math" panose="02040503050406030204" pitchFamily="18" charset="0"/>
                                  </a:rPr>
                                </m:ctrlPr>
                              </m:dPr>
                              <m:e>
                                <m:r>
                                  <a:rPr lang="en-US" altLang="zh-CN" i="1" smtClean="0">
                                    <a:latin typeface="Cambria Math" panose="02040503050406030204" pitchFamily="18" charset="0"/>
                                  </a:rPr>
                                  <m:t>𝑞</m:t>
                                </m:r>
                              </m:e>
                            </m:d>
                            <m:r>
                              <a:rPr lang="en-US" altLang="zh-CN" i="1" smtClean="0">
                                <a:latin typeface="Cambria Math" panose="02040503050406030204" pitchFamily="18" charset="0"/>
                              </a:rPr>
                              <m:t>… </m:t>
                            </m:r>
                            <m:sSub>
                              <m:sSubPr>
                                <m:ctrlPr>
                                  <a:rPr lang="en-US" altLang="zh-CN" b="0" i="1" smtClean="0">
                                    <a:latin typeface="Cambria Math" panose="02040503050406030204" pitchFamily="18" charset="0"/>
                                  </a:rPr>
                                </m:ctrlPr>
                              </m:sSubPr>
                              <m:e>
                                <m:r>
                                  <a:rPr lang="en-US" altLang="zh-CN" i="1" smtClean="0">
                                    <a:latin typeface="Cambria Math" panose="02040503050406030204" pitchFamily="18" charset="0"/>
                                  </a:rPr>
                                  <m:t>𝑠</m:t>
                                </m:r>
                              </m:e>
                              <m:sub>
                                <m:r>
                                  <a:rPr lang="en-US" altLang="zh-CN" b="0" i="1" smtClean="0">
                                    <a:latin typeface="Cambria Math" panose="02040503050406030204" pitchFamily="18" charset="0"/>
                                  </a:rPr>
                                  <m:t>𝑁</m:t>
                                </m:r>
                              </m:sub>
                            </m:sSub>
                            <m:r>
                              <a:rPr lang="en-US" altLang="zh-CN" i="1" smtClean="0">
                                <a:latin typeface="Cambria Math" panose="02040503050406030204" pitchFamily="18" charset="0"/>
                              </a:rPr>
                              <m:t> </m:t>
                            </m:r>
                            <m:d>
                              <m:dPr>
                                <m:ctrlPr>
                                  <a:rPr lang="en-US" altLang="zh-CN" b="0" i="1" smtClean="0">
                                    <a:latin typeface="Cambria Math" panose="02040503050406030204" pitchFamily="18" charset="0"/>
                                  </a:rPr>
                                </m:ctrlPr>
                              </m:dPr>
                              <m:e>
                                <m:r>
                                  <a:rPr lang="en-US" altLang="zh-CN" i="1" smtClean="0">
                                    <a:latin typeface="Cambria Math" panose="02040503050406030204" pitchFamily="18" charset="0"/>
                                  </a:rPr>
                                  <m:t>𝑞</m:t>
                                </m:r>
                              </m:e>
                            </m:d>
                          </m:e>
                        </m:d>
                      </m:e>
                      <m:sup>
                        <m:r>
                          <a:rPr lang="en-US" altLang="zh-CN" b="0" i="1" smtClean="0">
                            <a:latin typeface="Cambria Math" panose="02040503050406030204" pitchFamily="18" charset="0"/>
                          </a:rPr>
                          <m:t>𝑇</m:t>
                        </m:r>
                      </m:sup>
                    </m:sSup>
                  </m:oMath>
                </a14:m>
                <a:r>
                  <a:rPr lang="en-US" altLang="zh-CN"/>
                  <a:t>,[13]</a:t>
                </a:r>
                <a:r>
                  <a:rPr lang="zh-CN" altLang="en-US"/>
                  <a:t>可以写成，</a:t>
                </a:r>
              </a:p>
            </p:txBody>
          </p:sp>
        </mc:Choice>
        <mc:Fallback xmlns="">
          <p:sp>
            <p:nvSpPr>
              <p:cNvPr id="6" name="文本框 5">
                <a:extLst>
                  <a:ext uri="{FF2B5EF4-FFF2-40B4-BE49-F238E27FC236}">
                    <a16:creationId xmlns:a16="http://schemas.microsoft.com/office/drawing/2014/main" id="{A6E83973-1952-4721-90C6-D0652DD3CF77}"/>
                  </a:ext>
                </a:extLst>
              </p:cNvPr>
              <p:cNvSpPr txBox="1">
                <a:spLocks noRot="1" noChangeAspect="1" noMove="1" noResize="1" noEditPoints="1" noAdjustHandles="1" noChangeArrowheads="1" noChangeShapeType="1" noTextEdit="1"/>
              </p:cNvSpPr>
              <p:nvPr/>
            </p:nvSpPr>
            <p:spPr>
              <a:xfrm>
                <a:off x="833767" y="3550312"/>
                <a:ext cx="7020780" cy="369332"/>
              </a:xfrm>
              <a:prstGeom prst="rect">
                <a:avLst/>
              </a:prstGeom>
              <a:blipFill>
                <a:blip r:embed="rId5"/>
                <a:stretch>
                  <a:fillRect l="-608" t="-13115" b="-26230"/>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7" name="文本框 6">
                <a:extLst>
                  <a:ext uri="{FF2B5EF4-FFF2-40B4-BE49-F238E27FC236}">
                    <a16:creationId xmlns:a16="http://schemas.microsoft.com/office/drawing/2014/main" id="{0A2D6EBC-E497-4D62-B6F2-71F4C4480D8F}"/>
                  </a:ext>
                </a:extLst>
              </p:cNvPr>
              <p:cNvSpPr txBox="1"/>
              <p:nvPr/>
            </p:nvSpPr>
            <p:spPr>
              <a:xfrm>
                <a:off x="3295045" y="1939139"/>
                <a:ext cx="4138409" cy="830997"/>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r>
                        <a:rPr lang="en-US" altLang="zh-CN" b="0" i="1" smtClean="0">
                          <a:latin typeface="Cambria Math" panose="02040503050406030204" pitchFamily="18" charset="0"/>
                        </a:rPr>
                        <m:t>𝑊𝐹𝑆𝑚</m:t>
                      </m:r>
                      <m:r>
                        <a:rPr lang="en-US" altLang="zh-CN" i="1" smtClean="0">
                          <a:latin typeface="Cambria Math" panose="02040503050406030204" pitchFamily="18" charset="0"/>
                        </a:rPr>
                        <m:t>=</m:t>
                      </m:r>
                      <m:r>
                        <a:rPr lang="en-US" altLang="zh-CN" b="0" i="1" smtClean="0">
                          <a:latin typeface="Cambria Math" panose="02040503050406030204" pitchFamily="18" charset="0"/>
                        </a:rPr>
                        <m:t>𝐹𝑆𝑚</m:t>
                      </m:r>
                    </m:oMath>
                  </m:oMathPara>
                </a14:m>
                <a:endParaRPr lang="en-US" altLang="zh-CN" b="0" dirty="0"/>
              </a:p>
              <a:p>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𝐹</m:t>
                        </m:r>
                      </m:e>
                      <m:sup>
                        <m:r>
                          <a:rPr lang="en-US" altLang="zh-CN" b="0" i="1" smtClean="0">
                            <a:latin typeface="Cambria Math" panose="02040503050406030204" pitchFamily="18" charset="0"/>
                          </a:rPr>
                          <m:t>−1</m:t>
                        </m:r>
                      </m:sup>
                    </m:sSup>
                    <m:r>
                      <a:rPr lang="en-US" altLang="zh-CN" i="1">
                        <a:latin typeface="Cambria Math" panose="02040503050406030204" pitchFamily="18" charset="0"/>
                      </a:rPr>
                      <m:t>𝑊𝐹𝑆𝑚</m:t>
                    </m:r>
                    <m:r>
                      <a:rPr lang="en-US" altLang="zh-CN" b="0" i="1" smtClean="0">
                        <a:latin typeface="Cambria Math" panose="02040503050406030204" pitchFamily="18" charset="0"/>
                      </a:rPr>
                      <m:t>=</m:t>
                    </m:r>
                    <m:r>
                      <a:rPr lang="en-US" altLang="zh-CN" b="0" i="1" smtClean="0">
                        <a:latin typeface="Cambria Math" panose="02040503050406030204" pitchFamily="18" charset="0"/>
                      </a:rPr>
                      <m:t>𝑆𝑚</m:t>
                    </m:r>
                    <m:r>
                      <a:rPr lang="en-US" altLang="zh-CN" b="0" i="1" smtClean="0">
                        <a:latin typeface="Cambria Math" panose="02040503050406030204" pitchFamily="18" charset="0"/>
                      </a:rPr>
                      <m:t>                </m:t>
                    </m:r>
                  </m:oMath>
                </a14:m>
                <a:r>
                  <a:rPr lang="en-US" altLang="zh-CN" b="0" dirty="0"/>
                  <a:t>                   [15]</a:t>
                </a:r>
              </a:p>
              <a:p>
                <a:endParaRPr lang="zh-CN" altLang="en-US" dirty="0"/>
              </a:p>
            </p:txBody>
          </p:sp>
        </mc:Choice>
        <mc:Fallback>
          <p:sp>
            <p:nvSpPr>
              <p:cNvPr id="7" name="文本框 6">
                <a:extLst>
                  <a:ext uri="{FF2B5EF4-FFF2-40B4-BE49-F238E27FC236}">
                    <a16:creationId xmlns:a16="http://schemas.microsoft.com/office/drawing/2014/main" id="{0A2D6EBC-E497-4D62-B6F2-71F4C4480D8F}"/>
                  </a:ext>
                </a:extLst>
              </p:cNvPr>
              <p:cNvSpPr txBox="1">
                <a:spLocks noRot="1" noChangeAspect="1" noMove="1" noResize="1" noEditPoints="1" noAdjustHandles="1" noChangeArrowheads="1" noChangeShapeType="1" noTextEdit="1"/>
              </p:cNvSpPr>
              <p:nvPr/>
            </p:nvSpPr>
            <p:spPr>
              <a:xfrm>
                <a:off x="3295045" y="1939139"/>
                <a:ext cx="4138409" cy="830997"/>
              </a:xfrm>
              <a:prstGeom prst="rect">
                <a:avLst/>
              </a:prstGeom>
              <a:blipFill>
                <a:blip r:embed="rId6"/>
                <a:stretch>
                  <a:fillRect l="-206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8" name="文本框 7">
                <a:extLst>
                  <a:ext uri="{FF2B5EF4-FFF2-40B4-BE49-F238E27FC236}">
                    <a16:creationId xmlns:a16="http://schemas.microsoft.com/office/drawing/2014/main" id="{85F8A62D-AA0B-48CB-84EB-0D28818A42C0}"/>
                  </a:ext>
                </a:extLst>
              </p:cNvPr>
              <p:cNvSpPr txBox="1"/>
              <p:nvPr/>
            </p:nvSpPr>
            <p:spPr>
              <a:xfrm>
                <a:off x="828831" y="2628283"/>
                <a:ext cx="7020780" cy="826573"/>
              </a:xfrm>
              <a:prstGeom prst="rect">
                <a:avLst/>
              </a:prstGeom>
              <a:noFill/>
            </p:spPr>
            <p:txBody>
              <a:bodyPr wrap="square" rtlCol="0">
                <a:spAutoFit/>
              </a:bodyPr>
              <a:lstStyle/>
              <a:p>
                <a:pPr marL="285750" indent="-285750">
                  <a:spcBef>
                    <a:spcPts val="600"/>
                  </a:spcBef>
                  <a:spcAft>
                    <a:spcPts val="600"/>
                  </a:spcAft>
                  <a:buFont typeface="Arial" panose="020B0604020202020204" pitchFamily="34" charset="0"/>
                  <a:buChar char="•"/>
                </a:pPr>
                <a:r>
                  <a:rPr lang="zh-CN" altLang="en-US" dirty="0"/>
                  <a:t>考虑图像中的每个位置</a:t>
                </a:r>
                <a14:m>
                  <m:oMath xmlns:m="http://schemas.openxmlformats.org/officeDocument/2006/math">
                    <m:r>
                      <a:rPr lang="en-US" altLang="zh-CN" i="1" smtClean="0">
                        <a:latin typeface="Cambria Math" panose="02040503050406030204" pitchFamily="18" charset="0"/>
                      </a:rPr>
                      <m:t>𝑞</m:t>
                    </m:r>
                  </m:oMath>
                </a14:m>
                <a:r>
                  <a:rPr lang="en-US" altLang="zh-CN" dirty="0"/>
                  <a:t>,</a:t>
                </a:r>
                <a:r>
                  <a:rPr lang="zh-CN" altLang="en-US" dirty="0"/>
                  <a:t>定义：</a:t>
                </a:r>
                <a:endParaRPr lang="en-US" altLang="zh-CN" dirty="0"/>
              </a:p>
              <a:p>
                <a:pPr algn="ctr">
                  <a:spcBef>
                    <a:spcPts val="600"/>
                  </a:spcBef>
                  <a:spcAft>
                    <a:spcPts val="600"/>
                  </a:spcAft>
                </a:pPr>
                <a:r>
                  <a:rPr lang="en-US" altLang="zh-CN" dirty="0"/>
                  <a:t>                               </a:t>
                </a:r>
                <a14:m>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𝐹</m:t>
                        </m:r>
                      </m:e>
                      <m:sup>
                        <m:r>
                          <a:rPr lang="en-US" altLang="zh-CN" i="1">
                            <a:latin typeface="Cambria Math" panose="02040503050406030204" pitchFamily="18" charset="0"/>
                          </a:rPr>
                          <m:t>−1</m:t>
                        </m:r>
                      </m:sup>
                    </m:sSup>
                    <m:r>
                      <a:rPr lang="en-US" altLang="zh-CN" i="1">
                        <a:latin typeface="Cambria Math" panose="02040503050406030204" pitchFamily="18" charset="0"/>
                      </a:rPr>
                      <m:t>𝑊𝐹</m:t>
                    </m:r>
                    <m:sSub>
                      <m:sSubPr>
                        <m:ctrlPr>
                          <a:rPr lang="en-US" altLang="zh-CN" b="0" i="1" smtClean="0">
                            <a:latin typeface="Cambria Math" panose="02040503050406030204" pitchFamily="18" charset="0"/>
                          </a:rPr>
                        </m:ctrlPr>
                      </m:sSubPr>
                      <m:e>
                        <m:d>
                          <m:dPr>
                            <m:begChr m:val=""/>
                            <m:endChr m:val="|"/>
                            <m:ctrlPr>
                              <a:rPr lang="en-US" altLang="zh-CN" b="0" i="1" smtClean="0">
                                <a:latin typeface="Cambria Math" panose="02040503050406030204" pitchFamily="18" charset="0"/>
                              </a:rPr>
                            </m:ctrlPr>
                          </m:dPr>
                          <m:e>
                            <m:r>
                              <a:rPr lang="zh-CN" altLang="en-US">
                                <a:latin typeface="Cambria Math" panose="02040503050406030204" pitchFamily="18" charset="0"/>
                              </a:rPr>
                              <m:t>​</m:t>
                            </m:r>
                          </m:e>
                        </m:d>
                      </m:e>
                      <m:sub>
                        <m:r>
                          <a:rPr lang="en-US" altLang="zh-CN" b="0" i="1" smtClean="0">
                            <a:latin typeface="Cambria Math" panose="02040503050406030204" pitchFamily="18" charset="0"/>
                          </a:rPr>
                          <m:t>𝑞</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𝐺</m:t>
                        </m:r>
                      </m:e>
                      <m:sub>
                        <m:r>
                          <a:rPr lang="en-US" altLang="zh-CN" b="0" i="1" smtClean="0">
                            <a:latin typeface="Cambria Math" panose="02040503050406030204" pitchFamily="18" charset="0"/>
                          </a:rPr>
                          <m:t>𝑞</m:t>
                        </m:r>
                      </m:sub>
                    </m:sSub>
                  </m:oMath>
                </a14:m>
                <a:r>
                  <a:rPr lang="zh-CN" altLang="en-US" dirty="0"/>
                  <a:t>                                         </a:t>
                </a:r>
                <a:r>
                  <a:rPr lang="en-US" altLang="zh-CN" dirty="0"/>
                  <a:t>[16]</a:t>
                </a:r>
                <a:endParaRPr lang="zh-CN" altLang="en-US" dirty="0"/>
              </a:p>
            </p:txBody>
          </p:sp>
        </mc:Choice>
        <mc:Fallback>
          <p:sp>
            <p:nvSpPr>
              <p:cNvPr id="8" name="文本框 7">
                <a:extLst>
                  <a:ext uri="{FF2B5EF4-FFF2-40B4-BE49-F238E27FC236}">
                    <a16:creationId xmlns:a16="http://schemas.microsoft.com/office/drawing/2014/main" id="{85F8A62D-AA0B-48CB-84EB-0D28818A42C0}"/>
                  </a:ext>
                </a:extLst>
              </p:cNvPr>
              <p:cNvSpPr txBox="1">
                <a:spLocks noRot="1" noChangeAspect="1" noMove="1" noResize="1" noEditPoints="1" noAdjustHandles="1" noChangeArrowheads="1" noChangeShapeType="1" noTextEdit="1"/>
              </p:cNvSpPr>
              <p:nvPr/>
            </p:nvSpPr>
            <p:spPr>
              <a:xfrm>
                <a:off x="828831" y="2628283"/>
                <a:ext cx="7020780" cy="826573"/>
              </a:xfrm>
              <a:prstGeom prst="rect">
                <a:avLst/>
              </a:prstGeom>
              <a:blipFill>
                <a:blip r:embed="rId7"/>
                <a:stretch>
                  <a:fillRect l="-608" t="-5882" b="-7941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9A5B41AC-997E-4D1F-B396-BC5FF5732C1A}"/>
                  </a:ext>
                </a:extLst>
              </p:cNvPr>
              <p:cNvSpPr txBox="1"/>
              <p:nvPr/>
            </p:nvSpPr>
            <p:spPr>
              <a:xfrm>
                <a:off x="838607" y="1488792"/>
                <a:ext cx="7020780" cy="369332"/>
              </a:xfrm>
              <a:prstGeom prst="rect">
                <a:avLst/>
              </a:prstGeom>
              <a:noFill/>
            </p:spPr>
            <p:txBody>
              <a:bodyPr wrap="square" rtlCol="0">
                <a:spAutoFit/>
              </a:bodyPr>
              <a:lstStyle/>
              <a:p>
                <a:pPr marL="285750" indent="-285750">
                  <a:spcBef>
                    <a:spcPts val="600"/>
                  </a:spcBef>
                  <a:spcAft>
                    <a:spcPts val="600"/>
                  </a:spcAft>
                  <a:buFont typeface="Arial" panose="020B0604020202020204" pitchFamily="34" charset="0"/>
                  <a:buChar char="•"/>
                </a:pPr>
                <a:r>
                  <a:rPr lang="zh-CN" altLang="en-US"/>
                  <a:t>由于</a:t>
                </a:r>
                <a14:m>
                  <m:oMath xmlns:m="http://schemas.openxmlformats.org/officeDocument/2006/math">
                    <m:r>
                      <a:rPr lang="en-US" altLang="zh-CN" i="1" smtClean="0">
                        <a:latin typeface="Cambria Math" panose="02040503050406030204" pitchFamily="18" charset="0"/>
                      </a:rPr>
                      <m:t>𝑥</m:t>
                    </m:r>
                  </m:oMath>
                </a14:m>
                <a:r>
                  <a:rPr lang="zh-CN" altLang="en-US"/>
                  <a:t>需要满足</a:t>
                </a:r>
                <a14:m>
                  <m:oMath xmlns:m="http://schemas.openxmlformats.org/officeDocument/2006/math">
                    <m:r>
                      <a:rPr lang="en-US" altLang="zh-CN" i="1" smtClean="0">
                        <a:latin typeface="Cambria Math" panose="02040503050406030204" pitchFamily="18" charset="0"/>
                      </a:rPr>
                      <m:t>𝑊𝑥</m:t>
                    </m:r>
                    <m:r>
                      <a:rPr lang="en-US" altLang="zh-CN" i="1" smtClean="0">
                        <a:latin typeface="Cambria Math" panose="02040503050406030204" pitchFamily="18" charset="0"/>
                      </a:rPr>
                      <m:t>=</m:t>
                    </m:r>
                    <m:r>
                      <a:rPr lang="en-US" altLang="zh-CN" i="1" smtClean="0">
                        <a:latin typeface="Cambria Math" panose="02040503050406030204" pitchFamily="18" charset="0"/>
                      </a:rPr>
                      <m:t>𝑥</m:t>
                    </m:r>
                    <m:r>
                      <a:rPr lang="zh-CN" altLang="en-US" i="1">
                        <a:latin typeface="Cambria Math" panose="02040503050406030204" pitchFamily="18" charset="0"/>
                      </a:rPr>
                      <m:t>，</m:t>
                    </m:r>
                  </m:oMath>
                </a14:m>
                <a:r>
                  <a:rPr lang="zh-CN" altLang="en-US"/>
                  <a:t>则有</a:t>
                </a:r>
              </a:p>
            </p:txBody>
          </p:sp>
        </mc:Choice>
        <mc:Fallback xmlns="">
          <p:sp>
            <p:nvSpPr>
              <p:cNvPr id="9" name="文本框 8">
                <a:extLst>
                  <a:ext uri="{FF2B5EF4-FFF2-40B4-BE49-F238E27FC236}">
                    <a16:creationId xmlns:a16="http://schemas.microsoft.com/office/drawing/2014/main" id="{9A5B41AC-997E-4D1F-B396-BC5FF5732C1A}"/>
                  </a:ext>
                </a:extLst>
              </p:cNvPr>
              <p:cNvSpPr txBox="1">
                <a:spLocks noRot="1" noChangeAspect="1" noMove="1" noResize="1" noEditPoints="1" noAdjustHandles="1" noChangeArrowheads="1" noChangeShapeType="1" noTextEdit="1"/>
              </p:cNvSpPr>
              <p:nvPr/>
            </p:nvSpPr>
            <p:spPr>
              <a:xfrm>
                <a:off x="838607" y="1488792"/>
                <a:ext cx="7020780" cy="369332"/>
              </a:xfrm>
              <a:prstGeom prst="rect">
                <a:avLst/>
              </a:prstGeom>
              <a:blipFill>
                <a:blip r:embed="rId8"/>
                <a:stretch>
                  <a:fillRect l="-608" t="-13115" b="-19672"/>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0" name="文本框 9">
                <a:extLst>
                  <a:ext uri="{FF2B5EF4-FFF2-40B4-BE49-F238E27FC236}">
                    <a16:creationId xmlns:a16="http://schemas.microsoft.com/office/drawing/2014/main" id="{0A894547-3FE9-413E-9F81-7032ABD22C68}"/>
                  </a:ext>
                </a:extLst>
              </p:cNvPr>
              <p:cNvSpPr txBox="1"/>
              <p:nvPr/>
            </p:nvSpPr>
            <p:spPr>
              <a:xfrm>
                <a:off x="2917359" y="4015100"/>
                <a:ext cx="4942028" cy="298415"/>
              </a:xfrm>
              <a:prstGeom prst="rect">
                <a:avLst/>
              </a:prstGeom>
              <a:noFill/>
            </p:spPr>
            <p:txBody>
              <a:bodyPr wrap="square" lIns="0" tIns="0" rIns="0" bIns="0" rtlCol="0">
                <a:spAutoFit/>
              </a:bodyPr>
              <a:lstStyle/>
              <a:p>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𝐺</m:t>
                        </m:r>
                      </m:e>
                      <m:sub>
                        <m:r>
                          <a:rPr lang="en-US" altLang="zh-CN" b="0" i="1" smtClean="0">
                            <a:latin typeface="Cambria Math" panose="02040503050406030204" pitchFamily="18" charset="0"/>
                          </a:rPr>
                          <m:t>𝑞</m:t>
                        </m:r>
                      </m:sub>
                    </m:sSub>
                    <m:r>
                      <a:rPr lang="en-US" altLang="zh-CN" b="0" i="1" smtClean="0">
                        <a:latin typeface="Cambria Math" panose="02040503050406030204" pitchFamily="18" charset="0"/>
                      </a:rPr>
                      <m:t>𝑠</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𝑞</m:t>
                        </m:r>
                      </m:e>
                    </m:d>
                    <m:r>
                      <a:rPr lang="en-US" altLang="zh-CN" b="0" i="1" smtClean="0">
                        <a:latin typeface="Cambria Math" panose="02040503050406030204" pitchFamily="18" charset="0"/>
                      </a:rPr>
                      <m:t>𝑚</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𝑞</m:t>
                        </m:r>
                      </m:e>
                    </m:d>
                    <m:r>
                      <a:rPr lang="en-US" altLang="zh-CN" i="1" smtClean="0">
                        <a:latin typeface="Cambria Math" panose="02040503050406030204" pitchFamily="18" charset="0"/>
                      </a:rPr>
                      <m:t>=</m:t>
                    </m:r>
                    <m:r>
                      <a:rPr lang="en-US" altLang="zh-CN" b="0" i="1" smtClean="0">
                        <a:latin typeface="Cambria Math" panose="02040503050406030204" pitchFamily="18" charset="0"/>
                      </a:rPr>
                      <m:t>𝑠</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𝑞</m:t>
                        </m:r>
                      </m:e>
                    </m:d>
                    <m:r>
                      <a:rPr lang="en-US" altLang="zh-CN" b="0" i="1" smtClean="0">
                        <a:latin typeface="Cambria Math" panose="02040503050406030204" pitchFamily="18" charset="0"/>
                      </a:rPr>
                      <m:t>𝑚</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𝑞</m:t>
                        </m:r>
                      </m:e>
                    </m:d>
                    <m:r>
                      <a:rPr lang="en-US" altLang="zh-CN" b="0" i="1" smtClean="0">
                        <a:latin typeface="Cambria Math" panose="02040503050406030204" pitchFamily="18" charset="0"/>
                      </a:rPr>
                      <m:t>  </m:t>
                    </m:r>
                  </m:oMath>
                </a14:m>
                <a:r>
                  <a:rPr lang="zh-CN" altLang="en-US" dirty="0"/>
                  <a:t>                         </a:t>
                </a:r>
                <a:r>
                  <a:rPr lang="en-US" altLang="zh-CN" dirty="0"/>
                  <a:t>[17]</a:t>
                </a:r>
                <a:r>
                  <a:rPr lang="zh-CN" altLang="en-US" dirty="0"/>
                  <a:t>                                                  </a:t>
                </a:r>
              </a:p>
            </p:txBody>
          </p:sp>
        </mc:Choice>
        <mc:Fallback>
          <p:sp>
            <p:nvSpPr>
              <p:cNvPr id="10" name="文本框 9">
                <a:extLst>
                  <a:ext uri="{FF2B5EF4-FFF2-40B4-BE49-F238E27FC236}">
                    <a16:creationId xmlns:a16="http://schemas.microsoft.com/office/drawing/2014/main" id="{0A894547-3FE9-413E-9F81-7032ABD22C68}"/>
                  </a:ext>
                </a:extLst>
              </p:cNvPr>
              <p:cNvSpPr txBox="1">
                <a:spLocks noRot="1" noChangeAspect="1" noMove="1" noResize="1" noEditPoints="1" noAdjustHandles="1" noChangeArrowheads="1" noChangeShapeType="1" noTextEdit="1"/>
              </p:cNvSpPr>
              <p:nvPr/>
            </p:nvSpPr>
            <p:spPr>
              <a:xfrm>
                <a:off x="2917359" y="4015100"/>
                <a:ext cx="4942028" cy="298415"/>
              </a:xfrm>
              <a:prstGeom prst="rect">
                <a:avLst/>
              </a:prstGeom>
              <a:blipFill>
                <a:blip r:embed="rId9"/>
                <a:stretch>
                  <a:fillRect l="-1728" t="-24490" b="-4081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DD4766D5-5F09-43F6-8391-417450850BE7}"/>
                  </a:ext>
                </a:extLst>
              </p:cNvPr>
              <p:cNvSpPr txBox="1"/>
              <p:nvPr/>
            </p:nvSpPr>
            <p:spPr>
              <a:xfrm>
                <a:off x="833767" y="4460546"/>
                <a:ext cx="7020780" cy="390748"/>
              </a:xfrm>
              <a:prstGeom prst="rect">
                <a:avLst/>
              </a:prstGeom>
              <a:noFill/>
            </p:spPr>
            <p:txBody>
              <a:bodyPr wrap="square" rtlCol="0">
                <a:spAutoFit/>
              </a:bodyPr>
              <a:lstStyle/>
              <a:p>
                <a:pPr marL="285750" indent="-285750">
                  <a:spcBef>
                    <a:spcPts val="600"/>
                  </a:spcBef>
                  <a:spcAft>
                    <a:spcPts val="600"/>
                  </a:spcAft>
                  <a:buFont typeface="Arial" panose="020B0604020202020204" pitchFamily="34" charset="0"/>
                  <a:buChar char="•"/>
                </a:pPr>
                <a:r>
                  <a:rPr lang="zh-CN" altLang="en-US"/>
                  <a:t>当</a:t>
                </a:r>
                <a14:m>
                  <m:oMath xmlns:m="http://schemas.openxmlformats.org/officeDocument/2006/math">
                    <m:r>
                      <a:rPr lang="en-US" altLang="zh-CN" i="1">
                        <a:latin typeface="Cambria Math" panose="02040503050406030204" pitchFamily="18" charset="0"/>
                      </a:rPr>
                      <m:t>𝑚</m:t>
                    </m:r>
                    <m:r>
                      <a:rPr lang="en-US" altLang="zh-CN" i="1">
                        <a:latin typeface="Cambria Math" panose="02040503050406030204" pitchFamily="18" charset="0"/>
                      </a:rPr>
                      <m:t> </m:t>
                    </m:r>
                    <m:d>
                      <m:dPr>
                        <m:ctrlPr>
                          <a:rPr lang="en-US" altLang="zh-CN" i="1">
                            <a:latin typeface="Cambria Math" panose="02040503050406030204" pitchFamily="18" charset="0"/>
                          </a:rPr>
                        </m:ctrlPr>
                      </m:dPr>
                      <m:e>
                        <m:r>
                          <a:rPr lang="en-US" altLang="zh-CN" i="1">
                            <a:latin typeface="Cambria Math" panose="02040503050406030204" pitchFamily="18" charset="0"/>
                          </a:rPr>
                          <m:t>𝑞</m:t>
                        </m:r>
                      </m:e>
                    </m:d>
                    <m:r>
                      <a:rPr lang="zh-CN" altLang="en-US" i="1" smtClean="0">
                        <a:latin typeface="Cambria Math" panose="02040503050406030204" pitchFamily="18" charset="0"/>
                      </a:rPr>
                      <m:t>不为</m:t>
                    </m:r>
                  </m:oMath>
                </a14:m>
                <a:r>
                  <a:rPr lang="en-US" altLang="zh-CN"/>
                  <a:t>0</a:t>
                </a:r>
                <a:r>
                  <a:rPr lang="zh-CN" altLang="en-US"/>
                  <a:t>时，</a:t>
                </a:r>
                <a:r>
                  <a:rPr lang="en-US" altLang="zh-CN"/>
                  <a:t>[15]</a:t>
                </a:r>
                <a:r>
                  <a:rPr lang="zh-CN" altLang="en-US"/>
                  <a:t>可以得到：</a:t>
                </a:r>
                <a:r>
                  <a:rPr lang="en-US" altLang="zh-CN"/>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𝐺</m:t>
                        </m:r>
                      </m:e>
                      <m:sub>
                        <m:r>
                          <a:rPr lang="en-US" altLang="zh-CN" i="1">
                            <a:latin typeface="Cambria Math" panose="02040503050406030204" pitchFamily="18" charset="0"/>
                          </a:rPr>
                          <m:t>𝑞</m:t>
                        </m:r>
                      </m:sub>
                    </m:sSub>
                    <m:r>
                      <a:rPr lang="en-US" altLang="zh-CN" i="1">
                        <a:latin typeface="Cambria Math" panose="02040503050406030204" pitchFamily="18" charset="0"/>
                      </a:rPr>
                      <m:t>𝑠</m:t>
                    </m:r>
                    <m:d>
                      <m:dPr>
                        <m:ctrlPr>
                          <a:rPr lang="en-US" altLang="zh-CN" i="1">
                            <a:latin typeface="Cambria Math" panose="02040503050406030204" pitchFamily="18" charset="0"/>
                          </a:rPr>
                        </m:ctrlPr>
                      </m:dPr>
                      <m:e>
                        <m:r>
                          <a:rPr lang="en-US" altLang="zh-CN" i="1">
                            <a:latin typeface="Cambria Math" panose="02040503050406030204" pitchFamily="18" charset="0"/>
                          </a:rPr>
                          <m:t>𝑞</m:t>
                        </m:r>
                      </m:e>
                    </m:d>
                    <m:r>
                      <a:rPr lang="en-US" altLang="zh-CN" i="1">
                        <a:latin typeface="Cambria Math" panose="02040503050406030204" pitchFamily="18" charset="0"/>
                      </a:rPr>
                      <m:t>=</m:t>
                    </m:r>
                    <m:r>
                      <a:rPr lang="en-US" altLang="zh-CN" i="1">
                        <a:latin typeface="Cambria Math" panose="02040503050406030204" pitchFamily="18" charset="0"/>
                      </a:rPr>
                      <m:t>𝑠</m:t>
                    </m:r>
                    <m:d>
                      <m:dPr>
                        <m:ctrlPr>
                          <a:rPr lang="en-US" altLang="zh-CN" i="1">
                            <a:latin typeface="Cambria Math" panose="02040503050406030204" pitchFamily="18" charset="0"/>
                          </a:rPr>
                        </m:ctrlPr>
                      </m:dPr>
                      <m:e>
                        <m:r>
                          <a:rPr lang="en-US" altLang="zh-CN" i="1">
                            <a:latin typeface="Cambria Math" panose="02040503050406030204" pitchFamily="18" charset="0"/>
                          </a:rPr>
                          <m:t>𝑞</m:t>
                        </m:r>
                      </m:e>
                    </m:d>
                  </m:oMath>
                </a14:m>
                <a:endParaRPr lang="zh-CN" altLang="en-US"/>
              </a:p>
            </p:txBody>
          </p:sp>
        </mc:Choice>
        <mc:Fallback xmlns="">
          <p:sp>
            <p:nvSpPr>
              <p:cNvPr id="11" name="文本框 10">
                <a:extLst>
                  <a:ext uri="{FF2B5EF4-FFF2-40B4-BE49-F238E27FC236}">
                    <a16:creationId xmlns:a16="http://schemas.microsoft.com/office/drawing/2014/main" id="{DD4766D5-5F09-43F6-8391-417450850BE7}"/>
                  </a:ext>
                </a:extLst>
              </p:cNvPr>
              <p:cNvSpPr txBox="1">
                <a:spLocks noRot="1" noChangeAspect="1" noMove="1" noResize="1" noEditPoints="1" noAdjustHandles="1" noChangeArrowheads="1" noChangeShapeType="1" noTextEdit="1"/>
              </p:cNvSpPr>
              <p:nvPr/>
            </p:nvSpPr>
            <p:spPr>
              <a:xfrm>
                <a:off x="833767" y="4460546"/>
                <a:ext cx="7020780" cy="390748"/>
              </a:xfrm>
              <a:prstGeom prst="rect">
                <a:avLst/>
              </a:prstGeom>
              <a:blipFill>
                <a:blip r:embed="rId10"/>
                <a:stretch>
                  <a:fillRect l="-608" t="-14063" b="-2031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01166781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P spid="11"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文本框 1">
                <a:extLst>
                  <a:ext uri="{FF2B5EF4-FFF2-40B4-BE49-F238E27FC236}">
                    <a16:creationId xmlns:a16="http://schemas.microsoft.com/office/drawing/2014/main" id="{67FE8C2B-B26F-47DC-9A55-AFEE83E15D8A}"/>
                  </a:ext>
                </a:extLst>
              </p:cNvPr>
              <p:cNvSpPr txBox="1"/>
              <p:nvPr/>
            </p:nvSpPr>
            <p:spPr>
              <a:xfrm>
                <a:off x="791580" y="728231"/>
                <a:ext cx="7020780" cy="2583271"/>
              </a:xfrm>
              <a:prstGeom prst="rect">
                <a:avLst/>
              </a:prstGeom>
              <a:noFill/>
            </p:spPr>
            <p:txBody>
              <a:bodyPr wrap="square" rtlCol="0">
                <a:spAutoFit/>
              </a:bodyPr>
              <a:lstStyle/>
              <a:p>
                <a:pPr marL="285750" indent="-285750">
                  <a:spcBef>
                    <a:spcPts val="600"/>
                  </a:spcBef>
                  <a:spcAft>
                    <a:spcPts val="600"/>
                  </a:spcAft>
                  <a:buFont typeface="Arial" panose="020B0604020202020204" pitchFamily="34" charset="0"/>
                  <a:buChar char="•"/>
                </a:pPr>
                <a:r>
                  <a:rPr lang="zh-CN" altLang="en-US" dirty="0"/>
                  <a:t>在某些情况下，采集中的错误会导致出现多个特征向量，使特征值</a:t>
                </a:r>
                <a:r>
                  <a:rPr lang="en-US" altLang="zh-CN" dirty="0"/>
                  <a:t>=1</a:t>
                </a:r>
                <a:r>
                  <a:rPr lang="zh-CN" altLang="en-US" dirty="0"/>
                  <a:t>或其他特征值小于</a:t>
                </a:r>
                <a:r>
                  <a:rPr lang="en-US" altLang="zh-CN" dirty="0"/>
                  <a:t>1</a:t>
                </a:r>
                <a:r>
                  <a:rPr lang="zh-CN" altLang="en-US" dirty="0"/>
                  <a:t>，这表明信号分量不能用严格意义模型来解释。</a:t>
                </a:r>
                <a:endParaRPr lang="en-US" altLang="zh-CN" dirty="0"/>
              </a:p>
              <a:p>
                <a:pPr marL="285750" indent="-285750">
                  <a:spcBef>
                    <a:spcPts val="600"/>
                  </a:spcBef>
                  <a:spcAft>
                    <a:spcPts val="600"/>
                  </a:spcAft>
                  <a:buFont typeface="Arial" panose="020B0604020202020204" pitchFamily="34" charset="0"/>
                  <a:buChar char="•"/>
                </a:pPr>
                <a:r>
                  <a:rPr lang="zh-CN" altLang="en-US" dirty="0"/>
                  <a:t>因此</a:t>
                </a:r>
                <a:r>
                  <a:rPr lang="en-US" altLang="zh-CN" dirty="0" err="1"/>
                  <a:t>ESPIRiT</a:t>
                </a:r>
                <a:r>
                  <a:rPr lang="zh-CN" altLang="en-US" dirty="0"/>
                  <a:t>使用 </a:t>
                </a:r>
                <a:r>
                  <a:rPr lang="en-US" altLang="zh-CN" dirty="0"/>
                  <a:t>‘soft sense’</a:t>
                </a:r>
                <a:r>
                  <a:rPr lang="zh-CN" altLang="en-US" dirty="0"/>
                  <a:t>的模型，它使用基于多个</a:t>
                </a:r>
                <a:r>
                  <a:rPr lang="en-US" altLang="zh-CN" dirty="0"/>
                  <a:t>(M</a:t>
                </a:r>
                <a:r>
                  <a:rPr lang="zh-CN" altLang="en-US" dirty="0"/>
                  <a:t>，通常是一个或两个</a:t>
                </a:r>
                <a:r>
                  <a:rPr lang="en-US" altLang="zh-CN" dirty="0"/>
                  <a:t>)</a:t>
                </a:r>
                <a:r>
                  <a:rPr lang="zh-CN" altLang="en-US" dirty="0"/>
                  <a:t>图像分量</a:t>
                </a:r>
                <a14:m>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𝑚</m:t>
                        </m:r>
                      </m:e>
                      <m:sup>
                        <m:r>
                          <a:rPr lang="en-US" altLang="zh-CN" i="1">
                            <a:latin typeface="Cambria Math" panose="02040503050406030204" pitchFamily="18" charset="0"/>
                          </a:rPr>
                          <m:t>𝑗</m:t>
                        </m:r>
                      </m:sup>
                    </m:sSup>
                  </m:oMath>
                </a14:m>
                <a:r>
                  <a:rPr lang="zh-CN" altLang="en-US" dirty="0"/>
                  <a:t>和多组</a:t>
                </a:r>
                <a:r>
                  <a:rPr lang="en-US" altLang="zh-CN" dirty="0"/>
                  <a:t>Map</a:t>
                </a:r>
                <a14:m>
                  <m:oMath xmlns:m="http://schemas.openxmlformats.org/officeDocument/2006/math">
                    <m:r>
                      <a:rPr lang="en-US" altLang="zh-CN" b="0" i="0" smtClean="0">
                        <a:latin typeface="Cambria Math" panose="02040503050406030204" pitchFamily="18" charset="0"/>
                      </a:rPr>
                      <m:t> </m:t>
                    </m:r>
                    <m:r>
                      <a:rPr lang="en-US" altLang="zh-CN" i="1" smtClean="0">
                        <a:latin typeface="Cambria Math" panose="02040503050406030204" pitchFamily="18" charset="0"/>
                      </a:rPr>
                      <m:t>𝑆</m:t>
                    </m:r>
                  </m:oMath>
                </a14:m>
                <a:r>
                  <a:rPr lang="zh-CN" altLang="en-US" dirty="0"/>
                  <a:t> 的松弛模型</a:t>
                </a:r>
                <a:endParaRPr lang="en-US" altLang="zh-CN" dirty="0"/>
              </a:p>
              <a:p>
                <a:pPr algn="ctr">
                  <a:spcBef>
                    <a:spcPts val="600"/>
                  </a:spcBef>
                  <a:spcAft>
                    <a:spcPts val="600"/>
                  </a:spcAft>
                </a:pPr>
                <a:r>
                  <a:rPr lang="en-US" altLang="zh-CN" b="0" dirty="0"/>
                  <a:t>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𝑃𝐹</m:t>
                    </m:r>
                    <m:nary>
                      <m:naryPr>
                        <m:chr m:val="∑"/>
                        <m:ctrlPr>
                          <a:rPr lang="en-US" altLang="zh-CN" b="0" i="1" smtClean="0">
                            <a:latin typeface="Cambria Math" panose="02040503050406030204" pitchFamily="18" charset="0"/>
                          </a:rPr>
                        </m:ctrlPr>
                      </m:naryPr>
                      <m:sub>
                        <m:r>
                          <a:rPr lang="en-US" altLang="zh-CN" b="0" i="1" smtClean="0">
                            <a:latin typeface="Cambria Math" panose="02040503050406030204" pitchFamily="18" charset="0"/>
                          </a:rPr>
                          <m:t>𝑗</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𝑀</m:t>
                        </m:r>
                      </m:sup>
                      <m:e>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𝑆</m:t>
                            </m:r>
                          </m:e>
                          <m:sub>
                            <m:r>
                              <a:rPr lang="en-US" altLang="zh-CN" b="0" i="1" smtClean="0">
                                <a:latin typeface="Cambria Math" panose="02040503050406030204" pitchFamily="18" charset="0"/>
                              </a:rPr>
                              <m:t>𝑖</m:t>
                            </m:r>
                          </m:sub>
                          <m:sup>
                            <m:r>
                              <a:rPr lang="en-US" altLang="zh-CN" b="0" i="1" smtClean="0">
                                <a:latin typeface="Cambria Math" panose="02040503050406030204" pitchFamily="18" charset="0"/>
                              </a:rPr>
                              <m:t>𝑗</m:t>
                            </m:r>
                          </m:sup>
                        </m:sSubSup>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𝑚</m:t>
                            </m:r>
                          </m:e>
                          <m:sup>
                            <m:r>
                              <a:rPr lang="en-US" altLang="zh-CN" b="0" i="1" smtClean="0">
                                <a:latin typeface="Cambria Math" panose="02040503050406030204" pitchFamily="18" charset="0"/>
                              </a:rPr>
                              <m:t>𝑗</m:t>
                            </m:r>
                          </m:sup>
                        </m:sSup>
                      </m:e>
                    </m:nary>
                  </m:oMath>
                </a14:m>
                <a:r>
                  <a:rPr lang="en-US" altLang="zh-CN" dirty="0"/>
                  <a:t>                             [19]</a:t>
                </a:r>
              </a:p>
              <a:p>
                <a:pPr marL="285750" indent="-285750">
                  <a:spcBef>
                    <a:spcPts val="600"/>
                  </a:spcBef>
                  <a:spcAft>
                    <a:spcPts val="600"/>
                  </a:spcAft>
                  <a:buFont typeface="Arial" panose="020B0604020202020204" pitchFamily="34" charset="0"/>
                  <a:buChar char="•"/>
                </a:pPr>
                <a:endParaRPr lang="zh-CN" altLang="en-US" dirty="0"/>
              </a:p>
            </p:txBody>
          </p:sp>
        </mc:Choice>
        <mc:Fallback>
          <p:sp>
            <p:nvSpPr>
              <p:cNvPr id="2" name="文本框 1">
                <a:extLst>
                  <a:ext uri="{FF2B5EF4-FFF2-40B4-BE49-F238E27FC236}">
                    <a16:creationId xmlns:a16="http://schemas.microsoft.com/office/drawing/2014/main" id="{67FE8C2B-B26F-47DC-9A55-AFEE83E15D8A}"/>
                  </a:ext>
                </a:extLst>
              </p:cNvPr>
              <p:cNvSpPr txBox="1">
                <a:spLocks noRot="1" noChangeAspect="1" noMove="1" noResize="1" noEditPoints="1" noAdjustHandles="1" noChangeArrowheads="1" noChangeShapeType="1" noTextEdit="1"/>
              </p:cNvSpPr>
              <p:nvPr/>
            </p:nvSpPr>
            <p:spPr>
              <a:xfrm>
                <a:off x="791580" y="728231"/>
                <a:ext cx="7020780" cy="2583271"/>
              </a:xfrm>
              <a:prstGeom prst="rect">
                <a:avLst/>
              </a:prstGeom>
              <a:blipFill>
                <a:blip r:embed="rId3"/>
                <a:stretch>
                  <a:fillRect l="-608" t="-1179" r="-434" b="-8019"/>
                </a:stretch>
              </a:blipFill>
            </p:spPr>
            <p:txBody>
              <a:bodyPr/>
              <a:lstStyle/>
              <a:p>
                <a:r>
                  <a:rPr lang="zh-CN" altLang="en-US">
                    <a:noFill/>
                  </a:rPr>
                  <a:t> </a:t>
                </a:r>
              </a:p>
            </p:txBody>
          </p:sp>
        </mc:Fallback>
      </mc:AlternateContent>
      <p:sp>
        <p:nvSpPr>
          <p:cNvPr id="3" name="矩形 2">
            <a:extLst>
              <a:ext uri="{FF2B5EF4-FFF2-40B4-BE49-F238E27FC236}">
                <a16:creationId xmlns:a16="http://schemas.microsoft.com/office/drawing/2014/main" id="{06B45B4A-5053-47BE-9413-36F2BEEE0839}"/>
              </a:ext>
            </a:extLst>
          </p:cNvPr>
          <p:cNvSpPr/>
          <p:nvPr/>
        </p:nvSpPr>
        <p:spPr>
          <a:xfrm>
            <a:off x="323528" y="280285"/>
            <a:ext cx="2977358" cy="438582"/>
          </a:xfrm>
          <a:prstGeom prst="rect">
            <a:avLst/>
          </a:prstGeom>
        </p:spPr>
        <p:txBody>
          <a:bodyPr wrap="square" lIns="68580" tIns="34290" rIns="68580" bIns="34290">
            <a:spAutoFit/>
          </a:bodyPr>
          <a:lstStyle/>
          <a:p>
            <a:pPr>
              <a:defRPr/>
            </a:pPr>
            <a:r>
              <a:rPr lang="en-US" altLang="zh-CN" sz="2400" b="1" kern="100"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rPr>
              <a:t>4.2</a:t>
            </a:r>
            <a:endParaRPr lang="zh-CN" altLang="zh-CN" sz="2400" b="1" kern="100"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4" name="文本框 3">
            <a:extLst>
              <a:ext uri="{FF2B5EF4-FFF2-40B4-BE49-F238E27FC236}">
                <a16:creationId xmlns:a16="http://schemas.microsoft.com/office/drawing/2014/main" id="{D35C4CE8-D4CB-471A-8B9F-9D752276310F}"/>
              </a:ext>
            </a:extLst>
          </p:cNvPr>
          <p:cNvSpPr txBox="1"/>
          <p:nvPr/>
        </p:nvSpPr>
        <p:spPr>
          <a:xfrm>
            <a:off x="791580" y="2954029"/>
            <a:ext cx="7020780" cy="369332"/>
          </a:xfrm>
          <a:prstGeom prst="rect">
            <a:avLst/>
          </a:prstGeom>
          <a:noFill/>
        </p:spPr>
        <p:txBody>
          <a:bodyPr wrap="square" rtlCol="0">
            <a:spAutoFit/>
          </a:bodyPr>
          <a:lstStyle/>
          <a:p>
            <a:pPr marL="285750" indent="-285750">
              <a:spcBef>
                <a:spcPts val="600"/>
              </a:spcBef>
              <a:spcAft>
                <a:spcPts val="600"/>
              </a:spcAft>
              <a:buFont typeface="Arial" panose="020B0604020202020204" pitchFamily="34" charset="0"/>
              <a:buChar char="•"/>
            </a:pPr>
            <a:r>
              <a:rPr lang="en-US" altLang="zh-CN"/>
              <a:t>ESPIRiT</a:t>
            </a:r>
            <a:r>
              <a:rPr lang="zh-CN" altLang="en-US"/>
              <a:t>的重建模型为：</a:t>
            </a:r>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AA04FB57-AFE7-4F56-98AF-F81BACF48FF2}"/>
                  </a:ext>
                </a:extLst>
              </p:cNvPr>
              <p:cNvSpPr txBox="1"/>
              <p:nvPr/>
            </p:nvSpPr>
            <p:spPr>
              <a:xfrm>
                <a:off x="1815826" y="3436640"/>
                <a:ext cx="5918095" cy="358368"/>
              </a:xfrm>
              <a:prstGeom prst="rect">
                <a:avLst/>
              </a:prstGeom>
              <a:noFill/>
            </p:spPr>
            <p:txBody>
              <a:bodyPr wrap="none" lIns="0" tIns="0" rIns="0" bIns="0" rtlCol="0">
                <a:spAutoFit/>
              </a:bodyPr>
              <a:lstStyle/>
              <a:p>
                <a14:m>
                  <m:oMath xmlns:m="http://schemas.openxmlformats.org/officeDocument/2006/math">
                    <m:r>
                      <a:rPr lang="en-US" altLang="zh-CN" b="0" i="1" smtClean="0">
                        <a:latin typeface="Cambria Math" panose="02040503050406030204" pitchFamily="18" charset="0"/>
                      </a:rPr>
                      <m:t>𝐽</m:t>
                    </m:r>
                    <m:d>
                      <m:dPr>
                        <m:ctrlPr>
                          <a:rPr lang="en-US" altLang="zh-CN" b="0" i="1" smtClean="0">
                            <a:latin typeface="Cambria Math" panose="02040503050406030204" pitchFamily="18" charset="0"/>
                          </a:rPr>
                        </m:ctrlPr>
                      </m:dPr>
                      <m:e>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𝑚</m:t>
                            </m:r>
                          </m:e>
                          <m:sup>
                            <m:r>
                              <a:rPr lang="en-US" altLang="zh-CN" b="0" i="1" smtClean="0">
                                <a:latin typeface="Cambria Math" panose="02040503050406030204" pitchFamily="18" charset="0"/>
                              </a:rPr>
                              <m:t>1</m:t>
                            </m:r>
                          </m:sup>
                        </m:sSup>
                        <m:r>
                          <a:rPr lang="en-US" altLang="zh-CN" b="0" i="1" smtClean="0">
                            <a:latin typeface="Cambria Math" panose="02040503050406030204" pitchFamily="18" charset="0"/>
                          </a:rPr>
                          <m:t>, …, </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𝑚</m:t>
                            </m:r>
                          </m:e>
                          <m:sup>
                            <m:r>
                              <a:rPr lang="en-US" altLang="zh-CN" b="0" i="1" smtClean="0">
                                <a:latin typeface="Cambria Math" panose="02040503050406030204" pitchFamily="18" charset="0"/>
                              </a:rPr>
                              <m:t>𝑗</m:t>
                            </m:r>
                          </m:sup>
                        </m:sSup>
                      </m:e>
                    </m:d>
                    <m:r>
                      <a:rPr lang="en-US" altLang="zh-CN" b="0" i="1" smtClean="0">
                        <a:latin typeface="Cambria Math" panose="02040503050406030204" pitchFamily="18" charset="0"/>
                      </a:rPr>
                      <m:t>=</m:t>
                    </m:r>
                    <m:nary>
                      <m:naryPr>
                        <m:chr m:val="∑"/>
                        <m:ctrlPr>
                          <a:rPr lang="en-US" altLang="zh-CN" b="0" i="1" smtClean="0">
                            <a:latin typeface="Cambria Math" panose="02040503050406030204" pitchFamily="18" charset="0"/>
                          </a:rPr>
                        </m:ctrlPr>
                      </m:naryPr>
                      <m:sub>
                        <m: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𝑁</m:t>
                        </m:r>
                      </m:sup>
                      <m:e>
                        <m:r>
                          <a:rPr lang="en-US" altLang="zh-CN" b="0" i="1" smtClean="0">
                            <a:latin typeface="Cambria Math" panose="02040503050406030204" pitchFamily="18" charset="0"/>
                          </a:rPr>
                          <m:t>‖</m:t>
                        </m:r>
                      </m:e>
                    </m:nary>
                  </m:oMath>
                </a14:m>
                <a:r>
                  <a:rPr lang="en-US" altLang="zh-CN"/>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i="1">
                            <a:latin typeface="Cambria Math" panose="02040503050406030204" pitchFamily="18" charset="0"/>
                          </a:rPr>
                          <m:t>𝑖</m:t>
                        </m:r>
                      </m:sub>
                    </m:sSub>
                    <m:r>
                      <a:rPr lang="en-US" altLang="zh-CN" b="0" i="1" smtClean="0">
                        <a:latin typeface="Cambria Math" panose="02040503050406030204" pitchFamily="18" charset="0"/>
                      </a:rPr>
                      <m:t>−</m:t>
                    </m:r>
                    <m:r>
                      <a:rPr lang="en-US" altLang="zh-CN" i="1">
                        <a:latin typeface="Cambria Math" panose="02040503050406030204" pitchFamily="18" charset="0"/>
                      </a:rPr>
                      <m:t>𝑃𝐹</m:t>
                    </m:r>
                    <m:nary>
                      <m:naryPr>
                        <m:chr m:val="∑"/>
                        <m:ctrlPr>
                          <a:rPr lang="en-US" altLang="zh-CN" i="1">
                            <a:latin typeface="Cambria Math" panose="02040503050406030204" pitchFamily="18" charset="0"/>
                          </a:rPr>
                        </m:ctrlPr>
                      </m:naryPr>
                      <m:sub>
                        <m:r>
                          <a:rPr lang="en-US" altLang="zh-CN" i="1">
                            <a:latin typeface="Cambria Math" panose="02040503050406030204" pitchFamily="18" charset="0"/>
                          </a:rPr>
                          <m:t>𝑗</m:t>
                        </m:r>
                        <m:r>
                          <a:rPr lang="en-US" altLang="zh-CN" b="0" i="1" smtClean="0">
                            <a:latin typeface="Cambria Math" panose="02040503050406030204" pitchFamily="18" charset="0"/>
                          </a:rPr>
                          <m:t>=1</m:t>
                        </m:r>
                      </m:sub>
                      <m:sup>
                        <m:r>
                          <a:rPr lang="en-US" altLang="zh-CN" i="1">
                            <a:latin typeface="Cambria Math" panose="02040503050406030204" pitchFamily="18" charset="0"/>
                          </a:rPr>
                          <m:t>𝑀</m:t>
                        </m:r>
                      </m:sup>
                      <m:e>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𝑆</m:t>
                            </m:r>
                          </m:e>
                          <m:sub>
                            <m:r>
                              <a:rPr lang="en-US" altLang="zh-CN" i="1">
                                <a:latin typeface="Cambria Math" panose="02040503050406030204" pitchFamily="18" charset="0"/>
                              </a:rPr>
                              <m:t>𝑖</m:t>
                            </m:r>
                          </m:sub>
                          <m:sup>
                            <m:r>
                              <a:rPr lang="en-US" altLang="zh-CN" i="1">
                                <a:latin typeface="Cambria Math" panose="02040503050406030204" pitchFamily="18" charset="0"/>
                              </a:rPr>
                              <m:t>𝑗</m:t>
                            </m:r>
                          </m:sup>
                        </m:sSubSup>
                        <m:sSup>
                          <m:sSupPr>
                            <m:ctrlPr>
                              <a:rPr lang="en-US" altLang="zh-CN" i="1">
                                <a:latin typeface="Cambria Math" panose="02040503050406030204" pitchFamily="18" charset="0"/>
                              </a:rPr>
                            </m:ctrlPr>
                          </m:sSupPr>
                          <m:e>
                            <m:r>
                              <a:rPr lang="en-US" altLang="zh-CN" i="1">
                                <a:latin typeface="Cambria Math" panose="02040503050406030204" pitchFamily="18" charset="0"/>
                              </a:rPr>
                              <m:t>𝑚</m:t>
                            </m:r>
                          </m:e>
                          <m:sup>
                            <m:r>
                              <a:rPr lang="en-US" altLang="zh-CN" i="1">
                                <a:latin typeface="Cambria Math" panose="02040503050406030204" pitchFamily="18" charset="0"/>
                              </a:rPr>
                              <m:t>𝑗</m:t>
                            </m:r>
                          </m:sup>
                        </m:sSup>
                        <m:sSubSup>
                          <m:sSubSupPr>
                            <m:ctrlPr>
                              <a:rPr lang="en-US" altLang="zh-CN" b="0" i="1" smtClean="0">
                                <a:latin typeface="Cambria Math" panose="02040503050406030204" pitchFamily="18" charset="0"/>
                              </a:rPr>
                            </m:ctrlPr>
                          </m:sSubSupPr>
                          <m:e>
                            <m:d>
                              <m:dPr>
                                <m:begChr m:val=""/>
                                <m:endChr m:val="‖"/>
                                <m:ctrlPr>
                                  <a:rPr lang="en-US" altLang="zh-CN" b="0" i="1" smtClean="0">
                                    <a:latin typeface="Cambria Math" panose="02040503050406030204" pitchFamily="18" charset="0"/>
                                  </a:rPr>
                                </m:ctrlPr>
                              </m:dPr>
                              <m:e>
                                <m:r>
                                  <a:rPr lang="zh-CN" altLang="en-US">
                                    <a:latin typeface="Cambria Math" panose="02040503050406030204" pitchFamily="18" charset="0"/>
                                  </a:rPr>
                                  <m:t>​</m:t>
                                </m:r>
                              </m:e>
                            </m:d>
                          </m:e>
                          <m:sub>
                            <m:r>
                              <a:rPr lang="en-US" altLang="zh-CN" b="0" i="1" smtClean="0">
                                <a:latin typeface="Cambria Math" panose="02040503050406030204" pitchFamily="18" charset="0"/>
                              </a:rPr>
                              <m:t>2</m:t>
                            </m:r>
                          </m:sub>
                          <m:sup>
                            <m:r>
                              <a:rPr lang="en-US" altLang="zh-CN" b="0" i="1" smtClean="0">
                                <a:latin typeface="Cambria Math" panose="02040503050406030204" pitchFamily="18" charset="0"/>
                              </a:rPr>
                              <m:t>2</m:t>
                            </m:r>
                          </m:sup>
                        </m:sSubSup>
                        <m:r>
                          <a:rPr lang="en-US" altLang="zh-CN" b="0" i="1" smtClean="0">
                            <a:latin typeface="Cambria Math" panose="02040503050406030204" pitchFamily="18" charset="0"/>
                          </a:rPr>
                          <m:t>+</m:t>
                        </m:r>
                        <m:r>
                          <a:rPr lang="en-US" altLang="zh-CN" b="0" i="1" smtClean="0">
                            <a:latin typeface="Cambria Math" panose="02040503050406030204" pitchFamily="18" charset="0"/>
                          </a:rPr>
                          <m:t>𝛼</m:t>
                        </m:r>
                        <m:nary>
                          <m:naryPr>
                            <m:chr m:val="∑"/>
                            <m:ctrlPr>
                              <a:rPr lang="en-US" altLang="zh-CN" b="0" i="1" smtClean="0">
                                <a:latin typeface="Cambria Math" panose="02040503050406030204" pitchFamily="18" charset="0"/>
                              </a:rPr>
                            </m:ctrlPr>
                          </m:naryPr>
                          <m:sub>
                            <m:r>
                              <a:rPr lang="en-US" altLang="zh-CN" b="0" i="1" smtClean="0">
                                <a:latin typeface="Cambria Math" panose="02040503050406030204" pitchFamily="18" charset="0"/>
                              </a:rPr>
                              <m:t>𝑗</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𝑀</m:t>
                            </m:r>
                          </m:sup>
                          <m:e>
                            <m:r>
                              <a:rPr lang="en-US" altLang="zh-CN" b="0" i="1" smtClean="0">
                                <a:latin typeface="Cambria Math" panose="02040503050406030204" pitchFamily="18" charset="0"/>
                              </a:rPr>
                              <m:t>𝑄</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𝑚</m:t>
                                </m:r>
                              </m:e>
                              <m:sup>
                                <m:r>
                                  <a:rPr lang="en-US" altLang="zh-CN" b="0" i="1" smtClean="0">
                                    <a:latin typeface="Cambria Math" panose="02040503050406030204" pitchFamily="18" charset="0"/>
                                  </a:rPr>
                                  <m:t>𝑗</m:t>
                                </m:r>
                              </m:sup>
                            </m:sSup>
                            <m:r>
                              <a:rPr lang="en-US" altLang="zh-CN" b="0" i="1" smtClean="0">
                                <a:latin typeface="Cambria Math" panose="02040503050406030204" pitchFamily="18" charset="0"/>
                              </a:rPr>
                              <m:t>)</m:t>
                            </m:r>
                          </m:e>
                        </m:nary>
                      </m:e>
                    </m:nary>
                  </m:oMath>
                </a14:m>
                <a:endParaRPr lang="zh-CN" altLang="en-US"/>
              </a:p>
            </p:txBody>
          </p:sp>
        </mc:Choice>
        <mc:Fallback xmlns="">
          <p:sp>
            <p:nvSpPr>
              <p:cNvPr id="5" name="文本框 4">
                <a:extLst>
                  <a:ext uri="{FF2B5EF4-FFF2-40B4-BE49-F238E27FC236}">
                    <a16:creationId xmlns:a16="http://schemas.microsoft.com/office/drawing/2014/main" id="{AA04FB57-AFE7-4F56-98AF-F81BACF48FF2}"/>
                  </a:ext>
                </a:extLst>
              </p:cNvPr>
              <p:cNvSpPr txBox="1">
                <a:spLocks noRot="1" noChangeAspect="1" noMove="1" noResize="1" noEditPoints="1" noAdjustHandles="1" noChangeArrowheads="1" noChangeShapeType="1" noTextEdit="1"/>
              </p:cNvSpPr>
              <p:nvPr/>
            </p:nvSpPr>
            <p:spPr>
              <a:xfrm>
                <a:off x="1815826" y="3436640"/>
                <a:ext cx="5918095" cy="358368"/>
              </a:xfrm>
              <a:prstGeom prst="rect">
                <a:avLst/>
              </a:prstGeom>
              <a:blipFill>
                <a:blip r:embed="rId4"/>
                <a:stretch>
                  <a:fillRect l="-1751" t="-122034" r="-927" b="-19491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69818274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2"/>
          <p:cNvSpPr txBox="1">
            <a:spLocks noChangeArrowheads="1"/>
          </p:cNvSpPr>
          <p:nvPr/>
        </p:nvSpPr>
        <p:spPr bwMode="auto">
          <a:xfrm>
            <a:off x="2739543" y="3296543"/>
            <a:ext cx="4064705" cy="3770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pPr algn="ctr"/>
            <a:r>
              <a:rPr lang="en-US" altLang="zh-CN" sz="2000" b="1" kern="10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rPr>
              <a:t>Summary</a:t>
            </a:r>
            <a:endParaRPr lang="zh-CN" altLang="en-US" sz="2000" b="1">
              <a:solidFill>
                <a:srgbClr val="093B5C"/>
              </a:solidFill>
              <a:latin typeface="方正兰亭超细黑简体" pitchFamily="2" charset="-122"/>
              <a:ea typeface="方正兰亭超细黑简体" pitchFamily="2" charset="-122"/>
            </a:endParaRPr>
          </a:p>
        </p:txBody>
      </p:sp>
      <p:sp>
        <p:nvSpPr>
          <p:cNvPr id="26" name="文本框 12"/>
          <p:cNvSpPr txBox="1">
            <a:spLocks noChangeArrowheads="1"/>
          </p:cNvSpPr>
          <p:nvPr/>
        </p:nvSpPr>
        <p:spPr bwMode="auto">
          <a:xfrm>
            <a:off x="4824028" y="2270428"/>
            <a:ext cx="1007297" cy="1454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pPr algn="ctr"/>
            <a:r>
              <a:rPr lang="en-US" altLang="zh-CN" sz="9000">
                <a:solidFill>
                  <a:schemeClr val="tx1">
                    <a:lumMod val="50000"/>
                    <a:lumOff val="50000"/>
                  </a:schemeClr>
                </a:solidFill>
                <a:latin typeface="AgencyFB" panose="02000806040000020003" pitchFamily="2" charset="0"/>
                <a:ea typeface="微软雅黑" pitchFamily="34" charset="-122"/>
              </a:rPr>
              <a:t>5</a:t>
            </a:r>
            <a:endParaRPr lang="zh-CN" altLang="en-US" sz="9000">
              <a:solidFill>
                <a:schemeClr val="tx1">
                  <a:lumMod val="50000"/>
                  <a:lumOff val="50000"/>
                </a:schemeClr>
              </a:solidFill>
              <a:latin typeface="AgencyFB" panose="02000806040000020003" pitchFamily="2" charset="0"/>
              <a:ea typeface="微软雅黑" pitchFamily="34" charset="-122"/>
            </a:endParaRPr>
          </a:p>
        </p:txBody>
      </p:sp>
      <p:sp>
        <p:nvSpPr>
          <p:cNvPr id="16" name="文本框 14"/>
          <p:cNvSpPr txBox="1">
            <a:spLocks noChangeArrowheads="1"/>
          </p:cNvSpPr>
          <p:nvPr/>
        </p:nvSpPr>
        <p:spPr bwMode="auto">
          <a:xfrm>
            <a:off x="3959932" y="2680556"/>
            <a:ext cx="1378848" cy="2846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pPr algn="ctr" eaLnBrk="1" hangingPunct="1"/>
            <a:r>
              <a:rPr lang="en-US" altLang="zh-CN" sz="1400">
                <a:solidFill>
                  <a:schemeClr val="tx1">
                    <a:lumMod val="50000"/>
                    <a:lumOff val="50000"/>
                  </a:schemeClr>
                </a:solidFill>
                <a:latin typeface="微软雅黑" pitchFamily="34" charset="-122"/>
                <a:ea typeface="微软雅黑" pitchFamily="34" charset="-122"/>
              </a:rPr>
              <a:t>PART ONE</a:t>
            </a:r>
            <a:endParaRPr lang="zh-CN" altLang="en-US" sz="1400">
              <a:solidFill>
                <a:schemeClr val="tx1">
                  <a:lumMod val="50000"/>
                  <a:lumOff val="50000"/>
                </a:schemeClr>
              </a:solidFill>
              <a:latin typeface="微软雅黑" pitchFamily="34" charset="-122"/>
              <a:ea typeface="微软雅黑" pitchFamily="34" charset="-122"/>
            </a:endParaRPr>
          </a:p>
        </p:txBody>
      </p:sp>
      <p:pic>
        <p:nvPicPr>
          <p:cNvPr id="9" name="图片 8"/>
          <p:cNvPicPr>
            <a:picLocks noChangeAspect="1"/>
          </p:cNvPicPr>
          <p:nvPr/>
        </p:nvPicPr>
        <p:blipFill>
          <a:blip r:embed="rId4" cstate="screen">
            <a:extLst>
              <a:ext uri="{28A0092B-C50C-407E-A947-70E740481C1C}">
                <a14:useLocalDpi xmlns:a14="http://schemas.microsoft.com/office/drawing/2010/main" val="0"/>
              </a:ext>
            </a:extLst>
          </a:blip>
          <a:srcRect l="17632" r="49845" b="47264"/>
          <a:stretch>
            <a:fillRect/>
          </a:stretch>
        </p:blipFill>
        <p:spPr>
          <a:xfrm flipH="1">
            <a:off x="2159732" y="0"/>
            <a:ext cx="2088232" cy="3040091"/>
          </a:xfrm>
          <a:prstGeom prst="rect">
            <a:avLst/>
          </a:prstGeom>
        </p:spPr>
      </p:pic>
      <p:sp>
        <p:nvSpPr>
          <p:cNvPr id="10" name="PA_半闭框 7"/>
          <p:cNvSpPr/>
          <p:nvPr>
            <p:custDataLst>
              <p:tags r:id="rId1"/>
            </p:custDataLst>
          </p:nvPr>
        </p:nvSpPr>
        <p:spPr>
          <a:xfrm flipH="1">
            <a:off x="4463987" y="2320516"/>
            <a:ext cx="1296144" cy="720080"/>
          </a:xfrm>
          <a:prstGeom prst="halfFrame">
            <a:avLst>
              <a:gd name="adj1" fmla="val 889"/>
              <a:gd name="adj2" fmla="val 1333"/>
            </a:avLst>
          </a:prstGeom>
          <a:solidFill>
            <a:srgbClr val="6568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extLst>
      <p:ext uri="{BB962C8B-B14F-4D97-AF65-F5344CB8AC3E}">
        <p14:creationId xmlns:p14="http://schemas.microsoft.com/office/powerpoint/2010/main" val="6898265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06B45B4A-5053-47BE-9413-36F2BEEE0839}"/>
              </a:ext>
            </a:extLst>
          </p:cNvPr>
          <p:cNvSpPr/>
          <p:nvPr/>
        </p:nvSpPr>
        <p:spPr>
          <a:xfrm>
            <a:off x="323528" y="280285"/>
            <a:ext cx="2977358" cy="438582"/>
          </a:xfrm>
          <a:prstGeom prst="rect">
            <a:avLst/>
          </a:prstGeom>
        </p:spPr>
        <p:txBody>
          <a:bodyPr wrap="square" lIns="68580" tIns="34290" rIns="68580" bIns="34290">
            <a:spAutoFit/>
          </a:bodyPr>
          <a:lstStyle/>
          <a:p>
            <a:pPr>
              <a:defRPr/>
            </a:pPr>
            <a:r>
              <a:rPr lang="en-US" altLang="zh-CN" sz="2400" b="1" kern="10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rPr>
              <a:t>5.1</a:t>
            </a:r>
            <a:endParaRPr lang="zh-CN" altLang="zh-CN" sz="2400" b="1" kern="10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6" name="图片 5">
            <a:extLst>
              <a:ext uri="{FF2B5EF4-FFF2-40B4-BE49-F238E27FC236}">
                <a16:creationId xmlns:a16="http://schemas.microsoft.com/office/drawing/2014/main" id="{1AF04273-C983-4E05-B375-031F533FA6DB}"/>
              </a:ext>
            </a:extLst>
          </p:cNvPr>
          <p:cNvPicPr>
            <a:picLocks noChangeAspect="1"/>
          </p:cNvPicPr>
          <p:nvPr/>
        </p:nvPicPr>
        <p:blipFill>
          <a:blip r:embed="rId2"/>
          <a:stretch>
            <a:fillRect/>
          </a:stretch>
        </p:blipFill>
        <p:spPr>
          <a:xfrm>
            <a:off x="791580" y="1816460"/>
            <a:ext cx="7272808" cy="2237196"/>
          </a:xfrm>
          <a:prstGeom prst="rect">
            <a:avLst/>
          </a:prstGeom>
        </p:spPr>
      </p:pic>
      <p:sp>
        <p:nvSpPr>
          <p:cNvPr id="7" name="文本框 6">
            <a:extLst>
              <a:ext uri="{FF2B5EF4-FFF2-40B4-BE49-F238E27FC236}">
                <a16:creationId xmlns:a16="http://schemas.microsoft.com/office/drawing/2014/main" id="{D0F8686E-5C0D-4AA8-B0D5-2316F1EADF9C}"/>
              </a:ext>
            </a:extLst>
          </p:cNvPr>
          <p:cNvSpPr txBox="1"/>
          <p:nvPr/>
        </p:nvSpPr>
        <p:spPr>
          <a:xfrm>
            <a:off x="791580" y="788417"/>
            <a:ext cx="7020780" cy="1231106"/>
          </a:xfrm>
          <a:prstGeom prst="rect">
            <a:avLst/>
          </a:prstGeom>
          <a:noFill/>
        </p:spPr>
        <p:txBody>
          <a:bodyPr wrap="square" rtlCol="0">
            <a:spAutoFit/>
          </a:bodyPr>
          <a:lstStyle/>
          <a:p>
            <a:pPr>
              <a:spcBef>
                <a:spcPts val="600"/>
              </a:spcBef>
              <a:spcAft>
                <a:spcPts val="600"/>
              </a:spcAft>
            </a:pPr>
            <a:r>
              <a:rPr lang="zh-CN" altLang="en-US"/>
              <a:t>以维度为</a:t>
            </a:r>
            <a:r>
              <a:rPr lang="en-US" altLang="zh-CN"/>
              <a:t>320*256*8</a:t>
            </a:r>
            <a:r>
              <a:rPr lang="zh-CN" altLang="en-US"/>
              <a:t>的数据进行说明</a:t>
            </a:r>
            <a:r>
              <a:rPr lang="en-US" altLang="zh-CN"/>
              <a:t>ESPIRIT</a:t>
            </a:r>
            <a:r>
              <a:rPr lang="zh-CN" altLang="en-US"/>
              <a:t>整个算法流程</a:t>
            </a:r>
            <a:endParaRPr lang="en-US" altLang="zh-CN"/>
          </a:p>
          <a:p>
            <a:pPr>
              <a:spcBef>
                <a:spcPts val="600"/>
              </a:spcBef>
              <a:spcAft>
                <a:spcPts val="600"/>
              </a:spcAft>
            </a:pPr>
            <a:r>
              <a:rPr lang="en-US" altLang="zh-CN"/>
              <a:t>1. </a:t>
            </a:r>
            <a:r>
              <a:rPr lang="zh-CN" altLang="en-US"/>
              <a:t>获取校准矩阵</a:t>
            </a:r>
            <a:r>
              <a:rPr lang="en-US" altLang="zh-CN"/>
              <a:t>A</a:t>
            </a:r>
          </a:p>
          <a:p>
            <a:pPr marL="285750" indent="-285750">
              <a:spcBef>
                <a:spcPts val="600"/>
              </a:spcBef>
              <a:spcAft>
                <a:spcPts val="600"/>
              </a:spcAft>
              <a:buFont typeface="Arial" panose="020B0604020202020204" pitchFamily="34" charset="0"/>
              <a:buChar char="•"/>
            </a:pPr>
            <a:endParaRPr lang="zh-CN" altLang="en-US"/>
          </a:p>
        </p:txBody>
      </p:sp>
    </p:spTree>
    <p:extLst>
      <p:ext uri="{BB962C8B-B14F-4D97-AF65-F5344CB8AC3E}">
        <p14:creationId xmlns:p14="http://schemas.microsoft.com/office/powerpoint/2010/main" val="75000705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06B45B4A-5053-47BE-9413-36F2BEEE0839}"/>
              </a:ext>
            </a:extLst>
          </p:cNvPr>
          <p:cNvSpPr/>
          <p:nvPr/>
        </p:nvSpPr>
        <p:spPr>
          <a:xfrm>
            <a:off x="323528" y="280285"/>
            <a:ext cx="2977358" cy="438582"/>
          </a:xfrm>
          <a:prstGeom prst="rect">
            <a:avLst/>
          </a:prstGeom>
        </p:spPr>
        <p:txBody>
          <a:bodyPr wrap="square" lIns="68580" tIns="34290" rIns="68580" bIns="34290">
            <a:spAutoFit/>
          </a:bodyPr>
          <a:lstStyle/>
          <a:p>
            <a:pPr>
              <a:defRPr/>
            </a:pPr>
            <a:r>
              <a:rPr lang="en-US" altLang="zh-CN" sz="2400" b="1" kern="10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rPr>
              <a:t>5.2</a:t>
            </a:r>
            <a:endParaRPr lang="zh-CN" altLang="zh-CN" sz="2400" b="1" kern="10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6" name="图片 5">
            <a:extLst>
              <a:ext uri="{FF2B5EF4-FFF2-40B4-BE49-F238E27FC236}">
                <a16:creationId xmlns:a16="http://schemas.microsoft.com/office/drawing/2014/main" id="{1AF04273-C983-4E05-B375-031F533FA6DB}"/>
              </a:ext>
            </a:extLst>
          </p:cNvPr>
          <p:cNvPicPr>
            <a:picLocks noChangeAspect="1"/>
          </p:cNvPicPr>
          <p:nvPr/>
        </p:nvPicPr>
        <p:blipFill>
          <a:blip r:embed="rId2"/>
          <a:stretch>
            <a:fillRect/>
          </a:stretch>
        </p:blipFill>
        <p:spPr>
          <a:xfrm>
            <a:off x="791580" y="1816460"/>
            <a:ext cx="7272808" cy="2237196"/>
          </a:xfrm>
          <a:prstGeom prst="rect">
            <a:avLst/>
          </a:prstGeom>
        </p:spPr>
      </p:pic>
      <p:sp>
        <p:nvSpPr>
          <p:cNvPr id="7" name="文本框 6">
            <a:extLst>
              <a:ext uri="{FF2B5EF4-FFF2-40B4-BE49-F238E27FC236}">
                <a16:creationId xmlns:a16="http://schemas.microsoft.com/office/drawing/2014/main" id="{D0F8686E-5C0D-4AA8-B0D5-2316F1EADF9C}"/>
              </a:ext>
            </a:extLst>
          </p:cNvPr>
          <p:cNvSpPr txBox="1"/>
          <p:nvPr/>
        </p:nvSpPr>
        <p:spPr>
          <a:xfrm>
            <a:off x="791580" y="788417"/>
            <a:ext cx="7020780" cy="800219"/>
          </a:xfrm>
          <a:prstGeom prst="rect">
            <a:avLst/>
          </a:prstGeom>
          <a:noFill/>
        </p:spPr>
        <p:txBody>
          <a:bodyPr wrap="square" rtlCol="0">
            <a:spAutoFit/>
          </a:bodyPr>
          <a:lstStyle/>
          <a:p>
            <a:pPr>
              <a:spcBef>
                <a:spcPts val="600"/>
              </a:spcBef>
              <a:spcAft>
                <a:spcPts val="600"/>
              </a:spcAft>
            </a:pPr>
            <a:r>
              <a:rPr lang="en-US" altLang="zh-CN"/>
              <a:t>2. </a:t>
            </a:r>
            <a:r>
              <a:rPr lang="zh-CN" altLang="en-US"/>
              <a:t>校准矩阵</a:t>
            </a:r>
            <a:r>
              <a:rPr lang="en-US" altLang="zh-CN"/>
              <a:t>A</a:t>
            </a:r>
            <a:r>
              <a:rPr lang="zh-CN" altLang="en-US"/>
              <a:t>进行奇异值分解</a:t>
            </a:r>
            <a:endParaRPr lang="en-US" altLang="zh-CN"/>
          </a:p>
          <a:p>
            <a:pPr marL="285750" indent="-285750">
              <a:spcBef>
                <a:spcPts val="600"/>
              </a:spcBef>
              <a:spcAft>
                <a:spcPts val="600"/>
              </a:spcAft>
              <a:buFont typeface="Arial" panose="020B0604020202020204" pitchFamily="34" charset="0"/>
              <a:buChar char="•"/>
            </a:pPr>
            <a:endParaRPr lang="zh-CN" altLang="en-US"/>
          </a:p>
        </p:txBody>
      </p:sp>
      <p:pic>
        <p:nvPicPr>
          <p:cNvPr id="2" name="图片 1">
            <a:extLst>
              <a:ext uri="{FF2B5EF4-FFF2-40B4-BE49-F238E27FC236}">
                <a16:creationId xmlns:a16="http://schemas.microsoft.com/office/drawing/2014/main" id="{1398006A-FEAC-40E1-9D8C-9FD664900294}"/>
              </a:ext>
            </a:extLst>
          </p:cNvPr>
          <p:cNvPicPr>
            <a:picLocks noChangeAspect="1"/>
          </p:cNvPicPr>
          <p:nvPr/>
        </p:nvPicPr>
        <p:blipFill>
          <a:blip r:embed="rId3"/>
          <a:stretch>
            <a:fillRect/>
          </a:stretch>
        </p:blipFill>
        <p:spPr>
          <a:xfrm>
            <a:off x="1073305" y="1312404"/>
            <a:ext cx="7162800" cy="2619375"/>
          </a:xfrm>
          <a:prstGeom prst="rect">
            <a:avLst/>
          </a:prstGeom>
        </p:spPr>
      </p:pic>
    </p:spTree>
    <p:extLst>
      <p:ext uri="{BB962C8B-B14F-4D97-AF65-F5344CB8AC3E}">
        <p14:creationId xmlns:p14="http://schemas.microsoft.com/office/powerpoint/2010/main" val="38353291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06B45B4A-5053-47BE-9413-36F2BEEE0839}"/>
              </a:ext>
            </a:extLst>
          </p:cNvPr>
          <p:cNvSpPr/>
          <p:nvPr/>
        </p:nvSpPr>
        <p:spPr>
          <a:xfrm>
            <a:off x="323528" y="280285"/>
            <a:ext cx="2977358" cy="438582"/>
          </a:xfrm>
          <a:prstGeom prst="rect">
            <a:avLst/>
          </a:prstGeom>
        </p:spPr>
        <p:txBody>
          <a:bodyPr wrap="square" lIns="68580" tIns="34290" rIns="68580" bIns="34290">
            <a:spAutoFit/>
          </a:bodyPr>
          <a:lstStyle/>
          <a:p>
            <a:pPr>
              <a:defRPr/>
            </a:pPr>
            <a:r>
              <a:rPr lang="en-US" altLang="zh-CN" sz="2400" b="1" kern="10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rPr>
              <a:t>5.3</a:t>
            </a:r>
            <a:endParaRPr lang="zh-CN" altLang="zh-CN" sz="2400" b="1" kern="10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D0F8686E-5C0D-4AA8-B0D5-2316F1EADF9C}"/>
                  </a:ext>
                </a:extLst>
              </p:cNvPr>
              <p:cNvSpPr txBox="1"/>
              <p:nvPr/>
            </p:nvSpPr>
            <p:spPr>
              <a:xfrm>
                <a:off x="791580" y="788417"/>
                <a:ext cx="7020780" cy="825098"/>
              </a:xfrm>
              <a:prstGeom prst="rect">
                <a:avLst/>
              </a:prstGeom>
              <a:noFill/>
            </p:spPr>
            <p:txBody>
              <a:bodyPr wrap="square" rtlCol="0">
                <a:spAutoFit/>
              </a:bodyPr>
              <a:lstStyle/>
              <a:p>
                <a:pPr>
                  <a:spcBef>
                    <a:spcPts val="600"/>
                  </a:spcBef>
                  <a:spcAft>
                    <a:spcPts val="600"/>
                  </a:spcAft>
                </a:pPr>
                <a:r>
                  <a:rPr lang="en-US" altLang="zh-CN"/>
                  <a:t>3. </a:t>
                </a:r>
                <a:r>
                  <a:rPr lang="zh-CN" altLang="en-US"/>
                  <a:t>通过</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𝑉</m:t>
                        </m:r>
                      </m:e>
                      <m:sub>
                        <m:r>
                          <a:rPr lang="en-US" altLang="zh-CN" i="1">
                            <a:latin typeface="Cambria Math" panose="02040503050406030204" pitchFamily="18" charset="0"/>
                          </a:rPr>
                          <m:t>‖</m:t>
                        </m:r>
                      </m:sub>
                    </m:sSub>
                  </m:oMath>
                </a14:m>
                <a:r>
                  <a:rPr lang="en-US" altLang="zh-CN"/>
                  <a:t> </a:t>
                </a:r>
                <a:r>
                  <a:rPr lang="zh-CN" altLang="en-US"/>
                  <a:t>构造特征值和特征向量</a:t>
                </a:r>
                <a:endParaRPr lang="en-US" altLang="zh-CN"/>
              </a:p>
              <a:p>
                <a:pPr marL="285750" indent="-285750">
                  <a:spcBef>
                    <a:spcPts val="600"/>
                  </a:spcBef>
                  <a:spcAft>
                    <a:spcPts val="600"/>
                  </a:spcAft>
                  <a:buFont typeface="Arial" panose="020B0604020202020204" pitchFamily="34" charset="0"/>
                  <a:buChar char="•"/>
                </a:pPr>
                <a:endParaRPr lang="zh-CN" altLang="en-US"/>
              </a:p>
            </p:txBody>
          </p:sp>
        </mc:Choice>
        <mc:Fallback xmlns="">
          <p:sp>
            <p:nvSpPr>
              <p:cNvPr id="7" name="文本框 6">
                <a:extLst>
                  <a:ext uri="{FF2B5EF4-FFF2-40B4-BE49-F238E27FC236}">
                    <a16:creationId xmlns:a16="http://schemas.microsoft.com/office/drawing/2014/main" id="{D0F8686E-5C0D-4AA8-B0D5-2316F1EADF9C}"/>
                  </a:ext>
                </a:extLst>
              </p:cNvPr>
              <p:cNvSpPr txBox="1">
                <a:spLocks noRot="1" noChangeAspect="1" noMove="1" noResize="1" noEditPoints="1" noAdjustHandles="1" noChangeArrowheads="1" noChangeShapeType="1" noTextEdit="1"/>
              </p:cNvSpPr>
              <p:nvPr/>
            </p:nvSpPr>
            <p:spPr>
              <a:xfrm>
                <a:off x="791580" y="788417"/>
                <a:ext cx="7020780" cy="825098"/>
              </a:xfrm>
              <a:prstGeom prst="rect">
                <a:avLst/>
              </a:prstGeom>
              <a:blipFill>
                <a:blip r:embed="rId2"/>
                <a:stretch>
                  <a:fillRect l="-781" t="-5882"/>
                </a:stretch>
              </a:blipFill>
            </p:spPr>
            <p:txBody>
              <a:bodyPr/>
              <a:lstStyle/>
              <a:p>
                <a:r>
                  <a:rPr lang="zh-CN" altLang="en-US">
                    <a:noFill/>
                  </a:rPr>
                  <a:t> </a:t>
                </a:r>
              </a:p>
            </p:txBody>
          </p:sp>
        </mc:Fallback>
      </mc:AlternateContent>
      <p:pic>
        <p:nvPicPr>
          <p:cNvPr id="5" name="图片 4">
            <a:extLst>
              <a:ext uri="{FF2B5EF4-FFF2-40B4-BE49-F238E27FC236}">
                <a16:creationId xmlns:a16="http://schemas.microsoft.com/office/drawing/2014/main" id="{BAA8EA48-F425-4A14-AA76-1EDF7B496B0D}"/>
              </a:ext>
            </a:extLst>
          </p:cNvPr>
          <p:cNvPicPr>
            <a:picLocks noChangeAspect="1"/>
          </p:cNvPicPr>
          <p:nvPr/>
        </p:nvPicPr>
        <p:blipFill>
          <a:blip r:embed="rId3"/>
          <a:stretch>
            <a:fillRect/>
          </a:stretch>
        </p:blipFill>
        <p:spPr>
          <a:xfrm>
            <a:off x="539552" y="1516124"/>
            <a:ext cx="4978753" cy="2259335"/>
          </a:xfrm>
          <a:prstGeom prst="rect">
            <a:avLst/>
          </a:prstGeom>
        </p:spPr>
      </p:pic>
      <p:pic>
        <p:nvPicPr>
          <p:cNvPr id="8" name="图片 7">
            <a:extLst>
              <a:ext uri="{FF2B5EF4-FFF2-40B4-BE49-F238E27FC236}">
                <a16:creationId xmlns:a16="http://schemas.microsoft.com/office/drawing/2014/main" id="{1C7D9202-7B79-4105-90D7-DDAFE633A9C3}"/>
              </a:ext>
            </a:extLst>
          </p:cNvPr>
          <p:cNvPicPr>
            <a:picLocks noChangeAspect="1"/>
          </p:cNvPicPr>
          <p:nvPr/>
        </p:nvPicPr>
        <p:blipFill>
          <a:blip r:embed="rId4"/>
          <a:stretch>
            <a:fillRect/>
          </a:stretch>
        </p:blipFill>
        <p:spPr>
          <a:xfrm>
            <a:off x="5472100" y="988368"/>
            <a:ext cx="3035940" cy="3298096"/>
          </a:xfrm>
          <a:prstGeom prst="rect">
            <a:avLst/>
          </a:prstGeom>
        </p:spPr>
      </p:pic>
    </p:spTree>
    <p:extLst>
      <p:ext uri="{BB962C8B-B14F-4D97-AF65-F5344CB8AC3E}">
        <p14:creationId xmlns:p14="http://schemas.microsoft.com/office/powerpoint/2010/main" val="23445978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06B45B4A-5053-47BE-9413-36F2BEEE0839}"/>
              </a:ext>
            </a:extLst>
          </p:cNvPr>
          <p:cNvSpPr/>
          <p:nvPr/>
        </p:nvSpPr>
        <p:spPr>
          <a:xfrm>
            <a:off x="323528" y="280285"/>
            <a:ext cx="2977358" cy="438582"/>
          </a:xfrm>
          <a:prstGeom prst="rect">
            <a:avLst/>
          </a:prstGeom>
        </p:spPr>
        <p:txBody>
          <a:bodyPr wrap="square" lIns="68580" tIns="34290" rIns="68580" bIns="34290">
            <a:spAutoFit/>
          </a:bodyPr>
          <a:lstStyle/>
          <a:p>
            <a:pPr>
              <a:defRPr/>
            </a:pPr>
            <a:r>
              <a:rPr lang="en-US" altLang="zh-CN" sz="2400" b="1" kern="10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rPr>
              <a:t>5.4</a:t>
            </a:r>
            <a:endParaRPr lang="zh-CN" altLang="zh-CN" sz="2400" b="1" kern="10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7" name="文本框 6">
            <a:extLst>
              <a:ext uri="{FF2B5EF4-FFF2-40B4-BE49-F238E27FC236}">
                <a16:creationId xmlns:a16="http://schemas.microsoft.com/office/drawing/2014/main" id="{D0F8686E-5C0D-4AA8-B0D5-2316F1EADF9C}"/>
              </a:ext>
            </a:extLst>
          </p:cNvPr>
          <p:cNvSpPr txBox="1"/>
          <p:nvPr/>
        </p:nvSpPr>
        <p:spPr>
          <a:xfrm>
            <a:off x="791580" y="788417"/>
            <a:ext cx="7020780" cy="800219"/>
          </a:xfrm>
          <a:prstGeom prst="rect">
            <a:avLst/>
          </a:prstGeom>
          <a:noFill/>
        </p:spPr>
        <p:txBody>
          <a:bodyPr wrap="square" rtlCol="0">
            <a:spAutoFit/>
          </a:bodyPr>
          <a:lstStyle/>
          <a:p>
            <a:pPr>
              <a:spcBef>
                <a:spcPts val="600"/>
              </a:spcBef>
              <a:spcAft>
                <a:spcPts val="600"/>
              </a:spcAft>
            </a:pPr>
            <a:r>
              <a:rPr lang="en-US" altLang="zh-CN"/>
              <a:t>4. </a:t>
            </a:r>
            <a:r>
              <a:rPr lang="zh-CN" altLang="en-US"/>
              <a:t>使用最后两个特征向量作为</a:t>
            </a:r>
            <a:r>
              <a:rPr lang="en-US" altLang="zh-CN"/>
              <a:t>ESPIRTI</a:t>
            </a:r>
            <a:r>
              <a:rPr lang="zh-CN" altLang="en-US"/>
              <a:t>重建的</a:t>
            </a:r>
            <a:r>
              <a:rPr lang="en-US" altLang="zh-CN"/>
              <a:t>Map</a:t>
            </a:r>
            <a:r>
              <a:rPr lang="zh-CN" altLang="en-US"/>
              <a:t>。</a:t>
            </a:r>
            <a:endParaRPr lang="en-US" altLang="zh-CN"/>
          </a:p>
          <a:p>
            <a:pPr marL="285750" indent="-285750">
              <a:spcBef>
                <a:spcPts val="600"/>
              </a:spcBef>
              <a:spcAft>
                <a:spcPts val="600"/>
              </a:spcAft>
              <a:buFont typeface="Arial" panose="020B0604020202020204" pitchFamily="34" charset="0"/>
              <a:buChar char="•"/>
            </a:pPr>
            <a:endParaRPr lang="zh-CN" altLang="en-US"/>
          </a:p>
        </p:txBody>
      </p:sp>
      <p:pic>
        <p:nvPicPr>
          <p:cNvPr id="4" name="图片 3">
            <a:extLst>
              <a:ext uri="{FF2B5EF4-FFF2-40B4-BE49-F238E27FC236}">
                <a16:creationId xmlns:a16="http://schemas.microsoft.com/office/drawing/2014/main" id="{5D2E528C-FE60-400C-AC5D-E6407659F4C9}"/>
              </a:ext>
            </a:extLst>
          </p:cNvPr>
          <p:cNvPicPr>
            <a:picLocks noChangeAspect="1"/>
          </p:cNvPicPr>
          <p:nvPr/>
        </p:nvPicPr>
        <p:blipFill>
          <a:blip r:embed="rId2"/>
          <a:stretch>
            <a:fillRect/>
          </a:stretch>
        </p:blipFill>
        <p:spPr>
          <a:xfrm>
            <a:off x="701570" y="1276400"/>
            <a:ext cx="3720341" cy="2829455"/>
          </a:xfrm>
          <a:prstGeom prst="rect">
            <a:avLst/>
          </a:prstGeom>
        </p:spPr>
      </p:pic>
      <p:pic>
        <p:nvPicPr>
          <p:cNvPr id="5" name="图片 4">
            <a:extLst>
              <a:ext uri="{FF2B5EF4-FFF2-40B4-BE49-F238E27FC236}">
                <a16:creationId xmlns:a16="http://schemas.microsoft.com/office/drawing/2014/main" id="{A3A27AAC-D793-4FEE-9030-1F4A2E4D9B02}"/>
              </a:ext>
            </a:extLst>
          </p:cNvPr>
          <p:cNvPicPr>
            <a:picLocks noChangeAspect="1"/>
          </p:cNvPicPr>
          <p:nvPr/>
        </p:nvPicPr>
        <p:blipFill>
          <a:blip r:embed="rId3"/>
          <a:stretch>
            <a:fillRect/>
          </a:stretch>
        </p:blipFill>
        <p:spPr>
          <a:xfrm>
            <a:off x="4409982" y="1744452"/>
            <a:ext cx="3798422" cy="3087164"/>
          </a:xfrm>
          <a:prstGeom prst="rect">
            <a:avLst/>
          </a:prstGeom>
        </p:spPr>
      </p:pic>
    </p:spTree>
    <p:extLst>
      <p:ext uri="{BB962C8B-B14F-4D97-AF65-F5344CB8AC3E}">
        <p14:creationId xmlns:p14="http://schemas.microsoft.com/office/powerpoint/2010/main" val="156976563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5" cstate="screen">
            <a:extLst>
              <a:ext uri="{28A0092B-C50C-407E-A947-70E740481C1C}">
                <a14:useLocalDpi xmlns:a14="http://schemas.microsoft.com/office/drawing/2010/main" val="0"/>
              </a:ext>
            </a:extLst>
          </a:blip>
          <a:srcRect l="17632" r="49845" b="47264"/>
          <a:stretch>
            <a:fillRect/>
          </a:stretch>
        </p:blipFill>
        <p:spPr>
          <a:xfrm>
            <a:off x="6192180" y="0"/>
            <a:ext cx="2124236" cy="3616660"/>
          </a:xfrm>
          <a:prstGeom prst="rect">
            <a:avLst/>
          </a:prstGeom>
        </p:spPr>
      </p:pic>
      <p:sp>
        <p:nvSpPr>
          <p:cNvPr id="6" name="PA_文本框 6"/>
          <p:cNvSpPr txBox="1"/>
          <p:nvPr>
            <p:custDataLst>
              <p:tags r:id="rId1"/>
            </p:custDataLst>
          </p:nvPr>
        </p:nvSpPr>
        <p:spPr>
          <a:xfrm>
            <a:off x="1007604" y="2853012"/>
            <a:ext cx="5077031" cy="757130"/>
          </a:xfrm>
          <a:prstGeom prst="rect">
            <a:avLst/>
          </a:prstGeom>
          <a:noFill/>
        </p:spPr>
        <p:txBody>
          <a:bodyPr wrap="none" rtlCol="0" anchor="ctr">
            <a:spAutoFit/>
          </a:bodyPr>
          <a:lstStyle/>
          <a:p>
            <a:pPr>
              <a:lnSpc>
                <a:spcPct val="120000"/>
              </a:lnSpc>
            </a:pPr>
            <a:r>
              <a:rPr lang="zh-CN" altLang="en-US" sz="3600" b="1">
                <a:solidFill>
                  <a:schemeClr val="accent1"/>
                </a:solidFill>
                <a:latin typeface="方正兰亭超细黑简体" panose="02000000000000000000" pitchFamily="2" charset="-122"/>
                <a:ea typeface="方正兰亭超细黑简体" panose="02000000000000000000" pitchFamily="2" charset="-122"/>
              </a:rPr>
              <a:t>演讲完毕  谢谢您的观看</a:t>
            </a:r>
          </a:p>
        </p:txBody>
      </p:sp>
      <p:sp>
        <p:nvSpPr>
          <p:cNvPr id="7" name="PA_半闭框 7"/>
          <p:cNvSpPr/>
          <p:nvPr>
            <p:custDataLst>
              <p:tags r:id="rId2"/>
            </p:custDataLst>
          </p:nvPr>
        </p:nvSpPr>
        <p:spPr>
          <a:xfrm>
            <a:off x="971600" y="2779146"/>
            <a:ext cx="2124236" cy="972108"/>
          </a:xfrm>
          <a:prstGeom prst="halfFrame">
            <a:avLst>
              <a:gd name="adj1" fmla="val 889"/>
              <a:gd name="adj2" fmla="val 1333"/>
            </a:avLst>
          </a:prstGeom>
          <a:solidFill>
            <a:srgbClr val="6568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9" name="文本框 9"/>
          <p:cNvSpPr txBox="1"/>
          <p:nvPr/>
        </p:nvSpPr>
        <p:spPr>
          <a:xfrm>
            <a:off x="900059" y="3506354"/>
            <a:ext cx="3369833" cy="297454"/>
          </a:xfrm>
          <a:prstGeom prst="rect">
            <a:avLst/>
          </a:prstGeom>
          <a:noFill/>
        </p:spPr>
        <p:txBody>
          <a:bodyPr wrap="none" rtlCol="0" anchor="ctr">
            <a:spAutoFit/>
          </a:bodyPr>
          <a:lstStyle/>
          <a:p>
            <a:pPr algn="ctr">
              <a:lnSpc>
                <a:spcPct val="120000"/>
              </a:lnSpc>
            </a:pPr>
            <a:r>
              <a:rPr lang="zh-CN" altLang="en-US" sz="1200" b="1" spc="300" dirty="0">
                <a:solidFill>
                  <a:schemeClr val="tx1">
                    <a:lumMod val="50000"/>
                    <a:lumOff val="50000"/>
                  </a:schemeClr>
                </a:solidFill>
                <a:latin typeface="方正兰亭超细黑简体" pitchFamily="2" charset="-122"/>
                <a:ea typeface="方正兰亭超细黑简体" pitchFamily="2" charset="-122"/>
              </a:rPr>
              <a:t>汇报人：黄益俊</a:t>
            </a:r>
            <a:r>
              <a:rPr lang="en-US" altLang="zh-CN" sz="1200" b="1" spc="300" dirty="0">
                <a:solidFill>
                  <a:schemeClr val="tx1">
                    <a:lumMod val="50000"/>
                    <a:lumOff val="50000"/>
                  </a:schemeClr>
                </a:solidFill>
                <a:latin typeface="方正兰亭超细黑简体" pitchFamily="2" charset="-122"/>
                <a:ea typeface="方正兰亭超细黑简体" pitchFamily="2" charset="-122"/>
              </a:rPr>
              <a:t>   </a:t>
            </a:r>
            <a:r>
              <a:rPr lang="zh-CN" altLang="en-US" sz="1200" b="1" spc="300" dirty="0">
                <a:solidFill>
                  <a:schemeClr val="tx1">
                    <a:lumMod val="50000"/>
                    <a:lumOff val="50000"/>
                  </a:schemeClr>
                </a:solidFill>
                <a:latin typeface="方正兰亭超细黑简体" pitchFamily="2" charset="-122"/>
                <a:ea typeface="方正兰亭超细黑简体" pitchFamily="2" charset="-122"/>
              </a:rPr>
              <a:t>时间：</a:t>
            </a:r>
            <a:r>
              <a:rPr lang="en-US" altLang="zh-CN" sz="1200" b="1" spc="300">
                <a:solidFill>
                  <a:schemeClr val="tx1">
                    <a:lumMod val="50000"/>
                    <a:lumOff val="50000"/>
                  </a:schemeClr>
                </a:solidFill>
                <a:latin typeface="方正兰亭超细黑简体" pitchFamily="2" charset="-122"/>
                <a:ea typeface="方正兰亭超细黑简体" pitchFamily="2" charset="-122"/>
              </a:rPr>
              <a:t>2021/6/2</a:t>
            </a:r>
            <a:endParaRPr lang="zh-CN" altLang="en-US" sz="1200" b="1" spc="300" dirty="0">
              <a:solidFill>
                <a:schemeClr val="tx1">
                  <a:lumMod val="50000"/>
                  <a:lumOff val="50000"/>
                </a:schemeClr>
              </a:solidFill>
              <a:latin typeface="方正兰亭超细黑简体" pitchFamily="2" charset="-122"/>
              <a:ea typeface="方正兰亭超细黑简体" pitchFamily="2" charset="-122"/>
            </a:endParaRPr>
          </a:p>
        </p:txBody>
      </p:sp>
      <p:sp>
        <p:nvSpPr>
          <p:cNvPr id="12" name="PA_半闭框 7"/>
          <p:cNvSpPr/>
          <p:nvPr>
            <p:custDataLst>
              <p:tags r:id="rId3"/>
            </p:custDataLst>
          </p:nvPr>
        </p:nvSpPr>
        <p:spPr>
          <a:xfrm flipH="1" flipV="1">
            <a:off x="4184340" y="3039558"/>
            <a:ext cx="1899828" cy="675692"/>
          </a:xfrm>
          <a:prstGeom prst="halfFrame">
            <a:avLst>
              <a:gd name="adj1" fmla="val 889"/>
              <a:gd name="adj2" fmla="val 1333"/>
            </a:avLst>
          </a:prstGeom>
          <a:solidFill>
            <a:srgbClr val="6568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cSld>
  <p:clrMapOvr>
    <a:masterClrMapping/>
  </p:clrMapOvr>
  <p:transition spd="med">
    <p:random/>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2"/>
          <p:cNvSpPr txBox="1">
            <a:spLocks noChangeArrowheads="1"/>
          </p:cNvSpPr>
          <p:nvPr/>
        </p:nvSpPr>
        <p:spPr bwMode="auto">
          <a:xfrm>
            <a:off x="2739543" y="3296543"/>
            <a:ext cx="4064705" cy="500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pPr algn="ctr"/>
            <a:r>
              <a:rPr lang="en-US" altLang="zh-CN" sz="2800" b="1" kern="10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rPr>
              <a:t>Introduction</a:t>
            </a:r>
            <a:endParaRPr lang="zh-CN" altLang="en-US" sz="2800" b="1">
              <a:solidFill>
                <a:srgbClr val="093B5C"/>
              </a:solidFill>
              <a:latin typeface="方正兰亭超细黑简体" pitchFamily="2" charset="-122"/>
              <a:ea typeface="方正兰亭超细黑简体" pitchFamily="2" charset="-122"/>
            </a:endParaRPr>
          </a:p>
        </p:txBody>
      </p:sp>
      <p:sp>
        <p:nvSpPr>
          <p:cNvPr id="26" name="文本框 12"/>
          <p:cNvSpPr txBox="1">
            <a:spLocks noChangeArrowheads="1"/>
          </p:cNvSpPr>
          <p:nvPr/>
        </p:nvSpPr>
        <p:spPr bwMode="auto">
          <a:xfrm>
            <a:off x="4824028" y="2270428"/>
            <a:ext cx="1007297" cy="1454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pPr algn="ctr"/>
            <a:r>
              <a:rPr lang="en-US" altLang="zh-CN" sz="9000">
                <a:solidFill>
                  <a:schemeClr val="tx1">
                    <a:lumMod val="50000"/>
                    <a:lumOff val="50000"/>
                  </a:schemeClr>
                </a:solidFill>
                <a:latin typeface="AgencyFB" panose="02000806040000020003" pitchFamily="2" charset="0"/>
                <a:ea typeface="微软雅黑" pitchFamily="34" charset="-122"/>
              </a:rPr>
              <a:t>1</a:t>
            </a:r>
            <a:endParaRPr lang="zh-CN" altLang="en-US" sz="9000">
              <a:solidFill>
                <a:schemeClr val="tx1">
                  <a:lumMod val="50000"/>
                  <a:lumOff val="50000"/>
                </a:schemeClr>
              </a:solidFill>
              <a:latin typeface="AgencyFB" panose="02000806040000020003" pitchFamily="2" charset="0"/>
              <a:ea typeface="微软雅黑" pitchFamily="34" charset="-122"/>
            </a:endParaRPr>
          </a:p>
        </p:txBody>
      </p:sp>
      <p:sp>
        <p:nvSpPr>
          <p:cNvPr id="16" name="文本框 14"/>
          <p:cNvSpPr txBox="1">
            <a:spLocks noChangeArrowheads="1"/>
          </p:cNvSpPr>
          <p:nvPr/>
        </p:nvSpPr>
        <p:spPr bwMode="auto">
          <a:xfrm>
            <a:off x="3959932" y="2680556"/>
            <a:ext cx="1378848" cy="2846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pPr algn="ctr" eaLnBrk="1" hangingPunct="1"/>
            <a:r>
              <a:rPr lang="en-US" altLang="zh-CN" sz="1400">
                <a:solidFill>
                  <a:schemeClr val="tx1">
                    <a:lumMod val="50000"/>
                    <a:lumOff val="50000"/>
                  </a:schemeClr>
                </a:solidFill>
                <a:latin typeface="微软雅黑" pitchFamily="34" charset="-122"/>
                <a:ea typeface="微软雅黑" pitchFamily="34" charset="-122"/>
              </a:rPr>
              <a:t>PART ONE</a:t>
            </a:r>
            <a:endParaRPr lang="zh-CN" altLang="en-US" sz="1400">
              <a:solidFill>
                <a:schemeClr val="tx1">
                  <a:lumMod val="50000"/>
                  <a:lumOff val="50000"/>
                </a:schemeClr>
              </a:solidFill>
              <a:latin typeface="微软雅黑" pitchFamily="34" charset="-122"/>
              <a:ea typeface="微软雅黑" pitchFamily="34" charset="-122"/>
            </a:endParaRPr>
          </a:p>
        </p:txBody>
      </p:sp>
      <p:pic>
        <p:nvPicPr>
          <p:cNvPr id="9" name="图片 8"/>
          <p:cNvPicPr>
            <a:picLocks noChangeAspect="1"/>
          </p:cNvPicPr>
          <p:nvPr/>
        </p:nvPicPr>
        <p:blipFill>
          <a:blip r:embed="rId4" cstate="screen">
            <a:extLst>
              <a:ext uri="{28A0092B-C50C-407E-A947-70E740481C1C}">
                <a14:useLocalDpi xmlns:a14="http://schemas.microsoft.com/office/drawing/2010/main" val="0"/>
              </a:ext>
            </a:extLst>
          </a:blip>
          <a:srcRect l="17632" r="49845" b="47264"/>
          <a:stretch>
            <a:fillRect/>
          </a:stretch>
        </p:blipFill>
        <p:spPr>
          <a:xfrm flipH="1">
            <a:off x="2159732" y="0"/>
            <a:ext cx="2088232" cy="3040091"/>
          </a:xfrm>
          <a:prstGeom prst="rect">
            <a:avLst/>
          </a:prstGeom>
        </p:spPr>
      </p:pic>
      <p:sp>
        <p:nvSpPr>
          <p:cNvPr id="10" name="PA_半闭框 7"/>
          <p:cNvSpPr/>
          <p:nvPr>
            <p:custDataLst>
              <p:tags r:id="rId1"/>
            </p:custDataLst>
          </p:nvPr>
        </p:nvSpPr>
        <p:spPr>
          <a:xfrm flipH="1">
            <a:off x="4463987" y="2320516"/>
            <a:ext cx="1296144" cy="720080"/>
          </a:xfrm>
          <a:prstGeom prst="halfFrame">
            <a:avLst>
              <a:gd name="adj1" fmla="val 889"/>
              <a:gd name="adj2" fmla="val 1333"/>
            </a:avLst>
          </a:prstGeom>
          <a:solidFill>
            <a:srgbClr val="6568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extLst>
      <p:ext uri="{BB962C8B-B14F-4D97-AF65-F5344CB8AC3E}">
        <p14:creationId xmlns:p14="http://schemas.microsoft.com/office/powerpoint/2010/main" val="1569039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泪滴形 23"/>
          <p:cNvSpPr/>
          <p:nvPr/>
        </p:nvSpPr>
        <p:spPr>
          <a:xfrm rot="18902711">
            <a:off x="4393585" y="919652"/>
            <a:ext cx="356830" cy="356941"/>
          </a:xfrm>
          <a:prstGeom prst="teardrop">
            <a:avLst>
              <a:gd name="adj" fmla="val 14414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a:endParaRPr lang="zh-CN" altLang="en-US"/>
          </a:p>
        </p:txBody>
      </p:sp>
      <p:sp>
        <p:nvSpPr>
          <p:cNvPr id="34" name="椭圆 33"/>
          <p:cNvSpPr/>
          <p:nvPr/>
        </p:nvSpPr>
        <p:spPr>
          <a:xfrm>
            <a:off x="4319972" y="728150"/>
            <a:ext cx="558437" cy="55861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a:endParaRPr lang="zh-CN" altLang="en-US"/>
          </a:p>
        </p:txBody>
      </p:sp>
      <p:sp>
        <p:nvSpPr>
          <p:cNvPr id="11" name="矩形 10">
            <a:extLst>
              <a:ext uri="{FF2B5EF4-FFF2-40B4-BE49-F238E27FC236}">
                <a16:creationId xmlns:a16="http://schemas.microsoft.com/office/drawing/2014/main" id="{1236E4C2-7BA2-4B95-A087-F166E27A6F9D}"/>
              </a:ext>
            </a:extLst>
          </p:cNvPr>
          <p:cNvSpPr/>
          <p:nvPr/>
        </p:nvSpPr>
        <p:spPr>
          <a:xfrm>
            <a:off x="323528" y="280285"/>
            <a:ext cx="2977358" cy="438582"/>
          </a:xfrm>
          <a:prstGeom prst="rect">
            <a:avLst/>
          </a:prstGeom>
        </p:spPr>
        <p:txBody>
          <a:bodyPr wrap="square" lIns="68580" tIns="34290" rIns="68580" bIns="34290">
            <a:spAutoFit/>
          </a:bodyPr>
          <a:lstStyle/>
          <a:p>
            <a:pPr>
              <a:defRPr/>
            </a:pPr>
            <a:r>
              <a:rPr lang="en-US" altLang="zh-CN" sz="2400" b="1" kern="100"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rPr>
              <a:t>1.1 SENSE</a:t>
            </a:r>
            <a:endParaRPr lang="zh-CN" altLang="zh-CN" sz="2400" b="1" kern="100"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mc:AlternateContent xmlns:mc="http://schemas.openxmlformats.org/markup-compatibility/2006">
        <mc:Choice xmlns:a14="http://schemas.microsoft.com/office/drawing/2010/main" Requires="a14">
          <p:sp>
            <p:nvSpPr>
              <p:cNvPr id="5" name="文本框 4">
                <a:extLst>
                  <a:ext uri="{FF2B5EF4-FFF2-40B4-BE49-F238E27FC236}">
                    <a16:creationId xmlns:a16="http://schemas.microsoft.com/office/drawing/2014/main" id="{92B0A720-C69D-4CB6-9760-DD6E1104404E}"/>
                  </a:ext>
                </a:extLst>
              </p:cNvPr>
              <p:cNvSpPr txBox="1"/>
              <p:nvPr/>
            </p:nvSpPr>
            <p:spPr>
              <a:xfrm>
                <a:off x="900000" y="720000"/>
                <a:ext cx="7020780" cy="5586145"/>
              </a:xfrm>
              <a:prstGeom prst="rect">
                <a:avLst/>
              </a:prstGeom>
              <a:noFill/>
            </p:spPr>
            <p:txBody>
              <a:bodyPr wrap="square" rtlCol="0">
                <a:spAutoFit/>
              </a:bodyPr>
              <a:lstStyle/>
              <a:p>
                <a:pPr marL="285750" indent="-285750">
                  <a:spcBef>
                    <a:spcPts val="600"/>
                  </a:spcBef>
                  <a:spcAft>
                    <a:spcPts val="600"/>
                  </a:spcAft>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rPr>
                  <a:t>Sensitivity encoding(SENSE).</a:t>
                </a:r>
              </a:p>
              <a:p>
                <a:pPr marL="742950" lvl="1" indent="-285750">
                  <a:spcBef>
                    <a:spcPts val="600"/>
                  </a:spcBef>
                  <a:spcAft>
                    <a:spcPts val="600"/>
                  </a:spcAft>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rPr>
                  <a:t>SENSE</a:t>
                </a:r>
                <a:r>
                  <a:rPr lang="zh-CN" altLang="en-US" dirty="0">
                    <a:latin typeface="微软雅黑" panose="020B0503020204020204" pitchFamily="34" charset="-122"/>
                    <a:ea typeface="微软雅黑" panose="020B0503020204020204" pitchFamily="34" charset="-122"/>
                  </a:rPr>
                  <a:t>将并行成像重建问题归结为一个线性逆问题。</a:t>
                </a:r>
                <a:endParaRPr lang="en-US" altLang="zh-CN" dirty="0">
                  <a:latin typeface="微软雅黑" panose="020B0503020204020204" pitchFamily="34" charset="-122"/>
                  <a:ea typeface="微软雅黑" panose="020B0503020204020204" pitchFamily="34" charset="-122"/>
                </a:endParaRPr>
              </a:p>
              <a:p>
                <a:pPr marL="742950" lvl="1" indent="-285750">
                  <a:spcBef>
                    <a:spcPts val="600"/>
                  </a:spcBef>
                  <a:spcAft>
                    <a:spcPts val="60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其表达式写为：</a:t>
                </a:r>
                <a:endParaRPr lang="en-US" altLang="zh-CN" dirty="0">
                  <a:latin typeface="微软雅黑" panose="020B0503020204020204" pitchFamily="34" charset="-122"/>
                  <a:ea typeface="微软雅黑" panose="020B0503020204020204" pitchFamily="34" charset="-122"/>
                </a:endParaRPr>
              </a:p>
              <a:p>
                <a:pPr lvl="1" algn="ctr">
                  <a:spcBef>
                    <a:spcPts val="600"/>
                  </a:spcBef>
                  <a:spcAft>
                    <a:spcPts val="600"/>
                  </a:spcAft>
                </a:pP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i="1">
                            <a:latin typeface="Cambria Math" panose="02040503050406030204" pitchFamily="18" charset="0"/>
                          </a:rPr>
                          <m:t>𝑖</m:t>
                        </m:r>
                      </m:sub>
                    </m:sSub>
                    <m:r>
                      <a:rPr lang="en-US" altLang="zh-CN" i="1">
                        <a:latin typeface="Cambria Math" panose="02040503050406030204" pitchFamily="18" charset="0"/>
                      </a:rPr>
                      <m:t>=</m:t>
                    </m:r>
                    <m:r>
                      <a:rPr lang="en-US" altLang="zh-CN" i="1">
                        <a:latin typeface="Cambria Math" panose="02040503050406030204" pitchFamily="18" charset="0"/>
                      </a:rPr>
                      <m:t>𝑃𝐹</m:t>
                    </m:r>
                    <m:sSub>
                      <m:sSubPr>
                        <m:ctrlPr>
                          <a:rPr lang="en-US" altLang="zh-CN" i="1">
                            <a:latin typeface="Cambria Math" panose="02040503050406030204" pitchFamily="18" charset="0"/>
                          </a:rPr>
                        </m:ctrlPr>
                      </m:sSubPr>
                      <m:e>
                        <m:r>
                          <a:rPr lang="en-US" altLang="zh-CN" i="1">
                            <a:latin typeface="Cambria Math" panose="02040503050406030204" pitchFamily="18" charset="0"/>
                          </a:rPr>
                          <m:t>𝑆</m:t>
                        </m:r>
                      </m:e>
                      <m:sub>
                        <m:r>
                          <a:rPr lang="en-US" altLang="zh-CN" i="1">
                            <a:latin typeface="Cambria Math" panose="02040503050406030204" pitchFamily="18" charset="0"/>
                          </a:rPr>
                          <m:t>𝑖</m:t>
                        </m:r>
                      </m:sub>
                    </m:sSub>
                    <m:r>
                      <a:rPr lang="en-US" altLang="zh-CN" i="1" smtClean="0">
                        <a:latin typeface="Cambria Math" panose="02040503050406030204" pitchFamily="18" charset="0"/>
                      </a:rPr>
                      <m:t>𝑚</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𝜂</m:t>
                        </m:r>
                      </m:e>
                      <m:sub>
                        <m:r>
                          <a:rPr lang="en-US" altLang="zh-CN" b="0" i="1" smtClean="0">
                            <a:latin typeface="Cambria Math" panose="02040503050406030204" pitchFamily="18" charset="0"/>
                          </a:rPr>
                          <m:t>𝑙</m:t>
                        </m:r>
                      </m:sub>
                    </m:sSub>
                    <m:r>
                      <a:rPr lang="en-US" altLang="zh-CN" i="1">
                        <a:latin typeface="Cambria Math" panose="02040503050406030204" pitchFamily="18" charset="0"/>
                      </a:rPr>
                      <m:t>    |  1≤ </m:t>
                    </m:r>
                    <m:r>
                      <a:rPr lang="en-US" altLang="zh-CN" i="1">
                        <a:latin typeface="Cambria Math" panose="02040503050406030204" pitchFamily="18" charset="0"/>
                      </a:rPr>
                      <m:t>𝑖</m:t>
                    </m:r>
                    <m:r>
                      <a:rPr lang="en-US" altLang="zh-CN" i="1">
                        <a:latin typeface="Cambria Math" panose="02040503050406030204" pitchFamily="18" charset="0"/>
                      </a:rPr>
                      <m:t>≤</m:t>
                    </m:r>
                    <m:r>
                      <a:rPr lang="en-US" altLang="zh-CN" i="1">
                        <a:latin typeface="Cambria Math" panose="02040503050406030204" pitchFamily="18" charset="0"/>
                      </a:rPr>
                      <m:t>𝑁</m:t>
                    </m:r>
                    <m:r>
                      <a:rPr lang="en-US" altLang="zh-CN" b="0" i="1" smtClean="0">
                        <a:latin typeface="Cambria Math" panose="02040503050406030204" pitchFamily="18" charset="0"/>
                      </a:rPr>
                      <m:t> </m:t>
                    </m:r>
                  </m:oMath>
                </a14:m>
                <a:r>
                  <a:rPr lang="en-US" altLang="zh-CN" dirty="0">
                    <a:latin typeface="微软雅黑" panose="020B0503020204020204" pitchFamily="34" charset="-122"/>
                    <a:ea typeface="微软雅黑" panose="020B0503020204020204" pitchFamily="34" charset="-122"/>
                  </a:rPr>
                  <a:t>  [1]</a:t>
                </a:r>
              </a:p>
              <a:p>
                <a:pPr marL="742950" lvl="1" indent="-285750">
                  <a:spcBef>
                    <a:spcPts val="600"/>
                  </a:spcBef>
                  <a:spcAft>
                    <a:spcPts val="600"/>
                  </a:spcAft>
                  <a:buFont typeface="Arial" panose="020B0604020202020204" pitchFamily="34" charset="0"/>
                  <a:buChar char="•"/>
                </a:pPr>
                <a14:m>
                  <m:oMath xmlns:m="http://schemas.openxmlformats.org/officeDocument/2006/math">
                    <m:r>
                      <a:rPr lang="en-US" altLang="zh-CN" i="1">
                        <a:latin typeface="Cambria Math" panose="02040503050406030204" pitchFamily="18" charset="0"/>
                      </a:rPr>
                      <m:t>𝑚</m:t>
                    </m:r>
                  </m:oMath>
                </a14:m>
                <a:r>
                  <a:rPr lang="zh-CN" altLang="en-US" dirty="0">
                    <a:latin typeface="微软雅黑" panose="020B0503020204020204" pitchFamily="34" charset="-122"/>
                    <a:ea typeface="微软雅黑" panose="020B0503020204020204" pitchFamily="34" charset="-122"/>
                  </a:rPr>
                  <a:t>：被磁共振扫描的图像。</a:t>
                </a:r>
                <a:endParaRPr lang="en-US" altLang="zh-CN" dirty="0">
                  <a:latin typeface="微软雅黑" panose="020B0503020204020204" pitchFamily="34" charset="-122"/>
                  <a:ea typeface="微软雅黑" panose="020B0503020204020204" pitchFamily="34" charset="-122"/>
                </a:endParaRPr>
              </a:p>
              <a:p>
                <a:pPr marL="742950" lvl="1" indent="-285750">
                  <a:spcBef>
                    <a:spcPts val="600"/>
                  </a:spcBef>
                  <a:spcAft>
                    <a:spcPts val="600"/>
                  </a:spcAft>
                  <a:buFont typeface="Arial" panose="020B0604020202020204" pitchFamily="34" charset="0"/>
                  <a:buChar char="•"/>
                </a:pP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𝑆</m:t>
                        </m:r>
                      </m:e>
                      <m:sub>
                        <m:r>
                          <a:rPr lang="en-US" altLang="zh-CN" i="1">
                            <a:latin typeface="Cambria Math" panose="02040503050406030204" pitchFamily="18" charset="0"/>
                          </a:rPr>
                          <m:t>𝑖</m:t>
                        </m:r>
                      </m:sub>
                    </m:sSub>
                  </m:oMath>
                </a14:m>
                <a:r>
                  <a:rPr lang="zh-CN" altLang="en-US" dirty="0">
                    <a:latin typeface="微软雅黑" panose="020B0503020204020204" pitchFamily="34" charset="-122"/>
                    <a:ea typeface="微软雅黑" panose="020B0503020204020204" pitchFamily="34" charset="-122"/>
                  </a:rPr>
                  <a:t>：第</a:t>
                </a:r>
                <a14:m>
                  <m:oMath xmlns:m="http://schemas.openxmlformats.org/officeDocument/2006/math">
                    <m:r>
                      <a:rPr lang="en-US" altLang="zh-CN" i="1" smtClean="0">
                        <a:latin typeface="Cambria Math" panose="02040503050406030204" pitchFamily="18" charset="0"/>
                      </a:rPr>
                      <m:t>𝑖</m:t>
                    </m:r>
                  </m:oMath>
                </a14:m>
                <a:r>
                  <a:rPr lang="zh-CN" altLang="en-US" dirty="0">
                    <a:latin typeface="微软雅黑" panose="020B0503020204020204" pitchFamily="34" charset="-122"/>
                    <a:ea typeface="微软雅黑" panose="020B0503020204020204" pitchFamily="34" charset="-122"/>
                  </a:rPr>
                  <a:t>个线圈灵敏度的对角矩阵。</a:t>
                </a:r>
                <a:endParaRPr lang="en-US" altLang="zh-CN" dirty="0">
                  <a:latin typeface="微软雅黑" panose="020B0503020204020204" pitchFamily="34" charset="-122"/>
                  <a:ea typeface="微软雅黑" panose="020B0503020204020204" pitchFamily="34" charset="-122"/>
                </a:endParaRPr>
              </a:p>
              <a:p>
                <a:pPr marL="742950" lvl="1" indent="-285750">
                  <a:spcBef>
                    <a:spcPts val="600"/>
                  </a:spcBef>
                  <a:spcAft>
                    <a:spcPts val="600"/>
                  </a:spcAft>
                  <a:buFont typeface="Arial" panose="020B0604020202020204" pitchFamily="34" charset="0"/>
                  <a:buChar char="•"/>
                </a:pPr>
                <a14:m>
                  <m:oMath xmlns:m="http://schemas.openxmlformats.org/officeDocument/2006/math">
                    <m:r>
                      <a:rPr lang="en-US" altLang="zh-CN" i="1">
                        <a:latin typeface="Cambria Math" panose="02040503050406030204" pitchFamily="18" charset="0"/>
                      </a:rPr>
                      <m:t>𝐹</m:t>
                    </m:r>
                  </m:oMath>
                </a14:m>
                <a:r>
                  <a:rPr lang="zh-CN" altLang="en-US" dirty="0">
                    <a:latin typeface="微软雅黑" panose="020B0503020204020204" pitchFamily="34" charset="-122"/>
                    <a:ea typeface="微软雅黑" panose="020B0503020204020204" pitchFamily="34" charset="-122"/>
                  </a:rPr>
                  <a:t>：离散傅里叶变换矩阵。</a:t>
                </a:r>
                <a:endParaRPr lang="en-US" altLang="zh-CN" dirty="0">
                  <a:latin typeface="微软雅黑" panose="020B0503020204020204" pitchFamily="34" charset="-122"/>
                  <a:ea typeface="微软雅黑" panose="020B0503020204020204" pitchFamily="34" charset="-122"/>
                </a:endParaRPr>
              </a:p>
              <a:p>
                <a:pPr marL="742950" lvl="1" indent="-285750">
                  <a:spcBef>
                    <a:spcPts val="600"/>
                  </a:spcBef>
                  <a:spcAft>
                    <a:spcPts val="600"/>
                  </a:spcAft>
                  <a:buFont typeface="Arial" panose="020B0604020202020204" pitchFamily="34" charset="0"/>
                  <a:buChar char="•"/>
                </a:pPr>
                <a14:m>
                  <m:oMath xmlns:m="http://schemas.openxmlformats.org/officeDocument/2006/math">
                    <m:r>
                      <a:rPr lang="en-US" altLang="zh-CN" i="1">
                        <a:latin typeface="Cambria Math" panose="02040503050406030204" pitchFamily="18" charset="0"/>
                      </a:rPr>
                      <m:t>𝑃</m:t>
                    </m:r>
                  </m:oMath>
                </a14:m>
                <a:r>
                  <a:rPr lang="zh-CN" altLang="en-US" dirty="0">
                    <a:latin typeface="微软雅黑" panose="020B0503020204020204" pitchFamily="34" charset="-122"/>
                    <a:ea typeface="微软雅黑" panose="020B0503020204020204" pitchFamily="34" charset="-122"/>
                  </a:rPr>
                  <a:t>：采样矩阵。</a:t>
                </a:r>
                <a:endParaRPr lang="en-US" altLang="zh-CN" dirty="0">
                  <a:latin typeface="微软雅黑" panose="020B0503020204020204" pitchFamily="34" charset="-122"/>
                  <a:ea typeface="微软雅黑" panose="020B0503020204020204" pitchFamily="34" charset="-122"/>
                </a:endParaRPr>
              </a:p>
              <a:p>
                <a:pPr marL="742950" lvl="1" indent="-285750">
                  <a:spcBef>
                    <a:spcPts val="600"/>
                  </a:spcBef>
                  <a:spcAft>
                    <a:spcPts val="600"/>
                  </a:spcAft>
                  <a:buFont typeface="Arial" panose="020B0604020202020204" pitchFamily="34" charset="0"/>
                  <a:buChar char="•"/>
                </a:pPr>
                <a14:m>
                  <m:oMath xmlns:m="http://schemas.openxmlformats.org/officeDocument/2006/math">
                    <m:r>
                      <a:rPr lang="en-US" altLang="zh-CN" i="1">
                        <a:latin typeface="Cambria Math" panose="02040503050406030204" pitchFamily="18" charset="0"/>
                      </a:rPr>
                      <m:t>𝜂</m:t>
                    </m:r>
                    <m:r>
                      <a:rPr lang="zh-CN" altLang="en-US" i="1" smtClean="0">
                        <a:latin typeface="Cambria Math" panose="02040503050406030204" pitchFamily="18" charset="0"/>
                      </a:rPr>
                      <m:t>：</m:t>
                    </m:r>
                  </m:oMath>
                </a14:m>
                <a:r>
                  <a:rPr lang="zh-CN" altLang="zh-CN" dirty="0">
                    <a:latin typeface="微软雅黑" panose="020B0503020204020204" pitchFamily="34" charset="-122"/>
                    <a:ea typeface="微软雅黑" panose="020B0503020204020204" pitchFamily="34" charset="-122"/>
                  </a:rPr>
                  <a:t>线圈</a:t>
                </a:r>
                <a14:m>
                  <m:oMath xmlns:m="http://schemas.openxmlformats.org/officeDocument/2006/math">
                    <m:r>
                      <a:rPr lang="en-US" altLang="zh-CN" i="1"/>
                      <m:t>𝑙</m:t>
                    </m:r>
                  </m:oMath>
                </a14:m>
                <a:r>
                  <a:rPr lang="zh-CN" altLang="zh-CN" dirty="0">
                    <a:latin typeface="微软雅黑" panose="020B0503020204020204" pitchFamily="34" charset="-122"/>
                    <a:ea typeface="微软雅黑" panose="020B0503020204020204" pitchFamily="34" charset="-122"/>
                  </a:rPr>
                  <a:t>的加性噪声</a:t>
                </a:r>
                <a:endParaRPr lang="en-US" altLang="zh-CN" dirty="0">
                  <a:latin typeface="微软雅黑" panose="020B0503020204020204" pitchFamily="34" charset="-122"/>
                  <a:ea typeface="微软雅黑" panose="020B0503020204020204" pitchFamily="34" charset="-122"/>
                </a:endParaRPr>
              </a:p>
              <a:p>
                <a:pPr marL="742950" lvl="1" indent="-285750">
                  <a:spcBef>
                    <a:spcPts val="600"/>
                  </a:spcBef>
                  <a:spcAft>
                    <a:spcPts val="600"/>
                  </a:spcAft>
                  <a:buFont typeface="Arial" panose="020B0604020202020204" pitchFamily="34" charset="0"/>
                  <a:buChar char="•"/>
                </a:pPr>
                <a14:m>
                  <m:oMath xmlns:m="http://schemas.openxmlformats.org/officeDocument/2006/math">
                    <m:r>
                      <a:rPr lang="en-US" altLang="zh-CN" i="1">
                        <a:latin typeface="Cambria Math" panose="02040503050406030204" pitchFamily="18" charset="0"/>
                      </a:rPr>
                      <m:t>𝑁</m:t>
                    </m:r>
                  </m:oMath>
                </a14:m>
                <a:r>
                  <a:rPr lang="zh-CN" altLang="en-US" dirty="0">
                    <a:latin typeface="微软雅黑" panose="020B0503020204020204" pitchFamily="34" charset="-122"/>
                    <a:ea typeface="微软雅黑" panose="020B0503020204020204" pitchFamily="34" charset="-122"/>
                  </a:rPr>
                  <a:t>：线圈数量。</a:t>
                </a:r>
                <a:endParaRPr lang="en-US" altLang="zh-CN" dirty="0">
                  <a:latin typeface="微软雅黑" panose="020B0503020204020204" pitchFamily="34" charset="-122"/>
                  <a:ea typeface="微软雅黑" panose="020B0503020204020204" pitchFamily="34" charset="-122"/>
                </a:endParaRPr>
              </a:p>
              <a:p>
                <a:pPr marL="742950" lvl="1" indent="-285750">
                  <a:spcBef>
                    <a:spcPts val="600"/>
                  </a:spcBef>
                  <a:spcAft>
                    <a:spcPts val="600"/>
                  </a:spcAft>
                  <a:buFont typeface="Arial" panose="020B0604020202020204" pitchFamily="34" charset="0"/>
                  <a:buChar char="•"/>
                </a:pPr>
                <a:endParaRPr lang="en-US" altLang="zh-CN" dirty="0">
                  <a:latin typeface="微软雅黑" panose="020B0503020204020204" pitchFamily="34" charset="-122"/>
                  <a:ea typeface="微软雅黑" panose="020B0503020204020204" pitchFamily="34" charset="-122"/>
                </a:endParaRPr>
              </a:p>
              <a:p>
                <a:pPr marL="742950" lvl="1" indent="-285750">
                  <a:buFont typeface="Arial" panose="020B0604020202020204" pitchFamily="34" charset="0"/>
                  <a:buChar char="•"/>
                </a:pPr>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endParaRPr>
              </a:p>
            </p:txBody>
          </p:sp>
        </mc:Choice>
        <mc:Fallback>
          <p:sp>
            <p:nvSpPr>
              <p:cNvPr id="5" name="文本框 4">
                <a:extLst>
                  <a:ext uri="{FF2B5EF4-FFF2-40B4-BE49-F238E27FC236}">
                    <a16:creationId xmlns:a16="http://schemas.microsoft.com/office/drawing/2014/main" id="{92B0A720-C69D-4CB6-9760-DD6E1104404E}"/>
                  </a:ext>
                </a:extLst>
              </p:cNvPr>
              <p:cNvSpPr txBox="1">
                <a:spLocks noRot="1" noChangeAspect="1" noMove="1" noResize="1" noEditPoints="1" noAdjustHandles="1" noChangeArrowheads="1" noChangeShapeType="1" noTextEdit="1"/>
              </p:cNvSpPr>
              <p:nvPr/>
            </p:nvSpPr>
            <p:spPr>
              <a:xfrm>
                <a:off x="900000" y="720000"/>
                <a:ext cx="7020780" cy="5586145"/>
              </a:xfrm>
              <a:prstGeom prst="rect">
                <a:avLst/>
              </a:prstGeom>
              <a:blipFill>
                <a:blip r:embed="rId3"/>
                <a:stretch>
                  <a:fillRect l="-608" t="-54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474985627"/>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a:extLst>
              <a:ext uri="{FF2B5EF4-FFF2-40B4-BE49-F238E27FC236}">
                <a16:creationId xmlns:a16="http://schemas.microsoft.com/office/drawing/2014/main" id="{A03B70A3-8498-4C11-91C2-0FAA10A73F1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03948" y="2284512"/>
            <a:ext cx="1080000" cy="1080000"/>
          </a:xfrm>
          <a:prstGeom prst="rect">
            <a:avLst/>
          </a:prstGeom>
        </p:spPr>
      </p:pic>
      <p:pic>
        <p:nvPicPr>
          <p:cNvPr id="13" name="图片 12">
            <a:extLst>
              <a:ext uri="{FF2B5EF4-FFF2-40B4-BE49-F238E27FC236}">
                <a16:creationId xmlns:a16="http://schemas.microsoft.com/office/drawing/2014/main" id="{66CA3E9D-E9B4-419C-A428-23B01F94760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43948" y="1204512"/>
            <a:ext cx="1080000" cy="1080000"/>
          </a:xfrm>
          <a:prstGeom prst="rect">
            <a:avLst/>
          </a:prstGeom>
        </p:spPr>
      </p:pic>
      <p:pic>
        <p:nvPicPr>
          <p:cNvPr id="15" name="图片 14">
            <a:extLst>
              <a:ext uri="{FF2B5EF4-FFF2-40B4-BE49-F238E27FC236}">
                <a16:creationId xmlns:a16="http://schemas.microsoft.com/office/drawing/2014/main" id="{91C4CC97-BC7E-4FBB-877A-C8D1DD08404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23948" y="1204512"/>
            <a:ext cx="1080000" cy="1080000"/>
          </a:xfrm>
          <a:prstGeom prst="rect">
            <a:avLst/>
          </a:prstGeom>
        </p:spPr>
      </p:pic>
      <p:pic>
        <p:nvPicPr>
          <p:cNvPr id="17" name="图片 16">
            <a:extLst>
              <a:ext uri="{FF2B5EF4-FFF2-40B4-BE49-F238E27FC236}">
                <a16:creationId xmlns:a16="http://schemas.microsoft.com/office/drawing/2014/main" id="{ED1E064E-1759-4FCB-A50A-727B8EA9494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183948" y="1207556"/>
            <a:ext cx="1080000" cy="1080000"/>
          </a:xfrm>
          <a:prstGeom prst="rect">
            <a:avLst/>
          </a:prstGeom>
        </p:spPr>
      </p:pic>
      <p:pic>
        <p:nvPicPr>
          <p:cNvPr id="19" name="图片 18">
            <a:extLst>
              <a:ext uri="{FF2B5EF4-FFF2-40B4-BE49-F238E27FC236}">
                <a16:creationId xmlns:a16="http://schemas.microsoft.com/office/drawing/2014/main" id="{570F38E1-6438-48AE-8927-5F77A5DFC9B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263948" y="1207556"/>
            <a:ext cx="1080000" cy="1080000"/>
          </a:xfrm>
          <a:prstGeom prst="rect">
            <a:avLst/>
          </a:prstGeom>
        </p:spPr>
      </p:pic>
      <p:pic>
        <p:nvPicPr>
          <p:cNvPr id="21" name="图片 20">
            <a:extLst>
              <a:ext uri="{FF2B5EF4-FFF2-40B4-BE49-F238E27FC236}">
                <a16:creationId xmlns:a16="http://schemas.microsoft.com/office/drawing/2014/main" id="{538BD140-A657-45F0-A41E-A2FD0950C0A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943948" y="3369495"/>
            <a:ext cx="1080000" cy="1080000"/>
          </a:xfrm>
          <a:prstGeom prst="rect">
            <a:avLst/>
          </a:prstGeom>
        </p:spPr>
      </p:pic>
      <p:pic>
        <p:nvPicPr>
          <p:cNvPr id="23" name="图片 22">
            <a:extLst>
              <a:ext uri="{FF2B5EF4-FFF2-40B4-BE49-F238E27FC236}">
                <a16:creationId xmlns:a16="http://schemas.microsoft.com/office/drawing/2014/main" id="{41446B84-8610-4976-B8CC-C8292E1DC67F}"/>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023948" y="3369495"/>
            <a:ext cx="1080000" cy="1080000"/>
          </a:xfrm>
          <a:prstGeom prst="rect">
            <a:avLst/>
          </a:prstGeom>
        </p:spPr>
      </p:pic>
      <p:pic>
        <p:nvPicPr>
          <p:cNvPr id="25" name="图片 24">
            <a:extLst>
              <a:ext uri="{FF2B5EF4-FFF2-40B4-BE49-F238E27FC236}">
                <a16:creationId xmlns:a16="http://schemas.microsoft.com/office/drawing/2014/main" id="{237F6B25-FED9-4B1D-A421-E4FB63DC9993}"/>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183948" y="3369495"/>
            <a:ext cx="1080000" cy="1080000"/>
          </a:xfrm>
          <a:prstGeom prst="rect">
            <a:avLst/>
          </a:prstGeom>
        </p:spPr>
      </p:pic>
      <p:pic>
        <p:nvPicPr>
          <p:cNvPr id="27" name="图片 26">
            <a:extLst>
              <a:ext uri="{FF2B5EF4-FFF2-40B4-BE49-F238E27FC236}">
                <a16:creationId xmlns:a16="http://schemas.microsoft.com/office/drawing/2014/main" id="{E9A36241-9567-498D-90A6-33725CCA4C84}"/>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263948" y="3369495"/>
            <a:ext cx="1080000" cy="1080000"/>
          </a:xfrm>
          <a:prstGeom prst="rect">
            <a:avLst/>
          </a:prstGeom>
        </p:spPr>
      </p:pic>
      <mc:AlternateContent xmlns:mc="http://schemas.openxmlformats.org/markup-compatibility/2006">
        <mc:Choice xmlns:a14="http://schemas.microsoft.com/office/drawing/2010/main" Requires="a14">
          <p:sp>
            <p:nvSpPr>
              <p:cNvPr id="28" name="文本框 27">
                <a:extLst>
                  <a:ext uri="{FF2B5EF4-FFF2-40B4-BE49-F238E27FC236}">
                    <a16:creationId xmlns:a16="http://schemas.microsoft.com/office/drawing/2014/main" id="{434717EE-09FC-4361-A287-1CFB82F28DA0}"/>
                  </a:ext>
                </a:extLst>
              </p:cNvPr>
              <p:cNvSpPr txBox="1"/>
              <p:nvPr/>
            </p:nvSpPr>
            <p:spPr>
              <a:xfrm>
                <a:off x="1943948" y="880379"/>
                <a:ext cx="2160000" cy="276999"/>
              </a:xfrm>
              <a:prstGeom prst="rect">
                <a:avLst/>
              </a:prstGeom>
              <a:noFill/>
            </p:spPr>
            <p:txBody>
              <a:bodyPr wrap="square" rtlCol="0">
                <a:spAutoFit/>
              </a:bodyPr>
              <a:lstStyle/>
              <a:p>
                <a:r>
                  <a:rPr lang="zh-CN" altLang="en-US" sz="1200" dirty="0"/>
                  <a:t>线圈灵敏度</a:t>
                </a:r>
                <a14:m>
                  <m:oMath xmlns:m="http://schemas.openxmlformats.org/officeDocument/2006/math">
                    <m:sSub>
                      <m:sSubPr>
                        <m:ctrlPr>
                          <a:rPr lang="en-US" altLang="zh-CN" sz="1200" b="0" i="1" dirty="0" smtClean="0">
                            <a:latin typeface="Cambria Math" panose="02040503050406030204" pitchFamily="18" charset="0"/>
                          </a:rPr>
                        </m:ctrlPr>
                      </m:sSubPr>
                      <m:e>
                        <m:r>
                          <a:rPr lang="en-US" altLang="zh-CN" sz="1200" i="1" dirty="0" smtClean="0">
                            <a:latin typeface="Cambria Math" panose="02040503050406030204" pitchFamily="18" charset="0"/>
                          </a:rPr>
                          <m:t>𝑆</m:t>
                        </m:r>
                      </m:e>
                      <m:sub>
                        <m:r>
                          <a:rPr lang="en-US" altLang="zh-CN" sz="1200" b="0" i="1" dirty="0" smtClean="0">
                            <a:latin typeface="Cambria Math" panose="02040503050406030204" pitchFamily="18" charset="0"/>
                          </a:rPr>
                          <m:t>1</m:t>
                        </m:r>
                      </m:sub>
                    </m:sSub>
                    <m:r>
                      <a:rPr lang="en-US" altLang="zh-CN" sz="1200" b="0" i="1" dirty="0" smtClean="0">
                        <a:latin typeface="Cambria Math" panose="02040503050406030204" pitchFamily="18" charset="0"/>
                      </a:rPr>
                      <m:t>      </m:t>
                    </m:r>
                  </m:oMath>
                </a14:m>
                <a:r>
                  <a:rPr lang="zh-CN" altLang="en-US" sz="1200" dirty="0"/>
                  <a:t>线圈图像</a:t>
                </a:r>
                <a14:m>
                  <m:oMath xmlns:m="http://schemas.openxmlformats.org/officeDocument/2006/math">
                    <m:sSub>
                      <m:sSubPr>
                        <m:ctrlPr>
                          <a:rPr lang="en-US" altLang="zh-CN" sz="1200" i="1" dirty="0" smtClean="0">
                            <a:latin typeface="Cambria Math" panose="02040503050406030204" pitchFamily="18" charset="0"/>
                          </a:rPr>
                        </m:ctrlPr>
                      </m:sSubPr>
                      <m:e>
                        <m:r>
                          <a:rPr lang="en-US" altLang="zh-CN" sz="1200" i="1" dirty="0" smtClean="0">
                            <a:latin typeface="Cambria Math" panose="02040503050406030204" pitchFamily="18" charset="0"/>
                          </a:rPr>
                          <m:t>𝑚</m:t>
                        </m:r>
                      </m:e>
                      <m:sub>
                        <m:r>
                          <a:rPr lang="en-US" altLang="zh-CN" sz="1200" b="0" i="1" dirty="0" smtClean="0">
                            <a:latin typeface="Cambria Math" panose="02040503050406030204" pitchFamily="18" charset="0"/>
                          </a:rPr>
                          <m:t>1</m:t>
                        </m:r>
                      </m:sub>
                    </m:sSub>
                  </m:oMath>
                </a14:m>
                <a:endParaRPr lang="zh-CN" altLang="en-US" sz="1200" dirty="0"/>
              </a:p>
            </p:txBody>
          </p:sp>
        </mc:Choice>
        <mc:Fallback>
          <p:sp>
            <p:nvSpPr>
              <p:cNvPr id="28" name="文本框 27">
                <a:extLst>
                  <a:ext uri="{FF2B5EF4-FFF2-40B4-BE49-F238E27FC236}">
                    <a16:creationId xmlns:a16="http://schemas.microsoft.com/office/drawing/2014/main" id="{434717EE-09FC-4361-A287-1CFB82F28DA0}"/>
                  </a:ext>
                </a:extLst>
              </p:cNvPr>
              <p:cNvSpPr txBox="1">
                <a:spLocks noRot="1" noChangeAspect="1" noMove="1" noResize="1" noEditPoints="1" noAdjustHandles="1" noChangeArrowheads="1" noChangeShapeType="1" noTextEdit="1"/>
              </p:cNvSpPr>
              <p:nvPr/>
            </p:nvSpPr>
            <p:spPr>
              <a:xfrm>
                <a:off x="1943948" y="880379"/>
                <a:ext cx="2160000" cy="276999"/>
              </a:xfrm>
              <a:prstGeom prst="rect">
                <a:avLst/>
              </a:prstGeom>
              <a:blipFill>
                <a:blip r:embed="rId12"/>
                <a:stretch>
                  <a:fillRect l="-282" t="-2174" b="-13043"/>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9" name="文本框 28">
                <a:extLst>
                  <a:ext uri="{FF2B5EF4-FFF2-40B4-BE49-F238E27FC236}">
                    <a16:creationId xmlns:a16="http://schemas.microsoft.com/office/drawing/2014/main" id="{338AABAB-90B5-4353-B70B-60E98778D259}"/>
                  </a:ext>
                </a:extLst>
              </p:cNvPr>
              <p:cNvSpPr txBox="1"/>
              <p:nvPr/>
            </p:nvSpPr>
            <p:spPr>
              <a:xfrm>
                <a:off x="2015956" y="4516783"/>
                <a:ext cx="2160000" cy="276999"/>
              </a:xfrm>
              <a:prstGeom prst="rect">
                <a:avLst/>
              </a:prstGeom>
              <a:noFill/>
            </p:spPr>
            <p:txBody>
              <a:bodyPr wrap="square" rtlCol="0">
                <a:spAutoFit/>
              </a:bodyPr>
              <a:lstStyle/>
              <a:p>
                <a:r>
                  <a:rPr lang="zh-CN" altLang="en-US" sz="1200" dirty="0"/>
                  <a:t>线圈灵敏度</a:t>
                </a:r>
                <a14:m>
                  <m:oMath xmlns:m="http://schemas.openxmlformats.org/officeDocument/2006/math">
                    <m:sSub>
                      <m:sSubPr>
                        <m:ctrlPr>
                          <a:rPr lang="en-US" altLang="zh-CN" sz="1200" b="0" i="1" dirty="0" smtClean="0">
                            <a:latin typeface="Cambria Math" panose="02040503050406030204" pitchFamily="18" charset="0"/>
                          </a:rPr>
                        </m:ctrlPr>
                      </m:sSubPr>
                      <m:e>
                        <m:r>
                          <a:rPr lang="en-US" altLang="zh-CN" sz="1200" i="1" dirty="0" smtClean="0">
                            <a:latin typeface="Cambria Math" panose="02040503050406030204" pitchFamily="18" charset="0"/>
                          </a:rPr>
                          <m:t>𝑆</m:t>
                        </m:r>
                      </m:e>
                      <m:sub>
                        <m:r>
                          <a:rPr lang="en-US" altLang="zh-CN" sz="1200" b="0" i="1" dirty="0" smtClean="0">
                            <a:latin typeface="Cambria Math" panose="02040503050406030204" pitchFamily="18" charset="0"/>
                          </a:rPr>
                          <m:t>3</m:t>
                        </m:r>
                      </m:sub>
                    </m:sSub>
                    <m:r>
                      <a:rPr lang="en-US" altLang="zh-CN" sz="1200" b="0" i="1" dirty="0" smtClean="0">
                        <a:latin typeface="Cambria Math" panose="02040503050406030204" pitchFamily="18" charset="0"/>
                      </a:rPr>
                      <m:t>      </m:t>
                    </m:r>
                  </m:oMath>
                </a14:m>
                <a:r>
                  <a:rPr lang="zh-CN" altLang="en-US" sz="1200" dirty="0"/>
                  <a:t>线圈图像</a:t>
                </a:r>
                <a14:m>
                  <m:oMath xmlns:m="http://schemas.openxmlformats.org/officeDocument/2006/math">
                    <m:sSub>
                      <m:sSubPr>
                        <m:ctrlPr>
                          <a:rPr lang="en-US" altLang="zh-CN" sz="1200" i="1" dirty="0" smtClean="0">
                            <a:latin typeface="Cambria Math" panose="02040503050406030204" pitchFamily="18" charset="0"/>
                          </a:rPr>
                        </m:ctrlPr>
                      </m:sSubPr>
                      <m:e>
                        <m:r>
                          <a:rPr lang="en-US" altLang="zh-CN" sz="1200" i="1" dirty="0" smtClean="0">
                            <a:latin typeface="Cambria Math" panose="02040503050406030204" pitchFamily="18" charset="0"/>
                          </a:rPr>
                          <m:t>𝑚</m:t>
                        </m:r>
                      </m:e>
                      <m:sub>
                        <m:r>
                          <a:rPr lang="en-US" altLang="zh-CN" sz="1200" b="0" i="1" dirty="0" smtClean="0">
                            <a:latin typeface="Cambria Math" panose="02040503050406030204" pitchFamily="18" charset="0"/>
                          </a:rPr>
                          <m:t>3</m:t>
                        </m:r>
                      </m:sub>
                    </m:sSub>
                  </m:oMath>
                </a14:m>
                <a:endParaRPr lang="zh-CN" altLang="en-US" sz="1200" dirty="0"/>
              </a:p>
            </p:txBody>
          </p:sp>
        </mc:Choice>
        <mc:Fallback>
          <p:sp>
            <p:nvSpPr>
              <p:cNvPr id="29" name="文本框 28">
                <a:extLst>
                  <a:ext uri="{FF2B5EF4-FFF2-40B4-BE49-F238E27FC236}">
                    <a16:creationId xmlns:a16="http://schemas.microsoft.com/office/drawing/2014/main" id="{338AABAB-90B5-4353-B70B-60E98778D259}"/>
                  </a:ext>
                </a:extLst>
              </p:cNvPr>
              <p:cNvSpPr txBox="1">
                <a:spLocks noRot="1" noChangeAspect="1" noMove="1" noResize="1" noEditPoints="1" noAdjustHandles="1" noChangeArrowheads="1" noChangeShapeType="1" noTextEdit="1"/>
              </p:cNvSpPr>
              <p:nvPr/>
            </p:nvSpPr>
            <p:spPr>
              <a:xfrm>
                <a:off x="2015956" y="4516783"/>
                <a:ext cx="2160000" cy="276999"/>
              </a:xfrm>
              <a:prstGeom prst="rect">
                <a:avLst/>
              </a:prstGeom>
              <a:blipFill>
                <a:blip r:embed="rId13"/>
                <a:stretch>
                  <a:fillRect l="-282" t="-4444" b="-15556"/>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0" name="文本框 29">
                <a:extLst>
                  <a:ext uri="{FF2B5EF4-FFF2-40B4-BE49-F238E27FC236}">
                    <a16:creationId xmlns:a16="http://schemas.microsoft.com/office/drawing/2014/main" id="{0467A768-98E8-4A67-A2FE-915B5EED4158}"/>
                  </a:ext>
                </a:extLst>
              </p:cNvPr>
              <p:cNvSpPr txBox="1"/>
              <p:nvPr/>
            </p:nvSpPr>
            <p:spPr>
              <a:xfrm>
                <a:off x="5256316" y="879219"/>
                <a:ext cx="2160000" cy="276999"/>
              </a:xfrm>
              <a:prstGeom prst="rect">
                <a:avLst/>
              </a:prstGeom>
              <a:noFill/>
            </p:spPr>
            <p:txBody>
              <a:bodyPr wrap="square" rtlCol="0">
                <a:spAutoFit/>
              </a:bodyPr>
              <a:lstStyle/>
              <a:p>
                <a:r>
                  <a:rPr lang="zh-CN" altLang="en-US" sz="1200" dirty="0"/>
                  <a:t>线圈灵敏度</a:t>
                </a:r>
                <a14:m>
                  <m:oMath xmlns:m="http://schemas.openxmlformats.org/officeDocument/2006/math">
                    <m:sSub>
                      <m:sSubPr>
                        <m:ctrlPr>
                          <a:rPr lang="en-US" altLang="zh-CN" sz="1200" b="0" i="1" dirty="0" smtClean="0">
                            <a:latin typeface="Cambria Math" panose="02040503050406030204" pitchFamily="18" charset="0"/>
                          </a:rPr>
                        </m:ctrlPr>
                      </m:sSubPr>
                      <m:e>
                        <m:r>
                          <a:rPr lang="en-US" altLang="zh-CN" sz="1200" i="1" dirty="0" smtClean="0">
                            <a:latin typeface="Cambria Math" panose="02040503050406030204" pitchFamily="18" charset="0"/>
                          </a:rPr>
                          <m:t>𝑆</m:t>
                        </m:r>
                      </m:e>
                      <m:sub>
                        <m:r>
                          <a:rPr lang="en-US" altLang="zh-CN" sz="1200" b="0" i="1" dirty="0" smtClean="0">
                            <a:latin typeface="Cambria Math" panose="02040503050406030204" pitchFamily="18" charset="0"/>
                          </a:rPr>
                          <m:t>2</m:t>
                        </m:r>
                      </m:sub>
                    </m:sSub>
                    <m:r>
                      <a:rPr lang="en-US" altLang="zh-CN" sz="1200" b="0" i="1" dirty="0" smtClean="0">
                        <a:latin typeface="Cambria Math" panose="02040503050406030204" pitchFamily="18" charset="0"/>
                      </a:rPr>
                      <m:t>      </m:t>
                    </m:r>
                  </m:oMath>
                </a14:m>
                <a:r>
                  <a:rPr lang="zh-CN" altLang="en-US" sz="1200" dirty="0"/>
                  <a:t>线圈图像</a:t>
                </a:r>
                <a14:m>
                  <m:oMath xmlns:m="http://schemas.openxmlformats.org/officeDocument/2006/math">
                    <m:sSub>
                      <m:sSubPr>
                        <m:ctrlPr>
                          <a:rPr lang="en-US" altLang="zh-CN" sz="1200" i="1" dirty="0" smtClean="0">
                            <a:latin typeface="Cambria Math" panose="02040503050406030204" pitchFamily="18" charset="0"/>
                          </a:rPr>
                        </m:ctrlPr>
                      </m:sSubPr>
                      <m:e>
                        <m:r>
                          <a:rPr lang="en-US" altLang="zh-CN" sz="1200" i="1" dirty="0" smtClean="0">
                            <a:latin typeface="Cambria Math" panose="02040503050406030204" pitchFamily="18" charset="0"/>
                          </a:rPr>
                          <m:t>𝑚</m:t>
                        </m:r>
                      </m:e>
                      <m:sub>
                        <m:r>
                          <a:rPr lang="en-US" altLang="zh-CN" sz="1200" b="0" i="1" dirty="0" smtClean="0">
                            <a:latin typeface="Cambria Math" panose="02040503050406030204" pitchFamily="18" charset="0"/>
                          </a:rPr>
                          <m:t>2</m:t>
                        </m:r>
                      </m:sub>
                    </m:sSub>
                  </m:oMath>
                </a14:m>
                <a:endParaRPr lang="zh-CN" altLang="en-US" sz="1200" dirty="0"/>
              </a:p>
            </p:txBody>
          </p:sp>
        </mc:Choice>
        <mc:Fallback>
          <p:sp>
            <p:nvSpPr>
              <p:cNvPr id="30" name="文本框 29">
                <a:extLst>
                  <a:ext uri="{FF2B5EF4-FFF2-40B4-BE49-F238E27FC236}">
                    <a16:creationId xmlns:a16="http://schemas.microsoft.com/office/drawing/2014/main" id="{0467A768-98E8-4A67-A2FE-915B5EED4158}"/>
                  </a:ext>
                </a:extLst>
              </p:cNvPr>
              <p:cNvSpPr txBox="1">
                <a:spLocks noRot="1" noChangeAspect="1" noMove="1" noResize="1" noEditPoints="1" noAdjustHandles="1" noChangeArrowheads="1" noChangeShapeType="1" noTextEdit="1"/>
              </p:cNvSpPr>
              <p:nvPr/>
            </p:nvSpPr>
            <p:spPr>
              <a:xfrm>
                <a:off x="5256316" y="879219"/>
                <a:ext cx="2160000" cy="276999"/>
              </a:xfrm>
              <a:prstGeom prst="rect">
                <a:avLst/>
              </a:prstGeom>
              <a:blipFill>
                <a:blip r:embed="rId14"/>
                <a:stretch>
                  <a:fillRect t="-2174" b="-13043"/>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1" name="文本框 30">
                <a:extLst>
                  <a:ext uri="{FF2B5EF4-FFF2-40B4-BE49-F238E27FC236}">
                    <a16:creationId xmlns:a16="http://schemas.microsoft.com/office/drawing/2014/main" id="{21C84E98-8F00-413B-A4D1-4EE548E54189}"/>
                  </a:ext>
                </a:extLst>
              </p:cNvPr>
              <p:cNvSpPr txBox="1"/>
              <p:nvPr/>
            </p:nvSpPr>
            <p:spPr>
              <a:xfrm>
                <a:off x="5256316" y="4515623"/>
                <a:ext cx="2160000" cy="276999"/>
              </a:xfrm>
              <a:prstGeom prst="rect">
                <a:avLst/>
              </a:prstGeom>
              <a:noFill/>
            </p:spPr>
            <p:txBody>
              <a:bodyPr wrap="square" rtlCol="0">
                <a:spAutoFit/>
              </a:bodyPr>
              <a:lstStyle/>
              <a:p>
                <a:r>
                  <a:rPr lang="zh-CN" altLang="en-US" sz="1200" dirty="0"/>
                  <a:t>线圈灵敏度</a:t>
                </a:r>
                <a14:m>
                  <m:oMath xmlns:m="http://schemas.openxmlformats.org/officeDocument/2006/math">
                    <m:sSub>
                      <m:sSubPr>
                        <m:ctrlPr>
                          <a:rPr lang="en-US" altLang="zh-CN" sz="1200" b="0" i="1" dirty="0" smtClean="0">
                            <a:latin typeface="Cambria Math" panose="02040503050406030204" pitchFamily="18" charset="0"/>
                          </a:rPr>
                        </m:ctrlPr>
                      </m:sSubPr>
                      <m:e>
                        <m:r>
                          <a:rPr lang="en-US" altLang="zh-CN" sz="1200" i="1" dirty="0" smtClean="0">
                            <a:latin typeface="Cambria Math" panose="02040503050406030204" pitchFamily="18" charset="0"/>
                          </a:rPr>
                          <m:t>𝑆</m:t>
                        </m:r>
                      </m:e>
                      <m:sub>
                        <m:r>
                          <a:rPr lang="en-US" altLang="zh-CN" sz="1200" b="0" i="1" dirty="0" smtClean="0">
                            <a:latin typeface="Cambria Math" panose="02040503050406030204" pitchFamily="18" charset="0"/>
                          </a:rPr>
                          <m:t>4</m:t>
                        </m:r>
                      </m:sub>
                    </m:sSub>
                    <m:r>
                      <a:rPr lang="en-US" altLang="zh-CN" sz="1200" b="0" i="1" dirty="0" smtClean="0">
                        <a:latin typeface="Cambria Math" panose="02040503050406030204" pitchFamily="18" charset="0"/>
                      </a:rPr>
                      <m:t>      </m:t>
                    </m:r>
                  </m:oMath>
                </a14:m>
                <a:r>
                  <a:rPr lang="zh-CN" altLang="en-US" sz="1200" dirty="0"/>
                  <a:t>线圈图像</a:t>
                </a:r>
                <a14:m>
                  <m:oMath xmlns:m="http://schemas.openxmlformats.org/officeDocument/2006/math">
                    <m:sSub>
                      <m:sSubPr>
                        <m:ctrlPr>
                          <a:rPr lang="en-US" altLang="zh-CN" sz="1200" i="1" dirty="0" smtClean="0">
                            <a:latin typeface="Cambria Math" panose="02040503050406030204" pitchFamily="18" charset="0"/>
                          </a:rPr>
                        </m:ctrlPr>
                      </m:sSubPr>
                      <m:e>
                        <m:r>
                          <a:rPr lang="en-US" altLang="zh-CN" sz="1200" i="1" dirty="0" smtClean="0">
                            <a:latin typeface="Cambria Math" panose="02040503050406030204" pitchFamily="18" charset="0"/>
                          </a:rPr>
                          <m:t>𝑚</m:t>
                        </m:r>
                      </m:e>
                      <m:sub>
                        <m:r>
                          <a:rPr lang="en-US" altLang="zh-CN" sz="1200" b="0" i="1" dirty="0" smtClean="0">
                            <a:latin typeface="Cambria Math" panose="02040503050406030204" pitchFamily="18" charset="0"/>
                          </a:rPr>
                          <m:t>4</m:t>
                        </m:r>
                      </m:sub>
                    </m:sSub>
                  </m:oMath>
                </a14:m>
                <a:endParaRPr lang="zh-CN" altLang="en-US" sz="1200" dirty="0"/>
              </a:p>
            </p:txBody>
          </p:sp>
        </mc:Choice>
        <mc:Fallback>
          <p:sp>
            <p:nvSpPr>
              <p:cNvPr id="31" name="文本框 30">
                <a:extLst>
                  <a:ext uri="{FF2B5EF4-FFF2-40B4-BE49-F238E27FC236}">
                    <a16:creationId xmlns:a16="http://schemas.microsoft.com/office/drawing/2014/main" id="{21C84E98-8F00-413B-A4D1-4EE548E54189}"/>
                  </a:ext>
                </a:extLst>
              </p:cNvPr>
              <p:cNvSpPr txBox="1">
                <a:spLocks noRot="1" noChangeAspect="1" noMove="1" noResize="1" noEditPoints="1" noAdjustHandles="1" noChangeArrowheads="1" noChangeShapeType="1" noTextEdit="1"/>
              </p:cNvSpPr>
              <p:nvPr/>
            </p:nvSpPr>
            <p:spPr>
              <a:xfrm>
                <a:off x="5256316" y="4515623"/>
                <a:ext cx="2160000" cy="276999"/>
              </a:xfrm>
              <a:prstGeom prst="rect">
                <a:avLst/>
              </a:prstGeom>
              <a:blipFill>
                <a:blip r:embed="rId15"/>
                <a:stretch>
                  <a:fillRect t="-4444" b="-15556"/>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2" name="文本框 31">
                <a:extLst>
                  <a:ext uri="{FF2B5EF4-FFF2-40B4-BE49-F238E27FC236}">
                    <a16:creationId xmlns:a16="http://schemas.microsoft.com/office/drawing/2014/main" id="{D038F870-8EA0-4815-8D27-098D223DCF67}"/>
                  </a:ext>
                </a:extLst>
              </p:cNvPr>
              <p:cNvSpPr txBox="1"/>
              <p:nvPr/>
            </p:nvSpPr>
            <p:spPr>
              <a:xfrm>
                <a:off x="5256316" y="2644575"/>
                <a:ext cx="2160000" cy="276999"/>
              </a:xfrm>
              <a:prstGeom prst="rect">
                <a:avLst/>
              </a:prstGeom>
              <a:noFill/>
            </p:spPr>
            <p:txBody>
              <a:bodyPr wrap="square" rtlCol="0">
                <a:spAutoFit/>
              </a:bodyPr>
              <a:lstStyle/>
              <a:p>
                <a:r>
                  <a:rPr lang="zh-CN" altLang="en-US" sz="1200" dirty="0"/>
                  <a:t>图像</a:t>
                </a:r>
                <a14:m>
                  <m:oMath xmlns:m="http://schemas.openxmlformats.org/officeDocument/2006/math">
                    <m:r>
                      <a:rPr lang="en-US" altLang="zh-CN" sz="1200" i="1" dirty="0" smtClean="0">
                        <a:latin typeface="Cambria Math" panose="02040503050406030204" pitchFamily="18" charset="0"/>
                      </a:rPr>
                      <m:t>𝑚</m:t>
                    </m:r>
                  </m:oMath>
                </a14:m>
                <a:endParaRPr lang="zh-CN" altLang="en-US" sz="1200" dirty="0"/>
              </a:p>
            </p:txBody>
          </p:sp>
        </mc:Choice>
        <mc:Fallback>
          <p:sp>
            <p:nvSpPr>
              <p:cNvPr id="32" name="文本框 31">
                <a:extLst>
                  <a:ext uri="{FF2B5EF4-FFF2-40B4-BE49-F238E27FC236}">
                    <a16:creationId xmlns:a16="http://schemas.microsoft.com/office/drawing/2014/main" id="{D038F870-8EA0-4815-8D27-098D223DCF67}"/>
                  </a:ext>
                </a:extLst>
              </p:cNvPr>
              <p:cNvSpPr txBox="1">
                <a:spLocks noRot="1" noChangeAspect="1" noMove="1" noResize="1" noEditPoints="1" noAdjustHandles="1" noChangeArrowheads="1" noChangeShapeType="1" noTextEdit="1"/>
              </p:cNvSpPr>
              <p:nvPr/>
            </p:nvSpPr>
            <p:spPr>
              <a:xfrm>
                <a:off x="5256316" y="2644575"/>
                <a:ext cx="2160000" cy="276999"/>
              </a:xfrm>
              <a:prstGeom prst="rect">
                <a:avLst/>
              </a:prstGeom>
              <a:blipFill>
                <a:blip r:embed="rId16"/>
                <a:stretch>
                  <a:fillRect t="-4444" b="-15556"/>
                </a:stretch>
              </a:blipFill>
            </p:spPr>
            <p:txBody>
              <a:bodyPr/>
              <a:lstStyle/>
              <a:p>
                <a:r>
                  <a:rPr lang="zh-CN" altLang="en-US">
                    <a:noFill/>
                  </a:rPr>
                  <a:t> </a:t>
                </a:r>
              </a:p>
            </p:txBody>
          </p:sp>
        </mc:Fallback>
      </mc:AlternateContent>
      <p:sp>
        <p:nvSpPr>
          <p:cNvPr id="33" name="矩形 32">
            <a:extLst>
              <a:ext uri="{FF2B5EF4-FFF2-40B4-BE49-F238E27FC236}">
                <a16:creationId xmlns:a16="http://schemas.microsoft.com/office/drawing/2014/main" id="{F8B55D0E-585D-42C9-A378-494D010A40F8}"/>
              </a:ext>
            </a:extLst>
          </p:cNvPr>
          <p:cNvSpPr/>
          <p:nvPr/>
        </p:nvSpPr>
        <p:spPr>
          <a:xfrm>
            <a:off x="287524" y="232284"/>
            <a:ext cx="2977358" cy="438582"/>
          </a:xfrm>
          <a:prstGeom prst="rect">
            <a:avLst/>
          </a:prstGeom>
        </p:spPr>
        <p:txBody>
          <a:bodyPr wrap="square" lIns="68580" tIns="34290" rIns="68580" bIns="34290">
            <a:spAutoFit/>
          </a:bodyPr>
          <a:lstStyle/>
          <a:p>
            <a:pPr>
              <a:defRPr/>
            </a:pPr>
            <a:r>
              <a:rPr lang="en-US" altLang="zh-CN" sz="2400" b="1" kern="100"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rPr>
              <a:t>1.2 </a:t>
            </a:r>
            <a:r>
              <a:rPr lang="zh-CN" altLang="en-US" sz="2400" b="1" kern="100"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rPr>
              <a:t>多线圈图像</a:t>
            </a:r>
            <a:endParaRPr lang="zh-CN" altLang="zh-CN" sz="2400" b="1" kern="100"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129433671"/>
      </p:ext>
    </p:extLst>
  </p:cSld>
  <p:clrMapOvr>
    <a:masterClrMapping/>
  </p:clrMapOvr>
  <p:transition spd="med">
    <p:random/>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B6626413-2BFC-42D7-8296-C2735505B24E}"/>
              </a:ext>
            </a:extLst>
          </p:cNvPr>
          <p:cNvSpPr/>
          <p:nvPr/>
        </p:nvSpPr>
        <p:spPr>
          <a:xfrm>
            <a:off x="287524" y="232284"/>
            <a:ext cx="2977358" cy="438582"/>
          </a:xfrm>
          <a:prstGeom prst="rect">
            <a:avLst/>
          </a:prstGeom>
        </p:spPr>
        <p:txBody>
          <a:bodyPr wrap="square" lIns="68580" tIns="34290" rIns="68580" bIns="34290">
            <a:spAutoFit/>
          </a:bodyPr>
          <a:lstStyle/>
          <a:p>
            <a:pPr>
              <a:defRPr/>
            </a:pPr>
            <a:r>
              <a:rPr lang="en-US" altLang="zh-CN" sz="2400" b="1" kern="100"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rPr>
              <a:t>1.3 </a:t>
            </a:r>
            <a:r>
              <a:rPr lang="zh-CN" altLang="en-US" sz="2400" b="1" kern="100"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rPr>
              <a:t>多线圈成像模型</a:t>
            </a:r>
            <a:endParaRPr lang="zh-CN" altLang="zh-CN" sz="2400" b="1" kern="100"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mc:AlternateContent xmlns:mc="http://schemas.openxmlformats.org/markup-compatibility/2006">
        <mc:Choice xmlns:a14="http://schemas.microsoft.com/office/drawing/2010/main" Requires="a14">
          <p:sp>
            <p:nvSpPr>
              <p:cNvPr id="3" name="文本框 2">
                <a:extLst>
                  <a:ext uri="{FF2B5EF4-FFF2-40B4-BE49-F238E27FC236}">
                    <a16:creationId xmlns:a16="http://schemas.microsoft.com/office/drawing/2014/main" id="{C570BD5B-50A4-4DC9-938B-58D674AD285D}"/>
                  </a:ext>
                </a:extLst>
              </p:cNvPr>
              <p:cNvSpPr txBox="1"/>
              <p:nvPr/>
            </p:nvSpPr>
            <p:spPr>
              <a:xfrm>
                <a:off x="900000" y="720000"/>
                <a:ext cx="7920492" cy="5050229"/>
              </a:xfrm>
              <a:prstGeom prst="rect">
                <a:avLst/>
              </a:prstGeom>
              <a:noFill/>
            </p:spPr>
            <p:txBody>
              <a:bodyPr wrap="square" rtlCol="0">
                <a:spAutoFit/>
              </a:bodyPr>
              <a:lstStyle/>
              <a:p>
                <a:pPr marL="285750" indent="-285750">
                  <a:spcBef>
                    <a:spcPts val="600"/>
                  </a:spcBef>
                  <a:spcAft>
                    <a:spcPts val="60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由单个线圈的数学模型即可导出多线圈模型：</a:t>
                </a:r>
                <a:endParaRPr lang="en-US" altLang="zh-CN" dirty="0">
                  <a:latin typeface="微软雅黑" panose="020B0503020204020204" pitchFamily="34" charset="-122"/>
                  <a:ea typeface="微软雅黑" panose="020B0503020204020204" pitchFamily="34" charset="-122"/>
                </a:endParaRPr>
              </a:p>
              <a:p>
                <a:pPr marL="285750" indent="-285750">
                  <a:spcBef>
                    <a:spcPts val="600"/>
                  </a:spcBef>
                  <a:spcAft>
                    <a:spcPts val="60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表达式为：</a:t>
                </a:r>
                <a:endParaRPr lang="en-US" altLang="zh-CN" dirty="0">
                  <a:latin typeface="微软雅黑" panose="020B0503020204020204" pitchFamily="34" charset="-122"/>
                  <a:ea typeface="微软雅黑" panose="020B0503020204020204" pitchFamily="34" charset="-122"/>
                </a:endParaRPr>
              </a:p>
              <a:p>
                <a:pPr>
                  <a:spcBef>
                    <a:spcPts val="600"/>
                  </a:spcBef>
                  <a:spcAft>
                    <a:spcPts val="600"/>
                  </a:spcAft>
                </a:pPr>
                <a14:m>
                  <m:oMathPara xmlns:m="http://schemas.openxmlformats.org/officeDocument/2006/math">
                    <m:oMathParaPr>
                      <m:jc m:val="center"/>
                    </m:oMathParaPr>
                    <m:oMath xmlns:m="http://schemas.openxmlformats.org/officeDocument/2006/math">
                      <m:r>
                        <a:rPr lang="en-US" altLang="zh-CN" i="1">
                          <a:latin typeface="Cambria Math" panose="02040503050406030204" pitchFamily="18" charset="0"/>
                        </a:rPr>
                        <m:t>𝑦</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𝑄</m:t>
                          </m:r>
                        </m:e>
                        <m:sub>
                          <m:r>
                            <a:rPr lang="en-US" altLang="zh-CN" i="1">
                              <a:latin typeface="Cambria Math" panose="02040503050406030204" pitchFamily="18" charset="0"/>
                            </a:rPr>
                            <m:t>𝑝</m:t>
                          </m:r>
                        </m:sub>
                      </m:sSub>
                      <m:sSub>
                        <m:sSubPr>
                          <m:ctrlPr>
                            <a:rPr lang="en-US" altLang="zh-CN" b="0" i="1" smtClean="0">
                              <a:latin typeface="Cambria Math" panose="02040503050406030204" pitchFamily="18" charset="0"/>
                            </a:rPr>
                          </m:ctrlPr>
                        </m:sSubPr>
                        <m:e>
                          <m:r>
                            <a:rPr lang="en-US" altLang="zh-CN" i="1">
                              <a:latin typeface="Cambria Math" panose="02040503050406030204" pitchFamily="18" charset="0"/>
                            </a:rPr>
                            <m:t>𝐹</m:t>
                          </m:r>
                        </m:e>
                        <m:sub>
                          <m:r>
                            <a:rPr lang="en-US" altLang="zh-CN" b="0" i="1" smtClean="0">
                              <a:latin typeface="Cambria Math" panose="02040503050406030204" pitchFamily="18" charset="0"/>
                            </a:rPr>
                            <m:t>𝑝</m:t>
                          </m:r>
                        </m:sub>
                      </m:sSub>
                      <m:r>
                        <a:rPr lang="en-US" altLang="zh-CN" i="1">
                          <a:latin typeface="Cambria Math" panose="02040503050406030204" pitchFamily="18" charset="0"/>
                        </a:rPr>
                        <m:t>𝑆𝑚</m:t>
                      </m:r>
                      <m:r>
                        <a:rPr lang="en-US" altLang="zh-CN">
                          <a:latin typeface="Cambria Math" panose="02040503050406030204" pitchFamily="18" charset="0"/>
                        </a:rPr>
                        <m:t>+</m:t>
                      </m:r>
                      <m:r>
                        <a:rPr lang="en-US" altLang="zh-CN" i="1">
                          <a:latin typeface="Cambria Math" panose="02040503050406030204" pitchFamily="18" charset="0"/>
                        </a:rPr>
                        <m:t>𝜂</m:t>
                      </m:r>
                      <m:r>
                        <a:rPr lang="en-US" altLang="zh-CN" b="0" i="1" smtClean="0">
                          <a:latin typeface="Cambria Math" panose="02040503050406030204" pitchFamily="18" charset="0"/>
                        </a:rPr>
                        <m:t>    [2]</m:t>
                      </m:r>
                    </m:oMath>
                  </m:oMathPara>
                </a14:m>
                <a:endParaRPr lang="en-US" altLang="zh-CN" dirty="0">
                  <a:latin typeface="微软雅黑" panose="020B0503020204020204" pitchFamily="34" charset="-122"/>
                  <a:ea typeface="微软雅黑" panose="020B0503020204020204" pitchFamily="34" charset="-122"/>
                </a:endParaRPr>
              </a:p>
              <a:p>
                <a:pPr marL="285750" indent="-285750">
                  <a:spcBef>
                    <a:spcPts val="600"/>
                  </a:spcBef>
                  <a:spcAft>
                    <a:spcPts val="60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其中：</a:t>
                </a:r>
                <a:endParaRPr lang="en-US" altLang="zh-CN" dirty="0">
                  <a:latin typeface="微软雅黑" panose="020B0503020204020204" pitchFamily="34" charset="-122"/>
                  <a:ea typeface="微软雅黑" panose="020B0503020204020204" pitchFamily="34" charset="-122"/>
                </a:endParaRPr>
              </a:p>
              <a:p>
                <a:pPr marL="285750" indent="-285750">
                  <a:spcBef>
                    <a:spcPts val="600"/>
                  </a:spcBef>
                  <a:spcAft>
                    <a:spcPts val="600"/>
                  </a:spcAft>
                  <a:buFont typeface="Arial" panose="020B0604020202020204" pitchFamily="34" charset="0"/>
                  <a:buChar char="•"/>
                </a:pPr>
                <a14:m>
                  <m:oMath xmlns:m="http://schemas.openxmlformats.org/officeDocument/2006/math">
                    <m:r>
                      <a:rPr lang="en-US" altLang="zh-CN" b="0" i="1" smtClean="0">
                        <a:latin typeface="Cambria Math" panose="02040503050406030204" pitchFamily="18" charset="0"/>
                      </a:rPr>
                      <m:t>𝑦</m:t>
                    </m:r>
                    <m:r>
                      <a:rPr lang="en-US" altLang="zh-CN" i="1"/>
                      <m:t>≔</m:t>
                    </m:r>
                    <m:d>
                      <m:dPr>
                        <m:begChr m:val="["/>
                        <m:endChr m:val="]"/>
                        <m:ctrlPr>
                          <a:rPr lang="zh-CN" altLang="zh-CN" i="1"/>
                        </m:ctrlPr>
                      </m:dPr>
                      <m:e>
                        <m:m>
                          <m:mPr>
                            <m:mcs>
                              <m:mc>
                                <m:mcPr>
                                  <m:count m:val="1"/>
                                  <m:mcJc m:val="center"/>
                                </m:mcPr>
                              </m:mc>
                            </m:mcs>
                            <m:ctrlPr>
                              <a:rPr lang="zh-CN" altLang="zh-CN" i="1"/>
                            </m:ctrlPr>
                          </m:mPr>
                          <m:mr>
                            <m:e>
                              <m:sSub>
                                <m:sSubPr>
                                  <m:ctrlPr>
                                    <a:rPr lang="zh-CN" altLang="zh-CN" i="1"/>
                                  </m:ctrlPr>
                                </m:sSubPr>
                                <m:e>
                                  <m:r>
                                    <a:rPr lang="en-US" altLang="zh-CN" b="0" i="1" smtClean="0">
                                      <a:latin typeface="Cambria Math" panose="02040503050406030204" pitchFamily="18" charset="0"/>
                                    </a:rPr>
                                    <m:t>𝑦</m:t>
                                  </m:r>
                                </m:e>
                                <m:sub>
                                  <m:r>
                                    <a:rPr lang="en-US" altLang="zh-CN" i="1"/>
                                    <m:t>1</m:t>
                                  </m:r>
                                </m:sub>
                              </m:sSub>
                            </m:e>
                          </m:mr>
                          <m:mr>
                            <m:e>
                              <m:r>
                                <a:rPr lang="en-US" altLang="zh-CN" i="1"/>
                                <m:t>⋮</m:t>
                              </m:r>
                            </m:e>
                          </m:mr>
                          <m:mr>
                            <m:e>
                              <m:sSub>
                                <m:sSubPr>
                                  <m:ctrlPr>
                                    <a:rPr lang="zh-CN" altLang="zh-CN" i="1"/>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𝑁</m:t>
                                  </m:r>
                                </m:sub>
                              </m:sSub>
                            </m:e>
                          </m:mr>
                        </m:m>
                      </m:e>
                    </m:d>
                    <m:r>
                      <a:rPr lang="en-US" altLang="zh-CN" i="1"/>
                      <m:t>, </m:t>
                    </m:r>
                    <m:sSub>
                      <m:sSubPr>
                        <m:ctrlPr>
                          <a:rPr lang="zh-CN" altLang="zh-CN" i="1"/>
                        </m:ctrlPr>
                      </m:sSubPr>
                      <m:e>
                        <m:r>
                          <a:rPr lang="en-US" altLang="zh-CN" i="1"/>
                          <m:t>𝐹</m:t>
                        </m:r>
                      </m:e>
                      <m:sub>
                        <m:r>
                          <a:rPr lang="en-US" altLang="zh-CN" i="1"/>
                          <m:t>𝑝</m:t>
                        </m:r>
                      </m:sub>
                    </m:sSub>
                    <m:r>
                      <a:rPr lang="en-US" altLang="zh-CN" i="1"/>
                      <m:t>≔</m:t>
                    </m:r>
                    <m:d>
                      <m:dPr>
                        <m:begChr m:val="["/>
                        <m:endChr m:val="]"/>
                        <m:ctrlPr>
                          <a:rPr lang="zh-CN" altLang="zh-CN" i="1"/>
                        </m:ctrlPr>
                      </m:dPr>
                      <m:e>
                        <m:m>
                          <m:mPr>
                            <m:mcs>
                              <m:mc>
                                <m:mcPr>
                                  <m:count m:val="3"/>
                                  <m:mcJc m:val="center"/>
                                </m:mcPr>
                              </m:mc>
                            </m:mcs>
                            <m:ctrlPr>
                              <a:rPr lang="zh-CN" altLang="zh-CN" i="1"/>
                            </m:ctrlPr>
                          </m:mPr>
                          <m:mr>
                            <m:e>
                              <m:r>
                                <a:rPr lang="en-US" altLang="zh-CN" i="1"/>
                                <m:t>𝐹</m:t>
                              </m:r>
                            </m:e>
                            <m:e/>
                            <m:e/>
                          </m:mr>
                          <m:mr>
                            <m:e/>
                            <m:e>
                              <m:r>
                                <a:rPr lang="en-US" altLang="zh-CN" i="1"/>
                                <m:t>⋱</m:t>
                              </m:r>
                            </m:e>
                            <m:e/>
                          </m:mr>
                          <m:mr>
                            <m:e/>
                            <m:e/>
                            <m:e>
                              <m:r>
                                <a:rPr lang="en-US" altLang="zh-CN" i="1"/>
                                <m:t>𝐹</m:t>
                              </m:r>
                            </m:e>
                          </m:mr>
                        </m:m>
                      </m:e>
                    </m:d>
                    <m:r>
                      <a:rPr lang="en-US" altLang="zh-CN" i="1" smtClean="0"/>
                      <m:t>,</m:t>
                    </m:r>
                    <m:r>
                      <a:rPr lang="en-US" altLang="zh-CN" b="0" i="1" smtClean="0">
                        <a:latin typeface="Cambria Math" panose="02040503050406030204" pitchFamily="18" charset="0"/>
                      </a:rPr>
                      <m:t>𝑆</m:t>
                    </m:r>
                    <m:r>
                      <a:rPr lang="en-US" altLang="zh-CN" b="0" i="1" smtClean="0">
                        <a:latin typeface="Cambria Math" panose="02040503050406030204" pitchFamily="18" charset="0"/>
                      </a:rPr>
                      <m:t>=</m:t>
                    </m:r>
                    <m:d>
                      <m:dPr>
                        <m:begChr m:val="["/>
                        <m:endChr m:val="]"/>
                        <m:ctrlPr>
                          <a:rPr lang="zh-CN" altLang="zh-CN" i="1"/>
                        </m:ctrlPr>
                      </m:dPr>
                      <m:e>
                        <m:m>
                          <m:mPr>
                            <m:mcs>
                              <m:mc>
                                <m:mcPr>
                                  <m:count m:val="1"/>
                                  <m:mcJc m:val="center"/>
                                </m:mcPr>
                              </m:mc>
                            </m:mcs>
                            <m:ctrlPr>
                              <a:rPr lang="zh-CN" altLang="zh-CN" i="1"/>
                            </m:ctrlPr>
                          </m:mPr>
                          <m:mr>
                            <m:e>
                              <m:sSub>
                                <m:sSubPr>
                                  <m:ctrlPr>
                                    <a:rPr lang="zh-CN" altLang="zh-CN" i="1"/>
                                  </m:ctrlPr>
                                </m:sSubPr>
                                <m:e>
                                  <m:r>
                                    <a:rPr lang="en-US" altLang="zh-CN" i="1"/>
                                    <m:t>𝑆</m:t>
                                  </m:r>
                                </m:e>
                                <m:sub>
                                  <m:r>
                                    <a:rPr lang="en-US" altLang="zh-CN" i="1"/>
                                    <m:t>1</m:t>
                                  </m:r>
                                </m:sub>
                              </m:sSub>
                            </m:e>
                          </m:mr>
                          <m:mr>
                            <m:e>
                              <m:r>
                                <a:rPr lang="en-US" altLang="zh-CN" i="1"/>
                                <m:t>⋮</m:t>
                              </m:r>
                            </m:e>
                          </m:mr>
                          <m:mr>
                            <m:e>
                              <m:sSub>
                                <m:sSubPr>
                                  <m:ctrlPr>
                                    <a:rPr lang="zh-CN" altLang="zh-CN" i="1"/>
                                  </m:ctrlPr>
                                </m:sSubPr>
                                <m:e>
                                  <m:r>
                                    <a:rPr lang="en-US" altLang="zh-CN" i="1"/>
                                    <m:t>𝑆</m:t>
                                  </m:r>
                                </m:e>
                                <m:sub>
                                  <m:r>
                                    <a:rPr lang="en-US" altLang="zh-CN" b="0" i="1" smtClean="0">
                                      <a:latin typeface="Cambria Math" panose="02040503050406030204" pitchFamily="18" charset="0"/>
                                    </a:rPr>
                                    <m:t>𝑁</m:t>
                                  </m:r>
                                </m:sub>
                              </m:sSub>
                            </m:e>
                          </m:mr>
                        </m:m>
                      </m:e>
                    </m:d>
                    <m:r>
                      <a:rPr lang="en-US" altLang="zh-CN" i="1" smtClean="0"/>
                      <m:t>,</m:t>
                    </m:r>
                    <m:sSub>
                      <m:sSubPr>
                        <m:ctrlPr>
                          <a:rPr lang="zh-CN" altLang="zh-CN" i="1" smtClean="0"/>
                        </m:ctrlPr>
                      </m:sSubPr>
                      <m:e>
                        <m:r>
                          <a:rPr lang="en-US" altLang="zh-CN" i="1"/>
                          <m:t>𝑄</m:t>
                        </m:r>
                      </m:e>
                      <m:sub>
                        <m:r>
                          <a:rPr lang="en-US" altLang="zh-CN" i="1"/>
                          <m:t>𝑃</m:t>
                        </m:r>
                      </m:sub>
                    </m:sSub>
                    <m:r>
                      <a:rPr lang="en-US" altLang="zh-CN" i="1"/>
                      <m:t>≔</m:t>
                    </m:r>
                    <m:d>
                      <m:dPr>
                        <m:begChr m:val="["/>
                        <m:endChr m:val="]"/>
                        <m:ctrlPr>
                          <a:rPr lang="zh-CN" altLang="zh-CN" i="1"/>
                        </m:ctrlPr>
                      </m:dPr>
                      <m:e>
                        <m:m>
                          <m:mPr>
                            <m:mcs>
                              <m:mc>
                                <m:mcPr>
                                  <m:count m:val="3"/>
                                  <m:mcJc m:val="center"/>
                                </m:mcPr>
                              </m:mc>
                            </m:mcs>
                            <m:ctrlPr>
                              <a:rPr lang="zh-CN" altLang="zh-CN" i="1"/>
                            </m:ctrlPr>
                          </m:mPr>
                          <m:mr>
                            <m:e>
                              <m:r>
                                <a:rPr lang="en-US" altLang="zh-CN" i="1"/>
                                <m:t>𝑃</m:t>
                              </m:r>
                            </m:e>
                            <m:e/>
                            <m:e/>
                          </m:mr>
                          <m:mr>
                            <m:e/>
                            <m:e>
                              <m:r>
                                <a:rPr lang="en-US" altLang="zh-CN" i="1"/>
                                <m:t>⋱</m:t>
                              </m:r>
                            </m:e>
                            <m:e/>
                          </m:mr>
                          <m:mr>
                            <m:e/>
                            <m:e/>
                            <m:e>
                              <m:r>
                                <a:rPr lang="en-US" altLang="zh-CN" i="1"/>
                                <m:t>𝑃</m:t>
                              </m:r>
                            </m:e>
                          </m:mr>
                        </m:m>
                      </m:e>
                    </m:d>
                    <m:r>
                      <a:rPr lang="en-US" altLang="zh-CN" i="1"/>
                      <m:t>,</m:t>
                    </m:r>
                    <m:r>
                      <a:rPr lang="en-US" altLang="zh-CN" i="1"/>
                      <m:t>𝜂</m:t>
                    </m:r>
                    <m:r>
                      <a:rPr lang="en-US" altLang="zh-CN" i="1"/>
                      <m:t>≔</m:t>
                    </m:r>
                    <m:d>
                      <m:dPr>
                        <m:begChr m:val="["/>
                        <m:endChr m:val="]"/>
                        <m:ctrlPr>
                          <a:rPr lang="zh-CN" altLang="zh-CN" i="1"/>
                        </m:ctrlPr>
                      </m:dPr>
                      <m:e>
                        <m:m>
                          <m:mPr>
                            <m:mcs>
                              <m:mc>
                                <m:mcPr>
                                  <m:count m:val="1"/>
                                  <m:mcJc m:val="center"/>
                                </m:mcPr>
                              </m:mc>
                            </m:mcs>
                            <m:ctrlPr>
                              <a:rPr lang="zh-CN" altLang="zh-CN" i="1"/>
                            </m:ctrlPr>
                          </m:mPr>
                          <m:mr>
                            <m:e>
                              <m:sSub>
                                <m:sSubPr>
                                  <m:ctrlPr>
                                    <a:rPr lang="zh-CN" altLang="zh-CN" i="1"/>
                                  </m:ctrlPr>
                                </m:sSubPr>
                                <m:e>
                                  <m:r>
                                    <a:rPr lang="en-US" altLang="zh-CN" i="1"/>
                                    <m:t>𝜂</m:t>
                                  </m:r>
                                </m:e>
                                <m:sub>
                                  <m:r>
                                    <a:rPr lang="en-US" altLang="zh-CN" i="1"/>
                                    <m:t>1</m:t>
                                  </m:r>
                                </m:sub>
                              </m:sSub>
                            </m:e>
                          </m:mr>
                          <m:mr>
                            <m:e>
                              <m:r>
                                <a:rPr lang="en-US" altLang="zh-CN" i="1"/>
                                <m:t>⋮</m:t>
                              </m:r>
                            </m:e>
                          </m:mr>
                          <m:mr>
                            <m:e>
                              <m:sSub>
                                <m:sSubPr>
                                  <m:ctrlPr>
                                    <a:rPr lang="zh-CN" altLang="zh-CN" i="1"/>
                                  </m:ctrlPr>
                                </m:sSubPr>
                                <m:e>
                                  <m:r>
                                    <a:rPr lang="en-US" altLang="zh-CN" i="1"/>
                                    <m:t>𝜂</m:t>
                                  </m:r>
                                </m:e>
                                <m:sub>
                                  <m:r>
                                    <a:rPr lang="en-US" altLang="zh-CN" b="0" i="1" smtClean="0">
                                      <a:latin typeface="Cambria Math" panose="02040503050406030204" pitchFamily="18" charset="0"/>
                                    </a:rPr>
                                    <m:t>𝑁</m:t>
                                  </m:r>
                                </m:sub>
                              </m:sSub>
                            </m:e>
                          </m:mr>
                        </m:m>
                      </m:e>
                    </m:d>
                    <m:r>
                      <a:rPr lang="en-US" altLang="zh-CN" i="1"/>
                      <m:t>.</m:t>
                    </m:r>
                  </m:oMath>
                </a14:m>
                <a:endParaRPr lang="en-US" altLang="zh-CN" i="1" dirty="0">
                  <a:latin typeface="微软雅黑" panose="020B0503020204020204" pitchFamily="34" charset="-122"/>
                  <a:ea typeface="微软雅黑" panose="020B0503020204020204" pitchFamily="34" charset="-122"/>
                </a:endParaRPr>
              </a:p>
              <a:p>
                <a:pPr marL="285750" indent="-285750">
                  <a:spcBef>
                    <a:spcPts val="600"/>
                  </a:spcBef>
                  <a:spcAft>
                    <a:spcPts val="60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针对模型</a:t>
                </a: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，可以采用优化模型的方法求解：</a:t>
                </a:r>
                <a:endParaRPr lang="en-US" altLang="zh-CN" dirty="0">
                  <a:latin typeface="微软雅黑" panose="020B0503020204020204" pitchFamily="34" charset="-122"/>
                  <a:ea typeface="微软雅黑" panose="020B0503020204020204" pitchFamily="34" charset="-122"/>
                </a:endParaRPr>
              </a:p>
              <a:p>
                <a:pPr>
                  <a:spcBef>
                    <a:spcPts val="600"/>
                  </a:spcBef>
                  <a:spcAft>
                    <a:spcPts val="600"/>
                  </a:spcAft>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𝑎𝑟𝑔𝑚𝑖</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𝑛</m:t>
                          </m:r>
                        </m:e>
                        <m:sub>
                          <m:r>
                            <a:rPr lang="en-US" altLang="zh-CN" b="0" i="1" smtClean="0">
                              <a:latin typeface="Cambria Math" panose="02040503050406030204" pitchFamily="18" charset="0"/>
                            </a:rPr>
                            <m:t>𝑚</m:t>
                          </m:r>
                        </m:sub>
                      </m:sSub>
                      <m:sSubSup>
                        <m:sSubSupPr>
                          <m:ctrlPr>
                            <a:rPr lang="en-US" altLang="zh-CN" b="0" i="1" smtClean="0">
                              <a:latin typeface="Cambria Math" panose="02040503050406030204" pitchFamily="18" charset="0"/>
                            </a:rPr>
                          </m:ctrlPr>
                        </m:sSubSupPr>
                        <m:e>
                          <m:d>
                            <m:dPr>
                              <m:begChr m:val="‖"/>
                              <m:endChr m:val="‖"/>
                              <m:ctrlPr>
                                <a:rPr lang="en-US" altLang="zh-CN" b="0" i="1" smtClean="0">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𝑄</m:t>
                                  </m:r>
                                </m:e>
                                <m:sub>
                                  <m:r>
                                    <a:rPr lang="en-US" altLang="zh-CN" i="1">
                                      <a:latin typeface="Cambria Math" panose="02040503050406030204" pitchFamily="18" charset="0"/>
                                    </a:rPr>
                                    <m:t>𝑝</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𝐹</m:t>
                                  </m:r>
                                </m:e>
                                <m:sub>
                                  <m:r>
                                    <a:rPr lang="en-US" altLang="zh-CN" i="1">
                                      <a:latin typeface="Cambria Math" panose="02040503050406030204" pitchFamily="18" charset="0"/>
                                    </a:rPr>
                                    <m:t>𝑝</m:t>
                                  </m:r>
                                </m:sub>
                              </m:sSub>
                              <m:r>
                                <a:rPr lang="en-US" altLang="zh-CN" i="1">
                                  <a:latin typeface="Cambria Math" panose="02040503050406030204" pitchFamily="18" charset="0"/>
                                </a:rPr>
                                <m:t>𝑆𝑚</m:t>
                              </m:r>
                              <m:r>
                                <a:rPr lang="en-US" altLang="zh-CN" b="0" i="1" smtClean="0">
                                  <a:latin typeface="Cambria Math" panose="02040503050406030204" pitchFamily="18" charset="0"/>
                                </a:rPr>
                                <m:t>−</m:t>
                              </m:r>
                              <m:r>
                                <a:rPr lang="en-US" altLang="zh-CN" b="0" i="1" smtClean="0">
                                  <a:latin typeface="Cambria Math" panose="02040503050406030204" pitchFamily="18" charset="0"/>
                                </a:rPr>
                                <m:t>𝑦</m:t>
                              </m:r>
                            </m:e>
                          </m:d>
                        </m:e>
                        <m:sub>
                          <m:r>
                            <a:rPr lang="en-US" altLang="zh-CN" b="0" i="1" smtClean="0">
                              <a:latin typeface="Cambria Math" panose="02040503050406030204" pitchFamily="18" charset="0"/>
                            </a:rPr>
                            <m:t>2</m:t>
                          </m:r>
                        </m:sub>
                        <m:sup>
                          <m:r>
                            <a:rPr lang="en-US" altLang="zh-CN" b="0" i="1" smtClean="0">
                              <a:latin typeface="Cambria Math" panose="02040503050406030204" pitchFamily="18" charset="0"/>
                            </a:rPr>
                            <m:t>2</m:t>
                          </m:r>
                        </m:sup>
                      </m:sSubSup>
                      <m:r>
                        <a:rPr lang="en-US" altLang="zh-CN" b="0" i="1" smtClean="0">
                          <a:latin typeface="Cambria Math" panose="02040503050406030204" pitchFamily="18" charset="0"/>
                        </a:rPr>
                        <m:t>+</m:t>
                      </m:r>
                      <m:r>
                        <a:rPr lang="en-US" altLang="zh-CN" b="0" i="1" smtClean="0">
                          <a:latin typeface="Cambria Math" panose="02040503050406030204" pitchFamily="18" charset="0"/>
                        </a:rPr>
                        <m:t>𝜆</m:t>
                      </m:r>
                      <m:r>
                        <a:rPr lang="en-US" altLang="zh-CN" b="0" i="1" smtClean="0">
                          <a:latin typeface="Cambria Math" panose="02040503050406030204" pitchFamily="18" charset="0"/>
                        </a:rPr>
                        <m:t>𝑅</m:t>
                      </m:r>
                      <m:r>
                        <a:rPr lang="en-US" altLang="zh-CN" b="0" i="1" smtClean="0">
                          <a:latin typeface="Cambria Math" panose="02040503050406030204" pitchFamily="18" charset="0"/>
                        </a:rPr>
                        <m:t>(</m:t>
                      </m:r>
                      <m:r>
                        <a:rPr lang="en-US" altLang="zh-CN" b="0" i="1" smtClean="0">
                          <a:latin typeface="Cambria Math" panose="02040503050406030204" pitchFamily="18" charset="0"/>
                        </a:rPr>
                        <m:t>𝑚</m:t>
                      </m:r>
                      <m:r>
                        <a:rPr lang="en-US" altLang="zh-CN" b="0" i="1" smtClean="0">
                          <a:latin typeface="Cambria Math" panose="02040503050406030204" pitchFamily="18" charset="0"/>
                        </a:rPr>
                        <m:t>)</m:t>
                      </m:r>
                    </m:oMath>
                  </m:oMathPara>
                </a14:m>
                <a:endParaRPr lang="en-US" altLang="zh-CN" dirty="0">
                  <a:latin typeface="微软雅黑" panose="020B0503020204020204" pitchFamily="34" charset="-122"/>
                  <a:ea typeface="微软雅黑" panose="020B0503020204020204" pitchFamily="34" charset="-122"/>
                </a:endParaRPr>
              </a:p>
              <a:p>
                <a:pPr marL="285750" indent="-285750">
                  <a:spcBef>
                    <a:spcPts val="600"/>
                  </a:spcBef>
                  <a:spcAft>
                    <a:spcPts val="600"/>
                  </a:spcAft>
                  <a:buFont typeface="Arial" panose="020B0604020202020204" pitchFamily="34" charset="0"/>
                  <a:buChar char="•"/>
                </a:pPr>
                <a14:m>
                  <m:oMath xmlns:m="http://schemas.openxmlformats.org/officeDocument/2006/math">
                    <m:r>
                      <a:rPr lang="en-US" altLang="zh-CN" i="1">
                        <a:latin typeface="Cambria Math" panose="02040503050406030204" pitchFamily="18" charset="0"/>
                      </a:rPr>
                      <m:t>𝑅</m:t>
                    </m:r>
                    <m:r>
                      <a:rPr lang="en-US" altLang="zh-CN" i="1">
                        <a:latin typeface="Cambria Math" panose="02040503050406030204" pitchFamily="18" charset="0"/>
                      </a:rPr>
                      <m:t>(</m:t>
                    </m:r>
                    <m:r>
                      <a:rPr lang="en-US" altLang="zh-CN" i="1">
                        <a:latin typeface="Cambria Math" panose="02040503050406030204" pitchFamily="18" charset="0"/>
                      </a:rPr>
                      <m:t>𝑚</m:t>
                    </m:r>
                    <m:r>
                      <a:rPr lang="en-US" altLang="zh-CN" i="1">
                        <a:latin typeface="Cambria Math" panose="02040503050406030204" pitchFamily="18" charset="0"/>
                      </a:rPr>
                      <m:t>)</m:t>
                    </m:r>
                  </m:oMath>
                </a14:m>
                <a:r>
                  <a:rPr lang="zh-CN" altLang="en-US" dirty="0">
                    <a:latin typeface="微软雅黑" panose="020B0503020204020204" pitchFamily="34" charset="-122"/>
                    <a:ea typeface="微软雅黑" panose="020B0503020204020204" pitchFamily="34" charset="-122"/>
                  </a:rPr>
                  <a:t>表示正则化函数，</a:t>
                </a:r>
                <a14:m>
                  <m:oMath xmlns:m="http://schemas.openxmlformats.org/officeDocument/2006/math">
                    <m:r>
                      <a:rPr lang="en-US" altLang="zh-CN" i="1">
                        <a:latin typeface="Cambria Math" panose="02040503050406030204" pitchFamily="18" charset="0"/>
                      </a:rPr>
                      <m:t>𝜆</m:t>
                    </m:r>
                  </m:oMath>
                </a14:m>
                <a:r>
                  <a:rPr lang="zh-CN" altLang="en-US" dirty="0">
                    <a:latin typeface="微软雅黑" panose="020B0503020204020204" pitchFamily="34" charset="-122"/>
                    <a:ea typeface="微软雅黑" panose="020B0503020204020204" pitchFamily="34" charset="-122"/>
                  </a:rPr>
                  <a:t>为正则化参数。</a:t>
                </a:r>
                <a:endParaRPr lang="en-US" altLang="zh-CN" dirty="0">
                  <a:latin typeface="微软雅黑" panose="020B0503020204020204" pitchFamily="34" charset="-122"/>
                  <a:ea typeface="微软雅黑" panose="020B0503020204020204" pitchFamily="34" charset="-122"/>
                </a:endParaRPr>
              </a:p>
              <a:p>
                <a:pPr marL="285750" indent="-285750">
                  <a:spcBef>
                    <a:spcPts val="600"/>
                  </a:spcBef>
                  <a:spcAft>
                    <a:spcPts val="600"/>
                  </a:spcAft>
                  <a:buFont typeface="Arial" panose="020B0604020202020204" pitchFamily="34" charset="0"/>
                  <a:buChar char="•"/>
                </a:pPr>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endParaRPr>
              </a:p>
            </p:txBody>
          </p:sp>
        </mc:Choice>
        <mc:Fallback>
          <p:sp>
            <p:nvSpPr>
              <p:cNvPr id="3" name="文本框 2">
                <a:extLst>
                  <a:ext uri="{FF2B5EF4-FFF2-40B4-BE49-F238E27FC236}">
                    <a16:creationId xmlns:a16="http://schemas.microsoft.com/office/drawing/2014/main" id="{C570BD5B-50A4-4DC9-938B-58D674AD285D}"/>
                  </a:ext>
                </a:extLst>
              </p:cNvPr>
              <p:cNvSpPr txBox="1">
                <a:spLocks noRot="1" noChangeAspect="1" noMove="1" noResize="1" noEditPoints="1" noAdjustHandles="1" noChangeArrowheads="1" noChangeShapeType="1" noTextEdit="1"/>
              </p:cNvSpPr>
              <p:nvPr/>
            </p:nvSpPr>
            <p:spPr>
              <a:xfrm>
                <a:off x="900000" y="720000"/>
                <a:ext cx="7920492" cy="5050229"/>
              </a:xfrm>
              <a:prstGeom prst="rect">
                <a:avLst/>
              </a:prstGeom>
              <a:blipFill>
                <a:blip r:embed="rId3"/>
                <a:stretch>
                  <a:fillRect l="-539" t="-60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08844305"/>
      </p:ext>
    </p:extLst>
  </p:cSld>
  <p:clrMapOvr>
    <a:masterClrMapping/>
  </p:clrMapOvr>
  <p:transition spd="med">
    <p:random/>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2"/>
          <p:cNvSpPr txBox="1">
            <a:spLocks noChangeArrowheads="1"/>
          </p:cNvSpPr>
          <p:nvPr/>
        </p:nvSpPr>
        <p:spPr bwMode="auto">
          <a:xfrm>
            <a:off x="2739543" y="3296543"/>
            <a:ext cx="4064705" cy="3770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pPr algn="ctr"/>
            <a:r>
              <a:rPr lang="en-US" altLang="zh-CN" sz="2000" b="1" kern="100"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rPr>
              <a:t>Sensitivity estimation</a:t>
            </a:r>
            <a:endParaRPr lang="zh-CN" altLang="en-US" sz="2000" b="1" dirty="0">
              <a:solidFill>
                <a:srgbClr val="093B5C"/>
              </a:solidFill>
              <a:latin typeface="方正兰亭超细黑简体" pitchFamily="2" charset="-122"/>
              <a:ea typeface="方正兰亭超细黑简体" pitchFamily="2" charset="-122"/>
            </a:endParaRPr>
          </a:p>
        </p:txBody>
      </p:sp>
      <p:sp>
        <p:nvSpPr>
          <p:cNvPr id="26" name="文本框 12"/>
          <p:cNvSpPr txBox="1">
            <a:spLocks noChangeArrowheads="1"/>
          </p:cNvSpPr>
          <p:nvPr/>
        </p:nvSpPr>
        <p:spPr bwMode="auto">
          <a:xfrm>
            <a:off x="4824028" y="2270428"/>
            <a:ext cx="1007297" cy="1454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pPr algn="ctr"/>
            <a:r>
              <a:rPr lang="en-US" altLang="zh-CN" sz="9000">
                <a:solidFill>
                  <a:schemeClr val="tx1">
                    <a:lumMod val="50000"/>
                    <a:lumOff val="50000"/>
                  </a:schemeClr>
                </a:solidFill>
                <a:latin typeface="AgencyFB" panose="02000806040000020003" pitchFamily="2" charset="0"/>
                <a:ea typeface="微软雅黑" pitchFamily="34" charset="-122"/>
              </a:rPr>
              <a:t> 2</a:t>
            </a:r>
            <a:endParaRPr lang="zh-CN" altLang="en-US" sz="9000">
              <a:solidFill>
                <a:schemeClr val="tx1">
                  <a:lumMod val="50000"/>
                  <a:lumOff val="50000"/>
                </a:schemeClr>
              </a:solidFill>
              <a:latin typeface="AgencyFB" panose="02000806040000020003" pitchFamily="2" charset="0"/>
              <a:ea typeface="微软雅黑" pitchFamily="34" charset="-122"/>
            </a:endParaRPr>
          </a:p>
        </p:txBody>
      </p:sp>
      <p:sp>
        <p:nvSpPr>
          <p:cNvPr id="16" name="文本框 14"/>
          <p:cNvSpPr txBox="1">
            <a:spLocks noChangeArrowheads="1"/>
          </p:cNvSpPr>
          <p:nvPr/>
        </p:nvSpPr>
        <p:spPr bwMode="auto">
          <a:xfrm>
            <a:off x="3959932" y="2680556"/>
            <a:ext cx="1378848" cy="2846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pPr algn="ctr" eaLnBrk="1" hangingPunct="1"/>
            <a:r>
              <a:rPr lang="en-US" altLang="zh-CN" sz="1400">
                <a:solidFill>
                  <a:schemeClr val="tx1">
                    <a:lumMod val="50000"/>
                    <a:lumOff val="50000"/>
                  </a:schemeClr>
                </a:solidFill>
                <a:latin typeface="微软雅黑" pitchFamily="34" charset="-122"/>
                <a:ea typeface="微软雅黑" pitchFamily="34" charset="-122"/>
              </a:rPr>
              <a:t>PART ONE</a:t>
            </a:r>
            <a:endParaRPr lang="zh-CN" altLang="en-US" sz="1400">
              <a:solidFill>
                <a:schemeClr val="tx1">
                  <a:lumMod val="50000"/>
                  <a:lumOff val="50000"/>
                </a:schemeClr>
              </a:solidFill>
              <a:latin typeface="微软雅黑" pitchFamily="34" charset="-122"/>
              <a:ea typeface="微软雅黑" pitchFamily="34" charset="-122"/>
            </a:endParaRPr>
          </a:p>
        </p:txBody>
      </p:sp>
      <p:pic>
        <p:nvPicPr>
          <p:cNvPr id="9" name="图片 8"/>
          <p:cNvPicPr>
            <a:picLocks noChangeAspect="1"/>
          </p:cNvPicPr>
          <p:nvPr/>
        </p:nvPicPr>
        <p:blipFill>
          <a:blip r:embed="rId4" cstate="screen">
            <a:extLst>
              <a:ext uri="{28A0092B-C50C-407E-A947-70E740481C1C}">
                <a14:useLocalDpi xmlns:a14="http://schemas.microsoft.com/office/drawing/2010/main" val="0"/>
              </a:ext>
            </a:extLst>
          </a:blip>
          <a:srcRect l="17632" r="49845" b="47264"/>
          <a:stretch>
            <a:fillRect/>
          </a:stretch>
        </p:blipFill>
        <p:spPr>
          <a:xfrm flipH="1">
            <a:off x="2159732" y="0"/>
            <a:ext cx="2088232" cy="3040091"/>
          </a:xfrm>
          <a:prstGeom prst="rect">
            <a:avLst/>
          </a:prstGeom>
        </p:spPr>
      </p:pic>
      <p:sp>
        <p:nvSpPr>
          <p:cNvPr id="10" name="PA_半闭框 7"/>
          <p:cNvSpPr/>
          <p:nvPr>
            <p:custDataLst>
              <p:tags r:id="rId1"/>
            </p:custDataLst>
          </p:nvPr>
        </p:nvSpPr>
        <p:spPr>
          <a:xfrm flipH="1">
            <a:off x="4463987" y="2320516"/>
            <a:ext cx="1296144" cy="720080"/>
          </a:xfrm>
          <a:prstGeom prst="halfFrame">
            <a:avLst>
              <a:gd name="adj1" fmla="val 889"/>
              <a:gd name="adj2" fmla="val 1333"/>
            </a:avLst>
          </a:prstGeom>
          <a:solidFill>
            <a:srgbClr val="6568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extLst>
      <p:ext uri="{BB962C8B-B14F-4D97-AF65-F5344CB8AC3E}">
        <p14:creationId xmlns:p14="http://schemas.microsoft.com/office/powerpoint/2010/main" val="15690391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B6626413-2BFC-42D7-8296-C2735505B24E}"/>
              </a:ext>
            </a:extLst>
          </p:cNvPr>
          <p:cNvSpPr/>
          <p:nvPr/>
        </p:nvSpPr>
        <p:spPr>
          <a:xfrm>
            <a:off x="287524" y="232284"/>
            <a:ext cx="5256584" cy="438582"/>
          </a:xfrm>
          <a:prstGeom prst="rect">
            <a:avLst/>
          </a:prstGeom>
        </p:spPr>
        <p:txBody>
          <a:bodyPr wrap="square" lIns="68580" tIns="34290" rIns="68580" bIns="34290">
            <a:spAutoFit/>
          </a:bodyPr>
          <a:lstStyle/>
          <a:p>
            <a:pPr>
              <a:defRPr/>
            </a:pPr>
            <a:r>
              <a:rPr lang="en-US" altLang="zh-CN" sz="2400" b="1" kern="100"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rPr>
              <a:t>2.1 k-</a:t>
            </a:r>
            <a:r>
              <a:rPr lang="zh-CN" altLang="en-US" sz="2400" b="1" kern="100"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rPr>
              <a:t>空间，采样模式</a:t>
            </a:r>
            <a:endParaRPr lang="zh-CN" altLang="zh-CN" sz="2400" b="1" kern="100"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 name="文本框 2">
            <a:extLst>
              <a:ext uri="{FF2B5EF4-FFF2-40B4-BE49-F238E27FC236}">
                <a16:creationId xmlns:a16="http://schemas.microsoft.com/office/drawing/2014/main" id="{C570BD5B-50A4-4DC9-938B-58D674AD285D}"/>
              </a:ext>
            </a:extLst>
          </p:cNvPr>
          <p:cNvSpPr txBox="1"/>
          <p:nvPr/>
        </p:nvSpPr>
        <p:spPr>
          <a:xfrm>
            <a:off x="900000" y="720000"/>
            <a:ext cx="7920492" cy="2416046"/>
          </a:xfrm>
          <a:prstGeom prst="rect">
            <a:avLst/>
          </a:prstGeom>
          <a:noFill/>
        </p:spPr>
        <p:txBody>
          <a:bodyPr wrap="square" rtlCol="0">
            <a:spAutoFit/>
          </a:bodyPr>
          <a:lstStyle/>
          <a:p>
            <a:pPr marL="285750" indent="-285750">
              <a:spcBef>
                <a:spcPts val="600"/>
              </a:spcBef>
              <a:spcAft>
                <a:spcPts val="600"/>
              </a:spcAft>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rPr>
              <a:t>K-</a:t>
            </a:r>
            <a:r>
              <a:rPr lang="zh-CN" altLang="en-US" dirty="0">
                <a:latin typeface="微软雅黑" panose="020B0503020204020204" pitchFamily="34" charset="-122"/>
                <a:ea typeface="微软雅黑" panose="020B0503020204020204" pitchFamily="34" charset="-122"/>
              </a:rPr>
              <a:t>空间是寻常空间在傅里叶变换下的对偶空间，即采集到的数据都为</a:t>
            </a:r>
            <a:r>
              <a:rPr lang="en-US" altLang="zh-CN" dirty="0">
                <a:latin typeface="微软雅黑" panose="020B0503020204020204" pitchFamily="34" charset="-122"/>
                <a:ea typeface="微软雅黑" panose="020B0503020204020204" pitchFamily="34" charset="-122"/>
              </a:rPr>
              <a:t>k-</a:t>
            </a:r>
            <a:r>
              <a:rPr lang="zh-CN" altLang="en-US" dirty="0">
                <a:latin typeface="微软雅黑" panose="020B0503020204020204" pitchFamily="34" charset="-122"/>
                <a:ea typeface="微软雅黑" panose="020B0503020204020204" pitchFamily="34" charset="-122"/>
              </a:rPr>
              <a:t>空间数据。</a:t>
            </a:r>
            <a:endParaRPr lang="en-US" altLang="zh-CN" dirty="0">
              <a:latin typeface="微软雅黑" panose="020B0503020204020204" pitchFamily="34" charset="-122"/>
              <a:ea typeface="微软雅黑" panose="020B0503020204020204" pitchFamily="34" charset="-122"/>
            </a:endParaRPr>
          </a:p>
          <a:p>
            <a:pPr marL="285750" indent="-285750">
              <a:spcBef>
                <a:spcPts val="600"/>
              </a:spcBef>
              <a:spcAft>
                <a:spcPts val="60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采样模式为与</a:t>
            </a:r>
            <a:r>
              <a:rPr lang="en-US" altLang="zh-CN" dirty="0">
                <a:latin typeface="微软雅黑" panose="020B0503020204020204" pitchFamily="34" charset="-122"/>
                <a:ea typeface="微软雅黑" panose="020B0503020204020204" pitchFamily="34" charset="-122"/>
              </a:rPr>
              <a:t>k-</a:t>
            </a:r>
            <a:r>
              <a:rPr lang="zh-CN" altLang="en-US" dirty="0">
                <a:latin typeface="微软雅黑" panose="020B0503020204020204" pitchFamily="34" charset="-122"/>
                <a:ea typeface="微软雅黑" panose="020B0503020204020204" pitchFamily="34" charset="-122"/>
              </a:rPr>
              <a:t>空间数据大小相等的采样矩阵，常用的采样策略有</a:t>
            </a:r>
            <a:r>
              <a:rPr lang="en-US" altLang="zh-CN" dirty="0">
                <a:latin typeface="微软雅黑" panose="020B0503020204020204" pitchFamily="34" charset="-122"/>
                <a:ea typeface="微软雅黑" panose="020B0503020204020204" pitchFamily="34" charset="-122"/>
              </a:rPr>
              <a:t>uniform</a:t>
            </a:r>
            <a:r>
              <a:rPr lang="zh-CN" altLang="en-US" dirty="0">
                <a:latin typeface="微软雅黑" panose="020B0503020204020204" pitchFamily="34" charset="-122"/>
                <a:ea typeface="微软雅黑" panose="020B0503020204020204" pitchFamily="34" charset="-122"/>
              </a:rPr>
              <a:t>采样，随机采样，螺旋采样等。</a:t>
            </a:r>
            <a:endParaRPr lang="en-US" altLang="zh-CN" dirty="0">
              <a:latin typeface="微软雅黑" panose="020B0503020204020204" pitchFamily="34" charset="-122"/>
              <a:ea typeface="微软雅黑" panose="020B0503020204020204" pitchFamily="34" charset="-122"/>
            </a:endParaRPr>
          </a:p>
          <a:p>
            <a:pPr marL="285750" indent="-285750">
              <a:spcBef>
                <a:spcPts val="600"/>
              </a:spcBef>
              <a:spcAft>
                <a:spcPts val="600"/>
              </a:spcAft>
              <a:buFont typeface="Arial" panose="020B0604020202020204" pitchFamily="34" charset="0"/>
              <a:buChar char="•"/>
            </a:pPr>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endParaRPr>
          </a:p>
        </p:txBody>
      </p:sp>
      <p:pic>
        <p:nvPicPr>
          <p:cNvPr id="5" name="图片 4">
            <a:extLst>
              <a:ext uri="{FF2B5EF4-FFF2-40B4-BE49-F238E27FC236}">
                <a16:creationId xmlns:a16="http://schemas.microsoft.com/office/drawing/2014/main" id="{03E521D6-0616-4E6D-A359-E1180353D1E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83868" y="2068636"/>
            <a:ext cx="1332000" cy="1332000"/>
          </a:xfrm>
          <a:prstGeom prst="rect">
            <a:avLst/>
          </a:prstGeom>
        </p:spPr>
      </p:pic>
      <p:pic>
        <p:nvPicPr>
          <p:cNvPr id="7" name="图片 6">
            <a:extLst>
              <a:ext uri="{FF2B5EF4-FFF2-40B4-BE49-F238E27FC236}">
                <a16:creationId xmlns:a16="http://schemas.microsoft.com/office/drawing/2014/main" id="{D204DC2C-3100-4F59-8563-3CCE6E37F9D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36096" y="2068636"/>
            <a:ext cx="1332000" cy="1332000"/>
          </a:xfrm>
          <a:prstGeom prst="rect">
            <a:avLst/>
          </a:prstGeom>
        </p:spPr>
      </p:pic>
      <p:pic>
        <p:nvPicPr>
          <p:cNvPr id="9" name="图片 8">
            <a:extLst>
              <a:ext uri="{FF2B5EF4-FFF2-40B4-BE49-F238E27FC236}">
                <a16:creationId xmlns:a16="http://schemas.microsoft.com/office/drawing/2014/main" id="{95C9334C-BA81-4A46-82C5-DFD8CE8F817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383868" y="3397815"/>
            <a:ext cx="1332000" cy="1332000"/>
          </a:xfrm>
          <a:prstGeom prst="rect">
            <a:avLst/>
          </a:prstGeom>
        </p:spPr>
      </p:pic>
      <p:pic>
        <p:nvPicPr>
          <p:cNvPr id="11" name="图片 10">
            <a:extLst>
              <a:ext uri="{FF2B5EF4-FFF2-40B4-BE49-F238E27FC236}">
                <a16:creationId xmlns:a16="http://schemas.microsoft.com/office/drawing/2014/main" id="{62F03819-41F0-4443-80D5-B9130BEDADA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436096" y="3386579"/>
            <a:ext cx="1332000" cy="1332000"/>
          </a:xfrm>
          <a:prstGeom prst="rect">
            <a:avLst/>
          </a:prstGeom>
        </p:spPr>
      </p:pic>
      <p:sp>
        <p:nvSpPr>
          <p:cNvPr id="14" name="文本框 13">
            <a:extLst>
              <a:ext uri="{FF2B5EF4-FFF2-40B4-BE49-F238E27FC236}">
                <a16:creationId xmlns:a16="http://schemas.microsoft.com/office/drawing/2014/main" id="{156BDED9-627D-4717-BCF2-082BDBDB91CB}"/>
              </a:ext>
            </a:extLst>
          </p:cNvPr>
          <p:cNvSpPr txBox="1"/>
          <p:nvPr/>
        </p:nvSpPr>
        <p:spPr>
          <a:xfrm>
            <a:off x="3245464" y="4821051"/>
            <a:ext cx="4075713" cy="307777"/>
          </a:xfrm>
          <a:prstGeom prst="rect">
            <a:avLst/>
          </a:prstGeom>
          <a:noFill/>
        </p:spPr>
        <p:txBody>
          <a:bodyPr wrap="square" rtlCol="0">
            <a:spAutoFit/>
          </a:bodyPr>
          <a:lstStyle/>
          <a:p>
            <a:r>
              <a:rPr lang="en-US" altLang="zh-CN" sz="1400" dirty="0">
                <a:latin typeface="微软雅黑" panose="020B0503020204020204" pitchFamily="34" charset="-122"/>
                <a:ea typeface="微软雅黑" panose="020B0503020204020204" pitchFamily="34" charset="-122"/>
              </a:rPr>
              <a:t>Uniform</a:t>
            </a:r>
            <a:r>
              <a:rPr lang="zh-CN" altLang="en-US" sz="1400" dirty="0">
                <a:latin typeface="微软雅黑" panose="020B0503020204020204" pitchFamily="34" charset="-122"/>
                <a:ea typeface="微软雅黑" panose="020B0503020204020204" pitchFamily="34" charset="-122"/>
              </a:rPr>
              <a:t>采样</a:t>
            </a:r>
            <a:r>
              <a:rPr lang="en-US" altLang="zh-CN" sz="1400" dirty="0">
                <a:latin typeface="微软雅黑" panose="020B0503020204020204" pitchFamily="34" charset="-122"/>
                <a:ea typeface="微软雅黑" panose="020B0503020204020204" pitchFamily="34" charset="-122"/>
              </a:rPr>
              <a:t>(R=3)</a:t>
            </a:r>
            <a:r>
              <a:rPr lang="zh-CN" altLang="en-US" sz="1400" dirty="0">
                <a:latin typeface="微软雅黑" panose="020B0503020204020204" pitchFamily="34" charset="-122"/>
                <a:ea typeface="微软雅黑" panose="020B0503020204020204" pitchFamily="34" charset="-122"/>
              </a:rPr>
              <a:t>             随机采样</a:t>
            </a:r>
            <a:r>
              <a:rPr lang="en-US" altLang="zh-CN" sz="1400" dirty="0">
                <a:latin typeface="微软雅黑" panose="020B0503020204020204" pitchFamily="34" charset="-122"/>
                <a:ea typeface="微软雅黑" panose="020B0503020204020204" pitchFamily="34" charset="-122"/>
              </a:rPr>
              <a:t>(Rate=0.3)</a:t>
            </a:r>
            <a:endParaRPr lang="zh-CN" altLang="en-US" sz="1400" dirty="0">
              <a:latin typeface="微软雅黑" panose="020B0503020204020204" pitchFamily="34" charset="-122"/>
              <a:ea typeface="微软雅黑" panose="020B0503020204020204" pitchFamily="34" charset="-122"/>
            </a:endParaRPr>
          </a:p>
        </p:txBody>
      </p:sp>
      <p:sp>
        <p:nvSpPr>
          <p:cNvPr id="15" name="文本框 14">
            <a:extLst>
              <a:ext uri="{FF2B5EF4-FFF2-40B4-BE49-F238E27FC236}">
                <a16:creationId xmlns:a16="http://schemas.microsoft.com/office/drawing/2014/main" id="{16B1D9B3-DB1E-4B63-B1B9-47FBF195657A}"/>
              </a:ext>
            </a:extLst>
          </p:cNvPr>
          <p:cNvSpPr txBox="1"/>
          <p:nvPr/>
        </p:nvSpPr>
        <p:spPr>
          <a:xfrm>
            <a:off x="2339752" y="2588803"/>
            <a:ext cx="1650324" cy="307777"/>
          </a:xfrm>
          <a:prstGeom prst="rect">
            <a:avLst/>
          </a:prstGeom>
          <a:noFill/>
        </p:spPr>
        <p:txBody>
          <a:bodyPr wrap="square" rtlCol="0">
            <a:spAutoFit/>
          </a:bodyPr>
          <a:lstStyle/>
          <a:p>
            <a:r>
              <a:rPr lang="zh-CN" altLang="en-US" sz="1400" dirty="0">
                <a:latin typeface="微软雅黑" panose="020B0503020204020204" pitchFamily="34" charset="-122"/>
                <a:ea typeface="微软雅黑" panose="020B0503020204020204" pitchFamily="34" charset="-122"/>
              </a:rPr>
              <a:t>采样模式</a:t>
            </a:r>
          </a:p>
        </p:txBody>
      </p:sp>
      <p:sp>
        <p:nvSpPr>
          <p:cNvPr id="17" name="文本框 16">
            <a:extLst>
              <a:ext uri="{FF2B5EF4-FFF2-40B4-BE49-F238E27FC236}">
                <a16:creationId xmlns:a16="http://schemas.microsoft.com/office/drawing/2014/main" id="{FD68C8AC-B4EB-48A5-8F67-18D8EAA1D8BA}"/>
              </a:ext>
            </a:extLst>
          </p:cNvPr>
          <p:cNvSpPr txBox="1"/>
          <p:nvPr/>
        </p:nvSpPr>
        <p:spPr>
          <a:xfrm>
            <a:off x="1655676" y="3703525"/>
            <a:ext cx="1650324" cy="523220"/>
          </a:xfrm>
          <a:prstGeom prst="rect">
            <a:avLst/>
          </a:prstGeom>
          <a:noFill/>
        </p:spPr>
        <p:txBody>
          <a:bodyPr wrap="square" rtlCol="0">
            <a:spAutoFit/>
          </a:bodyPr>
          <a:lstStyle/>
          <a:p>
            <a:r>
              <a:rPr lang="zh-CN" altLang="en-US" sz="1400" dirty="0">
                <a:latin typeface="微软雅黑" panose="020B0503020204020204" pitchFamily="34" charset="-122"/>
                <a:ea typeface="微软雅黑" panose="020B0503020204020204" pitchFamily="34" charset="-122"/>
              </a:rPr>
              <a:t>不同采样模式下的伪影图像</a:t>
            </a:r>
          </a:p>
        </p:txBody>
      </p:sp>
    </p:spTree>
    <p:extLst>
      <p:ext uri="{BB962C8B-B14F-4D97-AF65-F5344CB8AC3E}">
        <p14:creationId xmlns:p14="http://schemas.microsoft.com/office/powerpoint/2010/main" val="4242683934"/>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1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95E58D6D-A089-471A-A954-B414E3E35CC2}"/>
              </a:ext>
            </a:extLst>
          </p:cNvPr>
          <p:cNvSpPr/>
          <p:nvPr/>
        </p:nvSpPr>
        <p:spPr>
          <a:xfrm>
            <a:off x="287524" y="232284"/>
            <a:ext cx="5256584" cy="438582"/>
          </a:xfrm>
          <a:prstGeom prst="rect">
            <a:avLst/>
          </a:prstGeom>
        </p:spPr>
        <p:txBody>
          <a:bodyPr wrap="square" lIns="68580" tIns="34290" rIns="68580" bIns="34290">
            <a:spAutoFit/>
          </a:bodyPr>
          <a:lstStyle/>
          <a:p>
            <a:pPr>
              <a:defRPr/>
            </a:pPr>
            <a:r>
              <a:rPr lang="en-US" altLang="zh-CN" sz="2400" b="1" kern="100"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rPr>
              <a:t>2.2 ACS</a:t>
            </a:r>
            <a:endParaRPr lang="zh-CN" altLang="zh-CN" sz="2400" b="1" kern="100"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 name="文本框 2">
            <a:extLst>
              <a:ext uri="{FF2B5EF4-FFF2-40B4-BE49-F238E27FC236}">
                <a16:creationId xmlns:a16="http://schemas.microsoft.com/office/drawing/2014/main" id="{15F87050-D1CE-47A2-9FC0-D559CAB2A0A0}"/>
              </a:ext>
            </a:extLst>
          </p:cNvPr>
          <p:cNvSpPr txBox="1"/>
          <p:nvPr/>
        </p:nvSpPr>
        <p:spPr>
          <a:xfrm>
            <a:off x="900000" y="720000"/>
            <a:ext cx="7920492" cy="369332"/>
          </a:xfrm>
          <a:prstGeom prst="rect">
            <a:avLst/>
          </a:prstGeom>
          <a:noFill/>
        </p:spPr>
        <p:txBody>
          <a:bodyPr wrap="square" rtlCol="0">
            <a:spAutoFit/>
          </a:bodyPr>
          <a:lstStyle/>
          <a:p>
            <a:pPr marL="285750" indent="-285750">
              <a:spcBef>
                <a:spcPts val="600"/>
              </a:spcBef>
              <a:spcAft>
                <a:spcPts val="600"/>
              </a:spcAft>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rPr>
              <a:t>Auto Calibration Signal (ACS) </a:t>
            </a:r>
            <a:r>
              <a:rPr lang="zh-CN" altLang="en-US" dirty="0">
                <a:latin typeface="微软雅黑" panose="020B0503020204020204" pitchFamily="34" charset="-122"/>
                <a:ea typeface="微软雅黑" panose="020B0503020204020204" pitchFamily="34" charset="-122"/>
              </a:rPr>
              <a:t>是</a:t>
            </a:r>
            <a:r>
              <a:rPr lang="en-US" altLang="zh-CN" dirty="0">
                <a:latin typeface="微软雅黑" panose="020B0503020204020204" pitchFamily="34" charset="-122"/>
                <a:ea typeface="微软雅黑" panose="020B0503020204020204" pitchFamily="34" charset="-122"/>
              </a:rPr>
              <a:t>k-</a:t>
            </a:r>
            <a:r>
              <a:rPr lang="zh-CN" altLang="en-US" dirty="0">
                <a:latin typeface="微软雅黑" panose="020B0503020204020204" pitchFamily="34" charset="-122"/>
                <a:ea typeface="微软雅黑" panose="020B0503020204020204" pitchFamily="34" charset="-122"/>
              </a:rPr>
              <a:t>空间数据中全采样的数据。</a:t>
            </a:r>
            <a:endParaRPr lang="en-US" altLang="zh-CN" dirty="0">
              <a:latin typeface="微软雅黑" panose="020B0503020204020204" pitchFamily="34" charset="-122"/>
              <a:ea typeface="微软雅黑" panose="020B0503020204020204" pitchFamily="34" charset="-122"/>
            </a:endParaRPr>
          </a:p>
        </p:txBody>
      </p:sp>
      <p:sp>
        <p:nvSpPr>
          <p:cNvPr id="69" name="文本框 68">
            <a:extLst>
              <a:ext uri="{FF2B5EF4-FFF2-40B4-BE49-F238E27FC236}">
                <a16:creationId xmlns:a16="http://schemas.microsoft.com/office/drawing/2014/main" id="{86DBE0C0-5DB1-43F7-AB62-57677642B0CC}"/>
              </a:ext>
            </a:extLst>
          </p:cNvPr>
          <p:cNvSpPr txBox="1"/>
          <p:nvPr/>
        </p:nvSpPr>
        <p:spPr>
          <a:xfrm>
            <a:off x="1835696" y="4268973"/>
            <a:ext cx="1692188" cy="646331"/>
          </a:xfrm>
          <a:prstGeom prst="rect">
            <a:avLst/>
          </a:prstGeom>
          <a:noFill/>
        </p:spPr>
        <p:txBody>
          <a:bodyPr wrap="square" rtlCol="0">
            <a:spAutoFit/>
          </a:bodyPr>
          <a:lstStyle/>
          <a:p>
            <a:r>
              <a:rPr lang="en-US" altLang="zh-CN" dirty="0"/>
              <a:t>K-</a:t>
            </a:r>
            <a:r>
              <a:rPr lang="zh-CN" altLang="en-US" dirty="0"/>
              <a:t>空间数据</a:t>
            </a:r>
            <a:endParaRPr lang="en-US" altLang="zh-CN" dirty="0"/>
          </a:p>
          <a:p>
            <a:endParaRPr lang="zh-CN" altLang="en-US" dirty="0"/>
          </a:p>
        </p:txBody>
      </p:sp>
      <p:grpSp>
        <p:nvGrpSpPr>
          <p:cNvPr id="79" name="组合 78">
            <a:extLst>
              <a:ext uri="{FF2B5EF4-FFF2-40B4-BE49-F238E27FC236}">
                <a16:creationId xmlns:a16="http://schemas.microsoft.com/office/drawing/2014/main" id="{2804899E-179F-48D2-A9E2-441DED7D000C}"/>
              </a:ext>
            </a:extLst>
          </p:cNvPr>
          <p:cNvGrpSpPr/>
          <p:nvPr/>
        </p:nvGrpSpPr>
        <p:grpSpPr>
          <a:xfrm>
            <a:off x="1043608" y="1384412"/>
            <a:ext cx="2915090" cy="2765985"/>
            <a:chOff x="1205626" y="1587523"/>
            <a:chExt cx="2915090" cy="2765985"/>
          </a:xfrm>
        </p:grpSpPr>
        <p:grpSp>
          <p:nvGrpSpPr>
            <p:cNvPr id="68" name="组合 67">
              <a:extLst>
                <a:ext uri="{FF2B5EF4-FFF2-40B4-BE49-F238E27FC236}">
                  <a16:creationId xmlns:a16="http://schemas.microsoft.com/office/drawing/2014/main" id="{5EFAFBC7-690F-47A5-B67B-386E44D3CB04}"/>
                </a:ext>
              </a:extLst>
            </p:cNvPr>
            <p:cNvGrpSpPr/>
            <p:nvPr/>
          </p:nvGrpSpPr>
          <p:grpSpPr>
            <a:xfrm>
              <a:off x="1205626" y="1587523"/>
              <a:ext cx="2610290" cy="2461185"/>
              <a:chOff x="1115616" y="1348408"/>
              <a:chExt cx="2952328" cy="2844316"/>
            </a:xfrm>
          </p:grpSpPr>
          <p:sp>
            <p:nvSpPr>
              <p:cNvPr id="65" name="矩形 64">
                <a:extLst>
                  <a:ext uri="{FF2B5EF4-FFF2-40B4-BE49-F238E27FC236}">
                    <a16:creationId xmlns:a16="http://schemas.microsoft.com/office/drawing/2014/main" id="{7B34BC96-3925-4917-8FC5-090C090C850B}"/>
                  </a:ext>
                </a:extLst>
              </p:cNvPr>
              <p:cNvSpPr/>
              <p:nvPr/>
            </p:nvSpPr>
            <p:spPr>
              <a:xfrm>
                <a:off x="1115616" y="1348408"/>
                <a:ext cx="2952328" cy="11161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矩形 65">
                <a:extLst>
                  <a:ext uri="{FF2B5EF4-FFF2-40B4-BE49-F238E27FC236}">
                    <a16:creationId xmlns:a16="http://schemas.microsoft.com/office/drawing/2014/main" id="{FC573527-588A-41CE-AC02-65E06A9D67FC}"/>
                  </a:ext>
                </a:extLst>
              </p:cNvPr>
              <p:cNvSpPr/>
              <p:nvPr/>
            </p:nvSpPr>
            <p:spPr>
              <a:xfrm>
                <a:off x="1115616" y="3076600"/>
                <a:ext cx="2952328" cy="11161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矩形 66">
                <a:extLst>
                  <a:ext uri="{FF2B5EF4-FFF2-40B4-BE49-F238E27FC236}">
                    <a16:creationId xmlns:a16="http://schemas.microsoft.com/office/drawing/2014/main" id="{EEC95592-7A40-4404-8B6D-EC9242600939}"/>
                  </a:ext>
                </a:extLst>
              </p:cNvPr>
              <p:cNvSpPr/>
              <p:nvPr/>
            </p:nvSpPr>
            <p:spPr>
              <a:xfrm>
                <a:off x="1115616" y="2464532"/>
                <a:ext cx="2952328" cy="612068"/>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1" name="组合 70">
              <a:extLst>
                <a:ext uri="{FF2B5EF4-FFF2-40B4-BE49-F238E27FC236}">
                  <a16:creationId xmlns:a16="http://schemas.microsoft.com/office/drawing/2014/main" id="{492560FB-83B7-4742-8BC9-1DC535943442}"/>
                </a:ext>
              </a:extLst>
            </p:cNvPr>
            <p:cNvGrpSpPr/>
            <p:nvPr/>
          </p:nvGrpSpPr>
          <p:grpSpPr>
            <a:xfrm>
              <a:off x="1358026" y="1739923"/>
              <a:ext cx="2610290" cy="2461185"/>
              <a:chOff x="1115616" y="1348408"/>
              <a:chExt cx="2952328" cy="2844316"/>
            </a:xfrm>
          </p:grpSpPr>
          <p:sp>
            <p:nvSpPr>
              <p:cNvPr id="72" name="矩形 71">
                <a:extLst>
                  <a:ext uri="{FF2B5EF4-FFF2-40B4-BE49-F238E27FC236}">
                    <a16:creationId xmlns:a16="http://schemas.microsoft.com/office/drawing/2014/main" id="{DC8EE383-A03A-40D8-9EA5-46D373F5A87D}"/>
                  </a:ext>
                </a:extLst>
              </p:cNvPr>
              <p:cNvSpPr/>
              <p:nvPr/>
            </p:nvSpPr>
            <p:spPr>
              <a:xfrm>
                <a:off x="1115616" y="1348408"/>
                <a:ext cx="2952328" cy="11161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矩形 72">
                <a:extLst>
                  <a:ext uri="{FF2B5EF4-FFF2-40B4-BE49-F238E27FC236}">
                    <a16:creationId xmlns:a16="http://schemas.microsoft.com/office/drawing/2014/main" id="{7EDA6330-7733-478F-9B1B-369757E45A65}"/>
                  </a:ext>
                </a:extLst>
              </p:cNvPr>
              <p:cNvSpPr/>
              <p:nvPr/>
            </p:nvSpPr>
            <p:spPr>
              <a:xfrm>
                <a:off x="1115616" y="3076600"/>
                <a:ext cx="2952328" cy="11161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矩形 73">
                <a:extLst>
                  <a:ext uri="{FF2B5EF4-FFF2-40B4-BE49-F238E27FC236}">
                    <a16:creationId xmlns:a16="http://schemas.microsoft.com/office/drawing/2014/main" id="{91A9F684-3850-4DA2-96BB-36FF668792B5}"/>
                  </a:ext>
                </a:extLst>
              </p:cNvPr>
              <p:cNvSpPr/>
              <p:nvPr/>
            </p:nvSpPr>
            <p:spPr>
              <a:xfrm>
                <a:off x="1115616" y="2464532"/>
                <a:ext cx="2952328" cy="612068"/>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5" name="组合 74">
              <a:extLst>
                <a:ext uri="{FF2B5EF4-FFF2-40B4-BE49-F238E27FC236}">
                  <a16:creationId xmlns:a16="http://schemas.microsoft.com/office/drawing/2014/main" id="{E752FDB1-D43D-44B5-9431-CFE9C643CDA0}"/>
                </a:ext>
              </a:extLst>
            </p:cNvPr>
            <p:cNvGrpSpPr/>
            <p:nvPr/>
          </p:nvGrpSpPr>
          <p:grpSpPr>
            <a:xfrm>
              <a:off x="1510426" y="1892323"/>
              <a:ext cx="2610290" cy="2461185"/>
              <a:chOff x="1115616" y="1348408"/>
              <a:chExt cx="2952328" cy="2844316"/>
            </a:xfrm>
          </p:grpSpPr>
          <p:sp>
            <p:nvSpPr>
              <p:cNvPr id="76" name="矩形 75">
                <a:extLst>
                  <a:ext uri="{FF2B5EF4-FFF2-40B4-BE49-F238E27FC236}">
                    <a16:creationId xmlns:a16="http://schemas.microsoft.com/office/drawing/2014/main" id="{6A5665E7-0346-45B2-B9A7-0402AC80D3D6}"/>
                  </a:ext>
                </a:extLst>
              </p:cNvPr>
              <p:cNvSpPr/>
              <p:nvPr/>
            </p:nvSpPr>
            <p:spPr>
              <a:xfrm>
                <a:off x="1115616" y="1348408"/>
                <a:ext cx="2952328" cy="11161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矩形 76">
                <a:extLst>
                  <a:ext uri="{FF2B5EF4-FFF2-40B4-BE49-F238E27FC236}">
                    <a16:creationId xmlns:a16="http://schemas.microsoft.com/office/drawing/2014/main" id="{22EF4368-5B02-4F47-A5BA-21984CBDC5C9}"/>
                  </a:ext>
                </a:extLst>
              </p:cNvPr>
              <p:cNvSpPr/>
              <p:nvPr/>
            </p:nvSpPr>
            <p:spPr>
              <a:xfrm>
                <a:off x="1115616" y="3076600"/>
                <a:ext cx="2952328" cy="11161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矩形 77">
                <a:extLst>
                  <a:ext uri="{FF2B5EF4-FFF2-40B4-BE49-F238E27FC236}">
                    <a16:creationId xmlns:a16="http://schemas.microsoft.com/office/drawing/2014/main" id="{D7C7B3A7-C186-499B-A234-5E0EFDFBA253}"/>
                  </a:ext>
                </a:extLst>
              </p:cNvPr>
              <p:cNvSpPr/>
              <p:nvPr/>
            </p:nvSpPr>
            <p:spPr>
              <a:xfrm>
                <a:off x="1115616" y="2464532"/>
                <a:ext cx="2952328" cy="612068"/>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86" name="组合 85">
            <a:extLst>
              <a:ext uri="{FF2B5EF4-FFF2-40B4-BE49-F238E27FC236}">
                <a16:creationId xmlns:a16="http://schemas.microsoft.com/office/drawing/2014/main" id="{1C46B67C-74E9-4E4B-8013-8B039A21F563}"/>
              </a:ext>
            </a:extLst>
          </p:cNvPr>
          <p:cNvGrpSpPr/>
          <p:nvPr/>
        </p:nvGrpSpPr>
        <p:grpSpPr>
          <a:xfrm>
            <a:off x="5112060" y="2462604"/>
            <a:ext cx="2915090" cy="834422"/>
            <a:chOff x="1500808" y="2807393"/>
            <a:chExt cx="2915090" cy="834422"/>
          </a:xfrm>
        </p:grpSpPr>
        <p:sp>
          <p:nvSpPr>
            <p:cNvPr id="83" name="矩形 82">
              <a:extLst>
                <a:ext uri="{FF2B5EF4-FFF2-40B4-BE49-F238E27FC236}">
                  <a16:creationId xmlns:a16="http://schemas.microsoft.com/office/drawing/2014/main" id="{6F8AEC31-D359-488B-B16B-38B41D052227}"/>
                </a:ext>
              </a:extLst>
            </p:cNvPr>
            <p:cNvSpPr/>
            <p:nvPr/>
          </p:nvSpPr>
          <p:spPr>
            <a:xfrm>
              <a:off x="1500808" y="2807393"/>
              <a:ext cx="2610290" cy="52962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矩形 83">
              <a:extLst>
                <a:ext uri="{FF2B5EF4-FFF2-40B4-BE49-F238E27FC236}">
                  <a16:creationId xmlns:a16="http://schemas.microsoft.com/office/drawing/2014/main" id="{88025395-8592-4346-99F3-DBC1C31758A8}"/>
                </a:ext>
              </a:extLst>
            </p:cNvPr>
            <p:cNvSpPr/>
            <p:nvPr/>
          </p:nvSpPr>
          <p:spPr>
            <a:xfrm>
              <a:off x="1653208" y="2959793"/>
              <a:ext cx="2610290" cy="52962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5" name="矩形 84">
              <a:extLst>
                <a:ext uri="{FF2B5EF4-FFF2-40B4-BE49-F238E27FC236}">
                  <a16:creationId xmlns:a16="http://schemas.microsoft.com/office/drawing/2014/main" id="{519DF9D5-2986-4456-A34A-7C74111E1AED}"/>
                </a:ext>
              </a:extLst>
            </p:cNvPr>
            <p:cNvSpPr/>
            <p:nvPr/>
          </p:nvSpPr>
          <p:spPr>
            <a:xfrm>
              <a:off x="1805608" y="3112193"/>
              <a:ext cx="2610290" cy="52962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7" name="文本框 86">
            <a:extLst>
              <a:ext uri="{FF2B5EF4-FFF2-40B4-BE49-F238E27FC236}">
                <a16:creationId xmlns:a16="http://schemas.microsoft.com/office/drawing/2014/main" id="{B998CA24-C98C-4A98-B10F-0374B5C81C94}"/>
              </a:ext>
            </a:extLst>
          </p:cNvPr>
          <p:cNvSpPr txBox="1"/>
          <p:nvPr/>
        </p:nvSpPr>
        <p:spPr>
          <a:xfrm>
            <a:off x="6255804" y="3449426"/>
            <a:ext cx="1692188" cy="646331"/>
          </a:xfrm>
          <a:prstGeom prst="rect">
            <a:avLst/>
          </a:prstGeom>
          <a:noFill/>
        </p:spPr>
        <p:txBody>
          <a:bodyPr wrap="square" rtlCol="0">
            <a:spAutoFit/>
          </a:bodyPr>
          <a:lstStyle/>
          <a:p>
            <a:r>
              <a:rPr lang="en-US" altLang="zh-CN" dirty="0"/>
              <a:t>ACS</a:t>
            </a:r>
          </a:p>
          <a:p>
            <a:endParaRPr lang="zh-CN" altLang="en-US" dirty="0"/>
          </a:p>
        </p:txBody>
      </p:sp>
      <p:cxnSp>
        <p:nvCxnSpPr>
          <p:cNvPr id="89" name="直接箭头连接符 88">
            <a:extLst>
              <a:ext uri="{FF2B5EF4-FFF2-40B4-BE49-F238E27FC236}">
                <a16:creationId xmlns:a16="http://schemas.microsoft.com/office/drawing/2014/main" id="{958788C1-103B-4E03-A5E7-B0BAFD8AAF43}"/>
              </a:ext>
            </a:extLst>
          </p:cNvPr>
          <p:cNvCxnSpPr/>
          <p:nvPr/>
        </p:nvCxnSpPr>
        <p:spPr>
          <a:xfrm>
            <a:off x="4211961" y="2879815"/>
            <a:ext cx="64807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137787"/>
      </p:ext>
    </p:extLst>
  </p:cSld>
  <p:clrMapOvr>
    <a:masterClrMapping/>
  </p:clrMapOvr>
  <p:transition spd="med">
    <p:random/>
  </p:transition>
</p:sld>
</file>

<file path=ppt/tags/tag1.xml><?xml version="1.0" encoding="utf-8"?>
<p:tagLst xmlns:a="http://schemas.openxmlformats.org/drawingml/2006/main" xmlns:r="http://schemas.openxmlformats.org/officeDocument/2006/relationships" xmlns:p="http://schemas.openxmlformats.org/presentationml/2006/main">
  <p:tag name="PA" val="v3.0.1"/>
</p:tagLst>
</file>

<file path=ppt/tags/tag2.xml><?xml version="1.0" encoding="utf-8"?>
<p:tagLst xmlns:a="http://schemas.openxmlformats.org/drawingml/2006/main" xmlns:r="http://schemas.openxmlformats.org/officeDocument/2006/relationships" xmlns:p="http://schemas.openxmlformats.org/presentationml/2006/main">
  <p:tag name="PA" val="v3.0.1"/>
</p:tagLst>
</file>

<file path=ppt/tags/tag3.xml><?xml version="1.0" encoding="utf-8"?>
<p:tagLst xmlns:a="http://schemas.openxmlformats.org/drawingml/2006/main" xmlns:r="http://schemas.openxmlformats.org/officeDocument/2006/relationships" xmlns:p="http://schemas.openxmlformats.org/presentationml/2006/main">
  <p:tag name="PA" val="v3.0.1"/>
</p:tagLst>
</file>

<file path=ppt/tags/tag4.xml><?xml version="1.0" encoding="utf-8"?>
<p:tagLst xmlns:a="http://schemas.openxmlformats.org/drawingml/2006/main" xmlns:r="http://schemas.openxmlformats.org/officeDocument/2006/relationships" xmlns:p="http://schemas.openxmlformats.org/presentationml/2006/main">
  <p:tag name="PA" val="v3.0.1"/>
</p:tagLst>
</file>

<file path=ppt/tags/tag5.xml><?xml version="1.0" encoding="utf-8"?>
<p:tagLst xmlns:a="http://schemas.openxmlformats.org/drawingml/2006/main" xmlns:r="http://schemas.openxmlformats.org/officeDocument/2006/relationships" xmlns:p="http://schemas.openxmlformats.org/presentationml/2006/main">
  <p:tag name="PA" val="v3.0.1"/>
</p:tagLst>
</file>

<file path=ppt/tags/tag6.xml><?xml version="1.0" encoding="utf-8"?>
<p:tagLst xmlns:a="http://schemas.openxmlformats.org/drawingml/2006/main" xmlns:r="http://schemas.openxmlformats.org/officeDocument/2006/relationships" xmlns:p="http://schemas.openxmlformats.org/presentationml/2006/main">
  <p:tag name="PA" val="v3.0.1"/>
</p:tagLst>
</file>

<file path=ppt/tags/tag7.xml><?xml version="1.0" encoding="utf-8"?>
<p:tagLst xmlns:a="http://schemas.openxmlformats.org/drawingml/2006/main" xmlns:r="http://schemas.openxmlformats.org/officeDocument/2006/relationships" xmlns:p="http://schemas.openxmlformats.org/presentationml/2006/main">
  <p:tag name="PA" val="v3.0.1"/>
</p:tagLst>
</file>

<file path=ppt/tags/tag8.xml><?xml version="1.0" encoding="utf-8"?>
<p:tagLst xmlns:a="http://schemas.openxmlformats.org/drawingml/2006/main" xmlns:r="http://schemas.openxmlformats.org/officeDocument/2006/relationships" xmlns:p="http://schemas.openxmlformats.org/presentationml/2006/main">
  <p:tag name="PA" val="v3.0.1"/>
</p:tagLst>
</file>

<file path=ppt/tags/tag9.xml><?xml version="1.0" encoding="utf-8"?>
<p:tagLst xmlns:a="http://schemas.openxmlformats.org/drawingml/2006/main" xmlns:r="http://schemas.openxmlformats.org/officeDocument/2006/relationships" xmlns:p="http://schemas.openxmlformats.org/presentationml/2006/main">
  <p:tag name="PA" val="v3.0.1"/>
</p:tagLst>
</file>

<file path=ppt/theme/theme1.xml><?xml version="1.0" encoding="utf-8"?>
<a:theme xmlns:a="http://schemas.openxmlformats.org/drawingml/2006/main" name="第一PPT，www.1ppt.com">
  <a:themeElements>
    <a:clrScheme name="自定义 548">
      <a:dk1>
        <a:sysClr val="windowText" lastClr="000000"/>
      </a:dk1>
      <a:lt1>
        <a:sysClr val="window" lastClr="FFFFFF"/>
      </a:lt1>
      <a:dk2>
        <a:srgbClr val="1F497D"/>
      </a:dk2>
      <a:lt2>
        <a:srgbClr val="EEECE1"/>
      </a:lt2>
      <a:accent1>
        <a:srgbClr val="585251"/>
      </a:accent1>
      <a:accent2>
        <a:srgbClr val="EEE895"/>
      </a:accent2>
      <a:accent3>
        <a:srgbClr val="585251"/>
      </a:accent3>
      <a:accent4>
        <a:srgbClr val="EEE895"/>
      </a:accent4>
      <a:accent5>
        <a:srgbClr val="585251"/>
      </a:accent5>
      <a:accent6>
        <a:srgbClr val="EEE895"/>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1284</TotalTime>
  <Words>1477</Words>
  <Application>Microsoft Office PowerPoint</Application>
  <PresentationFormat>自定义</PresentationFormat>
  <Paragraphs>172</Paragraphs>
  <Slides>28</Slides>
  <Notes>18</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28</vt:i4>
      </vt:variant>
    </vt:vector>
  </HeadingPairs>
  <TitlesOfParts>
    <vt:vector size="39" baseType="lpstr">
      <vt:lpstr>AgencyFB</vt:lpstr>
      <vt:lpstr>等线</vt:lpstr>
      <vt:lpstr>方正兰亭超细黑简体</vt:lpstr>
      <vt:lpstr>宋体</vt:lpstr>
      <vt:lpstr>微软雅黑</vt:lpstr>
      <vt:lpstr>Arial</vt:lpstr>
      <vt:lpstr>Calibri</vt:lpstr>
      <vt:lpstr>Cambria Math</vt:lpstr>
      <vt:lpstr>Times New Roman</vt:lpstr>
      <vt:lpstr>Wingdings</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第一PPT，www.1ppt.com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dc:description>www.1ppt.com</dc:description>
  <cp:lastModifiedBy>Henry</cp:lastModifiedBy>
  <cp:revision>606</cp:revision>
  <dcterms:created xsi:type="dcterms:W3CDTF">2017-06-09T15:26:17Z</dcterms:created>
  <dcterms:modified xsi:type="dcterms:W3CDTF">2021-06-01T12:00:31Z</dcterms:modified>
</cp:coreProperties>
</file>