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81" r:id="rId6"/>
    <p:sldId id="258" r:id="rId7"/>
    <p:sldId id="265" r:id="rId8"/>
    <p:sldId id="266" r:id="rId9"/>
    <p:sldId id="267" r:id="rId10"/>
    <p:sldId id="268" r:id="rId11"/>
    <p:sldId id="269" r:id="rId12"/>
    <p:sldId id="261" r:id="rId13"/>
    <p:sldId id="270" r:id="rId14"/>
    <p:sldId id="277" r:id="rId15"/>
    <p:sldId id="276" r:id="rId16"/>
    <p:sldId id="275" r:id="rId17"/>
    <p:sldId id="274" r:id="rId18"/>
    <p:sldId id="271" r:id="rId19"/>
    <p:sldId id="272" r:id="rId20"/>
    <p:sldId id="273" r:id="rId21"/>
    <p:sldId id="284" r:id="rId22"/>
    <p:sldId id="285" r:id="rId23"/>
    <p:sldId id="282" r:id="rId24"/>
    <p:sldId id="26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ridhev Mahesan" initials="GM" lastIdx="1" clrIdx="0">
    <p:extLst>
      <p:ext uri="{19B8F6BF-5375-455C-9EA6-DF929625EA0E}">
        <p15:presenceInfo xmlns:p15="http://schemas.microsoft.com/office/powerpoint/2012/main" userId="31c4227dd8c821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A01BE5-361D-41B2-AF85-3283CBEDC475}" type="doc">
      <dgm:prSet loTypeId="urn:microsoft.com/office/officeart/2008/layout/Lined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MY"/>
        </a:p>
      </dgm:t>
    </dgm:pt>
    <dgm:pt modelId="{42C36E78-F950-4DFA-9D15-CB22327B6C31}">
      <dgm:prSet phldrT="[Text]" custT="1"/>
      <dgm:spPr/>
      <dgm:t>
        <a:bodyPr/>
        <a:lstStyle/>
        <a:p>
          <a:pPr algn="just"/>
          <a:r>
            <a:rPr lang="en-US" sz="2400" dirty="0"/>
            <a:t>To formulate an optimal university timetable</a:t>
          </a:r>
          <a:endParaRPr lang="en-MY" sz="2400" dirty="0"/>
        </a:p>
      </dgm:t>
    </dgm:pt>
    <dgm:pt modelId="{F92EDD1D-F8FE-4BD3-9E19-B8B02D72F3CD}" type="parTrans" cxnId="{ADA5624D-2F64-4F27-840B-912D223AD129}">
      <dgm:prSet/>
      <dgm:spPr/>
      <dgm:t>
        <a:bodyPr/>
        <a:lstStyle/>
        <a:p>
          <a:pPr algn="just"/>
          <a:endParaRPr lang="en-MY" sz="2400"/>
        </a:p>
      </dgm:t>
    </dgm:pt>
    <dgm:pt modelId="{10E72FED-F8E9-42CA-BA1F-E078783E65F7}" type="sibTrans" cxnId="{ADA5624D-2F64-4F27-840B-912D223AD129}">
      <dgm:prSet/>
      <dgm:spPr/>
      <dgm:t>
        <a:bodyPr/>
        <a:lstStyle/>
        <a:p>
          <a:pPr algn="just"/>
          <a:endParaRPr lang="en-MY" sz="2400"/>
        </a:p>
      </dgm:t>
    </dgm:pt>
    <dgm:pt modelId="{92F9000E-8F1E-4108-946F-CFEB9BD608B4}">
      <dgm:prSet phldrT="[Text]"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en-US" sz="2400"/>
            <a:t>To implement genetic algorithm in creating a timetable.</a:t>
          </a:r>
          <a:endParaRPr lang="en-MY" sz="2400" dirty="0"/>
        </a:p>
      </dgm:t>
    </dgm:pt>
    <dgm:pt modelId="{7ADD1017-545C-44D5-B726-D4CCFE82F96E}" type="parTrans" cxnId="{B77FFA46-5C06-4835-807A-EF1C57D629BA}">
      <dgm:prSet/>
      <dgm:spPr/>
      <dgm:t>
        <a:bodyPr/>
        <a:lstStyle/>
        <a:p>
          <a:pPr algn="just"/>
          <a:endParaRPr lang="en-MY" sz="2400"/>
        </a:p>
      </dgm:t>
    </dgm:pt>
    <dgm:pt modelId="{7318F0E2-1DD7-453E-B425-D2ACBAF9BB35}" type="sibTrans" cxnId="{B77FFA46-5C06-4835-807A-EF1C57D629BA}">
      <dgm:prSet/>
      <dgm:spPr/>
      <dgm:t>
        <a:bodyPr/>
        <a:lstStyle/>
        <a:p>
          <a:pPr algn="just"/>
          <a:endParaRPr lang="en-MY" sz="2400"/>
        </a:p>
      </dgm:t>
    </dgm:pt>
    <dgm:pt modelId="{90822286-2AE4-49E1-AB11-376920FEFF6F}">
      <dgm:prSet custT="1"/>
      <dgm:spPr/>
      <dgm:t>
        <a:bodyPr/>
        <a:lstStyle/>
        <a:p>
          <a:pPr algn="just"/>
          <a:r>
            <a:rPr lang="en-US" sz="2400"/>
            <a:t>To develop a website-based system to generate timetable.</a:t>
          </a:r>
          <a:endParaRPr lang="en-MY" sz="2400" dirty="0"/>
        </a:p>
      </dgm:t>
    </dgm:pt>
    <dgm:pt modelId="{7ED3F538-F6FE-4742-A119-953BB97BE8B5}" type="parTrans" cxnId="{26E1F2C2-6A1B-4E42-A34C-4F869958F4C5}">
      <dgm:prSet/>
      <dgm:spPr/>
      <dgm:t>
        <a:bodyPr/>
        <a:lstStyle/>
        <a:p>
          <a:pPr algn="just"/>
          <a:endParaRPr lang="en-MY" sz="2400"/>
        </a:p>
      </dgm:t>
    </dgm:pt>
    <dgm:pt modelId="{7BC5C3EA-CABD-4064-B11B-49776C6D787D}" type="sibTrans" cxnId="{26E1F2C2-6A1B-4E42-A34C-4F869958F4C5}">
      <dgm:prSet/>
      <dgm:spPr/>
      <dgm:t>
        <a:bodyPr/>
        <a:lstStyle/>
        <a:p>
          <a:pPr algn="just"/>
          <a:endParaRPr lang="en-MY" sz="2400"/>
        </a:p>
      </dgm:t>
    </dgm:pt>
    <dgm:pt modelId="{7D677FED-91BF-484E-A25A-2C7717FB9314}" type="pres">
      <dgm:prSet presAssocID="{E8A01BE5-361D-41B2-AF85-3283CBEDC475}" presName="vert0" presStyleCnt="0">
        <dgm:presLayoutVars>
          <dgm:dir/>
          <dgm:animOne val="branch"/>
          <dgm:animLvl val="lvl"/>
        </dgm:presLayoutVars>
      </dgm:prSet>
      <dgm:spPr/>
    </dgm:pt>
    <dgm:pt modelId="{FF9E9D3F-1E1E-409C-B0ED-9289FD8317D1}" type="pres">
      <dgm:prSet presAssocID="{42C36E78-F950-4DFA-9D15-CB22327B6C31}" presName="thickLine" presStyleLbl="alignNode1" presStyleIdx="0" presStyleCnt="3"/>
      <dgm:spPr/>
    </dgm:pt>
    <dgm:pt modelId="{7022E3DE-E03D-4BC2-B73C-1F6A4871D02D}" type="pres">
      <dgm:prSet presAssocID="{42C36E78-F950-4DFA-9D15-CB22327B6C31}" presName="horz1" presStyleCnt="0"/>
      <dgm:spPr/>
    </dgm:pt>
    <dgm:pt modelId="{CD974768-7D45-4D85-A91B-D68C2653DA14}" type="pres">
      <dgm:prSet presAssocID="{42C36E78-F950-4DFA-9D15-CB22327B6C31}" presName="tx1" presStyleLbl="revTx" presStyleIdx="0" presStyleCnt="3"/>
      <dgm:spPr/>
    </dgm:pt>
    <dgm:pt modelId="{FCDE847C-F6F5-40A4-9984-7F26C5E9D2AD}" type="pres">
      <dgm:prSet presAssocID="{42C36E78-F950-4DFA-9D15-CB22327B6C31}" presName="vert1" presStyleCnt="0"/>
      <dgm:spPr/>
    </dgm:pt>
    <dgm:pt modelId="{27F740D8-C53F-4052-9BC1-6F3B72079511}" type="pres">
      <dgm:prSet presAssocID="{92F9000E-8F1E-4108-946F-CFEB9BD608B4}" presName="thickLine" presStyleLbl="alignNode1" presStyleIdx="1" presStyleCnt="3"/>
      <dgm:spPr/>
    </dgm:pt>
    <dgm:pt modelId="{059886D8-230B-4662-A4C5-442F274C4CAA}" type="pres">
      <dgm:prSet presAssocID="{92F9000E-8F1E-4108-946F-CFEB9BD608B4}" presName="horz1" presStyleCnt="0"/>
      <dgm:spPr/>
    </dgm:pt>
    <dgm:pt modelId="{CFE63A66-670A-464A-8371-EFA2F767A160}" type="pres">
      <dgm:prSet presAssocID="{92F9000E-8F1E-4108-946F-CFEB9BD608B4}" presName="tx1" presStyleLbl="revTx" presStyleIdx="1" presStyleCnt="3"/>
      <dgm:spPr/>
    </dgm:pt>
    <dgm:pt modelId="{7491491A-2823-4B9E-A6EC-B4B95B422187}" type="pres">
      <dgm:prSet presAssocID="{92F9000E-8F1E-4108-946F-CFEB9BD608B4}" presName="vert1" presStyleCnt="0"/>
      <dgm:spPr/>
    </dgm:pt>
    <dgm:pt modelId="{9A5A0A00-BF6E-46F0-92E3-1052F69DB201}" type="pres">
      <dgm:prSet presAssocID="{90822286-2AE4-49E1-AB11-376920FEFF6F}" presName="thickLine" presStyleLbl="alignNode1" presStyleIdx="2" presStyleCnt="3"/>
      <dgm:spPr/>
    </dgm:pt>
    <dgm:pt modelId="{662B56C1-D3C9-445E-A9E5-CAA29F751115}" type="pres">
      <dgm:prSet presAssocID="{90822286-2AE4-49E1-AB11-376920FEFF6F}" presName="horz1" presStyleCnt="0"/>
      <dgm:spPr/>
    </dgm:pt>
    <dgm:pt modelId="{B4EED65A-67CA-4645-B42C-673BCCD6283F}" type="pres">
      <dgm:prSet presAssocID="{90822286-2AE4-49E1-AB11-376920FEFF6F}" presName="tx1" presStyleLbl="revTx" presStyleIdx="2" presStyleCnt="3"/>
      <dgm:spPr/>
    </dgm:pt>
    <dgm:pt modelId="{6C5525FD-C609-4075-AC1A-DFEA2E895BD7}" type="pres">
      <dgm:prSet presAssocID="{90822286-2AE4-49E1-AB11-376920FEFF6F}" presName="vert1" presStyleCnt="0"/>
      <dgm:spPr/>
    </dgm:pt>
  </dgm:ptLst>
  <dgm:cxnLst>
    <dgm:cxn modelId="{ED9DB208-FE78-4339-B4D7-6EBB5BDDC62D}" type="presOf" srcId="{92F9000E-8F1E-4108-946F-CFEB9BD608B4}" destId="{CFE63A66-670A-464A-8371-EFA2F767A160}" srcOrd="0" destOrd="0" presId="urn:microsoft.com/office/officeart/2008/layout/LinedList"/>
    <dgm:cxn modelId="{B77FFA46-5C06-4835-807A-EF1C57D629BA}" srcId="{E8A01BE5-361D-41B2-AF85-3283CBEDC475}" destId="{92F9000E-8F1E-4108-946F-CFEB9BD608B4}" srcOrd="1" destOrd="0" parTransId="{7ADD1017-545C-44D5-B726-D4CCFE82F96E}" sibTransId="{7318F0E2-1DD7-453E-B425-D2ACBAF9BB35}"/>
    <dgm:cxn modelId="{A19AEB67-8347-48C8-BB8B-D2290A13AB66}" type="presOf" srcId="{90822286-2AE4-49E1-AB11-376920FEFF6F}" destId="{B4EED65A-67CA-4645-B42C-673BCCD6283F}" srcOrd="0" destOrd="0" presId="urn:microsoft.com/office/officeart/2008/layout/LinedList"/>
    <dgm:cxn modelId="{ADA5624D-2F64-4F27-840B-912D223AD129}" srcId="{E8A01BE5-361D-41B2-AF85-3283CBEDC475}" destId="{42C36E78-F950-4DFA-9D15-CB22327B6C31}" srcOrd="0" destOrd="0" parTransId="{F92EDD1D-F8FE-4BD3-9E19-B8B02D72F3CD}" sibTransId="{10E72FED-F8E9-42CA-BA1F-E078783E65F7}"/>
    <dgm:cxn modelId="{4BA3AEAD-9485-47C6-AADE-E5F66717AF5D}" type="presOf" srcId="{42C36E78-F950-4DFA-9D15-CB22327B6C31}" destId="{CD974768-7D45-4D85-A91B-D68C2653DA14}" srcOrd="0" destOrd="0" presId="urn:microsoft.com/office/officeart/2008/layout/LinedList"/>
    <dgm:cxn modelId="{26E1F2C2-6A1B-4E42-A34C-4F869958F4C5}" srcId="{E8A01BE5-361D-41B2-AF85-3283CBEDC475}" destId="{90822286-2AE4-49E1-AB11-376920FEFF6F}" srcOrd="2" destOrd="0" parTransId="{7ED3F538-F6FE-4742-A119-953BB97BE8B5}" sibTransId="{7BC5C3EA-CABD-4064-B11B-49776C6D787D}"/>
    <dgm:cxn modelId="{315F56DB-28EF-45A0-BD72-DB9BEE7CAD8E}" type="presOf" srcId="{E8A01BE5-361D-41B2-AF85-3283CBEDC475}" destId="{7D677FED-91BF-484E-A25A-2C7717FB9314}" srcOrd="0" destOrd="0" presId="urn:microsoft.com/office/officeart/2008/layout/LinedList"/>
    <dgm:cxn modelId="{DCA63CC3-9C69-4163-A350-A8097DD1E9B7}" type="presParOf" srcId="{7D677FED-91BF-484E-A25A-2C7717FB9314}" destId="{FF9E9D3F-1E1E-409C-B0ED-9289FD8317D1}" srcOrd="0" destOrd="0" presId="urn:microsoft.com/office/officeart/2008/layout/LinedList"/>
    <dgm:cxn modelId="{213F781B-E123-4C9B-9073-58B397EE05C3}" type="presParOf" srcId="{7D677FED-91BF-484E-A25A-2C7717FB9314}" destId="{7022E3DE-E03D-4BC2-B73C-1F6A4871D02D}" srcOrd="1" destOrd="0" presId="urn:microsoft.com/office/officeart/2008/layout/LinedList"/>
    <dgm:cxn modelId="{036A9C1C-CA38-47F4-9C1D-90F46D1B00A2}" type="presParOf" srcId="{7022E3DE-E03D-4BC2-B73C-1F6A4871D02D}" destId="{CD974768-7D45-4D85-A91B-D68C2653DA14}" srcOrd="0" destOrd="0" presId="urn:microsoft.com/office/officeart/2008/layout/LinedList"/>
    <dgm:cxn modelId="{D18F5C29-B956-4680-A891-0555F611BAC3}" type="presParOf" srcId="{7022E3DE-E03D-4BC2-B73C-1F6A4871D02D}" destId="{FCDE847C-F6F5-40A4-9984-7F26C5E9D2AD}" srcOrd="1" destOrd="0" presId="urn:microsoft.com/office/officeart/2008/layout/LinedList"/>
    <dgm:cxn modelId="{BD91E922-D772-4002-82EF-178498472844}" type="presParOf" srcId="{7D677FED-91BF-484E-A25A-2C7717FB9314}" destId="{27F740D8-C53F-4052-9BC1-6F3B72079511}" srcOrd="2" destOrd="0" presId="urn:microsoft.com/office/officeart/2008/layout/LinedList"/>
    <dgm:cxn modelId="{459EEEA1-4E4E-4C9E-9E90-26D8471DE9AC}" type="presParOf" srcId="{7D677FED-91BF-484E-A25A-2C7717FB9314}" destId="{059886D8-230B-4662-A4C5-442F274C4CAA}" srcOrd="3" destOrd="0" presId="urn:microsoft.com/office/officeart/2008/layout/LinedList"/>
    <dgm:cxn modelId="{1B2B7A2D-AC39-40D9-A5D6-D6DE9C38B90A}" type="presParOf" srcId="{059886D8-230B-4662-A4C5-442F274C4CAA}" destId="{CFE63A66-670A-464A-8371-EFA2F767A160}" srcOrd="0" destOrd="0" presId="urn:microsoft.com/office/officeart/2008/layout/LinedList"/>
    <dgm:cxn modelId="{8DEB22E0-CB29-4F2D-A263-C091A0F7164F}" type="presParOf" srcId="{059886D8-230B-4662-A4C5-442F274C4CAA}" destId="{7491491A-2823-4B9E-A6EC-B4B95B422187}" srcOrd="1" destOrd="0" presId="urn:microsoft.com/office/officeart/2008/layout/LinedList"/>
    <dgm:cxn modelId="{88AED48C-A3CA-4C9C-91BD-F386FF78CA77}" type="presParOf" srcId="{7D677FED-91BF-484E-A25A-2C7717FB9314}" destId="{9A5A0A00-BF6E-46F0-92E3-1052F69DB201}" srcOrd="4" destOrd="0" presId="urn:microsoft.com/office/officeart/2008/layout/LinedList"/>
    <dgm:cxn modelId="{FE63AA05-5FC0-4F22-A153-6D5CA7536DDF}" type="presParOf" srcId="{7D677FED-91BF-484E-A25A-2C7717FB9314}" destId="{662B56C1-D3C9-445E-A9E5-CAA29F751115}" srcOrd="5" destOrd="0" presId="urn:microsoft.com/office/officeart/2008/layout/LinedList"/>
    <dgm:cxn modelId="{3E2E3D3F-141D-4688-9C4F-8EAA49A96112}" type="presParOf" srcId="{662B56C1-D3C9-445E-A9E5-CAA29F751115}" destId="{B4EED65A-67CA-4645-B42C-673BCCD6283F}" srcOrd="0" destOrd="0" presId="urn:microsoft.com/office/officeart/2008/layout/LinedList"/>
    <dgm:cxn modelId="{C8DC25E3-248D-4EB7-9809-5D8E5122E1B5}" type="presParOf" srcId="{662B56C1-D3C9-445E-A9E5-CAA29F751115}" destId="{6C5525FD-C609-4075-AC1A-DFEA2E895BD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A01BE5-361D-41B2-AF85-3283CBEDC475}" type="doc">
      <dgm:prSet loTypeId="urn:microsoft.com/office/officeart/2008/layout/Lined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MY"/>
        </a:p>
      </dgm:t>
    </dgm:pt>
    <dgm:pt modelId="{42C36E78-F950-4DFA-9D15-CB22327B6C31}">
      <dgm:prSet phldrT="[Text]" custT="1"/>
      <dgm:spPr/>
      <dgm:t>
        <a:bodyPr/>
        <a:lstStyle/>
        <a:p>
          <a:pPr algn="just"/>
          <a:r>
            <a:rPr lang="en-MY" sz="2400" dirty="0"/>
            <a:t>The existing university timetable can be improved.</a:t>
          </a:r>
        </a:p>
        <a:p>
          <a:pPr algn="just"/>
          <a:endParaRPr lang="en-MY" sz="2400" dirty="0"/>
        </a:p>
      </dgm:t>
    </dgm:pt>
    <dgm:pt modelId="{F92EDD1D-F8FE-4BD3-9E19-B8B02D72F3CD}" type="parTrans" cxnId="{ADA5624D-2F64-4F27-840B-912D223AD129}">
      <dgm:prSet/>
      <dgm:spPr/>
      <dgm:t>
        <a:bodyPr/>
        <a:lstStyle/>
        <a:p>
          <a:pPr algn="just"/>
          <a:endParaRPr lang="en-MY" sz="2400"/>
        </a:p>
      </dgm:t>
    </dgm:pt>
    <dgm:pt modelId="{10E72FED-F8E9-42CA-BA1F-E078783E65F7}" type="sibTrans" cxnId="{ADA5624D-2F64-4F27-840B-912D223AD129}">
      <dgm:prSet/>
      <dgm:spPr/>
      <dgm:t>
        <a:bodyPr/>
        <a:lstStyle/>
        <a:p>
          <a:pPr algn="just"/>
          <a:endParaRPr lang="en-MY" sz="2400"/>
        </a:p>
      </dgm:t>
    </dgm:pt>
    <dgm:pt modelId="{92F9000E-8F1E-4108-946F-CFEB9BD608B4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MY" sz="2400" dirty="0"/>
            <a:t>Traditional timetable-making procedures such as rule-based approach.</a:t>
          </a:r>
        </a:p>
      </dgm:t>
    </dgm:pt>
    <dgm:pt modelId="{7ADD1017-545C-44D5-B726-D4CCFE82F96E}" type="parTrans" cxnId="{B77FFA46-5C06-4835-807A-EF1C57D629BA}">
      <dgm:prSet/>
      <dgm:spPr/>
      <dgm:t>
        <a:bodyPr/>
        <a:lstStyle/>
        <a:p>
          <a:pPr algn="just"/>
          <a:endParaRPr lang="en-MY" sz="2400"/>
        </a:p>
      </dgm:t>
    </dgm:pt>
    <dgm:pt modelId="{7318F0E2-1DD7-453E-B425-D2ACBAF9BB35}" type="sibTrans" cxnId="{B77FFA46-5C06-4835-807A-EF1C57D629BA}">
      <dgm:prSet/>
      <dgm:spPr/>
      <dgm:t>
        <a:bodyPr/>
        <a:lstStyle/>
        <a:p>
          <a:pPr algn="just"/>
          <a:endParaRPr lang="en-MY" sz="2400"/>
        </a:p>
      </dgm:t>
    </dgm:pt>
    <dgm:pt modelId="{90822286-2AE4-49E1-AB11-376920FEFF6F}">
      <dgm:prSet custT="1"/>
      <dgm:spPr/>
      <dgm:t>
        <a:bodyPr/>
        <a:lstStyle/>
        <a:p>
          <a:pPr algn="just"/>
          <a:r>
            <a:rPr lang="en-MY" sz="2400" dirty="0"/>
            <a:t>Using manual or paper works</a:t>
          </a:r>
          <a:r>
            <a:rPr lang="en-US" sz="2400" dirty="0"/>
            <a:t>.</a:t>
          </a:r>
          <a:endParaRPr lang="en-MY" sz="2400" dirty="0"/>
        </a:p>
      </dgm:t>
    </dgm:pt>
    <dgm:pt modelId="{7ED3F538-F6FE-4742-A119-953BB97BE8B5}" type="parTrans" cxnId="{26E1F2C2-6A1B-4E42-A34C-4F869958F4C5}">
      <dgm:prSet/>
      <dgm:spPr/>
      <dgm:t>
        <a:bodyPr/>
        <a:lstStyle/>
        <a:p>
          <a:pPr algn="just"/>
          <a:endParaRPr lang="en-MY" sz="2400"/>
        </a:p>
      </dgm:t>
    </dgm:pt>
    <dgm:pt modelId="{7BC5C3EA-CABD-4064-B11B-49776C6D787D}" type="sibTrans" cxnId="{26E1F2C2-6A1B-4E42-A34C-4F869958F4C5}">
      <dgm:prSet/>
      <dgm:spPr/>
      <dgm:t>
        <a:bodyPr/>
        <a:lstStyle/>
        <a:p>
          <a:pPr algn="just"/>
          <a:endParaRPr lang="en-MY" sz="2400"/>
        </a:p>
      </dgm:t>
    </dgm:pt>
    <dgm:pt modelId="{7D677FED-91BF-484E-A25A-2C7717FB9314}" type="pres">
      <dgm:prSet presAssocID="{E8A01BE5-361D-41B2-AF85-3283CBEDC475}" presName="vert0" presStyleCnt="0">
        <dgm:presLayoutVars>
          <dgm:dir/>
          <dgm:animOne val="branch"/>
          <dgm:animLvl val="lvl"/>
        </dgm:presLayoutVars>
      </dgm:prSet>
      <dgm:spPr/>
    </dgm:pt>
    <dgm:pt modelId="{FF9E9D3F-1E1E-409C-B0ED-9289FD8317D1}" type="pres">
      <dgm:prSet presAssocID="{42C36E78-F950-4DFA-9D15-CB22327B6C31}" presName="thickLine" presStyleLbl="alignNode1" presStyleIdx="0" presStyleCnt="3"/>
      <dgm:spPr/>
    </dgm:pt>
    <dgm:pt modelId="{7022E3DE-E03D-4BC2-B73C-1F6A4871D02D}" type="pres">
      <dgm:prSet presAssocID="{42C36E78-F950-4DFA-9D15-CB22327B6C31}" presName="horz1" presStyleCnt="0"/>
      <dgm:spPr/>
    </dgm:pt>
    <dgm:pt modelId="{CD974768-7D45-4D85-A91B-D68C2653DA14}" type="pres">
      <dgm:prSet presAssocID="{42C36E78-F950-4DFA-9D15-CB22327B6C31}" presName="tx1" presStyleLbl="revTx" presStyleIdx="0" presStyleCnt="3"/>
      <dgm:spPr/>
    </dgm:pt>
    <dgm:pt modelId="{FCDE847C-F6F5-40A4-9984-7F26C5E9D2AD}" type="pres">
      <dgm:prSet presAssocID="{42C36E78-F950-4DFA-9D15-CB22327B6C31}" presName="vert1" presStyleCnt="0"/>
      <dgm:spPr/>
    </dgm:pt>
    <dgm:pt modelId="{27F740D8-C53F-4052-9BC1-6F3B72079511}" type="pres">
      <dgm:prSet presAssocID="{92F9000E-8F1E-4108-946F-CFEB9BD608B4}" presName="thickLine" presStyleLbl="alignNode1" presStyleIdx="1" presStyleCnt="3"/>
      <dgm:spPr/>
    </dgm:pt>
    <dgm:pt modelId="{059886D8-230B-4662-A4C5-442F274C4CAA}" type="pres">
      <dgm:prSet presAssocID="{92F9000E-8F1E-4108-946F-CFEB9BD608B4}" presName="horz1" presStyleCnt="0"/>
      <dgm:spPr/>
    </dgm:pt>
    <dgm:pt modelId="{CFE63A66-670A-464A-8371-EFA2F767A160}" type="pres">
      <dgm:prSet presAssocID="{92F9000E-8F1E-4108-946F-CFEB9BD608B4}" presName="tx1" presStyleLbl="revTx" presStyleIdx="1" presStyleCnt="3"/>
      <dgm:spPr/>
    </dgm:pt>
    <dgm:pt modelId="{7491491A-2823-4B9E-A6EC-B4B95B422187}" type="pres">
      <dgm:prSet presAssocID="{92F9000E-8F1E-4108-946F-CFEB9BD608B4}" presName="vert1" presStyleCnt="0"/>
      <dgm:spPr/>
    </dgm:pt>
    <dgm:pt modelId="{9A5A0A00-BF6E-46F0-92E3-1052F69DB201}" type="pres">
      <dgm:prSet presAssocID="{90822286-2AE4-49E1-AB11-376920FEFF6F}" presName="thickLine" presStyleLbl="alignNode1" presStyleIdx="2" presStyleCnt="3"/>
      <dgm:spPr/>
    </dgm:pt>
    <dgm:pt modelId="{662B56C1-D3C9-445E-A9E5-CAA29F751115}" type="pres">
      <dgm:prSet presAssocID="{90822286-2AE4-49E1-AB11-376920FEFF6F}" presName="horz1" presStyleCnt="0"/>
      <dgm:spPr/>
    </dgm:pt>
    <dgm:pt modelId="{B4EED65A-67CA-4645-B42C-673BCCD6283F}" type="pres">
      <dgm:prSet presAssocID="{90822286-2AE4-49E1-AB11-376920FEFF6F}" presName="tx1" presStyleLbl="revTx" presStyleIdx="2" presStyleCnt="3"/>
      <dgm:spPr/>
    </dgm:pt>
    <dgm:pt modelId="{6C5525FD-C609-4075-AC1A-DFEA2E895BD7}" type="pres">
      <dgm:prSet presAssocID="{90822286-2AE4-49E1-AB11-376920FEFF6F}" presName="vert1" presStyleCnt="0"/>
      <dgm:spPr/>
    </dgm:pt>
  </dgm:ptLst>
  <dgm:cxnLst>
    <dgm:cxn modelId="{ED9DB208-FE78-4339-B4D7-6EBB5BDDC62D}" type="presOf" srcId="{92F9000E-8F1E-4108-946F-CFEB9BD608B4}" destId="{CFE63A66-670A-464A-8371-EFA2F767A160}" srcOrd="0" destOrd="0" presId="urn:microsoft.com/office/officeart/2008/layout/LinedList"/>
    <dgm:cxn modelId="{B77FFA46-5C06-4835-807A-EF1C57D629BA}" srcId="{E8A01BE5-361D-41B2-AF85-3283CBEDC475}" destId="{92F9000E-8F1E-4108-946F-CFEB9BD608B4}" srcOrd="1" destOrd="0" parTransId="{7ADD1017-545C-44D5-B726-D4CCFE82F96E}" sibTransId="{7318F0E2-1DD7-453E-B425-D2ACBAF9BB35}"/>
    <dgm:cxn modelId="{A19AEB67-8347-48C8-BB8B-D2290A13AB66}" type="presOf" srcId="{90822286-2AE4-49E1-AB11-376920FEFF6F}" destId="{B4EED65A-67CA-4645-B42C-673BCCD6283F}" srcOrd="0" destOrd="0" presId="urn:microsoft.com/office/officeart/2008/layout/LinedList"/>
    <dgm:cxn modelId="{ADA5624D-2F64-4F27-840B-912D223AD129}" srcId="{E8A01BE5-361D-41B2-AF85-3283CBEDC475}" destId="{42C36E78-F950-4DFA-9D15-CB22327B6C31}" srcOrd="0" destOrd="0" parTransId="{F92EDD1D-F8FE-4BD3-9E19-B8B02D72F3CD}" sibTransId="{10E72FED-F8E9-42CA-BA1F-E078783E65F7}"/>
    <dgm:cxn modelId="{4BA3AEAD-9485-47C6-AADE-E5F66717AF5D}" type="presOf" srcId="{42C36E78-F950-4DFA-9D15-CB22327B6C31}" destId="{CD974768-7D45-4D85-A91B-D68C2653DA14}" srcOrd="0" destOrd="0" presId="urn:microsoft.com/office/officeart/2008/layout/LinedList"/>
    <dgm:cxn modelId="{26E1F2C2-6A1B-4E42-A34C-4F869958F4C5}" srcId="{E8A01BE5-361D-41B2-AF85-3283CBEDC475}" destId="{90822286-2AE4-49E1-AB11-376920FEFF6F}" srcOrd="2" destOrd="0" parTransId="{7ED3F538-F6FE-4742-A119-953BB97BE8B5}" sibTransId="{7BC5C3EA-CABD-4064-B11B-49776C6D787D}"/>
    <dgm:cxn modelId="{315F56DB-28EF-45A0-BD72-DB9BEE7CAD8E}" type="presOf" srcId="{E8A01BE5-361D-41B2-AF85-3283CBEDC475}" destId="{7D677FED-91BF-484E-A25A-2C7717FB9314}" srcOrd="0" destOrd="0" presId="urn:microsoft.com/office/officeart/2008/layout/LinedList"/>
    <dgm:cxn modelId="{DCA63CC3-9C69-4163-A350-A8097DD1E9B7}" type="presParOf" srcId="{7D677FED-91BF-484E-A25A-2C7717FB9314}" destId="{FF9E9D3F-1E1E-409C-B0ED-9289FD8317D1}" srcOrd="0" destOrd="0" presId="urn:microsoft.com/office/officeart/2008/layout/LinedList"/>
    <dgm:cxn modelId="{213F781B-E123-4C9B-9073-58B397EE05C3}" type="presParOf" srcId="{7D677FED-91BF-484E-A25A-2C7717FB9314}" destId="{7022E3DE-E03D-4BC2-B73C-1F6A4871D02D}" srcOrd="1" destOrd="0" presId="urn:microsoft.com/office/officeart/2008/layout/LinedList"/>
    <dgm:cxn modelId="{036A9C1C-CA38-47F4-9C1D-90F46D1B00A2}" type="presParOf" srcId="{7022E3DE-E03D-4BC2-B73C-1F6A4871D02D}" destId="{CD974768-7D45-4D85-A91B-D68C2653DA14}" srcOrd="0" destOrd="0" presId="urn:microsoft.com/office/officeart/2008/layout/LinedList"/>
    <dgm:cxn modelId="{D18F5C29-B956-4680-A891-0555F611BAC3}" type="presParOf" srcId="{7022E3DE-E03D-4BC2-B73C-1F6A4871D02D}" destId="{FCDE847C-F6F5-40A4-9984-7F26C5E9D2AD}" srcOrd="1" destOrd="0" presId="urn:microsoft.com/office/officeart/2008/layout/LinedList"/>
    <dgm:cxn modelId="{BD91E922-D772-4002-82EF-178498472844}" type="presParOf" srcId="{7D677FED-91BF-484E-A25A-2C7717FB9314}" destId="{27F740D8-C53F-4052-9BC1-6F3B72079511}" srcOrd="2" destOrd="0" presId="urn:microsoft.com/office/officeart/2008/layout/LinedList"/>
    <dgm:cxn modelId="{459EEEA1-4E4E-4C9E-9E90-26D8471DE9AC}" type="presParOf" srcId="{7D677FED-91BF-484E-A25A-2C7717FB9314}" destId="{059886D8-230B-4662-A4C5-442F274C4CAA}" srcOrd="3" destOrd="0" presId="urn:microsoft.com/office/officeart/2008/layout/LinedList"/>
    <dgm:cxn modelId="{1B2B7A2D-AC39-40D9-A5D6-D6DE9C38B90A}" type="presParOf" srcId="{059886D8-230B-4662-A4C5-442F274C4CAA}" destId="{CFE63A66-670A-464A-8371-EFA2F767A160}" srcOrd="0" destOrd="0" presId="urn:microsoft.com/office/officeart/2008/layout/LinedList"/>
    <dgm:cxn modelId="{8DEB22E0-CB29-4F2D-A263-C091A0F7164F}" type="presParOf" srcId="{059886D8-230B-4662-A4C5-442F274C4CAA}" destId="{7491491A-2823-4B9E-A6EC-B4B95B422187}" srcOrd="1" destOrd="0" presId="urn:microsoft.com/office/officeart/2008/layout/LinedList"/>
    <dgm:cxn modelId="{88AED48C-A3CA-4C9C-91BD-F386FF78CA77}" type="presParOf" srcId="{7D677FED-91BF-484E-A25A-2C7717FB9314}" destId="{9A5A0A00-BF6E-46F0-92E3-1052F69DB201}" srcOrd="4" destOrd="0" presId="urn:microsoft.com/office/officeart/2008/layout/LinedList"/>
    <dgm:cxn modelId="{FE63AA05-5FC0-4F22-A153-6D5CA7536DDF}" type="presParOf" srcId="{7D677FED-91BF-484E-A25A-2C7717FB9314}" destId="{662B56C1-D3C9-445E-A9E5-CAA29F751115}" srcOrd="5" destOrd="0" presId="urn:microsoft.com/office/officeart/2008/layout/LinedList"/>
    <dgm:cxn modelId="{3E2E3D3F-141D-4688-9C4F-8EAA49A96112}" type="presParOf" srcId="{662B56C1-D3C9-445E-A9E5-CAA29F751115}" destId="{B4EED65A-67CA-4645-B42C-673BCCD6283F}" srcOrd="0" destOrd="0" presId="urn:microsoft.com/office/officeart/2008/layout/LinedList"/>
    <dgm:cxn modelId="{C8DC25E3-248D-4EB7-9809-5D8E5122E1B5}" type="presParOf" srcId="{662B56C1-D3C9-445E-A9E5-CAA29F751115}" destId="{6C5525FD-C609-4075-AC1A-DFEA2E895BD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D1E443-2AED-4942-8760-0B2C92893C58}" type="doc">
      <dgm:prSet loTypeId="urn:microsoft.com/office/officeart/2005/8/layout/vList2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MY"/>
        </a:p>
      </dgm:t>
    </dgm:pt>
    <dgm:pt modelId="{F8EF8954-7314-4C31-BA44-08A6DDF9773D}">
      <dgm:prSet/>
      <dgm:spPr/>
      <dgm:t>
        <a:bodyPr/>
        <a:lstStyle/>
        <a:p>
          <a:r>
            <a:rPr lang="en-MY" dirty="0"/>
            <a:t>It</a:t>
          </a:r>
          <a:r>
            <a:rPr lang="en-MY" b="0" i="0" dirty="0"/>
            <a:t> begins by initializing 550 population of potential solutions (timetables) with random gene values (lecturers, rooms, days &amp; times). Each individual in the population represents a possible timetable.</a:t>
          </a:r>
          <a:endParaRPr lang="en-MY" dirty="0"/>
        </a:p>
      </dgm:t>
    </dgm:pt>
    <dgm:pt modelId="{755B6FB7-0C57-4225-B50A-803318D84CE7}" type="parTrans" cxnId="{36827BBC-3F4C-49D0-98A9-5B180294A0DA}">
      <dgm:prSet/>
      <dgm:spPr/>
      <dgm:t>
        <a:bodyPr/>
        <a:lstStyle/>
        <a:p>
          <a:endParaRPr lang="en-MY"/>
        </a:p>
      </dgm:t>
    </dgm:pt>
    <dgm:pt modelId="{D5D334BF-663B-469A-8A55-52708BB9B575}" type="sibTrans" cxnId="{36827BBC-3F4C-49D0-98A9-5B180294A0DA}">
      <dgm:prSet/>
      <dgm:spPr/>
      <dgm:t>
        <a:bodyPr/>
        <a:lstStyle/>
        <a:p>
          <a:endParaRPr lang="en-MY"/>
        </a:p>
      </dgm:t>
    </dgm:pt>
    <dgm:pt modelId="{DF7F68F9-20A2-4738-9DB3-472AC3F5BF27}">
      <dgm:prSet/>
      <dgm:spPr/>
      <dgm:t>
        <a:bodyPr/>
        <a:lstStyle/>
        <a:p>
          <a:r>
            <a:rPr lang="en-US" dirty="0"/>
            <a:t>Each individual is represented as 92 list of classes with genes value of day, hour, consecutive hour, gid,  class type, course name, room id, lecturer name, year, program, student batch.</a:t>
          </a:r>
        </a:p>
      </dgm:t>
    </dgm:pt>
    <dgm:pt modelId="{2940D712-7EDF-4EE6-86E4-4DAAF0FE8135}" type="parTrans" cxnId="{08623269-DC63-4914-83B5-28BF6569CED4}">
      <dgm:prSet/>
      <dgm:spPr/>
      <dgm:t>
        <a:bodyPr/>
        <a:lstStyle/>
        <a:p>
          <a:endParaRPr lang="en-MY"/>
        </a:p>
      </dgm:t>
    </dgm:pt>
    <dgm:pt modelId="{F9932E8A-39EB-48E2-96BC-B86019E76D42}" type="sibTrans" cxnId="{08623269-DC63-4914-83B5-28BF6569CED4}">
      <dgm:prSet/>
      <dgm:spPr/>
      <dgm:t>
        <a:bodyPr/>
        <a:lstStyle/>
        <a:p>
          <a:endParaRPr lang="en-MY"/>
        </a:p>
      </dgm:t>
    </dgm:pt>
    <dgm:pt modelId="{897C535A-7016-4D6F-B1C0-1979578F197B}">
      <dgm:prSet/>
      <dgm:spPr/>
      <dgm:t>
        <a:bodyPr/>
        <a:lstStyle/>
        <a:p>
          <a:r>
            <a:rPr lang="en-US" dirty="0"/>
            <a:t>Individual 1: {“Friday”, 11, 12, 7, “Lecture”, “Evolutionary Computing”, “BK1”, “Dr </a:t>
          </a:r>
          <a:r>
            <a:rPr lang="en-US" dirty="0" err="1"/>
            <a:t>Zeratul</a:t>
          </a:r>
          <a:r>
            <a:rPr lang="en-US" dirty="0"/>
            <a:t>”, 2, “BITI”, “S1G1”}, …..(90 classes)….. , {“Monday”, 9, 10, 4, “Lab”, “Artificial Intelligence”, “AI3”, “Dr Elle”, 1, “BITI”, “S1G1”}</a:t>
          </a:r>
          <a:endParaRPr lang="en-MY" dirty="0"/>
        </a:p>
      </dgm:t>
    </dgm:pt>
    <dgm:pt modelId="{6C7E34AF-E072-4504-9A59-B08E1D3B1ACE}" type="parTrans" cxnId="{0F0B28DD-B84E-4E72-BD59-C12BEB2D463E}">
      <dgm:prSet/>
      <dgm:spPr/>
      <dgm:t>
        <a:bodyPr/>
        <a:lstStyle/>
        <a:p>
          <a:endParaRPr lang="en-MY"/>
        </a:p>
      </dgm:t>
    </dgm:pt>
    <dgm:pt modelId="{CBD9DB3D-28C3-4386-9007-C7068ABE06C7}" type="sibTrans" cxnId="{0F0B28DD-B84E-4E72-BD59-C12BEB2D463E}">
      <dgm:prSet/>
      <dgm:spPr/>
      <dgm:t>
        <a:bodyPr/>
        <a:lstStyle/>
        <a:p>
          <a:endParaRPr lang="en-MY"/>
        </a:p>
      </dgm:t>
    </dgm:pt>
    <dgm:pt modelId="{A3041E2B-ECDC-44E3-86F0-0F055A98A548}" type="pres">
      <dgm:prSet presAssocID="{70D1E443-2AED-4942-8760-0B2C92893C58}" presName="linear" presStyleCnt="0">
        <dgm:presLayoutVars>
          <dgm:animLvl val="lvl"/>
          <dgm:resizeHandles val="exact"/>
        </dgm:presLayoutVars>
      </dgm:prSet>
      <dgm:spPr/>
    </dgm:pt>
    <dgm:pt modelId="{3055F8C9-7157-4FEE-8319-396DAD5D62AC}" type="pres">
      <dgm:prSet presAssocID="{F8EF8954-7314-4C31-BA44-08A6DDF977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22C57E9-68C1-4DB9-96CC-DCBF0EA9515D}" type="pres">
      <dgm:prSet presAssocID="{D5D334BF-663B-469A-8A55-52708BB9B575}" presName="spacer" presStyleCnt="0"/>
      <dgm:spPr/>
    </dgm:pt>
    <dgm:pt modelId="{014537C7-57F3-4E1D-A4C5-8C564A6CE5CC}" type="pres">
      <dgm:prSet presAssocID="{DF7F68F9-20A2-4738-9DB3-472AC3F5BF2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AE81631-4EDB-4607-8DE1-B783602AB172}" type="pres">
      <dgm:prSet presAssocID="{F9932E8A-39EB-48E2-96BC-B86019E76D42}" presName="spacer" presStyleCnt="0"/>
      <dgm:spPr/>
    </dgm:pt>
    <dgm:pt modelId="{2059511A-B6B8-4801-B6A0-492BFDDF922E}" type="pres">
      <dgm:prSet presAssocID="{897C535A-7016-4D6F-B1C0-1979578F197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36E453E-013B-480E-8CB1-171460F4FE0B}" type="presOf" srcId="{DF7F68F9-20A2-4738-9DB3-472AC3F5BF27}" destId="{014537C7-57F3-4E1D-A4C5-8C564A6CE5CC}" srcOrd="0" destOrd="0" presId="urn:microsoft.com/office/officeart/2005/8/layout/vList2"/>
    <dgm:cxn modelId="{41C8C942-57BA-47DA-AA19-2A93B58A0946}" type="presOf" srcId="{897C535A-7016-4D6F-B1C0-1979578F197B}" destId="{2059511A-B6B8-4801-B6A0-492BFDDF922E}" srcOrd="0" destOrd="0" presId="urn:microsoft.com/office/officeart/2005/8/layout/vList2"/>
    <dgm:cxn modelId="{08623269-DC63-4914-83B5-28BF6569CED4}" srcId="{70D1E443-2AED-4942-8760-0B2C92893C58}" destId="{DF7F68F9-20A2-4738-9DB3-472AC3F5BF27}" srcOrd="1" destOrd="0" parTransId="{2940D712-7EDF-4EE6-86E4-4DAAF0FE8135}" sibTransId="{F9932E8A-39EB-48E2-96BC-B86019E76D42}"/>
    <dgm:cxn modelId="{58718378-BF56-43CC-A61B-FB3179350C5A}" type="presOf" srcId="{F8EF8954-7314-4C31-BA44-08A6DDF9773D}" destId="{3055F8C9-7157-4FEE-8319-396DAD5D62AC}" srcOrd="0" destOrd="0" presId="urn:microsoft.com/office/officeart/2005/8/layout/vList2"/>
    <dgm:cxn modelId="{5A91525A-91B7-4CDE-B416-D852DD2D69A7}" type="presOf" srcId="{70D1E443-2AED-4942-8760-0B2C92893C58}" destId="{A3041E2B-ECDC-44E3-86F0-0F055A98A548}" srcOrd="0" destOrd="0" presId="urn:microsoft.com/office/officeart/2005/8/layout/vList2"/>
    <dgm:cxn modelId="{36827BBC-3F4C-49D0-98A9-5B180294A0DA}" srcId="{70D1E443-2AED-4942-8760-0B2C92893C58}" destId="{F8EF8954-7314-4C31-BA44-08A6DDF9773D}" srcOrd="0" destOrd="0" parTransId="{755B6FB7-0C57-4225-B50A-803318D84CE7}" sibTransId="{D5D334BF-663B-469A-8A55-52708BB9B575}"/>
    <dgm:cxn modelId="{0F0B28DD-B84E-4E72-BD59-C12BEB2D463E}" srcId="{70D1E443-2AED-4942-8760-0B2C92893C58}" destId="{897C535A-7016-4D6F-B1C0-1979578F197B}" srcOrd="2" destOrd="0" parTransId="{6C7E34AF-E072-4504-9A59-B08E1D3B1ACE}" sibTransId="{CBD9DB3D-28C3-4386-9007-C7068ABE06C7}"/>
    <dgm:cxn modelId="{CDB111CF-CD54-4F81-8E97-5D6893608FF5}" type="presParOf" srcId="{A3041E2B-ECDC-44E3-86F0-0F055A98A548}" destId="{3055F8C9-7157-4FEE-8319-396DAD5D62AC}" srcOrd="0" destOrd="0" presId="urn:microsoft.com/office/officeart/2005/8/layout/vList2"/>
    <dgm:cxn modelId="{99BFED4F-B767-47C6-B6D9-7758A13BA4B7}" type="presParOf" srcId="{A3041E2B-ECDC-44E3-86F0-0F055A98A548}" destId="{922C57E9-68C1-4DB9-96CC-DCBF0EA9515D}" srcOrd="1" destOrd="0" presId="urn:microsoft.com/office/officeart/2005/8/layout/vList2"/>
    <dgm:cxn modelId="{E46B86D8-6DB8-45C9-ACC6-804D25AAF72D}" type="presParOf" srcId="{A3041E2B-ECDC-44E3-86F0-0F055A98A548}" destId="{014537C7-57F3-4E1D-A4C5-8C564A6CE5CC}" srcOrd="2" destOrd="0" presId="urn:microsoft.com/office/officeart/2005/8/layout/vList2"/>
    <dgm:cxn modelId="{1BAF57B7-D420-49F1-9185-F2601C3E6B36}" type="presParOf" srcId="{A3041E2B-ECDC-44E3-86F0-0F055A98A548}" destId="{2AE81631-4EDB-4607-8DE1-B783602AB172}" srcOrd="3" destOrd="0" presId="urn:microsoft.com/office/officeart/2005/8/layout/vList2"/>
    <dgm:cxn modelId="{1A056C34-11AA-4E33-A323-CC782EE46541}" type="presParOf" srcId="{A3041E2B-ECDC-44E3-86F0-0F055A98A548}" destId="{2059511A-B6B8-4801-B6A0-492BFDDF922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D7DDBD-873D-40C1-AD5D-49131831AB76}" type="doc">
      <dgm:prSet loTypeId="urn:microsoft.com/office/officeart/2005/8/layout/vList2" loCatId="list" qsTypeId="urn:microsoft.com/office/officeart/2005/8/quickstyle/3d1" qsCatId="3D" csTypeId="urn:microsoft.com/office/officeart/2005/8/colors/accent0_3" csCatId="mainScheme"/>
      <dgm:spPr/>
      <dgm:t>
        <a:bodyPr/>
        <a:lstStyle/>
        <a:p>
          <a:endParaRPr lang="en-MY"/>
        </a:p>
      </dgm:t>
    </dgm:pt>
    <dgm:pt modelId="{BEC7385F-C4B0-463E-B661-FE4ED507305C}">
      <dgm:prSet/>
      <dgm:spPr/>
      <dgm:t>
        <a:bodyPr/>
        <a:lstStyle/>
        <a:p>
          <a:r>
            <a:rPr lang="en-MY" dirty="0"/>
            <a:t>The fitness evaluation calculates the fitness of each individual in the population. </a:t>
          </a:r>
        </a:p>
      </dgm:t>
    </dgm:pt>
    <dgm:pt modelId="{9CAD6B20-BCB4-4838-AE59-F36DA0579EF9}" type="parTrans" cxnId="{24B08651-4F64-4C6B-B65C-E97F70F67588}">
      <dgm:prSet/>
      <dgm:spPr/>
      <dgm:t>
        <a:bodyPr/>
        <a:lstStyle/>
        <a:p>
          <a:endParaRPr lang="en-MY"/>
        </a:p>
      </dgm:t>
    </dgm:pt>
    <dgm:pt modelId="{2D596279-CC5B-4277-BE74-5CF44E4229C5}" type="sibTrans" cxnId="{24B08651-4F64-4C6B-B65C-E97F70F67588}">
      <dgm:prSet/>
      <dgm:spPr/>
      <dgm:t>
        <a:bodyPr/>
        <a:lstStyle/>
        <a:p>
          <a:endParaRPr lang="en-MY"/>
        </a:p>
      </dgm:t>
    </dgm:pt>
    <dgm:pt modelId="{E67A56CD-B730-4670-BFD5-AE0AC18A770C}">
      <dgm:prSet/>
      <dgm:spPr/>
      <dgm:t>
        <a:bodyPr/>
        <a:lstStyle/>
        <a:p>
          <a:r>
            <a:rPr lang="en-MY"/>
            <a:t>It considers both hard and soft constraints related to room assignments, class groups, lecturers, and other factors. </a:t>
          </a:r>
        </a:p>
      </dgm:t>
    </dgm:pt>
    <dgm:pt modelId="{5D5098CB-A7DB-4369-8966-76A5288515B4}" type="parTrans" cxnId="{89394A67-7411-468E-A2A2-3843FC923D96}">
      <dgm:prSet/>
      <dgm:spPr/>
      <dgm:t>
        <a:bodyPr/>
        <a:lstStyle/>
        <a:p>
          <a:endParaRPr lang="en-MY"/>
        </a:p>
      </dgm:t>
    </dgm:pt>
    <dgm:pt modelId="{08C43B88-CFFA-4FF8-A072-63418FF6A00A}" type="sibTrans" cxnId="{89394A67-7411-468E-A2A2-3843FC923D96}">
      <dgm:prSet/>
      <dgm:spPr/>
      <dgm:t>
        <a:bodyPr/>
        <a:lstStyle/>
        <a:p>
          <a:endParaRPr lang="en-MY"/>
        </a:p>
      </dgm:t>
    </dgm:pt>
    <dgm:pt modelId="{163EEB7F-4665-41FC-87FB-2AB958402E83}">
      <dgm:prSet/>
      <dgm:spPr/>
      <dgm:t>
        <a:bodyPr/>
        <a:lstStyle/>
        <a:p>
          <a:r>
            <a:rPr lang="en-MY" dirty="0"/>
            <a:t>The fitness is a value between 0 and 1, where higher values indicate better solutions.</a:t>
          </a:r>
        </a:p>
      </dgm:t>
    </dgm:pt>
    <dgm:pt modelId="{46ED197B-9E3D-4CB7-8910-40B035BF7508}" type="parTrans" cxnId="{721467E1-BE71-432C-8F63-FCCEB181629A}">
      <dgm:prSet/>
      <dgm:spPr/>
      <dgm:t>
        <a:bodyPr/>
        <a:lstStyle/>
        <a:p>
          <a:endParaRPr lang="en-MY"/>
        </a:p>
      </dgm:t>
    </dgm:pt>
    <dgm:pt modelId="{2A19D078-FCD4-429A-95DA-FE7032ED16EA}" type="sibTrans" cxnId="{721467E1-BE71-432C-8F63-FCCEB181629A}">
      <dgm:prSet/>
      <dgm:spPr/>
      <dgm:t>
        <a:bodyPr/>
        <a:lstStyle/>
        <a:p>
          <a:endParaRPr lang="en-MY"/>
        </a:p>
      </dgm:t>
    </dgm:pt>
    <dgm:pt modelId="{10708DDE-B236-4ADF-8A08-F0C2FEB62E3F}" type="pres">
      <dgm:prSet presAssocID="{68D7DDBD-873D-40C1-AD5D-49131831AB76}" presName="linear" presStyleCnt="0">
        <dgm:presLayoutVars>
          <dgm:animLvl val="lvl"/>
          <dgm:resizeHandles val="exact"/>
        </dgm:presLayoutVars>
      </dgm:prSet>
      <dgm:spPr/>
    </dgm:pt>
    <dgm:pt modelId="{DB07A828-EA2B-4407-97C6-30C77195C6BF}" type="pres">
      <dgm:prSet presAssocID="{BEC7385F-C4B0-463E-B661-FE4ED507305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DF5137E-D36E-4EB0-9365-5A6493A39C4B}" type="pres">
      <dgm:prSet presAssocID="{2D596279-CC5B-4277-BE74-5CF44E4229C5}" presName="spacer" presStyleCnt="0"/>
      <dgm:spPr/>
    </dgm:pt>
    <dgm:pt modelId="{933A62DE-54F0-4538-815F-A298F0F5B833}" type="pres">
      <dgm:prSet presAssocID="{E67A56CD-B730-4670-BFD5-AE0AC18A770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DE08D23-8CC2-431B-98D3-73563A2A51DF}" type="pres">
      <dgm:prSet presAssocID="{08C43B88-CFFA-4FF8-A072-63418FF6A00A}" presName="spacer" presStyleCnt="0"/>
      <dgm:spPr/>
    </dgm:pt>
    <dgm:pt modelId="{1022A6EE-8D23-46EB-8981-F7CD8147478D}" type="pres">
      <dgm:prSet presAssocID="{163EEB7F-4665-41FC-87FB-2AB958402E8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ED44330-4CB6-49A3-BFD3-F09DDE98AE94}" type="presOf" srcId="{BEC7385F-C4B0-463E-B661-FE4ED507305C}" destId="{DB07A828-EA2B-4407-97C6-30C77195C6BF}" srcOrd="0" destOrd="0" presId="urn:microsoft.com/office/officeart/2005/8/layout/vList2"/>
    <dgm:cxn modelId="{DABB8640-5CAF-40A4-99F8-D7FD1D27ED61}" type="presOf" srcId="{163EEB7F-4665-41FC-87FB-2AB958402E83}" destId="{1022A6EE-8D23-46EB-8981-F7CD8147478D}" srcOrd="0" destOrd="0" presId="urn:microsoft.com/office/officeart/2005/8/layout/vList2"/>
    <dgm:cxn modelId="{89394A67-7411-468E-A2A2-3843FC923D96}" srcId="{68D7DDBD-873D-40C1-AD5D-49131831AB76}" destId="{E67A56CD-B730-4670-BFD5-AE0AC18A770C}" srcOrd="1" destOrd="0" parTransId="{5D5098CB-A7DB-4369-8966-76A5288515B4}" sibTransId="{08C43B88-CFFA-4FF8-A072-63418FF6A00A}"/>
    <dgm:cxn modelId="{24B08651-4F64-4C6B-B65C-E97F70F67588}" srcId="{68D7DDBD-873D-40C1-AD5D-49131831AB76}" destId="{BEC7385F-C4B0-463E-B661-FE4ED507305C}" srcOrd="0" destOrd="0" parTransId="{9CAD6B20-BCB4-4838-AE59-F36DA0579EF9}" sibTransId="{2D596279-CC5B-4277-BE74-5CF44E4229C5}"/>
    <dgm:cxn modelId="{B186C459-6706-436A-A552-86EC0F8E4FFD}" type="presOf" srcId="{E67A56CD-B730-4670-BFD5-AE0AC18A770C}" destId="{933A62DE-54F0-4538-815F-A298F0F5B833}" srcOrd="0" destOrd="0" presId="urn:microsoft.com/office/officeart/2005/8/layout/vList2"/>
    <dgm:cxn modelId="{721467E1-BE71-432C-8F63-FCCEB181629A}" srcId="{68D7DDBD-873D-40C1-AD5D-49131831AB76}" destId="{163EEB7F-4665-41FC-87FB-2AB958402E83}" srcOrd="2" destOrd="0" parTransId="{46ED197B-9E3D-4CB7-8910-40B035BF7508}" sibTransId="{2A19D078-FCD4-429A-95DA-FE7032ED16EA}"/>
    <dgm:cxn modelId="{35C5DDE2-556C-4A23-995F-61FB7E091B97}" type="presOf" srcId="{68D7DDBD-873D-40C1-AD5D-49131831AB76}" destId="{10708DDE-B236-4ADF-8A08-F0C2FEB62E3F}" srcOrd="0" destOrd="0" presId="urn:microsoft.com/office/officeart/2005/8/layout/vList2"/>
    <dgm:cxn modelId="{7049DA13-1DA5-4E98-B4AE-C5DD7955A356}" type="presParOf" srcId="{10708DDE-B236-4ADF-8A08-F0C2FEB62E3F}" destId="{DB07A828-EA2B-4407-97C6-30C77195C6BF}" srcOrd="0" destOrd="0" presId="urn:microsoft.com/office/officeart/2005/8/layout/vList2"/>
    <dgm:cxn modelId="{C8F961E1-FAE8-40AC-8388-553B16C5E7E7}" type="presParOf" srcId="{10708DDE-B236-4ADF-8A08-F0C2FEB62E3F}" destId="{FDF5137E-D36E-4EB0-9365-5A6493A39C4B}" srcOrd="1" destOrd="0" presId="urn:microsoft.com/office/officeart/2005/8/layout/vList2"/>
    <dgm:cxn modelId="{6CF3B27A-C915-4D9B-AC47-A3E77D39E36F}" type="presParOf" srcId="{10708DDE-B236-4ADF-8A08-F0C2FEB62E3F}" destId="{933A62DE-54F0-4538-815F-A298F0F5B833}" srcOrd="2" destOrd="0" presId="urn:microsoft.com/office/officeart/2005/8/layout/vList2"/>
    <dgm:cxn modelId="{5E3EE46D-F296-4B2F-943B-C7B0F2625C52}" type="presParOf" srcId="{10708DDE-B236-4ADF-8A08-F0C2FEB62E3F}" destId="{8DE08D23-8CC2-431B-98D3-73563A2A51DF}" srcOrd="3" destOrd="0" presId="urn:microsoft.com/office/officeart/2005/8/layout/vList2"/>
    <dgm:cxn modelId="{013B6578-9289-4500-9B20-3AEE759C5003}" type="presParOf" srcId="{10708DDE-B236-4ADF-8A08-F0C2FEB62E3F}" destId="{1022A6EE-8D23-46EB-8981-F7CD8147478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B30C9BC-1D73-452F-BE45-C754C84C4B8C}" type="doc">
      <dgm:prSet loTypeId="urn:microsoft.com/office/officeart/2005/8/layout/vList2" loCatId="list" qsTypeId="urn:microsoft.com/office/officeart/2005/8/quickstyle/3d1" qsCatId="3D" csTypeId="urn:microsoft.com/office/officeart/2005/8/colors/accent0_3" csCatId="mainScheme"/>
      <dgm:spPr/>
      <dgm:t>
        <a:bodyPr/>
        <a:lstStyle/>
        <a:p>
          <a:endParaRPr lang="en-MY"/>
        </a:p>
      </dgm:t>
    </dgm:pt>
    <dgm:pt modelId="{10903360-3AE0-4DF0-9718-9F6279407E63}">
      <dgm:prSet/>
      <dgm:spPr/>
      <dgm:t>
        <a:bodyPr/>
        <a:lstStyle/>
        <a:p>
          <a:r>
            <a:rPr lang="en-MY"/>
            <a:t>The fitness of the offspring is evaluated using the same fitness evaluation as in step 2.</a:t>
          </a:r>
        </a:p>
      </dgm:t>
    </dgm:pt>
    <dgm:pt modelId="{C67F07EC-FD3A-479D-9C7E-938D8EC81BF5}" type="parTrans" cxnId="{B9A89377-8ACC-4F92-BA0A-9089EB6E7A0B}">
      <dgm:prSet/>
      <dgm:spPr/>
      <dgm:t>
        <a:bodyPr/>
        <a:lstStyle/>
        <a:p>
          <a:endParaRPr lang="en-MY"/>
        </a:p>
      </dgm:t>
    </dgm:pt>
    <dgm:pt modelId="{D4E97496-8E09-47C3-869A-914686AF68D4}" type="sibTrans" cxnId="{B9A89377-8ACC-4F92-BA0A-9089EB6E7A0B}">
      <dgm:prSet/>
      <dgm:spPr/>
      <dgm:t>
        <a:bodyPr/>
        <a:lstStyle/>
        <a:p>
          <a:endParaRPr lang="en-MY"/>
        </a:p>
      </dgm:t>
    </dgm:pt>
    <dgm:pt modelId="{F9D7D706-7BBA-4F6A-8D57-80BD587FAC05}">
      <dgm:prSet/>
      <dgm:spPr/>
      <dgm:t>
        <a:bodyPr/>
        <a:lstStyle/>
        <a:p>
          <a:r>
            <a:rPr lang="en-MY" dirty="0"/>
            <a:t>The survival selection combines the current population and offspring. </a:t>
          </a:r>
        </a:p>
      </dgm:t>
    </dgm:pt>
    <dgm:pt modelId="{1EB9130A-F0BE-4F3C-BC45-CD3968F82628}" type="parTrans" cxnId="{A0CE3B15-5CD1-4E1C-8E80-2C23C5DCEA13}">
      <dgm:prSet/>
      <dgm:spPr/>
      <dgm:t>
        <a:bodyPr/>
        <a:lstStyle/>
        <a:p>
          <a:endParaRPr lang="en-MY"/>
        </a:p>
      </dgm:t>
    </dgm:pt>
    <dgm:pt modelId="{F728792A-1A37-4C55-BF38-7E807818D3A2}" type="sibTrans" cxnId="{A0CE3B15-5CD1-4E1C-8E80-2C23C5DCEA13}">
      <dgm:prSet/>
      <dgm:spPr/>
      <dgm:t>
        <a:bodyPr/>
        <a:lstStyle/>
        <a:p>
          <a:endParaRPr lang="en-MY"/>
        </a:p>
      </dgm:t>
    </dgm:pt>
    <dgm:pt modelId="{90A9DD30-DE16-4C29-AE8F-AC1B0C7F45D5}">
      <dgm:prSet/>
      <dgm:spPr/>
      <dgm:t>
        <a:bodyPr/>
        <a:lstStyle/>
        <a:p>
          <a:r>
            <a:rPr lang="en-MY"/>
            <a:t>It selects a new population of numbers of individuals with the highest fitness scores. </a:t>
          </a:r>
        </a:p>
      </dgm:t>
    </dgm:pt>
    <dgm:pt modelId="{F3A19AF5-9D49-4E8E-994C-D33CFA96F443}" type="parTrans" cxnId="{8C5A28A0-F59A-46BF-A04C-B602F1682D2C}">
      <dgm:prSet/>
      <dgm:spPr/>
      <dgm:t>
        <a:bodyPr/>
        <a:lstStyle/>
        <a:p>
          <a:endParaRPr lang="en-MY"/>
        </a:p>
      </dgm:t>
    </dgm:pt>
    <dgm:pt modelId="{FE08BEEA-6AD3-4E51-91E4-57EF31B03B74}" type="sibTrans" cxnId="{8C5A28A0-F59A-46BF-A04C-B602F1682D2C}">
      <dgm:prSet/>
      <dgm:spPr/>
      <dgm:t>
        <a:bodyPr/>
        <a:lstStyle/>
        <a:p>
          <a:endParaRPr lang="en-MY"/>
        </a:p>
      </dgm:t>
    </dgm:pt>
    <dgm:pt modelId="{003974E7-6746-4456-BB13-BBB6677B9459}">
      <dgm:prSet/>
      <dgm:spPr/>
      <dgm:t>
        <a:bodyPr/>
        <a:lstStyle/>
        <a:p>
          <a:r>
            <a:rPr lang="en-MY"/>
            <a:t>The algorithm continues for a 100 generations. It terminates after this number is reached.</a:t>
          </a:r>
        </a:p>
      </dgm:t>
    </dgm:pt>
    <dgm:pt modelId="{515DEB7C-2092-4981-8134-8B6131D5DFCD}" type="parTrans" cxnId="{F0DD32E2-546E-43FF-B6FE-3009D5D3FB3E}">
      <dgm:prSet/>
      <dgm:spPr/>
      <dgm:t>
        <a:bodyPr/>
        <a:lstStyle/>
        <a:p>
          <a:endParaRPr lang="en-MY"/>
        </a:p>
      </dgm:t>
    </dgm:pt>
    <dgm:pt modelId="{E995B681-AC79-431B-91BE-44DFA5DE73E5}" type="sibTrans" cxnId="{F0DD32E2-546E-43FF-B6FE-3009D5D3FB3E}">
      <dgm:prSet/>
      <dgm:spPr/>
      <dgm:t>
        <a:bodyPr/>
        <a:lstStyle/>
        <a:p>
          <a:endParaRPr lang="en-MY"/>
        </a:p>
      </dgm:t>
    </dgm:pt>
    <dgm:pt modelId="{FEE26991-13D6-431B-BA06-45D43AD881AB}" type="pres">
      <dgm:prSet presAssocID="{BB30C9BC-1D73-452F-BE45-C754C84C4B8C}" presName="linear" presStyleCnt="0">
        <dgm:presLayoutVars>
          <dgm:animLvl val="lvl"/>
          <dgm:resizeHandles val="exact"/>
        </dgm:presLayoutVars>
      </dgm:prSet>
      <dgm:spPr/>
    </dgm:pt>
    <dgm:pt modelId="{ACBCFD36-890E-4626-B200-480D877A754E}" type="pres">
      <dgm:prSet presAssocID="{10903360-3AE0-4DF0-9718-9F6279407E6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05A1AAB-AFCF-4C36-89CC-F122202AAE88}" type="pres">
      <dgm:prSet presAssocID="{D4E97496-8E09-47C3-869A-914686AF68D4}" presName="spacer" presStyleCnt="0"/>
      <dgm:spPr/>
    </dgm:pt>
    <dgm:pt modelId="{381C9B74-37EF-4AFD-954D-F86E5480D7EE}" type="pres">
      <dgm:prSet presAssocID="{F9D7D706-7BBA-4F6A-8D57-80BD587FAC0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246D0FE-A78E-48E6-99C2-487B9D99BD56}" type="pres">
      <dgm:prSet presAssocID="{F728792A-1A37-4C55-BF38-7E807818D3A2}" presName="spacer" presStyleCnt="0"/>
      <dgm:spPr/>
    </dgm:pt>
    <dgm:pt modelId="{75F67264-C7BD-4E6D-9530-BFDAC52C1EA2}" type="pres">
      <dgm:prSet presAssocID="{90A9DD30-DE16-4C29-AE8F-AC1B0C7F45D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8BEE63A-04BD-4CA5-A7BB-EBCA637D7DA8}" type="pres">
      <dgm:prSet presAssocID="{FE08BEEA-6AD3-4E51-91E4-57EF31B03B74}" presName="spacer" presStyleCnt="0"/>
      <dgm:spPr/>
    </dgm:pt>
    <dgm:pt modelId="{6513D70B-C156-44DE-8915-19F62FC3CF4B}" type="pres">
      <dgm:prSet presAssocID="{003974E7-6746-4456-BB13-BBB6677B945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0CE3B15-5CD1-4E1C-8E80-2C23C5DCEA13}" srcId="{BB30C9BC-1D73-452F-BE45-C754C84C4B8C}" destId="{F9D7D706-7BBA-4F6A-8D57-80BD587FAC05}" srcOrd="1" destOrd="0" parTransId="{1EB9130A-F0BE-4F3C-BC45-CD3968F82628}" sibTransId="{F728792A-1A37-4C55-BF38-7E807818D3A2}"/>
    <dgm:cxn modelId="{24E02D2F-F6A5-4651-B20D-C56F96211DD0}" type="presOf" srcId="{003974E7-6746-4456-BB13-BBB6677B9459}" destId="{6513D70B-C156-44DE-8915-19F62FC3CF4B}" srcOrd="0" destOrd="0" presId="urn:microsoft.com/office/officeart/2005/8/layout/vList2"/>
    <dgm:cxn modelId="{FB82F430-6A1C-47FB-8431-0FFC79D368E6}" type="presOf" srcId="{10903360-3AE0-4DF0-9718-9F6279407E63}" destId="{ACBCFD36-890E-4626-B200-480D877A754E}" srcOrd="0" destOrd="0" presId="urn:microsoft.com/office/officeart/2005/8/layout/vList2"/>
    <dgm:cxn modelId="{30B7B448-C273-4C46-AC5F-D243BA6DD056}" type="presOf" srcId="{F9D7D706-7BBA-4F6A-8D57-80BD587FAC05}" destId="{381C9B74-37EF-4AFD-954D-F86E5480D7EE}" srcOrd="0" destOrd="0" presId="urn:microsoft.com/office/officeart/2005/8/layout/vList2"/>
    <dgm:cxn modelId="{B9A89377-8ACC-4F92-BA0A-9089EB6E7A0B}" srcId="{BB30C9BC-1D73-452F-BE45-C754C84C4B8C}" destId="{10903360-3AE0-4DF0-9718-9F6279407E63}" srcOrd="0" destOrd="0" parTransId="{C67F07EC-FD3A-479D-9C7E-938D8EC81BF5}" sibTransId="{D4E97496-8E09-47C3-869A-914686AF68D4}"/>
    <dgm:cxn modelId="{8C5A28A0-F59A-46BF-A04C-B602F1682D2C}" srcId="{BB30C9BC-1D73-452F-BE45-C754C84C4B8C}" destId="{90A9DD30-DE16-4C29-AE8F-AC1B0C7F45D5}" srcOrd="2" destOrd="0" parTransId="{F3A19AF5-9D49-4E8E-994C-D33CFA96F443}" sibTransId="{FE08BEEA-6AD3-4E51-91E4-57EF31B03B74}"/>
    <dgm:cxn modelId="{616017CB-ED27-4C16-8DAE-73D0606C4DA2}" type="presOf" srcId="{BB30C9BC-1D73-452F-BE45-C754C84C4B8C}" destId="{FEE26991-13D6-431B-BA06-45D43AD881AB}" srcOrd="0" destOrd="0" presId="urn:microsoft.com/office/officeart/2005/8/layout/vList2"/>
    <dgm:cxn modelId="{5C755FDE-0639-42C9-882C-399C34411354}" type="presOf" srcId="{90A9DD30-DE16-4C29-AE8F-AC1B0C7F45D5}" destId="{75F67264-C7BD-4E6D-9530-BFDAC52C1EA2}" srcOrd="0" destOrd="0" presId="urn:microsoft.com/office/officeart/2005/8/layout/vList2"/>
    <dgm:cxn modelId="{F0DD32E2-546E-43FF-B6FE-3009D5D3FB3E}" srcId="{BB30C9BC-1D73-452F-BE45-C754C84C4B8C}" destId="{003974E7-6746-4456-BB13-BBB6677B9459}" srcOrd="3" destOrd="0" parTransId="{515DEB7C-2092-4981-8134-8B6131D5DFCD}" sibTransId="{E995B681-AC79-431B-91BE-44DFA5DE73E5}"/>
    <dgm:cxn modelId="{F5246911-1405-476B-A6B7-F2C1C5C347D1}" type="presParOf" srcId="{FEE26991-13D6-431B-BA06-45D43AD881AB}" destId="{ACBCFD36-890E-4626-B200-480D877A754E}" srcOrd="0" destOrd="0" presId="urn:microsoft.com/office/officeart/2005/8/layout/vList2"/>
    <dgm:cxn modelId="{38DC31B4-F693-4D21-9045-8DDB37DD744A}" type="presParOf" srcId="{FEE26991-13D6-431B-BA06-45D43AD881AB}" destId="{805A1AAB-AFCF-4C36-89CC-F122202AAE88}" srcOrd="1" destOrd="0" presId="urn:microsoft.com/office/officeart/2005/8/layout/vList2"/>
    <dgm:cxn modelId="{80F01873-711A-405D-86F0-558765A6CC51}" type="presParOf" srcId="{FEE26991-13D6-431B-BA06-45D43AD881AB}" destId="{381C9B74-37EF-4AFD-954D-F86E5480D7EE}" srcOrd="2" destOrd="0" presId="urn:microsoft.com/office/officeart/2005/8/layout/vList2"/>
    <dgm:cxn modelId="{0C1B4C85-0146-4A82-99AC-E4D9F32F2467}" type="presParOf" srcId="{FEE26991-13D6-431B-BA06-45D43AD881AB}" destId="{1246D0FE-A78E-48E6-99C2-487B9D99BD56}" srcOrd="3" destOrd="0" presId="urn:microsoft.com/office/officeart/2005/8/layout/vList2"/>
    <dgm:cxn modelId="{68EC5B6D-7989-46E4-968F-2BDB7CB6F4B4}" type="presParOf" srcId="{FEE26991-13D6-431B-BA06-45D43AD881AB}" destId="{75F67264-C7BD-4E6D-9530-BFDAC52C1EA2}" srcOrd="4" destOrd="0" presId="urn:microsoft.com/office/officeart/2005/8/layout/vList2"/>
    <dgm:cxn modelId="{DF4E71A5-A1C7-4A9E-BEC3-5E07D3816D76}" type="presParOf" srcId="{FEE26991-13D6-431B-BA06-45D43AD881AB}" destId="{48BEE63A-04BD-4CA5-A7BB-EBCA637D7DA8}" srcOrd="5" destOrd="0" presId="urn:microsoft.com/office/officeart/2005/8/layout/vList2"/>
    <dgm:cxn modelId="{35495B3D-EF2D-4DA6-9CAE-681EC15E2155}" type="presParOf" srcId="{FEE26991-13D6-431B-BA06-45D43AD881AB}" destId="{6513D70B-C156-44DE-8915-19F62FC3CF4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8937792-9375-4439-BAAA-A9D03571BAE8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MY"/>
        </a:p>
      </dgm:t>
    </dgm:pt>
    <dgm:pt modelId="{EC7A083A-0C6A-4A71-A428-4A780624576F}">
      <dgm:prSet phldrT="[Text]"/>
      <dgm:spPr/>
      <dgm:t>
        <a:bodyPr/>
        <a:lstStyle/>
        <a:p>
          <a:endParaRPr lang="en-MY" dirty="0"/>
        </a:p>
      </dgm:t>
    </dgm:pt>
    <dgm:pt modelId="{C619FD0F-20FB-4194-8D00-F3A5727AFE36}" type="parTrans" cxnId="{A4483A17-E8BE-47E4-A2EE-C569B62E4DC0}">
      <dgm:prSet/>
      <dgm:spPr/>
      <dgm:t>
        <a:bodyPr/>
        <a:lstStyle/>
        <a:p>
          <a:endParaRPr lang="en-MY"/>
        </a:p>
      </dgm:t>
    </dgm:pt>
    <dgm:pt modelId="{F0A00C18-5D6A-42DB-BDD4-CB61FED1A802}" type="sibTrans" cxnId="{A4483A17-E8BE-47E4-A2EE-C569B62E4DC0}">
      <dgm:prSet/>
      <dgm:spPr/>
      <dgm:t>
        <a:bodyPr/>
        <a:lstStyle/>
        <a:p>
          <a:endParaRPr lang="en-MY"/>
        </a:p>
      </dgm:t>
    </dgm:pt>
    <dgm:pt modelId="{E1FBE185-3063-451E-AA1B-A5926D35474D}" type="pres">
      <dgm:prSet presAssocID="{08937792-9375-4439-BAAA-A9D03571BAE8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787552D6-AFD5-423D-9C0B-17EF06F6098A}" type="pres">
      <dgm:prSet presAssocID="{08937792-9375-4439-BAAA-A9D03571BAE8}" presName="Background" presStyleLbl="bgImgPlace1" presStyleIdx="0" presStyleCnt="1"/>
      <dgm:spPr/>
    </dgm:pt>
    <dgm:pt modelId="{37677B75-9E11-4F53-AD28-117FD95837E9}" type="pres">
      <dgm:prSet presAssocID="{08937792-9375-4439-BAAA-A9D03571BAE8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21C6D5B3-89AC-459E-86DA-0F44930678AF}" type="pres">
      <dgm:prSet presAssocID="{08937792-9375-4439-BAAA-A9D03571BAE8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6BA7D851-FB5F-4920-85BA-18E714248E18}" type="pres">
      <dgm:prSet presAssocID="{08937792-9375-4439-BAAA-A9D03571BAE8}" presName="Plus" presStyleLbl="alignNode1" presStyleIdx="0" presStyleCnt="2"/>
      <dgm:spPr/>
    </dgm:pt>
    <dgm:pt modelId="{468477E5-6D4F-4C9B-8719-DF89754AC8CB}" type="pres">
      <dgm:prSet presAssocID="{08937792-9375-4439-BAAA-A9D03571BAE8}" presName="Minus" presStyleLbl="alignNode1" presStyleIdx="1" presStyleCnt="2"/>
      <dgm:spPr/>
    </dgm:pt>
    <dgm:pt modelId="{43721A4C-CE47-404B-BC16-AEDE367CAAEF}" type="pres">
      <dgm:prSet presAssocID="{08937792-9375-4439-BAAA-A9D03571BAE8}" presName="Divider" presStyleLbl="parChTrans1D1" presStyleIdx="0" presStyleCnt="1"/>
      <dgm:spPr/>
    </dgm:pt>
  </dgm:ptLst>
  <dgm:cxnLst>
    <dgm:cxn modelId="{A4483A17-E8BE-47E4-A2EE-C569B62E4DC0}" srcId="{08937792-9375-4439-BAAA-A9D03571BAE8}" destId="{EC7A083A-0C6A-4A71-A428-4A780624576F}" srcOrd="0" destOrd="0" parTransId="{C619FD0F-20FB-4194-8D00-F3A5727AFE36}" sibTransId="{F0A00C18-5D6A-42DB-BDD4-CB61FED1A802}"/>
    <dgm:cxn modelId="{761F64CB-09A0-4D21-AE8A-5DAD200F25E6}" type="presOf" srcId="{08937792-9375-4439-BAAA-A9D03571BAE8}" destId="{E1FBE185-3063-451E-AA1B-A5926D35474D}" srcOrd="0" destOrd="0" presId="urn:microsoft.com/office/officeart/2009/3/layout/PlusandMinus"/>
    <dgm:cxn modelId="{163C5EDE-1F88-4CEC-89A2-B92FDA8817BD}" type="presOf" srcId="{EC7A083A-0C6A-4A71-A428-4A780624576F}" destId="{37677B75-9E11-4F53-AD28-117FD95837E9}" srcOrd="0" destOrd="0" presId="urn:microsoft.com/office/officeart/2009/3/layout/PlusandMinus"/>
    <dgm:cxn modelId="{485E9526-1AC9-4C34-9B4C-0E74BBF1E03A}" type="presParOf" srcId="{E1FBE185-3063-451E-AA1B-A5926D35474D}" destId="{787552D6-AFD5-423D-9C0B-17EF06F6098A}" srcOrd="0" destOrd="0" presId="urn:microsoft.com/office/officeart/2009/3/layout/PlusandMinus"/>
    <dgm:cxn modelId="{BD65FA6A-E170-4047-A04B-627990809531}" type="presParOf" srcId="{E1FBE185-3063-451E-AA1B-A5926D35474D}" destId="{37677B75-9E11-4F53-AD28-117FD95837E9}" srcOrd="1" destOrd="0" presId="urn:microsoft.com/office/officeart/2009/3/layout/PlusandMinus"/>
    <dgm:cxn modelId="{0559AC4D-22C0-4A03-BB06-C68CF214515E}" type="presParOf" srcId="{E1FBE185-3063-451E-AA1B-A5926D35474D}" destId="{21C6D5B3-89AC-459E-86DA-0F44930678AF}" srcOrd="2" destOrd="0" presId="urn:microsoft.com/office/officeart/2009/3/layout/PlusandMinus"/>
    <dgm:cxn modelId="{5D278E5B-40AD-4661-A2A1-92DED70442D2}" type="presParOf" srcId="{E1FBE185-3063-451E-AA1B-A5926D35474D}" destId="{6BA7D851-FB5F-4920-85BA-18E714248E18}" srcOrd="3" destOrd="0" presId="urn:microsoft.com/office/officeart/2009/3/layout/PlusandMinus"/>
    <dgm:cxn modelId="{FBA0339F-0ED6-4338-8ECD-A1826AB63258}" type="presParOf" srcId="{E1FBE185-3063-451E-AA1B-A5926D35474D}" destId="{468477E5-6D4F-4C9B-8719-DF89754AC8CB}" srcOrd="4" destOrd="0" presId="urn:microsoft.com/office/officeart/2009/3/layout/PlusandMinus"/>
    <dgm:cxn modelId="{134870C2-31D7-4899-8C88-62916CE566C4}" type="presParOf" srcId="{E1FBE185-3063-451E-AA1B-A5926D35474D}" destId="{43721A4C-CE47-404B-BC16-AEDE367CAAEF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E9D3F-1E1E-409C-B0ED-9289FD8317D1}">
      <dsp:nvSpPr>
        <dsp:cNvPr id="0" name=""/>
        <dsp:cNvSpPr/>
      </dsp:nvSpPr>
      <dsp:spPr>
        <a:xfrm>
          <a:off x="0" y="1901"/>
          <a:ext cx="506246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74768-7D45-4D85-A91B-D68C2653DA14}">
      <dsp:nvSpPr>
        <dsp:cNvPr id="0" name=""/>
        <dsp:cNvSpPr/>
      </dsp:nvSpPr>
      <dsp:spPr>
        <a:xfrm>
          <a:off x="0" y="1901"/>
          <a:ext cx="5062468" cy="1296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 formulate an optimal university timetable</a:t>
          </a:r>
          <a:endParaRPr lang="en-MY" sz="2400" kern="1200" dirty="0"/>
        </a:p>
      </dsp:txBody>
      <dsp:txXfrm>
        <a:off x="0" y="1901"/>
        <a:ext cx="5062468" cy="1296645"/>
      </dsp:txXfrm>
    </dsp:sp>
    <dsp:sp modelId="{27F740D8-C53F-4052-9BC1-6F3B72079511}">
      <dsp:nvSpPr>
        <dsp:cNvPr id="0" name=""/>
        <dsp:cNvSpPr/>
      </dsp:nvSpPr>
      <dsp:spPr>
        <a:xfrm>
          <a:off x="0" y="1298546"/>
          <a:ext cx="506246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63A66-670A-464A-8371-EFA2F767A160}">
      <dsp:nvSpPr>
        <dsp:cNvPr id="0" name=""/>
        <dsp:cNvSpPr/>
      </dsp:nvSpPr>
      <dsp:spPr>
        <a:xfrm>
          <a:off x="0" y="1298546"/>
          <a:ext cx="5062468" cy="1296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kern="1200"/>
            <a:t>To implement genetic algorithm in creating a timetable.</a:t>
          </a:r>
          <a:endParaRPr lang="en-MY" sz="2400" kern="1200" dirty="0"/>
        </a:p>
      </dsp:txBody>
      <dsp:txXfrm>
        <a:off x="0" y="1298546"/>
        <a:ext cx="5062468" cy="1296645"/>
      </dsp:txXfrm>
    </dsp:sp>
    <dsp:sp modelId="{9A5A0A00-BF6E-46F0-92E3-1052F69DB201}">
      <dsp:nvSpPr>
        <dsp:cNvPr id="0" name=""/>
        <dsp:cNvSpPr/>
      </dsp:nvSpPr>
      <dsp:spPr>
        <a:xfrm>
          <a:off x="0" y="2595191"/>
          <a:ext cx="506246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ED65A-67CA-4645-B42C-673BCCD6283F}">
      <dsp:nvSpPr>
        <dsp:cNvPr id="0" name=""/>
        <dsp:cNvSpPr/>
      </dsp:nvSpPr>
      <dsp:spPr>
        <a:xfrm>
          <a:off x="0" y="2595191"/>
          <a:ext cx="5062468" cy="1296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To develop a website-based system to generate timetable.</a:t>
          </a:r>
          <a:endParaRPr lang="en-MY" sz="2400" kern="1200" dirty="0"/>
        </a:p>
      </dsp:txBody>
      <dsp:txXfrm>
        <a:off x="0" y="2595191"/>
        <a:ext cx="5062468" cy="12966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E9D3F-1E1E-409C-B0ED-9289FD8317D1}">
      <dsp:nvSpPr>
        <dsp:cNvPr id="0" name=""/>
        <dsp:cNvSpPr/>
      </dsp:nvSpPr>
      <dsp:spPr>
        <a:xfrm>
          <a:off x="0" y="1901"/>
          <a:ext cx="506246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74768-7D45-4D85-A91B-D68C2653DA14}">
      <dsp:nvSpPr>
        <dsp:cNvPr id="0" name=""/>
        <dsp:cNvSpPr/>
      </dsp:nvSpPr>
      <dsp:spPr>
        <a:xfrm>
          <a:off x="0" y="1901"/>
          <a:ext cx="5062468" cy="1296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kern="1200" dirty="0"/>
            <a:t>The existing university timetable can be improved.</a:t>
          </a:r>
        </a:p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2400" kern="1200" dirty="0"/>
        </a:p>
      </dsp:txBody>
      <dsp:txXfrm>
        <a:off x="0" y="1901"/>
        <a:ext cx="5062468" cy="1296645"/>
      </dsp:txXfrm>
    </dsp:sp>
    <dsp:sp modelId="{27F740D8-C53F-4052-9BC1-6F3B72079511}">
      <dsp:nvSpPr>
        <dsp:cNvPr id="0" name=""/>
        <dsp:cNvSpPr/>
      </dsp:nvSpPr>
      <dsp:spPr>
        <a:xfrm>
          <a:off x="0" y="1298546"/>
          <a:ext cx="506246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63A66-670A-464A-8371-EFA2F767A160}">
      <dsp:nvSpPr>
        <dsp:cNvPr id="0" name=""/>
        <dsp:cNvSpPr/>
      </dsp:nvSpPr>
      <dsp:spPr>
        <a:xfrm>
          <a:off x="0" y="1298546"/>
          <a:ext cx="5062468" cy="1296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MY" sz="2400" kern="1200" dirty="0"/>
            <a:t>Traditional timetable-making procedures such as rule-based approach.</a:t>
          </a:r>
        </a:p>
      </dsp:txBody>
      <dsp:txXfrm>
        <a:off x="0" y="1298546"/>
        <a:ext cx="5062468" cy="1296645"/>
      </dsp:txXfrm>
    </dsp:sp>
    <dsp:sp modelId="{9A5A0A00-BF6E-46F0-92E3-1052F69DB201}">
      <dsp:nvSpPr>
        <dsp:cNvPr id="0" name=""/>
        <dsp:cNvSpPr/>
      </dsp:nvSpPr>
      <dsp:spPr>
        <a:xfrm>
          <a:off x="0" y="2595191"/>
          <a:ext cx="506246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ED65A-67CA-4645-B42C-673BCCD6283F}">
      <dsp:nvSpPr>
        <dsp:cNvPr id="0" name=""/>
        <dsp:cNvSpPr/>
      </dsp:nvSpPr>
      <dsp:spPr>
        <a:xfrm>
          <a:off x="0" y="2595191"/>
          <a:ext cx="5062468" cy="1296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kern="1200" dirty="0"/>
            <a:t>Using manual or paper works</a:t>
          </a:r>
          <a:r>
            <a:rPr lang="en-US" sz="2400" kern="1200" dirty="0"/>
            <a:t>.</a:t>
          </a:r>
          <a:endParaRPr lang="en-MY" sz="2400" kern="1200" dirty="0"/>
        </a:p>
      </dsp:txBody>
      <dsp:txXfrm>
        <a:off x="0" y="2595191"/>
        <a:ext cx="5062468" cy="12966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55F8C9-7157-4FEE-8319-396DAD5D62AC}">
      <dsp:nvSpPr>
        <dsp:cNvPr id="0" name=""/>
        <dsp:cNvSpPr/>
      </dsp:nvSpPr>
      <dsp:spPr>
        <a:xfrm>
          <a:off x="0" y="196315"/>
          <a:ext cx="5459119" cy="11337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 dirty="0"/>
            <a:t>It</a:t>
          </a:r>
          <a:r>
            <a:rPr lang="en-MY" sz="1700" b="0" i="0" kern="1200" dirty="0"/>
            <a:t> begins by initializing 550 population of potential solutions (timetables) with random gene values (lecturers, rooms, days &amp; times). Each individual in the population represents a possible timetable.</a:t>
          </a:r>
          <a:endParaRPr lang="en-MY" sz="1700" kern="1200" dirty="0"/>
        </a:p>
      </dsp:txBody>
      <dsp:txXfrm>
        <a:off x="55344" y="251659"/>
        <a:ext cx="5348431" cy="1023042"/>
      </dsp:txXfrm>
    </dsp:sp>
    <dsp:sp modelId="{014537C7-57F3-4E1D-A4C5-8C564A6CE5CC}">
      <dsp:nvSpPr>
        <dsp:cNvPr id="0" name=""/>
        <dsp:cNvSpPr/>
      </dsp:nvSpPr>
      <dsp:spPr>
        <a:xfrm>
          <a:off x="0" y="1379005"/>
          <a:ext cx="5459119" cy="11337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Each individual is represented as 92 list of classes with genes value of day, hour, consecutive hour, gid,  class type, course name, room id, lecturer name, year, program, student batch.</a:t>
          </a:r>
        </a:p>
      </dsp:txBody>
      <dsp:txXfrm>
        <a:off x="55344" y="1434349"/>
        <a:ext cx="5348431" cy="1023042"/>
      </dsp:txXfrm>
    </dsp:sp>
    <dsp:sp modelId="{2059511A-B6B8-4801-B6A0-492BFDDF922E}">
      <dsp:nvSpPr>
        <dsp:cNvPr id="0" name=""/>
        <dsp:cNvSpPr/>
      </dsp:nvSpPr>
      <dsp:spPr>
        <a:xfrm>
          <a:off x="0" y="2561695"/>
          <a:ext cx="5459119" cy="11337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Individual 1: {“Friday”, 11, 12, 7, “Lecture”, “Evolutionary Computing”, “BK1”, “Dr </a:t>
          </a:r>
          <a:r>
            <a:rPr lang="en-US" sz="1700" kern="1200" dirty="0" err="1"/>
            <a:t>Zeratul</a:t>
          </a:r>
          <a:r>
            <a:rPr lang="en-US" sz="1700" kern="1200" dirty="0"/>
            <a:t>”, 2, “BITI”, “S1G1”}, …..(90 classes)….. , {“Monday”, 9, 10, 4, “Lab”, “Artificial Intelligence”, “AI3”, “Dr Elle”, 1, “BITI”, “S1G1”}</a:t>
          </a:r>
          <a:endParaRPr lang="en-MY" sz="1700" kern="1200" dirty="0"/>
        </a:p>
      </dsp:txBody>
      <dsp:txXfrm>
        <a:off x="55344" y="2617039"/>
        <a:ext cx="5348431" cy="10230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7A828-EA2B-4407-97C6-30C77195C6BF}">
      <dsp:nvSpPr>
        <dsp:cNvPr id="0" name=""/>
        <dsp:cNvSpPr/>
      </dsp:nvSpPr>
      <dsp:spPr>
        <a:xfrm>
          <a:off x="0" y="71022"/>
          <a:ext cx="5460660" cy="5990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/>
            <a:t>The fitness evaluation calculates the fitness of each individual in the population. </a:t>
          </a:r>
        </a:p>
      </dsp:txBody>
      <dsp:txXfrm>
        <a:off x="29243" y="100265"/>
        <a:ext cx="5402174" cy="540554"/>
      </dsp:txXfrm>
    </dsp:sp>
    <dsp:sp modelId="{933A62DE-54F0-4538-815F-A298F0F5B833}">
      <dsp:nvSpPr>
        <dsp:cNvPr id="0" name=""/>
        <dsp:cNvSpPr/>
      </dsp:nvSpPr>
      <dsp:spPr>
        <a:xfrm>
          <a:off x="0" y="716142"/>
          <a:ext cx="5460660" cy="5990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/>
            <a:t>It considers both hard and soft constraints related to room assignments, class groups, lecturers, and other factors. </a:t>
          </a:r>
        </a:p>
      </dsp:txBody>
      <dsp:txXfrm>
        <a:off x="29243" y="745385"/>
        <a:ext cx="5402174" cy="540554"/>
      </dsp:txXfrm>
    </dsp:sp>
    <dsp:sp modelId="{1022A6EE-8D23-46EB-8981-F7CD8147478D}">
      <dsp:nvSpPr>
        <dsp:cNvPr id="0" name=""/>
        <dsp:cNvSpPr/>
      </dsp:nvSpPr>
      <dsp:spPr>
        <a:xfrm>
          <a:off x="0" y="1361262"/>
          <a:ext cx="5460660" cy="5990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/>
            <a:t>The fitness is a value between 0 and 1, where higher values indicate better solutions.</a:t>
          </a:r>
        </a:p>
      </dsp:txBody>
      <dsp:txXfrm>
        <a:off x="29243" y="1390505"/>
        <a:ext cx="5402174" cy="5405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CFD36-890E-4626-B200-480D877A754E}">
      <dsp:nvSpPr>
        <dsp:cNvPr id="0" name=""/>
        <dsp:cNvSpPr/>
      </dsp:nvSpPr>
      <dsp:spPr>
        <a:xfrm>
          <a:off x="0" y="19200"/>
          <a:ext cx="5669786" cy="7113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900" kern="1200"/>
            <a:t>The fitness of the offspring is evaluated using the same fitness evaluation as in step 2.</a:t>
          </a:r>
        </a:p>
      </dsp:txBody>
      <dsp:txXfrm>
        <a:off x="34726" y="53926"/>
        <a:ext cx="5600334" cy="641908"/>
      </dsp:txXfrm>
    </dsp:sp>
    <dsp:sp modelId="{381C9B74-37EF-4AFD-954D-F86E5480D7EE}">
      <dsp:nvSpPr>
        <dsp:cNvPr id="0" name=""/>
        <dsp:cNvSpPr/>
      </dsp:nvSpPr>
      <dsp:spPr>
        <a:xfrm>
          <a:off x="0" y="785280"/>
          <a:ext cx="5669786" cy="7113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900" kern="1200" dirty="0"/>
            <a:t>The survival selection combines the current population and offspring. </a:t>
          </a:r>
        </a:p>
      </dsp:txBody>
      <dsp:txXfrm>
        <a:off x="34726" y="820006"/>
        <a:ext cx="5600334" cy="641908"/>
      </dsp:txXfrm>
    </dsp:sp>
    <dsp:sp modelId="{75F67264-C7BD-4E6D-9530-BFDAC52C1EA2}">
      <dsp:nvSpPr>
        <dsp:cNvPr id="0" name=""/>
        <dsp:cNvSpPr/>
      </dsp:nvSpPr>
      <dsp:spPr>
        <a:xfrm>
          <a:off x="0" y="1551361"/>
          <a:ext cx="5669786" cy="7113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900" kern="1200"/>
            <a:t>It selects a new population of numbers of individuals with the highest fitness scores. </a:t>
          </a:r>
        </a:p>
      </dsp:txBody>
      <dsp:txXfrm>
        <a:off x="34726" y="1586087"/>
        <a:ext cx="5600334" cy="641908"/>
      </dsp:txXfrm>
    </dsp:sp>
    <dsp:sp modelId="{6513D70B-C156-44DE-8915-19F62FC3CF4B}">
      <dsp:nvSpPr>
        <dsp:cNvPr id="0" name=""/>
        <dsp:cNvSpPr/>
      </dsp:nvSpPr>
      <dsp:spPr>
        <a:xfrm>
          <a:off x="0" y="2317441"/>
          <a:ext cx="5669786" cy="7113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900" kern="1200"/>
            <a:t>The algorithm continues for a 100 generations. It terminates after this number is reached.</a:t>
          </a:r>
        </a:p>
      </dsp:txBody>
      <dsp:txXfrm>
        <a:off x="34726" y="2352167"/>
        <a:ext cx="5600334" cy="6419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552D6-AFD5-423D-9C0B-17EF06F6098A}">
      <dsp:nvSpPr>
        <dsp:cNvPr id="0" name=""/>
        <dsp:cNvSpPr/>
      </dsp:nvSpPr>
      <dsp:spPr>
        <a:xfrm>
          <a:off x="794384" y="1402882"/>
          <a:ext cx="7679055" cy="3968488"/>
        </a:xfrm>
        <a:prstGeom prst="rect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677B75-9E11-4F53-AD28-117FD95837E9}">
      <dsp:nvSpPr>
        <dsp:cNvPr id="0" name=""/>
        <dsp:cNvSpPr/>
      </dsp:nvSpPr>
      <dsp:spPr>
        <a:xfrm>
          <a:off x="1023873" y="1867002"/>
          <a:ext cx="3565906" cy="3394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6500" kern="1200" dirty="0"/>
        </a:p>
      </dsp:txBody>
      <dsp:txXfrm>
        <a:off x="1023873" y="1867002"/>
        <a:ext cx="3565906" cy="3394993"/>
      </dsp:txXfrm>
    </dsp:sp>
    <dsp:sp modelId="{21C6D5B3-89AC-459E-86DA-0F44930678AF}">
      <dsp:nvSpPr>
        <dsp:cNvPr id="0" name=""/>
        <dsp:cNvSpPr/>
      </dsp:nvSpPr>
      <dsp:spPr>
        <a:xfrm>
          <a:off x="4669218" y="1867002"/>
          <a:ext cx="3565906" cy="3394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A7D851-FB5F-4920-85BA-18E714248E18}">
      <dsp:nvSpPr>
        <dsp:cNvPr id="0" name=""/>
        <dsp:cNvSpPr/>
      </dsp:nvSpPr>
      <dsp:spPr>
        <a:xfrm>
          <a:off x="0" y="608700"/>
          <a:ext cx="1500505" cy="1500505"/>
        </a:xfrm>
        <a:prstGeom prst="plus">
          <a:avLst>
            <a:gd name="adj" fmla="val 328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477E5-6D4F-4C9B-8719-DF89754AC8CB}">
      <dsp:nvSpPr>
        <dsp:cNvPr id="0" name=""/>
        <dsp:cNvSpPr/>
      </dsp:nvSpPr>
      <dsp:spPr>
        <a:xfrm>
          <a:off x="7414260" y="1148318"/>
          <a:ext cx="1412240" cy="4839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21A4C-CE47-404B-BC16-AEDE367CAAEF}">
      <dsp:nvSpPr>
        <dsp:cNvPr id="0" name=""/>
        <dsp:cNvSpPr/>
      </dsp:nvSpPr>
      <dsp:spPr>
        <a:xfrm>
          <a:off x="4633912" y="1874261"/>
          <a:ext cx="882" cy="3242545"/>
        </a:xfrm>
        <a:prstGeom prst="line">
          <a:avLst/>
        </a:pr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timetable%202.pdf" TargetMode="External"/><Relationship Id="rId2" Type="http://schemas.openxmlformats.org/officeDocument/2006/relationships/hyperlink" Target="timetable%201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timetable%203.pdf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5400" dirty="0"/>
              <a:t>University Timetable Using Genetic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53317" cy="1824771"/>
          </a:xfrm>
        </p:spPr>
        <p:txBody>
          <a:bodyPr>
            <a:no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Loo Hen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shen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b032010149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biti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s1g2</a:t>
            </a:r>
          </a:p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Supervisor: Professor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madya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ts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Dr.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zeratul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izzah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binti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mohd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yusoh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Evaluator: professor dr.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azah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Kamilah binti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draman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83" y="87891"/>
            <a:ext cx="10058400" cy="3892168"/>
          </a:xfrm>
        </p:spPr>
        <p:txBody>
          <a:bodyPr anchor="ctr"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MY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Constraints</a:t>
            </a:r>
            <a:br>
              <a:rPr lang="en-MY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MY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 Assignment Constraint:</a:t>
            </a:r>
            <a:br>
              <a:rPr lang="en-MY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MY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that a room is not assigned on the same day and hour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Fitness Evaluation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41D5F-D55D-AB4D-3180-B8DFAA0EB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83" y="2958152"/>
            <a:ext cx="10058400" cy="94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191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257" y="296439"/>
            <a:ext cx="10058400" cy="3892168"/>
          </a:xfrm>
        </p:spPr>
        <p:txBody>
          <a:bodyPr anchor="ctr"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MY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Constraints</a:t>
            </a:r>
            <a:br>
              <a:rPr lang="en-MY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MY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Class During Certain Hour Constraint:</a:t>
            </a:r>
            <a:br>
              <a:rPr lang="en-MY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MY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 that a class is not assigned during certain hour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Fitness Evaluation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0E217E-ADD5-E1D8-3857-BAA3E3F96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257" y="3135108"/>
            <a:ext cx="9551486" cy="58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6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9437" y="-41085"/>
            <a:ext cx="10058400" cy="3892168"/>
          </a:xfrm>
        </p:spPr>
        <p:txBody>
          <a:bodyPr anchor="ctr"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MY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Constraints</a:t>
            </a:r>
            <a:br>
              <a:rPr lang="en-MY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MY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Student-Lecturer Clash Constraint:</a:t>
            </a:r>
            <a:br>
              <a:rPr lang="en-MY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MY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that students and lecturers are not assigned at the same time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Fitness Evaluation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3F8CEB-3089-477D-595E-710FF36FE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37" y="2638678"/>
            <a:ext cx="9553091" cy="158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64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891" y="264354"/>
            <a:ext cx="10058400" cy="3892168"/>
          </a:xfrm>
        </p:spPr>
        <p:txBody>
          <a:bodyPr anchor="ctr"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MY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Constraints</a:t>
            </a:r>
            <a:br>
              <a:rPr lang="en-MY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MY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 Type Compatibility Constraint:</a:t>
            </a:r>
            <a:br>
              <a:rPr lang="en-MY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MY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that a class is assigned to a room with a compatible type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Fitness Evaluation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3A9C52-C7E3-572C-13B7-B78211D97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91" y="3066228"/>
            <a:ext cx="9420184" cy="72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560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3312" y="280397"/>
            <a:ext cx="10058400" cy="3892168"/>
          </a:xfrm>
        </p:spPr>
        <p:txBody>
          <a:bodyPr anchor="ctr"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MY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Constraints</a:t>
            </a:r>
            <a:br>
              <a:rPr lang="en-MY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MY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Qualified Lecturer Constraint:</a:t>
            </a:r>
            <a:br>
              <a:rPr lang="en-MY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MY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that a class is assigned by a qualified lecturer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Fitness Evaluation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981E79-B077-ECED-ED0A-F5A2F80E5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312" y="3064622"/>
            <a:ext cx="9485375" cy="72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7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797" y="482215"/>
            <a:ext cx="10058400" cy="3892168"/>
          </a:xfrm>
        </p:spPr>
        <p:txBody>
          <a:bodyPr anchor="ctr"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Constraint</a:t>
            </a:r>
            <a:br>
              <a:rPr lang="en-US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Preferred Lecturer Constraint:</a:t>
            </a:r>
            <a:b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MY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Encourage assigning a class to a preferred lecturer</a:t>
            </a:r>
            <a:b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Fitness Evaluation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5CDF6-E1E1-7CD1-8F24-51B468A7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97" y="2951997"/>
            <a:ext cx="10534371" cy="95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83" y="269951"/>
            <a:ext cx="10058400" cy="3892168"/>
          </a:xfrm>
        </p:spPr>
        <p:txBody>
          <a:bodyPr anchor="ctr"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Fitness Score Calculation</a:t>
            </a:r>
            <a:br>
              <a:rPr lang="en-US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Fitness Score:</a:t>
            </a:r>
            <a:b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Fitness Evaluation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12469F-A616-02CB-1D78-A89BFAC71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83" y="2695880"/>
            <a:ext cx="10058400" cy="146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6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-1333554"/>
            <a:ext cx="10058400" cy="3892168"/>
          </a:xfrm>
        </p:spPr>
        <p:txBody>
          <a:bodyPr anchor="ctr"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1: Population Size 550</a:t>
            </a:r>
            <a:br>
              <a:rPr lang="en-US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Fitness Evaluation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826453-9C77-95D5-D81B-C1C2DCEC4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025" y="597724"/>
            <a:ext cx="7029950" cy="42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-1333554"/>
            <a:ext cx="10058400" cy="3892168"/>
          </a:xfrm>
        </p:spPr>
        <p:txBody>
          <a:bodyPr anchor="ctr"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2 : Population Size 550</a:t>
            </a:r>
            <a:br>
              <a:rPr lang="en-US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Fitness Evaluation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5D6662-FB27-A311-F920-D87D3B346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35" y="612530"/>
            <a:ext cx="6365631" cy="424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6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-1333554"/>
            <a:ext cx="10058400" cy="3892168"/>
          </a:xfrm>
        </p:spPr>
        <p:txBody>
          <a:bodyPr anchor="ctr"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3 : Population Size 550</a:t>
            </a:r>
            <a:br>
              <a:rPr lang="en-US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Fitness Evaluation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73FC8-E340-6C98-53E7-3CDFEF037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883" y="643111"/>
            <a:ext cx="6934736" cy="417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2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Problem statement &amp; objective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21544A-6FE8-9589-6E8F-22161D6426E4}"/>
              </a:ext>
            </a:extLst>
          </p:cNvPr>
          <p:cNvSpPr txBox="1">
            <a:spLocks/>
          </p:cNvSpPr>
          <p:nvPr/>
        </p:nvSpPr>
        <p:spPr>
          <a:xfrm>
            <a:off x="6095982" y="326158"/>
            <a:ext cx="5062467" cy="733104"/>
          </a:xfrm>
          <a:prstGeom prst="rect">
            <a:avLst/>
          </a:prstGeom>
        </p:spPr>
        <p:txBody>
          <a:bodyPr lIns="109728" tIns="109728" rIns="109728" bIns="9144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spc="12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8E49D019-95A7-076E-4F75-B09E17CA0D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4882159"/>
              </p:ext>
            </p:extLst>
          </p:nvPr>
        </p:nvGraphicFramePr>
        <p:xfrm>
          <a:off x="6095983" y="1059262"/>
          <a:ext cx="5062468" cy="3893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D28A7158-D310-3144-679D-04AE1732F183}"/>
              </a:ext>
            </a:extLst>
          </p:cNvPr>
          <p:cNvSpPr txBox="1">
            <a:spLocks/>
          </p:cNvSpPr>
          <p:nvPr/>
        </p:nvSpPr>
        <p:spPr>
          <a:xfrm>
            <a:off x="517511" y="326158"/>
            <a:ext cx="5062468" cy="733104"/>
          </a:xfrm>
          <a:prstGeom prst="rect">
            <a:avLst/>
          </a:prstGeom>
        </p:spPr>
        <p:txBody>
          <a:bodyPr lIns="109728" tIns="109728" rIns="109728" bIns="9144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spc="12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sz="3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72D8D9FF-E8BF-990D-8F9C-6AD68289F1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2327286"/>
              </p:ext>
            </p:extLst>
          </p:nvPr>
        </p:nvGraphicFramePr>
        <p:xfrm>
          <a:off x="517511" y="1059262"/>
          <a:ext cx="5062468" cy="3893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1752328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Algorithm performance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97292C-0C6D-4D14-7456-9C967B8F8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661555"/>
              </p:ext>
            </p:extLst>
          </p:nvPr>
        </p:nvGraphicFramePr>
        <p:xfrm>
          <a:off x="1937238" y="489760"/>
          <a:ext cx="8317524" cy="424572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80203">
                  <a:extLst>
                    <a:ext uri="{9D8B030D-6E8A-4147-A177-3AD203B41FA5}">
                      <a16:colId xmlns:a16="http://schemas.microsoft.com/office/drawing/2014/main" val="1392161446"/>
                    </a:ext>
                  </a:extLst>
                </a:gridCol>
                <a:gridCol w="1962129">
                  <a:extLst>
                    <a:ext uri="{9D8B030D-6E8A-4147-A177-3AD203B41FA5}">
                      <a16:colId xmlns:a16="http://schemas.microsoft.com/office/drawing/2014/main" val="1531498984"/>
                    </a:ext>
                  </a:extLst>
                </a:gridCol>
                <a:gridCol w="2185997">
                  <a:extLst>
                    <a:ext uri="{9D8B030D-6E8A-4147-A177-3AD203B41FA5}">
                      <a16:colId xmlns:a16="http://schemas.microsoft.com/office/drawing/2014/main" val="1207419278"/>
                    </a:ext>
                  </a:extLst>
                </a:gridCol>
                <a:gridCol w="1889195">
                  <a:extLst>
                    <a:ext uri="{9D8B030D-6E8A-4147-A177-3AD203B41FA5}">
                      <a16:colId xmlns:a16="http://schemas.microsoft.com/office/drawing/2014/main" val="3655904336"/>
                    </a:ext>
                  </a:extLst>
                </a:gridCol>
              </a:tblGrid>
              <a:tr h="53071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Runs</a:t>
                      </a:r>
                      <a:endParaRPr lang="en-MY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Best Fitness 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Average Fitness 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Time Taken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6869410"/>
                  </a:ext>
                </a:extLst>
              </a:tr>
              <a:tr h="53071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MY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5.716666666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2969408"/>
                  </a:ext>
                </a:extLst>
              </a:tr>
              <a:tr h="53071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5.666666666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9961170"/>
                  </a:ext>
                </a:extLst>
              </a:tr>
              <a:tr h="53071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MY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5.933333333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1919868"/>
                  </a:ext>
                </a:extLst>
              </a:tr>
              <a:tr h="53071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Min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MY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5.666666666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9296522"/>
                  </a:ext>
                </a:extLst>
              </a:tr>
              <a:tr h="53071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Max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MY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5.9333333333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5888494"/>
                  </a:ext>
                </a:extLst>
              </a:tr>
              <a:tr h="53071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Average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MY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5.772222222</a:t>
                      </a:r>
                      <a:endParaRPr lang="en-MY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584174"/>
                  </a:ext>
                </a:extLst>
              </a:tr>
              <a:tr h="53071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Standard Deviation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MY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n-US" sz="1200" dirty="0">
                          <a:effectLst/>
                        </a:rPr>
                        <a:t>0.115737037</a:t>
                      </a:r>
                      <a:endParaRPr lang="en-MY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352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16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83" y="424844"/>
            <a:ext cx="10058400" cy="3892168"/>
          </a:xfrm>
        </p:spPr>
        <p:txBody>
          <a:bodyPr anchor="ctr">
            <a:normAutofit fontScale="90000"/>
          </a:bodyPr>
          <a:lstStyle/>
          <a:p>
            <a:pPr lvl="0">
              <a:lnSpc>
                <a:spcPct val="200000"/>
              </a:lnSpc>
            </a:pPr>
            <a:r>
              <a:rPr lang="en-US" sz="4800" i="1" dirty="0">
                <a:solidFill>
                  <a:schemeClr val="tx1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timetable 1.pdf</a:t>
            </a:r>
            <a:br>
              <a:rPr lang="en-US" sz="4800" i="1" dirty="0">
                <a:solidFill>
                  <a:schemeClr val="tx1"/>
                </a:solidFill>
              </a:rPr>
            </a:br>
            <a:r>
              <a:rPr lang="en-US" sz="4800" i="1" dirty="0">
                <a:solidFill>
                  <a:schemeClr val="tx1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timetable 2.pdf</a:t>
            </a:r>
            <a:br>
              <a:rPr lang="en-US" sz="4800" i="1" dirty="0">
                <a:solidFill>
                  <a:schemeClr val="tx1"/>
                </a:solidFill>
              </a:rPr>
            </a:br>
            <a:r>
              <a:rPr lang="en-US" sz="4800" i="1" dirty="0">
                <a:solidFill>
                  <a:schemeClr val="tx1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timetable 3.pdf</a:t>
            </a:r>
            <a:endParaRPr lang="en-US" sz="4800" i="1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Final output</a:t>
            </a:r>
          </a:p>
        </p:txBody>
      </p:sp>
    </p:spTree>
    <p:extLst>
      <p:ext uri="{BB962C8B-B14F-4D97-AF65-F5344CB8AC3E}">
        <p14:creationId xmlns:p14="http://schemas.microsoft.com/office/powerpoint/2010/main" val="284754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B87017E-B0EE-E032-AE9F-7739185824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589911"/>
              </p:ext>
            </p:extLst>
          </p:nvPr>
        </p:nvGraphicFramePr>
        <p:xfrm>
          <a:off x="1682733" y="-513536"/>
          <a:ext cx="8826500" cy="5980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DF5949C-3B0D-1C82-B47C-ED8AAEEB383E}"/>
              </a:ext>
            </a:extLst>
          </p:cNvPr>
          <p:cNvSpPr txBox="1"/>
          <p:nvPr/>
        </p:nvSpPr>
        <p:spPr>
          <a:xfrm>
            <a:off x="1890347" y="633046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Strengths</a:t>
            </a:r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79E908-5182-BA4B-6FE0-D155E9E56986}"/>
              </a:ext>
            </a:extLst>
          </p:cNvPr>
          <p:cNvSpPr txBox="1"/>
          <p:nvPr/>
        </p:nvSpPr>
        <p:spPr>
          <a:xfrm>
            <a:off x="9095769" y="633046"/>
            <a:ext cx="1413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Weaknesses</a:t>
            </a:r>
            <a:endParaRPr lang="en-M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AE1D0-8DDE-65F3-733D-1241A6BB5893}"/>
              </a:ext>
            </a:extLst>
          </p:cNvPr>
          <p:cNvSpPr txBox="1"/>
          <p:nvPr/>
        </p:nvSpPr>
        <p:spPr>
          <a:xfrm>
            <a:off x="3014373" y="1565031"/>
            <a:ext cx="30816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Utilizes genetic algorithm to search through a large solution space to find optimal timetables.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Reduces the need for manual timetable generation.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Enables data storage and retrieval capabilities.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06F4A7-14FD-05D6-475A-CD7F7A0BA912}"/>
              </a:ext>
            </a:extLst>
          </p:cNvPr>
          <p:cNvSpPr txBox="1"/>
          <p:nvPr/>
        </p:nvSpPr>
        <p:spPr>
          <a:xfrm>
            <a:off x="6678682" y="1565031"/>
            <a:ext cx="3081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The system's performance and responsiveness may degrade as data volume increases.</a:t>
            </a:r>
          </a:p>
        </p:txBody>
      </p:sp>
    </p:spTree>
    <p:extLst>
      <p:ext uri="{BB962C8B-B14F-4D97-AF65-F5344CB8AC3E}">
        <p14:creationId xmlns:p14="http://schemas.microsoft.com/office/powerpoint/2010/main" val="121607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Genetic algorithm</a:t>
            </a:r>
          </a:p>
          <a:p>
            <a:r>
              <a:rPr lang="en-US" dirty="0">
                <a:solidFill>
                  <a:srgbClr val="FFFFFF"/>
                </a:solidFill>
              </a:rPr>
              <a:t>Step 1: Initialize the population</a:t>
            </a:r>
          </a:p>
        </p:txBody>
      </p:sp>
      <p:pic>
        <p:nvPicPr>
          <p:cNvPr id="1026" name="Picture 2" descr="Symmetry | Free Full-Text | Genetic Algorithm Based on Natural Selection  Theory for Optimization Problems">
            <a:extLst>
              <a:ext uri="{FF2B5EF4-FFF2-40B4-BE49-F238E27FC236}">
                <a16:creationId xmlns:a16="http://schemas.microsoft.com/office/drawing/2014/main" id="{6DEB2116-12BE-2C9B-AE0A-064B27B7C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51" y="218503"/>
            <a:ext cx="4633143" cy="458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CE13C7-C9C9-5343-61E4-CCF9C7C5DC57}"/>
              </a:ext>
            </a:extLst>
          </p:cNvPr>
          <p:cNvCxnSpPr>
            <a:cxnSpLocks/>
          </p:cNvCxnSpPr>
          <p:nvPr/>
        </p:nvCxnSpPr>
        <p:spPr>
          <a:xfrm>
            <a:off x="5257800" y="1125415"/>
            <a:ext cx="14735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1015F01-EF28-2DCD-5513-53A08B6A0F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1303328"/>
              </p:ext>
            </p:extLst>
          </p:nvPr>
        </p:nvGraphicFramePr>
        <p:xfrm>
          <a:off x="6732881" y="218503"/>
          <a:ext cx="5459119" cy="3891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Genetic algorithm</a:t>
            </a:r>
          </a:p>
          <a:p>
            <a:r>
              <a:rPr lang="en-US" dirty="0">
                <a:solidFill>
                  <a:srgbClr val="FFFFFF"/>
                </a:solidFill>
              </a:rPr>
              <a:t>Step 2: evolutionary loop</a:t>
            </a:r>
          </a:p>
        </p:txBody>
      </p:sp>
      <p:pic>
        <p:nvPicPr>
          <p:cNvPr id="1026" name="Picture 2" descr="Symmetry | Free Full-Text | Genetic Algorithm Based on Natural Selection  Theory for Optimization Problems">
            <a:extLst>
              <a:ext uri="{FF2B5EF4-FFF2-40B4-BE49-F238E27FC236}">
                <a16:creationId xmlns:a16="http://schemas.microsoft.com/office/drawing/2014/main" id="{6DEB2116-12BE-2C9B-AE0A-064B27B7C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51" y="218503"/>
            <a:ext cx="4633143" cy="458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CE13C7-C9C9-5343-61E4-CCF9C7C5DC57}"/>
              </a:ext>
            </a:extLst>
          </p:cNvPr>
          <p:cNvCxnSpPr>
            <a:cxnSpLocks/>
          </p:cNvCxnSpPr>
          <p:nvPr/>
        </p:nvCxnSpPr>
        <p:spPr>
          <a:xfrm>
            <a:off x="5064978" y="1705707"/>
            <a:ext cx="16663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19FD43A-406E-4E49-2FE0-4C3623759B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1400339"/>
              </p:ext>
            </p:extLst>
          </p:nvPr>
        </p:nvGraphicFramePr>
        <p:xfrm>
          <a:off x="6731340" y="690044"/>
          <a:ext cx="5460660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14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Genetic algorithm</a:t>
            </a:r>
          </a:p>
          <a:p>
            <a:r>
              <a:rPr lang="en-US" dirty="0">
                <a:solidFill>
                  <a:srgbClr val="FFFFFF"/>
                </a:solidFill>
              </a:rPr>
              <a:t>Step 2: evolutionary loop</a:t>
            </a:r>
          </a:p>
        </p:txBody>
      </p:sp>
      <p:pic>
        <p:nvPicPr>
          <p:cNvPr id="1026" name="Picture 2" descr="Symmetry | Free Full-Text | Genetic Algorithm Based on Natural Selection  Theory for Optimization Problems">
            <a:extLst>
              <a:ext uri="{FF2B5EF4-FFF2-40B4-BE49-F238E27FC236}">
                <a16:creationId xmlns:a16="http://schemas.microsoft.com/office/drawing/2014/main" id="{6DEB2116-12BE-2C9B-AE0A-064B27B7C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51" y="218503"/>
            <a:ext cx="4633143" cy="458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CE13C7-C9C9-5343-61E4-CCF9C7C5DC57}"/>
              </a:ext>
            </a:extLst>
          </p:cNvPr>
          <p:cNvCxnSpPr>
            <a:cxnSpLocks/>
          </p:cNvCxnSpPr>
          <p:nvPr/>
        </p:nvCxnSpPr>
        <p:spPr>
          <a:xfrm>
            <a:off x="4994639" y="2118946"/>
            <a:ext cx="17351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2" descr="An example of tournament selection in the genetic algorithm | Download Scientific Diagram">
            <a:extLst>
              <a:ext uri="{FF2B5EF4-FFF2-40B4-BE49-F238E27FC236}">
                <a16:creationId xmlns:a16="http://schemas.microsoft.com/office/drawing/2014/main" id="{842DE2F0-E6CC-EBCE-55DE-3E75EAF43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799" y="1142345"/>
            <a:ext cx="5188194" cy="195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104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Genetic algorithm</a:t>
            </a:r>
          </a:p>
          <a:p>
            <a:r>
              <a:rPr lang="en-US" dirty="0">
                <a:solidFill>
                  <a:srgbClr val="FFFFFF"/>
                </a:solidFill>
              </a:rPr>
              <a:t>Step 2: evolutionary loop</a:t>
            </a:r>
          </a:p>
        </p:txBody>
      </p:sp>
      <p:pic>
        <p:nvPicPr>
          <p:cNvPr id="1026" name="Picture 2" descr="Symmetry | Free Full-Text | Genetic Algorithm Based on Natural Selection  Theory for Optimization Problems">
            <a:extLst>
              <a:ext uri="{FF2B5EF4-FFF2-40B4-BE49-F238E27FC236}">
                <a16:creationId xmlns:a16="http://schemas.microsoft.com/office/drawing/2014/main" id="{6DEB2116-12BE-2C9B-AE0A-064B27B7C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51" y="218503"/>
            <a:ext cx="4633143" cy="458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CE13C7-C9C9-5343-61E4-CCF9C7C5DC57}"/>
              </a:ext>
            </a:extLst>
          </p:cNvPr>
          <p:cNvCxnSpPr>
            <a:cxnSpLocks/>
          </p:cNvCxnSpPr>
          <p:nvPr/>
        </p:nvCxnSpPr>
        <p:spPr>
          <a:xfrm>
            <a:off x="4985848" y="2553946"/>
            <a:ext cx="16083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F22395E-AD84-A305-6D99-D21CE8660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231" y="1553821"/>
            <a:ext cx="5597769" cy="197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50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Genetic algorithm</a:t>
            </a:r>
          </a:p>
          <a:p>
            <a:r>
              <a:rPr lang="en-US" dirty="0">
                <a:solidFill>
                  <a:srgbClr val="FFFFFF"/>
                </a:solidFill>
              </a:rPr>
              <a:t>Step 2: evolutionary loop</a:t>
            </a:r>
          </a:p>
        </p:txBody>
      </p:sp>
      <p:pic>
        <p:nvPicPr>
          <p:cNvPr id="1026" name="Picture 2" descr="Symmetry | Free Full-Text | Genetic Algorithm Based on Natural Selection  Theory for Optimization Problems">
            <a:extLst>
              <a:ext uri="{FF2B5EF4-FFF2-40B4-BE49-F238E27FC236}">
                <a16:creationId xmlns:a16="http://schemas.microsoft.com/office/drawing/2014/main" id="{6DEB2116-12BE-2C9B-AE0A-064B27B7C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51" y="218503"/>
            <a:ext cx="4633143" cy="458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CE13C7-C9C9-5343-61E4-CCF9C7C5DC57}"/>
              </a:ext>
            </a:extLst>
          </p:cNvPr>
          <p:cNvCxnSpPr>
            <a:cxnSpLocks/>
          </p:cNvCxnSpPr>
          <p:nvPr/>
        </p:nvCxnSpPr>
        <p:spPr>
          <a:xfrm>
            <a:off x="4961298" y="2967184"/>
            <a:ext cx="17685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5D6302B-7E78-A167-AF2D-92845F511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799" y="2752872"/>
            <a:ext cx="5460660" cy="4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37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Genetic algorithm</a:t>
            </a:r>
          </a:p>
          <a:p>
            <a:r>
              <a:rPr lang="en-US" dirty="0">
                <a:solidFill>
                  <a:srgbClr val="FFFFFF"/>
                </a:solidFill>
              </a:rPr>
              <a:t>Step 3: return the best solution</a:t>
            </a:r>
          </a:p>
        </p:txBody>
      </p:sp>
      <p:pic>
        <p:nvPicPr>
          <p:cNvPr id="1026" name="Picture 2" descr="Symmetry | Free Full-Text | Genetic Algorithm Based on Natural Selection  Theory for Optimization Problems">
            <a:extLst>
              <a:ext uri="{FF2B5EF4-FFF2-40B4-BE49-F238E27FC236}">
                <a16:creationId xmlns:a16="http://schemas.microsoft.com/office/drawing/2014/main" id="{6DEB2116-12BE-2C9B-AE0A-064B27B7C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51" y="218503"/>
            <a:ext cx="4633143" cy="458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CE13C7-C9C9-5343-61E4-CCF9C7C5DC57}"/>
              </a:ext>
            </a:extLst>
          </p:cNvPr>
          <p:cNvCxnSpPr>
            <a:cxnSpLocks/>
          </p:cNvCxnSpPr>
          <p:nvPr/>
        </p:nvCxnSpPr>
        <p:spPr>
          <a:xfrm>
            <a:off x="4284290" y="3837623"/>
            <a:ext cx="21604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CDA5D8C-EF70-9254-438C-C32701F95C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2933355"/>
              </p:ext>
            </p:extLst>
          </p:nvPr>
        </p:nvGraphicFramePr>
        <p:xfrm>
          <a:off x="6458808" y="1905000"/>
          <a:ext cx="5669786" cy="3048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8594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MY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Constraints: </a:t>
            </a:r>
            <a:r>
              <a:rPr lang="en-MY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be satisfied without exception, such as room availability and lecturer conflicts.</a:t>
            </a:r>
            <a:br>
              <a:rPr lang="en-MY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MY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Constraints:</a:t>
            </a:r>
            <a:r>
              <a:rPr lang="en-MY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Allow trade-offs and optimizations to improve solution quality.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Fitness Evaluation</a:t>
            </a:r>
          </a:p>
        </p:txBody>
      </p:sp>
    </p:spTree>
    <p:extLst>
      <p:ext uri="{BB962C8B-B14F-4D97-AF65-F5344CB8AC3E}">
        <p14:creationId xmlns:p14="http://schemas.microsoft.com/office/powerpoint/2010/main" val="37079997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{44E3C855-9223-420D-B025-A1B6F220E6A4}tf56160789_win32</Template>
  <TotalTime>465</TotalTime>
  <Words>686</Words>
  <Application>Microsoft Office PowerPoint</Application>
  <PresentationFormat>Widescreen</PresentationFormat>
  <Paragraphs>99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Bookman Old Style</vt:lpstr>
      <vt:lpstr>Calibri</vt:lpstr>
      <vt:lpstr>Franklin Gothic Book</vt:lpstr>
      <vt:lpstr>Times New Roman</vt:lpstr>
      <vt:lpstr>Custom</vt:lpstr>
      <vt:lpstr>University Timetable Using Genetic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Hard Constraints: Must be satisfied without exception, such as room availability and lecturer conflicts. Soft Constraints: Allow trade-offs and optimizations to improve solution quality.</vt:lpstr>
      <vt:lpstr>Hard Constraints Room Assignment Constraint: Ensure that a room is not assigned on the same day and hour</vt:lpstr>
      <vt:lpstr>Hard Constraints No Class During Certain Hour Constraint: Ensure  that a class is not assigned during certain hour</vt:lpstr>
      <vt:lpstr>Hard Constraints Student-Lecturer Clash Constraint: Ensure that students and lecturers are not assigned at the same time</vt:lpstr>
      <vt:lpstr>Hard Constraints Room Type Compatibility Constraint: Ensure that a class is assigned to a room with a compatible type</vt:lpstr>
      <vt:lpstr>Hard Constraints Qualified Lecturer Constraint:  Ensure that a class is assigned by a qualified lecturer</vt:lpstr>
      <vt:lpstr>Soft Constraint Preferred Lecturer Constraint: Encourage assigning a class to a preferred lecturer </vt:lpstr>
      <vt:lpstr>Fitness Score Calculation Fitness Score: </vt:lpstr>
      <vt:lpstr>Testing 1: Population Size 550 </vt:lpstr>
      <vt:lpstr>Testing 2 : Population Size 550 </vt:lpstr>
      <vt:lpstr>Testing 3 : Population Size 550 </vt:lpstr>
      <vt:lpstr>PowerPoint Presentation</vt:lpstr>
      <vt:lpstr>timetable 1.pdf timetable 2.pdf timetable 3.pdf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Timetable Using Genetic Algorithm</dc:title>
  <dc:creator>Giridhev Mahesan</dc:creator>
  <cp:lastModifiedBy>Giridhev Mahesan</cp:lastModifiedBy>
  <cp:revision>12</cp:revision>
  <dcterms:created xsi:type="dcterms:W3CDTF">2023-08-25T09:55:24Z</dcterms:created>
  <dcterms:modified xsi:type="dcterms:W3CDTF">2023-09-15T08:33:33Z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