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4EB4-21CA-44E0-BD4F-515A406C0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EAA3A1-0174-4933-911B-D19383667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67FA0F-1C35-4E41-AE1C-D6B5D0FB4D5D}"/>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5" name="Footer Placeholder 4">
            <a:extLst>
              <a:ext uri="{FF2B5EF4-FFF2-40B4-BE49-F238E27FC236}">
                <a16:creationId xmlns:a16="http://schemas.microsoft.com/office/drawing/2014/main" id="{736A5ACC-3635-4B43-B5C7-91BE8AB7C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9637D-B85F-460C-BB44-0855DD4FBD0B}"/>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289394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7451-C58D-43C1-97E8-8D4FA5177A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D9FC19-E360-480F-B236-96AD4413F8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66582-99D7-45E3-978F-C3F0B11CA91A}"/>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5" name="Footer Placeholder 4">
            <a:extLst>
              <a:ext uri="{FF2B5EF4-FFF2-40B4-BE49-F238E27FC236}">
                <a16:creationId xmlns:a16="http://schemas.microsoft.com/office/drawing/2014/main" id="{1CD561EF-B16E-479D-B722-A3070EEEC6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E922D-8CAE-40F6-B407-16EB510DEBF6}"/>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85968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6D019-30E1-44C0-89C2-1D7D2937B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F20843-290E-4731-A199-9D2BDE14AB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5353FE-A886-42C0-95A7-C4CAB96DEAE9}"/>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5" name="Footer Placeholder 4">
            <a:extLst>
              <a:ext uri="{FF2B5EF4-FFF2-40B4-BE49-F238E27FC236}">
                <a16:creationId xmlns:a16="http://schemas.microsoft.com/office/drawing/2014/main" id="{E6A5ED58-0E90-4D45-B219-6AA319EC4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A9678-B473-4929-AE0A-4E7C88D22888}"/>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60593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18A4-DF89-40A1-A098-B0D8B10992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78F5B7-4665-4695-A349-D1D6312DB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26136-D0F2-4F56-8F65-7724BAEE2BCD}"/>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5" name="Footer Placeholder 4">
            <a:extLst>
              <a:ext uri="{FF2B5EF4-FFF2-40B4-BE49-F238E27FC236}">
                <a16:creationId xmlns:a16="http://schemas.microsoft.com/office/drawing/2014/main" id="{C9836FD2-D46A-42D8-B482-E8D4438B5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8F42E6-99B3-4635-99C8-D4293E0EDCAB}"/>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354686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6AE2-A41E-427B-BACF-A26A7FF72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447070-3743-4A0F-87D3-C72C5D817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DE122-FDD0-4590-A49C-9EA65498254D}"/>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5" name="Footer Placeholder 4">
            <a:extLst>
              <a:ext uri="{FF2B5EF4-FFF2-40B4-BE49-F238E27FC236}">
                <a16:creationId xmlns:a16="http://schemas.microsoft.com/office/drawing/2014/main" id="{6BF0C56A-AD69-4B6E-AAE0-C773A84B3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2AC4D-EC78-4ED3-870A-293132B76FDA}"/>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3230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1C07-317B-46D8-A293-F62691E0E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5F55D7-0167-46D0-80A5-5C3B045DD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D625D2-69D9-4B3A-94F0-420E725348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680B88-0AD3-4E0A-9A32-F3401A90DC06}"/>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6" name="Footer Placeholder 5">
            <a:extLst>
              <a:ext uri="{FF2B5EF4-FFF2-40B4-BE49-F238E27FC236}">
                <a16:creationId xmlns:a16="http://schemas.microsoft.com/office/drawing/2014/main" id="{ECDB1C8E-47C8-4EC6-B7C0-AFA612BD44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4FBB19-9C1C-4D48-AC36-6B0B601D2D63}"/>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152510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B76A-C38D-4878-88E2-4408CF2510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33912F-F44D-4899-852A-DADACF7CD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507C9-F051-468F-B789-5224ABF86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199994-2549-4C66-A973-9B5920A9C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B3D85C-28C9-46CD-9B4C-AEAC7EA43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6B2C9D-FE91-4EFD-9770-01E1A07BBB5C}"/>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8" name="Footer Placeholder 7">
            <a:extLst>
              <a:ext uri="{FF2B5EF4-FFF2-40B4-BE49-F238E27FC236}">
                <a16:creationId xmlns:a16="http://schemas.microsoft.com/office/drawing/2014/main" id="{BFFCDBC6-6D08-4222-996F-8D7559CBAB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905A25-F624-4C4F-B359-AA2F15D688D3}"/>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22544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B546-7701-4484-8B82-AA5ABA8EFB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C51F84-92FA-4DF3-B716-B10B675FA50D}"/>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4" name="Footer Placeholder 3">
            <a:extLst>
              <a:ext uri="{FF2B5EF4-FFF2-40B4-BE49-F238E27FC236}">
                <a16:creationId xmlns:a16="http://schemas.microsoft.com/office/drawing/2014/main" id="{85D0E05A-5BBA-473F-B037-13549FFC65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6A21DF-9EC6-4EFE-94EE-11B3E12297B2}"/>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32351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0349A-3770-4F4B-9FA0-A90B19F34033}"/>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3" name="Footer Placeholder 2">
            <a:extLst>
              <a:ext uri="{FF2B5EF4-FFF2-40B4-BE49-F238E27FC236}">
                <a16:creationId xmlns:a16="http://schemas.microsoft.com/office/drawing/2014/main" id="{B661DFE5-242C-4EB0-9FAF-996659BF00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E9E8B6-7104-489D-B5AE-5DC034F9F7BE}"/>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250141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A735-7DDC-49B1-9CCD-A88F8C87A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8FC4A0-CACE-47BD-ADD5-8A8CDFF51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644B9D-F53D-4128-8DB1-E25B55E7A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ACAF9-B663-4FF0-BF44-17D2F189B11B}"/>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6" name="Footer Placeholder 5">
            <a:extLst>
              <a:ext uri="{FF2B5EF4-FFF2-40B4-BE49-F238E27FC236}">
                <a16:creationId xmlns:a16="http://schemas.microsoft.com/office/drawing/2014/main" id="{F4187ACA-E2B3-4226-B69F-E33103814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B1C051-BD95-49B7-BB72-CBABC8B35608}"/>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146882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9F63-ECA2-44E5-9AD6-B219EC386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7D0E5-44CE-40E0-BC8C-A46187764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0DDC2D-0ED0-477B-9F23-33977D2B5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03E40-FE28-4086-9CAD-037E0E90E79F}"/>
              </a:ext>
            </a:extLst>
          </p:cNvPr>
          <p:cNvSpPr>
            <a:spLocks noGrp="1"/>
          </p:cNvSpPr>
          <p:nvPr>
            <p:ph type="dt" sz="half" idx="10"/>
          </p:nvPr>
        </p:nvSpPr>
        <p:spPr/>
        <p:txBody>
          <a:bodyPr/>
          <a:lstStyle/>
          <a:p>
            <a:fld id="{AEC0E8E1-6FB8-4019-B644-12341CD3DCC2}" type="datetimeFigureOut">
              <a:rPr lang="en-IN" smtClean="0"/>
              <a:t>21-02-2024</a:t>
            </a:fld>
            <a:endParaRPr lang="en-IN"/>
          </a:p>
        </p:txBody>
      </p:sp>
      <p:sp>
        <p:nvSpPr>
          <p:cNvPr id="6" name="Footer Placeholder 5">
            <a:extLst>
              <a:ext uri="{FF2B5EF4-FFF2-40B4-BE49-F238E27FC236}">
                <a16:creationId xmlns:a16="http://schemas.microsoft.com/office/drawing/2014/main" id="{3BF2A395-BD14-4A0A-8CEB-613B4799E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39B4AF-8A1B-4BF6-A089-72A65BE6F219}"/>
              </a:ext>
            </a:extLst>
          </p:cNvPr>
          <p:cNvSpPr>
            <a:spLocks noGrp="1"/>
          </p:cNvSpPr>
          <p:nvPr>
            <p:ph type="sldNum" sz="quarter" idx="12"/>
          </p:nvPr>
        </p:nvSpPr>
        <p:spPr/>
        <p:txBody>
          <a:bodyPr/>
          <a:lstStyle/>
          <a:p>
            <a:fld id="{49CC00BC-A470-40AF-9A8B-C57E091257B6}" type="slidenum">
              <a:rPr lang="en-IN" smtClean="0"/>
              <a:t>‹#›</a:t>
            </a:fld>
            <a:endParaRPr lang="en-IN"/>
          </a:p>
        </p:txBody>
      </p:sp>
    </p:spTree>
    <p:extLst>
      <p:ext uri="{BB962C8B-B14F-4D97-AF65-F5344CB8AC3E}">
        <p14:creationId xmlns:p14="http://schemas.microsoft.com/office/powerpoint/2010/main" val="311327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86A54-FB2D-437C-9C81-BCD9D5A87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A4E98-9272-41FF-B1FA-FFDDE94AD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FFF75-73B0-489E-B1F4-4767F19AB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E8E1-6FB8-4019-B644-12341CD3DCC2}" type="datetimeFigureOut">
              <a:rPr lang="en-IN" smtClean="0"/>
              <a:t>21-02-2024</a:t>
            </a:fld>
            <a:endParaRPr lang="en-IN"/>
          </a:p>
        </p:txBody>
      </p:sp>
      <p:sp>
        <p:nvSpPr>
          <p:cNvPr id="5" name="Footer Placeholder 4">
            <a:extLst>
              <a:ext uri="{FF2B5EF4-FFF2-40B4-BE49-F238E27FC236}">
                <a16:creationId xmlns:a16="http://schemas.microsoft.com/office/drawing/2014/main" id="{9DF0D84D-5A60-4C43-92ED-EA4FE50A4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5D8341-5C3A-4C6A-9651-39D8DF13F1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C00BC-A470-40AF-9A8B-C57E091257B6}" type="slidenum">
              <a:rPr lang="en-IN" smtClean="0"/>
              <a:t>‹#›</a:t>
            </a:fld>
            <a:endParaRPr lang="en-IN"/>
          </a:p>
        </p:txBody>
      </p:sp>
    </p:spTree>
    <p:extLst>
      <p:ext uri="{BB962C8B-B14F-4D97-AF65-F5344CB8AC3E}">
        <p14:creationId xmlns:p14="http://schemas.microsoft.com/office/powerpoint/2010/main" val="227880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21">
            <a:extLst>
              <a:ext uri="{FF2B5EF4-FFF2-40B4-BE49-F238E27FC236}">
                <a16:creationId xmlns:a16="http://schemas.microsoft.com/office/drawing/2014/main" id="{F4D573DA-DCB0-4D3C-8081-B80EC12BEE62}"/>
              </a:ext>
            </a:extLst>
          </p:cNvPr>
          <p:cNvSpPr txBox="1"/>
          <p:nvPr/>
        </p:nvSpPr>
        <p:spPr>
          <a:xfrm>
            <a:off x="1591330" y="221480"/>
            <a:ext cx="10170568" cy="6441213"/>
          </a:xfrm>
          <a:prstGeom prst="rect">
            <a:avLst/>
          </a:prstGeom>
          <a:solidFill>
            <a:schemeClr val="bg2"/>
          </a:solidFill>
          <a:ln>
            <a:solidFill>
              <a:schemeClr val="tx1"/>
            </a:solidFill>
          </a:ln>
        </p:spPr>
        <p:txBody>
          <a:bodyPr wrap="square" rtlCol="0">
            <a:spAutoFit/>
          </a:bodyPr>
          <a:lstStyle/>
          <a:p>
            <a:endParaRPr lang="en-IN" dirty="0"/>
          </a:p>
        </p:txBody>
      </p:sp>
      <p:sp>
        <p:nvSpPr>
          <p:cNvPr id="45" name="TextBox 44">
            <a:extLst>
              <a:ext uri="{FF2B5EF4-FFF2-40B4-BE49-F238E27FC236}">
                <a16:creationId xmlns:a16="http://schemas.microsoft.com/office/drawing/2014/main" id="{EEEB2975-2DE6-49B9-BF92-24664D839793}"/>
              </a:ext>
            </a:extLst>
          </p:cNvPr>
          <p:cNvSpPr txBox="1"/>
          <p:nvPr/>
        </p:nvSpPr>
        <p:spPr>
          <a:xfrm>
            <a:off x="3907380" y="779283"/>
            <a:ext cx="7358716" cy="5624242"/>
          </a:xfrm>
          <a:prstGeom prst="rect">
            <a:avLst/>
          </a:prstGeom>
          <a:solidFill>
            <a:schemeClr val="accent2">
              <a:lumMod val="20000"/>
              <a:lumOff val="80000"/>
            </a:schemeClr>
          </a:solidFill>
          <a:ln>
            <a:solidFill>
              <a:schemeClr val="tx1"/>
            </a:solidFill>
          </a:ln>
        </p:spPr>
        <p:txBody>
          <a:bodyPr wrap="square" rtlCol="0">
            <a:spAutoFit/>
          </a:bodyPr>
          <a:lstStyle/>
          <a:p>
            <a:endParaRPr lang="en-IN" dirty="0"/>
          </a:p>
        </p:txBody>
      </p:sp>
      <p:sp>
        <p:nvSpPr>
          <p:cNvPr id="12" name="TextBox 11">
            <a:extLst>
              <a:ext uri="{FF2B5EF4-FFF2-40B4-BE49-F238E27FC236}">
                <a16:creationId xmlns:a16="http://schemas.microsoft.com/office/drawing/2014/main" id="{9493AA5D-E87F-4C48-AB06-E638A8C25CC0}"/>
              </a:ext>
            </a:extLst>
          </p:cNvPr>
          <p:cNvSpPr txBox="1"/>
          <p:nvPr/>
        </p:nvSpPr>
        <p:spPr>
          <a:xfrm>
            <a:off x="1889741" y="2340364"/>
            <a:ext cx="114576" cy="327551"/>
          </a:xfrm>
          <a:prstGeom prst="rect">
            <a:avLst/>
          </a:prstGeom>
          <a:noFill/>
        </p:spPr>
        <p:txBody>
          <a:bodyPr wrap="square" rtlCol="0">
            <a:spAutoFit/>
          </a:bodyPr>
          <a:lstStyle/>
          <a:p>
            <a:endParaRPr lang="en-IN" dirty="0"/>
          </a:p>
        </p:txBody>
      </p:sp>
      <p:sp>
        <p:nvSpPr>
          <p:cNvPr id="40" name="TextBox 39">
            <a:extLst>
              <a:ext uri="{FF2B5EF4-FFF2-40B4-BE49-F238E27FC236}">
                <a16:creationId xmlns:a16="http://schemas.microsoft.com/office/drawing/2014/main" id="{59863ECC-8D43-4EF5-8054-312A53E29B7D}"/>
              </a:ext>
            </a:extLst>
          </p:cNvPr>
          <p:cNvSpPr txBox="1"/>
          <p:nvPr/>
        </p:nvSpPr>
        <p:spPr>
          <a:xfrm>
            <a:off x="2678762" y="4086072"/>
            <a:ext cx="2036423" cy="327551"/>
          </a:xfrm>
          <a:prstGeom prst="rect">
            <a:avLst/>
          </a:prstGeom>
          <a:noFill/>
        </p:spPr>
        <p:txBody>
          <a:bodyPr wrap="square" rtlCol="0">
            <a:spAutoFit/>
          </a:bodyPr>
          <a:lstStyle/>
          <a:p>
            <a:endParaRPr lang="en-IN" dirty="0"/>
          </a:p>
        </p:txBody>
      </p:sp>
      <p:pic>
        <p:nvPicPr>
          <p:cNvPr id="27" name="Picture 22" descr="See the source image">
            <a:extLst>
              <a:ext uri="{FF2B5EF4-FFF2-40B4-BE49-F238E27FC236}">
                <a16:creationId xmlns:a16="http://schemas.microsoft.com/office/drawing/2014/main" id="{5FC8E831-F6C8-4A4E-BFEC-5FF86B7DF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023" y="3551779"/>
            <a:ext cx="66786" cy="4571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10;&#10;Description automatically generated">
            <a:extLst>
              <a:ext uri="{FF2B5EF4-FFF2-40B4-BE49-F238E27FC236}">
                <a16:creationId xmlns:a16="http://schemas.microsoft.com/office/drawing/2014/main" id="{08CAF784-614E-4206-934D-4811A4D84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200" y="385517"/>
            <a:ext cx="1182831" cy="962715"/>
          </a:xfrm>
          <a:prstGeom prst="rect">
            <a:avLst/>
          </a:prstGeom>
        </p:spPr>
      </p:pic>
      <p:sp>
        <p:nvSpPr>
          <p:cNvPr id="50" name="TextBox 49">
            <a:extLst>
              <a:ext uri="{FF2B5EF4-FFF2-40B4-BE49-F238E27FC236}">
                <a16:creationId xmlns:a16="http://schemas.microsoft.com/office/drawing/2014/main" id="{1A9D33A4-135B-435C-860C-69A6AA20406E}"/>
              </a:ext>
            </a:extLst>
          </p:cNvPr>
          <p:cNvSpPr txBox="1"/>
          <p:nvPr/>
        </p:nvSpPr>
        <p:spPr>
          <a:xfrm>
            <a:off x="6651538" y="1735323"/>
            <a:ext cx="4108541" cy="3926447"/>
          </a:xfrm>
          <a:prstGeom prst="rect">
            <a:avLst/>
          </a:prstGeom>
          <a:solidFill>
            <a:schemeClr val="accent5">
              <a:lumMod val="20000"/>
              <a:lumOff val="80000"/>
            </a:schemeClr>
          </a:solidFill>
          <a:ln>
            <a:solidFill>
              <a:schemeClr val="accent1">
                <a:lumMod val="60000"/>
                <a:lumOff val="40000"/>
              </a:schemeClr>
            </a:solidFill>
          </a:ln>
        </p:spPr>
        <p:txBody>
          <a:bodyPr wrap="square" rtlCol="0">
            <a:spAutoFit/>
          </a:bodyPr>
          <a:lstStyle/>
          <a:p>
            <a:endParaRPr lang="en-IN" dirty="0"/>
          </a:p>
        </p:txBody>
      </p:sp>
      <p:sp>
        <p:nvSpPr>
          <p:cNvPr id="36" name="Rectangle 35">
            <a:extLst>
              <a:ext uri="{FF2B5EF4-FFF2-40B4-BE49-F238E27FC236}">
                <a16:creationId xmlns:a16="http://schemas.microsoft.com/office/drawing/2014/main" id="{FE318BE0-1EBF-4CEB-B068-FED8DF0E2D8E}"/>
              </a:ext>
            </a:extLst>
          </p:cNvPr>
          <p:cNvSpPr/>
          <p:nvPr/>
        </p:nvSpPr>
        <p:spPr>
          <a:xfrm>
            <a:off x="7149909" y="2622716"/>
            <a:ext cx="1025715" cy="322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Node -1</a:t>
            </a:r>
          </a:p>
        </p:txBody>
      </p:sp>
      <p:sp>
        <p:nvSpPr>
          <p:cNvPr id="53" name="Rectangle 52">
            <a:extLst>
              <a:ext uri="{FF2B5EF4-FFF2-40B4-BE49-F238E27FC236}">
                <a16:creationId xmlns:a16="http://schemas.microsoft.com/office/drawing/2014/main" id="{9BDE7A80-BBF4-4E7C-9F30-FCB831334E1A}"/>
              </a:ext>
            </a:extLst>
          </p:cNvPr>
          <p:cNvSpPr/>
          <p:nvPr/>
        </p:nvSpPr>
        <p:spPr>
          <a:xfrm>
            <a:off x="7178792" y="3741959"/>
            <a:ext cx="1025715" cy="350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Node - 2</a:t>
            </a:r>
          </a:p>
        </p:txBody>
      </p:sp>
      <p:sp>
        <p:nvSpPr>
          <p:cNvPr id="54" name="Rectangle 53">
            <a:extLst>
              <a:ext uri="{FF2B5EF4-FFF2-40B4-BE49-F238E27FC236}">
                <a16:creationId xmlns:a16="http://schemas.microsoft.com/office/drawing/2014/main" id="{E2C98895-44FF-4B8E-8DB1-D822B628E573}"/>
              </a:ext>
            </a:extLst>
          </p:cNvPr>
          <p:cNvSpPr/>
          <p:nvPr/>
        </p:nvSpPr>
        <p:spPr>
          <a:xfrm>
            <a:off x="7178792" y="4791895"/>
            <a:ext cx="1025715" cy="350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Node - 3</a:t>
            </a:r>
          </a:p>
        </p:txBody>
      </p:sp>
      <p:sp>
        <p:nvSpPr>
          <p:cNvPr id="55" name="Rectangle 54">
            <a:extLst>
              <a:ext uri="{FF2B5EF4-FFF2-40B4-BE49-F238E27FC236}">
                <a16:creationId xmlns:a16="http://schemas.microsoft.com/office/drawing/2014/main" id="{1D861C9E-5D41-4A38-87EF-28ACC733FF28}"/>
              </a:ext>
            </a:extLst>
          </p:cNvPr>
          <p:cNvSpPr/>
          <p:nvPr/>
        </p:nvSpPr>
        <p:spPr>
          <a:xfrm>
            <a:off x="9368011" y="3599853"/>
            <a:ext cx="1025715" cy="351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Node - 4</a:t>
            </a:r>
          </a:p>
        </p:txBody>
      </p:sp>
      <p:sp>
        <p:nvSpPr>
          <p:cNvPr id="39" name="TextBox 38">
            <a:extLst>
              <a:ext uri="{FF2B5EF4-FFF2-40B4-BE49-F238E27FC236}">
                <a16:creationId xmlns:a16="http://schemas.microsoft.com/office/drawing/2014/main" id="{9593940B-CEE2-4472-9CA9-C3F9993BAE0E}"/>
              </a:ext>
            </a:extLst>
          </p:cNvPr>
          <p:cNvSpPr txBox="1"/>
          <p:nvPr/>
        </p:nvSpPr>
        <p:spPr>
          <a:xfrm>
            <a:off x="6866434" y="2169550"/>
            <a:ext cx="1646660" cy="1006578"/>
          </a:xfrm>
          <a:prstGeom prst="rect">
            <a:avLst/>
          </a:prstGeom>
          <a:noFill/>
          <a:ln>
            <a:solidFill>
              <a:schemeClr val="tx2"/>
            </a:solidFill>
          </a:ln>
        </p:spPr>
        <p:txBody>
          <a:bodyPr wrap="square" rtlCol="0">
            <a:spAutoFit/>
          </a:bodyPr>
          <a:lstStyle/>
          <a:p>
            <a:endParaRPr lang="en-IN" dirty="0"/>
          </a:p>
        </p:txBody>
      </p:sp>
      <p:sp>
        <p:nvSpPr>
          <p:cNvPr id="67" name="TextBox 66">
            <a:extLst>
              <a:ext uri="{FF2B5EF4-FFF2-40B4-BE49-F238E27FC236}">
                <a16:creationId xmlns:a16="http://schemas.microsoft.com/office/drawing/2014/main" id="{4ECB070C-1500-4582-AA83-6078D0477B31}"/>
              </a:ext>
            </a:extLst>
          </p:cNvPr>
          <p:cNvSpPr txBox="1"/>
          <p:nvPr/>
        </p:nvSpPr>
        <p:spPr>
          <a:xfrm>
            <a:off x="6904209" y="3286893"/>
            <a:ext cx="1654999" cy="1006578"/>
          </a:xfrm>
          <a:prstGeom prst="rect">
            <a:avLst/>
          </a:prstGeom>
          <a:noFill/>
          <a:ln>
            <a:solidFill>
              <a:schemeClr val="tx2"/>
            </a:solidFill>
          </a:ln>
        </p:spPr>
        <p:txBody>
          <a:bodyPr wrap="square" rtlCol="0">
            <a:spAutoFit/>
          </a:bodyPr>
          <a:lstStyle/>
          <a:p>
            <a:endParaRPr lang="en-IN" dirty="0"/>
          </a:p>
        </p:txBody>
      </p:sp>
      <p:sp>
        <p:nvSpPr>
          <p:cNvPr id="68" name="TextBox 67">
            <a:extLst>
              <a:ext uri="{FF2B5EF4-FFF2-40B4-BE49-F238E27FC236}">
                <a16:creationId xmlns:a16="http://schemas.microsoft.com/office/drawing/2014/main" id="{2A9CFFCE-F593-467D-A335-863293DBA462}"/>
              </a:ext>
            </a:extLst>
          </p:cNvPr>
          <p:cNvSpPr txBox="1"/>
          <p:nvPr/>
        </p:nvSpPr>
        <p:spPr>
          <a:xfrm>
            <a:off x="6912554" y="4374250"/>
            <a:ext cx="1677881" cy="1006578"/>
          </a:xfrm>
          <a:prstGeom prst="rect">
            <a:avLst/>
          </a:prstGeom>
          <a:noFill/>
          <a:ln>
            <a:solidFill>
              <a:schemeClr val="tx2"/>
            </a:solidFill>
          </a:ln>
        </p:spPr>
        <p:txBody>
          <a:bodyPr wrap="square" rtlCol="0">
            <a:spAutoFit/>
          </a:bodyPr>
          <a:lstStyle/>
          <a:p>
            <a:endParaRPr lang="en-IN" dirty="0"/>
          </a:p>
        </p:txBody>
      </p:sp>
      <p:pic>
        <p:nvPicPr>
          <p:cNvPr id="1058" name="Picture 34" descr="See the source image">
            <a:extLst>
              <a:ext uri="{FF2B5EF4-FFF2-40B4-BE49-F238E27FC236}">
                <a16:creationId xmlns:a16="http://schemas.microsoft.com/office/drawing/2014/main" id="{52525B9C-C901-428F-B80D-CBB836891D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4420" y="2120034"/>
            <a:ext cx="936015" cy="487265"/>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3163D535-1717-4168-AFF4-ABBED195E19E}"/>
              </a:ext>
            </a:extLst>
          </p:cNvPr>
          <p:cNvSpPr txBox="1"/>
          <p:nvPr/>
        </p:nvSpPr>
        <p:spPr>
          <a:xfrm>
            <a:off x="9071758" y="3150839"/>
            <a:ext cx="1500423" cy="1006578"/>
          </a:xfrm>
          <a:prstGeom prst="rect">
            <a:avLst/>
          </a:prstGeom>
          <a:noFill/>
          <a:ln>
            <a:solidFill>
              <a:schemeClr val="tx2"/>
            </a:solidFill>
          </a:ln>
        </p:spPr>
        <p:txBody>
          <a:bodyPr wrap="square" rtlCol="0">
            <a:spAutoFit/>
          </a:bodyPr>
          <a:lstStyle/>
          <a:p>
            <a:endParaRPr lang="en-IN" dirty="0"/>
          </a:p>
        </p:txBody>
      </p:sp>
      <p:pic>
        <p:nvPicPr>
          <p:cNvPr id="1062" name="Picture 38" descr="See the source image">
            <a:extLst>
              <a:ext uri="{FF2B5EF4-FFF2-40B4-BE49-F238E27FC236}">
                <a16:creationId xmlns:a16="http://schemas.microsoft.com/office/drawing/2014/main" id="{B9EF6F30-FC8D-4FE5-8BC3-74A753BA93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7084" y="3180881"/>
            <a:ext cx="459121" cy="4200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2" descr="See the source image">
            <a:extLst>
              <a:ext uri="{FF2B5EF4-FFF2-40B4-BE49-F238E27FC236}">
                <a16:creationId xmlns:a16="http://schemas.microsoft.com/office/drawing/2014/main" id="{AD4EC48F-4700-42E9-AA33-CE58A45CF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052" y="3322713"/>
            <a:ext cx="66786" cy="45719"/>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7AD9238B-0019-45D2-B542-DD9AEA3EECBC}"/>
              </a:ext>
            </a:extLst>
          </p:cNvPr>
          <p:cNvSpPr txBox="1"/>
          <p:nvPr/>
        </p:nvSpPr>
        <p:spPr>
          <a:xfrm>
            <a:off x="4220995" y="1066344"/>
            <a:ext cx="1861507" cy="2505955"/>
          </a:xfrm>
          <a:prstGeom prst="rect">
            <a:avLst/>
          </a:prstGeom>
          <a:solidFill>
            <a:schemeClr val="accent5">
              <a:lumMod val="20000"/>
              <a:lumOff val="80000"/>
            </a:schemeClr>
          </a:solidFill>
          <a:ln>
            <a:solidFill>
              <a:schemeClr val="accent1">
                <a:lumMod val="60000"/>
                <a:lumOff val="40000"/>
              </a:schemeClr>
            </a:solidFill>
          </a:ln>
        </p:spPr>
        <p:txBody>
          <a:bodyPr wrap="square" rtlCol="0">
            <a:spAutoFit/>
          </a:bodyPr>
          <a:lstStyle/>
          <a:p>
            <a:endParaRPr lang="en-IN" dirty="0"/>
          </a:p>
        </p:txBody>
      </p:sp>
      <p:pic>
        <p:nvPicPr>
          <p:cNvPr id="1064" name="Picture 40" descr="See the source image">
            <a:extLst>
              <a:ext uri="{FF2B5EF4-FFF2-40B4-BE49-F238E27FC236}">
                <a16:creationId xmlns:a16="http://schemas.microsoft.com/office/drawing/2014/main" id="{3F10C970-787B-4429-8768-CBB6C0D91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2554" y="2244543"/>
            <a:ext cx="340177" cy="3308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0" descr="See the source image">
            <a:extLst>
              <a:ext uri="{FF2B5EF4-FFF2-40B4-BE49-F238E27FC236}">
                <a16:creationId xmlns:a16="http://schemas.microsoft.com/office/drawing/2014/main" id="{704CD702-7F3E-416D-89A0-C599F7D121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9612" y="3367672"/>
            <a:ext cx="340177" cy="330875"/>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0" descr="See the source image">
            <a:extLst>
              <a:ext uri="{FF2B5EF4-FFF2-40B4-BE49-F238E27FC236}">
                <a16:creationId xmlns:a16="http://schemas.microsoft.com/office/drawing/2014/main" id="{C1A0D294-0E7A-452E-95B0-2E2DA44544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6861" y="4437067"/>
            <a:ext cx="340177" cy="330875"/>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0" descr="See the source image">
            <a:extLst>
              <a:ext uri="{FF2B5EF4-FFF2-40B4-BE49-F238E27FC236}">
                <a16:creationId xmlns:a16="http://schemas.microsoft.com/office/drawing/2014/main" id="{AF836E0C-1DD5-489E-9FDC-CAB4D3861F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7189" y="3225462"/>
            <a:ext cx="340177" cy="330875"/>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76EF0CFD-C41E-4751-8E7D-4D8C49ECA295}"/>
              </a:ext>
            </a:extLst>
          </p:cNvPr>
          <p:cNvSpPr txBox="1"/>
          <p:nvPr/>
        </p:nvSpPr>
        <p:spPr>
          <a:xfrm>
            <a:off x="4438099" y="2359940"/>
            <a:ext cx="1500423" cy="1006578"/>
          </a:xfrm>
          <a:prstGeom prst="rect">
            <a:avLst/>
          </a:prstGeom>
          <a:noFill/>
          <a:ln>
            <a:solidFill>
              <a:schemeClr val="tx2"/>
            </a:solidFill>
          </a:ln>
        </p:spPr>
        <p:txBody>
          <a:bodyPr wrap="square" rtlCol="0">
            <a:spAutoFit/>
          </a:bodyPr>
          <a:lstStyle/>
          <a:p>
            <a:endParaRPr lang="en-IN" dirty="0"/>
          </a:p>
        </p:txBody>
      </p:sp>
      <p:pic>
        <p:nvPicPr>
          <p:cNvPr id="102" name="Picture 40" descr="See the source image">
            <a:extLst>
              <a:ext uri="{FF2B5EF4-FFF2-40B4-BE49-F238E27FC236}">
                <a16:creationId xmlns:a16="http://schemas.microsoft.com/office/drawing/2014/main" id="{665B3B11-EA59-4726-A60B-DC43DAE99E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0503" y="2385505"/>
            <a:ext cx="274224" cy="26672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4" descr="See the source image">
            <a:extLst>
              <a:ext uri="{FF2B5EF4-FFF2-40B4-BE49-F238E27FC236}">
                <a16:creationId xmlns:a16="http://schemas.microsoft.com/office/drawing/2014/main" id="{0C3EC940-B1AF-4E4E-8127-7A830F74FA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9777" y="2537484"/>
            <a:ext cx="495041" cy="55032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34" descr="See the source image">
            <a:extLst>
              <a:ext uri="{FF2B5EF4-FFF2-40B4-BE49-F238E27FC236}">
                <a16:creationId xmlns:a16="http://schemas.microsoft.com/office/drawing/2014/main" id="{172D9EB3-F26E-4040-905E-D3BF2D45C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3109" y="3278927"/>
            <a:ext cx="936015" cy="487265"/>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4" descr="See the source image">
            <a:extLst>
              <a:ext uri="{FF2B5EF4-FFF2-40B4-BE49-F238E27FC236}">
                <a16:creationId xmlns:a16="http://schemas.microsoft.com/office/drawing/2014/main" id="{0287132B-D1BB-42C0-89C3-965BF08A88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4558" y="4374250"/>
            <a:ext cx="936015" cy="48726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Shape&#10;&#10;Description automatically generated with medium confidence">
            <a:extLst>
              <a:ext uri="{FF2B5EF4-FFF2-40B4-BE49-F238E27FC236}">
                <a16:creationId xmlns:a16="http://schemas.microsoft.com/office/drawing/2014/main" id="{36468E75-0E55-4C2F-B84D-987EBEDF48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117" y="2290694"/>
            <a:ext cx="1180523" cy="664044"/>
          </a:xfrm>
          <a:prstGeom prst="rect">
            <a:avLst/>
          </a:prstGeom>
        </p:spPr>
      </p:pic>
      <p:sp>
        <p:nvSpPr>
          <p:cNvPr id="48" name="TextBox 47">
            <a:extLst>
              <a:ext uri="{FF2B5EF4-FFF2-40B4-BE49-F238E27FC236}">
                <a16:creationId xmlns:a16="http://schemas.microsoft.com/office/drawing/2014/main" id="{D6C72A3B-1494-4048-BF6C-1B0A4CC1DB33}"/>
              </a:ext>
            </a:extLst>
          </p:cNvPr>
          <p:cNvSpPr txBox="1"/>
          <p:nvPr/>
        </p:nvSpPr>
        <p:spPr>
          <a:xfrm>
            <a:off x="-1231199" y="3531223"/>
            <a:ext cx="45719" cy="263592"/>
          </a:xfrm>
          <a:prstGeom prst="rect">
            <a:avLst/>
          </a:prstGeom>
          <a:noFill/>
        </p:spPr>
        <p:txBody>
          <a:bodyPr wrap="square" rtlCol="0">
            <a:spAutoFit/>
          </a:bodyPr>
          <a:lstStyle/>
          <a:p>
            <a:endParaRPr lang="en-IN" dirty="0"/>
          </a:p>
        </p:txBody>
      </p:sp>
      <p:pic>
        <p:nvPicPr>
          <p:cNvPr id="1066" name="Picture 42" descr="See the source image">
            <a:extLst>
              <a:ext uri="{FF2B5EF4-FFF2-40B4-BE49-F238E27FC236}">
                <a16:creationId xmlns:a16="http://schemas.microsoft.com/office/drawing/2014/main" id="{E392F85F-037D-4D09-BB60-805DECE4F1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743" y="3184890"/>
            <a:ext cx="1181106" cy="9205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descr="Icon&#10;&#10;Description automatically generated">
            <a:extLst>
              <a:ext uri="{FF2B5EF4-FFF2-40B4-BE49-F238E27FC236}">
                <a16:creationId xmlns:a16="http://schemas.microsoft.com/office/drawing/2014/main" id="{FE6252B6-9375-4785-85D7-3440A6626F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97858" y="1392473"/>
            <a:ext cx="716283" cy="495888"/>
          </a:xfrm>
          <a:prstGeom prst="rect">
            <a:avLst/>
          </a:prstGeom>
        </p:spPr>
      </p:pic>
      <p:sp>
        <p:nvSpPr>
          <p:cNvPr id="56" name="TextBox 55">
            <a:extLst>
              <a:ext uri="{FF2B5EF4-FFF2-40B4-BE49-F238E27FC236}">
                <a16:creationId xmlns:a16="http://schemas.microsoft.com/office/drawing/2014/main" id="{B0D0E31B-4CE6-4B65-9326-F5C6D1C3E6DC}"/>
              </a:ext>
            </a:extLst>
          </p:cNvPr>
          <p:cNvSpPr txBox="1"/>
          <p:nvPr/>
        </p:nvSpPr>
        <p:spPr>
          <a:xfrm>
            <a:off x="18613" y="2225644"/>
            <a:ext cx="1219654" cy="2024203"/>
          </a:xfrm>
          <a:prstGeom prst="rect">
            <a:avLst/>
          </a:prstGeom>
          <a:noFill/>
          <a:ln>
            <a:solidFill>
              <a:schemeClr val="tx1"/>
            </a:solidFill>
          </a:ln>
        </p:spPr>
        <p:txBody>
          <a:bodyPr wrap="square" rtlCol="0">
            <a:spAutoFit/>
          </a:bodyPr>
          <a:lstStyle/>
          <a:p>
            <a:endParaRPr lang="en-IN" dirty="0"/>
          </a:p>
        </p:txBody>
      </p:sp>
      <p:sp>
        <p:nvSpPr>
          <p:cNvPr id="63" name="TextBox 62">
            <a:extLst>
              <a:ext uri="{FF2B5EF4-FFF2-40B4-BE49-F238E27FC236}">
                <a16:creationId xmlns:a16="http://schemas.microsoft.com/office/drawing/2014/main" id="{7700A94A-E848-4063-A004-0BED4577889E}"/>
              </a:ext>
            </a:extLst>
          </p:cNvPr>
          <p:cNvSpPr txBox="1"/>
          <p:nvPr/>
        </p:nvSpPr>
        <p:spPr>
          <a:xfrm>
            <a:off x="1801663" y="3472190"/>
            <a:ext cx="1679625" cy="920123"/>
          </a:xfrm>
          <a:prstGeom prst="rect">
            <a:avLst/>
          </a:prstGeom>
          <a:noFill/>
          <a:ln>
            <a:solidFill>
              <a:schemeClr val="tx1"/>
            </a:solidFill>
          </a:ln>
        </p:spPr>
        <p:txBody>
          <a:bodyPr wrap="square" rtlCol="0">
            <a:spAutoFit/>
          </a:bodyPr>
          <a:lstStyle/>
          <a:p>
            <a:endParaRPr lang="en-IN" dirty="0"/>
          </a:p>
        </p:txBody>
      </p:sp>
      <p:cxnSp>
        <p:nvCxnSpPr>
          <p:cNvPr id="70" name="Straight Arrow Connector 69">
            <a:extLst>
              <a:ext uri="{FF2B5EF4-FFF2-40B4-BE49-F238E27FC236}">
                <a16:creationId xmlns:a16="http://schemas.microsoft.com/office/drawing/2014/main" id="{D08D2315-C01B-490C-8863-21DE9B859385}"/>
              </a:ext>
            </a:extLst>
          </p:cNvPr>
          <p:cNvCxnSpPr>
            <a:stCxn id="63" idx="3"/>
          </p:cNvCxnSpPr>
          <p:nvPr/>
        </p:nvCxnSpPr>
        <p:spPr>
          <a:xfrm flipV="1">
            <a:off x="3481288" y="3927478"/>
            <a:ext cx="3157869" cy="47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8" name="Rectangle 107">
            <a:extLst>
              <a:ext uri="{FF2B5EF4-FFF2-40B4-BE49-F238E27FC236}">
                <a16:creationId xmlns:a16="http://schemas.microsoft.com/office/drawing/2014/main" id="{64930C6C-AABD-4262-AD0D-EF4F355DC903}"/>
              </a:ext>
            </a:extLst>
          </p:cNvPr>
          <p:cNvSpPr/>
          <p:nvPr/>
        </p:nvSpPr>
        <p:spPr>
          <a:xfrm>
            <a:off x="4072038" y="5761535"/>
            <a:ext cx="6791325" cy="397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Air Flow</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20" name="Connector: Elbow 119">
            <a:extLst>
              <a:ext uri="{FF2B5EF4-FFF2-40B4-BE49-F238E27FC236}">
                <a16:creationId xmlns:a16="http://schemas.microsoft.com/office/drawing/2014/main" id="{DA46760C-8EA0-47D4-B093-656E3B0D65C2}"/>
              </a:ext>
            </a:extLst>
          </p:cNvPr>
          <p:cNvCxnSpPr/>
          <p:nvPr/>
        </p:nvCxnSpPr>
        <p:spPr>
          <a:xfrm rot="16200000" flipV="1">
            <a:off x="4666674" y="4032839"/>
            <a:ext cx="1811531" cy="16573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65" name="TextBox 164">
            <a:extLst>
              <a:ext uri="{FF2B5EF4-FFF2-40B4-BE49-F238E27FC236}">
                <a16:creationId xmlns:a16="http://schemas.microsoft.com/office/drawing/2014/main" id="{48059182-6BD1-41E1-A130-36ED4BE9E98C}"/>
              </a:ext>
            </a:extLst>
          </p:cNvPr>
          <p:cNvSpPr txBox="1"/>
          <p:nvPr/>
        </p:nvSpPr>
        <p:spPr>
          <a:xfrm>
            <a:off x="4414955" y="1174042"/>
            <a:ext cx="1500423" cy="1006578"/>
          </a:xfrm>
          <a:prstGeom prst="rect">
            <a:avLst/>
          </a:prstGeom>
          <a:noFill/>
          <a:ln>
            <a:solidFill>
              <a:schemeClr val="tx2"/>
            </a:solidFill>
          </a:ln>
        </p:spPr>
        <p:txBody>
          <a:bodyPr wrap="square" rtlCol="0">
            <a:spAutoFit/>
          </a:bodyPr>
          <a:lstStyle/>
          <a:p>
            <a:endParaRPr lang="en-IN" dirty="0"/>
          </a:p>
        </p:txBody>
      </p:sp>
      <p:pic>
        <p:nvPicPr>
          <p:cNvPr id="166" name="Picture 40" descr="See the source image">
            <a:extLst>
              <a:ext uri="{FF2B5EF4-FFF2-40B4-BE49-F238E27FC236}">
                <a16:creationId xmlns:a16="http://schemas.microsoft.com/office/drawing/2014/main" id="{7581F0B1-6CE0-4364-AC70-CC01BDFD78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6191" y="1233334"/>
            <a:ext cx="274224" cy="266725"/>
          </a:xfrm>
          <a:prstGeom prst="rect">
            <a:avLst/>
          </a:prstGeom>
          <a:noFill/>
          <a:extLst>
            <a:ext uri="{909E8E84-426E-40DD-AFC4-6F175D3DCCD1}">
              <a14:hiddenFill xmlns:a14="http://schemas.microsoft.com/office/drawing/2010/main">
                <a:solidFill>
                  <a:srgbClr val="FFFFFF"/>
                </a:solidFill>
              </a14:hiddenFill>
            </a:ext>
          </a:extLst>
        </p:spPr>
      </p:pic>
      <p:cxnSp>
        <p:nvCxnSpPr>
          <p:cNvPr id="1055" name="Straight Arrow Connector 1054">
            <a:extLst>
              <a:ext uri="{FF2B5EF4-FFF2-40B4-BE49-F238E27FC236}">
                <a16:creationId xmlns:a16="http://schemas.microsoft.com/office/drawing/2014/main" id="{4C79A8D0-E5E8-4070-AE02-783DC5C1B17F}"/>
              </a:ext>
            </a:extLst>
          </p:cNvPr>
          <p:cNvCxnSpPr/>
          <p:nvPr/>
        </p:nvCxnSpPr>
        <p:spPr>
          <a:xfrm>
            <a:off x="5151748" y="3572299"/>
            <a:ext cx="0" cy="310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57" name="TextBox 1056">
            <a:extLst>
              <a:ext uri="{FF2B5EF4-FFF2-40B4-BE49-F238E27FC236}">
                <a16:creationId xmlns:a16="http://schemas.microsoft.com/office/drawing/2014/main" id="{F54CFE6F-64BF-4FE7-B830-77D3FA3D57C8}"/>
              </a:ext>
            </a:extLst>
          </p:cNvPr>
          <p:cNvSpPr txBox="1"/>
          <p:nvPr/>
        </p:nvSpPr>
        <p:spPr>
          <a:xfrm>
            <a:off x="4127894" y="844978"/>
            <a:ext cx="985737" cy="261610"/>
          </a:xfrm>
          <a:prstGeom prst="rect">
            <a:avLst/>
          </a:prstGeom>
          <a:noFill/>
        </p:spPr>
        <p:txBody>
          <a:bodyPr wrap="square" rtlCol="0">
            <a:spAutoFit/>
          </a:bodyPr>
          <a:lstStyle/>
          <a:p>
            <a:r>
              <a:rPr lang="en-IN" sz="1100" dirty="0">
                <a:solidFill>
                  <a:schemeClr val="tx1">
                    <a:lumMod val="65000"/>
                    <a:lumOff val="35000"/>
                  </a:schemeClr>
                </a:solidFill>
              </a:rPr>
              <a:t>Ks - Cluster 1</a:t>
            </a:r>
          </a:p>
        </p:txBody>
      </p:sp>
      <p:sp>
        <p:nvSpPr>
          <p:cNvPr id="175" name="TextBox 174">
            <a:extLst>
              <a:ext uri="{FF2B5EF4-FFF2-40B4-BE49-F238E27FC236}">
                <a16:creationId xmlns:a16="http://schemas.microsoft.com/office/drawing/2014/main" id="{3A6E2C9A-C65F-4BDA-8DA8-44D782DA342E}"/>
              </a:ext>
            </a:extLst>
          </p:cNvPr>
          <p:cNvSpPr txBox="1"/>
          <p:nvPr/>
        </p:nvSpPr>
        <p:spPr>
          <a:xfrm>
            <a:off x="6614080" y="1454381"/>
            <a:ext cx="985737" cy="261610"/>
          </a:xfrm>
          <a:prstGeom prst="rect">
            <a:avLst/>
          </a:prstGeom>
          <a:noFill/>
        </p:spPr>
        <p:txBody>
          <a:bodyPr wrap="square" rtlCol="0">
            <a:spAutoFit/>
          </a:bodyPr>
          <a:lstStyle/>
          <a:p>
            <a:r>
              <a:rPr lang="en-IN" sz="1100" dirty="0">
                <a:solidFill>
                  <a:schemeClr val="tx1">
                    <a:lumMod val="65000"/>
                    <a:lumOff val="35000"/>
                  </a:schemeClr>
                </a:solidFill>
              </a:rPr>
              <a:t>Ks - Cluster 2</a:t>
            </a:r>
          </a:p>
        </p:txBody>
      </p:sp>
      <p:cxnSp>
        <p:nvCxnSpPr>
          <p:cNvPr id="1085" name="Connector: Elbow 1084">
            <a:extLst>
              <a:ext uri="{FF2B5EF4-FFF2-40B4-BE49-F238E27FC236}">
                <a16:creationId xmlns:a16="http://schemas.microsoft.com/office/drawing/2014/main" id="{75EE7E31-CE2F-42D1-ACB6-DAAB60092CE0}"/>
              </a:ext>
            </a:extLst>
          </p:cNvPr>
          <p:cNvCxnSpPr>
            <a:stCxn id="56" idx="2"/>
          </p:cNvCxnSpPr>
          <p:nvPr/>
        </p:nvCxnSpPr>
        <p:spPr>
          <a:xfrm rot="5400000" flipH="1" flipV="1">
            <a:off x="1027778" y="3483140"/>
            <a:ext cx="367369" cy="1166046"/>
          </a:xfrm>
          <a:prstGeom prst="bentConnector4">
            <a:avLst>
              <a:gd name="adj1" fmla="val -62226"/>
              <a:gd name="adj2" fmla="val 76149"/>
            </a:avLst>
          </a:prstGeom>
          <a:ln>
            <a:tailEnd type="triangle"/>
          </a:ln>
        </p:spPr>
        <p:style>
          <a:lnRef idx="3">
            <a:schemeClr val="dk1"/>
          </a:lnRef>
          <a:fillRef idx="0">
            <a:schemeClr val="dk1"/>
          </a:fillRef>
          <a:effectRef idx="2">
            <a:schemeClr val="dk1"/>
          </a:effectRef>
          <a:fontRef idx="minor">
            <a:schemeClr val="tx1"/>
          </a:fontRef>
        </p:style>
      </p:cxnSp>
      <p:sp>
        <p:nvSpPr>
          <p:cNvPr id="196" name="TextBox 195">
            <a:extLst>
              <a:ext uri="{FF2B5EF4-FFF2-40B4-BE49-F238E27FC236}">
                <a16:creationId xmlns:a16="http://schemas.microsoft.com/office/drawing/2014/main" id="{A1FBBDD7-87B5-4A09-BDD9-8465D3567506}"/>
              </a:ext>
            </a:extLst>
          </p:cNvPr>
          <p:cNvSpPr txBox="1"/>
          <p:nvPr/>
        </p:nvSpPr>
        <p:spPr>
          <a:xfrm>
            <a:off x="764530" y="1637089"/>
            <a:ext cx="1550826" cy="600164"/>
          </a:xfrm>
          <a:prstGeom prst="rect">
            <a:avLst/>
          </a:prstGeom>
          <a:noFill/>
        </p:spPr>
        <p:txBody>
          <a:bodyPr wrap="square" rtlCol="0">
            <a:spAutoFit/>
          </a:bodyPr>
          <a:lstStyle/>
          <a:p>
            <a:r>
              <a:rPr lang="en-IN" sz="1100" dirty="0">
                <a:solidFill>
                  <a:schemeClr val="tx1">
                    <a:lumMod val="65000"/>
                    <a:lumOff val="35000"/>
                  </a:schemeClr>
                </a:solidFill>
              </a:rPr>
              <a:t>Commit the code changes to git hub repo (prod/dev) Branches</a:t>
            </a:r>
          </a:p>
        </p:txBody>
      </p:sp>
      <p:sp>
        <p:nvSpPr>
          <p:cNvPr id="197" name="TextBox 196">
            <a:extLst>
              <a:ext uri="{FF2B5EF4-FFF2-40B4-BE49-F238E27FC236}">
                <a16:creationId xmlns:a16="http://schemas.microsoft.com/office/drawing/2014/main" id="{36329A9A-4EEB-4696-8F31-AD4F6551EDB9}"/>
              </a:ext>
            </a:extLst>
          </p:cNvPr>
          <p:cNvSpPr txBox="1"/>
          <p:nvPr/>
        </p:nvSpPr>
        <p:spPr>
          <a:xfrm>
            <a:off x="34492" y="4594833"/>
            <a:ext cx="1550826" cy="938719"/>
          </a:xfrm>
          <a:prstGeom prst="rect">
            <a:avLst/>
          </a:prstGeom>
          <a:noFill/>
        </p:spPr>
        <p:txBody>
          <a:bodyPr wrap="square" rtlCol="0">
            <a:spAutoFit/>
          </a:bodyPr>
          <a:lstStyle/>
          <a:p>
            <a:r>
              <a:rPr lang="en-IN" sz="1100" dirty="0">
                <a:solidFill>
                  <a:schemeClr val="tx1">
                    <a:lumMod val="65000"/>
                    <a:lumOff val="35000"/>
                  </a:schemeClr>
                </a:solidFill>
              </a:rPr>
              <a:t>Push the changes in the git hub repo to Container Registry using local machine Compute</a:t>
            </a:r>
          </a:p>
        </p:txBody>
      </p:sp>
      <p:sp>
        <p:nvSpPr>
          <p:cNvPr id="198" name="TextBox 197">
            <a:extLst>
              <a:ext uri="{FF2B5EF4-FFF2-40B4-BE49-F238E27FC236}">
                <a16:creationId xmlns:a16="http://schemas.microsoft.com/office/drawing/2014/main" id="{E00E794C-20D5-4D70-A0FB-ED2647696490}"/>
              </a:ext>
            </a:extLst>
          </p:cNvPr>
          <p:cNvSpPr txBox="1"/>
          <p:nvPr/>
        </p:nvSpPr>
        <p:spPr>
          <a:xfrm>
            <a:off x="1938051" y="4666913"/>
            <a:ext cx="2454633" cy="1107996"/>
          </a:xfrm>
          <a:prstGeom prst="rect">
            <a:avLst/>
          </a:prstGeom>
          <a:noFill/>
        </p:spPr>
        <p:txBody>
          <a:bodyPr wrap="square" rtlCol="0">
            <a:spAutoFit/>
          </a:bodyPr>
          <a:lstStyle/>
          <a:p>
            <a:r>
              <a:rPr lang="en-IN" sz="1100" dirty="0">
                <a:solidFill>
                  <a:schemeClr val="tx1">
                    <a:lumMod val="65000"/>
                    <a:lumOff val="35000"/>
                  </a:schemeClr>
                </a:solidFill>
              </a:rPr>
              <a:t>Airflow SQS Sensor DAG is created and used to track the notification of new files addition in S3 bucket. Once the notification has received and will trigger the job which present on the container registry and run it</a:t>
            </a:r>
          </a:p>
        </p:txBody>
      </p:sp>
      <p:sp>
        <p:nvSpPr>
          <p:cNvPr id="199" name="TextBox 198">
            <a:extLst>
              <a:ext uri="{FF2B5EF4-FFF2-40B4-BE49-F238E27FC236}">
                <a16:creationId xmlns:a16="http://schemas.microsoft.com/office/drawing/2014/main" id="{205451DB-3BCF-4FE3-87A2-65BC1C7C6C7E}"/>
              </a:ext>
            </a:extLst>
          </p:cNvPr>
          <p:cNvSpPr txBox="1"/>
          <p:nvPr/>
        </p:nvSpPr>
        <p:spPr>
          <a:xfrm>
            <a:off x="4906943" y="4004127"/>
            <a:ext cx="1550826" cy="261610"/>
          </a:xfrm>
          <a:prstGeom prst="rect">
            <a:avLst/>
          </a:prstGeom>
          <a:noFill/>
        </p:spPr>
        <p:txBody>
          <a:bodyPr wrap="square" rtlCol="0">
            <a:spAutoFit/>
          </a:bodyPr>
          <a:lstStyle/>
          <a:p>
            <a:endParaRPr lang="en-IN" sz="1100" dirty="0">
              <a:solidFill>
                <a:schemeClr val="tx1">
                  <a:lumMod val="65000"/>
                  <a:lumOff val="35000"/>
                </a:schemeClr>
              </a:solidFill>
            </a:endParaRPr>
          </a:p>
        </p:txBody>
      </p:sp>
      <p:sp>
        <p:nvSpPr>
          <p:cNvPr id="200" name="TextBox 199">
            <a:extLst>
              <a:ext uri="{FF2B5EF4-FFF2-40B4-BE49-F238E27FC236}">
                <a16:creationId xmlns:a16="http://schemas.microsoft.com/office/drawing/2014/main" id="{0D101087-D0BC-4067-8EA5-42C11DD8E778}"/>
              </a:ext>
            </a:extLst>
          </p:cNvPr>
          <p:cNvSpPr txBox="1"/>
          <p:nvPr/>
        </p:nvSpPr>
        <p:spPr>
          <a:xfrm>
            <a:off x="4836057" y="4023123"/>
            <a:ext cx="1697189" cy="769441"/>
          </a:xfrm>
          <a:prstGeom prst="rect">
            <a:avLst/>
          </a:prstGeom>
          <a:noFill/>
        </p:spPr>
        <p:txBody>
          <a:bodyPr wrap="square" rtlCol="0">
            <a:spAutoFit/>
          </a:bodyPr>
          <a:lstStyle/>
          <a:p>
            <a:r>
              <a:rPr lang="en-IN" sz="1100" dirty="0">
                <a:solidFill>
                  <a:schemeClr val="tx1">
                    <a:lumMod val="65000"/>
                    <a:lumOff val="35000"/>
                  </a:schemeClr>
                </a:solidFill>
              </a:rPr>
              <a:t>Python job pushes the output data to Elasticsearch using elastic search client libraries</a:t>
            </a:r>
          </a:p>
        </p:txBody>
      </p:sp>
      <p:sp>
        <p:nvSpPr>
          <p:cNvPr id="1086" name="Flowchart: Multidocument 1085">
            <a:extLst>
              <a:ext uri="{FF2B5EF4-FFF2-40B4-BE49-F238E27FC236}">
                <a16:creationId xmlns:a16="http://schemas.microsoft.com/office/drawing/2014/main" id="{BB809EE6-FCA2-4E43-9794-307EE52EA90F}"/>
              </a:ext>
            </a:extLst>
          </p:cNvPr>
          <p:cNvSpPr/>
          <p:nvPr/>
        </p:nvSpPr>
        <p:spPr>
          <a:xfrm>
            <a:off x="10894007" y="2993714"/>
            <a:ext cx="1250761" cy="1116130"/>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Kibana Visualization &amp; Dashboards</a:t>
            </a:r>
          </a:p>
        </p:txBody>
      </p:sp>
      <p:sp>
        <p:nvSpPr>
          <p:cNvPr id="1087" name="TextBox 1086">
            <a:extLst>
              <a:ext uri="{FF2B5EF4-FFF2-40B4-BE49-F238E27FC236}">
                <a16:creationId xmlns:a16="http://schemas.microsoft.com/office/drawing/2014/main" id="{3868E1D0-36DB-4762-8D8F-F47661788939}"/>
              </a:ext>
            </a:extLst>
          </p:cNvPr>
          <p:cNvSpPr txBox="1"/>
          <p:nvPr/>
        </p:nvSpPr>
        <p:spPr>
          <a:xfrm>
            <a:off x="9790419" y="4326213"/>
            <a:ext cx="2017669" cy="646331"/>
          </a:xfrm>
          <a:prstGeom prst="rect">
            <a:avLst/>
          </a:prstGeom>
          <a:noFill/>
        </p:spPr>
        <p:txBody>
          <a:bodyPr wrap="square" rtlCol="0">
            <a:spAutoFit/>
          </a:bodyPr>
          <a:lstStyle/>
          <a:p>
            <a:r>
              <a:rPr lang="en-IN" sz="1200" dirty="0">
                <a:solidFill>
                  <a:schemeClr val="tx1">
                    <a:lumMod val="65000"/>
                    <a:lumOff val="35000"/>
                  </a:schemeClr>
                </a:solidFill>
              </a:rPr>
              <a:t>Kibana used to create visualization, dashboards for twitter data. </a:t>
            </a:r>
          </a:p>
        </p:txBody>
      </p:sp>
      <p:cxnSp>
        <p:nvCxnSpPr>
          <p:cNvPr id="58" name="Straight Connector 57">
            <a:extLst>
              <a:ext uri="{FF2B5EF4-FFF2-40B4-BE49-F238E27FC236}">
                <a16:creationId xmlns:a16="http://schemas.microsoft.com/office/drawing/2014/main" id="{B7F65501-6A6E-4F78-9554-620305A0D9F6}"/>
              </a:ext>
            </a:extLst>
          </p:cNvPr>
          <p:cNvCxnSpPr/>
          <p:nvPr/>
        </p:nvCxnSpPr>
        <p:spPr>
          <a:xfrm>
            <a:off x="1291161" y="13087"/>
            <a:ext cx="0" cy="685800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3AE3137F-C4E2-432A-A846-D41D732EA42F}"/>
              </a:ext>
            </a:extLst>
          </p:cNvPr>
          <p:cNvCxnSpPr/>
          <p:nvPr/>
        </p:nvCxnSpPr>
        <p:spPr>
          <a:xfrm>
            <a:off x="6439023" y="25127"/>
            <a:ext cx="0" cy="685800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4587C718-BB14-42B3-8490-DCF3784D032C}"/>
              </a:ext>
            </a:extLst>
          </p:cNvPr>
          <p:cNvCxnSpPr/>
          <p:nvPr/>
        </p:nvCxnSpPr>
        <p:spPr>
          <a:xfrm>
            <a:off x="8892111" y="25127"/>
            <a:ext cx="0" cy="685800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4" name="TextBox 63">
            <a:extLst>
              <a:ext uri="{FF2B5EF4-FFF2-40B4-BE49-F238E27FC236}">
                <a16:creationId xmlns:a16="http://schemas.microsoft.com/office/drawing/2014/main" id="{78D1F60B-D3DF-4ACC-AEA9-4A57304F3772}"/>
              </a:ext>
            </a:extLst>
          </p:cNvPr>
          <p:cNvSpPr txBox="1"/>
          <p:nvPr/>
        </p:nvSpPr>
        <p:spPr>
          <a:xfrm>
            <a:off x="-35513" y="-28809"/>
            <a:ext cx="1414329" cy="461665"/>
          </a:xfrm>
          <a:prstGeom prst="rect">
            <a:avLst/>
          </a:prstGeom>
          <a:noFill/>
        </p:spPr>
        <p:txBody>
          <a:bodyPr wrap="square" rtlCol="0">
            <a:spAutoFit/>
          </a:bodyPr>
          <a:lstStyle/>
          <a:p>
            <a:r>
              <a:rPr lang="en-IN" sz="1200" b="1" i="1" dirty="0">
                <a:solidFill>
                  <a:schemeClr val="tx1">
                    <a:lumMod val="65000"/>
                    <a:lumOff val="35000"/>
                  </a:schemeClr>
                </a:solidFill>
              </a:rPr>
              <a:t>External Data Sources</a:t>
            </a:r>
          </a:p>
        </p:txBody>
      </p:sp>
      <p:sp>
        <p:nvSpPr>
          <p:cNvPr id="65" name="TextBox 64">
            <a:extLst>
              <a:ext uri="{FF2B5EF4-FFF2-40B4-BE49-F238E27FC236}">
                <a16:creationId xmlns:a16="http://schemas.microsoft.com/office/drawing/2014/main" id="{E35BF850-7FCB-4CE7-926D-29961E47E8AC}"/>
              </a:ext>
            </a:extLst>
          </p:cNvPr>
          <p:cNvSpPr txBox="1"/>
          <p:nvPr/>
        </p:nvSpPr>
        <p:spPr>
          <a:xfrm>
            <a:off x="4095137" y="-48075"/>
            <a:ext cx="1420251" cy="276999"/>
          </a:xfrm>
          <a:prstGeom prst="rect">
            <a:avLst/>
          </a:prstGeom>
          <a:noFill/>
        </p:spPr>
        <p:txBody>
          <a:bodyPr wrap="square" rtlCol="0">
            <a:spAutoFit/>
          </a:bodyPr>
          <a:lstStyle/>
          <a:p>
            <a:r>
              <a:rPr lang="en-IN" sz="1200" b="1" i="1" dirty="0">
                <a:solidFill>
                  <a:schemeClr val="tx1">
                    <a:lumMod val="65000"/>
                    <a:lumOff val="35000"/>
                  </a:schemeClr>
                </a:solidFill>
              </a:rPr>
              <a:t>Data Ingestion </a:t>
            </a:r>
          </a:p>
        </p:txBody>
      </p:sp>
      <p:sp>
        <p:nvSpPr>
          <p:cNvPr id="69" name="TextBox 68">
            <a:extLst>
              <a:ext uri="{FF2B5EF4-FFF2-40B4-BE49-F238E27FC236}">
                <a16:creationId xmlns:a16="http://schemas.microsoft.com/office/drawing/2014/main" id="{35E50A2C-5960-4F42-9853-0054962D0630}"/>
              </a:ext>
            </a:extLst>
          </p:cNvPr>
          <p:cNvSpPr txBox="1"/>
          <p:nvPr/>
        </p:nvSpPr>
        <p:spPr>
          <a:xfrm>
            <a:off x="7174901" y="-68259"/>
            <a:ext cx="1420251" cy="276999"/>
          </a:xfrm>
          <a:prstGeom prst="rect">
            <a:avLst/>
          </a:prstGeom>
          <a:noFill/>
        </p:spPr>
        <p:txBody>
          <a:bodyPr wrap="square" rtlCol="0">
            <a:spAutoFit/>
          </a:bodyPr>
          <a:lstStyle/>
          <a:p>
            <a:r>
              <a:rPr lang="en-IN" sz="1200" b="1" i="1" dirty="0">
                <a:solidFill>
                  <a:schemeClr val="tx1">
                    <a:lumMod val="65000"/>
                    <a:lumOff val="35000"/>
                  </a:schemeClr>
                </a:solidFill>
              </a:rPr>
              <a:t>Database</a:t>
            </a:r>
          </a:p>
        </p:txBody>
      </p:sp>
      <p:sp>
        <p:nvSpPr>
          <p:cNvPr id="72" name="TextBox 71">
            <a:extLst>
              <a:ext uri="{FF2B5EF4-FFF2-40B4-BE49-F238E27FC236}">
                <a16:creationId xmlns:a16="http://schemas.microsoft.com/office/drawing/2014/main" id="{9A81A7D2-5331-4981-A54A-8654367B2A77}"/>
              </a:ext>
            </a:extLst>
          </p:cNvPr>
          <p:cNvSpPr txBox="1"/>
          <p:nvPr/>
        </p:nvSpPr>
        <p:spPr>
          <a:xfrm>
            <a:off x="9596518" y="-47246"/>
            <a:ext cx="1420251" cy="276999"/>
          </a:xfrm>
          <a:prstGeom prst="rect">
            <a:avLst/>
          </a:prstGeom>
          <a:noFill/>
        </p:spPr>
        <p:txBody>
          <a:bodyPr wrap="square" rtlCol="0">
            <a:spAutoFit/>
          </a:bodyPr>
          <a:lstStyle/>
          <a:p>
            <a:r>
              <a:rPr lang="en-IN" sz="1200" b="1" i="1" dirty="0">
                <a:solidFill>
                  <a:schemeClr val="tx1">
                    <a:lumMod val="65000"/>
                    <a:lumOff val="35000"/>
                  </a:schemeClr>
                </a:solidFill>
              </a:rPr>
              <a:t>Data Insights</a:t>
            </a:r>
          </a:p>
        </p:txBody>
      </p:sp>
      <p:pic>
        <p:nvPicPr>
          <p:cNvPr id="3" name="Picture 2" descr="A logo of a company&#10;&#10;Description automatically generated">
            <a:extLst>
              <a:ext uri="{FF2B5EF4-FFF2-40B4-BE49-F238E27FC236}">
                <a16:creationId xmlns:a16="http://schemas.microsoft.com/office/drawing/2014/main" id="{B1B3DD83-C197-F57E-30EB-04552C3A82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145066" y="333690"/>
            <a:ext cx="533048" cy="318996"/>
          </a:xfrm>
          <a:prstGeom prst="rect">
            <a:avLst/>
          </a:prstGeom>
        </p:spPr>
      </p:pic>
      <p:pic>
        <p:nvPicPr>
          <p:cNvPr id="5" name="Picture 4" descr="A logo of a container register&#10;&#10;Description automatically generated">
            <a:extLst>
              <a:ext uri="{FF2B5EF4-FFF2-40B4-BE49-F238E27FC236}">
                <a16:creationId xmlns:a16="http://schemas.microsoft.com/office/drawing/2014/main" id="{D4F04B16-D815-19E3-5D6D-7B11A459C8B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79397" y="3499629"/>
            <a:ext cx="859579" cy="855697"/>
          </a:xfrm>
          <a:prstGeom prst="rect">
            <a:avLst/>
          </a:prstGeom>
        </p:spPr>
      </p:pic>
      <p:sp>
        <p:nvSpPr>
          <p:cNvPr id="13" name="Rectangle 12">
            <a:extLst>
              <a:ext uri="{FF2B5EF4-FFF2-40B4-BE49-F238E27FC236}">
                <a16:creationId xmlns:a16="http://schemas.microsoft.com/office/drawing/2014/main" id="{F0A85133-9D70-3EAF-912D-A807464C65B0}"/>
              </a:ext>
            </a:extLst>
          </p:cNvPr>
          <p:cNvSpPr/>
          <p:nvPr/>
        </p:nvSpPr>
        <p:spPr>
          <a:xfrm>
            <a:off x="2292738" y="347221"/>
            <a:ext cx="1234992" cy="7029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logo of a company&#10;&#10;Description automatically generated">
            <a:extLst>
              <a:ext uri="{FF2B5EF4-FFF2-40B4-BE49-F238E27FC236}">
                <a16:creationId xmlns:a16="http://schemas.microsoft.com/office/drawing/2014/main" id="{BEBB7D8E-9F49-B802-078F-0929D050CB3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4205" y="431335"/>
            <a:ext cx="678890" cy="509168"/>
          </a:xfrm>
          <a:prstGeom prst="rect">
            <a:avLst/>
          </a:prstGeom>
        </p:spPr>
      </p:pic>
      <p:cxnSp>
        <p:nvCxnSpPr>
          <p:cNvPr id="23" name="Connector: Elbow 22">
            <a:extLst>
              <a:ext uri="{FF2B5EF4-FFF2-40B4-BE49-F238E27FC236}">
                <a16:creationId xmlns:a16="http://schemas.microsoft.com/office/drawing/2014/main" id="{A6F9248C-63E8-9BE8-973A-B94607DF9B8C}"/>
              </a:ext>
            </a:extLst>
          </p:cNvPr>
          <p:cNvCxnSpPr>
            <a:cxnSpLocks/>
            <a:endCxn id="56" idx="0"/>
          </p:cNvCxnSpPr>
          <p:nvPr/>
        </p:nvCxnSpPr>
        <p:spPr>
          <a:xfrm rot="10800000">
            <a:off x="628441" y="2225645"/>
            <a:ext cx="3592557" cy="93679"/>
          </a:xfrm>
          <a:prstGeom prst="bentConnector4">
            <a:avLst>
              <a:gd name="adj1" fmla="val 54610"/>
              <a:gd name="adj2" fmla="val 808382"/>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or: Elbow 29">
            <a:extLst>
              <a:ext uri="{FF2B5EF4-FFF2-40B4-BE49-F238E27FC236}">
                <a16:creationId xmlns:a16="http://schemas.microsoft.com/office/drawing/2014/main" id="{DD384DDB-D0EC-9C80-22BF-D06656582AFF}"/>
              </a:ext>
            </a:extLst>
          </p:cNvPr>
          <p:cNvCxnSpPr>
            <a:cxnSpLocks/>
            <a:stCxn id="33" idx="3"/>
            <a:endCxn id="13" idx="1"/>
          </p:cNvCxnSpPr>
          <p:nvPr/>
        </p:nvCxnSpPr>
        <p:spPr>
          <a:xfrm flipV="1">
            <a:off x="1027846" y="698703"/>
            <a:ext cx="1264892" cy="102762"/>
          </a:xfrm>
          <a:prstGeom prst="bentConnector3">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50AA16CF-6ED0-1FA9-2462-E4BF45B46EC7}"/>
              </a:ext>
            </a:extLst>
          </p:cNvPr>
          <p:cNvSpPr txBox="1"/>
          <p:nvPr/>
        </p:nvSpPr>
        <p:spPr>
          <a:xfrm>
            <a:off x="-1133" y="332105"/>
            <a:ext cx="1028979" cy="938719"/>
          </a:xfrm>
          <a:prstGeom prst="rect">
            <a:avLst/>
          </a:prstGeom>
          <a:noFill/>
        </p:spPr>
        <p:txBody>
          <a:bodyPr wrap="square" rtlCol="0">
            <a:spAutoFit/>
          </a:bodyPr>
          <a:lstStyle/>
          <a:p>
            <a:r>
              <a:rPr lang="en-US" sz="1100" dirty="0">
                <a:solidFill>
                  <a:schemeClr val="tx1">
                    <a:lumMod val="65000"/>
                    <a:lumOff val="35000"/>
                  </a:schemeClr>
                </a:solidFill>
              </a:rPr>
              <a:t>Using API Method Client Dropping the data into S3 Bucket </a:t>
            </a:r>
            <a:endParaRPr lang="en-IN" sz="1100" dirty="0">
              <a:solidFill>
                <a:schemeClr val="tx1">
                  <a:lumMod val="65000"/>
                  <a:lumOff val="35000"/>
                </a:schemeClr>
              </a:solidFill>
            </a:endParaRPr>
          </a:p>
        </p:txBody>
      </p:sp>
      <p:sp>
        <p:nvSpPr>
          <p:cNvPr id="8" name="Rectangle 7">
            <a:extLst>
              <a:ext uri="{FF2B5EF4-FFF2-40B4-BE49-F238E27FC236}">
                <a16:creationId xmlns:a16="http://schemas.microsoft.com/office/drawing/2014/main" id="{B726B444-C461-0E87-FC41-2166063D4696}"/>
              </a:ext>
            </a:extLst>
          </p:cNvPr>
          <p:cNvSpPr/>
          <p:nvPr/>
        </p:nvSpPr>
        <p:spPr>
          <a:xfrm>
            <a:off x="2287015" y="1517951"/>
            <a:ext cx="1237495" cy="6280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08A79C38-5DC2-7086-A8E1-2352686E2ADD}"/>
              </a:ext>
            </a:extLst>
          </p:cNvPr>
          <p:cNvCxnSpPr>
            <a:stCxn id="13" idx="2"/>
            <a:endCxn id="8" idx="0"/>
          </p:cNvCxnSpPr>
          <p:nvPr/>
        </p:nvCxnSpPr>
        <p:spPr>
          <a:xfrm flipH="1">
            <a:off x="2905763" y="1050184"/>
            <a:ext cx="4471" cy="4677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2" name="Picture 61" descr="A pink background with white text&#10;&#10;Description automatically generated">
            <a:extLst>
              <a:ext uri="{FF2B5EF4-FFF2-40B4-BE49-F238E27FC236}">
                <a16:creationId xmlns:a16="http://schemas.microsoft.com/office/drawing/2014/main" id="{A16A2DCB-FAA9-83A1-70F2-AB95319C71F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61085" y="1597695"/>
            <a:ext cx="879744" cy="461865"/>
          </a:xfrm>
          <a:prstGeom prst="rect">
            <a:avLst/>
          </a:prstGeom>
        </p:spPr>
      </p:pic>
      <p:cxnSp>
        <p:nvCxnSpPr>
          <p:cNvPr id="85" name="Connector: Curved 84">
            <a:extLst>
              <a:ext uri="{FF2B5EF4-FFF2-40B4-BE49-F238E27FC236}">
                <a16:creationId xmlns:a16="http://schemas.microsoft.com/office/drawing/2014/main" id="{40A15618-6EC6-8D6D-4C42-943CFE8B0338}"/>
              </a:ext>
            </a:extLst>
          </p:cNvPr>
          <p:cNvCxnSpPr>
            <a:cxnSpLocks/>
          </p:cNvCxnSpPr>
          <p:nvPr/>
        </p:nvCxnSpPr>
        <p:spPr>
          <a:xfrm rot="16200000" flipH="1">
            <a:off x="1816682" y="3168380"/>
            <a:ext cx="3625009" cy="1605800"/>
          </a:xfrm>
          <a:prstGeom prst="curvedConnector3">
            <a:avLst>
              <a:gd name="adj1" fmla="val 3163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533D898F-99C1-1440-1C0D-469424B7F69B}"/>
              </a:ext>
            </a:extLst>
          </p:cNvPr>
          <p:cNvSpPr txBox="1"/>
          <p:nvPr/>
        </p:nvSpPr>
        <p:spPr>
          <a:xfrm>
            <a:off x="3599507" y="218951"/>
            <a:ext cx="1957959" cy="600164"/>
          </a:xfrm>
          <a:prstGeom prst="rect">
            <a:avLst/>
          </a:prstGeom>
          <a:noFill/>
        </p:spPr>
        <p:txBody>
          <a:bodyPr wrap="square" rtlCol="0">
            <a:spAutoFit/>
          </a:bodyPr>
          <a:lstStyle/>
          <a:p>
            <a:r>
              <a:rPr lang="en-US" sz="1100" dirty="0">
                <a:solidFill>
                  <a:schemeClr val="tx1">
                    <a:lumMod val="65000"/>
                    <a:lumOff val="35000"/>
                  </a:schemeClr>
                </a:solidFill>
              </a:rPr>
              <a:t>S3 Bucket will send the event notification to SQS after the new file arrival</a:t>
            </a:r>
            <a:endParaRPr lang="en-IN" sz="1100" dirty="0">
              <a:solidFill>
                <a:schemeClr val="tx1">
                  <a:lumMod val="65000"/>
                  <a:lumOff val="35000"/>
                </a:schemeClr>
              </a:solidFill>
            </a:endParaRPr>
          </a:p>
        </p:txBody>
      </p:sp>
    </p:spTree>
    <p:extLst>
      <p:ext uri="{BB962C8B-B14F-4D97-AF65-F5344CB8AC3E}">
        <p14:creationId xmlns:p14="http://schemas.microsoft.com/office/powerpoint/2010/main" val="3973306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3134</TotalTime>
  <Words>150</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Kyndryl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Hensin Prasanth Mony</dc:creator>
  <cp:lastModifiedBy>Hensin Prasanth Mony</cp:lastModifiedBy>
  <cp:revision>10</cp:revision>
  <dcterms:created xsi:type="dcterms:W3CDTF">2022-12-16T05:50:05Z</dcterms:created>
  <dcterms:modified xsi:type="dcterms:W3CDTF">2024-02-22T13:25:56Z</dcterms:modified>
</cp:coreProperties>
</file>