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5" r:id="rId6"/>
    <p:sldId id="263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2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7:18:20.7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238 34 16383,'45'-7'0,"-4"3"0,-24 4 0,-1 0 0,-6 0 0,16-10 0,-12 7 0,11-6 0,-9 9 0,1 0 0,5 0 0,-6 0 0,0 0 0,-5 0 0,0 0 0,4 0 0,2 0 0,0 0 0,8 0 0,-7 0 0,9 0 0,-10 4 0,3 12 0,-8-8 0,8 7 0,-7-10 0,2 1 0,6 9 0,-3-7 0,3 1 0,-5-4 0,-5 1 0,4 10 0,2-9 0,0 7 0,3-8 0,-12 5 0,6 0 0,-8-5 0,5-1 0,5-5 0,-4 0 0,3 0 0,-4 0 0,0 0 0,5 0 0,-4 0 0,3 0 0,-48 5 0,24 1 0,-36 0 0,29 3 0,-1-3 0,-5 0 0,0-1 0,5 0 0,1 1 0,5 0 0,0-1 0,0 0 0,0 1 0,0 0 0,-10 3 0,8-3 0,-8 0 0,10-1 0,0-5 0,-5 0 0,4 0 0,-4 0 0,1 0 0,2 0 0,-3 0 0,1 0 0,2 0 0,-2 0 0,4 5 0,43 1 0,-18 0 0,32-1 0,-25-5 0,-5 4 0,6 2 0,-5 0 0,23 11 0,-19-15 0,20 14 0,-19-10 0,-1 5 0,1 0 0,19 6 0,-15-4 0,15 4 0,-19-6 0,0 0 0,18-5 0,-3 5 0,15-3 0,-8 0 0,-11-2 0,-1-1 0,-1 1 0,-7 0 0,7-1 0,-14-5 0,4 0 0,-5 0 0,6 0 0,-5 5 0,3 1 0,-8 0 0,9-1 0,-9-5 0,3 0 0,1 0 0,1 0 0,5 0 0,-15 0 0,-38 0 0,7 0 0,-37 0 0,27 0 0,1 0 0,-9 6 0,9 2 0,-1 0 0,-56-2 0,44-6 0,-45 0 0,57 0 0,-7 0 0,7 0 0,-10 0 0,1 0 0,-1 0 0,11 0 0,-65 0 0,50 0 0,-12 0 0,1 0 0,11 0 0,-13 0 0,-12 0 0,22 0 0,-21 0 0,19 0 0,16 0 0,1 0 0,20 0 0,1 0 0,-2 0 0,-5 0 0,5 0 0,1 0 0,0 0 0,4 0 0,-4 0 0,48 0 0,-22 0 0,39 0 0,-32 0 0,10 0 0,-5 0 0,5 0 0,-6 0 0,11 0 0,1 0 0,20 0 0,-17 0 0,15 0 0,-27 0 0,7 0 0,20 0 0,-22 0 0,31 7 0,-36-1 0,7 2 0,10-3 0,-15-1 0,15 3 0,-19-1 0,0-2 0,-1-4 0,1 0 0,0 0 0,-1 0 0,1 0 0,0 0 0,-6 0 0,5 0 0,-58 0 0,26 0 0,-73-6 0,45-9 0,-14-4 0,12-1 0,7 2 0,-20 7 0,8 3 0,3 3 0,11 5 0,1 0 0,7 0 0,-17-10 0,16 8 0,-6-8 0,19 10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7:00:17.4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16383,'29'0'0,"-4"0"0,-14 0 0,19 0 0,-9 0 0,15 0 0,-10 5 0,-8 1 0,7 5 0,-13 0 0,4-5 0,0-2 0,0-4 0,6 5 0,0 1 0,-5 0 0,-2-1 0,-4-5 0,0 0 0,5 0 0,-4 0 0,3 0 0,1 0 0,1 0 0,0 0 0,-2 0 0,1 0 0,1 0 0,-1 0 0,0 0 0,0 0 0,1 0 0,-1 0 0,0 0 0,-5 0 0,0 0 0,4 0 0,-3 0 0,4 0 0,-5 0 0,4 0 0,-3 0 0,9 0 0,-9 0 0,4 0 0,-6 0 0,1 0 0,5 0 0,1 0 0,4 0 0,-4 0 0,-1 0 0,-5 0 0,-1 0 0,1 0 0,0 0 0,0 0 0,5 0 0,-4 0 0,3 0 0,-4 0 0,5 0 0,1 0 0,4 0 0,1 0 0,-1 5 0,6 1 0,-9 0 0,7-1 0,-13-1 0,-1 2 0,8 10 0,-10-9 0,16 3 0,-13-5 0,4 1 0,-6 0 0,6-1 0,1-5 0,0 0 0,-2 0 0,-4 0 0,0 0 0,5 0 0,-4 0 0,3 0 0,-4 0 0,0 0 0,0 0 0,0 0 0,4 0 0,2 0 0,5 0 0,-1 0 0,-4 0 0,-1 0 0,0 0 0,0 0 0,1 0 0,-1 0 0,-1 0 0,2 0 0,5 0 0,-5 0 0,-2 0 0,-4 0 0,0 0 0,0 0 0,0 0 0,4 0 0,-7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3/24/21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28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EA6BB0-D384-5B44-9AF0-99A2A71F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61" y="0"/>
            <a:ext cx="12239047" cy="7268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EFA61F-94F7-D64B-83B7-43DB5A1E2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it-IT" sz="2200" dirty="0"/>
              <a:t>Mini </a:t>
            </a:r>
            <a:r>
              <a:rPr lang="it-IT" sz="2200" dirty="0" err="1"/>
              <a:t>Homework</a:t>
            </a:r>
            <a:r>
              <a:rPr lang="it-IT" sz="2200" dirty="0"/>
              <a:t> 1</a:t>
            </a:r>
            <a:br>
              <a:rPr lang="it-IT" sz="2200" dirty="0"/>
            </a:b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Di Rosolini </a:t>
            </a:r>
            <a:r>
              <a:rPr lang="it-IT" sz="2200" dirty="0" err="1"/>
              <a:t>Enricomaria</a:t>
            </a: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O46002098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DBE8943-A3D5-764C-8B96-E7E1488F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04" y="3276183"/>
            <a:ext cx="3104545" cy="327370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0F0768-A1CC-8A4D-8EBB-421C0C4D4424}"/>
              </a:ext>
            </a:extLst>
          </p:cNvPr>
          <p:cNvSpPr txBox="1"/>
          <p:nvPr/>
        </p:nvSpPr>
        <p:spPr>
          <a:xfrm>
            <a:off x="948746" y="3710094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Source Sans Pro" panose="020B0503030403020204" pitchFamily="34" charset="0"/>
                <a:ea typeface="Source Sans Pro" panose="020B0503030403020204" pitchFamily="34" charset="0"/>
                <a:cs typeface="Bangla MN" pitchFamily="2" charset="0"/>
              </a:rPr>
              <a:t>Sito per la gestione di una filiale di piscine</a:t>
            </a:r>
          </a:p>
        </p:txBody>
      </p:sp>
    </p:spTree>
    <p:extLst>
      <p:ext uri="{BB962C8B-B14F-4D97-AF65-F5344CB8AC3E}">
        <p14:creationId xmlns:p14="http://schemas.microsoft.com/office/powerpoint/2010/main" val="39764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ppia parentesi graffa 10">
            <a:extLst>
              <a:ext uri="{FF2B5EF4-FFF2-40B4-BE49-F238E27FC236}">
                <a16:creationId xmlns:a16="http://schemas.microsoft.com/office/drawing/2014/main" id="{837C3FE1-B213-E44C-AA8A-9C5A9DEC51C9}"/>
              </a:ext>
            </a:extLst>
          </p:cNvPr>
          <p:cNvSpPr/>
          <p:nvPr/>
        </p:nvSpPr>
        <p:spPr>
          <a:xfrm>
            <a:off x="5924757" y="76583"/>
            <a:ext cx="607427" cy="5396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44B6CA-ADF5-5D49-8F02-A433FEC97DC2}"/>
              </a:ext>
            </a:extLst>
          </p:cNvPr>
          <p:cNvSpPr txBox="1"/>
          <p:nvPr/>
        </p:nvSpPr>
        <p:spPr>
          <a:xfrm>
            <a:off x="322073" y="1052286"/>
            <a:ext cx="3827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2400" dirty="0"/>
              <a:t>Aspetto generale con Misure delle sezioni:</a:t>
            </a:r>
          </a:p>
          <a:p>
            <a:pPr marL="800100" lvl="1" indent="-342900">
              <a:buAutoNum type="arabicParenR"/>
            </a:pPr>
            <a:r>
              <a:rPr lang="it-IT" dirty="0" err="1"/>
              <a:t>Header</a:t>
            </a:r>
            <a:r>
              <a:rPr lang="it-IT" dirty="0"/>
              <a:t>: contenitore </a:t>
            </a:r>
            <a:r>
              <a:rPr lang="it-IT" dirty="0" err="1"/>
              <a:t>flex</a:t>
            </a:r>
            <a:r>
              <a:rPr lang="it-IT" dirty="0"/>
              <a:t> che mette al centro il nome dell’»azienda». Durante la visualizzazione da mobile contiene il </a:t>
            </a:r>
            <a:r>
              <a:rPr lang="it-IT" dirty="0" err="1"/>
              <a:t>nav</a:t>
            </a:r>
            <a:r>
              <a:rPr lang="it-IT" dirty="0"/>
              <a:t> che viene tenuto separato dall’</a:t>
            </a:r>
            <a:r>
              <a:rPr lang="it-IT" dirty="0" err="1"/>
              <a:t>header</a:t>
            </a:r>
            <a:r>
              <a:rPr lang="it-IT" dirty="0"/>
              <a:t> nella visuale da desktop.  Viene messo insieme al </a:t>
            </a:r>
            <a:r>
              <a:rPr lang="it-IT" dirty="0" err="1"/>
              <a:t>nav</a:t>
            </a:r>
            <a:r>
              <a:rPr lang="it-IT" dirty="0"/>
              <a:t> in un contenitore in cui posizione viene settata come </a:t>
            </a:r>
            <a:r>
              <a:rPr lang="it-IT" dirty="0" err="1"/>
              <a:t>fixe</a:t>
            </a:r>
            <a:r>
              <a:rPr lang="it-IT" dirty="0"/>
              <a:t>, così da essere visibile durante lo scroll della pagina.</a:t>
            </a:r>
          </a:p>
        </p:txBody>
      </p:sp>
      <p:sp>
        <p:nvSpPr>
          <p:cNvPr id="17" name="Doppia parentesi graffa 16">
            <a:extLst>
              <a:ext uri="{FF2B5EF4-FFF2-40B4-BE49-F238E27FC236}">
                <a16:creationId xmlns:a16="http://schemas.microsoft.com/office/drawing/2014/main" id="{24BE4CD8-CCDE-E54E-A962-D4F45001C42F}"/>
              </a:ext>
            </a:extLst>
          </p:cNvPr>
          <p:cNvSpPr/>
          <p:nvPr/>
        </p:nvSpPr>
        <p:spPr>
          <a:xfrm>
            <a:off x="5924757" y="622163"/>
            <a:ext cx="472731" cy="4203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Doppia parentesi graffa 18">
            <a:extLst>
              <a:ext uri="{FF2B5EF4-FFF2-40B4-BE49-F238E27FC236}">
                <a16:creationId xmlns:a16="http://schemas.microsoft.com/office/drawing/2014/main" id="{437205D2-AB89-0C45-B92E-E6C97884BF3F}"/>
              </a:ext>
            </a:extLst>
          </p:cNvPr>
          <p:cNvSpPr/>
          <p:nvPr/>
        </p:nvSpPr>
        <p:spPr>
          <a:xfrm>
            <a:off x="5864036" y="1041191"/>
            <a:ext cx="805121" cy="45465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BF718-BC91-2945-92C5-F380DFE0A0E4}"/>
              </a:ext>
            </a:extLst>
          </p:cNvPr>
          <p:cNvSpPr txBox="1"/>
          <p:nvPr/>
        </p:nvSpPr>
        <p:spPr>
          <a:xfrm>
            <a:off x="4501991" y="12762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highlight>
                  <a:srgbClr val="FFFF00"/>
                </a:highlight>
              </a:rPr>
              <a:t>Header</a:t>
            </a:r>
            <a:r>
              <a:rPr lang="it-IT" dirty="0">
                <a:highlight>
                  <a:srgbClr val="FFFF00"/>
                </a:highlight>
              </a:rPr>
              <a:t> 100px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C05385-0B28-D649-86C2-44F4DA37BD6C}"/>
              </a:ext>
            </a:extLst>
          </p:cNvPr>
          <p:cNvSpPr txBox="1"/>
          <p:nvPr/>
        </p:nvSpPr>
        <p:spPr>
          <a:xfrm>
            <a:off x="4933846" y="607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Nav</a:t>
            </a:r>
            <a:r>
              <a:rPr lang="it-IT" dirty="0"/>
              <a:t> 64px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BC7D28F-003C-514A-83A4-8DBF2747E97F}"/>
              </a:ext>
            </a:extLst>
          </p:cNvPr>
          <p:cNvSpPr txBox="1"/>
          <p:nvPr/>
        </p:nvSpPr>
        <p:spPr>
          <a:xfrm>
            <a:off x="4860931" y="31297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Section</a:t>
            </a:r>
            <a:r>
              <a:rPr lang="it-IT" dirty="0"/>
              <a:t> </a:t>
            </a:r>
          </a:p>
        </p:txBody>
      </p:sp>
      <p:sp>
        <p:nvSpPr>
          <p:cNvPr id="21" name="Doppia parentesi graffa 20">
            <a:extLst>
              <a:ext uri="{FF2B5EF4-FFF2-40B4-BE49-F238E27FC236}">
                <a16:creationId xmlns:a16="http://schemas.microsoft.com/office/drawing/2014/main" id="{532167D6-3786-994B-96F1-DE9EB3B5E26A}"/>
              </a:ext>
            </a:extLst>
          </p:cNvPr>
          <p:cNvSpPr/>
          <p:nvPr/>
        </p:nvSpPr>
        <p:spPr>
          <a:xfrm>
            <a:off x="5774964" y="5600685"/>
            <a:ext cx="1870798" cy="12703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89B12BB-8FCA-DB49-8C5D-765EFC07C5F2}"/>
              </a:ext>
            </a:extLst>
          </p:cNvPr>
          <p:cNvGrpSpPr/>
          <p:nvPr/>
        </p:nvGrpSpPr>
        <p:grpSpPr>
          <a:xfrm>
            <a:off x="6262792" y="76583"/>
            <a:ext cx="5929208" cy="6781417"/>
            <a:chOff x="5427906" y="0"/>
            <a:chExt cx="5929208" cy="678141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8512D6E-21FF-5642-A6EA-971C3008F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7906" y="0"/>
              <a:ext cx="5840136" cy="5511114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1217952-E5A2-C148-A126-222DAFAB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297"/>
            <a:stretch/>
          </p:blipFill>
          <p:spPr>
            <a:xfrm>
              <a:off x="5427906" y="5511114"/>
              <a:ext cx="5929208" cy="1270303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E03627A-591A-574D-A0FC-871A29DDF989}"/>
              </a:ext>
            </a:extLst>
          </p:cNvPr>
          <p:cNvSpPr txBox="1"/>
          <p:nvPr/>
        </p:nvSpPr>
        <p:spPr>
          <a:xfrm>
            <a:off x="4376824" y="606582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Footer</a:t>
            </a:r>
            <a:r>
              <a:rPr lang="it-IT" dirty="0"/>
              <a:t> 200px</a:t>
            </a:r>
          </a:p>
        </p:txBody>
      </p:sp>
    </p:spTree>
    <p:extLst>
      <p:ext uri="{BB962C8B-B14F-4D97-AF65-F5344CB8AC3E}">
        <p14:creationId xmlns:p14="http://schemas.microsoft.com/office/powerpoint/2010/main" val="17351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ppia parentesi graffa 10">
            <a:extLst>
              <a:ext uri="{FF2B5EF4-FFF2-40B4-BE49-F238E27FC236}">
                <a16:creationId xmlns:a16="http://schemas.microsoft.com/office/drawing/2014/main" id="{837C3FE1-B213-E44C-AA8A-9C5A9DEC51C9}"/>
              </a:ext>
            </a:extLst>
          </p:cNvPr>
          <p:cNvSpPr/>
          <p:nvPr/>
        </p:nvSpPr>
        <p:spPr>
          <a:xfrm>
            <a:off x="5924757" y="76583"/>
            <a:ext cx="607427" cy="5396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44B6CA-ADF5-5D49-8F02-A433FEC97DC2}"/>
              </a:ext>
            </a:extLst>
          </p:cNvPr>
          <p:cNvSpPr txBox="1"/>
          <p:nvPr/>
        </p:nvSpPr>
        <p:spPr>
          <a:xfrm>
            <a:off x="217942" y="1123980"/>
            <a:ext cx="3081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2400" dirty="0"/>
              <a:t>Aspetto generale con Misure delle sezioni:</a:t>
            </a:r>
          </a:p>
          <a:p>
            <a:pPr lvl="1"/>
            <a:r>
              <a:rPr lang="it-IT" dirty="0"/>
              <a:t>2) </a:t>
            </a:r>
            <a:r>
              <a:rPr lang="it-IT" dirty="0" err="1"/>
              <a:t>Nav</a:t>
            </a:r>
            <a:r>
              <a:rPr lang="it-IT" dirty="0"/>
              <a:t>: è il menu di navigazione, ha un display </a:t>
            </a:r>
            <a:r>
              <a:rPr lang="it-IT" dirty="0" err="1"/>
              <a:t>flex</a:t>
            </a:r>
            <a:r>
              <a:rPr lang="it-IT" dirty="0"/>
              <a:t> ed è stato per prendere lo spazio intorno disponibile nel </a:t>
            </a:r>
            <a:r>
              <a:rPr lang="it-IT" dirty="0" err="1"/>
              <a:t>nav</a:t>
            </a:r>
            <a:r>
              <a:rPr lang="it-IT" dirty="0"/>
              <a:t>. Anch’esso un elemento </a:t>
            </a:r>
            <a:r>
              <a:rPr lang="it-IT" dirty="0" err="1"/>
              <a:t>fixed</a:t>
            </a:r>
            <a:r>
              <a:rPr lang="it-IT" dirty="0"/>
              <a:t> come citato sull’</a:t>
            </a:r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17" name="Doppia parentesi graffa 16">
            <a:extLst>
              <a:ext uri="{FF2B5EF4-FFF2-40B4-BE49-F238E27FC236}">
                <a16:creationId xmlns:a16="http://schemas.microsoft.com/office/drawing/2014/main" id="{24BE4CD8-CCDE-E54E-A962-D4F45001C42F}"/>
              </a:ext>
            </a:extLst>
          </p:cNvPr>
          <p:cNvSpPr/>
          <p:nvPr/>
        </p:nvSpPr>
        <p:spPr>
          <a:xfrm>
            <a:off x="5924757" y="622163"/>
            <a:ext cx="472731" cy="4203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Doppia parentesi graffa 18">
            <a:extLst>
              <a:ext uri="{FF2B5EF4-FFF2-40B4-BE49-F238E27FC236}">
                <a16:creationId xmlns:a16="http://schemas.microsoft.com/office/drawing/2014/main" id="{437205D2-AB89-0C45-B92E-E6C97884BF3F}"/>
              </a:ext>
            </a:extLst>
          </p:cNvPr>
          <p:cNvSpPr/>
          <p:nvPr/>
        </p:nvSpPr>
        <p:spPr>
          <a:xfrm>
            <a:off x="5864036" y="1041191"/>
            <a:ext cx="805121" cy="45465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BF718-BC91-2945-92C5-F380DFE0A0E4}"/>
              </a:ext>
            </a:extLst>
          </p:cNvPr>
          <p:cNvSpPr txBox="1"/>
          <p:nvPr/>
        </p:nvSpPr>
        <p:spPr>
          <a:xfrm>
            <a:off x="4501991" y="12762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Header</a:t>
            </a:r>
            <a:r>
              <a:rPr lang="it-IT" dirty="0"/>
              <a:t> 100px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C05385-0B28-D649-86C2-44F4DA37BD6C}"/>
              </a:ext>
            </a:extLst>
          </p:cNvPr>
          <p:cNvSpPr txBox="1"/>
          <p:nvPr/>
        </p:nvSpPr>
        <p:spPr>
          <a:xfrm>
            <a:off x="4933846" y="607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highlight>
                  <a:srgbClr val="FFFF00"/>
                </a:highlight>
              </a:rPr>
              <a:t>Nav</a:t>
            </a:r>
            <a:r>
              <a:rPr lang="it-IT" dirty="0">
                <a:highlight>
                  <a:srgbClr val="FFFF00"/>
                </a:highlight>
              </a:rPr>
              <a:t> 64px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BC7D28F-003C-514A-83A4-8DBF2747E97F}"/>
              </a:ext>
            </a:extLst>
          </p:cNvPr>
          <p:cNvSpPr txBox="1"/>
          <p:nvPr/>
        </p:nvSpPr>
        <p:spPr>
          <a:xfrm>
            <a:off x="4860931" y="31297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Section</a:t>
            </a:r>
            <a:r>
              <a:rPr lang="it-IT" dirty="0"/>
              <a:t> </a:t>
            </a:r>
          </a:p>
        </p:txBody>
      </p:sp>
      <p:sp>
        <p:nvSpPr>
          <p:cNvPr id="21" name="Doppia parentesi graffa 20">
            <a:extLst>
              <a:ext uri="{FF2B5EF4-FFF2-40B4-BE49-F238E27FC236}">
                <a16:creationId xmlns:a16="http://schemas.microsoft.com/office/drawing/2014/main" id="{532167D6-3786-994B-96F1-DE9EB3B5E26A}"/>
              </a:ext>
            </a:extLst>
          </p:cNvPr>
          <p:cNvSpPr/>
          <p:nvPr/>
        </p:nvSpPr>
        <p:spPr>
          <a:xfrm>
            <a:off x="5774964" y="5600685"/>
            <a:ext cx="1870798" cy="12703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89B12BB-8FCA-DB49-8C5D-765EFC07C5F2}"/>
              </a:ext>
            </a:extLst>
          </p:cNvPr>
          <p:cNvGrpSpPr/>
          <p:nvPr/>
        </p:nvGrpSpPr>
        <p:grpSpPr>
          <a:xfrm>
            <a:off x="6262792" y="76583"/>
            <a:ext cx="5929208" cy="6781417"/>
            <a:chOff x="5427906" y="0"/>
            <a:chExt cx="5929208" cy="678141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8512D6E-21FF-5642-A6EA-971C3008F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7906" y="0"/>
              <a:ext cx="5840136" cy="5511114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1217952-E5A2-C148-A126-222DAFAB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297"/>
            <a:stretch/>
          </p:blipFill>
          <p:spPr>
            <a:xfrm>
              <a:off x="5427906" y="5511114"/>
              <a:ext cx="5929208" cy="1270303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E03627A-591A-574D-A0FC-871A29DDF989}"/>
              </a:ext>
            </a:extLst>
          </p:cNvPr>
          <p:cNvSpPr txBox="1"/>
          <p:nvPr/>
        </p:nvSpPr>
        <p:spPr>
          <a:xfrm>
            <a:off x="4376824" y="606582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Footer</a:t>
            </a:r>
            <a:r>
              <a:rPr lang="it-IT" dirty="0"/>
              <a:t> 200px</a:t>
            </a:r>
          </a:p>
        </p:txBody>
      </p:sp>
    </p:spTree>
    <p:extLst>
      <p:ext uri="{BB962C8B-B14F-4D97-AF65-F5344CB8AC3E}">
        <p14:creationId xmlns:p14="http://schemas.microsoft.com/office/powerpoint/2010/main" val="41370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ppia parentesi graffa 10">
            <a:extLst>
              <a:ext uri="{FF2B5EF4-FFF2-40B4-BE49-F238E27FC236}">
                <a16:creationId xmlns:a16="http://schemas.microsoft.com/office/drawing/2014/main" id="{837C3FE1-B213-E44C-AA8A-9C5A9DEC51C9}"/>
              </a:ext>
            </a:extLst>
          </p:cNvPr>
          <p:cNvSpPr/>
          <p:nvPr/>
        </p:nvSpPr>
        <p:spPr>
          <a:xfrm>
            <a:off x="5924757" y="76583"/>
            <a:ext cx="607427" cy="5396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44B6CA-ADF5-5D49-8F02-A433FEC97DC2}"/>
              </a:ext>
            </a:extLst>
          </p:cNvPr>
          <p:cNvSpPr txBox="1"/>
          <p:nvPr/>
        </p:nvSpPr>
        <p:spPr>
          <a:xfrm>
            <a:off x="171912" y="1338411"/>
            <a:ext cx="36226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2400" dirty="0"/>
              <a:t>Aspetto generale con Misure delle sezioni:</a:t>
            </a:r>
          </a:p>
          <a:p>
            <a:pPr lvl="1"/>
            <a:r>
              <a:rPr lang="it-IT" dirty="0"/>
              <a:t>3) </a:t>
            </a:r>
            <a:r>
              <a:rPr lang="it-IT" dirty="0" err="1"/>
              <a:t>Section</a:t>
            </a:r>
            <a:r>
              <a:rPr lang="it-IT" dirty="0"/>
              <a:t>: corrisponde alla sezione dove possiamo trovare gli articoli. Non ha una impostazione di  altezza in quanto non volevo dare una sorta di «limite» di stesura dell’articolo.</a:t>
            </a:r>
          </a:p>
          <a:p>
            <a:pPr lvl="1"/>
            <a:r>
              <a:rPr lang="it-IT" dirty="0"/>
              <a:t>Ha un </a:t>
            </a:r>
            <a:r>
              <a:rPr lang="it-IT" dirty="0" err="1"/>
              <a:t>padding</a:t>
            </a:r>
            <a:r>
              <a:rPr lang="it-IT" dirty="0"/>
              <a:t>: 70px 10px, mentre per il </a:t>
            </a:r>
            <a:r>
              <a:rPr lang="it-IT" dirty="0" err="1"/>
              <a:t>padding</a:t>
            </a:r>
            <a:r>
              <a:rPr lang="it-IT" dirty="0"/>
              <a:t>-bottom: 15px, tutto solo per delimitare le aree.</a:t>
            </a:r>
          </a:p>
          <a:p>
            <a:pPr lvl="1"/>
            <a:r>
              <a:rPr lang="it-IT" dirty="0"/>
              <a:t>È un contenitore con display </a:t>
            </a:r>
            <a:r>
              <a:rPr lang="it-IT" dirty="0" err="1"/>
              <a:t>flex</a:t>
            </a:r>
            <a:r>
              <a:rPr lang="it-IT" dirty="0"/>
              <a:t> con </a:t>
            </a:r>
            <a:r>
              <a:rPr lang="it-IT" dirty="0" err="1"/>
              <a:t>justify-content</a:t>
            </a:r>
            <a:r>
              <a:rPr lang="it-IT" dirty="0"/>
              <a:t>: </a:t>
            </a:r>
            <a:r>
              <a:rPr lang="it-IT" dirty="0" err="1"/>
              <a:t>space-around</a:t>
            </a:r>
            <a:r>
              <a:rPr lang="it-IT" dirty="0"/>
              <a:t>.</a:t>
            </a:r>
          </a:p>
        </p:txBody>
      </p:sp>
      <p:sp>
        <p:nvSpPr>
          <p:cNvPr id="17" name="Doppia parentesi graffa 16">
            <a:extLst>
              <a:ext uri="{FF2B5EF4-FFF2-40B4-BE49-F238E27FC236}">
                <a16:creationId xmlns:a16="http://schemas.microsoft.com/office/drawing/2014/main" id="{24BE4CD8-CCDE-E54E-A962-D4F45001C42F}"/>
              </a:ext>
            </a:extLst>
          </p:cNvPr>
          <p:cNvSpPr/>
          <p:nvPr/>
        </p:nvSpPr>
        <p:spPr>
          <a:xfrm>
            <a:off x="5924757" y="622163"/>
            <a:ext cx="472731" cy="4203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Doppia parentesi graffa 18">
            <a:extLst>
              <a:ext uri="{FF2B5EF4-FFF2-40B4-BE49-F238E27FC236}">
                <a16:creationId xmlns:a16="http://schemas.microsoft.com/office/drawing/2014/main" id="{437205D2-AB89-0C45-B92E-E6C97884BF3F}"/>
              </a:ext>
            </a:extLst>
          </p:cNvPr>
          <p:cNvSpPr/>
          <p:nvPr/>
        </p:nvSpPr>
        <p:spPr>
          <a:xfrm>
            <a:off x="5905242" y="1054179"/>
            <a:ext cx="805121" cy="45465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BF718-BC91-2945-92C5-F380DFE0A0E4}"/>
              </a:ext>
            </a:extLst>
          </p:cNvPr>
          <p:cNvSpPr txBox="1"/>
          <p:nvPr/>
        </p:nvSpPr>
        <p:spPr>
          <a:xfrm>
            <a:off x="4501991" y="12762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Header</a:t>
            </a:r>
            <a:r>
              <a:rPr lang="it-IT" dirty="0"/>
              <a:t> 100px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C05385-0B28-D649-86C2-44F4DA37BD6C}"/>
              </a:ext>
            </a:extLst>
          </p:cNvPr>
          <p:cNvSpPr txBox="1"/>
          <p:nvPr/>
        </p:nvSpPr>
        <p:spPr>
          <a:xfrm>
            <a:off x="4933846" y="607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Nav</a:t>
            </a:r>
            <a:r>
              <a:rPr lang="it-IT" dirty="0"/>
              <a:t> 64px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BC7D28F-003C-514A-83A4-8DBF2747E97F}"/>
              </a:ext>
            </a:extLst>
          </p:cNvPr>
          <p:cNvSpPr txBox="1"/>
          <p:nvPr/>
        </p:nvSpPr>
        <p:spPr>
          <a:xfrm>
            <a:off x="4860931" y="31297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highlight>
                  <a:srgbClr val="FFFF00"/>
                </a:highlight>
              </a:rPr>
              <a:t>Section</a:t>
            </a:r>
            <a:r>
              <a:rPr lang="it-IT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1" name="Doppia parentesi graffa 20">
            <a:extLst>
              <a:ext uri="{FF2B5EF4-FFF2-40B4-BE49-F238E27FC236}">
                <a16:creationId xmlns:a16="http://schemas.microsoft.com/office/drawing/2014/main" id="{532167D6-3786-994B-96F1-DE9EB3B5E26A}"/>
              </a:ext>
            </a:extLst>
          </p:cNvPr>
          <p:cNvSpPr/>
          <p:nvPr/>
        </p:nvSpPr>
        <p:spPr>
          <a:xfrm>
            <a:off x="5774964" y="5600685"/>
            <a:ext cx="1870798" cy="12703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89B12BB-8FCA-DB49-8C5D-765EFC07C5F2}"/>
              </a:ext>
            </a:extLst>
          </p:cNvPr>
          <p:cNvGrpSpPr/>
          <p:nvPr/>
        </p:nvGrpSpPr>
        <p:grpSpPr>
          <a:xfrm>
            <a:off x="6262792" y="76583"/>
            <a:ext cx="5929208" cy="6781417"/>
            <a:chOff x="5427906" y="0"/>
            <a:chExt cx="5929208" cy="678141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8512D6E-21FF-5642-A6EA-971C3008F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7906" y="0"/>
              <a:ext cx="5840136" cy="5511114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1217952-E5A2-C148-A126-222DAFAB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297"/>
            <a:stretch/>
          </p:blipFill>
          <p:spPr>
            <a:xfrm>
              <a:off x="5427906" y="5511114"/>
              <a:ext cx="5929208" cy="1270303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E03627A-591A-574D-A0FC-871A29DDF989}"/>
              </a:ext>
            </a:extLst>
          </p:cNvPr>
          <p:cNvSpPr txBox="1"/>
          <p:nvPr/>
        </p:nvSpPr>
        <p:spPr>
          <a:xfrm>
            <a:off x="4376824" y="606582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Footer</a:t>
            </a:r>
            <a:r>
              <a:rPr lang="it-IT" dirty="0"/>
              <a:t> 200px</a:t>
            </a:r>
          </a:p>
        </p:txBody>
      </p:sp>
    </p:spTree>
    <p:extLst>
      <p:ext uri="{BB962C8B-B14F-4D97-AF65-F5344CB8AC3E}">
        <p14:creationId xmlns:p14="http://schemas.microsoft.com/office/powerpoint/2010/main" val="258320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959D3A-CECB-E74D-ADE6-12732ACF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4" y="0"/>
            <a:ext cx="6681928" cy="6858000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6E8C5756-F66B-CD49-9740-D03BDEC9746C}"/>
              </a:ext>
            </a:extLst>
          </p:cNvPr>
          <p:cNvSpPr/>
          <p:nvPr/>
        </p:nvSpPr>
        <p:spPr>
          <a:xfrm>
            <a:off x="6810142" y="0"/>
            <a:ext cx="322178" cy="5187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96A027-2EFB-674F-8CBF-56340DB0063F}"/>
              </a:ext>
            </a:extLst>
          </p:cNvPr>
          <p:cNvSpPr txBox="1"/>
          <p:nvPr/>
        </p:nvSpPr>
        <p:spPr>
          <a:xfrm>
            <a:off x="7414953" y="1613118"/>
            <a:ext cx="44659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Ogni elemento </a:t>
            </a:r>
            <a:r>
              <a:rPr lang="it-IT" sz="2800" b="1" dirty="0"/>
              <a:t>div </a:t>
            </a:r>
            <a:r>
              <a:rPr lang="it-IT" sz="2800" dirty="0"/>
              <a:t>presente all’interno di </a:t>
            </a:r>
            <a:r>
              <a:rPr lang="it-IT" sz="2800" dirty="0" err="1"/>
              <a:t>section</a:t>
            </a:r>
            <a:r>
              <a:rPr lang="it-IT" sz="2800" dirty="0"/>
              <a:t> ha un </a:t>
            </a:r>
            <a:r>
              <a:rPr lang="it-IT" sz="2800" dirty="0" err="1"/>
              <a:t>padding</a:t>
            </a:r>
            <a:r>
              <a:rPr lang="it-IT" sz="2800" dirty="0"/>
              <a:t> di 10px che li separa fra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8AABED-54E3-AA47-AF03-D8B82BC32E8E}"/>
              </a:ext>
            </a:extLst>
          </p:cNvPr>
          <p:cNvSpPr txBox="1"/>
          <p:nvPr/>
        </p:nvSpPr>
        <p:spPr>
          <a:xfrm>
            <a:off x="7414953" y="3890357"/>
            <a:ext cx="3507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Le </a:t>
            </a:r>
            <a:r>
              <a:rPr lang="it-IT" sz="2800" b="1" dirty="0" err="1"/>
              <a:t>img</a:t>
            </a:r>
            <a:r>
              <a:rPr lang="it-IT" sz="2800" dirty="0"/>
              <a:t> sono impostate per avere il 47% di larghezza.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04E9A59-14AC-784B-A8C7-ADE54A4C6F01}"/>
                  </a:ext>
                </a:extLst>
              </p14:cNvPr>
              <p14:cNvContentPartPr/>
              <p14:nvPr/>
            </p14:nvContentPartPr>
            <p14:xfrm>
              <a:off x="261327" y="5779407"/>
              <a:ext cx="588960" cy="21996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04E9A59-14AC-784B-A8C7-ADE54A4C6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327" y="5707767"/>
                <a:ext cx="660600" cy="3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27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923F80B-01B8-7B40-8518-6ECD6A37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5" y="209550"/>
            <a:ext cx="7848600" cy="6438900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5E855A05-8380-0F41-B9EF-EF51078876EB}"/>
              </a:ext>
            </a:extLst>
          </p:cNvPr>
          <p:cNvSpPr/>
          <p:nvPr/>
        </p:nvSpPr>
        <p:spPr>
          <a:xfrm rot="16200000">
            <a:off x="7656021" y="6209606"/>
            <a:ext cx="182882" cy="332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B5F548-8687-0047-A78E-816A4A23E1A7}"/>
              </a:ext>
            </a:extLst>
          </p:cNvPr>
          <p:cNvSpPr txBox="1"/>
          <p:nvPr/>
        </p:nvSpPr>
        <p:spPr>
          <a:xfrm>
            <a:off x="7424296" y="6467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25px</a:t>
            </a:r>
            <a:endParaRPr lang="it-IT" dirty="0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77210E06-1BC1-9145-BA53-3CE32BBA77F1}"/>
              </a:ext>
            </a:extLst>
          </p:cNvPr>
          <p:cNvSpPr/>
          <p:nvPr/>
        </p:nvSpPr>
        <p:spPr>
          <a:xfrm>
            <a:off x="7913717" y="4655127"/>
            <a:ext cx="156910" cy="182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6FE509-84C2-5A43-A83C-3C8105B9BE84}"/>
              </a:ext>
            </a:extLst>
          </p:cNvPr>
          <p:cNvSpPr txBox="1"/>
          <p:nvPr/>
        </p:nvSpPr>
        <p:spPr>
          <a:xfrm>
            <a:off x="8052955" y="4561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10px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E0D668-AA8E-9744-B218-E252361BB485}"/>
              </a:ext>
            </a:extLst>
          </p:cNvPr>
          <p:cNvSpPr txBox="1"/>
          <p:nvPr/>
        </p:nvSpPr>
        <p:spPr>
          <a:xfrm>
            <a:off x="8961121" y="565264"/>
            <a:ext cx="323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Ogni elemento </a:t>
            </a:r>
            <a:r>
              <a:rPr lang="it-IT" sz="2800" b="1" dirty="0" err="1"/>
              <a:t>p</a:t>
            </a:r>
            <a:r>
              <a:rPr lang="it-IT" sz="2800" dirty="0"/>
              <a:t> ha un margine di 10px in basso e in alto, mentre 25px a sinistra e a destra.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85529F76-E29A-F047-81EB-0481BB6C0F7F}"/>
                  </a:ext>
                </a:extLst>
              </p14:cNvPr>
              <p14:cNvContentPartPr/>
              <p14:nvPr/>
            </p14:nvContentPartPr>
            <p14:xfrm>
              <a:off x="483087" y="3020367"/>
              <a:ext cx="639360" cy="5508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85529F76-E29A-F047-81EB-0481BB6C0F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087" y="2948367"/>
                <a:ext cx="7110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15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ppia parentesi graffa 10">
            <a:extLst>
              <a:ext uri="{FF2B5EF4-FFF2-40B4-BE49-F238E27FC236}">
                <a16:creationId xmlns:a16="http://schemas.microsoft.com/office/drawing/2014/main" id="{837C3FE1-B213-E44C-AA8A-9C5A9DEC51C9}"/>
              </a:ext>
            </a:extLst>
          </p:cNvPr>
          <p:cNvSpPr/>
          <p:nvPr/>
        </p:nvSpPr>
        <p:spPr>
          <a:xfrm>
            <a:off x="5924757" y="76583"/>
            <a:ext cx="607427" cy="5396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44B6CA-ADF5-5D49-8F02-A433FEC97DC2}"/>
              </a:ext>
            </a:extLst>
          </p:cNvPr>
          <p:cNvSpPr txBox="1"/>
          <p:nvPr/>
        </p:nvSpPr>
        <p:spPr>
          <a:xfrm>
            <a:off x="219317" y="991659"/>
            <a:ext cx="3081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2400" dirty="0"/>
              <a:t>Aspetto generale con Misure delle sezioni:</a:t>
            </a:r>
          </a:p>
          <a:p>
            <a:pPr lvl="1"/>
            <a:r>
              <a:rPr lang="it-IT" sz="2400" dirty="0"/>
              <a:t>4) </a:t>
            </a:r>
            <a:r>
              <a:rPr lang="it-IT" sz="2400" dirty="0" err="1"/>
              <a:t>Footer</a:t>
            </a:r>
            <a:r>
              <a:rPr lang="it-IT" sz="2400" dirty="0"/>
              <a:t>: è un contenitore </a:t>
            </a:r>
            <a:r>
              <a:rPr lang="it-IT" sz="2400" dirty="0" err="1"/>
              <a:t>flex</a:t>
            </a:r>
            <a:r>
              <a:rPr lang="it-IT" sz="2400" dirty="0"/>
              <a:t> che dispone tutti gli elementi al centro.</a:t>
            </a:r>
          </a:p>
        </p:txBody>
      </p:sp>
      <p:sp>
        <p:nvSpPr>
          <p:cNvPr id="17" name="Doppia parentesi graffa 16">
            <a:extLst>
              <a:ext uri="{FF2B5EF4-FFF2-40B4-BE49-F238E27FC236}">
                <a16:creationId xmlns:a16="http://schemas.microsoft.com/office/drawing/2014/main" id="{24BE4CD8-CCDE-E54E-A962-D4F45001C42F}"/>
              </a:ext>
            </a:extLst>
          </p:cNvPr>
          <p:cNvSpPr/>
          <p:nvPr/>
        </p:nvSpPr>
        <p:spPr>
          <a:xfrm>
            <a:off x="5924757" y="622163"/>
            <a:ext cx="472731" cy="4203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Doppia parentesi graffa 18">
            <a:extLst>
              <a:ext uri="{FF2B5EF4-FFF2-40B4-BE49-F238E27FC236}">
                <a16:creationId xmlns:a16="http://schemas.microsoft.com/office/drawing/2014/main" id="{437205D2-AB89-0C45-B92E-E6C97884BF3F}"/>
              </a:ext>
            </a:extLst>
          </p:cNvPr>
          <p:cNvSpPr/>
          <p:nvPr/>
        </p:nvSpPr>
        <p:spPr>
          <a:xfrm>
            <a:off x="5864036" y="1041191"/>
            <a:ext cx="805121" cy="45465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BF718-BC91-2945-92C5-F380DFE0A0E4}"/>
              </a:ext>
            </a:extLst>
          </p:cNvPr>
          <p:cNvSpPr txBox="1"/>
          <p:nvPr/>
        </p:nvSpPr>
        <p:spPr>
          <a:xfrm>
            <a:off x="4501991" y="12762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Header</a:t>
            </a:r>
            <a:r>
              <a:rPr lang="it-IT" dirty="0"/>
              <a:t> 100px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C05385-0B28-D649-86C2-44F4DA37BD6C}"/>
              </a:ext>
            </a:extLst>
          </p:cNvPr>
          <p:cNvSpPr txBox="1"/>
          <p:nvPr/>
        </p:nvSpPr>
        <p:spPr>
          <a:xfrm>
            <a:off x="4933846" y="607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Nav</a:t>
            </a:r>
            <a:r>
              <a:rPr lang="it-IT" dirty="0"/>
              <a:t> 64px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BC7D28F-003C-514A-83A4-8DBF2747E97F}"/>
              </a:ext>
            </a:extLst>
          </p:cNvPr>
          <p:cNvSpPr txBox="1"/>
          <p:nvPr/>
        </p:nvSpPr>
        <p:spPr>
          <a:xfrm>
            <a:off x="4860931" y="31297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Section</a:t>
            </a:r>
            <a:r>
              <a:rPr lang="it-IT" dirty="0"/>
              <a:t> </a:t>
            </a:r>
          </a:p>
        </p:txBody>
      </p:sp>
      <p:sp>
        <p:nvSpPr>
          <p:cNvPr id="21" name="Doppia parentesi graffa 20">
            <a:extLst>
              <a:ext uri="{FF2B5EF4-FFF2-40B4-BE49-F238E27FC236}">
                <a16:creationId xmlns:a16="http://schemas.microsoft.com/office/drawing/2014/main" id="{532167D6-3786-994B-96F1-DE9EB3B5E26A}"/>
              </a:ext>
            </a:extLst>
          </p:cNvPr>
          <p:cNvSpPr/>
          <p:nvPr/>
        </p:nvSpPr>
        <p:spPr>
          <a:xfrm>
            <a:off x="5774964" y="5600685"/>
            <a:ext cx="1870798" cy="12703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89B12BB-8FCA-DB49-8C5D-765EFC07C5F2}"/>
              </a:ext>
            </a:extLst>
          </p:cNvPr>
          <p:cNvGrpSpPr/>
          <p:nvPr/>
        </p:nvGrpSpPr>
        <p:grpSpPr>
          <a:xfrm>
            <a:off x="6262792" y="76583"/>
            <a:ext cx="5929208" cy="6781417"/>
            <a:chOff x="5427906" y="0"/>
            <a:chExt cx="5929208" cy="678141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8512D6E-21FF-5642-A6EA-971C3008F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7906" y="0"/>
              <a:ext cx="5840136" cy="5511114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1217952-E5A2-C148-A126-222DAFAB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297"/>
            <a:stretch/>
          </p:blipFill>
          <p:spPr>
            <a:xfrm>
              <a:off x="5427906" y="5511114"/>
              <a:ext cx="5929208" cy="1270303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E03627A-591A-574D-A0FC-871A29DDF989}"/>
              </a:ext>
            </a:extLst>
          </p:cNvPr>
          <p:cNvSpPr txBox="1"/>
          <p:nvPr/>
        </p:nvSpPr>
        <p:spPr>
          <a:xfrm>
            <a:off x="4376824" y="606582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highlight>
                  <a:srgbClr val="FFFF00"/>
                </a:highlight>
              </a:rPr>
              <a:t>Footer</a:t>
            </a:r>
            <a:r>
              <a:rPr lang="it-IT" dirty="0">
                <a:highlight>
                  <a:srgbClr val="FFFF00"/>
                </a:highlight>
              </a:rPr>
              <a:t> 200px</a:t>
            </a:r>
          </a:p>
        </p:txBody>
      </p:sp>
    </p:spTree>
    <p:extLst>
      <p:ext uri="{BB962C8B-B14F-4D97-AF65-F5344CB8AC3E}">
        <p14:creationId xmlns:p14="http://schemas.microsoft.com/office/powerpoint/2010/main" val="199978008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0F3F2"/>
      </a:lt2>
      <a:accent1>
        <a:srgbClr val="C34D81"/>
      </a:accent1>
      <a:accent2>
        <a:srgbClr val="B13BA1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9B1"/>
      </a:accent6>
      <a:hlink>
        <a:srgbClr val="473FBF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305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Mini Homework 1   Di Rosolini Enricomaria  O46002098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1   Di Rosolini Enricomaria  O46002098</dc:title>
  <dc:creator>ENRICOMARIA DI ROSOLINI</dc:creator>
  <cp:lastModifiedBy>ENRICOMARIA DI ROSOLINI</cp:lastModifiedBy>
  <cp:revision>25</cp:revision>
  <dcterms:created xsi:type="dcterms:W3CDTF">2021-03-24T14:11:17Z</dcterms:created>
  <dcterms:modified xsi:type="dcterms:W3CDTF">2021-03-24T17:19:29Z</dcterms:modified>
</cp:coreProperties>
</file>