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6"/>
  </p:handoutMasterIdLst>
  <p:sldIdLst>
    <p:sldId id="256" r:id="rId3"/>
    <p:sldId id="257" r:id="rId5"/>
    <p:sldId id="366" r:id="rId6"/>
    <p:sldId id="367" r:id="rId7"/>
    <p:sldId id="377" r:id="rId8"/>
    <p:sldId id="372" r:id="rId9"/>
    <p:sldId id="411" r:id="rId10"/>
    <p:sldId id="412" r:id="rId11"/>
    <p:sldId id="413" r:id="rId12"/>
    <p:sldId id="415" r:id="rId13"/>
    <p:sldId id="416" r:id="rId14"/>
    <p:sldId id="384" r:id="rId15"/>
    <p:sldId id="375" r:id="rId16"/>
    <p:sldId id="382" r:id="rId17"/>
    <p:sldId id="383" r:id="rId18"/>
    <p:sldId id="414" r:id="rId19"/>
    <p:sldId id="378" r:id="rId20"/>
    <p:sldId id="380" r:id="rId21"/>
    <p:sldId id="258" r:id="rId22"/>
    <p:sldId id="260" r:id="rId23"/>
    <p:sldId id="261" r:id="rId24"/>
    <p:sldId id="262" r:id="rId25"/>
    <p:sldId id="265" r:id="rId26"/>
    <p:sldId id="263" r:id="rId27"/>
    <p:sldId id="264" r:id="rId28"/>
    <p:sldId id="272" r:id="rId29"/>
    <p:sldId id="351" r:id="rId30"/>
    <p:sldId id="292" r:id="rId31"/>
    <p:sldId id="299" r:id="rId32"/>
    <p:sldId id="293" r:id="rId33"/>
    <p:sldId id="266" r:id="rId34"/>
    <p:sldId id="267" r:id="rId35"/>
    <p:sldId id="268" r:id="rId36"/>
    <p:sldId id="269" r:id="rId37"/>
    <p:sldId id="418" r:id="rId38"/>
    <p:sldId id="352" r:id="rId39"/>
    <p:sldId id="363" r:id="rId40"/>
    <p:sldId id="364" r:id="rId41"/>
    <p:sldId id="365" r:id="rId42"/>
    <p:sldId id="361" r:id="rId43"/>
    <p:sldId id="362" r:id="rId44"/>
    <p:sldId id="419"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25" autoAdjust="0"/>
  </p:normalViewPr>
  <p:slideViewPr>
    <p:cSldViewPr snapToGrid="0">
      <p:cViewPr varScale="1">
        <p:scale>
          <a:sx n="137" d="100"/>
          <a:sy n="137" d="100"/>
        </p:scale>
        <p:origin x="-864"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952792-5137-4208-BB93-A7B3587E24F0}" type="doc">
      <dgm:prSet loTypeId="urn:microsoft.com/office/officeart/2005/8/layout/radial6" loCatId="relationship" qsTypeId="urn:microsoft.com/office/officeart/2005/8/quickstyle/simple1" qsCatId="simple" csTypeId="urn:microsoft.com/office/officeart/2005/8/colors/accent2_2" csCatId="accent2" phldr="1"/>
      <dgm:spPr/>
      <dgm:t>
        <a:bodyPr/>
        <a:lstStyle/>
        <a:p>
          <a:endParaRPr lang="zh-CN" altLang="en-US"/>
        </a:p>
      </dgm:t>
    </dgm:pt>
    <dgm:pt modelId="{3E18D9A5-7275-4EB9-88AD-702CC6659E17}">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1600" b="1" smtClean="0"/>
            <a:t>软件工程    知识</a:t>
          </a:r>
          <a:r>
            <a:rPr lang="zh-CN" altLang="en-US" sz="1600" b="1" dirty="0"/>
            <a:t>与实践</a:t>
          </a:r>
        </a:p>
      </dgm:t>
    </dgm:pt>
    <dgm:pt modelId="{C631AA08-A3DA-4450-AD0E-44CCFE1D5B8C}" cxnId="{413F56F1-F6E1-40DA-952E-5F390145BAEB}" type="parTrans">
      <dgm:prSet/>
      <dgm:spPr/>
      <dgm:t>
        <a:bodyPr/>
        <a:lstStyle/>
        <a:p>
          <a:endParaRPr lang="zh-CN" altLang="en-US" sz="1600" b="1"/>
        </a:p>
      </dgm:t>
    </dgm:pt>
    <dgm:pt modelId="{40600948-B996-424D-A821-5B5C8BB87987}" cxnId="{413F56F1-F6E1-40DA-952E-5F390145BAEB}" type="sibTrans">
      <dgm:prSet/>
      <dgm:spPr/>
      <dgm:t>
        <a:bodyPr/>
        <a:lstStyle/>
        <a:p>
          <a:endParaRPr lang="zh-CN" altLang="en-US" sz="1600" b="1"/>
        </a:p>
      </dgm:t>
    </dgm:pt>
    <dgm:pt modelId="{116A9A81-3EA7-4824-85EB-03C083027D38}">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1600" b="1" dirty="0"/>
            <a:t>工程科学</a:t>
          </a:r>
          <a:r>
            <a:rPr lang="zh-CN" altLang="en-US" sz="1600" b="1" dirty="0" smtClean="0"/>
            <a:t>知识    与</a:t>
          </a:r>
          <a:r>
            <a:rPr lang="zh-CN" altLang="en-US" sz="1600" b="1" dirty="0"/>
            <a:t>实践</a:t>
          </a:r>
        </a:p>
      </dgm:t>
    </dgm:pt>
    <dgm:pt modelId="{E361BBE0-7D88-409C-9896-5615FE7F8672}" cxnId="{CB26F26D-5F0A-4AF0-97CB-13BF527CA702}" type="parTrans">
      <dgm:prSet/>
      <dgm:spPr/>
      <dgm:t>
        <a:bodyPr/>
        <a:lstStyle/>
        <a:p>
          <a:endParaRPr lang="zh-CN" altLang="en-US" sz="1600" b="1"/>
        </a:p>
      </dgm:t>
    </dgm:pt>
    <dgm:pt modelId="{6EE9A516-D570-4EBA-A49C-CB83BE4A8E4E}" cxnId="{CB26F26D-5F0A-4AF0-97CB-13BF527CA702}" type="sibTrans">
      <dgm:prSet/>
      <dgm:spPr/>
      <dgm:t>
        <a:bodyPr/>
        <a:lstStyle/>
        <a:p>
          <a:endParaRPr lang="zh-CN" altLang="en-US" sz="1600" b="1"/>
        </a:p>
      </dgm:t>
    </dgm:pt>
    <dgm:pt modelId="{1F715CAA-2035-4ADF-A7A1-EBDDC74E3C7F}">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1600" b="1"/>
            <a:t>管理科学</a:t>
          </a:r>
          <a:r>
            <a:rPr lang="zh-CN" altLang="en-US" sz="1600" b="1" smtClean="0"/>
            <a:t>知识    与</a:t>
          </a:r>
          <a:r>
            <a:rPr lang="zh-CN" altLang="en-US" sz="1600" b="1" dirty="0"/>
            <a:t>实践</a:t>
          </a:r>
        </a:p>
      </dgm:t>
    </dgm:pt>
    <dgm:pt modelId="{12F63D4B-413A-46DA-8567-7E0C849D23C1}" cxnId="{CAB2F15A-6ED8-4E66-845E-27856D3B79C9}" type="parTrans">
      <dgm:prSet/>
      <dgm:spPr/>
      <dgm:t>
        <a:bodyPr/>
        <a:lstStyle/>
        <a:p>
          <a:endParaRPr lang="zh-CN" altLang="en-US" sz="1600" b="1"/>
        </a:p>
      </dgm:t>
    </dgm:pt>
    <dgm:pt modelId="{696F3BE8-1AC7-4A0F-B4EC-37C82A5C48E9}" cxnId="{CAB2F15A-6ED8-4E66-845E-27856D3B79C9}" type="sibTrans">
      <dgm:prSet/>
      <dgm:spPr/>
      <dgm:t>
        <a:bodyPr/>
        <a:lstStyle/>
        <a:p>
          <a:endParaRPr lang="zh-CN" altLang="en-US" sz="1600" b="1"/>
        </a:p>
      </dgm:t>
    </dgm:pt>
    <dgm:pt modelId="{AD36AC00-301E-4B1F-8022-DEA03FE78F9F}">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1600" b="1" smtClean="0"/>
            <a:t>计算机 科学</a:t>
          </a:r>
          <a:r>
            <a:rPr lang="zh-CN" altLang="en-US" sz="1600" b="1" dirty="0"/>
            <a:t>基本原理</a:t>
          </a:r>
        </a:p>
      </dgm:t>
    </dgm:pt>
    <dgm:pt modelId="{574A61F7-9DAC-454D-85AF-AB138046E4F5}" cxnId="{0FE2D321-4A17-4185-A636-5AF0E5DAABC2}" type="parTrans">
      <dgm:prSet/>
      <dgm:spPr/>
      <dgm:t>
        <a:bodyPr/>
        <a:lstStyle/>
        <a:p>
          <a:endParaRPr lang="zh-CN" altLang="en-US" sz="1600" b="1"/>
        </a:p>
      </dgm:t>
    </dgm:pt>
    <dgm:pt modelId="{5D369EF9-3BC0-47D2-A360-3E608888BD58}" cxnId="{0FE2D321-4A17-4185-A636-5AF0E5DAABC2}" type="sibTrans">
      <dgm:prSet/>
      <dgm:spPr/>
      <dgm:t>
        <a:bodyPr/>
        <a:lstStyle/>
        <a:p>
          <a:endParaRPr lang="zh-CN" altLang="en-US" sz="1600" b="1"/>
        </a:p>
      </dgm:t>
    </dgm:pt>
    <dgm:pt modelId="{BC071D49-535B-4161-8B0B-694C70E786D3}">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1600" b="1"/>
            <a:t>应用</a:t>
          </a:r>
          <a:r>
            <a:rPr lang="zh-CN" altLang="en-US" sz="1600" b="1" smtClean="0"/>
            <a:t>领域知识    与实践</a:t>
          </a:r>
          <a:endParaRPr lang="zh-CN" altLang="en-US" sz="1600" b="1" dirty="0"/>
        </a:p>
      </dgm:t>
    </dgm:pt>
    <dgm:pt modelId="{EB3CDFAD-4968-47C9-8F6B-F37C796FE138}" cxnId="{9B476020-2970-4CB5-870C-2019CD3FE582}" type="parTrans">
      <dgm:prSet/>
      <dgm:spPr/>
      <dgm:t>
        <a:bodyPr/>
        <a:lstStyle/>
        <a:p>
          <a:endParaRPr lang="zh-CN" altLang="en-US" sz="1600" b="1"/>
        </a:p>
      </dgm:t>
    </dgm:pt>
    <dgm:pt modelId="{C98C2634-9D67-4EEC-8EF0-F1B58E5EDAD5}" cxnId="{9B476020-2970-4CB5-870C-2019CD3FE582}" type="sibTrans">
      <dgm:prSet/>
      <dgm:spPr/>
      <dgm:t>
        <a:bodyPr/>
        <a:lstStyle/>
        <a:p>
          <a:endParaRPr lang="zh-CN" altLang="en-US" sz="1600" b="1"/>
        </a:p>
      </dgm:t>
    </dgm:pt>
    <dgm:pt modelId="{6C41D608-5248-47E6-94C8-27ACDD552611}">
      <dgm:prSet phldrT="[文本]" custT="1">
        <dgm:style>
          <a:lnRef idx="0">
            <a:schemeClr val="accent1"/>
          </a:lnRef>
          <a:fillRef idx="3">
            <a:schemeClr val="accent1"/>
          </a:fillRef>
          <a:effectRef idx="3">
            <a:schemeClr val="accent1"/>
          </a:effectRef>
          <a:fontRef idx="minor">
            <a:schemeClr val="lt1"/>
          </a:fontRef>
        </dgm:style>
      </dgm:prSet>
      <dgm:spPr/>
      <dgm:t>
        <a:bodyPr/>
        <a:lstStyle/>
        <a:p>
          <a:r>
            <a:rPr lang="zh-CN" altLang="en-US" sz="1600" b="1" dirty="0"/>
            <a:t>数学基本原理</a:t>
          </a:r>
        </a:p>
      </dgm:t>
    </dgm:pt>
    <dgm:pt modelId="{EA4BDDEF-4E7B-42E2-BBDA-98CAEDDF0BA1}" cxnId="{E2F982D1-CFCC-4108-A219-522639B70FFC}" type="parTrans">
      <dgm:prSet/>
      <dgm:spPr/>
      <dgm:t>
        <a:bodyPr/>
        <a:lstStyle/>
        <a:p>
          <a:endParaRPr lang="zh-CN" altLang="en-US" sz="1600" b="1"/>
        </a:p>
      </dgm:t>
    </dgm:pt>
    <dgm:pt modelId="{B5EE4DBE-086E-44F3-BD36-30382E4CFD7A}" cxnId="{E2F982D1-CFCC-4108-A219-522639B70FFC}" type="sibTrans">
      <dgm:prSet/>
      <dgm:spPr/>
      <dgm:t>
        <a:bodyPr/>
        <a:lstStyle/>
        <a:p>
          <a:endParaRPr lang="zh-CN" altLang="en-US" sz="1600" b="1"/>
        </a:p>
      </dgm:t>
    </dgm:pt>
    <dgm:pt modelId="{4FB2991B-76B8-45BD-84F0-52084889DB79}" type="pres">
      <dgm:prSet presAssocID="{09952792-5137-4208-BB93-A7B3587E24F0}" presName="Name0" presStyleCnt="0">
        <dgm:presLayoutVars>
          <dgm:chMax val="1"/>
          <dgm:dir/>
          <dgm:animLvl val="ctr"/>
          <dgm:resizeHandles val="exact"/>
        </dgm:presLayoutVars>
      </dgm:prSet>
      <dgm:spPr/>
      <dgm:t>
        <a:bodyPr/>
        <a:lstStyle/>
        <a:p>
          <a:endParaRPr lang="zh-CN" altLang="en-US"/>
        </a:p>
      </dgm:t>
    </dgm:pt>
    <dgm:pt modelId="{82BECA90-79FA-49E9-9062-4A6D669239C9}" type="pres">
      <dgm:prSet presAssocID="{3E18D9A5-7275-4EB9-88AD-702CC6659E17}" presName="centerShape" presStyleLbl="node0" presStyleIdx="0" presStyleCnt="1"/>
      <dgm:spPr/>
      <dgm:t>
        <a:bodyPr/>
        <a:lstStyle/>
        <a:p>
          <a:endParaRPr lang="zh-CN" altLang="en-US"/>
        </a:p>
      </dgm:t>
    </dgm:pt>
    <dgm:pt modelId="{A24108F3-8CB5-45F3-B48A-C1D4256B7D78}" type="pres">
      <dgm:prSet presAssocID="{116A9A81-3EA7-4824-85EB-03C083027D38}" presName="node" presStyleLbl="node1" presStyleIdx="0" presStyleCnt="5" custRadScaleRad="98401" custRadScaleInc="-1943">
        <dgm:presLayoutVars>
          <dgm:bulletEnabled val="1"/>
        </dgm:presLayoutVars>
      </dgm:prSet>
      <dgm:spPr/>
      <dgm:t>
        <a:bodyPr/>
        <a:lstStyle/>
        <a:p>
          <a:endParaRPr lang="zh-CN" altLang="en-US"/>
        </a:p>
      </dgm:t>
    </dgm:pt>
    <dgm:pt modelId="{B6D73883-1E92-46B1-9109-BFB5B3856F6D}" type="pres">
      <dgm:prSet presAssocID="{116A9A81-3EA7-4824-85EB-03C083027D38}" presName="dummy" presStyleCnt="0"/>
      <dgm:spPr/>
    </dgm:pt>
    <dgm:pt modelId="{16771D46-420E-4920-B417-6CF22195BD73}" type="pres">
      <dgm:prSet presAssocID="{6EE9A516-D570-4EBA-A49C-CB83BE4A8E4E}" presName="sibTrans" presStyleLbl="sibTrans2D1" presStyleIdx="0" presStyleCnt="5"/>
      <dgm:spPr/>
      <dgm:t>
        <a:bodyPr/>
        <a:lstStyle/>
        <a:p>
          <a:endParaRPr lang="zh-CN" altLang="en-US"/>
        </a:p>
      </dgm:t>
    </dgm:pt>
    <dgm:pt modelId="{4F0A375C-E17C-4ACE-9F63-538403976CAF}" type="pres">
      <dgm:prSet presAssocID="{1F715CAA-2035-4ADF-A7A1-EBDDC74E3C7F}" presName="node" presStyleLbl="node1" presStyleIdx="1" presStyleCnt="5">
        <dgm:presLayoutVars>
          <dgm:bulletEnabled val="1"/>
        </dgm:presLayoutVars>
      </dgm:prSet>
      <dgm:spPr/>
      <dgm:t>
        <a:bodyPr/>
        <a:lstStyle/>
        <a:p>
          <a:endParaRPr lang="zh-CN" altLang="en-US"/>
        </a:p>
      </dgm:t>
    </dgm:pt>
    <dgm:pt modelId="{4ABA47E5-C297-44E5-AB47-AFD272BA2A25}" type="pres">
      <dgm:prSet presAssocID="{1F715CAA-2035-4ADF-A7A1-EBDDC74E3C7F}" presName="dummy" presStyleCnt="0"/>
      <dgm:spPr/>
    </dgm:pt>
    <dgm:pt modelId="{D555D3AD-E20E-4BBD-B7A4-0715E572DA86}" type="pres">
      <dgm:prSet presAssocID="{696F3BE8-1AC7-4A0F-B4EC-37C82A5C48E9}" presName="sibTrans" presStyleLbl="sibTrans2D1" presStyleIdx="1" presStyleCnt="5"/>
      <dgm:spPr/>
      <dgm:t>
        <a:bodyPr/>
        <a:lstStyle/>
        <a:p>
          <a:endParaRPr lang="zh-CN" altLang="en-US"/>
        </a:p>
      </dgm:t>
    </dgm:pt>
    <dgm:pt modelId="{77A4AF19-2B34-4E86-AF39-9E2F32B71372}" type="pres">
      <dgm:prSet presAssocID="{AD36AC00-301E-4B1F-8022-DEA03FE78F9F}" presName="node" presStyleLbl="node1" presStyleIdx="2" presStyleCnt="5">
        <dgm:presLayoutVars>
          <dgm:bulletEnabled val="1"/>
        </dgm:presLayoutVars>
      </dgm:prSet>
      <dgm:spPr/>
      <dgm:t>
        <a:bodyPr/>
        <a:lstStyle/>
        <a:p>
          <a:endParaRPr lang="zh-CN" altLang="en-US"/>
        </a:p>
      </dgm:t>
    </dgm:pt>
    <dgm:pt modelId="{0FA94509-EBB7-4137-8A69-2FE30E45BDAE}" type="pres">
      <dgm:prSet presAssocID="{AD36AC00-301E-4B1F-8022-DEA03FE78F9F}" presName="dummy" presStyleCnt="0"/>
      <dgm:spPr/>
    </dgm:pt>
    <dgm:pt modelId="{3C37C773-E192-43C4-A4F0-EBA5A8091007}" type="pres">
      <dgm:prSet presAssocID="{5D369EF9-3BC0-47D2-A360-3E608888BD58}" presName="sibTrans" presStyleLbl="sibTrans2D1" presStyleIdx="2" presStyleCnt="5"/>
      <dgm:spPr/>
      <dgm:t>
        <a:bodyPr/>
        <a:lstStyle/>
        <a:p>
          <a:endParaRPr lang="zh-CN" altLang="en-US"/>
        </a:p>
      </dgm:t>
    </dgm:pt>
    <dgm:pt modelId="{6A235932-C342-47CF-832F-4BD231AAC330}" type="pres">
      <dgm:prSet presAssocID="{BC071D49-535B-4161-8B0B-694C70E786D3}" presName="node" presStyleLbl="node1" presStyleIdx="3" presStyleCnt="5">
        <dgm:presLayoutVars>
          <dgm:bulletEnabled val="1"/>
        </dgm:presLayoutVars>
      </dgm:prSet>
      <dgm:spPr/>
      <dgm:t>
        <a:bodyPr/>
        <a:lstStyle/>
        <a:p>
          <a:endParaRPr lang="zh-CN" altLang="en-US"/>
        </a:p>
      </dgm:t>
    </dgm:pt>
    <dgm:pt modelId="{8AD0E077-0B32-4808-B2AD-21EDCA1F019A}" type="pres">
      <dgm:prSet presAssocID="{BC071D49-535B-4161-8B0B-694C70E786D3}" presName="dummy" presStyleCnt="0"/>
      <dgm:spPr/>
    </dgm:pt>
    <dgm:pt modelId="{80A0B5F3-E2E8-46DE-A24A-6CCE578F77D6}" type="pres">
      <dgm:prSet presAssocID="{C98C2634-9D67-4EEC-8EF0-F1B58E5EDAD5}" presName="sibTrans" presStyleLbl="sibTrans2D1" presStyleIdx="3" presStyleCnt="5"/>
      <dgm:spPr/>
      <dgm:t>
        <a:bodyPr/>
        <a:lstStyle/>
        <a:p>
          <a:endParaRPr lang="zh-CN" altLang="en-US"/>
        </a:p>
      </dgm:t>
    </dgm:pt>
    <dgm:pt modelId="{8EFDF3F2-7F03-4019-9D26-39F87268FD92}" type="pres">
      <dgm:prSet presAssocID="{6C41D608-5248-47E6-94C8-27ACDD552611}" presName="node" presStyleLbl="node1" presStyleIdx="4" presStyleCnt="5">
        <dgm:presLayoutVars>
          <dgm:bulletEnabled val="1"/>
        </dgm:presLayoutVars>
      </dgm:prSet>
      <dgm:spPr/>
      <dgm:t>
        <a:bodyPr/>
        <a:lstStyle/>
        <a:p>
          <a:endParaRPr lang="zh-CN" altLang="en-US"/>
        </a:p>
      </dgm:t>
    </dgm:pt>
    <dgm:pt modelId="{1DB8373B-4963-4F30-ADBC-A3D4524E1849}" type="pres">
      <dgm:prSet presAssocID="{6C41D608-5248-47E6-94C8-27ACDD552611}" presName="dummy" presStyleCnt="0"/>
      <dgm:spPr/>
    </dgm:pt>
    <dgm:pt modelId="{38600450-4636-4107-A3CE-AE27A3B35D3E}" type="pres">
      <dgm:prSet presAssocID="{B5EE4DBE-086E-44F3-BD36-30382E4CFD7A}" presName="sibTrans" presStyleLbl="sibTrans2D1" presStyleIdx="4" presStyleCnt="5"/>
      <dgm:spPr/>
      <dgm:t>
        <a:bodyPr/>
        <a:lstStyle/>
        <a:p>
          <a:endParaRPr lang="zh-CN" altLang="en-US"/>
        </a:p>
      </dgm:t>
    </dgm:pt>
  </dgm:ptLst>
  <dgm:cxnLst>
    <dgm:cxn modelId="{9B476020-2970-4CB5-870C-2019CD3FE582}" srcId="{3E18D9A5-7275-4EB9-88AD-702CC6659E17}" destId="{BC071D49-535B-4161-8B0B-694C70E786D3}" srcOrd="3" destOrd="0" parTransId="{EB3CDFAD-4968-47C9-8F6B-F37C796FE138}" sibTransId="{C98C2634-9D67-4EEC-8EF0-F1B58E5EDAD5}"/>
    <dgm:cxn modelId="{CB26F26D-5F0A-4AF0-97CB-13BF527CA702}" srcId="{3E18D9A5-7275-4EB9-88AD-702CC6659E17}" destId="{116A9A81-3EA7-4824-85EB-03C083027D38}" srcOrd="0" destOrd="0" parTransId="{E361BBE0-7D88-409C-9896-5615FE7F8672}" sibTransId="{6EE9A516-D570-4EBA-A49C-CB83BE4A8E4E}"/>
    <dgm:cxn modelId="{9171EB99-44AD-45FD-A6AE-78C9CA757BFF}" type="presOf" srcId="{6EE9A516-D570-4EBA-A49C-CB83BE4A8E4E}" destId="{16771D46-420E-4920-B417-6CF22195BD73}" srcOrd="0" destOrd="0" presId="urn:microsoft.com/office/officeart/2005/8/layout/radial6"/>
    <dgm:cxn modelId="{0FE2D321-4A17-4185-A636-5AF0E5DAABC2}" srcId="{3E18D9A5-7275-4EB9-88AD-702CC6659E17}" destId="{AD36AC00-301E-4B1F-8022-DEA03FE78F9F}" srcOrd="2" destOrd="0" parTransId="{574A61F7-9DAC-454D-85AF-AB138046E4F5}" sibTransId="{5D369EF9-3BC0-47D2-A360-3E608888BD58}"/>
    <dgm:cxn modelId="{F4DEC180-F55A-46A5-B653-D80EF9376847}" type="presOf" srcId="{1F715CAA-2035-4ADF-A7A1-EBDDC74E3C7F}" destId="{4F0A375C-E17C-4ACE-9F63-538403976CAF}" srcOrd="0" destOrd="0" presId="urn:microsoft.com/office/officeart/2005/8/layout/radial6"/>
    <dgm:cxn modelId="{EF291C0C-D337-45C9-B797-25FA98377F73}" type="presOf" srcId="{09952792-5137-4208-BB93-A7B3587E24F0}" destId="{4FB2991B-76B8-45BD-84F0-52084889DB79}" srcOrd="0" destOrd="0" presId="urn:microsoft.com/office/officeart/2005/8/layout/radial6"/>
    <dgm:cxn modelId="{413F56F1-F6E1-40DA-952E-5F390145BAEB}" srcId="{09952792-5137-4208-BB93-A7B3587E24F0}" destId="{3E18D9A5-7275-4EB9-88AD-702CC6659E17}" srcOrd="0" destOrd="0" parTransId="{C631AA08-A3DA-4450-AD0E-44CCFE1D5B8C}" sibTransId="{40600948-B996-424D-A821-5B5C8BB87987}"/>
    <dgm:cxn modelId="{AA84EC20-3157-44F5-9C56-ED5324CBE026}" type="presOf" srcId="{B5EE4DBE-086E-44F3-BD36-30382E4CFD7A}" destId="{38600450-4636-4107-A3CE-AE27A3B35D3E}" srcOrd="0" destOrd="0" presId="urn:microsoft.com/office/officeart/2005/8/layout/radial6"/>
    <dgm:cxn modelId="{B325538C-BA7C-4375-8956-5FDE6C3046C3}" type="presOf" srcId="{116A9A81-3EA7-4824-85EB-03C083027D38}" destId="{A24108F3-8CB5-45F3-B48A-C1D4256B7D78}" srcOrd="0" destOrd="0" presId="urn:microsoft.com/office/officeart/2005/8/layout/radial6"/>
    <dgm:cxn modelId="{17B233F2-1133-4DD8-AE10-C4E523FED80D}" type="presOf" srcId="{C98C2634-9D67-4EEC-8EF0-F1B58E5EDAD5}" destId="{80A0B5F3-E2E8-46DE-A24A-6CCE578F77D6}" srcOrd="0" destOrd="0" presId="urn:microsoft.com/office/officeart/2005/8/layout/radial6"/>
    <dgm:cxn modelId="{7536000D-CD6A-4FF7-96FA-A0B8DB3FF0EC}" type="presOf" srcId="{696F3BE8-1AC7-4A0F-B4EC-37C82A5C48E9}" destId="{D555D3AD-E20E-4BBD-B7A4-0715E572DA86}" srcOrd="0" destOrd="0" presId="urn:microsoft.com/office/officeart/2005/8/layout/radial6"/>
    <dgm:cxn modelId="{6B1FD6C7-BB56-4392-A1BB-4A10027462A0}" type="presOf" srcId="{6C41D608-5248-47E6-94C8-27ACDD552611}" destId="{8EFDF3F2-7F03-4019-9D26-39F87268FD92}" srcOrd="0" destOrd="0" presId="urn:microsoft.com/office/officeart/2005/8/layout/radial6"/>
    <dgm:cxn modelId="{5075BB99-6B2E-4B2F-9FE0-6E6CA0171AD9}" type="presOf" srcId="{3E18D9A5-7275-4EB9-88AD-702CC6659E17}" destId="{82BECA90-79FA-49E9-9062-4A6D669239C9}" srcOrd="0" destOrd="0" presId="urn:microsoft.com/office/officeart/2005/8/layout/radial6"/>
    <dgm:cxn modelId="{CAB2F15A-6ED8-4E66-845E-27856D3B79C9}" srcId="{3E18D9A5-7275-4EB9-88AD-702CC6659E17}" destId="{1F715CAA-2035-4ADF-A7A1-EBDDC74E3C7F}" srcOrd="1" destOrd="0" parTransId="{12F63D4B-413A-46DA-8567-7E0C849D23C1}" sibTransId="{696F3BE8-1AC7-4A0F-B4EC-37C82A5C48E9}"/>
    <dgm:cxn modelId="{2F621699-6D94-4901-A609-21963D993F05}" type="presOf" srcId="{5D369EF9-3BC0-47D2-A360-3E608888BD58}" destId="{3C37C773-E192-43C4-A4F0-EBA5A8091007}" srcOrd="0" destOrd="0" presId="urn:microsoft.com/office/officeart/2005/8/layout/radial6"/>
    <dgm:cxn modelId="{E2F982D1-CFCC-4108-A219-522639B70FFC}" srcId="{3E18D9A5-7275-4EB9-88AD-702CC6659E17}" destId="{6C41D608-5248-47E6-94C8-27ACDD552611}" srcOrd="4" destOrd="0" parTransId="{EA4BDDEF-4E7B-42E2-BBDA-98CAEDDF0BA1}" sibTransId="{B5EE4DBE-086E-44F3-BD36-30382E4CFD7A}"/>
    <dgm:cxn modelId="{F9E98374-FF21-45CE-9F5D-FE391951B20A}" type="presOf" srcId="{BC071D49-535B-4161-8B0B-694C70E786D3}" destId="{6A235932-C342-47CF-832F-4BD231AAC330}" srcOrd="0" destOrd="0" presId="urn:microsoft.com/office/officeart/2005/8/layout/radial6"/>
    <dgm:cxn modelId="{6B48AF0D-6F5B-4317-A427-C18CAF279895}" type="presOf" srcId="{AD36AC00-301E-4B1F-8022-DEA03FE78F9F}" destId="{77A4AF19-2B34-4E86-AF39-9E2F32B71372}" srcOrd="0" destOrd="0" presId="urn:microsoft.com/office/officeart/2005/8/layout/radial6"/>
    <dgm:cxn modelId="{3EF06A9A-79CD-45EC-ACBB-6DC6342150EC}" type="presParOf" srcId="{4FB2991B-76B8-45BD-84F0-52084889DB79}" destId="{82BECA90-79FA-49E9-9062-4A6D669239C9}" srcOrd="0" destOrd="0" presId="urn:microsoft.com/office/officeart/2005/8/layout/radial6"/>
    <dgm:cxn modelId="{8075392A-82B9-4636-9112-25550808CA27}" type="presParOf" srcId="{4FB2991B-76B8-45BD-84F0-52084889DB79}" destId="{A24108F3-8CB5-45F3-B48A-C1D4256B7D78}" srcOrd="1" destOrd="0" presId="urn:microsoft.com/office/officeart/2005/8/layout/radial6"/>
    <dgm:cxn modelId="{011DE2D2-C865-4F51-96C1-726A4687670A}" type="presParOf" srcId="{4FB2991B-76B8-45BD-84F0-52084889DB79}" destId="{B6D73883-1E92-46B1-9109-BFB5B3856F6D}" srcOrd="2" destOrd="0" presId="urn:microsoft.com/office/officeart/2005/8/layout/radial6"/>
    <dgm:cxn modelId="{19AB32FB-3646-402F-B766-F369A348A1EA}" type="presParOf" srcId="{4FB2991B-76B8-45BD-84F0-52084889DB79}" destId="{16771D46-420E-4920-B417-6CF22195BD73}" srcOrd="3" destOrd="0" presId="urn:microsoft.com/office/officeart/2005/8/layout/radial6"/>
    <dgm:cxn modelId="{5B36AD5E-B475-4A93-BBBA-EEE565AF77E7}" type="presParOf" srcId="{4FB2991B-76B8-45BD-84F0-52084889DB79}" destId="{4F0A375C-E17C-4ACE-9F63-538403976CAF}" srcOrd="4" destOrd="0" presId="urn:microsoft.com/office/officeart/2005/8/layout/radial6"/>
    <dgm:cxn modelId="{1E300BE8-EB67-4893-99EB-8AE31842B85F}" type="presParOf" srcId="{4FB2991B-76B8-45BD-84F0-52084889DB79}" destId="{4ABA47E5-C297-44E5-AB47-AFD272BA2A25}" srcOrd="5" destOrd="0" presId="urn:microsoft.com/office/officeart/2005/8/layout/radial6"/>
    <dgm:cxn modelId="{8E38CE53-FCF8-4F1C-B502-9D8A79781C21}" type="presParOf" srcId="{4FB2991B-76B8-45BD-84F0-52084889DB79}" destId="{D555D3AD-E20E-4BBD-B7A4-0715E572DA86}" srcOrd="6" destOrd="0" presId="urn:microsoft.com/office/officeart/2005/8/layout/radial6"/>
    <dgm:cxn modelId="{BBA3238E-6FCD-4553-828E-62CB0E230195}" type="presParOf" srcId="{4FB2991B-76B8-45BD-84F0-52084889DB79}" destId="{77A4AF19-2B34-4E86-AF39-9E2F32B71372}" srcOrd="7" destOrd="0" presId="urn:microsoft.com/office/officeart/2005/8/layout/radial6"/>
    <dgm:cxn modelId="{B1678102-5C01-471E-9F92-39379CE77BBE}" type="presParOf" srcId="{4FB2991B-76B8-45BD-84F0-52084889DB79}" destId="{0FA94509-EBB7-4137-8A69-2FE30E45BDAE}" srcOrd="8" destOrd="0" presId="urn:microsoft.com/office/officeart/2005/8/layout/radial6"/>
    <dgm:cxn modelId="{7BC8E71E-56F9-43F4-A580-2945B6412790}" type="presParOf" srcId="{4FB2991B-76B8-45BD-84F0-52084889DB79}" destId="{3C37C773-E192-43C4-A4F0-EBA5A8091007}" srcOrd="9" destOrd="0" presId="urn:microsoft.com/office/officeart/2005/8/layout/radial6"/>
    <dgm:cxn modelId="{BDDF47AE-5C27-4FEF-BAA6-6FD8CF63EC54}" type="presParOf" srcId="{4FB2991B-76B8-45BD-84F0-52084889DB79}" destId="{6A235932-C342-47CF-832F-4BD231AAC330}" srcOrd="10" destOrd="0" presId="urn:microsoft.com/office/officeart/2005/8/layout/radial6"/>
    <dgm:cxn modelId="{219CF895-00D4-4393-BABF-1FB73EE06A72}" type="presParOf" srcId="{4FB2991B-76B8-45BD-84F0-52084889DB79}" destId="{8AD0E077-0B32-4808-B2AD-21EDCA1F019A}" srcOrd="11" destOrd="0" presId="urn:microsoft.com/office/officeart/2005/8/layout/radial6"/>
    <dgm:cxn modelId="{D1C63EC2-770A-4C30-8585-250C57B2BF52}" type="presParOf" srcId="{4FB2991B-76B8-45BD-84F0-52084889DB79}" destId="{80A0B5F3-E2E8-46DE-A24A-6CCE578F77D6}" srcOrd="12" destOrd="0" presId="urn:microsoft.com/office/officeart/2005/8/layout/radial6"/>
    <dgm:cxn modelId="{F5975CFF-A82C-44BF-81E4-C4FC3CD634CF}" type="presParOf" srcId="{4FB2991B-76B8-45BD-84F0-52084889DB79}" destId="{8EFDF3F2-7F03-4019-9D26-39F87268FD92}" srcOrd="13" destOrd="0" presId="urn:microsoft.com/office/officeart/2005/8/layout/radial6"/>
    <dgm:cxn modelId="{0F865E47-CCB1-4D8A-AA75-602AE7EC2ECB}" type="presParOf" srcId="{4FB2991B-76B8-45BD-84F0-52084889DB79}" destId="{1DB8373B-4963-4F30-ADBC-A3D4524E1849}" srcOrd="14" destOrd="0" presId="urn:microsoft.com/office/officeart/2005/8/layout/radial6"/>
    <dgm:cxn modelId="{F5234F12-3A36-4E48-9F7D-9F013D6BD3E7}" type="presParOf" srcId="{4FB2991B-76B8-45BD-84F0-52084889DB79}" destId="{38600450-4636-4107-A3CE-AE27A3B35D3E}" srcOrd="15"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00450-4636-4107-A3CE-AE27A3B35D3E}">
      <dsp:nvSpPr>
        <dsp:cNvPr id="0" name=""/>
        <dsp:cNvSpPr/>
      </dsp:nvSpPr>
      <dsp:spPr>
        <a:xfrm>
          <a:off x="1203469" y="485111"/>
          <a:ext cx="3075405" cy="3075405"/>
        </a:xfrm>
        <a:prstGeom prst="blockArc">
          <a:avLst>
            <a:gd name="adj1" fmla="val 11938066"/>
            <a:gd name="adj2" fmla="val 16190877"/>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A0B5F3-E2E8-46DE-A24A-6CCE578F77D6}">
      <dsp:nvSpPr>
        <dsp:cNvPr id="0" name=""/>
        <dsp:cNvSpPr/>
      </dsp:nvSpPr>
      <dsp:spPr>
        <a:xfrm>
          <a:off x="1211513" y="461050"/>
          <a:ext cx="3075405" cy="3075405"/>
        </a:xfrm>
        <a:prstGeom prst="blockArc">
          <a:avLst>
            <a:gd name="adj1" fmla="val 7560000"/>
            <a:gd name="adj2" fmla="val 1188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37C773-E192-43C4-A4F0-EBA5A8091007}">
      <dsp:nvSpPr>
        <dsp:cNvPr id="0" name=""/>
        <dsp:cNvSpPr/>
      </dsp:nvSpPr>
      <dsp:spPr>
        <a:xfrm>
          <a:off x="1211513" y="461050"/>
          <a:ext cx="3075405" cy="3075405"/>
        </a:xfrm>
        <a:prstGeom prst="blockArc">
          <a:avLst>
            <a:gd name="adj1" fmla="val 3240000"/>
            <a:gd name="adj2" fmla="val 756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55D3AD-E20E-4BBD-B7A4-0715E572DA86}">
      <dsp:nvSpPr>
        <dsp:cNvPr id="0" name=""/>
        <dsp:cNvSpPr/>
      </dsp:nvSpPr>
      <dsp:spPr>
        <a:xfrm>
          <a:off x="1211513" y="461050"/>
          <a:ext cx="3075405" cy="3075405"/>
        </a:xfrm>
        <a:prstGeom prst="blockArc">
          <a:avLst>
            <a:gd name="adj1" fmla="val 20520000"/>
            <a:gd name="adj2" fmla="val 324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771D46-420E-4920-B417-6CF22195BD73}">
      <dsp:nvSpPr>
        <dsp:cNvPr id="0" name=""/>
        <dsp:cNvSpPr/>
      </dsp:nvSpPr>
      <dsp:spPr>
        <a:xfrm>
          <a:off x="1219512" y="484983"/>
          <a:ext cx="3075405" cy="3075405"/>
        </a:xfrm>
        <a:prstGeom prst="blockArc">
          <a:avLst>
            <a:gd name="adj1" fmla="val 16154159"/>
            <a:gd name="adj2" fmla="val 20462245"/>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BECA90-79FA-49E9-9062-4A6D669239C9}">
      <dsp:nvSpPr>
        <dsp:cNvPr id="0" name=""/>
        <dsp:cNvSpPr/>
      </dsp:nvSpPr>
      <dsp:spPr>
        <a:xfrm>
          <a:off x="2041776" y="1291313"/>
          <a:ext cx="1414879" cy="1414879"/>
        </a:xfrm>
        <a:prstGeom prst="ellipse">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shade val="35000"/>
              <a:satMod val="16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smtClean="0"/>
            <a:t>软件工程    知识</a:t>
          </a:r>
          <a:r>
            <a:rPr lang="zh-CN" altLang="en-US" sz="1600" b="1" kern="1200" dirty="0"/>
            <a:t>与实践</a:t>
          </a:r>
        </a:p>
      </dsp:txBody>
      <dsp:txXfrm>
        <a:off x="2248980" y="1498517"/>
        <a:ext cx="1000471" cy="1000471"/>
      </dsp:txXfrm>
    </dsp:sp>
    <dsp:sp modelId="{A24108F3-8CB5-45F3-B48A-C1D4256B7D78}">
      <dsp:nvSpPr>
        <dsp:cNvPr id="0" name=""/>
        <dsp:cNvSpPr/>
      </dsp:nvSpPr>
      <dsp:spPr>
        <a:xfrm>
          <a:off x="2241978" y="25563"/>
          <a:ext cx="990415" cy="990415"/>
        </a:xfrm>
        <a:prstGeom prst="ellipse">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shade val="35000"/>
              <a:satMod val="16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a:t>工程科学</a:t>
          </a:r>
          <a:r>
            <a:rPr lang="zh-CN" altLang="en-US" sz="1600" b="1" kern="1200" dirty="0" smtClean="0"/>
            <a:t>知识    与</a:t>
          </a:r>
          <a:r>
            <a:rPr lang="zh-CN" altLang="en-US" sz="1600" b="1" kern="1200" dirty="0"/>
            <a:t>实践</a:t>
          </a:r>
        </a:p>
      </dsp:txBody>
      <dsp:txXfrm>
        <a:off x="2387021" y="170606"/>
        <a:ext cx="700329" cy="700329"/>
      </dsp:txXfrm>
    </dsp:sp>
    <dsp:sp modelId="{4F0A375C-E17C-4ACE-9F63-538403976CAF}">
      <dsp:nvSpPr>
        <dsp:cNvPr id="0" name=""/>
        <dsp:cNvSpPr/>
      </dsp:nvSpPr>
      <dsp:spPr>
        <a:xfrm>
          <a:off x="3682540" y="1039386"/>
          <a:ext cx="990415" cy="990415"/>
        </a:xfrm>
        <a:prstGeom prst="ellipse">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shade val="35000"/>
              <a:satMod val="16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a:t>管理科学</a:t>
          </a:r>
          <a:r>
            <a:rPr lang="zh-CN" altLang="en-US" sz="1600" b="1" kern="1200" smtClean="0"/>
            <a:t>知识    与</a:t>
          </a:r>
          <a:r>
            <a:rPr lang="zh-CN" altLang="en-US" sz="1600" b="1" kern="1200" dirty="0"/>
            <a:t>实践</a:t>
          </a:r>
        </a:p>
      </dsp:txBody>
      <dsp:txXfrm>
        <a:off x="3827583" y="1184429"/>
        <a:ext cx="700329" cy="700329"/>
      </dsp:txXfrm>
    </dsp:sp>
    <dsp:sp modelId="{77A4AF19-2B34-4E86-AF39-9E2F32B71372}">
      <dsp:nvSpPr>
        <dsp:cNvPr id="0" name=""/>
        <dsp:cNvSpPr/>
      </dsp:nvSpPr>
      <dsp:spPr>
        <a:xfrm>
          <a:off x="3136889" y="2718727"/>
          <a:ext cx="990415" cy="990415"/>
        </a:xfrm>
        <a:prstGeom prst="ellipse">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shade val="35000"/>
              <a:satMod val="16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smtClean="0"/>
            <a:t>计算机 科学</a:t>
          </a:r>
          <a:r>
            <a:rPr lang="zh-CN" altLang="en-US" sz="1600" b="1" kern="1200" dirty="0"/>
            <a:t>基本原理</a:t>
          </a:r>
        </a:p>
      </dsp:txBody>
      <dsp:txXfrm>
        <a:off x="3281932" y="2863770"/>
        <a:ext cx="700329" cy="700329"/>
      </dsp:txXfrm>
    </dsp:sp>
    <dsp:sp modelId="{6A235932-C342-47CF-832F-4BD231AAC330}">
      <dsp:nvSpPr>
        <dsp:cNvPr id="0" name=""/>
        <dsp:cNvSpPr/>
      </dsp:nvSpPr>
      <dsp:spPr>
        <a:xfrm>
          <a:off x="1371126" y="2718727"/>
          <a:ext cx="990415" cy="990415"/>
        </a:xfrm>
        <a:prstGeom prst="ellipse">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shade val="35000"/>
              <a:satMod val="16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a:t>应用</a:t>
          </a:r>
          <a:r>
            <a:rPr lang="zh-CN" altLang="en-US" sz="1600" b="1" kern="1200" smtClean="0"/>
            <a:t>领域知识    与实践</a:t>
          </a:r>
          <a:endParaRPr lang="zh-CN" altLang="en-US" sz="1600" b="1" kern="1200" dirty="0"/>
        </a:p>
      </dsp:txBody>
      <dsp:txXfrm>
        <a:off x="1516169" y="2863770"/>
        <a:ext cx="700329" cy="700329"/>
      </dsp:txXfrm>
    </dsp:sp>
    <dsp:sp modelId="{8EFDF3F2-7F03-4019-9D26-39F87268FD92}">
      <dsp:nvSpPr>
        <dsp:cNvPr id="0" name=""/>
        <dsp:cNvSpPr/>
      </dsp:nvSpPr>
      <dsp:spPr>
        <a:xfrm>
          <a:off x="825475" y="1039386"/>
          <a:ext cx="990415" cy="990415"/>
        </a:xfrm>
        <a:prstGeom prst="ellipse">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shade val="35000"/>
              <a:satMod val="16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a:t>数学基本原理</a:t>
          </a:r>
        </a:p>
      </dsp:txBody>
      <dsp:txXfrm>
        <a:off x="970518" y="1184429"/>
        <a:ext cx="700329" cy="70032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675" b="0" i="0" kern="1200" dirty="0" smtClean="0">
                <a:solidFill>
                  <a:schemeClr val="tx1"/>
                </a:solidFill>
                <a:effectLst/>
                <a:latin typeface="+mn-lt"/>
                <a:ea typeface="+mn-ea"/>
                <a:cs typeface="+mn-cs"/>
              </a:rPr>
              <a:t>奥斯卡</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王尔德</a:t>
            </a:r>
            <a:r>
              <a:rPr lang="en-US" altLang="zh-CN" sz="675" b="0" i="0" kern="1200" dirty="0" smtClean="0">
                <a:solidFill>
                  <a:schemeClr val="tx1"/>
                </a:solidFill>
                <a:effectLst/>
                <a:latin typeface="+mn-lt"/>
                <a:ea typeface="+mn-ea"/>
                <a:cs typeface="+mn-cs"/>
              </a:rPr>
              <a:t>(Oscar Wilde</a:t>
            </a:r>
            <a:r>
              <a:rPr lang="zh-CN" altLang="en-US" sz="675" b="0" i="0" kern="1200" dirty="0" smtClean="0">
                <a:solidFill>
                  <a:schemeClr val="tx1"/>
                </a:solidFill>
                <a:effectLst/>
                <a:latin typeface="+mn-lt"/>
                <a:ea typeface="+mn-ea"/>
                <a:cs typeface="+mn-cs"/>
              </a:rPr>
              <a:t>，</a:t>
            </a:r>
            <a:r>
              <a:rPr lang="en-US" altLang="zh-CN" sz="675" b="0" i="0" kern="1200" dirty="0" smtClean="0">
                <a:solidFill>
                  <a:schemeClr val="tx1"/>
                </a:solidFill>
                <a:effectLst/>
                <a:latin typeface="+mn-lt"/>
                <a:ea typeface="+mn-ea"/>
                <a:cs typeface="+mn-cs"/>
              </a:rPr>
              <a:t>1854</a:t>
            </a:r>
            <a:r>
              <a:rPr lang="zh-CN" altLang="en-US" sz="675" b="0" i="0" kern="1200" dirty="0" smtClean="0">
                <a:solidFill>
                  <a:schemeClr val="tx1"/>
                </a:solidFill>
                <a:effectLst/>
                <a:latin typeface="+mn-lt"/>
                <a:ea typeface="+mn-ea"/>
                <a:cs typeface="+mn-cs"/>
              </a:rPr>
              <a:t>年</a:t>
            </a:r>
            <a:r>
              <a:rPr lang="en-US" altLang="zh-CN" sz="675" b="0" i="0" kern="1200" dirty="0" smtClean="0">
                <a:solidFill>
                  <a:schemeClr val="tx1"/>
                </a:solidFill>
                <a:effectLst/>
                <a:latin typeface="+mn-lt"/>
                <a:ea typeface="+mn-ea"/>
                <a:cs typeface="+mn-cs"/>
              </a:rPr>
              <a:t>10</a:t>
            </a:r>
            <a:r>
              <a:rPr lang="zh-CN" altLang="en-US" sz="675" b="0" i="0" kern="1200" dirty="0" smtClean="0">
                <a:solidFill>
                  <a:schemeClr val="tx1"/>
                </a:solidFill>
                <a:effectLst/>
                <a:latin typeface="+mn-lt"/>
                <a:ea typeface="+mn-ea"/>
                <a:cs typeface="+mn-cs"/>
              </a:rPr>
              <a:t>月</a:t>
            </a:r>
            <a:r>
              <a:rPr lang="en-US" altLang="zh-CN" sz="675" b="0" i="0" kern="1200" dirty="0" smtClean="0">
                <a:solidFill>
                  <a:schemeClr val="tx1"/>
                </a:solidFill>
                <a:effectLst/>
                <a:latin typeface="+mn-lt"/>
                <a:ea typeface="+mn-ea"/>
                <a:cs typeface="+mn-cs"/>
              </a:rPr>
              <a:t>16</a:t>
            </a:r>
            <a:r>
              <a:rPr lang="zh-CN" altLang="en-US" sz="675" b="0" i="0" kern="1200" dirty="0" smtClean="0">
                <a:solidFill>
                  <a:schemeClr val="tx1"/>
                </a:solidFill>
                <a:effectLst/>
                <a:latin typeface="+mn-lt"/>
                <a:ea typeface="+mn-ea"/>
                <a:cs typeface="+mn-cs"/>
              </a:rPr>
              <a:t>日</a:t>
            </a:r>
            <a:r>
              <a:rPr lang="en-US" altLang="zh-CN" sz="675" b="0" i="0" kern="1200" dirty="0" smtClean="0">
                <a:solidFill>
                  <a:schemeClr val="tx1"/>
                </a:solidFill>
                <a:effectLst/>
                <a:latin typeface="+mn-lt"/>
                <a:ea typeface="+mn-ea"/>
                <a:cs typeface="+mn-cs"/>
              </a:rPr>
              <a:t>-1900</a:t>
            </a:r>
            <a:r>
              <a:rPr lang="zh-CN" altLang="en-US" sz="675" b="0" i="0" kern="1200" dirty="0" smtClean="0">
                <a:solidFill>
                  <a:schemeClr val="tx1"/>
                </a:solidFill>
                <a:effectLst/>
                <a:latin typeface="+mn-lt"/>
                <a:ea typeface="+mn-ea"/>
                <a:cs typeface="+mn-cs"/>
              </a:rPr>
              <a:t>年</a:t>
            </a:r>
            <a:r>
              <a:rPr lang="en-US" altLang="zh-CN" sz="675" b="0" i="0" kern="1200" dirty="0" smtClean="0">
                <a:solidFill>
                  <a:schemeClr val="tx1"/>
                </a:solidFill>
                <a:effectLst/>
                <a:latin typeface="+mn-lt"/>
                <a:ea typeface="+mn-ea"/>
                <a:cs typeface="+mn-cs"/>
              </a:rPr>
              <a:t>11</a:t>
            </a:r>
            <a:r>
              <a:rPr lang="zh-CN" altLang="en-US" sz="675" b="0" i="0" kern="1200" dirty="0" smtClean="0">
                <a:solidFill>
                  <a:schemeClr val="tx1"/>
                </a:solidFill>
                <a:effectLst/>
                <a:latin typeface="+mn-lt"/>
                <a:ea typeface="+mn-ea"/>
                <a:cs typeface="+mn-cs"/>
              </a:rPr>
              <a:t>月</a:t>
            </a:r>
            <a:r>
              <a:rPr lang="en-US" altLang="zh-CN" sz="675" b="0" i="0" kern="1200" dirty="0" smtClean="0">
                <a:solidFill>
                  <a:schemeClr val="tx1"/>
                </a:solidFill>
                <a:effectLst/>
                <a:latin typeface="+mn-lt"/>
                <a:ea typeface="+mn-ea"/>
                <a:cs typeface="+mn-cs"/>
              </a:rPr>
              <a:t>30</a:t>
            </a:r>
            <a:r>
              <a:rPr lang="zh-CN" altLang="en-US" sz="675" b="0" i="0" kern="1200" dirty="0" smtClean="0">
                <a:solidFill>
                  <a:schemeClr val="tx1"/>
                </a:solidFill>
                <a:effectLst/>
                <a:latin typeface="+mn-lt"/>
                <a:ea typeface="+mn-ea"/>
                <a:cs typeface="+mn-cs"/>
              </a:rPr>
              <a:t>日</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，爱尔兰作家、诗人、剧作家，英国唯美主义艺术运动的倡导者。他的作品在剧院演出后得到广大回响，在</a:t>
            </a:r>
            <a:r>
              <a:rPr lang="en-US" altLang="zh-CN" sz="675" b="0" i="0" kern="1200" dirty="0" smtClean="0">
                <a:solidFill>
                  <a:schemeClr val="tx1"/>
                </a:solidFill>
                <a:effectLst/>
                <a:latin typeface="+mn-lt"/>
                <a:ea typeface="+mn-ea"/>
                <a:cs typeface="+mn-cs"/>
              </a:rPr>
              <a:t>19</a:t>
            </a:r>
            <a:r>
              <a:rPr lang="zh-CN" altLang="en-US" sz="675" b="0" i="0" kern="1200" dirty="0" smtClean="0">
                <a:solidFill>
                  <a:schemeClr val="tx1"/>
                </a:solidFill>
                <a:effectLst/>
                <a:latin typeface="+mn-lt"/>
                <a:ea typeface="+mn-ea"/>
                <a:cs typeface="+mn-cs"/>
              </a:rPr>
              <a:t>世纪与萧伯纳齐名。他的戏剧、诗作、小说留给后人许多惯用语，如“活得快乐，就是最好的报复”。王尔德富有过人的自信和天赋，虽然他的晚年极为潦倒，但他的艺术成就仍使他成为世界经典的艺术家。他创作了</a:t>
            </a:r>
            <a:r>
              <a:rPr lang="en-US" altLang="zh-CN" sz="675" b="0" i="0" kern="1200" dirty="0" smtClean="0">
                <a:solidFill>
                  <a:schemeClr val="tx1"/>
                </a:solidFill>
                <a:effectLst/>
                <a:latin typeface="+mn-lt"/>
                <a:ea typeface="+mn-ea"/>
                <a:cs typeface="+mn-cs"/>
              </a:rPr>
              <a:t>9 </a:t>
            </a:r>
            <a:r>
              <a:rPr lang="zh-CN" altLang="en-US" sz="675" b="0" i="0" kern="1200" dirty="0" smtClean="0">
                <a:solidFill>
                  <a:schemeClr val="tx1"/>
                </a:solidFill>
                <a:effectLst/>
                <a:latin typeface="+mn-lt"/>
                <a:ea typeface="+mn-ea"/>
                <a:cs typeface="+mn-cs"/>
              </a:rPr>
              <a:t>篇童话，结集为</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快乐王子和其他故事</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和</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石榴屋</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两部童话集。</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那么对于本课程的学习基础，是要具备</a:t>
            </a:r>
            <a:r>
              <a:rPr lang="en-US" altLang="zh-CN" smtClean="0"/>
              <a:t>——</a:t>
            </a:r>
            <a:endParaRPr lang="en-US" altLang="zh-CN" smtClean="0"/>
          </a:p>
          <a:p>
            <a:endParaRPr lang="en-US" altLang="zh-CN" smtClean="0"/>
          </a:p>
          <a:p>
            <a:r>
              <a:rPr lang="zh-CN" altLang="en-US" smtClean="0"/>
              <a:t>具体的学习方法是</a:t>
            </a:r>
            <a:r>
              <a:rPr lang="en-US" altLang="zh-CN" smtClean="0"/>
              <a:t>——</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人月神话被称为是软件工程领域的圣经</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我们的课程属于过程性评价课程，考核的方式是</a:t>
            </a:r>
            <a:r>
              <a:rPr lang="en-US" altLang="zh-CN" smtClean="0"/>
              <a:t>——</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下面介绍一下课程实习的要求</a:t>
            </a:r>
            <a:endParaRPr lang="zh-CN" altLang="en-US"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在毕业要求里面有关于沟通、团队合作方面的要求，大家在分组合作的过程中，也要进行团队合作，如果团队成员能够协调一致，齐心协力，合理分工，发挥团队的力量，一定能够取得很优秀的成绩。</a:t>
            </a:r>
            <a:endParaRPr lang="en-US" altLang="zh-CN" dirty="0" smtClean="0"/>
          </a:p>
          <a:p>
            <a:endParaRPr lang="en-US" altLang="zh-CN" dirty="0" smtClean="0"/>
          </a:p>
          <a:p>
            <a:r>
              <a:rPr lang="zh-CN" altLang="en-US" dirty="0" smtClean="0"/>
              <a:t>念一下宣传语</a:t>
            </a:r>
            <a:endParaRPr lang="zh-CN" altLang="en-US"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p:spPr>
      </p:sp>
      <p:sp>
        <p:nvSpPr>
          <p:cNvPr id="90115" name="备注占位符 2"/>
          <p:cNvSpPr>
            <a:spLocks noGrp="1"/>
          </p:cNvSpPr>
          <p:nvPr>
            <p:ph type="body" idx="1"/>
          </p:nvPr>
        </p:nvSpPr>
        <p:spPr bwMode="auto">
          <a:noFill/>
        </p:spPr>
        <p:txBody>
          <a:bodyPr wrap="square" numCol="1" anchor="t" anchorCtr="0" compatLnSpc="1"/>
          <a:lstStyle/>
          <a:p>
            <a:pPr marL="171450" indent="-171450">
              <a:buFont typeface="Arial" panose="020B0604020202020204" pitchFamily="34" charset="0"/>
              <a:buChar char="•"/>
            </a:pPr>
            <a:endParaRPr lang="en-US" altLang="zh-CN" b="0" dirty="0">
              <a:latin typeface="微软雅黑" panose="020B0503020204020204" pitchFamily="34" charset="-122"/>
              <a:ea typeface="微软雅黑" panose="020B0503020204020204" pitchFamily="34" charset="-122"/>
            </a:endParaRPr>
          </a:p>
        </p:txBody>
      </p:sp>
      <p:sp>
        <p:nvSpPr>
          <p:cNvPr id="9011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0" hangingPunct="0"/>
            <a:fld id="{C597E76C-204A-464E-A35B-6022DD10031D}" type="slidenum">
              <a:rPr lang="zh-CN" altLang="en-US" sz="1200"/>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那些塔吊，就是建筑工程的工具， 当产品交付时，它们就消失了。 </a:t>
            </a:r>
            <a:endParaRPr lang="en-US" altLang="zh-CN" dirty="0"/>
          </a:p>
          <a:p>
            <a:endParaRPr lang="en-US" dirty="0"/>
          </a:p>
          <a:p>
            <a:r>
              <a:rPr lang="zh-CN" altLang="en-US" dirty="0"/>
              <a:t>提问：在软件的构建过程中， 有什么样的工具，像塔吊那样？ </a:t>
            </a:r>
            <a:endParaRPr lang="en-US" altLang="zh-CN" dirty="0"/>
          </a:p>
          <a:p>
            <a:endParaRPr lang="en-US" dirty="0"/>
          </a:p>
          <a:p>
            <a:r>
              <a:rPr lang="zh-CN" altLang="en-US" dirty="0"/>
              <a:t>塔吊也有一个设计，建造，安装，使用，拆卸的过程：</a:t>
            </a:r>
            <a:endParaRPr lang="en-US" dirty="0"/>
          </a:p>
          <a:p>
            <a:r>
              <a:rPr lang="en-US" dirty="0"/>
              <a:t>	http://www.wuji8.com/meta/565085646.html</a:t>
            </a:r>
            <a:endParaRPr lang="en-US" dirty="0"/>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p:spPr>
      </p:sp>
      <p:sp>
        <p:nvSpPr>
          <p:cNvPr id="90115" name="备注占位符 2"/>
          <p:cNvSpPr>
            <a:spLocks noGrp="1"/>
          </p:cNvSpPr>
          <p:nvPr>
            <p:ph type="body" idx="1"/>
          </p:nvPr>
        </p:nvSpPr>
        <p:spPr bwMode="auto">
          <a:noFill/>
        </p:spPr>
        <p:txBody>
          <a:bodyPr wrap="square" numCol="1" anchor="t" anchorCtr="0" compatLnSpc="1"/>
          <a:lstStyle/>
          <a:p>
            <a:endParaRPr lang="en-US" altLang="zh-CN" smtClean="0"/>
          </a:p>
        </p:txBody>
      </p:sp>
      <p:sp>
        <p:nvSpPr>
          <p:cNvPr id="9011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0" hangingPunct="0"/>
            <a:fld id="{C597E76C-204A-464E-A35B-6022DD10031D}" type="slidenum">
              <a:rPr lang="zh-CN" altLang="en-US" sz="120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通过前面对课程的简要介绍，大家了解了本课程要学习的内容。</a:t>
            </a:r>
            <a:endParaRPr lang="en-US" altLang="zh-CN" dirty="0" smtClean="0"/>
          </a:p>
          <a:p>
            <a:endParaRPr lang="en-US" altLang="zh-CN" dirty="0" smtClean="0"/>
          </a:p>
          <a:p>
            <a:r>
              <a:rPr lang="zh-CN" altLang="en-US" dirty="0" smtClean="0"/>
              <a:t>下面我们要了解一下，课程学习要达到什么目标，有什么具体要求，以及如何学，如何达到目标。</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课程培养出的人才应该是以社会需求为导向的，以培养政治合格，专业素质和综合素质过硬的大学生为人才目标。计算机类学生要想迎接社会文化多元化的挑战，就要紧握时代发展需要，对于本课程而言，如果能够正确引导学生树立正确科学发展观，这些就是目前对于软件开发行业的“需求”，将需求变成学生自己的目标，有利于为大学生在学习工作中增加强大的动力。</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首先是学习本课程的目的</a:t>
            </a:r>
            <a:endParaRPr lang="zh-CN" altLang="en-US"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在学习过程中，通过这些任务，来达到学习的目的，以进一步达到学习的要求</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那么对于本课程的学习基础，是要具备</a:t>
            </a:r>
            <a:r>
              <a:rPr lang="en-US" altLang="zh-CN" smtClean="0"/>
              <a:t>——</a:t>
            </a:r>
            <a:endParaRPr lang="en-US" altLang="zh-CN" smtClean="0"/>
          </a:p>
          <a:p>
            <a:endParaRPr lang="en-US" altLang="zh-CN" smtClean="0"/>
          </a:p>
          <a:p>
            <a:r>
              <a:rPr lang="zh-CN" altLang="en-US" smtClean="0"/>
              <a:t>具体的学习方法是</a:t>
            </a:r>
            <a:r>
              <a:rPr lang="en-US" altLang="zh-CN" smtClean="0"/>
              <a:t>——</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课程中有关概念、原理、技术和方法方面的内容，需要理解的比较多，比如</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在理解的基础上，要掌握</a:t>
            </a:r>
            <a:r>
              <a:rPr lang="en-US" altLang="zh-CN" dirty="0" smtClean="0"/>
              <a:t>——</a:t>
            </a:r>
            <a:endParaRPr lang="en-US" altLang="zh-CN" dirty="0" smtClean="0"/>
          </a:p>
          <a:p>
            <a:endParaRPr lang="en-US" altLang="zh-CN" dirty="0" smtClean="0"/>
          </a:p>
          <a:p>
            <a:r>
              <a:rPr lang="zh-CN" altLang="en-US" dirty="0" smtClean="0"/>
              <a:t>要学会运用</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664C647B-3902-4EAC-8B1A-26A43B04CCA8}"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B1273ECA-CEF7-4394-B67C-C7C683DF1C95}"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6C677D33-B84E-43DD-8059-B0F498D8E1D0}"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C602F664-425D-469C-8BD2-BD2BB2C8CD9E}" type="datetime1">
              <a:rPr lang="zh-CN" altLang="en-US" smtClean="0"/>
            </a:fld>
            <a:endParaRPr lang="zh-CN" altLang="en-US"/>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C07D2942-D1EF-4FE9-B75F-34C790324FB4}"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1C88D37F-3C21-412A-AE42-D1EF867CF9BA}"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606359D7-51C6-41D9-9F47-4CA733AB9613}"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B0A3690D-D901-418A-B7B0-145CD044738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70943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solidFill>
            <a:schemeClr val="accent1"/>
          </a:solidFill>
          <a:ln>
            <a:noFill/>
          </a:ln>
          <a:effectLst>
            <a:outerShdw blurRad="3556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24"/>
                                        </p:tgtEl>
                                        <p:attrNameLst>
                                          <p:attrName>style.visibility</p:attrName>
                                        </p:attrNameLst>
                                      </p:cBhvr>
                                      <p:to>
                                        <p:strVal val="visible"/>
                                      </p:to>
                                    </p:set>
                                    <p:anim by="(-#ppt_w*2)" calcmode="lin" valueType="num">
                                      <p:cBhvr rctx="PPT">
                                        <p:cTn id="14" dur="500" autoRev="1" fill="hold">
                                          <p:stCondLst>
                                            <p:cond delay="0"/>
                                          </p:stCondLst>
                                        </p:cTn>
                                        <p:tgtEl>
                                          <p:spTgt spid="24"/>
                                        </p:tgtEl>
                                        <p:attrNameLst>
                                          <p:attrName>ppt_w</p:attrName>
                                        </p:attrNameLst>
                                      </p:cBhvr>
                                    </p:anim>
                                    <p:anim by="(#ppt_w*0.50)" calcmode="lin" valueType="num">
                                      <p:cBhvr>
                                        <p:cTn id="15" dur="500" decel="50000" autoRev="1" fill="hold">
                                          <p:stCondLst>
                                            <p:cond delay="0"/>
                                          </p:stCondLst>
                                        </p:cTn>
                                        <p:tgtEl>
                                          <p:spTgt spid="24"/>
                                        </p:tgtEl>
                                        <p:attrNameLst>
                                          <p:attrName>ppt_x</p:attrName>
                                        </p:attrNameLst>
                                      </p:cBhvr>
                                    </p:anim>
                                    <p:anim from="(-#ppt_h/2)" to="(#ppt_y)" calcmode="lin" valueType="num">
                                      <p:cBhvr>
                                        <p:cTn id="16" dur="1000" fill="hold">
                                          <p:stCondLst>
                                            <p:cond delay="0"/>
                                          </p:stCondLst>
                                        </p:cTn>
                                        <p:tgtEl>
                                          <p:spTgt spid="24"/>
                                        </p:tgtEl>
                                        <p:attrNameLst>
                                          <p:attrName>ppt_y</p:attrName>
                                        </p:attrNameLst>
                                      </p:cBhvr>
                                    </p:anim>
                                    <p:animRot by="21600000">
                                      <p:cBhvr>
                                        <p:cTn id="17" dur="1000" fill="hold">
                                          <p:stCondLst>
                                            <p:cond delay="0"/>
                                          </p:stCondLst>
                                        </p:cTn>
                                        <p:tgtEl>
                                          <p:spTgt spid="24"/>
                                        </p:tgtEl>
                                        <p:attrNameLst>
                                          <p:attrName>r</p:attrName>
                                        </p:attrNameLst>
                                      </p:cBhvr>
                                    </p:animRot>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25"/>
                                        </p:tgtEl>
                                        <p:attrNameLst>
                                          <p:attrName>style.visibility</p:attrName>
                                        </p:attrNameLst>
                                      </p:cBhvr>
                                      <p:to>
                                        <p:strVal val="visible"/>
                                      </p:to>
                                    </p:set>
                                    <p:anim by="(-#ppt_w*2)" calcmode="lin" valueType="num">
                                      <p:cBhvr rctx="PPT">
                                        <p:cTn id="20" dur="500" autoRev="1" fill="hold">
                                          <p:stCondLst>
                                            <p:cond delay="0"/>
                                          </p:stCondLst>
                                        </p:cTn>
                                        <p:tgtEl>
                                          <p:spTgt spid="25"/>
                                        </p:tgtEl>
                                        <p:attrNameLst>
                                          <p:attrName>ppt_w</p:attrName>
                                        </p:attrNameLst>
                                      </p:cBhvr>
                                    </p:anim>
                                    <p:anim by="(#ppt_w*0.50)" calcmode="lin" valueType="num">
                                      <p:cBhvr>
                                        <p:cTn id="21" dur="500" decel="50000" autoRev="1" fill="hold">
                                          <p:stCondLst>
                                            <p:cond delay="0"/>
                                          </p:stCondLst>
                                        </p:cTn>
                                        <p:tgtEl>
                                          <p:spTgt spid="25"/>
                                        </p:tgtEl>
                                        <p:attrNameLst>
                                          <p:attrName>ppt_x</p:attrName>
                                        </p:attrNameLst>
                                      </p:cBhvr>
                                    </p:anim>
                                    <p:anim from="(-#ppt_h/2)" to="(#ppt_y)" calcmode="lin" valueType="num">
                                      <p:cBhvr>
                                        <p:cTn id="22" dur="1000" fill="hold">
                                          <p:stCondLst>
                                            <p:cond delay="0"/>
                                          </p:stCondLst>
                                        </p:cTn>
                                        <p:tgtEl>
                                          <p:spTgt spid="25"/>
                                        </p:tgtEl>
                                        <p:attrNameLst>
                                          <p:attrName>ppt_y</p:attrName>
                                        </p:attrNameLst>
                                      </p:cBhvr>
                                    </p:anim>
                                    <p:animRot by="21600000">
                                      <p:cBhvr>
                                        <p:cTn id="23" dur="1000" fill="hold">
                                          <p:stCondLst>
                                            <p:cond delay="0"/>
                                          </p:stCondLst>
                                        </p:cTn>
                                        <p:tgtEl>
                                          <p:spTgt spid="25"/>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endParaRPr lang="zh-CN" altLang="en-US" dirty="0" smtClean="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074151E4-F0FA-43D4-B77A-6E4A6914250B}"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214677E-6871-4678-AEAF-07119496701A}" type="datetime1">
              <a:rPr lang="zh-CN" altLang="en-US" smtClean="0"/>
            </a:fld>
            <a:endParaRPr lang="en-US" altLang="ko-KR"/>
          </a:p>
        </p:txBody>
      </p:sp>
      <p:sp>
        <p:nvSpPr>
          <p:cNvPr id="3" name="页脚占位符 2"/>
          <p:cNvSpPr>
            <a:spLocks noGrp="1"/>
          </p:cNvSpPr>
          <p:nvPr>
            <p:ph type="ftr" sz="quarter" idx="11"/>
          </p:nvPr>
        </p:nvSpPr>
        <p:spPr/>
        <p:txBody>
          <a:bodyPr/>
          <a:lstStyle>
            <a:lvl1pPr>
              <a:defRPr/>
            </a:lvl1pPr>
          </a:lstStyle>
          <a:p>
            <a:r>
              <a:rPr lang="zh-CN" altLang="en-US" smtClean="0"/>
              <a:t>软件工程</a:t>
            </a:r>
            <a:endParaRPr lang="en-US" altLang="ko-KR"/>
          </a:p>
        </p:txBody>
      </p:sp>
      <p:sp>
        <p:nvSpPr>
          <p:cNvPr id="4" name="灯片编号占位符 3"/>
          <p:cNvSpPr>
            <a:spLocks noGrp="1"/>
          </p:cNvSpPr>
          <p:nvPr>
            <p:ph type="sldNum" sz="quarter" idx="12"/>
          </p:nvPr>
        </p:nvSpPr>
        <p:spPr/>
        <p:txBody>
          <a:bodyPr/>
          <a:lstStyle>
            <a:lvl1pPr>
              <a:defRPr/>
            </a:lvl1pPr>
          </a:lstStyle>
          <a:p>
            <a:fld id="{47CA9980-A6FB-42C0-B5E8-AA033557BCE0}" type="slidenum">
              <a:rPr lang="ko-KR" altLang="en-US"/>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6EEB4C4A-407A-4BD5-8740-C78C4B45F1FB}"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l" defTabSz="685800" rtl="0" eaLnBrk="1" latinLnBrk="0" hangingPunct="1">
        <a:lnSpc>
          <a:spcPct val="90000"/>
        </a:lnSpc>
        <a:spcBef>
          <a:spcPts val="600"/>
        </a:spcBef>
        <a:spcAft>
          <a:spcPts val="150"/>
        </a:spcAft>
        <a:buClr>
          <a:schemeClr val="accent1"/>
        </a:buClr>
        <a:buSzPct val="80000"/>
        <a:buFont typeface="Arial" panose="020B0604020202020204" pitchFamily="34" charset="0"/>
        <a:buChar char="֍"/>
        <a:defRPr sz="2800" kern="1200">
          <a:solidFill>
            <a:schemeClr val="tx2">
              <a:lumMod val="90000"/>
              <a:lumOff val="10000"/>
            </a:schemeClr>
          </a:solidFill>
          <a:latin typeface="+mn-lt"/>
          <a:ea typeface="+mn-ea"/>
          <a:cs typeface="+mn-cs"/>
        </a:defRPr>
      </a:lvl1pPr>
      <a:lvl2pPr marL="720090" indent="-360045" algn="l" defTabSz="685800" rtl="0" eaLnBrk="1" latinLnBrk="0" hangingPunct="1">
        <a:lnSpc>
          <a:spcPct val="90000"/>
        </a:lnSpc>
        <a:spcBef>
          <a:spcPts val="600"/>
        </a:spcBef>
        <a:spcAft>
          <a:spcPts val="300"/>
        </a:spcAft>
        <a:buClr>
          <a:schemeClr val="accent2"/>
        </a:buClr>
        <a:buFont typeface="Arial" panose="020B0604020202020204" pitchFamily="34" charset="0"/>
        <a:buChar char="→"/>
        <a:defRPr sz="2400" kern="1200">
          <a:solidFill>
            <a:schemeClr val="tx2">
              <a:lumMod val="90000"/>
              <a:lumOff val="10000"/>
            </a:schemeClr>
          </a:solidFill>
          <a:latin typeface="+mn-lt"/>
          <a:ea typeface="+mn-ea"/>
          <a:cs typeface="+mn-cs"/>
        </a:defRPr>
      </a:lvl2pPr>
      <a:lvl3pPr marL="1080135" indent="-28829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9.bin"/><Relationship Id="rId2" Type="http://schemas.openxmlformats.org/officeDocument/2006/relationships/image" Target="../media/image15.w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uml.org.cn/index.asp"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image" Target="../media/image2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3.bin"/><Relationship Id="rId2" Type="http://schemas.openxmlformats.org/officeDocument/2006/relationships/image" Target="../media/image9.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smtClean="0">
                <a:solidFill>
                  <a:srgbClr val="000000"/>
                </a:solidFill>
                <a:effectLst>
                  <a:outerShdw blurRad="38100" dist="38100" dir="2700000" algn="tl">
                    <a:srgbClr val="000000">
                      <a:alpha val="43137"/>
                    </a:srgbClr>
                  </a:outerShdw>
                </a:effectLst>
                <a:ea typeface="华文中宋" panose="02010600040101010101"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王强</a:t>
            </a:r>
            <a:endParaRPr lang="zh-CN" altLang="en-US" sz="1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smtClean="0"/>
              <a:t>软件工程</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236855" y="945515"/>
          <a:ext cx="8557895" cy="2974340"/>
        </p:xfrm>
        <a:graphic>
          <a:graphicData uri="http://schemas.openxmlformats.org/presentationml/2006/ole">
            <mc:AlternateContent xmlns:mc="http://schemas.openxmlformats.org/markup-compatibility/2006">
              <mc:Choice xmlns:v="urn:schemas-microsoft-com:vml" Requires="v">
                <p:oleObj spid="_x0000_s8" name="" r:id="rId1" imgW="6210300" imgH="3467100" progId="Paint.Picture">
                  <p:embed/>
                </p:oleObj>
              </mc:Choice>
              <mc:Fallback>
                <p:oleObj name="" r:id="rId1" imgW="6210300" imgH="3467100" progId="Paint.Picture">
                  <p:embed/>
                  <p:pic>
                    <p:nvPicPr>
                      <p:cNvPr id="0" name="图片 7"/>
                      <p:cNvPicPr/>
                      <p:nvPr/>
                    </p:nvPicPr>
                    <p:blipFill>
                      <a:blip r:embed="rId2"/>
                      <a:stretch>
                        <a:fillRect/>
                      </a:stretch>
                    </p:blipFill>
                    <p:spPr>
                      <a:xfrm>
                        <a:off x="236855" y="945515"/>
                        <a:ext cx="8557895" cy="297434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smtClean="0"/>
              <a:t>软件工程</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295910" y="1398905"/>
          <a:ext cx="8562340" cy="2345055"/>
        </p:xfrm>
        <a:graphic>
          <a:graphicData uri="http://schemas.openxmlformats.org/presentationml/2006/ole">
            <mc:AlternateContent xmlns:mc="http://schemas.openxmlformats.org/markup-compatibility/2006">
              <mc:Choice xmlns:v="urn:schemas-microsoft-com:vml" Requires="v">
                <p:oleObj spid="_x0000_s8" name="" r:id="rId1" imgW="7790815" imgH="2695575" progId="Paint.Picture">
                  <p:embed/>
                </p:oleObj>
              </mc:Choice>
              <mc:Fallback>
                <p:oleObj name="" r:id="rId1" imgW="7790815" imgH="2695575" progId="Paint.Picture">
                  <p:embed/>
                  <p:pic>
                    <p:nvPicPr>
                      <p:cNvPr id="0" name="图片 7"/>
                      <p:cNvPicPr/>
                      <p:nvPr/>
                    </p:nvPicPr>
                    <p:blipFill>
                      <a:blip r:embed="rId2"/>
                      <a:stretch>
                        <a:fillRect/>
                      </a:stretch>
                    </p:blipFill>
                    <p:spPr>
                      <a:xfrm>
                        <a:off x="295910" y="1398905"/>
                        <a:ext cx="8562340" cy="234505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网络</a:t>
            </a:r>
            <a:r>
              <a:rPr lang="zh-CN" altLang="en-US" dirty="0" smtClean="0">
                <a:sym typeface="+mn-ea"/>
              </a:rPr>
              <a:t>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lstStyle/>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207645" y="932815"/>
          <a:ext cx="8693150" cy="3424555"/>
        </p:xfrm>
        <a:graphic>
          <a:graphicData uri="http://schemas.openxmlformats.org/presentationml/2006/ole">
            <mc:AlternateContent xmlns:mc="http://schemas.openxmlformats.org/markup-compatibility/2006">
              <mc:Choice xmlns:v="urn:schemas-microsoft-com:vml" Requires="v">
                <p:oleObj spid="_x0000_s8" name="" r:id="rId1" imgW="5704840" imgH="4152900" progId="Paint.Picture">
                  <p:embed/>
                </p:oleObj>
              </mc:Choice>
              <mc:Fallback>
                <p:oleObj name="" r:id="rId1" imgW="5704840" imgH="4152900" progId="Paint.Picture">
                  <p:embed/>
                  <p:pic>
                    <p:nvPicPr>
                      <p:cNvPr id="0" name="图片 7"/>
                      <p:cNvPicPr/>
                      <p:nvPr/>
                    </p:nvPicPr>
                    <p:blipFill>
                      <a:blip r:embed="rId2"/>
                      <a:stretch>
                        <a:fillRect/>
                      </a:stretch>
                    </p:blipFill>
                    <p:spPr>
                      <a:xfrm>
                        <a:off x="207645" y="932815"/>
                        <a:ext cx="8693150" cy="342455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700" dirty="0">
                <a:sym typeface="+mn-ea"/>
              </a:rPr>
              <a:t>网络</a:t>
            </a:r>
            <a:r>
              <a:rPr lang="zh-CN" altLang="en-US" sz="2700" dirty="0" smtClean="0">
                <a:sym typeface="+mn-ea"/>
              </a:rPr>
              <a:t>工程</a:t>
            </a:r>
            <a:r>
              <a:rPr lang="zh-CN" altLang="en-US" sz="2700" dirty="0">
                <a:sym typeface="+mn-ea"/>
              </a:rPr>
              <a:t>专业就业形势</a:t>
            </a:r>
            <a:endParaRPr lang="zh-CN" altLang="en-US" sz="2700" dirty="0"/>
          </a:p>
        </p:txBody>
      </p:sp>
      <p:sp>
        <p:nvSpPr>
          <p:cNvPr id="3" name="内容占位符 2"/>
          <p:cNvSpPr>
            <a:spLocks noGrp="1"/>
          </p:cNvSpPr>
          <p:nvPr>
            <p:ph idx="1"/>
          </p:nvPr>
        </p:nvSpPr>
        <p:spPr/>
        <p:txBody>
          <a:bodyPr/>
          <a:lstStyle/>
          <a:p>
            <a:pPr>
              <a:spcBef>
                <a:spcPts val="900"/>
              </a:spcBef>
            </a:pPr>
            <a:r>
              <a:rPr lang="zh-CN" altLang="en-US" b="1" dirty="0">
                <a:effectLst/>
              </a:rPr>
              <a:t>本信息来自：</a:t>
            </a:r>
            <a:endParaRPr lang="en-US" altLang="zh-CN" b="1" dirty="0">
              <a:effectLst/>
            </a:endParaRPr>
          </a:p>
        </p:txBody>
      </p:sp>
      <p:sp>
        <p:nvSpPr>
          <p:cNvPr id="4" name="灯片编号占位符 3"/>
          <p:cNvSpPr>
            <a:spLocks noGrp="1"/>
          </p:cNvSpPr>
          <p:nvPr>
            <p:ph type="sldNum" sz="quarter" idx="12"/>
          </p:nvPr>
        </p:nvSpPr>
        <p:spPr/>
        <p:txBody>
          <a:bodyPr/>
          <a:lstStyle/>
          <a:p>
            <a:fld id="{AEC086C4-BB49-4EC5-803C-DF6C099D78ED}" type="slidenum">
              <a:rPr lang="ko-KR" altLang="en-US" smtClean="0"/>
            </a:fld>
            <a:endParaRPr lang="en-US" altLang="ko-KR"/>
          </a:p>
        </p:txBody>
      </p:sp>
      <p:sp>
        <p:nvSpPr>
          <p:cNvPr id="5" name="日期占位符 4"/>
          <p:cNvSpPr>
            <a:spLocks noGrp="1"/>
          </p:cNvSpPr>
          <p:nvPr>
            <p:ph type="dt" sz="half" idx="10"/>
          </p:nvPr>
        </p:nvSpPr>
        <p:spPr/>
        <p:txBody>
          <a:bodyPr/>
          <a:lstStyle/>
          <a:p>
            <a:fld id="{EA196D4A-D7CC-40F2-81CD-F4CDCF018967}"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graphicFrame>
        <p:nvGraphicFramePr>
          <p:cNvPr id="7" name="对象 6"/>
          <p:cNvGraphicFramePr/>
          <p:nvPr/>
        </p:nvGraphicFramePr>
        <p:xfrm>
          <a:off x="768350" y="925195"/>
          <a:ext cx="2440940" cy="3145155"/>
        </p:xfrm>
        <a:graphic>
          <a:graphicData uri="http://schemas.openxmlformats.org/presentationml/2006/ole">
            <mc:AlternateContent xmlns:mc="http://schemas.openxmlformats.org/markup-compatibility/2006">
              <mc:Choice xmlns:v="urn:schemas-microsoft-com:vml" Requires="v">
                <p:oleObj spid="_x0000_s8" name="" r:id="rId1" imgW="3190875" imgH="4724400" progId="Paint.Picture">
                  <p:embed/>
                </p:oleObj>
              </mc:Choice>
              <mc:Fallback>
                <p:oleObj name="" r:id="rId1" imgW="3190875" imgH="4724400" progId="Paint.Picture">
                  <p:embed/>
                  <p:pic>
                    <p:nvPicPr>
                      <p:cNvPr id="0" name="图片 7"/>
                      <p:cNvPicPr/>
                      <p:nvPr/>
                    </p:nvPicPr>
                    <p:blipFill>
                      <a:blip r:embed="rId2"/>
                      <a:stretch>
                        <a:fillRect/>
                      </a:stretch>
                    </p:blipFill>
                    <p:spPr>
                      <a:xfrm>
                        <a:off x="768350" y="925195"/>
                        <a:ext cx="2440940" cy="3145155"/>
                      </a:xfrm>
                      <a:prstGeom prst="rect">
                        <a:avLst/>
                      </a:prstGeom>
                    </p:spPr>
                  </p:pic>
                </p:oleObj>
              </mc:Fallback>
            </mc:AlternateContent>
          </a:graphicData>
        </a:graphic>
      </p:graphicFrame>
      <p:graphicFrame>
        <p:nvGraphicFramePr>
          <p:cNvPr id="9" name="对象 8"/>
          <p:cNvGraphicFramePr/>
          <p:nvPr/>
        </p:nvGraphicFramePr>
        <p:xfrm>
          <a:off x="4081780" y="906145"/>
          <a:ext cx="2499995" cy="3331210"/>
        </p:xfrm>
        <a:graphic>
          <a:graphicData uri="http://schemas.openxmlformats.org/presentationml/2006/ole">
            <mc:AlternateContent xmlns:mc="http://schemas.openxmlformats.org/markup-compatibility/2006">
              <mc:Choice xmlns:v="urn:schemas-microsoft-com:vml" Requires="v">
                <p:oleObj spid="_x0000_s10" name="" r:id="rId3" imgW="3819525" imgH="5524500" progId="Paint.Picture">
                  <p:embed/>
                </p:oleObj>
              </mc:Choice>
              <mc:Fallback>
                <p:oleObj name="" r:id="rId3" imgW="3819525" imgH="5524500" progId="Paint.Picture">
                  <p:embed/>
                  <p:pic>
                    <p:nvPicPr>
                      <p:cNvPr id="0" name="图片 9"/>
                      <p:cNvPicPr/>
                      <p:nvPr/>
                    </p:nvPicPr>
                    <p:blipFill>
                      <a:blip r:embed="rId4"/>
                      <a:stretch>
                        <a:fillRect/>
                      </a:stretch>
                    </p:blipFill>
                    <p:spPr>
                      <a:xfrm>
                        <a:off x="4081780" y="906145"/>
                        <a:ext cx="2499995" cy="333121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a:t>
            </a:r>
            <a:r>
              <a:rPr lang="zh-CN" altLang="en-US" dirty="0" smtClean="0"/>
              <a:t>工程</a:t>
            </a:r>
            <a:r>
              <a:rPr lang="zh-CN" altLang="en-US" dirty="0"/>
              <a:t>专业就业形势</a:t>
            </a:r>
            <a:endParaRPr lang="zh-CN" altLang="en-US" dirty="0"/>
          </a:p>
        </p:txBody>
      </p:sp>
      <p:sp>
        <p:nvSpPr>
          <p:cNvPr id="4" name="日期占位符 3"/>
          <p:cNvSpPr>
            <a:spLocks noGrp="1"/>
          </p:cNvSpPr>
          <p:nvPr>
            <p:ph type="dt" sz="half" idx="10"/>
          </p:nvPr>
        </p:nvSpPr>
        <p:spPr/>
        <p:txBody>
          <a:bodyPr/>
          <a:lstStyle/>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293370" y="828675"/>
          <a:ext cx="8028940" cy="3806825"/>
        </p:xfrm>
        <a:graphic>
          <a:graphicData uri="http://schemas.openxmlformats.org/presentationml/2006/ole">
            <mc:AlternateContent xmlns:mc="http://schemas.openxmlformats.org/markup-compatibility/2006">
              <mc:Choice xmlns:v="urn:schemas-microsoft-com:vml" Requires="v">
                <p:oleObj spid="_x0000_s8" name="" r:id="rId1" imgW="6114415" imgH="6696075" progId="Paint.Picture">
                  <p:embed/>
                </p:oleObj>
              </mc:Choice>
              <mc:Fallback>
                <p:oleObj name="" r:id="rId1" imgW="6114415" imgH="6696075" progId="Paint.Picture">
                  <p:embed/>
                  <p:pic>
                    <p:nvPicPr>
                      <p:cNvPr id="0" name="图片 7"/>
                      <p:cNvPicPr/>
                      <p:nvPr/>
                    </p:nvPicPr>
                    <p:blipFill>
                      <a:blip r:embed="rId2"/>
                      <a:stretch>
                        <a:fillRect/>
                      </a:stretch>
                    </p:blipFill>
                    <p:spPr>
                      <a:xfrm>
                        <a:off x="293370" y="828675"/>
                        <a:ext cx="8028940" cy="380682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网络</a:t>
            </a:r>
            <a:r>
              <a:rPr lang="zh-CN" altLang="en-US" dirty="0" smtClean="0">
                <a:sym typeface="+mn-ea"/>
              </a:rPr>
              <a:t>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lstStyle/>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414655" y="894715"/>
          <a:ext cx="8340090" cy="3159125"/>
        </p:xfrm>
        <a:graphic>
          <a:graphicData uri="http://schemas.openxmlformats.org/presentationml/2006/ole">
            <mc:AlternateContent xmlns:mc="http://schemas.openxmlformats.org/markup-compatibility/2006">
              <mc:Choice xmlns:v="urn:schemas-microsoft-com:vml" Requires="v">
                <p:oleObj spid="_x0000_s8" name="" r:id="rId1" imgW="6200140" imgH="3476625" progId="Paint.Picture">
                  <p:embed/>
                </p:oleObj>
              </mc:Choice>
              <mc:Fallback>
                <p:oleObj name="" r:id="rId1" imgW="6200140" imgH="3476625" progId="Paint.Picture">
                  <p:embed/>
                  <p:pic>
                    <p:nvPicPr>
                      <p:cNvPr id="0" name="图片 7"/>
                      <p:cNvPicPr/>
                      <p:nvPr/>
                    </p:nvPicPr>
                    <p:blipFill>
                      <a:blip r:embed="rId2"/>
                      <a:stretch>
                        <a:fillRect/>
                      </a:stretch>
                    </p:blipFill>
                    <p:spPr>
                      <a:xfrm>
                        <a:off x="414655" y="894715"/>
                        <a:ext cx="8340090" cy="315912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网络</a:t>
            </a:r>
            <a:r>
              <a:rPr lang="zh-CN" altLang="en-US" dirty="0" smtClean="0">
                <a:sym typeface="+mn-ea"/>
              </a:rPr>
              <a:t>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smtClean="0"/>
              <a:t>软件工程</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433070" y="1241425"/>
          <a:ext cx="8425180" cy="2752725"/>
        </p:xfrm>
        <a:graphic>
          <a:graphicData uri="http://schemas.openxmlformats.org/presentationml/2006/ole">
            <mc:AlternateContent xmlns:mc="http://schemas.openxmlformats.org/markup-compatibility/2006">
              <mc:Choice xmlns:v="urn:schemas-microsoft-com:vml" Requires="v">
                <p:oleObj spid="_x0000_s8" name="" r:id="rId1" imgW="7162165" imgH="2752725" progId="Paint.Picture">
                  <p:embed/>
                </p:oleObj>
              </mc:Choice>
              <mc:Fallback>
                <p:oleObj name="" r:id="rId1" imgW="7162165" imgH="2752725" progId="Paint.Picture">
                  <p:embed/>
                  <p:pic>
                    <p:nvPicPr>
                      <p:cNvPr id="0" name="图片 7"/>
                      <p:cNvPicPr/>
                      <p:nvPr/>
                    </p:nvPicPr>
                    <p:blipFill>
                      <a:blip r:embed="rId2"/>
                      <a:stretch>
                        <a:fillRect/>
                      </a:stretch>
                    </p:blipFill>
                    <p:spPr>
                      <a:xfrm>
                        <a:off x="433070" y="1241425"/>
                        <a:ext cx="8425180" cy="275272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9752" y="1815666"/>
            <a:ext cx="4815742" cy="1938992"/>
          </a:xfrm>
          <a:prstGeom prst="rect">
            <a:avLst/>
          </a:prstGeom>
          <a:noFill/>
        </p:spPr>
        <p:txBody>
          <a:bodyPr wrap="none" rtlCol="0">
            <a:spAutoFit/>
          </a:bodyPr>
          <a:lstStyle/>
          <a:p>
            <a:r>
              <a:rPr lang="zh-CN" altLang="en-US" sz="4000" b="1" dirty="0">
                <a:solidFill>
                  <a:srgbClr val="FF0000"/>
                </a:solidFill>
              </a:rPr>
              <a:t>找准定位，树立</a:t>
            </a:r>
            <a:r>
              <a:rPr lang="zh-CN" altLang="en-US" sz="4000" b="1" dirty="0" smtClean="0">
                <a:solidFill>
                  <a:srgbClr val="FF0000"/>
                </a:solidFill>
              </a:rPr>
              <a:t>目标</a:t>
            </a:r>
            <a:endParaRPr lang="en-US" altLang="zh-CN" sz="4000" b="1" dirty="0" smtClean="0">
              <a:solidFill>
                <a:srgbClr val="FF0000"/>
              </a:solidFill>
            </a:endParaRPr>
          </a:p>
          <a:p>
            <a:endParaRPr lang="en-US" altLang="zh-CN" sz="4000" b="1" dirty="0" smtClean="0">
              <a:solidFill>
                <a:srgbClr val="FF0000"/>
              </a:solidFill>
            </a:endParaRPr>
          </a:p>
          <a:p>
            <a:r>
              <a:rPr lang="zh-CN" altLang="en-US" sz="4000" b="1" dirty="0" smtClean="0">
                <a:solidFill>
                  <a:srgbClr val="FF0000"/>
                </a:solidFill>
              </a:rPr>
              <a:t>行动</a:t>
            </a:r>
            <a:r>
              <a:rPr lang="zh-CN" altLang="en-US" sz="4000" b="1" dirty="0">
                <a:solidFill>
                  <a:srgbClr val="FF0000"/>
                </a:solidFill>
              </a:rPr>
              <a:t>起来，坚持</a:t>
            </a:r>
            <a:r>
              <a:rPr lang="zh-CN" altLang="en-US" sz="4000" b="1" dirty="0" smtClean="0">
                <a:solidFill>
                  <a:srgbClr val="FF0000"/>
                </a:solidFill>
              </a:rPr>
              <a:t>下去</a:t>
            </a:r>
            <a:endParaRPr lang="zh-CN" altLang="en-US" sz="4000" b="1" dirty="0">
              <a:solidFill>
                <a:srgbClr val="FF0000"/>
              </a:solidFill>
            </a:endParaRPr>
          </a:p>
        </p:txBody>
      </p:sp>
      <p:sp>
        <p:nvSpPr>
          <p:cNvPr id="2" name="灯片编号占位符 1"/>
          <p:cNvSpPr>
            <a:spLocks noGrp="1"/>
          </p:cNvSpPr>
          <p:nvPr>
            <p:ph type="sldNum" sz="quarter" idx="12"/>
          </p:nvPr>
        </p:nvSpPr>
        <p:spPr/>
        <p:txBody>
          <a:bodyPr/>
          <a:lstStyle/>
          <a:p>
            <a:fld id="{47CA9980-A6FB-42C0-B5E8-AA033557BCE0}" type="slidenum">
              <a:rPr lang="ko-KR" altLang="en-US" smtClean="0"/>
            </a:fld>
            <a:endParaRPr lang="en-US" altLang="ko-K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2076872" y="3761188"/>
            <a:ext cx="5890592" cy="646331"/>
          </a:xfrm>
          <a:prstGeom prst="rect">
            <a:avLst/>
          </a:prstGeom>
          <a:noFill/>
          <a:ln w="9525">
            <a:noFill/>
            <a:miter lim="800000"/>
          </a:ln>
          <a:effectLst/>
        </p:spPr>
        <p:txBody>
          <a:bodyPr wrap="square">
            <a:spAutoFit/>
          </a:bodyPr>
          <a:lstStyle/>
          <a:p>
            <a:pPr algn="ctr" eaLnBrk="0" hangingPunct="0">
              <a:spcBef>
                <a:spcPct val="50000"/>
              </a:spcBef>
              <a:defRPr/>
            </a:pPr>
            <a:r>
              <a:rPr kumimoji="1" lang="zh-CN" altLang="en-US" sz="3600" b="1" dirty="0">
                <a:solidFill>
                  <a:srgbClr val="FF0000"/>
                </a:solidFill>
                <a:latin typeface="黑体" panose="02010609060101010101" pitchFamily="49" charset="-122"/>
                <a:ea typeface="黑体" panose="02010609060101010101" pitchFamily="49" charset="-122"/>
                <a:cs typeface="Arial" panose="020B0604020202020204" pitchFamily="34" charset="0"/>
              </a:rPr>
              <a:t>用工程化的方法来开发软件</a:t>
            </a:r>
            <a:endParaRPr lang="zh-CN" altLang="en-US" sz="3600" dirty="0">
              <a:solidFill>
                <a:srgbClr val="FF0000"/>
              </a:solidFill>
              <a:latin typeface="黑体" panose="02010609060101010101" pitchFamily="49" charset="-122"/>
              <a:ea typeface="黑体" panose="02010609060101010101" pitchFamily="49" charset="-122"/>
              <a:cs typeface="Arial" panose="020B0604020202020204" pitchFamily="34" charset="0"/>
            </a:endParaRPr>
          </a:p>
        </p:txBody>
      </p:sp>
      <p:sp>
        <p:nvSpPr>
          <p:cNvPr id="7" name="右箭头 6"/>
          <p:cNvSpPr/>
          <p:nvPr/>
        </p:nvSpPr>
        <p:spPr>
          <a:xfrm>
            <a:off x="1619672" y="3889262"/>
            <a:ext cx="457200" cy="228600"/>
          </a:xfrm>
          <a:prstGeom prst="rightArrow">
            <a:avLst/>
          </a:prstGeom>
          <a:solidFill>
            <a:srgbClr val="00B0F0"/>
          </a:solidFill>
        </p:spPr>
        <p:style>
          <a:lnRef idx="0">
            <a:schemeClr val="dk1"/>
          </a:lnRef>
          <a:fillRef idx="3">
            <a:schemeClr val="dk1"/>
          </a:fillRef>
          <a:effectRef idx="3">
            <a:schemeClr val="dk1"/>
          </a:effectRef>
          <a:fontRef idx="minor">
            <a:schemeClr val="lt1"/>
          </a:fontRef>
        </p:style>
        <p:txBody>
          <a:bodyPr anchor="ctr"/>
          <a:lstStyle/>
          <a:p>
            <a:pPr algn="ctr" eaLnBrk="0" hangingPunct="0">
              <a:defRPr/>
            </a:pPr>
            <a:endParaRPr lang="zh-CN" altLang="en-US" dirty="0">
              <a:solidFill>
                <a:srgbClr val="FF0000"/>
              </a:solidFill>
            </a:endParaRPr>
          </a:p>
        </p:txBody>
      </p:sp>
      <p:sp>
        <p:nvSpPr>
          <p:cNvPr id="3" name="标题 2"/>
          <p:cNvSpPr>
            <a:spLocks noGrp="1"/>
          </p:cNvSpPr>
          <p:nvPr>
            <p:ph type="title"/>
          </p:nvPr>
        </p:nvSpPr>
        <p:spPr/>
        <p:txBody>
          <a:bodyPr/>
          <a:lstStyle/>
          <a:p>
            <a:r>
              <a:rPr lang="zh-CN" altLang="en-US" sz="3200" b="1" dirty="0" smtClean="0"/>
              <a:t>课程介绍</a:t>
            </a:r>
            <a:endParaRPr lang="zh-CN" altLang="en-US" sz="3200" b="1" dirty="0"/>
          </a:p>
        </p:txBody>
      </p:sp>
      <p:pic>
        <p:nvPicPr>
          <p:cNvPr id="10" name="图片 9"/>
          <p:cNvPicPr>
            <a:picLocks noChangeAspect="1"/>
          </p:cNvPicPr>
          <p:nvPr/>
        </p:nvPicPr>
        <p:blipFill rotWithShape="1">
          <a:blip r:embed="rId1"/>
          <a:srcRect t="15948"/>
          <a:stretch>
            <a:fillRect/>
          </a:stretch>
        </p:blipFill>
        <p:spPr>
          <a:xfrm>
            <a:off x="2327685" y="1437625"/>
            <a:ext cx="4847406" cy="1945496"/>
          </a:xfrm>
          <a:prstGeom prst="rect">
            <a:avLst/>
          </a:prstGeom>
        </p:spPr>
      </p:pic>
      <p:sp>
        <p:nvSpPr>
          <p:cNvPr id="6" name="灯片编号占位符 5"/>
          <p:cNvSpPr>
            <a:spLocks noGrp="1"/>
          </p:cNvSpPr>
          <p:nvPr>
            <p:ph type="sldNum" sz="quarter" idx="12"/>
          </p:nvPr>
        </p:nvSpPr>
        <p:spPr/>
        <p:txBody>
          <a:bodyPr/>
          <a:lstStyle/>
          <a:p>
            <a:fld id="{AEC086C4-BB49-4EC5-803C-DF6C099D78ED}" type="slidenum">
              <a:rPr lang="ko-KR" altLang="en-US" smtClean="0"/>
            </a:fld>
            <a:endParaRPr lang="en-US" altLang="ko-KR"/>
          </a:p>
        </p:txBody>
      </p:sp>
    </p:spTree>
  </p:cSld>
  <p:clrMapOvr>
    <a:masterClrMapping/>
  </p:clrMapOvr>
  <p:transition advTm="1229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课程介绍</a:t>
            </a:r>
            <a:endParaRPr lang="zh-CN" altLang="en-US" b="1" dirty="0"/>
          </a:p>
        </p:txBody>
      </p:sp>
      <p:sp>
        <p:nvSpPr>
          <p:cNvPr id="7" name="日期占位符 6"/>
          <p:cNvSpPr>
            <a:spLocks noGrp="1"/>
          </p:cNvSpPr>
          <p:nvPr>
            <p:ph type="dt" sz="half" idx="10"/>
          </p:nvPr>
        </p:nvSpPr>
        <p:spPr/>
        <p:txBody>
          <a:bodyPr/>
          <a:lstStyle/>
          <a:p>
            <a:fld id="{BEDB6E46-77B0-4AAE-A2BB-184ED7F690A2}"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0" name="矩形 9"/>
          <p:cNvSpPr/>
          <p:nvPr/>
        </p:nvSpPr>
        <p:spPr>
          <a:xfrm>
            <a:off x="695877" y="962298"/>
            <a:ext cx="4294971" cy="3573286"/>
          </a:xfrm>
          <a:prstGeom prst="rect">
            <a:avLst/>
          </a:prstGeom>
        </p:spPr>
        <p:txBody>
          <a:bodyPr wrap="square">
            <a:spAutoFit/>
          </a:bodyPr>
          <a:lstStyle/>
          <a:p>
            <a:pPr marL="342900" indent="-342900" algn="just">
              <a:lnSpc>
                <a:spcPct val="120000"/>
              </a:lnSpc>
              <a:spcAft>
                <a:spcPts val="600"/>
              </a:spcAft>
              <a:buClr>
                <a:srgbClr val="FF8900"/>
              </a:buClr>
              <a:buFont typeface="Arial" panose="020B0604020202020204" pitchFamily="34" charset="0"/>
              <a:buChar char="☼"/>
            </a:pPr>
            <a:r>
              <a:rPr lang="zh-CN" altLang="en-US" sz="2400" b="1" dirty="0">
                <a:solidFill>
                  <a:schemeClr val="tx1">
                    <a:lumMod val="65000"/>
                    <a:lumOff val="35000"/>
                  </a:schemeClr>
                </a:solidFill>
                <a:latin typeface="+mj-ea"/>
                <a:ea typeface="+mj-ea"/>
              </a:rPr>
              <a:t> 课程地位：</a:t>
            </a:r>
            <a:endParaRPr lang="zh-CN" altLang="en-US" sz="2400" b="1" dirty="0">
              <a:solidFill>
                <a:schemeClr val="tx1">
                  <a:lumMod val="65000"/>
                  <a:lumOff val="35000"/>
                </a:schemeClr>
              </a:solidFill>
              <a:latin typeface="+mj-ea"/>
              <a:ea typeface="+mj-ea"/>
            </a:endParaRPr>
          </a:p>
          <a:p>
            <a:pPr algn="just">
              <a:lnSpc>
                <a:spcPct val="120000"/>
              </a:lnSpc>
              <a:spcAft>
                <a:spcPts val="600"/>
              </a:spcAft>
            </a:pPr>
            <a:r>
              <a:rPr lang="zh-CN" altLang="en-US" sz="2400" dirty="0">
                <a:solidFill>
                  <a:schemeClr val="tx1">
                    <a:lumMod val="65000"/>
                    <a:lumOff val="35000"/>
                  </a:schemeClr>
                </a:solidFill>
                <a:latin typeface="+mj-ea"/>
                <a:ea typeface="+mj-ea"/>
              </a:rPr>
              <a:t>       </a:t>
            </a:r>
            <a:r>
              <a:rPr lang="zh-CN" altLang="en-US" sz="2000" dirty="0">
                <a:solidFill>
                  <a:schemeClr val="tx1">
                    <a:lumMod val="65000"/>
                    <a:lumOff val="35000"/>
                  </a:schemeClr>
                </a:solidFill>
                <a:latin typeface="+mj-ea"/>
                <a:ea typeface="+mj-ea"/>
              </a:rPr>
              <a:t>非常重要，是一门管理性质的课程，也是一门交叉学科，应用于软件开发与维护中。</a:t>
            </a:r>
            <a:endParaRPr lang="zh-CN" altLang="en-US" sz="2000" dirty="0">
              <a:solidFill>
                <a:schemeClr val="tx1">
                  <a:lumMod val="65000"/>
                  <a:lumOff val="35000"/>
                </a:schemeClr>
              </a:solidFill>
              <a:latin typeface="+mj-ea"/>
              <a:ea typeface="+mj-ea"/>
            </a:endParaRPr>
          </a:p>
          <a:p>
            <a:pPr marL="342900" indent="-342900" algn="just">
              <a:lnSpc>
                <a:spcPct val="120000"/>
              </a:lnSpc>
              <a:spcAft>
                <a:spcPts val="600"/>
              </a:spcAft>
              <a:buClr>
                <a:srgbClr val="FF8900"/>
              </a:buClr>
              <a:buFont typeface="Arial" panose="020B0604020202020204" pitchFamily="34" charset="0"/>
              <a:buChar char="☼"/>
            </a:pPr>
            <a:r>
              <a:rPr lang="zh-CN" altLang="en-US" sz="2400" b="1" dirty="0">
                <a:solidFill>
                  <a:schemeClr val="tx1">
                    <a:lumMod val="65000"/>
                    <a:lumOff val="35000"/>
                  </a:schemeClr>
                </a:solidFill>
                <a:latin typeface="+mj-ea"/>
                <a:ea typeface="+mj-ea"/>
              </a:rPr>
              <a:t> 课程难度：</a:t>
            </a:r>
            <a:endParaRPr lang="en-US" altLang="zh-CN" sz="2400" b="1" dirty="0">
              <a:solidFill>
                <a:schemeClr val="tx1">
                  <a:lumMod val="65000"/>
                  <a:lumOff val="35000"/>
                </a:schemeClr>
              </a:solidFill>
              <a:latin typeface="+mj-ea"/>
              <a:ea typeface="+mj-ea"/>
            </a:endParaRPr>
          </a:p>
          <a:p>
            <a:pPr algn="just">
              <a:lnSpc>
                <a:spcPct val="120000"/>
              </a:lnSpc>
              <a:spcAft>
                <a:spcPts val="600"/>
              </a:spcAft>
            </a:pPr>
            <a:r>
              <a:rPr lang="en-US" altLang="zh-CN" sz="2400" dirty="0">
                <a:solidFill>
                  <a:schemeClr val="tx1">
                    <a:lumMod val="65000"/>
                    <a:lumOff val="35000"/>
                  </a:schemeClr>
                </a:solidFill>
                <a:latin typeface="+mj-ea"/>
                <a:ea typeface="+mj-ea"/>
              </a:rPr>
              <a:t>       </a:t>
            </a:r>
            <a:r>
              <a:rPr lang="zh-CN" altLang="en-US" sz="2000" dirty="0">
                <a:solidFill>
                  <a:schemeClr val="tx1">
                    <a:lumMod val="65000"/>
                    <a:lumOff val="35000"/>
                  </a:schemeClr>
                </a:solidFill>
                <a:latin typeface="+mj-ea"/>
                <a:ea typeface="+mj-ea"/>
              </a:rPr>
              <a:t>理论性很强，非常难学，但学会对以后的职业生涯具有很重要的指导意义。</a:t>
            </a:r>
            <a:endParaRPr lang="zh-CN" altLang="en-US" sz="2000" dirty="0">
              <a:solidFill>
                <a:schemeClr val="tx1">
                  <a:lumMod val="65000"/>
                  <a:lumOff val="35000"/>
                </a:schemeClr>
              </a:solidFill>
              <a:latin typeface="+mj-ea"/>
              <a:ea typeface="+mj-ea"/>
            </a:endParaRPr>
          </a:p>
        </p:txBody>
      </p:sp>
      <p:graphicFrame>
        <p:nvGraphicFramePr>
          <p:cNvPr id="11" name="图示 10"/>
          <p:cNvGraphicFramePr/>
          <p:nvPr/>
        </p:nvGraphicFramePr>
        <p:xfrm>
          <a:off x="4273158" y="881258"/>
          <a:ext cx="5498432" cy="37353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本次</a:t>
            </a:r>
            <a:r>
              <a:rPr lang="zh-CN" altLang="en-US" dirty="0" smtClean="0"/>
              <a:t>课程</a:t>
            </a:r>
            <a:r>
              <a:rPr lang="zh-CN" altLang="en-US" b="1" dirty="0" smtClean="0"/>
              <a:t>速递</a:t>
            </a:r>
            <a:endParaRPr lang="zh-CN" altLang="en-US" b="1" dirty="0"/>
          </a:p>
        </p:txBody>
      </p:sp>
      <p:sp>
        <p:nvSpPr>
          <p:cNvPr id="3" name="内容占位符 2"/>
          <p:cNvSpPr>
            <a:spLocks noGrp="1"/>
          </p:cNvSpPr>
          <p:nvPr>
            <p:ph idx="1"/>
          </p:nvPr>
        </p:nvSpPr>
        <p:spPr>
          <a:xfrm>
            <a:off x="950495" y="1118937"/>
            <a:ext cx="7107655" cy="3613084"/>
          </a:xfrm>
        </p:spPr>
        <p:txBody>
          <a:bodyPr>
            <a:normAutofit/>
          </a:bodyPr>
          <a:lstStyle/>
          <a:p>
            <a:pPr marL="822960" indent="-822960">
              <a:lnSpc>
                <a:spcPct val="120000"/>
              </a:lnSpc>
              <a:buFont typeface="+mj-lt"/>
              <a:buAutoNum type="arabicPeriod"/>
            </a:pPr>
            <a:r>
              <a:rPr lang="zh-CN" altLang="en-US" dirty="0" smtClean="0">
                <a:solidFill>
                  <a:schemeClr val="tx2">
                    <a:lumMod val="90000"/>
                    <a:lumOff val="10000"/>
                  </a:schemeClr>
                </a:solidFill>
                <a:latin typeface="+mj-ea"/>
                <a:ea typeface="+mj-ea"/>
              </a:rPr>
              <a:t>课程介绍</a:t>
            </a:r>
            <a:endParaRPr lang="en-US" altLang="zh-CN" dirty="0" smtClean="0">
              <a:solidFill>
                <a:schemeClr val="tx2">
                  <a:lumMod val="90000"/>
                  <a:lumOff val="10000"/>
                </a:schemeClr>
              </a:solidFill>
              <a:latin typeface="+mj-ea"/>
              <a:ea typeface="+mj-ea"/>
            </a:endParaRPr>
          </a:p>
          <a:p>
            <a:pPr marL="822960" indent="-822960">
              <a:lnSpc>
                <a:spcPct val="120000"/>
              </a:lnSpc>
              <a:buFont typeface="+mj-lt"/>
              <a:buAutoNum type="arabicPeriod"/>
            </a:pPr>
            <a:r>
              <a:rPr lang="zh-CN" altLang="en-US" dirty="0" smtClean="0">
                <a:solidFill>
                  <a:schemeClr val="tx2">
                    <a:lumMod val="90000"/>
                    <a:lumOff val="10000"/>
                  </a:schemeClr>
                </a:solidFill>
                <a:latin typeface="+mj-ea"/>
                <a:ea typeface="+mj-ea"/>
              </a:rPr>
              <a:t>第</a:t>
            </a:r>
            <a:r>
              <a:rPr lang="en-US" altLang="zh-CN" dirty="0" smtClean="0">
                <a:solidFill>
                  <a:schemeClr val="tx2">
                    <a:lumMod val="90000"/>
                    <a:lumOff val="10000"/>
                  </a:schemeClr>
                </a:solidFill>
                <a:latin typeface="+mj-ea"/>
                <a:ea typeface="+mj-ea"/>
              </a:rPr>
              <a:t>1</a:t>
            </a:r>
            <a:r>
              <a:rPr lang="zh-CN" altLang="en-US" dirty="0" smtClean="0">
                <a:solidFill>
                  <a:schemeClr val="tx2">
                    <a:lumMod val="90000"/>
                    <a:lumOff val="10000"/>
                  </a:schemeClr>
                </a:solidFill>
                <a:latin typeface="+mj-ea"/>
                <a:ea typeface="+mj-ea"/>
              </a:rPr>
              <a:t>章</a:t>
            </a:r>
            <a:r>
              <a:rPr lang="en-US" altLang="zh-CN" dirty="0" smtClean="0">
                <a:solidFill>
                  <a:schemeClr val="tx2">
                    <a:lumMod val="90000"/>
                    <a:lumOff val="10000"/>
                  </a:schemeClr>
                </a:solidFill>
                <a:latin typeface="+mj-ea"/>
                <a:ea typeface="+mj-ea"/>
              </a:rPr>
              <a:t> </a:t>
            </a:r>
            <a:r>
              <a:rPr lang="zh-CN" altLang="en-US" dirty="0" smtClean="0">
                <a:solidFill>
                  <a:schemeClr val="tx2">
                    <a:lumMod val="90000"/>
                    <a:lumOff val="10000"/>
                  </a:schemeClr>
                </a:solidFill>
                <a:latin typeface="+mj-ea"/>
                <a:ea typeface="+mj-ea"/>
              </a:rPr>
              <a:t>软件工程概述</a:t>
            </a:r>
            <a:endParaRPr lang="en-US" altLang="zh-CN" dirty="0" smtClean="0">
              <a:solidFill>
                <a:schemeClr val="tx2">
                  <a:lumMod val="90000"/>
                  <a:lumOff val="10000"/>
                </a:schemeClr>
              </a:solidFill>
              <a:latin typeface="+mj-ea"/>
              <a:ea typeface="+mj-ea"/>
            </a:endParaRPr>
          </a:p>
          <a:p>
            <a:pPr marL="1090295" lvl="2" indent="-822960">
              <a:lnSpc>
                <a:spcPct val="120000"/>
              </a:lnSpc>
              <a:buFont typeface="Arial" panose="020B0604020202020204" pitchFamily="34" charset="0"/>
              <a:buChar char="•"/>
            </a:pPr>
            <a:r>
              <a:rPr lang="zh-CN" altLang="en-US" sz="2400" dirty="0" smtClean="0">
                <a:solidFill>
                  <a:schemeClr val="tx2">
                    <a:lumMod val="90000"/>
                    <a:lumOff val="10000"/>
                  </a:schemeClr>
                </a:solidFill>
                <a:latin typeface="+mj-ea"/>
                <a:ea typeface="+mj-ea"/>
              </a:rPr>
              <a:t>软件的概念和特性</a:t>
            </a:r>
            <a:endParaRPr lang="en-US" altLang="zh-CN" sz="2400" dirty="0" smtClean="0">
              <a:solidFill>
                <a:schemeClr val="tx2">
                  <a:lumMod val="90000"/>
                  <a:lumOff val="10000"/>
                </a:schemeClr>
              </a:solidFill>
              <a:latin typeface="+mj-ea"/>
              <a:ea typeface="+mj-ea"/>
            </a:endParaRPr>
          </a:p>
          <a:p>
            <a:pPr marL="1090295" lvl="2" indent="-822960">
              <a:lnSpc>
                <a:spcPct val="120000"/>
              </a:lnSpc>
              <a:buFont typeface="Arial" panose="020B0604020202020204" pitchFamily="34" charset="0"/>
              <a:buChar char="•"/>
            </a:pPr>
            <a:r>
              <a:rPr lang="zh-CN" altLang="en-US" sz="2400" dirty="0" smtClean="0">
                <a:solidFill>
                  <a:schemeClr val="tx2">
                    <a:lumMod val="90000"/>
                    <a:lumOff val="10000"/>
                  </a:schemeClr>
                </a:solidFill>
                <a:latin typeface="+mj-ea"/>
                <a:ea typeface="+mj-ea"/>
              </a:rPr>
              <a:t>软件危机的概念</a:t>
            </a:r>
            <a:endParaRPr lang="en-US" altLang="zh-CN" sz="2400" dirty="0" smtClean="0">
              <a:solidFill>
                <a:schemeClr val="tx2">
                  <a:lumMod val="90000"/>
                  <a:lumOff val="10000"/>
                </a:schemeClr>
              </a:solidFill>
              <a:latin typeface="+mj-ea"/>
              <a:ea typeface="+mj-ea"/>
            </a:endParaRPr>
          </a:p>
          <a:p>
            <a:pPr marL="1090295" lvl="2" indent="-822960">
              <a:lnSpc>
                <a:spcPct val="120000"/>
              </a:lnSpc>
              <a:buFont typeface="Arial" panose="020B0604020202020204" pitchFamily="34" charset="0"/>
              <a:buChar char="•"/>
            </a:pPr>
            <a:r>
              <a:rPr lang="zh-CN" altLang="en-US" sz="2400" dirty="0" smtClean="0">
                <a:solidFill>
                  <a:schemeClr val="tx2">
                    <a:lumMod val="90000"/>
                    <a:lumOff val="10000"/>
                  </a:schemeClr>
                </a:solidFill>
                <a:latin typeface="+mj-ea"/>
                <a:ea typeface="+mj-ea"/>
              </a:rPr>
              <a:t>软件工程的概念和三要素</a:t>
            </a:r>
            <a:endParaRPr lang="zh-CN" altLang="en-US" sz="2400" dirty="0">
              <a:solidFill>
                <a:schemeClr val="tx2">
                  <a:lumMod val="90000"/>
                  <a:lumOff val="10000"/>
                </a:schemeClr>
              </a:solidFill>
              <a:latin typeface="+mj-ea"/>
              <a:ea typeface="+mj-ea"/>
            </a:endParaRPr>
          </a:p>
        </p:txBody>
      </p:sp>
      <p:sp>
        <p:nvSpPr>
          <p:cNvPr id="7" name="日期占位符 6"/>
          <p:cNvSpPr>
            <a:spLocks noGrp="1"/>
          </p:cNvSpPr>
          <p:nvPr>
            <p:ph type="dt" sz="half" idx="10"/>
          </p:nvPr>
        </p:nvSpPr>
        <p:spPr/>
        <p:txBody>
          <a:bodyPr/>
          <a:lstStyle/>
          <a:p>
            <a:fld id="{F611C6A2-424C-4DFE-B784-1566BB3E1CFF}"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8"/>
          <p:cNvGrpSpPr/>
          <p:nvPr/>
        </p:nvGrpSpPr>
        <p:grpSpPr bwMode="auto">
          <a:xfrm>
            <a:off x="685301" y="1102886"/>
            <a:ext cx="8058189" cy="584174"/>
            <a:chOff x="1526" y="894"/>
            <a:chExt cx="3957" cy="451"/>
          </a:xfrm>
        </p:grpSpPr>
        <p:grpSp>
          <p:nvGrpSpPr>
            <p:cNvPr id="23" name="Group 10"/>
            <p:cNvGrpSpPr/>
            <p:nvPr/>
          </p:nvGrpSpPr>
          <p:grpSpPr bwMode="auto">
            <a:xfrm>
              <a:off x="1526" y="1008"/>
              <a:ext cx="164" cy="230"/>
              <a:chOff x="3633" y="2276"/>
              <a:chExt cx="452" cy="676"/>
            </a:xfrm>
          </p:grpSpPr>
          <p:sp>
            <p:nvSpPr>
              <p:cNvPr id="25" name="Freeform 11"/>
              <p:cNvSpPr/>
              <p:nvPr/>
            </p:nvSpPr>
            <p:spPr bwMode="auto">
              <a:xfrm rot="18580939">
                <a:off x="3698" y="2300"/>
                <a:ext cx="169" cy="299"/>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26" name="Freeform 12"/>
              <p:cNvSpPr/>
              <p:nvPr/>
            </p:nvSpPr>
            <p:spPr bwMode="auto">
              <a:xfrm rot="2400000">
                <a:off x="3917" y="2276"/>
                <a:ext cx="168" cy="301"/>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27" name="Rectangle 13"/>
              <p:cNvSpPr>
                <a:spLocks noChangeArrowheads="1"/>
              </p:cNvSpPr>
              <p:nvPr/>
            </p:nvSpPr>
            <p:spPr bwMode="auto">
              <a:xfrm>
                <a:off x="3892" y="2536"/>
                <a:ext cx="32" cy="416"/>
              </a:xfrm>
              <a:prstGeom prst="rect">
                <a:avLst/>
              </a:prstGeom>
              <a:solidFill>
                <a:srgbClr val="9EC428"/>
              </a:solidFill>
              <a:ln w="9525">
                <a:noFill/>
                <a:miter lim="800000"/>
              </a:ln>
              <a:effectLst/>
            </p:spPr>
            <p:txBody>
              <a:bodyPr wrap="none" anchor="ctr"/>
              <a:lstStyle/>
              <a:p>
                <a:pPr>
                  <a:spcBef>
                    <a:spcPts val="450"/>
                  </a:spcBef>
                </a:pPr>
                <a:endParaRPr lang="zh-CN" altLang="en-US" sz="1600">
                  <a:solidFill>
                    <a:schemeClr val="tx2">
                      <a:lumMod val="90000"/>
                      <a:lumOff val="10000"/>
                    </a:schemeClr>
                  </a:solidFill>
                  <a:latin typeface="+mj-ea"/>
                  <a:ea typeface="+mj-ea"/>
                </a:endParaRPr>
              </a:p>
            </p:txBody>
          </p:sp>
        </p:grpSp>
        <p:sp>
          <p:nvSpPr>
            <p:cNvPr id="24" name="Rectangle 17"/>
            <p:cNvSpPr>
              <a:spLocks noChangeArrowheads="1"/>
            </p:cNvSpPr>
            <p:nvPr/>
          </p:nvSpPr>
          <p:spPr bwMode="auto">
            <a:xfrm>
              <a:off x="1799" y="894"/>
              <a:ext cx="3684" cy="451"/>
            </a:xfrm>
            <a:prstGeom prst="rect">
              <a:avLst/>
            </a:prstGeom>
            <a:noFill/>
            <a:ln w="9525">
              <a:noFill/>
              <a:miter lim="800000"/>
            </a:ln>
            <a:effectLst/>
          </p:spPr>
          <p:txBody>
            <a:bodyPr>
              <a:spAutoFit/>
            </a:bodyPr>
            <a:lstStyle/>
            <a:p>
              <a:pPr algn="just">
                <a:spcBef>
                  <a:spcPts val="450"/>
                </a:spcBef>
              </a:pPr>
              <a:r>
                <a:rPr lang="zh-CN" altLang="en-US" sz="1600" dirty="0">
                  <a:solidFill>
                    <a:schemeClr val="tx2">
                      <a:lumMod val="90000"/>
                      <a:lumOff val="10000"/>
                    </a:schemeClr>
                  </a:solidFill>
                  <a:latin typeface="+mj-ea"/>
                  <a:ea typeface="+mj-ea"/>
                </a:rPr>
                <a:t>了解目前软件工程技术</a:t>
              </a:r>
              <a:r>
                <a:rPr lang="zh-CN" altLang="en-US" sz="1600" dirty="0" smtClean="0">
                  <a:solidFill>
                    <a:schemeClr val="tx2">
                      <a:lumMod val="90000"/>
                      <a:lumOff val="10000"/>
                    </a:schemeClr>
                  </a:solidFill>
                  <a:latin typeface="+mj-ea"/>
                  <a:ea typeface="+mj-ea"/>
                </a:rPr>
                <a:t>历史与</a:t>
              </a:r>
              <a:r>
                <a:rPr lang="zh-CN" altLang="en-US" sz="1600" dirty="0">
                  <a:solidFill>
                    <a:schemeClr val="tx2">
                      <a:lumMod val="90000"/>
                      <a:lumOff val="10000"/>
                    </a:schemeClr>
                  </a:solidFill>
                  <a:latin typeface="+mj-ea"/>
                  <a:ea typeface="+mj-ea"/>
                </a:rPr>
                <a:t>发展趋势，软件工程相关背景知识对工程实践和复杂软件工程问题解决方案进行客观的分析和评价。</a:t>
              </a:r>
              <a:endParaRPr lang="zh-CN" altLang="en-US" sz="1600" dirty="0">
                <a:solidFill>
                  <a:schemeClr val="tx2">
                    <a:lumMod val="90000"/>
                    <a:lumOff val="10000"/>
                  </a:schemeClr>
                </a:solidFill>
                <a:latin typeface="+mj-ea"/>
                <a:ea typeface="+mj-ea"/>
              </a:endParaRPr>
            </a:p>
          </p:txBody>
        </p:sp>
      </p:grpSp>
      <p:grpSp>
        <p:nvGrpSpPr>
          <p:cNvPr id="28" name="Group 19"/>
          <p:cNvGrpSpPr/>
          <p:nvPr/>
        </p:nvGrpSpPr>
        <p:grpSpPr bwMode="auto">
          <a:xfrm>
            <a:off x="767000" y="1819317"/>
            <a:ext cx="8015695" cy="584174"/>
            <a:chOff x="1520" y="909"/>
            <a:chExt cx="6201" cy="451"/>
          </a:xfrm>
        </p:grpSpPr>
        <p:grpSp>
          <p:nvGrpSpPr>
            <p:cNvPr id="29" name="Group 20"/>
            <p:cNvGrpSpPr/>
            <p:nvPr/>
          </p:nvGrpSpPr>
          <p:grpSpPr bwMode="auto">
            <a:xfrm>
              <a:off x="1520" y="1008"/>
              <a:ext cx="163" cy="230"/>
              <a:chOff x="3632" y="2276"/>
              <a:chExt cx="451" cy="676"/>
            </a:xfrm>
          </p:grpSpPr>
          <p:sp>
            <p:nvSpPr>
              <p:cNvPr id="32" name="Freeform 21"/>
              <p:cNvSpPr/>
              <p:nvPr/>
            </p:nvSpPr>
            <p:spPr bwMode="auto">
              <a:xfrm rot="18580939">
                <a:off x="3699" y="2300"/>
                <a:ext cx="168" cy="301"/>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33" name="Freeform 22"/>
              <p:cNvSpPr/>
              <p:nvPr/>
            </p:nvSpPr>
            <p:spPr bwMode="auto">
              <a:xfrm rot="2400000">
                <a:off x="3915" y="2276"/>
                <a:ext cx="168" cy="301"/>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34" name="Rectangle 23"/>
              <p:cNvSpPr>
                <a:spLocks noChangeArrowheads="1"/>
              </p:cNvSpPr>
              <p:nvPr/>
            </p:nvSpPr>
            <p:spPr bwMode="auto">
              <a:xfrm>
                <a:off x="3888" y="2536"/>
                <a:ext cx="32" cy="416"/>
              </a:xfrm>
              <a:prstGeom prst="rect">
                <a:avLst/>
              </a:prstGeom>
              <a:solidFill>
                <a:srgbClr val="9EC428"/>
              </a:solidFill>
              <a:ln w="9525">
                <a:noFill/>
                <a:miter lim="800000"/>
              </a:ln>
              <a:effectLst/>
            </p:spPr>
            <p:txBody>
              <a:bodyPr wrap="none" anchor="ctr"/>
              <a:lstStyle/>
              <a:p>
                <a:pPr>
                  <a:spcBef>
                    <a:spcPts val="450"/>
                  </a:spcBef>
                </a:pPr>
                <a:endParaRPr lang="zh-CN" altLang="en-US" sz="1600">
                  <a:solidFill>
                    <a:schemeClr val="tx2">
                      <a:lumMod val="90000"/>
                      <a:lumOff val="10000"/>
                    </a:schemeClr>
                  </a:solidFill>
                  <a:latin typeface="+mj-ea"/>
                  <a:ea typeface="+mj-ea"/>
                </a:endParaRPr>
              </a:p>
            </p:txBody>
          </p:sp>
        </p:grpSp>
        <p:sp>
          <p:nvSpPr>
            <p:cNvPr id="31" name="Rectangle 24"/>
            <p:cNvSpPr>
              <a:spLocks noChangeArrowheads="1"/>
            </p:cNvSpPr>
            <p:nvPr/>
          </p:nvSpPr>
          <p:spPr bwMode="auto">
            <a:xfrm>
              <a:off x="1902" y="909"/>
              <a:ext cx="5819" cy="451"/>
            </a:xfrm>
            <a:prstGeom prst="rect">
              <a:avLst/>
            </a:prstGeom>
            <a:noFill/>
            <a:ln w="9525">
              <a:noFill/>
              <a:miter lim="800000"/>
            </a:ln>
            <a:effectLst/>
          </p:spPr>
          <p:txBody>
            <a:bodyPr wrap="square">
              <a:spAutoFit/>
            </a:bodyPr>
            <a:lstStyle/>
            <a:p>
              <a:pPr algn="just">
                <a:spcBef>
                  <a:spcPts val="450"/>
                </a:spcBef>
              </a:pPr>
              <a:r>
                <a:rPr lang="zh-CN" altLang="en-US" sz="1600" dirty="0">
                  <a:solidFill>
                    <a:schemeClr val="tx2">
                      <a:lumMod val="90000"/>
                      <a:lumOff val="10000"/>
                    </a:schemeClr>
                  </a:solidFill>
                  <a:latin typeface="+mj-ea"/>
                  <a:ea typeface="+mj-ea"/>
                </a:rPr>
                <a:t>掌握软件工程的基本概念、基本原理、实用的开发方法和技术，能够综合运用所学的软件工程知识解决复杂的软件问题。</a:t>
              </a:r>
              <a:endParaRPr lang="zh-CN" altLang="en-US" sz="1600" dirty="0">
                <a:solidFill>
                  <a:schemeClr val="tx2">
                    <a:lumMod val="90000"/>
                    <a:lumOff val="10000"/>
                  </a:schemeClr>
                </a:solidFill>
                <a:latin typeface="+mj-ea"/>
                <a:ea typeface="+mj-ea"/>
              </a:endParaRPr>
            </a:p>
          </p:txBody>
        </p:sp>
      </p:grpSp>
      <p:grpSp>
        <p:nvGrpSpPr>
          <p:cNvPr id="35" name="Group 25"/>
          <p:cNvGrpSpPr/>
          <p:nvPr/>
        </p:nvGrpSpPr>
        <p:grpSpPr bwMode="auto">
          <a:xfrm>
            <a:off x="742308" y="2517663"/>
            <a:ext cx="8040387" cy="1077678"/>
            <a:chOff x="1520" y="836"/>
            <a:chExt cx="5783" cy="832"/>
          </a:xfrm>
        </p:grpSpPr>
        <p:grpSp>
          <p:nvGrpSpPr>
            <p:cNvPr id="36" name="Group 26"/>
            <p:cNvGrpSpPr/>
            <p:nvPr/>
          </p:nvGrpSpPr>
          <p:grpSpPr bwMode="auto">
            <a:xfrm>
              <a:off x="1520" y="1008"/>
              <a:ext cx="163" cy="230"/>
              <a:chOff x="3632" y="2276"/>
              <a:chExt cx="451" cy="676"/>
            </a:xfrm>
          </p:grpSpPr>
          <p:sp>
            <p:nvSpPr>
              <p:cNvPr id="38" name="Freeform 27"/>
              <p:cNvSpPr/>
              <p:nvPr/>
            </p:nvSpPr>
            <p:spPr bwMode="auto">
              <a:xfrm rot="18580939">
                <a:off x="3699" y="2300"/>
                <a:ext cx="167" cy="301"/>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39" name="Freeform 28"/>
              <p:cNvSpPr/>
              <p:nvPr/>
            </p:nvSpPr>
            <p:spPr bwMode="auto">
              <a:xfrm rot="2400000">
                <a:off x="3915" y="2276"/>
                <a:ext cx="168" cy="301"/>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40" name="Rectangle 29"/>
              <p:cNvSpPr>
                <a:spLocks noChangeArrowheads="1"/>
              </p:cNvSpPr>
              <p:nvPr/>
            </p:nvSpPr>
            <p:spPr bwMode="auto">
              <a:xfrm>
                <a:off x="3888" y="2536"/>
                <a:ext cx="32" cy="416"/>
              </a:xfrm>
              <a:prstGeom prst="rect">
                <a:avLst/>
              </a:prstGeom>
              <a:solidFill>
                <a:srgbClr val="9EC428"/>
              </a:solidFill>
              <a:ln w="9525">
                <a:noFill/>
                <a:miter lim="800000"/>
              </a:ln>
              <a:effectLst/>
            </p:spPr>
            <p:txBody>
              <a:bodyPr wrap="none" anchor="ctr"/>
              <a:lstStyle/>
              <a:p>
                <a:pPr>
                  <a:spcBef>
                    <a:spcPts val="450"/>
                  </a:spcBef>
                </a:pPr>
                <a:endParaRPr lang="zh-CN" altLang="en-US" sz="1600">
                  <a:solidFill>
                    <a:schemeClr val="tx2">
                      <a:lumMod val="90000"/>
                      <a:lumOff val="10000"/>
                    </a:schemeClr>
                  </a:solidFill>
                  <a:latin typeface="+mj-ea"/>
                  <a:ea typeface="+mj-ea"/>
                </a:endParaRPr>
              </a:p>
            </p:txBody>
          </p:sp>
        </p:grpSp>
        <p:sp>
          <p:nvSpPr>
            <p:cNvPr id="37" name="Rectangle 30"/>
            <p:cNvSpPr>
              <a:spLocks noChangeArrowheads="1"/>
            </p:cNvSpPr>
            <p:nvPr/>
          </p:nvSpPr>
          <p:spPr bwMode="auto">
            <a:xfrm>
              <a:off x="1898" y="836"/>
              <a:ext cx="5405" cy="832"/>
            </a:xfrm>
            <a:prstGeom prst="rect">
              <a:avLst/>
            </a:prstGeom>
            <a:noFill/>
            <a:ln w="9525">
              <a:noFill/>
              <a:miter lim="800000"/>
            </a:ln>
            <a:effectLst/>
          </p:spPr>
          <p:txBody>
            <a:bodyPr wrap="square">
              <a:spAutoFit/>
            </a:bodyPr>
            <a:lstStyle/>
            <a:p>
              <a:pPr algn="just">
                <a:spcBef>
                  <a:spcPts val="450"/>
                </a:spcBef>
              </a:pPr>
              <a:r>
                <a:rPr lang="zh-CN" altLang="en-US" sz="1600" dirty="0">
                  <a:solidFill>
                    <a:schemeClr val="tx2">
                      <a:lumMod val="90000"/>
                      <a:lumOff val="10000"/>
                    </a:schemeClr>
                  </a:solidFill>
                  <a:latin typeface="+mj-ea"/>
                  <a:ea typeface="+mj-ea"/>
                </a:rPr>
                <a:t>掌握开发高质量软件的需求分析、软件设计，及软件开发和测试等基本理论和方法；掌握基于</a:t>
              </a:r>
              <a:r>
                <a:rPr lang="en-US" altLang="zh-CN" sz="1600" dirty="0">
                  <a:solidFill>
                    <a:schemeClr val="tx2">
                      <a:lumMod val="90000"/>
                      <a:lumOff val="10000"/>
                    </a:schemeClr>
                  </a:solidFill>
                  <a:latin typeface="+mj-ea"/>
                  <a:ea typeface="+mj-ea"/>
                </a:rPr>
                <a:t>UML</a:t>
              </a:r>
              <a:r>
                <a:rPr lang="zh-CN" altLang="en-US" sz="1600" dirty="0">
                  <a:solidFill>
                    <a:schemeClr val="tx2">
                      <a:lumMod val="90000"/>
                      <a:lumOff val="10000"/>
                    </a:schemeClr>
                  </a:solidFill>
                  <a:latin typeface="+mj-ea"/>
                  <a:ea typeface="+mj-ea"/>
                </a:rPr>
                <a:t>建模以及</a:t>
              </a:r>
              <a:r>
                <a:rPr lang="en-US" altLang="zh-CN" sz="1600" dirty="0">
                  <a:solidFill>
                    <a:schemeClr val="tx2">
                      <a:lumMod val="90000"/>
                      <a:lumOff val="10000"/>
                    </a:schemeClr>
                  </a:solidFill>
                  <a:latin typeface="+mj-ea"/>
                  <a:ea typeface="+mj-ea"/>
                </a:rPr>
                <a:t>Web</a:t>
              </a:r>
              <a:r>
                <a:rPr lang="zh-CN" altLang="en-US" sz="1600" dirty="0">
                  <a:solidFill>
                    <a:schemeClr val="tx2">
                      <a:lumMod val="90000"/>
                      <a:lumOff val="10000"/>
                    </a:schemeClr>
                  </a:solidFill>
                  <a:latin typeface="+mj-ea"/>
                  <a:ea typeface="+mj-ea"/>
                </a:rPr>
                <a:t>应用程序开发的基本知识；能够在实际软件开发过程中充分利用一切资源正确有效的获取需求、建立分析和设计的模型、完成编码和设计合适的测试用例。</a:t>
              </a:r>
              <a:endParaRPr lang="zh-CN" altLang="en-US" sz="1600" dirty="0">
                <a:solidFill>
                  <a:schemeClr val="tx2">
                    <a:lumMod val="90000"/>
                    <a:lumOff val="10000"/>
                  </a:schemeClr>
                </a:solidFill>
                <a:latin typeface="+mj-ea"/>
                <a:ea typeface="+mj-ea"/>
              </a:endParaRPr>
            </a:p>
          </p:txBody>
        </p:sp>
      </p:grpSp>
      <p:grpSp>
        <p:nvGrpSpPr>
          <p:cNvPr id="41" name="Group 31"/>
          <p:cNvGrpSpPr/>
          <p:nvPr/>
        </p:nvGrpSpPr>
        <p:grpSpPr bwMode="auto">
          <a:xfrm>
            <a:off x="686973" y="3595874"/>
            <a:ext cx="8182845" cy="831575"/>
            <a:chOff x="1520" y="930"/>
            <a:chExt cx="4135" cy="642"/>
          </a:xfrm>
        </p:grpSpPr>
        <p:grpSp>
          <p:nvGrpSpPr>
            <p:cNvPr id="42" name="Group 32"/>
            <p:cNvGrpSpPr/>
            <p:nvPr/>
          </p:nvGrpSpPr>
          <p:grpSpPr bwMode="auto">
            <a:xfrm>
              <a:off x="1520" y="1008"/>
              <a:ext cx="163" cy="230"/>
              <a:chOff x="3632" y="2276"/>
              <a:chExt cx="451" cy="676"/>
            </a:xfrm>
          </p:grpSpPr>
          <p:sp>
            <p:nvSpPr>
              <p:cNvPr id="44" name="Freeform 33"/>
              <p:cNvSpPr/>
              <p:nvPr/>
            </p:nvSpPr>
            <p:spPr bwMode="auto">
              <a:xfrm rot="18580939">
                <a:off x="3699" y="2299"/>
                <a:ext cx="168" cy="301"/>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45" name="Freeform 34"/>
              <p:cNvSpPr/>
              <p:nvPr/>
            </p:nvSpPr>
            <p:spPr bwMode="auto">
              <a:xfrm rot="2400000">
                <a:off x="3915" y="2276"/>
                <a:ext cx="168" cy="301"/>
              </a:xfrm>
              <a:custGeom>
                <a:avLst/>
                <a:gdLst/>
                <a:ahLst/>
                <a:cxnLst>
                  <a:cxn ang="0">
                    <a:pos x="136" y="953"/>
                  </a:cxn>
                  <a:cxn ang="0">
                    <a:pos x="264" y="481"/>
                  </a:cxn>
                  <a:cxn ang="0">
                    <a:pos x="136" y="1"/>
                  </a:cxn>
                  <a:cxn ang="0">
                    <a:pos x="0" y="473"/>
                  </a:cxn>
                  <a:cxn ang="0">
                    <a:pos x="136" y="953"/>
                  </a:cxn>
                </a:cxnLst>
                <a:rect l="0" t="0" r="r" b="b"/>
                <a:pathLst>
                  <a:path w="264" h="954">
                    <a:moveTo>
                      <a:pt x="136" y="953"/>
                    </a:moveTo>
                    <a:cubicBezTo>
                      <a:pt x="180" y="954"/>
                      <a:pt x="264" y="640"/>
                      <a:pt x="264" y="481"/>
                    </a:cubicBezTo>
                    <a:cubicBezTo>
                      <a:pt x="264" y="322"/>
                      <a:pt x="180" y="2"/>
                      <a:pt x="136" y="1"/>
                    </a:cubicBezTo>
                    <a:cubicBezTo>
                      <a:pt x="92" y="0"/>
                      <a:pt x="0" y="312"/>
                      <a:pt x="0" y="473"/>
                    </a:cubicBezTo>
                    <a:cubicBezTo>
                      <a:pt x="0" y="634"/>
                      <a:pt x="92" y="952"/>
                      <a:pt x="136" y="953"/>
                    </a:cubicBezTo>
                    <a:close/>
                  </a:path>
                </a:pathLst>
              </a:custGeom>
              <a:solidFill>
                <a:srgbClr val="9EC428"/>
              </a:solidFill>
              <a:ln w="9525">
                <a:noFill/>
                <a:round/>
              </a:ln>
              <a:effectLst/>
            </p:spPr>
            <p:txBody>
              <a:bodyPr/>
              <a:lstStyle/>
              <a:p>
                <a:pPr>
                  <a:spcBef>
                    <a:spcPts val="450"/>
                  </a:spcBef>
                </a:pPr>
                <a:endParaRPr lang="zh-CN" altLang="en-US" sz="1600">
                  <a:solidFill>
                    <a:schemeClr val="tx2">
                      <a:lumMod val="90000"/>
                      <a:lumOff val="10000"/>
                    </a:schemeClr>
                  </a:solidFill>
                  <a:latin typeface="+mj-ea"/>
                  <a:ea typeface="+mj-ea"/>
                </a:endParaRPr>
              </a:p>
            </p:txBody>
          </p:sp>
          <p:sp>
            <p:nvSpPr>
              <p:cNvPr id="46" name="Rectangle 35"/>
              <p:cNvSpPr>
                <a:spLocks noChangeArrowheads="1"/>
              </p:cNvSpPr>
              <p:nvPr/>
            </p:nvSpPr>
            <p:spPr bwMode="auto">
              <a:xfrm>
                <a:off x="3888" y="2536"/>
                <a:ext cx="32" cy="416"/>
              </a:xfrm>
              <a:prstGeom prst="rect">
                <a:avLst/>
              </a:prstGeom>
              <a:solidFill>
                <a:srgbClr val="9EC428"/>
              </a:solidFill>
              <a:ln w="9525">
                <a:noFill/>
                <a:miter lim="800000"/>
              </a:ln>
              <a:effectLst/>
            </p:spPr>
            <p:txBody>
              <a:bodyPr wrap="none" anchor="ctr"/>
              <a:lstStyle/>
              <a:p>
                <a:pPr>
                  <a:spcBef>
                    <a:spcPts val="450"/>
                  </a:spcBef>
                </a:pPr>
                <a:endParaRPr lang="zh-CN" altLang="en-US" sz="1600">
                  <a:solidFill>
                    <a:schemeClr val="tx2">
                      <a:lumMod val="90000"/>
                      <a:lumOff val="10000"/>
                    </a:schemeClr>
                  </a:solidFill>
                  <a:latin typeface="+mj-ea"/>
                  <a:ea typeface="+mj-ea"/>
                </a:endParaRPr>
              </a:p>
            </p:txBody>
          </p:sp>
        </p:grpSp>
        <p:sp>
          <p:nvSpPr>
            <p:cNvPr id="43" name="Rectangle 36"/>
            <p:cNvSpPr>
              <a:spLocks noChangeArrowheads="1"/>
            </p:cNvSpPr>
            <p:nvPr/>
          </p:nvSpPr>
          <p:spPr bwMode="auto">
            <a:xfrm>
              <a:off x="1799" y="930"/>
              <a:ext cx="3856" cy="642"/>
            </a:xfrm>
            <a:prstGeom prst="rect">
              <a:avLst/>
            </a:prstGeom>
            <a:noFill/>
            <a:ln w="9525">
              <a:noFill/>
              <a:miter lim="800000"/>
            </a:ln>
            <a:effectLst/>
          </p:spPr>
          <p:txBody>
            <a:bodyPr wrap="square">
              <a:spAutoFit/>
            </a:bodyPr>
            <a:lstStyle/>
            <a:p>
              <a:pPr>
                <a:spcBef>
                  <a:spcPts val="450"/>
                </a:spcBef>
              </a:pPr>
              <a:r>
                <a:rPr lang="zh-CN" altLang="en-US" sz="1600" dirty="0">
                  <a:solidFill>
                    <a:schemeClr val="tx2">
                      <a:lumMod val="90000"/>
                      <a:lumOff val="10000"/>
                    </a:schemeClr>
                  </a:solidFill>
                  <a:latin typeface="+mj-ea"/>
                  <a:ea typeface="+mj-ea"/>
                </a:rPr>
                <a:t>了解如何用工程化的方法开发软件项目和先进的软件项目管理方法，以及开发过程中应遵循的流程、准则、标准和规范，通过项目实践提高实际的软件开发能力和工程素养，培养团队协作意识和创新精神，提升综合素质。</a:t>
              </a:r>
              <a:endParaRPr lang="zh-CN" altLang="en-US" sz="1600" dirty="0">
                <a:solidFill>
                  <a:schemeClr val="tx2">
                    <a:lumMod val="90000"/>
                    <a:lumOff val="10000"/>
                  </a:schemeClr>
                </a:solidFill>
                <a:latin typeface="+mj-ea"/>
                <a:ea typeface="+mj-ea"/>
              </a:endParaRPr>
            </a:p>
          </p:txBody>
        </p:sp>
      </p:grpSp>
      <p:sp>
        <p:nvSpPr>
          <p:cNvPr id="2" name="标题 1"/>
          <p:cNvSpPr>
            <a:spLocks noGrp="1"/>
          </p:cNvSpPr>
          <p:nvPr>
            <p:ph type="title"/>
          </p:nvPr>
        </p:nvSpPr>
        <p:spPr/>
        <p:txBody>
          <a:bodyPr/>
          <a:lstStyle/>
          <a:p>
            <a:r>
              <a:rPr lang="zh-CN" altLang="en-US" dirty="0" smtClean="0"/>
              <a:t>课程目标</a:t>
            </a:r>
            <a:endParaRPr lang="zh-CN" altLang="en-US" dirty="0"/>
          </a:p>
        </p:txBody>
      </p:sp>
      <p:sp>
        <p:nvSpPr>
          <p:cNvPr id="5" name="日期占位符 4"/>
          <p:cNvSpPr>
            <a:spLocks noGrp="1"/>
          </p:cNvSpPr>
          <p:nvPr>
            <p:ph type="dt" sz="half" idx="10"/>
          </p:nvPr>
        </p:nvSpPr>
        <p:spPr/>
        <p:txBody>
          <a:bodyPr/>
          <a:lstStyle/>
          <a:p>
            <a:fld id="{5FD4149C-A244-4BE4-86C7-8E800D2AB53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8096" y="1164866"/>
            <a:ext cx="7966830" cy="1993366"/>
          </a:xfrm>
          <a:prstGeom prst="rect">
            <a:avLst/>
          </a:prstGeom>
        </p:spPr>
        <p:txBody>
          <a:bodyPr wrap="square">
            <a:spAutoFit/>
          </a:bodyPr>
          <a:lstStyle/>
          <a:p>
            <a:pPr marL="342900" indent="-342900">
              <a:lnSpc>
                <a:spcPct val="120000"/>
              </a:lnSpc>
              <a:spcBef>
                <a:spcPts val="450"/>
              </a:spcBef>
              <a:spcAft>
                <a:spcPts val="450"/>
              </a:spcAft>
              <a:buClr>
                <a:schemeClr val="accent1"/>
              </a:buClr>
              <a:buSzPct val="80000"/>
              <a:buFontTx/>
              <a:buChar char="֍"/>
            </a:pPr>
            <a:r>
              <a:rPr lang="zh-CN" altLang="en-US" sz="2400" dirty="0">
                <a:solidFill>
                  <a:schemeClr val="tx1">
                    <a:lumMod val="65000"/>
                    <a:lumOff val="35000"/>
                  </a:schemeClr>
                </a:solidFill>
                <a:latin typeface="+mj-ea"/>
                <a:ea typeface="+mj-ea"/>
              </a:rPr>
              <a:t>体验软件工程各阶段的主要任务，切实深入到软件开发的整个过程。</a:t>
            </a:r>
            <a:endParaRPr lang="en-US" altLang="zh-CN" sz="2400" dirty="0">
              <a:solidFill>
                <a:schemeClr val="tx1">
                  <a:lumMod val="65000"/>
                  <a:lumOff val="35000"/>
                </a:schemeClr>
              </a:solidFill>
              <a:latin typeface="+mj-ea"/>
              <a:ea typeface="+mj-ea"/>
            </a:endParaRPr>
          </a:p>
          <a:p>
            <a:pPr marL="342900" indent="-342900">
              <a:lnSpc>
                <a:spcPct val="120000"/>
              </a:lnSpc>
              <a:spcBef>
                <a:spcPts val="450"/>
              </a:spcBef>
              <a:spcAft>
                <a:spcPts val="450"/>
              </a:spcAft>
              <a:buClr>
                <a:schemeClr val="accent1"/>
              </a:buClr>
              <a:buSzPct val="80000"/>
              <a:buFontTx/>
              <a:buChar char="֍"/>
            </a:pPr>
            <a:r>
              <a:rPr lang="zh-CN" altLang="en-US" sz="2400" dirty="0">
                <a:solidFill>
                  <a:schemeClr val="tx1">
                    <a:lumMod val="65000"/>
                    <a:lumOff val="35000"/>
                  </a:schemeClr>
                </a:solidFill>
                <a:latin typeface="+mj-ea"/>
                <a:ea typeface="+mj-ea"/>
              </a:rPr>
              <a:t>了解制作一个软件要做什么，怎么做，以及开发软件用到什么东西，注意吸取教训。</a:t>
            </a:r>
            <a:endParaRPr lang="zh-CN" altLang="en-US" sz="2400" dirty="0">
              <a:solidFill>
                <a:schemeClr val="tx1">
                  <a:lumMod val="65000"/>
                  <a:lumOff val="35000"/>
                </a:schemeClr>
              </a:solidFill>
              <a:latin typeface="+mj-ea"/>
              <a:ea typeface="+mj-ea"/>
            </a:endParaRPr>
          </a:p>
        </p:txBody>
      </p:sp>
      <p:sp>
        <p:nvSpPr>
          <p:cNvPr id="2" name="标题 1"/>
          <p:cNvSpPr>
            <a:spLocks noGrp="1"/>
          </p:cNvSpPr>
          <p:nvPr>
            <p:ph type="title"/>
          </p:nvPr>
        </p:nvSpPr>
        <p:spPr/>
        <p:txBody>
          <a:bodyPr/>
          <a:lstStyle/>
          <a:p>
            <a:r>
              <a:rPr lang="zh-CN" altLang="en-US" dirty="0" smtClean="0"/>
              <a:t>基本目标</a:t>
            </a:r>
            <a:endParaRPr lang="zh-CN" altLang="en-US" dirty="0"/>
          </a:p>
        </p:txBody>
      </p:sp>
      <p:sp>
        <p:nvSpPr>
          <p:cNvPr id="8" name="日期占位符 7"/>
          <p:cNvSpPr>
            <a:spLocks noGrp="1"/>
          </p:cNvSpPr>
          <p:nvPr>
            <p:ph type="dt" sz="half" idx="10"/>
          </p:nvPr>
        </p:nvSpPr>
        <p:spPr/>
        <p:txBody>
          <a:bodyPr/>
          <a:lstStyle/>
          <a:p>
            <a:fld id="{8779B0C5-2266-45DA-A8A3-0461F592484D}"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
        <p:nvSpPr>
          <p:cNvPr id="10" name="灯片编号占位符 9"/>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5879" y="963063"/>
            <a:ext cx="6918710" cy="3464538"/>
          </a:xfrm>
          <a:prstGeom prst="rect">
            <a:avLst/>
          </a:prstGeom>
        </p:spPr>
        <p:txBody>
          <a:bodyPr wrap="square">
            <a:spAutoFit/>
          </a:bodyPr>
          <a:lstStyle/>
          <a:p>
            <a:pPr marL="342900" indent="-342900">
              <a:lnSpc>
                <a:spcPct val="120000"/>
              </a:lnSpc>
              <a:spcBef>
                <a:spcPts val="450"/>
              </a:spcBef>
              <a:buClr>
                <a:srgbClr val="0091EA"/>
              </a:buClr>
              <a:buSzPct val="80000"/>
              <a:buFont typeface="Arial" panose="020B0604020202020204" pitchFamily="34" charset="0"/>
              <a:buChar char="►"/>
            </a:pPr>
            <a:r>
              <a:rPr lang="zh-CN" altLang="en-US" sz="2000" dirty="0">
                <a:solidFill>
                  <a:schemeClr val="tx1">
                    <a:lumMod val="65000"/>
                    <a:lumOff val="35000"/>
                  </a:schemeClr>
                </a:solidFill>
                <a:latin typeface="+mj-ea"/>
                <a:ea typeface="+mj-ea"/>
              </a:rPr>
              <a:t>计算机科学的基础知识</a:t>
            </a:r>
            <a:endParaRPr lang="zh-CN" altLang="en-US" sz="2000" dirty="0">
              <a:solidFill>
                <a:schemeClr val="tx1">
                  <a:lumMod val="65000"/>
                  <a:lumOff val="35000"/>
                </a:schemeClr>
              </a:solidFill>
              <a:latin typeface="+mj-ea"/>
              <a:ea typeface="+mj-ea"/>
            </a:endParaRPr>
          </a:p>
          <a:p>
            <a:pPr marL="600075" lvl="1" indent="-257175">
              <a:lnSpc>
                <a:spcPct val="120000"/>
              </a:lnSpc>
              <a:spcBef>
                <a:spcPts val="450"/>
              </a:spcBef>
              <a:buClr>
                <a:srgbClr val="FF8900"/>
              </a:buClr>
              <a:buFont typeface="Wingdings" panose="05000000000000000000" pitchFamily="2" charset="2"/>
              <a:buChar char="ü"/>
            </a:pPr>
            <a:r>
              <a:rPr lang="zh-CN" altLang="en-US" sz="2000" dirty="0">
                <a:solidFill>
                  <a:schemeClr val="tx1">
                    <a:lumMod val="65000"/>
                    <a:lumOff val="35000"/>
                  </a:schemeClr>
                </a:solidFill>
                <a:latin typeface="+mj-ea"/>
                <a:ea typeface="+mj-ea"/>
              </a:rPr>
              <a:t>培养计算思维</a:t>
            </a:r>
            <a:endParaRPr lang="zh-CN" altLang="en-US" sz="2000" dirty="0">
              <a:solidFill>
                <a:schemeClr val="tx1">
                  <a:lumMod val="65000"/>
                  <a:lumOff val="35000"/>
                </a:schemeClr>
              </a:solidFill>
              <a:latin typeface="+mj-ea"/>
              <a:ea typeface="+mj-ea"/>
            </a:endParaRPr>
          </a:p>
          <a:p>
            <a:pPr marL="342900" indent="-342900">
              <a:lnSpc>
                <a:spcPct val="120000"/>
              </a:lnSpc>
              <a:spcBef>
                <a:spcPts val="450"/>
              </a:spcBef>
              <a:buClr>
                <a:srgbClr val="0091EA"/>
              </a:buClr>
              <a:buSzPct val="80000"/>
              <a:buFont typeface="Arial" panose="020B0604020202020204" pitchFamily="34" charset="0"/>
              <a:buChar char="►"/>
            </a:pPr>
            <a:r>
              <a:rPr lang="zh-CN" altLang="en-US" sz="2000" dirty="0">
                <a:solidFill>
                  <a:schemeClr val="tx1">
                    <a:lumMod val="65000"/>
                    <a:lumOff val="35000"/>
                  </a:schemeClr>
                </a:solidFill>
                <a:latin typeface="+mj-ea"/>
                <a:ea typeface="+mj-ea"/>
              </a:rPr>
              <a:t>软件工程的知识体系</a:t>
            </a:r>
            <a:endParaRPr lang="zh-CN" altLang="en-US" sz="2000" dirty="0">
              <a:solidFill>
                <a:schemeClr val="tx1">
                  <a:lumMod val="65000"/>
                  <a:lumOff val="35000"/>
                </a:schemeClr>
              </a:solidFill>
              <a:latin typeface="+mj-ea"/>
              <a:ea typeface="+mj-ea"/>
            </a:endParaRPr>
          </a:p>
          <a:p>
            <a:pPr marL="600075" lvl="1" indent="-257175">
              <a:lnSpc>
                <a:spcPct val="120000"/>
              </a:lnSpc>
              <a:spcBef>
                <a:spcPts val="450"/>
              </a:spcBef>
              <a:buClr>
                <a:srgbClr val="FF8900"/>
              </a:buClr>
              <a:buFont typeface="Wingdings" panose="05000000000000000000" pitchFamily="2" charset="2"/>
              <a:buChar char="ü"/>
            </a:pPr>
            <a:r>
              <a:rPr lang="zh-CN" altLang="en-US" sz="2000" dirty="0">
                <a:solidFill>
                  <a:schemeClr val="tx1">
                    <a:lumMod val="65000"/>
                    <a:lumOff val="35000"/>
                  </a:schemeClr>
                </a:solidFill>
                <a:latin typeface="+mj-ea"/>
                <a:ea typeface="+mj-ea"/>
              </a:rPr>
              <a:t>培养工程意识、建立管理理念</a:t>
            </a:r>
            <a:endParaRPr lang="zh-CN" altLang="en-US" sz="2000" dirty="0">
              <a:solidFill>
                <a:schemeClr val="tx1">
                  <a:lumMod val="65000"/>
                  <a:lumOff val="35000"/>
                </a:schemeClr>
              </a:solidFill>
              <a:latin typeface="+mj-ea"/>
              <a:ea typeface="+mj-ea"/>
            </a:endParaRPr>
          </a:p>
          <a:p>
            <a:pPr marL="342900" indent="-342900">
              <a:lnSpc>
                <a:spcPct val="120000"/>
              </a:lnSpc>
              <a:spcBef>
                <a:spcPts val="450"/>
              </a:spcBef>
              <a:buClr>
                <a:srgbClr val="0091EA"/>
              </a:buClr>
              <a:buSzPct val="80000"/>
              <a:buFont typeface="Arial" panose="020B0604020202020204" pitchFamily="34" charset="0"/>
              <a:buChar char="►"/>
            </a:pPr>
            <a:r>
              <a:rPr lang="zh-CN" altLang="en-US" sz="2000" dirty="0">
                <a:solidFill>
                  <a:schemeClr val="tx1">
                    <a:lumMod val="65000"/>
                    <a:lumOff val="35000"/>
                  </a:schemeClr>
                </a:solidFill>
                <a:latin typeface="+mj-ea"/>
                <a:ea typeface="+mj-ea"/>
              </a:rPr>
              <a:t>学习思维的提升</a:t>
            </a:r>
            <a:endParaRPr lang="zh-CN" altLang="en-US" sz="2000" dirty="0">
              <a:solidFill>
                <a:schemeClr val="tx1">
                  <a:lumMod val="65000"/>
                  <a:lumOff val="35000"/>
                </a:schemeClr>
              </a:solidFill>
              <a:latin typeface="+mj-ea"/>
              <a:ea typeface="+mj-ea"/>
            </a:endParaRPr>
          </a:p>
          <a:p>
            <a:pPr marL="600075" lvl="1" indent="-257175">
              <a:lnSpc>
                <a:spcPct val="120000"/>
              </a:lnSpc>
              <a:spcBef>
                <a:spcPts val="450"/>
              </a:spcBef>
              <a:buClr>
                <a:srgbClr val="FF8900"/>
              </a:buClr>
              <a:buFont typeface="Wingdings" panose="05000000000000000000" pitchFamily="2" charset="2"/>
              <a:buChar char="ü"/>
            </a:pPr>
            <a:r>
              <a:rPr lang="zh-CN" altLang="en-US" sz="2000" dirty="0">
                <a:solidFill>
                  <a:schemeClr val="tx1">
                    <a:lumMod val="65000"/>
                    <a:lumOff val="35000"/>
                  </a:schemeClr>
                </a:solidFill>
                <a:latin typeface="+mj-ea"/>
                <a:ea typeface="+mj-ea"/>
              </a:rPr>
              <a:t>从程序设计提升到系统的分析和设计</a:t>
            </a:r>
            <a:endParaRPr lang="zh-CN" altLang="en-US" sz="2000" dirty="0">
              <a:solidFill>
                <a:schemeClr val="tx1">
                  <a:lumMod val="65000"/>
                  <a:lumOff val="35000"/>
                </a:schemeClr>
              </a:solidFill>
              <a:latin typeface="+mj-ea"/>
              <a:ea typeface="+mj-ea"/>
            </a:endParaRPr>
          </a:p>
          <a:p>
            <a:pPr marL="342900" indent="-342900">
              <a:lnSpc>
                <a:spcPct val="120000"/>
              </a:lnSpc>
              <a:spcBef>
                <a:spcPts val="450"/>
              </a:spcBef>
              <a:buClr>
                <a:srgbClr val="0091EA"/>
              </a:buClr>
              <a:buSzPct val="80000"/>
              <a:buFont typeface="Arial" panose="020B0604020202020204" pitchFamily="34" charset="0"/>
              <a:buChar char="►"/>
            </a:pPr>
            <a:r>
              <a:rPr lang="zh-CN" altLang="en-US" sz="2000" dirty="0">
                <a:solidFill>
                  <a:schemeClr val="tx1">
                    <a:lumMod val="65000"/>
                    <a:lumOff val="35000"/>
                  </a:schemeClr>
                </a:solidFill>
                <a:latin typeface="+mj-ea"/>
                <a:ea typeface="+mj-ea"/>
              </a:rPr>
              <a:t>角色的转变</a:t>
            </a:r>
            <a:endParaRPr lang="zh-CN" altLang="en-US" sz="2000" dirty="0">
              <a:solidFill>
                <a:schemeClr val="tx1">
                  <a:lumMod val="65000"/>
                  <a:lumOff val="35000"/>
                </a:schemeClr>
              </a:solidFill>
              <a:latin typeface="+mj-ea"/>
              <a:ea typeface="+mj-ea"/>
            </a:endParaRPr>
          </a:p>
          <a:p>
            <a:pPr marL="600075" lvl="1" indent="-257175">
              <a:lnSpc>
                <a:spcPct val="120000"/>
              </a:lnSpc>
              <a:spcBef>
                <a:spcPts val="450"/>
              </a:spcBef>
              <a:buClr>
                <a:srgbClr val="FF8900"/>
              </a:buClr>
              <a:buFont typeface="Wingdings" panose="05000000000000000000" pitchFamily="2" charset="2"/>
              <a:buChar char="ü"/>
            </a:pPr>
            <a:r>
              <a:rPr lang="zh-CN" altLang="en-US" sz="2000" dirty="0">
                <a:solidFill>
                  <a:schemeClr val="tx1">
                    <a:lumMod val="65000"/>
                    <a:lumOff val="35000"/>
                  </a:schemeClr>
                </a:solidFill>
                <a:latin typeface="+mj-ea"/>
                <a:ea typeface="+mj-ea"/>
              </a:rPr>
              <a:t>从精于个人创作到善于团队合作</a:t>
            </a:r>
            <a:endParaRPr lang="zh-CN" altLang="en-US" sz="2000" dirty="0">
              <a:solidFill>
                <a:schemeClr val="tx1">
                  <a:lumMod val="65000"/>
                  <a:lumOff val="35000"/>
                </a:schemeClr>
              </a:solidFill>
              <a:latin typeface="+mj-ea"/>
              <a:ea typeface="+mj-ea"/>
            </a:endParaRPr>
          </a:p>
        </p:txBody>
      </p:sp>
      <p:sp>
        <p:nvSpPr>
          <p:cNvPr id="2" name="标题 1"/>
          <p:cNvSpPr>
            <a:spLocks noGrp="1"/>
          </p:cNvSpPr>
          <p:nvPr>
            <p:ph type="title"/>
          </p:nvPr>
        </p:nvSpPr>
        <p:spPr/>
        <p:txBody>
          <a:bodyPr/>
          <a:lstStyle/>
          <a:p>
            <a:r>
              <a:rPr lang="zh-CN" altLang="en-US" dirty="0" smtClean="0"/>
              <a:t>学习任务</a:t>
            </a:r>
            <a:endParaRPr lang="zh-CN" altLang="en-US" dirty="0"/>
          </a:p>
        </p:txBody>
      </p:sp>
      <p:sp>
        <p:nvSpPr>
          <p:cNvPr id="8" name="日期占位符 7"/>
          <p:cNvSpPr>
            <a:spLocks noGrp="1"/>
          </p:cNvSpPr>
          <p:nvPr>
            <p:ph type="dt" sz="half" idx="10"/>
          </p:nvPr>
        </p:nvSpPr>
        <p:spPr/>
        <p:txBody>
          <a:bodyPr/>
          <a:lstStyle/>
          <a:p>
            <a:fld id="{1548A4D4-8AA0-4FD2-9632-3F9E846BA70E}"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
        <p:nvSpPr>
          <p:cNvPr id="10" name="灯片编号占位符 9"/>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1406318" y="1459691"/>
            <a:ext cx="1188132" cy="118813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100" dirty="0">
              <a:solidFill>
                <a:srgbClr val="0087CF"/>
              </a:solidFill>
              <a:latin typeface="+mj-ea"/>
              <a:ea typeface="+mj-ea"/>
            </a:endParaRPr>
          </a:p>
        </p:txBody>
      </p:sp>
      <p:grpSp>
        <p:nvGrpSpPr>
          <p:cNvPr id="34" name="组合 33"/>
          <p:cNvGrpSpPr/>
          <p:nvPr/>
        </p:nvGrpSpPr>
        <p:grpSpPr>
          <a:xfrm>
            <a:off x="768096" y="1841058"/>
            <a:ext cx="1393199" cy="1393198"/>
            <a:chOff x="1754168" y="3653262"/>
            <a:chExt cx="1857599" cy="1857597"/>
          </a:xfrm>
        </p:grpSpPr>
        <p:sp>
          <p:nvSpPr>
            <p:cNvPr id="35" name="椭圆 34"/>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altLang="zh-CN" sz="2000">
                  <a:solidFill>
                    <a:srgbClr val="F07F09"/>
                  </a:solidFill>
                  <a:latin typeface="微软雅黑" panose="020B0503020204020204" pitchFamily="34" charset="-122"/>
                  <a:ea typeface="微软雅黑" panose="020B0503020204020204" pitchFamily="34" charset="-122"/>
                </a:rPr>
                <a:t>100%</a:t>
              </a:r>
              <a:endParaRPr lang="zh-CN" altLang="en-US" sz="2000" dirty="0">
                <a:solidFill>
                  <a:srgbClr val="F07F09"/>
                </a:solidFill>
                <a:latin typeface="微软雅黑" panose="020B0503020204020204" pitchFamily="34" charset="-122"/>
                <a:ea typeface="微软雅黑" panose="020B0503020204020204" pitchFamily="34" charset="-122"/>
              </a:endParaRPr>
            </a:p>
          </p:txBody>
        </p:sp>
        <p:sp>
          <p:nvSpPr>
            <p:cNvPr id="36" name="椭圆 35"/>
            <p:cNvSpPr/>
            <p:nvPr/>
          </p:nvSpPr>
          <p:spPr>
            <a:xfrm>
              <a:off x="1911556" y="3810650"/>
              <a:ext cx="1542822" cy="1542820"/>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solidFill>
                <a:latin typeface="+mj-ea"/>
                <a:ea typeface="+mj-ea"/>
              </a:endParaRPr>
            </a:p>
          </p:txBody>
        </p:sp>
        <p:sp>
          <p:nvSpPr>
            <p:cNvPr id="37" name="椭圆 36"/>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000" dirty="0">
                <a:solidFill>
                  <a:schemeClr val="accent1"/>
                </a:solidFill>
                <a:latin typeface="+mj-ea"/>
                <a:ea typeface="+mj-ea"/>
              </a:endParaRPr>
            </a:p>
          </p:txBody>
        </p:sp>
        <p:sp>
          <p:nvSpPr>
            <p:cNvPr id="38" name="矩形 37"/>
            <p:cNvSpPr/>
            <p:nvPr/>
          </p:nvSpPr>
          <p:spPr>
            <a:xfrm>
              <a:off x="2132363" y="4087110"/>
              <a:ext cx="1037036" cy="943848"/>
            </a:xfrm>
            <a:prstGeom prst="rect">
              <a:avLst/>
            </a:prstGeom>
          </p:spPr>
          <p:txBody>
            <a:bodyPr wrap="none">
              <a:spAutoFit/>
            </a:bodyPr>
            <a:lstStyle/>
            <a:p>
              <a:pPr algn="ctr"/>
              <a:r>
                <a:rPr lang="zh-CN" altLang="en-US" sz="2000" b="1" dirty="0">
                  <a:solidFill>
                    <a:schemeClr val="accent1"/>
                  </a:solidFill>
                  <a:latin typeface="+mj-ea"/>
                  <a:ea typeface="+mj-ea"/>
                </a:rPr>
                <a:t>先 </a:t>
              </a:r>
              <a:r>
                <a:rPr lang="zh-CN" altLang="en-US" sz="2000" b="1" dirty="0" smtClean="0">
                  <a:solidFill>
                    <a:schemeClr val="accent1"/>
                  </a:solidFill>
                  <a:latin typeface="+mj-ea"/>
                  <a:ea typeface="+mj-ea"/>
                </a:rPr>
                <a:t>导</a:t>
              </a:r>
              <a:endParaRPr lang="en-US" altLang="zh-CN" sz="2000" b="1" dirty="0">
                <a:solidFill>
                  <a:schemeClr val="accent1"/>
                </a:solidFill>
                <a:latin typeface="+mj-ea"/>
                <a:ea typeface="+mj-ea"/>
              </a:endParaRPr>
            </a:p>
            <a:p>
              <a:pPr algn="ctr"/>
              <a:r>
                <a:rPr lang="zh-CN" altLang="en-US" sz="2000" b="1" dirty="0" smtClean="0">
                  <a:solidFill>
                    <a:schemeClr val="accent1"/>
                  </a:solidFill>
                  <a:latin typeface="+mj-ea"/>
                  <a:ea typeface="+mj-ea"/>
                </a:rPr>
                <a:t>要 求</a:t>
              </a:r>
              <a:endParaRPr lang="en-US" altLang="zh-CN" sz="2000" b="1" dirty="0">
                <a:solidFill>
                  <a:schemeClr val="accent1"/>
                </a:solidFill>
                <a:latin typeface="+mj-ea"/>
                <a:ea typeface="+mj-ea"/>
              </a:endParaRPr>
            </a:p>
          </p:txBody>
        </p:sp>
      </p:grpSp>
      <p:sp>
        <p:nvSpPr>
          <p:cNvPr id="39" name="矩形 38"/>
          <p:cNvSpPr/>
          <p:nvPr/>
        </p:nvSpPr>
        <p:spPr>
          <a:xfrm>
            <a:off x="2397828" y="1287315"/>
            <a:ext cx="6460421" cy="2500685"/>
          </a:xfrm>
          <a:prstGeom prst="rect">
            <a:avLst/>
          </a:prstGeom>
        </p:spPr>
        <p:txBody>
          <a:bodyPr wrap="square">
            <a:spAutoFit/>
          </a:bodyPr>
          <a:lstStyle/>
          <a:p>
            <a:pPr>
              <a:lnSpc>
                <a:spcPct val="120000"/>
              </a:lnSpc>
              <a:spcAft>
                <a:spcPts val="450"/>
              </a:spcAft>
            </a:pPr>
            <a:r>
              <a:rPr lang="zh-CN" altLang="en-US" sz="2400" dirty="0">
                <a:solidFill>
                  <a:schemeClr val="tx1">
                    <a:lumMod val="65000"/>
                    <a:lumOff val="35000"/>
                  </a:schemeClr>
                </a:solidFill>
                <a:latin typeface="+mj-ea"/>
                <a:ea typeface="+mj-ea"/>
              </a:rPr>
              <a:t>数学基础</a:t>
            </a:r>
            <a:endParaRPr lang="zh-CN" altLang="en-US" sz="2400" dirty="0">
              <a:solidFill>
                <a:schemeClr val="tx1">
                  <a:lumMod val="65000"/>
                  <a:lumOff val="35000"/>
                </a:schemeClr>
              </a:solidFill>
              <a:latin typeface="+mj-ea"/>
              <a:ea typeface="+mj-ea"/>
            </a:endParaRPr>
          </a:p>
          <a:p>
            <a:pPr>
              <a:lnSpc>
                <a:spcPct val="120000"/>
              </a:lnSpc>
              <a:spcAft>
                <a:spcPts val="450"/>
              </a:spcAft>
            </a:pPr>
            <a:r>
              <a:rPr lang="zh-CN" altLang="en-US" sz="2400" dirty="0">
                <a:solidFill>
                  <a:schemeClr val="tx1">
                    <a:lumMod val="65000"/>
                    <a:lumOff val="35000"/>
                  </a:schemeClr>
                </a:solidFill>
                <a:latin typeface="+mj-ea"/>
                <a:ea typeface="+mj-ea"/>
              </a:rPr>
              <a:t>计算机科学理论知识</a:t>
            </a:r>
            <a:endParaRPr lang="zh-CN" altLang="en-US" sz="2400" dirty="0">
              <a:solidFill>
                <a:schemeClr val="tx1">
                  <a:lumMod val="65000"/>
                  <a:lumOff val="35000"/>
                </a:schemeClr>
              </a:solidFill>
              <a:latin typeface="+mj-ea"/>
              <a:ea typeface="+mj-ea"/>
            </a:endParaRPr>
          </a:p>
          <a:p>
            <a:pPr>
              <a:lnSpc>
                <a:spcPct val="120000"/>
              </a:lnSpc>
              <a:spcAft>
                <a:spcPts val="450"/>
              </a:spcAft>
            </a:pPr>
            <a:r>
              <a:rPr lang="zh-CN" altLang="en-US" sz="2400" dirty="0">
                <a:solidFill>
                  <a:schemeClr val="tx1">
                    <a:lumMod val="65000"/>
                    <a:lumOff val="35000"/>
                  </a:schemeClr>
                </a:solidFill>
                <a:latin typeface="+mj-ea"/>
                <a:ea typeface="+mj-ea"/>
              </a:rPr>
              <a:t>程序设计语言、开发工具、算法、数据库技术基础</a:t>
            </a:r>
            <a:endParaRPr lang="zh-CN" altLang="en-US" sz="2400" dirty="0">
              <a:solidFill>
                <a:schemeClr val="tx1">
                  <a:lumMod val="65000"/>
                  <a:lumOff val="35000"/>
                </a:schemeClr>
              </a:solidFill>
              <a:latin typeface="+mj-ea"/>
              <a:ea typeface="+mj-ea"/>
            </a:endParaRPr>
          </a:p>
          <a:p>
            <a:pPr>
              <a:lnSpc>
                <a:spcPct val="120000"/>
              </a:lnSpc>
              <a:spcAft>
                <a:spcPts val="450"/>
              </a:spcAft>
            </a:pPr>
            <a:r>
              <a:rPr lang="zh-CN" altLang="en-US" sz="2400" dirty="0">
                <a:solidFill>
                  <a:schemeClr val="tx1">
                    <a:lumMod val="65000"/>
                    <a:lumOff val="35000"/>
                  </a:schemeClr>
                </a:solidFill>
                <a:latin typeface="+mj-ea"/>
                <a:ea typeface="+mj-ea"/>
              </a:rPr>
              <a:t>最好有一定的软件开发经验</a:t>
            </a:r>
            <a:endParaRPr lang="zh-CN" altLang="en-US" sz="2400" dirty="0">
              <a:solidFill>
                <a:schemeClr val="tx1">
                  <a:lumMod val="65000"/>
                  <a:lumOff val="35000"/>
                </a:schemeClr>
              </a:solidFill>
              <a:latin typeface="+mj-ea"/>
              <a:ea typeface="+mj-ea"/>
            </a:endParaRPr>
          </a:p>
        </p:txBody>
      </p:sp>
      <p:sp>
        <p:nvSpPr>
          <p:cNvPr id="3" name="标题 2"/>
          <p:cNvSpPr>
            <a:spLocks noGrp="1"/>
          </p:cNvSpPr>
          <p:nvPr>
            <p:ph type="title"/>
          </p:nvPr>
        </p:nvSpPr>
        <p:spPr/>
        <p:txBody>
          <a:bodyPr/>
          <a:lstStyle/>
          <a:p>
            <a:r>
              <a:rPr lang="zh-CN" altLang="en-US" dirty="0" smtClean="0"/>
              <a:t>学习要求</a:t>
            </a:r>
            <a:endParaRPr lang="zh-CN" altLang="en-US" dirty="0"/>
          </a:p>
        </p:txBody>
      </p:sp>
      <p:sp>
        <p:nvSpPr>
          <p:cNvPr id="5" name="日期占位符 4"/>
          <p:cNvSpPr>
            <a:spLocks noGrp="1"/>
          </p:cNvSpPr>
          <p:nvPr>
            <p:ph type="dt" sz="half" idx="10"/>
          </p:nvPr>
        </p:nvSpPr>
        <p:spPr/>
        <p:txBody>
          <a:bodyPr/>
          <a:lstStyle/>
          <a:p>
            <a:fld id="{D25780DB-FF09-4EDB-80D8-EC630949E7D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5815" y="915753"/>
            <a:ext cx="7021346" cy="590931"/>
          </a:xfrm>
          <a:prstGeom prst="rect">
            <a:avLst/>
          </a:prstGeom>
        </p:spPr>
        <p:txBody>
          <a:bodyPr wrap="square">
            <a:spAutoFit/>
          </a:bodyPr>
          <a:lstStyle/>
          <a:p>
            <a:pPr>
              <a:lnSpc>
                <a:spcPct val="120000"/>
              </a:lnSpc>
              <a:spcAft>
                <a:spcPts val="450"/>
              </a:spcAft>
            </a:pPr>
            <a:r>
              <a:rPr lang="zh-CN" altLang="en-US" sz="2700" dirty="0">
                <a:solidFill>
                  <a:schemeClr val="tx1">
                    <a:lumMod val="65000"/>
                    <a:lumOff val="35000"/>
                  </a:schemeClr>
                </a:solidFill>
                <a:latin typeface="+mj-ea"/>
                <a:ea typeface="+mj-ea"/>
              </a:rPr>
              <a:t>理解：</a:t>
            </a:r>
            <a:endParaRPr lang="zh-CN" altLang="en-US" sz="2700" dirty="0">
              <a:solidFill>
                <a:schemeClr val="tx1">
                  <a:lumMod val="65000"/>
                  <a:lumOff val="35000"/>
                </a:schemeClr>
              </a:solidFill>
              <a:latin typeface="+mj-ea"/>
              <a:ea typeface="+mj-ea"/>
            </a:endParaRPr>
          </a:p>
        </p:txBody>
      </p:sp>
      <p:sp>
        <p:nvSpPr>
          <p:cNvPr id="33" name="Text Box 8"/>
          <p:cNvSpPr txBox="1">
            <a:spLocks noChangeArrowheads="1"/>
          </p:cNvSpPr>
          <p:nvPr/>
        </p:nvSpPr>
        <p:spPr bwMode="gray">
          <a:xfrm>
            <a:off x="3510787" y="3108070"/>
            <a:ext cx="184731" cy="369332"/>
          </a:xfrm>
          <a:prstGeom prst="rect">
            <a:avLst/>
          </a:prstGeom>
          <a:noFill/>
          <a:ln w="9525">
            <a:noFill/>
            <a:miter lim="800000"/>
          </a:ln>
          <a:effectLst/>
        </p:spPr>
        <p:txBody>
          <a:bodyPr wrap="none">
            <a:spAutoFit/>
          </a:bodyPr>
          <a:lstStyle/>
          <a:p>
            <a:pPr eaLnBrk="1" latinLnBrk="1" hangingPunct="1"/>
            <a:endParaRPr lang="zh-CN" altLang="en-US" b="1" dirty="0"/>
          </a:p>
        </p:txBody>
      </p:sp>
      <p:sp>
        <p:nvSpPr>
          <p:cNvPr id="39" name="文本框 38"/>
          <p:cNvSpPr txBox="1"/>
          <p:nvPr/>
        </p:nvSpPr>
        <p:spPr>
          <a:xfrm>
            <a:off x="2965720" y="1422772"/>
            <a:ext cx="2698175" cy="523220"/>
          </a:xfrm>
          <a:prstGeom prst="rect">
            <a:avLst/>
          </a:prstGeom>
          <a:noFill/>
        </p:spPr>
        <p:txBody>
          <a:bodyPr wrap="none" rtlCol="0">
            <a:spAutoFit/>
          </a:bodyPr>
          <a:lstStyle/>
          <a:p>
            <a:r>
              <a:rPr lang="zh-CN" altLang="en-US" sz="2800" dirty="0">
                <a:solidFill>
                  <a:schemeClr val="tx2">
                    <a:lumMod val="90000"/>
                    <a:lumOff val="10000"/>
                  </a:schemeClr>
                </a:solidFill>
                <a:latin typeface="+mj-ea"/>
                <a:ea typeface="+mj-ea"/>
              </a:rPr>
              <a:t>什么是软件工程</a:t>
            </a:r>
            <a:endParaRPr lang="zh-CN" altLang="en-US" sz="2800" dirty="0">
              <a:solidFill>
                <a:schemeClr val="tx2">
                  <a:lumMod val="90000"/>
                  <a:lumOff val="10000"/>
                </a:schemeClr>
              </a:solidFill>
              <a:latin typeface="+mj-ea"/>
              <a:ea typeface="+mj-ea"/>
            </a:endParaRPr>
          </a:p>
        </p:txBody>
      </p:sp>
      <p:sp>
        <p:nvSpPr>
          <p:cNvPr id="40" name="文本框 39"/>
          <p:cNvSpPr txBox="1"/>
          <p:nvPr/>
        </p:nvSpPr>
        <p:spPr>
          <a:xfrm>
            <a:off x="1944196" y="2171784"/>
            <a:ext cx="5093061" cy="523220"/>
          </a:xfrm>
          <a:prstGeom prst="rect">
            <a:avLst/>
          </a:prstGeom>
          <a:noFill/>
        </p:spPr>
        <p:txBody>
          <a:bodyPr wrap="none" rtlCol="0">
            <a:spAutoFit/>
          </a:bodyPr>
          <a:lstStyle/>
          <a:p>
            <a:r>
              <a:rPr lang="zh-CN" altLang="en-US" sz="2800" dirty="0">
                <a:solidFill>
                  <a:schemeClr val="accent1"/>
                </a:solidFill>
                <a:latin typeface="+mj-ea"/>
                <a:ea typeface="+mj-ea"/>
              </a:rPr>
              <a:t>为什么需要软件工程</a:t>
            </a:r>
            <a:r>
              <a:rPr lang="en-US" altLang="zh-CN" sz="2800" dirty="0">
                <a:solidFill>
                  <a:schemeClr val="accent1"/>
                </a:solidFill>
                <a:latin typeface="+mj-ea"/>
                <a:ea typeface="+mj-ea"/>
              </a:rPr>
              <a:t>(</a:t>
            </a:r>
            <a:r>
              <a:rPr lang="zh-CN" altLang="en-US" sz="2800" dirty="0">
                <a:solidFill>
                  <a:schemeClr val="accent1"/>
                </a:solidFill>
                <a:latin typeface="+mj-ea"/>
                <a:ea typeface="+mj-ea"/>
              </a:rPr>
              <a:t>产生背景</a:t>
            </a:r>
            <a:r>
              <a:rPr lang="en-US" altLang="zh-CN" sz="2800" dirty="0">
                <a:solidFill>
                  <a:schemeClr val="accent1"/>
                </a:solidFill>
                <a:latin typeface="+mj-ea"/>
                <a:ea typeface="+mj-ea"/>
              </a:rPr>
              <a:t>)</a:t>
            </a:r>
            <a:endParaRPr lang="en-US" altLang="zh-CN" sz="2800" dirty="0">
              <a:solidFill>
                <a:schemeClr val="accent1"/>
              </a:solidFill>
              <a:latin typeface="+mj-ea"/>
              <a:ea typeface="+mj-ea"/>
            </a:endParaRPr>
          </a:p>
        </p:txBody>
      </p:sp>
      <p:sp>
        <p:nvSpPr>
          <p:cNvPr id="41" name="文本框 40"/>
          <p:cNvSpPr txBox="1"/>
          <p:nvPr/>
        </p:nvSpPr>
        <p:spPr>
          <a:xfrm>
            <a:off x="2328916" y="2872702"/>
            <a:ext cx="4493538" cy="523220"/>
          </a:xfrm>
          <a:prstGeom prst="rect">
            <a:avLst/>
          </a:prstGeom>
          <a:noFill/>
        </p:spPr>
        <p:txBody>
          <a:bodyPr wrap="none" rtlCol="0">
            <a:spAutoFit/>
          </a:bodyPr>
          <a:lstStyle/>
          <a:p>
            <a:r>
              <a:rPr lang="zh-CN" altLang="en-US" sz="2800" dirty="0">
                <a:solidFill>
                  <a:schemeClr val="tx2">
                    <a:lumMod val="90000"/>
                    <a:lumOff val="10000"/>
                  </a:schemeClr>
                </a:solidFill>
                <a:latin typeface="+mj-ea"/>
                <a:ea typeface="+mj-ea"/>
              </a:rPr>
              <a:t>软件工程需要解决哪些问题</a:t>
            </a:r>
            <a:endParaRPr lang="zh-CN" altLang="en-US" sz="2800" dirty="0">
              <a:solidFill>
                <a:schemeClr val="tx2">
                  <a:lumMod val="90000"/>
                  <a:lumOff val="10000"/>
                </a:schemeClr>
              </a:solidFill>
              <a:latin typeface="+mj-ea"/>
              <a:ea typeface="+mj-ea"/>
            </a:endParaRPr>
          </a:p>
        </p:txBody>
      </p:sp>
      <p:sp>
        <p:nvSpPr>
          <p:cNvPr id="42" name="文本框 41"/>
          <p:cNvSpPr txBox="1"/>
          <p:nvPr/>
        </p:nvSpPr>
        <p:spPr>
          <a:xfrm>
            <a:off x="2328916" y="3573620"/>
            <a:ext cx="4493538" cy="523220"/>
          </a:xfrm>
          <a:prstGeom prst="rect">
            <a:avLst/>
          </a:prstGeom>
          <a:noFill/>
        </p:spPr>
        <p:txBody>
          <a:bodyPr wrap="none" rtlCol="0">
            <a:spAutoFit/>
          </a:bodyPr>
          <a:lstStyle/>
          <a:p>
            <a:r>
              <a:rPr lang="zh-CN" altLang="en-US" sz="2800">
                <a:solidFill>
                  <a:schemeClr val="accent1"/>
                </a:solidFill>
                <a:latin typeface="+mj-ea"/>
                <a:ea typeface="+mj-ea"/>
              </a:rPr>
              <a:t>软件工程涉及哪些方面内容</a:t>
            </a:r>
            <a:endParaRPr lang="zh-CN" altLang="en-US" sz="2800">
              <a:solidFill>
                <a:schemeClr val="accent1"/>
              </a:solidFill>
              <a:latin typeface="+mj-ea"/>
              <a:ea typeface="+mj-ea"/>
            </a:endParaRPr>
          </a:p>
        </p:txBody>
      </p:sp>
      <p:sp>
        <p:nvSpPr>
          <p:cNvPr id="3" name="标题 2"/>
          <p:cNvSpPr>
            <a:spLocks noGrp="1"/>
          </p:cNvSpPr>
          <p:nvPr>
            <p:ph type="title"/>
          </p:nvPr>
        </p:nvSpPr>
        <p:spPr/>
        <p:txBody>
          <a:bodyPr/>
          <a:lstStyle/>
          <a:p>
            <a:r>
              <a:rPr lang="zh-CN" altLang="en-US" dirty="0" smtClean="0"/>
              <a:t>学习要求</a:t>
            </a:r>
            <a:endParaRPr lang="zh-CN" altLang="en-US" dirty="0"/>
          </a:p>
        </p:txBody>
      </p:sp>
      <p:sp>
        <p:nvSpPr>
          <p:cNvPr id="6" name="日期占位符 5"/>
          <p:cNvSpPr>
            <a:spLocks noGrp="1"/>
          </p:cNvSpPr>
          <p:nvPr>
            <p:ph type="dt" sz="half" idx="10"/>
          </p:nvPr>
        </p:nvSpPr>
        <p:spPr/>
        <p:txBody>
          <a:bodyPr/>
          <a:lstStyle/>
          <a:p>
            <a:fld id="{1BF91743-3A67-4CFB-98F0-4A619CF12938}"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8" name="灯片编号占位符 7"/>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432559" y="1631059"/>
            <a:ext cx="1313180" cy="2631490"/>
          </a:xfrm>
          <a:prstGeom prst="rect">
            <a:avLst/>
          </a:prstGeom>
          <a:noFill/>
        </p:spPr>
        <p:txBody>
          <a:bodyPr wrap="none" rtlCol="0">
            <a:spAutoFit/>
          </a:bodyPr>
          <a:lstStyle/>
          <a:p>
            <a:pPr marL="428625" indent="-428625">
              <a:spcBef>
                <a:spcPts val="900"/>
              </a:spcBef>
              <a:buClr>
                <a:schemeClr val="accent1"/>
              </a:buClr>
              <a:buSzPct val="80000"/>
              <a:buFont typeface="Arial" panose="020B0604020202020204" pitchFamily="34" charset="0"/>
              <a:buChar char="►"/>
            </a:pPr>
            <a:r>
              <a:rPr lang="zh-CN" altLang="en-US" sz="2700" dirty="0">
                <a:solidFill>
                  <a:schemeClr val="tx1">
                    <a:lumMod val="65000"/>
                    <a:lumOff val="35000"/>
                  </a:schemeClr>
                </a:solidFill>
                <a:latin typeface="+mj-ea"/>
                <a:ea typeface="+mj-ea"/>
              </a:rPr>
              <a:t>概念</a:t>
            </a:r>
            <a:endParaRPr lang="zh-CN" altLang="en-US" sz="2700" dirty="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dirty="0">
                <a:solidFill>
                  <a:schemeClr val="tx1">
                    <a:lumMod val="65000"/>
                    <a:lumOff val="35000"/>
                  </a:schemeClr>
                </a:solidFill>
                <a:latin typeface="+mj-ea"/>
                <a:ea typeface="+mj-ea"/>
              </a:rPr>
              <a:t>技术</a:t>
            </a:r>
            <a:endParaRPr lang="zh-CN" altLang="en-US" sz="2700" dirty="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dirty="0">
                <a:solidFill>
                  <a:schemeClr val="tx1">
                    <a:lumMod val="65000"/>
                    <a:lumOff val="35000"/>
                  </a:schemeClr>
                </a:solidFill>
                <a:latin typeface="+mj-ea"/>
                <a:ea typeface="+mj-ea"/>
              </a:rPr>
              <a:t>过程</a:t>
            </a:r>
            <a:endParaRPr lang="zh-CN" altLang="en-US" sz="2700" dirty="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dirty="0">
                <a:solidFill>
                  <a:schemeClr val="tx1">
                    <a:lumMod val="65000"/>
                    <a:lumOff val="35000"/>
                  </a:schemeClr>
                </a:solidFill>
                <a:latin typeface="+mj-ea"/>
                <a:ea typeface="+mj-ea"/>
              </a:rPr>
              <a:t>方法</a:t>
            </a:r>
            <a:endParaRPr lang="zh-CN" altLang="en-US" sz="2700" dirty="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dirty="0">
                <a:solidFill>
                  <a:schemeClr val="tx1">
                    <a:lumMod val="65000"/>
                    <a:lumOff val="35000"/>
                  </a:schemeClr>
                </a:solidFill>
                <a:latin typeface="+mj-ea"/>
                <a:ea typeface="+mj-ea"/>
              </a:rPr>
              <a:t>工具</a:t>
            </a:r>
            <a:endParaRPr lang="zh-CN" altLang="en-US" sz="2700" dirty="0">
              <a:solidFill>
                <a:schemeClr val="tx1">
                  <a:lumMod val="65000"/>
                  <a:lumOff val="35000"/>
                </a:schemeClr>
              </a:solidFill>
              <a:latin typeface="+mj-ea"/>
              <a:ea typeface="+mj-ea"/>
            </a:endParaRPr>
          </a:p>
        </p:txBody>
      </p:sp>
      <p:sp>
        <p:nvSpPr>
          <p:cNvPr id="4" name="矩形 3"/>
          <p:cNvSpPr/>
          <p:nvPr/>
        </p:nvSpPr>
        <p:spPr>
          <a:xfrm>
            <a:off x="878837" y="969826"/>
            <a:ext cx="2975786" cy="548676"/>
          </a:xfrm>
          <a:prstGeom prst="rect">
            <a:avLst/>
          </a:prstGeom>
        </p:spPr>
        <p:txBody>
          <a:bodyPr wrap="square">
            <a:spAutoFit/>
          </a:bodyPr>
          <a:lstStyle/>
          <a:p>
            <a:pPr>
              <a:lnSpc>
                <a:spcPct val="120000"/>
              </a:lnSpc>
              <a:spcAft>
                <a:spcPts val="450"/>
              </a:spcAft>
            </a:pPr>
            <a:r>
              <a:rPr lang="zh-CN" altLang="en-US" sz="2700" dirty="0">
                <a:solidFill>
                  <a:schemeClr val="tx1">
                    <a:lumMod val="65000"/>
                    <a:lumOff val="35000"/>
                  </a:schemeClr>
                </a:solidFill>
                <a:latin typeface="+mj-ea"/>
                <a:ea typeface="+mj-ea"/>
              </a:rPr>
              <a:t>掌握：软件工程</a:t>
            </a:r>
            <a:endParaRPr lang="zh-CN" altLang="en-US" sz="2700" dirty="0">
              <a:solidFill>
                <a:schemeClr val="tx1">
                  <a:lumMod val="65000"/>
                  <a:lumOff val="35000"/>
                </a:schemeClr>
              </a:solidFill>
              <a:latin typeface="+mj-ea"/>
              <a:ea typeface="+mj-ea"/>
            </a:endParaRPr>
          </a:p>
        </p:txBody>
      </p:sp>
      <p:sp>
        <p:nvSpPr>
          <p:cNvPr id="19" name="矩形 18"/>
          <p:cNvSpPr/>
          <p:nvPr/>
        </p:nvSpPr>
        <p:spPr>
          <a:xfrm>
            <a:off x="3722739" y="969826"/>
            <a:ext cx="5005948" cy="548676"/>
          </a:xfrm>
          <a:prstGeom prst="rect">
            <a:avLst/>
          </a:prstGeom>
        </p:spPr>
        <p:txBody>
          <a:bodyPr wrap="square">
            <a:spAutoFit/>
          </a:bodyPr>
          <a:lstStyle/>
          <a:p>
            <a:pPr>
              <a:lnSpc>
                <a:spcPct val="120000"/>
              </a:lnSpc>
              <a:spcAft>
                <a:spcPts val="450"/>
              </a:spcAft>
            </a:pPr>
            <a:r>
              <a:rPr lang="zh-CN" altLang="en-US" sz="2700" dirty="0">
                <a:solidFill>
                  <a:schemeClr val="tx1">
                    <a:lumMod val="65000"/>
                    <a:lumOff val="35000"/>
                  </a:schemeClr>
                </a:solidFill>
                <a:latin typeface="+mj-ea"/>
                <a:ea typeface="+mj-ea"/>
              </a:rPr>
              <a:t>运用：工程化思想进行软件开发</a:t>
            </a:r>
            <a:endParaRPr lang="zh-CN" altLang="en-US" sz="2700" dirty="0">
              <a:solidFill>
                <a:schemeClr val="tx1">
                  <a:lumMod val="65000"/>
                  <a:lumOff val="35000"/>
                </a:schemeClr>
              </a:solidFill>
              <a:latin typeface="+mj-ea"/>
              <a:ea typeface="+mj-ea"/>
            </a:endParaRPr>
          </a:p>
        </p:txBody>
      </p:sp>
      <p:sp>
        <p:nvSpPr>
          <p:cNvPr id="20" name="文本框 19"/>
          <p:cNvSpPr txBox="1"/>
          <p:nvPr/>
        </p:nvSpPr>
        <p:spPr>
          <a:xfrm>
            <a:off x="4334617" y="1631059"/>
            <a:ext cx="2008883" cy="2631490"/>
          </a:xfrm>
          <a:prstGeom prst="rect">
            <a:avLst/>
          </a:prstGeom>
          <a:noFill/>
        </p:spPr>
        <p:txBody>
          <a:bodyPr wrap="none" rtlCol="0">
            <a:spAutoFit/>
          </a:bodyPr>
          <a:lstStyle/>
          <a:p>
            <a:pPr marL="428625" indent="-428625">
              <a:spcBef>
                <a:spcPts val="900"/>
              </a:spcBef>
              <a:buClr>
                <a:schemeClr val="accent1"/>
              </a:buClr>
              <a:buSzPct val="80000"/>
              <a:buFont typeface="Arial" panose="020B0604020202020204" pitchFamily="34" charset="0"/>
              <a:buChar char="►"/>
            </a:pPr>
            <a:r>
              <a:rPr lang="zh-CN" altLang="en-US" sz="2700">
                <a:solidFill>
                  <a:schemeClr val="tx1">
                    <a:lumMod val="65000"/>
                    <a:lumOff val="35000"/>
                  </a:schemeClr>
                </a:solidFill>
                <a:latin typeface="+mj-ea"/>
                <a:ea typeface="+mj-ea"/>
              </a:rPr>
              <a:t>需求分析</a:t>
            </a:r>
            <a:endParaRPr lang="zh-CN" altLang="en-US" sz="270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a:solidFill>
                  <a:schemeClr val="tx1">
                    <a:lumMod val="65000"/>
                    <a:lumOff val="35000"/>
                  </a:schemeClr>
                </a:solidFill>
                <a:latin typeface="+mj-ea"/>
                <a:ea typeface="+mj-ea"/>
              </a:rPr>
              <a:t>软件设计</a:t>
            </a:r>
            <a:endParaRPr lang="zh-CN" altLang="en-US" sz="270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a:solidFill>
                  <a:schemeClr val="tx1">
                    <a:lumMod val="65000"/>
                    <a:lumOff val="35000"/>
                  </a:schemeClr>
                </a:solidFill>
                <a:latin typeface="+mj-ea"/>
                <a:ea typeface="+mj-ea"/>
              </a:rPr>
              <a:t>软件构造</a:t>
            </a:r>
            <a:endParaRPr lang="zh-CN" altLang="en-US" sz="270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a:solidFill>
                  <a:schemeClr val="tx1">
                    <a:lumMod val="65000"/>
                    <a:lumOff val="35000"/>
                  </a:schemeClr>
                </a:solidFill>
                <a:latin typeface="+mj-ea"/>
                <a:ea typeface="+mj-ea"/>
              </a:rPr>
              <a:t>软件测试</a:t>
            </a:r>
            <a:endParaRPr lang="zh-CN" altLang="en-US" sz="2700">
              <a:solidFill>
                <a:schemeClr val="tx1">
                  <a:lumMod val="65000"/>
                  <a:lumOff val="35000"/>
                </a:schemeClr>
              </a:solidFill>
              <a:latin typeface="+mj-ea"/>
              <a:ea typeface="+mj-ea"/>
            </a:endParaRPr>
          </a:p>
          <a:p>
            <a:pPr marL="428625" indent="-428625">
              <a:spcBef>
                <a:spcPts val="900"/>
              </a:spcBef>
              <a:buClr>
                <a:schemeClr val="accent1"/>
              </a:buClr>
              <a:buSzPct val="80000"/>
              <a:buFont typeface="Arial" panose="020B0604020202020204" pitchFamily="34" charset="0"/>
              <a:buChar char="►"/>
            </a:pPr>
            <a:r>
              <a:rPr lang="zh-CN" altLang="en-US" sz="2700">
                <a:solidFill>
                  <a:schemeClr val="tx1">
                    <a:lumMod val="65000"/>
                    <a:lumOff val="35000"/>
                  </a:schemeClr>
                </a:solidFill>
                <a:latin typeface="+mj-ea"/>
                <a:ea typeface="+mj-ea"/>
              </a:rPr>
              <a:t>软件维护</a:t>
            </a:r>
            <a:endParaRPr lang="zh-CN" altLang="en-US" sz="2700">
              <a:solidFill>
                <a:schemeClr val="tx1">
                  <a:lumMod val="65000"/>
                  <a:lumOff val="35000"/>
                </a:schemeClr>
              </a:solidFill>
              <a:latin typeface="+mj-ea"/>
              <a:ea typeface="+mj-ea"/>
            </a:endParaRPr>
          </a:p>
        </p:txBody>
      </p:sp>
      <p:sp>
        <p:nvSpPr>
          <p:cNvPr id="7" name="Line 6"/>
          <p:cNvSpPr>
            <a:spLocks noChangeShapeType="1"/>
          </p:cNvSpPr>
          <p:nvPr/>
        </p:nvSpPr>
        <p:spPr bwMode="auto">
          <a:xfrm>
            <a:off x="3553603" y="969826"/>
            <a:ext cx="0" cy="3363026"/>
          </a:xfrm>
          <a:prstGeom prst="line">
            <a:avLst/>
          </a:prstGeom>
          <a:noFill/>
          <a:ln w="28575" cap="rnd">
            <a:solidFill>
              <a:srgbClr val="00CCFF"/>
            </a:solidFill>
            <a:prstDash val="sysDot"/>
            <a:round/>
            <a:tailEnd type="oval" w="med" len="med"/>
          </a:ln>
          <a:effectLst/>
        </p:spPr>
        <p:txBody>
          <a:bodyPr/>
          <a:lstStyle/>
          <a:p>
            <a:endParaRPr lang="zh-CN" altLang="en-US" sz="1350"/>
          </a:p>
        </p:txBody>
      </p:sp>
      <p:sp>
        <p:nvSpPr>
          <p:cNvPr id="3" name="标题 2"/>
          <p:cNvSpPr>
            <a:spLocks noGrp="1"/>
          </p:cNvSpPr>
          <p:nvPr>
            <p:ph type="title"/>
          </p:nvPr>
        </p:nvSpPr>
        <p:spPr/>
        <p:txBody>
          <a:bodyPr/>
          <a:lstStyle/>
          <a:p>
            <a:r>
              <a:rPr lang="zh-CN" altLang="en-US" dirty="0" smtClean="0"/>
              <a:t>学习要求</a:t>
            </a:r>
            <a:endParaRPr lang="zh-CN" altLang="en-US" dirty="0"/>
          </a:p>
        </p:txBody>
      </p:sp>
      <p:sp>
        <p:nvSpPr>
          <p:cNvPr id="6" name="日期占位符 5"/>
          <p:cNvSpPr>
            <a:spLocks noGrp="1"/>
          </p:cNvSpPr>
          <p:nvPr>
            <p:ph type="dt" sz="half" idx="10"/>
          </p:nvPr>
        </p:nvSpPr>
        <p:spPr/>
        <p:txBody>
          <a:bodyPr/>
          <a:lstStyle/>
          <a:p>
            <a:fld id="{735E4D17-9919-49E9-842B-A23ED102726D}" type="datetime1">
              <a:rPr lang="zh-CN" altLang="en-US" smtClean="0"/>
            </a:fld>
            <a:endParaRPr lang="zh-CN" altLang="en-US" dirty="0"/>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怎么学</a:t>
            </a:r>
            <a:endParaRPr lang="zh-CN" altLang="en-US" dirty="0"/>
          </a:p>
        </p:txBody>
      </p:sp>
      <p:sp>
        <p:nvSpPr>
          <p:cNvPr id="3" name="内容占位符 2"/>
          <p:cNvSpPr>
            <a:spLocks noGrp="1"/>
          </p:cNvSpPr>
          <p:nvPr>
            <p:ph idx="1"/>
          </p:nvPr>
        </p:nvSpPr>
        <p:spPr>
          <a:xfrm>
            <a:off x="768097" y="1130967"/>
            <a:ext cx="7832833" cy="3601053"/>
          </a:xfrm>
        </p:spPr>
        <p:txBody>
          <a:bodyPr/>
          <a:lstStyle/>
          <a:p>
            <a:pPr>
              <a:lnSpc>
                <a:spcPct val="120000"/>
              </a:lnSpc>
            </a:pPr>
            <a:r>
              <a:rPr lang="zh-CN" altLang="en-US" sz="3000" dirty="0" smtClean="0">
                <a:solidFill>
                  <a:schemeClr val="tx2">
                    <a:lumMod val="90000"/>
                    <a:lumOff val="10000"/>
                  </a:schemeClr>
                </a:solidFill>
              </a:rPr>
              <a:t>“教育</a:t>
            </a:r>
            <a:r>
              <a:rPr lang="zh-CN" altLang="en-US" sz="3000" dirty="0">
                <a:solidFill>
                  <a:schemeClr val="tx2">
                    <a:lumMod val="90000"/>
                    <a:lumOff val="10000"/>
                  </a:schemeClr>
                </a:solidFill>
              </a:rPr>
              <a:t>是令人羡慕的东西，但是要</a:t>
            </a:r>
            <a:r>
              <a:rPr lang="zh-CN" altLang="en-US" sz="3000" dirty="0" smtClean="0">
                <a:solidFill>
                  <a:schemeClr val="tx2">
                    <a:lumMod val="90000"/>
                    <a:lumOff val="10000"/>
                  </a:schemeClr>
                </a:solidFill>
              </a:rPr>
              <a:t>记住：凡是</a:t>
            </a:r>
            <a:r>
              <a:rPr lang="zh-CN" altLang="en-US" sz="3000" dirty="0">
                <a:solidFill>
                  <a:schemeClr val="tx2">
                    <a:lumMod val="90000"/>
                    <a:lumOff val="10000"/>
                  </a:schemeClr>
                </a:solidFill>
              </a:rPr>
              <a:t>值得知道的，没有一个是能够教会的</a:t>
            </a:r>
            <a:r>
              <a:rPr lang="zh-CN" altLang="en-US" sz="3000" dirty="0" smtClean="0">
                <a:solidFill>
                  <a:schemeClr val="tx2">
                    <a:lumMod val="90000"/>
                    <a:lumOff val="10000"/>
                  </a:schemeClr>
                </a:solidFill>
              </a:rPr>
              <a:t>。</a:t>
            </a:r>
            <a:r>
              <a:rPr lang="zh-CN" altLang="en-US" sz="3000" dirty="0">
                <a:solidFill>
                  <a:schemeClr val="tx2">
                    <a:lumMod val="90000"/>
                    <a:lumOff val="10000"/>
                  </a:schemeClr>
                </a:solidFill>
              </a:rPr>
              <a:t>”</a:t>
            </a:r>
            <a:r>
              <a:rPr lang="zh-CN" altLang="en-US" sz="3000" dirty="0" smtClean="0">
                <a:solidFill>
                  <a:schemeClr val="tx2">
                    <a:lumMod val="90000"/>
                    <a:lumOff val="10000"/>
                  </a:schemeClr>
                </a:solidFill>
              </a:rPr>
              <a:t> </a:t>
            </a:r>
            <a:endParaRPr lang="en-US" altLang="zh-CN" sz="3000" dirty="0">
              <a:solidFill>
                <a:schemeClr val="tx2">
                  <a:lumMod val="90000"/>
                  <a:lumOff val="10000"/>
                </a:schemeClr>
              </a:solidFill>
            </a:endParaRPr>
          </a:p>
          <a:p>
            <a:pPr marL="457200" lvl="1" indent="0">
              <a:lnSpc>
                <a:spcPct val="120000"/>
              </a:lnSpc>
              <a:buNone/>
            </a:pPr>
            <a:r>
              <a:rPr lang="en-US" altLang="zh-CN" sz="2600" dirty="0">
                <a:solidFill>
                  <a:schemeClr val="tx2">
                    <a:lumMod val="90000"/>
                    <a:lumOff val="10000"/>
                  </a:schemeClr>
                </a:solidFill>
              </a:rPr>
              <a:t>	——</a:t>
            </a:r>
            <a:r>
              <a:rPr lang="zh-CN" altLang="en-US" sz="2600" dirty="0">
                <a:solidFill>
                  <a:schemeClr val="tx2">
                    <a:lumMod val="90000"/>
                    <a:lumOff val="10000"/>
                  </a:schemeClr>
                </a:solidFill>
              </a:rPr>
              <a:t>奥斯卡</a:t>
            </a:r>
            <a:r>
              <a:rPr lang="en-US" altLang="zh-CN" sz="2600" dirty="0">
                <a:solidFill>
                  <a:schemeClr val="tx2">
                    <a:lumMod val="90000"/>
                    <a:lumOff val="10000"/>
                  </a:schemeClr>
                </a:solidFill>
              </a:rPr>
              <a:t>•</a:t>
            </a:r>
            <a:r>
              <a:rPr lang="zh-CN" altLang="en-US" sz="2600" dirty="0">
                <a:solidFill>
                  <a:schemeClr val="tx2">
                    <a:lumMod val="90000"/>
                    <a:lumOff val="10000"/>
                  </a:schemeClr>
                </a:solidFill>
              </a:rPr>
              <a:t>王尔德（</a:t>
            </a:r>
            <a:r>
              <a:rPr lang="en-US" altLang="zh-CN" sz="2600" dirty="0">
                <a:solidFill>
                  <a:schemeClr val="tx2">
                    <a:lumMod val="90000"/>
                    <a:lumOff val="10000"/>
                  </a:schemeClr>
                </a:solidFill>
              </a:rPr>
              <a:t>Oscar Wilder</a:t>
            </a:r>
            <a:r>
              <a:rPr lang="zh-CN" altLang="en-US" sz="2600" dirty="0" smtClean="0">
                <a:solidFill>
                  <a:schemeClr val="tx2">
                    <a:lumMod val="90000"/>
                    <a:lumOff val="10000"/>
                  </a:schemeClr>
                </a:solidFill>
              </a:rPr>
              <a:t>）</a:t>
            </a:r>
            <a:endParaRPr lang="en-US" altLang="zh-CN" dirty="0">
              <a:solidFill>
                <a:schemeClr val="tx2">
                  <a:lumMod val="90000"/>
                  <a:lumOff val="10000"/>
                </a:schemeClr>
              </a:solidFill>
            </a:endParaRPr>
          </a:p>
          <a:p>
            <a:pPr marL="0" indent="0" algn="ctr">
              <a:lnSpc>
                <a:spcPct val="120000"/>
              </a:lnSpc>
              <a:spcBef>
                <a:spcPts val="2400"/>
              </a:spcBef>
              <a:buNone/>
            </a:pPr>
            <a:r>
              <a:rPr lang="zh-CN" altLang="en-US" sz="4000" dirty="0">
                <a:solidFill>
                  <a:schemeClr val="accent2"/>
                </a:solidFill>
              </a:rPr>
              <a:t>做中学（</a:t>
            </a:r>
            <a:r>
              <a:rPr lang="en-US" altLang="zh-CN" sz="4000" dirty="0">
                <a:solidFill>
                  <a:schemeClr val="accent2"/>
                </a:solidFill>
              </a:rPr>
              <a:t>Learning By Doing</a:t>
            </a:r>
            <a:r>
              <a:rPr lang="zh-CN" altLang="en-US" sz="4000" dirty="0">
                <a:solidFill>
                  <a:schemeClr val="accent2"/>
                </a:solidFill>
              </a:rPr>
              <a:t>）</a:t>
            </a:r>
            <a:endParaRPr lang="zh-CN" altLang="en-US" sz="4000" dirty="0">
              <a:solidFill>
                <a:schemeClr val="accent2"/>
              </a:solidFill>
            </a:endParaRPr>
          </a:p>
          <a:p>
            <a:pPr>
              <a:lnSpc>
                <a:spcPct val="120000"/>
              </a:lnSpc>
            </a:pPr>
            <a:endParaRPr lang="zh-CN" altLang="en-US" dirty="0">
              <a:solidFill>
                <a:schemeClr val="tx2">
                  <a:lumMod val="90000"/>
                  <a:lumOff val="10000"/>
                </a:schemeClr>
              </a:solidFill>
            </a:endParaRPr>
          </a:p>
        </p:txBody>
      </p:sp>
      <p:sp>
        <p:nvSpPr>
          <p:cNvPr id="4" name="日期占位符 3"/>
          <p:cNvSpPr>
            <a:spLocks noGrp="1"/>
          </p:cNvSpPr>
          <p:nvPr>
            <p:ph type="dt" sz="half" idx="10"/>
          </p:nvPr>
        </p:nvSpPr>
        <p:spPr/>
        <p:txBody>
          <a:bodyPr/>
          <a:lstStyle/>
          <a:p>
            <a:fld id="{E4AFD5E9-C568-451F-9090-01E1E61E770F}"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1406318" y="1459691"/>
            <a:ext cx="1188132" cy="118813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100" dirty="0">
              <a:solidFill>
                <a:srgbClr val="0087CF"/>
              </a:solidFill>
              <a:latin typeface="+mj-ea"/>
              <a:ea typeface="+mj-ea"/>
            </a:endParaRPr>
          </a:p>
        </p:txBody>
      </p:sp>
      <p:grpSp>
        <p:nvGrpSpPr>
          <p:cNvPr id="33" name="组合 32"/>
          <p:cNvGrpSpPr/>
          <p:nvPr/>
        </p:nvGrpSpPr>
        <p:grpSpPr>
          <a:xfrm>
            <a:off x="607185" y="1885402"/>
            <a:ext cx="1393199" cy="1393198"/>
            <a:chOff x="1754168" y="3653262"/>
            <a:chExt cx="1857599" cy="1857597"/>
          </a:xfrm>
        </p:grpSpPr>
        <p:sp>
          <p:nvSpPr>
            <p:cNvPr id="30" name="椭圆 29"/>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altLang="zh-CN" sz="2000">
                  <a:solidFill>
                    <a:srgbClr val="F07F09"/>
                  </a:solidFill>
                  <a:latin typeface="微软雅黑" panose="020B0503020204020204" pitchFamily="34" charset="-122"/>
                  <a:ea typeface="微软雅黑" panose="020B0503020204020204" pitchFamily="34" charset="-122"/>
                </a:rPr>
                <a:t>100%</a:t>
              </a:r>
              <a:endParaRPr lang="zh-CN" altLang="en-US" sz="2000" dirty="0">
                <a:solidFill>
                  <a:srgbClr val="F07F09"/>
                </a:solidFill>
                <a:latin typeface="微软雅黑" panose="020B0503020204020204" pitchFamily="34" charset="-122"/>
                <a:ea typeface="微软雅黑" panose="020B0503020204020204" pitchFamily="34" charset="-122"/>
              </a:endParaRPr>
            </a:p>
          </p:txBody>
        </p:sp>
        <p:sp>
          <p:nvSpPr>
            <p:cNvPr id="31" name="椭圆 30"/>
            <p:cNvSpPr/>
            <p:nvPr/>
          </p:nvSpPr>
          <p:spPr>
            <a:xfrm>
              <a:off x="1911556" y="3810650"/>
              <a:ext cx="1542822" cy="1542820"/>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solidFill>
                <a:latin typeface="+mj-ea"/>
                <a:ea typeface="+mj-ea"/>
              </a:endParaRPr>
            </a:p>
          </p:txBody>
        </p:sp>
        <p:sp>
          <p:nvSpPr>
            <p:cNvPr id="32" name="椭圆 31"/>
            <p:cNvSpPr/>
            <p:nvPr/>
          </p:nvSpPr>
          <p:spPr>
            <a:xfrm>
              <a:off x="1890879" y="3789973"/>
              <a:ext cx="1584176" cy="1584174"/>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000" dirty="0">
                <a:solidFill>
                  <a:schemeClr val="accent1"/>
                </a:solidFill>
                <a:latin typeface="+mj-ea"/>
                <a:ea typeface="+mj-ea"/>
              </a:endParaRPr>
            </a:p>
          </p:txBody>
        </p:sp>
        <p:sp>
          <p:nvSpPr>
            <p:cNvPr id="9" name="矩形 8"/>
            <p:cNvSpPr/>
            <p:nvPr/>
          </p:nvSpPr>
          <p:spPr>
            <a:xfrm>
              <a:off x="2148405" y="4090194"/>
              <a:ext cx="1037036" cy="943848"/>
            </a:xfrm>
            <a:prstGeom prst="rect">
              <a:avLst/>
            </a:prstGeom>
          </p:spPr>
          <p:txBody>
            <a:bodyPr wrap="none">
              <a:spAutoFit/>
            </a:bodyPr>
            <a:lstStyle/>
            <a:p>
              <a:pPr algn="ctr"/>
              <a:r>
                <a:rPr lang="zh-CN" altLang="en-US" sz="2000" b="1" dirty="0">
                  <a:solidFill>
                    <a:schemeClr val="accent1"/>
                  </a:solidFill>
                  <a:latin typeface="+mj-ea"/>
                  <a:ea typeface="+mj-ea"/>
                </a:rPr>
                <a:t>学 习</a:t>
              </a:r>
              <a:endParaRPr lang="en-US" altLang="zh-CN" sz="2000" b="1" dirty="0">
                <a:solidFill>
                  <a:schemeClr val="accent1"/>
                </a:solidFill>
                <a:latin typeface="+mj-ea"/>
                <a:ea typeface="+mj-ea"/>
              </a:endParaRPr>
            </a:p>
            <a:p>
              <a:pPr algn="ctr"/>
              <a:r>
                <a:rPr lang="zh-CN" altLang="en-US" sz="2000" b="1" dirty="0" smtClean="0">
                  <a:solidFill>
                    <a:schemeClr val="accent1"/>
                  </a:solidFill>
                  <a:latin typeface="+mj-ea"/>
                  <a:ea typeface="+mj-ea"/>
                </a:rPr>
                <a:t>方 法</a:t>
              </a:r>
              <a:endParaRPr lang="zh-CN" altLang="en-US" sz="2000" b="1" dirty="0">
                <a:solidFill>
                  <a:schemeClr val="accent1"/>
                </a:solidFill>
                <a:latin typeface="+mj-ea"/>
                <a:ea typeface="+mj-ea"/>
              </a:endParaRPr>
            </a:p>
          </p:txBody>
        </p:sp>
      </p:grpSp>
      <p:sp>
        <p:nvSpPr>
          <p:cNvPr id="40" name="矩形 39"/>
          <p:cNvSpPr/>
          <p:nvPr/>
        </p:nvSpPr>
        <p:spPr>
          <a:xfrm>
            <a:off x="2263828" y="1124694"/>
            <a:ext cx="6332641" cy="3387081"/>
          </a:xfrm>
          <a:prstGeom prst="rect">
            <a:avLst/>
          </a:prstGeom>
        </p:spPr>
        <p:txBody>
          <a:bodyPr wrap="square">
            <a:spAutoFit/>
          </a:bodyPr>
          <a:lstStyle/>
          <a:p>
            <a:pPr marL="342900" indent="-342900">
              <a:lnSpc>
                <a:spcPct val="120000"/>
              </a:lnSpc>
              <a:spcAft>
                <a:spcPts val="450"/>
              </a:spcAft>
              <a:buFont typeface="Arial" panose="020B0604020202020204" pitchFamily="34" charset="0"/>
              <a:buChar char="•"/>
            </a:pPr>
            <a:r>
              <a:rPr lang="zh-CN" altLang="en-US" sz="2400" dirty="0">
                <a:solidFill>
                  <a:schemeClr val="tx1">
                    <a:lumMod val="65000"/>
                    <a:lumOff val="35000"/>
                  </a:schemeClr>
                </a:solidFill>
                <a:latin typeface="+mj-ea"/>
                <a:ea typeface="+mj-ea"/>
              </a:rPr>
              <a:t>听：理解知识点和思想，无需死记硬背</a:t>
            </a:r>
            <a:endParaRPr lang="zh-CN" altLang="en-US" sz="2400" dirty="0">
              <a:solidFill>
                <a:schemeClr val="tx1">
                  <a:lumMod val="65000"/>
                  <a:lumOff val="35000"/>
                </a:schemeClr>
              </a:solidFill>
              <a:latin typeface="+mj-ea"/>
              <a:ea typeface="+mj-ea"/>
            </a:endParaRPr>
          </a:p>
          <a:p>
            <a:pPr marL="342900" indent="-342900">
              <a:lnSpc>
                <a:spcPct val="120000"/>
              </a:lnSpc>
              <a:spcAft>
                <a:spcPts val="450"/>
              </a:spcAft>
              <a:buFont typeface="Arial" panose="020B0604020202020204" pitchFamily="34" charset="0"/>
              <a:buChar char="•"/>
            </a:pPr>
            <a:r>
              <a:rPr lang="zh-CN" altLang="en-US" sz="2400" dirty="0">
                <a:solidFill>
                  <a:schemeClr val="tx1">
                    <a:lumMod val="65000"/>
                    <a:lumOff val="35000"/>
                  </a:schemeClr>
                </a:solidFill>
                <a:latin typeface="+mj-ea"/>
                <a:ea typeface="+mj-ea"/>
              </a:rPr>
              <a:t>想</a:t>
            </a:r>
            <a:r>
              <a:rPr lang="zh-CN" altLang="en-US" sz="2400" dirty="0" smtClean="0">
                <a:solidFill>
                  <a:schemeClr val="tx1">
                    <a:lumMod val="65000"/>
                    <a:lumOff val="35000"/>
                  </a:schemeClr>
                </a:solidFill>
                <a:latin typeface="+mj-ea"/>
                <a:ea typeface="+mj-ea"/>
              </a:rPr>
              <a:t>：根据所学知识，思考如何解决实际问题，总结经验教训</a:t>
            </a:r>
            <a:endParaRPr lang="zh-CN" altLang="en-US" sz="2400" dirty="0">
              <a:solidFill>
                <a:schemeClr val="tx1">
                  <a:lumMod val="65000"/>
                  <a:lumOff val="35000"/>
                </a:schemeClr>
              </a:solidFill>
              <a:latin typeface="+mj-ea"/>
              <a:ea typeface="+mj-ea"/>
            </a:endParaRPr>
          </a:p>
          <a:p>
            <a:pPr marL="342900" indent="-342900">
              <a:lnSpc>
                <a:spcPct val="120000"/>
              </a:lnSpc>
              <a:spcAft>
                <a:spcPts val="450"/>
              </a:spcAft>
              <a:buFont typeface="Arial" panose="020B0604020202020204" pitchFamily="34" charset="0"/>
              <a:buChar char="•"/>
            </a:pPr>
            <a:r>
              <a:rPr lang="zh-CN" altLang="en-US" sz="2400" dirty="0">
                <a:solidFill>
                  <a:schemeClr val="tx1">
                    <a:lumMod val="65000"/>
                    <a:lumOff val="35000"/>
                  </a:schemeClr>
                </a:solidFill>
                <a:latin typeface="+mj-ea"/>
                <a:ea typeface="+mj-ea"/>
              </a:rPr>
              <a:t>做：体会软件工程的原则、方法和技术，在实践中提高</a:t>
            </a:r>
            <a:endParaRPr lang="zh-CN" altLang="en-US" sz="2400" dirty="0">
              <a:solidFill>
                <a:schemeClr val="tx1">
                  <a:lumMod val="65000"/>
                  <a:lumOff val="35000"/>
                </a:schemeClr>
              </a:solidFill>
              <a:latin typeface="+mj-ea"/>
              <a:ea typeface="+mj-ea"/>
            </a:endParaRPr>
          </a:p>
          <a:p>
            <a:pPr marL="342900" indent="-342900">
              <a:lnSpc>
                <a:spcPct val="120000"/>
              </a:lnSpc>
              <a:spcAft>
                <a:spcPts val="450"/>
              </a:spcAft>
              <a:buFont typeface="Arial" panose="020B0604020202020204" pitchFamily="34" charset="0"/>
              <a:buChar char="•"/>
            </a:pPr>
            <a:r>
              <a:rPr lang="zh-CN" altLang="en-US" sz="2400" dirty="0">
                <a:solidFill>
                  <a:schemeClr val="tx1">
                    <a:lumMod val="65000"/>
                    <a:lumOff val="35000"/>
                  </a:schemeClr>
                </a:solidFill>
                <a:latin typeface="+mj-ea"/>
                <a:ea typeface="+mj-ea"/>
              </a:rPr>
              <a:t>注意：培养抽象思维能力，培养独立解决问题的能力，培养合作精神</a:t>
            </a:r>
            <a:endParaRPr lang="zh-CN" altLang="en-US" sz="2400" dirty="0">
              <a:solidFill>
                <a:schemeClr val="tx1">
                  <a:lumMod val="65000"/>
                  <a:lumOff val="35000"/>
                </a:schemeClr>
              </a:solidFill>
              <a:latin typeface="+mj-ea"/>
              <a:ea typeface="+mj-ea"/>
            </a:endParaRPr>
          </a:p>
        </p:txBody>
      </p:sp>
      <p:sp>
        <p:nvSpPr>
          <p:cNvPr id="3" name="标题 2"/>
          <p:cNvSpPr>
            <a:spLocks noGrp="1"/>
          </p:cNvSpPr>
          <p:nvPr>
            <p:ph type="title"/>
          </p:nvPr>
        </p:nvSpPr>
        <p:spPr/>
        <p:txBody>
          <a:bodyPr/>
          <a:lstStyle/>
          <a:p>
            <a:r>
              <a:rPr lang="zh-CN" altLang="en-US" dirty="0" smtClean="0"/>
              <a:t>怎么学</a:t>
            </a:r>
            <a:endParaRPr lang="zh-CN" altLang="en-US" dirty="0"/>
          </a:p>
        </p:txBody>
      </p:sp>
      <p:sp>
        <p:nvSpPr>
          <p:cNvPr id="5" name="日期占位符 4"/>
          <p:cNvSpPr>
            <a:spLocks noGrp="1"/>
          </p:cNvSpPr>
          <p:nvPr>
            <p:ph type="dt" sz="half" idx="10"/>
          </p:nvPr>
        </p:nvSpPr>
        <p:spPr/>
        <p:txBody>
          <a:bodyPr/>
          <a:lstStyle/>
          <a:p>
            <a:fld id="{D25780DB-FF09-4EDB-80D8-EC630949E7D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参考书</a:t>
            </a:r>
            <a:endParaRPr lang="zh-CN" altLang="en-US" dirty="0"/>
          </a:p>
        </p:txBody>
      </p:sp>
      <p:sp>
        <p:nvSpPr>
          <p:cNvPr id="4" name="日期占位符 3"/>
          <p:cNvSpPr>
            <a:spLocks noGrp="1"/>
          </p:cNvSpPr>
          <p:nvPr>
            <p:ph type="dt" sz="half" idx="10"/>
          </p:nvPr>
        </p:nvSpPr>
        <p:spPr/>
        <p:txBody>
          <a:bodyPr/>
          <a:lstStyle/>
          <a:p>
            <a:fld id="{BEE3AAB5-CD08-49A4-884D-1C74446E846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8" name="Rectangle 9"/>
          <p:cNvSpPr>
            <a:spLocks noGrp="1" noChangeArrowheads="1"/>
          </p:cNvSpPr>
          <p:nvPr>
            <p:ph idx="1"/>
          </p:nvPr>
        </p:nvSpPr>
        <p:spPr>
          <a:xfrm>
            <a:off x="739098" y="888397"/>
            <a:ext cx="4740442" cy="4255103"/>
          </a:xfrm>
        </p:spPr>
        <p:txBody>
          <a:bodyPr>
            <a:normAutofit/>
          </a:bodyPr>
          <a:lstStyle/>
          <a:p>
            <a:pPr marL="457200" indent="-457200">
              <a:defRPr/>
            </a:pPr>
            <a:r>
              <a:rPr lang="zh-CN" altLang="en-US" sz="2400" dirty="0">
                <a:latin typeface="+mj-ea"/>
                <a:ea typeface="+mj-ea"/>
              </a:rPr>
              <a:t>软件工程基础与实用教程</a:t>
            </a:r>
            <a:r>
              <a:rPr lang="en-US" altLang="zh-CN" sz="2400" dirty="0">
                <a:latin typeface="+mj-ea"/>
                <a:ea typeface="+mj-ea"/>
              </a:rPr>
              <a:t>——</a:t>
            </a:r>
            <a:r>
              <a:rPr lang="zh-CN" altLang="en-US" sz="2400" dirty="0">
                <a:latin typeface="+mj-ea"/>
                <a:ea typeface="+mj-ea"/>
              </a:rPr>
              <a:t>基于架构与</a:t>
            </a:r>
            <a:r>
              <a:rPr lang="en-US" altLang="zh-CN" sz="2400" dirty="0">
                <a:latin typeface="+mj-ea"/>
                <a:ea typeface="+mj-ea"/>
              </a:rPr>
              <a:t>MVC</a:t>
            </a:r>
            <a:r>
              <a:rPr lang="zh-CN" altLang="en-US" sz="2400" dirty="0">
                <a:latin typeface="+mj-ea"/>
                <a:ea typeface="+mj-ea"/>
              </a:rPr>
              <a:t>模式的一体化开发</a:t>
            </a:r>
            <a:endParaRPr lang="en-US" altLang="zh-CN" sz="2400" dirty="0">
              <a:latin typeface="+mj-ea"/>
              <a:ea typeface="+mj-ea"/>
            </a:endParaRPr>
          </a:p>
          <a:p>
            <a:pPr marL="0" indent="0">
              <a:buNone/>
              <a:defRPr/>
            </a:pPr>
            <a:r>
              <a:rPr lang="zh-CN" altLang="en-US" sz="2000" dirty="0">
                <a:latin typeface="+mj-ea"/>
                <a:ea typeface="+mj-ea"/>
              </a:rPr>
              <a:t>作者：沈文轩等</a:t>
            </a:r>
            <a:endParaRPr lang="en-US" altLang="zh-CN" sz="2000" dirty="0">
              <a:latin typeface="+mj-ea"/>
              <a:ea typeface="+mj-ea"/>
            </a:endParaRPr>
          </a:p>
          <a:p>
            <a:pPr marL="0" indent="0">
              <a:buNone/>
              <a:defRPr/>
            </a:pPr>
            <a:r>
              <a:rPr lang="zh-CN" altLang="en-US" sz="2000" dirty="0">
                <a:latin typeface="+mj-ea"/>
                <a:ea typeface="+mj-ea"/>
              </a:rPr>
              <a:t>出版社：清华大学出版社</a:t>
            </a:r>
            <a:endParaRPr lang="en-US" altLang="zh-CN" sz="2000" dirty="0">
              <a:latin typeface="+mj-ea"/>
              <a:ea typeface="+mj-ea"/>
            </a:endParaRPr>
          </a:p>
          <a:p>
            <a:pPr eaLnBrk="1" hangingPunct="1"/>
            <a:endParaRPr lang="en-US" altLang="zh-CN" sz="2800" dirty="0">
              <a:effectLst/>
              <a:latin typeface="+mj-ea"/>
              <a:ea typeface="+mj-ea"/>
            </a:endParaRPr>
          </a:p>
          <a:p>
            <a:pPr eaLnBrk="1" hangingPunct="1"/>
            <a:r>
              <a:rPr lang="zh-CN" altLang="en-US" sz="2400" dirty="0">
                <a:effectLst/>
                <a:latin typeface="+mj-ea"/>
                <a:ea typeface="+mj-ea"/>
              </a:rPr>
              <a:t>构建之法</a:t>
            </a:r>
            <a:r>
              <a:rPr lang="en-US" altLang="zh-CN" sz="2400" dirty="0" smtClean="0">
                <a:effectLst/>
                <a:latin typeface="+mj-ea"/>
                <a:ea typeface="+mj-ea"/>
              </a:rPr>
              <a:t>—</a:t>
            </a:r>
            <a:r>
              <a:rPr lang="zh-CN" altLang="en-US" sz="2400" dirty="0" smtClean="0">
                <a:effectLst/>
                <a:latin typeface="+mj-ea"/>
                <a:ea typeface="+mj-ea"/>
              </a:rPr>
              <a:t>现代</a:t>
            </a:r>
            <a:r>
              <a:rPr lang="zh-CN" altLang="en-US" sz="2400" dirty="0">
                <a:effectLst/>
                <a:latin typeface="+mj-ea"/>
                <a:ea typeface="+mj-ea"/>
              </a:rPr>
              <a:t>软件工程</a:t>
            </a:r>
            <a:endParaRPr lang="en-US" altLang="zh-CN" sz="2400" dirty="0">
              <a:effectLst/>
              <a:latin typeface="+mj-ea"/>
              <a:ea typeface="+mj-ea"/>
            </a:endParaRPr>
          </a:p>
          <a:p>
            <a:pPr marL="0" indent="0" eaLnBrk="1" hangingPunct="1">
              <a:buNone/>
            </a:pPr>
            <a:r>
              <a:rPr lang="zh-CN" altLang="en-US" sz="2000" dirty="0">
                <a:effectLst/>
                <a:latin typeface="+mj-ea"/>
                <a:ea typeface="+mj-ea"/>
              </a:rPr>
              <a:t>作者：邹欣</a:t>
            </a:r>
            <a:endParaRPr lang="en-US" altLang="zh-CN" sz="2000" dirty="0">
              <a:effectLst/>
              <a:latin typeface="+mj-ea"/>
              <a:ea typeface="+mj-ea"/>
            </a:endParaRPr>
          </a:p>
          <a:p>
            <a:pPr marL="0" indent="0" eaLnBrk="1" hangingPunct="1">
              <a:buNone/>
            </a:pPr>
            <a:r>
              <a:rPr lang="zh-CN" altLang="en-US" sz="2000" dirty="0">
                <a:effectLst/>
                <a:latin typeface="+mj-ea"/>
                <a:ea typeface="+mj-ea"/>
              </a:rPr>
              <a:t>出版社：人民邮电出版社</a:t>
            </a:r>
            <a:endParaRPr lang="en-US" altLang="zh-CN" sz="2000" dirty="0">
              <a:effectLst/>
              <a:latin typeface="+mj-ea"/>
              <a:ea typeface="+mj-ea"/>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9540" y="-99787"/>
            <a:ext cx="2250253" cy="3115735"/>
          </a:xfrm>
          <a:prstGeom prst="rect">
            <a:avLst/>
          </a:prstGeom>
        </p:spPr>
      </p:pic>
      <p:pic>
        <p:nvPicPr>
          <p:cNvPr id="9" name="图片 8"/>
          <p:cNvPicPr>
            <a:picLocks noChangeAspect="1"/>
          </p:cNvPicPr>
          <p:nvPr/>
        </p:nvPicPr>
        <p:blipFill>
          <a:blip r:embed="rId2"/>
          <a:stretch>
            <a:fillRect/>
          </a:stretch>
        </p:blipFill>
        <p:spPr>
          <a:xfrm>
            <a:off x="6986985" y="2190523"/>
            <a:ext cx="2167016" cy="2662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参考书</a:t>
            </a:r>
            <a:endParaRPr lang="zh-CN" altLang="en-US" dirty="0"/>
          </a:p>
        </p:txBody>
      </p:sp>
      <p:sp>
        <p:nvSpPr>
          <p:cNvPr id="3" name="内容占位符 2"/>
          <p:cNvSpPr>
            <a:spLocks noGrp="1"/>
          </p:cNvSpPr>
          <p:nvPr>
            <p:ph idx="1"/>
          </p:nvPr>
        </p:nvSpPr>
        <p:spPr>
          <a:xfrm>
            <a:off x="768098" y="943455"/>
            <a:ext cx="4452900" cy="3806854"/>
          </a:xfrm>
        </p:spPr>
        <p:txBody>
          <a:bodyPr>
            <a:noAutofit/>
          </a:bodyPr>
          <a:lstStyle/>
          <a:p>
            <a:r>
              <a:rPr lang="zh-CN" altLang="en-US" sz="2400" dirty="0">
                <a:latin typeface="+mj-ea"/>
                <a:ea typeface="+mj-ea"/>
              </a:rPr>
              <a:t>软件是这样“炼”成的</a:t>
            </a:r>
            <a:r>
              <a:rPr lang="en-US" altLang="zh-CN" sz="2400" dirty="0">
                <a:latin typeface="+mj-ea"/>
                <a:ea typeface="+mj-ea"/>
              </a:rPr>
              <a:t>—</a:t>
            </a:r>
            <a:r>
              <a:rPr lang="zh-CN" altLang="en-US" sz="2400" dirty="0">
                <a:latin typeface="+mj-ea"/>
                <a:ea typeface="+mj-ea"/>
              </a:rPr>
              <a:t>从软件需求分析到软件架构设计</a:t>
            </a:r>
            <a:endParaRPr lang="en-US" altLang="zh-CN" sz="2400" dirty="0">
              <a:latin typeface="+mj-ea"/>
              <a:ea typeface="+mj-ea"/>
            </a:endParaRPr>
          </a:p>
          <a:p>
            <a:pPr marL="0" indent="0">
              <a:buNone/>
            </a:pPr>
            <a:r>
              <a:rPr lang="zh-CN" altLang="en-US" sz="2000" dirty="0">
                <a:latin typeface="+mj-ea"/>
                <a:ea typeface="+mj-ea"/>
              </a:rPr>
              <a:t>作者：王朔韬</a:t>
            </a:r>
            <a:endParaRPr lang="en-US" altLang="zh-CN" sz="2000" dirty="0">
              <a:latin typeface="+mj-ea"/>
              <a:ea typeface="+mj-ea"/>
            </a:endParaRPr>
          </a:p>
          <a:p>
            <a:pPr marL="0" indent="0">
              <a:buNone/>
            </a:pPr>
            <a:r>
              <a:rPr lang="zh-CN" altLang="en-US" sz="2000" dirty="0">
                <a:latin typeface="+mj-ea"/>
                <a:ea typeface="+mj-ea"/>
              </a:rPr>
              <a:t>出版社：</a:t>
            </a:r>
            <a:r>
              <a:rPr lang="zh-CN" altLang="en-US" sz="2000" dirty="0" smtClean="0">
                <a:latin typeface="+mj-ea"/>
                <a:ea typeface="+mj-ea"/>
              </a:rPr>
              <a:t>清华大学出版社</a:t>
            </a:r>
            <a:endParaRPr lang="en-US" altLang="zh-CN" sz="2000" dirty="0" smtClean="0">
              <a:latin typeface="+mj-ea"/>
              <a:ea typeface="+mj-ea"/>
            </a:endParaRPr>
          </a:p>
          <a:p>
            <a:pPr marL="0" indent="0">
              <a:buNone/>
            </a:pPr>
            <a:endParaRPr lang="en-US" altLang="zh-CN" sz="2000" dirty="0" smtClean="0">
              <a:latin typeface="+mj-ea"/>
              <a:ea typeface="+mj-ea"/>
            </a:endParaRPr>
          </a:p>
          <a:p>
            <a:pPr>
              <a:spcBef>
                <a:spcPts val="1800"/>
              </a:spcBef>
              <a:spcAft>
                <a:spcPts val="0"/>
              </a:spcAft>
            </a:pPr>
            <a:r>
              <a:rPr lang="zh-CN" altLang="en-US" sz="2400" dirty="0" smtClean="0">
                <a:latin typeface="+mj-ea"/>
                <a:ea typeface="+mj-ea"/>
              </a:rPr>
              <a:t>人</a:t>
            </a:r>
            <a:r>
              <a:rPr lang="zh-CN" altLang="en-US" sz="2400" dirty="0">
                <a:latin typeface="+mj-ea"/>
                <a:ea typeface="+mj-ea"/>
              </a:rPr>
              <a:t>月神话</a:t>
            </a:r>
            <a:endParaRPr lang="en-US" altLang="zh-CN" sz="2400" dirty="0">
              <a:latin typeface="+mj-ea"/>
              <a:ea typeface="+mj-ea"/>
            </a:endParaRPr>
          </a:p>
          <a:p>
            <a:pPr marL="0" indent="0">
              <a:buNone/>
            </a:pPr>
            <a:r>
              <a:rPr lang="zh-CN" altLang="en-US" sz="2000" dirty="0" smtClean="0">
                <a:latin typeface="+mj-ea"/>
                <a:ea typeface="+mj-ea"/>
              </a:rPr>
              <a:t>作者</a:t>
            </a:r>
            <a:r>
              <a:rPr lang="zh-CN" altLang="en-US" sz="2000" dirty="0">
                <a:latin typeface="+mj-ea"/>
                <a:ea typeface="+mj-ea"/>
              </a:rPr>
              <a:t>：（美）小弗雷德里克</a:t>
            </a:r>
            <a:r>
              <a:rPr lang="en-US" altLang="zh-CN" sz="2000" dirty="0">
                <a:latin typeface="+mj-ea"/>
                <a:ea typeface="+mj-ea"/>
              </a:rPr>
              <a:t>·</a:t>
            </a:r>
            <a:r>
              <a:rPr lang="zh-CN" altLang="en-US" sz="2000" dirty="0">
                <a:latin typeface="+mj-ea"/>
                <a:ea typeface="+mj-ea"/>
              </a:rPr>
              <a:t>布鲁克斯（</a:t>
            </a:r>
            <a:r>
              <a:rPr lang="en-US" altLang="zh-CN" sz="2000" dirty="0">
                <a:latin typeface="+mj-ea"/>
                <a:ea typeface="+mj-ea"/>
              </a:rPr>
              <a:t>Frederick </a:t>
            </a:r>
            <a:r>
              <a:rPr lang="en-US" altLang="zh-CN" sz="2000" dirty="0" err="1">
                <a:latin typeface="+mj-ea"/>
                <a:ea typeface="+mj-ea"/>
              </a:rPr>
              <a:t>P.Brooks</a:t>
            </a:r>
            <a:r>
              <a:rPr lang="zh-CN" altLang="en-US" sz="2000" dirty="0">
                <a:latin typeface="+mj-ea"/>
                <a:ea typeface="+mj-ea"/>
              </a:rPr>
              <a:t>，</a:t>
            </a:r>
            <a:r>
              <a:rPr lang="en-US" altLang="zh-CN" sz="2000" dirty="0">
                <a:latin typeface="+mj-ea"/>
                <a:ea typeface="+mj-ea"/>
              </a:rPr>
              <a:t>Jr.</a:t>
            </a:r>
            <a:r>
              <a:rPr lang="zh-CN" altLang="en-US" sz="2000" dirty="0">
                <a:latin typeface="+mj-ea"/>
                <a:ea typeface="+mj-ea"/>
              </a:rPr>
              <a:t>） </a:t>
            </a:r>
            <a:endParaRPr lang="en-US" altLang="zh-CN" sz="2000" dirty="0">
              <a:latin typeface="+mj-ea"/>
              <a:ea typeface="+mj-ea"/>
            </a:endParaRPr>
          </a:p>
          <a:p>
            <a:pPr marL="0" indent="0">
              <a:buNone/>
            </a:pPr>
            <a:r>
              <a:rPr lang="zh-CN" altLang="en-US" sz="2000" dirty="0">
                <a:latin typeface="+mj-ea"/>
                <a:ea typeface="+mj-ea"/>
              </a:rPr>
              <a:t>出版社：清华大学出版社</a:t>
            </a:r>
            <a:endParaRPr lang="en-US" altLang="zh-CN" sz="2000" dirty="0">
              <a:latin typeface="+mj-ea"/>
              <a:ea typeface="+mj-ea"/>
            </a:endParaRPr>
          </a:p>
          <a:p>
            <a:endParaRPr lang="zh-CN" altLang="en-US" sz="2400" dirty="0">
              <a:latin typeface="+mj-ea"/>
              <a:ea typeface="+mj-ea"/>
            </a:endParaRPr>
          </a:p>
        </p:txBody>
      </p:sp>
      <p:sp>
        <p:nvSpPr>
          <p:cNvPr id="4" name="日期占位符 3"/>
          <p:cNvSpPr>
            <a:spLocks noGrp="1"/>
          </p:cNvSpPr>
          <p:nvPr>
            <p:ph type="dt" sz="half" idx="10"/>
          </p:nvPr>
        </p:nvSpPr>
        <p:spPr/>
        <p:txBody>
          <a:bodyPr/>
          <a:lstStyle/>
          <a:p>
            <a:fld id="{C349E837-E0CD-44E1-96FB-2B5C5268C3BD}"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9" name="图片 8"/>
          <p:cNvPicPr>
            <a:picLocks noChangeAspect="1"/>
          </p:cNvPicPr>
          <p:nvPr/>
        </p:nvPicPr>
        <p:blipFill>
          <a:blip r:embed="rId1"/>
          <a:stretch>
            <a:fillRect/>
          </a:stretch>
        </p:blipFill>
        <p:spPr>
          <a:xfrm>
            <a:off x="5220998" y="74210"/>
            <a:ext cx="2313580" cy="3282879"/>
          </a:xfrm>
          <a:prstGeom prst="rect">
            <a:avLst/>
          </a:prstGeom>
        </p:spPr>
      </p:pic>
      <p:pic>
        <p:nvPicPr>
          <p:cNvPr id="8" name="图片 7"/>
          <p:cNvPicPr>
            <a:picLocks noChangeAspect="1"/>
          </p:cNvPicPr>
          <p:nvPr/>
        </p:nvPicPr>
        <p:blipFill rotWithShape="1">
          <a:blip r:embed="rId2">
            <a:clrChange>
              <a:clrFrom>
                <a:srgbClr val="EEF2FB"/>
              </a:clrFrom>
              <a:clrTo>
                <a:srgbClr val="EEF2FB">
                  <a:alpha val="0"/>
                </a:srgbClr>
              </a:clrTo>
            </a:clrChange>
          </a:blip>
          <a:srcRect b="2628"/>
          <a:stretch>
            <a:fillRect/>
          </a:stretch>
        </p:blipFill>
        <p:spPr>
          <a:xfrm>
            <a:off x="6873910" y="1861151"/>
            <a:ext cx="2307395" cy="3147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7" name="组合 6"/>
          <p:cNvGrpSpPr/>
          <p:nvPr/>
        </p:nvGrpSpPr>
        <p:grpSpPr bwMode="auto">
          <a:xfrm>
            <a:off x="2375809" y="630114"/>
            <a:ext cx="6089188" cy="3012621"/>
            <a:chOff x="2379663" y="623888"/>
            <a:chExt cx="7170737" cy="4635500"/>
          </a:xfrm>
        </p:grpSpPr>
        <p:pic>
          <p:nvPicPr>
            <p:cNvPr id="8" name="Picture 6" descr="云朵"/>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79663" y="623888"/>
              <a:ext cx="7170737"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3929612" y="2000190"/>
              <a:ext cx="4451108" cy="49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dirty="0" smtClean="0">
                  <a:solidFill>
                    <a:schemeClr val="bg1"/>
                  </a:solidFill>
                  <a:ea typeface="黑体" panose="02010609060101010101" pitchFamily="49" charset="-122"/>
                </a:rPr>
                <a:t>软件工程？</a:t>
              </a:r>
              <a:endParaRPr lang="zh-CN" altLang="en-US" sz="2800" b="1" dirty="0">
                <a:solidFill>
                  <a:schemeClr val="bg1"/>
                </a:solidFill>
                <a:ea typeface="黑体" panose="02010609060101010101" pitchFamily="49" charset="-122"/>
              </a:endParaRPr>
            </a:p>
          </p:txBody>
        </p:sp>
      </p:grpSp>
      <p:pic>
        <p:nvPicPr>
          <p:cNvPr id="10" name="Picture 8" descr="问小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407" y="2280279"/>
            <a:ext cx="2179967" cy="225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1500"/>
                            </p:stCondLst>
                            <p:childTnLst>
                              <p:par>
                                <p:cTn id="13" presetID="32" presetClass="emph" presetSubtype="0" fill="hold" nodeType="afterEffect">
                                  <p:stCondLst>
                                    <p:cond delay="0"/>
                                  </p:stCondLst>
                                  <p:childTnLst>
                                    <p:animRot by="120000">
                                      <p:cBhvr>
                                        <p:cTn id="14" dur="50" fill="hold">
                                          <p:stCondLst>
                                            <p:cond delay="0"/>
                                          </p:stCondLst>
                                        </p:cTn>
                                        <p:tgtEl>
                                          <p:spTgt spid="7"/>
                                        </p:tgtEl>
                                        <p:attrNameLst>
                                          <p:attrName>r</p:attrName>
                                        </p:attrNameLst>
                                      </p:cBhvr>
                                    </p:animRot>
                                    <p:animRot by="-240000">
                                      <p:cBhvr>
                                        <p:cTn id="15" dur="100" fill="hold">
                                          <p:stCondLst>
                                            <p:cond delay="100"/>
                                          </p:stCondLst>
                                        </p:cTn>
                                        <p:tgtEl>
                                          <p:spTgt spid="7"/>
                                        </p:tgtEl>
                                        <p:attrNameLst>
                                          <p:attrName>r</p:attrName>
                                        </p:attrNameLst>
                                      </p:cBhvr>
                                    </p:animRot>
                                    <p:animRot by="240000">
                                      <p:cBhvr>
                                        <p:cTn id="16" dur="100" fill="hold">
                                          <p:stCondLst>
                                            <p:cond delay="200"/>
                                          </p:stCondLst>
                                        </p:cTn>
                                        <p:tgtEl>
                                          <p:spTgt spid="7"/>
                                        </p:tgtEl>
                                        <p:attrNameLst>
                                          <p:attrName>r</p:attrName>
                                        </p:attrNameLst>
                                      </p:cBhvr>
                                    </p:animRot>
                                    <p:animRot by="-240000">
                                      <p:cBhvr>
                                        <p:cTn id="17" dur="100" fill="hold">
                                          <p:stCondLst>
                                            <p:cond delay="300"/>
                                          </p:stCondLst>
                                        </p:cTn>
                                        <p:tgtEl>
                                          <p:spTgt spid="7"/>
                                        </p:tgtEl>
                                        <p:attrNameLst>
                                          <p:attrName>r</p:attrName>
                                        </p:attrNameLst>
                                      </p:cBhvr>
                                    </p:animRot>
                                    <p:animRot by="120000">
                                      <p:cBhvr>
                                        <p:cTn id="18" dur="100" fill="hold">
                                          <p:stCondLst>
                                            <p:cond delay="4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a:t>
            </a:r>
            <a:endParaRPr lang="zh-CN" altLang="en-US" dirty="0"/>
          </a:p>
        </p:txBody>
      </p:sp>
      <p:sp>
        <p:nvSpPr>
          <p:cNvPr id="3" name="内容占位符 2"/>
          <p:cNvSpPr>
            <a:spLocks noGrp="1"/>
          </p:cNvSpPr>
          <p:nvPr>
            <p:ph idx="1"/>
          </p:nvPr>
        </p:nvSpPr>
        <p:spPr/>
        <p:txBody>
          <a:bodyPr/>
          <a:lstStyle/>
          <a:p>
            <a:r>
              <a:rPr lang="zh-CN" altLang="en-US" dirty="0"/>
              <a:t>网站：</a:t>
            </a:r>
            <a:r>
              <a:rPr lang="en-US" altLang="zh-CN" dirty="0"/>
              <a:t>UML</a:t>
            </a:r>
            <a:r>
              <a:rPr lang="zh-CN" altLang="en-US" dirty="0"/>
              <a:t>软件工程组织</a:t>
            </a:r>
            <a:r>
              <a:rPr lang="en-US" altLang="zh-CN" dirty="0"/>
              <a:t>—</a:t>
            </a:r>
            <a:r>
              <a:rPr lang="zh-CN" altLang="en-US" dirty="0"/>
              <a:t>火龙果软件工程</a:t>
            </a:r>
            <a:endParaRPr lang="en-US" altLang="zh-CN" dirty="0"/>
          </a:p>
          <a:p>
            <a:pPr marL="0" indent="0">
              <a:buNone/>
            </a:pPr>
            <a:r>
              <a:rPr lang="en-US" altLang="zh-CN" dirty="0">
                <a:hlinkClick r:id="rId1"/>
              </a:rPr>
              <a:t>http://www.uml.org.cn/index.asp</a:t>
            </a:r>
            <a:endParaRPr lang="en-US" altLang="zh-CN" dirty="0"/>
          </a:p>
          <a:p>
            <a:pPr marL="0" indent="0">
              <a:buNone/>
            </a:pPr>
            <a:endParaRPr lang="en-US" altLang="zh-CN" dirty="0"/>
          </a:p>
          <a:p>
            <a:r>
              <a:rPr lang="zh-CN" altLang="en-US" dirty="0"/>
              <a:t>微信公众号：程序员那些事、</a:t>
            </a:r>
            <a:r>
              <a:rPr lang="en-US" altLang="zh-CN" dirty="0"/>
              <a:t>CSDN</a:t>
            </a:r>
            <a:r>
              <a:rPr lang="zh-CN" altLang="en-US" dirty="0"/>
              <a:t>程序</a:t>
            </a:r>
            <a:r>
              <a:rPr lang="zh-CN" altLang="en-US" dirty="0" smtClean="0"/>
              <a:t>人生</a:t>
            </a:r>
            <a:endParaRPr lang="en-US" altLang="zh-CN" dirty="0" smtClean="0"/>
          </a:p>
          <a:p>
            <a:endParaRPr lang="en-US" altLang="zh-CN" dirty="0"/>
          </a:p>
          <a:p>
            <a:endParaRPr lang="zh-CN" altLang="en-US" dirty="0"/>
          </a:p>
        </p:txBody>
      </p:sp>
      <p:sp>
        <p:nvSpPr>
          <p:cNvPr id="4" name="日期占位符 3"/>
          <p:cNvSpPr>
            <a:spLocks noGrp="1"/>
          </p:cNvSpPr>
          <p:nvPr>
            <p:ph type="dt" sz="half" idx="10"/>
          </p:nvPr>
        </p:nvSpPr>
        <p:spPr/>
        <p:txBody>
          <a:bodyPr/>
          <a:lstStyle/>
          <a:p>
            <a:fld id="{0EA73588-68FE-4B93-9E25-E738A1E2E38F}"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4"/>
          <p:cNvSpPr/>
          <p:nvPr/>
        </p:nvSpPr>
        <p:spPr bwMode="auto">
          <a:xfrm>
            <a:off x="2034676" y="1727755"/>
            <a:ext cx="653654" cy="852488"/>
          </a:xfrm>
          <a:custGeom>
            <a:avLst/>
            <a:gdLst>
              <a:gd name="T0" fmla="*/ 116 w 232"/>
              <a:gd name="T1" fmla="*/ 0 h 302"/>
              <a:gd name="T2" fmla="*/ 34 w 232"/>
              <a:gd name="T3" fmla="*/ 35 h 302"/>
              <a:gd name="T4" fmla="*/ 0 w 232"/>
              <a:gd name="T5" fmla="*/ 117 h 302"/>
              <a:gd name="T6" fmla="*/ 35 w 232"/>
              <a:gd name="T7" fmla="*/ 198 h 302"/>
              <a:gd name="T8" fmla="*/ 116 w 232"/>
              <a:gd name="T9" fmla="*/ 302 h 302"/>
              <a:gd name="T10" fmla="*/ 197 w 232"/>
              <a:gd name="T11" fmla="*/ 198 h 302"/>
              <a:gd name="T12" fmla="*/ 232 w 232"/>
              <a:gd name="T13" fmla="*/ 117 h 302"/>
              <a:gd name="T14" fmla="*/ 198 w 232"/>
              <a:gd name="T15" fmla="*/ 35 h 302"/>
              <a:gd name="T16" fmla="*/ 116 w 232"/>
              <a:gd name="T1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02">
                <a:moveTo>
                  <a:pt x="116" y="0"/>
                </a:moveTo>
                <a:cubicBezTo>
                  <a:pt x="84" y="0"/>
                  <a:pt x="55" y="14"/>
                  <a:pt x="34" y="35"/>
                </a:cubicBezTo>
                <a:cubicBezTo>
                  <a:pt x="13" y="55"/>
                  <a:pt x="0" y="85"/>
                  <a:pt x="0" y="117"/>
                </a:cubicBezTo>
                <a:cubicBezTo>
                  <a:pt x="0" y="149"/>
                  <a:pt x="10" y="174"/>
                  <a:pt x="35" y="198"/>
                </a:cubicBezTo>
                <a:cubicBezTo>
                  <a:pt x="59" y="221"/>
                  <a:pt x="116" y="267"/>
                  <a:pt x="116" y="302"/>
                </a:cubicBezTo>
                <a:cubicBezTo>
                  <a:pt x="116" y="267"/>
                  <a:pt x="173" y="221"/>
                  <a:pt x="197" y="198"/>
                </a:cubicBezTo>
                <a:cubicBezTo>
                  <a:pt x="222" y="174"/>
                  <a:pt x="232" y="149"/>
                  <a:pt x="232" y="117"/>
                </a:cubicBezTo>
                <a:cubicBezTo>
                  <a:pt x="232" y="85"/>
                  <a:pt x="219" y="55"/>
                  <a:pt x="198" y="35"/>
                </a:cubicBezTo>
                <a:cubicBezTo>
                  <a:pt x="177" y="14"/>
                  <a:pt x="148" y="0"/>
                  <a:pt x="116" y="0"/>
                </a:cubicBezTo>
              </a:path>
            </a:pathLst>
          </a:custGeom>
          <a:solidFill>
            <a:srgbClr val="663F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18" name="Freeform 24"/>
          <p:cNvSpPr/>
          <p:nvPr/>
        </p:nvSpPr>
        <p:spPr bwMode="auto">
          <a:xfrm>
            <a:off x="768096" y="1863134"/>
            <a:ext cx="1239441" cy="1612106"/>
          </a:xfrm>
          <a:custGeom>
            <a:avLst/>
            <a:gdLst>
              <a:gd name="T0" fmla="*/ 220 w 440"/>
              <a:gd name="T1" fmla="*/ 0 h 572"/>
              <a:gd name="T2" fmla="*/ 64 w 440"/>
              <a:gd name="T3" fmla="*/ 65 h 572"/>
              <a:gd name="T4" fmla="*/ 0 w 440"/>
              <a:gd name="T5" fmla="*/ 221 h 572"/>
              <a:gd name="T6" fmla="*/ 66 w 440"/>
              <a:gd name="T7" fmla="*/ 374 h 572"/>
              <a:gd name="T8" fmla="*/ 220 w 440"/>
              <a:gd name="T9" fmla="*/ 572 h 572"/>
              <a:gd name="T10" fmla="*/ 374 w 440"/>
              <a:gd name="T11" fmla="*/ 374 h 572"/>
              <a:gd name="T12" fmla="*/ 440 w 440"/>
              <a:gd name="T13" fmla="*/ 221 h 572"/>
              <a:gd name="T14" fmla="*/ 376 w 440"/>
              <a:gd name="T15" fmla="*/ 65 h 572"/>
              <a:gd name="T16" fmla="*/ 220 w 440"/>
              <a:gd name="T17"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572">
                <a:moveTo>
                  <a:pt x="220" y="0"/>
                </a:moveTo>
                <a:cubicBezTo>
                  <a:pt x="159" y="0"/>
                  <a:pt x="104" y="25"/>
                  <a:pt x="64" y="65"/>
                </a:cubicBezTo>
                <a:cubicBezTo>
                  <a:pt x="25" y="104"/>
                  <a:pt x="0" y="160"/>
                  <a:pt x="0" y="221"/>
                </a:cubicBezTo>
                <a:cubicBezTo>
                  <a:pt x="0" y="282"/>
                  <a:pt x="20" y="329"/>
                  <a:pt x="66" y="374"/>
                </a:cubicBezTo>
                <a:cubicBezTo>
                  <a:pt x="112" y="419"/>
                  <a:pt x="220" y="506"/>
                  <a:pt x="220" y="572"/>
                </a:cubicBezTo>
                <a:cubicBezTo>
                  <a:pt x="220" y="506"/>
                  <a:pt x="328" y="419"/>
                  <a:pt x="374" y="374"/>
                </a:cubicBezTo>
                <a:cubicBezTo>
                  <a:pt x="420" y="329"/>
                  <a:pt x="440" y="282"/>
                  <a:pt x="440" y="221"/>
                </a:cubicBezTo>
                <a:cubicBezTo>
                  <a:pt x="440" y="160"/>
                  <a:pt x="415" y="104"/>
                  <a:pt x="376" y="65"/>
                </a:cubicBezTo>
                <a:cubicBezTo>
                  <a:pt x="336" y="25"/>
                  <a:pt x="281" y="0"/>
                  <a:pt x="220" y="0"/>
                </a:cubicBezTo>
              </a:path>
            </a:pathLst>
          </a:custGeom>
          <a:solidFill>
            <a:srgbClr val="1F4B9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19" name="Freeform 25"/>
          <p:cNvSpPr/>
          <p:nvPr/>
        </p:nvSpPr>
        <p:spPr bwMode="auto">
          <a:xfrm>
            <a:off x="3433205" y="2477496"/>
            <a:ext cx="1352550" cy="1758554"/>
          </a:xfrm>
          <a:custGeom>
            <a:avLst/>
            <a:gdLst>
              <a:gd name="T0" fmla="*/ 240 w 480"/>
              <a:gd name="T1" fmla="*/ 0 h 624"/>
              <a:gd name="T2" fmla="*/ 70 w 480"/>
              <a:gd name="T3" fmla="*/ 71 h 624"/>
              <a:gd name="T4" fmla="*/ 0 w 480"/>
              <a:gd name="T5" fmla="*/ 241 h 624"/>
              <a:gd name="T6" fmla="*/ 72 w 480"/>
              <a:gd name="T7" fmla="*/ 408 h 624"/>
              <a:gd name="T8" fmla="*/ 240 w 480"/>
              <a:gd name="T9" fmla="*/ 624 h 624"/>
              <a:gd name="T10" fmla="*/ 408 w 480"/>
              <a:gd name="T11" fmla="*/ 408 h 624"/>
              <a:gd name="T12" fmla="*/ 480 w 480"/>
              <a:gd name="T13" fmla="*/ 241 h 624"/>
              <a:gd name="T14" fmla="*/ 410 w 480"/>
              <a:gd name="T15" fmla="*/ 71 h 624"/>
              <a:gd name="T16" fmla="*/ 240 w 480"/>
              <a:gd name="T1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624">
                <a:moveTo>
                  <a:pt x="240" y="0"/>
                </a:moveTo>
                <a:cubicBezTo>
                  <a:pt x="174" y="0"/>
                  <a:pt x="114" y="27"/>
                  <a:pt x="70" y="71"/>
                </a:cubicBezTo>
                <a:cubicBezTo>
                  <a:pt x="27" y="114"/>
                  <a:pt x="0" y="175"/>
                  <a:pt x="0" y="241"/>
                </a:cubicBezTo>
                <a:cubicBezTo>
                  <a:pt x="0" y="308"/>
                  <a:pt x="22" y="359"/>
                  <a:pt x="72" y="408"/>
                </a:cubicBezTo>
                <a:cubicBezTo>
                  <a:pt x="122" y="457"/>
                  <a:pt x="240" y="552"/>
                  <a:pt x="240" y="624"/>
                </a:cubicBezTo>
                <a:cubicBezTo>
                  <a:pt x="240" y="552"/>
                  <a:pt x="358" y="457"/>
                  <a:pt x="408" y="408"/>
                </a:cubicBezTo>
                <a:cubicBezTo>
                  <a:pt x="458" y="359"/>
                  <a:pt x="480" y="308"/>
                  <a:pt x="480" y="241"/>
                </a:cubicBezTo>
                <a:cubicBezTo>
                  <a:pt x="480" y="175"/>
                  <a:pt x="453" y="114"/>
                  <a:pt x="410" y="71"/>
                </a:cubicBezTo>
                <a:cubicBezTo>
                  <a:pt x="366" y="27"/>
                  <a:pt x="306" y="0"/>
                  <a:pt x="240" y="0"/>
                </a:cubicBezTo>
              </a:path>
            </a:pathLst>
          </a:custGeom>
          <a:solidFill>
            <a:srgbClr val="F2941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20" name="Freeform 26"/>
          <p:cNvSpPr/>
          <p:nvPr/>
        </p:nvSpPr>
        <p:spPr bwMode="auto">
          <a:xfrm>
            <a:off x="4447618" y="1969373"/>
            <a:ext cx="676275" cy="879872"/>
          </a:xfrm>
          <a:custGeom>
            <a:avLst/>
            <a:gdLst>
              <a:gd name="T0" fmla="*/ 120 w 240"/>
              <a:gd name="T1" fmla="*/ 0 h 312"/>
              <a:gd name="T2" fmla="*/ 35 w 240"/>
              <a:gd name="T3" fmla="*/ 35 h 312"/>
              <a:gd name="T4" fmla="*/ 0 w 240"/>
              <a:gd name="T5" fmla="*/ 120 h 312"/>
              <a:gd name="T6" fmla="*/ 36 w 240"/>
              <a:gd name="T7" fmla="*/ 204 h 312"/>
              <a:gd name="T8" fmla="*/ 120 w 240"/>
              <a:gd name="T9" fmla="*/ 312 h 312"/>
              <a:gd name="T10" fmla="*/ 204 w 240"/>
              <a:gd name="T11" fmla="*/ 204 h 312"/>
              <a:gd name="T12" fmla="*/ 240 w 240"/>
              <a:gd name="T13" fmla="*/ 120 h 312"/>
              <a:gd name="T14" fmla="*/ 205 w 240"/>
              <a:gd name="T15" fmla="*/ 35 h 312"/>
              <a:gd name="T16" fmla="*/ 120 w 240"/>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12">
                <a:moveTo>
                  <a:pt x="120" y="0"/>
                </a:moveTo>
                <a:cubicBezTo>
                  <a:pt x="87" y="0"/>
                  <a:pt x="57" y="13"/>
                  <a:pt x="35" y="35"/>
                </a:cubicBezTo>
                <a:cubicBezTo>
                  <a:pt x="13" y="57"/>
                  <a:pt x="0" y="87"/>
                  <a:pt x="0" y="120"/>
                </a:cubicBezTo>
                <a:cubicBezTo>
                  <a:pt x="0" y="154"/>
                  <a:pt x="11" y="179"/>
                  <a:pt x="36" y="204"/>
                </a:cubicBezTo>
                <a:cubicBezTo>
                  <a:pt x="61" y="228"/>
                  <a:pt x="120" y="276"/>
                  <a:pt x="120" y="312"/>
                </a:cubicBezTo>
                <a:cubicBezTo>
                  <a:pt x="120" y="276"/>
                  <a:pt x="179" y="228"/>
                  <a:pt x="204" y="204"/>
                </a:cubicBezTo>
                <a:cubicBezTo>
                  <a:pt x="229" y="179"/>
                  <a:pt x="240" y="154"/>
                  <a:pt x="240" y="120"/>
                </a:cubicBezTo>
                <a:cubicBezTo>
                  <a:pt x="240" y="87"/>
                  <a:pt x="226" y="57"/>
                  <a:pt x="205" y="35"/>
                </a:cubicBezTo>
                <a:cubicBezTo>
                  <a:pt x="183" y="13"/>
                  <a:pt x="153" y="0"/>
                  <a:pt x="120" y="0"/>
                </a:cubicBezTo>
              </a:path>
            </a:pathLst>
          </a:custGeom>
          <a:solidFill>
            <a:srgbClr val="7C322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24" name="Freeform 27"/>
          <p:cNvSpPr/>
          <p:nvPr/>
        </p:nvSpPr>
        <p:spPr bwMode="auto">
          <a:xfrm>
            <a:off x="2954084" y="2015680"/>
            <a:ext cx="676275" cy="879872"/>
          </a:xfrm>
          <a:custGeom>
            <a:avLst/>
            <a:gdLst>
              <a:gd name="T0" fmla="*/ 120 w 240"/>
              <a:gd name="T1" fmla="*/ 0 h 312"/>
              <a:gd name="T2" fmla="*/ 35 w 240"/>
              <a:gd name="T3" fmla="*/ 35 h 312"/>
              <a:gd name="T4" fmla="*/ 0 w 240"/>
              <a:gd name="T5" fmla="*/ 121 h 312"/>
              <a:gd name="T6" fmla="*/ 36 w 240"/>
              <a:gd name="T7" fmla="*/ 204 h 312"/>
              <a:gd name="T8" fmla="*/ 120 w 240"/>
              <a:gd name="T9" fmla="*/ 312 h 312"/>
              <a:gd name="T10" fmla="*/ 204 w 240"/>
              <a:gd name="T11" fmla="*/ 204 h 312"/>
              <a:gd name="T12" fmla="*/ 240 w 240"/>
              <a:gd name="T13" fmla="*/ 121 h 312"/>
              <a:gd name="T14" fmla="*/ 205 w 240"/>
              <a:gd name="T15" fmla="*/ 35 h 312"/>
              <a:gd name="T16" fmla="*/ 120 w 240"/>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12">
                <a:moveTo>
                  <a:pt x="120" y="0"/>
                </a:moveTo>
                <a:cubicBezTo>
                  <a:pt x="87" y="0"/>
                  <a:pt x="57" y="14"/>
                  <a:pt x="35" y="35"/>
                </a:cubicBezTo>
                <a:cubicBezTo>
                  <a:pt x="14" y="57"/>
                  <a:pt x="0" y="87"/>
                  <a:pt x="0" y="121"/>
                </a:cubicBezTo>
                <a:cubicBezTo>
                  <a:pt x="0" y="154"/>
                  <a:pt x="11" y="180"/>
                  <a:pt x="36" y="204"/>
                </a:cubicBezTo>
                <a:cubicBezTo>
                  <a:pt x="61" y="228"/>
                  <a:pt x="120" y="276"/>
                  <a:pt x="120" y="312"/>
                </a:cubicBezTo>
                <a:cubicBezTo>
                  <a:pt x="120" y="276"/>
                  <a:pt x="179" y="228"/>
                  <a:pt x="204" y="204"/>
                </a:cubicBezTo>
                <a:cubicBezTo>
                  <a:pt x="229" y="180"/>
                  <a:pt x="240" y="154"/>
                  <a:pt x="240" y="121"/>
                </a:cubicBezTo>
                <a:cubicBezTo>
                  <a:pt x="240" y="87"/>
                  <a:pt x="226" y="57"/>
                  <a:pt x="205" y="35"/>
                </a:cubicBezTo>
                <a:cubicBezTo>
                  <a:pt x="183" y="14"/>
                  <a:pt x="153" y="0"/>
                  <a:pt x="120" y="0"/>
                </a:cubicBezTo>
              </a:path>
            </a:pathLst>
          </a:custGeom>
          <a:solidFill>
            <a:srgbClr val="DD383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dirty="0"/>
          </a:p>
        </p:txBody>
      </p:sp>
      <p:sp>
        <p:nvSpPr>
          <p:cNvPr id="25" name="Freeform 28"/>
          <p:cNvSpPr/>
          <p:nvPr/>
        </p:nvSpPr>
        <p:spPr bwMode="auto">
          <a:xfrm>
            <a:off x="2927401" y="3383387"/>
            <a:ext cx="563166" cy="733425"/>
          </a:xfrm>
          <a:custGeom>
            <a:avLst/>
            <a:gdLst>
              <a:gd name="T0" fmla="*/ 100 w 200"/>
              <a:gd name="T1" fmla="*/ 0 h 260"/>
              <a:gd name="T2" fmla="*/ 29 w 200"/>
              <a:gd name="T3" fmla="*/ 29 h 260"/>
              <a:gd name="T4" fmla="*/ 0 w 200"/>
              <a:gd name="T5" fmla="*/ 101 h 260"/>
              <a:gd name="T6" fmla="*/ 30 w 200"/>
              <a:gd name="T7" fmla="*/ 170 h 260"/>
              <a:gd name="T8" fmla="*/ 100 w 200"/>
              <a:gd name="T9" fmla="*/ 260 h 260"/>
              <a:gd name="T10" fmla="*/ 170 w 200"/>
              <a:gd name="T11" fmla="*/ 170 h 260"/>
              <a:gd name="T12" fmla="*/ 200 w 200"/>
              <a:gd name="T13" fmla="*/ 101 h 260"/>
              <a:gd name="T14" fmla="*/ 171 w 200"/>
              <a:gd name="T15" fmla="*/ 29 h 260"/>
              <a:gd name="T16" fmla="*/ 100 w 20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60">
                <a:moveTo>
                  <a:pt x="100" y="0"/>
                </a:moveTo>
                <a:cubicBezTo>
                  <a:pt x="72" y="0"/>
                  <a:pt x="47" y="11"/>
                  <a:pt x="29" y="29"/>
                </a:cubicBezTo>
                <a:cubicBezTo>
                  <a:pt x="11" y="47"/>
                  <a:pt x="0" y="73"/>
                  <a:pt x="0" y="101"/>
                </a:cubicBezTo>
                <a:cubicBezTo>
                  <a:pt x="0" y="128"/>
                  <a:pt x="9" y="150"/>
                  <a:pt x="30" y="170"/>
                </a:cubicBezTo>
                <a:cubicBezTo>
                  <a:pt x="51" y="190"/>
                  <a:pt x="100" y="230"/>
                  <a:pt x="100" y="260"/>
                </a:cubicBezTo>
                <a:cubicBezTo>
                  <a:pt x="100" y="230"/>
                  <a:pt x="149" y="190"/>
                  <a:pt x="170" y="170"/>
                </a:cubicBezTo>
                <a:cubicBezTo>
                  <a:pt x="191" y="150"/>
                  <a:pt x="200" y="128"/>
                  <a:pt x="200" y="101"/>
                </a:cubicBezTo>
                <a:cubicBezTo>
                  <a:pt x="200" y="73"/>
                  <a:pt x="189" y="47"/>
                  <a:pt x="171" y="29"/>
                </a:cubicBezTo>
                <a:cubicBezTo>
                  <a:pt x="153" y="11"/>
                  <a:pt x="128" y="0"/>
                  <a:pt x="100" y="0"/>
                </a:cubicBezTo>
              </a:path>
            </a:pathLst>
          </a:custGeom>
          <a:solidFill>
            <a:srgbClr val="F5CB3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26" name="Freeform 29"/>
          <p:cNvSpPr/>
          <p:nvPr/>
        </p:nvSpPr>
        <p:spPr bwMode="auto">
          <a:xfrm>
            <a:off x="2486764" y="1092190"/>
            <a:ext cx="765572" cy="998935"/>
          </a:xfrm>
          <a:custGeom>
            <a:avLst/>
            <a:gdLst>
              <a:gd name="T0" fmla="*/ 136 w 272"/>
              <a:gd name="T1" fmla="*/ 0 h 354"/>
              <a:gd name="T2" fmla="*/ 40 w 272"/>
              <a:gd name="T3" fmla="*/ 40 h 354"/>
              <a:gd name="T4" fmla="*/ 0 w 272"/>
              <a:gd name="T5" fmla="*/ 137 h 354"/>
              <a:gd name="T6" fmla="*/ 41 w 272"/>
              <a:gd name="T7" fmla="*/ 232 h 354"/>
              <a:gd name="T8" fmla="*/ 136 w 272"/>
              <a:gd name="T9" fmla="*/ 354 h 354"/>
              <a:gd name="T10" fmla="*/ 231 w 272"/>
              <a:gd name="T11" fmla="*/ 232 h 354"/>
              <a:gd name="T12" fmla="*/ 272 w 272"/>
              <a:gd name="T13" fmla="*/ 137 h 354"/>
              <a:gd name="T14" fmla="*/ 232 w 272"/>
              <a:gd name="T15" fmla="*/ 40 h 354"/>
              <a:gd name="T16" fmla="*/ 136 w 272"/>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354">
                <a:moveTo>
                  <a:pt x="136" y="0"/>
                </a:moveTo>
                <a:cubicBezTo>
                  <a:pt x="98" y="0"/>
                  <a:pt x="64" y="16"/>
                  <a:pt x="40" y="40"/>
                </a:cubicBezTo>
                <a:cubicBezTo>
                  <a:pt x="15" y="65"/>
                  <a:pt x="0" y="99"/>
                  <a:pt x="0" y="137"/>
                </a:cubicBezTo>
                <a:cubicBezTo>
                  <a:pt x="0" y="175"/>
                  <a:pt x="12" y="204"/>
                  <a:pt x="41" y="232"/>
                </a:cubicBezTo>
                <a:cubicBezTo>
                  <a:pt x="69" y="259"/>
                  <a:pt x="136" y="313"/>
                  <a:pt x="136" y="354"/>
                </a:cubicBezTo>
                <a:cubicBezTo>
                  <a:pt x="136" y="313"/>
                  <a:pt x="203" y="259"/>
                  <a:pt x="231" y="232"/>
                </a:cubicBezTo>
                <a:cubicBezTo>
                  <a:pt x="260" y="204"/>
                  <a:pt x="272" y="175"/>
                  <a:pt x="272" y="137"/>
                </a:cubicBezTo>
                <a:cubicBezTo>
                  <a:pt x="272" y="99"/>
                  <a:pt x="257" y="65"/>
                  <a:pt x="232" y="40"/>
                </a:cubicBezTo>
                <a:cubicBezTo>
                  <a:pt x="208" y="16"/>
                  <a:pt x="174" y="0"/>
                  <a:pt x="136" y="0"/>
                </a:cubicBezTo>
              </a:path>
            </a:pathLst>
          </a:custGeom>
          <a:solidFill>
            <a:srgbClr val="CA0098"/>
          </a:solidFill>
          <a:ln>
            <a:noFill/>
          </a:ln>
        </p:spPr>
        <p:txBody>
          <a:bodyPr vert="horz" wrap="square" lIns="68580" tIns="34290" rIns="68580" bIns="34290" numCol="1" anchor="t" anchorCtr="0" compatLnSpc="1"/>
          <a:lstStyle/>
          <a:p>
            <a:endParaRPr lang="zh-CN" altLang="en-US" sz="1200"/>
          </a:p>
        </p:txBody>
      </p:sp>
      <p:sp>
        <p:nvSpPr>
          <p:cNvPr id="27" name="Freeform 30"/>
          <p:cNvSpPr/>
          <p:nvPr/>
        </p:nvSpPr>
        <p:spPr bwMode="auto">
          <a:xfrm>
            <a:off x="2537364" y="2392961"/>
            <a:ext cx="338138" cy="439341"/>
          </a:xfrm>
          <a:custGeom>
            <a:avLst/>
            <a:gdLst>
              <a:gd name="T0" fmla="*/ 60 w 120"/>
              <a:gd name="T1" fmla="*/ 0 h 156"/>
              <a:gd name="T2" fmla="*/ 18 w 120"/>
              <a:gd name="T3" fmla="*/ 18 h 156"/>
              <a:gd name="T4" fmla="*/ 0 w 120"/>
              <a:gd name="T5" fmla="*/ 60 h 156"/>
              <a:gd name="T6" fmla="*/ 18 w 120"/>
              <a:gd name="T7" fmla="*/ 102 h 156"/>
              <a:gd name="T8" fmla="*/ 60 w 120"/>
              <a:gd name="T9" fmla="*/ 156 h 156"/>
              <a:gd name="T10" fmla="*/ 102 w 120"/>
              <a:gd name="T11" fmla="*/ 102 h 156"/>
              <a:gd name="T12" fmla="*/ 120 w 120"/>
              <a:gd name="T13" fmla="*/ 60 h 156"/>
              <a:gd name="T14" fmla="*/ 102 w 120"/>
              <a:gd name="T15" fmla="*/ 18 h 156"/>
              <a:gd name="T16" fmla="*/ 60 w 120"/>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56">
                <a:moveTo>
                  <a:pt x="60" y="0"/>
                </a:moveTo>
                <a:cubicBezTo>
                  <a:pt x="43" y="0"/>
                  <a:pt x="28" y="7"/>
                  <a:pt x="18" y="18"/>
                </a:cubicBezTo>
                <a:cubicBezTo>
                  <a:pt x="7" y="28"/>
                  <a:pt x="0" y="44"/>
                  <a:pt x="0" y="60"/>
                </a:cubicBezTo>
                <a:cubicBezTo>
                  <a:pt x="0" y="77"/>
                  <a:pt x="5" y="90"/>
                  <a:pt x="18" y="102"/>
                </a:cubicBezTo>
                <a:cubicBezTo>
                  <a:pt x="31" y="114"/>
                  <a:pt x="60" y="138"/>
                  <a:pt x="60" y="156"/>
                </a:cubicBezTo>
                <a:cubicBezTo>
                  <a:pt x="60" y="138"/>
                  <a:pt x="89" y="114"/>
                  <a:pt x="102" y="102"/>
                </a:cubicBezTo>
                <a:cubicBezTo>
                  <a:pt x="115" y="90"/>
                  <a:pt x="120" y="77"/>
                  <a:pt x="120" y="60"/>
                </a:cubicBezTo>
                <a:cubicBezTo>
                  <a:pt x="120" y="44"/>
                  <a:pt x="113" y="28"/>
                  <a:pt x="102" y="18"/>
                </a:cubicBezTo>
                <a:cubicBezTo>
                  <a:pt x="92" y="7"/>
                  <a:pt x="77" y="0"/>
                  <a:pt x="60" y="0"/>
                </a:cubicBezTo>
              </a:path>
            </a:pathLst>
          </a:custGeom>
          <a:solidFill>
            <a:srgbClr val="45455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28" name="Freeform 31"/>
          <p:cNvSpPr/>
          <p:nvPr/>
        </p:nvSpPr>
        <p:spPr bwMode="auto">
          <a:xfrm>
            <a:off x="1556290" y="3264149"/>
            <a:ext cx="451247" cy="586979"/>
          </a:xfrm>
          <a:custGeom>
            <a:avLst/>
            <a:gdLst>
              <a:gd name="T0" fmla="*/ 80 w 160"/>
              <a:gd name="T1" fmla="*/ 0 h 208"/>
              <a:gd name="T2" fmla="*/ 23 w 160"/>
              <a:gd name="T3" fmla="*/ 24 h 208"/>
              <a:gd name="T4" fmla="*/ 0 w 160"/>
              <a:gd name="T5" fmla="*/ 80 h 208"/>
              <a:gd name="T6" fmla="*/ 24 w 160"/>
              <a:gd name="T7" fmla="*/ 136 h 208"/>
              <a:gd name="T8" fmla="*/ 80 w 160"/>
              <a:gd name="T9" fmla="*/ 208 h 208"/>
              <a:gd name="T10" fmla="*/ 136 w 160"/>
              <a:gd name="T11" fmla="*/ 136 h 208"/>
              <a:gd name="T12" fmla="*/ 160 w 160"/>
              <a:gd name="T13" fmla="*/ 80 h 208"/>
              <a:gd name="T14" fmla="*/ 137 w 160"/>
              <a:gd name="T15" fmla="*/ 24 h 208"/>
              <a:gd name="T16" fmla="*/ 80 w 160"/>
              <a:gd name="T1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08">
                <a:moveTo>
                  <a:pt x="80" y="0"/>
                </a:moveTo>
                <a:cubicBezTo>
                  <a:pt x="58" y="0"/>
                  <a:pt x="38" y="9"/>
                  <a:pt x="23" y="24"/>
                </a:cubicBezTo>
                <a:cubicBezTo>
                  <a:pt x="9" y="38"/>
                  <a:pt x="0" y="58"/>
                  <a:pt x="0" y="80"/>
                </a:cubicBezTo>
                <a:cubicBezTo>
                  <a:pt x="0" y="103"/>
                  <a:pt x="7" y="120"/>
                  <a:pt x="24" y="136"/>
                </a:cubicBezTo>
                <a:cubicBezTo>
                  <a:pt x="41" y="152"/>
                  <a:pt x="80" y="184"/>
                  <a:pt x="80" y="208"/>
                </a:cubicBezTo>
                <a:cubicBezTo>
                  <a:pt x="80" y="184"/>
                  <a:pt x="119" y="152"/>
                  <a:pt x="136" y="136"/>
                </a:cubicBezTo>
                <a:cubicBezTo>
                  <a:pt x="153" y="120"/>
                  <a:pt x="160" y="103"/>
                  <a:pt x="160" y="80"/>
                </a:cubicBezTo>
                <a:cubicBezTo>
                  <a:pt x="160" y="58"/>
                  <a:pt x="151" y="38"/>
                  <a:pt x="137" y="24"/>
                </a:cubicBezTo>
                <a:cubicBezTo>
                  <a:pt x="122" y="9"/>
                  <a:pt x="102" y="0"/>
                  <a:pt x="80" y="0"/>
                </a:cubicBezTo>
              </a:path>
            </a:pathLst>
          </a:custGeom>
          <a:solidFill>
            <a:srgbClr val="DD383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29" name="Freeform 32"/>
          <p:cNvSpPr/>
          <p:nvPr/>
        </p:nvSpPr>
        <p:spPr bwMode="auto">
          <a:xfrm>
            <a:off x="1995183" y="2798367"/>
            <a:ext cx="901304" cy="1172766"/>
          </a:xfrm>
          <a:custGeom>
            <a:avLst/>
            <a:gdLst>
              <a:gd name="T0" fmla="*/ 160 w 320"/>
              <a:gd name="T1" fmla="*/ 0 h 416"/>
              <a:gd name="T2" fmla="*/ 47 w 320"/>
              <a:gd name="T3" fmla="*/ 47 h 416"/>
              <a:gd name="T4" fmla="*/ 0 w 320"/>
              <a:gd name="T5" fmla="*/ 161 h 416"/>
              <a:gd name="T6" fmla="*/ 48 w 320"/>
              <a:gd name="T7" fmla="*/ 272 h 416"/>
              <a:gd name="T8" fmla="*/ 160 w 320"/>
              <a:gd name="T9" fmla="*/ 416 h 416"/>
              <a:gd name="T10" fmla="*/ 272 w 320"/>
              <a:gd name="T11" fmla="*/ 272 h 416"/>
              <a:gd name="T12" fmla="*/ 320 w 320"/>
              <a:gd name="T13" fmla="*/ 161 h 416"/>
              <a:gd name="T14" fmla="*/ 273 w 320"/>
              <a:gd name="T15" fmla="*/ 47 h 416"/>
              <a:gd name="T16" fmla="*/ 160 w 320"/>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160" y="0"/>
                </a:moveTo>
                <a:cubicBezTo>
                  <a:pt x="116" y="0"/>
                  <a:pt x="76" y="18"/>
                  <a:pt x="47" y="47"/>
                </a:cubicBezTo>
                <a:cubicBezTo>
                  <a:pt x="18" y="76"/>
                  <a:pt x="0" y="116"/>
                  <a:pt x="0" y="161"/>
                </a:cubicBezTo>
                <a:cubicBezTo>
                  <a:pt x="0" y="205"/>
                  <a:pt x="14" y="239"/>
                  <a:pt x="48" y="272"/>
                </a:cubicBezTo>
                <a:cubicBezTo>
                  <a:pt x="82" y="305"/>
                  <a:pt x="160" y="368"/>
                  <a:pt x="160" y="416"/>
                </a:cubicBezTo>
                <a:cubicBezTo>
                  <a:pt x="160" y="368"/>
                  <a:pt x="238" y="305"/>
                  <a:pt x="272" y="272"/>
                </a:cubicBezTo>
                <a:cubicBezTo>
                  <a:pt x="306" y="239"/>
                  <a:pt x="320" y="205"/>
                  <a:pt x="320" y="161"/>
                </a:cubicBezTo>
                <a:cubicBezTo>
                  <a:pt x="320" y="116"/>
                  <a:pt x="302" y="76"/>
                  <a:pt x="273" y="47"/>
                </a:cubicBezTo>
                <a:cubicBezTo>
                  <a:pt x="244" y="18"/>
                  <a:pt x="204" y="0"/>
                  <a:pt x="160" y="0"/>
                </a:cubicBezTo>
              </a:path>
            </a:pathLst>
          </a:custGeom>
          <a:solidFill>
            <a:srgbClr val="4DB56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30" name="Freeform 33"/>
          <p:cNvSpPr/>
          <p:nvPr/>
        </p:nvSpPr>
        <p:spPr bwMode="auto">
          <a:xfrm>
            <a:off x="3551777" y="1061842"/>
            <a:ext cx="1014413" cy="1319213"/>
          </a:xfrm>
          <a:custGeom>
            <a:avLst/>
            <a:gdLst>
              <a:gd name="T0" fmla="*/ 180 w 360"/>
              <a:gd name="T1" fmla="*/ 0 h 468"/>
              <a:gd name="T2" fmla="*/ 53 w 360"/>
              <a:gd name="T3" fmla="*/ 53 h 468"/>
              <a:gd name="T4" fmla="*/ 0 w 360"/>
              <a:gd name="T5" fmla="*/ 181 h 468"/>
              <a:gd name="T6" fmla="*/ 54 w 360"/>
              <a:gd name="T7" fmla="*/ 306 h 468"/>
              <a:gd name="T8" fmla="*/ 180 w 360"/>
              <a:gd name="T9" fmla="*/ 468 h 468"/>
              <a:gd name="T10" fmla="*/ 306 w 360"/>
              <a:gd name="T11" fmla="*/ 306 h 468"/>
              <a:gd name="T12" fmla="*/ 360 w 360"/>
              <a:gd name="T13" fmla="*/ 181 h 468"/>
              <a:gd name="T14" fmla="*/ 307 w 360"/>
              <a:gd name="T15" fmla="*/ 53 h 468"/>
              <a:gd name="T16" fmla="*/ 180 w 360"/>
              <a:gd name="T1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468">
                <a:moveTo>
                  <a:pt x="180" y="0"/>
                </a:moveTo>
                <a:cubicBezTo>
                  <a:pt x="130" y="0"/>
                  <a:pt x="85" y="21"/>
                  <a:pt x="53" y="53"/>
                </a:cubicBezTo>
                <a:cubicBezTo>
                  <a:pt x="20" y="86"/>
                  <a:pt x="0" y="131"/>
                  <a:pt x="0" y="181"/>
                </a:cubicBezTo>
                <a:cubicBezTo>
                  <a:pt x="0" y="231"/>
                  <a:pt x="16" y="270"/>
                  <a:pt x="54" y="306"/>
                </a:cubicBezTo>
                <a:cubicBezTo>
                  <a:pt x="92" y="343"/>
                  <a:pt x="180" y="414"/>
                  <a:pt x="180" y="468"/>
                </a:cubicBezTo>
                <a:cubicBezTo>
                  <a:pt x="180" y="414"/>
                  <a:pt x="268" y="343"/>
                  <a:pt x="306" y="306"/>
                </a:cubicBezTo>
                <a:cubicBezTo>
                  <a:pt x="344" y="270"/>
                  <a:pt x="360" y="231"/>
                  <a:pt x="360" y="181"/>
                </a:cubicBezTo>
                <a:cubicBezTo>
                  <a:pt x="360" y="131"/>
                  <a:pt x="340" y="86"/>
                  <a:pt x="307" y="53"/>
                </a:cubicBezTo>
                <a:cubicBezTo>
                  <a:pt x="275" y="21"/>
                  <a:pt x="230" y="0"/>
                  <a:pt x="180" y="0"/>
                </a:cubicBezTo>
              </a:path>
            </a:pathLst>
          </a:custGeom>
          <a:solidFill>
            <a:srgbClr val="56BAE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p>
        </p:txBody>
      </p:sp>
      <p:sp>
        <p:nvSpPr>
          <p:cNvPr id="31" name="文本框 30"/>
          <p:cNvSpPr txBox="1"/>
          <p:nvPr/>
        </p:nvSpPr>
        <p:spPr>
          <a:xfrm>
            <a:off x="3653243" y="2831608"/>
            <a:ext cx="957313" cy="553998"/>
          </a:xfrm>
          <a:prstGeom prst="rect">
            <a:avLst/>
          </a:prstGeom>
          <a:noFill/>
        </p:spPr>
        <p:txBody>
          <a:bodyPr wrap="none" rtlCol="0">
            <a:spAutoFit/>
          </a:bodyPr>
          <a:lstStyle/>
          <a:p>
            <a:r>
              <a:rPr lang="zh-CN" altLang="en-US" sz="3000" b="1">
                <a:solidFill>
                  <a:schemeClr val="bg1"/>
                </a:solidFill>
              </a:rPr>
              <a:t>考试</a:t>
            </a:r>
            <a:endParaRPr lang="zh-CN" altLang="en-US" sz="3000" b="1" dirty="0">
              <a:solidFill>
                <a:schemeClr val="bg1"/>
              </a:solidFill>
            </a:endParaRPr>
          </a:p>
        </p:txBody>
      </p:sp>
      <p:sp>
        <p:nvSpPr>
          <p:cNvPr id="32" name="文本框 31"/>
          <p:cNvSpPr txBox="1"/>
          <p:nvPr/>
        </p:nvSpPr>
        <p:spPr>
          <a:xfrm>
            <a:off x="2127243" y="3031142"/>
            <a:ext cx="642620" cy="368300"/>
          </a:xfrm>
          <a:prstGeom prst="rect">
            <a:avLst/>
          </a:prstGeom>
          <a:noFill/>
        </p:spPr>
        <p:txBody>
          <a:bodyPr wrap="none" rtlCol="0">
            <a:spAutoFit/>
          </a:bodyPr>
          <a:lstStyle/>
          <a:p>
            <a:r>
              <a:rPr lang="zh-CN" altLang="en-US" b="1" dirty="0">
                <a:solidFill>
                  <a:schemeClr val="bg1"/>
                </a:solidFill>
              </a:rPr>
              <a:t>实验</a:t>
            </a:r>
            <a:endParaRPr lang="zh-CN" altLang="en-US" b="1" dirty="0">
              <a:solidFill>
                <a:schemeClr val="bg1"/>
              </a:solidFill>
            </a:endParaRPr>
          </a:p>
        </p:txBody>
      </p:sp>
      <p:sp>
        <p:nvSpPr>
          <p:cNvPr id="33" name="文本框 32"/>
          <p:cNvSpPr txBox="1"/>
          <p:nvPr/>
        </p:nvSpPr>
        <p:spPr>
          <a:xfrm>
            <a:off x="963978" y="2057264"/>
            <a:ext cx="795020" cy="829945"/>
          </a:xfrm>
          <a:prstGeom prst="rect">
            <a:avLst/>
          </a:prstGeom>
          <a:noFill/>
        </p:spPr>
        <p:txBody>
          <a:bodyPr wrap="none" rtlCol="0">
            <a:spAutoFit/>
          </a:bodyPr>
          <a:lstStyle/>
          <a:p>
            <a:r>
              <a:rPr lang="zh-CN" altLang="en-US" sz="2400" b="1" dirty="0" smtClean="0">
                <a:solidFill>
                  <a:schemeClr val="bg1"/>
                </a:solidFill>
              </a:rPr>
              <a:t>在线</a:t>
            </a:r>
            <a:endParaRPr lang="zh-CN" altLang="en-US" sz="2400" b="1" dirty="0" smtClean="0">
              <a:solidFill>
                <a:schemeClr val="bg1"/>
              </a:solidFill>
            </a:endParaRPr>
          </a:p>
          <a:p>
            <a:r>
              <a:rPr lang="zh-CN" altLang="en-US" sz="2400" b="1" dirty="0" smtClean="0">
                <a:solidFill>
                  <a:schemeClr val="bg1"/>
                </a:solidFill>
              </a:rPr>
              <a:t>学习</a:t>
            </a:r>
            <a:endParaRPr lang="zh-CN" altLang="en-US" sz="2400" b="1" dirty="0" smtClean="0">
              <a:solidFill>
                <a:schemeClr val="bg1"/>
              </a:solidFill>
            </a:endParaRPr>
          </a:p>
        </p:txBody>
      </p:sp>
      <p:sp>
        <p:nvSpPr>
          <p:cNvPr id="37" name="文本框 36"/>
          <p:cNvSpPr txBox="1"/>
          <p:nvPr/>
        </p:nvSpPr>
        <p:spPr>
          <a:xfrm>
            <a:off x="2555180" y="1303651"/>
            <a:ext cx="646331" cy="369332"/>
          </a:xfrm>
          <a:prstGeom prst="rect">
            <a:avLst/>
          </a:prstGeom>
          <a:noFill/>
        </p:spPr>
        <p:txBody>
          <a:bodyPr wrap="none" rtlCol="0">
            <a:spAutoFit/>
          </a:bodyPr>
          <a:lstStyle/>
          <a:p>
            <a:r>
              <a:rPr lang="zh-CN" altLang="en-US" dirty="0">
                <a:solidFill>
                  <a:schemeClr val="bg1"/>
                </a:solidFill>
              </a:rPr>
              <a:t>考勤</a:t>
            </a:r>
            <a:endParaRPr lang="zh-CN" altLang="en-US" dirty="0">
              <a:solidFill>
                <a:schemeClr val="bg1"/>
              </a:solidFill>
            </a:endParaRPr>
          </a:p>
        </p:txBody>
      </p:sp>
      <p:sp>
        <p:nvSpPr>
          <p:cNvPr id="3" name="矩形 2"/>
          <p:cNvSpPr/>
          <p:nvPr/>
        </p:nvSpPr>
        <p:spPr>
          <a:xfrm>
            <a:off x="5641193" y="1245488"/>
            <a:ext cx="2822194" cy="2976880"/>
          </a:xfrm>
          <a:prstGeom prst="rect">
            <a:avLst/>
          </a:prstGeom>
        </p:spPr>
        <p:txBody>
          <a:bodyPr wrap="square">
            <a:spAutoFit/>
          </a:bodyPr>
          <a:lstStyle/>
          <a:p>
            <a:pPr marL="342900" indent="-342900">
              <a:lnSpc>
                <a:spcPct val="250000"/>
              </a:lnSpc>
              <a:spcAft>
                <a:spcPts val="450"/>
              </a:spcAft>
              <a:buClr>
                <a:srgbClr val="CA0098"/>
              </a:buClr>
              <a:buFont typeface="Wingdings" panose="05000000000000000000" pitchFamily="2" charset="2"/>
              <a:buChar char="u"/>
            </a:pPr>
            <a:r>
              <a:rPr lang="zh-CN" altLang="en-US" sz="2400" dirty="0">
                <a:solidFill>
                  <a:schemeClr val="tx1">
                    <a:lumMod val="65000"/>
                    <a:lumOff val="35000"/>
                  </a:schemeClr>
                </a:solidFill>
                <a:latin typeface="+mj-ea"/>
                <a:ea typeface="+mj-ea"/>
              </a:rPr>
              <a:t>平时成绩</a:t>
            </a:r>
            <a:r>
              <a:rPr lang="en-US" altLang="zh-CN" sz="2400" dirty="0" smtClean="0">
                <a:solidFill>
                  <a:schemeClr val="tx1">
                    <a:lumMod val="65000"/>
                    <a:lumOff val="35000"/>
                  </a:schemeClr>
                </a:solidFill>
                <a:latin typeface="+mj-ea"/>
                <a:ea typeface="+mj-ea"/>
              </a:rPr>
              <a:t>(20</a:t>
            </a:r>
            <a:r>
              <a:rPr lang="en-US" altLang="zh-CN" sz="2400" dirty="0">
                <a:solidFill>
                  <a:schemeClr val="tx1">
                    <a:lumMod val="65000"/>
                    <a:lumOff val="35000"/>
                  </a:schemeClr>
                </a:solidFill>
                <a:latin typeface="+mj-ea"/>
                <a:ea typeface="+mj-ea"/>
              </a:rPr>
              <a:t>%)</a:t>
            </a:r>
            <a:endParaRPr lang="en-US" altLang="zh-CN" sz="2400" dirty="0">
              <a:solidFill>
                <a:schemeClr val="tx1">
                  <a:lumMod val="65000"/>
                  <a:lumOff val="35000"/>
                </a:schemeClr>
              </a:solidFill>
              <a:latin typeface="+mj-ea"/>
              <a:ea typeface="+mj-ea"/>
            </a:endParaRPr>
          </a:p>
          <a:p>
            <a:pPr marL="342900" indent="-342900">
              <a:lnSpc>
                <a:spcPct val="250000"/>
              </a:lnSpc>
              <a:spcAft>
                <a:spcPts val="450"/>
              </a:spcAft>
              <a:buClr>
                <a:srgbClr val="CA0098"/>
              </a:buClr>
              <a:buFont typeface="Wingdings" panose="05000000000000000000" pitchFamily="2" charset="2"/>
              <a:buChar char="u"/>
            </a:pPr>
            <a:r>
              <a:rPr lang="zh-CN" altLang="en-US" sz="2400" dirty="0" smtClean="0">
                <a:solidFill>
                  <a:schemeClr val="tx1">
                    <a:lumMod val="65000"/>
                    <a:lumOff val="35000"/>
                  </a:schemeClr>
                </a:solidFill>
                <a:latin typeface="+mj-ea"/>
                <a:ea typeface="+mj-ea"/>
              </a:rPr>
              <a:t>项目</a:t>
            </a:r>
            <a:r>
              <a:rPr lang="zh-CN" altLang="en-US" sz="2400" dirty="0">
                <a:solidFill>
                  <a:schemeClr val="tx1">
                    <a:lumMod val="65000"/>
                    <a:lumOff val="35000"/>
                  </a:schemeClr>
                </a:solidFill>
                <a:latin typeface="+mj-ea"/>
                <a:ea typeface="+mj-ea"/>
              </a:rPr>
              <a:t>实习</a:t>
            </a:r>
            <a:r>
              <a:rPr lang="en-US" altLang="zh-CN" sz="2400" dirty="0" smtClean="0">
                <a:solidFill>
                  <a:schemeClr val="tx1">
                    <a:lumMod val="65000"/>
                    <a:lumOff val="35000"/>
                  </a:schemeClr>
                </a:solidFill>
                <a:latin typeface="+mj-ea"/>
                <a:ea typeface="+mj-ea"/>
              </a:rPr>
              <a:t>(20</a:t>
            </a:r>
            <a:r>
              <a:rPr lang="en-US" altLang="zh-CN" sz="2400" dirty="0">
                <a:solidFill>
                  <a:schemeClr val="tx1">
                    <a:lumMod val="65000"/>
                    <a:lumOff val="35000"/>
                  </a:schemeClr>
                </a:solidFill>
                <a:latin typeface="+mj-ea"/>
                <a:ea typeface="+mj-ea"/>
              </a:rPr>
              <a:t>%)</a:t>
            </a:r>
            <a:endParaRPr lang="en-US" altLang="zh-CN" sz="2400" dirty="0">
              <a:solidFill>
                <a:schemeClr val="tx1">
                  <a:lumMod val="65000"/>
                  <a:lumOff val="35000"/>
                </a:schemeClr>
              </a:solidFill>
              <a:latin typeface="+mj-ea"/>
              <a:ea typeface="+mj-ea"/>
            </a:endParaRPr>
          </a:p>
          <a:p>
            <a:pPr marL="342900" indent="-342900">
              <a:lnSpc>
                <a:spcPct val="250000"/>
              </a:lnSpc>
              <a:spcAft>
                <a:spcPts val="450"/>
              </a:spcAft>
              <a:buClr>
                <a:srgbClr val="CA0098"/>
              </a:buClr>
              <a:buFont typeface="Wingdings" panose="05000000000000000000" pitchFamily="2" charset="2"/>
              <a:buChar char="u"/>
            </a:pPr>
            <a:r>
              <a:rPr lang="zh-CN" altLang="en-US" sz="2400" dirty="0" smtClean="0">
                <a:solidFill>
                  <a:schemeClr val="tx1">
                    <a:lumMod val="65000"/>
                    <a:lumOff val="35000"/>
                  </a:schemeClr>
                </a:solidFill>
                <a:latin typeface="+mj-ea"/>
                <a:ea typeface="+mj-ea"/>
              </a:rPr>
              <a:t>考试</a:t>
            </a:r>
            <a:r>
              <a:rPr lang="en-US" altLang="zh-CN" sz="2400" dirty="0">
                <a:solidFill>
                  <a:schemeClr val="tx1">
                    <a:lumMod val="65000"/>
                    <a:lumOff val="35000"/>
                  </a:schemeClr>
                </a:solidFill>
                <a:latin typeface="+mj-ea"/>
                <a:ea typeface="+mj-ea"/>
              </a:rPr>
              <a:t>(60%)</a:t>
            </a:r>
            <a:endParaRPr lang="en-US" altLang="zh-CN" sz="2400" dirty="0">
              <a:solidFill>
                <a:schemeClr val="tx1">
                  <a:lumMod val="65000"/>
                  <a:lumOff val="35000"/>
                </a:schemeClr>
              </a:solidFill>
              <a:latin typeface="+mj-ea"/>
              <a:ea typeface="+mj-ea"/>
            </a:endParaRPr>
          </a:p>
        </p:txBody>
      </p:sp>
      <p:sp>
        <p:nvSpPr>
          <p:cNvPr id="40" name="文本框 39"/>
          <p:cNvSpPr txBox="1"/>
          <p:nvPr/>
        </p:nvSpPr>
        <p:spPr>
          <a:xfrm>
            <a:off x="3681957" y="1372366"/>
            <a:ext cx="803425" cy="461665"/>
          </a:xfrm>
          <a:prstGeom prst="rect">
            <a:avLst/>
          </a:prstGeom>
          <a:noFill/>
        </p:spPr>
        <p:txBody>
          <a:bodyPr wrap="none" rtlCol="0">
            <a:spAutoFit/>
          </a:bodyPr>
          <a:lstStyle/>
          <a:p>
            <a:r>
              <a:rPr lang="zh-CN" altLang="en-US" sz="2400" b="1" dirty="0" smtClean="0">
                <a:solidFill>
                  <a:schemeClr val="bg1"/>
                </a:solidFill>
              </a:rPr>
              <a:t>项目</a:t>
            </a:r>
            <a:endParaRPr lang="zh-CN" altLang="en-US" sz="2400" b="1" dirty="0">
              <a:solidFill>
                <a:schemeClr val="bg1"/>
              </a:solidFill>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课程考核</a:t>
            </a:r>
            <a:r>
              <a:rPr lang="zh-CN" altLang="en-US" kern="100" dirty="0" smtClean="0">
                <a:latin typeface="+mn-ea"/>
                <a:cs typeface="Times New Roman" panose="02020603050405020304" pitchFamily="18" charset="0"/>
              </a:rPr>
              <a:t>方式</a:t>
            </a:r>
            <a:endParaRPr lang="zh-CN" altLang="en-US" dirty="0"/>
          </a:p>
        </p:txBody>
      </p:sp>
      <p:sp>
        <p:nvSpPr>
          <p:cNvPr id="22" name="文本框 21"/>
          <p:cNvSpPr txBox="1"/>
          <p:nvPr/>
        </p:nvSpPr>
        <p:spPr>
          <a:xfrm>
            <a:off x="2970952" y="2163038"/>
            <a:ext cx="646331" cy="369332"/>
          </a:xfrm>
          <a:prstGeom prst="rect">
            <a:avLst/>
          </a:prstGeom>
          <a:noFill/>
        </p:spPr>
        <p:txBody>
          <a:bodyPr wrap="none" rtlCol="0">
            <a:spAutoFit/>
          </a:bodyPr>
          <a:lstStyle/>
          <a:p>
            <a:r>
              <a:rPr lang="zh-CN" altLang="en-US" dirty="0" smtClean="0">
                <a:solidFill>
                  <a:schemeClr val="bg1"/>
                </a:solidFill>
              </a:rPr>
              <a:t>测试</a:t>
            </a:r>
            <a:endParaRPr lang="zh-CN" altLang="en-US" dirty="0">
              <a:solidFill>
                <a:schemeClr val="bg1"/>
              </a:solidFill>
            </a:endParaRPr>
          </a:p>
        </p:txBody>
      </p:sp>
      <p:sp>
        <p:nvSpPr>
          <p:cNvPr id="6" name="日期占位符 5"/>
          <p:cNvSpPr>
            <a:spLocks noGrp="1"/>
          </p:cNvSpPr>
          <p:nvPr>
            <p:ph type="dt" sz="half" idx="10"/>
          </p:nvPr>
        </p:nvSpPr>
        <p:spPr/>
        <p:txBody>
          <a:bodyPr/>
          <a:lstStyle/>
          <a:p>
            <a:fld id="{2493D675-7E35-4E75-9612-B792CD5B0354}"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8" name="灯片编号占位符 7"/>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909340" y="839329"/>
            <a:ext cx="6528977" cy="3865161"/>
          </a:xfrm>
          <a:prstGeom prst="rect">
            <a:avLst/>
          </a:prstGeom>
        </p:spPr>
        <p:txBody>
          <a:bodyPr wrap="square">
            <a:spAutoFit/>
          </a:bodyPr>
          <a:lstStyle/>
          <a:p>
            <a:pPr>
              <a:lnSpc>
                <a:spcPct val="120000"/>
              </a:lnSpc>
              <a:spcAft>
                <a:spcPts val="450"/>
              </a:spcAft>
            </a:pPr>
            <a:r>
              <a:rPr lang="zh-CN" altLang="en-US" sz="2000" b="1" dirty="0" smtClean="0">
                <a:solidFill>
                  <a:schemeClr val="tx1">
                    <a:lumMod val="65000"/>
                    <a:lumOff val="35000"/>
                  </a:schemeClr>
                </a:solidFill>
              </a:rPr>
              <a:t>实践方式</a:t>
            </a:r>
            <a:endParaRPr lang="zh-CN" altLang="en-US" sz="2000" b="1" dirty="0">
              <a:solidFill>
                <a:schemeClr val="tx1">
                  <a:lumMod val="65000"/>
                  <a:lumOff val="35000"/>
                </a:schemeClr>
              </a:solidFill>
            </a:endParaRPr>
          </a:p>
          <a:p>
            <a:pPr lvl="1">
              <a:lnSpc>
                <a:spcPct val="120000"/>
              </a:lnSpc>
              <a:spcAft>
                <a:spcPts val="450"/>
              </a:spcAft>
            </a:pPr>
            <a:r>
              <a:rPr lang="zh-CN" altLang="en-US" sz="2000" dirty="0">
                <a:solidFill>
                  <a:schemeClr val="tx1">
                    <a:lumMod val="65000"/>
                    <a:lumOff val="35000"/>
                  </a:schemeClr>
                </a:solidFill>
              </a:rPr>
              <a:t>小组合作，任务驱动</a:t>
            </a:r>
            <a:endParaRPr lang="zh-CN" altLang="en-US" sz="2000" dirty="0">
              <a:solidFill>
                <a:schemeClr val="tx1">
                  <a:lumMod val="65000"/>
                  <a:lumOff val="35000"/>
                </a:schemeClr>
              </a:solidFill>
            </a:endParaRPr>
          </a:p>
          <a:p>
            <a:pPr>
              <a:lnSpc>
                <a:spcPct val="120000"/>
              </a:lnSpc>
              <a:spcAft>
                <a:spcPts val="450"/>
              </a:spcAft>
            </a:pPr>
            <a:r>
              <a:rPr lang="zh-CN" altLang="en-US" sz="2000" b="1" dirty="0" smtClean="0">
                <a:solidFill>
                  <a:schemeClr val="tx1">
                    <a:lumMod val="65000"/>
                    <a:lumOff val="35000"/>
                  </a:schemeClr>
                </a:solidFill>
              </a:rPr>
              <a:t>实践内容</a:t>
            </a:r>
            <a:endParaRPr lang="zh-CN" altLang="en-US" sz="2000" b="1" dirty="0">
              <a:solidFill>
                <a:schemeClr val="tx1">
                  <a:lumMod val="65000"/>
                  <a:lumOff val="35000"/>
                </a:schemeClr>
              </a:solidFill>
            </a:endParaRPr>
          </a:p>
          <a:p>
            <a:pPr lvl="1">
              <a:lnSpc>
                <a:spcPct val="120000"/>
              </a:lnSpc>
              <a:spcAft>
                <a:spcPts val="450"/>
              </a:spcAft>
            </a:pPr>
            <a:r>
              <a:rPr lang="zh-CN" altLang="en-US" sz="2000" dirty="0">
                <a:solidFill>
                  <a:schemeClr val="tx1">
                    <a:lumMod val="65000"/>
                    <a:lumOff val="35000"/>
                  </a:schemeClr>
                </a:solidFill>
              </a:rPr>
              <a:t>选择一个项目开发课题，用软件工程的思想指导其开发过程。完成相应的文档汇报。</a:t>
            </a:r>
            <a:endParaRPr lang="zh-CN" altLang="en-US" sz="2000" dirty="0">
              <a:solidFill>
                <a:schemeClr val="tx1">
                  <a:lumMod val="65000"/>
                  <a:lumOff val="35000"/>
                </a:schemeClr>
              </a:solidFill>
            </a:endParaRPr>
          </a:p>
          <a:p>
            <a:pPr>
              <a:lnSpc>
                <a:spcPct val="120000"/>
              </a:lnSpc>
              <a:spcAft>
                <a:spcPts val="450"/>
              </a:spcAft>
            </a:pPr>
            <a:r>
              <a:rPr lang="zh-CN" altLang="en-US" sz="2000" b="1" dirty="0">
                <a:solidFill>
                  <a:schemeClr val="tx1">
                    <a:lumMod val="65000"/>
                    <a:lumOff val="35000"/>
                  </a:schemeClr>
                </a:solidFill>
              </a:rPr>
              <a:t>提交内容</a:t>
            </a:r>
            <a:endParaRPr lang="zh-CN" altLang="en-US" sz="2000" b="1" dirty="0">
              <a:solidFill>
                <a:schemeClr val="tx1">
                  <a:lumMod val="65000"/>
                  <a:lumOff val="35000"/>
                </a:schemeClr>
              </a:solidFill>
            </a:endParaRPr>
          </a:p>
          <a:p>
            <a:pPr lvl="1">
              <a:lnSpc>
                <a:spcPct val="120000"/>
              </a:lnSpc>
              <a:spcAft>
                <a:spcPts val="450"/>
              </a:spcAft>
            </a:pPr>
            <a:r>
              <a:rPr lang="zh-CN" altLang="en-US" sz="2000" dirty="0">
                <a:solidFill>
                  <a:schemeClr val="tx1">
                    <a:lumMod val="65000"/>
                    <a:lumOff val="35000"/>
                  </a:schemeClr>
                </a:solidFill>
              </a:rPr>
              <a:t>电子文档、软件源码</a:t>
            </a:r>
            <a:endParaRPr lang="zh-CN" altLang="en-US" sz="2000" dirty="0">
              <a:solidFill>
                <a:schemeClr val="tx1">
                  <a:lumMod val="65000"/>
                  <a:lumOff val="35000"/>
                </a:schemeClr>
              </a:solidFill>
            </a:endParaRPr>
          </a:p>
          <a:p>
            <a:pPr>
              <a:lnSpc>
                <a:spcPct val="120000"/>
              </a:lnSpc>
              <a:spcAft>
                <a:spcPts val="450"/>
              </a:spcAft>
            </a:pPr>
            <a:r>
              <a:rPr lang="zh-CN" altLang="en-US" sz="2000" b="1" dirty="0">
                <a:solidFill>
                  <a:schemeClr val="tx1">
                    <a:lumMod val="65000"/>
                    <a:lumOff val="35000"/>
                  </a:schemeClr>
                </a:solidFill>
              </a:rPr>
              <a:t>评价方法</a:t>
            </a:r>
            <a:endParaRPr lang="zh-CN" altLang="en-US" sz="2000" b="1" dirty="0">
              <a:solidFill>
                <a:schemeClr val="tx1">
                  <a:lumMod val="65000"/>
                  <a:lumOff val="35000"/>
                </a:schemeClr>
              </a:solidFill>
            </a:endParaRPr>
          </a:p>
          <a:p>
            <a:pPr lvl="1">
              <a:lnSpc>
                <a:spcPct val="120000"/>
              </a:lnSpc>
              <a:spcAft>
                <a:spcPts val="450"/>
              </a:spcAft>
            </a:pPr>
            <a:r>
              <a:rPr lang="zh-CN" altLang="en-US" sz="2000" dirty="0">
                <a:solidFill>
                  <a:schemeClr val="tx1">
                    <a:lumMod val="65000"/>
                    <a:lumOff val="35000"/>
                  </a:schemeClr>
                </a:solidFill>
              </a:rPr>
              <a:t>按阶段递交，打分（文档完整性、合理性、规范性）</a:t>
            </a:r>
            <a:endParaRPr lang="zh-CN" altLang="en-US" sz="2000" dirty="0">
              <a:solidFill>
                <a:schemeClr val="tx1">
                  <a:lumMod val="65000"/>
                  <a:lumOff val="35000"/>
                </a:schemeClr>
              </a:solidFill>
            </a:endParaRPr>
          </a:p>
        </p:txBody>
      </p:sp>
      <p:grpSp>
        <p:nvGrpSpPr>
          <p:cNvPr id="4" name="组合 3"/>
          <p:cNvGrpSpPr/>
          <p:nvPr/>
        </p:nvGrpSpPr>
        <p:grpSpPr>
          <a:xfrm flipH="1">
            <a:off x="439252" y="1812262"/>
            <a:ext cx="1310137" cy="1595966"/>
            <a:chOff x="6369050" y="719139"/>
            <a:chExt cx="4739391" cy="5773372"/>
          </a:xfrm>
        </p:grpSpPr>
        <p:sp>
          <p:nvSpPr>
            <p:cNvPr id="21" name="Oval 5"/>
            <p:cNvSpPr>
              <a:spLocks noChangeArrowheads="1"/>
            </p:cNvSpPr>
            <p:nvPr/>
          </p:nvSpPr>
          <p:spPr bwMode="auto">
            <a:xfrm>
              <a:off x="6369050" y="719139"/>
              <a:ext cx="4219576" cy="4217988"/>
            </a:xfrm>
            <a:prstGeom prst="ellipse">
              <a:avLst/>
            </a:prstGeom>
            <a:solidFill>
              <a:srgbClr val="67504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Oval 6"/>
            <p:cNvSpPr>
              <a:spLocks noChangeArrowheads="1"/>
            </p:cNvSpPr>
            <p:nvPr/>
          </p:nvSpPr>
          <p:spPr bwMode="auto">
            <a:xfrm>
              <a:off x="6684964" y="1033463"/>
              <a:ext cx="3589337" cy="3589336"/>
            </a:xfrm>
            <a:prstGeom prst="ellipse">
              <a:avLst/>
            </a:prstGeom>
            <a:solidFill>
              <a:srgbClr val="F8F4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p>
          </p:txBody>
        </p:sp>
        <p:sp>
          <p:nvSpPr>
            <p:cNvPr id="23" name="Freeform 7"/>
            <p:cNvSpPr/>
            <p:nvPr/>
          </p:nvSpPr>
          <p:spPr bwMode="auto">
            <a:xfrm>
              <a:off x="9360602" y="4362086"/>
              <a:ext cx="1747839" cy="2130425"/>
            </a:xfrm>
            <a:custGeom>
              <a:avLst/>
              <a:gdLst>
                <a:gd name="T0" fmla="*/ 0 w 1101"/>
                <a:gd name="T1" fmla="*/ 161 h 1342"/>
                <a:gd name="T2" fmla="*/ 846 w 1101"/>
                <a:gd name="T3" fmla="*/ 1342 h 1342"/>
                <a:gd name="T4" fmla="*/ 1101 w 1101"/>
                <a:gd name="T5" fmla="*/ 1167 h 1342"/>
                <a:gd name="T6" fmla="*/ 282 w 1101"/>
                <a:gd name="T7" fmla="*/ 0 h 1342"/>
                <a:gd name="T8" fmla="*/ 0 w 1101"/>
                <a:gd name="T9" fmla="*/ 161 h 1342"/>
              </a:gdLst>
              <a:ahLst/>
              <a:cxnLst>
                <a:cxn ang="0">
                  <a:pos x="T0" y="T1"/>
                </a:cxn>
                <a:cxn ang="0">
                  <a:pos x="T2" y="T3"/>
                </a:cxn>
                <a:cxn ang="0">
                  <a:pos x="T4" y="T5"/>
                </a:cxn>
                <a:cxn ang="0">
                  <a:pos x="T6" y="T7"/>
                </a:cxn>
                <a:cxn ang="0">
                  <a:pos x="T8" y="T9"/>
                </a:cxn>
              </a:cxnLst>
              <a:rect l="0" t="0" r="r" b="b"/>
              <a:pathLst>
                <a:path w="1101" h="1342">
                  <a:moveTo>
                    <a:pt x="0" y="161"/>
                  </a:moveTo>
                  <a:lnTo>
                    <a:pt x="846" y="1342"/>
                  </a:lnTo>
                  <a:lnTo>
                    <a:pt x="1101" y="1167"/>
                  </a:lnTo>
                  <a:lnTo>
                    <a:pt x="282" y="0"/>
                  </a:lnTo>
                  <a:lnTo>
                    <a:pt x="0" y="161"/>
                  </a:lnTo>
                  <a:close/>
                </a:path>
              </a:pathLst>
            </a:custGeom>
            <a:solidFill>
              <a:srgbClr val="67504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
        <p:nvSpPr>
          <p:cNvPr id="54" name="矩形 53"/>
          <p:cNvSpPr/>
          <p:nvPr/>
        </p:nvSpPr>
        <p:spPr>
          <a:xfrm>
            <a:off x="829789" y="2047801"/>
            <a:ext cx="1125533" cy="724109"/>
          </a:xfrm>
          <a:prstGeom prst="rect">
            <a:avLst/>
          </a:prstGeom>
        </p:spPr>
        <p:txBody>
          <a:bodyPr wrap="square">
            <a:spAutoFit/>
          </a:bodyPr>
          <a:lstStyle/>
          <a:p>
            <a:pPr>
              <a:lnSpc>
                <a:spcPct val="120000"/>
              </a:lnSpc>
            </a:pPr>
            <a:r>
              <a:rPr lang="zh-CN" altLang="en-US" dirty="0" smtClean="0">
                <a:solidFill>
                  <a:srgbClr val="686868"/>
                </a:solidFill>
              </a:rPr>
              <a:t>课程</a:t>
            </a:r>
            <a:endParaRPr lang="en-US" altLang="zh-CN" dirty="0" smtClean="0">
              <a:solidFill>
                <a:srgbClr val="686868"/>
              </a:solidFill>
            </a:endParaRPr>
          </a:p>
          <a:p>
            <a:pPr>
              <a:lnSpc>
                <a:spcPct val="120000"/>
              </a:lnSpc>
            </a:pPr>
            <a:r>
              <a:rPr lang="zh-CN" altLang="en-US" dirty="0" smtClean="0">
                <a:solidFill>
                  <a:srgbClr val="686868"/>
                </a:solidFill>
              </a:rPr>
              <a:t>实习</a:t>
            </a:r>
            <a:endParaRPr lang="zh-CN" altLang="en-US" dirty="0">
              <a:solidFill>
                <a:srgbClr val="686868"/>
              </a:solidFill>
            </a:endParaRPr>
          </a:p>
        </p:txBody>
      </p:sp>
      <p:sp>
        <p:nvSpPr>
          <p:cNvPr id="3" name="标题 2"/>
          <p:cNvSpPr>
            <a:spLocks noGrp="1"/>
          </p:cNvSpPr>
          <p:nvPr>
            <p:ph type="title"/>
          </p:nvPr>
        </p:nvSpPr>
        <p:spPr/>
        <p:txBody>
          <a:bodyPr/>
          <a:lstStyle/>
          <a:p>
            <a:r>
              <a:rPr lang="zh-CN" altLang="en-US" kern="100" dirty="0" smtClean="0">
                <a:latin typeface="+mn-ea"/>
                <a:cs typeface="Times New Roman" panose="02020603050405020304" pitchFamily="18" charset="0"/>
              </a:rPr>
              <a:t>课程项目实践要求</a:t>
            </a:r>
            <a:endParaRPr lang="zh-CN" altLang="en-US" dirty="0"/>
          </a:p>
        </p:txBody>
      </p:sp>
      <p:sp>
        <p:nvSpPr>
          <p:cNvPr id="6" name="日期占位符 5"/>
          <p:cNvSpPr>
            <a:spLocks noGrp="1"/>
          </p:cNvSpPr>
          <p:nvPr>
            <p:ph type="dt" sz="half" idx="10"/>
          </p:nvPr>
        </p:nvSpPr>
        <p:spPr/>
        <p:txBody>
          <a:bodyPr/>
          <a:lstStyle/>
          <a:p>
            <a:fld id="{926FDFA3-E756-4EDA-9CB4-0149E6ACD004}"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8" name="灯片编号占位符 7"/>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956920" y="913134"/>
            <a:ext cx="7066764" cy="3762568"/>
          </a:xfrm>
          <a:prstGeom prst="rect">
            <a:avLst/>
          </a:prstGeom>
          <a:noFill/>
        </p:spPr>
        <p:txBody>
          <a:bodyPr wrap="square" rtlCol="0">
            <a:spAutoFit/>
          </a:bodyPr>
          <a:lstStyle>
            <a:defPPr>
              <a:defRPr lang="zh-CN"/>
            </a:defPPr>
            <a:lvl1pPr>
              <a:lnSpc>
                <a:spcPct val="120000"/>
              </a:lnSpc>
              <a:spcBef>
                <a:spcPts val="600"/>
              </a:spcBef>
              <a:defRPr sz="2000">
                <a:solidFill>
                  <a:schemeClr val="tx1">
                    <a:lumMod val="65000"/>
                    <a:lumOff val="35000"/>
                  </a:schemeClr>
                </a:solidFill>
              </a:defRPr>
            </a:lvl1pPr>
          </a:lstStyle>
          <a:p>
            <a:pPr marL="342900" indent="-342900">
              <a:spcBef>
                <a:spcPts val="900"/>
              </a:spcBef>
              <a:buClr>
                <a:schemeClr val="accent1"/>
              </a:buClr>
              <a:buSzPct val="80000"/>
              <a:buFontTx/>
              <a:buChar char="֍"/>
            </a:pPr>
            <a:r>
              <a:rPr lang="zh-CN" altLang="en-US" dirty="0">
                <a:latin typeface="+mj-ea"/>
                <a:ea typeface="+mj-ea"/>
              </a:rPr>
              <a:t>小组</a:t>
            </a:r>
            <a:r>
              <a:rPr lang="zh-CN" altLang="en-US" dirty="0" smtClean="0">
                <a:latin typeface="+mj-ea"/>
                <a:ea typeface="+mj-ea"/>
              </a:rPr>
              <a:t>成员</a:t>
            </a:r>
            <a:r>
              <a:rPr lang="en-US" altLang="zh-CN" dirty="0" smtClean="0">
                <a:latin typeface="+mj-ea"/>
                <a:ea typeface="+mj-ea"/>
              </a:rPr>
              <a:t>5-8</a:t>
            </a:r>
            <a:r>
              <a:rPr lang="zh-CN" altLang="en-US" dirty="0" smtClean="0">
                <a:latin typeface="+mj-ea"/>
                <a:ea typeface="+mj-ea"/>
              </a:rPr>
              <a:t>名</a:t>
            </a:r>
            <a:r>
              <a:rPr lang="zh-CN" altLang="en-US" dirty="0">
                <a:latin typeface="+mj-ea"/>
                <a:ea typeface="+mj-ea"/>
              </a:rPr>
              <a:t>左右</a:t>
            </a:r>
            <a:r>
              <a:rPr lang="zh-CN" altLang="en-US" dirty="0" smtClean="0">
                <a:latin typeface="+mj-ea"/>
                <a:ea typeface="+mj-ea"/>
              </a:rPr>
              <a:t>，</a:t>
            </a:r>
            <a:r>
              <a:rPr lang="zh-CN" altLang="en-US" dirty="0">
                <a:latin typeface="+mj-ea"/>
                <a:ea typeface="+mj-ea"/>
              </a:rPr>
              <a:t>负责人</a:t>
            </a:r>
            <a:r>
              <a:rPr lang="en-US" altLang="zh-CN" dirty="0">
                <a:latin typeface="+mj-ea"/>
                <a:ea typeface="+mj-ea"/>
              </a:rPr>
              <a:t>1</a:t>
            </a:r>
            <a:r>
              <a:rPr lang="zh-CN" altLang="en-US" dirty="0">
                <a:latin typeface="+mj-ea"/>
                <a:ea typeface="+mj-ea"/>
              </a:rPr>
              <a:t>人，自由分组，小组成员必须在相邻的位置上机。组内分工由负责人指定。</a:t>
            </a:r>
            <a:endParaRPr lang="en-US" altLang="zh-CN" dirty="0">
              <a:latin typeface="+mj-ea"/>
              <a:ea typeface="+mj-ea"/>
            </a:endParaRPr>
          </a:p>
          <a:p>
            <a:pPr marL="342900" indent="-342900">
              <a:spcBef>
                <a:spcPts val="900"/>
              </a:spcBef>
              <a:buClr>
                <a:schemeClr val="accent1"/>
              </a:buClr>
              <a:buSzPct val="80000"/>
              <a:buFontTx/>
              <a:buChar char="֍"/>
            </a:pPr>
            <a:r>
              <a:rPr lang="zh-CN" altLang="en-US" dirty="0">
                <a:latin typeface="+mj-ea"/>
                <a:ea typeface="+mj-ea"/>
              </a:rPr>
              <a:t>小组共同讨论实习的课题，一周之后班长将分组、课题、分工结果制作成</a:t>
            </a:r>
            <a:r>
              <a:rPr lang="en-US" altLang="zh-CN" dirty="0">
                <a:latin typeface="+mj-ea"/>
                <a:ea typeface="+mj-ea"/>
              </a:rPr>
              <a:t>Excel</a:t>
            </a:r>
            <a:r>
              <a:rPr lang="zh-CN" altLang="en-US" dirty="0">
                <a:latin typeface="+mj-ea"/>
                <a:ea typeface="+mj-ea"/>
              </a:rPr>
              <a:t>表格上交。</a:t>
            </a:r>
            <a:endParaRPr lang="en-US" altLang="zh-CN" dirty="0">
              <a:latin typeface="+mj-ea"/>
              <a:ea typeface="+mj-ea"/>
            </a:endParaRPr>
          </a:p>
          <a:p>
            <a:pPr marL="342900" indent="-342900">
              <a:spcBef>
                <a:spcPts val="900"/>
              </a:spcBef>
              <a:buClr>
                <a:schemeClr val="accent1"/>
              </a:buClr>
              <a:buSzPct val="80000"/>
              <a:buFontTx/>
              <a:buChar char="֍"/>
            </a:pPr>
            <a:r>
              <a:rPr lang="zh-CN" altLang="en-US" dirty="0">
                <a:latin typeface="+mj-ea"/>
                <a:ea typeface="+mj-ea"/>
              </a:rPr>
              <a:t>要求</a:t>
            </a:r>
            <a:r>
              <a:rPr lang="zh-CN" altLang="en-US" dirty="0" smtClean="0">
                <a:latin typeface="+mj-ea"/>
                <a:ea typeface="+mj-ea"/>
              </a:rPr>
              <a:t>：小组</a:t>
            </a:r>
            <a:r>
              <a:rPr lang="zh-CN" altLang="en-US" dirty="0">
                <a:latin typeface="+mj-ea"/>
                <a:ea typeface="+mj-ea"/>
              </a:rPr>
              <a:t>定期组织讨论和汇报工作进度，按照实验要求编写系统的相关文档和系统，并在期末提交一个完成的系统及相关文档。</a:t>
            </a:r>
            <a:endParaRPr lang="en-US" altLang="zh-CN" dirty="0">
              <a:latin typeface="+mj-ea"/>
              <a:ea typeface="+mj-ea"/>
            </a:endParaRPr>
          </a:p>
          <a:p>
            <a:pPr marL="342900" indent="-342900">
              <a:spcBef>
                <a:spcPts val="900"/>
              </a:spcBef>
              <a:buClr>
                <a:schemeClr val="accent1"/>
              </a:buClr>
              <a:buSzPct val="80000"/>
              <a:buFontTx/>
              <a:buChar char="֍"/>
            </a:pPr>
            <a:r>
              <a:rPr lang="zh-CN" altLang="en-US" dirty="0">
                <a:latin typeface="+mj-ea"/>
                <a:ea typeface="+mj-ea"/>
              </a:rPr>
              <a:t>根据小组任务完成情况作为成绩考核标准，课程实习成绩组成：组内打分</a:t>
            </a:r>
            <a:r>
              <a:rPr lang="en-US" altLang="zh-CN" dirty="0">
                <a:latin typeface="+mj-ea"/>
                <a:ea typeface="+mj-ea"/>
              </a:rPr>
              <a:t>+</a:t>
            </a:r>
            <a:r>
              <a:rPr lang="zh-CN" altLang="en-US" dirty="0">
                <a:latin typeface="+mj-ea"/>
                <a:ea typeface="+mj-ea"/>
              </a:rPr>
              <a:t>讨论汇报得分</a:t>
            </a:r>
            <a:r>
              <a:rPr lang="en-US" altLang="zh-CN" dirty="0">
                <a:latin typeface="+mj-ea"/>
                <a:ea typeface="+mj-ea"/>
              </a:rPr>
              <a:t>+</a:t>
            </a:r>
            <a:r>
              <a:rPr lang="zh-CN" altLang="en-US" dirty="0">
                <a:latin typeface="+mj-ea"/>
                <a:ea typeface="+mj-ea"/>
              </a:rPr>
              <a:t>项目得分。</a:t>
            </a:r>
            <a:endParaRPr lang="zh-CN" altLang="en-US" dirty="0">
              <a:latin typeface="+mj-ea"/>
              <a:ea typeface="+mj-ea"/>
            </a:endParaRPr>
          </a:p>
        </p:txBody>
      </p:sp>
      <p:pic>
        <p:nvPicPr>
          <p:cNvPr id="18" name="图片 17"/>
          <p:cNvPicPr>
            <a:picLocks noChangeAspect="1"/>
          </p:cNvPicPr>
          <p:nvPr/>
        </p:nvPicPr>
        <p:blipFill>
          <a:blip r:embed="rId1" cstate="print">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231722" y="2194254"/>
            <a:ext cx="1725198" cy="1425279"/>
          </a:xfrm>
          <a:prstGeom prst="rect">
            <a:avLst/>
          </a:prstGeom>
        </p:spPr>
      </p:pic>
      <p:sp>
        <p:nvSpPr>
          <p:cNvPr id="3" name="标题 2"/>
          <p:cNvSpPr>
            <a:spLocks noGrp="1"/>
          </p:cNvSpPr>
          <p:nvPr>
            <p:ph type="title"/>
          </p:nvPr>
        </p:nvSpPr>
        <p:spPr/>
        <p:txBody>
          <a:bodyPr/>
          <a:lstStyle/>
          <a:p>
            <a:r>
              <a:rPr lang="zh-CN" altLang="en-US" kern="100" dirty="0">
                <a:latin typeface="+mn-ea"/>
                <a:cs typeface="Times New Roman" panose="02020603050405020304" pitchFamily="18" charset="0"/>
              </a:rPr>
              <a:t>课程项目实践要求</a:t>
            </a:r>
            <a:endParaRPr lang="zh-CN" altLang="en-US" dirty="0"/>
          </a:p>
        </p:txBody>
      </p:sp>
      <p:sp>
        <p:nvSpPr>
          <p:cNvPr id="5" name="日期占位符 4"/>
          <p:cNvSpPr>
            <a:spLocks noGrp="1"/>
          </p:cNvSpPr>
          <p:nvPr>
            <p:ph type="dt" sz="half" idx="10"/>
          </p:nvPr>
        </p:nvSpPr>
        <p:spPr/>
        <p:txBody>
          <a:bodyPr/>
          <a:lstStyle/>
          <a:p>
            <a:fld id="{2A350348-A7CB-40B0-9733-DB01DBA6F422}"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191" t="1786" r="4711" b="3552"/>
          <a:stretch>
            <a:fillRect/>
          </a:stretch>
        </p:blipFill>
        <p:spPr>
          <a:xfrm>
            <a:off x="1748086" y="828913"/>
            <a:ext cx="2502992" cy="374209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rotWithShape="1">
          <a:blip r:embed="rId2"/>
          <a:srcRect l="2684" t="3005" r="5098" b="2314"/>
          <a:stretch>
            <a:fillRect/>
          </a:stretch>
        </p:blipFill>
        <p:spPr>
          <a:xfrm>
            <a:off x="4498993" y="842100"/>
            <a:ext cx="2597807" cy="372890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课程项目实践要求</a:t>
            </a:r>
            <a:endParaRPr lang="zh-CN" altLang="en-US" dirty="0"/>
          </a:p>
        </p:txBody>
      </p:sp>
      <p:sp>
        <p:nvSpPr>
          <p:cNvPr id="7" name="日期占位符 6"/>
          <p:cNvSpPr>
            <a:spLocks noGrp="1"/>
          </p:cNvSpPr>
          <p:nvPr>
            <p:ph type="dt" sz="half" idx="10"/>
          </p:nvPr>
        </p:nvSpPr>
        <p:spPr/>
        <p:txBody>
          <a:bodyPr/>
          <a:lstStyle/>
          <a:p>
            <a:fld id="{9BA9DA61-74FD-4000-963C-C1C8D58D1093}" type="datetime1">
              <a:rPr lang="zh-CN" altLang="en-US" smtClean="0"/>
            </a:fld>
            <a:endParaRPr lang="zh-CN" altLang="en-US" dirty="0"/>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题目</a:t>
            </a:r>
            <a:endParaRPr lang="zh-CN" altLang="en-US"/>
          </a:p>
        </p:txBody>
      </p:sp>
      <p:sp>
        <p:nvSpPr>
          <p:cNvPr id="3" name="内容占位符 2"/>
          <p:cNvSpPr>
            <a:spLocks noGrp="1"/>
          </p:cNvSpPr>
          <p:nvPr>
            <p:ph idx="1"/>
          </p:nvPr>
        </p:nvSpPr>
        <p:spPr/>
        <p:txBody>
          <a:bodyPr/>
          <a:p>
            <a:r>
              <a:rPr lang="en-US" altLang="zh-CN"/>
              <a:t>1</a:t>
            </a:r>
            <a:r>
              <a:rPr lang="zh-CN" altLang="en-US"/>
              <a:t>、某公司</a:t>
            </a:r>
            <a:r>
              <a:rPr lang="zh-CN" altLang="en-US"/>
              <a:t>人力资源管理系统（</a:t>
            </a:r>
            <a:r>
              <a:rPr lang="en-US" altLang="zh-CN"/>
              <a:t>6-10</a:t>
            </a:r>
            <a:r>
              <a:rPr lang="zh-CN" altLang="en-US"/>
              <a:t>人</a:t>
            </a:r>
            <a:r>
              <a:rPr lang="zh-CN" altLang="en-US"/>
              <a:t>）</a:t>
            </a:r>
            <a:endParaRPr lang="zh-CN" altLang="en-US"/>
          </a:p>
          <a:p>
            <a:r>
              <a:rPr lang="en-US" altLang="zh-CN"/>
              <a:t>2</a:t>
            </a:r>
            <a:r>
              <a:rPr lang="zh-CN" altLang="en-US"/>
              <a:t>、卫星数据并行处理系统（</a:t>
            </a:r>
            <a:r>
              <a:rPr lang="en-US" altLang="zh-CN"/>
              <a:t>4-7</a:t>
            </a:r>
            <a:r>
              <a:rPr lang="zh-CN" altLang="en-US"/>
              <a:t>人</a:t>
            </a:r>
            <a:r>
              <a:rPr lang="zh-CN" altLang="en-US"/>
              <a:t>）</a:t>
            </a:r>
            <a:endParaRPr lang="zh-CN" altLang="en-US"/>
          </a:p>
          <a:p>
            <a:r>
              <a:rPr lang="en-US" altLang="zh-CN"/>
              <a:t>3</a:t>
            </a:r>
            <a:r>
              <a:rPr lang="zh-CN" altLang="en-US"/>
              <a:t>、某高校招生信息网（</a:t>
            </a:r>
            <a:r>
              <a:rPr lang="en-US" altLang="zh-CN"/>
              <a:t>4-7</a:t>
            </a:r>
            <a:r>
              <a:rPr lang="zh-CN" altLang="en-US"/>
              <a:t>人</a:t>
            </a:r>
            <a:r>
              <a:rPr lang="zh-CN" altLang="en-US"/>
              <a:t>）</a:t>
            </a:r>
            <a:endParaRPr lang="zh-CN" altLang="en-US"/>
          </a:p>
          <a:p>
            <a:r>
              <a:rPr lang="en-US" altLang="zh-CN"/>
              <a:t>4</a:t>
            </a:r>
            <a:r>
              <a:rPr lang="zh-CN" altLang="en-US"/>
              <a:t>、某中小学学生综合素质评价系统（</a:t>
            </a:r>
            <a:r>
              <a:rPr lang="en-US" altLang="zh-CN"/>
              <a:t>5-8</a:t>
            </a:r>
            <a:r>
              <a:rPr lang="zh-CN" altLang="en-US"/>
              <a:t>人</a:t>
            </a:r>
            <a:r>
              <a:rPr lang="zh-CN" altLang="en-US"/>
              <a:t>）</a:t>
            </a:r>
            <a:endParaRPr lang="zh-CN" altLang="en-US"/>
          </a:p>
          <a:p>
            <a:r>
              <a:rPr lang="en-US" altLang="zh-CN"/>
              <a:t>5</a:t>
            </a:r>
            <a:r>
              <a:rPr lang="zh-CN" altLang="en-US"/>
              <a:t>、某市疫情分析系统（</a:t>
            </a:r>
            <a:r>
              <a:rPr lang="en-US" altLang="zh-CN"/>
              <a:t>4</a:t>
            </a:r>
            <a:r>
              <a:rPr lang="en-US" altLang="zh-CN"/>
              <a:t>-6</a:t>
            </a:r>
            <a:r>
              <a:rPr lang="zh-CN" altLang="en-US"/>
              <a:t>人</a:t>
            </a:r>
            <a:r>
              <a:rPr lang="zh-CN" altLang="en-US"/>
              <a:t>）</a:t>
            </a:r>
            <a:endParaRPr lang="zh-CN" altLang="en-US"/>
          </a:p>
          <a:p>
            <a:r>
              <a:rPr lang="en-US" altLang="zh-CN"/>
              <a:t>6</a:t>
            </a:r>
            <a:r>
              <a:rPr lang="zh-CN" altLang="en-US"/>
              <a:t>、某市小升初摇号系统（</a:t>
            </a:r>
            <a:r>
              <a:rPr lang="en-US" altLang="zh-CN"/>
              <a:t>3-5</a:t>
            </a:r>
            <a:r>
              <a:rPr lang="zh-CN" altLang="en-US"/>
              <a:t>人</a:t>
            </a:r>
            <a:r>
              <a:rPr lang="zh-CN" altLang="en-US"/>
              <a:t>）</a:t>
            </a:r>
            <a:endParaRPr lang="zh-CN" altLang="en-US"/>
          </a:p>
        </p:txBody>
      </p:sp>
      <p:sp>
        <p:nvSpPr>
          <p:cNvPr id="4" name="日期占位符 3"/>
          <p:cNvSpPr>
            <a:spLocks noGrp="1"/>
          </p:cNvSpPr>
          <p:nvPr>
            <p:ph type="dt" sz="half" idx="10"/>
          </p:nvPr>
        </p:nvSpPr>
        <p:spPr/>
        <p:txBody>
          <a:bodyPr/>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smtClean="0"/>
              <a:t>软件工程</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提问</a:t>
            </a:r>
            <a:endParaRPr lang="zh-CN" altLang="en-US" dirty="0"/>
          </a:p>
        </p:txBody>
      </p:sp>
      <p:sp>
        <p:nvSpPr>
          <p:cNvPr id="6" name="内容占位符 5"/>
          <p:cNvSpPr>
            <a:spLocks noGrp="1"/>
          </p:cNvSpPr>
          <p:nvPr>
            <p:ph idx="1"/>
          </p:nvPr>
        </p:nvSpPr>
        <p:spPr>
          <a:xfrm>
            <a:off x="768097" y="1499616"/>
            <a:ext cx="7832833" cy="2807208"/>
          </a:xfrm>
        </p:spPr>
        <p:txBody>
          <a:bodyPr>
            <a:normAutofit/>
          </a:bodyPr>
          <a:lstStyle/>
          <a:p>
            <a:r>
              <a:rPr lang="zh-CN" altLang="en-US" sz="3600" dirty="0" smtClean="0"/>
              <a:t>什么是软件工程？</a:t>
            </a:r>
            <a:endParaRPr lang="zh-CN" altLang="en-US" sz="3600" dirty="0"/>
          </a:p>
        </p:txBody>
      </p:sp>
      <p:sp>
        <p:nvSpPr>
          <p:cNvPr id="2" name="日期占位符 1"/>
          <p:cNvSpPr>
            <a:spLocks noGrp="1"/>
          </p:cNvSpPr>
          <p:nvPr>
            <p:ph type="dt" sz="half" idx="10"/>
          </p:nvPr>
        </p:nvSpPr>
        <p:spPr/>
        <p:txBody>
          <a:bodyPr/>
          <a:lstStyle/>
          <a:p>
            <a:fld id="{B0A3690D-D901-418A-B7B0-145CD0447386}"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485931" y="3758443"/>
            <a:ext cx="4417944" cy="507831"/>
          </a:xfrm>
          <a:prstGeom prst="rect">
            <a:avLst/>
          </a:prstGeom>
          <a:noFill/>
          <a:ln w="9525">
            <a:noFill/>
            <a:miter lim="800000"/>
          </a:ln>
          <a:effectLst/>
        </p:spPr>
        <p:txBody>
          <a:bodyPr wrap="square">
            <a:spAutoFit/>
          </a:bodyPr>
          <a:lstStyle/>
          <a:p>
            <a:pPr algn="ctr" eaLnBrk="0" hangingPunct="0">
              <a:spcBef>
                <a:spcPct val="50000"/>
              </a:spcBef>
              <a:defRPr/>
            </a:pPr>
            <a:r>
              <a:rPr kumimoji="1" lang="zh-CN" altLang="en-US" sz="2700" dirty="0">
                <a:solidFill>
                  <a:srgbClr val="FF0000"/>
                </a:solidFill>
                <a:latin typeface="+mj-ea"/>
                <a:ea typeface="+mj-ea"/>
                <a:cs typeface="Arial" panose="020B0604020202020204" pitchFamily="34" charset="0"/>
              </a:rPr>
              <a:t>用工程化的方法来开发软件</a:t>
            </a:r>
            <a:endParaRPr lang="zh-CN" altLang="en-US" sz="2700" dirty="0">
              <a:solidFill>
                <a:srgbClr val="FF0000"/>
              </a:solidFill>
              <a:latin typeface="+mj-ea"/>
              <a:ea typeface="+mj-ea"/>
              <a:cs typeface="Arial" panose="020B0604020202020204" pitchFamily="34" charset="0"/>
            </a:endParaRPr>
          </a:p>
        </p:txBody>
      </p:sp>
      <p:sp>
        <p:nvSpPr>
          <p:cNvPr id="3" name="标题 2"/>
          <p:cNvSpPr>
            <a:spLocks noGrp="1"/>
          </p:cNvSpPr>
          <p:nvPr>
            <p:ph type="title"/>
          </p:nvPr>
        </p:nvSpPr>
        <p:spPr/>
        <p:txBody>
          <a:bodyPr>
            <a:normAutofit/>
          </a:bodyPr>
          <a:lstStyle/>
          <a:p>
            <a:r>
              <a:rPr lang="zh-CN" altLang="en-US" dirty="0" smtClean="0"/>
              <a:t>什么是软件工程？</a:t>
            </a:r>
            <a:endParaRPr lang="zh-CN" altLang="en-US" dirty="0"/>
          </a:p>
        </p:txBody>
      </p:sp>
      <p:sp>
        <p:nvSpPr>
          <p:cNvPr id="2" name="灯片编号占位符 1"/>
          <p:cNvSpPr>
            <a:spLocks noGrp="1"/>
          </p:cNvSpPr>
          <p:nvPr>
            <p:ph type="sldNum" sz="quarter" idx="12"/>
          </p:nvPr>
        </p:nvSpPr>
        <p:spPr/>
        <p:txBody>
          <a:bodyPr/>
          <a:lstStyle/>
          <a:p>
            <a:fld id="{AEC086C4-BB49-4EC5-803C-DF6C099D78ED}" type="slidenum">
              <a:rPr lang="ko-KR" altLang="en-US" smtClean="0"/>
            </a:fld>
            <a:endParaRPr lang="en-US" altLang="ko-KR"/>
          </a:p>
        </p:txBody>
      </p:sp>
      <p:sp>
        <p:nvSpPr>
          <p:cNvPr id="4" name="日期占位符 3"/>
          <p:cNvSpPr>
            <a:spLocks noGrp="1"/>
          </p:cNvSpPr>
          <p:nvPr>
            <p:ph type="dt" sz="half" idx="10"/>
          </p:nvPr>
        </p:nvSpPr>
        <p:spPr/>
        <p:txBody>
          <a:bodyPr/>
          <a:lstStyle/>
          <a:p>
            <a:fld id="{E824FBFF-F4EF-4635-82AE-5DD3ED1EB3A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8" name="文本框 7"/>
          <p:cNvSpPr txBox="1"/>
          <p:nvPr/>
        </p:nvSpPr>
        <p:spPr>
          <a:xfrm>
            <a:off x="4903875" y="1098708"/>
            <a:ext cx="3917092" cy="3631763"/>
          </a:xfrm>
          <a:prstGeom prst="rect">
            <a:avLst/>
          </a:prstGeom>
          <a:noFill/>
        </p:spPr>
        <p:txBody>
          <a:bodyPr wrap="square" rtlCol="0">
            <a:spAutoFit/>
          </a:bodyPr>
          <a:lstStyle/>
          <a:p>
            <a:pPr algn="just">
              <a:spcAft>
                <a:spcPts val="1200"/>
              </a:spcAft>
            </a:pPr>
            <a:r>
              <a:rPr lang="zh-CN" altLang="en-US" sz="2000" dirty="0">
                <a:solidFill>
                  <a:srgbClr val="500000"/>
                </a:solidFill>
                <a:latin typeface="微软雅黑" panose="020B0503020204020204" pitchFamily="34" charset="-122"/>
                <a:ea typeface="微软雅黑" panose="020B0503020204020204" pitchFamily="34" charset="-122"/>
              </a:rPr>
              <a:t>任何生产活动都要按照目标化、规范化、文档化、标准化进行，这就是工程化。</a:t>
            </a:r>
            <a:endParaRPr lang="zh-CN" altLang="en-US" sz="2000" dirty="0">
              <a:solidFill>
                <a:srgbClr val="500000"/>
              </a:solidFill>
              <a:latin typeface="微软雅黑" panose="020B0503020204020204" pitchFamily="34" charset="-122"/>
              <a:ea typeface="微软雅黑" panose="020B0503020204020204" pitchFamily="34" charset="-122"/>
            </a:endParaRPr>
          </a:p>
          <a:p>
            <a:pPr marL="171450" indent="-17145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目标</a:t>
            </a:r>
            <a:r>
              <a:rPr lang="zh-CN" altLang="en-US" sz="2000" dirty="0" smtClean="0">
                <a:latin typeface="微软雅黑" panose="020B0503020204020204" pitchFamily="34" charset="-122"/>
                <a:ea typeface="微软雅黑" panose="020B0503020204020204" pitchFamily="34" charset="-122"/>
              </a:rPr>
              <a:t>化：工程化</a:t>
            </a:r>
            <a:r>
              <a:rPr lang="zh-CN" altLang="en-US" sz="2000" dirty="0">
                <a:latin typeface="微软雅黑" panose="020B0503020204020204" pitchFamily="34" charset="-122"/>
                <a:ea typeface="微软雅黑" panose="020B0503020204020204" pitchFamily="34" charset="-122"/>
              </a:rPr>
              <a:t>的目标是使投入产出的效益最大化；</a:t>
            </a:r>
            <a:endParaRPr lang="zh-CN" altLang="en-US" sz="2000" dirty="0">
              <a:latin typeface="微软雅黑" panose="020B0503020204020204" pitchFamily="34" charset="-122"/>
              <a:ea typeface="微软雅黑" panose="020B0503020204020204" pitchFamily="34" charset="-122"/>
            </a:endParaRPr>
          </a:p>
          <a:p>
            <a:pPr marL="171450" indent="-171450" algn="just">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规范化：有</a:t>
            </a:r>
            <a:r>
              <a:rPr lang="zh-CN" altLang="en-US" sz="2000" dirty="0">
                <a:latin typeface="微软雅黑" panose="020B0503020204020204" pitchFamily="34" charset="-122"/>
                <a:ea typeface="微软雅黑" panose="020B0503020204020204" pitchFamily="34" charset="-122"/>
              </a:rPr>
              <a:t>明确的工作阶段、内容和步骤；</a:t>
            </a:r>
            <a:endParaRPr lang="zh-CN" altLang="en-US" sz="2000" dirty="0">
              <a:latin typeface="微软雅黑" panose="020B0503020204020204" pitchFamily="34" charset="-122"/>
              <a:ea typeface="微软雅黑" panose="020B0503020204020204" pitchFamily="34" charset="-122"/>
            </a:endParaRPr>
          </a:p>
          <a:p>
            <a:pPr marL="171450" indent="-17145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文档</a:t>
            </a:r>
            <a:r>
              <a:rPr lang="zh-CN" altLang="en-US" sz="2000" dirty="0" smtClean="0">
                <a:latin typeface="微软雅黑" panose="020B0503020204020204" pitchFamily="34" charset="-122"/>
                <a:ea typeface="微软雅黑" panose="020B0503020204020204" pitchFamily="34" charset="-122"/>
              </a:rPr>
              <a:t>化：有</a:t>
            </a:r>
            <a:r>
              <a:rPr lang="zh-CN" altLang="en-US" sz="2000" dirty="0">
                <a:latin typeface="微软雅黑" panose="020B0503020204020204" pitchFamily="34" charset="-122"/>
                <a:ea typeface="微软雅黑" panose="020B0503020204020204" pitchFamily="34" charset="-122"/>
              </a:rPr>
              <a:t>详细具体的工作规范化文档；</a:t>
            </a:r>
            <a:endParaRPr lang="zh-CN" altLang="en-US" sz="2000" dirty="0">
              <a:latin typeface="微软雅黑" panose="020B0503020204020204" pitchFamily="34" charset="-122"/>
              <a:ea typeface="微软雅黑" panose="020B0503020204020204" pitchFamily="34" charset="-122"/>
            </a:endParaRPr>
          </a:p>
          <a:p>
            <a:pPr marL="171450" indent="-171450" algn="just">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标准化：有</a:t>
            </a:r>
            <a:r>
              <a:rPr lang="zh-CN" altLang="en-US" sz="2000" dirty="0">
                <a:latin typeface="微软雅黑" panose="020B0503020204020204" pitchFamily="34" charset="-122"/>
                <a:ea typeface="微软雅黑" panose="020B0503020204020204" pitchFamily="34" charset="-122"/>
              </a:rPr>
              <a:t>明确的质量评价标准。</a:t>
            </a:r>
            <a:endParaRPr lang="zh-CN" altLang="en-US" sz="2000" dirty="0">
              <a:latin typeface="微软雅黑" panose="020B0503020204020204" pitchFamily="34" charset="-122"/>
              <a:ea typeface="微软雅黑" panose="020B0503020204020204" pitchFamily="34" charset="-122"/>
            </a:endParaRPr>
          </a:p>
          <a:p>
            <a:pPr algn="just"/>
            <a:endParaRPr lang="zh-CN" altLang="en-US" sz="2000" dirty="0"/>
          </a:p>
        </p:txBody>
      </p:sp>
      <p:pic>
        <p:nvPicPr>
          <p:cNvPr id="9" name="图片 8"/>
          <p:cNvPicPr>
            <a:picLocks noChangeAspect="1"/>
          </p:cNvPicPr>
          <p:nvPr/>
        </p:nvPicPr>
        <p:blipFill>
          <a:blip r:embed="rId1"/>
          <a:stretch>
            <a:fillRect/>
          </a:stretch>
        </p:blipFill>
        <p:spPr>
          <a:xfrm>
            <a:off x="593959" y="1528484"/>
            <a:ext cx="4201888" cy="21677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advTm="12297"/>
    </mc:Choice>
    <mc:Fallback>
      <p:transition spd="slow" advTm="1229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为何要搞工程</a:t>
            </a:r>
            <a:r>
              <a:rPr lang="en-US" altLang="zh-CN" dirty="0"/>
              <a:t>?</a:t>
            </a:r>
            <a:endParaRPr lang="zh-CN" altLang="en-US" dirty="0"/>
          </a:p>
        </p:txBody>
      </p:sp>
      <p:sp>
        <p:nvSpPr>
          <p:cNvPr id="3" name="内容占位符 2"/>
          <p:cNvSpPr>
            <a:spLocks noGrp="1"/>
          </p:cNvSpPr>
          <p:nvPr>
            <p:ph idx="1"/>
          </p:nvPr>
        </p:nvSpPr>
        <p:spPr>
          <a:xfrm>
            <a:off x="613611" y="1203032"/>
            <a:ext cx="8244639" cy="2911768"/>
          </a:xfrm>
        </p:spPr>
        <p:txBody>
          <a:bodyPr>
            <a:normAutofit lnSpcReduction="10000"/>
          </a:bodyPr>
          <a:lstStyle/>
          <a:p>
            <a:pPr indent="-539750" algn="just">
              <a:lnSpc>
                <a:spcPct val="120000"/>
              </a:lnSpc>
              <a:spcBef>
                <a:spcPts val="1200"/>
              </a:spcBef>
              <a:buClr>
                <a:schemeClr val="accent1"/>
              </a:buClr>
              <a:buSzPct val="80000"/>
              <a:buFont typeface="Arial" panose="020B0604020202020204" pitchFamily="34" charset="0"/>
              <a:buChar char="֍"/>
            </a:pPr>
            <a:r>
              <a:rPr lang="zh-CN" altLang="en-US" dirty="0">
                <a:solidFill>
                  <a:schemeClr val="tx2">
                    <a:lumMod val="90000"/>
                    <a:lumOff val="10000"/>
                  </a:schemeClr>
                </a:solidFill>
              </a:rPr>
              <a:t>因为需求复杂</a:t>
            </a:r>
            <a:endParaRPr lang="en-US" altLang="zh-CN" dirty="0">
              <a:solidFill>
                <a:schemeClr val="tx2">
                  <a:lumMod val="90000"/>
                  <a:lumOff val="10000"/>
                </a:schemeClr>
              </a:solidFill>
            </a:endParaRPr>
          </a:p>
          <a:p>
            <a:pPr marL="1080135" lvl="1" indent="-431800" algn="just">
              <a:lnSpc>
                <a:spcPct val="120000"/>
              </a:lnSpc>
              <a:spcBef>
                <a:spcPts val="1200"/>
              </a:spcBef>
              <a:buClr>
                <a:schemeClr val="accent1"/>
              </a:buClr>
              <a:buSzPct val="80000"/>
            </a:pPr>
            <a:r>
              <a:rPr lang="zh-CN" altLang="en-US" dirty="0">
                <a:solidFill>
                  <a:schemeClr val="tx2">
                    <a:lumMod val="90000"/>
                    <a:lumOff val="10000"/>
                  </a:schemeClr>
                </a:solidFill>
              </a:rPr>
              <a:t>要满足不同类型用户的多种需求，并且能长时间提供服务</a:t>
            </a:r>
            <a:endParaRPr lang="en-US" altLang="zh-CN" dirty="0">
              <a:solidFill>
                <a:schemeClr val="tx2">
                  <a:lumMod val="90000"/>
                  <a:lumOff val="10000"/>
                </a:schemeClr>
              </a:solidFill>
            </a:endParaRPr>
          </a:p>
          <a:p>
            <a:pPr indent="-539750" algn="just">
              <a:lnSpc>
                <a:spcPct val="120000"/>
              </a:lnSpc>
              <a:spcBef>
                <a:spcPts val="1200"/>
              </a:spcBef>
              <a:buClr>
                <a:schemeClr val="accent1"/>
              </a:buClr>
              <a:buSzPct val="80000"/>
              <a:buFont typeface="Arial" panose="020B0604020202020204" pitchFamily="34" charset="0"/>
              <a:buChar char="֍"/>
            </a:pPr>
            <a:r>
              <a:rPr lang="zh-CN" altLang="en-US" dirty="0">
                <a:solidFill>
                  <a:schemeClr val="tx2">
                    <a:lumMod val="90000"/>
                    <a:lumOff val="10000"/>
                  </a:schemeClr>
                </a:solidFill>
              </a:rPr>
              <a:t>因为系统太复杂</a:t>
            </a:r>
            <a:endParaRPr lang="en-US" altLang="zh-CN" dirty="0">
              <a:solidFill>
                <a:schemeClr val="tx2">
                  <a:lumMod val="90000"/>
                  <a:lumOff val="10000"/>
                </a:schemeClr>
              </a:solidFill>
            </a:endParaRPr>
          </a:p>
          <a:p>
            <a:pPr indent="-539750" algn="just">
              <a:lnSpc>
                <a:spcPct val="120000"/>
              </a:lnSpc>
              <a:spcBef>
                <a:spcPts val="1200"/>
              </a:spcBef>
              <a:buClr>
                <a:schemeClr val="accent1"/>
              </a:buClr>
              <a:buSzPct val="80000"/>
              <a:buFont typeface="Arial" panose="020B0604020202020204" pitchFamily="34" charset="0"/>
              <a:buChar char="֍"/>
            </a:pPr>
            <a:r>
              <a:rPr lang="zh-CN" altLang="en-US" dirty="0" smtClean="0">
                <a:solidFill>
                  <a:schemeClr val="tx2">
                    <a:lumMod val="90000"/>
                    <a:lumOff val="10000"/>
                  </a:schemeClr>
                </a:solidFill>
              </a:rPr>
              <a:t>因为</a:t>
            </a:r>
            <a:r>
              <a:rPr lang="zh-CN" altLang="en-US" dirty="0">
                <a:solidFill>
                  <a:schemeClr val="tx2">
                    <a:lumMod val="90000"/>
                    <a:lumOff val="10000"/>
                  </a:schemeClr>
                </a:solidFill>
              </a:rPr>
              <a:t>人们的生命，财产依赖于</a:t>
            </a:r>
            <a:r>
              <a:rPr lang="zh-CN" altLang="en-US" dirty="0" smtClean="0">
                <a:solidFill>
                  <a:schemeClr val="tx2">
                    <a:lumMod val="90000"/>
                    <a:lumOff val="10000"/>
                  </a:schemeClr>
                </a:solidFill>
              </a:rPr>
              <a:t>软件</a:t>
            </a:r>
            <a:endParaRPr lang="en-US" altLang="zh-CN" dirty="0">
              <a:solidFill>
                <a:schemeClr val="tx2">
                  <a:lumMod val="90000"/>
                  <a:lumOff val="10000"/>
                </a:schemeClr>
              </a:solidFill>
            </a:endParaRPr>
          </a:p>
        </p:txBody>
      </p:sp>
      <p:sp>
        <p:nvSpPr>
          <p:cNvPr id="4" name="日期占位符 3"/>
          <p:cNvSpPr>
            <a:spLocks noGrp="1"/>
          </p:cNvSpPr>
          <p:nvPr>
            <p:ph type="dt" sz="half" idx="10"/>
          </p:nvPr>
        </p:nvSpPr>
        <p:spPr/>
        <p:txBody>
          <a:bodyPr/>
          <a:lstStyle/>
          <a:p>
            <a:fld id="{0C0C9F65-790A-4D46-BE2A-F7391C761851}"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5978" y="-60158"/>
            <a:ext cx="6172200" cy="939546"/>
          </a:xfrm>
        </p:spPr>
        <p:txBody>
          <a:bodyPr/>
          <a:lstStyle/>
          <a:p>
            <a:r>
              <a:rPr lang="en-US" dirty="0"/>
              <a:t>“</a:t>
            </a:r>
            <a:r>
              <a:rPr lang="zh-CN" altLang="en-US" dirty="0"/>
              <a:t>工程</a:t>
            </a:r>
            <a:r>
              <a:rPr lang="en-US" altLang="zh-CN" dirty="0"/>
              <a:t>”  </a:t>
            </a:r>
            <a:r>
              <a:rPr lang="zh-CN" altLang="en-US" dirty="0"/>
              <a:t>在各种行业都有</a:t>
            </a:r>
            <a:endParaRPr lang="en-US" dirty="0"/>
          </a:p>
        </p:txBody>
      </p:sp>
      <p:sp>
        <p:nvSpPr>
          <p:cNvPr id="3" name="内容占位符 2"/>
          <p:cNvSpPr>
            <a:spLocks noGrp="1"/>
          </p:cNvSpPr>
          <p:nvPr>
            <p:ph idx="1"/>
          </p:nvPr>
        </p:nvSpPr>
        <p:spPr>
          <a:xfrm>
            <a:off x="867277" y="940044"/>
            <a:ext cx="2396726" cy="3572427"/>
          </a:xfrm>
        </p:spPr>
        <p:txBody>
          <a:bodyPr>
            <a:noAutofit/>
          </a:bodyPr>
          <a:lstStyle/>
          <a:p>
            <a:pPr>
              <a:lnSpc>
                <a:spcPct val="120000"/>
              </a:lnSpc>
              <a:spcBef>
                <a:spcPts val="2400"/>
              </a:spcBef>
            </a:pPr>
            <a:r>
              <a:rPr lang="zh-CN" altLang="en-US" sz="2400" dirty="0" smtClean="0"/>
              <a:t>构想</a:t>
            </a:r>
            <a:endParaRPr lang="en-US" altLang="zh-CN" sz="2400" dirty="0"/>
          </a:p>
          <a:p>
            <a:pPr>
              <a:lnSpc>
                <a:spcPct val="120000"/>
              </a:lnSpc>
              <a:spcBef>
                <a:spcPts val="2400"/>
              </a:spcBef>
            </a:pPr>
            <a:r>
              <a:rPr lang="zh-CN" altLang="en-US" sz="2400" dirty="0" smtClean="0"/>
              <a:t>分析</a:t>
            </a:r>
            <a:endParaRPr lang="en-US" altLang="zh-CN" sz="2400" dirty="0"/>
          </a:p>
          <a:p>
            <a:pPr>
              <a:lnSpc>
                <a:spcPct val="120000"/>
              </a:lnSpc>
              <a:spcBef>
                <a:spcPts val="2400"/>
              </a:spcBef>
            </a:pPr>
            <a:r>
              <a:rPr lang="zh-CN" altLang="en-US" sz="2400" dirty="0" smtClean="0"/>
              <a:t>建设</a:t>
            </a:r>
            <a:endParaRPr lang="en-US" altLang="zh-CN" sz="2400" dirty="0"/>
          </a:p>
          <a:p>
            <a:pPr>
              <a:lnSpc>
                <a:spcPct val="120000"/>
              </a:lnSpc>
              <a:spcBef>
                <a:spcPts val="2400"/>
              </a:spcBef>
            </a:pPr>
            <a:r>
              <a:rPr lang="zh-CN" altLang="en-US" sz="2400" dirty="0" smtClean="0"/>
              <a:t>交付</a:t>
            </a:r>
            <a:endParaRPr lang="en-US" altLang="zh-CN" sz="2400" dirty="0"/>
          </a:p>
          <a:p>
            <a:pPr>
              <a:lnSpc>
                <a:spcPct val="120000"/>
              </a:lnSpc>
              <a:spcBef>
                <a:spcPts val="2400"/>
              </a:spcBef>
            </a:pPr>
            <a:r>
              <a:rPr lang="zh-CN" altLang="en-US" sz="2400" dirty="0"/>
              <a:t>运行</a:t>
            </a:r>
            <a:endParaRPr lang="en-US" sz="2400"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00139" y="748703"/>
            <a:ext cx="3009899" cy="2006519"/>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14384"/>
          <a:stretch>
            <a:fillRect/>
          </a:stretch>
        </p:blipFill>
        <p:spPr>
          <a:xfrm>
            <a:off x="2600139" y="2750863"/>
            <a:ext cx="3009900" cy="1912118"/>
          </a:xfrm>
          <a:prstGeom prst="rect">
            <a:avLst/>
          </a:prstGeom>
        </p:spPr>
      </p:pic>
      <p:pic>
        <p:nvPicPr>
          <p:cNvPr id="6" name="图片 5"/>
          <p:cNvPicPr>
            <a:picLocks noChangeAspect="1"/>
          </p:cNvPicPr>
          <p:nvPr/>
        </p:nvPicPr>
        <p:blipFill>
          <a:blip r:embed="rId3"/>
          <a:stretch>
            <a:fillRect/>
          </a:stretch>
        </p:blipFill>
        <p:spPr>
          <a:xfrm>
            <a:off x="5853902" y="-60158"/>
            <a:ext cx="2402618" cy="161772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011" y="1522820"/>
            <a:ext cx="2438400" cy="1858061"/>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6011" y="3333936"/>
            <a:ext cx="2420509" cy="1815382"/>
          </a:xfrm>
          <a:prstGeom prst="rect">
            <a:avLst/>
          </a:prstGeom>
        </p:spPr>
      </p:pic>
      <p:sp>
        <p:nvSpPr>
          <p:cNvPr id="4" name="日期占位符 3"/>
          <p:cNvSpPr>
            <a:spLocks noGrp="1"/>
          </p:cNvSpPr>
          <p:nvPr>
            <p:ph type="dt" sz="half" idx="10"/>
          </p:nvPr>
        </p:nvSpPr>
        <p:spPr/>
        <p:txBody>
          <a:bodyPr/>
          <a:lstStyle/>
          <a:p>
            <a:fld id="{094E1338-B8B2-4634-9BED-864ED9D5CB19}" type="datetime1">
              <a:rPr lang="zh-CN" altLang="en-US" smtClean="0"/>
            </a:fld>
            <a:endParaRPr lang="zh-CN" altLang="en-US" dirty="0"/>
          </a:p>
        </p:txBody>
      </p:sp>
      <p:sp>
        <p:nvSpPr>
          <p:cNvPr id="10" name="页脚占位符 9"/>
          <p:cNvSpPr>
            <a:spLocks noGrp="1"/>
          </p:cNvSpPr>
          <p:nvPr>
            <p:ph type="ftr" sz="quarter" idx="11"/>
          </p:nvPr>
        </p:nvSpPr>
        <p:spPr/>
        <p:txBody>
          <a:bodyPr/>
          <a:lstStyle/>
          <a:p>
            <a:r>
              <a:rPr lang="zh-CN" altLang="en-US" smtClean="0"/>
              <a:t>软件工程</a:t>
            </a:r>
            <a:endParaRPr lang="zh-CN" altLang="en-US" dirty="0"/>
          </a:p>
        </p:txBody>
      </p:sp>
      <p:sp>
        <p:nvSpPr>
          <p:cNvPr id="11" name="灯片编号占位符 10"/>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在微软流传着这样一个故事</a:t>
            </a:r>
            <a:endParaRPr lang="zh-CN" altLang="en-US" dirty="0"/>
          </a:p>
        </p:txBody>
      </p:sp>
      <p:sp>
        <p:nvSpPr>
          <p:cNvPr id="3" name="内容占位符 2"/>
          <p:cNvSpPr>
            <a:spLocks noGrp="1"/>
          </p:cNvSpPr>
          <p:nvPr>
            <p:ph idx="1"/>
          </p:nvPr>
        </p:nvSpPr>
        <p:spPr/>
        <p:txBody>
          <a:bodyPr/>
          <a:lstStyle/>
          <a:p>
            <a:r>
              <a:rPr kumimoji="1" lang="zh-CN" altLang="en-US" b="1" dirty="0"/>
              <a:t>有一次比尔</a:t>
            </a:r>
            <a:r>
              <a:rPr kumimoji="1" lang="en-US" altLang="zh-CN" b="1" dirty="0"/>
              <a:t>.</a:t>
            </a:r>
            <a:r>
              <a:rPr kumimoji="1" lang="zh-CN" altLang="en-US" b="1" dirty="0"/>
              <a:t>盖茨和上帝谈话，上帝对他说：“地球明天就要毁灭了！由于你是如此的成功，因此我特许你从地球上带一样东西到天堂！你想带什么？”</a:t>
            </a:r>
            <a:endParaRPr kumimoji="1" lang="zh-CN" altLang="en-US" b="1" dirty="0"/>
          </a:p>
          <a:p>
            <a:r>
              <a:rPr kumimoji="1" lang="zh-CN" altLang="en-US" b="1" dirty="0"/>
              <a:t>尽管微软的</a:t>
            </a:r>
            <a:r>
              <a:rPr kumimoji="1" lang="en-US" altLang="zh-CN" b="1" dirty="0" err="1"/>
              <a:t>windows,Exchang,SQL,Office</a:t>
            </a:r>
            <a:r>
              <a:rPr kumimoji="1" lang="zh-CN" altLang="en-US" b="1" dirty="0"/>
              <a:t>等都非常重要，但如果没有象你们这些人才，微软也将一无所有。你们对我们公司和微软来说是处于第一位的</a:t>
            </a:r>
            <a:r>
              <a:rPr kumimoji="1" lang="zh-CN" altLang="en-US" b="1" dirty="0" smtClean="0"/>
              <a:t>。</a:t>
            </a:r>
            <a:endParaRPr lang="zh-CN" altLang="en-US" dirty="0"/>
          </a:p>
        </p:txBody>
      </p:sp>
      <p:sp>
        <p:nvSpPr>
          <p:cNvPr id="4" name="日期占位符 3"/>
          <p:cNvSpPr>
            <a:spLocks noGrp="1"/>
          </p:cNvSpPr>
          <p:nvPr>
            <p:ph type="dt" sz="half" idx="10"/>
          </p:nvPr>
        </p:nvSpPr>
        <p:spPr/>
        <p:txBody>
          <a:bodyPr/>
          <a:lstStyle/>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软件工程的主要内容</a:t>
            </a:r>
            <a:endParaRPr lang="zh-CN" altLang="en-US" dirty="0"/>
          </a:p>
        </p:txBody>
      </p:sp>
      <p:sp>
        <p:nvSpPr>
          <p:cNvPr id="4" name="日期占位符 3"/>
          <p:cNvSpPr>
            <a:spLocks noGrp="1"/>
          </p:cNvSpPr>
          <p:nvPr>
            <p:ph type="dt" sz="half" idx="10"/>
          </p:nvPr>
        </p:nvSpPr>
        <p:spPr/>
        <p:txBody>
          <a:bodyPr/>
          <a:lstStyle/>
          <a:p>
            <a:fld id="{C5C817D3-381D-4006-BF1F-B7A557224A8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clrChange>
              <a:clrFrom>
                <a:srgbClr val="FFFFFF"/>
              </a:clrFrom>
              <a:clrTo>
                <a:srgbClr val="FFFFFF">
                  <a:alpha val="0"/>
                </a:srgbClr>
              </a:clrTo>
            </a:clrChange>
          </a:blip>
          <a:stretch>
            <a:fillRect/>
          </a:stretch>
        </p:blipFill>
        <p:spPr>
          <a:xfrm>
            <a:off x="438197" y="1001901"/>
            <a:ext cx="8420053" cy="33571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软件工程学科的</a:t>
            </a:r>
            <a:r>
              <a:rPr lang="zh-CN" altLang="en-US" dirty="0">
                <a:latin typeface="+mj-ea"/>
              </a:rPr>
              <a:t>基本内容</a:t>
            </a:r>
            <a:endParaRPr lang="zh-CN" altLang="en-US" dirty="0">
              <a:latin typeface="+mj-ea"/>
            </a:endParaRPr>
          </a:p>
        </p:txBody>
      </p:sp>
      <p:sp>
        <p:nvSpPr>
          <p:cNvPr id="3" name="内容占位符 2"/>
          <p:cNvSpPr>
            <a:spLocks noGrp="1"/>
          </p:cNvSpPr>
          <p:nvPr>
            <p:ph idx="1"/>
          </p:nvPr>
        </p:nvSpPr>
        <p:spPr>
          <a:xfrm>
            <a:off x="768096" y="869872"/>
            <a:ext cx="7978448" cy="3806854"/>
          </a:xfrm>
        </p:spPr>
        <p:txBody>
          <a:bodyPr>
            <a:normAutofit/>
          </a:bodyPr>
          <a:lstStyle/>
          <a:p>
            <a:pPr marL="431800">
              <a:lnSpc>
                <a:spcPct val="100000"/>
              </a:lnSpc>
            </a:pPr>
            <a:r>
              <a:rPr lang="zh-CN" altLang="zh-CN" sz="2400" dirty="0">
                <a:latin typeface="+mj-ea"/>
                <a:ea typeface="+mj-ea"/>
              </a:rPr>
              <a:t>相对于其他学科而言，软件工程是一门比较年轻的学科，它的思想体系和理论基础还有待进一步修整和完善。软件工程学科包含的内容有</a:t>
            </a:r>
            <a:r>
              <a:rPr lang="zh-CN" altLang="en-US" sz="2400" dirty="0">
                <a:latin typeface="+mj-ea"/>
                <a:ea typeface="+mj-ea"/>
              </a:rPr>
              <a:t>：</a:t>
            </a:r>
            <a:endParaRPr lang="zh-CN" altLang="zh-CN" sz="2400" dirty="0">
              <a:latin typeface="+mj-ea"/>
              <a:ea typeface="+mj-ea"/>
            </a:endParaRPr>
          </a:p>
          <a:p>
            <a:pPr marL="431800">
              <a:lnSpc>
                <a:spcPct val="100000"/>
              </a:lnSpc>
            </a:pPr>
            <a:endParaRPr lang="zh-CN" altLang="en-US" sz="2400" dirty="0">
              <a:latin typeface="+mj-ea"/>
              <a:ea typeface="+mj-ea"/>
            </a:endParaRPr>
          </a:p>
        </p:txBody>
      </p:sp>
      <p:sp>
        <p:nvSpPr>
          <p:cNvPr id="4" name="日期占位符 3"/>
          <p:cNvSpPr>
            <a:spLocks noGrp="1"/>
          </p:cNvSpPr>
          <p:nvPr>
            <p:ph type="dt" sz="half" idx="10"/>
          </p:nvPr>
        </p:nvSpPr>
        <p:spPr/>
        <p:txBody>
          <a:bodyPr/>
          <a:lstStyle/>
          <a:p>
            <a:fld id="{C7E9AAAB-58D3-4AD1-AFB2-3883521A032D}"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47" descr="010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31592"/>
          <a:stretch>
            <a:fillRect/>
          </a:stretch>
        </p:blipFill>
        <p:spPr bwMode="auto">
          <a:xfrm>
            <a:off x="1624236" y="2099424"/>
            <a:ext cx="6503764" cy="2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A36592-8350-43BD-B076-87EF982E78B6}"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中国工程教育专业认证</a:t>
            </a:r>
            <a:endParaRPr lang="zh-CN" altLang="en-US" b="1" dirty="0"/>
          </a:p>
        </p:txBody>
      </p:sp>
      <p:sp>
        <p:nvSpPr>
          <p:cNvPr id="7" name="日期占位符 6"/>
          <p:cNvSpPr>
            <a:spLocks noGrp="1"/>
          </p:cNvSpPr>
          <p:nvPr>
            <p:ph type="dt" sz="half" idx="10"/>
          </p:nvPr>
        </p:nvSpPr>
        <p:spPr/>
        <p:txBody>
          <a:bodyPr/>
          <a:lstStyle/>
          <a:p>
            <a:fld id="{6C061679-6EC3-4E10-BFDD-02F993218299}"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0" name="矩形 9"/>
          <p:cNvSpPr/>
          <p:nvPr/>
        </p:nvSpPr>
        <p:spPr>
          <a:xfrm>
            <a:off x="661737" y="828913"/>
            <a:ext cx="8301789" cy="1646605"/>
          </a:xfrm>
          <a:prstGeom prst="rect">
            <a:avLst/>
          </a:prstGeom>
        </p:spPr>
        <p:txBody>
          <a:bodyPr wrap="square">
            <a:spAutoFit/>
          </a:bodyPr>
          <a:lstStyle/>
          <a:p>
            <a:pPr marL="342900" indent="-342900">
              <a:lnSpc>
                <a:spcPct val="120000"/>
              </a:lnSpc>
              <a:spcAft>
                <a:spcPts val="600"/>
              </a:spcAft>
              <a:buClr>
                <a:srgbClr val="FF8900"/>
              </a:buClr>
              <a:buSzPct val="80000"/>
              <a:buFont typeface="Arial" panose="020B0604020202020204" pitchFamily="34" charset="0"/>
              <a:buChar char="֍"/>
            </a:pPr>
            <a:r>
              <a:rPr lang="zh-CN" altLang="en-US" sz="2000" dirty="0">
                <a:solidFill>
                  <a:schemeClr val="tx1">
                    <a:lumMod val="65000"/>
                    <a:lumOff val="35000"/>
                  </a:schemeClr>
                </a:solidFill>
              </a:rPr>
              <a:t>中国工程教育专业认证简单来说就是我国工程教育的质量是否能在国际社会得到认可，其认证基础是</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华盛顿协议</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，它是工程教育本科专业学位互认协议，目前加入华盛顿协议的国家有</a:t>
            </a:r>
            <a:r>
              <a:rPr lang="en-US" altLang="zh-CN" sz="2000" dirty="0">
                <a:solidFill>
                  <a:schemeClr val="tx1">
                    <a:lumMod val="65000"/>
                    <a:lumOff val="35000"/>
                  </a:schemeClr>
                </a:solidFill>
              </a:rPr>
              <a:t>21</a:t>
            </a:r>
            <a:r>
              <a:rPr lang="zh-CN" altLang="en-US" sz="2000" dirty="0">
                <a:solidFill>
                  <a:schemeClr val="tx1">
                    <a:lumMod val="65000"/>
                    <a:lumOff val="35000"/>
                  </a:schemeClr>
                </a:solidFill>
              </a:rPr>
              <a:t>个。</a:t>
            </a:r>
            <a:endParaRPr lang="zh-CN" altLang="en-US" sz="2000" dirty="0">
              <a:solidFill>
                <a:schemeClr val="tx1">
                  <a:lumMod val="65000"/>
                  <a:lumOff val="35000"/>
                </a:schemeClr>
              </a:solidFill>
            </a:endParaRPr>
          </a:p>
          <a:p>
            <a:pPr marL="342900" indent="-342900">
              <a:lnSpc>
                <a:spcPct val="120000"/>
              </a:lnSpc>
              <a:spcAft>
                <a:spcPts val="600"/>
              </a:spcAft>
              <a:buClr>
                <a:srgbClr val="FF8900"/>
              </a:buClr>
              <a:buSzPct val="80000"/>
              <a:buFont typeface="Arial" panose="020B0604020202020204" pitchFamily="34" charset="0"/>
              <a:buChar char="֍"/>
            </a:pPr>
            <a:r>
              <a:rPr lang="zh-CN" altLang="en-US" sz="2000" dirty="0">
                <a:solidFill>
                  <a:schemeClr val="tx1">
                    <a:lumMod val="65000"/>
                    <a:lumOff val="35000"/>
                  </a:schemeClr>
                </a:solidFill>
              </a:rPr>
              <a:t>核心理念：以学生为中心，成果导向，持续改进。</a:t>
            </a:r>
            <a:endParaRPr lang="zh-CN" altLang="en-US" sz="2000" dirty="0">
              <a:solidFill>
                <a:schemeClr val="tx1">
                  <a:lumMod val="65000"/>
                  <a:lumOff val="35000"/>
                </a:schemeClr>
              </a:solidFill>
            </a:endParaRPr>
          </a:p>
        </p:txBody>
      </p:sp>
      <p:sp>
        <p:nvSpPr>
          <p:cNvPr id="11" name="矩形 10"/>
          <p:cNvSpPr/>
          <p:nvPr/>
        </p:nvSpPr>
        <p:spPr>
          <a:xfrm>
            <a:off x="986590" y="2405717"/>
            <a:ext cx="2383986" cy="461665"/>
          </a:xfrm>
          <a:prstGeom prst="rect">
            <a:avLst/>
          </a:prstGeom>
        </p:spPr>
        <p:txBody>
          <a:bodyPr wrap="none">
            <a:spAutoFit/>
          </a:bodyPr>
          <a:lstStyle/>
          <a:p>
            <a:pPr>
              <a:spcBef>
                <a:spcPts val="1800"/>
              </a:spcBef>
              <a:spcAft>
                <a:spcPts val="1200"/>
              </a:spcAft>
            </a:pPr>
            <a:r>
              <a:rPr lang="zh-CN" altLang="zh-CN" sz="2400" b="1" dirty="0">
                <a:solidFill>
                  <a:srgbClr val="686868"/>
                </a:solidFill>
              </a:rPr>
              <a:t>毕业要求</a:t>
            </a:r>
            <a:r>
              <a:rPr lang="en-US" altLang="zh-CN" sz="2400" b="1" dirty="0">
                <a:solidFill>
                  <a:srgbClr val="686868"/>
                </a:solidFill>
              </a:rPr>
              <a:t>12</a:t>
            </a:r>
            <a:r>
              <a:rPr lang="zh-CN" altLang="en-US" sz="2400" b="1" dirty="0">
                <a:solidFill>
                  <a:srgbClr val="686868"/>
                </a:solidFill>
              </a:rPr>
              <a:t>条：</a:t>
            </a:r>
            <a:endParaRPr lang="en-US" altLang="zh-CN" sz="2400" b="1" dirty="0">
              <a:solidFill>
                <a:srgbClr val="686868"/>
              </a:solidFill>
            </a:endParaRPr>
          </a:p>
        </p:txBody>
      </p:sp>
      <p:sp>
        <p:nvSpPr>
          <p:cNvPr id="12" name="TextBox 1"/>
          <p:cNvSpPr txBox="1"/>
          <p:nvPr/>
        </p:nvSpPr>
        <p:spPr>
          <a:xfrm>
            <a:off x="986590" y="2806392"/>
            <a:ext cx="4426616" cy="1938992"/>
          </a:xfrm>
          <a:prstGeom prst="rect">
            <a:avLst/>
          </a:prstGeom>
          <a:noFill/>
        </p:spPr>
        <p:txBody>
          <a:bodyPr wrap="square" rtlCol="0">
            <a:spAutoFit/>
          </a:bodyPr>
          <a:lstStyle/>
          <a:p>
            <a:pPr marL="971550" lvl="1" indent="-514350">
              <a:spcBef>
                <a:spcPts val="0"/>
              </a:spcBef>
              <a:buClr>
                <a:schemeClr val="accent1"/>
              </a:buClr>
              <a:buFont typeface="+mj-lt"/>
              <a:buAutoNum type="arabicPeriod"/>
            </a:pPr>
            <a:r>
              <a:rPr lang="zh-CN" altLang="zh-CN" sz="2000" b="1" dirty="0">
                <a:solidFill>
                  <a:srgbClr val="FF0000"/>
                </a:solidFill>
              </a:rPr>
              <a:t>工程知识</a:t>
            </a:r>
            <a:endParaRPr lang="en-US" altLang="zh-CN" sz="2000" b="1" dirty="0">
              <a:solidFill>
                <a:srgbClr val="FF0000"/>
              </a:solidFill>
            </a:endParaRPr>
          </a:p>
          <a:p>
            <a:pPr marL="971550" lvl="1" indent="-514350">
              <a:spcBef>
                <a:spcPts val="0"/>
              </a:spcBef>
              <a:buClr>
                <a:schemeClr val="accent1"/>
              </a:buClr>
              <a:buFont typeface="+mj-lt"/>
              <a:buAutoNum type="arabicPeriod"/>
            </a:pPr>
            <a:r>
              <a:rPr lang="zh-CN" altLang="en-US" sz="2000" b="1" dirty="0">
                <a:solidFill>
                  <a:srgbClr val="686868"/>
                </a:solidFill>
              </a:rPr>
              <a:t>问题分析</a:t>
            </a:r>
            <a:endParaRPr lang="en-US" altLang="zh-CN" sz="2000" b="1" dirty="0">
              <a:solidFill>
                <a:srgbClr val="686868"/>
              </a:solidFill>
            </a:endParaRPr>
          </a:p>
          <a:p>
            <a:pPr marL="971550" lvl="1" indent="-514350">
              <a:spcBef>
                <a:spcPts val="0"/>
              </a:spcBef>
              <a:buClr>
                <a:schemeClr val="accent1"/>
              </a:buClr>
              <a:buFont typeface="+mj-lt"/>
              <a:buAutoNum type="arabicPeriod"/>
            </a:pPr>
            <a:r>
              <a:rPr lang="zh-CN" altLang="zh-CN" sz="2000" b="1" dirty="0">
                <a:solidFill>
                  <a:srgbClr val="FF0000"/>
                </a:solidFill>
              </a:rPr>
              <a:t>设计</a:t>
            </a:r>
            <a:r>
              <a:rPr lang="en-US" altLang="zh-CN" sz="2000" b="1" dirty="0">
                <a:solidFill>
                  <a:srgbClr val="FF0000"/>
                </a:solidFill>
              </a:rPr>
              <a:t>/</a:t>
            </a:r>
            <a:r>
              <a:rPr lang="zh-CN" altLang="zh-CN" sz="2000" b="1" dirty="0">
                <a:solidFill>
                  <a:srgbClr val="FF0000"/>
                </a:solidFill>
              </a:rPr>
              <a:t>开发解决方案</a:t>
            </a:r>
            <a:endParaRPr lang="en-US" altLang="zh-CN" sz="2000" b="1" dirty="0">
              <a:solidFill>
                <a:srgbClr val="FF0000"/>
              </a:solidFill>
            </a:endParaRPr>
          </a:p>
          <a:p>
            <a:pPr marL="971550" lvl="1" indent="-514350">
              <a:spcBef>
                <a:spcPts val="0"/>
              </a:spcBef>
              <a:buClr>
                <a:schemeClr val="accent1"/>
              </a:buClr>
              <a:buFont typeface="+mj-lt"/>
              <a:buAutoNum type="arabicPeriod"/>
            </a:pPr>
            <a:r>
              <a:rPr lang="zh-CN" altLang="en-US" sz="2000" b="1" dirty="0">
                <a:solidFill>
                  <a:srgbClr val="FF0000"/>
                </a:solidFill>
              </a:rPr>
              <a:t>研究</a:t>
            </a:r>
            <a:endParaRPr lang="en-US" altLang="zh-CN" sz="2000" b="1" dirty="0">
              <a:solidFill>
                <a:srgbClr val="FF0000"/>
              </a:solidFill>
            </a:endParaRPr>
          </a:p>
          <a:p>
            <a:pPr marL="971550" lvl="1" indent="-514350">
              <a:spcBef>
                <a:spcPts val="0"/>
              </a:spcBef>
              <a:buClr>
                <a:schemeClr val="accent1"/>
              </a:buClr>
              <a:buFont typeface="+mj-lt"/>
              <a:buAutoNum type="arabicPeriod"/>
            </a:pPr>
            <a:r>
              <a:rPr lang="zh-CN" altLang="en-US" sz="2000" b="1" dirty="0">
                <a:solidFill>
                  <a:srgbClr val="FF0000"/>
                </a:solidFill>
              </a:rPr>
              <a:t>使用现代工具</a:t>
            </a:r>
            <a:endParaRPr lang="en-US" altLang="zh-CN" sz="2000" b="1" dirty="0">
              <a:solidFill>
                <a:srgbClr val="FF0000"/>
              </a:solidFill>
            </a:endParaRPr>
          </a:p>
          <a:p>
            <a:pPr marL="971550" lvl="1" indent="-514350">
              <a:spcBef>
                <a:spcPts val="0"/>
              </a:spcBef>
              <a:buClr>
                <a:schemeClr val="accent1"/>
              </a:buClr>
              <a:buFont typeface="+mj-lt"/>
              <a:buAutoNum type="arabicPeriod"/>
            </a:pPr>
            <a:r>
              <a:rPr lang="zh-CN" altLang="zh-CN" sz="2000" b="1" dirty="0">
                <a:solidFill>
                  <a:srgbClr val="FF0000"/>
                </a:solidFill>
              </a:rPr>
              <a:t>工程与社会</a:t>
            </a:r>
            <a:endParaRPr lang="en-US" altLang="zh-CN" sz="2000" b="1" dirty="0">
              <a:solidFill>
                <a:srgbClr val="FF0000"/>
              </a:solidFill>
            </a:endParaRPr>
          </a:p>
        </p:txBody>
      </p:sp>
      <p:sp>
        <p:nvSpPr>
          <p:cNvPr id="13" name="TextBox 4"/>
          <p:cNvSpPr txBox="1"/>
          <p:nvPr/>
        </p:nvSpPr>
        <p:spPr>
          <a:xfrm>
            <a:off x="4812631" y="2730240"/>
            <a:ext cx="3073570" cy="2003112"/>
          </a:xfrm>
          <a:prstGeom prst="rect">
            <a:avLst/>
          </a:prstGeom>
          <a:noFill/>
        </p:spPr>
        <p:txBody>
          <a:bodyPr wrap="square" rtlCol="0">
            <a:spAutoFit/>
          </a:bodyPr>
          <a:lstStyle/>
          <a:p>
            <a:pPr marL="514350" indent="-514350">
              <a:spcBef>
                <a:spcPts val="100"/>
              </a:spcBef>
              <a:buClr>
                <a:schemeClr val="accent1"/>
              </a:buClr>
              <a:buSzPct val="100000"/>
              <a:buFont typeface="+mj-lt"/>
              <a:buAutoNum type="arabicPeriod" startAt="7"/>
            </a:pPr>
            <a:r>
              <a:rPr lang="zh-CN" altLang="zh-CN" sz="2000" b="1" dirty="0">
                <a:solidFill>
                  <a:srgbClr val="686868"/>
                </a:solidFill>
              </a:rPr>
              <a:t>环境和可持续发展</a:t>
            </a:r>
            <a:endParaRPr lang="en-US" altLang="zh-CN" sz="2000" b="1" dirty="0">
              <a:solidFill>
                <a:srgbClr val="686868"/>
              </a:solidFill>
            </a:endParaRPr>
          </a:p>
          <a:p>
            <a:pPr marL="514350" indent="-514350">
              <a:spcBef>
                <a:spcPts val="100"/>
              </a:spcBef>
              <a:buClr>
                <a:schemeClr val="accent1"/>
              </a:buClr>
              <a:buSzPct val="100000"/>
              <a:buFont typeface="+mj-lt"/>
              <a:buAutoNum type="arabicPeriod" startAt="7"/>
            </a:pPr>
            <a:r>
              <a:rPr lang="zh-CN" altLang="zh-CN" sz="2000" b="1" dirty="0">
                <a:solidFill>
                  <a:srgbClr val="686868"/>
                </a:solidFill>
              </a:rPr>
              <a:t>职业规范</a:t>
            </a:r>
            <a:endParaRPr lang="en-US" altLang="zh-CN" sz="2000" b="1" dirty="0">
              <a:solidFill>
                <a:srgbClr val="686868"/>
              </a:solidFill>
            </a:endParaRPr>
          </a:p>
          <a:p>
            <a:pPr marL="514350" indent="-514350">
              <a:spcBef>
                <a:spcPts val="100"/>
              </a:spcBef>
              <a:buClr>
                <a:schemeClr val="accent1"/>
              </a:buClr>
              <a:buSzPct val="100000"/>
              <a:buFont typeface="+mj-lt"/>
              <a:buAutoNum type="arabicPeriod" startAt="7"/>
            </a:pPr>
            <a:r>
              <a:rPr lang="zh-CN" altLang="zh-CN" sz="2000" b="1" dirty="0">
                <a:solidFill>
                  <a:srgbClr val="FF0000"/>
                </a:solidFill>
              </a:rPr>
              <a:t>个人和团队</a:t>
            </a:r>
            <a:endParaRPr lang="en-US" altLang="zh-CN" sz="2000" b="1" dirty="0">
              <a:solidFill>
                <a:srgbClr val="FF0000"/>
              </a:solidFill>
            </a:endParaRPr>
          </a:p>
          <a:p>
            <a:pPr marL="514350" indent="-514350">
              <a:spcBef>
                <a:spcPts val="100"/>
              </a:spcBef>
              <a:buClr>
                <a:schemeClr val="accent1"/>
              </a:buClr>
              <a:buSzPct val="100000"/>
              <a:buFont typeface="+mj-lt"/>
              <a:buAutoNum type="arabicPeriod" startAt="7"/>
            </a:pPr>
            <a:r>
              <a:rPr lang="zh-CN" altLang="en-US" sz="2000" b="1" dirty="0">
                <a:solidFill>
                  <a:srgbClr val="FF0000"/>
                </a:solidFill>
              </a:rPr>
              <a:t>沟通</a:t>
            </a:r>
            <a:endParaRPr lang="en-US" altLang="zh-CN" sz="2000" b="1" dirty="0">
              <a:solidFill>
                <a:srgbClr val="FF0000"/>
              </a:solidFill>
            </a:endParaRPr>
          </a:p>
          <a:p>
            <a:pPr marL="514350" indent="-514350">
              <a:spcBef>
                <a:spcPts val="100"/>
              </a:spcBef>
              <a:buClr>
                <a:schemeClr val="accent1"/>
              </a:buClr>
              <a:buSzPct val="100000"/>
              <a:buFont typeface="+mj-lt"/>
              <a:buAutoNum type="arabicPeriod" startAt="7"/>
            </a:pPr>
            <a:r>
              <a:rPr lang="zh-CN" altLang="en-US" sz="2000" b="1" dirty="0">
                <a:solidFill>
                  <a:srgbClr val="FF0000"/>
                </a:solidFill>
              </a:rPr>
              <a:t>项目管理</a:t>
            </a:r>
            <a:endParaRPr lang="en-US" altLang="zh-CN" sz="2000" b="1" dirty="0">
              <a:solidFill>
                <a:srgbClr val="FF0000"/>
              </a:solidFill>
            </a:endParaRPr>
          </a:p>
          <a:p>
            <a:pPr marL="514350" indent="-514350">
              <a:spcBef>
                <a:spcPts val="100"/>
              </a:spcBef>
              <a:buClr>
                <a:schemeClr val="accent1"/>
              </a:buClr>
              <a:buSzPct val="100000"/>
              <a:buFont typeface="+mj-lt"/>
              <a:buAutoNum type="arabicPeriod" startAt="7"/>
            </a:pPr>
            <a:r>
              <a:rPr lang="zh-CN" altLang="en-US" sz="2000" b="1" dirty="0">
                <a:solidFill>
                  <a:srgbClr val="686868"/>
                </a:solidFill>
              </a:rPr>
              <a:t>终身学习</a:t>
            </a:r>
            <a:endParaRPr lang="zh-CN" altLang="en-US" sz="2000" b="1" dirty="0">
              <a:solidFill>
                <a:srgbClr val="686868"/>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学习中的迷思</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a:t>我所学的专业怎么样？</a:t>
            </a:r>
            <a:endParaRPr lang="en-US" altLang="zh-CN" b="1" dirty="0"/>
          </a:p>
          <a:p>
            <a:pPr>
              <a:lnSpc>
                <a:spcPct val="150000"/>
              </a:lnSpc>
            </a:pPr>
            <a:r>
              <a:rPr lang="zh-CN" altLang="en-US" b="1" dirty="0"/>
              <a:t>我能不能学好这个专业？</a:t>
            </a:r>
            <a:endParaRPr lang="en-US" altLang="zh-CN" b="1" dirty="0"/>
          </a:p>
          <a:p>
            <a:pPr>
              <a:lnSpc>
                <a:spcPct val="150000"/>
              </a:lnSpc>
            </a:pPr>
            <a:r>
              <a:rPr lang="zh-CN" altLang="en-US" b="1" dirty="0"/>
              <a:t>我将来会不会从事这个专业？</a:t>
            </a:r>
            <a:endParaRPr lang="en-US" altLang="zh-CN" b="1" dirty="0"/>
          </a:p>
          <a:p>
            <a:pPr>
              <a:lnSpc>
                <a:spcPct val="150000"/>
              </a:lnSpc>
            </a:pPr>
            <a:r>
              <a:rPr lang="zh-CN" altLang="en-US" b="1" dirty="0"/>
              <a:t>我对这个专业不感兴趣怎么办</a:t>
            </a:r>
            <a:r>
              <a:rPr lang="zh-CN" altLang="en-US" b="1" dirty="0" smtClean="0"/>
              <a:t>？</a:t>
            </a:r>
            <a:endParaRPr lang="zh-CN" altLang="en-US" dirty="0"/>
          </a:p>
        </p:txBody>
      </p:sp>
      <p:sp>
        <p:nvSpPr>
          <p:cNvPr id="4" name="日期占位符 3"/>
          <p:cNvSpPr>
            <a:spLocks noGrp="1"/>
          </p:cNvSpPr>
          <p:nvPr>
            <p:ph type="dt" sz="half" idx="10"/>
          </p:nvPr>
        </p:nvSpPr>
        <p:spPr/>
        <p:txBody>
          <a:bodyPr/>
          <a:lstStyle/>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smtClean="0"/>
              <a:t>软件工程</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210820" y="1139190"/>
          <a:ext cx="8647430" cy="3053715"/>
        </p:xfrm>
        <a:graphic>
          <a:graphicData uri="http://schemas.openxmlformats.org/presentationml/2006/ole">
            <mc:AlternateContent xmlns:mc="http://schemas.openxmlformats.org/markup-compatibility/2006">
              <mc:Choice xmlns:v="urn:schemas-microsoft-com:vml" Requires="v">
                <p:oleObj spid="_x0000_s8" name="" r:id="rId1" imgW="5666740" imgH="4210050" progId="Paint.Picture">
                  <p:embed/>
                </p:oleObj>
              </mc:Choice>
              <mc:Fallback>
                <p:oleObj name="" r:id="rId1" imgW="5666740" imgH="4210050" progId="Paint.Picture">
                  <p:embed/>
                  <p:pic>
                    <p:nvPicPr>
                      <p:cNvPr id="0" name="图片 7"/>
                      <p:cNvPicPr/>
                      <p:nvPr/>
                    </p:nvPicPr>
                    <p:blipFill>
                      <a:blip r:embed="rId2"/>
                      <a:stretch>
                        <a:fillRect/>
                      </a:stretch>
                    </p:blipFill>
                    <p:spPr>
                      <a:xfrm>
                        <a:off x="210820" y="1139190"/>
                        <a:ext cx="8647430" cy="305371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smtClean="0"/>
              <a:t>软件工程</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925195" y="828675"/>
          <a:ext cx="3220085" cy="3806825"/>
        </p:xfrm>
        <a:graphic>
          <a:graphicData uri="http://schemas.openxmlformats.org/presentationml/2006/ole">
            <mc:AlternateContent xmlns:mc="http://schemas.openxmlformats.org/markup-compatibility/2006">
              <mc:Choice xmlns:v="urn:schemas-microsoft-com:vml" Requires="v">
                <p:oleObj spid="_x0000_s8" name="" r:id="rId1" imgW="4133850" imgH="4886325" progId="Paint.Picture">
                  <p:embed/>
                </p:oleObj>
              </mc:Choice>
              <mc:Fallback>
                <p:oleObj name="" r:id="rId1" imgW="4133850" imgH="4886325" progId="Paint.Picture">
                  <p:embed/>
                  <p:pic>
                    <p:nvPicPr>
                      <p:cNvPr id="0" name="图片 7"/>
                      <p:cNvPicPr/>
                      <p:nvPr/>
                    </p:nvPicPr>
                    <p:blipFill>
                      <a:blip r:embed="rId2"/>
                      <a:stretch>
                        <a:fillRect/>
                      </a:stretch>
                    </p:blipFill>
                    <p:spPr>
                      <a:xfrm>
                        <a:off x="925195" y="828675"/>
                        <a:ext cx="3220085" cy="3806825"/>
                      </a:xfrm>
                      <a:prstGeom prst="rect">
                        <a:avLst/>
                      </a:prstGeom>
                    </p:spPr>
                  </p:pic>
                </p:oleObj>
              </mc:Fallback>
            </mc:AlternateContent>
          </a:graphicData>
        </a:graphic>
      </p:graphicFrame>
      <p:graphicFrame>
        <p:nvGraphicFramePr>
          <p:cNvPr id="9" name="对象 8"/>
          <p:cNvGraphicFramePr/>
          <p:nvPr/>
        </p:nvGraphicFramePr>
        <p:xfrm>
          <a:off x="5239385" y="828675"/>
          <a:ext cx="2050415" cy="3761740"/>
        </p:xfrm>
        <a:graphic>
          <a:graphicData uri="http://schemas.openxmlformats.org/presentationml/2006/ole">
            <mc:AlternateContent xmlns:mc="http://schemas.openxmlformats.org/markup-compatibility/2006">
              <mc:Choice xmlns:v="urn:schemas-microsoft-com:vml" Requires="v">
                <p:oleObj spid="_x0000_s10" name="" r:id="rId3" imgW="2838450" imgH="5095875" progId="Paint.Picture">
                  <p:embed/>
                </p:oleObj>
              </mc:Choice>
              <mc:Fallback>
                <p:oleObj name="" r:id="rId3" imgW="2838450" imgH="5095875" progId="Paint.Picture">
                  <p:embed/>
                  <p:pic>
                    <p:nvPicPr>
                      <p:cNvPr id="0" name="图片 9"/>
                      <p:cNvPicPr/>
                      <p:nvPr/>
                    </p:nvPicPr>
                    <p:blipFill>
                      <a:blip r:embed="rId4"/>
                      <a:stretch>
                        <a:fillRect/>
                      </a:stretch>
                    </p:blipFill>
                    <p:spPr>
                      <a:xfrm>
                        <a:off x="5239385" y="828675"/>
                        <a:ext cx="2050415" cy="376174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软件工程</a:t>
            </a:r>
            <a:r>
              <a:rPr lang="zh-CN" altLang="en-US" dirty="0">
                <a:sym typeface="+mn-ea"/>
              </a:rPr>
              <a:t>专业就业形势</a:t>
            </a:r>
            <a:endParaRPr lang="zh-CN" altLang="en-US"/>
          </a:p>
        </p:txBody>
      </p:sp>
      <p:sp>
        <p:nvSpPr>
          <p:cNvPr id="4" name="日期占位符 3"/>
          <p:cNvSpPr>
            <a:spLocks noGrp="1"/>
          </p:cNvSpPr>
          <p:nvPr>
            <p:ph type="dt" sz="half" idx="10"/>
          </p:nvPr>
        </p:nvSpPr>
        <p:spPr/>
        <p:txBody>
          <a:bodyPr/>
          <a:p>
            <a:fld id="{6C677D33-B84E-43DD-8059-B0F498D8E1D0}"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smtClean="0"/>
              <a:t>软件工程</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graphicFrame>
        <p:nvGraphicFramePr>
          <p:cNvPr id="7" name="内容占位符 6"/>
          <p:cNvGraphicFramePr>
            <a:graphicFrameLocks noChangeAspect="1"/>
          </p:cNvGraphicFramePr>
          <p:nvPr>
            <p:ph idx="1"/>
          </p:nvPr>
        </p:nvGraphicFramePr>
        <p:xfrm>
          <a:off x="389255" y="828675"/>
          <a:ext cx="7901940" cy="3806825"/>
        </p:xfrm>
        <a:graphic>
          <a:graphicData uri="http://schemas.openxmlformats.org/presentationml/2006/ole">
            <mc:AlternateContent xmlns:mc="http://schemas.openxmlformats.org/markup-compatibility/2006">
              <mc:Choice xmlns:v="urn:schemas-microsoft-com:vml" Requires="v">
                <p:oleObj spid="_x0000_s8" name="" r:id="rId1" imgW="6285865" imgH="6753225" progId="Paint.Picture">
                  <p:embed/>
                </p:oleObj>
              </mc:Choice>
              <mc:Fallback>
                <p:oleObj name="" r:id="rId1" imgW="6285865" imgH="6753225" progId="Paint.Picture">
                  <p:embed/>
                  <p:pic>
                    <p:nvPicPr>
                      <p:cNvPr id="0" name="图片 7"/>
                      <p:cNvPicPr/>
                      <p:nvPr/>
                    </p:nvPicPr>
                    <p:blipFill>
                      <a:blip r:embed="rId2"/>
                      <a:stretch>
                        <a:fillRect/>
                      </a:stretch>
                    </p:blipFill>
                    <p:spPr>
                      <a:xfrm>
                        <a:off x="389255" y="828675"/>
                        <a:ext cx="7901940" cy="3806825"/>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积分">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2892</Words>
  <Application>WPS 演示</Application>
  <PresentationFormat>全屏显示(16:9)</PresentationFormat>
  <Paragraphs>527</Paragraphs>
  <Slides>42</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vt:i4>
      </vt:variant>
      <vt:variant>
        <vt:lpstr>幻灯片标题</vt:lpstr>
      </vt:variant>
      <vt:variant>
        <vt:i4>42</vt:i4>
      </vt:variant>
    </vt:vector>
  </HeadingPairs>
  <TitlesOfParts>
    <vt:vector size="68" baseType="lpstr">
      <vt:lpstr>Arial</vt:lpstr>
      <vt:lpstr>宋体</vt:lpstr>
      <vt:lpstr>Wingdings</vt:lpstr>
      <vt:lpstr>Wingdings 3</vt:lpstr>
      <vt:lpstr>微软雅黑</vt:lpstr>
      <vt:lpstr>华康俪金黑W8(P)</vt:lpstr>
      <vt:lpstr>经典繁仿黑</vt:lpstr>
      <vt:lpstr>华文中宋</vt:lpstr>
      <vt:lpstr>黑体</vt:lpstr>
      <vt:lpstr>Arial Black</vt:lpstr>
      <vt:lpstr>Arial Unicode MS</vt:lpstr>
      <vt:lpstr>等线</vt:lpstr>
      <vt:lpstr>Times New Roman</vt:lpstr>
      <vt:lpstr>积分</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软件工程 Software  Engineering</vt:lpstr>
      <vt:lpstr>本次课程速递</vt:lpstr>
      <vt:lpstr>PowerPoint 演示文稿</vt:lpstr>
      <vt:lpstr>在微软流传着这样一个故事</vt:lpstr>
      <vt:lpstr>中国工程教育专业认证</vt:lpstr>
      <vt:lpstr>学习中的迷思</vt:lpstr>
      <vt:lpstr>软件工程专业就业形势</vt:lpstr>
      <vt:lpstr>软件工程专业就业形势</vt:lpstr>
      <vt:lpstr>软件工程专业就业形势</vt:lpstr>
      <vt:lpstr>软件工程专业就业形势</vt:lpstr>
      <vt:lpstr>软件工程专业就业形势</vt:lpstr>
      <vt:lpstr>网络工程专业就业形势</vt:lpstr>
      <vt:lpstr>网络工程专业就业形势</vt:lpstr>
      <vt:lpstr>网络工程专业就业形势</vt:lpstr>
      <vt:lpstr>网络工程专业就业形势</vt:lpstr>
      <vt:lpstr>网络工程专业就业形势</vt:lpstr>
      <vt:lpstr>PowerPoint 演示文稿</vt:lpstr>
      <vt:lpstr>课程介绍</vt:lpstr>
      <vt:lpstr>课程介绍</vt:lpstr>
      <vt:lpstr>课程目标</vt:lpstr>
      <vt:lpstr>基本目标</vt:lpstr>
      <vt:lpstr>学习任务</vt:lpstr>
      <vt:lpstr>学习要求</vt:lpstr>
      <vt:lpstr>学习要求</vt:lpstr>
      <vt:lpstr>学习要求</vt:lpstr>
      <vt:lpstr>怎么学</vt:lpstr>
      <vt:lpstr>怎么学</vt:lpstr>
      <vt:lpstr>参考书</vt:lpstr>
      <vt:lpstr>参考书</vt:lpstr>
      <vt:lpstr>学习资源</vt:lpstr>
      <vt:lpstr>课程考核方式</vt:lpstr>
      <vt:lpstr>课程项目实践要求</vt:lpstr>
      <vt:lpstr>课程项目实践要求</vt:lpstr>
      <vt:lpstr>课程项目实践要求</vt:lpstr>
      <vt:lpstr>题目</vt:lpstr>
      <vt:lpstr>提问</vt:lpstr>
      <vt:lpstr>什么是软件工程？</vt:lpstr>
      <vt:lpstr>为何要搞工程?</vt:lpstr>
      <vt:lpstr>“工程”  在各种行业都有</vt:lpstr>
      <vt:lpstr>软件工程的主要内容</vt:lpstr>
      <vt:lpstr>软件工程学科的基本内容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wq</cp:lastModifiedBy>
  <cp:revision>196</cp:revision>
  <dcterms:created xsi:type="dcterms:W3CDTF">2020-02-07T06:58:00Z</dcterms:created>
  <dcterms:modified xsi:type="dcterms:W3CDTF">2021-03-07T06:57:38Z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