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wmf" ContentType="image/x-wmf"/>
  <Default Extension="wdp" ContentType="image/vnd.ms-photo"/>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94"/>
  </p:handoutMasterIdLst>
  <p:sldIdLst>
    <p:sldId id="256" r:id="rId3"/>
    <p:sldId id="387" r:id="rId5"/>
    <p:sldId id="257" r:id="rId6"/>
    <p:sldId id="294" r:id="rId7"/>
    <p:sldId id="533" r:id="rId8"/>
    <p:sldId id="586" r:id="rId9"/>
    <p:sldId id="535" r:id="rId10"/>
    <p:sldId id="536" r:id="rId11"/>
    <p:sldId id="587" r:id="rId12"/>
    <p:sldId id="588" r:id="rId13"/>
    <p:sldId id="594" r:id="rId14"/>
    <p:sldId id="537" r:id="rId15"/>
    <p:sldId id="570" r:id="rId16"/>
    <p:sldId id="538" r:id="rId17"/>
    <p:sldId id="584" r:id="rId18"/>
    <p:sldId id="539" r:id="rId19"/>
    <p:sldId id="540" r:id="rId20"/>
    <p:sldId id="541" r:id="rId21"/>
    <p:sldId id="542" r:id="rId22"/>
    <p:sldId id="595" r:id="rId23"/>
    <p:sldId id="565" r:id="rId24"/>
    <p:sldId id="543" r:id="rId25"/>
    <p:sldId id="593" r:id="rId26"/>
    <p:sldId id="544" r:id="rId27"/>
    <p:sldId id="567" r:id="rId28"/>
    <p:sldId id="566" r:id="rId29"/>
    <p:sldId id="546" r:id="rId30"/>
    <p:sldId id="568" r:id="rId31"/>
    <p:sldId id="547" r:id="rId32"/>
    <p:sldId id="569" r:id="rId33"/>
    <p:sldId id="548" r:id="rId34"/>
    <p:sldId id="549" r:id="rId35"/>
    <p:sldId id="550" r:id="rId36"/>
    <p:sldId id="551" r:id="rId37"/>
    <p:sldId id="571" r:id="rId38"/>
    <p:sldId id="572" r:id="rId39"/>
    <p:sldId id="573" r:id="rId40"/>
    <p:sldId id="552" r:id="rId41"/>
    <p:sldId id="574" r:id="rId42"/>
    <p:sldId id="554" r:id="rId43"/>
    <p:sldId id="555" r:id="rId44"/>
    <p:sldId id="596" r:id="rId45"/>
    <p:sldId id="597" r:id="rId46"/>
    <p:sldId id="598" r:id="rId47"/>
    <p:sldId id="599" r:id="rId48"/>
    <p:sldId id="600" r:id="rId49"/>
    <p:sldId id="601" r:id="rId50"/>
    <p:sldId id="602" r:id="rId51"/>
    <p:sldId id="603" r:id="rId52"/>
    <p:sldId id="604" r:id="rId53"/>
    <p:sldId id="605" r:id="rId54"/>
    <p:sldId id="606" r:id="rId55"/>
    <p:sldId id="607" r:id="rId56"/>
    <p:sldId id="608" r:id="rId57"/>
    <p:sldId id="609" r:id="rId58"/>
    <p:sldId id="610" r:id="rId59"/>
    <p:sldId id="611" r:id="rId60"/>
    <p:sldId id="612" r:id="rId61"/>
    <p:sldId id="613" r:id="rId62"/>
    <p:sldId id="614" r:id="rId63"/>
    <p:sldId id="615" r:id="rId64"/>
    <p:sldId id="616" r:id="rId65"/>
    <p:sldId id="617" r:id="rId66"/>
    <p:sldId id="618" r:id="rId67"/>
    <p:sldId id="619" r:id="rId68"/>
    <p:sldId id="620" r:id="rId69"/>
    <p:sldId id="621" r:id="rId70"/>
    <p:sldId id="622" r:id="rId71"/>
    <p:sldId id="623" r:id="rId72"/>
    <p:sldId id="624" r:id="rId73"/>
    <p:sldId id="625" r:id="rId74"/>
    <p:sldId id="626" r:id="rId75"/>
    <p:sldId id="627" r:id="rId76"/>
    <p:sldId id="628" r:id="rId77"/>
    <p:sldId id="629" r:id="rId78"/>
    <p:sldId id="630" r:id="rId79"/>
    <p:sldId id="631" r:id="rId80"/>
    <p:sldId id="632" r:id="rId81"/>
    <p:sldId id="633" r:id="rId82"/>
    <p:sldId id="634" r:id="rId83"/>
    <p:sldId id="635" r:id="rId84"/>
    <p:sldId id="636" r:id="rId85"/>
    <p:sldId id="637" r:id="rId86"/>
    <p:sldId id="638" r:id="rId87"/>
    <p:sldId id="639" r:id="rId88"/>
    <p:sldId id="559" r:id="rId89"/>
    <p:sldId id="583" r:id="rId90"/>
    <p:sldId id="640" r:id="rId91"/>
    <p:sldId id="641" r:id="rId92"/>
    <p:sldId id="446" r:id="rId9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9857" autoAdjust="0"/>
  </p:normalViewPr>
  <p:slideViewPr>
    <p:cSldViewPr snapToGrid="0">
      <p:cViewPr varScale="1">
        <p:scale>
          <a:sx n="73" d="100"/>
          <a:sy n="73" d="100"/>
        </p:scale>
        <p:origin x="-510" y="-90"/>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776" y="56"/>
      </p:cViewPr>
      <p:guideLst/>
    </p:cSldViewPr>
  </p:notesViewPr>
  <p:gridSpacing cx="72008" cy="72008"/>
</p:viewPr>
</file>

<file path=ppt/_rels/presentation.xml.rels><?xml version="1.0" encoding="UTF-8" standalone="yes"?>
<Relationships xmlns="http://schemas.openxmlformats.org/package/2006/relationships"><Relationship Id="rId97" Type="http://schemas.openxmlformats.org/officeDocument/2006/relationships/tableStyles" Target="tableStyles.xml"/><Relationship Id="rId96" Type="http://schemas.openxmlformats.org/officeDocument/2006/relationships/viewProps" Target="viewProps.xml"/><Relationship Id="rId95" Type="http://schemas.openxmlformats.org/officeDocument/2006/relationships/presProps" Target="presProps.xml"/><Relationship Id="rId94" Type="http://schemas.openxmlformats.org/officeDocument/2006/relationships/handoutMaster" Target="handoutMasters/handoutMaster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B55A7A-C502-46B6-855A-4BBB11597EE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8659B1-BC94-4B1F-9D70-551345BF8F3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18A599-32F8-4B61-A0CD-2608407245F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849A97-A90C-496F-AD26-75D9C1389A1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514350" rtl="0" eaLnBrk="1" latinLnBrk="0" hangingPunct="1">
      <a:defRPr sz="675" kern="1200">
        <a:solidFill>
          <a:schemeClr val="tx1"/>
        </a:solidFill>
        <a:latin typeface="+mn-lt"/>
        <a:ea typeface="+mn-ea"/>
        <a:cs typeface="+mn-cs"/>
      </a:defRPr>
    </a:lvl1pPr>
    <a:lvl2pPr marL="257175" algn="l" defTabSz="514350" rtl="0" eaLnBrk="1" latinLnBrk="0" hangingPunct="1">
      <a:defRPr sz="675" kern="1200">
        <a:solidFill>
          <a:schemeClr val="tx1"/>
        </a:solidFill>
        <a:latin typeface="+mn-lt"/>
        <a:ea typeface="+mn-ea"/>
        <a:cs typeface="+mn-cs"/>
      </a:defRPr>
    </a:lvl2pPr>
    <a:lvl3pPr marL="514350" algn="l" defTabSz="514350" rtl="0" eaLnBrk="1" latinLnBrk="0" hangingPunct="1">
      <a:defRPr sz="675" kern="1200">
        <a:solidFill>
          <a:schemeClr val="tx1"/>
        </a:solidFill>
        <a:latin typeface="+mn-lt"/>
        <a:ea typeface="+mn-ea"/>
        <a:cs typeface="+mn-cs"/>
      </a:defRPr>
    </a:lvl3pPr>
    <a:lvl4pPr marL="771525" algn="l" defTabSz="514350" rtl="0" eaLnBrk="1" latinLnBrk="0" hangingPunct="1">
      <a:defRPr sz="675" kern="1200">
        <a:solidFill>
          <a:schemeClr val="tx1"/>
        </a:solidFill>
        <a:latin typeface="+mn-lt"/>
        <a:ea typeface="+mn-ea"/>
        <a:cs typeface="+mn-cs"/>
      </a:defRPr>
    </a:lvl4pPr>
    <a:lvl5pPr marL="1028700" algn="l" defTabSz="514350" rtl="0" eaLnBrk="1" latinLnBrk="0" hangingPunct="1">
      <a:defRPr sz="675" kern="1200">
        <a:solidFill>
          <a:schemeClr val="tx1"/>
        </a:solidFill>
        <a:latin typeface="+mn-lt"/>
        <a:ea typeface="+mn-ea"/>
        <a:cs typeface="+mn-cs"/>
      </a:defRPr>
    </a:lvl5pPr>
    <a:lvl6pPr marL="1285875" algn="l" defTabSz="514350" rtl="0" eaLnBrk="1" latinLnBrk="0" hangingPunct="1">
      <a:defRPr sz="675" kern="1200">
        <a:solidFill>
          <a:schemeClr val="tx1"/>
        </a:solidFill>
        <a:latin typeface="+mn-lt"/>
        <a:ea typeface="+mn-ea"/>
        <a:cs typeface="+mn-cs"/>
      </a:defRPr>
    </a:lvl6pPr>
    <a:lvl7pPr marL="1543050" algn="l" defTabSz="514350" rtl="0" eaLnBrk="1" latinLnBrk="0" hangingPunct="1">
      <a:defRPr sz="675" kern="1200">
        <a:solidFill>
          <a:schemeClr val="tx1"/>
        </a:solidFill>
        <a:latin typeface="+mn-lt"/>
        <a:ea typeface="+mn-ea"/>
        <a:cs typeface="+mn-cs"/>
      </a:defRPr>
    </a:lvl7pPr>
    <a:lvl8pPr marL="1800225" algn="l" defTabSz="514350" rtl="0" eaLnBrk="1" latinLnBrk="0" hangingPunct="1">
      <a:defRPr sz="675" kern="1200">
        <a:solidFill>
          <a:schemeClr val="tx1"/>
        </a:solidFill>
        <a:latin typeface="+mn-lt"/>
        <a:ea typeface="+mn-ea"/>
        <a:cs typeface="+mn-cs"/>
      </a:defRPr>
    </a:lvl8pPr>
    <a:lvl9pPr marL="2057400" algn="l" defTabSz="514350" rtl="0" eaLnBrk="1" latinLnBrk="0" hangingPunct="1">
      <a:defRPr sz="67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6" Type="http://schemas.openxmlformats.org/officeDocument/2006/relationships/hyperlink" Target="https://baike.so.com/doc/518629-549105.html" TargetMode="External"/><Relationship Id="rId5" Type="http://schemas.openxmlformats.org/officeDocument/2006/relationships/hyperlink" Target="https://baike.so.com/doc/5441607-5679939.html" TargetMode="External"/><Relationship Id="rId4" Type="http://schemas.openxmlformats.org/officeDocument/2006/relationships/hyperlink" Target="https://baike.so.com/doc/3291061-3466832.html" TargetMode="External"/><Relationship Id="rId3" Type="http://schemas.openxmlformats.org/officeDocument/2006/relationships/hyperlink" Target="https://p1.ssl.qhimg.com/t010e0f5c481d2bad87.jpg" TargetMode="External"/><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675" b="0" i="0" kern="1200" dirty="0" smtClean="0">
                <a:solidFill>
                  <a:schemeClr val="tx1"/>
                </a:solidFill>
                <a:effectLst/>
                <a:latin typeface="+mn-lt"/>
                <a:ea typeface="+mn-ea"/>
                <a:cs typeface="+mn-cs"/>
              </a:rPr>
              <a:t>发明者用五个以</a:t>
            </a:r>
            <a:r>
              <a:rPr lang="en-US" altLang="zh-CN" sz="675" b="0" i="0" kern="1200" dirty="0" smtClean="0">
                <a:solidFill>
                  <a:schemeClr val="tx1"/>
                </a:solidFill>
                <a:effectLst/>
                <a:latin typeface="+mn-lt"/>
                <a:ea typeface="+mn-ea"/>
                <a:cs typeface="+mn-cs"/>
              </a:rPr>
              <a:t>W</a:t>
            </a:r>
            <a:r>
              <a:rPr lang="zh-CN" altLang="en-US" sz="675" b="0" i="0" kern="1200" dirty="0" smtClean="0">
                <a:solidFill>
                  <a:schemeClr val="tx1"/>
                </a:solidFill>
                <a:effectLst/>
                <a:latin typeface="+mn-lt"/>
                <a:ea typeface="+mn-ea"/>
                <a:cs typeface="+mn-cs"/>
              </a:rPr>
              <a:t>开头的英语单词和两个以</a:t>
            </a:r>
            <a:r>
              <a:rPr lang="en-US" altLang="zh-CN" sz="675" b="0" i="0" kern="1200" dirty="0" smtClean="0">
                <a:solidFill>
                  <a:schemeClr val="tx1"/>
                </a:solidFill>
                <a:effectLst/>
                <a:latin typeface="+mn-lt"/>
                <a:ea typeface="+mn-ea"/>
                <a:cs typeface="+mn-cs"/>
              </a:rPr>
              <a:t>H</a:t>
            </a:r>
            <a:r>
              <a:rPr lang="zh-CN" altLang="en-US" sz="675" b="0" i="0" kern="1200" dirty="0" smtClean="0">
                <a:solidFill>
                  <a:schemeClr val="tx1"/>
                </a:solidFill>
                <a:effectLst/>
                <a:latin typeface="+mn-lt"/>
                <a:ea typeface="+mn-ea"/>
                <a:cs typeface="+mn-cs"/>
              </a:rPr>
              <a:t>开头的英语单词进行设问，发现解决问题的线索，寻找发明</a:t>
            </a:r>
            <a:r>
              <a:rPr lang="en-US" altLang="zh-CN" sz="675" b="0" i="0" u="none" strike="noStrike" kern="1200" dirty="0" smtClean="0">
                <a:solidFill>
                  <a:schemeClr val="tx1"/>
                </a:solidFill>
                <a:effectLst/>
                <a:latin typeface="+mn-lt"/>
                <a:ea typeface="+mn-ea"/>
                <a:cs typeface="+mn-cs"/>
                <a:hlinkClick r:id="rId3"/>
              </a:rPr>
              <a:t>5W2H</a:t>
            </a:r>
            <a:r>
              <a:rPr lang="zh-CN" altLang="en-US" sz="675" b="0" i="0" u="none" strike="noStrike" kern="1200" dirty="0" smtClean="0">
                <a:solidFill>
                  <a:schemeClr val="tx1"/>
                </a:solidFill>
                <a:effectLst/>
                <a:latin typeface="+mn-lt"/>
                <a:ea typeface="+mn-ea"/>
                <a:cs typeface="+mn-cs"/>
                <a:hlinkClick r:id="rId3"/>
              </a:rPr>
              <a:t>分析法</a:t>
            </a:r>
            <a:r>
              <a:rPr lang="zh-CN" altLang="en-US" sz="675" b="0" i="0" kern="1200" dirty="0" smtClean="0">
                <a:solidFill>
                  <a:schemeClr val="tx1"/>
                </a:solidFill>
                <a:effectLst/>
                <a:latin typeface="+mn-lt"/>
                <a:ea typeface="+mn-ea"/>
                <a:cs typeface="+mn-cs"/>
              </a:rPr>
              <a:t>思路，进行设计构思，从而搞出新的发明项目，这就叫做</a:t>
            </a:r>
            <a:r>
              <a:rPr lang="en-US" altLang="zh-CN" sz="675" b="0" i="0" kern="1200" dirty="0" smtClean="0">
                <a:solidFill>
                  <a:schemeClr val="tx1"/>
                </a:solidFill>
                <a:effectLst/>
                <a:latin typeface="+mn-lt"/>
                <a:ea typeface="+mn-ea"/>
                <a:cs typeface="+mn-cs"/>
              </a:rPr>
              <a:t>5W2H</a:t>
            </a:r>
            <a:r>
              <a:rPr lang="zh-CN" altLang="en-US" sz="675" b="0" i="0" kern="1200" dirty="0" smtClean="0">
                <a:solidFill>
                  <a:schemeClr val="tx1"/>
                </a:solidFill>
                <a:effectLst/>
                <a:latin typeface="+mn-lt"/>
                <a:ea typeface="+mn-ea"/>
                <a:cs typeface="+mn-cs"/>
              </a:rPr>
              <a:t>法。</a:t>
            </a:r>
            <a:endParaRPr lang="zh-CN" altLang="en-US" sz="675" b="0" i="0" kern="1200" dirty="0" smtClean="0">
              <a:solidFill>
                <a:schemeClr val="tx1"/>
              </a:solidFill>
              <a:effectLst/>
              <a:latin typeface="+mn-lt"/>
              <a:ea typeface="+mn-ea"/>
              <a:cs typeface="+mn-cs"/>
            </a:endParaRPr>
          </a:p>
          <a:p>
            <a:r>
              <a:rPr lang="en-US" altLang="zh-CN" sz="675" b="0" i="0" kern="1200" dirty="0" smtClean="0">
                <a:solidFill>
                  <a:schemeClr val="tx1"/>
                </a:solidFill>
                <a:effectLst/>
                <a:latin typeface="+mn-lt"/>
                <a:ea typeface="+mn-ea"/>
                <a:cs typeface="+mn-cs"/>
              </a:rPr>
              <a:t>(1) </a:t>
            </a:r>
            <a:r>
              <a:rPr lang="en-US" altLang="zh-CN" sz="675" b="0" i="0" u="none" strike="noStrike" kern="1200" dirty="0" smtClean="0">
                <a:solidFill>
                  <a:schemeClr val="tx1"/>
                </a:solidFill>
                <a:effectLst/>
                <a:latin typeface="+mn-lt"/>
                <a:ea typeface="+mn-ea"/>
                <a:cs typeface="+mn-cs"/>
                <a:hlinkClick r:id="rId4"/>
              </a:rPr>
              <a:t>WHAT</a:t>
            </a:r>
            <a:r>
              <a:rPr lang="en-US" altLang="zh-CN" sz="675" b="0" i="0" kern="1200" dirty="0" smtClean="0">
                <a:solidFill>
                  <a:schemeClr val="tx1"/>
                </a:solidFill>
                <a:effectLst/>
                <a:latin typeface="+mn-lt"/>
                <a:ea typeface="+mn-ea"/>
                <a:cs typeface="+mn-cs"/>
              </a:rPr>
              <a:t>--</a:t>
            </a:r>
            <a:r>
              <a:rPr lang="zh-CN" altLang="en-US" sz="675" b="0" i="0" kern="1200" dirty="0" smtClean="0">
                <a:solidFill>
                  <a:schemeClr val="tx1"/>
                </a:solidFill>
                <a:effectLst/>
                <a:latin typeface="+mn-lt"/>
                <a:ea typeface="+mn-ea"/>
                <a:cs typeface="+mn-cs"/>
              </a:rPr>
              <a:t>是什么</a:t>
            </a:r>
            <a:r>
              <a:rPr lang="en-US" altLang="zh-CN" sz="675" b="0" i="0" kern="1200" dirty="0" smtClean="0">
                <a:solidFill>
                  <a:schemeClr val="tx1"/>
                </a:solidFill>
                <a:effectLst/>
                <a:latin typeface="+mn-lt"/>
                <a:ea typeface="+mn-ea"/>
                <a:cs typeface="+mn-cs"/>
              </a:rPr>
              <a:t>?</a:t>
            </a:r>
            <a:r>
              <a:rPr lang="zh-CN" altLang="en-US" sz="675" b="0" i="0" kern="1200" dirty="0" smtClean="0">
                <a:solidFill>
                  <a:schemeClr val="tx1"/>
                </a:solidFill>
                <a:effectLst/>
                <a:latin typeface="+mn-lt"/>
                <a:ea typeface="+mn-ea"/>
                <a:cs typeface="+mn-cs"/>
              </a:rPr>
              <a:t>目的是什么</a:t>
            </a:r>
            <a:r>
              <a:rPr lang="en-US" altLang="zh-CN" sz="675" b="0" i="0" kern="1200" dirty="0" smtClean="0">
                <a:solidFill>
                  <a:schemeClr val="tx1"/>
                </a:solidFill>
                <a:effectLst/>
                <a:latin typeface="+mn-lt"/>
                <a:ea typeface="+mn-ea"/>
                <a:cs typeface="+mn-cs"/>
              </a:rPr>
              <a:t>?</a:t>
            </a:r>
            <a:r>
              <a:rPr lang="zh-CN" altLang="en-US" sz="675" b="0" i="0" kern="1200" dirty="0" smtClean="0">
                <a:solidFill>
                  <a:schemeClr val="tx1"/>
                </a:solidFill>
                <a:effectLst/>
                <a:latin typeface="+mn-lt"/>
                <a:ea typeface="+mn-ea"/>
                <a:cs typeface="+mn-cs"/>
              </a:rPr>
              <a:t>做什么工作</a:t>
            </a:r>
            <a:r>
              <a:rPr lang="en-US" altLang="zh-CN" sz="675" b="0" i="0" kern="1200" dirty="0" smtClean="0">
                <a:solidFill>
                  <a:schemeClr val="tx1"/>
                </a:solidFill>
                <a:effectLst/>
                <a:latin typeface="+mn-lt"/>
                <a:ea typeface="+mn-ea"/>
                <a:cs typeface="+mn-cs"/>
              </a:rPr>
              <a:t>?</a:t>
            </a:r>
            <a:endParaRPr lang="en-US" altLang="zh-CN" sz="675" b="0" i="0" kern="1200" dirty="0" smtClean="0">
              <a:solidFill>
                <a:schemeClr val="tx1"/>
              </a:solidFill>
              <a:effectLst/>
              <a:latin typeface="+mn-lt"/>
              <a:ea typeface="+mn-ea"/>
              <a:cs typeface="+mn-cs"/>
            </a:endParaRPr>
          </a:p>
          <a:p>
            <a:r>
              <a:rPr lang="en-US" altLang="zh-CN" sz="675" b="0" i="0" kern="1200" dirty="0" smtClean="0">
                <a:solidFill>
                  <a:schemeClr val="tx1"/>
                </a:solidFill>
                <a:effectLst/>
                <a:latin typeface="+mn-lt"/>
                <a:ea typeface="+mn-ea"/>
                <a:cs typeface="+mn-cs"/>
              </a:rPr>
              <a:t>(2) </a:t>
            </a:r>
            <a:r>
              <a:rPr lang="en-US" altLang="zh-CN" sz="675" b="0" i="0" u="none" strike="noStrike" kern="1200" dirty="0" smtClean="0">
                <a:solidFill>
                  <a:schemeClr val="tx1"/>
                </a:solidFill>
                <a:effectLst/>
                <a:latin typeface="+mn-lt"/>
                <a:ea typeface="+mn-ea"/>
                <a:cs typeface="+mn-cs"/>
                <a:hlinkClick r:id="rId5"/>
              </a:rPr>
              <a:t>WHY</a:t>
            </a:r>
            <a:r>
              <a:rPr lang="en-US" altLang="zh-CN" sz="675" b="0" i="0" kern="1200" dirty="0" smtClean="0">
                <a:solidFill>
                  <a:schemeClr val="tx1"/>
                </a:solidFill>
                <a:effectLst/>
                <a:latin typeface="+mn-lt"/>
                <a:ea typeface="+mn-ea"/>
                <a:cs typeface="+mn-cs"/>
              </a:rPr>
              <a:t>--</a:t>
            </a:r>
            <a:r>
              <a:rPr lang="zh-CN" altLang="en-US" sz="675" b="0" i="0" kern="1200" dirty="0" smtClean="0">
                <a:solidFill>
                  <a:schemeClr val="tx1"/>
                </a:solidFill>
                <a:effectLst/>
                <a:latin typeface="+mn-lt"/>
                <a:ea typeface="+mn-ea"/>
                <a:cs typeface="+mn-cs"/>
              </a:rPr>
              <a:t>为什么要做</a:t>
            </a:r>
            <a:r>
              <a:rPr lang="en-US" altLang="zh-CN" sz="675" b="0" i="0" kern="1200" dirty="0" smtClean="0">
                <a:solidFill>
                  <a:schemeClr val="tx1"/>
                </a:solidFill>
                <a:effectLst/>
                <a:latin typeface="+mn-lt"/>
                <a:ea typeface="+mn-ea"/>
                <a:cs typeface="+mn-cs"/>
              </a:rPr>
              <a:t>?</a:t>
            </a:r>
            <a:r>
              <a:rPr lang="zh-CN" altLang="en-US" sz="675" b="0" i="0" kern="1200" dirty="0" smtClean="0">
                <a:solidFill>
                  <a:schemeClr val="tx1"/>
                </a:solidFill>
                <a:effectLst/>
                <a:latin typeface="+mn-lt"/>
                <a:ea typeface="+mn-ea"/>
                <a:cs typeface="+mn-cs"/>
              </a:rPr>
              <a:t>可不可以不做</a:t>
            </a:r>
            <a:r>
              <a:rPr lang="en-US" altLang="zh-CN" sz="675" b="0" i="0" kern="1200" dirty="0" smtClean="0">
                <a:solidFill>
                  <a:schemeClr val="tx1"/>
                </a:solidFill>
                <a:effectLst/>
                <a:latin typeface="+mn-lt"/>
                <a:ea typeface="+mn-ea"/>
                <a:cs typeface="+mn-cs"/>
              </a:rPr>
              <a:t>?</a:t>
            </a:r>
            <a:r>
              <a:rPr lang="zh-CN" altLang="en-US" sz="675" b="0" i="0" kern="1200" dirty="0" smtClean="0">
                <a:solidFill>
                  <a:schemeClr val="tx1"/>
                </a:solidFill>
                <a:effectLst/>
                <a:latin typeface="+mn-lt"/>
                <a:ea typeface="+mn-ea"/>
                <a:cs typeface="+mn-cs"/>
              </a:rPr>
              <a:t>有没有替代方案</a:t>
            </a:r>
            <a:r>
              <a:rPr lang="en-US" altLang="zh-CN" sz="675" b="0" i="0" kern="1200" dirty="0" smtClean="0">
                <a:solidFill>
                  <a:schemeClr val="tx1"/>
                </a:solidFill>
                <a:effectLst/>
                <a:latin typeface="+mn-lt"/>
                <a:ea typeface="+mn-ea"/>
                <a:cs typeface="+mn-cs"/>
              </a:rPr>
              <a:t>?</a:t>
            </a:r>
            <a:endParaRPr lang="en-US" altLang="zh-CN" sz="675" b="0" i="0" kern="1200" dirty="0" smtClean="0">
              <a:solidFill>
                <a:schemeClr val="tx1"/>
              </a:solidFill>
              <a:effectLst/>
              <a:latin typeface="+mn-lt"/>
              <a:ea typeface="+mn-ea"/>
              <a:cs typeface="+mn-cs"/>
            </a:endParaRPr>
          </a:p>
          <a:p>
            <a:r>
              <a:rPr lang="en-US" altLang="zh-CN" sz="675" b="0" i="0" kern="1200" dirty="0" smtClean="0">
                <a:solidFill>
                  <a:schemeClr val="tx1"/>
                </a:solidFill>
                <a:effectLst/>
                <a:latin typeface="+mn-lt"/>
                <a:ea typeface="+mn-ea"/>
                <a:cs typeface="+mn-cs"/>
              </a:rPr>
              <a:t>(3) WHO--</a:t>
            </a:r>
            <a:r>
              <a:rPr lang="zh-CN" altLang="en-US" sz="675" b="0" i="0" kern="1200" dirty="0" smtClean="0">
                <a:solidFill>
                  <a:schemeClr val="tx1"/>
                </a:solidFill>
                <a:effectLst/>
                <a:latin typeface="+mn-lt"/>
                <a:ea typeface="+mn-ea"/>
                <a:cs typeface="+mn-cs"/>
              </a:rPr>
              <a:t>谁</a:t>
            </a:r>
            <a:r>
              <a:rPr lang="en-US" altLang="zh-CN" sz="675" b="0" i="0" kern="1200" dirty="0" smtClean="0">
                <a:solidFill>
                  <a:schemeClr val="tx1"/>
                </a:solidFill>
                <a:effectLst/>
                <a:latin typeface="+mn-lt"/>
                <a:ea typeface="+mn-ea"/>
                <a:cs typeface="+mn-cs"/>
              </a:rPr>
              <a:t>?</a:t>
            </a:r>
            <a:r>
              <a:rPr lang="zh-CN" altLang="en-US" sz="675" b="0" i="0" kern="1200" dirty="0" smtClean="0">
                <a:solidFill>
                  <a:schemeClr val="tx1"/>
                </a:solidFill>
                <a:effectLst/>
                <a:latin typeface="+mn-lt"/>
                <a:ea typeface="+mn-ea"/>
                <a:cs typeface="+mn-cs"/>
              </a:rPr>
              <a:t>由谁来做</a:t>
            </a:r>
            <a:r>
              <a:rPr lang="en-US" altLang="zh-CN" sz="675" b="0" i="0" kern="1200" dirty="0" smtClean="0">
                <a:solidFill>
                  <a:schemeClr val="tx1"/>
                </a:solidFill>
                <a:effectLst/>
                <a:latin typeface="+mn-lt"/>
                <a:ea typeface="+mn-ea"/>
                <a:cs typeface="+mn-cs"/>
              </a:rPr>
              <a:t>?</a:t>
            </a:r>
            <a:endParaRPr lang="en-US" altLang="zh-CN" sz="675" b="0" i="0" kern="1200" dirty="0" smtClean="0">
              <a:solidFill>
                <a:schemeClr val="tx1"/>
              </a:solidFill>
              <a:effectLst/>
              <a:latin typeface="+mn-lt"/>
              <a:ea typeface="+mn-ea"/>
              <a:cs typeface="+mn-cs"/>
            </a:endParaRPr>
          </a:p>
          <a:p>
            <a:r>
              <a:rPr lang="en-US" altLang="zh-CN" sz="675" b="0" i="0" kern="1200" dirty="0" smtClean="0">
                <a:solidFill>
                  <a:schemeClr val="tx1"/>
                </a:solidFill>
                <a:effectLst/>
                <a:latin typeface="+mn-lt"/>
                <a:ea typeface="+mn-ea"/>
                <a:cs typeface="+mn-cs"/>
              </a:rPr>
              <a:t>(4) </a:t>
            </a:r>
            <a:r>
              <a:rPr lang="en-US" altLang="zh-CN" sz="675" b="0" i="0" u="none" strike="noStrike" kern="1200" dirty="0" smtClean="0">
                <a:solidFill>
                  <a:schemeClr val="tx1"/>
                </a:solidFill>
                <a:effectLst/>
                <a:latin typeface="+mn-lt"/>
                <a:ea typeface="+mn-ea"/>
                <a:cs typeface="+mn-cs"/>
                <a:hlinkClick r:id="rId6"/>
              </a:rPr>
              <a:t>WHEN</a:t>
            </a:r>
            <a:r>
              <a:rPr lang="en-US" altLang="zh-CN" sz="675" b="0" i="0" kern="1200" dirty="0" smtClean="0">
                <a:solidFill>
                  <a:schemeClr val="tx1"/>
                </a:solidFill>
                <a:effectLst/>
                <a:latin typeface="+mn-lt"/>
                <a:ea typeface="+mn-ea"/>
                <a:cs typeface="+mn-cs"/>
              </a:rPr>
              <a:t>--</a:t>
            </a:r>
            <a:r>
              <a:rPr lang="zh-CN" altLang="en-US" sz="675" b="0" i="0" kern="1200" dirty="0" smtClean="0">
                <a:solidFill>
                  <a:schemeClr val="tx1"/>
                </a:solidFill>
                <a:effectLst/>
                <a:latin typeface="+mn-lt"/>
                <a:ea typeface="+mn-ea"/>
                <a:cs typeface="+mn-cs"/>
              </a:rPr>
              <a:t>何时</a:t>
            </a:r>
            <a:r>
              <a:rPr lang="en-US" altLang="zh-CN" sz="675" b="0" i="0" kern="1200" dirty="0" smtClean="0">
                <a:solidFill>
                  <a:schemeClr val="tx1"/>
                </a:solidFill>
                <a:effectLst/>
                <a:latin typeface="+mn-lt"/>
                <a:ea typeface="+mn-ea"/>
                <a:cs typeface="+mn-cs"/>
              </a:rPr>
              <a:t>?</a:t>
            </a:r>
            <a:r>
              <a:rPr lang="zh-CN" altLang="en-US" sz="675" b="0" i="0" kern="1200" dirty="0" smtClean="0">
                <a:solidFill>
                  <a:schemeClr val="tx1"/>
                </a:solidFill>
                <a:effectLst/>
                <a:latin typeface="+mn-lt"/>
                <a:ea typeface="+mn-ea"/>
                <a:cs typeface="+mn-cs"/>
              </a:rPr>
              <a:t>什么时间做</a:t>
            </a:r>
            <a:r>
              <a:rPr lang="en-US" altLang="zh-CN" sz="675" b="0" i="0" kern="1200" dirty="0" smtClean="0">
                <a:solidFill>
                  <a:schemeClr val="tx1"/>
                </a:solidFill>
                <a:effectLst/>
                <a:latin typeface="+mn-lt"/>
                <a:ea typeface="+mn-ea"/>
                <a:cs typeface="+mn-cs"/>
              </a:rPr>
              <a:t>?</a:t>
            </a:r>
            <a:r>
              <a:rPr lang="zh-CN" altLang="en-US" sz="675" b="0" i="0" kern="1200" dirty="0" smtClean="0">
                <a:solidFill>
                  <a:schemeClr val="tx1"/>
                </a:solidFill>
                <a:effectLst/>
                <a:latin typeface="+mn-lt"/>
                <a:ea typeface="+mn-ea"/>
                <a:cs typeface="+mn-cs"/>
              </a:rPr>
              <a:t>什么时机最适宜</a:t>
            </a:r>
            <a:r>
              <a:rPr lang="en-US" altLang="zh-CN" sz="675" b="0" i="0" kern="1200" dirty="0" smtClean="0">
                <a:solidFill>
                  <a:schemeClr val="tx1"/>
                </a:solidFill>
                <a:effectLst/>
                <a:latin typeface="+mn-lt"/>
                <a:ea typeface="+mn-ea"/>
                <a:cs typeface="+mn-cs"/>
              </a:rPr>
              <a:t>?</a:t>
            </a:r>
            <a:endParaRPr lang="en-US" altLang="zh-CN" sz="675" b="0" i="0" kern="1200" dirty="0" smtClean="0">
              <a:solidFill>
                <a:schemeClr val="tx1"/>
              </a:solidFill>
              <a:effectLst/>
              <a:latin typeface="+mn-lt"/>
              <a:ea typeface="+mn-ea"/>
              <a:cs typeface="+mn-cs"/>
            </a:endParaRPr>
          </a:p>
          <a:p>
            <a:r>
              <a:rPr lang="en-US" altLang="zh-CN" sz="675" b="0" i="0" kern="1200" dirty="0" smtClean="0">
                <a:solidFill>
                  <a:schemeClr val="tx1"/>
                </a:solidFill>
                <a:effectLst/>
                <a:latin typeface="+mn-lt"/>
                <a:ea typeface="+mn-ea"/>
                <a:cs typeface="+mn-cs"/>
              </a:rPr>
              <a:t>(5) WHERE--</a:t>
            </a:r>
            <a:r>
              <a:rPr lang="zh-CN" altLang="en-US" sz="675" b="0" i="0" kern="1200" dirty="0" smtClean="0">
                <a:solidFill>
                  <a:schemeClr val="tx1"/>
                </a:solidFill>
                <a:effectLst/>
                <a:latin typeface="+mn-lt"/>
                <a:ea typeface="+mn-ea"/>
                <a:cs typeface="+mn-cs"/>
              </a:rPr>
              <a:t>何处</a:t>
            </a:r>
            <a:r>
              <a:rPr lang="en-US" altLang="zh-CN" sz="675" b="0" i="0" kern="1200" dirty="0" smtClean="0">
                <a:solidFill>
                  <a:schemeClr val="tx1"/>
                </a:solidFill>
                <a:effectLst/>
                <a:latin typeface="+mn-lt"/>
                <a:ea typeface="+mn-ea"/>
                <a:cs typeface="+mn-cs"/>
              </a:rPr>
              <a:t>?</a:t>
            </a:r>
            <a:r>
              <a:rPr lang="zh-CN" altLang="en-US" sz="675" b="0" i="0" kern="1200" dirty="0" smtClean="0">
                <a:solidFill>
                  <a:schemeClr val="tx1"/>
                </a:solidFill>
                <a:effectLst/>
                <a:latin typeface="+mn-lt"/>
                <a:ea typeface="+mn-ea"/>
                <a:cs typeface="+mn-cs"/>
              </a:rPr>
              <a:t>在哪里做</a:t>
            </a:r>
            <a:r>
              <a:rPr lang="en-US" altLang="zh-CN" sz="675" b="0" i="0" kern="1200" dirty="0" smtClean="0">
                <a:solidFill>
                  <a:schemeClr val="tx1"/>
                </a:solidFill>
                <a:effectLst/>
                <a:latin typeface="+mn-lt"/>
                <a:ea typeface="+mn-ea"/>
                <a:cs typeface="+mn-cs"/>
              </a:rPr>
              <a:t>?</a:t>
            </a:r>
            <a:endParaRPr lang="en-US" altLang="zh-CN" sz="675" b="0" i="0" kern="1200" dirty="0" smtClean="0">
              <a:solidFill>
                <a:schemeClr val="tx1"/>
              </a:solidFill>
              <a:effectLst/>
              <a:latin typeface="+mn-lt"/>
              <a:ea typeface="+mn-ea"/>
              <a:cs typeface="+mn-cs"/>
            </a:endParaRPr>
          </a:p>
          <a:p>
            <a:r>
              <a:rPr lang="en-US" altLang="zh-CN" sz="675" b="0" i="0" kern="1200" dirty="0" smtClean="0">
                <a:solidFill>
                  <a:schemeClr val="tx1"/>
                </a:solidFill>
                <a:effectLst/>
                <a:latin typeface="+mn-lt"/>
                <a:ea typeface="+mn-ea"/>
                <a:cs typeface="+mn-cs"/>
              </a:rPr>
              <a:t>(6) HOW --</a:t>
            </a:r>
            <a:r>
              <a:rPr lang="zh-CN" altLang="en-US" sz="675" b="0" i="0" kern="1200" dirty="0" smtClean="0">
                <a:solidFill>
                  <a:schemeClr val="tx1"/>
                </a:solidFill>
                <a:effectLst/>
                <a:latin typeface="+mn-lt"/>
                <a:ea typeface="+mn-ea"/>
                <a:cs typeface="+mn-cs"/>
              </a:rPr>
              <a:t>怎么做</a:t>
            </a:r>
            <a:r>
              <a:rPr lang="en-US" altLang="zh-CN" sz="675" b="0" i="0" kern="1200" dirty="0" smtClean="0">
                <a:solidFill>
                  <a:schemeClr val="tx1"/>
                </a:solidFill>
                <a:effectLst/>
                <a:latin typeface="+mn-lt"/>
                <a:ea typeface="+mn-ea"/>
                <a:cs typeface="+mn-cs"/>
              </a:rPr>
              <a:t>?</a:t>
            </a:r>
            <a:r>
              <a:rPr lang="zh-CN" altLang="en-US" sz="675" b="0" i="0" kern="1200" dirty="0" smtClean="0">
                <a:solidFill>
                  <a:schemeClr val="tx1"/>
                </a:solidFill>
                <a:effectLst/>
                <a:latin typeface="+mn-lt"/>
                <a:ea typeface="+mn-ea"/>
                <a:cs typeface="+mn-cs"/>
              </a:rPr>
              <a:t>如何提高效率</a:t>
            </a:r>
            <a:r>
              <a:rPr lang="en-US" altLang="zh-CN" sz="675" b="0" i="0" kern="1200" dirty="0" smtClean="0">
                <a:solidFill>
                  <a:schemeClr val="tx1"/>
                </a:solidFill>
                <a:effectLst/>
                <a:latin typeface="+mn-lt"/>
                <a:ea typeface="+mn-ea"/>
                <a:cs typeface="+mn-cs"/>
              </a:rPr>
              <a:t>?</a:t>
            </a:r>
            <a:r>
              <a:rPr lang="zh-CN" altLang="en-US" sz="675" b="0" i="0" kern="1200" dirty="0" smtClean="0">
                <a:solidFill>
                  <a:schemeClr val="tx1"/>
                </a:solidFill>
                <a:effectLst/>
                <a:latin typeface="+mn-lt"/>
                <a:ea typeface="+mn-ea"/>
                <a:cs typeface="+mn-cs"/>
              </a:rPr>
              <a:t>如何实施</a:t>
            </a:r>
            <a:r>
              <a:rPr lang="en-US" altLang="zh-CN" sz="675" b="0" i="0" kern="1200" dirty="0" smtClean="0">
                <a:solidFill>
                  <a:schemeClr val="tx1"/>
                </a:solidFill>
                <a:effectLst/>
                <a:latin typeface="+mn-lt"/>
                <a:ea typeface="+mn-ea"/>
                <a:cs typeface="+mn-cs"/>
              </a:rPr>
              <a:t>?</a:t>
            </a:r>
            <a:r>
              <a:rPr lang="zh-CN" altLang="en-US" sz="675" b="0" i="0" kern="1200" dirty="0" smtClean="0">
                <a:solidFill>
                  <a:schemeClr val="tx1"/>
                </a:solidFill>
                <a:effectLst/>
                <a:latin typeface="+mn-lt"/>
                <a:ea typeface="+mn-ea"/>
                <a:cs typeface="+mn-cs"/>
              </a:rPr>
              <a:t>方法是什么</a:t>
            </a:r>
            <a:r>
              <a:rPr lang="en-US" altLang="zh-CN" sz="675" b="0" i="0" kern="1200" dirty="0" smtClean="0">
                <a:solidFill>
                  <a:schemeClr val="tx1"/>
                </a:solidFill>
                <a:effectLst/>
                <a:latin typeface="+mn-lt"/>
                <a:ea typeface="+mn-ea"/>
                <a:cs typeface="+mn-cs"/>
              </a:rPr>
              <a:t>?</a:t>
            </a:r>
            <a:endParaRPr lang="en-US" altLang="zh-CN" sz="675" b="0" i="0" kern="1200" dirty="0" smtClean="0">
              <a:solidFill>
                <a:schemeClr val="tx1"/>
              </a:solidFill>
              <a:effectLst/>
              <a:latin typeface="+mn-lt"/>
              <a:ea typeface="+mn-ea"/>
              <a:cs typeface="+mn-cs"/>
            </a:endParaRPr>
          </a:p>
          <a:p>
            <a:r>
              <a:rPr lang="en-US" altLang="zh-CN" sz="675" b="0" i="0" kern="1200" dirty="0" smtClean="0">
                <a:solidFill>
                  <a:schemeClr val="tx1"/>
                </a:solidFill>
                <a:effectLst/>
                <a:latin typeface="+mn-lt"/>
                <a:ea typeface="+mn-ea"/>
                <a:cs typeface="+mn-cs"/>
              </a:rPr>
              <a:t>(7) HOW MUCH--</a:t>
            </a:r>
            <a:r>
              <a:rPr lang="zh-CN" altLang="en-US" sz="675" b="0" i="0" kern="1200" dirty="0" smtClean="0">
                <a:solidFill>
                  <a:schemeClr val="tx1"/>
                </a:solidFill>
                <a:effectLst/>
                <a:latin typeface="+mn-lt"/>
                <a:ea typeface="+mn-ea"/>
                <a:cs typeface="+mn-cs"/>
              </a:rPr>
              <a:t>多少</a:t>
            </a:r>
            <a:r>
              <a:rPr lang="en-US" altLang="zh-CN" sz="675" b="0" i="0" kern="1200" dirty="0" smtClean="0">
                <a:solidFill>
                  <a:schemeClr val="tx1"/>
                </a:solidFill>
                <a:effectLst/>
                <a:latin typeface="+mn-lt"/>
                <a:ea typeface="+mn-ea"/>
                <a:cs typeface="+mn-cs"/>
              </a:rPr>
              <a:t>?</a:t>
            </a:r>
            <a:r>
              <a:rPr lang="zh-CN" altLang="en-US" sz="675" b="0" i="0" kern="1200" dirty="0" smtClean="0">
                <a:solidFill>
                  <a:schemeClr val="tx1"/>
                </a:solidFill>
                <a:effectLst/>
                <a:latin typeface="+mn-lt"/>
                <a:ea typeface="+mn-ea"/>
                <a:cs typeface="+mn-cs"/>
              </a:rPr>
              <a:t>做到什么程度</a:t>
            </a:r>
            <a:r>
              <a:rPr lang="en-US" altLang="zh-CN" sz="675" b="0" i="0" kern="1200" dirty="0" smtClean="0">
                <a:solidFill>
                  <a:schemeClr val="tx1"/>
                </a:solidFill>
                <a:effectLst/>
                <a:latin typeface="+mn-lt"/>
                <a:ea typeface="+mn-ea"/>
                <a:cs typeface="+mn-cs"/>
              </a:rPr>
              <a:t>?</a:t>
            </a:r>
            <a:r>
              <a:rPr lang="zh-CN" altLang="en-US" sz="675" b="0" i="0" kern="1200" dirty="0" smtClean="0">
                <a:solidFill>
                  <a:schemeClr val="tx1"/>
                </a:solidFill>
                <a:effectLst/>
                <a:latin typeface="+mn-lt"/>
                <a:ea typeface="+mn-ea"/>
                <a:cs typeface="+mn-cs"/>
              </a:rPr>
              <a:t>数量如何</a:t>
            </a:r>
            <a:r>
              <a:rPr lang="en-US" altLang="zh-CN" sz="675" b="0" i="0" kern="1200" dirty="0" smtClean="0">
                <a:solidFill>
                  <a:schemeClr val="tx1"/>
                </a:solidFill>
                <a:effectLst/>
                <a:latin typeface="+mn-lt"/>
                <a:ea typeface="+mn-ea"/>
                <a:cs typeface="+mn-cs"/>
              </a:rPr>
              <a:t>?</a:t>
            </a:r>
            <a:r>
              <a:rPr lang="zh-CN" altLang="en-US" sz="675" b="0" i="0" kern="1200" dirty="0" smtClean="0">
                <a:solidFill>
                  <a:schemeClr val="tx1"/>
                </a:solidFill>
                <a:effectLst/>
                <a:latin typeface="+mn-lt"/>
                <a:ea typeface="+mn-ea"/>
                <a:cs typeface="+mn-cs"/>
              </a:rPr>
              <a:t>质量水平如何</a:t>
            </a:r>
            <a:r>
              <a:rPr lang="en-US" altLang="zh-CN" sz="675" b="0" i="0" kern="1200" dirty="0" smtClean="0">
                <a:solidFill>
                  <a:schemeClr val="tx1"/>
                </a:solidFill>
                <a:effectLst/>
                <a:latin typeface="+mn-lt"/>
                <a:ea typeface="+mn-ea"/>
                <a:cs typeface="+mn-cs"/>
              </a:rPr>
              <a:t>?</a:t>
            </a:r>
            <a:r>
              <a:rPr lang="zh-CN" altLang="en-US" sz="675" b="0" i="0" kern="1200" dirty="0" smtClean="0">
                <a:solidFill>
                  <a:schemeClr val="tx1"/>
                </a:solidFill>
                <a:effectLst/>
                <a:latin typeface="+mn-lt"/>
                <a:ea typeface="+mn-ea"/>
                <a:cs typeface="+mn-cs"/>
              </a:rPr>
              <a:t>费用产出如何</a:t>
            </a:r>
            <a:r>
              <a:rPr lang="en-US" altLang="zh-CN" sz="675" b="0" i="0" kern="1200" dirty="0" smtClean="0">
                <a:solidFill>
                  <a:schemeClr val="tx1"/>
                </a:solidFill>
                <a:effectLst/>
                <a:latin typeface="+mn-lt"/>
                <a:ea typeface="+mn-ea"/>
                <a:cs typeface="+mn-cs"/>
              </a:rPr>
              <a:t>?</a:t>
            </a:r>
            <a:endParaRPr lang="en-US" altLang="zh-CN" sz="675"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干系人：资方、客户、系统⽤用户、领域专家、项目研发团队。</a:t>
            </a:r>
            <a:endParaRPr lang="en-US" altLang="zh-CN" dirty="0" smtClean="0"/>
          </a:p>
          <a:p>
            <a:endParaRPr lang="en-US" altLang="zh-CN" dirty="0" smtClean="0"/>
          </a:p>
          <a:p>
            <a:r>
              <a:rPr lang="zh-CN" altLang="en-US" dirty="0" smtClean="0"/>
              <a:t>业务过程：对现有业务过程的分析有助于识别业务问题并加以改进	</a:t>
            </a:r>
            <a:endParaRPr lang="zh-CN" altLang="en-US" dirty="0" smtClean="0"/>
          </a:p>
          <a:p>
            <a:r>
              <a:rPr lang="zh-CN" altLang="en-US" dirty="0" smtClean="0"/>
              <a:t> </a:t>
            </a:r>
            <a:r>
              <a:rPr lang="en-US" altLang="zh-CN" dirty="0" smtClean="0"/>
              <a:t>•  </a:t>
            </a:r>
            <a:r>
              <a:rPr lang="zh-CN" altLang="en-US" dirty="0" smtClean="0"/>
              <a:t>找出并列举当前业务过程中的问题	</a:t>
            </a:r>
            <a:endParaRPr lang="zh-CN" altLang="en-US" dirty="0" smtClean="0"/>
          </a:p>
          <a:p>
            <a:r>
              <a:rPr lang="zh-CN" altLang="en-US" dirty="0" smtClean="0"/>
              <a:t> </a:t>
            </a:r>
            <a:r>
              <a:rPr lang="en-US" altLang="zh-CN" dirty="0" smtClean="0"/>
              <a:t>•  </a:t>
            </a:r>
            <a:r>
              <a:rPr lang="zh-CN" altLang="en-US" dirty="0" smtClean="0"/>
              <a:t>分析问题的本质（遗漏？不好用？新需求？）	</a:t>
            </a:r>
            <a:endParaRPr lang="zh-CN" altLang="en-US" dirty="0" smtClean="0"/>
          </a:p>
          <a:p>
            <a:r>
              <a:rPr lang="zh-CN" altLang="en-US" dirty="0" smtClean="0"/>
              <a:t> </a:t>
            </a:r>
            <a:r>
              <a:rPr lang="en-US" altLang="zh-CN" dirty="0" smtClean="0"/>
              <a:t>•  </a:t>
            </a:r>
            <a:r>
              <a:rPr lang="zh-CN" altLang="en-US" dirty="0" smtClean="0"/>
              <a:t>分析改进的机会	</a:t>
            </a:r>
            <a:endParaRPr lang="zh-CN" altLang="en-US" dirty="0" smtClean="0"/>
          </a:p>
          <a:p>
            <a:r>
              <a:rPr lang="zh-CN" altLang="en-US" dirty="0" smtClean="0"/>
              <a:t> </a:t>
            </a:r>
            <a:r>
              <a:rPr lang="en-US" altLang="zh-CN" dirty="0" smtClean="0"/>
              <a:t>•  </a:t>
            </a:r>
            <a:r>
              <a:rPr lang="zh-CN" altLang="en-US" dirty="0" smtClean="0"/>
              <a:t>分析改进的实质 （自动化？流程改进？）</a:t>
            </a:r>
            <a:endParaRPr lang="en-US" altLang="zh-CN" dirty="0" smtClean="0"/>
          </a:p>
          <a:p>
            <a:endParaRPr lang="en-US" altLang="zh-CN" dirty="0" smtClean="0"/>
          </a:p>
          <a:p>
            <a:r>
              <a:rPr lang="zh-CN" altLang="en-US" dirty="0" smtClean="0"/>
              <a:t>规章制度定义当前最佳实践	</a:t>
            </a:r>
            <a:endParaRPr lang="zh-CN" altLang="en-US" dirty="0" smtClean="0"/>
          </a:p>
          <a:p>
            <a:r>
              <a:rPr lang="zh-CN" altLang="en-US" dirty="0" smtClean="0"/>
              <a:t> </a:t>
            </a:r>
            <a:r>
              <a:rPr lang="en-US" altLang="zh-CN" dirty="0" smtClean="0"/>
              <a:t>•  </a:t>
            </a:r>
            <a:r>
              <a:rPr lang="zh-CN" altLang="en-US" dirty="0" smtClean="0"/>
              <a:t>分析规章制度有益于确定业务规则和约束条件	</a:t>
            </a:r>
            <a:endParaRPr lang="zh-CN" altLang="en-US" dirty="0" smtClean="0"/>
          </a:p>
          <a:p>
            <a:r>
              <a:rPr lang="zh-CN" altLang="en-US" dirty="0" smtClean="0"/>
              <a:t> </a:t>
            </a:r>
            <a:r>
              <a:rPr lang="en-US" altLang="zh-CN" dirty="0" smtClean="0"/>
              <a:t>•  </a:t>
            </a:r>
            <a:r>
              <a:rPr lang="zh-CN" altLang="en-US" dirty="0" smtClean="0"/>
              <a:t>业务规则：描述对业务过程的要求，如系统支撑的业务过程的结构、控制、行为效果	</a:t>
            </a:r>
            <a:endParaRPr lang="zh-CN" altLang="en-US" dirty="0" smtClean="0"/>
          </a:p>
          <a:p>
            <a:r>
              <a:rPr lang="zh-CN" altLang="en-US" dirty="0" smtClean="0"/>
              <a:t> </a:t>
            </a:r>
            <a:r>
              <a:rPr lang="en-US" altLang="zh-CN" dirty="0" smtClean="0"/>
              <a:t>•  </a:t>
            </a:r>
            <a:r>
              <a:rPr lang="zh-CN" altLang="en-US" dirty="0" smtClean="0"/>
              <a:t>约束</a:t>
            </a:r>
            <a:r>
              <a:rPr lang="en-US" altLang="zh-CN" dirty="0" smtClean="0"/>
              <a:t>: </a:t>
            </a:r>
            <a:r>
              <a:rPr lang="zh-CN" altLang="en-US" dirty="0" smtClean="0"/>
              <a:t>对系统开发过程的管理限制，主要涉及经济、政治、技术和环境四个方面，具体 包括项目资源、时间、目标环境及系统本身。 	</a:t>
            </a:r>
            <a:endParaRPr lang="zh-CN" altLang="en-US" dirty="0" smtClean="0"/>
          </a:p>
          <a:p>
            <a:r>
              <a:rPr lang="zh-CN" altLang="en-US" dirty="0" smtClean="0"/>
              <a:t> </a:t>
            </a:r>
            <a:r>
              <a:rPr lang="en-US" altLang="zh-CN" dirty="0" smtClean="0"/>
              <a:t>•  </a:t>
            </a:r>
            <a:r>
              <a:rPr lang="zh-CN" altLang="en-US" dirty="0" smtClean="0"/>
              <a:t>组织规章中往往还涉及过程自动化、工作流、关系、交互等内容	</a:t>
            </a:r>
            <a:endParaRPr lang="zh-CN" altLang="en-US" dirty="0" smtClean="0"/>
          </a:p>
          <a:p>
            <a:r>
              <a:rPr lang="zh-CN" altLang="en-US" dirty="0" smtClean="0"/>
              <a:t></a:t>
            </a:r>
            <a:endParaRPr lang="zh-CN" altLang="en-US" dirty="0" smtClean="0"/>
          </a:p>
          <a:p>
            <a:r>
              <a:rPr lang="zh-CN" altLang="en-US" dirty="0" smtClean="0"/>
              <a:t>  </a:t>
            </a:r>
            <a:endParaRPr lang="en-US" altLang="zh-CN" dirty="0" smtClean="0"/>
          </a:p>
          <a:p>
            <a:r>
              <a:rPr lang="zh-CN" altLang="en-US" dirty="0" smtClean="0"/>
              <a:t> 分析现有系统有助于了解未来系统的工作数据	</a:t>
            </a:r>
            <a:endParaRPr lang="zh-CN" altLang="en-US" dirty="0" smtClean="0"/>
          </a:p>
          <a:p>
            <a:r>
              <a:rPr lang="zh-CN" altLang="en-US" dirty="0" smtClean="0"/>
              <a:t> </a:t>
            </a:r>
            <a:r>
              <a:rPr lang="en-US" altLang="zh-CN" dirty="0" smtClean="0"/>
              <a:t>•  </a:t>
            </a:r>
            <a:r>
              <a:rPr lang="zh-CN" altLang="en-US" dirty="0" smtClean="0"/>
              <a:t>数据对象	</a:t>
            </a:r>
            <a:endParaRPr lang="zh-CN" altLang="en-US" dirty="0" smtClean="0"/>
          </a:p>
          <a:p>
            <a:r>
              <a:rPr lang="zh-CN" altLang="en-US" dirty="0" smtClean="0"/>
              <a:t> </a:t>
            </a:r>
            <a:r>
              <a:rPr lang="en-US" altLang="zh-CN" dirty="0" smtClean="0"/>
              <a:t>•  </a:t>
            </a:r>
            <a:r>
              <a:rPr lang="zh-CN" altLang="en-US" dirty="0" smtClean="0"/>
              <a:t>数据关系	</a:t>
            </a:r>
            <a:endParaRPr lang="zh-CN" altLang="en-US" dirty="0" smtClean="0"/>
          </a:p>
          <a:p>
            <a:r>
              <a:rPr lang="zh-CN" altLang="en-US" dirty="0" smtClean="0"/>
              <a:t> </a:t>
            </a:r>
            <a:r>
              <a:rPr lang="en-US" altLang="zh-CN" dirty="0" smtClean="0"/>
              <a:t>•  </a:t>
            </a:r>
            <a:r>
              <a:rPr lang="zh-CN" altLang="en-US" dirty="0" smtClean="0"/>
              <a:t>数据库结构与系统结构	</a:t>
            </a:r>
            <a:endParaRPr lang="zh-CN" altLang="en-US" dirty="0" smtClean="0"/>
          </a:p>
          <a:p>
            <a:r>
              <a:rPr lang="zh-CN" altLang="en-US" dirty="0" smtClean="0"/>
              <a:t> </a:t>
            </a:r>
            <a:r>
              <a:rPr lang="en-US" altLang="zh-CN" dirty="0" smtClean="0"/>
              <a:t>•  </a:t>
            </a:r>
            <a:r>
              <a:rPr lang="zh-CN" altLang="en-US" dirty="0" smtClean="0"/>
              <a:t>系统报告	</a:t>
            </a:r>
            <a:endParaRPr lang="zh-CN" altLang="en-US" dirty="0" smtClean="0"/>
          </a:p>
          <a:p>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675" b="0" i="0" kern="1200" dirty="0" smtClean="0">
                <a:solidFill>
                  <a:schemeClr val="tx1"/>
                </a:solidFill>
                <a:effectLst/>
                <a:latin typeface="+mn-lt"/>
                <a:ea typeface="+mn-ea"/>
                <a:cs typeface="+mn-cs"/>
              </a:rPr>
              <a:t>业务需求通常来自项目投资人、购买产品的客户、实际用户的管理者、市场营销部门或产品策划部门。业务需求描述了组织为什么要开发一个系统，即组织希望达到 的目标。使用前景和范围文档来记录业务需求，这份文档有时也被称作项目轮廓图或市场需求文档。 </a:t>
            </a:r>
            <a:endParaRPr lang="en-US" altLang="zh-CN" dirty="0" smtClean="0"/>
          </a:p>
          <a:p>
            <a:r>
              <a:rPr lang="zh-CN" altLang="en-US" dirty="0" smtClean="0"/>
              <a:t>用户需求描述了用户通过使用该软件产品必须要完成的任务，一般由用户协助提供。</a:t>
            </a:r>
            <a:endParaRPr lang="en-US" altLang="zh-CN" dirty="0" smtClean="0"/>
          </a:p>
          <a:p>
            <a:endParaRPr lang="en-US" altLang="zh-CN" dirty="0" smtClean="0"/>
          </a:p>
          <a:p>
            <a:r>
              <a:rPr lang="zh-CN" altLang="en-US" dirty="0" smtClean="0"/>
              <a:t>功能需求定义了开发人员必须实现的软件功能，使得用户通过使用此软件能完成他们的任务，从而满足业务需求。对于一个复杂的产品来说，功能需求也许只是系统需求的一个子集。</a:t>
            </a:r>
            <a:endParaRPr lang="en-US" altLang="zh-CN" dirty="0" smtClean="0"/>
          </a:p>
          <a:p>
            <a:endParaRPr lang="en-US" altLang="zh-CN" dirty="0" smtClean="0"/>
          </a:p>
          <a:p>
            <a:r>
              <a:rPr lang="zh-CN" altLang="en-US" dirty="0" smtClean="0"/>
              <a:t>用户需求必须与业务需求一致，用户需求使需求分析者能从中总结出功能需求，以满足用户对产品的期望，从而完成其任务。而开发人员则根据软件需求规格说明设计软件，以实现必要的功能。</a:t>
            </a:r>
            <a:endParaRPr lang="en-US" altLang="zh-CN" dirty="0" smtClean="0"/>
          </a:p>
          <a:p>
            <a:endParaRPr lang="en-US" altLang="zh-CN" dirty="0" smtClean="0"/>
          </a:p>
          <a:p>
            <a:r>
              <a:rPr lang="zh-CN" altLang="en-US" dirty="0" smtClean="0"/>
              <a:t>非功能需求是一些限制性要求，是对实际使用环境所做的要求，如性能要求、可靠性要求、安全性要求、响应时间、存储空间等。非功能需求比功能需求要求更严格，更不易满足，不满足的话可能导致系统无法运行。</a:t>
            </a:r>
            <a:endParaRPr lang="en-US" altLang="zh-CN" dirty="0" smtClean="0"/>
          </a:p>
          <a:p>
            <a:endParaRPr lang="en-US" altLang="zh-CN" dirty="0" smtClean="0"/>
          </a:p>
          <a:p>
            <a:r>
              <a:rPr lang="zh-CN" altLang="en-US" dirty="0" smtClean="0"/>
              <a:t>功能性的系统需求需要详细的描述系统功能、输入输出、异常等，有时还包括系统不应该做的事情。</a:t>
            </a:r>
            <a:endParaRPr lang="en-US" altLang="zh-CN" dirty="0" smtClean="0"/>
          </a:p>
          <a:p>
            <a:r>
              <a:rPr lang="zh-CN" altLang="en-US" dirty="0" smtClean="0"/>
              <a:t>因此具有全面性和一致性。在需求评审阶段以及随后的软件生命周期阶段，只要发现问题，都必须修正需求文档。</a:t>
            </a:r>
            <a:endParaRPr lang="en-US" altLang="zh-CN" dirty="0" smtClean="0"/>
          </a:p>
        </p:txBody>
      </p:sp>
      <p:sp>
        <p:nvSpPr>
          <p:cNvPr id="4" name="灯片编号占位符 3"/>
          <p:cNvSpPr>
            <a:spLocks noGrp="1"/>
          </p:cNvSpPr>
          <p:nvPr>
            <p:ph type="sldNum" sz="quarter" idx="10"/>
          </p:nvPr>
        </p:nvSpPr>
        <p:spPr/>
        <p:txBody>
          <a:bodyPr/>
          <a:lstStyle/>
          <a:p>
            <a:fld id="{83BC6344-4E1C-4543-A1F2-9BE7241890D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干系人分析	</a:t>
            </a:r>
            <a:endParaRPr lang="zh-CN" altLang="en-US" dirty="0" smtClean="0"/>
          </a:p>
          <a:p>
            <a:r>
              <a:rPr lang="zh-CN" altLang="en-US" dirty="0" smtClean="0"/>
              <a:t> </a:t>
            </a:r>
            <a:r>
              <a:rPr lang="en-US" altLang="zh-CN" dirty="0" smtClean="0"/>
              <a:t>•  </a:t>
            </a:r>
            <a:r>
              <a:rPr lang="zh-CN" altLang="en-US" dirty="0" smtClean="0"/>
              <a:t>找出所有干系人	</a:t>
            </a:r>
            <a:endParaRPr lang="zh-CN" altLang="en-US" dirty="0" smtClean="0"/>
          </a:p>
          <a:p>
            <a:r>
              <a:rPr lang="zh-CN" altLang="en-US" dirty="0" smtClean="0"/>
              <a:t> </a:t>
            </a:r>
            <a:r>
              <a:rPr lang="en-US" altLang="zh-CN" dirty="0" smtClean="0"/>
              <a:t>•  </a:t>
            </a:r>
            <a:r>
              <a:rPr lang="zh-CN" altLang="en-US" dirty="0" smtClean="0"/>
              <a:t>分析其隶属于哪个世界</a:t>
            </a:r>
            <a:endParaRPr lang="en-US" altLang="zh-CN" dirty="0" smtClean="0"/>
          </a:p>
          <a:p>
            <a:r>
              <a:rPr lang="zh-CN" altLang="en-US" dirty="0" smtClean="0"/>
              <a:t>干系人举例：</a:t>
            </a:r>
            <a:endParaRPr lang="zh-CN" altLang="en-US" dirty="0" smtClean="0"/>
          </a:p>
          <a:p>
            <a:r>
              <a:rPr lang="zh-CN" altLang="en-US" dirty="0" smtClean="0"/>
              <a:t> </a:t>
            </a:r>
            <a:r>
              <a:rPr lang="en-US" altLang="zh-CN" dirty="0" smtClean="0"/>
              <a:t>•  </a:t>
            </a:r>
            <a:r>
              <a:rPr lang="zh-CN" altLang="en-US" dirty="0" smtClean="0"/>
              <a:t>用户</a:t>
            </a:r>
            <a:r>
              <a:rPr lang="en-US" altLang="zh-CN" dirty="0" smtClean="0"/>
              <a:t>—</a:t>
            </a:r>
            <a:r>
              <a:rPr lang="zh-CN" altLang="en-US" dirty="0" smtClean="0"/>
              <a:t>关心新系统特征和功能	</a:t>
            </a:r>
            <a:endParaRPr lang="zh-CN" altLang="en-US" dirty="0" smtClean="0"/>
          </a:p>
          <a:p>
            <a:r>
              <a:rPr lang="zh-CN" altLang="en-US" dirty="0" smtClean="0"/>
              <a:t> </a:t>
            </a:r>
            <a:r>
              <a:rPr lang="en-US" altLang="zh-CN" dirty="0" smtClean="0"/>
              <a:t>•  </a:t>
            </a:r>
            <a:r>
              <a:rPr lang="zh-CN" altLang="en-US" dirty="0" smtClean="0"/>
              <a:t>设计师</a:t>
            </a:r>
            <a:r>
              <a:rPr lang="en-US" altLang="zh-CN" dirty="0" smtClean="0"/>
              <a:t>—</a:t>
            </a:r>
            <a:r>
              <a:rPr lang="zh-CN" altLang="en-US" dirty="0" smtClean="0"/>
              <a:t>想要构造完美的系统，尽量重用已有的代码	</a:t>
            </a:r>
            <a:endParaRPr lang="zh-CN" altLang="en-US" dirty="0" smtClean="0"/>
          </a:p>
          <a:p>
            <a:r>
              <a:rPr lang="zh-CN" altLang="en-US" dirty="0" smtClean="0"/>
              <a:t> </a:t>
            </a:r>
            <a:r>
              <a:rPr lang="en-US" altLang="zh-CN" dirty="0" smtClean="0"/>
              <a:t>•  </a:t>
            </a:r>
            <a:r>
              <a:rPr lang="zh-CN" altLang="en-US" dirty="0" smtClean="0"/>
              <a:t>系统分析师</a:t>
            </a:r>
            <a:r>
              <a:rPr lang="en-US" altLang="zh-CN" dirty="0" smtClean="0"/>
              <a:t>—</a:t>
            </a:r>
            <a:r>
              <a:rPr lang="zh-CN" altLang="en-US" dirty="0" smtClean="0"/>
              <a:t>想要获取正确的需求	</a:t>
            </a:r>
            <a:endParaRPr lang="zh-CN" altLang="en-US" dirty="0" smtClean="0"/>
          </a:p>
          <a:p>
            <a:r>
              <a:rPr lang="zh-CN" altLang="en-US" dirty="0" smtClean="0"/>
              <a:t> </a:t>
            </a:r>
            <a:r>
              <a:rPr lang="en-US" altLang="zh-CN" dirty="0" smtClean="0"/>
              <a:t>•  </a:t>
            </a:r>
            <a:r>
              <a:rPr lang="zh-CN" altLang="en-US" dirty="0" smtClean="0"/>
              <a:t>培训与用户支持人员</a:t>
            </a:r>
            <a:r>
              <a:rPr lang="en-US" altLang="zh-CN" dirty="0" smtClean="0"/>
              <a:t>—</a:t>
            </a:r>
            <a:r>
              <a:rPr lang="zh-CN" altLang="en-US" dirty="0" smtClean="0"/>
              <a:t>确保系统可用和可管理	</a:t>
            </a:r>
            <a:endParaRPr lang="zh-CN" altLang="en-US" dirty="0" smtClean="0"/>
          </a:p>
          <a:p>
            <a:r>
              <a:rPr lang="zh-CN" altLang="en-US" dirty="0" smtClean="0"/>
              <a:t> </a:t>
            </a:r>
            <a:r>
              <a:rPr lang="en-US" altLang="zh-CN" dirty="0" smtClean="0"/>
              <a:t>•  </a:t>
            </a:r>
            <a:r>
              <a:rPr lang="zh-CN" altLang="en-US" dirty="0" smtClean="0"/>
              <a:t>业务分析师</a:t>
            </a:r>
            <a:r>
              <a:rPr lang="en-US" altLang="zh-CN" dirty="0" smtClean="0"/>
              <a:t>—</a:t>
            </a:r>
            <a:r>
              <a:rPr lang="zh-CN" altLang="en-US" dirty="0" smtClean="0"/>
              <a:t>想确保“我们做得比竞争对手好”	</a:t>
            </a:r>
            <a:endParaRPr lang="zh-CN" altLang="en-US" dirty="0" smtClean="0"/>
          </a:p>
          <a:p>
            <a:r>
              <a:rPr lang="zh-CN" altLang="en-US" dirty="0" smtClean="0"/>
              <a:t> </a:t>
            </a:r>
            <a:r>
              <a:rPr lang="en-US" altLang="zh-CN" dirty="0" smtClean="0"/>
              <a:t>•  </a:t>
            </a:r>
            <a:r>
              <a:rPr lang="zh-CN" altLang="en-US" dirty="0" smtClean="0"/>
              <a:t>技术文档作者</a:t>
            </a:r>
            <a:r>
              <a:rPr lang="en-US" altLang="zh-CN" dirty="0" smtClean="0"/>
              <a:t>— </a:t>
            </a:r>
            <a:r>
              <a:rPr lang="zh-CN" altLang="en-US" dirty="0" smtClean="0"/>
              <a:t>为系统准备用户手册及其他相关文档	</a:t>
            </a:r>
            <a:endParaRPr lang="zh-CN" altLang="en-US" dirty="0" smtClean="0"/>
          </a:p>
          <a:p>
            <a:r>
              <a:rPr lang="zh-CN" altLang="en-US" dirty="0" smtClean="0"/>
              <a:t> </a:t>
            </a:r>
            <a:r>
              <a:rPr lang="en-US" altLang="zh-CN" dirty="0" smtClean="0"/>
              <a:t>•  </a:t>
            </a:r>
            <a:r>
              <a:rPr lang="zh-CN" altLang="en-US" dirty="0" smtClean="0"/>
              <a:t>项目经理</a:t>
            </a:r>
            <a:r>
              <a:rPr lang="en-US" altLang="zh-CN" dirty="0" smtClean="0"/>
              <a:t>—</a:t>
            </a:r>
            <a:r>
              <a:rPr lang="zh-CN" altLang="en-US" dirty="0" smtClean="0"/>
              <a:t>希望按时、按预算、按目标完成项目	</a:t>
            </a:r>
            <a:endParaRPr lang="zh-CN" altLang="en-US" dirty="0" smtClean="0"/>
          </a:p>
          <a:p>
            <a:r>
              <a:rPr lang="zh-CN" altLang="en-US" dirty="0" smtClean="0"/>
              <a:t> </a:t>
            </a:r>
            <a:r>
              <a:rPr lang="en-US" altLang="zh-CN" dirty="0" smtClean="0"/>
              <a:t>•  </a:t>
            </a:r>
            <a:r>
              <a:rPr lang="zh-CN" altLang="en-US" dirty="0" smtClean="0"/>
              <a:t>客户</a:t>
            </a:r>
            <a:r>
              <a:rPr lang="en-US" altLang="zh-CN" dirty="0" smtClean="0"/>
              <a:t>—</a:t>
            </a:r>
            <a:r>
              <a:rPr lang="zh-CN" altLang="en-US" dirty="0" smtClean="0"/>
              <a:t>为新系统买单的人</a:t>
            </a:r>
            <a:endParaRPr lang="zh-CN" altLang="en-US" dirty="0" smtClean="0"/>
          </a:p>
        </p:txBody>
      </p:sp>
      <p:sp>
        <p:nvSpPr>
          <p:cNvPr id="4" name="灯片编号占位符 3"/>
          <p:cNvSpPr>
            <a:spLocks noGrp="1"/>
          </p:cNvSpPr>
          <p:nvPr>
            <p:ph type="sldNum" sz="quarter" idx="10"/>
          </p:nvPr>
        </p:nvSpPr>
        <p:spPr/>
        <p:txBody>
          <a:bodyPr/>
          <a:lstStyle/>
          <a:p>
            <a:fld id="{83BC6344-4E1C-4543-A1F2-9BE7241890D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200" b="0" dirty="0" smtClean="0"/>
              <a:t>需求开发是技术范畴，需求管理是管理范畴。</a:t>
            </a:r>
            <a:endParaRPr lang="zh-CN" altLang="zh-CN" sz="1200" b="0" dirty="0" smtClean="0"/>
          </a:p>
          <a:p>
            <a:endParaRPr lang="en-US" altLang="zh-CN" dirty="0" smtClean="0"/>
          </a:p>
          <a:p>
            <a:pPr marL="0" indent="0" algn="l" eaLnBrk="1" hangingPunct="1">
              <a:spcBef>
                <a:spcPct val="55000"/>
              </a:spcBef>
              <a:buFont typeface="Arial" panose="020B0604020202020204" pitchFamily="34" charset="0"/>
              <a:buNone/>
            </a:pPr>
            <a:r>
              <a:rPr lang="zh-CN" altLang="zh-CN" sz="1200" b="0" dirty="0" smtClean="0"/>
              <a:t>在软件工程课里通常讲述</a:t>
            </a:r>
            <a:r>
              <a:rPr lang="zh-CN" altLang="en-US" sz="1200" b="0" dirty="0" smtClean="0"/>
              <a:t>的</a:t>
            </a:r>
            <a:r>
              <a:rPr lang="zh-CN" altLang="zh-CN" sz="1200" b="0" dirty="0" smtClean="0"/>
              <a:t>需求分析是指需求工程中的需求开发部分</a:t>
            </a:r>
            <a:r>
              <a:rPr lang="zh-CN" altLang="en-US" sz="1200" b="0" dirty="0" smtClean="0"/>
              <a:t>。即：</a:t>
            </a:r>
            <a:r>
              <a:rPr lang="zh-CN" altLang="zh-CN" sz="1200" b="0" dirty="0" smtClean="0"/>
              <a:t>需求分析=需求开发</a:t>
            </a:r>
            <a:endParaRPr lang="zh-CN" altLang="zh-CN" sz="1200" b="0" dirty="0" smtClean="0"/>
          </a:p>
          <a:p>
            <a:endParaRPr lang="en-US" altLang="zh-CN" dirty="0" smtClean="0"/>
          </a:p>
          <a:p>
            <a:r>
              <a:rPr lang="zh-CN" altLang="en-US" dirty="0" smtClean="0"/>
              <a:t>系统需求工程：针对由软硬件共同组成的整个系统。</a:t>
            </a:r>
            <a:endParaRPr lang="en-US" altLang="zh-CN" dirty="0" smtClean="0"/>
          </a:p>
          <a:p>
            <a:endParaRPr lang="en-US" altLang="zh-CN" dirty="0" smtClean="0"/>
          </a:p>
          <a:p>
            <a:r>
              <a:rPr lang="zh-CN" altLang="en-US" dirty="0" smtClean="0"/>
              <a:t>软件需求工程：专门针对纯软件部分。它把系统需求分解成一些主要的子系统和任务，把这些子系统或任务分配给软件，并通过一系列重复的分析、设计、比较研究、原型开发过程，把这些系统需求转换成软件的需求描述和一些性能参数。</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83BC6344-4E1C-4543-A1F2-9BE7241890D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eaLnBrk="1" hangingPunct="1">
              <a:buFont typeface="Wingdings" panose="05000000000000000000" pitchFamily="2" charset="2"/>
              <a:buAutoNum type="arabicPeriod"/>
            </a:pPr>
            <a:r>
              <a:rPr lang="zh-CN" altLang="en-US" sz="2400" b="0" dirty="0" smtClean="0"/>
              <a:t>需求获取：</a:t>
            </a:r>
            <a:endParaRPr lang="zh-CN" altLang="en-US" sz="2400" b="0" dirty="0" smtClean="0"/>
          </a:p>
          <a:p>
            <a:pPr marL="800100" lvl="1" indent="-342900" algn="l" eaLnBrk="1" hangingPunct="1">
              <a:buFont typeface="Arial" panose="020B0604020202020204" pitchFamily="34" charset="0"/>
              <a:buChar char="•"/>
            </a:pPr>
            <a:r>
              <a:rPr lang="zh-CN" altLang="zh-CN" sz="2400" b="0" dirty="0" smtClean="0"/>
              <a:t>调查软件需求</a:t>
            </a:r>
            <a:r>
              <a:rPr lang="zh-CN" altLang="en-US" sz="2400" b="0" dirty="0" smtClean="0"/>
              <a:t>，弄清</a:t>
            </a:r>
            <a:r>
              <a:rPr lang="zh-CN" altLang="zh-CN" sz="2400" b="0" dirty="0" smtClean="0"/>
              <a:t>用户对目标软件系统在功能、性能、行为、设计约束等方面的期望。</a:t>
            </a:r>
            <a:endParaRPr lang="zh-CN" altLang="en-US" sz="2400" b="0" dirty="0" smtClean="0"/>
          </a:p>
          <a:p>
            <a:pPr marL="800100" lvl="1" indent="-342900" algn="l" eaLnBrk="1" hangingPunct="1">
              <a:buFont typeface="Arial" panose="020B0604020202020204" pitchFamily="34" charset="0"/>
              <a:buChar char="•"/>
            </a:pPr>
            <a:r>
              <a:rPr lang="zh-CN" altLang="zh-CN" sz="2400" b="0" dirty="0" smtClean="0"/>
              <a:t>手段：通过现场调查、核实、归纳，用自然语言描述。</a:t>
            </a:r>
            <a:endParaRPr lang="zh-CN" altLang="en-US" sz="2400" b="0" dirty="0" smtClean="0"/>
          </a:p>
          <a:p>
            <a:pPr algn="l" eaLnBrk="1" hangingPunct="1">
              <a:buFont typeface="Wingdings" panose="05000000000000000000" pitchFamily="2" charset="2"/>
              <a:buNone/>
            </a:pPr>
            <a:r>
              <a:rPr lang="en-US" altLang="zh-CN" sz="2400" b="0" dirty="0" smtClean="0"/>
              <a:t>2.</a:t>
            </a:r>
            <a:r>
              <a:rPr lang="zh-CN" altLang="en-US" sz="2400" b="0" dirty="0" smtClean="0"/>
              <a:t>需求</a:t>
            </a:r>
            <a:r>
              <a:rPr lang="zh-CN" altLang="zh-CN" sz="2400" b="0" dirty="0" smtClean="0"/>
              <a:t>建模</a:t>
            </a:r>
            <a:r>
              <a:rPr lang="zh-CN" altLang="en-US" sz="2400" b="0" dirty="0" smtClean="0"/>
              <a:t>：</a:t>
            </a:r>
            <a:endParaRPr lang="zh-CN" altLang="en-US" sz="2400" b="0" dirty="0" smtClean="0"/>
          </a:p>
          <a:p>
            <a:pPr marL="800100" lvl="1" indent="-342900" algn="l" eaLnBrk="1" hangingPunct="1">
              <a:buFont typeface="Arial" panose="020B0604020202020204" pitchFamily="34" charset="0"/>
              <a:buChar char="•"/>
            </a:pPr>
            <a:r>
              <a:rPr lang="zh-CN" altLang="zh-CN" sz="2400" b="0" dirty="0" smtClean="0"/>
              <a:t>是对现实世界进行抽象的过程</a:t>
            </a:r>
            <a:r>
              <a:rPr lang="zh-CN" altLang="en-US" sz="2400" b="0" dirty="0" smtClean="0"/>
              <a:t>。</a:t>
            </a:r>
            <a:r>
              <a:rPr lang="zh-CN" altLang="zh-CN" sz="2400" b="0" dirty="0" smtClean="0"/>
              <a:t>通过符号和文字说明描述系统模型使用户和开发者间建立共同语言基础，消除理解上的歧义；</a:t>
            </a:r>
            <a:endParaRPr lang="zh-CN" altLang="en-US" sz="2400" b="0" dirty="0" smtClean="0"/>
          </a:p>
          <a:p>
            <a:pPr marL="800100" lvl="1" indent="-342900" algn="l" eaLnBrk="1" hangingPunct="1">
              <a:buFont typeface="Arial" panose="020B0604020202020204" pitchFamily="34" charset="0"/>
              <a:buChar char="•"/>
            </a:pPr>
            <a:r>
              <a:rPr lang="zh-CN" altLang="zh-CN" sz="2400" b="0" dirty="0" smtClean="0"/>
              <a:t>从原始模型分析找寻目标模型</a:t>
            </a:r>
            <a:r>
              <a:rPr lang="zh-CN" altLang="en-US" sz="2400" b="0" dirty="0" smtClean="0"/>
              <a:t>，</a:t>
            </a:r>
            <a:r>
              <a:rPr lang="zh-CN" altLang="zh-CN" sz="2400" b="0" dirty="0" smtClean="0"/>
              <a:t>从物理模型过渡到逻辑模型，作为设计阶段的依据；</a:t>
            </a:r>
            <a:endParaRPr lang="zh-CN" altLang="en-US" sz="2400" b="0" dirty="0" smtClean="0"/>
          </a:p>
          <a:p>
            <a:pPr marL="800100" lvl="1" indent="-342900" algn="l" eaLnBrk="1" hangingPunct="1">
              <a:buFont typeface="Arial" panose="020B0604020202020204" pitchFamily="34" charset="0"/>
              <a:buChar char="•"/>
            </a:pPr>
            <a:r>
              <a:rPr lang="zh-CN" altLang="zh-CN" sz="2400" b="0" dirty="0" smtClean="0"/>
              <a:t>手段：采用建模语言和工具</a:t>
            </a:r>
            <a:endParaRPr lang="zh-CN" altLang="en-US" sz="2400" b="0" dirty="0" smtClean="0"/>
          </a:p>
          <a:p>
            <a:pPr algn="l" eaLnBrk="1" hangingPunct="1"/>
            <a:r>
              <a:rPr lang="zh-CN" altLang="en-US" sz="2400" b="0" dirty="0" smtClean="0"/>
              <a:t>3</a:t>
            </a:r>
            <a:r>
              <a:rPr lang="en-US" altLang="zh-CN" sz="2400" b="0" dirty="0" smtClean="0"/>
              <a:t>.</a:t>
            </a:r>
            <a:r>
              <a:rPr lang="zh-CN" altLang="zh-CN" sz="2400" b="0" dirty="0" smtClean="0"/>
              <a:t>需求说明</a:t>
            </a:r>
            <a:r>
              <a:rPr lang="zh-CN" altLang="en-US" sz="2400" b="0" dirty="0" smtClean="0"/>
              <a:t>：</a:t>
            </a:r>
            <a:endParaRPr lang="zh-CN" altLang="en-US" sz="2400" b="0" dirty="0" smtClean="0"/>
          </a:p>
          <a:p>
            <a:pPr marL="800100" lvl="1" indent="-342900" algn="l" eaLnBrk="1" hangingPunct="1">
              <a:buFont typeface="Arial" panose="020B0604020202020204" pitchFamily="34" charset="0"/>
              <a:buChar char="•"/>
            </a:pPr>
            <a:r>
              <a:rPr lang="zh-CN" altLang="en-US" sz="2400" b="0" dirty="0" smtClean="0"/>
              <a:t>需求说明</a:t>
            </a:r>
            <a:r>
              <a:rPr lang="zh-CN" altLang="zh-CN" sz="2400" b="0" dirty="0" smtClean="0"/>
              <a:t>书是需求分析阶段的最终成果，也是需求分析阶段复审的依据；是用户领域专家、</a:t>
            </a:r>
            <a:r>
              <a:rPr lang="zh-CN" altLang="en-US" sz="2400" b="0" dirty="0" smtClean="0"/>
              <a:t>    </a:t>
            </a:r>
            <a:r>
              <a:rPr lang="zh-CN" altLang="zh-CN" sz="2400" b="0" dirty="0" smtClean="0"/>
              <a:t>软件分析师、软件设计师共同交流的途径和媒介；是交付给用户文档的一部份；</a:t>
            </a:r>
            <a:endParaRPr lang="zh-CN" altLang="en-US" sz="2400" b="0" dirty="0" smtClean="0"/>
          </a:p>
          <a:p>
            <a:pPr marL="800100" lvl="1" indent="-342900" algn="l" eaLnBrk="1" hangingPunct="1">
              <a:buFont typeface="Arial" panose="020B0604020202020204" pitchFamily="34" charset="0"/>
              <a:buChar char="•"/>
            </a:pPr>
            <a:r>
              <a:rPr lang="zh-CN" altLang="zh-CN" sz="2400" b="0" dirty="0" smtClean="0"/>
              <a:t>手段：编写文档</a:t>
            </a:r>
            <a:endParaRPr lang="zh-CN" altLang="en-US" sz="2400" b="0" dirty="0" smtClean="0"/>
          </a:p>
          <a:p>
            <a:pPr lvl="0" algn="l" eaLnBrk="1" hangingPunct="1"/>
            <a:r>
              <a:rPr lang="zh-CN" altLang="en-US" sz="2400" b="0" dirty="0" smtClean="0"/>
              <a:t>4</a:t>
            </a:r>
            <a:r>
              <a:rPr lang="en-US" altLang="zh-CN" sz="2400" b="0" dirty="0" smtClean="0"/>
              <a:t>.</a:t>
            </a:r>
            <a:r>
              <a:rPr lang="zh-CN" altLang="en-US" sz="2400" b="0" dirty="0" smtClean="0"/>
              <a:t>需求评审：</a:t>
            </a:r>
            <a:endParaRPr lang="zh-CN" altLang="en-US" sz="2400" b="0" dirty="0" smtClean="0"/>
          </a:p>
          <a:p>
            <a:pPr marL="800100" lvl="1" indent="-342900" algn="l" eaLnBrk="1" hangingPunct="1">
              <a:buFont typeface="Arial" panose="020B0604020202020204" pitchFamily="34" charset="0"/>
              <a:buChar char="•"/>
            </a:pPr>
            <a:r>
              <a:rPr lang="zh-CN" altLang="zh-CN" sz="2400" b="0" dirty="0" smtClean="0"/>
              <a:t>根据需求说明书，对需求的正确性、一致性、完整性、无二义行进行评审、确认。</a:t>
            </a:r>
            <a:endParaRPr lang="zh-CN" altLang="zh-CN" sz="2400" b="0" dirty="0" smtClean="0"/>
          </a:p>
          <a:p>
            <a:pPr marL="800100" lvl="1" indent="-342900" algn="l" eaLnBrk="1" hangingPunct="1">
              <a:buFont typeface="Arial" panose="020B0604020202020204" pitchFamily="34" charset="0"/>
              <a:buChar char="•"/>
            </a:pPr>
            <a:r>
              <a:rPr lang="zh-CN" altLang="zh-CN" sz="2400" b="0" dirty="0" smtClean="0"/>
              <a:t>手段：分析师、设计师、客户会审文档</a:t>
            </a:r>
            <a:endParaRPr lang="zh-CN" altLang="zh-CN" sz="2400" b="0" dirty="0" smtClean="0"/>
          </a:p>
          <a:p>
            <a:endParaRPr lang="en-US" altLang="zh-CN" dirty="0" smtClean="0"/>
          </a:p>
        </p:txBody>
      </p:sp>
      <p:sp>
        <p:nvSpPr>
          <p:cNvPr id="4" name="灯片编号占位符 3"/>
          <p:cNvSpPr>
            <a:spLocks noGrp="1"/>
          </p:cNvSpPr>
          <p:nvPr>
            <p:ph type="sldNum" sz="quarter" idx="10"/>
          </p:nvPr>
        </p:nvSpPr>
        <p:spPr/>
        <p:txBody>
          <a:bodyPr/>
          <a:lstStyle/>
          <a:p>
            <a:fld id="{83BC6344-4E1C-4543-A1F2-9BE7241890D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zh-CN" sz="1200" kern="1200" dirty="0" smtClean="0">
                <a:solidFill>
                  <a:schemeClr val="tx1"/>
                </a:solidFill>
                <a:effectLst/>
                <a:latin typeface="+mn-lt"/>
                <a:ea typeface="+mn-ea"/>
                <a:cs typeface="+mn-cs"/>
              </a:rPr>
              <a:t>要认识到需求的易变性，接受并积极的响应需求的变化，使得开发的软件更加符合用户的要求。</a:t>
            </a:r>
            <a:endParaRPr lang="en-US" altLang="zh-CN" sz="1200" kern="1200" dirty="0" smtClean="0">
              <a:solidFill>
                <a:schemeClr val="tx1"/>
              </a:solidFill>
              <a:effectLst/>
              <a:latin typeface="+mn-lt"/>
              <a:ea typeface="+mn-ea"/>
              <a:cs typeface="+mn-cs"/>
            </a:endParaRPr>
          </a:p>
          <a:p>
            <a:pPr marL="0" indent="0">
              <a:buFont typeface="Arial" panose="020B0604020202020204" pitchFamily="34" charset="0"/>
              <a:buNone/>
            </a:pPr>
            <a:endParaRPr lang="en-US" altLang="zh-CN" sz="1200" kern="1200" dirty="0" smtClean="0">
              <a:solidFill>
                <a:schemeClr val="tx1"/>
              </a:solidFill>
              <a:effectLst/>
              <a:latin typeface="+mn-lt"/>
              <a:ea typeface="+mn-ea"/>
              <a:cs typeface="+mn-cs"/>
            </a:endParaRPr>
          </a:p>
          <a:p>
            <a:pPr marL="0" indent="0">
              <a:buFont typeface="Arial" panose="020B0604020202020204" pitchFamily="34" charset="0"/>
              <a:buNone/>
            </a:pPr>
            <a:r>
              <a:rPr lang="zh-CN" altLang="zh-CN" sz="1200" kern="1200" dirty="0" smtClean="0">
                <a:solidFill>
                  <a:schemeClr val="tx1"/>
                </a:solidFill>
                <a:effectLst/>
                <a:latin typeface="+mn-lt"/>
                <a:ea typeface="+mn-ea"/>
                <a:cs typeface="+mn-cs"/>
              </a:rPr>
              <a:t>这正符合事物发展变化的规律。在软件开发过程中要结合现代社会的科技和局势的发展状况和实际需求</a:t>
            </a:r>
            <a:r>
              <a:rPr lang="zh-CN" altLang="en-US" sz="1200" kern="1200" dirty="0" smtClean="0">
                <a:solidFill>
                  <a:schemeClr val="tx1"/>
                </a:solidFill>
                <a:effectLst/>
                <a:latin typeface="+mn-lt"/>
                <a:ea typeface="+mn-ea"/>
                <a:cs typeface="+mn-cs"/>
              </a:rPr>
              <a:t>。</a:t>
            </a:r>
            <a:endParaRPr lang="zh-CN" altLang="en-US" dirty="0" smtClean="0"/>
          </a:p>
        </p:txBody>
      </p:sp>
      <p:sp>
        <p:nvSpPr>
          <p:cNvPr id="4" name="灯片编号占位符 3"/>
          <p:cNvSpPr>
            <a:spLocks noGrp="1"/>
          </p:cNvSpPr>
          <p:nvPr>
            <p:ph type="sldNum" sz="quarter" idx="10"/>
          </p:nvPr>
        </p:nvSpPr>
        <p:spPr/>
        <p:txBody>
          <a:bodyPr/>
          <a:lstStyle/>
          <a:p>
            <a:fld id="{83BC6344-4E1C-4543-A1F2-9BE7241890D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smtClean="0"/>
          </a:p>
        </p:txBody>
      </p:sp>
      <p:sp>
        <p:nvSpPr>
          <p:cNvPr id="4" name="灯片编号占位符 3"/>
          <p:cNvSpPr>
            <a:spLocks noGrp="1"/>
          </p:cNvSpPr>
          <p:nvPr>
            <p:ph type="sldNum" sz="quarter" idx="10"/>
          </p:nvPr>
        </p:nvSpPr>
        <p:spPr/>
        <p:txBody>
          <a:bodyPr/>
          <a:lstStyle/>
          <a:p>
            <a:fld id="{83BC6344-4E1C-4543-A1F2-9BE7241890D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00000"/>
              </a:lnSpc>
              <a:spcBef>
                <a:spcPts val="600"/>
              </a:spcBef>
              <a:buFont typeface="Wingdings" panose="05000000000000000000" pitchFamily="2" charset="2"/>
              <a:buChar char="ü"/>
            </a:pPr>
            <a:r>
              <a:rPr lang="zh-CN" altLang="zh-CN" sz="800" dirty="0" smtClean="0"/>
              <a:t>功能性需求</a:t>
            </a:r>
            <a:r>
              <a:rPr lang="zh-CN" altLang="en-US" sz="800" dirty="0" smtClean="0"/>
              <a:t>：搞清系统做什么；</a:t>
            </a:r>
            <a:endParaRPr lang="zh-CN" altLang="en-US" sz="800" dirty="0" smtClean="0"/>
          </a:p>
          <a:p>
            <a:pPr>
              <a:lnSpc>
                <a:spcPct val="100000"/>
              </a:lnSpc>
              <a:spcBef>
                <a:spcPts val="600"/>
              </a:spcBef>
              <a:buFont typeface="Wingdings" panose="05000000000000000000" pitchFamily="2" charset="2"/>
              <a:buChar char="ü"/>
            </a:pPr>
            <a:r>
              <a:rPr lang="zh-CN" altLang="en-US" sz="800" dirty="0" smtClean="0"/>
              <a:t>非功能性需求：定义系统工作时的特性</a:t>
            </a:r>
            <a:r>
              <a:rPr lang="en-US" altLang="zh-CN" sz="800" dirty="0" smtClean="0"/>
              <a:t>(</a:t>
            </a:r>
            <a:r>
              <a:rPr lang="zh-CN" altLang="en-US" sz="800" dirty="0" smtClean="0"/>
              <a:t>环境、性能、可靠性、安全保密性、成本消耗、资源利用、用户接口等</a:t>
            </a:r>
            <a:r>
              <a:rPr lang="en-US" altLang="zh-CN" sz="800" dirty="0" smtClean="0"/>
              <a:t>)</a:t>
            </a:r>
            <a:r>
              <a:rPr lang="zh-CN" altLang="en-US" sz="800" dirty="0" smtClean="0"/>
              <a:t>；</a:t>
            </a:r>
            <a:endParaRPr lang="en-US" altLang="zh-CN" sz="800" dirty="0" smtClean="0"/>
          </a:p>
          <a:p>
            <a:pPr>
              <a:lnSpc>
                <a:spcPct val="100000"/>
              </a:lnSpc>
              <a:spcBef>
                <a:spcPts val="600"/>
              </a:spcBef>
              <a:buFont typeface="Wingdings" panose="05000000000000000000" pitchFamily="2" charset="2"/>
              <a:buChar char="ü"/>
            </a:pPr>
            <a:endParaRPr lang="en-US" altLang="zh-CN" sz="800" dirty="0" smtClean="0"/>
          </a:p>
          <a:p>
            <a:pPr defTabSz="914400">
              <a:lnSpc>
                <a:spcPct val="100000"/>
              </a:lnSpc>
              <a:spcBef>
                <a:spcPts val="600"/>
              </a:spcBef>
              <a:defRPr/>
            </a:pPr>
            <a:r>
              <a:rPr lang="zh-CN" altLang="en-US" sz="800" dirty="0" smtClean="0"/>
              <a:t>需求获取的内容经过整理形成“用户需求”最终要写进“需求规格说明书”， 结果由客户确认。 </a:t>
            </a:r>
            <a:endParaRPr lang="zh-CN" altLang="en-US" sz="800" dirty="0" smtClean="0"/>
          </a:p>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sz="1200" b="0" dirty="0" smtClean="0">
                <a:solidFill>
                  <a:srgbClr val="686868"/>
                </a:solidFill>
              </a:rPr>
              <a:t>第一阶段是和具体用户方的领导层、业务层人员的访谈式沟通，从宏观上把握用户的具体需求方向和趋势。</a:t>
            </a:r>
            <a:endParaRPr lang="en-US" altLang="zh-CN" sz="1200" b="0" dirty="0" smtClean="0">
              <a:solidFill>
                <a:srgbClr val="686868"/>
              </a:solidFill>
            </a:endParaRPr>
          </a:p>
          <a:p>
            <a:pPr marL="0" indent="0">
              <a:lnSpc>
                <a:spcPct val="100000"/>
              </a:lnSpc>
              <a:spcBef>
                <a:spcPts val="600"/>
              </a:spcBef>
              <a:spcAft>
                <a:spcPts val="600"/>
              </a:spcAft>
              <a:buClr>
                <a:schemeClr val="tx1"/>
              </a:buClr>
              <a:buNone/>
            </a:pPr>
            <a:r>
              <a:rPr lang="zh-CN" altLang="en-US" sz="1200" dirty="0" smtClean="0">
                <a:latin typeface="+mn-ea"/>
              </a:rPr>
              <a:t>实现手段：访谈、调查表格</a:t>
            </a:r>
            <a:endParaRPr lang="en-US" altLang="zh-CN" sz="1200" dirty="0" smtClean="0">
              <a:latin typeface="+mn-ea"/>
            </a:endParaRPr>
          </a:p>
          <a:p>
            <a:pPr marL="0" indent="0">
              <a:lnSpc>
                <a:spcPct val="100000"/>
              </a:lnSpc>
              <a:spcBef>
                <a:spcPts val="600"/>
              </a:spcBef>
              <a:spcAft>
                <a:spcPts val="600"/>
              </a:spcAft>
              <a:buClr>
                <a:schemeClr val="tx1"/>
              </a:buClr>
              <a:buNone/>
            </a:pPr>
            <a:r>
              <a:rPr lang="zh-CN" altLang="en-US" sz="1200" dirty="0" smtClean="0">
                <a:latin typeface="+mn-ea"/>
              </a:rPr>
              <a:t>输出成果：调查报告、业务流程报告</a:t>
            </a:r>
            <a:endParaRPr lang="en-US" altLang="zh-CN" sz="1200" dirty="0" smtClean="0">
              <a:latin typeface="+mn-ea"/>
            </a:endParaRPr>
          </a:p>
          <a:p>
            <a:pPr marL="0" indent="0">
              <a:buFont typeface="Arial" panose="020B0604020202020204" pitchFamily="34" charset="0"/>
              <a:buNone/>
            </a:pPr>
            <a:endParaRPr lang="en-US" altLang="zh-CN" sz="1200" b="0" dirty="0" smtClean="0">
              <a:solidFill>
                <a:srgbClr val="686868"/>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200" b="0" dirty="0" smtClean="0">
                <a:solidFill>
                  <a:srgbClr val="686868"/>
                </a:solidFill>
              </a:rPr>
              <a:t>第二阶段是在承建方已经了解了具体用户方的具体实际、客观的信息基础上，结合以往的项目经验对用户采用诱导式、启发式的调研方法和手段，和用户一起探讨业务流程设计的合理性、准确性、便易性、习惯性。</a:t>
            </a:r>
            <a:endParaRPr lang="en-US" altLang="zh-CN" sz="1200" b="0" dirty="0" smtClean="0">
              <a:solidFill>
                <a:schemeClr val="tx1"/>
              </a:solidFill>
            </a:endParaRPr>
          </a:p>
          <a:p>
            <a:pPr marL="0" indent="0">
              <a:lnSpc>
                <a:spcPct val="100000"/>
              </a:lnSpc>
              <a:spcBef>
                <a:spcPts val="600"/>
              </a:spcBef>
              <a:spcAft>
                <a:spcPts val="600"/>
              </a:spcAft>
              <a:buClr>
                <a:schemeClr val="tx1"/>
              </a:buClr>
              <a:buNone/>
            </a:pPr>
            <a:r>
              <a:rPr lang="zh-CN" altLang="en-US" sz="1200" dirty="0" smtClean="0">
                <a:latin typeface="+mn-ea"/>
              </a:rPr>
              <a:t>实现手段：原型演示、启发用户</a:t>
            </a:r>
            <a:endParaRPr lang="en-US" altLang="zh-CN" sz="1200" dirty="0" smtClean="0">
              <a:latin typeface="+mn-ea"/>
            </a:endParaRPr>
          </a:p>
          <a:p>
            <a:pPr marL="0" indent="0">
              <a:lnSpc>
                <a:spcPct val="100000"/>
              </a:lnSpc>
              <a:spcBef>
                <a:spcPts val="600"/>
              </a:spcBef>
              <a:spcAft>
                <a:spcPts val="600"/>
              </a:spcAft>
              <a:buClr>
                <a:schemeClr val="tx1"/>
              </a:buClr>
              <a:buNone/>
            </a:pPr>
            <a:r>
              <a:rPr lang="zh-CN" altLang="en-US" sz="1200" dirty="0" smtClean="0">
                <a:latin typeface="+mn-ea"/>
              </a:rPr>
              <a:t>输出成果：调研分析报告、原型反馈报告、业务流程报告</a:t>
            </a:r>
            <a:endParaRPr lang="en-US" altLang="zh-CN" sz="1200" dirty="0" smtClean="0">
              <a:latin typeface="+mn-ea"/>
            </a:endParaRPr>
          </a:p>
          <a:p>
            <a:pPr marL="0" indent="0">
              <a:lnSpc>
                <a:spcPct val="100000"/>
              </a:lnSpc>
              <a:spcBef>
                <a:spcPts val="600"/>
              </a:spcBef>
              <a:spcAft>
                <a:spcPts val="600"/>
              </a:spcAft>
              <a:buClr>
                <a:schemeClr val="tx1"/>
              </a:buClr>
              <a:buNone/>
            </a:pPr>
            <a:endParaRPr lang="en-US" altLang="zh-CN" sz="12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200" b="0" dirty="0" smtClean="0">
                <a:solidFill>
                  <a:srgbClr val="686868"/>
                </a:solidFill>
              </a:rPr>
              <a:t>第三阶段是在上述两个阶段成果的基础上，进行具体的流程细化、数据项的确认阶段。承建方必须提供原型系统和明确的业务流程报告、数据项表，并能清晰地向用户描述系统的业务流设计目标。</a:t>
            </a:r>
            <a:endParaRPr lang="en-US" altLang="zh-CN" sz="1200" b="0" dirty="0" smtClean="0">
              <a:solidFill>
                <a:srgbClr val="686868"/>
              </a:solidFill>
            </a:endParaRPr>
          </a:p>
          <a:p>
            <a:pPr marL="0" indent="0">
              <a:lnSpc>
                <a:spcPct val="100000"/>
              </a:lnSpc>
              <a:spcBef>
                <a:spcPts val="600"/>
              </a:spcBef>
              <a:spcAft>
                <a:spcPts val="600"/>
              </a:spcAft>
              <a:buClr>
                <a:schemeClr val="tx1"/>
              </a:buClr>
              <a:buNone/>
            </a:pPr>
            <a:r>
              <a:rPr lang="zh-CN" altLang="en-US" sz="1200" dirty="0" smtClean="0">
                <a:latin typeface="+mn-ea"/>
              </a:rPr>
              <a:t>实现手段：拜访，展示业务流程报告、原型演示</a:t>
            </a:r>
            <a:endParaRPr lang="en-US" altLang="zh-CN" sz="1200" dirty="0" smtClean="0">
              <a:latin typeface="+mn-ea"/>
            </a:endParaRPr>
          </a:p>
          <a:p>
            <a:pPr marL="0" indent="0">
              <a:lnSpc>
                <a:spcPct val="100000"/>
              </a:lnSpc>
              <a:spcBef>
                <a:spcPts val="600"/>
              </a:spcBef>
              <a:spcAft>
                <a:spcPts val="600"/>
              </a:spcAft>
              <a:buClr>
                <a:schemeClr val="tx1"/>
              </a:buClr>
              <a:buNone/>
            </a:pPr>
            <a:r>
              <a:rPr lang="zh-CN" altLang="en-US" sz="1200" dirty="0" smtClean="0">
                <a:latin typeface="+mn-ea"/>
              </a:rPr>
              <a:t>输出成果：需求分析报告等</a:t>
            </a:r>
            <a:endParaRPr lang="zh-CN" altLang="en-US" sz="1200" dirty="0" smtClean="0">
              <a:latin typeface="+mn-ea"/>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altLang="zh-CN" sz="1200" b="0" dirty="0" smtClean="0">
              <a:solidFill>
                <a:srgbClr val="686868"/>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200" dirty="0" smtClean="0"/>
              <a:t>需求分析的基本策略是采用头脑风暴、专家评审、焦点会议组等方式进行具体的流程细化以及数据项的确认，必要时可以提供原型系统和明确的业务流程报告、数据项表，并能清晰的向用户描述系统的业务流程设计目标。</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altLang="zh-CN" sz="1200" b="0" dirty="0" smtClean="0">
              <a:solidFill>
                <a:srgbClr val="686868"/>
              </a:solidFill>
            </a:endParaRPr>
          </a:p>
        </p:txBody>
      </p:sp>
      <p:sp>
        <p:nvSpPr>
          <p:cNvPr id="4" name="灯片编号占位符 3"/>
          <p:cNvSpPr>
            <a:spLocks noGrp="1"/>
          </p:cNvSpPr>
          <p:nvPr>
            <p:ph type="sldNum" sz="quarter" idx="10"/>
          </p:nvPr>
        </p:nvSpPr>
        <p:spPr/>
        <p:txBody>
          <a:bodyPr/>
          <a:lstStyle/>
          <a:p>
            <a:fld id="{83BC6344-4E1C-4543-A1F2-9BE7241890D4}"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endParaRPr lang="zh-CN" altLang="en-US" dirty="0" smtClean="0"/>
          </a:p>
        </p:txBody>
      </p:sp>
      <p:sp>
        <p:nvSpPr>
          <p:cNvPr id="4" name="灯片编号占位符 3"/>
          <p:cNvSpPr>
            <a:spLocks noGrp="1"/>
          </p:cNvSpPr>
          <p:nvPr>
            <p:ph type="sldNum" sz="quarter" idx="10"/>
          </p:nvPr>
        </p:nvSpPr>
        <p:spPr/>
        <p:txBody>
          <a:bodyPr/>
          <a:lstStyle/>
          <a:p>
            <a:fld id="{83BC6344-4E1C-4543-A1F2-9BE7241890D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sz="1200" b="0" dirty="0" smtClean="0">
                <a:solidFill>
                  <a:srgbClr val="686868"/>
                </a:solidFill>
              </a:rPr>
              <a:t>可以提示学生思考回答</a:t>
            </a:r>
            <a:endParaRPr lang="zh-CN" altLang="en-US" sz="1200" b="0" dirty="0" smtClean="0">
              <a:solidFill>
                <a:srgbClr val="686868"/>
              </a:solidFill>
            </a:endParaRPr>
          </a:p>
        </p:txBody>
      </p:sp>
      <p:sp>
        <p:nvSpPr>
          <p:cNvPr id="4" name="灯片编号占位符 3"/>
          <p:cNvSpPr>
            <a:spLocks noGrp="1"/>
          </p:cNvSpPr>
          <p:nvPr>
            <p:ph type="sldNum" sz="quarter" idx="10"/>
          </p:nvPr>
        </p:nvSpPr>
        <p:spPr/>
        <p:txBody>
          <a:bodyPr/>
          <a:lstStyle/>
          <a:p>
            <a:fld id="{83BC6344-4E1C-4543-A1F2-9BE7241890D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sz="1200" b="0" smtClean="0">
                <a:solidFill>
                  <a:srgbClr val="686868"/>
                </a:solidFill>
              </a:rPr>
              <a:t>可以提示学生思考回答</a:t>
            </a:r>
            <a:endParaRPr lang="zh-CN" altLang="en-US" sz="1200" b="0" smtClean="0">
              <a:solidFill>
                <a:srgbClr val="686868"/>
              </a:solidFill>
            </a:endParaRPr>
          </a:p>
        </p:txBody>
      </p:sp>
      <p:sp>
        <p:nvSpPr>
          <p:cNvPr id="4" name="灯片编号占位符 3"/>
          <p:cNvSpPr>
            <a:spLocks noGrp="1"/>
          </p:cNvSpPr>
          <p:nvPr>
            <p:ph type="sldNum" sz="quarter" idx="10"/>
          </p:nvPr>
        </p:nvSpPr>
        <p:spPr/>
        <p:txBody>
          <a:bodyPr/>
          <a:lstStyle/>
          <a:p>
            <a:fld id="{83BC6344-4E1C-4543-A1F2-9BE7241890D4}"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800" dirty="0" smtClean="0"/>
          </a:p>
        </p:txBody>
      </p:sp>
      <p:sp>
        <p:nvSpPr>
          <p:cNvPr id="4" name="灯片编号占位符 3"/>
          <p:cNvSpPr>
            <a:spLocks noGrp="1"/>
          </p:cNvSpPr>
          <p:nvPr>
            <p:ph type="sldNum" sz="quarter" idx="10"/>
          </p:nvPr>
        </p:nvSpPr>
        <p:spPr/>
        <p:txBody>
          <a:bodyPr/>
          <a:lstStyle/>
          <a:p>
            <a:fld id="{83BC6344-4E1C-4543-A1F2-9BE7241890D4}"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baseline="0" dirty="0" smtClean="0"/>
              <a:t>需求导出和分析是一个重复过程，从一个活动到另一个活动会有持续不断的反馈。</a:t>
            </a:r>
            <a:endParaRPr lang="en-US" altLang="zh-CN" baseline="0" dirty="0" smtClean="0"/>
          </a:p>
          <a:p>
            <a:endParaRPr lang="en-US" altLang="zh-CN" dirty="0" smtClean="0"/>
          </a:p>
          <a:p>
            <a:pPr marL="0" indent="0">
              <a:buFont typeface="Arial" panose="020B0604020202020204" pitchFamily="34" charset="0"/>
              <a:buNone/>
            </a:pPr>
            <a:endParaRPr lang="zh-CN" altLang="en-US" sz="1200" b="0" dirty="0" smtClean="0">
              <a:solidFill>
                <a:srgbClr val="686868"/>
              </a:solidFill>
            </a:endParaRPr>
          </a:p>
        </p:txBody>
      </p:sp>
      <p:sp>
        <p:nvSpPr>
          <p:cNvPr id="4" name="灯片编号占位符 3"/>
          <p:cNvSpPr>
            <a:spLocks noGrp="1"/>
          </p:cNvSpPr>
          <p:nvPr>
            <p:ph type="sldNum" sz="quarter" idx="10"/>
          </p:nvPr>
        </p:nvSpPr>
        <p:spPr/>
        <p:txBody>
          <a:bodyPr/>
          <a:lstStyle/>
          <a:p>
            <a:fld id="{83BC6344-4E1C-4543-A1F2-9BE7241890D4}"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eaLnBrk="1" hangingPunct="1">
              <a:spcBef>
                <a:spcPct val="55000"/>
              </a:spcBef>
              <a:buFont typeface="Wingdings" panose="05000000000000000000" pitchFamily="2" charset="2"/>
              <a:buNone/>
            </a:pPr>
            <a:r>
              <a:rPr lang="zh-CN" altLang="zh-CN" sz="1200" b="0" dirty="0" smtClean="0"/>
              <a:t>（1）获得当前系统的物理模型</a:t>
            </a:r>
            <a:r>
              <a:rPr lang="zh-CN" altLang="en-US" sz="1200" b="0" dirty="0" smtClean="0"/>
              <a:t>；</a:t>
            </a:r>
            <a:endParaRPr lang="zh-CN" altLang="zh-CN" sz="1200" b="0" dirty="0" smtClean="0"/>
          </a:p>
          <a:p>
            <a:pPr algn="l" eaLnBrk="1" hangingPunct="1">
              <a:spcBef>
                <a:spcPct val="55000"/>
              </a:spcBef>
              <a:buFont typeface="Wingdings" panose="05000000000000000000" pitchFamily="2" charset="2"/>
              <a:buNone/>
            </a:pPr>
            <a:r>
              <a:rPr lang="zh-CN" altLang="zh-CN" sz="1200" b="0" dirty="0" smtClean="0"/>
              <a:t>（2）抽象出当前系统的逻辑模型</a:t>
            </a:r>
            <a:r>
              <a:rPr lang="zh-CN" altLang="en-US" sz="1200" b="0" dirty="0" smtClean="0"/>
              <a:t>；</a:t>
            </a:r>
            <a:r>
              <a:rPr lang="zh-CN" altLang="zh-CN" sz="1200" b="0" dirty="0" smtClean="0"/>
              <a:t> </a:t>
            </a:r>
            <a:endParaRPr lang="zh-CN" altLang="zh-CN" sz="1200" b="0" dirty="0" smtClean="0"/>
          </a:p>
          <a:p>
            <a:pPr algn="l" eaLnBrk="1" hangingPunct="1">
              <a:spcBef>
                <a:spcPct val="55000"/>
              </a:spcBef>
              <a:buFont typeface="Wingdings" panose="05000000000000000000" pitchFamily="2" charset="2"/>
              <a:buNone/>
            </a:pPr>
            <a:r>
              <a:rPr lang="zh-CN" altLang="zh-CN" sz="1200" b="0" dirty="0" smtClean="0"/>
              <a:t>（3）建立目标系统的逻辑模型。 </a:t>
            </a:r>
            <a:endParaRPr lang="zh-CN" altLang="zh-CN" sz="1200" b="0" dirty="0" smtClean="0"/>
          </a:p>
          <a:p>
            <a:pPr>
              <a:lnSpc>
                <a:spcPct val="100000"/>
              </a:lnSpc>
              <a:spcBef>
                <a:spcPts val="1200"/>
              </a:spcBef>
            </a:pPr>
            <a:r>
              <a:rPr lang="zh-CN" altLang="en-US" sz="2800" dirty="0" smtClean="0"/>
              <a:t>需求建模的原则：</a:t>
            </a:r>
            <a:endParaRPr lang="en-US" altLang="zh-CN" sz="2800" dirty="0" smtClean="0"/>
          </a:p>
          <a:p>
            <a:pPr marL="800100" lvl="1" indent="-457200">
              <a:lnSpc>
                <a:spcPct val="100000"/>
              </a:lnSpc>
              <a:spcBef>
                <a:spcPts val="1200"/>
              </a:spcBef>
              <a:buFont typeface="+mj-lt"/>
              <a:buAutoNum type="arabicPeriod"/>
            </a:pPr>
            <a:r>
              <a:rPr lang="zh-CN" altLang="zh-CN" sz="2400" dirty="0" smtClean="0"/>
              <a:t>必须能够表达和理解问题的数据域和功能域</a:t>
            </a:r>
            <a:endParaRPr lang="zh-CN" altLang="en-US" sz="2400" dirty="0" smtClean="0"/>
          </a:p>
          <a:p>
            <a:pPr marL="800100" lvl="1" indent="-457200">
              <a:lnSpc>
                <a:spcPct val="100000"/>
              </a:lnSpc>
              <a:spcBef>
                <a:spcPts val="1200"/>
              </a:spcBef>
              <a:buFont typeface="+mj-lt"/>
              <a:buAutoNum type="arabicPeriod"/>
            </a:pPr>
            <a:r>
              <a:rPr lang="zh-CN" altLang="zh-CN" sz="2400" dirty="0" smtClean="0"/>
              <a:t>按自顶向下、逐层分解问题 </a:t>
            </a:r>
            <a:endParaRPr lang="zh-CN" altLang="en-US" sz="2400" dirty="0" smtClean="0"/>
          </a:p>
          <a:p>
            <a:pPr marL="800100" lvl="1" indent="-457200">
              <a:lnSpc>
                <a:spcPct val="100000"/>
              </a:lnSpc>
              <a:spcBef>
                <a:spcPts val="1200"/>
              </a:spcBef>
              <a:buFont typeface="+mj-lt"/>
              <a:buAutoNum type="arabicPeriod"/>
            </a:pPr>
            <a:r>
              <a:rPr lang="zh-CN" altLang="zh-CN" sz="2400" dirty="0" smtClean="0"/>
              <a:t>要给出系统的逻辑视图</a:t>
            </a:r>
            <a:endParaRPr lang="zh-CN" altLang="zh-CN" sz="2400" dirty="0" smtClean="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baseline="0" smtClean="0"/>
              <a:t>需求导出和分析是一个重复过程，从一个活动到另一个活动会有持续不断的反馈。</a:t>
            </a:r>
            <a:endParaRPr lang="en-US" altLang="zh-CN" baseline="0" smtClean="0"/>
          </a:p>
          <a:p>
            <a:endParaRPr lang="en-US" altLang="zh-CN" smtClean="0"/>
          </a:p>
          <a:p>
            <a:pPr marL="0" indent="0">
              <a:buFont typeface="Arial" panose="020B0604020202020204" pitchFamily="34" charset="0"/>
              <a:buNone/>
            </a:pPr>
            <a:endParaRPr lang="zh-CN" altLang="en-US" sz="1200" b="0" smtClean="0">
              <a:solidFill>
                <a:srgbClr val="686868"/>
              </a:solidFill>
            </a:endParaRPr>
          </a:p>
        </p:txBody>
      </p:sp>
      <p:sp>
        <p:nvSpPr>
          <p:cNvPr id="4" name="灯片编号占位符 3"/>
          <p:cNvSpPr>
            <a:spLocks noGrp="1"/>
          </p:cNvSpPr>
          <p:nvPr>
            <p:ph type="sldNum" sz="quarter" idx="10"/>
          </p:nvPr>
        </p:nvSpPr>
        <p:spPr/>
        <p:txBody>
          <a:bodyPr/>
          <a:lstStyle/>
          <a:p>
            <a:fld id="{83BC6344-4E1C-4543-A1F2-9BE7241890D4}"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endParaRPr lang="zh-CN" altLang="en-US" sz="1200" b="0" smtClean="0">
              <a:solidFill>
                <a:srgbClr val="686868"/>
              </a:solidFill>
            </a:endParaRPr>
          </a:p>
        </p:txBody>
      </p:sp>
      <p:sp>
        <p:nvSpPr>
          <p:cNvPr id="4" name="灯片编号占位符 3"/>
          <p:cNvSpPr>
            <a:spLocks noGrp="1"/>
          </p:cNvSpPr>
          <p:nvPr>
            <p:ph type="sldNum" sz="quarter" idx="10"/>
          </p:nvPr>
        </p:nvSpPr>
        <p:spPr/>
        <p:txBody>
          <a:bodyPr/>
          <a:lstStyle/>
          <a:p>
            <a:fld id="{83BC6344-4E1C-4543-A1F2-9BE7241890D4}"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ct val="55000"/>
              </a:spcBef>
              <a:spcAft>
                <a:spcPts val="0"/>
              </a:spcAft>
              <a:buClrTx/>
              <a:buSzTx/>
              <a:buFont typeface="Arial" panose="020B0604020202020204" pitchFamily="34" charset="0"/>
              <a:buChar char="•"/>
              <a:defRPr/>
            </a:pPr>
            <a:r>
              <a:rPr lang="zh-CN" altLang="zh-CN" sz="1200" b="0" smtClean="0"/>
              <a:t>需求说明书描述几乎都是自然语言，这种非形式化的语言容易出现不准确、冗余、遗漏和理解不一致等问题。对规格说明书的审查是必须</a:t>
            </a:r>
            <a:r>
              <a:rPr lang="zh-CN" altLang="en-US" sz="1200" b="0" smtClean="0"/>
              <a:t>的，</a:t>
            </a:r>
            <a:r>
              <a:rPr lang="zh-CN" altLang="zh-CN" sz="1200" b="0" smtClean="0"/>
              <a:t>确保需求说明准确、完整地、清晰、无二义地表达产品的功能和质量要求</a:t>
            </a:r>
            <a:r>
              <a:rPr lang="zh-CN" altLang="en-US" sz="1200" b="0" smtClean="0"/>
              <a:t>。评审是需求分析的最后一步，通过评审后的需求文档才可以生效。</a:t>
            </a:r>
            <a:endParaRPr lang="zh-CN" altLang="zh-CN" sz="1200" b="0" smtClean="0"/>
          </a:p>
          <a:p>
            <a:pPr marL="171450" marR="0" lvl="0" indent="-171450" algn="l" defTabSz="914400" rtl="0" eaLnBrk="1" fontAlgn="auto" latinLnBrk="0" hangingPunct="1">
              <a:lnSpc>
                <a:spcPct val="100000"/>
              </a:lnSpc>
              <a:spcBef>
                <a:spcPct val="55000"/>
              </a:spcBef>
              <a:spcAft>
                <a:spcPts val="0"/>
              </a:spcAft>
              <a:buClrTx/>
              <a:buSzTx/>
              <a:buFont typeface="Arial" panose="020B0604020202020204" pitchFamily="34" charset="0"/>
              <a:buChar char="•"/>
              <a:defRPr/>
            </a:pPr>
            <a:endParaRPr kumimoji="1" lang="en-US" altLang="zh-CN" sz="1200" b="1" smtClean="0">
              <a:solidFill>
                <a:srgbClr val="660066"/>
              </a:solidFill>
              <a:latin typeface="隶书" panose="02010509060101010101" pitchFamily="49" charset="-122"/>
              <a:ea typeface="隶书" panose="02010509060101010101" pitchFamily="49" charset="-122"/>
            </a:endParaRPr>
          </a:p>
          <a:p>
            <a:pPr marL="171450" marR="0" lvl="0" indent="-171450" algn="l" defTabSz="914400" rtl="0" eaLnBrk="1" fontAlgn="auto" latinLnBrk="0" hangingPunct="1">
              <a:lnSpc>
                <a:spcPct val="100000"/>
              </a:lnSpc>
              <a:spcBef>
                <a:spcPct val="55000"/>
              </a:spcBef>
              <a:spcAft>
                <a:spcPts val="0"/>
              </a:spcAft>
              <a:buClrTx/>
              <a:buSzTx/>
              <a:buFont typeface="Arial" panose="020B0604020202020204" pitchFamily="34" charset="0"/>
              <a:buChar char="•"/>
              <a:defRPr/>
            </a:pPr>
            <a:r>
              <a:rPr kumimoji="1" lang="en-US" altLang="zh-CN" sz="1200" b="1" smtClean="0">
                <a:solidFill>
                  <a:srgbClr val="660066"/>
                </a:solidFill>
                <a:latin typeface="隶书" panose="02010509060101010101" pitchFamily="49" charset="-122"/>
                <a:ea typeface="隶书" panose="02010509060101010101" pitchFamily="49" charset="-122"/>
              </a:rPr>
              <a:t>需求规格说明的质量特性</a:t>
            </a:r>
            <a:r>
              <a:rPr kumimoji="1" lang="zh-CN" altLang="en-US" sz="1200" b="1" smtClean="0">
                <a:solidFill>
                  <a:srgbClr val="660066"/>
                </a:solidFill>
                <a:latin typeface="隶书" panose="02010509060101010101" pitchFamily="49" charset="-122"/>
                <a:ea typeface="隶书" panose="02010509060101010101" pitchFamily="49" charset="-122"/>
              </a:rPr>
              <a:t>：</a:t>
            </a:r>
            <a:endParaRPr kumimoji="1" lang="zh-CN" altLang="en-US" sz="1200" b="1" smtClean="0">
              <a:solidFill>
                <a:srgbClr val="660066"/>
              </a:solidFill>
              <a:latin typeface="隶书" panose="02010509060101010101" pitchFamily="49" charset="-122"/>
              <a:ea typeface="隶书" panose="02010509060101010101" pitchFamily="49" charset="-122"/>
            </a:endParaRPr>
          </a:p>
          <a:p>
            <a:pPr marL="171450" indent="-171450" algn="l" eaLnBrk="1" hangingPunct="1">
              <a:spcBef>
                <a:spcPct val="55000"/>
              </a:spcBef>
              <a:buFont typeface="Arial" panose="020B0604020202020204" pitchFamily="34" charset="0"/>
              <a:buChar char="•"/>
            </a:pPr>
            <a:r>
              <a:rPr lang="zh-CN" altLang="zh-CN" sz="1200" b="0" smtClean="0"/>
              <a:t>正确性：对系统功能、行为、性能等的描述必须与用户的期望相吻合，代表了用户的真正需求。</a:t>
            </a:r>
            <a:endParaRPr lang="zh-CN" altLang="zh-CN" sz="1200" b="0" smtClean="0"/>
          </a:p>
          <a:p>
            <a:pPr marL="171450" indent="-171450" algn="l" eaLnBrk="1" hangingPunct="1">
              <a:spcBef>
                <a:spcPct val="55000"/>
              </a:spcBef>
              <a:buFont typeface="Arial" panose="020B0604020202020204" pitchFamily="34" charset="0"/>
              <a:buChar char="•"/>
            </a:pPr>
            <a:r>
              <a:rPr lang="zh-CN" altLang="zh-CN" sz="1200" b="0" smtClean="0"/>
              <a:t>完整性：需求规格说明应该包括软件要完成的全部任务，不能遗漏任何必要的需求信息，注重用户的任务而不是系统的功能将有助于你避免不完整性</a:t>
            </a:r>
            <a:endParaRPr lang="zh-CN" altLang="zh-CN" sz="1200" b="0" smtClean="0"/>
          </a:p>
          <a:p>
            <a:pPr marL="171450" indent="-171450" algn="l" eaLnBrk="1" hangingPunct="1">
              <a:spcBef>
                <a:spcPct val="55000"/>
              </a:spcBef>
              <a:buFont typeface="Arial" panose="020B0604020202020204" pitchFamily="34" charset="0"/>
              <a:buChar char="•"/>
            </a:pPr>
            <a:r>
              <a:rPr lang="zh-CN" altLang="zh-CN" sz="1200" b="0" smtClean="0"/>
              <a:t> 一致性：需求规格说明对各种需求的描述不能存在矛盾，如术语使用冲突、功能和行为特性方面的矛盾以及时序上的不一致等。</a:t>
            </a:r>
            <a:endParaRPr lang="zh-CN" altLang="zh-CN" sz="1200" b="0" smtClean="0"/>
          </a:p>
          <a:p>
            <a:pPr marL="171450" indent="-171450" algn="l" eaLnBrk="1" hangingPunct="1">
              <a:spcBef>
                <a:spcPct val="55000"/>
              </a:spcBef>
              <a:buFont typeface="Arial" panose="020B0604020202020204" pitchFamily="34" charset="0"/>
              <a:buChar char="•"/>
            </a:pPr>
            <a:r>
              <a:rPr lang="zh-CN" altLang="zh-CN" sz="1200" b="0" smtClean="0"/>
              <a:t>可修改性：格式和组织方式应保证后续的修改能够比较容易和协调一致。我们可以使用软件工具，或者使用目录表、索引和相互参照列表等方法使软件需求规格说明更容易修改。</a:t>
            </a:r>
            <a:endParaRPr lang="zh-CN" altLang="zh-CN" sz="1200" b="0" smtClean="0"/>
          </a:p>
          <a:p>
            <a:pPr marL="171450" indent="-171450" algn="l" eaLnBrk="1" hangingPunct="1">
              <a:spcBef>
                <a:spcPct val="55000"/>
              </a:spcBef>
              <a:buFont typeface="Arial" panose="020B0604020202020204" pitchFamily="34" charset="0"/>
              <a:buChar char="•"/>
            </a:pPr>
            <a:r>
              <a:rPr lang="zh-CN" altLang="zh-CN" sz="1200" b="0" smtClean="0"/>
              <a:t>可跟踪性：可跟踪性意味着每项需求都能与其对应的来源、设计、源代码和测试用例联系起来。</a:t>
            </a:r>
            <a:endParaRPr lang="zh-CN" altLang="zh-CN" sz="1200" b="0" smtClean="0"/>
          </a:p>
          <a:p>
            <a:pPr marL="171450" indent="-171450" algn="l" eaLnBrk="1" hangingPunct="1">
              <a:spcBef>
                <a:spcPct val="55000"/>
              </a:spcBef>
              <a:buFont typeface="Arial" panose="020B0604020202020204" pitchFamily="34" charset="0"/>
              <a:buChar char="•"/>
            </a:pPr>
            <a:r>
              <a:rPr lang="zh-CN" altLang="zh-CN" sz="1200" b="0" smtClean="0"/>
              <a:t>可验证性：描述的需求都可以运用一些可行的手段对其进行验证和确认。</a:t>
            </a:r>
            <a:endParaRPr lang="zh-CN" altLang="zh-CN" sz="1200" b="0" smtClean="0"/>
          </a:p>
        </p:txBody>
      </p:sp>
      <p:sp>
        <p:nvSpPr>
          <p:cNvPr id="4" name="灯片编号占位符 3"/>
          <p:cNvSpPr>
            <a:spLocks noGrp="1"/>
          </p:cNvSpPr>
          <p:nvPr>
            <p:ph type="sldNum" sz="quarter" idx="10"/>
          </p:nvPr>
        </p:nvSpPr>
        <p:spPr/>
        <p:txBody>
          <a:bodyPr/>
          <a:lstStyle/>
          <a:p>
            <a:fld id="{83BC6344-4E1C-4543-A1F2-9BE7241890D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10000"/>
              </a:lnSpc>
              <a:spcBef>
                <a:spcPts val="1200"/>
              </a:spcBef>
            </a:pPr>
            <a:r>
              <a:rPr lang="zh-CN" altLang="en-US" sz="1200" dirty="0" smtClean="0"/>
              <a:t>需求验证是为了确保需求说明准确、完整，表达必要的质量特点。</a:t>
            </a:r>
            <a:endParaRPr lang="en-US" altLang="zh-CN" sz="1200" dirty="0" smtClean="0"/>
          </a:p>
          <a:p>
            <a:pPr algn="just">
              <a:lnSpc>
                <a:spcPct val="110000"/>
              </a:lnSpc>
              <a:spcBef>
                <a:spcPts val="1200"/>
              </a:spcBef>
            </a:pPr>
            <a:endParaRPr lang="en-US" altLang="zh-CN" sz="1200" dirty="0" smtClean="0"/>
          </a:p>
          <a:p>
            <a:pPr algn="just">
              <a:lnSpc>
                <a:spcPct val="110000"/>
              </a:lnSpc>
              <a:spcBef>
                <a:spcPts val="1200"/>
              </a:spcBef>
            </a:pPr>
            <a:r>
              <a:rPr lang="zh-CN" altLang="en-US" sz="1200" dirty="0" smtClean="0"/>
              <a:t>需求验证务必保证需求符合完整性、准确性、可行性、必要性、一致性、可跟踪性及可验证性这些良好特征。</a:t>
            </a:r>
            <a:endParaRPr lang="en-US" altLang="zh-CN" sz="1200" dirty="0" smtClean="0"/>
          </a:p>
          <a:p>
            <a:pPr algn="just">
              <a:lnSpc>
                <a:spcPct val="110000"/>
              </a:lnSpc>
              <a:spcBef>
                <a:spcPts val="1200"/>
              </a:spcBef>
            </a:pPr>
            <a:endParaRPr lang="en-US" altLang="zh-CN" sz="1200" dirty="0" smtClean="0"/>
          </a:p>
          <a:p>
            <a:pPr algn="just">
              <a:lnSpc>
                <a:spcPct val="110000"/>
              </a:lnSpc>
              <a:spcBef>
                <a:spcPts val="1200"/>
              </a:spcBef>
            </a:pPr>
            <a:r>
              <a:rPr lang="zh-CN" altLang="en-US" sz="1200" dirty="0" smtClean="0"/>
              <a:t>需求规格说明提交后，开发人员要与客户对需求分析的结果进行验证，以</a:t>
            </a:r>
            <a:r>
              <a:rPr lang="en-US" altLang="zh-CN" sz="1200" dirty="0" smtClean="0"/>
              <a:t>SRS</a:t>
            </a:r>
            <a:r>
              <a:rPr lang="zh-CN" altLang="en-US" sz="1200" dirty="0" smtClean="0"/>
              <a:t>为输入，通过符号执行，模拟或快速原型等途径，分析需的正确性和可行性。验证过后需要进行签字确认。</a:t>
            </a:r>
            <a:endParaRPr lang="en-US" altLang="zh-CN" sz="1200" dirty="0" smtClean="0"/>
          </a:p>
          <a:p>
            <a:pPr marL="0" indent="0">
              <a:buFont typeface="Arial" panose="020B0604020202020204" pitchFamily="34" charset="0"/>
              <a:buNone/>
            </a:pPr>
            <a:endParaRPr lang="en-US" altLang="zh-CN" sz="1200" b="0" dirty="0" smtClean="0">
              <a:solidFill>
                <a:srgbClr val="686868"/>
              </a:solidFill>
            </a:endParaRPr>
          </a:p>
          <a:p>
            <a:pPr marL="171450" marR="0" lvl="0" indent="-171450" algn="l" defTabSz="914400" rtl="0" eaLnBrk="1" fontAlgn="auto" latinLnBrk="0" hangingPunct="1">
              <a:lnSpc>
                <a:spcPct val="100000"/>
              </a:lnSpc>
              <a:spcBef>
                <a:spcPct val="55000"/>
              </a:spcBef>
              <a:spcAft>
                <a:spcPts val="0"/>
              </a:spcAft>
              <a:buClrTx/>
              <a:buSzTx/>
              <a:buFont typeface="Arial" panose="020B0604020202020204" pitchFamily="34" charset="0"/>
              <a:buChar char="•"/>
              <a:defRPr/>
            </a:pPr>
            <a:r>
              <a:rPr kumimoji="1" lang="en-US" altLang="zh-CN" sz="1200" b="1" dirty="0" err="1" smtClean="0">
                <a:solidFill>
                  <a:srgbClr val="660066"/>
                </a:solidFill>
                <a:latin typeface="隶书" panose="02010509060101010101" pitchFamily="49" charset="-122"/>
                <a:ea typeface="隶书" panose="02010509060101010101" pitchFamily="49" charset="-122"/>
              </a:rPr>
              <a:t>需求规格说明的质量特性</a:t>
            </a:r>
            <a:r>
              <a:rPr kumimoji="1" lang="zh-CN" altLang="en-US" sz="1200" b="1" dirty="0" smtClean="0">
                <a:solidFill>
                  <a:srgbClr val="660066"/>
                </a:solidFill>
                <a:latin typeface="隶书" panose="02010509060101010101" pitchFamily="49" charset="-122"/>
                <a:ea typeface="隶书" panose="02010509060101010101" pitchFamily="49" charset="-122"/>
              </a:rPr>
              <a:t>：</a:t>
            </a:r>
            <a:endParaRPr kumimoji="1" lang="zh-CN" altLang="en-US" sz="1200" b="1" dirty="0" smtClean="0">
              <a:solidFill>
                <a:srgbClr val="660066"/>
              </a:solidFill>
              <a:latin typeface="隶书" panose="02010509060101010101" pitchFamily="49" charset="-122"/>
              <a:ea typeface="隶书" panose="02010509060101010101" pitchFamily="49" charset="-122"/>
            </a:endParaRPr>
          </a:p>
          <a:p>
            <a:pPr marL="171450" indent="-171450" algn="l" eaLnBrk="1" hangingPunct="1">
              <a:spcBef>
                <a:spcPct val="55000"/>
              </a:spcBef>
              <a:buFont typeface="Arial" panose="020B0604020202020204" pitchFamily="34" charset="0"/>
              <a:buChar char="•"/>
            </a:pPr>
            <a:r>
              <a:rPr lang="zh-CN" altLang="zh-CN" sz="1200" b="0" dirty="0" smtClean="0"/>
              <a:t>正确性：对系统功能、行为、性能等的描述必须与用户的期望相吻合，代表了用户的真正需求。</a:t>
            </a:r>
            <a:endParaRPr lang="zh-CN" altLang="zh-CN" sz="1200" b="0" dirty="0" smtClean="0"/>
          </a:p>
          <a:p>
            <a:pPr marL="171450" indent="-171450" algn="l" eaLnBrk="1" hangingPunct="1">
              <a:spcBef>
                <a:spcPct val="55000"/>
              </a:spcBef>
              <a:buFont typeface="Arial" panose="020B0604020202020204" pitchFamily="34" charset="0"/>
              <a:buChar char="•"/>
            </a:pPr>
            <a:r>
              <a:rPr lang="zh-CN" altLang="zh-CN" sz="1200" b="0" dirty="0" smtClean="0"/>
              <a:t>完整性：需求规格说明应该包括软件要完成的全部任务，不能遗漏任何必要的需求信息，注重用户的任务而不是系统的功能将有助于你避免不完整性</a:t>
            </a:r>
            <a:endParaRPr lang="zh-CN" altLang="zh-CN" sz="1200" b="0" dirty="0" smtClean="0"/>
          </a:p>
          <a:p>
            <a:pPr marL="171450" indent="-171450" algn="l" eaLnBrk="1" hangingPunct="1">
              <a:spcBef>
                <a:spcPct val="55000"/>
              </a:spcBef>
              <a:buFont typeface="Arial" panose="020B0604020202020204" pitchFamily="34" charset="0"/>
              <a:buChar char="•"/>
            </a:pPr>
            <a:r>
              <a:rPr lang="zh-CN" altLang="zh-CN" sz="1200" b="0" dirty="0" smtClean="0"/>
              <a:t> 一致性：需求规格说明对各种需求的描述不能存在矛盾，如术语使用冲突、功能和行为特性方面的矛盾以及时序上的不一致等。</a:t>
            </a:r>
            <a:endParaRPr lang="zh-CN" altLang="zh-CN" sz="1200" b="0" dirty="0" smtClean="0"/>
          </a:p>
          <a:p>
            <a:pPr marL="171450" indent="-171450" algn="l" eaLnBrk="1" hangingPunct="1">
              <a:spcBef>
                <a:spcPct val="55000"/>
              </a:spcBef>
              <a:buFont typeface="Arial" panose="020B0604020202020204" pitchFamily="34" charset="0"/>
              <a:buChar char="•"/>
            </a:pPr>
            <a:r>
              <a:rPr lang="zh-CN" altLang="zh-CN" sz="1200" b="0" dirty="0" smtClean="0"/>
              <a:t>可修改性：格式和组织方式应保证后续的修改能够比较容易和协调一致。我们可以使用软件工具，或者使用目录表、索引和相互参照列表等方法使软件需求规格说明更容易修改。</a:t>
            </a:r>
            <a:endParaRPr lang="zh-CN" altLang="zh-CN" sz="1200" b="0" dirty="0" smtClean="0"/>
          </a:p>
          <a:p>
            <a:pPr marL="171450" indent="-171450" algn="l" eaLnBrk="1" hangingPunct="1">
              <a:spcBef>
                <a:spcPct val="55000"/>
              </a:spcBef>
              <a:buFont typeface="Arial" panose="020B0604020202020204" pitchFamily="34" charset="0"/>
              <a:buChar char="•"/>
            </a:pPr>
            <a:r>
              <a:rPr lang="zh-CN" altLang="zh-CN" sz="1200" b="0" dirty="0" smtClean="0"/>
              <a:t>可跟踪性：可跟踪性意味着每项需求都能与其对应的来源、设计、源代码和测试用例联系起来。</a:t>
            </a:r>
            <a:endParaRPr lang="zh-CN" altLang="zh-CN" sz="1200" b="0" dirty="0" smtClean="0"/>
          </a:p>
          <a:p>
            <a:pPr marL="171450" indent="-171450" algn="l" eaLnBrk="1" hangingPunct="1">
              <a:spcBef>
                <a:spcPct val="55000"/>
              </a:spcBef>
              <a:buFont typeface="Arial" panose="020B0604020202020204" pitchFamily="34" charset="0"/>
              <a:buChar char="•"/>
            </a:pPr>
            <a:r>
              <a:rPr lang="zh-CN" altLang="zh-CN" sz="1200" b="0" dirty="0" smtClean="0"/>
              <a:t>可验证性：描述的需求都可以运用一些可行的手段对其进行验证和确认。</a:t>
            </a:r>
            <a:endParaRPr lang="zh-CN" altLang="zh-CN" sz="1200" b="0" dirty="0" smtClean="0"/>
          </a:p>
        </p:txBody>
      </p:sp>
      <p:sp>
        <p:nvSpPr>
          <p:cNvPr id="4" name="灯片编号占位符 3"/>
          <p:cNvSpPr>
            <a:spLocks noGrp="1"/>
          </p:cNvSpPr>
          <p:nvPr>
            <p:ph type="sldNum" sz="quarter" idx="10"/>
          </p:nvPr>
        </p:nvSpPr>
        <p:spPr/>
        <p:txBody>
          <a:bodyPr/>
          <a:lstStyle/>
          <a:p>
            <a:fld id="{83BC6344-4E1C-4543-A1F2-9BE7241890D4}"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endParaRPr lang="zh-CN" altLang="en-US" sz="1200" b="0" dirty="0" smtClean="0">
              <a:solidFill>
                <a:srgbClr val="686868"/>
              </a:solidFill>
            </a:endParaRPr>
          </a:p>
        </p:txBody>
      </p:sp>
      <p:sp>
        <p:nvSpPr>
          <p:cNvPr id="4" name="灯片编号占位符 3"/>
          <p:cNvSpPr>
            <a:spLocks noGrp="1"/>
          </p:cNvSpPr>
          <p:nvPr>
            <p:ph type="sldNum" sz="quarter" idx="10"/>
          </p:nvPr>
        </p:nvSpPr>
        <p:spPr/>
        <p:txBody>
          <a:bodyPr/>
          <a:lstStyle/>
          <a:p>
            <a:fld id="{83BC6344-4E1C-4543-A1F2-9BE7241890D4}"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20000"/>
              </a:lnSpc>
              <a:spcBef>
                <a:spcPts val="1200"/>
              </a:spcBef>
            </a:pPr>
            <a:r>
              <a:rPr lang="zh-CN" altLang="en-US" sz="1200" dirty="0" smtClean="0">
                <a:solidFill>
                  <a:srgbClr val="FF0000"/>
                </a:solidFill>
                <a:latin typeface="+mn-ea"/>
              </a:rPr>
              <a:t>需求管理的目的</a:t>
            </a:r>
            <a:r>
              <a:rPr lang="zh-CN" altLang="en-US" sz="1200" dirty="0" smtClean="0">
                <a:latin typeface="+mn-ea"/>
              </a:rPr>
              <a:t>是在用户与开发商之间建立对需求的共同理解，维护需求与软件工作成果的一致性，并控制需求的变更，防止需求变更失去控制而导致项目发生混乱。 </a:t>
            </a:r>
            <a:endParaRPr lang="en-US" altLang="zh-CN" sz="1200" dirty="0" smtClean="0">
              <a:latin typeface="+mn-ea"/>
            </a:endParaRPr>
          </a:p>
          <a:p>
            <a:pPr algn="just">
              <a:lnSpc>
                <a:spcPct val="120000"/>
              </a:lnSpc>
              <a:spcBef>
                <a:spcPts val="1200"/>
              </a:spcBef>
            </a:pPr>
            <a:endParaRPr lang="zh-CN" altLang="en-US" sz="1200" dirty="0" smtClean="0">
              <a:latin typeface="+mn-ea"/>
            </a:endParaRPr>
          </a:p>
          <a:p>
            <a:pPr algn="just">
              <a:lnSpc>
                <a:spcPct val="120000"/>
              </a:lnSpc>
              <a:spcBef>
                <a:spcPts val="1200"/>
              </a:spcBef>
            </a:pPr>
            <a:r>
              <a:rPr lang="zh-CN" altLang="en-US" sz="1200" dirty="0" smtClean="0"/>
              <a:t>需求变更控制的原则是拒绝不切实际的变更，减少变更带来的风险，防止变更范围扩大、蔓延，杜绝随意的变更申请及受理过程。</a:t>
            </a:r>
            <a:endParaRPr lang="en-US" altLang="zh-CN" sz="1200" dirty="0" smtClean="0"/>
          </a:p>
          <a:p>
            <a:pPr marL="0" indent="0">
              <a:buFont typeface="Arial" panose="020B0604020202020204" pitchFamily="34" charset="0"/>
              <a:buNone/>
            </a:pPr>
            <a:endParaRPr lang="zh-CN" altLang="en-US" sz="1200" b="0" dirty="0" smtClean="0">
              <a:solidFill>
                <a:srgbClr val="686868"/>
              </a:solidFill>
            </a:endParaRPr>
          </a:p>
        </p:txBody>
      </p:sp>
      <p:sp>
        <p:nvSpPr>
          <p:cNvPr id="4" name="灯片编号占位符 3"/>
          <p:cNvSpPr>
            <a:spLocks noGrp="1"/>
          </p:cNvSpPr>
          <p:nvPr>
            <p:ph type="sldNum" sz="quarter" idx="10"/>
          </p:nvPr>
        </p:nvSpPr>
        <p:spPr/>
        <p:txBody>
          <a:bodyPr/>
          <a:lstStyle/>
          <a:p>
            <a:fld id="{83BC6344-4E1C-4543-A1F2-9BE7241890D4}"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DC7E63-4282-48D5-990C-1EF5B5B8BB2C}"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DC7E63-4282-48D5-990C-1EF5B5B8BB2C}"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mn-ea"/>
            </a:endParaRPr>
          </a:p>
        </p:txBody>
      </p:sp>
      <p:sp>
        <p:nvSpPr>
          <p:cNvPr id="4" name="灯片编号占位符 3"/>
          <p:cNvSpPr>
            <a:spLocks noGrp="1"/>
          </p:cNvSpPr>
          <p:nvPr>
            <p:ph type="sldNum" sz="quarter" idx="10"/>
          </p:nvPr>
        </p:nvSpPr>
        <p:spPr/>
        <p:txBody>
          <a:bodyPr/>
          <a:lstStyle/>
          <a:p>
            <a:fld id="{3C82E783-649F-44DC-A8F6-E4C5105E118F}"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0B69B61-CB95-4824-89BB-24570E71626A}" type="slidenum">
              <a:rPr lang="en-US" altLang="zh-CN"/>
            </a:fld>
            <a:endParaRPr lang="en-US" altLang="zh-CN"/>
          </a:p>
        </p:txBody>
      </p:sp>
      <p:sp>
        <p:nvSpPr>
          <p:cNvPr id="278530" name="Rectangle 2"/>
          <p:cNvSpPr>
            <a:spLocks noGrp="1" noRot="1" noChangeAspect="1" noChangeArrowheads="1" noTextEdit="1"/>
          </p:cNvSpPr>
          <p:nvPr>
            <p:ph type="sldImg"/>
          </p:nvPr>
        </p:nvSpPr>
        <p:spPr/>
      </p:sp>
      <p:sp>
        <p:nvSpPr>
          <p:cNvPr id="278531"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mn-ea"/>
              </a:rPr>
              <a:t>在</a:t>
            </a:r>
            <a:r>
              <a:rPr lang="en-US" altLang="zh-CN" sz="1200" dirty="0">
                <a:latin typeface="+mn-ea"/>
              </a:rPr>
              <a:t>UML</a:t>
            </a:r>
            <a:r>
              <a:rPr lang="zh-CN" altLang="en-US" sz="1200" dirty="0">
                <a:latin typeface="+mn-ea"/>
              </a:rPr>
              <a:t>中，一个用例模型由若干个用例图描述。</a:t>
            </a:r>
            <a:endParaRPr lang="en-US" altLang="zh-CN" sz="1200" dirty="0">
              <a:latin typeface="+mn-ea"/>
            </a:endParaRPr>
          </a:p>
          <a:p>
            <a:endParaRPr lang="zh-CN"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DC7E63-4282-48D5-990C-1EF5B5B8BB2C}"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88989EF-1F72-4D2E-98D3-B492AC8E166D}" type="slidenum">
              <a:rPr lang="en-US" altLang="zh-CN"/>
            </a:fld>
            <a:endParaRPr lang="en-US" altLang="zh-CN"/>
          </a:p>
        </p:txBody>
      </p:sp>
      <p:sp>
        <p:nvSpPr>
          <p:cNvPr id="246786" name="Rectangle 2"/>
          <p:cNvSpPr>
            <a:spLocks noGrp="1" noRot="1" noChangeAspect="1" noChangeArrowheads="1" noTextEdit="1"/>
          </p:cNvSpPr>
          <p:nvPr>
            <p:ph type="sldImg"/>
          </p:nvPr>
        </p:nvSpPr>
        <p:spPr/>
      </p:sp>
      <p:sp>
        <p:nvSpPr>
          <p:cNvPr id="246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BA181F6-A692-4883-9B41-EAF781825B31}" type="slidenum">
              <a:rPr lang="en-US" altLang="zh-CN"/>
            </a:fld>
            <a:endParaRPr lang="en-US" altLang="zh-CN"/>
          </a:p>
        </p:txBody>
      </p:sp>
      <p:sp>
        <p:nvSpPr>
          <p:cNvPr id="267266" name="Rectangle 2"/>
          <p:cNvSpPr>
            <a:spLocks noGrp="1" noRot="1" noChangeAspect="1" noChangeArrowheads="1" noTextEdit="1"/>
          </p:cNvSpPr>
          <p:nvPr>
            <p:ph type="sldImg"/>
          </p:nvPr>
        </p:nvSpPr>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C78C3C9-AEED-45D1-A6EE-EF2E9E09FB05}" type="slidenum">
              <a:rPr lang="en-US" altLang="zh-CN"/>
            </a:fld>
            <a:endParaRPr lang="en-US" altLang="zh-CN"/>
          </a:p>
        </p:txBody>
      </p:sp>
      <p:sp>
        <p:nvSpPr>
          <p:cNvPr id="276482" name="Rectangle 2"/>
          <p:cNvSpPr>
            <a:spLocks noGrp="1" noRot="1" noChangeAspect="1" noChangeArrowheads="1" noTextEdit="1"/>
          </p:cNvSpPr>
          <p:nvPr>
            <p:ph type="sldImg"/>
          </p:nvPr>
        </p:nvSpPr>
        <p:spPr/>
      </p:sp>
      <p:sp>
        <p:nvSpPr>
          <p:cNvPr id="276483"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dirty="0">
                <a:latin typeface="宋体" panose="02010600030101010101" pitchFamily="2" charset="-122"/>
                <a:ea typeface="+mn-ea"/>
              </a:rPr>
              <a:t>参与者（</a:t>
            </a:r>
            <a:r>
              <a:rPr lang="en-US" altLang="zh-CN" sz="1200" b="0" dirty="0">
                <a:latin typeface="宋体" panose="02010600030101010101" pitchFamily="2" charset="-122"/>
                <a:ea typeface="+mn-ea"/>
              </a:rPr>
              <a:t>actor</a:t>
            </a:r>
            <a:r>
              <a:rPr lang="zh-CN" altLang="en-US" sz="1200" b="0" dirty="0">
                <a:latin typeface="宋体" panose="02010600030101010101" pitchFamily="2" charset="-122"/>
                <a:ea typeface="+mn-ea"/>
              </a:rPr>
              <a:t>）</a:t>
            </a:r>
            <a:r>
              <a:rPr lang="zh-CN" altLang="zh-CN" sz="1200" b="0" kern="1200" dirty="0">
                <a:solidFill>
                  <a:schemeClr val="tx1"/>
                </a:solidFill>
                <a:effectLst/>
                <a:latin typeface="+mn-lt"/>
                <a:ea typeface="+mn-ea"/>
                <a:cs typeface="+mn-cs"/>
              </a:rPr>
              <a:t>，又叫执行者</a:t>
            </a:r>
            <a:r>
              <a:rPr lang="zh-CN" altLang="en-US" sz="1200" b="0" kern="1200" dirty="0">
                <a:solidFill>
                  <a:schemeClr val="tx1"/>
                </a:solidFill>
                <a:effectLst/>
                <a:latin typeface="+mn-lt"/>
                <a:ea typeface="+mn-ea"/>
                <a:cs typeface="+mn-cs"/>
              </a:rPr>
              <a:t>，</a:t>
            </a:r>
            <a:r>
              <a:rPr lang="zh-CN" altLang="en-US" sz="1200" b="0" dirty="0">
                <a:latin typeface="宋体" panose="02010600030101010101" pitchFamily="2" charset="-122"/>
                <a:ea typeface="+mn-ea"/>
              </a:rPr>
              <a:t>是指系统外部与系统交互的人或其他系统。</a:t>
            </a:r>
            <a:endParaRPr lang="zh-CN" altLang="en-US" sz="1200" b="0" dirty="0">
              <a:latin typeface="宋体" panose="02010600030101010101" pitchFamily="2" charset="-122"/>
              <a:ea typeface="+mn-ea"/>
            </a:endParaRPr>
          </a:p>
          <a:p>
            <a:endParaRPr lang="en-US" altLang="zh-CN" b="0" dirty="0"/>
          </a:p>
          <a:p>
            <a:r>
              <a:rPr lang="zh-CN" altLang="en-US" sz="1200" b="0" dirty="0">
                <a:latin typeface="宋体" panose="02010600030101010101" pitchFamily="2" charset="-122"/>
                <a:ea typeface="+mn-ea"/>
              </a:rPr>
              <a:t>用例（</a:t>
            </a:r>
            <a:r>
              <a:rPr lang="en-US" altLang="zh-CN" sz="1200" b="0" dirty="0">
                <a:latin typeface="宋体" panose="02010600030101010101" pitchFamily="2" charset="-122"/>
                <a:ea typeface="+mn-ea"/>
              </a:rPr>
              <a:t>use case</a:t>
            </a:r>
            <a:r>
              <a:rPr lang="zh-CN" altLang="en-US" sz="1200" b="0" dirty="0">
                <a:latin typeface="宋体" panose="02010600030101010101" pitchFamily="2" charset="-122"/>
                <a:ea typeface="+mn-ea"/>
              </a:rPr>
              <a:t>）是系统所提供的一个功能（或某一特定用法）的描述，是执行者和系统交互的一个完整过程。</a:t>
            </a:r>
            <a:endParaRPr lang="zh-CN"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50B1D04-F47A-4CA2-9176-597611F06089}" type="slidenum">
              <a:rPr lang="en-US" altLang="zh-CN"/>
            </a:fld>
            <a:endParaRPr lang="en-US" altLang="zh-CN"/>
          </a:p>
        </p:txBody>
      </p:sp>
      <p:sp>
        <p:nvSpPr>
          <p:cNvPr id="387074" name="Rectangle 2"/>
          <p:cNvSpPr>
            <a:spLocks noGrp="1" noRot="1" noChangeAspect="1" noChangeArrowheads="1" noTextEdit="1"/>
          </p:cNvSpPr>
          <p:nvPr>
            <p:ph type="sldImg"/>
          </p:nvPr>
        </p:nvSpPr>
        <p:spPr/>
      </p:sp>
      <p:sp>
        <p:nvSpPr>
          <p:cNvPr id="387075" name="Rectangle 3"/>
          <p:cNvSpPr>
            <a:spLocks noGrp="1" noChangeArrowheads="1"/>
          </p:cNvSpPr>
          <p:nvPr>
            <p:ph type="body" idx="1"/>
          </p:nvPr>
        </p:nvSpPr>
        <p:spPr/>
        <p:txBody>
          <a:bodyPr/>
          <a:lstStyle/>
          <a:p>
            <a:pPr lvl="0" eaLnBrk="1" hangingPunct="1">
              <a:lnSpc>
                <a:spcPct val="90000"/>
              </a:lnSpc>
            </a:pPr>
            <a:r>
              <a:rPr lang="zh-CN" altLang="zh-CN" dirty="0">
                <a:ea typeface="+mn-ea"/>
              </a:rPr>
              <a:t>主要参与者</a:t>
            </a:r>
            <a:endParaRPr lang="zh-CN" altLang="zh-CN" dirty="0">
              <a:ea typeface="+mn-ea"/>
            </a:endParaRPr>
          </a:p>
          <a:p>
            <a:pPr lvl="1" eaLnBrk="1" hangingPunct="1">
              <a:lnSpc>
                <a:spcPct val="90000"/>
              </a:lnSpc>
            </a:pPr>
            <a:r>
              <a:rPr lang="zh-CN" altLang="zh-CN" dirty="0">
                <a:ea typeface="+mn-ea"/>
              </a:rPr>
              <a:t>具有用户目标，并通过使用当前系统的服务完成。例如，收银员。他们是发现驱动用例的用户目标。</a:t>
            </a:r>
            <a:endParaRPr lang="zh-CN" altLang="zh-CN" dirty="0">
              <a:ea typeface="+mn-ea"/>
            </a:endParaRPr>
          </a:p>
          <a:p>
            <a:pPr lvl="0" eaLnBrk="1" hangingPunct="1">
              <a:lnSpc>
                <a:spcPct val="90000"/>
              </a:lnSpc>
            </a:pPr>
            <a:r>
              <a:rPr lang="zh-CN" altLang="zh-CN" dirty="0">
                <a:ea typeface="+mn-ea"/>
              </a:rPr>
              <a:t>协助参与者</a:t>
            </a:r>
            <a:endParaRPr lang="zh-CN" altLang="zh-CN" dirty="0">
              <a:ea typeface="+mn-ea"/>
            </a:endParaRPr>
          </a:p>
          <a:p>
            <a:pPr lvl="1" eaLnBrk="1" hangingPunct="1">
              <a:lnSpc>
                <a:spcPct val="90000"/>
              </a:lnSpc>
            </a:pPr>
            <a:r>
              <a:rPr lang="zh-CN" altLang="zh-CN" dirty="0">
                <a:ea typeface="+mn-ea"/>
              </a:rPr>
              <a:t>为当前系统提供服务。例如，自动付费授权服务。协助参与者通常是计算机系统，但也可以是组织或人。通过协助参与者可以明确外部接口和协议。</a:t>
            </a:r>
            <a:endParaRPr lang="zh-CN" altLang="zh-CN" dirty="0">
              <a:ea typeface="+mn-ea"/>
            </a:endParaRPr>
          </a:p>
          <a:p>
            <a:pPr lvl="0" eaLnBrk="1" hangingPunct="1">
              <a:lnSpc>
                <a:spcPct val="90000"/>
              </a:lnSpc>
            </a:pPr>
            <a:r>
              <a:rPr lang="zh-CN" altLang="zh-CN" dirty="0">
                <a:ea typeface="+mn-ea"/>
              </a:rPr>
              <a:t>幕后参与者</a:t>
            </a:r>
            <a:endParaRPr lang="zh-CN" altLang="zh-CN" dirty="0">
              <a:ea typeface="+mn-ea"/>
            </a:endParaRPr>
          </a:p>
          <a:p>
            <a:pPr lvl="1" eaLnBrk="1" hangingPunct="1">
              <a:lnSpc>
                <a:spcPct val="90000"/>
              </a:lnSpc>
            </a:pPr>
            <a:r>
              <a:rPr lang="zh-CN" altLang="zh-CN" dirty="0">
                <a:ea typeface="+mn-ea"/>
              </a:rPr>
              <a:t>在用例行为中具有影响或利益，但不是主要或协助参与者。例如政府税收机关。幕后参与者的确定确保确定并满足所有必要的重要事务。如果不明确地对幕后参与者进行命名，则有时很容易忽略其影响或利益</a:t>
            </a:r>
            <a:r>
              <a:rPr lang="zh-CN" altLang="en-US" dirty="0">
                <a:ea typeface="+mn-ea"/>
              </a:rPr>
              <a:t>。</a:t>
            </a:r>
            <a:endParaRPr lang="zh-CN" altLang="zh-CN" dirty="0">
              <a:ea typeface="+mn-ea"/>
            </a:endParaRPr>
          </a:p>
          <a:p>
            <a:endParaRPr lang="zh-CN"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BA5D5CD-DC64-463C-887B-032F1E4CEE5B}" type="slidenum">
              <a:rPr lang="en-US" altLang="zh-CN"/>
            </a:fld>
            <a:endParaRPr lang="en-US" altLang="zh-CN"/>
          </a:p>
        </p:txBody>
      </p:sp>
      <p:sp>
        <p:nvSpPr>
          <p:cNvPr id="244738" name="Rectangle 2"/>
          <p:cNvSpPr>
            <a:spLocks noGrp="1" noRot="1" noChangeAspect="1" noChangeArrowheads="1" noTextEdit="1"/>
          </p:cNvSpPr>
          <p:nvPr>
            <p:ph type="sldImg"/>
          </p:nvPr>
        </p:nvSpPr>
        <p:spPr/>
      </p:sp>
      <p:sp>
        <p:nvSpPr>
          <p:cNvPr id="244739" name="Rectangle 3"/>
          <p:cNvSpPr>
            <a:spLocks noGrp="1" noChangeArrowheads="1"/>
          </p:cNvSpPr>
          <p:nvPr>
            <p:ph type="body" idx="1"/>
          </p:nvPr>
        </p:nvSpPr>
        <p:spPr/>
        <p:txBody>
          <a:bodyPr/>
          <a:lstStyle/>
          <a:p>
            <a:r>
              <a:rPr lang="zh-CN" altLang="zh-CN" sz="1200" b="0" dirty="0">
                <a:latin typeface="宋体" panose="02010600030101010101" pitchFamily="2" charset="-122"/>
                <a:ea typeface="+mn-ea"/>
              </a:rPr>
              <a:t>用例具有响应性、回执性、完整性。</a:t>
            </a:r>
            <a:r>
              <a:rPr lang="zh-CN" altLang="en-US" sz="1200" b="0" dirty="0">
                <a:latin typeface="宋体" panose="02010600030101010101" pitchFamily="2" charset="-122"/>
                <a:ea typeface="+mn-ea"/>
              </a:rPr>
              <a:t>分为业务用例和系统用例。</a:t>
            </a:r>
            <a:endParaRPr lang="zh-CN" altLang="zh-CN" sz="1200" b="0" dirty="0">
              <a:latin typeface="宋体" panose="02010600030101010101" pitchFamily="2" charset="-122"/>
              <a:ea typeface="+mn-ea"/>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82E783-649F-44DC-A8F6-E4C5105E118F}"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398E4D3-EC80-4C84-BED9-0271088FC1EF}" type="slidenum">
              <a:rPr lang="en-US" altLang="zh-CN"/>
            </a:fld>
            <a:endParaRPr lang="en-US" altLang="zh-CN"/>
          </a:p>
        </p:txBody>
      </p:sp>
      <p:sp>
        <p:nvSpPr>
          <p:cNvPr id="296962" name="Rectangle 2"/>
          <p:cNvSpPr>
            <a:spLocks noGrp="1" noRot="1" noChangeAspect="1" noChangeArrowheads="1" noTextEdit="1"/>
          </p:cNvSpPr>
          <p:nvPr>
            <p:ph type="sldImg"/>
          </p:nvPr>
        </p:nvSpPr>
        <p:spPr/>
      </p:sp>
      <p:sp>
        <p:nvSpPr>
          <p:cNvPr id="29696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084BF1C-F6A9-49EA-8648-6001EF3A6DCF}" type="slidenum">
              <a:rPr lang="en-US" altLang="zh-CN"/>
            </a:fld>
            <a:endParaRPr lang="en-US" altLang="zh-CN"/>
          </a:p>
        </p:txBody>
      </p:sp>
      <p:sp>
        <p:nvSpPr>
          <p:cNvPr id="301058" name="Rectangle 2"/>
          <p:cNvSpPr>
            <a:spLocks noGrp="1" noRot="1" noChangeAspect="1" noChangeArrowheads="1" noTextEdit="1"/>
          </p:cNvSpPr>
          <p:nvPr>
            <p:ph type="sldImg"/>
          </p:nvPr>
        </p:nvSpPr>
        <p:spPr/>
      </p:sp>
      <p:sp>
        <p:nvSpPr>
          <p:cNvPr id="301059"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D2DD737-9338-46EE-A345-B879D9A84E3B}" type="slidenum">
              <a:rPr lang="en-US" altLang="zh-CN"/>
            </a:fld>
            <a:endParaRPr lang="en-US" altLang="zh-CN"/>
          </a:p>
        </p:txBody>
      </p:sp>
      <p:sp>
        <p:nvSpPr>
          <p:cNvPr id="250882" name="Rectangle 2"/>
          <p:cNvSpPr>
            <a:spLocks noGrp="1" noRot="1" noChangeAspect="1" noChangeArrowheads="1" noTextEdit="1"/>
          </p:cNvSpPr>
          <p:nvPr>
            <p:ph type="sldImg"/>
          </p:nvPr>
        </p:nvSpPr>
        <p:spPr/>
      </p:sp>
      <p:sp>
        <p:nvSpPr>
          <p:cNvPr id="250883" name="Rectangle 3"/>
          <p:cNvSpPr>
            <a:spLocks noGrp="1" noChangeArrowheads="1"/>
          </p:cNvSpPr>
          <p:nvPr>
            <p:ph type="body" idx="1"/>
          </p:nvPr>
        </p:nvSpPr>
        <p:spPr/>
        <p:txBody>
          <a:bodyPr/>
          <a:lstStyle/>
          <a:p>
            <a:pPr marL="0" marR="0" lvl="0" indent="0" algn="l" defTabSz="514350" rtl="0" eaLnBrk="1" fontAlgn="auto" latinLnBrk="0" hangingPunct="1">
              <a:lnSpc>
                <a:spcPct val="100000"/>
              </a:lnSpc>
              <a:spcBef>
                <a:spcPts val="0"/>
              </a:spcBef>
              <a:spcAft>
                <a:spcPts val="0"/>
              </a:spcAft>
              <a:buClrTx/>
              <a:buSzTx/>
              <a:buFontTx/>
              <a:buNone/>
              <a:defRPr/>
            </a:pPr>
            <a:r>
              <a:rPr lang="zh-CN" altLang="zh-CN" sz="800" dirty="0" smtClean="0"/>
              <a:t>这个使用场景中，图书管理员是操作者，而学生不是，因为借书事务本身是由图书管理员来完成，而不是学生本身。但如果学生可以自助借书，或者可以在网上借书，那么学生也将是操作者，因为这两种场景中学生直接与图书管理系统进行了交互。</a:t>
            </a:r>
            <a:endParaRPr lang="zh-CN" altLang="zh-CN" sz="800" dirty="0" smtClean="0"/>
          </a:p>
          <a:p>
            <a:endParaRPr lang="zh-CN" altLang="zh-CN"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CC319A0-5D41-4FB1-9E2C-85208CB97377}" type="slidenum">
              <a:rPr lang="en-US" altLang="zh-CN"/>
            </a:fld>
            <a:endParaRPr lang="en-US" altLang="zh-CN"/>
          </a:p>
        </p:txBody>
      </p:sp>
      <p:sp>
        <p:nvSpPr>
          <p:cNvPr id="331778" name="Rectangle 2"/>
          <p:cNvSpPr>
            <a:spLocks noGrp="1" noRot="1" noChangeAspect="1" noChangeArrowheads="1" noTextEdit="1"/>
          </p:cNvSpPr>
          <p:nvPr>
            <p:ph type="sldImg"/>
          </p:nvPr>
        </p:nvSpPr>
        <p:spPr/>
      </p:sp>
      <p:sp>
        <p:nvSpPr>
          <p:cNvPr id="331779"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需求一词对大家来说应该也不陌生</a:t>
            </a:r>
            <a:endParaRPr lang="en-US" altLang="zh-CN" smtClean="0"/>
          </a:p>
          <a:p>
            <a:pPr marL="0" marR="0" indent="0" algn="l" defTabSz="914400" rtl="0" eaLnBrk="1" fontAlgn="auto" latinLnBrk="0" hangingPunct="1">
              <a:lnSpc>
                <a:spcPct val="100000"/>
              </a:lnSpc>
              <a:spcBef>
                <a:spcPts val="0"/>
              </a:spcBef>
              <a:spcAft>
                <a:spcPts val="0"/>
              </a:spcAft>
              <a:buClrTx/>
              <a:buSzTx/>
              <a:buFontTx/>
              <a:buNone/>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smtClean="0"/>
              <a:t>借用一个很著名的需求理论</a:t>
            </a:r>
            <a:endParaRPr lang="en-US" altLang="zh-CN" smtClean="0"/>
          </a:p>
        </p:txBody>
      </p:sp>
      <p:sp>
        <p:nvSpPr>
          <p:cNvPr id="4" name="灯片编号占位符 3"/>
          <p:cNvSpPr>
            <a:spLocks noGrp="1"/>
          </p:cNvSpPr>
          <p:nvPr>
            <p:ph type="sldNum" sz="quarter" idx="10"/>
          </p:nvPr>
        </p:nvSpPr>
        <p:spPr/>
        <p:txBody>
          <a:bodyPr/>
          <a:lstStyle/>
          <a:p>
            <a:fld id="{83BC6344-4E1C-4543-A1F2-9BE7241890D4}"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51435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zh-CN" dirty="0" smtClean="0"/>
              <a:t>如果系统用例较多，不同的用例之间存在共同行为，可以将这些共同行为提取出来，单独组成一个用例。当其他用例使用这个用例之时，它们就构成了包含关系。</a:t>
            </a:r>
            <a:endParaRPr lang="zh-CN" altLang="en-US" dirty="0" smtClean="0"/>
          </a:p>
          <a:p>
            <a:pPr marL="171450" marR="0" lvl="0" indent="-171450" algn="l" defTabSz="51435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zh-CN" dirty="0" smtClean="0"/>
              <a:t>在用例的执行过程中，可能出现一些异常行为，也可能会在不同的分支行为中选择执行，这时可将异常行为与可选分支抽象成一个单独的扩展用例，这样扩展用例与主用例之间就构成了扩展关系。一个用例常常有多个扩展用例。</a:t>
            </a:r>
            <a:endParaRPr lang="zh-CN" altLang="en-US" dirty="0" smtClean="0"/>
          </a:p>
          <a:p>
            <a:pPr marL="171450" lvl="0" indent="-171450">
              <a:buFont typeface="Arial" panose="020B0604020202020204" pitchFamily="34" charset="0"/>
              <a:buChar char="•"/>
            </a:pPr>
            <a:r>
              <a:rPr lang="zh-CN" altLang="zh-CN" dirty="0" smtClean="0"/>
              <a:t>用例之间的泛化关系描述用例的一般与特殊关系，不同的子用例代表了父用例的不同实现。</a:t>
            </a:r>
            <a:endParaRPr lang="zh-CN" altLang="en-US" dirty="0" smtClean="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82E783-649F-44DC-A8F6-E4C5105E118F}"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82E783-649F-44DC-A8F6-E4C5105E118F}"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在软件工程中，软件的需求分析</a:t>
            </a:r>
            <a:r>
              <a:rPr lang="en-US" altLang="zh-CN" smtClean="0"/>
              <a:t>——</a:t>
            </a:r>
            <a:endParaRPr lang="zh-CN" altLang="en-US"/>
          </a:p>
        </p:txBody>
      </p:sp>
      <p:sp>
        <p:nvSpPr>
          <p:cNvPr id="4" name="灯片编号占位符 3"/>
          <p:cNvSpPr>
            <a:spLocks noGrp="1"/>
          </p:cNvSpPr>
          <p:nvPr>
            <p:ph type="sldNum" sz="quarter" idx="10"/>
          </p:nvPr>
        </p:nvSpPr>
        <p:spPr/>
        <p:txBody>
          <a:bodyPr/>
          <a:lstStyle/>
          <a:p>
            <a:fld id="{83BC6344-4E1C-4543-A1F2-9BE7241890D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200" dirty="0" smtClean="0">
                <a:solidFill>
                  <a:schemeClr val="tx1">
                    <a:lumMod val="65000"/>
                    <a:lumOff val="35000"/>
                  </a:schemeClr>
                </a:solidFill>
              </a:rPr>
              <a:t>不明确的需求定义及随意的需求变更会产生以下问题：	</a:t>
            </a:r>
            <a:endParaRPr lang="zh-CN" altLang="en-US" sz="1200" dirty="0" smtClean="0">
              <a:solidFill>
                <a:schemeClr val="tx1">
                  <a:lumMod val="65000"/>
                  <a:lumOff val="35000"/>
                </a:schemeClr>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200" dirty="0" smtClean="0">
                <a:solidFill>
                  <a:schemeClr val="tx1">
                    <a:lumMod val="65000"/>
                    <a:lumOff val="35000"/>
                  </a:schemeClr>
                </a:solidFill>
              </a:rPr>
              <a:t> </a:t>
            </a:r>
            <a:r>
              <a:rPr lang="en-US" altLang="zh-CN" sz="1200" dirty="0" smtClean="0">
                <a:solidFill>
                  <a:schemeClr val="tx1">
                    <a:lumMod val="65000"/>
                    <a:lumOff val="35000"/>
                  </a:schemeClr>
                </a:solidFill>
              </a:rPr>
              <a:t>• </a:t>
            </a:r>
            <a:r>
              <a:rPr lang="zh-CN" altLang="en-US" sz="1200" dirty="0" smtClean="0">
                <a:solidFill>
                  <a:schemeClr val="tx1">
                    <a:lumMod val="65000"/>
                    <a:lumOff val="35000"/>
                  </a:schemeClr>
                </a:solidFill>
              </a:rPr>
              <a:t>客户不满、纠纷	</a:t>
            </a:r>
            <a:endParaRPr lang="zh-CN" altLang="en-US" sz="1200" dirty="0" smtClean="0">
              <a:solidFill>
                <a:schemeClr val="tx1">
                  <a:lumMod val="65000"/>
                  <a:lumOff val="35000"/>
                </a:schemeClr>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200" dirty="0" smtClean="0">
                <a:solidFill>
                  <a:schemeClr val="tx1">
                    <a:lumMod val="65000"/>
                    <a:lumOff val="35000"/>
                  </a:schemeClr>
                </a:solidFill>
              </a:rPr>
              <a:t> </a:t>
            </a:r>
            <a:r>
              <a:rPr lang="en-US" altLang="zh-CN" sz="1200" dirty="0" smtClean="0">
                <a:solidFill>
                  <a:schemeClr val="tx1">
                    <a:lumMod val="65000"/>
                    <a:lumOff val="35000"/>
                  </a:schemeClr>
                </a:solidFill>
              </a:rPr>
              <a:t>• </a:t>
            </a:r>
            <a:r>
              <a:rPr lang="zh-CN" altLang="en-US" sz="1200" dirty="0" smtClean="0">
                <a:solidFill>
                  <a:schemeClr val="tx1">
                    <a:lumMod val="65000"/>
                    <a:lumOff val="35000"/>
                  </a:schemeClr>
                </a:solidFill>
              </a:rPr>
              <a:t>不切实际的估算、承诺	</a:t>
            </a:r>
            <a:endParaRPr lang="zh-CN" altLang="en-US" sz="1200" dirty="0" smtClean="0">
              <a:solidFill>
                <a:schemeClr val="tx1">
                  <a:lumMod val="65000"/>
                  <a:lumOff val="35000"/>
                </a:schemeClr>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200" dirty="0" smtClean="0">
                <a:solidFill>
                  <a:schemeClr val="tx1">
                    <a:lumMod val="65000"/>
                    <a:lumOff val="35000"/>
                  </a:schemeClr>
                </a:solidFill>
              </a:rPr>
              <a:t> </a:t>
            </a:r>
            <a:r>
              <a:rPr lang="en-US" altLang="zh-CN" sz="1200" dirty="0" smtClean="0">
                <a:solidFill>
                  <a:schemeClr val="tx1">
                    <a:lumMod val="65000"/>
                    <a:lumOff val="35000"/>
                  </a:schemeClr>
                </a:solidFill>
              </a:rPr>
              <a:t>• </a:t>
            </a:r>
            <a:r>
              <a:rPr lang="zh-CN" altLang="en-US" sz="1200" dirty="0" smtClean="0">
                <a:solidFill>
                  <a:schemeClr val="tx1">
                    <a:lumMod val="65000"/>
                    <a:lumOff val="35000"/>
                  </a:schemeClr>
                </a:solidFill>
              </a:rPr>
              <a:t>项目延期、超支	</a:t>
            </a:r>
            <a:endParaRPr lang="zh-CN" altLang="en-US" sz="1200" dirty="0" smtClean="0">
              <a:solidFill>
                <a:schemeClr val="tx1">
                  <a:lumMod val="65000"/>
                  <a:lumOff val="35000"/>
                </a:schemeClr>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200" dirty="0" smtClean="0">
                <a:solidFill>
                  <a:schemeClr val="tx1">
                    <a:lumMod val="65000"/>
                    <a:lumOff val="35000"/>
                  </a:schemeClr>
                </a:solidFill>
              </a:rPr>
              <a:t> </a:t>
            </a:r>
            <a:r>
              <a:rPr lang="en-US" altLang="zh-CN" sz="1200" dirty="0" smtClean="0">
                <a:solidFill>
                  <a:schemeClr val="tx1">
                    <a:lumMod val="65000"/>
                    <a:lumOff val="35000"/>
                  </a:schemeClr>
                </a:solidFill>
              </a:rPr>
              <a:t>• </a:t>
            </a:r>
            <a:r>
              <a:rPr lang="zh-CN" altLang="en-US" sz="1200" dirty="0" smtClean="0">
                <a:solidFill>
                  <a:schemeClr val="tx1">
                    <a:lumMod val="65000"/>
                    <a:lumOff val="35000"/>
                  </a:schemeClr>
                </a:solidFill>
              </a:rPr>
              <a:t>项目结束遥遥无期	</a:t>
            </a:r>
            <a:endParaRPr lang="zh-CN" altLang="en-US" sz="1200" dirty="0" smtClean="0">
              <a:solidFill>
                <a:schemeClr val="tx1">
                  <a:lumMod val="65000"/>
                  <a:lumOff val="35000"/>
                </a:schemeClr>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200" dirty="0" smtClean="0">
                <a:solidFill>
                  <a:schemeClr val="tx1">
                    <a:lumMod val="65000"/>
                    <a:lumOff val="35000"/>
                  </a:schemeClr>
                </a:solidFill>
              </a:rPr>
              <a:t> </a:t>
            </a:r>
            <a:r>
              <a:rPr lang="en-US" altLang="zh-CN" sz="1200" dirty="0" smtClean="0">
                <a:solidFill>
                  <a:schemeClr val="tx1">
                    <a:lumMod val="65000"/>
                    <a:lumOff val="35000"/>
                  </a:schemeClr>
                </a:solidFill>
              </a:rPr>
              <a:t>• </a:t>
            </a:r>
            <a:r>
              <a:rPr lang="zh-CN" altLang="en-US" sz="1200" dirty="0" smtClean="0">
                <a:solidFill>
                  <a:schemeClr val="tx1">
                    <a:lumMod val="65000"/>
                    <a:lumOff val="35000"/>
                  </a:schemeClr>
                </a:solidFill>
              </a:rPr>
              <a:t>项目团队精疲力竭</a:t>
            </a:r>
            <a:endParaRPr lang="en-US" altLang="zh-CN" sz="1200" dirty="0" smtClean="0">
              <a:solidFill>
                <a:schemeClr val="tx1">
                  <a:lumMod val="65000"/>
                  <a:lumOff val="35000"/>
                </a:schemeClr>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200" dirty="0" smtClean="0">
                <a:solidFill>
                  <a:schemeClr val="tx1">
                    <a:lumMod val="65000"/>
                    <a:lumOff val="35000"/>
                  </a:schemeClr>
                </a:solidFill>
              </a:rPr>
              <a:t>  </a:t>
            </a:r>
            <a:r>
              <a:rPr lang="en-US" altLang="zh-CN" sz="1200" dirty="0" smtClean="0">
                <a:solidFill>
                  <a:schemeClr val="tx1">
                    <a:lumMod val="65000"/>
                    <a:lumOff val="35000"/>
                  </a:schemeClr>
                </a:solidFill>
              </a:rPr>
              <a:t>• </a:t>
            </a:r>
            <a:r>
              <a:rPr lang="zh-CN" altLang="en-US" sz="1200" dirty="0" smtClean="0">
                <a:solidFill>
                  <a:schemeClr val="tx1">
                    <a:lumMod val="65000"/>
                    <a:lumOff val="35000"/>
                  </a:schemeClr>
                </a:solidFill>
              </a:rPr>
              <a:t>产品设计目标不明确 	</a:t>
            </a:r>
            <a:endParaRPr lang="zh-CN" altLang="en-US" sz="1200" dirty="0" smtClean="0">
              <a:solidFill>
                <a:schemeClr val="tx1">
                  <a:lumMod val="65000"/>
                  <a:lumOff val="35000"/>
                </a:schemeClr>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200" dirty="0" smtClean="0">
                <a:solidFill>
                  <a:schemeClr val="tx1">
                    <a:lumMod val="65000"/>
                    <a:lumOff val="35000"/>
                  </a:schemeClr>
                </a:solidFill>
              </a:rPr>
              <a:t> </a:t>
            </a:r>
            <a:r>
              <a:rPr lang="en-US" altLang="zh-CN" sz="1200" dirty="0" smtClean="0">
                <a:solidFill>
                  <a:schemeClr val="tx1">
                    <a:lumMod val="65000"/>
                    <a:lumOff val="35000"/>
                  </a:schemeClr>
                </a:solidFill>
              </a:rPr>
              <a:t>•  </a:t>
            </a:r>
            <a:r>
              <a:rPr lang="zh-CN" altLang="en-US" sz="1200" dirty="0" smtClean="0">
                <a:solidFill>
                  <a:schemeClr val="tx1">
                    <a:lumMod val="65000"/>
                    <a:lumOff val="35000"/>
                  </a:schemeClr>
                </a:solidFill>
              </a:rPr>
              <a:t>干系人参与不足	</a:t>
            </a:r>
            <a:endParaRPr lang="zh-CN" altLang="en-US" sz="1200" dirty="0" smtClean="0">
              <a:solidFill>
                <a:schemeClr val="tx1">
                  <a:lumMod val="65000"/>
                  <a:lumOff val="35000"/>
                </a:schemeClr>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200" dirty="0" smtClean="0">
                <a:solidFill>
                  <a:schemeClr val="tx1">
                    <a:lumMod val="65000"/>
                    <a:lumOff val="35000"/>
                  </a:schemeClr>
                </a:solidFill>
              </a:rPr>
              <a:t> </a:t>
            </a:r>
            <a:r>
              <a:rPr lang="en-US" altLang="zh-CN" sz="1200" dirty="0" smtClean="0">
                <a:solidFill>
                  <a:schemeClr val="tx1">
                    <a:lumMod val="65000"/>
                    <a:lumOff val="35000"/>
                  </a:schemeClr>
                </a:solidFill>
              </a:rPr>
              <a:t>•  </a:t>
            </a:r>
            <a:r>
              <a:rPr lang="zh-CN" altLang="en-US" sz="1200" dirty="0" smtClean="0">
                <a:solidFill>
                  <a:schemeClr val="tx1">
                    <a:lumMod val="65000"/>
                    <a:lumOff val="35000"/>
                  </a:schemeClr>
                </a:solidFill>
              </a:rPr>
              <a:t>干系人之间缺少共识	</a:t>
            </a:r>
            <a:endParaRPr lang="zh-CN" altLang="en-US" sz="1200" dirty="0" smtClean="0">
              <a:solidFill>
                <a:schemeClr val="tx1">
                  <a:lumMod val="65000"/>
                  <a:lumOff val="35000"/>
                </a:schemeClr>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200" dirty="0" smtClean="0">
                <a:solidFill>
                  <a:schemeClr val="tx1">
                    <a:lumMod val="65000"/>
                    <a:lumOff val="35000"/>
                  </a:schemeClr>
                </a:solidFill>
              </a:rPr>
              <a:t> </a:t>
            </a:r>
            <a:r>
              <a:rPr lang="en-US" altLang="zh-CN" sz="1200" dirty="0" smtClean="0">
                <a:solidFill>
                  <a:schemeClr val="tx1">
                    <a:lumMod val="65000"/>
                    <a:lumOff val="35000"/>
                  </a:schemeClr>
                </a:solidFill>
              </a:rPr>
              <a:t>•  </a:t>
            </a:r>
            <a:r>
              <a:rPr lang="zh-CN" altLang="en-US" sz="1200" dirty="0" smtClean="0">
                <a:solidFill>
                  <a:schemeClr val="tx1">
                    <a:lumMod val="65000"/>
                    <a:lumOff val="35000"/>
                  </a:schemeClr>
                </a:solidFill>
              </a:rPr>
              <a:t>画蛇添足	</a:t>
            </a:r>
            <a:endParaRPr lang="zh-CN" altLang="en-US" sz="1200" dirty="0" smtClean="0">
              <a:solidFill>
                <a:schemeClr val="tx1">
                  <a:lumMod val="65000"/>
                  <a:lumOff val="35000"/>
                </a:schemeClr>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200" dirty="0" smtClean="0">
                <a:solidFill>
                  <a:schemeClr val="tx1">
                    <a:lumMod val="65000"/>
                    <a:lumOff val="35000"/>
                  </a:schemeClr>
                </a:solidFill>
              </a:rPr>
              <a:t> </a:t>
            </a:r>
            <a:r>
              <a:rPr lang="en-US" altLang="zh-CN" sz="1200" dirty="0" smtClean="0">
                <a:solidFill>
                  <a:schemeClr val="tx1">
                    <a:lumMod val="65000"/>
                    <a:lumOff val="35000"/>
                  </a:schemeClr>
                </a:solidFill>
              </a:rPr>
              <a:t>•  </a:t>
            </a:r>
            <a:r>
              <a:rPr lang="zh-CN" altLang="en-US" sz="1200" dirty="0" smtClean="0">
                <a:solidFill>
                  <a:schemeClr val="tx1">
                    <a:lumMod val="65000"/>
                    <a:lumOff val="35000"/>
                  </a:schemeClr>
                </a:solidFill>
              </a:rPr>
              <a:t>需求快速变化	</a:t>
            </a:r>
            <a:endParaRPr lang="zh-CN" altLang="en-US" sz="1200" dirty="0" smtClean="0">
              <a:solidFill>
                <a:schemeClr val="tx1">
                  <a:lumMod val="65000"/>
                  <a:lumOff val="35000"/>
                </a:schemeClr>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200" dirty="0" smtClean="0">
                <a:solidFill>
                  <a:schemeClr val="tx1">
                    <a:lumMod val="65000"/>
                    <a:lumOff val="35000"/>
                  </a:schemeClr>
                </a:solidFill>
              </a:rPr>
              <a:t> </a:t>
            </a:r>
            <a:r>
              <a:rPr lang="en-US" altLang="zh-CN" sz="1200" dirty="0" smtClean="0">
                <a:solidFill>
                  <a:schemeClr val="tx1">
                    <a:lumMod val="65000"/>
                    <a:lumOff val="35000"/>
                  </a:schemeClr>
                </a:solidFill>
              </a:rPr>
              <a:t>•  </a:t>
            </a:r>
            <a:r>
              <a:rPr lang="zh-CN" altLang="en-US" sz="1200" dirty="0" smtClean="0">
                <a:solidFill>
                  <a:schemeClr val="tx1">
                    <a:lumMod val="65000"/>
                    <a:lumOff val="35000"/>
                  </a:schemeClr>
                </a:solidFill>
              </a:rPr>
              <a:t>变更管理不足	</a:t>
            </a:r>
            <a:endParaRPr lang="zh-CN" altLang="en-US" sz="1200" dirty="0" smtClean="0">
              <a:solidFill>
                <a:schemeClr val="tx1">
                  <a:lumMod val="65000"/>
                  <a:lumOff val="35000"/>
                </a:schemeClr>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200" dirty="0" smtClean="0">
                <a:solidFill>
                  <a:schemeClr val="tx1">
                    <a:lumMod val="65000"/>
                    <a:lumOff val="35000"/>
                  </a:schemeClr>
                </a:solidFill>
              </a:rPr>
              <a:t> </a:t>
            </a:r>
            <a:r>
              <a:rPr lang="en-US" altLang="zh-CN" sz="1200" dirty="0" smtClean="0">
                <a:solidFill>
                  <a:schemeClr val="tx1">
                    <a:lumMod val="65000"/>
                    <a:lumOff val="35000"/>
                  </a:schemeClr>
                </a:solidFill>
              </a:rPr>
              <a:t>•  </a:t>
            </a:r>
            <a:r>
              <a:rPr lang="zh-CN" altLang="en-US" sz="1200" dirty="0" smtClean="0">
                <a:solidFill>
                  <a:schemeClr val="tx1">
                    <a:lumMod val="65000"/>
                    <a:lumOff val="35000"/>
                  </a:schemeClr>
                </a:solidFill>
              </a:rPr>
              <a:t>需求分析不足</a:t>
            </a:r>
            <a:endParaRPr lang="en-US" altLang="zh-CN" sz="1200" dirty="0" smtClean="0">
              <a:solidFill>
                <a:schemeClr val="tx1">
                  <a:lumMod val="65000"/>
                  <a:lumOff val="35000"/>
                </a:schemeClr>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altLang="zh-CN" sz="1200" dirty="0" smtClean="0">
              <a:solidFill>
                <a:schemeClr val="tx1">
                  <a:lumMod val="65000"/>
                  <a:lumOff val="35000"/>
                </a:schemeClr>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altLang="zh-CN" sz="1200" dirty="0" smtClean="0">
              <a:solidFill>
                <a:schemeClr val="tx1">
                  <a:lumMod val="65000"/>
                  <a:lumOff val="35000"/>
                </a:schemeClr>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altLang="zh-CN" sz="1200" dirty="0" smtClean="0">
              <a:solidFill>
                <a:schemeClr val="tx1">
                  <a:lumMod val="65000"/>
                  <a:lumOff val="35000"/>
                </a:schemeClr>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altLang="zh-CN" sz="1200" dirty="0" smtClean="0">
              <a:solidFill>
                <a:schemeClr val="tx1">
                  <a:lumMod val="65000"/>
                  <a:lumOff val="35000"/>
                </a:schemeClr>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sz="1200" dirty="0" smtClean="0">
                <a:solidFill>
                  <a:schemeClr val="tx1">
                    <a:lumMod val="65000"/>
                    <a:lumOff val="35000"/>
                  </a:schemeClr>
                </a:solidFill>
              </a:rPr>
              <a:t>软件人员要准确理解用户的要求，进行细致的调查分析，将用户非形式化的需求陈述转化为完整的需求定义，再由需求定义转化到相应形式的需求规格说明。</a:t>
            </a:r>
            <a:endParaRPr lang="en-US" altLang="zh-CN" sz="1200" dirty="0" smtClean="0">
              <a:solidFill>
                <a:schemeClr val="tx1">
                  <a:lumMod val="65000"/>
                  <a:lumOff val="35000"/>
                </a:schemeClr>
              </a:solidFill>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altLang="zh-CN" sz="1200" dirty="0" smtClean="0">
              <a:solidFill>
                <a:schemeClr val="tx1">
                  <a:lumMod val="65000"/>
                  <a:lumOff val="35000"/>
                </a:schemeClr>
              </a:solidFill>
            </a:endParaRPr>
          </a:p>
          <a:p>
            <a:pPr marL="171450" marR="0" lvl="0" indent="-171450" algn="l" defTabSz="914400" rtl="0" eaLnBrk="1" fontAlgn="auto" latinLnBrk="0" hangingPunct="1">
              <a:lnSpc>
                <a:spcPct val="100000"/>
              </a:lnSpc>
              <a:spcBef>
                <a:spcPct val="55000"/>
              </a:spcBef>
              <a:spcAft>
                <a:spcPts val="0"/>
              </a:spcAft>
              <a:buClrTx/>
              <a:buSzTx/>
              <a:buFont typeface="Arial" panose="020B0604020202020204" pitchFamily="34" charset="0"/>
              <a:buChar char="•"/>
              <a:defRPr/>
            </a:pPr>
            <a:r>
              <a:rPr lang="zh-CN" altLang="zh-CN" sz="1200" b="0" dirty="0" smtClean="0">
                <a:solidFill>
                  <a:srgbClr val="800000"/>
                </a:solidFill>
                <a:ea typeface="隶书" panose="02010509060101010101" pitchFamily="49" charset="-122"/>
              </a:rPr>
              <a:t>需求分析</a:t>
            </a:r>
            <a:r>
              <a:rPr lang="zh-CN" altLang="en-US" sz="1200" b="0" dirty="0" smtClean="0">
                <a:solidFill>
                  <a:srgbClr val="800000"/>
                </a:solidFill>
                <a:ea typeface="隶书" panose="02010509060101010101" pitchFamily="49" charset="-122"/>
              </a:rPr>
              <a:t>是供需双方必须经过的磨合期</a:t>
            </a:r>
            <a:endParaRPr lang="zh-CN" altLang="zh-CN" sz="1200" b="0" dirty="0" smtClean="0">
              <a:solidFill>
                <a:srgbClr val="800000"/>
              </a:solidFill>
              <a:ea typeface="隶书" panose="02010509060101010101" pitchFamily="49" charset="-122"/>
            </a:endParaRPr>
          </a:p>
          <a:p>
            <a:pPr marL="628650" lvl="1" indent="-171450" algn="l" eaLnBrk="1" hangingPunct="1">
              <a:spcBef>
                <a:spcPct val="55000"/>
              </a:spcBef>
              <a:buFont typeface="Wingdings" panose="05000000000000000000" pitchFamily="2" charset="2"/>
              <a:buChar char="ü"/>
            </a:pPr>
            <a:r>
              <a:rPr lang="zh-CN" altLang="zh-CN" sz="1200" b="0" dirty="0" smtClean="0"/>
              <a:t>软件开发是用户与开发者共同参与的过程，项目涉众人员之间必须经过充分交流；</a:t>
            </a:r>
            <a:endParaRPr lang="zh-CN" altLang="zh-CN" sz="1200" b="0" dirty="0" smtClean="0"/>
          </a:p>
          <a:p>
            <a:pPr marL="628650" lvl="1" indent="-171450" algn="l" eaLnBrk="1" hangingPunct="1">
              <a:spcBef>
                <a:spcPct val="55000"/>
              </a:spcBef>
              <a:buFont typeface="Wingdings" panose="05000000000000000000" pitchFamily="2" charset="2"/>
              <a:buChar char="ü"/>
            </a:pPr>
            <a:r>
              <a:rPr lang="zh-CN" altLang="zh-CN" sz="1200" b="0" dirty="0" smtClean="0"/>
              <a:t>用户与开发者的知识领域不同，缺乏共同语言，存在对问题理解的歧义；</a:t>
            </a:r>
            <a:endParaRPr lang="zh-CN" altLang="zh-CN" sz="1200" b="0" dirty="0" smtClean="0"/>
          </a:p>
          <a:p>
            <a:pPr marL="628650" lvl="1" indent="-171450" algn="l" eaLnBrk="1" hangingPunct="1">
              <a:spcBef>
                <a:spcPct val="55000"/>
              </a:spcBef>
              <a:buFont typeface="Wingdings" panose="05000000000000000000" pitchFamily="2" charset="2"/>
              <a:buChar char="ü"/>
            </a:pPr>
            <a:r>
              <a:rPr lang="zh-CN" altLang="zh-CN" sz="1200" b="0" dirty="0" smtClean="0"/>
              <a:t>软件开发失败的原因大约超过50%是需求不合理而急于编程引起的；</a:t>
            </a:r>
            <a:endParaRPr lang="zh-CN" altLang="zh-CN" sz="1200" b="0" dirty="0" smtClean="0"/>
          </a:p>
          <a:p>
            <a:pPr marL="628650" lvl="1" indent="-171450" algn="l" eaLnBrk="1" hangingPunct="1">
              <a:spcBef>
                <a:spcPct val="55000"/>
              </a:spcBef>
              <a:buFont typeface="Wingdings" panose="05000000000000000000" pitchFamily="2" charset="2"/>
              <a:buChar char="ü"/>
            </a:pPr>
            <a:r>
              <a:rPr lang="zh-CN" altLang="zh-CN" sz="1200" b="0" dirty="0" smtClean="0"/>
              <a:t>在需求分析阶段的错误会引起错误的放大，后期发现错误时要花费更大的精力修改</a:t>
            </a:r>
            <a:r>
              <a:rPr lang="zh-CN" altLang="en-US" sz="1200" b="0" dirty="0" smtClean="0"/>
              <a:t>。</a:t>
            </a:r>
            <a:endParaRPr lang="zh-CN" altLang="zh-CN" sz="1200" b="0"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altLang="zh-CN" sz="1200" dirty="0" smtClean="0">
              <a:solidFill>
                <a:schemeClr val="tx1">
                  <a:lumMod val="65000"/>
                  <a:lumOff val="35000"/>
                </a:schemeClr>
              </a:solidFill>
            </a:endParaRPr>
          </a:p>
        </p:txBody>
      </p:sp>
      <p:sp>
        <p:nvSpPr>
          <p:cNvPr id="4" name="灯片编号占位符 3"/>
          <p:cNvSpPr>
            <a:spLocks noGrp="1"/>
          </p:cNvSpPr>
          <p:nvPr>
            <p:ph type="sldNum" sz="quarter" idx="10"/>
          </p:nvPr>
        </p:nvSpPr>
        <p:spPr/>
        <p:txBody>
          <a:bodyPr/>
          <a:lstStyle/>
          <a:p>
            <a:fld id="{83BC6344-4E1C-4543-A1F2-9BE7241890D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7" name="Rectangle 6"/>
          <p:cNvSpPr/>
          <p:nvPr userDrawn="1"/>
        </p:nvSpPr>
        <p:spPr>
          <a:xfrm>
            <a:off x="0" y="-1"/>
            <a:ext cx="9144000" cy="342900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zh-CN" altLang="en-US" dirty="0" smtClean="0"/>
              <a:t>单击此处编辑母版标题样式</a:t>
            </a:r>
            <a:endParaRPr lang="en-US" dirty="0"/>
          </a:p>
        </p:txBody>
      </p:sp>
      <p:sp>
        <p:nvSpPr>
          <p:cNvPr id="3" name="Subtitle 2"/>
          <p:cNvSpPr>
            <a:spLocks noGrp="1"/>
          </p:cNvSpPr>
          <p:nvPr>
            <p:ph type="subTitle" idx="1" hasCustomPrompt="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0000"/>
                    <a:lumOff val="10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lvl1pPr algn="ctr">
              <a:defRPr sz="1600">
                <a:latin typeface="+mn-lt"/>
              </a:defRPr>
            </a:lvl1pPr>
          </a:lstStyle>
          <a:p>
            <a:fld id="{60FB8FB2-9769-4F22-8580-D43F76E3F213}" type="datetime1">
              <a:rPr lang="zh-CN" altLang="en-US" smtClean="0"/>
            </a:fld>
            <a:endParaRPr lang="zh-CN" altLang="en-US" dirty="0"/>
          </a:p>
        </p:txBody>
      </p:sp>
      <p:sp>
        <p:nvSpPr>
          <p:cNvPr id="5" name="Footer Placeholder 4"/>
          <p:cNvSpPr>
            <a:spLocks noGrp="1"/>
          </p:cNvSpPr>
          <p:nvPr>
            <p:ph type="ftr" sz="quarter" idx="11"/>
          </p:nvPr>
        </p:nvSpPr>
        <p:spPr>
          <a:xfrm>
            <a:off x="2298032" y="4853028"/>
            <a:ext cx="5760261" cy="205740"/>
          </a:xfrm>
        </p:spPr>
        <p:txBody>
          <a:bodyPr/>
          <a:lstStyle>
            <a:lvl1pPr algn="ctr">
              <a:defRPr sz="1600">
                <a:latin typeface="+mn-lt"/>
              </a:defRPr>
            </a:lvl1pPr>
          </a:lstStyle>
          <a:p>
            <a:r>
              <a:rPr lang="zh-CN" altLang="en-US" smtClean="0"/>
              <a:t>软件工程</a:t>
            </a:r>
            <a:endParaRPr lang="zh-CN" altLang="en-US" dirty="0"/>
          </a:p>
        </p:txBody>
      </p:sp>
      <p:sp>
        <p:nvSpPr>
          <p:cNvPr id="6" name="Slide Number Placeholder 5"/>
          <p:cNvSpPr>
            <a:spLocks noGrp="1"/>
          </p:cNvSpPr>
          <p:nvPr>
            <p:ph type="sldNum" sz="quarter" idx="12"/>
          </p:nvPr>
        </p:nvSpPr>
        <p:spPr/>
        <p:txBody>
          <a:bodyPr/>
          <a:lstStyle>
            <a:lvl1pPr algn="ctr">
              <a:defRPr sz="1600">
                <a:latin typeface="+mn-lt"/>
              </a:defRPr>
            </a:lvl1pPr>
          </a:lstStyle>
          <a:p>
            <a:fld id="{F528F39D-B5E5-4CA7-906C-979D5A62978D}" type="slidenum">
              <a:rPr lang="zh-CN" altLang="en-US" smtClean="0"/>
            </a:fld>
            <a:endParaRPr lang="zh-CN" altLang="en-US"/>
          </a:p>
        </p:txBody>
      </p:sp>
      <p:cxnSp>
        <p:nvCxnSpPr>
          <p:cNvPr id="8" name="Straight Connector 7"/>
          <p:cNvCxnSpPr/>
          <p:nvPr/>
        </p:nvCxnSpPr>
        <p:spPr>
          <a:xfrm flipV="1">
            <a:off x="6290132" y="3948080"/>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2900" y="114820"/>
            <a:ext cx="692368" cy="692368"/>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120" name="文本框 119"/>
          <p:cNvSpPr txBox="1"/>
          <p:nvPr userDrawn="1"/>
        </p:nvSpPr>
        <p:spPr>
          <a:xfrm>
            <a:off x="4264202" y="2007508"/>
            <a:ext cx="4241369" cy="1223412"/>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lvl="0">
              <a:defRPr sz="11500" spc="50">
                <a:ln w="11430"/>
                <a:solidFill>
                  <a:srgbClr val="008EE6"/>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7350" dirty="0">
                <a:solidFill>
                  <a:schemeClr val="tx1">
                    <a:lumMod val="65000"/>
                    <a:lumOff val="35000"/>
                  </a:schemeClr>
                </a:solidFill>
              </a:rPr>
              <a:t>谢谢聆听</a:t>
            </a:r>
            <a:endParaRPr lang="en-US" altLang="zh-CN" sz="7350" dirty="0">
              <a:solidFill>
                <a:schemeClr val="tx1">
                  <a:lumMod val="65000"/>
                  <a:lumOff val="35000"/>
                </a:schemeClr>
              </a:solidFill>
            </a:endParaRPr>
          </a:p>
        </p:txBody>
      </p:sp>
      <p:grpSp>
        <p:nvGrpSpPr>
          <p:cNvPr id="4" name="组合 3"/>
          <p:cNvGrpSpPr/>
          <p:nvPr userDrawn="1"/>
        </p:nvGrpSpPr>
        <p:grpSpPr>
          <a:xfrm>
            <a:off x="833860" y="1704155"/>
            <a:ext cx="3193793" cy="2085294"/>
            <a:chOff x="705272" y="1639861"/>
            <a:chExt cx="3193793" cy="2085294"/>
          </a:xfrm>
        </p:grpSpPr>
        <p:grpSp>
          <p:nvGrpSpPr>
            <p:cNvPr id="2" name="组合 1"/>
            <p:cNvGrpSpPr/>
            <p:nvPr userDrawn="1"/>
          </p:nvGrpSpPr>
          <p:grpSpPr>
            <a:xfrm>
              <a:off x="705272" y="1639861"/>
              <a:ext cx="3193793" cy="2085294"/>
              <a:chOff x="721633" y="1980294"/>
              <a:chExt cx="3233738" cy="2111375"/>
            </a:xfrm>
          </p:grpSpPr>
          <p:sp>
            <p:nvSpPr>
              <p:cNvPr id="9" name="Freeform 148"/>
              <p:cNvSpPr/>
              <p:nvPr userDrawn="1"/>
            </p:nvSpPr>
            <p:spPr bwMode="auto">
              <a:xfrm>
                <a:off x="721633" y="1980294"/>
                <a:ext cx="3233738" cy="2111375"/>
              </a:xfrm>
              <a:custGeom>
                <a:avLst/>
                <a:gdLst>
                  <a:gd name="T0" fmla="*/ 778 w 861"/>
                  <a:gd name="T1" fmla="*/ 437 h 562"/>
                  <a:gd name="T2" fmla="*/ 778 w 861"/>
                  <a:gd name="T3" fmla="*/ 21 h 562"/>
                  <a:gd name="T4" fmla="*/ 756 w 861"/>
                  <a:gd name="T5" fmla="*/ 0 h 562"/>
                  <a:gd name="T6" fmla="*/ 105 w 861"/>
                  <a:gd name="T7" fmla="*/ 0 h 562"/>
                  <a:gd name="T8" fmla="*/ 84 w 861"/>
                  <a:gd name="T9" fmla="*/ 21 h 562"/>
                  <a:gd name="T10" fmla="*/ 84 w 861"/>
                  <a:gd name="T11" fmla="*/ 436 h 562"/>
                  <a:gd name="T12" fmla="*/ 0 w 861"/>
                  <a:gd name="T13" fmla="*/ 530 h 562"/>
                  <a:gd name="T14" fmla="*/ 24 w 861"/>
                  <a:gd name="T15" fmla="*/ 562 h 562"/>
                  <a:gd name="T16" fmla="*/ 838 w 861"/>
                  <a:gd name="T17" fmla="*/ 562 h 562"/>
                  <a:gd name="T18" fmla="*/ 861 w 861"/>
                  <a:gd name="T19" fmla="*/ 530 h 562"/>
                  <a:gd name="T20" fmla="*/ 778 w 861"/>
                  <a:gd name="T21" fmla="*/ 437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1" h="562">
                    <a:moveTo>
                      <a:pt x="778" y="437"/>
                    </a:moveTo>
                    <a:cubicBezTo>
                      <a:pt x="778" y="21"/>
                      <a:pt x="778" y="21"/>
                      <a:pt x="778" y="21"/>
                    </a:cubicBezTo>
                    <a:cubicBezTo>
                      <a:pt x="778" y="9"/>
                      <a:pt x="768" y="0"/>
                      <a:pt x="756" y="0"/>
                    </a:cubicBezTo>
                    <a:cubicBezTo>
                      <a:pt x="105" y="0"/>
                      <a:pt x="105" y="0"/>
                      <a:pt x="105" y="0"/>
                    </a:cubicBezTo>
                    <a:cubicBezTo>
                      <a:pt x="93" y="0"/>
                      <a:pt x="84" y="9"/>
                      <a:pt x="84" y="21"/>
                    </a:cubicBezTo>
                    <a:cubicBezTo>
                      <a:pt x="84" y="436"/>
                      <a:pt x="84" y="436"/>
                      <a:pt x="84" y="436"/>
                    </a:cubicBezTo>
                    <a:cubicBezTo>
                      <a:pt x="0" y="530"/>
                      <a:pt x="0" y="530"/>
                      <a:pt x="0" y="530"/>
                    </a:cubicBezTo>
                    <a:cubicBezTo>
                      <a:pt x="0" y="543"/>
                      <a:pt x="11" y="562"/>
                      <a:pt x="24" y="562"/>
                    </a:cubicBezTo>
                    <a:cubicBezTo>
                      <a:pt x="838" y="562"/>
                      <a:pt x="838" y="562"/>
                      <a:pt x="838" y="562"/>
                    </a:cubicBezTo>
                    <a:cubicBezTo>
                      <a:pt x="851" y="562"/>
                      <a:pt x="861" y="543"/>
                      <a:pt x="861" y="530"/>
                    </a:cubicBezTo>
                    <a:lnTo>
                      <a:pt x="778" y="437"/>
                    </a:lnTo>
                    <a:close/>
                  </a:path>
                </a:pathLst>
              </a:custGeom>
              <a:solidFill>
                <a:srgbClr val="6868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10" name="Rectangle 149"/>
              <p:cNvSpPr>
                <a:spLocks noChangeArrowheads="1"/>
              </p:cNvSpPr>
              <p:nvPr userDrawn="1"/>
            </p:nvSpPr>
            <p:spPr bwMode="auto">
              <a:xfrm>
                <a:off x="1169308" y="2115231"/>
                <a:ext cx="2343150" cy="1404938"/>
              </a:xfrm>
              <a:prstGeom prst="rect">
                <a:avLst/>
              </a:prstGeom>
              <a:solidFill>
                <a:srgbClr val="F9F3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p>
            </p:txBody>
          </p:sp>
          <p:sp>
            <p:nvSpPr>
              <p:cNvPr id="11" name="Freeform 150"/>
              <p:cNvSpPr/>
              <p:nvPr userDrawn="1"/>
            </p:nvSpPr>
            <p:spPr bwMode="auto">
              <a:xfrm>
                <a:off x="2118633" y="3975781"/>
                <a:ext cx="439738" cy="74613"/>
              </a:xfrm>
              <a:custGeom>
                <a:avLst/>
                <a:gdLst>
                  <a:gd name="T0" fmla="*/ 0 w 117"/>
                  <a:gd name="T1" fmla="*/ 0 h 20"/>
                  <a:gd name="T2" fmla="*/ 0 w 117"/>
                  <a:gd name="T3" fmla="*/ 0 h 20"/>
                  <a:gd name="T4" fmla="*/ 14 w 117"/>
                  <a:gd name="T5" fmla="*/ 20 h 20"/>
                  <a:gd name="T6" fmla="*/ 104 w 117"/>
                  <a:gd name="T7" fmla="*/ 20 h 20"/>
                  <a:gd name="T8" fmla="*/ 117 w 117"/>
                  <a:gd name="T9" fmla="*/ 0 h 20"/>
                  <a:gd name="T10" fmla="*/ 117 w 117"/>
                  <a:gd name="T11" fmla="*/ 0 h 20"/>
                  <a:gd name="T12" fmla="*/ 0 w 117"/>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7" h="20">
                    <a:moveTo>
                      <a:pt x="0" y="0"/>
                    </a:moveTo>
                    <a:cubicBezTo>
                      <a:pt x="0" y="0"/>
                      <a:pt x="0" y="0"/>
                      <a:pt x="0" y="0"/>
                    </a:cubicBezTo>
                    <a:cubicBezTo>
                      <a:pt x="0" y="7"/>
                      <a:pt x="6" y="20"/>
                      <a:pt x="14" y="20"/>
                    </a:cubicBezTo>
                    <a:cubicBezTo>
                      <a:pt x="104" y="20"/>
                      <a:pt x="104" y="20"/>
                      <a:pt x="104" y="20"/>
                    </a:cubicBezTo>
                    <a:cubicBezTo>
                      <a:pt x="111" y="20"/>
                      <a:pt x="117" y="7"/>
                      <a:pt x="117" y="0"/>
                    </a:cubicBezTo>
                    <a:cubicBezTo>
                      <a:pt x="117" y="0"/>
                      <a:pt x="117" y="0"/>
                      <a:pt x="117" y="0"/>
                    </a:cubicBezTo>
                    <a:lnTo>
                      <a:pt x="0" y="0"/>
                    </a:lnTo>
                    <a:close/>
                  </a:path>
                </a:pathLst>
              </a:custGeom>
              <a:solidFill>
                <a:srgbClr val="F9F3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grpSp>
        <p:sp>
          <p:nvSpPr>
            <p:cNvPr id="108" name="矩形 107"/>
            <p:cNvSpPr/>
            <p:nvPr userDrawn="1"/>
          </p:nvSpPr>
          <p:spPr>
            <a:xfrm>
              <a:off x="2091447" y="2022227"/>
              <a:ext cx="1325371" cy="369332"/>
            </a:xfrm>
            <a:prstGeom prst="rect">
              <a:avLst/>
            </a:prstGeom>
          </p:spPr>
          <p:txBody>
            <a:bodyPr wrap="square">
              <a:spAutoFit/>
            </a:bodyPr>
            <a:lstStyle/>
            <a:p>
              <a:pPr algn="l">
                <a:lnSpc>
                  <a:spcPct val="120000"/>
                </a:lnSpc>
              </a:pPr>
              <a:r>
                <a:rPr lang="en-US" altLang="zh-CN" sz="1500" kern="1200" dirty="0">
                  <a:solidFill>
                    <a:schemeClr val="tx1">
                      <a:lumMod val="65000"/>
                      <a:lumOff val="35000"/>
                    </a:schemeClr>
                  </a:solidFill>
                  <a:latin typeface="+mj-ea"/>
                  <a:ea typeface="+mj-ea"/>
                  <a:cs typeface="+mn-cs"/>
                </a:rPr>
                <a:t>Thank You</a:t>
              </a:r>
              <a:r>
                <a:rPr lang="zh-CN" altLang="en-US" sz="1500" kern="1200" dirty="0">
                  <a:solidFill>
                    <a:schemeClr val="tx1">
                      <a:lumMod val="65000"/>
                      <a:lumOff val="35000"/>
                    </a:schemeClr>
                  </a:solidFill>
                  <a:latin typeface="+mj-ea"/>
                  <a:ea typeface="+mj-ea"/>
                  <a:cs typeface="+mn-cs"/>
                </a:rPr>
                <a:t>！</a:t>
              </a:r>
              <a:endParaRPr lang="zh-CN" altLang="en-US" sz="1500" kern="1200" dirty="0">
                <a:solidFill>
                  <a:schemeClr val="tx1">
                    <a:lumMod val="65000"/>
                    <a:lumOff val="35000"/>
                  </a:schemeClr>
                </a:solidFill>
                <a:latin typeface="+mj-ea"/>
                <a:ea typeface="+mj-ea"/>
                <a:cs typeface="+mn-cs"/>
              </a:endParaRPr>
            </a:p>
          </p:txBody>
        </p:sp>
        <p:grpSp>
          <p:nvGrpSpPr>
            <p:cNvPr id="114" name="组合 113"/>
            <p:cNvGrpSpPr/>
            <p:nvPr userDrawn="1"/>
          </p:nvGrpSpPr>
          <p:grpSpPr>
            <a:xfrm>
              <a:off x="2160453" y="2672657"/>
              <a:ext cx="1134000" cy="48600"/>
              <a:chOff x="0" y="4978400"/>
              <a:chExt cx="11157019" cy="406400"/>
            </a:xfrm>
          </p:grpSpPr>
          <p:sp>
            <p:nvSpPr>
              <p:cNvPr id="115" name="矩形 114"/>
              <p:cNvSpPr/>
              <p:nvPr userDrawn="1"/>
            </p:nvSpPr>
            <p:spPr>
              <a:xfrm>
                <a:off x="0" y="4978400"/>
                <a:ext cx="2788596" cy="406400"/>
              </a:xfrm>
              <a:prstGeom prst="rect">
                <a:avLst/>
              </a:prstGeom>
              <a:solidFill>
                <a:srgbClr val="9EC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6" name="矩形 115"/>
              <p:cNvSpPr/>
              <p:nvPr userDrawn="1"/>
            </p:nvSpPr>
            <p:spPr>
              <a:xfrm>
                <a:off x="2788596" y="4978400"/>
                <a:ext cx="2788596" cy="406400"/>
              </a:xfrm>
              <a:prstGeom prst="rect">
                <a:avLst/>
              </a:prstGeom>
              <a:solidFill>
                <a:srgbClr val="CA0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7" name="矩形 116"/>
              <p:cNvSpPr/>
              <p:nvPr userDrawn="1"/>
            </p:nvSpPr>
            <p:spPr>
              <a:xfrm>
                <a:off x="5577192" y="4978400"/>
                <a:ext cx="2788596" cy="406400"/>
              </a:xfrm>
              <a:prstGeom prst="rect">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8" name="矩形 117"/>
              <p:cNvSpPr/>
              <p:nvPr userDrawn="1"/>
            </p:nvSpPr>
            <p:spPr>
              <a:xfrm>
                <a:off x="8368423" y="4978400"/>
                <a:ext cx="2788596" cy="406400"/>
              </a:xfrm>
              <a:prstGeom prst="rect">
                <a:avLst/>
              </a:prstGeom>
              <a:solidFill>
                <a:srgbClr val="008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grpSp>
        <p:pic>
          <p:nvPicPr>
            <p:cNvPr id="110" name="Picture 2"/>
            <p:cNvPicPr>
              <a:picLocks noChangeAspect="1" noChangeArrowheads="1"/>
            </p:cNvPicPr>
            <p:nvPr userDrawn="1"/>
          </p:nvPicPr>
          <p:blipFill>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colorTemperature colorTemp="4700"/>
                      </a14:imgEffect>
                      <a14:imgEffect>
                        <a14:saturation sat="0"/>
                      </a14:imgEffect>
                    </a14:imgLayer>
                  </a14:imgProps>
                </a:ext>
              </a:extLst>
            </a:blip>
            <a:srcRect/>
            <a:stretch>
              <a:fillRect/>
            </a:stretch>
          </p:blipFill>
          <p:spPr bwMode="auto">
            <a:xfrm>
              <a:off x="1367669" y="2007508"/>
              <a:ext cx="675000" cy="675000"/>
            </a:xfrm>
            <a:prstGeom prst="rect">
              <a:avLst/>
            </a:prstGeom>
            <a:noFill/>
            <a:ln w="9525">
              <a:noFill/>
              <a:miter lim="800000"/>
              <a:headEnd/>
              <a:tailEnd/>
            </a:ln>
            <a:effectLst/>
          </p:spPr>
        </p:pic>
      </p:grpSp>
      <p:sp>
        <p:nvSpPr>
          <p:cNvPr id="20" name="日期占位符 3"/>
          <p:cNvSpPr>
            <a:spLocks noGrp="1"/>
          </p:cNvSpPr>
          <p:nvPr>
            <p:ph type="dt" sz="half" idx="10"/>
          </p:nvPr>
        </p:nvSpPr>
        <p:spPr>
          <a:xfrm>
            <a:off x="768096" y="4853028"/>
            <a:ext cx="1615607" cy="205740"/>
          </a:xfrm>
        </p:spPr>
        <p:txBody>
          <a:bodyPr/>
          <a:lstStyle>
            <a:lvl1pPr algn="ctr">
              <a:defRPr sz="1600">
                <a:solidFill>
                  <a:schemeClr val="bg1"/>
                </a:solidFill>
                <a:latin typeface="+mn-lt"/>
              </a:defRPr>
            </a:lvl1pPr>
          </a:lstStyle>
          <a:p>
            <a:fld id="{8F98B0E8-48B0-47D3-A6C8-7E041360F69C}" type="datetime1">
              <a:rPr lang="zh-CN" altLang="en-US" smtClean="0"/>
            </a:fld>
            <a:endParaRPr lang="zh-CN" altLang="en-US" dirty="0"/>
          </a:p>
        </p:txBody>
      </p:sp>
      <p:sp>
        <p:nvSpPr>
          <p:cNvPr id="21"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smtClean="0"/>
              <a:t>软件工程</a:t>
            </a:r>
            <a:endParaRPr lang="zh-CN" altLang="en-US" dirty="0"/>
          </a:p>
        </p:txBody>
      </p:sp>
      <p:sp>
        <p:nvSpPr>
          <p:cNvPr id="22" name="灯片编号占位符 5"/>
          <p:cNvSpPr>
            <a:spLocks noGrp="1"/>
          </p:cNvSpPr>
          <p:nvPr>
            <p:ph type="sldNum" sz="quarter" idx="12"/>
          </p:nvPr>
        </p:nvSpPr>
        <p:spPr>
          <a:xfrm>
            <a:off x="8128000" y="4853028"/>
            <a:ext cx="730250" cy="205740"/>
          </a:xfrm>
        </p:spPr>
        <p:txBody>
          <a:bodyPr/>
          <a:lstStyle>
            <a:lvl1pPr algn="ctr">
              <a:defRPr sz="1600">
                <a:solidFill>
                  <a:schemeClr val="bg1"/>
                </a:solidFill>
                <a:latin typeface="+mn-lt"/>
              </a:defRPr>
            </a:lvl1pPr>
          </a:lstStyle>
          <a:p>
            <a:fld id="{233B410F-ED3A-420F-9009-9AC68EA66982}" type="slidenum">
              <a:rPr lang="zh-CN" altLang="en-US" smtClean="0"/>
            </a:fld>
            <a:endParaRPr lang="zh-CN" altLang="en-US"/>
          </a:p>
        </p:txBody>
      </p:sp>
    </p:spTree>
  </p:cSld>
  <p:clrMapOvr>
    <a:masterClrMapping/>
  </p:clrMapOvr>
  <p:transition>
    <p:cove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目录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727032" y="4805958"/>
            <a:ext cx="1920240" cy="274320"/>
          </a:xfrm>
          <a:prstGeom prst="rect">
            <a:avLst/>
          </a:prstGeom>
        </p:spPr>
        <p:txBody>
          <a:bodyPr/>
          <a:lstStyle>
            <a:lvl1pPr>
              <a:defRPr sz="1050"/>
            </a:lvl1pPr>
          </a:lstStyle>
          <a:p>
            <a:fld id="{7C38504B-1AF3-4156-B61A-8DB24BEED060}" type="datetime1">
              <a:rPr lang="zh-CN" altLang="en-US" smtClean="0"/>
            </a:fld>
            <a:endParaRPr lang="zh-CN" altLang="en-US" dirty="0"/>
          </a:p>
        </p:txBody>
      </p:sp>
      <p:sp>
        <p:nvSpPr>
          <p:cNvPr id="5" name="页脚占位符 4"/>
          <p:cNvSpPr>
            <a:spLocks noGrp="1"/>
          </p:cNvSpPr>
          <p:nvPr>
            <p:ph type="ftr" sz="quarter" idx="11"/>
          </p:nvPr>
        </p:nvSpPr>
        <p:spPr>
          <a:xfrm>
            <a:off x="4380074" y="4805960"/>
            <a:ext cx="2350681" cy="273844"/>
          </a:xfrm>
          <a:prstGeom prst="rect">
            <a:avLst/>
          </a:prstGeom>
        </p:spPr>
        <p:txBody>
          <a:bodyPr/>
          <a:lstStyle>
            <a:lvl1pPr>
              <a:defRPr sz="1050"/>
            </a:lvl1pPr>
          </a:lstStyle>
          <a:p>
            <a:r>
              <a:rPr lang="zh-CN" altLang="en-US" smtClean="0"/>
              <a:t>软件工程</a:t>
            </a:r>
            <a:endParaRPr lang="zh-CN" altLang="en-US" dirty="0"/>
          </a:p>
        </p:txBody>
      </p:sp>
      <p:sp>
        <p:nvSpPr>
          <p:cNvPr id="6" name="灯片编号占位符 5"/>
          <p:cNvSpPr>
            <a:spLocks noGrp="1"/>
          </p:cNvSpPr>
          <p:nvPr>
            <p:ph type="sldNum" sz="quarter" idx="12"/>
          </p:nvPr>
        </p:nvSpPr>
        <p:spPr>
          <a:xfrm>
            <a:off x="8461830" y="4805960"/>
            <a:ext cx="551203" cy="273844"/>
          </a:xfrm>
          <a:prstGeom prst="rect">
            <a:avLst/>
          </a:prstGeom>
        </p:spPr>
        <p:txBody>
          <a:bodyPr/>
          <a:lstStyle>
            <a:lvl1pPr>
              <a:defRPr sz="1050"/>
            </a:lvl1pPr>
          </a:lstStyle>
          <a:p>
            <a:fld id="{0C913308-F349-4B6D-A68A-DD1791B4A57B}" type="slidenum">
              <a:rPr lang="zh-CN" altLang="en-US" smtClean="0"/>
            </a:fld>
            <a:endParaRPr lang="zh-CN" altLang="en-US" dirty="0"/>
          </a:p>
        </p:txBody>
      </p:sp>
      <p:sp>
        <p:nvSpPr>
          <p:cNvPr id="7" name="标题占位符"/>
          <p:cNvSpPr>
            <a:spLocks noGrp="1"/>
          </p:cNvSpPr>
          <p:nvPr>
            <p:ph type="body" sz="quarter" idx="13" hasCustomPrompt="1"/>
          </p:nvPr>
        </p:nvSpPr>
        <p:spPr>
          <a:xfrm>
            <a:off x="1052622" y="159755"/>
            <a:ext cx="6275277" cy="415498"/>
          </a:xfrm>
          <a:prstGeom prst="rect">
            <a:avLst/>
          </a:prstGeom>
        </p:spPr>
        <p:txBody>
          <a:bodyPr wrap="square" anchor="ctr">
            <a:spAutoFit/>
          </a:bodyPr>
          <a:lstStyle>
            <a:lvl1pPr marL="0" indent="0" algn="l">
              <a:lnSpc>
                <a:spcPct val="100000"/>
              </a:lnSpc>
              <a:buFontTx/>
              <a:buNone/>
              <a:defRPr lang="zh-CN" altLang="en-US" sz="2100" b="1" spc="169" dirty="0" smtClean="0">
                <a:solidFill>
                  <a:schemeClr val="tx1">
                    <a:lumMod val="95000"/>
                    <a:lumOff val="5000"/>
                  </a:schemeClr>
                </a:solidFill>
                <a:latin typeface="+mn-ea"/>
              </a:defRPr>
            </a:lvl1pPr>
          </a:lstStyle>
          <a:p>
            <a:pPr marL="0" lvl="0"/>
            <a:r>
              <a:rPr lang="zh-CN" altLang="en-US" dirty="0"/>
              <a:t>点击添加标题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lvl="0">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750"/>
                        <p:tgtEl>
                          <p:spTgt spid="7"/>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
        <p:nvSpPr>
          <p:cNvPr id="8" name="矩形"/>
          <p:cNvSpPr/>
          <p:nvPr/>
        </p:nvSpPr>
        <p:spPr>
          <a:xfrm>
            <a:off x="-3743" y="80319"/>
            <a:ext cx="2287872" cy="54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9" name="矩形"/>
          <p:cNvSpPr/>
          <p:nvPr/>
        </p:nvSpPr>
        <p:spPr>
          <a:xfrm>
            <a:off x="2284129" y="80319"/>
            <a:ext cx="2287872" cy="54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6" name="矩形"/>
          <p:cNvSpPr/>
          <p:nvPr userDrawn="1"/>
        </p:nvSpPr>
        <p:spPr>
          <a:xfrm>
            <a:off x="110557" y="309456"/>
            <a:ext cx="235878" cy="246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3" name="标题占位符"/>
          <p:cNvSpPr>
            <a:spLocks noGrp="1"/>
          </p:cNvSpPr>
          <p:nvPr>
            <p:ph type="body" sz="quarter" idx="10" hasCustomPrompt="1"/>
          </p:nvPr>
        </p:nvSpPr>
        <p:spPr>
          <a:xfrm>
            <a:off x="429992" y="234449"/>
            <a:ext cx="6897908" cy="415498"/>
          </a:xfrm>
          <a:prstGeom prst="rect">
            <a:avLst/>
          </a:prstGeom>
        </p:spPr>
        <p:txBody>
          <a:bodyPr wrap="square" anchor="ctr">
            <a:spAutoFit/>
          </a:bodyPr>
          <a:lstStyle>
            <a:lvl1pPr marL="0" indent="0" algn="l">
              <a:lnSpc>
                <a:spcPct val="100000"/>
              </a:lnSpc>
              <a:buFontTx/>
              <a:buNone/>
              <a:defRPr lang="zh-CN" altLang="en-US" sz="2100" b="1" spc="225" dirty="0" smtClean="0">
                <a:solidFill>
                  <a:schemeClr val="tx1">
                    <a:lumMod val="95000"/>
                    <a:lumOff val="5000"/>
                  </a:schemeClr>
                </a:solidFill>
                <a:latin typeface="+mn-ea"/>
              </a:defRPr>
            </a:lvl1pPr>
          </a:lstStyle>
          <a:p>
            <a:pPr marL="0" lvl="0"/>
            <a:r>
              <a:rPr lang="zh-CN" altLang="en-US" dirty="0"/>
              <a:t>点击添加标题</a:t>
            </a:r>
            <a:endParaRPr lang="zh-CN" altLang="en-US" dirty="0"/>
          </a:p>
        </p:txBody>
      </p:sp>
      <p:sp>
        <p:nvSpPr>
          <p:cNvPr id="4" name="文本占位符 3"/>
          <p:cNvSpPr>
            <a:spLocks noGrp="1"/>
          </p:cNvSpPr>
          <p:nvPr>
            <p:ph type="body" sz="quarter" idx="11"/>
          </p:nvPr>
        </p:nvSpPr>
        <p:spPr>
          <a:xfrm>
            <a:off x="627064" y="1009651"/>
            <a:ext cx="7615237" cy="3545681"/>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2"/>
          </p:nvPr>
        </p:nvSpPr>
        <p:spPr>
          <a:xfrm>
            <a:off x="6727032" y="4805958"/>
            <a:ext cx="1920240" cy="274320"/>
          </a:xfrm>
          <a:prstGeom prst="rect">
            <a:avLst/>
          </a:prstGeom>
        </p:spPr>
        <p:txBody>
          <a:bodyPr/>
          <a:lstStyle>
            <a:lvl1pPr>
              <a:defRPr sz="1200"/>
            </a:lvl1pPr>
          </a:lstStyle>
          <a:p>
            <a:endParaRPr lang="zh-CN" altLang="en-US"/>
          </a:p>
        </p:txBody>
      </p:sp>
      <p:sp>
        <p:nvSpPr>
          <p:cNvPr id="10" name="页脚占位符 4"/>
          <p:cNvSpPr>
            <a:spLocks noGrp="1"/>
          </p:cNvSpPr>
          <p:nvPr>
            <p:ph type="ftr" sz="quarter" idx="13"/>
          </p:nvPr>
        </p:nvSpPr>
        <p:spPr>
          <a:xfrm>
            <a:off x="4380074" y="4805960"/>
            <a:ext cx="2350681" cy="273844"/>
          </a:xfrm>
          <a:prstGeom prst="rect">
            <a:avLst/>
          </a:prstGeom>
        </p:spPr>
        <p:txBody>
          <a:bodyPr/>
          <a:lstStyle>
            <a:lvl1pPr>
              <a:defRPr sz="1200"/>
            </a:lvl1pPr>
          </a:lstStyle>
          <a:p>
            <a:endParaRPr lang="zh-CN" altLang="en-US" dirty="0"/>
          </a:p>
        </p:txBody>
      </p:sp>
      <p:sp>
        <p:nvSpPr>
          <p:cNvPr id="11" name="灯片编号占位符 5"/>
          <p:cNvSpPr>
            <a:spLocks noGrp="1"/>
          </p:cNvSpPr>
          <p:nvPr>
            <p:ph type="sldNum" sz="quarter" idx="14"/>
          </p:nvPr>
        </p:nvSpPr>
        <p:spPr>
          <a:xfrm>
            <a:off x="8461830" y="4805960"/>
            <a:ext cx="551203" cy="273844"/>
          </a:xfrm>
          <a:prstGeom prst="rect">
            <a:avLst/>
          </a:prstGeom>
        </p:spPr>
        <p:txBody>
          <a:bodyPr/>
          <a:lstStyle>
            <a:lvl1pPr>
              <a:defRPr sz="1050"/>
            </a:lvl1pPr>
          </a:lstStyle>
          <a:p>
            <a:fld id="{0C913308-F349-4B6D-A68A-DD1791B4A57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par>
                                <p:cTn id="11" presetID="23"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6" grpId="0" animBg="1"/>
      <p:bldP spid="3" grpId="0">
        <p:tmplLst>
          <p:tmpl lvl="0">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750"/>
                        <p:tgtEl>
                          <p:spTgt spid="3"/>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hasCustomPrompt="1"/>
          </p:nvPr>
        </p:nvSpPr>
        <p:spPr/>
        <p:txBody>
          <a:bodyPr/>
          <a:lstStyle>
            <a:lvl3pPr marL="1080135" indent="-288290">
              <a:buFont typeface="Wingdings 3" panose="05040102010807070707" pitchFamily="18" charset="2"/>
              <a:buChar char=""/>
              <a:defRPr/>
            </a:lvl3pPr>
            <a:lvl4pPr marL="1259840" indent="-288290">
              <a:buFont typeface="Wingdings 3" panose="05040102010807070707" pitchFamily="18" charset="2"/>
              <a:buChar char=""/>
              <a:defRPr/>
            </a:lvl4pPr>
            <a:lvl5pPr marL="1440180" indent="-288290">
              <a:buFont typeface="Wingdings 3" panose="05040102010807070707" pitchFamily="18" charset="2"/>
              <a:buChar char=""/>
              <a:defRPr/>
            </a:lvl5p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lgn="ctr">
              <a:defRPr sz="1600" b="0">
                <a:solidFill>
                  <a:schemeClr val="bg1"/>
                </a:solidFill>
                <a:latin typeface="+mn-lt"/>
              </a:defRPr>
            </a:lvl1pPr>
          </a:lstStyle>
          <a:p>
            <a:fld id="{D7326FFE-7CCA-4C0D-B453-625569992FBB}" type="datetime1">
              <a:rPr lang="zh-CN" altLang="en-US" smtClean="0"/>
            </a:fld>
            <a:endParaRPr lang="zh-CN" altLang="en-US" dirty="0"/>
          </a:p>
        </p:txBody>
      </p:sp>
      <p:sp>
        <p:nvSpPr>
          <p:cNvPr id="5" name="Footer Placeholder 4"/>
          <p:cNvSpPr>
            <a:spLocks noGrp="1"/>
          </p:cNvSpPr>
          <p:nvPr>
            <p:ph type="ftr" sz="quarter" idx="11"/>
          </p:nvPr>
        </p:nvSpPr>
        <p:spPr>
          <a:xfrm>
            <a:off x="2383703" y="4853028"/>
            <a:ext cx="5674590" cy="205740"/>
          </a:xfrm>
        </p:spPr>
        <p:txBody>
          <a:bodyPr/>
          <a:lstStyle>
            <a:lvl1pPr algn="ctr">
              <a:defRPr sz="1600" b="0">
                <a:solidFill>
                  <a:schemeClr val="bg1"/>
                </a:solidFill>
                <a:latin typeface="+mn-lt"/>
              </a:defRPr>
            </a:lvl1pPr>
          </a:lstStyle>
          <a:p>
            <a:r>
              <a:rPr lang="zh-CN" altLang="en-US" dirty="0" smtClean="0"/>
              <a:t>软件工程</a:t>
            </a:r>
            <a:endParaRPr lang="zh-CN" altLang="en-US" dirty="0"/>
          </a:p>
        </p:txBody>
      </p:sp>
      <p:sp>
        <p:nvSpPr>
          <p:cNvPr id="6" name="Slide Number Placeholder 5"/>
          <p:cNvSpPr>
            <a:spLocks noGrp="1"/>
          </p:cNvSpPr>
          <p:nvPr>
            <p:ph type="sldNum" sz="quarter" idx="12"/>
          </p:nvPr>
        </p:nvSpPr>
        <p:spPr/>
        <p:txBody>
          <a:bodyPr/>
          <a:lstStyle>
            <a:lvl1pPr algn="ctr">
              <a:defRPr sz="1600" b="0">
                <a:solidFill>
                  <a:schemeClr val="bg1"/>
                </a:solidFill>
                <a:latin typeface="+mn-lt"/>
              </a:defRPr>
            </a:lvl1p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95958" y="-12032"/>
            <a:ext cx="7882609" cy="860498"/>
          </a:xfrm>
        </p:spPr>
        <p:txBody>
          <a:bodyPr/>
          <a:lstStyle/>
          <a:p>
            <a:r>
              <a:rPr lang="zh-CN" altLang="en-US" dirty="0" smtClean="0"/>
              <a:t>单击此处编辑母版标题样式</a:t>
            </a:r>
            <a:endParaRPr lang="en-US" dirty="0"/>
          </a:p>
        </p:txBody>
      </p:sp>
      <p:sp>
        <p:nvSpPr>
          <p:cNvPr id="3" name="Content Placeholder 2"/>
          <p:cNvSpPr>
            <a:spLocks noGrp="1"/>
          </p:cNvSpPr>
          <p:nvPr>
            <p:ph sz="half" idx="1" hasCustomPrompt="1"/>
          </p:nvPr>
        </p:nvSpPr>
        <p:spPr>
          <a:xfrm>
            <a:off x="768096" y="969475"/>
            <a:ext cx="3566160" cy="3762546"/>
          </a:xfrm>
        </p:spPr>
        <p:txBody>
          <a:body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hasCustomPrompt="1"/>
          </p:nvPr>
        </p:nvSpPr>
        <p:spPr>
          <a:xfrm>
            <a:off x="4491990" y="969473"/>
            <a:ext cx="3566160" cy="3762547"/>
          </a:xfrm>
        </p:spPr>
        <p:txBody>
          <a:body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lvl1pPr algn="ctr">
              <a:defRPr sz="1600">
                <a:solidFill>
                  <a:schemeClr val="bg1"/>
                </a:solidFill>
                <a:latin typeface="+mn-lt"/>
              </a:defRPr>
            </a:lvl1pPr>
          </a:lstStyle>
          <a:p>
            <a:fld id="{B74AB904-11F0-40D2-A521-063F99E152E4}" type="datetime1">
              <a:rPr lang="zh-CN" altLang="en-US" smtClean="0"/>
            </a:fld>
            <a:endParaRPr lang="zh-CN" altLang="en-US" dirty="0"/>
          </a:p>
        </p:txBody>
      </p:sp>
      <p:sp>
        <p:nvSpPr>
          <p:cNvPr id="6" name="Footer Placeholder 5"/>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smtClean="0"/>
              <a:t>软件工程</a:t>
            </a:r>
            <a:endParaRPr lang="zh-CN" altLang="en-US"/>
          </a:p>
        </p:txBody>
      </p:sp>
      <p:sp>
        <p:nvSpPr>
          <p:cNvPr id="7" name="Slide Number Placeholder 6"/>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80918" y="0"/>
            <a:ext cx="7290054" cy="848467"/>
          </a:xfrm>
        </p:spPr>
        <p:txBody>
          <a:bodyPr/>
          <a:lstStyle/>
          <a:p>
            <a:r>
              <a:rPr lang="zh-CN" altLang="en-US" dirty="0" smtClean="0"/>
              <a:t>单击此处编辑母版标题样式</a:t>
            </a:r>
            <a:endParaRPr lang="en-US" dirty="0"/>
          </a:p>
        </p:txBody>
      </p:sp>
      <p:sp>
        <p:nvSpPr>
          <p:cNvPr id="3" name="Text Placeholder 2"/>
          <p:cNvSpPr>
            <a:spLocks noGrp="1"/>
          </p:cNvSpPr>
          <p:nvPr>
            <p:ph type="body" idx="1" hasCustomPrompt="1"/>
          </p:nvPr>
        </p:nvSpPr>
        <p:spPr>
          <a:xfrm>
            <a:off x="768096" y="993491"/>
            <a:ext cx="3566160" cy="617220"/>
          </a:xfrm>
        </p:spPr>
        <p:txBody>
          <a:bodyPr lIns="137160" rIns="137160" anchor="ctr">
            <a:normAutofit/>
          </a:bodyPr>
          <a:lstStyle>
            <a:lvl1pPr marL="0" indent="0">
              <a:spcBef>
                <a:spcPts val="0"/>
              </a:spcBef>
              <a:spcAft>
                <a:spcPts val="0"/>
              </a:spcAft>
              <a:buNone/>
              <a:defRPr sz="1725" b="0" cap="none" baseline="0">
                <a:solidFill>
                  <a:schemeClr val="accent2">
                    <a:lumMod val="75000"/>
                  </a:schemeClr>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768096" y="1584605"/>
            <a:ext cx="3566160" cy="2506179"/>
          </a:xfrm>
        </p:spPr>
        <p:txBody>
          <a:bodyPr lIns="45720" rIns="4572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491990" y="993491"/>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2">
                    <a:lumMod val="75000"/>
                  </a:schemeClr>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491990" y="1584605"/>
            <a:ext cx="3566160" cy="2506179"/>
          </a:xfrm>
        </p:spPr>
        <p:txBody>
          <a:bodyPr lIns="45720" rIns="4572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lvl1pPr algn="ctr">
              <a:defRPr sz="1600">
                <a:solidFill>
                  <a:schemeClr val="bg1"/>
                </a:solidFill>
                <a:latin typeface="+mn-lt"/>
              </a:defRPr>
            </a:lvl1pPr>
          </a:lstStyle>
          <a:p>
            <a:fld id="{0529599E-9530-48C5-9CAF-172E1B800D9B}" type="datetime1">
              <a:rPr lang="zh-CN" altLang="en-US" smtClean="0"/>
            </a:fld>
            <a:endParaRPr lang="zh-CN" altLang="en-US"/>
          </a:p>
        </p:txBody>
      </p:sp>
      <p:sp>
        <p:nvSpPr>
          <p:cNvPr id="8" name="Footer Placeholder 7"/>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smtClean="0"/>
              <a:t>软件工程</a:t>
            </a:r>
            <a:endParaRPr lang="zh-CN" altLang="en-US"/>
          </a:p>
        </p:txBody>
      </p:sp>
      <p:sp>
        <p:nvSpPr>
          <p:cNvPr id="9" name="Slide Number Placeholder 8"/>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lvl1pPr algn="ctr">
              <a:defRPr sz="1600">
                <a:solidFill>
                  <a:schemeClr val="bg1"/>
                </a:solidFill>
                <a:latin typeface="+mn-lt"/>
              </a:defRPr>
            </a:lvl1pPr>
          </a:lstStyle>
          <a:p>
            <a:fld id="{5902FD77-8323-485D-87E2-91A0E9C84954}" type="datetime1">
              <a:rPr lang="zh-CN" altLang="en-US" smtClean="0"/>
            </a:fld>
            <a:endParaRPr lang="zh-CN" altLang="en-US"/>
          </a:p>
        </p:txBody>
      </p:sp>
      <p:sp>
        <p:nvSpPr>
          <p:cNvPr id="4" name="Footer Placeholder 3"/>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smtClean="0"/>
              <a:t>软件工程</a:t>
            </a:r>
            <a:endParaRPr lang="zh-CN" altLang="en-US"/>
          </a:p>
        </p:txBody>
      </p:sp>
      <p:sp>
        <p:nvSpPr>
          <p:cNvPr id="5" name="Slide Number Placeholder 4"/>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hasCustomPrompt="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F8EDE902-01B3-453F-A2EE-45228A659E9E}" type="datetime1">
              <a:rPr lang="zh-CN" altLang="en-US" smtClean="0"/>
            </a:fld>
            <a:endParaRPr lang="zh-CN" altLang="en-US"/>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smtClean="0"/>
              <a:t>软件工程</a:t>
            </a:r>
            <a:endParaRPr lang="zh-CN" altLang="en-US" dirty="0"/>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1_节标题">
    <p:spTree>
      <p:nvGrpSpPr>
        <p:cNvPr id="1" name=""/>
        <p:cNvGrpSpPr/>
        <p:nvPr/>
      </p:nvGrpSpPr>
      <p:grpSpPr>
        <a:xfrm>
          <a:off x="0" y="0"/>
          <a:ext cx="0" cy="0"/>
          <a:chOff x="0" y="0"/>
          <a:chExt cx="0" cy="0"/>
        </a:xfrm>
      </p:grpSpPr>
      <p:sp>
        <p:nvSpPr>
          <p:cNvPr id="29" name="Rectangle 6"/>
          <p:cNvSpPr/>
          <p:nvPr userDrawn="1"/>
        </p:nvSpPr>
        <p:spPr>
          <a:xfrm>
            <a:off x="0" y="-23309"/>
            <a:ext cx="9144000" cy="8034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6"/>
          <p:cNvSpPr/>
          <p:nvPr userDrawn="1"/>
        </p:nvSpPr>
        <p:spPr>
          <a:xfrm>
            <a:off x="0" y="4647686"/>
            <a:ext cx="9144000" cy="495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DAEA8122-0D78-4844-A578-3876484268E6}" type="datetime1">
              <a:rPr lang="zh-CN" altLang="en-US" smtClean="0"/>
            </a:fld>
            <a:endParaRPr lang="zh-CN" altLang="en-US" dirty="0"/>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fld>
            <a:endParaRPr lang="zh-CN" altLang="en-US" dirty="0"/>
          </a:p>
        </p:txBody>
      </p:sp>
      <p:pic>
        <p:nvPicPr>
          <p:cNvPr id="8" name="图片 7"/>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8342" y="-14837"/>
            <a:ext cx="692368" cy="692368"/>
          </a:xfrm>
          <a:prstGeom prst="rect">
            <a:avLst/>
          </a:prstGeom>
        </p:spPr>
      </p:pic>
      <p:cxnSp>
        <p:nvCxnSpPr>
          <p:cNvPr id="9" name="Straight Connector 6"/>
          <p:cNvCxnSpPr/>
          <p:nvPr userDrawn="1"/>
        </p:nvCxnSpPr>
        <p:spPr>
          <a:xfrm flipV="1">
            <a:off x="574526" y="677531"/>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4223189" y="780125"/>
            <a:ext cx="0" cy="386756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35829" y="1395230"/>
            <a:ext cx="1992037" cy="1992037"/>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 name="MH_Others_1"/>
          <p:cNvSpPr txBox="1"/>
          <p:nvPr userDrawn="1">
            <p:custDataLst>
              <p:tags r:id="rId3"/>
            </p:custDataLst>
          </p:nvPr>
        </p:nvSpPr>
        <p:spPr>
          <a:xfrm>
            <a:off x="1448688" y="1467661"/>
            <a:ext cx="1286564" cy="1847174"/>
          </a:xfrm>
          <a:prstGeom prst="rect">
            <a:avLst/>
          </a:prstGeom>
          <a:noFill/>
        </p:spPr>
        <p:txBody>
          <a:bodyPr wrap="square" lIns="0" tIns="0" rIns="0" bIns="0" rtlCol="0" anchor="ctr" anchorCtr="0">
            <a:noAutofit/>
          </a:bodyPr>
          <a:lstStyle/>
          <a:p>
            <a:pPr algn="ctr"/>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目</a:t>
            </a:r>
            <a:endParaRPr lang="en-US" altLang="zh-CN"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录</a:t>
            </a:r>
            <a:endPar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MH_Others_2"/>
          <p:cNvSpPr txBox="1"/>
          <p:nvPr userDrawn="1">
            <p:custDataLst>
              <p:tags r:id="rId4"/>
            </p:custDataLst>
          </p:nvPr>
        </p:nvSpPr>
        <p:spPr>
          <a:xfrm rot="5400000">
            <a:off x="589962" y="2191193"/>
            <a:ext cx="1932333" cy="400110"/>
          </a:xfrm>
          <a:prstGeom prst="rect">
            <a:avLst/>
          </a:prstGeom>
          <a:noFill/>
        </p:spPr>
        <p:txBody>
          <a:bodyPr wrap="square">
            <a:spAutoFit/>
          </a:bodyPr>
          <a:lstStyle/>
          <a:p>
            <a:pPr algn="ctr">
              <a:defRPr/>
            </a:pPr>
            <a:r>
              <a:rPr lang="en-US" altLang="zh-CN" sz="2000"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7" name="Rectangle 6"/>
          <p:cNvSpPr/>
          <p:nvPr userDrawn="1"/>
        </p:nvSpPr>
        <p:spPr>
          <a:xfrm>
            <a:off x="0" y="1342074"/>
            <a:ext cx="9144000" cy="380142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hasCustomPrompt="1"/>
          </p:nvPr>
        </p:nvSpPr>
        <p:spPr>
          <a:xfrm>
            <a:off x="952609" y="385011"/>
            <a:ext cx="7886700" cy="935851"/>
          </a:xfrm>
        </p:spPr>
        <p:txBody>
          <a:bodyPr anchor="b">
            <a:normAutofit/>
          </a:bodyPr>
          <a:lstStyle>
            <a:lvl1pPr>
              <a:defRPr sz="4000">
                <a:solidFill>
                  <a:schemeClr val="tx2"/>
                </a:solidFill>
              </a:defRPr>
            </a:lvl1pPr>
          </a:lstStyle>
          <a:p>
            <a:r>
              <a:rPr lang="zh-CN" altLang="en-US" dirty="0" smtClean="0"/>
              <a:t>编辑母版标</a:t>
            </a:r>
            <a:endParaRPr lang="zh-CN" altLang="en-US" dirty="0"/>
          </a:p>
        </p:txBody>
      </p:sp>
      <p:sp>
        <p:nvSpPr>
          <p:cNvPr id="3" name="文本占位符 2"/>
          <p:cNvSpPr>
            <a:spLocks noGrp="1"/>
          </p:cNvSpPr>
          <p:nvPr>
            <p:ph type="body" idx="1" hasCustomPrompt="1"/>
          </p:nvPr>
        </p:nvSpPr>
        <p:spPr>
          <a:xfrm>
            <a:off x="768096" y="1506009"/>
            <a:ext cx="7886700" cy="3090054"/>
          </a:xfrm>
        </p:spPr>
        <p:txBody>
          <a:bodyPr>
            <a:normAutofit/>
          </a:bodyPr>
          <a:lstStyle>
            <a:lvl1pPr marL="0" indent="0">
              <a:lnSpc>
                <a:spcPct val="120000"/>
              </a:lnSpc>
              <a:spcBef>
                <a:spcPts val="1200"/>
              </a:spcBef>
              <a:spcAft>
                <a:spcPts val="0"/>
              </a:spcAft>
              <a:buNone/>
              <a:defRPr sz="2800" b="0">
                <a:solidFill>
                  <a:schemeClr val="bg1"/>
                </a:solidFill>
                <a:latin typeface="+mj-ea"/>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编辑母版文本样式</a:t>
            </a:r>
            <a:endParaRPr lang="zh-CN" altLang="en-US" dirty="0" smtClean="0"/>
          </a:p>
        </p:txBody>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FE1C514A-AFAF-433D-949D-3F3495E7683C}" type="datetime1">
              <a:rPr lang="zh-CN" altLang="en-US" smtClean="0"/>
            </a:fld>
            <a:endParaRPr lang="zh-CN" altLang="en-US" dirty="0"/>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dirty="0" smtClean="0"/>
              <a:t>软件工程</a:t>
            </a:r>
            <a:endParaRPr lang="zh-CN" altLang="en-US" dirty="0"/>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fld>
            <a:endParaRPr lang="zh-CN" altLang="en-US"/>
          </a:p>
        </p:txBody>
      </p:sp>
      <p:pic>
        <p:nvPicPr>
          <p:cNvPr id="8" name="图片 7"/>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0241" y="17062"/>
            <a:ext cx="692368" cy="692368"/>
          </a:xfrm>
          <a:prstGeom prst="rect">
            <a:avLst/>
          </a:prstGeom>
        </p:spPr>
      </p:pic>
      <p:cxnSp>
        <p:nvCxnSpPr>
          <p:cNvPr id="9" name="Straight Connector 6"/>
          <p:cNvCxnSpPr/>
          <p:nvPr userDrawn="1"/>
        </p:nvCxnSpPr>
        <p:spPr>
          <a:xfrm flipV="1">
            <a:off x="606425" y="649706"/>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lgn="ctr">
              <a:defRPr sz="1600">
                <a:solidFill>
                  <a:schemeClr val="bg1"/>
                </a:solidFill>
                <a:latin typeface="+mn-lt"/>
              </a:defRPr>
            </a:lvl1pPr>
          </a:lstStyle>
          <a:p>
            <a:fld id="{9865EC83-5FAA-4FE9-BB65-5544193D6B0B}" type="datetime1">
              <a:rPr lang="zh-CN" altLang="en-US" smtClean="0"/>
            </a:fld>
            <a:endParaRPr lang="zh-CN" altLang="en-US"/>
          </a:p>
        </p:txBody>
      </p:sp>
      <p:sp>
        <p:nvSpPr>
          <p:cNvPr id="3" name="页脚占位符 2"/>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smtClean="0"/>
              <a:t>软件工程</a:t>
            </a:r>
            <a:endParaRPr lang="zh-CN" altLang="en-US"/>
          </a:p>
        </p:txBody>
      </p:sp>
      <p:sp>
        <p:nvSpPr>
          <p:cNvPr id="4" name="灯片编号占位符 3"/>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8097" y="925167"/>
            <a:ext cx="7832833" cy="3806854"/>
          </a:xfrm>
          <a:prstGeom prst="rect">
            <a:avLst/>
          </a:prstGeom>
        </p:spPr>
        <p:txBody>
          <a:bodyPr vert="horz" lIns="45720" tIns="45720" rIns="45720" bIns="45720" rtlCol="0">
            <a:normAutofit/>
          </a:body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
        <p:nvSpPr>
          <p:cNvPr id="4" name="Date Placeholder 3"/>
          <p:cNvSpPr>
            <a:spLocks noGrp="1"/>
          </p:cNvSpPr>
          <p:nvPr>
            <p:ph type="dt" sz="half" idx="2"/>
          </p:nvPr>
        </p:nvSpPr>
        <p:spPr>
          <a:xfrm>
            <a:off x="768096" y="4853028"/>
            <a:ext cx="1615607" cy="205740"/>
          </a:xfrm>
          <a:prstGeom prst="rect">
            <a:avLst/>
          </a:prstGeom>
        </p:spPr>
        <p:txBody>
          <a:bodyPr vert="horz" lIns="91440" tIns="45720" rIns="91440" bIns="45720" rtlCol="0" anchor="ctr"/>
          <a:lstStyle>
            <a:lvl1pPr algn="l">
              <a:defRPr sz="750">
                <a:solidFill>
                  <a:schemeClr val="tx1">
                    <a:lumMod val="90000"/>
                    <a:lumOff val="10000"/>
                  </a:schemeClr>
                </a:solidFill>
                <a:latin typeface="+mj-lt"/>
              </a:defRPr>
            </a:lvl1pPr>
          </a:lstStyle>
          <a:p>
            <a:fld id="{4F2F4983-3602-4E3E-983A-EBA4353A8448}" type="datetime1">
              <a:rPr lang="zh-CN" altLang="en-US" smtClean="0"/>
            </a:fld>
            <a:endParaRPr lang="zh-CN" altLang="en-US"/>
          </a:p>
        </p:txBody>
      </p:sp>
      <p:sp>
        <p:nvSpPr>
          <p:cNvPr id="5" name="Footer Placeholder 4"/>
          <p:cNvSpPr>
            <a:spLocks noGrp="1"/>
          </p:cNvSpPr>
          <p:nvPr>
            <p:ph type="ftr" sz="quarter" idx="3"/>
          </p:nvPr>
        </p:nvSpPr>
        <p:spPr>
          <a:xfrm>
            <a:off x="3632199" y="4853028"/>
            <a:ext cx="4426094" cy="205740"/>
          </a:xfrm>
          <a:prstGeom prst="rect">
            <a:avLst/>
          </a:prstGeom>
        </p:spPr>
        <p:txBody>
          <a:bodyPr vert="horz" lIns="91440" tIns="45720" rIns="91440" bIns="45720" rtlCol="0" anchor="ctr"/>
          <a:lstStyle>
            <a:lvl1pPr algn="r">
              <a:defRPr sz="750" cap="all" baseline="0">
                <a:solidFill>
                  <a:schemeClr val="tx1">
                    <a:lumMod val="90000"/>
                    <a:lumOff val="10000"/>
                  </a:schemeClr>
                </a:solidFill>
                <a:latin typeface="+mj-lt"/>
              </a:defRPr>
            </a:lvl1pPr>
          </a:lstStyle>
          <a:p>
            <a:r>
              <a:rPr lang="zh-CN" altLang="en-US" smtClean="0"/>
              <a:t>软件工程</a:t>
            </a:r>
            <a:endParaRPr lang="zh-CN" altLang="en-US"/>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0000"/>
                    <a:lumOff val="10000"/>
                  </a:schemeClr>
                </a:solidFill>
                <a:latin typeface="+mj-lt"/>
              </a:defRPr>
            </a:lvl1pPr>
          </a:lstStyle>
          <a:p>
            <a:fld id="{F528F39D-B5E5-4CA7-906C-979D5A62978D}" type="slidenum">
              <a:rPr lang="zh-CN" altLang="en-US" smtClean="0"/>
            </a:fld>
            <a:endParaRPr lang="zh-CN" altLang="en-US"/>
          </a:p>
        </p:txBody>
      </p:sp>
      <p:cxnSp>
        <p:nvCxnSpPr>
          <p:cNvPr id="7" name="Straight Connector 6"/>
          <p:cNvCxnSpPr/>
          <p:nvPr/>
        </p:nvCxnSpPr>
        <p:spPr>
          <a:xfrm flipV="1">
            <a:off x="571500" y="61974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Rectangle 6"/>
          <p:cNvSpPr/>
          <p:nvPr userDrawn="1"/>
        </p:nvSpPr>
        <p:spPr>
          <a:xfrm>
            <a:off x="0" y="4647686"/>
            <a:ext cx="9144000" cy="495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6"/>
          <p:cNvSpPr/>
          <p:nvPr userDrawn="1"/>
        </p:nvSpPr>
        <p:spPr>
          <a:xfrm>
            <a:off x="0" y="-23309"/>
            <a:ext cx="9144000" cy="8034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图片 9"/>
          <p:cNvPicPr>
            <a:picLocks noChangeAspect="1"/>
          </p:cNvPicPr>
          <p:nvPr userDrawn="1"/>
        </p:nvPicPr>
        <p:blipFill>
          <a:blip r:embed="rId1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5316" y="-9943"/>
            <a:ext cx="692368" cy="692368"/>
          </a:xfrm>
          <a:prstGeom prst="rect">
            <a:avLst/>
          </a:prstGeom>
        </p:spPr>
      </p:pic>
      <p:sp>
        <p:nvSpPr>
          <p:cNvPr id="2" name="Title Placeholder 1"/>
          <p:cNvSpPr>
            <a:spLocks noGrp="1"/>
          </p:cNvSpPr>
          <p:nvPr>
            <p:ph type="title"/>
          </p:nvPr>
        </p:nvSpPr>
        <p:spPr>
          <a:xfrm>
            <a:off x="1094321" y="0"/>
            <a:ext cx="7763929" cy="828913"/>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p:txStyles>
    <p:titleStyle>
      <a:lvl1pPr algn="l" defTabSz="685800" rtl="0" eaLnBrk="1" latinLnBrk="0" hangingPunct="1">
        <a:lnSpc>
          <a:spcPct val="80000"/>
        </a:lnSpc>
        <a:spcBef>
          <a:spcPct val="0"/>
        </a:spcBef>
        <a:buNone/>
        <a:defRPr sz="2800" b="1" kern="1200" cap="all" spc="75" baseline="0">
          <a:solidFill>
            <a:schemeClr val="bg1"/>
          </a:solidFill>
          <a:latin typeface="+mj-lt"/>
          <a:ea typeface="+mj-ea"/>
          <a:cs typeface="+mj-cs"/>
        </a:defRPr>
      </a:lvl1pPr>
    </p:titleStyle>
    <p:bodyStyle>
      <a:lvl1pPr marL="68580" indent="-431800" algn="just" defTabSz="685800" rtl="0" eaLnBrk="1" latinLnBrk="0" hangingPunct="1">
        <a:lnSpc>
          <a:spcPct val="110000"/>
        </a:lnSpc>
        <a:spcBef>
          <a:spcPts val="1200"/>
        </a:spcBef>
        <a:spcAft>
          <a:spcPts val="0"/>
        </a:spcAft>
        <a:buClr>
          <a:schemeClr val="accent1"/>
        </a:buClr>
        <a:buSzPct val="80000"/>
        <a:buFont typeface="Arial" panose="020B0604020202020204" pitchFamily="34" charset="0"/>
        <a:buChar char="֍"/>
        <a:defRPr sz="2800" kern="1200">
          <a:solidFill>
            <a:schemeClr val="tx2">
              <a:lumMod val="90000"/>
              <a:lumOff val="10000"/>
            </a:schemeClr>
          </a:solidFill>
          <a:latin typeface="+mj-ea"/>
          <a:ea typeface="+mj-ea"/>
          <a:cs typeface="+mn-cs"/>
        </a:defRPr>
      </a:lvl1pPr>
      <a:lvl2pPr marL="720090" indent="-360045" algn="just" defTabSz="685800" rtl="0" eaLnBrk="1" latinLnBrk="0" hangingPunct="1">
        <a:lnSpc>
          <a:spcPct val="110000"/>
        </a:lnSpc>
        <a:spcBef>
          <a:spcPts val="1200"/>
        </a:spcBef>
        <a:spcAft>
          <a:spcPts val="0"/>
        </a:spcAft>
        <a:buClr>
          <a:schemeClr val="accent2"/>
        </a:buClr>
        <a:buFont typeface="Arial" panose="020B0604020202020204" pitchFamily="34" charset="0"/>
        <a:buChar char="→"/>
        <a:defRPr sz="2400" kern="1200">
          <a:solidFill>
            <a:schemeClr val="tx2">
              <a:lumMod val="90000"/>
              <a:lumOff val="10000"/>
            </a:schemeClr>
          </a:solidFill>
          <a:latin typeface="+mj-ea"/>
          <a:ea typeface="+mj-ea"/>
          <a:cs typeface="+mn-cs"/>
        </a:defRPr>
      </a:lvl2pPr>
      <a:lvl3pPr marL="1080135" indent="-288290" algn="just" defTabSz="685800" rtl="0" eaLnBrk="1" latinLnBrk="0" hangingPunct="1">
        <a:lnSpc>
          <a:spcPct val="110000"/>
        </a:lnSpc>
        <a:spcBef>
          <a:spcPts val="1200"/>
        </a:spcBef>
        <a:spcAft>
          <a:spcPts val="0"/>
        </a:spcAft>
        <a:buClr>
          <a:schemeClr val="accent2"/>
        </a:buClr>
        <a:buFont typeface="Wingdings 3" panose="05040102010807070707" pitchFamily="18" charset="2"/>
        <a:buChar char=""/>
        <a:defRPr sz="2000" kern="1200">
          <a:solidFill>
            <a:schemeClr val="tx2">
              <a:lumMod val="90000"/>
              <a:lumOff val="10000"/>
            </a:schemeClr>
          </a:solidFill>
          <a:latin typeface="+mj-ea"/>
          <a:ea typeface="+mj-ea"/>
          <a:cs typeface="+mn-cs"/>
        </a:defRPr>
      </a:lvl3pPr>
      <a:lvl4pPr marL="445770" indent="-102870" algn="l" defTabSz="685800" rtl="0" eaLnBrk="1" latinLnBrk="0" hangingPunct="1">
        <a:lnSpc>
          <a:spcPct val="90000"/>
        </a:lnSpc>
        <a:spcBef>
          <a:spcPts val="600"/>
        </a:spcBef>
        <a:spcAft>
          <a:spcPts val="300"/>
        </a:spcAft>
        <a:buClr>
          <a:schemeClr val="accent2"/>
        </a:buClr>
        <a:buFont typeface="Wingdings 3" panose="05040102010807070707" pitchFamily="18" charset="2"/>
        <a:buChar char=""/>
        <a:defRPr sz="2000" kern="1200">
          <a:solidFill>
            <a:schemeClr val="tx2">
              <a:lumMod val="90000"/>
              <a:lumOff val="10000"/>
            </a:schemeClr>
          </a:solidFill>
          <a:latin typeface="+mn-lt"/>
          <a:ea typeface="+mn-ea"/>
          <a:cs typeface="+mn-cs"/>
        </a:defRPr>
      </a:lvl4pPr>
      <a:lvl5pPr marL="582930" indent="-102870" algn="l" defTabSz="685800" rtl="0" eaLnBrk="1" latinLnBrk="0" hangingPunct="1">
        <a:lnSpc>
          <a:spcPct val="90000"/>
        </a:lnSpc>
        <a:spcBef>
          <a:spcPts val="600"/>
        </a:spcBef>
        <a:spcAft>
          <a:spcPts val="300"/>
        </a:spcAft>
        <a:buClr>
          <a:schemeClr val="accent2"/>
        </a:buClr>
        <a:buFont typeface="Wingdings 3" panose="05040102010807070707" pitchFamily="18" charset="2"/>
        <a:buChar char=""/>
        <a:defRPr sz="2000" kern="1200">
          <a:solidFill>
            <a:schemeClr val="tx2">
              <a:lumMod val="90000"/>
              <a:lumOff val="10000"/>
            </a:schemeClr>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6pPr>
      <a:lvl7pPr marL="795655"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7pPr>
      <a:lvl8pPr marL="911860"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8pPr>
      <a:lvl9pPr marL="1021715"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5.xml"/><Relationship Id="rId7" Type="http://schemas.openxmlformats.org/officeDocument/2006/relationships/oleObject" Target="../embeddings/oleObject6.bin"/><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 Id="rId3" Type="http://schemas.openxmlformats.org/officeDocument/2006/relationships/oleObject" Target="../embeddings/oleObject2.bin"/><Relationship Id="rId2" Type="http://schemas.openxmlformats.org/officeDocument/2006/relationships/image" Target="../media/image18.wmf"/><Relationship Id="rId10" Type="http://schemas.openxmlformats.org/officeDocument/2006/relationships/notesSlide" Target="../notesSlides/notesSlide13.xml"/><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image" Target="../media/image2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4.png"/><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image" Target="../media/image25.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5.xml"/><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hyperlink" Target="&#31532;05&#35762;%20&#21487;&#34892;&#24615;&#30740;&#31350;&#21450;UML&#27010;&#36848;.pptx" TargetMode="Externa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image" Target="../media/image3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image" Target="../media/image3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6.png"/><Relationship Id="rId1" Type="http://schemas.openxmlformats.org/officeDocument/2006/relationships/image" Target="../media/image3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image" Target="../media/image7.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image" Target="../media/image37.png"/></Relationships>
</file>

<file path=ppt/slides/_rels/slide59.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8.w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42.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wmf"/></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wmf"/></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w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6" Type="http://schemas.openxmlformats.org/officeDocument/2006/relationships/notesSlide" Target="../notesSlides/notesSlide50.xml"/><Relationship Id="rId5" Type="http://schemas.openxmlformats.org/officeDocument/2006/relationships/slideLayout" Target="../slideLayouts/slideLayout2.xml"/><Relationship Id="rId4" Type="http://schemas.openxmlformats.org/officeDocument/2006/relationships/image" Target="../media/image50.emf"/><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image" Target="../media/image47.e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2.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image" Target="../media/image53.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5.xml"/><Relationship Id="rId5" Type="http://schemas.openxmlformats.org/officeDocument/2006/relationships/image" Target="../media/image14.jpeg"/><Relationship Id="rId4" Type="http://schemas.openxmlformats.org/officeDocument/2006/relationships/image" Target="../media/image13.jpeg"/><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5645" y="987551"/>
            <a:ext cx="8582606" cy="2468645"/>
          </a:xfrm>
        </p:spPr>
        <p:txBody>
          <a:bodyPr>
            <a:normAutofit/>
          </a:bodyPr>
          <a:lstStyle/>
          <a:p>
            <a:pPr>
              <a:lnSpc>
                <a:spcPct val="100000"/>
              </a:lnSpc>
              <a:spcBef>
                <a:spcPts val="3600"/>
              </a:spcBef>
              <a:spcAft>
                <a:spcPts val="3600"/>
              </a:spcAft>
            </a:pPr>
            <a:r>
              <a:rPr lang="zh-CN" altLang="en-US" sz="4800" dirty="0">
                <a:solidFill>
                  <a:schemeClr val="bg1"/>
                </a:solidFill>
              </a:rPr>
              <a:t>软件工程</a:t>
            </a:r>
            <a:br>
              <a:rPr lang="en-US" altLang="zh-CN" sz="4800" dirty="0">
                <a:solidFill>
                  <a:schemeClr val="bg1"/>
                </a:solidFill>
              </a:rPr>
            </a:br>
            <a:r>
              <a:rPr lang="en-US" altLang="zh-CN" sz="3200" u="sng" cap="none" dirty="0" smtClean="0">
                <a:solidFill>
                  <a:schemeClr val="bg1"/>
                </a:solidFill>
                <a:effectLst>
                  <a:outerShdw blurRad="38100" dist="38100" dir="2700000" algn="tl">
                    <a:srgbClr val="000000">
                      <a:alpha val="43137"/>
                    </a:srgbClr>
                  </a:outerShdw>
                </a:effectLst>
                <a:ea typeface="华文中宋" panose="02010600040101010101" pitchFamily="2" charset="-122"/>
              </a:rPr>
              <a:t>Software  Engineering</a:t>
            </a:r>
            <a:endParaRPr lang="en-US" altLang="zh-CN" sz="3200" u="sng" cap="none" dirty="0" smtClean="0">
              <a:solidFill>
                <a:schemeClr val="bg1"/>
              </a:solidFill>
              <a:effectLst>
                <a:outerShdw blurRad="38100" dist="38100" dir="2700000" algn="tl">
                  <a:srgbClr val="000000">
                    <a:alpha val="43137"/>
                  </a:srgbClr>
                </a:outerShdw>
              </a:effectLst>
              <a:ea typeface="华文中宋" panose="02010600040101010101" pitchFamily="2" charset="-122"/>
            </a:endParaRPr>
          </a:p>
        </p:txBody>
      </p:sp>
      <p:sp>
        <p:nvSpPr>
          <p:cNvPr id="3" name="副标题 2"/>
          <p:cNvSpPr>
            <a:spLocks noGrp="1"/>
          </p:cNvSpPr>
          <p:nvPr>
            <p:ph type="subTitle" idx="1"/>
          </p:nvPr>
        </p:nvSpPr>
        <p:spPr>
          <a:xfrm>
            <a:off x="1958907" y="3620351"/>
            <a:ext cx="6899344" cy="1380882"/>
          </a:xfrm>
        </p:spPr>
        <p:txBody>
          <a:bodyPr>
            <a:normAutofit/>
          </a:bodyPr>
          <a:lstStyle/>
          <a:p>
            <a:r>
              <a:rPr lang="zh-CN" altLang="en-US" sz="1800" dirty="0">
                <a:latin typeface="+mj-ea"/>
                <a:ea typeface="+mj-ea"/>
              </a:rPr>
              <a:t>          </a:t>
            </a:r>
            <a:r>
              <a:rPr lang="zh-CN" altLang="en-US" sz="1800" dirty="0" smtClean="0">
                <a:latin typeface="+mj-ea"/>
                <a:ea typeface="+mj-ea"/>
              </a:rPr>
              <a:t>河南大学软件学院                                          王强</a:t>
            </a:r>
            <a:endParaRPr lang="zh-CN" altLang="en-US" sz="1800"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需求定义的内容</a:t>
            </a:r>
            <a:endParaRPr lang="zh-CN" altLang="en-US" dirty="0"/>
          </a:p>
        </p:txBody>
      </p:sp>
      <p:sp>
        <p:nvSpPr>
          <p:cNvPr id="10" name="内容占位符 9"/>
          <p:cNvSpPr>
            <a:spLocks noGrp="1"/>
          </p:cNvSpPr>
          <p:nvPr>
            <p:ph idx="1"/>
          </p:nvPr>
        </p:nvSpPr>
        <p:spPr>
          <a:xfrm>
            <a:off x="768096" y="968580"/>
            <a:ext cx="7834482" cy="1956058"/>
          </a:xfrm>
        </p:spPr>
        <p:txBody>
          <a:bodyPr>
            <a:noAutofit/>
          </a:bodyPr>
          <a:lstStyle/>
          <a:p>
            <a:r>
              <a:rPr lang="zh-CN" altLang="en-US" sz="2400" dirty="0" smtClean="0"/>
              <a:t>需求</a:t>
            </a:r>
            <a:r>
              <a:rPr lang="zh-CN" altLang="en-US" sz="2400" dirty="0"/>
              <a:t>是系统为满足客户期望的目标而完成的</a:t>
            </a:r>
            <a:r>
              <a:rPr lang="zh-CN" altLang="en-US" sz="2400" dirty="0" smtClean="0"/>
              <a:t>行为。 </a:t>
            </a:r>
            <a:endParaRPr lang="en-US" altLang="zh-CN" sz="2400" dirty="0" smtClean="0"/>
          </a:p>
          <a:p>
            <a:r>
              <a:rPr lang="zh-CN" altLang="en-US" sz="2400" dirty="0" smtClean="0"/>
              <a:t>需求</a:t>
            </a:r>
            <a:r>
              <a:rPr lang="zh-CN" altLang="en-US" sz="2400" dirty="0"/>
              <a:t>要体现出对问题领域的清晰</a:t>
            </a:r>
            <a:r>
              <a:rPr lang="zh-CN" altLang="en-US" sz="2400" dirty="0" smtClean="0"/>
              <a:t>理解，给</a:t>
            </a:r>
            <a:r>
              <a:rPr lang="zh-CN" altLang="en-US" sz="2400" dirty="0"/>
              <a:t>出系统的使用场景和</a:t>
            </a:r>
            <a:r>
              <a:rPr lang="zh-CN" altLang="en-US" sz="2400" dirty="0" smtClean="0"/>
              <a:t>上下文。</a:t>
            </a:r>
            <a:endParaRPr lang="zh-CN" altLang="en-US" sz="2400" dirty="0"/>
          </a:p>
          <a:p>
            <a:r>
              <a:rPr lang="zh-CN" altLang="en-US" sz="2400" dirty="0"/>
              <a:t>需求定义涵盖如下</a:t>
            </a:r>
            <a:r>
              <a:rPr lang="zh-CN" altLang="en-US" sz="2400" dirty="0" smtClean="0"/>
              <a:t>内容：</a:t>
            </a:r>
            <a:endParaRPr lang="zh-CN" altLang="en-US" sz="2400" dirty="0"/>
          </a:p>
        </p:txBody>
      </p:sp>
      <p:sp>
        <p:nvSpPr>
          <p:cNvPr id="3" name="日期占位符 2"/>
          <p:cNvSpPr>
            <a:spLocks noGrp="1"/>
          </p:cNvSpPr>
          <p:nvPr>
            <p:ph type="dt" sz="half" idx="10"/>
          </p:nvPr>
        </p:nvSpPr>
        <p:spPr/>
        <p:txBody>
          <a:bodyPr/>
          <a:lstStyle/>
          <a:p>
            <a:fld id="{5902FD77-8323-485D-87E2-91A0E9C84954}" type="datetime1">
              <a:rPr lang="zh-CN" altLang="en-US" smtClean="0"/>
            </a:fld>
            <a:endParaRPr lang="zh-CN" altLang="en-US"/>
          </a:p>
        </p:txBody>
      </p:sp>
      <p:sp>
        <p:nvSpPr>
          <p:cNvPr id="4" name="页脚占位符 3"/>
          <p:cNvSpPr>
            <a:spLocks noGrp="1"/>
          </p:cNvSpPr>
          <p:nvPr>
            <p:ph type="ftr" sz="quarter" idx="11"/>
          </p:nvPr>
        </p:nvSpPr>
        <p:spPr/>
        <p:txBody>
          <a:bodyPr/>
          <a:lstStyle/>
          <a:p>
            <a:r>
              <a:rPr lang="zh-CN" altLang="en-US" smtClean="0"/>
              <a:t>软件工程</a:t>
            </a:r>
            <a:endParaRPr lang="zh-CN" altLang="en-US"/>
          </a:p>
        </p:txBody>
      </p:sp>
      <p:sp>
        <p:nvSpPr>
          <p:cNvPr id="5" name="灯片编号占位符 4"/>
          <p:cNvSpPr>
            <a:spLocks noGrp="1"/>
          </p:cNvSpPr>
          <p:nvPr>
            <p:ph type="sldNum" sz="quarter" idx="12"/>
          </p:nvPr>
        </p:nvSpPr>
        <p:spPr/>
        <p:txBody>
          <a:bodyPr/>
          <a:lstStyle/>
          <a:p>
            <a:fld id="{F528F39D-B5E5-4CA7-906C-979D5A62978D}" type="slidenum">
              <a:rPr lang="zh-CN" altLang="en-US" smtClean="0"/>
            </a:fld>
            <a:endParaRPr lang="zh-CN" altLang="en-US"/>
          </a:p>
        </p:txBody>
      </p:sp>
      <p:pic>
        <p:nvPicPr>
          <p:cNvPr id="8" name="图片 7"/>
          <p:cNvPicPr>
            <a:picLocks noChangeAspect="1"/>
          </p:cNvPicPr>
          <p:nvPr/>
        </p:nvPicPr>
        <p:blipFill>
          <a:blip r:embed="rId1"/>
          <a:stretch>
            <a:fillRect/>
          </a:stretch>
        </p:blipFill>
        <p:spPr>
          <a:xfrm>
            <a:off x="1871273" y="3183708"/>
            <a:ext cx="1543050" cy="1276350"/>
          </a:xfrm>
          <a:prstGeom prst="rect">
            <a:avLst/>
          </a:prstGeom>
        </p:spPr>
      </p:pic>
      <p:sp>
        <p:nvSpPr>
          <p:cNvPr id="11" name="矩形 10"/>
          <p:cNvSpPr/>
          <p:nvPr/>
        </p:nvSpPr>
        <p:spPr>
          <a:xfrm>
            <a:off x="5192691" y="2010694"/>
            <a:ext cx="3609473" cy="2708434"/>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spcBef>
                <a:spcPts val="600"/>
              </a:spcBef>
            </a:pPr>
            <a:r>
              <a:rPr lang="zh-CN" altLang="en-US" sz="2000" dirty="0">
                <a:latin typeface="+mj-ea"/>
                <a:ea typeface="+mj-ea"/>
              </a:rPr>
              <a:t>为什么要设计该系统	</a:t>
            </a:r>
            <a:endParaRPr lang="zh-CN" altLang="en-US" sz="2000" dirty="0">
              <a:latin typeface="+mj-ea"/>
              <a:ea typeface="+mj-ea"/>
            </a:endParaRPr>
          </a:p>
          <a:p>
            <a:pPr>
              <a:spcBef>
                <a:spcPts val="600"/>
              </a:spcBef>
            </a:pPr>
            <a:r>
              <a:rPr lang="zh-CN" altLang="en-US" sz="2000" dirty="0">
                <a:latin typeface="+mj-ea"/>
                <a:ea typeface="+mj-ea"/>
              </a:rPr>
              <a:t>   系统由谁</a:t>
            </a:r>
            <a:r>
              <a:rPr lang="zh-CN" altLang="en-US" sz="2000" dirty="0" smtClean="0">
                <a:latin typeface="+mj-ea"/>
                <a:ea typeface="+mj-ea"/>
              </a:rPr>
              <a:t>使用</a:t>
            </a:r>
            <a:r>
              <a:rPr lang="zh-CN" altLang="en-US" sz="2000" dirty="0">
                <a:latin typeface="+mj-ea"/>
                <a:ea typeface="+mj-ea"/>
              </a:rPr>
              <a:t>	</a:t>
            </a:r>
            <a:endParaRPr lang="zh-CN" altLang="en-US" sz="2000" dirty="0">
              <a:latin typeface="+mj-ea"/>
              <a:ea typeface="+mj-ea"/>
            </a:endParaRPr>
          </a:p>
          <a:p>
            <a:pPr>
              <a:spcBef>
                <a:spcPts val="600"/>
              </a:spcBef>
            </a:pPr>
            <a:r>
              <a:rPr lang="zh-CN" altLang="en-US" sz="2000" dirty="0">
                <a:latin typeface="+mj-ea"/>
                <a:ea typeface="+mj-ea"/>
              </a:rPr>
              <a:t>   系统要做什么	</a:t>
            </a:r>
            <a:endParaRPr lang="zh-CN" altLang="en-US" sz="2000" dirty="0">
              <a:latin typeface="+mj-ea"/>
              <a:ea typeface="+mj-ea"/>
            </a:endParaRPr>
          </a:p>
          <a:p>
            <a:pPr>
              <a:spcBef>
                <a:spcPts val="600"/>
              </a:spcBef>
            </a:pPr>
            <a:r>
              <a:rPr lang="zh-CN" altLang="en-US" sz="2000" dirty="0">
                <a:latin typeface="+mj-ea"/>
                <a:ea typeface="+mj-ea"/>
              </a:rPr>
              <a:t>   系统涉及哪些信息	</a:t>
            </a:r>
            <a:endParaRPr lang="zh-CN" altLang="en-US" sz="2000" dirty="0">
              <a:latin typeface="+mj-ea"/>
              <a:ea typeface="+mj-ea"/>
            </a:endParaRPr>
          </a:p>
          <a:p>
            <a:pPr>
              <a:spcBef>
                <a:spcPts val="600"/>
              </a:spcBef>
            </a:pPr>
            <a:r>
              <a:rPr lang="zh-CN" altLang="en-US" sz="2000" dirty="0">
                <a:latin typeface="+mj-ea"/>
                <a:ea typeface="+mj-ea"/>
              </a:rPr>
              <a:t>   对</a:t>
            </a:r>
            <a:r>
              <a:rPr lang="zh-CN" altLang="en-US" sz="2000" dirty="0" smtClean="0">
                <a:latin typeface="+mj-ea"/>
                <a:ea typeface="+mj-ea"/>
              </a:rPr>
              <a:t>解决方案</a:t>
            </a:r>
            <a:r>
              <a:rPr lang="zh-CN" altLang="en-US" sz="2000" dirty="0">
                <a:latin typeface="+mj-ea"/>
                <a:ea typeface="+mj-ea"/>
              </a:rPr>
              <a:t>有何额外</a:t>
            </a:r>
            <a:r>
              <a:rPr lang="zh-CN" altLang="en-US" sz="2000" dirty="0" smtClean="0">
                <a:latin typeface="+mj-ea"/>
                <a:ea typeface="+mj-ea"/>
              </a:rPr>
              <a:t>限制</a:t>
            </a:r>
            <a:endParaRPr lang="zh-CN" altLang="en-US" sz="2000" dirty="0">
              <a:latin typeface="+mj-ea"/>
              <a:ea typeface="+mj-ea"/>
            </a:endParaRPr>
          </a:p>
          <a:p>
            <a:pPr>
              <a:spcBef>
                <a:spcPts val="600"/>
              </a:spcBef>
            </a:pPr>
            <a:r>
              <a:rPr lang="zh-CN" altLang="en-US" sz="2000" dirty="0">
                <a:latin typeface="+mj-ea"/>
                <a:ea typeface="+mj-ea"/>
              </a:rPr>
              <a:t>   如何</a:t>
            </a:r>
            <a:r>
              <a:rPr lang="zh-CN" altLang="en-US" sz="2000" dirty="0" smtClean="0">
                <a:latin typeface="+mj-ea"/>
                <a:ea typeface="+mj-ea"/>
              </a:rPr>
              <a:t>使用</a:t>
            </a:r>
            <a:r>
              <a:rPr lang="zh-CN" altLang="en-US" sz="2000" dirty="0">
                <a:latin typeface="+mj-ea"/>
                <a:ea typeface="+mj-ea"/>
              </a:rPr>
              <a:t>该系统	</a:t>
            </a:r>
            <a:endParaRPr lang="zh-CN" altLang="en-US" sz="2000" dirty="0">
              <a:latin typeface="+mj-ea"/>
              <a:ea typeface="+mj-ea"/>
            </a:endParaRPr>
          </a:p>
          <a:p>
            <a:pPr>
              <a:spcBef>
                <a:spcPts val="600"/>
              </a:spcBef>
            </a:pPr>
            <a:r>
              <a:rPr lang="zh-CN" altLang="en-US" sz="2000" dirty="0">
                <a:latin typeface="+mj-ea"/>
                <a:ea typeface="+mj-ea"/>
              </a:rPr>
              <a:t>   质量需达到何种程度 	</a:t>
            </a:r>
            <a:endParaRPr lang="zh-CN" altLang="en-US" sz="2000" dirty="0">
              <a:latin typeface="+mj-ea"/>
              <a:ea typeface="+mj-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需求内容的来源</a:t>
            </a:r>
            <a:endParaRPr lang="zh-CN" altLang="en-US" dirty="0"/>
          </a:p>
        </p:txBody>
      </p:sp>
      <p:sp>
        <p:nvSpPr>
          <p:cNvPr id="3" name="内容占位符 2"/>
          <p:cNvSpPr>
            <a:spLocks noGrp="1"/>
          </p:cNvSpPr>
          <p:nvPr>
            <p:ph idx="1"/>
          </p:nvPr>
        </p:nvSpPr>
        <p:spPr>
          <a:xfrm>
            <a:off x="768096" y="852977"/>
            <a:ext cx="7832833" cy="3806854"/>
          </a:xfrm>
        </p:spPr>
        <p:txBody>
          <a:bodyPr>
            <a:noAutofit/>
          </a:bodyPr>
          <a:lstStyle/>
          <a:p>
            <a:pPr marL="151130" indent="-514350">
              <a:lnSpc>
                <a:spcPct val="100000"/>
              </a:lnSpc>
              <a:spcBef>
                <a:spcPts val="600"/>
              </a:spcBef>
              <a:buFont typeface="+mj-lt"/>
              <a:buAutoNum type="arabicPeriod"/>
            </a:pPr>
            <a:r>
              <a:rPr lang="zh-CN" altLang="en-US" sz="2200" dirty="0"/>
              <a:t>干系</a:t>
            </a:r>
            <a:r>
              <a:rPr lang="zh-CN" altLang="en-US" sz="2200" dirty="0" smtClean="0"/>
              <a:t>人</a:t>
            </a:r>
            <a:r>
              <a:rPr lang="zh-CN" altLang="en-US" sz="2400" dirty="0" smtClean="0"/>
              <a:t>：</a:t>
            </a:r>
            <a:r>
              <a:rPr lang="zh-CN" altLang="en-US" sz="2200" dirty="0" smtClean="0"/>
              <a:t>任何与系统有关系的</a:t>
            </a:r>
            <a:r>
              <a:rPr lang="zh-CN" altLang="en-US" sz="2200" dirty="0"/>
              <a:t>人</a:t>
            </a:r>
            <a:endParaRPr lang="zh-CN" altLang="en-US" sz="2200" dirty="0"/>
          </a:p>
          <a:p>
            <a:pPr marL="151130" indent="-514350">
              <a:lnSpc>
                <a:spcPct val="100000"/>
              </a:lnSpc>
              <a:spcBef>
                <a:spcPts val="600"/>
              </a:spcBef>
              <a:buFont typeface="+mj-lt"/>
              <a:buAutoNum type="arabicPeriod"/>
            </a:pPr>
            <a:r>
              <a:rPr lang="zh-CN" altLang="en-US" sz="2200" dirty="0" smtClean="0"/>
              <a:t>业务过程</a:t>
            </a:r>
            <a:endParaRPr lang="zh-CN" altLang="en-US" sz="2200" dirty="0"/>
          </a:p>
          <a:p>
            <a:pPr marL="151130" indent="-514350">
              <a:lnSpc>
                <a:spcPct val="100000"/>
              </a:lnSpc>
              <a:spcBef>
                <a:spcPts val="600"/>
              </a:spcBef>
              <a:buFont typeface="+mj-lt"/>
              <a:buAutoNum type="arabicPeriod"/>
            </a:pPr>
            <a:r>
              <a:rPr lang="zh-CN" altLang="en-US" sz="2200" dirty="0" smtClean="0"/>
              <a:t>组织规章制度：组织</a:t>
            </a:r>
            <a:r>
              <a:rPr lang="zh-CN" altLang="en-US" sz="2200" dirty="0"/>
              <a:t>规范、协议、技术</a:t>
            </a:r>
            <a:r>
              <a:rPr lang="zh-CN" altLang="en-US" sz="2200" dirty="0" smtClean="0"/>
              <a:t>标准</a:t>
            </a:r>
            <a:endParaRPr lang="zh-CN" altLang="en-US" sz="2200" dirty="0"/>
          </a:p>
          <a:p>
            <a:pPr marL="151130" indent="-514350">
              <a:lnSpc>
                <a:spcPct val="100000"/>
              </a:lnSpc>
              <a:spcBef>
                <a:spcPts val="600"/>
              </a:spcBef>
              <a:buFont typeface="+mj-lt"/>
              <a:buAutoNum type="arabicPeriod"/>
            </a:pPr>
            <a:r>
              <a:rPr lang="zh-CN" altLang="en-US" sz="2200" dirty="0" smtClean="0"/>
              <a:t>现有系统的：</a:t>
            </a:r>
            <a:endParaRPr lang="zh-CN" altLang="en-US" sz="2200" dirty="0"/>
          </a:p>
          <a:p>
            <a:pPr marL="817245" lvl="1" indent="-457200">
              <a:lnSpc>
                <a:spcPct val="100000"/>
              </a:lnSpc>
              <a:spcBef>
                <a:spcPts val="600"/>
              </a:spcBef>
              <a:buFont typeface="+mj-lt"/>
              <a:buAutoNum type="alphaLcPeriod"/>
            </a:pPr>
            <a:r>
              <a:rPr lang="zh-CN" altLang="en-US" sz="2200" dirty="0" smtClean="0"/>
              <a:t>用户手册</a:t>
            </a:r>
            <a:endParaRPr lang="zh-CN" altLang="en-US" sz="2200" dirty="0"/>
          </a:p>
          <a:p>
            <a:pPr marL="817245" lvl="1" indent="-457200">
              <a:lnSpc>
                <a:spcPct val="100000"/>
              </a:lnSpc>
              <a:spcBef>
                <a:spcPts val="600"/>
              </a:spcBef>
              <a:buFont typeface="+mj-lt"/>
              <a:buAutoNum type="alphaLcPeriod"/>
            </a:pPr>
            <a:r>
              <a:rPr lang="zh-CN" altLang="en-US" sz="2200" dirty="0" smtClean="0"/>
              <a:t>数据样本</a:t>
            </a:r>
            <a:endParaRPr lang="zh-CN" altLang="en-US" sz="2200" dirty="0"/>
          </a:p>
          <a:p>
            <a:pPr marL="817245" lvl="1" indent="-457200">
              <a:lnSpc>
                <a:spcPct val="100000"/>
              </a:lnSpc>
              <a:spcBef>
                <a:spcPts val="600"/>
              </a:spcBef>
              <a:buFont typeface="+mj-lt"/>
              <a:buAutoNum type="alphaLcPeriod"/>
            </a:pPr>
            <a:r>
              <a:rPr lang="zh-CN" altLang="en-US" sz="2200" dirty="0" smtClean="0"/>
              <a:t>界面描述</a:t>
            </a:r>
            <a:endParaRPr lang="zh-CN" altLang="en-US" sz="2200" dirty="0"/>
          </a:p>
          <a:p>
            <a:pPr marL="817245" lvl="1" indent="-457200">
              <a:lnSpc>
                <a:spcPct val="100000"/>
              </a:lnSpc>
              <a:spcBef>
                <a:spcPts val="600"/>
              </a:spcBef>
              <a:buFont typeface="+mj-lt"/>
              <a:buAutoNum type="alphaLcPeriod"/>
            </a:pPr>
            <a:r>
              <a:rPr lang="zh-CN" altLang="en-US" sz="2200" dirty="0" smtClean="0"/>
              <a:t>报告样本</a:t>
            </a:r>
            <a:endParaRPr lang="zh-CN" altLang="en-US" sz="2200" dirty="0"/>
          </a:p>
          <a:p>
            <a:pPr marL="817245" lvl="1" indent="-457200">
              <a:lnSpc>
                <a:spcPct val="100000"/>
              </a:lnSpc>
              <a:spcBef>
                <a:spcPts val="600"/>
              </a:spcBef>
              <a:buFont typeface="+mj-lt"/>
              <a:buAutoNum type="alphaLcPeriod"/>
            </a:pPr>
            <a:r>
              <a:rPr lang="zh-CN" altLang="en-US" sz="2200" dirty="0" smtClean="0"/>
              <a:t>屏幕</a:t>
            </a:r>
            <a:r>
              <a:rPr lang="zh-CN" altLang="en-US" sz="2200" dirty="0"/>
              <a:t>截</a:t>
            </a:r>
            <a:r>
              <a:rPr lang="zh-CN" altLang="en-US" sz="2200" dirty="0" smtClean="0"/>
              <a:t>图</a:t>
            </a:r>
            <a:endParaRPr lang="zh-CN" altLang="en-US" sz="2200"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pic>
        <p:nvPicPr>
          <p:cNvPr id="8" name="图片 7"/>
          <p:cNvPicPr>
            <a:picLocks noChangeAspect="1"/>
          </p:cNvPicPr>
          <p:nvPr/>
        </p:nvPicPr>
        <p:blipFill rotWithShape="1">
          <a:blip r:embed="rId1">
            <a:clrChange>
              <a:clrFrom>
                <a:srgbClr val="F6F2F1"/>
              </a:clrFrom>
              <a:clrTo>
                <a:srgbClr val="F6F2F1">
                  <a:alpha val="0"/>
                </a:srgbClr>
              </a:clrTo>
            </a:clrChange>
            <a:extLst>
              <a:ext uri="{28A0092B-C50C-407E-A947-70E740481C1C}">
                <a14:useLocalDpi xmlns:a14="http://schemas.microsoft.com/office/drawing/2010/main" val="0"/>
              </a:ext>
            </a:extLst>
          </a:blip>
          <a:srcRect l="4040" t="11717" r="9058" b="9939"/>
          <a:stretch>
            <a:fillRect/>
          </a:stretch>
        </p:blipFill>
        <p:spPr>
          <a:xfrm>
            <a:off x="5220998" y="2542273"/>
            <a:ext cx="3693694" cy="211755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234598" y="4184265"/>
            <a:ext cx="2777959" cy="430374"/>
          </a:xfrm>
          <a:prstGeom prst="rect">
            <a:avLst/>
          </a:prstGeom>
        </p:spPr>
        <p:txBody>
          <a:bodyPr wrap="square">
            <a:spAutoFit/>
          </a:bodyPr>
          <a:lstStyle/>
          <a:p>
            <a:pPr algn="ctr">
              <a:lnSpc>
                <a:spcPct val="120000"/>
              </a:lnSpc>
              <a:spcBef>
                <a:spcPts val="900"/>
              </a:spcBef>
              <a:buClr>
                <a:srgbClr val="00B050"/>
              </a:buClr>
            </a:pPr>
            <a:r>
              <a:rPr lang="zh-CN" altLang="en-US" sz="2000" b="1" dirty="0">
                <a:solidFill>
                  <a:schemeClr val="tx1">
                    <a:lumMod val="65000"/>
                    <a:lumOff val="35000"/>
                  </a:schemeClr>
                </a:solidFill>
                <a:latin typeface="+mj-ea"/>
                <a:ea typeface="+mj-ea"/>
              </a:rPr>
              <a:t>软件需求的层次图</a:t>
            </a:r>
            <a:endParaRPr lang="zh-CN" altLang="en-US" sz="2000" b="1" dirty="0">
              <a:solidFill>
                <a:srgbClr val="FF8900"/>
              </a:solidFill>
              <a:latin typeface="+mj-ea"/>
              <a:ea typeface="+mj-ea"/>
            </a:endParaRPr>
          </a:p>
        </p:txBody>
      </p:sp>
      <p:pic>
        <p:nvPicPr>
          <p:cNvPr id="4" name="Picture 17" descr="00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62410" y="873923"/>
            <a:ext cx="4909457" cy="3621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19797" y="1726644"/>
            <a:ext cx="4500328" cy="2603790"/>
          </a:xfrm>
          <a:prstGeom prst="rect">
            <a:avLst/>
          </a:prstGeom>
          <a:noFill/>
        </p:spPr>
        <p:txBody>
          <a:bodyPr wrap="square" rtlCol="0">
            <a:spAutoFit/>
          </a:bodyPr>
          <a:lstStyle/>
          <a:p>
            <a:pPr marL="342900" indent="-342900">
              <a:lnSpc>
                <a:spcPct val="120000"/>
              </a:lnSpc>
              <a:buClr>
                <a:srgbClr val="00B050"/>
              </a:buClr>
              <a:buFont typeface="Wingdings" panose="05000000000000000000" pitchFamily="2" charset="2"/>
              <a:buChar char="¬"/>
            </a:pPr>
            <a:r>
              <a:rPr lang="zh-CN" altLang="zh-CN" sz="2400" b="1" dirty="0" smtClean="0">
                <a:solidFill>
                  <a:srgbClr val="FF0000"/>
                </a:solidFill>
                <a:latin typeface="+mj-ea"/>
                <a:ea typeface="+mj-ea"/>
              </a:rPr>
              <a:t>业务需求</a:t>
            </a:r>
            <a:r>
              <a:rPr lang="en-US" altLang="zh-CN" dirty="0">
                <a:solidFill>
                  <a:srgbClr val="686868"/>
                </a:solidFill>
                <a:latin typeface="+mj-ea"/>
                <a:ea typeface="+mj-ea"/>
              </a:rPr>
              <a:t>(</a:t>
            </a:r>
            <a:r>
              <a:rPr lang="zh-CN" altLang="zh-CN" dirty="0">
                <a:solidFill>
                  <a:srgbClr val="686868"/>
                </a:solidFill>
                <a:latin typeface="+mj-ea"/>
                <a:ea typeface="+mj-ea"/>
              </a:rPr>
              <a:t>business </a:t>
            </a:r>
            <a:r>
              <a:rPr lang="zh-CN" altLang="zh-CN" dirty="0" smtClean="0">
                <a:solidFill>
                  <a:srgbClr val="686868"/>
                </a:solidFill>
                <a:latin typeface="+mj-ea"/>
                <a:ea typeface="+mj-ea"/>
              </a:rPr>
              <a:t>requirement</a:t>
            </a:r>
            <a:r>
              <a:rPr lang="zh-CN" altLang="zh-CN" dirty="0">
                <a:solidFill>
                  <a:srgbClr val="686868"/>
                </a:solidFill>
                <a:latin typeface="+mj-ea"/>
                <a:ea typeface="+mj-ea"/>
              </a:rPr>
              <a:t>）</a:t>
            </a:r>
            <a:endParaRPr lang="en-US" altLang="zh-CN" dirty="0">
              <a:solidFill>
                <a:srgbClr val="686868"/>
              </a:solidFill>
              <a:latin typeface="+mj-ea"/>
              <a:ea typeface="+mj-ea"/>
            </a:endParaRPr>
          </a:p>
          <a:p>
            <a:pPr marL="342900" indent="-342900">
              <a:lnSpc>
                <a:spcPct val="120000"/>
              </a:lnSpc>
              <a:buClr>
                <a:srgbClr val="00B050"/>
              </a:buClr>
              <a:buFont typeface="Wingdings" panose="05000000000000000000" pitchFamily="2" charset="2"/>
              <a:buChar char="¬"/>
            </a:pPr>
            <a:r>
              <a:rPr lang="zh-CN" altLang="zh-CN" sz="2400" b="1" dirty="0" smtClean="0">
                <a:solidFill>
                  <a:srgbClr val="FF0000"/>
                </a:solidFill>
                <a:latin typeface="+mj-ea"/>
                <a:ea typeface="+mj-ea"/>
              </a:rPr>
              <a:t>用户需求</a:t>
            </a:r>
            <a:r>
              <a:rPr lang="zh-CN" altLang="zh-CN" dirty="0">
                <a:solidFill>
                  <a:srgbClr val="686868"/>
                </a:solidFill>
                <a:latin typeface="+mj-ea"/>
                <a:ea typeface="+mj-ea"/>
              </a:rPr>
              <a:t>(user requirement) </a:t>
            </a:r>
            <a:endParaRPr lang="en-US" altLang="zh-CN" dirty="0" smtClean="0">
              <a:solidFill>
                <a:srgbClr val="686868"/>
              </a:solidFill>
              <a:latin typeface="+mj-ea"/>
              <a:ea typeface="+mj-ea"/>
            </a:endParaRPr>
          </a:p>
          <a:p>
            <a:pPr marL="342900" indent="-342900">
              <a:lnSpc>
                <a:spcPct val="120000"/>
              </a:lnSpc>
              <a:buClr>
                <a:srgbClr val="00B050"/>
              </a:buClr>
              <a:buFont typeface="Wingdings" panose="05000000000000000000" pitchFamily="2" charset="2"/>
              <a:buChar char="¬"/>
            </a:pPr>
            <a:r>
              <a:rPr lang="zh-CN" altLang="en-US" sz="2400" b="1" dirty="0" smtClean="0">
                <a:solidFill>
                  <a:srgbClr val="FF0000"/>
                </a:solidFill>
                <a:latin typeface="+mj-ea"/>
                <a:ea typeface="+mj-ea"/>
              </a:rPr>
              <a:t>系统需求</a:t>
            </a:r>
            <a:r>
              <a:rPr lang="en-US" altLang="zh-CN" dirty="0">
                <a:solidFill>
                  <a:srgbClr val="686868"/>
                </a:solidFill>
                <a:latin typeface="+mj-ea"/>
                <a:ea typeface="+mj-ea"/>
              </a:rPr>
              <a:t>(system requirement)</a:t>
            </a:r>
            <a:endParaRPr lang="en-US" altLang="zh-CN" dirty="0">
              <a:solidFill>
                <a:srgbClr val="686868"/>
              </a:solidFill>
              <a:latin typeface="+mj-ea"/>
              <a:ea typeface="+mj-ea"/>
            </a:endParaRPr>
          </a:p>
          <a:p>
            <a:pPr marL="342900" indent="-342900">
              <a:lnSpc>
                <a:spcPct val="120000"/>
              </a:lnSpc>
              <a:buClr>
                <a:srgbClr val="00B050"/>
              </a:buClr>
              <a:buFont typeface="Wingdings" panose="05000000000000000000" pitchFamily="2" charset="2"/>
              <a:buChar char="¬"/>
            </a:pPr>
            <a:r>
              <a:rPr lang="zh-CN" altLang="zh-CN" sz="2400" b="1" dirty="0" smtClean="0">
                <a:solidFill>
                  <a:srgbClr val="FF0000"/>
                </a:solidFill>
                <a:latin typeface="+mj-ea"/>
                <a:ea typeface="+mj-ea"/>
              </a:rPr>
              <a:t>功能需求</a:t>
            </a:r>
            <a:r>
              <a:rPr lang="zh-CN" altLang="zh-CN" dirty="0" smtClean="0">
                <a:solidFill>
                  <a:srgbClr val="686868"/>
                </a:solidFill>
                <a:latin typeface="+mj-ea"/>
                <a:ea typeface="+mj-ea"/>
              </a:rPr>
              <a:t>(functional requirement)</a:t>
            </a:r>
            <a:endParaRPr lang="en-US" altLang="zh-CN" dirty="0" smtClean="0">
              <a:solidFill>
                <a:srgbClr val="686868"/>
              </a:solidFill>
              <a:latin typeface="+mj-ea"/>
              <a:ea typeface="+mj-ea"/>
            </a:endParaRPr>
          </a:p>
          <a:p>
            <a:pPr lvl="1">
              <a:lnSpc>
                <a:spcPct val="120000"/>
              </a:lnSpc>
              <a:buClr>
                <a:srgbClr val="00B050"/>
              </a:buClr>
            </a:pPr>
            <a:r>
              <a:rPr lang="zh-CN" altLang="zh-CN" sz="2000" dirty="0" smtClean="0">
                <a:solidFill>
                  <a:srgbClr val="686868"/>
                </a:solidFill>
                <a:latin typeface="+mj-ea"/>
                <a:ea typeface="+mj-ea"/>
              </a:rPr>
              <a:t>也包括非功能需求</a:t>
            </a:r>
            <a:r>
              <a:rPr lang="zh-CN" altLang="en-US" sz="2000" dirty="0" smtClean="0">
                <a:solidFill>
                  <a:srgbClr val="686868"/>
                </a:solidFill>
                <a:latin typeface="+mj-ea"/>
                <a:ea typeface="+mj-ea"/>
              </a:rPr>
              <a:t>（性能需求、质量属性、对外接口、约束）</a:t>
            </a:r>
            <a:endParaRPr lang="zh-CN" altLang="zh-CN" sz="2000" dirty="0">
              <a:solidFill>
                <a:srgbClr val="686868"/>
              </a:solidFill>
              <a:latin typeface="+mj-ea"/>
              <a:ea typeface="+mj-ea"/>
            </a:endParaRPr>
          </a:p>
        </p:txBody>
      </p:sp>
      <p:sp>
        <p:nvSpPr>
          <p:cNvPr id="5" name="标题 4"/>
          <p:cNvSpPr>
            <a:spLocks noGrp="1"/>
          </p:cNvSpPr>
          <p:nvPr>
            <p:ph type="title"/>
          </p:nvPr>
        </p:nvSpPr>
        <p:spPr/>
        <p:txBody>
          <a:bodyPr/>
          <a:lstStyle/>
          <a:p>
            <a:r>
              <a:rPr lang="zh-CN" altLang="en-US" kern="100" dirty="0">
                <a:latin typeface="+mn-ea"/>
                <a:cs typeface="Times New Roman" panose="02020603050405020304" pitchFamily="18" charset="0"/>
              </a:rPr>
              <a:t>软件</a:t>
            </a:r>
            <a:r>
              <a:rPr lang="zh-CN" altLang="en-US" kern="100" dirty="0" smtClean="0">
                <a:latin typeface="+mn-ea"/>
                <a:cs typeface="Times New Roman" panose="02020603050405020304" pitchFamily="18" charset="0"/>
              </a:rPr>
              <a:t>需求的三</a:t>
            </a:r>
            <a:r>
              <a:rPr lang="zh-CN" altLang="en-US" kern="100" dirty="0">
                <a:latin typeface="+mn-ea"/>
                <a:cs typeface="Times New Roman" panose="02020603050405020304" pitchFamily="18" charset="0"/>
              </a:rPr>
              <a:t>个不同的层次</a:t>
            </a:r>
            <a:endParaRPr lang="zh-CN" altLang="en-US" dirty="0"/>
          </a:p>
        </p:txBody>
      </p:sp>
      <p:sp>
        <p:nvSpPr>
          <p:cNvPr id="6" name="日期占位符 5"/>
          <p:cNvSpPr>
            <a:spLocks noGrp="1"/>
          </p:cNvSpPr>
          <p:nvPr>
            <p:ph type="dt" sz="half" idx="10"/>
          </p:nvPr>
        </p:nvSpPr>
        <p:spPr/>
        <p:txBody>
          <a:bodyPr/>
          <a:lstStyle/>
          <a:p>
            <a:fld id="{745B0379-0DB5-4295-B681-8E2DCDD7B10E}" type="datetime1">
              <a:rPr lang="zh-CN" altLang="en-US" smtClean="0"/>
            </a:fld>
            <a:endParaRPr lang="zh-CN" altLang="en-US"/>
          </a:p>
        </p:txBody>
      </p:sp>
      <p:sp>
        <p:nvSpPr>
          <p:cNvPr id="7" name="页脚占位符 6"/>
          <p:cNvSpPr>
            <a:spLocks noGrp="1"/>
          </p:cNvSpPr>
          <p:nvPr>
            <p:ph type="ftr" sz="quarter" idx="11"/>
          </p:nvPr>
        </p:nvSpPr>
        <p:spPr/>
        <p:txBody>
          <a:bodyPr/>
          <a:lstStyle/>
          <a:p>
            <a:r>
              <a:rPr lang="zh-CN" altLang="en-US" smtClean="0"/>
              <a:t>软件工程</a:t>
            </a:r>
            <a:endParaRPr lang="zh-CN" altLang="en-US"/>
          </a:p>
        </p:txBody>
      </p:sp>
      <p:sp>
        <p:nvSpPr>
          <p:cNvPr id="8" name="灯片编号占位符 7"/>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pan/>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需求的层次案例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3" name="文本占位符 2"/>
          <p:cNvSpPr>
            <a:spLocks noGrp="1"/>
          </p:cNvSpPr>
          <p:nvPr>
            <p:ph type="body" sz="quarter" idx="4294967295"/>
          </p:nvPr>
        </p:nvSpPr>
        <p:spPr>
          <a:xfrm>
            <a:off x="757990" y="938463"/>
            <a:ext cx="8100260" cy="3740137"/>
          </a:xfrm>
        </p:spPr>
        <p:txBody>
          <a:bodyPr>
            <a:normAutofit/>
          </a:bodyPr>
          <a:lstStyle/>
          <a:p>
            <a:pPr algn="just"/>
            <a:r>
              <a:rPr kumimoji="1" lang="zh-CN" altLang="en-US" sz="2000" dirty="0">
                <a:solidFill>
                  <a:schemeClr val="accent2">
                    <a:lumMod val="75000"/>
                  </a:schemeClr>
                </a:solidFill>
              </a:rPr>
              <a:t>下面以</a:t>
            </a:r>
            <a:r>
              <a:rPr kumimoji="1" lang="en-US" altLang="zh-CN" sz="2000" dirty="0" err="1" smtClean="0">
                <a:solidFill>
                  <a:schemeClr val="accent2">
                    <a:lumMod val="75000"/>
                  </a:schemeClr>
                </a:solidFill>
              </a:rPr>
              <a:t>一个字处理程序为例说明需求</a:t>
            </a:r>
            <a:r>
              <a:rPr kumimoji="1" lang="zh-CN" altLang="en-US" sz="2000" dirty="0" smtClean="0">
                <a:solidFill>
                  <a:schemeClr val="accent2">
                    <a:lumMod val="75000"/>
                  </a:schemeClr>
                </a:solidFill>
              </a:rPr>
              <a:t>的</a:t>
            </a:r>
            <a:r>
              <a:rPr kumimoji="1" lang="en-US" altLang="zh-CN" sz="2000" dirty="0" err="1" smtClean="0">
                <a:solidFill>
                  <a:schemeClr val="accent2">
                    <a:lumMod val="75000"/>
                  </a:schemeClr>
                </a:solidFill>
              </a:rPr>
              <a:t>层次</a:t>
            </a:r>
            <a:r>
              <a:rPr kumimoji="1" lang="en-US" altLang="zh-CN" sz="2000" dirty="0">
                <a:solidFill>
                  <a:schemeClr val="accent2">
                    <a:lumMod val="75000"/>
                  </a:schemeClr>
                </a:solidFill>
              </a:rPr>
              <a:t>：</a:t>
            </a:r>
            <a:endParaRPr kumimoji="1" lang="zh-CN" altLang="en-US" sz="2000" dirty="0">
              <a:solidFill>
                <a:schemeClr val="accent2">
                  <a:lumMod val="75000"/>
                </a:schemeClr>
              </a:solidFill>
            </a:endParaRPr>
          </a:p>
          <a:p>
            <a:pPr lvl="1">
              <a:lnSpc>
                <a:spcPct val="100000"/>
              </a:lnSpc>
              <a:spcBef>
                <a:spcPts val="1350"/>
              </a:spcBef>
              <a:buFont typeface="微软雅黑" panose="020B0503020204020204" pitchFamily="34" charset="-122"/>
              <a:buChar char="◢"/>
            </a:pPr>
            <a:r>
              <a:rPr lang="zh-CN" altLang="zh-CN" sz="2000" b="1" dirty="0">
                <a:solidFill>
                  <a:srgbClr val="FF0000"/>
                </a:solidFill>
              </a:rPr>
              <a:t>业务需求：</a:t>
            </a:r>
            <a:r>
              <a:rPr lang="zh-CN" altLang="zh-CN" sz="2000" dirty="0">
                <a:solidFill>
                  <a:schemeClr val="tx1">
                    <a:lumMod val="65000"/>
                    <a:lumOff val="35000"/>
                  </a:schemeClr>
                </a:solidFill>
              </a:rPr>
              <a:t>“能有效地纠正文档中的拼写错误”；</a:t>
            </a:r>
            <a:endParaRPr lang="zh-CN" altLang="zh-CN" sz="2000" dirty="0">
              <a:solidFill>
                <a:schemeClr val="tx1">
                  <a:lumMod val="65000"/>
                  <a:lumOff val="35000"/>
                </a:schemeClr>
              </a:solidFill>
            </a:endParaRPr>
          </a:p>
          <a:p>
            <a:pPr lvl="1">
              <a:lnSpc>
                <a:spcPct val="100000"/>
              </a:lnSpc>
              <a:spcBef>
                <a:spcPts val="0"/>
              </a:spcBef>
              <a:buFont typeface="微软雅黑" panose="020B0503020204020204" pitchFamily="34" charset="-122"/>
              <a:buChar char="◢"/>
            </a:pPr>
            <a:r>
              <a:rPr lang="zh-CN" altLang="zh-CN" sz="2000" b="1" dirty="0">
                <a:solidFill>
                  <a:srgbClr val="FF0000"/>
                </a:solidFill>
              </a:rPr>
              <a:t>用户需求</a:t>
            </a:r>
            <a:r>
              <a:rPr lang="zh-CN" altLang="zh-CN" sz="2000" b="1" dirty="0" smtClean="0">
                <a:solidFill>
                  <a:srgbClr val="FF0000"/>
                </a:solidFill>
              </a:rPr>
              <a:t>：</a:t>
            </a:r>
            <a:r>
              <a:rPr lang="zh-CN" altLang="zh-CN" sz="2000" dirty="0" smtClean="0">
                <a:solidFill>
                  <a:schemeClr val="tx1">
                    <a:lumMod val="65000"/>
                    <a:lumOff val="35000"/>
                  </a:schemeClr>
                </a:solidFill>
              </a:rPr>
              <a:t>“</a:t>
            </a:r>
            <a:r>
              <a:rPr lang="zh-CN" altLang="zh-CN" sz="2000" dirty="0">
                <a:solidFill>
                  <a:schemeClr val="tx1">
                    <a:lumMod val="65000"/>
                    <a:lumOff val="35000"/>
                  </a:schemeClr>
                </a:solidFill>
              </a:rPr>
              <a:t>用户检查拼写错误时，提示文档中拼写错误的单词并通过一个提供的替换项列表来供选择替换拼错的词”。</a:t>
            </a:r>
            <a:endParaRPr lang="zh-CN" altLang="zh-CN" sz="2000" dirty="0">
              <a:solidFill>
                <a:schemeClr val="tx1">
                  <a:lumMod val="65000"/>
                  <a:lumOff val="35000"/>
                </a:schemeClr>
              </a:solidFill>
            </a:endParaRPr>
          </a:p>
          <a:p>
            <a:pPr lvl="1">
              <a:lnSpc>
                <a:spcPct val="100000"/>
              </a:lnSpc>
              <a:spcBef>
                <a:spcPts val="0"/>
              </a:spcBef>
              <a:buFont typeface="微软雅黑" panose="020B0503020204020204" pitchFamily="34" charset="-122"/>
              <a:buChar char="◢"/>
            </a:pPr>
            <a:r>
              <a:rPr lang="zh-CN" altLang="zh-CN" sz="2000" b="1" dirty="0">
                <a:solidFill>
                  <a:srgbClr val="FF0000"/>
                </a:solidFill>
              </a:rPr>
              <a:t>功能需求：</a:t>
            </a:r>
            <a:endParaRPr lang="zh-CN" altLang="zh-CN" sz="2000" b="1" dirty="0">
              <a:solidFill>
                <a:srgbClr val="FF0000"/>
              </a:solidFill>
            </a:endParaRPr>
          </a:p>
          <a:p>
            <a:pPr lvl="2">
              <a:lnSpc>
                <a:spcPct val="100000"/>
              </a:lnSpc>
              <a:spcBef>
                <a:spcPts val="0"/>
              </a:spcBef>
              <a:buFont typeface="Wingdings" panose="05000000000000000000" pitchFamily="2" charset="2"/>
              <a:buChar char="ü"/>
            </a:pPr>
            <a:r>
              <a:rPr lang="zh-CN" altLang="zh-CN" dirty="0">
                <a:solidFill>
                  <a:schemeClr val="tx1">
                    <a:lumMod val="65000"/>
                    <a:lumOff val="35000"/>
                  </a:schemeClr>
                </a:solidFill>
              </a:rPr>
              <a:t>找出拼写错误单词；</a:t>
            </a:r>
            <a:endParaRPr lang="zh-CN" altLang="zh-CN" dirty="0">
              <a:solidFill>
                <a:schemeClr val="tx1">
                  <a:lumMod val="65000"/>
                  <a:lumOff val="35000"/>
                </a:schemeClr>
              </a:solidFill>
            </a:endParaRPr>
          </a:p>
          <a:p>
            <a:pPr lvl="2">
              <a:lnSpc>
                <a:spcPct val="100000"/>
              </a:lnSpc>
              <a:spcBef>
                <a:spcPts val="0"/>
              </a:spcBef>
              <a:buFont typeface="Wingdings" panose="05000000000000000000" pitchFamily="2" charset="2"/>
              <a:buChar char="ü"/>
            </a:pPr>
            <a:r>
              <a:rPr lang="zh-CN" altLang="zh-CN" dirty="0">
                <a:solidFill>
                  <a:schemeClr val="tx1">
                    <a:lumMod val="65000"/>
                    <a:lumOff val="35000"/>
                  </a:schemeClr>
                </a:solidFill>
              </a:rPr>
              <a:t>定位并高亮提示错词；</a:t>
            </a:r>
            <a:endParaRPr lang="zh-CN" altLang="zh-CN" dirty="0">
              <a:solidFill>
                <a:schemeClr val="tx1">
                  <a:lumMod val="65000"/>
                  <a:lumOff val="35000"/>
                </a:schemeClr>
              </a:solidFill>
            </a:endParaRPr>
          </a:p>
          <a:p>
            <a:pPr lvl="2">
              <a:lnSpc>
                <a:spcPct val="100000"/>
              </a:lnSpc>
              <a:spcBef>
                <a:spcPts val="0"/>
              </a:spcBef>
              <a:buFont typeface="Wingdings" panose="05000000000000000000" pitchFamily="2" charset="2"/>
              <a:buChar char="ü"/>
            </a:pPr>
            <a:r>
              <a:rPr lang="zh-CN" altLang="zh-CN" dirty="0">
                <a:solidFill>
                  <a:schemeClr val="tx1">
                    <a:lumMod val="65000"/>
                    <a:lumOff val="35000"/>
                  </a:schemeClr>
                </a:solidFill>
              </a:rPr>
              <a:t>显示提供替换词的对话框以及实现整个文档范围的替换。</a:t>
            </a:r>
            <a:endParaRPr lang="zh-CN" altLang="zh-CN" dirty="0">
              <a:solidFill>
                <a:schemeClr val="tx1">
                  <a:lumMod val="65000"/>
                  <a:lumOff val="35000"/>
                </a:schemeClr>
              </a:solidFill>
            </a:endParaRPr>
          </a:p>
          <a:p>
            <a:pPr lvl="1" algn="just">
              <a:spcBef>
                <a:spcPct val="55000"/>
              </a:spcBef>
            </a:pPr>
            <a:r>
              <a:rPr lang="zh-CN" altLang="zh-CN" sz="2000" dirty="0">
                <a:solidFill>
                  <a:schemeClr val="accent2">
                    <a:lumMod val="75000"/>
                  </a:schemeClr>
                </a:solidFill>
              </a:rPr>
              <a:t>所有的用户需求必须与业务需求一致，功能需求必须满足用户需求，而开发人员则根据功能需求来设计软件以实现必须的功能。</a:t>
            </a:r>
            <a:endParaRPr lang="zh-CN" altLang="zh-CN" sz="2000" dirty="0">
              <a:solidFill>
                <a:schemeClr val="accent2">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up)">
                                      <p:cBhvr>
                                        <p:cTn id="13" dur="500"/>
                                        <p:tgtEl>
                                          <p:spTgt spid="3">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up)">
                                      <p:cBhvr>
                                        <p:cTn id="16" dur="500"/>
                                        <p:tgtEl>
                                          <p:spTgt spid="3">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up)">
                                      <p:cBhvr>
                                        <p:cTn id="19" dur="500"/>
                                        <p:tgtEl>
                                          <p:spTgt spid="3">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up)">
                                      <p:cBhvr>
                                        <p:cTn id="22" dur="500"/>
                                        <p:tgtEl>
                                          <p:spTgt spid="3">
                                            <p:txEl>
                                              <p:pRg st="5" end="5"/>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up)">
                                      <p:cBhvr>
                                        <p:cTn id="25" dur="500"/>
                                        <p:tgtEl>
                                          <p:spTgt spid="3">
                                            <p:txEl>
                                              <p:pRg st="6" end="6"/>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up)">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91558" y="992619"/>
            <a:ext cx="6390408" cy="497957"/>
          </a:xfrm>
          <a:prstGeom prst="rect">
            <a:avLst/>
          </a:prstGeom>
          <a:noFill/>
        </p:spPr>
        <p:txBody>
          <a:bodyPr wrap="square" rtlCol="0">
            <a:spAutoFit/>
          </a:bodyPr>
          <a:lstStyle/>
          <a:p>
            <a:pPr>
              <a:lnSpc>
                <a:spcPct val="120000"/>
              </a:lnSpc>
            </a:pPr>
            <a:r>
              <a:rPr lang="zh-CN" altLang="en-US" sz="2400" b="1" dirty="0">
                <a:solidFill>
                  <a:schemeClr val="accent2">
                    <a:lumMod val="75000"/>
                  </a:schemeClr>
                </a:solidFill>
                <a:latin typeface="+mj-ea"/>
                <a:ea typeface="+mj-ea"/>
              </a:rPr>
              <a:t>需求分析是供需双方共同参与的结果</a:t>
            </a:r>
            <a:endParaRPr lang="zh-CN" altLang="en-US" sz="2400" b="1" dirty="0">
              <a:solidFill>
                <a:schemeClr val="accent2">
                  <a:lumMod val="75000"/>
                </a:schemeClr>
              </a:solidFill>
              <a:latin typeface="+mj-ea"/>
              <a:ea typeface="+mj-ea"/>
            </a:endParaRPr>
          </a:p>
        </p:txBody>
      </p:sp>
      <p:grpSp>
        <p:nvGrpSpPr>
          <p:cNvPr id="6" name="组合 5"/>
          <p:cNvGrpSpPr/>
          <p:nvPr/>
        </p:nvGrpSpPr>
        <p:grpSpPr>
          <a:xfrm>
            <a:off x="2008671" y="1807226"/>
            <a:ext cx="5935227" cy="2491298"/>
            <a:chOff x="1236889" y="2191657"/>
            <a:chExt cx="6480175" cy="3321730"/>
          </a:xfrm>
        </p:grpSpPr>
        <p:sp>
          <p:nvSpPr>
            <p:cNvPr id="7" name="Text Box 36"/>
            <p:cNvSpPr txBox="1">
              <a:spLocks noChangeArrowheads="1"/>
            </p:cNvSpPr>
            <p:nvPr/>
          </p:nvSpPr>
          <p:spPr bwMode="auto">
            <a:xfrm>
              <a:off x="1236889" y="2191657"/>
              <a:ext cx="2060575" cy="3321730"/>
            </a:xfrm>
            <a:prstGeom prst="rect">
              <a:avLst/>
            </a:prstGeom>
            <a:noFill/>
            <a:ln w="9525" algn="ctr">
              <a:solidFill>
                <a:srgbClr val="000000"/>
              </a:solidFill>
              <a:miter lim="800000"/>
            </a:ln>
            <a:extLst>
              <a:ext uri="{909E8E84-426E-40DD-AFC4-6F175D3DCCD1}">
                <a14:hiddenFill xmlns:a14="http://schemas.microsoft.com/office/drawing/2010/main">
                  <a:solidFill>
                    <a:srgbClr val="FFFFFF"/>
                  </a:solidFill>
                </a14:hiddenFill>
              </a:ext>
            </a:extLst>
          </p:spPr>
          <p:txBody>
            <a:bodyPr vert="eaVert" l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b="1" dirty="0">
                <a:latin typeface="Times New Roman" panose="02020603050405020304" pitchFamily="18" charset="0"/>
              </a:endParaRPr>
            </a:p>
            <a:p>
              <a:pPr eaLnBrk="1" hangingPunct="1"/>
              <a:endParaRPr lang="zh-CN" altLang="en-US" sz="1600" b="1" dirty="0">
                <a:latin typeface="Times New Roman" panose="02020603050405020304" pitchFamily="18" charset="0"/>
              </a:endParaRPr>
            </a:p>
            <a:p>
              <a:pPr eaLnBrk="1" hangingPunct="1"/>
              <a:r>
                <a:rPr lang="zh-CN" altLang="en-US" sz="1600" b="1" dirty="0">
                  <a:latin typeface="Times New Roman" panose="02020603050405020304" pitchFamily="18" charset="0"/>
                </a:rPr>
                <a:t>         </a:t>
              </a:r>
              <a:endParaRPr lang="zh-CN" altLang="en-US" sz="1600" b="1" dirty="0">
                <a:latin typeface="Times New Roman" panose="02020603050405020304" pitchFamily="18" charset="0"/>
              </a:endParaRPr>
            </a:p>
            <a:p>
              <a:pPr eaLnBrk="1" hangingPunct="1"/>
              <a:endParaRPr lang="zh-CN" altLang="en-US" sz="1600" b="1" dirty="0">
                <a:latin typeface="Times New Roman" panose="02020603050405020304" pitchFamily="18" charset="0"/>
              </a:endParaRPr>
            </a:p>
            <a:p>
              <a:pPr eaLnBrk="1" hangingPunct="1"/>
              <a:endParaRPr lang="zh-CN" altLang="en-US" sz="1600" b="1" dirty="0">
                <a:latin typeface="Times New Roman" panose="02020603050405020304" pitchFamily="18" charset="0"/>
              </a:endParaRPr>
            </a:p>
            <a:p>
              <a:pPr eaLnBrk="1" hangingPunct="1"/>
              <a:r>
                <a:rPr lang="zh-CN" altLang="en-US" sz="1600" b="1" dirty="0">
                  <a:latin typeface="华文楷体" panose="02010600040101010101" pitchFamily="2" charset="-122"/>
                  <a:ea typeface="华文楷体" panose="02010600040101010101" pitchFamily="2" charset="-122"/>
                </a:rPr>
                <a:t>开  发  方</a:t>
              </a:r>
              <a:endParaRPr lang="zh-CN" altLang="en-US" sz="1600" b="1" dirty="0"/>
            </a:p>
          </p:txBody>
        </p:sp>
        <p:sp>
          <p:nvSpPr>
            <p:cNvPr id="8" name="Text Box 37"/>
            <p:cNvSpPr txBox="1">
              <a:spLocks noChangeArrowheads="1"/>
            </p:cNvSpPr>
            <p:nvPr/>
          </p:nvSpPr>
          <p:spPr bwMode="auto">
            <a:xfrm>
              <a:off x="5527902" y="2191657"/>
              <a:ext cx="2189162" cy="3321730"/>
            </a:xfrm>
            <a:prstGeom prst="rect">
              <a:avLst/>
            </a:prstGeom>
            <a:noFill/>
            <a:ln w="9525" algn="ctr">
              <a:solidFill>
                <a:srgbClr val="000000"/>
              </a:solidFill>
              <a:miter lim="800000"/>
            </a:ln>
            <a:extLst>
              <a:ext uri="{909E8E84-426E-40DD-AFC4-6F175D3DCCD1}">
                <a14:hiddenFill xmlns:a14="http://schemas.microsoft.com/office/drawing/2010/main">
                  <a:solidFill>
                    <a:srgbClr val="FFFFFF"/>
                  </a:solidFill>
                </a14:hiddenFill>
              </a:ext>
            </a:extLst>
          </p:spPr>
          <p:txBody>
            <a:bodyPr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华文楷体" panose="02010600040101010101" pitchFamily="2" charset="-122"/>
                  <a:ea typeface="华文楷体" panose="02010600040101010101" pitchFamily="2" charset="-122"/>
                </a:rPr>
                <a:t>用  户  方</a:t>
              </a:r>
              <a:endParaRPr lang="zh-CN" altLang="en-US" sz="1600" b="1"/>
            </a:p>
          </p:txBody>
        </p:sp>
        <p:grpSp>
          <p:nvGrpSpPr>
            <p:cNvPr id="9" name="Group 38"/>
            <p:cNvGrpSpPr/>
            <p:nvPr/>
          </p:nvGrpSpPr>
          <p:grpSpPr bwMode="auto">
            <a:xfrm>
              <a:off x="1919514" y="2344737"/>
              <a:ext cx="1028700" cy="933450"/>
              <a:chOff x="2862" y="4455"/>
              <a:chExt cx="942" cy="676"/>
            </a:xfrm>
          </p:grpSpPr>
          <p:sp>
            <p:nvSpPr>
              <p:cNvPr id="33" name="Text Box 39"/>
              <p:cNvSpPr txBox="1">
                <a:spLocks noChangeArrowheads="1"/>
              </p:cNvSpPr>
              <p:nvPr/>
            </p:nvSpPr>
            <p:spPr bwMode="auto">
              <a:xfrm>
                <a:off x="2862" y="4848"/>
                <a:ext cx="942" cy="28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t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pPr>
                <a:r>
                  <a:rPr lang="zh-CN" altLang="en-US" sz="1600" b="1" dirty="0">
                    <a:latin typeface="Times New Roman" panose="02020603050405020304" pitchFamily="18" charset="0"/>
                  </a:rPr>
                  <a:t>分析师</a:t>
                </a:r>
                <a:endParaRPr lang="zh-CN" altLang="en-US" sz="1600" b="1" dirty="0"/>
              </a:p>
            </p:txBody>
          </p:sp>
          <p:graphicFrame>
            <p:nvGraphicFramePr>
              <p:cNvPr id="34" name="Object 40"/>
              <p:cNvGraphicFramePr>
                <a:graphicFrameLocks noChangeAspect="1"/>
              </p:cNvGraphicFramePr>
              <p:nvPr/>
            </p:nvGraphicFramePr>
            <p:xfrm>
              <a:off x="3132" y="4455"/>
              <a:ext cx="336" cy="495"/>
            </p:xfrm>
            <a:graphic>
              <a:graphicData uri="http://schemas.openxmlformats.org/presentationml/2006/ole">
                <mc:AlternateContent xmlns:mc="http://schemas.openxmlformats.org/markup-compatibility/2006">
                  <mc:Choice xmlns:v="urn:schemas-microsoft-com:vml" Requires="v">
                    <p:oleObj spid="_x0000_s13040" name="Visio" r:id="rId1" imgW="5943600" imgH="11449050" progId="">
                      <p:embed/>
                    </p:oleObj>
                  </mc:Choice>
                  <mc:Fallback>
                    <p:oleObj name="Visio" r:id="rId1" imgW="5943600" imgH="11449050" progId="">
                      <p:embed/>
                      <p:pic>
                        <p:nvPicPr>
                          <p:cNvPr id="0" name="Object 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 y="4455"/>
                            <a:ext cx="336" cy="4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 name="Oval 41"/>
            <p:cNvSpPr>
              <a:spLocks noChangeArrowheads="1"/>
            </p:cNvSpPr>
            <p:nvPr/>
          </p:nvSpPr>
          <p:spPr bwMode="auto">
            <a:xfrm>
              <a:off x="3465739" y="3429000"/>
              <a:ext cx="1684338" cy="1244600"/>
            </a:xfrm>
            <a:prstGeom prst="ellipse">
              <a:avLst/>
            </a:prstGeom>
          </p:spPr>
          <p:style>
            <a:lnRef idx="1">
              <a:schemeClr val="accent2"/>
            </a:lnRef>
            <a:fillRef idx="3">
              <a:schemeClr val="accent2"/>
            </a:fillRef>
            <a:effectRef idx="2">
              <a:schemeClr val="accent2"/>
            </a:effectRef>
            <a:fontRef idx="minor">
              <a:schemeClr val="lt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chemeClr val="bg1"/>
                  </a:solidFill>
                  <a:latin typeface="+mj-ea"/>
                  <a:ea typeface="+mj-ea"/>
                </a:rPr>
                <a:t>需求分析</a:t>
              </a:r>
              <a:endParaRPr lang="zh-CN" altLang="en-US" sz="2400" b="1">
                <a:solidFill>
                  <a:schemeClr val="bg1"/>
                </a:solidFill>
                <a:latin typeface="+mj-ea"/>
                <a:ea typeface="+mj-ea"/>
              </a:endParaRPr>
            </a:p>
          </p:txBody>
        </p:sp>
        <p:sp>
          <p:nvSpPr>
            <p:cNvPr id="11" name="Freeform 42"/>
            <p:cNvSpPr/>
            <p:nvPr/>
          </p:nvSpPr>
          <p:spPr bwMode="auto">
            <a:xfrm>
              <a:off x="2927577" y="3248025"/>
              <a:ext cx="687387" cy="474662"/>
            </a:xfrm>
            <a:custGeom>
              <a:avLst/>
              <a:gdLst>
                <a:gd name="T0" fmla="*/ 0 w 630"/>
                <a:gd name="T1" fmla="*/ 0 h 345"/>
                <a:gd name="T2" fmla="*/ 687387 w 630"/>
                <a:gd name="T3" fmla="*/ 474662 h 345"/>
                <a:gd name="T4" fmla="*/ 0 60000 65536"/>
                <a:gd name="T5" fmla="*/ 0 60000 65536"/>
                <a:gd name="T6" fmla="*/ 0 w 630"/>
                <a:gd name="T7" fmla="*/ 0 h 345"/>
                <a:gd name="T8" fmla="*/ 630 w 630"/>
                <a:gd name="T9" fmla="*/ 345 h 345"/>
              </a:gdLst>
              <a:ahLst/>
              <a:cxnLst>
                <a:cxn ang="T4">
                  <a:pos x="T0" y="T1"/>
                </a:cxn>
                <a:cxn ang="T5">
                  <a:pos x="T2" y="T3"/>
                </a:cxn>
              </a:cxnLst>
              <a:rect l="T6" t="T7" r="T8" b="T9"/>
              <a:pathLst>
                <a:path w="630" h="345">
                  <a:moveTo>
                    <a:pt x="0" y="0"/>
                  </a:moveTo>
                  <a:lnTo>
                    <a:pt x="630" y="345"/>
                  </a:lnTo>
                </a:path>
              </a:pathLst>
            </a:custGeom>
            <a:noFill/>
            <a:ln w="9525">
              <a:solidFill>
                <a:srgbClr val="000000"/>
              </a:solidFill>
              <a:round/>
              <a:tailEnd type="triangle" w="med" len="med"/>
            </a:ln>
            <a:extLst>
              <a:ext uri="{909E8E84-426E-40DD-AFC4-6F175D3DCCD1}">
                <a14:hiddenFill xmlns:a14="http://schemas.microsoft.com/office/drawing/2010/main">
                  <a:solidFill>
                    <a:srgbClr val="FFFFFF"/>
                  </a:solidFill>
                </a14:hiddenFill>
              </a:ext>
            </a:extLst>
          </p:spPr>
          <p:txBody>
            <a:bodyPr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p>
          </p:txBody>
        </p:sp>
        <p:sp>
          <p:nvSpPr>
            <p:cNvPr id="13" name="Freeform 43"/>
            <p:cNvSpPr/>
            <p:nvPr/>
          </p:nvSpPr>
          <p:spPr bwMode="auto">
            <a:xfrm>
              <a:off x="2943452" y="4075112"/>
              <a:ext cx="539750" cy="20638"/>
            </a:xfrm>
            <a:custGeom>
              <a:avLst/>
              <a:gdLst>
                <a:gd name="T0" fmla="*/ 0 w 495"/>
                <a:gd name="T1" fmla="*/ 20638 h 15"/>
                <a:gd name="T2" fmla="*/ 539750 w 495"/>
                <a:gd name="T3" fmla="*/ 0 h 15"/>
                <a:gd name="T4" fmla="*/ 0 60000 65536"/>
                <a:gd name="T5" fmla="*/ 0 60000 65536"/>
                <a:gd name="T6" fmla="*/ 0 w 495"/>
                <a:gd name="T7" fmla="*/ 0 h 15"/>
                <a:gd name="T8" fmla="*/ 495 w 495"/>
                <a:gd name="T9" fmla="*/ 15 h 15"/>
              </a:gdLst>
              <a:ahLst/>
              <a:cxnLst>
                <a:cxn ang="T4">
                  <a:pos x="T0" y="T1"/>
                </a:cxn>
                <a:cxn ang="T5">
                  <a:pos x="T2" y="T3"/>
                </a:cxn>
              </a:cxnLst>
              <a:rect l="T6" t="T7" r="T8" b="T9"/>
              <a:pathLst>
                <a:path w="495" h="15">
                  <a:moveTo>
                    <a:pt x="0" y="15"/>
                  </a:moveTo>
                  <a:lnTo>
                    <a:pt x="495" y="0"/>
                  </a:lnTo>
                </a:path>
              </a:pathLst>
            </a:custGeom>
            <a:noFill/>
            <a:ln w="9525">
              <a:solidFill>
                <a:srgbClr val="000000"/>
              </a:solidFill>
              <a:round/>
              <a:tailEnd type="triangle" w="med" len="med"/>
            </a:ln>
            <a:extLst>
              <a:ext uri="{909E8E84-426E-40DD-AFC4-6F175D3DCCD1}">
                <a14:hiddenFill xmlns:a14="http://schemas.microsoft.com/office/drawing/2010/main">
                  <a:solidFill>
                    <a:srgbClr val="FFFFFF"/>
                  </a:solidFill>
                </a14:hiddenFill>
              </a:ext>
            </a:extLst>
          </p:spPr>
          <p:txBody>
            <a:bodyPr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p>
          </p:txBody>
        </p:sp>
        <p:sp>
          <p:nvSpPr>
            <p:cNvPr id="14" name="Freeform 44"/>
            <p:cNvSpPr/>
            <p:nvPr/>
          </p:nvSpPr>
          <p:spPr bwMode="auto">
            <a:xfrm>
              <a:off x="2975202" y="4365625"/>
              <a:ext cx="590550" cy="703262"/>
            </a:xfrm>
            <a:custGeom>
              <a:avLst/>
              <a:gdLst>
                <a:gd name="T0" fmla="*/ 0 w 540"/>
                <a:gd name="T1" fmla="*/ 703262 h 510"/>
                <a:gd name="T2" fmla="*/ 590550 w 540"/>
                <a:gd name="T3" fmla="*/ 0 h 510"/>
                <a:gd name="T4" fmla="*/ 0 60000 65536"/>
                <a:gd name="T5" fmla="*/ 0 60000 65536"/>
                <a:gd name="T6" fmla="*/ 0 w 540"/>
                <a:gd name="T7" fmla="*/ 0 h 510"/>
                <a:gd name="T8" fmla="*/ 540 w 540"/>
                <a:gd name="T9" fmla="*/ 510 h 510"/>
              </a:gdLst>
              <a:ahLst/>
              <a:cxnLst>
                <a:cxn ang="T4">
                  <a:pos x="T0" y="T1"/>
                </a:cxn>
                <a:cxn ang="T5">
                  <a:pos x="T2" y="T3"/>
                </a:cxn>
              </a:cxnLst>
              <a:rect l="T6" t="T7" r="T8" b="T9"/>
              <a:pathLst>
                <a:path w="540" h="510">
                  <a:moveTo>
                    <a:pt x="0" y="510"/>
                  </a:moveTo>
                  <a:lnTo>
                    <a:pt x="540" y="0"/>
                  </a:lnTo>
                </a:path>
              </a:pathLst>
            </a:custGeom>
            <a:noFill/>
            <a:ln w="9525">
              <a:solidFill>
                <a:srgbClr val="000000"/>
              </a:solidFill>
              <a:round/>
              <a:tailEnd type="triangle" w="med" len="med"/>
            </a:ln>
            <a:extLst>
              <a:ext uri="{909E8E84-426E-40DD-AFC4-6F175D3DCCD1}">
                <a14:hiddenFill xmlns:a14="http://schemas.microsoft.com/office/drawing/2010/main">
                  <a:solidFill>
                    <a:srgbClr val="FFFFFF"/>
                  </a:solidFill>
                </a14:hiddenFill>
              </a:ext>
            </a:extLst>
          </p:spPr>
          <p:txBody>
            <a:bodyPr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p>
          </p:txBody>
        </p:sp>
        <p:sp>
          <p:nvSpPr>
            <p:cNvPr id="15" name="Line 45"/>
            <p:cNvSpPr>
              <a:spLocks noChangeShapeType="1"/>
            </p:cNvSpPr>
            <p:nvPr/>
          </p:nvSpPr>
          <p:spPr bwMode="auto">
            <a:xfrm flipH="1">
              <a:off x="5043714" y="3043237"/>
              <a:ext cx="644525" cy="6985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vert="eaVert"/>
            <a:lstStyle/>
            <a:p>
              <a:endParaRPr lang="zh-CN" altLang="en-US" sz="1600"/>
            </a:p>
          </p:txBody>
        </p:sp>
        <p:sp>
          <p:nvSpPr>
            <p:cNvPr id="16" name="Freeform 46"/>
            <p:cNvSpPr/>
            <p:nvPr/>
          </p:nvSpPr>
          <p:spPr bwMode="auto">
            <a:xfrm>
              <a:off x="5142139" y="4137025"/>
              <a:ext cx="573088" cy="20637"/>
            </a:xfrm>
            <a:custGeom>
              <a:avLst/>
              <a:gdLst>
                <a:gd name="T0" fmla="*/ 573088 w 525"/>
                <a:gd name="T1" fmla="*/ 20637 h 15"/>
                <a:gd name="T2" fmla="*/ 0 w 525"/>
                <a:gd name="T3" fmla="*/ 0 h 15"/>
                <a:gd name="T4" fmla="*/ 0 60000 65536"/>
                <a:gd name="T5" fmla="*/ 0 60000 65536"/>
                <a:gd name="T6" fmla="*/ 0 w 525"/>
                <a:gd name="T7" fmla="*/ 0 h 15"/>
                <a:gd name="T8" fmla="*/ 525 w 525"/>
                <a:gd name="T9" fmla="*/ 15 h 15"/>
              </a:gdLst>
              <a:ahLst/>
              <a:cxnLst>
                <a:cxn ang="T4">
                  <a:pos x="T0" y="T1"/>
                </a:cxn>
                <a:cxn ang="T5">
                  <a:pos x="T2" y="T3"/>
                </a:cxn>
              </a:cxnLst>
              <a:rect l="T6" t="T7" r="T8" b="T9"/>
              <a:pathLst>
                <a:path w="525" h="15">
                  <a:moveTo>
                    <a:pt x="525" y="15"/>
                  </a:moveTo>
                  <a:lnTo>
                    <a:pt x="0" y="0"/>
                  </a:lnTo>
                </a:path>
              </a:pathLst>
            </a:custGeom>
            <a:noFill/>
            <a:ln w="9525">
              <a:solidFill>
                <a:srgbClr val="000000"/>
              </a:solidFill>
              <a:round/>
              <a:tailEnd type="triangle" w="med" len="med"/>
            </a:ln>
            <a:extLst>
              <a:ext uri="{909E8E84-426E-40DD-AFC4-6F175D3DCCD1}">
                <a14:hiddenFill xmlns:a14="http://schemas.microsoft.com/office/drawing/2010/main">
                  <a:solidFill>
                    <a:srgbClr val="FFFFFF"/>
                  </a:solidFill>
                </a14:hiddenFill>
              </a:ext>
            </a:extLst>
          </p:spPr>
          <p:txBody>
            <a:bodyPr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p>
          </p:txBody>
        </p:sp>
        <p:sp>
          <p:nvSpPr>
            <p:cNvPr id="17" name="Freeform 47"/>
            <p:cNvSpPr/>
            <p:nvPr/>
          </p:nvSpPr>
          <p:spPr bwMode="auto">
            <a:xfrm>
              <a:off x="5027839" y="4386262"/>
              <a:ext cx="622300" cy="847725"/>
            </a:xfrm>
            <a:custGeom>
              <a:avLst/>
              <a:gdLst>
                <a:gd name="T0" fmla="*/ 622300 w 570"/>
                <a:gd name="T1" fmla="*/ 847725 h 615"/>
                <a:gd name="T2" fmla="*/ 0 w 570"/>
                <a:gd name="T3" fmla="*/ 0 h 615"/>
                <a:gd name="T4" fmla="*/ 0 60000 65536"/>
                <a:gd name="T5" fmla="*/ 0 60000 65536"/>
                <a:gd name="T6" fmla="*/ 0 w 570"/>
                <a:gd name="T7" fmla="*/ 0 h 615"/>
                <a:gd name="T8" fmla="*/ 570 w 570"/>
                <a:gd name="T9" fmla="*/ 615 h 615"/>
              </a:gdLst>
              <a:ahLst/>
              <a:cxnLst>
                <a:cxn ang="T4">
                  <a:pos x="T0" y="T1"/>
                </a:cxn>
                <a:cxn ang="T5">
                  <a:pos x="T2" y="T3"/>
                </a:cxn>
              </a:cxnLst>
              <a:rect l="T6" t="T7" r="T8" b="T9"/>
              <a:pathLst>
                <a:path w="570" h="615">
                  <a:moveTo>
                    <a:pt x="570" y="615"/>
                  </a:moveTo>
                  <a:lnTo>
                    <a:pt x="0" y="0"/>
                  </a:lnTo>
                </a:path>
              </a:pathLst>
            </a:custGeom>
            <a:noFill/>
            <a:ln w="9525">
              <a:solidFill>
                <a:srgbClr val="000000"/>
              </a:solidFill>
              <a:round/>
              <a:tailEnd type="triangle" w="med" len="med"/>
            </a:ln>
            <a:extLst>
              <a:ext uri="{909E8E84-426E-40DD-AFC4-6F175D3DCCD1}">
                <a14:hiddenFill xmlns:a14="http://schemas.microsoft.com/office/drawing/2010/main">
                  <a:solidFill>
                    <a:srgbClr val="FFFFFF"/>
                  </a:solidFill>
                </a14:hiddenFill>
              </a:ext>
            </a:extLst>
          </p:spPr>
          <p:txBody>
            <a:bodyPr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p>
          </p:txBody>
        </p:sp>
        <p:grpSp>
          <p:nvGrpSpPr>
            <p:cNvPr id="18" name="Group 48"/>
            <p:cNvGrpSpPr/>
            <p:nvPr/>
          </p:nvGrpSpPr>
          <p:grpSpPr bwMode="auto">
            <a:xfrm>
              <a:off x="1935389" y="3429000"/>
              <a:ext cx="1028700" cy="933450"/>
              <a:chOff x="2862" y="4455"/>
              <a:chExt cx="942" cy="676"/>
            </a:xfrm>
          </p:grpSpPr>
          <p:sp>
            <p:nvSpPr>
              <p:cNvPr id="31" name="Text Box 49"/>
              <p:cNvSpPr txBox="1">
                <a:spLocks noChangeArrowheads="1"/>
              </p:cNvSpPr>
              <p:nvPr/>
            </p:nvSpPr>
            <p:spPr bwMode="auto">
              <a:xfrm>
                <a:off x="2862" y="4848"/>
                <a:ext cx="942" cy="28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t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pPr>
                <a:r>
                  <a:rPr lang="zh-CN" altLang="en-US" sz="1600" b="1">
                    <a:latin typeface="Times New Roman" panose="02020603050405020304" pitchFamily="18" charset="0"/>
                  </a:rPr>
                  <a:t>设计师</a:t>
                </a:r>
                <a:endParaRPr lang="zh-CN" altLang="en-US" sz="1600" b="1"/>
              </a:p>
            </p:txBody>
          </p:sp>
          <p:graphicFrame>
            <p:nvGraphicFramePr>
              <p:cNvPr id="32" name="Object 50"/>
              <p:cNvGraphicFramePr>
                <a:graphicFrameLocks noChangeAspect="1"/>
              </p:cNvGraphicFramePr>
              <p:nvPr/>
            </p:nvGraphicFramePr>
            <p:xfrm>
              <a:off x="3132" y="4455"/>
              <a:ext cx="336" cy="495"/>
            </p:xfrm>
            <a:graphic>
              <a:graphicData uri="http://schemas.openxmlformats.org/presentationml/2006/ole">
                <mc:AlternateContent xmlns:mc="http://schemas.openxmlformats.org/markup-compatibility/2006">
                  <mc:Choice xmlns:v="urn:schemas-microsoft-com:vml" Requires="v">
                    <p:oleObj spid="_x0000_s13041" name="Visio" r:id="rId3" imgW="5943600" imgH="11449050" progId="">
                      <p:embed/>
                    </p:oleObj>
                  </mc:Choice>
                  <mc:Fallback>
                    <p:oleObj name="Visio" r:id="rId3" imgW="5943600" imgH="11449050" progId="">
                      <p:embed/>
                      <p:pic>
                        <p:nvPicPr>
                          <p:cNvPr id="0" name="Object 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 y="4455"/>
                            <a:ext cx="336" cy="4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9" name="Group 51"/>
            <p:cNvGrpSpPr/>
            <p:nvPr/>
          </p:nvGrpSpPr>
          <p:grpSpPr bwMode="auto">
            <a:xfrm>
              <a:off x="1970314" y="4514850"/>
              <a:ext cx="1028700" cy="931862"/>
              <a:chOff x="2862" y="4455"/>
              <a:chExt cx="942" cy="676"/>
            </a:xfrm>
          </p:grpSpPr>
          <p:sp>
            <p:nvSpPr>
              <p:cNvPr id="29" name="Text Box 52"/>
              <p:cNvSpPr txBox="1">
                <a:spLocks noChangeArrowheads="1"/>
              </p:cNvSpPr>
              <p:nvPr/>
            </p:nvSpPr>
            <p:spPr bwMode="auto">
              <a:xfrm>
                <a:off x="2862" y="4848"/>
                <a:ext cx="942" cy="28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t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pPr>
                <a:r>
                  <a:rPr lang="zh-CN" altLang="en-US" sz="1600" b="1">
                    <a:latin typeface="Times New Roman" panose="02020603050405020304" pitchFamily="18" charset="0"/>
                  </a:rPr>
                  <a:t>架构师</a:t>
                </a:r>
                <a:endParaRPr lang="zh-CN" altLang="en-US" sz="1600" b="1"/>
              </a:p>
            </p:txBody>
          </p:sp>
          <p:graphicFrame>
            <p:nvGraphicFramePr>
              <p:cNvPr id="30" name="Object 53"/>
              <p:cNvGraphicFramePr>
                <a:graphicFrameLocks noChangeAspect="1"/>
              </p:cNvGraphicFramePr>
              <p:nvPr/>
            </p:nvGraphicFramePr>
            <p:xfrm>
              <a:off x="3132" y="4455"/>
              <a:ext cx="336" cy="495"/>
            </p:xfrm>
            <a:graphic>
              <a:graphicData uri="http://schemas.openxmlformats.org/presentationml/2006/ole">
                <mc:AlternateContent xmlns:mc="http://schemas.openxmlformats.org/markup-compatibility/2006">
                  <mc:Choice xmlns:v="urn:schemas-microsoft-com:vml" Requires="v">
                    <p:oleObj spid="_x0000_s13042" name="Visio" r:id="rId4" imgW="5943600" imgH="11449050" progId="">
                      <p:embed/>
                    </p:oleObj>
                  </mc:Choice>
                  <mc:Fallback>
                    <p:oleObj name="Visio" r:id="rId4" imgW="5943600" imgH="11449050" progId="">
                      <p:embed/>
                      <p:pic>
                        <p:nvPicPr>
                          <p:cNvPr id="0" name="Object 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 y="4455"/>
                            <a:ext cx="336" cy="4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0" name="Group 54"/>
            <p:cNvGrpSpPr/>
            <p:nvPr/>
          </p:nvGrpSpPr>
          <p:grpSpPr bwMode="auto">
            <a:xfrm>
              <a:off x="5650139" y="2344737"/>
              <a:ext cx="1282700" cy="925513"/>
              <a:chOff x="6156" y="8385"/>
              <a:chExt cx="1174" cy="671"/>
            </a:xfrm>
          </p:grpSpPr>
          <p:sp>
            <p:nvSpPr>
              <p:cNvPr id="27" name="Text Box 55"/>
              <p:cNvSpPr txBox="1">
                <a:spLocks noChangeArrowheads="1"/>
              </p:cNvSpPr>
              <p:nvPr/>
            </p:nvSpPr>
            <p:spPr bwMode="auto">
              <a:xfrm>
                <a:off x="6156" y="8778"/>
                <a:ext cx="1174" cy="27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t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zh-CN" altLang="en-US" sz="1600" b="1">
                    <a:latin typeface="Times New Roman" panose="02020603050405020304" pitchFamily="18" charset="0"/>
                  </a:rPr>
                  <a:t>部门负责</a:t>
                </a:r>
                <a:endParaRPr lang="zh-CN" altLang="en-US" sz="1600" b="1"/>
              </a:p>
            </p:txBody>
          </p:sp>
          <p:graphicFrame>
            <p:nvGraphicFramePr>
              <p:cNvPr id="28" name="Object 56"/>
              <p:cNvGraphicFramePr>
                <a:graphicFrameLocks noChangeAspect="1"/>
              </p:cNvGraphicFramePr>
              <p:nvPr/>
            </p:nvGraphicFramePr>
            <p:xfrm>
              <a:off x="6538" y="8385"/>
              <a:ext cx="336" cy="495"/>
            </p:xfrm>
            <a:graphic>
              <a:graphicData uri="http://schemas.openxmlformats.org/presentationml/2006/ole">
                <mc:AlternateContent xmlns:mc="http://schemas.openxmlformats.org/markup-compatibility/2006">
                  <mc:Choice xmlns:v="urn:schemas-microsoft-com:vml" Requires="v">
                    <p:oleObj spid="_x0000_s13043" name="Visio" r:id="rId5" imgW="5943600" imgH="11449050" progId="">
                      <p:embed/>
                    </p:oleObj>
                  </mc:Choice>
                  <mc:Fallback>
                    <p:oleObj name="Visio" r:id="rId5" imgW="5943600" imgH="11449050" progId="">
                      <p:embed/>
                      <p:pic>
                        <p:nvPicPr>
                          <p:cNvPr id="0" name="Object 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8" y="8385"/>
                            <a:ext cx="336" cy="4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1" name="Group 57"/>
            <p:cNvGrpSpPr/>
            <p:nvPr/>
          </p:nvGrpSpPr>
          <p:grpSpPr bwMode="auto">
            <a:xfrm>
              <a:off x="5650139" y="3429000"/>
              <a:ext cx="1282700" cy="927100"/>
              <a:chOff x="6156" y="8385"/>
              <a:chExt cx="1174" cy="671"/>
            </a:xfrm>
          </p:grpSpPr>
          <p:sp>
            <p:nvSpPr>
              <p:cNvPr id="25" name="Text Box 58"/>
              <p:cNvSpPr txBox="1">
                <a:spLocks noChangeArrowheads="1"/>
              </p:cNvSpPr>
              <p:nvPr/>
            </p:nvSpPr>
            <p:spPr bwMode="auto">
              <a:xfrm>
                <a:off x="6156" y="8778"/>
                <a:ext cx="1174" cy="27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t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zh-CN" altLang="en-US" sz="1600" b="1">
                    <a:latin typeface="Times New Roman" panose="02020603050405020304" pitchFamily="18" charset="0"/>
                  </a:rPr>
                  <a:t>领域专家</a:t>
                </a:r>
                <a:endParaRPr lang="zh-CN" altLang="en-US" sz="1600" b="1"/>
              </a:p>
            </p:txBody>
          </p:sp>
          <p:graphicFrame>
            <p:nvGraphicFramePr>
              <p:cNvPr id="26" name="Object 59"/>
              <p:cNvGraphicFramePr>
                <a:graphicFrameLocks noChangeAspect="1"/>
              </p:cNvGraphicFramePr>
              <p:nvPr/>
            </p:nvGraphicFramePr>
            <p:xfrm>
              <a:off x="6538" y="8385"/>
              <a:ext cx="336" cy="495"/>
            </p:xfrm>
            <a:graphic>
              <a:graphicData uri="http://schemas.openxmlformats.org/presentationml/2006/ole">
                <mc:AlternateContent xmlns:mc="http://schemas.openxmlformats.org/markup-compatibility/2006">
                  <mc:Choice xmlns:v="urn:schemas-microsoft-com:vml" Requires="v">
                    <p:oleObj spid="_x0000_s13044" name="Visio" r:id="rId6" imgW="5943600" imgH="11449050" progId="">
                      <p:embed/>
                    </p:oleObj>
                  </mc:Choice>
                  <mc:Fallback>
                    <p:oleObj name="Visio" r:id="rId6" imgW="5943600" imgH="11449050" progId="">
                      <p:embed/>
                      <p:pic>
                        <p:nvPicPr>
                          <p:cNvPr id="0" name="Object 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8" y="8385"/>
                            <a:ext cx="336" cy="4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2" name="Group 60"/>
            <p:cNvGrpSpPr/>
            <p:nvPr/>
          </p:nvGrpSpPr>
          <p:grpSpPr bwMode="auto">
            <a:xfrm>
              <a:off x="5713639" y="4514850"/>
              <a:ext cx="1281113" cy="925512"/>
              <a:chOff x="6156" y="8385"/>
              <a:chExt cx="1174" cy="671"/>
            </a:xfrm>
          </p:grpSpPr>
          <p:sp>
            <p:nvSpPr>
              <p:cNvPr id="23" name="Text Box 61"/>
              <p:cNvSpPr txBox="1">
                <a:spLocks noChangeArrowheads="1"/>
              </p:cNvSpPr>
              <p:nvPr/>
            </p:nvSpPr>
            <p:spPr bwMode="auto">
              <a:xfrm>
                <a:off x="6156" y="8778"/>
                <a:ext cx="1174" cy="27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t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lang="zh-CN" altLang="en-US" sz="1600" b="1">
                    <a:latin typeface="Times New Roman" panose="02020603050405020304" pitchFamily="18" charset="0"/>
                  </a:rPr>
                  <a:t>终端用户</a:t>
                </a:r>
                <a:endParaRPr lang="zh-CN" altLang="en-US" sz="1600" b="1"/>
              </a:p>
            </p:txBody>
          </p:sp>
          <p:graphicFrame>
            <p:nvGraphicFramePr>
              <p:cNvPr id="24" name="Object 62"/>
              <p:cNvGraphicFramePr>
                <a:graphicFrameLocks noChangeAspect="1"/>
              </p:cNvGraphicFramePr>
              <p:nvPr/>
            </p:nvGraphicFramePr>
            <p:xfrm>
              <a:off x="6538" y="8385"/>
              <a:ext cx="336" cy="495"/>
            </p:xfrm>
            <a:graphic>
              <a:graphicData uri="http://schemas.openxmlformats.org/presentationml/2006/ole">
                <mc:AlternateContent xmlns:mc="http://schemas.openxmlformats.org/markup-compatibility/2006">
                  <mc:Choice xmlns:v="urn:schemas-microsoft-com:vml" Requires="v">
                    <p:oleObj spid="_x0000_s13045" name="Visio" r:id="rId7" imgW="5943600" imgH="11449050" progId="">
                      <p:embed/>
                    </p:oleObj>
                  </mc:Choice>
                  <mc:Fallback>
                    <p:oleObj name="Visio" r:id="rId7" imgW="5943600" imgH="11449050" progId="">
                      <p:embed/>
                      <p:pic>
                        <p:nvPicPr>
                          <p:cNvPr id="0" name="Object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8" y="8385"/>
                            <a:ext cx="336" cy="4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4" name="标题 3"/>
          <p:cNvSpPr>
            <a:spLocks noGrp="1"/>
          </p:cNvSpPr>
          <p:nvPr>
            <p:ph type="title"/>
          </p:nvPr>
        </p:nvSpPr>
        <p:spPr/>
        <p:txBody>
          <a:bodyPr/>
          <a:lstStyle/>
          <a:p>
            <a:r>
              <a:rPr lang="zh-CN" altLang="en-US" kern="100" dirty="0" smtClean="0">
                <a:latin typeface="+mn-ea"/>
                <a:cs typeface="Times New Roman" panose="02020603050405020304" pitchFamily="18" charset="0"/>
              </a:rPr>
              <a:t>需求分析的干系人</a:t>
            </a:r>
            <a:endParaRPr lang="zh-CN" altLang="en-US" dirty="0"/>
          </a:p>
        </p:txBody>
      </p:sp>
      <p:sp>
        <p:nvSpPr>
          <p:cNvPr id="5" name="日期占位符 4"/>
          <p:cNvSpPr>
            <a:spLocks noGrp="1"/>
          </p:cNvSpPr>
          <p:nvPr>
            <p:ph type="dt" sz="half" idx="10"/>
          </p:nvPr>
        </p:nvSpPr>
        <p:spPr/>
        <p:txBody>
          <a:bodyPr/>
          <a:lstStyle/>
          <a:p>
            <a:fld id="{C64099CA-B7AF-40A1-80DC-1562B7502FCD}" type="datetime1">
              <a:rPr lang="zh-CN" altLang="en-US" smtClean="0"/>
            </a:fld>
            <a:endParaRPr lang="zh-CN" altLang="en-US"/>
          </a:p>
        </p:txBody>
      </p:sp>
      <p:sp>
        <p:nvSpPr>
          <p:cNvPr id="12" name="页脚占位符 11"/>
          <p:cNvSpPr>
            <a:spLocks noGrp="1"/>
          </p:cNvSpPr>
          <p:nvPr>
            <p:ph type="ftr" sz="quarter" idx="11"/>
          </p:nvPr>
        </p:nvSpPr>
        <p:spPr/>
        <p:txBody>
          <a:bodyPr/>
          <a:lstStyle/>
          <a:p>
            <a:r>
              <a:rPr lang="zh-CN" altLang="en-US" smtClean="0"/>
              <a:t>软件工程</a:t>
            </a:r>
            <a:endParaRPr lang="zh-CN" altLang="en-US"/>
          </a:p>
        </p:txBody>
      </p:sp>
      <p:sp>
        <p:nvSpPr>
          <p:cNvPr id="35" name="灯片编号占位符 34"/>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pan/>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需求工程师</a:t>
            </a:r>
            <a:endParaRPr lang="zh-CN" altLang="en-US" dirty="0"/>
          </a:p>
        </p:txBody>
      </p:sp>
      <p:sp>
        <p:nvSpPr>
          <p:cNvPr id="7" name="内容占位符 6"/>
          <p:cNvSpPr>
            <a:spLocks noGrp="1"/>
          </p:cNvSpPr>
          <p:nvPr>
            <p:ph idx="1"/>
          </p:nvPr>
        </p:nvSpPr>
        <p:spPr>
          <a:xfrm>
            <a:off x="452898" y="1509425"/>
            <a:ext cx="4756775" cy="3026480"/>
          </a:xfrm>
        </p:spPr>
        <p:txBody>
          <a:bodyPr>
            <a:noAutofit/>
          </a:bodyPr>
          <a:lstStyle/>
          <a:p>
            <a:pPr marL="457200" indent="-457200"/>
            <a:r>
              <a:rPr lang="zh-CN" altLang="en-US" sz="1800" dirty="0"/>
              <a:t>在软件工程师的模型世界中，将天鹅建模为黑色</a:t>
            </a:r>
            <a:r>
              <a:rPr lang="zh-CN" altLang="en-US" sz="1800" dirty="0" smtClean="0"/>
              <a:t>的</a:t>
            </a:r>
            <a:r>
              <a:rPr lang="en-US" altLang="zh-CN" sz="1800" dirty="0" smtClean="0"/>
              <a:t>——</a:t>
            </a:r>
            <a:r>
              <a:rPr lang="zh-CN" altLang="en-US" sz="1800" dirty="0" smtClean="0">
                <a:solidFill>
                  <a:srgbClr val="FF0000"/>
                </a:solidFill>
              </a:rPr>
              <a:t>做出</a:t>
            </a:r>
            <a:r>
              <a:rPr lang="zh-CN" altLang="en-US" sz="1800" dirty="0">
                <a:solidFill>
                  <a:srgbClr val="FF0000"/>
                </a:solidFill>
              </a:rPr>
              <a:t>尽可能简化问题复杂度的</a:t>
            </a:r>
            <a:r>
              <a:rPr lang="zh-CN" altLang="en-US" sz="1800" dirty="0" smtClean="0">
                <a:solidFill>
                  <a:srgbClr val="FF0000"/>
                </a:solidFill>
              </a:rPr>
              <a:t>假设</a:t>
            </a:r>
            <a:r>
              <a:rPr lang="zh-CN" altLang="en-US" sz="1800" dirty="0" smtClean="0"/>
              <a:t>。</a:t>
            </a:r>
            <a:endParaRPr lang="zh-CN" altLang="en-US" sz="1800" dirty="0"/>
          </a:p>
          <a:p>
            <a:pPr marL="457200" indent="-457200"/>
            <a:r>
              <a:rPr lang="zh-CN" altLang="en-US" sz="1800" dirty="0"/>
              <a:t>计算机科学家的世界模型中，仅将一部分天鹅建模为</a:t>
            </a:r>
            <a:r>
              <a:rPr lang="zh-CN" altLang="en-US" sz="1800" dirty="0" smtClean="0"/>
              <a:t>黑色</a:t>
            </a:r>
            <a:r>
              <a:rPr lang="en-US" altLang="zh-CN" sz="1800" dirty="0" smtClean="0"/>
              <a:t>——</a:t>
            </a:r>
            <a:r>
              <a:rPr lang="zh-CN" altLang="en-US" sz="1800" dirty="0" smtClean="0">
                <a:solidFill>
                  <a:srgbClr val="FF0000"/>
                </a:solidFill>
              </a:rPr>
              <a:t>要</a:t>
            </a:r>
            <a:r>
              <a:rPr lang="zh-CN" altLang="en-US" sz="1800" dirty="0">
                <a:solidFill>
                  <a:srgbClr val="FF0000"/>
                </a:solidFill>
              </a:rPr>
              <a:t>找出不失一般性的解决</a:t>
            </a:r>
            <a:r>
              <a:rPr lang="zh-CN" altLang="en-US" sz="1800" dirty="0" smtClean="0">
                <a:solidFill>
                  <a:srgbClr val="FF0000"/>
                </a:solidFill>
              </a:rPr>
              <a:t>方法</a:t>
            </a:r>
            <a:r>
              <a:rPr lang="zh-CN" altLang="en-US" sz="1800" dirty="0" smtClean="0"/>
              <a:t>。</a:t>
            </a:r>
            <a:endParaRPr lang="zh-CN" altLang="en-US" sz="1800" dirty="0"/>
          </a:p>
          <a:p>
            <a:pPr marL="457200" indent="-457200"/>
            <a:r>
              <a:rPr lang="zh-CN" altLang="en-US" sz="1800" dirty="0"/>
              <a:t>数学家的模型则</a:t>
            </a:r>
            <a:r>
              <a:rPr lang="zh-CN" altLang="en-US" sz="1800" dirty="0" smtClean="0"/>
              <a:t>是：</a:t>
            </a:r>
            <a:r>
              <a:rPr lang="zh-CN" altLang="en-US" sz="1800" dirty="0"/>
              <a:t>在圆明园，有一个湖上，存在至少一只天鹅，它</a:t>
            </a:r>
            <a:r>
              <a:rPr lang="zh-CN" altLang="en-US" sz="1800" dirty="0" smtClean="0"/>
              <a:t>的一面</a:t>
            </a:r>
            <a:r>
              <a:rPr lang="zh-CN" altLang="en-US" sz="1800" dirty="0"/>
              <a:t>是黑色</a:t>
            </a:r>
            <a:r>
              <a:rPr lang="zh-CN" altLang="en-US" sz="1800" dirty="0" smtClean="0"/>
              <a:t>的</a:t>
            </a:r>
            <a:r>
              <a:rPr lang="en-US" altLang="zh-CN" sz="1800" dirty="0" smtClean="0"/>
              <a:t>——</a:t>
            </a:r>
            <a:r>
              <a:rPr lang="zh-CN" altLang="en-US" sz="1800" dirty="0" smtClean="0">
                <a:solidFill>
                  <a:srgbClr val="FF0000"/>
                </a:solidFill>
              </a:rPr>
              <a:t>追求</a:t>
            </a:r>
            <a:r>
              <a:rPr lang="zh-CN" altLang="en-US" sz="1800" dirty="0">
                <a:solidFill>
                  <a:srgbClr val="FF0000"/>
                </a:solidFill>
              </a:rPr>
              <a:t>对问题描述的</a:t>
            </a:r>
            <a:r>
              <a:rPr lang="zh-CN" altLang="en-US" sz="1800" dirty="0" smtClean="0">
                <a:solidFill>
                  <a:srgbClr val="FF0000"/>
                </a:solidFill>
              </a:rPr>
              <a:t>精确性</a:t>
            </a:r>
            <a:r>
              <a:rPr lang="zh-CN" altLang="en-US" sz="1800" dirty="0" smtClean="0"/>
              <a:t>。</a:t>
            </a:r>
            <a:endParaRPr lang="zh-CN" altLang="en-US" sz="1800" dirty="0"/>
          </a:p>
        </p:txBody>
      </p:sp>
      <p:sp>
        <p:nvSpPr>
          <p:cNvPr id="3" name="日期占位符 2"/>
          <p:cNvSpPr>
            <a:spLocks noGrp="1"/>
          </p:cNvSpPr>
          <p:nvPr>
            <p:ph type="dt" sz="half" idx="10"/>
          </p:nvPr>
        </p:nvSpPr>
        <p:spPr/>
        <p:txBody>
          <a:bodyPr/>
          <a:lstStyle/>
          <a:p>
            <a:fld id="{5902FD77-8323-485D-87E2-91A0E9C84954}" type="datetime1">
              <a:rPr lang="zh-CN" altLang="en-US" smtClean="0"/>
            </a:fld>
            <a:endParaRPr lang="zh-CN" altLang="en-US"/>
          </a:p>
        </p:txBody>
      </p:sp>
      <p:sp>
        <p:nvSpPr>
          <p:cNvPr id="4" name="页脚占位符 3"/>
          <p:cNvSpPr>
            <a:spLocks noGrp="1"/>
          </p:cNvSpPr>
          <p:nvPr>
            <p:ph type="ftr" sz="quarter" idx="11"/>
          </p:nvPr>
        </p:nvSpPr>
        <p:spPr/>
        <p:txBody>
          <a:bodyPr/>
          <a:lstStyle/>
          <a:p>
            <a:r>
              <a:rPr lang="zh-CN" altLang="en-US" smtClean="0"/>
              <a:t>软件工程</a:t>
            </a:r>
            <a:endParaRPr lang="zh-CN" altLang="en-US"/>
          </a:p>
        </p:txBody>
      </p:sp>
      <p:sp>
        <p:nvSpPr>
          <p:cNvPr id="5" name="灯片编号占位符 4"/>
          <p:cNvSpPr>
            <a:spLocks noGrp="1"/>
          </p:cNvSpPr>
          <p:nvPr>
            <p:ph type="sldNum" sz="quarter" idx="12"/>
          </p:nvPr>
        </p:nvSpPr>
        <p:spPr/>
        <p:txBody>
          <a:bodyPr/>
          <a:lstStyle/>
          <a:p>
            <a:fld id="{F528F39D-B5E5-4CA7-906C-979D5A62978D}" type="slidenum">
              <a:rPr lang="zh-CN" altLang="en-US" smtClean="0"/>
            </a:fld>
            <a:endParaRPr lang="zh-CN" altLang="en-US"/>
          </a:p>
        </p:txBody>
      </p:sp>
      <p:sp>
        <p:nvSpPr>
          <p:cNvPr id="8" name="矩形 7"/>
          <p:cNvSpPr/>
          <p:nvPr/>
        </p:nvSpPr>
        <p:spPr>
          <a:xfrm>
            <a:off x="1407693" y="925740"/>
            <a:ext cx="6918159" cy="461665"/>
          </a:xfrm>
          <a:prstGeom prst="rect">
            <a:avLst/>
          </a:prstGeom>
        </p:spPr>
        <p:txBody>
          <a:bodyPr wrap="square">
            <a:spAutoFit/>
          </a:bodyPr>
          <a:lstStyle/>
          <a:p>
            <a:r>
              <a:rPr lang="zh-CN" altLang="en-US" sz="2400" b="1" dirty="0">
                <a:latin typeface="+mj-ea"/>
                <a:ea typeface="+mj-ea"/>
              </a:rPr>
              <a:t>软件⼯程师、计算机科学家与数学家的建模故事 </a:t>
            </a:r>
            <a:endParaRPr lang="en-US" altLang="zh-CN" sz="2400" b="1" dirty="0">
              <a:latin typeface="+mj-ea"/>
              <a:ea typeface="+mj-ea"/>
            </a:endParaRPr>
          </a:p>
        </p:txBody>
      </p:sp>
      <p:pic>
        <p:nvPicPr>
          <p:cNvPr id="9" name="图片 8"/>
          <p:cNvPicPr>
            <a:picLocks noChangeAspect="1"/>
          </p:cNvPicPr>
          <p:nvPr/>
        </p:nvPicPr>
        <p:blipFill rotWithShape="1">
          <a:blip r:embed="rId1" cstate="print">
            <a:extLst>
              <a:ext uri="{28A0092B-C50C-407E-A947-70E740481C1C}">
                <a14:useLocalDpi xmlns:a14="http://schemas.microsoft.com/office/drawing/2010/main" val="0"/>
              </a:ext>
            </a:extLst>
          </a:blip>
          <a:srcRect b="13717"/>
          <a:stretch>
            <a:fillRect/>
          </a:stretch>
        </p:blipFill>
        <p:spPr>
          <a:xfrm flipH="1">
            <a:off x="5499839" y="1599551"/>
            <a:ext cx="3407696" cy="2205194"/>
          </a:xfrm>
          <a:prstGeom prst="rect">
            <a:avLst/>
          </a:prstGeom>
          <a:ln>
            <a:noFill/>
          </a:ln>
          <a:effectLst>
            <a:outerShdw blurRad="190500" algn="tl" rotWithShape="0">
              <a:srgbClr val="000000">
                <a:alpha val="70000"/>
              </a:srgbClr>
            </a:outerShdw>
          </a:effectLst>
        </p:spPr>
      </p:pic>
      <p:sp>
        <p:nvSpPr>
          <p:cNvPr id="2" name="文本框 1"/>
          <p:cNvSpPr txBox="1"/>
          <p:nvPr/>
        </p:nvSpPr>
        <p:spPr>
          <a:xfrm>
            <a:off x="5499839" y="3955268"/>
            <a:ext cx="3379451" cy="400110"/>
          </a:xfrm>
          <a:prstGeom prst="rect">
            <a:avLst/>
          </a:prstGeom>
          <a:noFill/>
        </p:spPr>
        <p:txBody>
          <a:bodyPr wrap="none" rtlCol="0">
            <a:spAutoFit/>
          </a:bodyPr>
          <a:lstStyle/>
          <a:p>
            <a:r>
              <a:rPr lang="zh-CN" altLang="en-US" sz="2000" b="1" dirty="0" smtClean="0"/>
              <a:t>参见清华大学慕课视频</a:t>
            </a:r>
            <a:r>
              <a:rPr lang="en-US" altLang="zh-CN" sz="2000" b="1" dirty="0" smtClean="0"/>
              <a:t>7.1</a:t>
            </a:r>
            <a:r>
              <a:rPr lang="zh-CN" altLang="en-US" sz="2000" b="1" dirty="0" smtClean="0"/>
              <a:t>节</a:t>
            </a:r>
            <a:endParaRPr lang="zh-CN" altLang="en-US" sz="20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8916" y="1453159"/>
            <a:ext cx="2707106" cy="2308324"/>
          </a:xfrm>
          <a:prstGeom prst="rect">
            <a:avLst/>
          </a:prstGeom>
          <a:noFill/>
        </p:spPr>
        <p:txBody>
          <a:bodyPr wrap="square" rtlCol="0">
            <a:spAutoFit/>
          </a:bodyPr>
          <a:lstStyle/>
          <a:p>
            <a:pPr>
              <a:lnSpc>
                <a:spcPct val="120000"/>
              </a:lnSpc>
            </a:pPr>
            <a:r>
              <a:rPr lang="zh-CN" altLang="en-US" sz="2400" b="1" dirty="0">
                <a:solidFill>
                  <a:srgbClr val="686868"/>
                </a:solidFill>
                <a:latin typeface="+mj-ea"/>
                <a:ea typeface="+mj-ea"/>
              </a:rPr>
              <a:t>需求工程</a:t>
            </a:r>
            <a:r>
              <a:rPr lang="zh-CN" altLang="en-US" sz="2400" dirty="0">
                <a:solidFill>
                  <a:srgbClr val="686868"/>
                </a:solidFill>
                <a:latin typeface="+mj-ea"/>
                <a:ea typeface="+mj-ea"/>
              </a:rPr>
              <a:t>（</a:t>
            </a:r>
            <a:r>
              <a:rPr lang="en-US" altLang="zh-CN" sz="2400" dirty="0">
                <a:solidFill>
                  <a:srgbClr val="686868"/>
                </a:solidFill>
                <a:latin typeface="+mj-ea"/>
                <a:ea typeface="+mj-ea"/>
              </a:rPr>
              <a:t>Requirement Engineering</a:t>
            </a:r>
            <a:r>
              <a:rPr lang="zh-CN" altLang="en-US" sz="2400" dirty="0">
                <a:solidFill>
                  <a:srgbClr val="686868"/>
                </a:solidFill>
                <a:latin typeface="+mj-ea"/>
                <a:ea typeface="+mj-ea"/>
              </a:rPr>
              <a:t>，</a:t>
            </a:r>
            <a:r>
              <a:rPr lang="en-US" altLang="zh-CN" sz="2400" dirty="0">
                <a:solidFill>
                  <a:srgbClr val="686868"/>
                </a:solidFill>
                <a:latin typeface="+mj-ea"/>
                <a:ea typeface="+mj-ea"/>
              </a:rPr>
              <a:t>RE</a:t>
            </a:r>
            <a:r>
              <a:rPr lang="zh-CN" altLang="en-US" sz="2400" dirty="0">
                <a:solidFill>
                  <a:srgbClr val="686868"/>
                </a:solidFill>
                <a:latin typeface="+mj-ea"/>
                <a:ea typeface="+mj-ea"/>
              </a:rPr>
              <a:t>）包括了</a:t>
            </a:r>
            <a:r>
              <a:rPr lang="zh-CN" altLang="en-US" sz="2400" b="1" dirty="0">
                <a:solidFill>
                  <a:srgbClr val="FF8900"/>
                </a:solidFill>
                <a:latin typeface="+mj-ea"/>
                <a:ea typeface="+mj-ea"/>
              </a:rPr>
              <a:t>需求开发</a:t>
            </a:r>
            <a:r>
              <a:rPr lang="zh-CN" altLang="en-US" sz="2400" dirty="0">
                <a:solidFill>
                  <a:srgbClr val="686868"/>
                </a:solidFill>
                <a:latin typeface="+mj-ea"/>
                <a:ea typeface="+mj-ea"/>
              </a:rPr>
              <a:t>和</a:t>
            </a:r>
            <a:r>
              <a:rPr lang="zh-CN" altLang="en-US" sz="2400" b="1" dirty="0">
                <a:solidFill>
                  <a:srgbClr val="FF8900"/>
                </a:solidFill>
                <a:latin typeface="+mj-ea"/>
                <a:ea typeface="+mj-ea"/>
              </a:rPr>
              <a:t>需求管理</a:t>
            </a:r>
            <a:r>
              <a:rPr lang="zh-CN" altLang="en-US" sz="2400" dirty="0">
                <a:solidFill>
                  <a:srgbClr val="686868"/>
                </a:solidFill>
                <a:latin typeface="+mj-ea"/>
                <a:ea typeface="+mj-ea"/>
              </a:rPr>
              <a:t>。</a:t>
            </a:r>
            <a:endParaRPr lang="zh-CN" altLang="en-US" sz="2400" dirty="0">
              <a:solidFill>
                <a:srgbClr val="686868"/>
              </a:solidFill>
              <a:latin typeface="+mj-ea"/>
              <a:ea typeface="+mj-ea"/>
            </a:endParaRPr>
          </a:p>
        </p:txBody>
      </p:sp>
      <p:pic>
        <p:nvPicPr>
          <p:cNvPr id="35" name="图片 34"/>
          <p:cNvPicPr>
            <a:picLocks noChangeAspect="1"/>
          </p:cNvPicPr>
          <p:nvPr/>
        </p:nvPicPr>
        <p:blipFill>
          <a:blip r:embed="rId1" cstate="print"/>
          <a:stretch>
            <a:fillRect/>
          </a:stretch>
        </p:blipFill>
        <p:spPr>
          <a:xfrm>
            <a:off x="3056022" y="216568"/>
            <a:ext cx="5850125" cy="4583347"/>
          </a:xfrm>
          <a:prstGeom prst="rect">
            <a:avLst/>
          </a:prstGeom>
          <a:ln>
            <a:noFill/>
          </a:ln>
          <a:effectLst>
            <a:outerShdw blurRad="292100" dist="139700" dir="2700000" algn="tl" rotWithShape="0">
              <a:srgbClr val="333333">
                <a:alpha val="65000"/>
              </a:srgbClr>
            </a:outerShdw>
          </a:effectLst>
        </p:spPr>
      </p:pic>
      <p:sp>
        <p:nvSpPr>
          <p:cNvPr id="4" name="标题 3"/>
          <p:cNvSpPr>
            <a:spLocks noGrp="1"/>
          </p:cNvSpPr>
          <p:nvPr>
            <p:ph type="title"/>
          </p:nvPr>
        </p:nvSpPr>
        <p:spPr/>
        <p:txBody>
          <a:bodyPr/>
          <a:lstStyle/>
          <a:p>
            <a:r>
              <a:rPr lang="zh-CN" altLang="en-US" kern="100" dirty="0">
                <a:latin typeface="+mn-ea"/>
                <a:cs typeface="Times New Roman" panose="02020603050405020304" pitchFamily="18" charset="0"/>
              </a:rPr>
              <a:t>需求</a:t>
            </a:r>
            <a:r>
              <a:rPr lang="zh-CN" altLang="en-US" kern="100" dirty="0" smtClean="0">
                <a:latin typeface="+mn-ea"/>
                <a:cs typeface="Times New Roman" panose="02020603050405020304" pitchFamily="18" charset="0"/>
              </a:rPr>
              <a:t>工程</a:t>
            </a:r>
            <a:endParaRPr lang="zh-CN" altLang="en-US" dirty="0"/>
          </a:p>
        </p:txBody>
      </p:sp>
      <p:sp>
        <p:nvSpPr>
          <p:cNvPr id="5" name="日期占位符 4"/>
          <p:cNvSpPr>
            <a:spLocks noGrp="1"/>
          </p:cNvSpPr>
          <p:nvPr>
            <p:ph type="dt" sz="half" idx="10"/>
          </p:nvPr>
        </p:nvSpPr>
        <p:spPr/>
        <p:txBody>
          <a:bodyPr/>
          <a:lstStyle/>
          <a:p>
            <a:fld id="{D7D4FFDA-69CA-4F86-B6E7-DDF9808A2273}"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smtClean="0"/>
              <a:t>软件工程</a:t>
            </a:r>
            <a:endParaRPr lang="zh-CN" altLang="en-US"/>
          </a:p>
        </p:txBody>
      </p:sp>
      <p:sp>
        <p:nvSpPr>
          <p:cNvPr id="7" name="灯片编号占位符 6"/>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pan/>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2747" y="966623"/>
            <a:ext cx="5811306" cy="535531"/>
          </a:xfrm>
          <a:prstGeom prst="rect">
            <a:avLst/>
          </a:prstGeom>
          <a:noFill/>
        </p:spPr>
        <p:txBody>
          <a:bodyPr wrap="square" rtlCol="0">
            <a:spAutoFit/>
          </a:bodyPr>
          <a:lstStyle/>
          <a:p>
            <a:pPr>
              <a:lnSpc>
                <a:spcPct val="120000"/>
              </a:lnSpc>
            </a:pPr>
            <a:r>
              <a:rPr lang="zh-CN" altLang="en-US" sz="2400" dirty="0">
                <a:solidFill>
                  <a:srgbClr val="686868"/>
                </a:solidFill>
                <a:latin typeface="+mj-ea"/>
                <a:ea typeface="+mj-ea"/>
              </a:rPr>
              <a:t>软件需求工程主要分为以下过程：</a:t>
            </a:r>
            <a:endParaRPr lang="zh-CN" altLang="en-US" sz="2400" dirty="0">
              <a:solidFill>
                <a:srgbClr val="686868"/>
              </a:solidFill>
              <a:latin typeface="+mj-ea"/>
              <a:ea typeface="+mj-ea"/>
            </a:endParaRPr>
          </a:p>
        </p:txBody>
      </p:sp>
      <p:sp>
        <p:nvSpPr>
          <p:cNvPr id="21" name="曲线"/>
          <p:cNvSpPr/>
          <p:nvPr/>
        </p:nvSpPr>
        <p:spPr bwMode="auto">
          <a:xfrm flipH="1">
            <a:off x="0" y="2363826"/>
            <a:ext cx="9144000" cy="986489"/>
          </a:xfrm>
          <a:custGeom>
            <a:avLst/>
            <a:gdLst>
              <a:gd name="T0" fmla="*/ 0 w 2601"/>
              <a:gd name="T1" fmla="*/ 139 h 306"/>
              <a:gd name="T2" fmla="*/ 647 w 2601"/>
              <a:gd name="T3" fmla="*/ 304 h 306"/>
              <a:gd name="T4" fmla="*/ 1863 w 2601"/>
              <a:gd name="T5" fmla="*/ 11 h 306"/>
              <a:gd name="T6" fmla="*/ 2601 w 2601"/>
              <a:gd name="T7" fmla="*/ 259 h 306"/>
            </a:gdLst>
            <a:ahLst/>
            <a:cxnLst>
              <a:cxn ang="0">
                <a:pos x="T0" y="T1"/>
              </a:cxn>
              <a:cxn ang="0">
                <a:pos x="T2" y="T3"/>
              </a:cxn>
              <a:cxn ang="0">
                <a:pos x="T4" y="T5"/>
              </a:cxn>
              <a:cxn ang="0">
                <a:pos x="T6" y="T7"/>
              </a:cxn>
            </a:cxnLst>
            <a:rect l="0" t="0" r="r" b="b"/>
            <a:pathLst>
              <a:path w="2601" h="306">
                <a:moveTo>
                  <a:pt x="0" y="139"/>
                </a:moveTo>
                <a:cubicBezTo>
                  <a:pt x="0" y="139"/>
                  <a:pt x="179" y="301"/>
                  <a:pt x="647" y="304"/>
                </a:cubicBezTo>
                <a:cubicBezTo>
                  <a:pt x="1090" y="306"/>
                  <a:pt x="1474" y="0"/>
                  <a:pt x="1863" y="11"/>
                </a:cubicBezTo>
                <a:cubicBezTo>
                  <a:pt x="2253" y="21"/>
                  <a:pt x="2601" y="259"/>
                  <a:pt x="2601" y="259"/>
                </a:cubicBezTo>
              </a:path>
            </a:pathLst>
          </a:custGeom>
          <a:noFill/>
          <a:ln w="9525"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pPr defTabSz="342265"/>
            <a:endParaRPr lang="zh-CN" altLang="en-US">
              <a:solidFill>
                <a:prstClr val="black"/>
              </a:solidFill>
              <a:latin typeface="+mj-ea"/>
              <a:ea typeface="+mj-ea"/>
            </a:endParaRPr>
          </a:p>
        </p:txBody>
      </p:sp>
      <p:sp>
        <p:nvSpPr>
          <p:cNvPr id="22" name="圆"/>
          <p:cNvSpPr/>
          <p:nvPr/>
        </p:nvSpPr>
        <p:spPr>
          <a:xfrm>
            <a:off x="745974" y="2434085"/>
            <a:ext cx="546773" cy="546773"/>
          </a:xfrm>
          <a:prstGeom prst="ellipse">
            <a:avLst/>
          </a:prstGeom>
          <a:solidFill>
            <a:schemeClr val="accent2">
              <a:lumMod val="75000"/>
            </a:schemeClr>
          </a:solidFill>
          <a:ln w="76200">
            <a:solidFill>
              <a:schemeClr val="bg1"/>
            </a:solidFill>
          </a:ln>
          <a:scene3d>
            <a:camera prst="orthographicFront"/>
            <a:lightRig rig="threePt" dir="t"/>
          </a:scene3d>
          <a:sp3d contourW="12700">
            <a:contourClr>
              <a:schemeClr val="tx1">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mj-ea"/>
                <a:ea typeface="+mj-ea"/>
              </a:rPr>
              <a:t>1</a:t>
            </a:r>
            <a:endParaRPr lang="zh-CN" altLang="en-US" b="1" dirty="0">
              <a:solidFill>
                <a:schemeClr val="bg1"/>
              </a:solidFill>
              <a:latin typeface="+mj-ea"/>
              <a:ea typeface="+mj-ea"/>
            </a:endParaRPr>
          </a:p>
        </p:txBody>
      </p:sp>
      <p:sp>
        <p:nvSpPr>
          <p:cNvPr id="23" name="圆"/>
          <p:cNvSpPr/>
          <p:nvPr/>
        </p:nvSpPr>
        <p:spPr>
          <a:xfrm>
            <a:off x="2544570" y="2081766"/>
            <a:ext cx="546773" cy="546773"/>
          </a:xfrm>
          <a:prstGeom prst="ellipse">
            <a:avLst/>
          </a:prstGeom>
          <a:solidFill>
            <a:schemeClr val="accent2">
              <a:lumMod val="75000"/>
            </a:schemeClr>
          </a:solidFill>
          <a:ln w="76200">
            <a:solidFill>
              <a:schemeClr val="bg1"/>
            </a:solidFill>
          </a:ln>
          <a:scene3d>
            <a:camera prst="orthographicFront"/>
            <a:lightRig rig="threePt" dir="t"/>
          </a:scene3d>
          <a:sp3d contourW="12700">
            <a:contourClr>
              <a:schemeClr val="tx1">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mj-ea"/>
                <a:ea typeface="+mj-ea"/>
              </a:rPr>
              <a:t>2</a:t>
            </a:r>
            <a:endParaRPr lang="zh-CN" altLang="en-US" b="1" dirty="0">
              <a:solidFill>
                <a:schemeClr val="bg1"/>
              </a:solidFill>
              <a:latin typeface="+mj-ea"/>
              <a:ea typeface="+mj-ea"/>
            </a:endParaRPr>
          </a:p>
        </p:txBody>
      </p:sp>
      <p:sp>
        <p:nvSpPr>
          <p:cNvPr id="24" name="圆"/>
          <p:cNvSpPr/>
          <p:nvPr/>
        </p:nvSpPr>
        <p:spPr>
          <a:xfrm>
            <a:off x="4343167" y="2568501"/>
            <a:ext cx="546773" cy="546773"/>
          </a:xfrm>
          <a:prstGeom prst="ellipse">
            <a:avLst/>
          </a:prstGeom>
          <a:solidFill>
            <a:schemeClr val="accent2">
              <a:lumMod val="75000"/>
            </a:schemeClr>
          </a:solidFill>
          <a:ln w="76200">
            <a:solidFill>
              <a:schemeClr val="bg1"/>
            </a:solidFill>
          </a:ln>
          <a:scene3d>
            <a:camera prst="orthographicFront"/>
            <a:lightRig rig="threePt" dir="t"/>
          </a:scene3d>
          <a:sp3d contourW="12700">
            <a:contourClr>
              <a:schemeClr val="tx1">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mj-ea"/>
                <a:ea typeface="+mj-ea"/>
              </a:rPr>
              <a:t>3</a:t>
            </a:r>
            <a:endParaRPr lang="zh-CN" altLang="en-US" b="1" dirty="0">
              <a:solidFill>
                <a:schemeClr val="bg1"/>
              </a:solidFill>
              <a:latin typeface="+mj-ea"/>
              <a:ea typeface="+mj-ea"/>
            </a:endParaRPr>
          </a:p>
        </p:txBody>
      </p:sp>
      <p:sp>
        <p:nvSpPr>
          <p:cNvPr id="25" name="圆"/>
          <p:cNvSpPr/>
          <p:nvPr/>
        </p:nvSpPr>
        <p:spPr>
          <a:xfrm>
            <a:off x="6190939" y="3032540"/>
            <a:ext cx="546773" cy="546773"/>
          </a:xfrm>
          <a:prstGeom prst="ellipse">
            <a:avLst/>
          </a:prstGeom>
          <a:solidFill>
            <a:schemeClr val="accent2">
              <a:lumMod val="75000"/>
            </a:schemeClr>
          </a:solidFill>
          <a:ln w="76200">
            <a:solidFill>
              <a:schemeClr val="bg1"/>
            </a:solidFill>
          </a:ln>
          <a:scene3d>
            <a:camera prst="orthographicFront"/>
            <a:lightRig rig="threePt" dir="t"/>
          </a:scene3d>
          <a:sp3d contourW="12700">
            <a:contourClr>
              <a:schemeClr val="tx1">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mj-ea"/>
                <a:ea typeface="+mj-ea"/>
              </a:rPr>
              <a:t>4</a:t>
            </a:r>
            <a:endParaRPr lang="zh-CN" altLang="en-US" b="1" dirty="0">
              <a:solidFill>
                <a:schemeClr val="bg1"/>
              </a:solidFill>
              <a:latin typeface="+mj-ea"/>
              <a:ea typeface="+mj-ea"/>
            </a:endParaRPr>
          </a:p>
        </p:txBody>
      </p:sp>
      <p:sp>
        <p:nvSpPr>
          <p:cNvPr id="26" name="圆"/>
          <p:cNvSpPr/>
          <p:nvPr/>
        </p:nvSpPr>
        <p:spPr>
          <a:xfrm>
            <a:off x="7940359" y="2946513"/>
            <a:ext cx="546773" cy="546773"/>
          </a:xfrm>
          <a:prstGeom prst="ellipse">
            <a:avLst/>
          </a:prstGeom>
          <a:solidFill>
            <a:schemeClr val="accent2">
              <a:lumMod val="75000"/>
            </a:schemeClr>
          </a:solidFill>
          <a:ln w="76200">
            <a:solidFill>
              <a:schemeClr val="bg1"/>
            </a:solidFill>
          </a:ln>
          <a:scene3d>
            <a:camera prst="orthographicFront"/>
            <a:lightRig rig="threePt" dir="t"/>
          </a:scene3d>
          <a:sp3d contourW="12700">
            <a:contourClr>
              <a:schemeClr val="tx1">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mj-ea"/>
                <a:ea typeface="+mj-ea"/>
              </a:rPr>
              <a:t>5</a:t>
            </a:r>
            <a:endParaRPr lang="zh-CN" altLang="en-US" b="1" dirty="0">
              <a:solidFill>
                <a:schemeClr val="bg1"/>
              </a:solidFill>
              <a:latin typeface="+mj-ea"/>
              <a:ea typeface="+mj-ea"/>
            </a:endParaRPr>
          </a:p>
        </p:txBody>
      </p:sp>
      <p:sp>
        <p:nvSpPr>
          <p:cNvPr id="27" name="文本"/>
          <p:cNvSpPr/>
          <p:nvPr/>
        </p:nvSpPr>
        <p:spPr>
          <a:xfrm>
            <a:off x="396095" y="3118568"/>
            <a:ext cx="1283646" cy="507831"/>
          </a:xfrm>
          <a:prstGeom prst="rect">
            <a:avLst/>
          </a:prstGeom>
          <a:noFill/>
        </p:spPr>
        <p:txBody>
          <a:bodyPr wrap="square" rtlCol="0" anchor="t">
            <a:spAutoFit/>
          </a:bodyPr>
          <a:lstStyle/>
          <a:p>
            <a:pPr algn="ctr">
              <a:lnSpc>
                <a:spcPct val="150000"/>
              </a:lnSpc>
            </a:pPr>
            <a:r>
              <a:rPr lang="zh-CN" altLang="en-US" b="1" spc="113" dirty="0">
                <a:solidFill>
                  <a:schemeClr val="tx1">
                    <a:lumMod val="95000"/>
                    <a:lumOff val="5000"/>
                  </a:schemeClr>
                </a:solidFill>
                <a:latin typeface="+mj-ea"/>
                <a:ea typeface="+mj-ea"/>
              </a:rPr>
              <a:t>需求获取</a:t>
            </a:r>
            <a:endParaRPr lang="zh-CN" altLang="en-US" b="1" spc="113" dirty="0">
              <a:solidFill>
                <a:schemeClr val="tx1">
                  <a:lumMod val="95000"/>
                  <a:lumOff val="5000"/>
                </a:schemeClr>
              </a:solidFill>
              <a:latin typeface="+mj-ea"/>
              <a:ea typeface="+mj-ea"/>
            </a:endParaRPr>
          </a:p>
        </p:txBody>
      </p:sp>
      <p:sp>
        <p:nvSpPr>
          <p:cNvPr id="28" name="文本"/>
          <p:cNvSpPr/>
          <p:nvPr/>
        </p:nvSpPr>
        <p:spPr>
          <a:xfrm>
            <a:off x="2176133" y="1432905"/>
            <a:ext cx="1283646" cy="507831"/>
          </a:xfrm>
          <a:prstGeom prst="rect">
            <a:avLst/>
          </a:prstGeom>
          <a:noFill/>
        </p:spPr>
        <p:txBody>
          <a:bodyPr wrap="square" rtlCol="0" anchor="b">
            <a:spAutoFit/>
          </a:bodyPr>
          <a:lstStyle/>
          <a:p>
            <a:pPr algn="ctr">
              <a:lnSpc>
                <a:spcPct val="150000"/>
              </a:lnSpc>
            </a:pPr>
            <a:r>
              <a:rPr lang="zh-CN" altLang="en-US" b="1" spc="113" dirty="0">
                <a:solidFill>
                  <a:schemeClr val="tx1">
                    <a:lumMod val="95000"/>
                    <a:lumOff val="5000"/>
                  </a:schemeClr>
                </a:solidFill>
                <a:latin typeface="+mj-ea"/>
                <a:ea typeface="+mj-ea"/>
              </a:rPr>
              <a:t>分析建模</a:t>
            </a:r>
            <a:endParaRPr lang="zh-CN" altLang="en-US" b="1" spc="113" dirty="0">
              <a:solidFill>
                <a:schemeClr val="tx1">
                  <a:lumMod val="95000"/>
                  <a:lumOff val="5000"/>
                </a:schemeClr>
              </a:solidFill>
              <a:latin typeface="+mj-ea"/>
              <a:ea typeface="+mj-ea"/>
            </a:endParaRPr>
          </a:p>
        </p:txBody>
      </p:sp>
      <p:sp>
        <p:nvSpPr>
          <p:cNvPr id="29" name="文本"/>
          <p:cNvSpPr/>
          <p:nvPr/>
        </p:nvSpPr>
        <p:spPr>
          <a:xfrm>
            <a:off x="4025970" y="3244975"/>
            <a:ext cx="1283646" cy="507831"/>
          </a:xfrm>
          <a:prstGeom prst="rect">
            <a:avLst/>
          </a:prstGeom>
          <a:noFill/>
        </p:spPr>
        <p:txBody>
          <a:bodyPr wrap="square" rtlCol="0" anchor="t">
            <a:spAutoFit/>
          </a:bodyPr>
          <a:lstStyle/>
          <a:p>
            <a:pPr algn="ctr">
              <a:lnSpc>
                <a:spcPct val="150000"/>
              </a:lnSpc>
            </a:pPr>
            <a:r>
              <a:rPr lang="zh-CN" altLang="en-US" b="1" spc="113" dirty="0">
                <a:solidFill>
                  <a:schemeClr val="tx1">
                    <a:lumMod val="95000"/>
                    <a:lumOff val="5000"/>
                  </a:schemeClr>
                </a:solidFill>
                <a:latin typeface="+mj-ea"/>
                <a:ea typeface="+mj-ea"/>
              </a:rPr>
              <a:t>文档编写</a:t>
            </a:r>
            <a:endParaRPr lang="zh-CN" altLang="en-US" b="1" spc="113" dirty="0">
              <a:solidFill>
                <a:schemeClr val="tx1">
                  <a:lumMod val="95000"/>
                  <a:lumOff val="5000"/>
                </a:schemeClr>
              </a:solidFill>
              <a:latin typeface="+mj-ea"/>
              <a:ea typeface="+mj-ea"/>
            </a:endParaRPr>
          </a:p>
        </p:txBody>
      </p:sp>
      <p:sp>
        <p:nvSpPr>
          <p:cNvPr id="30" name="文本"/>
          <p:cNvSpPr/>
          <p:nvPr/>
        </p:nvSpPr>
        <p:spPr>
          <a:xfrm>
            <a:off x="5822501" y="2313164"/>
            <a:ext cx="1283646" cy="507831"/>
          </a:xfrm>
          <a:prstGeom prst="rect">
            <a:avLst/>
          </a:prstGeom>
          <a:noFill/>
        </p:spPr>
        <p:txBody>
          <a:bodyPr wrap="square" rtlCol="0" anchor="b">
            <a:spAutoFit/>
          </a:bodyPr>
          <a:lstStyle/>
          <a:p>
            <a:pPr algn="ctr">
              <a:lnSpc>
                <a:spcPct val="150000"/>
              </a:lnSpc>
            </a:pPr>
            <a:r>
              <a:rPr lang="zh-CN" altLang="en-US" b="1" spc="113" dirty="0">
                <a:solidFill>
                  <a:schemeClr val="tx1">
                    <a:lumMod val="95000"/>
                    <a:lumOff val="5000"/>
                  </a:schemeClr>
                </a:solidFill>
                <a:latin typeface="+mj-ea"/>
                <a:ea typeface="+mj-ea"/>
              </a:rPr>
              <a:t>需求验证</a:t>
            </a:r>
            <a:endParaRPr lang="zh-CN" altLang="en-US" b="1" spc="113" dirty="0">
              <a:solidFill>
                <a:schemeClr val="tx1">
                  <a:lumMod val="95000"/>
                  <a:lumOff val="5000"/>
                </a:schemeClr>
              </a:solidFill>
              <a:latin typeface="+mj-ea"/>
              <a:ea typeface="+mj-ea"/>
            </a:endParaRPr>
          </a:p>
        </p:txBody>
      </p:sp>
      <p:sp>
        <p:nvSpPr>
          <p:cNvPr id="31" name="文本"/>
          <p:cNvSpPr/>
          <p:nvPr/>
        </p:nvSpPr>
        <p:spPr>
          <a:xfrm>
            <a:off x="7571922" y="3579313"/>
            <a:ext cx="1283646" cy="507831"/>
          </a:xfrm>
          <a:prstGeom prst="rect">
            <a:avLst/>
          </a:prstGeom>
          <a:noFill/>
        </p:spPr>
        <p:txBody>
          <a:bodyPr wrap="square" rtlCol="0" anchor="t">
            <a:spAutoFit/>
          </a:bodyPr>
          <a:lstStyle/>
          <a:p>
            <a:pPr algn="ctr">
              <a:lnSpc>
                <a:spcPct val="150000"/>
              </a:lnSpc>
            </a:pPr>
            <a:r>
              <a:rPr lang="zh-CN" altLang="en-US" b="1" spc="113" dirty="0">
                <a:solidFill>
                  <a:schemeClr val="tx1">
                    <a:lumMod val="95000"/>
                    <a:lumOff val="5000"/>
                  </a:schemeClr>
                </a:solidFill>
                <a:latin typeface="+mj-ea"/>
                <a:ea typeface="+mj-ea"/>
              </a:rPr>
              <a:t>需求变更</a:t>
            </a:r>
            <a:endParaRPr lang="zh-CN" altLang="en-US" b="1" spc="113" dirty="0">
              <a:solidFill>
                <a:schemeClr val="tx1">
                  <a:lumMod val="95000"/>
                  <a:lumOff val="5000"/>
                </a:schemeClr>
              </a:solidFill>
              <a:latin typeface="+mj-ea"/>
              <a:ea typeface="+mj-ea"/>
            </a:endParaRPr>
          </a:p>
        </p:txBody>
      </p:sp>
      <p:sp>
        <p:nvSpPr>
          <p:cNvPr id="32" name="文本框 31"/>
          <p:cNvSpPr txBox="1"/>
          <p:nvPr/>
        </p:nvSpPr>
        <p:spPr>
          <a:xfrm>
            <a:off x="203799" y="3912555"/>
            <a:ext cx="7368123" cy="7078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zh-CN" altLang="zh-CN" sz="2000" b="1" dirty="0"/>
              <a:t>需求分析</a:t>
            </a:r>
            <a:r>
              <a:rPr lang="zh-CN" altLang="en-US" sz="2000" b="1" dirty="0"/>
              <a:t>的</a:t>
            </a:r>
            <a:r>
              <a:rPr lang="zh-CN" altLang="zh-CN" sz="2000" b="1" dirty="0"/>
              <a:t>过程是一个从模糊概念出发，经过分析、综合评价，到概念逐步清晰的过程。</a:t>
            </a:r>
            <a:endParaRPr lang="zh-CN" altLang="zh-CN" sz="2000" b="1" dirty="0"/>
          </a:p>
        </p:txBody>
      </p:sp>
      <p:sp>
        <p:nvSpPr>
          <p:cNvPr id="4" name="标题 3"/>
          <p:cNvSpPr>
            <a:spLocks noGrp="1"/>
          </p:cNvSpPr>
          <p:nvPr>
            <p:ph type="title"/>
          </p:nvPr>
        </p:nvSpPr>
        <p:spPr/>
        <p:txBody>
          <a:bodyPr/>
          <a:lstStyle/>
          <a:p>
            <a:r>
              <a:rPr lang="zh-CN" altLang="en-US" kern="100" dirty="0">
                <a:latin typeface="+mn-ea"/>
                <a:cs typeface="Times New Roman" panose="02020603050405020304" pitchFamily="18" charset="0"/>
              </a:rPr>
              <a:t>需求</a:t>
            </a:r>
            <a:r>
              <a:rPr lang="zh-CN" altLang="en-US" kern="100" dirty="0" smtClean="0">
                <a:latin typeface="+mn-ea"/>
                <a:cs typeface="Times New Roman" panose="02020603050405020304" pitchFamily="18" charset="0"/>
              </a:rPr>
              <a:t>工程过程</a:t>
            </a:r>
            <a:endParaRPr lang="zh-CN" altLang="en-US" dirty="0"/>
          </a:p>
        </p:txBody>
      </p:sp>
      <p:sp>
        <p:nvSpPr>
          <p:cNvPr id="5" name="日期占位符 4"/>
          <p:cNvSpPr>
            <a:spLocks noGrp="1"/>
          </p:cNvSpPr>
          <p:nvPr>
            <p:ph type="dt" sz="half" idx="10"/>
          </p:nvPr>
        </p:nvSpPr>
        <p:spPr/>
        <p:txBody>
          <a:bodyPr/>
          <a:lstStyle/>
          <a:p>
            <a:fld id="{A9A5D504-620D-4EFE-82E3-36580213943C}"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smtClean="0"/>
              <a:t>软件工程</a:t>
            </a:r>
            <a:endParaRPr lang="zh-CN" altLang="en-US"/>
          </a:p>
        </p:txBody>
      </p:sp>
      <p:sp>
        <p:nvSpPr>
          <p:cNvPr id="7" name="灯片编号占位符 6"/>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pan/>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3" presetClass="entr" presetSubtype="272"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p:cTn id="11" dur="500" fill="hold"/>
                                        <p:tgtEl>
                                          <p:spTgt spid="22"/>
                                        </p:tgtEl>
                                        <p:attrNameLst>
                                          <p:attrName>ppt_w</p:attrName>
                                        </p:attrNameLst>
                                      </p:cBhvr>
                                      <p:tavLst>
                                        <p:tav tm="0">
                                          <p:val>
                                            <p:strVal val="2/3*#ppt_w"/>
                                          </p:val>
                                        </p:tav>
                                        <p:tav tm="100000">
                                          <p:val>
                                            <p:strVal val="#ppt_w"/>
                                          </p:val>
                                        </p:tav>
                                      </p:tavLst>
                                    </p:anim>
                                    <p:anim calcmode="lin" valueType="num">
                                      <p:cBhvr>
                                        <p:cTn id="12" dur="500" fill="hold"/>
                                        <p:tgtEl>
                                          <p:spTgt spid="22"/>
                                        </p:tgtEl>
                                        <p:attrNameLst>
                                          <p:attrName>ppt_h</p:attrName>
                                        </p:attrNameLst>
                                      </p:cBhvr>
                                      <p:tavLst>
                                        <p:tav tm="0">
                                          <p:val>
                                            <p:strVal val="2/3*#ppt_h"/>
                                          </p:val>
                                        </p:tav>
                                        <p:tav tm="100000">
                                          <p:val>
                                            <p:strVal val="#ppt_h"/>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anim calcmode="lin" valueType="num">
                                      <p:cBhvr>
                                        <p:cTn id="17" dur="500" fill="hold"/>
                                        <p:tgtEl>
                                          <p:spTgt spid="27"/>
                                        </p:tgtEl>
                                        <p:attrNameLst>
                                          <p:attrName>ppt_x</p:attrName>
                                        </p:attrNameLst>
                                      </p:cBhvr>
                                      <p:tavLst>
                                        <p:tav tm="0">
                                          <p:val>
                                            <p:strVal val="#ppt_x"/>
                                          </p:val>
                                        </p:tav>
                                        <p:tav tm="100000">
                                          <p:val>
                                            <p:strVal val="#ppt_x"/>
                                          </p:val>
                                        </p:tav>
                                      </p:tavLst>
                                    </p:anim>
                                    <p:anim calcmode="lin" valueType="num">
                                      <p:cBhvr>
                                        <p:cTn id="18" dur="500" fill="hold"/>
                                        <p:tgtEl>
                                          <p:spTgt spid="27"/>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23" presetClass="entr" presetSubtype="272" fill="hold" grpId="0" nodeType="after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500" fill="hold"/>
                                        <p:tgtEl>
                                          <p:spTgt spid="23"/>
                                        </p:tgtEl>
                                        <p:attrNameLst>
                                          <p:attrName>ppt_w</p:attrName>
                                        </p:attrNameLst>
                                      </p:cBhvr>
                                      <p:tavLst>
                                        <p:tav tm="0">
                                          <p:val>
                                            <p:strVal val="2/3*#ppt_w"/>
                                          </p:val>
                                        </p:tav>
                                        <p:tav tm="100000">
                                          <p:val>
                                            <p:strVal val="#ppt_w"/>
                                          </p:val>
                                        </p:tav>
                                      </p:tavLst>
                                    </p:anim>
                                    <p:anim calcmode="lin" valueType="num">
                                      <p:cBhvr>
                                        <p:cTn id="23" dur="500" fill="hold"/>
                                        <p:tgtEl>
                                          <p:spTgt spid="23"/>
                                        </p:tgtEl>
                                        <p:attrNameLst>
                                          <p:attrName>ppt_h</p:attrName>
                                        </p:attrNameLst>
                                      </p:cBhvr>
                                      <p:tavLst>
                                        <p:tav tm="0">
                                          <p:val>
                                            <p:strVal val="2/3*#ppt_h"/>
                                          </p:val>
                                        </p:tav>
                                        <p:tav tm="100000">
                                          <p:val>
                                            <p:strVal val="#ppt_h"/>
                                          </p:val>
                                        </p:tav>
                                      </p:tavLst>
                                    </p:anim>
                                  </p:childTnLst>
                                </p:cTn>
                              </p:par>
                            </p:childTnLst>
                          </p:cTn>
                        </p:par>
                        <p:par>
                          <p:cTn id="24" fill="hold">
                            <p:stCondLst>
                              <p:cond delay="2000"/>
                            </p:stCondLst>
                            <p:childTnLst>
                              <p:par>
                                <p:cTn id="25" presetID="47" presetClass="entr" presetSubtype="0"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anim calcmode="lin" valueType="num">
                                      <p:cBhvr>
                                        <p:cTn id="28" dur="500" fill="hold"/>
                                        <p:tgtEl>
                                          <p:spTgt spid="28"/>
                                        </p:tgtEl>
                                        <p:attrNameLst>
                                          <p:attrName>ppt_x</p:attrName>
                                        </p:attrNameLst>
                                      </p:cBhvr>
                                      <p:tavLst>
                                        <p:tav tm="0">
                                          <p:val>
                                            <p:strVal val="#ppt_x"/>
                                          </p:val>
                                        </p:tav>
                                        <p:tav tm="100000">
                                          <p:val>
                                            <p:strVal val="#ppt_x"/>
                                          </p:val>
                                        </p:tav>
                                      </p:tavLst>
                                    </p:anim>
                                    <p:anim calcmode="lin" valueType="num">
                                      <p:cBhvr>
                                        <p:cTn id="29" dur="500" fill="hold"/>
                                        <p:tgtEl>
                                          <p:spTgt spid="28"/>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23" presetClass="entr" presetSubtype="272"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500" fill="hold"/>
                                        <p:tgtEl>
                                          <p:spTgt spid="24"/>
                                        </p:tgtEl>
                                        <p:attrNameLst>
                                          <p:attrName>ppt_w</p:attrName>
                                        </p:attrNameLst>
                                      </p:cBhvr>
                                      <p:tavLst>
                                        <p:tav tm="0">
                                          <p:val>
                                            <p:strVal val="2/3*#ppt_w"/>
                                          </p:val>
                                        </p:tav>
                                        <p:tav tm="100000">
                                          <p:val>
                                            <p:strVal val="#ppt_w"/>
                                          </p:val>
                                        </p:tav>
                                      </p:tavLst>
                                    </p:anim>
                                    <p:anim calcmode="lin" valueType="num">
                                      <p:cBhvr>
                                        <p:cTn id="34" dur="500" fill="hold"/>
                                        <p:tgtEl>
                                          <p:spTgt spid="24"/>
                                        </p:tgtEl>
                                        <p:attrNameLst>
                                          <p:attrName>ppt_h</p:attrName>
                                        </p:attrNameLst>
                                      </p:cBhvr>
                                      <p:tavLst>
                                        <p:tav tm="0">
                                          <p:val>
                                            <p:strVal val="2/3*#ppt_h"/>
                                          </p:val>
                                        </p:tav>
                                        <p:tav tm="100000">
                                          <p:val>
                                            <p:strVal val="#ppt_h"/>
                                          </p:val>
                                        </p:tav>
                                      </p:tavLst>
                                    </p:anim>
                                  </p:childTnLst>
                                </p:cTn>
                              </p:par>
                            </p:childTnLst>
                          </p:cTn>
                        </p:par>
                        <p:par>
                          <p:cTn id="35" fill="hold">
                            <p:stCondLst>
                              <p:cond delay="3000"/>
                            </p:stCondLst>
                            <p:childTnLst>
                              <p:par>
                                <p:cTn id="36" presetID="42" presetClass="entr" presetSubtype="0" fill="hold" grpId="0" nodeType="after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anim calcmode="lin" valueType="num">
                                      <p:cBhvr>
                                        <p:cTn id="39" dur="500" fill="hold"/>
                                        <p:tgtEl>
                                          <p:spTgt spid="29"/>
                                        </p:tgtEl>
                                        <p:attrNameLst>
                                          <p:attrName>ppt_x</p:attrName>
                                        </p:attrNameLst>
                                      </p:cBhvr>
                                      <p:tavLst>
                                        <p:tav tm="0">
                                          <p:val>
                                            <p:strVal val="#ppt_x"/>
                                          </p:val>
                                        </p:tav>
                                        <p:tav tm="100000">
                                          <p:val>
                                            <p:strVal val="#ppt_x"/>
                                          </p:val>
                                        </p:tav>
                                      </p:tavLst>
                                    </p:anim>
                                    <p:anim calcmode="lin" valueType="num">
                                      <p:cBhvr>
                                        <p:cTn id="40" dur="500" fill="hold"/>
                                        <p:tgtEl>
                                          <p:spTgt spid="29"/>
                                        </p:tgtEl>
                                        <p:attrNameLst>
                                          <p:attrName>ppt_y</p:attrName>
                                        </p:attrNameLst>
                                      </p:cBhvr>
                                      <p:tavLst>
                                        <p:tav tm="0">
                                          <p:val>
                                            <p:strVal val="#ppt_y+.1"/>
                                          </p:val>
                                        </p:tav>
                                        <p:tav tm="100000">
                                          <p:val>
                                            <p:strVal val="#ppt_y"/>
                                          </p:val>
                                        </p:tav>
                                      </p:tavLst>
                                    </p:anim>
                                  </p:childTnLst>
                                </p:cTn>
                              </p:par>
                            </p:childTnLst>
                          </p:cTn>
                        </p:par>
                        <p:par>
                          <p:cTn id="41" fill="hold">
                            <p:stCondLst>
                              <p:cond delay="3500"/>
                            </p:stCondLst>
                            <p:childTnLst>
                              <p:par>
                                <p:cTn id="42" presetID="23" presetClass="entr" presetSubtype="272"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p:cTn id="44" dur="500" fill="hold"/>
                                        <p:tgtEl>
                                          <p:spTgt spid="25"/>
                                        </p:tgtEl>
                                        <p:attrNameLst>
                                          <p:attrName>ppt_w</p:attrName>
                                        </p:attrNameLst>
                                      </p:cBhvr>
                                      <p:tavLst>
                                        <p:tav tm="0">
                                          <p:val>
                                            <p:strVal val="2/3*#ppt_w"/>
                                          </p:val>
                                        </p:tav>
                                        <p:tav tm="100000">
                                          <p:val>
                                            <p:strVal val="#ppt_w"/>
                                          </p:val>
                                        </p:tav>
                                      </p:tavLst>
                                    </p:anim>
                                    <p:anim calcmode="lin" valueType="num">
                                      <p:cBhvr>
                                        <p:cTn id="45" dur="500" fill="hold"/>
                                        <p:tgtEl>
                                          <p:spTgt spid="25"/>
                                        </p:tgtEl>
                                        <p:attrNameLst>
                                          <p:attrName>ppt_h</p:attrName>
                                        </p:attrNameLst>
                                      </p:cBhvr>
                                      <p:tavLst>
                                        <p:tav tm="0">
                                          <p:val>
                                            <p:strVal val="2/3*#ppt_h"/>
                                          </p:val>
                                        </p:tav>
                                        <p:tav tm="100000">
                                          <p:val>
                                            <p:strVal val="#ppt_h"/>
                                          </p:val>
                                        </p:tav>
                                      </p:tavLst>
                                    </p:anim>
                                  </p:childTnLst>
                                </p:cTn>
                              </p:par>
                            </p:childTnLst>
                          </p:cTn>
                        </p:par>
                        <p:par>
                          <p:cTn id="46" fill="hold">
                            <p:stCondLst>
                              <p:cond delay="4000"/>
                            </p:stCondLst>
                            <p:childTnLst>
                              <p:par>
                                <p:cTn id="47" presetID="47" presetClass="entr" presetSubtype="0"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anim calcmode="lin" valueType="num">
                                      <p:cBhvr>
                                        <p:cTn id="50" dur="500" fill="hold"/>
                                        <p:tgtEl>
                                          <p:spTgt spid="30"/>
                                        </p:tgtEl>
                                        <p:attrNameLst>
                                          <p:attrName>ppt_x</p:attrName>
                                        </p:attrNameLst>
                                      </p:cBhvr>
                                      <p:tavLst>
                                        <p:tav tm="0">
                                          <p:val>
                                            <p:strVal val="#ppt_x"/>
                                          </p:val>
                                        </p:tav>
                                        <p:tav tm="100000">
                                          <p:val>
                                            <p:strVal val="#ppt_x"/>
                                          </p:val>
                                        </p:tav>
                                      </p:tavLst>
                                    </p:anim>
                                    <p:anim calcmode="lin" valueType="num">
                                      <p:cBhvr>
                                        <p:cTn id="51" dur="500" fill="hold"/>
                                        <p:tgtEl>
                                          <p:spTgt spid="30"/>
                                        </p:tgtEl>
                                        <p:attrNameLst>
                                          <p:attrName>ppt_y</p:attrName>
                                        </p:attrNameLst>
                                      </p:cBhvr>
                                      <p:tavLst>
                                        <p:tav tm="0">
                                          <p:val>
                                            <p:strVal val="#ppt_y-.1"/>
                                          </p:val>
                                        </p:tav>
                                        <p:tav tm="100000">
                                          <p:val>
                                            <p:strVal val="#ppt_y"/>
                                          </p:val>
                                        </p:tav>
                                      </p:tavLst>
                                    </p:anim>
                                  </p:childTnLst>
                                </p:cTn>
                              </p:par>
                            </p:childTnLst>
                          </p:cTn>
                        </p:par>
                        <p:par>
                          <p:cTn id="52" fill="hold">
                            <p:stCondLst>
                              <p:cond delay="4500"/>
                            </p:stCondLst>
                            <p:childTnLst>
                              <p:par>
                                <p:cTn id="53" presetID="23" presetClass="entr" presetSubtype="272" fill="hold" grpId="0" nodeType="after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500" fill="hold"/>
                                        <p:tgtEl>
                                          <p:spTgt spid="26"/>
                                        </p:tgtEl>
                                        <p:attrNameLst>
                                          <p:attrName>ppt_w</p:attrName>
                                        </p:attrNameLst>
                                      </p:cBhvr>
                                      <p:tavLst>
                                        <p:tav tm="0">
                                          <p:val>
                                            <p:strVal val="2/3*#ppt_w"/>
                                          </p:val>
                                        </p:tav>
                                        <p:tav tm="100000">
                                          <p:val>
                                            <p:strVal val="#ppt_w"/>
                                          </p:val>
                                        </p:tav>
                                      </p:tavLst>
                                    </p:anim>
                                    <p:anim calcmode="lin" valueType="num">
                                      <p:cBhvr>
                                        <p:cTn id="56" dur="500" fill="hold"/>
                                        <p:tgtEl>
                                          <p:spTgt spid="26"/>
                                        </p:tgtEl>
                                        <p:attrNameLst>
                                          <p:attrName>ppt_h</p:attrName>
                                        </p:attrNameLst>
                                      </p:cBhvr>
                                      <p:tavLst>
                                        <p:tav tm="0">
                                          <p:val>
                                            <p:strVal val="2/3*#ppt_h"/>
                                          </p:val>
                                        </p:tav>
                                        <p:tav tm="100000">
                                          <p:val>
                                            <p:strVal val="#ppt_h"/>
                                          </p:val>
                                        </p:tav>
                                      </p:tavLst>
                                    </p:anim>
                                  </p:childTnLst>
                                </p:cTn>
                              </p:par>
                            </p:childTnLst>
                          </p:cTn>
                        </p:par>
                        <p:par>
                          <p:cTn id="57" fill="hold">
                            <p:stCondLst>
                              <p:cond delay="5000"/>
                            </p:stCondLst>
                            <p:childTnLst>
                              <p:par>
                                <p:cTn id="58" presetID="42" presetClass="entr" presetSubtype="0" fill="hold" grpId="0" nodeType="after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anim calcmode="lin" valueType="num">
                                      <p:cBhvr>
                                        <p:cTn id="61" dur="500" fill="hold"/>
                                        <p:tgtEl>
                                          <p:spTgt spid="31"/>
                                        </p:tgtEl>
                                        <p:attrNameLst>
                                          <p:attrName>ppt_x</p:attrName>
                                        </p:attrNameLst>
                                      </p:cBhvr>
                                      <p:tavLst>
                                        <p:tav tm="0">
                                          <p:val>
                                            <p:strVal val="#ppt_x"/>
                                          </p:val>
                                        </p:tav>
                                        <p:tav tm="100000">
                                          <p:val>
                                            <p:strVal val="#ppt_x"/>
                                          </p:val>
                                        </p:tav>
                                      </p:tavLst>
                                    </p:anim>
                                    <p:anim calcmode="lin" valueType="num">
                                      <p:cBhvr>
                                        <p:cTn id="62" dur="5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6" presetClass="emph" presetSubtype="0" fill="hold" grpId="1" nodeType="clickEffect">
                                  <p:stCondLst>
                                    <p:cond delay="0"/>
                                  </p:stCondLst>
                                  <p:childTnLst>
                                    <p:animEffect transition="out" filter="fade">
                                      <p:cBhvr>
                                        <p:cTn id="66" dur="500" tmFilter="0, 0; .2, .5; .8, .5; 1, 0"/>
                                        <p:tgtEl>
                                          <p:spTgt spid="27"/>
                                        </p:tgtEl>
                                      </p:cBhvr>
                                    </p:animEffect>
                                    <p:animScale>
                                      <p:cBhvr>
                                        <p:cTn id="67" dur="250" autoRev="1" fill="hold"/>
                                        <p:tgtEl>
                                          <p:spTgt spid="27"/>
                                        </p:tgtEl>
                                      </p:cBhvr>
                                      <p:by x="105000" y="105000"/>
                                    </p:animScale>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p:bldP spid="27" grpId="1"/>
      <p:bldP spid="28" grpId="0"/>
      <p:bldP spid="29" grpId="0"/>
      <p:bldP spid="30" grpId="0"/>
      <p:bldP spid="31" grpId="0"/>
      <p:bldP spid="3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990239" y="1021494"/>
            <a:ext cx="7459864" cy="3291029"/>
          </a:xfrm>
          <a:prstGeom prst="rect">
            <a:avLst/>
          </a:prstGeom>
        </p:spPr>
        <p:txBody>
          <a:bodyPr wrap="square">
            <a:spAutoFit/>
          </a:bodyPr>
          <a:lstStyle/>
          <a:p>
            <a:pPr marL="386080" indent="-386080">
              <a:lnSpc>
                <a:spcPct val="120000"/>
              </a:lnSpc>
              <a:spcBef>
                <a:spcPts val="900"/>
              </a:spcBef>
              <a:buClr>
                <a:srgbClr val="00B050"/>
              </a:buClr>
              <a:buFont typeface="+mj-lt"/>
              <a:buAutoNum type="arabicPeriod"/>
            </a:pPr>
            <a:r>
              <a:rPr lang="zh-CN" altLang="en-US" sz="2400" dirty="0">
                <a:solidFill>
                  <a:srgbClr val="686868"/>
                </a:solidFill>
                <a:latin typeface="+mj-ea"/>
                <a:ea typeface="+mj-ea"/>
              </a:rPr>
              <a:t>沟通中遇到的问题</a:t>
            </a:r>
            <a:endParaRPr lang="en-US" altLang="zh-CN" sz="2400" dirty="0">
              <a:solidFill>
                <a:srgbClr val="686868"/>
              </a:solidFill>
              <a:latin typeface="+mj-ea"/>
              <a:ea typeface="+mj-ea"/>
            </a:endParaRPr>
          </a:p>
          <a:p>
            <a:pPr marL="386080" indent="-386080">
              <a:lnSpc>
                <a:spcPct val="120000"/>
              </a:lnSpc>
              <a:spcBef>
                <a:spcPts val="900"/>
              </a:spcBef>
              <a:buClr>
                <a:srgbClr val="00B050"/>
              </a:buClr>
              <a:buFont typeface="+mj-lt"/>
              <a:buAutoNum type="arabicPeriod"/>
            </a:pPr>
            <a:endParaRPr lang="en-US" altLang="zh-CN" sz="2400" dirty="0">
              <a:solidFill>
                <a:srgbClr val="686868"/>
              </a:solidFill>
              <a:latin typeface="+mj-ea"/>
              <a:ea typeface="+mj-ea"/>
            </a:endParaRPr>
          </a:p>
          <a:p>
            <a:pPr marL="386080" indent="-386080">
              <a:lnSpc>
                <a:spcPct val="120000"/>
              </a:lnSpc>
              <a:spcBef>
                <a:spcPts val="900"/>
              </a:spcBef>
              <a:buClr>
                <a:srgbClr val="00B050"/>
              </a:buClr>
              <a:buFont typeface="+mj-lt"/>
              <a:buAutoNum type="arabicPeriod"/>
            </a:pPr>
            <a:endParaRPr lang="en-US" altLang="zh-CN" sz="2400" dirty="0">
              <a:solidFill>
                <a:srgbClr val="686868"/>
              </a:solidFill>
              <a:latin typeface="+mj-ea"/>
              <a:ea typeface="+mj-ea"/>
            </a:endParaRPr>
          </a:p>
          <a:p>
            <a:pPr marL="386080" indent="-386080">
              <a:lnSpc>
                <a:spcPct val="120000"/>
              </a:lnSpc>
              <a:spcBef>
                <a:spcPts val="900"/>
              </a:spcBef>
              <a:buClr>
                <a:srgbClr val="00B050"/>
              </a:buClr>
              <a:buFont typeface="+mj-lt"/>
              <a:buAutoNum type="arabicPeriod"/>
            </a:pPr>
            <a:r>
              <a:rPr lang="zh-CN" altLang="en-US" sz="2400" dirty="0">
                <a:solidFill>
                  <a:srgbClr val="686868"/>
                </a:solidFill>
                <a:latin typeface="+mj-ea"/>
                <a:ea typeface="+mj-ea"/>
              </a:rPr>
              <a:t>需求的易变性</a:t>
            </a:r>
            <a:endParaRPr lang="en-US" altLang="zh-CN" sz="2400" dirty="0">
              <a:solidFill>
                <a:srgbClr val="686868"/>
              </a:solidFill>
              <a:latin typeface="+mj-ea"/>
              <a:ea typeface="+mj-ea"/>
            </a:endParaRPr>
          </a:p>
          <a:p>
            <a:pPr marL="386080" indent="-386080">
              <a:lnSpc>
                <a:spcPct val="120000"/>
              </a:lnSpc>
              <a:spcBef>
                <a:spcPts val="900"/>
              </a:spcBef>
              <a:buClr>
                <a:srgbClr val="00B050"/>
              </a:buClr>
              <a:buFont typeface="+mj-lt"/>
              <a:buAutoNum type="arabicPeriod"/>
            </a:pPr>
            <a:endParaRPr lang="en-US" altLang="zh-CN" sz="2400" dirty="0">
              <a:solidFill>
                <a:srgbClr val="686868"/>
              </a:solidFill>
              <a:latin typeface="+mj-ea"/>
              <a:ea typeface="+mj-ea"/>
            </a:endParaRPr>
          </a:p>
          <a:p>
            <a:pPr marL="386080" indent="-386080">
              <a:lnSpc>
                <a:spcPct val="120000"/>
              </a:lnSpc>
              <a:spcBef>
                <a:spcPts val="900"/>
              </a:spcBef>
              <a:buClr>
                <a:srgbClr val="00B050"/>
              </a:buClr>
              <a:buFont typeface="+mj-lt"/>
              <a:buAutoNum type="arabicPeriod"/>
            </a:pPr>
            <a:r>
              <a:rPr lang="zh-CN" altLang="en-US" sz="2400" dirty="0">
                <a:solidFill>
                  <a:srgbClr val="686868"/>
                </a:solidFill>
                <a:latin typeface="+mj-ea"/>
                <a:ea typeface="+mj-ea"/>
              </a:rPr>
              <a:t>分析人员和顾客理解有误</a:t>
            </a:r>
            <a:endParaRPr lang="zh-CN" altLang="en-US" sz="2400" dirty="0">
              <a:solidFill>
                <a:srgbClr val="686868"/>
              </a:solidFill>
              <a:latin typeface="+mj-ea"/>
              <a:ea typeface="+mj-ea"/>
            </a:endParaRPr>
          </a:p>
        </p:txBody>
      </p:sp>
      <p:sp>
        <p:nvSpPr>
          <p:cNvPr id="4" name="文本"/>
          <p:cNvSpPr txBox="1"/>
          <p:nvPr/>
        </p:nvSpPr>
        <p:spPr>
          <a:xfrm>
            <a:off x="1543462" y="1525786"/>
            <a:ext cx="5000133" cy="1200329"/>
          </a:xfrm>
          <a:prstGeom prst="rect">
            <a:avLst/>
          </a:prstGeom>
          <a:noFill/>
        </p:spPr>
        <p:txBody>
          <a:bodyPr wrap="square" rtlCol="0" anchor="ctr">
            <a:spAutoFit/>
          </a:bodyPr>
          <a:lstStyle/>
          <a:p>
            <a:pPr marL="257175" indent="-257175">
              <a:lnSpc>
                <a:spcPct val="120000"/>
              </a:lnSpc>
              <a:buClr>
                <a:srgbClr val="00B050"/>
              </a:buClr>
              <a:buFont typeface="Wingdings" panose="05000000000000000000" pitchFamily="2" charset="2"/>
              <a:buChar char="¬"/>
            </a:pPr>
            <a:r>
              <a:rPr lang="zh-CN" altLang="en-US" sz="2000" spc="113" dirty="0">
                <a:latin typeface="+mj-ea"/>
                <a:ea typeface="+mj-ea"/>
              </a:rPr>
              <a:t>既不明白也说不清</a:t>
            </a:r>
            <a:endParaRPr lang="zh-CN" altLang="en-US" sz="2000" spc="113" dirty="0">
              <a:latin typeface="+mj-ea"/>
              <a:ea typeface="+mj-ea"/>
            </a:endParaRPr>
          </a:p>
          <a:p>
            <a:pPr marL="257175" indent="-257175">
              <a:lnSpc>
                <a:spcPct val="120000"/>
              </a:lnSpc>
              <a:buClr>
                <a:srgbClr val="00B050"/>
              </a:buClr>
              <a:buFont typeface="Wingdings" panose="05000000000000000000" pitchFamily="2" charset="2"/>
              <a:buChar char="¬"/>
            </a:pPr>
            <a:r>
              <a:rPr lang="zh-CN" altLang="en-US" sz="2000" spc="113" dirty="0">
                <a:latin typeface="+mj-ea"/>
                <a:ea typeface="+mj-ea"/>
              </a:rPr>
              <a:t>心里很清楚，但却说不清</a:t>
            </a:r>
            <a:endParaRPr lang="zh-CN" altLang="en-US" sz="2000" spc="113" dirty="0">
              <a:latin typeface="+mj-ea"/>
              <a:ea typeface="+mj-ea"/>
            </a:endParaRPr>
          </a:p>
          <a:p>
            <a:pPr marL="257175" indent="-257175">
              <a:lnSpc>
                <a:spcPct val="120000"/>
              </a:lnSpc>
              <a:buClr>
                <a:srgbClr val="00B050"/>
              </a:buClr>
              <a:buFont typeface="Wingdings" panose="05000000000000000000" pitchFamily="2" charset="2"/>
              <a:buChar char="¬"/>
            </a:pPr>
            <a:r>
              <a:rPr lang="zh-CN" altLang="en-US" sz="2000" spc="113" dirty="0">
                <a:latin typeface="+mj-ea"/>
                <a:ea typeface="+mj-ea"/>
              </a:rPr>
              <a:t>对业务非常熟悉，表述也很清晰</a:t>
            </a:r>
            <a:endParaRPr lang="zh-CN" altLang="en-US" sz="2000" spc="113" dirty="0">
              <a:latin typeface="+mj-ea"/>
              <a:ea typeface="+mj-ea"/>
            </a:endParaRPr>
          </a:p>
        </p:txBody>
      </p:sp>
      <p:sp>
        <p:nvSpPr>
          <p:cNvPr id="5" name="文本占位符 4"/>
          <p:cNvSpPr txBox="1"/>
          <p:nvPr/>
        </p:nvSpPr>
        <p:spPr>
          <a:xfrm>
            <a:off x="1541556" y="3266563"/>
            <a:ext cx="3982916" cy="5055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000" b="1" dirty="0">
                <a:solidFill>
                  <a:srgbClr val="FF8900"/>
                </a:solidFill>
              </a:rPr>
              <a:t>唯一不变的就是变化</a:t>
            </a:r>
            <a:endParaRPr lang="zh-CN" altLang="en-US" sz="3000" b="1" dirty="0">
              <a:solidFill>
                <a:srgbClr val="FF8900"/>
              </a:solidFill>
            </a:endParaRPr>
          </a:p>
        </p:txBody>
      </p:sp>
      <p:pic>
        <p:nvPicPr>
          <p:cNvPr id="7" name="图片 6"/>
          <p:cNvPicPr>
            <a:picLocks noChangeAspect="1"/>
          </p:cNvPicPr>
          <p:nvPr/>
        </p:nvPicPr>
        <p:blipFill>
          <a:blip r:embed="rId1">
            <a:clrChange>
              <a:clrFrom>
                <a:srgbClr val="F6F6F6"/>
              </a:clrFrom>
              <a:clrTo>
                <a:srgbClr val="F6F6F6">
                  <a:alpha val="0"/>
                </a:srgbClr>
              </a:clrTo>
            </a:clrChange>
          </a:blip>
          <a:stretch>
            <a:fillRect/>
          </a:stretch>
        </p:blipFill>
        <p:spPr>
          <a:xfrm>
            <a:off x="6037881" y="1416044"/>
            <a:ext cx="2747292" cy="2803647"/>
          </a:xfrm>
          <a:prstGeom prst="rect">
            <a:avLst/>
          </a:prstGeom>
        </p:spPr>
      </p:pic>
      <p:sp>
        <p:nvSpPr>
          <p:cNvPr id="2" name="标题 1"/>
          <p:cNvSpPr>
            <a:spLocks noGrp="1"/>
          </p:cNvSpPr>
          <p:nvPr>
            <p:ph type="title"/>
          </p:nvPr>
        </p:nvSpPr>
        <p:spPr/>
        <p:txBody>
          <a:bodyPr/>
          <a:lstStyle/>
          <a:p>
            <a:r>
              <a:rPr lang="zh-CN" altLang="en-US" kern="100" dirty="0">
                <a:latin typeface="+mn-ea"/>
                <a:cs typeface="Times New Roman" panose="02020603050405020304" pitchFamily="18" charset="0"/>
              </a:rPr>
              <a:t>需求分析的</a:t>
            </a:r>
            <a:r>
              <a:rPr lang="zh-CN" altLang="en-US" kern="100" dirty="0" smtClean="0">
                <a:latin typeface="+mn-ea"/>
                <a:cs typeface="Times New Roman" panose="02020603050405020304" pitchFamily="18" charset="0"/>
              </a:rPr>
              <a:t>困难</a:t>
            </a:r>
            <a:endParaRPr lang="zh-CN" altLang="en-US" dirty="0"/>
          </a:p>
        </p:txBody>
      </p:sp>
      <p:sp>
        <p:nvSpPr>
          <p:cNvPr id="6" name="日期占位符 5"/>
          <p:cNvSpPr>
            <a:spLocks noGrp="1"/>
          </p:cNvSpPr>
          <p:nvPr>
            <p:ph type="dt" sz="half" idx="10"/>
          </p:nvPr>
        </p:nvSpPr>
        <p:spPr/>
        <p:txBody>
          <a:bodyPr/>
          <a:lstStyle/>
          <a:p>
            <a:fld id="{41F66E08-2231-4AE1-8F87-D40526277EA5}" type="datetime1">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smtClean="0"/>
              <a:t>软件工程</a:t>
            </a:r>
            <a:endParaRPr lang="zh-CN" altLang="en-US"/>
          </a:p>
        </p:txBody>
      </p:sp>
      <p:sp>
        <p:nvSpPr>
          <p:cNvPr id="9" name="灯片编号占位符 8"/>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pan/>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up)">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wipe(up)">
                                      <p:cBhvr>
                                        <p:cTn id="17" dur="500"/>
                                        <p:tgtEl>
                                          <p:spTgt spid="1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barn(outVertic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animEffect transition="in" filter="wipe(up)">
                                      <p:cBhvr>
                                        <p:cTn id="27"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4" grpId="0"/>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37674" y="2436945"/>
            <a:ext cx="2502568" cy="830997"/>
          </a:xfrm>
          <a:prstGeom prst="rect">
            <a:avLst/>
          </a:prstGeom>
        </p:spPr>
        <p:txBody>
          <a:bodyPr wrap="square">
            <a:spAutoFit/>
          </a:bodyPr>
          <a:lstStyle/>
          <a:p>
            <a:pPr algn="ctr">
              <a:lnSpc>
                <a:spcPct val="120000"/>
              </a:lnSpc>
              <a:spcBef>
                <a:spcPts val="900"/>
              </a:spcBef>
              <a:buClr>
                <a:srgbClr val="00B050"/>
              </a:buClr>
            </a:pPr>
            <a:r>
              <a:rPr lang="zh-CN" altLang="en-US" sz="2000" b="1" dirty="0">
                <a:solidFill>
                  <a:srgbClr val="686868"/>
                </a:solidFill>
                <a:latin typeface="+mj-ea"/>
                <a:ea typeface="+mj-ea"/>
              </a:rPr>
              <a:t>分析人员和顾客理解有误造成的结果</a:t>
            </a:r>
            <a:endParaRPr lang="zh-CN" altLang="en-US" sz="2000" b="1" dirty="0">
              <a:solidFill>
                <a:srgbClr val="686868"/>
              </a:solidFill>
              <a:latin typeface="+mj-ea"/>
              <a:ea typeface="+mj-ea"/>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44779" y="672502"/>
            <a:ext cx="5347371" cy="4015771"/>
          </a:xfrm>
          <a:prstGeom prst="rect">
            <a:avLst/>
          </a:prstGeom>
        </p:spPr>
      </p:pic>
      <p:sp>
        <p:nvSpPr>
          <p:cNvPr id="4" name="标题 3"/>
          <p:cNvSpPr>
            <a:spLocks noGrp="1"/>
          </p:cNvSpPr>
          <p:nvPr>
            <p:ph type="title"/>
          </p:nvPr>
        </p:nvSpPr>
        <p:spPr/>
        <p:txBody>
          <a:bodyPr/>
          <a:lstStyle/>
          <a:p>
            <a:r>
              <a:rPr lang="zh-CN" altLang="en-US" kern="100" dirty="0">
                <a:latin typeface="+mn-ea"/>
                <a:cs typeface="Times New Roman" panose="02020603050405020304" pitchFamily="18" charset="0"/>
              </a:rPr>
              <a:t>需求分析的</a:t>
            </a:r>
            <a:r>
              <a:rPr lang="zh-CN" altLang="en-US" kern="100" dirty="0" smtClean="0">
                <a:latin typeface="+mn-ea"/>
                <a:cs typeface="Times New Roman" panose="02020603050405020304" pitchFamily="18" charset="0"/>
              </a:rPr>
              <a:t>困难</a:t>
            </a:r>
            <a:endParaRPr lang="zh-CN" altLang="en-US" dirty="0"/>
          </a:p>
        </p:txBody>
      </p:sp>
      <p:sp>
        <p:nvSpPr>
          <p:cNvPr id="5" name="日期占位符 4"/>
          <p:cNvSpPr>
            <a:spLocks noGrp="1"/>
          </p:cNvSpPr>
          <p:nvPr>
            <p:ph type="dt" sz="half" idx="10"/>
          </p:nvPr>
        </p:nvSpPr>
        <p:spPr/>
        <p:txBody>
          <a:bodyPr/>
          <a:lstStyle/>
          <a:p>
            <a:fld id="{6C0315CB-983B-4A0A-9CEF-176CE754FF7D}"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smtClean="0"/>
              <a:t>软件工程</a:t>
            </a:r>
            <a:endParaRPr lang="zh-CN" altLang="en-US"/>
          </a:p>
        </p:txBody>
      </p:sp>
      <p:sp>
        <p:nvSpPr>
          <p:cNvPr id="7" name="灯片编号占位符 6"/>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pan/>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up)">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前情回顾</a:t>
            </a:r>
            <a:endParaRPr lang="zh-CN" altLang="en-US" dirty="0"/>
          </a:p>
        </p:txBody>
      </p:sp>
      <p:sp>
        <p:nvSpPr>
          <p:cNvPr id="3" name="内容占位符 2"/>
          <p:cNvSpPr>
            <a:spLocks noGrp="1"/>
          </p:cNvSpPr>
          <p:nvPr>
            <p:ph idx="1"/>
          </p:nvPr>
        </p:nvSpPr>
        <p:spPr>
          <a:xfrm>
            <a:off x="1094321" y="1017271"/>
            <a:ext cx="7506609" cy="3520440"/>
          </a:xfrm>
        </p:spPr>
        <p:txBody>
          <a:bodyPr>
            <a:normAutofit/>
          </a:bodyPr>
          <a:lstStyle/>
          <a:p>
            <a:pPr>
              <a:lnSpc>
                <a:spcPct val="110000"/>
              </a:lnSpc>
            </a:pPr>
            <a:r>
              <a:rPr lang="zh-CN" altLang="en-US" dirty="0" smtClean="0"/>
              <a:t>软件计划阶段</a:t>
            </a:r>
            <a:endParaRPr lang="en-US" altLang="zh-CN" dirty="0" smtClean="0"/>
          </a:p>
          <a:p>
            <a:pPr lvl="1"/>
            <a:r>
              <a:rPr lang="zh-CN" altLang="en-US" dirty="0" smtClean="0"/>
              <a:t>问题定义</a:t>
            </a:r>
            <a:endParaRPr lang="en-US" altLang="zh-CN" dirty="0" smtClean="0"/>
          </a:p>
          <a:p>
            <a:pPr lvl="1"/>
            <a:r>
              <a:rPr lang="zh-CN" altLang="en-US" dirty="0" smtClean="0"/>
              <a:t>可行性研究和项目计划</a:t>
            </a:r>
            <a:endParaRPr lang="en-US" altLang="zh-CN" dirty="0" smtClean="0"/>
          </a:p>
          <a:p>
            <a:pPr>
              <a:lnSpc>
                <a:spcPct val="110000"/>
              </a:lnSpc>
            </a:pPr>
            <a:r>
              <a:rPr lang="en-US" altLang="zh-CN" dirty="0" smtClean="0"/>
              <a:t>UML</a:t>
            </a:r>
            <a:r>
              <a:rPr lang="zh-CN" altLang="en-US" dirty="0" smtClean="0"/>
              <a:t>概述</a:t>
            </a:r>
            <a:endParaRPr lang="en-US" altLang="zh-CN" dirty="0" smtClean="0"/>
          </a:p>
          <a:p>
            <a:pPr lvl="1"/>
            <a:r>
              <a:rPr lang="en-US" altLang="zh-CN" dirty="0" smtClean="0"/>
              <a:t>UML</a:t>
            </a:r>
            <a:r>
              <a:rPr lang="zh-CN" altLang="en-US" dirty="0" smtClean="0"/>
              <a:t>的作用、组成、</a:t>
            </a:r>
            <a:r>
              <a:rPr lang="en-US" altLang="zh-CN" dirty="0" smtClean="0"/>
              <a:t>5</a:t>
            </a:r>
            <a:r>
              <a:rPr lang="zh-CN" altLang="en-US" dirty="0" smtClean="0"/>
              <a:t>类图形</a:t>
            </a:r>
            <a:endParaRPr lang="zh-CN" altLang="en-US" dirty="0"/>
          </a:p>
        </p:txBody>
      </p:sp>
      <p:sp>
        <p:nvSpPr>
          <p:cNvPr id="4" name="日期占位符 3"/>
          <p:cNvSpPr>
            <a:spLocks noGrp="1"/>
          </p:cNvSpPr>
          <p:nvPr>
            <p:ph type="dt" sz="half" idx="10"/>
          </p:nvPr>
        </p:nvSpPr>
        <p:spPr/>
        <p:txBody>
          <a:bodyPr/>
          <a:lstStyle/>
          <a:p>
            <a:fld id="{4C5B2320-91D2-47C7-8137-E92D9315E73E}"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dirty="0"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
        <p:nvSpPr>
          <p:cNvPr id="17" name="文本框 16"/>
          <p:cNvSpPr txBox="1"/>
          <p:nvPr/>
        </p:nvSpPr>
        <p:spPr>
          <a:xfrm>
            <a:off x="4047070" y="1017271"/>
            <a:ext cx="4972051" cy="2246769"/>
          </a:xfrm>
          <a:prstGeom prst="borderCallout1">
            <a:avLst>
              <a:gd name="adj1" fmla="val 101024"/>
              <a:gd name="adj2" fmla="val 59720"/>
              <a:gd name="adj3" fmla="val 119231"/>
              <a:gd name="adj4" fmla="val 35652"/>
            </a:avLst>
          </a:prstGeom>
          <a:solidFill>
            <a:schemeClr val="bg1">
              <a:lumMod val="95000"/>
            </a:schemeClr>
          </a:solidFill>
          <a:ln>
            <a:solidFill>
              <a:schemeClr val="tx1"/>
            </a:solidFill>
          </a:ln>
        </p:spPr>
        <p:txBody>
          <a:bodyPr wrap="square" rtlCol="0">
            <a:spAutoFit/>
          </a:bodyPr>
          <a:lstStyle/>
          <a:p>
            <a:pPr marL="457200" indent="-457200">
              <a:lnSpc>
                <a:spcPct val="100000"/>
              </a:lnSpc>
              <a:spcBef>
                <a:spcPts val="1200"/>
              </a:spcBef>
              <a:buNone/>
            </a:pPr>
            <a:r>
              <a:rPr lang="zh-CN" altLang="en-US" sz="2000" dirty="0">
                <a:latin typeface="+mj-ea"/>
                <a:ea typeface="+mj-ea"/>
              </a:rPr>
              <a:t>第</a:t>
            </a:r>
            <a:r>
              <a:rPr lang="en-US" altLang="zh-CN" sz="2000" dirty="0">
                <a:latin typeface="+mj-ea"/>
                <a:ea typeface="+mj-ea"/>
              </a:rPr>
              <a:t>1</a:t>
            </a:r>
            <a:r>
              <a:rPr lang="zh-CN" altLang="en-US" sz="2000" dirty="0">
                <a:latin typeface="+mj-ea"/>
                <a:ea typeface="+mj-ea"/>
              </a:rPr>
              <a:t>类：用例图</a:t>
            </a:r>
            <a:endParaRPr lang="zh-CN" altLang="en-US" sz="2000" dirty="0">
              <a:latin typeface="+mj-ea"/>
              <a:ea typeface="+mj-ea"/>
            </a:endParaRPr>
          </a:p>
          <a:p>
            <a:pPr marL="457200" indent="-457200">
              <a:lnSpc>
                <a:spcPct val="100000"/>
              </a:lnSpc>
              <a:spcBef>
                <a:spcPts val="1200"/>
              </a:spcBef>
              <a:buNone/>
            </a:pPr>
            <a:r>
              <a:rPr lang="zh-CN" altLang="en-US" sz="2000" dirty="0">
                <a:latin typeface="+mj-ea"/>
                <a:ea typeface="+mj-ea"/>
              </a:rPr>
              <a:t>第</a:t>
            </a:r>
            <a:r>
              <a:rPr lang="en-US" altLang="zh-CN" sz="2000" dirty="0">
                <a:latin typeface="+mj-ea"/>
                <a:ea typeface="+mj-ea"/>
              </a:rPr>
              <a:t>2</a:t>
            </a:r>
            <a:r>
              <a:rPr lang="zh-CN" altLang="en-US" sz="2000" dirty="0">
                <a:latin typeface="+mj-ea"/>
                <a:ea typeface="+mj-ea"/>
              </a:rPr>
              <a:t>类：静态图（包括类图、对象图和包图）</a:t>
            </a:r>
            <a:endParaRPr lang="zh-CN" altLang="en-US" sz="2000" dirty="0">
              <a:latin typeface="+mj-ea"/>
              <a:ea typeface="+mj-ea"/>
            </a:endParaRPr>
          </a:p>
          <a:p>
            <a:pPr marL="457200" indent="-457200">
              <a:lnSpc>
                <a:spcPct val="100000"/>
              </a:lnSpc>
              <a:spcBef>
                <a:spcPts val="1200"/>
              </a:spcBef>
              <a:buNone/>
            </a:pPr>
            <a:r>
              <a:rPr lang="zh-CN" altLang="en-US" sz="2000" dirty="0">
                <a:latin typeface="+mj-ea"/>
                <a:ea typeface="+mj-ea"/>
              </a:rPr>
              <a:t>第</a:t>
            </a:r>
            <a:r>
              <a:rPr lang="en-US" altLang="zh-CN" sz="2000" dirty="0">
                <a:latin typeface="+mj-ea"/>
                <a:ea typeface="+mj-ea"/>
              </a:rPr>
              <a:t>3</a:t>
            </a:r>
            <a:r>
              <a:rPr lang="zh-CN" altLang="en-US" sz="2000" dirty="0">
                <a:latin typeface="+mj-ea"/>
                <a:ea typeface="+mj-ea"/>
              </a:rPr>
              <a:t>类：行为图（包括状态图和活动图）</a:t>
            </a:r>
            <a:endParaRPr lang="zh-CN" altLang="en-US" sz="2000" dirty="0">
              <a:latin typeface="+mj-ea"/>
              <a:ea typeface="+mj-ea"/>
            </a:endParaRPr>
          </a:p>
          <a:p>
            <a:pPr marL="457200" indent="-457200">
              <a:lnSpc>
                <a:spcPct val="100000"/>
              </a:lnSpc>
              <a:spcBef>
                <a:spcPts val="1200"/>
              </a:spcBef>
              <a:buNone/>
            </a:pPr>
            <a:r>
              <a:rPr lang="zh-CN" altLang="en-US" sz="2000" dirty="0">
                <a:latin typeface="+mj-ea"/>
                <a:ea typeface="+mj-ea"/>
              </a:rPr>
              <a:t>第</a:t>
            </a:r>
            <a:r>
              <a:rPr lang="en-US" altLang="zh-CN" sz="2000" dirty="0">
                <a:latin typeface="+mj-ea"/>
                <a:ea typeface="+mj-ea"/>
              </a:rPr>
              <a:t>4</a:t>
            </a:r>
            <a:r>
              <a:rPr lang="zh-CN" altLang="en-US" sz="2000" dirty="0">
                <a:latin typeface="+mj-ea"/>
                <a:ea typeface="+mj-ea"/>
              </a:rPr>
              <a:t>类：交互图（包括时序图和协作图）</a:t>
            </a:r>
            <a:endParaRPr lang="zh-CN" altLang="en-US" sz="2000" dirty="0">
              <a:latin typeface="+mj-ea"/>
              <a:ea typeface="+mj-ea"/>
            </a:endParaRPr>
          </a:p>
          <a:p>
            <a:pPr marL="457200" indent="-457200">
              <a:lnSpc>
                <a:spcPct val="100000"/>
              </a:lnSpc>
              <a:spcBef>
                <a:spcPts val="1200"/>
              </a:spcBef>
              <a:buNone/>
            </a:pPr>
            <a:r>
              <a:rPr lang="zh-CN" altLang="en-US" sz="2000" dirty="0">
                <a:latin typeface="+mj-ea"/>
                <a:ea typeface="+mj-ea"/>
              </a:rPr>
              <a:t>第</a:t>
            </a:r>
            <a:r>
              <a:rPr lang="en-US" altLang="zh-CN" sz="2000" dirty="0">
                <a:latin typeface="+mj-ea"/>
                <a:ea typeface="+mj-ea"/>
              </a:rPr>
              <a:t>5</a:t>
            </a:r>
            <a:r>
              <a:rPr lang="zh-CN" altLang="en-US" sz="2000" dirty="0">
                <a:latin typeface="+mj-ea"/>
                <a:ea typeface="+mj-ea"/>
              </a:rPr>
              <a:t>类：实现图（包括组件图和配置图）</a:t>
            </a:r>
            <a:endParaRPr lang="zh-CN" altLang="en-US" sz="2000" dirty="0">
              <a:solidFill>
                <a:srgbClr val="FF0000"/>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需求获取</a:t>
            </a:r>
            <a:endParaRPr lang="zh-CN" altLang="en-US" dirty="0"/>
          </a:p>
        </p:txBody>
      </p:sp>
      <p:sp>
        <p:nvSpPr>
          <p:cNvPr id="3" name="日期占位符 2"/>
          <p:cNvSpPr>
            <a:spLocks noGrp="1"/>
          </p:cNvSpPr>
          <p:nvPr>
            <p:ph type="dt" sz="half" idx="10"/>
          </p:nvPr>
        </p:nvSpPr>
        <p:spPr/>
        <p:txBody>
          <a:bodyPr/>
          <a:lstStyle/>
          <a:p>
            <a:fld id="{5902FD77-8323-485D-87E2-91A0E9C84954}" type="datetime1">
              <a:rPr lang="zh-CN" altLang="en-US" smtClean="0"/>
            </a:fld>
            <a:endParaRPr lang="zh-CN" altLang="en-US"/>
          </a:p>
        </p:txBody>
      </p:sp>
      <p:sp>
        <p:nvSpPr>
          <p:cNvPr id="4" name="页脚占位符 3"/>
          <p:cNvSpPr>
            <a:spLocks noGrp="1"/>
          </p:cNvSpPr>
          <p:nvPr>
            <p:ph type="ftr" sz="quarter" idx="11"/>
          </p:nvPr>
        </p:nvSpPr>
        <p:spPr/>
        <p:txBody>
          <a:bodyPr/>
          <a:lstStyle/>
          <a:p>
            <a:r>
              <a:rPr lang="zh-CN" altLang="en-US" smtClean="0"/>
              <a:t>软件工程</a:t>
            </a:r>
            <a:endParaRPr lang="zh-CN" altLang="en-US"/>
          </a:p>
        </p:txBody>
      </p:sp>
      <p:sp>
        <p:nvSpPr>
          <p:cNvPr id="5" name="灯片编号占位符 4"/>
          <p:cNvSpPr>
            <a:spLocks noGrp="1"/>
          </p:cNvSpPr>
          <p:nvPr>
            <p:ph type="sldNum" sz="quarter" idx="12"/>
          </p:nvPr>
        </p:nvSpPr>
        <p:spPr/>
        <p:txBody>
          <a:bodyPr/>
          <a:lstStyle/>
          <a:p>
            <a:fld id="{F528F39D-B5E5-4CA7-906C-979D5A62978D}"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690035" y="1117434"/>
            <a:ext cx="4286250" cy="2114550"/>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5927" y="1117434"/>
            <a:ext cx="3212320" cy="321232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zh-CN" dirty="0"/>
              <a:t>需求获取的内容</a:t>
            </a:r>
            <a:endParaRPr lang="zh-CN" altLang="en-US" dirty="0"/>
          </a:p>
        </p:txBody>
      </p:sp>
      <p:sp>
        <p:nvSpPr>
          <p:cNvPr id="7" name="内容占位符 6"/>
          <p:cNvSpPr>
            <a:spLocks noGrp="1"/>
          </p:cNvSpPr>
          <p:nvPr>
            <p:ph idx="1"/>
          </p:nvPr>
        </p:nvSpPr>
        <p:spPr>
          <a:xfrm>
            <a:off x="768097" y="1010653"/>
            <a:ext cx="7832833" cy="3721368"/>
          </a:xfrm>
        </p:spPr>
        <p:txBody>
          <a:bodyPr>
            <a:noAutofit/>
          </a:bodyPr>
          <a:lstStyle/>
          <a:p>
            <a:pPr marL="342900" indent="-342900">
              <a:lnSpc>
                <a:spcPct val="100000"/>
              </a:lnSpc>
              <a:spcBef>
                <a:spcPts val="600"/>
              </a:spcBef>
            </a:pPr>
            <a:r>
              <a:rPr lang="zh-CN" altLang="en-US" sz="2000" dirty="0" smtClean="0">
                <a:solidFill>
                  <a:schemeClr val="tx1">
                    <a:lumMod val="65000"/>
                    <a:lumOff val="35000"/>
                  </a:schemeClr>
                </a:solidFill>
              </a:rPr>
              <a:t>先</a:t>
            </a:r>
            <a:r>
              <a:rPr lang="zh-CN" altLang="en-US" sz="2000" dirty="0">
                <a:solidFill>
                  <a:schemeClr val="tx1">
                    <a:lumMod val="65000"/>
                    <a:lumOff val="35000"/>
                  </a:schemeClr>
                </a:solidFill>
              </a:rPr>
              <a:t>集中在使用者对系统的观点上，以收集用户原始资料，数据、工作方式、工作流程、使用要求等为工作起点，深入到部门、车间、班组，做好原始纪录</a:t>
            </a:r>
            <a:r>
              <a:rPr lang="zh-CN" altLang="en-US" sz="2000" dirty="0" smtClean="0">
                <a:solidFill>
                  <a:schemeClr val="tx1">
                    <a:lumMod val="65000"/>
                    <a:lumOff val="35000"/>
                  </a:schemeClr>
                </a:solidFill>
              </a:rPr>
              <a:t>；</a:t>
            </a:r>
            <a:endParaRPr lang="en-US" altLang="zh-CN" sz="2000" dirty="0" smtClean="0">
              <a:solidFill>
                <a:schemeClr val="tx1">
                  <a:lumMod val="65000"/>
                  <a:lumOff val="35000"/>
                </a:schemeClr>
              </a:solidFill>
            </a:endParaRPr>
          </a:p>
          <a:p>
            <a:pPr marL="342900" indent="-342900">
              <a:lnSpc>
                <a:spcPct val="100000"/>
              </a:lnSpc>
              <a:spcBef>
                <a:spcPts val="600"/>
              </a:spcBef>
            </a:pPr>
            <a:r>
              <a:rPr lang="zh-CN" altLang="en-US" sz="2000" dirty="0">
                <a:solidFill>
                  <a:schemeClr val="tx1">
                    <a:lumMod val="65000"/>
                    <a:lumOff val="35000"/>
                  </a:schemeClr>
                </a:solidFill>
              </a:rPr>
              <a:t>然后根据对问题及其环境的理解与软件开发经验，改正用户需求的模糊性、歧义性和不一致性，排除由于用户的片面性和短期行为所导致的不合理要求、挖掘用户尚未提出但具有价值的潜在需求，并在用户的帮助下对相互冲突的要求进行折衷，使用户需求逐步精确化、一致化和完全化；</a:t>
            </a:r>
            <a:endParaRPr lang="zh-CN" altLang="en-US" sz="2000" dirty="0">
              <a:solidFill>
                <a:schemeClr val="tx1">
                  <a:lumMod val="65000"/>
                  <a:lumOff val="35000"/>
                </a:schemeClr>
              </a:solidFill>
            </a:endParaRPr>
          </a:p>
          <a:p>
            <a:pPr marL="342900" indent="-342900" defTabSz="914400">
              <a:lnSpc>
                <a:spcPct val="100000"/>
              </a:lnSpc>
              <a:spcBef>
                <a:spcPts val="600"/>
              </a:spcBef>
              <a:defRPr/>
            </a:pPr>
            <a:r>
              <a:rPr lang="zh-CN" altLang="en-US" sz="2000" dirty="0">
                <a:solidFill>
                  <a:schemeClr val="tx1">
                    <a:lumMod val="65000"/>
                    <a:lumOff val="35000"/>
                  </a:schemeClr>
                </a:solidFill>
              </a:rPr>
              <a:t>需求获取不是一次完成，不仅仅在分析阶段，在问题定义、可行性研究阶段都需要，是往复进行、逐步深化的结果</a:t>
            </a:r>
            <a:r>
              <a:rPr lang="zh-CN" altLang="en-US" sz="2000" dirty="0" smtClean="0">
                <a:solidFill>
                  <a:schemeClr val="tx1">
                    <a:lumMod val="65000"/>
                    <a:lumOff val="35000"/>
                  </a:schemeClr>
                </a:solidFill>
              </a:rPr>
              <a:t>。</a:t>
            </a:r>
            <a:endParaRPr lang="zh-CN" altLang="en-US" sz="2000" dirty="0">
              <a:solidFill>
                <a:schemeClr val="tx1">
                  <a:lumMod val="65000"/>
                  <a:lumOff val="35000"/>
                </a:schemeClr>
              </a:solidFill>
            </a:endParaRPr>
          </a:p>
        </p:txBody>
      </p:sp>
      <p:sp>
        <p:nvSpPr>
          <p:cNvPr id="3" name="日期占位符 2"/>
          <p:cNvSpPr>
            <a:spLocks noGrp="1"/>
          </p:cNvSpPr>
          <p:nvPr>
            <p:ph type="dt" sz="half" idx="10"/>
          </p:nvPr>
        </p:nvSpPr>
        <p:spPr/>
        <p:txBody>
          <a:bodyPr/>
          <a:lstStyle/>
          <a:p>
            <a:fld id="{5902FD77-8323-485D-87E2-91A0E9C84954}" type="datetime1">
              <a:rPr lang="zh-CN" altLang="en-US" smtClean="0"/>
            </a:fld>
            <a:endParaRPr lang="zh-CN" altLang="en-US" dirty="0"/>
          </a:p>
        </p:txBody>
      </p:sp>
      <p:sp>
        <p:nvSpPr>
          <p:cNvPr id="4" name="页脚占位符 3"/>
          <p:cNvSpPr>
            <a:spLocks noGrp="1"/>
          </p:cNvSpPr>
          <p:nvPr>
            <p:ph type="ftr" sz="quarter" idx="11"/>
          </p:nvPr>
        </p:nvSpPr>
        <p:spPr/>
        <p:txBody>
          <a:bodyPr/>
          <a:lstStyle/>
          <a:p>
            <a:r>
              <a:rPr lang="zh-CN" altLang="en-US" dirty="0" smtClean="0"/>
              <a:t>软件工程</a:t>
            </a:r>
            <a:endParaRPr lang="zh-CN" altLang="en-US" dirty="0"/>
          </a:p>
        </p:txBody>
      </p:sp>
      <p:sp>
        <p:nvSpPr>
          <p:cNvPr id="5" name="灯片编号占位符 4"/>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962804" y="1145799"/>
            <a:ext cx="6303991" cy="1874359"/>
          </a:xfrm>
          <a:prstGeom prst="rect">
            <a:avLst/>
          </a:prstGeom>
        </p:spPr>
        <p:txBody>
          <a:bodyPr wrap="square">
            <a:spAutoFit/>
          </a:bodyPr>
          <a:lstStyle/>
          <a:p>
            <a:pPr>
              <a:lnSpc>
                <a:spcPct val="120000"/>
              </a:lnSpc>
              <a:spcBef>
                <a:spcPts val="900"/>
              </a:spcBef>
              <a:buClr>
                <a:srgbClr val="00B050"/>
              </a:buClr>
            </a:pPr>
            <a:r>
              <a:rPr lang="zh-CN" altLang="en-US" sz="2800" dirty="0">
                <a:solidFill>
                  <a:srgbClr val="686868"/>
                </a:solidFill>
                <a:latin typeface="+mj-ea"/>
                <a:ea typeface="+mj-ea"/>
              </a:rPr>
              <a:t>第一阶段：“访谈式”（</a:t>
            </a:r>
            <a:r>
              <a:rPr lang="en-US" altLang="zh-CN" sz="2800" dirty="0">
                <a:solidFill>
                  <a:srgbClr val="686868"/>
                </a:solidFill>
                <a:latin typeface="+mj-ea"/>
                <a:ea typeface="+mj-ea"/>
              </a:rPr>
              <a:t>Visitation</a:t>
            </a:r>
            <a:r>
              <a:rPr lang="zh-CN" altLang="en-US" sz="2800" dirty="0">
                <a:solidFill>
                  <a:srgbClr val="686868"/>
                </a:solidFill>
                <a:latin typeface="+mj-ea"/>
                <a:ea typeface="+mj-ea"/>
              </a:rPr>
              <a:t>）</a:t>
            </a:r>
            <a:endParaRPr lang="zh-CN" altLang="en-US" sz="2800" dirty="0">
              <a:solidFill>
                <a:srgbClr val="686868"/>
              </a:solidFill>
              <a:latin typeface="+mj-ea"/>
              <a:ea typeface="+mj-ea"/>
            </a:endParaRPr>
          </a:p>
          <a:p>
            <a:pPr>
              <a:lnSpc>
                <a:spcPct val="120000"/>
              </a:lnSpc>
              <a:spcBef>
                <a:spcPts val="900"/>
              </a:spcBef>
              <a:buClr>
                <a:srgbClr val="00B050"/>
              </a:buClr>
            </a:pPr>
            <a:r>
              <a:rPr lang="zh-CN" altLang="en-US" sz="2800" dirty="0">
                <a:solidFill>
                  <a:srgbClr val="686868"/>
                </a:solidFill>
                <a:latin typeface="+mj-ea"/>
                <a:ea typeface="+mj-ea"/>
              </a:rPr>
              <a:t>第二阶段：“诱导式”（</a:t>
            </a:r>
            <a:r>
              <a:rPr lang="en-US" altLang="zh-CN" sz="2800" dirty="0">
                <a:solidFill>
                  <a:srgbClr val="686868"/>
                </a:solidFill>
                <a:latin typeface="+mj-ea"/>
                <a:ea typeface="+mj-ea"/>
              </a:rPr>
              <a:t>Inducement</a:t>
            </a:r>
            <a:r>
              <a:rPr lang="zh-CN" altLang="en-US" sz="2800" dirty="0">
                <a:solidFill>
                  <a:srgbClr val="686868"/>
                </a:solidFill>
                <a:latin typeface="+mj-ea"/>
                <a:ea typeface="+mj-ea"/>
              </a:rPr>
              <a:t>）</a:t>
            </a:r>
            <a:endParaRPr lang="zh-CN" altLang="en-US" sz="2800" dirty="0">
              <a:solidFill>
                <a:srgbClr val="686868"/>
              </a:solidFill>
              <a:latin typeface="+mj-ea"/>
              <a:ea typeface="+mj-ea"/>
            </a:endParaRPr>
          </a:p>
          <a:p>
            <a:pPr>
              <a:lnSpc>
                <a:spcPct val="120000"/>
              </a:lnSpc>
              <a:spcBef>
                <a:spcPts val="900"/>
              </a:spcBef>
              <a:buClr>
                <a:srgbClr val="00B050"/>
              </a:buClr>
            </a:pPr>
            <a:r>
              <a:rPr lang="zh-CN" altLang="en-US" sz="2800" dirty="0">
                <a:solidFill>
                  <a:srgbClr val="686868"/>
                </a:solidFill>
                <a:latin typeface="+mj-ea"/>
                <a:ea typeface="+mj-ea"/>
              </a:rPr>
              <a:t>第三阶段：“确认式”</a:t>
            </a:r>
            <a:r>
              <a:rPr lang="zh-CN" altLang="en-US" sz="2800" dirty="0" smtClean="0">
                <a:solidFill>
                  <a:srgbClr val="686868"/>
                </a:solidFill>
                <a:latin typeface="+mj-ea"/>
                <a:ea typeface="+mj-ea"/>
              </a:rPr>
              <a:t>（</a:t>
            </a:r>
            <a:r>
              <a:rPr lang="en-US" altLang="zh-CN" sz="2800" dirty="0" smtClean="0">
                <a:solidFill>
                  <a:srgbClr val="686868"/>
                </a:solidFill>
                <a:latin typeface="+mj-ea"/>
                <a:ea typeface="+mj-ea"/>
              </a:rPr>
              <a:t>Affirm</a:t>
            </a:r>
            <a:r>
              <a:rPr lang="zh-CN" altLang="en-US" sz="2800" dirty="0" smtClean="0">
                <a:solidFill>
                  <a:srgbClr val="686868"/>
                </a:solidFill>
                <a:latin typeface="+mj-ea"/>
                <a:ea typeface="+mj-ea"/>
              </a:rPr>
              <a:t>）</a:t>
            </a:r>
            <a:endParaRPr lang="zh-CN" altLang="en-US" sz="2800" dirty="0">
              <a:solidFill>
                <a:srgbClr val="686868"/>
              </a:solidFill>
              <a:latin typeface="+mj-ea"/>
              <a:ea typeface="+mj-ea"/>
            </a:endParaRPr>
          </a:p>
        </p:txBody>
      </p:sp>
      <p:sp>
        <p:nvSpPr>
          <p:cNvPr id="8" name="文本框 7"/>
          <p:cNvSpPr txBox="1"/>
          <p:nvPr/>
        </p:nvSpPr>
        <p:spPr>
          <a:xfrm>
            <a:off x="870439" y="3020158"/>
            <a:ext cx="184731" cy="300082"/>
          </a:xfrm>
          <a:prstGeom prst="rect">
            <a:avLst/>
          </a:prstGeom>
          <a:noFill/>
        </p:spPr>
        <p:txBody>
          <a:bodyPr wrap="none" rtlCol="0">
            <a:spAutoFit/>
          </a:bodyPr>
          <a:lstStyle/>
          <a:p>
            <a:endParaRPr lang="zh-CN" altLang="en-US" sz="1350"/>
          </a:p>
        </p:txBody>
      </p:sp>
      <p:pic>
        <p:nvPicPr>
          <p:cNvPr id="13" name="图片 12"/>
          <p:cNvPicPr>
            <a:picLocks noChangeAspect="1"/>
          </p:cNvPicPr>
          <p:nvPr/>
        </p:nvPicPr>
        <p:blipFill>
          <a:blip r:embed="rId1" cstate="print">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6097465" y="2486371"/>
            <a:ext cx="3046535" cy="3046535"/>
          </a:xfrm>
          <a:prstGeom prst="rect">
            <a:avLst/>
          </a:prstGeom>
        </p:spPr>
      </p:pic>
      <p:sp>
        <p:nvSpPr>
          <p:cNvPr id="5" name="标题 4"/>
          <p:cNvSpPr>
            <a:spLocks noGrp="1"/>
          </p:cNvSpPr>
          <p:nvPr>
            <p:ph type="title"/>
          </p:nvPr>
        </p:nvSpPr>
        <p:spPr/>
        <p:txBody>
          <a:bodyPr/>
          <a:lstStyle/>
          <a:p>
            <a:r>
              <a:rPr lang="zh-CN" altLang="en-US" kern="100" dirty="0">
                <a:latin typeface="+mn-ea"/>
                <a:cs typeface="Times New Roman" panose="02020603050405020304" pitchFamily="18" charset="0"/>
              </a:rPr>
              <a:t>需求获取的</a:t>
            </a:r>
            <a:r>
              <a:rPr lang="zh-CN" altLang="en-US" kern="100" dirty="0" smtClean="0">
                <a:latin typeface="+mn-ea"/>
                <a:cs typeface="Times New Roman" panose="02020603050405020304" pitchFamily="18" charset="0"/>
              </a:rPr>
              <a:t>方法</a:t>
            </a:r>
            <a:endParaRPr lang="zh-CN" altLang="en-US" dirty="0"/>
          </a:p>
        </p:txBody>
      </p:sp>
      <p:sp>
        <p:nvSpPr>
          <p:cNvPr id="6" name="日期占位符 5"/>
          <p:cNvSpPr>
            <a:spLocks noGrp="1"/>
          </p:cNvSpPr>
          <p:nvPr>
            <p:ph type="dt" sz="half" idx="10"/>
          </p:nvPr>
        </p:nvSpPr>
        <p:spPr/>
        <p:txBody>
          <a:bodyPr/>
          <a:lstStyle/>
          <a:p>
            <a:fld id="{EAF77FA7-52B6-4A67-A658-73BD6832C833}" type="datetime1">
              <a:rPr lang="zh-CN" altLang="en-US" smtClean="0"/>
            </a:fld>
            <a:endParaRPr lang="zh-CN" altLang="en-US"/>
          </a:p>
        </p:txBody>
      </p:sp>
      <p:sp>
        <p:nvSpPr>
          <p:cNvPr id="7" name="页脚占位符 6"/>
          <p:cNvSpPr>
            <a:spLocks noGrp="1"/>
          </p:cNvSpPr>
          <p:nvPr>
            <p:ph type="ftr" sz="quarter" idx="11"/>
          </p:nvPr>
        </p:nvSpPr>
        <p:spPr/>
        <p:txBody>
          <a:bodyPr/>
          <a:lstStyle/>
          <a:p>
            <a:r>
              <a:rPr lang="zh-CN" altLang="en-US" smtClean="0"/>
              <a:t>软件工程</a:t>
            </a:r>
            <a:endParaRPr lang="zh-CN" altLang="en-US"/>
          </a:p>
        </p:txBody>
      </p:sp>
      <p:sp>
        <p:nvSpPr>
          <p:cNvPr id="9" name="灯片编号占位符 8"/>
          <p:cNvSpPr>
            <a:spLocks noGrp="1"/>
          </p:cNvSpPr>
          <p:nvPr>
            <p:ph type="sldNum" sz="quarter" idx="12"/>
          </p:nvPr>
        </p:nvSpPr>
        <p:spPr/>
        <p:txBody>
          <a:bodyPr/>
          <a:lstStyle/>
          <a:p>
            <a:fld id="{F528F39D-B5E5-4CA7-906C-979D5A62978D}" type="slidenum">
              <a:rPr lang="zh-CN" altLang="en-US" smtClean="0"/>
            </a:fld>
            <a:endParaRPr lang="zh-CN" altLang="en-US"/>
          </a:p>
        </p:txBody>
      </p:sp>
      <p:sp>
        <p:nvSpPr>
          <p:cNvPr id="10" name="矩形 9"/>
          <p:cNvSpPr/>
          <p:nvPr/>
        </p:nvSpPr>
        <p:spPr>
          <a:xfrm>
            <a:off x="333673" y="3371053"/>
            <a:ext cx="5763792"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indent="-228600">
              <a:lnSpc>
                <a:spcPct val="120000"/>
              </a:lnSpc>
              <a:buClr>
                <a:schemeClr val="tx1"/>
              </a:buClr>
            </a:pPr>
            <a:r>
              <a:rPr lang="zh-CN" altLang="en-US" sz="2000" dirty="0">
                <a:solidFill>
                  <a:srgbClr val="000000"/>
                </a:solidFill>
                <a:latin typeface="+mj-ea"/>
                <a:ea typeface="+mj-ea"/>
              </a:rPr>
              <a:t>搜集资料、</a:t>
            </a:r>
            <a:r>
              <a:rPr lang="zh-CN" altLang="en-US" sz="2000" dirty="0" smtClean="0">
                <a:latin typeface="+mj-ea"/>
                <a:ea typeface="+mj-ea"/>
              </a:rPr>
              <a:t>调查表格、</a:t>
            </a:r>
            <a:r>
              <a:rPr lang="zh-CN" altLang="en-US" sz="2000" dirty="0">
                <a:solidFill>
                  <a:srgbClr val="000000"/>
                </a:solidFill>
                <a:latin typeface="+mj-ea"/>
                <a:ea typeface="+mj-ea"/>
              </a:rPr>
              <a:t>实地观察、参加业务</a:t>
            </a:r>
            <a:r>
              <a:rPr lang="zh-CN" altLang="en-US" sz="2000" dirty="0" smtClean="0">
                <a:solidFill>
                  <a:srgbClr val="000000"/>
                </a:solidFill>
                <a:latin typeface="+mj-ea"/>
                <a:ea typeface="+mj-ea"/>
              </a:rPr>
              <a:t>实践</a:t>
            </a:r>
            <a:r>
              <a:rPr lang="zh-CN" altLang="en-US" sz="2000" dirty="0">
                <a:solidFill>
                  <a:srgbClr val="000000"/>
                </a:solidFill>
                <a:latin typeface="+mj-ea"/>
                <a:ea typeface="+mj-ea"/>
              </a:rPr>
              <a:t>、</a:t>
            </a:r>
            <a:endParaRPr lang="zh-CN" altLang="en-US" sz="2000" dirty="0">
              <a:solidFill>
                <a:srgbClr val="000000"/>
              </a:solidFill>
              <a:latin typeface="+mj-ea"/>
              <a:ea typeface="+mj-ea"/>
            </a:endParaRPr>
          </a:p>
          <a:p>
            <a:pPr indent="-228600">
              <a:lnSpc>
                <a:spcPct val="120000"/>
              </a:lnSpc>
              <a:buClr>
                <a:schemeClr val="tx1"/>
              </a:buClr>
            </a:pPr>
            <a:r>
              <a:rPr lang="zh-CN" altLang="en-US" sz="2000" dirty="0">
                <a:solidFill>
                  <a:srgbClr val="000000"/>
                </a:solidFill>
                <a:latin typeface="+mj-ea"/>
                <a:ea typeface="+mj-ea"/>
              </a:rPr>
              <a:t>设计</a:t>
            </a:r>
            <a:r>
              <a:rPr lang="zh-CN" altLang="en-US" sz="2000" dirty="0" smtClean="0">
                <a:solidFill>
                  <a:srgbClr val="000000"/>
                </a:solidFill>
                <a:latin typeface="+mj-ea"/>
                <a:ea typeface="+mj-ea"/>
              </a:rPr>
              <a:t>场景、</a:t>
            </a:r>
            <a:r>
              <a:rPr lang="zh-CN" altLang="en-US" sz="2000" dirty="0" smtClean="0">
                <a:latin typeface="+mj-ea"/>
                <a:ea typeface="+mj-ea"/>
              </a:rPr>
              <a:t>情景分析、联合</a:t>
            </a:r>
            <a:r>
              <a:rPr lang="zh-CN" altLang="en-US" sz="2000" dirty="0">
                <a:latin typeface="+mj-ea"/>
                <a:ea typeface="+mj-ea"/>
              </a:rPr>
              <a:t>分析</a:t>
            </a:r>
            <a:r>
              <a:rPr lang="zh-CN" altLang="en-US" sz="2000" dirty="0" smtClean="0">
                <a:latin typeface="+mj-ea"/>
                <a:ea typeface="+mj-ea"/>
              </a:rPr>
              <a:t>小组、</a:t>
            </a:r>
            <a:r>
              <a:rPr lang="zh-CN" altLang="en-US" sz="2000" dirty="0" smtClean="0">
                <a:solidFill>
                  <a:srgbClr val="000000"/>
                </a:solidFill>
                <a:latin typeface="+mj-ea"/>
                <a:ea typeface="+mj-ea"/>
              </a:rPr>
              <a:t>建立</a:t>
            </a:r>
            <a:r>
              <a:rPr lang="zh-CN" altLang="en-US" sz="2000" dirty="0">
                <a:solidFill>
                  <a:srgbClr val="000000"/>
                </a:solidFill>
                <a:latin typeface="+mj-ea"/>
                <a:ea typeface="+mj-ea"/>
              </a:rPr>
              <a:t>快速软件</a:t>
            </a:r>
            <a:r>
              <a:rPr lang="zh-CN" altLang="en-US" sz="2000" dirty="0" smtClean="0">
                <a:solidFill>
                  <a:srgbClr val="000000"/>
                </a:solidFill>
                <a:latin typeface="+mj-ea"/>
                <a:ea typeface="+mj-ea"/>
              </a:rPr>
              <a:t>原型</a:t>
            </a:r>
            <a:endParaRPr lang="zh-CN" altLang="en-US" sz="2000" dirty="0">
              <a:solidFill>
                <a:srgbClr val="000000"/>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med">
        <p14:pan/>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软件需求获取方法应用现状调查</a:t>
            </a:r>
            <a:endParaRPr lang="zh-CN" altLang="en-US" dirty="0"/>
          </a:p>
        </p:txBody>
      </p:sp>
      <p:sp>
        <p:nvSpPr>
          <p:cNvPr id="3" name="日期占位符 2"/>
          <p:cNvSpPr>
            <a:spLocks noGrp="1"/>
          </p:cNvSpPr>
          <p:nvPr>
            <p:ph type="dt" sz="half" idx="10"/>
          </p:nvPr>
        </p:nvSpPr>
        <p:spPr/>
        <p:txBody>
          <a:bodyPr/>
          <a:lstStyle/>
          <a:p>
            <a:fld id="{5902FD77-8323-485D-87E2-91A0E9C84954}" type="datetime1">
              <a:rPr lang="zh-CN" altLang="en-US" smtClean="0"/>
            </a:fld>
            <a:endParaRPr lang="zh-CN" altLang="en-US"/>
          </a:p>
        </p:txBody>
      </p:sp>
      <p:sp>
        <p:nvSpPr>
          <p:cNvPr id="4" name="页脚占位符 3"/>
          <p:cNvSpPr>
            <a:spLocks noGrp="1"/>
          </p:cNvSpPr>
          <p:nvPr>
            <p:ph type="ftr" sz="quarter" idx="11"/>
          </p:nvPr>
        </p:nvSpPr>
        <p:spPr/>
        <p:txBody>
          <a:bodyPr/>
          <a:lstStyle/>
          <a:p>
            <a:r>
              <a:rPr lang="zh-CN" altLang="en-US" smtClean="0"/>
              <a:t>软件工程</a:t>
            </a:r>
            <a:endParaRPr lang="zh-CN" altLang="en-US"/>
          </a:p>
        </p:txBody>
      </p:sp>
      <p:sp>
        <p:nvSpPr>
          <p:cNvPr id="5" name="灯片编号占位符 4"/>
          <p:cNvSpPr>
            <a:spLocks noGrp="1"/>
          </p:cNvSpPr>
          <p:nvPr>
            <p:ph type="sldNum" sz="quarter" idx="12"/>
          </p:nvPr>
        </p:nvSpPr>
        <p:spPr/>
        <p:txBody>
          <a:bodyPr/>
          <a:lstStyle/>
          <a:p>
            <a:fld id="{F528F39D-B5E5-4CA7-906C-979D5A62978D}" type="slidenum">
              <a:rPr lang="zh-CN" altLang="en-US" smtClean="0"/>
            </a:fld>
            <a:endParaRPr lang="zh-CN" altLang="en-US"/>
          </a:p>
        </p:txBody>
      </p:sp>
      <p:pic>
        <p:nvPicPr>
          <p:cNvPr id="6" name="图片 5"/>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00042" y="696566"/>
            <a:ext cx="8158208" cy="401761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961172" y="1027512"/>
            <a:ext cx="4232386" cy="1204945"/>
          </a:xfrm>
          <a:prstGeom prst="rect">
            <a:avLst/>
          </a:prstGeom>
        </p:spPr>
        <p:txBody>
          <a:bodyPr wrap="square">
            <a:spAutoFit/>
          </a:bodyPr>
          <a:lstStyle/>
          <a:p>
            <a:pPr>
              <a:lnSpc>
                <a:spcPct val="120000"/>
              </a:lnSpc>
              <a:spcBef>
                <a:spcPts val="900"/>
              </a:spcBef>
              <a:buClr>
                <a:srgbClr val="00B050"/>
              </a:buClr>
            </a:pPr>
            <a:r>
              <a:rPr lang="zh-CN" altLang="en-US" sz="2400" b="1" dirty="0">
                <a:solidFill>
                  <a:srgbClr val="686868"/>
                </a:solidFill>
                <a:latin typeface="+mj-ea"/>
                <a:ea typeface="+mj-ea"/>
              </a:rPr>
              <a:t>需求分析成功与否的关键在于</a:t>
            </a:r>
            <a:endParaRPr lang="en-US" altLang="zh-CN" sz="2400" b="1" dirty="0">
              <a:solidFill>
                <a:srgbClr val="686868"/>
              </a:solidFill>
              <a:latin typeface="+mj-ea"/>
              <a:ea typeface="+mj-ea"/>
            </a:endParaRPr>
          </a:p>
          <a:p>
            <a:pPr algn="ctr">
              <a:lnSpc>
                <a:spcPct val="120000"/>
              </a:lnSpc>
              <a:spcBef>
                <a:spcPts val="900"/>
              </a:spcBef>
              <a:buClr>
                <a:srgbClr val="00B050"/>
              </a:buClr>
            </a:pPr>
            <a:r>
              <a:rPr lang="zh-CN" altLang="en-US" sz="3000" b="1" dirty="0">
                <a:solidFill>
                  <a:srgbClr val="FF8900"/>
                </a:solidFill>
                <a:latin typeface="+mj-ea"/>
                <a:ea typeface="+mj-ea"/>
              </a:rPr>
              <a:t>如何沟通</a:t>
            </a:r>
            <a:endParaRPr lang="zh-CN" altLang="en-US" sz="3000" b="1" dirty="0">
              <a:solidFill>
                <a:srgbClr val="FF8900"/>
              </a:solidFill>
              <a:latin typeface="+mj-ea"/>
              <a:ea typeface="+mj-ea"/>
            </a:endParaRPr>
          </a:p>
        </p:txBody>
      </p:sp>
      <p:pic>
        <p:nvPicPr>
          <p:cNvPr id="4" name="图片 3"/>
          <p:cNvPicPr>
            <a:picLocks noChangeAspect="1"/>
          </p:cNvPicPr>
          <p:nvPr/>
        </p:nvPicPr>
        <p:blipFill>
          <a:blip r:embed="rId1"/>
          <a:stretch>
            <a:fillRect/>
          </a:stretch>
        </p:blipFill>
        <p:spPr>
          <a:xfrm>
            <a:off x="5841941" y="-13179"/>
            <a:ext cx="2378869" cy="4993481"/>
          </a:xfrm>
          <a:prstGeom prst="rect">
            <a:avLst/>
          </a:prstGeom>
        </p:spPr>
      </p:pic>
      <p:pic>
        <p:nvPicPr>
          <p:cNvPr id="5" name="图片 4"/>
          <p:cNvPicPr>
            <a:picLocks noChangeAspect="1"/>
          </p:cNvPicPr>
          <p:nvPr/>
        </p:nvPicPr>
        <p:blipFill>
          <a:blip r:embed="rId2"/>
          <a:stretch>
            <a:fillRect/>
          </a:stretch>
        </p:blipFill>
        <p:spPr>
          <a:xfrm>
            <a:off x="5841941" y="-13180"/>
            <a:ext cx="2378869" cy="5100638"/>
          </a:xfrm>
          <a:prstGeom prst="rect">
            <a:avLst/>
          </a:prstGeom>
        </p:spPr>
      </p:pic>
      <p:pic>
        <p:nvPicPr>
          <p:cNvPr id="6" name="图片 5"/>
          <p:cNvPicPr>
            <a:picLocks noChangeAspect="1"/>
          </p:cNvPicPr>
          <p:nvPr/>
        </p:nvPicPr>
        <p:blipFill>
          <a:blip r:embed="rId3"/>
          <a:stretch>
            <a:fillRect/>
          </a:stretch>
        </p:blipFill>
        <p:spPr>
          <a:xfrm>
            <a:off x="5873811" y="0"/>
            <a:ext cx="2281330" cy="5093494"/>
          </a:xfrm>
          <a:prstGeom prst="rect">
            <a:avLst/>
          </a:prstGeom>
        </p:spPr>
      </p:pic>
      <p:pic>
        <p:nvPicPr>
          <p:cNvPr id="7" name="图片 6"/>
          <p:cNvPicPr>
            <a:picLocks noChangeAspect="1"/>
          </p:cNvPicPr>
          <p:nvPr/>
        </p:nvPicPr>
        <p:blipFill>
          <a:blip r:embed="rId4"/>
          <a:stretch>
            <a:fillRect/>
          </a:stretch>
        </p:blipFill>
        <p:spPr>
          <a:xfrm>
            <a:off x="5854853" y="912636"/>
            <a:ext cx="2365956" cy="3387562"/>
          </a:xfrm>
          <a:prstGeom prst="rect">
            <a:avLst/>
          </a:prstGeom>
        </p:spPr>
      </p:pic>
      <p:sp>
        <p:nvSpPr>
          <p:cNvPr id="8" name="文本框 7"/>
          <p:cNvSpPr txBox="1"/>
          <p:nvPr/>
        </p:nvSpPr>
        <p:spPr>
          <a:xfrm>
            <a:off x="870439" y="3020158"/>
            <a:ext cx="184731" cy="300082"/>
          </a:xfrm>
          <a:prstGeom prst="rect">
            <a:avLst/>
          </a:prstGeom>
          <a:noFill/>
        </p:spPr>
        <p:txBody>
          <a:bodyPr wrap="none" rtlCol="0">
            <a:spAutoFit/>
          </a:bodyPr>
          <a:lstStyle/>
          <a:p>
            <a:endParaRPr lang="zh-CN" altLang="en-US" sz="1350"/>
          </a:p>
        </p:txBody>
      </p:sp>
      <p:sp>
        <p:nvSpPr>
          <p:cNvPr id="10" name="文本框 9"/>
          <p:cNvSpPr txBox="1"/>
          <p:nvPr/>
        </p:nvSpPr>
        <p:spPr>
          <a:xfrm>
            <a:off x="1055170" y="2232457"/>
            <a:ext cx="4716798" cy="2259593"/>
          </a:xfrm>
          <a:prstGeom prst="rect">
            <a:avLst/>
          </a:prstGeom>
          <a:noFill/>
        </p:spPr>
        <p:txBody>
          <a:bodyPr wrap="square" rtlCol="0">
            <a:spAutoFit/>
          </a:bodyPr>
          <a:lstStyle/>
          <a:p>
            <a:pPr>
              <a:spcBef>
                <a:spcPts val="450"/>
              </a:spcBef>
            </a:pPr>
            <a:r>
              <a:rPr lang="zh-CN" altLang="en-US" sz="2000" dirty="0">
                <a:latin typeface="+mj-ea"/>
                <a:ea typeface="+mj-ea"/>
              </a:rPr>
              <a:t>第一步：探寻客户基本需求；</a:t>
            </a:r>
            <a:endParaRPr lang="zh-CN" altLang="en-US" sz="2000" dirty="0">
              <a:latin typeface="+mj-ea"/>
              <a:ea typeface="+mj-ea"/>
            </a:endParaRPr>
          </a:p>
          <a:p>
            <a:pPr>
              <a:spcBef>
                <a:spcPts val="450"/>
              </a:spcBef>
            </a:pPr>
            <a:r>
              <a:rPr lang="zh-CN" altLang="en-US" sz="2000" dirty="0">
                <a:latin typeface="+mj-ea"/>
                <a:ea typeface="+mj-ea"/>
              </a:rPr>
              <a:t>第二步：挖掘需求背后的原因；</a:t>
            </a:r>
            <a:endParaRPr lang="zh-CN" altLang="en-US" sz="2000" dirty="0">
              <a:latin typeface="+mj-ea"/>
              <a:ea typeface="+mj-ea"/>
            </a:endParaRPr>
          </a:p>
          <a:p>
            <a:pPr>
              <a:spcBef>
                <a:spcPts val="450"/>
              </a:spcBef>
            </a:pPr>
            <a:r>
              <a:rPr lang="zh-CN" altLang="en-US" sz="2000" dirty="0">
                <a:latin typeface="+mj-ea"/>
                <a:ea typeface="+mj-ea"/>
              </a:rPr>
              <a:t>第三步：激发客户深层需求；</a:t>
            </a:r>
            <a:endParaRPr lang="zh-CN" altLang="en-US" sz="2000" dirty="0">
              <a:latin typeface="+mj-ea"/>
              <a:ea typeface="+mj-ea"/>
            </a:endParaRPr>
          </a:p>
          <a:p>
            <a:pPr>
              <a:spcBef>
                <a:spcPts val="450"/>
              </a:spcBef>
            </a:pPr>
            <a:r>
              <a:rPr lang="zh-CN" altLang="en-US" sz="2000" dirty="0">
                <a:latin typeface="+mj-ea"/>
                <a:ea typeface="+mj-ea"/>
              </a:rPr>
              <a:t>第四步：引导客户解决问题；</a:t>
            </a:r>
            <a:endParaRPr lang="zh-CN" altLang="en-US" sz="2000" dirty="0">
              <a:latin typeface="+mj-ea"/>
              <a:ea typeface="+mj-ea"/>
            </a:endParaRPr>
          </a:p>
          <a:p>
            <a:pPr>
              <a:spcBef>
                <a:spcPts val="450"/>
              </a:spcBef>
            </a:pPr>
            <a:r>
              <a:rPr lang="zh-CN" altLang="en-US" sz="2000" dirty="0">
                <a:latin typeface="+mj-ea"/>
                <a:ea typeface="+mj-ea"/>
              </a:rPr>
              <a:t>第五步：抛出解决方案；</a:t>
            </a:r>
            <a:endParaRPr lang="zh-CN" altLang="en-US" sz="2000" dirty="0">
              <a:latin typeface="+mj-ea"/>
              <a:ea typeface="+mj-ea"/>
            </a:endParaRPr>
          </a:p>
          <a:p>
            <a:pPr>
              <a:spcBef>
                <a:spcPts val="450"/>
              </a:spcBef>
            </a:pPr>
            <a:r>
              <a:rPr lang="zh-CN" altLang="en-US" sz="2000" dirty="0">
                <a:latin typeface="+mj-ea"/>
                <a:ea typeface="+mj-ea"/>
              </a:rPr>
              <a:t>第六步：成交之后与客户建立长期合作。</a:t>
            </a:r>
            <a:endParaRPr lang="zh-CN" altLang="en-US" sz="2000" dirty="0">
              <a:latin typeface="+mj-ea"/>
              <a:ea typeface="+mj-ea"/>
            </a:endParaRPr>
          </a:p>
        </p:txBody>
      </p:sp>
      <p:sp>
        <p:nvSpPr>
          <p:cNvPr id="11" name="标题 10"/>
          <p:cNvSpPr>
            <a:spLocks noGrp="1"/>
          </p:cNvSpPr>
          <p:nvPr>
            <p:ph type="title"/>
          </p:nvPr>
        </p:nvSpPr>
        <p:spPr/>
        <p:txBody>
          <a:bodyPr/>
          <a:lstStyle/>
          <a:p>
            <a:r>
              <a:rPr lang="zh-CN" altLang="en-US" kern="100" dirty="0">
                <a:latin typeface="+mn-ea"/>
                <a:cs typeface="Times New Roman" panose="02020603050405020304" pitchFamily="18" charset="0"/>
              </a:rPr>
              <a:t>需求获取的</a:t>
            </a:r>
            <a:r>
              <a:rPr lang="zh-CN" altLang="en-US" kern="100" dirty="0" smtClean="0">
                <a:latin typeface="+mn-ea"/>
                <a:cs typeface="Times New Roman" panose="02020603050405020304" pitchFamily="18" charset="0"/>
              </a:rPr>
              <a:t>方法</a:t>
            </a:r>
            <a:endParaRPr lang="zh-CN" altLang="en-US" dirty="0"/>
          </a:p>
        </p:txBody>
      </p:sp>
      <p:sp>
        <p:nvSpPr>
          <p:cNvPr id="13" name="日期占位符 12"/>
          <p:cNvSpPr>
            <a:spLocks noGrp="1"/>
          </p:cNvSpPr>
          <p:nvPr>
            <p:ph type="dt" sz="half" idx="10"/>
          </p:nvPr>
        </p:nvSpPr>
        <p:spPr/>
        <p:txBody>
          <a:bodyPr/>
          <a:lstStyle/>
          <a:p>
            <a:fld id="{A7A13C17-3047-4376-ABA7-FE3F1E1EA1FB}" type="datetime1">
              <a:rPr lang="zh-CN" altLang="en-US" smtClean="0"/>
            </a:fld>
            <a:endParaRPr lang="zh-CN" altLang="en-US"/>
          </a:p>
        </p:txBody>
      </p:sp>
      <p:sp>
        <p:nvSpPr>
          <p:cNvPr id="14" name="页脚占位符 13"/>
          <p:cNvSpPr>
            <a:spLocks noGrp="1"/>
          </p:cNvSpPr>
          <p:nvPr>
            <p:ph type="ftr" sz="quarter" idx="11"/>
          </p:nvPr>
        </p:nvSpPr>
        <p:spPr/>
        <p:txBody>
          <a:bodyPr/>
          <a:lstStyle/>
          <a:p>
            <a:r>
              <a:rPr lang="zh-CN" altLang="en-US" smtClean="0"/>
              <a:t>软件工程</a:t>
            </a:r>
            <a:endParaRPr lang="zh-CN" altLang="en-US"/>
          </a:p>
        </p:txBody>
      </p:sp>
      <p:sp>
        <p:nvSpPr>
          <p:cNvPr id="15" name="灯片编号占位符 14"/>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pan/>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768096" y="969700"/>
            <a:ext cx="8032892" cy="3053144"/>
          </a:xfrm>
          <a:prstGeom prst="rect">
            <a:avLst/>
          </a:prstGeom>
        </p:spPr>
        <p:txBody>
          <a:bodyPr wrap="square">
            <a:spAutoFit/>
          </a:bodyPr>
          <a:lstStyle/>
          <a:p>
            <a:pPr marL="342900" indent="-342900">
              <a:lnSpc>
                <a:spcPct val="120000"/>
              </a:lnSpc>
              <a:spcBef>
                <a:spcPts val="1200"/>
              </a:spcBef>
              <a:buClr>
                <a:srgbClr val="00B050"/>
              </a:buClr>
              <a:buFont typeface="Wingdings" panose="05000000000000000000" pitchFamily="2" charset="2"/>
              <a:buChar char=""/>
            </a:pPr>
            <a:r>
              <a:rPr lang="zh-CN" altLang="en-US" sz="2400" b="1" dirty="0" smtClean="0">
                <a:solidFill>
                  <a:srgbClr val="686868"/>
                </a:solidFill>
                <a:latin typeface="+mj-ea"/>
                <a:ea typeface="+mj-ea"/>
              </a:rPr>
              <a:t>通过提出一些问题，可以使得系统分析员获知系统某一功能执行步骤，所需或者产生的数据，计算公式，以及企业的特殊约束。</a:t>
            </a:r>
            <a:endParaRPr lang="en-US" altLang="zh-CN" sz="2400" b="1" dirty="0" smtClean="0">
              <a:solidFill>
                <a:srgbClr val="686868"/>
              </a:solidFill>
              <a:latin typeface="+mj-ea"/>
              <a:ea typeface="+mj-ea"/>
            </a:endParaRPr>
          </a:p>
          <a:p>
            <a:pPr lvl="1">
              <a:lnSpc>
                <a:spcPct val="120000"/>
              </a:lnSpc>
              <a:spcBef>
                <a:spcPts val="1200"/>
              </a:spcBef>
              <a:buClr>
                <a:srgbClr val="00B050"/>
              </a:buClr>
            </a:pPr>
            <a:r>
              <a:rPr lang="zh-CN" altLang="en-US" sz="2000" dirty="0" smtClean="0">
                <a:solidFill>
                  <a:srgbClr val="686868"/>
                </a:solidFill>
                <a:latin typeface="+mj-ea"/>
                <a:ea typeface="+mj-ea"/>
              </a:rPr>
              <a:t>例如</a:t>
            </a:r>
            <a:r>
              <a:rPr lang="zh-CN" altLang="en-US" sz="2000" dirty="0">
                <a:solidFill>
                  <a:srgbClr val="686868"/>
                </a:solidFill>
                <a:latin typeface="+mj-ea"/>
                <a:ea typeface="+mj-ea"/>
              </a:rPr>
              <a:t>：您（业务人员）平时的工作是什么？怎么完成这些工作的呢？能稍微演示一下么？执行这些步骤会用到什么数据？以及会产生什么数据？在执行某操作时，有没有什么重要的约束需要注意或遵守的</a:t>
            </a:r>
            <a:r>
              <a:rPr lang="zh-CN" altLang="en-US" sz="2000" dirty="0" smtClean="0">
                <a:solidFill>
                  <a:srgbClr val="686868"/>
                </a:solidFill>
                <a:latin typeface="+mj-ea"/>
                <a:ea typeface="+mj-ea"/>
              </a:rPr>
              <a:t>？</a:t>
            </a:r>
            <a:endParaRPr lang="zh-CN" altLang="en-US" sz="2000" dirty="0">
              <a:solidFill>
                <a:srgbClr val="686868"/>
              </a:solidFill>
              <a:latin typeface="+mj-ea"/>
              <a:ea typeface="+mj-ea"/>
            </a:endParaRPr>
          </a:p>
        </p:txBody>
      </p:sp>
      <p:sp>
        <p:nvSpPr>
          <p:cNvPr id="8" name="文本框 7"/>
          <p:cNvSpPr txBox="1"/>
          <p:nvPr/>
        </p:nvSpPr>
        <p:spPr>
          <a:xfrm>
            <a:off x="870439" y="3020158"/>
            <a:ext cx="184731" cy="300082"/>
          </a:xfrm>
          <a:prstGeom prst="rect">
            <a:avLst/>
          </a:prstGeom>
          <a:noFill/>
        </p:spPr>
        <p:txBody>
          <a:bodyPr wrap="none" rtlCol="0">
            <a:spAutoFit/>
          </a:bodyPr>
          <a:lstStyle/>
          <a:p>
            <a:endParaRPr lang="zh-CN" altLang="en-US" sz="1350"/>
          </a:p>
        </p:txBody>
      </p:sp>
      <p:sp>
        <p:nvSpPr>
          <p:cNvPr id="4" name="标题 3"/>
          <p:cNvSpPr>
            <a:spLocks noGrp="1"/>
          </p:cNvSpPr>
          <p:nvPr>
            <p:ph type="title"/>
          </p:nvPr>
        </p:nvSpPr>
        <p:spPr/>
        <p:txBody>
          <a:bodyPr/>
          <a:lstStyle/>
          <a:p>
            <a:r>
              <a:rPr lang="zh-CN" altLang="en-US" kern="100" dirty="0">
                <a:latin typeface="+mn-ea"/>
                <a:cs typeface="Times New Roman" panose="02020603050405020304" pitchFamily="18" charset="0"/>
              </a:rPr>
              <a:t>需求获取的</a:t>
            </a:r>
            <a:r>
              <a:rPr lang="zh-CN" altLang="en-US" kern="100" dirty="0" smtClean="0">
                <a:latin typeface="+mn-ea"/>
                <a:cs typeface="Times New Roman" panose="02020603050405020304" pitchFamily="18" charset="0"/>
              </a:rPr>
              <a:t>技巧</a:t>
            </a:r>
            <a:endParaRPr lang="zh-CN" altLang="en-US" dirty="0"/>
          </a:p>
        </p:txBody>
      </p:sp>
      <p:sp>
        <p:nvSpPr>
          <p:cNvPr id="5" name="日期占位符 4"/>
          <p:cNvSpPr>
            <a:spLocks noGrp="1"/>
          </p:cNvSpPr>
          <p:nvPr>
            <p:ph type="dt" sz="half" idx="10"/>
          </p:nvPr>
        </p:nvSpPr>
        <p:spPr/>
        <p:txBody>
          <a:bodyPr/>
          <a:lstStyle/>
          <a:p>
            <a:fld id="{208B4307-49CA-471B-82F5-00EAF3732B3E}"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smtClean="0"/>
              <a:t>软件工程</a:t>
            </a:r>
            <a:endParaRPr lang="zh-CN" altLang="en-US"/>
          </a:p>
        </p:txBody>
      </p:sp>
      <p:sp>
        <p:nvSpPr>
          <p:cNvPr id="7" name="灯片编号占位符 6"/>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pan/>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up)">
                                      <p:cBhvr>
                                        <p:cTn id="7" dur="500"/>
                                        <p:tgtEl>
                                          <p:spTgt spid="12">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wipe(up)">
                                      <p:cBhvr>
                                        <p:cTn id="10"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825358" y="1007269"/>
            <a:ext cx="8032892" cy="941155"/>
          </a:xfrm>
          <a:prstGeom prst="rect">
            <a:avLst/>
          </a:prstGeom>
        </p:spPr>
        <p:txBody>
          <a:bodyPr wrap="square">
            <a:spAutoFit/>
          </a:bodyPr>
          <a:lstStyle/>
          <a:p>
            <a:pPr marL="257175" indent="-257175">
              <a:lnSpc>
                <a:spcPct val="120000"/>
              </a:lnSpc>
              <a:buClr>
                <a:srgbClr val="00B050"/>
              </a:buClr>
              <a:buFont typeface="Wingdings" panose="05000000000000000000" pitchFamily="2" charset="2"/>
              <a:buChar char="¬"/>
            </a:pPr>
            <a:r>
              <a:rPr lang="zh-CN" altLang="en-US" sz="2400" b="1" dirty="0" smtClean="0">
                <a:solidFill>
                  <a:srgbClr val="686868"/>
                </a:solidFill>
                <a:latin typeface="+mj-ea"/>
                <a:ea typeface="+mj-ea"/>
              </a:rPr>
              <a:t>在</a:t>
            </a:r>
            <a:r>
              <a:rPr lang="zh-CN" altLang="en-US" sz="2400" b="1" dirty="0">
                <a:solidFill>
                  <a:srgbClr val="686868"/>
                </a:solidFill>
                <a:latin typeface="+mj-ea"/>
                <a:ea typeface="+mj-ea"/>
              </a:rPr>
              <a:t>系统中，必不可少的会用到数据，那么系统中的数据及数据属性如何被发现呢？</a:t>
            </a:r>
            <a:endParaRPr lang="zh-CN" altLang="en-US" sz="2400" b="1" dirty="0">
              <a:solidFill>
                <a:srgbClr val="686868"/>
              </a:solidFill>
              <a:latin typeface="+mj-ea"/>
              <a:ea typeface="+mj-ea"/>
            </a:endParaRPr>
          </a:p>
        </p:txBody>
      </p:sp>
      <p:sp>
        <p:nvSpPr>
          <p:cNvPr id="8" name="文本框 7"/>
          <p:cNvSpPr txBox="1"/>
          <p:nvPr/>
        </p:nvSpPr>
        <p:spPr>
          <a:xfrm>
            <a:off x="870439" y="3020158"/>
            <a:ext cx="184731" cy="300082"/>
          </a:xfrm>
          <a:prstGeom prst="rect">
            <a:avLst/>
          </a:prstGeom>
          <a:noFill/>
        </p:spPr>
        <p:txBody>
          <a:bodyPr wrap="none" rtlCol="0">
            <a:spAutoFit/>
          </a:bodyPr>
          <a:lstStyle/>
          <a:p>
            <a:endParaRPr lang="zh-CN" altLang="en-US" sz="1350"/>
          </a:p>
        </p:txBody>
      </p:sp>
      <p:sp>
        <p:nvSpPr>
          <p:cNvPr id="2" name="文本框 1"/>
          <p:cNvSpPr txBox="1"/>
          <p:nvPr/>
        </p:nvSpPr>
        <p:spPr>
          <a:xfrm>
            <a:off x="1192901" y="2126780"/>
            <a:ext cx="5624668" cy="2321148"/>
          </a:xfrm>
          <a:prstGeom prst="rect">
            <a:avLst/>
          </a:prstGeom>
          <a:noFill/>
        </p:spPr>
        <p:txBody>
          <a:bodyPr wrap="square" rtlCol="0">
            <a:spAutoFit/>
          </a:bodyPr>
          <a:lstStyle/>
          <a:p>
            <a:pPr>
              <a:lnSpc>
                <a:spcPct val="120000"/>
              </a:lnSpc>
              <a:buClr>
                <a:srgbClr val="00B050"/>
              </a:buClr>
            </a:pPr>
            <a:r>
              <a:rPr lang="zh-CN" altLang="en-US" sz="2000" dirty="0" smtClean="0">
                <a:solidFill>
                  <a:srgbClr val="686868"/>
                </a:solidFill>
                <a:latin typeface="+mj-ea"/>
                <a:ea typeface="+mj-ea"/>
              </a:rPr>
              <a:t>例如：可以</a:t>
            </a:r>
            <a:r>
              <a:rPr lang="zh-CN" altLang="en-US" sz="2000" dirty="0">
                <a:solidFill>
                  <a:srgbClr val="686868"/>
                </a:solidFill>
                <a:latin typeface="+mj-ea"/>
                <a:ea typeface="+mj-ea"/>
              </a:rPr>
              <a:t>通过类似以下问题来进行</a:t>
            </a:r>
            <a:r>
              <a:rPr lang="zh-CN" altLang="en-US" sz="2000" dirty="0" smtClean="0">
                <a:solidFill>
                  <a:srgbClr val="686868"/>
                </a:solidFill>
                <a:latin typeface="+mj-ea"/>
                <a:ea typeface="+mj-ea"/>
              </a:rPr>
              <a:t>访谈</a:t>
            </a:r>
            <a:endParaRPr lang="zh-CN" altLang="en-US" sz="2000" dirty="0">
              <a:solidFill>
                <a:srgbClr val="686868"/>
              </a:solidFill>
              <a:latin typeface="+mj-ea"/>
              <a:ea typeface="+mj-ea"/>
            </a:endParaRPr>
          </a:p>
          <a:p>
            <a:pPr lvl="1">
              <a:spcBef>
                <a:spcPts val="450"/>
              </a:spcBef>
              <a:buClr>
                <a:srgbClr val="00B050"/>
              </a:buClr>
            </a:pPr>
            <a:r>
              <a:rPr lang="zh-CN" altLang="en-US" sz="2000" dirty="0">
                <a:solidFill>
                  <a:srgbClr val="686868"/>
                </a:solidFill>
                <a:latin typeface="+mj-ea"/>
                <a:ea typeface="+mj-ea"/>
              </a:rPr>
              <a:t>某物会记录什么数据呢？</a:t>
            </a:r>
            <a:endParaRPr lang="zh-CN" altLang="en-US" sz="2000" dirty="0">
              <a:solidFill>
                <a:srgbClr val="686868"/>
              </a:solidFill>
              <a:latin typeface="+mj-ea"/>
              <a:ea typeface="+mj-ea"/>
            </a:endParaRPr>
          </a:p>
          <a:p>
            <a:pPr lvl="1">
              <a:spcBef>
                <a:spcPts val="450"/>
              </a:spcBef>
              <a:buClr>
                <a:srgbClr val="00B050"/>
              </a:buClr>
            </a:pPr>
            <a:r>
              <a:rPr lang="zh-CN" altLang="en-US" sz="2000" dirty="0">
                <a:solidFill>
                  <a:srgbClr val="686868"/>
                </a:solidFill>
                <a:latin typeface="+mj-ea"/>
                <a:ea typeface="+mj-ea"/>
              </a:rPr>
              <a:t>某物可以提供我们哪些数据呢？</a:t>
            </a:r>
            <a:endParaRPr lang="zh-CN" altLang="en-US" sz="2000" dirty="0">
              <a:solidFill>
                <a:srgbClr val="686868"/>
              </a:solidFill>
              <a:latin typeface="+mj-ea"/>
              <a:ea typeface="+mj-ea"/>
            </a:endParaRPr>
          </a:p>
          <a:p>
            <a:pPr lvl="1">
              <a:spcBef>
                <a:spcPts val="450"/>
              </a:spcBef>
              <a:buClr>
                <a:srgbClr val="00B050"/>
              </a:buClr>
            </a:pPr>
            <a:r>
              <a:rPr lang="zh-CN" altLang="en-US" sz="2000" dirty="0">
                <a:solidFill>
                  <a:srgbClr val="686868"/>
                </a:solidFill>
                <a:latin typeface="+mj-ea"/>
                <a:ea typeface="+mj-ea"/>
              </a:rPr>
              <a:t>某物的某属性有范围吗？</a:t>
            </a:r>
            <a:endParaRPr lang="zh-CN" altLang="en-US" sz="2000" dirty="0">
              <a:solidFill>
                <a:srgbClr val="686868"/>
              </a:solidFill>
              <a:latin typeface="+mj-ea"/>
              <a:ea typeface="+mj-ea"/>
            </a:endParaRPr>
          </a:p>
          <a:p>
            <a:pPr lvl="1">
              <a:spcBef>
                <a:spcPts val="450"/>
              </a:spcBef>
              <a:buClr>
                <a:srgbClr val="00B050"/>
              </a:buClr>
            </a:pPr>
            <a:r>
              <a:rPr lang="zh-CN" altLang="en-US" sz="2000" dirty="0">
                <a:solidFill>
                  <a:srgbClr val="686868"/>
                </a:solidFill>
                <a:latin typeface="+mj-ea"/>
                <a:ea typeface="+mj-ea"/>
              </a:rPr>
              <a:t>可被接受的数字，最大最小是多少？</a:t>
            </a:r>
            <a:endParaRPr lang="zh-CN" altLang="en-US" sz="2000" dirty="0">
              <a:solidFill>
                <a:srgbClr val="686868"/>
              </a:solidFill>
              <a:latin typeface="+mj-ea"/>
              <a:ea typeface="+mj-ea"/>
            </a:endParaRPr>
          </a:p>
          <a:p>
            <a:pPr lvl="1">
              <a:spcBef>
                <a:spcPts val="450"/>
              </a:spcBef>
              <a:buClr>
                <a:srgbClr val="00B050"/>
              </a:buClr>
            </a:pPr>
            <a:r>
              <a:rPr lang="zh-CN" altLang="en-US" sz="2000" dirty="0">
                <a:solidFill>
                  <a:srgbClr val="686868"/>
                </a:solidFill>
                <a:latin typeface="+mj-ea"/>
                <a:ea typeface="+mj-ea"/>
              </a:rPr>
              <a:t>可被接受的字符串，最长最短是多少？</a:t>
            </a:r>
            <a:endParaRPr lang="zh-CN" altLang="en-US" sz="2000" dirty="0">
              <a:solidFill>
                <a:srgbClr val="686868"/>
              </a:solidFill>
              <a:latin typeface="+mj-ea"/>
              <a:ea typeface="+mj-ea"/>
            </a:endParaRPr>
          </a:p>
        </p:txBody>
      </p:sp>
      <p:sp>
        <p:nvSpPr>
          <p:cNvPr id="4" name="标题 3"/>
          <p:cNvSpPr>
            <a:spLocks noGrp="1"/>
          </p:cNvSpPr>
          <p:nvPr>
            <p:ph type="title"/>
          </p:nvPr>
        </p:nvSpPr>
        <p:spPr/>
        <p:txBody>
          <a:bodyPr/>
          <a:lstStyle/>
          <a:p>
            <a:r>
              <a:rPr lang="zh-CN" altLang="en-US" kern="100" dirty="0">
                <a:latin typeface="+mn-ea"/>
                <a:cs typeface="Times New Roman" panose="02020603050405020304" pitchFamily="18" charset="0"/>
              </a:rPr>
              <a:t>需求获取的</a:t>
            </a:r>
            <a:r>
              <a:rPr lang="zh-CN" altLang="en-US" kern="100" dirty="0" smtClean="0">
                <a:latin typeface="+mn-ea"/>
                <a:cs typeface="Times New Roman" panose="02020603050405020304" pitchFamily="18" charset="0"/>
              </a:rPr>
              <a:t>技巧</a:t>
            </a:r>
            <a:endParaRPr lang="zh-CN" altLang="en-US" dirty="0"/>
          </a:p>
        </p:txBody>
      </p:sp>
      <p:sp>
        <p:nvSpPr>
          <p:cNvPr id="5" name="日期占位符 4"/>
          <p:cNvSpPr>
            <a:spLocks noGrp="1"/>
          </p:cNvSpPr>
          <p:nvPr>
            <p:ph type="dt" sz="half" idx="10"/>
          </p:nvPr>
        </p:nvSpPr>
        <p:spPr/>
        <p:txBody>
          <a:bodyPr/>
          <a:lstStyle/>
          <a:p>
            <a:fld id="{208B4307-49CA-471B-82F5-00EAF3732B3E}"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smtClean="0"/>
              <a:t>软件工程</a:t>
            </a:r>
            <a:endParaRPr lang="zh-CN" altLang="en-US"/>
          </a:p>
        </p:txBody>
      </p:sp>
      <p:sp>
        <p:nvSpPr>
          <p:cNvPr id="7" name="灯片编号占位符 6"/>
          <p:cNvSpPr>
            <a:spLocks noGrp="1"/>
          </p:cNvSpPr>
          <p:nvPr>
            <p:ph type="sldNum" sz="quarter" idx="12"/>
          </p:nvPr>
        </p:nvSpPr>
        <p:spPr/>
        <p:txBody>
          <a:bodyPr/>
          <a:lstStyle/>
          <a:p>
            <a:fld id="{F528F39D-B5E5-4CA7-906C-979D5A62978D}" type="slidenum">
              <a:rPr lang="zh-CN" altLang="en-US" smtClean="0"/>
            </a:fld>
            <a:endParaRPr lang="zh-CN" altLang="en-US"/>
          </a:p>
        </p:txBody>
      </p:sp>
      <p:pic>
        <p:nvPicPr>
          <p:cNvPr id="14" name="图片 13"/>
          <p:cNvPicPr>
            <a:picLocks noChangeAspect="1"/>
          </p:cNvPicPr>
          <p:nvPr/>
        </p:nvPicPr>
        <p:blipFill>
          <a:blip r:embed="rId1">
            <a:clrChange>
              <a:clrFrom>
                <a:srgbClr val="FFFFFF"/>
              </a:clrFrom>
              <a:clrTo>
                <a:srgbClr val="FFFFFF">
                  <a:alpha val="0"/>
                </a:srgbClr>
              </a:clrTo>
            </a:clrChange>
          </a:blip>
          <a:stretch>
            <a:fillRect/>
          </a:stretch>
        </p:blipFill>
        <p:spPr>
          <a:xfrm>
            <a:off x="6012530" y="2492684"/>
            <a:ext cx="3038475" cy="2133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pan/>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up)">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870439" y="937424"/>
            <a:ext cx="7944451" cy="3485570"/>
          </a:xfrm>
          <a:prstGeom prst="rect">
            <a:avLst/>
          </a:prstGeom>
        </p:spPr>
        <p:txBody>
          <a:bodyPr wrap="square">
            <a:spAutoFit/>
          </a:bodyPr>
          <a:lstStyle/>
          <a:p>
            <a:pPr marL="257175" indent="-257175">
              <a:spcBef>
                <a:spcPts val="900"/>
              </a:spcBef>
              <a:buClr>
                <a:srgbClr val="00B050"/>
              </a:buClr>
              <a:buFont typeface="Wingdings" panose="05000000000000000000" pitchFamily="2" charset="2"/>
              <a:buChar char="¬"/>
            </a:pPr>
            <a:r>
              <a:rPr lang="zh-CN" altLang="en-US" sz="2200" dirty="0">
                <a:solidFill>
                  <a:schemeClr val="tx1">
                    <a:lumMod val="65000"/>
                    <a:lumOff val="35000"/>
                  </a:schemeClr>
                </a:solidFill>
                <a:latin typeface="+mj-ea"/>
                <a:ea typeface="+mj-ea"/>
              </a:rPr>
              <a:t>为了更好的理解复杂事物，人们常常借助于模型。模型是为了理解事物而对事物做出的一种抽象，通常模型由一组图形符号和组织这些符号的规则组成。</a:t>
            </a:r>
            <a:endParaRPr lang="zh-CN" altLang="en-US" sz="2200" dirty="0">
              <a:solidFill>
                <a:schemeClr val="tx1">
                  <a:lumMod val="65000"/>
                  <a:lumOff val="35000"/>
                </a:schemeClr>
              </a:solidFill>
              <a:latin typeface="+mj-ea"/>
              <a:ea typeface="+mj-ea"/>
            </a:endParaRPr>
          </a:p>
          <a:p>
            <a:pPr marL="257175" indent="-257175">
              <a:spcBef>
                <a:spcPts val="900"/>
              </a:spcBef>
              <a:buClr>
                <a:srgbClr val="00B050"/>
              </a:buClr>
              <a:buFont typeface="Wingdings" panose="05000000000000000000" pitchFamily="2" charset="2"/>
              <a:buChar char="¬"/>
            </a:pPr>
            <a:r>
              <a:rPr lang="zh-CN" altLang="en-US" sz="2200" dirty="0">
                <a:solidFill>
                  <a:schemeClr val="tx1">
                    <a:lumMod val="65000"/>
                    <a:lumOff val="35000"/>
                  </a:schemeClr>
                </a:solidFill>
                <a:latin typeface="+mj-ea"/>
                <a:ea typeface="+mj-ea"/>
              </a:rPr>
              <a:t>模型不能简单的理解就是一些图，也包括文字的描述、数理方程、表格等表达方式。</a:t>
            </a:r>
            <a:endParaRPr lang="zh-CN" altLang="en-US" sz="2200" dirty="0">
              <a:solidFill>
                <a:schemeClr val="tx1">
                  <a:lumMod val="65000"/>
                  <a:lumOff val="35000"/>
                </a:schemeClr>
              </a:solidFill>
              <a:latin typeface="+mj-ea"/>
              <a:ea typeface="+mj-ea"/>
            </a:endParaRPr>
          </a:p>
          <a:p>
            <a:pPr marL="257175" indent="-257175">
              <a:spcBef>
                <a:spcPts val="900"/>
              </a:spcBef>
              <a:buClr>
                <a:srgbClr val="00B050"/>
              </a:buClr>
              <a:buFont typeface="Wingdings" panose="05000000000000000000" pitchFamily="2" charset="2"/>
              <a:buChar char="¬"/>
            </a:pPr>
            <a:r>
              <a:rPr lang="zh-CN" altLang="en-US" sz="2200" dirty="0" smtClean="0">
                <a:solidFill>
                  <a:schemeClr val="tx1">
                    <a:lumMod val="65000"/>
                    <a:lumOff val="35000"/>
                  </a:schemeClr>
                </a:solidFill>
                <a:latin typeface="+mj-ea"/>
                <a:ea typeface="+mj-ea"/>
              </a:rPr>
              <a:t>需求分析</a:t>
            </a:r>
            <a:r>
              <a:rPr lang="zh-CN" altLang="en-US" sz="2200" dirty="0">
                <a:solidFill>
                  <a:schemeClr val="tx1">
                    <a:lumMod val="65000"/>
                    <a:lumOff val="35000"/>
                  </a:schemeClr>
                </a:solidFill>
                <a:latin typeface="+mj-ea"/>
                <a:ea typeface="+mj-ea"/>
              </a:rPr>
              <a:t>的过程也是需求建模的过程，最终用户所看到的系统的一个概念模型，是对需求的抽象描述。</a:t>
            </a:r>
            <a:endParaRPr lang="en-US" altLang="zh-CN" sz="2200" dirty="0">
              <a:solidFill>
                <a:schemeClr val="tx1">
                  <a:lumMod val="65000"/>
                  <a:lumOff val="35000"/>
                </a:schemeClr>
              </a:solidFill>
              <a:latin typeface="+mj-ea"/>
              <a:ea typeface="+mj-ea"/>
            </a:endParaRPr>
          </a:p>
          <a:p>
            <a:pPr marL="257175" indent="-257175">
              <a:spcBef>
                <a:spcPts val="900"/>
              </a:spcBef>
              <a:buClr>
                <a:srgbClr val="00B050"/>
              </a:buClr>
              <a:buFont typeface="Wingdings" panose="05000000000000000000" pitchFamily="2" charset="2"/>
              <a:buChar char="¬"/>
            </a:pPr>
            <a:r>
              <a:rPr lang="zh-CN" altLang="en-US" sz="2200" dirty="0">
                <a:solidFill>
                  <a:schemeClr val="tx1">
                    <a:lumMod val="65000"/>
                    <a:lumOff val="35000"/>
                  </a:schemeClr>
                </a:solidFill>
                <a:latin typeface="+mj-ea"/>
                <a:ea typeface="+mj-ea"/>
              </a:rPr>
              <a:t>需求分析模型是系统的第一个技术表示。分析模型在系统级描述和软件设计之间建立了桥梁。</a:t>
            </a:r>
            <a:endParaRPr lang="en-US" altLang="zh-CN" sz="2200" dirty="0">
              <a:solidFill>
                <a:schemeClr val="tx1">
                  <a:lumMod val="65000"/>
                  <a:lumOff val="35000"/>
                </a:schemeClr>
              </a:solidFill>
              <a:latin typeface="+mj-ea"/>
              <a:ea typeface="+mj-ea"/>
            </a:endParaRPr>
          </a:p>
        </p:txBody>
      </p:sp>
      <p:sp>
        <p:nvSpPr>
          <p:cNvPr id="8" name="文本框 7"/>
          <p:cNvSpPr txBox="1"/>
          <p:nvPr/>
        </p:nvSpPr>
        <p:spPr>
          <a:xfrm>
            <a:off x="870439" y="3020158"/>
            <a:ext cx="184731" cy="300082"/>
          </a:xfrm>
          <a:prstGeom prst="rect">
            <a:avLst/>
          </a:prstGeom>
          <a:noFill/>
        </p:spPr>
        <p:txBody>
          <a:bodyPr wrap="none" rtlCol="0">
            <a:spAutoFit/>
          </a:bodyPr>
          <a:lstStyle/>
          <a:p>
            <a:endParaRPr lang="zh-CN" altLang="en-US" sz="1350"/>
          </a:p>
        </p:txBody>
      </p:sp>
      <p:sp>
        <p:nvSpPr>
          <p:cNvPr id="2" name="标题 1"/>
          <p:cNvSpPr>
            <a:spLocks noGrp="1"/>
          </p:cNvSpPr>
          <p:nvPr>
            <p:ph type="title"/>
          </p:nvPr>
        </p:nvSpPr>
        <p:spPr/>
        <p:txBody>
          <a:bodyPr/>
          <a:lstStyle/>
          <a:p>
            <a:r>
              <a:rPr lang="zh-CN" altLang="en-US" kern="100" dirty="0">
                <a:latin typeface="+mn-ea"/>
                <a:cs typeface="Times New Roman" panose="02020603050405020304" pitchFamily="18" charset="0"/>
              </a:rPr>
              <a:t>需求分析</a:t>
            </a:r>
            <a:r>
              <a:rPr lang="zh-CN" altLang="en-US" kern="100" dirty="0" smtClean="0">
                <a:latin typeface="+mn-ea"/>
                <a:cs typeface="Times New Roman" panose="02020603050405020304" pitchFamily="18" charset="0"/>
              </a:rPr>
              <a:t>建模</a:t>
            </a:r>
            <a:endParaRPr lang="zh-CN" altLang="en-US" dirty="0"/>
          </a:p>
        </p:txBody>
      </p:sp>
      <p:sp>
        <p:nvSpPr>
          <p:cNvPr id="4" name="日期占位符 3"/>
          <p:cNvSpPr>
            <a:spLocks noGrp="1"/>
          </p:cNvSpPr>
          <p:nvPr>
            <p:ph type="dt" sz="half" idx="10"/>
          </p:nvPr>
        </p:nvSpPr>
        <p:spPr/>
        <p:txBody>
          <a:bodyPr/>
          <a:lstStyle/>
          <a:p>
            <a:fld id="{F3E8F083-CD7F-466B-8F49-C463652AD6F9}"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pan/>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up)">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up)">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up)">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wipe(up)">
                                      <p:cBhvr>
                                        <p:cTn id="22"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需求分析模型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3" name="文本占位符 2"/>
          <p:cNvSpPr>
            <a:spLocks noGrp="1"/>
          </p:cNvSpPr>
          <p:nvPr>
            <p:ph type="body" sz="quarter" idx="4294967295"/>
          </p:nvPr>
        </p:nvSpPr>
        <p:spPr>
          <a:xfrm>
            <a:off x="853685" y="955136"/>
            <a:ext cx="5385490" cy="3771669"/>
          </a:xfrm>
        </p:spPr>
        <p:txBody>
          <a:bodyPr>
            <a:noAutofit/>
          </a:bodyPr>
          <a:lstStyle/>
          <a:p>
            <a:pPr>
              <a:lnSpc>
                <a:spcPct val="100000"/>
              </a:lnSpc>
              <a:spcBef>
                <a:spcPts val="600"/>
              </a:spcBef>
            </a:pPr>
            <a:r>
              <a:rPr lang="zh-CN" altLang="zh-CN" sz="2400" dirty="0"/>
              <a:t>需求模型起到承上启下的作用。</a:t>
            </a:r>
            <a:endParaRPr lang="zh-CN" altLang="zh-CN" sz="2400" dirty="0"/>
          </a:p>
          <a:p>
            <a:pPr>
              <a:lnSpc>
                <a:spcPct val="100000"/>
              </a:lnSpc>
              <a:spcBef>
                <a:spcPts val="600"/>
              </a:spcBef>
            </a:pPr>
            <a:r>
              <a:rPr lang="zh-CN" altLang="zh-CN" sz="2000" b="1" dirty="0">
                <a:solidFill>
                  <a:srgbClr val="FF0000"/>
                </a:solidFill>
              </a:rPr>
              <a:t>承上：</a:t>
            </a:r>
            <a:r>
              <a:rPr lang="zh-CN" altLang="zh-CN" sz="2000" dirty="0"/>
              <a:t>面向用户，指与领域专家的沟通，反映用户的需求。通过建立需求模型进一步清除用户需求的模糊性、歧义性和不一致性，也就是对需求获取的校验。如果需求获取不完整、不清楚，建立模型就会有所反应，甚至无法进行。这就要重新调研，完善需求获取。</a:t>
            </a:r>
            <a:endParaRPr lang="zh-CN" altLang="zh-CN" sz="2000" dirty="0"/>
          </a:p>
          <a:p>
            <a:pPr>
              <a:lnSpc>
                <a:spcPct val="100000"/>
              </a:lnSpc>
              <a:spcBef>
                <a:spcPts val="600"/>
              </a:spcBef>
            </a:pPr>
            <a:r>
              <a:rPr lang="zh-CN" altLang="zh-CN" sz="2000" b="1" dirty="0">
                <a:solidFill>
                  <a:srgbClr val="FF0000"/>
                </a:solidFill>
              </a:rPr>
              <a:t>启下：</a:t>
            </a:r>
            <a:r>
              <a:rPr lang="zh-CN" altLang="zh-CN" sz="2000" dirty="0"/>
              <a:t>面向设计，指需求模型作为设计阶段的输入，反映系统要实现的功能。模型细化的下一步就是设计，设计的依据就是这里的需求模型</a:t>
            </a:r>
            <a:r>
              <a:rPr lang="zh-CN" altLang="zh-CN" sz="2000" dirty="0" smtClean="0"/>
              <a:t>。</a:t>
            </a:r>
            <a:endParaRPr lang="en-US" altLang="zh-CN" sz="2000" dirty="0"/>
          </a:p>
        </p:txBody>
      </p:sp>
      <p:grpSp>
        <p:nvGrpSpPr>
          <p:cNvPr id="8" name="组合 7"/>
          <p:cNvGrpSpPr/>
          <p:nvPr/>
        </p:nvGrpSpPr>
        <p:grpSpPr>
          <a:xfrm>
            <a:off x="6542976" y="780783"/>
            <a:ext cx="2131793" cy="3812701"/>
            <a:chOff x="5095646" y="1178103"/>
            <a:chExt cx="2075544" cy="4613097"/>
          </a:xfrm>
        </p:grpSpPr>
        <p:sp>
          <p:nvSpPr>
            <p:cNvPr id="9" name="椭圆 8"/>
            <p:cNvSpPr/>
            <p:nvPr/>
          </p:nvSpPr>
          <p:spPr>
            <a:xfrm>
              <a:off x="5095647" y="1178103"/>
              <a:ext cx="2075543" cy="1727200"/>
            </a:xfrm>
            <a:prstGeom prst="ellipse">
              <a:avLst/>
            </a:prstGeom>
            <a:solidFill>
              <a:srgbClr val="FF000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solidFill>
                    <a:schemeClr val="tx1"/>
                  </a:solidFill>
                  <a:latin typeface="+mj-ea"/>
                  <a:ea typeface="+mj-ea"/>
                </a:rPr>
                <a:t>系统描述</a:t>
              </a:r>
              <a:endParaRPr lang="zh-CN" altLang="en-US" sz="2100" dirty="0">
                <a:solidFill>
                  <a:schemeClr val="tx1"/>
                </a:solidFill>
                <a:latin typeface="+mj-ea"/>
                <a:ea typeface="+mj-ea"/>
              </a:endParaRPr>
            </a:p>
          </p:txBody>
        </p:sp>
        <p:sp>
          <p:nvSpPr>
            <p:cNvPr id="10" name="椭圆 9"/>
            <p:cNvSpPr/>
            <p:nvPr/>
          </p:nvSpPr>
          <p:spPr>
            <a:xfrm>
              <a:off x="5095647" y="4064000"/>
              <a:ext cx="2075543" cy="1727200"/>
            </a:xfrm>
            <a:prstGeom prst="ellipse">
              <a:avLst/>
            </a:prstGeom>
            <a:solidFill>
              <a:srgbClr val="00B0F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solidFill>
                    <a:schemeClr val="tx1"/>
                  </a:solidFill>
                  <a:latin typeface="+mj-ea"/>
                  <a:ea typeface="+mj-ea"/>
                </a:rPr>
                <a:t>设计模型</a:t>
              </a:r>
              <a:endParaRPr lang="zh-CN" altLang="en-US" sz="2100" dirty="0">
                <a:solidFill>
                  <a:schemeClr val="tx1"/>
                </a:solidFill>
                <a:latin typeface="+mj-ea"/>
                <a:ea typeface="+mj-ea"/>
              </a:endParaRPr>
            </a:p>
          </p:txBody>
        </p:sp>
        <p:sp>
          <p:nvSpPr>
            <p:cNvPr id="11" name="椭圆 10"/>
            <p:cNvSpPr/>
            <p:nvPr/>
          </p:nvSpPr>
          <p:spPr>
            <a:xfrm>
              <a:off x="5095646" y="2656442"/>
              <a:ext cx="2075543" cy="1656420"/>
            </a:xfrm>
            <a:prstGeom prst="ellipse">
              <a:avLst/>
            </a:prstGeom>
            <a:solidFill>
              <a:srgbClr val="FFC00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solidFill>
                    <a:schemeClr val="tx1"/>
                  </a:solidFill>
                  <a:latin typeface="+mj-ea"/>
                  <a:ea typeface="+mj-ea"/>
                </a:rPr>
                <a:t>分析模型</a:t>
              </a:r>
              <a:endParaRPr lang="zh-CN" altLang="en-US" sz="2100" dirty="0">
                <a:solidFill>
                  <a:schemeClr val="tx1"/>
                </a:solidFill>
                <a:latin typeface="+mj-ea"/>
                <a:ea typeface="+mj-ea"/>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par>
                          <p:cTn id="13" fill="hold">
                            <p:stCondLst>
                              <p:cond delay="500"/>
                            </p:stCondLst>
                            <p:childTnLst>
                              <p:par>
                                <p:cTn id="14" presetID="21" presetClass="entr" presetSubtype="1"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heel(1)">
                                      <p:cBhvr>
                                        <p:cTn id="16"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70439" y="3020158"/>
            <a:ext cx="184731" cy="300082"/>
          </a:xfrm>
          <a:prstGeom prst="rect">
            <a:avLst/>
          </a:prstGeom>
          <a:noFill/>
        </p:spPr>
        <p:txBody>
          <a:bodyPr wrap="none" rtlCol="0">
            <a:spAutoFit/>
          </a:bodyPr>
          <a:lstStyle/>
          <a:p>
            <a:endParaRPr lang="zh-CN" altLang="en-US" sz="1350"/>
          </a:p>
        </p:txBody>
      </p:sp>
      <p:grpSp>
        <p:nvGrpSpPr>
          <p:cNvPr id="13" name="组合 12"/>
          <p:cNvGrpSpPr/>
          <p:nvPr/>
        </p:nvGrpSpPr>
        <p:grpSpPr>
          <a:xfrm>
            <a:off x="870439" y="828913"/>
            <a:ext cx="7486298" cy="3857827"/>
            <a:chOff x="337638" y="1468348"/>
            <a:chExt cx="8684809" cy="5143770"/>
          </a:xfrm>
        </p:grpSpPr>
        <p:sp>
          <p:nvSpPr>
            <p:cNvPr id="14" name="圆角矩形 13"/>
            <p:cNvSpPr/>
            <p:nvPr/>
          </p:nvSpPr>
          <p:spPr>
            <a:xfrm>
              <a:off x="3507190" y="2738821"/>
              <a:ext cx="1436914" cy="59508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mj-ea"/>
                  <a:ea typeface="+mj-ea"/>
                </a:rPr>
                <a:t>需求检查</a:t>
              </a:r>
              <a:endParaRPr lang="zh-CN" altLang="en-US" dirty="0">
                <a:latin typeface="+mj-ea"/>
                <a:ea typeface="+mj-ea"/>
              </a:endParaRPr>
            </a:p>
          </p:txBody>
        </p:sp>
        <p:sp>
          <p:nvSpPr>
            <p:cNvPr id="15" name="圆角矩形 14"/>
            <p:cNvSpPr/>
            <p:nvPr/>
          </p:nvSpPr>
          <p:spPr>
            <a:xfrm>
              <a:off x="1302493" y="3606801"/>
              <a:ext cx="1436914" cy="59508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mj-ea"/>
                  <a:ea typeface="+mj-ea"/>
                </a:rPr>
                <a:t>领域了解</a:t>
              </a:r>
              <a:endParaRPr lang="zh-CN" altLang="en-US" dirty="0">
                <a:latin typeface="+mj-ea"/>
                <a:ea typeface="+mj-ea"/>
              </a:endParaRPr>
            </a:p>
          </p:txBody>
        </p:sp>
        <p:sp>
          <p:nvSpPr>
            <p:cNvPr id="16" name="圆角矩形 15"/>
            <p:cNvSpPr/>
            <p:nvPr/>
          </p:nvSpPr>
          <p:spPr>
            <a:xfrm>
              <a:off x="5646679" y="3581178"/>
              <a:ext cx="1436914" cy="59508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mj-ea"/>
                  <a:ea typeface="+mj-ea"/>
                </a:rPr>
                <a:t>优先排序</a:t>
              </a:r>
              <a:endParaRPr lang="zh-CN" altLang="en-US" dirty="0">
                <a:latin typeface="+mj-ea"/>
                <a:ea typeface="+mj-ea"/>
              </a:endParaRPr>
            </a:p>
          </p:txBody>
        </p:sp>
        <p:sp>
          <p:nvSpPr>
            <p:cNvPr id="17" name="圆角矩形 16"/>
            <p:cNvSpPr/>
            <p:nvPr/>
          </p:nvSpPr>
          <p:spPr>
            <a:xfrm>
              <a:off x="1302493" y="4894945"/>
              <a:ext cx="1436914" cy="59508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mj-ea"/>
                  <a:ea typeface="+mj-ea"/>
                </a:rPr>
                <a:t>需求收集</a:t>
              </a:r>
              <a:endParaRPr lang="zh-CN" altLang="en-US" dirty="0">
                <a:latin typeface="+mj-ea"/>
                <a:ea typeface="+mj-ea"/>
              </a:endParaRPr>
            </a:p>
          </p:txBody>
        </p:sp>
        <p:sp>
          <p:nvSpPr>
            <p:cNvPr id="18" name="圆角矩形 17"/>
            <p:cNvSpPr/>
            <p:nvPr/>
          </p:nvSpPr>
          <p:spPr>
            <a:xfrm>
              <a:off x="5711887" y="4894945"/>
              <a:ext cx="1436914" cy="59508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mj-ea"/>
                  <a:ea typeface="+mj-ea"/>
                </a:rPr>
                <a:t>冲突解决</a:t>
              </a:r>
              <a:endParaRPr lang="zh-CN" altLang="en-US" dirty="0">
                <a:latin typeface="+mj-ea"/>
                <a:ea typeface="+mj-ea"/>
              </a:endParaRPr>
            </a:p>
          </p:txBody>
        </p:sp>
        <p:sp>
          <p:nvSpPr>
            <p:cNvPr id="19" name="圆角矩形 18"/>
            <p:cNvSpPr/>
            <p:nvPr/>
          </p:nvSpPr>
          <p:spPr>
            <a:xfrm>
              <a:off x="3507190" y="5809348"/>
              <a:ext cx="1436914" cy="59508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mj-ea"/>
                  <a:ea typeface="+mj-ea"/>
                </a:rPr>
                <a:t>分类</a:t>
              </a:r>
              <a:endParaRPr lang="zh-CN" altLang="en-US" dirty="0">
                <a:latin typeface="+mj-ea"/>
                <a:ea typeface="+mj-ea"/>
              </a:endParaRPr>
            </a:p>
          </p:txBody>
        </p:sp>
        <p:sp>
          <p:nvSpPr>
            <p:cNvPr id="20" name="圆角矩形 19"/>
            <p:cNvSpPr/>
            <p:nvPr/>
          </p:nvSpPr>
          <p:spPr>
            <a:xfrm>
              <a:off x="7585533" y="4299859"/>
              <a:ext cx="1436914" cy="59508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mj-ea"/>
                  <a:ea typeface="+mj-ea"/>
                </a:rPr>
                <a:t>需求文档</a:t>
              </a:r>
              <a:endParaRPr lang="zh-CN" altLang="en-US" dirty="0">
                <a:latin typeface="+mj-ea"/>
                <a:ea typeface="+mj-ea"/>
              </a:endParaRPr>
            </a:p>
          </p:txBody>
        </p:sp>
        <p:sp>
          <p:nvSpPr>
            <p:cNvPr id="21" name="圆角矩形 20"/>
            <p:cNvSpPr/>
            <p:nvPr/>
          </p:nvSpPr>
          <p:spPr>
            <a:xfrm>
              <a:off x="5711887" y="1674585"/>
              <a:ext cx="1436914" cy="59508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mj-ea"/>
                  <a:ea typeface="+mj-ea"/>
                </a:rPr>
                <a:t>需求描述</a:t>
              </a:r>
              <a:endParaRPr lang="zh-CN" altLang="en-US" dirty="0">
                <a:latin typeface="+mj-ea"/>
                <a:ea typeface="+mj-ea"/>
              </a:endParaRPr>
            </a:p>
          </p:txBody>
        </p:sp>
        <p:cxnSp>
          <p:nvCxnSpPr>
            <p:cNvPr id="22" name="直接箭头连接符 21"/>
            <p:cNvCxnSpPr>
              <a:endCxn id="15" idx="1"/>
            </p:cNvCxnSpPr>
            <p:nvPr/>
          </p:nvCxnSpPr>
          <p:spPr>
            <a:xfrm>
              <a:off x="337638" y="3904344"/>
              <a:ext cx="96485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42254" y="3510938"/>
              <a:ext cx="861775" cy="861775"/>
            </a:xfrm>
            <a:prstGeom prst="rect">
              <a:avLst/>
            </a:prstGeom>
            <a:noFill/>
          </p:spPr>
          <p:txBody>
            <a:bodyPr wrap="none" rtlCol="0">
              <a:spAutoFit/>
            </a:bodyPr>
            <a:lstStyle/>
            <a:p>
              <a:r>
                <a:rPr lang="zh-CN" altLang="en-US" dirty="0">
                  <a:latin typeface="+mj-ea"/>
                  <a:ea typeface="+mj-ea"/>
                </a:rPr>
                <a:t>过程</a:t>
              </a:r>
              <a:endParaRPr lang="en-US" altLang="zh-CN" dirty="0">
                <a:latin typeface="+mj-ea"/>
                <a:ea typeface="+mj-ea"/>
              </a:endParaRPr>
            </a:p>
            <a:p>
              <a:r>
                <a:rPr lang="zh-CN" altLang="en-US" dirty="0">
                  <a:latin typeface="+mj-ea"/>
                  <a:ea typeface="+mj-ea"/>
                </a:rPr>
                <a:t>入口</a:t>
              </a:r>
              <a:endParaRPr lang="zh-CN" altLang="en-US" dirty="0">
                <a:latin typeface="+mj-ea"/>
                <a:ea typeface="+mj-ea"/>
              </a:endParaRPr>
            </a:p>
          </p:txBody>
        </p:sp>
        <p:cxnSp>
          <p:nvCxnSpPr>
            <p:cNvPr id="24" name="直接箭头连接符 23"/>
            <p:cNvCxnSpPr/>
            <p:nvPr/>
          </p:nvCxnSpPr>
          <p:spPr>
            <a:xfrm flipH="1">
              <a:off x="1721932" y="4188959"/>
              <a:ext cx="15990" cy="7059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2367541" y="4226490"/>
              <a:ext cx="15990" cy="705986"/>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6067423" y="4200868"/>
              <a:ext cx="15990" cy="7059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6713032" y="4200868"/>
              <a:ext cx="15990" cy="705986"/>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14" idx="1"/>
              <a:endCxn id="15" idx="0"/>
            </p:cNvCxnSpPr>
            <p:nvPr/>
          </p:nvCxnSpPr>
          <p:spPr>
            <a:xfrm rot="10800000" flipV="1">
              <a:off x="2020950" y="3036363"/>
              <a:ext cx="1486240" cy="57043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21" idx="1"/>
            </p:cNvCxnSpPr>
            <p:nvPr/>
          </p:nvCxnSpPr>
          <p:spPr>
            <a:xfrm rot="10800000" flipV="1">
              <a:off x="1749035" y="1972127"/>
              <a:ext cx="3962853" cy="1646997"/>
            </a:xfrm>
            <a:prstGeom prst="bentConnector3">
              <a:avLst>
                <a:gd name="adj1" fmla="val 9981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14" idx="2"/>
              <a:endCxn id="15" idx="3"/>
            </p:cNvCxnSpPr>
            <p:nvPr/>
          </p:nvCxnSpPr>
          <p:spPr>
            <a:xfrm rot="5400000">
              <a:off x="3197309" y="2876005"/>
              <a:ext cx="570437" cy="1486240"/>
            </a:xfrm>
            <a:prstGeom prst="bentConnector2">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19" idx="0"/>
              <a:endCxn id="17" idx="3"/>
            </p:cNvCxnSpPr>
            <p:nvPr/>
          </p:nvCxnSpPr>
          <p:spPr>
            <a:xfrm rot="16200000" flipV="1">
              <a:off x="3174097" y="4757798"/>
              <a:ext cx="616860" cy="1486240"/>
            </a:xfrm>
            <a:prstGeom prst="bentConnector2">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9" idx="1"/>
              <a:endCxn id="17" idx="2"/>
            </p:cNvCxnSpPr>
            <p:nvPr/>
          </p:nvCxnSpPr>
          <p:spPr>
            <a:xfrm rot="10800000">
              <a:off x="2020950" y="5490031"/>
              <a:ext cx="1486240" cy="616860"/>
            </a:xfrm>
            <a:prstGeom prst="bentConnector2">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18" idx="1"/>
            </p:cNvCxnSpPr>
            <p:nvPr/>
          </p:nvCxnSpPr>
          <p:spPr>
            <a:xfrm rot="10800000" flipV="1">
              <a:off x="4507373" y="5192488"/>
              <a:ext cx="1204515" cy="616860"/>
            </a:xfrm>
            <a:prstGeom prst="bentConnector3">
              <a:avLst>
                <a:gd name="adj1" fmla="val 99405"/>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18" idx="2"/>
              <a:endCxn id="19" idx="3"/>
            </p:cNvCxnSpPr>
            <p:nvPr/>
          </p:nvCxnSpPr>
          <p:spPr>
            <a:xfrm rot="5400000">
              <a:off x="5378794" y="5055341"/>
              <a:ext cx="616860" cy="1486240"/>
            </a:xfrm>
            <a:prstGeom prst="bentConnector2">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16" idx="1"/>
            </p:cNvCxnSpPr>
            <p:nvPr/>
          </p:nvCxnSpPr>
          <p:spPr>
            <a:xfrm rot="10800000">
              <a:off x="4494163" y="3351141"/>
              <a:ext cx="1152517" cy="527581"/>
            </a:xfrm>
            <a:prstGeom prst="bentConnector3">
              <a:avLst>
                <a:gd name="adj1" fmla="val 97855"/>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16" idx="0"/>
            </p:cNvCxnSpPr>
            <p:nvPr/>
          </p:nvCxnSpPr>
          <p:spPr>
            <a:xfrm rot="16200000" flipV="1">
              <a:off x="5365592" y="2581633"/>
              <a:ext cx="559179" cy="1439911"/>
            </a:xfrm>
            <a:prstGeom prst="bentConnector2">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20" idx="0"/>
              <a:endCxn id="21" idx="3"/>
            </p:cNvCxnSpPr>
            <p:nvPr/>
          </p:nvCxnSpPr>
          <p:spPr>
            <a:xfrm rot="16200000" flipV="1">
              <a:off x="6562531" y="2558399"/>
              <a:ext cx="2327731" cy="1155189"/>
            </a:xfrm>
            <a:prstGeom prst="bentConnector2">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21" idx="2"/>
              <a:endCxn id="14" idx="0"/>
            </p:cNvCxnSpPr>
            <p:nvPr/>
          </p:nvCxnSpPr>
          <p:spPr>
            <a:xfrm rot="5400000">
              <a:off x="5093421" y="1401898"/>
              <a:ext cx="469150" cy="2204697"/>
            </a:xfrm>
            <a:prstGeom prst="bentConnector3">
              <a:avLst>
                <a:gd name="adj1" fmla="val 50000"/>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972291" y="4392912"/>
              <a:ext cx="1041311" cy="492443"/>
            </a:xfrm>
            <a:prstGeom prst="rect">
              <a:avLst/>
            </a:prstGeom>
            <a:noFill/>
          </p:spPr>
          <p:txBody>
            <a:bodyPr wrap="none" rtlCol="0">
              <a:spAutoFit/>
            </a:bodyPr>
            <a:lstStyle/>
            <a:p>
              <a:r>
                <a:rPr lang="zh-CN" altLang="en-US" dirty="0">
                  <a:latin typeface="+mj-ea"/>
                  <a:ea typeface="+mj-ea"/>
                </a:rPr>
                <a:t>（</a:t>
              </a:r>
              <a:r>
                <a:rPr lang="en-US" altLang="zh-CN" dirty="0">
                  <a:latin typeface="+mj-ea"/>
                  <a:ea typeface="+mj-ea"/>
                </a:rPr>
                <a:t>1</a:t>
              </a:r>
              <a:r>
                <a:rPr lang="zh-CN" altLang="en-US" dirty="0">
                  <a:latin typeface="+mj-ea"/>
                  <a:ea typeface="+mj-ea"/>
                </a:rPr>
                <a:t>）</a:t>
              </a:r>
              <a:endParaRPr lang="zh-CN" altLang="en-US" dirty="0">
                <a:latin typeface="+mj-ea"/>
                <a:ea typeface="+mj-ea"/>
              </a:endParaRPr>
            </a:p>
          </p:txBody>
        </p:sp>
        <p:sp>
          <p:nvSpPr>
            <p:cNvPr id="40" name="文本框 39"/>
            <p:cNvSpPr txBox="1"/>
            <p:nvPr/>
          </p:nvSpPr>
          <p:spPr>
            <a:xfrm>
              <a:off x="2235285" y="4399337"/>
              <a:ext cx="1041311" cy="492443"/>
            </a:xfrm>
            <a:prstGeom prst="rect">
              <a:avLst/>
            </a:prstGeom>
            <a:noFill/>
          </p:spPr>
          <p:txBody>
            <a:bodyPr wrap="none" rtlCol="0">
              <a:spAutoFit/>
            </a:bodyPr>
            <a:lstStyle/>
            <a:p>
              <a:r>
                <a:rPr lang="zh-CN" altLang="en-US" dirty="0">
                  <a:latin typeface="+mj-ea"/>
                  <a:ea typeface="+mj-ea"/>
                </a:rPr>
                <a:t>（</a:t>
              </a:r>
              <a:r>
                <a:rPr lang="en-US" altLang="zh-CN" dirty="0">
                  <a:latin typeface="+mj-ea"/>
                  <a:ea typeface="+mj-ea"/>
                </a:rPr>
                <a:t>2</a:t>
              </a:r>
              <a:r>
                <a:rPr lang="zh-CN" altLang="en-US" dirty="0">
                  <a:latin typeface="+mj-ea"/>
                  <a:ea typeface="+mj-ea"/>
                </a:rPr>
                <a:t>）</a:t>
              </a:r>
              <a:endParaRPr lang="zh-CN" altLang="en-US" dirty="0">
                <a:latin typeface="+mj-ea"/>
                <a:ea typeface="+mj-ea"/>
              </a:endParaRPr>
            </a:p>
          </p:txBody>
        </p:sp>
        <p:sp>
          <p:nvSpPr>
            <p:cNvPr id="41" name="文本框 40"/>
            <p:cNvSpPr txBox="1"/>
            <p:nvPr/>
          </p:nvSpPr>
          <p:spPr>
            <a:xfrm>
              <a:off x="2244197" y="6119675"/>
              <a:ext cx="1041311" cy="492443"/>
            </a:xfrm>
            <a:prstGeom prst="rect">
              <a:avLst/>
            </a:prstGeom>
            <a:noFill/>
          </p:spPr>
          <p:txBody>
            <a:bodyPr wrap="none" rtlCol="0">
              <a:spAutoFit/>
            </a:bodyPr>
            <a:lstStyle/>
            <a:p>
              <a:r>
                <a:rPr lang="zh-CN" altLang="en-US" dirty="0">
                  <a:latin typeface="+mj-ea"/>
                  <a:ea typeface="+mj-ea"/>
                </a:rPr>
                <a:t>（</a:t>
              </a:r>
              <a:r>
                <a:rPr lang="en-US" altLang="zh-CN" dirty="0">
                  <a:latin typeface="+mj-ea"/>
                  <a:ea typeface="+mj-ea"/>
                </a:rPr>
                <a:t>3</a:t>
              </a:r>
              <a:r>
                <a:rPr lang="zh-CN" altLang="en-US" dirty="0">
                  <a:latin typeface="+mj-ea"/>
                  <a:ea typeface="+mj-ea"/>
                </a:rPr>
                <a:t>）</a:t>
              </a:r>
              <a:endParaRPr lang="zh-CN" altLang="en-US" dirty="0">
                <a:latin typeface="+mj-ea"/>
                <a:ea typeface="+mj-ea"/>
              </a:endParaRPr>
            </a:p>
          </p:txBody>
        </p:sp>
        <p:sp>
          <p:nvSpPr>
            <p:cNvPr id="42" name="文本框 41"/>
            <p:cNvSpPr txBox="1"/>
            <p:nvPr/>
          </p:nvSpPr>
          <p:spPr>
            <a:xfrm>
              <a:off x="3054173" y="5235691"/>
              <a:ext cx="1041311" cy="492443"/>
            </a:xfrm>
            <a:prstGeom prst="rect">
              <a:avLst/>
            </a:prstGeom>
            <a:noFill/>
          </p:spPr>
          <p:txBody>
            <a:bodyPr wrap="none" rtlCol="0">
              <a:spAutoFit/>
            </a:bodyPr>
            <a:lstStyle/>
            <a:p>
              <a:r>
                <a:rPr lang="zh-CN" altLang="en-US" dirty="0">
                  <a:latin typeface="+mj-ea"/>
                  <a:ea typeface="+mj-ea"/>
                </a:rPr>
                <a:t>（</a:t>
              </a:r>
              <a:r>
                <a:rPr lang="en-US" altLang="zh-CN" dirty="0">
                  <a:latin typeface="+mj-ea"/>
                  <a:ea typeface="+mj-ea"/>
                </a:rPr>
                <a:t>4</a:t>
              </a:r>
              <a:r>
                <a:rPr lang="zh-CN" altLang="en-US" dirty="0">
                  <a:latin typeface="+mj-ea"/>
                  <a:ea typeface="+mj-ea"/>
                </a:rPr>
                <a:t>）</a:t>
              </a:r>
              <a:endParaRPr lang="zh-CN" altLang="en-US" dirty="0">
                <a:latin typeface="+mj-ea"/>
                <a:ea typeface="+mj-ea"/>
              </a:endParaRPr>
            </a:p>
          </p:txBody>
        </p:sp>
        <p:sp>
          <p:nvSpPr>
            <p:cNvPr id="43" name="文本框 42"/>
            <p:cNvSpPr txBox="1"/>
            <p:nvPr/>
          </p:nvSpPr>
          <p:spPr>
            <a:xfrm>
              <a:off x="5296732" y="6119675"/>
              <a:ext cx="1041311" cy="492443"/>
            </a:xfrm>
            <a:prstGeom prst="rect">
              <a:avLst/>
            </a:prstGeom>
            <a:noFill/>
          </p:spPr>
          <p:txBody>
            <a:bodyPr wrap="none" rtlCol="0">
              <a:spAutoFit/>
            </a:bodyPr>
            <a:lstStyle/>
            <a:p>
              <a:r>
                <a:rPr lang="zh-CN" altLang="en-US" dirty="0">
                  <a:latin typeface="+mj-ea"/>
                  <a:ea typeface="+mj-ea"/>
                </a:rPr>
                <a:t>（</a:t>
              </a:r>
              <a:r>
                <a:rPr lang="en-US" altLang="zh-CN" dirty="0">
                  <a:latin typeface="+mj-ea"/>
                  <a:ea typeface="+mj-ea"/>
                </a:rPr>
                <a:t>5</a:t>
              </a:r>
              <a:r>
                <a:rPr lang="zh-CN" altLang="en-US" dirty="0">
                  <a:latin typeface="+mj-ea"/>
                  <a:ea typeface="+mj-ea"/>
                </a:rPr>
                <a:t>）</a:t>
              </a:r>
              <a:endParaRPr lang="zh-CN" altLang="en-US" dirty="0">
                <a:latin typeface="+mj-ea"/>
                <a:ea typeface="+mj-ea"/>
              </a:endParaRPr>
            </a:p>
          </p:txBody>
        </p:sp>
        <p:sp>
          <p:nvSpPr>
            <p:cNvPr id="44" name="文本框 43"/>
            <p:cNvSpPr txBox="1"/>
            <p:nvPr/>
          </p:nvSpPr>
          <p:spPr>
            <a:xfrm>
              <a:off x="4776859" y="5255352"/>
              <a:ext cx="1041311" cy="492443"/>
            </a:xfrm>
            <a:prstGeom prst="rect">
              <a:avLst/>
            </a:prstGeom>
            <a:noFill/>
          </p:spPr>
          <p:txBody>
            <a:bodyPr wrap="none" rtlCol="0">
              <a:spAutoFit/>
            </a:bodyPr>
            <a:lstStyle/>
            <a:p>
              <a:r>
                <a:rPr lang="zh-CN" altLang="en-US" dirty="0">
                  <a:latin typeface="+mj-ea"/>
                  <a:ea typeface="+mj-ea"/>
                </a:rPr>
                <a:t>（</a:t>
              </a:r>
              <a:r>
                <a:rPr lang="en-US" altLang="zh-CN" dirty="0">
                  <a:latin typeface="+mj-ea"/>
                  <a:ea typeface="+mj-ea"/>
                </a:rPr>
                <a:t>6</a:t>
              </a:r>
              <a:r>
                <a:rPr lang="zh-CN" altLang="en-US" dirty="0">
                  <a:latin typeface="+mj-ea"/>
                  <a:ea typeface="+mj-ea"/>
                </a:rPr>
                <a:t>）</a:t>
              </a:r>
              <a:endParaRPr lang="zh-CN" altLang="en-US" dirty="0">
                <a:latin typeface="+mj-ea"/>
                <a:ea typeface="+mj-ea"/>
              </a:endParaRPr>
            </a:p>
          </p:txBody>
        </p:sp>
        <p:sp>
          <p:nvSpPr>
            <p:cNvPr id="45" name="文本框 44"/>
            <p:cNvSpPr txBox="1"/>
            <p:nvPr/>
          </p:nvSpPr>
          <p:spPr>
            <a:xfrm>
              <a:off x="6630584" y="4378435"/>
              <a:ext cx="1041311" cy="492443"/>
            </a:xfrm>
            <a:prstGeom prst="rect">
              <a:avLst/>
            </a:prstGeom>
            <a:noFill/>
          </p:spPr>
          <p:txBody>
            <a:bodyPr wrap="none" rtlCol="0">
              <a:spAutoFit/>
            </a:bodyPr>
            <a:lstStyle/>
            <a:p>
              <a:r>
                <a:rPr lang="zh-CN" altLang="en-US" dirty="0">
                  <a:latin typeface="+mj-ea"/>
                  <a:ea typeface="+mj-ea"/>
                </a:rPr>
                <a:t>（</a:t>
              </a:r>
              <a:r>
                <a:rPr lang="en-US" altLang="zh-CN" dirty="0">
                  <a:latin typeface="+mj-ea"/>
                  <a:ea typeface="+mj-ea"/>
                </a:rPr>
                <a:t>7</a:t>
              </a:r>
              <a:r>
                <a:rPr lang="zh-CN" altLang="en-US" dirty="0">
                  <a:latin typeface="+mj-ea"/>
                  <a:ea typeface="+mj-ea"/>
                </a:rPr>
                <a:t>）</a:t>
              </a:r>
              <a:endParaRPr lang="zh-CN" altLang="en-US" dirty="0">
                <a:latin typeface="+mj-ea"/>
                <a:ea typeface="+mj-ea"/>
              </a:endParaRPr>
            </a:p>
          </p:txBody>
        </p:sp>
        <p:sp>
          <p:nvSpPr>
            <p:cNvPr id="46" name="文本框 45"/>
            <p:cNvSpPr txBox="1"/>
            <p:nvPr/>
          </p:nvSpPr>
          <p:spPr>
            <a:xfrm>
              <a:off x="5276176" y="4388323"/>
              <a:ext cx="1041311" cy="492443"/>
            </a:xfrm>
            <a:prstGeom prst="rect">
              <a:avLst/>
            </a:prstGeom>
            <a:noFill/>
          </p:spPr>
          <p:txBody>
            <a:bodyPr wrap="none" rtlCol="0">
              <a:spAutoFit/>
            </a:bodyPr>
            <a:lstStyle/>
            <a:p>
              <a:r>
                <a:rPr lang="zh-CN" altLang="en-US" dirty="0">
                  <a:latin typeface="+mj-ea"/>
                  <a:ea typeface="+mj-ea"/>
                </a:rPr>
                <a:t>（</a:t>
              </a:r>
              <a:r>
                <a:rPr lang="en-US" altLang="zh-CN" dirty="0">
                  <a:latin typeface="+mj-ea"/>
                  <a:ea typeface="+mj-ea"/>
                </a:rPr>
                <a:t>8</a:t>
              </a:r>
              <a:r>
                <a:rPr lang="zh-CN" altLang="en-US" dirty="0">
                  <a:latin typeface="+mj-ea"/>
                  <a:ea typeface="+mj-ea"/>
                </a:rPr>
                <a:t>）</a:t>
              </a:r>
              <a:endParaRPr lang="zh-CN" altLang="en-US" dirty="0">
                <a:latin typeface="+mj-ea"/>
                <a:ea typeface="+mj-ea"/>
              </a:endParaRPr>
            </a:p>
          </p:txBody>
        </p:sp>
        <p:sp>
          <p:nvSpPr>
            <p:cNvPr id="47" name="文本框 46"/>
            <p:cNvSpPr txBox="1"/>
            <p:nvPr/>
          </p:nvSpPr>
          <p:spPr>
            <a:xfrm>
              <a:off x="5153594" y="3041559"/>
              <a:ext cx="1041311" cy="492443"/>
            </a:xfrm>
            <a:prstGeom prst="rect">
              <a:avLst/>
            </a:prstGeom>
            <a:noFill/>
          </p:spPr>
          <p:txBody>
            <a:bodyPr wrap="none" rtlCol="0">
              <a:spAutoFit/>
            </a:bodyPr>
            <a:lstStyle/>
            <a:p>
              <a:r>
                <a:rPr lang="zh-CN" altLang="en-US" dirty="0">
                  <a:latin typeface="+mj-ea"/>
                  <a:ea typeface="+mj-ea"/>
                </a:rPr>
                <a:t>（</a:t>
              </a:r>
              <a:r>
                <a:rPr lang="en-US" altLang="zh-CN" dirty="0">
                  <a:latin typeface="+mj-ea"/>
                  <a:ea typeface="+mj-ea"/>
                </a:rPr>
                <a:t>9</a:t>
              </a:r>
              <a:r>
                <a:rPr lang="zh-CN" altLang="en-US" dirty="0">
                  <a:latin typeface="+mj-ea"/>
                  <a:ea typeface="+mj-ea"/>
                </a:rPr>
                <a:t>）</a:t>
              </a:r>
              <a:endParaRPr lang="zh-CN" altLang="en-US" dirty="0">
                <a:latin typeface="+mj-ea"/>
                <a:ea typeface="+mj-ea"/>
              </a:endParaRPr>
            </a:p>
          </p:txBody>
        </p:sp>
        <p:sp>
          <p:nvSpPr>
            <p:cNvPr id="48" name="文本框 47"/>
            <p:cNvSpPr txBox="1"/>
            <p:nvPr/>
          </p:nvSpPr>
          <p:spPr>
            <a:xfrm>
              <a:off x="4538054" y="3900470"/>
              <a:ext cx="1220847" cy="492443"/>
            </a:xfrm>
            <a:prstGeom prst="rect">
              <a:avLst/>
            </a:prstGeom>
            <a:noFill/>
          </p:spPr>
          <p:txBody>
            <a:bodyPr wrap="none" rtlCol="0">
              <a:spAutoFit/>
            </a:bodyPr>
            <a:lstStyle/>
            <a:p>
              <a:r>
                <a:rPr lang="zh-CN" altLang="en-US" dirty="0">
                  <a:latin typeface="+mj-ea"/>
                  <a:ea typeface="+mj-ea"/>
                </a:rPr>
                <a:t>（</a:t>
              </a:r>
              <a:r>
                <a:rPr lang="en-US" altLang="zh-CN" dirty="0">
                  <a:latin typeface="+mj-ea"/>
                  <a:ea typeface="+mj-ea"/>
                </a:rPr>
                <a:t>10</a:t>
              </a:r>
              <a:r>
                <a:rPr lang="zh-CN" altLang="en-US" dirty="0">
                  <a:latin typeface="+mj-ea"/>
                  <a:ea typeface="+mj-ea"/>
                </a:rPr>
                <a:t>）</a:t>
              </a:r>
              <a:endParaRPr lang="zh-CN" altLang="en-US" dirty="0">
                <a:latin typeface="+mj-ea"/>
                <a:ea typeface="+mj-ea"/>
              </a:endParaRPr>
            </a:p>
          </p:txBody>
        </p:sp>
        <p:sp>
          <p:nvSpPr>
            <p:cNvPr id="49" name="文本框 48"/>
            <p:cNvSpPr txBox="1"/>
            <p:nvPr/>
          </p:nvSpPr>
          <p:spPr>
            <a:xfrm>
              <a:off x="2401447" y="3064204"/>
              <a:ext cx="1220847" cy="492443"/>
            </a:xfrm>
            <a:prstGeom prst="rect">
              <a:avLst/>
            </a:prstGeom>
            <a:noFill/>
          </p:spPr>
          <p:txBody>
            <a:bodyPr wrap="none" rtlCol="0">
              <a:spAutoFit/>
            </a:bodyPr>
            <a:lstStyle/>
            <a:p>
              <a:r>
                <a:rPr lang="zh-CN" altLang="en-US" dirty="0">
                  <a:latin typeface="+mj-ea"/>
                  <a:ea typeface="+mj-ea"/>
                </a:rPr>
                <a:t>（</a:t>
              </a:r>
              <a:r>
                <a:rPr lang="en-US" altLang="zh-CN" dirty="0">
                  <a:latin typeface="+mj-ea"/>
                  <a:ea typeface="+mj-ea"/>
                </a:rPr>
                <a:t>11</a:t>
              </a:r>
              <a:r>
                <a:rPr lang="zh-CN" altLang="en-US" dirty="0">
                  <a:latin typeface="+mj-ea"/>
                  <a:ea typeface="+mj-ea"/>
                </a:rPr>
                <a:t>）</a:t>
              </a:r>
              <a:endParaRPr lang="zh-CN" altLang="en-US" dirty="0">
                <a:latin typeface="+mj-ea"/>
                <a:ea typeface="+mj-ea"/>
              </a:endParaRPr>
            </a:p>
          </p:txBody>
        </p:sp>
        <p:sp>
          <p:nvSpPr>
            <p:cNvPr id="50" name="文本框 49"/>
            <p:cNvSpPr txBox="1"/>
            <p:nvPr/>
          </p:nvSpPr>
          <p:spPr>
            <a:xfrm>
              <a:off x="3000915" y="3927017"/>
              <a:ext cx="1220847" cy="492443"/>
            </a:xfrm>
            <a:prstGeom prst="rect">
              <a:avLst/>
            </a:prstGeom>
            <a:noFill/>
          </p:spPr>
          <p:txBody>
            <a:bodyPr wrap="none" rtlCol="0">
              <a:spAutoFit/>
            </a:bodyPr>
            <a:lstStyle/>
            <a:p>
              <a:r>
                <a:rPr lang="zh-CN" altLang="en-US" dirty="0">
                  <a:latin typeface="+mj-ea"/>
                  <a:ea typeface="+mj-ea"/>
                </a:rPr>
                <a:t>（</a:t>
              </a:r>
              <a:r>
                <a:rPr lang="en-US" altLang="zh-CN" dirty="0">
                  <a:latin typeface="+mj-ea"/>
                  <a:ea typeface="+mj-ea"/>
                </a:rPr>
                <a:t>12</a:t>
              </a:r>
              <a:r>
                <a:rPr lang="zh-CN" altLang="en-US" dirty="0">
                  <a:latin typeface="+mj-ea"/>
                  <a:ea typeface="+mj-ea"/>
                </a:rPr>
                <a:t>）</a:t>
              </a:r>
              <a:endParaRPr lang="zh-CN" altLang="en-US" dirty="0">
                <a:latin typeface="+mj-ea"/>
                <a:ea typeface="+mj-ea"/>
              </a:endParaRPr>
            </a:p>
          </p:txBody>
        </p:sp>
        <p:sp>
          <p:nvSpPr>
            <p:cNvPr id="51" name="文本框 50"/>
            <p:cNvSpPr txBox="1"/>
            <p:nvPr/>
          </p:nvSpPr>
          <p:spPr>
            <a:xfrm>
              <a:off x="4686308" y="2030935"/>
              <a:ext cx="1220847" cy="492443"/>
            </a:xfrm>
            <a:prstGeom prst="rect">
              <a:avLst/>
            </a:prstGeom>
            <a:noFill/>
          </p:spPr>
          <p:txBody>
            <a:bodyPr wrap="none" rtlCol="0">
              <a:spAutoFit/>
            </a:bodyPr>
            <a:lstStyle/>
            <a:p>
              <a:r>
                <a:rPr lang="zh-CN" altLang="en-US" dirty="0">
                  <a:latin typeface="+mj-ea"/>
                  <a:ea typeface="+mj-ea"/>
                </a:rPr>
                <a:t>（</a:t>
              </a:r>
              <a:r>
                <a:rPr lang="en-US" altLang="zh-CN" dirty="0">
                  <a:latin typeface="+mj-ea"/>
                  <a:ea typeface="+mj-ea"/>
                </a:rPr>
                <a:t>13</a:t>
              </a:r>
              <a:r>
                <a:rPr lang="zh-CN" altLang="en-US" dirty="0">
                  <a:latin typeface="+mj-ea"/>
                  <a:ea typeface="+mj-ea"/>
                </a:rPr>
                <a:t>）</a:t>
              </a:r>
              <a:endParaRPr lang="zh-CN" altLang="en-US" dirty="0">
                <a:latin typeface="+mj-ea"/>
                <a:ea typeface="+mj-ea"/>
              </a:endParaRPr>
            </a:p>
          </p:txBody>
        </p:sp>
        <p:sp>
          <p:nvSpPr>
            <p:cNvPr id="52" name="文本框 51"/>
            <p:cNvSpPr txBox="1"/>
            <p:nvPr/>
          </p:nvSpPr>
          <p:spPr>
            <a:xfrm>
              <a:off x="3507190" y="1468348"/>
              <a:ext cx="1220847" cy="492443"/>
            </a:xfrm>
            <a:prstGeom prst="rect">
              <a:avLst/>
            </a:prstGeom>
            <a:noFill/>
          </p:spPr>
          <p:txBody>
            <a:bodyPr wrap="none" rtlCol="0">
              <a:spAutoFit/>
            </a:bodyPr>
            <a:lstStyle/>
            <a:p>
              <a:r>
                <a:rPr lang="zh-CN" altLang="en-US" dirty="0">
                  <a:latin typeface="+mj-ea"/>
                  <a:ea typeface="+mj-ea"/>
                </a:rPr>
                <a:t>（</a:t>
              </a:r>
              <a:r>
                <a:rPr lang="en-US" altLang="zh-CN" dirty="0">
                  <a:latin typeface="+mj-ea"/>
                  <a:ea typeface="+mj-ea"/>
                </a:rPr>
                <a:t>14</a:t>
              </a:r>
              <a:r>
                <a:rPr lang="zh-CN" altLang="en-US" dirty="0">
                  <a:latin typeface="+mj-ea"/>
                  <a:ea typeface="+mj-ea"/>
                </a:rPr>
                <a:t>）</a:t>
              </a:r>
              <a:endParaRPr lang="zh-CN" altLang="en-US" dirty="0">
                <a:latin typeface="+mj-ea"/>
                <a:ea typeface="+mj-ea"/>
              </a:endParaRPr>
            </a:p>
          </p:txBody>
        </p:sp>
        <p:sp>
          <p:nvSpPr>
            <p:cNvPr id="53" name="文本框 52"/>
            <p:cNvSpPr txBox="1"/>
            <p:nvPr/>
          </p:nvSpPr>
          <p:spPr>
            <a:xfrm>
              <a:off x="7306088" y="2827875"/>
              <a:ext cx="1220847" cy="492443"/>
            </a:xfrm>
            <a:prstGeom prst="rect">
              <a:avLst/>
            </a:prstGeom>
            <a:noFill/>
          </p:spPr>
          <p:txBody>
            <a:bodyPr wrap="none" rtlCol="0">
              <a:spAutoFit/>
            </a:bodyPr>
            <a:lstStyle/>
            <a:p>
              <a:r>
                <a:rPr lang="zh-CN" altLang="en-US" dirty="0">
                  <a:latin typeface="+mj-ea"/>
                  <a:ea typeface="+mj-ea"/>
                </a:rPr>
                <a:t>（</a:t>
              </a:r>
              <a:r>
                <a:rPr lang="en-US" altLang="zh-CN" dirty="0">
                  <a:latin typeface="+mj-ea"/>
                  <a:ea typeface="+mj-ea"/>
                </a:rPr>
                <a:t>15</a:t>
              </a:r>
              <a:r>
                <a:rPr lang="zh-CN" altLang="en-US" dirty="0">
                  <a:latin typeface="+mj-ea"/>
                  <a:ea typeface="+mj-ea"/>
                </a:rPr>
                <a:t>）</a:t>
              </a:r>
              <a:endParaRPr lang="zh-CN" altLang="en-US" dirty="0">
                <a:latin typeface="+mj-ea"/>
                <a:ea typeface="+mj-ea"/>
              </a:endParaRPr>
            </a:p>
          </p:txBody>
        </p:sp>
      </p:grpSp>
      <p:sp>
        <p:nvSpPr>
          <p:cNvPr id="2" name="标题 1"/>
          <p:cNvSpPr>
            <a:spLocks noGrp="1"/>
          </p:cNvSpPr>
          <p:nvPr>
            <p:ph type="title"/>
          </p:nvPr>
        </p:nvSpPr>
        <p:spPr/>
        <p:txBody>
          <a:bodyPr/>
          <a:lstStyle/>
          <a:p>
            <a:r>
              <a:rPr lang="zh-CN" altLang="en-US" dirty="0">
                <a:latin typeface="+mj-ea"/>
              </a:rPr>
              <a:t>需求导出和分析过程的模型</a:t>
            </a:r>
            <a:endParaRPr lang="zh-CN" altLang="en-US" dirty="0"/>
          </a:p>
        </p:txBody>
      </p:sp>
      <p:sp>
        <p:nvSpPr>
          <p:cNvPr id="4" name="日期占位符 3"/>
          <p:cNvSpPr>
            <a:spLocks noGrp="1"/>
          </p:cNvSpPr>
          <p:nvPr>
            <p:ph type="dt" sz="half" idx="10"/>
          </p:nvPr>
        </p:nvSpPr>
        <p:spPr/>
        <p:txBody>
          <a:bodyPr/>
          <a:lstStyle/>
          <a:p>
            <a:fld id="{4E1FEEB7-2BC0-4D67-AF39-BB6444402BCB}"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pan/>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本次</a:t>
            </a:r>
            <a:r>
              <a:rPr lang="zh-CN" altLang="en-US" dirty="0" smtClean="0"/>
              <a:t>课程</a:t>
            </a:r>
            <a:r>
              <a:rPr lang="zh-CN" altLang="en-US" b="1" dirty="0" smtClean="0"/>
              <a:t>速递</a:t>
            </a:r>
            <a:endParaRPr lang="zh-CN" altLang="en-US" b="1" dirty="0"/>
          </a:p>
        </p:txBody>
      </p:sp>
      <p:sp>
        <p:nvSpPr>
          <p:cNvPr id="3" name="内容占位符 2"/>
          <p:cNvSpPr>
            <a:spLocks noGrp="1"/>
          </p:cNvSpPr>
          <p:nvPr>
            <p:ph idx="1"/>
          </p:nvPr>
        </p:nvSpPr>
        <p:spPr>
          <a:xfrm>
            <a:off x="979714" y="1010654"/>
            <a:ext cx="7878536" cy="3416969"/>
          </a:xfrm>
        </p:spPr>
        <p:txBody>
          <a:bodyPr>
            <a:normAutofit lnSpcReduction="10000"/>
          </a:bodyPr>
          <a:lstStyle/>
          <a:p>
            <a:pPr marL="457200" indent="-457200">
              <a:lnSpc>
                <a:spcPct val="120000"/>
              </a:lnSpc>
            </a:pPr>
            <a:r>
              <a:rPr lang="en-US" altLang="zh-CN" dirty="0" smtClean="0">
                <a:solidFill>
                  <a:schemeClr val="tx2">
                    <a:lumMod val="90000"/>
                    <a:lumOff val="10000"/>
                  </a:schemeClr>
                </a:solidFill>
                <a:latin typeface="+mj-ea"/>
                <a:ea typeface="+mj-ea"/>
                <a:hlinkClick r:id="rId1" action="ppaction://hlinkpres?slideindex=1&amp;slidetitle="/>
              </a:rPr>
              <a:t>UML</a:t>
            </a:r>
            <a:r>
              <a:rPr lang="zh-CN" altLang="en-US" dirty="0" smtClean="0">
                <a:solidFill>
                  <a:schemeClr val="tx2">
                    <a:lumMod val="90000"/>
                    <a:lumOff val="10000"/>
                  </a:schemeClr>
                </a:solidFill>
                <a:latin typeface="+mj-ea"/>
                <a:ea typeface="+mj-ea"/>
                <a:hlinkClick r:id="rId1" action="ppaction://hlinkpres?slideindex=1&amp;slidetitle="/>
              </a:rPr>
              <a:t>模型案例</a:t>
            </a:r>
            <a:endParaRPr lang="en-US" altLang="zh-CN" dirty="0" smtClean="0">
              <a:solidFill>
                <a:schemeClr val="tx2">
                  <a:lumMod val="90000"/>
                  <a:lumOff val="10000"/>
                </a:schemeClr>
              </a:solidFill>
              <a:latin typeface="+mj-ea"/>
              <a:ea typeface="+mj-ea"/>
            </a:endParaRPr>
          </a:p>
          <a:p>
            <a:pPr marL="457200" indent="-457200">
              <a:lnSpc>
                <a:spcPct val="120000"/>
              </a:lnSpc>
            </a:pPr>
            <a:r>
              <a:rPr lang="zh-CN" altLang="en-US" dirty="0" smtClean="0">
                <a:solidFill>
                  <a:schemeClr val="tx2">
                    <a:lumMod val="90000"/>
                    <a:lumOff val="10000"/>
                  </a:schemeClr>
                </a:solidFill>
                <a:latin typeface="+mj-ea"/>
                <a:ea typeface="+mj-ea"/>
              </a:rPr>
              <a:t>第</a:t>
            </a:r>
            <a:r>
              <a:rPr lang="en-US" altLang="zh-CN" dirty="0" smtClean="0">
                <a:solidFill>
                  <a:schemeClr val="tx2">
                    <a:lumMod val="90000"/>
                    <a:lumOff val="10000"/>
                  </a:schemeClr>
                </a:solidFill>
                <a:latin typeface="+mj-ea"/>
                <a:ea typeface="+mj-ea"/>
              </a:rPr>
              <a:t>3</a:t>
            </a:r>
            <a:r>
              <a:rPr lang="zh-CN" altLang="en-US" dirty="0" smtClean="0">
                <a:solidFill>
                  <a:schemeClr val="tx2">
                    <a:lumMod val="90000"/>
                    <a:lumOff val="10000"/>
                  </a:schemeClr>
                </a:solidFill>
                <a:latin typeface="+mj-ea"/>
                <a:ea typeface="+mj-ea"/>
              </a:rPr>
              <a:t>章</a:t>
            </a:r>
            <a:r>
              <a:rPr lang="en-US" altLang="zh-CN" dirty="0" smtClean="0">
                <a:solidFill>
                  <a:schemeClr val="tx2">
                    <a:lumMod val="90000"/>
                    <a:lumOff val="10000"/>
                  </a:schemeClr>
                </a:solidFill>
                <a:latin typeface="+mj-ea"/>
                <a:ea typeface="+mj-ea"/>
              </a:rPr>
              <a:t> </a:t>
            </a:r>
            <a:r>
              <a:rPr lang="zh-CN" altLang="en-US" dirty="0" smtClean="0">
                <a:solidFill>
                  <a:schemeClr val="tx2">
                    <a:lumMod val="90000"/>
                    <a:lumOff val="10000"/>
                  </a:schemeClr>
                </a:solidFill>
                <a:latin typeface="+mj-ea"/>
                <a:ea typeface="+mj-ea"/>
              </a:rPr>
              <a:t>需求分析</a:t>
            </a:r>
            <a:endParaRPr lang="en-US" altLang="zh-CN" sz="2400" dirty="0" smtClean="0">
              <a:latin typeface="+mj-ea"/>
              <a:ea typeface="+mj-ea"/>
            </a:endParaRPr>
          </a:p>
          <a:p>
            <a:pPr marL="1108710" lvl="1" indent="-457200">
              <a:lnSpc>
                <a:spcPct val="120000"/>
              </a:lnSpc>
            </a:pPr>
            <a:r>
              <a:rPr lang="zh-CN" altLang="en-US" dirty="0" smtClean="0"/>
              <a:t>需求分析的任务、类型</a:t>
            </a:r>
            <a:endParaRPr lang="en-US" altLang="zh-CN" dirty="0" smtClean="0"/>
          </a:p>
          <a:p>
            <a:pPr marL="1108710" lvl="1" indent="-457200">
              <a:lnSpc>
                <a:spcPct val="120000"/>
              </a:lnSpc>
            </a:pPr>
            <a:r>
              <a:rPr lang="zh-CN" altLang="en-US" dirty="0" smtClean="0"/>
              <a:t>需求工程的过程</a:t>
            </a:r>
            <a:endParaRPr lang="en-US" altLang="zh-CN" dirty="0" smtClean="0"/>
          </a:p>
          <a:p>
            <a:pPr marL="1108710" lvl="1" indent="-457200">
              <a:lnSpc>
                <a:spcPct val="120000"/>
              </a:lnSpc>
            </a:pPr>
            <a:r>
              <a:rPr lang="zh-CN" altLang="en-US" dirty="0" smtClean="0">
                <a:solidFill>
                  <a:schemeClr val="tx2">
                    <a:lumMod val="90000"/>
                    <a:lumOff val="10000"/>
                  </a:schemeClr>
                </a:solidFill>
              </a:rPr>
              <a:t>获取需求的方法</a:t>
            </a:r>
            <a:endParaRPr lang="en-US" altLang="zh-CN" dirty="0" smtClean="0">
              <a:solidFill>
                <a:schemeClr val="tx2">
                  <a:lumMod val="90000"/>
                  <a:lumOff val="10000"/>
                </a:schemeClr>
              </a:solidFill>
            </a:endParaRPr>
          </a:p>
          <a:p>
            <a:pPr marL="1108710" lvl="1" indent="-457200">
              <a:lnSpc>
                <a:spcPct val="120000"/>
              </a:lnSpc>
            </a:pPr>
            <a:r>
              <a:rPr lang="zh-CN" altLang="en-US" dirty="0" smtClean="0"/>
              <a:t>需求分析案例</a:t>
            </a:r>
            <a:endParaRPr lang="zh-CN" altLang="en-US" dirty="0">
              <a:solidFill>
                <a:schemeClr val="tx2">
                  <a:lumMod val="90000"/>
                  <a:lumOff val="10000"/>
                </a:schemeClr>
              </a:solidFill>
            </a:endParaRPr>
          </a:p>
        </p:txBody>
      </p:sp>
      <p:sp>
        <p:nvSpPr>
          <p:cNvPr id="7" name="日期占位符 6"/>
          <p:cNvSpPr>
            <a:spLocks noGrp="1"/>
          </p:cNvSpPr>
          <p:nvPr>
            <p:ph type="dt" sz="half" idx="10"/>
          </p:nvPr>
        </p:nvSpPr>
        <p:spPr/>
        <p:txBody>
          <a:bodyPr/>
          <a:lstStyle/>
          <a:p>
            <a:fld id="{4BBFE79B-272C-4CB0-9A32-3130D362949B}" type="datetime1">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dirty="0" smtClean="0"/>
              <a:t>软件工程</a:t>
            </a:r>
            <a:endParaRPr lang="zh-CN" altLang="en-US" dirty="0"/>
          </a:p>
        </p:txBody>
      </p:sp>
      <p:sp>
        <p:nvSpPr>
          <p:cNvPr id="9" name="灯片编号占位符 8"/>
          <p:cNvSpPr>
            <a:spLocks noGrp="1"/>
          </p:cNvSpPr>
          <p:nvPr>
            <p:ph type="sldNum" sz="quarter" idx="12"/>
          </p:nvPr>
        </p:nvSpPr>
        <p:spPr/>
        <p:txBody>
          <a:bodyPr/>
          <a:lstStyle/>
          <a:p>
            <a:fld id="{F528F39D-B5E5-4CA7-906C-979D5A62978D}" type="slidenum">
              <a:rPr lang="zh-CN" altLang="en-US" smtClean="0"/>
            </a:fld>
            <a:endParaRPr lang="zh-CN" altLang="en-US"/>
          </a:p>
        </p:txBody>
      </p:sp>
      <p:pic>
        <p:nvPicPr>
          <p:cNvPr id="4" name="图片 3"/>
          <p:cNvPicPr>
            <a:picLocks noChangeAspect="1"/>
          </p:cNvPicPr>
          <p:nvPr/>
        </p:nvPicPr>
        <p:blipFill rotWithShape="1">
          <a:blip r:embed="rId2" cstate="print">
            <a:clrChange>
              <a:clrFrom>
                <a:srgbClr val="EBCDAB"/>
              </a:clrFrom>
              <a:clrTo>
                <a:srgbClr val="EBCDAB">
                  <a:alpha val="0"/>
                </a:srgbClr>
              </a:clrTo>
            </a:clrChange>
            <a:extLst>
              <a:ext uri="{28A0092B-C50C-407E-A947-70E740481C1C}">
                <a14:useLocalDpi xmlns:a14="http://schemas.microsoft.com/office/drawing/2010/main" val="0"/>
              </a:ext>
            </a:extLst>
          </a:blip>
          <a:srcRect l="14636" t="7462" r="10393" b="11883"/>
          <a:stretch>
            <a:fillRect/>
          </a:stretch>
        </p:blipFill>
        <p:spPr>
          <a:xfrm>
            <a:off x="5775158" y="1010427"/>
            <a:ext cx="3176338" cy="341719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需求分析建模的过程</a:t>
            </a:r>
            <a:endParaRPr lang="zh-CN" altLang="en-US" dirty="0"/>
          </a:p>
        </p:txBody>
      </p:sp>
      <p:sp>
        <p:nvSpPr>
          <p:cNvPr id="3" name="日期占位符 2"/>
          <p:cNvSpPr>
            <a:spLocks noGrp="1"/>
          </p:cNvSpPr>
          <p:nvPr>
            <p:ph type="dt" sz="half" idx="10"/>
          </p:nvPr>
        </p:nvSpPr>
        <p:spPr/>
        <p:txBody>
          <a:bodyPr/>
          <a:lstStyle/>
          <a:p>
            <a:fld id="{5902FD77-8323-485D-87E2-91A0E9C84954}" type="datetime1">
              <a:rPr lang="zh-CN" altLang="en-US" smtClean="0"/>
            </a:fld>
            <a:endParaRPr lang="zh-CN" altLang="en-US"/>
          </a:p>
        </p:txBody>
      </p:sp>
      <p:sp>
        <p:nvSpPr>
          <p:cNvPr id="4" name="页脚占位符 3"/>
          <p:cNvSpPr>
            <a:spLocks noGrp="1"/>
          </p:cNvSpPr>
          <p:nvPr>
            <p:ph type="ftr" sz="quarter" idx="11"/>
          </p:nvPr>
        </p:nvSpPr>
        <p:spPr/>
        <p:txBody>
          <a:bodyPr/>
          <a:lstStyle/>
          <a:p>
            <a:r>
              <a:rPr lang="zh-CN" altLang="en-US" smtClean="0"/>
              <a:t>软件工程</a:t>
            </a:r>
            <a:endParaRPr lang="zh-CN" altLang="en-US"/>
          </a:p>
        </p:txBody>
      </p:sp>
      <p:sp>
        <p:nvSpPr>
          <p:cNvPr id="5" name="灯片编号占位符 4"/>
          <p:cNvSpPr>
            <a:spLocks noGrp="1"/>
          </p:cNvSpPr>
          <p:nvPr>
            <p:ph type="sldNum" sz="quarter" idx="12"/>
          </p:nvPr>
        </p:nvSpPr>
        <p:spPr/>
        <p:txBody>
          <a:bodyPr/>
          <a:lstStyle/>
          <a:p>
            <a:fld id="{F528F39D-B5E5-4CA7-906C-979D5A62978D}" type="slidenum">
              <a:rPr lang="zh-CN" altLang="en-US" smtClean="0"/>
            </a:fld>
            <a:endParaRPr lang="zh-CN" altLang="en-US"/>
          </a:p>
        </p:txBody>
      </p:sp>
      <p:grpSp>
        <p:nvGrpSpPr>
          <p:cNvPr id="6" name="Group 24"/>
          <p:cNvGrpSpPr/>
          <p:nvPr/>
        </p:nvGrpSpPr>
        <p:grpSpPr bwMode="auto">
          <a:xfrm>
            <a:off x="767882" y="869145"/>
            <a:ext cx="7579347" cy="3693857"/>
            <a:chOff x="2235" y="6084"/>
            <a:chExt cx="5195" cy="2226"/>
          </a:xfrm>
        </p:grpSpPr>
        <p:pic>
          <p:nvPicPr>
            <p:cNvPr id="7" name="Picture 25"/>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35" y="6084"/>
              <a:ext cx="5195" cy="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6"/>
            <p:cNvSpPr>
              <a:spLocks noChangeArrowheads="1"/>
            </p:cNvSpPr>
            <p:nvPr/>
          </p:nvSpPr>
          <p:spPr bwMode="auto">
            <a:xfrm>
              <a:off x="3696" y="6795"/>
              <a:ext cx="1460" cy="46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lIns="54864" tIns="0" rIns="54864" bIns="2743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latin typeface="+mj-ea"/>
                  <a:ea typeface="+mj-ea"/>
                </a:rPr>
                <a:t>问题定义、可行性</a:t>
              </a:r>
              <a:endParaRPr lang="zh-CN" altLang="en-US" dirty="0">
                <a:solidFill>
                  <a:schemeClr val="bg1"/>
                </a:solidFill>
                <a:latin typeface="+mj-ea"/>
                <a:ea typeface="+mj-ea"/>
              </a:endParaRPr>
            </a:p>
            <a:p>
              <a:pPr algn="ctr" eaLnBrk="1" hangingPunct="1"/>
              <a:r>
                <a:rPr lang="en-US" altLang="zh-CN" dirty="0">
                  <a:solidFill>
                    <a:schemeClr val="bg1"/>
                  </a:solidFill>
                  <a:latin typeface="+mj-ea"/>
                  <a:ea typeface="+mj-ea"/>
                </a:rPr>
                <a:t>(</a:t>
              </a:r>
              <a:r>
                <a:rPr lang="zh-CN" altLang="en-US" dirty="0">
                  <a:solidFill>
                    <a:schemeClr val="bg1"/>
                  </a:solidFill>
                  <a:latin typeface="+mj-ea"/>
                  <a:ea typeface="+mj-ea"/>
                </a:rPr>
                <a:t>系统规格说明</a:t>
              </a:r>
              <a:r>
                <a:rPr lang="en-US" altLang="zh-CN" dirty="0">
                  <a:solidFill>
                    <a:schemeClr val="bg1"/>
                  </a:solidFill>
                  <a:latin typeface="+mj-ea"/>
                  <a:ea typeface="+mj-ea"/>
                </a:rPr>
                <a:t>)</a:t>
              </a:r>
              <a:endParaRPr lang="en-US" altLang="zh-CN" dirty="0">
                <a:solidFill>
                  <a:schemeClr val="bg1"/>
                </a:solidFill>
                <a:latin typeface="+mj-ea"/>
                <a:ea typeface="+mj-ea"/>
              </a:endParaRPr>
            </a:p>
          </p:txBody>
        </p:sp>
        <p:sp>
          <p:nvSpPr>
            <p:cNvPr id="9" name="Text Box 27"/>
            <p:cNvSpPr txBox="1">
              <a:spLocks noChangeArrowheads="1"/>
            </p:cNvSpPr>
            <p:nvPr/>
          </p:nvSpPr>
          <p:spPr bwMode="auto">
            <a:xfrm>
              <a:off x="5634" y="6750"/>
              <a:ext cx="1200" cy="46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54864" tIns="0" rIns="54864" bIns="2743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latin typeface="+mj-ea"/>
                  <a:ea typeface="+mj-ea"/>
                </a:rPr>
                <a:t>需求分析</a:t>
              </a:r>
              <a:endParaRPr lang="zh-CN" altLang="en-US" dirty="0">
                <a:solidFill>
                  <a:schemeClr val="bg1"/>
                </a:solidFill>
                <a:latin typeface="+mj-ea"/>
                <a:ea typeface="+mj-ea"/>
              </a:endParaRPr>
            </a:p>
            <a:p>
              <a:pPr algn="ctr" eaLnBrk="1" hangingPunct="1"/>
              <a:r>
                <a:rPr lang="en-US" altLang="zh-CN" dirty="0">
                  <a:solidFill>
                    <a:schemeClr val="bg1"/>
                  </a:solidFill>
                  <a:latin typeface="+mj-ea"/>
                  <a:ea typeface="+mj-ea"/>
                </a:rPr>
                <a:t>(</a:t>
              </a:r>
              <a:r>
                <a:rPr lang="zh-CN" altLang="en-US" dirty="0">
                  <a:solidFill>
                    <a:schemeClr val="bg1"/>
                  </a:solidFill>
                  <a:latin typeface="+mj-ea"/>
                  <a:ea typeface="+mj-ea"/>
                </a:rPr>
                <a:t>需求规格说明</a:t>
              </a:r>
              <a:r>
                <a:rPr lang="en-US" altLang="zh-CN" dirty="0">
                  <a:solidFill>
                    <a:schemeClr val="bg1"/>
                  </a:solidFill>
                  <a:latin typeface="+mj-ea"/>
                  <a:ea typeface="+mj-ea"/>
                </a:rPr>
                <a:t>)</a:t>
              </a:r>
              <a:endParaRPr lang="en-US" altLang="zh-CN" dirty="0">
                <a:solidFill>
                  <a:schemeClr val="bg1"/>
                </a:solidFill>
                <a:latin typeface="+mj-ea"/>
                <a:ea typeface="+mj-ea"/>
              </a:endParaRPr>
            </a:p>
          </p:txBody>
        </p:sp>
        <p:sp>
          <p:nvSpPr>
            <p:cNvPr id="10" name="Text Box 28"/>
            <p:cNvSpPr txBox="1">
              <a:spLocks noChangeArrowheads="1"/>
            </p:cNvSpPr>
            <p:nvPr/>
          </p:nvSpPr>
          <p:spPr bwMode="auto">
            <a:xfrm>
              <a:off x="5658" y="7839"/>
              <a:ext cx="1165" cy="47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54864" tIns="0" rIns="54864" bIns="2743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latin typeface="+mj-ea"/>
                  <a:ea typeface="+mj-ea"/>
                </a:rPr>
                <a:t>软件设计</a:t>
              </a:r>
              <a:endParaRPr lang="zh-CN" altLang="en-US" dirty="0">
                <a:solidFill>
                  <a:schemeClr val="bg1"/>
                </a:solidFill>
                <a:latin typeface="+mj-ea"/>
                <a:ea typeface="+mj-ea"/>
              </a:endParaRPr>
            </a:p>
            <a:p>
              <a:pPr algn="ctr" eaLnBrk="1" hangingPunct="1"/>
              <a:r>
                <a:rPr lang="en-US" altLang="zh-CN" dirty="0">
                  <a:solidFill>
                    <a:schemeClr val="bg1"/>
                  </a:solidFill>
                  <a:latin typeface="+mj-ea"/>
                  <a:ea typeface="+mj-ea"/>
                </a:rPr>
                <a:t>(</a:t>
              </a:r>
              <a:r>
                <a:rPr lang="zh-CN" altLang="en-US" dirty="0">
                  <a:solidFill>
                    <a:schemeClr val="bg1"/>
                  </a:solidFill>
                  <a:latin typeface="+mj-ea"/>
                  <a:ea typeface="+mj-ea"/>
                </a:rPr>
                <a:t>设计说明</a:t>
              </a:r>
              <a:r>
                <a:rPr lang="en-US" altLang="zh-CN" dirty="0">
                  <a:solidFill>
                    <a:schemeClr val="bg1"/>
                  </a:solidFill>
                  <a:latin typeface="+mj-ea"/>
                  <a:ea typeface="+mj-ea"/>
                </a:rPr>
                <a:t>)</a:t>
              </a:r>
              <a:endParaRPr lang="en-US" altLang="zh-CN" dirty="0">
                <a:solidFill>
                  <a:schemeClr val="bg1"/>
                </a:solidFill>
                <a:latin typeface="+mj-ea"/>
                <a:ea typeface="+mj-ea"/>
              </a:endParaRPr>
            </a:p>
          </p:txBody>
        </p:sp>
        <p:sp>
          <p:nvSpPr>
            <p:cNvPr id="11" name="Text Box 29"/>
            <p:cNvSpPr txBox="1">
              <a:spLocks noChangeArrowheads="1"/>
            </p:cNvSpPr>
            <p:nvPr/>
          </p:nvSpPr>
          <p:spPr bwMode="auto">
            <a:xfrm>
              <a:off x="3803" y="7839"/>
              <a:ext cx="1206" cy="46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lIns="54864" tIns="0" rIns="54864" bIns="2743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latin typeface="+mj-ea"/>
                  <a:ea typeface="+mj-ea"/>
                </a:rPr>
                <a:t>实现</a:t>
              </a:r>
              <a:endParaRPr lang="zh-CN" altLang="en-US" dirty="0">
                <a:solidFill>
                  <a:schemeClr val="bg1"/>
                </a:solidFill>
                <a:latin typeface="+mj-ea"/>
                <a:ea typeface="+mj-ea"/>
              </a:endParaRPr>
            </a:p>
            <a:p>
              <a:pPr algn="ctr" eaLnBrk="1" hangingPunct="1"/>
              <a:r>
                <a:rPr lang="en-US" altLang="zh-CN" dirty="0">
                  <a:solidFill>
                    <a:schemeClr val="bg1"/>
                  </a:solidFill>
                  <a:latin typeface="+mj-ea"/>
                  <a:ea typeface="+mj-ea"/>
                </a:rPr>
                <a:t>(</a:t>
              </a:r>
              <a:r>
                <a:rPr lang="zh-CN" altLang="en-US" dirty="0">
                  <a:solidFill>
                    <a:schemeClr val="bg1"/>
                  </a:solidFill>
                  <a:latin typeface="+mj-ea"/>
                  <a:ea typeface="+mj-ea"/>
                </a:rPr>
                <a:t>程序代码</a:t>
              </a:r>
              <a:r>
                <a:rPr lang="en-US" altLang="zh-CN" dirty="0">
                  <a:solidFill>
                    <a:schemeClr val="bg1"/>
                  </a:solidFill>
                  <a:latin typeface="+mj-ea"/>
                  <a:ea typeface="+mj-ea"/>
                </a:rPr>
                <a:t>)</a:t>
              </a:r>
              <a:endParaRPr lang="en-US" altLang="zh-CN" dirty="0">
                <a:solidFill>
                  <a:schemeClr val="bg1"/>
                </a:solidFill>
                <a:latin typeface="+mj-ea"/>
                <a:ea typeface="+mj-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597059" y="1270197"/>
            <a:ext cx="4374553" cy="2202141"/>
          </a:xfrm>
          <a:prstGeom prst="rect">
            <a:avLst/>
          </a:prstGeom>
        </p:spPr>
        <p:txBody>
          <a:bodyPr wrap="square">
            <a:spAutoFit/>
          </a:bodyPr>
          <a:lstStyle/>
          <a:p>
            <a:pPr marL="386080" indent="-386080">
              <a:lnSpc>
                <a:spcPct val="120000"/>
              </a:lnSpc>
              <a:spcBef>
                <a:spcPts val="900"/>
              </a:spcBef>
              <a:buClr>
                <a:srgbClr val="00B050"/>
              </a:buClr>
              <a:buFont typeface="+mj-lt"/>
              <a:buAutoNum type="arabicPeriod"/>
            </a:pPr>
            <a:r>
              <a:rPr lang="zh-CN" altLang="zh-CN" sz="2400" b="1" dirty="0" smtClean="0">
                <a:solidFill>
                  <a:srgbClr val="FF8900"/>
                </a:solidFill>
                <a:latin typeface="+mj-ea"/>
                <a:ea typeface="+mj-ea"/>
              </a:rPr>
              <a:t>结构化分析</a:t>
            </a:r>
            <a:r>
              <a:rPr lang="zh-CN" altLang="zh-CN" sz="2400" b="1" dirty="0">
                <a:solidFill>
                  <a:srgbClr val="FF8900"/>
                </a:solidFill>
                <a:latin typeface="+mj-ea"/>
                <a:ea typeface="+mj-ea"/>
              </a:rPr>
              <a:t>建模 SA </a:t>
            </a:r>
            <a:r>
              <a:rPr lang="zh-CN" altLang="zh-CN" sz="2000" dirty="0">
                <a:latin typeface="+mj-ea"/>
                <a:ea typeface="+mj-ea"/>
              </a:rPr>
              <a:t>（Structured  </a:t>
            </a:r>
            <a:r>
              <a:rPr lang="en-US" altLang="zh-CN" sz="2000" dirty="0">
                <a:latin typeface="+mj-ea"/>
                <a:ea typeface="+mj-ea"/>
              </a:rPr>
              <a:t> </a:t>
            </a:r>
            <a:r>
              <a:rPr lang="zh-CN" altLang="zh-CN" sz="2000" dirty="0">
                <a:latin typeface="+mj-ea"/>
                <a:ea typeface="+mj-ea"/>
              </a:rPr>
              <a:t>Analysis），又分面向数据建模和面向数据流建模。</a:t>
            </a:r>
            <a:endParaRPr lang="en-US" altLang="zh-CN" sz="2000" dirty="0">
              <a:latin typeface="+mj-ea"/>
              <a:ea typeface="+mj-ea"/>
            </a:endParaRPr>
          </a:p>
          <a:p>
            <a:pPr marL="386080" indent="-386080">
              <a:lnSpc>
                <a:spcPct val="120000"/>
              </a:lnSpc>
              <a:spcBef>
                <a:spcPts val="900"/>
              </a:spcBef>
              <a:buClr>
                <a:srgbClr val="00B050"/>
              </a:buClr>
              <a:buFont typeface="+mj-lt"/>
              <a:buAutoNum type="arabicPeriod"/>
            </a:pPr>
            <a:r>
              <a:rPr lang="zh-CN" altLang="zh-CN" sz="2400" b="1" dirty="0" smtClean="0">
                <a:solidFill>
                  <a:srgbClr val="FF8900"/>
                </a:solidFill>
                <a:latin typeface="+mj-ea"/>
                <a:ea typeface="+mj-ea"/>
              </a:rPr>
              <a:t>面</a:t>
            </a:r>
            <a:r>
              <a:rPr lang="zh-CN" altLang="en-US" sz="2400" b="1" dirty="0">
                <a:solidFill>
                  <a:srgbClr val="FF8900"/>
                </a:solidFill>
                <a:latin typeface="+mj-ea"/>
                <a:ea typeface="+mj-ea"/>
              </a:rPr>
              <a:t>向</a:t>
            </a:r>
            <a:r>
              <a:rPr lang="zh-CN" altLang="zh-CN" sz="2400" b="1" dirty="0" smtClean="0">
                <a:solidFill>
                  <a:srgbClr val="FF8900"/>
                </a:solidFill>
                <a:latin typeface="+mj-ea"/>
                <a:ea typeface="+mj-ea"/>
              </a:rPr>
              <a:t>对象分析</a:t>
            </a:r>
            <a:r>
              <a:rPr lang="zh-CN" altLang="zh-CN" sz="2400" b="1" dirty="0">
                <a:solidFill>
                  <a:srgbClr val="FF8900"/>
                </a:solidFill>
                <a:latin typeface="+mj-ea"/>
                <a:ea typeface="+mj-ea"/>
              </a:rPr>
              <a:t>建模OOA</a:t>
            </a:r>
            <a:r>
              <a:rPr lang="zh-CN" altLang="zh-CN" sz="2000" dirty="0">
                <a:latin typeface="+mj-ea"/>
                <a:ea typeface="+mj-ea"/>
              </a:rPr>
              <a:t>（Object-Oriented Analysis）</a:t>
            </a:r>
            <a:endParaRPr lang="zh-CN" altLang="zh-CN" sz="2000" dirty="0">
              <a:latin typeface="+mj-ea"/>
              <a:ea typeface="+mj-ea"/>
            </a:endParaRPr>
          </a:p>
        </p:txBody>
      </p:sp>
      <p:sp>
        <p:nvSpPr>
          <p:cNvPr id="8" name="文本框 7"/>
          <p:cNvSpPr txBox="1"/>
          <p:nvPr/>
        </p:nvSpPr>
        <p:spPr>
          <a:xfrm>
            <a:off x="870439" y="3020158"/>
            <a:ext cx="184731" cy="300082"/>
          </a:xfrm>
          <a:prstGeom prst="rect">
            <a:avLst/>
          </a:prstGeom>
          <a:noFill/>
        </p:spPr>
        <p:txBody>
          <a:bodyPr wrap="none" rtlCol="0">
            <a:spAutoFit/>
          </a:bodyPr>
          <a:lstStyle/>
          <a:p>
            <a:endParaRPr lang="zh-CN" altLang="en-US" sz="1350"/>
          </a:p>
        </p:txBody>
      </p:sp>
      <p:grpSp>
        <p:nvGrpSpPr>
          <p:cNvPr id="54" name="组合 53"/>
          <p:cNvGrpSpPr/>
          <p:nvPr/>
        </p:nvGrpSpPr>
        <p:grpSpPr>
          <a:xfrm>
            <a:off x="4932394" y="613335"/>
            <a:ext cx="4101612" cy="4008800"/>
            <a:chOff x="2399286" y="869421"/>
            <a:chExt cx="6485377" cy="5709707"/>
          </a:xfrm>
        </p:grpSpPr>
        <p:sp>
          <p:nvSpPr>
            <p:cNvPr id="55" name="Oval 13"/>
            <p:cNvSpPr>
              <a:spLocks noChangeArrowheads="1"/>
            </p:cNvSpPr>
            <p:nvPr/>
          </p:nvSpPr>
          <p:spPr bwMode="auto">
            <a:xfrm>
              <a:off x="2399286" y="869421"/>
              <a:ext cx="6485377" cy="5709707"/>
            </a:xfrm>
            <a:prstGeom prst="ellipse">
              <a:avLst/>
            </a:prstGeom>
            <a:solidFill>
              <a:srgbClr val="00B050"/>
            </a:solidFill>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defRPr/>
              </a:pPr>
              <a:endParaRPr lang="zh-CN" altLang="en-US" sz="1350">
                <a:latin typeface="+mj-ea"/>
                <a:ea typeface="+mj-ea"/>
              </a:endParaRPr>
            </a:p>
          </p:txBody>
        </p:sp>
        <p:sp>
          <p:nvSpPr>
            <p:cNvPr id="56" name="Oval 14"/>
            <p:cNvSpPr>
              <a:spLocks noChangeArrowheads="1"/>
            </p:cNvSpPr>
            <p:nvPr/>
          </p:nvSpPr>
          <p:spPr bwMode="auto">
            <a:xfrm>
              <a:off x="3348038" y="1628775"/>
              <a:ext cx="4600575" cy="4191000"/>
            </a:xfrm>
            <a:prstGeom prst="ellipse">
              <a:avLst/>
            </a:prstGeom>
            <a:solidFill>
              <a:srgbClr val="FFC000"/>
            </a:solidFill>
            <a:ln w="12700">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latin typeface="+mj-ea"/>
                <a:ea typeface="+mj-ea"/>
              </a:endParaRPr>
            </a:p>
          </p:txBody>
        </p:sp>
        <p:sp>
          <p:nvSpPr>
            <p:cNvPr id="57" name="Line 15"/>
            <p:cNvSpPr>
              <a:spLocks noChangeShapeType="1"/>
            </p:cNvSpPr>
            <p:nvPr/>
          </p:nvSpPr>
          <p:spPr bwMode="auto">
            <a:xfrm>
              <a:off x="5641975" y="869422"/>
              <a:ext cx="0" cy="1788055"/>
            </a:xfrm>
            <a:prstGeom prst="line">
              <a:avLst/>
            </a:prstGeom>
            <a:noFill/>
            <a:ln w="28575">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350">
                <a:latin typeface="+mj-ea"/>
                <a:ea typeface="+mj-ea"/>
              </a:endParaRPr>
            </a:p>
          </p:txBody>
        </p:sp>
        <p:sp>
          <p:nvSpPr>
            <p:cNvPr id="58" name="Line 16"/>
            <p:cNvSpPr>
              <a:spLocks noChangeShapeType="1"/>
            </p:cNvSpPr>
            <p:nvPr/>
          </p:nvSpPr>
          <p:spPr bwMode="auto">
            <a:xfrm>
              <a:off x="6586538" y="4246563"/>
              <a:ext cx="1825625" cy="1196975"/>
            </a:xfrm>
            <a:prstGeom prst="line">
              <a:avLst/>
            </a:prstGeom>
            <a:noFill/>
            <a:ln w="28575">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350">
                <a:latin typeface="+mj-ea"/>
                <a:ea typeface="+mj-ea"/>
              </a:endParaRPr>
            </a:p>
          </p:txBody>
        </p:sp>
        <p:sp>
          <p:nvSpPr>
            <p:cNvPr id="59" name="Line 17"/>
            <p:cNvSpPr>
              <a:spLocks noChangeShapeType="1"/>
            </p:cNvSpPr>
            <p:nvPr/>
          </p:nvSpPr>
          <p:spPr bwMode="auto">
            <a:xfrm flipH="1">
              <a:off x="3063875" y="4256088"/>
              <a:ext cx="1636713" cy="1330325"/>
            </a:xfrm>
            <a:prstGeom prst="line">
              <a:avLst/>
            </a:prstGeom>
            <a:noFill/>
            <a:ln w="28575">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350">
                <a:latin typeface="+mj-ea"/>
                <a:ea typeface="+mj-ea"/>
              </a:endParaRPr>
            </a:p>
          </p:txBody>
        </p:sp>
        <p:sp>
          <p:nvSpPr>
            <p:cNvPr id="60" name="Text Box 19"/>
            <p:cNvSpPr txBox="1">
              <a:spLocks noChangeArrowheads="1"/>
            </p:cNvSpPr>
            <p:nvPr/>
          </p:nvSpPr>
          <p:spPr bwMode="auto">
            <a:xfrm>
              <a:off x="3609798" y="2656836"/>
              <a:ext cx="1715603" cy="460282"/>
            </a:xfrm>
            <a:prstGeom prst="rect">
              <a:avLst/>
            </a:prstGeom>
            <a:noFill/>
            <a:ln w="12700">
              <a:noFill/>
              <a:miter lim="800000"/>
              <a:headEnd type="none" w="sm" len="sm"/>
              <a:tailEnd type="none" w="sm" len="sm"/>
            </a:ln>
            <a:effectLst/>
          </p:spPr>
          <p:txBody>
            <a:bodyPr wrap="square">
              <a:spAutoFit/>
            </a:bodyPr>
            <a:lstStyle/>
            <a:p>
              <a:pPr algn="l" eaLnBrk="0" hangingPunct="0">
                <a:defRPr/>
              </a:pPr>
              <a:r>
                <a:rPr kumimoji="1" lang="en-US" altLang="zh-CN" sz="1500" b="1" dirty="0">
                  <a:latin typeface="+mj-ea"/>
                  <a:ea typeface="+mj-ea"/>
                </a:rPr>
                <a:t>E-R</a:t>
              </a:r>
              <a:r>
                <a:rPr kumimoji="1" lang="zh-CN" altLang="en-US" sz="1500" b="1" dirty="0">
                  <a:latin typeface="+mj-ea"/>
                  <a:ea typeface="+mj-ea"/>
                </a:rPr>
                <a:t>图</a:t>
              </a:r>
              <a:endParaRPr kumimoji="1" lang="zh-CN" altLang="en-US" sz="1500" dirty="0">
                <a:latin typeface="+mj-ea"/>
                <a:ea typeface="+mj-ea"/>
              </a:endParaRPr>
            </a:p>
          </p:txBody>
        </p:sp>
        <p:sp>
          <p:nvSpPr>
            <p:cNvPr id="61" name="Text Box 20"/>
            <p:cNvSpPr txBox="1">
              <a:spLocks noChangeArrowheads="1"/>
            </p:cNvSpPr>
            <p:nvPr/>
          </p:nvSpPr>
          <p:spPr bwMode="auto">
            <a:xfrm>
              <a:off x="4601689" y="4763130"/>
              <a:ext cx="2270127" cy="789056"/>
            </a:xfrm>
            <a:prstGeom prst="rect">
              <a:avLst/>
            </a:prstGeom>
            <a:noFill/>
            <a:ln w="12700">
              <a:noFill/>
              <a:miter lim="800000"/>
              <a:headEnd type="none" w="sm" len="sm"/>
              <a:tailEnd type="none" w="sm" len="sm"/>
            </a:ln>
            <a:effectLst/>
          </p:spPr>
          <p:txBody>
            <a:bodyPr>
              <a:spAutoFit/>
            </a:bodyPr>
            <a:lstStyle/>
            <a:p>
              <a:pPr algn="ctr" eaLnBrk="0" hangingPunct="0">
                <a:defRPr/>
              </a:pPr>
              <a:r>
                <a:rPr kumimoji="1" lang="zh-CN" altLang="en-US" sz="1500" b="1" dirty="0">
                  <a:latin typeface="+mj-ea"/>
                  <a:ea typeface="+mj-ea"/>
                </a:rPr>
                <a:t>状态变迁图</a:t>
              </a:r>
              <a:endParaRPr kumimoji="1" lang="zh-CN" altLang="en-US" sz="1500" b="1" dirty="0">
                <a:latin typeface="+mj-ea"/>
                <a:ea typeface="+mj-ea"/>
              </a:endParaRPr>
            </a:p>
            <a:p>
              <a:pPr algn="ctr" eaLnBrk="0" hangingPunct="0">
                <a:defRPr/>
              </a:pPr>
              <a:r>
                <a:rPr kumimoji="1" lang="en-US" altLang="zh-CN" sz="1500" b="1" dirty="0">
                  <a:latin typeface="+mj-ea"/>
                  <a:ea typeface="+mj-ea"/>
                </a:rPr>
                <a:t>(STD</a:t>
              </a:r>
              <a:r>
                <a:rPr kumimoji="1" lang="zh-CN" altLang="en-US" sz="1500" b="1" dirty="0">
                  <a:latin typeface="+mj-ea"/>
                  <a:ea typeface="+mj-ea"/>
                </a:rPr>
                <a:t>图</a:t>
              </a:r>
              <a:r>
                <a:rPr kumimoji="1" lang="en-US" altLang="zh-CN" sz="1500" b="1" dirty="0">
                  <a:latin typeface="+mj-ea"/>
                  <a:ea typeface="+mj-ea"/>
                </a:rPr>
                <a:t>)</a:t>
              </a:r>
              <a:endParaRPr kumimoji="1" lang="en-US" altLang="zh-CN" sz="1500" dirty="0">
                <a:latin typeface="+mj-ea"/>
                <a:ea typeface="+mj-ea"/>
              </a:endParaRPr>
            </a:p>
          </p:txBody>
        </p:sp>
        <p:sp>
          <p:nvSpPr>
            <p:cNvPr id="62" name="Text Box 21"/>
            <p:cNvSpPr txBox="1">
              <a:spLocks noChangeArrowheads="1"/>
            </p:cNvSpPr>
            <p:nvPr/>
          </p:nvSpPr>
          <p:spPr bwMode="auto">
            <a:xfrm>
              <a:off x="7680388" y="2115171"/>
              <a:ext cx="659512" cy="526037"/>
            </a:xfrm>
            <a:prstGeom prst="rect">
              <a:avLst/>
            </a:prstGeom>
            <a:noFill/>
            <a:ln w="12700">
              <a:noFill/>
              <a:miter lim="800000"/>
              <a:headEnd type="none" w="sm" len="sm"/>
              <a:tailEnd type="none" w="sm" len="sm"/>
            </a:ln>
            <a:effectLst/>
          </p:spPr>
          <p:txBody>
            <a:bodyPr wrap="none">
              <a:spAutoFit/>
            </a:bodyPr>
            <a:lstStyle/>
            <a:p>
              <a:pPr algn="l" eaLnBrk="0" hangingPunct="0">
                <a:defRPr/>
              </a:pPr>
              <a:r>
                <a:rPr kumimoji="1" lang="zh-CN" altLang="en-US" b="1" dirty="0">
                  <a:solidFill>
                    <a:schemeClr val="bg1"/>
                  </a:solidFill>
                  <a:latin typeface="+mj-ea"/>
                  <a:ea typeface="+mj-ea"/>
                </a:rPr>
                <a:t>加</a:t>
              </a:r>
              <a:endParaRPr kumimoji="1" lang="zh-CN" altLang="en-US" dirty="0">
                <a:solidFill>
                  <a:schemeClr val="bg1"/>
                </a:solidFill>
                <a:latin typeface="+mj-ea"/>
                <a:ea typeface="+mj-ea"/>
              </a:endParaRPr>
            </a:p>
          </p:txBody>
        </p:sp>
        <p:sp>
          <p:nvSpPr>
            <p:cNvPr id="63" name="Text Box 22"/>
            <p:cNvSpPr txBox="1">
              <a:spLocks noChangeArrowheads="1"/>
            </p:cNvSpPr>
            <p:nvPr/>
          </p:nvSpPr>
          <p:spPr bwMode="auto">
            <a:xfrm>
              <a:off x="7998585" y="2699708"/>
              <a:ext cx="659512" cy="526037"/>
            </a:xfrm>
            <a:prstGeom prst="rect">
              <a:avLst/>
            </a:prstGeom>
            <a:noFill/>
            <a:ln w="12700">
              <a:noFill/>
              <a:miter lim="800000"/>
              <a:headEnd type="none" w="sm" len="sm"/>
              <a:tailEnd type="none" w="sm" len="sm"/>
            </a:ln>
            <a:effectLst/>
          </p:spPr>
          <p:txBody>
            <a:bodyPr wrap="none">
              <a:spAutoFit/>
            </a:bodyPr>
            <a:lstStyle/>
            <a:p>
              <a:pPr algn="l" eaLnBrk="0" hangingPunct="0">
                <a:defRPr/>
              </a:pPr>
              <a:r>
                <a:rPr kumimoji="1" lang="zh-CN" altLang="en-US" b="1" dirty="0">
                  <a:solidFill>
                    <a:schemeClr val="bg1"/>
                  </a:solidFill>
                  <a:latin typeface="+mj-ea"/>
                  <a:ea typeface="+mj-ea"/>
                </a:rPr>
                <a:t>工</a:t>
              </a:r>
              <a:endParaRPr kumimoji="1" lang="zh-CN" altLang="en-US" dirty="0">
                <a:solidFill>
                  <a:schemeClr val="bg1"/>
                </a:solidFill>
                <a:latin typeface="+mj-ea"/>
                <a:ea typeface="+mj-ea"/>
              </a:endParaRPr>
            </a:p>
          </p:txBody>
        </p:sp>
        <p:sp>
          <p:nvSpPr>
            <p:cNvPr id="64" name="Text Box 23"/>
            <p:cNvSpPr txBox="1">
              <a:spLocks noChangeArrowheads="1"/>
            </p:cNvSpPr>
            <p:nvPr/>
          </p:nvSpPr>
          <p:spPr bwMode="auto">
            <a:xfrm>
              <a:off x="8114150" y="3363830"/>
              <a:ext cx="659512" cy="526037"/>
            </a:xfrm>
            <a:prstGeom prst="rect">
              <a:avLst/>
            </a:prstGeom>
            <a:noFill/>
            <a:ln w="12700">
              <a:noFill/>
              <a:miter lim="800000"/>
              <a:headEnd type="none" w="sm" len="sm"/>
              <a:tailEnd type="none" w="sm" len="sm"/>
            </a:ln>
            <a:effectLst/>
          </p:spPr>
          <p:txBody>
            <a:bodyPr wrap="none">
              <a:spAutoFit/>
            </a:bodyPr>
            <a:lstStyle/>
            <a:p>
              <a:pPr algn="l" eaLnBrk="0" hangingPunct="0">
                <a:defRPr/>
              </a:pPr>
              <a:r>
                <a:rPr kumimoji="1" lang="zh-CN" altLang="en-US" b="1">
                  <a:solidFill>
                    <a:schemeClr val="bg1"/>
                  </a:solidFill>
                  <a:latin typeface="+mj-ea"/>
                  <a:ea typeface="+mj-ea"/>
                </a:rPr>
                <a:t>说</a:t>
              </a:r>
              <a:endParaRPr kumimoji="1" lang="zh-CN" altLang="en-US">
                <a:solidFill>
                  <a:schemeClr val="bg1"/>
                </a:solidFill>
                <a:latin typeface="+mj-ea"/>
                <a:ea typeface="+mj-ea"/>
              </a:endParaRPr>
            </a:p>
          </p:txBody>
        </p:sp>
        <p:sp>
          <p:nvSpPr>
            <p:cNvPr id="65" name="Text Box 24"/>
            <p:cNvSpPr txBox="1">
              <a:spLocks noChangeArrowheads="1"/>
            </p:cNvSpPr>
            <p:nvPr/>
          </p:nvSpPr>
          <p:spPr bwMode="auto">
            <a:xfrm>
              <a:off x="8038973" y="4000830"/>
              <a:ext cx="555624" cy="526037"/>
            </a:xfrm>
            <a:prstGeom prst="rect">
              <a:avLst/>
            </a:prstGeom>
            <a:noFill/>
            <a:ln w="12700">
              <a:noFill/>
              <a:miter lim="800000"/>
              <a:headEnd type="none" w="sm" len="sm"/>
              <a:tailEnd type="none" w="sm" len="sm"/>
            </a:ln>
            <a:effectLst/>
          </p:spPr>
          <p:txBody>
            <a:bodyPr>
              <a:spAutoFit/>
            </a:bodyPr>
            <a:lstStyle/>
            <a:p>
              <a:pPr algn="l" eaLnBrk="0" hangingPunct="0">
                <a:defRPr/>
              </a:pPr>
              <a:r>
                <a:rPr kumimoji="1" lang="zh-CN" altLang="en-US" b="1" dirty="0">
                  <a:solidFill>
                    <a:schemeClr val="bg1"/>
                  </a:solidFill>
                  <a:latin typeface="+mj-ea"/>
                  <a:ea typeface="+mj-ea"/>
                </a:rPr>
                <a:t>明</a:t>
              </a:r>
              <a:endParaRPr kumimoji="1" lang="zh-CN" altLang="en-US" dirty="0">
                <a:solidFill>
                  <a:schemeClr val="bg1"/>
                </a:solidFill>
                <a:latin typeface="+mj-ea"/>
                <a:ea typeface="+mj-ea"/>
              </a:endParaRPr>
            </a:p>
          </p:txBody>
        </p:sp>
        <p:sp>
          <p:nvSpPr>
            <p:cNvPr id="66" name="Text Box 26"/>
            <p:cNvSpPr txBox="1">
              <a:spLocks noChangeArrowheads="1"/>
            </p:cNvSpPr>
            <p:nvPr/>
          </p:nvSpPr>
          <p:spPr bwMode="auto">
            <a:xfrm>
              <a:off x="3708400" y="1557338"/>
              <a:ext cx="659512" cy="526037"/>
            </a:xfrm>
            <a:prstGeom prst="rect">
              <a:avLst/>
            </a:prstGeom>
            <a:noFill/>
            <a:ln w="12700">
              <a:noFill/>
              <a:miter lim="800000"/>
              <a:headEnd type="none" w="sm" len="sm"/>
              <a:tailEnd type="none" w="sm" len="sm"/>
            </a:ln>
            <a:effectLst/>
          </p:spPr>
          <p:txBody>
            <a:bodyPr wrap="none">
              <a:spAutoFit/>
            </a:bodyPr>
            <a:lstStyle/>
            <a:p>
              <a:pPr algn="l" eaLnBrk="0" hangingPunct="0">
                <a:defRPr/>
              </a:pPr>
              <a:r>
                <a:rPr kumimoji="1" lang="zh-CN" altLang="en-US" b="1" dirty="0">
                  <a:solidFill>
                    <a:schemeClr val="bg1"/>
                  </a:solidFill>
                  <a:latin typeface="+mj-ea"/>
                  <a:ea typeface="+mj-ea"/>
                </a:rPr>
                <a:t>数</a:t>
              </a:r>
              <a:endParaRPr kumimoji="1" lang="zh-CN" altLang="en-US" dirty="0">
                <a:solidFill>
                  <a:schemeClr val="bg1"/>
                </a:solidFill>
                <a:latin typeface="+mj-ea"/>
                <a:ea typeface="+mj-ea"/>
              </a:endParaRPr>
            </a:p>
          </p:txBody>
        </p:sp>
        <p:sp>
          <p:nvSpPr>
            <p:cNvPr id="67" name="Text Box 27"/>
            <p:cNvSpPr txBox="1">
              <a:spLocks noChangeArrowheads="1"/>
            </p:cNvSpPr>
            <p:nvPr/>
          </p:nvSpPr>
          <p:spPr bwMode="auto">
            <a:xfrm>
              <a:off x="3276599" y="1916113"/>
              <a:ext cx="659512" cy="526037"/>
            </a:xfrm>
            <a:prstGeom prst="rect">
              <a:avLst/>
            </a:prstGeom>
            <a:noFill/>
            <a:ln w="12700">
              <a:noFill/>
              <a:miter lim="800000"/>
              <a:headEnd type="none" w="sm" len="sm"/>
              <a:tailEnd type="none" w="sm" len="sm"/>
            </a:ln>
            <a:effectLst/>
          </p:spPr>
          <p:txBody>
            <a:bodyPr wrap="none">
              <a:spAutoFit/>
            </a:bodyPr>
            <a:lstStyle/>
            <a:p>
              <a:pPr algn="l" eaLnBrk="0" hangingPunct="0">
                <a:defRPr/>
              </a:pPr>
              <a:r>
                <a:rPr kumimoji="1" lang="zh-CN" altLang="en-US" b="1" dirty="0">
                  <a:solidFill>
                    <a:schemeClr val="bg1"/>
                  </a:solidFill>
                  <a:latin typeface="+mj-ea"/>
                  <a:ea typeface="+mj-ea"/>
                </a:rPr>
                <a:t>据</a:t>
              </a:r>
              <a:endParaRPr kumimoji="1" lang="zh-CN" altLang="en-US" dirty="0">
                <a:solidFill>
                  <a:schemeClr val="bg1"/>
                </a:solidFill>
                <a:latin typeface="+mj-ea"/>
                <a:ea typeface="+mj-ea"/>
              </a:endParaRPr>
            </a:p>
          </p:txBody>
        </p:sp>
        <p:sp>
          <p:nvSpPr>
            <p:cNvPr id="68" name="Text Box 28"/>
            <p:cNvSpPr txBox="1">
              <a:spLocks noChangeArrowheads="1"/>
            </p:cNvSpPr>
            <p:nvPr/>
          </p:nvSpPr>
          <p:spPr bwMode="auto">
            <a:xfrm>
              <a:off x="2714865" y="2640110"/>
              <a:ext cx="659512" cy="920565"/>
            </a:xfrm>
            <a:prstGeom prst="rect">
              <a:avLst/>
            </a:prstGeom>
            <a:noFill/>
            <a:ln w="12700">
              <a:noFill/>
              <a:miter lim="800000"/>
              <a:headEnd type="none" w="sm" len="sm"/>
              <a:tailEnd type="none" w="sm" len="sm"/>
            </a:ln>
            <a:effectLst/>
          </p:spPr>
          <p:txBody>
            <a:bodyPr wrap="none">
              <a:spAutoFit/>
            </a:bodyPr>
            <a:lstStyle/>
            <a:p>
              <a:pPr algn="l" eaLnBrk="0" hangingPunct="0">
                <a:defRPr/>
              </a:pPr>
              <a:r>
                <a:rPr kumimoji="1" lang="zh-CN" altLang="en-US" b="1" dirty="0">
                  <a:solidFill>
                    <a:schemeClr val="bg1"/>
                  </a:solidFill>
                  <a:latin typeface="+mj-ea"/>
                  <a:ea typeface="+mj-ea"/>
                </a:rPr>
                <a:t>对</a:t>
              </a:r>
              <a:endParaRPr kumimoji="1" lang="zh-CN" altLang="en-US" b="1" dirty="0">
                <a:solidFill>
                  <a:schemeClr val="bg1"/>
                </a:solidFill>
                <a:latin typeface="+mj-ea"/>
                <a:ea typeface="+mj-ea"/>
              </a:endParaRPr>
            </a:p>
            <a:p>
              <a:pPr algn="l" eaLnBrk="0" hangingPunct="0">
                <a:defRPr/>
              </a:pPr>
              <a:r>
                <a:rPr kumimoji="1" lang="zh-CN" altLang="en-US" b="1" dirty="0">
                  <a:solidFill>
                    <a:schemeClr val="bg1"/>
                  </a:solidFill>
                  <a:latin typeface="+mj-ea"/>
                  <a:ea typeface="+mj-ea"/>
                </a:rPr>
                <a:t>象</a:t>
              </a:r>
              <a:endParaRPr kumimoji="1" lang="zh-CN" altLang="en-US" dirty="0">
                <a:solidFill>
                  <a:schemeClr val="bg1"/>
                </a:solidFill>
                <a:latin typeface="+mj-ea"/>
                <a:ea typeface="+mj-ea"/>
              </a:endParaRPr>
            </a:p>
          </p:txBody>
        </p:sp>
        <p:sp>
          <p:nvSpPr>
            <p:cNvPr id="69" name="Text Box 29"/>
            <p:cNvSpPr txBox="1">
              <a:spLocks noChangeArrowheads="1"/>
            </p:cNvSpPr>
            <p:nvPr/>
          </p:nvSpPr>
          <p:spPr bwMode="auto">
            <a:xfrm>
              <a:off x="2583164" y="3817118"/>
              <a:ext cx="765967" cy="920565"/>
            </a:xfrm>
            <a:prstGeom prst="rect">
              <a:avLst/>
            </a:prstGeom>
            <a:noFill/>
            <a:ln w="12700">
              <a:noFill/>
              <a:miter lim="800000"/>
              <a:headEnd type="none" w="sm" len="sm"/>
              <a:tailEnd type="none" w="sm" len="sm"/>
            </a:ln>
            <a:effectLst/>
          </p:spPr>
          <p:txBody>
            <a:bodyPr wrap="none">
              <a:spAutoFit/>
            </a:bodyPr>
            <a:lstStyle/>
            <a:p>
              <a:pPr algn="l" eaLnBrk="0" hangingPunct="0">
                <a:defRPr/>
              </a:pPr>
              <a:r>
                <a:rPr kumimoji="1" lang="zh-CN" altLang="en-US" b="1" dirty="0">
                  <a:solidFill>
                    <a:schemeClr val="bg1"/>
                  </a:solidFill>
                  <a:latin typeface="+mj-ea"/>
                  <a:ea typeface="+mj-ea"/>
                </a:rPr>
                <a:t>说</a:t>
              </a:r>
              <a:endParaRPr kumimoji="1" lang="zh-CN" altLang="en-US" b="1" dirty="0">
                <a:solidFill>
                  <a:schemeClr val="bg1"/>
                </a:solidFill>
                <a:latin typeface="+mj-ea"/>
                <a:ea typeface="+mj-ea"/>
              </a:endParaRPr>
            </a:p>
            <a:p>
              <a:pPr algn="l" eaLnBrk="0" hangingPunct="0">
                <a:defRPr/>
              </a:pPr>
              <a:r>
                <a:rPr kumimoji="1" lang="zh-CN" altLang="en-US" b="1" dirty="0">
                  <a:solidFill>
                    <a:schemeClr val="bg1"/>
                  </a:solidFill>
                  <a:latin typeface="+mj-ea"/>
                  <a:ea typeface="+mj-ea"/>
                </a:rPr>
                <a:t> 明</a:t>
              </a:r>
              <a:endParaRPr kumimoji="1" lang="zh-CN" altLang="en-US" dirty="0">
                <a:solidFill>
                  <a:schemeClr val="bg1"/>
                </a:solidFill>
                <a:latin typeface="+mj-ea"/>
                <a:ea typeface="+mj-ea"/>
              </a:endParaRPr>
            </a:p>
          </p:txBody>
        </p:sp>
        <p:sp>
          <p:nvSpPr>
            <p:cNvPr id="70" name="Oval 30"/>
            <p:cNvSpPr>
              <a:spLocks noChangeArrowheads="1"/>
            </p:cNvSpPr>
            <p:nvPr/>
          </p:nvSpPr>
          <p:spPr bwMode="auto">
            <a:xfrm>
              <a:off x="4480494" y="2561235"/>
              <a:ext cx="2391321" cy="2075860"/>
            </a:xfrm>
            <a:prstGeom prst="ellipse">
              <a:avLst/>
            </a:prstGeom>
            <a:solidFill>
              <a:srgbClr val="00B0F0"/>
            </a:solidFill>
            <a:ln w="12700">
              <a:solidFill>
                <a:schemeClr val="tx1"/>
              </a:solidFill>
              <a:round/>
              <a:headEnd type="none" w="sm" len="sm"/>
              <a:tailEnd type="none" w="sm" len="sm"/>
            </a:ln>
            <a:effectLst/>
          </p:spPr>
          <p:txBody>
            <a:bodyPr wrap="none" anchor="ctr"/>
            <a:lstStyle/>
            <a:p>
              <a:pPr algn="ctr" eaLnBrk="0" hangingPunct="0">
                <a:spcBef>
                  <a:spcPct val="50000"/>
                </a:spcBef>
                <a:defRPr/>
              </a:pPr>
              <a:r>
                <a:rPr kumimoji="1" lang="zh-CN" altLang="en-US" b="1" dirty="0">
                  <a:solidFill>
                    <a:schemeClr val="bg1"/>
                  </a:solidFill>
                  <a:latin typeface="+mj-ea"/>
                  <a:ea typeface="+mj-ea"/>
                </a:rPr>
                <a:t>数据字典</a:t>
              </a:r>
              <a:endParaRPr kumimoji="1" lang="zh-CN" altLang="en-US" b="1" dirty="0">
                <a:solidFill>
                  <a:schemeClr val="bg1"/>
                </a:solidFill>
                <a:latin typeface="+mj-ea"/>
                <a:ea typeface="+mj-ea"/>
              </a:endParaRPr>
            </a:p>
            <a:p>
              <a:pPr algn="ctr" eaLnBrk="0" hangingPunct="0">
                <a:defRPr/>
              </a:pPr>
              <a:r>
                <a:rPr kumimoji="1" lang="zh-CN" altLang="en-US" b="1" dirty="0">
                  <a:solidFill>
                    <a:schemeClr val="bg1"/>
                  </a:solidFill>
                  <a:latin typeface="+mj-ea"/>
                  <a:ea typeface="+mj-ea"/>
                </a:rPr>
                <a:t>（</a:t>
              </a:r>
              <a:r>
                <a:rPr kumimoji="1" lang="en-US" altLang="zh-CN" b="1" dirty="0">
                  <a:solidFill>
                    <a:schemeClr val="bg1"/>
                  </a:solidFill>
                  <a:latin typeface="+mj-ea"/>
                  <a:ea typeface="+mj-ea"/>
                </a:rPr>
                <a:t>DD</a:t>
              </a:r>
              <a:r>
                <a:rPr kumimoji="1" lang="zh-CN" altLang="en-US" b="1" dirty="0">
                  <a:solidFill>
                    <a:schemeClr val="bg1"/>
                  </a:solidFill>
                  <a:latin typeface="+mj-ea"/>
                  <a:ea typeface="+mj-ea"/>
                </a:rPr>
                <a:t>）</a:t>
              </a:r>
              <a:endParaRPr kumimoji="1" lang="zh-CN" altLang="en-US" dirty="0">
                <a:solidFill>
                  <a:schemeClr val="bg1"/>
                </a:solidFill>
                <a:latin typeface="+mj-ea"/>
                <a:ea typeface="+mj-ea"/>
              </a:endParaRPr>
            </a:p>
          </p:txBody>
        </p:sp>
        <p:sp>
          <p:nvSpPr>
            <p:cNvPr id="71" name="Text Box 18"/>
            <p:cNvSpPr txBox="1">
              <a:spLocks noChangeArrowheads="1"/>
            </p:cNvSpPr>
            <p:nvPr/>
          </p:nvSpPr>
          <p:spPr bwMode="auto">
            <a:xfrm>
              <a:off x="6326284" y="2506519"/>
              <a:ext cx="1955800" cy="789056"/>
            </a:xfrm>
            <a:prstGeom prst="rect">
              <a:avLst/>
            </a:prstGeom>
            <a:noFill/>
            <a:ln w="12700">
              <a:noFill/>
              <a:miter lim="800000"/>
              <a:headEnd type="none" w="sm" len="sm"/>
              <a:tailEnd type="none" w="sm" len="sm"/>
            </a:ln>
            <a:effectLst/>
          </p:spPr>
          <p:txBody>
            <a:bodyPr>
              <a:spAutoFit/>
            </a:bodyPr>
            <a:lstStyle/>
            <a:p>
              <a:pPr algn="l" eaLnBrk="0" hangingPunct="0">
                <a:defRPr/>
              </a:pPr>
              <a:r>
                <a:rPr kumimoji="1" lang="zh-CN" altLang="en-US" sz="1500" b="1" dirty="0">
                  <a:latin typeface="+mj-ea"/>
                  <a:ea typeface="+mj-ea"/>
                </a:rPr>
                <a:t>数据流图</a:t>
              </a:r>
              <a:endParaRPr kumimoji="1" lang="zh-CN" altLang="en-US" sz="1500" b="1" dirty="0">
                <a:latin typeface="+mj-ea"/>
                <a:ea typeface="+mj-ea"/>
              </a:endParaRPr>
            </a:p>
            <a:p>
              <a:pPr algn="l" eaLnBrk="0" hangingPunct="0">
                <a:defRPr/>
              </a:pPr>
              <a:r>
                <a:rPr kumimoji="1" lang="zh-CN" altLang="en-US" sz="1500" b="1" dirty="0">
                  <a:latin typeface="+mj-ea"/>
                  <a:ea typeface="+mj-ea"/>
                </a:rPr>
                <a:t>  </a:t>
              </a:r>
              <a:r>
                <a:rPr kumimoji="1" lang="en-US" altLang="zh-CN" sz="1500" b="1" dirty="0">
                  <a:latin typeface="+mj-ea"/>
                  <a:ea typeface="+mj-ea"/>
                </a:rPr>
                <a:t>(DFD)</a:t>
              </a:r>
              <a:endParaRPr kumimoji="1" lang="en-US" altLang="zh-CN" sz="1500" dirty="0">
                <a:latin typeface="+mj-ea"/>
                <a:ea typeface="+mj-ea"/>
              </a:endParaRPr>
            </a:p>
          </p:txBody>
        </p:sp>
      </p:grpSp>
      <p:grpSp>
        <p:nvGrpSpPr>
          <p:cNvPr id="72" name="Group 54"/>
          <p:cNvGrpSpPr/>
          <p:nvPr/>
        </p:nvGrpSpPr>
        <p:grpSpPr bwMode="auto">
          <a:xfrm>
            <a:off x="4932012" y="523188"/>
            <a:ext cx="4101994" cy="4095753"/>
            <a:chOff x="487" y="365"/>
            <a:chExt cx="4546" cy="4054"/>
          </a:xfrm>
        </p:grpSpPr>
        <p:sp>
          <p:nvSpPr>
            <p:cNvPr id="73" name="Oval 42"/>
            <p:cNvSpPr>
              <a:spLocks noChangeArrowheads="1"/>
            </p:cNvSpPr>
            <p:nvPr/>
          </p:nvSpPr>
          <p:spPr bwMode="auto">
            <a:xfrm>
              <a:off x="487" y="365"/>
              <a:ext cx="4546" cy="4054"/>
            </a:xfrm>
            <a:prstGeom prst="ellipse">
              <a:avLst/>
            </a:prstGeom>
            <a:solidFill>
              <a:srgbClr val="0070C0"/>
            </a:solidFill>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defRPr/>
              </a:pPr>
              <a:endParaRPr lang="zh-CN" altLang="en-US" sz="1350" b="1">
                <a:latin typeface="+mj-ea"/>
                <a:ea typeface="+mj-ea"/>
              </a:endParaRPr>
            </a:p>
          </p:txBody>
        </p:sp>
        <p:sp>
          <p:nvSpPr>
            <p:cNvPr id="74" name="Oval 43"/>
            <p:cNvSpPr>
              <a:spLocks noChangeArrowheads="1"/>
            </p:cNvSpPr>
            <p:nvPr/>
          </p:nvSpPr>
          <p:spPr bwMode="auto">
            <a:xfrm>
              <a:off x="1074" y="897"/>
              <a:ext cx="3379" cy="2991"/>
            </a:xfrm>
            <a:prstGeom prst="ellipse">
              <a:avLst/>
            </a:prstGeom>
            <a:solidFill>
              <a:srgbClr val="FFC000"/>
            </a:solidFill>
            <a:ln w="12700">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b="1">
                <a:latin typeface="+mj-ea"/>
                <a:ea typeface="+mj-ea"/>
              </a:endParaRPr>
            </a:p>
          </p:txBody>
        </p:sp>
        <p:sp>
          <p:nvSpPr>
            <p:cNvPr id="75" name="Line 44"/>
            <p:cNvSpPr>
              <a:spLocks noChangeShapeType="1"/>
            </p:cNvSpPr>
            <p:nvPr/>
          </p:nvSpPr>
          <p:spPr bwMode="auto">
            <a:xfrm>
              <a:off x="2784" y="895"/>
              <a:ext cx="0" cy="864"/>
            </a:xfrm>
            <a:prstGeom prst="line">
              <a:avLst/>
            </a:prstGeom>
            <a:noFill/>
            <a:ln w="28575">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350" b="1">
                <a:latin typeface="+mj-ea"/>
                <a:ea typeface="+mj-ea"/>
              </a:endParaRPr>
            </a:p>
          </p:txBody>
        </p:sp>
        <p:sp>
          <p:nvSpPr>
            <p:cNvPr id="76" name="Line 45"/>
            <p:cNvSpPr>
              <a:spLocks noChangeShapeType="1"/>
            </p:cNvSpPr>
            <p:nvPr/>
          </p:nvSpPr>
          <p:spPr bwMode="auto">
            <a:xfrm>
              <a:off x="3264" y="2688"/>
              <a:ext cx="846" cy="509"/>
            </a:xfrm>
            <a:prstGeom prst="line">
              <a:avLst/>
            </a:prstGeom>
            <a:noFill/>
            <a:ln w="28575">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350" b="1">
                <a:latin typeface="+mj-ea"/>
                <a:ea typeface="+mj-ea"/>
              </a:endParaRPr>
            </a:p>
          </p:txBody>
        </p:sp>
        <p:sp>
          <p:nvSpPr>
            <p:cNvPr id="77" name="Line 46"/>
            <p:cNvSpPr>
              <a:spLocks noChangeShapeType="1"/>
            </p:cNvSpPr>
            <p:nvPr/>
          </p:nvSpPr>
          <p:spPr bwMode="auto">
            <a:xfrm flipH="1">
              <a:off x="1423" y="2688"/>
              <a:ext cx="881" cy="622"/>
            </a:xfrm>
            <a:prstGeom prst="line">
              <a:avLst/>
            </a:prstGeom>
            <a:noFill/>
            <a:ln w="28575">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350" b="1">
                <a:latin typeface="+mj-ea"/>
                <a:ea typeface="+mj-ea"/>
              </a:endParaRPr>
            </a:p>
          </p:txBody>
        </p:sp>
        <p:sp>
          <p:nvSpPr>
            <p:cNvPr id="78" name="Text Box 47"/>
            <p:cNvSpPr txBox="1">
              <a:spLocks noChangeArrowheads="1"/>
            </p:cNvSpPr>
            <p:nvPr/>
          </p:nvSpPr>
          <p:spPr bwMode="auto">
            <a:xfrm>
              <a:off x="3101" y="1707"/>
              <a:ext cx="1451" cy="548"/>
            </a:xfrm>
            <a:prstGeom prst="rect">
              <a:avLst/>
            </a:prstGeom>
            <a:noFill/>
            <a:ln w="12700">
              <a:noFill/>
              <a:miter lim="800000"/>
              <a:headEnd type="none" w="sm" len="sm"/>
              <a:tailEnd type="none" w="sm" len="sm"/>
            </a:ln>
            <a:effectLst/>
          </p:spPr>
          <p:txBody>
            <a:bodyPr wrap="square">
              <a:spAutoFit/>
            </a:bodyPr>
            <a:lstStyle/>
            <a:p>
              <a:pPr algn="ctr" eaLnBrk="0" hangingPunct="0">
                <a:defRPr/>
              </a:pPr>
              <a:r>
                <a:rPr kumimoji="1" lang="zh-CN" altLang="en-US" sz="1500" b="1" dirty="0">
                  <a:latin typeface="+mj-ea"/>
                  <a:ea typeface="+mj-ea"/>
                </a:rPr>
                <a:t>对象</a:t>
              </a:r>
              <a:r>
                <a:rPr kumimoji="1" lang="en-US" altLang="zh-CN" sz="1500" b="1">
                  <a:latin typeface="+mj-ea"/>
                  <a:ea typeface="+mj-ea"/>
                </a:rPr>
                <a:t>-</a:t>
              </a:r>
              <a:r>
                <a:rPr kumimoji="1" lang="zh-CN" altLang="en-US" sz="1500" b="1">
                  <a:latin typeface="+mj-ea"/>
                  <a:ea typeface="+mj-ea"/>
                </a:rPr>
                <a:t>关系</a:t>
              </a:r>
              <a:endParaRPr kumimoji="1" lang="en-US" altLang="zh-CN" sz="1500" b="1">
                <a:latin typeface="+mj-ea"/>
                <a:ea typeface="+mj-ea"/>
              </a:endParaRPr>
            </a:p>
            <a:p>
              <a:pPr algn="ctr" eaLnBrk="0" hangingPunct="0">
                <a:defRPr/>
              </a:pPr>
              <a:r>
                <a:rPr kumimoji="1" lang="zh-CN" altLang="en-US" sz="1500" b="1">
                  <a:latin typeface="+mj-ea"/>
                  <a:ea typeface="+mj-ea"/>
                </a:rPr>
                <a:t>模型</a:t>
              </a:r>
              <a:endParaRPr kumimoji="1" lang="zh-CN" altLang="en-US" sz="1500" b="1" dirty="0">
                <a:latin typeface="+mj-ea"/>
                <a:ea typeface="+mj-ea"/>
              </a:endParaRPr>
            </a:p>
          </p:txBody>
        </p:sp>
        <p:sp>
          <p:nvSpPr>
            <p:cNvPr id="79" name="Text Box 48"/>
            <p:cNvSpPr txBox="1">
              <a:spLocks noChangeArrowheads="1"/>
            </p:cNvSpPr>
            <p:nvPr/>
          </p:nvSpPr>
          <p:spPr bwMode="auto">
            <a:xfrm>
              <a:off x="1087" y="1746"/>
              <a:ext cx="1306" cy="548"/>
            </a:xfrm>
            <a:prstGeom prst="rect">
              <a:avLst/>
            </a:prstGeom>
            <a:noFill/>
            <a:ln w="12700">
              <a:noFill/>
              <a:miter lim="800000"/>
              <a:headEnd type="none" w="sm" len="sm"/>
              <a:tailEnd type="none" w="sm" len="sm"/>
            </a:ln>
            <a:effectLst/>
          </p:spPr>
          <p:txBody>
            <a:bodyPr wrap="square">
              <a:spAutoFit/>
            </a:bodyPr>
            <a:lstStyle/>
            <a:p>
              <a:pPr algn="ctr" eaLnBrk="0" hangingPunct="0">
                <a:defRPr/>
              </a:pPr>
              <a:r>
                <a:rPr kumimoji="1" lang="zh-CN" altLang="en-US" sz="1500" b="1" dirty="0">
                  <a:latin typeface="+mj-ea"/>
                  <a:ea typeface="+mj-ea"/>
                </a:rPr>
                <a:t>对象</a:t>
              </a:r>
              <a:r>
                <a:rPr kumimoji="1" lang="en-US" altLang="zh-CN" sz="1500" b="1">
                  <a:latin typeface="+mj-ea"/>
                  <a:ea typeface="+mj-ea"/>
                </a:rPr>
                <a:t>-</a:t>
              </a:r>
              <a:r>
                <a:rPr kumimoji="1" lang="zh-CN" altLang="en-US" sz="1500" b="1">
                  <a:latin typeface="+mj-ea"/>
                  <a:ea typeface="+mj-ea"/>
                </a:rPr>
                <a:t>封装</a:t>
              </a:r>
              <a:endParaRPr kumimoji="1" lang="en-US" altLang="zh-CN" sz="1500" b="1">
                <a:latin typeface="+mj-ea"/>
                <a:ea typeface="+mj-ea"/>
              </a:endParaRPr>
            </a:p>
            <a:p>
              <a:pPr algn="ctr" eaLnBrk="0" hangingPunct="0">
                <a:defRPr/>
              </a:pPr>
              <a:r>
                <a:rPr kumimoji="1" lang="zh-CN" altLang="en-US" sz="1500" b="1">
                  <a:latin typeface="+mj-ea"/>
                  <a:ea typeface="+mj-ea"/>
                </a:rPr>
                <a:t>模型</a:t>
              </a:r>
              <a:endParaRPr kumimoji="1" lang="zh-CN" altLang="en-US" sz="1500" b="1" dirty="0">
                <a:latin typeface="+mj-ea"/>
                <a:ea typeface="+mj-ea"/>
              </a:endParaRPr>
            </a:p>
          </p:txBody>
        </p:sp>
        <p:sp>
          <p:nvSpPr>
            <p:cNvPr id="80" name="Text Box 49"/>
            <p:cNvSpPr txBox="1">
              <a:spLocks noChangeArrowheads="1"/>
            </p:cNvSpPr>
            <p:nvPr/>
          </p:nvSpPr>
          <p:spPr bwMode="auto">
            <a:xfrm>
              <a:off x="1776" y="3100"/>
              <a:ext cx="2112" cy="548"/>
            </a:xfrm>
            <a:prstGeom prst="rect">
              <a:avLst/>
            </a:prstGeom>
            <a:noFill/>
            <a:ln w="12700">
              <a:noFill/>
              <a:miter lim="800000"/>
              <a:headEnd type="none" w="sm" len="sm"/>
              <a:tailEnd type="none" w="sm" len="sm"/>
            </a:ln>
            <a:effectLst/>
          </p:spPr>
          <p:txBody>
            <a:bodyPr>
              <a:spAutoFit/>
            </a:bodyPr>
            <a:lstStyle/>
            <a:p>
              <a:pPr algn="ctr" eaLnBrk="0" hangingPunct="0">
                <a:defRPr/>
              </a:pPr>
              <a:r>
                <a:rPr kumimoji="1" lang="zh-CN" altLang="en-US" sz="1500" b="1" dirty="0">
                  <a:latin typeface="+mj-ea"/>
                  <a:ea typeface="+mj-ea"/>
                </a:rPr>
                <a:t>对象</a:t>
              </a:r>
              <a:r>
                <a:rPr kumimoji="1" lang="en-US" altLang="zh-CN" sz="1500" b="1" dirty="0">
                  <a:latin typeface="+mj-ea"/>
                  <a:ea typeface="+mj-ea"/>
                </a:rPr>
                <a:t>-</a:t>
              </a:r>
              <a:r>
                <a:rPr kumimoji="1" lang="zh-CN" altLang="en-US" sz="1500" b="1" dirty="0">
                  <a:latin typeface="+mj-ea"/>
                  <a:ea typeface="+mj-ea"/>
                </a:rPr>
                <a:t>行为</a:t>
              </a:r>
              <a:endParaRPr kumimoji="1" lang="en-US" altLang="zh-CN" sz="1500" b="1" dirty="0">
                <a:latin typeface="+mj-ea"/>
                <a:ea typeface="+mj-ea"/>
              </a:endParaRPr>
            </a:p>
            <a:p>
              <a:pPr algn="ctr" eaLnBrk="0" hangingPunct="0">
                <a:defRPr/>
              </a:pPr>
              <a:r>
                <a:rPr kumimoji="1" lang="zh-CN" altLang="en-US" sz="1500" b="1" dirty="0">
                  <a:latin typeface="+mj-ea"/>
                  <a:ea typeface="+mj-ea"/>
                </a:rPr>
                <a:t>模型</a:t>
              </a:r>
              <a:endParaRPr kumimoji="1" lang="zh-CN" altLang="en-US" sz="1500" b="1" dirty="0">
                <a:latin typeface="+mj-ea"/>
                <a:ea typeface="+mj-ea"/>
              </a:endParaRPr>
            </a:p>
          </p:txBody>
        </p:sp>
        <p:sp>
          <p:nvSpPr>
            <p:cNvPr id="81" name="Oval 50"/>
            <p:cNvSpPr>
              <a:spLocks noChangeArrowheads="1"/>
            </p:cNvSpPr>
            <p:nvPr/>
          </p:nvSpPr>
          <p:spPr bwMode="auto">
            <a:xfrm>
              <a:off x="2043" y="1680"/>
              <a:ext cx="1467" cy="1247"/>
            </a:xfrm>
            <a:prstGeom prst="ellipse">
              <a:avLst/>
            </a:prstGeom>
            <a:solidFill>
              <a:srgbClr val="00B050"/>
            </a:solidFill>
            <a:ln w="12700">
              <a:solidFill>
                <a:schemeClr val="tx1"/>
              </a:solidFill>
              <a:round/>
              <a:headEnd type="none" w="sm" len="sm"/>
              <a:tailEnd type="none" w="sm" len="sm"/>
            </a:ln>
            <a:effectLst/>
          </p:spPr>
          <p:txBody>
            <a:bodyPr wrap="none" anchor="ctr"/>
            <a:lstStyle/>
            <a:p>
              <a:pPr algn="ctr" eaLnBrk="0" hangingPunct="0">
                <a:defRPr/>
              </a:pPr>
              <a:r>
                <a:rPr kumimoji="1" lang="zh-CN" altLang="en-US" sz="1500" b="1" dirty="0">
                  <a:solidFill>
                    <a:schemeClr val="bg1"/>
                  </a:solidFill>
                  <a:latin typeface="+mj-ea"/>
                  <a:ea typeface="+mj-ea"/>
                </a:rPr>
                <a:t>使用实例</a:t>
              </a:r>
              <a:endParaRPr kumimoji="1" lang="zh-CN" altLang="en-US" sz="1500" b="1" dirty="0">
                <a:solidFill>
                  <a:schemeClr val="bg1"/>
                </a:solidFill>
                <a:latin typeface="+mj-ea"/>
                <a:ea typeface="+mj-ea"/>
              </a:endParaRPr>
            </a:p>
            <a:p>
              <a:pPr algn="ctr" eaLnBrk="0" hangingPunct="0">
                <a:defRPr/>
              </a:pPr>
              <a:r>
                <a:rPr kumimoji="1" lang="en-US" altLang="zh-CN" sz="1500" b="1" dirty="0">
                  <a:solidFill>
                    <a:schemeClr val="bg1"/>
                  </a:solidFill>
                  <a:latin typeface="+mj-ea"/>
                  <a:ea typeface="+mj-ea"/>
                </a:rPr>
                <a:t>(Use Case)</a:t>
              </a:r>
              <a:endParaRPr kumimoji="1" lang="en-US" altLang="zh-CN" sz="1500" b="1" dirty="0">
                <a:solidFill>
                  <a:schemeClr val="bg1"/>
                </a:solidFill>
                <a:latin typeface="+mj-ea"/>
                <a:ea typeface="+mj-ea"/>
              </a:endParaRPr>
            </a:p>
          </p:txBody>
        </p:sp>
        <p:sp>
          <p:nvSpPr>
            <p:cNvPr id="82" name="Rectangle 51"/>
            <p:cNvSpPr>
              <a:spLocks noChangeArrowheads="1"/>
            </p:cNvSpPr>
            <p:nvPr/>
          </p:nvSpPr>
          <p:spPr bwMode="auto">
            <a:xfrm>
              <a:off x="2424" y="512"/>
              <a:ext cx="977" cy="366"/>
            </a:xfrm>
            <a:prstGeom prst="rect">
              <a:avLst/>
            </a:prstGeom>
            <a:noFill/>
            <a:ln w="12700">
              <a:noFill/>
              <a:miter lim="800000"/>
              <a:headEnd type="none" w="sm" len="sm"/>
              <a:tailEnd type="none" w="sm" len="sm"/>
            </a:ln>
            <a:effectLst/>
          </p:spPr>
          <p:txBody>
            <a:bodyPr wrap="none">
              <a:spAutoFit/>
            </a:bodyPr>
            <a:lstStyle/>
            <a:p>
              <a:pPr algn="l" eaLnBrk="0" hangingPunct="0">
                <a:defRPr/>
              </a:pPr>
              <a:r>
                <a:rPr kumimoji="1" lang="zh-CN" altLang="en-US" b="1" dirty="0">
                  <a:solidFill>
                    <a:schemeClr val="bg1"/>
                  </a:solidFill>
                  <a:latin typeface="+mj-ea"/>
                  <a:ea typeface="+mj-ea"/>
                </a:rPr>
                <a:t>操作、</a:t>
              </a:r>
              <a:endParaRPr kumimoji="1" lang="zh-CN" altLang="en-US" b="1" dirty="0">
                <a:solidFill>
                  <a:schemeClr val="bg1"/>
                </a:solidFill>
                <a:latin typeface="+mj-ea"/>
                <a:ea typeface="+mj-ea"/>
              </a:endParaRPr>
            </a:p>
          </p:txBody>
        </p:sp>
        <p:sp>
          <p:nvSpPr>
            <p:cNvPr id="83" name="Rectangle 52"/>
            <p:cNvSpPr>
              <a:spLocks noChangeArrowheads="1"/>
            </p:cNvSpPr>
            <p:nvPr/>
          </p:nvSpPr>
          <p:spPr bwMode="auto">
            <a:xfrm rot="20488567">
              <a:off x="1639" y="605"/>
              <a:ext cx="977" cy="366"/>
            </a:xfrm>
            <a:prstGeom prst="rect">
              <a:avLst/>
            </a:prstGeom>
            <a:noFill/>
            <a:ln w="12700">
              <a:noFill/>
              <a:miter lim="800000"/>
              <a:headEnd type="none" w="sm" len="sm"/>
              <a:tailEnd type="none" w="sm" len="sm"/>
            </a:ln>
            <a:effectLst/>
          </p:spPr>
          <p:txBody>
            <a:bodyPr wrap="none">
              <a:spAutoFit/>
            </a:bodyPr>
            <a:lstStyle/>
            <a:p>
              <a:pPr algn="l" eaLnBrk="0" hangingPunct="0">
                <a:defRPr/>
              </a:pPr>
              <a:r>
                <a:rPr kumimoji="1" lang="zh-CN" altLang="en-US" b="1" dirty="0">
                  <a:solidFill>
                    <a:schemeClr val="bg1"/>
                  </a:solidFill>
                  <a:latin typeface="+mj-ea"/>
                  <a:ea typeface="+mj-ea"/>
                </a:rPr>
                <a:t>属性、</a:t>
              </a:r>
              <a:endParaRPr kumimoji="1" lang="zh-CN" altLang="en-US" b="1" dirty="0">
                <a:solidFill>
                  <a:schemeClr val="bg1"/>
                </a:solidFill>
                <a:latin typeface="+mj-ea"/>
                <a:ea typeface="+mj-ea"/>
              </a:endParaRPr>
            </a:p>
          </p:txBody>
        </p:sp>
        <p:sp>
          <p:nvSpPr>
            <p:cNvPr id="84" name="Rectangle 53"/>
            <p:cNvSpPr>
              <a:spLocks noChangeArrowheads="1"/>
            </p:cNvSpPr>
            <p:nvPr/>
          </p:nvSpPr>
          <p:spPr bwMode="auto">
            <a:xfrm rot="1360059">
              <a:off x="3203" y="714"/>
              <a:ext cx="977" cy="366"/>
            </a:xfrm>
            <a:prstGeom prst="rect">
              <a:avLst/>
            </a:prstGeom>
            <a:noFill/>
            <a:ln w="12700">
              <a:noFill/>
              <a:miter lim="800000"/>
              <a:headEnd type="none" w="sm" len="sm"/>
              <a:tailEnd type="none" w="sm" len="sm"/>
            </a:ln>
            <a:effectLst/>
          </p:spPr>
          <p:txBody>
            <a:bodyPr wrap="none">
              <a:spAutoFit/>
            </a:bodyPr>
            <a:lstStyle/>
            <a:p>
              <a:pPr algn="l" eaLnBrk="0" hangingPunct="0">
                <a:defRPr/>
              </a:pPr>
              <a:r>
                <a:rPr kumimoji="1" lang="zh-CN" altLang="en-US" b="1" dirty="0">
                  <a:solidFill>
                    <a:schemeClr val="bg1"/>
                  </a:solidFill>
                  <a:latin typeface="+mj-ea"/>
                  <a:ea typeface="+mj-ea"/>
                </a:rPr>
                <a:t>协作者</a:t>
              </a:r>
              <a:endParaRPr kumimoji="1" lang="zh-CN" altLang="en-US" b="1" dirty="0">
                <a:solidFill>
                  <a:schemeClr val="bg1"/>
                </a:solidFill>
                <a:latin typeface="+mj-ea"/>
                <a:ea typeface="+mj-ea"/>
              </a:endParaRPr>
            </a:p>
          </p:txBody>
        </p:sp>
      </p:grpSp>
      <p:sp>
        <p:nvSpPr>
          <p:cNvPr id="2" name="标题 1"/>
          <p:cNvSpPr>
            <a:spLocks noGrp="1"/>
          </p:cNvSpPr>
          <p:nvPr>
            <p:ph type="title"/>
          </p:nvPr>
        </p:nvSpPr>
        <p:spPr/>
        <p:txBody>
          <a:bodyPr/>
          <a:lstStyle/>
          <a:p>
            <a:r>
              <a:rPr lang="zh-CN" altLang="en-US" kern="100" dirty="0" smtClean="0">
                <a:latin typeface="+mn-ea"/>
                <a:cs typeface="Times New Roman" panose="02020603050405020304" pitchFamily="18" charset="0"/>
              </a:rPr>
              <a:t>需求建模</a:t>
            </a:r>
            <a:r>
              <a:rPr lang="zh-CN" altLang="en-US" kern="100" dirty="0">
                <a:latin typeface="+mn-ea"/>
                <a:cs typeface="Times New Roman" panose="02020603050405020304" pitchFamily="18" charset="0"/>
              </a:rPr>
              <a:t>技术</a:t>
            </a:r>
            <a:endParaRPr lang="zh-CN" altLang="en-US" dirty="0"/>
          </a:p>
        </p:txBody>
      </p:sp>
      <p:sp>
        <p:nvSpPr>
          <p:cNvPr id="4" name="日期占位符 3"/>
          <p:cNvSpPr>
            <a:spLocks noGrp="1"/>
          </p:cNvSpPr>
          <p:nvPr>
            <p:ph type="dt" sz="half" idx="10"/>
          </p:nvPr>
        </p:nvSpPr>
        <p:spPr/>
        <p:txBody>
          <a:bodyPr/>
          <a:lstStyle/>
          <a:p>
            <a:fld id="{E6634D61-1304-454A-9EDE-4A3263F31150}"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pan/>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up)">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up)">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randombar(horizontal)">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randombar(horizontal)">
                                      <p:cBhvr>
                                        <p:cTn id="22"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55171" y="1003652"/>
            <a:ext cx="7803080" cy="3425553"/>
          </a:xfrm>
          <a:prstGeom prst="rect">
            <a:avLst/>
          </a:prstGeom>
        </p:spPr>
        <p:txBody>
          <a:bodyPr wrap="square">
            <a:spAutoFit/>
          </a:bodyPr>
          <a:lstStyle/>
          <a:p>
            <a:pPr marL="257175" indent="-257175">
              <a:lnSpc>
                <a:spcPct val="120000"/>
              </a:lnSpc>
              <a:spcBef>
                <a:spcPts val="900"/>
              </a:spcBef>
              <a:buClr>
                <a:srgbClr val="00B050"/>
              </a:buClr>
              <a:buFont typeface="Wingdings" panose="05000000000000000000" pitchFamily="2" charset="2"/>
              <a:buChar char="¬"/>
            </a:pPr>
            <a:r>
              <a:rPr lang="zh-CN" altLang="en-US" sz="2100" b="1" dirty="0">
                <a:solidFill>
                  <a:srgbClr val="FF8900"/>
                </a:solidFill>
                <a:latin typeface="+mj-ea"/>
                <a:ea typeface="+mj-ea"/>
              </a:rPr>
              <a:t>需求规格说明</a:t>
            </a:r>
            <a:r>
              <a:rPr lang="zh-CN" altLang="en-US" sz="2100" dirty="0">
                <a:solidFill>
                  <a:srgbClr val="686868"/>
                </a:solidFill>
                <a:latin typeface="+mj-ea"/>
                <a:ea typeface="+mj-ea"/>
              </a:rPr>
              <a:t>（</a:t>
            </a:r>
            <a:r>
              <a:rPr lang="en-US" altLang="zh-CN" sz="2100" dirty="0">
                <a:solidFill>
                  <a:srgbClr val="686868"/>
                </a:solidFill>
                <a:latin typeface="+mj-ea"/>
                <a:ea typeface="+mj-ea"/>
              </a:rPr>
              <a:t>Software Requirement Specification</a:t>
            </a:r>
            <a:r>
              <a:rPr lang="zh-CN" altLang="en-US" sz="2100" dirty="0">
                <a:solidFill>
                  <a:srgbClr val="686868"/>
                </a:solidFill>
                <a:latin typeface="+mj-ea"/>
                <a:ea typeface="+mj-ea"/>
              </a:rPr>
              <a:t>，</a:t>
            </a:r>
            <a:r>
              <a:rPr lang="en-US" altLang="zh-CN" sz="2100" b="1" dirty="0">
                <a:solidFill>
                  <a:srgbClr val="FF8900"/>
                </a:solidFill>
                <a:latin typeface="+mj-ea"/>
                <a:ea typeface="+mj-ea"/>
              </a:rPr>
              <a:t>SRS</a:t>
            </a:r>
            <a:r>
              <a:rPr lang="zh-CN" altLang="en-US" sz="2100" dirty="0">
                <a:solidFill>
                  <a:srgbClr val="686868"/>
                </a:solidFill>
                <a:latin typeface="+mj-ea"/>
                <a:ea typeface="+mj-ea"/>
              </a:rPr>
              <a:t>）是需求分析的最终结果</a:t>
            </a:r>
            <a:r>
              <a:rPr lang="zh-CN" altLang="en-US" sz="2100" dirty="0" smtClean="0">
                <a:solidFill>
                  <a:srgbClr val="686868"/>
                </a:solidFill>
                <a:latin typeface="+mj-ea"/>
                <a:ea typeface="+mj-ea"/>
              </a:rPr>
              <a:t>。</a:t>
            </a:r>
            <a:endParaRPr lang="en-US" altLang="zh-CN" sz="2100" dirty="0" smtClean="0">
              <a:solidFill>
                <a:srgbClr val="686868"/>
              </a:solidFill>
              <a:latin typeface="+mj-ea"/>
              <a:ea typeface="+mj-ea"/>
            </a:endParaRPr>
          </a:p>
          <a:p>
            <a:pPr marL="257175" indent="-257175">
              <a:lnSpc>
                <a:spcPct val="120000"/>
              </a:lnSpc>
              <a:spcBef>
                <a:spcPts val="900"/>
              </a:spcBef>
              <a:buClr>
                <a:srgbClr val="00B050"/>
              </a:buClr>
              <a:buFont typeface="Wingdings" panose="05000000000000000000" pitchFamily="2" charset="2"/>
              <a:buChar char="¬"/>
            </a:pPr>
            <a:r>
              <a:rPr lang="en-US" altLang="zh-CN" sz="2100" dirty="0" smtClean="0">
                <a:solidFill>
                  <a:srgbClr val="686868"/>
                </a:solidFill>
                <a:latin typeface="+mj-ea"/>
                <a:ea typeface="+mj-ea"/>
              </a:rPr>
              <a:t>SRS</a:t>
            </a:r>
            <a:r>
              <a:rPr lang="zh-CN" altLang="en-US" sz="2100" dirty="0">
                <a:solidFill>
                  <a:srgbClr val="686868"/>
                </a:solidFill>
                <a:latin typeface="+mj-ea"/>
                <a:ea typeface="+mj-ea"/>
              </a:rPr>
              <a:t>是软件项目的一个关键性文档，需要指明软件的基本特征和性质（功能需求和非功能需求），以及期望和选择的特征和性质，和其他系统元素的接口，建立软件必须满足的约束。</a:t>
            </a:r>
            <a:endParaRPr lang="zh-CN" altLang="en-US" sz="2100" dirty="0">
              <a:solidFill>
                <a:srgbClr val="686868"/>
              </a:solidFill>
              <a:latin typeface="+mj-ea"/>
              <a:ea typeface="+mj-ea"/>
            </a:endParaRPr>
          </a:p>
          <a:p>
            <a:pPr marL="257175" indent="-257175">
              <a:lnSpc>
                <a:spcPct val="120000"/>
              </a:lnSpc>
              <a:spcBef>
                <a:spcPts val="900"/>
              </a:spcBef>
              <a:buClr>
                <a:srgbClr val="00B050"/>
              </a:buClr>
              <a:buFont typeface="Wingdings" panose="05000000000000000000" pitchFamily="2" charset="2"/>
              <a:buChar char="¬"/>
            </a:pPr>
            <a:r>
              <a:rPr lang="zh-CN" altLang="en-US" sz="2100" dirty="0">
                <a:solidFill>
                  <a:srgbClr val="686868"/>
                </a:solidFill>
                <a:latin typeface="+mj-ea"/>
                <a:ea typeface="+mj-ea"/>
              </a:rPr>
              <a:t>当客户和开发团队对要开发的产品达成一致的协议时，即产生需求规格说明文档。它是整个开发工作的基础，要具有准确性和一致性，并且直观易读，易于修改。</a:t>
            </a:r>
            <a:endParaRPr lang="zh-CN" altLang="en-US" sz="2100" dirty="0">
              <a:solidFill>
                <a:srgbClr val="686868"/>
              </a:solidFill>
              <a:latin typeface="+mj-ea"/>
              <a:ea typeface="+mj-ea"/>
            </a:endParaRPr>
          </a:p>
        </p:txBody>
      </p:sp>
      <p:sp>
        <p:nvSpPr>
          <p:cNvPr id="8" name="文本框 7"/>
          <p:cNvSpPr txBox="1"/>
          <p:nvPr/>
        </p:nvSpPr>
        <p:spPr>
          <a:xfrm>
            <a:off x="870439" y="3020158"/>
            <a:ext cx="184731" cy="300082"/>
          </a:xfrm>
          <a:prstGeom prst="rect">
            <a:avLst/>
          </a:prstGeom>
          <a:noFill/>
        </p:spPr>
        <p:txBody>
          <a:bodyPr wrap="none" rtlCol="0">
            <a:spAutoFit/>
          </a:bodyPr>
          <a:lstStyle/>
          <a:p>
            <a:endParaRPr lang="zh-CN" altLang="en-US" sz="1350"/>
          </a:p>
        </p:txBody>
      </p:sp>
      <p:sp>
        <p:nvSpPr>
          <p:cNvPr id="2" name="标题 1"/>
          <p:cNvSpPr>
            <a:spLocks noGrp="1"/>
          </p:cNvSpPr>
          <p:nvPr>
            <p:ph type="title"/>
          </p:nvPr>
        </p:nvSpPr>
        <p:spPr/>
        <p:txBody>
          <a:bodyPr/>
          <a:lstStyle/>
          <a:p>
            <a:r>
              <a:rPr lang="zh-CN" altLang="en-US" kern="100" dirty="0">
                <a:latin typeface="+mn-ea"/>
                <a:cs typeface="Times New Roman" panose="02020603050405020304" pitchFamily="18" charset="0"/>
              </a:rPr>
              <a:t>需求规格</a:t>
            </a:r>
            <a:r>
              <a:rPr lang="zh-CN" altLang="en-US" kern="100" dirty="0" smtClean="0">
                <a:latin typeface="+mn-ea"/>
                <a:cs typeface="Times New Roman" panose="02020603050405020304" pitchFamily="18" charset="0"/>
              </a:rPr>
              <a:t>说明</a:t>
            </a:r>
            <a:endParaRPr lang="zh-CN" altLang="en-US" dirty="0"/>
          </a:p>
        </p:txBody>
      </p:sp>
      <p:sp>
        <p:nvSpPr>
          <p:cNvPr id="4" name="日期占位符 3"/>
          <p:cNvSpPr>
            <a:spLocks noGrp="1"/>
          </p:cNvSpPr>
          <p:nvPr>
            <p:ph type="dt" sz="half" idx="10"/>
          </p:nvPr>
        </p:nvSpPr>
        <p:spPr/>
        <p:txBody>
          <a:bodyPr/>
          <a:lstStyle/>
          <a:p>
            <a:fld id="{76CD4129-9A6B-46F7-AD6E-D58911756DDC}"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pan/>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up)">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up)">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up)">
                                      <p:cBhvr>
                                        <p:cTn id="1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055170" y="1073466"/>
            <a:ext cx="7342872" cy="1222835"/>
          </a:xfrm>
          <a:prstGeom prst="rect">
            <a:avLst/>
          </a:prstGeom>
        </p:spPr>
        <p:txBody>
          <a:bodyPr wrap="square">
            <a:spAutoFit/>
          </a:bodyPr>
          <a:lstStyle/>
          <a:p>
            <a:pPr marL="257175" indent="-257175">
              <a:lnSpc>
                <a:spcPct val="120000"/>
              </a:lnSpc>
              <a:spcBef>
                <a:spcPts val="900"/>
              </a:spcBef>
              <a:buClr>
                <a:srgbClr val="00B050"/>
              </a:buClr>
              <a:buFont typeface="Wingdings" panose="05000000000000000000" pitchFamily="2" charset="2"/>
              <a:buChar char="¬"/>
            </a:pPr>
            <a:r>
              <a:rPr lang="en-US" altLang="zh-CN" sz="2100" dirty="0">
                <a:solidFill>
                  <a:srgbClr val="686868"/>
                </a:solidFill>
                <a:latin typeface="+mj-ea"/>
                <a:ea typeface="+mj-ea"/>
              </a:rPr>
              <a:t>SRS</a:t>
            </a:r>
            <a:r>
              <a:rPr lang="zh-CN" altLang="en-US" sz="2100" dirty="0">
                <a:solidFill>
                  <a:srgbClr val="686868"/>
                </a:solidFill>
                <a:latin typeface="+mj-ea"/>
                <a:ea typeface="+mj-ea"/>
              </a:rPr>
              <a:t>要达到质量要求，也是需求分析要达到明确</a:t>
            </a:r>
            <a:r>
              <a:rPr lang="en-US" altLang="zh-CN" sz="2100" dirty="0">
                <a:solidFill>
                  <a:srgbClr val="686868"/>
                </a:solidFill>
                <a:latin typeface="+mj-ea"/>
                <a:ea typeface="+mj-ea"/>
              </a:rPr>
              <a:t>(Clear)</a:t>
            </a:r>
            <a:r>
              <a:rPr lang="zh-CN" altLang="en-US" sz="2100" dirty="0">
                <a:solidFill>
                  <a:srgbClr val="686868"/>
                </a:solidFill>
                <a:latin typeface="+mj-ea"/>
                <a:ea typeface="+mj-ea"/>
              </a:rPr>
              <a:t>、         完整</a:t>
            </a:r>
            <a:r>
              <a:rPr lang="en-US" altLang="zh-CN" sz="2100" dirty="0">
                <a:solidFill>
                  <a:srgbClr val="686868"/>
                </a:solidFill>
                <a:latin typeface="+mj-ea"/>
                <a:ea typeface="+mj-ea"/>
              </a:rPr>
              <a:t>(Complete)</a:t>
            </a:r>
            <a:r>
              <a:rPr lang="zh-CN" altLang="en-US" sz="2100" dirty="0">
                <a:solidFill>
                  <a:srgbClr val="686868"/>
                </a:solidFill>
                <a:latin typeface="+mj-ea"/>
                <a:ea typeface="+mj-ea"/>
              </a:rPr>
              <a:t>、一致</a:t>
            </a:r>
            <a:r>
              <a:rPr lang="en-US" altLang="zh-CN" sz="2100" dirty="0">
                <a:solidFill>
                  <a:srgbClr val="686868"/>
                </a:solidFill>
                <a:latin typeface="+mj-ea"/>
                <a:ea typeface="+mj-ea"/>
              </a:rPr>
              <a:t>(Consistent)</a:t>
            </a:r>
            <a:r>
              <a:rPr lang="zh-CN" altLang="en-US" sz="2100" dirty="0">
                <a:solidFill>
                  <a:srgbClr val="686868"/>
                </a:solidFill>
                <a:latin typeface="+mj-ea"/>
                <a:ea typeface="+mj-ea"/>
              </a:rPr>
              <a:t>、可测试 </a:t>
            </a:r>
            <a:r>
              <a:rPr lang="en-US" altLang="zh-CN" sz="2100" dirty="0">
                <a:solidFill>
                  <a:srgbClr val="686868"/>
                </a:solidFill>
                <a:latin typeface="+mj-ea"/>
                <a:ea typeface="+mj-ea"/>
              </a:rPr>
              <a:t>(Testable)</a:t>
            </a:r>
            <a:r>
              <a:rPr lang="zh-CN" altLang="en-US" sz="2100" dirty="0">
                <a:solidFill>
                  <a:srgbClr val="686868"/>
                </a:solidFill>
                <a:latin typeface="+mj-ea"/>
                <a:ea typeface="+mj-ea"/>
              </a:rPr>
              <a:t>、可跟踪（</a:t>
            </a:r>
            <a:r>
              <a:rPr lang="en-US" altLang="zh-CN" sz="2100" dirty="0">
                <a:solidFill>
                  <a:srgbClr val="686868"/>
                </a:solidFill>
                <a:latin typeface="+mj-ea"/>
                <a:ea typeface="+mj-ea"/>
              </a:rPr>
              <a:t>Traceability</a:t>
            </a:r>
            <a:r>
              <a:rPr lang="zh-CN" altLang="en-US" sz="2100" dirty="0">
                <a:solidFill>
                  <a:srgbClr val="686868"/>
                </a:solidFill>
                <a:latin typeface="+mj-ea"/>
                <a:ea typeface="+mj-ea"/>
              </a:rPr>
              <a:t>）、可修改（</a:t>
            </a:r>
            <a:r>
              <a:rPr lang="en-US" altLang="zh-CN" sz="2100" dirty="0">
                <a:solidFill>
                  <a:srgbClr val="686868"/>
                </a:solidFill>
                <a:latin typeface="+mj-ea"/>
                <a:ea typeface="+mj-ea"/>
              </a:rPr>
              <a:t>modifiability</a:t>
            </a:r>
            <a:r>
              <a:rPr lang="zh-CN" altLang="en-US" sz="2100" dirty="0">
                <a:solidFill>
                  <a:srgbClr val="686868"/>
                </a:solidFill>
                <a:latin typeface="+mj-ea"/>
                <a:ea typeface="+mj-ea"/>
              </a:rPr>
              <a:t>）等标准。</a:t>
            </a:r>
            <a:endParaRPr lang="zh-CN" altLang="en-US" sz="2100" dirty="0">
              <a:solidFill>
                <a:srgbClr val="686868"/>
              </a:solidFill>
              <a:latin typeface="+mj-ea"/>
              <a:ea typeface="+mj-ea"/>
            </a:endParaRPr>
          </a:p>
        </p:txBody>
      </p:sp>
      <p:sp>
        <p:nvSpPr>
          <p:cNvPr id="8" name="文本框 7"/>
          <p:cNvSpPr txBox="1"/>
          <p:nvPr/>
        </p:nvSpPr>
        <p:spPr>
          <a:xfrm>
            <a:off x="870439" y="3020158"/>
            <a:ext cx="184731" cy="300082"/>
          </a:xfrm>
          <a:prstGeom prst="rect">
            <a:avLst/>
          </a:prstGeom>
          <a:noFill/>
        </p:spPr>
        <p:txBody>
          <a:bodyPr wrap="none" rtlCol="0">
            <a:spAutoFit/>
          </a:bodyPr>
          <a:lstStyle/>
          <a:p>
            <a:endParaRPr lang="zh-CN" altLang="en-US" sz="1350"/>
          </a:p>
        </p:txBody>
      </p:sp>
      <p:sp>
        <p:nvSpPr>
          <p:cNvPr id="2" name="文本框 1"/>
          <p:cNvSpPr txBox="1"/>
          <p:nvPr/>
        </p:nvSpPr>
        <p:spPr>
          <a:xfrm>
            <a:off x="2051159" y="2502105"/>
            <a:ext cx="2046971" cy="1731243"/>
          </a:xfrm>
          <a:prstGeom prst="rect">
            <a:avLst/>
          </a:prstGeom>
          <a:noFill/>
        </p:spPr>
        <p:txBody>
          <a:bodyPr wrap="square" rtlCol="0">
            <a:spAutoFit/>
          </a:bodyPr>
          <a:lstStyle/>
          <a:p>
            <a:pPr algn="just">
              <a:spcBef>
                <a:spcPts val="900"/>
              </a:spcBef>
              <a:buClr>
                <a:srgbClr val="00B050"/>
              </a:buClr>
              <a:buFont typeface="Wingdings" panose="05000000000000000000" pitchFamily="2" charset="2"/>
              <a:buChar char="ü"/>
            </a:pPr>
            <a:r>
              <a:rPr lang="zh-CN" altLang="en-US" sz="2100" dirty="0">
                <a:solidFill>
                  <a:srgbClr val="686868"/>
                </a:solidFill>
                <a:latin typeface="+mj-ea"/>
                <a:ea typeface="+mj-ea"/>
              </a:rPr>
              <a:t>正确性</a:t>
            </a:r>
            <a:endParaRPr lang="zh-CN" altLang="en-US" sz="2100" dirty="0">
              <a:solidFill>
                <a:srgbClr val="686868"/>
              </a:solidFill>
              <a:latin typeface="+mj-ea"/>
              <a:ea typeface="+mj-ea"/>
            </a:endParaRPr>
          </a:p>
          <a:p>
            <a:pPr algn="just">
              <a:spcBef>
                <a:spcPts val="900"/>
              </a:spcBef>
              <a:buClr>
                <a:srgbClr val="00B050"/>
              </a:buClr>
              <a:buFont typeface="Wingdings" panose="05000000000000000000" pitchFamily="2" charset="2"/>
              <a:buChar char="ü"/>
            </a:pPr>
            <a:r>
              <a:rPr lang="zh-CN" altLang="en-US" sz="2100" dirty="0">
                <a:solidFill>
                  <a:srgbClr val="686868"/>
                </a:solidFill>
                <a:latin typeface="+mj-ea"/>
                <a:ea typeface="+mj-ea"/>
              </a:rPr>
              <a:t>无歧义性</a:t>
            </a:r>
            <a:endParaRPr lang="zh-CN" altLang="en-US" sz="2100" dirty="0">
              <a:solidFill>
                <a:srgbClr val="686868"/>
              </a:solidFill>
              <a:latin typeface="+mj-ea"/>
              <a:ea typeface="+mj-ea"/>
            </a:endParaRPr>
          </a:p>
          <a:p>
            <a:pPr algn="just">
              <a:spcBef>
                <a:spcPts val="900"/>
              </a:spcBef>
              <a:buClr>
                <a:srgbClr val="00B050"/>
              </a:buClr>
              <a:buFont typeface="Wingdings" panose="05000000000000000000" pitchFamily="2" charset="2"/>
              <a:buChar char="ü"/>
            </a:pPr>
            <a:r>
              <a:rPr lang="zh-CN" altLang="en-US" sz="2100" dirty="0">
                <a:solidFill>
                  <a:srgbClr val="686868"/>
                </a:solidFill>
                <a:latin typeface="+mj-ea"/>
                <a:ea typeface="+mj-ea"/>
              </a:rPr>
              <a:t>完整性</a:t>
            </a:r>
            <a:endParaRPr lang="zh-CN" altLang="en-US" sz="2100" dirty="0">
              <a:solidFill>
                <a:srgbClr val="686868"/>
              </a:solidFill>
              <a:latin typeface="+mj-ea"/>
              <a:ea typeface="+mj-ea"/>
            </a:endParaRPr>
          </a:p>
          <a:p>
            <a:pPr algn="just">
              <a:spcBef>
                <a:spcPts val="900"/>
              </a:spcBef>
              <a:buClr>
                <a:srgbClr val="00B050"/>
              </a:buClr>
              <a:buFont typeface="Wingdings" panose="05000000000000000000" pitchFamily="2" charset="2"/>
              <a:buChar char="ü"/>
            </a:pPr>
            <a:r>
              <a:rPr lang="zh-CN" altLang="en-US" sz="2100" dirty="0">
                <a:solidFill>
                  <a:srgbClr val="686868"/>
                </a:solidFill>
                <a:latin typeface="+mj-ea"/>
                <a:ea typeface="+mj-ea"/>
              </a:rPr>
              <a:t>一致性</a:t>
            </a:r>
            <a:endParaRPr lang="zh-CN" altLang="en-US" sz="2100" dirty="0">
              <a:solidFill>
                <a:srgbClr val="686868"/>
              </a:solidFill>
              <a:latin typeface="+mj-ea"/>
              <a:ea typeface="+mj-ea"/>
            </a:endParaRPr>
          </a:p>
        </p:txBody>
      </p:sp>
      <p:sp>
        <p:nvSpPr>
          <p:cNvPr id="6" name="文本框 5"/>
          <p:cNvSpPr txBox="1"/>
          <p:nvPr/>
        </p:nvSpPr>
        <p:spPr>
          <a:xfrm>
            <a:off x="4202405" y="2502105"/>
            <a:ext cx="3047370" cy="1731243"/>
          </a:xfrm>
          <a:prstGeom prst="rect">
            <a:avLst/>
          </a:prstGeom>
          <a:noFill/>
        </p:spPr>
        <p:txBody>
          <a:bodyPr wrap="square" rtlCol="0">
            <a:spAutoFit/>
          </a:bodyPr>
          <a:lstStyle/>
          <a:p>
            <a:pPr algn="just">
              <a:spcBef>
                <a:spcPts val="900"/>
              </a:spcBef>
              <a:buClr>
                <a:srgbClr val="00B050"/>
              </a:buClr>
              <a:buFont typeface="Wingdings" panose="05000000000000000000" pitchFamily="2" charset="2"/>
              <a:buChar char="ü"/>
            </a:pPr>
            <a:r>
              <a:rPr lang="zh-CN" altLang="en-US" sz="2100" dirty="0">
                <a:solidFill>
                  <a:srgbClr val="686868"/>
                </a:solidFill>
                <a:latin typeface="+mj-ea"/>
                <a:ea typeface="+mj-ea"/>
              </a:rPr>
              <a:t>重要性</a:t>
            </a:r>
            <a:r>
              <a:rPr lang="en-US" altLang="zh-CN" sz="2100" dirty="0">
                <a:solidFill>
                  <a:srgbClr val="686868"/>
                </a:solidFill>
                <a:latin typeface="+mj-ea"/>
                <a:ea typeface="+mj-ea"/>
              </a:rPr>
              <a:t>/</a:t>
            </a:r>
            <a:r>
              <a:rPr lang="zh-CN" altLang="en-US" sz="2100" dirty="0">
                <a:solidFill>
                  <a:srgbClr val="686868"/>
                </a:solidFill>
                <a:latin typeface="+mj-ea"/>
                <a:ea typeface="+mj-ea"/>
              </a:rPr>
              <a:t>稳定性分级</a:t>
            </a:r>
            <a:endParaRPr lang="en-US" altLang="zh-CN" sz="2100" dirty="0">
              <a:solidFill>
                <a:srgbClr val="686868"/>
              </a:solidFill>
              <a:latin typeface="+mj-ea"/>
              <a:ea typeface="+mj-ea"/>
            </a:endParaRPr>
          </a:p>
          <a:p>
            <a:pPr algn="just">
              <a:spcBef>
                <a:spcPts val="900"/>
              </a:spcBef>
              <a:buClr>
                <a:srgbClr val="00B050"/>
              </a:buClr>
              <a:buFont typeface="Wingdings" panose="05000000000000000000" pitchFamily="2" charset="2"/>
              <a:buChar char="ü"/>
            </a:pPr>
            <a:r>
              <a:rPr lang="zh-CN" altLang="en-US" sz="2100" dirty="0">
                <a:solidFill>
                  <a:srgbClr val="686868"/>
                </a:solidFill>
                <a:latin typeface="+mj-ea"/>
                <a:ea typeface="+mj-ea"/>
              </a:rPr>
              <a:t>可验证性</a:t>
            </a:r>
            <a:endParaRPr lang="zh-CN" altLang="en-US" sz="2100" dirty="0">
              <a:solidFill>
                <a:srgbClr val="686868"/>
              </a:solidFill>
              <a:latin typeface="+mj-ea"/>
              <a:ea typeface="+mj-ea"/>
            </a:endParaRPr>
          </a:p>
          <a:p>
            <a:pPr algn="just">
              <a:spcBef>
                <a:spcPts val="900"/>
              </a:spcBef>
              <a:buClr>
                <a:srgbClr val="00B050"/>
              </a:buClr>
              <a:buFont typeface="Wingdings" panose="05000000000000000000" pitchFamily="2" charset="2"/>
              <a:buChar char="ü"/>
            </a:pPr>
            <a:r>
              <a:rPr lang="zh-CN" altLang="en-US" sz="2100" dirty="0">
                <a:solidFill>
                  <a:srgbClr val="686868"/>
                </a:solidFill>
                <a:latin typeface="+mj-ea"/>
                <a:ea typeface="+mj-ea"/>
              </a:rPr>
              <a:t>可修改性</a:t>
            </a:r>
            <a:endParaRPr lang="zh-CN" altLang="en-US" sz="2100" dirty="0">
              <a:solidFill>
                <a:srgbClr val="686868"/>
              </a:solidFill>
              <a:latin typeface="+mj-ea"/>
              <a:ea typeface="+mj-ea"/>
            </a:endParaRPr>
          </a:p>
          <a:p>
            <a:pPr algn="just">
              <a:spcBef>
                <a:spcPts val="900"/>
              </a:spcBef>
              <a:buClr>
                <a:srgbClr val="00B050"/>
              </a:buClr>
              <a:buFont typeface="Wingdings" panose="05000000000000000000" pitchFamily="2" charset="2"/>
              <a:buChar char="ü"/>
            </a:pPr>
            <a:r>
              <a:rPr lang="zh-CN" altLang="en-US" sz="2100" dirty="0">
                <a:solidFill>
                  <a:srgbClr val="686868"/>
                </a:solidFill>
                <a:latin typeface="+mj-ea"/>
                <a:ea typeface="+mj-ea"/>
              </a:rPr>
              <a:t>可追踪性</a:t>
            </a:r>
            <a:endParaRPr lang="zh-CN" altLang="en-US" sz="2100" dirty="0">
              <a:solidFill>
                <a:srgbClr val="686868"/>
              </a:solidFill>
              <a:latin typeface="+mj-ea"/>
              <a:ea typeface="+mj-ea"/>
            </a:endParaRPr>
          </a:p>
        </p:txBody>
      </p:sp>
      <p:sp>
        <p:nvSpPr>
          <p:cNvPr id="4" name="标题 3"/>
          <p:cNvSpPr>
            <a:spLocks noGrp="1"/>
          </p:cNvSpPr>
          <p:nvPr>
            <p:ph type="title"/>
          </p:nvPr>
        </p:nvSpPr>
        <p:spPr/>
        <p:txBody>
          <a:bodyPr/>
          <a:lstStyle/>
          <a:p>
            <a:r>
              <a:rPr lang="zh-CN" altLang="en-US" kern="100" dirty="0">
                <a:latin typeface="+mn-ea"/>
                <a:cs typeface="Times New Roman" panose="02020603050405020304" pitchFamily="18" charset="0"/>
              </a:rPr>
              <a:t>需求规格</a:t>
            </a:r>
            <a:r>
              <a:rPr lang="zh-CN" altLang="en-US" kern="100" dirty="0" smtClean="0">
                <a:latin typeface="+mn-ea"/>
                <a:cs typeface="Times New Roman" panose="02020603050405020304" pitchFamily="18" charset="0"/>
              </a:rPr>
              <a:t>说明</a:t>
            </a:r>
            <a:endParaRPr lang="zh-CN" altLang="en-US" dirty="0"/>
          </a:p>
        </p:txBody>
      </p:sp>
      <p:sp>
        <p:nvSpPr>
          <p:cNvPr id="5" name="日期占位符 4"/>
          <p:cNvSpPr>
            <a:spLocks noGrp="1"/>
          </p:cNvSpPr>
          <p:nvPr>
            <p:ph type="dt" sz="half" idx="10"/>
          </p:nvPr>
        </p:nvSpPr>
        <p:spPr/>
        <p:txBody>
          <a:bodyPr/>
          <a:lstStyle/>
          <a:p>
            <a:fld id="{C637B262-74B9-421C-97B1-A65F439EBFE4}" type="datetime1">
              <a:rPr lang="zh-CN" altLang="en-US" smtClean="0"/>
            </a:fld>
            <a:endParaRPr lang="zh-CN" altLang="en-US"/>
          </a:p>
        </p:txBody>
      </p:sp>
      <p:sp>
        <p:nvSpPr>
          <p:cNvPr id="7" name="页脚占位符 6"/>
          <p:cNvSpPr>
            <a:spLocks noGrp="1"/>
          </p:cNvSpPr>
          <p:nvPr>
            <p:ph type="ftr" sz="quarter" idx="11"/>
          </p:nvPr>
        </p:nvSpPr>
        <p:spPr/>
        <p:txBody>
          <a:bodyPr/>
          <a:lstStyle/>
          <a:p>
            <a:r>
              <a:rPr lang="zh-CN" altLang="en-US" smtClean="0"/>
              <a:t>软件工程</a:t>
            </a:r>
            <a:endParaRPr lang="zh-CN" altLang="en-US"/>
          </a:p>
        </p:txBody>
      </p:sp>
      <p:sp>
        <p:nvSpPr>
          <p:cNvPr id="9" name="灯片编号占位符 8"/>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pan/>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clrChange>
              <a:clrFrom>
                <a:srgbClr val="F6F6F6"/>
              </a:clrFrom>
              <a:clrTo>
                <a:srgbClr val="F6F6F6">
                  <a:alpha val="0"/>
                </a:srgbClr>
              </a:clrTo>
            </a:clrChange>
          </a:blip>
          <a:stretch>
            <a:fillRect/>
          </a:stretch>
        </p:blipFill>
        <p:spPr>
          <a:xfrm>
            <a:off x="5935709" y="1072721"/>
            <a:ext cx="3098189" cy="3253099"/>
          </a:xfrm>
          <a:prstGeom prst="rect">
            <a:avLst/>
          </a:prstGeom>
          <a:noFill/>
          <a:ln>
            <a:noFill/>
          </a:ln>
        </p:spPr>
      </p:pic>
      <p:sp>
        <p:nvSpPr>
          <p:cNvPr id="12" name="矩形 11"/>
          <p:cNvSpPr/>
          <p:nvPr/>
        </p:nvSpPr>
        <p:spPr>
          <a:xfrm>
            <a:off x="726442" y="1015683"/>
            <a:ext cx="5257391" cy="3310137"/>
          </a:xfrm>
          <a:prstGeom prst="rect">
            <a:avLst/>
          </a:prstGeom>
        </p:spPr>
        <p:txBody>
          <a:bodyPr wrap="square">
            <a:spAutoFit/>
          </a:bodyPr>
          <a:lstStyle/>
          <a:p>
            <a:pPr marL="257175" indent="-257175" algn="just">
              <a:lnSpc>
                <a:spcPct val="120000"/>
              </a:lnSpc>
              <a:spcBef>
                <a:spcPts val="900"/>
              </a:spcBef>
              <a:buClr>
                <a:srgbClr val="00B050"/>
              </a:buClr>
              <a:buFont typeface="Wingdings" panose="05000000000000000000" pitchFamily="2" charset="2"/>
              <a:buChar char="¬"/>
            </a:pPr>
            <a:r>
              <a:rPr lang="zh-CN" altLang="en-US" sz="2100" dirty="0">
                <a:solidFill>
                  <a:srgbClr val="686868"/>
                </a:solidFill>
                <a:latin typeface="+mj-ea"/>
                <a:ea typeface="+mj-ea"/>
              </a:rPr>
              <a:t>需求规格说明提交后，开发人员要与客户对需求分析的结果进行验证，以</a:t>
            </a:r>
            <a:r>
              <a:rPr lang="en-US" altLang="zh-CN" sz="2100" dirty="0">
                <a:solidFill>
                  <a:srgbClr val="686868"/>
                </a:solidFill>
                <a:latin typeface="+mj-ea"/>
                <a:ea typeface="+mj-ea"/>
              </a:rPr>
              <a:t>SRS</a:t>
            </a:r>
            <a:r>
              <a:rPr lang="zh-CN" altLang="en-US" sz="2100" dirty="0">
                <a:solidFill>
                  <a:srgbClr val="686868"/>
                </a:solidFill>
                <a:latin typeface="+mj-ea"/>
                <a:ea typeface="+mj-ea"/>
              </a:rPr>
              <a:t>为输入，通过符号执行，模拟或快速原型等途径，</a:t>
            </a:r>
            <a:r>
              <a:rPr lang="zh-CN" altLang="en-US" sz="2100" dirty="0" smtClean="0">
                <a:solidFill>
                  <a:srgbClr val="686868"/>
                </a:solidFill>
                <a:latin typeface="+mj-ea"/>
                <a:ea typeface="+mj-ea"/>
              </a:rPr>
              <a:t>分析需求的</a:t>
            </a:r>
            <a:r>
              <a:rPr lang="zh-CN" altLang="en-US" sz="2100" dirty="0">
                <a:solidFill>
                  <a:srgbClr val="686868"/>
                </a:solidFill>
                <a:latin typeface="+mj-ea"/>
                <a:ea typeface="+mj-ea"/>
              </a:rPr>
              <a:t>正确性和可行性。验证过后需要进行签字确认。</a:t>
            </a:r>
            <a:endParaRPr lang="zh-CN" altLang="en-US" sz="2100" dirty="0">
              <a:solidFill>
                <a:srgbClr val="686868"/>
              </a:solidFill>
              <a:latin typeface="+mj-ea"/>
              <a:ea typeface="+mj-ea"/>
            </a:endParaRPr>
          </a:p>
          <a:p>
            <a:pPr marL="257175" indent="-257175" algn="just">
              <a:lnSpc>
                <a:spcPct val="120000"/>
              </a:lnSpc>
              <a:spcBef>
                <a:spcPts val="900"/>
              </a:spcBef>
              <a:buClr>
                <a:srgbClr val="00B050"/>
              </a:buClr>
              <a:buFont typeface="Wingdings" panose="05000000000000000000" pitchFamily="2" charset="2"/>
              <a:buChar char="¬"/>
            </a:pPr>
            <a:r>
              <a:rPr lang="zh-CN" altLang="en-US" sz="2100" dirty="0">
                <a:solidFill>
                  <a:srgbClr val="686868"/>
                </a:solidFill>
                <a:latin typeface="+mj-ea"/>
                <a:ea typeface="+mj-ea"/>
              </a:rPr>
              <a:t>需求评审是为了及早消除隐藏的错误，经验和研究表明，在需求开发阶段纠正这个错误会节省相当多的时间和金钱。</a:t>
            </a:r>
            <a:endParaRPr lang="zh-CN" altLang="en-US" sz="2100" dirty="0">
              <a:solidFill>
                <a:srgbClr val="686868"/>
              </a:solidFill>
              <a:latin typeface="+mj-ea"/>
              <a:ea typeface="+mj-ea"/>
            </a:endParaRPr>
          </a:p>
        </p:txBody>
      </p:sp>
      <p:sp>
        <p:nvSpPr>
          <p:cNvPr id="8" name="文本框 7"/>
          <p:cNvSpPr txBox="1"/>
          <p:nvPr/>
        </p:nvSpPr>
        <p:spPr>
          <a:xfrm>
            <a:off x="870439" y="3020158"/>
            <a:ext cx="184731" cy="300082"/>
          </a:xfrm>
          <a:prstGeom prst="rect">
            <a:avLst/>
          </a:prstGeom>
          <a:noFill/>
        </p:spPr>
        <p:txBody>
          <a:bodyPr wrap="none" rtlCol="0">
            <a:spAutoFit/>
          </a:bodyPr>
          <a:lstStyle/>
          <a:p>
            <a:endParaRPr lang="zh-CN" altLang="en-US" sz="1350"/>
          </a:p>
        </p:txBody>
      </p:sp>
      <p:sp>
        <p:nvSpPr>
          <p:cNvPr id="2" name="标题 1"/>
          <p:cNvSpPr>
            <a:spLocks noGrp="1"/>
          </p:cNvSpPr>
          <p:nvPr>
            <p:ph type="title"/>
          </p:nvPr>
        </p:nvSpPr>
        <p:spPr/>
        <p:txBody>
          <a:bodyPr/>
          <a:lstStyle/>
          <a:p>
            <a:r>
              <a:rPr lang="zh-CN" altLang="en-US" kern="100" dirty="0" smtClean="0">
                <a:latin typeface="+mn-ea"/>
                <a:cs typeface="Times New Roman" panose="02020603050405020304" pitchFamily="18" charset="0"/>
              </a:rPr>
              <a:t>需求验证</a:t>
            </a:r>
            <a:endParaRPr lang="zh-CN" altLang="en-US" dirty="0"/>
          </a:p>
        </p:txBody>
      </p:sp>
      <p:sp>
        <p:nvSpPr>
          <p:cNvPr id="5" name="日期占位符 4"/>
          <p:cNvSpPr>
            <a:spLocks noGrp="1"/>
          </p:cNvSpPr>
          <p:nvPr>
            <p:ph type="dt" sz="half" idx="10"/>
          </p:nvPr>
        </p:nvSpPr>
        <p:spPr/>
        <p:txBody>
          <a:bodyPr/>
          <a:lstStyle/>
          <a:p>
            <a:fld id="{B7D8E8D1-A95B-4D6F-905A-CDB791A83E78}"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smtClean="0"/>
              <a:t>软件工程</a:t>
            </a:r>
            <a:endParaRPr lang="zh-CN" altLang="en-US"/>
          </a:p>
        </p:txBody>
      </p:sp>
      <p:sp>
        <p:nvSpPr>
          <p:cNvPr id="7" name="灯片编号占位符 6"/>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pan/>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up)">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up)">
                                      <p:cBhvr>
                                        <p:cTn id="1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t>需求验证的方法</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3" name="文本占位符 2"/>
          <p:cNvSpPr>
            <a:spLocks noGrp="1"/>
          </p:cNvSpPr>
          <p:nvPr>
            <p:ph type="body" sz="quarter" idx="4294967295"/>
          </p:nvPr>
        </p:nvSpPr>
        <p:spPr>
          <a:xfrm>
            <a:off x="842210" y="850245"/>
            <a:ext cx="8016040" cy="3981450"/>
          </a:xfrm>
        </p:spPr>
        <p:txBody>
          <a:bodyPr>
            <a:noAutofit/>
          </a:bodyPr>
          <a:lstStyle/>
          <a:p>
            <a:pPr marL="342900" indent="-342900">
              <a:spcBef>
                <a:spcPts val="600"/>
              </a:spcBef>
              <a:buFont typeface="+mj-lt"/>
              <a:buAutoNum type="arabicPeriod"/>
            </a:pPr>
            <a:r>
              <a:rPr lang="zh-CN" altLang="zh-CN" sz="2000" b="1" dirty="0" smtClean="0"/>
              <a:t>规格说明</a:t>
            </a:r>
            <a:r>
              <a:rPr lang="zh-CN" altLang="zh-CN" sz="2000" b="1" dirty="0"/>
              <a:t>书评审</a:t>
            </a:r>
            <a:endParaRPr lang="en-US" altLang="zh-CN" sz="2000" b="1" dirty="0"/>
          </a:p>
          <a:p>
            <a:pPr marL="600075" lvl="1" indent="-342900">
              <a:spcBef>
                <a:spcPts val="600"/>
              </a:spcBef>
              <a:buFont typeface="+mj-ea"/>
              <a:buAutoNum type="circleNumDbPlain"/>
            </a:pPr>
            <a:r>
              <a:rPr lang="zh-CN" altLang="zh-CN" sz="2000" dirty="0"/>
              <a:t>用户评审和同行评审</a:t>
            </a:r>
            <a:endParaRPr lang="zh-CN" altLang="en-US" sz="2000" dirty="0"/>
          </a:p>
          <a:p>
            <a:pPr marL="600075" lvl="1" indent="-342900">
              <a:spcBef>
                <a:spcPts val="600"/>
              </a:spcBef>
              <a:buFont typeface="+mj-ea"/>
              <a:buAutoNum type="circleNumDbPlain"/>
            </a:pPr>
            <a:r>
              <a:rPr lang="zh-CN" altLang="zh-CN" sz="2000" dirty="0"/>
              <a:t>正式与非正式</a:t>
            </a:r>
            <a:endParaRPr lang="zh-CN" altLang="en-US" sz="2000" dirty="0"/>
          </a:p>
          <a:p>
            <a:pPr marL="342900" indent="-342900">
              <a:spcBef>
                <a:spcPts val="600"/>
              </a:spcBef>
              <a:buFont typeface="+mj-lt"/>
              <a:buAutoNum type="arabicPeriod"/>
            </a:pPr>
            <a:r>
              <a:rPr lang="zh-CN" altLang="en-US" sz="2000" b="1" dirty="0"/>
              <a:t>编写辅助文档也属需求验证</a:t>
            </a:r>
            <a:endParaRPr lang="en-US" altLang="zh-CN" sz="2000" b="1" dirty="0"/>
          </a:p>
          <a:p>
            <a:pPr marL="600075" lvl="1" indent="-342900">
              <a:spcBef>
                <a:spcPts val="600"/>
              </a:spcBef>
              <a:buFont typeface="+mj-ea"/>
              <a:buAutoNum type="circleNumDbPlain"/>
            </a:pPr>
            <a:r>
              <a:rPr lang="zh-CN" altLang="zh-CN" sz="2000" dirty="0"/>
              <a:t>初始测试用例：根据用户需求所要求的产品特性写出黑盒功能测试用例。通过使用测试用例以确认是否达到了期望的要求，从测试用例追溯回功能需求以确保没有需求被疏忽，并且确保所有测试结果与测试用例相一致。</a:t>
            </a:r>
            <a:endParaRPr lang="zh-CN" altLang="en-US" sz="2000" dirty="0"/>
          </a:p>
          <a:p>
            <a:pPr marL="600075" lvl="1" indent="-342900">
              <a:spcBef>
                <a:spcPts val="600"/>
              </a:spcBef>
              <a:buFont typeface="+mj-ea"/>
              <a:buAutoNum type="circleNumDbPlain"/>
            </a:pPr>
            <a:r>
              <a:rPr lang="zh-CN" altLang="en-US" sz="2000" dirty="0"/>
              <a:t>初始用户手册：在需求开发早期即可起草一份用户手册，用它作为需求规格说明的参考并辅助需求分析。</a:t>
            </a:r>
            <a:endParaRPr lang="zh-CN" altLang="zh-CN" sz="2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up)">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up)">
                                      <p:cBhvr>
                                        <p:cTn id="18" dur="500"/>
                                        <p:tgtEl>
                                          <p:spTgt spid="3">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up)">
                                      <p:cBhvr>
                                        <p:cTn id="21" dur="500"/>
                                        <p:tgtEl>
                                          <p:spTgt spid="3">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up)">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t>需求文档的陈述与改进</a:t>
            </a:r>
            <a:r>
              <a:rPr lang="zh-CN" altLang="en-US" dirty="0" smtClean="0"/>
              <a:t>举例一</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5" name="Rectangle 19"/>
          <p:cNvSpPr>
            <a:spLocks noChangeArrowheads="1"/>
          </p:cNvSpPr>
          <p:nvPr/>
        </p:nvSpPr>
        <p:spPr bwMode="auto">
          <a:xfrm>
            <a:off x="445169" y="1607492"/>
            <a:ext cx="2638322"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dirty="0">
                <a:latin typeface="+mj-ea"/>
                <a:ea typeface="+mj-ea"/>
              </a:rPr>
              <a:t>产品必须在固定的时间间隔内提供状态消息，并且每次时间间隔不得小于</a:t>
            </a:r>
            <a:r>
              <a:rPr lang="en-US" altLang="zh-CN" dirty="0">
                <a:latin typeface="+mj-ea"/>
                <a:ea typeface="+mj-ea"/>
              </a:rPr>
              <a:t>60</a:t>
            </a:r>
            <a:r>
              <a:rPr lang="zh-CN" altLang="en-US" dirty="0">
                <a:latin typeface="+mj-ea"/>
                <a:ea typeface="+mj-ea"/>
              </a:rPr>
              <a:t>秒。</a:t>
            </a:r>
            <a:endParaRPr lang="zh-CN" altLang="en-US" dirty="0">
              <a:latin typeface="+mj-ea"/>
              <a:ea typeface="+mj-ea"/>
            </a:endParaRPr>
          </a:p>
        </p:txBody>
      </p:sp>
      <p:sp>
        <p:nvSpPr>
          <p:cNvPr id="7" name="Rectangle 22"/>
          <p:cNvSpPr>
            <a:spLocks noChangeArrowheads="1"/>
          </p:cNvSpPr>
          <p:nvPr/>
        </p:nvSpPr>
        <p:spPr bwMode="auto">
          <a:xfrm>
            <a:off x="3937376" y="1010653"/>
            <a:ext cx="5050213" cy="3610614"/>
          </a:xfrm>
          <a:prstGeom prst="rect">
            <a:avLst/>
          </a:prstGeom>
        </p:spPr>
        <p:style>
          <a:lnRef idx="2">
            <a:schemeClr val="accent1"/>
          </a:lnRef>
          <a:fillRef idx="1">
            <a:schemeClr val="lt1"/>
          </a:fillRef>
          <a:effectRef idx="0">
            <a:schemeClr val="accent1"/>
          </a:effectRef>
          <a:fontRef idx="minor">
            <a:schemeClr val="dk1"/>
          </a:fontRef>
        </p:style>
        <p:txBody>
          <a:bodyPr lIns="69056" tIns="34529" rIns="69056" bIns="34529"/>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ts val="900"/>
              </a:spcBef>
              <a:buClr>
                <a:schemeClr val="tx1"/>
              </a:buClr>
              <a:buSzPct val="75000"/>
              <a:buFont typeface="Arial" panose="020B0604020202020204" pitchFamily="34" charset="0"/>
              <a:buChar char="•"/>
            </a:pPr>
            <a:r>
              <a:rPr kumimoji="1" lang="zh-CN" altLang="en-US" dirty="0">
                <a:latin typeface="+mj-ea"/>
                <a:ea typeface="+mj-ea"/>
              </a:rPr>
              <a:t>后台任务管理器</a:t>
            </a:r>
            <a:r>
              <a:rPr kumimoji="1" lang="en-US" altLang="zh-CN" dirty="0">
                <a:latin typeface="+mj-ea"/>
                <a:ea typeface="+mj-ea"/>
              </a:rPr>
              <a:t>(BTM)</a:t>
            </a:r>
            <a:r>
              <a:rPr kumimoji="1" lang="zh-CN" altLang="en-US" dirty="0">
                <a:latin typeface="+mj-ea"/>
                <a:ea typeface="+mj-ea"/>
              </a:rPr>
              <a:t>应该在用户界面的指定区域显示状态消息。</a:t>
            </a:r>
            <a:endParaRPr kumimoji="1" lang="zh-CN" altLang="en-US" dirty="0">
              <a:latin typeface="+mj-ea"/>
              <a:ea typeface="+mj-ea"/>
            </a:endParaRPr>
          </a:p>
          <a:p>
            <a:pPr algn="just">
              <a:spcBef>
                <a:spcPts val="900"/>
              </a:spcBef>
              <a:buClr>
                <a:schemeClr val="tx1"/>
              </a:buClr>
              <a:buSzPct val="75000"/>
            </a:pPr>
            <a:r>
              <a:rPr kumimoji="1" lang="en-US" altLang="zh-CN" dirty="0">
                <a:solidFill>
                  <a:schemeClr val="tx2"/>
                </a:solidFill>
                <a:latin typeface="+mj-ea"/>
                <a:ea typeface="+mj-ea"/>
              </a:rPr>
              <a:t>a.</a:t>
            </a:r>
            <a:r>
              <a:rPr kumimoji="1" lang="en-US" altLang="zh-CN" dirty="0">
                <a:latin typeface="+mj-ea"/>
                <a:ea typeface="+mj-ea"/>
              </a:rPr>
              <a:t> </a:t>
            </a:r>
            <a:r>
              <a:rPr kumimoji="1" lang="zh-CN" altLang="en-US" dirty="0" smtClean="0">
                <a:latin typeface="+mj-ea"/>
                <a:ea typeface="+mj-ea"/>
              </a:rPr>
              <a:t>在</a:t>
            </a:r>
            <a:r>
              <a:rPr kumimoji="1" lang="zh-CN" altLang="en-US" dirty="0">
                <a:latin typeface="+mj-ea"/>
                <a:ea typeface="+mj-ea"/>
              </a:rPr>
              <a:t>后台任务进程启动之后，消息必须每隔</a:t>
            </a:r>
            <a:r>
              <a:rPr kumimoji="1" lang="en-US" altLang="zh-CN" dirty="0" smtClean="0">
                <a:latin typeface="+mj-ea"/>
                <a:ea typeface="+mj-ea"/>
              </a:rPr>
              <a:t>60 (</a:t>
            </a:r>
            <a:r>
              <a:rPr kumimoji="1" lang="en-US" altLang="zh-CN" dirty="0">
                <a:latin typeface="+mj-ea"/>
                <a:ea typeface="+mj-ea"/>
                <a:sym typeface="Symbol" panose="05050102010706020507" pitchFamily="18" charset="2"/>
              </a:rPr>
              <a:t>10</a:t>
            </a:r>
            <a:r>
              <a:rPr kumimoji="1" lang="en-US" altLang="zh-CN" dirty="0">
                <a:latin typeface="+mj-ea"/>
                <a:ea typeface="+mj-ea"/>
              </a:rPr>
              <a:t>)</a:t>
            </a:r>
            <a:r>
              <a:rPr kumimoji="1" lang="zh-CN" altLang="en-US" dirty="0">
                <a:latin typeface="+mj-ea"/>
                <a:ea typeface="+mj-ea"/>
              </a:rPr>
              <a:t>秒更新一次，并且保持连续的可见性。</a:t>
            </a:r>
            <a:endParaRPr kumimoji="1" lang="zh-CN" altLang="en-US" dirty="0">
              <a:latin typeface="+mj-ea"/>
              <a:ea typeface="+mj-ea"/>
            </a:endParaRPr>
          </a:p>
          <a:p>
            <a:pPr algn="just">
              <a:spcBef>
                <a:spcPts val="900"/>
              </a:spcBef>
              <a:buClr>
                <a:schemeClr val="tx1"/>
              </a:buClr>
              <a:buSzPct val="75000"/>
            </a:pPr>
            <a:r>
              <a:rPr kumimoji="1" lang="en-US" altLang="zh-CN" dirty="0">
                <a:solidFill>
                  <a:schemeClr val="tx2"/>
                </a:solidFill>
                <a:latin typeface="+mj-ea"/>
                <a:ea typeface="+mj-ea"/>
              </a:rPr>
              <a:t>b.</a:t>
            </a:r>
            <a:r>
              <a:rPr kumimoji="1" lang="en-US" altLang="zh-CN" dirty="0">
                <a:latin typeface="+mj-ea"/>
                <a:ea typeface="+mj-ea"/>
              </a:rPr>
              <a:t>  </a:t>
            </a:r>
            <a:r>
              <a:rPr kumimoji="1" lang="zh-CN" altLang="en-US" dirty="0">
                <a:latin typeface="+mj-ea"/>
                <a:ea typeface="+mj-ea"/>
              </a:rPr>
              <a:t>如果正在正常处理后台任务进程，那么后台任务管理器</a:t>
            </a:r>
            <a:r>
              <a:rPr kumimoji="1" lang="en-US" altLang="zh-CN" dirty="0">
                <a:latin typeface="+mj-ea"/>
                <a:ea typeface="+mj-ea"/>
              </a:rPr>
              <a:t>(BTM)</a:t>
            </a:r>
            <a:r>
              <a:rPr kumimoji="1" lang="zh-CN" altLang="en-US" dirty="0">
                <a:latin typeface="+mj-ea"/>
                <a:ea typeface="+mj-ea"/>
              </a:rPr>
              <a:t>必须显示后台任务进程已完成的百分比。</a:t>
            </a:r>
            <a:endParaRPr kumimoji="1" lang="zh-CN" altLang="en-US" dirty="0">
              <a:latin typeface="+mj-ea"/>
              <a:ea typeface="+mj-ea"/>
            </a:endParaRPr>
          </a:p>
          <a:p>
            <a:pPr algn="just">
              <a:spcBef>
                <a:spcPts val="900"/>
              </a:spcBef>
              <a:buClr>
                <a:schemeClr val="tx1"/>
              </a:buClr>
              <a:buSzPct val="75000"/>
            </a:pPr>
            <a:r>
              <a:rPr kumimoji="1" lang="en-US" altLang="zh-CN" dirty="0">
                <a:solidFill>
                  <a:schemeClr val="tx2"/>
                </a:solidFill>
                <a:latin typeface="+mj-ea"/>
                <a:ea typeface="+mj-ea"/>
              </a:rPr>
              <a:t>c.</a:t>
            </a:r>
            <a:r>
              <a:rPr kumimoji="1" lang="en-US" altLang="zh-CN" dirty="0">
                <a:latin typeface="+mj-ea"/>
                <a:ea typeface="+mj-ea"/>
              </a:rPr>
              <a:t> </a:t>
            </a:r>
            <a:r>
              <a:rPr kumimoji="1" lang="zh-CN" altLang="en-US" dirty="0" smtClean="0">
                <a:latin typeface="+mj-ea"/>
                <a:ea typeface="+mj-ea"/>
              </a:rPr>
              <a:t>当</a:t>
            </a:r>
            <a:r>
              <a:rPr kumimoji="1" lang="zh-CN" altLang="en-US" dirty="0">
                <a:latin typeface="+mj-ea"/>
                <a:ea typeface="+mj-ea"/>
              </a:rPr>
              <a:t>完成后台任务时，后台任务管理器</a:t>
            </a:r>
            <a:r>
              <a:rPr kumimoji="1" lang="en-US" altLang="zh-CN" dirty="0">
                <a:latin typeface="+mj-ea"/>
                <a:ea typeface="+mj-ea"/>
              </a:rPr>
              <a:t>(BTM)</a:t>
            </a:r>
            <a:r>
              <a:rPr kumimoji="1" lang="zh-CN" altLang="en-US" dirty="0">
                <a:latin typeface="+mj-ea"/>
                <a:ea typeface="+mj-ea"/>
              </a:rPr>
              <a:t>必须显示一个“已完成”的消息。</a:t>
            </a:r>
            <a:endParaRPr kumimoji="1" lang="zh-CN" altLang="en-US" dirty="0">
              <a:latin typeface="+mj-ea"/>
              <a:ea typeface="+mj-ea"/>
            </a:endParaRPr>
          </a:p>
          <a:p>
            <a:pPr algn="just">
              <a:spcBef>
                <a:spcPts val="900"/>
              </a:spcBef>
              <a:buClr>
                <a:schemeClr val="tx1"/>
              </a:buClr>
              <a:buSzPct val="75000"/>
            </a:pPr>
            <a:r>
              <a:rPr kumimoji="1" lang="en-US" altLang="zh-CN" dirty="0">
                <a:solidFill>
                  <a:schemeClr val="tx2"/>
                </a:solidFill>
                <a:latin typeface="+mj-ea"/>
                <a:ea typeface="+mj-ea"/>
              </a:rPr>
              <a:t>d.</a:t>
            </a:r>
            <a:r>
              <a:rPr kumimoji="1" lang="en-US" altLang="zh-CN" dirty="0">
                <a:latin typeface="+mj-ea"/>
                <a:ea typeface="+mj-ea"/>
              </a:rPr>
              <a:t> </a:t>
            </a:r>
            <a:r>
              <a:rPr kumimoji="1" lang="zh-CN" altLang="en-US" dirty="0" smtClean="0">
                <a:latin typeface="+mj-ea"/>
                <a:ea typeface="+mj-ea"/>
              </a:rPr>
              <a:t>如果</a:t>
            </a:r>
            <a:r>
              <a:rPr kumimoji="1" lang="zh-CN" altLang="en-US" dirty="0">
                <a:latin typeface="+mj-ea"/>
                <a:ea typeface="+mj-ea"/>
              </a:rPr>
              <a:t>后台任务中止执行，那么后台任务管理器</a:t>
            </a:r>
            <a:r>
              <a:rPr kumimoji="1" lang="en-US" altLang="zh-CN" dirty="0">
                <a:latin typeface="+mj-ea"/>
                <a:ea typeface="+mj-ea"/>
              </a:rPr>
              <a:t>(BTM)</a:t>
            </a:r>
            <a:r>
              <a:rPr kumimoji="1" lang="zh-CN" altLang="en-US" dirty="0">
                <a:latin typeface="+mj-ea"/>
                <a:ea typeface="+mj-ea"/>
              </a:rPr>
              <a:t>必须显示一个出错信息。</a:t>
            </a:r>
            <a:endParaRPr kumimoji="1" lang="zh-CN" altLang="en-US" dirty="0">
              <a:latin typeface="+mj-ea"/>
              <a:ea typeface="+mj-ea"/>
            </a:endParaRPr>
          </a:p>
        </p:txBody>
      </p:sp>
      <p:sp>
        <p:nvSpPr>
          <p:cNvPr id="8" name="Rectangle 33"/>
          <p:cNvSpPr>
            <a:spLocks noChangeArrowheads="1"/>
          </p:cNvSpPr>
          <p:nvPr/>
        </p:nvSpPr>
        <p:spPr bwMode="ltGray">
          <a:xfrm>
            <a:off x="393797" y="3431559"/>
            <a:ext cx="2689694" cy="64633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square" anchor="ctr">
            <a:spAutoFit/>
          </a:bodyPr>
          <a:lstStyle>
            <a:lvl1pPr eaLnBrk="0" hangingPunct="0">
              <a:tabLst>
                <a:tab pos="37465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37465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37465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37465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374650" algn="l"/>
              </a:tabLst>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tabLst>
                <a:tab pos="374650" algn="l"/>
              </a:tabLs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tabLst>
                <a:tab pos="374650" algn="l"/>
              </a:tabLs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tabLst>
                <a:tab pos="374650" algn="l"/>
              </a:tabLs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tabLst>
                <a:tab pos="374650" algn="l"/>
              </a:tabLs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dirty="0">
                <a:solidFill>
                  <a:schemeClr val="bg1"/>
                </a:solidFill>
                <a:latin typeface="+mj-ea"/>
                <a:ea typeface="+mj-ea"/>
              </a:rPr>
              <a:t>这个需求是不完整的、不准确的、不可验证的。 </a:t>
            </a:r>
            <a:endParaRPr lang="zh-CN" altLang="en-US" dirty="0">
              <a:solidFill>
                <a:schemeClr val="bg1"/>
              </a:solidFill>
              <a:latin typeface="+mj-ea"/>
              <a:ea typeface="+mj-ea"/>
            </a:endParaRPr>
          </a:p>
        </p:txBody>
      </p:sp>
      <p:grpSp>
        <p:nvGrpSpPr>
          <p:cNvPr id="3" name="组合 2"/>
          <p:cNvGrpSpPr/>
          <p:nvPr/>
        </p:nvGrpSpPr>
        <p:grpSpPr>
          <a:xfrm>
            <a:off x="3245622" y="2046984"/>
            <a:ext cx="691754" cy="1384575"/>
            <a:chOff x="2991757" y="2702151"/>
            <a:chExt cx="922338" cy="1846101"/>
          </a:xfrm>
          <a:solidFill>
            <a:schemeClr val="accent2"/>
          </a:solidFill>
        </p:grpSpPr>
        <p:sp>
          <p:nvSpPr>
            <p:cNvPr id="6" name="Text Box 21"/>
            <p:cNvSpPr txBox="1">
              <a:spLocks noChangeArrowheads="1"/>
            </p:cNvSpPr>
            <p:nvPr/>
          </p:nvSpPr>
          <p:spPr bwMode="auto">
            <a:xfrm>
              <a:off x="3080657" y="3440256"/>
              <a:ext cx="656590" cy="1107996"/>
            </a:xfrm>
            <a:prstGeom prst="rect">
              <a:avLst/>
            </a:prstGeom>
            <a:grpFill/>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lgn="l" eaLnBrk="0" hangingPunct="0">
                <a:defRPr/>
              </a:pPr>
              <a:r>
                <a:rPr kumimoji="1" lang="zh-CN" altLang="en-US" sz="2400" dirty="0">
                  <a:solidFill>
                    <a:schemeClr val="bg1"/>
                  </a:solidFill>
                  <a:latin typeface="+mj-ea"/>
                  <a:ea typeface="+mj-ea"/>
                </a:rPr>
                <a:t>改</a:t>
              </a:r>
              <a:endParaRPr kumimoji="1" lang="zh-CN" altLang="en-US" sz="2400" dirty="0">
                <a:solidFill>
                  <a:schemeClr val="bg1"/>
                </a:solidFill>
                <a:latin typeface="+mj-ea"/>
                <a:ea typeface="+mj-ea"/>
              </a:endParaRPr>
            </a:p>
            <a:p>
              <a:pPr algn="l" eaLnBrk="0" hangingPunct="0">
                <a:defRPr/>
              </a:pPr>
              <a:r>
                <a:rPr kumimoji="1" lang="zh-CN" altLang="en-US" sz="2400" dirty="0">
                  <a:solidFill>
                    <a:schemeClr val="bg1"/>
                  </a:solidFill>
                  <a:latin typeface="+mj-ea"/>
                  <a:ea typeface="+mj-ea"/>
                </a:rPr>
                <a:t>进</a:t>
              </a:r>
              <a:endParaRPr kumimoji="1" lang="zh-CN" altLang="en-US" sz="2400" dirty="0">
                <a:solidFill>
                  <a:schemeClr val="bg1"/>
                </a:solidFill>
                <a:latin typeface="+mj-ea"/>
                <a:ea typeface="+mj-ea"/>
              </a:endParaRPr>
            </a:p>
          </p:txBody>
        </p:sp>
        <p:sp>
          <p:nvSpPr>
            <p:cNvPr id="9" name="AutoShape 20"/>
            <p:cNvSpPr>
              <a:spLocks noChangeArrowheads="1"/>
            </p:cNvSpPr>
            <p:nvPr/>
          </p:nvSpPr>
          <p:spPr bwMode="auto">
            <a:xfrm>
              <a:off x="2991757" y="2702151"/>
              <a:ext cx="922338" cy="457200"/>
            </a:xfrm>
            <a:prstGeom prst="rightArrow">
              <a:avLst>
                <a:gd name="adj1" fmla="val 50000"/>
                <a:gd name="adj2" fmla="val 50434"/>
              </a:avLst>
            </a:prstGeom>
            <a:grpFill/>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endParaRPr kumimoji="1" lang="zh-CN" altLang="en-US">
                <a:solidFill>
                  <a:schemeClr val="tx2"/>
                </a:solidFill>
                <a:effectLst>
                  <a:outerShdw blurRad="38100" dist="38100" dir="2700000" algn="tl">
                    <a:srgbClr val="FFFFFF"/>
                  </a:outerShdw>
                </a:effectLst>
                <a:latin typeface="+mj-ea"/>
                <a:ea typeface="+mj-ea"/>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autoUpdateAnimBg="0"/>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需求文档的陈述与改进</a:t>
            </a:r>
            <a:r>
              <a:rPr lang="zh-CN" altLang="en-US" dirty="0" smtClean="0"/>
              <a:t>举例二</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16" name="Rectangle 22"/>
          <p:cNvSpPr>
            <a:spLocks noChangeArrowheads="1"/>
          </p:cNvSpPr>
          <p:nvPr/>
        </p:nvSpPr>
        <p:spPr bwMode="auto">
          <a:xfrm>
            <a:off x="961098" y="1319335"/>
            <a:ext cx="7673933"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ts val="900"/>
              </a:spcBef>
            </a:pPr>
            <a:r>
              <a:rPr lang="zh-CN" altLang="en-US" sz="2400" dirty="0">
                <a:latin typeface="+mj-ea"/>
                <a:ea typeface="+mj-ea"/>
              </a:rPr>
              <a:t>产品必须在显示和隐藏非打印字符之间进行瞬间切换。</a:t>
            </a:r>
            <a:endParaRPr lang="zh-CN" altLang="en-US" sz="2400" dirty="0">
              <a:latin typeface="+mj-ea"/>
              <a:ea typeface="+mj-ea"/>
            </a:endParaRPr>
          </a:p>
        </p:txBody>
      </p:sp>
      <p:sp>
        <p:nvSpPr>
          <p:cNvPr id="18" name="Text Box 24"/>
          <p:cNvSpPr txBox="1">
            <a:spLocks noChangeArrowheads="1"/>
          </p:cNvSpPr>
          <p:nvPr/>
        </p:nvSpPr>
        <p:spPr bwMode="auto">
          <a:xfrm>
            <a:off x="1641596" y="2071367"/>
            <a:ext cx="6312936" cy="400110"/>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eaLnBrk="0" hangingPunct="0">
              <a:defRPr/>
            </a:pPr>
            <a:r>
              <a:rPr kumimoji="1" lang="zh-CN" altLang="en-US" sz="2000" dirty="0">
                <a:solidFill>
                  <a:schemeClr val="bg1"/>
                </a:solidFill>
                <a:latin typeface="+mj-ea"/>
                <a:ea typeface="+mj-ea"/>
              </a:rPr>
              <a:t>需求不可行、不完整、不确定性，导致需求不可验证</a:t>
            </a:r>
            <a:endParaRPr kumimoji="1" lang="zh-CN" altLang="en-US" sz="2000" dirty="0">
              <a:solidFill>
                <a:schemeClr val="bg1"/>
              </a:solidFill>
              <a:latin typeface="+mj-ea"/>
              <a:ea typeface="+mj-ea"/>
            </a:endParaRPr>
          </a:p>
        </p:txBody>
      </p:sp>
      <p:grpSp>
        <p:nvGrpSpPr>
          <p:cNvPr id="3" name="组合 2"/>
          <p:cNvGrpSpPr/>
          <p:nvPr/>
        </p:nvGrpSpPr>
        <p:grpSpPr>
          <a:xfrm>
            <a:off x="727196" y="2975269"/>
            <a:ext cx="914400" cy="1143000"/>
            <a:chOff x="789100" y="3327249"/>
            <a:chExt cx="1219200" cy="1524000"/>
          </a:xfrm>
        </p:grpSpPr>
        <p:sp>
          <p:nvSpPr>
            <p:cNvPr id="19" name="AutoShape 25"/>
            <p:cNvSpPr>
              <a:spLocks noChangeArrowheads="1"/>
            </p:cNvSpPr>
            <p:nvPr/>
          </p:nvSpPr>
          <p:spPr bwMode="auto">
            <a:xfrm>
              <a:off x="789100" y="4394049"/>
              <a:ext cx="1219200" cy="457200"/>
            </a:xfrm>
            <a:prstGeom prst="rightArrow">
              <a:avLst>
                <a:gd name="adj1" fmla="val 50000"/>
                <a:gd name="adj2" fmla="val 66667"/>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endParaRPr kumimoji="1" lang="zh-CN" altLang="en-US">
                <a:solidFill>
                  <a:schemeClr val="bg1"/>
                </a:solidFill>
                <a:latin typeface="+mj-ea"/>
                <a:ea typeface="+mj-ea"/>
              </a:endParaRPr>
            </a:p>
          </p:txBody>
        </p:sp>
        <p:sp>
          <p:nvSpPr>
            <p:cNvPr id="20" name="Text Box 26"/>
            <p:cNvSpPr txBox="1">
              <a:spLocks noChangeArrowheads="1"/>
            </p:cNvSpPr>
            <p:nvPr/>
          </p:nvSpPr>
          <p:spPr bwMode="auto">
            <a:xfrm>
              <a:off x="986063" y="3327249"/>
              <a:ext cx="656591" cy="1107996"/>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lgn="l" eaLnBrk="0" hangingPunct="0">
                <a:defRPr/>
              </a:pPr>
              <a:r>
                <a:rPr kumimoji="1" lang="zh-CN" altLang="en-US" sz="2400">
                  <a:solidFill>
                    <a:schemeClr val="bg1"/>
                  </a:solidFill>
                  <a:latin typeface="+mj-ea"/>
                  <a:ea typeface="+mj-ea"/>
                </a:rPr>
                <a:t>改</a:t>
              </a:r>
              <a:endParaRPr kumimoji="1" lang="zh-CN" altLang="en-US" sz="2400">
                <a:solidFill>
                  <a:schemeClr val="bg1"/>
                </a:solidFill>
                <a:latin typeface="+mj-ea"/>
                <a:ea typeface="+mj-ea"/>
              </a:endParaRPr>
            </a:p>
            <a:p>
              <a:pPr algn="l" eaLnBrk="0" hangingPunct="0">
                <a:defRPr/>
              </a:pPr>
              <a:r>
                <a:rPr kumimoji="1" lang="zh-CN" altLang="en-US" sz="2400">
                  <a:solidFill>
                    <a:schemeClr val="bg1"/>
                  </a:solidFill>
                  <a:latin typeface="+mj-ea"/>
                  <a:ea typeface="+mj-ea"/>
                </a:rPr>
                <a:t>进</a:t>
              </a:r>
              <a:endParaRPr kumimoji="1" lang="zh-CN" altLang="en-US" sz="2400">
                <a:solidFill>
                  <a:schemeClr val="bg1"/>
                </a:solidFill>
                <a:latin typeface="+mj-ea"/>
                <a:ea typeface="+mj-ea"/>
              </a:endParaRPr>
            </a:p>
          </p:txBody>
        </p:sp>
      </p:grpSp>
      <p:sp>
        <p:nvSpPr>
          <p:cNvPr id="21" name="Rectangle 27"/>
          <p:cNvSpPr>
            <a:spLocks noChangeArrowheads="1"/>
          </p:cNvSpPr>
          <p:nvPr/>
        </p:nvSpPr>
        <p:spPr bwMode="auto">
          <a:xfrm>
            <a:off x="1897089" y="3225386"/>
            <a:ext cx="6596036" cy="892883"/>
          </a:xfrm>
          <a:prstGeom prst="rect">
            <a:avLst/>
          </a:prstGeom>
        </p:spPr>
        <p:style>
          <a:lnRef idx="2">
            <a:schemeClr val="accent1"/>
          </a:lnRef>
          <a:fillRef idx="1">
            <a:schemeClr val="lt1"/>
          </a:fillRef>
          <a:effectRef idx="0">
            <a:schemeClr val="accent1"/>
          </a:effectRef>
          <a:fontRef idx="minor">
            <a:schemeClr val="dk1"/>
          </a:fontRef>
        </p:style>
        <p:txBody>
          <a:bodyPr lIns="69056" tIns="34529" rIns="69056" bIns="34529"/>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gn="just">
              <a:spcBef>
                <a:spcPts val="450"/>
              </a:spcBef>
              <a:buClr>
                <a:schemeClr val="tx1"/>
              </a:buClr>
              <a:buSzPct val="75000"/>
            </a:pPr>
            <a:r>
              <a:rPr kumimoji="1" lang="zh-CN" altLang="en-US" sz="2400" dirty="0">
                <a:latin typeface="+mj-ea"/>
                <a:ea typeface="+mj-ea"/>
              </a:rPr>
              <a:t>用户在编辑文档时，通过激活特定的机制，可以在显示和隐藏所有</a:t>
            </a:r>
            <a:r>
              <a:rPr kumimoji="1" lang="en-US" altLang="zh-CN" sz="2400" dirty="0">
                <a:latin typeface="+mj-ea"/>
                <a:ea typeface="+mj-ea"/>
              </a:rPr>
              <a:t>HTML</a:t>
            </a:r>
            <a:r>
              <a:rPr kumimoji="1" lang="zh-CN" altLang="en-US" sz="2400" dirty="0">
                <a:latin typeface="+mj-ea"/>
                <a:ea typeface="+mj-ea"/>
              </a:rPr>
              <a:t>标记之间进行切换。</a:t>
            </a:r>
            <a:endParaRPr kumimoji="1" lang="zh-CN" altLang="en-US" sz="2400"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additive="base">
                                        <p:cTn id="22" dur="500" fill="hold"/>
                                        <p:tgtEl>
                                          <p:spTgt spid="21"/>
                                        </p:tgtEl>
                                        <p:attrNameLst>
                                          <p:attrName>ppt_x</p:attrName>
                                        </p:attrNameLst>
                                      </p:cBhvr>
                                      <p:tavLst>
                                        <p:tav tm="0">
                                          <p:val>
                                            <p:strVal val="#ppt_x"/>
                                          </p:val>
                                        </p:tav>
                                        <p:tav tm="100000">
                                          <p:val>
                                            <p:strVal val="#ppt_x"/>
                                          </p:val>
                                        </p:tav>
                                      </p:tavLst>
                                    </p:anim>
                                    <p:anim calcmode="lin" valueType="num">
                                      <p:cBhvr additive="base">
                                        <p:cTn id="2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1"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793784" y="854374"/>
            <a:ext cx="8105118" cy="3808735"/>
          </a:xfrm>
          <a:prstGeom prst="rect">
            <a:avLst/>
          </a:prstGeom>
        </p:spPr>
        <p:txBody>
          <a:bodyPr wrap="square">
            <a:spAutoFit/>
          </a:bodyPr>
          <a:lstStyle/>
          <a:p>
            <a:pPr marL="342900" indent="-342900" algn="just">
              <a:spcBef>
                <a:spcPts val="900"/>
              </a:spcBef>
              <a:buClr>
                <a:srgbClr val="00B050"/>
              </a:buClr>
              <a:buFont typeface="Wingdings" panose="05000000000000000000" pitchFamily="2" charset="2"/>
              <a:buChar char="¬"/>
            </a:pPr>
            <a:r>
              <a:rPr lang="zh-CN" altLang="en-US" sz="2400" dirty="0">
                <a:latin typeface="+mj-ea"/>
                <a:ea typeface="+mj-ea"/>
              </a:rPr>
              <a:t>需求变更是指增加或改进软件的功能</a:t>
            </a:r>
            <a:r>
              <a:rPr lang="zh-CN" altLang="en-US" sz="2400" dirty="0" smtClean="0">
                <a:latin typeface="+mj-ea"/>
                <a:ea typeface="+mj-ea"/>
              </a:rPr>
              <a:t>。</a:t>
            </a:r>
            <a:endParaRPr lang="en-US" altLang="zh-CN" sz="2400" dirty="0" smtClean="0">
              <a:latin typeface="+mj-ea"/>
              <a:ea typeface="+mj-ea"/>
            </a:endParaRPr>
          </a:p>
          <a:p>
            <a:pPr marL="342900" indent="-342900" algn="just">
              <a:spcBef>
                <a:spcPts val="900"/>
              </a:spcBef>
              <a:buClr>
                <a:srgbClr val="00B050"/>
              </a:buClr>
              <a:buFont typeface="Wingdings" panose="05000000000000000000" pitchFamily="2" charset="2"/>
              <a:buChar char="¬"/>
            </a:pPr>
            <a:r>
              <a:rPr lang="zh-CN" altLang="en-US" sz="2400" dirty="0" smtClean="0">
                <a:latin typeface="+mj-ea"/>
                <a:ea typeface="+mj-ea"/>
              </a:rPr>
              <a:t>在</a:t>
            </a:r>
            <a:r>
              <a:rPr lang="zh-CN" altLang="en-US" sz="2400" dirty="0">
                <a:latin typeface="+mj-ea"/>
                <a:ea typeface="+mj-ea"/>
              </a:rPr>
              <a:t>进行需求分析时要防患于未然，尽可能的分析清楚哪些是稳定的需求，哪些是易变的需求，以便在进行系统设计时，将软件的核心建立在稳定的需求上，同时留出变更空间。</a:t>
            </a:r>
            <a:endParaRPr lang="en-US" altLang="zh-CN" sz="2400" dirty="0">
              <a:latin typeface="+mj-ea"/>
              <a:ea typeface="+mj-ea"/>
            </a:endParaRPr>
          </a:p>
          <a:p>
            <a:pPr marL="342900" indent="-342900" algn="just">
              <a:spcBef>
                <a:spcPts val="900"/>
              </a:spcBef>
              <a:buClr>
                <a:srgbClr val="00B050"/>
              </a:buClr>
              <a:buFont typeface="Wingdings" panose="05000000000000000000" pitchFamily="2" charset="2"/>
              <a:buChar char="¬"/>
            </a:pPr>
            <a:r>
              <a:rPr lang="zh-CN" altLang="en-US" sz="2400" dirty="0" smtClean="0">
                <a:latin typeface="+mj-ea"/>
                <a:ea typeface="+mj-ea"/>
              </a:rPr>
              <a:t>需求变更大致</a:t>
            </a:r>
            <a:r>
              <a:rPr lang="zh-CN" altLang="en-US" sz="2400" dirty="0">
                <a:latin typeface="+mj-ea"/>
                <a:ea typeface="+mj-ea"/>
              </a:rPr>
              <a:t>来源于</a:t>
            </a:r>
            <a:r>
              <a:rPr lang="en-US" altLang="zh-CN" sz="2400" dirty="0">
                <a:latin typeface="+mj-ea"/>
                <a:ea typeface="+mj-ea"/>
              </a:rPr>
              <a:t>3</a:t>
            </a:r>
            <a:r>
              <a:rPr lang="zh-CN" altLang="en-US" sz="2400" dirty="0">
                <a:latin typeface="+mj-ea"/>
                <a:ea typeface="+mj-ea"/>
              </a:rPr>
              <a:t>种情况：</a:t>
            </a:r>
            <a:endParaRPr lang="zh-CN" altLang="en-US" sz="2400" dirty="0">
              <a:latin typeface="+mj-ea"/>
              <a:ea typeface="+mj-ea"/>
            </a:endParaRPr>
          </a:p>
          <a:p>
            <a:pPr marL="600075" lvl="1" indent="-342900" algn="just">
              <a:spcBef>
                <a:spcPts val="900"/>
              </a:spcBef>
              <a:buFont typeface="+mj-lt"/>
              <a:buAutoNum type="arabicPeriod"/>
            </a:pPr>
            <a:r>
              <a:rPr lang="zh-CN" altLang="en-US" sz="2000" dirty="0">
                <a:latin typeface="+mj-ea"/>
                <a:ea typeface="+mj-ea"/>
              </a:rPr>
              <a:t>客户提出来要进行修改、增加需求等；</a:t>
            </a:r>
            <a:endParaRPr lang="zh-CN" altLang="en-US" sz="2000" dirty="0">
              <a:latin typeface="+mj-ea"/>
              <a:ea typeface="+mj-ea"/>
            </a:endParaRPr>
          </a:p>
          <a:p>
            <a:pPr marL="600075" lvl="1" indent="-342900" algn="just">
              <a:spcBef>
                <a:spcPts val="900"/>
              </a:spcBef>
              <a:buFont typeface="+mj-lt"/>
              <a:buAutoNum type="arabicPeriod"/>
            </a:pPr>
            <a:r>
              <a:rPr lang="zh-CN" altLang="en-US" sz="2000" dirty="0">
                <a:latin typeface="+mj-ea"/>
                <a:ea typeface="+mj-ea"/>
              </a:rPr>
              <a:t>公司内部人员提交的建议；</a:t>
            </a:r>
            <a:endParaRPr lang="zh-CN" altLang="en-US" sz="2000" dirty="0">
              <a:latin typeface="+mj-ea"/>
              <a:ea typeface="+mj-ea"/>
            </a:endParaRPr>
          </a:p>
          <a:p>
            <a:pPr marL="600075" lvl="1" indent="-342900" algn="just">
              <a:spcBef>
                <a:spcPts val="900"/>
              </a:spcBef>
              <a:buFont typeface="+mj-lt"/>
              <a:buAutoNum type="arabicPeriod"/>
            </a:pPr>
            <a:r>
              <a:rPr lang="zh-CN" altLang="en-US" sz="2000" dirty="0">
                <a:latin typeface="+mj-ea"/>
                <a:ea typeface="+mj-ea"/>
              </a:rPr>
              <a:t>开发人员自己修改</a:t>
            </a:r>
            <a:r>
              <a:rPr lang="en-US" altLang="zh-CN" sz="2000" dirty="0">
                <a:latin typeface="+mj-ea"/>
                <a:ea typeface="+mj-ea"/>
              </a:rPr>
              <a:t>(</a:t>
            </a:r>
            <a:r>
              <a:rPr lang="zh-CN" altLang="en-US" sz="2000" dirty="0">
                <a:latin typeface="+mj-ea"/>
                <a:ea typeface="+mj-ea"/>
              </a:rPr>
              <a:t>修改后的效果比前面的更加好</a:t>
            </a:r>
            <a:r>
              <a:rPr lang="en-US" altLang="zh-CN" sz="2000" dirty="0">
                <a:latin typeface="+mj-ea"/>
                <a:ea typeface="+mj-ea"/>
              </a:rPr>
              <a:t>)</a:t>
            </a:r>
            <a:r>
              <a:rPr lang="zh-CN" altLang="en-US" sz="2000" dirty="0">
                <a:latin typeface="+mj-ea"/>
                <a:ea typeface="+mj-ea"/>
              </a:rPr>
              <a:t>。</a:t>
            </a:r>
            <a:endParaRPr lang="zh-CN" altLang="en-US" sz="2000" dirty="0">
              <a:latin typeface="+mj-ea"/>
              <a:ea typeface="+mj-ea"/>
            </a:endParaRPr>
          </a:p>
        </p:txBody>
      </p:sp>
      <p:sp>
        <p:nvSpPr>
          <p:cNvPr id="4" name="标题 3"/>
          <p:cNvSpPr>
            <a:spLocks noGrp="1"/>
          </p:cNvSpPr>
          <p:nvPr>
            <p:ph type="title"/>
          </p:nvPr>
        </p:nvSpPr>
        <p:spPr/>
        <p:txBody>
          <a:bodyPr/>
          <a:lstStyle/>
          <a:p>
            <a:r>
              <a:rPr lang="zh-CN" altLang="en-US" kern="100" dirty="0">
                <a:latin typeface="+mn-ea"/>
                <a:cs typeface="Times New Roman" panose="02020603050405020304" pitchFamily="18" charset="0"/>
              </a:rPr>
              <a:t>需求</a:t>
            </a:r>
            <a:r>
              <a:rPr lang="zh-CN" altLang="en-US" kern="100" dirty="0" smtClean="0">
                <a:latin typeface="+mn-ea"/>
                <a:cs typeface="Times New Roman" panose="02020603050405020304" pitchFamily="18" charset="0"/>
              </a:rPr>
              <a:t>变更</a:t>
            </a:r>
            <a:endParaRPr lang="zh-CN" altLang="en-US" dirty="0"/>
          </a:p>
        </p:txBody>
      </p:sp>
      <p:sp>
        <p:nvSpPr>
          <p:cNvPr id="5" name="日期占位符 4"/>
          <p:cNvSpPr>
            <a:spLocks noGrp="1"/>
          </p:cNvSpPr>
          <p:nvPr>
            <p:ph type="dt" sz="half" idx="10"/>
          </p:nvPr>
        </p:nvSpPr>
        <p:spPr/>
        <p:txBody>
          <a:bodyPr/>
          <a:lstStyle/>
          <a:p>
            <a:fld id="{4D895EA1-06CF-4112-B024-22A9C1F0D0F6}"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smtClean="0"/>
              <a:t>软件工程</a:t>
            </a:r>
            <a:endParaRPr lang="zh-CN" altLang="en-US"/>
          </a:p>
        </p:txBody>
      </p:sp>
      <p:sp>
        <p:nvSpPr>
          <p:cNvPr id="7" name="灯片编号占位符 6"/>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pan/>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up)">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up)">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up)">
                                      <p:cBhvr>
                                        <p:cTn id="17" dur="500"/>
                                        <p:tgtEl>
                                          <p:spTgt spid="12">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animEffect transition="in" filter="wipe(up)">
                                      <p:cBhvr>
                                        <p:cTn id="20" dur="500"/>
                                        <p:tgtEl>
                                          <p:spTgt spid="12">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animEffect transition="in" filter="wipe(up)">
                                      <p:cBhvr>
                                        <p:cTn id="23" dur="500"/>
                                        <p:tgtEl>
                                          <p:spTgt spid="12">
                                            <p:txEl>
                                              <p:pRg st="4" end="4"/>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2">
                                            <p:txEl>
                                              <p:pRg st="5" end="5"/>
                                            </p:txEl>
                                          </p:spTgt>
                                        </p:tgtEl>
                                        <p:attrNameLst>
                                          <p:attrName>style.visibility</p:attrName>
                                        </p:attrNameLst>
                                      </p:cBhvr>
                                      <p:to>
                                        <p:strVal val="visible"/>
                                      </p:to>
                                    </p:set>
                                    <p:animEffect transition="in" filter="wipe(up)">
                                      <p:cBhvr>
                                        <p:cTn id="26"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70439" y="3020158"/>
            <a:ext cx="184731" cy="300082"/>
          </a:xfrm>
          <a:prstGeom prst="rect">
            <a:avLst/>
          </a:prstGeom>
          <a:noFill/>
        </p:spPr>
        <p:txBody>
          <a:bodyPr wrap="none" rtlCol="0">
            <a:spAutoFit/>
          </a:bodyPr>
          <a:lstStyle/>
          <a:p>
            <a:endParaRPr lang="zh-CN" altLang="en-US" sz="1350"/>
          </a:p>
        </p:txBody>
      </p:sp>
      <p:sp>
        <p:nvSpPr>
          <p:cNvPr id="2" name="文本框 1"/>
          <p:cNvSpPr txBox="1"/>
          <p:nvPr/>
        </p:nvSpPr>
        <p:spPr>
          <a:xfrm>
            <a:off x="768096" y="834236"/>
            <a:ext cx="8090154" cy="3924151"/>
          </a:xfrm>
          <a:prstGeom prst="rect">
            <a:avLst/>
          </a:prstGeom>
          <a:noFill/>
        </p:spPr>
        <p:txBody>
          <a:bodyPr wrap="square" rtlCol="0">
            <a:spAutoFit/>
          </a:bodyPr>
          <a:lstStyle/>
          <a:p>
            <a:pPr marL="257175" indent="-257175">
              <a:spcBef>
                <a:spcPts val="600"/>
              </a:spcBef>
              <a:buClr>
                <a:srgbClr val="00B050"/>
              </a:buClr>
              <a:buFont typeface="Wingdings" panose="05000000000000000000" pitchFamily="2" charset="2"/>
              <a:buChar char="¬"/>
            </a:pPr>
            <a:r>
              <a:rPr lang="zh-CN" altLang="en-US" sz="2200" dirty="0">
                <a:latin typeface="+mj-ea"/>
                <a:ea typeface="+mj-ea"/>
              </a:rPr>
              <a:t>有的需求变更可能是比较小的改动，有的可能涉及到整个产品流程，这就是比较大的需求改动</a:t>
            </a:r>
            <a:r>
              <a:rPr lang="zh-CN" altLang="en-US" sz="2200" dirty="0" smtClean="0">
                <a:latin typeface="+mj-ea"/>
                <a:ea typeface="+mj-ea"/>
              </a:rPr>
              <a:t>。</a:t>
            </a:r>
            <a:endParaRPr lang="en-US" altLang="zh-CN" sz="2200" dirty="0">
              <a:latin typeface="+mj-ea"/>
              <a:ea typeface="+mj-ea"/>
            </a:endParaRPr>
          </a:p>
          <a:p>
            <a:pPr marL="257175" indent="-257175">
              <a:spcBef>
                <a:spcPts val="600"/>
              </a:spcBef>
              <a:buClr>
                <a:srgbClr val="00B050"/>
              </a:buClr>
              <a:buFont typeface="Wingdings" panose="05000000000000000000" pitchFamily="2" charset="2"/>
              <a:buChar char="¬"/>
            </a:pPr>
            <a:r>
              <a:rPr lang="zh-CN" altLang="en-US" sz="2200" dirty="0">
                <a:latin typeface="+mj-ea"/>
                <a:ea typeface="+mj-ea"/>
              </a:rPr>
              <a:t>需求变更管理是组织、控制和文档化需求的系统方法</a:t>
            </a:r>
            <a:r>
              <a:rPr lang="zh-CN" altLang="en-US" sz="2200" dirty="0" smtClean="0">
                <a:latin typeface="+mj-ea"/>
                <a:ea typeface="+mj-ea"/>
              </a:rPr>
              <a:t>。需求</a:t>
            </a:r>
            <a:r>
              <a:rPr lang="zh-CN" altLang="en-US" sz="2200" dirty="0">
                <a:latin typeface="+mj-ea"/>
                <a:ea typeface="+mj-ea"/>
              </a:rPr>
              <a:t>管理过程有三项主要活动：</a:t>
            </a:r>
            <a:endParaRPr lang="zh-CN" altLang="en-US" sz="2200" dirty="0">
              <a:latin typeface="+mj-ea"/>
              <a:ea typeface="+mj-ea"/>
            </a:endParaRPr>
          </a:p>
          <a:p>
            <a:pPr marL="342900" lvl="1" indent="0">
              <a:spcBef>
                <a:spcPts val="600"/>
              </a:spcBef>
              <a:buNone/>
            </a:pPr>
            <a:r>
              <a:rPr lang="zh-CN" altLang="en-US" sz="2000" dirty="0">
                <a:latin typeface="+mj-ea"/>
                <a:ea typeface="+mj-ea"/>
              </a:rPr>
              <a:t>① 需求确认</a:t>
            </a:r>
            <a:endParaRPr lang="zh-CN" altLang="en-US" sz="2000" dirty="0">
              <a:latin typeface="+mj-ea"/>
              <a:ea typeface="+mj-ea"/>
            </a:endParaRPr>
          </a:p>
          <a:p>
            <a:pPr marL="342900" lvl="1" indent="0">
              <a:spcBef>
                <a:spcPts val="600"/>
              </a:spcBef>
              <a:buNone/>
            </a:pPr>
            <a:r>
              <a:rPr lang="zh-CN" altLang="en-US" sz="2000" dirty="0">
                <a:latin typeface="+mj-ea"/>
                <a:ea typeface="+mj-ea"/>
              </a:rPr>
              <a:t>② 需求跟踪</a:t>
            </a:r>
            <a:endParaRPr lang="zh-CN" altLang="en-US" sz="2000" dirty="0">
              <a:latin typeface="+mj-ea"/>
              <a:ea typeface="+mj-ea"/>
            </a:endParaRPr>
          </a:p>
          <a:p>
            <a:pPr marL="342900" lvl="1" indent="0">
              <a:spcBef>
                <a:spcPts val="600"/>
              </a:spcBef>
              <a:buNone/>
            </a:pPr>
            <a:r>
              <a:rPr lang="zh-CN" altLang="en-US" sz="2000" dirty="0">
                <a:latin typeface="+mj-ea"/>
                <a:ea typeface="+mj-ea"/>
              </a:rPr>
              <a:t>③ 需求变更控制</a:t>
            </a:r>
            <a:endParaRPr lang="zh-CN" altLang="en-US" sz="2000" dirty="0">
              <a:latin typeface="+mj-ea"/>
              <a:ea typeface="+mj-ea"/>
            </a:endParaRPr>
          </a:p>
          <a:p>
            <a:pPr marL="257175" indent="-257175" algn="just">
              <a:spcBef>
                <a:spcPts val="600"/>
              </a:spcBef>
              <a:buClr>
                <a:srgbClr val="00B050"/>
              </a:buClr>
              <a:buFont typeface="Wingdings" panose="05000000000000000000" pitchFamily="2" charset="2"/>
              <a:buChar char="¬"/>
            </a:pPr>
            <a:r>
              <a:rPr lang="zh-CN" altLang="en-US" sz="2200" dirty="0" smtClean="0">
                <a:latin typeface="+mj-ea"/>
                <a:ea typeface="+mj-ea"/>
              </a:rPr>
              <a:t>需求变更控制的流程是：申请、审批、实施、重新确认。</a:t>
            </a:r>
            <a:endParaRPr lang="en-US" altLang="zh-CN" sz="2200" dirty="0">
              <a:latin typeface="+mj-ea"/>
              <a:ea typeface="+mj-ea"/>
            </a:endParaRPr>
          </a:p>
          <a:p>
            <a:pPr marL="257175" indent="-257175" algn="just">
              <a:spcBef>
                <a:spcPts val="600"/>
              </a:spcBef>
              <a:buClr>
                <a:srgbClr val="00B050"/>
              </a:buClr>
              <a:buFont typeface="Wingdings" panose="05000000000000000000" pitchFamily="2" charset="2"/>
              <a:buChar char="¬"/>
            </a:pPr>
            <a:r>
              <a:rPr lang="zh-CN" altLang="en-US" sz="2200" dirty="0" smtClean="0">
                <a:latin typeface="+mj-ea"/>
                <a:ea typeface="+mj-ea"/>
              </a:rPr>
              <a:t>需求</a:t>
            </a:r>
            <a:r>
              <a:rPr lang="zh-CN" altLang="en-US" sz="2200" dirty="0">
                <a:latin typeface="+mj-ea"/>
                <a:ea typeface="+mj-ea"/>
              </a:rPr>
              <a:t>管理过程中产生的文档有</a:t>
            </a:r>
            <a:r>
              <a:rPr lang="en-US" altLang="zh-CN" sz="2200" dirty="0">
                <a:latin typeface="+mj-ea"/>
                <a:ea typeface="+mj-ea"/>
              </a:rPr>
              <a:t>《</a:t>
            </a:r>
            <a:r>
              <a:rPr lang="zh-CN" altLang="en-US" sz="2200" dirty="0">
                <a:latin typeface="+mj-ea"/>
                <a:ea typeface="+mj-ea"/>
              </a:rPr>
              <a:t>需求评审报告</a:t>
            </a:r>
            <a:r>
              <a:rPr lang="en-US" altLang="zh-CN" sz="2200" dirty="0">
                <a:latin typeface="+mj-ea"/>
                <a:ea typeface="+mj-ea"/>
              </a:rPr>
              <a:t>》</a:t>
            </a:r>
            <a:r>
              <a:rPr lang="zh-CN" altLang="en-US" sz="2200" dirty="0">
                <a:latin typeface="+mj-ea"/>
                <a:ea typeface="+mj-ea"/>
              </a:rPr>
              <a:t>、</a:t>
            </a:r>
            <a:r>
              <a:rPr lang="en-US" altLang="zh-CN" sz="2200" dirty="0">
                <a:latin typeface="+mj-ea"/>
                <a:ea typeface="+mj-ea"/>
              </a:rPr>
              <a:t>《</a:t>
            </a:r>
            <a:r>
              <a:rPr lang="zh-CN" altLang="en-US" sz="2200" dirty="0">
                <a:latin typeface="+mj-ea"/>
                <a:ea typeface="+mj-ea"/>
              </a:rPr>
              <a:t>需求跟踪报告</a:t>
            </a:r>
            <a:r>
              <a:rPr lang="en-US" altLang="zh-CN" sz="2200" dirty="0">
                <a:latin typeface="+mj-ea"/>
                <a:ea typeface="+mj-ea"/>
              </a:rPr>
              <a:t>》</a:t>
            </a:r>
            <a:r>
              <a:rPr lang="zh-CN" altLang="en-US" sz="2200" dirty="0">
                <a:latin typeface="+mj-ea"/>
                <a:ea typeface="+mj-ea"/>
              </a:rPr>
              <a:t>、</a:t>
            </a:r>
            <a:r>
              <a:rPr lang="en-US" altLang="zh-CN" sz="2200" dirty="0">
                <a:latin typeface="+mj-ea"/>
                <a:ea typeface="+mj-ea"/>
              </a:rPr>
              <a:t>《</a:t>
            </a:r>
            <a:r>
              <a:rPr lang="zh-CN" altLang="en-US" sz="2200" dirty="0">
                <a:latin typeface="+mj-ea"/>
                <a:ea typeface="+mj-ea"/>
              </a:rPr>
              <a:t>需求变更控制报告</a:t>
            </a:r>
            <a:r>
              <a:rPr lang="en-US" altLang="zh-CN" sz="2200" dirty="0">
                <a:latin typeface="+mj-ea"/>
                <a:ea typeface="+mj-ea"/>
              </a:rPr>
              <a:t>》</a:t>
            </a:r>
            <a:r>
              <a:rPr lang="zh-CN" altLang="en-US" sz="2200" dirty="0">
                <a:latin typeface="+mj-ea"/>
                <a:ea typeface="+mj-ea"/>
              </a:rPr>
              <a:t>等。</a:t>
            </a:r>
            <a:endParaRPr lang="zh-CN" altLang="en-US" sz="2200" dirty="0">
              <a:latin typeface="+mj-ea"/>
              <a:ea typeface="+mj-ea"/>
            </a:endParaRPr>
          </a:p>
        </p:txBody>
      </p:sp>
      <p:sp>
        <p:nvSpPr>
          <p:cNvPr id="4" name="标题 3"/>
          <p:cNvSpPr>
            <a:spLocks noGrp="1"/>
          </p:cNvSpPr>
          <p:nvPr>
            <p:ph type="title"/>
          </p:nvPr>
        </p:nvSpPr>
        <p:spPr/>
        <p:txBody>
          <a:bodyPr/>
          <a:lstStyle/>
          <a:p>
            <a:r>
              <a:rPr lang="zh-CN" altLang="en-US" kern="100" dirty="0">
                <a:latin typeface="+mn-ea"/>
                <a:cs typeface="Times New Roman" panose="02020603050405020304" pitchFamily="18" charset="0"/>
              </a:rPr>
              <a:t>需求</a:t>
            </a:r>
            <a:r>
              <a:rPr lang="zh-CN" altLang="en-US" kern="100" dirty="0" smtClean="0">
                <a:latin typeface="+mn-ea"/>
                <a:cs typeface="Times New Roman" panose="02020603050405020304" pitchFamily="18" charset="0"/>
              </a:rPr>
              <a:t>变更管理</a:t>
            </a:r>
            <a:endParaRPr lang="zh-CN" altLang="en-US" dirty="0"/>
          </a:p>
        </p:txBody>
      </p:sp>
      <p:sp>
        <p:nvSpPr>
          <p:cNvPr id="5" name="日期占位符 4"/>
          <p:cNvSpPr>
            <a:spLocks noGrp="1"/>
          </p:cNvSpPr>
          <p:nvPr>
            <p:ph type="dt" sz="half" idx="10"/>
          </p:nvPr>
        </p:nvSpPr>
        <p:spPr/>
        <p:txBody>
          <a:bodyPr/>
          <a:lstStyle/>
          <a:p>
            <a:fld id="{4D895EA1-06CF-4112-B024-22A9C1F0D0F6}"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dirty="0" smtClean="0"/>
              <a:t>软件工程</a:t>
            </a:r>
            <a:endParaRPr lang="zh-CN" altLang="en-US" dirty="0"/>
          </a:p>
        </p:txBody>
      </p:sp>
      <p:sp>
        <p:nvSpPr>
          <p:cNvPr id="7" name="灯片编号占位符 6"/>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pan/>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4AEE871-F0EE-4183-8EF8-C7646F4B5DEC}" type="datetime1">
              <a:rPr lang="zh-CN" altLang="en-US" smtClean="0"/>
            </a:fld>
            <a:endParaRPr lang="zh-CN" altLang="en-US"/>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fld id="{233B410F-ED3A-420F-9009-9AC68EA66982}" type="slidenum">
              <a:rPr lang="zh-CN" altLang="en-US" smtClean="0"/>
            </a:fld>
            <a:endParaRPr lang="zh-CN" altLang="en-US"/>
          </a:p>
        </p:txBody>
      </p:sp>
      <p:sp>
        <p:nvSpPr>
          <p:cNvPr id="5" name="椭圆 4"/>
          <p:cNvSpPr/>
          <p:nvPr/>
        </p:nvSpPr>
        <p:spPr>
          <a:xfrm>
            <a:off x="4141082" y="1638634"/>
            <a:ext cx="167616" cy="167616"/>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6" name="文本框 25"/>
          <p:cNvSpPr txBox="1">
            <a:spLocks noChangeArrowheads="1"/>
          </p:cNvSpPr>
          <p:nvPr/>
        </p:nvSpPr>
        <p:spPr bwMode="auto">
          <a:xfrm>
            <a:off x="3474221" y="1568573"/>
            <a:ext cx="54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rPr>
              <a:t>01</a:t>
            </a:r>
            <a:endParaRPr lang="zh-CN" altLang="en-US"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7" name="文本框 6"/>
          <p:cNvSpPr txBox="1"/>
          <p:nvPr/>
        </p:nvSpPr>
        <p:spPr>
          <a:xfrm>
            <a:off x="4432830" y="1568573"/>
            <a:ext cx="3083937" cy="369332"/>
          </a:xfrm>
          <a:prstGeom prst="rect">
            <a:avLst/>
          </a:prstGeom>
          <a:noFill/>
        </p:spPr>
        <p:txBody>
          <a:bodyPr wrap="square" lIns="0" tIns="0" rIns="0" bIns="0">
            <a:spAutoFit/>
          </a:bodyPr>
          <a:lstStyle/>
          <a:p>
            <a:pPr>
              <a:defRPr/>
            </a:pPr>
            <a:r>
              <a:rPr lang="zh-CN" altLang="en-US" sz="2400" dirty="0" smtClean="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需求分析的任务</a:t>
            </a:r>
            <a:endParaRPr lang="zh-CN" altLang="en-US" sz="2400" dirty="0">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椭圆 7"/>
          <p:cNvSpPr/>
          <p:nvPr/>
        </p:nvSpPr>
        <p:spPr>
          <a:xfrm>
            <a:off x="4141082" y="2122367"/>
            <a:ext cx="167616" cy="167616"/>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9" name="文本框 28"/>
          <p:cNvSpPr txBox="1">
            <a:spLocks noChangeArrowheads="1"/>
          </p:cNvSpPr>
          <p:nvPr/>
        </p:nvSpPr>
        <p:spPr bwMode="auto">
          <a:xfrm>
            <a:off x="3474221" y="2052306"/>
            <a:ext cx="54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a:solidFill>
                  <a:schemeClr val="accent1"/>
                </a:solidFill>
                <a:latin typeface="Arial" panose="020B0604020202020204" pitchFamily="34" charset="0"/>
                <a:cs typeface="Arial" panose="020B0604020202020204" pitchFamily="34" charset="0"/>
                <a:sym typeface="Arial" panose="020B0604020202020204" pitchFamily="34" charset="0"/>
              </a:rPr>
              <a:t>02</a:t>
            </a:r>
            <a:endParaRPr lang="zh-CN" altLang="en-US" sz="2400" dirty="0">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sp>
        <p:nvSpPr>
          <p:cNvPr id="10" name="文本框 9"/>
          <p:cNvSpPr txBox="1"/>
          <p:nvPr/>
        </p:nvSpPr>
        <p:spPr>
          <a:xfrm>
            <a:off x="4432830" y="2052306"/>
            <a:ext cx="3083937" cy="369332"/>
          </a:xfrm>
          <a:prstGeom prst="rect">
            <a:avLst/>
          </a:prstGeom>
          <a:noFill/>
        </p:spPr>
        <p:txBody>
          <a:bodyPr wrap="square" lIns="0" tIns="0" rIns="0" bIns="0">
            <a:spAutoFit/>
          </a:bodyPr>
          <a:lstStyle/>
          <a:p>
            <a:pPr>
              <a:defRPr/>
            </a:pPr>
            <a:r>
              <a:rPr lang="zh-CN" altLang="en-US" sz="24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需求的类型</a:t>
            </a:r>
            <a:endParaRPr lang="zh-CN" altLang="en-US" sz="24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椭圆 10"/>
          <p:cNvSpPr/>
          <p:nvPr/>
        </p:nvSpPr>
        <p:spPr>
          <a:xfrm>
            <a:off x="4141082" y="2606100"/>
            <a:ext cx="167616" cy="167616"/>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2" name="文本框 30"/>
          <p:cNvSpPr txBox="1">
            <a:spLocks noChangeArrowheads="1"/>
          </p:cNvSpPr>
          <p:nvPr/>
        </p:nvSpPr>
        <p:spPr bwMode="auto">
          <a:xfrm>
            <a:off x="3474221" y="2536039"/>
            <a:ext cx="54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rPr>
              <a:t>03</a:t>
            </a:r>
            <a:endParaRPr lang="zh-CN" altLang="en-US"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13" name="文本框 12"/>
          <p:cNvSpPr txBox="1"/>
          <p:nvPr/>
        </p:nvSpPr>
        <p:spPr>
          <a:xfrm>
            <a:off x="4432830" y="2536039"/>
            <a:ext cx="3083937" cy="369332"/>
          </a:xfrm>
          <a:prstGeom prst="rect">
            <a:avLst/>
          </a:prstGeom>
          <a:noFill/>
        </p:spPr>
        <p:txBody>
          <a:bodyPr wrap="square" lIns="0" tIns="0" rIns="0" bIns="0">
            <a:spAutoFit/>
          </a:bodyPr>
          <a:lstStyle/>
          <a:p>
            <a:pPr>
              <a:defRPr/>
            </a:pPr>
            <a:r>
              <a:rPr lang="zh-CN" altLang="en-US" sz="2400" dirty="0" smtClean="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需求工程工程</a:t>
            </a:r>
            <a:endParaRPr lang="zh-CN" altLang="en-US"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4" name="椭圆 13"/>
          <p:cNvSpPr/>
          <p:nvPr/>
        </p:nvSpPr>
        <p:spPr>
          <a:xfrm>
            <a:off x="4141082" y="3089833"/>
            <a:ext cx="167616" cy="167616"/>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5" name="文本框 32"/>
          <p:cNvSpPr txBox="1">
            <a:spLocks noChangeArrowheads="1"/>
          </p:cNvSpPr>
          <p:nvPr/>
        </p:nvSpPr>
        <p:spPr bwMode="auto">
          <a:xfrm>
            <a:off x="3474221" y="3019772"/>
            <a:ext cx="54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a:solidFill>
                  <a:schemeClr val="accent1"/>
                </a:solidFill>
                <a:latin typeface="Arial" panose="020B0604020202020204" pitchFamily="34" charset="0"/>
                <a:cs typeface="Arial" panose="020B0604020202020204" pitchFamily="34" charset="0"/>
                <a:sym typeface="Arial" panose="020B0604020202020204" pitchFamily="34" charset="0"/>
              </a:rPr>
              <a:t>04</a:t>
            </a:r>
            <a:endParaRPr lang="zh-CN" altLang="en-US" sz="2400" dirty="0">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sp>
        <p:nvSpPr>
          <p:cNvPr id="16" name="文本框 15"/>
          <p:cNvSpPr txBox="1"/>
          <p:nvPr/>
        </p:nvSpPr>
        <p:spPr>
          <a:xfrm>
            <a:off x="4432830" y="3019772"/>
            <a:ext cx="3663271" cy="369332"/>
          </a:xfrm>
          <a:prstGeom prst="rect">
            <a:avLst/>
          </a:prstGeom>
          <a:noFill/>
        </p:spPr>
        <p:txBody>
          <a:bodyPr wrap="square" lIns="0" tIns="0" rIns="0" bIns="0">
            <a:spAutoFit/>
          </a:bodyPr>
          <a:lstStyle/>
          <a:p>
            <a:pPr>
              <a:defRPr/>
            </a:pPr>
            <a:r>
              <a:rPr lang="zh-CN" altLang="en-US" sz="2400"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获取需求的方法</a:t>
            </a:r>
            <a:endParaRPr lang="zh-CN" altLang="en-US" sz="24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itle 1"/>
          <p:cNvSpPr txBox="1"/>
          <p:nvPr/>
        </p:nvSpPr>
        <p:spPr>
          <a:xfrm>
            <a:off x="1143000" y="83636"/>
            <a:ext cx="7552030" cy="656340"/>
          </a:xfrm>
          <a:prstGeom prst="rect">
            <a:avLst/>
          </a:prstGeom>
        </p:spPr>
        <p:txBody>
          <a:bodyPr vert="horz" lIns="91440" tIns="45720" rIns="91440" bIns="45720" rtlCol="0" anchor="ctr">
            <a:normAutofit/>
          </a:bodyPr>
          <a:lstStyle>
            <a:lvl1pPr algn="r" defTabSz="685800" rtl="0" eaLnBrk="1" latinLnBrk="0" hangingPunct="1">
              <a:lnSpc>
                <a:spcPct val="80000"/>
              </a:lnSpc>
              <a:spcBef>
                <a:spcPct val="0"/>
              </a:spcBef>
              <a:buNone/>
              <a:defRPr sz="3750" b="1" kern="1200" cap="all" spc="150" baseline="0">
                <a:solidFill>
                  <a:schemeClr val="bg1"/>
                </a:solidFill>
                <a:latin typeface="+mj-lt"/>
                <a:ea typeface="+mj-ea"/>
                <a:cs typeface="+mj-cs"/>
              </a:defRPr>
            </a:lvl1pPr>
          </a:lstStyle>
          <a:p>
            <a:pPr algn="l"/>
            <a:r>
              <a:rPr lang="zh-CN" altLang="en-US" sz="2800" dirty="0" smtClean="0"/>
              <a:t>第</a:t>
            </a:r>
            <a:r>
              <a:rPr lang="en-US" altLang="zh-CN" sz="2800" dirty="0" smtClean="0"/>
              <a:t>3</a:t>
            </a:r>
            <a:r>
              <a:rPr lang="zh-CN" altLang="en-US" sz="2800" dirty="0" smtClean="0"/>
              <a:t>章 需求分析</a:t>
            </a:r>
            <a:endParaRPr lang="en-US" sz="2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4723" y="1732474"/>
            <a:ext cx="8034318" cy="2922338"/>
          </a:xfrm>
          <a:prstGeom prst="rect">
            <a:avLst/>
          </a:prstGeom>
          <a:noFill/>
        </p:spPr>
        <p:txBody>
          <a:bodyPr wrap="square" rtlCol="0">
            <a:spAutoFit/>
          </a:bodyPr>
          <a:lstStyle/>
          <a:p>
            <a:pPr marL="342900" indent="-342900" algn="just">
              <a:lnSpc>
                <a:spcPct val="120000"/>
              </a:lnSpc>
              <a:spcBef>
                <a:spcPts val="900"/>
              </a:spcBef>
              <a:buClr>
                <a:srgbClr val="0091EA"/>
              </a:buClr>
              <a:buSzPct val="80000"/>
              <a:buFont typeface="Arial" panose="020B0604020202020204" pitchFamily="34" charset="0"/>
              <a:buChar char="►"/>
              <a:defRPr/>
            </a:pPr>
            <a:r>
              <a:rPr lang="zh-CN" altLang="en-US" sz="2100" dirty="0" smtClean="0">
                <a:solidFill>
                  <a:srgbClr val="686868"/>
                </a:solidFill>
                <a:latin typeface="+mj-ea"/>
                <a:ea typeface="+mj-ea"/>
              </a:rPr>
              <a:t>项目</a:t>
            </a:r>
            <a:r>
              <a:rPr lang="zh-CN" altLang="en-US" sz="2100" dirty="0">
                <a:solidFill>
                  <a:srgbClr val="686868"/>
                </a:solidFill>
                <a:latin typeface="+mj-ea"/>
                <a:ea typeface="+mj-ea"/>
              </a:rPr>
              <a:t>背景：一直没有一款网上报名系统，全依赖人工管理，各省队参赛报名以</a:t>
            </a:r>
            <a:r>
              <a:rPr lang="en-US" altLang="zh-CN" sz="2100" dirty="0">
                <a:solidFill>
                  <a:srgbClr val="686868"/>
                </a:solidFill>
                <a:latin typeface="+mj-ea"/>
                <a:ea typeface="+mj-ea"/>
              </a:rPr>
              <a:t>excel</a:t>
            </a:r>
            <a:r>
              <a:rPr lang="zh-CN" altLang="en-US" sz="2100" dirty="0">
                <a:solidFill>
                  <a:srgbClr val="686868"/>
                </a:solidFill>
                <a:latin typeface="+mj-ea"/>
                <a:ea typeface="+mj-ea"/>
              </a:rPr>
              <a:t>文件提交给赛艇协会，由工作人员整理报名信息。</a:t>
            </a:r>
            <a:endParaRPr lang="zh-CN" altLang="en-US" sz="2100" dirty="0">
              <a:solidFill>
                <a:srgbClr val="686868"/>
              </a:solidFill>
              <a:latin typeface="+mj-ea"/>
              <a:ea typeface="+mj-ea"/>
            </a:endParaRPr>
          </a:p>
          <a:p>
            <a:pPr marL="342900" indent="-342900" algn="just">
              <a:lnSpc>
                <a:spcPct val="120000"/>
              </a:lnSpc>
              <a:spcBef>
                <a:spcPts val="900"/>
              </a:spcBef>
              <a:buClr>
                <a:srgbClr val="0091EA"/>
              </a:buClr>
              <a:buSzPct val="80000"/>
              <a:buFont typeface="Arial" panose="020B0604020202020204" pitchFamily="34" charset="0"/>
              <a:buChar char="►"/>
              <a:defRPr/>
            </a:pPr>
            <a:r>
              <a:rPr lang="zh-CN" altLang="en-US" sz="2100" dirty="0">
                <a:solidFill>
                  <a:srgbClr val="686868"/>
                </a:solidFill>
                <a:latin typeface="+mj-ea"/>
                <a:ea typeface="+mj-ea"/>
              </a:rPr>
              <a:t>用户基本需求概述：开发一个网上报名系统，用于各省对运动员参赛报名，以及中国赛艇协会发布赛事信息和统计整理报名信息。该系统可以用来代替目前中国赛艇协会人工管理的日常工作，提高办公自动化水平，减少人力成本，提高办公效率。</a:t>
            </a:r>
            <a:endParaRPr lang="zh-CN" altLang="en-US" sz="2100" dirty="0">
              <a:solidFill>
                <a:srgbClr val="686868"/>
              </a:solidFill>
              <a:latin typeface="+mj-ea"/>
              <a:ea typeface="+mj-ea"/>
            </a:endParaRPr>
          </a:p>
        </p:txBody>
      </p:sp>
      <p:sp>
        <p:nvSpPr>
          <p:cNvPr id="4" name="标题 3"/>
          <p:cNvSpPr>
            <a:spLocks noGrp="1"/>
          </p:cNvSpPr>
          <p:nvPr>
            <p:ph type="title"/>
          </p:nvPr>
        </p:nvSpPr>
        <p:spPr/>
        <p:txBody>
          <a:bodyPr/>
          <a:lstStyle/>
          <a:p>
            <a:r>
              <a:rPr lang="zh-CN" altLang="en-US" kern="100" dirty="0" smtClean="0">
                <a:latin typeface="+mn-ea"/>
                <a:cs typeface="Times New Roman" panose="02020603050405020304" pitchFamily="18" charset="0"/>
              </a:rPr>
              <a:t>需求分析案例</a:t>
            </a:r>
            <a:endParaRPr lang="zh-CN" altLang="en-US" dirty="0"/>
          </a:p>
        </p:txBody>
      </p:sp>
      <p:sp>
        <p:nvSpPr>
          <p:cNvPr id="5" name="日期占位符 4"/>
          <p:cNvSpPr>
            <a:spLocks noGrp="1"/>
          </p:cNvSpPr>
          <p:nvPr>
            <p:ph type="dt" sz="half" idx="10"/>
          </p:nvPr>
        </p:nvSpPr>
        <p:spPr/>
        <p:txBody>
          <a:bodyPr/>
          <a:lstStyle/>
          <a:p>
            <a:fld id="{AA18A41C-A1AA-4196-AE22-64DE71DC1411}"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smtClean="0"/>
              <a:t>软件工程</a:t>
            </a:r>
            <a:endParaRPr lang="zh-CN" altLang="en-US"/>
          </a:p>
        </p:txBody>
      </p:sp>
      <p:sp>
        <p:nvSpPr>
          <p:cNvPr id="7" name="灯片编号占位符 6"/>
          <p:cNvSpPr>
            <a:spLocks noGrp="1"/>
          </p:cNvSpPr>
          <p:nvPr>
            <p:ph type="sldNum" sz="quarter" idx="12"/>
          </p:nvPr>
        </p:nvSpPr>
        <p:spPr/>
        <p:txBody>
          <a:bodyPr/>
          <a:lstStyle/>
          <a:p>
            <a:fld id="{F528F39D-B5E5-4CA7-906C-979D5A62978D}" type="slidenum">
              <a:rPr lang="zh-CN" altLang="en-US" smtClean="0"/>
            </a:fld>
            <a:endParaRPr lang="zh-CN" altLang="en-US"/>
          </a:p>
        </p:txBody>
      </p:sp>
      <p:grpSp>
        <p:nvGrpSpPr>
          <p:cNvPr id="18" name="组合 17"/>
          <p:cNvGrpSpPr/>
          <p:nvPr/>
        </p:nvGrpSpPr>
        <p:grpSpPr>
          <a:xfrm>
            <a:off x="768096" y="786149"/>
            <a:ext cx="7646540" cy="1034558"/>
            <a:chOff x="931155" y="3687565"/>
            <a:chExt cx="7646540" cy="1034558"/>
          </a:xfrm>
        </p:grpSpPr>
        <p:sp>
          <p:nvSpPr>
            <p:cNvPr id="14" name="圆"/>
            <p:cNvSpPr/>
            <p:nvPr/>
          </p:nvSpPr>
          <p:spPr>
            <a:xfrm>
              <a:off x="931155" y="3722894"/>
              <a:ext cx="963905" cy="96390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2"/>
                </a:solidFill>
              </a:endParaRPr>
            </a:p>
          </p:txBody>
        </p:sp>
        <p:sp>
          <p:nvSpPr>
            <p:cNvPr id="15" name="文本"/>
            <p:cNvSpPr txBox="1"/>
            <p:nvPr/>
          </p:nvSpPr>
          <p:spPr>
            <a:xfrm>
              <a:off x="1895058" y="3847053"/>
              <a:ext cx="6039766" cy="715581"/>
            </a:xfrm>
            <a:prstGeom prst="rect">
              <a:avLst/>
            </a:prstGeom>
            <a:noFill/>
          </p:spPr>
          <p:txBody>
            <a:bodyPr wrap="square" rtlCol="0" anchor="ctr">
              <a:spAutoFit/>
            </a:bodyPr>
            <a:lstStyle/>
            <a:p>
              <a:pPr indent="351155">
                <a:lnSpc>
                  <a:spcPct val="150000"/>
                </a:lnSpc>
              </a:pPr>
              <a:r>
                <a:rPr lang="zh-CN" altLang="en-US" sz="3200" dirty="0">
                  <a:solidFill>
                    <a:srgbClr val="0070C0"/>
                  </a:solidFill>
                </a:rPr>
                <a:t>中国赛艇协会网上报名系统</a:t>
              </a:r>
              <a:endParaRPr lang="zh-CN" altLang="en-US" sz="3200" spc="113" dirty="0">
                <a:solidFill>
                  <a:srgbClr val="0070C0"/>
                </a:solidFill>
                <a:latin typeface="+mn-ea"/>
              </a:endParaRPr>
            </a:p>
          </p:txBody>
        </p:sp>
        <p:sp>
          <p:nvSpPr>
            <p:cNvPr id="16" name="图标"/>
            <p:cNvSpPr>
              <a:spLocks noEditPoints="1"/>
            </p:cNvSpPr>
            <p:nvPr/>
          </p:nvSpPr>
          <p:spPr bwMode="auto">
            <a:xfrm>
              <a:off x="1110263" y="3921111"/>
              <a:ext cx="605687" cy="567472"/>
            </a:xfrm>
            <a:custGeom>
              <a:avLst/>
              <a:gdLst>
                <a:gd name="T0" fmla="*/ 339915 w 154"/>
                <a:gd name="T1" fmla="*/ 225712 h 144"/>
                <a:gd name="T2" fmla="*/ 375868 w 154"/>
                <a:gd name="T3" fmla="*/ 215899 h 144"/>
                <a:gd name="T4" fmla="*/ 486994 w 154"/>
                <a:gd name="T5" fmla="*/ 19627 h 144"/>
                <a:gd name="T6" fmla="*/ 421626 w 154"/>
                <a:gd name="T7" fmla="*/ 19627 h 144"/>
                <a:gd name="T8" fmla="*/ 388941 w 154"/>
                <a:gd name="T9" fmla="*/ 19627 h 144"/>
                <a:gd name="T10" fmla="*/ 388941 w 154"/>
                <a:gd name="T11" fmla="*/ 0 h 144"/>
                <a:gd name="T12" fmla="*/ 114395 w 154"/>
                <a:gd name="T13" fmla="*/ 0 h 144"/>
                <a:gd name="T14" fmla="*/ 114395 w 154"/>
                <a:gd name="T15" fmla="*/ 19627 h 144"/>
                <a:gd name="T16" fmla="*/ 81710 w 154"/>
                <a:gd name="T17" fmla="*/ 19627 h 144"/>
                <a:gd name="T18" fmla="*/ 16342 w 154"/>
                <a:gd name="T19" fmla="*/ 19627 h 144"/>
                <a:gd name="T20" fmla="*/ 127468 w 154"/>
                <a:gd name="T21" fmla="*/ 215899 h 144"/>
                <a:gd name="T22" fmla="*/ 163421 w 154"/>
                <a:gd name="T23" fmla="*/ 225712 h 144"/>
                <a:gd name="T24" fmla="*/ 232058 w 154"/>
                <a:gd name="T25" fmla="*/ 271509 h 144"/>
                <a:gd name="T26" fmla="*/ 232058 w 154"/>
                <a:gd name="T27" fmla="*/ 412171 h 144"/>
                <a:gd name="T28" fmla="*/ 114395 w 154"/>
                <a:gd name="T29" fmla="*/ 471052 h 144"/>
                <a:gd name="T30" fmla="*/ 388941 w 154"/>
                <a:gd name="T31" fmla="*/ 471052 h 144"/>
                <a:gd name="T32" fmla="*/ 271278 w 154"/>
                <a:gd name="T33" fmla="*/ 412171 h 144"/>
                <a:gd name="T34" fmla="*/ 271278 w 154"/>
                <a:gd name="T35" fmla="*/ 271509 h 144"/>
                <a:gd name="T36" fmla="*/ 339915 w 154"/>
                <a:gd name="T37" fmla="*/ 225712 h 144"/>
                <a:gd name="T38" fmla="*/ 388941 w 154"/>
                <a:gd name="T39" fmla="*/ 85051 h 144"/>
                <a:gd name="T40" fmla="*/ 388941 w 154"/>
                <a:gd name="T41" fmla="*/ 39254 h 144"/>
                <a:gd name="T42" fmla="*/ 421626 w 154"/>
                <a:gd name="T43" fmla="*/ 39254 h 144"/>
                <a:gd name="T44" fmla="*/ 467383 w 154"/>
                <a:gd name="T45" fmla="*/ 39254 h 144"/>
                <a:gd name="T46" fmla="*/ 369331 w 154"/>
                <a:gd name="T47" fmla="*/ 196272 h 144"/>
                <a:gd name="T48" fmla="*/ 356257 w 154"/>
                <a:gd name="T49" fmla="*/ 202814 h 144"/>
                <a:gd name="T50" fmla="*/ 388941 w 154"/>
                <a:gd name="T51" fmla="*/ 85051 h 144"/>
                <a:gd name="T52" fmla="*/ 134005 w 154"/>
                <a:gd name="T53" fmla="*/ 196272 h 144"/>
                <a:gd name="T54" fmla="*/ 35953 w 154"/>
                <a:gd name="T55" fmla="*/ 39254 h 144"/>
                <a:gd name="T56" fmla="*/ 81710 w 154"/>
                <a:gd name="T57" fmla="*/ 39254 h 144"/>
                <a:gd name="T58" fmla="*/ 114395 w 154"/>
                <a:gd name="T59" fmla="*/ 39254 h 144"/>
                <a:gd name="T60" fmla="*/ 114395 w 154"/>
                <a:gd name="T61" fmla="*/ 85051 h 144"/>
                <a:gd name="T62" fmla="*/ 147079 w 154"/>
                <a:gd name="T63" fmla="*/ 202814 h 144"/>
                <a:gd name="T64" fmla="*/ 134005 w 154"/>
                <a:gd name="T65" fmla="*/ 196272 h 144"/>
                <a:gd name="T66" fmla="*/ 251668 w 154"/>
                <a:gd name="T67" fmla="*/ 173373 h 144"/>
                <a:gd name="T68" fmla="*/ 189568 w 154"/>
                <a:gd name="T69" fmla="*/ 215899 h 144"/>
                <a:gd name="T70" fmla="*/ 212447 w 154"/>
                <a:gd name="T71" fmla="*/ 143933 h 144"/>
                <a:gd name="T72" fmla="*/ 153616 w 154"/>
                <a:gd name="T73" fmla="*/ 101407 h 144"/>
                <a:gd name="T74" fmla="*/ 228789 w 154"/>
                <a:gd name="T75" fmla="*/ 98136 h 144"/>
                <a:gd name="T76" fmla="*/ 251668 w 154"/>
                <a:gd name="T77" fmla="*/ 29441 h 144"/>
                <a:gd name="T78" fmla="*/ 274547 w 154"/>
                <a:gd name="T79" fmla="*/ 98136 h 144"/>
                <a:gd name="T80" fmla="*/ 349720 w 154"/>
                <a:gd name="T81" fmla="*/ 101407 h 144"/>
                <a:gd name="T82" fmla="*/ 290889 w 154"/>
                <a:gd name="T83" fmla="*/ 143933 h 144"/>
                <a:gd name="T84" fmla="*/ 313768 w 154"/>
                <a:gd name="T85" fmla="*/ 215899 h 144"/>
                <a:gd name="T86" fmla="*/ 251668 w 154"/>
                <a:gd name="T87" fmla="*/ 173373 h 14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4" h="144">
                  <a:moveTo>
                    <a:pt x="104" y="69"/>
                  </a:moveTo>
                  <a:cubicBezTo>
                    <a:pt x="107" y="69"/>
                    <a:pt x="110" y="68"/>
                    <a:pt x="115" y="66"/>
                  </a:cubicBezTo>
                  <a:cubicBezTo>
                    <a:pt x="154" y="54"/>
                    <a:pt x="149" y="6"/>
                    <a:pt x="149" y="6"/>
                  </a:cubicBezTo>
                  <a:cubicBezTo>
                    <a:pt x="129" y="6"/>
                    <a:pt x="129" y="6"/>
                    <a:pt x="129" y="6"/>
                  </a:cubicBezTo>
                  <a:cubicBezTo>
                    <a:pt x="119" y="6"/>
                    <a:pt x="119" y="6"/>
                    <a:pt x="119" y="6"/>
                  </a:cubicBezTo>
                  <a:cubicBezTo>
                    <a:pt x="119" y="0"/>
                    <a:pt x="119" y="0"/>
                    <a:pt x="119" y="0"/>
                  </a:cubicBezTo>
                  <a:cubicBezTo>
                    <a:pt x="35" y="0"/>
                    <a:pt x="35" y="0"/>
                    <a:pt x="35" y="0"/>
                  </a:cubicBezTo>
                  <a:cubicBezTo>
                    <a:pt x="35" y="6"/>
                    <a:pt x="35" y="6"/>
                    <a:pt x="35" y="6"/>
                  </a:cubicBezTo>
                  <a:cubicBezTo>
                    <a:pt x="25" y="6"/>
                    <a:pt x="25" y="6"/>
                    <a:pt x="25" y="6"/>
                  </a:cubicBezTo>
                  <a:cubicBezTo>
                    <a:pt x="5" y="6"/>
                    <a:pt x="5" y="6"/>
                    <a:pt x="5" y="6"/>
                  </a:cubicBezTo>
                  <a:cubicBezTo>
                    <a:pt x="5" y="6"/>
                    <a:pt x="0" y="54"/>
                    <a:pt x="39" y="66"/>
                  </a:cubicBezTo>
                  <a:cubicBezTo>
                    <a:pt x="43" y="67"/>
                    <a:pt x="47" y="69"/>
                    <a:pt x="50" y="69"/>
                  </a:cubicBezTo>
                  <a:cubicBezTo>
                    <a:pt x="56" y="76"/>
                    <a:pt x="63" y="82"/>
                    <a:pt x="71" y="83"/>
                  </a:cubicBezTo>
                  <a:cubicBezTo>
                    <a:pt x="71" y="126"/>
                    <a:pt x="71" y="126"/>
                    <a:pt x="71" y="126"/>
                  </a:cubicBezTo>
                  <a:cubicBezTo>
                    <a:pt x="51" y="127"/>
                    <a:pt x="35" y="135"/>
                    <a:pt x="35" y="144"/>
                  </a:cubicBezTo>
                  <a:cubicBezTo>
                    <a:pt x="119" y="144"/>
                    <a:pt x="119" y="144"/>
                    <a:pt x="119" y="144"/>
                  </a:cubicBezTo>
                  <a:cubicBezTo>
                    <a:pt x="119" y="135"/>
                    <a:pt x="103" y="127"/>
                    <a:pt x="83" y="126"/>
                  </a:cubicBezTo>
                  <a:cubicBezTo>
                    <a:pt x="83" y="83"/>
                    <a:pt x="83" y="83"/>
                    <a:pt x="83" y="83"/>
                  </a:cubicBezTo>
                  <a:cubicBezTo>
                    <a:pt x="91" y="82"/>
                    <a:pt x="98" y="77"/>
                    <a:pt x="104" y="69"/>
                  </a:cubicBezTo>
                  <a:moveTo>
                    <a:pt x="119" y="26"/>
                  </a:moveTo>
                  <a:cubicBezTo>
                    <a:pt x="119" y="12"/>
                    <a:pt x="119" y="12"/>
                    <a:pt x="119" y="12"/>
                  </a:cubicBezTo>
                  <a:cubicBezTo>
                    <a:pt x="129" y="12"/>
                    <a:pt x="129" y="12"/>
                    <a:pt x="129" y="12"/>
                  </a:cubicBezTo>
                  <a:cubicBezTo>
                    <a:pt x="143" y="12"/>
                    <a:pt x="143" y="12"/>
                    <a:pt x="143" y="12"/>
                  </a:cubicBezTo>
                  <a:cubicBezTo>
                    <a:pt x="143" y="24"/>
                    <a:pt x="140" y="52"/>
                    <a:pt x="113" y="60"/>
                  </a:cubicBezTo>
                  <a:cubicBezTo>
                    <a:pt x="112" y="61"/>
                    <a:pt x="111" y="61"/>
                    <a:pt x="109" y="62"/>
                  </a:cubicBezTo>
                  <a:cubicBezTo>
                    <a:pt x="115" y="51"/>
                    <a:pt x="119" y="38"/>
                    <a:pt x="119" y="26"/>
                  </a:cubicBezTo>
                  <a:close/>
                  <a:moveTo>
                    <a:pt x="41" y="60"/>
                  </a:moveTo>
                  <a:cubicBezTo>
                    <a:pt x="14" y="52"/>
                    <a:pt x="11" y="24"/>
                    <a:pt x="11" y="12"/>
                  </a:cubicBezTo>
                  <a:cubicBezTo>
                    <a:pt x="25" y="12"/>
                    <a:pt x="25" y="12"/>
                    <a:pt x="25" y="12"/>
                  </a:cubicBezTo>
                  <a:cubicBezTo>
                    <a:pt x="35" y="12"/>
                    <a:pt x="35" y="12"/>
                    <a:pt x="35" y="12"/>
                  </a:cubicBezTo>
                  <a:cubicBezTo>
                    <a:pt x="35" y="26"/>
                    <a:pt x="35" y="26"/>
                    <a:pt x="35" y="26"/>
                  </a:cubicBezTo>
                  <a:cubicBezTo>
                    <a:pt x="35" y="38"/>
                    <a:pt x="39" y="51"/>
                    <a:pt x="45" y="62"/>
                  </a:cubicBezTo>
                  <a:cubicBezTo>
                    <a:pt x="43" y="61"/>
                    <a:pt x="42" y="61"/>
                    <a:pt x="41" y="60"/>
                  </a:cubicBezTo>
                  <a:moveTo>
                    <a:pt x="77" y="53"/>
                  </a:moveTo>
                  <a:cubicBezTo>
                    <a:pt x="58" y="66"/>
                    <a:pt x="58" y="66"/>
                    <a:pt x="58" y="66"/>
                  </a:cubicBezTo>
                  <a:cubicBezTo>
                    <a:pt x="65" y="44"/>
                    <a:pt x="65" y="44"/>
                    <a:pt x="65" y="44"/>
                  </a:cubicBezTo>
                  <a:cubicBezTo>
                    <a:pt x="47" y="31"/>
                    <a:pt x="47" y="31"/>
                    <a:pt x="47" y="31"/>
                  </a:cubicBezTo>
                  <a:cubicBezTo>
                    <a:pt x="70" y="30"/>
                    <a:pt x="70" y="30"/>
                    <a:pt x="70" y="30"/>
                  </a:cubicBezTo>
                  <a:cubicBezTo>
                    <a:pt x="77" y="9"/>
                    <a:pt x="77" y="9"/>
                    <a:pt x="77" y="9"/>
                  </a:cubicBezTo>
                  <a:cubicBezTo>
                    <a:pt x="84" y="30"/>
                    <a:pt x="84" y="30"/>
                    <a:pt x="84" y="30"/>
                  </a:cubicBezTo>
                  <a:cubicBezTo>
                    <a:pt x="107" y="31"/>
                    <a:pt x="107" y="31"/>
                    <a:pt x="107" y="31"/>
                  </a:cubicBezTo>
                  <a:cubicBezTo>
                    <a:pt x="89" y="44"/>
                    <a:pt x="89" y="44"/>
                    <a:pt x="89" y="44"/>
                  </a:cubicBezTo>
                  <a:cubicBezTo>
                    <a:pt x="96" y="66"/>
                    <a:pt x="96" y="66"/>
                    <a:pt x="96" y="66"/>
                  </a:cubicBezTo>
                  <a:lnTo>
                    <a:pt x="77" y="53"/>
                  </a:lnTo>
                  <a:close/>
                </a:path>
              </a:pathLst>
            </a:custGeom>
            <a:solidFill>
              <a:schemeClr val="bg1"/>
            </a:solidFill>
            <a:ln>
              <a:noFill/>
            </a:ln>
          </p:spPr>
          <p:txBody>
            <a:bodyPr/>
            <a:lstStyle/>
            <a:p>
              <a:pPr>
                <a:defRPr/>
              </a:pPr>
              <a:endParaRPr lang="zh-CN" altLang="en-US" sz="1350">
                <a:solidFill>
                  <a:schemeClr val="bg1"/>
                </a:solidFill>
              </a:endParaRPr>
            </a:p>
          </p:txBody>
        </p:sp>
        <p:pic>
          <p:nvPicPr>
            <p:cNvPr id="17" name="图片 16"/>
            <p:cNvPicPr>
              <a:picLocks noChangeAspect="1"/>
            </p:cNvPicPr>
            <p:nvPr/>
          </p:nvPicPr>
          <p:blipFill>
            <a:blip r:embed="rId1" cstate="print">
              <a:clrChange>
                <a:clrFrom>
                  <a:srgbClr val="FFFFFF"/>
                </a:clrFrom>
                <a:clrTo>
                  <a:srgbClr val="FFFFFF">
                    <a:alpha val="0"/>
                  </a:srgbClr>
                </a:clrTo>
              </a:clrChange>
            </a:blip>
            <a:stretch>
              <a:fillRect/>
            </a:stretch>
          </p:blipFill>
          <p:spPr>
            <a:xfrm>
              <a:off x="7537325" y="3687565"/>
              <a:ext cx="1040370" cy="1034558"/>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med">
        <p14:pan/>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4321" y="804846"/>
            <a:ext cx="6858553" cy="3970318"/>
          </a:xfrm>
          <a:prstGeom prst="rect">
            <a:avLst/>
          </a:prstGeom>
          <a:noFill/>
        </p:spPr>
        <p:txBody>
          <a:bodyPr wrap="square" rtlCol="0">
            <a:spAutoFit/>
          </a:bodyPr>
          <a:lstStyle/>
          <a:p>
            <a:pPr marL="386080" indent="-386080">
              <a:spcBef>
                <a:spcPts val="900"/>
              </a:spcBef>
              <a:buFont typeface="+mj-lt"/>
              <a:buAutoNum type="arabicPeriod"/>
              <a:defRPr/>
            </a:pPr>
            <a:r>
              <a:rPr lang="zh-CN" altLang="en-US" sz="2100" dirty="0" smtClean="0">
                <a:solidFill>
                  <a:srgbClr val="686868"/>
                </a:solidFill>
                <a:latin typeface="+mj-ea"/>
                <a:ea typeface="+mj-ea"/>
              </a:rPr>
              <a:t>业务</a:t>
            </a:r>
            <a:r>
              <a:rPr lang="zh-CN" altLang="en-US" sz="2100" dirty="0">
                <a:solidFill>
                  <a:srgbClr val="686868"/>
                </a:solidFill>
                <a:latin typeface="+mj-ea"/>
                <a:ea typeface="+mj-ea"/>
              </a:rPr>
              <a:t>访谈</a:t>
            </a:r>
            <a:endParaRPr lang="en-US" altLang="zh-CN" sz="2100" dirty="0">
              <a:solidFill>
                <a:srgbClr val="686868"/>
              </a:solidFill>
              <a:latin typeface="+mj-ea"/>
              <a:ea typeface="+mj-ea"/>
            </a:endParaRPr>
          </a:p>
          <a:p>
            <a:pPr marL="728980" lvl="1" indent="-386080">
              <a:spcBef>
                <a:spcPts val="900"/>
              </a:spcBef>
              <a:buClr>
                <a:srgbClr val="0091EA"/>
              </a:buClr>
              <a:buSzPct val="80000"/>
              <a:buFont typeface="Arial" panose="020B0604020202020204" pitchFamily="34" charset="0"/>
              <a:buChar char="►"/>
              <a:defRPr/>
            </a:pPr>
            <a:r>
              <a:rPr lang="zh-CN" altLang="en-US" sz="2100" dirty="0">
                <a:solidFill>
                  <a:srgbClr val="686868"/>
                </a:solidFill>
                <a:latin typeface="+mj-ea"/>
                <a:ea typeface="+mj-ea"/>
              </a:rPr>
              <a:t>列出访谈提纲、做好访谈记录</a:t>
            </a:r>
            <a:endParaRPr lang="en-US" altLang="zh-CN" sz="2100" dirty="0">
              <a:solidFill>
                <a:srgbClr val="686868"/>
              </a:solidFill>
              <a:latin typeface="+mj-ea"/>
              <a:ea typeface="+mj-ea"/>
            </a:endParaRPr>
          </a:p>
          <a:p>
            <a:pPr marL="728980" lvl="1" indent="-386080">
              <a:spcBef>
                <a:spcPts val="900"/>
              </a:spcBef>
              <a:buClr>
                <a:srgbClr val="0091EA"/>
              </a:buClr>
              <a:buSzPct val="80000"/>
              <a:buFont typeface="Arial" panose="020B0604020202020204" pitchFamily="34" charset="0"/>
              <a:buChar char="►"/>
              <a:defRPr/>
            </a:pPr>
            <a:r>
              <a:rPr lang="zh-CN" altLang="en-US" sz="2100" dirty="0">
                <a:solidFill>
                  <a:srgbClr val="686868"/>
                </a:solidFill>
                <a:latin typeface="+mj-ea"/>
                <a:ea typeface="+mj-ea"/>
              </a:rPr>
              <a:t>总结业务分析报告</a:t>
            </a:r>
            <a:endParaRPr lang="en-US" altLang="zh-CN" sz="2100" dirty="0">
              <a:solidFill>
                <a:srgbClr val="686868"/>
              </a:solidFill>
              <a:latin typeface="+mj-ea"/>
              <a:ea typeface="+mj-ea"/>
            </a:endParaRPr>
          </a:p>
          <a:p>
            <a:pPr marL="386080" indent="-386080">
              <a:spcBef>
                <a:spcPts val="900"/>
              </a:spcBef>
              <a:buFont typeface="+mj-lt"/>
              <a:buAutoNum type="arabicPeriod"/>
              <a:defRPr/>
            </a:pPr>
            <a:r>
              <a:rPr lang="zh-CN" altLang="en-US" sz="2100" dirty="0">
                <a:solidFill>
                  <a:srgbClr val="686868"/>
                </a:solidFill>
                <a:latin typeface="+mj-ea"/>
                <a:ea typeface="+mj-ea"/>
              </a:rPr>
              <a:t>业务需求建模</a:t>
            </a:r>
            <a:endParaRPr lang="en-US" altLang="zh-CN" sz="2100" dirty="0">
              <a:solidFill>
                <a:srgbClr val="686868"/>
              </a:solidFill>
              <a:latin typeface="+mj-ea"/>
              <a:ea typeface="+mj-ea"/>
            </a:endParaRPr>
          </a:p>
          <a:p>
            <a:pPr marL="685800" lvl="1" indent="-342900">
              <a:spcBef>
                <a:spcPts val="900"/>
              </a:spcBef>
              <a:buClr>
                <a:srgbClr val="0091EA"/>
              </a:buClr>
              <a:buSzPct val="80000"/>
              <a:buFont typeface="Arial" panose="020B0604020202020204" pitchFamily="34" charset="0"/>
              <a:buChar char="►"/>
              <a:defRPr/>
            </a:pPr>
            <a:r>
              <a:rPr lang="zh-CN" altLang="en-US" sz="2100" dirty="0">
                <a:solidFill>
                  <a:srgbClr val="686868"/>
                </a:solidFill>
                <a:latin typeface="+mj-ea"/>
                <a:ea typeface="+mj-ea"/>
              </a:rPr>
              <a:t>使用</a:t>
            </a:r>
            <a:r>
              <a:rPr lang="en-US" altLang="zh-CN" sz="2100" dirty="0">
                <a:solidFill>
                  <a:srgbClr val="686868"/>
                </a:solidFill>
                <a:latin typeface="+mj-ea"/>
                <a:ea typeface="+mj-ea"/>
              </a:rPr>
              <a:t>UML</a:t>
            </a:r>
            <a:r>
              <a:rPr lang="zh-CN" altLang="en-US" sz="2100" dirty="0">
                <a:solidFill>
                  <a:srgbClr val="686868"/>
                </a:solidFill>
                <a:latin typeface="+mj-ea"/>
                <a:ea typeface="+mj-ea"/>
              </a:rPr>
              <a:t>用例图建立业务用例模型</a:t>
            </a:r>
            <a:endParaRPr lang="en-US" altLang="zh-CN" sz="2100" dirty="0">
              <a:solidFill>
                <a:srgbClr val="686868"/>
              </a:solidFill>
              <a:latin typeface="+mj-ea"/>
              <a:ea typeface="+mj-ea"/>
            </a:endParaRPr>
          </a:p>
          <a:p>
            <a:pPr marL="386080" indent="-386080">
              <a:spcBef>
                <a:spcPts val="900"/>
              </a:spcBef>
              <a:buFont typeface="+mj-lt"/>
              <a:buAutoNum type="arabicPeriod"/>
              <a:defRPr/>
            </a:pPr>
            <a:r>
              <a:rPr lang="zh-CN" altLang="en-US" sz="2100" dirty="0">
                <a:solidFill>
                  <a:srgbClr val="686868"/>
                </a:solidFill>
                <a:latin typeface="+mj-ea"/>
                <a:ea typeface="+mj-ea"/>
              </a:rPr>
              <a:t>业务流程建模</a:t>
            </a:r>
            <a:endParaRPr lang="en-US" altLang="zh-CN" sz="2100" dirty="0">
              <a:solidFill>
                <a:srgbClr val="686868"/>
              </a:solidFill>
              <a:latin typeface="+mj-ea"/>
              <a:ea typeface="+mj-ea"/>
            </a:endParaRPr>
          </a:p>
          <a:p>
            <a:pPr marL="728980" lvl="1" indent="-386080">
              <a:spcBef>
                <a:spcPts val="900"/>
              </a:spcBef>
              <a:buClr>
                <a:srgbClr val="0091EA"/>
              </a:buClr>
              <a:buSzPct val="80000"/>
              <a:buFont typeface="Arial" panose="020B0604020202020204" pitchFamily="34" charset="0"/>
              <a:buChar char="►"/>
              <a:defRPr/>
            </a:pPr>
            <a:r>
              <a:rPr lang="zh-CN" altLang="en-US" sz="2100" dirty="0">
                <a:solidFill>
                  <a:srgbClr val="686868"/>
                </a:solidFill>
                <a:latin typeface="+mj-ea"/>
                <a:ea typeface="+mj-ea"/>
              </a:rPr>
              <a:t>使用</a:t>
            </a:r>
            <a:r>
              <a:rPr lang="en-US" altLang="zh-CN" sz="2100" dirty="0">
                <a:solidFill>
                  <a:srgbClr val="686868"/>
                </a:solidFill>
                <a:latin typeface="+mj-ea"/>
                <a:ea typeface="+mj-ea"/>
              </a:rPr>
              <a:t>UML</a:t>
            </a:r>
            <a:r>
              <a:rPr lang="zh-CN" altLang="zh-CN" sz="2100" dirty="0">
                <a:solidFill>
                  <a:srgbClr val="686868"/>
                </a:solidFill>
                <a:latin typeface="+mj-ea"/>
                <a:ea typeface="+mj-ea"/>
              </a:rPr>
              <a:t>活动图</a:t>
            </a:r>
            <a:r>
              <a:rPr lang="zh-CN" altLang="en-US" sz="2100" dirty="0">
                <a:solidFill>
                  <a:srgbClr val="686868"/>
                </a:solidFill>
                <a:latin typeface="+mj-ea"/>
                <a:ea typeface="+mj-ea"/>
              </a:rPr>
              <a:t>建立业务流程模型</a:t>
            </a:r>
            <a:endParaRPr lang="en-US" altLang="zh-CN" sz="2100" dirty="0">
              <a:solidFill>
                <a:srgbClr val="686868"/>
              </a:solidFill>
              <a:latin typeface="+mj-ea"/>
              <a:ea typeface="+mj-ea"/>
            </a:endParaRPr>
          </a:p>
          <a:p>
            <a:pPr marL="386080" indent="-386080">
              <a:spcBef>
                <a:spcPts val="900"/>
              </a:spcBef>
              <a:buFont typeface="+mj-lt"/>
              <a:buAutoNum type="arabicPeriod"/>
              <a:defRPr/>
            </a:pPr>
            <a:r>
              <a:rPr lang="zh-CN" altLang="en-US" sz="2100" dirty="0">
                <a:solidFill>
                  <a:srgbClr val="686868"/>
                </a:solidFill>
                <a:latin typeface="+mj-ea"/>
                <a:ea typeface="+mj-ea"/>
              </a:rPr>
              <a:t>针对模型与用户进行沟通</a:t>
            </a:r>
            <a:r>
              <a:rPr lang="zh-CN" altLang="en-US" sz="2100" dirty="0" smtClean="0">
                <a:solidFill>
                  <a:srgbClr val="686868"/>
                </a:solidFill>
                <a:latin typeface="+mj-ea"/>
                <a:ea typeface="+mj-ea"/>
              </a:rPr>
              <a:t>确认</a:t>
            </a:r>
            <a:endParaRPr lang="en-US" altLang="zh-CN" sz="2100" dirty="0" smtClean="0">
              <a:solidFill>
                <a:srgbClr val="686868"/>
              </a:solidFill>
              <a:latin typeface="+mj-ea"/>
              <a:ea typeface="+mj-ea"/>
            </a:endParaRPr>
          </a:p>
          <a:p>
            <a:pPr marL="386080" indent="-386080">
              <a:spcBef>
                <a:spcPts val="900"/>
              </a:spcBef>
              <a:buFont typeface="+mj-lt"/>
              <a:buAutoNum type="arabicPeriod"/>
              <a:defRPr/>
            </a:pPr>
            <a:r>
              <a:rPr lang="zh-CN" altLang="en-US" sz="2100" dirty="0">
                <a:solidFill>
                  <a:srgbClr val="686868"/>
                </a:solidFill>
                <a:latin typeface="+mj-ea"/>
                <a:ea typeface="+mj-ea"/>
              </a:rPr>
              <a:t>数据建模</a:t>
            </a:r>
            <a:endParaRPr lang="zh-CN" altLang="en-US" sz="2100" dirty="0">
              <a:solidFill>
                <a:srgbClr val="686868"/>
              </a:solidFill>
              <a:latin typeface="+mj-ea"/>
              <a:ea typeface="+mj-ea"/>
            </a:endParaRPr>
          </a:p>
        </p:txBody>
      </p:sp>
      <p:sp>
        <p:nvSpPr>
          <p:cNvPr id="4" name="标题 3"/>
          <p:cNvSpPr>
            <a:spLocks noGrp="1"/>
          </p:cNvSpPr>
          <p:nvPr>
            <p:ph type="title"/>
          </p:nvPr>
        </p:nvSpPr>
        <p:spPr/>
        <p:txBody>
          <a:bodyPr/>
          <a:lstStyle/>
          <a:p>
            <a:r>
              <a:rPr lang="zh-CN" altLang="en-US" kern="100" dirty="0" smtClean="0">
                <a:latin typeface="+mn-ea"/>
                <a:cs typeface="Times New Roman" panose="02020603050405020304" pitchFamily="18" charset="0"/>
              </a:rPr>
              <a:t>需求分析步骤</a:t>
            </a:r>
            <a:endParaRPr lang="zh-CN" altLang="en-US" dirty="0"/>
          </a:p>
        </p:txBody>
      </p:sp>
      <p:sp>
        <p:nvSpPr>
          <p:cNvPr id="5" name="日期占位符 4"/>
          <p:cNvSpPr>
            <a:spLocks noGrp="1"/>
          </p:cNvSpPr>
          <p:nvPr>
            <p:ph type="dt" sz="half" idx="10"/>
          </p:nvPr>
        </p:nvSpPr>
        <p:spPr/>
        <p:txBody>
          <a:bodyPr/>
          <a:lstStyle/>
          <a:p>
            <a:fld id="{48FC4207-DE9D-40F8-81CF-55B5CE583D62}"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smtClean="0"/>
              <a:t>软件工程</a:t>
            </a:r>
            <a:endParaRPr lang="zh-CN" altLang="en-US"/>
          </a:p>
        </p:txBody>
      </p:sp>
      <p:sp>
        <p:nvSpPr>
          <p:cNvPr id="7" name="灯片编号占位符 6"/>
          <p:cNvSpPr>
            <a:spLocks noGrp="1"/>
          </p:cNvSpPr>
          <p:nvPr>
            <p:ph type="sldNum" sz="quarter" idx="12"/>
          </p:nvPr>
        </p:nvSpPr>
        <p:spPr/>
        <p:txBody>
          <a:bodyPr/>
          <a:lstStyle/>
          <a:p>
            <a:fld id="{F528F39D-B5E5-4CA7-906C-979D5A62978D}" type="slidenum">
              <a:rPr lang="zh-CN" altLang="en-US" smtClean="0"/>
            </a:fld>
            <a:endParaRPr lang="zh-CN" altLang="en-US"/>
          </a:p>
        </p:txBody>
      </p:sp>
      <p:grpSp>
        <p:nvGrpSpPr>
          <p:cNvPr id="11" name="组合 10"/>
          <p:cNvGrpSpPr/>
          <p:nvPr/>
        </p:nvGrpSpPr>
        <p:grpSpPr>
          <a:xfrm>
            <a:off x="6773779" y="1633759"/>
            <a:ext cx="1888958" cy="1888958"/>
            <a:chOff x="957941" y="4484915"/>
            <a:chExt cx="682171" cy="682171"/>
          </a:xfrm>
        </p:grpSpPr>
        <p:sp>
          <p:nvSpPr>
            <p:cNvPr id="12" name="椭圆 11"/>
            <p:cNvSpPr/>
            <p:nvPr/>
          </p:nvSpPr>
          <p:spPr>
            <a:xfrm>
              <a:off x="957941" y="4484915"/>
              <a:ext cx="682171" cy="68217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图标"/>
            <p:cNvSpPr>
              <a:spLocks noChangeAspect="1"/>
            </p:cNvSpPr>
            <p:nvPr/>
          </p:nvSpPr>
          <p:spPr bwMode="auto">
            <a:xfrm>
              <a:off x="1157730" y="4651708"/>
              <a:ext cx="380990" cy="332145"/>
            </a:xfrm>
            <a:custGeom>
              <a:avLst/>
              <a:gdLst>
                <a:gd name="connsiteX0" fmla="*/ 55385 w 432000"/>
                <a:gd name="connsiteY0" fmla="*/ 268616 h 376615"/>
                <a:gd name="connsiteX1" fmla="*/ 177231 w 432000"/>
                <a:gd name="connsiteY1" fmla="*/ 268616 h 376615"/>
                <a:gd name="connsiteX2" fmla="*/ 177231 w 432000"/>
                <a:gd name="connsiteY2" fmla="*/ 288001 h 376615"/>
                <a:gd name="connsiteX3" fmla="*/ 55385 w 432000"/>
                <a:gd name="connsiteY3" fmla="*/ 288001 h 376615"/>
                <a:gd name="connsiteX4" fmla="*/ 207691 w 432000"/>
                <a:gd name="connsiteY4" fmla="*/ 243691 h 376615"/>
                <a:gd name="connsiteX5" fmla="*/ 229845 w 432000"/>
                <a:gd name="connsiteY5" fmla="*/ 260307 h 376615"/>
                <a:gd name="connsiteX6" fmla="*/ 191076 w 432000"/>
                <a:gd name="connsiteY6" fmla="*/ 279692 h 376615"/>
                <a:gd name="connsiteX7" fmla="*/ 55385 w 432000"/>
                <a:gd name="connsiteY7" fmla="*/ 221538 h 376615"/>
                <a:gd name="connsiteX8" fmla="*/ 177231 w 432000"/>
                <a:gd name="connsiteY8" fmla="*/ 221538 h 376615"/>
                <a:gd name="connsiteX9" fmla="*/ 177231 w 432000"/>
                <a:gd name="connsiteY9" fmla="*/ 238154 h 376615"/>
                <a:gd name="connsiteX10" fmla="*/ 55385 w 432000"/>
                <a:gd name="connsiteY10" fmla="*/ 238154 h 376615"/>
                <a:gd name="connsiteX11" fmla="*/ 232615 w 432000"/>
                <a:gd name="connsiteY11" fmla="*/ 180000 h 376615"/>
                <a:gd name="connsiteX12" fmla="*/ 288000 w 432000"/>
                <a:gd name="connsiteY12" fmla="*/ 235385 h 376615"/>
                <a:gd name="connsiteX13" fmla="*/ 235384 w 432000"/>
                <a:gd name="connsiteY13" fmla="*/ 257539 h 376615"/>
                <a:gd name="connsiteX14" fmla="*/ 210461 w 432000"/>
                <a:gd name="connsiteY14" fmla="*/ 235385 h 376615"/>
                <a:gd name="connsiteX15" fmla="*/ 55385 w 432000"/>
                <a:gd name="connsiteY15" fmla="*/ 171692 h 376615"/>
                <a:gd name="connsiteX16" fmla="*/ 177231 w 432000"/>
                <a:gd name="connsiteY16" fmla="*/ 171692 h 376615"/>
                <a:gd name="connsiteX17" fmla="*/ 177231 w 432000"/>
                <a:gd name="connsiteY17" fmla="*/ 191077 h 376615"/>
                <a:gd name="connsiteX18" fmla="*/ 55385 w 432000"/>
                <a:gd name="connsiteY18" fmla="*/ 191077 h 376615"/>
                <a:gd name="connsiteX19" fmla="*/ 55385 w 432000"/>
                <a:gd name="connsiteY19" fmla="*/ 127385 h 376615"/>
                <a:gd name="connsiteX20" fmla="*/ 177231 w 432000"/>
                <a:gd name="connsiteY20" fmla="*/ 127385 h 376615"/>
                <a:gd name="connsiteX21" fmla="*/ 177231 w 432000"/>
                <a:gd name="connsiteY21" fmla="*/ 146770 h 376615"/>
                <a:gd name="connsiteX22" fmla="*/ 55385 w 432000"/>
                <a:gd name="connsiteY22" fmla="*/ 146770 h 376615"/>
                <a:gd name="connsiteX23" fmla="*/ 396001 w 432000"/>
                <a:gd name="connsiteY23" fmla="*/ 113538 h 376615"/>
                <a:gd name="connsiteX24" fmla="*/ 401539 w 432000"/>
                <a:gd name="connsiteY24" fmla="*/ 121846 h 376615"/>
                <a:gd name="connsiteX25" fmla="*/ 296308 w 432000"/>
                <a:gd name="connsiteY25" fmla="*/ 227078 h 376615"/>
                <a:gd name="connsiteX26" fmla="*/ 288000 w 432000"/>
                <a:gd name="connsiteY26" fmla="*/ 221540 h 376615"/>
                <a:gd name="connsiteX27" fmla="*/ 365536 w 432000"/>
                <a:gd name="connsiteY27" fmla="*/ 83076 h 376615"/>
                <a:gd name="connsiteX28" fmla="*/ 384921 w 432000"/>
                <a:gd name="connsiteY28" fmla="*/ 105230 h 376615"/>
                <a:gd name="connsiteX29" fmla="*/ 279690 w 432000"/>
                <a:gd name="connsiteY29" fmla="*/ 210461 h 376615"/>
                <a:gd name="connsiteX30" fmla="*/ 263075 w 432000"/>
                <a:gd name="connsiteY30" fmla="*/ 191076 h 376615"/>
                <a:gd name="connsiteX31" fmla="*/ 346153 w 432000"/>
                <a:gd name="connsiteY31" fmla="*/ 66461 h 376615"/>
                <a:gd name="connsiteX32" fmla="*/ 357230 w 432000"/>
                <a:gd name="connsiteY32" fmla="*/ 77538 h 376615"/>
                <a:gd name="connsiteX33" fmla="*/ 251999 w 432000"/>
                <a:gd name="connsiteY33" fmla="*/ 182769 h 376615"/>
                <a:gd name="connsiteX34" fmla="*/ 240922 w 432000"/>
                <a:gd name="connsiteY34" fmla="*/ 171692 h 376615"/>
                <a:gd name="connsiteX35" fmla="*/ 373846 w 432000"/>
                <a:gd name="connsiteY35" fmla="*/ 38769 h 376615"/>
                <a:gd name="connsiteX36" fmla="*/ 432000 w 432000"/>
                <a:gd name="connsiteY36" fmla="*/ 94154 h 376615"/>
                <a:gd name="connsiteX37" fmla="*/ 409846 w 432000"/>
                <a:gd name="connsiteY37" fmla="*/ 116308 h 376615"/>
                <a:gd name="connsiteX38" fmla="*/ 354461 w 432000"/>
                <a:gd name="connsiteY38" fmla="*/ 60923 h 376615"/>
                <a:gd name="connsiteX39" fmla="*/ 47077 w 432000"/>
                <a:gd name="connsiteY39" fmla="*/ 0 h 376615"/>
                <a:gd name="connsiteX40" fmla="*/ 63692 w 432000"/>
                <a:gd name="connsiteY40" fmla="*/ 0 h 376615"/>
                <a:gd name="connsiteX41" fmla="*/ 63692 w 432000"/>
                <a:gd name="connsiteY41" fmla="*/ 55384 h 376615"/>
                <a:gd name="connsiteX42" fmla="*/ 69231 w 432000"/>
                <a:gd name="connsiteY42" fmla="*/ 55384 h 376615"/>
                <a:gd name="connsiteX43" fmla="*/ 69231 w 432000"/>
                <a:gd name="connsiteY43" fmla="*/ 16615 h 376615"/>
                <a:gd name="connsiteX44" fmla="*/ 88615 w 432000"/>
                <a:gd name="connsiteY44" fmla="*/ 16615 h 376615"/>
                <a:gd name="connsiteX45" fmla="*/ 88615 w 432000"/>
                <a:gd name="connsiteY45" fmla="*/ 55384 h 376615"/>
                <a:gd name="connsiteX46" fmla="*/ 96923 w 432000"/>
                <a:gd name="connsiteY46" fmla="*/ 55384 h 376615"/>
                <a:gd name="connsiteX47" fmla="*/ 96923 w 432000"/>
                <a:gd name="connsiteY47" fmla="*/ 0 h 376615"/>
                <a:gd name="connsiteX48" fmla="*/ 110769 w 432000"/>
                <a:gd name="connsiteY48" fmla="*/ 0 h 376615"/>
                <a:gd name="connsiteX49" fmla="*/ 110769 w 432000"/>
                <a:gd name="connsiteY49" fmla="*/ 55384 h 376615"/>
                <a:gd name="connsiteX50" fmla="*/ 119077 w 432000"/>
                <a:gd name="connsiteY50" fmla="*/ 55384 h 376615"/>
                <a:gd name="connsiteX51" fmla="*/ 119077 w 432000"/>
                <a:gd name="connsiteY51" fmla="*/ 16615 h 376615"/>
                <a:gd name="connsiteX52" fmla="*/ 141230 w 432000"/>
                <a:gd name="connsiteY52" fmla="*/ 16615 h 376615"/>
                <a:gd name="connsiteX53" fmla="*/ 141230 w 432000"/>
                <a:gd name="connsiteY53" fmla="*/ 55384 h 376615"/>
                <a:gd name="connsiteX54" fmla="*/ 146769 w 432000"/>
                <a:gd name="connsiteY54" fmla="*/ 55384 h 376615"/>
                <a:gd name="connsiteX55" fmla="*/ 146769 w 432000"/>
                <a:gd name="connsiteY55" fmla="*/ 0 h 376615"/>
                <a:gd name="connsiteX56" fmla="*/ 157846 w 432000"/>
                <a:gd name="connsiteY56" fmla="*/ 0 h 376615"/>
                <a:gd name="connsiteX57" fmla="*/ 157846 w 432000"/>
                <a:gd name="connsiteY57" fmla="*/ 55384 h 376615"/>
                <a:gd name="connsiteX58" fmla="*/ 166153 w 432000"/>
                <a:gd name="connsiteY58" fmla="*/ 55384 h 376615"/>
                <a:gd name="connsiteX59" fmla="*/ 166153 w 432000"/>
                <a:gd name="connsiteY59" fmla="*/ 16615 h 376615"/>
                <a:gd name="connsiteX60" fmla="*/ 188307 w 432000"/>
                <a:gd name="connsiteY60" fmla="*/ 16615 h 376615"/>
                <a:gd name="connsiteX61" fmla="*/ 188307 w 432000"/>
                <a:gd name="connsiteY61" fmla="*/ 55384 h 376615"/>
                <a:gd name="connsiteX62" fmla="*/ 199384 w 432000"/>
                <a:gd name="connsiteY62" fmla="*/ 55384 h 376615"/>
                <a:gd name="connsiteX63" fmla="*/ 199384 w 432000"/>
                <a:gd name="connsiteY63" fmla="*/ 0 h 376615"/>
                <a:gd name="connsiteX64" fmla="*/ 210461 w 432000"/>
                <a:gd name="connsiteY64" fmla="*/ 0 h 376615"/>
                <a:gd name="connsiteX65" fmla="*/ 210461 w 432000"/>
                <a:gd name="connsiteY65" fmla="*/ 55384 h 376615"/>
                <a:gd name="connsiteX66" fmla="*/ 218769 w 432000"/>
                <a:gd name="connsiteY66" fmla="*/ 55384 h 376615"/>
                <a:gd name="connsiteX67" fmla="*/ 218769 w 432000"/>
                <a:gd name="connsiteY67" fmla="*/ 16615 h 376615"/>
                <a:gd name="connsiteX68" fmla="*/ 240922 w 432000"/>
                <a:gd name="connsiteY68" fmla="*/ 16615 h 376615"/>
                <a:gd name="connsiteX69" fmla="*/ 240922 w 432000"/>
                <a:gd name="connsiteY69" fmla="*/ 55384 h 376615"/>
                <a:gd name="connsiteX70" fmla="*/ 246461 w 432000"/>
                <a:gd name="connsiteY70" fmla="*/ 55384 h 376615"/>
                <a:gd name="connsiteX71" fmla="*/ 246461 w 432000"/>
                <a:gd name="connsiteY71" fmla="*/ 0 h 376615"/>
                <a:gd name="connsiteX72" fmla="*/ 263076 w 432000"/>
                <a:gd name="connsiteY72" fmla="*/ 0 h 376615"/>
                <a:gd name="connsiteX73" fmla="*/ 263076 w 432000"/>
                <a:gd name="connsiteY73" fmla="*/ 55384 h 376615"/>
                <a:gd name="connsiteX74" fmla="*/ 268615 w 432000"/>
                <a:gd name="connsiteY74" fmla="*/ 55384 h 376615"/>
                <a:gd name="connsiteX75" fmla="*/ 268615 w 432000"/>
                <a:gd name="connsiteY75" fmla="*/ 16615 h 376615"/>
                <a:gd name="connsiteX76" fmla="*/ 310153 w 432000"/>
                <a:gd name="connsiteY76" fmla="*/ 16615 h 376615"/>
                <a:gd name="connsiteX77" fmla="*/ 310153 w 432000"/>
                <a:gd name="connsiteY77" fmla="*/ 88615 h 376615"/>
                <a:gd name="connsiteX78" fmla="*/ 287999 w 432000"/>
                <a:gd name="connsiteY78" fmla="*/ 110769 h 376615"/>
                <a:gd name="connsiteX79" fmla="*/ 287999 w 432000"/>
                <a:gd name="connsiteY79" fmla="*/ 88615 h 376615"/>
                <a:gd name="connsiteX80" fmla="*/ 19384 w 432000"/>
                <a:gd name="connsiteY80" fmla="*/ 88615 h 376615"/>
                <a:gd name="connsiteX81" fmla="*/ 19384 w 432000"/>
                <a:gd name="connsiteY81" fmla="*/ 357231 h 376615"/>
                <a:gd name="connsiteX82" fmla="*/ 229845 w 432000"/>
                <a:gd name="connsiteY82" fmla="*/ 357231 h 376615"/>
                <a:gd name="connsiteX83" fmla="*/ 229845 w 432000"/>
                <a:gd name="connsiteY83" fmla="*/ 279692 h 376615"/>
                <a:gd name="connsiteX84" fmla="*/ 287999 w 432000"/>
                <a:gd name="connsiteY84" fmla="*/ 279692 h 376615"/>
                <a:gd name="connsiteX85" fmla="*/ 287999 w 432000"/>
                <a:gd name="connsiteY85" fmla="*/ 254769 h 376615"/>
                <a:gd name="connsiteX86" fmla="*/ 310153 w 432000"/>
                <a:gd name="connsiteY86" fmla="*/ 232615 h 376615"/>
                <a:gd name="connsiteX87" fmla="*/ 310153 w 432000"/>
                <a:gd name="connsiteY87" fmla="*/ 304615 h 376615"/>
                <a:gd name="connsiteX88" fmla="*/ 246461 w 432000"/>
                <a:gd name="connsiteY88" fmla="*/ 376615 h 376615"/>
                <a:gd name="connsiteX89" fmla="*/ 0 w 432000"/>
                <a:gd name="connsiteY89" fmla="*/ 376615 h 376615"/>
                <a:gd name="connsiteX90" fmla="*/ 0 w 432000"/>
                <a:gd name="connsiteY90" fmla="*/ 77538 h 376615"/>
                <a:gd name="connsiteX91" fmla="*/ 0 w 432000"/>
                <a:gd name="connsiteY91" fmla="*/ 66461 h 376615"/>
                <a:gd name="connsiteX92" fmla="*/ 0 w 432000"/>
                <a:gd name="connsiteY92" fmla="*/ 16615 h 376615"/>
                <a:gd name="connsiteX93" fmla="*/ 41538 w 432000"/>
                <a:gd name="connsiteY93" fmla="*/ 16615 h 376615"/>
                <a:gd name="connsiteX94" fmla="*/ 41538 w 432000"/>
                <a:gd name="connsiteY94" fmla="*/ 55384 h 376615"/>
                <a:gd name="connsiteX95" fmla="*/ 47077 w 432000"/>
                <a:gd name="connsiteY95" fmla="*/ 55384 h 37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32000" h="376615">
                  <a:moveTo>
                    <a:pt x="55385" y="268616"/>
                  </a:moveTo>
                  <a:lnTo>
                    <a:pt x="177231" y="268616"/>
                  </a:lnTo>
                  <a:lnTo>
                    <a:pt x="177231" y="288001"/>
                  </a:lnTo>
                  <a:lnTo>
                    <a:pt x="55385" y="288001"/>
                  </a:lnTo>
                  <a:close/>
                  <a:moveTo>
                    <a:pt x="207691" y="243691"/>
                  </a:moveTo>
                  <a:lnTo>
                    <a:pt x="229845" y="260307"/>
                  </a:lnTo>
                  <a:lnTo>
                    <a:pt x="191076" y="279692"/>
                  </a:lnTo>
                  <a:close/>
                  <a:moveTo>
                    <a:pt x="55385" y="221538"/>
                  </a:moveTo>
                  <a:lnTo>
                    <a:pt x="177231" y="221538"/>
                  </a:lnTo>
                  <a:lnTo>
                    <a:pt x="177231" y="238154"/>
                  </a:lnTo>
                  <a:lnTo>
                    <a:pt x="55385" y="238154"/>
                  </a:lnTo>
                  <a:close/>
                  <a:moveTo>
                    <a:pt x="232615" y="180000"/>
                  </a:moveTo>
                  <a:lnTo>
                    <a:pt x="288000" y="235385"/>
                  </a:lnTo>
                  <a:lnTo>
                    <a:pt x="235384" y="257539"/>
                  </a:lnTo>
                  <a:lnTo>
                    <a:pt x="210461" y="235385"/>
                  </a:lnTo>
                  <a:close/>
                  <a:moveTo>
                    <a:pt x="55385" y="171692"/>
                  </a:moveTo>
                  <a:lnTo>
                    <a:pt x="177231" y="171692"/>
                  </a:lnTo>
                  <a:lnTo>
                    <a:pt x="177231" y="191077"/>
                  </a:lnTo>
                  <a:lnTo>
                    <a:pt x="55385" y="191077"/>
                  </a:lnTo>
                  <a:close/>
                  <a:moveTo>
                    <a:pt x="55385" y="127385"/>
                  </a:moveTo>
                  <a:lnTo>
                    <a:pt x="177231" y="127385"/>
                  </a:lnTo>
                  <a:lnTo>
                    <a:pt x="177231" y="146770"/>
                  </a:lnTo>
                  <a:lnTo>
                    <a:pt x="55385" y="146770"/>
                  </a:lnTo>
                  <a:close/>
                  <a:moveTo>
                    <a:pt x="396001" y="113538"/>
                  </a:moveTo>
                  <a:lnTo>
                    <a:pt x="401539" y="121846"/>
                  </a:lnTo>
                  <a:lnTo>
                    <a:pt x="296308" y="227078"/>
                  </a:lnTo>
                  <a:lnTo>
                    <a:pt x="288000" y="221540"/>
                  </a:lnTo>
                  <a:close/>
                  <a:moveTo>
                    <a:pt x="365536" y="83076"/>
                  </a:moveTo>
                  <a:lnTo>
                    <a:pt x="384921" y="105230"/>
                  </a:lnTo>
                  <a:lnTo>
                    <a:pt x="279690" y="210461"/>
                  </a:lnTo>
                  <a:lnTo>
                    <a:pt x="263075" y="191076"/>
                  </a:lnTo>
                  <a:close/>
                  <a:moveTo>
                    <a:pt x="346153" y="66461"/>
                  </a:moveTo>
                  <a:lnTo>
                    <a:pt x="357230" y="77538"/>
                  </a:lnTo>
                  <a:lnTo>
                    <a:pt x="251999" y="182769"/>
                  </a:lnTo>
                  <a:lnTo>
                    <a:pt x="240922" y="171692"/>
                  </a:lnTo>
                  <a:close/>
                  <a:moveTo>
                    <a:pt x="373846" y="38769"/>
                  </a:moveTo>
                  <a:lnTo>
                    <a:pt x="432000" y="94154"/>
                  </a:lnTo>
                  <a:lnTo>
                    <a:pt x="409846" y="116308"/>
                  </a:lnTo>
                  <a:lnTo>
                    <a:pt x="354461" y="60923"/>
                  </a:lnTo>
                  <a:close/>
                  <a:moveTo>
                    <a:pt x="47077" y="0"/>
                  </a:moveTo>
                  <a:lnTo>
                    <a:pt x="63692" y="0"/>
                  </a:lnTo>
                  <a:lnTo>
                    <a:pt x="63692" y="55384"/>
                  </a:lnTo>
                  <a:lnTo>
                    <a:pt x="69231" y="55384"/>
                  </a:lnTo>
                  <a:lnTo>
                    <a:pt x="69231" y="16615"/>
                  </a:lnTo>
                  <a:lnTo>
                    <a:pt x="88615" y="16615"/>
                  </a:lnTo>
                  <a:lnTo>
                    <a:pt x="88615" y="55384"/>
                  </a:lnTo>
                  <a:lnTo>
                    <a:pt x="96923" y="55384"/>
                  </a:lnTo>
                  <a:lnTo>
                    <a:pt x="96923" y="0"/>
                  </a:lnTo>
                  <a:lnTo>
                    <a:pt x="110769" y="0"/>
                  </a:lnTo>
                  <a:lnTo>
                    <a:pt x="110769" y="55384"/>
                  </a:lnTo>
                  <a:lnTo>
                    <a:pt x="119077" y="55384"/>
                  </a:lnTo>
                  <a:lnTo>
                    <a:pt x="119077" y="16615"/>
                  </a:lnTo>
                  <a:lnTo>
                    <a:pt x="141230" y="16615"/>
                  </a:lnTo>
                  <a:lnTo>
                    <a:pt x="141230" y="55384"/>
                  </a:lnTo>
                  <a:lnTo>
                    <a:pt x="146769" y="55384"/>
                  </a:lnTo>
                  <a:lnTo>
                    <a:pt x="146769" y="0"/>
                  </a:lnTo>
                  <a:lnTo>
                    <a:pt x="157846" y="0"/>
                  </a:lnTo>
                  <a:lnTo>
                    <a:pt x="157846" y="55384"/>
                  </a:lnTo>
                  <a:lnTo>
                    <a:pt x="166153" y="55384"/>
                  </a:lnTo>
                  <a:lnTo>
                    <a:pt x="166153" y="16615"/>
                  </a:lnTo>
                  <a:lnTo>
                    <a:pt x="188307" y="16615"/>
                  </a:lnTo>
                  <a:lnTo>
                    <a:pt x="188307" y="55384"/>
                  </a:lnTo>
                  <a:lnTo>
                    <a:pt x="199384" y="55384"/>
                  </a:lnTo>
                  <a:lnTo>
                    <a:pt x="199384" y="0"/>
                  </a:lnTo>
                  <a:lnTo>
                    <a:pt x="210461" y="0"/>
                  </a:lnTo>
                  <a:lnTo>
                    <a:pt x="210461" y="55384"/>
                  </a:lnTo>
                  <a:lnTo>
                    <a:pt x="218769" y="55384"/>
                  </a:lnTo>
                  <a:lnTo>
                    <a:pt x="218769" y="16615"/>
                  </a:lnTo>
                  <a:lnTo>
                    <a:pt x="240922" y="16615"/>
                  </a:lnTo>
                  <a:lnTo>
                    <a:pt x="240922" y="55384"/>
                  </a:lnTo>
                  <a:lnTo>
                    <a:pt x="246461" y="55384"/>
                  </a:lnTo>
                  <a:lnTo>
                    <a:pt x="246461" y="0"/>
                  </a:lnTo>
                  <a:lnTo>
                    <a:pt x="263076" y="0"/>
                  </a:lnTo>
                  <a:lnTo>
                    <a:pt x="263076" y="55384"/>
                  </a:lnTo>
                  <a:lnTo>
                    <a:pt x="268615" y="55384"/>
                  </a:lnTo>
                  <a:lnTo>
                    <a:pt x="268615" y="16615"/>
                  </a:lnTo>
                  <a:lnTo>
                    <a:pt x="310153" y="16615"/>
                  </a:lnTo>
                  <a:lnTo>
                    <a:pt x="310153" y="88615"/>
                  </a:lnTo>
                  <a:lnTo>
                    <a:pt x="287999" y="110769"/>
                  </a:lnTo>
                  <a:lnTo>
                    <a:pt x="287999" y="88615"/>
                  </a:lnTo>
                  <a:lnTo>
                    <a:pt x="19384" y="88615"/>
                  </a:lnTo>
                  <a:lnTo>
                    <a:pt x="19384" y="357231"/>
                  </a:lnTo>
                  <a:lnTo>
                    <a:pt x="229845" y="357231"/>
                  </a:lnTo>
                  <a:lnTo>
                    <a:pt x="229845" y="279692"/>
                  </a:lnTo>
                  <a:lnTo>
                    <a:pt x="287999" y="279692"/>
                  </a:lnTo>
                  <a:lnTo>
                    <a:pt x="287999" y="254769"/>
                  </a:lnTo>
                  <a:lnTo>
                    <a:pt x="310153" y="232615"/>
                  </a:lnTo>
                  <a:lnTo>
                    <a:pt x="310153" y="304615"/>
                  </a:lnTo>
                  <a:lnTo>
                    <a:pt x="246461" y="376615"/>
                  </a:lnTo>
                  <a:lnTo>
                    <a:pt x="0" y="376615"/>
                  </a:lnTo>
                  <a:lnTo>
                    <a:pt x="0" y="77538"/>
                  </a:lnTo>
                  <a:lnTo>
                    <a:pt x="0" y="66461"/>
                  </a:lnTo>
                  <a:lnTo>
                    <a:pt x="0" y="16615"/>
                  </a:lnTo>
                  <a:lnTo>
                    <a:pt x="41538" y="16615"/>
                  </a:lnTo>
                  <a:lnTo>
                    <a:pt x="41538" y="55384"/>
                  </a:lnTo>
                  <a:lnTo>
                    <a:pt x="47077" y="55384"/>
                  </a:lnTo>
                  <a:close/>
                </a:path>
              </a:pathLst>
            </a:custGeom>
            <a:solidFill>
              <a:schemeClr val="bg1"/>
            </a:solidFill>
            <a:ln>
              <a:noFill/>
            </a:ln>
          </p:spPr>
          <p:txBody>
            <a:bodyPr vert="horz" wrap="square" lIns="121920" tIns="60960" rIns="121920" bIns="60960" numCol="1" anchor="t" anchorCtr="0" compatLnSpc="1">
              <a:noAutofit/>
            </a:bodyPr>
            <a:lstStyle/>
            <a:p>
              <a:endParaRPr lang="en-US" sz="1400">
                <a:solidFill>
                  <a:schemeClr val="accent1"/>
                </a:solidFill>
                <a:latin typeface="+mn-ea"/>
              </a:endParaRPr>
            </a:p>
          </p:txBody>
        </p:sp>
      </p:grpSp>
    </p:spTree>
  </p:cSld>
  <p:clrMapOvr>
    <a:masterClrMapping/>
  </p:clrMapOvr>
  <mc:AlternateContent xmlns:mc="http://schemas.openxmlformats.org/markup-compatibility/2006">
    <mc:Choice xmlns:p14="http://schemas.microsoft.com/office/powerpoint/2010/main" Requires="p14">
      <p:transition spd="med">
        <p14:pan/>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up)">
                                      <p:cBhvr>
                                        <p:cTn id="10" dur="500"/>
                                        <p:tgtEl>
                                          <p:spTgt spid="2">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up)">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wipe(up)">
                                      <p:cBhvr>
                                        <p:cTn id="18" dur="500"/>
                                        <p:tgtEl>
                                          <p:spTgt spid="2">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wipe(up)">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wipe(up)">
                                      <p:cBhvr>
                                        <p:cTn id="26" dur="500"/>
                                        <p:tgtEl>
                                          <p:spTgt spid="2">
                                            <p:txEl>
                                              <p:pRg st="5" end="5"/>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wipe(up)">
                                      <p:cBhvr>
                                        <p:cTn id="29" dur="500"/>
                                        <p:tgtEl>
                                          <p:spTgt spid="2">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wipe(up)">
                                      <p:cBhvr>
                                        <p:cTn id="34" dur="500"/>
                                        <p:tgtEl>
                                          <p:spTgt spid="2">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wipe(up)">
                                      <p:cBhvr>
                                        <p:cTn id="39" dur="500"/>
                                        <p:tgtEl>
                                          <p:spTgt spid="2">
                                            <p:txEl>
                                              <p:pRg st="8" end="8"/>
                                            </p:txEl>
                                          </p:spTgt>
                                        </p:tgtEl>
                                      </p:cBhvr>
                                    </p:animEffect>
                                  </p:childTnLst>
                                </p:cTn>
                              </p:par>
                              <p:par>
                                <p:cTn id="40" presetID="1" presetClass="entr" presetSubtype="0"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网上报名系统的第一次访谈提纲</a:t>
            </a:r>
            <a:endParaRPr lang="zh-CN" altLang="en-US" dirty="0"/>
          </a:p>
        </p:txBody>
      </p:sp>
      <p:sp>
        <p:nvSpPr>
          <p:cNvPr id="6" name="内容占位符 5"/>
          <p:cNvSpPr>
            <a:spLocks noGrp="1"/>
          </p:cNvSpPr>
          <p:nvPr>
            <p:ph idx="1"/>
          </p:nvPr>
        </p:nvSpPr>
        <p:spPr>
          <a:xfrm>
            <a:off x="768096" y="913479"/>
            <a:ext cx="8090154" cy="3806854"/>
          </a:xfrm>
        </p:spPr>
        <p:txBody>
          <a:bodyPr>
            <a:noAutofit/>
          </a:bodyPr>
          <a:lstStyle/>
          <a:p>
            <a:pPr>
              <a:lnSpc>
                <a:spcPct val="100000"/>
              </a:lnSpc>
              <a:spcBef>
                <a:spcPts val="600"/>
              </a:spcBef>
            </a:pPr>
            <a:r>
              <a:rPr lang="zh-CN" altLang="en-US" sz="2000" b="1" dirty="0"/>
              <a:t>访谈对象：中国赛艇协会工作人员</a:t>
            </a:r>
            <a:endParaRPr lang="zh-CN" altLang="en-US" sz="2000" b="1" dirty="0"/>
          </a:p>
          <a:p>
            <a:pPr marL="0" indent="0">
              <a:lnSpc>
                <a:spcPct val="100000"/>
              </a:lnSpc>
              <a:spcBef>
                <a:spcPts val="600"/>
              </a:spcBef>
              <a:buNone/>
            </a:pPr>
            <a:r>
              <a:rPr lang="en-US" altLang="zh-CN" sz="2000" b="1" dirty="0">
                <a:solidFill>
                  <a:srgbClr val="FF6600"/>
                </a:solidFill>
              </a:rPr>
              <a:t>Q1</a:t>
            </a:r>
            <a:r>
              <a:rPr lang="zh-CN" altLang="en-US" sz="2000" b="1" dirty="0">
                <a:solidFill>
                  <a:srgbClr val="FF6600"/>
                </a:solidFill>
              </a:rPr>
              <a:t>：请问您平时主要有哪些工作要做呢？</a:t>
            </a:r>
            <a:endParaRPr lang="zh-CN" altLang="en-US" sz="2000" b="1" dirty="0">
              <a:solidFill>
                <a:srgbClr val="FF6600"/>
              </a:solidFill>
            </a:endParaRPr>
          </a:p>
          <a:p>
            <a:pPr marL="0" indent="0">
              <a:lnSpc>
                <a:spcPct val="100000"/>
              </a:lnSpc>
              <a:spcBef>
                <a:spcPts val="600"/>
              </a:spcBef>
              <a:buNone/>
            </a:pPr>
            <a:r>
              <a:rPr lang="en-US" altLang="zh-CN" sz="2000" dirty="0"/>
              <a:t>A1</a:t>
            </a:r>
            <a:r>
              <a:rPr lang="zh-CN" altLang="en-US" sz="2000" dirty="0"/>
              <a:t>：我的日常工作主要是发布赛事信息，整理各省队提交的报名信息。一般来说，</a:t>
            </a:r>
            <a:r>
              <a:rPr lang="zh-CN" altLang="zh-CN" sz="2000" dirty="0"/>
              <a:t>我们会先将赛事信息发布出来，然后各省赛艇队根据赛事要求报名参加相关赛事的比赛项目，各省赛艇队将参赛运动员的信息提交到赛艇协会，最后由我们统计整理参赛运动员信息。</a:t>
            </a:r>
            <a:endParaRPr lang="en-US" altLang="zh-CN" sz="2000" dirty="0"/>
          </a:p>
          <a:p>
            <a:pPr marL="0" indent="0">
              <a:lnSpc>
                <a:spcPct val="100000"/>
              </a:lnSpc>
              <a:spcBef>
                <a:spcPts val="600"/>
              </a:spcBef>
              <a:buNone/>
            </a:pPr>
            <a:r>
              <a:rPr lang="en-US" altLang="zh-CN" sz="2000" b="1" dirty="0">
                <a:solidFill>
                  <a:srgbClr val="FF6600"/>
                </a:solidFill>
              </a:rPr>
              <a:t>Q2</a:t>
            </a:r>
            <a:r>
              <a:rPr lang="zh-CN" altLang="en-US" sz="2000" b="1" dirty="0">
                <a:solidFill>
                  <a:srgbClr val="FF6600"/>
                </a:solidFill>
              </a:rPr>
              <a:t>：您能谈一下发布赛事信息的流程么？</a:t>
            </a:r>
            <a:endParaRPr lang="zh-CN" altLang="en-US" sz="2000" b="1" dirty="0">
              <a:solidFill>
                <a:srgbClr val="FF6600"/>
              </a:solidFill>
            </a:endParaRPr>
          </a:p>
          <a:p>
            <a:pPr marL="0" indent="0">
              <a:lnSpc>
                <a:spcPct val="100000"/>
              </a:lnSpc>
              <a:spcBef>
                <a:spcPts val="600"/>
              </a:spcBef>
              <a:buNone/>
            </a:pPr>
            <a:r>
              <a:rPr lang="en-US" altLang="zh-CN" sz="2000" dirty="0"/>
              <a:t>A2</a:t>
            </a:r>
            <a:r>
              <a:rPr lang="zh-CN" altLang="en-US" sz="2000" dirty="0"/>
              <a:t>：一般来讲，每次比赛之前我们会先将赛事信息发布出来，包括</a:t>
            </a:r>
            <a:r>
              <a:rPr lang="zh-CN" altLang="zh-CN" sz="2000" dirty="0"/>
              <a:t>赛事名称，赛事年份，主办单位，协办单位，主办单位联系人，协办单位联系人，比赛时间，比赛地点，报名时间，报名方法，竞赛项目，竞赛办法，参赛服装和器材，奖励与计分办法</a:t>
            </a:r>
            <a:r>
              <a:rPr lang="zh-CN" altLang="en-US" sz="2000" dirty="0"/>
              <a:t>，</a:t>
            </a:r>
            <a:r>
              <a:rPr lang="zh-CN" altLang="zh-CN" sz="2000" dirty="0"/>
              <a:t>相关附件</a:t>
            </a:r>
            <a:r>
              <a:rPr lang="zh-CN" altLang="en-US" sz="2000" dirty="0"/>
              <a:t>，其他等</a:t>
            </a:r>
            <a:r>
              <a:rPr lang="zh-CN" altLang="en-US" sz="2000" dirty="0" smtClean="0"/>
              <a:t>。</a:t>
            </a:r>
            <a:endParaRPr lang="zh-CN" altLang="en-US" sz="2000" dirty="0"/>
          </a:p>
        </p:txBody>
      </p:sp>
      <p:sp>
        <p:nvSpPr>
          <p:cNvPr id="3" name="日期占位符 2"/>
          <p:cNvSpPr>
            <a:spLocks noGrp="1"/>
          </p:cNvSpPr>
          <p:nvPr>
            <p:ph type="dt" sz="half" idx="10"/>
          </p:nvPr>
        </p:nvSpPr>
        <p:spPr/>
        <p:txBody>
          <a:bodyPr/>
          <a:lstStyle/>
          <a:p>
            <a:fld id="{CEF56E1B-A40A-47F5-ABF8-6DB36AEB78EC}" type="datetime1">
              <a:rPr lang="zh-CN" altLang="en-US" smtClean="0"/>
            </a:fld>
            <a:endParaRPr lang="zh-CN" altLang="en-US"/>
          </a:p>
        </p:txBody>
      </p:sp>
      <p:sp>
        <p:nvSpPr>
          <p:cNvPr id="4" name="页脚占位符 3"/>
          <p:cNvSpPr>
            <a:spLocks noGrp="1"/>
          </p:cNvSpPr>
          <p:nvPr>
            <p:ph type="ftr" sz="quarter" idx="11"/>
          </p:nvPr>
        </p:nvSpPr>
        <p:spPr/>
        <p:txBody>
          <a:bodyPr/>
          <a:lstStyle/>
          <a:p>
            <a:r>
              <a:rPr lang="zh-CN" altLang="en-US" smtClean="0"/>
              <a:t>软件工程</a:t>
            </a:r>
            <a:endParaRPr lang="zh-CN" altLang="en-US"/>
          </a:p>
        </p:txBody>
      </p:sp>
      <p:sp>
        <p:nvSpPr>
          <p:cNvPr id="5" name="灯片编号占位符 4"/>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网上报名系统的第一次访谈提纲</a:t>
            </a:r>
            <a:endParaRPr lang="zh-CN" altLang="en-US" dirty="0"/>
          </a:p>
        </p:txBody>
      </p:sp>
      <p:sp>
        <p:nvSpPr>
          <p:cNvPr id="6" name="内容占位符 5"/>
          <p:cNvSpPr>
            <a:spLocks noGrp="1"/>
          </p:cNvSpPr>
          <p:nvPr>
            <p:ph idx="1"/>
          </p:nvPr>
        </p:nvSpPr>
        <p:spPr>
          <a:xfrm>
            <a:off x="768096" y="913479"/>
            <a:ext cx="8090154" cy="3806854"/>
          </a:xfrm>
        </p:spPr>
        <p:txBody>
          <a:bodyPr>
            <a:noAutofit/>
          </a:bodyPr>
          <a:lstStyle/>
          <a:p>
            <a:pPr>
              <a:lnSpc>
                <a:spcPct val="100000"/>
              </a:lnSpc>
              <a:spcBef>
                <a:spcPts val="600"/>
              </a:spcBef>
            </a:pPr>
            <a:r>
              <a:rPr lang="zh-CN" altLang="en-US" sz="2000" b="1" dirty="0"/>
              <a:t>访谈对象：中国赛艇协会工作人员</a:t>
            </a:r>
            <a:endParaRPr lang="zh-CN" altLang="en-US" sz="2000" b="1" dirty="0"/>
          </a:p>
          <a:p>
            <a:pPr marL="0" indent="0">
              <a:lnSpc>
                <a:spcPct val="100000"/>
              </a:lnSpc>
              <a:spcBef>
                <a:spcPts val="1800"/>
              </a:spcBef>
              <a:buNone/>
            </a:pPr>
            <a:r>
              <a:rPr lang="en-US" altLang="zh-CN" sz="2000" b="1" dirty="0">
                <a:solidFill>
                  <a:srgbClr val="FF6600"/>
                </a:solidFill>
              </a:rPr>
              <a:t>Q3</a:t>
            </a:r>
            <a:r>
              <a:rPr lang="zh-CN" altLang="en-US" sz="2000" b="1" dirty="0">
                <a:solidFill>
                  <a:srgbClr val="FF6600"/>
                </a:solidFill>
              </a:rPr>
              <a:t>：各省队提交的报名信息包括哪些内容呢？</a:t>
            </a:r>
            <a:endParaRPr lang="zh-CN" altLang="en-US" sz="2000" b="1" dirty="0">
              <a:solidFill>
                <a:srgbClr val="FF6600"/>
              </a:solidFill>
            </a:endParaRPr>
          </a:p>
          <a:p>
            <a:pPr marL="0" indent="0">
              <a:lnSpc>
                <a:spcPct val="100000"/>
              </a:lnSpc>
              <a:spcBef>
                <a:spcPts val="600"/>
              </a:spcBef>
              <a:buNone/>
            </a:pPr>
            <a:r>
              <a:rPr lang="en-US" altLang="zh-CN" sz="2000" dirty="0"/>
              <a:t>A3</a:t>
            </a:r>
            <a:r>
              <a:rPr lang="zh-CN" altLang="en-US" sz="2000" dirty="0"/>
              <a:t>：</a:t>
            </a:r>
            <a:r>
              <a:rPr lang="zh-CN" altLang="zh-CN" sz="2000" dirty="0"/>
              <a:t>各参赛单位提交的报名信息</a:t>
            </a:r>
            <a:r>
              <a:rPr lang="zh-CN" altLang="en-US" sz="2000" dirty="0"/>
              <a:t>包括两部分，</a:t>
            </a:r>
            <a:r>
              <a:rPr lang="zh-CN" altLang="zh-CN" sz="2000" dirty="0"/>
              <a:t>参赛单位的信息和运动员的信息。</a:t>
            </a:r>
            <a:endParaRPr lang="en-US" altLang="zh-CN" sz="2000" dirty="0"/>
          </a:p>
          <a:p>
            <a:pPr marL="0" indent="0">
              <a:lnSpc>
                <a:spcPct val="100000"/>
              </a:lnSpc>
              <a:spcBef>
                <a:spcPts val="600"/>
              </a:spcBef>
              <a:buNone/>
            </a:pPr>
            <a:r>
              <a:rPr lang="en-US" altLang="zh-CN" sz="2000" b="1" dirty="0">
                <a:solidFill>
                  <a:srgbClr val="FF6600"/>
                </a:solidFill>
              </a:rPr>
              <a:t>Q4</a:t>
            </a:r>
            <a:r>
              <a:rPr lang="zh-CN" altLang="en-US" sz="2000" b="1" dirty="0">
                <a:solidFill>
                  <a:srgbClr val="FF6600"/>
                </a:solidFill>
              </a:rPr>
              <a:t>：您刚才提到的“各参赛单位” 是不是指“各省队”？</a:t>
            </a:r>
            <a:endParaRPr lang="zh-CN" altLang="en-US" sz="2000" b="1" dirty="0">
              <a:solidFill>
                <a:srgbClr val="FF6600"/>
              </a:solidFill>
            </a:endParaRPr>
          </a:p>
          <a:p>
            <a:pPr marL="0" indent="0">
              <a:lnSpc>
                <a:spcPct val="100000"/>
              </a:lnSpc>
              <a:spcBef>
                <a:spcPts val="600"/>
              </a:spcBef>
              <a:buNone/>
            </a:pPr>
            <a:r>
              <a:rPr lang="en-US" altLang="zh-CN" sz="2000" dirty="0"/>
              <a:t>A4</a:t>
            </a:r>
            <a:r>
              <a:rPr lang="zh-CN" altLang="en-US" sz="2000" dirty="0"/>
              <a:t>：是的</a:t>
            </a:r>
            <a:endParaRPr lang="zh-CN" altLang="zh-CN" sz="2000" dirty="0"/>
          </a:p>
          <a:p>
            <a:pPr marL="0" indent="0">
              <a:lnSpc>
                <a:spcPct val="100000"/>
              </a:lnSpc>
              <a:spcBef>
                <a:spcPts val="600"/>
              </a:spcBef>
              <a:buNone/>
            </a:pPr>
            <a:r>
              <a:rPr lang="en-US" altLang="zh-CN" sz="2000" b="1" dirty="0">
                <a:solidFill>
                  <a:srgbClr val="FF6600"/>
                </a:solidFill>
              </a:rPr>
              <a:t>Q5</a:t>
            </a:r>
            <a:r>
              <a:rPr lang="zh-CN" altLang="en-US" sz="2000" b="1" dirty="0">
                <a:solidFill>
                  <a:srgbClr val="FF6600"/>
                </a:solidFill>
              </a:rPr>
              <a:t>：参赛单位信息包括哪些内容呢？</a:t>
            </a:r>
            <a:endParaRPr lang="zh-CN" altLang="en-US" sz="2000" b="1" dirty="0">
              <a:solidFill>
                <a:srgbClr val="FF6600"/>
              </a:solidFill>
            </a:endParaRPr>
          </a:p>
          <a:p>
            <a:pPr marL="0" indent="0">
              <a:lnSpc>
                <a:spcPct val="100000"/>
              </a:lnSpc>
              <a:spcBef>
                <a:spcPts val="600"/>
              </a:spcBef>
              <a:buNone/>
            </a:pPr>
            <a:r>
              <a:rPr lang="en-US" altLang="zh-CN" sz="2000" dirty="0"/>
              <a:t>A5</a:t>
            </a:r>
            <a:r>
              <a:rPr lang="zh-CN" altLang="en-US" sz="2000" dirty="0"/>
              <a:t>：</a:t>
            </a:r>
            <a:r>
              <a:rPr lang="zh-CN" altLang="zh-CN" sz="2000" dirty="0"/>
              <a:t>参赛单位信息有：赛事名称，参赛单位名称，领队，教练，医生，工作人员，填报人，填报时间，联系电话，传真</a:t>
            </a:r>
            <a:r>
              <a:rPr lang="zh-CN" altLang="en-US" sz="2000" dirty="0"/>
              <a:t>。</a:t>
            </a:r>
            <a:endParaRPr lang="zh-CN" altLang="en-US" sz="2000" dirty="0"/>
          </a:p>
        </p:txBody>
      </p:sp>
      <p:sp>
        <p:nvSpPr>
          <p:cNvPr id="3" name="日期占位符 2"/>
          <p:cNvSpPr>
            <a:spLocks noGrp="1"/>
          </p:cNvSpPr>
          <p:nvPr>
            <p:ph type="dt" sz="half" idx="10"/>
          </p:nvPr>
        </p:nvSpPr>
        <p:spPr/>
        <p:txBody>
          <a:bodyPr/>
          <a:lstStyle/>
          <a:p>
            <a:fld id="{8BBCF677-9B91-4465-978C-2BEA73D366D5}" type="datetime1">
              <a:rPr lang="zh-CN" altLang="en-US" smtClean="0"/>
            </a:fld>
            <a:endParaRPr lang="zh-CN" altLang="en-US"/>
          </a:p>
        </p:txBody>
      </p:sp>
      <p:sp>
        <p:nvSpPr>
          <p:cNvPr id="4" name="页脚占位符 3"/>
          <p:cNvSpPr>
            <a:spLocks noGrp="1"/>
          </p:cNvSpPr>
          <p:nvPr>
            <p:ph type="ftr" sz="quarter" idx="11"/>
          </p:nvPr>
        </p:nvSpPr>
        <p:spPr/>
        <p:txBody>
          <a:bodyPr/>
          <a:lstStyle/>
          <a:p>
            <a:r>
              <a:rPr lang="zh-CN" altLang="en-US" smtClean="0"/>
              <a:t>软件工程</a:t>
            </a:r>
            <a:endParaRPr lang="zh-CN" altLang="en-US"/>
          </a:p>
        </p:txBody>
      </p:sp>
      <p:sp>
        <p:nvSpPr>
          <p:cNvPr id="5" name="灯片编号占位符 4"/>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网上报名系统的第一次访谈提纲</a:t>
            </a:r>
            <a:endParaRPr lang="zh-CN" altLang="en-US" dirty="0"/>
          </a:p>
        </p:txBody>
      </p:sp>
      <p:sp>
        <p:nvSpPr>
          <p:cNvPr id="6" name="内容占位符 5"/>
          <p:cNvSpPr>
            <a:spLocks noGrp="1"/>
          </p:cNvSpPr>
          <p:nvPr>
            <p:ph idx="1"/>
          </p:nvPr>
        </p:nvSpPr>
        <p:spPr>
          <a:xfrm>
            <a:off x="768096" y="913479"/>
            <a:ext cx="8090154" cy="3806854"/>
          </a:xfrm>
        </p:spPr>
        <p:txBody>
          <a:bodyPr>
            <a:noAutofit/>
          </a:bodyPr>
          <a:lstStyle/>
          <a:p>
            <a:pPr>
              <a:lnSpc>
                <a:spcPct val="100000"/>
              </a:lnSpc>
              <a:spcBef>
                <a:spcPts val="600"/>
              </a:spcBef>
            </a:pPr>
            <a:r>
              <a:rPr lang="zh-CN" altLang="en-US" sz="2000" b="1" dirty="0"/>
              <a:t>访谈对象：中国赛艇协会工作人员</a:t>
            </a:r>
            <a:endParaRPr lang="zh-CN" altLang="en-US" sz="2000" b="1" dirty="0"/>
          </a:p>
          <a:p>
            <a:pPr marL="0" indent="0">
              <a:lnSpc>
                <a:spcPct val="100000"/>
              </a:lnSpc>
              <a:spcBef>
                <a:spcPts val="1800"/>
              </a:spcBef>
              <a:buNone/>
            </a:pPr>
            <a:r>
              <a:rPr lang="en-US" altLang="zh-CN" sz="2000" b="1" dirty="0">
                <a:solidFill>
                  <a:srgbClr val="FF6600"/>
                </a:solidFill>
              </a:rPr>
              <a:t>Q6</a:t>
            </a:r>
            <a:r>
              <a:rPr lang="zh-CN" altLang="en-US" sz="2000" b="1" dirty="0">
                <a:solidFill>
                  <a:srgbClr val="FF6600"/>
                </a:solidFill>
              </a:rPr>
              <a:t>：参赛运动员的信息包括哪些内容呢？</a:t>
            </a:r>
            <a:endParaRPr lang="zh-CN" altLang="en-US" sz="2000" b="1" dirty="0">
              <a:solidFill>
                <a:srgbClr val="FF6600"/>
              </a:solidFill>
            </a:endParaRPr>
          </a:p>
          <a:p>
            <a:pPr marL="0" indent="0">
              <a:lnSpc>
                <a:spcPct val="100000"/>
              </a:lnSpc>
              <a:spcBef>
                <a:spcPts val="600"/>
              </a:spcBef>
              <a:buNone/>
            </a:pPr>
            <a:r>
              <a:rPr lang="en-US" altLang="zh-CN" sz="2000" dirty="0"/>
              <a:t>A6</a:t>
            </a:r>
            <a:r>
              <a:rPr lang="zh-CN" altLang="en-US" sz="2000" dirty="0"/>
              <a:t>：</a:t>
            </a:r>
            <a:r>
              <a:rPr lang="zh-CN" altLang="zh-CN" sz="2000" dirty="0"/>
              <a:t>参赛运动员的信息有：姓名，性别，年龄，赛事名称，参赛单位，运动员注册证号，竞赛项目名称，备注</a:t>
            </a:r>
            <a:r>
              <a:rPr lang="zh-CN" altLang="en-US" sz="2000" dirty="0"/>
              <a:t>。</a:t>
            </a:r>
            <a:endParaRPr lang="en-US" altLang="zh-CN" sz="2000" dirty="0"/>
          </a:p>
          <a:p>
            <a:pPr marL="0" indent="0">
              <a:lnSpc>
                <a:spcPct val="100000"/>
              </a:lnSpc>
              <a:spcBef>
                <a:spcPts val="600"/>
              </a:spcBef>
              <a:buNone/>
            </a:pPr>
            <a:r>
              <a:rPr lang="en-US" altLang="zh-CN" sz="2000" b="1" dirty="0">
                <a:solidFill>
                  <a:srgbClr val="FF6600"/>
                </a:solidFill>
              </a:rPr>
              <a:t>Q7</a:t>
            </a:r>
            <a:r>
              <a:rPr lang="zh-CN" altLang="en-US" sz="2000" b="1" dirty="0">
                <a:solidFill>
                  <a:srgbClr val="FF6600"/>
                </a:solidFill>
              </a:rPr>
              <a:t>：各省队提交的报名信息有时间限制么？</a:t>
            </a:r>
            <a:endParaRPr lang="zh-CN" altLang="en-US" sz="2000" b="1" dirty="0">
              <a:solidFill>
                <a:srgbClr val="FF6600"/>
              </a:solidFill>
            </a:endParaRPr>
          </a:p>
          <a:p>
            <a:pPr marL="0" indent="0">
              <a:lnSpc>
                <a:spcPct val="100000"/>
              </a:lnSpc>
              <a:spcBef>
                <a:spcPts val="600"/>
              </a:spcBef>
              <a:buNone/>
            </a:pPr>
            <a:r>
              <a:rPr lang="en-US" altLang="zh-CN" sz="2000" dirty="0"/>
              <a:t>A7</a:t>
            </a:r>
            <a:r>
              <a:rPr lang="zh-CN" altLang="en-US" sz="2000" dirty="0"/>
              <a:t>：在赛事报名截止时间之前都可以提交</a:t>
            </a:r>
            <a:r>
              <a:rPr lang="zh-CN" altLang="zh-CN" sz="2000" dirty="0"/>
              <a:t>。</a:t>
            </a:r>
            <a:endParaRPr lang="en-US" altLang="zh-CN" sz="2000" dirty="0"/>
          </a:p>
          <a:p>
            <a:pPr marL="0" indent="0">
              <a:lnSpc>
                <a:spcPct val="100000"/>
              </a:lnSpc>
              <a:spcBef>
                <a:spcPts val="600"/>
              </a:spcBef>
              <a:buNone/>
            </a:pPr>
            <a:r>
              <a:rPr lang="en-US" altLang="zh-CN" sz="2000" b="1" dirty="0">
                <a:solidFill>
                  <a:srgbClr val="FF6600"/>
                </a:solidFill>
              </a:rPr>
              <a:t>Q8</a:t>
            </a:r>
            <a:r>
              <a:rPr lang="zh-CN" altLang="en-US" sz="2000" b="1" dirty="0">
                <a:solidFill>
                  <a:srgbClr val="FF6600"/>
                </a:solidFill>
              </a:rPr>
              <a:t>：如果有运动员报名之后临时无法参加比赛可以取消报名么？</a:t>
            </a:r>
            <a:endParaRPr lang="zh-CN" altLang="en-US" sz="2000" b="1" dirty="0">
              <a:solidFill>
                <a:srgbClr val="FF6600"/>
              </a:solidFill>
            </a:endParaRPr>
          </a:p>
          <a:p>
            <a:pPr marL="0" indent="0">
              <a:lnSpc>
                <a:spcPct val="100000"/>
              </a:lnSpc>
              <a:spcBef>
                <a:spcPts val="600"/>
              </a:spcBef>
              <a:buNone/>
            </a:pPr>
            <a:r>
              <a:rPr lang="en-US" altLang="zh-CN" sz="2000" dirty="0"/>
              <a:t>A8</a:t>
            </a:r>
            <a:r>
              <a:rPr lang="zh-CN" altLang="en-US" sz="2000" dirty="0"/>
              <a:t>：如果无法参赛，在赛事报名截止时间之前可以取消报名。</a:t>
            </a:r>
            <a:endParaRPr lang="zh-CN" altLang="zh-CN" sz="2000" dirty="0"/>
          </a:p>
        </p:txBody>
      </p:sp>
      <p:sp>
        <p:nvSpPr>
          <p:cNvPr id="3" name="日期占位符 2"/>
          <p:cNvSpPr>
            <a:spLocks noGrp="1"/>
          </p:cNvSpPr>
          <p:nvPr>
            <p:ph type="dt" sz="half" idx="10"/>
          </p:nvPr>
        </p:nvSpPr>
        <p:spPr/>
        <p:txBody>
          <a:bodyPr/>
          <a:lstStyle/>
          <a:p>
            <a:fld id="{43BCA168-F805-4ED5-8375-924E0C9AC7F0}" type="datetime1">
              <a:rPr lang="zh-CN" altLang="en-US" smtClean="0"/>
            </a:fld>
            <a:endParaRPr lang="zh-CN" altLang="en-US"/>
          </a:p>
        </p:txBody>
      </p:sp>
      <p:sp>
        <p:nvSpPr>
          <p:cNvPr id="4" name="页脚占位符 3"/>
          <p:cNvSpPr>
            <a:spLocks noGrp="1"/>
          </p:cNvSpPr>
          <p:nvPr>
            <p:ph type="ftr" sz="quarter" idx="11"/>
          </p:nvPr>
        </p:nvSpPr>
        <p:spPr/>
        <p:txBody>
          <a:bodyPr/>
          <a:lstStyle/>
          <a:p>
            <a:r>
              <a:rPr lang="zh-CN" altLang="en-US" smtClean="0"/>
              <a:t>软件工程</a:t>
            </a:r>
            <a:endParaRPr lang="zh-CN" altLang="en-US"/>
          </a:p>
        </p:txBody>
      </p:sp>
      <p:sp>
        <p:nvSpPr>
          <p:cNvPr id="5" name="灯片编号占位符 4"/>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网上报名系统的第一次访谈提纲</a:t>
            </a:r>
            <a:endParaRPr lang="zh-CN" altLang="en-US" dirty="0"/>
          </a:p>
        </p:txBody>
      </p:sp>
      <p:sp>
        <p:nvSpPr>
          <p:cNvPr id="6" name="内容占位符 5"/>
          <p:cNvSpPr>
            <a:spLocks noGrp="1"/>
          </p:cNvSpPr>
          <p:nvPr>
            <p:ph idx="1"/>
          </p:nvPr>
        </p:nvSpPr>
        <p:spPr>
          <a:xfrm>
            <a:off x="768096" y="913479"/>
            <a:ext cx="8090154" cy="3806854"/>
          </a:xfrm>
        </p:spPr>
        <p:txBody>
          <a:bodyPr>
            <a:noAutofit/>
          </a:bodyPr>
          <a:lstStyle/>
          <a:p>
            <a:pPr>
              <a:lnSpc>
                <a:spcPct val="100000"/>
              </a:lnSpc>
              <a:spcBef>
                <a:spcPts val="600"/>
              </a:spcBef>
            </a:pPr>
            <a:r>
              <a:rPr lang="zh-CN" altLang="en-US" sz="2000" b="1" dirty="0"/>
              <a:t>访谈对象：中国赛艇协会工作人员</a:t>
            </a:r>
            <a:endParaRPr lang="zh-CN" altLang="en-US" sz="2000" b="1" dirty="0"/>
          </a:p>
          <a:p>
            <a:pPr marL="0" indent="0">
              <a:spcBef>
                <a:spcPts val="1800"/>
              </a:spcBef>
              <a:buNone/>
            </a:pPr>
            <a:r>
              <a:rPr lang="en-US" altLang="zh-CN" sz="2000" b="1" dirty="0">
                <a:solidFill>
                  <a:srgbClr val="FF6600"/>
                </a:solidFill>
              </a:rPr>
              <a:t>Q9</a:t>
            </a:r>
            <a:r>
              <a:rPr lang="zh-CN" altLang="en-US" sz="2000" b="1" dirty="0">
                <a:solidFill>
                  <a:srgbClr val="FF6600"/>
                </a:solidFill>
              </a:rPr>
              <a:t>：参赛单位信息也可以修改么？比如某医生或者某工作人员无法到达比赛现场？</a:t>
            </a:r>
            <a:endParaRPr lang="zh-CN" altLang="en-US" sz="2000" b="1" dirty="0">
              <a:solidFill>
                <a:srgbClr val="FF6600"/>
              </a:solidFill>
            </a:endParaRPr>
          </a:p>
          <a:p>
            <a:pPr marL="0" indent="0">
              <a:spcBef>
                <a:spcPts val="600"/>
              </a:spcBef>
              <a:buNone/>
            </a:pPr>
            <a:r>
              <a:rPr lang="en-US" altLang="zh-CN" sz="2000" dirty="0"/>
              <a:t>A9</a:t>
            </a:r>
            <a:r>
              <a:rPr lang="zh-CN" altLang="en-US" sz="2000" dirty="0"/>
              <a:t>：在赛事报名截止时间之前可以修改。</a:t>
            </a:r>
            <a:endParaRPr lang="en-US" altLang="zh-CN" sz="2000" dirty="0"/>
          </a:p>
          <a:p>
            <a:pPr marL="0" indent="0">
              <a:spcBef>
                <a:spcPts val="600"/>
              </a:spcBef>
              <a:buNone/>
            </a:pPr>
            <a:r>
              <a:rPr lang="en-US" altLang="zh-CN" sz="2000" b="1" dirty="0">
                <a:solidFill>
                  <a:srgbClr val="FF6600"/>
                </a:solidFill>
              </a:rPr>
              <a:t>Q10</a:t>
            </a:r>
            <a:r>
              <a:rPr lang="zh-CN" altLang="en-US" sz="2000" b="1" dirty="0">
                <a:solidFill>
                  <a:srgbClr val="FF6600"/>
                </a:solidFill>
              </a:rPr>
              <a:t>：各省队把报名信息提交给您之后，需要做哪些整理呢？</a:t>
            </a:r>
            <a:endParaRPr lang="zh-CN" altLang="en-US" sz="2000" b="1" dirty="0">
              <a:solidFill>
                <a:srgbClr val="FF6600"/>
              </a:solidFill>
            </a:endParaRPr>
          </a:p>
          <a:p>
            <a:pPr marL="0" indent="0">
              <a:spcBef>
                <a:spcPts val="600"/>
              </a:spcBef>
              <a:buNone/>
            </a:pPr>
            <a:r>
              <a:rPr lang="en-US" altLang="zh-CN" sz="2000" dirty="0"/>
              <a:t>A10</a:t>
            </a:r>
            <a:r>
              <a:rPr lang="zh-CN" altLang="en-US" sz="2000" dirty="0"/>
              <a:t>：我们会按照竞赛的项目、组别、参赛单位分别整理运动员报名表，根据赛事名称来整理参赛单位报名表。</a:t>
            </a:r>
            <a:endParaRPr lang="en-US" altLang="zh-CN" sz="2000" dirty="0"/>
          </a:p>
        </p:txBody>
      </p:sp>
      <p:sp>
        <p:nvSpPr>
          <p:cNvPr id="3" name="日期占位符 2"/>
          <p:cNvSpPr>
            <a:spLocks noGrp="1"/>
          </p:cNvSpPr>
          <p:nvPr>
            <p:ph type="dt" sz="half" idx="10"/>
          </p:nvPr>
        </p:nvSpPr>
        <p:spPr/>
        <p:txBody>
          <a:bodyPr/>
          <a:lstStyle/>
          <a:p>
            <a:fld id="{9098A77A-537D-43F6-9BCF-49BE270A69A0}" type="datetime1">
              <a:rPr lang="zh-CN" altLang="en-US" smtClean="0"/>
            </a:fld>
            <a:endParaRPr lang="zh-CN" altLang="en-US"/>
          </a:p>
        </p:txBody>
      </p:sp>
      <p:sp>
        <p:nvSpPr>
          <p:cNvPr id="4" name="页脚占位符 3"/>
          <p:cNvSpPr>
            <a:spLocks noGrp="1"/>
          </p:cNvSpPr>
          <p:nvPr>
            <p:ph type="ftr" sz="quarter" idx="11"/>
          </p:nvPr>
        </p:nvSpPr>
        <p:spPr/>
        <p:txBody>
          <a:bodyPr/>
          <a:lstStyle/>
          <a:p>
            <a:r>
              <a:rPr lang="zh-CN" altLang="en-US" smtClean="0"/>
              <a:t>软件工程</a:t>
            </a:r>
            <a:endParaRPr lang="zh-CN" altLang="en-US"/>
          </a:p>
        </p:txBody>
      </p:sp>
      <p:sp>
        <p:nvSpPr>
          <p:cNvPr id="5" name="灯片编号占位符 4"/>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网上报名系统的第一次访谈提纲</a:t>
            </a:r>
            <a:endParaRPr lang="zh-CN" altLang="en-US" dirty="0"/>
          </a:p>
        </p:txBody>
      </p:sp>
      <p:sp>
        <p:nvSpPr>
          <p:cNvPr id="6" name="内容占位符 5"/>
          <p:cNvSpPr>
            <a:spLocks noGrp="1"/>
          </p:cNvSpPr>
          <p:nvPr>
            <p:ph idx="1"/>
          </p:nvPr>
        </p:nvSpPr>
        <p:spPr>
          <a:xfrm>
            <a:off x="768096" y="913479"/>
            <a:ext cx="8090154" cy="3806854"/>
          </a:xfrm>
        </p:spPr>
        <p:txBody>
          <a:bodyPr>
            <a:noAutofit/>
          </a:bodyPr>
          <a:lstStyle/>
          <a:p>
            <a:r>
              <a:rPr lang="zh-CN" altLang="en-US" sz="2000" b="1" dirty="0" smtClean="0"/>
              <a:t>访谈对象：项目委托者</a:t>
            </a:r>
            <a:endParaRPr lang="zh-CN" altLang="en-US" sz="2000" b="1" dirty="0" smtClean="0"/>
          </a:p>
          <a:p>
            <a:pPr marL="0" indent="0">
              <a:lnSpc>
                <a:spcPct val="100000"/>
              </a:lnSpc>
              <a:spcBef>
                <a:spcPts val="1800"/>
              </a:spcBef>
              <a:buNone/>
            </a:pPr>
            <a:r>
              <a:rPr lang="en-US" altLang="zh-CN" sz="2000" b="1" dirty="0" smtClean="0">
                <a:solidFill>
                  <a:srgbClr val="FF6600"/>
                </a:solidFill>
              </a:rPr>
              <a:t>Q1</a:t>
            </a:r>
            <a:r>
              <a:rPr lang="zh-CN" altLang="en-US" sz="2000" b="1" dirty="0" smtClean="0">
                <a:solidFill>
                  <a:srgbClr val="FF6600"/>
                </a:solidFill>
              </a:rPr>
              <a:t>：你好，我们想问一下您关于系统的一些情况。这个系统开发出来之后，供谁使用呢？</a:t>
            </a:r>
            <a:endParaRPr lang="zh-CN" altLang="en-US" sz="2000" b="1" dirty="0" smtClean="0">
              <a:solidFill>
                <a:srgbClr val="FF6600"/>
              </a:solidFill>
            </a:endParaRPr>
          </a:p>
          <a:p>
            <a:pPr marL="0" indent="0">
              <a:spcBef>
                <a:spcPts val="600"/>
              </a:spcBef>
              <a:buNone/>
            </a:pPr>
            <a:r>
              <a:rPr lang="en-US" altLang="zh-CN" sz="2000" dirty="0" smtClean="0"/>
              <a:t>A1</a:t>
            </a:r>
            <a:r>
              <a:rPr lang="zh-CN" altLang="en-US" sz="2000" dirty="0"/>
              <a:t>：各省队参赛报名负责人可以使用该系统进行网上报名，赛艇协会管理人员可以使用该系统发布赛事信息和做一些相应的管理工作，比如竞赛项目和运动员的管理工作。</a:t>
            </a:r>
            <a:endParaRPr lang="en-US" altLang="zh-CN" sz="2000" dirty="0"/>
          </a:p>
          <a:p>
            <a:pPr marL="0" indent="0">
              <a:spcBef>
                <a:spcPts val="600"/>
              </a:spcBef>
              <a:buNone/>
            </a:pPr>
            <a:r>
              <a:rPr lang="en-US" altLang="zh-CN" sz="2000" b="1" dirty="0">
                <a:solidFill>
                  <a:srgbClr val="FF6600"/>
                </a:solidFill>
              </a:rPr>
              <a:t>Q2</a:t>
            </a:r>
            <a:r>
              <a:rPr lang="zh-CN" altLang="en-US" sz="2000" b="1" dirty="0">
                <a:solidFill>
                  <a:srgbClr val="FF6600"/>
                </a:solidFill>
              </a:rPr>
              <a:t>：竞赛项目包括哪些内容呢？</a:t>
            </a:r>
            <a:endParaRPr lang="zh-CN" altLang="en-US" sz="2000" b="1" dirty="0">
              <a:solidFill>
                <a:srgbClr val="FF6600"/>
              </a:solidFill>
            </a:endParaRPr>
          </a:p>
          <a:p>
            <a:pPr marL="0" indent="0">
              <a:spcBef>
                <a:spcPts val="600"/>
              </a:spcBef>
              <a:buNone/>
            </a:pPr>
            <a:r>
              <a:rPr lang="en-US" altLang="zh-CN" sz="2000" dirty="0"/>
              <a:t>A2</a:t>
            </a:r>
            <a:r>
              <a:rPr lang="zh-CN" altLang="en-US" sz="2000" dirty="0"/>
              <a:t>：竞赛项目主要包括：竞赛项目名称，项目缩写，组别（男子，女子，男子轻量级，女子轻量级）</a:t>
            </a:r>
            <a:r>
              <a:rPr lang="zh-CN" altLang="zh-CN" sz="2000" dirty="0" smtClean="0"/>
              <a:t>。</a:t>
            </a:r>
            <a:endParaRPr lang="zh-CN" altLang="en-US" sz="2000" dirty="0"/>
          </a:p>
        </p:txBody>
      </p:sp>
      <p:sp>
        <p:nvSpPr>
          <p:cNvPr id="3" name="日期占位符 2"/>
          <p:cNvSpPr>
            <a:spLocks noGrp="1"/>
          </p:cNvSpPr>
          <p:nvPr>
            <p:ph type="dt" sz="half" idx="10"/>
          </p:nvPr>
        </p:nvSpPr>
        <p:spPr/>
        <p:txBody>
          <a:bodyPr/>
          <a:lstStyle/>
          <a:p>
            <a:fld id="{909CDA73-8ADB-4116-8F78-FBC80A9C13AC}" type="datetime1">
              <a:rPr lang="zh-CN" altLang="en-US" smtClean="0"/>
            </a:fld>
            <a:endParaRPr lang="zh-CN" altLang="en-US"/>
          </a:p>
        </p:txBody>
      </p:sp>
      <p:sp>
        <p:nvSpPr>
          <p:cNvPr id="4" name="页脚占位符 3"/>
          <p:cNvSpPr>
            <a:spLocks noGrp="1"/>
          </p:cNvSpPr>
          <p:nvPr>
            <p:ph type="ftr" sz="quarter" idx="11"/>
          </p:nvPr>
        </p:nvSpPr>
        <p:spPr/>
        <p:txBody>
          <a:bodyPr/>
          <a:lstStyle/>
          <a:p>
            <a:r>
              <a:rPr lang="zh-CN" altLang="en-US" smtClean="0"/>
              <a:t>软件工程</a:t>
            </a:r>
            <a:endParaRPr lang="zh-CN" altLang="en-US"/>
          </a:p>
        </p:txBody>
      </p:sp>
      <p:sp>
        <p:nvSpPr>
          <p:cNvPr id="5" name="灯片编号占位符 4"/>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网上报名系统的第一次访谈提纲</a:t>
            </a:r>
            <a:endParaRPr lang="zh-CN" altLang="en-US" dirty="0"/>
          </a:p>
        </p:txBody>
      </p:sp>
      <p:sp>
        <p:nvSpPr>
          <p:cNvPr id="6" name="内容占位符 5"/>
          <p:cNvSpPr>
            <a:spLocks noGrp="1"/>
          </p:cNvSpPr>
          <p:nvPr>
            <p:ph idx="1"/>
          </p:nvPr>
        </p:nvSpPr>
        <p:spPr>
          <a:xfrm>
            <a:off x="768096" y="913479"/>
            <a:ext cx="8090154" cy="3806854"/>
          </a:xfrm>
        </p:spPr>
        <p:txBody>
          <a:bodyPr>
            <a:noAutofit/>
          </a:bodyPr>
          <a:lstStyle/>
          <a:p>
            <a:r>
              <a:rPr lang="zh-CN" altLang="en-US" sz="2000" b="1" dirty="0" smtClean="0"/>
              <a:t>访谈对象：项目委托者</a:t>
            </a:r>
            <a:endParaRPr lang="zh-CN" altLang="en-US" sz="2000" b="1" dirty="0" smtClean="0"/>
          </a:p>
          <a:p>
            <a:pPr marL="0" indent="0">
              <a:lnSpc>
                <a:spcPct val="100000"/>
              </a:lnSpc>
              <a:spcBef>
                <a:spcPts val="1800"/>
              </a:spcBef>
              <a:buNone/>
            </a:pPr>
            <a:r>
              <a:rPr lang="en-US" altLang="zh-CN" sz="2000" b="1" dirty="0">
                <a:solidFill>
                  <a:srgbClr val="FF6600"/>
                </a:solidFill>
              </a:rPr>
              <a:t>Q3</a:t>
            </a:r>
            <a:r>
              <a:rPr lang="zh-CN" altLang="en-US" sz="2000" b="1" dirty="0">
                <a:solidFill>
                  <a:srgbClr val="FF6600"/>
                </a:solidFill>
              </a:rPr>
              <a:t>：运动员信息包括哪些呢？</a:t>
            </a:r>
            <a:endParaRPr lang="en-US" altLang="zh-CN" sz="2000" b="1" dirty="0">
              <a:solidFill>
                <a:srgbClr val="FF6600"/>
              </a:solidFill>
            </a:endParaRPr>
          </a:p>
          <a:p>
            <a:pPr marL="0" indent="0">
              <a:lnSpc>
                <a:spcPct val="100000"/>
              </a:lnSpc>
              <a:spcBef>
                <a:spcPts val="600"/>
              </a:spcBef>
              <a:buNone/>
            </a:pPr>
            <a:r>
              <a:rPr lang="en-US" altLang="zh-CN" sz="2000" dirty="0"/>
              <a:t>A3</a:t>
            </a:r>
            <a:r>
              <a:rPr lang="zh-CN" altLang="en-US" sz="2000" dirty="0"/>
              <a:t>：运动员信息包括：注册证号，姓名，性别，出生日期，所属单位，身份证号等</a:t>
            </a:r>
            <a:r>
              <a:rPr lang="zh-CN" altLang="zh-CN" sz="2000" dirty="0"/>
              <a:t>。</a:t>
            </a:r>
            <a:endParaRPr lang="zh-CN" altLang="en-US" sz="2000" dirty="0"/>
          </a:p>
          <a:p>
            <a:pPr marL="0" indent="0">
              <a:lnSpc>
                <a:spcPct val="100000"/>
              </a:lnSpc>
              <a:spcBef>
                <a:spcPts val="300"/>
              </a:spcBef>
              <a:buNone/>
            </a:pPr>
            <a:r>
              <a:rPr lang="en-US" altLang="zh-CN" sz="2000" b="1" dirty="0" smtClean="0">
                <a:solidFill>
                  <a:srgbClr val="FF6600"/>
                </a:solidFill>
              </a:rPr>
              <a:t>Q4</a:t>
            </a:r>
            <a:r>
              <a:rPr lang="zh-CN" altLang="en-US" sz="2000" b="1" dirty="0">
                <a:solidFill>
                  <a:srgbClr val="FF6600"/>
                </a:solidFill>
              </a:rPr>
              <a:t>：各省队用户需要了解哪些信息呢？</a:t>
            </a:r>
            <a:endParaRPr lang="zh-CN" altLang="en-US" sz="2000" b="1" dirty="0">
              <a:solidFill>
                <a:srgbClr val="FF6600"/>
              </a:solidFill>
            </a:endParaRPr>
          </a:p>
          <a:p>
            <a:pPr marL="0" indent="0">
              <a:lnSpc>
                <a:spcPct val="100000"/>
              </a:lnSpc>
              <a:spcBef>
                <a:spcPts val="300"/>
              </a:spcBef>
              <a:buNone/>
            </a:pPr>
            <a:r>
              <a:rPr lang="en-US" altLang="zh-CN" sz="2000" dirty="0"/>
              <a:t>A4</a:t>
            </a:r>
            <a:r>
              <a:rPr lang="zh-CN" altLang="en-US" sz="2000" dirty="0"/>
              <a:t>：各省队参赛报名负责人的</a:t>
            </a:r>
            <a:r>
              <a:rPr lang="zh-CN" altLang="zh-CN" sz="2000" dirty="0"/>
              <a:t>真实姓名，联系电话，所属单位名称，单位地址，</a:t>
            </a:r>
            <a:r>
              <a:rPr lang="zh-CN" altLang="en-US" sz="2000" dirty="0"/>
              <a:t>单位</a:t>
            </a:r>
            <a:r>
              <a:rPr lang="zh-CN" altLang="zh-CN" sz="2000" dirty="0"/>
              <a:t>联系人，</a:t>
            </a:r>
            <a:r>
              <a:rPr lang="zh-CN" altLang="en-US" sz="2000" dirty="0"/>
              <a:t>单位</a:t>
            </a:r>
            <a:r>
              <a:rPr lang="zh-CN" altLang="zh-CN" sz="2000" dirty="0"/>
              <a:t>联系电话，邮编，传真。</a:t>
            </a:r>
            <a:endParaRPr lang="zh-CN" altLang="en-US" sz="2000" dirty="0"/>
          </a:p>
          <a:p>
            <a:pPr marL="0" indent="0">
              <a:lnSpc>
                <a:spcPct val="100000"/>
              </a:lnSpc>
              <a:spcBef>
                <a:spcPts val="300"/>
              </a:spcBef>
              <a:buNone/>
            </a:pPr>
            <a:r>
              <a:rPr lang="en-US" altLang="zh-CN" sz="2000" b="1" dirty="0">
                <a:solidFill>
                  <a:srgbClr val="FF6600"/>
                </a:solidFill>
              </a:rPr>
              <a:t>Q5</a:t>
            </a:r>
            <a:r>
              <a:rPr lang="zh-CN" altLang="en-US" sz="2000" b="1" dirty="0">
                <a:solidFill>
                  <a:srgbClr val="FF6600"/>
                </a:solidFill>
              </a:rPr>
              <a:t>：由各省队运动员的信息是由协会管理人员统一管理吗？</a:t>
            </a:r>
            <a:endParaRPr lang="zh-CN" altLang="en-US" sz="2000" b="1" dirty="0">
              <a:solidFill>
                <a:srgbClr val="FF6600"/>
              </a:solidFill>
            </a:endParaRPr>
          </a:p>
          <a:p>
            <a:pPr marL="0" indent="0">
              <a:lnSpc>
                <a:spcPct val="100000"/>
              </a:lnSpc>
              <a:spcBef>
                <a:spcPts val="300"/>
              </a:spcBef>
              <a:buNone/>
            </a:pPr>
            <a:r>
              <a:rPr lang="en-US" altLang="zh-CN" sz="2000" dirty="0"/>
              <a:t>A5</a:t>
            </a:r>
            <a:r>
              <a:rPr lang="zh-CN" altLang="en-US" sz="2000" dirty="0"/>
              <a:t>：各省运动员数量较多，如果全部由协会管理难度有点大，各省队用户可以添加运动员信息，协会管理人员也可以添加。</a:t>
            </a:r>
            <a:endParaRPr lang="en-US" altLang="zh-CN" sz="2000" dirty="0"/>
          </a:p>
        </p:txBody>
      </p:sp>
      <p:sp>
        <p:nvSpPr>
          <p:cNvPr id="3" name="日期占位符 2"/>
          <p:cNvSpPr>
            <a:spLocks noGrp="1"/>
          </p:cNvSpPr>
          <p:nvPr>
            <p:ph type="dt" sz="half" idx="10"/>
          </p:nvPr>
        </p:nvSpPr>
        <p:spPr/>
        <p:txBody>
          <a:bodyPr/>
          <a:lstStyle/>
          <a:p>
            <a:fld id="{DCB28ACE-69F1-4A57-A48A-CB927FBDF31B}" type="datetime1">
              <a:rPr lang="zh-CN" altLang="en-US" smtClean="0"/>
            </a:fld>
            <a:endParaRPr lang="zh-CN" altLang="en-US"/>
          </a:p>
        </p:txBody>
      </p:sp>
      <p:sp>
        <p:nvSpPr>
          <p:cNvPr id="4" name="页脚占位符 3"/>
          <p:cNvSpPr>
            <a:spLocks noGrp="1"/>
          </p:cNvSpPr>
          <p:nvPr>
            <p:ph type="ftr" sz="quarter" idx="11"/>
          </p:nvPr>
        </p:nvSpPr>
        <p:spPr/>
        <p:txBody>
          <a:bodyPr/>
          <a:lstStyle/>
          <a:p>
            <a:r>
              <a:rPr lang="zh-CN" altLang="en-US" smtClean="0"/>
              <a:t>软件工程</a:t>
            </a:r>
            <a:endParaRPr lang="zh-CN" altLang="en-US"/>
          </a:p>
        </p:txBody>
      </p:sp>
      <p:sp>
        <p:nvSpPr>
          <p:cNvPr id="5" name="灯片编号占位符 4"/>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9361" y="1007876"/>
            <a:ext cx="6831623" cy="461665"/>
          </a:xfrm>
          <a:prstGeom prst="rect">
            <a:avLst/>
          </a:prstGeom>
          <a:noFill/>
        </p:spPr>
        <p:txBody>
          <a:bodyPr wrap="square" rtlCol="0">
            <a:spAutoFit/>
          </a:bodyPr>
          <a:lstStyle/>
          <a:p>
            <a:pPr marL="386080" indent="-386080">
              <a:spcBef>
                <a:spcPts val="900"/>
              </a:spcBef>
              <a:buFont typeface="+mj-lt"/>
              <a:buAutoNum type="arabicPeriod"/>
              <a:defRPr/>
            </a:pPr>
            <a:r>
              <a:rPr lang="zh-CN" altLang="en-US" sz="2400" dirty="0" smtClean="0">
                <a:solidFill>
                  <a:schemeClr val="accent2"/>
                </a:solidFill>
                <a:latin typeface="+mj-ea"/>
                <a:ea typeface="+mj-ea"/>
              </a:rPr>
              <a:t>业务</a:t>
            </a:r>
            <a:r>
              <a:rPr lang="zh-CN" altLang="en-US" sz="2400" dirty="0">
                <a:solidFill>
                  <a:schemeClr val="accent2"/>
                </a:solidFill>
                <a:latin typeface="+mj-ea"/>
                <a:ea typeface="+mj-ea"/>
              </a:rPr>
              <a:t>访谈</a:t>
            </a:r>
            <a:endParaRPr lang="en-US" altLang="zh-CN" sz="2400" dirty="0">
              <a:solidFill>
                <a:schemeClr val="accent2"/>
              </a:solidFill>
              <a:latin typeface="+mj-ea"/>
              <a:ea typeface="+mj-ea"/>
            </a:endParaRPr>
          </a:p>
        </p:txBody>
      </p:sp>
      <p:sp>
        <p:nvSpPr>
          <p:cNvPr id="6" name="文本框 5"/>
          <p:cNvSpPr txBox="1"/>
          <p:nvPr/>
        </p:nvSpPr>
        <p:spPr>
          <a:xfrm>
            <a:off x="610904" y="1648504"/>
            <a:ext cx="4365381" cy="2893421"/>
          </a:xfrm>
          <a:prstGeom prst="rect">
            <a:avLst/>
          </a:prstGeom>
          <a:noFill/>
        </p:spPr>
        <p:txBody>
          <a:bodyPr wrap="square" rtlCol="0">
            <a:spAutoFit/>
          </a:bodyPr>
          <a:lstStyle/>
          <a:p>
            <a:pPr>
              <a:lnSpc>
                <a:spcPct val="110000"/>
              </a:lnSpc>
              <a:spcBef>
                <a:spcPts val="450"/>
              </a:spcBef>
            </a:pPr>
            <a:r>
              <a:rPr lang="zh-CN" altLang="en-US" dirty="0">
                <a:latin typeface="+mj-ea"/>
                <a:ea typeface="+mj-ea"/>
              </a:rPr>
              <a:t>网上报名系统的访谈记录如下：</a:t>
            </a:r>
            <a:endParaRPr lang="zh-CN" altLang="en-US" dirty="0">
              <a:latin typeface="+mj-ea"/>
              <a:ea typeface="+mj-ea"/>
            </a:endParaRPr>
          </a:p>
          <a:p>
            <a:pPr>
              <a:lnSpc>
                <a:spcPct val="110000"/>
              </a:lnSpc>
              <a:spcBef>
                <a:spcPts val="450"/>
              </a:spcBef>
            </a:pPr>
            <a:r>
              <a:rPr lang="en-US" altLang="zh-CN" dirty="0">
                <a:latin typeface="+mj-ea"/>
                <a:ea typeface="+mj-ea"/>
              </a:rPr>
              <a:t>1. </a:t>
            </a:r>
            <a:r>
              <a:rPr lang="zh-CN" altLang="en-US" dirty="0">
                <a:latin typeface="+mj-ea"/>
                <a:ea typeface="+mj-ea"/>
              </a:rPr>
              <a:t>用户：各省队参赛报名负责人和中国皮划艇协会管理人员。</a:t>
            </a:r>
            <a:endParaRPr lang="en-US" altLang="zh-CN" dirty="0">
              <a:latin typeface="+mj-ea"/>
              <a:ea typeface="+mj-ea"/>
            </a:endParaRPr>
          </a:p>
          <a:p>
            <a:pPr>
              <a:lnSpc>
                <a:spcPct val="110000"/>
              </a:lnSpc>
              <a:spcBef>
                <a:spcPts val="450"/>
              </a:spcBef>
            </a:pPr>
            <a:r>
              <a:rPr lang="en-US" altLang="zh-CN" dirty="0">
                <a:latin typeface="+mj-ea"/>
                <a:ea typeface="+mj-ea"/>
              </a:rPr>
              <a:t>2. </a:t>
            </a:r>
            <a:r>
              <a:rPr lang="zh-CN" altLang="en-US" dirty="0">
                <a:latin typeface="+mj-ea"/>
                <a:ea typeface="+mj-ea"/>
              </a:rPr>
              <a:t>各省队参赛报名负责人的主要业务：</a:t>
            </a:r>
            <a:endParaRPr lang="en-US" altLang="zh-CN" dirty="0">
              <a:latin typeface="+mj-ea"/>
              <a:ea typeface="+mj-ea"/>
            </a:endParaRPr>
          </a:p>
          <a:p>
            <a:pPr>
              <a:lnSpc>
                <a:spcPct val="110000"/>
              </a:lnSpc>
              <a:spcBef>
                <a:spcPts val="450"/>
              </a:spcBef>
            </a:pPr>
            <a:r>
              <a:rPr lang="zh-CN" altLang="zh-CN" dirty="0">
                <a:latin typeface="+mj-ea"/>
                <a:ea typeface="+mj-ea"/>
              </a:rPr>
              <a:t>（</a:t>
            </a:r>
            <a:r>
              <a:rPr lang="en-US" altLang="zh-CN" dirty="0">
                <a:latin typeface="+mj-ea"/>
                <a:ea typeface="+mj-ea"/>
              </a:rPr>
              <a:t>1</a:t>
            </a:r>
            <a:r>
              <a:rPr lang="zh-CN" altLang="zh-CN" dirty="0">
                <a:latin typeface="+mj-ea"/>
                <a:ea typeface="+mj-ea"/>
              </a:rPr>
              <a:t>）</a:t>
            </a:r>
            <a:r>
              <a:rPr lang="zh-CN" altLang="en-US" dirty="0">
                <a:latin typeface="+mj-ea"/>
                <a:ea typeface="+mj-ea"/>
              </a:rPr>
              <a:t>查看赛事信息</a:t>
            </a:r>
            <a:endParaRPr lang="en-US" altLang="zh-CN" dirty="0">
              <a:latin typeface="+mj-ea"/>
              <a:ea typeface="+mj-ea"/>
            </a:endParaRPr>
          </a:p>
          <a:p>
            <a:pPr>
              <a:lnSpc>
                <a:spcPct val="110000"/>
              </a:lnSpc>
              <a:spcBef>
                <a:spcPts val="450"/>
              </a:spcBef>
            </a:pPr>
            <a:r>
              <a:rPr lang="zh-CN" altLang="zh-CN" dirty="0">
                <a:latin typeface="+mj-ea"/>
                <a:ea typeface="+mj-ea"/>
              </a:rPr>
              <a:t>（</a:t>
            </a:r>
            <a:r>
              <a:rPr lang="en-US" altLang="zh-CN" dirty="0">
                <a:latin typeface="+mj-ea"/>
                <a:ea typeface="+mj-ea"/>
              </a:rPr>
              <a:t>2</a:t>
            </a:r>
            <a:r>
              <a:rPr lang="zh-CN" altLang="zh-CN" dirty="0">
                <a:latin typeface="+mj-ea"/>
                <a:ea typeface="+mj-ea"/>
              </a:rPr>
              <a:t>）</a:t>
            </a:r>
            <a:r>
              <a:rPr lang="zh-CN" altLang="en-US" dirty="0">
                <a:latin typeface="+mj-ea"/>
                <a:ea typeface="+mj-ea"/>
              </a:rPr>
              <a:t>报名</a:t>
            </a:r>
            <a:r>
              <a:rPr lang="zh-CN" altLang="zh-CN" dirty="0">
                <a:latin typeface="+mj-ea"/>
                <a:ea typeface="+mj-ea"/>
              </a:rPr>
              <a:t>：</a:t>
            </a:r>
            <a:endParaRPr lang="en-US" altLang="zh-CN" dirty="0">
              <a:latin typeface="+mj-ea"/>
              <a:ea typeface="+mj-ea"/>
            </a:endParaRPr>
          </a:p>
          <a:p>
            <a:pPr marL="82550">
              <a:lnSpc>
                <a:spcPct val="110000"/>
              </a:lnSpc>
              <a:spcBef>
                <a:spcPts val="450"/>
              </a:spcBef>
            </a:pPr>
            <a:r>
              <a:rPr lang="en-US" altLang="zh-CN" dirty="0">
                <a:latin typeface="+mj-ea"/>
                <a:ea typeface="+mj-ea"/>
              </a:rPr>
              <a:t>          </a:t>
            </a:r>
            <a:r>
              <a:rPr lang="en-US" altLang="zh-CN" dirty="0" err="1">
                <a:latin typeface="+mj-ea"/>
                <a:ea typeface="+mj-ea"/>
              </a:rPr>
              <a:t>i</a:t>
            </a:r>
            <a:r>
              <a:rPr lang="zh-CN" altLang="en-US" dirty="0">
                <a:latin typeface="+mj-ea"/>
                <a:ea typeface="+mj-ea"/>
              </a:rPr>
              <a:t>）参赛单位信息填报和修改</a:t>
            </a:r>
            <a:endParaRPr lang="en-US" altLang="zh-CN" dirty="0">
              <a:latin typeface="+mj-ea"/>
              <a:ea typeface="+mj-ea"/>
            </a:endParaRPr>
          </a:p>
          <a:p>
            <a:pPr marL="82550">
              <a:lnSpc>
                <a:spcPct val="110000"/>
              </a:lnSpc>
              <a:spcBef>
                <a:spcPts val="450"/>
              </a:spcBef>
            </a:pPr>
            <a:r>
              <a:rPr lang="en-US" altLang="zh-CN" dirty="0">
                <a:latin typeface="+mj-ea"/>
                <a:ea typeface="+mj-ea"/>
              </a:rPr>
              <a:t>          ii</a:t>
            </a:r>
            <a:r>
              <a:rPr lang="zh-CN" altLang="en-US" dirty="0">
                <a:latin typeface="+mj-ea"/>
                <a:ea typeface="+mj-ea"/>
              </a:rPr>
              <a:t>）参赛运动员信息填报和修改</a:t>
            </a:r>
            <a:endParaRPr lang="en-US" altLang="zh-CN" dirty="0">
              <a:latin typeface="+mj-ea"/>
              <a:ea typeface="+mj-ea"/>
            </a:endParaRPr>
          </a:p>
        </p:txBody>
      </p:sp>
      <p:sp>
        <p:nvSpPr>
          <p:cNvPr id="7" name="文本框 6"/>
          <p:cNvSpPr txBox="1"/>
          <p:nvPr/>
        </p:nvSpPr>
        <p:spPr>
          <a:xfrm>
            <a:off x="4976285" y="1147721"/>
            <a:ext cx="3683977" cy="3262240"/>
          </a:xfrm>
          <a:prstGeom prst="rect">
            <a:avLst/>
          </a:prstGeom>
          <a:noFill/>
        </p:spPr>
        <p:txBody>
          <a:bodyPr wrap="square" rtlCol="0">
            <a:spAutoFit/>
          </a:bodyPr>
          <a:lstStyle/>
          <a:p>
            <a:pPr>
              <a:lnSpc>
                <a:spcPct val="110000"/>
              </a:lnSpc>
              <a:spcBef>
                <a:spcPts val="450"/>
              </a:spcBef>
            </a:pPr>
            <a:r>
              <a:rPr lang="en-US" altLang="zh-CN" dirty="0">
                <a:latin typeface="+mj-ea"/>
                <a:ea typeface="+mj-ea"/>
              </a:rPr>
              <a:t>3. </a:t>
            </a:r>
            <a:r>
              <a:rPr lang="zh-CN" altLang="en-US" dirty="0">
                <a:latin typeface="+mj-ea"/>
                <a:ea typeface="+mj-ea"/>
              </a:rPr>
              <a:t>中国皮划艇协会管理人员的主要业务：</a:t>
            </a:r>
            <a:endParaRPr lang="zh-CN" altLang="en-US" dirty="0">
              <a:latin typeface="+mj-ea"/>
              <a:ea typeface="+mj-ea"/>
            </a:endParaRPr>
          </a:p>
          <a:p>
            <a:pPr>
              <a:lnSpc>
                <a:spcPct val="110000"/>
              </a:lnSpc>
              <a:spcBef>
                <a:spcPts val="450"/>
              </a:spcBef>
            </a:pPr>
            <a:r>
              <a:rPr lang="zh-CN" altLang="en-US" dirty="0">
                <a:latin typeface="+mj-ea"/>
                <a:ea typeface="+mj-ea"/>
              </a:rPr>
              <a:t>（</a:t>
            </a:r>
            <a:r>
              <a:rPr lang="en-US" altLang="zh-CN" dirty="0">
                <a:latin typeface="+mj-ea"/>
                <a:ea typeface="+mj-ea"/>
              </a:rPr>
              <a:t>1</a:t>
            </a:r>
            <a:r>
              <a:rPr lang="zh-CN" altLang="en-US" dirty="0">
                <a:latin typeface="+mj-ea"/>
                <a:ea typeface="+mj-ea"/>
              </a:rPr>
              <a:t>）各省队用户管理</a:t>
            </a:r>
            <a:endParaRPr lang="zh-CN" altLang="en-US" dirty="0">
              <a:latin typeface="+mj-ea"/>
              <a:ea typeface="+mj-ea"/>
            </a:endParaRPr>
          </a:p>
          <a:p>
            <a:pPr>
              <a:lnSpc>
                <a:spcPct val="110000"/>
              </a:lnSpc>
              <a:spcBef>
                <a:spcPts val="450"/>
              </a:spcBef>
            </a:pPr>
            <a:r>
              <a:rPr lang="zh-CN" altLang="en-US" dirty="0">
                <a:latin typeface="+mj-ea"/>
                <a:ea typeface="+mj-ea"/>
              </a:rPr>
              <a:t>（</a:t>
            </a:r>
            <a:r>
              <a:rPr lang="en-US" altLang="zh-CN" dirty="0">
                <a:latin typeface="+mj-ea"/>
                <a:ea typeface="+mj-ea"/>
              </a:rPr>
              <a:t>2</a:t>
            </a:r>
            <a:r>
              <a:rPr lang="zh-CN" altLang="en-US" dirty="0">
                <a:latin typeface="+mj-ea"/>
                <a:ea typeface="+mj-ea"/>
              </a:rPr>
              <a:t>）运动员管理</a:t>
            </a:r>
            <a:endParaRPr lang="zh-CN" altLang="en-US" dirty="0">
              <a:latin typeface="+mj-ea"/>
              <a:ea typeface="+mj-ea"/>
            </a:endParaRPr>
          </a:p>
          <a:p>
            <a:pPr>
              <a:lnSpc>
                <a:spcPct val="110000"/>
              </a:lnSpc>
              <a:spcBef>
                <a:spcPts val="450"/>
              </a:spcBef>
            </a:pPr>
            <a:r>
              <a:rPr lang="zh-CN" altLang="en-US" dirty="0">
                <a:latin typeface="+mj-ea"/>
                <a:ea typeface="+mj-ea"/>
              </a:rPr>
              <a:t>（</a:t>
            </a:r>
            <a:r>
              <a:rPr lang="en-US" altLang="zh-CN" dirty="0">
                <a:latin typeface="+mj-ea"/>
                <a:ea typeface="+mj-ea"/>
              </a:rPr>
              <a:t>3</a:t>
            </a:r>
            <a:r>
              <a:rPr lang="zh-CN" altLang="en-US" dirty="0">
                <a:latin typeface="+mj-ea"/>
                <a:ea typeface="+mj-ea"/>
              </a:rPr>
              <a:t>）报名管理</a:t>
            </a:r>
            <a:endParaRPr lang="zh-CN" altLang="en-US" dirty="0">
              <a:latin typeface="+mj-ea"/>
              <a:ea typeface="+mj-ea"/>
            </a:endParaRPr>
          </a:p>
          <a:p>
            <a:pPr>
              <a:lnSpc>
                <a:spcPct val="110000"/>
              </a:lnSpc>
              <a:spcBef>
                <a:spcPts val="450"/>
              </a:spcBef>
            </a:pPr>
            <a:r>
              <a:rPr lang="zh-CN" altLang="en-US" dirty="0">
                <a:latin typeface="+mj-ea"/>
                <a:ea typeface="+mj-ea"/>
              </a:rPr>
              <a:t>          </a:t>
            </a:r>
            <a:r>
              <a:rPr lang="en-US" altLang="zh-CN" dirty="0" err="1">
                <a:latin typeface="+mj-ea"/>
                <a:ea typeface="+mj-ea"/>
              </a:rPr>
              <a:t>i</a:t>
            </a:r>
            <a:r>
              <a:rPr lang="zh-CN" altLang="en-US" dirty="0">
                <a:latin typeface="+mj-ea"/>
                <a:ea typeface="+mj-ea"/>
              </a:rPr>
              <a:t>）报名单位信息</a:t>
            </a:r>
            <a:endParaRPr lang="zh-CN" altLang="en-US" dirty="0">
              <a:latin typeface="+mj-ea"/>
              <a:ea typeface="+mj-ea"/>
            </a:endParaRPr>
          </a:p>
          <a:p>
            <a:pPr>
              <a:lnSpc>
                <a:spcPct val="110000"/>
              </a:lnSpc>
              <a:spcBef>
                <a:spcPts val="450"/>
              </a:spcBef>
            </a:pPr>
            <a:r>
              <a:rPr lang="zh-CN" altLang="en-US" dirty="0">
                <a:latin typeface="+mj-ea"/>
                <a:ea typeface="+mj-ea"/>
              </a:rPr>
              <a:t>          </a:t>
            </a:r>
            <a:r>
              <a:rPr lang="en-US" altLang="zh-CN" dirty="0">
                <a:latin typeface="+mj-ea"/>
                <a:ea typeface="+mj-ea"/>
              </a:rPr>
              <a:t>ii</a:t>
            </a:r>
            <a:r>
              <a:rPr lang="zh-CN" altLang="en-US" dirty="0">
                <a:latin typeface="+mj-ea"/>
                <a:ea typeface="+mj-ea"/>
              </a:rPr>
              <a:t>）报名运动员信息</a:t>
            </a:r>
            <a:endParaRPr lang="zh-CN" altLang="en-US" dirty="0">
              <a:latin typeface="+mj-ea"/>
              <a:ea typeface="+mj-ea"/>
            </a:endParaRPr>
          </a:p>
          <a:p>
            <a:pPr>
              <a:lnSpc>
                <a:spcPct val="110000"/>
              </a:lnSpc>
              <a:spcBef>
                <a:spcPts val="450"/>
              </a:spcBef>
            </a:pPr>
            <a:r>
              <a:rPr lang="zh-CN" altLang="en-US" dirty="0">
                <a:latin typeface="+mj-ea"/>
                <a:ea typeface="+mj-ea"/>
              </a:rPr>
              <a:t>（</a:t>
            </a:r>
            <a:r>
              <a:rPr lang="en-US" altLang="zh-CN" dirty="0">
                <a:latin typeface="+mj-ea"/>
                <a:ea typeface="+mj-ea"/>
              </a:rPr>
              <a:t>4</a:t>
            </a:r>
            <a:r>
              <a:rPr lang="zh-CN" altLang="en-US" dirty="0">
                <a:latin typeface="+mj-ea"/>
                <a:ea typeface="+mj-ea"/>
              </a:rPr>
              <a:t>）赛事管理</a:t>
            </a:r>
            <a:endParaRPr lang="zh-CN" altLang="en-US" dirty="0">
              <a:latin typeface="+mj-ea"/>
              <a:ea typeface="+mj-ea"/>
            </a:endParaRPr>
          </a:p>
          <a:p>
            <a:pPr>
              <a:lnSpc>
                <a:spcPct val="110000"/>
              </a:lnSpc>
              <a:spcBef>
                <a:spcPts val="450"/>
              </a:spcBef>
            </a:pPr>
            <a:r>
              <a:rPr lang="zh-CN" altLang="en-US" dirty="0">
                <a:latin typeface="+mj-ea"/>
                <a:ea typeface="+mj-ea"/>
              </a:rPr>
              <a:t>          </a:t>
            </a:r>
            <a:r>
              <a:rPr lang="en-US" altLang="zh-CN" dirty="0" err="1">
                <a:latin typeface="+mj-ea"/>
                <a:ea typeface="+mj-ea"/>
              </a:rPr>
              <a:t>i</a:t>
            </a:r>
            <a:r>
              <a:rPr lang="zh-CN" altLang="en-US" dirty="0">
                <a:latin typeface="+mj-ea"/>
                <a:ea typeface="+mj-ea"/>
              </a:rPr>
              <a:t>）赛事基本信息</a:t>
            </a:r>
            <a:endParaRPr lang="zh-CN" altLang="en-US" dirty="0">
              <a:latin typeface="+mj-ea"/>
              <a:ea typeface="+mj-ea"/>
            </a:endParaRPr>
          </a:p>
        </p:txBody>
      </p:sp>
      <p:sp>
        <p:nvSpPr>
          <p:cNvPr id="4" name="标题 3"/>
          <p:cNvSpPr>
            <a:spLocks noGrp="1"/>
          </p:cNvSpPr>
          <p:nvPr>
            <p:ph type="title"/>
          </p:nvPr>
        </p:nvSpPr>
        <p:spPr/>
        <p:txBody>
          <a:bodyPr/>
          <a:lstStyle/>
          <a:p>
            <a:r>
              <a:rPr lang="zh-CN" altLang="en-US" kern="100" dirty="0" smtClean="0">
                <a:latin typeface="+mn-ea"/>
                <a:cs typeface="Times New Roman" panose="02020603050405020304" pitchFamily="18" charset="0"/>
              </a:rPr>
              <a:t>网上报名系统的第一次访谈记录（节选）</a:t>
            </a:r>
            <a:endParaRPr lang="zh-CN" altLang="en-US" dirty="0"/>
          </a:p>
        </p:txBody>
      </p:sp>
      <p:sp>
        <p:nvSpPr>
          <p:cNvPr id="5" name="日期占位符 4"/>
          <p:cNvSpPr>
            <a:spLocks noGrp="1"/>
          </p:cNvSpPr>
          <p:nvPr>
            <p:ph type="dt" sz="half" idx="10"/>
          </p:nvPr>
        </p:nvSpPr>
        <p:spPr/>
        <p:txBody>
          <a:bodyPr/>
          <a:lstStyle/>
          <a:p>
            <a:fld id="{E181D683-5A31-4BE4-A7D9-90DD6246839E}" type="datetime1">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smtClean="0"/>
              <a:t>软件工程</a:t>
            </a:r>
            <a:endParaRPr lang="zh-CN" altLang="en-US"/>
          </a:p>
        </p:txBody>
      </p:sp>
      <p:sp>
        <p:nvSpPr>
          <p:cNvPr id="9" name="灯片编号占位符 8"/>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pan/>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9364" y="1010859"/>
            <a:ext cx="6831623" cy="461665"/>
          </a:xfrm>
          <a:prstGeom prst="rect">
            <a:avLst/>
          </a:prstGeom>
          <a:noFill/>
        </p:spPr>
        <p:txBody>
          <a:bodyPr wrap="square" rtlCol="0">
            <a:spAutoFit/>
          </a:bodyPr>
          <a:lstStyle/>
          <a:p>
            <a:pPr marL="386080" indent="-386080">
              <a:spcBef>
                <a:spcPts val="900"/>
              </a:spcBef>
              <a:buFont typeface="+mj-lt"/>
              <a:buAutoNum type="arabicPeriod"/>
              <a:defRPr/>
            </a:pPr>
            <a:r>
              <a:rPr lang="zh-CN" altLang="en-US" sz="2400" dirty="0" smtClean="0">
                <a:solidFill>
                  <a:schemeClr val="accent2"/>
                </a:solidFill>
                <a:latin typeface="+mj-ea"/>
                <a:ea typeface="+mj-ea"/>
              </a:rPr>
              <a:t>业务</a:t>
            </a:r>
            <a:r>
              <a:rPr lang="zh-CN" altLang="en-US" sz="2400" dirty="0">
                <a:solidFill>
                  <a:schemeClr val="accent2"/>
                </a:solidFill>
                <a:latin typeface="+mj-ea"/>
                <a:ea typeface="+mj-ea"/>
              </a:rPr>
              <a:t>访谈</a:t>
            </a:r>
            <a:endParaRPr lang="en-US" altLang="zh-CN" sz="2400" dirty="0">
              <a:solidFill>
                <a:schemeClr val="accent2"/>
              </a:solidFill>
              <a:latin typeface="+mj-ea"/>
              <a:ea typeface="+mj-ea"/>
            </a:endParaRPr>
          </a:p>
        </p:txBody>
      </p:sp>
      <p:pic>
        <p:nvPicPr>
          <p:cNvPr id="6" name="图片 5"/>
          <p:cNvPicPr>
            <a:picLocks noChangeAspect="1"/>
          </p:cNvPicPr>
          <p:nvPr/>
        </p:nvPicPr>
        <p:blipFill>
          <a:blip r:embed="rId1">
            <a:clrChange>
              <a:clrFrom>
                <a:srgbClr val="FFFFFF"/>
              </a:clrFrom>
              <a:clrTo>
                <a:srgbClr val="FFFFFF">
                  <a:alpha val="0"/>
                </a:srgbClr>
              </a:clrTo>
            </a:clrChange>
          </a:blip>
          <a:stretch>
            <a:fillRect/>
          </a:stretch>
        </p:blipFill>
        <p:spPr>
          <a:xfrm>
            <a:off x="174557" y="1608303"/>
            <a:ext cx="5502900" cy="2903539"/>
          </a:xfrm>
          <a:prstGeom prst="rect">
            <a:avLst/>
          </a:prstGeom>
        </p:spPr>
      </p:pic>
      <p:pic>
        <p:nvPicPr>
          <p:cNvPr id="8" name="图片 7"/>
          <p:cNvPicPr>
            <a:picLocks noChangeAspect="1"/>
          </p:cNvPicPr>
          <p:nvPr/>
        </p:nvPicPr>
        <p:blipFill>
          <a:blip r:embed="rId2">
            <a:clrChange>
              <a:clrFrom>
                <a:srgbClr val="FFFFFF"/>
              </a:clrFrom>
              <a:clrTo>
                <a:srgbClr val="FFFFFF">
                  <a:alpha val="0"/>
                </a:srgbClr>
              </a:clrTo>
            </a:clrChange>
          </a:blip>
          <a:stretch>
            <a:fillRect/>
          </a:stretch>
        </p:blipFill>
        <p:spPr>
          <a:xfrm>
            <a:off x="5569173" y="1218608"/>
            <a:ext cx="3466543" cy="1944199"/>
          </a:xfrm>
          <a:prstGeom prst="rect">
            <a:avLst/>
          </a:prstGeom>
        </p:spPr>
      </p:pic>
      <p:sp>
        <p:nvSpPr>
          <p:cNvPr id="4" name="标题 3"/>
          <p:cNvSpPr>
            <a:spLocks noGrp="1"/>
          </p:cNvSpPr>
          <p:nvPr>
            <p:ph type="title"/>
          </p:nvPr>
        </p:nvSpPr>
        <p:spPr/>
        <p:txBody>
          <a:bodyPr/>
          <a:lstStyle/>
          <a:p>
            <a:r>
              <a:rPr lang="zh-CN" altLang="en-US" kern="100" dirty="0">
                <a:latin typeface="+mn-ea"/>
                <a:cs typeface="Times New Roman" panose="02020603050405020304" pitchFamily="18" charset="0"/>
              </a:rPr>
              <a:t>网上报名系统的第一次访谈记录（节选）</a:t>
            </a:r>
            <a:endParaRPr lang="zh-CN" altLang="en-US" dirty="0"/>
          </a:p>
        </p:txBody>
      </p:sp>
      <p:sp>
        <p:nvSpPr>
          <p:cNvPr id="5" name="日期占位符 4"/>
          <p:cNvSpPr>
            <a:spLocks noGrp="1"/>
          </p:cNvSpPr>
          <p:nvPr>
            <p:ph type="dt" sz="half" idx="10"/>
          </p:nvPr>
        </p:nvSpPr>
        <p:spPr/>
        <p:txBody>
          <a:bodyPr/>
          <a:lstStyle/>
          <a:p>
            <a:fld id="{74A522A9-4615-4B63-9B3D-B7349C5AFBA4}" type="datetime1">
              <a:rPr lang="zh-CN" altLang="en-US" smtClean="0"/>
            </a:fld>
            <a:endParaRPr lang="zh-CN" altLang="en-US"/>
          </a:p>
        </p:txBody>
      </p:sp>
      <p:sp>
        <p:nvSpPr>
          <p:cNvPr id="7" name="页脚占位符 6"/>
          <p:cNvSpPr>
            <a:spLocks noGrp="1"/>
          </p:cNvSpPr>
          <p:nvPr>
            <p:ph type="ftr" sz="quarter" idx="11"/>
          </p:nvPr>
        </p:nvSpPr>
        <p:spPr/>
        <p:txBody>
          <a:bodyPr/>
          <a:lstStyle/>
          <a:p>
            <a:r>
              <a:rPr lang="zh-CN" altLang="en-US" smtClean="0"/>
              <a:t>软件工程</a:t>
            </a:r>
            <a:endParaRPr lang="zh-CN" altLang="en-US"/>
          </a:p>
        </p:txBody>
      </p:sp>
      <p:sp>
        <p:nvSpPr>
          <p:cNvPr id="9" name="灯片编号占位符 8"/>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pan/>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582338" y="2008681"/>
            <a:ext cx="4954055" cy="923330"/>
          </a:xfrm>
          <a:prstGeom prst="rect">
            <a:avLst/>
          </a:prstGeom>
        </p:spPr>
        <p:txBody>
          <a:bodyPr wrap="square">
            <a:spAutoFit/>
          </a:bodyPr>
          <a:lstStyle/>
          <a:p>
            <a:pPr>
              <a:lnSpc>
                <a:spcPct val="120000"/>
              </a:lnSpc>
              <a:spcBef>
                <a:spcPts val="900"/>
              </a:spcBef>
              <a:buClr>
                <a:srgbClr val="00B050"/>
              </a:buClr>
            </a:pPr>
            <a:r>
              <a:rPr lang="zh-CN" altLang="en-US" sz="4500" b="1" dirty="0">
                <a:solidFill>
                  <a:srgbClr val="686868"/>
                </a:solidFill>
              </a:rPr>
              <a:t>什么是需求？</a:t>
            </a:r>
            <a:endParaRPr lang="zh-CN" altLang="en-US" sz="4500" b="1" dirty="0">
              <a:solidFill>
                <a:srgbClr val="686868"/>
              </a:solidFill>
            </a:endParaRPr>
          </a:p>
        </p:txBody>
      </p:sp>
      <p:pic>
        <p:nvPicPr>
          <p:cNvPr id="28" name="图片 27"/>
          <p:cNvPicPr>
            <a:picLocks noChangeAspect="1"/>
          </p:cNvPicPr>
          <p:nvPr/>
        </p:nvPicPr>
        <p:blipFill>
          <a:blip r:embed="rId1">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rot="1838438">
            <a:off x="711542" y="2041389"/>
            <a:ext cx="3599405" cy="1781244"/>
          </a:xfrm>
          <a:prstGeom prst="rect">
            <a:avLst/>
          </a:prstGeom>
        </p:spPr>
      </p:pic>
      <p:sp>
        <p:nvSpPr>
          <p:cNvPr id="2" name="日期占位符 1"/>
          <p:cNvSpPr>
            <a:spLocks noGrp="1"/>
          </p:cNvSpPr>
          <p:nvPr>
            <p:ph type="dt" sz="half" idx="10"/>
          </p:nvPr>
        </p:nvSpPr>
        <p:spPr/>
        <p:txBody>
          <a:bodyPr/>
          <a:lstStyle/>
          <a:p>
            <a:fld id="{EA557156-AE29-4650-A6A4-53C44E3AF4ED}" type="datetime1">
              <a:rPr lang="zh-CN" altLang="en-US" smtClean="0"/>
            </a:fld>
            <a:endParaRPr lang="zh-CN" altLang="en-US"/>
          </a:p>
        </p:txBody>
      </p:sp>
      <p:sp>
        <p:nvSpPr>
          <p:cNvPr id="3" name="页脚占位符 2"/>
          <p:cNvSpPr>
            <a:spLocks noGrp="1"/>
          </p:cNvSpPr>
          <p:nvPr>
            <p:ph type="ftr" sz="quarter" idx="11"/>
          </p:nvPr>
        </p:nvSpPr>
        <p:spPr/>
        <p:txBody>
          <a:bodyPr/>
          <a:lstStyle/>
          <a:p>
            <a:r>
              <a:rPr lang="zh-CN" altLang="en-US" smtClean="0"/>
              <a:t>软件工程</a:t>
            </a:r>
            <a:endParaRPr lang="zh-CN" altLang="en-US"/>
          </a:p>
        </p:txBody>
      </p:sp>
      <p:sp>
        <p:nvSpPr>
          <p:cNvPr id="4" name="灯片编号占位符 3"/>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pan/>
      </p:transition>
    </mc:Choice>
    <mc:Fallback>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访谈需要注意的</a:t>
            </a:r>
            <a:r>
              <a:rPr lang="zh-CN" altLang="en-US" dirty="0" smtClean="0"/>
              <a:t>是</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5" name="文本占位符 4"/>
          <p:cNvSpPr>
            <a:spLocks noGrp="1"/>
          </p:cNvSpPr>
          <p:nvPr>
            <p:ph type="body" sz="quarter" idx="4294967295"/>
          </p:nvPr>
        </p:nvSpPr>
        <p:spPr>
          <a:xfrm>
            <a:off x="757988" y="1009650"/>
            <a:ext cx="8100262" cy="3546475"/>
          </a:xfrm>
        </p:spPr>
        <p:txBody>
          <a:bodyPr>
            <a:normAutofit/>
          </a:bodyPr>
          <a:lstStyle/>
          <a:p>
            <a:pPr>
              <a:lnSpc>
                <a:spcPct val="130000"/>
              </a:lnSpc>
              <a:spcBef>
                <a:spcPts val="900"/>
              </a:spcBef>
            </a:pPr>
            <a:r>
              <a:rPr lang="zh-CN" altLang="en-US" sz="2400" dirty="0"/>
              <a:t>选择关键人物进行访谈。</a:t>
            </a:r>
            <a:endParaRPr lang="zh-CN" altLang="en-US" sz="2400" dirty="0"/>
          </a:p>
          <a:p>
            <a:pPr>
              <a:lnSpc>
                <a:spcPct val="130000"/>
              </a:lnSpc>
              <a:spcBef>
                <a:spcPts val="900"/>
              </a:spcBef>
            </a:pPr>
            <a:r>
              <a:rPr lang="zh-CN" altLang="en-US" sz="2400" dirty="0"/>
              <a:t>访谈的记录要条例清晰，真实有效。</a:t>
            </a:r>
            <a:endParaRPr lang="en-US" altLang="zh-CN" sz="2400" dirty="0"/>
          </a:p>
          <a:p>
            <a:pPr>
              <a:lnSpc>
                <a:spcPct val="130000"/>
              </a:lnSpc>
              <a:spcBef>
                <a:spcPts val="900"/>
              </a:spcBef>
            </a:pPr>
            <a:r>
              <a:rPr lang="zh-CN" altLang="en-US" sz="2400" dirty="0"/>
              <a:t>根据实际的情况，访谈可能会进行很多次，直到</a:t>
            </a:r>
            <a:r>
              <a:rPr lang="zh-CN" altLang="en-US" sz="2400" b="1" dirty="0">
                <a:solidFill>
                  <a:srgbClr val="FF0000"/>
                </a:solidFill>
              </a:rPr>
              <a:t>确实明确用户的需求</a:t>
            </a:r>
            <a:r>
              <a:rPr lang="zh-CN" altLang="en-US" sz="2400" dirty="0"/>
              <a:t>。</a:t>
            </a:r>
            <a:endParaRPr lang="zh-CN" altLang="en-US" sz="2400" dirty="0"/>
          </a:p>
          <a:p>
            <a:pPr>
              <a:lnSpc>
                <a:spcPct val="130000"/>
              </a:lnSpc>
              <a:spcBef>
                <a:spcPts val="900"/>
              </a:spcBef>
            </a:pPr>
            <a:r>
              <a:rPr lang="zh-CN" altLang="en-US" sz="2400" dirty="0"/>
              <a:t>注意应对需求的变化。</a:t>
            </a:r>
            <a:endParaRPr lang="zh-CN" altLang="en-US" sz="2400" dirty="0"/>
          </a:p>
        </p:txBody>
      </p:sp>
      <p:sp>
        <p:nvSpPr>
          <p:cNvPr id="3" name="日期占位符 2"/>
          <p:cNvSpPr>
            <a:spLocks noGrp="1"/>
          </p:cNvSpPr>
          <p:nvPr>
            <p:ph type="dt" sz="half" idx="10"/>
          </p:nvPr>
        </p:nvSpPr>
        <p:spPr/>
        <p:txBody>
          <a:bodyPr/>
          <a:lstStyle/>
          <a:p>
            <a:fld id="{67D02829-578A-4DB9-84CC-3C3B5EA2A1AB}"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smtClean="0"/>
              <a:t>软件工程</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up)">
                                      <p:cBhvr>
                                        <p:cTn id="11" dur="500"/>
                                        <p:tgtEl>
                                          <p:spTgt spid="5">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up)">
                                      <p:cBhvr>
                                        <p:cTn id="15" dur="500"/>
                                        <p:tgtEl>
                                          <p:spTgt spid="5">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up)">
                                      <p:cBhvr>
                                        <p:cTn id="1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本项目中增加的需求</a:t>
            </a:r>
            <a:endParaRPr lang="zh-CN" altLang="en-US" dirty="0"/>
          </a:p>
        </p:txBody>
      </p:sp>
      <p:sp>
        <p:nvSpPr>
          <p:cNvPr id="7" name="内容占位符 6"/>
          <p:cNvSpPr>
            <a:spLocks noGrp="1"/>
          </p:cNvSpPr>
          <p:nvPr>
            <p:ph idx="1"/>
          </p:nvPr>
        </p:nvSpPr>
        <p:spPr>
          <a:xfrm>
            <a:off x="938463" y="1070811"/>
            <a:ext cx="7662467" cy="3284621"/>
          </a:xfrm>
        </p:spPr>
        <p:txBody>
          <a:bodyPr/>
          <a:lstStyle/>
          <a:p>
            <a:r>
              <a:rPr lang="zh-CN" altLang="en-US" dirty="0"/>
              <a:t>协会管理员</a:t>
            </a:r>
            <a:r>
              <a:rPr lang="en-US" altLang="zh-CN" dirty="0"/>
              <a:t>——</a:t>
            </a:r>
            <a:r>
              <a:rPr lang="zh-CN" altLang="en-US" dirty="0"/>
              <a:t>赛事管理</a:t>
            </a:r>
            <a:endParaRPr lang="en-US" altLang="zh-CN" dirty="0"/>
          </a:p>
          <a:p>
            <a:pPr marL="800100" lvl="1" indent="-457200">
              <a:buFont typeface="+mj-lt"/>
              <a:buAutoNum type="arabicPeriod"/>
            </a:pPr>
            <a:r>
              <a:rPr lang="zh-CN" altLang="en-US" dirty="0"/>
              <a:t>主要比赛项目</a:t>
            </a:r>
            <a:endParaRPr lang="en-US" altLang="zh-CN" dirty="0"/>
          </a:p>
          <a:p>
            <a:pPr marL="800100" lvl="1" indent="-457200">
              <a:buFont typeface="+mj-lt"/>
              <a:buAutoNum type="arabicPeriod"/>
            </a:pPr>
            <a:r>
              <a:rPr lang="zh-CN" altLang="en-US" dirty="0"/>
              <a:t>赛事新闻（需进一步确定</a:t>
            </a:r>
            <a:r>
              <a:rPr lang="zh-CN" altLang="en-US" dirty="0" smtClean="0"/>
              <a:t>）</a:t>
            </a:r>
            <a:endParaRPr lang="en-US" altLang="zh-CN" dirty="0"/>
          </a:p>
          <a:p>
            <a:pPr>
              <a:spcBef>
                <a:spcPts val="2400"/>
              </a:spcBef>
            </a:pPr>
            <a:r>
              <a:rPr lang="zh-CN" altLang="en-US" dirty="0"/>
              <a:t>省队用户</a:t>
            </a:r>
            <a:endParaRPr lang="en-US" altLang="zh-CN" dirty="0"/>
          </a:p>
          <a:p>
            <a:pPr lvl="1"/>
            <a:r>
              <a:rPr lang="zh-CN" altLang="en-US" dirty="0"/>
              <a:t>参赛人员统计（需进一步确定）</a:t>
            </a:r>
            <a:endParaRPr lang="zh-CN" altLang="en-US" dirty="0"/>
          </a:p>
        </p:txBody>
      </p:sp>
      <p:sp>
        <p:nvSpPr>
          <p:cNvPr id="3" name="日期占位符 2"/>
          <p:cNvSpPr>
            <a:spLocks noGrp="1"/>
          </p:cNvSpPr>
          <p:nvPr>
            <p:ph type="dt" sz="half" idx="10"/>
          </p:nvPr>
        </p:nvSpPr>
        <p:spPr/>
        <p:txBody>
          <a:bodyPr/>
          <a:lstStyle/>
          <a:p>
            <a:fld id="{ADE2FC73-ADC3-431C-8FDA-28B1D02CB40D}" type="datetime1">
              <a:rPr lang="zh-CN" altLang="en-US" smtClean="0"/>
            </a:fld>
            <a:endParaRPr lang="zh-CN" altLang="en-US"/>
          </a:p>
        </p:txBody>
      </p:sp>
      <p:sp>
        <p:nvSpPr>
          <p:cNvPr id="4" name="页脚占位符 3"/>
          <p:cNvSpPr>
            <a:spLocks noGrp="1"/>
          </p:cNvSpPr>
          <p:nvPr>
            <p:ph type="ftr" sz="quarter" idx="11"/>
          </p:nvPr>
        </p:nvSpPr>
        <p:spPr/>
        <p:txBody>
          <a:bodyPr/>
          <a:lstStyle/>
          <a:p>
            <a:r>
              <a:rPr lang="zh-CN" altLang="en-US" smtClean="0"/>
              <a:t>软件工程</a:t>
            </a:r>
            <a:endParaRPr lang="zh-CN" altLang="en-US"/>
          </a:p>
        </p:txBody>
      </p:sp>
      <p:sp>
        <p:nvSpPr>
          <p:cNvPr id="5" name="灯片编号占位符 4"/>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直接连接符"/>
          <p:cNvCxnSpPr/>
          <p:nvPr/>
        </p:nvCxnSpPr>
        <p:spPr>
          <a:xfrm>
            <a:off x="4572000" y="729049"/>
            <a:ext cx="0" cy="391709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三角形"/>
          <p:cNvSpPr/>
          <p:nvPr/>
        </p:nvSpPr>
        <p:spPr>
          <a:xfrm rot="16200000" flipH="1">
            <a:off x="4391768" y="2350242"/>
            <a:ext cx="117935" cy="14841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dirty="0">
              <a:solidFill>
                <a:prstClr val="white"/>
              </a:solidFill>
              <a:latin typeface="+mn-ea"/>
            </a:endParaRPr>
          </a:p>
        </p:txBody>
      </p:sp>
      <p:sp>
        <p:nvSpPr>
          <p:cNvPr id="22" name="三角形"/>
          <p:cNvSpPr/>
          <p:nvPr/>
        </p:nvSpPr>
        <p:spPr>
          <a:xfrm rot="5400000">
            <a:off x="4616068" y="3481788"/>
            <a:ext cx="117935" cy="14841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dirty="0">
              <a:solidFill>
                <a:prstClr val="white"/>
              </a:solidFill>
              <a:latin typeface="+mn-ea"/>
            </a:endParaRPr>
          </a:p>
        </p:txBody>
      </p:sp>
      <p:sp>
        <p:nvSpPr>
          <p:cNvPr id="9" name="圆角矩形"/>
          <p:cNvSpPr/>
          <p:nvPr/>
        </p:nvSpPr>
        <p:spPr>
          <a:xfrm>
            <a:off x="805330" y="1608923"/>
            <a:ext cx="3547365" cy="1947071"/>
          </a:xfrm>
          <a:prstGeom prst="roundRect">
            <a:avLst>
              <a:gd name="adj" fmla="val 10006"/>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solidFill>
                <a:prstClr val="white"/>
              </a:solidFill>
            </a:endParaRPr>
          </a:p>
        </p:txBody>
      </p:sp>
      <p:sp>
        <p:nvSpPr>
          <p:cNvPr id="12" name="圆角矩形"/>
          <p:cNvSpPr/>
          <p:nvPr/>
        </p:nvSpPr>
        <p:spPr>
          <a:xfrm>
            <a:off x="4785102" y="2173132"/>
            <a:ext cx="3710204" cy="1953491"/>
          </a:xfrm>
          <a:prstGeom prst="roundRect">
            <a:avLst>
              <a:gd name="adj" fmla="val 10006"/>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sz="1350">
              <a:solidFill>
                <a:prstClr val="white"/>
              </a:solidFill>
            </a:endParaRPr>
          </a:p>
        </p:txBody>
      </p:sp>
      <p:grpSp>
        <p:nvGrpSpPr>
          <p:cNvPr id="19" name="组合 1"/>
          <p:cNvGrpSpPr/>
          <p:nvPr/>
        </p:nvGrpSpPr>
        <p:grpSpPr>
          <a:xfrm>
            <a:off x="1081964" y="1174525"/>
            <a:ext cx="615846" cy="613079"/>
            <a:chOff x="1880626" y="1897764"/>
            <a:chExt cx="851649" cy="851649"/>
          </a:xfrm>
        </p:grpSpPr>
        <p:sp>
          <p:nvSpPr>
            <p:cNvPr id="20" name="圆"/>
            <p:cNvSpPr/>
            <p:nvPr/>
          </p:nvSpPr>
          <p:spPr>
            <a:xfrm>
              <a:off x="1880626" y="1897764"/>
              <a:ext cx="851649" cy="851649"/>
            </a:xfrm>
            <a:prstGeom prst="ellipse">
              <a:avLst/>
            </a:prstGeom>
            <a:solidFill>
              <a:schemeClr val="bg1"/>
            </a:solidFill>
            <a:ln w="730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dirty="0">
                <a:solidFill>
                  <a:prstClr val="white"/>
                </a:solidFill>
                <a:latin typeface="+mn-ea"/>
              </a:endParaRPr>
            </a:p>
          </p:txBody>
        </p:sp>
        <p:sp>
          <p:nvSpPr>
            <p:cNvPr id="21" name="图标"/>
            <p:cNvSpPr>
              <a:spLocks noEditPoints="1"/>
            </p:cNvSpPr>
            <p:nvPr/>
          </p:nvSpPr>
          <p:spPr bwMode="auto">
            <a:xfrm>
              <a:off x="2073983" y="2144014"/>
              <a:ext cx="446088" cy="328612"/>
            </a:xfrm>
            <a:custGeom>
              <a:avLst/>
              <a:gdLst>
                <a:gd name="T0" fmla="*/ 2147483647 w 145"/>
                <a:gd name="T1" fmla="*/ 2147483647 h 107"/>
                <a:gd name="T2" fmla="*/ 2147483647 w 145"/>
                <a:gd name="T3" fmla="*/ 2147483647 h 107"/>
                <a:gd name="T4" fmla="*/ 2147483647 w 145"/>
                <a:gd name="T5" fmla="*/ 2147483647 h 107"/>
                <a:gd name="T6" fmla="*/ 2147483647 w 145"/>
                <a:gd name="T7" fmla="*/ 2147483647 h 107"/>
                <a:gd name="T8" fmla="*/ 2147483647 w 145"/>
                <a:gd name="T9" fmla="*/ 2147483647 h 107"/>
                <a:gd name="T10" fmla="*/ 2147483647 w 145"/>
                <a:gd name="T11" fmla="*/ 2147483647 h 107"/>
                <a:gd name="T12" fmla="*/ 2147483647 w 145"/>
                <a:gd name="T13" fmla="*/ 2147483647 h 107"/>
                <a:gd name="T14" fmla="*/ 2147483647 w 145"/>
                <a:gd name="T15" fmla="*/ 2147483647 h 107"/>
                <a:gd name="T16" fmla="*/ 2147483647 w 145"/>
                <a:gd name="T17" fmla="*/ 2147483647 h 107"/>
                <a:gd name="T18" fmla="*/ 2147483647 w 145"/>
                <a:gd name="T19" fmla="*/ 2147483647 h 107"/>
                <a:gd name="T20" fmla="*/ 2147483647 w 145"/>
                <a:gd name="T21" fmla="*/ 2147483647 h 107"/>
                <a:gd name="T22" fmla="*/ 2147483647 w 145"/>
                <a:gd name="T23" fmla="*/ 2147483647 h 107"/>
                <a:gd name="T24" fmla="*/ 2147483647 w 145"/>
                <a:gd name="T25" fmla="*/ 2147483647 h 107"/>
                <a:gd name="T26" fmla="*/ 2147483647 w 145"/>
                <a:gd name="T27" fmla="*/ 2147483647 h 107"/>
                <a:gd name="T28" fmla="*/ 2147483647 w 145"/>
                <a:gd name="T29" fmla="*/ 2147483647 h 107"/>
                <a:gd name="T30" fmla="*/ 2147483647 w 145"/>
                <a:gd name="T31" fmla="*/ 2147483647 h 107"/>
                <a:gd name="T32" fmla="*/ 2147483647 w 145"/>
                <a:gd name="T33" fmla="*/ 2147483647 h 107"/>
                <a:gd name="T34" fmla="*/ 2147483647 w 145"/>
                <a:gd name="T35" fmla="*/ 2147483647 h 107"/>
                <a:gd name="T36" fmla="*/ 2147483647 w 145"/>
                <a:gd name="T37" fmla="*/ 0 h 107"/>
                <a:gd name="T38" fmla="*/ 2147483647 w 145"/>
                <a:gd name="T39" fmla="*/ 2147483647 h 107"/>
                <a:gd name="T40" fmla="*/ 2147483647 w 145"/>
                <a:gd name="T41" fmla="*/ 2147483647 h 107"/>
                <a:gd name="T42" fmla="*/ 2147483647 w 145"/>
                <a:gd name="T43" fmla="*/ 2147483647 h 107"/>
                <a:gd name="T44" fmla="*/ 2147483647 w 145"/>
                <a:gd name="T45" fmla="*/ 2147483647 h 107"/>
                <a:gd name="T46" fmla="*/ 2147483647 w 145"/>
                <a:gd name="T47" fmla="*/ 2147483647 h 107"/>
                <a:gd name="T48" fmla="*/ 2147483647 w 145"/>
                <a:gd name="T49" fmla="*/ 2147483647 h 107"/>
                <a:gd name="T50" fmla="*/ 2147483647 w 145"/>
                <a:gd name="T51" fmla="*/ 2147483647 h 107"/>
                <a:gd name="T52" fmla="*/ 2147483647 w 145"/>
                <a:gd name="T53" fmla="*/ 2147483647 h 107"/>
                <a:gd name="T54" fmla="*/ 2147483647 w 145"/>
                <a:gd name="T55" fmla="*/ 2147483647 h 107"/>
                <a:gd name="T56" fmla="*/ 2147483647 w 145"/>
                <a:gd name="T57" fmla="*/ 2147483647 h 107"/>
                <a:gd name="T58" fmla="*/ 2147483647 w 145"/>
                <a:gd name="T59" fmla="*/ 2147483647 h 107"/>
                <a:gd name="T60" fmla="*/ 2147483647 w 145"/>
                <a:gd name="T61" fmla="*/ 2147483647 h 107"/>
                <a:gd name="T62" fmla="*/ 2147483647 w 145"/>
                <a:gd name="T63" fmla="*/ 0 h 10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5" h="107">
                  <a:moveTo>
                    <a:pt x="29" y="72"/>
                  </a:moveTo>
                  <a:cubicBezTo>
                    <a:pt x="13" y="72"/>
                    <a:pt x="13" y="72"/>
                    <a:pt x="13" y="72"/>
                  </a:cubicBezTo>
                  <a:cubicBezTo>
                    <a:pt x="12" y="72"/>
                    <a:pt x="11" y="73"/>
                    <a:pt x="11" y="75"/>
                  </a:cubicBezTo>
                  <a:cubicBezTo>
                    <a:pt x="11" y="105"/>
                    <a:pt x="11" y="105"/>
                    <a:pt x="11" y="105"/>
                  </a:cubicBezTo>
                  <a:cubicBezTo>
                    <a:pt x="11" y="106"/>
                    <a:pt x="12" y="107"/>
                    <a:pt x="13" y="107"/>
                  </a:cubicBezTo>
                  <a:cubicBezTo>
                    <a:pt x="29" y="107"/>
                    <a:pt x="29" y="107"/>
                    <a:pt x="29" y="107"/>
                  </a:cubicBezTo>
                  <a:cubicBezTo>
                    <a:pt x="30" y="107"/>
                    <a:pt x="31" y="106"/>
                    <a:pt x="31" y="105"/>
                  </a:cubicBezTo>
                  <a:cubicBezTo>
                    <a:pt x="31" y="75"/>
                    <a:pt x="31" y="75"/>
                    <a:pt x="31" y="75"/>
                  </a:cubicBezTo>
                  <a:cubicBezTo>
                    <a:pt x="31" y="73"/>
                    <a:pt x="30" y="72"/>
                    <a:pt x="29" y="72"/>
                  </a:cubicBezTo>
                  <a:moveTo>
                    <a:pt x="93" y="67"/>
                  </a:moveTo>
                  <a:cubicBezTo>
                    <a:pt x="78" y="67"/>
                    <a:pt x="78" y="67"/>
                    <a:pt x="78" y="67"/>
                  </a:cubicBezTo>
                  <a:cubicBezTo>
                    <a:pt x="76" y="67"/>
                    <a:pt x="75" y="68"/>
                    <a:pt x="75" y="69"/>
                  </a:cubicBezTo>
                  <a:cubicBezTo>
                    <a:pt x="75" y="105"/>
                    <a:pt x="75" y="105"/>
                    <a:pt x="75" y="105"/>
                  </a:cubicBezTo>
                  <a:cubicBezTo>
                    <a:pt x="75" y="106"/>
                    <a:pt x="76" y="107"/>
                    <a:pt x="78" y="107"/>
                  </a:cubicBezTo>
                  <a:cubicBezTo>
                    <a:pt x="93" y="107"/>
                    <a:pt x="93" y="107"/>
                    <a:pt x="93" y="107"/>
                  </a:cubicBezTo>
                  <a:cubicBezTo>
                    <a:pt x="94" y="107"/>
                    <a:pt x="96" y="106"/>
                    <a:pt x="96" y="105"/>
                  </a:cubicBezTo>
                  <a:cubicBezTo>
                    <a:pt x="96" y="69"/>
                    <a:pt x="96" y="69"/>
                    <a:pt x="96" y="69"/>
                  </a:cubicBezTo>
                  <a:cubicBezTo>
                    <a:pt x="96" y="68"/>
                    <a:pt x="94" y="67"/>
                    <a:pt x="93" y="67"/>
                  </a:cubicBezTo>
                  <a:moveTo>
                    <a:pt x="125" y="56"/>
                  </a:moveTo>
                  <a:cubicBezTo>
                    <a:pt x="110" y="56"/>
                    <a:pt x="110" y="56"/>
                    <a:pt x="110" y="56"/>
                  </a:cubicBezTo>
                  <a:cubicBezTo>
                    <a:pt x="108" y="56"/>
                    <a:pt x="107" y="57"/>
                    <a:pt x="107" y="59"/>
                  </a:cubicBezTo>
                  <a:cubicBezTo>
                    <a:pt x="107" y="105"/>
                    <a:pt x="107" y="105"/>
                    <a:pt x="107" y="105"/>
                  </a:cubicBezTo>
                  <a:cubicBezTo>
                    <a:pt x="107" y="106"/>
                    <a:pt x="108" y="107"/>
                    <a:pt x="110" y="107"/>
                  </a:cubicBezTo>
                  <a:cubicBezTo>
                    <a:pt x="125" y="107"/>
                    <a:pt x="125" y="107"/>
                    <a:pt x="125" y="107"/>
                  </a:cubicBezTo>
                  <a:cubicBezTo>
                    <a:pt x="127" y="107"/>
                    <a:pt x="128" y="106"/>
                    <a:pt x="128" y="105"/>
                  </a:cubicBezTo>
                  <a:cubicBezTo>
                    <a:pt x="128" y="59"/>
                    <a:pt x="128" y="59"/>
                    <a:pt x="128" y="59"/>
                  </a:cubicBezTo>
                  <a:cubicBezTo>
                    <a:pt x="128" y="57"/>
                    <a:pt x="127" y="56"/>
                    <a:pt x="125" y="56"/>
                  </a:cubicBezTo>
                  <a:moveTo>
                    <a:pt x="61" y="53"/>
                  </a:moveTo>
                  <a:cubicBezTo>
                    <a:pt x="46" y="53"/>
                    <a:pt x="46" y="53"/>
                    <a:pt x="46" y="53"/>
                  </a:cubicBezTo>
                  <a:cubicBezTo>
                    <a:pt x="44" y="53"/>
                    <a:pt x="43" y="54"/>
                    <a:pt x="43" y="55"/>
                  </a:cubicBezTo>
                  <a:cubicBezTo>
                    <a:pt x="43" y="105"/>
                    <a:pt x="43" y="105"/>
                    <a:pt x="43" y="105"/>
                  </a:cubicBezTo>
                  <a:cubicBezTo>
                    <a:pt x="43" y="106"/>
                    <a:pt x="44" y="107"/>
                    <a:pt x="46" y="107"/>
                  </a:cubicBezTo>
                  <a:cubicBezTo>
                    <a:pt x="61" y="107"/>
                    <a:pt x="61" y="107"/>
                    <a:pt x="61" y="107"/>
                  </a:cubicBezTo>
                  <a:cubicBezTo>
                    <a:pt x="62" y="107"/>
                    <a:pt x="63" y="106"/>
                    <a:pt x="63" y="105"/>
                  </a:cubicBezTo>
                  <a:cubicBezTo>
                    <a:pt x="63" y="55"/>
                    <a:pt x="63" y="55"/>
                    <a:pt x="63" y="55"/>
                  </a:cubicBezTo>
                  <a:cubicBezTo>
                    <a:pt x="63" y="54"/>
                    <a:pt x="62" y="53"/>
                    <a:pt x="61" y="53"/>
                  </a:cubicBezTo>
                  <a:moveTo>
                    <a:pt x="143" y="0"/>
                  </a:moveTo>
                  <a:cubicBezTo>
                    <a:pt x="143" y="0"/>
                    <a:pt x="142" y="0"/>
                    <a:pt x="142" y="0"/>
                  </a:cubicBezTo>
                  <a:cubicBezTo>
                    <a:pt x="118" y="5"/>
                    <a:pt x="118" y="5"/>
                    <a:pt x="118" y="5"/>
                  </a:cubicBezTo>
                  <a:cubicBezTo>
                    <a:pt x="117" y="5"/>
                    <a:pt x="117" y="5"/>
                    <a:pt x="116" y="6"/>
                  </a:cubicBezTo>
                  <a:cubicBezTo>
                    <a:pt x="116" y="6"/>
                    <a:pt x="115" y="7"/>
                    <a:pt x="115" y="7"/>
                  </a:cubicBezTo>
                  <a:cubicBezTo>
                    <a:pt x="115" y="8"/>
                    <a:pt x="115" y="9"/>
                    <a:pt x="115" y="10"/>
                  </a:cubicBezTo>
                  <a:cubicBezTo>
                    <a:pt x="121" y="15"/>
                    <a:pt x="121" y="15"/>
                    <a:pt x="121" y="15"/>
                  </a:cubicBezTo>
                  <a:cubicBezTo>
                    <a:pt x="90" y="44"/>
                    <a:pt x="90" y="44"/>
                    <a:pt x="90" y="44"/>
                  </a:cubicBezTo>
                  <a:cubicBezTo>
                    <a:pt x="59" y="15"/>
                    <a:pt x="59" y="15"/>
                    <a:pt x="59" y="15"/>
                  </a:cubicBezTo>
                  <a:cubicBezTo>
                    <a:pt x="58" y="15"/>
                    <a:pt x="57" y="14"/>
                    <a:pt x="55" y="14"/>
                  </a:cubicBezTo>
                  <a:cubicBezTo>
                    <a:pt x="54" y="14"/>
                    <a:pt x="53" y="14"/>
                    <a:pt x="52" y="15"/>
                  </a:cubicBezTo>
                  <a:cubicBezTo>
                    <a:pt x="3" y="60"/>
                    <a:pt x="3" y="60"/>
                    <a:pt x="3" y="60"/>
                  </a:cubicBezTo>
                  <a:cubicBezTo>
                    <a:pt x="1" y="62"/>
                    <a:pt x="0" y="65"/>
                    <a:pt x="2" y="67"/>
                  </a:cubicBezTo>
                  <a:cubicBezTo>
                    <a:pt x="3" y="68"/>
                    <a:pt x="5" y="68"/>
                    <a:pt x="6" y="68"/>
                  </a:cubicBezTo>
                  <a:cubicBezTo>
                    <a:pt x="7" y="68"/>
                    <a:pt x="8" y="68"/>
                    <a:pt x="9" y="67"/>
                  </a:cubicBezTo>
                  <a:cubicBezTo>
                    <a:pt x="55" y="26"/>
                    <a:pt x="55" y="26"/>
                    <a:pt x="55" y="26"/>
                  </a:cubicBezTo>
                  <a:cubicBezTo>
                    <a:pt x="87" y="54"/>
                    <a:pt x="87" y="54"/>
                    <a:pt x="87" y="54"/>
                  </a:cubicBezTo>
                  <a:cubicBezTo>
                    <a:pt x="88" y="55"/>
                    <a:pt x="89" y="56"/>
                    <a:pt x="90" y="56"/>
                  </a:cubicBezTo>
                  <a:cubicBezTo>
                    <a:pt x="91" y="56"/>
                    <a:pt x="93" y="55"/>
                    <a:pt x="94" y="54"/>
                  </a:cubicBezTo>
                  <a:cubicBezTo>
                    <a:pt x="127" y="22"/>
                    <a:pt x="127" y="22"/>
                    <a:pt x="127" y="22"/>
                  </a:cubicBezTo>
                  <a:cubicBezTo>
                    <a:pt x="134" y="29"/>
                    <a:pt x="134" y="29"/>
                    <a:pt x="134" y="29"/>
                  </a:cubicBezTo>
                  <a:cubicBezTo>
                    <a:pt x="134" y="30"/>
                    <a:pt x="135" y="30"/>
                    <a:pt x="136" y="30"/>
                  </a:cubicBezTo>
                  <a:cubicBezTo>
                    <a:pt x="136" y="30"/>
                    <a:pt x="136" y="30"/>
                    <a:pt x="137" y="30"/>
                  </a:cubicBezTo>
                  <a:cubicBezTo>
                    <a:pt x="137" y="29"/>
                    <a:pt x="138" y="29"/>
                    <a:pt x="138" y="29"/>
                  </a:cubicBezTo>
                  <a:cubicBezTo>
                    <a:pt x="139" y="28"/>
                    <a:pt x="139" y="28"/>
                    <a:pt x="139" y="27"/>
                  </a:cubicBezTo>
                  <a:cubicBezTo>
                    <a:pt x="145" y="3"/>
                    <a:pt x="145" y="3"/>
                    <a:pt x="145" y="3"/>
                  </a:cubicBezTo>
                  <a:cubicBezTo>
                    <a:pt x="145" y="2"/>
                    <a:pt x="145" y="1"/>
                    <a:pt x="145" y="0"/>
                  </a:cubicBezTo>
                  <a:cubicBezTo>
                    <a:pt x="144" y="0"/>
                    <a:pt x="144" y="0"/>
                    <a:pt x="143" y="0"/>
                  </a:cubicBezTo>
                </a:path>
              </a:pathLst>
            </a:custGeom>
            <a:solidFill>
              <a:schemeClr val="accent5"/>
            </a:solidFill>
            <a:ln>
              <a:solidFill>
                <a:schemeClr val="accent5"/>
              </a:solidFill>
            </a:ln>
          </p:spPr>
          <p:txBody>
            <a:bodyPr/>
            <a:lstStyle/>
            <a:p>
              <a:pPr eaLnBrk="0" fontAlgn="base" hangingPunct="0">
                <a:spcBef>
                  <a:spcPct val="0"/>
                </a:spcBef>
                <a:spcAft>
                  <a:spcPct val="0"/>
                </a:spcAft>
                <a:buFont typeface="Arial" panose="020B0604020202020204" pitchFamily="34" charset="0"/>
                <a:buNone/>
              </a:pPr>
              <a:endParaRPr lang="zh-CN" altLang="en-US" sz="1350">
                <a:solidFill>
                  <a:srgbClr val="000000"/>
                </a:solidFill>
              </a:endParaRPr>
            </a:p>
          </p:txBody>
        </p:sp>
      </p:grpSp>
      <p:grpSp>
        <p:nvGrpSpPr>
          <p:cNvPr id="42" name="组合 2"/>
          <p:cNvGrpSpPr/>
          <p:nvPr/>
        </p:nvGrpSpPr>
        <p:grpSpPr>
          <a:xfrm>
            <a:off x="7544667" y="1689555"/>
            <a:ext cx="615846" cy="626942"/>
            <a:chOff x="9406563" y="2749413"/>
            <a:chExt cx="1094837" cy="1094837"/>
          </a:xfrm>
        </p:grpSpPr>
        <p:sp>
          <p:nvSpPr>
            <p:cNvPr id="15" name="圆"/>
            <p:cNvSpPr/>
            <p:nvPr/>
          </p:nvSpPr>
          <p:spPr>
            <a:xfrm>
              <a:off x="9406563" y="2749413"/>
              <a:ext cx="1094837" cy="1094837"/>
            </a:xfrm>
            <a:prstGeom prst="ellipse">
              <a:avLst/>
            </a:prstGeom>
            <a:solidFill>
              <a:schemeClr val="bg1"/>
            </a:solidFill>
            <a:ln w="730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dirty="0">
                <a:solidFill>
                  <a:prstClr val="white"/>
                </a:solidFill>
                <a:latin typeface="+mn-ea"/>
              </a:endParaRPr>
            </a:p>
          </p:txBody>
        </p:sp>
        <p:sp>
          <p:nvSpPr>
            <p:cNvPr id="41" name="图标"/>
            <p:cNvSpPr>
              <a:spLocks noEditPoints="1"/>
            </p:cNvSpPr>
            <p:nvPr/>
          </p:nvSpPr>
          <p:spPr bwMode="auto">
            <a:xfrm>
              <a:off x="9670642" y="2944147"/>
              <a:ext cx="631597" cy="693116"/>
            </a:xfrm>
            <a:custGeom>
              <a:avLst/>
              <a:gdLst>
                <a:gd name="T0" fmla="*/ 375935 w 835"/>
                <a:gd name="T1" fmla="*/ 512026 h 918"/>
                <a:gd name="T2" fmla="*/ 124141 w 835"/>
                <a:gd name="T3" fmla="*/ 512026 h 918"/>
                <a:gd name="T4" fmla="*/ 112429 w 835"/>
                <a:gd name="T5" fmla="*/ 524300 h 918"/>
                <a:gd name="T6" fmla="*/ 124141 w 835"/>
                <a:gd name="T7" fmla="*/ 536575 h 918"/>
                <a:gd name="T8" fmla="*/ 375935 w 835"/>
                <a:gd name="T9" fmla="*/ 536575 h 918"/>
                <a:gd name="T10" fmla="*/ 388232 w 835"/>
                <a:gd name="T11" fmla="*/ 524300 h 918"/>
                <a:gd name="T12" fmla="*/ 375935 w 835"/>
                <a:gd name="T13" fmla="*/ 512026 h 918"/>
                <a:gd name="T14" fmla="*/ 99547 w 835"/>
                <a:gd name="T15" fmla="*/ 227372 h 918"/>
                <a:gd name="T16" fmla="*/ 265848 w 835"/>
                <a:gd name="T17" fmla="*/ 149049 h 918"/>
                <a:gd name="T18" fmla="*/ 169815 w 835"/>
                <a:gd name="T19" fmla="*/ 341935 h 918"/>
                <a:gd name="T20" fmla="*/ 99547 w 835"/>
                <a:gd name="T21" fmla="*/ 227372 h 918"/>
                <a:gd name="T22" fmla="*/ 417511 w 835"/>
                <a:gd name="T23" fmla="*/ 0 h 918"/>
                <a:gd name="T24" fmla="*/ 0 w 835"/>
                <a:gd name="T25" fmla="*/ 197562 h 918"/>
                <a:gd name="T26" fmla="*/ 176256 w 835"/>
                <a:gd name="T27" fmla="*/ 485723 h 918"/>
                <a:gd name="T28" fmla="*/ 417511 w 835"/>
                <a:gd name="T29" fmla="*/ 0 h 918"/>
                <a:gd name="T30" fmla="*/ 478995 w 835"/>
                <a:gd name="T31" fmla="*/ 291668 h 918"/>
                <a:gd name="T32" fmla="*/ 435078 w 835"/>
                <a:gd name="T33" fmla="*/ 247830 h 918"/>
                <a:gd name="T34" fmla="*/ 421024 w 835"/>
                <a:gd name="T35" fmla="*/ 240816 h 918"/>
                <a:gd name="T36" fmla="*/ 404628 w 835"/>
                <a:gd name="T37" fmla="*/ 245492 h 918"/>
                <a:gd name="T38" fmla="*/ 381205 w 835"/>
                <a:gd name="T39" fmla="*/ 268872 h 918"/>
                <a:gd name="T40" fmla="*/ 457915 w 835"/>
                <a:gd name="T41" fmla="*/ 345442 h 918"/>
                <a:gd name="T42" fmla="*/ 481338 w 835"/>
                <a:gd name="T43" fmla="*/ 322062 h 918"/>
                <a:gd name="T44" fmla="*/ 478995 w 835"/>
                <a:gd name="T45" fmla="*/ 291668 h 918"/>
                <a:gd name="T46" fmla="*/ 261164 w 835"/>
                <a:gd name="T47" fmla="*/ 460005 h 918"/>
                <a:gd name="T48" fmla="*/ 266434 w 835"/>
                <a:gd name="T49" fmla="*/ 444808 h 918"/>
                <a:gd name="T50" fmla="*/ 274046 w 835"/>
                <a:gd name="T51" fmla="*/ 421428 h 918"/>
                <a:gd name="T52" fmla="*/ 289857 w 835"/>
                <a:gd name="T53" fmla="*/ 436625 h 918"/>
                <a:gd name="T54" fmla="*/ 305667 w 835"/>
                <a:gd name="T55" fmla="*/ 452406 h 918"/>
                <a:gd name="T56" fmla="*/ 282244 w 835"/>
                <a:gd name="T57" fmla="*/ 460589 h 918"/>
                <a:gd name="T58" fmla="*/ 267019 w 835"/>
                <a:gd name="T59" fmla="*/ 465265 h 918"/>
                <a:gd name="T60" fmla="*/ 261164 w 835"/>
                <a:gd name="T61" fmla="*/ 465850 h 918"/>
                <a:gd name="T62" fmla="*/ 261164 w 835"/>
                <a:gd name="T63" fmla="*/ 460005 h 918"/>
                <a:gd name="T64" fmla="*/ 242426 w 835"/>
                <a:gd name="T65" fmla="*/ 452991 h 918"/>
                <a:gd name="T66" fmla="*/ 247110 w 835"/>
                <a:gd name="T67" fmla="*/ 479294 h 918"/>
                <a:gd name="T68" fmla="*/ 274046 w 835"/>
                <a:gd name="T69" fmla="*/ 483970 h 918"/>
                <a:gd name="T70" fmla="*/ 288100 w 835"/>
                <a:gd name="T71" fmla="*/ 479294 h 918"/>
                <a:gd name="T72" fmla="*/ 312108 w 835"/>
                <a:gd name="T73" fmla="*/ 471695 h 918"/>
                <a:gd name="T74" fmla="*/ 341972 w 835"/>
                <a:gd name="T75" fmla="*/ 461174 h 918"/>
                <a:gd name="T76" fmla="*/ 319721 w 835"/>
                <a:gd name="T77" fmla="*/ 438963 h 918"/>
                <a:gd name="T78" fmla="*/ 303910 w 835"/>
                <a:gd name="T79" fmla="*/ 423181 h 918"/>
                <a:gd name="T80" fmla="*/ 288100 w 835"/>
                <a:gd name="T81" fmla="*/ 407400 h 918"/>
                <a:gd name="T82" fmla="*/ 265263 w 835"/>
                <a:gd name="T83" fmla="*/ 384604 h 918"/>
                <a:gd name="T84" fmla="*/ 255308 w 835"/>
                <a:gd name="T85" fmla="*/ 414998 h 918"/>
                <a:gd name="T86" fmla="*/ 247696 w 835"/>
                <a:gd name="T87" fmla="*/ 438378 h 918"/>
                <a:gd name="T88" fmla="*/ 242426 w 835"/>
                <a:gd name="T89" fmla="*/ 452991 h 918"/>
                <a:gd name="T90" fmla="*/ 389403 w 835"/>
                <a:gd name="T91" fmla="*/ 288161 h 918"/>
                <a:gd name="T92" fmla="*/ 375935 w 835"/>
                <a:gd name="T93" fmla="*/ 274133 h 918"/>
                <a:gd name="T94" fmla="*/ 361882 w 835"/>
                <a:gd name="T95" fmla="*/ 288161 h 918"/>
                <a:gd name="T96" fmla="*/ 285172 w 835"/>
                <a:gd name="T97" fmla="*/ 364731 h 918"/>
                <a:gd name="T98" fmla="*/ 271704 w 835"/>
                <a:gd name="T99" fmla="*/ 378174 h 918"/>
                <a:gd name="T100" fmla="*/ 285172 w 835"/>
                <a:gd name="T101" fmla="*/ 392202 h 918"/>
                <a:gd name="T102" fmla="*/ 334360 w 835"/>
                <a:gd name="T103" fmla="*/ 441301 h 918"/>
                <a:gd name="T104" fmla="*/ 348413 w 835"/>
                <a:gd name="T105" fmla="*/ 455329 h 918"/>
                <a:gd name="T106" fmla="*/ 362467 w 835"/>
                <a:gd name="T107" fmla="*/ 441301 h 918"/>
                <a:gd name="T108" fmla="*/ 438591 w 835"/>
                <a:gd name="T109" fmla="*/ 364731 h 918"/>
                <a:gd name="T110" fmla="*/ 452645 w 835"/>
                <a:gd name="T111" fmla="*/ 351287 h 918"/>
                <a:gd name="T112" fmla="*/ 438591 w 835"/>
                <a:gd name="T113" fmla="*/ 337259 h 918"/>
                <a:gd name="T114" fmla="*/ 389403 w 835"/>
                <a:gd name="T115" fmla="*/ 288161 h 91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835" h="918">
                  <a:moveTo>
                    <a:pt x="642" y="876"/>
                  </a:moveTo>
                  <a:lnTo>
                    <a:pt x="212" y="876"/>
                  </a:lnTo>
                  <a:cubicBezTo>
                    <a:pt x="201" y="876"/>
                    <a:pt x="192" y="886"/>
                    <a:pt x="192" y="897"/>
                  </a:cubicBezTo>
                  <a:cubicBezTo>
                    <a:pt x="192" y="909"/>
                    <a:pt x="201" y="918"/>
                    <a:pt x="212" y="918"/>
                  </a:cubicBezTo>
                  <a:lnTo>
                    <a:pt x="642" y="918"/>
                  </a:lnTo>
                  <a:cubicBezTo>
                    <a:pt x="653" y="918"/>
                    <a:pt x="663" y="909"/>
                    <a:pt x="663" y="897"/>
                  </a:cubicBezTo>
                  <a:cubicBezTo>
                    <a:pt x="663" y="886"/>
                    <a:pt x="653" y="876"/>
                    <a:pt x="642" y="876"/>
                  </a:cubicBezTo>
                  <a:close/>
                  <a:moveTo>
                    <a:pt x="170" y="389"/>
                  </a:moveTo>
                  <a:lnTo>
                    <a:pt x="454" y="255"/>
                  </a:lnTo>
                  <a:lnTo>
                    <a:pt x="290" y="585"/>
                  </a:lnTo>
                  <a:lnTo>
                    <a:pt x="170" y="389"/>
                  </a:lnTo>
                  <a:close/>
                  <a:moveTo>
                    <a:pt x="713" y="0"/>
                  </a:moveTo>
                  <a:lnTo>
                    <a:pt x="0" y="338"/>
                  </a:lnTo>
                  <a:lnTo>
                    <a:pt x="301" y="831"/>
                  </a:lnTo>
                  <a:lnTo>
                    <a:pt x="713" y="0"/>
                  </a:lnTo>
                  <a:close/>
                  <a:moveTo>
                    <a:pt x="818" y="499"/>
                  </a:moveTo>
                  <a:lnTo>
                    <a:pt x="743" y="424"/>
                  </a:lnTo>
                  <a:cubicBezTo>
                    <a:pt x="736" y="417"/>
                    <a:pt x="727" y="413"/>
                    <a:pt x="719" y="412"/>
                  </a:cubicBezTo>
                  <a:cubicBezTo>
                    <a:pt x="708" y="410"/>
                    <a:pt x="698" y="413"/>
                    <a:pt x="691" y="420"/>
                  </a:cubicBezTo>
                  <a:lnTo>
                    <a:pt x="651" y="460"/>
                  </a:lnTo>
                  <a:lnTo>
                    <a:pt x="782" y="591"/>
                  </a:lnTo>
                  <a:lnTo>
                    <a:pt x="822" y="551"/>
                  </a:lnTo>
                  <a:cubicBezTo>
                    <a:pt x="835" y="538"/>
                    <a:pt x="834" y="515"/>
                    <a:pt x="818" y="499"/>
                  </a:cubicBezTo>
                  <a:close/>
                  <a:moveTo>
                    <a:pt x="446" y="787"/>
                  </a:moveTo>
                  <a:lnTo>
                    <a:pt x="455" y="761"/>
                  </a:lnTo>
                  <a:lnTo>
                    <a:pt x="468" y="721"/>
                  </a:lnTo>
                  <a:lnTo>
                    <a:pt x="495" y="747"/>
                  </a:lnTo>
                  <a:lnTo>
                    <a:pt x="522" y="774"/>
                  </a:lnTo>
                  <a:lnTo>
                    <a:pt x="482" y="788"/>
                  </a:lnTo>
                  <a:lnTo>
                    <a:pt x="456" y="796"/>
                  </a:lnTo>
                  <a:cubicBezTo>
                    <a:pt x="451" y="798"/>
                    <a:pt x="448" y="799"/>
                    <a:pt x="446" y="797"/>
                  </a:cubicBezTo>
                  <a:cubicBezTo>
                    <a:pt x="444" y="795"/>
                    <a:pt x="444" y="791"/>
                    <a:pt x="446" y="787"/>
                  </a:cubicBezTo>
                  <a:close/>
                  <a:moveTo>
                    <a:pt x="414" y="775"/>
                  </a:moveTo>
                  <a:cubicBezTo>
                    <a:pt x="408" y="792"/>
                    <a:pt x="411" y="809"/>
                    <a:pt x="422" y="820"/>
                  </a:cubicBezTo>
                  <a:cubicBezTo>
                    <a:pt x="434" y="832"/>
                    <a:pt x="451" y="835"/>
                    <a:pt x="468" y="828"/>
                  </a:cubicBezTo>
                  <a:lnTo>
                    <a:pt x="492" y="820"/>
                  </a:lnTo>
                  <a:lnTo>
                    <a:pt x="533" y="807"/>
                  </a:lnTo>
                  <a:lnTo>
                    <a:pt x="584" y="789"/>
                  </a:lnTo>
                  <a:lnTo>
                    <a:pt x="546" y="751"/>
                  </a:lnTo>
                  <a:lnTo>
                    <a:pt x="519" y="724"/>
                  </a:lnTo>
                  <a:lnTo>
                    <a:pt x="492" y="697"/>
                  </a:lnTo>
                  <a:lnTo>
                    <a:pt x="453" y="658"/>
                  </a:lnTo>
                  <a:lnTo>
                    <a:pt x="436" y="710"/>
                  </a:lnTo>
                  <a:lnTo>
                    <a:pt x="423" y="750"/>
                  </a:lnTo>
                  <a:lnTo>
                    <a:pt x="414" y="775"/>
                  </a:lnTo>
                  <a:close/>
                  <a:moveTo>
                    <a:pt x="665" y="493"/>
                  </a:moveTo>
                  <a:lnTo>
                    <a:pt x="642" y="469"/>
                  </a:lnTo>
                  <a:lnTo>
                    <a:pt x="618" y="493"/>
                  </a:lnTo>
                  <a:lnTo>
                    <a:pt x="487" y="624"/>
                  </a:lnTo>
                  <a:lnTo>
                    <a:pt x="464" y="647"/>
                  </a:lnTo>
                  <a:lnTo>
                    <a:pt x="487" y="671"/>
                  </a:lnTo>
                  <a:lnTo>
                    <a:pt x="571" y="755"/>
                  </a:lnTo>
                  <a:lnTo>
                    <a:pt x="595" y="779"/>
                  </a:lnTo>
                  <a:lnTo>
                    <a:pt x="619" y="755"/>
                  </a:lnTo>
                  <a:lnTo>
                    <a:pt x="749" y="624"/>
                  </a:lnTo>
                  <a:lnTo>
                    <a:pt x="773" y="601"/>
                  </a:lnTo>
                  <a:lnTo>
                    <a:pt x="749" y="577"/>
                  </a:lnTo>
                  <a:lnTo>
                    <a:pt x="665" y="493"/>
                  </a:lnTo>
                  <a:close/>
                </a:path>
              </a:pathLst>
            </a:custGeom>
            <a:solidFill>
              <a:schemeClr val="accent2"/>
            </a:solidFill>
            <a:ln>
              <a:noFill/>
            </a:ln>
          </p:spPr>
          <p:txBody>
            <a:bodyPr/>
            <a:lstStyle/>
            <a:p>
              <a:pPr eaLnBrk="0" fontAlgn="base" hangingPunct="0">
                <a:spcBef>
                  <a:spcPct val="0"/>
                </a:spcBef>
                <a:spcAft>
                  <a:spcPct val="0"/>
                </a:spcAft>
              </a:pPr>
              <a:endParaRPr lang="zh-CN" altLang="en-US" sz="1350">
                <a:solidFill>
                  <a:prstClr val="black"/>
                </a:solidFill>
              </a:endParaRPr>
            </a:p>
          </p:txBody>
        </p:sp>
      </p:grpSp>
      <p:grpSp>
        <p:nvGrpSpPr>
          <p:cNvPr id="23" name="组合"/>
          <p:cNvGrpSpPr/>
          <p:nvPr/>
        </p:nvGrpSpPr>
        <p:grpSpPr>
          <a:xfrm>
            <a:off x="4503993" y="1126389"/>
            <a:ext cx="144409" cy="192545"/>
            <a:chOff x="8133225" y="3546407"/>
            <a:chExt cx="360000" cy="360000"/>
          </a:xfrm>
        </p:grpSpPr>
        <p:sp>
          <p:nvSpPr>
            <p:cNvPr id="24" name="圆"/>
            <p:cNvSpPr/>
            <p:nvPr/>
          </p:nvSpPr>
          <p:spPr>
            <a:xfrm>
              <a:off x="8133225" y="3546407"/>
              <a:ext cx="360000" cy="360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 name="圆"/>
            <p:cNvSpPr/>
            <p:nvPr/>
          </p:nvSpPr>
          <p:spPr>
            <a:xfrm>
              <a:off x="8223225" y="36364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nvGrpSpPr>
          <p:cNvPr id="26" name="组合"/>
          <p:cNvGrpSpPr/>
          <p:nvPr/>
        </p:nvGrpSpPr>
        <p:grpSpPr>
          <a:xfrm>
            <a:off x="4493199" y="2328176"/>
            <a:ext cx="144409" cy="192545"/>
            <a:chOff x="8133225" y="3546407"/>
            <a:chExt cx="360000" cy="360000"/>
          </a:xfrm>
        </p:grpSpPr>
        <p:sp>
          <p:nvSpPr>
            <p:cNvPr id="27" name="圆"/>
            <p:cNvSpPr/>
            <p:nvPr/>
          </p:nvSpPr>
          <p:spPr>
            <a:xfrm>
              <a:off x="8133225" y="3546407"/>
              <a:ext cx="360000" cy="360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 name="圆"/>
            <p:cNvSpPr/>
            <p:nvPr/>
          </p:nvSpPr>
          <p:spPr>
            <a:xfrm>
              <a:off x="8223225" y="36364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nvGrpSpPr>
          <p:cNvPr id="29" name="组合"/>
          <p:cNvGrpSpPr/>
          <p:nvPr/>
        </p:nvGrpSpPr>
        <p:grpSpPr>
          <a:xfrm>
            <a:off x="4479483" y="3459723"/>
            <a:ext cx="144409" cy="192545"/>
            <a:chOff x="8133225" y="3546407"/>
            <a:chExt cx="360000" cy="360000"/>
          </a:xfrm>
        </p:grpSpPr>
        <p:sp>
          <p:nvSpPr>
            <p:cNvPr id="30" name="圆"/>
            <p:cNvSpPr/>
            <p:nvPr/>
          </p:nvSpPr>
          <p:spPr>
            <a:xfrm>
              <a:off x="8133225" y="3546407"/>
              <a:ext cx="360000" cy="360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1" name="圆"/>
            <p:cNvSpPr/>
            <p:nvPr/>
          </p:nvSpPr>
          <p:spPr>
            <a:xfrm>
              <a:off x="8223225" y="3636407"/>
              <a:ext cx="180000" cy="1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33" name="文本"/>
          <p:cNvSpPr txBox="1"/>
          <p:nvPr/>
        </p:nvSpPr>
        <p:spPr>
          <a:xfrm>
            <a:off x="5537549" y="3230860"/>
            <a:ext cx="2458934" cy="553998"/>
          </a:xfrm>
          <a:prstGeom prst="rect">
            <a:avLst/>
          </a:prstGeom>
          <a:noFill/>
        </p:spPr>
        <p:txBody>
          <a:bodyPr wrap="square" rtlCol="0">
            <a:spAutoFit/>
          </a:bodyPr>
          <a:lstStyle>
            <a:defPPr>
              <a:defRPr lang="zh-CN"/>
            </a:defPPr>
            <a:lvl1pPr indent="467995">
              <a:lnSpc>
                <a:spcPct val="150000"/>
              </a:lnSpc>
              <a:defRPr sz="1600" spc="150">
                <a:solidFill>
                  <a:schemeClr val="tx1">
                    <a:lumMod val="95000"/>
                    <a:lumOff val="5000"/>
                  </a:schemeClr>
                </a:solidFill>
                <a:latin typeface="微软雅黑" panose="020B0503020204020204" pitchFamily="34" charset="-122"/>
                <a:ea typeface="微软雅黑" panose="020B0503020204020204" pitchFamily="34" charset="-122"/>
              </a:defRPr>
            </a:lvl1pPr>
          </a:lstStyle>
          <a:p>
            <a:pPr indent="0" algn="ctr"/>
            <a:r>
              <a:rPr lang="zh-CN" altLang="en-US" sz="2000" dirty="0">
                <a:solidFill>
                  <a:schemeClr val="bg1"/>
                </a:solidFill>
                <a:latin typeface="+mj-ea"/>
                <a:ea typeface="+mj-ea"/>
              </a:rPr>
              <a:t>提交系统用例图</a:t>
            </a:r>
            <a:endParaRPr lang="zh-CN" altLang="en-US" sz="2000" dirty="0">
              <a:solidFill>
                <a:schemeClr val="bg1"/>
              </a:solidFill>
              <a:latin typeface="+mj-ea"/>
              <a:ea typeface="+mj-ea"/>
            </a:endParaRPr>
          </a:p>
        </p:txBody>
      </p:sp>
      <p:sp>
        <p:nvSpPr>
          <p:cNvPr id="34" name="文本"/>
          <p:cNvSpPr/>
          <p:nvPr/>
        </p:nvSpPr>
        <p:spPr>
          <a:xfrm>
            <a:off x="4961112" y="2658262"/>
            <a:ext cx="3534194" cy="461665"/>
          </a:xfrm>
          <a:prstGeom prst="rect">
            <a:avLst/>
          </a:prstGeom>
        </p:spPr>
        <p:txBody>
          <a:bodyPr wrap="square">
            <a:spAutoFit/>
          </a:bodyPr>
          <a:lstStyle/>
          <a:p>
            <a:pPr algn="ctr"/>
            <a:r>
              <a:rPr lang="en-US" altLang="zh-CN" sz="2400" b="1" spc="188" dirty="0">
                <a:solidFill>
                  <a:schemeClr val="bg1"/>
                </a:solidFill>
                <a:latin typeface="+mj-ea"/>
                <a:ea typeface="+mj-ea"/>
              </a:rPr>
              <a:t>2. </a:t>
            </a:r>
            <a:r>
              <a:rPr lang="zh-CN" altLang="en-US" sz="2400" b="1" spc="188" dirty="0">
                <a:solidFill>
                  <a:schemeClr val="bg1"/>
                </a:solidFill>
                <a:latin typeface="+mj-ea"/>
                <a:ea typeface="+mj-ea"/>
              </a:rPr>
              <a:t>完成系统用例建模</a:t>
            </a:r>
            <a:endParaRPr lang="zh-CN" altLang="en-US" sz="2400" b="1" spc="188" dirty="0">
              <a:solidFill>
                <a:schemeClr val="bg1"/>
              </a:solidFill>
              <a:latin typeface="+mj-ea"/>
              <a:ea typeface="+mj-ea"/>
            </a:endParaRPr>
          </a:p>
        </p:txBody>
      </p:sp>
      <p:sp>
        <p:nvSpPr>
          <p:cNvPr id="35" name="文本"/>
          <p:cNvSpPr txBox="1"/>
          <p:nvPr/>
        </p:nvSpPr>
        <p:spPr>
          <a:xfrm>
            <a:off x="1330378" y="2812546"/>
            <a:ext cx="2523641" cy="553998"/>
          </a:xfrm>
          <a:prstGeom prst="rect">
            <a:avLst/>
          </a:prstGeom>
          <a:noFill/>
        </p:spPr>
        <p:txBody>
          <a:bodyPr wrap="square" rtlCol="0">
            <a:spAutoFit/>
          </a:bodyPr>
          <a:lstStyle>
            <a:defPPr>
              <a:defRPr lang="zh-CN"/>
            </a:defPPr>
            <a:lvl1pPr indent="467995">
              <a:lnSpc>
                <a:spcPct val="150000"/>
              </a:lnSpc>
              <a:defRPr sz="1600" spc="150">
                <a:solidFill>
                  <a:schemeClr val="tx1">
                    <a:lumMod val="95000"/>
                    <a:lumOff val="5000"/>
                  </a:schemeClr>
                </a:solidFill>
                <a:latin typeface="微软雅黑" panose="020B0503020204020204" pitchFamily="34" charset="-122"/>
                <a:ea typeface="微软雅黑" panose="020B0503020204020204" pitchFamily="34" charset="-122"/>
              </a:defRPr>
            </a:lvl1pPr>
          </a:lstStyle>
          <a:p>
            <a:pPr indent="0" algn="ctr"/>
            <a:r>
              <a:rPr lang="zh-CN" altLang="en-US" sz="2000" dirty="0">
                <a:solidFill>
                  <a:schemeClr val="bg1"/>
                </a:solidFill>
                <a:latin typeface="+mj-ea"/>
                <a:ea typeface="+mj-ea"/>
              </a:rPr>
              <a:t>提交业务用例图</a:t>
            </a:r>
            <a:endParaRPr lang="zh-CN" altLang="en-US" sz="2000" dirty="0">
              <a:solidFill>
                <a:schemeClr val="bg1"/>
              </a:solidFill>
              <a:latin typeface="+mj-ea"/>
              <a:ea typeface="+mj-ea"/>
            </a:endParaRPr>
          </a:p>
        </p:txBody>
      </p:sp>
      <p:sp>
        <p:nvSpPr>
          <p:cNvPr id="37" name="文本"/>
          <p:cNvSpPr/>
          <p:nvPr/>
        </p:nvSpPr>
        <p:spPr>
          <a:xfrm>
            <a:off x="906826" y="1965886"/>
            <a:ext cx="3175198" cy="830997"/>
          </a:xfrm>
          <a:prstGeom prst="rect">
            <a:avLst/>
          </a:prstGeom>
        </p:spPr>
        <p:txBody>
          <a:bodyPr wrap="square">
            <a:spAutoFit/>
          </a:bodyPr>
          <a:lstStyle/>
          <a:p>
            <a:pPr algn="ctr"/>
            <a:r>
              <a:rPr lang="en-US" altLang="zh-CN" sz="2400" b="1" dirty="0">
                <a:solidFill>
                  <a:schemeClr val="bg1"/>
                </a:solidFill>
                <a:latin typeface="+mj-ea"/>
                <a:ea typeface="+mj-ea"/>
              </a:rPr>
              <a:t>1.  </a:t>
            </a:r>
            <a:r>
              <a:rPr lang="zh-CN" altLang="en-US" sz="2400" b="1" dirty="0">
                <a:solidFill>
                  <a:schemeClr val="bg1"/>
                </a:solidFill>
                <a:latin typeface="+mj-ea"/>
                <a:ea typeface="+mj-ea"/>
              </a:rPr>
              <a:t>根据访谈内容进行业务用例建模</a:t>
            </a:r>
            <a:endParaRPr lang="en-US" altLang="zh-CN" sz="2400" b="1" dirty="0">
              <a:solidFill>
                <a:schemeClr val="bg1"/>
              </a:solidFill>
              <a:latin typeface="+mj-ea"/>
              <a:ea typeface="+mj-ea"/>
            </a:endParaRPr>
          </a:p>
        </p:txBody>
      </p:sp>
      <p:sp>
        <p:nvSpPr>
          <p:cNvPr id="3" name="标题 2"/>
          <p:cNvSpPr>
            <a:spLocks noGrp="1"/>
          </p:cNvSpPr>
          <p:nvPr>
            <p:ph type="title"/>
          </p:nvPr>
        </p:nvSpPr>
        <p:spPr/>
        <p:txBody>
          <a:bodyPr/>
          <a:lstStyle/>
          <a:p>
            <a:r>
              <a:rPr lang="zh-CN" altLang="en-US" dirty="0" smtClean="0"/>
              <a:t>需求建模的</a:t>
            </a:r>
            <a:r>
              <a:rPr lang="zh-CN" altLang="en-US" dirty="0"/>
              <a:t>工作</a:t>
            </a:r>
            <a:r>
              <a:rPr lang="zh-CN" altLang="en-US" dirty="0" smtClean="0"/>
              <a:t>任务</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10" name="日期占位符 9"/>
          <p:cNvSpPr>
            <a:spLocks noGrp="1"/>
          </p:cNvSpPr>
          <p:nvPr>
            <p:ph type="dt" sz="half" idx="10"/>
          </p:nvPr>
        </p:nvSpPr>
        <p:spPr/>
        <p:txBody>
          <a:bodyPr/>
          <a:lstStyle/>
          <a:p>
            <a:fld id="{9B2EE075-8834-4779-A895-FB162E67EC97}" type="datetime1">
              <a:rPr lang="zh-CN" altLang="en-US" smtClean="0"/>
            </a:fld>
            <a:endParaRPr lang="zh-CN" altLang="en-US" dirty="0"/>
          </a:p>
        </p:txBody>
      </p:sp>
      <p:sp>
        <p:nvSpPr>
          <p:cNvPr id="11" name="页脚占位符 10"/>
          <p:cNvSpPr>
            <a:spLocks noGrp="1"/>
          </p:cNvSpPr>
          <p:nvPr>
            <p:ph type="ftr" sz="quarter" idx="11"/>
          </p:nvPr>
        </p:nvSpPr>
        <p:spPr/>
        <p:txBody>
          <a:bodyPr/>
          <a:lstStyle/>
          <a:p>
            <a:r>
              <a:rPr lang="zh-CN" altLang="en-US" smtClean="0"/>
              <a:t>软件工程</a:t>
            </a:r>
            <a:endParaRPr lang="zh-CN" altLang="en-US" dirty="0"/>
          </a:p>
        </p:txBody>
      </p:sp>
    </p:spTree>
  </p:cSld>
  <p:clrMapOvr>
    <a:masterClrMapping/>
  </p:clrMapOvr>
  <p:transition spd="med"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p:cTn id="11" dur="500" fill="hold"/>
                                        <p:tgtEl>
                                          <p:spTgt spid="23"/>
                                        </p:tgtEl>
                                        <p:attrNameLst>
                                          <p:attrName>ppt_w</p:attrName>
                                        </p:attrNameLst>
                                      </p:cBhvr>
                                      <p:tavLst>
                                        <p:tav tm="0">
                                          <p:val>
                                            <p:fltVal val="0"/>
                                          </p:val>
                                        </p:tav>
                                        <p:tav tm="100000">
                                          <p:val>
                                            <p:strVal val="#ppt_w"/>
                                          </p:val>
                                        </p:tav>
                                      </p:tavLst>
                                    </p:anim>
                                    <p:anim calcmode="lin" valueType="num">
                                      <p:cBhvr>
                                        <p:cTn id="12" dur="500" fill="hold"/>
                                        <p:tgtEl>
                                          <p:spTgt spid="23"/>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p:cTn id="19" dur="500" fill="hold"/>
                                        <p:tgtEl>
                                          <p:spTgt spid="29"/>
                                        </p:tgtEl>
                                        <p:attrNameLst>
                                          <p:attrName>ppt_w</p:attrName>
                                        </p:attrNameLst>
                                      </p:cBhvr>
                                      <p:tavLst>
                                        <p:tav tm="0">
                                          <p:val>
                                            <p:fltVal val="0"/>
                                          </p:val>
                                        </p:tav>
                                        <p:tav tm="100000">
                                          <p:val>
                                            <p:strVal val="#ppt_w"/>
                                          </p:val>
                                        </p:tav>
                                      </p:tavLst>
                                    </p:anim>
                                    <p:anim calcmode="lin" valueType="num">
                                      <p:cBhvr>
                                        <p:cTn id="20" dur="500" fill="hold"/>
                                        <p:tgtEl>
                                          <p:spTgt spid="29"/>
                                        </p:tgtEl>
                                        <p:attrNameLst>
                                          <p:attrName>ppt_h</p:attrName>
                                        </p:attrNameLst>
                                      </p:cBhvr>
                                      <p:tavLst>
                                        <p:tav tm="0">
                                          <p:val>
                                            <p:fltVal val="0"/>
                                          </p:val>
                                        </p:tav>
                                        <p:tav tm="100000">
                                          <p:val>
                                            <p:strVal val="#ppt_h"/>
                                          </p:val>
                                        </p:tav>
                                      </p:tavLst>
                                    </p:anim>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right)">
                                      <p:cBhvr>
                                        <p:cTn id="24" dur="500"/>
                                        <p:tgtEl>
                                          <p:spTgt spid="6"/>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right)">
                                      <p:cBhvr>
                                        <p:cTn id="28" dur="500"/>
                                        <p:tgtEl>
                                          <p:spTgt spid="9"/>
                                        </p:tgtEl>
                                      </p:cBhvr>
                                    </p:animEffect>
                                  </p:childTnLst>
                                </p:cTn>
                              </p:par>
                            </p:childTnLst>
                          </p:cTn>
                        </p:par>
                        <p:par>
                          <p:cTn id="29" fill="hold">
                            <p:stCondLst>
                              <p:cond delay="2000"/>
                            </p:stCondLst>
                            <p:childTnLst>
                              <p:par>
                                <p:cTn id="30" presetID="20" presetClass="entr" presetSubtype="0"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edge">
                                      <p:cBhvr>
                                        <p:cTn id="32" dur="500"/>
                                        <p:tgtEl>
                                          <p:spTgt spid="19"/>
                                        </p:tgtEl>
                                      </p:cBhvr>
                                    </p:animEffect>
                                  </p:childTnLst>
                                </p:cTn>
                              </p:par>
                            </p:childTnLst>
                          </p:cTn>
                        </p:par>
                        <p:par>
                          <p:cTn id="33" fill="hold">
                            <p:stCondLst>
                              <p:cond delay="2500"/>
                            </p:stCondLst>
                            <p:childTnLst>
                              <p:par>
                                <p:cTn id="34" presetID="41" presetClass="entr" presetSubtype="0" fill="hold" grpId="0" nodeType="afterEffect">
                                  <p:stCondLst>
                                    <p:cond delay="0"/>
                                  </p:stCondLst>
                                  <p:iterate type="lt">
                                    <p:tmPct val="10000"/>
                                  </p:iterate>
                                  <p:childTnLst>
                                    <p:set>
                                      <p:cBhvr>
                                        <p:cTn id="35" dur="1" fill="hold">
                                          <p:stCondLst>
                                            <p:cond delay="0"/>
                                          </p:stCondLst>
                                        </p:cTn>
                                        <p:tgtEl>
                                          <p:spTgt spid="37"/>
                                        </p:tgtEl>
                                        <p:attrNameLst>
                                          <p:attrName>style.visibility</p:attrName>
                                        </p:attrNameLst>
                                      </p:cBhvr>
                                      <p:to>
                                        <p:strVal val="visible"/>
                                      </p:to>
                                    </p:set>
                                    <p:anim calcmode="lin" valueType="num">
                                      <p:cBhvr>
                                        <p:cTn id="36"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37"/>
                                        </p:tgtEl>
                                        <p:attrNameLst>
                                          <p:attrName>ppt_y</p:attrName>
                                        </p:attrNameLst>
                                      </p:cBhvr>
                                      <p:tavLst>
                                        <p:tav tm="0">
                                          <p:val>
                                            <p:strVal val="#ppt_y"/>
                                          </p:val>
                                        </p:tav>
                                        <p:tav tm="100000">
                                          <p:val>
                                            <p:strVal val="#ppt_y"/>
                                          </p:val>
                                        </p:tav>
                                      </p:tavLst>
                                    </p:anim>
                                    <p:anim calcmode="lin" valueType="num">
                                      <p:cBhvr>
                                        <p:cTn id="38"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37"/>
                                        </p:tgtEl>
                                      </p:cBhvr>
                                    </p:animEffect>
                                  </p:childTnLst>
                                </p:cTn>
                              </p:par>
                            </p:childTnLst>
                          </p:cTn>
                        </p:par>
                        <p:par>
                          <p:cTn id="41" fill="hold">
                            <p:stCondLst>
                              <p:cond delay="3849"/>
                            </p:stCondLst>
                            <p:childTnLst>
                              <p:par>
                                <p:cTn id="42" presetID="42" presetClass="entr" presetSubtype="0" fill="hold" grpId="0" nodeType="after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anim calcmode="lin" valueType="num">
                                      <p:cBhvr>
                                        <p:cTn id="45" dur="500" fill="hold"/>
                                        <p:tgtEl>
                                          <p:spTgt spid="35"/>
                                        </p:tgtEl>
                                        <p:attrNameLst>
                                          <p:attrName>ppt_x</p:attrName>
                                        </p:attrNameLst>
                                      </p:cBhvr>
                                      <p:tavLst>
                                        <p:tav tm="0">
                                          <p:val>
                                            <p:strVal val="#ppt_x"/>
                                          </p:val>
                                        </p:tav>
                                        <p:tav tm="100000">
                                          <p:val>
                                            <p:strVal val="#ppt_x"/>
                                          </p:val>
                                        </p:tav>
                                      </p:tavLst>
                                    </p:anim>
                                    <p:anim calcmode="lin" valueType="num">
                                      <p:cBhvr>
                                        <p:cTn id="46" dur="500" fill="hold"/>
                                        <p:tgtEl>
                                          <p:spTgt spid="35"/>
                                        </p:tgtEl>
                                        <p:attrNameLst>
                                          <p:attrName>ppt_y</p:attrName>
                                        </p:attrNameLst>
                                      </p:cBhvr>
                                      <p:tavLst>
                                        <p:tav tm="0">
                                          <p:val>
                                            <p:strVal val="#ppt_y+.1"/>
                                          </p:val>
                                        </p:tav>
                                        <p:tav tm="100000">
                                          <p:val>
                                            <p:strVal val="#ppt_y"/>
                                          </p:val>
                                        </p:tav>
                                      </p:tavLst>
                                    </p:anim>
                                  </p:childTnLst>
                                </p:cTn>
                              </p:par>
                            </p:childTnLst>
                          </p:cTn>
                        </p:par>
                        <p:par>
                          <p:cTn id="47" fill="hold">
                            <p:stCondLst>
                              <p:cond delay="4349"/>
                            </p:stCondLst>
                            <p:childTnLst>
                              <p:par>
                                <p:cTn id="48" presetID="22" presetClass="entr" presetSubtype="8" fill="hold" grpId="0" nodeType="after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left)">
                                      <p:cBhvr>
                                        <p:cTn id="50" dur="500"/>
                                        <p:tgtEl>
                                          <p:spTgt spid="22"/>
                                        </p:tgtEl>
                                      </p:cBhvr>
                                    </p:animEffect>
                                  </p:childTnLst>
                                </p:cTn>
                              </p:par>
                            </p:childTnLst>
                          </p:cTn>
                        </p:par>
                        <p:par>
                          <p:cTn id="51" fill="hold">
                            <p:stCondLst>
                              <p:cond delay="4849"/>
                            </p:stCondLst>
                            <p:childTnLst>
                              <p:par>
                                <p:cTn id="52" presetID="22" presetClass="entr" presetSubtype="8" fill="hold" grpId="0" nodeType="after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left)">
                                      <p:cBhvr>
                                        <p:cTn id="54" dur="500"/>
                                        <p:tgtEl>
                                          <p:spTgt spid="12"/>
                                        </p:tgtEl>
                                      </p:cBhvr>
                                    </p:animEffect>
                                  </p:childTnLst>
                                </p:cTn>
                              </p:par>
                            </p:childTnLst>
                          </p:cTn>
                        </p:par>
                        <p:par>
                          <p:cTn id="55" fill="hold">
                            <p:stCondLst>
                              <p:cond delay="5349"/>
                            </p:stCondLst>
                            <p:childTnLst>
                              <p:par>
                                <p:cTn id="56" presetID="20" presetClass="entr" presetSubtype="0" fill="hold" nodeType="after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wedge">
                                      <p:cBhvr>
                                        <p:cTn id="58" dur="500"/>
                                        <p:tgtEl>
                                          <p:spTgt spid="42"/>
                                        </p:tgtEl>
                                      </p:cBhvr>
                                    </p:animEffect>
                                  </p:childTnLst>
                                </p:cTn>
                              </p:par>
                            </p:childTnLst>
                          </p:cTn>
                        </p:par>
                        <p:par>
                          <p:cTn id="59" fill="hold">
                            <p:stCondLst>
                              <p:cond delay="5849"/>
                            </p:stCondLst>
                            <p:childTnLst>
                              <p:par>
                                <p:cTn id="60" presetID="41" presetClass="entr" presetSubtype="0" fill="hold" grpId="0" nodeType="afterEffect">
                                  <p:stCondLst>
                                    <p:cond delay="0"/>
                                  </p:stCondLst>
                                  <p:iterate type="lt">
                                    <p:tmPct val="10000"/>
                                  </p:iterate>
                                  <p:childTnLst>
                                    <p:set>
                                      <p:cBhvr>
                                        <p:cTn id="61" dur="1" fill="hold">
                                          <p:stCondLst>
                                            <p:cond delay="0"/>
                                          </p:stCondLst>
                                        </p:cTn>
                                        <p:tgtEl>
                                          <p:spTgt spid="34"/>
                                        </p:tgtEl>
                                        <p:attrNameLst>
                                          <p:attrName>style.visibility</p:attrName>
                                        </p:attrNameLst>
                                      </p:cBhvr>
                                      <p:to>
                                        <p:strVal val="visible"/>
                                      </p:to>
                                    </p:set>
                                    <p:anim calcmode="lin" valueType="num">
                                      <p:cBhvr>
                                        <p:cTn id="62"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63" dur="500" fill="hold"/>
                                        <p:tgtEl>
                                          <p:spTgt spid="34"/>
                                        </p:tgtEl>
                                        <p:attrNameLst>
                                          <p:attrName>ppt_y</p:attrName>
                                        </p:attrNameLst>
                                      </p:cBhvr>
                                      <p:tavLst>
                                        <p:tav tm="0">
                                          <p:val>
                                            <p:strVal val="#ppt_y"/>
                                          </p:val>
                                        </p:tav>
                                        <p:tav tm="100000">
                                          <p:val>
                                            <p:strVal val="#ppt_y"/>
                                          </p:val>
                                        </p:tav>
                                      </p:tavLst>
                                    </p:anim>
                                    <p:anim calcmode="lin" valueType="num">
                                      <p:cBhvr>
                                        <p:cTn id="64"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65"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66" dur="500" tmFilter="0,0; .5, 1; 1, 1"/>
                                        <p:tgtEl>
                                          <p:spTgt spid="34"/>
                                        </p:tgtEl>
                                      </p:cBhvr>
                                    </p:animEffect>
                                  </p:childTnLst>
                                </p:cTn>
                              </p:par>
                            </p:childTnLst>
                          </p:cTn>
                        </p:par>
                        <p:par>
                          <p:cTn id="67" fill="hold">
                            <p:stCondLst>
                              <p:cond delay="6849"/>
                            </p:stCondLst>
                            <p:childTnLst>
                              <p:par>
                                <p:cTn id="68" presetID="42" presetClass="entr" presetSubtype="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anim calcmode="lin" valueType="num">
                                      <p:cBhvr>
                                        <p:cTn id="71" dur="500" fill="hold"/>
                                        <p:tgtEl>
                                          <p:spTgt spid="33"/>
                                        </p:tgtEl>
                                        <p:attrNameLst>
                                          <p:attrName>ppt_x</p:attrName>
                                        </p:attrNameLst>
                                      </p:cBhvr>
                                      <p:tavLst>
                                        <p:tav tm="0">
                                          <p:val>
                                            <p:strVal val="#ppt_x"/>
                                          </p:val>
                                        </p:tav>
                                        <p:tav tm="100000">
                                          <p:val>
                                            <p:strVal val="#ppt_x"/>
                                          </p:val>
                                        </p:tav>
                                      </p:tavLst>
                                    </p:anim>
                                    <p:anim calcmode="lin" valueType="num">
                                      <p:cBhvr>
                                        <p:cTn id="72" dur="5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2" grpId="0" animBg="1"/>
      <p:bldP spid="9" grpId="0" animBg="1"/>
      <p:bldP spid="12" grpId="0" animBg="1"/>
      <p:bldP spid="33" grpId="0"/>
      <p:bldP spid="34" grpId="0"/>
      <p:bldP spid="35" grpId="0"/>
      <p:bldP spid="3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虚尾箭头"/>
          <p:cNvSpPr/>
          <p:nvPr/>
        </p:nvSpPr>
        <p:spPr>
          <a:xfrm>
            <a:off x="1094322" y="1098919"/>
            <a:ext cx="2159108" cy="1001629"/>
          </a:xfrm>
          <a:prstGeom prst="striped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188" dirty="0">
                <a:solidFill>
                  <a:schemeClr val="bg1"/>
                </a:solidFill>
                <a:latin typeface="+mn-ea"/>
              </a:rPr>
              <a:t>工作任务</a:t>
            </a:r>
            <a:r>
              <a:rPr lang="en-US" altLang="zh-CN" sz="2000" b="1" spc="188" dirty="0">
                <a:solidFill>
                  <a:schemeClr val="bg1"/>
                </a:solidFill>
                <a:latin typeface="+mn-ea"/>
              </a:rPr>
              <a:t>1</a:t>
            </a:r>
            <a:endParaRPr lang="zh-CN" altLang="en-US" sz="2000" b="1" spc="188" dirty="0">
              <a:solidFill>
                <a:schemeClr val="bg1"/>
              </a:solidFill>
              <a:latin typeface="+mn-ea"/>
            </a:endParaRPr>
          </a:p>
        </p:txBody>
      </p:sp>
      <p:sp>
        <p:nvSpPr>
          <p:cNvPr id="4" name="虚尾箭头"/>
          <p:cNvSpPr/>
          <p:nvPr/>
        </p:nvSpPr>
        <p:spPr>
          <a:xfrm flipH="1">
            <a:off x="5657310" y="3562818"/>
            <a:ext cx="2263372" cy="1001629"/>
          </a:xfrm>
          <a:prstGeom prst="striped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188" dirty="0">
                <a:solidFill>
                  <a:schemeClr val="bg1"/>
                </a:solidFill>
                <a:latin typeface="+mn-ea"/>
              </a:rPr>
              <a:t>知识要点</a:t>
            </a:r>
            <a:endParaRPr lang="zh-CN" altLang="en-US" sz="2000" b="1" spc="188" dirty="0">
              <a:solidFill>
                <a:schemeClr val="bg1"/>
              </a:solidFill>
              <a:latin typeface="+mn-ea"/>
            </a:endParaRPr>
          </a:p>
        </p:txBody>
      </p:sp>
      <p:sp>
        <p:nvSpPr>
          <p:cNvPr id="9" name="空心弧"/>
          <p:cNvSpPr/>
          <p:nvPr/>
        </p:nvSpPr>
        <p:spPr>
          <a:xfrm rot="5400000">
            <a:off x="3572305" y="1571058"/>
            <a:ext cx="1449800" cy="1991594"/>
          </a:xfrm>
          <a:prstGeom prst="blockArc">
            <a:avLst>
              <a:gd name="adj1" fmla="val 12263738"/>
              <a:gd name="adj2" fmla="val 28146"/>
              <a:gd name="adj3" fmla="val 11382"/>
            </a:avLst>
          </a:prstGeom>
          <a:solidFill>
            <a:schemeClr val="accent1"/>
          </a:solidFill>
          <a:ln>
            <a:noFill/>
          </a:ln>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solidFill>
              <a:latin typeface="+mn-ea"/>
            </a:endParaRPr>
          </a:p>
        </p:txBody>
      </p:sp>
      <p:sp>
        <p:nvSpPr>
          <p:cNvPr id="10" name="空心弧"/>
          <p:cNvSpPr/>
          <p:nvPr/>
        </p:nvSpPr>
        <p:spPr>
          <a:xfrm rot="16200000">
            <a:off x="3551549" y="1570001"/>
            <a:ext cx="1449798" cy="1822191"/>
          </a:xfrm>
          <a:prstGeom prst="blockArc">
            <a:avLst>
              <a:gd name="adj1" fmla="val 12119309"/>
              <a:gd name="adj2" fmla="val 572906"/>
              <a:gd name="adj3" fmla="val 12408"/>
            </a:avLst>
          </a:prstGeom>
          <a:solidFill>
            <a:schemeClr val="accent2"/>
          </a:solidFill>
          <a:ln>
            <a:noFill/>
          </a:ln>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1"/>
              </a:solidFill>
              <a:latin typeface="+mn-ea"/>
            </a:endParaRPr>
          </a:p>
        </p:txBody>
      </p:sp>
      <p:sp>
        <p:nvSpPr>
          <p:cNvPr id="11" name="图标"/>
          <p:cNvSpPr/>
          <p:nvPr/>
        </p:nvSpPr>
        <p:spPr bwMode="auto">
          <a:xfrm>
            <a:off x="3940963" y="2258598"/>
            <a:ext cx="712483" cy="533984"/>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algn="ctr" fontAlgn="base">
              <a:spcBef>
                <a:spcPct val="0"/>
              </a:spcBef>
              <a:spcAft>
                <a:spcPct val="0"/>
              </a:spcAft>
              <a:defRPr/>
            </a:pPr>
            <a:endParaRPr lang="zh-CN" altLang="en-US">
              <a:solidFill>
                <a:srgbClr val="FFFFFF"/>
              </a:solidFill>
              <a:latin typeface="+mn-ea"/>
            </a:endParaRPr>
          </a:p>
        </p:txBody>
      </p:sp>
      <p:sp>
        <p:nvSpPr>
          <p:cNvPr id="13" name="文本"/>
          <p:cNvSpPr/>
          <p:nvPr/>
        </p:nvSpPr>
        <p:spPr>
          <a:xfrm>
            <a:off x="723370" y="2133400"/>
            <a:ext cx="2641982" cy="1938992"/>
          </a:xfrm>
          <a:prstGeom prst="rect">
            <a:avLst/>
          </a:prstGeom>
          <a:noFill/>
        </p:spPr>
        <p:txBody>
          <a:bodyPr wrap="square" rtlCol="0">
            <a:spAutoFit/>
          </a:bodyPr>
          <a:lstStyle/>
          <a:p>
            <a:pPr>
              <a:lnSpc>
                <a:spcPct val="150000"/>
              </a:lnSpc>
            </a:pPr>
            <a:r>
              <a:rPr lang="zh-CN" altLang="en-US" sz="2000" b="1" spc="113" dirty="0">
                <a:solidFill>
                  <a:schemeClr val="tx1">
                    <a:lumMod val="95000"/>
                    <a:lumOff val="5000"/>
                  </a:schemeClr>
                </a:solidFill>
                <a:latin typeface="+mj-ea"/>
                <a:ea typeface="+mj-ea"/>
              </a:rPr>
              <a:t>对应知识点：</a:t>
            </a:r>
            <a:endParaRPr lang="en-US" altLang="zh-CN" sz="2000" b="1" spc="113" dirty="0">
              <a:solidFill>
                <a:schemeClr val="tx1">
                  <a:lumMod val="95000"/>
                  <a:lumOff val="5000"/>
                </a:schemeClr>
              </a:solidFill>
              <a:latin typeface="+mj-ea"/>
              <a:ea typeface="+mj-ea"/>
            </a:endParaRPr>
          </a:p>
          <a:p>
            <a:pPr lvl="1">
              <a:lnSpc>
                <a:spcPct val="150000"/>
              </a:lnSpc>
            </a:pPr>
            <a:r>
              <a:rPr lang="zh-CN" altLang="en-US" sz="2000" spc="113" dirty="0">
                <a:solidFill>
                  <a:schemeClr val="tx1">
                    <a:lumMod val="95000"/>
                    <a:lumOff val="5000"/>
                  </a:schemeClr>
                </a:solidFill>
                <a:latin typeface="+mj-ea"/>
                <a:ea typeface="+mj-ea"/>
              </a:rPr>
              <a:t>业务用例建模</a:t>
            </a:r>
            <a:endParaRPr lang="en-US" altLang="zh-CN" sz="2000" spc="113" dirty="0">
              <a:solidFill>
                <a:schemeClr val="tx1">
                  <a:lumMod val="95000"/>
                  <a:lumOff val="5000"/>
                </a:schemeClr>
              </a:solidFill>
              <a:latin typeface="+mj-ea"/>
              <a:ea typeface="+mj-ea"/>
            </a:endParaRPr>
          </a:p>
          <a:p>
            <a:pPr>
              <a:lnSpc>
                <a:spcPct val="150000"/>
              </a:lnSpc>
            </a:pPr>
            <a:r>
              <a:rPr lang="zh-CN" altLang="en-US" sz="2000" b="1" dirty="0">
                <a:latin typeface="+mj-ea"/>
                <a:ea typeface="+mj-ea"/>
              </a:rPr>
              <a:t>交付的工作产品：</a:t>
            </a:r>
            <a:endParaRPr lang="en-US" altLang="zh-CN" sz="2000" b="1" dirty="0">
              <a:latin typeface="+mj-ea"/>
              <a:ea typeface="+mj-ea"/>
            </a:endParaRPr>
          </a:p>
          <a:p>
            <a:pPr lvl="1">
              <a:lnSpc>
                <a:spcPct val="150000"/>
              </a:lnSpc>
            </a:pPr>
            <a:r>
              <a:rPr lang="zh-CN" altLang="en-US" sz="2000" dirty="0">
                <a:latin typeface="+mj-ea"/>
                <a:ea typeface="+mj-ea"/>
              </a:rPr>
              <a:t>业务用例图</a:t>
            </a:r>
            <a:endParaRPr lang="zh-CN" altLang="en-US" sz="2000" spc="113" dirty="0">
              <a:solidFill>
                <a:schemeClr val="tx1">
                  <a:lumMod val="95000"/>
                  <a:lumOff val="5000"/>
                </a:schemeClr>
              </a:solidFill>
              <a:latin typeface="+mj-ea"/>
              <a:ea typeface="+mj-ea"/>
            </a:endParaRPr>
          </a:p>
        </p:txBody>
      </p:sp>
      <p:sp>
        <p:nvSpPr>
          <p:cNvPr id="5" name="标题 4"/>
          <p:cNvSpPr>
            <a:spLocks noGrp="1"/>
          </p:cNvSpPr>
          <p:nvPr>
            <p:ph type="title"/>
          </p:nvPr>
        </p:nvSpPr>
        <p:spPr/>
        <p:txBody>
          <a:bodyPr/>
          <a:lstStyle/>
          <a:p>
            <a:r>
              <a:rPr lang="zh-CN" altLang="en-US" sz="2700" spc="113" dirty="0"/>
              <a:t>网上报名系统的需求建模</a:t>
            </a:r>
            <a:endParaRPr lang="zh-CN" altLang="en-US" dirty="0"/>
          </a:p>
        </p:txBody>
      </p:sp>
      <p:sp>
        <p:nvSpPr>
          <p:cNvPr id="14" name="文本"/>
          <p:cNvSpPr/>
          <p:nvPr/>
        </p:nvSpPr>
        <p:spPr>
          <a:xfrm>
            <a:off x="5533046" y="1048739"/>
            <a:ext cx="3424057" cy="2400657"/>
          </a:xfrm>
          <a:prstGeom prst="rect">
            <a:avLst/>
          </a:prstGeom>
          <a:noFill/>
        </p:spPr>
        <p:txBody>
          <a:bodyPr wrap="square" rtlCol="0">
            <a:spAutoFit/>
          </a:bodyPr>
          <a:lstStyle/>
          <a:p>
            <a:pPr marL="135255" indent="-135255">
              <a:spcBef>
                <a:spcPts val="900"/>
              </a:spcBef>
              <a:buFont typeface="Arial" panose="020B0604020202020204" pitchFamily="34" charset="0"/>
              <a:buChar char="•"/>
            </a:pPr>
            <a:r>
              <a:rPr lang="zh-CN" altLang="en-US" sz="2000" spc="113" dirty="0">
                <a:solidFill>
                  <a:schemeClr val="tx1">
                    <a:lumMod val="95000"/>
                    <a:lumOff val="5000"/>
                  </a:schemeClr>
                </a:solidFill>
                <a:latin typeface="+mj-ea"/>
                <a:ea typeface="+mj-ea"/>
              </a:rPr>
              <a:t>什么是用例图（</a:t>
            </a:r>
            <a:r>
              <a:rPr lang="en-US" altLang="zh-CN" sz="2000" spc="113" dirty="0">
                <a:solidFill>
                  <a:schemeClr val="tx1">
                    <a:lumMod val="95000"/>
                    <a:lumOff val="5000"/>
                  </a:schemeClr>
                </a:solidFill>
                <a:latin typeface="+mj-ea"/>
                <a:ea typeface="+mj-ea"/>
              </a:rPr>
              <a:t>Use Case Diagram</a:t>
            </a:r>
            <a:r>
              <a:rPr lang="zh-CN" altLang="en-US" sz="2000" spc="113" dirty="0">
                <a:solidFill>
                  <a:schemeClr val="tx1">
                    <a:lumMod val="95000"/>
                    <a:lumOff val="5000"/>
                  </a:schemeClr>
                </a:solidFill>
                <a:latin typeface="+mj-ea"/>
                <a:ea typeface="+mj-ea"/>
              </a:rPr>
              <a:t>）</a:t>
            </a:r>
            <a:endParaRPr lang="zh-CN" altLang="en-US" sz="2000" spc="113" dirty="0">
              <a:solidFill>
                <a:schemeClr val="tx1">
                  <a:lumMod val="95000"/>
                  <a:lumOff val="5000"/>
                </a:schemeClr>
              </a:solidFill>
              <a:latin typeface="+mj-ea"/>
              <a:ea typeface="+mj-ea"/>
            </a:endParaRPr>
          </a:p>
          <a:p>
            <a:pPr marL="135255" indent="-135255">
              <a:spcBef>
                <a:spcPts val="900"/>
              </a:spcBef>
              <a:buFont typeface="Arial" panose="020B0604020202020204" pitchFamily="34" charset="0"/>
              <a:buChar char="•"/>
            </a:pPr>
            <a:r>
              <a:rPr lang="zh-CN" altLang="en-US" sz="2000" spc="113" dirty="0">
                <a:solidFill>
                  <a:schemeClr val="tx1">
                    <a:lumMod val="95000"/>
                    <a:lumOff val="5000"/>
                  </a:schemeClr>
                </a:solidFill>
                <a:latin typeface="+mj-ea"/>
                <a:ea typeface="+mj-ea"/>
              </a:rPr>
              <a:t>用例图的作用</a:t>
            </a:r>
            <a:endParaRPr lang="zh-CN" altLang="en-US" sz="2000" spc="113" dirty="0">
              <a:solidFill>
                <a:schemeClr val="tx1">
                  <a:lumMod val="95000"/>
                  <a:lumOff val="5000"/>
                </a:schemeClr>
              </a:solidFill>
              <a:latin typeface="+mj-ea"/>
              <a:ea typeface="+mj-ea"/>
            </a:endParaRPr>
          </a:p>
          <a:p>
            <a:pPr marL="135255" indent="-135255">
              <a:spcBef>
                <a:spcPts val="900"/>
              </a:spcBef>
              <a:buFont typeface="Arial" panose="020B0604020202020204" pitchFamily="34" charset="0"/>
              <a:buChar char="•"/>
            </a:pPr>
            <a:r>
              <a:rPr lang="zh-CN" altLang="en-US" sz="2000" spc="113" dirty="0">
                <a:solidFill>
                  <a:schemeClr val="tx1">
                    <a:lumMod val="95000"/>
                    <a:lumOff val="5000"/>
                  </a:schemeClr>
                </a:solidFill>
                <a:latin typeface="+mj-ea"/>
                <a:ea typeface="+mj-ea"/>
              </a:rPr>
              <a:t>用例图的组成</a:t>
            </a:r>
            <a:endParaRPr lang="zh-CN" altLang="en-US" sz="2000" spc="113" dirty="0">
              <a:solidFill>
                <a:schemeClr val="tx1">
                  <a:lumMod val="95000"/>
                  <a:lumOff val="5000"/>
                </a:schemeClr>
              </a:solidFill>
              <a:latin typeface="+mj-ea"/>
              <a:ea typeface="+mj-ea"/>
            </a:endParaRPr>
          </a:p>
          <a:p>
            <a:pPr marL="135255" indent="-135255">
              <a:spcBef>
                <a:spcPts val="900"/>
              </a:spcBef>
              <a:buFont typeface="Arial" panose="020B0604020202020204" pitchFamily="34" charset="0"/>
              <a:buChar char="•"/>
            </a:pPr>
            <a:r>
              <a:rPr lang="zh-CN" altLang="en-US" sz="2000" spc="113" dirty="0">
                <a:solidFill>
                  <a:schemeClr val="tx1">
                    <a:lumMod val="95000"/>
                    <a:lumOff val="5000"/>
                  </a:schemeClr>
                </a:solidFill>
                <a:latin typeface="+mj-ea"/>
                <a:ea typeface="+mj-ea"/>
              </a:rPr>
              <a:t>参与者、用例的识别</a:t>
            </a:r>
            <a:endParaRPr lang="zh-CN" altLang="en-US" sz="2000" spc="113" dirty="0">
              <a:solidFill>
                <a:schemeClr val="tx1">
                  <a:lumMod val="95000"/>
                  <a:lumOff val="5000"/>
                </a:schemeClr>
              </a:solidFill>
              <a:latin typeface="+mj-ea"/>
              <a:ea typeface="+mj-ea"/>
            </a:endParaRPr>
          </a:p>
          <a:p>
            <a:pPr marL="135255" indent="-135255">
              <a:spcBef>
                <a:spcPts val="900"/>
              </a:spcBef>
              <a:buFont typeface="Arial" panose="020B0604020202020204" pitchFamily="34" charset="0"/>
              <a:buChar char="•"/>
            </a:pPr>
            <a:r>
              <a:rPr lang="zh-CN" altLang="en-US" sz="2000" spc="113" dirty="0">
                <a:solidFill>
                  <a:schemeClr val="tx1">
                    <a:lumMod val="95000"/>
                    <a:lumOff val="5000"/>
                  </a:schemeClr>
                </a:solidFill>
                <a:latin typeface="+mj-ea"/>
                <a:ea typeface="+mj-ea"/>
              </a:rPr>
              <a:t>用例建模技术</a:t>
            </a:r>
            <a:endParaRPr lang="zh-CN" altLang="en-US" sz="2000" spc="113" dirty="0">
              <a:solidFill>
                <a:schemeClr val="tx1">
                  <a:lumMod val="95000"/>
                  <a:lumOff val="5000"/>
                </a:schemeClr>
              </a:solidFill>
              <a:latin typeface="+mj-ea"/>
              <a:ea typeface="+mj-ea"/>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2" name="日期占位符 1"/>
          <p:cNvSpPr>
            <a:spLocks noGrp="1"/>
          </p:cNvSpPr>
          <p:nvPr>
            <p:ph type="dt" sz="half" idx="10"/>
          </p:nvPr>
        </p:nvSpPr>
        <p:spPr/>
        <p:txBody>
          <a:bodyPr/>
          <a:lstStyle/>
          <a:p>
            <a:fld id="{1E7E08C1-54BA-4A08-9E95-5FA838D50E02}" type="datetime1">
              <a:rPr lang="zh-CN" altLang="en-US" smtClean="0"/>
            </a:fld>
            <a:endParaRPr lang="zh-CN" altLang="en-US" dirty="0"/>
          </a:p>
        </p:txBody>
      </p:sp>
      <p:sp>
        <p:nvSpPr>
          <p:cNvPr id="7" name="页脚占位符 6"/>
          <p:cNvSpPr>
            <a:spLocks noGrp="1"/>
          </p:cNvSpPr>
          <p:nvPr>
            <p:ph type="ftr" sz="quarter" idx="11"/>
          </p:nvPr>
        </p:nvSpPr>
        <p:spPr/>
        <p:txBody>
          <a:bodyPr/>
          <a:lstStyle/>
          <a:p>
            <a:r>
              <a:rPr lang="zh-CN" altLang="en-US" smtClean="0"/>
              <a:t>软件工程</a:t>
            </a:r>
            <a:endParaRPr lang="zh-CN" altLang="en-US" dirty="0"/>
          </a:p>
        </p:txBody>
      </p:sp>
    </p:spTree>
  </p:cSld>
  <p:clrMapOvr>
    <a:masterClrMapping/>
  </p:clrMapOvr>
  <p:transition spd="med" advTm="3000">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anim calcmode="lin" valueType="num">
                                          <p:cBhvr>
                                            <p:cTn id="10" dur="500" fill="hold"/>
                                            <p:tgtEl>
                                              <p:spTgt spid="11"/>
                                            </p:tgtEl>
                                            <p:attrNameLst>
                                              <p:attrName>ppt_x</p:attrName>
                                            </p:attrNameLst>
                                          </p:cBhvr>
                                          <p:tavLst>
                                            <p:tav tm="0">
                                              <p:val>
                                                <p:fltVal val="0.5"/>
                                              </p:val>
                                            </p:tav>
                                            <p:tav tm="100000">
                                              <p:val>
                                                <p:strVal val="#ppt_x"/>
                                              </p:val>
                                            </p:tav>
                                          </p:tavLst>
                                        </p:anim>
                                        <p:anim calcmode="lin" valueType="num">
                                          <p:cBhvr>
                                            <p:cTn id="11" dur="500" fill="hold"/>
                                            <p:tgtEl>
                                              <p:spTgt spid="11"/>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1500"/>
                                </p:stCondLst>
                                <p:childTnLst>
                                  <p:par>
                                    <p:cTn id="21" presetID="2" presetClass="entr" presetSubtype="8" fill="hold" grpId="0" nodeType="afterEffect" p14:presetBounceEnd="40000">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14:bounceEnd="40000">
                                          <p:cBhvr additive="base">
                                            <p:cTn id="23" dur="500" fill="hold"/>
                                            <p:tgtEl>
                                              <p:spTgt spid="3"/>
                                            </p:tgtEl>
                                            <p:attrNameLst>
                                              <p:attrName>ppt_x</p:attrName>
                                            </p:attrNameLst>
                                          </p:cBhvr>
                                          <p:tavLst>
                                            <p:tav tm="0">
                                              <p:val>
                                                <p:strVal val="0-#ppt_w/2"/>
                                              </p:val>
                                            </p:tav>
                                            <p:tav tm="100000">
                                              <p:val>
                                                <p:strVal val="#ppt_x"/>
                                              </p:val>
                                            </p:tav>
                                          </p:tavLst>
                                        </p:anim>
                                        <p:anim calcmode="lin" valueType="num" p14:bounceEnd="40000">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42"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par>
                              <p:cTn id="31" fill="hold">
                                <p:stCondLst>
                                  <p:cond delay="2500"/>
                                </p:stCondLst>
                                <p:childTnLst>
                                  <p:par>
                                    <p:cTn id="32" presetID="2" presetClass="entr" presetSubtype="2" fill="hold" grpId="0" nodeType="afterEffect" p14:presetBounceEnd="40000">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14:bounceEnd="40000">
                                          <p:cBhvr additive="base">
                                            <p:cTn id="34" dur="500" fill="hold"/>
                                            <p:tgtEl>
                                              <p:spTgt spid="4"/>
                                            </p:tgtEl>
                                            <p:attrNameLst>
                                              <p:attrName>ppt_x</p:attrName>
                                            </p:attrNameLst>
                                          </p:cBhvr>
                                          <p:tavLst>
                                            <p:tav tm="0">
                                              <p:val>
                                                <p:strVal val="1+#ppt_w/2"/>
                                              </p:val>
                                            </p:tav>
                                            <p:tav tm="100000">
                                              <p:val>
                                                <p:strVal val="#ppt_x"/>
                                              </p:val>
                                            </p:tav>
                                          </p:tavLst>
                                        </p:anim>
                                        <p:anim calcmode="lin" valueType="num" p14:bounceEnd="40000">
                                          <p:cBhvr additive="base">
                                            <p:cTn id="35" dur="500" fill="hold"/>
                                            <p:tgtEl>
                                              <p:spTgt spid="4"/>
                                            </p:tgtEl>
                                            <p:attrNameLst>
                                              <p:attrName>ppt_y</p:attrName>
                                            </p:attrNameLst>
                                          </p:cBhvr>
                                          <p:tavLst>
                                            <p:tav tm="0">
                                              <p:val>
                                                <p:strVal val="#ppt_y"/>
                                              </p:val>
                                            </p:tav>
                                            <p:tav tm="100000">
                                              <p:val>
                                                <p:strVal val="#ppt_y"/>
                                              </p:val>
                                            </p:tav>
                                          </p:tavLst>
                                        </p:anim>
                                      </p:childTnLst>
                                    </p:cTn>
                                  </p:par>
                                </p:childTnLst>
                              </p:cTn>
                            </p:par>
                            <p:par>
                              <p:cTn id="36" fill="hold">
                                <p:stCondLst>
                                  <p:cond delay="3000"/>
                                </p:stCondLst>
                                <p:childTnLst>
                                  <p:par>
                                    <p:cTn id="37" presetID="42" presetClass="entr" presetSubtype="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anim calcmode="lin" valueType="num">
                                          <p:cBhvr>
                                            <p:cTn id="40" dur="500" fill="hold"/>
                                            <p:tgtEl>
                                              <p:spTgt spid="14"/>
                                            </p:tgtEl>
                                            <p:attrNameLst>
                                              <p:attrName>ppt_x</p:attrName>
                                            </p:attrNameLst>
                                          </p:cBhvr>
                                          <p:tavLst>
                                            <p:tav tm="0">
                                              <p:val>
                                                <p:strVal val="#ppt_x"/>
                                              </p:val>
                                            </p:tav>
                                            <p:tav tm="100000">
                                              <p:val>
                                                <p:strVal val="#ppt_x"/>
                                              </p:val>
                                            </p:tav>
                                          </p:tavLst>
                                        </p:anim>
                                        <p:anim calcmode="lin" valueType="num">
                                          <p:cBhvr>
                                            <p:cTn id="41"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9" grpId="0" animBg="1"/>
          <p:bldP spid="10" grpId="0" animBg="1"/>
          <p:bldP spid="11" grpId="0" animBg="1"/>
          <p:bldP spid="13" grpId="0"/>
          <p:bldP spid="1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anim calcmode="lin" valueType="num">
                                          <p:cBhvr>
                                            <p:cTn id="10" dur="500" fill="hold"/>
                                            <p:tgtEl>
                                              <p:spTgt spid="11"/>
                                            </p:tgtEl>
                                            <p:attrNameLst>
                                              <p:attrName>ppt_x</p:attrName>
                                            </p:attrNameLst>
                                          </p:cBhvr>
                                          <p:tavLst>
                                            <p:tav tm="0">
                                              <p:val>
                                                <p:fltVal val="0.5"/>
                                              </p:val>
                                            </p:tav>
                                            <p:tav tm="100000">
                                              <p:val>
                                                <p:strVal val="#ppt_x"/>
                                              </p:val>
                                            </p:tav>
                                          </p:tavLst>
                                        </p:anim>
                                        <p:anim calcmode="lin" valueType="num">
                                          <p:cBhvr>
                                            <p:cTn id="11" dur="500" fill="hold"/>
                                            <p:tgtEl>
                                              <p:spTgt spid="11"/>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1500"/>
                                </p:stCondLst>
                                <p:childTnLst>
                                  <p:par>
                                    <p:cTn id="21" presetID="2" presetClass="entr" presetSubtype="8"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42"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par>
                              <p:cTn id="31" fill="hold">
                                <p:stCondLst>
                                  <p:cond delay="2500"/>
                                </p:stCondLst>
                                <p:childTnLst>
                                  <p:par>
                                    <p:cTn id="32" presetID="2" presetClass="entr" presetSubtype="2"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1+#ppt_w/2"/>
                                              </p:val>
                                            </p:tav>
                                            <p:tav tm="100000">
                                              <p:val>
                                                <p:strVal val="#ppt_x"/>
                                              </p:val>
                                            </p:tav>
                                          </p:tavLst>
                                        </p:anim>
                                        <p:anim calcmode="lin" valueType="num">
                                          <p:cBhvr additive="base">
                                            <p:cTn id="35" dur="500" fill="hold"/>
                                            <p:tgtEl>
                                              <p:spTgt spid="4"/>
                                            </p:tgtEl>
                                            <p:attrNameLst>
                                              <p:attrName>ppt_y</p:attrName>
                                            </p:attrNameLst>
                                          </p:cBhvr>
                                          <p:tavLst>
                                            <p:tav tm="0">
                                              <p:val>
                                                <p:strVal val="#ppt_y"/>
                                              </p:val>
                                            </p:tav>
                                            <p:tav tm="100000">
                                              <p:val>
                                                <p:strVal val="#ppt_y"/>
                                              </p:val>
                                            </p:tav>
                                          </p:tavLst>
                                        </p:anim>
                                      </p:childTnLst>
                                    </p:cTn>
                                  </p:par>
                                </p:childTnLst>
                              </p:cTn>
                            </p:par>
                            <p:par>
                              <p:cTn id="36" fill="hold">
                                <p:stCondLst>
                                  <p:cond delay="3000"/>
                                </p:stCondLst>
                                <p:childTnLst>
                                  <p:par>
                                    <p:cTn id="37" presetID="42" presetClass="entr" presetSubtype="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anim calcmode="lin" valueType="num">
                                          <p:cBhvr>
                                            <p:cTn id="40" dur="500" fill="hold"/>
                                            <p:tgtEl>
                                              <p:spTgt spid="14"/>
                                            </p:tgtEl>
                                            <p:attrNameLst>
                                              <p:attrName>ppt_x</p:attrName>
                                            </p:attrNameLst>
                                          </p:cBhvr>
                                          <p:tavLst>
                                            <p:tav tm="0">
                                              <p:val>
                                                <p:strVal val="#ppt_x"/>
                                              </p:val>
                                            </p:tav>
                                            <p:tav tm="100000">
                                              <p:val>
                                                <p:strVal val="#ppt_x"/>
                                              </p:val>
                                            </p:tav>
                                          </p:tavLst>
                                        </p:anim>
                                        <p:anim calcmode="lin" valueType="num">
                                          <p:cBhvr>
                                            <p:cTn id="41"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9" grpId="0" animBg="1"/>
          <p:bldP spid="10" grpId="0" animBg="1"/>
          <p:bldP spid="11" grpId="0" animBg="1"/>
          <p:bldP spid="13" grpId="0"/>
          <p:bldP spid="14" grpId="0"/>
        </p:bldLst>
      </p:timing>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什么是业务用例</a:t>
            </a:r>
            <a:r>
              <a:rPr lang="zh-CN" altLang="en-US" dirty="0" smtClean="0"/>
              <a:t>建模</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6" name="文本占位符 5"/>
          <p:cNvSpPr>
            <a:spLocks noGrp="1"/>
          </p:cNvSpPr>
          <p:nvPr>
            <p:ph type="body" sz="quarter" idx="4294967295"/>
          </p:nvPr>
        </p:nvSpPr>
        <p:spPr>
          <a:xfrm>
            <a:off x="798316" y="947867"/>
            <a:ext cx="8059934" cy="3546475"/>
          </a:xfrm>
        </p:spPr>
        <p:txBody>
          <a:bodyPr>
            <a:noAutofit/>
          </a:bodyPr>
          <a:lstStyle/>
          <a:p>
            <a:pPr>
              <a:lnSpc>
                <a:spcPct val="130000"/>
              </a:lnSpc>
              <a:spcBef>
                <a:spcPts val="900"/>
              </a:spcBef>
            </a:pPr>
            <a:r>
              <a:rPr lang="zh-CN" altLang="en-US" sz="2400" b="1" dirty="0">
                <a:solidFill>
                  <a:srgbClr val="FF0000"/>
                </a:solidFill>
              </a:rPr>
              <a:t>业务需求</a:t>
            </a:r>
            <a:r>
              <a:rPr lang="zh-CN" altLang="en-US" sz="2400" dirty="0"/>
              <a:t>是从客户角度提出的对系统的要求，一般也称为初始需求。</a:t>
            </a:r>
            <a:endParaRPr lang="en-US" altLang="zh-CN" sz="2400" dirty="0"/>
          </a:p>
          <a:p>
            <a:pPr>
              <a:lnSpc>
                <a:spcPct val="130000"/>
              </a:lnSpc>
              <a:spcBef>
                <a:spcPts val="900"/>
              </a:spcBef>
            </a:pPr>
            <a:r>
              <a:rPr lang="zh-CN" altLang="en-US" sz="2400" b="1" dirty="0">
                <a:solidFill>
                  <a:srgbClr val="FF0000"/>
                </a:solidFill>
              </a:rPr>
              <a:t>业务用例建模</a:t>
            </a:r>
            <a:r>
              <a:rPr lang="zh-CN" altLang="en-US" sz="2400" dirty="0"/>
              <a:t>在创建模型的初始阶段，用来勾画系统的大致轮廓。</a:t>
            </a:r>
            <a:endParaRPr lang="en-US" altLang="zh-CN" sz="2400" dirty="0"/>
          </a:p>
          <a:p>
            <a:pPr>
              <a:lnSpc>
                <a:spcPct val="130000"/>
              </a:lnSpc>
              <a:spcBef>
                <a:spcPts val="900"/>
              </a:spcBef>
            </a:pPr>
            <a:r>
              <a:rPr lang="zh-CN" altLang="en-US" sz="2400" dirty="0"/>
              <a:t>随着对需求的深入理解及与用户不断的沟通交流，进一步对用例进行细化，并根据实际需要，加入一些前期没有被标识出来的用例，转化为系统用例模型。</a:t>
            </a:r>
            <a:endParaRPr lang="en-US" altLang="zh-CN" sz="2400" dirty="0"/>
          </a:p>
        </p:txBody>
      </p:sp>
      <p:sp>
        <p:nvSpPr>
          <p:cNvPr id="9" name="日期占位符 8"/>
          <p:cNvSpPr>
            <a:spLocks noGrp="1"/>
          </p:cNvSpPr>
          <p:nvPr>
            <p:ph type="dt" sz="half" idx="10"/>
          </p:nvPr>
        </p:nvSpPr>
        <p:spPr/>
        <p:txBody>
          <a:bodyPr/>
          <a:lstStyle/>
          <a:p>
            <a:fld id="{6F8636AF-8009-4ABB-8ED8-1DA980E7C70F}" type="datetime1">
              <a:rPr lang="zh-CN" altLang="en-US" smtClean="0"/>
            </a:fld>
            <a:endParaRPr lang="zh-CN" altLang="en-US"/>
          </a:p>
        </p:txBody>
      </p:sp>
      <p:sp>
        <p:nvSpPr>
          <p:cNvPr id="10" name="页脚占位符 9"/>
          <p:cNvSpPr>
            <a:spLocks noGrp="1"/>
          </p:cNvSpPr>
          <p:nvPr>
            <p:ph type="ftr" sz="quarter" idx="11"/>
          </p:nvPr>
        </p:nvSpPr>
        <p:spPr/>
        <p:txBody>
          <a:bodyPr/>
          <a:lstStyle/>
          <a:p>
            <a:r>
              <a:rPr lang="zh-CN" altLang="en-US" smtClean="0"/>
              <a:t>软件工程</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up)">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up)">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latin typeface="+mj-ea"/>
              </a:rPr>
              <a:t>什么是用例图</a:t>
            </a:r>
            <a:endParaRPr lang="zh-CN" altLang="en-US" dirty="0"/>
          </a:p>
        </p:txBody>
      </p:sp>
      <p:sp>
        <p:nvSpPr>
          <p:cNvPr id="2" name="文本占位符 1"/>
          <p:cNvSpPr>
            <a:spLocks noGrp="1"/>
          </p:cNvSpPr>
          <p:nvPr>
            <p:ph idx="1"/>
          </p:nvPr>
        </p:nvSpPr>
        <p:spPr>
          <a:xfrm>
            <a:off x="768097" y="888096"/>
            <a:ext cx="8090153" cy="3806854"/>
          </a:xfrm>
        </p:spPr>
        <p:txBody>
          <a:bodyPr>
            <a:noAutofit/>
          </a:bodyPr>
          <a:lstStyle/>
          <a:p>
            <a:pPr>
              <a:lnSpc>
                <a:spcPct val="120000"/>
              </a:lnSpc>
              <a:spcBef>
                <a:spcPts val="900"/>
              </a:spcBef>
            </a:pPr>
            <a:r>
              <a:rPr lang="zh-CN" altLang="en-US" sz="2400" b="1" dirty="0">
                <a:solidFill>
                  <a:srgbClr val="FF0000"/>
                </a:solidFill>
              </a:rPr>
              <a:t>用例图</a:t>
            </a:r>
            <a:r>
              <a:rPr lang="en-US" altLang="zh-CN" sz="2400" b="1" dirty="0">
                <a:solidFill>
                  <a:srgbClr val="FF0000"/>
                </a:solidFill>
              </a:rPr>
              <a:t>(Use Case Diagram)</a:t>
            </a:r>
            <a:r>
              <a:rPr lang="zh-CN" altLang="en-US" sz="2400" dirty="0"/>
              <a:t>是显示一组用例、参与者以及它们之间关系的图。把客户的想法用更加容易理解的图形化样式展现给用户，它描述的是参与者从</a:t>
            </a:r>
            <a:r>
              <a:rPr lang="zh-CN" altLang="en-US" sz="2400" b="1" dirty="0">
                <a:solidFill>
                  <a:srgbClr val="FF0000"/>
                </a:solidFill>
              </a:rPr>
              <a:t>系统外部</a:t>
            </a:r>
            <a:r>
              <a:rPr lang="zh-CN" altLang="en-US" sz="2400" dirty="0"/>
              <a:t>来看系统该有的功能。</a:t>
            </a:r>
            <a:endParaRPr lang="en-US" altLang="zh-CN" sz="2400" dirty="0"/>
          </a:p>
          <a:p>
            <a:pPr>
              <a:lnSpc>
                <a:spcPct val="120000"/>
              </a:lnSpc>
              <a:spcBef>
                <a:spcPts val="900"/>
              </a:spcBef>
            </a:pPr>
            <a:r>
              <a:rPr lang="zh-CN" altLang="en-US" sz="2400" dirty="0"/>
              <a:t>也就是说，用例图中描述的是</a:t>
            </a:r>
            <a:r>
              <a:rPr lang="zh-CN" altLang="en-US" sz="2400" b="1" dirty="0">
                <a:solidFill>
                  <a:srgbClr val="FF0000"/>
                </a:solidFill>
              </a:rPr>
              <a:t>系统该有哪些功能</a:t>
            </a:r>
            <a:r>
              <a:rPr lang="zh-CN" altLang="en-US" sz="2400" dirty="0"/>
              <a:t>，而不是怎么实现。</a:t>
            </a:r>
            <a:endParaRPr lang="en-US" altLang="zh-CN" sz="2400" dirty="0"/>
          </a:p>
          <a:p>
            <a:pPr>
              <a:lnSpc>
                <a:spcPct val="120000"/>
              </a:lnSpc>
              <a:spcBef>
                <a:spcPts val="900"/>
              </a:spcBef>
            </a:pPr>
            <a:r>
              <a:rPr lang="zh-CN" altLang="en-US" sz="2400" dirty="0"/>
              <a:t>在软件项目开发中，用例图是业务调研后，最先用来和用户交流讨论的重要的</a:t>
            </a:r>
            <a:r>
              <a:rPr lang="en-US" altLang="zh-CN" sz="2400" dirty="0"/>
              <a:t>UML</a:t>
            </a:r>
            <a:r>
              <a:rPr lang="zh-CN" altLang="en-US" sz="2400" dirty="0"/>
              <a:t>图。</a:t>
            </a:r>
            <a:endParaRPr lang="en-US" altLang="zh-CN" sz="2400" dirty="0"/>
          </a:p>
        </p:txBody>
      </p:sp>
      <p:sp>
        <p:nvSpPr>
          <p:cNvPr id="4" name="日期占位符 3"/>
          <p:cNvSpPr>
            <a:spLocks noGrp="1"/>
          </p:cNvSpPr>
          <p:nvPr>
            <p:ph type="dt" sz="half" idx="10"/>
          </p:nvPr>
        </p:nvSpPr>
        <p:spPr/>
        <p:txBody>
          <a:bodyPr/>
          <a:lstStyle/>
          <a:p>
            <a:fld id="{346BA382-4B60-47E8-82EE-24AC84CD9397}"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p:cNvCxnSpPr/>
          <p:nvPr/>
        </p:nvCxnSpPr>
        <p:spPr>
          <a:xfrm>
            <a:off x="2637094" y="1712881"/>
            <a:ext cx="810000" cy="0"/>
          </a:xfrm>
          <a:prstGeom prst="line">
            <a:avLst/>
          </a:prstGeom>
          <a:ln w="12700">
            <a:solidFill>
              <a:schemeClr val="tx1">
                <a:lumMod val="85000"/>
                <a:lumOff val="15000"/>
              </a:schemeClr>
            </a:solidFill>
            <a:prstDash val="dash"/>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 name="直接连接符"/>
          <p:cNvCxnSpPr/>
          <p:nvPr/>
        </p:nvCxnSpPr>
        <p:spPr>
          <a:xfrm>
            <a:off x="3009077" y="2872406"/>
            <a:ext cx="607500" cy="0"/>
          </a:xfrm>
          <a:prstGeom prst="line">
            <a:avLst/>
          </a:prstGeom>
          <a:ln w="12700">
            <a:solidFill>
              <a:schemeClr val="tx1">
                <a:lumMod val="85000"/>
                <a:lumOff val="15000"/>
              </a:schemeClr>
            </a:solidFill>
            <a:prstDash val="dash"/>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直接连接符"/>
          <p:cNvCxnSpPr/>
          <p:nvPr/>
        </p:nvCxnSpPr>
        <p:spPr>
          <a:xfrm>
            <a:off x="2621695" y="3956309"/>
            <a:ext cx="810000" cy="0"/>
          </a:xfrm>
          <a:prstGeom prst="line">
            <a:avLst/>
          </a:prstGeom>
          <a:ln w="12700">
            <a:solidFill>
              <a:schemeClr val="tx1">
                <a:lumMod val="85000"/>
                <a:lumOff val="15000"/>
              </a:schemeClr>
            </a:solidFill>
            <a:prstDash val="dash"/>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6" name="组合 3"/>
          <p:cNvGrpSpPr/>
          <p:nvPr/>
        </p:nvGrpSpPr>
        <p:grpSpPr>
          <a:xfrm>
            <a:off x="1795240" y="3293942"/>
            <a:ext cx="1029245" cy="1033440"/>
            <a:chOff x="2329192" y="4434639"/>
            <a:chExt cx="1829769" cy="1837227"/>
          </a:xfrm>
          <a:solidFill>
            <a:schemeClr val="bg2"/>
          </a:solidFill>
        </p:grpSpPr>
        <p:sp>
          <p:nvSpPr>
            <p:cNvPr id="17" name="图形"/>
            <p:cNvSpPr/>
            <p:nvPr/>
          </p:nvSpPr>
          <p:spPr bwMode="auto">
            <a:xfrm>
              <a:off x="2329192" y="4434639"/>
              <a:ext cx="1829769" cy="1837227"/>
            </a:xfrm>
            <a:custGeom>
              <a:avLst/>
              <a:gdLst>
                <a:gd name="T0" fmla="*/ 3898 w 3898"/>
                <a:gd name="T1" fmla="*/ 944 h 3904"/>
                <a:gd name="T2" fmla="*/ 934 w 3898"/>
                <a:gd name="T3" fmla="*/ 3904 h 3904"/>
                <a:gd name="T4" fmla="*/ 0 w 3898"/>
                <a:gd name="T5" fmla="*/ 1642 h 3904"/>
                <a:gd name="T6" fmla="*/ 1624 w 3898"/>
                <a:gd name="T7" fmla="*/ 0 h 3904"/>
                <a:gd name="T8" fmla="*/ 3898 w 3898"/>
                <a:gd name="T9" fmla="*/ 944 h 3904"/>
              </a:gdLst>
              <a:ahLst/>
              <a:cxnLst>
                <a:cxn ang="0">
                  <a:pos x="T0" y="T1"/>
                </a:cxn>
                <a:cxn ang="0">
                  <a:pos x="T2" y="T3"/>
                </a:cxn>
                <a:cxn ang="0">
                  <a:pos x="T4" y="T5"/>
                </a:cxn>
                <a:cxn ang="0">
                  <a:pos x="T6" y="T7"/>
                </a:cxn>
                <a:cxn ang="0">
                  <a:pos x="T8" y="T9"/>
                </a:cxn>
              </a:cxnLst>
              <a:rect l="0" t="0" r="r" b="b"/>
              <a:pathLst>
                <a:path w="3898" h="3904">
                  <a:moveTo>
                    <a:pt x="3898" y="944"/>
                  </a:moveTo>
                  <a:cubicBezTo>
                    <a:pt x="3316" y="2213"/>
                    <a:pt x="2294" y="3284"/>
                    <a:pt x="934" y="3904"/>
                  </a:cubicBezTo>
                  <a:lnTo>
                    <a:pt x="0" y="1642"/>
                  </a:lnTo>
                  <a:cubicBezTo>
                    <a:pt x="734" y="1284"/>
                    <a:pt x="1292" y="696"/>
                    <a:pt x="1624" y="0"/>
                  </a:cubicBezTo>
                  <a:lnTo>
                    <a:pt x="3898" y="944"/>
                  </a:lnTo>
                  <a:close/>
                </a:path>
              </a:pathLst>
            </a:custGeom>
            <a:solidFill>
              <a:schemeClr val="accent1"/>
            </a:solidFill>
            <a:ln w="4" cap="flat">
              <a:noFill/>
              <a:prstDash val="solid"/>
              <a:miter lim="800000"/>
            </a:ln>
          </p:spPr>
          <p:txBody>
            <a:bodyPr vert="horz" wrap="square" lIns="68580" tIns="34290" rIns="68580" bIns="34290" numCol="1" anchor="t" anchorCtr="0" compatLnSpc="1"/>
            <a:lstStyle/>
            <a:p>
              <a:pPr fontAlgn="base">
                <a:spcBef>
                  <a:spcPct val="0"/>
                </a:spcBef>
                <a:spcAft>
                  <a:spcPct val="0"/>
                </a:spcAft>
              </a:pPr>
              <a:endParaRPr lang="zh-CN" altLang="en-US" sz="2400">
                <a:solidFill>
                  <a:schemeClr val="bg1"/>
                </a:solidFill>
              </a:endParaRPr>
            </a:p>
          </p:txBody>
        </p:sp>
        <p:sp>
          <p:nvSpPr>
            <p:cNvPr id="18" name="文本"/>
            <p:cNvSpPr txBox="1"/>
            <p:nvPr/>
          </p:nvSpPr>
          <p:spPr>
            <a:xfrm rot="18846788">
              <a:off x="2550269" y="4869706"/>
              <a:ext cx="1247860" cy="848096"/>
            </a:xfrm>
            <a:prstGeom prst="rect">
              <a:avLst/>
            </a:prstGeom>
            <a:noFill/>
          </p:spPr>
          <p:txBody>
            <a:bodyPr wrap="square">
              <a:spAutoFit/>
            </a:bodyPr>
            <a:lstStyle>
              <a:defPPr>
                <a:defRPr lang="zh-CN"/>
              </a:defPPr>
              <a:lvl1pPr algn="ctr">
                <a:lnSpc>
                  <a:spcPts val="3000"/>
                </a:lnSpc>
                <a:defRPr sz="2300" b="1" spc="200">
                  <a:solidFill>
                    <a:schemeClr val="bg1"/>
                  </a:solidFill>
                  <a:latin typeface="+mn-ea"/>
                </a:defRPr>
              </a:lvl1pPr>
            </a:lstStyle>
            <a:p>
              <a:r>
                <a:rPr lang="en-US" altLang="zh-CN" sz="2400" dirty="0"/>
                <a:t>3</a:t>
              </a:r>
              <a:endParaRPr lang="zh-CN" altLang="en-US" sz="2400" dirty="0"/>
            </a:p>
          </p:txBody>
        </p:sp>
      </p:grpSp>
      <p:grpSp>
        <p:nvGrpSpPr>
          <p:cNvPr id="10" name="组合 2"/>
          <p:cNvGrpSpPr/>
          <p:nvPr/>
        </p:nvGrpSpPr>
        <p:grpSpPr>
          <a:xfrm>
            <a:off x="2265111" y="2327626"/>
            <a:ext cx="743966" cy="1108955"/>
            <a:chOff x="3164521" y="2716745"/>
            <a:chExt cx="1322605" cy="1971476"/>
          </a:xfrm>
          <a:solidFill>
            <a:schemeClr val="bg2"/>
          </a:solidFill>
        </p:grpSpPr>
        <p:sp>
          <p:nvSpPr>
            <p:cNvPr id="11" name="图形"/>
            <p:cNvSpPr/>
            <p:nvPr/>
          </p:nvSpPr>
          <p:spPr bwMode="auto">
            <a:xfrm>
              <a:off x="3164521" y="2716745"/>
              <a:ext cx="1322605" cy="1971476"/>
            </a:xfrm>
            <a:custGeom>
              <a:avLst/>
              <a:gdLst>
                <a:gd name="T0" fmla="*/ 2294 w 2814"/>
                <a:gd name="T1" fmla="*/ 0 h 4189"/>
                <a:gd name="T2" fmla="*/ 2290 w 2814"/>
                <a:gd name="T3" fmla="*/ 4189 h 4189"/>
                <a:gd name="T4" fmla="*/ 12 w 2814"/>
                <a:gd name="T5" fmla="*/ 3244 h 4189"/>
                <a:gd name="T6" fmla="*/ 0 w 2814"/>
                <a:gd name="T7" fmla="*/ 948 h 4189"/>
                <a:gd name="T8" fmla="*/ 2294 w 2814"/>
                <a:gd name="T9" fmla="*/ 0 h 4189"/>
              </a:gdLst>
              <a:ahLst/>
              <a:cxnLst>
                <a:cxn ang="0">
                  <a:pos x="T0" y="T1"/>
                </a:cxn>
                <a:cxn ang="0">
                  <a:pos x="T2" y="T3"/>
                </a:cxn>
                <a:cxn ang="0">
                  <a:pos x="T4" y="T5"/>
                </a:cxn>
                <a:cxn ang="0">
                  <a:pos x="T6" y="T7"/>
                </a:cxn>
                <a:cxn ang="0">
                  <a:pos x="T8" y="T9"/>
                </a:cxn>
              </a:cxnLst>
              <a:rect l="0" t="0" r="r" b="b"/>
              <a:pathLst>
                <a:path w="2814" h="4189">
                  <a:moveTo>
                    <a:pt x="2294" y="0"/>
                  </a:moveTo>
                  <a:cubicBezTo>
                    <a:pt x="2814" y="1401"/>
                    <a:pt x="2778" y="2881"/>
                    <a:pt x="2290" y="4189"/>
                  </a:cubicBezTo>
                  <a:lnTo>
                    <a:pt x="12" y="3244"/>
                  </a:lnTo>
                  <a:cubicBezTo>
                    <a:pt x="253" y="2522"/>
                    <a:pt x="265" y="1717"/>
                    <a:pt x="0" y="948"/>
                  </a:cubicBezTo>
                  <a:lnTo>
                    <a:pt x="2294" y="0"/>
                  </a:lnTo>
                  <a:close/>
                </a:path>
              </a:pathLst>
            </a:custGeom>
            <a:solidFill>
              <a:schemeClr val="accent1"/>
            </a:solidFill>
            <a:ln w="4" cap="flat">
              <a:noFill/>
              <a:prstDash val="solid"/>
              <a:miter lim="800000"/>
            </a:ln>
          </p:spPr>
          <p:txBody>
            <a:bodyPr vert="horz" wrap="square" lIns="68580" tIns="34290" rIns="68580" bIns="34290" numCol="1" anchor="t" anchorCtr="0" compatLnSpc="1"/>
            <a:lstStyle/>
            <a:p>
              <a:pPr fontAlgn="base">
                <a:spcBef>
                  <a:spcPct val="0"/>
                </a:spcBef>
                <a:spcAft>
                  <a:spcPct val="0"/>
                </a:spcAft>
              </a:pPr>
              <a:endParaRPr lang="zh-CN" altLang="en-US" sz="2400">
                <a:solidFill>
                  <a:schemeClr val="bg1"/>
                </a:solidFill>
              </a:endParaRPr>
            </a:p>
          </p:txBody>
        </p:sp>
        <p:sp>
          <p:nvSpPr>
            <p:cNvPr id="12" name="文本"/>
            <p:cNvSpPr txBox="1"/>
            <p:nvPr/>
          </p:nvSpPr>
          <p:spPr>
            <a:xfrm>
              <a:off x="3379596" y="3367846"/>
              <a:ext cx="953030" cy="848096"/>
            </a:xfrm>
            <a:prstGeom prst="rect">
              <a:avLst/>
            </a:prstGeom>
            <a:noFill/>
          </p:spPr>
          <p:txBody>
            <a:bodyPr wrap="square">
              <a:spAutoFit/>
            </a:bodyPr>
            <a:lstStyle>
              <a:defPPr>
                <a:defRPr lang="zh-CN"/>
              </a:defPPr>
              <a:lvl1pPr>
                <a:lnSpc>
                  <a:spcPts val="3000"/>
                </a:lnSpc>
                <a:defRPr sz="2500" b="1" spc="200">
                  <a:solidFill>
                    <a:schemeClr val="bg1"/>
                  </a:solidFill>
                  <a:latin typeface="微软雅黑" panose="020B0503020204020204" pitchFamily="34" charset="-122"/>
                  <a:ea typeface="微软雅黑" panose="020B0503020204020204" pitchFamily="34" charset="-122"/>
                </a:defRPr>
              </a:lvl1pPr>
            </a:lstStyle>
            <a:p>
              <a:pPr algn="ctr"/>
              <a:r>
                <a:rPr lang="en-US" altLang="zh-CN" sz="2400" dirty="0">
                  <a:latin typeface="+mn-ea"/>
                  <a:ea typeface="+mn-ea"/>
                </a:rPr>
                <a:t>2</a:t>
              </a:r>
              <a:endParaRPr lang="zh-CN" altLang="en-US" sz="2400" dirty="0">
                <a:latin typeface="+mn-ea"/>
                <a:ea typeface="+mn-ea"/>
              </a:endParaRPr>
            </a:p>
          </p:txBody>
        </p:sp>
      </p:grpSp>
      <p:grpSp>
        <p:nvGrpSpPr>
          <p:cNvPr id="19" name="组合 1"/>
          <p:cNvGrpSpPr/>
          <p:nvPr/>
        </p:nvGrpSpPr>
        <p:grpSpPr>
          <a:xfrm>
            <a:off x="1795240" y="1434028"/>
            <a:ext cx="1030643" cy="1036238"/>
            <a:chOff x="2329192" y="1128127"/>
            <a:chExt cx="1832255" cy="1842200"/>
          </a:xfrm>
          <a:solidFill>
            <a:schemeClr val="bg2"/>
          </a:solidFill>
        </p:grpSpPr>
        <p:sp>
          <p:nvSpPr>
            <p:cNvPr id="20" name="图形"/>
            <p:cNvSpPr/>
            <p:nvPr/>
          </p:nvSpPr>
          <p:spPr bwMode="auto">
            <a:xfrm>
              <a:off x="2329192" y="1128127"/>
              <a:ext cx="1832255" cy="1842200"/>
            </a:xfrm>
            <a:custGeom>
              <a:avLst/>
              <a:gdLst>
                <a:gd name="T0" fmla="*/ 946 w 3906"/>
                <a:gd name="T1" fmla="*/ 0 h 3912"/>
                <a:gd name="T2" fmla="*/ 3906 w 3906"/>
                <a:gd name="T3" fmla="*/ 2964 h 3912"/>
                <a:gd name="T4" fmla="*/ 1613 w 3906"/>
                <a:gd name="T5" fmla="*/ 3912 h 3912"/>
                <a:gd name="T6" fmla="*/ 0 w 3906"/>
                <a:gd name="T7" fmla="*/ 2278 h 3912"/>
                <a:gd name="T8" fmla="*/ 946 w 3906"/>
                <a:gd name="T9" fmla="*/ 0 h 3912"/>
              </a:gdLst>
              <a:ahLst/>
              <a:cxnLst>
                <a:cxn ang="0">
                  <a:pos x="T0" y="T1"/>
                </a:cxn>
                <a:cxn ang="0">
                  <a:pos x="T2" y="T3"/>
                </a:cxn>
                <a:cxn ang="0">
                  <a:pos x="T4" y="T5"/>
                </a:cxn>
                <a:cxn ang="0">
                  <a:pos x="T6" y="T7"/>
                </a:cxn>
                <a:cxn ang="0">
                  <a:pos x="T8" y="T9"/>
                </a:cxn>
              </a:cxnLst>
              <a:rect l="0" t="0" r="r" b="b"/>
              <a:pathLst>
                <a:path w="3906" h="3912">
                  <a:moveTo>
                    <a:pt x="946" y="0"/>
                  </a:moveTo>
                  <a:cubicBezTo>
                    <a:pt x="2215" y="582"/>
                    <a:pt x="3286" y="1605"/>
                    <a:pt x="3906" y="2964"/>
                  </a:cubicBezTo>
                  <a:lnTo>
                    <a:pt x="1613" y="3912"/>
                  </a:lnTo>
                  <a:cubicBezTo>
                    <a:pt x="1257" y="3181"/>
                    <a:pt x="681" y="2620"/>
                    <a:pt x="0" y="2278"/>
                  </a:cubicBezTo>
                  <a:lnTo>
                    <a:pt x="946" y="0"/>
                  </a:lnTo>
                  <a:close/>
                </a:path>
              </a:pathLst>
            </a:custGeom>
            <a:solidFill>
              <a:schemeClr val="accent1"/>
            </a:solidFill>
            <a:ln w="4" cap="flat">
              <a:noFill/>
              <a:prstDash val="solid"/>
              <a:miter lim="800000"/>
            </a:ln>
          </p:spPr>
          <p:txBody>
            <a:bodyPr vert="horz" wrap="square" lIns="68580" tIns="34290" rIns="68580" bIns="34290" numCol="1" anchor="t" anchorCtr="0" compatLnSpc="1"/>
            <a:lstStyle/>
            <a:p>
              <a:pPr fontAlgn="base">
                <a:spcBef>
                  <a:spcPct val="0"/>
                </a:spcBef>
                <a:spcAft>
                  <a:spcPct val="0"/>
                </a:spcAft>
              </a:pPr>
              <a:endParaRPr lang="zh-CN" altLang="en-US" sz="2400">
                <a:solidFill>
                  <a:schemeClr val="bg1"/>
                </a:solidFill>
              </a:endParaRPr>
            </a:p>
          </p:txBody>
        </p:sp>
        <p:sp>
          <p:nvSpPr>
            <p:cNvPr id="21" name="文本"/>
            <p:cNvSpPr txBox="1"/>
            <p:nvPr/>
          </p:nvSpPr>
          <p:spPr>
            <a:xfrm rot="2685335">
              <a:off x="2441935" y="1698075"/>
              <a:ext cx="1464527" cy="848096"/>
            </a:xfrm>
            <a:prstGeom prst="rect">
              <a:avLst/>
            </a:prstGeom>
            <a:noFill/>
          </p:spPr>
          <p:txBody>
            <a:bodyPr wrap="square">
              <a:spAutoFit/>
            </a:bodyPr>
            <a:lstStyle>
              <a:defPPr>
                <a:defRPr lang="zh-CN"/>
              </a:defPPr>
              <a:lvl1pPr algn="ctr">
                <a:lnSpc>
                  <a:spcPts val="3000"/>
                </a:lnSpc>
                <a:defRPr sz="2300" b="1" spc="200">
                  <a:solidFill>
                    <a:schemeClr val="bg1"/>
                  </a:solidFill>
                  <a:latin typeface="+mn-ea"/>
                </a:defRPr>
              </a:lvl1pPr>
            </a:lstStyle>
            <a:p>
              <a:r>
                <a:rPr lang="en-US" altLang="zh-CN" sz="2400" dirty="0"/>
                <a:t>1</a:t>
              </a:r>
              <a:endParaRPr lang="en-US" altLang="zh-CN" sz="2400" dirty="0"/>
            </a:p>
          </p:txBody>
        </p:sp>
      </p:grpSp>
      <p:sp>
        <p:nvSpPr>
          <p:cNvPr id="14" name="圆"/>
          <p:cNvSpPr>
            <a:spLocks noChangeArrowheads="1"/>
          </p:cNvSpPr>
          <p:nvPr/>
        </p:nvSpPr>
        <p:spPr bwMode="auto">
          <a:xfrm>
            <a:off x="575808" y="2071712"/>
            <a:ext cx="1620000" cy="1620000"/>
          </a:xfrm>
          <a:prstGeom prst="ellipse">
            <a:avLst/>
          </a:prstGeom>
          <a:solidFill>
            <a:schemeClr val="accent2"/>
          </a:solidFill>
          <a:ln w="4" cap="flat">
            <a:noFill/>
            <a:prstDash val="solid"/>
            <a:miter lim="800000"/>
          </a:ln>
        </p:spPr>
        <p:txBody>
          <a:bodyPr vert="horz" wrap="square" lIns="68580" tIns="34290" rIns="68580" bIns="34290" numCol="1" anchor="t" anchorCtr="0" compatLnSpc="1"/>
          <a:lstStyle/>
          <a:p>
            <a:pPr fontAlgn="base">
              <a:spcBef>
                <a:spcPct val="0"/>
              </a:spcBef>
              <a:spcAft>
                <a:spcPct val="0"/>
              </a:spcAft>
            </a:pPr>
            <a:endParaRPr lang="zh-CN" altLang="en-US" sz="1600">
              <a:solidFill>
                <a:prstClr val="black"/>
              </a:solidFill>
            </a:endParaRPr>
          </a:p>
        </p:txBody>
      </p:sp>
      <p:sp>
        <p:nvSpPr>
          <p:cNvPr id="23" name="圆环"/>
          <p:cNvSpPr>
            <a:spLocks noChangeArrowheads="1"/>
          </p:cNvSpPr>
          <p:nvPr/>
        </p:nvSpPr>
        <p:spPr bwMode="auto">
          <a:xfrm>
            <a:off x="659846" y="2155426"/>
            <a:ext cx="1451925" cy="1452573"/>
          </a:xfrm>
          <a:prstGeom prst="ellipse">
            <a:avLst/>
          </a:prstGeom>
          <a:noFill/>
          <a:ln>
            <a:solidFill>
              <a:srgbClr val="F8F8F8"/>
            </a:solidFill>
            <a:prstDash val="dash"/>
          </a:ln>
        </p:spPr>
        <p:txBody>
          <a:bodyPr vert="horz" wrap="square" lIns="51415" tIns="25708" rIns="51415" bIns="25708" numCol="1" anchor="t" anchorCtr="0" compatLnSpc="1"/>
          <a:lstStyle/>
          <a:p>
            <a:pPr fontAlgn="base">
              <a:spcBef>
                <a:spcPct val="0"/>
              </a:spcBef>
              <a:spcAft>
                <a:spcPct val="0"/>
              </a:spcAft>
              <a:buFont typeface="Arial" panose="020B0604020202020204" pitchFamily="34" charset="0"/>
              <a:buNone/>
            </a:pPr>
            <a:endParaRPr lang="zh-CN" altLang="en-US" sz="1015" dirty="0">
              <a:solidFill>
                <a:schemeClr val="bg1"/>
              </a:solidFill>
            </a:endParaRPr>
          </a:p>
        </p:txBody>
      </p:sp>
      <p:sp>
        <p:nvSpPr>
          <p:cNvPr id="22" name="图标"/>
          <p:cNvSpPr>
            <a:spLocks noEditPoints="1"/>
          </p:cNvSpPr>
          <p:nvPr/>
        </p:nvSpPr>
        <p:spPr bwMode="auto">
          <a:xfrm>
            <a:off x="1134764" y="2363093"/>
            <a:ext cx="495877" cy="544176"/>
          </a:xfrm>
          <a:custGeom>
            <a:avLst/>
            <a:gdLst>
              <a:gd name="T0" fmla="*/ 375935 w 835"/>
              <a:gd name="T1" fmla="*/ 512026 h 918"/>
              <a:gd name="T2" fmla="*/ 124141 w 835"/>
              <a:gd name="T3" fmla="*/ 512026 h 918"/>
              <a:gd name="T4" fmla="*/ 112429 w 835"/>
              <a:gd name="T5" fmla="*/ 524300 h 918"/>
              <a:gd name="T6" fmla="*/ 124141 w 835"/>
              <a:gd name="T7" fmla="*/ 536575 h 918"/>
              <a:gd name="T8" fmla="*/ 375935 w 835"/>
              <a:gd name="T9" fmla="*/ 536575 h 918"/>
              <a:gd name="T10" fmla="*/ 388232 w 835"/>
              <a:gd name="T11" fmla="*/ 524300 h 918"/>
              <a:gd name="T12" fmla="*/ 375935 w 835"/>
              <a:gd name="T13" fmla="*/ 512026 h 918"/>
              <a:gd name="T14" fmla="*/ 99547 w 835"/>
              <a:gd name="T15" fmla="*/ 227372 h 918"/>
              <a:gd name="T16" fmla="*/ 265848 w 835"/>
              <a:gd name="T17" fmla="*/ 149049 h 918"/>
              <a:gd name="T18" fmla="*/ 169815 w 835"/>
              <a:gd name="T19" fmla="*/ 341935 h 918"/>
              <a:gd name="T20" fmla="*/ 99547 w 835"/>
              <a:gd name="T21" fmla="*/ 227372 h 918"/>
              <a:gd name="T22" fmla="*/ 417511 w 835"/>
              <a:gd name="T23" fmla="*/ 0 h 918"/>
              <a:gd name="T24" fmla="*/ 0 w 835"/>
              <a:gd name="T25" fmla="*/ 197562 h 918"/>
              <a:gd name="T26" fmla="*/ 176256 w 835"/>
              <a:gd name="T27" fmla="*/ 485723 h 918"/>
              <a:gd name="T28" fmla="*/ 417511 w 835"/>
              <a:gd name="T29" fmla="*/ 0 h 918"/>
              <a:gd name="T30" fmla="*/ 478995 w 835"/>
              <a:gd name="T31" fmla="*/ 291668 h 918"/>
              <a:gd name="T32" fmla="*/ 435078 w 835"/>
              <a:gd name="T33" fmla="*/ 247830 h 918"/>
              <a:gd name="T34" fmla="*/ 421024 w 835"/>
              <a:gd name="T35" fmla="*/ 240816 h 918"/>
              <a:gd name="T36" fmla="*/ 404628 w 835"/>
              <a:gd name="T37" fmla="*/ 245492 h 918"/>
              <a:gd name="T38" fmla="*/ 381205 w 835"/>
              <a:gd name="T39" fmla="*/ 268872 h 918"/>
              <a:gd name="T40" fmla="*/ 457915 w 835"/>
              <a:gd name="T41" fmla="*/ 345442 h 918"/>
              <a:gd name="T42" fmla="*/ 481338 w 835"/>
              <a:gd name="T43" fmla="*/ 322062 h 918"/>
              <a:gd name="T44" fmla="*/ 478995 w 835"/>
              <a:gd name="T45" fmla="*/ 291668 h 918"/>
              <a:gd name="T46" fmla="*/ 261164 w 835"/>
              <a:gd name="T47" fmla="*/ 460005 h 918"/>
              <a:gd name="T48" fmla="*/ 266434 w 835"/>
              <a:gd name="T49" fmla="*/ 444808 h 918"/>
              <a:gd name="T50" fmla="*/ 274046 w 835"/>
              <a:gd name="T51" fmla="*/ 421428 h 918"/>
              <a:gd name="T52" fmla="*/ 289857 w 835"/>
              <a:gd name="T53" fmla="*/ 436625 h 918"/>
              <a:gd name="T54" fmla="*/ 305667 w 835"/>
              <a:gd name="T55" fmla="*/ 452406 h 918"/>
              <a:gd name="T56" fmla="*/ 282244 w 835"/>
              <a:gd name="T57" fmla="*/ 460589 h 918"/>
              <a:gd name="T58" fmla="*/ 267019 w 835"/>
              <a:gd name="T59" fmla="*/ 465265 h 918"/>
              <a:gd name="T60" fmla="*/ 261164 w 835"/>
              <a:gd name="T61" fmla="*/ 465850 h 918"/>
              <a:gd name="T62" fmla="*/ 261164 w 835"/>
              <a:gd name="T63" fmla="*/ 460005 h 918"/>
              <a:gd name="T64" fmla="*/ 242426 w 835"/>
              <a:gd name="T65" fmla="*/ 452991 h 918"/>
              <a:gd name="T66" fmla="*/ 247110 w 835"/>
              <a:gd name="T67" fmla="*/ 479294 h 918"/>
              <a:gd name="T68" fmla="*/ 274046 w 835"/>
              <a:gd name="T69" fmla="*/ 483970 h 918"/>
              <a:gd name="T70" fmla="*/ 288100 w 835"/>
              <a:gd name="T71" fmla="*/ 479294 h 918"/>
              <a:gd name="T72" fmla="*/ 312108 w 835"/>
              <a:gd name="T73" fmla="*/ 471695 h 918"/>
              <a:gd name="T74" fmla="*/ 341972 w 835"/>
              <a:gd name="T75" fmla="*/ 461174 h 918"/>
              <a:gd name="T76" fmla="*/ 319721 w 835"/>
              <a:gd name="T77" fmla="*/ 438963 h 918"/>
              <a:gd name="T78" fmla="*/ 303910 w 835"/>
              <a:gd name="T79" fmla="*/ 423181 h 918"/>
              <a:gd name="T80" fmla="*/ 288100 w 835"/>
              <a:gd name="T81" fmla="*/ 407400 h 918"/>
              <a:gd name="T82" fmla="*/ 265263 w 835"/>
              <a:gd name="T83" fmla="*/ 384604 h 918"/>
              <a:gd name="T84" fmla="*/ 255308 w 835"/>
              <a:gd name="T85" fmla="*/ 414998 h 918"/>
              <a:gd name="T86" fmla="*/ 247696 w 835"/>
              <a:gd name="T87" fmla="*/ 438378 h 918"/>
              <a:gd name="T88" fmla="*/ 242426 w 835"/>
              <a:gd name="T89" fmla="*/ 452991 h 918"/>
              <a:gd name="T90" fmla="*/ 389403 w 835"/>
              <a:gd name="T91" fmla="*/ 288161 h 918"/>
              <a:gd name="T92" fmla="*/ 375935 w 835"/>
              <a:gd name="T93" fmla="*/ 274133 h 918"/>
              <a:gd name="T94" fmla="*/ 361882 w 835"/>
              <a:gd name="T95" fmla="*/ 288161 h 918"/>
              <a:gd name="T96" fmla="*/ 285172 w 835"/>
              <a:gd name="T97" fmla="*/ 364731 h 918"/>
              <a:gd name="T98" fmla="*/ 271704 w 835"/>
              <a:gd name="T99" fmla="*/ 378174 h 918"/>
              <a:gd name="T100" fmla="*/ 285172 w 835"/>
              <a:gd name="T101" fmla="*/ 392202 h 918"/>
              <a:gd name="T102" fmla="*/ 334360 w 835"/>
              <a:gd name="T103" fmla="*/ 441301 h 918"/>
              <a:gd name="T104" fmla="*/ 348413 w 835"/>
              <a:gd name="T105" fmla="*/ 455329 h 918"/>
              <a:gd name="T106" fmla="*/ 362467 w 835"/>
              <a:gd name="T107" fmla="*/ 441301 h 918"/>
              <a:gd name="T108" fmla="*/ 438591 w 835"/>
              <a:gd name="T109" fmla="*/ 364731 h 918"/>
              <a:gd name="T110" fmla="*/ 452645 w 835"/>
              <a:gd name="T111" fmla="*/ 351287 h 918"/>
              <a:gd name="T112" fmla="*/ 438591 w 835"/>
              <a:gd name="T113" fmla="*/ 337259 h 918"/>
              <a:gd name="T114" fmla="*/ 389403 w 835"/>
              <a:gd name="T115" fmla="*/ 288161 h 91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835" h="918">
                <a:moveTo>
                  <a:pt x="642" y="876"/>
                </a:moveTo>
                <a:lnTo>
                  <a:pt x="212" y="876"/>
                </a:lnTo>
                <a:cubicBezTo>
                  <a:pt x="201" y="876"/>
                  <a:pt x="192" y="886"/>
                  <a:pt x="192" y="897"/>
                </a:cubicBezTo>
                <a:cubicBezTo>
                  <a:pt x="192" y="909"/>
                  <a:pt x="201" y="918"/>
                  <a:pt x="212" y="918"/>
                </a:cubicBezTo>
                <a:lnTo>
                  <a:pt x="642" y="918"/>
                </a:lnTo>
                <a:cubicBezTo>
                  <a:pt x="653" y="918"/>
                  <a:pt x="663" y="909"/>
                  <a:pt x="663" y="897"/>
                </a:cubicBezTo>
                <a:cubicBezTo>
                  <a:pt x="663" y="886"/>
                  <a:pt x="653" y="876"/>
                  <a:pt x="642" y="876"/>
                </a:cubicBezTo>
                <a:close/>
                <a:moveTo>
                  <a:pt x="170" y="389"/>
                </a:moveTo>
                <a:lnTo>
                  <a:pt x="454" y="255"/>
                </a:lnTo>
                <a:lnTo>
                  <a:pt x="290" y="585"/>
                </a:lnTo>
                <a:lnTo>
                  <a:pt x="170" y="389"/>
                </a:lnTo>
                <a:close/>
                <a:moveTo>
                  <a:pt x="713" y="0"/>
                </a:moveTo>
                <a:lnTo>
                  <a:pt x="0" y="338"/>
                </a:lnTo>
                <a:lnTo>
                  <a:pt x="301" y="831"/>
                </a:lnTo>
                <a:lnTo>
                  <a:pt x="713" y="0"/>
                </a:lnTo>
                <a:close/>
                <a:moveTo>
                  <a:pt x="818" y="499"/>
                </a:moveTo>
                <a:lnTo>
                  <a:pt x="743" y="424"/>
                </a:lnTo>
                <a:cubicBezTo>
                  <a:pt x="736" y="417"/>
                  <a:pt x="727" y="413"/>
                  <a:pt x="719" y="412"/>
                </a:cubicBezTo>
                <a:cubicBezTo>
                  <a:pt x="708" y="410"/>
                  <a:pt x="698" y="413"/>
                  <a:pt x="691" y="420"/>
                </a:cubicBezTo>
                <a:lnTo>
                  <a:pt x="651" y="460"/>
                </a:lnTo>
                <a:lnTo>
                  <a:pt x="782" y="591"/>
                </a:lnTo>
                <a:lnTo>
                  <a:pt x="822" y="551"/>
                </a:lnTo>
                <a:cubicBezTo>
                  <a:pt x="835" y="538"/>
                  <a:pt x="834" y="515"/>
                  <a:pt x="818" y="499"/>
                </a:cubicBezTo>
                <a:close/>
                <a:moveTo>
                  <a:pt x="446" y="787"/>
                </a:moveTo>
                <a:lnTo>
                  <a:pt x="455" y="761"/>
                </a:lnTo>
                <a:lnTo>
                  <a:pt x="468" y="721"/>
                </a:lnTo>
                <a:lnTo>
                  <a:pt x="495" y="747"/>
                </a:lnTo>
                <a:lnTo>
                  <a:pt x="522" y="774"/>
                </a:lnTo>
                <a:lnTo>
                  <a:pt x="482" y="788"/>
                </a:lnTo>
                <a:lnTo>
                  <a:pt x="456" y="796"/>
                </a:lnTo>
                <a:cubicBezTo>
                  <a:pt x="451" y="798"/>
                  <a:pt x="448" y="799"/>
                  <a:pt x="446" y="797"/>
                </a:cubicBezTo>
                <a:cubicBezTo>
                  <a:pt x="444" y="795"/>
                  <a:pt x="444" y="791"/>
                  <a:pt x="446" y="787"/>
                </a:cubicBezTo>
                <a:close/>
                <a:moveTo>
                  <a:pt x="414" y="775"/>
                </a:moveTo>
                <a:cubicBezTo>
                  <a:pt x="408" y="792"/>
                  <a:pt x="411" y="809"/>
                  <a:pt x="422" y="820"/>
                </a:cubicBezTo>
                <a:cubicBezTo>
                  <a:pt x="434" y="832"/>
                  <a:pt x="451" y="835"/>
                  <a:pt x="468" y="828"/>
                </a:cubicBezTo>
                <a:lnTo>
                  <a:pt x="492" y="820"/>
                </a:lnTo>
                <a:lnTo>
                  <a:pt x="533" y="807"/>
                </a:lnTo>
                <a:lnTo>
                  <a:pt x="584" y="789"/>
                </a:lnTo>
                <a:lnTo>
                  <a:pt x="546" y="751"/>
                </a:lnTo>
                <a:lnTo>
                  <a:pt x="519" y="724"/>
                </a:lnTo>
                <a:lnTo>
                  <a:pt x="492" y="697"/>
                </a:lnTo>
                <a:lnTo>
                  <a:pt x="453" y="658"/>
                </a:lnTo>
                <a:lnTo>
                  <a:pt x="436" y="710"/>
                </a:lnTo>
                <a:lnTo>
                  <a:pt x="423" y="750"/>
                </a:lnTo>
                <a:lnTo>
                  <a:pt x="414" y="775"/>
                </a:lnTo>
                <a:close/>
                <a:moveTo>
                  <a:pt x="665" y="493"/>
                </a:moveTo>
                <a:lnTo>
                  <a:pt x="642" y="469"/>
                </a:lnTo>
                <a:lnTo>
                  <a:pt x="618" y="493"/>
                </a:lnTo>
                <a:lnTo>
                  <a:pt x="487" y="624"/>
                </a:lnTo>
                <a:lnTo>
                  <a:pt x="464" y="647"/>
                </a:lnTo>
                <a:lnTo>
                  <a:pt x="487" y="671"/>
                </a:lnTo>
                <a:lnTo>
                  <a:pt x="571" y="755"/>
                </a:lnTo>
                <a:lnTo>
                  <a:pt x="595" y="779"/>
                </a:lnTo>
                <a:lnTo>
                  <a:pt x="619" y="755"/>
                </a:lnTo>
                <a:lnTo>
                  <a:pt x="749" y="624"/>
                </a:lnTo>
                <a:lnTo>
                  <a:pt x="773" y="601"/>
                </a:lnTo>
                <a:lnTo>
                  <a:pt x="749" y="577"/>
                </a:lnTo>
                <a:lnTo>
                  <a:pt x="665" y="493"/>
                </a:lnTo>
                <a:close/>
              </a:path>
            </a:pathLst>
          </a:custGeom>
          <a:solidFill>
            <a:schemeClr val="bg1"/>
          </a:solidFill>
          <a:ln>
            <a:noFill/>
          </a:ln>
        </p:spPr>
        <p:txBody>
          <a:bodyPr/>
          <a:lstStyle/>
          <a:p>
            <a:pPr eaLnBrk="0" fontAlgn="base" hangingPunct="0">
              <a:spcBef>
                <a:spcPct val="0"/>
              </a:spcBef>
              <a:spcAft>
                <a:spcPct val="0"/>
              </a:spcAft>
            </a:pPr>
            <a:endParaRPr lang="zh-CN" altLang="en-US" sz="1015">
              <a:solidFill>
                <a:prstClr val="black"/>
              </a:solidFill>
            </a:endParaRPr>
          </a:p>
        </p:txBody>
      </p:sp>
      <p:sp>
        <p:nvSpPr>
          <p:cNvPr id="24" name="文本"/>
          <p:cNvSpPr/>
          <p:nvPr/>
        </p:nvSpPr>
        <p:spPr>
          <a:xfrm>
            <a:off x="909209" y="3028747"/>
            <a:ext cx="946991" cy="369332"/>
          </a:xfrm>
          <a:prstGeom prst="rect">
            <a:avLst/>
          </a:prstGeom>
        </p:spPr>
        <p:txBody>
          <a:bodyPr wrap="none">
            <a:spAutoFit/>
          </a:bodyPr>
          <a:lstStyle/>
          <a:p>
            <a:pPr algn="ctr"/>
            <a:r>
              <a:rPr lang="zh-CN" altLang="en-US" b="1" spc="169" dirty="0">
                <a:solidFill>
                  <a:schemeClr val="bg1"/>
                </a:solidFill>
              </a:rPr>
              <a:t>用例图</a:t>
            </a:r>
            <a:endParaRPr lang="zh-CN" altLang="en-US" spc="169" dirty="0">
              <a:solidFill>
                <a:schemeClr val="bg1"/>
              </a:solidFill>
            </a:endParaRPr>
          </a:p>
        </p:txBody>
      </p:sp>
      <p:sp>
        <p:nvSpPr>
          <p:cNvPr id="25" name="文本"/>
          <p:cNvSpPr/>
          <p:nvPr/>
        </p:nvSpPr>
        <p:spPr>
          <a:xfrm>
            <a:off x="3582674" y="1016022"/>
            <a:ext cx="5275576" cy="1422954"/>
          </a:xfrm>
          <a:prstGeom prst="rect">
            <a:avLst/>
          </a:prstGeom>
          <a:noFill/>
        </p:spPr>
        <p:txBody>
          <a:bodyPr wrap="square" rtlCol="0">
            <a:spAutoFit/>
          </a:bodyPr>
          <a:lstStyle/>
          <a:p>
            <a:pPr>
              <a:lnSpc>
                <a:spcPct val="150000"/>
              </a:lnSpc>
            </a:pPr>
            <a:r>
              <a:rPr lang="zh-CN" altLang="en-US" sz="2000" spc="85" dirty="0">
                <a:solidFill>
                  <a:schemeClr val="tx1">
                    <a:lumMod val="95000"/>
                    <a:lumOff val="5000"/>
                  </a:schemeClr>
                </a:solidFill>
                <a:latin typeface="+mj-ea"/>
                <a:ea typeface="+mj-ea"/>
              </a:rPr>
              <a:t>用例图是从用户的角度来描述对软件产品的需求，分析产品的功能和行为。因此，对整个软件开发过程而言，用例图是至关重要的。</a:t>
            </a:r>
            <a:endParaRPr lang="zh-CN" altLang="en-US" sz="2000" spc="85" dirty="0">
              <a:solidFill>
                <a:schemeClr val="tx1">
                  <a:lumMod val="95000"/>
                  <a:lumOff val="5000"/>
                </a:schemeClr>
              </a:solidFill>
              <a:latin typeface="+mj-ea"/>
              <a:ea typeface="+mj-ea"/>
            </a:endParaRPr>
          </a:p>
        </p:txBody>
      </p:sp>
      <p:sp>
        <p:nvSpPr>
          <p:cNvPr id="26" name="文本"/>
          <p:cNvSpPr/>
          <p:nvPr/>
        </p:nvSpPr>
        <p:spPr>
          <a:xfrm>
            <a:off x="3582674" y="2546148"/>
            <a:ext cx="5275576" cy="961289"/>
          </a:xfrm>
          <a:prstGeom prst="rect">
            <a:avLst/>
          </a:prstGeom>
          <a:noFill/>
        </p:spPr>
        <p:txBody>
          <a:bodyPr wrap="square" rtlCol="0">
            <a:spAutoFit/>
          </a:bodyPr>
          <a:lstStyle/>
          <a:p>
            <a:pPr>
              <a:lnSpc>
                <a:spcPct val="150000"/>
              </a:lnSpc>
            </a:pPr>
            <a:r>
              <a:rPr lang="zh-CN" altLang="en-US" sz="2000" spc="85" dirty="0">
                <a:solidFill>
                  <a:schemeClr val="tx1">
                    <a:lumMod val="95000"/>
                    <a:lumOff val="5000"/>
                  </a:schemeClr>
                </a:solidFill>
                <a:latin typeface="+mj-ea"/>
                <a:ea typeface="+mj-ea"/>
              </a:rPr>
              <a:t>用例图定义和描述了系统的外部可见行为，是分析、设计直至组装测试的重要依据。</a:t>
            </a:r>
            <a:endParaRPr lang="zh-CN" altLang="en-US" sz="2000" spc="85" dirty="0">
              <a:solidFill>
                <a:schemeClr val="tx1">
                  <a:lumMod val="95000"/>
                  <a:lumOff val="5000"/>
                </a:schemeClr>
              </a:solidFill>
              <a:latin typeface="+mj-ea"/>
              <a:ea typeface="+mj-ea"/>
            </a:endParaRPr>
          </a:p>
        </p:txBody>
      </p:sp>
      <p:sp>
        <p:nvSpPr>
          <p:cNvPr id="27" name="文本"/>
          <p:cNvSpPr/>
          <p:nvPr/>
        </p:nvSpPr>
        <p:spPr>
          <a:xfrm>
            <a:off x="3582675" y="3726833"/>
            <a:ext cx="5275575" cy="553998"/>
          </a:xfrm>
          <a:prstGeom prst="rect">
            <a:avLst/>
          </a:prstGeom>
          <a:noFill/>
        </p:spPr>
        <p:txBody>
          <a:bodyPr wrap="square" rtlCol="0">
            <a:spAutoFit/>
          </a:bodyPr>
          <a:lstStyle/>
          <a:p>
            <a:pPr>
              <a:lnSpc>
                <a:spcPct val="150000"/>
              </a:lnSpc>
            </a:pPr>
            <a:r>
              <a:rPr lang="zh-CN" altLang="en-US" sz="2000" spc="85" dirty="0">
                <a:solidFill>
                  <a:schemeClr val="tx1">
                    <a:lumMod val="95000"/>
                    <a:lumOff val="5000"/>
                  </a:schemeClr>
                </a:solidFill>
                <a:latin typeface="+mj-ea"/>
                <a:ea typeface="+mj-ea"/>
              </a:rPr>
              <a:t>让用户参与前期的系统分析与设计。</a:t>
            </a:r>
            <a:endParaRPr lang="zh-CN" altLang="en-US" sz="2000" spc="85" dirty="0">
              <a:solidFill>
                <a:schemeClr val="tx1">
                  <a:lumMod val="95000"/>
                  <a:lumOff val="5000"/>
                </a:schemeClr>
              </a:solidFill>
              <a:latin typeface="+mj-ea"/>
              <a:ea typeface="+mj-ea"/>
            </a:endParaRPr>
          </a:p>
        </p:txBody>
      </p:sp>
      <p:sp>
        <p:nvSpPr>
          <p:cNvPr id="28" name="标题 27"/>
          <p:cNvSpPr>
            <a:spLocks noGrp="1"/>
          </p:cNvSpPr>
          <p:nvPr>
            <p:ph type="title"/>
          </p:nvPr>
        </p:nvSpPr>
        <p:spPr/>
        <p:txBody>
          <a:bodyPr/>
          <a:lstStyle/>
          <a:p>
            <a:r>
              <a:rPr lang="zh-CN" altLang="en-US" dirty="0">
                <a:latin typeface="+mj-ea"/>
              </a:rPr>
              <a:t>用例图的</a:t>
            </a:r>
            <a:r>
              <a:rPr lang="zh-CN" altLang="en-US" dirty="0" smtClean="0">
                <a:latin typeface="+mj-ea"/>
              </a:rPr>
              <a:t>作用</a:t>
            </a:r>
            <a:endParaRPr lang="zh-CN" altLang="en-US" dirty="0"/>
          </a:p>
        </p:txBody>
      </p:sp>
      <p:sp>
        <p:nvSpPr>
          <p:cNvPr id="4" name="日期占位符 3"/>
          <p:cNvSpPr>
            <a:spLocks noGrp="1"/>
          </p:cNvSpPr>
          <p:nvPr>
            <p:ph type="dt" sz="half" idx="10"/>
          </p:nvPr>
        </p:nvSpPr>
        <p:spPr/>
        <p:txBody>
          <a:bodyPr/>
          <a:lstStyle/>
          <a:p>
            <a:fld id="{6605A130-FFDB-4496-824B-4C499F6B39EF}"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ransition spd="med"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31" presetClass="entr" presetSubtype="0"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p:cTn id="13" dur="500" fill="hold"/>
                                        <p:tgtEl>
                                          <p:spTgt spid="23"/>
                                        </p:tgtEl>
                                        <p:attrNameLst>
                                          <p:attrName>ppt_w</p:attrName>
                                        </p:attrNameLst>
                                      </p:cBhvr>
                                      <p:tavLst>
                                        <p:tav tm="0">
                                          <p:val>
                                            <p:fltVal val="0"/>
                                          </p:val>
                                        </p:tav>
                                        <p:tav tm="100000">
                                          <p:val>
                                            <p:strVal val="#ppt_w"/>
                                          </p:val>
                                        </p:tav>
                                      </p:tavLst>
                                    </p:anim>
                                    <p:anim calcmode="lin" valueType="num">
                                      <p:cBhvr>
                                        <p:cTn id="14" dur="500" fill="hold"/>
                                        <p:tgtEl>
                                          <p:spTgt spid="23"/>
                                        </p:tgtEl>
                                        <p:attrNameLst>
                                          <p:attrName>ppt_h</p:attrName>
                                        </p:attrNameLst>
                                      </p:cBhvr>
                                      <p:tavLst>
                                        <p:tav tm="0">
                                          <p:val>
                                            <p:fltVal val="0"/>
                                          </p:val>
                                        </p:tav>
                                        <p:tav tm="100000">
                                          <p:val>
                                            <p:strVal val="#ppt_h"/>
                                          </p:val>
                                        </p:tav>
                                      </p:tavLst>
                                    </p:anim>
                                    <p:anim calcmode="lin" valueType="num">
                                      <p:cBhvr>
                                        <p:cTn id="15" dur="500" fill="hold"/>
                                        <p:tgtEl>
                                          <p:spTgt spid="23"/>
                                        </p:tgtEl>
                                        <p:attrNameLst>
                                          <p:attrName>style.rotation</p:attrName>
                                        </p:attrNameLst>
                                      </p:cBhvr>
                                      <p:tavLst>
                                        <p:tav tm="0">
                                          <p:val>
                                            <p:fltVal val="90"/>
                                          </p:val>
                                        </p:tav>
                                        <p:tav tm="100000">
                                          <p:val>
                                            <p:fltVal val="0"/>
                                          </p:val>
                                        </p:tav>
                                      </p:tavLst>
                                    </p:anim>
                                    <p:animEffect transition="in" filter="fade">
                                      <p:cBhvr>
                                        <p:cTn id="16" dur="500"/>
                                        <p:tgtEl>
                                          <p:spTgt spid="23"/>
                                        </p:tgtEl>
                                      </p:cBhvr>
                                    </p:animEffect>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anim calcmode="lin" valueType="num">
                                      <p:cBhvr>
                                        <p:cTn id="21" dur="500" fill="hold"/>
                                        <p:tgtEl>
                                          <p:spTgt spid="22"/>
                                        </p:tgtEl>
                                        <p:attrNameLst>
                                          <p:attrName>ppt_x</p:attrName>
                                        </p:attrNameLst>
                                      </p:cBhvr>
                                      <p:tavLst>
                                        <p:tav tm="0">
                                          <p:val>
                                            <p:strVal val="#ppt_x"/>
                                          </p:val>
                                        </p:tav>
                                        <p:tav tm="100000">
                                          <p:val>
                                            <p:strVal val="#ppt_x"/>
                                          </p:val>
                                        </p:tav>
                                      </p:tavLst>
                                    </p:anim>
                                    <p:anim calcmode="lin" valueType="num">
                                      <p:cBhvr>
                                        <p:cTn id="22" dur="500" fill="hold"/>
                                        <p:tgtEl>
                                          <p:spTgt spid="22"/>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16" presetClass="entr" presetSubtype="37" fill="hold" grpId="0" nodeType="after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barn(outVertical)">
                                      <p:cBhvr>
                                        <p:cTn id="26" dur="500"/>
                                        <p:tgtEl>
                                          <p:spTgt spid="24"/>
                                        </p:tgtEl>
                                      </p:cBhvr>
                                    </p:animEffect>
                                  </p:childTnLst>
                                </p:cTn>
                              </p:par>
                            </p:childTnLst>
                          </p:cTn>
                        </p:par>
                        <p:par>
                          <p:cTn id="27" fill="hold">
                            <p:stCondLst>
                              <p:cond delay="2000"/>
                            </p:stCondLst>
                            <p:childTnLst>
                              <p:par>
                                <p:cTn id="28" presetID="23" presetClass="entr" presetSubtype="16" fill="hold" nodeType="after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p:cTn id="30" dur="500" fill="hold"/>
                                        <p:tgtEl>
                                          <p:spTgt spid="19"/>
                                        </p:tgtEl>
                                        <p:attrNameLst>
                                          <p:attrName>ppt_w</p:attrName>
                                        </p:attrNameLst>
                                      </p:cBhvr>
                                      <p:tavLst>
                                        <p:tav tm="0">
                                          <p:val>
                                            <p:fltVal val="0"/>
                                          </p:val>
                                        </p:tav>
                                        <p:tav tm="100000">
                                          <p:val>
                                            <p:strVal val="#ppt_w"/>
                                          </p:val>
                                        </p:tav>
                                      </p:tavLst>
                                    </p:anim>
                                    <p:anim calcmode="lin" valueType="num">
                                      <p:cBhvr>
                                        <p:cTn id="31" dur="500" fill="hold"/>
                                        <p:tgtEl>
                                          <p:spTgt spid="19"/>
                                        </p:tgtEl>
                                        <p:attrNameLst>
                                          <p:attrName>ppt_h</p:attrName>
                                        </p:attrNameLst>
                                      </p:cBhvr>
                                      <p:tavLst>
                                        <p:tav tm="0">
                                          <p:val>
                                            <p:fltVal val="0"/>
                                          </p:val>
                                        </p:tav>
                                        <p:tav tm="100000">
                                          <p:val>
                                            <p:strVal val="#ppt_h"/>
                                          </p:val>
                                        </p:tav>
                                      </p:tavLst>
                                    </p:anim>
                                  </p:childTnLst>
                                </p:cTn>
                              </p:par>
                            </p:childTnLst>
                          </p:cTn>
                        </p:par>
                        <p:par>
                          <p:cTn id="32" fill="hold">
                            <p:stCondLst>
                              <p:cond delay="2500"/>
                            </p:stCondLst>
                            <p:childTnLst>
                              <p:par>
                                <p:cTn id="33" presetID="22" presetClass="entr" presetSubtype="8"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par>
                          <p:cTn id="36" fill="hold">
                            <p:stCondLst>
                              <p:cond delay="3000"/>
                            </p:stCondLst>
                            <p:childTnLst>
                              <p:par>
                                <p:cTn id="37" presetID="22" presetClass="entr" presetSubtype="8"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23" presetClass="entr" presetSubtype="16"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ppt_w</p:attrName>
                                        </p:attrNameLst>
                                      </p:cBhvr>
                                      <p:tavLst>
                                        <p:tav tm="0">
                                          <p:val>
                                            <p:fltVal val="0"/>
                                          </p:val>
                                        </p:tav>
                                        <p:tav tm="100000">
                                          <p:val>
                                            <p:strVal val="#ppt_w"/>
                                          </p:val>
                                        </p:tav>
                                      </p:tavLst>
                                    </p:anim>
                                    <p:anim calcmode="lin" valueType="num">
                                      <p:cBhvr>
                                        <p:cTn id="45" dur="500" fill="hold"/>
                                        <p:tgtEl>
                                          <p:spTgt spid="10"/>
                                        </p:tgtEl>
                                        <p:attrNameLst>
                                          <p:attrName>ppt_h</p:attrName>
                                        </p:attrNameLst>
                                      </p:cBhvr>
                                      <p:tavLst>
                                        <p:tav tm="0">
                                          <p:val>
                                            <p:fltVal val="0"/>
                                          </p:val>
                                        </p:tav>
                                        <p:tav tm="100000">
                                          <p:val>
                                            <p:strVal val="#ppt_h"/>
                                          </p:val>
                                        </p:tav>
                                      </p:tavLst>
                                    </p:anim>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left)">
                                      <p:cBhvr>
                                        <p:cTn id="49" dur="500"/>
                                        <p:tgtEl>
                                          <p:spTgt spid="8"/>
                                        </p:tgtEl>
                                      </p:cBhvr>
                                    </p:animEffect>
                                  </p:childTnLst>
                                </p:cTn>
                              </p:par>
                            </p:childTnLst>
                          </p:cTn>
                        </p:par>
                        <p:par>
                          <p:cTn id="50" fill="hold">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wipe(left)">
                                      <p:cBhvr>
                                        <p:cTn id="53" dur="500"/>
                                        <p:tgtEl>
                                          <p:spTgt spid="26"/>
                                        </p:tgtEl>
                                      </p:cBhvr>
                                    </p:animEffect>
                                  </p:childTnLst>
                                </p:cTn>
                              </p:par>
                            </p:childTnLst>
                          </p:cTn>
                        </p:par>
                      </p:childTnLst>
                    </p:cTn>
                  </p:par>
                  <p:par>
                    <p:cTn id="54" fill="hold">
                      <p:stCondLst>
                        <p:cond delay="indefinite"/>
                      </p:stCondLst>
                      <p:childTnLst>
                        <p:par>
                          <p:cTn id="55" fill="hold">
                            <p:stCondLst>
                              <p:cond delay="0"/>
                            </p:stCondLst>
                            <p:childTnLst>
                              <p:par>
                                <p:cTn id="56" presetID="23" presetClass="entr" presetSubtype="16" fill="hold" nodeType="click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p:cTn id="58" dur="500" fill="hold"/>
                                        <p:tgtEl>
                                          <p:spTgt spid="16"/>
                                        </p:tgtEl>
                                        <p:attrNameLst>
                                          <p:attrName>ppt_w</p:attrName>
                                        </p:attrNameLst>
                                      </p:cBhvr>
                                      <p:tavLst>
                                        <p:tav tm="0">
                                          <p:val>
                                            <p:fltVal val="0"/>
                                          </p:val>
                                        </p:tav>
                                        <p:tav tm="100000">
                                          <p:val>
                                            <p:strVal val="#ppt_w"/>
                                          </p:val>
                                        </p:tav>
                                      </p:tavLst>
                                    </p:anim>
                                    <p:anim calcmode="lin" valueType="num">
                                      <p:cBhvr>
                                        <p:cTn id="59" dur="500" fill="hold"/>
                                        <p:tgtEl>
                                          <p:spTgt spid="16"/>
                                        </p:tgtEl>
                                        <p:attrNameLst>
                                          <p:attrName>ppt_h</p:attrName>
                                        </p:attrNameLst>
                                      </p:cBhvr>
                                      <p:tavLst>
                                        <p:tav tm="0">
                                          <p:val>
                                            <p:fltVal val="0"/>
                                          </p:val>
                                        </p:tav>
                                        <p:tav tm="100000">
                                          <p:val>
                                            <p:strVal val="#ppt_h"/>
                                          </p:val>
                                        </p:tav>
                                      </p:tavLst>
                                    </p:anim>
                                  </p:childTnLst>
                                </p:cTn>
                              </p:par>
                            </p:childTnLst>
                          </p:cTn>
                        </p:par>
                        <p:par>
                          <p:cTn id="60" fill="hold">
                            <p:stCondLst>
                              <p:cond delay="500"/>
                            </p:stCondLst>
                            <p:childTnLst>
                              <p:par>
                                <p:cTn id="61" presetID="22" presetClass="entr" presetSubtype="8" fill="hold" nodeType="after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wipe(left)">
                                      <p:cBhvr>
                                        <p:cTn id="63" dur="500"/>
                                        <p:tgtEl>
                                          <p:spTgt spid="9"/>
                                        </p:tgtEl>
                                      </p:cBhvr>
                                    </p:animEffect>
                                  </p:childTnLst>
                                </p:cTn>
                              </p:par>
                            </p:childTnLst>
                          </p:cTn>
                        </p:par>
                        <p:par>
                          <p:cTn id="64" fill="hold">
                            <p:stCondLst>
                              <p:cond delay="1000"/>
                            </p:stCondLst>
                            <p:childTnLst>
                              <p:par>
                                <p:cTn id="65" presetID="22" presetClass="entr" presetSubtype="8" fill="hold" grpId="0" nodeType="after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wipe(left)">
                                      <p:cBhvr>
                                        <p:cTn id="6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3" grpId="0" animBg="1"/>
      <p:bldP spid="22" grpId="0" animBg="1"/>
      <p:bldP spid="24" grpId="0"/>
      <p:bldP spid="25" grpId="0"/>
      <p:bldP spid="26" grpId="0"/>
      <p:bldP spid="2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468782" y="1220733"/>
            <a:ext cx="6245194" cy="1674019"/>
            <a:chOff x="1517650" y="1959724"/>
            <a:chExt cx="5932488" cy="2232026"/>
          </a:xfrm>
        </p:grpSpPr>
        <p:grpSp>
          <p:nvGrpSpPr>
            <p:cNvPr id="3" name="Group 7"/>
            <p:cNvGrpSpPr/>
            <p:nvPr/>
          </p:nvGrpSpPr>
          <p:grpSpPr bwMode="auto">
            <a:xfrm>
              <a:off x="4381500" y="1959724"/>
              <a:ext cx="3068638" cy="2232025"/>
              <a:chOff x="3168" y="1424"/>
              <a:chExt cx="1933" cy="1406"/>
            </a:xfrm>
          </p:grpSpPr>
          <p:sp>
            <p:nvSpPr>
              <p:cNvPr id="67592" name="Rectangle 8"/>
              <p:cNvSpPr>
                <a:spLocks noChangeArrowheads="1"/>
              </p:cNvSpPr>
              <p:nvPr/>
            </p:nvSpPr>
            <p:spPr bwMode="auto">
              <a:xfrm>
                <a:off x="3330" y="1424"/>
                <a:ext cx="815" cy="1399"/>
              </a:xfrm>
              <a:prstGeom prst="rect">
                <a:avLst/>
              </a:prstGeom>
              <a:ln>
                <a:headEnd type="none" w="sm" len="sm"/>
                <a:tailEnd type="none" w="sm" len="sm"/>
              </a:ln>
            </p:spPr>
            <p:style>
              <a:lnRef idx="0">
                <a:schemeClr val="accent2"/>
              </a:lnRef>
              <a:fillRef idx="3">
                <a:schemeClr val="accent2"/>
              </a:fillRef>
              <a:effectRef idx="3">
                <a:schemeClr val="accent2"/>
              </a:effectRef>
              <a:fontRef idx="minor">
                <a:schemeClr val="lt1"/>
              </a:fontRef>
            </p:style>
            <p:txBody>
              <a:bodyPr wrap="none" anchor="ctr"/>
              <a:lstStyle/>
              <a:p>
                <a:pPr algn="ctr" defTabSz="646430">
                  <a:buClr>
                    <a:schemeClr val="bg2"/>
                  </a:buClr>
                  <a:buSzPct val="75000"/>
                  <a:buFont typeface="Wingdings" panose="05000000000000000000" pitchFamily="2" charset="2"/>
                  <a:buChar char="n"/>
                </a:pPr>
                <a:endParaRPr lang="zh-CN" altLang="zh-CN" sz="2400">
                  <a:solidFill>
                    <a:schemeClr val="tx1"/>
                  </a:solidFill>
                  <a:latin typeface="+mj-ea"/>
                  <a:ea typeface="+mj-ea"/>
                </a:endParaRPr>
              </a:p>
            </p:txBody>
          </p:sp>
          <p:sp>
            <p:nvSpPr>
              <p:cNvPr id="67593" name="Rectangle 9"/>
              <p:cNvSpPr>
                <a:spLocks noChangeArrowheads="1"/>
              </p:cNvSpPr>
              <p:nvPr/>
            </p:nvSpPr>
            <p:spPr bwMode="auto">
              <a:xfrm>
                <a:off x="4241" y="1431"/>
                <a:ext cx="815" cy="1399"/>
              </a:xfrm>
              <a:prstGeom prst="rect">
                <a:avLst/>
              </a:prstGeom>
              <a:ln>
                <a:headEnd type="none" w="sm" len="sm"/>
                <a:tailEnd type="none" w="sm" len="sm"/>
              </a:ln>
            </p:spPr>
            <p:style>
              <a:lnRef idx="0">
                <a:schemeClr val="accent2"/>
              </a:lnRef>
              <a:fillRef idx="3">
                <a:schemeClr val="accent2"/>
              </a:fillRef>
              <a:effectRef idx="3">
                <a:schemeClr val="accent2"/>
              </a:effectRef>
              <a:fontRef idx="minor">
                <a:schemeClr val="lt1"/>
              </a:fontRef>
            </p:style>
            <p:txBody>
              <a:bodyPr wrap="none" anchor="ctr"/>
              <a:lstStyle/>
              <a:p>
                <a:pPr algn="ctr" defTabSz="646430">
                  <a:buClr>
                    <a:schemeClr val="bg2"/>
                  </a:buClr>
                  <a:buSzPct val="75000"/>
                  <a:buFont typeface="Wingdings" panose="05000000000000000000" pitchFamily="2" charset="2"/>
                  <a:buChar char="n"/>
                </a:pPr>
                <a:endParaRPr lang="zh-CN" altLang="zh-CN" sz="2400">
                  <a:solidFill>
                    <a:schemeClr val="tx1"/>
                  </a:solidFill>
                  <a:latin typeface="+mj-ea"/>
                  <a:ea typeface="+mj-ea"/>
                </a:endParaRPr>
              </a:p>
            </p:txBody>
          </p:sp>
          <p:sp>
            <p:nvSpPr>
              <p:cNvPr id="67594" name="Rectangle 10"/>
              <p:cNvSpPr>
                <a:spLocks noChangeArrowheads="1"/>
              </p:cNvSpPr>
              <p:nvPr/>
            </p:nvSpPr>
            <p:spPr bwMode="auto">
              <a:xfrm>
                <a:off x="3168" y="1514"/>
                <a:ext cx="1121" cy="288"/>
              </a:xfrm>
              <a:prstGeom prst="rect">
                <a:avLst/>
              </a:prstGeom>
              <a:noFill/>
              <a:ln w="9525">
                <a:noFill/>
                <a:miter lim="800000"/>
              </a:ln>
              <a:effectLst/>
            </p:spPr>
            <p:txBody>
              <a:bodyPr lIns="65078" tIns="32540" rIns="65078" bIns="32540">
                <a:spAutoFit/>
              </a:bodyPr>
              <a:lstStyle/>
              <a:p>
                <a:pPr algn="ctr" defTabSz="646430" eaLnBrk="0" hangingPunct="0"/>
                <a:r>
                  <a:rPr lang="zh-CN" altLang="en-US" b="1">
                    <a:solidFill>
                      <a:schemeClr val="bg1"/>
                    </a:solidFill>
                    <a:latin typeface="+mj-ea"/>
                    <a:ea typeface="+mj-ea"/>
                  </a:rPr>
                  <a:t>实现</a:t>
                </a:r>
                <a:endParaRPr lang="zh-CN" altLang="en-US" b="1">
                  <a:solidFill>
                    <a:schemeClr val="bg1"/>
                  </a:solidFill>
                  <a:latin typeface="+mj-ea"/>
                  <a:ea typeface="+mj-ea"/>
                </a:endParaRPr>
              </a:p>
            </p:txBody>
          </p:sp>
          <p:sp>
            <p:nvSpPr>
              <p:cNvPr id="67595" name="Rectangle 11"/>
              <p:cNvSpPr>
                <a:spLocks noChangeArrowheads="1"/>
              </p:cNvSpPr>
              <p:nvPr/>
            </p:nvSpPr>
            <p:spPr bwMode="auto">
              <a:xfrm>
                <a:off x="4145" y="1514"/>
                <a:ext cx="956" cy="288"/>
              </a:xfrm>
              <a:prstGeom prst="rect">
                <a:avLst/>
              </a:prstGeom>
              <a:noFill/>
              <a:ln w="9525">
                <a:noFill/>
                <a:miter lim="800000"/>
              </a:ln>
              <a:effectLst/>
            </p:spPr>
            <p:txBody>
              <a:bodyPr lIns="65078" tIns="32540" rIns="65078" bIns="32540">
                <a:spAutoFit/>
              </a:bodyPr>
              <a:lstStyle/>
              <a:p>
                <a:pPr algn="ctr" defTabSz="646430" eaLnBrk="0" hangingPunct="0"/>
                <a:r>
                  <a:rPr lang="zh-CN" altLang="en-US" b="1">
                    <a:solidFill>
                      <a:schemeClr val="bg1"/>
                    </a:solidFill>
                    <a:latin typeface="+mj-ea"/>
                    <a:ea typeface="+mj-ea"/>
                  </a:rPr>
                  <a:t>测试</a:t>
                </a:r>
                <a:endParaRPr lang="zh-CN" altLang="en-US" b="1">
                  <a:solidFill>
                    <a:schemeClr val="bg1"/>
                  </a:solidFill>
                  <a:latin typeface="+mj-ea"/>
                  <a:ea typeface="+mj-ea"/>
                </a:endParaRPr>
              </a:p>
            </p:txBody>
          </p:sp>
        </p:grpSp>
        <p:sp>
          <p:nvSpPr>
            <p:cNvPr id="67596" name="Rectangle 12"/>
            <p:cNvSpPr>
              <a:spLocks noChangeArrowheads="1"/>
            </p:cNvSpPr>
            <p:nvPr/>
          </p:nvSpPr>
          <p:spPr bwMode="auto">
            <a:xfrm>
              <a:off x="3170238" y="1970837"/>
              <a:ext cx="1293813" cy="2220913"/>
            </a:xfrm>
            <a:prstGeom prst="rect">
              <a:avLst/>
            </a:prstGeom>
            <a:ln>
              <a:headEnd type="none" w="sm" len="sm"/>
              <a:tailEnd type="none" w="sm" len="sm"/>
            </a:ln>
          </p:spPr>
          <p:style>
            <a:lnRef idx="0">
              <a:schemeClr val="accent2"/>
            </a:lnRef>
            <a:fillRef idx="3">
              <a:schemeClr val="accent2"/>
            </a:fillRef>
            <a:effectRef idx="3">
              <a:schemeClr val="accent2"/>
            </a:effectRef>
            <a:fontRef idx="minor">
              <a:schemeClr val="lt1"/>
            </a:fontRef>
          </p:style>
          <p:txBody>
            <a:bodyPr wrap="none" anchor="ctr"/>
            <a:lstStyle/>
            <a:p>
              <a:pPr algn="ctr" defTabSz="646430">
                <a:buClr>
                  <a:schemeClr val="bg2"/>
                </a:buClr>
                <a:buSzPct val="75000"/>
                <a:buFont typeface="Wingdings" panose="05000000000000000000" pitchFamily="2" charset="2"/>
                <a:buChar char="n"/>
              </a:pPr>
              <a:endParaRPr lang="zh-CN" altLang="zh-CN" sz="2400">
                <a:solidFill>
                  <a:schemeClr val="tx1"/>
                </a:solidFill>
                <a:latin typeface="+mj-ea"/>
                <a:ea typeface="+mj-ea"/>
              </a:endParaRPr>
            </a:p>
          </p:txBody>
        </p:sp>
        <p:sp>
          <p:nvSpPr>
            <p:cNvPr id="67597" name="Rectangle 13"/>
            <p:cNvSpPr>
              <a:spLocks noChangeArrowheads="1"/>
            </p:cNvSpPr>
            <p:nvPr/>
          </p:nvSpPr>
          <p:spPr bwMode="auto">
            <a:xfrm>
              <a:off x="1724025" y="1970837"/>
              <a:ext cx="1293813" cy="2220913"/>
            </a:xfrm>
            <a:prstGeom prst="rect">
              <a:avLst/>
            </a:prstGeom>
            <a:ln>
              <a:headEnd type="none" w="sm" len="sm"/>
              <a:tailEnd type="none" w="sm" len="sm"/>
            </a:ln>
          </p:spPr>
          <p:style>
            <a:lnRef idx="0">
              <a:schemeClr val="accent2"/>
            </a:lnRef>
            <a:fillRef idx="3">
              <a:schemeClr val="accent2"/>
            </a:fillRef>
            <a:effectRef idx="3">
              <a:schemeClr val="accent2"/>
            </a:effectRef>
            <a:fontRef idx="minor">
              <a:schemeClr val="lt1"/>
            </a:fontRef>
          </p:style>
          <p:txBody>
            <a:bodyPr wrap="none" anchor="ctr"/>
            <a:lstStyle/>
            <a:p>
              <a:pPr algn="ctr" defTabSz="646430">
                <a:buClr>
                  <a:schemeClr val="bg2"/>
                </a:buClr>
                <a:buSzPct val="75000"/>
                <a:buFont typeface="Wingdings" panose="05000000000000000000" pitchFamily="2" charset="2"/>
                <a:buChar char="n"/>
              </a:pPr>
              <a:endParaRPr lang="zh-CN" altLang="zh-CN" sz="2400">
                <a:solidFill>
                  <a:schemeClr val="tx1"/>
                </a:solidFill>
                <a:latin typeface="+mj-ea"/>
                <a:ea typeface="+mj-ea"/>
              </a:endParaRPr>
            </a:p>
          </p:txBody>
        </p:sp>
        <p:sp>
          <p:nvSpPr>
            <p:cNvPr id="67598" name="Rectangle 14"/>
            <p:cNvSpPr>
              <a:spLocks noChangeArrowheads="1"/>
            </p:cNvSpPr>
            <p:nvPr/>
          </p:nvSpPr>
          <p:spPr bwMode="auto">
            <a:xfrm>
              <a:off x="1517650" y="2135936"/>
              <a:ext cx="1654175" cy="456952"/>
            </a:xfrm>
            <a:prstGeom prst="rect">
              <a:avLst/>
            </a:prstGeom>
            <a:noFill/>
            <a:ln w="9525">
              <a:noFill/>
              <a:miter lim="800000"/>
            </a:ln>
            <a:effectLst/>
          </p:spPr>
          <p:txBody>
            <a:bodyPr lIns="65078" tIns="32540" rIns="65078" bIns="32540">
              <a:spAutoFit/>
            </a:bodyPr>
            <a:lstStyle/>
            <a:p>
              <a:pPr algn="ctr" defTabSz="646430" eaLnBrk="0" hangingPunct="0"/>
              <a:r>
                <a:rPr lang="zh-CN" altLang="en-US" b="1" dirty="0">
                  <a:solidFill>
                    <a:schemeClr val="bg1"/>
                  </a:solidFill>
                  <a:latin typeface="+mj-ea"/>
                  <a:ea typeface="+mj-ea"/>
                </a:rPr>
                <a:t>需求</a:t>
              </a:r>
              <a:endParaRPr lang="zh-CN" altLang="zh-CN" b="1" dirty="0">
                <a:solidFill>
                  <a:schemeClr val="bg1"/>
                </a:solidFill>
                <a:latin typeface="+mj-ea"/>
                <a:ea typeface="+mj-ea"/>
              </a:endParaRPr>
            </a:p>
          </p:txBody>
        </p:sp>
        <p:sp>
          <p:nvSpPr>
            <p:cNvPr id="67599" name="Rectangle 15"/>
            <p:cNvSpPr>
              <a:spLocks noChangeArrowheads="1"/>
            </p:cNvSpPr>
            <p:nvPr/>
          </p:nvSpPr>
          <p:spPr bwMode="auto">
            <a:xfrm>
              <a:off x="3065463" y="2113712"/>
              <a:ext cx="1517651" cy="826284"/>
            </a:xfrm>
            <a:prstGeom prst="rect">
              <a:avLst/>
            </a:prstGeom>
            <a:noFill/>
            <a:ln w="9525">
              <a:noFill/>
              <a:miter lim="800000"/>
            </a:ln>
            <a:effectLst/>
          </p:spPr>
          <p:txBody>
            <a:bodyPr lIns="65078" tIns="32540" rIns="65078" bIns="32540">
              <a:spAutoFit/>
            </a:bodyPr>
            <a:lstStyle/>
            <a:p>
              <a:pPr algn="ctr" defTabSz="646430" eaLnBrk="0" hangingPunct="0"/>
              <a:r>
                <a:rPr lang="zh-CN" altLang="en-US" b="1" dirty="0">
                  <a:solidFill>
                    <a:schemeClr val="bg1"/>
                  </a:solidFill>
                  <a:latin typeface="+mj-ea"/>
                  <a:ea typeface="+mj-ea"/>
                </a:rPr>
                <a:t>分析和设计</a:t>
              </a:r>
              <a:endParaRPr lang="zh-CN" altLang="en-US" b="1" dirty="0">
                <a:solidFill>
                  <a:schemeClr val="bg1"/>
                </a:solidFill>
                <a:latin typeface="+mj-ea"/>
                <a:ea typeface="+mj-ea"/>
              </a:endParaRPr>
            </a:p>
          </p:txBody>
        </p:sp>
      </p:grpSp>
      <p:grpSp>
        <p:nvGrpSpPr>
          <p:cNvPr id="8" name="组合 7"/>
          <p:cNvGrpSpPr/>
          <p:nvPr/>
        </p:nvGrpSpPr>
        <p:grpSpPr>
          <a:xfrm>
            <a:off x="1366841" y="2003360"/>
            <a:ext cx="6657975" cy="825335"/>
            <a:chOff x="1409700" y="2816974"/>
            <a:chExt cx="6324600" cy="1100447"/>
          </a:xfrm>
          <a:solidFill>
            <a:schemeClr val="bg1">
              <a:lumMod val="95000"/>
            </a:schemeClr>
          </a:solidFill>
        </p:grpSpPr>
        <p:sp>
          <p:nvSpPr>
            <p:cNvPr id="67600" name="Freeform 16"/>
            <p:cNvSpPr/>
            <p:nvPr/>
          </p:nvSpPr>
          <p:spPr bwMode="auto">
            <a:xfrm>
              <a:off x="1409700" y="2816974"/>
              <a:ext cx="6324600" cy="838200"/>
            </a:xfrm>
            <a:custGeom>
              <a:avLst/>
              <a:gdLst/>
              <a:ahLst/>
              <a:cxnLst>
                <a:cxn ang="0">
                  <a:pos x="2486" y="0"/>
                </a:cxn>
                <a:cxn ang="0">
                  <a:pos x="3026" y="19"/>
                </a:cxn>
                <a:cxn ang="0">
                  <a:pos x="3471" y="32"/>
                </a:cxn>
                <a:cxn ang="0">
                  <a:pos x="3894" y="63"/>
                </a:cxn>
                <a:cxn ang="0">
                  <a:pos x="4292" y="88"/>
                </a:cxn>
                <a:cxn ang="0">
                  <a:pos x="4550" y="132"/>
                </a:cxn>
                <a:cxn ang="0">
                  <a:pos x="4832" y="176"/>
                </a:cxn>
                <a:cxn ang="0">
                  <a:pos x="4926" y="221"/>
                </a:cxn>
                <a:cxn ang="0">
                  <a:pos x="4996" y="284"/>
                </a:cxn>
                <a:cxn ang="0">
                  <a:pos x="4926" y="340"/>
                </a:cxn>
                <a:cxn ang="0">
                  <a:pos x="4832" y="397"/>
                </a:cxn>
                <a:cxn ang="0">
                  <a:pos x="4550" y="441"/>
                </a:cxn>
                <a:cxn ang="0">
                  <a:pos x="4292" y="485"/>
                </a:cxn>
                <a:cxn ang="0">
                  <a:pos x="3894" y="517"/>
                </a:cxn>
                <a:cxn ang="0">
                  <a:pos x="3471" y="542"/>
                </a:cxn>
                <a:cxn ang="0">
                  <a:pos x="3026" y="561"/>
                </a:cxn>
                <a:cxn ang="0">
                  <a:pos x="2486" y="561"/>
                </a:cxn>
                <a:cxn ang="0">
                  <a:pos x="1994" y="561"/>
                </a:cxn>
                <a:cxn ang="0">
                  <a:pos x="1525" y="542"/>
                </a:cxn>
                <a:cxn ang="0">
                  <a:pos x="1126" y="517"/>
                </a:cxn>
                <a:cxn ang="0">
                  <a:pos x="751" y="485"/>
                </a:cxn>
                <a:cxn ang="0">
                  <a:pos x="422" y="441"/>
                </a:cxn>
                <a:cxn ang="0">
                  <a:pos x="211" y="397"/>
                </a:cxn>
                <a:cxn ang="0">
                  <a:pos x="47" y="340"/>
                </a:cxn>
                <a:cxn ang="0">
                  <a:pos x="0" y="284"/>
                </a:cxn>
                <a:cxn ang="0">
                  <a:pos x="47" y="221"/>
                </a:cxn>
                <a:cxn ang="0">
                  <a:pos x="211" y="176"/>
                </a:cxn>
                <a:cxn ang="0">
                  <a:pos x="422" y="132"/>
                </a:cxn>
                <a:cxn ang="0">
                  <a:pos x="751" y="88"/>
                </a:cxn>
                <a:cxn ang="0">
                  <a:pos x="1126" y="63"/>
                </a:cxn>
                <a:cxn ang="0">
                  <a:pos x="1525" y="32"/>
                </a:cxn>
                <a:cxn ang="0">
                  <a:pos x="1994" y="19"/>
                </a:cxn>
                <a:cxn ang="0">
                  <a:pos x="2486" y="0"/>
                </a:cxn>
              </a:cxnLst>
              <a:rect l="0" t="0" r="r" b="b"/>
              <a:pathLst>
                <a:path w="4997" h="562">
                  <a:moveTo>
                    <a:pt x="2486" y="0"/>
                  </a:moveTo>
                  <a:lnTo>
                    <a:pt x="3026" y="19"/>
                  </a:lnTo>
                  <a:lnTo>
                    <a:pt x="3471" y="32"/>
                  </a:lnTo>
                  <a:lnTo>
                    <a:pt x="3894" y="63"/>
                  </a:lnTo>
                  <a:lnTo>
                    <a:pt x="4292" y="88"/>
                  </a:lnTo>
                  <a:lnTo>
                    <a:pt x="4550" y="132"/>
                  </a:lnTo>
                  <a:lnTo>
                    <a:pt x="4832" y="176"/>
                  </a:lnTo>
                  <a:lnTo>
                    <a:pt x="4926" y="221"/>
                  </a:lnTo>
                  <a:lnTo>
                    <a:pt x="4996" y="284"/>
                  </a:lnTo>
                  <a:lnTo>
                    <a:pt x="4926" y="340"/>
                  </a:lnTo>
                  <a:lnTo>
                    <a:pt x="4832" y="397"/>
                  </a:lnTo>
                  <a:lnTo>
                    <a:pt x="4550" y="441"/>
                  </a:lnTo>
                  <a:lnTo>
                    <a:pt x="4292" y="485"/>
                  </a:lnTo>
                  <a:lnTo>
                    <a:pt x="3894" y="517"/>
                  </a:lnTo>
                  <a:lnTo>
                    <a:pt x="3471" y="542"/>
                  </a:lnTo>
                  <a:lnTo>
                    <a:pt x="3026" y="561"/>
                  </a:lnTo>
                  <a:lnTo>
                    <a:pt x="2486" y="561"/>
                  </a:lnTo>
                  <a:lnTo>
                    <a:pt x="1994" y="561"/>
                  </a:lnTo>
                  <a:lnTo>
                    <a:pt x="1525" y="542"/>
                  </a:lnTo>
                  <a:lnTo>
                    <a:pt x="1126" y="517"/>
                  </a:lnTo>
                  <a:lnTo>
                    <a:pt x="751" y="485"/>
                  </a:lnTo>
                  <a:lnTo>
                    <a:pt x="422" y="441"/>
                  </a:lnTo>
                  <a:lnTo>
                    <a:pt x="211" y="397"/>
                  </a:lnTo>
                  <a:lnTo>
                    <a:pt x="47" y="340"/>
                  </a:lnTo>
                  <a:lnTo>
                    <a:pt x="0" y="284"/>
                  </a:lnTo>
                  <a:lnTo>
                    <a:pt x="47" y="221"/>
                  </a:lnTo>
                  <a:lnTo>
                    <a:pt x="211" y="176"/>
                  </a:lnTo>
                  <a:lnTo>
                    <a:pt x="422" y="132"/>
                  </a:lnTo>
                  <a:lnTo>
                    <a:pt x="751" y="88"/>
                  </a:lnTo>
                  <a:lnTo>
                    <a:pt x="1126" y="63"/>
                  </a:lnTo>
                  <a:lnTo>
                    <a:pt x="1525" y="32"/>
                  </a:lnTo>
                  <a:lnTo>
                    <a:pt x="1994" y="19"/>
                  </a:lnTo>
                  <a:lnTo>
                    <a:pt x="2486" y="0"/>
                  </a:lnTo>
                </a:path>
              </a:pathLst>
            </a:custGeom>
            <a:grpFill/>
            <a:ln w="19050" cap="flat" cmpd="sng">
              <a:solidFill>
                <a:schemeClr val="tx1"/>
              </a:solidFill>
              <a:prstDash val="dash"/>
              <a:round/>
              <a:headEnd type="none" w="sm" len="sm"/>
              <a:tailEnd type="none" w="sm" len="sm"/>
            </a:ln>
            <a:effectLst/>
          </p:spPr>
          <p:txBody>
            <a:bodyPr lIns="65078" tIns="32540" rIns="65078" bIns="32540"/>
            <a:lstStyle/>
            <a:p>
              <a:endParaRPr lang="zh-CN" altLang="en-US" dirty="0">
                <a:latin typeface="+mj-ea"/>
                <a:ea typeface="+mj-ea"/>
              </a:endParaRPr>
            </a:p>
          </p:txBody>
        </p:sp>
        <p:sp>
          <p:nvSpPr>
            <p:cNvPr id="67601" name="Rectangle 17"/>
            <p:cNvSpPr>
              <a:spLocks noChangeArrowheads="1"/>
            </p:cNvSpPr>
            <p:nvPr/>
          </p:nvSpPr>
          <p:spPr bwMode="auto">
            <a:xfrm>
              <a:off x="2191657" y="3009062"/>
              <a:ext cx="4862287" cy="908359"/>
            </a:xfrm>
            <a:prstGeom prst="rect">
              <a:avLst/>
            </a:prstGeom>
            <a:noFill/>
            <a:ln w="9525">
              <a:noFill/>
              <a:miter lim="800000"/>
            </a:ln>
            <a:effectLst/>
          </p:spPr>
          <p:txBody>
            <a:bodyPr wrap="square" lIns="65078" tIns="32540" rIns="65078" bIns="32540">
              <a:spAutoFit/>
            </a:bodyPr>
            <a:lstStyle/>
            <a:p>
              <a:pPr algn="ctr" defTabSz="646430" eaLnBrk="0" hangingPunct="0"/>
              <a:r>
                <a:rPr lang="en-US" altLang="zh-CN" sz="2000" dirty="0">
                  <a:latin typeface="+mj-ea"/>
                  <a:ea typeface="+mj-ea"/>
                </a:rPr>
                <a:t>Use Cases </a:t>
              </a:r>
              <a:r>
                <a:rPr lang="zh-CN" altLang="en-US" sz="2000" dirty="0">
                  <a:latin typeface="+mj-ea"/>
                  <a:ea typeface="+mj-ea"/>
                </a:rPr>
                <a:t>把所有这些过程绑到一起</a:t>
              </a:r>
              <a:endParaRPr lang="zh-CN" altLang="en-US" dirty="0">
                <a:latin typeface="+mj-ea"/>
                <a:ea typeface="+mj-ea"/>
              </a:endParaRPr>
            </a:p>
          </p:txBody>
        </p:sp>
      </p:grpSp>
      <p:sp>
        <p:nvSpPr>
          <p:cNvPr id="4" name="文本框 3"/>
          <p:cNvSpPr txBox="1"/>
          <p:nvPr/>
        </p:nvSpPr>
        <p:spPr>
          <a:xfrm>
            <a:off x="464665" y="3286573"/>
            <a:ext cx="8462328" cy="1200329"/>
          </a:xfrm>
          <a:prstGeom prst="rect">
            <a:avLst/>
          </a:prstGeom>
          <a:solidFill>
            <a:schemeClr val="bg1">
              <a:lumMod val="95000"/>
            </a:schemeClr>
          </a:solidFill>
          <a:ln w="19050">
            <a:solidFill>
              <a:schemeClr val="tx1"/>
            </a:solidFill>
            <a:prstDash val="dash"/>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zh-CN" altLang="en-US" sz="2400" dirty="0">
                <a:solidFill>
                  <a:schemeClr val="tx1"/>
                </a:solidFill>
                <a:latin typeface="+mj-ea"/>
                <a:ea typeface="+mj-ea"/>
              </a:rPr>
              <a:t>用例图是从需求分析报告到软件系统设计的第一步，也是系统整个分析过程中最重要的图，它的改变将影响到其它图，用例建模贯穿整个软件开发的过程。</a:t>
            </a:r>
            <a:endParaRPr lang="zh-CN" altLang="en-US" sz="2400" dirty="0">
              <a:solidFill>
                <a:schemeClr val="tx1"/>
              </a:solidFill>
              <a:latin typeface="+mj-ea"/>
              <a:ea typeface="+mj-ea"/>
            </a:endParaRPr>
          </a:p>
        </p:txBody>
      </p:sp>
      <p:sp>
        <p:nvSpPr>
          <p:cNvPr id="11" name="标题 10"/>
          <p:cNvSpPr>
            <a:spLocks noGrp="1"/>
          </p:cNvSpPr>
          <p:nvPr>
            <p:ph type="title"/>
          </p:nvPr>
        </p:nvSpPr>
        <p:spPr/>
        <p:txBody>
          <a:bodyPr/>
          <a:lstStyle/>
          <a:p>
            <a:r>
              <a:rPr lang="zh-CN" altLang="en-US" dirty="0"/>
              <a:t>用例图对开发的</a:t>
            </a:r>
            <a:r>
              <a:rPr lang="zh-CN" altLang="en-US" dirty="0" smtClean="0"/>
              <a:t>意义</a:t>
            </a:r>
            <a:endParaRPr lang="zh-CN" altLang="en-US" dirty="0"/>
          </a:p>
        </p:txBody>
      </p:sp>
      <p:sp>
        <p:nvSpPr>
          <p:cNvPr id="6" name="日期占位符 5"/>
          <p:cNvSpPr>
            <a:spLocks noGrp="1"/>
          </p:cNvSpPr>
          <p:nvPr>
            <p:ph type="dt" sz="half" idx="10"/>
          </p:nvPr>
        </p:nvSpPr>
        <p:spPr/>
        <p:txBody>
          <a:bodyPr/>
          <a:lstStyle/>
          <a:p>
            <a:fld id="{81615BFA-0D69-428D-AA81-20C01B0F322B}" type="datetime1">
              <a:rPr lang="zh-CN" altLang="en-US" smtClean="0"/>
            </a:fld>
            <a:endParaRPr lang="zh-CN" altLang="en-US"/>
          </a:p>
        </p:txBody>
      </p:sp>
      <p:sp>
        <p:nvSpPr>
          <p:cNvPr id="9" name="页脚占位符 8"/>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500"/>
                                        <p:tgtEl>
                                          <p:spTgt spid="8"/>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3" name="Rectangle 5"/>
          <p:cNvSpPr>
            <a:spLocks noChangeArrowheads="1"/>
          </p:cNvSpPr>
          <p:nvPr/>
        </p:nvSpPr>
        <p:spPr bwMode="auto">
          <a:xfrm>
            <a:off x="2943225" y="1375172"/>
            <a:ext cx="6858000" cy="300082"/>
          </a:xfrm>
          <a:prstGeom prst="rect">
            <a:avLst/>
          </a:prstGeom>
          <a:noFill/>
          <a:ln w="9525">
            <a:noFill/>
            <a:miter lim="800000"/>
          </a:ln>
          <a:effectLst/>
        </p:spPr>
        <p:txBody>
          <a:bodyPr>
            <a:spAutoFit/>
          </a:bodyPr>
          <a:lstStyle/>
          <a:p>
            <a:endParaRPr lang="zh-CN" altLang="en-US" sz="1350"/>
          </a:p>
        </p:txBody>
      </p:sp>
      <p:pic>
        <p:nvPicPr>
          <p:cNvPr id="237572" name="Picture 4" descr="3T8"/>
          <p:cNvPicPr>
            <a:picLocks noChangeAspect="1" noChangeArrowheads="1"/>
          </p:cNvPicPr>
          <p:nvPr/>
        </p:nvPicPr>
        <p:blipFill>
          <a:blip r:embed="rId1" cstate="print">
            <a:clrChange>
              <a:clrFrom>
                <a:srgbClr val="FFFFFF"/>
              </a:clrFrom>
              <a:clrTo>
                <a:srgbClr val="FFFFFF">
                  <a:alpha val="0"/>
                </a:srgbClr>
              </a:clrTo>
            </a:clrChange>
          </a:blip>
          <a:srcRect/>
          <a:stretch>
            <a:fillRect/>
          </a:stretch>
        </p:blipFill>
        <p:spPr bwMode="auto">
          <a:xfrm>
            <a:off x="1699586" y="697831"/>
            <a:ext cx="5833878" cy="4286280"/>
          </a:xfrm>
          <a:prstGeom prst="rect">
            <a:avLst/>
          </a:prstGeom>
        </p:spPr>
        <p:style>
          <a:lnRef idx="2">
            <a:schemeClr val="accent1"/>
          </a:lnRef>
          <a:fillRef idx="1">
            <a:schemeClr val="lt1"/>
          </a:fillRef>
          <a:effectRef idx="0">
            <a:schemeClr val="accent1"/>
          </a:effectRef>
          <a:fontRef idx="minor">
            <a:schemeClr val="dk1"/>
          </a:fontRef>
        </p:style>
      </p:pic>
      <p:sp>
        <p:nvSpPr>
          <p:cNvPr id="9" name="标题 8"/>
          <p:cNvSpPr>
            <a:spLocks noGrp="1"/>
          </p:cNvSpPr>
          <p:nvPr>
            <p:ph type="title"/>
          </p:nvPr>
        </p:nvSpPr>
        <p:spPr/>
        <p:txBody>
          <a:bodyPr/>
          <a:lstStyle/>
          <a:p>
            <a:r>
              <a:rPr lang="zh-CN" altLang="en-US" dirty="0"/>
              <a:t>大学信息系统的一个用</a:t>
            </a:r>
            <a:r>
              <a:rPr lang="zh-CN" altLang="en-US" dirty="0" smtClean="0"/>
              <a:t>例图</a:t>
            </a:r>
            <a:endParaRPr lang="zh-CN" altLang="en-US" dirty="0"/>
          </a:p>
        </p:txBody>
      </p:sp>
      <p:sp>
        <p:nvSpPr>
          <p:cNvPr id="4" name="日期占位符 3"/>
          <p:cNvSpPr>
            <a:spLocks noGrp="1"/>
          </p:cNvSpPr>
          <p:nvPr>
            <p:ph type="dt" sz="half" idx="10"/>
          </p:nvPr>
        </p:nvSpPr>
        <p:spPr/>
        <p:txBody>
          <a:bodyPr/>
          <a:lstStyle/>
          <a:p>
            <a:fld id="{CC481988-6163-47A3-B364-0A2801DC36B6}"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37572"/>
                                        </p:tgtEl>
                                        <p:attrNameLst>
                                          <p:attrName>style.visibility</p:attrName>
                                        </p:attrNameLst>
                                      </p:cBhvr>
                                      <p:to>
                                        <p:strVal val="visible"/>
                                      </p:to>
                                    </p:set>
                                    <p:animEffect transition="in" filter="randombar(horizontal)">
                                      <p:cBhvr>
                                        <p:cTn id="7" dur="500"/>
                                        <p:tgtEl>
                                          <p:spTgt spid="237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用例图的</a:t>
            </a:r>
            <a:r>
              <a:rPr lang="zh-CN" altLang="en-US" dirty="0" smtClean="0"/>
              <a:t>组成</a:t>
            </a:r>
            <a:endParaRPr lang="zh-CN" altLang="en-US" dirty="0"/>
          </a:p>
        </p:txBody>
      </p:sp>
      <p:sp>
        <p:nvSpPr>
          <p:cNvPr id="2" name="文本占位符 1"/>
          <p:cNvSpPr>
            <a:spLocks noGrp="1"/>
          </p:cNvSpPr>
          <p:nvPr>
            <p:ph idx="1"/>
          </p:nvPr>
        </p:nvSpPr>
        <p:spPr>
          <a:xfrm>
            <a:off x="1544595" y="925167"/>
            <a:ext cx="7056335" cy="3806854"/>
          </a:xfrm>
        </p:spPr>
        <p:txBody>
          <a:bodyPr>
            <a:noAutofit/>
          </a:bodyPr>
          <a:lstStyle/>
          <a:p>
            <a:pPr marL="342900" indent="-342900">
              <a:lnSpc>
                <a:spcPct val="200000"/>
              </a:lnSpc>
              <a:spcBef>
                <a:spcPts val="3600"/>
              </a:spcBef>
              <a:buFont typeface="+mj-lt"/>
              <a:buAutoNum type="arabicPeriod"/>
            </a:pPr>
            <a:r>
              <a:rPr lang="zh-CN" altLang="en-US" sz="2400" dirty="0"/>
              <a:t>参与者（</a:t>
            </a:r>
            <a:r>
              <a:rPr lang="en-US" altLang="zh-CN" sz="2400" dirty="0"/>
              <a:t>Actor</a:t>
            </a:r>
            <a:r>
              <a:rPr lang="zh-CN" altLang="en-US" sz="2400" dirty="0"/>
              <a:t>）</a:t>
            </a:r>
            <a:endParaRPr lang="en-US" altLang="zh-CN" sz="2400" dirty="0"/>
          </a:p>
          <a:p>
            <a:pPr marL="342900" indent="-342900">
              <a:lnSpc>
                <a:spcPct val="200000"/>
              </a:lnSpc>
              <a:spcBef>
                <a:spcPts val="3600"/>
              </a:spcBef>
              <a:buFont typeface="+mj-lt"/>
              <a:buAutoNum type="arabicPeriod"/>
            </a:pPr>
            <a:r>
              <a:rPr lang="zh-CN" altLang="en-US" sz="2400" dirty="0" smtClean="0"/>
              <a:t>用例</a:t>
            </a:r>
            <a:r>
              <a:rPr lang="zh-CN" altLang="en-US" sz="2400" dirty="0"/>
              <a:t>（</a:t>
            </a:r>
            <a:r>
              <a:rPr lang="en-US" altLang="zh-CN" sz="2400" dirty="0"/>
              <a:t>Use Case</a:t>
            </a:r>
            <a:r>
              <a:rPr lang="zh-CN" altLang="en-US" sz="2400" dirty="0"/>
              <a:t>）</a:t>
            </a:r>
            <a:endParaRPr lang="en-US" altLang="zh-CN" sz="2400" dirty="0"/>
          </a:p>
          <a:p>
            <a:pPr marL="342900" indent="-342900">
              <a:lnSpc>
                <a:spcPct val="200000"/>
              </a:lnSpc>
              <a:spcBef>
                <a:spcPts val="3600"/>
              </a:spcBef>
              <a:buFont typeface="+mj-lt"/>
              <a:buAutoNum type="arabicPeriod"/>
            </a:pPr>
            <a:r>
              <a:rPr lang="zh-CN" altLang="en-US" sz="2400" dirty="0" smtClean="0">
                <a:solidFill>
                  <a:srgbClr val="FF0000"/>
                </a:solidFill>
              </a:rPr>
              <a:t>关系</a:t>
            </a:r>
            <a:r>
              <a:rPr lang="en-US" altLang="zh-CN" sz="2400" dirty="0">
                <a:solidFill>
                  <a:srgbClr val="FF0000"/>
                </a:solidFill>
              </a:rPr>
              <a:t>(Relationship)</a:t>
            </a:r>
            <a:endParaRPr lang="zh-CN" altLang="en-US" sz="2400" dirty="0">
              <a:solidFill>
                <a:srgbClr val="FF0000"/>
              </a:solidFill>
            </a:endParaRPr>
          </a:p>
        </p:txBody>
      </p:sp>
      <p:sp>
        <p:nvSpPr>
          <p:cNvPr id="4" name="日期占位符 3"/>
          <p:cNvSpPr>
            <a:spLocks noGrp="1"/>
          </p:cNvSpPr>
          <p:nvPr>
            <p:ph type="dt" sz="half" idx="10"/>
          </p:nvPr>
        </p:nvSpPr>
        <p:spPr/>
        <p:txBody>
          <a:bodyPr/>
          <a:lstStyle/>
          <a:p>
            <a:fld id="{C54D50D3-296D-4FD3-8544-C718E3A037AB}" type="datetime1">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5" name="Picture 9"/>
          <p:cNvPicPr>
            <a:picLocks noChangeAspect="1" noChangeArrowheads="1"/>
          </p:cNvPicPr>
          <p:nvPr/>
        </p:nvPicPr>
        <p:blipFill>
          <a:blip r:embed="rId1" cstate="print"/>
          <a:srcRect/>
          <a:stretch>
            <a:fillRect/>
          </a:stretch>
        </p:blipFill>
        <p:spPr bwMode="auto">
          <a:xfrm>
            <a:off x="4953962" y="803153"/>
            <a:ext cx="1406129" cy="1401366"/>
          </a:xfrm>
          <a:prstGeom prst="rect">
            <a:avLst/>
          </a:prstGeom>
          <a:noFill/>
          <a:ln w="9525" algn="ctr">
            <a:noFill/>
            <a:miter lim="800000"/>
            <a:headEnd/>
            <a:tailEnd/>
          </a:ln>
          <a:effectLst/>
        </p:spPr>
      </p:pic>
      <p:pic>
        <p:nvPicPr>
          <p:cNvPr id="6"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953963" y="2204520"/>
            <a:ext cx="1521619" cy="1102519"/>
          </a:xfrm>
          <a:prstGeom prst="rect">
            <a:avLst/>
          </a:prstGeom>
          <a:noFill/>
          <a:ln w="9525">
            <a:noFill/>
            <a:miter lim="800000"/>
            <a:headEnd/>
            <a:tailEnd/>
          </a:ln>
          <a:effectLst/>
        </p:spPr>
      </p:pic>
      <p:cxnSp>
        <p:nvCxnSpPr>
          <p:cNvPr id="7" name="直接箭头连接符 6"/>
          <p:cNvCxnSpPr/>
          <p:nvPr/>
        </p:nvCxnSpPr>
        <p:spPr>
          <a:xfrm>
            <a:off x="5229225" y="4043920"/>
            <a:ext cx="831273"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up)">
                                      <p:cBhvr>
                                        <p:cTn id="11" dur="500"/>
                                        <p:tgtEl>
                                          <p:spTgt spid="2">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up)">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randombar(horizontal)">
                                      <p:cBhvr>
                                        <p:cTn id="20" dur="500"/>
                                        <p:tgtEl>
                                          <p:spTgt spid="5"/>
                                        </p:tgtEl>
                                      </p:cBhvr>
                                    </p:animEffect>
                                  </p:childTnLst>
                                </p:cTn>
                              </p:par>
                            </p:childTnLst>
                          </p:cTn>
                        </p:par>
                        <p:par>
                          <p:cTn id="21" fill="hold">
                            <p:stCondLst>
                              <p:cond delay="500"/>
                            </p:stCondLst>
                            <p:childTnLst>
                              <p:par>
                                <p:cTn id="22" presetID="14" presetClass="entr" presetSubtype="1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软件的需求</a:t>
            </a:r>
            <a:endParaRPr lang="zh-CN" altLang="en-US" dirty="0"/>
          </a:p>
        </p:txBody>
      </p:sp>
      <p:sp>
        <p:nvSpPr>
          <p:cNvPr id="7" name="内容占位符 6"/>
          <p:cNvSpPr>
            <a:spLocks noGrp="1"/>
          </p:cNvSpPr>
          <p:nvPr>
            <p:ph idx="1"/>
          </p:nvPr>
        </p:nvSpPr>
        <p:spPr>
          <a:xfrm>
            <a:off x="867358" y="1104069"/>
            <a:ext cx="7990892" cy="2036695"/>
          </a:xfrm>
        </p:spPr>
        <p:txBody>
          <a:bodyPr>
            <a:noAutofit/>
          </a:bodyPr>
          <a:lstStyle/>
          <a:p>
            <a:pPr marL="0" indent="0">
              <a:lnSpc>
                <a:spcPct val="120000"/>
              </a:lnSpc>
              <a:spcBef>
                <a:spcPts val="600"/>
              </a:spcBef>
              <a:buNone/>
            </a:pPr>
            <a:r>
              <a:rPr lang="zh-CN" altLang="en-US" sz="2400" dirty="0" smtClean="0"/>
              <a:t>       软件需求</a:t>
            </a:r>
            <a:r>
              <a:rPr lang="en-US" altLang="zh-CN" sz="2400" dirty="0"/>
              <a:t>, </a:t>
            </a:r>
            <a:r>
              <a:rPr lang="zh-CN" altLang="en-US" sz="2400" dirty="0"/>
              <a:t>是人们要解决的某个问题或达到某种目的的需要。是</a:t>
            </a:r>
            <a:r>
              <a:rPr lang="zh-CN" altLang="en-US" sz="2400" dirty="0" smtClean="0"/>
              <a:t>系统或</a:t>
            </a:r>
            <a:r>
              <a:rPr lang="zh-CN" altLang="en-US" sz="2400" dirty="0"/>
              <a:t>其组成部分为满足某种书面规定（合同，标准，规范等）所要</a:t>
            </a:r>
            <a:r>
              <a:rPr lang="zh-CN" altLang="en-US" sz="2400" dirty="0" smtClean="0"/>
              <a:t>具备</a:t>
            </a:r>
            <a:r>
              <a:rPr lang="zh-CN" altLang="en-US" sz="2400" dirty="0"/>
              <a:t>的能力。需求将作为系统开发，测试，验收，提交的正式</a:t>
            </a:r>
            <a:r>
              <a:rPr lang="zh-CN" altLang="en-US" sz="2400" dirty="0" smtClean="0"/>
              <a:t>文档依据</a:t>
            </a:r>
            <a:r>
              <a:rPr lang="zh-CN" altLang="en-US" sz="2400" dirty="0"/>
              <a:t>。 </a:t>
            </a:r>
            <a:endParaRPr lang="zh-CN" altLang="en-US" sz="2400" dirty="0"/>
          </a:p>
        </p:txBody>
      </p:sp>
      <p:sp>
        <p:nvSpPr>
          <p:cNvPr id="3" name="日期占位符 2"/>
          <p:cNvSpPr>
            <a:spLocks noGrp="1"/>
          </p:cNvSpPr>
          <p:nvPr>
            <p:ph type="dt" sz="half" idx="10"/>
          </p:nvPr>
        </p:nvSpPr>
        <p:spPr/>
        <p:txBody>
          <a:bodyPr/>
          <a:lstStyle/>
          <a:p>
            <a:fld id="{5902FD77-8323-485D-87E2-91A0E9C84954}" type="datetime1">
              <a:rPr lang="zh-CN" altLang="en-US" smtClean="0"/>
            </a:fld>
            <a:endParaRPr lang="zh-CN" altLang="en-US"/>
          </a:p>
        </p:txBody>
      </p:sp>
      <p:sp>
        <p:nvSpPr>
          <p:cNvPr id="4" name="页脚占位符 3"/>
          <p:cNvSpPr>
            <a:spLocks noGrp="1"/>
          </p:cNvSpPr>
          <p:nvPr>
            <p:ph type="ftr" sz="quarter" idx="11"/>
          </p:nvPr>
        </p:nvSpPr>
        <p:spPr/>
        <p:txBody>
          <a:bodyPr/>
          <a:lstStyle/>
          <a:p>
            <a:r>
              <a:rPr lang="zh-CN" altLang="en-US" smtClean="0"/>
              <a:t>软件工程</a:t>
            </a:r>
            <a:endParaRPr lang="zh-CN" altLang="en-US"/>
          </a:p>
        </p:txBody>
      </p:sp>
      <p:sp>
        <p:nvSpPr>
          <p:cNvPr id="5" name="灯片编号占位符 4"/>
          <p:cNvSpPr>
            <a:spLocks noGrp="1"/>
          </p:cNvSpPr>
          <p:nvPr>
            <p:ph type="sldNum" sz="quarter" idx="12"/>
          </p:nvPr>
        </p:nvSpPr>
        <p:spPr/>
        <p:txBody>
          <a:bodyPr/>
          <a:lstStyle/>
          <a:p>
            <a:fld id="{F528F39D-B5E5-4CA7-906C-979D5A62978D}" type="slidenum">
              <a:rPr lang="zh-CN" altLang="en-US" smtClean="0"/>
            </a:fld>
            <a:endParaRPr lang="zh-CN" altLang="en-US"/>
          </a:p>
        </p:txBody>
      </p:sp>
      <p:pic>
        <p:nvPicPr>
          <p:cNvPr id="10" name="图片 9"/>
          <p:cNvPicPr>
            <a:picLocks noChangeAspect="1"/>
          </p:cNvPicPr>
          <p:nvPr/>
        </p:nvPicPr>
        <p:blipFill>
          <a:blip r:embed="rId1">
            <a:clrChange>
              <a:clrFrom>
                <a:srgbClr val="FFFFFF"/>
              </a:clrFrom>
              <a:clrTo>
                <a:srgbClr val="FFFFFF">
                  <a:alpha val="0"/>
                </a:srgbClr>
              </a:clrTo>
            </a:clrChange>
          </a:blip>
          <a:stretch>
            <a:fillRect/>
          </a:stretch>
        </p:blipFill>
        <p:spPr>
          <a:xfrm>
            <a:off x="5466051" y="2779295"/>
            <a:ext cx="3677949" cy="1898296"/>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nvPr>
        </p:nvSpPr>
        <p:spPr/>
        <p:txBody>
          <a:bodyPr/>
          <a:lstStyle/>
          <a:p>
            <a:r>
              <a:rPr lang="zh-CN" altLang="en-US" dirty="0" smtClean="0"/>
              <a:t>什么</a:t>
            </a:r>
            <a:r>
              <a:rPr lang="zh-CN" altLang="en-US" dirty="0"/>
              <a:t>是</a:t>
            </a:r>
            <a:r>
              <a:rPr lang="zh-CN" altLang="en-US" dirty="0" smtClean="0"/>
              <a:t>参与者</a:t>
            </a:r>
            <a:endParaRPr lang="zh-CN" altLang="en-US" dirty="0"/>
          </a:p>
        </p:txBody>
      </p:sp>
      <p:sp>
        <p:nvSpPr>
          <p:cNvPr id="2" name="文本占位符 1"/>
          <p:cNvSpPr>
            <a:spLocks noGrp="1"/>
          </p:cNvSpPr>
          <p:nvPr>
            <p:ph idx="1"/>
          </p:nvPr>
        </p:nvSpPr>
        <p:spPr/>
        <p:txBody>
          <a:bodyPr>
            <a:normAutofit/>
          </a:bodyPr>
          <a:lstStyle/>
          <a:p>
            <a:pPr>
              <a:lnSpc>
                <a:spcPct val="130000"/>
              </a:lnSpc>
              <a:spcBef>
                <a:spcPts val="900"/>
              </a:spcBef>
            </a:pPr>
            <a:r>
              <a:rPr lang="zh-CN" altLang="en-US" sz="2400" dirty="0" smtClean="0"/>
              <a:t>参与者：又称执行者。是</a:t>
            </a:r>
            <a:r>
              <a:rPr lang="zh-CN" altLang="en-US" sz="2400" dirty="0" smtClean="0">
                <a:solidFill>
                  <a:srgbClr val="FF0000"/>
                </a:solidFill>
              </a:rPr>
              <a:t>在系统之外</a:t>
            </a:r>
            <a:r>
              <a:rPr lang="zh-CN" altLang="en-US" sz="2400" dirty="0" smtClean="0"/>
              <a:t>，透过</a:t>
            </a:r>
            <a:r>
              <a:rPr lang="zh-CN" altLang="en-US" sz="2400" dirty="0" smtClean="0">
                <a:solidFill>
                  <a:srgbClr val="FF0000"/>
                </a:solidFill>
              </a:rPr>
              <a:t>系统边界</a:t>
            </a:r>
            <a:r>
              <a:rPr lang="zh-CN" altLang="en-US" sz="2400" dirty="0" smtClean="0"/>
              <a:t>与系统进行</a:t>
            </a:r>
            <a:r>
              <a:rPr lang="zh-CN" altLang="en-US" sz="2400" dirty="0" smtClean="0">
                <a:solidFill>
                  <a:srgbClr val="FF0000"/>
                </a:solidFill>
              </a:rPr>
              <a:t>有意义交互</a:t>
            </a:r>
            <a:r>
              <a:rPr lang="zh-CN" altLang="en-US" sz="2400" dirty="0" smtClean="0"/>
              <a:t>的</a:t>
            </a:r>
            <a:r>
              <a:rPr lang="zh-CN" altLang="en-US" sz="2400" dirty="0" smtClean="0">
                <a:solidFill>
                  <a:srgbClr val="FF0000"/>
                </a:solidFill>
              </a:rPr>
              <a:t>任何事物。</a:t>
            </a:r>
            <a:endParaRPr lang="en-US" altLang="zh-CN" sz="2400" dirty="0" smtClean="0">
              <a:solidFill>
                <a:srgbClr val="FF0000"/>
              </a:solidFill>
            </a:endParaRPr>
          </a:p>
          <a:p>
            <a:pPr>
              <a:lnSpc>
                <a:spcPct val="130000"/>
              </a:lnSpc>
              <a:spcBef>
                <a:spcPts val="900"/>
              </a:spcBef>
            </a:pPr>
            <a:r>
              <a:rPr lang="zh-CN" altLang="en-US" sz="2400" dirty="0" smtClean="0"/>
              <a:t>参与者可以是人、另外一个系统、硬件设备、其它用例等系统外部的实体。有主要参与者、协助参与者、幕后参与者之分。</a:t>
            </a:r>
            <a:endParaRPr lang="en-US" altLang="zh-CN" sz="2400" dirty="0" smtClean="0"/>
          </a:p>
          <a:p>
            <a:pPr>
              <a:lnSpc>
                <a:spcPct val="130000"/>
              </a:lnSpc>
              <a:spcBef>
                <a:spcPts val="900"/>
              </a:spcBef>
            </a:pPr>
            <a:r>
              <a:rPr lang="zh-CN" altLang="en-US" sz="2400" dirty="0" smtClean="0">
                <a:solidFill>
                  <a:srgbClr val="FF0000"/>
                </a:solidFill>
              </a:rPr>
              <a:t>参与者是用来执行用例的。</a:t>
            </a:r>
            <a:endParaRPr lang="zh-CN" altLang="en-US" sz="2400" dirty="0">
              <a:solidFill>
                <a:srgbClr val="FF0000"/>
              </a:solidFill>
            </a:endParaRPr>
          </a:p>
        </p:txBody>
      </p:sp>
      <p:sp>
        <p:nvSpPr>
          <p:cNvPr id="5" name="日期占位符 4"/>
          <p:cNvSpPr>
            <a:spLocks noGrp="1"/>
          </p:cNvSpPr>
          <p:nvPr>
            <p:ph type="dt" sz="half" idx="10"/>
          </p:nvPr>
        </p:nvSpPr>
        <p:spPr/>
        <p:txBody>
          <a:bodyPr/>
          <a:lstStyle/>
          <a:p>
            <a:fld id="{166ECE4D-D1B4-4DD9-8E5D-2A24FE9F0649}"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17" name="图片 16"/>
          <p:cNvPicPr>
            <a:picLocks noChangeAspect="1"/>
          </p:cNvPicPr>
          <p:nvPr/>
        </p:nvPicPr>
        <p:blipFill>
          <a:blip r:embed="rId1">
            <a:clrChange>
              <a:clrFrom>
                <a:srgbClr val="FFFFFF"/>
              </a:clrFrom>
              <a:clrTo>
                <a:srgbClr val="FFFFFF">
                  <a:alpha val="0"/>
                </a:srgbClr>
              </a:clrTo>
            </a:clrChange>
          </a:blip>
          <a:stretch>
            <a:fillRect/>
          </a:stretch>
        </p:blipFill>
        <p:spPr>
          <a:xfrm>
            <a:off x="4646531" y="3435178"/>
            <a:ext cx="4497469" cy="108739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0" dur="500"/>
                                        <p:tgtEl>
                                          <p:spTgt spid="2">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3"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什么是</a:t>
            </a:r>
            <a:r>
              <a:rPr lang="zh-CN" altLang="en-US" dirty="0" smtClean="0"/>
              <a:t>用例</a:t>
            </a:r>
            <a:endParaRPr lang="zh-CN" altLang="en-US" dirty="0"/>
          </a:p>
        </p:txBody>
      </p:sp>
      <p:sp>
        <p:nvSpPr>
          <p:cNvPr id="2" name="文本占位符 1"/>
          <p:cNvSpPr>
            <a:spLocks noGrp="1"/>
          </p:cNvSpPr>
          <p:nvPr>
            <p:ph idx="1"/>
          </p:nvPr>
        </p:nvSpPr>
        <p:spPr/>
        <p:txBody>
          <a:bodyPr>
            <a:normAutofit/>
          </a:bodyPr>
          <a:lstStyle/>
          <a:p>
            <a:pPr>
              <a:lnSpc>
                <a:spcPct val="130000"/>
              </a:lnSpc>
              <a:spcBef>
                <a:spcPts val="900"/>
              </a:spcBef>
            </a:pPr>
            <a:r>
              <a:rPr lang="zh-CN" altLang="en-US" sz="2400" kern="0" dirty="0" smtClean="0">
                <a:solidFill>
                  <a:srgbClr val="000000"/>
                </a:solidFill>
              </a:rPr>
              <a:t>一个用例是用户与计算机之间的一次典型交互。</a:t>
            </a:r>
            <a:endParaRPr lang="en-US" altLang="zh-CN" sz="2400" kern="0" dirty="0" smtClean="0">
              <a:solidFill>
                <a:srgbClr val="000000"/>
              </a:solidFill>
            </a:endParaRPr>
          </a:p>
          <a:p>
            <a:pPr>
              <a:lnSpc>
                <a:spcPct val="130000"/>
              </a:lnSpc>
              <a:spcBef>
                <a:spcPts val="900"/>
              </a:spcBef>
            </a:pPr>
            <a:r>
              <a:rPr lang="zh-CN" altLang="en-US" sz="2400" kern="0" dirty="0" smtClean="0">
                <a:solidFill>
                  <a:srgbClr val="000000"/>
                </a:solidFill>
              </a:rPr>
              <a:t>在</a:t>
            </a:r>
            <a:r>
              <a:rPr lang="en-US" altLang="zh-CN" sz="2400" kern="0" dirty="0">
                <a:solidFill>
                  <a:srgbClr val="000000"/>
                </a:solidFill>
              </a:rPr>
              <a:t>UML</a:t>
            </a:r>
            <a:r>
              <a:rPr lang="zh-CN" altLang="en-US" sz="2400" kern="0" dirty="0">
                <a:solidFill>
                  <a:srgbClr val="000000"/>
                </a:solidFill>
              </a:rPr>
              <a:t>中，</a:t>
            </a:r>
            <a:r>
              <a:rPr lang="zh-CN" altLang="en-US" sz="2400" b="1" kern="0" dirty="0">
                <a:solidFill>
                  <a:srgbClr val="FF0000"/>
                </a:solidFill>
              </a:rPr>
              <a:t>用例</a:t>
            </a:r>
            <a:r>
              <a:rPr lang="zh-CN" altLang="en-US" sz="2400" kern="0" dirty="0">
                <a:solidFill>
                  <a:srgbClr val="000000"/>
                </a:solidFill>
              </a:rPr>
              <a:t>被定义成系统执行的一</a:t>
            </a:r>
            <a:r>
              <a:rPr lang="zh-CN" altLang="en-US" sz="2400" kern="0" dirty="0" smtClean="0">
                <a:solidFill>
                  <a:srgbClr val="000000"/>
                </a:solidFill>
              </a:rPr>
              <a:t>个功能单元。</a:t>
            </a:r>
            <a:endParaRPr lang="en-US" altLang="zh-CN" sz="2400" kern="0" dirty="0">
              <a:solidFill>
                <a:srgbClr val="000000"/>
              </a:solidFill>
            </a:endParaRPr>
          </a:p>
          <a:p>
            <a:pPr>
              <a:lnSpc>
                <a:spcPct val="130000"/>
              </a:lnSpc>
              <a:spcBef>
                <a:spcPts val="900"/>
              </a:spcBef>
            </a:pPr>
            <a:r>
              <a:rPr lang="zh-CN" altLang="en-US" sz="2400" kern="0" dirty="0">
                <a:solidFill>
                  <a:srgbClr val="000000"/>
                </a:solidFill>
              </a:rPr>
              <a:t>只显示系统外部的功能表现，不考虑系统内部的实现过程。</a:t>
            </a:r>
            <a:endParaRPr lang="en-US" altLang="zh-CN" sz="2400" kern="0" dirty="0">
              <a:solidFill>
                <a:srgbClr val="000000"/>
              </a:solidFill>
            </a:endParaRPr>
          </a:p>
          <a:p>
            <a:pPr defTabSz="678815" fontAlgn="base">
              <a:lnSpc>
                <a:spcPct val="130000"/>
              </a:lnSpc>
              <a:spcBef>
                <a:spcPts val="900"/>
              </a:spcBef>
              <a:spcAft>
                <a:spcPct val="0"/>
              </a:spcAft>
              <a:buClr>
                <a:srgbClr val="003366"/>
              </a:buClr>
            </a:pPr>
            <a:r>
              <a:rPr lang="zh-CN" altLang="en-US" sz="2400" kern="0" dirty="0" smtClean="0">
                <a:solidFill>
                  <a:srgbClr val="000000"/>
                </a:solidFill>
              </a:rPr>
              <a:t>每个</a:t>
            </a:r>
            <a:r>
              <a:rPr lang="zh-CN" altLang="en-US" sz="2400" kern="0" dirty="0">
                <a:solidFill>
                  <a:srgbClr val="000000"/>
                </a:solidFill>
              </a:rPr>
              <a:t>用例都必须有一个惟一的名字。</a:t>
            </a:r>
            <a:endParaRPr lang="zh-CN" altLang="en-US" sz="2400" kern="0" dirty="0">
              <a:solidFill>
                <a:srgbClr val="000000"/>
              </a:solidFill>
            </a:endParaRPr>
          </a:p>
        </p:txBody>
      </p:sp>
      <p:sp>
        <p:nvSpPr>
          <p:cNvPr id="4" name="日期占位符 3"/>
          <p:cNvSpPr>
            <a:spLocks noGrp="1"/>
          </p:cNvSpPr>
          <p:nvPr>
            <p:ph type="dt" sz="half" idx="10"/>
          </p:nvPr>
        </p:nvSpPr>
        <p:spPr/>
        <p:txBody>
          <a:bodyPr/>
          <a:lstStyle/>
          <a:p>
            <a:fld id="{11508DCB-589C-4C12-B4D6-C1BEB123D551}"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216068" name="Picture 4"/>
          <p:cNvPicPr>
            <a:picLocks noChangeAspect="1" noChangeArrowheads="1"/>
          </p:cNvPicPr>
          <p:nvPr/>
        </p:nvPicPr>
        <p:blipFill>
          <a:blip r:embed="rId1" cstate="print">
            <a:clrChange>
              <a:clrFrom>
                <a:srgbClr val="FFFFFF"/>
              </a:clrFrom>
              <a:clrTo>
                <a:srgbClr val="FFFFFF">
                  <a:alpha val="0"/>
                </a:srgbClr>
              </a:clrTo>
            </a:clrChange>
          </a:blip>
          <a:srcRect/>
          <a:stretch>
            <a:fillRect/>
          </a:stretch>
        </p:blipFill>
        <p:spPr bwMode="auto">
          <a:xfrm>
            <a:off x="6208149" y="2714235"/>
            <a:ext cx="1521619" cy="1102519"/>
          </a:xfrm>
          <a:prstGeom prst="rect">
            <a:avLst/>
          </a:prstGeom>
          <a:noFill/>
          <a:ln w="9525">
            <a:noFill/>
            <a:miter lim="800000"/>
            <a:headEnd/>
            <a:tailEnd/>
          </a:ln>
          <a:effectLst/>
        </p:spPr>
      </p:pic>
      <p:sp>
        <p:nvSpPr>
          <p:cNvPr id="7" name="文本框"/>
          <p:cNvSpPr txBox="1"/>
          <p:nvPr/>
        </p:nvSpPr>
        <p:spPr>
          <a:xfrm>
            <a:off x="924980" y="3963513"/>
            <a:ext cx="7519066" cy="561856"/>
          </a:xfrm>
          <a:prstGeom prst="roundRect">
            <a:avLst/>
          </a:prstGeom>
          <a:solidFill>
            <a:schemeClr val="bg1">
              <a:lumMod val="75000"/>
              <a:alpha val="20000"/>
            </a:schemeClr>
          </a:solidFill>
          <a:ln>
            <a:solidFill>
              <a:schemeClr val="tx1">
                <a:lumMod val="75000"/>
                <a:lumOff val="25000"/>
              </a:schemeClr>
            </a:solidFill>
            <a:prstDash val="dash"/>
          </a:ln>
        </p:spPr>
        <p:txBody>
          <a:bodyPr wrap="square" rtlCol="0" anchor="ctr">
            <a:spAutoFit/>
          </a:bodyPr>
          <a:lstStyle/>
          <a:p>
            <a:pPr>
              <a:lnSpc>
                <a:spcPct val="150000"/>
              </a:lnSpc>
            </a:pPr>
            <a:r>
              <a:rPr lang="zh-CN" altLang="en-US" spc="113" dirty="0">
                <a:solidFill>
                  <a:schemeClr val="tx1">
                    <a:lumMod val="95000"/>
                    <a:lumOff val="5000"/>
                  </a:schemeClr>
                </a:solidFill>
                <a:latin typeface="+mj-ea"/>
                <a:ea typeface="+mj-ea"/>
              </a:rPr>
              <a:t>参与者和用例分别描述了“谁来做？”和“做什么？”这两个问题。 </a:t>
            </a:r>
            <a:endParaRPr lang="zh-CN" altLang="en-US" spc="113" dirty="0">
              <a:solidFill>
                <a:schemeClr val="tx1">
                  <a:lumMod val="95000"/>
                  <a:lumOff val="5000"/>
                </a:schemeClr>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wipe(up)">
                                      <p:cBhvr>
                                        <p:cTn id="21" dur="500"/>
                                        <p:tgtEl>
                                          <p:spTgt spid="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1606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arn(inVertical)">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如何建立用例</a:t>
            </a:r>
            <a:r>
              <a:rPr lang="zh-CN" altLang="en-US" dirty="0" smtClean="0"/>
              <a:t>模型</a:t>
            </a:r>
            <a:endParaRPr lang="zh-CN" altLang="en-US" dirty="0"/>
          </a:p>
        </p:txBody>
      </p:sp>
      <p:sp>
        <p:nvSpPr>
          <p:cNvPr id="4" name="文本占位符 3"/>
          <p:cNvSpPr>
            <a:spLocks noGrp="1"/>
          </p:cNvSpPr>
          <p:nvPr>
            <p:ph idx="1"/>
          </p:nvPr>
        </p:nvSpPr>
        <p:spPr>
          <a:xfrm>
            <a:off x="768097" y="925167"/>
            <a:ext cx="8090153" cy="3806854"/>
          </a:xfrm>
        </p:spPr>
        <p:txBody>
          <a:bodyPr>
            <a:normAutofit/>
          </a:bodyPr>
          <a:lstStyle/>
          <a:p>
            <a:r>
              <a:rPr lang="zh-CN" altLang="en-US" sz="2000" dirty="0"/>
              <a:t>在</a:t>
            </a:r>
            <a:r>
              <a:rPr lang="en-US" altLang="zh-CN" sz="2000" dirty="0"/>
              <a:t>UML</a:t>
            </a:r>
            <a:r>
              <a:rPr lang="zh-CN" altLang="en-US" sz="2000" dirty="0"/>
              <a:t>中，一个用例模型由若干个用例图描述。建立用例模型的过程就是对系统进行功能需求分析的过程。</a:t>
            </a:r>
            <a:endParaRPr lang="zh-CN" altLang="en-US" sz="2000" dirty="0"/>
          </a:p>
        </p:txBody>
      </p:sp>
      <p:sp>
        <p:nvSpPr>
          <p:cNvPr id="5" name="日期占位符 4"/>
          <p:cNvSpPr>
            <a:spLocks noGrp="1"/>
          </p:cNvSpPr>
          <p:nvPr>
            <p:ph type="dt" sz="half" idx="10"/>
          </p:nvPr>
        </p:nvSpPr>
        <p:spPr/>
        <p:txBody>
          <a:bodyPr/>
          <a:lstStyle/>
          <a:p>
            <a:fld id="{06606A4B-60E5-4453-ABF7-CEBA09E3678D}"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23" name="矩形"/>
          <p:cNvSpPr/>
          <p:nvPr/>
        </p:nvSpPr>
        <p:spPr>
          <a:xfrm>
            <a:off x="1128059" y="2176031"/>
            <a:ext cx="6789614" cy="3428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4" name="矩形"/>
          <p:cNvSpPr/>
          <p:nvPr/>
        </p:nvSpPr>
        <p:spPr>
          <a:xfrm>
            <a:off x="768095" y="2992435"/>
            <a:ext cx="7366007" cy="342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5" name="平行四边形"/>
          <p:cNvSpPr/>
          <p:nvPr/>
        </p:nvSpPr>
        <p:spPr>
          <a:xfrm>
            <a:off x="278978" y="2286075"/>
            <a:ext cx="2093447" cy="625983"/>
          </a:xfrm>
          <a:prstGeom prst="parallelogram">
            <a:avLst>
              <a:gd name="adj" fmla="val 4551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定义系统</a:t>
            </a:r>
            <a:endParaRPr lang="zh-CN" altLang="en-US" b="1" dirty="0">
              <a:solidFill>
                <a:schemeClr val="bg1"/>
              </a:solidFill>
            </a:endParaRPr>
          </a:p>
        </p:txBody>
      </p:sp>
      <p:sp>
        <p:nvSpPr>
          <p:cNvPr id="26" name="平行四边形"/>
          <p:cNvSpPr/>
          <p:nvPr/>
        </p:nvSpPr>
        <p:spPr>
          <a:xfrm>
            <a:off x="2192437" y="2286412"/>
            <a:ext cx="1941803" cy="625983"/>
          </a:xfrm>
          <a:prstGeom prst="parallelogram">
            <a:avLst>
              <a:gd name="adj" fmla="val 4551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确定执行者和用例</a:t>
            </a:r>
            <a:endParaRPr lang="zh-CN" altLang="en-US" b="1" dirty="0">
              <a:solidFill>
                <a:schemeClr val="bg1"/>
              </a:solidFill>
            </a:endParaRPr>
          </a:p>
        </p:txBody>
      </p:sp>
      <p:sp>
        <p:nvSpPr>
          <p:cNvPr id="27" name="平行四边形"/>
          <p:cNvSpPr/>
          <p:nvPr/>
        </p:nvSpPr>
        <p:spPr>
          <a:xfrm>
            <a:off x="4042452" y="2272385"/>
            <a:ext cx="2094726" cy="625983"/>
          </a:xfrm>
          <a:prstGeom prst="parallelogram">
            <a:avLst>
              <a:gd name="adj" fmla="val 4551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描述执行者和用例关系</a:t>
            </a:r>
            <a:endParaRPr lang="zh-CN" altLang="en-US" b="1" dirty="0">
              <a:solidFill>
                <a:schemeClr val="bg1"/>
              </a:solidFill>
            </a:endParaRPr>
          </a:p>
        </p:txBody>
      </p:sp>
      <p:grpSp>
        <p:nvGrpSpPr>
          <p:cNvPr id="28" name="组合"/>
          <p:cNvGrpSpPr/>
          <p:nvPr/>
        </p:nvGrpSpPr>
        <p:grpSpPr>
          <a:xfrm>
            <a:off x="5964846" y="1929670"/>
            <a:ext cx="3025929" cy="1046777"/>
            <a:chOff x="7482902" y="2717778"/>
            <a:chExt cx="3213139" cy="1707191"/>
          </a:xfrm>
          <a:solidFill>
            <a:schemeClr val="accent1"/>
          </a:solidFill>
        </p:grpSpPr>
        <p:sp>
          <p:nvSpPr>
            <p:cNvPr id="29" name="平行四边形"/>
            <p:cNvSpPr/>
            <p:nvPr/>
          </p:nvSpPr>
          <p:spPr>
            <a:xfrm>
              <a:off x="7482902" y="3293664"/>
              <a:ext cx="2222968" cy="1020919"/>
            </a:xfrm>
            <a:prstGeom prst="parallelogram">
              <a:avLst>
                <a:gd name="adj" fmla="val 4551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确认模型</a:t>
              </a:r>
              <a:endParaRPr lang="zh-CN" altLang="en-US" b="1" dirty="0">
                <a:solidFill>
                  <a:schemeClr val="bg1"/>
                </a:solidFill>
              </a:endParaRPr>
            </a:p>
          </p:txBody>
        </p:sp>
        <p:sp>
          <p:nvSpPr>
            <p:cNvPr id="30" name="等腰三角形"/>
            <p:cNvSpPr/>
            <p:nvPr/>
          </p:nvSpPr>
          <p:spPr>
            <a:xfrm rot="19800000">
              <a:off x="8715698" y="2717778"/>
              <a:ext cx="1980343" cy="170719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31" name="连接线条"/>
          <p:cNvCxnSpPr/>
          <p:nvPr/>
        </p:nvCxnSpPr>
        <p:spPr>
          <a:xfrm>
            <a:off x="1757673" y="1899072"/>
            <a:ext cx="0" cy="279828"/>
          </a:xfrm>
          <a:prstGeom prst="line">
            <a:avLst/>
          </a:prstGeom>
          <a:noFill/>
          <a:ln w="12700" cap="flat">
            <a:solidFill>
              <a:schemeClr val="tx1">
                <a:lumMod val="75000"/>
                <a:lumOff val="25000"/>
              </a:schemeClr>
            </a:solidFill>
            <a:prstDash val="sysDash"/>
            <a:headEnd type="triangle" w="lg" len="lg"/>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32" name="连接线条"/>
          <p:cNvCxnSpPr/>
          <p:nvPr/>
        </p:nvCxnSpPr>
        <p:spPr>
          <a:xfrm>
            <a:off x="5187938" y="1932446"/>
            <a:ext cx="0" cy="277874"/>
          </a:xfrm>
          <a:prstGeom prst="line">
            <a:avLst/>
          </a:prstGeom>
          <a:noFill/>
          <a:ln w="12700" cap="flat">
            <a:solidFill>
              <a:schemeClr val="tx1">
                <a:lumMod val="75000"/>
                <a:lumOff val="25000"/>
              </a:schemeClr>
            </a:solidFill>
            <a:prstDash val="sysDash"/>
            <a:headEnd type="triangle" w="lg" len="lg"/>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33" name="连接线条"/>
          <p:cNvCxnSpPr/>
          <p:nvPr/>
        </p:nvCxnSpPr>
        <p:spPr>
          <a:xfrm>
            <a:off x="2577750" y="3026723"/>
            <a:ext cx="0" cy="198663"/>
          </a:xfrm>
          <a:prstGeom prst="line">
            <a:avLst/>
          </a:prstGeom>
          <a:noFill/>
          <a:ln w="12700" cap="flat">
            <a:solidFill>
              <a:schemeClr val="accent1"/>
            </a:solidFill>
            <a:prstDash val="sys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34" name="连接线条"/>
          <p:cNvCxnSpPr/>
          <p:nvPr/>
        </p:nvCxnSpPr>
        <p:spPr>
          <a:xfrm>
            <a:off x="6670748" y="3026723"/>
            <a:ext cx="0" cy="198663"/>
          </a:xfrm>
          <a:prstGeom prst="line">
            <a:avLst/>
          </a:prstGeom>
          <a:noFill/>
          <a:ln w="12700" cap="flat">
            <a:solidFill>
              <a:schemeClr val="accent1"/>
            </a:solidFill>
            <a:prstDash val="sys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35" name="文本"/>
          <p:cNvSpPr/>
          <p:nvPr/>
        </p:nvSpPr>
        <p:spPr>
          <a:xfrm>
            <a:off x="3698955" y="1131261"/>
            <a:ext cx="3248894" cy="757130"/>
          </a:xfrm>
          <a:prstGeom prst="rect">
            <a:avLst/>
          </a:prstGeom>
          <a:solidFill>
            <a:schemeClr val="bg1">
              <a:lumMod val="95000"/>
            </a:schemeClr>
          </a:solidFill>
          <a:ln>
            <a:solidFill>
              <a:schemeClr val="tx1"/>
            </a:solidFill>
            <a:prstDash val="dash"/>
          </a:ln>
        </p:spPr>
        <p:txBody>
          <a:bodyPr wrap="square" rtlCol="0" anchor="b">
            <a:spAutoFit/>
          </a:bodyPr>
          <a:lstStyle/>
          <a:p>
            <a:pPr>
              <a:lnSpc>
                <a:spcPct val="120000"/>
              </a:lnSpc>
            </a:pPr>
            <a:r>
              <a:rPr lang="zh-CN" altLang="en-US" spc="113" dirty="0">
                <a:solidFill>
                  <a:schemeClr val="tx1">
                    <a:lumMod val="95000"/>
                    <a:lumOff val="5000"/>
                  </a:schemeClr>
                </a:solidFill>
                <a:latin typeface="+mj-ea"/>
                <a:ea typeface="+mj-ea"/>
              </a:rPr>
              <a:t>各模型元素之间有：关联、使用、扩展及泛化等关系。</a:t>
            </a:r>
            <a:endParaRPr lang="zh-CN" altLang="en-US" spc="113" dirty="0">
              <a:solidFill>
                <a:schemeClr val="tx1">
                  <a:lumMod val="95000"/>
                  <a:lumOff val="5000"/>
                </a:schemeClr>
              </a:solidFill>
              <a:latin typeface="+mj-ea"/>
              <a:ea typeface="+mj-ea"/>
            </a:endParaRPr>
          </a:p>
        </p:txBody>
      </p:sp>
      <p:sp>
        <p:nvSpPr>
          <p:cNvPr id="36" name="文本"/>
          <p:cNvSpPr/>
          <p:nvPr/>
        </p:nvSpPr>
        <p:spPr>
          <a:xfrm>
            <a:off x="695239" y="1127111"/>
            <a:ext cx="2224967" cy="757130"/>
          </a:xfrm>
          <a:prstGeom prst="rect">
            <a:avLst/>
          </a:prstGeom>
          <a:solidFill>
            <a:schemeClr val="bg1">
              <a:lumMod val="95000"/>
            </a:schemeClr>
          </a:solidFill>
          <a:ln>
            <a:solidFill>
              <a:schemeClr val="tx1"/>
            </a:solidFill>
            <a:prstDash val="dash"/>
          </a:ln>
        </p:spPr>
        <p:txBody>
          <a:bodyPr wrap="square" rtlCol="0" anchor="b">
            <a:spAutoFit/>
          </a:bodyPr>
          <a:lstStyle/>
          <a:p>
            <a:pPr marL="214630" indent="-214630">
              <a:lnSpc>
                <a:spcPct val="120000"/>
              </a:lnSpc>
              <a:buFont typeface="Arial" panose="020B0604020202020204" pitchFamily="34" charset="0"/>
              <a:buChar char="•"/>
            </a:pPr>
            <a:r>
              <a:rPr lang="zh-CN" altLang="en-US" spc="113" dirty="0">
                <a:solidFill>
                  <a:schemeClr val="tx1">
                    <a:lumMod val="95000"/>
                    <a:lumOff val="5000"/>
                  </a:schemeClr>
                </a:solidFill>
                <a:latin typeface="+mj-ea"/>
                <a:ea typeface="+mj-ea"/>
              </a:rPr>
              <a:t>确定系统范围</a:t>
            </a:r>
            <a:endParaRPr lang="en-US" altLang="zh-CN" spc="113" dirty="0">
              <a:solidFill>
                <a:schemeClr val="tx1">
                  <a:lumMod val="95000"/>
                  <a:lumOff val="5000"/>
                </a:schemeClr>
              </a:solidFill>
              <a:latin typeface="+mj-ea"/>
              <a:ea typeface="+mj-ea"/>
            </a:endParaRPr>
          </a:p>
          <a:p>
            <a:pPr marL="214630" indent="-214630">
              <a:lnSpc>
                <a:spcPct val="120000"/>
              </a:lnSpc>
              <a:buFont typeface="Arial" panose="020B0604020202020204" pitchFamily="34" charset="0"/>
              <a:buChar char="•"/>
            </a:pPr>
            <a:r>
              <a:rPr lang="zh-CN" altLang="en-US" spc="113" dirty="0">
                <a:solidFill>
                  <a:schemeClr val="tx1">
                    <a:lumMod val="95000"/>
                    <a:lumOff val="5000"/>
                  </a:schemeClr>
                </a:solidFill>
                <a:latin typeface="+mj-ea"/>
                <a:ea typeface="+mj-ea"/>
              </a:rPr>
              <a:t>分析系统功能</a:t>
            </a:r>
            <a:endParaRPr lang="zh-CN" altLang="en-US" spc="113" dirty="0">
              <a:solidFill>
                <a:schemeClr val="tx1">
                  <a:lumMod val="95000"/>
                  <a:lumOff val="5000"/>
                </a:schemeClr>
              </a:solidFill>
              <a:latin typeface="+mj-ea"/>
              <a:ea typeface="+mj-ea"/>
            </a:endParaRPr>
          </a:p>
        </p:txBody>
      </p:sp>
      <p:sp>
        <p:nvSpPr>
          <p:cNvPr id="37" name="文本"/>
          <p:cNvSpPr/>
          <p:nvPr/>
        </p:nvSpPr>
        <p:spPr>
          <a:xfrm>
            <a:off x="639765" y="3241478"/>
            <a:ext cx="4143635" cy="1421928"/>
          </a:xfrm>
          <a:prstGeom prst="rect">
            <a:avLst/>
          </a:prstGeom>
          <a:solidFill>
            <a:schemeClr val="bg1">
              <a:lumMod val="95000"/>
            </a:schemeClr>
          </a:solidFill>
          <a:ln>
            <a:solidFill>
              <a:schemeClr val="tx1"/>
            </a:solidFill>
            <a:prstDash val="dash"/>
          </a:ln>
        </p:spPr>
        <p:txBody>
          <a:bodyPr wrap="square" rtlCol="0" anchor="t">
            <a:spAutoFit/>
          </a:bodyPr>
          <a:lstStyle/>
          <a:p>
            <a:pPr marL="214630" indent="-214630">
              <a:lnSpc>
                <a:spcPct val="120000"/>
              </a:lnSpc>
              <a:buFont typeface="Arial" panose="020B0604020202020204" pitchFamily="34" charset="0"/>
              <a:buChar char="•"/>
            </a:pPr>
            <a:r>
              <a:rPr lang="zh-CN" altLang="en-US" spc="113" dirty="0">
                <a:solidFill>
                  <a:schemeClr val="tx1">
                    <a:lumMod val="95000"/>
                    <a:lumOff val="5000"/>
                  </a:schemeClr>
                </a:solidFill>
                <a:latin typeface="+mj-ea"/>
                <a:ea typeface="+mj-ea"/>
              </a:rPr>
              <a:t>执行者通常是使用系统功能的外部用户或系统。</a:t>
            </a:r>
            <a:endParaRPr lang="zh-CN" altLang="en-US" spc="113" dirty="0">
              <a:solidFill>
                <a:schemeClr val="tx1">
                  <a:lumMod val="95000"/>
                  <a:lumOff val="5000"/>
                </a:schemeClr>
              </a:solidFill>
              <a:latin typeface="+mj-ea"/>
              <a:ea typeface="+mj-ea"/>
            </a:endParaRPr>
          </a:p>
          <a:p>
            <a:pPr marL="214630" indent="-214630">
              <a:lnSpc>
                <a:spcPct val="120000"/>
              </a:lnSpc>
              <a:buFont typeface="Arial" panose="020B0604020202020204" pitchFamily="34" charset="0"/>
              <a:buChar char="•"/>
            </a:pPr>
            <a:r>
              <a:rPr lang="zh-CN" altLang="en-US" spc="113" dirty="0">
                <a:solidFill>
                  <a:schemeClr val="tx1">
                    <a:lumMod val="95000"/>
                    <a:lumOff val="5000"/>
                  </a:schemeClr>
                </a:solidFill>
                <a:latin typeface="+mj-ea"/>
                <a:ea typeface="+mj-ea"/>
              </a:rPr>
              <a:t>用例是一个子系统或系统的一个独立、完整功能。</a:t>
            </a:r>
            <a:endParaRPr lang="zh-CN" altLang="en-US" spc="113" dirty="0">
              <a:solidFill>
                <a:schemeClr val="tx1">
                  <a:lumMod val="95000"/>
                  <a:lumOff val="5000"/>
                </a:schemeClr>
              </a:solidFill>
              <a:latin typeface="+mj-ea"/>
              <a:ea typeface="+mj-ea"/>
            </a:endParaRPr>
          </a:p>
        </p:txBody>
      </p:sp>
      <p:sp>
        <p:nvSpPr>
          <p:cNvPr id="38" name="文本"/>
          <p:cNvSpPr/>
          <p:nvPr/>
        </p:nvSpPr>
        <p:spPr>
          <a:xfrm>
            <a:off x="5262546" y="3241478"/>
            <a:ext cx="3284601" cy="1089529"/>
          </a:xfrm>
          <a:prstGeom prst="rect">
            <a:avLst/>
          </a:prstGeom>
          <a:solidFill>
            <a:schemeClr val="bg1">
              <a:lumMod val="95000"/>
            </a:schemeClr>
          </a:solidFill>
          <a:ln>
            <a:solidFill>
              <a:schemeClr val="tx1"/>
            </a:solidFill>
            <a:prstDash val="dash"/>
          </a:ln>
        </p:spPr>
        <p:txBody>
          <a:bodyPr wrap="square" rtlCol="0" anchor="t">
            <a:spAutoFit/>
          </a:bodyPr>
          <a:lstStyle/>
          <a:p>
            <a:pPr>
              <a:lnSpc>
                <a:spcPct val="120000"/>
              </a:lnSpc>
            </a:pPr>
            <a:r>
              <a:rPr lang="zh-CN" altLang="en-US" spc="113" dirty="0">
                <a:solidFill>
                  <a:schemeClr val="tx1">
                    <a:lumMod val="95000"/>
                    <a:lumOff val="5000"/>
                  </a:schemeClr>
                </a:solidFill>
                <a:latin typeface="+mj-ea"/>
                <a:ea typeface="+mj-ea"/>
              </a:rPr>
              <a:t>确认用例模型与用户需求的一致性，通常由用户与开发者共同完成。</a:t>
            </a:r>
            <a:endParaRPr lang="zh-CN" altLang="en-US" spc="113" dirty="0">
              <a:solidFill>
                <a:schemeClr val="tx1">
                  <a:lumMod val="95000"/>
                  <a:lumOff val="5000"/>
                </a:schemeClr>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14:presetBounceEnd="20000">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14:bounceEnd="20000">
                                          <p:cBhvr additive="base">
                                            <p:cTn id="21" dur="500" fill="hold"/>
                                            <p:tgtEl>
                                              <p:spTgt spid="25"/>
                                            </p:tgtEl>
                                            <p:attrNameLst>
                                              <p:attrName>ppt_x</p:attrName>
                                            </p:attrNameLst>
                                          </p:cBhvr>
                                          <p:tavLst>
                                            <p:tav tm="0">
                                              <p:val>
                                                <p:strVal val="0-#ppt_w/2"/>
                                              </p:val>
                                            </p:tav>
                                            <p:tav tm="100000">
                                              <p:val>
                                                <p:strVal val="#ppt_x"/>
                                              </p:val>
                                            </p:tav>
                                          </p:tavLst>
                                        </p:anim>
                                        <p:anim calcmode="lin" valueType="num" p14:bounceEnd="20000">
                                          <p:cBhvr additive="base">
                                            <p:cTn id="22" dur="500" fill="hold"/>
                                            <p:tgtEl>
                                              <p:spTgt spid="25"/>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down)">
                                          <p:cBhvr>
                                            <p:cTn id="26" dur="500"/>
                                            <p:tgtEl>
                                              <p:spTgt spid="31"/>
                                            </p:tgtEl>
                                          </p:cBhvr>
                                        </p:animEffect>
                                      </p:childTnLst>
                                    </p:cTn>
                                  </p:par>
                                </p:childTnLst>
                              </p:cTn>
                            </p:par>
                            <p:par>
                              <p:cTn id="27" fill="hold">
                                <p:stCondLst>
                                  <p:cond delay="1000"/>
                                </p:stCondLst>
                                <p:childTnLst>
                                  <p:par>
                                    <p:cTn id="28" presetID="47" presetClass="entr" presetSubtype="0" fill="hold" grpId="0" nodeType="after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anim calcmode="lin" valueType="num">
                                          <p:cBhvr>
                                            <p:cTn id="31" dur="500" fill="hold"/>
                                            <p:tgtEl>
                                              <p:spTgt spid="36"/>
                                            </p:tgtEl>
                                            <p:attrNameLst>
                                              <p:attrName>ppt_x</p:attrName>
                                            </p:attrNameLst>
                                          </p:cBhvr>
                                          <p:tavLst>
                                            <p:tav tm="0">
                                              <p:val>
                                                <p:strVal val="#ppt_x"/>
                                              </p:val>
                                            </p:tav>
                                            <p:tav tm="100000">
                                              <p:val>
                                                <p:strVal val="#ppt_x"/>
                                              </p:val>
                                            </p:tav>
                                          </p:tavLst>
                                        </p:anim>
                                        <p:anim calcmode="lin" valueType="num">
                                          <p:cBhvr>
                                            <p:cTn id="32" dur="5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14:presetBounceEnd="20000">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14:bounceEnd="20000">
                                          <p:cBhvr additive="base">
                                            <p:cTn id="37" dur="500" fill="hold"/>
                                            <p:tgtEl>
                                              <p:spTgt spid="26"/>
                                            </p:tgtEl>
                                            <p:attrNameLst>
                                              <p:attrName>ppt_x</p:attrName>
                                            </p:attrNameLst>
                                          </p:cBhvr>
                                          <p:tavLst>
                                            <p:tav tm="0">
                                              <p:val>
                                                <p:strVal val="0-#ppt_w/2"/>
                                              </p:val>
                                            </p:tav>
                                            <p:tav tm="100000">
                                              <p:val>
                                                <p:strVal val="#ppt_x"/>
                                              </p:val>
                                            </p:tav>
                                          </p:tavLst>
                                        </p:anim>
                                        <p:anim calcmode="lin" valueType="num" p14:bounceEnd="20000">
                                          <p:cBhvr additive="base">
                                            <p:cTn id="38" dur="500" fill="hold"/>
                                            <p:tgtEl>
                                              <p:spTgt spid="26"/>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22" presetClass="entr" presetSubtype="1" fill="hold" nodeType="after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up)">
                                          <p:cBhvr>
                                            <p:cTn id="42" dur="500"/>
                                            <p:tgtEl>
                                              <p:spTgt spid="33"/>
                                            </p:tgtEl>
                                          </p:cBhvr>
                                        </p:animEffect>
                                      </p:childTnLst>
                                    </p:cTn>
                                  </p:par>
                                </p:childTnLst>
                              </p:cTn>
                            </p:par>
                            <p:par>
                              <p:cTn id="43" fill="hold">
                                <p:stCondLst>
                                  <p:cond delay="1000"/>
                                </p:stCondLst>
                                <p:childTnLst>
                                  <p:par>
                                    <p:cTn id="44" presetID="42" presetClass="entr" presetSubtype="0" fill="hold" grpId="0" nodeType="after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anim calcmode="lin" valueType="num">
                                          <p:cBhvr>
                                            <p:cTn id="47" dur="500" fill="hold"/>
                                            <p:tgtEl>
                                              <p:spTgt spid="37"/>
                                            </p:tgtEl>
                                            <p:attrNameLst>
                                              <p:attrName>ppt_x</p:attrName>
                                            </p:attrNameLst>
                                          </p:cBhvr>
                                          <p:tavLst>
                                            <p:tav tm="0">
                                              <p:val>
                                                <p:strVal val="#ppt_x"/>
                                              </p:val>
                                            </p:tav>
                                            <p:tav tm="100000">
                                              <p:val>
                                                <p:strVal val="#ppt_x"/>
                                              </p:val>
                                            </p:tav>
                                          </p:tavLst>
                                        </p:anim>
                                        <p:anim calcmode="lin" valueType="num">
                                          <p:cBhvr>
                                            <p:cTn id="48" dur="5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14:presetBounceEnd="20000">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14:bounceEnd="20000">
                                          <p:cBhvr additive="base">
                                            <p:cTn id="53" dur="500" fill="hold"/>
                                            <p:tgtEl>
                                              <p:spTgt spid="27"/>
                                            </p:tgtEl>
                                            <p:attrNameLst>
                                              <p:attrName>ppt_x</p:attrName>
                                            </p:attrNameLst>
                                          </p:cBhvr>
                                          <p:tavLst>
                                            <p:tav tm="0">
                                              <p:val>
                                                <p:strVal val="0-#ppt_w/2"/>
                                              </p:val>
                                            </p:tav>
                                            <p:tav tm="100000">
                                              <p:val>
                                                <p:strVal val="#ppt_x"/>
                                              </p:val>
                                            </p:tav>
                                          </p:tavLst>
                                        </p:anim>
                                        <p:anim calcmode="lin" valueType="num" p14:bounceEnd="20000">
                                          <p:cBhvr additive="base">
                                            <p:cTn id="54" dur="500" fill="hold"/>
                                            <p:tgtEl>
                                              <p:spTgt spid="27"/>
                                            </p:tgtEl>
                                            <p:attrNameLst>
                                              <p:attrName>ppt_y</p:attrName>
                                            </p:attrNameLst>
                                          </p:cBhvr>
                                          <p:tavLst>
                                            <p:tav tm="0">
                                              <p:val>
                                                <p:strVal val="#ppt_y"/>
                                              </p:val>
                                            </p:tav>
                                            <p:tav tm="100000">
                                              <p:val>
                                                <p:strVal val="#ppt_y"/>
                                              </p:val>
                                            </p:tav>
                                          </p:tavLst>
                                        </p:anim>
                                      </p:childTnLst>
                                    </p:cTn>
                                  </p:par>
                                </p:childTnLst>
                              </p:cTn>
                            </p:par>
                            <p:par>
                              <p:cTn id="55" fill="hold">
                                <p:stCondLst>
                                  <p:cond delay="500"/>
                                </p:stCondLst>
                                <p:childTnLst>
                                  <p:par>
                                    <p:cTn id="56" presetID="22" presetClass="entr" presetSubtype="4" fill="hold" nodeType="after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down)">
                                          <p:cBhvr>
                                            <p:cTn id="58" dur="500"/>
                                            <p:tgtEl>
                                              <p:spTgt spid="32"/>
                                            </p:tgtEl>
                                          </p:cBhvr>
                                        </p:animEffect>
                                      </p:childTnLst>
                                    </p:cTn>
                                  </p:par>
                                </p:childTnLst>
                              </p:cTn>
                            </p:par>
                            <p:par>
                              <p:cTn id="59" fill="hold">
                                <p:stCondLst>
                                  <p:cond delay="1000"/>
                                </p:stCondLst>
                                <p:childTnLst>
                                  <p:par>
                                    <p:cTn id="60" presetID="47" presetClass="entr" presetSubtype="0" fill="hold" grpId="0" nodeType="after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fade">
                                          <p:cBhvr>
                                            <p:cTn id="62" dur="500"/>
                                            <p:tgtEl>
                                              <p:spTgt spid="35"/>
                                            </p:tgtEl>
                                          </p:cBhvr>
                                        </p:animEffect>
                                        <p:anim calcmode="lin" valueType="num">
                                          <p:cBhvr>
                                            <p:cTn id="63" dur="500" fill="hold"/>
                                            <p:tgtEl>
                                              <p:spTgt spid="35"/>
                                            </p:tgtEl>
                                            <p:attrNameLst>
                                              <p:attrName>ppt_x</p:attrName>
                                            </p:attrNameLst>
                                          </p:cBhvr>
                                          <p:tavLst>
                                            <p:tav tm="0">
                                              <p:val>
                                                <p:strVal val="#ppt_x"/>
                                              </p:val>
                                            </p:tav>
                                            <p:tav tm="100000">
                                              <p:val>
                                                <p:strVal val="#ppt_x"/>
                                              </p:val>
                                            </p:tav>
                                          </p:tavLst>
                                        </p:anim>
                                        <p:anim calcmode="lin" valueType="num">
                                          <p:cBhvr>
                                            <p:cTn id="64" dur="5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nodeType="clickEffect" p14:presetBounceEnd="20000">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14:bounceEnd="20000">
                                          <p:cBhvr additive="base">
                                            <p:cTn id="69" dur="500" fill="hold"/>
                                            <p:tgtEl>
                                              <p:spTgt spid="28"/>
                                            </p:tgtEl>
                                            <p:attrNameLst>
                                              <p:attrName>ppt_x</p:attrName>
                                            </p:attrNameLst>
                                          </p:cBhvr>
                                          <p:tavLst>
                                            <p:tav tm="0">
                                              <p:val>
                                                <p:strVal val="0-#ppt_w/2"/>
                                              </p:val>
                                            </p:tav>
                                            <p:tav tm="100000">
                                              <p:val>
                                                <p:strVal val="#ppt_x"/>
                                              </p:val>
                                            </p:tav>
                                          </p:tavLst>
                                        </p:anim>
                                        <p:anim calcmode="lin" valueType="num" p14:bounceEnd="20000">
                                          <p:cBhvr additive="base">
                                            <p:cTn id="70" dur="500" fill="hold"/>
                                            <p:tgtEl>
                                              <p:spTgt spid="28"/>
                                            </p:tgtEl>
                                            <p:attrNameLst>
                                              <p:attrName>ppt_y</p:attrName>
                                            </p:attrNameLst>
                                          </p:cBhvr>
                                          <p:tavLst>
                                            <p:tav tm="0">
                                              <p:val>
                                                <p:strVal val="#ppt_y"/>
                                              </p:val>
                                            </p:tav>
                                            <p:tav tm="100000">
                                              <p:val>
                                                <p:strVal val="#ppt_y"/>
                                              </p:val>
                                            </p:tav>
                                          </p:tavLst>
                                        </p:anim>
                                      </p:childTnLst>
                                    </p:cTn>
                                  </p:par>
                                </p:childTnLst>
                              </p:cTn>
                            </p:par>
                            <p:par>
                              <p:cTn id="71" fill="hold">
                                <p:stCondLst>
                                  <p:cond delay="500"/>
                                </p:stCondLst>
                                <p:childTnLst>
                                  <p:par>
                                    <p:cTn id="72" presetID="22" presetClass="entr" presetSubtype="1" fill="hold" nodeType="after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wipe(up)">
                                          <p:cBhvr>
                                            <p:cTn id="74" dur="500"/>
                                            <p:tgtEl>
                                              <p:spTgt spid="34"/>
                                            </p:tgtEl>
                                          </p:cBhvr>
                                        </p:animEffect>
                                      </p:childTnLst>
                                    </p:cTn>
                                  </p:par>
                                </p:childTnLst>
                              </p:cTn>
                            </p:par>
                            <p:par>
                              <p:cTn id="75" fill="hold">
                                <p:stCondLst>
                                  <p:cond delay="1000"/>
                                </p:stCondLst>
                                <p:childTnLst>
                                  <p:par>
                                    <p:cTn id="76" presetID="42" presetClass="entr" presetSubtype="0" fill="hold" grpId="0" nodeType="afterEffect">
                                      <p:stCondLst>
                                        <p:cond delay="0"/>
                                      </p:stCondLst>
                                      <p:childTnLst>
                                        <p:set>
                                          <p:cBhvr>
                                            <p:cTn id="77" dur="1" fill="hold">
                                              <p:stCondLst>
                                                <p:cond delay="0"/>
                                              </p:stCondLst>
                                            </p:cTn>
                                            <p:tgtEl>
                                              <p:spTgt spid="38"/>
                                            </p:tgtEl>
                                            <p:attrNameLst>
                                              <p:attrName>style.visibility</p:attrName>
                                            </p:attrNameLst>
                                          </p:cBhvr>
                                          <p:to>
                                            <p:strVal val="visible"/>
                                          </p:to>
                                        </p:set>
                                        <p:animEffect transition="in" filter="fade">
                                          <p:cBhvr>
                                            <p:cTn id="78" dur="500"/>
                                            <p:tgtEl>
                                              <p:spTgt spid="38"/>
                                            </p:tgtEl>
                                          </p:cBhvr>
                                        </p:animEffect>
                                        <p:anim calcmode="lin" valueType="num">
                                          <p:cBhvr>
                                            <p:cTn id="79" dur="500" fill="hold"/>
                                            <p:tgtEl>
                                              <p:spTgt spid="38"/>
                                            </p:tgtEl>
                                            <p:attrNameLst>
                                              <p:attrName>ppt_x</p:attrName>
                                            </p:attrNameLst>
                                          </p:cBhvr>
                                          <p:tavLst>
                                            <p:tav tm="0">
                                              <p:val>
                                                <p:strVal val="#ppt_x"/>
                                              </p:val>
                                            </p:tav>
                                            <p:tav tm="100000">
                                              <p:val>
                                                <p:strVal val="#ppt_x"/>
                                              </p:val>
                                            </p:tav>
                                          </p:tavLst>
                                        </p:anim>
                                        <p:anim calcmode="lin" valueType="num">
                                          <p:cBhvr>
                                            <p:cTn id="80" dur="5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3" grpId="0" animBg="1"/>
          <p:bldP spid="24" grpId="0" animBg="1"/>
          <p:bldP spid="25" grpId="0" animBg="1"/>
          <p:bldP spid="26" grpId="0" animBg="1"/>
          <p:bldP spid="27" grpId="0" animBg="1"/>
          <p:bldP spid="35" grpId="0" animBg="1"/>
          <p:bldP spid="36" grpId="0" animBg="1"/>
          <p:bldP spid="37" grpId="0" animBg="1"/>
          <p:bldP spid="38" grpId="0" animBg="1"/>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0-#ppt_w/2"/>
                                              </p:val>
                                            </p:tav>
                                            <p:tav tm="100000">
                                              <p:val>
                                                <p:strVal val="#ppt_x"/>
                                              </p:val>
                                            </p:tav>
                                          </p:tavLst>
                                        </p:anim>
                                        <p:anim calcmode="lin" valueType="num">
                                          <p:cBhvr additive="base">
                                            <p:cTn id="22" dur="500" fill="hold"/>
                                            <p:tgtEl>
                                              <p:spTgt spid="25"/>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down)">
                                          <p:cBhvr>
                                            <p:cTn id="26" dur="500"/>
                                            <p:tgtEl>
                                              <p:spTgt spid="31"/>
                                            </p:tgtEl>
                                          </p:cBhvr>
                                        </p:animEffect>
                                      </p:childTnLst>
                                    </p:cTn>
                                  </p:par>
                                </p:childTnLst>
                              </p:cTn>
                            </p:par>
                            <p:par>
                              <p:cTn id="27" fill="hold">
                                <p:stCondLst>
                                  <p:cond delay="1000"/>
                                </p:stCondLst>
                                <p:childTnLst>
                                  <p:par>
                                    <p:cTn id="28" presetID="47" presetClass="entr" presetSubtype="0" fill="hold" grpId="0" nodeType="after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anim calcmode="lin" valueType="num">
                                          <p:cBhvr>
                                            <p:cTn id="31" dur="500" fill="hold"/>
                                            <p:tgtEl>
                                              <p:spTgt spid="36"/>
                                            </p:tgtEl>
                                            <p:attrNameLst>
                                              <p:attrName>ppt_x</p:attrName>
                                            </p:attrNameLst>
                                          </p:cBhvr>
                                          <p:tavLst>
                                            <p:tav tm="0">
                                              <p:val>
                                                <p:strVal val="#ppt_x"/>
                                              </p:val>
                                            </p:tav>
                                            <p:tav tm="100000">
                                              <p:val>
                                                <p:strVal val="#ppt_x"/>
                                              </p:val>
                                            </p:tav>
                                          </p:tavLst>
                                        </p:anim>
                                        <p:anim calcmode="lin" valueType="num">
                                          <p:cBhvr>
                                            <p:cTn id="32" dur="5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0-#ppt_w/2"/>
                                              </p:val>
                                            </p:tav>
                                            <p:tav tm="100000">
                                              <p:val>
                                                <p:strVal val="#ppt_x"/>
                                              </p:val>
                                            </p:tav>
                                          </p:tavLst>
                                        </p:anim>
                                        <p:anim calcmode="lin" valueType="num">
                                          <p:cBhvr additive="base">
                                            <p:cTn id="38" dur="500" fill="hold"/>
                                            <p:tgtEl>
                                              <p:spTgt spid="26"/>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22" presetClass="entr" presetSubtype="1" fill="hold" nodeType="after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up)">
                                          <p:cBhvr>
                                            <p:cTn id="42" dur="500"/>
                                            <p:tgtEl>
                                              <p:spTgt spid="33"/>
                                            </p:tgtEl>
                                          </p:cBhvr>
                                        </p:animEffect>
                                      </p:childTnLst>
                                    </p:cTn>
                                  </p:par>
                                </p:childTnLst>
                              </p:cTn>
                            </p:par>
                            <p:par>
                              <p:cTn id="43" fill="hold">
                                <p:stCondLst>
                                  <p:cond delay="1000"/>
                                </p:stCondLst>
                                <p:childTnLst>
                                  <p:par>
                                    <p:cTn id="44" presetID="42" presetClass="entr" presetSubtype="0" fill="hold" grpId="0" nodeType="after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anim calcmode="lin" valueType="num">
                                          <p:cBhvr>
                                            <p:cTn id="47" dur="500" fill="hold"/>
                                            <p:tgtEl>
                                              <p:spTgt spid="37"/>
                                            </p:tgtEl>
                                            <p:attrNameLst>
                                              <p:attrName>ppt_x</p:attrName>
                                            </p:attrNameLst>
                                          </p:cBhvr>
                                          <p:tavLst>
                                            <p:tav tm="0">
                                              <p:val>
                                                <p:strVal val="#ppt_x"/>
                                              </p:val>
                                            </p:tav>
                                            <p:tav tm="100000">
                                              <p:val>
                                                <p:strVal val="#ppt_x"/>
                                              </p:val>
                                            </p:tav>
                                          </p:tavLst>
                                        </p:anim>
                                        <p:anim calcmode="lin" valueType="num">
                                          <p:cBhvr>
                                            <p:cTn id="48" dur="5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additive="base">
                                            <p:cTn id="53" dur="500" fill="hold"/>
                                            <p:tgtEl>
                                              <p:spTgt spid="27"/>
                                            </p:tgtEl>
                                            <p:attrNameLst>
                                              <p:attrName>ppt_x</p:attrName>
                                            </p:attrNameLst>
                                          </p:cBhvr>
                                          <p:tavLst>
                                            <p:tav tm="0">
                                              <p:val>
                                                <p:strVal val="0-#ppt_w/2"/>
                                              </p:val>
                                            </p:tav>
                                            <p:tav tm="100000">
                                              <p:val>
                                                <p:strVal val="#ppt_x"/>
                                              </p:val>
                                            </p:tav>
                                          </p:tavLst>
                                        </p:anim>
                                        <p:anim calcmode="lin" valueType="num">
                                          <p:cBhvr additive="base">
                                            <p:cTn id="54" dur="500" fill="hold"/>
                                            <p:tgtEl>
                                              <p:spTgt spid="27"/>
                                            </p:tgtEl>
                                            <p:attrNameLst>
                                              <p:attrName>ppt_y</p:attrName>
                                            </p:attrNameLst>
                                          </p:cBhvr>
                                          <p:tavLst>
                                            <p:tav tm="0">
                                              <p:val>
                                                <p:strVal val="#ppt_y"/>
                                              </p:val>
                                            </p:tav>
                                            <p:tav tm="100000">
                                              <p:val>
                                                <p:strVal val="#ppt_y"/>
                                              </p:val>
                                            </p:tav>
                                          </p:tavLst>
                                        </p:anim>
                                      </p:childTnLst>
                                    </p:cTn>
                                  </p:par>
                                </p:childTnLst>
                              </p:cTn>
                            </p:par>
                            <p:par>
                              <p:cTn id="55" fill="hold">
                                <p:stCondLst>
                                  <p:cond delay="500"/>
                                </p:stCondLst>
                                <p:childTnLst>
                                  <p:par>
                                    <p:cTn id="56" presetID="22" presetClass="entr" presetSubtype="4" fill="hold" nodeType="after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down)">
                                          <p:cBhvr>
                                            <p:cTn id="58" dur="500"/>
                                            <p:tgtEl>
                                              <p:spTgt spid="32"/>
                                            </p:tgtEl>
                                          </p:cBhvr>
                                        </p:animEffect>
                                      </p:childTnLst>
                                    </p:cTn>
                                  </p:par>
                                </p:childTnLst>
                              </p:cTn>
                            </p:par>
                            <p:par>
                              <p:cTn id="59" fill="hold">
                                <p:stCondLst>
                                  <p:cond delay="1000"/>
                                </p:stCondLst>
                                <p:childTnLst>
                                  <p:par>
                                    <p:cTn id="60" presetID="47" presetClass="entr" presetSubtype="0" fill="hold" grpId="0" nodeType="after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fade">
                                          <p:cBhvr>
                                            <p:cTn id="62" dur="500"/>
                                            <p:tgtEl>
                                              <p:spTgt spid="35"/>
                                            </p:tgtEl>
                                          </p:cBhvr>
                                        </p:animEffect>
                                        <p:anim calcmode="lin" valueType="num">
                                          <p:cBhvr>
                                            <p:cTn id="63" dur="500" fill="hold"/>
                                            <p:tgtEl>
                                              <p:spTgt spid="35"/>
                                            </p:tgtEl>
                                            <p:attrNameLst>
                                              <p:attrName>ppt_x</p:attrName>
                                            </p:attrNameLst>
                                          </p:cBhvr>
                                          <p:tavLst>
                                            <p:tav tm="0">
                                              <p:val>
                                                <p:strVal val="#ppt_x"/>
                                              </p:val>
                                            </p:tav>
                                            <p:tav tm="100000">
                                              <p:val>
                                                <p:strVal val="#ppt_x"/>
                                              </p:val>
                                            </p:tav>
                                          </p:tavLst>
                                        </p:anim>
                                        <p:anim calcmode="lin" valueType="num">
                                          <p:cBhvr>
                                            <p:cTn id="64" dur="5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nodeType="click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0-#ppt_w/2"/>
                                              </p:val>
                                            </p:tav>
                                            <p:tav tm="100000">
                                              <p:val>
                                                <p:strVal val="#ppt_x"/>
                                              </p:val>
                                            </p:tav>
                                          </p:tavLst>
                                        </p:anim>
                                        <p:anim calcmode="lin" valueType="num">
                                          <p:cBhvr additive="base">
                                            <p:cTn id="70" dur="500" fill="hold"/>
                                            <p:tgtEl>
                                              <p:spTgt spid="28"/>
                                            </p:tgtEl>
                                            <p:attrNameLst>
                                              <p:attrName>ppt_y</p:attrName>
                                            </p:attrNameLst>
                                          </p:cBhvr>
                                          <p:tavLst>
                                            <p:tav tm="0">
                                              <p:val>
                                                <p:strVal val="#ppt_y"/>
                                              </p:val>
                                            </p:tav>
                                            <p:tav tm="100000">
                                              <p:val>
                                                <p:strVal val="#ppt_y"/>
                                              </p:val>
                                            </p:tav>
                                          </p:tavLst>
                                        </p:anim>
                                      </p:childTnLst>
                                    </p:cTn>
                                  </p:par>
                                </p:childTnLst>
                              </p:cTn>
                            </p:par>
                            <p:par>
                              <p:cTn id="71" fill="hold">
                                <p:stCondLst>
                                  <p:cond delay="500"/>
                                </p:stCondLst>
                                <p:childTnLst>
                                  <p:par>
                                    <p:cTn id="72" presetID="22" presetClass="entr" presetSubtype="1" fill="hold" nodeType="after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wipe(up)">
                                          <p:cBhvr>
                                            <p:cTn id="74" dur="500"/>
                                            <p:tgtEl>
                                              <p:spTgt spid="34"/>
                                            </p:tgtEl>
                                          </p:cBhvr>
                                        </p:animEffect>
                                      </p:childTnLst>
                                    </p:cTn>
                                  </p:par>
                                </p:childTnLst>
                              </p:cTn>
                            </p:par>
                            <p:par>
                              <p:cTn id="75" fill="hold">
                                <p:stCondLst>
                                  <p:cond delay="1000"/>
                                </p:stCondLst>
                                <p:childTnLst>
                                  <p:par>
                                    <p:cTn id="76" presetID="42" presetClass="entr" presetSubtype="0" fill="hold" grpId="0" nodeType="afterEffect">
                                      <p:stCondLst>
                                        <p:cond delay="0"/>
                                      </p:stCondLst>
                                      <p:childTnLst>
                                        <p:set>
                                          <p:cBhvr>
                                            <p:cTn id="77" dur="1" fill="hold">
                                              <p:stCondLst>
                                                <p:cond delay="0"/>
                                              </p:stCondLst>
                                            </p:cTn>
                                            <p:tgtEl>
                                              <p:spTgt spid="38"/>
                                            </p:tgtEl>
                                            <p:attrNameLst>
                                              <p:attrName>style.visibility</p:attrName>
                                            </p:attrNameLst>
                                          </p:cBhvr>
                                          <p:to>
                                            <p:strVal val="visible"/>
                                          </p:to>
                                        </p:set>
                                        <p:animEffect transition="in" filter="fade">
                                          <p:cBhvr>
                                            <p:cTn id="78" dur="500"/>
                                            <p:tgtEl>
                                              <p:spTgt spid="38"/>
                                            </p:tgtEl>
                                          </p:cBhvr>
                                        </p:animEffect>
                                        <p:anim calcmode="lin" valueType="num">
                                          <p:cBhvr>
                                            <p:cTn id="79" dur="500" fill="hold"/>
                                            <p:tgtEl>
                                              <p:spTgt spid="38"/>
                                            </p:tgtEl>
                                            <p:attrNameLst>
                                              <p:attrName>ppt_x</p:attrName>
                                            </p:attrNameLst>
                                          </p:cBhvr>
                                          <p:tavLst>
                                            <p:tav tm="0">
                                              <p:val>
                                                <p:strVal val="#ppt_x"/>
                                              </p:val>
                                            </p:tav>
                                            <p:tav tm="100000">
                                              <p:val>
                                                <p:strVal val="#ppt_x"/>
                                              </p:val>
                                            </p:tav>
                                          </p:tavLst>
                                        </p:anim>
                                        <p:anim calcmode="lin" valueType="num">
                                          <p:cBhvr>
                                            <p:cTn id="80" dur="5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3" grpId="0" animBg="1"/>
          <p:bldP spid="24" grpId="0" animBg="1"/>
          <p:bldP spid="25" grpId="0" animBg="1"/>
          <p:bldP spid="26" grpId="0" animBg="1"/>
          <p:bldP spid="27" grpId="0" animBg="1"/>
          <p:bldP spid="35" grpId="0" animBg="1"/>
          <p:bldP spid="36" grpId="0" animBg="1"/>
          <p:bldP spid="37" grpId="0" animBg="1"/>
          <p:bldP spid="38" grpId="0" animBg="1"/>
        </p:bldLst>
      </p:timing>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t>用例建模技术</a:t>
            </a:r>
            <a:endParaRPr lang="en-US" altLang="zh-CN" dirty="0"/>
          </a:p>
        </p:txBody>
      </p:sp>
      <p:sp>
        <p:nvSpPr>
          <p:cNvPr id="2" name="文本占位符 1"/>
          <p:cNvSpPr>
            <a:spLocks noGrp="1"/>
          </p:cNvSpPr>
          <p:nvPr>
            <p:ph idx="1"/>
          </p:nvPr>
        </p:nvSpPr>
        <p:spPr/>
        <p:txBody>
          <a:bodyPr>
            <a:noAutofit/>
          </a:bodyPr>
          <a:lstStyle/>
          <a:p>
            <a:pPr marL="342900" indent="-342900">
              <a:lnSpc>
                <a:spcPct val="120000"/>
              </a:lnSpc>
              <a:buFont typeface="+mj-lt"/>
              <a:buAutoNum type="arabicPeriod"/>
            </a:pPr>
            <a:r>
              <a:rPr lang="zh-CN" altLang="en-US" sz="2400" dirty="0"/>
              <a:t>确定系统的范围和边界</a:t>
            </a:r>
            <a:endParaRPr lang="en-US" altLang="zh-CN" sz="2400" dirty="0"/>
          </a:p>
          <a:p>
            <a:pPr marL="342900" indent="-342900">
              <a:lnSpc>
                <a:spcPct val="120000"/>
              </a:lnSpc>
              <a:buFont typeface="+mj-lt"/>
              <a:buAutoNum type="arabicPeriod"/>
            </a:pPr>
            <a:r>
              <a:rPr lang="zh-CN" altLang="en-US" sz="2400" dirty="0"/>
              <a:t>识别参与者</a:t>
            </a:r>
            <a:endParaRPr lang="zh-CN" altLang="en-US" sz="2400" dirty="0"/>
          </a:p>
          <a:p>
            <a:pPr marL="342900" indent="-342900">
              <a:lnSpc>
                <a:spcPct val="120000"/>
              </a:lnSpc>
              <a:buFont typeface="+mj-lt"/>
              <a:buAutoNum type="arabicPeriod"/>
            </a:pPr>
            <a:r>
              <a:rPr lang="zh-CN" altLang="en-US" sz="2400" dirty="0"/>
              <a:t>识别用例</a:t>
            </a:r>
            <a:endParaRPr lang="zh-CN" altLang="en-US" sz="2400" dirty="0"/>
          </a:p>
          <a:p>
            <a:pPr marL="342900" indent="-342900">
              <a:lnSpc>
                <a:spcPct val="120000"/>
              </a:lnSpc>
              <a:buFont typeface="+mj-lt"/>
              <a:buAutoNum type="arabicPeriod"/>
            </a:pPr>
            <a:r>
              <a:rPr lang="zh-CN" altLang="en-US" sz="2400" dirty="0"/>
              <a:t>识别用例间的关系</a:t>
            </a:r>
            <a:endParaRPr lang="zh-CN" altLang="en-US" sz="2400" dirty="0"/>
          </a:p>
          <a:p>
            <a:pPr marL="342900" indent="-342900">
              <a:lnSpc>
                <a:spcPct val="120000"/>
              </a:lnSpc>
              <a:buFont typeface="+mj-lt"/>
              <a:buAutoNum type="arabicPeriod"/>
            </a:pPr>
            <a:r>
              <a:rPr lang="zh-CN" altLang="en-US" sz="2400" dirty="0"/>
              <a:t>用例描述</a:t>
            </a:r>
            <a:endParaRPr lang="zh-CN" altLang="en-US" sz="2400" dirty="0"/>
          </a:p>
          <a:p>
            <a:pPr marL="342900" indent="-342900">
              <a:lnSpc>
                <a:spcPct val="120000"/>
              </a:lnSpc>
              <a:buFont typeface="+mj-lt"/>
              <a:buAutoNum type="arabicPeriod"/>
            </a:pPr>
            <a:r>
              <a:rPr lang="zh-CN" altLang="en-US" sz="2400" dirty="0"/>
              <a:t>审核用例模型</a:t>
            </a:r>
            <a:endParaRPr lang="en-US" altLang="zh-CN" sz="2400" dirty="0"/>
          </a:p>
        </p:txBody>
      </p:sp>
      <p:sp>
        <p:nvSpPr>
          <p:cNvPr id="6" name="日期占位符 5"/>
          <p:cNvSpPr>
            <a:spLocks noGrp="1"/>
          </p:cNvSpPr>
          <p:nvPr>
            <p:ph type="dt" sz="half" idx="10"/>
          </p:nvPr>
        </p:nvSpPr>
        <p:spPr/>
        <p:txBody>
          <a:bodyPr/>
          <a:lstStyle/>
          <a:p>
            <a:fld id="{EBE4734C-F476-4322-A6A5-79587D617F1A}" type="datetime1">
              <a:rPr lang="zh-CN" altLang="en-US" smtClean="0"/>
            </a:fld>
            <a:endParaRPr lang="zh-CN" altLang="en-US"/>
          </a:p>
        </p:txBody>
      </p:sp>
      <p:sp>
        <p:nvSpPr>
          <p:cNvPr id="7" name="页脚占位符 6"/>
          <p:cNvSpPr>
            <a:spLocks noGrp="1"/>
          </p:cNvSpPr>
          <p:nvPr>
            <p:ph type="ftr" sz="quarter" idx="11"/>
          </p:nvPr>
        </p:nvSpPr>
        <p:spPr/>
        <p:txBody>
          <a:bodyPr/>
          <a:lstStyle/>
          <a:p>
            <a:r>
              <a:rPr lang="zh-CN" altLang="en-US" dirty="0"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5" name="矩形标注 4"/>
          <p:cNvSpPr/>
          <p:nvPr/>
        </p:nvSpPr>
        <p:spPr>
          <a:xfrm>
            <a:off x="4466671" y="901686"/>
            <a:ext cx="4391579" cy="2467545"/>
          </a:xfrm>
          <a:prstGeom prst="wedgeRectCallout">
            <a:avLst>
              <a:gd name="adj1" fmla="val -60262"/>
              <a:gd name="adj2" fmla="val -32620"/>
            </a:avLst>
          </a:prstGeom>
          <a:solidFill>
            <a:schemeClr val="bg2">
              <a:alpha val="51000"/>
            </a:schemeClr>
          </a:solidFill>
          <a:ln>
            <a:solidFill>
              <a:schemeClr val="tx1"/>
            </a:solidFill>
            <a:prstDash val="dash"/>
          </a:ln>
        </p:spPr>
        <p:style>
          <a:lnRef idx="1">
            <a:schemeClr val="accent1"/>
          </a:lnRef>
          <a:fillRef idx="2">
            <a:schemeClr val="accent1"/>
          </a:fillRef>
          <a:effectRef idx="1">
            <a:schemeClr val="accent1"/>
          </a:effectRef>
          <a:fontRef idx="minor">
            <a:schemeClr val="dk1"/>
          </a:fontRef>
        </p:style>
        <p:txBody>
          <a:bodyPr rtlCol="0" anchor="ctr"/>
          <a:lstStyle/>
          <a:p>
            <a:pPr>
              <a:spcBef>
                <a:spcPts val="900"/>
              </a:spcBef>
            </a:pPr>
            <a:r>
              <a:rPr lang="zh-CN" altLang="en-US" dirty="0">
                <a:latin typeface="+mj-ea"/>
                <a:ea typeface="+mj-ea"/>
              </a:rPr>
              <a:t>系统的范围是指系统问题域的目标、任务、规模和系统提供的功能和服务。</a:t>
            </a:r>
            <a:endParaRPr lang="en-US" altLang="zh-CN" dirty="0">
              <a:latin typeface="+mj-ea"/>
              <a:ea typeface="+mj-ea"/>
            </a:endParaRPr>
          </a:p>
          <a:p>
            <a:pPr>
              <a:spcBef>
                <a:spcPts val="900"/>
              </a:spcBef>
            </a:pPr>
            <a:r>
              <a:rPr lang="zh-CN" altLang="en-US" dirty="0">
                <a:latin typeface="+mj-ea"/>
                <a:ea typeface="+mj-ea"/>
              </a:rPr>
              <a:t>系统的边界就是系统内外的分界线，用一个实线方框表示。</a:t>
            </a:r>
            <a:endParaRPr lang="zh-CN" altLang="zh-CN" dirty="0">
              <a:latin typeface="+mj-ea"/>
              <a:ea typeface="+mj-ea"/>
            </a:endParaRPr>
          </a:p>
          <a:p>
            <a:pPr>
              <a:spcBef>
                <a:spcPts val="900"/>
              </a:spcBef>
            </a:pPr>
            <a:r>
              <a:rPr lang="zh-CN" altLang="en-US" dirty="0">
                <a:latin typeface="+mj-ea"/>
                <a:ea typeface="+mj-ea"/>
              </a:rPr>
              <a:t>系统开发的主要任务是对系统边界内的元素进行分析、设计和实现，系统边界外部的事物统称为执行者。</a:t>
            </a:r>
            <a:endParaRPr lang="zh-CN" altLang="en-US" dirty="0">
              <a:latin typeface="+mj-ea"/>
              <a:ea typeface="+mj-ea"/>
            </a:endParaRPr>
          </a:p>
        </p:txBody>
      </p:sp>
      <p:sp>
        <p:nvSpPr>
          <p:cNvPr id="4" name="矩形标注 3"/>
          <p:cNvSpPr/>
          <p:nvPr/>
        </p:nvSpPr>
        <p:spPr>
          <a:xfrm>
            <a:off x="3498210" y="3639689"/>
            <a:ext cx="4024819" cy="799756"/>
          </a:xfrm>
          <a:prstGeom prst="wedgeRectCallout">
            <a:avLst>
              <a:gd name="adj1" fmla="val -46475"/>
              <a:gd name="adj2" fmla="val -111267"/>
            </a:avLst>
          </a:prstGeom>
          <a:solidFill>
            <a:schemeClr val="bg1">
              <a:lumMod val="9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mj-ea"/>
                <a:ea typeface="+mj-ea"/>
              </a:rPr>
              <a:t>用例关系的识别必须通过业务调研报告和用例描述得到。</a:t>
            </a:r>
            <a:endParaRPr lang="en-US" altLang="zh-CN" dirty="0">
              <a:solidFill>
                <a:schemeClr val="tx1"/>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up)">
                                      <p:cBhvr>
                                        <p:cTn id="11" dur="500"/>
                                        <p:tgtEl>
                                          <p:spTgt spid="2">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up)">
                                      <p:cBhvr>
                                        <p:cTn id="15" dur="500"/>
                                        <p:tgtEl>
                                          <p:spTgt spid="2">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up)">
                                      <p:cBhvr>
                                        <p:cTn id="19" dur="500"/>
                                        <p:tgtEl>
                                          <p:spTgt spid="2">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up)">
                                      <p:cBhvr>
                                        <p:cTn id="23" dur="500"/>
                                        <p:tgtEl>
                                          <p:spTgt spid="2">
                                            <p:txEl>
                                              <p:pRg st="4" end="4"/>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up)">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up)">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animBg="1"/>
      <p:bldP spid="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识别参与者的</a:t>
            </a:r>
            <a:r>
              <a:rPr lang="zh-CN" altLang="en-US" dirty="0" smtClean="0"/>
              <a:t>方法</a:t>
            </a:r>
            <a:endParaRPr lang="zh-CN" altLang="en-US" dirty="0"/>
          </a:p>
        </p:txBody>
      </p:sp>
      <p:sp>
        <p:nvSpPr>
          <p:cNvPr id="2" name="文本占位符 1"/>
          <p:cNvSpPr>
            <a:spLocks noGrp="1"/>
          </p:cNvSpPr>
          <p:nvPr>
            <p:ph idx="1"/>
          </p:nvPr>
        </p:nvSpPr>
        <p:spPr>
          <a:xfrm>
            <a:off x="768097" y="902042"/>
            <a:ext cx="7832833" cy="3743480"/>
          </a:xfrm>
        </p:spPr>
        <p:txBody>
          <a:bodyPr>
            <a:normAutofit/>
          </a:bodyPr>
          <a:lstStyle/>
          <a:p>
            <a:pPr>
              <a:lnSpc>
                <a:spcPct val="100000"/>
              </a:lnSpc>
              <a:spcBef>
                <a:spcPts val="800"/>
              </a:spcBef>
            </a:pPr>
            <a:r>
              <a:rPr lang="zh-CN" altLang="en-US" sz="2000" dirty="0"/>
              <a:t>谁使用系统的主要</a:t>
            </a:r>
            <a:r>
              <a:rPr lang="zh-CN" altLang="en-US" sz="2000" dirty="0" smtClean="0"/>
              <a:t>功能？</a:t>
            </a:r>
            <a:endParaRPr lang="zh-CN" altLang="en-US" sz="2000" dirty="0"/>
          </a:p>
          <a:p>
            <a:pPr>
              <a:lnSpc>
                <a:spcPct val="100000"/>
              </a:lnSpc>
              <a:spcBef>
                <a:spcPts val="800"/>
              </a:spcBef>
            </a:pPr>
            <a:r>
              <a:rPr lang="zh-CN" altLang="en-US" sz="2000" dirty="0"/>
              <a:t>谁改变系统的</a:t>
            </a:r>
            <a:r>
              <a:rPr lang="zh-CN" altLang="en-US" sz="2000" dirty="0" smtClean="0"/>
              <a:t>数据？</a:t>
            </a:r>
            <a:endParaRPr lang="zh-CN" altLang="en-US" sz="2000" dirty="0">
              <a:solidFill>
                <a:srgbClr val="FF3300"/>
              </a:solidFill>
            </a:endParaRPr>
          </a:p>
          <a:p>
            <a:pPr>
              <a:lnSpc>
                <a:spcPct val="100000"/>
              </a:lnSpc>
              <a:spcBef>
                <a:spcPts val="800"/>
              </a:spcBef>
            </a:pPr>
            <a:r>
              <a:rPr lang="zh-CN" altLang="en-US" sz="2000" dirty="0"/>
              <a:t>谁从系统获取</a:t>
            </a:r>
            <a:r>
              <a:rPr lang="zh-CN" altLang="en-US" sz="2000" dirty="0" smtClean="0"/>
              <a:t>信息？</a:t>
            </a:r>
            <a:endParaRPr lang="zh-CN" altLang="en-US" sz="2000" dirty="0">
              <a:solidFill>
                <a:srgbClr val="FF3300"/>
              </a:solidFill>
            </a:endParaRPr>
          </a:p>
          <a:p>
            <a:pPr>
              <a:lnSpc>
                <a:spcPct val="100000"/>
              </a:lnSpc>
              <a:spcBef>
                <a:spcPts val="800"/>
              </a:spcBef>
            </a:pPr>
            <a:r>
              <a:rPr lang="zh-CN" altLang="en-US" sz="2000" dirty="0"/>
              <a:t>谁需要系统的支持以完成日常工作</a:t>
            </a:r>
            <a:r>
              <a:rPr lang="zh-CN" altLang="en-US" sz="2000" dirty="0" smtClean="0"/>
              <a:t>任务？</a:t>
            </a:r>
            <a:endParaRPr lang="zh-CN" altLang="en-US" sz="2000" dirty="0">
              <a:solidFill>
                <a:srgbClr val="FF3300"/>
              </a:solidFill>
            </a:endParaRPr>
          </a:p>
          <a:p>
            <a:pPr>
              <a:lnSpc>
                <a:spcPct val="100000"/>
              </a:lnSpc>
              <a:spcBef>
                <a:spcPts val="800"/>
              </a:spcBef>
            </a:pPr>
            <a:r>
              <a:rPr lang="zh-CN" altLang="en-US" sz="2000" dirty="0"/>
              <a:t>谁负责日常维护、管理并保证系统正常</a:t>
            </a:r>
            <a:r>
              <a:rPr lang="zh-CN" altLang="en-US" sz="2000" dirty="0" smtClean="0"/>
              <a:t>运行？</a:t>
            </a:r>
            <a:endParaRPr lang="zh-CN" altLang="en-US" sz="2000" dirty="0">
              <a:solidFill>
                <a:srgbClr val="FF3300"/>
              </a:solidFill>
            </a:endParaRPr>
          </a:p>
          <a:p>
            <a:pPr>
              <a:lnSpc>
                <a:spcPct val="100000"/>
              </a:lnSpc>
              <a:spcBef>
                <a:spcPts val="800"/>
              </a:spcBef>
            </a:pPr>
            <a:r>
              <a:rPr lang="zh-CN" altLang="en-US" sz="2000" dirty="0"/>
              <a:t>系统需要应付（处理）哪些硬件</a:t>
            </a:r>
            <a:r>
              <a:rPr lang="zh-CN" altLang="en-US" sz="2000" dirty="0" smtClean="0"/>
              <a:t>设备？</a:t>
            </a:r>
            <a:endParaRPr lang="zh-CN" altLang="en-US" sz="2000" dirty="0">
              <a:solidFill>
                <a:srgbClr val="FF3300"/>
              </a:solidFill>
            </a:endParaRPr>
          </a:p>
          <a:p>
            <a:pPr>
              <a:lnSpc>
                <a:spcPct val="100000"/>
              </a:lnSpc>
              <a:spcBef>
                <a:spcPts val="800"/>
              </a:spcBef>
            </a:pPr>
            <a:r>
              <a:rPr lang="zh-CN" altLang="en-US" sz="2000" dirty="0"/>
              <a:t>系统需要和哪些外部系统</a:t>
            </a:r>
            <a:r>
              <a:rPr lang="zh-CN" altLang="en-US" sz="2000" dirty="0" smtClean="0"/>
              <a:t>交互？</a:t>
            </a:r>
            <a:endParaRPr lang="zh-CN" altLang="en-US" sz="2000" dirty="0">
              <a:solidFill>
                <a:srgbClr val="FF3300"/>
              </a:solidFill>
            </a:endParaRPr>
          </a:p>
          <a:p>
            <a:pPr>
              <a:lnSpc>
                <a:spcPct val="100000"/>
              </a:lnSpc>
              <a:spcBef>
                <a:spcPts val="800"/>
              </a:spcBef>
            </a:pPr>
            <a:r>
              <a:rPr lang="zh-CN" altLang="en-US" sz="2000" dirty="0"/>
              <a:t>谁（或什么）对系统运行产生的结果（值）</a:t>
            </a:r>
            <a:r>
              <a:rPr lang="zh-CN" altLang="en-US" sz="2000" dirty="0" smtClean="0"/>
              <a:t>感兴趣？</a:t>
            </a:r>
            <a:endParaRPr lang="zh-CN" altLang="en-US" sz="2000" dirty="0">
              <a:solidFill>
                <a:srgbClr val="FF3300"/>
              </a:solidFill>
            </a:endParaRPr>
          </a:p>
          <a:p>
            <a:pPr>
              <a:lnSpc>
                <a:spcPct val="100000"/>
              </a:lnSpc>
              <a:spcBef>
                <a:spcPts val="800"/>
              </a:spcBef>
            </a:pPr>
            <a:r>
              <a:rPr lang="zh-CN" altLang="en-US" sz="2000" dirty="0" smtClean="0"/>
              <a:t>有哪些时间</a:t>
            </a:r>
            <a:r>
              <a:rPr lang="zh-CN" altLang="en-US" sz="2000" dirty="0"/>
              <a:t>、气温等</a:t>
            </a:r>
            <a:r>
              <a:rPr lang="zh-CN" altLang="en-US" sz="2000" dirty="0" smtClean="0"/>
              <a:t>内部或外部条件？</a:t>
            </a:r>
            <a:endParaRPr lang="en-US" altLang="zh-CN" sz="2000" dirty="0"/>
          </a:p>
        </p:txBody>
      </p:sp>
      <p:sp>
        <p:nvSpPr>
          <p:cNvPr id="4" name="日期占位符 3"/>
          <p:cNvSpPr>
            <a:spLocks noGrp="1"/>
          </p:cNvSpPr>
          <p:nvPr>
            <p:ph type="dt" sz="half" idx="10"/>
          </p:nvPr>
        </p:nvSpPr>
        <p:spPr/>
        <p:txBody>
          <a:bodyPr/>
          <a:lstStyle/>
          <a:p>
            <a:fld id="{052165B1-909C-4CE9-8A41-57DDA830C0EB}"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8" name="图片 7"/>
          <p:cNvPicPr>
            <a:picLocks noChangeAspect="1"/>
          </p:cNvPicPr>
          <p:nvPr/>
        </p:nvPicPr>
        <p:blipFill>
          <a:blip r:embed="rId1"/>
          <a:stretch>
            <a:fillRect/>
          </a:stretch>
        </p:blipFill>
        <p:spPr>
          <a:xfrm>
            <a:off x="6084702" y="1522251"/>
            <a:ext cx="2872402" cy="209827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up)">
                                      <p:cBhvr>
                                        <p:cTn id="11" dur="500"/>
                                        <p:tgtEl>
                                          <p:spTgt spid="2">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up)">
                                      <p:cBhvr>
                                        <p:cTn id="15" dur="500"/>
                                        <p:tgtEl>
                                          <p:spTgt spid="2">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up)">
                                      <p:cBhvr>
                                        <p:cTn id="19" dur="500"/>
                                        <p:tgtEl>
                                          <p:spTgt spid="2">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up)">
                                      <p:cBhvr>
                                        <p:cTn id="23" dur="500"/>
                                        <p:tgtEl>
                                          <p:spTgt spid="2">
                                            <p:txEl>
                                              <p:pRg st="4" end="4"/>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up)">
                                      <p:cBhvr>
                                        <p:cTn id="27" dur="500"/>
                                        <p:tgtEl>
                                          <p:spTgt spid="2">
                                            <p:txEl>
                                              <p:pRg st="5" end="5"/>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wipe(up)">
                                      <p:cBhvr>
                                        <p:cTn id="31" dur="500"/>
                                        <p:tgtEl>
                                          <p:spTgt spid="2">
                                            <p:txEl>
                                              <p:pRg st="6" end="6"/>
                                            </p:txEl>
                                          </p:spTgt>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wipe(up)">
                                      <p:cBhvr>
                                        <p:cTn id="35" dur="500"/>
                                        <p:tgtEl>
                                          <p:spTgt spid="2">
                                            <p:txEl>
                                              <p:pRg st="7" end="7"/>
                                            </p:txEl>
                                          </p:spTgt>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wipe(up)">
                                      <p:cBhvr>
                                        <p:cTn id="39"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参与者建模的检查项 </a:t>
            </a:r>
            <a:endParaRPr lang="zh-CN" altLang="en-US" dirty="0"/>
          </a:p>
        </p:txBody>
      </p:sp>
      <p:sp>
        <p:nvSpPr>
          <p:cNvPr id="3" name="内容占位符 2"/>
          <p:cNvSpPr>
            <a:spLocks noGrp="1"/>
          </p:cNvSpPr>
          <p:nvPr>
            <p:ph idx="1"/>
          </p:nvPr>
        </p:nvSpPr>
        <p:spPr>
          <a:xfrm>
            <a:off x="768097" y="925167"/>
            <a:ext cx="7832833" cy="3510909"/>
          </a:xfrm>
        </p:spPr>
        <p:txBody>
          <a:bodyPr>
            <a:normAutofit/>
          </a:bodyPr>
          <a:lstStyle/>
          <a:p>
            <a:pPr marL="342900" indent="-342900"/>
            <a:r>
              <a:rPr lang="zh-CN" altLang="en-US" sz="2400" dirty="0"/>
              <a:t>是否找全所有的参与者？是否对系统环境中所有的角色进行了</a:t>
            </a:r>
            <a:r>
              <a:rPr lang="zh-CN" altLang="en-US" sz="2400" dirty="0" smtClean="0"/>
              <a:t>描述</a:t>
            </a:r>
            <a:r>
              <a:rPr lang="zh-CN" altLang="en-US" sz="2400" dirty="0"/>
              <a:t>和建模</a:t>
            </a:r>
            <a:r>
              <a:rPr lang="zh-CN" altLang="en-US" sz="2400" dirty="0" smtClean="0"/>
              <a:t>？</a:t>
            </a:r>
            <a:endParaRPr lang="en-US" altLang="zh-CN" sz="2400" dirty="0" smtClean="0"/>
          </a:p>
          <a:p>
            <a:pPr marL="342900" indent="-342900"/>
            <a:r>
              <a:rPr lang="zh-CN" altLang="en-US" sz="2400" dirty="0" smtClean="0"/>
              <a:t>每个</a:t>
            </a:r>
            <a:r>
              <a:rPr lang="zh-CN" altLang="en-US" sz="2400" dirty="0"/>
              <a:t>参与者是否至少与一个用例发生了交互？ </a:t>
            </a:r>
            <a:endParaRPr lang="en-US" altLang="zh-CN" sz="2400" dirty="0" smtClean="0"/>
          </a:p>
          <a:p>
            <a:pPr marL="342900" indent="-342900"/>
            <a:r>
              <a:rPr lang="zh-CN" altLang="en-US" sz="2400" dirty="0" smtClean="0"/>
              <a:t>是否</a:t>
            </a:r>
            <a:r>
              <a:rPr lang="zh-CN" altLang="en-US" sz="2400" dirty="0"/>
              <a:t>可以为每一个角色找到至少两个实例</a:t>
            </a:r>
            <a:r>
              <a:rPr lang="zh-CN" altLang="en-US" sz="2400" dirty="0" smtClean="0"/>
              <a:t>？</a:t>
            </a:r>
            <a:endParaRPr lang="en-US" altLang="zh-CN" sz="2400" dirty="0" smtClean="0"/>
          </a:p>
          <a:p>
            <a:pPr marL="342900" indent="-342900"/>
            <a:r>
              <a:rPr lang="zh-CN" altLang="en-US" sz="2400" dirty="0" smtClean="0"/>
              <a:t>不同</a:t>
            </a:r>
            <a:r>
              <a:rPr lang="zh-CN" altLang="en-US" sz="2400" dirty="0"/>
              <a:t>参与者与系统的交互是否一致，扮演的角色是否相似？</a:t>
            </a:r>
            <a:r>
              <a:rPr lang="zh-CN" altLang="en-US" sz="2400" dirty="0" smtClean="0"/>
              <a:t>如果有</a:t>
            </a:r>
            <a:r>
              <a:rPr lang="zh-CN" altLang="en-US" sz="2400" dirty="0"/>
              <a:t>，则应该要合并这些参与者作为同一种角色 </a:t>
            </a:r>
            <a:r>
              <a:rPr lang="zh-CN" altLang="en-US" sz="2400" dirty="0" smtClean="0"/>
              <a:t>。</a:t>
            </a:r>
            <a:endParaRPr lang="zh-CN" altLang="en-US" sz="2400" dirty="0"/>
          </a:p>
        </p:txBody>
      </p:sp>
      <p:sp>
        <p:nvSpPr>
          <p:cNvPr id="4" name="日期占位符 3"/>
          <p:cNvSpPr>
            <a:spLocks noGrp="1"/>
          </p:cNvSpPr>
          <p:nvPr>
            <p:ph type="dt" sz="half" idx="10"/>
          </p:nvPr>
        </p:nvSpPr>
        <p:spPr/>
        <p:txBody>
          <a:bodyPr/>
          <a:lstStyle/>
          <a:p>
            <a:fld id="{B349E028-0205-4E9B-845E-5E306C030144}"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识别参与者的误区</a:t>
            </a:r>
            <a:endParaRPr lang="zh-CN" altLang="en-US" dirty="0"/>
          </a:p>
        </p:txBody>
      </p:sp>
      <p:sp>
        <p:nvSpPr>
          <p:cNvPr id="3" name="内容占位符 2"/>
          <p:cNvSpPr>
            <a:spLocks noGrp="1"/>
          </p:cNvSpPr>
          <p:nvPr>
            <p:ph idx="1"/>
          </p:nvPr>
        </p:nvSpPr>
        <p:spPr>
          <a:xfrm>
            <a:off x="768097" y="925167"/>
            <a:ext cx="7832833" cy="3720974"/>
          </a:xfrm>
        </p:spPr>
        <p:txBody>
          <a:bodyPr>
            <a:noAutofit/>
          </a:bodyPr>
          <a:lstStyle/>
          <a:p>
            <a:pPr marL="342900" indent="-342900">
              <a:lnSpc>
                <a:spcPct val="120000"/>
              </a:lnSpc>
            </a:pPr>
            <a:r>
              <a:rPr lang="zh-CN" altLang="zh-CN" sz="2000" dirty="0"/>
              <a:t>在分析系统</a:t>
            </a:r>
            <a:r>
              <a:rPr lang="zh-CN" altLang="zh-CN" sz="2000" dirty="0" smtClean="0"/>
              <a:t>的</a:t>
            </a:r>
            <a:r>
              <a:rPr lang="zh-CN" altLang="en-US" sz="2000" dirty="0" smtClean="0"/>
              <a:t>参与者</a:t>
            </a:r>
            <a:r>
              <a:rPr lang="zh-CN" altLang="zh-CN" sz="2000" dirty="0" smtClean="0"/>
              <a:t>时</a:t>
            </a:r>
            <a:r>
              <a:rPr lang="zh-CN" altLang="zh-CN" sz="2000" dirty="0"/>
              <a:t>，除了</a:t>
            </a:r>
            <a:r>
              <a:rPr lang="zh-CN" altLang="zh-CN" sz="2000" dirty="0" smtClean="0"/>
              <a:t>考虑操作者是否</a:t>
            </a:r>
            <a:r>
              <a:rPr lang="zh-CN" altLang="zh-CN" sz="2000" dirty="0"/>
              <a:t>与系统交互之外，还要</a:t>
            </a:r>
            <a:r>
              <a:rPr lang="zh-CN" altLang="zh-CN" sz="2000" dirty="0" smtClean="0"/>
              <a:t>考虑操作者是否</a:t>
            </a:r>
            <a:r>
              <a:rPr lang="zh-CN" altLang="zh-CN" sz="2000" dirty="0"/>
              <a:t>在系统的边界之外，只有在系统边界之外</a:t>
            </a:r>
            <a:r>
              <a:rPr lang="zh-CN" altLang="zh-CN" sz="2000" dirty="0" smtClean="0"/>
              <a:t>的操作者才能称为</a:t>
            </a:r>
            <a:r>
              <a:rPr lang="zh-CN" altLang="en-US" sz="2000" dirty="0" smtClean="0"/>
              <a:t>参与者</a:t>
            </a:r>
            <a:r>
              <a:rPr lang="zh-CN" altLang="zh-CN" sz="2000" dirty="0" smtClean="0"/>
              <a:t>，</a:t>
            </a:r>
            <a:r>
              <a:rPr lang="zh-CN" altLang="zh-CN" sz="2000" dirty="0"/>
              <a:t>否则只能是系统的一部分。</a:t>
            </a:r>
            <a:endParaRPr lang="en-US" altLang="zh-CN" sz="2000" dirty="0"/>
          </a:p>
          <a:p>
            <a:pPr marL="342900" indent="-342900">
              <a:lnSpc>
                <a:spcPct val="120000"/>
              </a:lnSpc>
            </a:pPr>
            <a:r>
              <a:rPr lang="zh-CN" altLang="zh-CN" sz="2000" dirty="0"/>
              <a:t>初学者常常把系统中的数据库识别为系统</a:t>
            </a:r>
            <a:r>
              <a:rPr lang="zh-CN" altLang="zh-CN" sz="2000" dirty="0" smtClean="0"/>
              <a:t>的</a:t>
            </a:r>
            <a:r>
              <a:rPr lang="zh-CN" altLang="en-US" sz="2000" dirty="0" smtClean="0"/>
              <a:t>参与者</a:t>
            </a:r>
            <a:r>
              <a:rPr lang="zh-CN" altLang="zh-CN" sz="2000" dirty="0" smtClean="0"/>
              <a:t>，</a:t>
            </a:r>
            <a:r>
              <a:rPr lang="zh-CN" altLang="zh-CN" sz="2000" dirty="0"/>
              <a:t>对于多数系统来说，数据库是用来存储系统数据的，是系统的一部分，不应该被识别</a:t>
            </a:r>
            <a:r>
              <a:rPr lang="zh-CN" altLang="zh-CN" sz="2000" dirty="0" smtClean="0"/>
              <a:t>为</a:t>
            </a:r>
            <a:r>
              <a:rPr lang="zh-CN" altLang="en-US" sz="2000" dirty="0" smtClean="0"/>
              <a:t>参与者</a:t>
            </a:r>
            <a:r>
              <a:rPr lang="zh-CN" altLang="zh-CN" sz="2000" dirty="0" smtClean="0"/>
              <a:t>。</a:t>
            </a:r>
            <a:endParaRPr lang="en-US" altLang="zh-CN" sz="2000" dirty="0" smtClean="0"/>
          </a:p>
          <a:p>
            <a:pPr marL="342900" indent="-342900">
              <a:lnSpc>
                <a:spcPct val="120000"/>
              </a:lnSpc>
            </a:pPr>
            <a:r>
              <a:rPr lang="zh-CN" altLang="zh-CN" sz="2000" dirty="0" smtClean="0"/>
              <a:t>例外</a:t>
            </a:r>
            <a:r>
              <a:rPr lang="zh-CN" altLang="en-US" sz="2000" dirty="0" smtClean="0"/>
              <a:t>的情况</a:t>
            </a:r>
            <a:r>
              <a:rPr lang="zh-CN" altLang="zh-CN" sz="2000" dirty="0" smtClean="0"/>
              <a:t>是</a:t>
            </a:r>
            <a:r>
              <a:rPr lang="zh-CN" altLang="zh-CN" sz="2000" dirty="0"/>
              <a:t>，一些遗留系统的数据库存储着新系统需要导入或者处理的历史数据，或者系统产生的数据导出到外部数据库中以供其它系统使用，这时的数据库应该视为系统的参与者</a:t>
            </a:r>
            <a:r>
              <a:rPr lang="zh-CN" altLang="zh-CN" sz="2000" dirty="0" smtClean="0"/>
              <a:t>。</a:t>
            </a:r>
            <a:endParaRPr lang="zh-CN" altLang="zh-CN" sz="2000" dirty="0"/>
          </a:p>
          <a:p>
            <a:pPr marL="342900" indent="-342900">
              <a:lnSpc>
                <a:spcPct val="120000"/>
              </a:lnSpc>
            </a:pPr>
            <a:endParaRPr lang="zh-CN" altLang="en-US" sz="2000" dirty="0"/>
          </a:p>
        </p:txBody>
      </p:sp>
      <p:sp>
        <p:nvSpPr>
          <p:cNvPr id="4" name="日期占位符 3"/>
          <p:cNvSpPr>
            <a:spLocks noGrp="1"/>
          </p:cNvSpPr>
          <p:nvPr>
            <p:ph type="dt" sz="half" idx="10"/>
          </p:nvPr>
        </p:nvSpPr>
        <p:spPr/>
        <p:txBody>
          <a:bodyPr/>
          <a:lstStyle/>
          <a:p>
            <a:fld id="{B349E028-0205-4E9B-845E-5E306C030144}"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识别参与者的</a:t>
            </a:r>
            <a:r>
              <a:rPr lang="zh-CN" altLang="en-US" dirty="0" smtClean="0"/>
              <a:t>方法</a:t>
            </a:r>
            <a:endParaRPr lang="zh-CN" altLang="en-US" dirty="0"/>
          </a:p>
        </p:txBody>
      </p:sp>
      <p:sp>
        <p:nvSpPr>
          <p:cNvPr id="2" name="文本占位符 1"/>
          <p:cNvSpPr>
            <a:spLocks noGrp="1"/>
          </p:cNvSpPr>
          <p:nvPr>
            <p:ph idx="1"/>
          </p:nvPr>
        </p:nvSpPr>
        <p:spPr/>
        <p:txBody>
          <a:bodyPr>
            <a:normAutofit/>
          </a:bodyPr>
          <a:lstStyle/>
          <a:p>
            <a:r>
              <a:rPr lang="zh-CN" altLang="en-US" dirty="0">
                <a:latin typeface="+mn-ea"/>
              </a:rPr>
              <a:t>例如</a:t>
            </a:r>
            <a:r>
              <a:rPr lang="zh-CN" altLang="en-US" dirty="0" smtClean="0">
                <a:latin typeface="+mn-ea"/>
              </a:rPr>
              <a:t>，以</a:t>
            </a:r>
            <a:r>
              <a:rPr lang="zh-CN" altLang="zh-CN" dirty="0" smtClean="0"/>
              <a:t>图书</a:t>
            </a:r>
            <a:r>
              <a:rPr lang="zh-CN" altLang="zh-CN" dirty="0"/>
              <a:t>管理系统中学生借书事务为例，学生将书带到总借还台，由图书管理员录入图书信息，完成学生的借书事务。</a:t>
            </a:r>
            <a:endParaRPr lang="en-US" altLang="zh-CN" dirty="0"/>
          </a:p>
          <a:p>
            <a:r>
              <a:rPr lang="zh-CN" altLang="en-US" dirty="0" smtClean="0">
                <a:latin typeface="+mn-ea"/>
              </a:rPr>
              <a:t>图书</a:t>
            </a:r>
            <a:r>
              <a:rPr lang="zh-CN" altLang="en-US" dirty="0">
                <a:latin typeface="+mn-ea"/>
              </a:rPr>
              <a:t>管理系统的参与者：</a:t>
            </a:r>
            <a:endParaRPr lang="zh-CN" altLang="en-US" dirty="0">
              <a:latin typeface="+mn-ea"/>
            </a:endParaRPr>
          </a:p>
          <a:p>
            <a:pPr lvl="1">
              <a:spcBef>
                <a:spcPct val="60000"/>
              </a:spcBef>
              <a:buClr>
                <a:schemeClr val="hlink"/>
              </a:buClr>
            </a:pPr>
            <a:r>
              <a:rPr lang="zh-CN" altLang="en-US" dirty="0" smtClean="0">
                <a:latin typeface="+mn-ea"/>
              </a:rPr>
              <a:t>图书</a:t>
            </a:r>
            <a:r>
              <a:rPr lang="zh-CN" altLang="en-US" dirty="0">
                <a:latin typeface="+mn-ea"/>
              </a:rPr>
              <a:t>管理员（</a:t>
            </a:r>
            <a:r>
              <a:rPr lang="en-US" altLang="zh-CN" dirty="0">
                <a:latin typeface="+mn-ea"/>
              </a:rPr>
              <a:t>Librarian</a:t>
            </a:r>
            <a:r>
              <a:rPr lang="zh-CN" altLang="en-US" dirty="0">
                <a:latin typeface="+mn-ea"/>
              </a:rPr>
              <a:t>）</a:t>
            </a:r>
            <a:endParaRPr lang="zh-CN" altLang="en-US" dirty="0">
              <a:latin typeface="+mn-ea"/>
            </a:endParaRPr>
          </a:p>
          <a:p>
            <a:pPr lvl="1">
              <a:spcBef>
                <a:spcPct val="60000"/>
              </a:spcBef>
              <a:buClr>
                <a:schemeClr val="hlink"/>
              </a:buClr>
            </a:pPr>
            <a:r>
              <a:rPr lang="zh-CN" altLang="en-US" dirty="0" smtClean="0">
                <a:latin typeface="+mn-ea"/>
              </a:rPr>
              <a:t>借阅者（</a:t>
            </a:r>
            <a:r>
              <a:rPr lang="en-US" altLang="zh-CN" dirty="0" smtClean="0">
                <a:latin typeface="+mn-ea"/>
              </a:rPr>
              <a:t>Borrower</a:t>
            </a:r>
            <a:r>
              <a:rPr lang="zh-CN" altLang="en-US" dirty="0" smtClean="0">
                <a:latin typeface="+mn-ea"/>
              </a:rPr>
              <a:t>）？</a:t>
            </a:r>
            <a:endParaRPr lang="zh-CN" altLang="en-US" dirty="0" smtClean="0">
              <a:latin typeface="+mn-ea"/>
            </a:endParaRPr>
          </a:p>
          <a:p>
            <a:endParaRPr lang="zh-CN" altLang="en-US" sz="3600" dirty="0">
              <a:latin typeface="+mn-ea"/>
            </a:endParaRPr>
          </a:p>
        </p:txBody>
      </p:sp>
      <p:sp>
        <p:nvSpPr>
          <p:cNvPr id="5" name="日期占位符 4"/>
          <p:cNvSpPr>
            <a:spLocks noGrp="1"/>
          </p:cNvSpPr>
          <p:nvPr>
            <p:ph type="dt" sz="half" idx="10"/>
          </p:nvPr>
        </p:nvSpPr>
        <p:spPr/>
        <p:txBody>
          <a:bodyPr/>
          <a:lstStyle/>
          <a:p>
            <a:fld id="{36B2EE74-3E54-4405-B3B2-C02D71122F92}"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up)">
                                      <p:cBhvr>
                                        <p:cTn id="11" dur="500"/>
                                        <p:tgtEl>
                                          <p:spTgt spid="2">
                                            <p:txEl>
                                              <p:pRg st="1" end="1"/>
                                            </p:txEl>
                                          </p:spTgt>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wipe(up)">
                                      <p:cBhvr>
                                        <p:cTn id="14" dur="500"/>
                                        <p:tgtEl>
                                          <p:spTgt spid="2">
                                            <p:txEl>
                                              <p:pRg st="2" end="2"/>
                                            </p:txEl>
                                          </p:spTgt>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up)">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识别参与者练习</a:t>
            </a:r>
            <a:r>
              <a:rPr lang="en-US" altLang="zh-CN" dirty="0" smtClean="0"/>
              <a:t>1</a:t>
            </a:r>
            <a:endParaRPr lang="zh-CN" altLang="en-US" dirty="0"/>
          </a:p>
        </p:txBody>
      </p:sp>
      <p:sp>
        <p:nvSpPr>
          <p:cNvPr id="2" name="文本占位符 1"/>
          <p:cNvSpPr>
            <a:spLocks noGrp="1"/>
          </p:cNvSpPr>
          <p:nvPr>
            <p:ph idx="1"/>
          </p:nvPr>
        </p:nvSpPr>
        <p:spPr/>
        <p:txBody>
          <a:bodyPr>
            <a:normAutofit/>
          </a:bodyPr>
          <a:lstStyle/>
          <a:p>
            <a:pPr>
              <a:lnSpc>
                <a:spcPct val="150000"/>
              </a:lnSpc>
            </a:pPr>
            <a:r>
              <a:rPr lang="zh-CN" altLang="en-US" sz="2400" dirty="0"/>
              <a:t>客户给销售员发来传真订货， 销售员下班前将当日订货单汇总输入系统。</a:t>
            </a:r>
            <a:endParaRPr lang="zh-CN" altLang="en-US" sz="2400" dirty="0"/>
          </a:p>
          <a:p>
            <a:pPr>
              <a:lnSpc>
                <a:spcPct val="150000"/>
              </a:lnSpc>
            </a:pPr>
            <a:r>
              <a:rPr lang="zh-CN" altLang="en-US" sz="2400" dirty="0"/>
              <a:t>谁是系统的</a:t>
            </a:r>
            <a:r>
              <a:rPr lang="en-US" altLang="zh-CN" sz="2400" dirty="0"/>
              <a:t>Actor</a:t>
            </a:r>
            <a:r>
              <a:rPr lang="zh-CN" altLang="en-US" sz="2400" dirty="0"/>
              <a:t>？</a:t>
            </a:r>
            <a:endParaRPr lang="zh-CN" altLang="en-US" sz="2400" dirty="0"/>
          </a:p>
          <a:p>
            <a:pPr marL="0" indent="0">
              <a:lnSpc>
                <a:spcPct val="150000"/>
              </a:lnSpc>
              <a:spcBef>
                <a:spcPts val="3000"/>
              </a:spcBef>
              <a:buNone/>
            </a:pPr>
            <a:r>
              <a:rPr lang="zh-CN" altLang="en-US" sz="2400" dirty="0" smtClean="0">
                <a:solidFill>
                  <a:schemeClr val="tx1">
                    <a:lumMod val="65000"/>
                    <a:lumOff val="35000"/>
                  </a:schemeClr>
                </a:solidFill>
              </a:rPr>
              <a:t>答案</a:t>
            </a:r>
            <a:r>
              <a:rPr lang="zh-CN" altLang="en-US" sz="2400" dirty="0">
                <a:solidFill>
                  <a:schemeClr val="tx1">
                    <a:lumMod val="65000"/>
                    <a:lumOff val="35000"/>
                  </a:schemeClr>
                </a:solidFill>
              </a:rPr>
              <a:t>：  销售员</a:t>
            </a:r>
            <a:endParaRPr lang="zh-CN" altLang="en-US" sz="2400" dirty="0">
              <a:solidFill>
                <a:schemeClr val="tx1">
                  <a:lumMod val="65000"/>
                  <a:lumOff val="35000"/>
                </a:schemeClr>
              </a:solidFill>
            </a:endParaRPr>
          </a:p>
        </p:txBody>
      </p:sp>
      <p:sp>
        <p:nvSpPr>
          <p:cNvPr id="4" name="日期占位符 3"/>
          <p:cNvSpPr>
            <a:spLocks noGrp="1"/>
          </p:cNvSpPr>
          <p:nvPr>
            <p:ph type="dt" sz="half" idx="10"/>
          </p:nvPr>
        </p:nvSpPr>
        <p:spPr/>
        <p:txBody>
          <a:bodyPr/>
          <a:lstStyle/>
          <a:p>
            <a:fld id="{43184F68-DFB7-4170-A5BE-FE4B53AAC3BB}"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up)">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up)">
                                      <p:cBhvr>
                                        <p:cTn id="16"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识别参与者</a:t>
            </a:r>
            <a:r>
              <a:rPr lang="zh-CN" altLang="en-US" dirty="0" smtClean="0"/>
              <a:t>练习</a:t>
            </a:r>
            <a:r>
              <a:rPr lang="en-US" altLang="zh-CN" dirty="0" smtClean="0"/>
              <a:t>2</a:t>
            </a:r>
            <a:endParaRPr lang="zh-CN" altLang="en-US" dirty="0"/>
          </a:p>
        </p:txBody>
      </p:sp>
      <p:sp>
        <p:nvSpPr>
          <p:cNvPr id="2" name="文本占位符 1"/>
          <p:cNvSpPr>
            <a:spLocks noGrp="1"/>
          </p:cNvSpPr>
          <p:nvPr>
            <p:ph idx="1"/>
          </p:nvPr>
        </p:nvSpPr>
        <p:spPr/>
        <p:txBody>
          <a:bodyPr>
            <a:normAutofit/>
          </a:bodyPr>
          <a:lstStyle/>
          <a:p>
            <a:pPr>
              <a:lnSpc>
                <a:spcPct val="150000"/>
              </a:lnSpc>
            </a:pPr>
            <a:r>
              <a:rPr lang="zh-CN" altLang="en-US" sz="2400" dirty="0"/>
              <a:t>商品销售系统：顾客通过网络下单之后，系统计算出总计金额，税金，运费，并将数目传递给一个外挂的会计系统，该系统是另外购买的。</a:t>
            </a:r>
            <a:endParaRPr lang="zh-CN" altLang="en-US" sz="2400" dirty="0"/>
          </a:p>
          <a:p>
            <a:pPr>
              <a:lnSpc>
                <a:spcPct val="150000"/>
              </a:lnSpc>
            </a:pPr>
            <a:r>
              <a:rPr lang="zh-CN" altLang="en-US" sz="2400" dirty="0"/>
              <a:t>有几个</a:t>
            </a:r>
            <a:r>
              <a:rPr lang="en-US" altLang="zh-CN" sz="2400" dirty="0"/>
              <a:t>Actor</a:t>
            </a:r>
            <a:r>
              <a:rPr lang="zh-CN" altLang="en-US" sz="2400" dirty="0"/>
              <a:t>？</a:t>
            </a:r>
            <a:endParaRPr lang="zh-CN" altLang="en-US" sz="2400" dirty="0"/>
          </a:p>
        </p:txBody>
      </p:sp>
      <p:sp>
        <p:nvSpPr>
          <p:cNvPr id="4" name="日期占位符 3"/>
          <p:cNvSpPr>
            <a:spLocks noGrp="1"/>
          </p:cNvSpPr>
          <p:nvPr>
            <p:ph type="dt" sz="half" idx="10"/>
          </p:nvPr>
        </p:nvSpPr>
        <p:spPr/>
        <p:txBody>
          <a:bodyPr/>
          <a:lstStyle/>
          <a:p>
            <a:fld id="{E0FB5F28-9C24-4594-9EF7-E70DF17CFF52}"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76804" name="Text Box 4"/>
          <p:cNvSpPr txBox="1">
            <a:spLocks noChangeArrowheads="1"/>
          </p:cNvSpPr>
          <p:nvPr/>
        </p:nvSpPr>
        <p:spPr bwMode="auto">
          <a:xfrm>
            <a:off x="1751828" y="3437688"/>
            <a:ext cx="5486400" cy="992579"/>
          </a:xfrm>
          <a:prstGeom prst="rect">
            <a:avLst/>
          </a:prstGeom>
          <a:noFill/>
          <a:ln w="9525">
            <a:noFill/>
            <a:miter lim="800000"/>
          </a:ln>
          <a:effectLst/>
        </p:spPr>
        <p:txBody>
          <a:bodyPr>
            <a:spAutoFit/>
          </a:bodyPr>
          <a:lstStyle/>
          <a:p>
            <a:pPr algn="l">
              <a:spcBef>
                <a:spcPct val="60000"/>
              </a:spcBef>
              <a:buClr>
                <a:schemeClr val="tx1"/>
              </a:buClr>
              <a:buFontTx/>
              <a:buNone/>
            </a:pPr>
            <a:r>
              <a:rPr lang="zh-CN" altLang="en-US" sz="2250" dirty="0">
                <a:solidFill>
                  <a:schemeClr val="tx1">
                    <a:lumMod val="65000"/>
                    <a:lumOff val="35000"/>
                  </a:schemeClr>
                </a:solidFill>
              </a:rPr>
              <a:t>答案：  顾客</a:t>
            </a:r>
            <a:r>
              <a:rPr lang="en-US" altLang="zh-CN" sz="2250" dirty="0">
                <a:solidFill>
                  <a:schemeClr val="tx1">
                    <a:lumMod val="65000"/>
                    <a:lumOff val="35000"/>
                  </a:schemeClr>
                </a:solidFill>
              </a:rPr>
              <a:t>(</a:t>
            </a:r>
            <a:r>
              <a:rPr lang="zh-CN" altLang="en-US" sz="2250" dirty="0">
                <a:solidFill>
                  <a:schemeClr val="tx1">
                    <a:lumMod val="65000"/>
                    <a:lumOff val="35000"/>
                  </a:schemeClr>
                </a:solidFill>
              </a:rPr>
              <a:t>商品销售系统</a:t>
            </a:r>
            <a:r>
              <a:rPr lang="en-US" altLang="zh-CN" sz="2250" dirty="0">
                <a:solidFill>
                  <a:schemeClr val="tx1">
                    <a:lumMod val="65000"/>
                    <a:lumOff val="35000"/>
                  </a:schemeClr>
                </a:solidFill>
              </a:rPr>
              <a:t>)</a:t>
            </a:r>
            <a:r>
              <a:rPr lang="zh-CN" altLang="en-US" sz="2250" dirty="0">
                <a:solidFill>
                  <a:schemeClr val="tx1">
                    <a:lumMod val="65000"/>
                    <a:lumOff val="35000"/>
                  </a:schemeClr>
                </a:solidFill>
              </a:rPr>
              <a:t>，</a:t>
            </a:r>
            <a:endParaRPr lang="zh-CN" altLang="en-US" sz="2250" dirty="0">
              <a:solidFill>
                <a:schemeClr val="tx1">
                  <a:lumMod val="65000"/>
                  <a:lumOff val="35000"/>
                </a:schemeClr>
              </a:solidFill>
            </a:endParaRPr>
          </a:p>
          <a:p>
            <a:pPr algn="l">
              <a:spcBef>
                <a:spcPct val="60000"/>
              </a:spcBef>
              <a:buClr>
                <a:schemeClr val="tx1"/>
              </a:buClr>
              <a:buFontTx/>
              <a:buNone/>
            </a:pPr>
            <a:r>
              <a:rPr lang="zh-CN" altLang="en-US" sz="2250" dirty="0">
                <a:solidFill>
                  <a:schemeClr val="tx1">
                    <a:lumMod val="65000"/>
                    <a:lumOff val="35000"/>
                  </a:schemeClr>
                </a:solidFill>
              </a:rPr>
              <a:t>            商品销售系统</a:t>
            </a:r>
            <a:r>
              <a:rPr lang="en-US" altLang="zh-CN" sz="2250" dirty="0">
                <a:solidFill>
                  <a:schemeClr val="tx1">
                    <a:lumMod val="65000"/>
                    <a:lumOff val="35000"/>
                  </a:schemeClr>
                </a:solidFill>
              </a:rPr>
              <a:t>(</a:t>
            </a:r>
            <a:r>
              <a:rPr lang="zh-CN" altLang="en-US" sz="2250" dirty="0">
                <a:solidFill>
                  <a:schemeClr val="tx1">
                    <a:lumMod val="65000"/>
                    <a:lumOff val="35000"/>
                  </a:schemeClr>
                </a:solidFill>
              </a:rPr>
              <a:t>会计系统</a:t>
            </a:r>
            <a:r>
              <a:rPr lang="en-US" altLang="zh-CN" sz="2250" dirty="0">
                <a:solidFill>
                  <a:schemeClr val="tx1">
                    <a:lumMod val="65000"/>
                    <a:lumOff val="35000"/>
                  </a:schemeClr>
                </a:solidFill>
              </a:rPr>
              <a:t>)</a:t>
            </a:r>
            <a:endParaRPr lang="en-US" altLang="zh-CN" sz="2250" dirty="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up)">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76804"/>
                                        </p:tgtEl>
                                        <p:attrNameLst>
                                          <p:attrName>style.visibility</p:attrName>
                                        </p:attrNameLst>
                                      </p:cBhvr>
                                      <p:to>
                                        <p:strVal val="visible"/>
                                      </p:to>
                                    </p:set>
                                    <p:animEffect transition="in" filter="randombar(horizontal)">
                                      <p:cBhvr>
                                        <p:cTn id="16" dur="500"/>
                                        <p:tgtEl>
                                          <p:spTgt spid="76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680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806115" y="1238757"/>
            <a:ext cx="8052135" cy="2613023"/>
          </a:xfrm>
          <a:prstGeom prst="rect">
            <a:avLst/>
          </a:prstGeom>
        </p:spPr>
        <p:txBody>
          <a:bodyPr wrap="square">
            <a:spAutoFit/>
          </a:bodyPr>
          <a:lstStyle/>
          <a:p>
            <a:pPr marL="342900" indent="-342900">
              <a:lnSpc>
                <a:spcPct val="120000"/>
              </a:lnSpc>
              <a:spcBef>
                <a:spcPts val="900"/>
              </a:spcBef>
              <a:buClr>
                <a:srgbClr val="00B050"/>
              </a:buClr>
              <a:buFont typeface="Wingdings" panose="05000000000000000000" pitchFamily="2" charset="2"/>
              <a:buChar char=""/>
            </a:pPr>
            <a:r>
              <a:rPr lang="zh-CN" altLang="en-US" sz="2400" dirty="0" smtClean="0">
                <a:solidFill>
                  <a:schemeClr val="tx1">
                    <a:lumMod val="65000"/>
                    <a:lumOff val="35000"/>
                  </a:schemeClr>
                </a:solidFill>
                <a:latin typeface="+mj-ea"/>
                <a:ea typeface="+mj-ea"/>
              </a:rPr>
              <a:t>需求分析</a:t>
            </a:r>
            <a:r>
              <a:rPr lang="zh-CN" altLang="en-US" sz="2400" dirty="0">
                <a:solidFill>
                  <a:schemeClr val="tx1">
                    <a:lumMod val="65000"/>
                    <a:lumOff val="35000"/>
                  </a:schemeClr>
                </a:solidFill>
                <a:latin typeface="+mj-ea"/>
                <a:ea typeface="+mj-ea"/>
              </a:rPr>
              <a:t>的基本任务不是确定系统怎样完成它的工作，而是确定系统必须完成哪些工作，也就是对目标系统提出完整、准确、清晰、具体的要求。</a:t>
            </a:r>
            <a:endParaRPr lang="zh-CN" altLang="en-US" sz="2400" dirty="0">
              <a:solidFill>
                <a:schemeClr val="tx1">
                  <a:lumMod val="65000"/>
                  <a:lumOff val="35000"/>
                </a:schemeClr>
              </a:solidFill>
              <a:latin typeface="+mj-ea"/>
              <a:ea typeface="+mj-ea"/>
            </a:endParaRPr>
          </a:p>
          <a:p>
            <a:pPr marL="342900" indent="-342900">
              <a:lnSpc>
                <a:spcPct val="120000"/>
              </a:lnSpc>
              <a:spcBef>
                <a:spcPts val="900"/>
              </a:spcBef>
              <a:buClr>
                <a:srgbClr val="00B050"/>
              </a:buClr>
              <a:buFont typeface="Wingdings" panose="05000000000000000000" pitchFamily="2" charset="2"/>
              <a:buChar char=""/>
            </a:pPr>
            <a:endParaRPr lang="zh-CN" altLang="en-US" sz="2400" dirty="0">
              <a:solidFill>
                <a:schemeClr val="tx1">
                  <a:lumMod val="65000"/>
                  <a:lumOff val="35000"/>
                </a:schemeClr>
              </a:solidFill>
              <a:latin typeface="+mj-ea"/>
              <a:ea typeface="+mj-ea"/>
            </a:endParaRPr>
          </a:p>
          <a:p>
            <a:pPr marL="342900" indent="-342900">
              <a:lnSpc>
                <a:spcPct val="120000"/>
              </a:lnSpc>
              <a:spcBef>
                <a:spcPts val="900"/>
              </a:spcBef>
              <a:buClr>
                <a:srgbClr val="00B050"/>
              </a:buClr>
              <a:buFont typeface="Wingdings" panose="05000000000000000000" pitchFamily="2" charset="2"/>
              <a:buChar char=""/>
            </a:pPr>
            <a:r>
              <a:rPr lang="en-US" altLang="zh-CN" sz="2800" dirty="0">
                <a:solidFill>
                  <a:srgbClr val="FF8900"/>
                </a:solidFill>
                <a:latin typeface="+mj-ea"/>
                <a:ea typeface="+mj-ea"/>
              </a:rPr>
              <a:t>---- </a:t>
            </a:r>
            <a:r>
              <a:rPr lang="zh-CN" altLang="en-US" sz="2800" dirty="0">
                <a:solidFill>
                  <a:srgbClr val="FF8900"/>
                </a:solidFill>
                <a:latin typeface="+mj-ea"/>
                <a:ea typeface="+mj-ea"/>
              </a:rPr>
              <a:t>准确地回答“系统必须做什么”</a:t>
            </a:r>
            <a:endParaRPr lang="zh-CN" altLang="en-US" sz="2800" dirty="0">
              <a:solidFill>
                <a:srgbClr val="FF8900"/>
              </a:solidFill>
              <a:latin typeface="+mj-ea"/>
              <a:ea typeface="+mj-ea"/>
            </a:endParaRPr>
          </a:p>
        </p:txBody>
      </p:sp>
      <p:sp>
        <p:nvSpPr>
          <p:cNvPr id="2" name="标题 1"/>
          <p:cNvSpPr>
            <a:spLocks noGrp="1"/>
          </p:cNvSpPr>
          <p:nvPr>
            <p:ph type="title"/>
          </p:nvPr>
        </p:nvSpPr>
        <p:spPr/>
        <p:txBody>
          <a:bodyPr/>
          <a:lstStyle/>
          <a:p>
            <a:r>
              <a:rPr lang="zh-CN" altLang="en-US" kern="100" dirty="0">
                <a:latin typeface="+mn-ea"/>
                <a:cs typeface="Times New Roman" panose="02020603050405020304" pitchFamily="18" charset="0"/>
              </a:rPr>
              <a:t>软件</a:t>
            </a:r>
            <a:r>
              <a:rPr lang="zh-CN" altLang="en-US" kern="100" dirty="0" smtClean="0">
                <a:latin typeface="+mn-ea"/>
                <a:cs typeface="Times New Roman" panose="02020603050405020304" pitchFamily="18" charset="0"/>
              </a:rPr>
              <a:t>需求分析的任务</a:t>
            </a:r>
            <a:endParaRPr lang="zh-CN" altLang="en-US" dirty="0"/>
          </a:p>
        </p:txBody>
      </p:sp>
      <p:sp>
        <p:nvSpPr>
          <p:cNvPr id="5" name="日期占位符 4"/>
          <p:cNvSpPr>
            <a:spLocks noGrp="1"/>
          </p:cNvSpPr>
          <p:nvPr>
            <p:ph type="dt" sz="half" idx="10"/>
          </p:nvPr>
        </p:nvSpPr>
        <p:spPr/>
        <p:txBody>
          <a:bodyPr/>
          <a:lstStyle/>
          <a:p>
            <a:fld id="{EA540972-7153-43AF-8C81-2414D6EDD03E}"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7" name="灯片编号占位符 6"/>
          <p:cNvSpPr>
            <a:spLocks noGrp="1"/>
          </p:cNvSpPr>
          <p:nvPr>
            <p:ph type="sldNum" sz="quarter" idx="12"/>
          </p:nvPr>
        </p:nvSpPr>
        <p:spPr/>
        <p:txBody>
          <a:bodyPr/>
          <a:lstStyle/>
          <a:p>
            <a:fld id="{F528F39D-B5E5-4CA7-906C-979D5A62978D}" type="slidenum">
              <a:rPr lang="zh-CN" altLang="en-US" smtClean="0"/>
            </a:fld>
            <a:endParaRPr lang="zh-CN" altLang="en-US"/>
          </a:p>
        </p:txBody>
      </p:sp>
      <p:pic>
        <p:nvPicPr>
          <p:cNvPr id="10" name="图片 9"/>
          <p:cNvPicPr>
            <a:picLocks noChangeAspect="1"/>
          </p:cNvPicPr>
          <p:nvPr/>
        </p:nvPicPr>
        <p:blipFill>
          <a:blip r:embed="rId1">
            <a:clrChange>
              <a:clrFrom>
                <a:srgbClr val="FFFFFF"/>
              </a:clrFrom>
              <a:clrTo>
                <a:srgbClr val="FFFFFF">
                  <a:alpha val="0"/>
                </a:srgbClr>
              </a:clrTo>
            </a:clrChange>
          </a:blip>
          <a:stretch>
            <a:fillRect/>
          </a:stretch>
        </p:blipFill>
        <p:spPr>
          <a:xfrm>
            <a:off x="6903687" y="2695074"/>
            <a:ext cx="1867334" cy="194069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pan/>
      </p:transition>
    </mc:Choice>
    <mc:Fallback>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识别用例的方法（难点</a:t>
            </a:r>
            <a:r>
              <a:rPr lang="zh-CN" altLang="en-US" dirty="0" smtClean="0"/>
              <a:t>）</a:t>
            </a:r>
            <a:endParaRPr lang="zh-CN" altLang="en-US" dirty="0"/>
          </a:p>
        </p:txBody>
      </p:sp>
      <p:sp>
        <p:nvSpPr>
          <p:cNvPr id="2" name="文本占位符 1"/>
          <p:cNvSpPr>
            <a:spLocks noGrp="1"/>
          </p:cNvSpPr>
          <p:nvPr>
            <p:ph idx="1"/>
          </p:nvPr>
        </p:nvSpPr>
        <p:spPr>
          <a:xfrm>
            <a:off x="768096" y="976185"/>
            <a:ext cx="8090153" cy="3583458"/>
          </a:xfrm>
        </p:spPr>
        <p:txBody>
          <a:bodyPr>
            <a:noAutofit/>
          </a:bodyPr>
          <a:lstStyle/>
          <a:p>
            <a:pPr marL="342900" indent="-342900">
              <a:lnSpc>
                <a:spcPct val="100000"/>
              </a:lnSpc>
              <a:spcBef>
                <a:spcPts val="800"/>
              </a:spcBef>
            </a:pPr>
            <a:r>
              <a:rPr lang="zh-CN" altLang="en-US" sz="2000" dirty="0"/>
              <a:t>每个参与者的目标是什么</a:t>
            </a:r>
            <a:r>
              <a:rPr lang="zh-CN" altLang="en-US" sz="2000" dirty="0" smtClean="0"/>
              <a:t>？为什么</a:t>
            </a:r>
            <a:r>
              <a:rPr lang="zh-CN" altLang="en-US" sz="2000" dirty="0"/>
              <a:t>参与者要使用这个系统</a:t>
            </a:r>
            <a:r>
              <a:rPr lang="zh-CN" altLang="en-US" sz="2000" dirty="0" smtClean="0"/>
              <a:t>？</a:t>
            </a:r>
            <a:endParaRPr lang="en-US" altLang="zh-CN" sz="2000" dirty="0" smtClean="0"/>
          </a:p>
          <a:p>
            <a:pPr marL="342900" indent="-342900">
              <a:lnSpc>
                <a:spcPct val="100000"/>
              </a:lnSpc>
              <a:spcBef>
                <a:spcPts val="800"/>
              </a:spcBef>
            </a:pPr>
            <a:r>
              <a:rPr lang="zh-CN" altLang="en-US" sz="2000" dirty="0" smtClean="0"/>
              <a:t>参与者</a:t>
            </a:r>
            <a:r>
              <a:rPr lang="zh-CN" altLang="en-US" sz="2000" dirty="0"/>
              <a:t>希望系统提供什么</a:t>
            </a:r>
            <a:r>
              <a:rPr lang="zh-CN" altLang="en-US" sz="2000" dirty="0" smtClean="0"/>
              <a:t>功能？</a:t>
            </a:r>
            <a:endParaRPr lang="en-US" altLang="zh-CN" sz="2000" dirty="0" smtClean="0"/>
          </a:p>
          <a:p>
            <a:pPr marL="342900" indent="-342900">
              <a:lnSpc>
                <a:spcPct val="100000"/>
              </a:lnSpc>
              <a:spcBef>
                <a:spcPts val="800"/>
              </a:spcBef>
            </a:pPr>
            <a:r>
              <a:rPr lang="zh-CN" altLang="en-US" sz="2000" dirty="0" smtClean="0"/>
              <a:t>系统</a:t>
            </a:r>
            <a:r>
              <a:rPr lang="zh-CN" altLang="en-US" sz="2000" dirty="0"/>
              <a:t>是否存储和检索信息，如读取、创建、删除、修改、存储等；如果是，这个行为由哪个参与者</a:t>
            </a:r>
            <a:r>
              <a:rPr lang="zh-CN" altLang="en-US" sz="2000" dirty="0" smtClean="0"/>
              <a:t>触发？</a:t>
            </a:r>
            <a:endParaRPr lang="en-US" altLang="zh-CN" sz="2000" dirty="0" smtClean="0"/>
          </a:p>
          <a:p>
            <a:pPr marL="342900" indent="-342900">
              <a:lnSpc>
                <a:spcPct val="100000"/>
              </a:lnSpc>
              <a:spcBef>
                <a:spcPts val="800"/>
              </a:spcBef>
            </a:pPr>
            <a:r>
              <a:rPr lang="zh-CN" altLang="en-US" sz="2000" dirty="0" smtClean="0"/>
              <a:t>当</a:t>
            </a:r>
            <a:r>
              <a:rPr lang="zh-CN" altLang="en-US" sz="2000" dirty="0"/>
              <a:t>系统改变状态时，是否通知</a:t>
            </a:r>
            <a:r>
              <a:rPr lang="zh-CN" altLang="en-US" sz="2000" dirty="0" smtClean="0"/>
              <a:t>参与者？</a:t>
            </a:r>
            <a:endParaRPr lang="en-US" altLang="zh-CN" sz="2000" dirty="0" smtClean="0"/>
          </a:p>
          <a:p>
            <a:pPr marL="342900" indent="-342900">
              <a:lnSpc>
                <a:spcPct val="100000"/>
              </a:lnSpc>
              <a:spcBef>
                <a:spcPts val="800"/>
              </a:spcBef>
            </a:pPr>
            <a:r>
              <a:rPr lang="zh-CN" altLang="en-US" sz="2000" dirty="0" smtClean="0"/>
              <a:t>是否</a:t>
            </a:r>
            <a:r>
              <a:rPr lang="zh-CN" altLang="en-US" sz="2000" dirty="0"/>
              <a:t>存在影响系统的外部事件，是哪个参与者通知系统这些外部</a:t>
            </a:r>
            <a:r>
              <a:rPr lang="zh-CN" altLang="en-US" sz="2000" dirty="0" smtClean="0"/>
              <a:t>事件？ </a:t>
            </a:r>
            <a:endParaRPr lang="en-US" altLang="zh-CN" sz="2000" dirty="0"/>
          </a:p>
          <a:p>
            <a:pPr marL="342900" indent="-342900">
              <a:lnSpc>
                <a:spcPct val="100000"/>
              </a:lnSpc>
              <a:spcBef>
                <a:spcPts val="800"/>
              </a:spcBef>
            </a:pPr>
            <a:r>
              <a:rPr lang="zh-CN" altLang="en-US" sz="2000" dirty="0" smtClean="0"/>
              <a:t>系统需要哪些输入输出？谁从系统获取信息？</a:t>
            </a:r>
            <a:endParaRPr lang="en-US" altLang="zh-CN" sz="2000" dirty="0" smtClean="0"/>
          </a:p>
          <a:p>
            <a:pPr marL="342900" indent="-342900">
              <a:lnSpc>
                <a:spcPct val="100000"/>
              </a:lnSpc>
              <a:spcBef>
                <a:spcPts val="800"/>
              </a:spcBef>
            </a:pPr>
            <a:r>
              <a:rPr lang="zh-CN" altLang="en-US" sz="2000" dirty="0"/>
              <a:t>参与者是否需要知道系统内部发生的事件或改变？</a:t>
            </a:r>
            <a:endParaRPr lang="en-US" altLang="zh-CN" sz="2000" dirty="0"/>
          </a:p>
          <a:p>
            <a:pPr marL="342900" indent="-342900">
              <a:lnSpc>
                <a:spcPct val="100000"/>
              </a:lnSpc>
              <a:spcBef>
                <a:spcPts val="800"/>
              </a:spcBef>
            </a:pPr>
            <a:r>
              <a:rPr lang="zh-CN" altLang="en-US" sz="2000" dirty="0"/>
              <a:t>系统是否能够应对业务中所有的正确行为与操作？ </a:t>
            </a:r>
            <a:endParaRPr lang="zh-CN" altLang="en-US" sz="2000" dirty="0"/>
          </a:p>
        </p:txBody>
      </p:sp>
      <p:sp>
        <p:nvSpPr>
          <p:cNvPr id="4" name="日期占位符 3"/>
          <p:cNvSpPr>
            <a:spLocks noGrp="1"/>
          </p:cNvSpPr>
          <p:nvPr>
            <p:ph type="dt" sz="half" idx="10"/>
          </p:nvPr>
        </p:nvSpPr>
        <p:spPr/>
        <p:txBody>
          <a:bodyPr/>
          <a:lstStyle/>
          <a:p>
            <a:fld id="{6E4D9EB1-E56B-4AAB-98B5-27A5CD9661D4}"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识别用例的方法</a:t>
            </a:r>
            <a:endParaRPr lang="zh-CN" altLang="en-US" dirty="0"/>
          </a:p>
        </p:txBody>
      </p:sp>
      <p:sp>
        <p:nvSpPr>
          <p:cNvPr id="3" name="内容占位符 2"/>
          <p:cNvSpPr>
            <a:spLocks noGrp="1"/>
          </p:cNvSpPr>
          <p:nvPr>
            <p:ph idx="1"/>
          </p:nvPr>
        </p:nvSpPr>
        <p:spPr>
          <a:xfrm>
            <a:off x="768097" y="949921"/>
            <a:ext cx="7832833" cy="2817009"/>
          </a:xfrm>
        </p:spPr>
        <p:txBody>
          <a:bodyPr>
            <a:normAutofit fontScale="85000" lnSpcReduction="10000"/>
          </a:bodyPr>
          <a:lstStyle/>
          <a:p>
            <a:pPr marL="660400" indent="-386080">
              <a:lnSpc>
                <a:spcPct val="150000"/>
              </a:lnSpc>
              <a:spcBef>
                <a:spcPts val="600"/>
              </a:spcBef>
            </a:pPr>
            <a:r>
              <a:rPr lang="zh-CN" altLang="en-US" sz="2400" dirty="0" smtClean="0"/>
              <a:t>识别用例时一般</a:t>
            </a:r>
            <a:r>
              <a:rPr lang="zh-CN" altLang="en-US" sz="2400" dirty="0"/>
              <a:t>是抽取业务调研报告中的</a:t>
            </a:r>
            <a:r>
              <a:rPr lang="zh-CN" altLang="en-US" sz="2400" dirty="0">
                <a:solidFill>
                  <a:srgbClr val="FF0000"/>
                </a:solidFill>
              </a:rPr>
              <a:t>动词</a:t>
            </a:r>
            <a:r>
              <a:rPr lang="zh-CN" altLang="en-US" sz="2400" dirty="0"/>
              <a:t>或</a:t>
            </a:r>
            <a:r>
              <a:rPr lang="zh-CN" altLang="en-US" sz="2400" dirty="0">
                <a:solidFill>
                  <a:srgbClr val="FF0000"/>
                </a:solidFill>
              </a:rPr>
              <a:t>动词词组</a:t>
            </a:r>
            <a:r>
              <a:rPr lang="zh-CN" altLang="en-US" sz="2400" dirty="0" smtClean="0"/>
              <a:t>。</a:t>
            </a:r>
            <a:endParaRPr lang="en-US" altLang="zh-CN" sz="2400" dirty="0" smtClean="0"/>
          </a:p>
          <a:p>
            <a:pPr marL="660400" indent="-386080">
              <a:lnSpc>
                <a:spcPct val="150000"/>
              </a:lnSpc>
              <a:spcBef>
                <a:spcPts val="600"/>
              </a:spcBef>
            </a:pPr>
            <a:r>
              <a:rPr lang="zh-CN" altLang="en-US" sz="2400" dirty="0" smtClean="0"/>
              <a:t>用例的命名：使用</a:t>
            </a:r>
            <a:r>
              <a:rPr lang="zh-CN" altLang="en-US" sz="2400" dirty="0"/>
              <a:t>主动</a:t>
            </a:r>
            <a:r>
              <a:rPr lang="zh-CN" altLang="en-US" sz="2400" dirty="0" smtClean="0"/>
              <a:t>语态</a:t>
            </a:r>
            <a:r>
              <a:rPr lang="en-US" altLang="zh-CN" sz="2400" dirty="0" smtClean="0"/>
              <a:t>——</a:t>
            </a:r>
            <a:r>
              <a:rPr lang="zh-CN" altLang="en-US" sz="2400" dirty="0" smtClean="0"/>
              <a:t>用</a:t>
            </a:r>
            <a:r>
              <a:rPr lang="zh-CN" altLang="en-US" sz="2400" dirty="0"/>
              <a:t>动词</a:t>
            </a:r>
            <a:r>
              <a:rPr lang="zh-CN" altLang="en-US" sz="2400" dirty="0" smtClean="0"/>
              <a:t>起始</a:t>
            </a:r>
            <a:endParaRPr lang="en-US" altLang="zh-CN" sz="2400" dirty="0" smtClean="0"/>
          </a:p>
          <a:p>
            <a:pPr marL="660400" indent="-386080">
              <a:lnSpc>
                <a:spcPct val="150000"/>
              </a:lnSpc>
              <a:spcBef>
                <a:spcPts val="600"/>
              </a:spcBef>
            </a:pPr>
            <a:r>
              <a:rPr lang="zh-CN" altLang="zh-CN" sz="2400" dirty="0"/>
              <a:t>在分析用例名称是否</a:t>
            </a:r>
            <a:r>
              <a:rPr lang="zh-CN" altLang="zh-CN" sz="2400" dirty="0" smtClean="0"/>
              <a:t>合适，</a:t>
            </a:r>
            <a:r>
              <a:rPr lang="zh-CN" altLang="zh-CN" sz="2400" dirty="0"/>
              <a:t>一个简单有效的方法是将操作者和其用例连在一起读，看是否构成一个完整场景或句子。比如“游客浏览图书”，“游客登录注册”，都是一个完整的场景。而“游客图书”就不是一个完整场景或句子</a:t>
            </a:r>
            <a:r>
              <a:rPr lang="zh-CN" altLang="zh-CN" sz="2400" dirty="0" smtClean="0"/>
              <a:t>。</a:t>
            </a:r>
            <a:endParaRPr lang="zh-CN" altLang="zh-CN" sz="2400" dirty="0"/>
          </a:p>
        </p:txBody>
      </p:sp>
      <p:sp>
        <p:nvSpPr>
          <p:cNvPr id="4" name="日期占位符 3"/>
          <p:cNvSpPr>
            <a:spLocks noGrp="1"/>
          </p:cNvSpPr>
          <p:nvPr>
            <p:ph type="dt" sz="half" idx="10"/>
          </p:nvPr>
        </p:nvSpPr>
        <p:spPr/>
        <p:txBody>
          <a:bodyPr/>
          <a:lstStyle/>
          <a:p>
            <a:fld id="{B349E028-0205-4E9B-845E-5E306C030144}"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
        <p:nvSpPr>
          <p:cNvPr id="7" name="圆角矩形 6"/>
          <p:cNvSpPr/>
          <p:nvPr/>
        </p:nvSpPr>
        <p:spPr>
          <a:xfrm>
            <a:off x="808571" y="3582843"/>
            <a:ext cx="8049679" cy="1149178"/>
          </a:xfrm>
          <a:prstGeom prst="roundRect">
            <a:avLst/>
          </a:prstGeom>
          <a:solidFill>
            <a:schemeClr val="bg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Bef>
                <a:spcPts val="450"/>
              </a:spcBef>
            </a:pPr>
            <a:r>
              <a:rPr lang="zh-CN" altLang="en-US" dirty="0">
                <a:solidFill>
                  <a:schemeClr val="tx1"/>
                </a:solidFill>
                <a:latin typeface="+mj-ea"/>
                <a:ea typeface="+mj-ea"/>
              </a:rPr>
              <a:t>需要注意的是：用例必须是由某一个参与者触发而产生的活动，如果存在跟参与者不进行交互的用例，则可以考虑并入其它用例，或者检查是否缺少参与者。反之，每个参与者也必须至少涉及一个用例。</a:t>
            </a:r>
            <a:endParaRPr lang="zh-CN" altLang="en-US" dirty="0">
              <a:solidFill>
                <a:schemeClr val="tx1"/>
              </a:solidFill>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识别用例</a:t>
            </a:r>
            <a:r>
              <a:rPr lang="zh-CN" altLang="en-US" dirty="0" smtClean="0"/>
              <a:t>的方法</a:t>
            </a:r>
            <a:endParaRPr lang="zh-CN" altLang="en-US" dirty="0"/>
          </a:p>
        </p:txBody>
      </p:sp>
      <p:sp>
        <p:nvSpPr>
          <p:cNvPr id="3" name="文本占位符 2"/>
          <p:cNvSpPr>
            <a:spLocks noGrp="1"/>
          </p:cNvSpPr>
          <p:nvPr>
            <p:ph idx="1"/>
          </p:nvPr>
        </p:nvSpPr>
        <p:spPr>
          <a:xfrm>
            <a:off x="768096" y="828913"/>
            <a:ext cx="7992845" cy="3763033"/>
          </a:xfrm>
        </p:spPr>
        <p:txBody>
          <a:bodyPr>
            <a:noAutofit/>
          </a:bodyPr>
          <a:lstStyle/>
          <a:p>
            <a:pPr marL="342900" indent="-342900">
              <a:lnSpc>
                <a:spcPct val="120000"/>
              </a:lnSpc>
              <a:spcBef>
                <a:spcPts val="1000"/>
              </a:spcBef>
            </a:pPr>
            <a:r>
              <a:rPr lang="zh-CN" altLang="en-US" sz="2000" dirty="0"/>
              <a:t>在具体的需求分析过程中，先从用户角度识别出系统的大致功能（大用例），就像一个黑盒一样，不涉及其内部的任何信息。</a:t>
            </a:r>
            <a:endParaRPr lang="en-US" altLang="zh-CN" sz="2000" dirty="0"/>
          </a:p>
          <a:p>
            <a:pPr marL="342900" indent="-342900">
              <a:lnSpc>
                <a:spcPct val="120000"/>
              </a:lnSpc>
              <a:spcBef>
                <a:spcPts val="1000"/>
              </a:spcBef>
            </a:pPr>
            <a:r>
              <a:rPr lang="zh-CN" altLang="en-US" sz="2000" dirty="0"/>
              <a:t>如果该用例不足以表达足够的信息来支持系统的开发，就有必要把用例黑盒打开，审视其内部结构，找出黑盒内部的参与者和用例（小用例）。</a:t>
            </a:r>
            <a:endParaRPr lang="en-US" altLang="zh-CN" sz="2000" dirty="0"/>
          </a:p>
          <a:p>
            <a:pPr marL="342900" indent="-342900">
              <a:lnSpc>
                <a:spcPct val="120000"/>
              </a:lnSpc>
              <a:spcBef>
                <a:spcPts val="1000"/>
              </a:spcBef>
            </a:pPr>
            <a:r>
              <a:rPr lang="zh-CN" altLang="en-US" sz="2000" dirty="0"/>
              <a:t>就这样不断的打开黑盒，分析黑盒，再打开新的黑盒，直到整个系统可以被清晰的了解为止。</a:t>
            </a:r>
            <a:endParaRPr lang="en-US" altLang="zh-CN" sz="2000" dirty="0"/>
          </a:p>
          <a:p>
            <a:pPr marL="342900" indent="-342900">
              <a:lnSpc>
                <a:spcPct val="120000"/>
              </a:lnSpc>
              <a:spcBef>
                <a:spcPts val="1000"/>
              </a:spcBef>
            </a:pPr>
            <a:r>
              <a:rPr lang="zh-CN" altLang="en-US" sz="2000" dirty="0"/>
              <a:t>通过解读业务分析报告，对用例进行归纳、拆分、补充、汇总，以及对用例关系进行分析和确认。</a:t>
            </a:r>
            <a:endParaRPr lang="zh-CN" altLang="en-US" sz="2000" dirty="0"/>
          </a:p>
        </p:txBody>
      </p:sp>
      <p:sp>
        <p:nvSpPr>
          <p:cNvPr id="5" name="日期占位符 4"/>
          <p:cNvSpPr>
            <a:spLocks noGrp="1"/>
          </p:cNvSpPr>
          <p:nvPr>
            <p:ph type="dt" sz="half" idx="10"/>
          </p:nvPr>
        </p:nvSpPr>
        <p:spPr/>
        <p:txBody>
          <a:bodyPr/>
          <a:lstStyle/>
          <a:p>
            <a:fld id="{11815670-C67D-41FD-B992-E9EEB7A6A702}"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up)">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up)">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识别用例的方法</a:t>
            </a:r>
            <a:endParaRPr lang="zh-CN" altLang="en-US" dirty="0"/>
          </a:p>
        </p:txBody>
      </p:sp>
      <p:sp>
        <p:nvSpPr>
          <p:cNvPr id="3" name="内容占位符 2"/>
          <p:cNvSpPr>
            <a:spLocks noGrp="1"/>
          </p:cNvSpPr>
          <p:nvPr>
            <p:ph idx="1"/>
          </p:nvPr>
        </p:nvSpPr>
        <p:spPr/>
        <p:txBody>
          <a:bodyPr>
            <a:normAutofit/>
          </a:bodyPr>
          <a:lstStyle/>
          <a:p>
            <a:pPr marL="514350" indent="-514350">
              <a:buFont typeface="+mj-lt"/>
              <a:buAutoNum type="arabicPeriod"/>
            </a:pPr>
            <a:r>
              <a:rPr lang="zh-CN" altLang="en-US" sz="2400" dirty="0"/>
              <a:t>和用户</a:t>
            </a:r>
            <a:r>
              <a:rPr lang="zh-CN" altLang="en-US" sz="2400" dirty="0" smtClean="0"/>
              <a:t>交互；</a:t>
            </a:r>
            <a:endParaRPr lang="en-US" altLang="zh-CN" sz="2400" dirty="0" smtClean="0"/>
          </a:p>
          <a:p>
            <a:pPr marL="514350" indent="-514350">
              <a:buFont typeface="+mj-lt"/>
              <a:buAutoNum type="arabicPeriod"/>
            </a:pPr>
            <a:r>
              <a:rPr lang="zh-CN" altLang="en-US" sz="2400" dirty="0" smtClean="0"/>
              <a:t>把</a:t>
            </a:r>
            <a:r>
              <a:rPr lang="zh-CN" altLang="en-US" sz="2400" dirty="0"/>
              <a:t>自己当作</a:t>
            </a:r>
            <a:r>
              <a:rPr lang="en-US" altLang="zh-CN" sz="2400" dirty="0"/>
              <a:t>actor</a:t>
            </a:r>
            <a:r>
              <a:rPr lang="zh-CN" altLang="en-US" sz="2400" dirty="0"/>
              <a:t>，与设想中的系统进行交互。 </a:t>
            </a:r>
            <a:endParaRPr lang="zh-CN" altLang="en-US" sz="2400" dirty="0"/>
          </a:p>
          <a:p>
            <a:pPr marL="457200" indent="-457200"/>
            <a:r>
              <a:rPr lang="zh-CN" altLang="en-US" sz="2400" dirty="0" smtClean="0"/>
              <a:t>考虑：</a:t>
            </a:r>
            <a:endParaRPr lang="en-US" altLang="zh-CN" sz="2400" dirty="0" smtClean="0"/>
          </a:p>
          <a:p>
            <a:pPr lvl="1"/>
            <a:r>
              <a:rPr lang="zh-CN" altLang="en-US" sz="2000" dirty="0" smtClean="0"/>
              <a:t>系统</a:t>
            </a:r>
            <a:r>
              <a:rPr lang="zh-CN" altLang="en-US" sz="2000" dirty="0"/>
              <a:t>交互的目的是什么</a:t>
            </a:r>
            <a:r>
              <a:rPr lang="zh-CN" altLang="en-US" sz="2000" dirty="0" smtClean="0"/>
              <a:t>？</a:t>
            </a:r>
            <a:endParaRPr lang="en-US" altLang="zh-CN" sz="2000" dirty="0" smtClean="0"/>
          </a:p>
          <a:p>
            <a:pPr lvl="1"/>
            <a:r>
              <a:rPr lang="zh-CN" altLang="en-US" sz="2000" dirty="0" smtClean="0"/>
              <a:t>需要</a:t>
            </a:r>
            <a:r>
              <a:rPr lang="zh-CN" altLang="en-US" sz="2000" dirty="0"/>
              <a:t>向系统输入什么信息</a:t>
            </a:r>
            <a:r>
              <a:rPr lang="zh-CN" altLang="en-US" sz="2000" dirty="0" smtClean="0"/>
              <a:t>？</a:t>
            </a:r>
            <a:endParaRPr lang="en-US" altLang="zh-CN" sz="2000" dirty="0" smtClean="0"/>
          </a:p>
          <a:p>
            <a:pPr lvl="1"/>
            <a:r>
              <a:rPr lang="zh-CN" altLang="en-US" sz="2000" dirty="0" smtClean="0"/>
              <a:t>希望</a:t>
            </a:r>
            <a:r>
              <a:rPr lang="zh-CN" altLang="en-US" sz="2000" dirty="0"/>
              <a:t>由系统进行什么处理并从它得到何种结果？ </a:t>
            </a:r>
            <a:endParaRPr lang="zh-CN" altLang="en-US" sz="2000" dirty="0"/>
          </a:p>
          <a:p>
            <a:pPr marL="457200" indent="-457200"/>
            <a:r>
              <a:rPr lang="zh-CN" altLang="en-US" sz="2400" dirty="0"/>
              <a:t>注意：确定</a:t>
            </a:r>
            <a:r>
              <a:rPr lang="en-US" altLang="zh-CN" sz="2400" dirty="0"/>
              <a:t>Use Case</a:t>
            </a:r>
            <a:r>
              <a:rPr lang="zh-CN" altLang="en-US" sz="2400" dirty="0"/>
              <a:t>和确定</a:t>
            </a:r>
            <a:r>
              <a:rPr lang="en-US" altLang="zh-CN" sz="2400" dirty="0"/>
              <a:t>actor</a:t>
            </a:r>
            <a:r>
              <a:rPr lang="zh-CN" altLang="en-US" sz="2400" dirty="0"/>
              <a:t>不能截然分开 </a:t>
            </a:r>
            <a:endParaRPr lang="zh-CN" altLang="en-US" sz="2400" dirty="0"/>
          </a:p>
        </p:txBody>
      </p:sp>
      <p:sp>
        <p:nvSpPr>
          <p:cNvPr id="4" name="日期占位符 3"/>
          <p:cNvSpPr>
            <a:spLocks noGrp="1"/>
          </p:cNvSpPr>
          <p:nvPr>
            <p:ph type="dt" sz="half" idx="10"/>
          </p:nvPr>
        </p:nvSpPr>
        <p:spPr/>
        <p:txBody>
          <a:bodyPr/>
          <a:lstStyle/>
          <a:p>
            <a:fld id="{B349E028-0205-4E9B-845E-5E306C030144}"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识别用例的注意事项</a:t>
            </a:r>
            <a:endParaRPr lang="zh-CN" altLang="en-US" dirty="0"/>
          </a:p>
        </p:txBody>
      </p:sp>
      <p:sp>
        <p:nvSpPr>
          <p:cNvPr id="3" name="内容占位符 2"/>
          <p:cNvSpPr>
            <a:spLocks noGrp="1"/>
          </p:cNvSpPr>
          <p:nvPr>
            <p:ph idx="1"/>
          </p:nvPr>
        </p:nvSpPr>
        <p:spPr>
          <a:xfrm>
            <a:off x="768097" y="926757"/>
            <a:ext cx="8090153" cy="3681694"/>
          </a:xfrm>
        </p:spPr>
        <p:txBody>
          <a:bodyPr>
            <a:noAutofit/>
          </a:bodyPr>
          <a:lstStyle/>
          <a:p>
            <a:pPr marL="457200" indent="-457200">
              <a:spcBef>
                <a:spcPts val="600"/>
              </a:spcBef>
            </a:pPr>
            <a:r>
              <a:rPr lang="zh-CN" altLang="en-US" sz="2400" dirty="0"/>
              <a:t>用例建模是为了表示系统的</a:t>
            </a:r>
            <a:r>
              <a:rPr lang="zh-CN" altLang="en-US" sz="2400" dirty="0" smtClean="0"/>
              <a:t>行为，通过</a:t>
            </a:r>
            <a:r>
              <a:rPr lang="zh-CN" altLang="en-US" sz="2400" dirty="0"/>
              <a:t>模型可以很容易理解</a:t>
            </a:r>
            <a:r>
              <a:rPr lang="zh-CN" altLang="en-US" sz="2400" dirty="0" smtClean="0"/>
              <a:t>系统进行</a:t>
            </a:r>
            <a:r>
              <a:rPr lang="zh-CN" altLang="en-US" sz="2400" dirty="0"/>
              <a:t>的</a:t>
            </a:r>
            <a:r>
              <a:rPr lang="zh-CN" altLang="en-US" sz="2400" dirty="0" smtClean="0"/>
              <a:t>操作。</a:t>
            </a:r>
            <a:endParaRPr lang="en-US" altLang="zh-CN" sz="2400" dirty="0" smtClean="0"/>
          </a:p>
          <a:p>
            <a:pPr marL="457200" indent="-457200">
              <a:spcBef>
                <a:spcPts val="600"/>
              </a:spcBef>
            </a:pPr>
            <a:r>
              <a:rPr lang="zh-CN" altLang="en-US" sz="2400" dirty="0" smtClean="0"/>
              <a:t>应该</a:t>
            </a:r>
            <a:r>
              <a:rPr lang="zh-CN" altLang="en-US" sz="2400" dirty="0"/>
              <a:t>识别出所有的用例，用来表达所有的需求。 </a:t>
            </a:r>
            <a:endParaRPr lang="en-US" altLang="zh-CN" sz="2400" dirty="0" smtClean="0"/>
          </a:p>
          <a:p>
            <a:pPr marL="457200" indent="-457200">
              <a:spcBef>
                <a:spcPts val="600"/>
              </a:spcBef>
            </a:pPr>
            <a:r>
              <a:rPr lang="zh-CN" altLang="en-US" sz="2400" dirty="0" smtClean="0"/>
              <a:t>系统</a:t>
            </a:r>
            <a:r>
              <a:rPr lang="zh-CN" altLang="en-US" sz="2400" dirty="0"/>
              <a:t>的任何一个特性都可以找到对应的</a:t>
            </a:r>
            <a:r>
              <a:rPr lang="zh-CN" altLang="en-US" sz="2400" dirty="0" smtClean="0"/>
              <a:t>用例。 </a:t>
            </a:r>
            <a:endParaRPr lang="en-US" altLang="zh-CN" sz="2400" dirty="0" smtClean="0"/>
          </a:p>
          <a:p>
            <a:pPr marL="457200" indent="-457200">
              <a:spcBef>
                <a:spcPts val="600"/>
              </a:spcBef>
            </a:pPr>
            <a:r>
              <a:rPr lang="zh-CN" altLang="en-US" sz="2400" dirty="0" smtClean="0"/>
              <a:t>用例</a:t>
            </a:r>
            <a:r>
              <a:rPr lang="zh-CN" altLang="en-US" sz="2400" dirty="0"/>
              <a:t>模型并不包含多余的行为；所有的用例可以追溯到系统的</a:t>
            </a:r>
            <a:r>
              <a:rPr lang="zh-CN" altLang="en-US" sz="2400" dirty="0" smtClean="0"/>
              <a:t>功能性</a:t>
            </a:r>
            <a:r>
              <a:rPr lang="zh-CN" altLang="en-US" sz="2400" dirty="0"/>
              <a:t>需求作为验证</a:t>
            </a:r>
            <a:r>
              <a:rPr lang="zh-CN" altLang="en-US" sz="2400" dirty="0" smtClean="0"/>
              <a:t>。</a:t>
            </a:r>
            <a:endParaRPr lang="en-US" altLang="zh-CN" sz="2400" dirty="0" smtClean="0"/>
          </a:p>
          <a:p>
            <a:pPr marL="457200" indent="-457200">
              <a:spcBef>
                <a:spcPts val="600"/>
              </a:spcBef>
            </a:pPr>
            <a:r>
              <a:rPr lang="zh-CN" altLang="en-US" sz="2400" dirty="0" smtClean="0"/>
              <a:t>去掉</a:t>
            </a:r>
            <a:r>
              <a:rPr lang="zh-CN" altLang="en-US" sz="2400" dirty="0"/>
              <a:t>所有的</a:t>
            </a:r>
            <a:r>
              <a:rPr lang="en-US" altLang="zh-CN" sz="2400" dirty="0" smtClean="0"/>
              <a:t>CRUD</a:t>
            </a:r>
            <a:r>
              <a:rPr lang="zh-CN" altLang="en-US" sz="2400" dirty="0" smtClean="0"/>
              <a:t>类</a:t>
            </a:r>
            <a:r>
              <a:rPr lang="zh-CN" altLang="en-US" sz="2400" dirty="0"/>
              <a:t>的</a:t>
            </a:r>
            <a:r>
              <a:rPr lang="zh-CN" altLang="en-US" sz="2400" dirty="0" smtClean="0"/>
              <a:t>用例：</a:t>
            </a:r>
            <a:endParaRPr lang="en-US" altLang="zh-CN" sz="2400" dirty="0" smtClean="0"/>
          </a:p>
          <a:p>
            <a:pPr lvl="1">
              <a:spcBef>
                <a:spcPts val="600"/>
              </a:spcBef>
            </a:pPr>
            <a:r>
              <a:rPr lang="zh-CN" altLang="en-US" sz="2000" dirty="0" smtClean="0"/>
              <a:t>创建</a:t>
            </a:r>
            <a:r>
              <a:rPr lang="en-US" altLang="zh-CN" sz="2000" dirty="0"/>
              <a:t>(Create), </a:t>
            </a:r>
            <a:r>
              <a:rPr lang="zh-CN" altLang="en-US" sz="2000" dirty="0"/>
              <a:t>查找</a:t>
            </a:r>
            <a:r>
              <a:rPr lang="en-US" altLang="zh-CN" sz="2000" dirty="0"/>
              <a:t>(Retrieve), </a:t>
            </a:r>
            <a:r>
              <a:rPr lang="zh-CN" altLang="en-US" sz="2000" dirty="0"/>
              <a:t>更新</a:t>
            </a:r>
            <a:r>
              <a:rPr lang="en-US" altLang="zh-CN" sz="2000" dirty="0"/>
              <a:t>(Update), </a:t>
            </a:r>
            <a:r>
              <a:rPr lang="zh-CN" altLang="en-US" sz="2000" dirty="0"/>
              <a:t>删除</a:t>
            </a:r>
            <a:r>
              <a:rPr lang="en-US" altLang="zh-CN" sz="2000" dirty="0"/>
              <a:t>(Delete) </a:t>
            </a:r>
            <a:endParaRPr lang="zh-CN" altLang="en-US" sz="2000" dirty="0"/>
          </a:p>
        </p:txBody>
      </p:sp>
      <p:sp>
        <p:nvSpPr>
          <p:cNvPr id="4" name="日期占位符 3"/>
          <p:cNvSpPr>
            <a:spLocks noGrp="1"/>
          </p:cNvSpPr>
          <p:nvPr>
            <p:ph type="dt" sz="half" idx="10"/>
          </p:nvPr>
        </p:nvSpPr>
        <p:spPr/>
        <p:txBody>
          <a:bodyPr/>
          <a:lstStyle/>
          <a:p>
            <a:fld id="{B349E028-0205-4E9B-845E-5E306C030144}"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如何避免功能性分解</a:t>
            </a:r>
            <a:endParaRPr lang="zh-CN" altLang="en-US" dirty="0"/>
          </a:p>
        </p:txBody>
      </p:sp>
      <p:sp>
        <p:nvSpPr>
          <p:cNvPr id="4" name="日期占位符 3"/>
          <p:cNvSpPr>
            <a:spLocks noGrp="1"/>
          </p:cNvSpPr>
          <p:nvPr>
            <p:ph type="dt" sz="half" idx="10"/>
          </p:nvPr>
        </p:nvSpPr>
        <p:spPr/>
        <p:txBody>
          <a:bodyPr/>
          <a:lstStyle/>
          <a:p>
            <a:fld id="{B349E028-0205-4E9B-845E-5E306C030144}"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pic>
        <p:nvPicPr>
          <p:cNvPr id="7" name="图片 6"/>
          <p:cNvPicPr>
            <a:picLocks noChangeAspect="1"/>
          </p:cNvPicPr>
          <p:nvPr/>
        </p:nvPicPr>
        <p:blipFill>
          <a:blip r:embed="rId1"/>
          <a:stretch>
            <a:fillRect/>
          </a:stretch>
        </p:blipFill>
        <p:spPr>
          <a:xfrm>
            <a:off x="883345" y="841270"/>
            <a:ext cx="3000715" cy="3818074"/>
          </a:xfrm>
          <a:prstGeom prst="rect">
            <a:avLst/>
          </a:prstGeom>
        </p:spPr>
      </p:pic>
      <p:pic>
        <p:nvPicPr>
          <p:cNvPr id="8" name="图片 7"/>
          <p:cNvPicPr>
            <a:picLocks noChangeAspect="1"/>
          </p:cNvPicPr>
          <p:nvPr/>
        </p:nvPicPr>
        <p:blipFill>
          <a:blip r:embed="rId2"/>
          <a:stretch>
            <a:fillRect/>
          </a:stretch>
        </p:blipFill>
        <p:spPr>
          <a:xfrm>
            <a:off x="4127429" y="884941"/>
            <a:ext cx="4774538" cy="3681303"/>
          </a:xfrm>
          <a:prstGeom prst="rect">
            <a:avLst/>
          </a:prstGeom>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识别</a:t>
            </a:r>
            <a:r>
              <a:rPr lang="zh-CN" altLang="en-US" dirty="0" smtClean="0"/>
              <a:t>用例案例</a:t>
            </a:r>
            <a:endParaRPr lang="zh-CN" altLang="en-US" dirty="0"/>
          </a:p>
        </p:txBody>
      </p:sp>
      <p:sp>
        <p:nvSpPr>
          <p:cNvPr id="2" name="文本占位符 1"/>
          <p:cNvSpPr>
            <a:spLocks noGrp="1"/>
          </p:cNvSpPr>
          <p:nvPr>
            <p:ph idx="1"/>
          </p:nvPr>
        </p:nvSpPr>
        <p:spPr>
          <a:xfrm>
            <a:off x="768096" y="1309816"/>
            <a:ext cx="4594735" cy="2835278"/>
          </a:xfrm>
        </p:spPr>
        <p:txBody>
          <a:bodyPr>
            <a:normAutofit/>
          </a:bodyPr>
          <a:lstStyle/>
          <a:p>
            <a:pPr marL="0" indent="0">
              <a:lnSpc>
                <a:spcPct val="130000"/>
              </a:lnSpc>
              <a:buNone/>
            </a:pPr>
            <a:r>
              <a:rPr lang="zh-CN" altLang="en-US" sz="2400" dirty="0" smtClean="0"/>
              <a:t>例如</a:t>
            </a:r>
            <a:r>
              <a:rPr lang="zh-CN" altLang="en-US" sz="2400" dirty="0"/>
              <a:t>，</a:t>
            </a:r>
            <a:r>
              <a:rPr lang="en-US" altLang="zh-CN" sz="2400" dirty="0"/>
              <a:t>Email</a:t>
            </a:r>
            <a:r>
              <a:rPr lang="zh-CN" altLang="en-US" sz="2400" dirty="0"/>
              <a:t>客户端（如</a:t>
            </a:r>
            <a:r>
              <a:rPr lang="en-US" altLang="zh-CN" sz="2400" dirty="0"/>
              <a:t>Outlook Express</a:t>
            </a:r>
            <a:r>
              <a:rPr lang="zh-CN" altLang="en-US" sz="2400" dirty="0"/>
              <a:t>）：</a:t>
            </a:r>
            <a:endParaRPr lang="en-US" altLang="zh-CN" sz="2400" dirty="0"/>
          </a:p>
          <a:p>
            <a:pPr marL="0" indent="0">
              <a:lnSpc>
                <a:spcPct val="130000"/>
              </a:lnSpc>
              <a:buNone/>
            </a:pPr>
            <a:r>
              <a:rPr lang="zh-CN" altLang="en-US" sz="2400" dirty="0"/>
              <a:t>用户</a:t>
            </a:r>
            <a:r>
              <a:rPr lang="en-US" altLang="zh-CN" sz="2400" dirty="0"/>
              <a:t>A</a:t>
            </a:r>
            <a:r>
              <a:rPr lang="zh-CN" altLang="en-US" sz="2400" dirty="0"/>
              <a:t>在北京发邮件给深圳的</a:t>
            </a:r>
            <a:r>
              <a:rPr lang="en-US" altLang="zh-CN" sz="2400" dirty="0"/>
              <a:t>B</a:t>
            </a:r>
            <a:r>
              <a:rPr lang="zh-CN" altLang="en-US" sz="2400" dirty="0"/>
              <a:t>，系统提醒</a:t>
            </a:r>
            <a:r>
              <a:rPr lang="en-US" altLang="zh-CN" sz="2400" dirty="0" smtClean="0"/>
              <a:t>B”</a:t>
            </a:r>
            <a:r>
              <a:rPr lang="zh-CN" altLang="en-US" sz="2400" dirty="0" smtClean="0"/>
              <a:t>你</a:t>
            </a:r>
            <a:r>
              <a:rPr lang="zh-CN" altLang="en-US" sz="2400" dirty="0"/>
              <a:t>有新邮件”，用户</a:t>
            </a:r>
            <a:r>
              <a:rPr lang="en-US" altLang="zh-CN" sz="2400" dirty="0"/>
              <a:t>B</a:t>
            </a:r>
            <a:r>
              <a:rPr lang="zh-CN" altLang="en-US" sz="2400" dirty="0"/>
              <a:t>收邮件。</a:t>
            </a:r>
            <a:endParaRPr lang="zh-CN" altLang="en-US" sz="2400" dirty="0"/>
          </a:p>
        </p:txBody>
      </p:sp>
      <p:sp>
        <p:nvSpPr>
          <p:cNvPr id="4" name="日期占位符 3"/>
          <p:cNvSpPr>
            <a:spLocks noGrp="1"/>
          </p:cNvSpPr>
          <p:nvPr>
            <p:ph type="dt" sz="half" idx="10"/>
          </p:nvPr>
        </p:nvSpPr>
        <p:spPr/>
        <p:txBody>
          <a:bodyPr/>
          <a:lstStyle/>
          <a:p>
            <a:fld id="{AD79901A-0DE8-4B77-A821-48CC00FF83C1}"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78852" name="Picture 4"/>
          <p:cNvPicPr>
            <a:picLocks noChangeAspect="1" noChangeArrowheads="1"/>
          </p:cNvPicPr>
          <p:nvPr/>
        </p:nvPicPr>
        <p:blipFill>
          <a:blip r:embed="rId1" cstate="print">
            <a:clrChange>
              <a:clrFrom>
                <a:srgbClr val="FEFEFE"/>
              </a:clrFrom>
              <a:clrTo>
                <a:srgbClr val="FEFEFE">
                  <a:alpha val="0"/>
                </a:srgbClr>
              </a:clrTo>
            </a:clrChange>
          </a:blip>
          <a:srcRect/>
          <a:stretch>
            <a:fillRect/>
          </a:stretch>
        </p:blipFill>
        <p:spPr bwMode="auto">
          <a:xfrm>
            <a:off x="5938906" y="1121071"/>
            <a:ext cx="2189094" cy="2940918"/>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78852"/>
                                        </p:tgtEl>
                                        <p:attrNameLst>
                                          <p:attrName>style.visibility</p:attrName>
                                        </p:attrNameLst>
                                      </p:cBhvr>
                                      <p:to>
                                        <p:strVal val="visible"/>
                                      </p:to>
                                    </p:set>
                                    <p:animEffect transition="in" filter="randombar(horizontal)">
                                      <p:cBhvr>
                                        <p:cTn id="16" dur="500"/>
                                        <p:tgtEl>
                                          <p:spTgt spid="78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识别</a:t>
            </a:r>
            <a:r>
              <a:rPr lang="zh-CN" altLang="en-US" dirty="0" smtClean="0"/>
              <a:t>用例案例</a:t>
            </a:r>
            <a:endParaRPr lang="zh-CN" altLang="en-US" dirty="0"/>
          </a:p>
        </p:txBody>
      </p:sp>
      <p:sp>
        <p:nvSpPr>
          <p:cNvPr id="4" name="文本占位符 3"/>
          <p:cNvSpPr>
            <a:spLocks noGrp="1"/>
          </p:cNvSpPr>
          <p:nvPr>
            <p:ph idx="1"/>
          </p:nvPr>
        </p:nvSpPr>
        <p:spPr>
          <a:xfrm>
            <a:off x="768097" y="1037967"/>
            <a:ext cx="5106329" cy="3694053"/>
          </a:xfrm>
        </p:spPr>
        <p:txBody>
          <a:bodyPr>
            <a:normAutofit/>
          </a:bodyPr>
          <a:lstStyle/>
          <a:p>
            <a:pPr marL="0" indent="0">
              <a:lnSpc>
                <a:spcPct val="130000"/>
              </a:lnSpc>
              <a:spcBef>
                <a:spcPts val="900"/>
              </a:spcBef>
              <a:buNone/>
            </a:pPr>
            <a:r>
              <a:rPr lang="zh-CN" altLang="en-US" sz="2400" dirty="0"/>
              <a:t>一个论坛类的应用，用户可以提问，别人来回答，如果有自己问题被解答的话，就给发问者发一份邮件通知。</a:t>
            </a:r>
            <a:endParaRPr lang="zh-CN" altLang="en-US" sz="2400" dirty="0"/>
          </a:p>
          <a:p>
            <a:pPr marL="0" indent="0">
              <a:lnSpc>
                <a:spcPct val="130000"/>
              </a:lnSpc>
              <a:spcBef>
                <a:spcPts val="900"/>
              </a:spcBef>
              <a:buNone/>
            </a:pPr>
            <a:r>
              <a:rPr lang="zh-CN" altLang="en-US" sz="2400" dirty="0"/>
              <a:t>注意：发邮件这个用例可以是单独的用例，也可以是由回答用例扩展出来的用例。</a:t>
            </a:r>
            <a:endParaRPr lang="zh-CN" altLang="en-US" sz="2400" dirty="0"/>
          </a:p>
        </p:txBody>
      </p:sp>
      <p:sp>
        <p:nvSpPr>
          <p:cNvPr id="3" name="日期占位符 2"/>
          <p:cNvSpPr>
            <a:spLocks noGrp="1"/>
          </p:cNvSpPr>
          <p:nvPr>
            <p:ph type="dt" sz="half" idx="10"/>
          </p:nvPr>
        </p:nvSpPr>
        <p:spPr/>
        <p:txBody>
          <a:bodyPr/>
          <a:lstStyle/>
          <a:p>
            <a:fld id="{CAEA0539-434C-4E9D-AC8F-1F11C957A617}"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77828" name="Picture 4"/>
          <p:cNvPicPr>
            <a:picLocks noChangeAspect="1" noChangeArrowheads="1"/>
          </p:cNvPicPr>
          <p:nvPr/>
        </p:nvPicPr>
        <p:blipFill>
          <a:blip r:embed="rId1" cstate="print">
            <a:clrChange>
              <a:clrFrom>
                <a:srgbClr val="FEFEFE"/>
              </a:clrFrom>
              <a:clrTo>
                <a:srgbClr val="FEFEFE">
                  <a:alpha val="0"/>
                </a:srgbClr>
              </a:clrTo>
            </a:clrChange>
          </a:blip>
          <a:srcRect b="26280"/>
          <a:stretch>
            <a:fillRect/>
          </a:stretch>
        </p:blipFill>
        <p:spPr bwMode="auto">
          <a:xfrm>
            <a:off x="6257486" y="1146644"/>
            <a:ext cx="2363985" cy="3071568"/>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7828"/>
                                        </p:tgtEl>
                                        <p:attrNameLst>
                                          <p:attrName>style.visibility</p:attrName>
                                        </p:attrNameLst>
                                      </p:cBhvr>
                                      <p:to>
                                        <p:strVal val="visible"/>
                                      </p:to>
                                    </p:set>
                                    <p:animEffect transition="in" filter="randombar(horizontal)">
                                      <p:cBhvr>
                                        <p:cTn id="12" dur="500"/>
                                        <p:tgtEl>
                                          <p:spTgt spid="778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up)">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识别</a:t>
            </a:r>
            <a:r>
              <a:rPr lang="zh-CN" altLang="en-US" dirty="0" smtClean="0"/>
              <a:t>用例练习</a:t>
            </a:r>
            <a:endParaRPr lang="zh-CN" altLang="en-US" dirty="0"/>
          </a:p>
        </p:txBody>
      </p:sp>
      <p:sp>
        <p:nvSpPr>
          <p:cNvPr id="3" name="文本占位符 2"/>
          <p:cNvSpPr>
            <a:spLocks noGrp="1"/>
          </p:cNvSpPr>
          <p:nvPr>
            <p:ph idx="1"/>
          </p:nvPr>
        </p:nvSpPr>
        <p:spPr>
          <a:xfrm>
            <a:off x="768097" y="1050324"/>
            <a:ext cx="3922578" cy="3015050"/>
          </a:xfrm>
        </p:spPr>
        <p:txBody>
          <a:bodyPr>
            <a:normAutofit/>
          </a:bodyPr>
          <a:lstStyle/>
          <a:p>
            <a:pPr algn="just">
              <a:lnSpc>
                <a:spcPct val="130000"/>
              </a:lnSpc>
            </a:pPr>
            <a:r>
              <a:rPr lang="zh-CN" altLang="en-US" sz="2400" dirty="0"/>
              <a:t>在图书管理系统中，工作人员的日常业务有：图书管理、借书证管理、图书的借阅和归还等</a:t>
            </a:r>
            <a:r>
              <a:rPr lang="zh-CN" altLang="en-US" sz="2400" dirty="0" smtClean="0"/>
              <a:t>。</a:t>
            </a:r>
            <a:endParaRPr lang="en-US" altLang="zh-CN" sz="2400" dirty="0" smtClean="0"/>
          </a:p>
          <a:p>
            <a:pPr algn="just">
              <a:lnSpc>
                <a:spcPct val="130000"/>
              </a:lnSpc>
            </a:pPr>
            <a:r>
              <a:rPr lang="zh-CN" altLang="en-US" sz="2400" dirty="0" smtClean="0"/>
              <a:t>请</a:t>
            </a:r>
            <a:r>
              <a:rPr lang="zh-CN" altLang="en-US" sz="2400" dirty="0"/>
              <a:t>画出该系统的用例图。</a:t>
            </a:r>
            <a:endParaRPr lang="zh-CN" altLang="en-US" sz="2400" dirty="0"/>
          </a:p>
        </p:txBody>
      </p:sp>
      <p:sp>
        <p:nvSpPr>
          <p:cNvPr id="6" name="日期占位符 5"/>
          <p:cNvSpPr>
            <a:spLocks noGrp="1"/>
          </p:cNvSpPr>
          <p:nvPr>
            <p:ph type="dt" sz="half" idx="10"/>
          </p:nvPr>
        </p:nvSpPr>
        <p:spPr/>
        <p:txBody>
          <a:bodyPr/>
          <a:lstStyle/>
          <a:p>
            <a:fld id="{FCCE74F7-E027-4448-AAF7-2C5B43F97260}" type="datetime1">
              <a:rPr lang="zh-CN" altLang="en-US" smtClean="0"/>
            </a:fld>
            <a:endParaRPr lang="zh-CN" altLang="en-US"/>
          </a:p>
        </p:txBody>
      </p:sp>
      <p:sp>
        <p:nvSpPr>
          <p:cNvPr id="7" name="页脚占位符 6"/>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5" name="Picture 2"/>
          <p:cNvPicPr>
            <a:picLocks noChangeAspect="1" noChangeArrowheads="1"/>
          </p:cNvPicPr>
          <p:nvPr/>
        </p:nvPicPr>
        <p:blipFill>
          <a:blip r:embed="rId1" cstate="print"/>
          <a:srcRect/>
          <a:stretch>
            <a:fillRect/>
          </a:stretch>
        </p:blipFill>
        <p:spPr bwMode="auto">
          <a:xfrm>
            <a:off x="4976425" y="683088"/>
            <a:ext cx="4167575" cy="4061290"/>
          </a:xfrm>
          <a:prstGeom prst="rect">
            <a:avLst/>
          </a:prstGeom>
          <a:noFill/>
          <a:ln w="9525" algn="ctr">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识别用例练习</a:t>
            </a:r>
            <a:endParaRPr lang="zh-CN" altLang="en-US" dirty="0"/>
          </a:p>
        </p:txBody>
      </p:sp>
      <p:sp>
        <p:nvSpPr>
          <p:cNvPr id="3" name="内容占位符 2"/>
          <p:cNvSpPr>
            <a:spLocks noGrp="1"/>
          </p:cNvSpPr>
          <p:nvPr>
            <p:ph idx="1"/>
          </p:nvPr>
        </p:nvSpPr>
        <p:spPr>
          <a:xfrm>
            <a:off x="768097" y="1123121"/>
            <a:ext cx="7832833" cy="3608899"/>
          </a:xfrm>
        </p:spPr>
        <p:txBody>
          <a:bodyPr/>
          <a:lstStyle/>
          <a:p>
            <a:r>
              <a:rPr lang="en-US" altLang="zh-CN" dirty="0" smtClean="0"/>
              <a:t>ATM</a:t>
            </a:r>
            <a:r>
              <a:rPr lang="zh-CN" altLang="en-US" dirty="0" smtClean="0"/>
              <a:t>自动取款机的主要功能有：存款、取款、转账、查询账户信息、修改密码、登录等。</a:t>
            </a:r>
            <a:endParaRPr lang="en-US" altLang="zh-CN" dirty="0" smtClean="0"/>
          </a:p>
          <a:p>
            <a:r>
              <a:rPr lang="zh-CN" altLang="en-US" dirty="0" smtClean="0"/>
              <a:t>请画出</a:t>
            </a:r>
            <a:r>
              <a:rPr lang="en-US" altLang="zh-CN" dirty="0" smtClean="0"/>
              <a:t>ATM</a:t>
            </a:r>
            <a:r>
              <a:rPr lang="zh-CN" altLang="en-US" dirty="0" smtClean="0"/>
              <a:t>机的用例图。</a:t>
            </a:r>
            <a:endParaRPr lang="zh-CN" altLang="en-US" dirty="0"/>
          </a:p>
        </p:txBody>
      </p:sp>
      <p:sp>
        <p:nvSpPr>
          <p:cNvPr id="4" name="日期占位符 3"/>
          <p:cNvSpPr>
            <a:spLocks noGrp="1"/>
          </p:cNvSpPr>
          <p:nvPr>
            <p:ph type="dt" sz="half" idx="10"/>
          </p:nvPr>
        </p:nvSpPr>
        <p:spPr/>
        <p:txBody>
          <a:bodyPr/>
          <a:lstStyle/>
          <a:p>
            <a:fld id="{B349E028-0205-4E9B-845E-5E306C030144}"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943228" y="3803570"/>
            <a:ext cx="7794453" cy="738664"/>
          </a:xfrm>
          <a:prstGeom prst="rect">
            <a:avLst/>
          </a:prstGeom>
        </p:spPr>
        <p:txBody>
          <a:bodyPr wrap="square">
            <a:spAutoFit/>
          </a:bodyPr>
          <a:lstStyle/>
          <a:p>
            <a:pPr algn="just">
              <a:spcBef>
                <a:spcPts val="900"/>
              </a:spcBef>
              <a:buClr>
                <a:srgbClr val="00B050"/>
              </a:buClr>
            </a:pPr>
            <a:r>
              <a:rPr lang="zh-CN" altLang="en-US" sz="2100" dirty="0">
                <a:solidFill>
                  <a:srgbClr val="686868"/>
                </a:solidFill>
                <a:latin typeface="+mj-ea"/>
                <a:ea typeface="+mj-ea"/>
              </a:rPr>
              <a:t>在需求分析阶段的错误会引起错误的放大，后期发现错误时要花费更大的精力修改。</a:t>
            </a:r>
            <a:endParaRPr lang="en-US" altLang="zh-CN" sz="2100" dirty="0">
              <a:solidFill>
                <a:srgbClr val="686868"/>
              </a:solidFill>
              <a:latin typeface="+mj-ea"/>
              <a:ea typeface="+mj-ea"/>
            </a:endParaRPr>
          </a:p>
        </p:txBody>
      </p:sp>
      <p:sp>
        <p:nvSpPr>
          <p:cNvPr id="5" name="文本占位符 4"/>
          <p:cNvSpPr txBox="1"/>
          <p:nvPr/>
        </p:nvSpPr>
        <p:spPr>
          <a:xfrm>
            <a:off x="926431" y="1093682"/>
            <a:ext cx="7931819" cy="8770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zh-CN" altLang="en-US" sz="2700" b="1" dirty="0">
                <a:solidFill>
                  <a:srgbClr val="FF8900"/>
                </a:solidFill>
                <a:latin typeface="+mj-ea"/>
                <a:ea typeface="+mj-ea"/>
              </a:rPr>
              <a:t>软件开发是用户与开发者共同参与的过程，项目涉众人员之间必须经过充分</a:t>
            </a:r>
            <a:r>
              <a:rPr lang="zh-CN" altLang="en-US" sz="2700" b="1" dirty="0" smtClean="0">
                <a:solidFill>
                  <a:srgbClr val="FF8900"/>
                </a:solidFill>
                <a:latin typeface="+mj-ea"/>
                <a:ea typeface="+mj-ea"/>
              </a:rPr>
              <a:t>交流；</a:t>
            </a:r>
            <a:endParaRPr lang="zh-CN" altLang="en-US" sz="2700" b="1" dirty="0">
              <a:solidFill>
                <a:srgbClr val="FF8900"/>
              </a:solidFill>
              <a:latin typeface="+mj-ea"/>
              <a:ea typeface="+mj-ea"/>
            </a:endParaRPr>
          </a:p>
        </p:txBody>
      </p:sp>
      <p:sp>
        <p:nvSpPr>
          <p:cNvPr id="6" name="文本占位符 4"/>
          <p:cNvSpPr txBox="1"/>
          <p:nvPr/>
        </p:nvSpPr>
        <p:spPr>
          <a:xfrm>
            <a:off x="943228" y="2033075"/>
            <a:ext cx="7794453" cy="8770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zh-CN" altLang="en-US" sz="2100" dirty="0">
                <a:solidFill>
                  <a:srgbClr val="686868"/>
                </a:solidFill>
                <a:latin typeface="+mj-ea"/>
                <a:ea typeface="+mj-ea"/>
              </a:rPr>
              <a:t>用户与开发者的知识领域不同，缺乏共同语言，存在对问题理解的歧义；</a:t>
            </a:r>
            <a:endParaRPr lang="zh-CN" altLang="en-US" sz="2100" dirty="0">
              <a:solidFill>
                <a:srgbClr val="686868"/>
              </a:solidFill>
              <a:latin typeface="+mj-ea"/>
              <a:ea typeface="+mj-ea"/>
            </a:endParaRPr>
          </a:p>
        </p:txBody>
      </p:sp>
      <p:sp>
        <p:nvSpPr>
          <p:cNvPr id="7" name="文本占位符 4"/>
          <p:cNvSpPr txBox="1"/>
          <p:nvPr/>
        </p:nvSpPr>
        <p:spPr>
          <a:xfrm>
            <a:off x="926431" y="2864179"/>
            <a:ext cx="7931819" cy="8770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zh-CN" altLang="en-US" sz="2700" b="1" dirty="0">
                <a:solidFill>
                  <a:srgbClr val="9EC428"/>
                </a:solidFill>
                <a:latin typeface="+mj-ea"/>
                <a:ea typeface="+mj-ea"/>
              </a:rPr>
              <a:t>软件开发失败的原因大约超过</a:t>
            </a:r>
            <a:r>
              <a:rPr lang="en-US" altLang="zh-CN" sz="2700" b="1" dirty="0">
                <a:solidFill>
                  <a:srgbClr val="9EC428"/>
                </a:solidFill>
                <a:latin typeface="+mj-ea"/>
                <a:ea typeface="+mj-ea"/>
              </a:rPr>
              <a:t>50%</a:t>
            </a:r>
            <a:r>
              <a:rPr lang="zh-CN" altLang="en-US" sz="2700" b="1" dirty="0">
                <a:solidFill>
                  <a:srgbClr val="9EC428"/>
                </a:solidFill>
                <a:latin typeface="+mj-ea"/>
                <a:ea typeface="+mj-ea"/>
              </a:rPr>
              <a:t>是需求不合理而急于编程引起的；</a:t>
            </a:r>
            <a:endParaRPr lang="zh-CN" altLang="en-US" sz="2700" b="1" dirty="0">
              <a:solidFill>
                <a:srgbClr val="9EC428"/>
              </a:solidFill>
              <a:latin typeface="+mj-ea"/>
              <a:ea typeface="+mj-ea"/>
            </a:endParaRPr>
          </a:p>
        </p:txBody>
      </p:sp>
      <p:sp>
        <p:nvSpPr>
          <p:cNvPr id="9" name="标题 8"/>
          <p:cNvSpPr>
            <a:spLocks noGrp="1"/>
          </p:cNvSpPr>
          <p:nvPr>
            <p:ph type="title"/>
          </p:nvPr>
        </p:nvSpPr>
        <p:spPr/>
        <p:txBody>
          <a:bodyPr/>
          <a:lstStyle/>
          <a:p>
            <a:r>
              <a:rPr lang="zh-CN" altLang="en-US" kern="100" dirty="0">
                <a:latin typeface="+mn-ea"/>
                <a:cs typeface="Times New Roman" panose="02020603050405020304" pitchFamily="18" charset="0"/>
              </a:rPr>
              <a:t>需求分析的</a:t>
            </a:r>
            <a:r>
              <a:rPr lang="zh-CN" altLang="en-US" kern="100" dirty="0" smtClean="0">
                <a:latin typeface="+mn-ea"/>
                <a:cs typeface="Times New Roman" panose="02020603050405020304" pitchFamily="18" charset="0"/>
              </a:rPr>
              <a:t>重要性</a:t>
            </a:r>
            <a:endParaRPr lang="zh-CN" altLang="en-US" dirty="0"/>
          </a:p>
        </p:txBody>
      </p:sp>
      <p:sp>
        <p:nvSpPr>
          <p:cNvPr id="10" name="日期占位符 9"/>
          <p:cNvSpPr>
            <a:spLocks noGrp="1"/>
          </p:cNvSpPr>
          <p:nvPr>
            <p:ph type="dt" sz="half" idx="10"/>
          </p:nvPr>
        </p:nvSpPr>
        <p:spPr/>
        <p:txBody>
          <a:bodyPr/>
          <a:lstStyle/>
          <a:p>
            <a:fld id="{DD6FAD5C-30CA-450D-A473-99DB89ED871A}" type="datetime1">
              <a:rPr lang="zh-CN" altLang="en-US" smtClean="0"/>
            </a:fld>
            <a:endParaRPr lang="zh-CN" altLang="en-US"/>
          </a:p>
        </p:txBody>
      </p:sp>
      <p:sp>
        <p:nvSpPr>
          <p:cNvPr id="11" name="页脚占位符 10"/>
          <p:cNvSpPr>
            <a:spLocks noGrp="1"/>
          </p:cNvSpPr>
          <p:nvPr>
            <p:ph type="ftr" sz="quarter" idx="11"/>
          </p:nvPr>
        </p:nvSpPr>
        <p:spPr/>
        <p:txBody>
          <a:bodyPr/>
          <a:lstStyle/>
          <a:p>
            <a:r>
              <a:rPr lang="zh-CN" altLang="en-US" smtClean="0"/>
              <a:t>软件工程</a:t>
            </a:r>
            <a:endParaRPr lang="zh-CN" altLang="en-US"/>
          </a:p>
        </p:txBody>
      </p:sp>
      <p:sp>
        <p:nvSpPr>
          <p:cNvPr id="13" name="灯片编号占位符 12"/>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pan/>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P spid="6" grpId="0"/>
      <p:bldP spid="7"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用</a:t>
            </a:r>
            <a:r>
              <a:rPr lang="zh-CN" altLang="en-US" dirty="0"/>
              <a:t>例图中的关系（难点</a:t>
            </a:r>
            <a:r>
              <a:rPr lang="zh-CN" altLang="en-US" dirty="0" smtClean="0"/>
              <a:t>）</a:t>
            </a:r>
            <a:endParaRPr lang="zh-CN" altLang="en-US" dirty="0"/>
          </a:p>
        </p:txBody>
      </p:sp>
      <p:sp>
        <p:nvSpPr>
          <p:cNvPr id="2" name="文本占位符 1"/>
          <p:cNvSpPr>
            <a:spLocks noGrp="1"/>
          </p:cNvSpPr>
          <p:nvPr>
            <p:ph idx="1"/>
          </p:nvPr>
        </p:nvSpPr>
        <p:spPr/>
        <p:txBody>
          <a:bodyPr>
            <a:noAutofit/>
          </a:bodyPr>
          <a:lstStyle/>
          <a:p>
            <a:pPr marL="467995" indent="-386080">
              <a:lnSpc>
                <a:spcPct val="130000"/>
              </a:lnSpc>
              <a:spcBef>
                <a:spcPts val="900"/>
              </a:spcBef>
            </a:pPr>
            <a:r>
              <a:rPr lang="zh-CN" altLang="en-US" sz="2000" dirty="0"/>
              <a:t>用例图中有以下几种</a:t>
            </a:r>
            <a:r>
              <a:rPr lang="zh-CN" altLang="en-US" sz="2000" dirty="0" smtClean="0"/>
              <a:t>关系：</a:t>
            </a:r>
            <a:endParaRPr lang="zh-CN" altLang="en-US" sz="2000" dirty="0"/>
          </a:p>
          <a:p>
            <a:pPr marL="467995" indent="-386080">
              <a:lnSpc>
                <a:spcPct val="130000"/>
              </a:lnSpc>
              <a:spcBef>
                <a:spcPts val="2400"/>
              </a:spcBef>
              <a:buFont typeface="+mj-lt"/>
              <a:buAutoNum type="arabicPeriod"/>
            </a:pPr>
            <a:endParaRPr lang="en-US" altLang="zh-CN" sz="2000" dirty="0" smtClean="0">
              <a:solidFill>
                <a:srgbClr val="FF0000"/>
              </a:solidFill>
            </a:endParaRPr>
          </a:p>
          <a:p>
            <a:pPr marL="82550" indent="0">
              <a:lnSpc>
                <a:spcPct val="130000"/>
              </a:lnSpc>
              <a:spcBef>
                <a:spcPts val="3600"/>
              </a:spcBef>
              <a:buNone/>
            </a:pPr>
            <a:r>
              <a:rPr lang="zh-CN" altLang="en-US" sz="2000" dirty="0" smtClean="0">
                <a:solidFill>
                  <a:schemeClr val="tx2"/>
                </a:solidFill>
              </a:rPr>
              <a:t>               </a:t>
            </a:r>
            <a:r>
              <a:rPr lang="en-US" altLang="zh-CN" sz="2000" dirty="0" smtClean="0">
                <a:solidFill>
                  <a:schemeClr val="tx2"/>
                </a:solidFill>
              </a:rPr>
              <a:t>1.  </a:t>
            </a:r>
            <a:r>
              <a:rPr lang="zh-CN" altLang="en-US" sz="2000" dirty="0" smtClean="0">
                <a:solidFill>
                  <a:schemeClr val="tx2"/>
                </a:solidFill>
              </a:rPr>
              <a:t>关联                                       </a:t>
            </a:r>
            <a:r>
              <a:rPr lang="en-US" altLang="zh-CN" sz="2000" dirty="0" smtClean="0">
                <a:solidFill>
                  <a:schemeClr val="tx2"/>
                </a:solidFill>
              </a:rPr>
              <a:t>2. </a:t>
            </a:r>
            <a:r>
              <a:rPr lang="zh-CN" altLang="en-US" sz="2000" dirty="0" smtClean="0">
                <a:solidFill>
                  <a:schemeClr val="tx2"/>
                </a:solidFill>
              </a:rPr>
              <a:t>泛化</a:t>
            </a:r>
            <a:endParaRPr lang="zh-CN" altLang="en-US" sz="2000" dirty="0">
              <a:solidFill>
                <a:schemeClr val="tx2"/>
              </a:solidFill>
            </a:endParaRPr>
          </a:p>
          <a:p>
            <a:pPr marL="467995" indent="-386080">
              <a:lnSpc>
                <a:spcPct val="130000"/>
              </a:lnSpc>
              <a:spcBef>
                <a:spcPts val="2400"/>
              </a:spcBef>
              <a:buFont typeface="+mj-lt"/>
              <a:buAutoNum type="arabicPeriod"/>
            </a:pPr>
            <a:endParaRPr lang="en-US" altLang="zh-CN" sz="2000" dirty="0" smtClean="0"/>
          </a:p>
          <a:p>
            <a:pPr marL="82550" indent="0">
              <a:lnSpc>
                <a:spcPct val="130000"/>
              </a:lnSpc>
              <a:spcBef>
                <a:spcPts val="3600"/>
              </a:spcBef>
              <a:buNone/>
            </a:pPr>
            <a:r>
              <a:rPr lang="zh-CN" altLang="en-US" sz="2000" dirty="0" smtClean="0"/>
              <a:t>                </a:t>
            </a:r>
            <a:r>
              <a:rPr lang="en-US" altLang="zh-CN" sz="2000" dirty="0" smtClean="0"/>
              <a:t>3.  </a:t>
            </a:r>
            <a:r>
              <a:rPr lang="zh-CN" altLang="en-US" sz="2000" dirty="0" smtClean="0"/>
              <a:t>包含                                      </a:t>
            </a:r>
            <a:r>
              <a:rPr lang="en-US" altLang="zh-CN" sz="2000" dirty="0" smtClean="0"/>
              <a:t>4.</a:t>
            </a:r>
            <a:r>
              <a:rPr lang="zh-CN" altLang="en-US" sz="2000" dirty="0" smtClean="0"/>
              <a:t> 扩展</a:t>
            </a:r>
            <a:endParaRPr lang="zh-CN" altLang="en-US" sz="2000" dirty="0"/>
          </a:p>
        </p:txBody>
      </p:sp>
      <p:sp>
        <p:nvSpPr>
          <p:cNvPr id="4" name="日期占位符 3"/>
          <p:cNvSpPr>
            <a:spLocks noGrp="1"/>
          </p:cNvSpPr>
          <p:nvPr>
            <p:ph type="dt" sz="half" idx="10"/>
          </p:nvPr>
        </p:nvSpPr>
        <p:spPr/>
        <p:txBody>
          <a:bodyPr/>
          <a:lstStyle/>
          <a:p>
            <a:fld id="{5789E062-6F36-4D0E-8AF5-D3DE0CCFA0A5}"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pic>
        <p:nvPicPr>
          <p:cNvPr id="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68096" y="1514069"/>
            <a:ext cx="3916417" cy="13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11706" y="1606924"/>
            <a:ext cx="5327000" cy="1191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864" y="3284097"/>
            <a:ext cx="4596780" cy="1151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3301" y="3348313"/>
            <a:ext cx="4923810" cy="10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wipe(up)">
                                      <p:cBhvr>
                                        <p:cTn id="11" dur="500"/>
                                        <p:tgtEl>
                                          <p:spTgt spid="2">
                                            <p:txEl>
                                              <p:pRg st="2" end="2"/>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wipe(up)">
                                      <p:cBhvr>
                                        <p:cTn id="15" dur="500"/>
                                        <p:tgtEl>
                                          <p:spTgt spid="2">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randombar(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randombar(horizont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randombar(horizontal)">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randombar(horizontal)">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网上报名系统的业务用例建模</a:t>
            </a:r>
            <a:endParaRPr lang="zh-CN" altLang="en-US" dirty="0"/>
          </a:p>
        </p:txBody>
      </p:sp>
      <p:sp>
        <p:nvSpPr>
          <p:cNvPr id="98307" name="Rectangle 3"/>
          <p:cNvSpPr>
            <a:spLocks noGrp="1" noChangeArrowheads="1"/>
          </p:cNvSpPr>
          <p:nvPr>
            <p:ph idx="1"/>
          </p:nvPr>
        </p:nvSpPr>
        <p:spPr>
          <a:xfrm>
            <a:off x="768097" y="851025"/>
            <a:ext cx="7832833" cy="3806854"/>
          </a:xfrm>
        </p:spPr>
        <p:txBody>
          <a:bodyPr>
            <a:normAutofit fontScale="92500" lnSpcReduction="20000"/>
          </a:bodyPr>
          <a:lstStyle/>
          <a:p>
            <a:pPr marL="400050" indent="-400050">
              <a:lnSpc>
                <a:spcPct val="120000"/>
              </a:lnSpc>
              <a:spcBef>
                <a:spcPts val="450"/>
              </a:spcBef>
            </a:pPr>
            <a:r>
              <a:rPr lang="zh-CN" altLang="en-US" sz="2600" dirty="0"/>
              <a:t>现在我们要对网上报名系统进行业务用例建模。在上次进行的访谈中，我们得知：</a:t>
            </a:r>
            <a:endParaRPr lang="zh-CN" altLang="en-US" sz="2600" dirty="0"/>
          </a:p>
          <a:p>
            <a:pPr marL="400050" indent="-400050">
              <a:lnSpc>
                <a:spcPct val="120000"/>
              </a:lnSpc>
              <a:spcBef>
                <a:spcPts val="450"/>
              </a:spcBef>
              <a:buFontTx/>
              <a:buAutoNum type="arabicPeriod"/>
            </a:pPr>
            <a:r>
              <a:rPr lang="zh-CN" altLang="en-US" sz="2600" dirty="0"/>
              <a:t>该系统的使用者：各省队参赛</a:t>
            </a:r>
            <a:r>
              <a:rPr lang="zh-CN" altLang="en-US" sz="2600" dirty="0">
                <a:solidFill>
                  <a:srgbClr val="FF0000"/>
                </a:solidFill>
              </a:rPr>
              <a:t>报名负责人</a:t>
            </a:r>
            <a:r>
              <a:rPr lang="zh-CN" altLang="en-US" sz="2600" dirty="0"/>
              <a:t>（各省队用户）和中国赛艇协会</a:t>
            </a:r>
            <a:r>
              <a:rPr lang="zh-CN" altLang="en-US" sz="2600" dirty="0">
                <a:solidFill>
                  <a:srgbClr val="FF0000"/>
                </a:solidFill>
              </a:rPr>
              <a:t>管理人员</a:t>
            </a:r>
            <a:r>
              <a:rPr lang="zh-CN" altLang="en-US" sz="2600" dirty="0"/>
              <a:t>。</a:t>
            </a:r>
            <a:endParaRPr lang="en-US" altLang="zh-CN" sz="2600" dirty="0"/>
          </a:p>
          <a:p>
            <a:pPr marL="400050" indent="-400050">
              <a:lnSpc>
                <a:spcPct val="120000"/>
              </a:lnSpc>
              <a:spcBef>
                <a:spcPts val="450"/>
              </a:spcBef>
              <a:buFontTx/>
              <a:buAutoNum type="arabicPeriod"/>
            </a:pPr>
            <a:r>
              <a:rPr lang="zh-CN" altLang="en-US" sz="2600" dirty="0"/>
              <a:t>各省队用户的主要业务：</a:t>
            </a:r>
            <a:endParaRPr lang="en-US" altLang="zh-CN" sz="2600" dirty="0"/>
          </a:p>
          <a:p>
            <a:pPr marL="370205" lvl="2" indent="0">
              <a:lnSpc>
                <a:spcPct val="120000"/>
              </a:lnSpc>
              <a:spcBef>
                <a:spcPts val="450"/>
              </a:spcBef>
              <a:buNone/>
            </a:pPr>
            <a:r>
              <a:rPr lang="zh-CN" altLang="en-US" sz="1800" dirty="0"/>
              <a:t>（</a:t>
            </a:r>
            <a:r>
              <a:rPr lang="en-US" altLang="zh-CN" sz="1800" dirty="0"/>
              <a:t>1</a:t>
            </a:r>
            <a:r>
              <a:rPr lang="zh-CN" altLang="en-US" sz="1800" dirty="0"/>
              <a:t>）</a:t>
            </a:r>
            <a:r>
              <a:rPr lang="zh-CN" altLang="en-US" sz="2200" dirty="0"/>
              <a:t>查看赛事信息</a:t>
            </a:r>
            <a:endParaRPr lang="zh-CN" altLang="en-US" sz="2200" dirty="0"/>
          </a:p>
          <a:p>
            <a:pPr marL="370205" lvl="2" indent="0">
              <a:lnSpc>
                <a:spcPct val="120000"/>
              </a:lnSpc>
              <a:spcBef>
                <a:spcPts val="450"/>
              </a:spcBef>
              <a:buNone/>
            </a:pPr>
            <a:r>
              <a:rPr lang="zh-CN" altLang="en-US" sz="2200" dirty="0"/>
              <a:t>（</a:t>
            </a:r>
            <a:r>
              <a:rPr lang="en-US" altLang="zh-CN" sz="2200" dirty="0"/>
              <a:t>2</a:t>
            </a:r>
            <a:r>
              <a:rPr lang="zh-CN" altLang="en-US" sz="2200" dirty="0"/>
              <a:t>）报名：</a:t>
            </a:r>
            <a:endParaRPr lang="zh-CN" altLang="en-US" sz="2200" dirty="0"/>
          </a:p>
          <a:p>
            <a:pPr marL="370205" lvl="2" indent="0">
              <a:lnSpc>
                <a:spcPct val="120000"/>
              </a:lnSpc>
              <a:spcBef>
                <a:spcPts val="450"/>
              </a:spcBef>
              <a:buNone/>
            </a:pPr>
            <a:r>
              <a:rPr lang="zh-CN" altLang="en-US" sz="2200" dirty="0"/>
              <a:t>          </a:t>
            </a:r>
            <a:r>
              <a:rPr lang="en-US" altLang="zh-CN" sz="2200" dirty="0" err="1"/>
              <a:t>i</a:t>
            </a:r>
            <a:r>
              <a:rPr lang="zh-CN" altLang="en-US" sz="2200" dirty="0"/>
              <a:t>）参赛单位报名</a:t>
            </a:r>
            <a:endParaRPr lang="en-US" altLang="zh-CN" sz="2200" dirty="0"/>
          </a:p>
          <a:p>
            <a:pPr marL="370205" lvl="2" indent="0">
              <a:lnSpc>
                <a:spcPct val="120000"/>
              </a:lnSpc>
              <a:spcBef>
                <a:spcPts val="450"/>
              </a:spcBef>
              <a:buNone/>
            </a:pPr>
            <a:r>
              <a:rPr lang="zh-CN" altLang="en-US" sz="2200" dirty="0"/>
              <a:t>          </a:t>
            </a:r>
            <a:r>
              <a:rPr lang="en-US" altLang="zh-CN" sz="2200" dirty="0"/>
              <a:t>ii</a:t>
            </a:r>
            <a:r>
              <a:rPr lang="zh-CN" altLang="en-US" sz="2200" dirty="0"/>
              <a:t>）参赛运动员报名</a:t>
            </a:r>
            <a:endParaRPr lang="zh-CN" altLang="en-US" sz="2200" dirty="0"/>
          </a:p>
        </p:txBody>
      </p:sp>
      <p:sp>
        <p:nvSpPr>
          <p:cNvPr id="3" name="日期占位符 2"/>
          <p:cNvSpPr>
            <a:spLocks noGrp="1"/>
          </p:cNvSpPr>
          <p:nvPr>
            <p:ph type="dt" sz="half" idx="10"/>
          </p:nvPr>
        </p:nvSpPr>
        <p:spPr/>
        <p:txBody>
          <a:bodyPr/>
          <a:lstStyle/>
          <a:p>
            <a:fld id="{A0361AB7-29A0-47BD-9849-BDC2538FAC42}" type="datetime1">
              <a:rPr lang="zh-CN" altLang="en-US" smtClean="0"/>
            </a:fld>
            <a:endParaRPr lang="zh-CN" altLang="en-US" dirty="0"/>
          </a:p>
        </p:txBody>
      </p:sp>
      <p:sp>
        <p:nvSpPr>
          <p:cNvPr id="4" name="页脚占位符 3"/>
          <p:cNvSpPr>
            <a:spLocks noGrp="1"/>
          </p:cNvSpPr>
          <p:nvPr>
            <p:ph type="ftr" sz="quarter" idx="11"/>
          </p:nvPr>
        </p:nvSpPr>
        <p:spPr/>
        <p:txBody>
          <a:bodyPr/>
          <a:lstStyle/>
          <a:p>
            <a:r>
              <a:rPr lang="zh-CN" altLang="en-US" smtClean="0"/>
              <a:t>软件工程</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Effect transition="in" filter="wipe(up)">
                                      <p:cBhvr>
                                        <p:cTn id="7" dur="500"/>
                                        <p:tgtEl>
                                          <p:spTgt spid="98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8307">
                                            <p:txEl>
                                              <p:pRg st="1" end="1"/>
                                            </p:txEl>
                                          </p:spTgt>
                                        </p:tgtEl>
                                        <p:attrNameLst>
                                          <p:attrName>style.visibility</p:attrName>
                                        </p:attrNameLst>
                                      </p:cBhvr>
                                      <p:to>
                                        <p:strVal val="visible"/>
                                      </p:to>
                                    </p:set>
                                    <p:animEffect transition="in" filter="wipe(up)">
                                      <p:cBhvr>
                                        <p:cTn id="12" dur="500"/>
                                        <p:tgtEl>
                                          <p:spTgt spid="983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8307">
                                            <p:txEl>
                                              <p:pRg st="2" end="2"/>
                                            </p:txEl>
                                          </p:spTgt>
                                        </p:tgtEl>
                                        <p:attrNameLst>
                                          <p:attrName>style.visibility</p:attrName>
                                        </p:attrNameLst>
                                      </p:cBhvr>
                                      <p:to>
                                        <p:strVal val="visible"/>
                                      </p:to>
                                    </p:set>
                                    <p:animEffect transition="in" filter="wipe(up)">
                                      <p:cBhvr>
                                        <p:cTn id="17" dur="500"/>
                                        <p:tgtEl>
                                          <p:spTgt spid="98307">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98307">
                                            <p:txEl>
                                              <p:pRg st="3" end="3"/>
                                            </p:txEl>
                                          </p:spTgt>
                                        </p:tgtEl>
                                        <p:attrNameLst>
                                          <p:attrName>style.visibility</p:attrName>
                                        </p:attrNameLst>
                                      </p:cBhvr>
                                      <p:to>
                                        <p:strVal val="visible"/>
                                      </p:to>
                                    </p:set>
                                    <p:animEffect transition="in" filter="wipe(up)">
                                      <p:cBhvr>
                                        <p:cTn id="20" dur="500"/>
                                        <p:tgtEl>
                                          <p:spTgt spid="98307">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98307">
                                            <p:txEl>
                                              <p:pRg st="4" end="4"/>
                                            </p:txEl>
                                          </p:spTgt>
                                        </p:tgtEl>
                                        <p:attrNameLst>
                                          <p:attrName>style.visibility</p:attrName>
                                        </p:attrNameLst>
                                      </p:cBhvr>
                                      <p:to>
                                        <p:strVal val="visible"/>
                                      </p:to>
                                    </p:set>
                                    <p:animEffect transition="in" filter="wipe(up)">
                                      <p:cBhvr>
                                        <p:cTn id="23" dur="500"/>
                                        <p:tgtEl>
                                          <p:spTgt spid="98307">
                                            <p:txEl>
                                              <p:pRg st="4" end="4"/>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98307">
                                            <p:txEl>
                                              <p:pRg st="5" end="5"/>
                                            </p:txEl>
                                          </p:spTgt>
                                        </p:tgtEl>
                                        <p:attrNameLst>
                                          <p:attrName>style.visibility</p:attrName>
                                        </p:attrNameLst>
                                      </p:cBhvr>
                                      <p:to>
                                        <p:strVal val="visible"/>
                                      </p:to>
                                    </p:set>
                                    <p:animEffect transition="in" filter="wipe(up)">
                                      <p:cBhvr>
                                        <p:cTn id="26" dur="500"/>
                                        <p:tgtEl>
                                          <p:spTgt spid="98307">
                                            <p:txEl>
                                              <p:pRg st="5" end="5"/>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98307">
                                            <p:txEl>
                                              <p:pRg st="6" end="6"/>
                                            </p:txEl>
                                          </p:spTgt>
                                        </p:tgtEl>
                                        <p:attrNameLst>
                                          <p:attrName>style.visibility</p:attrName>
                                        </p:attrNameLst>
                                      </p:cBhvr>
                                      <p:to>
                                        <p:strVal val="visible"/>
                                      </p:to>
                                    </p:set>
                                    <p:animEffect transition="in" filter="wipe(up)">
                                      <p:cBhvr>
                                        <p:cTn id="29" dur="500"/>
                                        <p:tgtEl>
                                          <p:spTgt spid="983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4"/>
          <p:cNvSpPr>
            <a:spLocks noGrp="1"/>
          </p:cNvSpPr>
          <p:nvPr>
            <p:ph type="title"/>
          </p:nvPr>
        </p:nvSpPr>
        <p:spPr/>
        <p:txBody>
          <a:bodyPr/>
          <a:lstStyle/>
          <a:p>
            <a:r>
              <a:rPr lang="zh-CN" altLang="en-US" dirty="0"/>
              <a:t>网上报名系统的业务用例建模</a:t>
            </a:r>
            <a:endParaRPr lang="zh-CN" altLang="en-US" dirty="0"/>
          </a:p>
        </p:txBody>
      </p:sp>
      <p:sp>
        <p:nvSpPr>
          <p:cNvPr id="98307" name="Rectangle 3"/>
          <p:cNvSpPr>
            <a:spLocks noGrp="1" noChangeArrowheads="1"/>
          </p:cNvSpPr>
          <p:nvPr>
            <p:ph idx="1"/>
          </p:nvPr>
        </p:nvSpPr>
        <p:spPr>
          <a:xfrm>
            <a:off x="660292" y="1147589"/>
            <a:ext cx="7832833" cy="2178693"/>
          </a:xfrm>
        </p:spPr>
        <p:txBody>
          <a:bodyPr>
            <a:noAutofit/>
          </a:bodyPr>
          <a:lstStyle/>
          <a:p>
            <a:pPr marL="386080" indent="-386080">
              <a:buFont typeface="+mj-lt"/>
              <a:buAutoNum type="arabicPeriod" startAt="3"/>
            </a:pPr>
            <a:r>
              <a:rPr lang="zh-CN" altLang="en-US" sz="2400" dirty="0"/>
              <a:t>中国赛艇协会管理人员的主要业务：</a:t>
            </a:r>
            <a:endParaRPr lang="zh-CN" altLang="en-US" sz="2400" dirty="0"/>
          </a:p>
          <a:p>
            <a:pPr marL="370205" lvl="2" indent="0">
              <a:buNone/>
            </a:pPr>
            <a:r>
              <a:rPr lang="zh-CN" altLang="en-US" sz="1800" dirty="0"/>
              <a:t>（</a:t>
            </a:r>
            <a:r>
              <a:rPr lang="en-US" altLang="zh-CN" sz="1800" dirty="0"/>
              <a:t>1</a:t>
            </a:r>
            <a:r>
              <a:rPr lang="zh-CN" altLang="en-US" sz="1800" dirty="0"/>
              <a:t>）各省队用户管理</a:t>
            </a:r>
            <a:endParaRPr lang="en-US" altLang="zh-CN" sz="1800" dirty="0"/>
          </a:p>
          <a:p>
            <a:pPr marL="370205" lvl="2" indent="0">
              <a:buNone/>
            </a:pPr>
            <a:r>
              <a:rPr lang="zh-CN" altLang="en-US" sz="1800" dirty="0"/>
              <a:t>（</a:t>
            </a:r>
            <a:r>
              <a:rPr lang="en-US" altLang="zh-CN" sz="1800" dirty="0"/>
              <a:t>2</a:t>
            </a:r>
            <a:r>
              <a:rPr lang="zh-CN" altLang="en-US" sz="1800" dirty="0"/>
              <a:t>）单位管理</a:t>
            </a:r>
            <a:endParaRPr lang="zh-CN" altLang="en-US" sz="1800" dirty="0"/>
          </a:p>
          <a:p>
            <a:pPr marL="370205" lvl="2" indent="0">
              <a:buNone/>
            </a:pPr>
            <a:r>
              <a:rPr lang="zh-CN" altLang="en-US" sz="1800" dirty="0"/>
              <a:t>（</a:t>
            </a:r>
            <a:r>
              <a:rPr lang="en-US" altLang="zh-CN" sz="1800" dirty="0"/>
              <a:t>3</a:t>
            </a:r>
            <a:r>
              <a:rPr lang="zh-CN" altLang="en-US" sz="1800" dirty="0"/>
              <a:t>）运动员管理</a:t>
            </a:r>
            <a:endParaRPr lang="en-US" altLang="zh-CN" sz="1800" dirty="0"/>
          </a:p>
          <a:p>
            <a:pPr marL="370205" lvl="2" indent="0">
              <a:buNone/>
            </a:pPr>
            <a:r>
              <a:rPr lang="zh-CN" altLang="en-US" sz="1800" dirty="0"/>
              <a:t>（</a:t>
            </a:r>
            <a:r>
              <a:rPr lang="en-US" altLang="zh-CN" sz="1800" dirty="0"/>
              <a:t>4</a:t>
            </a:r>
            <a:r>
              <a:rPr lang="zh-CN" altLang="en-US" sz="1800" dirty="0"/>
              <a:t>）竞赛</a:t>
            </a:r>
            <a:r>
              <a:rPr lang="zh-CN" altLang="en-US" sz="1800" dirty="0" smtClean="0"/>
              <a:t>项目管理</a:t>
            </a:r>
            <a:endParaRPr lang="zh-CN" altLang="en-US" sz="1800" dirty="0"/>
          </a:p>
        </p:txBody>
      </p:sp>
      <p:sp>
        <p:nvSpPr>
          <p:cNvPr id="5" name="日期占位符 4"/>
          <p:cNvSpPr>
            <a:spLocks noGrp="1"/>
          </p:cNvSpPr>
          <p:nvPr>
            <p:ph type="dt" sz="half" idx="10"/>
          </p:nvPr>
        </p:nvSpPr>
        <p:spPr/>
        <p:txBody>
          <a:bodyPr/>
          <a:lstStyle/>
          <a:p>
            <a:fld id="{D978F0D1-431C-4F45-A909-050858201824}"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7" name="矩形 6"/>
          <p:cNvSpPr/>
          <p:nvPr/>
        </p:nvSpPr>
        <p:spPr>
          <a:xfrm>
            <a:off x="4019979" y="1683167"/>
            <a:ext cx="4572000" cy="2139047"/>
          </a:xfrm>
          <a:prstGeom prst="rect">
            <a:avLst/>
          </a:prstGeom>
        </p:spPr>
        <p:txBody>
          <a:bodyPr>
            <a:spAutoFit/>
          </a:bodyPr>
          <a:lstStyle/>
          <a:p>
            <a:pPr marL="370205" lvl="2" indent="0">
              <a:spcBef>
                <a:spcPts val="600"/>
              </a:spcBef>
              <a:buNone/>
            </a:pPr>
            <a:r>
              <a:rPr lang="zh-CN" altLang="en-US" dirty="0">
                <a:solidFill>
                  <a:schemeClr val="tx2"/>
                </a:solidFill>
                <a:latin typeface="+mj-ea"/>
                <a:ea typeface="+mj-ea"/>
              </a:rPr>
              <a:t>（</a:t>
            </a:r>
            <a:r>
              <a:rPr lang="en-US" altLang="zh-CN" dirty="0">
                <a:solidFill>
                  <a:schemeClr val="tx2"/>
                </a:solidFill>
                <a:latin typeface="+mj-ea"/>
                <a:ea typeface="+mj-ea"/>
              </a:rPr>
              <a:t>5</a:t>
            </a:r>
            <a:r>
              <a:rPr lang="zh-CN" altLang="en-US" dirty="0">
                <a:solidFill>
                  <a:schemeClr val="tx2"/>
                </a:solidFill>
                <a:latin typeface="+mj-ea"/>
                <a:ea typeface="+mj-ea"/>
              </a:rPr>
              <a:t>）报名管理</a:t>
            </a:r>
            <a:endParaRPr lang="zh-CN" altLang="en-US" dirty="0">
              <a:solidFill>
                <a:schemeClr val="tx2"/>
              </a:solidFill>
              <a:latin typeface="+mj-ea"/>
              <a:ea typeface="+mj-ea"/>
            </a:endParaRPr>
          </a:p>
          <a:p>
            <a:pPr marL="370205" lvl="2" indent="0">
              <a:spcBef>
                <a:spcPts val="600"/>
              </a:spcBef>
              <a:buNone/>
            </a:pPr>
            <a:r>
              <a:rPr lang="zh-CN" altLang="en-US" dirty="0">
                <a:solidFill>
                  <a:schemeClr val="tx2"/>
                </a:solidFill>
                <a:latin typeface="+mj-ea"/>
                <a:ea typeface="+mj-ea"/>
              </a:rPr>
              <a:t>          </a:t>
            </a:r>
            <a:r>
              <a:rPr lang="en-US" altLang="zh-CN" dirty="0" err="1">
                <a:solidFill>
                  <a:schemeClr val="tx2"/>
                </a:solidFill>
                <a:latin typeface="+mj-ea"/>
                <a:ea typeface="+mj-ea"/>
              </a:rPr>
              <a:t>i</a:t>
            </a:r>
            <a:r>
              <a:rPr lang="zh-CN" altLang="en-US" dirty="0">
                <a:solidFill>
                  <a:schemeClr val="tx2"/>
                </a:solidFill>
                <a:latin typeface="+mj-ea"/>
                <a:ea typeface="+mj-ea"/>
              </a:rPr>
              <a:t>）报名单位</a:t>
            </a:r>
            <a:endParaRPr lang="zh-CN" altLang="en-US" dirty="0">
              <a:solidFill>
                <a:schemeClr val="tx2"/>
              </a:solidFill>
              <a:latin typeface="+mj-ea"/>
              <a:ea typeface="+mj-ea"/>
            </a:endParaRPr>
          </a:p>
          <a:p>
            <a:pPr marL="370205" lvl="2" indent="0">
              <a:spcBef>
                <a:spcPts val="600"/>
              </a:spcBef>
              <a:buNone/>
            </a:pPr>
            <a:r>
              <a:rPr lang="zh-CN" altLang="en-US" dirty="0">
                <a:solidFill>
                  <a:schemeClr val="tx2"/>
                </a:solidFill>
                <a:latin typeface="+mj-ea"/>
                <a:ea typeface="+mj-ea"/>
              </a:rPr>
              <a:t>          </a:t>
            </a:r>
            <a:r>
              <a:rPr lang="en-US" altLang="zh-CN" dirty="0">
                <a:solidFill>
                  <a:schemeClr val="tx2"/>
                </a:solidFill>
                <a:latin typeface="+mj-ea"/>
                <a:ea typeface="+mj-ea"/>
              </a:rPr>
              <a:t>ii</a:t>
            </a:r>
            <a:r>
              <a:rPr lang="zh-CN" altLang="en-US" dirty="0">
                <a:solidFill>
                  <a:schemeClr val="tx2"/>
                </a:solidFill>
                <a:latin typeface="+mj-ea"/>
                <a:ea typeface="+mj-ea"/>
              </a:rPr>
              <a:t>）报名运动员</a:t>
            </a:r>
            <a:endParaRPr lang="zh-CN" altLang="en-US" dirty="0">
              <a:solidFill>
                <a:schemeClr val="tx2"/>
              </a:solidFill>
              <a:latin typeface="+mj-ea"/>
              <a:ea typeface="+mj-ea"/>
            </a:endParaRPr>
          </a:p>
          <a:p>
            <a:pPr marL="370205" lvl="2" indent="0">
              <a:spcBef>
                <a:spcPts val="600"/>
              </a:spcBef>
              <a:buNone/>
            </a:pPr>
            <a:r>
              <a:rPr lang="zh-CN" altLang="en-US" dirty="0">
                <a:solidFill>
                  <a:schemeClr val="tx2"/>
                </a:solidFill>
                <a:latin typeface="+mj-ea"/>
                <a:ea typeface="+mj-ea"/>
              </a:rPr>
              <a:t>（</a:t>
            </a:r>
            <a:r>
              <a:rPr lang="en-US" altLang="zh-CN" dirty="0">
                <a:solidFill>
                  <a:schemeClr val="tx2"/>
                </a:solidFill>
                <a:latin typeface="+mj-ea"/>
                <a:ea typeface="+mj-ea"/>
              </a:rPr>
              <a:t>6</a:t>
            </a:r>
            <a:r>
              <a:rPr lang="zh-CN" altLang="en-US" dirty="0">
                <a:solidFill>
                  <a:schemeClr val="tx2"/>
                </a:solidFill>
                <a:latin typeface="+mj-ea"/>
                <a:ea typeface="+mj-ea"/>
              </a:rPr>
              <a:t>）赛事管理</a:t>
            </a:r>
            <a:endParaRPr lang="zh-CN" altLang="en-US" dirty="0">
              <a:solidFill>
                <a:schemeClr val="tx2"/>
              </a:solidFill>
              <a:latin typeface="+mj-ea"/>
              <a:ea typeface="+mj-ea"/>
            </a:endParaRPr>
          </a:p>
          <a:p>
            <a:pPr marL="370205" lvl="2" indent="0">
              <a:spcBef>
                <a:spcPts val="600"/>
              </a:spcBef>
              <a:buNone/>
            </a:pPr>
            <a:r>
              <a:rPr lang="zh-CN" altLang="en-US" dirty="0">
                <a:solidFill>
                  <a:schemeClr val="tx2"/>
                </a:solidFill>
                <a:latin typeface="+mj-ea"/>
                <a:ea typeface="+mj-ea"/>
              </a:rPr>
              <a:t>          </a:t>
            </a:r>
            <a:r>
              <a:rPr lang="en-US" altLang="zh-CN" dirty="0" err="1">
                <a:solidFill>
                  <a:schemeClr val="tx2"/>
                </a:solidFill>
                <a:latin typeface="+mj-ea"/>
                <a:ea typeface="+mj-ea"/>
              </a:rPr>
              <a:t>i</a:t>
            </a:r>
            <a:r>
              <a:rPr lang="zh-CN" altLang="en-US" dirty="0">
                <a:solidFill>
                  <a:schemeClr val="tx2"/>
                </a:solidFill>
                <a:latin typeface="+mj-ea"/>
                <a:ea typeface="+mj-ea"/>
              </a:rPr>
              <a:t>）赛事基本信息</a:t>
            </a:r>
            <a:endParaRPr lang="en-US" altLang="zh-CN" dirty="0">
              <a:solidFill>
                <a:schemeClr val="tx2"/>
              </a:solidFill>
              <a:latin typeface="+mj-ea"/>
              <a:ea typeface="+mj-ea"/>
            </a:endParaRPr>
          </a:p>
          <a:p>
            <a:pPr marL="370205" lvl="2" indent="0">
              <a:spcBef>
                <a:spcPts val="600"/>
              </a:spcBef>
              <a:buNone/>
            </a:pPr>
            <a:r>
              <a:rPr lang="zh-CN" altLang="en-US" dirty="0">
                <a:solidFill>
                  <a:schemeClr val="tx2"/>
                </a:solidFill>
                <a:latin typeface="+mj-ea"/>
                <a:ea typeface="+mj-ea"/>
              </a:rPr>
              <a:t>          </a:t>
            </a:r>
            <a:r>
              <a:rPr lang="en-US" altLang="zh-CN" dirty="0">
                <a:solidFill>
                  <a:schemeClr val="tx2"/>
                </a:solidFill>
                <a:latin typeface="+mj-ea"/>
                <a:ea typeface="+mj-ea"/>
              </a:rPr>
              <a:t>ii</a:t>
            </a:r>
            <a:r>
              <a:rPr lang="zh-CN" altLang="en-US" dirty="0">
                <a:solidFill>
                  <a:schemeClr val="tx2"/>
                </a:solidFill>
                <a:latin typeface="+mj-ea"/>
                <a:ea typeface="+mj-ea"/>
              </a:rPr>
              <a:t>）主要比赛</a:t>
            </a:r>
            <a:r>
              <a:rPr lang="zh-CN" altLang="en-US" dirty="0" smtClean="0">
                <a:solidFill>
                  <a:schemeClr val="tx2"/>
                </a:solidFill>
                <a:latin typeface="+mj-ea"/>
                <a:ea typeface="+mj-ea"/>
              </a:rPr>
              <a:t>项目</a:t>
            </a:r>
            <a:endParaRPr lang="zh-CN" altLang="en-US" dirty="0">
              <a:solidFill>
                <a:schemeClr val="tx2"/>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Effect transition="in" filter="wipe(up)">
                                      <p:cBhvr>
                                        <p:cTn id="7" dur="500"/>
                                        <p:tgtEl>
                                          <p:spTgt spid="9830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8307">
                                            <p:txEl>
                                              <p:pRg st="1" end="1"/>
                                            </p:txEl>
                                          </p:spTgt>
                                        </p:tgtEl>
                                        <p:attrNameLst>
                                          <p:attrName>style.visibility</p:attrName>
                                        </p:attrNameLst>
                                      </p:cBhvr>
                                      <p:to>
                                        <p:strVal val="visible"/>
                                      </p:to>
                                    </p:set>
                                    <p:animEffect transition="in" filter="wipe(up)">
                                      <p:cBhvr>
                                        <p:cTn id="10" dur="500"/>
                                        <p:tgtEl>
                                          <p:spTgt spid="98307">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98307">
                                            <p:txEl>
                                              <p:pRg st="2" end="2"/>
                                            </p:txEl>
                                          </p:spTgt>
                                        </p:tgtEl>
                                        <p:attrNameLst>
                                          <p:attrName>style.visibility</p:attrName>
                                        </p:attrNameLst>
                                      </p:cBhvr>
                                      <p:to>
                                        <p:strVal val="visible"/>
                                      </p:to>
                                    </p:set>
                                    <p:animEffect transition="in" filter="wipe(up)">
                                      <p:cBhvr>
                                        <p:cTn id="13" dur="500"/>
                                        <p:tgtEl>
                                          <p:spTgt spid="98307">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98307">
                                            <p:txEl>
                                              <p:pRg st="3" end="3"/>
                                            </p:txEl>
                                          </p:spTgt>
                                        </p:tgtEl>
                                        <p:attrNameLst>
                                          <p:attrName>style.visibility</p:attrName>
                                        </p:attrNameLst>
                                      </p:cBhvr>
                                      <p:to>
                                        <p:strVal val="visible"/>
                                      </p:to>
                                    </p:set>
                                    <p:animEffect transition="in" filter="wipe(up)">
                                      <p:cBhvr>
                                        <p:cTn id="16" dur="500"/>
                                        <p:tgtEl>
                                          <p:spTgt spid="98307">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98307">
                                            <p:txEl>
                                              <p:pRg st="4" end="4"/>
                                            </p:txEl>
                                          </p:spTgt>
                                        </p:tgtEl>
                                        <p:attrNameLst>
                                          <p:attrName>style.visibility</p:attrName>
                                        </p:attrNameLst>
                                      </p:cBhvr>
                                      <p:to>
                                        <p:strVal val="visible"/>
                                      </p:to>
                                    </p:set>
                                    <p:animEffect transition="in" filter="wipe(up)">
                                      <p:cBhvr>
                                        <p:cTn id="19" dur="500"/>
                                        <p:tgtEl>
                                          <p:spTgt spid="983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4"/>
          <p:cNvSpPr>
            <a:spLocks noGrp="1"/>
          </p:cNvSpPr>
          <p:nvPr>
            <p:ph type="title"/>
          </p:nvPr>
        </p:nvSpPr>
        <p:spPr/>
        <p:txBody>
          <a:bodyPr/>
          <a:lstStyle/>
          <a:p>
            <a:r>
              <a:rPr lang="zh-CN" altLang="en-US" dirty="0"/>
              <a:t>网上报名系统的业务用例建模</a:t>
            </a:r>
            <a:endParaRPr lang="zh-CN" altLang="en-US" dirty="0"/>
          </a:p>
        </p:txBody>
      </p:sp>
      <p:sp>
        <p:nvSpPr>
          <p:cNvPr id="99331" name="Rectangle 3"/>
          <p:cNvSpPr>
            <a:spLocks noGrp="1" noChangeArrowheads="1"/>
          </p:cNvSpPr>
          <p:nvPr>
            <p:ph idx="1"/>
          </p:nvPr>
        </p:nvSpPr>
        <p:spPr/>
        <p:txBody>
          <a:bodyPr>
            <a:normAutofit/>
          </a:bodyPr>
          <a:lstStyle/>
          <a:p>
            <a:pPr marL="342900" indent="-342900">
              <a:buFont typeface="+mj-lt"/>
              <a:buAutoNum type="arabicPeriod"/>
            </a:pPr>
            <a:r>
              <a:rPr lang="zh-CN" altLang="en-US" sz="2400" dirty="0"/>
              <a:t>根据以上访谈内容，我们识别出参与者和用例。</a:t>
            </a:r>
            <a:endParaRPr lang="zh-CN" altLang="en-US" sz="2400" dirty="0"/>
          </a:p>
          <a:p>
            <a:pPr marL="342900" indent="-342900">
              <a:buFont typeface="+mj-lt"/>
              <a:buAutoNum type="arabicPeriod"/>
            </a:pPr>
            <a:r>
              <a:rPr lang="zh-CN" altLang="en-US" sz="2400" dirty="0"/>
              <a:t>在</a:t>
            </a:r>
            <a:r>
              <a:rPr lang="en-US" altLang="zh-CN" sz="2400" dirty="0"/>
              <a:t>Rational Rose</a:t>
            </a:r>
            <a:r>
              <a:rPr lang="zh-CN" altLang="en-US" sz="2400" dirty="0"/>
              <a:t>中建模。</a:t>
            </a:r>
            <a:endParaRPr lang="zh-CN" altLang="en-US" sz="2400" dirty="0"/>
          </a:p>
          <a:p>
            <a:pPr marL="342900" indent="-342900">
              <a:buFont typeface="+mj-lt"/>
              <a:buAutoNum type="arabicPeriod"/>
            </a:pPr>
            <a:r>
              <a:rPr lang="zh-CN" altLang="en-US" sz="2400" dirty="0"/>
              <a:t>打开模型：网上报名系统。</a:t>
            </a:r>
            <a:endParaRPr lang="en-US" altLang="zh-CN" sz="2400" dirty="0"/>
          </a:p>
          <a:p>
            <a:pPr marL="342900" indent="-342900">
              <a:buFont typeface="+mj-lt"/>
              <a:buAutoNum type="arabicPeriod"/>
            </a:pPr>
            <a:r>
              <a:rPr lang="zh-CN" altLang="en-US" sz="2400" dirty="0"/>
              <a:t>在</a:t>
            </a:r>
            <a:r>
              <a:rPr lang="en-US" altLang="zh-CN" sz="2400" dirty="0" err="1"/>
              <a:t>UseCase</a:t>
            </a:r>
            <a:r>
              <a:rPr lang="zh-CN" altLang="en-US" sz="2400" dirty="0"/>
              <a:t>中新建一个包，命名为“领域分析”，在其中创建一个用例图（</a:t>
            </a:r>
            <a:r>
              <a:rPr lang="en-US" altLang="zh-CN" sz="2400" dirty="0" err="1"/>
              <a:t>UseCase</a:t>
            </a:r>
            <a:r>
              <a:rPr lang="en-US" altLang="zh-CN" sz="2400" dirty="0"/>
              <a:t> Diagram</a:t>
            </a:r>
            <a:r>
              <a:rPr lang="zh-CN" altLang="en-US" sz="2400" dirty="0"/>
              <a:t>，命名为：业务用例图</a:t>
            </a:r>
            <a:r>
              <a:rPr lang="zh-CN" altLang="en-US" sz="2400" dirty="0" smtClean="0"/>
              <a:t>。</a:t>
            </a:r>
            <a:endParaRPr lang="en-US" altLang="zh-CN" sz="2400" dirty="0"/>
          </a:p>
          <a:p>
            <a:pPr marL="342900" indent="-342900"/>
            <a:r>
              <a:rPr lang="zh-CN" altLang="en-US" sz="2400" dirty="0" smtClean="0"/>
              <a:t>省</a:t>
            </a:r>
            <a:r>
              <a:rPr lang="zh-CN" altLang="en-US" sz="2400" dirty="0"/>
              <a:t>队用户用例图如下页图所示。</a:t>
            </a:r>
            <a:endParaRPr lang="zh-CN" altLang="en-US" sz="2400" dirty="0"/>
          </a:p>
        </p:txBody>
      </p:sp>
      <p:sp>
        <p:nvSpPr>
          <p:cNvPr id="5" name="日期占位符 4"/>
          <p:cNvSpPr>
            <a:spLocks noGrp="1"/>
          </p:cNvSpPr>
          <p:nvPr>
            <p:ph type="dt" sz="half" idx="10"/>
          </p:nvPr>
        </p:nvSpPr>
        <p:spPr/>
        <p:txBody>
          <a:bodyPr/>
          <a:lstStyle/>
          <a:p>
            <a:fld id="{3ACFCE23-935D-4A89-B303-B4E5081C8269}"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wipe(up)">
                                      <p:cBhvr>
                                        <p:cTn id="7" dur="500"/>
                                        <p:tgtEl>
                                          <p:spTgt spid="99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9331">
                                            <p:txEl>
                                              <p:pRg st="1" end="1"/>
                                            </p:txEl>
                                          </p:spTgt>
                                        </p:tgtEl>
                                        <p:attrNameLst>
                                          <p:attrName>style.visibility</p:attrName>
                                        </p:attrNameLst>
                                      </p:cBhvr>
                                      <p:to>
                                        <p:strVal val="visible"/>
                                      </p:to>
                                    </p:set>
                                    <p:animEffect transition="in" filter="wipe(up)">
                                      <p:cBhvr>
                                        <p:cTn id="12" dur="500"/>
                                        <p:tgtEl>
                                          <p:spTgt spid="993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9331">
                                            <p:txEl>
                                              <p:pRg st="2" end="2"/>
                                            </p:txEl>
                                          </p:spTgt>
                                        </p:tgtEl>
                                        <p:attrNameLst>
                                          <p:attrName>style.visibility</p:attrName>
                                        </p:attrNameLst>
                                      </p:cBhvr>
                                      <p:to>
                                        <p:strVal val="visible"/>
                                      </p:to>
                                    </p:set>
                                    <p:animEffect transition="in" filter="wipe(up)">
                                      <p:cBhvr>
                                        <p:cTn id="17" dur="500"/>
                                        <p:tgtEl>
                                          <p:spTgt spid="993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9331">
                                            <p:txEl>
                                              <p:pRg st="3" end="3"/>
                                            </p:txEl>
                                          </p:spTgt>
                                        </p:tgtEl>
                                        <p:attrNameLst>
                                          <p:attrName>style.visibility</p:attrName>
                                        </p:attrNameLst>
                                      </p:cBhvr>
                                      <p:to>
                                        <p:strVal val="visible"/>
                                      </p:to>
                                    </p:set>
                                    <p:animEffect transition="in" filter="wipe(up)">
                                      <p:cBhvr>
                                        <p:cTn id="22" dur="500"/>
                                        <p:tgtEl>
                                          <p:spTgt spid="993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9331">
                                            <p:txEl>
                                              <p:pRg st="4" end="4"/>
                                            </p:txEl>
                                          </p:spTgt>
                                        </p:tgtEl>
                                        <p:attrNameLst>
                                          <p:attrName>style.visibility</p:attrName>
                                        </p:attrNameLst>
                                      </p:cBhvr>
                                      <p:to>
                                        <p:strVal val="visible"/>
                                      </p:to>
                                    </p:set>
                                    <p:animEffect transition="in" filter="wipe(up)">
                                      <p:cBhvr>
                                        <p:cTn id="27" dur="500"/>
                                        <p:tgtEl>
                                          <p:spTgt spid="993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00330" y="932626"/>
            <a:ext cx="5056812" cy="3816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60" name="Text Box 8"/>
          <p:cNvSpPr txBox="1">
            <a:spLocks noChangeArrowheads="1"/>
          </p:cNvSpPr>
          <p:nvPr/>
        </p:nvSpPr>
        <p:spPr bwMode="auto">
          <a:xfrm>
            <a:off x="659208" y="1542318"/>
            <a:ext cx="2862467" cy="2297744"/>
          </a:xfrm>
          <a:prstGeom prst="rect">
            <a:avLst/>
          </a:prstGeom>
          <a:noFill/>
          <a:ln w="9525" algn="ctr">
            <a:noFill/>
            <a:miter lim="800000"/>
          </a:ln>
          <a:effectLst/>
        </p:spPr>
        <p:txBody>
          <a:bodyPr wrap="square" lIns="80963" tIns="40481" rIns="80963" bIns="40481">
            <a:spAutoFit/>
          </a:bodyPr>
          <a:lstStyle/>
          <a:p>
            <a:pPr algn="just">
              <a:lnSpc>
                <a:spcPct val="120000"/>
              </a:lnSpc>
            </a:pPr>
            <a:r>
              <a:rPr lang="zh-CN" altLang="en-US" sz="2000" dirty="0">
                <a:solidFill>
                  <a:schemeClr val="tx2"/>
                </a:solidFill>
                <a:latin typeface="+mj-ea"/>
                <a:ea typeface="+mj-ea"/>
              </a:rPr>
              <a:t>注意：这个用例图是从用户业务的视角出发，用来进行业务用例建模的。在今后的需求分析阶段，我们会从系统视角来进行系统用例建模。</a:t>
            </a:r>
            <a:endParaRPr lang="zh-CN" altLang="en-US" sz="2000" dirty="0">
              <a:solidFill>
                <a:schemeClr val="tx2"/>
              </a:solidFill>
              <a:latin typeface="+mj-ea"/>
              <a:ea typeface="+mj-ea"/>
            </a:endParaRPr>
          </a:p>
        </p:txBody>
      </p:sp>
      <p:sp>
        <p:nvSpPr>
          <p:cNvPr id="7" name="标题 6"/>
          <p:cNvSpPr>
            <a:spLocks noGrp="1"/>
          </p:cNvSpPr>
          <p:nvPr>
            <p:ph type="title"/>
          </p:nvPr>
        </p:nvSpPr>
        <p:spPr/>
        <p:txBody>
          <a:bodyPr>
            <a:normAutofit/>
          </a:bodyPr>
          <a:lstStyle/>
          <a:p>
            <a:r>
              <a:rPr lang="zh-CN" altLang="en-US" dirty="0">
                <a:latin typeface="+mj-ea"/>
              </a:rPr>
              <a:t>省队</a:t>
            </a:r>
            <a:r>
              <a:rPr lang="zh-CN" altLang="en-US" dirty="0" smtClean="0">
                <a:latin typeface="+mj-ea"/>
              </a:rPr>
              <a:t>用户业务用例图</a:t>
            </a:r>
            <a:endParaRPr lang="zh-CN" altLang="en-US" dirty="0"/>
          </a:p>
        </p:txBody>
      </p:sp>
      <p:sp>
        <p:nvSpPr>
          <p:cNvPr id="4" name="日期占位符 3"/>
          <p:cNvSpPr>
            <a:spLocks noGrp="1"/>
          </p:cNvSpPr>
          <p:nvPr>
            <p:ph type="dt" sz="half" idx="10"/>
          </p:nvPr>
        </p:nvSpPr>
        <p:spPr/>
        <p:txBody>
          <a:bodyPr/>
          <a:lstStyle/>
          <a:p>
            <a:fld id="{DDBF9CB2-1DD5-4605-9422-47899408C5DD}"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smtClean="0"/>
              <a:t>软件工程</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11" name="动作按钮: 上一张 10">
            <a:hlinkClick r:id="" action="ppaction://noaction" highlightClick="1"/>
          </p:cNvPr>
          <p:cNvSpPr/>
          <p:nvPr/>
        </p:nvSpPr>
        <p:spPr>
          <a:xfrm>
            <a:off x="8493125" y="4185242"/>
            <a:ext cx="587574" cy="421738"/>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0360">
                                            <p:txEl>
                                              <p:pRg st="0" end="0"/>
                                            </p:txEl>
                                          </p:spTgt>
                                        </p:tgtEl>
                                        <p:attrNameLst>
                                          <p:attrName>style.visibility</p:attrName>
                                        </p:attrNameLst>
                                      </p:cBhvr>
                                      <p:to>
                                        <p:strVal val="visible"/>
                                      </p:to>
                                    </p:set>
                                    <p:animEffect transition="in" filter="wipe(up)">
                                      <p:cBhvr>
                                        <p:cTn id="7" dur="500"/>
                                        <p:tgtEl>
                                          <p:spTgt spid="1003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60"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56766" y="89944"/>
            <a:ext cx="3801527" cy="4865954"/>
          </a:xfrm>
          <a:prstGeom prst="rect">
            <a:avLst/>
          </a:prstGeom>
        </p:spPr>
        <p:style>
          <a:lnRef idx="2">
            <a:schemeClr val="accent1"/>
          </a:lnRef>
          <a:fillRef idx="1">
            <a:schemeClr val="lt1"/>
          </a:fillRef>
          <a:effectRef idx="0">
            <a:schemeClr val="accent1"/>
          </a:effectRef>
          <a:fontRef idx="minor">
            <a:schemeClr val="dk1"/>
          </a:fontRef>
        </p:style>
      </p:pic>
      <p:sp>
        <p:nvSpPr>
          <p:cNvPr id="7" name="标题 6"/>
          <p:cNvSpPr>
            <a:spLocks noGrp="1"/>
          </p:cNvSpPr>
          <p:nvPr>
            <p:ph type="title"/>
          </p:nvPr>
        </p:nvSpPr>
        <p:spPr/>
        <p:txBody>
          <a:bodyPr>
            <a:normAutofit/>
          </a:bodyPr>
          <a:lstStyle/>
          <a:p>
            <a:r>
              <a:rPr lang="zh-CN" altLang="en-US" dirty="0">
                <a:latin typeface="+mj-ea"/>
              </a:rPr>
              <a:t>管理员业务用例图</a:t>
            </a:r>
            <a:endParaRPr lang="zh-CN" altLang="en-US" dirty="0">
              <a:latin typeface="+mj-ea"/>
            </a:endParaRPr>
          </a:p>
        </p:txBody>
      </p:sp>
      <p:sp>
        <p:nvSpPr>
          <p:cNvPr id="4" name="日期占位符 3"/>
          <p:cNvSpPr>
            <a:spLocks noGrp="1"/>
          </p:cNvSpPr>
          <p:nvPr>
            <p:ph type="dt" sz="half" idx="10"/>
          </p:nvPr>
        </p:nvSpPr>
        <p:spPr/>
        <p:txBody>
          <a:bodyPr/>
          <a:lstStyle/>
          <a:p>
            <a:fld id="{6EB1920F-26E6-49CC-9132-AC877BFDD093}"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smtClean="0"/>
              <a:t>软件工程</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8100" y="1513182"/>
            <a:ext cx="2216816" cy="830997"/>
          </a:xfrm>
          <a:prstGeom prst="rect">
            <a:avLst/>
          </a:prstGeom>
          <a:noFill/>
        </p:spPr>
        <p:txBody>
          <a:bodyPr wrap="square" rtlCol="0">
            <a:spAutoFit/>
          </a:bodyPr>
          <a:lstStyle/>
          <a:p>
            <a:pPr marL="386080" indent="-386080">
              <a:spcBef>
                <a:spcPts val="900"/>
              </a:spcBef>
              <a:buFont typeface="+mj-lt"/>
              <a:buAutoNum type="arabicPeriod" startAt="2"/>
              <a:defRPr/>
            </a:pPr>
            <a:r>
              <a:rPr lang="zh-CN" altLang="en-US" sz="2400" dirty="0" smtClean="0">
                <a:solidFill>
                  <a:schemeClr val="accent2"/>
                </a:solidFill>
                <a:latin typeface="+mj-ea"/>
                <a:ea typeface="+mj-ea"/>
              </a:rPr>
              <a:t>需求</a:t>
            </a:r>
            <a:r>
              <a:rPr lang="zh-CN" altLang="en-US" sz="2400" dirty="0">
                <a:solidFill>
                  <a:schemeClr val="accent2"/>
                </a:solidFill>
                <a:latin typeface="+mj-ea"/>
                <a:ea typeface="+mj-ea"/>
              </a:rPr>
              <a:t>模型</a:t>
            </a:r>
            <a:r>
              <a:rPr lang="en-US" altLang="zh-CN" sz="2400" dirty="0">
                <a:solidFill>
                  <a:schemeClr val="accent2"/>
                </a:solidFill>
                <a:latin typeface="+mj-ea"/>
                <a:ea typeface="+mj-ea"/>
              </a:rPr>
              <a:t>——</a:t>
            </a:r>
            <a:r>
              <a:rPr lang="zh-CN" altLang="en-US" sz="2400" dirty="0">
                <a:solidFill>
                  <a:schemeClr val="accent2"/>
                </a:solidFill>
                <a:latin typeface="+mj-ea"/>
                <a:ea typeface="+mj-ea"/>
              </a:rPr>
              <a:t>用例描述</a:t>
            </a:r>
            <a:endParaRPr lang="en-US" altLang="zh-CN" sz="2400" dirty="0">
              <a:solidFill>
                <a:schemeClr val="accent2"/>
              </a:solidFill>
              <a:latin typeface="+mj-ea"/>
              <a:ea typeface="+mj-ea"/>
            </a:endParaRPr>
          </a:p>
        </p:txBody>
      </p:sp>
      <p:graphicFrame>
        <p:nvGraphicFramePr>
          <p:cNvPr id="7" name="表格 6"/>
          <p:cNvGraphicFramePr>
            <a:graphicFrameLocks noGrp="1"/>
          </p:cNvGraphicFramePr>
          <p:nvPr/>
        </p:nvGraphicFramePr>
        <p:xfrm>
          <a:off x="2671011" y="433140"/>
          <a:ext cx="6187240" cy="4415586"/>
        </p:xfrm>
        <a:graphic>
          <a:graphicData uri="http://schemas.openxmlformats.org/drawingml/2006/table">
            <a:tbl>
              <a:tblPr firstRow="1" firstCol="1" bandRow="1">
                <a:tableStyleId>{5C22544A-7EE6-4342-B048-85BDC9FD1C3A}</a:tableStyleId>
              </a:tblPr>
              <a:tblGrid>
                <a:gridCol w="1151871"/>
                <a:gridCol w="5035369"/>
              </a:tblGrid>
              <a:tr h="319743">
                <a:tc>
                  <a:txBody>
                    <a:bodyPr/>
                    <a:lstStyle/>
                    <a:p>
                      <a:pPr algn="just">
                        <a:spcAft>
                          <a:spcPts val="0"/>
                        </a:spcAft>
                      </a:pPr>
                      <a:r>
                        <a:rPr lang="zh-CN" sz="1800" kern="100" dirty="0">
                          <a:effectLst/>
                          <a:latin typeface="+mj-ea"/>
                          <a:ea typeface="+mj-ea"/>
                        </a:rPr>
                        <a:t>用例编号</a:t>
                      </a:r>
                      <a:endParaRPr lang="zh-CN" sz="1800" kern="100" dirty="0">
                        <a:effectLst/>
                        <a:latin typeface="+mj-ea"/>
                        <a:ea typeface="+mj-ea"/>
                        <a:cs typeface="Times New Roman" panose="02020603050405020304" pitchFamily="18" charset="0"/>
                      </a:endParaRPr>
                    </a:p>
                  </a:txBody>
                  <a:tcPr marL="51435" marR="51435" marT="0" marB="0" anchor="ctr"/>
                </a:tc>
                <a:tc>
                  <a:txBody>
                    <a:bodyPr/>
                    <a:lstStyle/>
                    <a:p>
                      <a:pPr algn="just">
                        <a:spcAft>
                          <a:spcPts val="0"/>
                        </a:spcAft>
                      </a:pPr>
                      <a:r>
                        <a:rPr lang="en-US" sz="1800" kern="100">
                          <a:effectLst/>
                          <a:latin typeface="+mj-ea"/>
                          <a:ea typeface="+mj-ea"/>
                        </a:rPr>
                        <a:t>ORS_003</a:t>
                      </a:r>
                      <a:endParaRPr lang="zh-CN" sz="1800" kern="100">
                        <a:effectLst/>
                        <a:latin typeface="+mj-ea"/>
                        <a:ea typeface="+mj-ea"/>
                        <a:cs typeface="Times New Roman" panose="02020603050405020304" pitchFamily="18" charset="0"/>
                      </a:endParaRPr>
                    </a:p>
                  </a:txBody>
                  <a:tcPr marL="51435" marR="51435" marT="0" marB="0" anchor="ctr"/>
                </a:tc>
              </a:tr>
              <a:tr h="319743">
                <a:tc>
                  <a:txBody>
                    <a:bodyPr/>
                    <a:lstStyle/>
                    <a:p>
                      <a:pPr algn="just">
                        <a:spcAft>
                          <a:spcPts val="0"/>
                        </a:spcAft>
                      </a:pPr>
                      <a:r>
                        <a:rPr lang="zh-CN" sz="1800" kern="100">
                          <a:effectLst/>
                          <a:latin typeface="+mj-ea"/>
                          <a:ea typeface="+mj-ea"/>
                        </a:rPr>
                        <a:t>用例名</a:t>
                      </a:r>
                      <a:endParaRPr lang="zh-CN" sz="1800" kern="100">
                        <a:effectLst/>
                        <a:latin typeface="+mj-ea"/>
                        <a:ea typeface="+mj-ea"/>
                        <a:cs typeface="Times New Roman" panose="02020603050405020304" pitchFamily="18" charset="0"/>
                      </a:endParaRPr>
                    </a:p>
                  </a:txBody>
                  <a:tcPr marL="51435" marR="51435" marT="0" marB="0" anchor="ctr"/>
                </a:tc>
                <a:tc>
                  <a:txBody>
                    <a:bodyPr/>
                    <a:lstStyle/>
                    <a:p>
                      <a:pPr algn="just">
                        <a:spcAft>
                          <a:spcPts val="0"/>
                        </a:spcAft>
                      </a:pPr>
                      <a:r>
                        <a:rPr lang="zh-CN" sz="1800" kern="100">
                          <a:effectLst/>
                          <a:latin typeface="+mj-ea"/>
                          <a:ea typeface="+mj-ea"/>
                        </a:rPr>
                        <a:t>新增运动员报名</a:t>
                      </a:r>
                      <a:endParaRPr lang="zh-CN" sz="1800" kern="100">
                        <a:effectLst/>
                        <a:latin typeface="+mj-ea"/>
                        <a:ea typeface="+mj-ea"/>
                        <a:cs typeface="Times New Roman" panose="02020603050405020304" pitchFamily="18" charset="0"/>
                      </a:endParaRPr>
                    </a:p>
                  </a:txBody>
                  <a:tcPr marL="51435" marR="51435" marT="0" marB="0" anchor="ctr"/>
                </a:tc>
              </a:tr>
              <a:tr h="319743">
                <a:tc>
                  <a:txBody>
                    <a:bodyPr/>
                    <a:lstStyle/>
                    <a:p>
                      <a:pPr algn="just">
                        <a:spcAft>
                          <a:spcPts val="0"/>
                        </a:spcAft>
                      </a:pPr>
                      <a:r>
                        <a:rPr lang="zh-CN" sz="1800" kern="100">
                          <a:effectLst/>
                          <a:latin typeface="+mj-ea"/>
                          <a:ea typeface="+mj-ea"/>
                        </a:rPr>
                        <a:t>用例描述</a:t>
                      </a:r>
                      <a:endParaRPr lang="zh-CN" sz="1800" kern="100">
                        <a:effectLst/>
                        <a:latin typeface="+mj-ea"/>
                        <a:ea typeface="+mj-ea"/>
                        <a:cs typeface="Times New Roman" panose="02020603050405020304" pitchFamily="18" charset="0"/>
                      </a:endParaRPr>
                    </a:p>
                  </a:txBody>
                  <a:tcPr marL="51435" marR="51435" marT="0" marB="0" anchor="ctr"/>
                </a:tc>
                <a:tc>
                  <a:txBody>
                    <a:bodyPr/>
                    <a:lstStyle/>
                    <a:p>
                      <a:pPr algn="just">
                        <a:spcAft>
                          <a:spcPts val="0"/>
                        </a:spcAft>
                      </a:pPr>
                      <a:r>
                        <a:rPr lang="zh-CN" sz="1800" kern="100">
                          <a:effectLst/>
                          <a:latin typeface="+mj-ea"/>
                          <a:ea typeface="+mj-ea"/>
                        </a:rPr>
                        <a:t>省队用户填写报名运动员信息提交报名信息</a:t>
                      </a:r>
                      <a:endParaRPr lang="zh-CN" sz="1800" kern="100">
                        <a:effectLst/>
                        <a:latin typeface="+mj-ea"/>
                        <a:ea typeface="+mj-ea"/>
                        <a:cs typeface="Times New Roman" panose="02020603050405020304" pitchFamily="18" charset="0"/>
                      </a:endParaRPr>
                    </a:p>
                  </a:txBody>
                  <a:tcPr marL="51435" marR="51435" marT="0" marB="0" anchor="ctr"/>
                </a:tc>
              </a:tr>
              <a:tr h="319743">
                <a:tc>
                  <a:txBody>
                    <a:bodyPr/>
                    <a:lstStyle/>
                    <a:p>
                      <a:pPr algn="just">
                        <a:spcAft>
                          <a:spcPts val="0"/>
                        </a:spcAft>
                      </a:pPr>
                      <a:r>
                        <a:rPr lang="zh-CN" sz="1800" kern="100">
                          <a:effectLst/>
                          <a:latin typeface="+mj-ea"/>
                          <a:ea typeface="+mj-ea"/>
                        </a:rPr>
                        <a:t>参与者</a:t>
                      </a:r>
                      <a:endParaRPr lang="zh-CN" sz="1800" kern="100">
                        <a:effectLst/>
                        <a:latin typeface="+mj-ea"/>
                        <a:ea typeface="+mj-ea"/>
                        <a:cs typeface="Times New Roman" panose="02020603050405020304" pitchFamily="18" charset="0"/>
                      </a:endParaRPr>
                    </a:p>
                  </a:txBody>
                  <a:tcPr marL="51435" marR="51435" marT="0" marB="0" anchor="ctr"/>
                </a:tc>
                <a:tc>
                  <a:txBody>
                    <a:bodyPr/>
                    <a:lstStyle/>
                    <a:p>
                      <a:pPr algn="just">
                        <a:spcAft>
                          <a:spcPts val="0"/>
                        </a:spcAft>
                      </a:pPr>
                      <a:r>
                        <a:rPr lang="zh-CN" sz="1800" kern="100">
                          <a:effectLst/>
                          <a:latin typeface="+mj-ea"/>
                          <a:ea typeface="+mj-ea"/>
                        </a:rPr>
                        <a:t>省队用户</a:t>
                      </a:r>
                      <a:endParaRPr lang="zh-CN" sz="1800" kern="100">
                        <a:effectLst/>
                        <a:latin typeface="+mj-ea"/>
                        <a:ea typeface="+mj-ea"/>
                        <a:cs typeface="Times New Roman" panose="02020603050405020304" pitchFamily="18" charset="0"/>
                      </a:endParaRPr>
                    </a:p>
                  </a:txBody>
                  <a:tcPr marL="51435" marR="51435" marT="0" marB="0" anchor="ctr"/>
                </a:tc>
              </a:tr>
              <a:tr h="319743">
                <a:tc>
                  <a:txBody>
                    <a:bodyPr/>
                    <a:lstStyle/>
                    <a:p>
                      <a:pPr algn="just">
                        <a:spcAft>
                          <a:spcPts val="0"/>
                        </a:spcAft>
                      </a:pPr>
                      <a:r>
                        <a:rPr lang="zh-CN" sz="1800" kern="100">
                          <a:effectLst/>
                          <a:latin typeface="+mj-ea"/>
                          <a:ea typeface="+mj-ea"/>
                        </a:rPr>
                        <a:t>前置条件</a:t>
                      </a:r>
                      <a:endParaRPr lang="zh-CN" sz="1800" kern="100">
                        <a:effectLst/>
                        <a:latin typeface="+mj-ea"/>
                        <a:ea typeface="+mj-ea"/>
                        <a:cs typeface="Times New Roman" panose="02020603050405020304" pitchFamily="18" charset="0"/>
                      </a:endParaRPr>
                    </a:p>
                  </a:txBody>
                  <a:tcPr marL="51435" marR="51435" marT="0" marB="0" anchor="ctr"/>
                </a:tc>
                <a:tc>
                  <a:txBody>
                    <a:bodyPr/>
                    <a:lstStyle/>
                    <a:p>
                      <a:pPr algn="just">
                        <a:spcAft>
                          <a:spcPts val="0"/>
                        </a:spcAft>
                      </a:pPr>
                      <a:r>
                        <a:rPr lang="zh-CN" sz="1800" kern="100">
                          <a:effectLst/>
                          <a:latin typeface="+mj-ea"/>
                          <a:ea typeface="+mj-ea"/>
                        </a:rPr>
                        <a:t>浏览赛事信息点击报名</a:t>
                      </a:r>
                      <a:endParaRPr lang="zh-CN" sz="1800" kern="100">
                        <a:effectLst/>
                        <a:latin typeface="+mj-ea"/>
                        <a:ea typeface="+mj-ea"/>
                        <a:cs typeface="Times New Roman" panose="02020603050405020304" pitchFamily="18" charset="0"/>
                      </a:endParaRPr>
                    </a:p>
                  </a:txBody>
                  <a:tcPr marL="51435" marR="51435" marT="0" marB="0" anchor="ctr"/>
                </a:tc>
              </a:tr>
              <a:tr h="1857642">
                <a:tc>
                  <a:txBody>
                    <a:bodyPr/>
                    <a:lstStyle/>
                    <a:p>
                      <a:pPr algn="just">
                        <a:spcAft>
                          <a:spcPts val="0"/>
                        </a:spcAft>
                      </a:pPr>
                      <a:r>
                        <a:rPr lang="zh-CN" sz="1800" kern="100">
                          <a:effectLst/>
                          <a:latin typeface="+mj-ea"/>
                          <a:ea typeface="+mj-ea"/>
                        </a:rPr>
                        <a:t>基本路径</a:t>
                      </a:r>
                      <a:endParaRPr lang="zh-CN" sz="1800" kern="100">
                        <a:effectLst/>
                        <a:latin typeface="+mj-ea"/>
                        <a:ea typeface="+mj-ea"/>
                        <a:cs typeface="Times New Roman" panose="02020603050405020304" pitchFamily="18" charset="0"/>
                      </a:endParaRPr>
                    </a:p>
                  </a:txBody>
                  <a:tcPr marL="51435" marR="51435" marT="0" marB="0" anchor="ctr"/>
                </a:tc>
                <a:tc>
                  <a:txBody>
                    <a:bodyPr/>
                    <a:lstStyle/>
                    <a:p>
                      <a:pPr marL="342900" lvl="0" indent="-342900" algn="just">
                        <a:spcAft>
                          <a:spcPts val="0"/>
                        </a:spcAft>
                        <a:buFont typeface="+mj-lt"/>
                        <a:buAutoNum type="arabicPeriod"/>
                      </a:pPr>
                      <a:r>
                        <a:rPr lang="zh-CN" sz="1800" kern="100" dirty="0">
                          <a:effectLst/>
                          <a:latin typeface="+mj-ea"/>
                          <a:ea typeface="+mj-ea"/>
                        </a:rPr>
                        <a:t>点击“新增人员报名”</a:t>
                      </a:r>
                      <a:endParaRPr lang="zh-CN" sz="1800" kern="100" dirty="0">
                        <a:effectLst/>
                        <a:latin typeface="+mj-ea"/>
                        <a:ea typeface="+mj-ea"/>
                      </a:endParaRPr>
                    </a:p>
                    <a:p>
                      <a:pPr marL="342900" lvl="0" indent="-342900" algn="just">
                        <a:spcAft>
                          <a:spcPts val="0"/>
                        </a:spcAft>
                        <a:buFont typeface="+mj-lt"/>
                        <a:buAutoNum type="arabicPeriod"/>
                      </a:pPr>
                      <a:r>
                        <a:rPr lang="zh-CN" sz="1800" kern="100" dirty="0">
                          <a:effectLst/>
                          <a:latin typeface="+mj-ea"/>
                          <a:ea typeface="+mj-ea"/>
                        </a:rPr>
                        <a:t>输入参赛人员信息（姓名，性别，年龄，赛事名称，参赛单位，运动员注册号，竞赛项目名称，备注）</a:t>
                      </a:r>
                      <a:endParaRPr lang="zh-CN" sz="1800" kern="100" dirty="0">
                        <a:effectLst/>
                        <a:latin typeface="+mj-ea"/>
                        <a:ea typeface="+mj-ea"/>
                      </a:endParaRPr>
                    </a:p>
                    <a:p>
                      <a:pPr marL="342900" lvl="0" indent="-342900" algn="just">
                        <a:spcAft>
                          <a:spcPts val="0"/>
                        </a:spcAft>
                        <a:buFont typeface="+mj-lt"/>
                        <a:buAutoNum type="arabicPeriod"/>
                      </a:pPr>
                      <a:r>
                        <a:rPr lang="zh-CN" sz="1800" kern="100" dirty="0">
                          <a:effectLst/>
                          <a:latin typeface="+mj-ea"/>
                          <a:ea typeface="+mj-ea"/>
                        </a:rPr>
                        <a:t>点击“报名提交”</a:t>
                      </a:r>
                      <a:endParaRPr lang="zh-CN" sz="1800" kern="100" dirty="0">
                        <a:effectLst/>
                        <a:latin typeface="+mj-ea"/>
                        <a:ea typeface="+mj-ea"/>
                      </a:endParaRPr>
                    </a:p>
                    <a:p>
                      <a:pPr marL="342900" lvl="0" indent="-342900" algn="just">
                        <a:spcAft>
                          <a:spcPts val="0"/>
                        </a:spcAft>
                        <a:buFont typeface="+mj-lt"/>
                        <a:buAutoNum type="arabicPeriod"/>
                      </a:pPr>
                      <a:r>
                        <a:rPr lang="zh-CN" sz="1800" kern="100" dirty="0">
                          <a:effectLst/>
                          <a:latin typeface="+mj-ea"/>
                          <a:ea typeface="+mj-ea"/>
                        </a:rPr>
                        <a:t>显示已有报名人信息，报名成功。</a:t>
                      </a:r>
                      <a:endParaRPr lang="zh-CN" sz="1800" kern="100" dirty="0">
                        <a:effectLst/>
                        <a:latin typeface="+mj-ea"/>
                        <a:ea typeface="+mj-ea"/>
                        <a:cs typeface="Times New Roman" panose="02020603050405020304" pitchFamily="18" charset="0"/>
                      </a:endParaRPr>
                    </a:p>
                  </a:txBody>
                  <a:tcPr marL="51435" marR="51435" marT="0" marB="0" anchor="ctr"/>
                </a:tc>
              </a:tr>
              <a:tr h="319743">
                <a:tc>
                  <a:txBody>
                    <a:bodyPr/>
                    <a:lstStyle/>
                    <a:p>
                      <a:pPr algn="just">
                        <a:spcAft>
                          <a:spcPts val="0"/>
                        </a:spcAft>
                      </a:pPr>
                      <a:r>
                        <a:rPr lang="zh-CN" sz="1800" kern="100">
                          <a:effectLst/>
                          <a:latin typeface="+mj-ea"/>
                          <a:ea typeface="+mj-ea"/>
                        </a:rPr>
                        <a:t>其他路径</a:t>
                      </a:r>
                      <a:endParaRPr lang="zh-CN" sz="1800" kern="100">
                        <a:effectLst/>
                        <a:latin typeface="+mj-ea"/>
                        <a:ea typeface="+mj-ea"/>
                        <a:cs typeface="Times New Roman" panose="02020603050405020304" pitchFamily="18" charset="0"/>
                      </a:endParaRPr>
                    </a:p>
                  </a:txBody>
                  <a:tcPr marL="51435" marR="51435" marT="0" marB="0" anchor="ctr"/>
                </a:tc>
                <a:tc>
                  <a:txBody>
                    <a:bodyPr/>
                    <a:lstStyle/>
                    <a:p>
                      <a:pPr algn="just">
                        <a:spcAft>
                          <a:spcPts val="0"/>
                        </a:spcAft>
                      </a:pPr>
                      <a:r>
                        <a:rPr lang="zh-CN" sz="1800" kern="100">
                          <a:effectLst/>
                          <a:latin typeface="+mj-ea"/>
                          <a:ea typeface="+mj-ea"/>
                        </a:rPr>
                        <a:t>无</a:t>
                      </a:r>
                      <a:endParaRPr lang="zh-CN" sz="1800" kern="100">
                        <a:effectLst/>
                        <a:latin typeface="+mj-ea"/>
                        <a:ea typeface="+mj-ea"/>
                        <a:cs typeface="Times New Roman" panose="02020603050405020304" pitchFamily="18" charset="0"/>
                      </a:endParaRPr>
                    </a:p>
                  </a:txBody>
                  <a:tcPr marL="51435" marR="51435" marT="0" marB="0" anchor="ctr"/>
                </a:tc>
              </a:tr>
              <a:tr h="319743">
                <a:tc>
                  <a:txBody>
                    <a:bodyPr/>
                    <a:lstStyle/>
                    <a:p>
                      <a:pPr algn="just">
                        <a:spcAft>
                          <a:spcPts val="0"/>
                        </a:spcAft>
                      </a:pPr>
                      <a:r>
                        <a:rPr lang="zh-CN" sz="1800" kern="100">
                          <a:effectLst/>
                          <a:latin typeface="+mj-ea"/>
                          <a:ea typeface="+mj-ea"/>
                        </a:rPr>
                        <a:t>异常事件</a:t>
                      </a:r>
                      <a:endParaRPr lang="zh-CN" sz="1800" kern="100">
                        <a:effectLst/>
                        <a:latin typeface="+mj-ea"/>
                        <a:ea typeface="+mj-ea"/>
                        <a:cs typeface="Times New Roman" panose="02020603050405020304" pitchFamily="18" charset="0"/>
                      </a:endParaRPr>
                    </a:p>
                  </a:txBody>
                  <a:tcPr marL="51435" marR="51435" marT="0" marB="0" anchor="ctr"/>
                </a:tc>
                <a:tc>
                  <a:txBody>
                    <a:bodyPr/>
                    <a:lstStyle/>
                    <a:p>
                      <a:pPr algn="just">
                        <a:spcAft>
                          <a:spcPts val="0"/>
                        </a:spcAft>
                      </a:pPr>
                      <a:r>
                        <a:rPr lang="zh-CN" sz="1800" kern="100">
                          <a:effectLst/>
                          <a:latin typeface="+mj-ea"/>
                          <a:ea typeface="+mj-ea"/>
                        </a:rPr>
                        <a:t>无</a:t>
                      </a:r>
                      <a:endParaRPr lang="zh-CN" sz="1800" kern="100">
                        <a:effectLst/>
                        <a:latin typeface="+mj-ea"/>
                        <a:ea typeface="+mj-ea"/>
                        <a:cs typeface="Times New Roman" panose="02020603050405020304" pitchFamily="18" charset="0"/>
                      </a:endParaRPr>
                    </a:p>
                  </a:txBody>
                  <a:tcPr marL="51435" marR="51435" marT="0" marB="0" anchor="ctr"/>
                </a:tc>
              </a:tr>
              <a:tr h="319743">
                <a:tc>
                  <a:txBody>
                    <a:bodyPr/>
                    <a:lstStyle/>
                    <a:p>
                      <a:pPr algn="just">
                        <a:spcAft>
                          <a:spcPts val="0"/>
                        </a:spcAft>
                      </a:pPr>
                      <a:r>
                        <a:rPr lang="zh-CN" sz="1800" kern="100" dirty="0">
                          <a:effectLst/>
                          <a:latin typeface="+mj-ea"/>
                          <a:ea typeface="+mj-ea"/>
                        </a:rPr>
                        <a:t>后置条件</a:t>
                      </a:r>
                      <a:endParaRPr lang="zh-CN" sz="1800" kern="100" dirty="0">
                        <a:effectLst/>
                        <a:latin typeface="+mj-ea"/>
                        <a:ea typeface="+mj-ea"/>
                        <a:cs typeface="Times New Roman" panose="02020603050405020304" pitchFamily="18" charset="0"/>
                      </a:endParaRPr>
                    </a:p>
                  </a:txBody>
                  <a:tcPr marL="51435" marR="51435" marT="0" marB="0" anchor="ctr"/>
                </a:tc>
                <a:tc>
                  <a:txBody>
                    <a:bodyPr/>
                    <a:lstStyle/>
                    <a:p>
                      <a:pPr algn="just">
                        <a:spcAft>
                          <a:spcPts val="0"/>
                        </a:spcAft>
                      </a:pPr>
                      <a:r>
                        <a:rPr lang="zh-CN" sz="1800" kern="100" dirty="0">
                          <a:effectLst/>
                          <a:latin typeface="+mj-ea"/>
                          <a:ea typeface="+mj-ea"/>
                        </a:rPr>
                        <a:t>无</a:t>
                      </a:r>
                      <a:endParaRPr lang="zh-CN" sz="1800" kern="100" dirty="0">
                        <a:effectLst/>
                        <a:latin typeface="+mj-ea"/>
                        <a:ea typeface="+mj-ea"/>
                        <a:cs typeface="Times New Roman" panose="02020603050405020304" pitchFamily="18" charset="0"/>
                      </a:endParaRPr>
                    </a:p>
                  </a:txBody>
                  <a:tcPr marL="51435" marR="51435" marT="0" marB="0" anchor="ctr"/>
                </a:tc>
              </a:tr>
            </a:tbl>
          </a:graphicData>
        </a:graphic>
      </p:graphicFrame>
      <p:sp>
        <p:nvSpPr>
          <p:cNvPr id="4" name="标题 3"/>
          <p:cNvSpPr>
            <a:spLocks noGrp="1"/>
          </p:cNvSpPr>
          <p:nvPr>
            <p:ph type="title"/>
          </p:nvPr>
        </p:nvSpPr>
        <p:spPr/>
        <p:txBody>
          <a:bodyPr/>
          <a:lstStyle/>
          <a:p>
            <a:r>
              <a:rPr lang="zh-CN" altLang="en-US" kern="100" dirty="0">
                <a:latin typeface="+mn-ea"/>
                <a:cs typeface="Times New Roman" panose="02020603050405020304" pitchFamily="18" charset="0"/>
              </a:rPr>
              <a:t>网上报名系统的需求模型</a:t>
            </a:r>
            <a:endParaRPr lang="zh-CN" altLang="en-US" dirty="0"/>
          </a:p>
        </p:txBody>
      </p:sp>
      <p:sp>
        <p:nvSpPr>
          <p:cNvPr id="5" name="日期占位符 4"/>
          <p:cNvSpPr>
            <a:spLocks noGrp="1"/>
          </p:cNvSpPr>
          <p:nvPr>
            <p:ph type="dt" sz="half" idx="10"/>
          </p:nvPr>
        </p:nvSpPr>
        <p:spPr/>
        <p:txBody>
          <a:bodyPr/>
          <a:lstStyle/>
          <a:p>
            <a:fld id="{9897AD49-1259-47B7-AE5B-D005846418DF}"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smtClean="0"/>
              <a:t>软件工程</a:t>
            </a:r>
            <a:endParaRPr lang="zh-CN" altLang="en-US"/>
          </a:p>
        </p:txBody>
      </p:sp>
      <p:sp>
        <p:nvSpPr>
          <p:cNvPr id="8" name="灯片编号占位符 7"/>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pan/>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kern="100" dirty="0">
                <a:latin typeface="+mn-ea"/>
                <a:cs typeface="Times New Roman" panose="02020603050405020304" pitchFamily="18" charset="0"/>
              </a:rPr>
              <a:t>网上报名系统的需求模型</a:t>
            </a:r>
            <a:endParaRPr lang="zh-CN" altLang="en-US" dirty="0"/>
          </a:p>
        </p:txBody>
      </p:sp>
      <p:sp>
        <p:nvSpPr>
          <p:cNvPr id="6" name="内容占位符 5"/>
          <p:cNvSpPr>
            <a:spLocks noGrp="1"/>
          </p:cNvSpPr>
          <p:nvPr>
            <p:ph idx="1"/>
          </p:nvPr>
        </p:nvSpPr>
        <p:spPr/>
        <p:txBody>
          <a:bodyPr>
            <a:normAutofit fontScale="85000" lnSpcReduction="20000"/>
          </a:bodyPr>
          <a:lstStyle/>
          <a:p>
            <a:pPr marL="151130" indent="-514350">
              <a:buFont typeface="+mj-lt"/>
              <a:buAutoNum type="arabicPeriod" startAt="4"/>
            </a:pPr>
            <a:r>
              <a:rPr lang="zh-CN" altLang="en-US" dirty="0" smtClean="0">
                <a:solidFill>
                  <a:schemeClr val="accent2"/>
                </a:solidFill>
              </a:rPr>
              <a:t>需求模型</a:t>
            </a:r>
            <a:r>
              <a:rPr lang="en-US" altLang="zh-CN" dirty="0" smtClean="0">
                <a:solidFill>
                  <a:schemeClr val="accent2"/>
                </a:solidFill>
              </a:rPr>
              <a:t>——</a:t>
            </a:r>
            <a:r>
              <a:rPr lang="zh-CN" altLang="en-US" dirty="0" smtClean="0">
                <a:solidFill>
                  <a:schemeClr val="accent2"/>
                </a:solidFill>
              </a:rPr>
              <a:t>快速原型</a:t>
            </a:r>
            <a:endParaRPr lang="en-US" altLang="zh-CN" dirty="0" smtClean="0">
              <a:solidFill>
                <a:schemeClr val="accent2"/>
              </a:solidFill>
            </a:endParaRPr>
          </a:p>
          <a:p>
            <a:pPr>
              <a:lnSpc>
                <a:spcPct val="130000"/>
              </a:lnSpc>
            </a:pPr>
            <a:r>
              <a:rPr lang="en-US" altLang="zh-CN" dirty="0" err="1"/>
              <a:t>Axure</a:t>
            </a:r>
            <a:r>
              <a:rPr lang="en-US" altLang="zh-CN" dirty="0"/>
              <a:t> RP</a:t>
            </a:r>
            <a:r>
              <a:rPr lang="zh-CN" altLang="en-US" dirty="0"/>
              <a:t>是美国</a:t>
            </a:r>
            <a:r>
              <a:rPr lang="en-US" altLang="zh-CN" dirty="0" err="1"/>
              <a:t>Axure</a:t>
            </a:r>
            <a:r>
              <a:rPr lang="en-US" altLang="zh-CN" dirty="0"/>
              <a:t> Software Solution </a:t>
            </a:r>
            <a:r>
              <a:rPr lang="zh-CN" altLang="en-US" dirty="0"/>
              <a:t>公司的旗舰产品，该原型设计工具可以专业快速地帮助完成定义需求规格，负责设计功能和界面的原型。设计者可以快速创建应用软件或</a:t>
            </a:r>
            <a:r>
              <a:rPr lang="en-US" altLang="zh-CN" dirty="0"/>
              <a:t>Web</a:t>
            </a:r>
            <a:r>
              <a:rPr lang="zh-CN" altLang="en-US" dirty="0"/>
              <a:t>网站线框图、原型、规格说明书等。</a:t>
            </a:r>
            <a:endParaRPr lang="en-US" altLang="zh-CN" dirty="0"/>
          </a:p>
          <a:p>
            <a:pPr>
              <a:lnSpc>
                <a:spcPct val="130000"/>
              </a:lnSpc>
            </a:pPr>
            <a:r>
              <a:rPr lang="en-US" altLang="zh-CN" dirty="0" err="1"/>
              <a:t>Axure</a:t>
            </a:r>
            <a:r>
              <a:rPr lang="zh-CN" altLang="en-US" dirty="0"/>
              <a:t>所针对的用户包括用户体验设计师（</a:t>
            </a:r>
            <a:r>
              <a:rPr lang="en-US" altLang="zh-CN" dirty="0"/>
              <a:t>UX</a:t>
            </a:r>
            <a:r>
              <a:rPr lang="zh-CN" altLang="en-US" dirty="0"/>
              <a:t>）、交互设计师（</a:t>
            </a:r>
            <a:r>
              <a:rPr lang="en-US" altLang="zh-CN" dirty="0"/>
              <a:t>UI</a:t>
            </a:r>
            <a:r>
              <a:rPr lang="zh-CN" altLang="en-US" dirty="0"/>
              <a:t>）、业务分析师（</a:t>
            </a:r>
            <a:r>
              <a:rPr lang="en-US" altLang="zh-CN" dirty="0"/>
              <a:t>BA</a:t>
            </a:r>
            <a:r>
              <a:rPr lang="zh-CN" altLang="en-US" dirty="0"/>
              <a:t>）、信息架构师（</a:t>
            </a:r>
            <a:r>
              <a:rPr lang="en-US" altLang="zh-CN" dirty="0"/>
              <a:t>IA</a:t>
            </a:r>
            <a:r>
              <a:rPr lang="zh-CN" altLang="en-US" dirty="0"/>
              <a:t>）、可用性专家（</a:t>
            </a:r>
            <a:r>
              <a:rPr lang="en-US" altLang="zh-CN" dirty="0"/>
              <a:t>UE</a:t>
            </a:r>
            <a:r>
              <a:rPr lang="zh-CN" altLang="en-US" dirty="0"/>
              <a:t>）和产品经理（</a:t>
            </a:r>
            <a:r>
              <a:rPr lang="en-US" altLang="zh-CN" dirty="0"/>
              <a:t>PM</a:t>
            </a:r>
            <a:r>
              <a:rPr lang="zh-CN" altLang="en-US" dirty="0"/>
              <a:t>）等等</a:t>
            </a:r>
            <a:r>
              <a:rPr lang="zh-CN" altLang="en-US" dirty="0" smtClean="0"/>
              <a:t>。</a:t>
            </a:r>
            <a:endParaRPr lang="en-US" altLang="zh-CN" dirty="0" smtClean="0"/>
          </a:p>
          <a:p>
            <a:pPr>
              <a:lnSpc>
                <a:spcPct val="130000"/>
              </a:lnSpc>
            </a:pPr>
            <a:endParaRPr lang="zh-CN" altLang="en-US" dirty="0"/>
          </a:p>
          <a:p>
            <a:endParaRPr lang="zh-CN" altLang="en-US" dirty="0">
              <a:solidFill>
                <a:schemeClr val="accent2"/>
              </a:solidFill>
            </a:endParaRPr>
          </a:p>
        </p:txBody>
      </p:sp>
      <p:sp>
        <p:nvSpPr>
          <p:cNvPr id="3" name="日期占位符 2"/>
          <p:cNvSpPr>
            <a:spLocks noGrp="1"/>
          </p:cNvSpPr>
          <p:nvPr>
            <p:ph type="dt" sz="half" idx="10"/>
          </p:nvPr>
        </p:nvSpPr>
        <p:spPr/>
        <p:txBody>
          <a:bodyPr/>
          <a:lstStyle/>
          <a:p>
            <a:fld id="{5902FD77-8323-485D-87E2-91A0E9C84954}" type="datetime1">
              <a:rPr lang="zh-CN" altLang="en-US" smtClean="0"/>
            </a:fld>
            <a:endParaRPr lang="zh-CN" altLang="en-US"/>
          </a:p>
        </p:txBody>
      </p:sp>
      <p:sp>
        <p:nvSpPr>
          <p:cNvPr id="4" name="页脚占位符 3"/>
          <p:cNvSpPr>
            <a:spLocks noGrp="1"/>
          </p:cNvSpPr>
          <p:nvPr>
            <p:ph type="ftr" sz="quarter" idx="11"/>
          </p:nvPr>
        </p:nvSpPr>
        <p:spPr/>
        <p:txBody>
          <a:bodyPr/>
          <a:lstStyle/>
          <a:p>
            <a:r>
              <a:rPr lang="zh-CN" altLang="en-US" smtClean="0"/>
              <a:t>软件工程</a:t>
            </a:r>
            <a:endParaRPr lang="zh-CN" altLang="en-US"/>
          </a:p>
        </p:txBody>
      </p:sp>
      <p:sp>
        <p:nvSpPr>
          <p:cNvPr id="5" name="灯片编号占位符 4"/>
          <p:cNvSpPr>
            <a:spLocks noGrp="1"/>
          </p:cNvSpPr>
          <p:nvPr>
            <p:ph type="sldNum" sz="quarter" idx="12"/>
          </p:nvPr>
        </p:nvSpPr>
        <p:spPr/>
        <p:txBody>
          <a:bodyPr/>
          <a:lstStyle/>
          <a:p>
            <a:fld id="{F528F39D-B5E5-4CA7-906C-979D5A62978D}" type="slidenum">
              <a:rPr lang="zh-CN" altLang="en-US" smtClean="0"/>
            </a:fld>
            <a:endParaRPr lang="zh-CN" altLang="en-US"/>
          </a:p>
        </p:txBody>
      </p:sp>
      <p:pic>
        <p:nvPicPr>
          <p:cNvPr id="7" name="图片 6"/>
          <p:cNvPicPr>
            <a:picLocks noChangeAspect="1"/>
          </p:cNvPicPr>
          <p:nvPr/>
        </p:nvPicPr>
        <p:blipFill rotWithShape="1">
          <a:blip r:embed="rId1" cstate="print"/>
          <a:srcRect t="7778"/>
          <a:stretch>
            <a:fillRect/>
          </a:stretch>
        </p:blipFill>
        <p:spPr>
          <a:xfrm>
            <a:off x="920859" y="30832"/>
            <a:ext cx="6156901" cy="4993104"/>
          </a:xfrm>
          <a:prstGeom prst="rect">
            <a:avLst/>
          </a:prstGeom>
        </p:spPr>
      </p:pic>
      <p:pic>
        <p:nvPicPr>
          <p:cNvPr id="8" name="图片 7"/>
          <p:cNvPicPr>
            <a:picLocks noChangeAspect="1"/>
          </p:cNvPicPr>
          <p:nvPr/>
        </p:nvPicPr>
        <p:blipFill>
          <a:blip r:embed="rId2" cstate="print"/>
          <a:stretch>
            <a:fillRect/>
          </a:stretch>
        </p:blipFill>
        <p:spPr>
          <a:xfrm>
            <a:off x="0" y="213546"/>
            <a:ext cx="9144000" cy="4696958"/>
          </a:xfrm>
          <a:prstGeom prst="rect">
            <a:avLst/>
          </a:prstGeom>
        </p:spPr>
      </p:pic>
      <p:pic>
        <p:nvPicPr>
          <p:cNvPr id="9" name="图片 8"/>
          <p:cNvPicPr>
            <a:picLocks noChangeAspect="1"/>
          </p:cNvPicPr>
          <p:nvPr/>
        </p:nvPicPr>
        <p:blipFill>
          <a:blip r:embed="rId3" cstate="print"/>
          <a:stretch>
            <a:fillRect/>
          </a:stretch>
        </p:blipFill>
        <p:spPr>
          <a:xfrm>
            <a:off x="0" y="123587"/>
            <a:ext cx="9144000" cy="48075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68097" y="1012752"/>
            <a:ext cx="4513606" cy="3429280"/>
          </a:xfrm>
        </p:spPr>
        <p:txBody>
          <a:bodyPr>
            <a:normAutofit/>
          </a:bodyPr>
          <a:lstStyle/>
          <a:p>
            <a:pPr>
              <a:lnSpc>
                <a:spcPct val="120000"/>
              </a:lnSpc>
              <a:spcBef>
                <a:spcPts val="450"/>
              </a:spcBef>
            </a:pPr>
            <a:r>
              <a:rPr lang="zh-CN" altLang="en-US" b="1" dirty="0" smtClean="0"/>
              <a:t>需求建模</a:t>
            </a:r>
            <a:endParaRPr lang="en-US" altLang="zh-CN" b="1" dirty="0"/>
          </a:p>
          <a:p>
            <a:pPr marL="994410" lvl="1" indent="-342900">
              <a:lnSpc>
                <a:spcPct val="120000"/>
              </a:lnSpc>
              <a:spcBef>
                <a:spcPts val="900"/>
              </a:spcBef>
              <a:buClr>
                <a:srgbClr val="CA0098"/>
              </a:buClr>
              <a:buFont typeface="Arial" panose="020B0604020202020204" pitchFamily="34" charset="0"/>
              <a:buChar char="♥"/>
            </a:pPr>
            <a:r>
              <a:rPr lang="zh-CN" altLang="en-US" dirty="0"/>
              <a:t>用例图的相关知识</a:t>
            </a:r>
            <a:endParaRPr lang="zh-CN" altLang="en-US" dirty="0"/>
          </a:p>
          <a:p>
            <a:pPr marL="994410" lvl="1" indent="-342900">
              <a:lnSpc>
                <a:spcPct val="120000"/>
              </a:lnSpc>
              <a:spcBef>
                <a:spcPts val="900"/>
              </a:spcBef>
              <a:buClr>
                <a:srgbClr val="CA0098"/>
              </a:buClr>
              <a:buFont typeface="Arial" panose="020B0604020202020204" pitchFamily="34" charset="0"/>
              <a:buChar char="♥"/>
            </a:pPr>
            <a:r>
              <a:rPr lang="zh-CN" altLang="en-US" dirty="0" smtClean="0"/>
              <a:t>业务用例建模</a:t>
            </a:r>
            <a:endParaRPr lang="zh-CN" altLang="en-US" dirty="0"/>
          </a:p>
          <a:p>
            <a:pPr marL="994410" lvl="1" indent="-342900">
              <a:lnSpc>
                <a:spcPct val="120000"/>
              </a:lnSpc>
              <a:spcBef>
                <a:spcPts val="900"/>
              </a:spcBef>
              <a:buClr>
                <a:srgbClr val="CA0098"/>
              </a:buClr>
              <a:buFont typeface="Arial" panose="020B0604020202020204" pitchFamily="34" charset="0"/>
              <a:buChar char="♥"/>
            </a:pPr>
            <a:endParaRPr lang="en-US" altLang="zh-CN"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4" name="标题 3"/>
          <p:cNvSpPr>
            <a:spLocks noGrp="1"/>
          </p:cNvSpPr>
          <p:nvPr>
            <p:ph type="title"/>
          </p:nvPr>
        </p:nvSpPr>
        <p:spPr/>
        <p:txBody>
          <a:bodyPr/>
          <a:lstStyle/>
          <a:p>
            <a:r>
              <a:rPr lang="zh-CN" altLang="en-US" dirty="0"/>
              <a:t>本课小结</a:t>
            </a:r>
            <a:endParaRPr lang="zh-CN" altLang="en-US" dirty="0"/>
          </a:p>
        </p:txBody>
      </p:sp>
      <p:grpSp>
        <p:nvGrpSpPr>
          <p:cNvPr id="7" name="Group 6"/>
          <p:cNvGrpSpPr/>
          <p:nvPr/>
        </p:nvGrpSpPr>
        <p:grpSpPr>
          <a:xfrm>
            <a:off x="5567279" y="1461741"/>
            <a:ext cx="3209575" cy="3270280"/>
            <a:chOff x="3827463" y="1565275"/>
            <a:chExt cx="1195388" cy="1271588"/>
          </a:xfrm>
          <a:solidFill>
            <a:srgbClr val="92D050"/>
          </a:solidFill>
        </p:grpSpPr>
        <p:sp>
          <p:nvSpPr>
            <p:cNvPr id="8" name="Freeform 70"/>
            <p:cNvSpPr/>
            <p:nvPr/>
          </p:nvSpPr>
          <p:spPr bwMode="auto">
            <a:xfrm>
              <a:off x="4010026" y="1708150"/>
              <a:ext cx="835025" cy="1128713"/>
            </a:xfrm>
            <a:custGeom>
              <a:avLst/>
              <a:gdLst/>
              <a:ahLst/>
              <a:cxnLst>
                <a:cxn ang="0">
                  <a:pos x="104" y="385"/>
                </a:cxn>
                <a:cxn ang="0">
                  <a:pos x="112" y="230"/>
                </a:cxn>
                <a:cxn ang="0">
                  <a:pos x="6" y="164"/>
                </a:cxn>
                <a:cxn ang="0">
                  <a:pos x="121" y="191"/>
                </a:cxn>
                <a:cxn ang="0">
                  <a:pos x="126" y="93"/>
                </a:cxn>
                <a:cxn ang="0">
                  <a:pos x="76" y="29"/>
                </a:cxn>
                <a:cxn ang="0">
                  <a:pos x="132" y="61"/>
                </a:cxn>
                <a:cxn ang="0">
                  <a:pos x="174" y="5"/>
                </a:cxn>
                <a:cxn ang="0">
                  <a:pos x="149" y="79"/>
                </a:cxn>
                <a:cxn ang="0">
                  <a:pos x="171" y="196"/>
                </a:cxn>
                <a:cxn ang="0">
                  <a:pos x="277" y="149"/>
                </a:cxn>
                <a:cxn ang="0">
                  <a:pos x="177" y="228"/>
                </a:cxn>
                <a:cxn ang="0">
                  <a:pos x="178" y="385"/>
                </a:cxn>
                <a:cxn ang="0">
                  <a:pos x="104" y="385"/>
                </a:cxn>
              </a:cxnLst>
              <a:rect l="0" t="0" r="r" b="b"/>
              <a:pathLst>
                <a:path w="285" h="385">
                  <a:moveTo>
                    <a:pt x="104" y="385"/>
                  </a:moveTo>
                  <a:cubicBezTo>
                    <a:pt x="104" y="385"/>
                    <a:pt x="139" y="260"/>
                    <a:pt x="112" y="230"/>
                  </a:cubicBezTo>
                  <a:cubicBezTo>
                    <a:pt x="64" y="179"/>
                    <a:pt x="0" y="166"/>
                    <a:pt x="6" y="164"/>
                  </a:cubicBezTo>
                  <a:cubicBezTo>
                    <a:pt x="44" y="154"/>
                    <a:pt x="105" y="205"/>
                    <a:pt x="121" y="191"/>
                  </a:cubicBezTo>
                  <a:cubicBezTo>
                    <a:pt x="134" y="180"/>
                    <a:pt x="136" y="117"/>
                    <a:pt x="126" y="93"/>
                  </a:cubicBezTo>
                  <a:cubicBezTo>
                    <a:pt x="107" y="46"/>
                    <a:pt x="60" y="29"/>
                    <a:pt x="76" y="29"/>
                  </a:cubicBezTo>
                  <a:cubicBezTo>
                    <a:pt x="98" y="29"/>
                    <a:pt x="128" y="66"/>
                    <a:pt x="132" y="61"/>
                  </a:cubicBezTo>
                  <a:cubicBezTo>
                    <a:pt x="137" y="57"/>
                    <a:pt x="164" y="0"/>
                    <a:pt x="174" y="5"/>
                  </a:cubicBezTo>
                  <a:cubicBezTo>
                    <a:pt x="177" y="7"/>
                    <a:pt x="149" y="36"/>
                    <a:pt x="149" y="79"/>
                  </a:cubicBezTo>
                  <a:cubicBezTo>
                    <a:pt x="149" y="121"/>
                    <a:pt x="154" y="206"/>
                    <a:pt x="171" y="196"/>
                  </a:cubicBezTo>
                  <a:cubicBezTo>
                    <a:pt x="200" y="178"/>
                    <a:pt x="257" y="147"/>
                    <a:pt x="277" y="149"/>
                  </a:cubicBezTo>
                  <a:cubicBezTo>
                    <a:pt x="285" y="150"/>
                    <a:pt x="196" y="185"/>
                    <a:pt x="177" y="228"/>
                  </a:cubicBezTo>
                  <a:cubicBezTo>
                    <a:pt x="161" y="264"/>
                    <a:pt x="170" y="373"/>
                    <a:pt x="178" y="385"/>
                  </a:cubicBezTo>
                  <a:lnTo>
                    <a:pt x="104" y="385"/>
                  </a:lnTo>
                  <a:close/>
                </a:path>
              </a:pathLst>
            </a:custGeom>
            <a:solidFill>
              <a:srgbClr val="B65310"/>
            </a:solid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9" name="Freeform 71"/>
            <p:cNvSpPr/>
            <p:nvPr/>
          </p:nvSpPr>
          <p:spPr bwMode="auto">
            <a:xfrm>
              <a:off x="4495801" y="2089150"/>
              <a:ext cx="166688" cy="114300"/>
            </a:xfrm>
            <a:custGeom>
              <a:avLst/>
              <a:gdLst/>
              <a:ahLst/>
              <a:cxnLst>
                <a:cxn ang="0">
                  <a:pos x="27" y="39"/>
                </a:cxn>
                <a:cxn ang="0">
                  <a:pos x="20" y="0"/>
                </a:cxn>
                <a:cxn ang="0">
                  <a:pos x="27" y="39"/>
                </a:cxn>
              </a:cxnLst>
              <a:rect l="0" t="0" r="r" b="b"/>
              <a:pathLst>
                <a:path w="57" h="39">
                  <a:moveTo>
                    <a:pt x="27" y="39"/>
                  </a:moveTo>
                  <a:cubicBezTo>
                    <a:pt x="27" y="39"/>
                    <a:pt x="0" y="36"/>
                    <a:pt x="20" y="0"/>
                  </a:cubicBezTo>
                  <a:cubicBezTo>
                    <a:pt x="20" y="0"/>
                    <a:pt x="57" y="26"/>
                    <a:pt x="27" y="39"/>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10" name="Freeform 72"/>
            <p:cNvSpPr/>
            <p:nvPr/>
          </p:nvSpPr>
          <p:spPr bwMode="auto">
            <a:xfrm>
              <a:off x="4621213" y="2025650"/>
              <a:ext cx="161925" cy="117475"/>
            </a:xfrm>
            <a:custGeom>
              <a:avLst/>
              <a:gdLst/>
              <a:ahLst/>
              <a:cxnLst>
                <a:cxn ang="0">
                  <a:pos x="23" y="40"/>
                </a:cxn>
                <a:cxn ang="0">
                  <a:pos x="27" y="0"/>
                </a:cxn>
                <a:cxn ang="0">
                  <a:pos x="23" y="40"/>
                </a:cxn>
              </a:cxnLst>
              <a:rect l="0" t="0" r="r" b="b"/>
              <a:pathLst>
                <a:path w="55" h="40">
                  <a:moveTo>
                    <a:pt x="23" y="40"/>
                  </a:moveTo>
                  <a:cubicBezTo>
                    <a:pt x="23" y="40"/>
                    <a:pt x="0" y="32"/>
                    <a:pt x="27" y="0"/>
                  </a:cubicBezTo>
                  <a:cubicBezTo>
                    <a:pt x="27" y="0"/>
                    <a:pt x="55" y="35"/>
                    <a:pt x="23" y="40"/>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11" name="Freeform 73"/>
            <p:cNvSpPr/>
            <p:nvPr/>
          </p:nvSpPr>
          <p:spPr bwMode="auto">
            <a:xfrm>
              <a:off x="4718051" y="1971675"/>
              <a:ext cx="173038" cy="138113"/>
            </a:xfrm>
            <a:custGeom>
              <a:avLst/>
              <a:gdLst/>
              <a:ahLst/>
              <a:cxnLst>
                <a:cxn ang="0">
                  <a:pos x="22" y="47"/>
                </a:cxn>
                <a:cxn ang="0">
                  <a:pos x="40" y="0"/>
                </a:cxn>
                <a:cxn ang="0">
                  <a:pos x="22" y="47"/>
                </a:cxn>
              </a:cxnLst>
              <a:rect l="0" t="0" r="r" b="b"/>
              <a:pathLst>
                <a:path w="59" h="47">
                  <a:moveTo>
                    <a:pt x="22" y="47"/>
                  </a:moveTo>
                  <a:cubicBezTo>
                    <a:pt x="22" y="47"/>
                    <a:pt x="0" y="25"/>
                    <a:pt x="40" y="0"/>
                  </a:cubicBezTo>
                  <a:cubicBezTo>
                    <a:pt x="40" y="0"/>
                    <a:pt x="59" y="43"/>
                    <a:pt x="22" y="47"/>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12" name="Freeform 74"/>
            <p:cNvSpPr/>
            <p:nvPr/>
          </p:nvSpPr>
          <p:spPr bwMode="auto">
            <a:xfrm>
              <a:off x="4873626" y="2009775"/>
              <a:ext cx="149225" cy="117475"/>
            </a:xfrm>
            <a:custGeom>
              <a:avLst/>
              <a:gdLst/>
              <a:ahLst/>
              <a:cxnLst>
                <a:cxn ang="0">
                  <a:pos x="4" y="24"/>
                </a:cxn>
                <a:cxn ang="0">
                  <a:pos x="51" y="10"/>
                </a:cxn>
                <a:cxn ang="0">
                  <a:pos x="39" y="25"/>
                </a:cxn>
                <a:cxn ang="0">
                  <a:pos x="4" y="24"/>
                </a:cxn>
              </a:cxnLst>
              <a:rect l="0" t="0" r="r" b="b"/>
              <a:pathLst>
                <a:path w="51" h="40">
                  <a:moveTo>
                    <a:pt x="4" y="24"/>
                  </a:moveTo>
                  <a:cubicBezTo>
                    <a:pt x="4" y="24"/>
                    <a:pt x="0" y="0"/>
                    <a:pt x="51" y="10"/>
                  </a:cubicBezTo>
                  <a:cubicBezTo>
                    <a:pt x="51" y="10"/>
                    <a:pt x="46" y="15"/>
                    <a:pt x="39" y="25"/>
                  </a:cubicBezTo>
                  <a:cubicBezTo>
                    <a:pt x="32" y="34"/>
                    <a:pt x="11" y="40"/>
                    <a:pt x="4" y="24"/>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13" name="Freeform 75"/>
            <p:cNvSpPr/>
            <p:nvPr/>
          </p:nvSpPr>
          <p:spPr bwMode="auto">
            <a:xfrm>
              <a:off x="4827588" y="2165350"/>
              <a:ext cx="131763" cy="92075"/>
            </a:xfrm>
            <a:custGeom>
              <a:avLst/>
              <a:gdLst/>
              <a:ahLst/>
              <a:cxnLst>
                <a:cxn ang="0">
                  <a:pos x="14" y="0"/>
                </a:cxn>
                <a:cxn ang="0">
                  <a:pos x="45" y="20"/>
                </a:cxn>
                <a:cxn ang="0">
                  <a:pos x="9" y="16"/>
                </a:cxn>
                <a:cxn ang="0">
                  <a:pos x="14" y="0"/>
                </a:cxn>
              </a:cxnLst>
              <a:rect l="0" t="0" r="r" b="b"/>
              <a:pathLst>
                <a:path w="45" h="31">
                  <a:moveTo>
                    <a:pt x="14" y="0"/>
                  </a:moveTo>
                  <a:cubicBezTo>
                    <a:pt x="14" y="0"/>
                    <a:pt x="40" y="3"/>
                    <a:pt x="45" y="20"/>
                  </a:cubicBezTo>
                  <a:cubicBezTo>
                    <a:pt x="45" y="20"/>
                    <a:pt x="28" y="31"/>
                    <a:pt x="9" y="16"/>
                  </a:cubicBezTo>
                  <a:cubicBezTo>
                    <a:pt x="0" y="8"/>
                    <a:pt x="6" y="1"/>
                    <a:pt x="14" y="0"/>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14" name="Freeform 76"/>
            <p:cNvSpPr/>
            <p:nvPr/>
          </p:nvSpPr>
          <p:spPr bwMode="auto">
            <a:xfrm>
              <a:off x="4751388" y="2212975"/>
              <a:ext cx="104775" cy="111125"/>
            </a:xfrm>
            <a:custGeom>
              <a:avLst/>
              <a:gdLst/>
              <a:ahLst/>
              <a:cxnLst>
                <a:cxn ang="0">
                  <a:pos x="6" y="8"/>
                </a:cxn>
                <a:cxn ang="0">
                  <a:pos x="27" y="11"/>
                </a:cxn>
                <a:cxn ang="0">
                  <a:pos x="36" y="38"/>
                </a:cxn>
                <a:cxn ang="0">
                  <a:pos x="5" y="23"/>
                </a:cxn>
                <a:cxn ang="0">
                  <a:pos x="6" y="8"/>
                </a:cxn>
              </a:cxnLst>
              <a:rect l="0" t="0" r="r" b="b"/>
              <a:pathLst>
                <a:path w="36" h="38">
                  <a:moveTo>
                    <a:pt x="6" y="8"/>
                  </a:moveTo>
                  <a:cubicBezTo>
                    <a:pt x="6" y="8"/>
                    <a:pt x="17" y="0"/>
                    <a:pt x="27" y="11"/>
                  </a:cubicBezTo>
                  <a:cubicBezTo>
                    <a:pt x="36" y="21"/>
                    <a:pt x="34" y="33"/>
                    <a:pt x="36" y="38"/>
                  </a:cubicBezTo>
                  <a:cubicBezTo>
                    <a:pt x="36" y="38"/>
                    <a:pt x="14" y="35"/>
                    <a:pt x="5" y="23"/>
                  </a:cubicBezTo>
                  <a:cubicBezTo>
                    <a:pt x="0" y="16"/>
                    <a:pt x="4" y="11"/>
                    <a:pt x="6" y="8"/>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15" name="Freeform 77"/>
            <p:cNvSpPr/>
            <p:nvPr/>
          </p:nvSpPr>
          <p:spPr bwMode="auto">
            <a:xfrm>
              <a:off x="4638676" y="2279650"/>
              <a:ext cx="138113" cy="111125"/>
            </a:xfrm>
            <a:custGeom>
              <a:avLst/>
              <a:gdLst/>
              <a:ahLst/>
              <a:cxnLst>
                <a:cxn ang="0">
                  <a:pos x="15" y="5"/>
                </a:cxn>
                <a:cxn ang="0">
                  <a:pos x="39" y="12"/>
                </a:cxn>
                <a:cxn ang="0">
                  <a:pos x="47" y="35"/>
                </a:cxn>
                <a:cxn ang="0">
                  <a:pos x="15" y="5"/>
                </a:cxn>
              </a:cxnLst>
              <a:rect l="0" t="0" r="r" b="b"/>
              <a:pathLst>
                <a:path w="47" h="38">
                  <a:moveTo>
                    <a:pt x="15" y="5"/>
                  </a:moveTo>
                  <a:cubicBezTo>
                    <a:pt x="15" y="5"/>
                    <a:pt x="31" y="0"/>
                    <a:pt x="39" y="12"/>
                  </a:cubicBezTo>
                  <a:cubicBezTo>
                    <a:pt x="47" y="23"/>
                    <a:pt x="44" y="31"/>
                    <a:pt x="47" y="35"/>
                  </a:cubicBezTo>
                  <a:cubicBezTo>
                    <a:pt x="47" y="35"/>
                    <a:pt x="0" y="38"/>
                    <a:pt x="15" y="5"/>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16" name="Freeform 78"/>
            <p:cNvSpPr/>
            <p:nvPr/>
          </p:nvSpPr>
          <p:spPr bwMode="auto">
            <a:xfrm>
              <a:off x="4132263" y="2089150"/>
              <a:ext cx="123825" cy="117475"/>
            </a:xfrm>
            <a:custGeom>
              <a:avLst/>
              <a:gdLst/>
              <a:ahLst/>
              <a:cxnLst>
                <a:cxn ang="0">
                  <a:pos x="22" y="35"/>
                </a:cxn>
                <a:cxn ang="0">
                  <a:pos x="40" y="0"/>
                </a:cxn>
                <a:cxn ang="0">
                  <a:pos x="40" y="17"/>
                </a:cxn>
                <a:cxn ang="0">
                  <a:pos x="22" y="35"/>
                </a:cxn>
              </a:cxnLst>
              <a:rect l="0" t="0" r="r" b="b"/>
              <a:pathLst>
                <a:path w="42" h="40">
                  <a:moveTo>
                    <a:pt x="22" y="35"/>
                  </a:moveTo>
                  <a:cubicBezTo>
                    <a:pt x="22" y="35"/>
                    <a:pt x="0" y="19"/>
                    <a:pt x="40" y="0"/>
                  </a:cubicBezTo>
                  <a:cubicBezTo>
                    <a:pt x="40" y="0"/>
                    <a:pt x="39" y="8"/>
                    <a:pt x="40" y="17"/>
                  </a:cubicBezTo>
                  <a:cubicBezTo>
                    <a:pt x="42" y="25"/>
                    <a:pt x="36" y="40"/>
                    <a:pt x="22" y="35"/>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17" name="Freeform 79"/>
            <p:cNvSpPr/>
            <p:nvPr/>
          </p:nvSpPr>
          <p:spPr bwMode="auto">
            <a:xfrm>
              <a:off x="4067176" y="2036763"/>
              <a:ext cx="112713" cy="123825"/>
            </a:xfrm>
            <a:custGeom>
              <a:avLst/>
              <a:gdLst/>
              <a:ahLst/>
              <a:cxnLst>
                <a:cxn ang="0">
                  <a:pos x="11" y="36"/>
                </a:cxn>
                <a:cxn ang="0">
                  <a:pos x="17" y="6"/>
                </a:cxn>
                <a:cxn ang="0">
                  <a:pos x="28" y="0"/>
                </a:cxn>
                <a:cxn ang="0">
                  <a:pos x="25" y="39"/>
                </a:cxn>
                <a:cxn ang="0">
                  <a:pos x="11" y="36"/>
                </a:cxn>
              </a:cxnLst>
              <a:rect l="0" t="0" r="r" b="b"/>
              <a:pathLst>
                <a:path w="38" h="42">
                  <a:moveTo>
                    <a:pt x="11" y="36"/>
                  </a:moveTo>
                  <a:cubicBezTo>
                    <a:pt x="11" y="36"/>
                    <a:pt x="0" y="21"/>
                    <a:pt x="17" y="6"/>
                  </a:cubicBezTo>
                  <a:cubicBezTo>
                    <a:pt x="21" y="3"/>
                    <a:pt x="28" y="0"/>
                    <a:pt x="28" y="0"/>
                  </a:cubicBezTo>
                  <a:cubicBezTo>
                    <a:pt x="28" y="0"/>
                    <a:pt x="38" y="31"/>
                    <a:pt x="25" y="39"/>
                  </a:cubicBezTo>
                  <a:cubicBezTo>
                    <a:pt x="20" y="42"/>
                    <a:pt x="14" y="41"/>
                    <a:pt x="11" y="36"/>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18" name="Freeform 80"/>
            <p:cNvSpPr/>
            <p:nvPr/>
          </p:nvSpPr>
          <p:spPr bwMode="auto">
            <a:xfrm>
              <a:off x="3956051" y="2019300"/>
              <a:ext cx="109538" cy="125413"/>
            </a:xfrm>
            <a:custGeom>
              <a:avLst/>
              <a:gdLst/>
              <a:ahLst/>
              <a:cxnLst>
                <a:cxn ang="0">
                  <a:pos x="19" y="42"/>
                </a:cxn>
                <a:cxn ang="0">
                  <a:pos x="9" y="15"/>
                </a:cxn>
                <a:cxn ang="0">
                  <a:pos x="17" y="0"/>
                </a:cxn>
                <a:cxn ang="0">
                  <a:pos x="24" y="11"/>
                </a:cxn>
                <a:cxn ang="0">
                  <a:pos x="19" y="42"/>
                </a:cxn>
              </a:cxnLst>
              <a:rect l="0" t="0" r="r" b="b"/>
              <a:pathLst>
                <a:path w="37" h="43">
                  <a:moveTo>
                    <a:pt x="19" y="42"/>
                  </a:moveTo>
                  <a:cubicBezTo>
                    <a:pt x="9" y="43"/>
                    <a:pt x="0" y="30"/>
                    <a:pt x="9" y="15"/>
                  </a:cubicBezTo>
                  <a:cubicBezTo>
                    <a:pt x="17" y="0"/>
                    <a:pt x="17" y="0"/>
                    <a:pt x="17" y="0"/>
                  </a:cubicBezTo>
                  <a:cubicBezTo>
                    <a:pt x="17" y="0"/>
                    <a:pt x="21" y="7"/>
                    <a:pt x="24" y="11"/>
                  </a:cubicBezTo>
                  <a:cubicBezTo>
                    <a:pt x="30" y="20"/>
                    <a:pt x="37" y="42"/>
                    <a:pt x="19" y="42"/>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19" name="Freeform 81"/>
            <p:cNvSpPr/>
            <p:nvPr/>
          </p:nvSpPr>
          <p:spPr bwMode="auto">
            <a:xfrm>
              <a:off x="3827463" y="2106613"/>
              <a:ext cx="146050" cy="100013"/>
            </a:xfrm>
            <a:custGeom>
              <a:avLst/>
              <a:gdLst/>
              <a:ahLst/>
              <a:cxnLst>
                <a:cxn ang="0">
                  <a:pos x="49" y="24"/>
                </a:cxn>
                <a:cxn ang="0">
                  <a:pos x="9" y="12"/>
                </a:cxn>
                <a:cxn ang="0">
                  <a:pos x="0" y="19"/>
                </a:cxn>
                <a:cxn ang="0">
                  <a:pos x="23" y="33"/>
                </a:cxn>
                <a:cxn ang="0">
                  <a:pos x="49" y="24"/>
                </a:cxn>
              </a:cxnLst>
              <a:rect l="0" t="0" r="r" b="b"/>
              <a:pathLst>
                <a:path w="50" h="34">
                  <a:moveTo>
                    <a:pt x="49" y="24"/>
                  </a:moveTo>
                  <a:cubicBezTo>
                    <a:pt x="49" y="24"/>
                    <a:pt x="30" y="0"/>
                    <a:pt x="9" y="12"/>
                  </a:cubicBezTo>
                  <a:cubicBezTo>
                    <a:pt x="9" y="12"/>
                    <a:pt x="3" y="17"/>
                    <a:pt x="0" y="19"/>
                  </a:cubicBezTo>
                  <a:cubicBezTo>
                    <a:pt x="0" y="19"/>
                    <a:pt x="10" y="32"/>
                    <a:pt x="23" y="33"/>
                  </a:cubicBezTo>
                  <a:cubicBezTo>
                    <a:pt x="35" y="34"/>
                    <a:pt x="50" y="33"/>
                    <a:pt x="49" y="24"/>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20" name="Freeform 82"/>
            <p:cNvSpPr/>
            <p:nvPr/>
          </p:nvSpPr>
          <p:spPr bwMode="auto">
            <a:xfrm>
              <a:off x="3948113" y="2220913"/>
              <a:ext cx="119063" cy="109538"/>
            </a:xfrm>
            <a:custGeom>
              <a:avLst/>
              <a:gdLst/>
              <a:ahLst/>
              <a:cxnLst>
                <a:cxn ang="0">
                  <a:pos x="28" y="1"/>
                </a:cxn>
                <a:cxn ang="0">
                  <a:pos x="7" y="19"/>
                </a:cxn>
                <a:cxn ang="0">
                  <a:pos x="0" y="37"/>
                </a:cxn>
                <a:cxn ang="0">
                  <a:pos x="38" y="20"/>
                </a:cxn>
                <a:cxn ang="0">
                  <a:pos x="28" y="1"/>
                </a:cxn>
              </a:cxnLst>
              <a:rect l="0" t="0" r="r" b="b"/>
              <a:pathLst>
                <a:path w="41" h="37">
                  <a:moveTo>
                    <a:pt x="28" y="1"/>
                  </a:moveTo>
                  <a:cubicBezTo>
                    <a:pt x="23" y="1"/>
                    <a:pt x="8" y="5"/>
                    <a:pt x="7" y="19"/>
                  </a:cubicBezTo>
                  <a:cubicBezTo>
                    <a:pt x="5" y="32"/>
                    <a:pt x="0" y="37"/>
                    <a:pt x="0" y="37"/>
                  </a:cubicBezTo>
                  <a:cubicBezTo>
                    <a:pt x="0" y="37"/>
                    <a:pt x="35" y="35"/>
                    <a:pt x="38" y="20"/>
                  </a:cubicBezTo>
                  <a:cubicBezTo>
                    <a:pt x="41" y="4"/>
                    <a:pt x="33" y="0"/>
                    <a:pt x="28" y="1"/>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21" name="Freeform 83"/>
            <p:cNvSpPr/>
            <p:nvPr/>
          </p:nvSpPr>
          <p:spPr bwMode="auto">
            <a:xfrm>
              <a:off x="4056063" y="2265363"/>
              <a:ext cx="179388" cy="128588"/>
            </a:xfrm>
            <a:custGeom>
              <a:avLst/>
              <a:gdLst/>
              <a:ahLst/>
              <a:cxnLst>
                <a:cxn ang="0">
                  <a:pos x="30" y="7"/>
                </a:cxn>
                <a:cxn ang="0">
                  <a:pos x="10" y="44"/>
                </a:cxn>
                <a:cxn ang="0">
                  <a:pos x="30" y="7"/>
                </a:cxn>
              </a:cxnLst>
              <a:rect l="0" t="0" r="r" b="b"/>
              <a:pathLst>
                <a:path w="61" h="44">
                  <a:moveTo>
                    <a:pt x="30" y="7"/>
                  </a:moveTo>
                  <a:cubicBezTo>
                    <a:pt x="18" y="0"/>
                    <a:pt x="0" y="12"/>
                    <a:pt x="10" y="44"/>
                  </a:cubicBezTo>
                  <a:cubicBezTo>
                    <a:pt x="10" y="44"/>
                    <a:pt x="61" y="26"/>
                    <a:pt x="30" y="7"/>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22" name="Freeform 84"/>
            <p:cNvSpPr/>
            <p:nvPr/>
          </p:nvSpPr>
          <p:spPr bwMode="auto">
            <a:xfrm>
              <a:off x="4457701" y="1565275"/>
              <a:ext cx="138113" cy="155575"/>
            </a:xfrm>
            <a:custGeom>
              <a:avLst/>
              <a:gdLst/>
              <a:ahLst/>
              <a:cxnLst>
                <a:cxn ang="0">
                  <a:pos x="23" y="44"/>
                </a:cxn>
                <a:cxn ang="0">
                  <a:pos x="42" y="0"/>
                </a:cxn>
                <a:cxn ang="0">
                  <a:pos x="46" y="17"/>
                </a:cxn>
                <a:cxn ang="0">
                  <a:pos x="23" y="44"/>
                </a:cxn>
              </a:cxnLst>
              <a:rect l="0" t="0" r="r" b="b"/>
              <a:pathLst>
                <a:path w="47" h="53">
                  <a:moveTo>
                    <a:pt x="23" y="44"/>
                  </a:moveTo>
                  <a:cubicBezTo>
                    <a:pt x="23" y="44"/>
                    <a:pt x="0" y="21"/>
                    <a:pt x="42" y="0"/>
                  </a:cubicBezTo>
                  <a:cubicBezTo>
                    <a:pt x="42" y="0"/>
                    <a:pt x="45" y="8"/>
                    <a:pt x="46" y="17"/>
                  </a:cubicBezTo>
                  <a:cubicBezTo>
                    <a:pt x="47" y="26"/>
                    <a:pt x="43" y="53"/>
                    <a:pt x="23" y="44"/>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23" name="Freeform 85"/>
            <p:cNvSpPr/>
            <p:nvPr/>
          </p:nvSpPr>
          <p:spPr bwMode="auto">
            <a:xfrm>
              <a:off x="4398963" y="1609725"/>
              <a:ext cx="103188" cy="133350"/>
            </a:xfrm>
            <a:custGeom>
              <a:avLst/>
              <a:gdLst/>
              <a:ahLst/>
              <a:cxnLst>
                <a:cxn ang="0">
                  <a:pos x="24" y="41"/>
                </a:cxn>
                <a:cxn ang="0">
                  <a:pos x="14" y="11"/>
                </a:cxn>
                <a:cxn ang="0">
                  <a:pos x="1" y="0"/>
                </a:cxn>
                <a:cxn ang="0">
                  <a:pos x="1" y="19"/>
                </a:cxn>
                <a:cxn ang="0">
                  <a:pos x="10" y="43"/>
                </a:cxn>
                <a:cxn ang="0">
                  <a:pos x="24" y="41"/>
                </a:cxn>
              </a:cxnLst>
              <a:rect l="0" t="0" r="r" b="b"/>
              <a:pathLst>
                <a:path w="35" h="46">
                  <a:moveTo>
                    <a:pt x="24" y="41"/>
                  </a:moveTo>
                  <a:cubicBezTo>
                    <a:pt x="24" y="41"/>
                    <a:pt x="35" y="25"/>
                    <a:pt x="14" y="11"/>
                  </a:cubicBezTo>
                  <a:cubicBezTo>
                    <a:pt x="3" y="3"/>
                    <a:pt x="1" y="0"/>
                    <a:pt x="1" y="0"/>
                  </a:cubicBezTo>
                  <a:cubicBezTo>
                    <a:pt x="1" y="0"/>
                    <a:pt x="0" y="14"/>
                    <a:pt x="1" y="19"/>
                  </a:cubicBezTo>
                  <a:cubicBezTo>
                    <a:pt x="1" y="24"/>
                    <a:pt x="0" y="38"/>
                    <a:pt x="10" y="43"/>
                  </a:cubicBezTo>
                  <a:cubicBezTo>
                    <a:pt x="17" y="46"/>
                    <a:pt x="24" y="41"/>
                    <a:pt x="24" y="41"/>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24" name="Freeform 86"/>
            <p:cNvSpPr/>
            <p:nvPr/>
          </p:nvSpPr>
          <p:spPr bwMode="auto">
            <a:xfrm>
              <a:off x="4527551" y="1682750"/>
              <a:ext cx="138113" cy="131763"/>
            </a:xfrm>
            <a:custGeom>
              <a:avLst/>
              <a:gdLst/>
              <a:ahLst/>
              <a:cxnLst>
                <a:cxn ang="0">
                  <a:pos x="6" y="21"/>
                </a:cxn>
                <a:cxn ang="0">
                  <a:pos x="47" y="34"/>
                </a:cxn>
                <a:cxn ang="0">
                  <a:pos x="9" y="35"/>
                </a:cxn>
                <a:cxn ang="0">
                  <a:pos x="6" y="21"/>
                </a:cxn>
              </a:cxnLst>
              <a:rect l="0" t="0" r="r" b="b"/>
              <a:pathLst>
                <a:path w="47" h="45">
                  <a:moveTo>
                    <a:pt x="6" y="21"/>
                  </a:moveTo>
                  <a:cubicBezTo>
                    <a:pt x="6" y="21"/>
                    <a:pt x="31" y="0"/>
                    <a:pt x="47" y="34"/>
                  </a:cubicBezTo>
                  <a:cubicBezTo>
                    <a:pt x="47" y="34"/>
                    <a:pt x="28" y="45"/>
                    <a:pt x="9" y="35"/>
                  </a:cubicBezTo>
                  <a:cubicBezTo>
                    <a:pt x="0" y="31"/>
                    <a:pt x="6" y="23"/>
                    <a:pt x="6" y="21"/>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25" name="Freeform 87"/>
            <p:cNvSpPr/>
            <p:nvPr/>
          </p:nvSpPr>
          <p:spPr bwMode="auto">
            <a:xfrm>
              <a:off x="4475163" y="1814513"/>
              <a:ext cx="138113" cy="117475"/>
            </a:xfrm>
            <a:custGeom>
              <a:avLst/>
              <a:gdLst/>
              <a:ahLst/>
              <a:cxnLst>
                <a:cxn ang="0">
                  <a:pos x="1" y="20"/>
                </a:cxn>
                <a:cxn ang="0">
                  <a:pos x="47" y="14"/>
                </a:cxn>
                <a:cxn ang="0">
                  <a:pos x="33" y="24"/>
                </a:cxn>
                <a:cxn ang="0">
                  <a:pos x="1" y="20"/>
                </a:cxn>
              </a:cxnLst>
              <a:rect l="0" t="0" r="r" b="b"/>
              <a:pathLst>
                <a:path w="47" h="40">
                  <a:moveTo>
                    <a:pt x="1" y="20"/>
                  </a:moveTo>
                  <a:cubicBezTo>
                    <a:pt x="0" y="15"/>
                    <a:pt x="9" y="0"/>
                    <a:pt x="47" y="14"/>
                  </a:cubicBezTo>
                  <a:cubicBezTo>
                    <a:pt x="47" y="14"/>
                    <a:pt x="38" y="21"/>
                    <a:pt x="33" y="24"/>
                  </a:cubicBezTo>
                  <a:cubicBezTo>
                    <a:pt x="28" y="28"/>
                    <a:pt x="2" y="40"/>
                    <a:pt x="1" y="20"/>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26" name="Freeform 88"/>
            <p:cNvSpPr/>
            <p:nvPr/>
          </p:nvSpPr>
          <p:spPr bwMode="auto">
            <a:xfrm>
              <a:off x="4481513" y="1946275"/>
              <a:ext cx="122238" cy="111125"/>
            </a:xfrm>
            <a:custGeom>
              <a:avLst/>
              <a:gdLst/>
              <a:ahLst/>
              <a:cxnLst>
                <a:cxn ang="0">
                  <a:pos x="1" y="19"/>
                </a:cxn>
                <a:cxn ang="0">
                  <a:pos x="35" y="0"/>
                </a:cxn>
                <a:cxn ang="0">
                  <a:pos x="42" y="0"/>
                </a:cxn>
                <a:cxn ang="0">
                  <a:pos x="24" y="31"/>
                </a:cxn>
                <a:cxn ang="0">
                  <a:pos x="1" y="19"/>
                </a:cxn>
              </a:cxnLst>
              <a:rect l="0" t="0" r="r" b="b"/>
              <a:pathLst>
                <a:path w="42" h="38">
                  <a:moveTo>
                    <a:pt x="1" y="19"/>
                  </a:moveTo>
                  <a:cubicBezTo>
                    <a:pt x="0" y="14"/>
                    <a:pt x="2" y="0"/>
                    <a:pt x="35" y="0"/>
                  </a:cubicBezTo>
                  <a:cubicBezTo>
                    <a:pt x="35" y="0"/>
                    <a:pt x="40" y="1"/>
                    <a:pt x="42" y="0"/>
                  </a:cubicBezTo>
                  <a:cubicBezTo>
                    <a:pt x="42" y="0"/>
                    <a:pt x="36" y="23"/>
                    <a:pt x="24" y="31"/>
                  </a:cubicBezTo>
                  <a:cubicBezTo>
                    <a:pt x="12" y="38"/>
                    <a:pt x="2" y="27"/>
                    <a:pt x="1" y="19"/>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27" name="Freeform 89"/>
            <p:cNvSpPr/>
            <p:nvPr/>
          </p:nvSpPr>
          <p:spPr bwMode="auto">
            <a:xfrm>
              <a:off x="4232276" y="1990725"/>
              <a:ext cx="139700" cy="93663"/>
            </a:xfrm>
            <a:custGeom>
              <a:avLst/>
              <a:gdLst/>
              <a:ahLst/>
              <a:cxnLst>
                <a:cxn ang="0">
                  <a:pos x="46" y="18"/>
                </a:cxn>
                <a:cxn ang="0">
                  <a:pos x="15" y="3"/>
                </a:cxn>
                <a:cxn ang="0">
                  <a:pos x="0" y="5"/>
                </a:cxn>
                <a:cxn ang="0">
                  <a:pos x="24" y="30"/>
                </a:cxn>
                <a:cxn ang="0">
                  <a:pos x="46" y="18"/>
                </a:cxn>
              </a:cxnLst>
              <a:rect l="0" t="0" r="r" b="b"/>
              <a:pathLst>
                <a:path w="48" h="32">
                  <a:moveTo>
                    <a:pt x="46" y="18"/>
                  </a:moveTo>
                  <a:cubicBezTo>
                    <a:pt x="46" y="18"/>
                    <a:pt x="44" y="0"/>
                    <a:pt x="15" y="3"/>
                  </a:cubicBezTo>
                  <a:cubicBezTo>
                    <a:pt x="15" y="3"/>
                    <a:pt x="2" y="6"/>
                    <a:pt x="0" y="5"/>
                  </a:cubicBezTo>
                  <a:cubicBezTo>
                    <a:pt x="0" y="5"/>
                    <a:pt x="10" y="27"/>
                    <a:pt x="24" y="30"/>
                  </a:cubicBezTo>
                  <a:cubicBezTo>
                    <a:pt x="38" y="32"/>
                    <a:pt x="48" y="27"/>
                    <a:pt x="46" y="18"/>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28" name="Freeform 90"/>
            <p:cNvSpPr/>
            <p:nvPr/>
          </p:nvSpPr>
          <p:spPr bwMode="auto">
            <a:xfrm>
              <a:off x="4170363" y="1870075"/>
              <a:ext cx="131763" cy="87313"/>
            </a:xfrm>
            <a:custGeom>
              <a:avLst/>
              <a:gdLst/>
              <a:ahLst/>
              <a:cxnLst>
                <a:cxn ang="0">
                  <a:pos x="41" y="11"/>
                </a:cxn>
                <a:cxn ang="0">
                  <a:pos x="7" y="8"/>
                </a:cxn>
                <a:cxn ang="0">
                  <a:pos x="0" y="18"/>
                </a:cxn>
                <a:cxn ang="0">
                  <a:pos x="19" y="24"/>
                </a:cxn>
                <a:cxn ang="0">
                  <a:pos x="41" y="11"/>
                </a:cxn>
              </a:cxnLst>
              <a:rect l="0" t="0" r="r" b="b"/>
              <a:pathLst>
                <a:path w="45" h="30">
                  <a:moveTo>
                    <a:pt x="41" y="11"/>
                  </a:moveTo>
                  <a:cubicBezTo>
                    <a:pt x="37" y="5"/>
                    <a:pt x="22" y="0"/>
                    <a:pt x="7" y="8"/>
                  </a:cubicBezTo>
                  <a:cubicBezTo>
                    <a:pt x="1" y="12"/>
                    <a:pt x="0" y="18"/>
                    <a:pt x="0" y="18"/>
                  </a:cubicBezTo>
                  <a:cubicBezTo>
                    <a:pt x="0" y="18"/>
                    <a:pt x="13" y="21"/>
                    <a:pt x="19" y="24"/>
                  </a:cubicBezTo>
                  <a:cubicBezTo>
                    <a:pt x="32" y="30"/>
                    <a:pt x="45" y="18"/>
                    <a:pt x="41" y="11"/>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29" name="Freeform 91"/>
            <p:cNvSpPr/>
            <p:nvPr/>
          </p:nvSpPr>
          <p:spPr bwMode="auto">
            <a:xfrm>
              <a:off x="4122738" y="1682750"/>
              <a:ext cx="120650" cy="114300"/>
            </a:xfrm>
            <a:custGeom>
              <a:avLst/>
              <a:gdLst/>
              <a:ahLst/>
              <a:cxnLst>
                <a:cxn ang="0">
                  <a:pos x="30" y="34"/>
                </a:cxn>
                <a:cxn ang="0">
                  <a:pos x="23" y="9"/>
                </a:cxn>
                <a:cxn ang="0">
                  <a:pos x="8" y="0"/>
                </a:cxn>
                <a:cxn ang="0">
                  <a:pos x="9" y="27"/>
                </a:cxn>
                <a:cxn ang="0">
                  <a:pos x="30" y="34"/>
                </a:cxn>
              </a:cxnLst>
              <a:rect l="0" t="0" r="r" b="b"/>
              <a:pathLst>
                <a:path w="41" h="39">
                  <a:moveTo>
                    <a:pt x="30" y="34"/>
                  </a:moveTo>
                  <a:cubicBezTo>
                    <a:pt x="30" y="34"/>
                    <a:pt x="41" y="17"/>
                    <a:pt x="23" y="9"/>
                  </a:cubicBezTo>
                  <a:cubicBezTo>
                    <a:pt x="10" y="3"/>
                    <a:pt x="8" y="0"/>
                    <a:pt x="8" y="0"/>
                  </a:cubicBezTo>
                  <a:cubicBezTo>
                    <a:pt x="8" y="0"/>
                    <a:pt x="0" y="15"/>
                    <a:pt x="9" y="27"/>
                  </a:cubicBezTo>
                  <a:cubicBezTo>
                    <a:pt x="18" y="39"/>
                    <a:pt x="27" y="35"/>
                    <a:pt x="30" y="34"/>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30" name="Freeform 92"/>
            <p:cNvSpPr/>
            <p:nvPr/>
          </p:nvSpPr>
          <p:spPr bwMode="auto">
            <a:xfrm>
              <a:off x="4246563" y="1670050"/>
              <a:ext cx="125413" cy="134938"/>
            </a:xfrm>
            <a:custGeom>
              <a:avLst/>
              <a:gdLst/>
              <a:ahLst/>
              <a:cxnLst>
                <a:cxn ang="0">
                  <a:pos x="14" y="41"/>
                </a:cxn>
                <a:cxn ang="0">
                  <a:pos x="12" y="17"/>
                </a:cxn>
                <a:cxn ang="0">
                  <a:pos x="31" y="0"/>
                </a:cxn>
                <a:cxn ang="0">
                  <a:pos x="35" y="38"/>
                </a:cxn>
                <a:cxn ang="0">
                  <a:pos x="14" y="41"/>
                </a:cxn>
              </a:cxnLst>
              <a:rect l="0" t="0" r="r" b="b"/>
              <a:pathLst>
                <a:path w="43" h="46">
                  <a:moveTo>
                    <a:pt x="14" y="41"/>
                  </a:moveTo>
                  <a:cubicBezTo>
                    <a:pt x="14" y="41"/>
                    <a:pt x="0" y="28"/>
                    <a:pt x="12" y="17"/>
                  </a:cubicBezTo>
                  <a:cubicBezTo>
                    <a:pt x="24" y="5"/>
                    <a:pt x="31" y="4"/>
                    <a:pt x="31" y="0"/>
                  </a:cubicBezTo>
                  <a:cubicBezTo>
                    <a:pt x="31" y="0"/>
                    <a:pt x="43" y="30"/>
                    <a:pt x="35" y="38"/>
                  </a:cubicBezTo>
                  <a:cubicBezTo>
                    <a:pt x="28" y="46"/>
                    <a:pt x="19" y="44"/>
                    <a:pt x="14" y="41"/>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31" name="Freeform 93"/>
            <p:cNvSpPr/>
            <p:nvPr/>
          </p:nvSpPr>
          <p:spPr bwMode="auto">
            <a:xfrm>
              <a:off x="4654551" y="1831975"/>
              <a:ext cx="128588" cy="134938"/>
            </a:xfrm>
            <a:custGeom>
              <a:avLst/>
              <a:gdLst/>
              <a:ahLst/>
              <a:cxnLst>
                <a:cxn ang="0">
                  <a:pos x="8" y="38"/>
                </a:cxn>
                <a:cxn ang="0">
                  <a:pos x="16" y="12"/>
                </a:cxn>
                <a:cxn ang="0">
                  <a:pos x="38" y="0"/>
                </a:cxn>
                <a:cxn ang="0">
                  <a:pos x="35" y="39"/>
                </a:cxn>
                <a:cxn ang="0">
                  <a:pos x="8" y="38"/>
                </a:cxn>
              </a:cxnLst>
              <a:rect l="0" t="0" r="r" b="b"/>
              <a:pathLst>
                <a:path w="44" h="46">
                  <a:moveTo>
                    <a:pt x="8" y="38"/>
                  </a:moveTo>
                  <a:cubicBezTo>
                    <a:pt x="8" y="38"/>
                    <a:pt x="0" y="19"/>
                    <a:pt x="16" y="12"/>
                  </a:cubicBezTo>
                  <a:cubicBezTo>
                    <a:pt x="33" y="5"/>
                    <a:pt x="38" y="0"/>
                    <a:pt x="38" y="0"/>
                  </a:cubicBezTo>
                  <a:cubicBezTo>
                    <a:pt x="38" y="0"/>
                    <a:pt x="44" y="32"/>
                    <a:pt x="35" y="39"/>
                  </a:cubicBezTo>
                  <a:cubicBezTo>
                    <a:pt x="25" y="45"/>
                    <a:pt x="13" y="46"/>
                    <a:pt x="8" y="38"/>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32" name="Freeform 94"/>
            <p:cNvSpPr/>
            <p:nvPr/>
          </p:nvSpPr>
          <p:spPr bwMode="auto">
            <a:xfrm>
              <a:off x="4668838" y="1649413"/>
              <a:ext cx="84138" cy="120650"/>
            </a:xfrm>
            <a:custGeom>
              <a:avLst/>
              <a:gdLst/>
              <a:ahLst/>
              <a:cxnLst>
                <a:cxn ang="0">
                  <a:pos x="14" y="41"/>
                </a:cxn>
                <a:cxn ang="0">
                  <a:pos x="2" y="21"/>
                </a:cxn>
                <a:cxn ang="0">
                  <a:pos x="15" y="0"/>
                </a:cxn>
                <a:cxn ang="0">
                  <a:pos x="27" y="20"/>
                </a:cxn>
                <a:cxn ang="0">
                  <a:pos x="14" y="41"/>
                </a:cxn>
              </a:cxnLst>
              <a:rect l="0" t="0" r="r" b="b"/>
              <a:pathLst>
                <a:path w="29" h="41">
                  <a:moveTo>
                    <a:pt x="14" y="41"/>
                  </a:moveTo>
                  <a:cubicBezTo>
                    <a:pt x="14" y="41"/>
                    <a:pt x="0" y="31"/>
                    <a:pt x="2" y="21"/>
                  </a:cubicBezTo>
                  <a:cubicBezTo>
                    <a:pt x="4" y="11"/>
                    <a:pt x="15" y="3"/>
                    <a:pt x="15" y="0"/>
                  </a:cubicBezTo>
                  <a:cubicBezTo>
                    <a:pt x="15" y="0"/>
                    <a:pt x="26" y="13"/>
                    <a:pt x="27" y="20"/>
                  </a:cubicBezTo>
                  <a:cubicBezTo>
                    <a:pt x="29" y="26"/>
                    <a:pt x="27" y="40"/>
                    <a:pt x="14" y="41"/>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33" name="Freeform 95"/>
            <p:cNvSpPr/>
            <p:nvPr/>
          </p:nvSpPr>
          <p:spPr bwMode="auto">
            <a:xfrm>
              <a:off x="3976688" y="1876425"/>
              <a:ext cx="141288" cy="122238"/>
            </a:xfrm>
            <a:custGeom>
              <a:avLst/>
              <a:gdLst/>
              <a:ahLst/>
              <a:cxnLst>
                <a:cxn ang="0">
                  <a:pos x="31" y="42"/>
                </a:cxn>
                <a:cxn ang="0">
                  <a:pos x="23" y="0"/>
                </a:cxn>
                <a:cxn ang="0">
                  <a:pos x="34" y="11"/>
                </a:cxn>
                <a:cxn ang="0">
                  <a:pos x="31" y="42"/>
                </a:cxn>
              </a:cxnLst>
              <a:rect l="0" t="0" r="r" b="b"/>
              <a:pathLst>
                <a:path w="48" h="42">
                  <a:moveTo>
                    <a:pt x="31" y="42"/>
                  </a:moveTo>
                  <a:cubicBezTo>
                    <a:pt x="31" y="42"/>
                    <a:pt x="0" y="34"/>
                    <a:pt x="23" y="0"/>
                  </a:cubicBezTo>
                  <a:cubicBezTo>
                    <a:pt x="23" y="0"/>
                    <a:pt x="27" y="6"/>
                    <a:pt x="34" y="11"/>
                  </a:cubicBezTo>
                  <a:cubicBezTo>
                    <a:pt x="41" y="16"/>
                    <a:pt x="48" y="42"/>
                    <a:pt x="31" y="42"/>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34" name="Freeform 96"/>
            <p:cNvSpPr/>
            <p:nvPr/>
          </p:nvSpPr>
          <p:spPr bwMode="auto">
            <a:xfrm>
              <a:off x="3830638" y="1901825"/>
              <a:ext cx="169863" cy="128588"/>
            </a:xfrm>
            <a:custGeom>
              <a:avLst/>
              <a:gdLst/>
              <a:ahLst/>
              <a:cxnLst>
                <a:cxn ang="0">
                  <a:pos x="26" y="44"/>
                </a:cxn>
                <a:cxn ang="0">
                  <a:pos x="20" y="0"/>
                </a:cxn>
                <a:cxn ang="0">
                  <a:pos x="28" y="7"/>
                </a:cxn>
                <a:cxn ang="0">
                  <a:pos x="26" y="44"/>
                </a:cxn>
              </a:cxnLst>
              <a:rect l="0" t="0" r="r" b="b"/>
              <a:pathLst>
                <a:path w="58" h="44">
                  <a:moveTo>
                    <a:pt x="26" y="44"/>
                  </a:moveTo>
                  <a:cubicBezTo>
                    <a:pt x="26" y="44"/>
                    <a:pt x="0" y="31"/>
                    <a:pt x="20" y="0"/>
                  </a:cubicBezTo>
                  <a:cubicBezTo>
                    <a:pt x="20" y="0"/>
                    <a:pt x="24" y="5"/>
                    <a:pt x="28" y="7"/>
                  </a:cubicBezTo>
                  <a:cubicBezTo>
                    <a:pt x="41" y="15"/>
                    <a:pt x="58" y="35"/>
                    <a:pt x="26" y="44"/>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sp>
          <p:nvSpPr>
            <p:cNvPr id="35" name="Freeform 97"/>
            <p:cNvSpPr/>
            <p:nvPr/>
          </p:nvSpPr>
          <p:spPr bwMode="auto">
            <a:xfrm>
              <a:off x="3997326" y="1724025"/>
              <a:ext cx="146050" cy="111125"/>
            </a:xfrm>
            <a:custGeom>
              <a:avLst/>
              <a:gdLst/>
              <a:ahLst/>
              <a:cxnLst>
                <a:cxn ang="0">
                  <a:pos x="30" y="38"/>
                </a:cxn>
                <a:cxn ang="0">
                  <a:pos x="18" y="0"/>
                </a:cxn>
                <a:cxn ang="0">
                  <a:pos x="26" y="9"/>
                </a:cxn>
                <a:cxn ang="0">
                  <a:pos x="30" y="38"/>
                </a:cxn>
              </a:cxnLst>
              <a:rect l="0" t="0" r="r" b="b"/>
              <a:pathLst>
                <a:path w="50" h="38">
                  <a:moveTo>
                    <a:pt x="30" y="38"/>
                  </a:moveTo>
                  <a:cubicBezTo>
                    <a:pt x="30" y="38"/>
                    <a:pt x="0" y="38"/>
                    <a:pt x="18" y="0"/>
                  </a:cubicBezTo>
                  <a:cubicBezTo>
                    <a:pt x="18" y="0"/>
                    <a:pt x="22" y="7"/>
                    <a:pt x="26" y="9"/>
                  </a:cubicBezTo>
                  <a:cubicBezTo>
                    <a:pt x="30" y="11"/>
                    <a:pt x="50" y="31"/>
                    <a:pt x="30" y="38"/>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prstClr val="black"/>
                </a:solidFill>
                <a:effectLst/>
                <a:uLnTx/>
                <a:uFillTx/>
              </a:endParaRPr>
            </a:p>
          </p:txBody>
        </p:sp>
      </p:grpSp>
      <p:sp>
        <p:nvSpPr>
          <p:cNvPr id="36" name="日期占位符 35"/>
          <p:cNvSpPr>
            <a:spLocks noGrp="1"/>
          </p:cNvSpPr>
          <p:nvPr>
            <p:ph type="dt" sz="half" idx="10"/>
          </p:nvPr>
        </p:nvSpPr>
        <p:spPr/>
        <p:txBody>
          <a:bodyPr/>
          <a:lstStyle/>
          <a:p>
            <a:fld id="{70771DAE-D056-4992-BE99-ED4C432D488D}" type="datetime1">
              <a:rPr lang="zh-CN" altLang="en-US" smtClean="0"/>
            </a:fld>
            <a:endParaRPr lang="zh-CN" altLang="en-US" dirty="0"/>
          </a:p>
        </p:txBody>
      </p:sp>
      <p:sp>
        <p:nvSpPr>
          <p:cNvPr id="37" name="页脚占位符 36"/>
          <p:cNvSpPr>
            <a:spLocks noGrp="1"/>
          </p:cNvSpPr>
          <p:nvPr>
            <p:ph type="ftr" sz="quarter" idx="11"/>
          </p:nvPr>
        </p:nvSpPr>
        <p:spPr/>
        <p:txBody>
          <a:bodyPr/>
          <a:lstStyle/>
          <a:p>
            <a:r>
              <a:rPr lang="zh-CN" altLang="en-US" smtClean="0"/>
              <a:t>软件工程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课后作业</a:t>
            </a:r>
            <a:endParaRPr lang="zh-CN" altLang="en-US" dirty="0"/>
          </a:p>
        </p:txBody>
      </p:sp>
      <p:sp>
        <p:nvSpPr>
          <p:cNvPr id="3" name="内容占位符 2"/>
          <p:cNvSpPr>
            <a:spLocks noGrp="1"/>
          </p:cNvSpPr>
          <p:nvPr>
            <p:ph idx="1"/>
          </p:nvPr>
        </p:nvSpPr>
        <p:spPr>
          <a:xfrm>
            <a:off x="961752" y="1034143"/>
            <a:ext cx="5049795" cy="3440974"/>
          </a:xfrm>
        </p:spPr>
        <p:txBody>
          <a:bodyPr>
            <a:normAutofit fontScale="85000" lnSpcReduction="10000"/>
          </a:bodyPr>
          <a:lstStyle/>
          <a:p>
            <a:pPr>
              <a:lnSpc>
                <a:spcPct val="120000"/>
              </a:lnSpc>
              <a:spcBef>
                <a:spcPts val="1200"/>
              </a:spcBef>
              <a:spcAft>
                <a:spcPts val="0"/>
              </a:spcAft>
            </a:pPr>
            <a:r>
              <a:rPr lang="zh-CN" altLang="en-US" dirty="0" smtClean="0">
                <a:solidFill>
                  <a:schemeClr val="accent2">
                    <a:lumMod val="75000"/>
                  </a:schemeClr>
                </a:solidFill>
              </a:rPr>
              <a:t>学习相关技术</a:t>
            </a:r>
            <a:endParaRPr lang="en-US" altLang="zh-CN" dirty="0" smtClean="0">
              <a:solidFill>
                <a:schemeClr val="accent2">
                  <a:lumMod val="75000"/>
                </a:schemeClr>
              </a:solidFill>
            </a:endParaRPr>
          </a:p>
          <a:p>
            <a:pPr>
              <a:lnSpc>
                <a:spcPct val="120000"/>
              </a:lnSpc>
              <a:spcBef>
                <a:spcPts val="1200"/>
              </a:spcBef>
              <a:spcAft>
                <a:spcPts val="0"/>
              </a:spcAft>
            </a:pPr>
            <a:r>
              <a:rPr lang="zh-CN" altLang="en-US" dirty="0" smtClean="0">
                <a:solidFill>
                  <a:schemeClr val="accent2">
                    <a:lumMod val="75000"/>
                  </a:schemeClr>
                </a:solidFill>
              </a:rPr>
              <a:t>学习慕课视频</a:t>
            </a:r>
            <a:endParaRPr lang="en-US" altLang="zh-CN" dirty="0" smtClean="0">
              <a:solidFill>
                <a:schemeClr val="accent2">
                  <a:lumMod val="75000"/>
                </a:schemeClr>
              </a:solidFill>
            </a:endParaRPr>
          </a:p>
          <a:p>
            <a:pPr>
              <a:lnSpc>
                <a:spcPct val="120000"/>
              </a:lnSpc>
            </a:pPr>
            <a:r>
              <a:rPr lang="zh-CN" altLang="en-US" dirty="0" smtClean="0"/>
              <a:t>实验内容</a:t>
            </a:r>
            <a:r>
              <a:rPr lang="zh-CN" altLang="en-US" dirty="0" smtClean="0"/>
              <a:t>：</a:t>
            </a:r>
            <a:endParaRPr lang="en-US" altLang="zh-CN" sz="2400" dirty="0">
              <a:solidFill>
                <a:schemeClr val="accent2">
                  <a:lumMod val="75000"/>
                </a:schemeClr>
              </a:solidFill>
            </a:endParaRPr>
          </a:p>
          <a:p>
            <a:pPr lvl="1">
              <a:lnSpc>
                <a:spcPct val="120000"/>
              </a:lnSpc>
            </a:pPr>
            <a:r>
              <a:rPr lang="zh-CN" altLang="en-US" dirty="0">
                <a:solidFill>
                  <a:schemeClr val="accent2">
                    <a:lumMod val="75000"/>
                  </a:schemeClr>
                </a:solidFill>
              </a:rPr>
              <a:t>与用户进行沟通，获取需求</a:t>
            </a:r>
            <a:r>
              <a:rPr lang="zh-CN" altLang="en-US" dirty="0" smtClean="0">
                <a:solidFill>
                  <a:schemeClr val="accent2">
                    <a:lumMod val="75000"/>
                  </a:schemeClr>
                </a:solidFill>
              </a:rPr>
              <a:t>；</a:t>
            </a:r>
            <a:r>
              <a:rPr lang="zh-CN" altLang="en-US" dirty="0">
                <a:solidFill>
                  <a:schemeClr val="accent2">
                    <a:lumMod val="75000"/>
                  </a:schemeClr>
                </a:solidFill>
              </a:rPr>
              <a:t>对系统的业务、流程和数据进行分析</a:t>
            </a:r>
            <a:r>
              <a:rPr lang="zh-CN" altLang="en-US" dirty="0" smtClean="0">
                <a:solidFill>
                  <a:schemeClr val="accent2">
                    <a:lumMod val="75000"/>
                  </a:schemeClr>
                </a:solidFill>
              </a:rPr>
              <a:t>；</a:t>
            </a:r>
            <a:r>
              <a:rPr lang="zh-CN" altLang="en-US" dirty="0">
                <a:solidFill>
                  <a:schemeClr val="accent2">
                    <a:lumMod val="75000"/>
                  </a:schemeClr>
                </a:solidFill>
              </a:rPr>
              <a:t>整理出业务分析报告。</a:t>
            </a:r>
            <a:r>
              <a:rPr lang="zh-CN" altLang="en-US" dirty="0" smtClean="0"/>
              <a:t>根据</a:t>
            </a:r>
            <a:r>
              <a:rPr lang="zh-CN" altLang="en-US" dirty="0"/>
              <a:t>业务分析报告中的业务，进行业务用例建模，识别执行者和用例，画出</a:t>
            </a:r>
            <a:r>
              <a:rPr lang="zh-CN" altLang="en-US" dirty="0">
                <a:solidFill>
                  <a:srgbClr val="FF0000"/>
                </a:solidFill>
              </a:rPr>
              <a:t>业务用例图</a:t>
            </a:r>
            <a:r>
              <a:rPr lang="zh-CN" altLang="en-US" dirty="0" smtClean="0"/>
              <a:t>。</a:t>
            </a:r>
            <a:endParaRPr lang="en-US" altLang="zh-CN" dirty="0"/>
          </a:p>
        </p:txBody>
      </p:sp>
      <p:sp>
        <p:nvSpPr>
          <p:cNvPr id="4" name="日期占位符 3"/>
          <p:cNvSpPr>
            <a:spLocks noGrp="1"/>
          </p:cNvSpPr>
          <p:nvPr>
            <p:ph type="dt" sz="half" idx="10"/>
          </p:nvPr>
        </p:nvSpPr>
        <p:spPr/>
        <p:txBody>
          <a:bodyPr/>
          <a:lstStyle/>
          <a:p>
            <a:fld id="{1168BB22-DC08-4640-BC03-D259155D3880}"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smtClean="0"/>
              <a:t>软件工程</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grpSp>
        <p:nvGrpSpPr>
          <p:cNvPr id="9" name="组合 8"/>
          <p:cNvGrpSpPr/>
          <p:nvPr/>
        </p:nvGrpSpPr>
        <p:grpSpPr>
          <a:xfrm>
            <a:off x="6450228" y="1664805"/>
            <a:ext cx="1891966" cy="1999512"/>
            <a:chOff x="1516062" y="3403601"/>
            <a:chExt cx="2560638" cy="2846387"/>
          </a:xfrm>
          <a:solidFill>
            <a:schemeClr val="tx1">
              <a:lumMod val="65000"/>
              <a:lumOff val="35000"/>
            </a:schemeClr>
          </a:solidFill>
        </p:grpSpPr>
        <p:sp>
          <p:nvSpPr>
            <p:cNvPr id="10" name="Freeform 6"/>
            <p:cNvSpPr/>
            <p:nvPr/>
          </p:nvSpPr>
          <p:spPr bwMode="auto">
            <a:xfrm>
              <a:off x="1516062" y="3403601"/>
              <a:ext cx="2405063" cy="2846387"/>
            </a:xfrm>
            <a:custGeom>
              <a:avLst/>
              <a:gdLst>
                <a:gd name="T0" fmla="*/ 2572 w 2702"/>
                <a:gd name="T1" fmla="*/ 0 h 3200"/>
                <a:gd name="T2" fmla="*/ 2606 w 2702"/>
                <a:gd name="T3" fmla="*/ 11 h 3200"/>
                <a:gd name="T4" fmla="*/ 2700 w 2702"/>
                <a:gd name="T5" fmla="*/ 145 h 3200"/>
                <a:gd name="T6" fmla="*/ 2700 w 2702"/>
                <a:gd name="T7" fmla="*/ 885 h 3200"/>
                <a:gd name="T8" fmla="*/ 2699 w 2702"/>
                <a:gd name="T9" fmla="*/ 898 h 3200"/>
                <a:gd name="T10" fmla="*/ 2604 w 2702"/>
                <a:gd name="T11" fmla="*/ 803 h 3200"/>
                <a:gd name="T12" fmla="*/ 2601 w 2702"/>
                <a:gd name="T13" fmla="*/ 780 h 3200"/>
                <a:gd name="T14" fmla="*/ 2600 w 2702"/>
                <a:gd name="T15" fmla="*/ 164 h 3200"/>
                <a:gd name="T16" fmla="*/ 2536 w 2702"/>
                <a:gd name="T17" fmla="*/ 100 h 3200"/>
                <a:gd name="T18" fmla="*/ 164 w 2702"/>
                <a:gd name="T19" fmla="*/ 100 h 3200"/>
                <a:gd name="T20" fmla="*/ 100 w 2702"/>
                <a:gd name="T21" fmla="*/ 163 h 3200"/>
                <a:gd name="T22" fmla="*/ 100 w 2702"/>
                <a:gd name="T23" fmla="*/ 3037 h 3200"/>
                <a:gd name="T24" fmla="*/ 162 w 2702"/>
                <a:gd name="T25" fmla="*/ 3100 h 3200"/>
                <a:gd name="T26" fmla="*/ 2538 w 2702"/>
                <a:gd name="T27" fmla="*/ 3100 h 3200"/>
                <a:gd name="T28" fmla="*/ 2600 w 2702"/>
                <a:gd name="T29" fmla="*/ 3037 h 3200"/>
                <a:gd name="T30" fmla="*/ 2600 w 2702"/>
                <a:gd name="T31" fmla="*/ 1674 h 3200"/>
                <a:gd name="T32" fmla="*/ 2615 w 2702"/>
                <a:gd name="T33" fmla="*/ 1637 h 3200"/>
                <a:gd name="T34" fmla="*/ 2696 w 2702"/>
                <a:gd name="T35" fmla="*/ 1555 h 3200"/>
                <a:gd name="T36" fmla="*/ 2700 w 2702"/>
                <a:gd name="T37" fmla="*/ 1558 h 3200"/>
                <a:gd name="T38" fmla="*/ 2700 w 2702"/>
                <a:gd name="T39" fmla="*/ 1581 h 3200"/>
                <a:gd name="T40" fmla="*/ 2702 w 2702"/>
                <a:gd name="T41" fmla="*/ 3019 h 3200"/>
                <a:gd name="T42" fmla="*/ 2572 w 2702"/>
                <a:gd name="T43" fmla="*/ 3200 h 3200"/>
                <a:gd name="T44" fmla="*/ 128 w 2702"/>
                <a:gd name="T45" fmla="*/ 3200 h 3200"/>
                <a:gd name="T46" fmla="*/ 36 w 2702"/>
                <a:gd name="T47" fmla="*/ 3146 h 3200"/>
                <a:gd name="T48" fmla="*/ 0 w 2702"/>
                <a:gd name="T49" fmla="*/ 3072 h 3200"/>
                <a:gd name="T50" fmla="*/ 0 w 2702"/>
                <a:gd name="T51" fmla="*/ 128 h 3200"/>
                <a:gd name="T52" fmla="*/ 36 w 2702"/>
                <a:gd name="T53" fmla="*/ 54 h 3200"/>
                <a:gd name="T54" fmla="*/ 128 w 2702"/>
                <a:gd name="T55" fmla="*/ 0 h 3200"/>
                <a:gd name="T56" fmla="*/ 2572 w 2702"/>
                <a:gd name="T57" fmla="*/ 0 h 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2" h="3200">
                  <a:moveTo>
                    <a:pt x="2572" y="0"/>
                  </a:moveTo>
                  <a:cubicBezTo>
                    <a:pt x="2583" y="4"/>
                    <a:pt x="2595" y="6"/>
                    <a:pt x="2606" y="11"/>
                  </a:cubicBezTo>
                  <a:cubicBezTo>
                    <a:pt x="2664" y="37"/>
                    <a:pt x="2699" y="81"/>
                    <a:pt x="2700" y="145"/>
                  </a:cubicBezTo>
                  <a:cubicBezTo>
                    <a:pt x="2701" y="392"/>
                    <a:pt x="2700" y="639"/>
                    <a:pt x="2700" y="885"/>
                  </a:cubicBezTo>
                  <a:cubicBezTo>
                    <a:pt x="2700" y="888"/>
                    <a:pt x="2700" y="891"/>
                    <a:pt x="2699" y="898"/>
                  </a:cubicBezTo>
                  <a:cubicBezTo>
                    <a:pt x="2666" y="865"/>
                    <a:pt x="2634" y="834"/>
                    <a:pt x="2604" y="803"/>
                  </a:cubicBezTo>
                  <a:cubicBezTo>
                    <a:pt x="2600" y="798"/>
                    <a:pt x="2601" y="788"/>
                    <a:pt x="2601" y="780"/>
                  </a:cubicBezTo>
                  <a:cubicBezTo>
                    <a:pt x="2600" y="575"/>
                    <a:pt x="2600" y="370"/>
                    <a:pt x="2600" y="164"/>
                  </a:cubicBezTo>
                  <a:cubicBezTo>
                    <a:pt x="2600" y="115"/>
                    <a:pt x="2585" y="100"/>
                    <a:pt x="2536" y="100"/>
                  </a:cubicBezTo>
                  <a:cubicBezTo>
                    <a:pt x="1745" y="100"/>
                    <a:pt x="955" y="100"/>
                    <a:pt x="164" y="100"/>
                  </a:cubicBezTo>
                  <a:cubicBezTo>
                    <a:pt x="117" y="100"/>
                    <a:pt x="100" y="116"/>
                    <a:pt x="100" y="163"/>
                  </a:cubicBezTo>
                  <a:cubicBezTo>
                    <a:pt x="100" y="1121"/>
                    <a:pt x="100" y="2079"/>
                    <a:pt x="100" y="3037"/>
                  </a:cubicBezTo>
                  <a:cubicBezTo>
                    <a:pt x="100" y="3083"/>
                    <a:pt x="117" y="3100"/>
                    <a:pt x="162" y="3100"/>
                  </a:cubicBezTo>
                  <a:cubicBezTo>
                    <a:pt x="954" y="3100"/>
                    <a:pt x="1746" y="3100"/>
                    <a:pt x="2538" y="3100"/>
                  </a:cubicBezTo>
                  <a:cubicBezTo>
                    <a:pt x="2584" y="3100"/>
                    <a:pt x="2600" y="3084"/>
                    <a:pt x="2600" y="3037"/>
                  </a:cubicBezTo>
                  <a:cubicBezTo>
                    <a:pt x="2600" y="2583"/>
                    <a:pt x="2600" y="2128"/>
                    <a:pt x="2600" y="1674"/>
                  </a:cubicBezTo>
                  <a:cubicBezTo>
                    <a:pt x="2600" y="1658"/>
                    <a:pt x="2604" y="1647"/>
                    <a:pt x="2615" y="1637"/>
                  </a:cubicBezTo>
                  <a:cubicBezTo>
                    <a:pt x="2643" y="1610"/>
                    <a:pt x="2669" y="1582"/>
                    <a:pt x="2696" y="1555"/>
                  </a:cubicBezTo>
                  <a:cubicBezTo>
                    <a:pt x="2697" y="1556"/>
                    <a:pt x="2699" y="1557"/>
                    <a:pt x="2700" y="1558"/>
                  </a:cubicBezTo>
                  <a:cubicBezTo>
                    <a:pt x="2700" y="1565"/>
                    <a:pt x="2700" y="1573"/>
                    <a:pt x="2700" y="1581"/>
                  </a:cubicBezTo>
                  <a:cubicBezTo>
                    <a:pt x="2700" y="2060"/>
                    <a:pt x="2699" y="2539"/>
                    <a:pt x="2702" y="3019"/>
                  </a:cubicBezTo>
                  <a:cubicBezTo>
                    <a:pt x="2702" y="3120"/>
                    <a:pt x="2654" y="3182"/>
                    <a:pt x="2572" y="3200"/>
                  </a:cubicBezTo>
                  <a:cubicBezTo>
                    <a:pt x="1757" y="3200"/>
                    <a:pt x="943" y="3200"/>
                    <a:pt x="128" y="3200"/>
                  </a:cubicBezTo>
                  <a:cubicBezTo>
                    <a:pt x="92" y="3191"/>
                    <a:pt x="58" y="3177"/>
                    <a:pt x="36" y="3146"/>
                  </a:cubicBezTo>
                  <a:cubicBezTo>
                    <a:pt x="21" y="3123"/>
                    <a:pt x="12" y="3097"/>
                    <a:pt x="0" y="3072"/>
                  </a:cubicBezTo>
                  <a:cubicBezTo>
                    <a:pt x="0" y="2091"/>
                    <a:pt x="0" y="1109"/>
                    <a:pt x="0" y="128"/>
                  </a:cubicBezTo>
                  <a:cubicBezTo>
                    <a:pt x="12" y="103"/>
                    <a:pt x="21" y="77"/>
                    <a:pt x="36" y="54"/>
                  </a:cubicBezTo>
                  <a:cubicBezTo>
                    <a:pt x="58" y="23"/>
                    <a:pt x="92" y="9"/>
                    <a:pt x="128" y="0"/>
                  </a:cubicBezTo>
                  <a:cubicBezTo>
                    <a:pt x="943" y="0"/>
                    <a:pt x="1757" y="0"/>
                    <a:pt x="257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7"/>
            <p:cNvSpPr/>
            <p:nvPr/>
          </p:nvSpPr>
          <p:spPr bwMode="auto">
            <a:xfrm>
              <a:off x="3448050" y="4132263"/>
              <a:ext cx="628650" cy="633412"/>
            </a:xfrm>
            <a:custGeom>
              <a:avLst/>
              <a:gdLst>
                <a:gd name="T0" fmla="*/ 706 w 706"/>
                <a:gd name="T1" fmla="*/ 410 h 714"/>
                <a:gd name="T2" fmla="*/ 682 w 706"/>
                <a:gd name="T3" fmla="*/ 441 h 714"/>
                <a:gd name="T4" fmla="*/ 441 w 706"/>
                <a:gd name="T5" fmla="*/ 681 h 714"/>
                <a:gd name="T6" fmla="*/ 357 w 706"/>
                <a:gd name="T7" fmla="*/ 682 h 714"/>
                <a:gd name="T8" fmla="*/ 31 w 706"/>
                <a:gd name="T9" fmla="*/ 356 h 714"/>
                <a:gd name="T10" fmla="*/ 31 w 706"/>
                <a:gd name="T11" fmla="*/ 274 h 714"/>
                <a:gd name="T12" fmla="*/ 274 w 706"/>
                <a:gd name="T13" fmla="*/ 31 h 714"/>
                <a:gd name="T14" fmla="*/ 357 w 706"/>
                <a:gd name="T15" fmla="*/ 32 h 714"/>
                <a:gd name="T16" fmla="*/ 677 w 706"/>
                <a:gd name="T17" fmla="*/ 351 h 714"/>
                <a:gd name="T18" fmla="*/ 706 w 706"/>
                <a:gd name="T19" fmla="*/ 386 h 714"/>
                <a:gd name="T20" fmla="*/ 706 w 706"/>
                <a:gd name="T21" fmla="*/ 410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6" h="714">
                  <a:moveTo>
                    <a:pt x="706" y="410"/>
                  </a:moveTo>
                  <a:cubicBezTo>
                    <a:pt x="698" y="420"/>
                    <a:pt x="691" y="432"/>
                    <a:pt x="682" y="441"/>
                  </a:cubicBezTo>
                  <a:cubicBezTo>
                    <a:pt x="602" y="521"/>
                    <a:pt x="522" y="601"/>
                    <a:pt x="441" y="681"/>
                  </a:cubicBezTo>
                  <a:cubicBezTo>
                    <a:pt x="409" y="714"/>
                    <a:pt x="389" y="714"/>
                    <a:pt x="357" y="682"/>
                  </a:cubicBezTo>
                  <a:cubicBezTo>
                    <a:pt x="248" y="573"/>
                    <a:pt x="139" y="465"/>
                    <a:pt x="31" y="356"/>
                  </a:cubicBezTo>
                  <a:cubicBezTo>
                    <a:pt x="0" y="326"/>
                    <a:pt x="0" y="305"/>
                    <a:pt x="31" y="274"/>
                  </a:cubicBezTo>
                  <a:cubicBezTo>
                    <a:pt x="112" y="193"/>
                    <a:pt x="193" y="112"/>
                    <a:pt x="274" y="31"/>
                  </a:cubicBezTo>
                  <a:cubicBezTo>
                    <a:pt x="305" y="0"/>
                    <a:pt x="326" y="0"/>
                    <a:pt x="357" y="32"/>
                  </a:cubicBezTo>
                  <a:cubicBezTo>
                    <a:pt x="464" y="138"/>
                    <a:pt x="570" y="245"/>
                    <a:pt x="677" y="351"/>
                  </a:cubicBezTo>
                  <a:cubicBezTo>
                    <a:pt x="687" y="362"/>
                    <a:pt x="696" y="374"/>
                    <a:pt x="706" y="386"/>
                  </a:cubicBezTo>
                  <a:cubicBezTo>
                    <a:pt x="706" y="394"/>
                    <a:pt x="706" y="402"/>
                    <a:pt x="706" y="410"/>
                  </a:cubicBezTo>
                  <a:close/>
                </a:path>
              </a:pathLst>
            </a:custGeom>
            <a:solidFill>
              <a:srgbClr val="FF94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2587625" y="4483100"/>
              <a:ext cx="1139825" cy="1143000"/>
            </a:xfrm>
            <a:custGeom>
              <a:avLst/>
              <a:gdLst>
                <a:gd name="T0" fmla="*/ 1281 w 1281"/>
                <a:gd name="T1" fmla="*/ 396 h 1285"/>
                <a:gd name="T2" fmla="*/ 1267 w 1281"/>
                <a:gd name="T3" fmla="*/ 426 h 1285"/>
                <a:gd name="T4" fmla="*/ 1252 w 1281"/>
                <a:gd name="T5" fmla="*/ 442 h 1285"/>
                <a:gd name="T6" fmla="*/ 443 w 1281"/>
                <a:gd name="T7" fmla="*/ 1251 h 1285"/>
                <a:gd name="T8" fmla="*/ 356 w 1281"/>
                <a:gd name="T9" fmla="*/ 1251 h 1285"/>
                <a:gd name="T10" fmla="*/ 32 w 1281"/>
                <a:gd name="T11" fmla="*/ 927 h 1285"/>
                <a:gd name="T12" fmla="*/ 32 w 1281"/>
                <a:gd name="T13" fmla="*/ 844 h 1285"/>
                <a:gd name="T14" fmla="*/ 846 w 1281"/>
                <a:gd name="T15" fmla="*/ 30 h 1285"/>
                <a:gd name="T16" fmla="*/ 928 w 1281"/>
                <a:gd name="T17" fmla="*/ 30 h 1285"/>
                <a:gd name="T18" fmla="*/ 1256 w 1281"/>
                <a:gd name="T19" fmla="*/ 358 h 1285"/>
                <a:gd name="T20" fmla="*/ 1281 w 1281"/>
                <a:gd name="T21" fmla="*/ 396 h 1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1" h="1285">
                  <a:moveTo>
                    <a:pt x="1281" y="396"/>
                  </a:moveTo>
                  <a:cubicBezTo>
                    <a:pt x="1275" y="409"/>
                    <a:pt x="1272" y="418"/>
                    <a:pt x="1267" y="426"/>
                  </a:cubicBezTo>
                  <a:cubicBezTo>
                    <a:pt x="1263" y="432"/>
                    <a:pt x="1257" y="437"/>
                    <a:pt x="1252" y="442"/>
                  </a:cubicBezTo>
                  <a:cubicBezTo>
                    <a:pt x="982" y="712"/>
                    <a:pt x="712" y="981"/>
                    <a:pt x="443" y="1251"/>
                  </a:cubicBezTo>
                  <a:cubicBezTo>
                    <a:pt x="409" y="1285"/>
                    <a:pt x="390" y="1285"/>
                    <a:pt x="356" y="1251"/>
                  </a:cubicBezTo>
                  <a:cubicBezTo>
                    <a:pt x="248" y="1143"/>
                    <a:pt x="140" y="1035"/>
                    <a:pt x="32" y="927"/>
                  </a:cubicBezTo>
                  <a:cubicBezTo>
                    <a:pt x="0" y="895"/>
                    <a:pt x="0" y="876"/>
                    <a:pt x="32" y="844"/>
                  </a:cubicBezTo>
                  <a:cubicBezTo>
                    <a:pt x="303" y="573"/>
                    <a:pt x="575" y="301"/>
                    <a:pt x="846" y="30"/>
                  </a:cubicBezTo>
                  <a:cubicBezTo>
                    <a:pt x="876" y="0"/>
                    <a:pt x="898" y="0"/>
                    <a:pt x="928" y="30"/>
                  </a:cubicBezTo>
                  <a:cubicBezTo>
                    <a:pt x="1037" y="139"/>
                    <a:pt x="1147" y="248"/>
                    <a:pt x="1256" y="358"/>
                  </a:cubicBezTo>
                  <a:cubicBezTo>
                    <a:pt x="1266" y="369"/>
                    <a:pt x="1273" y="383"/>
                    <a:pt x="1281" y="396"/>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2332038" y="5340350"/>
              <a:ext cx="538163" cy="539750"/>
            </a:xfrm>
            <a:custGeom>
              <a:avLst/>
              <a:gdLst>
                <a:gd name="T0" fmla="*/ 21 w 604"/>
                <a:gd name="T1" fmla="*/ 606 h 606"/>
                <a:gd name="T2" fmla="*/ 1 w 604"/>
                <a:gd name="T3" fmla="*/ 584 h 606"/>
                <a:gd name="T4" fmla="*/ 8 w 604"/>
                <a:gd name="T5" fmla="*/ 561 h 606"/>
                <a:gd name="T6" fmla="*/ 183 w 604"/>
                <a:gd name="T7" fmla="*/ 35 h 606"/>
                <a:gd name="T8" fmla="*/ 231 w 604"/>
                <a:gd name="T9" fmla="*/ 23 h 606"/>
                <a:gd name="T10" fmla="*/ 581 w 604"/>
                <a:gd name="T11" fmla="*/ 374 h 606"/>
                <a:gd name="T12" fmla="*/ 569 w 604"/>
                <a:gd name="T13" fmla="*/ 425 h 606"/>
                <a:gd name="T14" fmla="*/ 35 w 604"/>
                <a:gd name="T15" fmla="*/ 602 h 606"/>
                <a:gd name="T16" fmla="*/ 21 w 604"/>
                <a:gd name="T17" fmla="*/ 60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4" h="606">
                  <a:moveTo>
                    <a:pt x="21" y="606"/>
                  </a:moveTo>
                  <a:cubicBezTo>
                    <a:pt x="5" y="606"/>
                    <a:pt x="0" y="596"/>
                    <a:pt x="1" y="584"/>
                  </a:cubicBezTo>
                  <a:cubicBezTo>
                    <a:pt x="2" y="576"/>
                    <a:pt x="5" y="568"/>
                    <a:pt x="8" y="561"/>
                  </a:cubicBezTo>
                  <a:cubicBezTo>
                    <a:pt x="66" y="385"/>
                    <a:pt x="124" y="210"/>
                    <a:pt x="183" y="35"/>
                  </a:cubicBezTo>
                  <a:cubicBezTo>
                    <a:pt x="193" y="3"/>
                    <a:pt x="207" y="0"/>
                    <a:pt x="231" y="23"/>
                  </a:cubicBezTo>
                  <a:cubicBezTo>
                    <a:pt x="348" y="140"/>
                    <a:pt x="464" y="257"/>
                    <a:pt x="581" y="374"/>
                  </a:cubicBezTo>
                  <a:cubicBezTo>
                    <a:pt x="604" y="397"/>
                    <a:pt x="600" y="415"/>
                    <a:pt x="569" y="425"/>
                  </a:cubicBezTo>
                  <a:cubicBezTo>
                    <a:pt x="391" y="484"/>
                    <a:pt x="213" y="543"/>
                    <a:pt x="35" y="602"/>
                  </a:cubicBezTo>
                  <a:cubicBezTo>
                    <a:pt x="30" y="604"/>
                    <a:pt x="25" y="605"/>
                    <a:pt x="21" y="6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990725" y="4032250"/>
              <a:ext cx="1454150" cy="42862"/>
            </a:xfrm>
            <a:custGeom>
              <a:avLst/>
              <a:gdLst>
                <a:gd name="T0" fmla="*/ 1634 w 1634"/>
                <a:gd name="T1" fmla="*/ 0 h 48"/>
                <a:gd name="T2" fmla="*/ 1634 w 1634"/>
                <a:gd name="T3" fmla="*/ 48 h 48"/>
                <a:gd name="T4" fmla="*/ 0 w 1634"/>
                <a:gd name="T5" fmla="*/ 48 h 48"/>
                <a:gd name="T6" fmla="*/ 0 w 1634"/>
                <a:gd name="T7" fmla="*/ 0 h 48"/>
                <a:gd name="T8" fmla="*/ 1634 w 1634"/>
                <a:gd name="T9" fmla="*/ 0 h 48"/>
              </a:gdLst>
              <a:ahLst/>
              <a:cxnLst>
                <a:cxn ang="0">
                  <a:pos x="T0" y="T1"/>
                </a:cxn>
                <a:cxn ang="0">
                  <a:pos x="T2" y="T3"/>
                </a:cxn>
                <a:cxn ang="0">
                  <a:pos x="T4" y="T5"/>
                </a:cxn>
                <a:cxn ang="0">
                  <a:pos x="T6" y="T7"/>
                </a:cxn>
                <a:cxn ang="0">
                  <a:pos x="T8" y="T9"/>
                </a:cxn>
              </a:cxnLst>
              <a:rect l="0" t="0" r="r" b="b"/>
              <a:pathLst>
                <a:path w="1634" h="48">
                  <a:moveTo>
                    <a:pt x="1634" y="0"/>
                  </a:moveTo>
                  <a:cubicBezTo>
                    <a:pt x="1634" y="17"/>
                    <a:pt x="1634" y="32"/>
                    <a:pt x="1634" y="48"/>
                  </a:cubicBezTo>
                  <a:cubicBezTo>
                    <a:pt x="1090" y="48"/>
                    <a:pt x="546" y="48"/>
                    <a:pt x="0" y="48"/>
                  </a:cubicBezTo>
                  <a:cubicBezTo>
                    <a:pt x="0" y="32"/>
                    <a:pt x="0" y="17"/>
                    <a:pt x="0" y="0"/>
                  </a:cubicBezTo>
                  <a:cubicBezTo>
                    <a:pt x="544" y="0"/>
                    <a:pt x="1088" y="0"/>
                    <a:pt x="16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992313" y="4548188"/>
              <a:ext cx="1184275" cy="44450"/>
            </a:xfrm>
            <a:custGeom>
              <a:avLst/>
              <a:gdLst>
                <a:gd name="T0" fmla="*/ 1331 w 1331"/>
                <a:gd name="T1" fmla="*/ 0 h 51"/>
                <a:gd name="T2" fmla="*/ 1245 w 1331"/>
                <a:gd name="T3" fmla="*/ 51 h 51"/>
                <a:gd name="T4" fmla="*/ 28 w 1331"/>
                <a:gd name="T5" fmla="*/ 50 h 51"/>
                <a:gd name="T6" fmla="*/ 0 w 1331"/>
                <a:gd name="T7" fmla="*/ 50 h 51"/>
                <a:gd name="T8" fmla="*/ 0 w 1331"/>
                <a:gd name="T9" fmla="*/ 0 h 51"/>
                <a:gd name="T10" fmla="*/ 1331 w 1331"/>
                <a:gd name="T11" fmla="*/ 0 h 51"/>
              </a:gdLst>
              <a:ahLst/>
              <a:cxnLst>
                <a:cxn ang="0">
                  <a:pos x="T0" y="T1"/>
                </a:cxn>
                <a:cxn ang="0">
                  <a:pos x="T2" y="T3"/>
                </a:cxn>
                <a:cxn ang="0">
                  <a:pos x="T4" y="T5"/>
                </a:cxn>
                <a:cxn ang="0">
                  <a:pos x="T6" y="T7"/>
                </a:cxn>
                <a:cxn ang="0">
                  <a:pos x="T8" y="T9"/>
                </a:cxn>
                <a:cxn ang="0">
                  <a:pos x="T10" y="T11"/>
                </a:cxn>
              </a:cxnLst>
              <a:rect l="0" t="0" r="r" b="b"/>
              <a:pathLst>
                <a:path w="1331" h="51">
                  <a:moveTo>
                    <a:pt x="1331" y="0"/>
                  </a:moveTo>
                  <a:cubicBezTo>
                    <a:pt x="1304" y="25"/>
                    <a:pt x="1287" y="51"/>
                    <a:pt x="1245" y="51"/>
                  </a:cubicBezTo>
                  <a:cubicBezTo>
                    <a:pt x="839" y="49"/>
                    <a:pt x="433" y="50"/>
                    <a:pt x="28" y="50"/>
                  </a:cubicBezTo>
                  <a:cubicBezTo>
                    <a:pt x="19" y="50"/>
                    <a:pt x="10" y="50"/>
                    <a:pt x="0" y="50"/>
                  </a:cubicBezTo>
                  <a:cubicBezTo>
                    <a:pt x="0" y="33"/>
                    <a:pt x="0" y="17"/>
                    <a:pt x="0" y="0"/>
                  </a:cubicBezTo>
                  <a:cubicBezTo>
                    <a:pt x="442" y="0"/>
                    <a:pt x="884" y="0"/>
                    <a:pt x="133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990725" y="5062538"/>
              <a:ext cx="668338" cy="44450"/>
            </a:xfrm>
            <a:custGeom>
              <a:avLst/>
              <a:gdLst>
                <a:gd name="T0" fmla="*/ 751 w 751"/>
                <a:gd name="T1" fmla="*/ 4 h 49"/>
                <a:gd name="T2" fmla="*/ 710 w 751"/>
                <a:gd name="T3" fmla="*/ 42 h 49"/>
                <a:gd name="T4" fmla="*/ 692 w 751"/>
                <a:gd name="T5" fmla="*/ 49 h 49"/>
                <a:gd name="T6" fmla="*/ 11 w 751"/>
                <a:gd name="T7" fmla="*/ 49 h 49"/>
                <a:gd name="T8" fmla="*/ 0 w 751"/>
                <a:gd name="T9" fmla="*/ 48 h 49"/>
                <a:gd name="T10" fmla="*/ 0 w 751"/>
                <a:gd name="T11" fmla="*/ 0 h 49"/>
                <a:gd name="T12" fmla="*/ 748 w 751"/>
                <a:gd name="T13" fmla="*/ 0 h 49"/>
                <a:gd name="T14" fmla="*/ 751 w 751"/>
                <a:gd name="T15" fmla="*/ 4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1" h="49">
                  <a:moveTo>
                    <a:pt x="751" y="4"/>
                  </a:moveTo>
                  <a:cubicBezTo>
                    <a:pt x="737" y="17"/>
                    <a:pt x="724" y="30"/>
                    <a:pt x="710" y="42"/>
                  </a:cubicBezTo>
                  <a:cubicBezTo>
                    <a:pt x="705" y="46"/>
                    <a:pt x="698" y="49"/>
                    <a:pt x="692" y="49"/>
                  </a:cubicBezTo>
                  <a:cubicBezTo>
                    <a:pt x="465" y="49"/>
                    <a:pt x="238" y="49"/>
                    <a:pt x="11" y="49"/>
                  </a:cubicBezTo>
                  <a:cubicBezTo>
                    <a:pt x="8" y="49"/>
                    <a:pt x="4" y="48"/>
                    <a:pt x="0" y="48"/>
                  </a:cubicBezTo>
                  <a:cubicBezTo>
                    <a:pt x="0" y="32"/>
                    <a:pt x="0" y="17"/>
                    <a:pt x="0" y="0"/>
                  </a:cubicBezTo>
                  <a:cubicBezTo>
                    <a:pt x="250" y="0"/>
                    <a:pt x="499" y="0"/>
                    <a:pt x="748" y="0"/>
                  </a:cubicBezTo>
                  <a:cubicBezTo>
                    <a:pt x="749" y="2"/>
                    <a:pt x="750" y="3"/>
                    <a:pt x="75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3081338" y="5575300"/>
              <a:ext cx="363538" cy="46037"/>
            </a:xfrm>
            <a:custGeom>
              <a:avLst/>
              <a:gdLst>
                <a:gd name="T0" fmla="*/ 0 w 407"/>
                <a:gd name="T1" fmla="*/ 52 h 52"/>
                <a:gd name="T2" fmla="*/ 86 w 407"/>
                <a:gd name="T3" fmla="*/ 1 h 52"/>
                <a:gd name="T4" fmla="*/ 384 w 407"/>
                <a:gd name="T5" fmla="*/ 3 h 52"/>
                <a:gd name="T6" fmla="*/ 407 w 407"/>
                <a:gd name="T7" fmla="*/ 3 h 52"/>
                <a:gd name="T8" fmla="*/ 407 w 407"/>
                <a:gd name="T9" fmla="*/ 52 h 52"/>
                <a:gd name="T10" fmla="*/ 0 w 407"/>
                <a:gd name="T11" fmla="*/ 52 h 52"/>
              </a:gdLst>
              <a:ahLst/>
              <a:cxnLst>
                <a:cxn ang="0">
                  <a:pos x="T0" y="T1"/>
                </a:cxn>
                <a:cxn ang="0">
                  <a:pos x="T2" y="T3"/>
                </a:cxn>
                <a:cxn ang="0">
                  <a:pos x="T4" y="T5"/>
                </a:cxn>
                <a:cxn ang="0">
                  <a:pos x="T6" y="T7"/>
                </a:cxn>
                <a:cxn ang="0">
                  <a:pos x="T8" y="T9"/>
                </a:cxn>
                <a:cxn ang="0">
                  <a:pos x="T10" y="T11"/>
                </a:cxn>
              </a:cxnLst>
              <a:rect l="0" t="0" r="r" b="b"/>
              <a:pathLst>
                <a:path w="407" h="52">
                  <a:moveTo>
                    <a:pt x="0" y="52"/>
                  </a:moveTo>
                  <a:cubicBezTo>
                    <a:pt x="26" y="26"/>
                    <a:pt x="43" y="0"/>
                    <a:pt x="86" y="1"/>
                  </a:cubicBezTo>
                  <a:cubicBezTo>
                    <a:pt x="185" y="6"/>
                    <a:pt x="285" y="3"/>
                    <a:pt x="384" y="3"/>
                  </a:cubicBezTo>
                  <a:cubicBezTo>
                    <a:pt x="391" y="3"/>
                    <a:pt x="398" y="3"/>
                    <a:pt x="407" y="3"/>
                  </a:cubicBezTo>
                  <a:cubicBezTo>
                    <a:pt x="407" y="19"/>
                    <a:pt x="407" y="35"/>
                    <a:pt x="407" y="52"/>
                  </a:cubicBezTo>
                  <a:cubicBezTo>
                    <a:pt x="273" y="52"/>
                    <a:pt x="139" y="52"/>
                    <a:pt x="0" y="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990725" y="5578475"/>
              <a:ext cx="339725" cy="44450"/>
            </a:xfrm>
            <a:custGeom>
              <a:avLst/>
              <a:gdLst>
                <a:gd name="T0" fmla="*/ 0 w 381"/>
                <a:gd name="T1" fmla="*/ 49 h 49"/>
                <a:gd name="T2" fmla="*/ 0 w 381"/>
                <a:gd name="T3" fmla="*/ 0 h 49"/>
                <a:gd name="T4" fmla="*/ 381 w 381"/>
                <a:gd name="T5" fmla="*/ 0 h 49"/>
                <a:gd name="T6" fmla="*/ 367 w 381"/>
                <a:gd name="T7" fmla="*/ 43 h 49"/>
                <a:gd name="T8" fmla="*/ 356 w 381"/>
                <a:gd name="T9" fmla="*/ 49 h 49"/>
                <a:gd name="T10" fmla="*/ 0 w 381"/>
                <a:gd name="T11" fmla="*/ 49 h 49"/>
              </a:gdLst>
              <a:ahLst/>
              <a:cxnLst>
                <a:cxn ang="0">
                  <a:pos x="T0" y="T1"/>
                </a:cxn>
                <a:cxn ang="0">
                  <a:pos x="T2" y="T3"/>
                </a:cxn>
                <a:cxn ang="0">
                  <a:pos x="T4" y="T5"/>
                </a:cxn>
                <a:cxn ang="0">
                  <a:pos x="T6" y="T7"/>
                </a:cxn>
                <a:cxn ang="0">
                  <a:pos x="T8" y="T9"/>
                </a:cxn>
                <a:cxn ang="0">
                  <a:pos x="T10" y="T11"/>
                </a:cxn>
              </a:cxnLst>
              <a:rect l="0" t="0" r="r" b="b"/>
              <a:pathLst>
                <a:path w="381" h="49">
                  <a:moveTo>
                    <a:pt x="0" y="49"/>
                  </a:moveTo>
                  <a:cubicBezTo>
                    <a:pt x="0" y="32"/>
                    <a:pt x="0" y="17"/>
                    <a:pt x="0" y="0"/>
                  </a:cubicBezTo>
                  <a:cubicBezTo>
                    <a:pt x="126" y="0"/>
                    <a:pt x="252" y="0"/>
                    <a:pt x="381" y="0"/>
                  </a:cubicBezTo>
                  <a:cubicBezTo>
                    <a:pt x="376" y="15"/>
                    <a:pt x="372" y="29"/>
                    <a:pt x="367" y="43"/>
                  </a:cubicBezTo>
                  <a:cubicBezTo>
                    <a:pt x="366" y="46"/>
                    <a:pt x="360" y="49"/>
                    <a:pt x="356" y="49"/>
                  </a:cubicBezTo>
                  <a:cubicBezTo>
                    <a:pt x="238" y="49"/>
                    <a:pt x="120" y="49"/>
                    <a:pt x="0"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挑战何在？</a:t>
            </a:r>
            <a:endParaRPr lang="zh-CN" altLang="en-US" dirty="0"/>
          </a:p>
        </p:txBody>
      </p:sp>
      <p:sp>
        <p:nvSpPr>
          <p:cNvPr id="3" name="日期占位符 2"/>
          <p:cNvSpPr>
            <a:spLocks noGrp="1"/>
          </p:cNvSpPr>
          <p:nvPr>
            <p:ph type="dt" sz="half" idx="10"/>
          </p:nvPr>
        </p:nvSpPr>
        <p:spPr/>
        <p:txBody>
          <a:bodyPr/>
          <a:lstStyle/>
          <a:p>
            <a:fld id="{5902FD77-8323-485D-87E2-91A0E9C84954}" type="datetime1">
              <a:rPr lang="zh-CN" altLang="en-US" smtClean="0"/>
            </a:fld>
            <a:endParaRPr lang="zh-CN" altLang="en-US"/>
          </a:p>
        </p:txBody>
      </p:sp>
      <p:sp>
        <p:nvSpPr>
          <p:cNvPr id="4" name="页脚占位符 3"/>
          <p:cNvSpPr>
            <a:spLocks noGrp="1"/>
          </p:cNvSpPr>
          <p:nvPr>
            <p:ph type="ftr" sz="quarter" idx="11"/>
          </p:nvPr>
        </p:nvSpPr>
        <p:spPr/>
        <p:txBody>
          <a:bodyPr/>
          <a:lstStyle/>
          <a:p>
            <a:r>
              <a:rPr lang="zh-CN" altLang="en-US" smtClean="0"/>
              <a:t>软件工程</a:t>
            </a:r>
            <a:endParaRPr lang="zh-CN" altLang="en-US"/>
          </a:p>
        </p:txBody>
      </p:sp>
      <p:sp>
        <p:nvSpPr>
          <p:cNvPr id="5" name="灯片编号占位符 4"/>
          <p:cNvSpPr>
            <a:spLocks noGrp="1"/>
          </p:cNvSpPr>
          <p:nvPr>
            <p:ph type="sldNum" sz="quarter" idx="12"/>
          </p:nvPr>
        </p:nvSpPr>
        <p:spPr/>
        <p:txBody>
          <a:bodyPr/>
          <a:lstStyle/>
          <a:p>
            <a:fld id="{F528F39D-B5E5-4CA7-906C-979D5A62978D}" type="slidenum">
              <a:rPr lang="zh-CN" altLang="en-US" smtClean="0"/>
            </a:fld>
            <a:endParaRPr lang="zh-CN" altLang="en-US"/>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876107"/>
            <a:ext cx="3212068" cy="2955103"/>
          </a:xfrm>
          <a:prstGeom prst="rect">
            <a:avLst/>
          </a:prstGeom>
        </p:spPr>
      </p:pic>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2580" t="7733" r="2665" b="9422"/>
          <a:stretch>
            <a:fillRect/>
          </a:stretch>
        </p:blipFill>
        <p:spPr>
          <a:xfrm>
            <a:off x="2887901" y="1246436"/>
            <a:ext cx="3541988" cy="1734207"/>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6792" y="3013988"/>
            <a:ext cx="2775182" cy="1851567"/>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1108" y="3013988"/>
            <a:ext cx="2522374" cy="1760407"/>
          </a:xfrm>
          <a:prstGeom prst="rect">
            <a:avLst/>
          </a:prstGeom>
        </p:spPr>
      </p:pic>
      <p:pic>
        <p:nvPicPr>
          <p:cNvPr id="14" name="图片 13"/>
          <p:cNvPicPr>
            <a:picLocks noChangeAspect="1"/>
          </p:cNvPicPr>
          <p:nvPr/>
        </p:nvPicPr>
        <p:blipFill rotWithShape="1">
          <a:blip r:embed="rId5">
            <a:extLst>
              <a:ext uri="{28A0092B-C50C-407E-A947-70E740481C1C}">
                <a14:useLocalDpi xmlns:a14="http://schemas.microsoft.com/office/drawing/2010/main" val="0"/>
              </a:ext>
            </a:extLst>
          </a:blip>
          <a:srcRect l="21316" r="21579"/>
          <a:stretch>
            <a:fillRect/>
          </a:stretch>
        </p:blipFill>
        <p:spPr>
          <a:xfrm>
            <a:off x="7750453" y="2359056"/>
            <a:ext cx="1379286" cy="2415339"/>
          </a:xfrm>
          <a:prstGeom prst="rect">
            <a:avLst/>
          </a:prstGeom>
        </p:spPr>
      </p:pic>
      <p:sp>
        <p:nvSpPr>
          <p:cNvPr id="15" name="椭圆 14"/>
          <p:cNvSpPr/>
          <p:nvPr/>
        </p:nvSpPr>
        <p:spPr>
          <a:xfrm>
            <a:off x="70310" y="828913"/>
            <a:ext cx="3801979" cy="8731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000" b="1" dirty="0" smtClean="0">
                <a:effectLst>
                  <a:outerShdw blurRad="38100" dist="38100" dir="2700000" algn="tl">
                    <a:srgbClr val="000000">
                      <a:alpha val="43137"/>
                    </a:srgbClr>
                  </a:outerShdw>
                </a:effectLst>
              </a:rPr>
              <a:t>领域需求</a:t>
            </a:r>
            <a:endParaRPr lang="en-US" altLang="zh-CN" sz="2000" b="1" dirty="0" smtClean="0">
              <a:effectLst>
                <a:outerShdw blurRad="38100" dist="38100" dir="2700000" algn="tl">
                  <a:srgbClr val="000000">
                    <a:alpha val="43137"/>
                  </a:srgbClr>
                </a:outerShdw>
              </a:effectLst>
            </a:endParaRPr>
          </a:p>
          <a:p>
            <a:pPr algn="ctr"/>
            <a:r>
              <a:rPr lang="zh-CN" altLang="en-US" sz="2000" b="1" dirty="0" smtClean="0">
                <a:effectLst>
                  <a:outerShdw blurRad="38100" dist="38100" dir="2700000" algn="tl">
                    <a:srgbClr val="000000">
                      <a:alpha val="43137"/>
                    </a:srgbClr>
                  </a:outerShdw>
                </a:effectLst>
              </a:rPr>
              <a:t>应用领域（外部环境）</a:t>
            </a:r>
            <a:endParaRPr lang="zh-CN" altLang="en-US" sz="2000" b="1" dirty="0">
              <a:effectLst>
                <a:outerShdw blurRad="38100" dist="38100" dir="2700000" algn="tl">
                  <a:srgbClr val="000000">
                    <a:alpha val="43137"/>
                  </a:srgbClr>
                </a:outerShdw>
              </a:effectLst>
            </a:endParaRPr>
          </a:p>
        </p:txBody>
      </p:sp>
      <p:sp>
        <p:nvSpPr>
          <p:cNvPr id="16" name="椭圆 15"/>
          <p:cNvSpPr/>
          <p:nvPr/>
        </p:nvSpPr>
        <p:spPr>
          <a:xfrm>
            <a:off x="5535113" y="836637"/>
            <a:ext cx="3541596" cy="98016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000" b="1" dirty="0" smtClean="0">
                <a:effectLst>
                  <a:outerShdw blurRad="38100" dist="38100" dir="2700000" algn="tl">
                    <a:srgbClr val="000000">
                      <a:alpha val="43137"/>
                    </a:srgbClr>
                  </a:outerShdw>
                </a:effectLst>
              </a:rPr>
              <a:t>软件程序</a:t>
            </a:r>
            <a:endParaRPr lang="en-US" altLang="zh-CN" sz="2000" b="1" dirty="0" smtClean="0">
              <a:effectLst>
                <a:outerShdw blurRad="38100" dist="38100" dir="2700000" algn="tl">
                  <a:srgbClr val="000000">
                    <a:alpha val="43137"/>
                  </a:srgbClr>
                </a:outerShdw>
              </a:effectLst>
            </a:endParaRPr>
          </a:p>
          <a:p>
            <a:pPr algn="ctr"/>
            <a:r>
              <a:rPr lang="zh-CN" altLang="en-US" sz="2000" b="1" dirty="0" smtClean="0">
                <a:effectLst>
                  <a:outerShdw blurRad="38100" dist="38100" dir="2700000" algn="tl">
                    <a:srgbClr val="000000">
                      <a:alpha val="43137"/>
                    </a:srgbClr>
                  </a:outerShdw>
                </a:effectLst>
              </a:rPr>
              <a:t>机器领域（内部环境）</a:t>
            </a:r>
            <a:endParaRPr lang="zh-CN" altLang="en-US" sz="2000" b="1" dirty="0">
              <a:effectLst>
                <a:outerShdw blurRad="38100" dist="38100" dir="2700000" algn="tl">
                  <a:srgbClr val="000000">
                    <a:alpha val="43137"/>
                  </a:srgbClr>
                </a:outerShdw>
              </a:effectLst>
            </a:endParaRPr>
          </a:p>
        </p:txBody>
      </p:sp>
      <p:sp>
        <p:nvSpPr>
          <p:cNvPr id="17" name="上弧形箭头 16"/>
          <p:cNvSpPr/>
          <p:nvPr/>
        </p:nvSpPr>
        <p:spPr>
          <a:xfrm>
            <a:off x="3288131" y="828913"/>
            <a:ext cx="3216337" cy="497806"/>
          </a:xfrm>
          <a:prstGeom prst="curvedDownArrow">
            <a:avLst>
              <a:gd name="adj1" fmla="val 80238"/>
              <a:gd name="adj2" fmla="val 170404"/>
              <a:gd name="adj3" fmla="val 39854"/>
            </a:avLst>
          </a:prstGeom>
        </p:spPr>
        <p:style>
          <a:lnRef idx="2">
            <a:schemeClr val="accent2"/>
          </a:lnRef>
          <a:fillRef idx="1">
            <a:schemeClr val="lt1"/>
          </a:fillRef>
          <a:effectRef idx="0">
            <a:schemeClr val="accent2"/>
          </a:effectRef>
          <a:fontRef idx="minor">
            <a:schemeClr val="dk1"/>
          </a:fontRef>
        </p:style>
        <p:txBody>
          <a:bodyPr rtlCol="0" anchor="ctr"/>
          <a:lstStyle/>
          <a:p>
            <a:r>
              <a:rPr lang="zh-CN" altLang="en-US" b="1" dirty="0" smtClean="0"/>
              <a:t>          软件需求规格</a:t>
            </a:r>
            <a:endParaRPr lang="zh-CN" altLang="en-US" b="1" dirty="0"/>
          </a:p>
        </p:txBody>
      </p:sp>
      <p:sp>
        <p:nvSpPr>
          <p:cNvPr id="18" name="上箭头 17"/>
          <p:cNvSpPr/>
          <p:nvPr/>
        </p:nvSpPr>
        <p:spPr>
          <a:xfrm>
            <a:off x="1733134" y="1589033"/>
            <a:ext cx="598672" cy="73168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7194884" y="1817046"/>
            <a:ext cx="608598" cy="7938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up)">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randombar(horizontal)">
                                      <p:cBhvr>
                                        <p:cTn id="32" dur="500"/>
                                        <p:tgtEl>
                                          <p:spTgt spid="11"/>
                                        </p:tgtEl>
                                      </p:cBhvr>
                                    </p:animEffect>
                                  </p:childTnLst>
                                </p:cTn>
                              </p:par>
                              <p:par>
                                <p:cTn id="33" presetID="14" presetClass="entr" presetSubtype="1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randombar(horizontal)">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286FA9E-E811-4918-8CB8-517C9550212D}" type="datetime1">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smtClean="0"/>
              <a:t>软件工程</a:t>
            </a:r>
            <a:endParaRPr lang="zh-CN" altLang="en-US" dirty="0"/>
          </a:p>
        </p:txBody>
      </p:sp>
      <p:sp>
        <p:nvSpPr>
          <p:cNvPr id="4" name="灯片编号占位符 3"/>
          <p:cNvSpPr>
            <a:spLocks noGrp="1"/>
          </p:cNvSpPr>
          <p:nvPr>
            <p:ph type="sldNum" sz="quarter" idx="12"/>
          </p:nvPr>
        </p:nvSpPr>
        <p:spPr/>
        <p:txBody>
          <a:bodyPr/>
          <a:lstStyle/>
          <a:p>
            <a:fld id="{233B410F-ED3A-420F-9009-9AC68EA6698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MH" val="20160830110146"/>
  <p:tag name="MH_LIBRARY" val="CONTENTS"/>
  <p:tag name="MH_TYPE" val="OTHERS"/>
  <p:tag name="ID" val="553512"/>
</p:tagLst>
</file>

<file path=ppt/tags/tag2.xml><?xml version="1.0" encoding="utf-8"?>
<p:tagLst xmlns:p="http://schemas.openxmlformats.org/presentationml/2006/main">
  <p:tag name="MH" val="20160830110146"/>
  <p:tag name="MH_LIBRARY" val="CONTENTS"/>
  <p:tag name="MH_TYPE" val="OTHERS"/>
  <p:tag name="ID" val="553512"/>
</p:tagLst>
</file>

<file path=ppt/theme/_rels/them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theme1.xml><?xml version="1.0" encoding="utf-8"?>
<a:theme xmlns:a="http://schemas.openxmlformats.org/drawingml/2006/main" name="积分">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11733</Words>
  <Application>WPS 演示</Application>
  <PresentationFormat>全屏显示(16:9)</PresentationFormat>
  <Paragraphs>1454</Paragraphs>
  <Slides>90</Slides>
  <Notes>55</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0</vt:i4>
      </vt:variant>
      <vt:variant>
        <vt:lpstr>幻灯片标题</vt:lpstr>
      </vt:variant>
      <vt:variant>
        <vt:i4>90</vt:i4>
      </vt:variant>
    </vt:vector>
  </HeadingPairs>
  <TitlesOfParts>
    <vt:vector size="108" baseType="lpstr">
      <vt:lpstr>Arial</vt:lpstr>
      <vt:lpstr>宋体</vt:lpstr>
      <vt:lpstr>Wingdings</vt:lpstr>
      <vt:lpstr>Wingdings 3</vt:lpstr>
      <vt:lpstr>微软雅黑</vt:lpstr>
      <vt:lpstr>华康俪金黑W8(P)</vt:lpstr>
      <vt:lpstr>经典繁仿黑</vt:lpstr>
      <vt:lpstr>华文中宋</vt:lpstr>
      <vt:lpstr>Arial Narrow</vt:lpstr>
      <vt:lpstr>Times New Roman</vt:lpstr>
      <vt:lpstr>隶书</vt:lpstr>
      <vt:lpstr>Arial Black</vt:lpstr>
      <vt:lpstr>Arial Unicode MS</vt:lpstr>
      <vt:lpstr>黑体</vt:lpstr>
      <vt:lpstr>等线</vt:lpstr>
      <vt:lpstr>华文楷体</vt:lpstr>
      <vt:lpstr>Symbol</vt:lpstr>
      <vt:lpstr>积分</vt:lpstr>
      <vt:lpstr>软件工程 Software  Engineering</vt:lpstr>
      <vt:lpstr>前情回顾</vt:lpstr>
      <vt:lpstr>本次课程速递</vt:lpstr>
      <vt:lpstr>PowerPoint 演示文稿</vt:lpstr>
      <vt:lpstr>PowerPoint 演示文稿</vt:lpstr>
      <vt:lpstr>软件的需求</vt:lpstr>
      <vt:lpstr>软件需求分析的任务</vt:lpstr>
      <vt:lpstr>需求分析的重要性</vt:lpstr>
      <vt:lpstr>挑战何在？</vt:lpstr>
      <vt:lpstr>需求定义的内容</vt:lpstr>
      <vt:lpstr>需求内容的来源</vt:lpstr>
      <vt:lpstr>软件需求的三个不同的层次</vt:lpstr>
      <vt:lpstr>需求的层次案例</vt:lpstr>
      <vt:lpstr>需求分析的干系人</vt:lpstr>
      <vt:lpstr>需求工程师</vt:lpstr>
      <vt:lpstr>需求工程</vt:lpstr>
      <vt:lpstr>需求工程过程</vt:lpstr>
      <vt:lpstr>需求分析的困难</vt:lpstr>
      <vt:lpstr>需求分析的困难</vt:lpstr>
      <vt:lpstr>需求获取</vt:lpstr>
      <vt:lpstr>需求获取的内容</vt:lpstr>
      <vt:lpstr>需求获取的方法</vt:lpstr>
      <vt:lpstr>软件需求获取方法应用现状调查</vt:lpstr>
      <vt:lpstr>需求获取的方法</vt:lpstr>
      <vt:lpstr>需求获取的技巧</vt:lpstr>
      <vt:lpstr>需求获取的技巧</vt:lpstr>
      <vt:lpstr>需求分析建模</vt:lpstr>
      <vt:lpstr>需求分析模型</vt:lpstr>
      <vt:lpstr>需求导出和分析过程的模型</vt:lpstr>
      <vt:lpstr>需求分析建模的过程</vt:lpstr>
      <vt:lpstr>需求建模技术</vt:lpstr>
      <vt:lpstr>需求规格说明</vt:lpstr>
      <vt:lpstr>需求规格说明</vt:lpstr>
      <vt:lpstr>需求验证</vt:lpstr>
      <vt:lpstr>需求验证的方法</vt:lpstr>
      <vt:lpstr>需求文档的陈述与改进举例一</vt:lpstr>
      <vt:lpstr>需求文档的陈述与改进举例二</vt:lpstr>
      <vt:lpstr>需求变更</vt:lpstr>
      <vt:lpstr>需求变更管理</vt:lpstr>
      <vt:lpstr>需求分析案例</vt:lpstr>
      <vt:lpstr>需求分析步骤</vt:lpstr>
      <vt:lpstr>网上报名系统的第一次访谈提纲</vt:lpstr>
      <vt:lpstr>网上报名系统的第一次访谈提纲</vt:lpstr>
      <vt:lpstr>网上报名系统的第一次访谈提纲</vt:lpstr>
      <vt:lpstr>网上报名系统的第一次访谈提纲</vt:lpstr>
      <vt:lpstr>网上报名系统的第一次访谈提纲</vt:lpstr>
      <vt:lpstr>网上报名系统的第一次访谈提纲</vt:lpstr>
      <vt:lpstr>网上报名系统的第一次访谈记录（节选）</vt:lpstr>
      <vt:lpstr>网上报名系统的第一次访谈记录（节选）</vt:lpstr>
      <vt:lpstr>访谈需要注意的是</vt:lpstr>
      <vt:lpstr>本项目中增加的需求</vt:lpstr>
      <vt:lpstr>需求建模的工作任务</vt:lpstr>
      <vt:lpstr>网上报名系统的需求建模</vt:lpstr>
      <vt:lpstr>什么是业务用例建模</vt:lpstr>
      <vt:lpstr>什么是用例图</vt:lpstr>
      <vt:lpstr>用例图的作用</vt:lpstr>
      <vt:lpstr>用例图对开发的意义</vt:lpstr>
      <vt:lpstr>大学信息系统的一个用例图</vt:lpstr>
      <vt:lpstr>用例图的组成</vt:lpstr>
      <vt:lpstr>什么是参与者</vt:lpstr>
      <vt:lpstr>什么是用例</vt:lpstr>
      <vt:lpstr>如何建立用例模型</vt:lpstr>
      <vt:lpstr>用例建模技术</vt:lpstr>
      <vt:lpstr>识别参与者的方法</vt:lpstr>
      <vt:lpstr>参与者建模的检查项 </vt:lpstr>
      <vt:lpstr>识别参与者的误区</vt:lpstr>
      <vt:lpstr>识别参与者的方法</vt:lpstr>
      <vt:lpstr>识别参与者练习1</vt:lpstr>
      <vt:lpstr>识别参与者练习2</vt:lpstr>
      <vt:lpstr>识别用例的方法（难点）</vt:lpstr>
      <vt:lpstr>识别用例的方法</vt:lpstr>
      <vt:lpstr>识别用例的方法</vt:lpstr>
      <vt:lpstr>识别用例的方法</vt:lpstr>
      <vt:lpstr>识别用例的注意事项</vt:lpstr>
      <vt:lpstr>如何避免功能性分解</vt:lpstr>
      <vt:lpstr>识别用例案例</vt:lpstr>
      <vt:lpstr>识别用例案例</vt:lpstr>
      <vt:lpstr>识别用例练习</vt:lpstr>
      <vt:lpstr>识别用例练习</vt:lpstr>
      <vt:lpstr>用例图中的关系（难点）</vt:lpstr>
      <vt:lpstr>网上报名系统的业务用例建模</vt:lpstr>
      <vt:lpstr>网上报名系统的业务用例建模</vt:lpstr>
      <vt:lpstr>网上报名系统的业务用例建模</vt:lpstr>
      <vt:lpstr>省队用户业务用例图</vt:lpstr>
      <vt:lpstr>管理员业务用例图</vt:lpstr>
      <vt:lpstr>网上报名系统的需求模型</vt:lpstr>
      <vt:lpstr>网上报名系统的需求模型</vt:lpstr>
      <vt:lpstr>本课小结</vt:lpstr>
      <vt:lpstr>课后作业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试播内容</dc:title>
  <dc:creator>HUAWEI</dc:creator>
  <cp:lastModifiedBy>wq</cp:lastModifiedBy>
  <cp:revision>764</cp:revision>
  <dcterms:created xsi:type="dcterms:W3CDTF">2020-02-07T06:58:00Z</dcterms:created>
  <dcterms:modified xsi:type="dcterms:W3CDTF">2021-04-05T08:42:30Z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