
<file path=[Content_Types].xml><?xml version="1.0" encoding="utf-8"?>
<Types xmlns="http://schemas.openxmlformats.org/package/2006/content-types">
  <Default Extension="png" ContentType="image/png"/>
  <Default Extension="emf" ContentType="image/x-emf"/>
  <Default Extension="wmf" ContentType="image/x-wmf"/>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82"/>
  </p:handoutMasterIdLst>
  <p:sldIdLst>
    <p:sldId id="256" r:id="rId3"/>
    <p:sldId id="387" r:id="rId5"/>
    <p:sldId id="257" r:id="rId6"/>
    <p:sldId id="294" r:id="rId7"/>
    <p:sldId id="645" r:id="rId8"/>
    <p:sldId id="685" r:id="rId9"/>
    <p:sldId id="686" r:id="rId10"/>
    <p:sldId id="687" r:id="rId11"/>
    <p:sldId id="688" r:id="rId12"/>
    <p:sldId id="689" r:id="rId13"/>
    <p:sldId id="690" r:id="rId14"/>
    <p:sldId id="691" r:id="rId15"/>
    <p:sldId id="692" r:id="rId16"/>
    <p:sldId id="693" r:id="rId17"/>
    <p:sldId id="694" r:id="rId18"/>
    <p:sldId id="695" r:id="rId19"/>
    <p:sldId id="696" r:id="rId20"/>
    <p:sldId id="697" r:id="rId21"/>
    <p:sldId id="698" r:id="rId22"/>
    <p:sldId id="699" r:id="rId23"/>
    <p:sldId id="700" r:id="rId24"/>
    <p:sldId id="701" r:id="rId25"/>
    <p:sldId id="702" r:id="rId26"/>
    <p:sldId id="703" r:id="rId27"/>
    <p:sldId id="704" r:id="rId28"/>
    <p:sldId id="705" r:id="rId29"/>
    <p:sldId id="706" r:id="rId30"/>
    <p:sldId id="707" r:id="rId31"/>
    <p:sldId id="708" r:id="rId32"/>
    <p:sldId id="709" r:id="rId33"/>
    <p:sldId id="710" r:id="rId34"/>
    <p:sldId id="711" r:id="rId35"/>
    <p:sldId id="712" r:id="rId36"/>
    <p:sldId id="713" r:id="rId37"/>
    <p:sldId id="714" r:id="rId38"/>
    <p:sldId id="715" r:id="rId39"/>
    <p:sldId id="716" r:id="rId40"/>
    <p:sldId id="717" r:id="rId41"/>
    <p:sldId id="718" r:id="rId42"/>
    <p:sldId id="719" r:id="rId43"/>
    <p:sldId id="720" r:id="rId44"/>
    <p:sldId id="721" r:id="rId45"/>
    <p:sldId id="722" r:id="rId46"/>
    <p:sldId id="723" r:id="rId47"/>
    <p:sldId id="724" r:id="rId48"/>
    <p:sldId id="725" r:id="rId49"/>
    <p:sldId id="726" r:id="rId50"/>
    <p:sldId id="727" r:id="rId51"/>
    <p:sldId id="728" r:id="rId52"/>
    <p:sldId id="729" r:id="rId53"/>
    <p:sldId id="730" r:id="rId54"/>
    <p:sldId id="731" r:id="rId55"/>
    <p:sldId id="732" r:id="rId56"/>
    <p:sldId id="733" r:id="rId57"/>
    <p:sldId id="734" r:id="rId58"/>
    <p:sldId id="735" r:id="rId59"/>
    <p:sldId id="736" r:id="rId60"/>
    <p:sldId id="737" r:id="rId61"/>
    <p:sldId id="738" r:id="rId62"/>
    <p:sldId id="739" r:id="rId63"/>
    <p:sldId id="740" r:id="rId64"/>
    <p:sldId id="741" r:id="rId65"/>
    <p:sldId id="742" r:id="rId66"/>
    <p:sldId id="743" r:id="rId67"/>
    <p:sldId id="744" r:id="rId68"/>
    <p:sldId id="745" r:id="rId69"/>
    <p:sldId id="746" r:id="rId70"/>
    <p:sldId id="747" r:id="rId71"/>
    <p:sldId id="748" r:id="rId72"/>
    <p:sldId id="749" r:id="rId73"/>
    <p:sldId id="750" r:id="rId74"/>
    <p:sldId id="751" r:id="rId75"/>
    <p:sldId id="752" r:id="rId76"/>
    <p:sldId id="753" r:id="rId77"/>
    <p:sldId id="754" r:id="rId78"/>
    <p:sldId id="532" r:id="rId79"/>
    <p:sldId id="445" r:id="rId80"/>
    <p:sldId id="446" r:id="rId8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938" autoAdjust="0"/>
  </p:normalViewPr>
  <p:slideViewPr>
    <p:cSldViewPr snapToGrid="0">
      <p:cViewPr varScale="1">
        <p:scale>
          <a:sx n="64" d="100"/>
          <a:sy n="64" d="100"/>
        </p:scale>
        <p:origin x="-780"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6943DBC-DFF1-4627-8166-363E4EAF9E96}" type="doc">
      <dgm:prSet loTypeId="urn:microsoft.com/office/officeart/2005/8/layout/hProcess9" loCatId="process" qsTypeId="urn:microsoft.com/office/officeart/2005/8/quickstyle/simple1" qsCatId="simple" csTypeId="urn:microsoft.com/office/officeart/2005/8/colors/accent1_2" csCatId="accent1" phldr="1"/>
      <dgm:spPr/>
    </dgm:pt>
    <dgm:pt modelId="{25B2B072-C7AC-4C1C-9992-78DC7179B38C}">
      <dgm:prSet phldrT="[文本]"/>
      <dgm:spPr/>
      <dgm:t>
        <a:bodyPr/>
        <a:lstStyle/>
        <a:p>
          <a:r>
            <a:rPr lang="zh-CN" altLang="en-US" dirty="0" smtClean="0"/>
            <a:t>用例识别</a:t>
          </a:r>
        </a:p>
      </dgm:t>
    </dgm:pt>
    <dgm:pt modelId="{6156670F-3D2F-4C49-86BA-AF86E31D7773}" cxnId="{3E0B67CC-A89B-41BC-A344-09E0A3FBC29C}" type="parTrans">
      <dgm:prSet/>
      <dgm:spPr/>
      <dgm:t>
        <a:bodyPr/>
        <a:lstStyle/>
        <a:p>
          <a:endParaRPr lang="zh-CN" altLang="en-US"/>
        </a:p>
      </dgm:t>
    </dgm:pt>
    <dgm:pt modelId="{9C3FE41D-EA2A-4BF1-84A6-223CEF0B1AE1}" cxnId="{3E0B67CC-A89B-41BC-A344-09E0A3FBC29C}" type="sibTrans">
      <dgm:prSet/>
      <dgm:spPr/>
      <dgm:t>
        <a:bodyPr/>
        <a:lstStyle/>
        <a:p>
          <a:endParaRPr lang="zh-CN" altLang="en-US"/>
        </a:p>
      </dgm:t>
    </dgm:pt>
    <dgm:pt modelId="{A548DFCD-F1DC-4950-84F7-6AAF66F5C78C}">
      <dgm:prSet phldrT="[文本]"/>
      <dgm:spPr/>
      <dgm:t>
        <a:bodyPr/>
        <a:lstStyle/>
        <a:p>
          <a:r>
            <a:rPr lang="zh-CN" altLang="en-US" dirty="0" smtClean="0"/>
            <a:t>参与者识别</a:t>
          </a:r>
          <a:endParaRPr lang="zh-CN" altLang="en-US" dirty="0"/>
        </a:p>
      </dgm:t>
    </dgm:pt>
    <dgm:pt modelId="{51B87FD1-371E-4F3F-AD50-36D789A496D4}" cxnId="{75FF338F-1638-4222-AD1B-00915CDC18FC}" type="parTrans">
      <dgm:prSet/>
      <dgm:spPr/>
      <dgm:t>
        <a:bodyPr/>
        <a:lstStyle/>
        <a:p>
          <a:endParaRPr lang="zh-CN" altLang="en-US"/>
        </a:p>
      </dgm:t>
    </dgm:pt>
    <dgm:pt modelId="{6309775C-1F91-4F95-8453-1759E457B825}" cxnId="{75FF338F-1638-4222-AD1B-00915CDC18FC}" type="sibTrans">
      <dgm:prSet/>
      <dgm:spPr/>
      <dgm:t>
        <a:bodyPr/>
        <a:lstStyle/>
        <a:p>
          <a:endParaRPr lang="zh-CN" altLang="en-US"/>
        </a:p>
      </dgm:t>
    </dgm:pt>
    <dgm:pt modelId="{5724A7EF-758D-4F7B-9685-3081D7A3E65B}">
      <dgm:prSet phldrT="[文本]"/>
      <dgm:spPr/>
      <dgm:t>
        <a:bodyPr/>
        <a:lstStyle/>
        <a:p>
          <a:r>
            <a:rPr lang="zh-CN" altLang="en-US" dirty="0" smtClean="0"/>
            <a:t>用例与参与者关系识别</a:t>
          </a:r>
          <a:endParaRPr lang="zh-CN" altLang="en-US" dirty="0"/>
        </a:p>
      </dgm:t>
    </dgm:pt>
    <dgm:pt modelId="{8B09FCD6-310F-4D61-93F4-5B0BDB5D767D}" cxnId="{CE31682D-A838-41CF-8C97-ED47F42F202F}" type="parTrans">
      <dgm:prSet/>
      <dgm:spPr/>
      <dgm:t>
        <a:bodyPr/>
        <a:lstStyle/>
        <a:p>
          <a:endParaRPr lang="zh-CN" altLang="en-US"/>
        </a:p>
      </dgm:t>
    </dgm:pt>
    <dgm:pt modelId="{1076A683-AE1A-4795-A3A6-97247624A9E1}" cxnId="{CE31682D-A838-41CF-8C97-ED47F42F202F}" type="sibTrans">
      <dgm:prSet/>
      <dgm:spPr/>
      <dgm:t>
        <a:bodyPr/>
        <a:lstStyle/>
        <a:p>
          <a:endParaRPr lang="zh-CN" altLang="en-US"/>
        </a:p>
      </dgm:t>
    </dgm:pt>
    <dgm:pt modelId="{7A6363D2-041E-434A-AC9D-C44F6C008C5E}">
      <dgm:prSet/>
      <dgm:spPr/>
      <dgm:t>
        <a:bodyPr/>
        <a:lstStyle/>
        <a:p>
          <a:r>
            <a:rPr lang="zh-CN" altLang="en-US" dirty="0" smtClean="0"/>
            <a:t>用例详细规约</a:t>
          </a:r>
          <a:endParaRPr lang="zh-CN" altLang="en-US" dirty="0"/>
        </a:p>
      </dgm:t>
    </dgm:pt>
    <dgm:pt modelId="{DFA70BC8-941B-412A-88B9-3ADC9365B20B}" cxnId="{5C12B98C-AF71-4003-9DCE-F4898AA200DA}" type="parTrans">
      <dgm:prSet/>
      <dgm:spPr/>
      <dgm:t>
        <a:bodyPr/>
        <a:lstStyle/>
        <a:p>
          <a:endParaRPr lang="zh-CN" altLang="en-US"/>
        </a:p>
      </dgm:t>
    </dgm:pt>
    <dgm:pt modelId="{10DBE524-C566-497B-B585-93990157AFD1}" cxnId="{5C12B98C-AF71-4003-9DCE-F4898AA200DA}" type="sibTrans">
      <dgm:prSet/>
      <dgm:spPr/>
      <dgm:t>
        <a:bodyPr/>
        <a:lstStyle/>
        <a:p>
          <a:endParaRPr lang="zh-CN" altLang="en-US"/>
        </a:p>
      </dgm:t>
    </dgm:pt>
    <dgm:pt modelId="{21361A11-3092-4951-8B5A-0AAC339A123E}" type="pres">
      <dgm:prSet presAssocID="{96943DBC-DFF1-4627-8166-363E4EAF9E96}" presName="CompostProcess" presStyleCnt="0">
        <dgm:presLayoutVars>
          <dgm:dir/>
          <dgm:resizeHandles val="exact"/>
        </dgm:presLayoutVars>
      </dgm:prSet>
      <dgm:spPr/>
    </dgm:pt>
    <dgm:pt modelId="{9A78A7E4-092E-4976-B0B1-46679C22C9C6}" type="pres">
      <dgm:prSet presAssocID="{96943DBC-DFF1-4627-8166-363E4EAF9E96}" presName="arrow" presStyleLbl="bgShp" presStyleIdx="0" presStyleCnt="1" custLinFactNeighborX="1171" custLinFactNeighborY="11726"/>
      <dgm:spPr/>
    </dgm:pt>
    <dgm:pt modelId="{FE8F9439-A636-4278-911C-B5B7B964EDD2}" type="pres">
      <dgm:prSet presAssocID="{96943DBC-DFF1-4627-8166-363E4EAF9E96}" presName="linearProcess" presStyleCnt="0"/>
      <dgm:spPr/>
    </dgm:pt>
    <dgm:pt modelId="{5335C258-B907-4581-AAE0-23A6EF7E4471}" type="pres">
      <dgm:prSet presAssocID="{25B2B072-C7AC-4C1C-9992-78DC7179B38C}" presName="textNode" presStyleLbl="node1" presStyleIdx="0" presStyleCnt="4">
        <dgm:presLayoutVars>
          <dgm:bulletEnabled val="1"/>
        </dgm:presLayoutVars>
      </dgm:prSet>
      <dgm:spPr/>
      <dgm:t>
        <a:bodyPr/>
        <a:lstStyle/>
        <a:p>
          <a:endParaRPr lang="zh-CN" altLang="en-US"/>
        </a:p>
      </dgm:t>
    </dgm:pt>
    <dgm:pt modelId="{60CDAC7D-C2E5-4B95-8514-CD9D18484A1C}" type="pres">
      <dgm:prSet presAssocID="{9C3FE41D-EA2A-4BF1-84A6-223CEF0B1AE1}" presName="sibTrans" presStyleCnt="0"/>
      <dgm:spPr/>
    </dgm:pt>
    <dgm:pt modelId="{FD3FED6B-3DDA-47FA-85F3-CB7A1DF38E69}" type="pres">
      <dgm:prSet presAssocID="{A548DFCD-F1DC-4950-84F7-6AAF66F5C78C}" presName="textNode" presStyleLbl="node1" presStyleIdx="1" presStyleCnt="4">
        <dgm:presLayoutVars>
          <dgm:bulletEnabled val="1"/>
        </dgm:presLayoutVars>
      </dgm:prSet>
      <dgm:spPr/>
      <dgm:t>
        <a:bodyPr/>
        <a:lstStyle/>
        <a:p>
          <a:endParaRPr lang="zh-CN" altLang="en-US"/>
        </a:p>
      </dgm:t>
    </dgm:pt>
    <dgm:pt modelId="{1BBD399A-EBD5-4235-AA50-5E06B6D54CC9}" type="pres">
      <dgm:prSet presAssocID="{6309775C-1F91-4F95-8453-1759E457B825}" presName="sibTrans" presStyleCnt="0"/>
      <dgm:spPr/>
    </dgm:pt>
    <dgm:pt modelId="{81DEF290-5B65-4586-B35B-422904859FE2}" type="pres">
      <dgm:prSet presAssocID="{5724A7EF-758D-4F7B-9685-3081D7A3E65B}" presName="textNode" presStyleLbl="node1" presStyleIdx="2" presStyleCnt="4">
        <dgm:presLayoutVars>
          <dgm:bulletEnabled val="1"/>
        </dgm:presLayoutVars>
      </dgm:prSet>
      <dgm:spPr/>
      <dgm:t>
        <a:bodyPr/>
        <a:lstStyle/>
        <a:p>
          <a:endParaRPr lang="zh-CN" altLang="en-US"/>
        </a:p>
      </dgm:t>
    </dgm:pt>
    <dgm:pt modelId="{2921B906-E379-44A8-9BCD-06B186AFCE93}" type="pres">
      <dgm:prSet presAssocID="{1076A683-AE1A-4795-A3A6-97247624A9E1}" presName="sibTrans" presStyleCnt="0"/>
      <dgm:spPr/>
    </dgm:pt>
    <dgm:pt modelId="{5507E31C-B62D-47A0-A4F7-63DE9D805508}" type="pres">
      <dgm:prSet presAssocID="{7A6363D2-041E-434A-AC9D-C44F6C008C5E}" presName="textNode" presStyleLbl="node1" presStyleIdx="3" presStyleCnt="4">
        <dgm:presLayoutVars>
          <dgm:bulletEnabled val="1"/>
        </dgm:presLayoutVars>
      </dgm:prSet>
      <dgm:spPr/>
      <dgm:t>
        <a:bodyPr/>
        <a:lstStyle/>
        <a:p>
          <a:endParaRPr lang="zh-CN" altLang="en-US"/>
        </a:p>
      </dgm:t>
    </dgm:pt>
  </dgm:ptLst>
  <dgm:cxnLst>
    <dgm:cxn modelId="{A0EFB3AC-FCCF-4DED-8EA1-07205C57E08E}" type="presOf" srcId="{7A6363D2-041E-434A-AC9D-C44F6C008C5E}" destId="{5507E31C-B62D-47A0-A4F7-63DE9D805508}" srcOrd="0" destOrd="0" presId="urn:microsoft.com/office/officeart/2005/8/layout/hProcess9"/>
    <dgm:cxn modelId="{06FA5A8B-9683-4143-B79B-DA678631AD85}" type="presOf" srcId="{A548DFCD-F1DC-4950-84F7-6AAF66F5C78C}" destId="{FD3FED6B-3DDA-47FA-85F3-CB7A1DF38E69}" srcOrd="0" destOrd="0" presId="urn:microsoft.com/office/officeart/2005/8/layout/hProcess9"/>
    <dgm:cxn modelId="{5C12B98C-AF71-4003-9DCE-F4898AA200DA}" srcId="{96943DBC-DFF1-4627-8166-363E4EAF9E96}" destId="{7A6363D2-041E-434A-AC9D-C44F6C008C5E}" srcOrd="3" destOrd="0" parTransId="{DFA70BC8-941B-412A-88B9-3ADC9365B20B}" sibTransId="{10DBE524-C566-497B-B585-93990157AFD1}"/>
    <dgm:cxn modelId="{88997D5C-4CA5-4F7B-B46C-FE2DC828E51E}" type="presOf" srcId="{5724A7EF-758D-4F7B-9685-3081D7A3E65B}" destId="{81DEF290-5B65-4586-B35B-422904859FE2}" srcOrd="0" destOrd="0" presId="urn:microsoft.com/office/officeart/2005/8/layout/hProcess9"/>
    <dgm:cxn modelId="{3E0B67CC-A89B-41BC-A344-09E0A3FBC29C}" srcId="{96943DBC-DFF1-4627-8166-363E4EAF9E96}" destId="{25B2B072-C7AC-4C1C-9992-78DC7179B38C}" srcOrd="0" destOrd="0" parTransId="{6156670F-3D2F-4C49-86BA-AF86E31D7773}" sibTransId="{9C3FE41D-EA2A-4BF1-84A6-223CEF0B1AE1}"/>
    <dgm:cxn modelId="{CE31682D-A838-41CF-8C97-ED47F42F202F}" srcId="{96943DBC-DFF1-4627-8166-363E4EAF9E96}" destId="{5724A7EF-758D-4F7B-9685-3081D7A3E65B}" srcOrd="2" destOrd="0" parTransId="{8B09FCD6-310F-4D61-93F4-5B0BDB5D767D}" sibTransId="{1076A683-AE1A-4795-A3A6-97247624A9E1}"/>
    <dgm:cxn modelId="{83D5152B-D654-4EDE-8E51-771F6842C1EC}" type="presOf" srcId="{96943DBC-DFF1-4627-8166-363E4EAF9E96}" destId="{21361A11-3092-4951-8B5A-0AAC339A123E}" srcOrd="0" destOrd="0" presId="urn:microsoft.com/office/officeart/2005/8/layout/hProcess9"/>
    <dgm:cxn modelId="{75FF338F-1638-4222-AD1B-00915CDC18FC}" srcId="{96943DBC-DFF1-4627-8166-363E4EAF9E96}" destId="{A548DFCD-F1DC-4950-84F7-6AAF66F5C78C}" srcOrd="1" destOrd="0" parTransId="{51B87FD1-371E-4F3F-AD50-36D789A496D4}" sibTransId="{6309775C-1F91-4F95-8453-1759E457B825}"/>
    <dgm:cxn modelId="{C34CD558-0113-49BE-A079-8923613F6C77}" type="presOf" srcId="{25B2B072-C7AC-4C1C-9992-78DC7179B38C}" destId="{5335C258-B907-4581-AAE0-23A6EF7E4471}" srcOrd="0" destOrd="0" presId="urn:microsoft.com/office/officeart/2005/8/layout/hProcess9"/>
    <dgm:cxn modelId="{10C439E3-77A7-4BB1-A65D-A85618AB3B6C}" type="presParOf" srcId="{21361A11-3092-4951-8B5A-0AAC339A123E}" destId="{9A78A7E4-092E-4976-B0B1-46679C22C9C6}" srcOrd="0" destOrd="0" presId="urn:microsoft.com/office/officeart/2005/8/layout/hProcess9"/>
    <dgm:cxn modelId="{7379F8B1-A4ED-4E1A-A7CD-FCA83CCEEF7D}" type="presParOf" srcId="{21361A11-3092-4951-8B5A-0AAC339A123E}" destId="{FE8F9439-A636-4278-911C-B5B7B964EDD2}" srcOrd="1" destOrd="0" presId="urn:microsoft.com/office/officeart/2005/8/layout/hProcess9"/>
    <dgm:cxn modelId="{F18296C7-4959-4337-B42F-2735B3111BEF}" type="presParOf" srcId="{FE8F9439-A636-4278-911C-B5B7B964EDD2}" destId="{5335C258-B907-4581-AAE0-23A6EF7E4471}" srcOrd="0" destOrd="0" presId="urn:microsoft.com/office/officeart/2005/8/layout/hProcess9"/>
    <dgm:cxn modelId="{BF19D570-CB09-496B-A70B-9595A4349FDE}" type="presParOf" srcId="{FE8F9439-A636-4278-911C-B5B7B964EDD2}" destId="{60CDAC7D-C2E5-4B95-8514-CD9D18484A1C}" srcOrd="1" destOrd="0" presId="urn:microsoft.com/office/officeart/2005/8/layout/hProcess9"/>
    <dgm:cxn modelId="{D9FF82E8-5712-453A-8F45-7BF83C4605FB}" type="presParOf" srcId="{FE8F9439-A636-4278-911C-B5B7B964EDD2}" destId="{FD3FED6B-3DDA-47FA-85F3-CB7A1DF38E69}" srcOrd="2" destOrd="0" presId="urn:microsoft.com/office/officeart/2005/8/layout/hProcess9"/>
    <dgm:cxn modelId="{EDA8EEC2-575E-4E31-A13B-704A882455DD}" type="presParOf" srcId="{FE8F9439-A636-4278-911C-B5B7B964EDD2}" destId="{1BBD399A-EBD5-4235-AA50-5E06B6D54CC9}" srcOrd="3" destOrd="0" presId="urn:microsoft.com/office/officeart/2005/8/layout/hProcess9"/>
    <dgm:cxn modelId="{7A9D9263-5079-4357-8973-B6B634640545}" type="presParOf" srcId="{FE8F9439-A636-4278-911C-B5B7B964EDD2}" destId="{81DEF290-5B65-4586-B35B-422904859FE2}" srcOrd="4" destOrd="0" presId="urn:microsoft.com/office/officeart/2005/8/layout/hProcess9"/>
    <dgm:cxn modelId="{314B9868-F6E6-413B-9D2D-1E2D627B3761}" type="presParOf" srcId="{FE8F9439-A636-4278-911C-B5B7B964EDD2}" destId="{2921B906-E379-44A8-9BCD-06B186AFCE93}" srcOrd="5" destOrd="0" presId="urn:microsoft.com/office/officeart/2005/8/layout/hProcess9"/>
    <dgm:cxn modelId="{C5C469C6-9142-4F8D-A522-686893BB8B78}" type="presParOf" srcId="{FE8F9439-A636-4278-911C-B5B7B964EDD2}" destId="{5507E31C-B62D-47A0-A4F7-63DE9D805508}"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8A7E4-092E-4976-B0B1-46679C22C9C6}">
      <dsp:nvSpPr>
        <dsp:cNvPr id="0" name=""/>
        <dsp:cNvSpPr/>
      </dsp:nvSpPr>
      <dsp:spPr>
        <a:xfrm>
          <a:off x="720808" y="0"/>
          <a:ext cx="7212028" cy="228227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5C258-B907-4581-AAE0-23A6EF7E4471}">
      <dsp:nvSpPr>
        <dsp:cNvPr id="0" name=""/>
        <dsp:cNvSpPr/>
      </dsp:nvSpPr>
      <dsp:spPr>
        <a:xfrm>
          <a:off x="72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用例识别</a:t>
          </a:r>
        </a:p>
      </dsp:txBody>
      <dsp:txXfrm>
        <a:off x="45290" y="729248"/>
        <a:ext cx="1904918" cy="823780"/>
      </dsp:txXfrm>
    </dsp:sp>
    <dsp:sp modelId="{FD3FED6B-3DDA-47FA-85F3-CB7A1DF38E69}">
      <dsp:nvSpPr>
        <dsp:cNvPr id="0" name=""/>
        <dsp:cNvSpPr/>
      </dsp:nvSpPr>
      <dsp:spPr>
        <a:xfrm>
          <a:off x="216380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参与者识别</a:t>
          </a:r>
          <a:endParaRPr lang="zh-CN" altLang="en-US" sz="2200" kern="1200" dirty="0"/>
        </a:p>
      </dsp:txBody>
      <dsp:txXfrm>
        <a:off x="2208370" y="729248"/>
        <a:ext cx="1904918" cy="823780"/>
      </dsp:txXfrm>
    </dsp:sp>
    <dsp:sp modelId="{81DEF290-5B65-4586-B35B-422904859FE2}">
      <dsp:nvSpPr>
        <dsp:cNvPr id="0" name=""/>
        <dsp:cNvSpPr/>
      </dsp:nvSpPr>
      <dsp:spPr>
        <a:xfrm>
          <a:off x="432688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用例与参与者关系识别</a:t>
          </a:r>
          <a:endParaRPr lang="zh-CN" altLang="en-US" sz="2200" kern="1200" dirty="0"/>
        </a:p>
      </dsp:txBody>
      <dsp:txXfrm>
        <a:off x="4371450" y="729248"/>
        <a:ext cx="1904918" cy="823780"/>
      </dsp:txXfrm>
    </dsp:sp>
    <dsp:sp modelId="{5507E31C-B62D-47A0-A4F7-63DE9D805508}">
      <dsp:nvSpPr>
        <dsp:cNvPr id="0" name=""/>
        <dsp:cNvSpPr/>
      </dsp:nvSpPr>
      <dsp:spPr>
        <a:xfrm>
          <a:off x="6489965" y="684683"/>
          <a:ext cx="1994048" cy="9129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t>用例详细规约</a:t>
          </a:r>
          <a:endParaRPr lang="zh-CN" altLang="en-US" sz="2200" kern="1200" dirty="0"/>
        </a:p>
      </dsp:txBody>
      <dsp:txXfrm>
        <a:off x="6534530" y="729248"/>
        <a:ext cx="1904918" cy="8237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7714C0-24F2-4809-B782-8D7A95AD96F2}" type="slidenum">
              <a:rPr lang="en-US" altLang="zh-CN"/>
            </a:fld>
            <a:endParaRPr lang="en-US" altLang="zh-CN"/>
          </a:p>
        </p:txBody>
      </p:sp>
      <p:sp>
        <p:nvSpPr>
          <p:cNvPr id="1198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119811"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ln>
        </p:spPr>
        <p:txBody>
          <a:bodyPr/>
          <a:lstStyle/>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EFCBA8-8CC0-49A4-9ED8-5EF237B6D85C}" type="slidenum">
              <a:rPr lang="en-US" altLang="zh-CN"/>
            </a:fld>
            <a:endParaRPr lang="en-US" altLang="zh-CN"/>
          </a:p>
        </p:txBody>
      </p:sp>
      <p:sp>
        <p:nvSpPr>
          <p:cNvPr id="122882"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122883"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rgbClr val="000000"/>
              </a:solidFill>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扩展用例是可选项，将基础用例中一段相对独立并且可选的动作，用扩展用例加以封装，再让它从基础用例中声明的扩展点上进行扩展，可使基础用例行为更简练和目标更集中。</a:t>
            </a: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292D87-9DFC-4C68-8619-263719584A50}" type="slidenum">
              <a:rPr lang="en-US" altLang="zh-CN"/>
            </a:fld>
            <a:endParaRPr lang="en-US" altLang="zh-CN"/>
          </a:p>
        </p:txBody>
      </p:sp>
      <p:sp>
        <p:nvSpPr>
          <p:cNvPr id="126978"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126979"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ln>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F826BE-DED6-4E2D-839A-8746987520BE}" type="slidenum">
              <a:rPr lang="en-US" altLang="zh-CN"/>
            </a:fld>
            <a:endParaRPr lang="en-US" altLang="zh-CN"/>
          </a:p>
        </p:txBody>
      </p:sp>
      <p:sp>
        <p:nvSpPr>
          <p:cNvPr id="11571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115715"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ln>
        </p:spPr>
        <p:txBody>
          <a:bodyPr/>
          <a:lstStyle/>
          <a:p>
            <a:endParaRPr lang="en-US" altLang="zh-CN" sz="1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C081CA-563E-4318-B39D-B0D7838453F2}" type="slidenum">
              <a:rPr lang="en-US" altLang="zh-CN"/>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8649C4-DF96-4AB7-8EFA-C60B664AC0E4}"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zh-CN" dirty="0" smtClean="0"/>
              <a:t>如果系统用例较多，不同的用例之间存在共同行为，可以将这些共同行为提取出来，单独组成一个用例。当其他用例使用这个用例之时，它们就构成了包含关系。</a:t>
            </a:r>
            <a:endParaRPr lang="zh-CN" altLang="en-US" dirty="0" smtClean="0"/>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zh-CN" dirty="0" smtClean="0"/>
              <a:t>在用例的执行过程中，可能出现一些异常行为，也可能会在不同的分支行为中选择执行，这时可将异常行为与可选分支抽象成一个单独的扩展用例，这样扩展用例与主用例之间就构成了扩展关系。一个用例常常有多个扩展用例。</a:t>
            </a:r>
            <a:endParaRPr lang="zh-CN" altLang="en-US" dirty="0" smtClean="0"/>
          </a:p>
          <a:p>
            <a:pPr marL="171450" lvl="0" indent="-171450">
              <a:buFont typeface="Arial" panose="020B0604020202020204" pitchFamily="34" charset="0"/>
              <a:buChar char="•"/>
            </a:pPr>
            <a:r>
              <a:rPr lang="zh-CN" altLang="zh-CN" dirty="0" smtClean="0"/>
              <a:t>用例之间的泛化关系描述用例的一般与特殊关系，不同的子用例代表了父用例的不同实现。</a:t>
            </a:r>
            <a:endParaRPr lang="zh-CN" altLang="en-US"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734866-A02D-4D92-9403-CD55F2CF00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宋体" panose="02010600030101010101" pitchFamily="2" charset="-122"/>
              </a:rPr>
              <a:t>有时当某一个用例的事件流过于复杂时，为了简化用例的描述，我们也可以把某一段事件流抽象成为一个被包含的用例。这种情况类似于在过程设计语言中，将程序的某一段算法封装成一个子过程，然后再从主程序中调用这一子过程。</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如果两个以上用例有大量一致的功能，则可以将这个功能分解到另一个用例中，其他用例可以和这个用例建立包含关系</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一个用例的功能太多时，可以用包含关系建模多个小用例。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7714C0-24F2-4809-B782-8D7A95AD96F2}" type="slidenum">
              <a:rPr lang="en-US" altLang="zh-CN"/>
            </a:fld>
            <a:endParaRPr lang="en-US" altLang="zh-CN"/>
          </a:p>
        </p:txBody>
      </p:sp>
      <p:sp>
        <p:nvSpPr>
          <p:cNvPr id="119810"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119811" name="Rectangle 3"/>
          <p:cNvSpPr>
            <a:spLocks noGrp="1" noChangeArrowheads="1"/>
          </p:cNvSpPr>
          <p:nvPr>
            <p:ph type="body" idx="1"/>
          </p:nvPr>
        </p:nvSpPr>
        <p:spPr bwMode="auto">
          <a:xfrm>
            <a:off x="685637" y="4342883"/>
            <a:ext cx="5486727" cy="4115243"/>
          </a:xfrm>
          <a:prstGeom prst="rect">
            <a:avLst/>
          </a:prstGeom>
          <a:solidFill>
            <a:srgbClr val="FFFFFF"/>
          </a:solidFill>
          <a:ln>
            <a:solidFill>
              <a:srgbClr val="000000"/>
            </a:solidFill>
            <a:miter lim="800000"/>
          </a:ln>
        </p:spPr>
        <p:txBody>
          <a:bodyPr/>
          <a:lstStyle/>
          <a:p>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51B79952-33DF-4A19-AAF3-E3468DAE4B4C}"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E431B15C-E7AF-4CFA-9D5D-EB757E7BF5D4}"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727032" y="4805958"/>
            <a:ext cx="1920240" cy="274320"/>
          </a:xfrm>
          <a:prstGeom prst="rect">
            <a:avLst/>
          </a:prstGeom>
        </p:spPr>
        <p:txBody>
          <a:bodyPr/>
          <a:lstStyle>
            <a:lvl1pPr>
              <a:defRPr sz="1050"/>
            </a:lvl1pPr>
          </a:lstStyle>
          <a:p>
            <a:fld id="{136FF661-31E6-4F8B-970B-9591685EBF07}" type="datetime1">
              <a:rPr lang="zh-CN" altLang="en-US" smtClean="0"/>
            </a:fld>
            <a:endParaRPr lang="zh-CN" altLang="en-US" dirty="0"/>
          </a:p>
        </p:txBody>
      </p:sp>
      <p:sp>
        <p:nvSpPr>
          <p:cNvPr id="5" name="页脚占位符 4"/>
          <p:cNvSpPr>
            <a:spLocks noGrp="1"/>
          </p:cNvSpPr>
          <p:nvPr>
            <p:ph type="ftr" sz="quarter" idx="11"/>
          </p:nvPr>
        </p:nvSpPr>
        <p:spPr>
          <a:xfrm>
            <a:off x="4380074" y="4805960"/>
            <a:ext cx="2350681" cy="273844"/>
          </a:xfrm>
          <a:prstGeom prst="rect">
            <a:avLst/>
          </a:prstGeom>
        </p:spPr>
        <p:txBody>
          <a:bodyPr/>
          <a:lstStyle>
            <a:lvl1pPr>
              <a:defRPr sz="1050"/>
            </a:lvl1pPr>
          </a:lstStyle>
          <a:p>
            <a:r>
              <a:rPr lang="zh-CN" altLang="en-US" smtClean="0"/>
              <a:t>软件工程</a:t>
            </a:r>
            <a:endParaRPr lang="zh-CN" altLang="en-US" dirty="0"/>
          </a:p>
        </p:txBody>
      </p:sp>
      <p:sp>
        <p:nvSpPr>
          <p:cNvPr id="6"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
        <p:nvSpPr>
          <p:cNvPr id="7" name="标题占位符"/>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lvl="0">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fld id="{B71349F3-8557-44AA-95BE-0CF3BDF387C6}" type="datetime1">
              <a:rPr lang="zh-CN" altLang="en-US" smtClean="0"/>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r>
              <a:rPr lang="zh-CN" altLang="en-US" smtClean="0"/>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C71C1C"/>
              </a:solidFill>
            </a:endParaRPr>
          </a:p>
        </p:txBody>
      </p:sp>
      <p:sp>
        <p:nvSpPr>
          <p:cNvPr id="3" name="标题占位符"/>
          <p:cNvSpPr>
            <a:spLocks noGrp="1"/>
          </p:cNvSpPr>
          <p:nvPr>
            <p:ph type="body" sz="quarter" idx="10" hasCustomPrompt="1"/>
          </p:nvPr>
        </p:nvSpPr>
        <p:spPr>
          <a:xfrm>
            <a:off x="429992" y="234450"/>
            <a:ext cx="6897908"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lstStyle>
          <a:p>
            <a:fld id="{EFB0337F-40F4-4EE2-9D65-B66192D9492B}" type="datetime1">
              <a:rPr lang="zh-CN" altLang="en-US" smtClean="0"/>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lstStyle>
          <a:p>
            <a:r>
              <a:rPr lang="zh-CN" altLang="en-US" smtClean="0"/>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A40A8AE8-3EDD-456B-89B9-D552D4C7AC1A}" type="datetime1">
              <a:rPr lang="zh-CN" altLang="en-US" smtClean="0"/>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B349E028-0205-4E9B-845E-5E306C030144}"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AC0813BC-A778-4DBF-AC5F-E6D62827F1F8}"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176CFD28-25B9-484D-BD6D-769F442FB494}"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8CE9B229-E0D3-4CDA-9E39-F0C557B47BDC}"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A040B1D1-7038-41A2-A83F-6258EE97D7AD}"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A51DC90F-AE30-4AF7-8C2A-BA367D19C20D}"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endParaRPr lang="zh-CN" altLang="en-US" dirty="0" smtClean="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9A6C80C3-CF99-4FC0-B2BF-4B650BA3FF0B}"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0981BBC8-5992-4C3F-BC5E-0D0AA70F3BCA}"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02D0E37C-B833-4E1D-874D-338F48CCE487}"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35.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xml"/><Relationship Id="rId2" Type="http://schemas.openxmlformats.org/officeDocument/2006/relationships/image" Target="../media/image38.wmf"/><Relationship Id="rId1" Type="http://schemas.openxmlformats.org/officeDocument/2006/relationships/image" Target="../media/image37.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42.e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35.jpeg"/></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2.e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3.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chemeClr val="bg1"/>
                </a:solidFill>
              </a:rPr>
              <a:t>软件工程</a:t>
            </a:r>
            <a:br>
              <a:rPr lang="en-US" altLang="zh-CN" sz="4800" dirty="0">
                <a:solidFill>
                  <a:schemeClr val="bg1"/>
                </a:solidFill>
              </a:rPr>
            </a:br>
            <a:r>
              <a:rPr lang="en-US" altLang="zh-CN" sz="3200" u="sng" cap="none" dirty="0" smtClean="0">
                <a:solidFill>
                  <a:schemeClr val="bg1"/>
                </a:solidFill>
                <a:effectLst>
                  <a:outerShdw blurRad="38100" dist="38100" dir="2700000" algn="tl">
                    <a:srgbClr val="000000">
                      <a:alpha val="43137"/>
                    </a:srgbClr>
                  </a:outerShdw>
                </a:effectLst>
                <a:ea typeface="华文中宋" panose="02010600040101010101" pitchFamily="2" charset="-122"/>
              </a:rPr>
              <a:t>Software  Engineering</a:t>
            </a:r>
            <a:endParaRPr lang="en-US" altLang="zh-CN" sz="3200" u="sng" cap="none" dirty="0" smtClean="0">
              <a:solidFill>
                <a:schemeClr val="bg1"/>
              </a:solidFill>
              <a:effectLst>
                <a:outerShdw blurRad="38100" dist="38100" dir="2700000" algn="tl">
                  <a:srgbClr val="000000">
                    <a:alpha val="43137"/>
                  </a:srgbClr>
                </a:outerShdw>
              </a:effectLst>
              <a:ea typeface="华文中宋" panose="02010600040101010101" pitchFamily="2" charset="-122"/>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a:t>
            </a:r>
            <a:r>
              <a:rPr lang="zh-CN" altLang="en-US" sz="1800" dirty="0" smtClean="0">
                <a:latin typeface="+mj-ea"/>
                <a:ea typeface="+mj-ea"/>
              </a:rPr>
              <a:t>王强</a:t>
            </a:r>
            <a:endParaRPr lang="zh-CN" altLang="en-US" sz="1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用例图中的</a:t>
            </a:r>
            <a:r>
              <a:rPr lang="zh-CN" altLang="en-US" dirty="0" smtClean="0"/>
              <a:t>关系</a:t>
            </a:r>
            <a:endParaRPr lang="zh-CN" altLang="en-US" dirty="0"/>
          </a:p>
        </p:txBody>
      </p:sp>
      <p:sp>
        <p:nvSpPr>
          <p:cNvPr id="2" name="文本占位符 1"/>
          <p:cNvSpPr>
            <a:spLocks noGrp="1"/>
          </p:cNvSpPr>
          <p:nvPr>
            <p:ph idx="1"/>
          </p:nvPr>
        </p:nvSpPr>
        <p:spPr/>
        <p:txBody>
          <a:bodyPr>
            <a:normAutofit/>
          </a:bodyPr>
          <a:lstStyle/>
          <a:p>
            <a:pPr marL="467995" indent="-386080">
              <a:spcBef>
                <a:spcPts val="900"/>
              </a:spcBef>
              <a:buFont typeface="+mj-lt"/>
              <a:buAutoNum type="alphaUcPeriod" startAt="3"/>
            </a:pPr>
            <a:r>
              <a:rPr lang="zh-CN" altLang="en-US" sz="2400" dirty="0"/>
              <a:t>用例之间：</a:t>
            </a:r>
            <a:endParaRPr lang="en-US" altLang="zh-CN" sz="2400" dirty="0"/>
          </a:p>
          <a:p>
            <a:pPr marL="660400" lvl="1" indent="-386080">
              <a:lnSpc>
                <a:spcPct val="120000"/>
              </a:lnSpc>
              <a:spcBef>
                <a:spcPts val="900"/>
              </a:spcBef>
              <a:buFont typeface="+mj-lt"/>
              <a:buAutoNum type="romanUcPeriod"/>
            </a:pPr>
            <a:r>
              <a:rPr lang="zh-CN" altLang="zh-CN" sz="2000" dirty="0">
                <a:solidFill>
                  <a:srgbClr val="FF0000"/>
                </a:solidFill>
              </a:rPr>
              <a:t>包含关系（Include）</a:t>
            </a:r>
            <a:r>
              <a:rPr lang="zh-CN" altLang="en-US" sz="2000" dirty="0">
                <a:solidFill>
                  <a:srgbClr val="FF0000"/>
                </a:solidFill>
              </a:rPr>
              <a:t>：</a:t>
            </a:r>
            <a:endParaRPr lang="en-US" altLang="zh-CN" sz="2000" dirty="0"/>
          </a:p>
          <a:p>
            <a:pPr marL="274320" lvl="1" indent="0">
              <a:lnSpc>
                <a:spcPct val="120000"/>
              </a:lnSpc>
              <a:spcBef>
                <a:spcPts val="900"/>
              </a:spcBef>
              <a:buNone/>
            </a:pPr>
            <a:r>
              <a:rPr lang="zh-CN" altLang="en-US" sz="2000" dirty="0"/>
              <a:t>指一个用例作为另一个用例必需的部分被使用，是依赖关系的一种。被包含的叫</a:t>
            </a:r>
            <a:r>
              <a:rPr lang="zh-CN" altLang="en-US" sz="2000" dirty="0">
                <a:solidFill>
                  <a:srgbClr val="FF0000"/>
                </a:solidFill>
              </a:rPr>
              <a:t>包含用例</a:t>
            </a:r>
            <a:r>
              <a:rPr lang="zh-CN" altLang="en-US" sz="2000" dirty="0"/>
              <a:t>，它是</a:t>
            </a:r>
            <a:r>
              <a:rPr lang="zh-CN" altLang="en-US" sz="2000" dirty="0">
                <a:solidFill>
                  <a:srgbClr val="FF0000"/>
                </a:solidFill>
              </a:rPr>
              <a:t>基础用例</a:t>
            </a:r>
            <a:r>
              <a:rPr lang="en-US" altLang="zh-CN" sz="2000" dirty="0">
                <a:solidFill>
                  <a:srgbClr val="FF0000"/>
                </a:solidFill>
              </a:rPr>
              <a:t>(base use case)</a:t>
            </a:r>
            <a:r>
              <a:rPr lang="zh-CN" altLang="en-US" sz="2000" dirty="0"/>
              <a:t>中一个不得不执行的用例部分。</a:t>
            </a:r>
            <a:endParaRPr lang="zh-CN" altLang="en-US" sz="2000" dirty="0"/>
          </a:p>
          <a:p>
            <a:pPr marL="660400" lvl="1" indent="-386080">
              <a:lnSpc>
                <a:spcPct val="120000"/>
              </a:lnSpc>
              <a:spcBef>
                <a:spcPts val="900"/>
              </a:spcBef>
              <a:buFont typeface="+mj-lt"/>
              <a:buAutoNum type="romanUcPeriod"/>
            </a:pPr>
            <a:endParaRPr lang="zh-CN" altLang="en-US" sz="2800" dirty="0"/>
          </a:p>
        </p:txBody>
      </p:sp>
      <p:sp>
        <p:nvSpPr>
          <p:cNvPr id="4" name="日期占位符 3"/>
          <p:cNvSpPr>
            <a:spLocks noGrp="1"/>
          </p:cNvSpPr>
          <p:nvPr>
            <p:ph type="dt" sz="half" idx="10"/>
          </p:nvPr>
        </p:nvSpPr>
        <p:spPr/>
        <p:txBody>
          <a:bodyPr/>
          <a:lstStyle/>
          <a:p>
            <a:fld id="{C0EEEFBD-3CAB-42AF-9834-40E1C13CDC9A}"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grpSp>
        <p:nvGrpSpPr>
          <p:cNvPr id="5" name="组合 4"/>
          <p:cNvGrpSpPr/>
          <p:nvPr/>
        </p:nvGrpSpPr>
        <p:grpSpPr>
          <a:xfrm>
            <a:off x="1575899" y="3249010"/>
            <a:ext cx="6095436" cy="1125795"/>
            <a:chOff x="436381" y="1884897"/>
            <a:chExt cx="5638800" cy="1057275"/>
          </a:xfrm>
        </p:grpSpPr>
        <p:pic>
          <p:nvPicPr>
            <p:cNvPr id="6" name="Picture 4"/>
            <p:cNvPicPr>
              <a:picLocks noChangeAspect="1" noChangeArrowheads="1"/>
            </p:cNvPicPr>
            <p:nvPr/>
          </p:nvPicPr>
          <p:blipFill>
            <a:blip r:embed="rId1" cstate="print"/>
            <a:srcRect/>
            <a:stretch>
              <a:fillRect/>
            </a:stretch>
          </p:blipFill>
          <p:spPr bwMode="auto">
            <a:xfrm>
              <a:off x="436381" y="1884897"/>
              <a:ext cx="5638800" cy="1057275"/>
            </a:xfrm>
            <a:prstGeom prst="rect">
              <a:avLst/>
            </a:prstGeom>
            <a:noFill/>
            <a:ln w="9525" algn="ctr">
              <a:noFill/>
              <a:miter lim="800000"/>
              <a:headEnd/>
              <a:tailEnd/>
            </a:ln>
            <a:effectLst/>
          </p:spPr>
        </p:pic>
        <p:sp>
          <p:nvSpPr>
            <p:cNvPr id="7" name="Text Box 8"/>
            <p:cNvSpPr txBox="1">
              <a:spLocks noChangeArrowheads="1"/>
            </p:cNvSpPr>
            <p:nvPr/>
          </p:nvSpPr>
          <p:spPr bwMode="auto">
            <a:xfrm>
              <a:off x="2753073" y="2605255"/>
              <a:ext cx="1005417" cy="336917"/>
            </a:xfrm>
            <a:prstGeom prst="rect">
              <a:avLst/>
            </a:prstGeom>
            <a:noFill/>
            <a:ln w="9525" algn="ctr">
              <a:noFill/>
              <a:miter lim="800000"/>
            </a:ln>
            <a:effectLst/>
          </p:spPr>
          <p:txBody>
            <a:bodyPr wrap="none" lIns="80963" tIns="40481" rIns="80963" bIns="40481">
              <a:spAutoFit/>
            </a:bodyPr>
            <a:lstStyle/>
            <a:p>
              <a:r>
                <a:rPr lang="zh-CN" altLang="en-US" dirty="0">
                  <a:latin typeface="+mj-ea"/>
                  <a:ea typeface="+mj-ea"/>
                </a:rPr>
                <a:t>包含关系</a:t>
              </a:r>
              <a:endParaRPr lang="zh-CN" altLang="en-US" dirty="0">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详解：包含</a:t>
            </a:r>
            <a:r>
              <a:rPr lang="en-US" altLang="zh-CN" dirty="0" smtClean="0"/>
              <a:t>(</a:t>
            </a:r>
            <a:r>
              <a:rPr lang="en-US" altLang="zh-CN" cap="none" dirty="0" smtClean="0"/>
              <a:t>Include</a:t>
            </a:r>
            <a:r>
              <a:rPr lang="en-US" altLang="zh-CN" dirty="0" smtClean="0"/>
              <a:t>)</a:t>
            </a:r>
            <a:r>
              <a:rPr lang="zh-CN" altLang="en-US" dirty="0" smtClean="0"/>
              <a:t>关系</a:t>
            </a:r>
            <a:endParaRPr lang="zh-CN" altLang="en-US" dirty="0"/>
          </a:p>
        </p:txBody>
      </p:sp>
      <p:sp>
        <p:nvSpPr>
          <p:cNvPr id="2" name="文本占位符 1"/>
          <p:cNvSpPr>
            <a:spLocks noGrp="1"/>
          </p:cNvSpPr>
          <p:nvPr>
            <p:ph idx="1"/>
          </p:nvPr>
        </p:nvSpPr>
        <p:spPr>
          <a:xfrm>
            <a:off x="768096" y="1061091"/>
            <a:ext cx="7832833" cy="3436768"/>
          </a:xfrm>
        </p:spPr>
        <p:txBody>
          <a:bodyPr>
            <a:noAutofit/>
          </a:bodyPr>
          <a:lstStyle/>
          <a:p>
            <a:pPr marL="342900" indent="-342900">
              <a:lnSpc>
                <a:spcPct val="120000"/>
              </a:lnSpc>
              <a:spcBef>
                <a:spcPts val="1350"/>
              </a:spcBef>
              <a:buFont typeface="+mj-lt"/>
              <a:buAutoNum type="arabicPeriod"/>
            </a:pPr>
            <a:r>
              <a:rPr lang="zh-CN" altLang="en-US" sz="2000" dirty="0"/>
              <a:t>包含关系中的</a:t>
            </a:r>
            <a:r>
              <a:rPr lang="zh-CN" altLang="en-US" sz="2000" dirty="0">
                <a:solidFill>
                  <a:srgbClr val="FF0000"/>
                </a:solidFill>
              </a:rPr>
              <a:t>基本用例的执行依赖于包含用例的执行</a:t>
            </a:r>
            <a:r>
              <a:rPr lang="zh-CN" altLang="en-US" sz="2000" dirty="0"/>
              <a:t>，如果没有包含用例，则基本用例的执行是</a:t>
            </a:r>
            <a:r>
              <a:rPr lang="zh-CN" altLang="en-US" sz="2000" dirty="0">
                <a:solidFill>
                  <a:srgbClr val="FF0000"/>
                </a:solidFill>
              </a:rPr>
              <a:t>不完整的。</a:t>
            </a:r>
            <a:endParaRPr lang="en-US" altLang="zh-CN" sz="2000" dirty="0">
              <a:solidFill>
                <a:srgbClr val="FF0000"/>
              </a:solidFill>
            </a:endParaRPr>
          </a:p>
          <a:p>
            <a:pPr marL="342900" indent="-342900">
              <a:lnSpc>
                <a:spcPct val="120000"/>
              </a:lnSpc>
              <a:spcBef>
                <a:spcPts val="1350"/>
              </a:spcBef>
              <a:buFont typeface="+mj-lt"/>
              <a:buAutoNum type="arabicPeriod"/>
            </a:pPr>
            <a:r>
              <a:rPr lang="zh-CN" altLang="en-US" sz="2000" dirty="0"/>
              <a:t>包含用例是可重用的用例──多个用例的</a:t>
            </a:r>
            <a:r>
              <a:rPr lang="zh-CN" altLang="en-US" sz="2000" dirty="0">
                <a:solidFill>
                  <a:srgbClr val="FF0000"/>
                </a:solidFill>
              </a:rPr>
              <a:t>公共用例（公共行为）</a:t>
            </a:r>
            <a:r>
              <a:rPr lang="zh-CN" altLang="en-US" sz="2000" dirty="0"/>
              <a:t>。 </a:t>
            </a:r>
            <a:endParaRPr lang="en-US" altLang="zh-CN" sz="2000" dirty="0"/>
          </a:p>
          <a:p>
            <a:pPr marL="342900" indent="-342900">
              <a:lnSpc>
                <a:spcPct val="120000"/>
              </a:lnSpc>
              <a:spcBef>
                <a:spcPts val="1350"/>
              </a:spcBef>
              <a:buFont typeface="+mj-lt"/>
              <a:buAutoNum type="arabicPeriod"/>
            </a:pPr>
            <a:r>
              <a:rPr lang="zh-CN" altLang="en-US" sz="2000" dirty="0"/>
              <a:t>若一个用例本身具有独立的业务逻辑，同时也可能被其它用例所引用，则这个用例需要独立封装为包含用例。</a:t>
            </a:r>
            <a:endParaRPr lang="en-US" altLang="zh-CN" sz="2000" dirty="0"/>
          </a:p>
          <a:p>
            <a:pPr marL="342900" indent="-342900">
              <a:lnSpc>
                <a:spcPct val="120000"/>
              </a:lnSpc>
              <a:spcBef>
                <a:spcPts val="1350"/>
              </a:spcBef>
              <a:buFont typeface="+mj-lt"/>
              <a:buAutoNum type="arabicPeriod"/>
            </a:pPr>
            <a:r>
              <a:rPr lang="zh-CN" altLang="en-US" sz="2000" dirty="0"/>
              <a:t>要使用包含关系，必须在子用例中说明基础用例行为包含的详细位置，类似于功能调用。</a:t>
            </a:r>
            <a:endParaRPr lang="zh-CN" altLang="en-US" sz="2000" dirty="0"/>
          </a:p>
        </p:txBody>
      </p:sp>
      <p:sp>
        <p:nvSpPr>
          <p:cNvPr id="4" name="日期占位符 3"/>
          <p:cNvSpPr>
            <a:spLocks noGrp="1"/>
          </p:cNvSpPr>
          <p:nvPr>
            <p:ph type="dt" sz="half" idx="10"/>
          </p:nvPr>
        </p:nvSpPr>
        <p:spPr/>
        <p:txBody>
          <a:bodyPr/>
          <a:lstStyle/>
          <a:p>
            <a:fld id="{3E5E33BD-4AF7-47F4-BECA-55E4A23F3F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包含</a:t>
            </a:r>
            <a:r>
              <a:rPr lang="zh-CN" altLang="en-US" dirty="0" smtClean="0"/>
              <a:t>举例</a:t>
            </a:r>
            <a:endParaRPr lang="zh-CN" altLang="en-US" dirty="0"/>
          </a:p>
        </p:txBody>
      </p:sp>
      <p:sp>
        <p:nvSpPr>
          <p:cNvPr id="3" name="文本占位符 2"/>
          <p:cNvSpPr>
            <a:spLocks noGrp="1"/>
          </p:cNvSpPr>
          <p:nvPr>
            <p:ph idx="1"/>
          </p:nvPr>
        </p:nvSpPr>
        <p:spPr/>
        <p:txBody>
          <a:bodyPr>
            <a:noAutofit/>
          </a:bodyPr>
          <a:lstStyle/>
          <a:p>
            <a:pPr marL="342900" indent="-342900">
              <a:lnSpc>
                <a:spcPct val="130000"/>
              </a:lnSpc>
            </a:pPr>
            <a:r>
              <a:rPr lang="zh-CN" altLang="en-US" sz="2400" dirty="0"/>
              <a:t>在购物系统中，“下订单”用例包含“提供客户信息”用例。</a:t>
            </a:r>
            <a:endParaRPr lang="en-US" altLang="zh-CN" sz="2400" dirty="0"/>
          </a:p>
          <a:p>
            <a:pPr>
              <a:lnSpc>
                <a:spcPct val="130000"/>
              </a:lnSpc>
            </a:pPr>
            <a:endParaRPr lang="en-US" altLang="zh-CN" sz="2400" dirty="0"/>
          </a:p>
          <a:p>
            <a:pPr marL="0" indent="0">
              <a:lnSpc>
                <a:spcPct val="130000"/>
              </a:lnSpc>
              <a:buNone/>
            </a:pPr>
            <a:endParaRPr lang="en-US" altLang="zh-CN" sz="2400" dirty="0"/>
          </a:p>
          <a:p>
            <a:pPr marL="342900" indent="-342900">
              <a:lnSpc>
                <a:spcPct val="130000"/>
              </a:lnSpc>
            </a:pPr>
            <a:r>
              <a:rPr lang="zh-CN" altLang="en-US" sz="2400" dirty="0"/>
              <a:t>注意箭头指向：由包含者指向被包含者，即由“父”指向“子”。</a:t>
            </a:r>
            <a:endParaRPr lang="en-US" altLang="zh-CN" sz="2400" dirty="0"/>
          </a:p>
        </p:txBody>
      </p:sp>
      <p:sp>
        <p:nvSpPr>
          <p:cNvPr id="4" name="日期占位符 3"/>
          <p:cNvSpPr>
            <a:spLocks noGrp="1"/>
          </p:cNvSpPr>
          <p:nvPr>
            <p:ph type="dt" sz="half" idx="10"/>
          </p:nvPr>
        </p:nvSpPr>
        <p:spPr/>
        <p:txBody>
          <a:bodyPr/>
          <a:lstStyle/>
          <a:p>
            <a:fld id="{824B2162-C28D-40BE-8D64-4CDB3C903229}"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18788" name="Rectangle 4"/>
          <p:cNvSpPr>
            <a:spLocks noChangeArrowheads="1"/>
          </p:cNvSpPr>
          <p:nvPr/>
        </p:nvSpPr>
        <p:spPr bwMode="auto">
          <a:xfrm>
            <a:off x="1143001" y="1907359"/>
            <a:ext cx="184731" cy="300082"/>
          </a:xfrm>
          <a:prstGeom prst="rect">
            <a:avLst/>
          </a:prstGeom>
          <a:noFill/>
          <a:ln w="9525">
            <a:noFill/>
            <a:miter lim="800000"/>
          </a:ln>
          <a:effectLst/>
        </p:spPr>
        <p:txBody>
          <a:bodyPr wrap="none" anchor="ctr">
            <a:spAutoFit/>
          </a:bodyPr>
          <a:lstStyle/>
          <a:p>
            <a:endParaRPr lang="zh-CN" altLang="en-US" sz="1350"/>
          </a:p>
        </p:txBody>
      </p:sp>
      <p:pic>
        <p:nvPicPr>
          <p:cNvPr id="118789" name="Picture 5" descr="包含举例"/>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2771461" y="1907359"/>
            <a:ext cx="3826103" cy="123871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randombar(horizontal)">
                                      <p:cBhvr>
                                        <p:cTn id="12" dur="500"/>
                                        <p:tgtEl>
                                          <p:spTgt spid="11878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包含</a:t>
            </a:r>
            <a:r>
              <a:rPr lang="zh-CN" altLang="en-US" dirty="0" smtClean="0"/>
              <a:t>举例</a:t>
            </a:r>
            <a:endParaRPr lang="zh-CN" altLang="en-US" dirty="0"/>
          </a:p>
        </p:txBody>
      </p:sp>
      <p:sp>
        <p:nvSpPr>
          <p:cNvPr id="3" name="文本占位符 2"/>
          <p:cNvSpPr>
            <a:spLocks noGrp="1"/>
          </p:cNvSpPr>
          <p:nvPr>
            <p:ph idx="1"/>
          </p:nvPr>
        </p:nvSpPr>
        <p:spPr/>
        <p:txBody>
          <a:bodyPr>
            <a:normAutofit/>
          </a:bodyPr>
          <a:lstStyle/>
          <a:p>
            <a:pPr algn="just">
              <a:lnSpc>
                <a:spcPct val="130000"/>
              </a:lnSpc>
            </a:pPr>
            <a:r>
              <a:rPr lang="zh-CN" altLang="en-US" sz="2400" dirty="0"/>
              <a:t>在购物系统中，“查看收藏夹”用例包含“身份验证”用例，在查看收藏夹之前必须进行身份验证。</a:t>
            </a:r>
            <a:endParaRPr lang="en-US" altLang="zh-CN" sz="2400" dirty="0"/>
          </a:p>
          <a:p>
            <a:pPr algn="just">
              <a:lnSpc>
                <a:spcPct val="130000"/>
              </a:lnSpc>
            </a:pPr>
            <a:endParaRPr lang="en-US" altLang="zh-CN" sz="2400" b="1" dirty="0"/>
          </a:p>
        </p:txBody>
      </p:sp>
      <p:sp>
        <p:nvSpPr>
          <p:cNvPr id="4" name="日期占位符 3"/>
          <p:cNvSpPr>
            <a:spLocks noGrp="1"/>
          </p:cNvSpPr>
          <p:nvPr>
            <p:ph type="dt" sz="half" idx="10"/>
          </p:nvPr>
        </p:nvSpPr>
        <p:spPr/>
        <p:txBody>
          <a:bodyPr/>
          <a:lstStyle/>
          <a:p>
            <a:fld id="{26E626D1-8730-40F8-95F6-58E978728E51}"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18788" name="Rectangle 4"/>
          <p:cNvSpPr>
            <a:spLocks noChangeArrowheads="1"/>
          </p:cNvSpPr>
          <p:nvPr/>
        </p:nvSpPr>
        <p:spPr bwMode="auto">
          <a:xfrm>
            <a:off x="1143001" y="1907359"/>
            <a:ext cx="184731" cy="300082"/>
          </a:xfrm>
          <a:prstGeom prst="rect">
            <a:avLst/>
          </a:prstGeom>
          <a:noFill/>
          <a:ln w="9525">
            <a:noFill/>
            <a:miter lim="800000"/>
          </a:ln>
          <a:effectLst/>
        </p:spPr>
        <p:txBody>
          <a:bodyPr wrap="none" anchor="ctr">
            <a:spAutoFit/>
          </a:bodyPr>
          <a:lstStyle/>
          <a:p>
            <a:endParaRPr lang="zh-CN" altLang="en-US" sz="1350"/>
          </a:p>
        </p:txBody>
      </p:sp>
      <p:pic>
        <p:nvPicPr>
          <p:cNvPr id="5" name="图片 4"/>
          <p:cNvPicPr>
            <a:picLocks noChangeAspect="1"/>
          </p:cNvPicPr>
          <p:nvPr/>
        </p:nvPicPr>
        <p:blipFill>
          <a:blip r:embed="rId1" cstate="print">
            <a:clrChange>
              <a:clrFrom>
                <a:srgbClr val="FFFFFF"/>
              </a:clrFrom>
              <a:clrTo>
                <a:srgbClr val="FFFFFF">
                  <a:alpha val="0"/>
                </a:srgbClr>
              </a:clrTo>
            </a:clrChange>
          </a:blip>
          <a:stretch>
            <a:fillRect/>
          </a:stretch>
        </p:blipFill>
        <p:spPr>
          <a:xfrm>
            <a:off x="2383703" y="2057400"/>
            <a:ext cx="4013609" cy="24938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smtClean="0"/>
              <a:t>包含</a:t>
            </a:r>
            <a:r>
              <a:rPr lang="zh-CN" altLang="en-US" dirty="0"/>
              <a:t>练习</a:t>
            </a:r>
            <a:endParaRPr lang="zh-CN" altLang="en-US" dirty="0"/>
          </a:p>
        </p:txBody>
      </p:sp>
      <p:sp>
        <p:nvSpPr>
          <p:cNvPr id="3" name="文本占位符 2"/>
          <p:cNvSpPr>
            <a:spLocks noGrp="1"/>
          </p:cNvSpPr>
          <p:nvPr>
            <p:ph idx="1"/>
          </p:nvPr>
        </p:nvSpPr>
        <p:spPr/>
        <p:txBody>
          <a:bodyPr>
            <a:normAutofit/>
          </a:bodyPr>
          <a:lstStyle/>
          <a:p>
            <a:pPr marL="0" indent="0">
              <a:lnSpc>
                <a:spcPct val="100000"/>
              </a:lnSpc>
              <a:spcBef>
                <a:spcPts val="0"/>
              </a:spcBef>
              <a:buNone/>
              <a:defRPr/>
            </a:pPr>
            <a:r>
              <a:rPr lang="zh-CN" altLang="en-US" sz="2000" dirty="0"/>
              <a:t>在图书管理系统中，有“删除书籍”，“修改书籍信息”，“图书查询”用例，它们之间有包含关系。不管是删除书籍还是修改书籍信息，都必须先进行该书籍的查询工作。请画出该用例图，并标明关系。</a:t>
            </a:r>
            <a:endParaRPr lang="en-US" altLang="zh-CN" sz="2000" dirty="0"/>
          </a:p>
        </p:txBody>
      </p:sp>
      <p:sp>
        <p:nvSpPr>
          <p:cNvPr id="4" name="日期占位符 3"/>
          <p:cNvSpPr>
            <a:spLocks noGrp="1"/>
          </p:cNvSpPr>
          <p:nvPr>
            <p:ph type="dt" sz="half" idx="10"/>
          </p:nvPr>
        </p:nvSpPr>
        <p:spPr/>
        <p:txBody>
          <a:bodyPr/>
          <a:lstStyle/>
          <a:p>
            <a:fld id="{9DF43F64-64EC-4C38-BF94-31EC7C164BFB}"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20836" name="Picture 4"/>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568975" y="2133229"/>
            <a:ext cx="4747650" cy="1772864"/>
          </a:xfrm>
          <a:prstGeom prst="rect">
            <a:avLst/>
          </a:prstGeom>
          <a:noFill/>
        </p:spPr>
      </p:pic>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840" y="1878227"/>
            <a:ext cx="3914390" cy="307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randombar(horizontal)">
                                      <p:cBhvr>
                                        <p:cTn id="12" dur="500"/>
                                        <p:tgtEl>
                                          <p:spTgt spid="1208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7346"/>
                                        </p:tgtEl>
                                        <p:attrNameLst>
                                          <p:attrName>style.visibility</p:attrName>
                                        </p:attrNameLst>
                                      </p:cBhvr>
                                      <p:to>
                                        <p:strVal val="visible"/>
                                      </p:to>
                                    </p:set>
                                    <p:animEffect transition="in" filter="randombar(horizontal)">
                                      <p:cBhvr>
                                        <p:cTn id="17"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用例图中的关系</a:t>
            </a:r>
            <a:endParaRPr lang="zh-CN" altLang="en-US" dirty="0"/>
          </a:p>
        </p:txBody>
      </p:sp>
      <p:sp>
        <p:nvSpPr>
          <p:cNvPr id="2" name="文本占位符 1"/>
          <p:cNvSpPr>
            <a:spLocks noGrp="1"/>
          </p:cNvSpPr>
          <p:nvPr>
            <p:ph idx="1"/>
          </p:nvPr>
        </p:nvSpPr>
        <p:spPr/>
        <p:txBody>
          <a:bodyPr>
            <a:normAutofit/>
          </a:bodyPr>
          <a:lstStyle/>
          <a:p>
            <a:pPr marL="467995" indent="-386080">
              <a:spcBef>
                <a:spcPts val="900"/>
              </a:spcBef>
              <a:buFont typeface="+mj-lt"/>
              <a:buAutoNum type="alphaUcPeriod" startAt="3"/>
            </a:pPr>
            <a:r>
              <a:rPr lang="zh-CN" altLang="en-US" sz="2400" dirty="0"/>
              <a:t>用例之间：</a:t>
            </a:r>
            <a:endParaRPr lang="en-US" altLang="zh-CN" sz="2400" dirty="0"/>
          </a:p>
          <a:p>
            <a:pPr marL="660400" lvl="1" indent="-386080">
              <a:lnSpc>
                <a:spcPct val="120000"/>
              </a:lnSpc>
              <a:spcBef>
                <a:spcPts val="900"/>
              </a:spcBef>
              <a:buFont typeface="+mj-lt"/>
              <a:buAutoNum type="romanUcPeriod" startAt="2"/>
            </a:pPr>
            <a:r>
              <a:rPr lang="zh-CN" altLang="zh-CN" sz="2000" dirty="0">
                <a:solidFill>
                  <a:srgbClr val="FF0000"/>
                </a:solidFill>
              </a:rPr>
              <a:t>扩展关系（Extend）</a:t>
            </a:r>
            <a:endParaRPr lang="en-US" altLang="zh-CN" sz="2000" dirty="0">
              <a:solidFill>
                <a:srgbClr val="FF0000"/>
              </a:solidFill>
            </a:endParaRPr>
          </a:p>
          <a:p>
            <a:pPr marL="274320" lvl="1" indent="0">
              <a:lnSpc>
                <a:spcPct val="120000"/>
              </a:lnSpc>
              <a:spcBef>
                <a:spcPts val="900"/>
              </a:spcBef>
              <a:buNone/>
            </a:pPr>
            <a:r>
              <a:rPr lang="zh-CN" altLang="zh-CN" sz="2000" dirty="0"/>
              <a:t>一个用例也可以被定义为基础用例的增量扩展，这称作扩展关系，</a:t>
            </a:r>
            <a:r>
              <a:rPr lang="zh-CN" altLang="en-US" sz="2000" dirty="0"/>
              <a:t>也是依赖关系的一种。即可以将一个功能完整的基础用例进行扩展，使其能够完成一个新的功能。</a:t>
            </a:r>
            <a:endParaRPr lang="en-US" altLang="zh-CN" sz="2000" dirty="0"/>
          </a:p>
        </p:txBody>
      </p:sp>
      <p:sp>
        <p:nvSpPr>
          <p:cNvPr id="4" name="日期占位符 3"/>
          <p:cNvSpPr>
            <a:spLocks noGrp="1"/>
          </p:cNvSpPr>
          <p:nvPr>
            <p:ph type="dt" sz="half" idx="10"/>
          </p:nvPr>
        </p:nvSpPr>
        <p:spPr/>
        <p:txBody>
          <a:bodyPr/>
          <a:lstStyle/>
          <a:p>
            <a:fld id="{E4BD4223-B070-4725-9920-105CFA8F67B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grpSp>
        <p:nvGrpSpPr>
          <p:cNvPr id="10" name="组合 9"/>
          <p:cNvGrpSpPr/>
          <p:nvPr/>
        </p:nvGrpSpPr>
        <p:grpSpPr>
          <a:xfrm>
            <a:off x="2383703" y="3261772"/>
            <a:ext cx="4397639" cy="1270772"/>
            <a:chOff x="1049095" y="2540319"/>
            <a:chExt cx="4276053" cy="1226620"/>
          </a:xfrm>
        </p:grpSpPr>
        <p:sp>
          <p:nvSpPr>
            <p:cNvPr id="12" name="Text Box 9"/>
            <p:cNvSpPr txBox="1">
              <a:spLocks noChangeArrowheads="1"/>
            </p:cNvSpPr>
            <p:nvPr/>
          </p:nvSpPr>
          <p:spPr bwMode="auto">
            <a:xfrm>
              <a:off x="2746981" y="3487495"/>
              <a:ext cx="832338" cy="279444"/>
            </a:xfrm>
            <a:prstGeom prst="rect">
              <a:avLst/>
            </a:prstGeom>
            <a:noFill/>
            <a:ln w="9525" algn="ctr">
              <a:noFill/>
              <a:miter lim="800000"/>
            </a:ln>
            <a:effectLst/>
          </p:spPr>
          <p:txBody>
            <a:bodyPr wrap="none" lIns="80963" tIns="40481" rIns="80963" bIns="40481">
              <a:spAutoFit/>
            </a:bodyPr>
            <a:lstStyle/>
            <a:p>
              <a:r>
                <a:rPr lang="zh-CN" altLang="en-US" sz="1350" dirty="0"/>
                <a:t>扩展关系</a:t>
              </a:r>
              <a:endParaRPr lang="zh-CN" altLang="en-US" sz="1350" dirty="0"/>
            </a:p>
          </p:txBody>
        </p:sp>
        <p:pic>
          <p:nvPicPr>
            <p:cNvPr id="13" name="图片 12"/>
            <p:cNvPicPr>
              <a:picLocks noChangeAspect="1"/>
            </p:cNvPicPr>
            <p:nvPr/>
          </p:nvPicPr>
          <p:blipFill rotWithShape="1">
            <a:blip r:embed="rId1" cstate="print">
              <a:clrChange>
                <a:clrFrom>
                  <a:srgbClr val="FFFFFF"/>
                </a:clrFrom>
                <a:clrTo>
                  <a:srgbClr val="FFFFFF">
                    <a:alpha val="0"/>
                  </a:srgbClr>
                </a:clrTo>
              </a:clrChange>
            </a:blip>
            <a:srcRect r="8393" b="24125"/>
            <a:stretch>
              <a:fillRect/>
            </a:stretch>
          </p:blipFill>
          <p:spPr>
            <a:xfrm>
              <a:off x="1049095" y="2540319"/>
              <a:ext cx="4276053" cy="108868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详解：扩展</a:t>
            </a:r>
            <a:r>
              <a:rPr lang="en-US" altLang="zh-CN" dirty="0" smtClean="0"/>
              <a:t>(</a:t>
            </a:r>
            <a:r>
              <a:rPr lang="en-US" altLang="zh-CN" cap="none" dirty="0" smtClean="0"/>
              <a:t>Extend</a:t>
            </a:r>
            <a:r>
              <a:rPr lang="en-US" altLang="zh-CN" dirty="0" smtClean="0"/>
              <a:t>)</a:t>
            </a:r>
            <a:r>
              <a:rPr lang="zh-CN" altLang="en-US" dirty="0" smtClean="0"/>
              <a:t>关系</a:t>
            </a:r>
            <a:endParaRPr lang="zh-CN" altLang="en-US" dirty="0"/>
          </a:p>
        </p:txBody>
      </p:sp>
      <p:sp>
        <p:nvSpPr>
          <p:cNvPr id="2" name="文本占位符 1"/>
          <p:cNvSpPr>
            <a:spLocks noGrp="1"/>
          </p:cNvSpPr>
          <p:nvPr>
            <p:ph idx="1"/>
          </p:nvPr>
        </p:nvSpPr>
        <p:spPr/>
        <p:txBody>
          <a:bodyPr>
            <a:noAutofit/>
          </a:bodyPr>
          <a:lstStyle/>
          <a:p>
            <a:pPr marL="342900" indent="-342900">
              <a:lnSpc>
                <a:spcPct val="120000"/>
              </a:lnSpc>
              <a:spcBef>
                <a:spcPts val="900"/>
              </a:spcBef>
              <a:buFont typeface="+mj-lt"/>
              <a:buAutoNum type="arabicPeriod"/>
            </a:pPr>
            <a:r>
              <a:rPr lang="zh-CN" altLang="en-US" sz="2000" dirty="0">
                <a:solidFill>
                  <a:srgbClr val="FF0000"/>
                </a:solidFill>
              </a:rPr>
              <a:t>扩展关系</a:t>
            </a:r>
            <a:r>
              <a:rPr lang="zh-CN" altLang="en-US" sz="2000" dirty="0"/>
              <a:t>表示一个业务用例的执行有时需要对用例的功能进行扩展。将扩展用例的事件流</a:t>
            </a:r>
            <a:r>
              <a:rPr lang="zh-CN" altLang="en-US" sz="2000" dirty="0">
                <a:solidFill>
                  <a:srgbClr val="FF0000"/>
                </a:solidFill>
              </a:rPr>
              <a:t>在一定的条件下</a:t>
            </a:r>
            <a:r>
              <a:rPr lang="zh-CN" altLang="en-US" sz="2000" dirty="0"/>
              <a:t>按照相应的扩展点插入到基础用例中。</a:t>
            </a:r>
            <a:endParaRPr lang="en-US" altLang="zh-CN" sz="2000" dirty="0"/>
          </a:p>
          <a:p>
            <a:pPr marL="342900" indent="-342900">
              <a:lnSpc>
                <a:spcPct val="120000"/>
              </a:lnSpc>
              <a:spcBef>
                <a:spcPts val="900"/>
              </a:spcBef>
              <a:buFont typeface="+mj-lt"/>
              <a:buAutoNum type="arabicPeriod"/>
            </a:pPr>
            <a:r>
              <a:rPr lang="zh-CN" altLang="en-US" sz="2000" dirty="0"/>
              <a:t>基础用例不必知道扩展用例的任何细节，它仅为其提供扩展点。基础用例没有扩展用例也是完整的。</a:t>
            </a:r>
            <a:endParaRPr lang="en-US" altLang="zh-CN" sz="2000" dirty="0"/>
          </a:p>
          <a:p>
            <a:pPr marL="342900" indent="-342900">
              <a:lnSpc>
                <a:spcPct val="120000"/>
              </a:lnSpc>
              <a:spcBef>
                <a:spcPts val="900"/>
              </a:spcBef>
              <a:buFont typeface="+mj-lt"/>
              <a:buAutoNum type="arabicPeriod"/>
            </a:pPr>
            <a:r>
              <a:rPr lang="zh-CN" altLang="en-US" sz="2000" dirty="0"/>
              <a:t>扩展用例的行为是否被执行要取决于主事件流中的判定点。</a:t>
            </a:r>
            <a:r>
              <a:rPr lang="zh-CN" altLang="en-US" sz="2000" dirty="0">
                <a:solidFill>
                  <a:srgbClr val="FF0000"/>
                </a:solidFill>
                <a:latin typeface="宋体" panose="02010600030101010101" pitchFamily="2" charset="-122"/>
              </a:rPr>
              <a:t>如果特定条件发生，扩展用例的行为才被执行。</a:t>
            </a:r>
            <a:endParaRPr lang="en-US" altLang="zh-CN" sz="2000" dirty="0">
              <a:solidFill>
                <a:srgbClr val="FF0000"/>
              </a:solidFill>
              <a:latin typeface="宋体" panose="02010600030101010101" pitchFamily="2" charset="-122"/>
            </a:endParaRPr>
          </a:p>
          <a:p>
            <a:pPr marL="342900" indent="-342900">
              <a:lnSpc>
                <a:spcPct val="120000"/>
              </a:lnSpc>
              <a:spcBef>
                <a:spcPts val="900"/>
              </a:spcBef>
              <a:buFont typeface="+mj-lt"/>
              <a:buAutoNum type="arabicPeriod"/>
            </a:pPr>
            <a:r>
              <a:rPr lang="zh-CN" altLang="en-US" sz="2000" dirty="0">
                <a:solidFill>
                  <a:srgbClr val="000000"/>
                </a:solidFill>
                <a:latin typeface="宋体" panose="02010600030101010101" pitchFamily="2" charset="-122"/>
              </a:rPr>
              <a:t>值得注意的是扩展用例的事件流往往可以抽象为基础用例的备选流。扩展用例会改变基础用例的事件流。</a:t>
            </a:r>
            <a:endParaRPr lang="en-US" altLang="zh-CN" sz="2000" dirty="0">
              <a:solidFill>
                <a:srgbClr val="000000"/>
              </a:solidFill>
              <a:latin typeface="宋体" panose="02010600030101010101" pitchFamily="2" charset="-122"/>
            </a:endParaRPr>
          </a:p>
        </p:txBody>
      </p:sp>
      <p:sp>
        <p:nvSpPr>
          <p:cNvPr id="4" name="日期占位符 3"/>
          <p:cNvSpPr>
            <a:spLocks noGrp="1"/>
          </p:cNvSpPr>
          <p:nvPr>
            <p:ph type="dt" sz="half" idx="10"/>
          </p:nvPr>
        </p:nvSpPr>
        <p:spPr/>
        <p:txBody>
          <a:bodyPr/>
          <a:lstStyle/>
          <a:p>
            <a:fld id="{D8F39313-09AD-42F9-8C7C-5F567E2C7C30}"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81795" y="0"/>
            <a:ext cx="7763929" cy="828913"/>
          </a:xfrm>
        </p:spPr>
        <p:txBody>
          <a:bodyPr/>
          <a:lstStyle/>
          <a:p>
            <a:r>
              <a:rPr lang="zh-CN" altLang="en-US" dirty="0"/>
              <a:t>详解：扩展</a:t>
            </a:r>
            <a:r>
              <a:rPr lang="zh-CN" altLang="en-US" dirty="0" smtClean="0"/>
              <a:t>关系</a:t>
            </a:r>
            <a:endParaRPr lang="zh-CN" altLang="en-US" dirty="0"/>
          </a:p>
        </p:txBody>
      </p:sp>
      <p:sp>
        <p:nvSpPr>
          <p:cNvPr id="2" name="文本占位符 1"/>
          <p:cNvSpPr>
            <a:spLocks noGrp="1"/>
          </p:cNvSpPr>
          <p:nvPr>
            <p:ph idx="1"/>
          </p:nvPr>
        </p:nvSpPr>
        <p:spPr/>
        <p:txBody>
          <a:bodyPr>
            <a:normAutofit/>
          </a:bodyPr>
          <a:lstStyle/>
          <a:p>
            <a:pPr algn="just">
              <a:spcBef>
                <a:spcPts val="600"/>
              </a:spcBef>
            </a:pPr>
            <a:r>
              <a:rPr lang="zh-CN" altLang="en-US" sz="2400" dirty="0"/>
              <a:t>扩展关系是从扩展用例到基本用例的关系，它说明为扩展用例定义的行为如何插入到为基本用例定义的行为中。它是以隐含形式插入的，也就是说，扩展用例并不在基本用例中显示。</a:t>
            </a:r>
            <a:endParaRPr lang="en-US" altLang="zh-CN" sz="2400" dirty="0"/>
          </a:p>
          <a:p>
            <a:pPr algn="just">
              <a:spcBef>
                <a:spcPts val="600"/>
              </a:spcBef>
            </a:pPr>
            <a:r>
              <a:rPr lang="zh-CN" altLang="en-US" sz="2400" dirty="0"/>
              <a:t>在以下情况下，可使用扩展用例：</a:t>
            </a:r>
            <a:endParaRPr lang="zh-CN" altLang="en-US" sz="2400" dirty="0"/>
          </a:p>
          <a:p>
            <a:pPr marL="425450" indent="-342900">
              <a:spcBef>
                <a:spcPts val="600"/>
              </a:spcBef>
              <a:buFont typeface="+mj-lt"/>
              <a:buAutoNum type="arabicPeriod"/>
            </a:pPr>
            <a:r>
              <a:rPr lang="zh-CN" altLang="en-US" sz="2400" dirty="0"/>
              <a:t>表明用例的某一部分是可选的系统行为（这样就可以将模型中的可选行为和必选行为分开）。</a:t>
            </a:r>
            <a:endParaRPr lang="zh-CN" altLang="en-US" sz="2400" dirty="0"/>
          </a:p>
          <a:p>
            <a:pPr marL="425450" indent="-342900">
              <a:spcBef>
                <a:spcPts val="600"/>
              </a:spcBef>
              <a:buFont typeface="+mj-lt"/>
              <a:buAutoNum type="arabicPeriod"/>
            </a:pPr>
            <a:r>
              <a:rPr lang="zh-CN" altLang="en-US" sz="2400" dirty="0"/>
              <a:t>表明只在</a:t>
            </a:r>
            <a:r>
              <a:rPr lang="zh-CN" altLang="en-US" sz="2400" b="1" dirty="0">
                <a:solidFill>
                  <a:srgbClr val="FF3300"/>
                </a:solidFill>
              </a:rPr>
              <a:t>特定条件</a:t>
            </a:r>
            <a:r>
              <a:rPr lang="zh-CN" altLang="en-US" sz="2400" dirty="0"/>
              <a:t>下才执行的分支流</a:t>
            </a:r>
            <a:r>
              <a:rPr lang="zh-CN" altLang="en-US" sz="2400" dirty="0" smtClean="0"/>
              <a:t>。</a:t>
            </a:r>
            <a:endParaRPr lang="en-US" altLang="zh-CN" sz="2400" dirty="0"/>
          </a:p>
        </p:txBody>
      </p:sp>
      <p:sp>
        <p:nvSpPr>
          <p:cNvPr id="4" name="日期占位符 3"/>
          <p:cNvSpPr>
            <a:spLocks noGrp="1"/>
          </p:cNvSpPr>
          <p:nvPr>
            <p:ph type="dt" sz="half" idx="10"/>
          </p:nvPr>
        </p:nvSpPr>
        <p:spPr/>
        <p:txBody>
          <a:bodyPr/>
          <a:lstStyle/>
          <a:p>
            <a:fld id="{FF5EE33C-FBAC-449D-8863-77A705D540CE}"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扩展</a:t>
            </a:r>
            <a:r>
              <a:rPr lang="zh-CN" altLang="en-US" dirty="0" smtClean="0"/>
              <a:t>举例</a:t>
            </a:r>
            <a:endParaRPr lang="zh-CN" altLang="en-US" dirty="0"/>
          </a:p>
        </p:txBody>
      </p:sp>
      <p:sp>
        <p:nvSpPr>
          <p:cNvPr id="3" name="文本占位符 2"/>
          <p:cNvSpPr>
            <a:spLocks noGrp="1"/>
          </p:cNvSpPr>
          <p:nvPr>
            <p:ph idx="1"/>
          </p:nvPr>
        </p:nvSpPr>
        <p:spPr>
          <a:xfrm>
            <a:off x="768097" y="900453"/>
            <a:ext cx="7832833" cy="3806854"/>
          </a:xfrm>
        </p:spPr>
        <p:txBody>
          <a:bodyPr>
            <a:noAutofit/>
          </a:bodyPr>
          <a:lstStyle/>
          <a:p>
            <a:pPr algn="just">
              <a:lnSpc>
                <a:spcPct val="130000"/>
              </a:lnSpc>
            </a:pPr>
            <a:r>
              <a:rPr lang="zh-CN" altLang="en-US" sz="2400" dirty="0"/>
              <a:t>在网上购物系统中，“取消订单”用例是“检查订单状态”用例的扩展。</a:t>
            </a:r>
            <a:endParaRPr lang="en-US" altLang="zh-CN" sz="2400" dirty="0"/>
          </a:p>
          <a:p>
            <a:pPr algn="just">
              <a:lnSpc>
                <a:spcPct val="130000"/>
              </a:lnSpc>
            </a:pPr>
            <a:endParaRPr lang="en-US" altLang="zh-CN" sz="2400" dirty="0"/>
          </a:p>
          <a:p>
            <a:pPr marL="0" indent="0" algn="just">
              <a:lnSpc>
                <a:spcPct val="130000"/>
              </a:lnSpc>
              <a:buNone/>
            </a:pPr>
            <a:endParaRPr lang="en-US" altLang="zh-CN" sz="2400" dirty="0"/>
          </a:p>
          <a:p>
            <a:pPr marL="0" indent="0" algn="just">
              <a:lnSpc>
                <a:spcPct val="130000"/>
              </a:lnSpc>
              <a:buNone/>
            </a:pPr>
            <a:endParaRPr lang="en-US" altLang="zh-CN" sz="2400" dirty="0"/>
          </a:p>
          <a:p>
            <a:pPr algn="just">
              <a:lnSpc>
                <a:spcPct val="130000"/>
              </a:lnSpc>
            </a:pPr>
            <a:r>
              <a:rPr lang="zh-CN" altLang="en-US" sz="2400" dirty="0">
                <a:solidFill>
                  <a:srgbClr val="FF0000"/>
                </a:solidFill>
              </a:rPr>
              <a:t>注意箭头指向：</a:t>
            </a:r>
            <a:r>
              <a:rPr lang="zh-CN" altLang="en-US" sz="2400" dirty="0"/>
              <a:t>由“扩展”出来的“子”指向“父”。</a:t>
            </a:r>
            <a:endParaRPr lang="zh-CN" altLang="en-US" sz="2400" dirty="0"/>
          </a:p>
        </p:txBody>
      </p:sp>
      <p:sp>
        <p:nvSpPr>
          <p:cNvPr id="4" name="日期占位符 3"/>
          <p:cNvSpPr>
            <a:spLocks noGrp="1"/>
          </p:cNvSpPr>
          <p:nvPr>
            <p:ph type="dt" sz="half" idx="10"/>
          </p:nvPr>
        </p:nvSpPr>
        <p:spPr/>
        <p:txBody>
          <a:bodyPr/>
          <a:lstStyle/>
          <a:p>
            <a:fld id="{0F894DBE-4CC1-4748-A739-624BBDA0254C}"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24932" name="Picture 4" descr="扩展举例"/>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570048" y="2498443"/>
            <a:ext cx="3766337" cy="105671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randombar(horizontal)">
                                      <p:cBhvr>
                                        <p:cTn id="12" dur="500"/>
                                        <p:tgtEl>
                                          <p:spTgt spid="12493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扩展</a:t>
            </a:r>
            <a:r>
              <a:rPr lang="zh-CN" altLang="en-US" dirty="0" smtClean="0"/>
              <a:t>举例</a:t>
            </a:r>
            <a:endParaRPr lang="zh-CN" altLang="en-US" dirty="0"/>
          </a:p>
        </p:txBody>
      </p:sp>
      <p:sp>
        <p:nvSpPr>
          <p:cNvPr id="3" name="文本占位符 2"/>
          <p:cNvSpPr>
            <a:spLocks noGrp="1"/>
          </p:cNvSpPr>
          <p:nvPr>
            <p:ph idx="1"/>
          </p:nvPr>
        </p:nvSpPr>
        <p:spPr/>
        <p:txBody>
          <a:bodyPr>
            <a:normAutofit/>
          </a:bodyPr>
          <a:lstStyle/>
          <a:p>
            <a:pPr algn="just">
              <a:lnSpc>
                <a:spcPct val="130000"/>
              </a:lnSpc>
            </a:pPr>
            <a:r>
              <a:rPr lang="zh-CN" altLang="en-US" sz="2400" dirty="0"/>
              <a:t>在网上购物系统中，有“商品结算”用例，但是系统中对不同的商品或顾客购买一定金额的商品会有优惠政策，因此系统中还有一个“商品优惠”用例，作为“商品结算”用例的扩展。</a:t>
            </a:r>
            <a:endParaRPr lang="zh-CN" altLang="en-US" sz="2400" dirty="0"/>
          </a:p>
        </p:txBody>
      </p:sp>
      <p:sp>
        <p:nvSpPr>
          <p:cNvPr id="5" name="日期占位符 4"/>
          <p:cNvSpPr>
            <a:spLocks noGrp="1"/>
          </p:cNvSpPr>
          <p:nvPr>
            <p:ph type="dt" sz="half" idx="10"/>
          </p:nvPr>
        </p:nvSpPr>
        <p:spPr/>
        <p:txBody>
          <a:bodyPr/>
          <a:lstStyle/>
          <a:p>
            <a:fld id="{1E81C425-6875-4FA2-A497-F789F9FE517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 name="图片 3"/>
          <p:cNvPicPr>
            <a:picLocks noChangeAspect="1"/>
          </p:cNvPicPr>
          <p:nvPr/>
        </p:nvPicPr>
        <p:blipFill>
          <a:blip r:embed="rId1" cstate="print">
            <a:clrChange>
              <a:clrFrom>
                <a:srgbClr val="FFFFFF"/>
              </a:clrFrom>
              <a:clrTo>
                <a:srgbClr val="FFFFFF">
                  <a:alpha val="0"/>
                </a:srgbClr>
              </a:clrTo>
            </a:clrChange>
          </a:blip>
          <a:stretch>
            <a:fillRect/>
          </a:stretch>
        </p:blipFill>
        <p:spPr>
          <a:xfrm>
            <a:off x="3657379" y="2417259"/>
            <a:ext cx="3414032" cy="2538639"/>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clrChange>
              <a:clrFrom>
                <a:srgbClr val="F6F6F6"/>
              </a:clrFrom>
              <a:clrTo>
                <a:srgbClr val="F6F6F6">
                  <a:alpha val="0"/>
                </a:srgbClr>
              </a:clrTo>
            </a:clrChange>
          </a:blip>
          <a:stretch>
            <a:fillRect/>
          </a:stretch>
        </p:blipFill>
        <p:spPr>
          <a:xfrm>
            <a:off x="5846257" y="1599929"/>
            <a:ext cx="3098189" cy="3253099"/>
          </a:xfrm>
          <a:prstGeom prst="rect">
            <a:avLst/>
          </a:prstGeom>
          <a:noFill/>
          <a:ln>
            <a:noFill/>
          </a:ln>
        </p:spPr>
      </p:pic>
      <p:sp>
        <p:nvSpPr>
          <p:cNvPr id="2" name="标题 1"/>
          <p:cNvSpPr>
            <a:spLocks noGrp="1"/>
          </p:cNvSpPr>
          <p:nvPr>
            <p:ph type="title"/>
          </p:nvPr>
        </p:nvSpPr>
        <p:spPr/>
        <p:txBody>
          <a:bodyPr/>
          <a:lstStyle/>
          <a:p>
            <a:r>
              <a:rPr lang="zh-CN" altLang="en-US" dirty="0" smtClean="0"/>
              <a:t>前情回顾</a:t>
            </a:r>
            <a:endParaRPr lang="zh-CN" altLang="en-US" dirty="0"/>
          </a:p>
        </p:txBody>
      </p:sp>
      <p:sp>
        <p:nvSpPr>
          <p:cNvPr id="3" name="内容占位符 2"/>
          <p:cNvSpPr>
            <a:spLocks noGrp="1"/>
          </p:cNvSpPr>
          <p:nvPr>
            <p:ph idx="1"/>
          </p:nvPr>
        </p:nvSpPr>
        <p:spPr>
          <a:xfrm>
            <a:off x="1094321" y="1017271"/>
            <a:ext cx="7506609" cy="3520440"/>
          </a:xfrm>
        </p:spPr>
        <p:txBody>
          <a:bodyPr>
            <a:normAutofit fontScale="92500" lnSpcReduction="20000"/>
          </a:bodyPr>
          <a:lstStyle/>
          <a:p>
            <a:r>
              <a:rPr lang="en-US" altLang="zh-CN" dirty="0"/>
              <a:t>UML</a:t>
            </a:r>
            <a:r>
              <a:rPr lang="zh-CN" altLang="en-US" dirty="0"/>
              <a:t>模型</a:t>
            </a:r>
            <a:r>
              <a:rPr lang="zh-CN" altLang="en-US" dirty="0" smtClean="0"/>
              <a:t>案例</a:t>
            </a:r>
            <a:endParaRPr lang="en-US" altLang="zh-CN" dirty="0" smtClean="0"/>
          </a:p>
          <a:p>
            <a:r>
              <a:rPr lang="zh-CN" altLang="en-US" dirty="0" smtClean="0"/>
              <a:t>第</a:t>
            </a:r>
            <a:r>
              <a:rPr lang="en-US" altLang="zh-CN" dirty="0"/>
              <a:t>3</a:t>
            </a:r>
            <a:r>
              <a:rPr lang="zh-CN" altLang="en-US" dirty="0"/>
              <a:t>章 需求分析</a:t>
            </a:r>
            <a:endParaRPr lang="zh-CN" altLang="en-US" dirty="0"/>
          </a:p>
          <a:p>
            <a:pPr lvl="1"/>
            <a:r>
              <a:rPr lang="zh-CN" altLang="en-US" dirty="0"/>
              <a:t>需求分析的任务</a:t>
            </a:r>
            <a:r>
              <a:rPr lang="zh-CN" altLang="en-US" dirty="0" smtClean="0"/>
              <a:t>、需求的类型、内容来源</a:t>
            </a:r>
            <a:endParaRPr lang="zh-CN" altLang="en-US" dirty="0"/>
          </a:p>
          <a:p>
            <a:pPr lvl="1"/>
            <a:r>
              <a:rPr lang="zh-CN" altLang="en-US" dirty="0"/>
              <a:t>需求工程的过程</a:t>
            </a:r>
            <a:endParaRPr lang="zh-CN" altLang="en-US" dirty="0"/>
          </a:p>
          <a:p>
            <a:pPr lvl="1"/>
            <a:r>
              <a:rPr lang="zh-CN" altLang="en-US" dirty="0"/>
              <a:t>获取需求的</a:t>
            </a:r>
            <a:r>
              <a:rPr lang="zh-CN" altLang="en-US" dirty="0" smtClean="0"/>
              <a:t>方法</a:t>
            </a:r>
            <a:endParaRPr lang="zh-CN" altLang="en-US" dirty="0" smtClean="0"/>
          </a:p>
          <a:p>
            <a:r>
              <a:rPr lang="zh-CN" altLang="en-US" dirty="0" smtClean="0"/>
              <a:t>实验：</a:t>
            </a:r>
            <a:endParaRPr lang="en-US" altLang="zh-CN" dirty="0" smtClean="0"/>
          </a:p>
          <a:p>
            <a:pPr lvl="1"/>
            <a:r>
              <a:rPr lang="zh-CN" altLang="en-US" dirty="0" smtClean="0"/>
              <a:t>获取需求，做项目的业务分析</a:t>
            </a:r>
            <a:endParaRPr lang="zh-CN" altLang="en-US" dirty="0"/>
          </a:p>
        </p:txBody>
      </p:sp>
      <p:sp>
        <p:nvSpPr>
          <p:cNvPr id="4" name="日期占位符 3"/>
          <p:cNvSpPr>
            <a:spLocks noGrp="1"/>
          </p:cNvSpPr>
          <p:nvPr>
            <p:ph type="dt" sz="half" idx="10"/>
          </p:nvPr>
        </p:nvSpPr>
        <p:spPr/>
        <p:txBody>
          <a:bodyPr/>
          <a:lstStyle/>
          <a:p>
            <a:fld id="{647751E2-8C3B-447D-A28B-3F119C0625D6}"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ChangeArrowheads="1"/>
          </p:cNvSpPr>
          <p:nvPr/>
        </p:nvSpPr>
        <p:spPr bwMode="auto">
          <a:xfrm>
            <a:off x="1143001" y="-150041"/>
            <a:ext cx="184731" cy="300082"/>
          </a:xfrm>
          <a:prstGeom prst="rect">
            <a:avLst/>
          </a:prstGeom>
          <a:noFill/>
          <a:ln w="9525">
            <a:noFill/>
            <a:miter lim="800000"/>
          </a:ln>
          <a:effectLst/>
        </p:spPr>
        <p:txBody>
          <a:bodyPr wrap="none" anchor="ctr">
            <a:spAutoFit/>
          </a:bodyPr>
          <a:lstStyle/>
          <a:p>
            <a:endParaRPr lang="zh-CN" altLang="en-US" sz="1350"/>
          </a:p>
        </p:txBody>
      </p:sp>
      <p:sp>
        <p:nvSpPr>
          <p:cNvPr id="9" name="标题 8"/>
          <p:cNvSpPr>
            <a:spLocks noGrp="1"/>
          </p:cNvSpPr>
          <p:nvPr>
            <p:ph type="title"/>
          </p:nvPr>
        </p:nvSpPr>
        <p:spPr/>
        <p:txBody>
          <a:bodyPr/>
          <a:lstStyle/>
          <a:p>
            <a:r>
              <a:rPr lang="zh-CN" altLang="en-US" dirty="0" smtClean="0"/>
              <a:t>扩展</a:t>
            </a:r>
            <a:r>
              <a:rPr lang="zh-CN" altLang="en-US" dirty="0"/>
              <a:t>练习</a:t>
            </a:r>
            <a:endParaRPr lang="zh-CN" altLang="en-US" dirty="0"/>
          </a:p>
        </p:txBody>
      </p:sp>
      <p:sp>
        <p:nvSpPr>
          <p:cNvPr id="3" name="文本占位符 2"/>
          <p:cNvSpPr>
            <a:spLocks noGrp="1"/>
          </p:cNvSpPr>
          <p:nvPr>
            <p:ph idx="1"/>
          </p:nvPr>
        </p:nvSpPr>
        <p:spPr>
          <a:xfrm>
            <a:off x="768097" y="925167"/>
            <a:ext cx="8090153" cy="3806854"/>
          </a:xfrm>
          <a:noFill/>
          <a:ln>
            <a:noFill/>
            <a:prstDash val="dash"/>
          </a:ln>
        </p:spPr>
        <p:txBody>
          <a:bodyPr>
            <a:normAutofit/>
          </a:bodyPr>
          <a:lstStyle/>
          <a:p>
            <a:pPr algn="just">
              <a:lnSpc>
                <a:spcPct val="120000"/>
              </a:lnSpc>
            </a:pPr>
            <a:r>
              <a:rPr lang="zh-CN" altLang="en-US" sz="2000" dirty="0">
                <a:solidFill>
                  <a:schemeClr val="tx2"/>
                </a:solidFill>
                <a:latin typeface="宋体" panose="02010600030101010101" pitchFamily="2" charset="-122"/>
              </a:rPr>
              <a:t>在图书管理系统中，有一个基础用例</a:t>
            </a:r>
            <a:r>
              <a:rPr lang="zh-CN" altLang="en-US" sz="2000" dirty="0">
                <a:solidFill>
                  <a:schemeClr val="tx2"/>
                </a:solidFill>
                <a:latin typeface="Times New Roman" panose="02020603050405020304"/>
              </a:rPr>
              <a:t>“</a:t>
            </a:r>
            <a:r>
              <a:rPr lang="zh-CN" altLang="en-US" sz="2000" dirty="0">
                <a:solidFill>
                  <a:schemeClr val="tx2"/>
                </a:solidFill>
                <a:latin typeface="宋体" panose="02010600030101010101" pitchFamily="2" charset="-122"/>
              </a:rPr>
              <a:t>还书</a:t>
            </a:r>
            <a:r>
              <a:rPr lang="zh-CN" altLang="en-US" sz="2000" dirty="0">
                <a:solidFill>
                  <a:schemeClr val="tx2"/>
                </a:solidFill>
                <a:latin typeface="Times New Roman" panose="02020603050405020304"/>
              </a:rPr>
              <a:t>”</a:t>
            </a:r>
            <a:r>
              <a:rPr lang="zh-CN" altLang="en-US" sz="2000" dirty="0">
                <a:solidFill>
                  <a:schemeClr val="tx2"/>
                </a:solidFill>
                <a:latin typeface="宋体" panose="02010600030101010101" pitchFamily="2" charset="-122"/>
              </a:rPr>
              <a:t>，规定了一般情况下的还书流程。但经过查询后如果读者所借书籍超期，在还书的时候是要交纳罚金的，这时基础用例</a:t>
            </a:r>
            <a:r>
              <a:rPr lang="zh-CN" altLang="en-US" sz="2000" dirty="0">
                <a:solidFill>
                  <a:schemeClr val="tx2"/>
                </a:solidFill>
                <a:latin typeface="Times New Roman" panose="02020603050405020304"/>
              </a:rPr>
              <a:t>“</a:t>
            </a:r>
            <a:r>
              <a:rPr lang="zh-CN" altLang="en-US" sz="2000" dirty="0">
                <a:solidFill>
                  <a:schemeClr val="tx2"/>
                </a:solidFill>
                <a:latin typeface="宋体" panose="02010600030101010101" pitchFamily="2" charset="-122"/>
              </a:rPr>
              <a:t>还书</a:t>
            </a:r>
            <a:r>
              <a:rPr lang="zh-CN" altLang="en-US" sz="2000" dirty="0">
                <a:solidFill>
                  <a:schemeClr val="tx2"/>
                </a:solidFill>
                <a:latin typeface="Times New Roman" panose="02020603050405020304"/>
              </a:rPr>
              <a:t>”</a:t>
            </a:r>
            <a:r>
              <a:rPr lang="zh-CN" altLang="en-US" sz="2000" dirty="0">
                <a:solidFill>
                  <a:schemeClr val="tx2"/>
                </a:solidFill>
                <a:latin typeface="宋体" panose="02010600030101010101" pitchFamily="2" charset="-122"/>
              </a:rPr>
              <a:t>不能描述超期情况下的还书流程。如果修改基础用例，可能会增加基础用例的复杂性，因此在基础用例中添加扩展点，</a:t>
            </a:r>
            <a:r>
              <a:rPr lang="zh-CN" altLang="en-US" sz="2000" b="1" dirty="0">
                <a:solidFill>
                  <a:srgbClr val="FF0000"/>
                </a:solidFill>
                <a:latin typeface="宋体" panose="02010600030101010101" pitchFamily="2" charset="-122"/>
              </a:rPr>
              <a:t>特定条件是超期</a:t>
            </a:r>
            <a:r>
              <a:rPr lang="zh-CN" altLang="en-US" sz="2000" dirty="0">
                <a:solidFill>
                  <a:schemeClr val="tx2"/>
                </a:solidFill>
                <a:latin typeface="宋体" panose="02010600030101010101" pitchFamily="2" charset="-122"/>
              </a:rPr>
              <a:t>，如果满足特定条件，将执行</a:t>
            </a:r>
            <a:r>
              <a:rPr lang="zh-CN" altLang="en-US" sz="2000" dirty="0">
                <a:solidFill>
                  <a:schemeClr val="tx2"/>
                </a:solidFill>
                <a:latin typeface="Times New Roman" panose="02020603050405020304"/>
              </a:rPr>
              <a:t>“</a:t>
            </a:r>
            <a:r>
              <a:rPr lang="zh-CN" altLang="en-US" sz="2000" dirty="0">
                <a:solidFill>
                  <a:schemeClr val="tx2"/>
                </a:solidFill>
                <a:latin typeface="宋体" panose="02010600030101010101" pitchFamily="2" charset="-122"/>
              </a:rPr>
              <a:t>交纳罚金</a:t>
            </a:r>
            <a:r>
              <a:rPr lang="zh-CN" altLang="en-US" sz="2000" dirty="0">
                <a:solidFill>
                  <a:schemeClr val="tx2"/>
                </a:solidFill>
                <a:latin typeface="Times New Roman" panose="02020603050405020304"/>
              </a:rPr>
              <a:t>”</a:t>
            </a:r>
            <a:r>
              <a:rPr lang="zh-CN" altLang="en-US" sz="2000" dirty="0">
                <a:solidFill>
                  <a:schemeClr val="tx2"/>
                </a:solidFill>
                <a:latin typeface="宋体" panose="02010600030101010101" pitchFamily="2" charset="-122"/>
              </a:rPr>
              <a:t>这个扩展用例。请画出该用例图，并指明关系。</a:t>
            </a:r>
            <a:r>
              <a:rPr lang="zh-CN" altLang="en-US" sz="2000" dirty="0">
                <a:solidFill>
                  <a:schemeClr val="tx2"/>
                </a:solidFill>
              </a:rPr>
              <a:t> </a:t>
            </a:r>
            <a:endParaRPr lang="zh-CN" altLang="en-US" sz="2000" dirty="0">
              <a:solidFill>
                <a:schemeClr val="tx2"/>
              </a:solidFill>
            </a:endParaRPr>
          </a:p>
        </p:txBody>
      </p:sp>
      <p:sp>
        <p:nvSpPr>
          <p:cNvPr id="5" name="日期占位符 4"/>
          <p:cNvSpPr>
            <a:spLocks noGrp="1"/>
          </p:cNvSpPr>
          <p:nvPr>
            <p:ph type="dt" sz="half" idx="10"/>
          </p:nvPr>
        </p:nvSpPr>
        <p:spPr/>
        <p:txBody>
          <a:bodyPr/>
          <a:lstStyle/>
          <a:p>
            <a:fld id="{E87ADEC5-42A1-4372-B2F3-555914619B17}"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 name="图片 3"/>
          <p:cNvPicPr>
            <a:picLocks noChangeAspect="1"/>
          </p:cNvPicPr>
          <p:nvPr/>
        </p:nvPicPr>
        <p:blipFill>
          <a:blip r:embed="rId1" cstate="print">
            <a:clrChange>
              <a:clrFrom>
                <a:srgbClr val="FFFFFF"/>
              </a:clrFrom>
              <a:clrTo>
                <a:srgbClr val="FFFFFF">
                  <a:alpha val="0"/>
                </a:srgbClr>
              </a:clrTo>
            </a:clrChange>
          </a:blip>
          <a:stretch>
            <a:fillRect/>
          </a:stretch>
        </p:blipFill>
        <p:spPr>
          <a:xfrm>
            <a:off x="3110095" y="3153699"/>
            <a:ext cx="3732380" cy="1905069"/>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详解：包含用例与扩展用例的</a:t>
            </a:r>
            <a:r>
              <a:rPr lang="zh-CN" altLang="en-US" dirty="0" smtClean="0"/>
              <a:t>区别</a:t>
            </a:r>
            <a:endParaRPr lang="zh-CN" altLang="en-US" dirty="0"/>
          </a:p>
        </p:txBody>
      </p:sp>
      <p:sp>
        <p:nvSpPr>
          <p:cNvPr id="2" name="文本占位符 1"/>
          <p:cNvSpPr>
            <a:spLocks noGrp="1"/>
          </p:cNvSpPr>
          <p:nvPr>
            <p:ph idx="1"/>
          </p:nvPr>
        </p:nvSpPr>
        <p:spPr/>
        <p:txBody>
          <a:bodyPr>
            <a:normAutofit/>
          </a:bodyPr>
          <a:lstStyle/>
          <a:p>
            <a:pPr marL="380365" indent="-342900">
              <a:lnSpc>
                <a:spcPct val="120000"/>
              </a:lnSpc>
              <a:spcBef>
                <a:spcPts val="900"/>
              </a:spcBef>
              <a:buFont typeface="+mj-lt"/>
              <a:buAutoNum type="arabicPeriod"/>
            </a:pPr>
            <a:r>
              <a:rPr lang="zh-CN" altLang="en-US" sz="2400" dirty="0"/>
              <a:t>相对于基础用例，扩展用例是可选的，而包含用例则不是。</a:t>
            </a:r>
            <a:endParaRPr lang="zh-CN" altLang="en-US" sz="2400" dirty="0"/>
          </a:p>
          <a:p>
            <a:pPr marL="380365" indent="-342900">
              <a:lnSpc>
                <a:spcPct val="120000"/>
              </a:lnSpc>
              <a:spcBef>
                <a:spcPts val="900"/>
              </a:spcBef>
              <a:buFont typeface="+mj-lt"/>
              <a:buAutoNum type="arabicPeriod"/>
            </a:pPr>
            <a:r>
              <a:rPr lang="zh-CN" altLang="en-US" sz="2400" dirty="0"/>
              <a:t>如果缺少扩展用例，基础用例还是完整的，而缺少包含用例，则基础用例就不完整了。</a:t>
            </a:r>
            <a:endParaRPr lang="zh-CN" altLang="en-US" sz="2400" dirty="0"/>
          </a:p>
          <a:p>
            <a:pPr marL="380365" indent="-342900">
              <a:lnSpc>
                <a:spcPct val="120000"/>
              </a:lnSpc>
              <a:spcBef>
                <a:spcPts val="900"/>
              </a:spcBef>
              <a:buFont typeface="+mj-lt"/>
              <a:buAutoNum type="arabicPeriod"/>
            </a:pPr>
            <a:r>
              <a:rPr lang="zh-CN" altLang="en-US" sz="2400" dirty="0"/>
              <a:t>扩展用例的执行需要满足某种条件，而包含用例不需要。</a:t>
            </a:r>
            <a:endParaRPr lang="zh-CN" altLang="en-US" sz="2400" dirty="0"/>
          </a:p>
          <a:p>
            <a:pPr marL="380365" indent="-342900">
              <a:lnSpc>
                <a:spcPct val="120000"/>
              </a:lnSpc>
              <a:spcBef>
                <a:spcPts val="900"/>
              </a:spcBef>
              <a:buFont typeface="+mj-lt"/>
              <a:buAutoNum type="arabicPeriod"/>
            </a:pPr>
            <a:r>
              <a:rPr lang="zh-CN" altLang="en-US" sz="2400" dirty="0"/>
              <a:t>扩展用例的执行会改变基础用例的行为，而包含用例不会。</a:t>
            </a:r>
            <a:endParaRPr lang="zh-CN" altLang="en-US" sz="2400" dirty="0"/>
          </a:p>
        </p:txBody>
      </p:sp>
      <p:sp>
        <p:nvSpPr>
          <p:cNvPr id="4" name="日期占位符 3"/>
          <p:cNvSpPr>
            <a:spLocks noGrp="1"/>
          </p:cNvSpPr>
          <p:nvPr>
            <p:ph type="dt" sz="half" idx="10"/>
          </p:nvPr>
        </p:nvSpPr>
        <p:spPr/>
        <p:txBody>
          <a:bodyPr/>
          <a:lstStyle/>
          <a:p>
            <a:fld id="{40AD7919-2626-4D7D-B013-592A268380B2}"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用例图中的</a:t>
            </a:r>
            <a:r>
              <a:rPr lang="zh-CN" altLang="en-US" dirty="0" smtClean="0"/>
              <a:t>关系</a:t>
            </a:r>
            <a:endParaRPr lang="zh-CN" altLang="en-US" dirty="0"/>
          </a:p>
        </p:txBody>
      </p:sp>
      <p:sp>
        <p:nvSpPr>
          <p:cNvPr id="2" name="文本占位符 1"/>
          <p:cNvSpPr>
            <a:spLocks noGrp="1"/>
          </p:cNvSpPr>
          <p:nvPr>
            <p:ph idx="1"/>
          </p:nvPr>
        </p:nvSpPr>
        <p:spPr/>
        <p:txBody>
          <a:bodyPr>
            <a:normAutofit/>
          </a:bodyPr>
          <a:lstStyle/>
          <a:p>
            <a:pPr marL="467995" indent="-386080">
              <a:spcBef>
                <a:spcPts val="900"/>
              </a:spcBef>
              <a:buFont typeface="+mj-lt"/>
              <a:buAutoNum type="alphaUcPeriod" startAt="3"/>
            </a:pPr>
            <a:r>
              <a:rPr lang="zh-CN" altLang="en-US" sz="2400" dirty="0"/>
              <a:t>用例之间：</a:t>
            </a:r>
            <a:endParaRPr lang="en-US" altLang="zh-CN" sz="2400" dirty="0"/>
          </a:p>
          <a:p>
            <a:pPr marL="660400" lvl="1" indent="-386080">
              <a:lnSpc>
                <a:spcPct val="120000"/>
              </a:lnSpc>
              <a:spcBef>
                <a:spcPts val="900"/>
              </a:spcBef>
              <a:buFont typeface="+mj-lt"/>
              <a:buAutoNum type="romanUcPeriod" startAt="3"/>
            </a:pPr>
            <a:r>
              <a:rPr lang="zh-CN" altLang="zh-CN" dirty="0">
                <a:solidFill>
                  <a:srgbClr val="FF0000"/>
                </a:solidFill>
              </a:rPr>
              <a:t>泛化关系（Generalization）</a:t>
            </a:r>
            <a:endParaRPr lang="en-US" altLang="zh-CN" dirty="0">
              <a:solidFill>
                <a:srgbClr val="FF0000"/>
              </a:solidFill>
            </a:endParaRPr>
          </a:p>
          <a:p>
            <a:pPr marL="274320" lvl="1" indent="0">
              <a:lnSpc>
                <a:spcPct val="120000"/>
              </a:lnSpc>
              <a:spcBef>
                <a:spcPts val="900"/>
              </a:spcBef>
              <a:buNone/>
            </a:pPr>
            <a:r>
              <a:rPr lang="zh-CN" altLang="zh-CN" sz="2000" dirty="0"/>
              <a:t>一个用例可以被特别列举为一个或多个子用例，这被称为用例泛化</a:t>
            </a:r>
            <a:r>
              <a:rPr lang="zh-CN" altLang="en-US" sz="2000" dirty="0"/>
              <a:t>。</a:t>
            </a:r>
            <a:endParaRPr lang="zh-CN" altLang="zh-CN" sz="2000" dirty="0"/>
          </a:p>
        </p:txBody>
      </p:sp>
      <p:sp>
        <p:nvSpPr>
          <p:cNvPr id="4" name="日期占位符 3"/>
          <p:cNvSpPr>
            <a:spLocks noGrp="1"/>
          </p:cNvSpPr>
          <p:nvPr>
            <p:ph type="dt" sz="half" idx="10"/>
          </p:nvPr>
        </p:nvSpPr>
        <p:spPr/>
        <p:txBody>
          <a:bodyPr/>
          <a:lstStyle/>
          <a:p>
            <a:fld id="{BD09F617-5B35-4F20-98D7-AEA36BF84405}"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grpSp>
        <p:nvGrpSpPr>
          <p:cNvPr id="5" name="组合 4"/>
          <p:cNvGrpSpPr/>
          <p:nvPr/>
        </p:nvGrpSpPr>
        <p:grpSpPr>
          <a:xfrm>
            <a:off x="1420524" y="2795217"/>
            <a:ext cx="5867142" cy="1300751"/>
            <a:chOff x="252186" y="4020434"/>
            <a:chExt cx="5867400" cy="1205785"/>
          </a:xfrm>
        </p:grpSpPr>
        <p:pic>
          <p:nvPicPr>
            <p:cNvPr id="6" name="Picture 6"/>
            <p:cNvPicPr>
              <a:picLocks noChangeAspect="1" noChangeArrowheads="1"/>
            </p:cNvPicPr>
            <p:nvPr/>
          </p:nvPicPr>
          <p:blipFill>
            <a:blip r:embed="rId1" cstate="print"/>
            <a:srcRect/>
            <a:stretch>
              <a:fillRect/>
            </a:stretch>
          </p:blipFill>
          <p:spPr bwMode="auto">
            <a:xfrm>
              <a:off x="252186" y="4020434"/>
              <a:ext cx="5867400" cy="1062038"/>
            </a:xfrm>
            <a:prstGeom prst="rect">
              <a:avLst/>
            </a:prstGeom>
            <a:noFill/>
            <a:ln w="9525" algn="ctr">
              <a:noFill/>
              <a:miter lim="800000"/>
              <a:headEnd/>
              <a:tailEnd/>
            </a:ln>
            <a:effectLst/>
          </p:spPr>
        </p:pic>
        <p:sp>
          <p:nvSpPr>
            <p:cNvPr id="7" name="Text Box 10"/>
            <p:cNvSpPr txBox="1">
              <a:spLocks noChangeArrowheads="1"/>
            </p:cNvSpPr>
            <p:nvPr/>
          </p:nvSpPr>
          <p:spPr bwMode="auto">
            <a:xfrm>
              <a:off x="2667000" y="4957853"/>
              <a:ext cx="856043" cy="268366"/>
            </a:xfrm>
            <a:prstGeom prst="rect">
              <a:avLst/>
            </a:prstGeom>
            <a:noFill/>
            <a:ln w="9525" algn="ctr">
              <a:noFill/>
              <a:miter lim="800000"/>
            </a:ln>
            <a:effectLst/>
          </p:spPr>
          <p:txBody>
            <a:bodyPr wrap="none" lIns="80963" tIns="40481" rIns="80963" bIns="40481">
              <a:spAutoFit/>
            </a:bodyPr>
            <a:lstStyle/>
            <a:p>
              <a:r>
                <a:rPr lang="zh-CN" altLang="en-US" sz="1350" dirty="0"/>
                <a:t>泛化关系</a:t>
              </a:r>
              <a:endParaRPr lang="zh-CN" altLang="en-US" sz="1350" dirty="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详解：泛化</a:t>
            </a:r>
            <a:r>
              <a:rPr lang="en-US" altLang="zh-CN" dirty="0" smtClean="0"/>
              <a:t>(</a:t>
            </a:r>
            <a:r>
              <a:rPr lang="en-US" altLang="zh-CN" cap="none" dirty="0" smtClean="0"/>
              <a:t>Generalization</a:t>
            </a:r>
            <a:r>
              <a:rPr lang="en-US" altLang="zh-CN" dirty="0" smtClean="0"/>
              <a:t>)</a:t>
            </a:r>
            <a:r>
              <a:rPr lang="zh-CN" altLang="en-US" dirty="0" smtClean="0"/>
              <a:t>关系</a:t>
            </a:r>
            <a:endParaRPr lang="zh-CN" altLang="en-US" dirty="0"/>
          </a:p>
        </p:txBody>
      </p:sp>
      <p:sp>
        <p:nvSpPr>
          <p:cNvPr id="2" name="文本占位符 1"/>
          <p:cNvSpPr>
            <a:spLocks noGrp="1"/>
          </p:cNvSpPr>
          <p:nvPr>
            <p:ph idx="1"/>
          </p:nvPr>
        </p:nvSpPr>
        <p:spPr/>
        <p:txBody>
          <a:bodyPr>
            <a:normAutofit/>
          </a:bodyPr>
          <a:lstStyle/>
          <a:p>
            <a:pPr>
              <a:lnSpc>
                <a:spcPct val="130000"/>
              </a:lnSpc>
              <a:spcBef>
                <a:spcPts val="1800"/>
              </a:spcBef>
            </a:pPr>
            <a:r>
              <a:rPr lang="zh-CN" altLang="en-US" sz="2400" dirty="0"/>
              <a:t>当多个用例</a:t>
            </a:r>
            <a:r>
              <a:rPr lang="zh-CN" altLang="en-US" sz="2400" dirty="0">
                <a:solidFill>
                  <a:srgbClr val="FF0000"/>
                </a:solidFill>
              </a:rPr>
              <a:t>共同拥有一种类似的结构和行为</a:t>
            </a:r>
            <a:r>
              <a:rPr lang="zh-CN" altLang="en-US" sz="2400" dirty="0"/>
              <a:t>的时候，我们可以将它们的共性</a:t>
            </a:r>
            <a:r>
              <a:rPr lang="zh-CN" altLang="en-US" sz="2400" dirty="0">
                <a:solidFill>
                  <a:srgbClr val="FF0000"/>
                </a:solidFill>
              </a:rPr>
              <a:t>抽象成为父用例</a:t>
            </a:r>
            <a:r>
              <a:rPr lang="zh-CN" altLang="en-US" sz="2400" dirty="0"/>
              <a:t>，其他的用例作为泛化关系中的子用例。</a:t>
            </a:r>
            <a:endParaRPr lang="en-US" altLang="zh-CN" sz="2400" dirty="0"/>
          </a:p>
          <a:p>
            <a:pPr>
              <a:lnSpc>
                <a:spcPct val="130000"/>
              </a:lnSpc>
              <a:spcBef>
                <a:spcPts val="1800"/>
              </a:spcBef>
            </a:pPr>
            <a:r>
              <a:rPr lang="zh-CN" altLang="en-US" sz="2400" dirty="0"/>
              <a:t>泛化关系是对父用例具有一定的</a:t>
            </a:r>
            <a:r>
              <a:rPr lang="zh-CN" altLang="en-US" sz="2400" dirty="0">
                <a:solidFill>
                  <a:srgbClr val="FF0000"/>
                </a:solidFill>
              </a:rPr>
              <a:t>强依赖关系</a:t>
            </a:r>
            <a:r>
              <a:rPr lang="zh-CN" altLang="en-US" sz="2400" dirty="0"/>
              <a:t>，子用例表示父用例的特殊形式，可以继承父用例的行为和属性，还可以添加自己的行为和属性。</a:t>
            </a:r>
            <a:endParaRPr lang="en-US" altLang="zh-CN" sz="2400" dirty="0"/>
          </a:p>
        </p:txBody>
      </p:sp>
      <p:sp>
        <p:nvSpPr>
          <p:cNvPr id="4" name="日期占位符 3"/>
          <p:cNvSpPr>
            <a:spLocks noGrp="1"/>
          </p:cNvSpPr>
          <p:nvPr>
            <p:ph type="dt" sz="half" idx="10"/>
          </p:nvPr>
        </p:nvSpPr>
        <p:spPr/>
        <p:txBody>
          <a:bodyPr/>
          <a:lstStyle/>
          <a:p>
            <a:fld id="{15EC43FF-1CB8-4BD3-AD43-1CF1AF2D4D65}"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泛化</a:t>
            </a:r>
            <a:r>
              <a:rPr lang="zh-CN" altLang="en-US" dirty="0" smtClean="0"/>
              <a:t>举例</a:t>
            </a:r>
            <a:endParaRPr lang="zh-CN" altLang="en-US" dirty="0"/>
          </a:p>
        </p:txBody>
      </p:sp>
      <p:sp>
        <p:nvSpPr>
          <p:cNvPr id="2" name="文本占位符 1"/>
          <p:cNvSpPr>
            <a:spLocks noGrp="1"/>
          </p:cNvSpPr>
          <p:nvPr>
            <p:ph idx="1"/>
          </p:nvPr>
        </p:nvSpPr>
        <p:spPr/>
        <p:txBody>
          <a:bodyPr>
            <a:noAutofit/>
          </a:bodyPr>
          <a:lstStyle/>
          <a:p>
            <a:pPr marL="342900" indent="-342900">
              <a:lnSpc>
                <a:spcPct val="130000"/>
              </a:lnSpc>
            </a:pPr>
            <a:r>
              <a:rPr lang="zh-CN" altLang="en-US" sz="2400" dirty="0"/>
              <a:t>在订票系统中，“订票” 是“电话订票” 和“网上订票” 的抽象。</a:t>
            </a:r>
            <a:endParaRPr lang="en-US" altLang="zh-CN" sz="2400" dirty="0"/>
          </a:p>
          <a:p>
            <a:pPr marL="342900" indent="-342900">
              <a:lnSpc>
                <a:spcPct val="130000"/>
              </a:lnSpc>
            </a:pPr>
            <a:endParaRPr lang="en-US" altLang="zh-CN" sz="2400" dirty="0"/>
          </a:p>
          <a:p>
            <a:pPr marL="342900" indent="-342900">
              <a:lnSpc>
                <a:spcPct val="130000"/>
              </a:lnSpc>
            </a:pPr>
            <a:endParaRPr lang="en-US" altLang="zh-CN" sz="2400" dirty="0"/>
          </a:p>
          <a:p>
            <a:pPr marL="342900" indent="-342900">
              <a:lnSpc>
                <a:spcPct val="130000"/>
              </a:lnSpc>
            </a:pPr>
            <a:endParaRPr lang="en-US" altLang="zh-CN" sz="2400" dirty="0"/>
          </a:p>
          <a:p>
            <a:pPr marL="342900" indent="-342900">
              <a:lnSpc>
                <a:spcPct val="130000"/>
              </a:lnSpc>
            </a:pPr>
            <a:r>
              <a:rPr lang="zh-CN" altLang="en-US" sz="2400" dirty="0">
                <a:solidFill>
                  <a:srgbClr val="FF0000"/>
                </a:solidFill>
              </a:rPr>
              <a:t>注意箭头指向：</a:t>
            </a:r>
            <a:r>
              <a:rPr lang="zh-CN" altLang="en-US" sz="2400" dirty="0"/>
              <a:t>由“子”指向“父”。 </a:t>
            </a:r>
            <a:endParaRPr lang="zh-CN" altLang="en-US" sz="2400" dirty="0"/>
          </a:p>
        </p:txBody>
      </p:sp>
      <p:sp>
        <p:nvSpPr>
          <p:cNvPr id="4" name="日期占位符 3"/>
          <p:cNvSpPr>
            <a:spLocks noGrp="1"/>
          </p:cNvSpPr>
          <p:nvPr>
            <p:ph type="dt" sz="half" idx="10"/>
          </p:nvPr>
        </p:nvSpPr>
        <p:spPr/>
        <p:txBody>
          <a:bodyPr/>
          <a:lstStyle/>
          <a:p>
            <a:fld id="{CA07957C-BAC2-4512-A334-338D28DBD6BC}"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14020" name="Picture 4"/>
          <p:cNvPicPr>
            <a:picLocks noChangeAspect="1" noChangeArrowheads="1"/>
          </p:cNvPicPr>
          <p:nvPr/>
        </p:nvPicPr>
        <p:blipFill>
          <a:blip r:embed="rId1" cstate="print"/>
          <a:srcRect/>
          <a:stretch>
            <a:fillRect/>
          </a:stretch>
        </p:blipFill>
        <p:spPr bwMode="auto">
          <a:xfrm>
            <a:off x="2383703" y="1508387"/>
            <a:ext cx="5792043" cy="2640413"/>
          </a:xfrm>
          <a:prstGeom prst="rect">
            <a:avLst/>
          </a:prstGeom>
          <a:noFill/>
          <a:ln w="9525" algn="ctr">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4020"/>
                                        </p:tgtEl>
                                        <p:attrNameLst>
                                          <p:attrName>style.visibility</p:attrName>
                                        </p:attrNameLst>
                                      </p:cBhvr>
                                      <p:to>
                                        <p:strVal val="visible"/>
                                      </p:to>
                                    </p:set>
                                    <p:animEffect transition="in" filter="randombar(horizontal)">
                                      <p:cBhvr>
                                        <p:cTn id="12" dur="500"/>
                                        <p:tgtEl>
                                          <p:spTgt spid="21402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up)">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泛化</a:t>
            </a:r>
            <a:r>
              <a:rPr lang="zh-CN" altLang="en-US" dirty="0" smtClean="0"/>
              <a:t>举例</a:t>
            </a:r>
            <a:endParaRPr lang="zh-CN" altLang="en-US" dirty="0"/>
          </a:p>
        </p:txBody>
      </p:sp>
      <p:sp>
        <p:nvSpPr>
          <p:cNvPr id="2" name="文本占位符 1"/>
          <p:cNvSpPr>
            <a:spLocks noGrp="1"/>
          </p:cNvSpPr>
          <p:nvPr>
            <p:ph idx="1"/>
          </p:nvPr>
        </p:nvSpPr>
        <p:spPr/>
        <p:txBody>
          <a:bodyPr>
            <a:normAutofit/>
          </a:bodyPr>
          <a:lstStyle/>
          <a:p>
            <a:pPr marL="342900" indent="-342900">
              <a:lnSpc>
                <a:spcPct val="130000"/>
              </a:lnSpc>
            </a:pPr>
            <a:r>
              <a:rPr lang="zh-CN" altLang="en-US" sz="2400" dirty="0"/>
              <a:t>在投核保系统中，“核保”用例是“自动核保”和“人工核保”的抽象。 </a:t>
            </a:r>
            <a:endParaRPr lang="zh-CN" altLang="en-US" sz="2400" dirty="0"/>
          </a:p>
          <a:p>
            <a:pPr marL="342900" indent="-342900">
              <a:lnSpc>
                <a:spcPct val="130000"/>
              </a:lnSpc>
            </a:pPr>
            <a:endParaRPr lang="zh-CN" altLang="en-US" sz="2400" dirty="0"/>
          </a:p>
        </p:txBody>
      </p:sp>
      <p:sp>
        <p:nvSpPr>
          <p:cNvPr id="4" name="日期占位符 3"/>
          <p:cNvSpPr>
            <a:spLocks noGrp="1"/>
          </p:cNvSpPr>
          <p:nvPr>
            <p:ph type="dt" sz="half" idx="10"/>
          </p:nvPr>
        </p:nvSpPr>
        <p:spPr/>
        <p:txBody>
          <a:bodyPr/>
          <a:lstStyle/>
          <a:p>
            <a:fld id="{CD7D3DF0-E1FF-4D11-9D91-7450C8BF8589}"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5494" y="2043670"/>
            <a:ext cx="5683827"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泛化</a:t>
            </a:r>
            <a:r>
              <a:rPr lang="zh-CN" altLang="en-US" dirty="0" smtClean="0"/>
              <a:t>举例</a:t>
            </a:r>
            <a:endParaRPr lang="zh-CN" altLang="en-US" dirty="0"/>
          </a:p>
        </p:txBody>
      </p:sp>
      <p:sp>
        <p:nvSpPr>
          <p:cNvPr id="2" name="文本占位符 1"/>
          <p:cNvSpPr>
            <a:spLocks noGrp="1"/>
          </p:cNvSpPr>
          <p:nvPr>
            <p:ph idx="1"/>
          </p:nvPr>
        </p:nvSpPr>
        <p:spPr>
          <a:xfrm>
            <a:off x="768096" y="937543"/>
            <a:ext cx="7832833" cy="3806854"/>
          </a:xfrm>
        </p:spPr>
        <p:txBody>
          <a:bodyPr>
            <a:normAutofit/>
          </a:bodyPr>
          <a:lstStyle/>
          <a:p>
            <a:pPr marL="342900" indent="-342900">
              <a:lnSpc>
                <a:spcPct val="120000"/>
              </a:lnSpc>
            </a:pPr>
            <a:r>
              <a:rPr lang="zh-CN" altLang="en-US" sz="2400" dirty="0"/>
              <a:t>在系统验证模块中，识别用户用例有两个子用例“验证口令”和“视网膜扫描”。</a:t>
            </a:r>
            <a:endParaRPr lang="zh-CN" altLang="en-US" sz="3600" dirty="0"/>
          </a:p>
        </p:txBody>
      </p:sp>
      <p:sp>
        <p:nvSpPr>
          <p:cNvPr id="4" name="日期占位符 3"/>
          <p:cNvSpPr>
            <a:spLocks noGrp="1"/>
          </p:cNvSpPr>
          <p:nvPr>
            <p:ph type="dt" sz="half" idx="10"/>
          </p:nvPr>
        </p:nvSpPr>
        <p:spPr/>
        <p:txBody>
          <a:bodyPr/>
          <a:lstStyle/>
          <a:p>
            <a:fld id="{854A9DD0-4A1C-4C23-BF96-7C2A80442734}"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13668" name="Picture 4" descr="huanfa"/>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120665" y="1825004"/>
            <a:ext cx="4698206" cy="270033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randombar(horizontal)">
                                      <p:cBhvr>
                                        <p:cTn id="12"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泛化</a:t>
            </a:r>
            <a:r>
              <a:rPr lang="zh-CN" altLang="en-US" dirty="0" smtClean="0"/>
              <a:t>练习</a:t>
            </a:r>
            <a:endParaRPr lang="zh-CN" altLang="en-US" dirty="0"/>
          </a:p>
        </p:txBody>
      </p:sp>
      <p:sp>
        <p:nvSpPr>
          <p:cNvPr id="5" name="文本占位符 4"/>
          <p:cNvSpPr>
            <a:spLocks noGrp="1"/>
          </p:cNvSpPr>
          <p:nvPr>
            <p:ph idx="1"/>
          </p:nvPr>
        </p:nvSpPr>
        <p:spPr/>
        <p:txBody>
          <a:bodyPr>
            <a:normAutofit/>
          </a:bodyPr>
          <a:lstStyle/>
          <a:p>
            <a:pPr marL="342900" indent="-342900">
              <a:lnSpc>
                <a:spcPct val="120000"/>
              </a:lnSpc>
            </a:pPr>
            <a:r>
              <a:rPr lang="zh-CN" altLang="en-US" sz="2400" dirty="0"/>
              <a:t>在图书管理系统中，用例“查找书籍”负责在图书馆的数据库中查找符合输入信息的书籍。该用例有两个子用例“精确查找”和“模糊查找”。 画出该用例图。</a:t>
            </a:r>
            <a:endParaRPr lang="zh-CN" altLang="en-US" sz="2400" dirty="0"/>
          </a:p>
        </p:txBody>
      </p:sp>
      <p:sp>
        <p:nvSpPr>
          <p:cNvPr id="4" name="日期占位符 3"/>
          <p:cNvSpPr>
            <a:spLocks noGrp="1"/>
          </p:cNvSpPr>
          <p:nvPr>
            <p:ph type="dt" sz="half" idx="10"/>
          </p:nvPr>
        </p:nvSpPr>
        <p:spPr/>
        <p:txBody>
          <a:bodyPr/>
          <a:lstStyle/>
          <a:p>
            <a:fld id="{9C928B17-0D7B-4005-BCE5-0DB6DC38DF70}"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14692" name="Rectangle 4"/>
          <p:cNvSpPr>
            <a:spLocks noChangeArrowheads="1"/>
          </p:cNvSpPr>
          <p:nvPr/>
        </p:nvSpPr>
        <p:spPr bwMode="auto">
          <a:xfrm>
            <a:off x="1143001" y="-150041"/>
            <a:ext cx="184731" cy="300082"/>
          </a:xfrm>
          <a:prstGeom prst="rect">
            <a:avLst/>
          </a:prstGeom>
          <a:noFill/>
          <a:ln w="9525">
            <a:noFill/>
            <a:miter lim="800000"/>
          </a:ln>
          <a:effectLst/>
        </p:spPr>
        <p:txBody>
          <a:bodyPr wrap="none" anchor="ctr">
            <a:spAutoFit/>
          </a:bodyPr>
          <a:lstStyle/>
          <a:p>
            <a:endParaRPr lang="zh-CN" altLang="en-US" sz="1350"/>
          </a:p>
        </p:txBody>
      </p:sp>
      <p:pic>
        <p:nvPicPr>
          <p:cNvPr id="3" name="图片 2"/>
          <p:cNvPicPr>
            <a:picLocks noChangeAspect="1"/>
          </p:cNvPicPr>
          <p:nvPr/>
        </p:nvPicPr>
        <p:blipFill>
          <a:blip r:embed="rId1" cstate="print">
            <a:clrChange>
              <a:clrFrom>
                <a:srgbClr val="FFFFFF"/>
              </a:clrFrom>
              <a:clrTo>
                <a:srgbClr val="FFFFFF">
                  <a:alpha val="0"/>
                </a:srgbClr>
              </a:clrTo>
            </a:clrChange>
          </a:blip>
          <a:stretch>
            <a:fillRect/>
          </a:stretch>
        </p:blipFill>
        <p:spPr>
          <a:xfrm>
            <a:off x="2383703" y="2417571"/>
            <a:ext cx="4275758" cy="21020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用例图、参与者、用例、关系</a:t>
            </a:r>
            <a:r>
              <a:rPr lang="zh-CN" altLang="en-US" dirty="0" smtClean="0"/>
              <a:t>小结</a:t>
            </a:r>
            <a:endParaRPr lang="zh-CN" altLang="en-US" dirty="0"/>
          </a:p>
        </p:txBody>
      </p:sp>
      <p:sp>
        <p:nvSpPr>
          <p:cNvPr id="3" name="文本占位符 2"/>
          <p:cNvSpPr>
            <a:spLocks noGrp="1"/>
          </p:cNvSpPr>
          <p:nvPr>
            <p:ph idx="1"/>
          </p:nvPr>
        </p:nvSpPr>
        <p:spPr/>
        <p:txBody>
          <a:bodyPr>
            <a:normAutofit fontScale="47500" lnSpcReduction="20000"/>
          </a:bodyPr>
          <a:lstStyle/>
          <a:p>
            <a:pPr marL="82550" indent="0">
              <a:spcBef>
                <a:spcPts val="1800"/>
              </a:spcBef>
              <a:buNone/>
            </a:pPr>
            <a:r>
              <a:rPr lang="zh-CN" altLang="en-US" sz="4200" b="1" dirty="0" smtClean="0"/>
              <a:t>参与者</a:t>
            </a:r>
            <a:r>
              <a:rPr lang="zh-CN" altLang="en-US" sz="4200" b="1" dirty="0"/>
              <a:t>和用例间的</a:t>
            </a:r>
            <a:r>
              <a:rPr lang="zh-CN" altLang="en-US" sz="4200" b="1" dirty="0" smtClean="0"/>
              <a:t>关系：</a:t>
            </a:r>
            <a:endParaRPr lang="zh-CN" altLang="en-US" sz="4200" b="1" dirty="0"/>
          </a:p>
          <a:p>
            <a:pPr>
              <a:spcBef>
                <a:spcPts val="1800"/>
              </a:spcBef>
            </a:pPr>
            <a:r>
              <a:rPr lang="zh-CN" altLang="en-US" sz="4200" dirty="0"/>
              <a:t>关联关系</a:t>
            </a:r>
            <a:endParaRPr lang="en-US" altLang="zh-CN" sz="4200" b="1" dirty="0"/>
          </a:p>
          <a:p>
            <a:pPr marL="82550" indent="0">
              <a:spcBef>
                <a:spcPts val="1800"/>
              </a:spcBef>
              <a:buNone/>
            </a:pPr>
            <a:r>
              <a:rPr lang="zh-CN" altLang="en-US" sz="4200" b="1" dirty="0"/>
              <a:t>参与者之间的</a:t>
            </a:r>
            <a:r>
              <a:rPr lang="zh-CN" altLang="en-US" sz="4200" b="1" dirty="0" smtClean="0"/>
              <a:t>关系：</a:t>
            </a:r>
            <a:endParaRPr lang="en-US" altLang="zh-CN" sz="4200" b="1" dirty="0"/>
          </a:p>
          <a:p>
            <a:pPr>
              <a:spcBef>
                <a:spcPts val="1800"/>
              </a:spcBef>
            </a:pPr>
            <a:r>
              <a:rPr lang="zh-CN" altLang="en-US" sz="4200" dirty="0"/>
              <a:t>泛化关系</a:t>
            </a:r>
            <a:endParaRPr lang="en-US" altLang="zh-CN" sz="4200" dirty="0"/>
          </a:p>
          <a:p>
            <a:pPr marL="82550" indent="0">
              <a:spcBef>
                <a:spcPts val="1800"/>
              </a:spcBef>
              <a:buNone/>
            </a:pPr>
            <a:r>
              <a:rPr lang="zh-CN" altLang="en-US" sz="4200" b="1" dirty="0"/>
              <a:t>用例之间的三种</a:t>
            </a:r>
            <a:r>
              <a:rPr lang="zh-CN" altLang="en-US" sz="4200" b="1" dirty="0" smtClean="0"/>
              <a:t>关系：</a:t>
            </a:r>
            <a:endParaRPr lang="en-US" altLang="zh-CN" sz="4200" b="1" dirty="0"/>
          </a:p>
          <a:p>
            <a:pPr>
              <a:spcBef>
                <a:spcPts val="1800"/>
              </a:spcBef>
            </a:pPr>
            <a:r>
              <a:rPr lang="zh-CN" altLang="zh-CN" sz="4200" dirty="0"/>
              <a:t>包含关系（Include）</a:t>
            </a:r>
            <a:endParaRPr lang="zh-CN" altLang="zh-CN" sz="4200" dirty="0"/>
          </a:p>
          <a:p>
            <a:pPr>
              <a:spcBef>
                <a:spcPts val="450"/>
              </a:spcBef>
            </a:pPr>
            <a:r>
              <a:rPr lang="zh-CN" altLang="zh-CN" sz="4200" dirty="0"/>
              <a:t>扩展关系（Extend）</a:t>
            </a:r>
            <a:endParaRPr lang="en-US" altLang="zh-CN" sz="4200" dirty="0"/>
          </a:p>
          <a:p>
            <a:pPr>
              <a:spcBef>
                <a:spcPts val="450"/>
              </a:spcBef>
            </a:pPr>
            <a:r>
              <a:rPr lang="zh-CN" altLang="zh-CN" sz="4200" dirty="0"/>
              <a:t>泛化关系（Generalization）</a:t>
            </a:r>
            <a:endParaRPr lang="en-US" altLang="zh-CN" sz="4200" dirty="0"/>
          </a:p>
        </p:txBody>
      </p:sp>
      <p:sp>
        <p:nvSpPr>
          <p:cNvPr id="4" name="日期占位符 3"/>
          <p:cNvSpPr>
            <a:spLocks noGrp="1"/>
          </p:cNvSpPr>
          <p:nvPr>
            <p:ph type="dt" sz="half" idx="10"/>
          </p:nvPr>
        </p:nvSpPr>
        <p:spPr/>
        <p:txBody>
          <a:bodyPr/>
          <a:lstStyle/>
          <a:p>
            <a:fld id="{083FEBA8-2D65-47B1-8333-9E2AE44E5D65}"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dirty="0" smtClean="0">
                <a:latin typeface="+mj-ea"/>
              </a:rPr>
              <a:t>案例</a:t>
            </a:r>
            <a:r>
              <a:rPr lang="en-US" altLang="zh-CN" dirty="0" smtClean="0">
                <a:latin typeface="+mj-ea"/>
              </a:rPr>
              <a:t>——</a:t>
            </a:r>
            <a:r>
              <a:rPr lang="zh-CN" altLang="en-US" dirty="0" smtClean="0">
                <a:latin typeface="+mj-ea"/>
              </a:rPr>
              <a:t>图书销售系统用例图</a:t>
            </a:r>
            <a:endParaRPr lang="en-US" dirty="0">
              <a:latin typeface="+mj-ea"/>
            </a:endParaRPr>
          </a:p>
        </p:txBody>
      </p:sp>
      <p:sp>
        <p:nvSpPr>
          <p:cNvPr id="11" name="内容占位符 10"/>
          <p:cNvSpPr>
            <a:spLocks noGrp="1"/>
          </p:cNvSpPr>
          <p:nvPr>
            <p:ph idx="1"/>
          </p:nvPr>
        </p:nvSpPr>
        <p:spPr>
          <a:xfrm>
            <a:off x="755572" y="1083959"/>
            <a:ext cx="3215180" cy="3479329"/>
          </a:xfrm>
        </p:spPr>
        <p:txBody>
          <a:bodyPr>
            <a:noAutofit/>
          </a:bodyPr>
          <a:lstStyle/>
          <a:p>
            <a:pPr marL="0" indent="0">
              <a:buNone/>
            </a:pPr>
            <a:r>
              <a:rPr lang="zh-CN" altLang="zh-CN" sz="2200" dirty="0"/>
              <a:t>操作者之间可以存在泛化关系，类似的参与者可以组成一个层级结构。在网上书店的例子中，会员是游客的泛化，游客有浏览图书的用例，而会员不仅包含游客的全部用例，还具有自己特有的购买图书用例，</a:t>
            </a:r>
            <a:r>
              <a:rPr lang="zh-CN" altLang="zh-CN" sz="2200" dirty="0" smtClean="0"/>
              <a:t>参见</a:t>
            </a:r>
            <a:r>
              <a:rPr lang="zh-CN" altLang="en-US" sz="2200" dirty="0" smtClean="0"/>
              <a:t>右</a:t>
            </a:r>
            <a:r>
              <a:rPr lang="zh-CN" altLang="zh-CN" sz="2200" dirty="0" smtClean="0"/>
              <a:t>图。</a:t>
            </a:r>
            <a:endParaRPr lang="zh-CN" altLang="zh-CN" sz="2200" dirty="0"/>
          </a:p>
        </p:txBody>
      </p:sp>
      <p:sp>
        <p:nvSpPr>
          <p:cNvPr id="5"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4" name="Rectangle 4"/>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6"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9" name="Rectangle 4"/>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10"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8"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12"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3"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26" y="960579"/>
            <a:ext cx="5974915" cy="376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日期占位符 12"/>
          <p:cNvSpPr>
            <a:spLocks noGrp="1"/>
          </p:cNvSpPr>
          <p:nvPr>
            <p:ph type="dt" sz="half" idx="10"/>
          </p:nvPr>
        </p:nvSpPr>
        <p:spPr/>
        <p:txBody>
          <a:bodyPr/>
          <a:lstStyle/>
          <a:p>
            <a:fld id="{233A3D5F-94DA-4E1D-9C53-583B50C97A88}" type="datetime1">
              <a:rPr lang="zh-CN" altLang="en-US" smtClean="0"/>
            </a:fld>
            <a:endParaRPr lang="zh-CN" altLang="en-US" dirty="0"/>
          </a:p>
        </p:txBody>
      </p:sp>
      <p:sp>
        <p:nvSpPr>
          <p:cNvPr id="14" name="页脚占位符 13"/>
          <p:cNvSpPr>
            <a:spLocks noGrp="1"/>
          </p:cNvSpPr>
          <p:nvPr>
            <p:ph type="ftr" sz="quarter" idx="11"/>
          </p:nvPr>
        </p:nvSpPr>
        <p:spPr/>
        <p:txBody>
          <a:bodyPr/>
          <a:lstStyle/>
          <a:p>
            <a:r>
              <a:rPr lang="zh-CN" altLang="en-US" smtClean="0"/>
              <a:t>软件工程</a:t>
            </a:r>
            <a:endParaRPr lang="zh-CN" altLang="en-US" dirty="0"/>
          </a:p>
        </p:txBody>
      </p:sp>
      <p:sp>
        <p:nvSpPr>
          <p:cNvPr id="15" name="灯片编号占位符 1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本次</a:t>
            </a:r>
            <a:r>
              <a:rPr lang="zh-CN" altLang="en-US" dirty="0" smtClean="0"/>
              <a:t>课程</a:t>
            </a:r>
            <a:r>
              <a:rPr lang="zh-CN" altLang="en-US" b="1" dirty="0" smtClean="0"/>
              <a:t>速递</a:t>
            </a:r>
            <a:endParaRPr lang="zh-CN" altLang="en-US" b="1" dirty="0"/>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smtClean="0">
                <a:solidFill>
                  <a:schemeClr val="tx2">
                    <a:lumMod val="90000"/>
                    <a:lumOff val="10000"/>
                  </a:schemeClr>
                </a:solidFill>
                <a:latin typeface="+mj-ea"/>
                <a:ea typeface="+mj-ea"/>
              </a:rPr>
              <a:t>第</a:t>
            </a:r>
            <a:r>
              <a:rPr lang="en-US" altLang="zh-CN" dirty="0" smtClean="0">
                <a:solidFill>
                  <a:schemeClr val="tx2">
                    <a:lumMod val="90000"/>
                    <a:lumOff val="10000"/>
                  </a:schemeClr>
                </a:solidFill>
                <a:latin typeface="+mj-ea"/>
                <a:ea typeface="+mj-ea"/>
              </a:rPr>
              <a:t>3</a:t>
            </a:r>
            <a:r>
              <a:rPr lang="zh-CN" altLang="en-US" dirty="0" smtClean="0">
                <a:solidFill>
                  <a:schemeClr val="tx2">
                    <a:lumMod val="90000"/>
                    <a:lumOff val="10000"/>
                  </a:schemeClr>
                </a:solidFill>
                <a:latin typeface="+mj-ea"/>
                <a:ea typeface="+mj-ea"/>
              </a:rPr>
              <a:t>章</a:t>
            </a:r>
            <a:r>
              <a:rPr lang="en-US" altLang="zh-CN" dirty="0" smtClean="0">
                <a:solidFill>
                  <a:schemeClr val="tx2">
                    <a:lumMod val="90000"/>
                    <a:lumOff val="10000"/>
                  </a:schemeClr>
                </a:solidFill>
                <a:latin typeface="+mj-ea"/>
                <a:ea typeface="+mj-ea"/>
              </a:rPr>
              <a:t> </a:t>
            </a:r>
            <a:r>
              <a:rPr lang="zh-CN" altLang="en-US" dirty="0" smtClean="0">
                <a:solidFill>
                  <a:schemeClr val="tx2">
                    <a:lumMod val="90000"/>
                    <a:lumOff val="10000"/>
                  </a:schemeClr>
                </a:solidFill>
                <a:latin typeface="+mj-ea"/>
                <a:ea typeface="+mj-ea"/>
              </a:rPr>
              <a:t>需求分析</a:t>
            </a:r>
            <a:endParaRPr lang="en-US" altLang="zh-CN" sz="2400" dirty="0" smtClean="0">
              <a:latin typeface="+mj-ea"/>
              <a:ea typeface="+mj-ea"/>
            </a:endParaRPr>
          </a:p>
          <a:p>
            <a:pPr marL="1108710" lvl="1" indent="-457200">
              <a:lnSpc>
                <a:spcPct val="120000"/>
              </a:lnSpc>
            </a:pPr>
            <a:r>
              <a:rPr lang="zh-CN" altLang="en-US" dirty="0" smtClean="0"/>
              <a:t>需求建模的方法</a:t>
            </a:r>
            <a:endParaRPr lang="en-US" altLang="zh-CN" dirty="0" smtClean="0"/>
          </a:p>
          <a:p>
            <a:pPr marL="1108710" lvl="1" indent="-457200">
              <a:lnSpc>
                <a:spcPct val="120000"/>
              </a:lnSpc>
            </a:pPr>
            <a:r>
              <a:rPr lang="zh-CN" altLang="en-US" dirty="0">
                <a:solidFill>
                  <a:schemeClr val="tx2">
                    <a:lumMod val="90000"/>
                    <a:lumOff val="10000"/>
                  </a:schemeClr>
                </a:solidFill>
              </a:rPr>
              <a:t>用</a:t>
            </a:r>
            <a:r>
              <a:rPr lang="zh-CN" altLang="en-US" dirty="0" smtClean="0">
                <a:solidFill>
                  <a:schemeClr val="tx2">
                    <a:lumMod val="90000"/>
                    <a:lumOff val="10000"/>
                  </a:schemeClr>
                </a:solidFill>
              </a:rPr>
              <a:t>例图的组成</a:t>
            </a:r>
            <a:endParaRPr lang="en-US" altLang="zh-CN" dirty="0" smtClean="0">
              <a:solidFill>
                <a:schemeClr val="tx2">
                  <a:lumMod val="90000"/>
                  <a:lumOff val="10000"/>
                </a:schemeClr>
              </a:solidFill>
            </a:endParaRPr>
          </a:p>
          <a:p>
            <a:pPr marL="1108710" lvl="1" indent="-457200">
              <a:lnSpc>
                <a:spcPct val="120000"/>
              </a:lnSpc>
            </a:pPr>
            <a:r>
              <a:rPr lang="zh-CN" altLang="en-US" dirty="0" smtClean="0"/>
              <a:t>业务用例建模</a:t>
            </a:r>
            <a:endParaRPr lang="zh-CN" altLang="en-US" dirty="0">
              <a:solidFill>
                <a:schemeClr val="tx2">
                  <a:lumMod val="90000"/>
                  <a:lumOff val="10000"/>
                </a:schemeClr>
              </a:solidFill>
            </a:endParaRPr>
          </a:p>
        </p:txBody>
      </p:sp>
      <p:sp>
        <p:nvSpPr>
          <p:cNvPr id="7" name="日期占位符 6"/>
          <p:cNvSpPr>
            <a:spLocks noGrp="1"/>
          </p:cNvSpPr>
          <p:nvPr>
            <p:ph type="dt" sz="half" idx="10"/>
          </p:nvPr>
        </p:nvSpPr>
        <p:spPr/>
        <p:txBody>
          <a:bodyPr/>
          <a:lstStyle/>
          <a:p>
            <a:fld id="{388ACE4A-BF0E-47BD-A498-AB437BF41BE9}"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4" name="图片 3"/>
          <p:cNvPicPr>
            <a:picLocks noChangeAspect="1"/>
          </p:cNvPicPr>
          <p:nvPr/>
        </p:nvPicPr>
        <p:blipFill rotWithShape="1">
          <a:blip r:embed="rId1"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a:fillRect/>
          </a:stretch>
        </p:blipFill>
        <p:spPr>
          <a:xfrm>
            <a:off x="5775158" y="1010427"/>
            <a:ext cx="3176338" cy="34171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案例</a:t>
            </a:r>
            <a:r>
              <a:rPr lang="en-US" altLang="zh-CN" dirty="0"/>
              <a:t>——</a:t>
            </a:r>
            <a:r>
              <a:rPr lang="zh-CN" altLang="en-US" dirty="0"/>
              <a:t>网上购物系统用</a:t>
            </a:r>
            <a:r>
              <a:rPr lang="zh-CN" altLang="en-US" dirty="0" smtClean="0"/>
              <a:t>例图</a:t>
            </a:r>
            <a:endParaRPr lang="zh-CN" altLang="en-US" dirty="0"/>
          </a:p>
        </p:txBody>
      </p:sp>
      <p:sp>
        <p:nvSpPr>
          <p:cNvPr id="4" name="文本占位符 3"/>
          <p:cNvSpPr>
            <a:spLocks noGrp="1"/>
          </p:cNvSpPr>
          <p:nvPr>
            <p:ph idx="1"/>
          </p:nvPr>
        </p:nvSpPr>
        <p:spPr>
          <a:xfrm>
            <a:off x="439387" y="828912"/>
            <a:ext cx="8442614" cy="3867483"/>
          </a:xfrm>
        </p:spPr>
        <p:txBody>
          <a:bodyPr>
            <a:noAutofit/>
          </a:bodyPr>
          <a:lstStyle/>
          <a:p>
            <a:pPr marL="342900" indent="-342900">
              <a:lnSpc>
                <a:spcPct val="100000"/>
              </a:lnSpc>
              <a:spcBef>
                <a:spcPts val="600"/>
              </a:spcBef>
            </a:pPr>
            <a:r>
              <a:rPr lang="zh-CN" altLang="en-US" sz="1900" dirty="0"/>
              <a:t>案例分析：（联系自己淘宝的过程）</a:t>
            </a:r>
            <a:endParaRPr lang="en-US" altLang="zh-CN" sz="1900" dirty="0"/>
          </a:p>
          <a:p>
            <a:pPr marL="342900" indent="-342900">
              <a:lnSpc>
                <a:spcPct val="100000"/>
              </a:lnSpc>
              <a:spcBef>
                <a:spcPts val="600"/>
              </a:spcBef>
            </a:pPr>
            <a:r>
              <a:rPr lang="zh-CN" altLang="en-US" sz="1900" dirty="0"/>
              <a:t>用户通过网址访问网上购物系统，进入系统后，用户根据分类目录浏览商品名称、规格、单价、图片等信息，直至浏览某个商品的详细技术指标。浏览过程中，用户可以随时将商品放入购物车，系统可显示购物车内已选购的商品、单价、数量及价格，用户还可以随时删去购物车内尚未结账的商品。</a:t>
            </a:r>
            <a:endParaRPr lang="en-US" altLang="zh-CN" sz="1900" dirty="0"/>
          </a:p>
          <a:p>
            <a:pPr marL="342900" indent="-342900">
              <a:lnSpc>
                <a:spcPct val="100000"/>
              </a:lnSpc>
              <a:spcBef>
                <a:spcPts val="600"/>
              </a:spcBef>
            </a:pPr>
            <a:r>
              <a:rPr lang="zh-CN" altLang="en-US" sz="1900" dirty="0"/>
              <a:t>当客户选好商品后，可以结账，此时系统首先要求用户注册</a:t>
            </a:r>
            <a:r>
              <a:rPr lang="en-US" altLang="zh-CN" sz="1900" dirty="0"/>
              <a:t>/</a:t>
            </a:r>
            <a:r>
              <a:rPr lang="zh-CN" altLang="en-US" sz="1900" dirty="0"/>
              <a:t>登录，然后根据购物车中的商品生成订单，同时选择支付方式，填写派送信息，如送货地址、送货时间段等，此时可提交订单，系统返回用户一个订单号。系统提供网上在线支付和货到付款两种支付方式。在线支付由专门的网上支付系统实现，需填写相关账户的账号、密码等，并扣款，显示付款成功或失败。货到付款由送货员收取。用户还可以通过订单号查询订单的当前状态，如已提交未付款、已发货、已付款等，并允许取消尚未发货的订单。</a:t>
            </a:r>
            <a:endParaRPr lang="en-US" altLang="zh-CN" sz="19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8" name="日期占位符 7"/>
          <p:cNvSpPr>
            <a:spLocks noGrp="1"/>
          </p:cNvSpPr>
          <p:nvPr>
            <p:ph type="dt" sz="half" idx="10"/>
          </p:nvPr>
        </p:nvSpPr>
        <p:spPr/>
        <p:txBody>
          <a:bodyPr/>
          <a:lstStyle/>
          <a:p>
            <a:fld id="{2AD437FD-52A0-4905-AA88-C184C8093EB8}"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案例</a:t>
            </a:r>
            <a:r>
              <a:rPr lang="en-US" altLang="zh-CN" dirty="0"/>
              <a:t>——</a:t>
            </a:r>
            <a:r>
              <a:rPr lang="zh-CN" altLang="en-US" dirty="0"/>
              <a:t>网上购物系统用</a:t>
            </a:r>
            <a:r>
              <a:rPr lang="zh-CN" altLang="en-US" dirty="0" smtClean="0"/>
              <a:t>例图</a:t>
            </a:r>
            <a:endParaRPr lang="zh-CN" altLang="en-US" dirty="0"/>
          </a:p>
        </p:txBody>
      </p:sp>
      <p:sp>
        <p:nvSpPr>
          <p:cNvPr id="4" name="文本占位符 3"/>
          <p:cNvSpPr>
            <a:spLocks noGrp="1"/>
          </p:cNvSpPr>
          <p:nvPr>
            <p:ph idx="1"/>
          </p:nvPr>
        </p:nvSpPr>
        <p:spPr/>
        <p:txBody>
          <a:bodyPr>
            <a:normAutofit/>
          </a:bodyPr>
          <a:lstStyle/>
          <a:p>
            <a:pPr marL="285750" indent="-285750">
              <a:lnSpc>
                <a:spcPct val="120000"/>
              </a:lnSpc>
              <a:spcBef>
                <a:spcPts val="900"/>
              </a:spcBef>
            </a:pPr>
            <a:r>
              <a:rPr lang="zh-CN" altLang="en-US" sz="2400" dirty="0"/>
              <a:t>案例分析：（联系自己淘宝的过程）</a:t>
            </a:r>
            <a:endParaRPr lang="en-US" altLang="zh-CN" sz="2400" dirty="0"/>
          </a:p>
          <a:p>
            <a:pPr marL="285750" indent="-285750">
              <a:lnSpc>
                <a:spcPct val="120000"/>
              </a:lnSpc>
              <a:spcBef>
                <a:spcPts val="900"/>
              </a:spcBef>
            </a:pPr>
            <a:r>
              <a:rPr lang="zh-CN" altLang="en-US" sz="2400" dirty="0"/>
              <a:t>系统业务员将用户提交的订单交由物流系统或快递公司，向用户发货，物流系统或快递公司送达商品后对未付款的客户收款，并将用户签收单返回给系统业务员，系统业务员负责更新订单的状态，以便跟踪和了解订单的执行情况。</a:t>
            </a:r>
            <a:endParaRPr lang="zh-CN" altLang="en-US" sz="2400" dirty="0"/>
          </a:p>
          <a:p>
            <a:pPr marL="285750" indent="-285750">
              <a:lnSpc>
                <a:spcPct val="120000"/>
              </a:lnSpc>
              <a:spcBef>
                <a:spcPts val="900"/>
              </a:spcBef>
            </a:pP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8" name="日期占位符 7"/>
          <p:cNvSpPr>
            <a:spLocks noGrp="1"/>
          </p:cNvSpPr>
          <p:nvPr>
            <p:ph type="dt" sz="half" idx="10"/>
          </p:nvPr>
        </p:nvSpPr>
        <p:spPr/>
        <p:txBody>
          <a:bodyPr/>
          <a:lstStyle/>
          <a:p>
            <a:fld id="{1F84FA1A-14E1-4582-B331-C9CEE056E1BB}"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约定</a:t>
            </a:r>
            <a:endParaRPr lang="zh-CN" altLang="en-US" dirty="0"/>
          </a:p>
        </p:txBody>
      </p:sp>
      <p:sp>
        <p:nvSpPr>
          <p:cNvPr id="4" name="文本占位符 3"/>
          <p:cNvSpPr>
            <a:spLocks noGrp="1"/>
          </p:cNvSpPr>
          <p:nvPr>
            <p:ph idx="1"/>
          </p:nvPr>
        </p:nvSpPr>
        <p:spPr>
          <a:xfrm>
            <a:off x="768097" y="865792"/>
            <a:ext cx="7960267" cy="3806854"/>
          </a:xfrm>
        </p:spPr>
        <p:txBody>
          <a:bodyPr>
            <a:noAutofit/>
          </a:bodyPr>
          <a:lstStyle/>
          <a:p>
            <a:pPr marL="342900" indent="-342900">
              <a:lnSpc>
                <a:spcPct val="100000"/>
              </a:lnSpc>
              <a:spcBef>
                <a:spcPts val="900"/>
              </a:spcBef>
            </a:pPr>
            <a:r>
              <a:rPr lang="zh-CN" altLang="en-US" sz="2200" dirty="0"/>
              <a:t>用户所订商品不存在缺货的情况；</a:t>
            </a:r>
            <a:endParaRPr lang="en-US" altLang="zh-CN" sz="2200" dirty="0"/>
          </a:p>
          <a:p>
            <a:pPr marL="342900" indent="-342900">
              <a:lnSpc>
                <a:spcPct val="100000"/>
              </a:lnSpc>
              <a:spcBef>
                <a:spcPts val="900"/>
              </a:spcBef>
            </a:pPr>
            <a:r>
              <a:rPr lang="zh-CN" altLang="en-US" sz="2200" dirty="0"/>
              <a:t>物流系统或快递公司向用户送货、收款，向系统业务员返回客户签收单不属于本案例的功能；</a:t>
            </a:r>
            <a:endParaRPr lang="en-US" altLang="zh-CN" sz="2200" dirty="0"/>
          </a:p>
          <a:p>
            <a:pPr marL="342900" indent="-342900">
              <a:lnSpc>
                <a:spcPct val="100000"/>
              </a:lnSpc>
              <a:spcBef>
                <a:spcPts val="900"/>
              </a:spcBef>
            </a:pPr>
            <a:r>
              <a:rPr lang="zh-CN" altLang="en-US" sz="2200" dirty="0"/>
              <a:t>不能取消已发货的订单；</a:t>
            </a:r>
            <a:endParaRPr lang="en-US" altLang="zh-CN" sz="2200" dirty="0"/>
          </a:p>
          <a:p>
            <a:pPr marL="342900" indent="-342900">
              <a:lnSpc>
                <a:spcPct val="100000"/>
              </a:lnSpc>
              <a:spcBef>
                <a:spcPts val="900"/>
              </a:spcBef>
            </a:pPr>
            <a:r>
              <a:rPr lang="zh-CN" altLang="en-US" sz="2200" dirty="0"/>
              <a:t>不包括对商品信息和客户信息的创建和维护；</a:t>
            </a:r>
            <a:endParaRPr lang="en-US" altLang="zh-CN" sz="2200" dirty="0"/>
          </a:p>
          <a:p>
            <a:pPr marL="342900" indent="-342900">
              <a:lnSpc>
                <a:spcPct val="100000"/>
              </a:lnSpc>
              <a:spcBef>
                <a:spcPts val="900"/>
              </a:spcBef>
            </a:pPr>
            <a:r>
              <a:rPr lang="zh-CN" altLang="en-US" sz="2200" dirty="0"/>
              <a:t>不考虑用户拒收的情况；</a:t>
            </a:r>
            <a:endParaRPr lang="en-US" altLang="zh-CN" sz="2200" dirty="0"/>
          </a:p>
          <a:p>
            <a:pPr marL="342900" indent="-342900">
              <a:lnSpc>
                <a:spcPct val="100000"/>
              </a:lnSpc>
              <a:spcBef>
                <a:spcPts val="900"/>
              </a:spcBef>
            </a:pPr>
            <a:r>
              <a:rPr lang="zh-CN" altLang="en-US" sz="2200" dirty="0"/>
              <a:t>系统业务员不能取消客户的订单；</a:t>
            </a:r>
            <a:endParaRPr lang="en-US" altLang="zh-CN" sz="2200" dirty="0"/>
          </a:p>
          <a:p>
            <a:pPr marL="342900" indent="-342900">
              <a:lnSpc>
                <a:spcPct val="100000"/>
              </a:lnSpc>
              <a:spcBef>
                <a:spcPts val="900"/>
              </a:spcBef>
            </a:pPr>
            <a:r>
              <a:rPr lang="zh-CN" altLang="en-US" sz="2200" dirty="0"/>
              <a:t>当用户提交订单后，选择网上支付操作时才由系统链接相关的网上支付系统实现真正的支付。</a:t>
            </a:r>
            <a:endParaRPr lang="zh-CN" altLang="en-US" sz="2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日期占位符 6"/>
          <p:cNvSpPr>
            <a:spLocks noGrp="1"/>
          </p:cNvSpPr>
          <p:nvPr>
            <p:ph type="dt" sz="half" idx="10"/>
          </p:nvPr>
        </p:nvSpPr>
        <p:spPr/>
        <p:txBody>
          <a:bodyPr/>
          <a:lstStyle/>
          <a:p>
            <a:fld id="{13FB3ECA-E9DA-4F64-8EF0-A490E82FDC33}" type="datetime1">
              <a:rPr lang="zh-CN" altLang="en-US" smtClean="0"/>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up)">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识别</a:t>
            </a:r>
            <a:r>
              <a:rPr lang="zh-CN" altLang="en-US" dirty="0" smtClean="0"/>
              <a:t>执行者</a:t>
            </a:r>
            <a:endParaRPr lang="zh-CN" altLang="en-US" dirty="0"/>
          </a:p>
        </p:txBody>
      </p:sp>
      <p:sp>
        <p:nvSpPr>
          <p:cNvPr id="4" name="文本占位符 3"/>
          <p:cNvSpPr>
            <a:spLocks noGrp="1"/>
          </p:cNvSpPr>
          <p:nvPr>
            <p:ph idx="1"/>
          </p:nvPr>
        </p:nvSpPr>
        <p:spPr>
          <a:xfrm>
            <a:off x="768097" y="1068779"/>
            <a:ext cx="7832833" cy="3051959"/>
          </a:xfrm>
        </p:spPr>
        <p:txBody>
          <a:bodyPr>
            <a:normAutofit/>
          </a:bodyPr>
          <a:lstStyle/>
          <a:p>
            <a:pPr marL="342900" indent="-342900">
              <a:lnSpc>
                <a:spcPct val="100000"/>
              </a:lnSpc>
              <a:spcBef>
                <a:spcPts val="1350"/>
              </a:spcBef>
              <a:buFont typeface="+mj-lt"/>
              <a:buAutoNum type="arabicPeriod"/>
            </a:pPr>
            <a:r>
              <a:rPr lang="zh-CN" altLang="en-US" sz="2400" dirty="0"/>
              <a:t>用户：使用该系统购物的人。</a:t>
            </a:r>
            <a:endParaRPr lang="en-US" altLang="zh-CN" sz="2400" dirty="0"/>
          </a:p>
          <a:p>
            <a:pPr marL="342900" indent="-342900">
              <a:lnSpc>
                <a:spcPct val="100000"/>
              </a:lnSpc>
              <a:spcBef>
                <a:spcPts val="1350"/>
              </a:spcBef>
              <a:buFont typeface="+mj-lt"/>
              <a:buAutoNum type="arabicPeriod"/>
            </a:pPr>
            <a:r>
              <a:rPr lang="zh-CN" altLang="en-US" sz="2400" dirty="0"/>
              <a:t>系统业务员：完成订单状态更新的人。</a:t>
            </a:r>
            <a:endParaRPr lang="en-US" altLang="zh-CN" sz="2400" dirty="0"/>
          </a:p>
          <a:p>
            <a:pPr marL="342900" indent="-342900">
              <a:lnSpc>
                <a:spcPct val="100000"/>
              </a:lnSpc>
              <a:spcBef>
                <a:spcPts val="1350"/>
              </a:spcBef>
              <a:buFont typeface="+mj-lt"/>
              <a:buAutoNum type="arabicPeriod"/>
            </a:pPr>
            <a:r>
              <a:rPr lang="zh-CN" altLang="en-US" sz="2400" dirty="0"/>
              <a:t>网上支付系统：实现网上在线支付的软件系统。</a:t>
            </a:r>
            <a:endParaRPr lang="en-US" altLang="zh-CN" sz="2400" dirty="0"/>
          </a:p>
          <a:p>
            <a:pPr marL="342900" indent="-342900">
              <a:lnSpc>
                <a:spcPct val="100000"/>
              </a:lnSpc>
              <a:spcBef>
                <a:spcPts val="1350"/>
              </a:spcBef>
              <a:buFont typeface="+mj-lt"/>
              <a:buAutoNum type="arabicPeriod"/>
            </a:pPr>
            <a:r>
              <a:rPr lang="zh-CN" altLang="en-US" sz="2400" dirty="0"/>
              <a:t>用户信息管理系统：创建和维护用户信息的软件系统。</a:t>
            </a:r>
            <a:endParaRPr lang="en-US" altLang="zh-CN" sz="2400" dirty="0"/>
          </a:p>
          <a:p>
            <a:pPr marL="342900" indent="-342900">
              <a:lnSpc>
                <a:spcPct val="100000"/>
              </a:lnSpc>
              <a:spcBef>
                <a:spcPts val="1350"/>
              </a:spcBef>
              <a:buFont typeface="+mj-lt"/>
              <a:buAutoNum type="arabicPeriod"/>
            </a:pPr>
            <a:r>
              <a:rPr lang="zh-CN" altLang="en-US" sz="2400" dirty="0"/>
              <a:t>商品信息管理系统：创建和维护商品信息的软件系统。</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日期占位符 6"/>
          <p:cNvSpPr>
            <a:spLocks noGrp="1"/>
          </p:cNvSpPr>
          <p:nvPr>
            <p:ph type="dt" sz="half" idx="10"/>
          </p:nvPr>
        </p:nvSpPr>
        <p:spPr/>
        <p:txBody>
          <a:bodyPr/>
          <a:lstStyle/>
          <a:p>
            <a:fld id="{4266B5D7-9F32-43D0-9D64-0F9C5712FADF}" type="datetime1">
              <a:rPr lang="zh-CN" altLang="en-US" smtClean="0"/>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识别</a:t>
            </a:r>
            <a:r>
              <a:rPr lang="zh-CN" altLang="en-US" dirty="0" smtClean="0"/>
              <a:t>用例</a:t>
            </a:r>
            <a:r>
              <a:rPr lang="zh-CN" altLang="en-US" dirty="0"/>
              <a:t>一</a:t>
            </a:r>
            <a:endParaRPr lang="zh-CN" altLang="en-US" dirty="0"/>
          </a:p>
        </p:txBody>
      </p:sp>
      <p:sp>
        <p:nvSpPr>
          <p:cNvPr id="4" name="文本占位符 3"/>
          <p:cNvSpPr>
            <a:spLocks noGrp="1"/>
          </p:cNvSpPr>
          <p:nvPr>
            <p:ph idx="1"/>
          </p:nvPr>
        </p:nvSpPr>
        <p:spPr>
          <a:xfrm>
            <a:off x="791847" y="971417"/>
            <a:ext cx="7832833" cy="3458079"/>
          </a:xfrm>
        </p:spPr>
        <p:txBody>
          <a:bodyPr>
            <a:noAutofit/>
          </a:bodyPr>
          <a:lstStyle/>
          <a:p>
            <a:pPr marL="457200" indent="-457200">
              <a:lnSpc>
                <a:spcPct val="120000"/>
              </a:lnSpc>
              <a:spcBef>
                <a:spcPts val="600"/>
              </a:spcBef>
            </a:pPr>
            <a:r>
              <a:rPr lang="zh-CN" altLang="en-US" sz="2400" dirty="0"/>
              <a:t>用户的操作包括在购物车中添加商品、删除商品、显示购物车内的商品，合并为一个</a:t>
            </a:r>
            <a:r>
              <a:rPr lang="zh-CN" altLang="en-US" sz="2400" dirty="0">
                <a:solidFill>
                  <a:srgbClr val="FF0000"/>
                </a:solidFill>
              </a:rPr>
              <a:t>购物车管理用例</a:t>
            </a:r>
            <a:r>
              <a:rPr lang="zh-CN" altLang="en-US" sz="2400" dirty="0"/>
              <a:t>。</a:t>
            </a:r>
            <a:endParaRPr lang="en-US" altLang="zh-CN" sz="2400" dirty="0"/>
          </a:p>
          <a:p>
            <a:pPr marL="457200" indent="-457200">
              <a:lnSpc>
                <a:spcPct val="120000"/>
              </a:lnSpc>
              <a:spcBef>
                <a:spcPts val="600"/>
              </a:spcBef>
            </a:pPr>
            <a:r>
              <a:rPr lang="zh-CN" altLang="en-US" sz="2400" dirty="0"/>
              <a:t>商品信息浏览分为不同的详细程度和分级分类目录，将整个商品信息浏览作为一个</a:t>
            </a:r>
            <a:r>
              <a:rPr lang="zh-CN" altLang="en-US" sz="2400" dirty="0">
                <a:solidFill>
                  <a:srgbClr val="FF0000"/>
                </a:solidFill>
              </a:rPr>
              <a:t>商品信息浏览用例</a:t>
            </a:r>
            <a:r>
              <a:rPr lang="zh-CN" altLang="en-US" sz="2400" dirty="0"/>
              <a:t>。</a:t>
            </a:r>
            <a:endParaRPr lang="en-US" altLang="zh-CN" sz="2400" dirty="0"/>
          </a:p>
          <a:p>
            <a:pPr marL="457200" indent="-457200">
              <a:lnSpc>
                <a:spcPct val="120000"/>
              </a:lnSpc>
              <a:spcBef>
                <a:spcPts val="600"/>
              </a:spcBef>
            </a:pPr>
            <a:r>
              <a:rPr lang="zh-CN" altLang="en-US" sz="2400" dirty="0"/>
              <a:t>网上在线订购是网上购物系统的一个主要功能，在选购商品时需要浏览商品信息和购物车管理，因此</a:t>
            </a:r>
            <a:r>
              <a:rPr lang="zh-CN" altLang="en-US" sz="2400" dirty="0">
                <a:solidFill>
                  <a:srgbClr val="FF0000"/>
                </a:solidFill>
              </a:rPr>
              <a:t>网上在线订购用例包含前面两个用例</a:t>
            </a:r>
            <a:r>
              <a:rPr lang="zh-CN" altLang="en-US" sz="2400" dirty="0" smtClean="0"/>
              <a:t>。</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日期占位符 6"/>
          <p:cNvSpPr>
            <a:spLocks noGrp="1"/>
          </p:cNvSpPr>
          <p:nvPr>
            <p:ph type="dt" sz="half" idx="10"/>
          </p:nvPr>
        </p:nvSpPr>
        <p:spPr/>
        <p:txBody>
          <a:bodyPr/>
          <a:lstStyle/>
          <a:p>
            <a:fld id="{6A4E23F2-C0D6-4CD7-8112-F77173B3B9CA}" type="datetime1">
              <a:rPr lang="zh-CN" altLang="en-US" smtClean="0"/>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识别</a:t>
            </a:r>
            <a:r>
              <a:rPr lang="zh-CN" altLang="en-US" dirty="0" smtClean="0"/>
              <a:t>用例二</a:t>
            </a:r>
            <a:endParaRPr lang="zh-CN" altLang="en-US" dirty="0"/>
          </a:p>
        </p:txBody>
      </p:sp>
      <p:sp>
        <p:nvSpPr>
          <p:cNvPr id="4" name="文本占位符 3"/>
          <p:cNvSpPr>
            <a:spLocks noGrp="1"/>
          </p:cNvSpPr>
          <p:nvPr>
            <p:ph idx="1"/>
          </p:nvPr>
        </p:nvSpPr>
        <p:spPr>
          <a:xfrm>
            <a:off x="827473" y="1092530"/>
            <a:ext cx="7832833" cy="2897580"/>
          </a:xfrm>
        </p:spPr>
        <p:txBody>
          <a:bodyPr>
            <a:noAutofit/>
          </a:bodyPr>
          <a:lstStyle/>
          <a:p>
            <a:pPr marL="457200" indent="-457200">
              <a:lnSpc>
                <a:spcPct val="120000"/>
              </a:lnSpc>
              <a:spcBef>
                <a:spcPts val="600"/>
              </a:spcBef>
            </a:pPr>
            <a:r>
              <a:rPr lang="zh-CN" altLang="en-US" sz="2400" dirty="0" smtClean="0"/>
              <a:t>支付</a:t>
            </a:r>
            <a:r>
              <a:rPr lang="zh-CN" altLang="en-US" sz="2400" dirty="0"/>
              <a:t>用例包含在线支付和货到付款两个用例，而货到付款用例不用实现，因此只有一个</a:t>
            </a:r>
            <a:r>
              <a:rPr lang="zh-CN" altLang="en-US" sz="2400" dirty="0">
                <a:solidFill>
                  <a:srgbClr val="FF0000"/>
                </a:solidFill>
              </a:rPr>
              <a:t>在线支付用例</a:t>
            </a:r>
            <a:r>
              <a:rPr lang="zh-CN" altLang="en-US" sz="2400" dirty="0"/>
              <a:t>。</a:t>
            </a:r>
            <a:endParaRPr lang="en-US" altLang="zh-CN" sz="2400" dirty="0"/>
          </a:p>
          <a:p>
            <a:pPr marL="457200" indent="-457200">
              <a:lnSpc>
                <a:spcPct val="120000"/>
              </a:lnSpc>
              <a:spcBef>
                <a:spcPts val="600"/>
              </a:spcBef>
            </a:pPr>
            <a:r>
              <a:rPr lang="zh-CN" altLang="en-US" sz="2400" dirty="0"/>
              <a:t>订单管理包括订单查询、订单状态更新、取消订单功能，合并为一个</a:t>
            </a:r>
            <a:r>
              <a:rPr lang="zh-CN" altLang="en-US" sz="2400" dirty="0">
                <a:solidFill>
                  <a:srgbClr val="FF0000"/>
                </a:solidFill>
              </a:rPr>
              <a:t>订单管理用例</a:t>
            </a:r>
            <a:r>
              <a:rPr lang="zh-CN" altLang="en-US" sz="2400" dirty="0"/>
              <a:t>。</a:t>
            </a:r>
            <a:endParaRPr lang="en-US" altLang="zh-CN" sz="2400" dirty="0"/>
          </a:p>
          <a:p>
            <a:pPr marL="457200" indent="-457200">
              <a:lnSpc>
                <a:spcPct val="120000"/>
              </a:lnSpc>
              <a:spcBef>
                <a:spcPts val="600"/>
              </a:spcBef>
            </a:pPr>
            <a:r>
              <a:rPr lang="zh-CN" altLang="en-US" sz="2400" dirty="0">
                <a:solidFill>
                  <a:srgbClr val="FF0000"/>
                </a:solidFill>
              </a:rPr>
              <a:t>注册、登录</a:t>
            </a:r>
            <a:r>
              <a:rPr lang="zh-CN" altLang="en-US" sz="2400" dirty="0"/>
              <a:t>被多个用例引用，将其作为独立用例。</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 name="日期占位符 1"/>
          <p:cNvSpPr>
            <a:spLocks noGrp="1"/>
          </p:cNvSpPr>
          <p:nvPr>
            <p:ph type="dt" sz="half" idx="10"/>
          </p:nvPr>
        </p:nvSpPr>
        <p:spPr/>
        <p:txBody>
          <a:bodyPr/>
          <a:lstStyle/>
          <a:p>
            <a:fld id="{4138D8B4-3E62-4296-A392-5BB20389FFAC}"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网上购物系统用例图</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223549" y="627220"/>
            <a:ext cx="6696902" cy="4452584"/>
          </a:xfrm>
          <a:prstGeom prst="rect">
            <a:avLst/>
          </a:prstGeom>
        </p:spPr>
        <p:style>
          <a:lnRef idx="2">
            <a:schemeClr val="accent1"/>
          </a:lnRef>
          <a:fillRef idx="1">
            <a:schemeClr val="lt1"/>
          </a:fillRef>
          <a:effectRef idx="0">
            <a:schemeClr val="accent1"/>
          </a:effectRef>
          <a:fontRef idx="minor">
            <a:schemeClr val="dk1"/>
          </a:fontRef>
        </p:style>
      </p:pic>
      <p:sp>
        <p:nvSpPr>
          <p:cNvPr id="7" name="日期占位符 6"/>
          <p:cNvSpPr>
            <a:spLocks noGrp="1"/>
          </p:cNvSpPr>
          <p:nvPr>
            <p:ph type="dt" sz="half" idx="10"/>
          </p:nvPr>
        </p:nvSpPr>
        <p:spPr/>
        <p:txBody>
          <a:bodyPr/>
          <a:lstStyle/>
          <a:p>
            <a:fld id="{7BC43EEF-8C99-4AA7-908B-BA6B8C503C36}" type="datetime1">
              <a:rPr lang="zh-CN" altLang="en-US" smtClean="0"/>
            </a:fld>
            <a:endParaRPr lang="zh-CN" altLang="en-US" dirty="0"/>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网上报名系统的业务用例建模</a:t>
            </a:r>
            <a:endParaRPr lang="zh-CN" altLang="en-US" dirty="0"/>
          </a:p>
        </p:txBody>
      </p:sp>
      <p:sp>
        <p:nvSpPr>
          <p:cNvPr id="98307" name="Rectangle 3"/>
          <p:cNvSpPr>
            <a:spLocks noGrp="1" noChangeArrowheads="1"/>
          </p:cNvSpPr>
          <p:nvPr>
            <p:ph idx="1"/>
          </p:nvPr>
        </p:nvSpPr>
        <p:spPr>
          <a:xfrm>
            <a:off x="768097" y="851025"/>
            <a:ext cx="7832833" cy="3806854"/>
          </a:xfrm>
        </p:spPr>
        <p:txBody>
          <a:bodyPr>
            <a:normAutofit fontScale="92500" lnSpcReduction="20000"/>
          </a:bodyPr>
          <a:lstStyle/>
          <a:p>
            <a:pPr marL="400050" indent="-400050">
              <a:lnSpc>
                <a:spcPct val="120000"/>
              </a:lnSpc>
              <a:spcBef>
                <a:spcPts val="450"/>
              </a:spcBef>
            </a:pPr>
            <a:r>
              <a:rPr lang="zh-CN" altLang="en-US" sz="2600" dirty="0"/>
              <a:t>现在我们要对网上报名系统进行业务用例建模。在上次进行的访谈中，我们得知：</a:t>
            </a:r>
            <a:endParaRPr lang="zh-CN" altLang="en-US" sz="2600" dirty="0"/>
          </a:p>
          <a:p>
            <a:pPr marL="400050" indent="-400050">
              <a:lnSpc>
                <a:spcPct val="120000"/>
              </a:lnSpc>
              <a:spcBef>
                <a:spcPts val="450"/>
              </a:spcBef>
              <a:buFontTx/>
              <a:buAutoNum type="arabicPeriod"/>
            </a:pPr>
            <a:r>
              <a:rPr lang="zh-CN" altLang="en-US" sz="2600" dirty="0"/>
              <a:t>该系统的使用者：各省队参赛</a:t>
            </a:r>
            <a:r>
              <a:rPr lang="zh-CN" altLang="en-US" sz="2600" dirty="0">
                <a:solidFill>
                  <a:srgbClr val="FF0000"/>
                </a:solidFill>
              </a:rPr>
              <a:t>报名负责人</a:t>
            </a:r>
            <a:r>
              <a:rPr lang="zh-CN" altLang="en-US" sz="2600" dirty="0"/>
              <a:t>（各省队用户）和中国赛艇协会</a:t>
            </a:r>
            <a:r>
              <a:rPr lang="zh-CN" altLang="en-US" sz="2600" dirty="0">
                <a:solidFill>
                  <a:srgbClr val="FF0000"/>
                </a:solidFill>
              </a:rPr>
              <a:t>管理人员</a:t>
            </a:r>
            <a:r>
              <a:rPr lang="zh-CN" altLang="en-US" sz="2600" dirty="0"/>
              <a:t>。</a:t>
            </a:r>
            <a:endParaRPr lang="en-US" altLang="zh-CN" sz="2600" dirty="0"/>
          </a:p>
          <a:p>
            <a:pPr marL="400050" indent="-400050">
              <a:lnSpc>
                <a:spcPct val="120000"/>
              </a:lnSpc>
              <a:spcBef>
                <a:spcPts val="450"/>
              </a:spcBef>
              <a:buFontTx/>
              <a:buAutoNum type="arabicPeriod"/>
            </a:pPr>
            <a:r>
              <a:rPr lang="zh-CN" altLang="en-US" sz="2600" dirty="0"/>
              <a:t>各省队用户的主要业务：</a:t>
            </a:r>
            <a:endParaRPr lang="en-US" altLang="zh-CN" sz="2600" dirty="0"/>
          </a:p>
          <a:p>
            <a:pPr marL="370205" lvl="2" indent="0">
              <a:lnSpc>
                <a:spcPct val="120000"/>
              </a:lnSpc>
              <a:spcBef>
                <a:spcPts val="450"/>
              </a:spcBef>
              <a:buNone/>
            </a:pPr>
            <a:r>
              <a:rPr lang="zh-CN" altLang="en-US" sz="2200" dirty="0"/>
              <a:t>（</a:t>
            </a:r>
            <a:r>
              <a:rPr lang="en-US" altLang="zh-CN" sz="2200" dirty="0"/>
              <a:t>1</a:t>
            </a:r>
            <a:r>
              <a:rPr lang="zh-CN" altLang="en-US" sz="2200" dirty="0"/>
              <a:t>）查看赛事信息</a:t>
            </a:r>
            <a:endParaRPr lang="zh-CN" altLang="en-US" sz="2200" dirty="0"/>
          </a:p>
          <a:p>
            <a:pPr marL="370205" lvl="2" indent="0">
              <a:lnSpc>
                <a:spcPct val="120000"/>
              </a:lnSpc>
              <a:spcBef>
                <a:spcPts val="450"/>
              </a:spcBef>
              <a:buNone/>
            </a:pPr>
            <a:r>
              <a:rPr lang="zh-CN" altLang="en-US" sz="2200" dirty="0"/>
              <a:t>（</a:t>
            </a:r>
            <a:r>
              <a:rPr lang="en-US" altLang="zh-CN" sz="2200" dirty="0"/>
              <a:t>2</a:t>
            </a:r>
            <a:r>
              <a:rPr lang="zh-CN" altLang="en-US" sz="2200" dirty="0"/>
              <a:t>）报名：</a:t>
            </a:r>
            <a:endParaRPr lang="zh-CN" altLang="en-US" sz="2200" dirty="0"/>
          </a:p>
          <a:p>
            <a:pPr marL="370205" lvl="2" indent="0">
              <a:lnSpc>
                <a:spcPct val="120000"/>
              </a:lnSpc>
              <a:spcBef>
                <a:spcPts val="450"/>
              </a:spcBef>
              <a:buNone/>
            </a:pPr>
            <a:r>
              <a:rPr lang="zh-CN" altLang="en-US" sz="2200" dirty="0"/>
              <a:t>          </a:t>
            </a:r>
            <a:r>
              <a:rPr lang="en-US" altLang="zh-CN" sz="2200" dirty="0" err="1"/>
              <a:t>i</a:t>
            </a:r>
            <a:r>
              <a:rPr lang="zh-CN" altLang="en-US" sz="2200" dirty="0"/>
              <a:t>）参赛单位报名</a:t>
            </a:r>
            <a:endParaRPr lang="en-US" altLang="zh-CN" sz="2200" dirty="0"/>
          </a:p>
          <a:p>
            <a:pPr marL="370205" lvl="2" indent="0">
              <a:lnSpc>
                <a:spcPct val="120000"/>
              </a:lnSpc>
              <a:spcBef>
                <a:spcPts val="450"/>
              </a:spcBef>
              <a:buNone/>
            </a:pPr>
            <a:r>
              <a:rPr lang="zh-CN" altLang="en-US" sz="2200" dirty="0"/>
              <a:t>          </a:t>
            </a:r>
            <a:r>
              <a:rPr lang="en-US" altLang="zh-CN" sz="2200" dirty="0"/>
              <a:t>ii</a:t>
            </a:r>
            <a:r>
              <a:rPr lang="zh-CN" altLang="en-US" sz="2200" dirty="0"/>
              <a:t>）参赛运动员报名</a:t>
            </a:r>
            <a:endParaRPr lang="zh-CN" altLang="en-US" sz="2200" dirty="0"/>
          </a:p>
        </p:txBody>
      </p:sp>
      <p:sp>
        <p:nvSpPr>
          <p:cNvPr id="3" name="日期占位符 2"/>
          <p:cNvSpPr>
            <a:spLocks noGrp="1"/>
          </p:cNvSpPr>
          <p:nvPr>
            <p:ph type="dt" sz="half" idx="10"/>
          </p:nvPr>
        </p:nvSpPr>
        <p:spPr/>
        <p:txBody>
          <a:bodyPr/>
          <a:lstStyle/>
          <a:p>
            <a:fld id="{27A5B99B-B8A0-48ED-BFF5-B410C67843B7}"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up)">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wipe(up)">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wipe(up)">
                                      <p:cBhvr>
                                        <p:cTn id="17" dur="500"/>
                                        <p:tgtEl>
                                          <p:spTgt spid="98307">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98307">
                                            <p:txEl>
                                              <p:pRg st="3" end="3"/>
                                            </p:txEl>
                                          </p:spTgt>
                                        </p:tgtEl>
                                        <p:attrNameLst>
                                          <p:attrName>style.visibility</p:attrName>
                                        </p:attrNameLst>
                                      </p:cBhvr>
                                      <p:to>
                                        <p:strVal val="visible"/>
                                      </p:to>
                                    </p:set>
                                    <p:animEffect transition="in" filter="wipe(up)">
                                      <p:cBhvr>
                                        <p:cTn id="20" dur="500"/>
                                        <p:tgtEl>
                                          <p:spTgt spid="98307">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animEffect transition="in" filter="wipe(up)">
                                      <p:cBhvr>
                                        <p:cTn id="23" dur="500"/>
                                        <p:tgtEl>
                                          <p:spTgt spid="9830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8307">
                                            <p:txEl>
                                              <p:pRg st="5" end="5"/>
                                            </p:txEl>
                                          </p:spTgt>
                                        </p:tgtEl>
                                        <p:attrNameLst>
                                          <p:attrName>style.visibility</p:attrName>
                                        </p:attrNameLst>
                                      </p:cBhvr>
                                      <p:to>
                                        <p:strVal val="visible"/>
                                      </p:to>
                                    </p:set>
                                    <p:animEffect transition="in" filter="wipe(up)">
                                      <p:cBhvr>
                                        <p:cTn id="26" dur="500"/>
                                        <p:tgtEl>
                                          <p:spTgt spid="98307">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8307">
                                            <p:txEl>
                                              <p:pRg st="6" end="6"/>
                                            </p:txEl>
                                          </p:spTgt>
                                        </p:tgtEl>
                                        <p:attrNameLst>
                                          <p:attrName>style.visibility</p:attrName>
                                        </p:attrNameLst>
                                      </p:cBhvr>
                                      <p:to>
                                        <p:strVal val="visible"/>
                                      </p:to>
                                    </p:set>
                                    <p:animEffect transition="in" filter="wipe(up)">
                                      <p:cBhvr>
                                        <p:cTn id="29" dur="500"/>
                                        <p:tgtEl>
                                          <p:spTgt spid="98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p:cNvSpPr>
            <a:spLocks noGrp="1"/>
          </p:cNvSpPr>
          <p:nvPr>
            <p:ph type="title"/>
          </p:nvPr>
        </p:nvSpPr>
        <p:spPr/>
        <p:txBody>
          <a:bodyPr/>
          <a:lstStyle/>
          <a:p>
            <a:r>
              <a:rPr lang="zh-CN" altLang="en-US" dirty="0"/>
              <a:t>网上报名系统的业务用例建模</a:t>
            </a:r>
            <a:endParaRPr lang="zh-CN" altLang="en-US" dirty="0"/>
          </a:p>
        </p:txBody>
      </p:sp>
      <p:sp>
        <p:nvSpPr>
          <p:cNvPr id="98307" name="Rectangle 3"/>
          <p:cNvSpPr>
            <a:spLocks noGrp="1" noChangeArrowheads="1"/>
          </p:cNvSpPr>
          <p:nvPr>
            <p:ph idx="1"/>
          </p:nvPr>
        </p:nvSpPr>
        <p:spPr>
          <a:xfrm>
            <a:off x="660292" y="1147589"/>
            <a:ext cx="7832833" cy="2569388"/>
          </a:xfrm>
        </p:spPr>
        <p:txBody>
          <a:bodyPr>
            <a:noAutofit/>
          </a:bodyPr>
          <a:lstStyle/>
          <a:p>
            <a:pPr marL="386080" indent="-386080">
              <a:buFont typeface="+mj-lt"/>
              <a:buAutoNum type="arabicPeriod" startAt="3"/>
            </a:pPr>
            <a:r>
              <a:rPr lang="zh-CN" altLang="en-US" sz="2400" dirty="0"/>
              <a:t>中国赛艇协会管理人员的主要业务：</a:t>
            </a:r>
            <a:endParaRPr lang="zh-CN" altLang="en-US" sz="2400" dirty="0"/>
          </a:p>
          <a:p>
            <a:pPr marL="370205" lvl="2" indent="0">
              <a:buNone/>
            </a:pPr>
            <a:r>
              <a:rPr lang="zh-CN" altLang="en-US" dirty="0"/>
              <a:t>（</a:t>
            </a:r>
            <a:r>
              <a:rPr lang="en-US" altLang="zh-CN" dirty="0"/>
              <a:t>1</a:t>
            </a:r>
            <a:r>
              <a:rPr lang="zh-CN" altLang="en-US" dirty="0"/>
              <a:t>）各省队用户管理</a:t>
            </a:r>
            <a:endParaRPr lang="en-US" altLang="zh-CN" dirty="0"/>
          </a:p>
          <a:p>
            <a:pPr marL="370205" lvl="2" indent="0">
              <a:buNone/>
            </a:pPr>
            <a:r>
              <a:rPr lang="zh-CN" altLang="en-US" dirty="0"/>
              <a:t>（</a:t>
            </a:r>
            <a:r>
              <a:rPr lang="en-US" altLang="zh-CN" dirty="0"/>
              <a:t>2</a:t>
            </a:r>
            <a:r>
              <a:rPr lang="zh-CN" altLang="en-US" dirty="0"/>
              <a:t>）单位管理</a:t>
            </a:r>
            <a:endParaRPr lang="zh-CN" altLang="en-US" dirty="0"/>
          </a:p>
          <a:p>
            <a:pPr marL="370205" lvl="2" indent="0">
              <a:buNone/>
            </a:pPr>
            <a:r>
              <a:rPr lang="zh-CN" altLang="en-US" dirty="0"/>
              <a:t>（</a:t>
            </a:r>
            <a:r>
              <a:rPr lang="en-US" altLang="zh-CN" dirty="0"/>
              <a:t>3</a:t>
            </a:r>
            <a:r>
              <a:rPr lang="zh-CN" altLang="en-US" dirty="0"/>
              <a:t>）运动员管理</a:t>
            </a:r>
            <a:endParaRPr lang="en-US" altLang="zh-CN" dirty="0"/>
          </a:p>
          <a:p>
            <a:pPr marL="370205" lvl="2" indent="0">
              <a:buNone/>
            </a:pPr>
            <a:r>
              <a:rPr lang="zh-CN" altLang="en-US" dirty="0"/>
              <a:t>（</a:t>
            </a:r>
            <a:r>
              <a:rPr lang="en-US" altLang="zh-CN" dirty="0"/>
              <a:t>4</a:t>
            </a:r>
            <a:r>
              <a:rPr lang="zh-CN" altLang="en-US" dirty="0"/>
              <a:t>）竞赛</a:t>
            </a:r>
            <a:r>
              <a:rPr lang="zh-CN" altLang="en-US" dirty="0" smtClean="0"/>
              <a:t>项目管理</a:t>
            </a:r>
            <a:endParaRPr lang="zh-CN" altLang="en-US" dirty="0"/>
          </a:p>
        </p:txBody>
      </p:sp>
      <p:sp>
        <p:nvSpPr>
          <p:cNvPr id="5" name="日期占位符 4"/>
          <p:cNvSpPr>
            <a:spLocks noGrp="1"/>
          </p:cNvSpPr>
          <p:nvPr>
            <p:ph type="dt" sz="half" idx="10"/>
          </p:nvPr>
        </p:nvSpPr>
        <p:spPr/>
        <p:txBody>
          <a:bodyPr/>
          <a:lstStyle/>
          <a:p>
            <a:fld id="{E7347D28-9BB5-4EE1-A300-7C5E664CB98B}"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矩形 6"/>
          <p:cNvSpPr/>
          <p:nvPr/>
        </p:nvSpPr>
        <p:spPr>
          <a:xfrm>
            <a:off x="4019979" y="1683167"/>
            <a:ext cx="4572000" cy="2323713"/>
          </a:xfrm>
          <a:prstGeom prst="rect">
            <a:avLst/>
          </a:prstGeom>
        </p:spPr>
        <p:txBody>
          <a:bodyPr>
            <a:spAutoFit/>
          </a:bodyPr>
          <a:lstStyle/>
          <a:p>
            <a:pPr marL="370205" lvl="2" indent="0">
              <a:spcBef>
                <a:spcPts val="600"/>
              </a:spcBef>
              <a:buNone/>
            </a:pPr>
            <a:r>
              <a:rPr lang="zh-CN" altLang="en-US" sz="2000" dirty="0">
                <a:solidFill>
                  <a:schemeClr val="tx2">
                    <a:lumMod val="90000"/>
                    <a:lumOff val="10000"/>
                  </a:schemeClr>
                </a:solidFill>
                <a:latin typeface="+mj-ea"/>
                <a:ea typeface="+mj-ea"/>
              </a:rPr>
              <a:t>（</a:t>
            </a:r>
            <a:r>
              <a:rPr lang="en-US" altLang="zh-CN" sz="2000" dirty="0">
                <a:solidFill>
                  <a:schemeClr val="tx2">
                    <a:lumMod val="90000"/>
                    <a:lumOff val="10000"/>
                  </a:schemeClr>
                </a:solidFill>
                <a:latin typeface="+mj-ea"/>
                <a:ea typeface="+mj-ea"/>
              </a:rPr>
              <a:t>5</a:t>
            </a:r>
            <a:r>
              <a:rPr lang="zh-CN" altLang="en-US" sz="2000" dirty="0">
                <a:solidFill>
                  <a:schemeClr val="tx2">
                    <a:lumMod val="90000"/>
                    <a:lumOff val="10000"/>
                  </a:schemeClr>
                </a:solidFill>
                <a:latin typeface="+mj-ea"/>
                <a:ea typeface="+mj-ea"/>
              </a:rPr>
              <a:t>）报名管理</a:t>
            </a:r>
            <a:endParaRPr lang="zh-CN" altLang="en-US" sz="2000" dirty="0">
              <a:solidFill>
                <a:schemeClr val="tx2">
                  <a:lumMod val="90000"/>
                  <a:lumOff val="10000"/>
                </a:schemeClr>
              </a:solidFill>
              <a:latin typeface="+mj-ea"/>
              <a:ea typeface="+mj-ea"/>
            </a:endParaRPr>
          </a:p>
          <a:p>
            <a:pPr marL="370205" lvl="2" indent="0">
              <a:spcBef>
                <a:spcPts val="600"/>
              </a:spcBef>
              <a:buNone/>
            </a:pPr>
            <a:r>
              <a:rPr lang="zh-CN" altLang="en-US" sz="2000" dirty="0">
                <a:solidFill>
                  <a:schemeClr val="tx2">
                    <a:lumMod val="90000"/>
                    <a:lumOff val="10000"/>
                  </a:schemeClr>
                </a:solidFill>
                <a:latin typeface="+mj-ea"/>
                <a:ea typeface="+mj-ea"/>
              </a:rPr>
              <a:t>          </a:t>
            </a:r>
            <a:r>
              <a:rPr lang="en-US" altLang="zh-CN" sz="2000" dirty="0" err="1">
                <a:solidFill>
                  <a:schemeClr val="tx2">
                    <a:lumMod val="90000"/>
                    <a:lumOff val="10000"/>
                  </a:schemeClr>
                </a:solidFill>
                <a:latin typeface="+mj-ea"/>
                <a:ea typeface="+mj-ea"/>
              </a:rPr>
              <a:t>i</a:t>
            </a:r>
            <a:r>
              <a:rPr lang="zh-CN" altLang="en-US" sz="2000" dirty="0">
                <a:solidFill>
                  <a:schemeClr val="tx2">
                    <a:lumMod val="90000"/>
                    <a:lumOff val="10000"/>
                  </a:schemeClr>
                </a:solidFill>
                <a:latin typeface="+mj-ea"/>
                <a:ea typeface="+mj-ea"/>
              </a:rPr>
              <a:t>）报名单位</a:t>
            </a:r>
            <a:endParaRPr lang="zh-CN" altLang="en-US" sz="2000" dirty="0">
              <a:solidFill>
                <a:schemeClr val="tx2">
                  <a:lumMod val="90000"/>
                  <a:lumOff val="10000"/>
                </a:schemeClr>
              </a:solidFill>
              <a:latin typeface="+mj-ea"/>
              <a:ea typeface="+mj-ea"/>
            </a:endParaRPr>
          </a:p>
          <a:p>
            <a:pPr marL="370205" lvl="2" indent="0">
              <a:spcBef>
                <a:spcPts val="600"/>
              </a:spcBef>
              <a:buNone/>
            </a:pPr>
            <a:r>
              <a:rPr lang="zh-CN" altLang="en-US" sz="2000" dirty="0">
                <a:solidFill>
                  <a:schemeClr val="tx2">
                    <a:lumMod val="90000"/>
                    <a:lumOff val="10000"/>
                  </a:schemeClr>
                </a:solidFill>
                <a:latin typeface="+mj-ea"/>
                <a:ea typeface="+mj-ea"/>
              </a:rPr>
              <a:t>          </a:t>
            </a:r>
            <a:r>
              <a:rPr lang="en-US" altLang="zh-CN" sz="2000" dirty="0">
                <a:solidFill>
                  <a:schemeClr val="tx2">
                    <a:lumMod val="90000"/>
                    <a:lumOff val="10000"/>
                  </a:schemeClr>
                </a:solidFill>
                <a:latin typeface="+mj-ea"/>
                <a:ea typeface="+mj-ea"/>
              </a:rPr>
              <a:t>ii</a:t>
            </a:r>
            <a:r>
              <a:rPr lang="zh-CN" altLang="en-US" sz="2000" dirty="0">
                <a:solidFill>
                  <a:schemeClr val="tx2">
                    <a:lumMod val="90000"/>
                    <a:lumOff val="10000"/>
                  </a:schemeClr>
                </a:solidFill>
                <a:latin typeface="+mj-ea"/>
                <a:ea typeface="+mj-ea"/>
              </a:rPr>
              <a:t>）报名运动员</a:t>
            </a:r>
            <a:endParaRPr lang="zh-CN" altLang="en-US" sz="2000" dirty="0">
              <a:solidFill>
                <a:schemeClr val="tx2">
                  <a:lumMod val="90000"/>
                  <a:lumOff val="10000"/>
                </a:schemeClr>
              </a:solidFill>
              <a:latin typeface="+mj-ea"/>
              <a:ea typeface="+mj-ea"/>
            </a:endParaRPr>
          </a:p>
          <a:p>
            <a:pPr marL="370205" lvl="2" indent="0">
              <a:spcBef>
                <a:spcPts val="600"/>
              </a:spcBef>
              <a:buNone/>
            </a:pPr>
            <a:r>
              <a:rPr lang="zh-CN" altLang="en-US" sz="2000" dirty="0">
                <a:solidFill>
                  <a:schemeClr val="tx2">
                    <a:lumMod val="90000"/>
                    <a:lumOff val="10000"/>
                  </a:schemeClr>
                </a:solidFill>
                <a:latin typeface="+mj-ea"/>
                <a:ea typeface="+mj-ea"/>
              </a:rPr>
              <a:t>（</a:t>
            </a:r>
            <a:r>
              <a:rPr lang="en-US" altLang="zh-CN" sz="2000" dirty="0">
                <a:solidFill>
                  <a:schemeClr val="tx2">
                    <a:lumMod val="90000"/>
                    <a:lumOff val="10000"/>
                  </a:schemeClr>
                </a:solidFill>
                <a:latin typeface="+mj-ea"/>
                <a:ea typeface="+mj-ea"/>
              </a:rPr>
              <a:t>6</a:t>
            </a:r>
            <a:r>
              <a:rPr lang="zh-CN" altLang="en-US" sz="2000" dirty="0">
                <a:solidFill>
                  <a:schemeClr val="tx2">
                    <a:lumMod val="90000"/>
                    <a:lumOff val="10000"/>
                  </a:schemeClr>
                </a:solidFill>
                <a:latin typeface="+mj-ea"/>
                <a:ea typeface="+mj-ea"/>
              </a:rPr>
              <a:t>）赛事管理</a:t>
            </a:r>
            <a:endParaRPr lang="zh-CN" altLang="en-US" sz="2000" dirty="0">
              <a:solidFill>
                <a:schemeClr val="tx2">
                  <a:lumMod val="90000"/>
                  <a:lumOff val="10000"/>
                </a:schemeClr>
              </a:solidFill>
              <a:latin typeface="+mj-ea"/>
              <a:ea typeface="+mj-ea"/>
            </a:endParaRPr>
          </a:p>
          <a:p>
            <a:pPr marL="370205" lvl="2" indent="0">
              <a:spcBef>
                <a:spcPts val="600"/>
              </a:spcBef>
              <a:buNone/>
            </a:pPr>
            <a:r>
              <a:rPr lang="zh-CN" altLang="en-US" sz="2000" dirty="0">
                <a:solidFill>
                  <a:schemeClr val="tx2">
                    <a:lumMod val="90000"/>
                    <a:lumOff val="10000"/>
                  </a:schemeClr>
                </a:solidFill>
                <a:latin typeface="+mj-ea"/>
                <a:ea typeface="+mj-ea"/>
              </a:rPr>
              <a:t>          </a:t>
            </a:r>
            <a:r>
              <a:rPr lang="en-US" altLang="zh-CN" sz="2000" dirty="0" err="1">
                <a:solidFill>
                  <a:schemeClr val="tx2">
                    <a:lumMod val="90000"/>
                    <a:lumOff val="10000"/>
                  </a:schemeClr>
                </a:solidFill>
                <a:latin typeface="+mj-ea"/>
                <a:ea typeface="+mj-ea"/>
              </a:rPr>
              <a:t>i</a:t>
            </a:r>
            <a:r>
              <a:rPr lang="zh-CN" altLang="en-US" sz="2000" dirty="0">
                <a:solidFill>
                  <a:schemeClr val="tx2">
                    <a:lumMod val="90000"/>
                    <a:lumOff val="10000"/>
                  </a:schemeClr>
                </a:solidFill>
                <a:latin typeface="+mj-ea"/>
                <a:ea typeface="+mj-ea"/>
              </a:rPr>
              <a:t>）赛事基本信息</a:t>
            </a:r>
            <a:endParaRPr lang="en-US" altLang="zh-CN" sz="2000" dirty="0">
              <a:solidFill>
                <a:schemeClr val="tx2">
                  <a:lumMod val="90000"/>
                  <a:lumOff val="10000"/>
                </a:schemeClr>
              </a:solidFill>
              <a:latin typeface="+mj-ea"/>
              <a:ea typeface="+mj-ea"/>
            </a:endParaRPr>
          </a:p>
          <a:p>
            <a:pPr marL="370205" lvl="2" indent="0">
              <a:spcBef>
                <a:spcPts val="600"/>
              </a:spcBef>
              <a:buNone/>
            </a:pPr>
            <a:r>
              <a:rPr lang="zh-CN" altLang="en-US" sz="2000" dirty="0">
                <a:solidFill>
                  <a:schemeClr val="tx2">
                    <a:lumMod val="90000"/>
                    <a:lumOff val="10000"/>
                  </a:schemeClr>
                </a:solidFill>
                <a:latin typeface="+mj-ea"/>
                <a:ea typeface="+mj-ea"/>
              </a:rPr>
              <a:t>          </a:t>
            </a:r>
            <a:r>
              <a:rPr lang="en-US" altLang="zh-CN" sz="2000" dirty="0">
                <a:solidFill>
                  <a:schemeClr val="tx2">
                    <a:lumMod val="90000"/>
                    <a:lumOff val="10000"/>
                  </a:schemeClr>
                </a:solidFill>
                <a:latin typeface="+mj-ea"/>
                <a:ea typeface="+mj-ea"/>
              </a:rPr>
              <a:t>ii</a:t>
            </a:r>
            <a:r>
              <a:rPr lang="zh-CN" altLang="en-US" sz="2000" dirty="0">
                <a:solidFill>
                  <a:schemeClr val="tx2">
                    <a:lumMod val="90000"/>
                    <a:lumOff val="10000"/>
                  </a:schemeClr>
                </a:solidFill>
                <a:latin typeface="+mj-ea"/>
                <a:ea typeface="+mj-ea"/>
              </a:rPr>
              <a:t>）主要比赛项目</a:t>
            </a:r>
            <a:endParaRPr lang="zh-CN" altLang="en-US" sz="2000" dirty="0">
              <a:solidFill>
                <a:schemeClr val="tx2">
                  <a:lumMod val="90000"/>
                  <a:lumOff val="10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nvPr>
        </p:nvSpPr>
        <p:spPr/>
        <p:txBody>
          <a:bodyPr/>
          <a:lstStyle/>
          <a:p>
            <a:r>
              <a:rPr lang="zh-CN" altLang="en-US" dirty="0"/>
              <a:t>网上报名系统的业务用例建模</a:t>
            </a:r>
            <a:endParaRPr lang="zh-CN" altLang="en-US" dirty="0"/>
          </a:p>
        </p:txBody>
      </p:sp>
      <p:sp>
        <p:nvSpPr>
          <p:cNvPr id="99331" name="Rectangle 3"/>
          <p:cNvSpPr>
            <a:spLocks noGrp="1" noChangeArrowheads="1"/>
          </p:cNvSpPr>
          <p:nvPr>
            <p:ph idx="1"/>
          </p:nvPr>
        </p:nvSpPr>
        <p:spPr/>
        <p:txBody>
          <a:bodyPr>
            <a:normAutofit/>
          </a:bodyPr>
          <a:lstStyle/>
          <a:p>
            <a:pPr marL="342900" indent="-342900">
              <a:buFont typeface="+mj-lt"/>
              <a:buAutoNum type="arabicPeriod"/>
            </a:pPr>
            <a:r>
              <a:rPr lang="zh-CN" altLang="en-US" sz="2400" dirty="0"/>
              <a:t>根据以上访谈内容，我们识别出参与者和用例。</a:t>
            </a:r>
            <a:endParaRPr lang="zh-CN" altLang="en-US" sz="2400" dirty="0"/>
          </a:p>
          <a:p>
            <a:pPr marL="342900" indent="-342900">
              <a:buFont typeface="+mj-lt"/>
              <a:buAutoNum type="arabicPeriod"/>
            </a:pPr>
            <a:r>
              <a:rPr lang="zh-CN" altLang="en-US" sz="2400" dirty="0"/>
              <a:t>在</a:t>
            </a:r>
            <a:r>
              <a:rPr lang="en-US" altLang="zh-CN" sz="2400" dirty="0"/>
              <a:t>Rational Rose</a:t>
            </a:r>
            <a:r>
              <a:rPr lang="zh-CN" altLang="en-US" sz="2400" dirty="0"/>
              <a:t>中建模。</a:t>
            </a:r>
            <a:endParaRPr lang="zh-CN" altLang="en-US" sz="2400" dirty="0"/>
          </a:p>
          <a:p>
            <a:pPr marL="342900" indent="-342900">
              <a:buFont typeface="+mj-lt"/>
              <a:buAutoNum type="arabicPeriod"/>
            </a:pPr>
            <a:r>
              <a:rPr lang="zh-CN" altLang="en-US" sz="2400" dirty="0"/>
              <a:t>打开模型：网上报名系统。</a:t>
            </a:r>
            <a:endParaRPr lang="en-US" altLang="zh-CN" sz="2400" dirty="0"/>
          </a:p>
          <a:p>
            <a:pPr marL="342900" indent="-342900">
              <a:buFont typeface="+mj-lt"/>
              <a:buAutoNum type="arabicPeriod"/>
            </a:pPr>
            <a:r>
              <a:rPr lang="zh-CN" altLang="en-US" sz="2400" dirty="0"/>
              <a:t>在</a:t>
            </a:r>
            <a:r>
              <a:rPr lang="en-US" altLang="zh-CN" sz="2400" dirty="0" err="1"/>
              <a:t>UseCase</a:t>
            </a:r>
            <a:r>
              <a:rPr lang="zh-CN" altLang="en-US" sz="2400" dirty="0"/>
              <a:t>中新建一个包，命名为“领域分析”，在其中创建一个用例图（</a:t>
            </a:r>
            <a:r>
              <a:rPr lang="en-US" altLang="zh-CN" sz="2400" dirty="0" err="1"/>
              <a:t>UseCase</a:t>
            </a:r>
            <a:r>
              <a:rPr lang="en-US" altLang="zh-CN" sz="2400" dirty="0"/>
              <a:t> Diagram</a:t>
            </a:r>
            <a:r>
              <a:rPr lang="zh-CN" altLang="en-US" sz="2400" dirty="0"/>
              <a:t>，命名为：业务用例图</a:t>
            </a:r>
            <a:r>
              <a:rPr lang="zh-CN" altLang="en-US" sz="2400" dirty="0" smtClean="0"/>
              <a:t>。</a:t>
            </a:r>
            <a:endParaRPr lang="en-US" altLang="zh-CN" sz="2400" dirty="0"/>
          </a:p>
          <a:p>
            <a:pPr marL="342900" indent="-342900"/>
            <a:r>
              <a:rPr lang="zh-CN" altLang="en-US" sz="2400" dirty="0" smtClean="0"/>
              <a:t>省</a:t>
            </a:r>
            <a:r>
              <a:rPr lang="zh-CN" altLang="en-US" sz="2400" dirty="0"/>
              <a:t>队用户用例图如下页图所示。</a:t>
            </a:r>
            <a:endParaRPr lang="zh-CN" altLang="en-US" sz="2400" dirty="0"/>
          </a:p>
        </p:txBody>
      </p:sp>
      <p:sp>
        <p:nvSpPr>
          <p:cNvPr id="5" name="日期占位符 4"/>
          <p:cNvSpPr>
            <a:spLocks noGrp="1"/>
          </p:cNvSpPr>
          <p:nvPr>
            <p:ph type="dt" sz="half" idx="10"/>
          </p:nvPr>
        </p:nvSpPr>
        <p:spPr/>
        <p:txBody>
          <a:bodyPr/>
          <a:lstStyle/>
          <a:p>
            <a:fld id="{82C703D6-57F3-4A57-B87F-5D937452398B}"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up)">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up)">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wipe(up)">
                                      <p:cBhvr>
                                        <p:cTn id="17" dur="500"/>
                                        <p:tgtEl>
                                          <p:spTgt spid="99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wipe(up)">
                                      <p:cBhvr>
                                        <p:cTn id="22" dur="500"/>
                                        <p:tgtEl>
                                          <p:spTgt spid="99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animEffect transition="in" filter="wipe(up)">
                                      <p:cBhvr>
                                        <p:cTn id="27"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6600AA-123F-4308-AB59-FFBF4B057731}"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9332"/>
          </a:xfrm>
          <a:prstGeom prst="rect">
            <a:avLst/>
          </a:prstGeom>
          <a:noFill/>
        </p:spPr>
        <p:txBody>
          <a:bodyPr wrap="square" lIns="0" tIns="0" rIns="0" bIns="0">
            <a:spAutoFit/>
          </a:bodyPr>
          <a:lstStyle/>
          <a:p>
            <a:pPr>
              <a:defRPr/>
            </a:pPr>
            <a:r>
              <a:rPr lang="zh-CN" altLang="en-US" sz="2400" dirty="0" smtClean="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需求分析的任务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0" name="文本框 9"/>
          <p:cNvSpPr txBox="1"/>
          <p:nvPr/>
        </p:nvSpPr>
        <p:spPr>
          <a:xfrm>
            <a:off x="4432830" y="2052306"/>
            <a:ext cx="3083937" cy="369332"/>
          </a:xfrm>
          <a:prstGeom prst="rect">
            <a:avLst/>
          </a:prstGeom>
          <a:noFill/>
        </p:spPr>
        <p:txBody>
          <a:bodyPr wrap="square" lIns="0" tIns="0" rIns="0" bIns="0">
            <a:spAutoFit/>
          </a:bodyPr>
          <a:lstStyle/>
          <a:p>
            <a:pPr>
              <a:defRPr/>
            </a:pPr>
            <a:r>
              <a:rPr lang="zh-CN" altLang="en-US" sz="2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需求的类型</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3" name="文本框 12"/>
          <p:cNvSpPr txBox="1"/>
          <p:nvPr/>
        </p:nvSpPr>
        <p:spPr>
          <a:xfrm>
            <a:off x="4432830" y="2536039"/>
            <a:ext cx="3083937" cy="369332"/>
          </a:xfrm>
          <a:prstGeom prst="rect">
            <a:avLst/>
          </a:prstGeom>
          <a:noFill/>
        </p:spPr>
        <p:txBody>
          <a:bodyPr wrap="square" lIns="0" tIns="0" rIns="0" bIns="0">
            <a:spAutoFit/>
          </a:bodyPr>
          <a:lstStyle/>
          <a:p>
            <a:pPr>
              <a:defRPr/>
            </a:pPr>
            <a:r>
              <a:rPr lang="zh-CN" altLang="en-US" sz="2400" dirty="0" smtClean="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需求工程过程</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椭圆 1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文本框 15"/>
          <p:cNvSpPr txBox="1"/>
          <p:nvPr/>
        </p:nvSpPr>
        <p:spPr>
          <a:xfrm>
            <a:off x="4432830" y="3019772"/>
            <a:ext cx="3663271"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获取需求的方法</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itle 1"/>
          <p:cNvSpPr txBox="1"/>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smtClean="0"/>
              <a:t>第</a:t>
            </a:r>
            <a:r>
              <a:rPr lang="en-US" altLang="zh-CN" sz="2800" dirty="0" smtClean="0"/>
              <a:t>3</a:t>
            </a:r>
            <a:r>
              <a:rPr lang="zh-CN" altLang="en-US" sz="2800" dirty="0" smtClean="0"/>
              <a:t>章 需求分析</a:t>
            </a:r>
            <a:endParaRPr lang="en-US" sz="2800" dirty="0"/>
          </a:p>
        </p:txBody>
      </p:sp>
      <p:sp>
        <p:nvSpPr>
          <p:cNvPr id="20" name="椭圆 19"/>
          <p:cNvSpPr/>
          <p:nvPr/>
        </p:nvSpPr>
        <p:spPr>
          <a:xfrm>
            <a:off x="4141082" y="357421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文本框 30"/>
          <p:cNvSpPr txBox="1">
            <a:spLocks noChangeArrowheads="1"/>
          </p:cNvSpPr>
          <p:nvPr/>
        </p:nvSpPr>
        <p:spPr bwMode="auto">
          <a:xfrm>
            <a:off x="3474221" y="350414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smtClean="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05</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2" name="文本框 21"/>
          <p:cNvSpPr txBox="1"/>
          <p:nvPr/>
        </p:nvSpPr>
        <p:spPr>
          <a:xfrm>
            <a:off x="4432830" y="3504149"/>
            <a:ext cx="3083937" cy="369332"/>
          </a:xfrm>
          <a:prstGeom prst="rect">
            <a:avLst/>
          </a:prstGeom>
          <a:noFill/>
        </p:spPr>
        <p:txBody>
          <a:bodyPr wrap="square" lIns="0" tIns="0" rIns="0" bIns="0">
            <a:spAutoFit/>
          </a:bodyPr>
          <a:lstStyle/>
          <a:p>
            <a:pPr>
              <a:defRPr/>
            </a:pPr>
            <a:r>
              <a:rPr lang="zh-CN" altLang="en-US" sz="2400" dirty="0" smtClean="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需求分析建模技术</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1675" y="797784"/>
            <a:ext cx="5235467" cy="395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 Box 8"/>
          <p:cNvSpPr txBox="1">
            <a:spLocks noChangeArrowheads="1"/>
          </p:cNvSpPr>
          <p:nvPr/>
        </p:nvSpPr>
        <p:spPr bwMode="auto">
          <a:xfrm>
            <a:off x="659208" y="1542318"/>
            <a:ext cx="2862467" cy="2297744"/>
          </a:xfrm>
          <a:prstGeom prst="rect">
            <a:avLst/>
          </a:prstGeom>
          <a:noFill/>
          <a:ln w="9525" algn="ctr">
            <a:noFill/>
            <a:miter lim="800000"/>
          </a:ln>
          <a:effectLst/>
        </p:spPr>
        <p:txBody>
          <a:bodyPr wrap="square" lIns="80963" tIns="40481" rIns="80963" bIns="40481">
            <a:spAutoFit/>
          </a:bodyPr>
          <a:lstStyle/>
          <a:p>
            <a:pPr algn="just">
              <a:lnSpc>
                <a:spcPct val="120000"/>
              </a:lnSpc>
            </a:pPr>
            <a:r>
              <a:rPr lang="zh-CN" altLang="en-US" sz="2000" dirty="0">
                <a:solidFill>
                  <a:schemeClr val="accent1">
                    <a:lumMod val="50000"/>
                  </a:schemeClr>
                </a:solidFill>
                <a:latin typeface="+mj-ea"/>
                <a:ea typeface="+mj-ea"/>
              </a:rPr>
              <a:t>注意：这个用例图是从用户业务的视角出发，用来进行业务用例建模的。在今后的需求分析阶段，我们会从系统视角来进行系统用例建模。</a:t>
            </a:r>
            <a:endParaRPr lang="zh-CN" altLang="en-US" sz="2000" dirty="0">
              <a:solidFill>
                <a:schemeClr val="accent1">
                  <a:lumMod val="50000"/>
                </a:schemeClr>
              </a:solidFill>
              <a:latin typeface="+mj-ea"/>
              <a:ea typeface="+mj-ea"/>
            </a:endParaRPr>
          </a:p>
        </p:txBody>
      </p:sp>
      <p:sp>
        <p:nvSpPr>
          <p:cNvPr id="7" name="标题 6"/>
          <p:cNvSpPr>
            <a:spLocks noGrp="1"/>
          </p:cNvSpPr>
          <p:nvPr>
            <p:ph type="title"/>
          </p:nvPr>
        </p:nvSpPr>
        <p:spPr/>
        <p:txBody>
          <a:bodyPr>
            <a:normAutofit/>
          </a:bodyPr>
          <a:lstStyle/>
          <a:p>
            <a:r>
              <a:rPr lang="zh-CN" altLang="en-US" dirty="0">
                <a:latin typeface="+mj-ea"/>
              </a:rPr>
              <a:t>省队</a:t>
            </a:r>
            <a:r>
              <a:rPr lang="zh-CN" altLang="en-US" dirty="0" smtClean="0">
                <a:latin typeface="+mj-ea"/>
              </a:rPr>
              <a:t>用户业务用例图</a:t>
            </a:r>
            <a:endParaRPr lang="zh-CN" altLang="en-US" dirty="0"/>
          </a:p>
        </p:txBody>
      </p:sp>
      <p:sp>
        <p:nvSpPr>
          <p:cNvPr id="4" name="日期占位符 3"/>
          <p:cNvSpPr>
            <a:spLocks noGrp="1"/>
          </p:cNvSpPr>
          <p:nvPr>
            <p:ph type="dt" sz="half" idx="10"/>
          </p:nvPr>
        </p:nvSpPr>
        <p:spPr/>
        <p:txBody>
          <a:bodyPr/>
          <a:lstStyle/>
          <a:p>
            <a:fld id="{A23B6AB7-319C-4659-8AFB-1B17B0F8EC3F}"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1" name="动作按钮: 上一张 10">
            <a:hlinkClick r:id="" action="ppaction://noaction" highlightClick="1"/>
          </p:cNvPr>
          <p:cNvSpPr/>
          <p:nvPr/>
        </p:nvSpPr>
        <p:spPr>
          <a:xfrm>
            <a:off x="8493125" y="4185242"/>
            <a:ext cx="587574" cy="42173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60">
                                            <p:txEl>
                                              <p:pRg st="0" end="0"/>
                                            </p:txEl>
                                          </p:spTgt>
                                        </p:tgtEl>
                                        <p:attrNameLst>
                                          <p:attrName>style.visibility</p:attrName>
                                        </p:attrNameLst>
                                      </p:cBhvr>
                                      <p:to>
                                        <p:strVal val="visible"/>
                                      </p:to>
                                    </p:set>
                                    <p:animEffect transition="in" filter="wipe(up)">
                                      <p:cBhvr>
                                        <p:cTn id="7" dur="500"/>
                                        <p:tgtEl>
                                          <p:spTgt spid="100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6766" y="89944"/>
            <a:ext cx="3801527" cy="4865954"/>
          </a:xfrm>
          <a:prstGeom prst="rect">
            <a:avLst/>
          </a:prstGeom>
        </p:spPr>
        <p:style>
          <a:lnRef idx="2">
            <a:schemeClr val="accent1"/>
          </a:lnRef>
          <a:fillRef idx="1">
            <a:schemeClr val="lt1"/>
          </a:fillRef>
          <a:effectRef idx="0">
            <a:schemeClr val="accent1"/>
          </a:effectRef>
          <a:fontRef idx="minor">
            <a:schemeClr val="dk1"/>
          </a:fontRef>
        </p:style>
      </p:pic>
      <p:sp>
        <p:nvSpPr>
          <p:cNvPr id="7" name="标题 6"/>
          <p:cNvSpPr>
            <a:spLocks noGrp="1"/>
          </p:cNvSpPr>
          <p:nvPr>
            <p:ph type="title"/>
          </p:nvPr>
        </p:nvSpPr>
        <p:spPr/>
        <p:txBody>
          <a:bodyPr>
            <a:normAutofit/>
          </a:bodyPr>
          <a:lstStyle/>
          <a:p>
            <a:r>
              <a:rPr lang="zh-CN" altLang="en-US" dirty="0">
                <a:latin typeface="+mj-ea"/>
              </a:rPr>
              <a:t>管理员业务用例图</a:t>
            </a:r>
            <a:endParaRPr lang="zh-CN" altLang="en-US" dirty="0">
              <a:latin typeface="+mj-ea"/>
            </a:endParaRPr>
          </a:p>
        </p:txBody>
      </p:sp>
      <p:sp>
        <p:nvSpPr>
          <p:cNvPr id="4" name="日期占位符 3"/>
          <p:cNvSpPr>
            <a:spLocks noGrp="1"/>
          </p:cNvSpPr>
          <p:nvPr>
            <p:ph type="dt" sz="half" idx="10"/>
          </p:nvPr>
        </p:nvSpPr>
        <p:spPr/>
        <p:txBody>
          <a:bodyPr/>
          <a:lstStyle/>
          <a:p>
            <a:fld id="{CDF07A8B-98B7-40AB-A83F-073328633B20}"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1"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3876" y="2451460"/>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9" name="文本"/>
          <p:cNvSpPr txBox="1"/>
          <p:nvPr/>
        </p:nvSpPr>
        <p:spPr>
          <a:xfrm>
            <a:off x="4453181" y="3099288"/>
            <a:ext cx="4372689" cy="553998"/>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2000" dirty="0">
                <a:solidFill>
                  <a:schemeClr val="bg1"/>
                </a:solidFill>
                <a:latin typeface="+mj-ea"/>
                <a:ea typeface="+mj-ea"/>
              </a:rPr>
              <a:t>交付的工作产品：系统用例图</a:t>
            </a:r>
            <a:endParaRPr lang="zh-CN" altLang="en-US" sz="2000" dirty="0">
              <a:solidFill>
                <a:schemeClr val="bg1"/>
              </a:solidFill>
              <a:latin typeface="+mj-ea"/>
              <a:ea typeface="+mj-ea"/>
            </a:endParaRPr>
          </a:p>
        </p:txBody>
      </p:sp>
      <p:sp>
        <p:nvSpPr>
          <p:cNvPr id="10" name="文本"/>
          <p:cNvSpPr/>
          <p:nvPr/>
        </p:nvSpPr>
        <p:spPr>
          <a:xfrm>
            <a:off x="4237950" y="2776089"/>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a:t>
            </a:r>
            <a:r>
              <a:rPr lang="zh-CN" altLang="en-US" sz="2000" b="1" spc="169" dirty="0" smtClean="0">
                <a:solidFill>
                  <a:schemeClr val="bg1"/>
                </a:solidFill>
                <a:latin typeface="+mj-ea"/>
                <a:ea typeface="+mj-ea"/>
                <a:sym typeface="+mn-ea"/>
              </a:rPr>
              <a:t>任务</a:t>
            </a:r>
            <a:r>
              <a:rPr lang="en-US" altLang="zh-CN" sz="2000" b="1" spc="169" dirty="0" smtClean="0">
                <a:solidFill>
                  <a:schemeClr val="bg1"/>
                </a:solidFill>
                <a:latin typeface="+mj-ea"/>
                <a:ea typeface="+mj-ea"/>
                <a:sym typeface="+mn-ea"/>
              </a:rPr>
              <a:t>1</a:t>
            </a:r>
            <a:r>
              <a:rPr lang="zh-CN" altLang="en-US" sz="2000" b="1" spc="169" dirty="0" smtClean="0">
                <a:solidFill>
                  <a:schemeClr val="bg1"/>
                </a:solidFill>
                <a:latin typeface="+mj-ea"/>
                <a:ea typeface="+mj-ea"/>
                <a:sym typeface="+mn-ea"/>
              </a:rPr>
              <a:t>：</a:t>
            </a:r>
            <a:r>
              <a:rPr lang="zh-CN" altLang="en-US" sz="2000" b="1" spc="169" dirty="0">
                <a:solidFill>
                  <a:schemeClr val="bg1"/>
                </a:solidFill>
                <a:latin typeface="+mj-ea"/>
                <a:ea typeface="+mj-ea"/>
                <a:sym typeface="+mn-ea"/>
              </a:rPr>
              <a:t>完成系统用例建模</a:t>
            </a:r>
            <a:endParaRPr lang="zh-CN" altLang="en-US" sz="2000" b="1" spc="169" dirty="0">
              <a:solidFill>
                <a:schemeClr val="bg1"/>
              </a:solidFill>
              <a:latin typeface="+mj-ea"/>
              <a:ea typeface="+mj-ea"/>
              <a:sym typeface="+mn-ea"/>
            </a:endParaRPr>
          </a:p>
        </p:txBody>
      </p:sp>
      <p:sp>
        <p:nvSpPr>
          <p:cNvPr id="4" name="日期占位符 3"/>
          <p:cNvSpPr>
            <a:spLocks noGrp="1"/>
          </p:cNvSpPr>
          <p:nvPr>
            <p:ph type="dt" sz="half" idx="10"/>
          </p:nvPr>
        </p:nvSpPr>
        <p:spPr/>
        <p:txBody>
          <a:bodyPr/>
          <a:lstStyle/>
          <a:p>
            <a:fld id="{235AD162-A369-444D-AA12-A828B9ED782E}"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图11"/>
          <p:cNvPicPr>
            <a:picLocks noChangeAspect="1" noChangeArrowheads="1"/>
          </p:cNvPicPr>
          <p:nvPr/>
        </p:nvPicPr>
        <p:blipFill>
          <a:blip r:embed="rId1"/>
          <a:srcRect/>
          <a:stretch>
            <a:fillRect/>
          </a:stretch>
        </p:blipFill>
        <p:spPr bwMode="auto">
          <a:xfrm>
            <a:off x="99575" y="1711237"/>
            <a:ext cx="8942614" cy="1756357"/>
          </a:xfrm>
          <a:prstGeom prst="rect">
            <a:avLst/>
          </a:prstGeom>
          <a:noFill/>
        </p:spPr>
      </p:pic>
      <p:sp>
        <p:nvSpPr>
          <p:cNvPr id="6" name="标题 5"/>
          <p:cNvSpPr>
            <a:spLocks noGrp="1"/>
          </p:cNvSpPr>
          <p:nvPr>
            <p:ph type="title"/>
          </p:nvPr>
        </p:nvSpPr>
        <p:spPr/>
        <p:txBody>
          <a:bodyPr/>
          <a:lstStyle/>
          <a:p>
            <a:r>
              <a:rPr lang="zh-CN" altLang="en-US" dirty="0"/>
              <a:t>从业务需求到系统需求</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 name="日期占位符 1"/>
          <p:cNvSpPr>
            <a:spLocks noGrp="1"/>
          </p:cNvSpPr>
          <p:nvPr>
            <p:ph type="dt" sz="half" idx="10"/>
          </p:nvPr>
        </p:nvSpPr>
        <p:spPr/>
        <p:txBody>
          <a:bodyPr/>
          <a:lstStyle/>
          <a:p>
            <a:fld id="{7EE7FE69-5988-465A-9701-63B48AE886C6}"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3"/>
          <p:cNvPicPr>
            <a:picLocks noChangeAspect="1" noChangeArrowheads="1"/>
          </p:cNvPicPr>
          <p:nvPr/>
        </p:nvPicPr>
        <p:blipFill>
          <a:blip r:embed="rId1" cstate="print"/>
          <a:srcRect/>
          <a:stretch>
            <a:fillRect/>
          </a:stretch>
        </p:blipFill>
        <p:spPr bwMode="auto">
          <a:xfrm>
            <a:off x="917369" y="1321755"/>
            <a:ext cx="3644504" cy="2351484"/>
          </a:xfrm>
          <a:prstGeom prst="rect">
            <a:avLst/>
          </a:prstGeom>
          <a:noFill/>
          <a:ln w="9525">
            <a:noFill/>
            <a:miter lim="800000"/>
            <a:headEnd/>
            <a:tailEnd/>
          </a:ln>
          <a:effectLst/>
        </p:spPr>
      </p:pic>
      <p:pic>
        <p:nvPicPr>
          <p:cNvPr id="287748" name="Picture 4"/>
          <p:cNvPicPr>
            <a:picLocks noChangeAspect="1" noChangeArrowheads="1"/>
          </p:cNvPicPr>
          <p:nvPr/>
        </p:nvPicPr>
        <p:blipFill>
          <a:blip r:embed="rId2" cstate="print"/>
          <a:srcRect/>
          <a:stretch>
            <a:fillRect/>
          </a:stretch>
        </p:blipFill>
        <p:spPr bwMode="auto">
          <a:xfrm>
            <a:off x="4299981" y="1232457"/>
            <a:ext cx="3914775" cy="2333625"/>
          </a:xfrm>
          <a:prstGeom prst="rect">
            <a:avLst/>
          </a:prstGeom>
          <a:noFill/>
          <a:ln w="9525">
            <a:noFill/>
            <a:miter lim="800000"/>
            <a:headEnd/>
            <a:tailEnd/>
          </a:ln>
          <a:effectLst/>
        </p:spPr>
      </p:pic>
      <p:sp>
        <p:nvSpPr>
          <p:cNvPr id="287749" name="Text Box 5"/>
          <p:cNvSpPr txBox="1">
            <a:spLocks noChangeArrowheads="1"/>
          </p:cNvSpPr>
          <p:nvPr/>
        </p:nvSpPr>
        <p:spPr bwMode="auto">
          <a:xfrm>
            <a:off x="2024111" y="3673239"/>
            <a:ext cx="1728788" cy="369332"/>
          </a:xfrm>
          <a:prstGeom prst="rect">
            <a:avLst/>
          </a:prstGeom>
          <a:noFill/>
          <a:ln w="9525">
            <a:noFill/>
            <a:miter lim="800000"/>
          </a:ln>
          <a:effectLst/>
        </p:spPr>
        <p:txBody>
          <a:bodyPr>
            <a:spAutoFit/>
          </a:bodyPr>
          <a:lstStyle/>
          <a:p>
            <a:pPr algn="ctr" eaLnBrk="0" hangingPunct="0">
              <a:spcBef>
                <a:spcPct val="50000"/>
              </a:spcBef>
            </a:pPr>
            <a:r>
              <a:rPr lang="zh-CN" altLang="en-US" b="1" dirty="0">
                <a:latin typeface="Arial" panose="020B0604020202020204" pitchFamily="34" charset="0"/>
              </a:rPr>
              <a:t>用户观点</a:t>
            </a:r>
            <a:endParaRPr lang="zh-CN" altLang="en-US" b="1" dirty="0">
              <a:latin typeface="Arial" panose="020B0604020202020204" pitchFamily="34" charset="0"/>
            </a:endParaRPr>
          </a:p>
        </p:txBody>
      </p:sp>
      <p:sp>
        <p:nvSpPr>
          <p:cNvPr id="287750" name="Text Box 6"/>
          <p:cNvSpPr txBox="1">
            <a:spLocks noChangeArrowheads="1"/>
          </p:cNvSpPr>
          <p:nvPr/>
        </p:nvSpPr>
        <p:spPr bwMode="auto">
          <a:xfrm>
            <a:off x="5287151" y="3712628"/>
            <a:ext cx="1728788" cy="369332"/>
          </a:xfrm>
          <a:prstGeom prst="rect">
            <a:avLst/>
          </a:prstGeom>
          <a:noFill/>
          <a:ln w="9525">
            <a:noFill/>
            <a:miter lim="800000"/>
          </a:ln>
          <a:effectLst/>
        </p:spPr>
        <p:txBody>
          <a:bodyPr>
            <a:spAutoFit/>
          </a:bodyPr>
          <a:lstStyle/>
          <a:p>
            <a:pPr algn="ctr" eaLnBrk="0" hangingPunct="0">
              <a:spcBef>
                <a:spcPct val="50000"/>
              </a:spcBef>
            </a:pPr>
            <a:r>
              <a:rPr lang="zh-CN" altLang="en-US" b="1" dirty="0">
                <a:latin typeface="Arial" panose="020B0604020202020204" pitchFamily="34" charset="0"/>
              </a:rPr>
              <a:t>系统观点</a:t>
            </a:r>
            <a:endParaRPr lang="zh-CN" altLang="en-US" b="1" dirty="0">
              <a:latin typeface="Arial" panose="020B0604020202020204" pitchFamily="34" charset="0"/>
            </a:endParaRPr>
          </a:p>
        </p:txBody>
      </p:sp>
      <p:sp>
        <p:nvSpPr>
          <p:cNvPr id="4" name="标题 3"/>
          <p:cNvSpPr>
            <a:spLocks noGrp="1"/>
          </p:cNvSpPr>
          <p:nvPr>
            <p:ph type="title"/>
          </p:nvPr>
        </p:nvSpPr>
        <p:spPr/>
        <p:txBody>
          <a:bodyPr/>
          <a:lstStyle/>
          <a:p>
            <a:r>
              <a:rPr lang="zh-CN" altLang="en-US" dirty="0"/>
              <a:t>要点：用户观点而非系统</a:t>
            </a:r>
            <a:r>
              <a:rPr lang="zh-CN" altLang="en-US" dirty="0" smtClean="0"/>
              <a:t>观点</a:t>
            </a:r>
            <a:endParaRPr lang="zh-CN" altLang="en-US" dirty="0"/>
          </a:p>
        </p:txBody>
      </p:sp>
      <p:sp>
        <p:nvSpPr>
          <p:cNvPr id="2" name="灯片编号占位符 1"/>
          <p:cNvSpPr>
            <a:spLocks noGrp="1"/>
          </p:cNvSpPr>
          <p:nvPr>
            <p:ph type="sldNum" sz="quarter" idx="4294967295"/>
          </p:nvPr>
        </p:nvSpPr>
        <p:spPr>
          <a:xfrm>
            <a:off x="8591550" y="4805363"/>
            <a:ext cx="552450" cy="274637"/>
          </a:xfrm>
        </p:spPr>
        <p:txBody>
          <a:bodyPr/>
          <a:lstStyle/>
          <a:p>
            <a:fld id="{0C913308-F349-4B6D-A68A-DD1791B4A57B}" type="slidenum">
              <a:rPr lang="zh-CN" altLang="en-US" smtClean="0"/>
            </a:fld>
            <a:endParaRPr lang="zh-CN" altLang="en-US" dirty="0"/>
          </a:p>
        </p:txBody>
      </p:sp>
      <p:sp>
        <p:nvSpPr>
          <p:cNvPr id="5" name="日期占位符 4"/>
          <p:cNvSpPr>
            <a:spLocks noGrp="1"/>
          </p:cNvSpPr>
          <p:nvPr>
            <p:ph type="dt" sz="half" idx="10"/>
          </p:nvPr>
        </p:nvSpPr>
        <p:spPr/>
        <p:txBody>
          <a:bodyPr/>
          <a:lstStyle/>
          <a:p>
            <a:fld id="{50FB7D2F-A653-4B5A-8044-D43ABE691118}"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randombar(horizontal)">
                                      <p:cBhvr>
                                        <p:cTn id="7" dur="500"/>
                                        <p:tgtEl>
                                          <p:spTgt spid="2877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7749"/>
                                        </p:tgtEl>
                                        <p:attrNameLst>
                                          <p:attrName>style.visibility</p:attrName>
                                        </p:attrNameLst>
                                      </p:cBhvr>
                                      <p:to>
                                        <p:strVal val="visible"/>
                                      </p:to>
                                    </p:set>
                                    <p:animEffect transition="in" filter="randombar(horizontal)">
                                      <p:cBhvr>
                                        <p:cTn id="10" dur="500"/>
                                        <p:tgtEl>
                                          <p:spTgt spid="28774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87748"/>
                                        </p:tgtEl>
                                        <p:attrNameLst>
                                          <p:attrName>style.visibility</p:attrName>
                                        </p:attrNameLst>
                                      </p:cBhvr>
                                      <p:to>
                                        <p:strVal val="visible"/>
                                      </p:to>
                                    </p:set>
                                    <p:animEffect transition="in" filter="randombar(horizontal)">
                                      <p:cBhvr>
                                        <p:cTn id="15" dur="500"/>
                                        <p:tgtEl>
                                          <p:spTgt spid="28774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7750"/>
                                        </p:tgtEl>
                                        <p:attrNameLst>
                                          <p:attrName>style.visibility</p:attrName>
                                        </p:attrNameLst>
                                      </p:cBhvr>
                                      <p:to>
                                        <p:strVal val="visible"/>
                                      </p:to>
                                    </p:set>
                                    <p:animEffect transition="in" filter="randombar(horizontal)">
                                      <p:cBhvr>
                                        <p:cTn id="18" dur="5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P spid="28775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5734" y="969431"/>
            <a:ext cx="4959285" cy="374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 Box 8"/>
          <p:cNvSpPr txBox="1">
            <a:spLocks noChangeArrowheads="1"/>
          </p:cNvSpPr>
          <p:nvPr/>
        </p:nvSpPr>
        <p:spPr bwMode="auto">
          <a:xfrm>
            <a:off x="630811" y="1741044"/>
            <a:ext cx="2967413" cy="1559080"/>
          </a:xfrm>
          <a:prstGeom prst="rect">
            <a:avLst/>
          </a:prstGeom>
          <a:noFill/>
          <a:ln w="9525" algn="ctr">
            <a:noFill/>
            <a:miter lim="800000"/>
          </a:ln>
          <a:effectLst/>
        </p:spPr>
        <p:txBody>
          <a:bodyPr wrap="square" lIns="80963" tIns="40481" rIns="80963" bIns="40481">
            <a:spAutoFit/>
          </a:bodyPr>
          <a:lstStyle/>
          <a:p>
            <a:pPr algn="just"/>
            <a:r>
              <a:rPr lang="zh-CN" altLang="en-US" sz="2400" dirty="0" smtClean="0">
                <a:solidFill>
                  <a:schemeClr val="accent1">
                    <a:lumMod val="50000"/>
                  </a:schemeClr>
                </a:solidFill>
                <a:latin typeface="+mj-ea"/>
                <a:ea typeface="+mj-ea"/>
              </a:rPr>
              <a:t>这个</a:t>
            </a:r>
            <a:r>
              <a:rPr lang="zh-CN" altLang="en-US" sz="2400" dirty="0">
                <a:solidFill>
                  <a:schemeClr val="accent1">
                    <a:lumMod val="50000"/>
                  </a:schemeClr>
                </a:solidFill>
                <a:latin typeface="+mj-ea"/>
                <a:ea typeface="+mj-ea"/>
              </a:rPr>
              <a:t>用例图是从用户业务的视角</a:t>
            </a:r>
            <a:r>
              <a:rPr lang="zh-CN" altLang="en-US" sz="2400" dirty="0" smtClean="0">
                <a:solidFill>
                  <a:schemeClr val="accent1">
                    <a:lumMod val="50000"/>
                  </a:schemeClr>
                </a:solidFill>
                <a:latin typeface="+mj-ea"/>
                <a:ea typeface="+mj-ea"/>
              </a:rPr>
              <a:t>出发的，</a:t>
            </a:r>
            <a:r>
              <a:rPr lang="zh-CN" altLang="en-US" sz="2400" dirty="0">
                <a:solidFill>
                  <a:schemeClr val="accent1">
                    <a:lumMod val="50000"/>
                  </a:schemeClr>
                </a:solidFill>
                <a:latin typeface="+mj-ea"/>
                <a:ea typeface="+mj-ea"/>
              </a:rPr>
              <a:t>用来进行业务用例建模的</a:t>
            </a:r>
            <a:r>
              <a:rPr lang="zh-CN" altLang="en-US" sz="2400" dirty="0" smtClean="0">
                <a:solidFill>
                  <a:schemeClr val="accent1">
                    <a:lumMod val="50000"/>
                  </a:schemeClr>
                </a:solidFill>
                <a:latin typeface="+mj-ea"/>
                <a:ea typeface="+mj-ea"/>
              </a:rPr>
              <a:t>。</a:t>
            </a:r>
            <a:endParaRPr lang="zh-CN" altLang="en-US" sz="2400" dirty="0">
              <a:solidFill>
                <a:schemeClr val="accent1">
                  <a:lumMod val="50000"/>
                </a:schemeClr>
              </a:solidFill>
              <a:latin typeface="+mj-ea"/>
              <a:ea typeface="+mj-ea"/>
            </a:endParaRPr>
          </a:p>
        </p:txBody>
      </p:sp>
      <p:sp>
        <p:nvSpPr>
          <p:cNvPr id="4" name="标题 3"/>
          <p:cNvSpPr>
            <a:spLocks noGrp="1"/>
          </p:cNvSpPr>
          <p:nvPr>
            <p:ph type="title"/>
          </p:nvPr>
        </p:nvSpPr>
        <p:spPr/>
        <p:txBody>
          <a:bodyPr>
            <a:normAutofit/>
          </a:bodyPr>
          <a:lstStyle/>
          <a:p>
            <a:r>
              <a:rPr lang="zh-CN" altLang="en-US" dirty="0"/>
              <a:t>网上报名系统 </a:t>
            </a:r>
            <a:r>
              <a:rPr lang="en-US" altLang="zh-CN" dirty="0" smtClean="0"/>
              <a:t>—— </a:t>
            </a:r>
            <a:r>
              <a:rPr lang="zh-CN" altLang="en-US" dirty="0" smtClean="0">
                <a:latin typeface="+mj-ea"/>
              </a:rPr>
              <a:t>省</a:t>
            </a:r>
            <a:r>
              <a:rPr lang="zh-CN" altLang="en-US" dirty="0">
                <a:latin typeface="+mj-ea"/>
              </a:rPr>
              <a:t>队</a:t>
            </a:r>
            <a:r>
              <a:rPr lang="zh-CN" altLang="en-US" dirty="0" smtClean="0">
                <a:latin typeface="+mj-ea"/>
              </a:rPr>
              <a:t>用户业务用例图</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日期占位符 5"/>
          <p:cNvSpPr>
            <a:spLocks noGrp="1"/>
          </p:cNvSpPr>
          <p:nvPr>
            <p:ph type="dt" sz="half" idx="10"/>
          </p:nvPr>
        </p:nvSpPr>
        <p:spPr/>
        <p:txBody>
          <a:bodyPr/>
          <a:lstStyle/>
          <a:p>
            <a:fld id="{AC21E983-C668-4651-8988-045A22F48034}"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60">
                                            <p:txEl>
                                              <p:pRg st="0" end="0"/>
                                            </p:txEl>
                                          </p:spTgt>
                                        </p:tgtEl>
                                        <p:attrNameLst>
                                          <p:attrName>style.visibility</p:attrName>
                                        </p:attrNameLst>
                                      </p:cBhvr>
                                      <p:to>
                                        <p:strVal val="visible"/>
                                      </p:to>
                                    </p:set>
                                    <p:animEffect transition="in" filter="wipe(up)">
                                      <p:cBhvr>
                                        <p:cTn id="7" dur="500"/>
                                        <p:tgtEl>
                                          <p:spTgt spid="100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 </a:t>
            </a:r>
            <a:r>
              <a:rPr lang="en-US" altLang="zh-CN" dirty="0" smtClean="0"/>
              <a:t>—— </a:t>
            </a:r>
            <a:r>
              <a:rPr lang="zh-CN" altLang="en-US" dirty="0" smtClean="0"/>
              <a:t>省队用户系统用例</a:t>
            </a:r>
            <a:endParaRPr lang="zh-CN" altLang="en-US" dirty="0"/>
          </a:p>
        </p:txBody>
      </p:sp>
      <p:sp>
        <p:nvSpPr>
          <p:cNvPr id="145411" name="Rectangle 3"/>
          <p:cNvSpPr>
            <a:spLocks noGrp="1" noChangeArrowheads="1"/>
          </p:cNvSpPr>
          <p:nvPr>
            <p:ph idx="1"/>
          </p:nvPr>
        </p:nvSpPr>
        <p:spPr>
          <a:xfrm>
            <a:off x="756221" y="997527"/>
            <a:ext cx="8102029" cy="3479470"/>
          </a:xfrm>
        </p:spPr>
        <p:txBody>
          <a:bodyPr>
            <a:normAutofit/>
          </a:bodyPr>
          <a:lstStyle/>
          <a:p>
            <a:pPr marL="0" indent="0" algn="ctr">
              <a:lnSpc>
                <a:spcPct val="130000"/>
              </a:lnSpc>
              <a:buNone/>
            </a:pPr>
            <a:r>
              <a:rPr lang="zh-CN" altLang="en-US" sz="2400" dirty="0" smtClean="0">
                <a:solidFill>
                  <a:schemeClr val="accent1">
                    <a:lumMod val="50000"/>
                  </a:schemeClr>
                </a:solidFill>
              </a:rPr>
              <a:t>业务</a:t>
            </a:r>
            <a:r>
              <a:rPr lang="zh-CN" altLang="en-US" sz="2400" dirty="0">
                <a:solidFill>
                  <a:schemeClr val="accent1">
                    <a:lumMod val="50000"/>
                  </a:schemeClr>
                </a:solidFill>
              </a:rPr>
              <a:t>用例</a:t>
            </a:r>
            <a:r>
              <a:rPr lang="en-US" altLang="zh-CN" sz="2400" dirty="0">
                <a:solidFill>
                  <a:schemeClr val="accent1">
                    <a:lumMod val="50000"/>
                  </a:schemeClr>
                </a:solidFill>
              </a:rPr>
              <a:t>1</a:t>
            </a:r>
            <a:r>
              <a:rPr lang="zh-CN" altLang="en-US" sz="2400" dirty="0">
                <a:solidFill>
                  <a:schemeClr val="accent1">
                    <a:lumMod val="50000"/>
                  </a:schemeClr>
                </a:solidFill>
              </a:rPr>
              <a:t>：查看赛事</a:t>
            </a:r>
            <a:r>
              <a:rPr lang="zh-CN" altLang="en-US" sz="2400" dirty="0" smtClean="0">
                <a:solidFill>
                  <a:schemeClr val="accent1">
                    <a:lumMod val="50000"/>
                  </a:schemeClr>
                </a:solidFill>
              </a:rPr>
              <a:t>信息</a:t>
            </a:r>
            <a:r>
              <a:rPr lang="en-US" altLang="zh-CN" sz="2400" dirty="0">
                <a:solidFill>
                  <a:schemeClr val="accent1">
                    <a:lumMod val="50000"/>
                  </a:schemeClr>
                </a:solidFill>
              </a:rPr>
              <a:t>——</a:t>
            </a:r>
            <a:r>
              <a:rPr lang="zh-CN" altLang="en-US" sz="2400" dirty="0" smtClean="0">
                <a:solidFill>
                  <a:schemeClr val="accent1">
                    <a:lumMod val="50000"/>
                  </a:schemeClr>
                </a:solidFill>
              </a:rPr>
              <a:t>系统用例：</a:t>
            </a:r>
            <a:r>
              <a:rPr lang="zh-CN" altLang="en-US" sz="2400" dirty="0">
                <a:solidFill>
                  <a:schemeClr val="accent1">
                    <a:lumMod val="50000"/>
                  </a:schemeClr>
                </a:solidFill>
              </a:rPr>
              <a:t>显示赛事</a:t>
            </a:r>
            <a:r>
              <a:rPr lang="zh-CN" altLang="en-US" sz="2400" dirty="0" smtClean="0">
                <a:solidFill>
                  <a:schemeClr val="accent1">
                    <a:lumMod val="50000"/>
                  </a:schemeClr>
                </a:solidFill>
              </a:rPr>
              <a:t>信息</a:t>
            </a:r>
            <a:endParaRPr lang="en-US" altLang="zh-CN" sz="2400" dirty="0" smtClean="0">
              <a:solidFill>
                <a:schemeClr val="accent1">
                  <a:lumMod val="50000"/>
                </a:schemeClr>
              </a:solidFill>
            </a:endParaRPr>
          </a:p>
          <a:p>
            <a:pPr marL="457200" indent="-457200">
              <a:lnSpc>
                <a:spcPct val="130000"/>
              </a:lnSpc>
            </a:pPr>
            <a:r>
              <a:rPr lang="zh-CN" altLang="en-US" sz="2400" dirty="0" smtClean="0"/>
              <a:t>系统</a:t>
            </a:r>
            <a:r>
              <a:rPr lang="zh-CN" altLang="en-US" sz="2400" dirty="0"/>
              <a:t>用例“</a:t>
            </a:r>
            <a:r>
              <a:rPr lang="zh-CN" altLang="en-US" sz="2400" dirty="0">
                <a:solidFill>
                  <a:srgbClr val="FF0000"/>
                </a:solidFill>
              </a:rPr>
              <a:t>显示赛事信息</a:t>
            </a:r>
            <a:r>
              <a:rPr lang="zh-CN" altLang="en-US" sz="2400" dirty="0"/>
              <a:t>”是对业务用例“</a:t>
            </a:r>
            <a:r>
              <a:rPr lang="zh-CN" altLang="en-US" sz="2400" dirty="0">
                <a:solidFill>
                  <a:srgbClr val="FF0000"/>
                </a:solidFill>
              </a:rPr>
              <a:t>查看赛事信息</a:t>
            </a:r>
            <a:r>
              <a:rPr lang="zh-CN" altLang="en-US" sz="2400" dirty="0"/>
              <a:t>”的系统实现。</a:t>
            </a:r>
            <a:endParaRPr lang="en-US" altLang="zh-CN" sz="2400" dirty="0"/>
          </a:p>
          <a:p>
            <a:pPr marL="457200" indent="-457200">
              <a:lnSpc>
                <a:spcPct val="130000"/>
              </a:lnSpc>
            </a:pPr>
            <a:r>
              <a:rPr lang="zh-CN" altLang="en-US" sz="2400" dirty="0"/>
              <a:t>系统显示赛事名称、举办地、报名时间、状态。</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日期占位符 5"/>
          <p:cNvSpPr>
            <a:spLocks noGrp="1"/>
          </p:cNvSpPr>
          <p:nvPr>
            <p:ph type="dt" sz="half" idx="10"/>
          </p:nvPr>
        </p:nvSpPr>
        <p:spPr/>
        <p:txBody>
          <a:bodyPr/>
          <a:lstStyle/>
          <a:p>
            <a:fld id="{F36C5585-C340-4F98-A733-7196BA41D3B5}"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up)">
                                      <p:cBhvr>
                                        <p:cTn id="7" dur="500"/>
                                        <p:tgtEl>
                                          <p:spTgt spid="14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up)">
                                      <p:cBhvr>
                                        <p:cTn id="12" dur="500"/>
                                        <p:tgtEl>
                                          <p:spTgt spid="145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wipe(up)">
                                      <p:cBhvr>
                                        <p:cTn id="17" dur="500"/>
                                        <p:tgtEl>
                                          <p:spTgt spid="145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 </a:t>
            </a:r>
            <a:r>
              <a:rPr lang="en-US" altLang="zh-CN" dirty="0" smtClean="0"/>
              <a:t>—— </a:t>
            </a:r>
            <a:r>
              <a:rPr lang="zh-CN" altLang="en-US" dirty="0" smtClean="0"/>
              <a:t>省</a:t>
            </a:r>
            <a:r>
              <a:rPr lang="zh-CN" altLang="en-US" dirty="0"/>
              <a:t>队用户系统用例</a:t>
            </a:r>
            <a:endParaRPr lang="zh-CN" altLang="en-US" dirty="0"/>
          </a:p>
        </p:txBody>
      </p:sp>
      <p:sp>
        <p:nvSpPr>
          <p:cNvPr id="133123" name="Rectangle 3"/>
          <p:cNvSpPr>
            <a:spLocks noGrp="1" noChangeArrowheads="1"/>
          </p:cNvSpPr>
          <p:nvPr>
            <p:ph idx="1"/>
          </p:nvPr>
        </p:nvSpPr>
        <p:spPr>
          <a:xfrm>
            <a:off x="768097" y="736270"/>
            <a:ext cx="8090153" cy="3914882"/>
          </a:xfrm>
        </p:spPr>
        <p:txBody>
          <a:bodyPr>
            <a:noAutofit/>
          </a:bodyPr>
          <a:lstStyle/>
          <a:p>
            <a:pPr marL="0" indent="0" algn="ctr">
              <a:lnSpc>
                <a:spcPct val="100000"/>
              </a:lnSpc>
              <a:spcBef>
                <a:spcPts val="600"/>
              </a:spcBef>
              <a:buNone/>
            </a:pPr>
            <a:r>
              <a:rPr lang="zh-CN" altLang="en-US" sz="2200" dirty="0" smtClean="0">
                <a:solidFill>
                  <a:schemeClr val="accent1">
                    <a:lumMod val="50000"/>
                  </a:schemeClr>
                </a:solidFill>
              </a:rPr>
              <a:t>业务</a:t>
            </a:r>
            <a:r>
              <a:rPr lang="zh-CN" altLang="en-US" sz="2200" dirty="0">
                <a:solidFill>
                  <a:schemeClr val="accent1">
                    <a:lumMod val="50000"/>
                  </a:schemeClr>
                </a:solidFill>
              </a:rPr>
              <a:t>用例</a:t>
            </a:r>
            <a:r>
              <a:rPr lang="en-US" altLang="zh-CN" sz="2200" dirty="0">
                <a:solidFill>
                  <a:schemeClr val="accent1">
                    <a:lumMod val="50000"/>
                  </a:schemeClr>
                </a:solidFill>
              </a:rPr>
              <a:t>2</a:t>
            </a:r>
            <a:r>
              <a:rPr lang="zh-CN" altLang="en-US" sz="2200" dirty="0">
                <a:solidFill>
                  <a:schemeClr val="accent1">
                    <a:lumMod val="50000"/>
                  </a:schemeClr>
                </a:solidFill>
              </a:rPr>
              <a:t>：</a:t>
            </a:r>
            <a:r>
              <a:rPr lang="zh-CN" altLang="en-US" sz="2200" dirty="0" smtClean="0">
                <a:solidFill>
                  <a:schemeClr val="accent1">
                    <a:lumMod val="50000"/>
                  </a:schemeClr>
                </a:solidFill>
              </a:rPr>
              <a:t>报名</a:t>
            </a:r>
            <a:r>
              <a:rPr lang="en-US" altLang="zh-CN" sz="2200" dirty="0" smtClean="0">
                <a:solidFill>
                  <a:schemeClr val="accent1">
                    <a:lumMod val="50000"/>
                  </a:schemeClr>
                </a:solidFill>
              </a:rPr>
              <a:t>——</a:t>
            </a:r>
            <a:r>
              <a:rPr lang="zh-CN" altLang="en-US" sz="2200" dirty="0" smtClean="0">
                <a:solidFill>
                  <a:schemeClr val="accent1">
                    <a:lumMod val="50000"/>
                  </a:schemeClr>
                </a:solidFill>
              </a:rPr>
              <a:t>系统用例：报名</a:t>
            </a:r>
            <a:endParaRPr lang="en-US" altLang="zh-CN" sz="2200" dirty="0" smtClean="0">
              <a:solidFill>
                <a:schemeClr val="accent1">
                  <a:lumMod val="50000"/>
                </a:schemeClr>
              </a:solidFill>
            </a:endParaRPr>
          </a:p>
          <a:p>
            <a:pPr marL="342900" indent="-342900">
              <a:lnSpc>
                <a:spcPct val="100000"/>
              </a:lnSpc>
              <a:spcBef>
                <a:spcPts val="600"/>
              </a:spcBef>
            </a:pPr>
            <a:r>
              <a:rPr lang="zh-CN" altLang="en-US" sz="2100" dirty="0" smtClean="0"/>
              <a:t>在</a:t>
            </a:r>
            <a:r>
              <a:rPr lang="zh-CN" altLang="en-US" sz="2100" dirty="0"/>
              <a:t>业务用例“</a:t>
            </a:r>
            <a:r>
              <a:rPr lang="zh-CN" altLang="en-US" sz="2100" dirty="0">
                <a:solidFill>
                  <a:srgbClr val="FF0000"/>
                </a:solidFill>
              </a:rPr>
              <a:t>报名</a:t>
            </a:r>
            <a:r>
              <a:rPr lang="zh-CN" altLang="en-US" sz="2100" dirty="0"/>
              <a:t>”中，有两个泛化用例</a:t>
            </a:r>
            <a:r>
              <a:rPr lang="en-US" altLang="zh-CN" sz="2100" dirty="0"/>
              <a:t>——</a:t>
            </a:r>
            <a:r>
              <a:rPr lang="zh-CN" altLang="en-US" sz="2100" dirty="0">
                <a:solidFill>
                  <a:srgbClr val="FF0000"/>
                </a:solidFill>
              </a:rPr>
              <a:t>参赛单位报名</a:t>
            </a:r>
            <a:r>
              <a:rPr lang="zh-CN" altLang="en-US" sz="2100" dirty="0"/>
              <a:t>和</a:t>
            </a:r>
            <a:r>
              <a:rPr lang="zh-CN" altLang="en-US" sz="2100" dirty="0">
                <a:solidFill>
                  <a:srgbClr val="FF0000"/>
                </a:solidFill>
              </a:rPr>
              <a:t>参赛运动员报名</a:t>
            </a:r>
            <a:r>
              <a:rPr lang="zh-CN" altLang="en-US" sz="2100" dirty="0"/>
              <a:t>。</a:t>
            </a:r>
            <a:endParaRPr lang="zh-CN" altLang="en-US" sz="2100" dirty="0"/>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参赛单位报名</a:t>
            </a:r>
            <a:r>
              <a:rPr lang="en-US" altLang="zh-CN" sz="2100" dirty="0"/>
              <a:t>”</a:t>
            </a:r>
            <a:r>
              <a:rPr lang="zh-CN" altLang="en-US" sz="2100" dirty="0"/>
              <a:t>用例中，应该提供相应的三种操作给用户，因此，得到系统用例“新增参赛单位信息”、“删除参赛单位信息”、“修改参赛单位信息”。这三个系统用例是系统用例“参赛单位报名”的泛化用例。</a:t>
            </a:r>
            <a:endParaRPr lang="en-US" altLang="zh-CN" sz="2100" dirty="0"/>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参赛运动员报名</a:t>
            </a:r>
            <a:r>
              <a:rPr lang="en-US" altLang="zh-CN" sz="2100" dirty="0"/>
              <a:t>”</a:t>
            </a:r>
            <a:r>
              <a:rPr lang="zh-CN" altLang="en-US" sz="2100" dirty="0"/>
              <a:t>用例中，应该提供相应的三种操作给用户，因此，得到系统用例“新增参赛运动员信息”、“删除参赛运动员信息”、“修改参赛运动员信息”。这三个系统用例是系统用例“参赛运动员报名”的泛化用例</a:t>
            </a:r>
            <a:r>
              <a:rPr lang="zh-CN" altLang="en-US" sz="2100" dirty="0" smtClean="0"/>
              <a:t>。</a:t>
            </a:r>
            <a:endParaRPr lang="en-US" altLang="zh-CN" sz="2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日期占位符 5"/>
          <p:cNvSpPr>
            <a:spLocks noGrp="1"/>
          </p:cNvSpPr>
          <p:nvPr>
            <p:ph type="dt" sz="half" idx="10"/>
          </p:nvPr>
        </p:nvSpPr>
        <p:spPr/>
        <p:txBody>
          <a:bodyPr/>
          <a:lstStyle/>
          <a:p>
            <a:fld id="{D2AE9DFD-3AA6-4FEB-9AFE-270A6BC44F7A}"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up)">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up)">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up)">
                                      <p:cBhvr>
                                        <p:cTn id="17" dur="500"/>
                                        <p:tgtEl>
                                          <p:spTgt spid="13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up)">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7113"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5818" y="0"/>
            <a:ext cx="5470434" cy="510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4"/>
          <p:cNvSpPr txBox="1"/>
          <p:nvPr/>
        </p:nvSpPr>
        <p:spPr>
          <a:xfrm>
            <a:off x="1116282" y="-83127"/>
            <a:ext cx="3693226" cy="1555668"/>
          </a:xfrm>
          <a:prstGeom prst="rect">
            <a:avLst/>
          </a:prstGeom>
        </p:spPr>
        <p:txBody>
          <a:bodyPr vert="horz" anchor="ct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pPr>
              <a:lnSpc>
                <a:spcPct val="150000"/>
              </a:lnSpc>
            </a:pPr>
            <a:r>
              <a:rPr lang="zh-CN" altLang="en-US" dirty="0" smtClean="0">
                <a:solidFill>
                  <a:schemeClr val="accent1">
                    <a:lumMod val="50000"/>
                  </a:schemeClr>
                </a:solidFill>
              </a:rPr>
              <a:t>网上报名系统 </a:t>
            </a:r>
            <a:r>
              <a:rPr lang="en-US" altLang="zh-CN" dirty="0" smtClean="0">
                <a:solidFill>
                  <a:schemeClr val="accent1">
                    <a:lumMod val="50000"/>
                  </a:schemeClr>
                </a:solidFill>
              </a:rPr>
              <a:t>—— </a:t>
            </a:r>
            <a:endParaRPr lang="en-US" altLang="zh-CN" dirty="0" smtClean="0">
              <a:solidFill>
                <a:schemeClr val="accent1">
                  <a:lumMod val="50000"/>
                </a:schemeClr>
              </a:solidFill>
            </a:endParaRPr>
          </a:p>
          <a:p>
            <a:pPr>
              <a:lnSpc>
                <a:spcPct val="150000"/>
              </a:lnSpc>
            </a:pPr>
            <a:r>
              <a:rPr lang="zh-CN" altLang="en-US" dirty="0" smtClean="0">
                <a:solidFill>
                  <a:schemeClr val="accent1">
                    <a:lumMod val="50000"/>
                  </a:schemeClr>
                </a:solidFill>
              </a:rPr>
              <a:t>省队用户系统用例图</a:t>
            </a:r>
            <a:endParaRPr lang="zh-CN" altLang="en-US" dirty="0">
              <a:solidFill>
                <a:schemeClr val="accent1">
                  <a:lumMod val="50000"/>
                </a:schemeClr>
              </a:solidFill>
            </a:endParaRPr>
          </a:p>
        </p:txBody>
      </p:sp>
      <p:sp>
        <p:nvSpPr>
          <p:cNvPr id="5" name="日期占位符 4"/>
          <p:cNvSpPr>
            <a:spLocks noGrp="1"/>
          </p:cNvSpPr>
          <p:nvPr>
            <p:ph type="dt" sz="half" idx="10"/>
          </p:nvPr>
        </p:nvSpPr>
        <p:spPr/>
        <p:txBody>
          <a:bodyPr/>
          <a:lstStyle/>
          <a:p>
            <a:fld id="{94BBAEB5-F1CB-4140-88B1-32B8615095FA}"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6359" y="14205"/>
            <a:ext cx="4007262" cy="512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idx="4294967295"/>
          </p:nvPr>
        </p:nvSpPr>
        <p:spPr>
          <a:xfrm>
            <a:off x="1093788" y="106878"/>
            <a:ext cx="7764462" cy="828675"/>
          </a:xfrm>
        </p:spPr>
        <p:txBody>
          <a:bodyPr>
            <a:normAutofit/>
          </a:bodyPr>
          <a:lstStyle/>
          <a:p>
            <a:r>
              <a:rPr lang="zh-CN" altLang="en-US" dirty="0">
                <a:solidFill>
                  <a:schemeClr val="accent1">
                    <a:lumMod val="50000"/>
                  </a:schemeClr>
                </a:solidFill>
              </a:rPr>
              <a:t>管理员业务用例图</a:t>
            </a:r>
            <a:endParaRPr lang="zh-CN" altLang="en-US" dirty="0">
              <a:solidFill>
                <a:schemeClr val="accent1">
                  <a:lumMod val="50000"/>
                </a:schemeClr>
              </a:solidFill>
            </a:endParaRPr>
          </a:p>
        </p:txBody>
      </p:sp>
      <p:sp>
        <p:nvSpPr>
          <p:cNvPr id="6" name="日期占位符 5"/>
          <p:cNvSpPr>
            <a:spLocks noGrp="1"/>
          </p:cNvSpPr>
          <p:nvPr>
            <p:ph type="dt" sz="half" idx="10"/>
          </p:nvPr>
        </p:nvSpPr>
        <p:spPr/>
        <p:txBody>
          <a:bodyPr/>
          <a:lstStyle/>
          <a:p>
            <a:fld id="{95794B5F-5784-4A33-A4FA-4C128C38ECF1}"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4723" y="1732474"/>
            <a:ext cx="8034318" cy="2922338"/>
          </a:xfrm>
          <a:prstGeom prst="rect">
            <a:avLst/>
          </a:prstGeom>
          <a:noFill/>
        </p:spPr>
        <p:txBody>
          <a:bodyPr wrap="square" rtlCol="0">
            <a:spAutoFit/>
          </a:bodyPr>
          <a:lstStyle/>
          <a:p>
            <a:pPr marL="342900" indent="-342900" algn="just">
              <a:lnSpc>
                <a:spcPct val="120000"/>
              </a:lnSpc>
              <a:spcBef>
                <a:spcPts val="900"/>
              </a:spcBef>
              <a:buClr>
                <a:srgbClr val="0091EA"/>
              </a:buClr>
              <a:buSzPct val="80000"/>
              <a:buFont typeface="Arial" panose="020B0604020202020204" pitchFamily="34" charset="0"/>
              <a:buChar char="►"/>
              <a:defRPr/>
            </a:pPr>
            <a:r>
              <a:rPr lang="zh-CN" altLang="en-US" sz="2100" dirty="0" smtClean="0">
                <a:solidFill>
                  <a:srgbClr val="686868"/>
                </a:solidFill>
                <a:latin typeface="+mj-ea"/>
                <a:ea typeface="+mj-ea"/>
              </a:rPr>
              <a:t>项目</a:t>
            </a:r>
            <a:r>
              <a:rPr lang="zh-CN" altLang="en-US" sz="2100" dirty="0">
                <a:solidFill>
                  <a:srgbClr val="686868"/>
                </a:solidFill>
                <a:latin typeface="+mj-ea"/>
                <a:ea typeface="+mj-ea"/>
              </a:rPr>
              <a:t>背景：一直没有一款网上报名系统，全依赖人工管理，各省队参赛报名以</a:t>
            </a:r>
            <a:r>
              <a:rPr lang="en-US" altLang="zh-CN" sz="2100" dirty="0">
                <a:solidFill>
                  <a:srgbClr val="686868"/>
                </a:solidFill>
                <a:latin typeface="+mj-ea"/>
                <a:ea typeface="+mj-ea"/>
              </a:rPr>
              <a:t>excel</a:t>
            </a:r>
            <a:r>
              <a:rPr lang="zh-CN" altLang="en-US" sz="2100" dirty="0">
                <a:solidFill>
                  <a:srgbClr val="686868"/>
                </a:solidFill>
                <a:latin typeface="+mj-ea"/>
                <a:ea typeface="+mj-ea"/>
              </a:rPr>
              <a:t>文件提交给赛艇协会，由工作人员整理报名信息。</a:t>
            </a:r>
            <a:endParaRPr lang="zh-CN" altLang="en-US" sz="2100" dirty="0">
              <a:solidFill>
                <a:srgbClr val="686868"/>
              </a:solidFill>
              <a:latin typeface="+mj-ea"/>
              <a:ea typeface="+mj-ea"/>
            </a:endParaRPr>
          </a:p>
          <a:p>
            <a:pPr marL="342900" indent="-342900" algn="just">
              <a:lnSpc>
                <a:spcPct val="120000"/>
              </a:lnSpc>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用户基本需求概述：开发一个网上报名系统，用于各省对运动员参赛报名，以及中国赛艇协会发布赛事信息和统计整理报名信息。该系统可以用来代替目前中国赛艇协会人工管理的日常工作，提高办公自动化水平，减少人力成本，提高办公效率。</a:t>
            </a:r>
            <a:endParaRPr lang="zh-CN" altLang="en-US" sz="2100" dirty="0">
              <a:solidFill>
                <a:srgbClr val="686868"/>
              </a:solidFill>
              <a:latin typeface="+mj-ea"/>
              <a:ea typeface="+mj-ea"/>
            </a:endParaRPr>
          </a:p>
        </p:txBody>
      </p:sp>
      <p:sp>
        <p:nvSpPr>
          <p:cNvPr id="4" name="标题 3"/>
          <p:cNvSpPr>
            <a:spLocks noGrp="1"/>
          </p:cNvSpPr>
          <p:nvPr>
            <p:ph type="title"/>
          </p:nvPr>
        </p:nvSpPr>
        <p:spPr/>
        <p:txBody>
          <a:bodyPr/>
          <a:lstStyle/>
          <a:p>
            <a:r>
              <a:rPr lang="zh-CN" altLang="en-US" kern="100" dirty="0" smtClean="0">
                <a:latin typeface="+mn-ea"/>
                <a:cs typeface="Times New Roman" panose="02020603050405020304" pitchFamily="18" charset="0"/>
              </a:rPr>
              <a:t>需求分析案例</a:t>
            </a:r>
            <a:endParaRPr lang="zh-CN" altLang="en-US" dirty="0"/>
          </a:p>
        </p:txBody>
      </p:sp>
      <p:sp>
        <p:nvSpPr>
          <p:cNvPr id="5" name="日期占位符 4"/>
          <p:cNvSpPr>
            <a:spLocks noGrp="1"/>
          </p:cNvSpPr>
          <p:nvPr>
            <p:ph type="dt" sz="half" idx="10"/>
          </p:nvPr>
        </p:nvSpPr>
        <p:spPr/>
        <p:txBody>
          <a:bodyPr/>
          <a:lstStyle/>
          <a:p>
            <a:fld id="{AA18A41C-A1AA-4196-AE22-64DE71DC1411}"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18" name="组合 17"/>
          <p:cNvGrpSpPr/>
          <p:nvPr/>
        </p:nvGrpSpPr>
        <p:grpSpPr>
          <a:xfrm>
            <a:off x="768096" y="786149"/>
            <a:ext cx="7646540" cy="1034558"/>
            <a:chOff x="931155" y="3687565"/>
            <a:chExt cx="7646540" cy="1034558"/>
          </a:xfrm>
        </p:grpSpPr>
        <p:sp>
          <p:nvSpPr>
            <p:cNvPr id="14" name="圆"/>
            <p:cNvSpPr/>
            <p:nvPr/>
          </p:nvSpPr>
          <p:spPr>
            <a:xfrm>
              <a:off x="931155" y="3722894"/>
              <a:ext cx="963905" cy="96390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2"/>
                </a:solidFill>
              </a:endParaRPr>
            </a:p>
          </p:txBody>
        </p:sp>
        <p:sp>
          <p:nvSpPr>
            <p:cNvPr id="15" name="文本"/>
            <p:cNvSpPr txBox="1"/>
            <p:nvPr/>
          </p:nvSpPr>
          <p:spPr>
            <a:xfrm>
              <a:off x="1895058" y="3847053"/>
              <a:ext cx="6039766" cy="715581"/>
            </a:xfrm>
            <a:prstGeom prst="rect">
              <a:avLst/>
            </a:prstGeom>
            <a:noFill/>
          </p:spPr>
          <p:txBody>
            <a:bodyPr wrap="square" rtlCol="0" anchor="ctr">
              <a:spAutoFit/>
            </a:bodyPr>
            <a:lstStyle/>
            <a:p>
              <a:pPr indent="351155">
                <a:lnSpc>
                  <a:spcPct val="150000"/>
                </a:lnSpc>
              </a:pPr>
              <a:r>
                <a:rPr lang="zh-CN" altLang="en-US" sz="3200" dirty="0">
                  <a:solidFill>
                    <a:srgbClr val="0070C0"/>
                  </a:solidFill>
                </a:rPr>
                <a:t>中国赛艇协会网上报名系统</a:t>
              </a:r>
              <a:endParaRPr lang="zh-CN" altLang="en-US" sz="3200" spc="113" dirty="0">
                <a:solidFill>
                  <a:srgbClr val="0070C0"/>
                </a:solidFill>
                <a:latin typeface="+mn-ea"/>
              </a:endParaRPr>
            </a:p>
          </p:txBody>
        </p:sp>
        <p:sp>
          <p:nvSpPr>
            <p:cNvPr id="16" name="图标"/>
            <p:cNvSpPr>
              <a:spLocks noEditPoints="1"/>
            </p:cNvSpPr>
            <p:nvPr/>
          </p:nvSpPr>
          <p:spPr bwMode="auto">
            <a:xfrm>
              <a:off x="1110263" y="3921111"/>
              <a:ext cx="605687" cy="567472"/>
            </a:xfrm>
            <a:custGeom>
              <a:avLst/>
              <a:gdLst>
                <a:gd name="T0" fmla="*/ 339915 w 154"/>
                <a:gd name="T1" fmla="*/ 225712 h 144"/>
                <a:gd name="T2" fmla="*/ 375868 w 154"/>
                <a:gd name="T3" fmla="*/ 215899 h 144"/>
                <a:gd name="T4" fmla="*/ 486994 w 154"/>
                <a:gd name="T5" fmla="*/ 19627 h 144"/>
                <a:gd name="T6" fmla="*/ 421626 w 154"/>
                <a:gd name="T7" fmla="*/ 19627 h 144"/>
                <a:gd name="T8" fmla="*/ 388941 w 154"/>
                <a:gd name="T9" fmla="*/ 19627 h 144"/>
                <a:gd name="T10" fmla="*/ 388941 w 154"/>
                <a:gd name="T11" fmla="*/ 0 h 144"/>
                <a:gd name="T12" fmla="*/ 114395 w 154"/>
                <a:gd name="T13" fmla="*/ 0 h 144"/>
                <a:gd name="T14" fmla="*/ 114395 w 154"/>
                <a:gd name="T15" fmla="*/ 19627 h 144"/>
                <a:gd name="T16" fmla="*/ 81710 w 154"/>
                <a:gd name="T17" fmla="*/ 19627 h 144"/>
                <a:gd name="T18" fmla="*/ 16342 w 154"/>
                <a:gd name="T19" fmla="*/ 19627 h 144"/>
                <a:gd name="T20" fmla="*/ 127468 w 154"/>
                <a:gd name="T21" fmla="*/ 215899 h 144"/>
                <a:gd name="T22" fmla="*/ 163421 w 154"/>
                <a:gd name="T23" fmla="*/ 225712 h 144"/>
                <a:gd name="T24" fmla="*/ 232058 w 154"/>
                <a:gd name="T25" fmla="*/ 271509 h 144"/>
                <a:gd name="T26" fmla="*/ 232058 w 154"/>
                <a:gd name="T27" fmla="*/ 412171 h 144"/>
                <a:gd name="T28" fmla="*/ 114395 w 154"/>
                <a:gd name="T29" fmla="*/ 471052 h 144"/>
                <a:gd name="T30" fmla="*/ 388941 w 154"/>
                <a:gd name="T31" fmla="*/ 471052 h 144"/>
                <a:gd name="T32" fmla="*/ 271278 w 154"/>
                <a:gd name="T33" fmla="*/ 412171 h 144"/>
                <a:gd name="T34" fmla="*/ 271278 w 154"/>
                <a:gd name="T35" fmla="*/ 271509 h 144"/>
                <a:gd name="T36" fmla="*/ 339915 w 154"/>
                <a:gd name="T37" fmla="*/ 225712 h 144"/>
                <a:gd name="T38" fmla="*/ 388941 w 154"/>
                <a:gd name="T39" fmla="*/ 85051 h 144"/>
                <a:gd name="T40" fmla="*/ 388941 w 154"/>
                <a:gd name="T41" fmla="*/ 39254 h 144"/>
                <a:gd name="T42" fmla="*/ 421626 w 154"/>
                <a:gd name="T43" fmla="*/ 39254 h 144"/>
                <a:gd name="T44" fmla="*/ 467383 w 154"/>
                <a:gd name="T45" fmla="*/ 39254 h 144"/>
                <a:gd name="T46" fmla="*/ 369331 w 154"/>
                <a:gd name="T47" fmla="*/ 196272 h 144"/>
                <a:gd name="T48" fmla="*/ 356257 w 154"/>
                <a:gd name="T49" fmla="*/ 202814 h 144"/>
                <a:gd name="T50" fmla="*/ 388941 w 154"/>
                <a:gd name="T51" fmla="*/ 85051 h 144"/>
                <a:gd name="T52" fmla="*/ 134005 w 154"/>
                <a:gd name="T53" fmla="*/ 196272 h 144"/>
                <a:gd name="T54" fmla="*/ 35953 w 154"/>
                <a:gd name="T55" fmla="*/ 39254 h 144"/>
                <a:gd name="T56" fmla="*/ 81710 w 154"/>
                <a:gd name="T57" fmla="*/ 39254 h 144"/>
                <a:gd name="T58" fmla="*/ 114395 w 154"/>
                <a:gd name="T59" fmla="*/ 39254 h 144"/>
                <a:gd name="T60" fmla="*/ 114395 w 154"/>
                <a:gd name="T61" fmla="*/ 85051 h 144"/>
                <a:gd name="T62" fmla="*/ 147079 w 154"/>
                <a:gd name="T63" fmla="*/ 202814 h 144"/>
                <a:gd name="T64" fmla="*/ 134005 w 154"/>
                <a:gd name="T65" fmla="*/ 196272 h 144"/>
                <a:gd name="T66" fmla="*/ 251668 w 154"/>
                <a:gd name="T67" fmla="*/ 173373 h 144"/>
                <a:gd name="T68" fmla="*/ 189568 w 154"/>
                <a:gd name="T69" fmla="*/ 215899 h 144"/>
                <a:gd name="T70" fmla="*/ 212447 w 154"/>
                <a:gd name="T71" fmla="*/ 143933 h 144"/>
                <a:gd name="T72" fmla="*/ 153616 w 154"/>
                <a:gd name="T73" fmla="*/ 101407 h 144"/>
                <a:gd name="T74" fmla="*/ 228789 w 154"/>
                <a:gd name="T75" fmla="*/ 98136 h 144"/>
                <a:gd name="T76" fmla="*/ 251668 w 154"/>
                <a:gd name="T77" fmla="*/ 29441 h 144"/>
                <a:gd name="T78" fmla="*/ 274547 w 154"/>
                <a:gd name="T79" fmla="*/ 98136 h 144"/>
                <a:gd name="T80" fmla="*/ 349720 w 154"/>
                <a:gd name="T81" fmla="*/ 101407 h 144"/>
                <a:gd name="T82" fmla="*/ 290889 w 154"/>
                <a:gd name="T83" fmla="*/ 143933 h 144"/>
                <a:gd name="T84" fmla="*/ 313768 w 154"/>
                <a:gd name="T85" fmla="*/ 215899 h 144"/>
                <a:gd name="T86" fmla="*/ 251668 w 154"/>
                <a:gd name="T87" fmla="*/ 173373 h 1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a:lstStyle/>
            <a:p>
              <a:pPr>
                <a:defRPr/>
              </a:pPr>
              <a:endParaRPr lang="zh-CN" altLang="en-US" sz="1350">
                <a:solidFill>
                  <a:schemeClr val="bg1"/>
                </a:solidFill>
              </a:endParaRPr>
            </a:p>
          </p:txBody>
        </p:sp>
        <p:pic>
          <p:nvPicPr>
            <p:cNvPr id="17" name="图片 16"/>
            <p:cNvPicPr>
              <a:picLocks noChangeAspect="1"/>
            </p:cNvPicPr>
            <p:nvPr/>
          </p:nvPicPr>
          <p:blipFill>
            <a:blip r:embed="rId1" cstate="print">
              <a:clrChange>
                <a:clrFrom>
                  <a:srgbClr val="FFFFFF"/>
                </a:clrFrom>
                <a:clrTo>
                  <a:srgbClr val="FFFFFF">
                    <a:alpha val="0"/>
                  </a:srgbClr>
                </a:clrTo>
              </a:clrChange>
            </a:blip>
            <a:stretch>
              <a:fillRect/>
            </a:stretch>
          </p:blipFill>
          <p:spPr>
            <a:xfrm>
              <a:off x="7537325" y="3687565"/>
              <a:ext cx="1040370" cy="103455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r>
              <a:rPr lang="zh-CN" altLang="en-US" dirty="0"/>
              <a:t>网上报名系统</a:t>
            </a:r>
            <a:r>
              <a:rPr lang="en-US" altLang="zh-CN" dirty="0" smtClean="0"/>
              <a:t>——</a:t>
            </a:r>
            <a:r>
              <a:rPr lang="zh-CN" altLang="en-US" dirty="0" smtClean="0"/>
              <a:t>管理员系统用例</a:t>
            </a:r>
            <a:endParaRPr lang="zh-CN" altLang="en-US" dirty="0"/>
          </a:p>
        </p:txBody>
      </p:sp>
      <p:sp>
        <p:nvSpPr>
          <p:cNvPr id="142339" name="Rectangle 3"/>
          <p:cNvSpPr>
            <a:spLocks noGrp="1" noChangeArrowheads="1"/>
          </p:cNvSpPr>
          <p:nvPr>
            <p:ph idx="1"/>
          </p:nvPr>
        </p:nvSpPr>
        <p:spPr/>
        <p:txBody>
          <a:bodyPr>
            <a:normAutofit/>
          </a:bodyPr>
          <a:lstStyle/>
          <a:p>
            <a:pPr marL="0" indent="0" algn="ctr">
              <a:lnSpc>
                <a:spcPct val="120000"/>
              </a:lnSpc>
              <a:buNone/>
            </a:pPr>
            <a:r>
              <a:rPr lang="zh-CN" altLang="en-US" sz="2400" dirty="0"/>
              <a:t>业务用例</a:t>
            </a:r>
            <a:r>
              <a:rPr lang="en-US" altLang="zh-CN" sz="2400" dirty="0"/>
              <a:t>3</a:t>
            </a:r>
            <a:r>
              <a:rPr lang="zh-CN" altLang="en-US" sz="2400" dirty="0"/>
              <a:t>：省队用户</a:t>
            </a:r>
            <a:r>
              <a:rPr lang="zh-CN" altLang="en-US" sz="2400" dirty="0" smtClean="0"/>
              <a:t>管理</a:t>
            </a:r>
            <a:r>
              <a:rPr lang="en-US" altLang="zh-CN" sz="2400" dirty="0" smtClean="0"/>
              <a:t>——</a:t>
            </a:r>
            <a:r>
              <a:rPr lang="zh-CN" altLang="en-US" sz="2400" dirty="0" smtClean="0"/>
              <a:t>系统</a:t>
            </a:r>
            <a:r>
              <a:rPr lang="zh-CN" altLang="en-US" sz="2400" dirty="0"/>
              <a:t>用例：省队用户</a:t>
            </a:r>
            <a:r>
              <a:rPr lang="zh-CN" altLang="en-US" sz="2400" dirty="0" smtClean="0"/>
              <a:t>管理</a:t>
            </a:r>
            <a:endParaRPr lang="en-US" altLang="zh-CN" sz="2400" dirty="0" smtClean="0"/>
          </a:p>
          <a:p>
            <a:pPr marL="342900" indent="-342900">
              <a:lnSpc>
                <a:spcPct val="120000"/>
              </a:lnSpc>
            </a:pPr>
            <a:r>
              <a:rPr lang="zh-CN" altLang="en-US" sz="2400" dirty="0" smtClean="0"/>
              <a:t>在“</a:t>
            </a:r>
            <a:r>
              <a:rPr lang="zh-CN" altLang="en-US" sz="2400" dirty="0"/>
              <a:t>省队用户管理</a:t>
            </a:r>
            <a:r>
              <a:rPr lang="zh-CN" altLang="en-US" sz="2400" dirty="0" smtClean="0"/>
              <a:t>”</a:t>
            </a:r>
            <a:r>
              <a:rPr lang="zh-CN" altLang="en-US" sz="2400" dirty="0"/>
              <a:t>用例</a:t>
            </a:r>
            <a:r>
              <a:rPr lang="zh-CN" altLang="en-US" sz="2400" dirty="0" smtClean="0"/>
              <a:t>中，应该</a:t>
            </a:r>
            <a:r>
              <a:rPr lang="zh-CN" altLang="en-US" sz="2400" dirty="0"/>
              <a:t>提供相应的四种操作给管理员，因此，得到系统用例“添加省队用户”、“删除省队用户”、“修改省队用户信息” 、“查询省队用户信息” 。</a:t>
            </a:r>
            <a:endParaRPr lang="en-US" altLang="zh-CN" sz="2400" dirty="0"/>
          </a:p>
          <a:p>
            <a:pPr marL="342900" indent="-342900">
              <a:lnSpc>
                <a:spcPct val="120000"/>
              </a:lnSpc>
            </a:pPr>
            <a:r>
              <a:rPr lang="zh-CN" altLang="en-US" sz="2400" dirty="0" smtClean="0"/>
              <a:t>这</a:t>
            </a:r>
            <a:r>
              <a:rPr lang="zh-CN" altLang="en-US" sz="2400" dirty="0"/>
              <a:t>四个是系统用例“省队用户管理”的泛化用例。</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日期占位符 4"/>
          <p:cNvSpPr>
            <a:spLocks noGrp="1"/>
          </p:cNvSpPr>
          <p:nvPr>
            <p:ph type="dt" sz="half" idx="10"/>
          </p:nvPr>
        </p:nvSpPr>
        <p:spPr/>
        <p:txBody>
          <a:bodyPr/>
          <a:lstStyle/>
          <a:p>
            <a:fld id="{C6D1127F-03DD-4A69-906F-9CFB75151D95}"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up)">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wipe(up)">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wipe(up)">
                                      <p:cBhvr>
                                        <p:cTn id="17" dur="500"/>
                                        <p:tgtEl>
                                          <p:spTgt spid="142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pPr>
              <a:lnSpc>
                <a:spcPct val="90000"/>
              </a:lnSpc>
            </a:pPr>
            <a:r>
              <a:rPr lang="zh-CN" altLang="en-US" dirty="0" smtClean="0"/>
              <a:t>管理员省队用户管理用例图</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4711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53581" y="724395"/>
            <a:ext cx="5090420" cy="412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593552" y="1553307"/>
            <a:ext cx="3919072" cy="2145889"/>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zh-CN" altLang="en-US" sz="2400" dirty="0">
                <a:solidFill>
                  <a:schemeClr val="accent1">
                    <a:lumMod val="50000"/>
                  </a:schemeClr>
                </a:solidFill>
                <a:effectLst/>
                <a:latin typeface="+mj-ea"/>
              </a:rPr>
              <a:t>请分析：</a:t>
            </a:r>
            <a:endParaRPr lang="en-US" altLang="zh-CN" sz="2400" dirty="0">
              <a:solidFill>
                <a:schemeClr val="accent1">
                  <a:lumMod val="50000"/>
                </a:schemeClr>
              </a:solidFill>
              <a:effectLst/>
              <a:latin typeface="+mj-ea"/>
            </a:endParaRPr>
          </a:p>
          <a:p>
            <a:r>
              <a:rPr lang="zh-CN" altLang="en-US" sz="2400" dirty="0">
                <a:solidFill>
                  <a:schemeClr val="accent1">
                    <a:lumMod val="50000"/>
                  </a:schemeClr>
                </a:solidFill>
                <a:effectLst/>
                <a:latin typeface="+mj-ea"/>
              </a:rPr>
              <a:t>系统用例“单位管理”、“运动员管理” 、“竞赛项目管理”、“赛事管理”。</a:t>
            </a:r>
            <a:endParaRPr lang="zh-CN" altLang="en-US" sz="2400" dirty="0">
              <a:solidFill>
                <a:schemeClr val="accent1">
                  <a:lumMod val="50000"/>
                </a:schemeClr>
              </a:solidFill>
              <a:effectLst/>
              <a:latin typeface="+mj-ea"/>
            </a:endParaRPr>
          </a:p>
        </p:txBody>
      </p:sp>
      <p:sp>
        <p:nvSpPr>
          <p:cNvPr id="5" name="日期占位符 4"/>
          <p:cNvSpPr>
            <a:spLocks noGrp="1"/>
          </p:cNvSpPr>
          <p:nvPr>
            <p:ph type="dt" sz="half" idx="10"/>
          </p:nvPr>
        </p:nvSpPr>
        <p:spPr/>
        <p:txBody>
          <a:bodyPr/>
          <a:lstStyle/>
          <a:p>
            <a:fld id="{D4EF125A-9199-4DB3-B5B3-786CDCC93A8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randombar(horizontal)">
                                      <p:cBhvr>
                                        <p:cTn id="7" dur="500"/>
                                        <p:tgtEl>
                                          <p:spTgt spid="47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up)">
                                      <p:cBhvr>
                                        <p:cTn id="12" dur="500"/>
                                        <p:tgtEl>
                                          <p:spTgt spid="12">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up)">
                                      <p:cBhvr>
                                        <p:cTn id="15"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zh-CN" altLang="en-US" dirty="0"/>
              <a:t>网上报名系统</a:t>
            </a:r>
            <a:r>
              <a:rPr lang="en-US" altLang="zh-CN" dirty="0" smtClean="0"/>
              <a:t>——</a:t>
            </a:r>
            <a:r>
              <a:rPr lang="zh-CN" altLang="en-US" dirty="0"/>
              <a:t>管理员系统用例</a:t>
            </a:r>
            <a:endParaRPr lang="zh-CN" altLang="en-US" dirty="0"/>
          </a:p>
        </p:txBody>
      </p:sp>
      <p:sp>
        <p:nvSpPr>
          <p:cNvPr id="133123" name="Rectangle 3"/>
          <p:cNvSpPr>
            <a:spLocks noGrp="1" noChangeArrowheads="1"/>
          </p:cNvSpPr>
          <p:nvPr>
            <p:ph idx="1"/>
          </p:nvPr>
        </p:nvSpPr>
        <p:spPr>
          <a:xfrm>
            <a:off x="815599" y="926275"/>
            <a:ext cx="8042651" cy="3800104"/>
          </a:xfrm>
        </p:spPr>
        <p:txBody>
          <a:bodyPr>
            <a:noAutofit/>
          </a:bodyPr>
          <a:lstStyle/>
          <a:p>
            <a:pPr marL="0" indent="0" algn="ctr">
              <a:lnSpc>
                <a:spcPct val="100000"/>
              </a:lnSpc>
              <a:spcBef>
                <a:spcPts val="600"/>
              </a:spcBef>
              <a:buNone/>
            </a:pPr>
            <a:r>
              <a:rPr lang="zh-CN" altLang="en-US" sz="2400" dirty="0"/>
              <a:t>业务用例</a:t>
            </a:r>
            <a:r>
              <a:rPr lang="en-US" altLang="zh-CN" sz="2400" dirty="0"/>
              <a:t>4</a:t>
            </a:r>
            <a:r>
              <a:rPr lang="zh-CN" altLang="en-US" sz="2400" dirty="0"/>
              <a:t>：报名</a:t>
            </a:r>
            <a:r>
              <a:rPr lang="zh-CN" altLang="en-US" sz="2400" dirty="0" smtClean="0"/>
              <a:t>管理</a:t>
            </a:r>
            <a:r>
              <a:rPr lang="en-US" altLang="zh-CN" sz="2400" dirty="0" smtClean="0"/>
              <a:t>——</a:t>
            </a:r>
            <a:r>
              <a:rPr lang="zh-CN" altLang="en-US" sz="2400" dirty="0" smtClean="0"/>
              <a:t>系统</a:t>
            </a:r>
            <a:r>
              <a:rPr lang="zh-CN" altLang="en-US" sz="2400" dirty="0"/>
              <a:t>用例：报名</a:t>
            </a:r>
            <a:r>
              <a:rPr lang="zh-CN" altLang="en-US" sz="2400" dirty="0" smtClean="0"/>
              <a:t>管理</a:t>
            </a:r>
            <a:endParaRPr lang="en-US" altLang="zh-CN" sz="2400" dirty="0" smtClean="0"/>
          </a:p>
          <a:p>
            <a:pPr marL="342900" indent="-342900">
              <a:lnSpc>
                <a:spcPct val="100000"/>
              </a:lnSpc>
              <a:spcBef>
                <a:spcPts val="600"/>
              </a:spcBef>
            </a:pPr>
            <a:r>
              <a:rPr lang="zh-CN" altLang="en-US" sz="2100" dirty="0" smtClean="0"/>
              <a:t>在</a:t>
            </a:r>
            <a:r>
              <a:rPr lang="zh-CN" altLang="en-US" sz="2100" dirty="0"/>
              <a:t>业务用例“报名管理”的中，有两个泛化用例</a:t>
            </a:r>
            <a:r>
              <a:rPr lang="en-US" altLang="zh-CN" sz="2100" dirty="0"/>
              <a:t>——</a:t>
            </a:r>
            <a:r>
              <a:rPr lang="zh-CN" altLang="en-US" sz="2100" dirty="0"/>
              <a:t>“</a:t>
            </a:r>
            <a:r>
              <a:rPr lang="zh-CN" altLang="en-US" sz="2100" dirty="0">
                <a:solidFill>
                  <a:srgbClr val="FF0000"/>
                </a:solidFill>
              </a:rPr>
              <a:t>报名单位管理</a:t>
            </a:r>
            <a:r>
              <a:rPr lang="zh-CN" altLang="en-US" sz="2100" dirty="0"/>
              <a:t>”和“</a:t>
            </a:r>
            <a:r>
              <a:rPr lang="zh-CN" altLang="en-US" sz="2100" dirty="0">
                <a:solidFill>
                  <a:srgbClr val="FF0000"/>
                </a:solidFill>
              </a:rPr>
              <a:t>报名运动员管理</a:t>
            </a:r>
            <a:r>
              <a:rPr lang="zh-CN" altLang="en-US" sz="2100" dirty="0"/>
              <a:t>”。</a:t>
            </a:r>
            <a:endParaRPr lang="zh-CN" altLang="en-US" sz="2100" dirty="0"/>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报名单位管理</a:t>
            </a:r>
            <a:r>
              <a:rPr lang="en-US" altLang="zh-CN" sz="2100" dirty="0"/>
              <a:t>”</a:t>
            </a:r>
            <a:r>
              <a:rPr lang="zh-CN" altLang="en-US" sz="2100" dirty="0"/>
              <a:t>用例中，应该提供相应的两种操作给用户，因此，得到系统用例“新增报名单位信息”、“查询报名单位信息” 。这两个系统用例是系统用例“报名单位管理”的泛化用例。</a:t>
            </a:r>
            <a:endParaRPr lang="en-US" altLang="zh-CN" sz="2100" dirty="0"/>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报名运动员管理</a:t>
            </a:r>
            <a:r>
              <a:rPr lang="en-US" altLang="zh-CN" sz="2100" dirty="0"/>
              <a:t>”</a:t>
            </a:r>
            <a:r>
              <a:rPr lang="zh-CN" altLang="en-US" sz="2100" dirty="0"/>
              <a:t>用例中，应该提供相应的两种操作给用户，因此，得到系统用例“修改报名运动员信息”、“查询报名运动员信息” 。这两个系统用例是系统用例“报名运动员管理”的泛化用例。</a:t>
            </a:r>
            <a:endParaRPr lang="en-US" altLang="zh-CN" sz="2100" dirty="0"/>
          </a:p>
          <a:p>
            <a:pPr marL="342900" indent="-342900">
              <a:lnSpc>
                <a:spcPct val="100000"/>
              </a:lnSpc>
              <a:spcBef>
                <a:spcPts val="600"/>
              </a:spcBef>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日期占位符 4"/>
          <p:cNvSpPr>
            <a:spLocks noGrp="1"/>
          </p:cNvSpPr>
          <p:nvPr>
            <p:ph type="dt" sz="half" idx="10"/>
          </p:nvPr>
        </p:nvSpPr>
        <p:spPr/>
        <p:txBody>
          <a:bodyPr/>
          <a:lstStyle/>
          <a:p>
            <a:fld id="{FD4B12D0-58D6-4240-80F2-C0EF0A7BC957}"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up)">
                                      <p:cBhvr>
                                        <p:cTn id="7" dur="500"/>
                                        <p:tgtEl>
                                          <p:spTgt spid="13312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animEffect transition="in" filter="wipe(up)">
                                      <p:cBhvr>
                                        <p:cTn id="11" dur="500"/>
                                        <p:tgtEl>
                                          <p:spTgt spid="1331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wipe(up)">
                                      <p:cBhvr>
                                        <p:cTn id="16" dur="500"/>
                                        <p:tgtEl>
                                          <p:spTgt spid="1331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3123">
                                            <p:txEl>
                                              <p:pRg st="3" end="3"/>
                                            </p:txEl>
                                          </p:spTgt>
                                        </p:tgtEl>
                                        <p:attrNameLst>
                                          <p:attrName>style.visibility</p:attrName>
                                        </p:attrNameLst>
                                      </p:cBhvr>
                                      <p:to>
                                        <p:strVal val="visible"/>
                                      </p:to>
                                    </p:set>
                                    <p:animEffect transition="in" filter="wipe(up)">
                                      <p:cBhvr>
                                        <p:cTn id="21"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7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954" y="511279"/>
            <a:ext cx="5441167" cy="4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1267691" y="99799"/>
            <a:ext cx="5826919" cy="85725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nSpc>
                <a:spcPct val="90000"/>
              </a:lnSpc>
            </a:pPr>
            <a:r>
              <a:rPr lang="zh-CN" altLang="en-US" sz="2800" dirty="0">
                <a:solidFill>
                  <a:schemeClr val="accent1">
                    <a:lumMod val="50000"/>
                  </a:schemeClr>
                </a:solidFill>
                <a:effectLst/>
                <a:latin typeface="+mj-ea"/>
              </a:rPr>
              <a:t>管理员省队用户管理用例图</a:t>
            </a:r>
            <a:endParaRPr lang="zh-CN" altLang="en-US" sz="2400" dirty="0">
              <a:solidFill>
                <a:schemeClr val="accent1">
                  <a:lumMod val="50000"/>
                </a:schemeClr>
              </a:solidFill>
              <a:effectLst/>
              <a:latin typeface="+mj-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日期占位符 4"/>
          <p:cNvSpPr>
            <a:spLocks noGrp="1"/>
          </p:cNvSpPr>
          <p:nvPr>
            <p:ph type="dt" sz="half" idx="10"/>
          </p:nvPr>
        </p:nvSpPr>
        <p:spPr/>
        <p:txBody>
          <a:bodyPr/>
          <a:lstStyle/>
          <a:p>
            <a:fld id="{37EE960C-B1A1-49E0-B985-A4A1095680B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5070"/>
                                        </p:tgtEl>
                                        <p:attrNameLst>
                                          <p:attrName>style.visibility</p:attrName>
                                        </p:attrNameLst>
                                      </p:cBhvr>
                                      <p:to>
                                        <p:strVal val="visible"/>
                                      </p:to>
                                    </p:set>
                                    <p:animEffect transition="in" filter="wipe(up)">
                                      <p:cBhvr>
                                        <p:cTn id="7"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dirty="0"/>
              <a:t>新增系统用例</a:t>
            </a:r>
            <a:r>
              <a:rPr lang="en-US" altLang="zh-CN" dirty="0"/>
              <a:t>——“</a:t>
            </a:r>
            <a:r>
              <a:rPr lang="zh-CN" altLang="en-US" dirty="0"/>
              <a:t>登录”和“注销”</a:t>
            </a:r>
            <a:endParaRPr lang="zh-CN" altLang="en-US" dirty="0"/>
          </a:p>
        </p:txBody>
      </p:sp>
      <p:sp>
        <p:nvSpPr>
          <p:cNvPr id="144387" name="Rectangle 3"/>
          <p:cNvSpPr>
            <a:spLocks noGrp="1" noChangeArrowheads="1"/>
          </p:cNvSpPr>
          <p:nvPr>
            <p:ph idx="1"/>
          </p:nvPr>
        </p:nvSpPr>
        <p:spPr/>
        <p:txBody>
          <a:bodyPr>
            <a:normAutofit/>
          </a:bodyPr>
          <a:lstStyle/>
          <a:p>
            <a:pPr marL="342900" indent="-342900">
              <a:spcBef>
                <a:spcPts val="900"/>
              </a:spcBef>
            </a:pPr>
            <a:r>
              <a:rPr lang="zh-CN" altLang="en-US" sz="2200" dirty="0"/>
              <a:t>为了保证该系统的使用安全，系统需要为工作人员提供两个操作“登录”和“注销”。其中，系统用例“登录”是所有其他系统用例的包含（</a:t>
            </a:r>
            <a:r>
              <a:rPr lang="en-US" altLang="zh-CN" sz="2200" dirty="0"/>
              <a:t>include</a:t>
            </a:r>
            <a:r>
              <a:rPr lang="zh-CN" altLang="en-US" sz="2200" dirty="0"/>
              <a:t>）用例，而其他系统用例是“注销”的包含（</a:t>
            </a:r>
            <a:r>
              <a:rPr lang="en-US" altLang="zh-CN" sz="2200" dirty="0"/>
              <a:t>include</a:t>
            </a:r>
            <a:r>
              <a:rPr lang="zh-CN" altLang="en-US" sz="2200" dirty="0"/>
              <a:t>）用例。</a:t>
            </a:r>
            <a:endParaRPr lang="zh-CN" altLang="en-US" sz="2200" dirty="0"/>
          </a:p>
          <a:p>
            <a:pPr marL="342900" indent="-342900">
              <a:spcBef>
                <a:spcPts val="900"/>
              </a:spcBef>
            </a:pPr>
            <a:r>
              <a:rPr lang="zh-CN" altLang="en-US" sz="2200" dirty="0"/>
              <a:t>而这两个系统用例并没有对应的业务用例。</a:t>
            </a:r>
            <a:endParaRPr lang="zh-CN" altLang="en-US" sz="2200" dirty="0"/>
          </a:p>
          <a:p>
            <a:pPr marL="342900" indent="-342900">
              <a:spcBef>
                <a:spcPts val="900"/>
              </a:spcBef>
            </a:pPr>
            <a:r>
              <a:rPr lang="zh-CN" altLang="en-US" sz="2200" dirty="0">
                <a:solidFill>
                  <a:srgbClr val="FF0000"/>
                </a:solidFill>
              </a:rPr>
              <a:t>由此可见，业务用例描述的是用户的实际业务情况。而系统用例描述的是系统为用户的操作。</a:t>
            </a:r>
            <a:endParaRPr lang="zh-CN" altLang="en-US" sz="2200" dirty="0">
              <a:solidFill>
                <a:srgbClr val="FF0000"/>
              </a:solidFill>
            </a:endParaRPr>
          </a:p>
          <a:p>
            <a:pPr marL="342900" indent="-342900">
              <a:spcBef>
                <a:spcPts val="900"/>
              </a:spcBef>
            </a:pPr>
            <a:r>
              <a:rPr lang="zh-CN" altLang="en-US" sz="2200" dirty="0"/>
              <a:t>每一个业务用例都必须在系统用例中找到对应。</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日期占位符 4"/>
          <p:cNvSpPr>
            <a:spLocks noGrp="1"/>
          </p:cNvSpPr>
          <p:nvPr>
            <p:ph type="dt" sz="half" idx="10"/>
          </p:nvPr>
        </p:nvSpPr>
        <p:spPr/>
        <p:txBody>
          <a:bodyPr/>
          <a:lstStyle/>
          <a:p>
            <a:fld id="{14E9AB04-00A1-40CA-A85A-C03E15220156}"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up)">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up)">
                                      <p:cBhvr>
                                        <p:cTn id="12" dur="500"/>
                                        <p:tgtEl>
                                          <p:spTgt spid="14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up)">
                                      <p:cBhvr>
                                        <p:cTn id="17" dur="500"/>
                                        <p:tgtEl>
                                          <p:spTgt spid="144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up)">
                                      <p:cBhvr>
                                        <p:cTn id="22" dur="500"/>
                                        <p:tgtEl>
                                          <p:spTgt spid="144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49506" name="Rectangle 2"/>
          <p:cNvSpPr>
            <a:spLocks noGrp="1" noChangeArrowheads="1"/>
          </p:cNvSpPr>
          <p:nvPr>
            <p:ph type="title" idx="4294967295"/>
          </p:nvPr>
        </p:nvSpPr>
        <p:spPr>
          <a:xfrm>
            <a:off x="111714" y="1294410"/>
            <a:ext cx="3498383" cy="1496292"/>
          </a:xfrm>
          <a:prstGeom prst="rect">
            <a:avLst/>
          </a:prstGeom>
        </p:spPr>
        <p:txBody>
          <a:bodyPr vert="horz" anchor="ctr">
            <a:noAutofit/>
          </a:bodyPr>
          <a:lstStyle/>
          <a:p>
            <a:pPr algn="just">
              <a:lnSpc>
                <a:spcPct val="150000"/>
              </a:lnSpc>
            </a:pPr>
            <a:r>
              <a:rPr lang="zh-CN" altLang="en-US" dirty="0">
                <a:solidFill>
                  <a:schemeClr val="accent1">
                    <a:lumMod val="50000"/>
                  </a:schemeClr>
                </a:solidFill>
              </a:rPr>
              <a:t>省队</a:t>
            </a:r>
            <a:r>
              <a:rPr lang="zh-CN" altLang="en-US" dirty="0" smtClean="0">
                <a:solidFill>
                  <a:schemeClr val="accent1">
                    <a:lumMod val="50000"/>
                  </a:schemeClr>
                </a:solidFill>
              </a:rPr>
              <a:t>用户</a:t>
            </a:r>
            <a:r>
              <a:rPr lang="zh-CN" altLang="en-US" b="1" dirty="0" smtClean="0">
                <a:solidFill>
                  <a:schemeClr val="accent1">
                    <a:lumMod val="50000"/>
                  </a:schemeClr>
                </a:solidFill>
              </a:rPr>
              <a:t>系统</a:t>
            </a:r>
            <a:r>
              <a:rPr lang="zh-CN" altLang="en-US" b="1" dirty="0">
                <a:solidFill>
                  <a:schemeClr val="accent1">
                    <a:lumMod val="50000"/>
                  </a:schemeClr>
                </a:solidFill>
              </a:rPr>
              <a:t>用</a:t>
            </a:r>
            <a:r>
              <a:rPr lang="zh-CN" altLang="en-US" b="1" dirty="0" smtClean="0">
                <a:solidFill>
                  <a:schemeClr val="accent1">
                    <a:lumMod val="50000"/>
                  </a:schemeClr>
                </a:solidFill>
              </a:rPr>
              <a:t>例图</a:t>
            </a:r>
            <a:endParaRPr lang="zh-CN" altLang="en-US" b="1" dirty="0">
              <a:solidFill>
                <a:schemeClr val="accent1">
                  <a:lumMod val="50000"/>
                </a:schemeClr>
              </a:solidFill>
            </a:endParaRPr>
          </a:p>
        </p:txBody>
      </p:sp>
      <p:pic>
        <p:nvPicPr>
          <p:cNvPr id="51217" name="Picture 17"/>
          <p:cNvPicPr>
            <a:picLocks noChangeAspect="1" noChangeArrowheads="1"/>
          </p:cNvPicPr>
          <p:nvPr/>
        </p:nvPicPr>
        <p:blipFill rotWithShape="1">
          <a:blip r:embed="rId1">
            <a:extLst>
              <a:ext uri="{28A0092B-C50C-407E-A947-70E740481C1C}">
                <a14:useLocalDpi xmlns:a14="http://schemas.microsoft.com/office/drawing/2010/main" val="0"/>
              </a:ext>
            </a:extLst>
          </a:blip>
          <a:srcRect l="11762" t="3535" r="7867" b="6332"/>
          <a:stretch>
            <a:fillRect/>
          </a:stretch>
        </p:blipFill>
        <p:spPr bwMode="auto">
          <a:xfrm>
            <a:off x="3857061" y="9650"/>
            <a:ext cx="4905780" cy="5086350"/>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6" name="日期占位符 5"/>
          <p:cNvSpPr>
            <a:spLocks noGrp="1"/>
          </p:cNvSpPr>
          <p:nvPr>
            <p:ph type="dt" sz="half" idx="10"/>
          </p:nvPr>
        </p:nvSpPr>
        <p:spPr/>
        <p:txBody>
          <a:bodyPr/>
          <a:lstStyle/>
          <a:p>
            <a:fld id="{80501A59-0ADE-4E6A-BEA7-E80BC5928CDE}"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7"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12808" t="3858" r="8368" b="6483"/>
          <a:stretch>
            <a:fillRect/>
          </a:stretch>
        </p:blipFill>
        <p:spPr bwMode="auto">
          <a:xfrm>
            <a:off x="4433734" y="-11875"/>
            <a:ext cx="4424516" cy="5143500"/>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9" name="Rectangle 2"/>
          <p:cNvSpPr txBox="1">
            <a:spLocks noChangeArrowheads="1"/>
          </p:cNvSpPr>
          <p:nvPr/>
        </p:nvSpPr>
        <p:spPr>
          <a:xfrm>
            <a:off x="756783" y="391886"/>
            <a:ext cx="3253839" cy="3623160"/>
          </a:xfrm>
          <a:prstGeom prst="rect">
            <a:avLst/>
          </a:prstGeom>
        </p:spPr>
        <p:txBody>
          <a:bodyPr vert="horz"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2800" b="1" dirty="0" smtClean="0">
                <a:solidFill>
                  <a:schemeClr val="accent1">
                    <a:lumMod val="50000"/>
                  </a:schemeClr>
                </a:solidFill>
              </a:rPr>
              <a:t>管理员</a:t>
            </a:r>
            <a:r>
              <a:rPr lang="zh-CN" altLang="en-US" sz="2800" b="1" dirty="0">
                <a:solidFill>
                  <a:schemeClr val="accent1">
                    <a:lumMod val="50000"/>
                  </a:schemeClr>
                </a:solidFill>
              </a:rPr>
              <a:t>系统用例图</a:t>
            </a:r>
            <a:endParaRPr lang="zh-CN" altLang="en-US" sz="2800" b="1" dirty="0">
              <a:solidFill>
                <a:schemeClr val="accent1">
                  <a:lumMod val="50000"/>
                </a:schemeClr>
              </a:solidFill>
            </a:endParaRPr>
          </a:p>
        </p:txBody>
      </p:sp>
      <p:sp>
        <p:nvSpPr>
          <p:cNvPr id="4" name="日期占位符 3"/>
          <p:cNvSpPr>
            <a:spLocks noGrp="1"/>
          </p:cNvSpPr>
          <p:nvPr>
            <p:ph type="dt" sz="half" idx="10"/>
          </p:nvPr>
        </p:nvSpPr>
        <p:spPr/>
        <p:txBody>
          <a:bodyPr/>
          <a:lstStyle/>
          <a:p>
            <a:fld id="{D592F701-9C6E-4A77-B8FB-D9DB67197A7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微</a:t>
            </a:r>
            <a:r>
              <a:rPr lang="zh-CN" altLang="en-US" dirty="0" smtClean="0"/>
              <a:t>信抢票应用案例</a:t>
            </a:r>
            <a:endParaRPr lang="zh-CN" altLang="en-US" dirty="0"/>
          </a:p>
        </p:txBody>
      </p:sp>
      <p:sp>
        <p:nvSpPr>
          <p:cNvPr id="6" name="内容占位符 5"/>
          <p:cNvSpPr>
            <a:spLocks noGrp="1"/>
          </p:cNvSpPr>
          <p:nvPr>
            <p:ph idx="1"/>
          </p:nvPr>
        </p:nvSpPr>
        <p:spPr/>
        <p:txBody>
          <a:bodyPr/>
          <a:lstStyle/>
          <a:p>
            <a:r>
              <a:rPr lang="zh-CN" altLang="en-US" sz="2400" dirty="0" smtClean="0"/>
              <a:t>见学堂云的清华大学慕课视频</a:t>
            </a:r>
            <a:endParaRPr lang="en-US" altLang="zh-CN" sz="2400" dirty="0" smtClean="0"/>
          </a:p>
          <a:p>
            <a:pPr marL="0" indent="0" algn="ctr">
              <a:buNone/>
            </a:pPr>
            <a:r>
              <a:rPr lang="en-US" altLang="zh-CN" dirty="0" smtClean="0"/>
              <a:t>8.5 </a:t>
            </a:r>
            <a:r>
              <a:rPr lang="zh-CN" altLang="en-US" dirty="0" smtClean="0"/>
              <a:t>微信抢票应用案例</a:t>
            </a:r>
            <a:endParaRPr lang="en-US" altLang="zh-CN" dirty="0" smtClean="0"/>
          </a:p>
          <a:p>
            <a:pPr marL="1108710" lvl="1" indent="-457200" algn="l"/>
            <a:r>
              <a:rPr lang="zh-CN" altLang="en-US" dirty="0" smtClean="0"/>
              <a:t>用户故事</a:t>
            </a:r>
            <a:endParaRPr lang="en-US" altLang="zh-CN" dirty="0" smtClean="0"/>
          </a:p>
          <a:p>
            <a:pPr marL="1108710" lvl="1" indent="-457200" algn="l"/>
            <a:r>
              <a:rPr lang="zh-CN" altLang="en-US" dirty="0" smtClean="0"/>
              <a:t>参与者、用例及关系的识别</a:t>
            </a:r>
            <a:endParaRPr lang="en-US" altLang="zh-CN" dirty="0" smtClean="0"/>
          </a:p>
          <a:p>
            <a:pPr marL="1108710" lvl="1" indent="-457200" algn="l"/>
            <a:r>
              <a:rPr lang="zh-CN" altLang="en-US" dirty="0" smtClean="0"/>
              <a:t>用例图及其绘制</a:t>
            </a:r>
            <a:endParaRPr lang="zh-CN" altLang="en-US" dirty="0"/>
          </a:p>
        </p:txBody>
      </p:sp>
      <p:sp>
        <p:nvSpPr>
          <p:cNvPr id="2" name="日期占位符 1"/>
          <p:cNvSpPr>
            <a:spLocks noGrp="1"/>
          </p:cNvSpPr>
          <p:nvPr>
            <p:ph type="dt" sz="half" idx="10"/>
          </p:nvPr>
        </p:nvSpPr>
        <p:spPr/>
        <p:txBody>
          <a:bodyPr/>
          <a:lstStyle/>
          <a:p>
            <a:fld id="{A40A8AE8-3EDD-456B-89B9-D552D4C7AC1A}"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1"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3876" y="2451460"/>
            <a:ext cx="5000124" cy="1526456"/>
          </a:xfrm>
          <a:prstGeom prst="rect">
            <a:avLst/>
          </a:prstGeom>
          <a:solidFill>
            <a:srgbClr val="0070C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p>
        </p:txBody>
      </p:sp>
      <p:sp>
        <p:nvSpPr>
          <p:cNvPr id="9" name="文本"/>
          <p:cNvSpPr txBox="1"/>
          <p:nvPr/>
        </p:nvSpPr>
        <p:spPr>
          <a:xfrm>
            <a:off x="4453181" y="3099288"/>
            <a:ext cx="4372689" cy="553998"/>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2000" dirty="0">
                <a:solidFill>
                  <a:schemeClr val="bg1"/>
                </a:solidFill>
                <a:latin typeface="+mj-ea"/>
                <a:ea typeface="+mj-ea"/>
              </a:rPr>
              <a:t>交付的工作产品：系统</a:t>
            </a:r>
            <a:r>
              <a:rPr lang="zh-CN" altLang="en-US" sz="2000" dirty="0" smtClean="0">
                <a:solidFill>
                  <a:schemeClr val="bg1"/>
                </a:solidFill>
                <a:latin typeface="+mj-ea"/>
                <a:ea typeface="+mj-ea"/>
              </a:rPr>
              <a:t>用例模型</a:t>
            </a:r>
            <a:endParaRPr lang="zh-CN" altLang="en-US" sz="2000" dirty="0">
              <a:solidFill>
                <a:schemeClr val="bg1"/>
              </a:solidFill>
              <a:latin typeface="+mj-ea"/>
              <a:ea typeface="+mj-ea"/>
            </a:endParaRPr>
          </a:p>
        </p:txBody>
      </p:sp>
      <p:sp>
        <p:nvSpPr>
          <p:cNvPr id="10" name="文本"/>
          <p:cNvSpPr/>
          <p:nvPr/>
        </p:nvSpPr>
        <p:spPr>
          <a:xfrm>
            <a:off x="4237950" y="2776089"/>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a:t>
            </a:r>
            <a:r>
              <a:rPr lang="zh-CN" altLang="en-US" sz="2000" b="1" spc="169" dirty="0" smtClean="0">
                <a:solidFill>
                  <a:schemeClr val="bg1"/>
                </a:solidFill>
                <a:latin typeface="+mj-ea"/>
                <a:ea typeface="+mj-ea"/>
                <a:sym typeface="+mn-ea"/>
              </a:rPr>
              <a:t>任务</a:t>
            </a:r>
            <a:r>
              <a:rPr lang="en-US" altLang="zh-CN" sz="2000" b="1" spc="169" dirty="0" smtClean="0">
                <a:solidFill>
                  <a:schemeClr val="bg1"/>
                </a:solidFill>
                <a:latin typeface="+mj-ea"/>
                <a:ea typeface="+mj-ea"/>
                <a:sym typeface="+mn-ea"/>
              </a:rPr>
              <a:t>2</a:t>
            </a:r>
            <a:r>
              <a:rPr lang="zh-CN" altLang="en-US" sz="2000" b="1" spc="169" dirty="0" smtClean="0">
                <a:solidFill>
                  <a:schemeClr val="bg1"/>
                </a:solidFill>
                <a:latin typeface="+mj-ea"/>
                <a:ea typeface="+mj-ea"/>
                <a:sym typeface="+mn-ea"/>
              </a:rPr>
              <a:t>：完成用例描述</a:t>
            </a:r>
            <a:endParaRPr lang="zh-CN" altLang="en-US" sz="2000" b="1" spc="169" dirty="0">
              <a:solidFill>
                <a:schemeClr val="bg1"/>
              </a:solidFill>
              <a:latin typeface="+mj-ea"/>
              <a:ea typeface="+mj-ea"/>
              <a:sym typeface="+mn-ea"/>
            </a:endParaRPr>
          </a:p>
        </p:txBody>
      </p:sp>
      <p:sp>
        <p:nvSpPr>
          <p:cNvPr id="4" name="日期占位符 3"/>
          <p:cNvSpPr>
            <a:spLocks noGrp="1"/>
          </p:cNvSpPr>
          <p:nvPr>
            <p:ph type="dt" sz="half" idx="10"/>
          </p:nvPr>
        </p:nvSpPr>
        <p:spPr/>
        <p:txBody>
          <a:bodyPr/>
          <a:lstStyle/>
          <a:p>
            <a:fld id="{3A9FB887-479E-4382-82E1-A3130CF4C1EB}"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建立用例模型</a:t>
            </a:r>
            <a:endParaRPr lang="zh-CN" altLang="en-US" dirty="0"/>
          </a:p>
        </p:txBody>
      </p:sp>
      <p:sp>
        <p:nvSpPr>
          <p:cNvPr id="2" name="日期占位符 1"/>
          <p:cNvSpPr>
            <a:spLocks noGrp="1"/>
          </p:cNvSpPr>
          <p:nvPr>
            <p:ph type="dt" sz="half" idx="10"/>
          </p:nvPr>
        </p:nvSpPr>
        <p:spPr/>
        <p:txBody>
          <a:bodyPr/>
          <a:lstStyle/>
          <a:p>
            <a:fld id="{9C76A074-AEA1-42EB-BC0E-B6F8D2929690}"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p>
            <a:fld id="{F528F39D-B5E5-4CA7-906C-979D5A62978D}" type="slidenum">
              <a:rPr lang="zh-CN" altLang="en-US" smtClean="0"/>
            </a:fld>
            <a:endParaRPr lang="zh-CN" altLang="en-US"/>
          </a:p>
        </p:txBody>
      </p:sp>
      <p:graphicFrame>
        <p:nvGraphicFramePr>
          <p:cNvPr id="6" name="图示 5"/>
          <p:cNvGraphicFramePr/>
          <p:nvPr/>
        </p:nvGraphicFramePr>
        <p:xfrm>
          <a:off x="373511" y="1330718"/>
          <a:ext cx="8484739" cy="22822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用</a:t>
            </a:r>
            <a:r>
              <a:rPr lang="zh-CN" altLang="en-US" dirty="0"/>
              <a:t>例图中的关系（难点</a:t>
            </a:r>
            <a:r>
              <a:rPr lang="zh-CN" altLang="en-US" dirty="0" smtClean="0"/>
              <a:t>）</a:t>
            </a:r>
            <a:endParaRPr lang="zh-CN" altLang="en-US" dirty="0"/>
          </a:p>
        </p:txBody>
      </p:sp>
      <p:sp>
        <p:nvSpPr>
          <p:cNvPr id="2" name="文本占位符 1"/>
          <p:cNvSpPr>
            <a:spLocks noGrp="1"/>
          </p:cNvSpPr>
          <p:nvPr>
            <p:ph idx="1"/>
          </p:nvPr>
        </p:nvSpPr>
        <p:spPr/>
        <p:txBody>
          <a:bodyPr>
            <a:noAutofit/>
          </a:bodyPr>
          <a:lstStyle/>
          <a:p>
            <a:pPr marL="467995" indent="-386080">
              <a:lnSpc>
                <a:spcPct val="130000"/>
              </a:lnSpc>
              <a:spcBef>
                <a:spcPts val="900"/>
              </a:spcBef>
            </a:pPr>
            <a:r>
              <a:rPr lang="zh-CN" altLang="en-US" sz="2000" dirty="0"/>
              <a:t>用例图中有以下几种</a:t>
            </a:r>
            <a:r>
              <a:rPr lang="zh-CN" altLang="en-US" sz="2000" dirty="0" smtClean="0"/>
              <a:t>关系：</a:t>
            </a:r>
            <a:endParaRPr lang="zh-CN" altLang="en-US" sz="2000" dirty="0"/>
          </a:p>
          <a:p>
            <a:pPr marL="467995" indent="-386080">
              <a:lnSpc>
                <a:spcPct val="130000"/>
              </a:lnSpc>
              <a:spcBef>
                <a:spcPts val="2400"/>
              </a:spcBef>
              <a:buFont typeface="+mj-lt"/>
              <a:buAutoNum type="arabicPeriod"/>
            </a:pPr>
            <a:endParaRPr lang="en-US" altLang="zh-CN" sz="2000" dirty="0" smtClean="0">
              <a:solidFill>
                <a:srgbClr val="FF0000"/>
              </a:solidFill>
            </a:endParaRPr>
          </a:p>
          <a:p>
            <a:pPr marL="82550" indent="0">
              <a:lnSpc>
                <a:spcPct val="130000"/>
              </a:lnSpc>
              <a:spcBef>
                <a:spcPts val="3600"/>
              </a:spcBef>
              <a:buNone/>
            </a:pPr>
            <a:r>
              <a:rPr lang="zh-CN" altLang="en-US" sz="2000" dirty="0" smtClean="0">
                <a:solidFill>
                  <a:schemeClr val="tx2"/>
                </a:solidFill>
              </a:rPr>
              <a:t>               </a:t>
            </a:r>
            <a:r>
              <a:rPr lang="en-US" altLang="zh-CN" sz="2000" dirty="0" smtClean="0">
                <a:solidFill>
                  <a:schemeClr val="tx2"/>
                </a:solidFill>
              </a:rPr>
              <a:t>1.  </a:t>
            </a:r>
            <a:r>
              <a:rPr lang="zh-CN" altLang="en-US" sz="2000" dirty="0" smtClean="0">
                <a:solidFill>
                  <a:schemeClr val="tx2"/>
                </a:solidFill>
              </a:rPr>
              <a:t>关联                                       </a:t>
            </a:r>
            <a:r>
              <a:rPr lang="en-US" altLang="zh-CN" sz="2000" dirty="0" smtClean="0">
                <a:solidFill>
                  <a:schemeClr val="tx2"/>
                </a:solidFill>
              </a:rPr>
              <a:t>2. </a:t>
            </a:r>
            <a:r>
              <a:rPr lang="zh-CN" altLang="en-US" sz="2000" dirty="0" smtClean="0">
                <a:solidFill>
                  <a:schemeClr val="tx2"/>
                </a:solidFill>
              </a:rPr>
              <a:t>泛化</a:t>
            </a:r>
            <a:endParaRPr lang="zh-CN" altLang="en-US" sz="2000" dirty="0">
              <a:solidFill>
                <a:schemeClr val="tx2"/>
              </a:solidFill>
            </a:endParaRPr>
          </a:p>
          <a:p>
            <a:pPr marL="467995" indent="-386080">
              <a:lnSpc>
                <a:spcPct val="130000"/>
              </a:lnSpc>
              <a:spcBef>
                <a:spcPts val="2400"/>
              </a:spcBef>
              <a:buFont typeface="+mj-lt"/>
              <a:buAutoNum type="arabicPeriod"/>
            </a:pPr>
            <a:endParaRPr lang="en-US" altLang="zh-CN" sz="2000" dirty="0" smtClean="0"/>
          </a:p>
          <a:p>
            <a:pPr marL="82550" indent="0">
              <a:lnSpc>
                <a:spcPct val="130000"/>
              </a:lnSpc>
              <a:spcBef>
                <a:spcPts val="3600"/>
              </a:spcBef>
              <a:buNone/>
            </a:pPr>
            <a:r>
              <a:rPr lang="zh-CN" altLang="en-US" sz="2000" dirty="0" smtClean="0"/>
              <a:t>                </a:t>
            </a:r>
            <a:r>
              <a:rPr lang="en-US" altLang="zh-CN" sz="2000" dirty="0" smtClean="0"/>
              <a:t>3.  </a:t>
            </a:r>
            <a:r>
              <a:rPr lang="zh-CN" altLang="en-US" sz="2000" dirty="0" smtClean="0"/>
              <a:t>包含                                      </a:t>
            </a:r>
            <a:r>
              <a:rPr lang="en-US" altLang="zh-CN" sz="2000" dirty="0" smtClean="0"/>
              <a:t>4.</a:t>
            </a:r>
            <a:r>
              <a:rPr lang="zh-CN" altLang="en-US" sz="2000" dirty="0" smtClean="0"/>
              <a:t> 扩展</a:t>
            </a:r>
            <a:endParaRPr lang="zh-CN" altLang="en-US" sz="2000" dirty="0"/>
          </a:p>
        </p:txBody>
      </p:sp>
      <p:sp>
        <p:nvSpPr>
          <p:cNvPr id="4" name="日期占位符 3"/>
          <p:cNvSpPr>
            <a:spLocks noGrp="1"/>
          </p:cNvSpPr>
          <p:nvPr>
            <p:ph type="dt" sz="half" idx="10"/>
          </p:nvPr>
        </p:nvSpPr>
        <p:spPr/>
        <p:txBody>
          <a:bodyPr/>
          <a:lstStyle/>
          <a:p>
            <a:fld id="{5789E062-6F36-4D0E-8AF5-D3DE0CCFA0A5}"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8096" y="1514069"/>
            <a:ext cx="3916417" cy="13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1706" y="1606924"/>
            <a:ext cx="5327000" cy="119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864" y="3284097"/>
            <a:ext cx="4596780" cy="115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301" y="3348313"/>
            <a:ext cx="4923810" cy="10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up)">
                                      <p:cBhvr>
                                        <p:cTn id="11" dur="500"/>
                                        <p:tgtEl>
                                          <p:spTgt spid="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up)">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a:t>
            </a:r>
            <a:r>
              <a:rPr lang="zh-CN" altLang="en-US" dirty="0"/>
              <a:t>模型</a:t>
            </a:r>
            <a:r>
              <a:rPr lang="zh-CN" altLang="en-US" dirty="0" smtClean="0"/>
              <a:t>的</a:t>
            </a:r>
            <a:r>
              <a:rPr lang="zh-CN" altLang="en-US" dirty="0"/>
              <a:t>文本</a:t>
            </a:r>
            <a:r>
              <a:rPr lang="zh-CN" altLang="en-US" dirty="0" smtClean="0"/>
              <a:t>表示</a:t>
            </a:r>
            <a:r>
              <a:rPr lang="en-US" altLang="zh-CN" dirty="0" smtClean="0"/>
              <a:t>——</a:t>
            </a:r>
            <a:r>
              <a:rPr lang="zh-CN" altLang="en-US" dirty="0" smtClean="0"/>
              <a:t>用例描述 </a:t>
            </a:r>
            <a:endParaRPr lang="zh-CN" altLang="en-US" dirty="0"/>
          </a:p>
        </p:txBody>
      </p:sp>
      <p:sp>
        <p:nvSpPr>
          <p:cNvPr id="3" name="日期占位符 2"/>
          <p:cNvSpPr>
            <a:spLocks noGrp="1"/>
          </p:cNvSpPr>
          <p:nvPr>
            <p:ph type="dt" sz="half" idx="10"/>
          </p:nvPr>
        </p:nvSpPr>
        <p:spPr/>
        <p:txBody>
          <a:bodyPr/>
          <a:lstStyle/>
          <a:p>
            <a:fld id="{8E0E2D15-13A9-48B6-A9F0-AB78CDBAE43F}"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8167" y="828913"/>
            <a:ext cx="7494958" cy="3702344"/>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dirty="0"/>
              <a:t>用例</a:t>
            </a:r>
            <a:r>
              <a:rPr lang="zh-CN" altLang="en-US" dirty="0" smtClean="0"/>
              <a:t>描述（用例规约）</a:t>
            </a:r>
            <a:endParaRPr lang="zh-CN" altLang="en-US" dirty="0"/>
          </a:p>
        </p:txBody>
      </p:sp>
      <p:sp>
        <p:nvSpPr>
          <p:cNvPr id="192515" name="Rectangle 3"/>
          <p:cNvSpPr>
            <a:spLocks noGrp="1" noChangeArrowheads="1"/>
          </p:cNvSpPr>
          <p:nvPr>
            <p:ph idx="1"/>
          </p:nvPr>
        </p:nvSpPr>
        <p:spPr>
          <a:xfrm>
            <a:off x="768097" y="913292"/>
            <a:ext cx="7832833" cy="3806854"/>
          </a:xfrm>
        </p:spPr>
        <p:txBody>
          <a:bodyPr>
            <a:normAutofit fontScale="77500" lnSpcReduction="20000"/>
          </a:bodyPr>
          <a:lstStyle/>
          <a:p>
            <a:pPr marL="457200" indent="-457200">
              <a:lnSpc>
                <a:spcPct val="130000"/>
              </a:lnSpc>
              <a:spcBef>
                <a:spcPts val="450"/>
              </a:spcBef>
            </a:pPr>
            <a:r>
              <a:rPr lang="zh-CN" altLang="en-US" dirty="0"/>
              <a:t>用例图只是简单地用图描述了一下系统，但对于每个用例，我们还需要有详细的说明</a:t>
            </a:r>
            <a:r>
              <a:rPr lang="zh-CN" altLang="en-US" dirty="0" smtClean="0"/>
              <a:t>，可以</a:t>
            </a:r>
            <a:r>
              <a:rPr lang="zh-CN" altLang="en-US" dirty="0"/>
              <a:t>让别人对这个系统</a:t>
            </a:r>
            <a:r>
              <a:rPr lang="zh-CN" altLang="en-US" dirty="0" smtClean="0"/>
              <a:t>有更详细</a:t>
            </a:r>
            <a:r>
              <a:rPr lang="zh-CN" altLang="en-US" dirty="0"/>
              <a:t>的了解，</a:t>
            </a:r>
            <a:r>
              <a:rPr lang="zh-CN" altLang="en-US" dirty="0" smtClean="0"/>
              <a:t>这时就</a:t>
            </a:r>
            <a:r>
              <a:rPr lang="zh-CN" altLang="en-US" dirty="0"/>
              <a:t>需要写用例描述。</a:t>
            </a:r>
            <a:endParaRPr lang="zh-CN" altLang="en-US" dirty="0"/>
          </a:p>
          <a:p>
            <a:pPr marL="457200" indent="-457200">
              <a:lnSpc>
                <a:spcPct val="130000"/>
              </a:lnSpc>
              <a:spcBef>
                <a:spcPts val="450"/>
              </a:spcBef>
            </a:pPr>
            <a:r>
              <a:rPr lang="zh-CN" altLang="en-US" dirty="0"/>
              <a:t>对于用例描述的内容，一般没有硬性规定的格式，但一些必须或者重要的内容还是必须要写进用例描述里面的</a:t>
            </a:r>
            <a:r>
              <a:rPr lang="zh-CN" altLang="en-US" dirty="0" smtClean="0"/>
              <a:t>。</a:t>
            </a:r>
            <a:endParaRPr lang="en-US" altLang="zh-CN" dirty="0" smtClean="0"/>
          </a:p>
          <a:p>
            <a:pPr marL="457200" indent="-457200">
              <a:lnSpc>
                <a:spcPct val="130000"/>
              </a:lnSpc>
              <a:spcBef>
                <a:spcPts val="450"/>
              </a:spcBef>
            </a:pPr>
            <a:r>
              <a:rPr lang="zh-CN" altLang="en-US" dirty="0" smtClean="0">
                <a:solidFill>
                  <a:srgbClr val="FF0000"/>
                </a:solidFill>
              </a:rPr>
              <a:t>用例</a:t>
            </a:r>
            <a:r>
              <a:rPr lang="zh-CN" altLang="en-US" dirty="0">
                <a:solidFill>
                  <a:srgbClr val="FF0000"/>
                </a:solidFill>
              </a:rPr>
              <a:t>描述一般</a:t>
            </a:r>
            <a:r>
              <a:rPr lang="zh-CN" altLang="en-US" dirty="0" smtClean="0">
                <a:solidFill>
                  <a:srgbClr val="FF0000"/>
                </a:solidFill>
              </a:rPr>
              <a:t>包括以下内容：</a:t>
            </a:r>
            <a:endParaRPr lang="en-US" altLang="zh-CN" dirty="0" smtClean="0">
              <a:solidFill>
                <a:srgbClr val="FF0000"/>
              </a:solidFill>
            </a:endParaRPr>
          </a:p>
          <a:p>
            <a:pPr lvl="1">
              <a:spcBef>
                <a:spcPts val="450"/>
              </a:spcBef>
            </a:pPr>
            <a:r>
              <a:rPr lang="zh-CN" altLang="en-US" sz="2600" dirty="0"/>
              <a:t>简要描述（说明）</a:t>
            </a:r>
            <a:endParaRPr lang="en-US" altLang="zh-CN" sz="2600" dirty="0"/>
          </a:p>
          <a:p>
            <a:pPr lvl="1">
              <a:spcBef>
                <a:spcPts val="450"/>
              </a:spcBef>
            </a:pPr>
            <a:r>
              <a:rPr lang="zh-CN" altLang="en-US" sz="2600" dirty="0"/>
              <a:t>前置（前提）条件</a:t>
            </a:r>
            <a:endParaRPr lang="en-US" altLang="zh-CN" sz="2600" dirty="0"/>
          </a:p>
          <a:p>
            <a:pPr lvl="1">
              <a:spcBef>
                <a:spcPts val="450"/>
              </a:spcBef>
            </a:pPr>
            <a:r>
              <a:rPr lang="zh-CN" altLang="en-US" sz="2600" dirty="0"/>
              <a:t>基本事件流、其他事件流</a:t>
            </a:r>
            <a:endParaRPr lang="en-US" altLang="zh-CN" sz="2600" dirty="0"/>
          </a:p>
          <a:p>
            <a:pPr lvl="1">
              <a:spcBef>
                <a:spcPts val="450"/>
              </a:spcBef>
            </a:pPr>
            <a:r>
              <a:rPr lang="zh-CN" altLang="en-US" sz="2600" dirty="0"/>
              <a:t>后置（事后）条件等 </a:t>
            </a:r>
            <a:endParaRPr lang="zh-CN" altLang="en-US" sz="2600" dirty="0"/>
          </a:p>
        </p:txBody>
      </p:sp>
      <p:sp>
        <p:nvSpPr>
          <p:cNvPr id="2" name="日期占位符 1"/>
          <p:cNvSpPr>
            <a:spLocks noGrp="1"/>
          </p:cNvSpPr>
          <p:nvPr>
            <p:ph type="dt" sz="half" idx="10"/>
          </p:nvPr>
        </p:nvSpPr>
        <p:spPr/>
        <p:txBody>
          <a:bodyPr/>
          <a:lstStyle/>
          <a:p>
            <a:fld id="{9391431D-B558-45AD-8068-0C712A2AAB28}"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up)">
                                      <p:cBhvr>
                                        <p:cTn id="7" dur="500"/>
                                        <p:tgtEl>
                                          <p:spTgt spid="19251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Effect transition="in" filter="wipe(up)">
                                      <p:cBhvr>
                                        <p:cTn id="11" dur="500"/>
                                        <p:tgtEl>
                                          <p:spTgt spid="1925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2515">
                                            <p:txEl>
                                              <p:pRg st="2" end="2"/>
                                            </p:txEl>
                                          </p:spTgt>
                                        </p:tgtEl>
                                        <p:attrNameLst>
                                          <p:attrName>style.visibility</p:attrName>
                                        </p:attrNameLst>
                                      </p:cBhvr>
                                      <p:to>
                                        <p:strVal val="visible"/>
                                      </p:to>
                                    </p:set>
                                    <p:animEffect transition="in" filter="wipe(up)">
                                      <p:cBhvr>
                                        <p:cTn id="16" dur="500"/>
                                        <p:tgtEl>
                                          <p:spTgt spid="192515">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Effect transition="in" filter="wipe(up)">
                                      <p:cBhvr>
                                        <p:cTn id="19" dur="500"/>
                                        <p:tgtEl>
                                          <p:spTgt spid="192515">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2515">
                                            <p:txEl>
                                              <p:pRg st="4" end="4"/>
                                            </p:txEl>
                                          </p:spTgt>
                                        </p:tgtEl>
                                        <p:attrNameLst>
                                          <p:attrName>style.visibility</p:attrName>
                                        </p:attrNameLst>
                                      </p:cBhvr>
                                      <p:to>
                                        <p:strVal val="visible"/>
                                      </p:to>
                                    </p:set>
                                    <p:animEffect transition="in" filter="wipe(up)">
                                      <p:cBhvr>
                                        <p:cTn id="22" dur="500"/>
                                        <p:tgtEl>
                                          <p:spTgt spid="192515">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92515">
                                            <p:txEl>
                                              <p:pRg st="5" end="5"/>
                                            </p:txEl>
                                          </p:spTgt>
                                        </p:tgtEl>
                                        <p:attrNameLst>
                                          <p:attrName>style.visibility</p:attrName>
                                        </p:attrNameLst>
                                      </p:cBhvr>
                                      <p:to>
                                        <p:strVal val="visible"/>
                                      </p:to>
                                    </p:set>
                                    <p:animEffect transition="in" filter="wipe(up)">
                                      <p:cBhvr>
                                        <p:cTn id="25" dur="500"/>
                                        <p:tgtEl>
                                          <p:spTgt spid="192515">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2515">
                                            <p:txEl>
                                              <p:pRg st="6" end="6"/>
                                            </p:txEl>
                                          </p:spTgt>
                                        </p:tgtEl>
                                        <p:attrNameLst>
                                          <p:attrName>style.visibility</p:attrName>
                                        </p:attrNameLst>
                                      </p:cBhvr>
                                      <p:to>
                                        <p:strVal val="visible"/>
                                      </p:to>
                                    </p:set>
                                    <p:animEffect transition="in" filter="wipe(up)">
                                      <p:cBhvr>
                                        <p:cTn id="28" dur="500"/>
                                        <p:tgtEl>
                                          <p:spTgt spid="192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a:t>用例描述模板</a:t>
            </a:r>
            <a:r>
              <a:rPr lang="zh-CN" altLang="en-US" dirty="0" smtClean="0"/>
              <a:t>一</a:t>
            </a:r>
            <a:endParaRPr lang="zh-CN" altLang="en-US" dirty="0"/>
          </a:p>
        </p:txBody>
      </p:sp>
      <p:sp>
        <p:nvSpPr>
          <p:cNvPr id="4" name="日期占位符 3"/>
          <p:cNvSpPr>
            <a:spLocks noGrp="1"/>
          </p:cNvSpPr>
          <p:nvPr>
            <p:ph type="dt" sz="half" idx="10"/>
          </p:nvPr>
        </p:nvSpPr>
        <p:spPr/>
        <p:txBody>
          <a:bodyPr/>
          <a:lstStyle/>
          <a:p>
            <a:fld id="{A2CEA1D5-0369-49FA-B961-FA0BE02C530F}"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 name="文本占位符 1"/>
          <p:cNvSpPr>
            <a:spLocks noGrp="1"/>
          </p:cNvSpPr>
          <p:nvPr>
            <p:ph type="body" sz="quarter" idx="4294967295"/>
          </p:nvPr>
        </p:nvSpPr>
        <p:spPr>
          <a:xfrm>
            <a:off x="637466" y="912038"/>
            <a:ext cx="8090155" cy="3743087"/>
          </a:xfrm>
        </p:spPr>
        <p:txBody>
          <a:bodyPr>
            <a:noAutofit/>
          </a:bodyPr>
          <a:lstStyle/>
          <a:p>
            <a:pPr marL="342900" indent="-342900">
              <a:spcBef>
                <a:spcPts val="600"/>
              </a:spcBef>
            </a:pPr>
            <a:r>
              <a:rPr lang="zh-CN" altLang="en-US" sz="2000" dirty="0" smtClean="0"/>
              <a:t>简要描述：对用例的角色、目的的简要描述；</a:t>
            </a:r>
            <a:endParaRPr lang="zh-CN" altLang="en-US" sz="2000" dirty="0" smtClean="0"/>
          </a:p>
          <a:p>
            <a:pPr marL="342900" indent="-342900">
              <a:spcBef>
                <a:spcPts val="600"/>
              </a:spcBef>
            </a:pPr>
            <a:r>
              <a:rPr lang="zh-CN" altLang="en-US" sz="2000" dirty="0" smtClean="0"/>
              <a:t>前置条件：执行用例之前系统必须要处于的状态，或者要满足的条件；</a:t>
            </a:r>
            <a:endParaRPr lang="zh-CN" altLang="en-US" sz="2000" dirty="0" smtClean="0"/>
          </a:p>
          <a:p>
            <a:pPr marL="342900" indent="-342900">
              <a:spcBef>
                <a:spcPts val="600"/>
              </a:spcBef>
            </a:pPr>
            <a:r>
              <a:rPr lang="zh-CN" altLang="en-US" sz="2000" dirty="0" smtClean="0"/>
              <a:t>基本事件流：描述该用例的基本流程，指每个流程都“正常”运作时所发生的事情，没有任何备选流和异常流，而只有最有可能发生的事件流；</a:t>
            </a:r>
            <a:endParaRPr lang="zh-CN" altLang="en-US" sz="2000" dirty="0" smtClean="0"/>
          </a:p>
          <a:p>
            <a:pPr marL="342900" indent="-342900">
              <a:spcBef>
                <a:spcPts val="600"/>
              </a:spcBef>
            </a:pPr>
            <a:r>
              <a:rPr lang="zh-CN" altLang="en-US" sz="2000" dirty="0" smtClean="0"/>
              <a:t>其他事件流：表示这个行为或流程是可选的或备选的，并不是总要总要执行它们；</a:t>
            </a:r>
            <a:endParaRPr lang="zh-CN" altLang="en-US" sz="2000" dirty="0" smtClean="0"/>
          </a:p>
          <a:p>
            <a:pPr marL="342900" indent="-342900">
              <a:spcBef>
                <a:spcPts val="600"/>
              </a:spcBef>
            </a:pPr>
            <a:r>
              <a:rPr lang="zh-CN" altLang="en-US" sz="2000" dirty="0" smtClean="0"/>
              <a:t>异常事件流：表示发生了某些非正常的事情所要执行的流程；</a:t>
            </a:r>
            <a:endParaRPr lang="zh-CN" altLang="en-US" sz="2000" dirty="0" smtClean="0"/>
          </a:p>
          <a:p>
            <a:pPr marL="342900" indent="-342900">
              <a:spcBef>
                <a:spcPts val="600"/>
              </a:spcBef>
            </a:pPr>
            <a:r>
              <a:rPr lang="zh-CN" altLang="en-US" sz="2000" dirty="0" smtClean="0"/>
              <a:t>后置条件：用例一旦执行后系统所处的状态。</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65170" y="1033154"/>
            <a:ext cx="1031362" cy="2838202"/>
          </a:xfrm>
        </p:spPr>
        <p:txBody>
          <a:bodyPr vert="eaVert"/>
          <a:lstStyle/>
          <a:p>
            <a:r>
              <a:rPr lang="zh-CN" altLang="en-US" dirty="0">
                <a:solidFill>
                  <a:schemeClr val="accent1">
                    <a:lumMod val="50000"/>
                  </a:schemeClr>
                </a:solidFill>
              </a:rPr>
              <a:t>用例描述模板</a:t>
            </a:r>
            <a:r>
              <a:rPr lang="zh-CN" altLang="en-US" dirty="0" smtClean="0">
                <a:solidFill>
                  <a:schemeClr val="accent1">
                    <a:lumMod val="50000"/>
                  </a:schemeClr>
                </a:solidFill>
              </a:rPr>
              <a:t>二</a:t>
            </a:r>
            <a:endParaRPr lang="zh-CN" altLang="en-US" dirty="0">
              <a:solidFill>
                <a:schemeClr val="accent1">
                  <a:lumMod val="50000"/>
                </a:schemeClr>
              </a:solidFill>
            </a:endParaRPr>
          </a:p>
        </p:txBody>
      </p:sp>
      <p:sp>
        <p:nvSpPr>
          <p:cNvPr id="4" name="日期占位符 3"/>
          <p:cNvSpPr>
            <a:spLocks noGrp="1"/>
          </p:cNvSpPr>
          <p:nvPr>
            <p:ph type="dt" sz="half" idx="10"/>
          </p:nvPr>
        </p:nvSpPr>
        <p:spPr/>
        <p:txBody>
          <a:bodyPr/>
          <a:lstStyle/>
          <a:p>
            <a:fld id="{272A2C3E-E14F-437D-B66B-59759B4C79D4}"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95587" name="Text Box 3"/>
          <p:cNvSpPr txBox="1">
            <a:spLocks noChangeArrowheads="1"/>
          </p:cNvSpPr>
          <p:nvPr/>
        </p:nvSpPr>
        <p:spPr bwMode="auto">
          <a:xfrm>
            <a:off x="3147229" y="0"/>
            <a:ext cx="5120368" cy="51398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用例编号</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用例名</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用例描述</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参与者</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前置条件</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后置条件</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基本路径</a:t>
            </a:r>
            <a:endParaRPr kumimoji="1" lang="zh-CN" altLang="en-US" sz="1600" b="1" dirty="0">
              <a:latin typeface="+mj-ea"/>
              <a:ea typeface="+mj-ea"/>
            </a:endParaRPr>
          </a:p>
          <a:p>
            <a:pPr algn="l" eaLnBrk="1" hangingPunct="1">
              <a:spcBef>
                <a:spcPct val="50000"/>
              </a:spcBef>
            </a:pPr>
            <a:r>
              <a:rPr kumimoji="1" lang="zh-CN" altLang="en-US" sz="1600" b="1" dirty="0">
                <a:latin typeface="+mj-ea"/>
                <a:ea typeface="+mj-ea"/>
              </a:rPr>
              <a:t>      </a:t>
            </a:r>
            <a:r>
              <a:rPr kumimoji="1" lang="en-US" altLang="zh-CN" sz="1600" b="1" dirty="0">
                <a:latin typeface="+mj-ea"/>
                <a:ea typeface="+mj-ea"/>
              </a:rPr>
              <a:t>1,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pPr>
            <a:r>
              <a:rPr kumimoji="1" lang="en-US" altLang="zh-CN" sz="1600" b="1" dirty="0">
                <a:latin typeface="+mj-ea"/>
                <a:ea typeface="+mj-ea"/>
              </a:rPr>
              <a:t>      2.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扩展点</a:t>
            </a:r>
            <a:endParaRPr kumimoji="1" lang="zh-CN" altLang="en-US" sz="1600" b="1" dirty="0">
              <a:latin typeface="+mj-ea"/>
              <a:ea typeface="+mj-ea"/>
            </a:endParaRPr>
          </a:p>
          <a:p>
            <a:pPr algn="l" eaLnBrk="1" hangingPunct="1">
              <a:spcBef>
                <a:spcPct val="50000"/>
              </a:spcBef>
            </a:pPr>
            <a:r>
              <a:rPr kumimoji="1" lang="zh-CN" altLang="en-US" sz="1600" b="1" dirty="0">
                <a:latin typeface="+mj-ea"/>
                <a:ea typeface="+mj-ea"/>
              </a:rPr>
              <a:t>	</a:t>
            </a:r>
            <a:r>
              <a:rPr kumimoji="1" lang="en-US" altLang="zh-CN" sz="1600" b="1" dirty="0">
                <a:latin typeface="+mj-ea"/>
                <a:ea typeface="+mj-ea"/>
              </a:rPr>
              <a:t>2a.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pPr>
            <a:r>
              <a:rPr kumimoji="1" lang="en-US" altLang="zh-CN" sz="1600" b="1" dirty="0">
                <a:latin typeface="+mj-ea"/>
                <a:ea typeface="+mj-ea"/>
              </a:rPr>
              <a:t>	2a1. ….X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r>
              <a:rPr kumimoji="1" lang="en-US" altLang="zh-CN" sz="1600" b="1" dirty="0">
                <a:latin typeface="+mj-ea"/>
                <a:ea typeface="+mj-ea"/>
              </a:rPr>
              <a:t> </a:t>
            </a:r>
            <a:r>
              <a:rPr kumimoji="1" lang="en-US" altLang="zh-CN" sz="1600" b="1" dirty="0" err="1">
                <a:latin typeface="+mj-ea"/>
                <a:ea typeface="+mj-ea"/>
              </a:rPr>
              <a:t>X</a:t>
            </a:r>
            <a:endParaRPr kumimoji="1" lang="en-US" altLang="zh-CN"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变异点</a:t>
            </a:r>
            <a:endParaRPr kumimoji="1" lang="zh-CN" altLang="en-US" sz="1600" b="1" dirty="0">
              <a:latin typeface="+mj-ea"/>
              <a:ea typeface="+mj-ea"/>
            </a:endParaRPr>
          </a:p>
          <a:p>
            <a:pPr algn="l" eaLnBrk="1" hangingPunct="1">
              <a:spcBef>
                <a:spcPct val="50000"/>
              </a:spcBef>
              <a:buClr>
                <a:srgbClr val="FF3300"/>
              </a:buClr>
              <a:buFont typeface="Wingdings" panose="05000000000000000000" pitchFamily="2" charset="2"/>
              <a:buNone/>
            </a:pPr>
            <a:r>
              <a:rPr kumimoji="1" lang="zh-CN" altLang="en-US" sz="1600" b="1" dirty="0">
                <a:latin typeface="+mj-ea"/>
                <a:ea typeface="+mj-ea"/>
              </a:rPr>
              <a:t>补充说明</a:t>
            </a:r>
            <a:endParaRPr kumimoji="1" lang="zh-CN" altLang="en-US" sz="16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animEffect transition="in" filter="wipe(up)">
                                      <p:cBhvr>
                                        <p:cTn id="7"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用例描述怎么写？</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用例简述：</a:t>
            </a:r>
            <a:endParaRPr lang="en-US" altLang="zh-CN" sz="2400" dirty="0" smtClean="0"/>
          </a:p>
          <a:p>
            <a:pPr lvl="1"/>
            <a:r>
              <a:rPr lang="zh-CN" altLang="en-US" sz="2000" dirty="0"/>
              <a:t>处理购物</a:t>
            </a:r>
            <a:r>
              <a:rPr lang="zh-CN" altLang="en-US" sz="2000" dirty="0" smtClean="0"/>
              <a:t>交易用例：</a:t>
            </a:r>
            <a:r>
              <a:rPr lang="en-US" altLang="zh-CN" sz="2000" dirty="0" smtClean="0"/>
              <a:t> </a:t>
            </a:r>
            <a:endParaRPr lang="en-US" altLang="zh-CN" sz="2000" dirty="0"/>
          </a:p>
          <a:p>
            <a:pPr lvl="1"/>
            <a:r>
              <a:rPr lang="zh-CN" altLang="en-US" sz="2000" dirty="0" smtClean="0"/>
              <a:t>客户</a:t>
            </a:r>
            <a:r>
              <a:rPr lang="zh-CN" altLang="en-US" sz="2000" dirty="0"/>
              <a:t>带着要购买的货物到收款处，收银员使用</a:t>
            </a:r>
            <a:r>
              <a:rPr lang="en-US" altLang="zh-CN" sz="2000" dirty="0"/>
              <a:t>POS</a:t>
            </a:r>
            <a:r>
              <a:rPr lang="zh-CN" altLang="en-US" sz="2000" dirty="0"/>
              <a:t>机扫描记录每一种</a:t>
            </a:r>
            <a:r>
              <a:rPr lang="zh-CN" altLang="en-US" sz="2000" dirty="0" smtClean="0"/>
              <a:t>预购买</a:t>
            </a:r>
            <a:r>
              <a:rPr lang="zh-CN" altLang="en-US" sz="2000" dirty="0"/>
              <a:t>的货物。系统计算总价并打印清单。客户付款，系统验证并保存销售记录</a:t>
            </a:r>
            <a:r>
              <a:rPr lang="zh-CN" altLang="en-US" sz="2000" dirty="0" smtClean="0"/>
              <a:t>。系统</a:t>
            </a:r>
            <a:r>
              <a:rPr lang="zh-CN" altLang="en-US" sz="2000" dirty="0"/>
              <a:t>更新库存，客户得到收条并带着货物离开。 </a:t>
            </a:r>
            <a:endParaRPr lang="zh-CN" altLang="en-US" sz="2000" dirty="0"/>
          </a:p>
        </p:txBody>
      </p:sp>
      <p:sp>
        <p:nvSpPr>
          <p:cNvPr id="4" name="日期占位符 3"/>
          <p:cNvSpPr>
            <a:spLocks noGrp="1"/>
          </p:cNvSpPr>
          <p:nvPr>
            <p:ph type="dt" sz="half" idx="10"/>
          </p:nvPr>
        </p:nvSpPr>
        <p:spPr/>
        <p:txBody>
          <a:bodyPr/>
          <a:lstStyle/>
          <a:p>
            <a:fld id="{1F1D7B08-A86E-4CC1-B3E0-ABF738623846}"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38749" y="1294411"/>
            <a:ext cx="857542" cy="2968829"/>
          </a:xfrm>
        </p:spPr>
        <p:txBody>
          <a:bodyPr vert="eaVert"/>
          <a:lstStyle/>
          <a:p>
            <a:r>
              <a:rPr lang="zh-CN" altLang="en-US" dirty="0">
                <a:solidFill>
                  <a:schemeClr val="accent1">
                    <a:lumMod val="50000"/>
                  </a:schemeClr>
                </a:solidFill>
              </a:rPr>
              <a:t>用例描述示例</a:t>
            </a:r>
            <a:r>
              <a:rPr lang="zh-CN" altLang="en-US" dirty="0" smtClean="0">
                <a:solidFill>
                  <a:schemeClr val="accent1">
                    <a:lumMod val="50000"/>
                  </a:schemeClr>
                </a:solidFill>
              </a:rPr>
              <a:t>一</a:t>
            </a:r>
            <a:endParaRPr lang="zh-CN" altLang="en-US" dirty="0">
              <a:solidFill>
                <a:schemeClr val="accent1">
                  <a:lumMod val="50000"/>
                </a:schemeClr>
              </a:solidFill>
            </a:endParaRPr>
          </a:p>
        </p:txBody>
      </p:sp>
      <p:sp>
        <p:nvSpPr>
          <p:cNvPr id="2" name="文本占位符 1"/>
          <p:cNvSpPr>
            <a:spLocks noGrp="1"/>
          </p:cNvSpPr>
          <p:nvPr>
            <p:ph idx="1"/>
          </p:nvPr>
        </p:nvSpPr>
        <p:spPr>
          <a:xfrm>
            <a:off x="1697098" y="1"/>
            <a:ext cx="7270893" cy="4853027"/>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300"/>
              </a:spcBef>
              <a:buNone/>
            </a:pPr>
            <a:r>
              <a:rPr lang="zh-CN" altLang="en-US" sz="1600" b="1" dirty="0">
                <a:latin typeface="+mj-ea"/>
                <a:ea typeface="+mj-ea"/>
              </a:rPr>
              <a:t>用例名称</a:t>
            </a:r>
            <a:r>
              <a:rPr lang="zh-CN" altLang="en-US" sz="1600" dirty="0">
                <a:latin typeface="+mj-ea"/>
                <a:ea typeface="+mj-ea"/>
              </a:rPr>
              <a:t>：网站公告</a:t>
            </a:r>
            <a:r>
              <a:rPr lang="zh-CN" altLang="en-US" sz="1600" dirty="0" smtClean="0">
                <a:latin typeface="+mj-ea"/>
                <a:ea typeface="+mj-ea"/>
              </a:rPr>
              <a:t>发布       </a:t>
            </a:r>
            <a:r>
              <a:rPr lang="zh-CN" altLang="en-US" sz="1600" b="1" dirty="0" smtClean="0">
                <a:latin typeface="+mj-ea"/>
                <a:ea typeface="+mj-ea"/>
              </a:rPr>
              <a:t>用例</a:t>
            </a:r>
            <a:r>
              <a:rPr lang="zh-CN" altLang="en-US" sz="1600" b="1" dirty="0">
                <a:latin typeface="+mj-ea"/>
                <a:ea typeface="+mj-ea"/>
              </a:rPr>
              <a:t>标识号</a:t>
            </a:r>
            <a:r>
              <a:rPr lang="zh-CN" altLang="en-US" sz="1600" dirty="0">
                <a:latin typeface="+mj-ea"/>
                <a:ea typeface="+mj-ea"/>
              </a:rPr>
              <a:t>：</a:t>
            </a:r>
            <a:r>
              <a:rPr lang="en-US" altLang="zh-CN" sz="1600" dirty="0" smtClean="0">
                <a:latin typeface="+mj-ea"/>
                <a:ea typeface="+mj-ea"/>
              </a:rPr>
              <a:t>202       </a:t>
            </a:r>
            <a:r>
              <a:rPr lang="zh-CN" altLang="en-US" sz="1600" b="1" dirty="0" smtClean="0">
                <a:latin typeface="+mj-ea"/>
                <a:ea typeface="+mj-ea"/>
              </a:rPr>
              <a:t>参与者</a:t>
            </a:r>
            <a:r>
              <a:rPr lang="zh-CN" altLang="en-US" sz="1600" dirty="0">
                <a:latin typeface="+mj-ea"/>
                <a:ea typeface="+mj-ea"/>
              </a:rPr>
              <a:t>：负责人</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简要</a:t>
            </a:r>
            <a:r>
              <a:rPr lang="zh-CN" altLang="en-US" sz="1600" b="1" dirty="0" smtClean="0">
                <a:latin typeface="+mj-ea"/>
                <a:ea typeface="+mj-ea"/>
              </a:rPr>
              <a:t>说明</a:t>
            </a:r>
            <a:r>
              <a:rPr lang="zh-CN" altLang="en-US" sz="1600" dirty="0" smtClean="0">
                <a:latin typeface="+mj-ea"/>
                <a:ea typeface="+mj-ea"/>
              </a:rPr>
              <a:t>：负责人</a:t>
            </a:r>
            <a:r>
              <a:rPr lang="zh-CN" altLang="en-US" sz="1600" dirty="0">
                <a:latin typeface="+mj-ea"/>
                <a:ea typeface="+mj-ea"/>
              </a:rPr>
              <a:t>用来填写和修改家教网站首页的公告，公告最终显示在家教网站的首页上。</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前置条件</a:t>
            </a:r>
            <a:r>
              <a:rPr lang="zh-CN" altLang="en-US" sz="1600" b="1" dirty="0" smtClean="0">
                <a:latin typeface="+mj-ea"/>
                <a:ea typeface="+mj-ea"/>
              </a:rPr>
              <a:t>：</a:t>
            </a:r>
            <a:r>
              <a:rPr lang="zh-CN" altLang="en-US" sz="1600" dirty="0" smtClean="0">
                <a:latin typeface="+mj-ea"/>
                <a:ea typeface="+mj-ea"/>
              </a:rPr>
              <a:t>负责人</a:t>
            </a:r>
            <a:r>
              <a:rPr lang="zh-CN" altLang="en-US" sz="1600" dirty="0">
                <a:latin typeface="+mj-ea"/>
                <a:ea typeface="+mj-ea"/>
              </a:rPr>
              <a:t>已经登陆家教网站管理系统。</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基本事件流</a:t>
            </a:r>
            <a:r>
              <a:rPr lang="zh-CN" altLang="en-US" sz="1600" b="1" dirty="0" smtClean="0">
                <a:latin typeface="+mj-ea"/>
                <a:ea typeface="+mj-ea"/>
              </a:rPr>
              <a:t>：</a:t>
            </a:r>
            <a:endParaRPr lang="en-US" altLang="zh-CN" sz="1600" b="1" dirty="0" smtClean="0">
              <a:latin typeface="+mj-ea"/>
              <a:ea typeface="+mj-ea"/>
            </a:endParaRPr>
          </a:p>
          <a:p>
            <a:pPr marL="0" indent="0">
              <a:lnSpc>
                <a:spcPct val="100000"/>
              </a:lnSpc>
              <a:spcBef>
                <a:spcPts val="300"/>
              </a:spcBef>
              <a:buNone/>
            </a:pPr>
            <a:r>
              <a:rPr lang="en-US" altLang="zh-CN" sz="1600" dirty="0" smtClean="0">
                <a:latin typeface="+mj-ea"/>
                <a:ea typeface="+mj-ea"/>
              </a:rPr>
              <a:t>1</a:t>
            </a:r>
            <a:r>
              <a:rPr lang="zh-CN" altLang="en-US" sz="1600" dirty="0">
                <a:latin typeface="+mj-ea"/>
                <a:ea typeface="+mj-ea"/>
              </a:rPr>
              <a:t>． 负责人鼠标点击“修改公告”按钮</a:t>
            </a:r>
            <a:r>
              <a:rPr lang="zh-CN" altLang="en-US" sz="1600" dirty="0" smtClean="0">
                <a:latin typeface="+mj-ea"/>
                <a:ea typeface="+mj-ea"/>
              </a:rPr>
              <a:t>。</a:t>
            </a:r>
            <a:endParaRPr lang="en-US" altLang="zh-CN" sz="1600" dirty="0">
              <a:latin typeface="+mj-ea"/>
              <a:ea typeface="+mj-ea"/>
            </a:endParaRPr>
          </a:p>
          <a:p>
            <a:pPr marL="0" indent="0">
              <a:lnSpc>
                <a:spcPct val="100000"/>
              </a:lnSpc>
              <a:spcBef>
                <a:spcPts val="300"/>
              </a:spcBef>
              <a:buNone/>
            </a:pPr>
            <a:r>
              <a:rPr lang="en-US" altLang="zh-CN" sz="1600" dirty="0" smtClean="0">
                <a:latin typeface="+mj-ea"/>
                <a:ea typeface="+mj-ea"/>
              </a:rPr>
              <a:t>2</a:t>
            </a:r>
            <a:r>
              <a:rPr lang="zh-CN" altLang="en-US" sz="1600" dirty="0">
                <a:latin typeface="+mj-ea"/>
                <a:ea typeface="+mj-ea"/>
              </a:rPr>
              <a:t>． 系统出现一个文本框，显示着原来的公告内容</a:t>
            </a:r>
            <a:r>
              <a:rPr lang="zh-CN" altLang="en-US" sz="1600" dirty="0" smtClean="0">
                <a:latin typeface="+mj-ea"/>
                <a:ea typeface="+mj-ea"/>
              </a:rPr>
              <a:t>。</a:t>
            </a:r>
            <a:endParaRPr lang="en-US" altLang="zh-CN" sz="1600" dirty="0">
              <a:latin typeface="+mj-ea"/>
              <a:ea typeface="+mj-ea"/>
            </a:endParaRPr>
          </a:p>
          <a:p>
            <a:pPr marL="0" indent="0">
              <a:lnSpc>
                <a:spcPct val="100000"/>
              </a:lnSpc>
              <a:spcBef>
                <a:spcPts val="300"/>
              </a:spcBef>
              <a:buNone/>
            </a:pPr>
            <a:r>
              <a:rPr lang="en-US" altLang="zh-CN" sz="1600" dirty="0" smtClean="0">
                <a:latin typeface="+mj-ea"/>
                <a:ea typeface="+mj-ea"/>
              </a:rPr>
              <a:t>3</a:t>
            </a:r>
            <a:r>
              <a:rPr lang="zh-CN" altLang="en-US" sz="1600" dirty="0">
                <a:latin typeface="+mj-ea"/>
                <a:ea typeface="+mj-ea"/>
              </a:rPr>
              <a:t>． 负责人可以在文本框上修改公告，也可以完全删除，重新写新的公告</a:t>
            </a:r>
            <a:r>
              <a:rPr lang="zh-CN" altLang="en-US" sz="1600" dirty="0" smtClean="0">
                <a:latin typeface="+mj-ea"/>
                <a:ea typeface="+mj-ea"/>
              </a:rPr>
              <a:t>。</a:t>
            </a:r>
            <a:endParaRPr lang="en-US" altLang="zh-CN" sz="1600" dirty="0">
              <a:latin typeface="+mj-ea"/>
              <a:ea typeface="+mj-ea"/>
            </a:endParaRPr>
          </a:p>
          <a:p>
            <a:pPr marL="0" indent="0">
              <a:lnSpc>
                <a:spcPct val="100000"/>
              </a:lnSpc>
              <a:spcBef>
                <a:spcPts val="300"/>
              </a:spcBef>
              <a:buNone/>
            </a:pPr>
            <a:r>
              <a:rPr lang="en-US" altLang="zh-CN" sz="1600" dirty="0" smtClean="0">
                <a:latin typeface="+mj-ea"/>
                <a:ea typeface="+mj-ea"/>
              </a:rPr>
              <a:t>4</a:t>
            </a:r>
            <a:r>
              <a:rPr lang="zh-CN" altLang="en-US" sz="1600" dirty="0">
                <a:latin typeface="+mj-ea"/>
                <a:ea typeface="+mj-ea"/>
              </a:rPr>
              <a:t>． 负责人编辑完文本框，按“提交”按钮，首页公告就被修改</a:t>
            </a:r>
            <a:r>
              <a:rPr lang="zh-CN" altLang="en-US" sz="1600" dirty="0" smtClean="0">
                <a:latin typeface="+mj-ea"/>
                <a:ea typeface="+mj-ea"/>
              </a:rPr>
              <a:t>。</a:t>
            </a:r>
            <a:endParaRPr lang="en-US" altLang="zh-CN" sz="1600" dirty="0">
              <a:latin typeface="+mj-ea"/>
              <a:ea typeface="+mj-ea"/>
            </a:endParaRPr>
          </a:p>
          <a:p>
            <a:pPr marL="0" indent="0">
              <a:lnSpc>
                <a:spcPct val="100000"/>
              </a:lnSpc>
              <a:spcBef>
                <a:spcPts val="300"/>
              </a:spcBef>
              <a:buNone/>
            </a:pPr>
            <a:r>
              <a:rPr lang="en-US" altLang="zh-CN" sz="1600" dirty="0" smtClean="0">
                <a:latin typeface="+mj-ea"/>
                <a:ea typeface="+mj-ea"/>
              </a:rPr>
              <a:t>5</a:t>
            </a:r>
            <a:r>
              <a:rPr lang="zh-CN" altLang="en-US" sz="1600" dirty="0">
                <a:latin typeface="+mj-ea"/>
                <a:ea typeface="+mj-ea"/>
              </a:rPr>
              <a:t>． 用例终止</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其他事件</a:t>
            </a:r>
            <a:r>
              <a:rPr lang="zh-CN" altLang="en-US" sz="1600" b="1" dirty="0" smtClean="0">
                <a:latin typeface="+mj-ea"/>
                <a:ea typeface="+mj-ea"/>
              </a:rPr>
              <a:t>流：</a:t>
            </a:r>
            <a:endParaRPr lang="en-US" altLang="zh-CN" sz="1600" b="1" dirty="0" smtClean="0">
              <a:latin typeface="+mj-ea"/>
              <a:ea typeface="+mj-ea"/>
            </a:endParaRPr>
          </a:p>
          <a:p>
            <a:pPr marL="0" indent="0">
              <a:lnSpc>
                <a:spcPct val="100000"/>
              </a:lnSpc>
              <a:spcBef>
                <a:spcPts val="300"/>
              </a:spcBef>
              <a:buNone/>
            </a:pPr>
            <a:r>
              <a:rPr lang="en-US" altLang="zh-CN" sz="1600" b="1" dirty="0" smtClean="0">
                <a:latin typeface="+mj-ea"/>
                <a:ea typeface="+mj-ea"/>
              </a:rPr>
              <a:t>      A1</a:t>
            </a:r>
            <a:r>
              <a:rPr lang="zh-CN" altLang="en-US" sz="1600" dirty="0" smtClean="0">
                <a:latin typeface="+mj-ea"/>
                <a:ea typeface="+mj-ea"/>
              </a:rPr>
              <a:t>：在</a:t>
            </a:r>
            <a:r>
              <a:rPr lang="zh-CN" altLang="en-US" sz="1600" dirty="0">
                <a:latin typeface="+mj-ea"/>
                <a:ea typeface="+mj-ea"/>
              </a:rPr>
              <a:t>按“提交”按钮之前，负责人随时可以按“返回”按钮，文本框的任何修改内容都不会影响网站首页的公告</a:t>
            </a:r>
            <a:r>
              <a:rPr lang="zh-CN" altLang="en-US" sz="1600" dirty="0" smtClean="0">
                <a:latin typeface="+mj-ea"/>
                <a:ea typeface="+mj-ea"/>
              </a:rPr>
              <a:t>。</a:t>
            </a:r>
            <a:endParaRPr lang="en-US" altLang="zh-CN" sz="1600" dirty="0" smtClean="0">
              <a:latin typeface="+mj-ea"/>
              <a:ea typeface="+mj-ea"/>
            </a:endParaRPr>
          </a:p>
          <a:p>
            <a:pPr marL="0" indent="0">
              <a:lnSpc>
                <a:spcPct val="100000"/>
              </a:lnSpc>
              <a:spcBef>
                <a:spcPts val="300"/>
              </a:spcBef>
              <a:buNone/>
            </a:pPr>
            <a:r>
              <a:rPr lang="zh-CN" altLang="en-US" sz="1600" b="1" dirty="0" smtClean="0">
                <a:latin typeface="+mj-ea"/>
                <a:ea typeface="+mj-ea"/>
              </a:rPr>
              <a:t>异常</a:t>
            </a:r>
            <a:r>
              <a:rPr lang="zh-CN" altLang="en-US" sz="1600" b="1" dirty="0">
                <a:latin typeface="+mj-ea"/>
                <a:ea typeface="+mj-ea"/>
              </a:rPr>
              <a:t>事件</a:t>
            </a:r>
            <a:r>
              <a:rPr lang="zh-CN" altLang="en-US" sz="1600" b="1" dirty="0" smtClean="0">
                <a:latin typeface="+mj-ea"/>
                <a:ea typeface="+mj-ea"/>
              </a:rPr>
              <a:t>流：</a:t>
            </a:r>
            <a:endParaRPr lang="en-US" altLang="zh-CN" sz="1600" b="1" dirty="0" smtClean="0">
              <a:latin typeface="+mj-ea"/>
              <a:ea typeface="+mj-ea"/>
            </a:endParaRPr>
          </a:p>
          <a:p>
            <a:pPr marL="0" indent="0">
              <a:lnSpc>
                <a:spcPct val="100000"/>
              </a:lnSpc>
              <a:spcBef>
                <a:spcPts val="300"/>
              </a:spcBef>
              <a:buNone/>
            </a:pPr>
            <a:r>
              <a:rPr lang="zh-CN" altLang="en-US" sz="1600" dirty="0" smtClean="0">
                <a:latin typeface="+mj-ea"/>
                <a:ea typeface="+mj-ea"/>
              </a:rPr>
              <a:t>　 </a:t>
            </a:r>
            <a:r>
              <a:rPr lang="en-US" altLang="zh-CN" sz="1600" dirty="0" smtClean="0">
                <a:latin typeface="+mj-ea"/>
                <a:ea typeface="+mj-ea"/>
              </a:rPr>
              <a:t>1</a:t>
            </a:r>
            <a:r>
              <a:rPr lang="zh-CN" altLang="en-US" sz="1600" dirty="0">
                <a:latin typeface="+mj-ea"/>
                <a:ea typeface="+mj-ea"/>
              </a:rPr>
              <a:t>． 提示错误信息，负责人确认</a:t>
            </a:r>
            <a:r>
              <a:rPr lang="zh-CN" altLang="en-US" sz="1600" dirty="0" smtClean="0">
                <a:latin typeface="+mj-ea"/>
                <a:ea typeface="+mj-ea"/>
              </a:rPr>
              <a:t>。</a:t>
            </a:r>
            <a:endParaRPr lang="en-US" altLang="zh-CN" sz="1600" dirty="0">
              <a:latin typeface="+mj-ea"/>
              <a:ea typeface="+mj-ea"/>
            </a:endParaRPr>
          </a:p>
          <a:p>
            <a:pPr marL="0" indent="0">
              <a:lnSpc>
                <a:spcPct val="100000"/>
              </a:lnSpc>
              <a:spcBef>
                <a:spcPts val="300"/>
              </a:spcBef>
              <a:buNone/>
            </a:pPr>
            <a:r>
              <a:rPr lang="en-US" altLang="zh-CN" sz="1600" dirty="0">
                <a:latin typeface="+mj-ea"/>
                <a:ea typeface="+mj-ea"/>
              </a:rPr>
              <a:t> </a:t>
            </a:r>
            <a:r>
              <a:rPr lang="en-US" altLang="zh-CN" sz="1600" dirty="0" smtClean="0">
                <a:latin typeface="+mj-ea"/>
                <a:ea typeface="+mj-ea"/>
              </a:rPr>
              <a:t>    2</a:t>
            </a:r>
            <a:r>
              <a:rPr lang="zh-CN" altLang="en-US" sz="1600" dirty="0">
                <a:latin typeface="+mj-ea"/>
                <a:ea typeface="+mj-ea"/>
              </a:rPr>
              <a:t>． 返回到管理系统主页面。</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后置条件</a:t>
            </a:r>
            <a:r>
              <a:rPr lang="zh-CN" altLang="en-US" sz="1600" dirty="0" smtClean="0">
                <a:latin typeface="+mj-ea"/>
                <a:ea typeface="+mj-ea"/>
              </a:rPr>
              <a:t>：网站</a:t>
            </a:r>
            <a:r>
              <a:rPr lang="zh-CN" altLang="en-US" sz="1600" dirty="0">
                <a:latin typeface="+mj-ea"/>
                <a:ea typeface="+mj-ea"/>
              </a:rPr>
              <a:t>首页的公告信息被修改。</a:t>
            </a:r>
            <a:endParaRPr lang="zh-CN" altLang="en-US" sz="1600" dirty="0">
              <a:latin typeface="+mj-ea"/>
              <a:ea typeface="+mj-ea"/>
            </a:endParaRPr>
          </a:p>
        </p:txBody>
      </p:sp>
      <p:sp>
        <p:nvSpPr>
          <p:cNvPr id="4" name="日期占位符 3"/>
          <p:cNvSpPr>
            <a:spLocks noGrp="1"/>
          </p:cNvSpPr>
          <p:nvPr>
            <p:ph type="dt" sz="half" idx="10"/>
          </p:nvPr>
        </p:nvSpPr>
        <p:spPr/>
        <p:txBody>
          <a:bodyPr/>
          <a:lstStyle/>
          <a:p>
            <a:fld id="{88B2DA78-FCD8-40F3-98C5-404A887D9ADD}"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up)">
                                      <p:cBhvr>
                                        <p:cTn id="16" dur="500"/>
                                        <p:tgtEl>
                                          <p:spTgt spid="2">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up)">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up)">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up)">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up)">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wipe(up)">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wipe(up)">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wipe(up)">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wipe(up)">
                                      <p:cBhvr>
                                        <p:cTn id="55" dur="500"/>
                                        <p:tgtEl>
                                          <p:spTgt spid="2">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wipe(up)">
                                      <p:cBhvr>
                                        <p:cTn id="60" dur="500"/>
                                        <p:tgtEl>
                                          <p:spTgt spid="2">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animEffect transition="in" filter="wipe(up)">
                                      <p:cBhvr>
                                        <p:cTn id="65" dur="500"/>
                                        <p:tgtEl>
                                          <p:spTgt spid="2">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
                                            <p:txEl>
                                              <p:pRg st="12" end="12"/>
                                            </p:txEl>
                                          </p:spTgt>
                                        </p:tgtEl>
                                        <p:attrNameLst>
                                          <p:attrName>style.visibility</p:attrName>
                                        </p:attrNameLst>
                                      </p:cBhvr>
                                      <p:to>
                                        <p:strVal val="visible"/>
                                      </p:to>
                                    </p:set>
                                    <p:animEffect transition="in" filter="wipe(up)">
                                      <p:cBhvr>
                                        <p:cTn id="70" dur="500"/>
                                        <p:tgtEl>
                                          <p:spTgt spid="2">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animEffect transition="in" filter="wipe(up)">
                                      <p:cBhvr>
                                        <p:cTn id="75" dur="500"/>
                                        <p:tgtEl>
                                          <p:spTgt spid="2">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
                                            <p:txEl>
                                              <p:pRg st="14" end="14"/>
                                            </p:txEl>
                                          </p:spTgt>
                                        </p:tgtEl>
                                        <p:attrNameLst>
                                          <p:attrName>style.visibility</p:attrName>
                                        </p:attrNameLst>
                                      </p:cBhvr>
                                      <p:to>
                                        <p:strVal val="visible"/>
                                      </p:to>
                                    </p:set>
                                    <p:animEffect transition="in" filter="wipe(up)">
                                      <p:cBhvr>
                                        <p:cTn id="80"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768098" y="925167"/>
            <a:ext cx="763820" cy="3806854"/>
          </a:xfrm>
        </p:spPr>
        <p:txBody>
          <a:bodyPr vert="eaVert" anchor="ctr">
            <a:normAutofit/>
          </a:bodyPr>
          <a:lstStyle/>
          <a:p>
            <a:pPr marL="0" indent="0">
              <a:lnSpc>
                <a:spcPct val="80000"/>
              </a:lnSpc>
              <a:buNone/>
            </a:pPr>
            <a:r>
              <a:rPr lang="zh-CN" altLang="en-US" sz="2800" b="1" dirty="0">
                <a:solidFill>
                  <a:schemeClr val="accent1">
                    <a:lumMod val="50000"/>
                  </a:schemeClr>
                </a:solidFill>
              </a:rPr>
              <a:t>用例描述</a:t>
            </a:r>
            <a:r>
              <a:rPr lang="zh-CN" altLang="en-US" sz="2800" b="1" dirty="0" smtClean="0">
                <a:solidFill>
                  <a:schemeClr val="accent1">
                    <a:lumMod val="50000"/>
                  </a:schemeClr>
                </a:solidFill>
              </a:rPr>
              <a:t>示例二</a:t>
            </a:r>
            <a:endParaRPr lang="en-US" altLang="zh-CN" sz="2800" b="1" dirty="0">
              <a:solidFill>
                <a:schemeClr val="accent1">
                  <a:lumMod val="50000"/>
                </a:schemeClr>
              </a:solidFill>
            </a:endParaRPr>
          </a:p>
        </p:txBody>
      </p:sp>
      <p:sp>
        <p:nvSpPr>
          <p:cNvPr id="4" name="日期占位符 3"/>
          <p:cNvSpPr>
            <a:spLocks noGrp="1"/>
          </p:cNvSpPr>
          <p:nvPr>
            <p:ph type="dt" sz="half" idx="10"/>
          </p:nvPr>
        </p:nvSpPr>
        <p:spPr/>
        <p:txBody>
          <a:bodyPr/>
          <a:lstStyle/>
          <a:p>
            <a:fld id="{04236878-0DBC-4AB7-ABD8-A9134F158524}"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 name="文本占位符 1"/>
          <p:cNvSpPr>
            <a:spLocks noGrp="1"/>
          </p:cNvSpPr>
          <p:nvPr>
            <p:ph type="body" sz="quarter" idx="4294967295"/>
          </p:nvPr>
        </p:nvSpPr>
        <p:spPr>
          <a:xfrm>
            <a:off x="1812472" y="1"/>
            <a:ext cx="7200900" cy="4853028"/>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300"/>
              </a:spcBef>
              <a:buNone/>
            </a:pPr>
            <a:r>
              <a:rPr lang="zh-CN" altLang="en-US" sz="1600" b="1" dirty="0">
                <a:latin typeface="+mj-ea"/>
                <a:ea typeface="+mj-ea"/>
              </a:rPr>
              <a:t>用例名称</a:t>
            </a:r>
            <a:r>
              <a:rPr lang="zh-CN" altLang="en-US" sz="1600" dirty="0">
                <a:latin typeface="+mj-ea"/>
                <a:ea typeface="+mj-ea"/>
              </a:rPr>
              <a:t>：网上在线订购</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参与者</a:t>
            </a:r>
            <a:r>
              <a:rPr lang="zh-CN" altLang="en-US" sz="1600" dirty="0">
                <a:latin typeface="+mj-ea"/>
                <a:ea typeface="+mj-ea"/>
              </a:rPr>
              <a:t>：客户</a:t>
            </a:r>
            <a:endParaRPr lang="en-US" altLang="zh-CN" sz="1600" dirty="0">
              <a:latin typeface="+mj-ea"/>
              <a:ea typeface="+mj-ea"/>
            </a:endParaRPr>
          </a:p>
          <a:p>
            <a:pPr marL="0" indent="0">
              <a:lnSpc>
                <a:spcPct val="100000"/>
              </a:lnSpc>
              <a:spcBef>
                <a:spcPts val="300"/>
              </a:spcBef>
              <a:buNone/>
            </a:pPr>
            <a:r>
              <a:rPr lang="zh-CN" altLang="en-US" sz="1600" b="1" dirty="0">
                <a:latin typeface="+mj-ea"/>
                <a:ea typeface="+mj-ea"/>
              </a:rPr>
              <a:t>简要说明</a:t>
            </a:r>
            <a:r>
              <a:rPr lang="zh-CN" altLang="en-US" sz="1600" dirty="0" smtClean="0">
                <a:latin typeface="+mj-ea"/>
                <a:ea typeface="+mj-ea"/>
              </a:rPr>
              <a:t>：客户</a:t>
            </a:r>
            <a:r>
              <a:rPr lang="zh-CN" altLang="en-US" sz="1600" dirty="0">
                <a:latin typeface="+mj-ea"/>
                <a:ea typeface="+mj-ea"/>
              </a:rPr>
              <a:t>进入购物系统浏览商品并进行下单操作。</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前置条件</a:t>
            </a:r>
            <a:r>
              <a:rPr lang="zh-CN" altLang="en-US" sz="1600" b="1" dirty="0" smtClean="0">
                <a:latin typeface="+mj-ea"/>
                <a:ea typeface="+mj-ea"/>
              </a:rPr>
              <a:t>：</a:t>
            </a:r>
            <a:r>
              <a:rPr lang="zh-CN" altLang="en-US" sz="1600" dirty="0" smtClean="0">
                <a:latin typeface="+mj-ea"/>
                <a:ea typeface="+mj-ea"/>
              </a:rPr>
              <a:t>一</a:t>
            </a:r>
            <a:r>
              <a:rPr lang="zh-CN" altLang="en-US" sz="1600" dirty="0">
                <a:latin typeface="+mj-ea"/>
                <a:ea typeface="+mj-ea"/>
              </a:rPr>
              <a:t>个客户已进入网上购物系统。</a:t>
            </a:r>
            <a:endParaRPr lang="zh-CN" altLang="en-US" sz="1600" dirty="0">
              <a:latin typeface="+mj-ea"/>
              <a:ea typeface="+mj-ea"/>
            </a:endParaRPr>
          </a:p>
          <a:p>
            <a:pPr marL="0" indent="0">
              <a:lnSpc>
                <a:spcPct val="100000"/>
              </a:lnSpc>
              <a:spcBef>
                <a:spcPts val="300"/>
              </a:spcBef>
              <a:buNone/>
            </a:pPr>
            <a:r>
              <a:rPr lang="zh-CN" altLang="en-US" sz="1600" b="1" dirty="0">
                <a:latin typeface="+mj-ea"/>
                <a:ea typeface="+mj-ea"/>
              </a:rPr>
              <a:t>基本事件流</a:t>
            </a:r>
            <a:r>
              <a:rPr lang="zh-CN" altLang="en-US" sz="1600" b="1" dirty="0" smtClean="0">
                <a:latin typeface="+mj-ea"/>
                <a:ea typeface="+mj-ea"/>
              </a:rPr>
              <a:t>：</a:t>
            </a:r>
            <a:endParaRPr lang="en-US" altLang="zh-CN" sz="1600" dirty="0">
              <a:latin typeface="+mj-ea"/>
              <a:ea typeface="+mj-ea"/>
            </a:endParaRPr>
          </a:p>
          <a:p>
            <a:pPr marL="0" indent="0">
              <a:lnSpc>
                <a:spcPct val="100000"/>
              </a:lnSpc>
              <a:spcBef>
                <a:spcPts val="300"/>
              </a:spcBef>
              <a:buNone/>
            </a:pPr>
            <a:r>
              <a:rPr lang="en-US" altLang="zh-CN" sz="1600" dirty="0" smtClean="0">
                <a:latin typeface="+mj-ea"/>
                <a:ea typeface="+mj-ea"/>
              </a:rPr>
              <a:t>     1</a:t>
            </a:r>
            <a:r>
              <a:rPr lang="en-US" altLang="zh-CN" sz="1600" dirty="0">
                <a:latin typeface="+mj-ea"/>
                <a:ea typeface="+mj-ea"/>
              </a:rPr>
              <a:t>. </a:t>
            </a:r>
            <a:r>
              <a:rPr lang="zh-CN" altLang="en-US" sz="1600" dirty="0">
                <a:latin typeface="+mj-ea"/>
                <a:ea typeface="+mj-ea"/>
              </a:rPr>
              <a:t>客户进入网上购物系统时，用例开始。</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2. </a:t>
            </a:r>
            <a:r>
              <a:rPr lang="zh-CN" altLang="en-US" sz="1600" dirty="0">
                <a:latin typeface="+mj-ea"/>
                <a:ea typeface="+mj-ea"/>
              </a:rPr>
              <a:t>显示商品目录</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3. </a:t>
            </a:r>
            <a:r>
              <a:rPr lang="zh-CN" altLang="en-US" sz="1600" dirty="0">
                <a:latin typeface="+mj-ea"/>
                <a:ea typeface="+mj-ea"/>
              </a:rPr>
              <a:t>以任意次数和合理的次序重复如下事件流，直至出现结账事件流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a. </a:t>
            </a:r>
            <a:r>
              <a:rPr lang="zh-CN" altLang="en-US" sz="1600" dirty="0">
                <a:latin typeface="+mj-ea"/>
                <a:ea typeface="+mj-ea"/>
              </a:rPr>
              <a:t>浏览商品信息</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b. </a:t>
            </a:r>
            <a:r>
              <a:rPr lang="zh-CN" altLang="en-US" sz="1600" dirty="0">
                <a:latin typeface="+mj-ea"/>
                <a:ea typeface="+mj-ea"/>
              </a:rPr>
              <a:t>订购商品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b.1 </a:t>
            </a:r>
            <a:r>
              <a:rPr lang="zh-CN" altLang="en-US" sz="1600" dirty="0">
                <a:latin typeface="+mj-ea"/>
                <a:ea typeface="+mj-ea"/>
              </a:rPr>
              <a:t>将商品和数量添加到购物车</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b.2 </a:t>
            </a:r>
            <a:r>
              <a:rPr lang="zh-CN" altLang="en-US" sz="1600" dirty="0">
                <a:latin typeface="+mj-ea"/>
                <a:ea typeface="+mj-ea"/>
              </a:rPr>
              <a:t>显示购物车中每个商品的名称、型号、数量、单价、金额，总价</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c. </a:t>
            </a:r>
            <a:r>
              <a:rPr lang="zh-CN" altLang="en-US" sz="1600" dirty="0">
                <a:latin typeface="+mj-ea"/>
                <a:ea typeface="+mj-ea"/>
              </a:rPr>
              <a:t>删除商品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c.1 </a:t>
            </a:r>
            <a:r>
              <a:rPr lang="zh-CN" altLang="en-US" sz="1600" dirty="0">
                <a:latin typeface="+mj-ea"/>
                <a:ea typeface="+mj-ea"/>
              </a:rPr>
              <a:t>删除购物车中的商品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c.2 </a:t>
            </a:r>
            <a:r>
              <a:rPr lang="zh-CN" altLang="en-US" sz="1600" dirty="0">
                <a:latin typeface="+mj-ea"/>
                <a:ea typeface="+mj-ea"/>
              </a:rPr>
              <a:t>显示购物车中每个商品的名称、型号、数量、单价、金额，总价</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d. </a:t>
            </a:r>
            <a:r>
              <a:rPr lang="zh-CN" altLang="en-US" sz="1600" dirty="0">
                <a:latin typeface="+mj-ea"/>
                <a:ea typeface="+mj-ea"/>
              </a:rPr>
              <a:t>显示购物车中的商品</a:t>
            </a:r>
            <a:endParaRPr lang="en-US" altLang="zh-CN" sz="1600" dirty="0">
              <a:latin typeface="+mj-ea"/>
              <a:ea typeface="+mj-ea"/>
            </a:endParaRPr>
          </a:p>
          <a:p>
            <a:pPr marL="257175" lvl="1" indent="0">
              <a:lnSpc>
                <a:spcPct val="100000"/>
              </a:lnSpc>
              <a:spcBef>
                <a:spcPts val="300"/>
              </a:spcBef>
              <a:buNone/>
            </a:pPr>
            <a:r>
              <a:rPr lang="en-US" altLang="zh-CN" sz="1600" dirty="0">
                <a:latin typeface="+mj-ea"/>
                <a:ea typeface="+mj-ea"/>
              </a:rPr>
              <a:t>   </a:t>
            </a:r>
            <a:r>
              <a:rPr lang="zh-CN" altLang="en-US" sz="1600" dirty="0">
                <a:latin typeface="+mj-ea"/>
                <a:ea typeface="+mj-ea"/>
              </a:rPr>
              <a:t>循环结束</a:t>
            </a:r>
            <a:endParaRPr lang="zh-CN" altLang="en-US" sz="16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up)">
                                      <p:cBhvr>
                                        <p:cTn id="16" dur="500"/>
                                        <p:tgtEl>
                                          <p:spTgt spid="2">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up)">
                                      <p:cBhvr>
                                        <p:cTn id="20" dur="500"/>
                                        <p:tgtEl>
                                          <p:spTgt spid="2">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up)">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up)">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wipe(up)">
                                      <p:cBhvr>
                                        <p:cTn id="34" dur="500"/>
                                        <p:tgtEl>
                                          <p:spTgt spid="2">
                                            <p:txEl>
                                              <p:pRg st="5" end="5"/>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up)">
                                      <p:cBhvr>
                                        <p:cTn id="37" dur="500"/>
                                        <p:tgtEl>
                                          <p:spTgt spid="2">
                                            <p:txEl>
                                              <p:pRg st="6" end="6"/>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up)">
                                      <p:cBhvr>
                                        <p:cTn id="40" dur="500"/>
                                        <p:tgtEl>
                                          <p:spTgt spid="2">
                                            <p:txEl>
                                              <p:pRg st="7" end="7"/>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up)">
                                      <p:cBhvr>
                                        <p:cTn id="43" dur="500"/>
                                        <p:tgtEl>
                                          <p:spTgt spid="2">
                                            <p:txEl>
                                              <p:pRg st="8" end="8"/>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wipe(up)">
                                      <p:cBhvr>
                                        <p:cTn id="46" dur="500"/>
                                        <p:tgtEl>
                                          <p:spTgt spid="2">
                                            <p:txEl>
                                              <p:pRg st="9" end="9"/>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wipe(up)">
                                      <p:cBhvr>
                                        <p:cTn id="49" dur="500"/>
                                        <p:tgtEl>
                                          <p:spTgt spid="2">
                                            <p:txEl>
                                              <p:pRg st="10" end="10"/>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up)">
                                      <p:cBhvr>
                                        <p:cTn id="52" dur="500"/>
                                        <p:tgtEl>
                                          <p:spTgt spid="2">
                                            <p:txEl>
                                              <p:pRg st="11" end="11"/>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wipe(up)">
                                      <p:cBhvr>
                                        <p:cTn id="55" dur="500"/>
                                        <p:tgtEl>
                                          <p:spTgt spid="2">
                                            <p:txEl>
                                              <p:pRg st="12" end="12"/>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wipe(up)">
                                      <p:cBhvr>
                                        <p:cTn id="58" dur="500"/>
                                        <p:tgtEl>
                                          <p:spTgt spid="2">
                                            <p:txEl>
                                              <p:pRg st="13" end="13"/>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wipe(up)">
                                      <p:cBhvr>
                                        <p:cTn id="61" dur="500"/>
                                        <p:tgtEl>
                                          <p:spTgt spid="2">
                                            <p:txEl>
                                              <p:pRg st="14" end="14"/>
                                            </p:txEl>
                                          </p:spTgt>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wipe(up)">
                                      <p:cBhvr>
                                        <p:cTn id="64" dur="500"/>
                                        <p:tgtEl>
                                          <p:spTgt spid="2">
                                            <p:txEl>
                                              <p:pRg st="15" end="15"/>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wipe(up)">
                                      <p:cBhvr>
                                        <p:cTn id="67"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4604884-1341-406B-9228-890F24CFCC7F}"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 name="文本占位符 1"/>
          <p:cNvSpPr>
            <a:spLocks noGrp="1"/>
          </p:cNvSpPr>
          <p:nvPr>
            <p:ph type="body" sz="quarter" idx="4294967295"/>
          </p:nvPr>
        </p:nvSpPr>
        <p:spPr>
          <a:xfrm>
            <a:off x="1924545" y="34787"/>
            <a:ext cx="7029450" cy="4757738"/>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buNone/>
            </a:pPr>
            <a:r>
              <a:rPr lang="zh-CN" altLang="en-US" sz="1600" b="1" dirty="0">
                <a:latin typeface="+mj-ea"/>
                <a:ea typeface="+mj-ea"/>
              </a:rPr>
              <a:t>基本事件流</a:t>
            </a:r>
            <a:r>
              <a:rPr lang="zh-CN" altLang="en-US" sz="1600" b="1" dirty="0" smtClean="0">
                <a:latin typeface="+mj-ea"/>
                <a:ea typeface="+mj-ea"/>
              </a:rPr>
              <a:t>：</a:t>
            </a:r>
            <a:endParaRPr lang="en-US" altLang="zh-CN" sz="1600" dirty="0">
              <a:latin typeface="+mj-ea"/>
              <a:ea typeface="+mj-ea"/>
            </a:endParaRPr>
          </a:p>
          <a:p>
            <a:pPr marL="0" indent="0">
              <a:lnSpc>
                <a:spcPct val="100000"/>
              </a:lnSpc>
              <a:buNone/>
            </a:pPr>
            <a:r>
              <a:rPr lang="en-US" altLang="zh-CN" sz="1600" dirty="0">
                <a:latin typeface="+mj-ea"/>
                <a:ea typeface="+mj-ea"/>
              </a:rPr>
              <a:t> </a:t>
            </a:r>
            <a:r>
              <a:rPr lang="en-US" altLang="zh-CN" sz="1600" dirty="0" smtClean="0">
                <a:latin typeface="+mj-ea"/>
                <a:ea typeface="+mj-ea"/>
              </a:rPr>
              <a:t>    4</a:t>
            </a:r>
            <a:r>
              <a:rPr lang="en-US" altLang="zh-CN" sz="1600" dirty="0">
                <a:latin typeface="+mj-ea"/>
                <a:ea typeface="+mj-ea"/>
              </a:rPr>
              <a:t>. </a:t>
            </a:r>
            <a:r>
              <a:rPr lang="zh-CN" altLang="en-US" sz="1600" dirty="0">
                <a:latin typeface="+mj-ea"/>
                <a:ea typeface="+mj-ea"/>
              </a:rPr>
              <a:t>结账</a:t>
            </a:r>
            <a:endParaRPr lang="en-US" altLang="zh-CN" sz="1600" dirty="0">
              <a:latin typeface="+mj-ea"/>
              <a:ea typeface="+mj-ea"/>
            </a:endParaRPr>
          </a:p>
          <a:p>
            <a:pPr marL="0" indent="0">
              <a:lnSpc>
                <a:spcPct val="100000"/>
              </a:lnSpc>
              <a:buNone/>
            </a:pPr>
            <a:r>
              <a:rPr lang="en-US" altLang="zh-CN" sz="1600" dirty="0">
                <a:latin typeface="+mj-ea"/>
                <a:ea typeface="+mj-ea"/>
              </a:rPr>
              <a:t>     5. </a:t>
            </a:r>
            <a:r>
              <a:rPr lang="zh-CN" altLang="en-US" sz="1600" dirty="0">
                <a:latin typeface="+mj-ea"/>
                <a:ea typeface="+mj-ea"/>
              </a:rPr>
              <a:t>注册</a:t>
            </a:r>
            <a:r>
              <a:rPr lang="en-US" altLang="zh-CN" sz="1600" dirty="0">
                <a:latin typeface="+mj-ea"/>
                <a:ea typeface="+mj-ea"/>
              </a:rPr>
              <a:t>/</a:t>
            </a:r>
            <a:r>
              <a:rPr lang="zh-CN" altLang="en-US" sz="1600" dirty="0">
                <a:latin typeface="+mj-ea"/>
                <a:ea typeface="+mj-ea"/>
              </a:rPr>
              <a:t>登录</a:t>
            </a:r>
            <a:endParaRPr lang="en-US" altLang="zh-CN" sz="1600" dirty="0">
              <a:latin typeface="+mj-ea"/>
              <a:ea typeface="+mj-ea"/>
            </a:endParaRPr>
          </a:p>
          <a:p>
            <a:pPr marL="0" indent="0">
              <a:lnSpc>
                <a:spcPct val="100000"/>
              </a:lnSpc>
              <a:buNone/>
            </a:pPr>
            <a:r>
              <a:rPr lang="en-US" altLang="zh-CN" sz="1600" dirty="0">
                <a:latin typeface="+mj-ea"/>
                <a:ea typeface="+mj-ea"/>
              </a:rPr>
              <a:t>     6. </a:t>
            </a:r>
            <a:r>
              <a:rPr lang="zh-CN" altLang="en-US" sz="1600" dirty="0">
                <a:latin typeface="+mj-ea"/>
                <a:ea typeface="+mj-ea"/>
              </a:rPr>
              <a:t>根据购物车中已选的商品，创建订单</a:t>
            </a:r>
            <a:endParaRPr lang="en-US" altLang="zh-CN" sz="1600" dirty="0">
              <a:latin typeface="+mj-ea"/>
              <a:ea typeface="+mj-ea"/>
            </a:endParaRPr>
          </a:p>
          <a:p>
            <a:pPr marL="0" indent="0">
              <a:lnSpc>
                <a:spcPct val="100000"/>
              </a:lnSpc>
              <a:buNone/>
            </a:pPr>
            <a:r>
              <a:rPr lang="en-US" altLang="zh-CN" sz="1600" dirty="0">
                <a:latin typeface="+mj-ea"/>
                <a:ea typeface="+mj-ea"/>
              </a:rPr>
              <a:t>     7. </a:t>
            </a:r>
            <a:r>
              <a:rPr lang="zh-CN" altLang="en-US" sz="1600" dirty="0">
                <a:latin typeface="+mj-ea"/>
                <a:ea typeface="+mj-ea"/>
              </a:rPr>
              <a:t>设置支付方式</a:t>
            </a:r>
            <a:endParaRPr lang="en-US" altLang="zh-CN" sz="1600" dirty="0">
              <a:latin typeface="+mj-ea"/>
              <a:ea typeface="+mj-ea"/>
            </a:endParaRPr>
          </a:p>
          <a:p>
            <a:pPr marL="0" indent="0">
              <a:lnSpc>
                <a:spcPct val="100000"/>
              </a:lnSpc>
              <a:buNone/>
            </a:pPr>
            <a:r>
              <a:rPr lang="en-US" altLang="zh-CN" sz="1600" dirty="0">
                <a:latin typeface="+mj-ea"/>
                <a:ea typeface="+mj-ea"/>
              </a:rPr>
              <a:t>     8. </a:t>
            </a:r>
            <a:r>
              <a:rPr lang="zh-CN" altLang="en-US" sz="1600" dirty="0">
                <a:latin typeface="+mj-ea"/>
                <a:ea typeface="+mj-ea"/>
              </a:rPr>
              <a:t>填写派送信息</a:t>
            </a:r>
            <a:endParaRPr lang="en-US" altLang="zh-CN" sz="1600" dirty="0">
              <a:latin typeface="+mj-ea"/>
              <a:ea typeface="+mj-ea"/>
            </a:endParaRPr>
          </a:p>
          <a:p>
            <a:pPr marL="0" indent="0">
              <a:lnSpc>
                <a:spcPct val="100000"/>
              </a:lnSpc>
              <a:buNone/>
            </a:pPr>
            <a:r>
              <a:rPr lang="en-US" altLang="zh-CN" sz="1600" dirty="0">
                <a:latin typeface="+mj-ea"/>
                <a:ea typeface="+mj-ea"/>
              </a:rPr>
              <a:t>     9. </a:t>
            </a:r>
            <a:r>
              <a:rPr lang="zh-CN" altLang="en-US" sz="1600" dirty="0">
                <a:latin typeface="+mj-ea"/>
                <a:ea typeface="+mj-ea"/>
              </a:rPr>
              <a:t>提交订单或退出</a:t>
            </a:r>
            <a:endParaRPr lang="en-US" altLang="zh-CN" sz="1600" dirty="0">
              <a:latin typeface="+mj-ea"/>
              <a:ea typeface="+mj-ea"/>
            </a:endParaRPr>
          </a:p>
          <a:p>
            <a:pPr marL="0" indent="0">
              <a:lnSpc>
                <a:spcPct val="100000"/>
              </a:lnSpc>
              <a:buNone/>
            </a:pPr>
            <a:r>
              <a:rPr lang="en-US" altLang="zh-CN" sz="1600" dirty="0">
                <a:latin typeface="+mj-ea"/>
                <a:ea typeface="+mj-ea"/>
              </a:rPr>
              <a:t>         a. </a:t>
            </a:r>
            <a:r>
              <a:rPr lang="zh-CN" altLang="en-US" sz="1600" dirty="0">
                <a:latin typeface="+mj-ea"/>
                <a:ea typeface="+mj-ea"/>
              </a:rPr>
              <a:t>提交订单，同时返回给客户一个订单</a:t>
            </a:r>
            <a:r>
              <a:rPr lang="en-US" altLang="zh-CN" sz="1600" dirty="0">
                <a:latin typeface="+mj-ea"/>
                <a:ea typeface="+mj-ea"/>
              </a:rPr>
              <a:t>ID</a:t>
            </a:r>
            <a:r>
              <a:rPr lang="zh-CN" altLang="en-US" sz="1600" dirty="0">
                <a:latin typeface="+mj-ea"/>
                <a:ea typeface="+mj-ea"/>
              </a:rPr>
              <a:t>，用例结束</a:t>
            </a:r>
            <a:endParaRPr lang="en-US" altLang="zh-CN" sz="1600" dirty="0">
              <a:latin typeface="+mj-ea"/>
              <a:ea typeface="+mj-ea"/>
            </a:endParaRPr>
          </a:p>
          <a:p>
            <a:pPr marL="0" indent="0">
              <a:lnSpc>
                <a:spcPct val="100000"/>
              </a:lnSpc>
              <a:buNone/>
            </a:pPr>
            <a:r>
              <a:rPr lang="en-US" altLang="zh-CN" sz="1600" dirty="0">
                <a:latin typeface="+mj-ea"/>
                <a:ea typeface="+mj-ea"/>
              </a:rPr>
              <a:t>         b. </a:t>
            </a:r>
            <a:r>
              <a:rPr lang="zh-CN" altLang="en-US" sz="1600" dirty="0">
                <a:latin typeface="+mj-ea"/>
                <a:ea typeface="+mj-ea"/>
              </a:rPr>
              <a:t>退出订购，订单未被保存，用例结束</a:t>
            </a:r>
            <a:endParaRPr lang="zh-CN" altLang="en-US" sz="1600" dirty="0">
              <a:latin typeface="+mj-ea"/>
              <a:ea typeface="+mj-ea"/>
            </a:endParaRPr>
          </a:p>
          <a:p>
            <a:pPr marL="0" indent="0">
              <a:lnSpc>
                <a:spcPct val="100000"/>
              </a:lnSpc>
              <a:buNone/>
            </a:pPr>
            <a:r>
              <a:rPr lang="zh-CN" altLang="en-US" sz="1600" b="1" dirty="0">
                <a:latin typeface="+mj-ea"/>
                <a:ea typeface="+mj-ea"/>
              </a:rPr>
              <a:t>可选路径</a:t>
            </a:r>
            <a:r>
              <a:rPr lang="zh-CN" altLang="en-US" sz="1600" dirty="0" smtClean="0">
                <a:latin typeface="+mj-ea"/>
                <a:ea typeface="+mj-ea"/>
              </a:rPr>
              <a:t>：在</a:t>
            </a:r>
            <a:r>
              <a:rPr lang="zh-CN" altLang="en-US" sz="1600" dirty="0">
                <a:latin typeface="+mj-ea"/>
                <a:ea typeface="+mj-ea"/>
              </a:rPr>
              <a:t>选择提交订单前的任何时候，客户都可以退出系统，这次订购没被保存下来，用例结束。</a:t>
            </a:r>
            <a:endParaRPr lang="en-US" altLang="zh-CN" sz="1600" dirty="0">
              <a:latin typeface="+mj-ea"/>
              <a:ea typeface="+mj-ea"/>
            </a:endParaRPr>
          </a:p>
          <a:p>
            <a:pPr marL="0" indent="0">
              <a:lnSpc>
                <a:spcPct val="100000"/>
              </a:lnSpc>
              <a:buNone/>
            </a:pPr>
            <a:r>
              <a:rPr lang="zh-CN" altLang="en-US" sz="1600" b="1" dirty="0">
                <a:latin typeface="+mj-ea"/>
                <a:ea typeface="+mj-ea"/>
              </a:rPr>
              <a:t>后置条件</a:t>
            </a:r>
            <a:r>
              <a:rPr lang="zh-CN" altLang="en-US" sz="1600" b="1" dirty="0" smtClean="0">
                <a:latin typeface="+mj-ea"/>
                <a:ea typeface="+mj-ea"/>
              </a:rPr>
              <a:t>：</a:t>
            </a:r>
            <a:r>
              <a:rPr lang="zh-CN" altLang="en-US" sz="1600" dirty="0" smtClean="0">
                <a:latin typeface="+mj-ea"/>
                <a:ea typeface="+mj-ea"/>
              </a:rPr>
              <a:t>如果</a:t>
            </a:r>
            <a:r>
              <a:rPr lang="zh-CN" altLang="en-US" sz="1600" dirty="0">
                <a:latin typeface="+mj-ea"/>
                <a:ea typeface="+mj-ea"/>
              </a:rPr>
              <a:t>订单提交成功，订单将被保存在系统中，并标记为已提交未付款状态。</a:t>
            </a:r>
            <a:endParaRPr lang="zh-CN" altLang="en-US" sz="1600" dirty="0">
              <a:latin typeface="+mj-ea"/>
              <a:ea typeface="+mj-ea"/>
            </a:endParaRPr>
          </a:p>
        </p:txBody>
      </p:sp>
      <p:sp>
        <p:nvSpPr>
          <p:cNvPr id="9" name="Rectangle 3"/>
          <p:cNvSpPr txBox="1">
            <a:spLocks noChangeArrowheads="1"/>
          </p:cNvSpPr>
          <p:nvPr/>
        </p:nvSpPr>
        <p:spPr>
          <a:xfrm>
            <a:off x="768098" y="925167"/>
            <a:ext cx="763820" cy="3806854"/>
          </a:xfrm>
          <a:prstGeom prst="rect">
            <a:avLst/>
          </a:prstGeom>
        </p:spPr>
        <p:txBody>
          <a:bodyPr vert="eaVert" anchor="ctr">
            <a:normAutofit/>
          </a:bodyPr>
          <a:lst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smtClean="0">
                <a:solidFill>
                  <a:schemeClr val="accent1">
                    <a:lumMod val="50000"/>
                  </a:schemeClr>
                </a:solidFill>
              </a:rPr>
              <a:t>用例描述示例二</a:t>
            </a:r>
            <a:endParaRPr lang="en-US" altLang="zh-CN" b="1"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up)">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up)">
                                      <p:cBhvr>
                                        <p:cTn id="17" dur="500"/>
                                        <p:tgtEl>
                                          <p:spTgt spid="2">
                                            <p:txEl>
                                              <p:pRg st="1" end="1"/>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wipe(up)">
                                      <p:cBhvr>
                                        <p:cTn id="21" dur="500"/>
                                        <p:tgtEl>
                                          <p:spTgt spid="2">
                                            <p:txEl>
                                              <p:pRg st="2" end="2"/>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up)">
                                      <p:cBhvr>
                                        <p:cTn id="25" dur="500"/>
                                        <p:tgtEl>
                                          <p:spTgt spid="2">
                                            <p:txEl>
                                              <p:pRg st="3" end="3"/>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up)">
                                      <p:cBhvr>
                                        <p:cTn id="29" dur="500"/>
                                        <p:tgtEl>
                                          <p:spTgt spid="2">
                                            <p:txEl>
                                              <p:pRg st="4" end="4"/>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wipe(up)">
                                      <p:cBhvr>
                                        <p:cTn id="33" dur="500"/>
                                        <p:tgtEl>
                                          <p:spTgt spid="2">
                                            <p:txEl>
                                              <p:pRg st="5" end="5"/>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up)">
                                      <p:cBhvr>
                                        <p:cTn id="37" dur="500"/>
                                        <p:tgtEl>
                                          <p:spTgt spid="2">
                                            <p:txEl>
                                              <p:pRg st="6" end="6"/>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wipe(up)">
                                      <p:cBhvr>
                                        <p:cTn id="41" dur="500"/>
                                        <p:tgtEl>
                                          <p:spTgt spid="2">
                                            <p:txEl>
                                              <p:pRg st="7" end="7"/>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wipe(up)">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wipe(up)">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wipe(up)">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0BD09E-DB5C-4196-8E65-87FBF63237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文本占位符 3"/>
          <p:cNvSpPr>
            <a:spLocks noGrp="1"/>
          </p:cNvSpPr>
          <p:nvPr>
            <p:ph type="body" sz="quarter" idx="4294967295"/>
          </p:nvPr>
        </p:nvSpPr>
        <p:spPr>
          <a:xfrm>
            <a:off x="2383703" y="393227"/>
            <a:ext cx="6225907" cy="4143147"/>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600"/>
              </a:spcBef>
              <a:buNone/>
            </a:pPr>
            <a:r>
              <a:rPr lang="zh-CN" altLang="en-US" sz="1600" b="1" dirty="0">
                <a:latin typeface="+mj-ea"/>
                <a:ea typeface="+mj-ea"/>
              </a:rPr>
              <a:t>用例名称：</a:t>
            </a:r>
            <a:r>
              <a:rPr lang="zh-CN" altLang="en-US" sz="1600" dirty="0" smtClean="0">
                <a:latin typeface="+mj-ea"/>
                <a:ea typeface="+mj-ea"/>
              </a:rPr>
              <a:t>登录</a:t>
            </a:r>
            <a:endParaRPr lang="en-US" altLang="zh-CN" sz="1600" dirty="0" smtClean="0">
              <a:latin typeface="+mj-ea"/>
              <a:ea typeface="+mj-ea"/>
            </a:endParaRPr>
          </a:p>
          <a:p>
            <a:pPr marL="0" indent="0">
              <a:lnSpc>
                <a:spcPct val="100000"/>
              </a:lnSpc>
              <a:spcBef>
                <a:spcPts val="600"/>
              </a:spcBef>
              <a:buNone/>
            </a:pPr>
            <a:r>
              <a:rPr lang="zh-CN" altLang="en-US" sz="1600" b="1" dirty="0" smtClean="0">
                <a:latin typeface="+mj-ea"/>
                <a:ea typeface="+mj-ea"/>
              </a:rPr>
              <a:t>用例</a:t>
            </a:r>
            <a:r>
              <a:rPr lang="zh-CN" altLang="en-US" sz="1600" b="1" dirty="0">
                <a:latin typeface="+mj-ea"/>
                <a:ea typeface="+mj-ea"/>
              </a:rPr>
              <a:t>描述：</a:t>
            </a:r>
            <a:r>
              <a:rPr lang="zh-CN" altLang="en-US" sz="1600" dirty="0">
                <a:latin typeface="+mj-ea"/>
                <a:ea typeface="+mj-ea"/>
              </a:rPr>
              <a:t>本系统需要参与者输入帐号和密码进行</a:t>
            </a:r>
            <a:r>
              <a:rPr lang="zh-CN" altLang="en-US" sz="1600" dirty="0" smtClean="0">
                <a:latin typeface="+mj-ea"/>
                <a:ea typeface="+mj-ea"/>
              </a:rPr>
              <a:t>系统登录，</a:t>
            </a:r>
            <a:r>
              <a:rPr lang="zh-CN" altLang="en-US" sz="1600" dirty="0">
                <a:latin typeface="+mj-ea"/>
                <a:ea typeface="+mj-ea"/>
              </a:rPr>
              <a:t>该用例页面是系统起始页面。用户帐号和密码是系统默认已经分配的。</a:t>
            </a:r>
            <a:endParaRPr lang="zh-CN" altLang="en-US" sz="1600" dirty="0">
              <a:latin typeface="+mj-ea"/>
              <a:ea typeface="+mj-ea"/>
            </a:endParaRPr>
          </a:p>
          <a:p>
            <a:pPr marL="0" indent="0">
              <a:lnSpc>
                <a:spcPct val="100000"/>
              </a:lnSpc>
              <a:spcBef>
                <a:spcPts val="600"/>
              </a:spcBef>
              <a:buNone/>
            </a:pPr>
            <a:r>
              <a:rPr lang="zh-CN" altLang="en-US" sz="1600" b="1" dirty="0">
                <a:latin typeface="+mj-ea"/>
                <a:ea typeface="+mj-ea"/>
              </a:rPr>
              <a:t>参与者：</a:t>
            </a:r>
            <a:r>
              <a:rPr lang="zh-CN" altLang="en-US" sz="1600" dirty="0">
                <a:latin typeface="+mj-ea"/>
                <a:ea typeface="+mj-ea"/>
              </a:rPr>
              <a:t>图书馆工作人员。</a:t>
            </a:r>
            <a:endParaRPr lang="zh-CN" altLang="en-US" sz="1600" dirty="0">
              <a:latin typeface="+mj-ea"/>
              <a:ea typeface="+mj-ea"/>
            </a:endParaRPr>
          </a:p>
          <a:p>
            <a:pPr marL="0" indent="0">
              <a:lnSpc>
                <a:spcPct val="100000"/>
              </a:lnSpc>
              <a:spcBef>
                <a:spcPts val="600"/>
              </a:spcBef>
              <a:buNone/>
            </a:pPr>
            <a:r>
              <a:rPr lang="zh-CN" altLang="en-US" sz="1600" b="1" dirty="0">
                <a:latin typeface="+mj-ea"/>
                <a:ea typeface="+mj-ea"/>
              </a:rPr>
              <a:t>前置条件：</a:t>
            </a:r>
            <a:r>
              <a:rPr lang="zh-CN" altLang="en-US" sz="1600" dirty="0">
                <a:latin typeface="+mj-ea"/>
                <a:ea typeface="+mj-ea"/>
              </a:rPr>
              <a:t>无</a:t>
            </a:r>
            <a:endParaRPr lang="zh-CN" altLang="en-US" sz="1600" dirty="0">
              <a:latin typeface="+mj-ea"/>
              <a:ea typeface="+mj-ea"/>
            </a:endParaRPr>
          </a:p>
          <a:p>
            <a:pPr marL="0" indent="0">
              <a:lnSpc>
                <a:spcPct val="100000"/>
              </a:lnSpc>
              <a:spcBef>
                <a:spcPts val="600"/>
              </a:spcBef>
              <a:buNone/>
            </a:pPr>
            <a:r>
              <a:rPr lang="zh-CN" altLang="en-US" sz="1600" b="1" dirty="0">
                <a:latin typeface="+mj-ea"/>
                <a:ea typeface="+mj-ea"/>
              </a:rPr>
              <a:t>基本路径：</a:t>
            </a:r>
            <a:endParaRPr lang="zh-CN" altLang="en-US" sz="1600" b="1" dirty="0">
              <a:latin typeface="+mj-ea"/>
              <a:ea typeface="+mj-ea"/>
            </a:endParaRPr>
          </a:p>
          <a:p>
            <a:pPr marL="257175" lvl="1" indent="0">
              <a:lnSpc>
                <a:spcPct val="100000"/>
              </a:lnSpc>
              <a:spcBef>
                <a:spcPts val="600"/>
              </a:spcBef>
              <a:buNone/>
            </a:pPr>
            <a:r>
              <a:rPr lang="zh-CN" altLang="en-US" sz="1600" dirty="0">
                <a:latin typeface="+mj-ea"/>
                <a:ea typeface="+mj-ea"/>
              </a:rPr>
              <a:t>输入帐号，密码</a:t>
            </a:r>
            <a:endParaRPr lang="zh-CN" altLang="en-US" sz="1600" dirty="0">
              <a:latin typeface="+mj-ea"/>
              <a:ea typeface="+mj-ea"/>
            </a:endParaRPr>
          </a:p>
          <a:p>
            <a:pPr marL="257175" lvl="1" indent="0">
              <a:lnSpc>
                <a:spcPct val="100000"/>
              </a:lnSpc>
              <a:spcBef>
                <a:spcPts val="600"/>
              </a:spcBef>
              <a:buNone/>
            </a:pPr>
            <a:r>
              <a:rPr lang="zh-CN" altLang="en-US" sz="1600" dirty="0">
                <a:latin typeface="+mj-ea"/>
                <a:ea typeface="+mj-ea"/>
              </a:rPr>
              <a:t>点击“进入系统”</a:t>
            </a:r>
            <a:endParaRPr lang="zh-CN" altLang="en-US" sz="1600" dirty="0">
              <a:latin typeface="+mj-ea"/>
              <a:ea typeface="+mj-ea"/>
            </a:endParaRPr>
          </a:p>
          <a:p>
            <a:pPr marL="257175" lvl="1" indent="0">
              <a:lnSpc>
                <a:spcPct val="100000"/>
              </a:lnSpc>
              <a:spcBef>
                <a:spcPts val="600"/>
              </a:spcBef>
              <a:buNone/>
            </a:pPr>
            <a:r>
              <a:rPr lang="zh-CN" altLang="en-US" sz="1600" dirty="0">
                <a:latin typeface="+mj-ea"/>
                <a:ea typeface="+mj-ea"/>
              </a:rPr>
              <a:t>验证用户权限，进入主界面</a:t>
            </a:r>
            <a:endParaRPr lang="zh-CN" altLang="en-US" sz="1600" dirty="0">
              <a:latin typeface="+mj-ea"/>
              <a:ea typeface="+mj-ea"/>
            </a:endParaRPr>
          </a:p>
          <a:p>
            <a:pPr marL="0" indent="0">
              <a:lnSpc>
                <a:spcPct val="100000"/>
              </a:lnSpc>
              <a:spcBef>
                <a:spcPts val="600"/>
              </a:spcBef>
              <a:buNone/>
            </a:pPr>
            <a:r>
              <a:rPr lang="zh-CN" altLang="en-US" sz="1600" b="1" dirty="0">
                <a:latin typeface="+mj-ea"/>
                <a:ea typeface="+mj-ea"/>
              </a:rPr>
              <a:t>备选流程：</a:t>
            </a:r>
            <a:endParaRPr lang="zh-CN" altLang="en-US" sz="1600" b="1" dirty="0">
              <a:latin typeface="+mj-ea"/>
              <a:ea typeface="+mj-ea"/>
            </a:endParaRPr>
          </a:p>
          <a:p>
            <a:pPr marL="257175" lvl="1" indent="0">
              <a:lnSpc>
                <a:spcPct val="100000"/>
              </a:lnSpc>
              <a:spcBef>
                <a:spcPts val="600"/>
              </a:spcBef>
              <a:buNone/>
            </a:pPr>
            <a:r>
              <a:rPr lang="zh-CN" altLang="en-US" sz="1600" dirty="0">
                <a:latin typeface="+mj-ea"/>
                <a:ea typeface="+mj-ea"/>
              </a:rPr>
              <a:t>点击“重新填写”，实现重填帐号密码功能。</a:t>
            </a:r>
            <a:endParaRPr lang="zh-CN" altLang="en-US" sz="1600" dirty="0">
              <a:latin typeface="+mj-ea"/>
              <a:ea typeface="+mj-ea"/>
            </a:endParaRPr>
          </a:p>
          <a:p>
            <a:pPr marL="257175" lvl="1" indent="0">
              <a:lnSpc>
                <a:spcPct val="100000"/>
              </a:lnSpc>
              <a:spcBef>
                <a:spcPts val="600"/>
              </a:spcBef>
              <a:buNone/>
            </a:pPr>
            <a:r>
              <a:rPr lang="zh-CN" altLang="en-US" sz="1600" dirty="0">
                <a:latin typeface="+mj-ea"/>
                <a:ea typeface="+mj-ea"/>
              </a:rPr>
              <a:t>输入帐号或密码不正确，</a:t>
            </a:r>
            <a:r>
              <a:rPr lang="zh-CN" altLang="en-US" sz="1600" dirty="0" smtClean="0">
                <a:latin typeface="+mj-ea"/>
                <a:ea typeface="+mj-ea"/>
              </a:rPr>
              <a:t>重新登录。</a:t>
            </a:r>
            <a:endParaRPr lang="zh-CN" altLang="en-US" sz="1600" dirty="0">
              <a:latin typeface="+mj-ea"/>
              <a:ea typeface="+mj-ea"/>
            </a:endParaRPr>
          </a:p>
          <a:p>
            <a:pPr marL="257175" lvl="1" indent="0">
              <a:lnSpc>
                <a:spcPct val="100000"/>
              </a:lnSpc>
              <a:spcBef>
                <a:spcPts val="600"/>
              </a:spcBef>
              <a:buNone/>
            </a:pPr>
            <a:r>
              <a:rPr lang="zh-CN" altLang="en-US" sz="1600" dirty="0">
                <a:latin typeface="+mj-ea"/>
                <a:ea typeface="+mj-ea"/>
              </a:rPr>
              <a:t>进入基本路径</a:t>
            </a:r>
            <a:r>
              <a:rPr lang="en-US" altLang="zh-CN" sz="1600" dirty="0">
                <a:latin typeface="+mj-ea"/>
                <a:ea typeface="+mj-ea"/>
              </a:rPr>
              <a:t>1</a:t>
            </a:r>
            <a:endParaRPr lang="en-US" altLang="zh-CN" sz="1600" dirty="0">
              <a:latin typeface="+mj-ea"/>
              <a:ea typeface="+mj-ea"/>
            </a:endParaRPr>
          </a:p>
          <a:p>
            <a:pPr marL="0" indent="0">
              <a:lnSpc>
                <a:spcPct val="100000"/>
              </a:lnSpc>
              <a:spcBef>
                <a:spcPts val="600"/>
              </a:spcBef>
              <a:buNone/>
            </a:pPr>
            <a:endParaRPr lang="zh-CN" altLang="en-US" sz="1600" dirty="0">
              <a:latin typeface="+mj-ea"/>
              <a:ea typeface="+mj-ea"/>
            </a:endParaRPr>
          </a:p>
        </p:txBody>
      </p:sp>
      <p:sp>
        <p:nvSpPr>
          <p:cNvPr id="11" name="Rectangle 3"/>
          <p:cNvSpPr txBox="1">
            <a:spLocks noChangeArrowheads="1"/>
          </p:cNvSpPr>
          <p:nvPr/>
        </p:nvSpPr>
        <p:spPr>
          <a:xfrm>
            <a:off x="768096" y="926393"/>
            <a:ext cx="763820" cy="2768059"/>
          </a:xfrm>
          <a:prstGeom prst="rect">
            <a:avLst/>
          </a:prstGeom>
        </p:spPr>
        <p:txBody>
          <a:bodyPr vert="eaVert" anchor="ctr">
            <a:normAutofit/>
          </a:bodyPr>
          <a:lst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smtClean="0">
                <a:solidFill>
                  <a:schemeClr val="accent1">
                    <a:lumMod val="50000"/>
                  </a:schemeClr>
                </a:solidFill>
              </a:rPr>
              <a:t>用例描述示例三</a:t>
            </a:r>
            <a:endParaRPr lang="en-US" altLang="zh-CN" b="1"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up)">
                                      <p:cBhvr>
                                        <p:cTn id="21" dur="500"/>
                                        <p:tgtEl>
                                          <p:spTgt spid="4">
                                            <p:txEl>
                                              <p:pRg st="2" end="2"/>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up)">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up)">
                                      <p:cBhvr>
                                        <p:cTn id="30" dur="500"/>
                                        <p:tgtEl>
                                          <p:spTgt spid="4">
                                            <p:txEl>
                                              <p:pRg st="4" end="4"/>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wipe(up)">
                                      <p:cBhvr>
                                        <p:cTn id="33" dur="500"/>
                                        <p:tgtEl>
                                          <p:spTgt spid="4">
                                            <p:txEl>
                                              <p:pRg st="5" end="5"/>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up)">
                                      <p:cBhvr>
                                        <p:cTn id="36" dur="500"/>
                                        <p:tgtEl>
                                          <p:spTgt spid="4">
                                            <p:txEl>
                                              <p:pRg st="6" end="6"/>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up)">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wipe(up)">
                                      <p:cBhvr>
                                        <p:cTn id="44" dur="500"/>
                                        <p:tgtEl>
                                          <p:spTgt spid="4">
                                            <p:txEl>
                                              <p:pRg st="8" end="8"/>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up)">
                                      <p:cBhvr>
                                        <p:cTn id="47" dur="500"/>
                                        <p:tgtEl>
                                          <p:spTgt spid="4">
                                            <p:txEl>
                                              <p:pRg st="9" end="9"/>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up)">
                                      <p:cBhvr>
                                        <p:cTn id="50" dur="500"/>
                                        <p:tgtEl>
                                          <p:spTgt spid="4">
                                            <p:txEl>
                                              <p:pRg st="10" end="10"/>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up)">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2054430" y="153271"/>
            <a:ext cx="6803820" cy="4466230"/>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buNone/>
            </a:pPr>
            <a:r>
              <a:rPr lang="zh-CN" altLang="en-US" sz="1600" b="1" dirty="0">
                <a:latin typeface="+mj-ea"/>
                <a:ea typeface="+mj-ea"/>
              </a:rPr>
              <a:t>用例名称：</a:t>
            </a:r>
            <a:r>
              <a:rPr lang="zh-CN" altLang="en-US" sz="1600" dirty="0">
                <a:latin typeface="+mj-ea"/>
                <a:ea typeface="+mj-ea"/>
              </a:rPr>
              <a:t>图书借阅</a:t>
            </a:r>
            <a:endParaRPr lang="zh-CN" altLang="en-US" sz="1600" dirty="0">
              <a:latin typeface="+mj-ea"/>
              <a:ea typeface="+mj-ea"/>
            </a:endParaRPr>
          </a:p>
          <a:p>
            <a:pPr marL="0" indent="0">
              <a:lnSpc>
                <a:spcPct val="100000"/>
              </a:lnSpc>
              <a:buNone/>
            </a:pPr>
            <a:r>
              <a:rPr lang="zh-CN" altLang="en-US" sz="1600" b="1" dirty="0">
                <a:latin typeface="+mj-ea"/>
                <a:ea typeface="+mj-ea"/>
              </a:rPr>
              <a:t>用例描述：</a:t>
            </a:r>
            <a:r>
              <a:rPr lang="zh-CN" altLang="en-US" sz="1600" dirty="0">
                <a:latin typeface="+mj-ea"/>
                <a:ea typeface="+mj-ea"/>
              </a:rPr>
              <a:t>图书馆工作人员输入借阅证编号和图书登录号来完成图书借阅。</a:t>
            </a:r>
            <a:endParaRPr lang="zh-CN" altLang="en-US" sz="1600" dirty="0">
              <a:latin typeface="+mj-ea"/>
              <a:ea typeface="+mj-ea"/>
            </a:endParaRPr>
          </a:p>
          <a:p>
            <a:pPr marL="0" indent="0">
              <a:lnSpc>
                <a:spcPct val="100000"/>
              </a:lnSpc>
              <a:buNone/>
            </a:pPr>
            <a:r>
              <a:rPr lang="zh-CN" altLang="en-US" sz="1600" b="1" dirty="0">
                <a:latin typeface="+mj-ea"/>
                <a:ea typeface="+mj-ea"/>
              </a:rPr>
              <a:t>参与者：</a:t>
            </a:r>
            <a:r>
              <a:rPr lang="zh-CN" altLang="en-US" sz="1600" dirty="0">
                <a:latin typeface="+mj-ea"/>
                <a:ea typeface="+mj-ea"/>
              </a:rPr>
              <a:t>图书馆工作人员。</a:t>
            </a:r>
            <a:endParaRPr lang="zh-CN" altLang="en-US" sz="1600" dirty="0">
              <a:latin typeface="+mj-ea"/>
              <a:ea typeface="+mj-ea"/>
            </a:endParaRPr>
          </a:p>
          <a:p>
            <a:pPr marL="0" indent="0">
              <a:lnSpc>
                <a:spcPct val="100000"/>
              </a:lnSpc>
              <a:buNone/>
            </a:pPr>
            <a:r>
              <a:rPr lang="zh-CN" altLang="en-US" sz="1600" b="1" dirty="0">
                <a:latin typeface="+mj-ea"/>
                <a:ea typeface="+mj-ea"/>
              </a:rPr>
              <a:t>前置条件：</a:t>
            </a:r>
            <a:r>
              <a:rPr lang="zh-CN" altLang="en-US" sz="1600" dirty="0">
                <a:latin typeface="+mj-ea"/>
                <a:ea typeface="+mj-ea"/>
              </a:rPr>
              <a:t>图书馆工作人员点击“图书借阅”</a:t>
            </a:r>
            <a:endParaRPr lang="zh-CN" altLang="en-US" sz="1600" dirty="0">
              <a:latin typeface="+mj-ea"/>
              <a:ea typeface="+mj-ea"/>
            </a:endParaRPr>
          </a:p>
          <a:p>
            <a:pPr marL="0" indent="0">
              <a:lnSpc>
                <a:spcPct val="100000"/>
              </a:lnSpc>
              <a:buNone/>
            </a:pPr>
            <a:r>
              <a:rPr lang="zh-CN" altLang="en-US" sz="1600" b="1" dirty="0">
                <a:latin typeface="+mj-ea"/>
                <a:ea typeface="+mj-ea"/>
              </a:rPr>
              <a:t>基本路径：</a:t>
            </a:r>
            <a:endParaRPr lang="zh-CN" altLang="en-US" sz="1600" b="1" dirty="0">
              <a:latin typeface="+mj-ea"/>
              <a:ea typeface="+mj-ea"/>
            </a:endParaRPr>
          </a:p>
          <a:p>
            <a:pPr marL="257175" lvl="1" indent="0">
              <a:lnSpc>
                <a:spcPct val="100000"/>
              </a:lnSpc>
              <a:buNone/>
            </a:pPr>
            <a:r>
              <a:rPr lang="zh-CN" altLang="en-US" sz="1600" dirty="0">
                <a:latin typeface="+mj-ea"/>
                <a:ea typeface="+mj-ea"/>
              </a:rPr>
              <a:t>输入借阅证编号。</a:t>
            </a:r>
            <a:endParaRPr lang="zh-CN" altLang="en-US" sz="1600" dirty="0">
              <a:latin typeface="+mj-ea"/>
              <a:ea typeface="+mj-ea"/>
            </a:endParaRPr>
          </a:p>
          <a:p>
            <a:pPr marL="257175" lvl="1" indent="0">
              <a:lnSpc>
                <a:spcPct val="100000"/>
              </a:lnSpc>
              <a:buNone/>
            </a:pPr>
            <a:r>
              <a:rPr lang="zh-CN" altLang="en-US" sz="1600" dirty="0">
                <a:latin typeface="+mj-ea"/>
                <a:ea typeface="+mj-ea"/>
              </a:rPr>
              <a:t>输入图书登录号。</a:t>
            </a:r>
            <a:endParaRPr lang="zh-CN" altLang="en-US" sz="1600" dirty="0">
              <a:latin typeface="+mj-ea"/>
              <a:ea typeface="+mj-ea"/>
            </a:endParaRPr>
          </a:p>
          <a:p>
            <a:pPr marL="257175" lvl="1" indent="0">
              <a:lnSpc>
                <a:spcPct val="100000"/>
              </a:lnSpc>
              <a:buNone/>
            </a:pPr>
            <a:r>
              <a:rPr lang="zh-CN" altLang="en-US" sz="1600" dirty="0">
                <a:latin typeface="+mj-ea"/>
                <a:ea typeface="+mj-ea"/>
              </a:rPr>
              <a:t>点击“借阅”</a:t>
            </a:r>
            <a:endParaRPr lang="zh-CN" altLang="en-US" sz="1600" dirty="0">
              <a:latin typeface="+mj-ea"/>
              <a:ea typeface="+mj-ea"/>
            </a:endParaRPr>
          </a:p>
          <a:p>
            <a:pPr marL="257175" lvl="1" indent="0">
              <a:lnSpc>
                <a:spcPct val="100000"/>
              </a:lnSpc>
              <a:buNone/>
            </a:pPr>
            <a:r>
              <a:rPr lang="zh-CN" altLang="en-US" sz="1600" dirty="0">
                <a:latin typeface="+mj-ea"/>
                <a:ea typeface="+mj-ea"/>
              </a:rPr>
              <a:t>显示当前借阅信息（书名</a:t>
            </a:r>
            <a:r>
              <a:rPr lang="en-US" altLang="zh-CN" sz="1600" dirty="0">
                <a:latin typeface="+mj-ea"/>
                <a:ea typeface="+mj-ea"/>
              </a:rPr>
              <a:t>,ISBN</a:t>
            </a:r>
            <a:r>
              <a:rPr lang="zh-CN" altLang="en-US" sz="1600" dirty="0">
                <a:latin typeface="+mj-ea"/>
                <a:ea typeface="+mj-ea"/>
              </a:rPr>
              <a:t>，借阅时间，应归还时间）</a:t>
            </a:r>
            <a:endParaRPr lang="zh-CN" altLang="en-US" sz="1600" dirty="0">
              <a:latin typeface="+mj-ea"/>
              <a:ea typeface="+mj-ea"/>
            </a:endParaRPr>
          </a:p>
          <a:p>
            <a:pPr marL="0" indent="0">
              <a:lnSpc>
                <a:spcPct val="100000"/>
              </a:lnSpc>
              <a:buNone/>
            </a:pPr>
            <a:r>
              <a:rPr lang="zh-CN" altLang="en-US" sz="1600" b="1" dirty="0">
                <a:latin typeface="+mj-ea"/>
                <a:ea typeface="+mj-ea"/>
              </a:rPr>
              <a:t>备选流程：</a:t>
            </a:r>
            <a:endParaRPr lang="zh-CN" altLang="en-US" sz="1600" b="1" dirty="0">
              <a:latin typeface="+mj-ea"/>
              <a:ea typeface="+mj-ea"/>
            </a:endParaRPr>
          </a:p>
          <a:p>
            <a:pPr marL="257175" lvl="1" indent="0">
              <a:lnSpc>
                <a:spcPct val="100000"/>
              </a:lnSpc>
              <a:buNone/>
            </a:pPr>
            <a:r>
              <a:rPr lang="zh-CN" altLang="en-US" sz="1600" dirty="0">
                <a:latin typeface="+mj-ea"/>
                <a:ea typeface="+mj-ea"/>
              </a:rPr>
              <a:t>点击“重填”实现借阅证和图书登录号重新填写</a:t>
            </a:r>
            <a:endParaRPr lang="zh-CN" altLang="en-US" sz="1600" dirty="0">
              <a:latin typeface="+mj-ea"/>
              <a:ea typeface="+mj-ea"/>
            </a:endParaRPr>
          </a:p>
        </p:txBody>
      </p:sp>
      <p:sp>
        <p:nvSpPr>
          <p:cNvPr id="2" name="日期占位符 1"/>
          <p:cNvSpPr>
            <a:spLocks noGrp="1"/>
          </p:cNvSpPr>
          <p:nvPr>
            <p:ph type="dt" sz="half" idx="10"/>
          </p:nvPr>
        </p:nvSpPr>
        <p:spPr/>
        <p:txBody>
          <a:bodyPr/>
          <a:lstStyle/>
          <a:p>
            <a:fld id="{E9F3C7AB-4477-4B25-8CF5-25E36DF69D04}"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1" name="Rectangle 3"/>
          <p:cNvSpPr txBox="1">
            <a:spLocks noChangeArrowheads="1"/>
          </p:cNvSpPr>
          <p:nvPr/>
        </p:nvSpPr>
        <p:spPr>
          <a:xfrm>
            <a:off x="764579" y="944385"/>
            <a:ext cx="763820" cy="3354483"/>
          </a:xfrm>
          <a:prstGeom prst="rect">
            <a:avLst/>
          </a:prstGeom>
        </p:spPr>
        <p:txBody>
          <a:bodyPr vert="eaVert" lIns="45720" tIns="45720" rIns="45720" bIns="45720" rtlCol="0" anchor="ctr">
            <a:normAutofit/>
          </a:bodyPr>
          <a:lst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1259840"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1440180"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smtClean="0">
                <a:solidFill>
                  <a:schemeClr val="accent1">
                    <a:lumMod val="50000"/>
                  </a:schemeClr>
                </a:solidFill>
              </a:rPr>
              <a:t>用例描述示例四</a:t>
            </a:r>
            <a:endParaRPr lang="en-US" altLang="zh-CN" b="1"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up)">
                                      <p:cBhvr>
                                        <p:cTn id="16" dur="500"/>
                                        <p:tgtEl>
                                          <p:spTgt spid="4">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up)">
                                      <p:cBhvr>
                                        <p:cTn id="20" dur="500"/>
                                        <p:tgtEl>
                                          <p:spTgt spid="4">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up)">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wipe(up)">
                                      <p:cBhvr>
                                        <p:cTn id="29" dur="500"/>
                                        <p:tgtEl>
                                          <p:spTgt spid="4">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up)">
                                      <p:cBhvr>
                                        <p:cTn id="35" dur="500"/>
                                        <p:tgtEl>
                                          <p:spTgt spid="4">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up)">
                                      <p:cBhvr>
                                        <p:cTn id="38" dur="500"/>
                                        <p:tgtEl>
                                          <p:spTgt spid="4">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wipe(up)">
                                      <p:cBhvr>
                                        <p:cTn id="46" dur="500"/>
                                        <p:tgtEl>
                                          <p:spTgt spid="4">
                                            <p:txEl>
                                              <p:pRg st="9" end="9"/>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wipe(up)">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r>
              <a:rPr lang="zh-CN" altLang="en-US" dirty="0"/>
              <a:t>用例图中的</a:t>
            </a:r>
            <a:r>
              <a:rPr lang="zh-CN" altLang="en-US" dirty="0" smtClean="0"/>
              <a:t>关系</a:t>
            </a:r>
            <a:endParaRPr lang="zh-CN" altLang="en-US" dirty="0"/>
          </a:p>
        </p:txBody>
      </p:sp>
      <p:sp>
        <p:nvSpPr>
          <p:cNvPr id="4" name="文本占位符 3"/>
          <p:cNvSpPr>
            <a:spLocks noGrp="1"/>
          </p:cNvSpPr>
          <p:nvPr>
            <p:ph idx="1"/>
          </p:nvPr>
        </p:nvSpPr>
        <p:spPr/>
        <p:txBody>
          <a:bodyPr>
            <a:normAutofit/>
          </a:bodyPr>
          <a:lstStyle/>
          <a:p>
            <a:pPr marL="467995" indent="-386080">
              <a:lnSpc>
                <a:spcPct val="130000"/>
              </a:lnSpc>
              <a:spcBef>
                <a:spcPts val="600"/>
              </a:spcBef>
              <a:buFont typeface="+mj-lt"/>
              <a:buAutoNum type="alphaUcPeriod"/>
            </a:pPr>
            <a:r>
              <a:rPr lang="zh-CN" altLang="en-US" sz="2400" dirty="0"/>
              <a:t>用例与参与者之间：</a:t>
            </a:r>
            <a:endParaRPr lang="en-US" altLang="zh-CN" sz="2400" dirty="0"/>
          </a:p>
          <a:p>
            <a:pPr lvl="1">
              <a:lnSpc>
                <a:spcPct val="130000"/>
              </a:lnSpc>
              <a:spcBef>
                <a:spcPts val="600"/>
              </a:spcBef>
            </a:pPr>
            <a:r>
              <a:rPr lang="zh-CN" altLang="en-US" sz="2000" dirty="0">
                <a:solidFill>
                  <a:srgbClr val="FF0000"/>
                </a:solidFill>
              </a:rPr>
              <a:t>关联关系</a:t>
            </a:r>
            <a:endParaRPr lang="en-US" altLang="zh-CN" sz="2000" dirty="0">
              <a:solidFill>
                <a:srgbClr val="FF0000"/>
              </a:solidFill>
            </a:endParaRPr>
          </a:p>
          <a:p>
            <a:pPr marL="257175" lvl="1" indent="0">
              <a:lnSpc>
                <a:spcPct val="130000"/>
              </a:lnSpc>
              <a:spcBef>
                <a:spcPts val="600"/>
              </a:spcBef>
              <a:buNone/>
            </a:pPr>
            <a:r>
              <a:rPr lang="zh-CN" altLang="en-US" sz="2000" dirty="0"/>
              <a:t>表示参与者与用例之间的通信。用实线加箭头表示。</a:t>
            </a:r>
            <a:endParaRPr lang="zh-CN" altLang="en-US" sz="2000" dirty="0"/>
          </a:p>
        </p:txBody>
      </p:sp>
      <p:sp>
        <p:nvSpPr>
          <p:cNvPr id="8" name="日期占位符 7"/>
          <p:cNvSpPr>
            <a:spLocks noGrp="1"/>
          </p:cNvSpPr>
          <p:nvPr>
            <p:ph type="dt" sz="half" idx="10"/>
          </p:nvPr>
        </p:nvSpPr>
        <p:spPr/>
        <p:txBody>
          <a:bodyPr/>
          <a:lstStyle/>
          <a:p>
            <a:fld id="{892CF000-952E-4ADC-82B1-7604CE6DDE65}" type="datetime1">
              <a:rPr lang="zh-CN" altLang="en-US" smtClean="0"/>
            </a:fld>
            <a:endParaRPr lang="zh-CN" altLang="en-US"/>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grpSp>
        <p:nvGrpSpPr>
          <p:cNvPr id="7" name="组合 6"/>
          <p:cNvGrpSpPr/>
          <p:nvPr/>
        </p:nvGrpSpPr>
        <p:grpSpPr>
          <a:xfrm>
            <a:off x="598789" y="2960457"/>
            <a:ext cx="4844631" cy="1370992"/>
            <a:chOff x="1291792" y="3661251"/>
            <a:chExt cx="6459508" cy="1827988"/>
          </a:xfrm>
        </p:grpSpPr>
        <p:pic>
          <p:nvPicPr>
            <p:cNvPr id="5" name="Picture 7"/>
            <p:cNvPicPr>
              <a:picLocks noChangeAspect="1" noChangeArrowheads="1"/>
            </p:cNvPicPr>
            <p:nvPr/>
          </p:nvPicPr>
          <p:blipFill>
            <a:blip r:embed="rId1" cstate="print"/>
            <a:srcRect/>
            <a:stretch>
              <a:fillRect/>
            </a:stretch>
          </p:blipFill>
          <p:spPr bwMode="auto">
            <a:xfrm>
              <a:off x="1291792" y="3661251"/>
              <a:ext cx="6459508" cy="1633901"/>
            </a:xfrm>
            <a:prstGeom prst="rect">
              <a:avLst/>
            </a:prstGeom>
            <a:noFill/>
            <a:ln w="9525" algn="ctr">
              <a:noFill/>
              <a:miter lim="800000"/>
              <a:headEnd/>
              <a:tailEnd/>
            </a:ln>
            <a:effectLst/>
          </p:spPr>
        </p:pic>
        <p:sp>
          <p:nvSpPr>
            <p:cNvPr id="6" name="Text Box 11"/>
            <p:cNvSpPr txBox="1">
              <a:spLocks noChangeArrowheads="1"/>
            </p:cNvSpPr>
            <p:nvPr/>
          </p:nvSpPr>
          <p:spPr bwMode="auto">
            <a:xfrm>
              <a:off x="3397569" y="5051940"/>
              <a:ext cx="1312327" cy="437299"/>
            </a:xfrm>
            <a:prstGeom prst="rect">
              <a:avLst/>
            </a:prstGeom>
            <a:noFill/>
            <a:ln w="9525" algn="ctr">
              <a:noFill/>
              <a:miter lim="800000"/>
            </a:ln>
            <a:effectLst/>
          </p:spPr>
          <p:txBody>
            <a:bodyPr wrap="none" lIns="80963" tIns="40481" rIns="80963" bIns="40481">
              <a:spAutoFit/>
            </a:bodyPr>
            <a:lstStyle/>
            <a:p>
              <a:r>
                <a:rPr lang="zh-CN" altLang="en-US" sz="1600" dirty="0">
                  <a:latin typeface="+mj-ea"/>
                  <a:ea typeface="+mj-ea"/>
                </a:rPr>
                <a:t>关联关系</a:t>
              </a:r>
              <a:endParaRPr lang="zh-CN" altLang="en-US" sz="1600" dirty="0">
                <a:latin typeface="+mj-ea"/>
                <a:ea typeface="+mj-ea"/>
              </a:endParaRPr>
            </a:p>
          </p:txBody>
        </p:sp>
      </p:grpSp>
      <p:grpSp>
        <p:nvGrpSpPr>
          <p:cNvPr id="12" name="组合 11"/>
          <p:cNvGrpSpPr/>
          <p:nvPr/>
        </p:nvGrpSpPr>
        <p:grpSpPr>
          <a:xfrm>
            <a:off x="5035005" y="2615462"/>
            <a:ext cx="3538282" cy="1471192"/>
            <a:chOff x="3966589" y="4510490"/>
            <a:chExt cx="4717709" cy="1961589"/>
          </a:xfrm>
        </p:grpSpPr>
        <p:pic>
          <p:nvPicPr>
            <p:cNvPr id="10" name="图片 9"/>
            <p:cNvPicPr>
              <a:picLocks noChangeAspect="1"/>
            </p:cNvPicPr>
            <p:nvPr/>
          </p:nvPicPr>
          <p:blipFill>
            <a:blip r:embed="rId2" cstate="print">
              <a:clrChange>
                <a:clrFrom>
                  <a:srgbClr val="FFFFFF"/>
                </a:clrFrom>
                <a:clrTo>
                  <a:srgbClr val="FFFFFF">
                    <a:alpha val="0"/>
                  </a:srgbClr>
                </a:clrTo>
              </a:clrChange>
            </a:blip>
            <a:stretch>
              <a:fillRect/>
            </a:stretch>
          </p:blipFill>
          <p:spPr>
            <a:xfrm>
              <a:off x="3966589" y="4510490"/>
              <a:ext cx="4717709" cy="1880917"/>
            </a:xfrm>
            <a:prstGeom prst="rect">
              <a:avLst/>
            </a:prstGeom>
          </p:spPr>
        </p:pic>
        <p:sp>
          <p:nvSpPr>
            <p:cNvPr id="11" name="文本框 10"/>
            <p:cNvSpPr txBox="1"/>
            <p:nvPr/>
          </p:nvSpPr>
          <p:spPr>
            <a:xfrm>
              <a:off x="3966589" y="6071970"/>
              <a:ext cx="707887" cy="400109"/>
            </a:xfrm>
            <a:prstGeom prst="rect">
              <a:avLst/>
            </a:prstGeom>
            <a:solidFill>
              <a:schemeClr val="bg1"/>
            </a:solidFill>
          </p:spPr>
          <p:txBody>
            <a:bodyPr wrap="none" rtlCol="0">
              <a:spAutoFit/>
            </a:bodyPr>
            <a:lstStyle/>
            <a:p>
              <a:r>
                <a:rPr lang="zh-CN" altLang="en-US" sz="1350" dirty="0"/>
                <a:t>顾客</a:t>
              </a:r>
              <a:endParaRPr lang="zh-CN" altLang="en-US" sz="1350" dirty="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up)">
                                      <p:cBhvr>
                                        <p:cTn id="10" dur="500"/>
                                        <p:tgtEl>
                                          <p:spTgt spid="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up)">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idx="1"/>
          </p:nvPr>
        </p:nvSpPr>
        <p:spPr>
          <a:xfrm>
            <a:off x="1754976" y="342349"/>
            <a:ext cx="6932043" cy="4313228"/>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0"/>
              </a:spcBef>
              <a:buNone/>
            </a:pPr>
            <a:r>
              <a:rPr lang="zh-CN" altLang="en-US" sz="1600" b="1" dirty="0">
                <a:latin typeface="+mj-ea"/>
                <a:ea typeface="+mj-ea"/>
              </a:rPr>
              <a:t>用例名称：</a:t>
            </a:r>
            <a:r>
              <a:rPr lang="zh-CN" altLang="en-US" sz="1600" dirty="0">
                <a:latin typeface="+mj-ea"/>
                <a:ea typeface="+mj-ea"/>
              </a:rPr>
              <a:t>补办借阅证</a:t>
            </a:r>
            <a:endParaRPr lang="zh-CN" altLang="en-US" sz="1600" dirty="0">
              <a:latin typeface="+mj-ea"/>
              <a:ea typeface="+mj-ea"/>
            </a:endParaRPr>
          </a:p>
          <a:p>
            <a:pPr marL="0" indent="0">
              <a:lnSpc>
                <a:spcPct val="100000"/>
              </a:lnSpc>
              <a:spcBef>
                <a:spcPts val="0"/>
              </a:spcBef>
              <a:buNone/>
            </a:pPr>
            <a:r>
              <a:rPr lang="zh-CN" altLang="en-US" sz="1600" b="1" dirty="0">
                <a:latin typeface="+mj-ea"/>
                <a:ea typeface="+mj-ea"/>
              </a:rPr>
              <a:t>用例描述：</a:t>
            </a:r>
            <a:r>
              <a:rPr lang="zh-CN" altLang="en-US" sz="1600" dirty="0">
                <a:latin typeface="+mj-ea"/>
                <a:ea typeface="+mj-ea"/>
              </a:rPr>
              <a:t>图书馆工作人员输入学生信息进行借阅证补办。</a:t>
            </a:r>
            <a:endParaRPr lang="zh-CN" altLang="en-US" sz="1600" dirty="0">
              <a:latin typeface="+mj-ea"/>
              <a:ea typeface="+mj-ea"/>
            </a:endParaRPr>
          </a:p>
          <a:p>
            <a:pPr marL="0" indent="0">
              <a:lnSpc>
                <a:spcPct val="100000"/>
              </a:lnSpc>
              <a:spcBef>
                <a:spcPts val="0"/>
              </a:spcBef>
              <a:buNone/>
            </a:pPr>
            <a:r>
              <a:rPr lang="zh-CN" altLang="en-US" sz="1600" b="1" dirty="0">
                <a:latin typeface="+mj-ea"/>
                <a:ea typeface="+mj-ea"/>
              </a:rPr>
              <a:t>参与者：</a:t>
            </a:r>
            <a:r>
              <a:rPr lang="zh-CN" altLang="en-US" sz="1600" dirty="0">
                <a:latin typeface="+mj-ea"/>
                <a:ea typeface="+mj-ea"/>
              </a:rPr>
              <a:t>图书馆工作人员</a:t>
            </a:r>
            <a:endParaRPr lang="zh-CN" altLang="en-US" sz="1600" dirty="0">
              <a:latin typeface="+mj-ea"/>
              <a:ea typeface="+mj-ea"/>
            </a:endParaRPr>
          </a:p>
          <a:p>
            <a:pPr marL="0" indent="0">
              <a:lnSpc>
                <a:spcPct val="100000"/>
              </a:lnSpc>
              <a:spcBef>
                <a:spcPts val="0"/>
              </a:spcBef>
              <a:buNone/>
            </a:pPr>
            <a:r>
              <a:rPr lang="zh-CN" altLang="en-US" sz="1600" b="1" dirty="0">
                <a:latin typeface="+mj-ea"/>
                <a:ea typeface="+mj-ea"/>
              </a:rPr>
              <a:t>前置条件：</a:t>
            </a:r>
            <a:r>
              <a:rPr lang="zh-CN" altLang="en-US" sz="1600" dirty="0">
                <a:latin typeface="+mj-ea"/>
                <a:ea typeface="+mj-ea"/>
              </a:rPr>
              <a:t>图书馆工作人员点击“补办借阅证”</a:t>
            </a:r>
            <a:endParaRPr lang="zh-CN" altLang="en-US" sz="1600" dirty="0">
              <a:latin typeface="+mj-ea"/>
              <a:ea typeface="+mj-ea"/>
            </a:endParaRPr>
          </a:p>
          <a:p>
            <a:pPr marL="0" indent="0">
              <a:lnSpc>
                <a:spcPct val="100000"/>
              </a:lnSpc>
              <a:spcBef>
                <a:spcPts val="0"/>
              </a:spcBef>
              <a:buNone/>
            </a:pPr>
            <a:r>
              <a:rPr lang="zh-CN" altLang="en-US" sz="1600" b="1" dirty="0">
                <a:latin typeface="+mj-ea"/>
                <a:ea typeface="+mj-ea"/>
              </a:rPr>
              <a:t>基本路径：</a:t>
            </a:r>
            <a:endParaRPr lang="zh-CN" altLang="en-US" sz="1600" b="1" dirty="0">
              <a:latin typeface="+mj-ea"/>
              <a:ea typeface="+mj-ea"/>
            </a:endParaRPr>
          </a:p>
          <a:p>
            <a:pPr marL="257175" lvl="1" indent="0">
              <a:lnSpc>
                <a:spcPct val="100000"/>
              </a:lnSpc>
              <a:spcBef>
                <a:spcPts val="0"/>
              </a:spcBef>
              <a:buNone/>
            </a:pPr>
            <a:r>
              <a:rPr lang="zh-CN" altLang="en-US" sz="1600" dirty="0">
                <a:latin typeface="+mj-ea"/>
                <a:ea typeface="+mj-ea"/>
              </a:rPr>
              <a:t>输入学号</a:t>
            </a:r>
            <a:endParaRPr lang="zh-CN" altLang="en-US" sz="1600" dirty="0">
              <a:latin typeface="+mj-ea"/>
              <a:ea typeface="+mj-ea"/>
            </a:endParaRPr>
          </a:p>
          <a:p>
            <a:pPr marL="257175" lvl="1" indent="0">
              <a:lnSpc>
                <a:spcPct val="100000"/>
              </a:lnSpc>
              <a:spcBef>
                <a:spcPts val="0"/>
              </a:spcBef>
              <a:buNone/>
            </a:pPr>
            <a:r>
              <a:rPr lang="zh-CN" altLang="en-US" sz="1600" dirty="0">
                <a:latin typeface="+mj-ea"/>
                <a:ea typeface="+mj-ea"/>
              </a:rPr>
              <a:t>点击“查询”</a:t>
            </a:r>
            <a:endParaRPr lang="zh-CN" altLang="en-US" sz="1600" dirty="0">
              <a:latin typeface="+mj-ea"/>
              <a:ea typeface="+mj-ea"/>
            </a:endParaRPr>
          </a:p>
          <a:p>
            <a:pPr marL="257175" lvl="1" indent="0">
              <a:lnSpc>
                <a:spcPct val="100000"/>
              </a:lnSpc>
              <a:spcBef>
                <a:spcPts val="0"/>
              </a:spcBef>
              <a:buNone/>
            </a:pPr>
            <a:r>
              <a:rPr lang="zh-CN" altLang="en-US" sz="1600" dirty="0">
                <a:latin typeface="+mj-ea"/>
                <a:ea typeface="+mj-ea"/>
              </a:rPr>
              <a:t>显示该学生遗失的借阅证信息（借阅证编号，学号，姓名，专业，班级，性别）</a:t>
            </a:r>
            <a:endParaRPr lang="zh-CN" altLang="en-US" sz="1600" dirty="0">
              <a:latin typeface="+mj-ea"/>
              <a:ea typeface="+mj-ea"/>
            </a:endParaRPr>
          </a:p>
          <a:p>
            <a:pPr marL="257175" lvl="1" indent="0">
              <a:lnSpc>
                <a:spcPct val="100000"/>
              </a:lnSpc>
              <a:spcBef>
                <a:spcPts val="0"/>
              </a:spcBef>
              <a:buNone/>
            </a:pPr>
            <a:r>
              <a:rPr lang="zh-CN" altLang="en-US" sz="1600" dirty="0">
                <a:latin typeface="+mj-ea"/>
                <a:ea typeface="+mj-ea"/>
              </a:rPr>
              <a:t>点击“补办”</a:t>
            </a:r>
            <a:endParaRPr lang="zh-CN" altLang="en-US" sz="1600" dirty="0">
              <a:latin typeface="+mj-ea"/>
              <a:ea typeface="+mj-ea"/>
            </a:endParaRPr>
          </a:p>
          <a:p>
            <a:pPr marL="257175" lvl="1" indent="0">
              <a:lnSpc>
                <a:spcPct val="100000"/>
              </a:lnSpc>
              <a:spcBef>
                <a:spcPts val="0"/>
              </a:spcBef>
              <a:buNone/>
            </a:pPr>
            <a:r>
              <a:rPr lang="zh-CN" altLang="en-US" sz="1600" dirty="0">
                <a:latin typeface="+mj-ea"/>
                <a:ea typeface="+mj-ea"/>
              </a:rPr>
              <a:t>显示该学生新借阅证信息（借阅证编号，学号，姓名，专业，班级，性别）</a:t>
            </a:r>
            <a:endParaRPr lang="zh-CN" altLang="en-US" sz="1600" dirty="0">
              <a:latin typeface="+mj-ea"/>
              <a:ea typeface="+mj-ea"/>
            </a:endParaRPr>
          </a:p>
          <a:p>
            <a:pPr marL="257175" lvl="1" indent="0">
              <a:lnSpc>
                <a:spcPct val="100000"/>
              </a:lnSpc>
              <a:spcBef>
                <a:spcPts val="0"/>
              </a:spcBef>
              <a:buNone/>
            </a:pPr>
            <a:r>
              <a:rPr lang="zh-CN" altLang="en-US" sz="1600" dirty="0">
                <a:latin typeface="+mj-ea"/>
                <a:ea typeface="+mj-ea"/>
              </a:rPr>
              <a:t>进入备选流程</a:t>
            </a:r>
            <a:r>
              <a:rPr lang="en-US" altLang="zh-CN" sz="1600" dirty="0">
                <a:latin typeface="+mj-ea"/>
                <a:ea typeface="+mj-ea"/>
              </a:rPr>
              <a:t>B</a:t>
            </a:r>
            <a:endParaRPr lang="en-US" altLang="zh-CN" sz="1600" dirty="0">
              <a:latin typeface="+mj-ea"/>
              <a:ea typeface="+mj-ea"/>
            </a:endParaRPr>
          </a:p>
          <a:p>
            <a:pPr marL="0" indent="0">
              <a:lnSpc>
                <a:spcPct val="100000"/>
              </a:lnSpc>
              <a:spcBef>
                <a:spcPts val="0"/>
              </a:spcBef>
              <a:buNone/>
            </a:pPr>
            <a:r>
              <a:rPr lang="zh-CN" altLang="en-US" sz="1600" b="1" dirty="0">
                <a:latin typeface="+mj-ea"/>
                <a:ea typeface="+mj-ea"/>
              </a:rPr>
              <a:t>备选流程：</a:t>
            </a:r>
            <a:endParaRPr lang="zh-CN" altLang="en-US" sz="1600" b="1" dirty="0">
              <a:latin typeface="+mj-ea"/>
              <a:ea typeface="+mj-ea"/>
            </a:endParaRPr>
          </a:p>
          <a:p>
            <a:pPr marL="257175" lvl="1" indent="0">
              <a:lnSpc>
                <a:spcPct val="100000"/>
              </a:lnSpc>
              <a:spcBef>
                <a:spcPts val="0"/>
              </a:spcBef>
              <a:buNone/>
            </a:pPr>
            <a:r>
              <a:rPr lang="en-US" altLang="zh-CN" sz="1600" dirty="0">
                <a:latin typeface="+mj-ea"/>
                <a:ea typeface="+mj-ea"/>
              </a:rPr>
              <a:t>A</a:t>
            </a:r>
            <a:r>
              <a:rPr lang="zh-CN" altLang="en-US" sz="1600" dirty="0">
                <a:latin typeface="+mj-ea"/>
                <a:ea typeface="+mj-ea"/>
              </a:rPr>
              <a:t>：</a:t>
            </a:r>
            <a:r>
              <a:rPr lang="en-US" altLang="zh-CN" sz="1600" dirty="0">
                <a:latin typeface="+mj-ea"/>
                <a:ea typeface="+mj-ea"/>
              </a:rPr>
              <a:t>1</a:t>
            </a:r>
            <a:r>
              <a:rPr lang="zh-CN" altLang="en-US" sz="1600" dirty="0">
                <a:latin typeface="+mj-ea"/>
                <a:ea typeface="+mj-ea"/>
              </a:rPr>
              <a:t>点击“重新填写”，实现重填学号。</a:t>
            </a:r>
            <a:endParaRPr lang="zh-CN" altLang="en-US" sz="1600" dirty="0">
              <a:latin typeface="+mj-ea"/>
              <a:ea typeface="+mj-ea"/>
            </a:endParaRPr>
          </a:p>
          <a:p>
            <a:pPr marL="257175" lvl="1" indent="0">
              <a:lnSpc>
                <a:spcPct val="100000"/>
              </a:lnSpc>
              <a:spcBef>
                <a:spcPts val="0"/>
              </a:spcBef>
              <a:buNone/>
            </a:pPr>
            <a:r>
              <a:rPr lang="zh-CN" altLang="en-US" sz="1600" dirty="0">
                <a:latin typeface="+mj-ea"/>
                <a:ea typeface="+mj-ea"/>
              </a:rPr>
              <a:t>      </a:t>
            </a:r>
            <a:r>
              <a:rPr lang="en-US" altLang="zh-CN" sz="1600" dirty="0">
                <a:latin typeface="+mj-ea"/>
                <a:ea typeface="+mj-ea"/>
              </a:rPr>
              <a:t>2</a:t>
            </a:r>
            <a:r>
              <a:rPr lang="zh-CN" altLang="en-US" sz="1600" dirty="0">
                <a:latin typeface="+mj-ea"/>
                <a:ea typeface="+mj-ea"/>
              </a:rPr>
              <a:t>进入基本路径</a:t>
            </a:r>
            <a:r>
              <a:rPr lang="en-US" altLang="zh-CN" sz="1600" dirty="0">
                <a:latin typeface="+mj-ea"/>
                <a:ea typeface="+mj-ea"/>
              </a:rPr>
              <a:t>1</a:t>
            </a:r>
            <a:endParaRPr lang="en-US" altLang="zh-CN" sz="1600" dirty="0">
              <a:latin typeface="+mj-ea"/>
              <a:ea typeface="+mj-ea"/>
            </a:endParaRPr>
          </a:p>
          <a:p>
            <a:pPr marL="257175" lvl="1" indent="0">
              <a:lnSpc>
                <a:spcPct val="100000"/>
              </a:lnSpc>
              <a:spcBef>
                <a:spcPts val="0"/>
              </a:spcBef>
              <a:buNone/>
            </a:pPr>
            <a:r>
              <a:rPr lang="en-US" altLang="zh-CN" sz="1600" dirty="0">
                <a:latin typeface="+mj-ea"/>
                <a:ea typeface="+mj-ea"/>
              </a:rPr>
              <a:t>B</a:t>
            </a:r>
            <a:r>
              <a:rPr lang="zh-CN" altLang="en-US" sz="1600" dirty="0">
                <a:latin typeface="+mj-ea"/>
                <a:ea typeface="+mj-ea"/>
              </a:rPr>
              <a:t>：如果学生有借阅图书未归还，显示当前该学生借阅情况（书名</a:t>
            </a:r>
            <a:r>
              <a:rPr lang="en-US" altLang="zh-CN" sz="1600" dirty="0">
                <a:latin typeface="+mj-ea"/>
                <a:ea typeface="+mj-ea"/>
              </a:rPr>
              <a:t>,ISBN</a:t>
            </a:r>
            <a:r>
              <a:rPr lang="zh-CN" altLang="en-US" sz="1600" dirty="0">
                <a:latin typeface="+mj-ea"/>
                <a:ea typeface="+mj-ea"/>
              </a:rPr>
              <a:t>，借阅时间，应归还时间）</a:t>
            </a:r>
            <a:endParaRPr lang="zh-CN" altLang="en-US" sz="1600" dirty="0">
              <a:latin typeface="+mj-ea"/>
              <a:ea typeface="+mj-ea"/>
            </a:endParaRPr>
          </a:p>
        </p:txBody>
      </p:sp>
      <p:sp>
        <p:nvSpPr>
          <p:cNvPr id="2" name="日期占位符 1"/>
          <p:cNvSpPr>
            <a:spLocks noGrp="1"/>
          </p:cNvSpPr>
          <p:nvPr>
            <p:ph type="dt" sz="half" idx="10"/>
          </p:nvPr>
        </p:nvSpPr>
        <p:spPr/>
        <p:txBody>
          <a:bodyPr/>
          <a:lstStyle/>
          <a:p>
            <a:fld id="{0AF757B4-0F37-4110-B5AC-DDB90EA999F5}"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9" name="Rectangle 3"/>
          <p:cNvSpPr txBox="1">
            <a:spLocks noChangeArrowheads="1"/>
          </p:cNvSpPr>
          <p:nvPr/>
        </p:nvSpPr>
        <p:spPr>
          <a:xfrm>
            <a:off x="764579" y="944385"/>
            <a:ext cx="763820" cy="3354483"/>
          </a:xfrm>
          <a:prstGeom prst="rect">
            <a:avLst/>
          </a:prstGeom>
        </p:spPr>
        <p:txBody>
          <a:bodyPr vert="eaVert" lIns="45720" tIns="45720" rIns="45720" bIns="45720" rtlCol="0" anchor="ctr">
            <a:normAutofit/>
          </a:bodyPr>
          <a:lst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1259840"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1440180"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zh-CN" altLang="en-US" b="1" dirty="0" smtClean="0">
                <a:solidFill>
                  <a:schemeClr val="accent1">
                    <a:lumMod val="50000"/>
                  </a:schemeClr>
                </a:solidFill>
              </a:rPr>
              <a:t>用例描述示例五</a:t>
            </a:r>
            <a:endParaRPr lang="en-US" altLang="zh-CN" b="1"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up)">
                                      <p:cBhvr>
                                        <p:cTn id="16" dur="500"/>
                                        <p:tgtEl>
                                          <p:spTgt spid="4">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up)">
                                      <p:cBhvr>
                                        <p:cTn id="20" dur="500"/>
                                        <p:tgtEl>
                                          <p:spTgt spid="4">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up)">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wipe(up)">
                                      <p:cBhvr>
                                        <p:cTn id="29" dur="500"/>
                                        <p:tgtEl>
                                          <p:spTgt spid="4">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up)">
                                      <p:cBhvr>
                                        <p:cTn id="32" dur="500"/>
                                        <p:tgtEl>
                                          <p:spTgt spid="4">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up)">
                                      <p:cBhvr>
                                        <p:cTn id="35" dur="500"/>
                                        <p:tgtEl>
                                          <p:spTgt spid="4">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up)">
                                      <p:cBhvr>
                                        <p:cTn id="38" dur="500"/>
                                        <p:tgtEl>
                                          <p:spTgt spid="4">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up)">
                                      <p:cBhvr>
                                        <p:cTn id="41" dur="500"/>
                                        <p:tgtEl>
                                          <p:spTgt spid="4">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wipe(up)">
                                      <p:cBhvr>
                                        <p:cTn id="44" dur="500"/>
                                        <p:tgtEl>
                                          <p:spTgt spid="4">
                                            <p:txEl>
                                              <p:pRg st="9" end="9"/>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up)">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wipe(up)">
                                      <p:cBhvr>
                                        <p:cTn id="52" dur="500"/>
                                        <p:tgtEl>
                                          <p:spTgt spid="4">
                                            <p:txEl>
                                              <p:pRg st="11" end="11"/>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wipe(up)">
                                      <p:cBhvr>
                                        <p:cTn id="55" dur="500"/>
                                        <p:tgtEl>
                                          <p:spTgt spid="4">
                                            <p:txEl>
                                              <p:pRg st="12" end="12"/>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wipe(up)">
                                      <p:cBhvr>
                                        <p:cTn id="58" dur="500"/>
                                        <p:tgtEl>
                                          <p:spTgt spid="4">
                                            <p:txEl>
                                              <p:pRg st="13" end="13"/>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Effect transition="in" filter="wipe(up)">
                                      <p:cBhvr>
                                        <p:cTn id="61"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8515DAC-55CF-4B3F-A437-15DE0A3DEA4C}"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98659" name="Rectangle 3"/>
          <p:cNvSpPr>
            <a:spLocks noGrp="1" noChangeArrowheads="1"/>
          </p:cNvSpPr>
          <p:nvPr>
            <p:ph idx="4294967295"/>
          </p:nvPr>
        </p:nvSpPr>
        <p:spPr>
          <a:xfrm>
            <a:off x="698421" y="1634856"/>
            <a:ext cx="2695575" cy="2062644"/>
          </a:xfrm>
        </p:spPr>
        <p:txBody>
          <a:bodyPr>
            <a:normAutofit/>
          </a:bodyPr>
          <a:lstStyle/>
          <a:p>
            <a:pPr marL="0" indent="0">
              <a:buNone/>
            </a:pPr>
            <a:r>
              <a:rPr lang="zh-CN" altLang="en-US" sz="2400" dirty="0" smtClean="0"/>
              <a:t>根据上次课绘制的系统用例图，为每一个用例写一个用例描述。</a:t>
            </a:r>
            <a:endParaRPr lang="zh-CN" altLang="en-US" sz="2400" dirty="0"/>
          </a:p>
        </p:txBody>
      </p:sp>
      <p:sp>
        <p:nvSpPr>
          <p:cNvPr id="198658" name="Rectangle 2"/>
          <p:cNvSpPr>
            <a:spLocks noGrp="1" noChangeArrowheads="1"/>
          </p:cNvSpPr>
          <p:nvPr>
            <p:ph type="title" idx="4294967295"/>
          </p:nvPr>
        </p:nvSpPr>
        <p:spPr>
          <a:xfrm>
            <a:off x="1093788" y="102276"/>
            <a:ext cx="7764462" cy="828675"/>
          </a:xfrm>
        </p:spPr>
        <p:txBody>
          <a:bodyPr>
            <a:normAutofit/>
          </a:bodyPr>
          <a:lstStyle/>
          <a:p>
            <a:r>
              <a:rPr lang="zh-CN" altLang="en-US" dirty="0" smtClean="0">
                <a:solidFill>
                  <a:schemeClr val="accent1">
                    <a:lumMod val="50000"/>
                  </a:schemeClr>
                </a:solidFill>
              </a:rPr>
              <a:t>网上报名系统的用例描述</a:t>
            </a:r>
            <a:endParaRPr lang="zh-CN" altLang="en-US" dirty="0">
              <a:solidFill>
                <a:schemeClr val="accent1">
                  <a:lumMod val="50000"/>
                </a:schemeClr>
              </a:solidFill>
            </a:endParaRPr>
          </a:p>
        </p:txBody>
      </p:sp>
      <p:pic>
        <p:nvPicPr>
          <p:cNvPr id="10"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1860" y="222079"/>
            <a:ext cx="5106390" cy="488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12524" t="4351" r="8303" b="6400"/>
          <a:stretch>
            <a:fillRect/>
          </a:stretch>
        </p:blipFill>
        <p:spPr bwMode="auto">
          <a:xfrm>
            <a:off x="4470639" y="31027"/>
            <a:ext cx="4435111" cy="504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360376D5-E1A3-46C2-8058-06485707211A}"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5" name="Rectangle 2"/>
          <p:cNvSpPr txBox="1">
            <a:spLocks noChangeArrowheads="1"/>
          </p:cNvSpPr>
          <p:nvPr/>
        </p:nvSpPr>
        <p:spPr>
          <a:xfrm>
            <a:off x="1093788" y="102276"/>
            <a:ext cx="7764462" cy="828675"/>
          </a:xfrm>
          <a:prstGeom prst="rect">
            <a:avLst/>
          </a:prstGeom>
        </p:spPr>
        <p:txBody>
          <a:bodyPr vert="horz" lIns="91440" tIns="45720" rIns="91440" bIns="45720" rtlCol="0" anchor="ctr">
            <a:normAutofit/>
          </a:bodyP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r>
              <a:rPr lang="zh-CN" altLang="en-US" smtClean="0">
                <a:solidFill>
                  <a:schemeClr val="accent1">
                    <a:lumMod val="50000"/>
                  </a:schemeClr>
                </a:solidFill>
              </a:rPr>
              <a:t>网上报名系统的用例描述</a:t>
            </a:r>
            <a:endParaRPr lang="zh-CN" altLang="en-US" dirty="0">
              <a:solidFill>
                <a:schemeClr val="accent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网上报名系统的用例描述</a:t>
            </a:r>
            <a:r>
              <a:rPr lang="en-US" altLang="zh-CN" dirty="0"/>
              <a:t>--</a:t>
            </a:r>
            <a:r>
              <a:rPr lang="zh-CN" altLang="en-US" dirty="0"/>
              <a:t>新增运动员</a:t>
            </a:r>
            <a:r>
              <a:rPr lang="zh-CN" altLang="en-US" dirty="0" smtClean="0"/>
              <a:t>报名</a:t>
            </a:r>
            <a:endParaRPr lang="zh-CN" altLang="en-US" dirty="0"/>
          </a:p>
        </p:txBody>
      </p:sp>
      <p:sp>
        <p:nvSpPr>
          <p:cNvPr id="2" name="日期占位符 1"/>
          <p:cNvSpPr>
            <a:spLocks noGrp="1"/>
          </p:cNvSpPr>
          <p:nvPr>
            <p:ph type="dt" sz="half" idx="10"/>
          </p:nvPr>
        </p:nvSpPr>
        <p:spPr/>
        <p:txBody>
          <a:bodyPr/>
          <a:lstStyle/>
          <a:p>
            <a:fld id="{A01DB650-4C0F-4F16-84A2-8773699B8947}"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6" name="表格 5"/>
          <p:cNvGraphicFramePr>
            <a:graphicFrameLocks noGrp="1"/>
          </p:cNvGraphicFramePr>
          <p:nvPr/>
        </p:nvGraphicFramePr>
        <p:xfrm>
          <a:off x="1362143" y="745786"/>
          <a:ext cx="6926833" cy="3873717"/>
        </p:xfrm>
        <a:graphic>
          <a:graphicData uri="http://schemas.openxmlformats.org/drawingml/2006/table">
            <a:tbl>
              <a:tblPr firstRow="1" firstCol="1" bandRow="1">
                <a:tableStyleId>{5C22544A-7EE6-4342-B048-85BDC9FD1C3A}</a:tableStyleId>
              </a:tblPr>
              <a:tblGrid>
                <a:gridCol w="1289560"/>
                <a:gridCol w="5637273"/>
              </a:tblGrid>
              <a:tr h="280056">
                <a:tc>
                  <a:txBody>
                    <a:bodyPr/>
                    <a:lstStyle/>
                    <a:p>
                      <a:pPr algn="just">
                        <a:spcAft>
                          <a:spcPts val="0"/>
                        </a:spcAft>
                      </a:pPr>
                      <a:r>
                        <a:rPr lang="zh-CN" sz="1800" kern="100" dirty="0">
                          <a:effectLst/>
                          <a:latin typeface="+mj-ea"/>
                          <a:ea typeface="+mj-ea"/>
                        </a:rPr>
                        <a:t>用例编号</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en-US" sz="1800" kern="100">
                          <a:effectLst/>
                          <a:latin typeface="+mj-ea"/>
                          <a:ea typeface="+mj-ea"/>
                        </a:rPr>
                        <a:t>ORS_003</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新增运动员报名</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省队用户填写报名运动员信息提交报名信息</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省队用户</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浏览赛事信息点击报名</a:t>
                      </a:r>
                      <a:endParaRPr lang="zh-CN" sz="1800" kern="100">
                        <a:effectLst/>
                        <a:latin typeface="+mj-ea"/>
                        <a:ea typeface="+mj-ea"/>
                        <a:cs typeface="Times New Roman" panose="02020603050405020304" pitchFamily="18" charset="0"/>
                      </a:endParaRPr>
                    </a:p>
                  </a:txBody>
                  <a:tcPr marL="51435" marR="51435" marT="0" marB="0" anchor="ctr"/>
                </a:tc>
              </a:tr>
              <a:tr h="1633269">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marL="342900" lvl="0" indent="-342900" algn="just">
                        <a:spcAft>
                          <a:spcPts val="0"/>
                        </a:spcAft>
                        <a:buFont typeface="+mj-lt"/>
                        <a:buAutoNum type="arabicPeriod"/>
                      </a:pPr>
                      <a:r>
                        <a:rPr lang="zh-CN" sz="1800" kern="100">
                          <a:effectLst/>
                          <a:latin typeface="+mj-ea"/>
                          <a:ea typeface="+mj-ea"/>
                        </a:rPr>
                        <a:t>点击“新增人员报名”</a:t>
                      </a:r>
                      <a:endParaRPr lang="zh-CN" sz="1800" kern="100">
                        <a:effectLst/>
                        <a:latin typeface="+mj-ea"/>
                        <a:ea typeface="+mj-ea"/>
                      </a:endParaRPr>
                    </a:p>
                    <a:p>
                      <a:pPr marL="342900" lvl="0" indent="-342900" algn="just">
                        <a:spcAft>
                          <a:spcPts val="0"/>
                        </a:spcAft>
                        <a:buFont typeface="+mj-lt"/>
                        <a:buAutoNum type="arabicPeriod"/>
                      </a:pPr>
                      <a:r>
                        <a:rPr lang="zh-CN" sz="1800" kern="100">
                          <a:effectLst/>
                          <a:latin typeface="+mj-ea"/>
                          <a:ea typeface="+mj-ea"/>
                        </a:rPr>
                        <a:t>输入参赛人员信息（姓名，性别，年龄，赛事名称，参赛单位，运动员注册号，竞赛项目名称，备注）</a:t>
                      </a:r>
                      <a:endParaRPr lang="zh-CN" sz="1800" kern="100">
                        <a:effectLst/>
                        <a:latin typeface="+mj-ea"/>
                        <a:ea typeface="+mj-ea"/>
                      </a:endParaRPr>
                    </a:p>
                    <a:p>
                      <a:pPr marL="342900" lvl="0" indent="-342900" algn="just">
                        <a:spcAft>
                          <a:spcPts val="0"/>
                        </a:spcAft>
                        <a:buFont typeface="+mj-lt"/>
                        <a:buAutoNum type="arabicPeriod"/>
                      </a:pPr>
                      <a:r>
                        <a:rPr lang="zh-CN" sz="1800" kern="100">
                          <a:effectLst/>
                          <a:latin typeface="+mj-ea"/>
                          <a:ea typeface="+mj-ea"/>
                        </a:rPr>
                        <a:t>点击“报名提交”</a:t>
                      </a:r>
                      <a:endParaRPr lang="zh-CN" sz="1800" kern="100">
                        <a:effectLst/>
                        <a:latin typeface="+mj-ea"/>
                        <a:ea typeface="+mj-ea"/>
                      </a:endParaRPr>
                    </a:p>
                    <a:p>
                      <a:pPr marL="342900" lvl="0" indent="-342900" algn="just">
                        <a:spcAft>
                          <a:spcPts val="0"/>
                        </a:spcAft>
                        <a:buFont typeface="+mj-lt"/>
                        <a:buAutoNum type="arabicPeriod"/>
                      </a:pPr>
                      <a:r>
                        <a:rPr lang="zh-CN" sz="1800" kern="100">
                          <a:effectLst/>
                          <a:latin typeface="+mj-ea"/>
                          <a:ea typeface="+mj-ea"/>
                        </a:rPr>
                        <a:t>显示已有报名人信息，报名成功。</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tr>
              <a:tr h="280056">
                <a:tc>
                  <a:txBody>
                    <a:bodyPr/>
                    <a:lstStyle/>
                    <a:p>
                      <a:pPr algn="just">
                        <a:spcAft>
                          <a:spcPts val="0"/>
                        </a:spcAft>
                      </a:pPr>
                      <a:r>
                        <a:rPr lang="zh-CN" sz="1800" kern="100">
                          <a:effectLst/>
                          <a:latin typeface="+mj-ea"/>
                          <a:ea typeface="+mj-ea"/>
                        </a:rPr>
                        <a:t>后置条件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panose="02020603050405020304" pitchFamily="18" charset="0"/>
                      </a:endParaRPr>
                    </a:p>
                  </a:txBody>
                  <a:tcPr marL="51435" marR="51435"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网上报名系统的用例描述</a:t>
            </a:r>
            <a:r>
              <a:rPr lang="en-US" altLang="zh-CN" dirty="0"/>
              <a:t>—</a:t>
            </a:r>
            <a:r>
              <a:rPr lang="zh-CN" altLang="en-US" dirty="0"/>
              <a:t>修改</a:t>
            </a:r>
            <a:r>
              <a:rPr lang="zh-CN" altLang="en-US" dirty="0" smtClean="0"/>
              <a:t>用户</a:t>
            </a:r>
            <a:endParaRPr lang="zh-CN" altLang="en-US" dirty="0"/>
          </a:p>
        </p:txBody>
      </p:sp>
      <p:sp>
        <p:nvSpPr>
          <p:cNvPr id="2" name="日期占位符 1"/>
          <p:cNvSpPr>
            <a:spLocks noGrp="1"/>
          </p:cNvSpPr>
          <p:nvPr>
            <p:ph type="dt" sz="half" idx="10"/>
          </p:nvPr>
        </p:nvSpPr>
        <p:spPr/>
        <p:txBody>
          <a:bodyPr/>
          <a:lstStyle/>
          <a:p>
            <a:fld id="{96E8E87D-97B1-472F-9375-EA4BEA791390}"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graphicFrame>
        <p:nvGraphicFramePr>
          <p:cNvPr id="4" name="表格 3"/>
          <p:cNvGraphicFramePr>
            <a:graphicFrameLocks noGrp="1"/>
          </p:cNvGraphicFramePr>
          <p:nvPr/>
        </p:nvGraphicFramePr>
        <p:xfrm>
          <a:off x="1284542" y="781413"/>
          <a:ext cx="7208583" cy="3840480"/>
        </p:xfrm>
        <a:graphic>
          <a:graphicData uri="http://schemas.openxmlformats.org/drawingml/2006/table">
            <a:tbl>
              <a:tblPr firstRow="1" firstCol="1" bandRow="1">
                <a:tableStyleId>{5C22544A-7EE6-4342-B048-85BDC9FD1C3A}</a:tableStyleId>
              </a:tblPr>
              <a:tblGrid>
                <a:gridCol w="1203069"/>
                <a:gridCol w="6005514"/>
              </a:tblGrid>
              <a:tr h="258120">
                <a:tc>
                  <a:txBody>
                    <a:bodyPr/>
                    <a:lstStyle/>
                    <a:p>
                      <a:pPr algn="l">
                        <a:spcAft>
                          <a:spcPts val="0"/>
                        </a:spcAft>
                      </a:pPr>
                      <a:r>
                        <a:rPr lang="zh-CN" sz="1800" kern="100" dirty="0">
                          <a:effectLst/>
                          <a:latin typeface="+mj-ea"/>
                          <a:ea typeface="+mj-ea"/>
                        </a:rPr>
                        <a:t>用例编号</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en-US" sz="1800" kern="100">
                          <a:effectLst/>
                          <a:latin typeface="+mj-ea"/>
                          <a:ea typeface="+mj-ea"/>
                        </a:rPr>
                        <a:t>ORS_007</a:t>
                      </a:r>
                      <a:endParaRPr lang="zh-CN" sz="1800" kern="10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用例名</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修改用户</a:t>
                      </a:r>
                      <a:endParaRPr lang="zh-CN" sz="1800" kern="10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用例描述</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dirty="0">
                          <a:effectLst/>
                          <a:latin typeface="+mj-ea"/>
                          <a:ea typeface="+mj-ea"/>
                        </a:rPr>
                        <a:t>管理员修改省队用户信息</a:t>
                      </a:r>
                      <a:endParaRPr lang="zh-CN" sz="1800" kern="100" dirty="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参与者</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赛艇协会管理员</a:t>
                      </a:r>
                      <a:endParaRPr lang="zh-CN" sz="1800" kern="10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前置条件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点击“用户管理”</a:t>
                      </a:r>
                      <a:endParaRPr lang="zh-CN" sz="1800" kern="100">
                        <a:effectLst/>
                        <a:latin typeface="+mj-ea"/>
                        <a:ea typeface="+mj-ea"/>
                        <a:cs typeface="Times New Roman" panose="02020603050405020304" pitchFamily="18" charset="0"/>
                      </a:endParaRPr>
                    </a:p>
                  </a:txBody>
                  <a:tcPr marL="51435" marR="51435" marT="0" marB="0" anchor="ctr"/>
                </a:tc>
              </a:tr>
              <a:tr h="1548717">
                <a:tc>
                  <a:txBody>
                    <a:bodyPr/>
                    <a:lstStyle/>
                    <a:p>
                      <a:pPr algn="l">
                        <a:spcAft>
                          <a:spcPts val="0"/>
                        </a:spcAft>
                      </a:pPr>
                      <a:r>
                        <a:rPr lang="zh-CN" sz="1800" kern="100" dirty="0">
                          <a:effectLst/>
                          <a:latin typeface="+mj-ea"/>
                          <a:ea typeface="+mj-ea"/>
                        </a:rPr>
                        <a:t>基本路径</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marL="342900" lvl="0" indent="-342900" algn="l">
                        <a:spcAft>
                          <a:spcPts val="0"/>
                        </a:spcAft>
                        <a:buFont typeface="+mj-lt"/>
                        <a:buAutoNum type="arabicPeriod"/>
                      </a:pPr>
                      <a:r>
                        <a:rPr lang="zh-CN" sz="1800" kern="100" dirty="0">
                          <a:effectLst/>
                          <a:latin typeface="+mj-ea"/>
                          <a:ea typeface="+mj-ea"/>
                        </a:rPr>
                        <a:t>选中需要修改的用户</a:t>
                      </a:r>
                      <a:endParaRPr lang="zh-CN" sz="1800" kern="100" dirty="0">
                        <a:effectLst/>
                        <a:latin typeface="+mj-ea"/>
                        <a:ea typeface="+mj-ea"/>
                      </a:endParaRPr>
                    </a:p>
                    <a:p>
                      <a:pPr marL="342900" lvl="0" indent="-342900" algn="l">
                        <a:spcAft>
                          <a:spcPts val="0"/>
                        </a:spcAft>
                        <a:buFont typeface="+mj-lt"/>
                        <a:buAutoNum type="arabicPeriod"/>
                      </a:pPr>
                      <a:r>
                        <a:rPr lang="zh-CN" sz="1800" kern="100" dirty="0">
                          <a:effectLst/>
                          <a:latin typeface="+mj-ea"/>
                          <a:ea typeface="+mj-ea"/>
                        </a:rPr>
                        <a:t>点击“修改”</a:t>
                      </a:r>
                      <a:endParaRPr lang="zh-CN" sz="1800" kern="100" dirty="0">
                        <a:effectLst/>
                        <a:latin typeface="+mj-ea"/>
                        <a:ea typeface="+mj-ea"/>
                      </a:endParaRPr>
                    </a:p>
                    <a:p>
                      <a:pPr marL="342900" lvl="0" indent="-342900" algn="l">
                        <a:spcAft>
                          <a:spcPts val="0"/>
                        </a:spcAft>
                        <a:buFont typeface="+mj-lt"/>
                        <a:buAutoNum type="arabicPeriod"/>
                      </a:pPr>
                      <a:r>
                        <a:rPr lang="zh-CN" sz="1800" kern="100" dirty="0">
                          <a:effectLst/>
                          <a:latin typeface="+mj-ea"/>
                          <a:ea typeface="+mj-ea"/>
                        </a:rPr>
                        <a:t>修改用户信息（用户名，真实姓名，密码，提示问题，答案，所属单位，联系电话，用户类型，备注）</a:t>
                      </a:r>
                      <a:endParaRPr lang="zh-CN" sz="1800" kern="100" dirty="0">
                        <a:effectLst/>
                        <a:latin typeface="+mj-ea"/>
                        <a:ea typeface="+mj-ea"/>
                      </a:endParaRPr>
                    </a:p>
                    <a:p>
                      <a:pPr marL="342900" lvl="0" indent="-342900" algn="l">
                        <a:spcAft>
                          <a:spcPts val="0"/>
                        </a:spcAft>
                        <a:buFont typeface="+mj-lt"/>
                        <a:buAutoNum type="arabicPeriod"/>
                      </a:pPr>
                      <a:r>
                        <a:rPr lang="en-US" altLang="zh-CN" sz="1800" kern="100" dirty="0" smtClean="0">
                          <a:effectLst/>
                          <a:latin typeface="+mj-ea"/>
                          <a:ea typeface="+mj-ea"/>
                        </a:rPr>
                        <a:t>a) </a:t>
                      </a:r>
                      <a:r>
                        <a:rPr lang="zh-CN" sz="1800" kern="100" dirty="0" smtClean="0">
                          <a:effectLst/>
                          <a:latin typeface="+mj-ea"/>
                          <a:ea typeface="+mj-ea"/>
                        </a:rPr>
                        <a:t>点击</a:t>
                      </a:r>
                      <a:r>
                        <a:rPr lang="zh-CN" sz="1800" kern="100" dirty="0">
                          <a:effectLst/>
                          <a:latin typeface="+mj-ea"/>
                          <a:ea typeface="+mj-ea"/>
                        </a:rPr>
                        <a:t>“确定”</a:t>
                      </a:r>
                      <a:endParaRPr lang="zh-CN" sz="1800" kern="100" dirty="0">
                        <a:effectLst/>
                        <a:latin typeface="+mj-ea"/>
                        <a:ea typeface="+mj-ea"/>
                      </a:endParaRPr>
                    </a:p>
                    <a:p>
                      <a:pPr marL="342900" lvl="0" indent="-342900" algn="l">
                        <a:spcAft>
                          <a:spcPts val="0"/>
                        </a:spcAft>
                        <a:buFont typeface="+mj-lt"/>
                        <a:buAutoNum type="arabicPeriod"/>
                      </a:pPr>
                      <a:r>
                        <a:rPr lang="zh-CN" sz="1800" kern="100" dirty="0">
                          <a:effectLst/>
                          <a:latin typeface="+mj-ea"/>
                          <a:ea typeface="+mj-ea"/>
                        </a:rPr>
                        <a:t>显示修改成功</a:t>
                      </a:r>
                      <a:endParaRPr lang="zh-CN" sz="1800" kern="100" dirty="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其他路径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en-US" sz="1800" kern="100">
                          <a:effectLst/>
                          <a:latin typeface="+mj-ea"/>
                          <a:ea typeface="+mj-ea"/>
                        </a:rPr>
                        <a:t>4 b</a:t>
                      </a:r>
                      <a:r>
                        <a:rPr lang="zh-CN" sz="1800" kern="100">
                          <a:effectLst/>
                          <a:latin typeface="+mj-ea"/>
                          <a:ea typeface="+mj-ea"/>
                        </a:rPr>
                        <a:t>）点击取消，返回到用户信息页面</a:t>
                      </a:r>
                      <a:endParaRPr lang="zh-CN" sz="1800" kern="10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异常事件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tr>
              <a:tr h="258120">
                <a:tc>
                  <a:txBody>
                    <a:bodyPr/>
                    <a:lstStyle/>
                    <a:p>
                      <a:pPr algn="l">
                        <a:spcAft>
                          <a:spcPts val="0"/>
                        </a:spcAft>
                      </a:pPr>
                      <a:r>
                        <a:rPr lang="zh-CN" sz="1800" kern="100">
                          <a:effectLst/>
                          <a:latin typeface="+mj-ea"/>
                          <a:ea typeface="+mj-ea"/>
                        </a:rPr>
                        <a:t>后置条件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l">
                        <a:spcAft>
                          <a:spcPts val="0"/>
                        </a:spcAft>
                      </a:pPr>
                      <a:r>
                        <a:rPr lang="zh-CN" sz="1800" kern="100" dirty="0">
                          <a:effectLst/>
                          <a:latin typeface="+mj-ea"/>
                          <a:ea typeface="+mj-ea"/>
                        </a:rPr>
                        <a:t>无</a:t>
                      </a:r>
                      <a:endParaRPr lang="zh-CN" sz="1800" kern="100" dirty="0">
                        <a:effectLst/>
                        <a:latin typeface="+mj-ea"/>
                        <a:ea typeface="+mj-ea"/>
                        <a:cs typeface="Times New Roman" panose="02020603050405020304" pitchFamily="18" charset="0"/>
                      </a:endParaRPr>
                    </a:p>
                  </a:txBody>
                  <a:tcPr marL="51435" marR="51435"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总结</a:t>
            </a:r>
            <a:r>
              <a:rPr lang="zh-CN" altLang="en-US" dirty="0" smtClean="0"/>
              <a:t>：</a:t>
            </a:r>
            <a:r>
              <a:rPr lang="zh-CN" altLang="en-US" dirty="0"/>
              <a:t>建立</a:t>
            </a:r>
            <a:r>
              <a:rPr lang="en-US" altLang="zh-CN" dirty="0" smtClean="0"/>
              <a:t>Use </a:t>
            </a:r>
            <a:r>
              <a:rPr lang="en-US" altLang="zh-CN" dirty="0"/>
              <a:t>Case</a:t>
            </a:r>
            <a:r>
              <a:rPr lang="zh-CN" altLang="en-US" dirty="0"/>
              <a:t>模型</a:t>
            </a:r>
            <a:r>
              <a:rPr lang="zh-CN" altLang="en-US" dirty="0" smtClean="0"/>
              <a:t>的步骤</a:t>
            </a:r>
            <a:endParaRPr lang="zh-CN" altLang="en-US" dirty="0"/>
          </a:p>
        </p:txBody>
      </p:sp>
      <p:sp>
        <p:nvSpPr>
          <p:cNvPr id="7" name="内容占位符 6"/>
          <p:cNvSpPr>
            <a:spLocks noGrp="1"/>
          </p:cNvSpPr>
          <p:nvPr>
            <p:ph idx="1"/>
          </p:nvPr>
        </p:nvSpPr>
        <p:spPr/>
        <p:txBody>
          <a:bodyPr>
            <a:normAutofit fontScale="70000" lnSpcReduction="20000"/>
          </a:bodyPr>
          <a:lstStyle/>
          <a:p>
            <a:pPr marL="151130" indent="-514350">
              <a:buFont typeface="+mj-lt"/>
              <a:buAutoNum type="arabicPeriod"/>
            </a:pPr>
            <a:r>
              <a:rPr lang="zh-CN" altLang="en-US" dirty="0" smtClean="0"/>
              <a:t>找出</a:t>
            </a:r>
            <a:r>
              <a:rPr lang="zh-CN" altLang="en-US" dirty="0"/>
              <a:t>系统外部的参与者和外部系统，确定系统的边界和范围； </a:t>
            </a:r>
            <a:endParaRPr lang="en-US" altLang="zh-CN" dirty="0" smtClean="0"/>
          </a:p>
          <a:p>
            <a:pPr marL="151130" indent="-514350">
              <a:buFont typeface="+mj-lt"/>
              <a:buAutoNum type="arabicPeriod"/>
            </a:pPr>
            <a:r>
              <a:rPr lang="zh-CN" altLang="en-US" dirty="0" smtClean="0"/>
              <a:t>确定</a:t>
            </a:r>
            <a:r>
              <a:rPr lang="zh-CN" altLang="en-US" dirty="0"/>
              <a:t>每一个参与者所期望的系统行为</a:t>
            </a:r>
            <a:r>
              <a:rPr lang="zh-CN" altLang="en-US" dirty="0" smtClean="0"/>
              <a:t>；</a:t>
            </a:r>
            <a:endParaRPr lang="en-US" altLang="zh-CN" dirty="0" smtClean="0"/>
          </a:p>
          <a:p>
            <a:pPr marL="151130" indent="-514350">
              <a:buFont typeface="+mj-lt"/>
              <a:buAutoNum type="arabicPeriod"/>
            </a:pPr>
            <a:r>
              <a:rPr lang="zh-CN" altLang="en-US" dirty="0" smtClean="0"/>
              <a:t>把</a:t>
            </a:r>
            <a:r>
              <a:rPr lang="zh-CN" altLang="en-US" dirty="0"/>
              <a:t>这些系统行为命名为</a:t>
            </a:r>
            <a:r>
              <a:rPr lang="en-US" altLang="zh-CN" dirty="0"/>
              <a:t>Use Case</a:t>
            </a:r>
            <a:r>
              <a:rPr lang="zh-CN" altLang="en-US" dirty="0" smtClean="0"/>
              <a:t>；</a:t>
            </a:r>
            <a:endParaRPr lang="en-US" altLang="zh-CN" dirty="0" smtClean="0"/>
          </a:p>
          <a:p>
            <a:pPr marL="151130" indent="-514350">
              <a:buFont typeface="+mj-lt"/>
              <a:buAutoNum type="arabicPeriod"/>
            </a:pPr>
            <a:r>
              <a:rPr lang="zh-CN" altLang="en-US" dirty="0" smtClean="0"/>
              <a:t>使用</a:t>
            </a:r>
            <a:r>
              <a:rPr lang="zh-CN" altLang="en-US" dirty="0"/>
              <a:t>泛化、包含、扩展等关系处理系统行为的公共或变更部分</a:t>
            </a:r>
            <a:r>
              <a:rPr lang="zh-CN" altLang="en-US" dirty="0" smtClean="0"/>
              <a:t>；</a:t>
            </a:r>
            <a:endParaRPr lang="en-US" altLang="zh-CN" dirty="0" smtClean="0"/>
          </a:p>
          <a:p>
            <a:pPr marL="151130" indent="-514350">
              <a:buFont typeface="+mj-lt"/>
              <a:buAutoNum type="arabicPeriod"/>
            </a:pPr>
            <a:r>
              <a:rPr lang="zh-CN" altLang="en-US" dirty="0" smtClean="0"/>
              <a:t>编制</a:t>
            </a:r>
            <a:r>
              <a:rPr lang="zh-CN" altLang="en-US" dirty="0"/>
              <a:t>每一个</a:t>
            </a:r>
            <a:r>
              <a:rPr lang="en-US" altLang="zh-CN" dirty="0"/>
              <a:t>Use Case</a:t>
            </a:r>
            <a:r>
              <a:rPr lang="zh-CN" altLang="en-US" dirty="0"/>
              <a:t>的脚本</a:t>
            </a:r>
            <a:r>
              <a:rPr lang="zh-CN" altLang="en-US" dirty="0" smtClean="0"/>
              <a:t>；</a:t>
            </a:r>
            <a:endParaRPr lang="en-US" altLang="zh-CN" dirty="0" smtClean="0"/>
          </a:p>
          <a:p>
            <a:pPr marL="151130" indent="-514350">
              <a:buFont typeface="+mj-lt"/>
              <a:buAutoNum type="arabicPeriod"/>
            </a:pPr>
            <a:r>
              <a:rPr lang="zh-CN" altLang="en-US" dirty="0" smtClean="0"/>
              <a:t>绘制</a:t>
            </a:r>
            <a:r>
              <a:rPr lang="en-US" altLang="zh-CN" dirty="0"/>
              <a:t>Use Case</a:t>
            </a:r>
            <a:r>
              <a:rPr lang="zh-CN" altLang="en-US" dirty="0"/>
              <a:t>图</a:t>
            </a:r>
            <a:r>
              <a:rPr lang="zh-CN" altLang="en-US" dirty="0" smtClean="0"/>
              <a:t>；</a:t>
            </a:r>
            <a:endParaRPr lang="en-US" altLang="zh-CN" dirty="0" smtClean="0"/>
          </a:p>
          <a:p>
            <a:pPr marL="151130" indent="-514350">
              <a:buFont typeface="+mj-lt"/>
              <a:buAutoNum type="arabicPeriod"/>
            </a:pPr>
            <a:r>
              <a:rPr lang="zh-CN" altLang="en-US" dirty="0" smtClean="0"/>
              <a:t>区分</a:t>
            </a:r>
            <a:r>
              <a:rPr lang="zh-CN" altLang="en-US" dirty="0"/>
              <a:t>主事件流和异常情况的事件流，可以把表示异常情况的事件流作为</a:t>
            </a:r>
            <a:r>
              <a:rPr lang="zh-CN" altLang="en-US" dirty="0" smtClean="0"/>
              <a:t>单独</a:t>
            </a:r>
            <a:r>
              <a:rPr lang="zh-CN" altLang="en-US" dirty="0"/>
              <a:t>的</a:t>
            </a:r>
            <a:r>
              <a:rPr lang="en-US" altLang="zh-CN" dirty="0"/>
              <a:t>Use Case</a:t>
            </a:r>
            <a:r>
              <a:rPr lang="zh-CN" altLang="en-US" dirty="0"/>
              <a:t>处理</a:t>
            </a:r>
            <a:r>
              <a:rPr lang="zh-CN" altLang="en-US" dirty="0" smtClean="0"/>
              <a:t>；</a:t>
            </a:r>
            <a:endParaRPr lang="en-US" altLang="zh-CN" dirty="0" smtClean="0"/>
          </a:p>
          <a:p>
            <a:pPr marL="151130" indent="-514350">
              <a:buFont typeface="+mj-lt"/>
              <a:buAutoNum type="arabicPeriod"/>
            </a:pPr>
            <a:r>
              <a:rPr lang="zh-CN" altLang="en-US" dirty="0" smtClean="0"/>
              <a:t>细化</a:t>
            </a:r>
            <a:r>
              <a:rPr lang="en-US" altLang="zh-CN" dirty="0"/>
              <a:t>Use Case</a:t>
            </a:r>
            <a:r>
              <a:rPr lang="zh-CN" altLang="en-US" dirty="0"/>
              <a:t>图，解决</a:t>
            </a:r>
            <a:r>
              <a:rPr lang="en-US" altLang="zh-CN" dirty="0"/>
              <a:t>Use Case</a:t>
            </a:r>
            <a:r>
              <a:rPr lang="zh-CN" altLang="en-US" dirty="0"/>
              <a:t>间的重复与冲突问题。 </a:t>
            </a:r>
            <a:endParaRPr lang="zh-CN" altLang="en-US" dirty="0"/>
          </a:p>
        </p:txBody>
      </p:sp>
      <p:sp>
        <p:nvSpPr>
          <p:cNvPr id="3" name="日期占位符 2"/>
          <p:cNvSpPr>
            <a:spLocks noGrp="1"/>
          </p:cNvSpPr>
          <p:nvPr>
            <p:ph type="dt" sz="half" idx="10"/>
          </p:nvPr>
        </p:nvSpPr>
        <p:spPr/>
        <p:txBody>
          <a:bodyPr/>
          <a:lstStyle/>
          <a:p>
            <a:fld id="{8E0E2D15-13A9-48B6-A9F0-AB78CDBAE43F}"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1012752"/>
            <a:ext cx="4513606" cy="3429280"/>
          </a:xfrm>
        </p:spPr>
        <p:txBody>
          <a:bodyPr>
            <a:normAutofit/>
          </a:bodyPr>
          <a:lstStyle/>
          <a:p>
            <a:pPr>
              <a:lnSpc>
                <a:spcPct val="120000"/>
              </a:lnSpc>
              <a:spcBef>
                <a:spcPts val="450"/>
              </a:spcBef>
            </a:pPr>
            <a:r>
              <a:rPr lang="zh-CN" altLang="en-US" b="1" dirty="0" smtClean="0"/>
              <a:t>需求建模</a:t>
            </a:r>
            <a:endParaRPr lang="en-US" altLang="zh-CN" b="1" dirty="0"/>
          </a:p>
          <a:p>
            <a:pPr marL="994410" lvl="1" indent="-342900">
              <a:lnSpc>
                <a:spcPct val="120000"/>
              </a:lnSpc>
              <a:spcBef>
                <a:spcPts val="900"/>
              </a:spcBef>
              <a:buClr>
                <a:srgbClr val="CA0098"/>
              </a:buClr>
              <a:buFont typeface="Arial" panose="020B0604020202020204" pitchFamily="34" charset="0"/>
              <a:buChar char="♥"/>
            </a:pPr>
            <a:r>
              <a:rPr lang="zh-CN" altLang="en-US" dirty="0"/>
              <a:t>用例图的相关知识</a:t>
            </a:r>
            <a:endParaRPr lang="zh-CN" altLang="en-US" dirty="0"/>
          </a:p>
          <a:p>
            <a:pPr marL="994410" lvl="1" indent="-342900">
              <a:lnSpc>
                <a:spcPct val="120000"/>
              </a:lnSpc>
              <a:spcBef>
                <a:spcPts val="900"/>
              </a:spcBef>
              <a:buClr>
                <a:srgbClr val="CA0098"/>
              </a:buClr>
              <a:buFont typeface="Arial" panose="020B0604020202020204" pitchFamily="34" charset="0"/>
              <a:buChar char="♥"/>
            </a:pPr>
            <a:r>
              <a:rPr lang="zh-CN" altLang="en-US" dirty="0" smtClean="0"/>
              <a:t>业务用例建模</a:t>
            </a:r>
            <a:endParaRPr lang="zh-CN" altLang="en-US" dirty="0"/>
          </a:p>
          <a:p>
            <a:pPr marL="994410" lvl="1" indent="-342900">
              <a:lnSpc>
                <a:spcPct val="120000"/>
              </a:lnSpc>
              <a:spcBef>
                <a:spcPts val="900"/>
              </a:spcBef>
              <a:buClr>
                <a:srgbClr val="CA0098"/>
              </a:buClr>
              <a:buFont typeface="Arial" panose="020B0604020202020204" pitchFamily="34" charset="0"/>
              <a:buChar char="♥"/>
            </a:pP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本课小结</a:t>
            </a:r>
            <a:endParaRPr lang="zh-CN" altLang="en-US" dirty="0"/>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9" name="Freeform 71"/>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0" name="Freeform 72"/>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1" name="Freeform 73"/>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2" name="Freeform 74"/>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3" name="Freeform 75"/>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4" name="Freeform 76"/>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5" name="Freeform 77"/>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6" name="Freeform 78"/>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7" name="Freeform 79"/>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8" name="Freeform 80"/>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9" name="Freeform 81"/>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0" name="Freeform 82"/>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1" name="Freeform 83"/>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2" name="Freeform 84"/>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3" name="Freeform 85"/>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4" name="Freeform 86"/>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5" name="Freeform 87"/>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6" name="Freeform 88"/>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7" name="Freeform 89"/>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8" name="Freeform 90"/>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9" name="Freeform 91"/>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0" name="Freeform 92"/>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1" name="Freeform 93"/>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2" name="Freeform 94"/>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3" name="Freeform 95"/>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4" name="Freeform 96"/>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5" name="Freeform 97"/>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0771DAE-D056-4992-BE99-ED4C432D488D}" type="datetime1">
              <a:rPr lang="zh-CN" altLang="en-US" smtClean="0"/>
            </a:fld>
            <a:endParaRPr lang="zh-CN" altLang="en-US" dirty="0"/>
          </a:p>
        </p:txBody>
      </p:sp>
      <p:sp>
        <p:nvSpPr>
          <p:cNvPr id="37" name="页脚占位符 36"/>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a:xfrm>
            <a:off x="961752" y="1034143"/>
            <a:ext cx="5049795" cy="3440974"/>
          </a:xfrm>
        </p:spPr>
        <p:txBody>
          <a:bodyPr>
            <a:normAutofit/>
          </a:bodyPr>
          <a:lstStyle/>
          <a:p>
            <a:pPr>
              <a:lnSpc>
                <a:spcPct val="120000"/>
              </a:lnSpc>
              <a:spcBef>
                <a:spcPts val="1200"/>
              </a:spcBef>
              <a:spcAft>
                <a:spcPts val="0"/>
              </a:spcAft>
            </a:pPr>
            <a:r>
              <a:rPr lang="zh-CN" altLang="en-US" dirty="0" smtClean="0">
                <a:solidFill>
                  <a:schemeClr val="accent2">
                    <a:lumMod val="75000"/>
                  </a:schemeClr>
                </a:solidFill>
              </a:rPr>
              <a:t>学习相关技术</a:t>
            </a:r>
            <a:endParaRPr lang="en-US" altLang="zh-CN" dirty="0" smtClean="0">
              <a:solidFill>
                <a:schemeClr val="accent2">
                  <a:lumMod val="75000"/>
                </a:schemeClr>
              </a:solidFill>
            </a:endParaRPr>
          </a:p>
          <a:p>
            <a:pPr>
              <a:lnSpc>
                <a:spcPct val="120000"/>
              </a:lnSpc>
              <a:spcBef>
                <a:spcPts val="1200"/>
              </a:spcBef>
              <a:spcAft>
                <a:spcPts val="0"/>
              </a:spcAft>
            </a:pPr>
            <a:r>
              <a:rPr lang="zh-CN" altLang="en-US" dirty="0" smtClean="0">
                <a:solidFill>
                  <a:schemeClr val="accent2">
                    <a:lumMod val="75000"/>
                  </a:schemeClr>
                </a:solidFill>
              </a:rPr>
              <a:t>学习慕课视频</a:t>
            </a:r>
            <a:endParaRPr lang="en-US" altLang="zh-CN" dirty="0" smtClean="0">
              <a:solidFill>
                <a:schemeClr val="accent2">
                  <a:lumMod val="75000"/>
                </a:schemeClr>
              </a:solidFill>
            </a:endParaRPr>
          </a:p>
          <a:p>
            <a:pPr>
              <a:lnSpc>
                <a:spcPct val="120000"/>
              </a:lnSpc>
            </a:pPr>
            <a:r>
              <a:rPr lang="zh-CN" altLang="en-US" dirty="0" smtClean="0"/>
              <a:t>实验内容：</a:t>
            </a:r>
            <a:endParaRPr lang="en-US" altLang="zh-CN" dirty="0" smtClean="0"/>
          </a:p>
          <a:p>
            <a:pPr lvl="1">
              <a:lnSpc>
                <a:spcPct val="120000"/>
              </a:lnSpc>
            </a:pPr>
            <a:r>
              <a:rPr lang="zh-CN" altLang="en-US" dirty="0" smtClean="0"/>
              <a:t>根据</a:t>
            </a:r>
            <a:r>
              <a:rPr lang="zh-CN" altLang="en-US" dirty="0"/>
              <a:t>业务分析报告中的业务，进行业务用例建模，识别执行者和用例，画出</a:t>
            </a:r>
            <a:r>
              <a:rPr lang="zh-CN" altLang="en-US" dirty="0">
                <a:solidFill>
                  <a:srgbClr val="FF0000"/>
                </a:solidFill>
              </a:rPr>
              <a:t>业务用例图</a:t>
            </a:r>
            <a:r>
              <a:rPr lang="zh-CN" altLang="en-US" dirty="0" smtClean="0"/>
              <a:t>。</a:t>
            </a:r>
            <a:endParaRPr lang="en-US" altLang="zh-CN" dirty="0"/>
          </a:p>
        </p:txBody>
      </p:sp>
      <p:sp>
        <p:nvSpPr>
          <p:cNvPr id="4" name="日期占位符 3"/>
          <p:cNvSpPr>
            <a:spLocks noGrp="1"/>
          </p:cNvSpPr>
          <p:nvPr>
            <p:ph type="dt" sz="half" idx="10"/>
          </p:nvPr>
        </p:nvSpPr>
        <p:spPr/>
        <p:txBody>
          <a:bodyPr/>
          <a:lstStyle/>
          <a:p>
            <a:fld id="{1168BB22-DC08-4640-BC03-D259155D388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9" name="组合 8"/>
          <p:cNvGrpSpPr/>
          <p:nvPr/>
        </p:nvGrpSpPr>
        <p:grpSpPr>
          <a:xfrm>
            <a:off x="6450228" y="1664805"/>
            <a:ext cx="1891966" cy="1999512"/>
            <a:chOff x="1516062" y="3403601"/>
            <a:chExt cx="2560638" cy="2846387"/>
          </a:xfrm>
          <a:solidFill>
            <a:schemeClr val="tx1">
              <a:lumMod val="65000"/>
              <a:lumOff val="35000"/>
            </a:schemeClr>
          </a:solidFill>
        </p:grpSpPr>
        <p:sp>
          <p:nvSpPr>
            <p:cNvPr id="10" name="Freeform 6"/>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85024-7147-4FEA-8CB9-E40D08ABAE27}"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用例图中的</a:t>
            </a:r>
            <a:r>
              <a:rPr lang="zh-CN" altLang="en-US" dirty="0" smtClean="0"/>
              <a:t>关系</a:t>
            </a:r>
            <a:endParaRPr lang="zh-CN" altLang="en-US" dirty="0"/>
          </a:p>
        </p:txBody>
      </p:sp>
      <p:sp>
        <p:nvSpPr>
          <p:cNvPr id="4" name="文本占位符 3"/>
          <p:cNvSpPr>
            <a:spLocks noGrp="1"/>
          </p:cNvSpPr>
          <p:nvPr>
            <p:ph idx="1"/>
          </p:nvPr>
        </p:nvSpPr>
        <p:spPr>
          <a:xfrm>
            <a:off x="768098" y="925167"/>
            <a:ext cx="5139786" cy="3806854"/>
          </a:xfrm>
        </p:spPr>
        <p:txBody>
          <a:bodyPr>
            <a:normAutofit/>
          </a:bodyPr>
          <a:lstStyle/>
          <a:p>
            <a:pPr marL="467995" indent="-386080">
              <a:lnSpc>
                <a:spcPct val="120000"/>
              </a:lnSpc>
              <a:spcBef>
                <a:spcPts val="900"/>
              </a:spcBef>
              <a:buFont typeface="+mj-lt"/>
              <a:buAutoNum type="alphaUcPeriod" startAt="2"/>
            </a:pPr>
            <a:r>
              <a:rPr lang="zh-CN" altLang="en-US" sz="2400" dirty="0"/>
              <a:t>参与者之间：</a:t>
            </a:r>
            <a:endParaRPr lang="en-US" altLang="zh-CN" sz="2400" dirty="0"/>
          </a:p>
          <a:p>
            <a:pPr>
              <a:lnSpc>
                <a:spcPct val="120000"/>
              </a:lnSpc>
              <a:spcBef>
                <a:spcPts val="900"/>
              </a:spcBef>
            </a:pPr>
            <a:r>
              <a:rPr lang="zh-CN" altLang="en-US" sz="2000" dirty="0"/>
              <a:t>参与者是类，可以象类一样存在泛化或者依赖关系。</a:t>
            </a:r>
            <a:endParaRPr lang="zh-CN" altLang="en-US" sz="2000" dirty="0"/>
          </a:p>
          <a:p>
            <a:pPr marL="386080" indent="-386080">
              <a:lnSpc>
                <a:spcPct val="120000"/>
              </a:lnSpc>
              <a:spcBef>
                <a:spcPts val="900"/>
              </a:spcBef>
              <a:buFont typeface="+mj-lt"/>
              <a:buAutoNum type="romanUcPeriod"/>
            </a:pPr>
            <a:r>
              <a:rPr lang="zh-CN" altLang="en-US" sz="2000" dirty="0">
                <a:solidFill>
                  <a:srgbClr val="FF0000"/>
                </a:solidFill>
              </a:rPr>
              <a:t>泛化关系：</a:t>
            </a:r>
            <a:endParaRPr lang="en-US" altLang="zh-CN" sz="2000" dirty="0">
              <a:solidFill>
                <a:srgbClr val="FF0000"/>
              </a:solidFill>
            </a:endParaRPr>
          </a:p>
          <a:p>
            <a:pPr marL="0" indent="0">
              <a:lnSpc>
                <a:spcPct val="120000"/>
              </a:lnSpc>
              <a:spcBef>
                <a:spcPts val="900"/>
              </a:spcBef>
              <a:buNone/>
            </a:pPr>
            <a:r>
              <a:rPr lang="zh-CN" altLang="en-US" sz="2000" dirty="0"/>
              <a:t>参与者之间可以有共同的属性和行为，因此可使用泛化关系来描述多个参与者之间的公共行为。它们之间有特殊和一般的关系。</a:t>
            </a:r>
            <a:endParaRPr lang="zh-CN" altLang="en-US" sz="2000" dirty="0"/>
          </a:p>
          <a:p>
            <a:pPr>
              <a:lnSpc>
                <a:spcPct val="120000"/>
              </a:lnSpc>
              <a:spcBef>
                <a:spcPts val="900"/>
              </a:spcBef>
            </a:pPr>
            <a:r>
              <a:rPr lang="zh-CN" altLang="en-US" sz="2000" dirty="0"/>
              <a:t>注意：箭头指向一般个体。</a:t>
            </a:r>
            <a:endParaRPr lang="en-US" altLang="zh-CN" sz="2000" dirty="0"/>
          </a:p>
        </p:txBody>
      </p:sp>
      <p:sp>
        <p:nvSpPr>
          <p:cNvPr id="7" name="日期占位符 6"/>
          <p:cNvSpPr>
            <a:spLocks noGrp="1"/>
          </p:cNvSpPr>
          <p:nvPr>
            <p:ph type="dt" sz="half" idx="10"/>
          </p:nvPr>
        </p:nvSpPr>
        <p:spPr/>
        <p:txBody>
          <a:bodyPr/>
          <a:lstStyle/>
          <a:p>
            <a:fld id="{4984F025-E3B2-40F0-86A0-B1B86F67FE61}"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4"/>
          <p:cNvPicPr>
            <a:picLocks noChangeAspect="1" noChangeArrowheads="1"/>
          </p:cNvPicPr>
          <p:nvPr/>
        </p:nvPicPr>
        <p:blipFill>
          <a:blip r:embed="rId1" cstate="print"/>
          <a:srcRect/>
          <a:stretch>
            <a:fillRect/>
          </a:stretch>
        </p:blipFill>
        <p:spPr>
          <a:xfrm>
            <a:off x="5945288" y="828913"/>
            <a:ext cx="3175686" cy="3182151"/>
          </a:xfrm>
          <a:prstGeom prst="rect">
            <a:avLst/>
          </a:prstGeom>
          <a:noFill/>
        </p:spPr>
      </p:pic>
      <p:sp>
        <p:nvSpPr>
          <p:cNvPr id="6" name="Rectangle 5"/>
          <p:cNvSpPr>
            <a:spLocks noChangeArrowheads="1"/>
          </p:cNvSpPr>
          <p:nvPr/>
        </p:nvSpPr>
        <p:spPr bwMode="auto">
          <a:xfrm>
            <a:off x="6103746" y="3823028"/>
            <a:ext cx="2754504" cy="646331"/>
          </a:xfrm>
          <a:prstGeom prst="rect">
            <a:avLst/>
          </a:prstGeom>
          <a:solidFill>
            <a:schemeClr val="bg1">
              <a:lumMod val="95000"/>
            </a:schemeClr>
          </a:solidFill>
          <a:ln w="9525">
            <a:solidFill>
              <a:schemeClr val="tx1"/>
            </a:solidFill>
            <a:prstDash val="dash"/>
            <a:miter lim="800000"/>
          </a:ln>
          <a:effectLst/>
        </p:spPr>
        <p:txBody>
          <a:bodyPr wrap="square">
            <a:spAutoFit/>
          </a:bodyPr>
          <a:lstStyle/>
          <a:p>
            <a:pPr algn="ctr">
              <a:spcBef>
                <a:spcPct val="20000"/>
              </a:spcBef>
              <a:buClr>
                <a:schemeClr val="folHlink"/>
              </a:buClr>
              <a:buSzPct val="60000"/>
              <a:buFont typeface="Wingdings" panose="05000000000000000000" pitchFamily="2" charset="2"/>
              <a:buNone/>
            </a:pPr>
            <a:r>
              <a:rPr lang="zh-CN" altLang="en-US" dirty="0">
                <a:latin typeface="+mj-ea"/>
                <a:ea typeface="+mj-ea"/>
              </a:rPr>
              <a:t>系统中经理可以参加雇员的所有用例</a:t>
            </a:r>
            <a:endParaRPr lang="zh-CN" altLang="en-US"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500"/>
                                        <p:tgtEl>
                                          <p:spTgt spid="4">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用例图中的</a:t>
            </a:r>
            <a:r>
              <a:rPr lang="zh-CN" altLang="en-US" dirty="0" smtClean="0"/>
              <a:t>关系</a:t>
            </a:r>
            <a:endParaRPr lang="zh-CN" altLang="en-US" dirty="0"/>
          </a:p>
        </p:txBody>
      </p:sp>
      <p:sp>
        <p:nvSpPr>
          <p:cNvPr id="4" name="文本占位符 3"/>
          <p:cNvSpPr>
            <a:spLocks noGrp="1"/>
          </p:cNvSpPr>
          <p:nvPr>
            <p:ph idx="1"/>
          </p:nvPr>
        </p:nvSpPr>
        <p:spPr>
          <a:xfrm>
            <a:off x="768096" y="863577"/>
            <a:ext cx="7832833" cy="3806854"/>
          </a:xfrm>
        </p:spPr>
        <p:txBody>
          <a:bodyPr>
            <a:normAutofit/>
          </a:bodyPr>
          <a:lstStyle/>
          <a:p>
            <a:pPr marL="467995" indent="-386080">
              <a:lnSpc>
                <a:spcPct val="120000"/>
              </a:lnSpc>
              <a:spcBef>
                <a:spcPts val="450"/>
              </a:spcBef>
              <a:buFont typeface="+mj-lt"/>
              <a:buAutoNum type="alphaUcPeriod" startAt="2"/>
            </a:pPr>
            <a:r>
              <a:rPr lang="zh-CN" altLang="en-US" sz="2400" dirty="0"/>
              <a:t>参与者之间：</a:t>
            </a:r>
            <a:endParaRPr lang="en-US" altLang="zh-CN" sz="2400" dirty="0"/>
          </a:p>
          <a:p>
            <a:pPr marL="643255" lvl="1" indent="-386080">
              <a:lnSpc>
                <a:spcPct val="120000"/>
              </a:lnSpc>
              <a:spcBef>
                <a:spcPts val="450"/>
              </a:spcBef>
              <a:buFont typeface="+mj-lt"/>
              <a:buAutoNum type="romanUcPeriod" startAt="2"/>
            </a:pPr>
            <a:r>
              <a:rPr lang="zh-CN" altLang="en-US" sz="2000" dirty="0">
                <a:solidFill>
                  <a:srgbClr val="FF0000"/>
                </a:solidFill>
              </a:rPr>
              <a:t>依赖关系</a:t>
            </a:r>
            <a:endParaRPr lang="en-US" altLang="zh-CN" sz="2000" dirty="0">
              <a:solidFill>
                <a:srgbClr val="FF0000"/>
              </a:solidFill>
            </a:endParaRPr>
          </a:p>
          <a:p>
            <a:pPr marL="257175" lvl="1" indent="0">
              <a:lnSpc>
                <a:spcPct val="120000"/>
              </a:lnSpc>
              <a:spcBef>
                <a:spcPts val="450"/>
              </a:spcBef>
              <a:buNone/>
            </a:pPr>
            <a:r>
              <a:rPr lang="zh-CN" altLang="en-US" sz="2000" dirty="0"/>
              <a:t>是两个参与者之间的一种比较弱的联系（使用），而关联关系是一种强依赖关系。</a:t>
            </a:r>
            <a:endParaRPr lang="en-US" altLang="zh-CN" sz="2000" dirty="0"/>
          </a:p>
          <a:p>
            <a:pPr lvl="1">
              <a:lnSpc>
                <a:spcPct val="120000"/>
              </a:lnSpc>
              <a:spcBef>
                <a:spcPts val="450"/>
              </a:spcBef>
            </a:pPr>
            <a:r>
              <a:rPr lang="zh-CN" altLang="en-US" sz="2000" dirty="0"/>
              <a:t>用虚线加箭头表示，箭头指向依赖的对象。在用例图中可以不用表示这种关系。</a:t>
            </a:r>
            <a:endParaRPr lang="en-US" altLang="zh-CN" sz="2000" dirty="0"/>
          </a:p>
        </p:txBody>
      </p:sp>
      <p:sp>
        <p:nvSpPr>
          <p:cNvPr id="6" name="日期占位符 5"/>
          <p:cNvSpPr>
            <a:spLocks noGrp="1"/>
          </p:cNvSpPr>
          <p:nvPr>
            <p:ph type="dt" sz="half" idx="10"/>
          </p:nvPr>
        </p:nvSpPr>
        <p:spPr/>
        <p:txBody>
          <a:bodyPr/>
          <a:lstStyle/>
          <a:p>
            <a:fld id="{815ABCAD-35AA-4A4D-A6A8-820CFBA2A57C}"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grpSp>
        <p:nvGrpSpPr>
          <p:cNvPr id="7" name="组合 6"/>
          <p:cNvGrpSpPr/>
          <p:nvPr/>
        </p:nvGrpSpPr>
        <p:grpSpPr>
          <a:xfrm>
            <a:off x="2313996" y="3450306"/>
            <a:ext cx="4438053" cy="1463888"/>
            <a:chOff x="1132114" y="3822577"/>
            <a:chExt cx="5917403" cy="1951851"/>
          </a:xfrm>
        </p:grpSpPr>
        <p:sp>
          <p:nvSpPr>
            <p:cNvPr id="5" name="TextBox 4"/>
            <p:cNvSpPr txBox="1"/>
            <p:nvPr/>
          </p:nvSpPr>
          <p:spPr>
            <a:xfrm>
              <a:off x="5572189" y="4283810"/>
              <a:ext cx="1477328" cy="492443"/>
            </a:xfrm>
            <a:prstGeom prst="rect">
              <a:avLst/>
            </a:prstGeom>
            <a:noFill/>
          </p:spPr>
          <p:txBody>
            <a:bodyPr wrap="none" rtlCol="0">
              <a:spAutoFit/>
            </a:bodyPr>
            <a:lstStyle/>
            <a:p>
              <a:r>
                <a:rPr lang="zh-CN" altLang="en-US" dirty="0">
                  <a:latin typeface="+mj-ea"/>
                  <a:ea typeface="+mj-ea"/>
                </a:rPr>
                <a:t>依赖关系</a:t>
              </a:r>
              <a:endParaRPr lang="zh-CN" altLang="en-US" dirty="0">
                <a:latin typeface="+mj-ea"/>
                <a:ea typeface="+mj-ea"/>
              </a:endParaRPr>
            </a:p>
          </p:txBody>
        </p:sp>
        <p:pic>
          <p:nvPicPr>
            <p:cNvPr id="5734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2114" y="3822577"/>
              <a:ext cx="4564149" cy="1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up)">
                                      <p:cBhvr>
                                        <p:cTn id="10" dur="500"/>
                                        <p:tgtEl>
                                          <p:spTgt spid="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up)">
                                      <p:cBhvr>
                                        <p:cTn id="13" dur="500"/>
                                        <p:tgtEl>
                                          <p:spTgt spid="4">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9004</Words>
  <Application>WPS 演示</Application>
  <PresentationFormat>全屏显示(16:9)</PresentationFormat>
  <Paragraphs>1096</Paragraphs>
  <Slides>78</Slides>
  <Notes>53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78</vt:i4>
      </vt:variant>
    </vt:vector>
  </HeadingPairs>
  <TitlesOfParts>
    <vt:vector size="94" baseType="lpstr">
      <vt:lpstr>Arial</vt:lpstr>
      <vt:lpstr>宋体</vt:lpstr>
      <vt:lpstr>Wingdings</vt:lpstr>
      <vt:lpstr>Wingdings 3</vt:lpstr>
      <vt:lpstr>微软雅黑</vt:lpstr>
      <vt:lpstr>华康俪金黑W8(P)</vt:lpstr>
      <vt:lpstr>经典繁仿黑</vt:lpstr>
      <vt:lpstr>华文中宋</vt:lpstr>
      <vt:lpstr>Arial Narrow</vt:lpstr>
      <vt:lpstr>Times New Roman</vt:lpstr>
      <vt:lpstr>Arial Black</vt:lpstr>
      <vt:lpstr>Arial Unicode MS</vt:lpstr>
      <vt:lpstr>黑体</vt:lpstr>
      <vt:lpstr>等线</vt:lpstr>
      <vt:lpstr>Times New Roman</vt:lpstr>
      <vt:lpstr>积分</vt:lpstr>
      <vt:lpstr>软件工程 Software  Engineering</vt:lpstr>
      <vt:lpstr>前情回顾</vt:lpstr>
      <vt:lpstr>本次课程速递</vt:lpstr>
      <vt:lpstr>PowerPoint 演示文稿</vt:lpstr>
      <vt:lpstr>需求分析案例</vt:lpstr>
      <vt:lpstr>用例图中的关系（难点）</vt:lpstr>
      <vt:lpstr>用例图中的关系</vt:lpstr>
      <vt:lpstr>用例图中的关系</vt:lpstr>
      <vt:lpstr>用例图中的关系</vt:lpstr>
      <vt:lpstr>用例图中的关系</vt:lpstr>
      <vt:lpstr>详解：包含(Include)关系</vt:lpstr>
      <vt:lpstr>包含举例</vt:lpstr>
      <vt:lpstr>包含举例</vt:lpstr>
      <vt:lpstr>包含练习</vt:lpstr>
      <vt:lpstr>用例图中的关系</vt:lpstr>
      <vt:lpstr>详解：扩展(Extend)关系</vt:lpstr>
      <vt:lpstr>详解：扩展关系</vt:lpstr>
      <vt:lpstr>扩展举例</vt:lpstr>
      <vt:lpstr>扩展举例</vt:lpstr>
      <vt:lpstr>扩展练习</vt:lpstr>
      <vt:lpstr>详解：包含用例与扩展用例的区别</vt:lpstr>
      <vt:lpstr>用例图中的关系</vt:lpstr>
      <vt:lpstr>详解：泛化(Generalization)关系</vt:lpstr>
      <vt:lpstr>泛化举例</vt:lpstr>
      <vt:lpstr>泛化举例</vt:lpstr>
      <vt:lpstr>泛化举例</vt:lpstr>
      <vt:lpstr>泛化练习</vt:lpstr>
      <vt:lpstr>用例图、参与者、用例、关系小结</vt:lpstr>
      <vt:lpstr>案例——图书销售系统用例图</vt:lpstr>
      <vt:lpstr>案例——网上购物系统用例图</vt:lpstr>
      <vt:lpstr>案例——网上购物系统用例图</vt:lpstr>
      <vt:lpstr>约定</vt:lpstr>
      <vt:lpstr>识别执行者</vt:lpstr>
      <vt:lpstr>识别用例一</vt:lpstr>
      <vt:lpstr>识别用例二</vt:lpstr>
      <vt:lpstr>网上购物系统用例图</vt:lpstr>
      <vt:lpstr>网上报名系统的业务用例建模</vt:lpstr>
      <vt:lpstr>网上报名系统的业务用例建模</vt:lpstr>
      <vt:lpstr>网上报名系统的业务用例建模</vt:lpstr>
      <vt:lpstr>省队用户业务用例图</vt:lpstr>
      <vt:lpstr>管理员业务用例图</vt:lpstr>
      <vt:lpstr>PowerPoint 演示文稿</vt:lpstr>
      <vt:lpstr>从业务需求到系统需求</vt:lpstr>
      <vt:lpstr>要点：用户观点而非系统观点</vt:lpstr>
      <vt:lpstr>网上报名系统 —— 省队用户业务用例图</vt:lpstr>
      <vt:lpstr>网上报名系统 —— 省队用户系统用例</vt:lpstr>
      <vt:lpstr>网上报名系统 —— 省队用户系统用例</vt:lpstr>
      <vt:lpstr>PowerPoint 演示文稿</vt:lpstr>
      <vt:lpstr>管理员业务用例图</vt:lpstr>
      <vt:lpstr>网上报名系统——管理员系统用例</vt:lpstr>
      <vt:lpstr>管理员省队用户管理用例图</vt:lpstr>
      <vt:lpstr>网上报名系统——管理员系统用例</vt:lpstr>
      <vt:lpstr>PowerPoint 演示文稿</vt:lpstr>
      <vt:lpstr>新增系统用例——“登录”和“注销”</vt:lpstr>
      <vt:lpstr>省队用户系统用例图</vt:lpstr>
      <vt:lpstr>PowerPoint 演示文稿</vt:lpstr>
      <vt:lpstr>微信抢票应用案例</vt:lpstr>
      <vt:lpstr>PowerPoint 演示文稿</vt:lpstr>
      <vt:lpstr>建立用例模型</vt:lpstr>
      <vt:lpstr>用例模型的文本表示——用例描述 </vt:lpstr>
      <vt:lpstr>用例描述（用例规约）</vt:lpstr>
      <vt:lpstr>用例描述模板一</vt:lpstr>
      <vt:lpstr>用例描述模板二</vt:lpstr>
      <vt:lpstr>用例描述怎么写？</vt:lpstr>
      <vt:lpstr>用例描述示例一</vt:lpstr>
      <vt:lpstr>PowerPoint 演示文稿</vt:lpstr>
      <vt:lpstr>PowerPoint 演示文稿</vt:lpstr>
      <vt:lpstr>PowerPoint 演示文稿</vt:lpstr>
      <vt:lpstr>PowerPoint 演示文稿</vt:lpstr>
      <vt:lpstr>PowerPoint 演示文稿</vt:lpstr>
      <vt:lpstr>网上报名系统的用例描述</vt:lpstr>
      <vt:lpstr>PowerPoint 演示文稿</vt:lpstr>
      <vt:lpstr>网上报名系统的用例描述--新增运动员报名</vt:lpstr>
      <vt:lpstr>网上报名系统的用例描述—修改用户</vt:lpstr>
      <vt:lpstr>总结：建立Use Case模型的步骤</vt:lpstr>
      <vt:lpstr>本课小结</vt:lpstr>
      <vt:lpstr>课后作业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wq</cp:lastModifiedBy>
  <cp:revision>828</cp:revision>
  <dcterms:created xsi:type="dcterms:W3CDTF">2020-02-07T06:58:00Z</dcterms:created>
  <dcterms:modified xsi:type="dcterms:W3CDTF">2021-04-13T21:46:31Z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