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70"/>
  </p:notesMasterIdLst>
  <p:handoutMasterIdLst>
    <p:handoutMasterId r:id="rId71"/>
  </p:handoutMasterIdLst>
  <p:sldIdLst>
    <p:sldId id="256" r:id="rId2"/>
    <p:sldId id="387" r:id="rId3"/>
    <p:sldId id="257" r:id="rId4"/>
    <p:sldId id="911" r:id="rId5"/>
    <p:sldId id="912" r:id="rId6"/>
    <p:sldId id="913" r:id="rId7"/>
    <p:sldId id="914" r:id="rId8"/>
    <p:sldId id="915" r:id="rId9"/>
    <p:sldId id="916" r:id="rId10"/>
    <p:sldId id="917" r:id="rId11"/>
    <p:sldId id="918" r:id="rId12"/>
    <p:sldId id="919" r:id="rId13"/>
    <p:sldId id="920" r:id="rId14"/>
    <p:sldId id="921" r:id="rId15"/>
    <p:sldId id="922" r:id="rId16"/>
    <p:sldId id="923" r:id="rId17"/>
    <p:sldId id="924" r:id="rId18"/>
    <p:sldId id="925" r:id="rId19"/>
    <p:sldId id="926" r:id="rId20"/>
    <p:sldId id="927" r:id="rId21"/>
    <p:sldId id="928" r:id="rId22"/>
    <p:sldId id="929" r:id="rId23"/>
    <p:sldId id="930" r:id="rId24"/>
    <p:sldId id="931" r:id="rId25"/>
    <p:sldId id="932" r:id="rId26"/>
    <p:sldId id="933" r:id="rId27"/>
    <p:sldId id="934" r:id="rId28"/>
    <p:sldId id="935" r:id="rId29"/>
    <p:sldId id="936" r:id="rId30"/>
    <p:sldId id="937" r:id="rId31"/>
    <p:sldId id="938" r:id="rId32"/>
    <p:sldId id="939" r:id="rId33"/>
    <p:sldId id="940" r:id="rId34"/>
    <p:sldId id="941" r:id="rId35"/>
    <p:sldId id="942" r:id="rId36"/>
    <p:sldId id="943" r:id="rId37"/>
    <p:sldId id="944" r:id="rId38"/>
    <p:sldId id="945" r:id="rId39"/>
    <p:sldId id="946" r:id="rId40"/>
    <p:sldId id="947" r:id="rId41"/>
    <p:sldId id="948" r:id="rId42"/>
    <p:sldId id="949" r:id="rId43"/>
    <p:sldId id="950" r:id="rId44"/>
    <p:sldId id="951" r:id="rId45"/>
    <p:sldId id="952" r:id="rId46"/>
    <p:sldId id="953" r:id="rId47"/>
    <p:sldId id="954" r:id="rId48"/>
    <p:sldId id="955" r:id="rId49"/>
    <p:sldId id="956" r:id="rId50"/>
    <p:sldId id="957" r:id="rId51"/>
    <p:sldId id="958" r:id="rId52"/>
    <p:sldId id="959" r:id="rId53"/>
    <p:sldId id="960" r:id="rId54"/>
    <p:sldId id="961" r:id="rId55"/>
    <p:sldId id="963" r:id="rId56"/>
    <p:sldId id="964" r:id="rId57"/>
    <p:sldId id="965" r:id="rId58"/>
    <p:sldId id="966" r:id="rId59"/>
    <p:sldId id="967" r:id="rId60"/>
    <p:sldId id="968" r:id="rId61"/>
    <p:sldId id="969" r:id="rId62"/>
    <p:sldId id="970" r:id="rId63"/>
    <p:sldId id="971" r:id="rId64"/>
    <p:sldId id="972" r:id="rId65"/>
    <p:sldId id="973" r:id="rId66"/>
    <p:sldId id="908" r:id="rId67"/>
    <p:sldId id="532" r:id="rId68"/>
    <p:sldId id="446" r:id="rId6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75231" autoAdjust="0"/>
  </p:normalViewPr>
  <p:slideViewPr>
    <p:cSldViewPr snapToGrid="0">
      <p:cViewPr varScale="1">
        <p:scale>
          <a:sx n="113" d="100"/>
          <a:sy n="113" d="100"/>
        </p:scale>
        <p:origin x="-1584"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t>2020/5/27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t>‹#›</a:t>
            </a:fld>
            <a:endParaRPr lang="zh-CN" altLang="en-US"/>
          </a:p>
        </p:txBody>
      </p:sp>
    </p:spTree>
    <p:extLst>
      <p:ext uri="{BB962C8B-B14F-4D97-AF65-F5344CB8AC3E}">
        <p14:creationId xmlns:p14="http://schemas.microsoft.com/office/powerpoint/2010/main" val="436590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t>‹#›</a:t>
            </a:fld>
            <a:endParaRPr lang="zh-CN" altLang="en-US"/>
          </a:p>
        </p:txBody>
      </p:sp>
    </p:spTree>
    <p:extLst>
      <p:ext uri="{BB962C8B-B14F-4D97-AF65-F5344CB8AC3E}">
        <p14:creationId xmlns:p14="http://schemas.microsoft.com/office/powerpoint/2010/main" val="531759722"/>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1</a:t>
            </a:fld>
            <a:endParaRPr lang="zh-CN" altLang="en-US"/>
          </a:p>
        </p:txBody>
      </p:sp>
    </p:spTree>
    <p:extLst>
      <p:ext uri="{BB962C8B-B14F-4D97-AF65-F5344CB8AC3E}">
        <p14:creationId xmlns:p14="http://schemas.microsoft.com/office/powerpoint/2010/main" val="80831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31</a:t>
            </a:fld>
            <a:endParaRPr lang="zh-CN" altLang="en-US"/>
          </a:p>
        </p:txBody>
      </p:sp>
    </p:spTree>
    <p:extLst>
      <p:ext uri="{BB962C8B-B14F-4D97-AF65-F5344CB8AC3E}">
        <p14:creationId xmlns:p14="http://schemas.microsoft.com/office/powerpoint/2010/main" val="332257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32</a:t>
            </a:fld>
            <a:endParaRPr lang="zh-CN" altLang="en-US"/>
          </a:p>
        </p:txBody>
      </p:sp>
    </p:spTree>
    <p:extLst>
      <p:ext uri="{BB962C8B-B14F-4D97-AF65-F5344CB8AC3E}">
        <p14:creationId xmlns:p14="http://schemas.microsoft.com/office/powerpoint/2010/main" val="925337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36</a:t>
            </a:fld>
            <a:endParaRPr lang="zh-CN" altLang="en-US"/>
          </a:p>
        </p:txBody>
      </p:sp>
    </p:spTree>
    <p:extLst>
      <p:ext uri="{BB962C8B-B14F-4D97-AF65-F5344CB8AC3E}">
        <p14:creationId xmlns:p14="http://schemas.microsoft.com/office/powerpoint/2010/main" val="323335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37</a:t>
            </a:fld>
            <a:endParaRPr lang="zh-CN" altLang="en-US"/>
          </a:p>
        </p:txBody>
      </p:sp>
    </p:spTree>
    <p:extLst>
      <p:ext uri="{BB962C8B-B14F-4D97-AF65-F5344CB8AC3E}">
        <p14:creationId xmlns:p14="http://schemas.microsoft.com/office/powerpoint/2010/main" val="3562888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38</a:t>
            </a:fld>
            <a:endParaRPr lang="zh-CN" altLang="en-US"/>
          </a:p>
        </p:txBody>
      </p:sp>
    </p:spTree>
    <p:extLst>
      <p:ext uri="{BB962C8B-B14F-4D97-AF65-F5344CB8AC3E}">
        <p14:creationId xmlns:p14="http://schemas.microsoft.com/office/powerpoint/2010/main" val="1123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左上图表示过程</a:t>
            </a:r>
            <a:r>
              <a:rPr lang="en-US" altLang="zh-CN" dirty="0" smtClean="0"/>
              <a:t>2</a:t>
            </a:r>
            <a:r>
              <a:rPr lang="zh-CN" altLang="en-US" dirty="0" smtClean="0"/>
              <a:t>是建立在过程</a:t>
            </a:r>
            <a:r>
              <a:rPr lang="en-US" altLang="zh-CN" dirty="0" smtClean="0"/>
              <a:t>1</a:t>
            </a:r>
            <a:r>
              <a:rPr lang="zh-CN" altLang="en-US" dirty="0" smtClean="0"/>
              <a:t>的基础上进行的，过程</a:t>
            </a:r>
            <a:r>
              <a:rPr lang="en-US" altLang="zh-CN" dirty="0" smtClean="0"/>
              <a:t>3</a:t>
            </a:r>
            <a:r>
              <a:rPr lang="zh-CN" altLang="en-US" dirty="0" smtClean="0"/>
              <a:t>独立进行。</a:t>
            </a:r>
            <a:endParaRPr lang="en-US" altLang="zh-CN" dirty="0" smtClean="0"/>
          </a:p>
          <a:p>
            <a:r>
              <a:rPr lang="zh-CN" altLang="en-US" dirty="0" smtClean="0"/>
              <a:t>右上图表示</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过程都是独立的，彼此没有依赖关系。 </a:t>
            </a:r>
            <a:endParaRPr lang="en-US" altLang="zh-CN" dirty="0" smtClean="0"/>
          </a:p>
          <a:p>
            <a:r>
              <a:rPr lang="zh-CN" altLang="en-US" dirty="0" smtClean="0"/>
              <a:t>下图表示</a:t>
            </a:r>
            <a:r>
              <a:rPr lang="en-US" altLang="zh-CN" dirty="0" smtClean="0"/>
              <a:t>2</a:t>
            </a:r>
            <a:r>
              <a:rPr lang="zh-CN" altLang="en-US" dirty="0" smtClean="0"/>
              <a:t>、</a:t>
            </a:r>
            <a:r>
              <a:rPr lang="en-US" altLang="zh-CN" dirty="0" smtClean="0"/>
              <a:t>3</a:t>
            </a:r>
            <a:r>
              <a:rPr lang="zh-CN" altLang="en-US" dirty="0" smtClean="0"/>
              <a:t>过程均依赖于过程</a:t>
            </a:r>
            <a:r>
              <a:rPr lang="en-US" altLang="zh-CN" dirty="0" smtClean="0"/>
              <a:t>1</a:t>
            </a:r>
            <a:r>
              <a:rPr lang="zh-CN" altLang="en-US" dirty="0" smtClean="0"/>
              <a:t>，过程</a:t>
            </a:r>
            <a:r>
              <a:rPr lang="en-US" altLang="zh-CN" dirty="0" smtClean="0"/>
              <a:t>1</a:t>
            </a:r>
            <a:r>
              <a:rPr lang="zh-CN" altLang="en-US" dirty="0" smtClean="0"/>
              <a:t>贯穿始末，且过程</a:t>
            </a:r>
            <a:r>
              <a:rPr lang="en-US" altLang="zh-CN" dirty="0" smtClean="0"/>
              <a:t>3</a:t>
            </a:r>
            <a:r>
              <a:rPr lang="zh-CN" altLang="en-US" dirty="0" smtClean="0"/>
              <a:t>同时还依赖于过程</a:t>
            </a:r>
            <a:r>
              <a:rPr lang="en-US" altLang="zh-CN" dirty="0" smtClean="0"/>
              <a:t>2</a:t>
            </a:r>
            <a:r>
              <a:rPr lang="zh-CN" altLang="en-US" dirty="0" smtClean="0"/>
              <a:t>，过程</a:t>
            </a:r>
            <a:r>
              <a:rPr lang="en-US" altLang="zh-CN" dirty="0" smtClean="0"/>
              <a:t>2</a:t>
            </a:r>
            <a:r>
              <a:rPr lang="zh-CN" altLang="en-US" dirty="0" smtClean="0"/>
              <a:t>贯穿过程</a:t>
            </a:r>
            <a:r>
              <a:rPr lang="en-US" altLang="zh-CN" dirty="0" smtClean="0"/>
              <a:t>3</a:t>
            </a:r>
            <a:r>
              <a:rPr lang="zh-CN" altLang="en-US" dirty="0" smtClean="0"/>
              <a:t>始末</a:t>
            </a:r>
            <a:endParaRPr lang="zh-CN" altLang="en-US" dirty="0"/>
          </a:p>
        </p:txBody>
      </p:sp>
      <p:sp>
        <p:nvSpPr>
          <p:cNvPr id="4" name="灯片编号占位符 3"/>
          <p:cNvSpPr>
            <a:spLocks noGrp="1"/>
          </p:cNvSpPr>
          <p:nvPr>
            <p:ph type="sldNum" sz="quarter" idx="10"/>
          </p:nvPr>
        </p:nvSpPr>
        <p:spPr/>
        <p:txBody>
          <a:bodyPr/>
          <a:lstStyle/>
          <a:p>
            <a:fld id="{9CEF922D-F1DB-427D-A817-092530074BE5}" type="slidenum">
              <a:rPr lang="zh-CN" altLang="en-US" smtClean="0"/>
              <a:pPr/>
              <a:t>43</a:t>
            </a:fld>
            <a:endParaRPr lang="zh-CN" altLang="en-US"/>
          </a:p>
        </p:txBody>
      </p:sp>
    </p:spTree>
    <p:extLst>
      <p:ext uri="{BB962C8B-B14F-4D97-AF65-F5344CB8AC3E}">
        <p14:creationId xmlns:p14="http://schemas.microsoft.com/office/powerpoint/2010/main" val="2543696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47</a:t>
            </a:fld>
            <a:endParaRPr lang="zh-CN" altLang="en-US"/>
          </a:p>
        </p:txBody>
      </p:sp>
    </p:spTree>
    <p:extLst>
      <p:ext uri="{BB962C8B-B14F-4D97-AF65-F5344CB8AC3E}">
        <p14:creationId xmlns:p14="http://schemas.microsoft.com/office/powerpoint/2010/main" val="137774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49</a:t>
            </a:fld>
            <a:endParaRPr lang="zh-CN" altLang="en-US"/>
          </a:p>
        </p:txBody>
      </p:sp>
    </p:spTree>
    <p:extLst>
      <p:ext uri="{BB962C8B-B14F-4D97-AF65-F5344CB8AC3E}">
        <p14:creationId xmlns:p14="http://schemas.microsoft.com/office/powerpoint/2010/main" val="324354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pPr/>
              <a:t>67</a:t>
            </a:fld>
            <a:endParaRPr lang="zh-CN" altLang="en-US"/>
          </a:p>
        </p:txBody>
      </p:sp>
    </p:spTree>
    <p:extLst>
      <p:ext uri="{BB962C8B-B14F-4D97-AF65-F5344CB8AC3E}">
        <p14:creationId xmlns:p14="http://schemas.microsoft.com/office/powerpoint/2010/main" val="362545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68</a:t>
            </a:fld>
            <a:endParaRPr lang="zh-CN" altLang="en-US"/>
          </a:p>
        </p:txBody>
      </p:sp>
    </p:spTree>
    <p:extLst>
      <p:ext uri="{BB962C8B-B14F-4D97-AF65-F5344CB8AC3E}">
        <p14:creationId xmlns:p14="http://schemas.microsoft.com/office/powerpoint/2010/main" val="239771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a:t>
            </a:r>
            <a:endParaRPr lang="en-US" altLang="zh-CN"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t>2</a:t>
            </a:fld>
            <a:endParaRPr lang="zh-CN" altLang="en-US"/>
          </a:p>
        </p:txBody>
      </p:sp>
    </p:spTree>
    <p:extLst>
      <p:ext uri="{BB962C8B-B14F-4D97-AF65-F5344CB8AC3E}">
        <p14:creationId xmlns:p14="http://schemas.microsoft.com/office/powerpoint/2010/main" val="327941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t>3</a:t>
            </a:fld>
            <a:endParaRPr lang="zh-CN" altLang="en-US"/>
          </a:p>
        </p:txBody>
      </p:sp>
    </p:spTree>
    <p:extLst>
      <p:ext uri="{BB962C8B-B14F-4D97-AF65-F5344CB8AC3E}">
        <p14:creationId xmlns:p14="http://schemas.microsoft.com/office/powerpoint/2010/main" val="12766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8649C4-DF96-4AB7-8EFA-C60B664AC0E4}" type="slidenum">
              <a:rPr lang="zh-CN" altLang="en-US" smtClean="0"/>
              <a:t>4</a:t>
            </a:fld>
            <a:endParaRPr lang="zh-CN" altLang="en-US" dirty="0"/>
          </a:p>
        </p:txBody>
      </p:sp>
    </p:spTree>
    <p:extLst>
      <p:ext uri="{BB962C8B-B14F-4D97-AF65-F5344CB8AC3E}">
        <p14:creationId xmlns:p14="http://schemas.microsoft.com/office/powerpoint/2010/main" val="22400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8</a:t>
            </a:fld>
            <a:endParaRPr lang="zh-CN" altLang="en-US"/>
          </a:p>
        </p:txBody>
      </p:sp>
    </p:spTree>
    <p:extLst>
      <p:ext uri="{BB962C8B-B14F-4D97-AF65-F5344CB8AC3E}">
        <p14:creationId xmlns:p14="http://schemas.microsoft.com/office/powerpoint/2010/main" val="349874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20</a:t>
            </a:fld>
            <a:endParaRPr lang="zh-CN" altLang="en-US"/>
          </a:p>
        </p:txBody>
      </p:sp>
    </p:spTree>
    <p:extLst>
      <p:ext uri="{BB962C8B-B14F-4D97-AF65-F5344CB8AC3E}">
        <p14:creationId xmlns:p14="http://schemas.microsoft.com/office/powerpoint/2010/main" val="7977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EF922D-F1DB-427D-A817-092530074BE5}" type="slidenum">
              <a:rPr lang="zh-CN" altLang="en-US" smtClean="0"/>
              <a:pPr/>
              <a:t>21</a:t>
            </a:fld>
            <a:endParaRPr lang="zh-CN" altLang="en-US"/>
          </a:p>
        </p:txBody>
      </p:sp>
    </p:spTree>
    <p:extLst>
      <p:ext uri="{BB962C8B-B14F-4D97-AF65-F5344CB8AC3E}">
        <p14:creationId xmlns:p14="http://schemas.microsoft.com/office/powerpoint/2010/main" val="396683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22</a:t>
            </a:fld>
            <a:endParaRPr lang="zh-CN" altLang="en-US"/>
          </a:p>
        </p:txBody>
      </p:sp>
    </p:spTree>
    <p:extLst>
      <p:ext uri="{BB962C8B-B14F-4D97-AF65-F5344CB8AC3E}">
        <p14:creationId xmlns:p14="http://schemas.microsoft.com/office/powerpoint/2010/main" val="61971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pPr/>
              <a:t>25</a:t>
            </a:fld>
            <a:endParaRPr lang="zh-CN" altLang="en-US"/>
          </a:p>
        </p:txBody>
      </p:sp>
    </p:spTree>
    <p:extLst>
      <p:ext uri="{BB962C8B-B14F-4D97-AF65-F5344CB8AC3E}">
        <p14:creationId xmlns:p14="http://schemas.microsoft.com/office/powerpoint/2010/main" val="2832583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E8BFF81D-4F02-477F-8249-D7BEA988FE67}" type="datetime1">
              <a:rPr lang="zh-CN" altLang="en-US" smtClean="0"/>
              <a:t>2020/5/27</a:t>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pPr/>
              <a:t>‹#›</a:t>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extLst>
      <p:ext uri="{BB962C8B-B14F-4D97-AF65-F5344CB8AC3E}">
        <p14:creationId xmlns:p14="http://schemas.microsoft.com/office/powerpoint/2010/main" val="17157801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17A6D2DC-41F2-43D3-959E-492B59AEEC3B}" type="datetime1">
              <a:rPr lang="zh-CN" altLang="en-US" smtClean="0"/>
              <a:t>2020/5/27</a:t>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0951540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a:spLocks/>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sp>
            <p:nvSpPr>
              <p:cNvPr id="11" name="Freeform 150"/>
              <p:cNvSpPr>
                <a:spLocks/>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65760630-BD70-491D-A7E2-705BAB2615D1}" type="datetime1">
              <a:rPr lang="zh-CN" altLang="en-US" smtClean="0"/>
              <a:t>2020/5/27</a:t>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05031724"/>
      </p:ext>
    </p:extLst>
  </p:cSld>
  <p:clrMapOvr>
    <a:masterClrMapping/>
  </p:clrMapOvr>
  <p:transition>
    <p:cove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extLst/>
          </a:lstStyle>
          <a:p>
            <a:fld id="{D5A73D0E-2984-4E91-89ED-75B87CD07F4D}" type="datetime1">
              <a:rPr lang="zh-CN" altLang="en-US" smtClean="0"/>
              <a:t>2020/5/27</a:t>
            </a:fld>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extLst/>
          </a:lstStyle>
          <a:p>
            <a:r>
              <a:rPr lang="zh-CN" altLang="en-US" smtClean="0"/>
              <a:t>软件工程</a:t>
            </a:r>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1331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71C1C"/>
              </a:solidFill>
            </a:endParaRPr>
          </a:p>
        </p:txBody>
      </p:sp>
    </p:spTree>
    <p:extLst>
      <p:ext uri="{BB962C8B-B14F-4D97-AF65-F5344CB8AC3E}">
        <p14:creationId xmlns:p14="http://schemas.microsoft.com/office/powerpoint/2010/main" val="34145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spTree>
      <p:nvGrpSpPr>
        <p:cNvPr id="1" name=""/>
        <p:cNvGrpSpPr/>
        <p:nvPr/>
      </p:nvGrpSpPr>
      <p:grpSpPr>
        <a:xfrm>
          <a:off x="0" y="0"/>
          <a:ext cx="0" cy="0"/>
          <a:chOff x="0" y="0"/>
          <a:chExt cx="0" cy="0"/>
        </a:xfrm>
      </p:grpSpPr>
      <p:sp>
        <p:nvSpPr>
          <p:cNvPr id="8" name="矩形"/>
          <p:cNvSpPr/>
          <p:nvPr/>
        </p:nvSpPr>
        <p:spPr>
          <a:xfrm>
            <a:off x="-3743" y="80320"/>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20"/>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p>
        </p:txBody>
      </p:sp>
      <p:sp>
        <p:nvSpPr>
          <p:cNvPr id="7" name="日期占位符 3"/>
          <p:cNvSpPr>
            <a:spLocks noGrp="1"/>
          </p:cNvSpPr>
          <p:nvPr>
            <p:ph type="dt" sz="half" idx="11"/>
          </p:nvPr>
        </p:nvSpPr>
        <p:spPr>
          <a:xfrm>
            <a:off x="6727032" y="4805958"/>
            <a:ext cx="1920240" cy="274320"/>
          </a:xfrm>
          <a:prstGeom prst="rect">
            <a:avLst/>
          </a:prstGeom>
        </p:spPr>
        <p:txBody>
          <a:bodyPr/>
          <a:lstStyle>
            <a:lvl1pPr>
              <a:defRPr sz="1200"/>
            </a:lvl1pPr>
            <a:extLst/>
          </a:lstStyle>
          <a:p>
            <a:fld id="{F328DC05-F8C0-4306-BFB5-E4B0CB29BF76}" type="datetime1">
              <a:rPr lang="zh-CN" altLang="en-US" smtClean="0"/>
              <a:t>2020/5/27</a:t>
            </a:fld>
            <a:endParaRPr lang="zh-CN" altLang="en-US"/>
          </a:p>
        </p:txBody>
      </p:sp>
      <p:sp>
        <p:nvSpPr>
          <p:cNvPr id="10" name="页脚占位符 4"/>
          <p:cNvSpPr>
            <a:spLocks noGrp="1"/>
          </p:cNvSpPr>
          <p:nvPr>
            <p:ph type="ftr" sz="quarter" idx="12"/>
          </p:nvPr>
        </p:nvSpPr>
        <p:spPr>
          <a:xfrm>
            <a:off x="4380074" y="4805960"/>
            <a:ext cx="2350681" cy="273844"/>
          </a:xfrm>
          <a:prstGeom prst="rect">
            <a:avLst/>
          </a:prstGeom>
        </p:spPr>
        <p:txBody>
          <a:bodyPr/>
          <a:lstStyle>
            <a:lvl1pPr>
              <a:defRPr sz="1200"/>
            </a:lvl1pPr>
            <a:extLst/>
          </a:lstStyle>
          <a:p>
            <a:r>
              <a:rPr lang="zh-CN" altLang="en-US" smtClean="0"/>
              <a:t>软件工程</a:t>
            </a:r>
            <a:endParaRPr lang="zh-CN" altLang="en-US" dirty="0"/>
          </a:p>
        </p:txBody>
      </p:sp>
      <p:sp>
        <p:nvSpPr>
          <p:cNvPr id="11" name="灯片编号占位符 5"/>
          <p:cNvSpPr>
            <a:spLocks noGrp="1"/>
          </p:cNvSpPr>
          <p:nvPr>
            <p:ph type="sldNum" sz="quarter" idx="13"/>
          </p:nvPr>
        </p:nvSpPr>
        <p:spPr>
          <a:xfrm>
            <a:off x="8461830" y="4805960"/>
            <a:ext cx="551203" cy="273844"/>
          </a:xfrm>
          <a:prstGeom prst="rect">
            <a:avLst/>
          </a:prstGeom>
        </p:spPr>
        <p:txBody>
          <a:bodyPr/>
          <a:lstStyle>
            <a:lvl1pPr>
              <a:defRPr sz="1050"/>
            </a:lvl1pPr>
            <a:extLst/>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82325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3pPr marL="1080000" indent="-288000">
              <a:buFont typeface="Wingdings 3" panose="05040102010807070707" pitchFamily="18" charset="2"/>
              <a:buChar char=""/>
              <a:defRPr/>
            </a:lvl3pPr>
            <a:lvl4pPr marL="1260000" indent="-288000">
              <a:buFont typeface="Wingdings 3" panose="05040102010807070707" pitchFamily="18" charset="2"/>
              <a:buChar char=""/>
              <a:defRPr/>
            </a:lvl4pPr>
            <a:lvl5pPr marL="1440000" indent="-288000">
              <a:buFont typeface="Wingdings 3" panose="05040102010807070707" pitchFamily="18" charset="2"/>
              <a:buChar char=""/>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918DEAB4-8A01-4E9F-8BAC-246CBD9322A2}" type="datetime1">
              <a:rPr lang="zh-CN" altLang="en-US" smtClean="0"/>
              <a:t>2020/5/27</a:t>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2637409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768096" y="969475"/>
            <a:ext cx="3566160" cy="3762546"/>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491990" y="969473"/>
            <a:ext cx="3566160" cy="3762547"/>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DDB9DC5D-EDBC-4A39-8F56-3C5891BE1EE4}" type="datetime1">
              <a:rPr lang="zh-CN" altLang="en-US" smtClean="0"/>
              <a:t>2020/5/27</a:t>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1894832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768096" y="1584605"/>
            <a:ext cx="3566160" cy="2506179"/>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p>
        </p:txBody>
      </p:sp>
      <p:sp>
        <p:nvSpPr>
          <p:cNvPr id="6" name="Content Placeholder 5"/>
          <p:cNvSpPr>
            <a:spLocks noGrp="1"/>
          </p:cNvSpPr>
          <p:nvPr>
            <p:ph sz="quarter" idx="4"/>
          </p:nvPr>
        </p:nvSpPr>
        <p:spPr>
          <a:xfrm>
            <a:off x="4491990" y="1584605"/>
            <a:ext cx="3566160" cy="2506179"/>
          </a:xfrm>
        </p:spPr>
        <p:txBody>
          <a:bodyPr lIns="45720" rIns="4572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747C26EF-9B5D-476B-A388-1B3E74D1E8F4}" type="datetime1">
              <a:rPr lang="zh-CN" altLang="en-US" smtClean="0"/>
              <a:t>2020/5/27</a:t>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5487584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1359D57B-40CF-4C1F-9075-3369CE3C8354}" type="datetime1">
              <a:rPr lang="zh-CN" altLang="en-US" smtClean="0"/>
              <a:t>2020/5/27</a:t>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pPr/>
              <a:t>‹#›</a:t>
            </a:fld>
            <a:endParaRPr lang="zh-CN" altLang="en-US"/>
          </a:p>
        </p:txBody>
      </p:sp>
    </p:spTree>
    <p:extLst>
      <p:ext uri="{BB962C8B-B14F-4D97-AF65-F5344CB8AC3E}">
        <p14:creationId xmlns:p14="http://schemas.microsoft.com/office/powerpoint/2010/main" val="32228482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9" name="矩形 8"/>
          <p:cNvSpPr/>
          <p:nvPr userDrawn="1"/>
        </p:nvSpPr>
        <p:spPr>
          <a:xfrm>
            <a:off x="0" y="4215740"/>
            <a:ext cx="9144000" cy="8786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Date Placeholder 2"/>
          <p:cNvSpPr>
            <a:spLocks noGrp="1"/>
          </p:cNvSpPr>
          <p:nvPr>
            <p:ph type="dt" sz="half" idx="10"/>
          </p:nvPr>
        </p:nvSpPr>
        <p:spPr/>
        <p:txBody>
          <a:bodyPr/>
          <a:lstStyle>
            <a:lvl1pPr algn="ctr">
              <a:defRPr sz="1600">
                <a:solidFill>
                  <a:schemeClr val="accent1">
                    <a:lumMod val="50000"/>
                  </a:schemeClr>
                </a:solidFill>
                <a:latin typeface="+mn-lt"/>
              </a:defRPr>
            </a:lvl1pPr>
          </a:lstStyle>
          <a:p>
            <a:fld id="{5D847871-DDC5-4474-ABD1-BB5AC0E0B11F}" type="datetime1">
              <a:rPr lang="zh-CN" altLang="en-US" smtClean="0"/>
              <a:t>2020/5/27</a:t>
            </a:fld>
            <a:endParaRPr lang="zh-CN" altLang="en-US" dirty="0"/>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accent1">
                    <a:lumMod val="50000"/>
                  </a:schemeClr>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accent1">
                    <a:lumMod val="50000"/>
                  </a:schemeClr>
                </a:solidFill>
                <a:latin typeface="+mn-lt"/>
              </a:defRPr>
            </a:lvl1pPr>
          </a:lstStyle>
          <a:p>
            <a:fld id="{F528F39D-B5E5-4CA7-906C-979D5A62978D}" type="slidenum">
              <a:rPr lang="zh-CN" altLang="en-US" smtClean="0"/>
              <a:pPr/>
              <a:t>‹#›</a:t>
            </a:fld>
            <a:endParaRPr lang="zh-CN" altLang="en-US"/>
          </a:p>
        </p:txBody>
      </p:sp>
      <p:sp>
        <p:nvSpPr>
          <p:cNvPr id="6" name="矩形 5"/>
          <p:cNvSpPr/>
          <p:nvPr userDrawn="1"/>
        </p:nvSpPr>
        <p:spPr>
          <a:xfrm>
            <a:off x="0" y="11875"/>
            <a:ext cx="9144000" cy="1389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cxnSp>
        <p:nvCxnSpPr>
          <p:cNvPr id="8" name="Straight Connector 6"/>
          <p:cNvCxnSpPr/>
          <p:nvPr userDrawn="1"/>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6620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B49CB8B8-9D81-4AB0-987A-77E31A08CF6D}" type="datetime1">
              <a:rPr lang="zh-CN" altLang="en-US" smtClean="0"/>
              <a:t>2020/5/27</a:t>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spTree>
    <p:extLst>
      <p:ext uri="{BB962C8B-B14F-4D97-AF65-F5344CB8AC3E}">
        <p14:creationId xmlns:p14="http://schemas.microsoft.com/office/powerpoint/2010/main" val="1220153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047492D6-DAF9-4E29-9029-369B1E7703D1}" type="datetime1">
              <a:rPr lang="zh-CN" altLang="en-US" smtClean="0"/>
              <a:t>2020/5/27</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dirty="0"/>
          </a:p>
        </p:txBody>
      </p:sp>
      <p:pic>
        <p:nvPicPr>
          <p:cNvPr id="8" name="图片 7"/>
          <p:cNvPicPr>
            <a:picLocks noChangeAspect="1"/>
          </p:cNvPicPr>
          <p:nvPr userDrawn="1"/>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1"/>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p>
        </p:txBody>
      </p:sp>
      <p:sp>
        <p:nvSpPr>
          <p:cNvPr id="25" name="MH_Others_2"/>
          <p:cNvSpPr txBox="1"/>
          <p:nvPr userDrawn="1">
            <p:custDataLst>
              <p:tags r:id="rId2"/>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752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6179B50F-4D5A-44F1-B453-ED6C47999BDD}" type="datetime1">
              <a:rPr lang="zh-CN" altLang="en-US" smtClean="0"/>
              <a:t>2020/5/27</a:t>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pPr/>
              <a:t>‹#›</a:t>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8087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C0267994-8DAA-4B2E-B04B-376392291E58}" type="datetime1">
              <a:rPr lang="zh-CN" altLang="en-US" smtClean="0"/>
              <a:t>2020/5/27</a:t>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t>‹#›</a:t>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7204896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0" r:id="rId4"/>
    <p:sldLayoutId id="2147483701" r:id="rId5"/>
    <p:sldLayoutId id="2147483714" r:id="rId6"/>
    <p:sldLayoutId id="2147483703" r:id="rId7"/>
    <p:sldLayoutId id="2147483706" r:id="rId8"/>
    <p:sldLayoutId id="2147483705" r:id="rId9"/>
    <p:sldLayoutId id="2147483707" r:id="rId10"/>
    <p:sldLayoutId id="2147483708" r:id="rId11"/>
    <p:sldLayoutId id="2147483711" r:id="rId12"/>
    <p:sldLayoutId id="2147483715" r:id="rId13"/>
    <p:sldLayoutId id="2147483716" r:id="rId14"/>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20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00" indent="-360000"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000" indent="-288000" algn="just" defTabSz="685800" rtl="0" eaLnBrk="1" latinLnBrk="0" hangingPunct="1">
        <a:lnSpc>
          <a:spcPct val="110000"/>
        </a:lnSpc>
        <a:spcBef>
          <a:spcPts val="1200"/>
        </a:spcBef>
        <a:spcAft>
          <a:spcPts val="0"/>
        </a:spcAft>
        <a:buClr>
          <a:schemeClr val="accent2"/>
        </a:buClr>
        <a:buFont typeface="Wingdings 3"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rgbClr val="000000"/>
                </a:solidFill>
              </a:rPr>
              <a:t>软件工程</a:t>
            </a:r>
            <a:r>
              <a:rPr lang="en-US" altLang="zh-CN" sz="4800" dirty="0">
                <a:solidFill>
                  <a:srgbClr val="000000"/>
                </a:solidFill>
              </a:rPr>
              <a:t/>
            </a:r>
            <a:br>
              <a:rPr lang="en-US" altLang="zh-CN" sz="4800" dirty="0">
                <a:solidFill>
                  <a:srgbClr val="000000"/>
                </a:solidFill>
              </a:rPr>
            </a:br>
            <a:r>
              <a:rPr lang="en-US" altLang="zh-CN" sz="3200" u="sng" cap="none" dirty="0" smtClean="0">
                <a:solidFill>
                  <a:srgbClr val="000000"/>
                </a:solidFill>
                <a:effectLst>
                  <a:outerShdw blurRad="38100" dist="38100" dir="2700000" algn="tl">
                    <a:srgbClr val="000000">
                      <a:alpha val="43137"/>
                    </a:srgbClr>
                  </a:outerShdw>
                </a:effectLst>
                <a:ea typeface="华文中宋" pitchFamily="2" charset="-122"/>
              </a:rPr>
              <a:t>Software  Engineering</a:t>
            </a:r>
            <a:endParaRPr lang="zh-CN" altLang="en-US" sz="3200" cap="none" dirty="0">
              <a:solidFill>
                <a:srgbClr val="000000"/>
              </a:solidFill>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a:t>
            </a:r>
            <a:r>
              <a:rPr lang="zh-CN" altLang="en-US" sz="1800" dirty="0"/>
              <a:t>王强</a:t>
            </a:r>
            <a:endParaRPr lang="zh-CN" altLang="en-US" sz="1800" dirty="0">
              <a:latin typeface="+mj-ea"/>
              <a:ea typeface="+mj-ea"/>
            </a:endParaRPr>
          </a:p>
        </p:txBody>
      </p:sp>
    </p:spTree>
    <p:extLst>
      <p:ext uri="{BB962C8B-B14F-4D97-AF65-F5344CB8AC3E}">
        <p14:creationId xmlns:p14="http://schemas.microsoft.com/office/powerpoint/2010/main" val="31645716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3174" y="801410"/>
            <a:ext cx="6101954" cy="4031456"/>
          </a:xfrm>
          <a:prstGeom prst="rect">
            <a:avLst/>
          </a:prstGeom>
          <a:noFill/>
        </p:spPr>
      </p:pic>
      <p:sp>
        <p:nvSpPr>
          <p:cNvPr id="6" name="标题 5"/>
          <p:cNvSpPr>
            <a:spLocks noGrp="1"/>
          </p:cNvSpPr>
          <p:nvPr>
            <p:ph type="title"/>
          </p:nvPr>
        </p:nvSpPr>
        <p:spPr/>
        <p:txBody>
          <a:bodyPr/>
          <a:lstStyle/>
          <a:p>
            <a:r>
              <a:rPr lang="zh-CN" altLang="en-US" dirty="0"/>
              <a:t>赤壁之战的时序</a:t>
            </a:r>
            <a:r>
              <a:rPr lang="zh-CN" altLang="en-US" dirty="0" smtClean="0"/>
              <a:t>图</a:t>
            </a:r>
            <a:endParaRPr lang="zh-CN" altLang="en-US" dirty="0"/>
          </a:p>
        </p:txBody>
      </p:sp>
      <p:sp>
        <p:nvSpPr>
          <p:cNvPr id="4" name="日期占位符 3"/>
          <p:cNvSpPr>
            <a:spLocks noGrp="1"/>
          </p:cNvSpPr>
          <p:nvPr>
            <p:ph type="dt" sz="half" idx="10"/>
          </p:nvPr>
        </p:nvSpPr>
        <p:spPr/>
        <p:txBody>
          <a:bodyPr/>
          <a:lstStyle/>
          <a:p>
            <a:fld id="{05231F2D-FA00-438E-9382-7887E2895DA9}"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Tree>
    <p:extLst>
      <p:ext uri="{BB962C8B-B14F-4D97-AF65-F5344CB8AC3E}">
        <p14:creationId xmlns:p14="http://schemas.microsoft.com/office/powerpoint/2010/main" val="31706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randombar(horizontal)">
                                      <p:cBhvr>
                                        <p:cTn id="7" dur="500"/>
                                        <p:tgtEl>
                                          <p:spTgt spid="28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88771" name="Picture 3"/>
          <p:cNvPicPr>
            <a:picLocks noChangeAspect="1" noChangeArrowheads="1"/>
          </p:cNvPicPr>
          <p:nvPr/>
        </p:nvPicPr>
        <p:blipFill>
          <a:blip r:embed="rId3" cstate="print"/>
          <a:srcRect/>
          <a:stretch>
            <a:fillRect/>
          </a:stretch>
        </p:blipFill>
        <p:spPr bwMode="auto">
          <a:xfrm>
            <a:off x="2208617" y="254410"/>
            <a:ext cx="866692" cy="817958"/>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3" name="日期占位符 2"/>
          <p:cNvSpPr>
            <a:spLocks noGrp="1"/>
          </p:cNvSpPr>
          <p:nvPr>
            <p:ph type="dt" sz="half" idx="10"/>
          </p:nvPr>
        </p:nvSpPr>
        <p:spPr/>
        <p:txBody>
          <a:bodyPr/>
          <a:lstStyle/>
          <a:p>
            <a:fld id="{47285345-1BDB-4376-AF12-EF1E90032C82}"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22137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04555"/>
            <a:ext cx="6101954" cy="4031456"/>
          </a:xfrm>
          <a:prstGeom prst="rect">
            <a:avLst/>
          </a:prstGeom>
          <a:noFill/>
        </p:spPr>
      </p:pic>
      <p:pic>
        <p:nvPicPr>
          <p:cNvPr id="289795" name="Picture 3"/>
          <p:cNvPicPr>
            <a:picLocks noChangeAspect="1" noChangeArrowheads="1"/>
          </p:cNvPicPr>
          <p:nvPr/>
        </p:nvPicPr>
        <p:blipFill>
          <a:blip r:embed="rId3" cstate="print"/>
          <a:srcRect b="44154"/>
          <a:stretch>
            <a:fillRect/>
          </a:stretch>
        </p:blipFill>
        <p:spPr bwMode="auto">
          <a:xfrm>
            <a:off x="3034481" y="208379"/>
            <a:ext cx="1317206" cy="1030486"/>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
        <p:nvSpPr>
          <p:cNvPr id="3" name="日期占位符 2"/>
          <p:cNvSpPr>
            <a:spLocks noGrp="1"/>
          </p:cNvSpPr>
          <p:nvPr>
            <p:ph type="dt" sz="half" idx="10"/>
          </p:nvPr>
        </p:nvSpPr>
        <p:spPr/>
        <p:txBody>
          <a:bodyPr/>
          <a:lstStyle/>
          <a:p>
            <a:fld id="{F182DF18-1CFF-4630-A256-FB2C35C259AA}"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16437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90819" name="Picture 3"/>
          <p:cNvPicPr>
            <a:picLocks noChangeAspect="1" noChangeArrowheads="1"/>
          </p:cNvPicPr>
          <p:nvPr/>
        </p:nvPicPr>
        <p:blipFill>
          <a:blip r:embed="rId3" cstate="print"/>
          <a:srcRect/>
          <a:stretch>
            <a:fillRect/>
          </a:stretch>
        </p:blipFill>
        <p:spPr bwMode="auto">
          <a:xfrm>
            <a:off x="4128382" y="232288"/>
            <a:ext cx="1133450" cy="801099"/>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3" name="日期占位符 2"/>
          <p:cNvSpPr>
            <a:spLocks noGrp="1"/>
          </p:cNvSpPr>
          <p:nvPr>
            <p:ph type="dt" sz="half" idx="10"/>
          </p:nvPr>
        </p:nvSpPr>
        <p:spPr/>
        <p:txBody>
          <a:bodyPr/>
          <a:lstStyle/>
          <a:p>
            <a:fld id="{D2EC0B4C-5AA0-4FF5-A516-339C08A30F8C}"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11983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0636"/>
            <a:ext cx="6101954" cy="4031456"/>
          </a:xfrm>
          <a:prstGeom prst="rect">
            <a:avLst/>
          </a:prstGeom>
          <a:noFill/>
        </p:spPr>
      </p:pic>
      <p:pic>
        <p:nvPicPr>
          <p:cNvPr id="291843" name="Picture 3"/>
          <p:cNvPicPr>
            <a:picLocks noChangeAspect="1" noChangeArrowheads="1"/>
          </p:cNvPicPr>
          <p:nvPr/>
        </p:nvPicPr>
        <p:blipFill>
          <a:blip r:embed="rId3" cstate="print"/>
          <a:srcRect/>
          <a:stretch>
            <a:fillRect/>
          </a:stretch>
        </p:blipFill>
        <p:spPr bwMode="auto">
          <a:xfrm>
            <a:off x="5335230" y="311587"/>
            <a:ext cx="1362459" cy="698601"/>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3" name="日期占位符 2"/>
          <p:cNvSpPr>
            <a:spLocks noGrp="1"/>
          </p:cNvSpPr>
          <p:nvPr>
            <p:ph type="dt" sz="half" idx="10"/>
          </p:nvPr>
        </p:nvSpPr>
        <p:spPr/>
        <p:txBody>
          <a:bodyPr/>
          <a:lstStyle/>
          <a:p>
            <a:fld id="{BB4785F1-4E83-408F-BE27-7C89DCB60B4C}"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24293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6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87418" y="911425"/>
            <a:ext cx="6101954" cy="4031456"/>
          </a:xfrm>
          <a:prstGeom prst="rect">
            <a:avLst/>
          </a:prstGeom>
          <a:noFill/>
        </p:spPr>
      </p:pic>
      <p:pic>
        <p:nvPicPr>
          <p:cNvPr id="292867" name="Picture 3"/>
          <p:cNvPicPr>
            <a:picLocks noChangeAspect="1" noChangeArrowheads="1"/>
          </p:cNvPicPr>
          <p:nvPr/>
        </p:nvPicPr>
        <p:blipFill>
          <a:blip r:embed="rId3" cstate="print"/>
          <a:srcRect/>
          <a:stretch>
            <a:fillRect/>
          </a:stretch>
        </p:blipFill>
        <p:spPr bwMode="auto">
          <a:xfrm>
            <a:off x="6491959" y="254409"/>
            <a:ext cx="1019535" cy="748598"/>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3" name="日期占位符 2"/>
          <p:cNvSpPr>
            <a:spLocks noGrp="1"/>
          </p:cNvSpPr>
          <p:nvPr>
            <p:ph type="dt" sz="half" idx="10"/>
          </p:nvPr>
        </p:nvSpPr>
        <p:spPr/>
        <p:txBody>
          <a:bodyPr/>
          <a:lstStyle/>
          <a:p>
            <a:fld id="{8CE92619-F1D9-483E-8E08-5B757EF7C343}"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84525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3871063" y="1181484"/>
            <a:ext cx="3402806" cy="1200329"/>
          </a:xfrm>
          <a:prstGeom prst="rect">
            <a:avLst/>
          </a:prstGeom>
          <a:noFill/>
          <a:ln w="9525">
            <a:solidFill>
              <a:schemeClr val="folHlink"/>
            </a:solidFill>
            <a:miter lim="800000"/>
            <a:headEnd/>
            <a:tailEnd/>
          </a:ln>
          <a:effectLst/>
        </p:spPr>
        <p:txBody>
          <a:bodyPr wrap="square">
            <a:spAutoFit/>
          </a:bodyPr>
          <a:lstStyle/>
          <a:p>
            <a:r>
              <a:rPr lang="en-US" altLang="zh-CN" dirty="0">
                <a:latin typeface="+mj-ea"/>
                <a:ea typeface="+mj-ea"/>
              </a:rPr>
              <a:t>Public class </a:t>
            </a:r>
            <a:r>
              <a:rPr lang="zh-CN" altLang="en-US" dirty="0">
                <a:latin typeface="+mj-ea"/>
                <a:ea typeface="+mj-ea"/>
              </a:rPr>
              <a:t>刘备</a:t>
            </a:r>
          </a:p>
          <a:p>
            <a:r>
              <a:rPr lang="en-US" altLang="zh-CN" dirty="0">
                <a:latin typeface="+mj-ea"/>
                <a:ea typeface="+mj-ea"/>
              </a:rPr>
              <a:t>{</a:t>
            </a:r>
          </a:p>
          <a:p>
            <a:r>
              <a:rPr lang="en-US" altLang="zh-CN" dirty="0">
                <a:latin typeface="+mj-ea"/>
                <a:ea typeface="+mj-ea"/>
              </a:rPr>
              <a:t>   public void </a:t>
            </a:r>
            <a:r>
              <a:rPr lang="zh-CN" altLang="en-US" dirty="0">
                <a:latin typeface="+mj-ea"/>
                <a:ea typeface="+mj-ea"/>
              </a:rPr>
              <a:t>应战</a:t>
            </a:r>
            <a:r>
              <a:rPr lang="en-US" altLang="zh-CN" dirty="0">
                <a:latin typeface="+mj-ea"/>
                <a:ea typeface="+mj-ea"/>
              </a:rPr>
              <a:t>();</a:t>
            </a:r>
          </a:p>
          <a:p>
            <a:r>
              <a:rPr lang="en-US" altLang="zh-CN" dirty="0">
                <a:latin typeface="+mj-ea"/>
                <a:ea typeface="+mj-ea"/>
              </a:rPr>
              <a:t>}</a:t>
            </a:r>
          </a:p>
        </p:txBody>
      </p:sp>
      <p:pic>
        <p:nvPicPr>
          <p:cNvPr id="293891" name="Picture 3"/>
          <p:cNvPicPr>
            <a:picLocks noChangeAspect="1" noChangeArrowheads="1"/>
          </p:cNvPicPr>
          <p:nvPr/>
        </p:nvPicPr>
        <p:blipFill>
          <a:blip r:embed="rId2" cstate="print"/>
          <a:srcRect r="62671" b="55151"/>
          <a:stretch>
            <a:fillRect/>
          </a:stretch>
        </p:blipFill>
        <p:spPr bwMode="auto">
          <a:xfrm>
            <a:off x="2006851" y="1276542"/>
            <a:ext cx="1287067" cy="981459"/>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5" name="Rectangle 2"/>
          <p:cNvSpPr>
            <a:spLocks noChangeArrowheads="1"/>
          </p:cNvSpPr>
          <p:nvPr/>
        </p:nvSpPr>
        <p:spPr bwMode="auto">
          <a:xfrm>
            <a:off x="3871063" y="2772607"/>
            <a:ext cx="3402806" cy="1892826"/>
          </a:xfrm>
          <a:prstGeom prst="rect">
            <a:avLst/>
          </a:prstGeom>
          <a:noFill/>
          <a:ln w="9525">
            <a:solidFill>
              <a:schemeClr val="folHlink"/>
            </a:solidFill>
            <a:miter lim="800000"/>
            <a:headEnd/>
            <a:tailEnd/>
          </a:ln>
          <a:effectLst/>
        </p:spPr>
        <p:txBody>
          <a:bodyPr>
            <a:spAutoFit/>
          </a:bodyPr>
          <a:lstStyle/>
          <a:p>
            <a:pPr>
              <a:lnSpc>
                <a:spcPct val="110000"/>
              </a:lnSpc>
            </a:pPr>
            <a:r>
              <a:rPr kumimoji="1" lang="en-US" altLang="zh-TW" dirty="0">
                <a:latin typeface="+mj-ea"/>
                <a:ea typeface="+mj-ea"/>
              </a:rPr>
              <a:t>P</a:t>
            </a:r>
            <a:r>
              <a:rPr kumimoji="1" lang="en-US" altLang="zh-CN" dirty="0">
                <a:latin typeface="+mj-ea"/>
                <a:ea typeface="+mj-ea"/>
              </a:rPr>
              <a:t>ublic class  </a:t>
            </a:r>
            <a:r>
              <a:rPr kumimoji="1" lang="zh-TW" altLang="zh-TW" dirty="0">
                <a:latin typeface="+mj-ea"/>
                <a:ea typeface="+mj-ea"/>
              </a:rPr>
              <a:t>孔明</a:t>
            </a:r>
            <a:endParaRPr kumimoji="1" lang="en-US" altLang="zh-TW" dirty="0">
              <a:latin typeface="+mj-ea"/>
              <a:ea typeface="+mj-ea"/>
            </a:endParaRPr>
          </a:p>
          <a:p>
            <a:pPr>
              <a:lnSpc>
                <a:spcPct val="110000"/>
              </a:lnSpc>
            </a:pPr>
            <a:r>
              <a:rPr kumimoji="1" lang="en-US" altLang="zh-CN" dirty="0">
                <a:latin typeface="+mj-ea"/>
                <a:ea typeface="+mj-ea"/>
              </a:rPr>
              <a:t>{</a:t>
            </a:r>
          </a:p>
          <a:p>
            <a:r>
              <a:rPr lang="en-US" altLang="zh-CN" dirty="0">
                <a:latin typeface="+mj-ea"/>
                <a:ea typeface="+mj-ea"/>
              </a:rPr>
              <a:t>  public void   </a:t>
            </a:r>
            <a:r>
              <a:rPr kumimoji="1" lang="zh-CN" altLang="en-US" dirty="0">
                <a:latin typeface="+mj-ea"/>
                <a:ea typeface="+mj-ea"/>
              </a:rPr>
              <a:t>拟定策略</a:t>
            </a:r>
            <a:r>
              <a:rPr kumimoji="1" lang="zh-TW" altLang="zh-TW" dirty="0">
                <a:latin typeface="+mj-ea"/>
                <a:ea typeface="+mj-ea"/>
              </a:rPr>
              <a:t>()</a:t>
            </a:r>
            <a:r>
              <a:rPr kumimoji="1" lang="zh-TW" altLang="en-US" dirty="0">
                <a:latin typeface="+mj-ea"/>
                <a:ea typeface="+mj-ea"/>
              </a:rPr>
              <a:t>;</a:t>
            </a:r>
            <a:endParaRPr kumimoji="1" lang="en-US" altLang="zh-TW" dirty="0">
              <a:latin typeface="+mj-ea"/>
              <a:ea typeface="+mj-ea"/>
            </a:endParaRPr>
          </a:p>
          <a:p>
            <a:pPr>
              <a:lnSpc>
                <a:spcPct val="110000"/>
              </a:lnSpc>
            </a:pPr>
            <a:r>
              <a:rPr kumimoji="1" lang="en-US" altLang="zh-CN" dirty="0">
                <a:latin typeface="+mj-ea"/>
                <a:ea typeface="+mj-ea"/>
              </a:rPr>
              <a:t>   public void</a:t>
            </a:r>
            <a:r>
              <a:rPr lang="en-US" altLang="zh-CN" dirty="0">
                <a:latin typeface="+mj-ea"/>
                <a:ea typeface="+mj-ea"/>
              </a:rPr>
              <a:t>  </a:t>
            </a:r>
            <a:r>
              <a:rPr kumimoji="1" lang="zh-CN" altLang="en-US" dirty="0">
                <a:latin typeface="+mj-ea"/>
                <a:ea typeface="+mj-ea"/>
              </a:rPr>
              <a:t>联合孙权</a:t>
            </a:r>
            <a:r>
              <a:rPr kumimoji="1" lang="zh-TW" altLang="zh-TW" dirty="0">
                <a:latin typeface="+mj-ea"/>
                <a:ea typeface="+mj-ea"/>
              </a:rPr>
              <a:t>()</a:t>
            </a:r>
            <a:r>
              <a:rPr kumimoji="1" lang="zh-TW" altLang="en-US" dirty="0">
                <a:latin typeface="+mj-ea"/>
                <a:ea typeface="+mj-ea"/>
              </a:rPr>
              <a:t>;</a:t>
            </a:r>
            <a:endParaRPr kumimoji="1" lang="zh-TW" altLang="zh-CN" dirty="0">
              <a:latin typeface="+mj-ea"/>
              <a:ea typeface="+mj-ea"/>
            </a:endParaRPr>
          </a:p>
          <a:p>
            <a:pPr>
              <a:lnSpc>
                <a:spcPct val="110000"/>
              </a:lnSpc>
            </a:pPr>
            <a:r>
              <a:rPr kumimoji="1" lang="en-US" altLang="zh-CN" dirty="0">
                <a:latin typeface="+mj-ea"/>
                <a:ea typeface="+mj-ea"/>
              </a:rPr>
              <a:t>   private</a:t>
            </a:r>
            <a:r>
              <a:rPr kumimoji="1" lang="en-US" altLang="zh-TW" dirty="0">
                <a:latin typeface="+mj-ea"/>
                <a:ea typeface="+mj-ea"/>
              </a:rPr>
              <a:t> </a:t>
            </a:r>
            <a:r>
              <a:rPr lang="en-US" altLang="zh-CN" dirty="0">
                <a:latin typeface="+mj-ea"/>
                <a:ea typeface="+mj-ea"/>
              </a:rPr>
              <a:t>void </a:t>
            </a:r>
            <a:r>
              <a:rPr kumimoji="1" lang="zh-CN" altLang="en-US" dirty="0">
                <a:latin typeface="+mj-ea"/>
                <a:ea typeface="+mj-ea"/>
              </a:rPr>
              <a:t>借东风火攻</a:t>
            </a:r>
            <a:r>
              <a:rPr kumimoji="1" lang="zh-TW" altLang="zh-TW" dirty="0">
                <a:latin typeface="+mj-ea"/>
                <a:ea typeface="+mj-ea"/>
              </a:rPr>
              <a:t>()</a:t>
            </a:r>
            <a:r>
              <a:rPr kumimoji="1" lang="zh-TW" altLang="en-US" dirty="0">
                <a:latin typeface="+mj-ea"/>
                <a:ea typeface="+mj-ea"/>
              </a:rPr>
              <a:t>;</a:t>
            </a:r>
            <a:endParaRPr kumimoji="1" lang="en-US" altLang="zh-TW" dirty="0">
              <a:latin typeface="+mj-ea"/>
              <a:ea typeface="+mj-ea"/>
            </a:endParaRPr>
          </a:p>
          <a:p>
            <a:pPr>
              <a:lnSpc>
                <a:spcPct val="110000"/>
              </a:lnSpc>
            </a:pPr>
            <a:r>
              <a:rPr kumimoji="1" lang="en-US" altLang="zh-CN" dirty="0">
                <a:latin typeface="+mj-ea"/>
                <a:ea typeface="+mj-ea"/>
              </a:rPr>
              <a:t>}</a:t>
            </a:r>
            <a:endParaRPr kumimoji="1" lang="en-US" altLang="zh-TW" dirty="0">
              <a:latin typeface="+mj-ea"/>
              <a:ea typeface="+mj-ea"/>
            </a:endParaRPr>
          </a:p>
        </p:txBody>
      </p:sp>
      <p:pic>
        <p:nvPicPr>
          <p:cNvPr id="6" name="Picture 3"/>
          <p:cNvPicPr>
            <a:picLocks noChangeAspect="1" noChangeArrowheads="1"/>
          </p:cNvPicPr>
          <p:nvPr/>
        </p:nvPicPr>
        <p:blipFill>
          <a:blip r:embed="rId3" cstate="print"/>
          <a:srcRect b="44205"/>
          <a:stretch>
            <a:fillRect/>
          </a:stretch>
        </p:blipFill>
        <p:spPr bwMode="auto">
          <a:xfrm>
            <a:off x="1898965" y="3113384"/>
            <a:ext cx="1502838" cy="1174632"/>
          </a:xfrm>
          <a:prstGeom prst="rect">
            <a:avLst/>
          </a:prstGeom>
          <a:noFill/>
        </p:spPr>
      </p:pic>
      <p:sp>
        <p:nvSpPr>
          <p:cNvPr id="3" name="日期占位符 2"/>
          <p:cNvSpPr>
            <a:spLocks noGrp="1"/>
          </p:cNvSpPr>
          <p:nvPr>
            <p:ph type="dt" sz="half" idx="10"/>
          </p:nvPr>
        </p:nvSpPr>
        <p:spPr/>
        <p:txBody>
          <a:bodyPr/>
          <a:lstStyle/>
          <a:p>
            <a:fld id="{CE6F93AB-C8E8-4E41-955E-6ECEE724CF45}"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9474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cstate="print"/>
          <a:srcRect t="62227" r="62671"/>
          <a:stretch>
            <a:fillRect/>
          </a:stretch>
        </p:blipFill>
        <p:spPr bwMode="auto">
          <a:xfrm>
            <a:off x="2058691" y="1333079"/>
            <a:ext cx="1272050" cy="765225"/>
          </a:xfrm>
          <a:prstGeom prst="rect">
            <a:avLst/>
          </a:prstGeom>
          <a:noFill/>
        </p:spPr>
      </p:pic>
      <p:sp>
        <p:nvSpPr>
          <p:cNvPr id="295939" name="Rectangle 3"/>
          <p:cNvSpPr>
            <a:spLocks noChangeArrowheads="1"/>
          </p:cNvSpPr>
          <p:nvPr/>
        </p:nvSpPr>
        <p:spPr bwMode="auto">
          <a:xfrm>
            <a:off x="3869531" y="1129904"/>
            <a:ext cx="3509963" cy="1200329"/>
          </a:xfrm>
          <a:prstGeom prst="rect">
            <a:avLst/>
          </a:prstGeom>
          <a:noFill/>
          <a:ln w="9525">
            <a:solidFill>
              <a:schemeClr val="folHlink"/>
            </a:solidFill>
            <a:miter lim="800000"/>
            <a:headEnd/>
            <a:tailEnd/>
          </a:ln>
          <a:effectLst/>
        </p:spPr>
        <p:txBody>
          <a:bodyPr>
            <a:spAutoFit/>
          </a:bodyPr>
          <a:lstStyle/>
          <a:p>
            <a:r>
              <a:rPr kumimoji="1" lang="en-US" altLang="zh-CN" dirty="0">
                <a:latin typeface="+mj-ea"/>
                <a:ea typeface="+mj-ea"/>
              </a:rPr>
              <a:t>Public class </a:t>
            </a:r>
            <a:r>
              <a:rPr kumimoji="1" lang="zh-CN" altLang="en-US" dirty="0">
                <a:latin typeface="+mj-ea"/>
                <a:ea typeface="+mj-ea"/>
              </a:rPr>
              <a:t>关羽</a:t>
            </a:r>
            <a:endParaRPr kumimoji="1" lang="en-US" altLang="zh-CN" dirty="0">
              <a:latin typeface="+mj-ea"/>
              <a:ea typeface="+mj-ea"/>
            </a:endParaRPr>
          </a:p>
          <a:p>
            <a:r>
              <a:rPr kumimoji="1" lang="en-US" altLang="zh-CN" dirty="0">
                <a:latin typeface="+mj-ea"/>
                <a:ea typeface="+mj-ea"/>
              </a:rPr>
              <a:t>{</a:t>
            </a:r>
          </a:p>
          <a:p>
            <a:r>
              <a:rPr lang="en-US" altLang="zh-CN" dirty="0">
                <a:latin typeface="+mj-ea"/>
                <a:ea typeface="+mj-ea"/>
              </a:rPr>
              <a:t>    Public void  </a:t>
            </a:r>
            <a:r>
              <a:rPr kumimoji="1" lang="zh-TW" altLang="en-US" dirty="0">
                <a:latin typeface="+mj-ea"/>
                <a:ea typeface="+mj-ea"/>
              </a:rPr>
              <a:t>防守荊州</a:t>
            </a:r>
            <a:r>
              <a:rPr kumimoji="1" lang="zh-TW" altLang="zh-TW" dirty="0">
                <a:latin typeface="+mj-ea"/>
                <a:ea typeface="+mj-ea"/>
              </a:rPr>
              <a:t>()</a:t>
            </a:r>
            <a:r>
              <a:rPr kumimoji="1" lang="zh-TW" altLang="en-US" dirty="0">
                <a:latin typeface="+mj-ea"/>
                <a:ea typeface="+mj-ea"/>
              </a:rPr>
              <a:t>;</a:t>
            </a:r>
            <a:endParaRPr kumimoji="1" lang="zh-TW" altLang="zh-CN" dirty="0">
              <a:latin typeface="+mj-ea"/>
              <a:ea typeface="+mj-ea"/>
            </a:endParaRPr>
          </a:p>
          <a:p>
            <a:r>
              <a:rPr kumimoji="1" lang="en-US" altLang="zh-CN" dirty="0">
                <a:latin typeface="+mj-ea"/>
                <a:ea typeface="+mj-ea"/>
              </a:rPr>
              <a:t>}</a:t>
            </a:r>
            <a:endParaRPr kumimoji="1" lang="en-US" altLang="zh-TW" dirty="0">
              <a:latin typeface="+mj-ea"/>
              <a:ea typeface="+mj-ea"/>
            </a:endParaRPr>
          </a:p>
        </p:txBody>
      </p:sp>
      <p:sp>
        <p:nvSpPr>
          <p:cNvPr id="295940" name="Rectangle 4"/>
          <p:cNvSpPr>
            <a:spLocks noChangeArrowheads="1"/>
          </p:cNvSpPr>
          <p:nvPr/>
        </p:nvSpPr>
        <p:spPr bwMode="auto">
          <a:xfrm>
            <a:off x="3905250" y="2950369"/>
            <a:ext cx="3529013" cy="1200329"/>
          </a:xfrm>
          <a:prstGeom prst="rect">
            <a:avLst/>
          </a:prstGeom>
          <a:noFill/>
          <a:ln w="9525">
            <a:solidFill>
              <a:schemeClr val="folHlink"/>
            </a:solidFill>
            <a:miter lim="800000"/>
            <a:headEnd/>
            <a:tailEnd/>
          </a:ln>
          <a:effectLst/>
        </p:spPr>
        <p:txBody>
          <a:bodyPr>
            <a:spAutoFit/>
          </a:bodyPr>
          <a:lstStyle/>
          <a:p>
            <a:r>
              <a:rPr kumimoji="1" lang="en-US" altLang="zh-CN">
                <a:latin typeface="+mj-ea"/>
                <a:ea typeface="+mj-ea"/>
              </a:rPr>
              <a:t>Public class </a:t>
            </a:r>
            <a:r>
              <a:rPr kumimoji="1" lang="zh-CN" altLang="en-US">
                <a:latin typeface="+mj-ea"/>
                <a:ea typeface="+mj-ea"/>
              </a:rPr>
              <a:t>张飞</a:t>
            </a:r>
          </a:p>
          <a:p>
            <a:r>
              <a:rPr kumimoji="1" lang="en-US" altLang="zh-CN">
                <a:latin typeface="+mj-ea"/>
                <a:ea typeface="+mj-ea"/>
              </a:rPr>
              <a:t>{</a:t>
            </a:r>
          </a:p>
          <a:p>
            <a:r>
              <a:rPr kumimoji="1" lang="en-US" altLang="zh-CN">
                <a:latin typeface="+mj-ea"/>
                <a:ea typeface="+mj-ea"/>
              </a:rPr>
              <a:t>   public</a:t>
            </a:r>
            <a:r>
              <a:rPr kumimoji="1" lang="en-US" altLang="zh-TW">
                <a:latin typeface="+mj-ea"/>
                <a:ea typeface="+mj-ea"/>
              </a:rPr>
              <a:t> </a:t>
            </a:r>
            <a:r>
              <a:rPr kumimoji="1" lang="en-US" altLang="zh-CN">
                <a:latin typeface="+mj-ea"/>
                <a:ea typeface="+mj-ea"/>
              </a:rPr>
              <a:t>void </a:t>
            </a:r>
            <a:r>
              <a:rPr lang="en-US" altLang="zh-CN">
                <a:latin typeface="+mj-ea"/>
                <a:ea typeface="+mj-ea"/>
              </a:rPr>
              <a:t> </a:t>
            </a:r>
            <a:r>
              <a:rPr kumimoji="1" lang="zh-CN" altLang="en-US">
                <a:latin typeface="+mj-ea"/>
                <a:ea typeface="+mj-ea"/>
              </a:rPr>
              <a:t>防守荆州前线</a:t>
            </a:r>
            <a:r>
              <a:rPr kumimoji="1" lang="zh-TW" altLang="zh-TW">
                <a:latin typeface="+mj-ea"/>
                <a:ea typeface="+mj-ea"/>
              </a:rPr>
              <a:t>()</a:t>
            </a:r>
            <a:r>
              <a:rPr kumimoji="1" lang="zh-TW" altLang="en-US">
                <a:latin typeface="+mj-ea"/>
                <a:ea typeface="+mj-ea"/>
              </a:rPr>
              <a:t>;</a:t>
            </a:r>
            <a:endParaRPr kumimoji="1" lang="zh-TW" altLang="zh-CN">
              <a:latin typeface="+mj-ea"/>
              <a:ea typeface="+mj-ea"/>
            </a:endParaRPr>
          </a:p>
          <a:p>
            <a:r>
              <a:rPr kumimoji="1" lang="en-US" altLang="zh-CN">
                <a:latin typeface="+mj-ea"/>
                <a:ea typeface="+mj-ea"/>
              </a:rPr>
              <a:t>}</a:t>
            </a:r>
            <a:endParaRPr kumimoji="1" lang="en-US" altLang="zh-TW">
              <a:latin typeface="+mj-ea"/>
              <a:ea typeface="+mj-ea"/>
            </a:endParaRPr>
          </a:p>
        </p:txBody>
      </p:sp>
      <p:pic>
        <p:nvPicPr>
          <p:cNvPr id="295941" name="Picture 5"/>
          <p:cNvPicPr>
            <a:picLocks noChangeAspect="1" noChangeArrowheads="1"/>
          </p:cNvPicPr>
          <p:nvPr/>
        </p:nvPicPr>
        <p:blipFill>
          <a:blip r:embed="rId3" cstate="print"/>
          <a:srcRect t="62769"/>
          <a:stretch>
            <a:fillRect/>
          </a:stretch>
        </p:blipFill>
        <p:spPr bwMode="auto">
          <a:xfrm>
            <a:off x="1891337" y="3117153"/>
            <a:ext cx="1606758" cy="838007"/>
          </a:xfrm>
          <a:prstGeom prst="rect">
            <a:avLst/>
          </a:prstGeom>
          <a:noFill/>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3" name="日期占位符 2"/>
          <p:cNvSpPr>
            <a:spLocks noGrp="1"/>
          </p:cNvSpPr>
          <p:nvPr>
            <p:ph type="dt" sz="half" idx="10"/>
          </p:nvPr>
        </p:nvSpPr>
        <p:spPr/>
        <p:txBody>
          <a:bodyPr/>
          <a:lstStyle/>
          <a:p>
            <a:fld id="{35F83092-4EF0-4402-9ABC-02309072A954}"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57121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2079562" y="2045726"/>
            <a:ext cx="1120839" cy="774904"/>
          </a:xfrm>
          <a:prstGeom prst="rect">
            <a:avLst/>
          </a:prstGeom>
          <a:noFill/>
        </p:spPr>
      </p:pic>
      <p:sp>
        <p:nvSpPr>
          <p:cNvPr id="296963" name="Rectangle 3"/>
          <p:cNvSpPr>
            <a:spLocks noChangeArrowheads="1"/>
          </p:cNvSpPr>
          <p:nvPr/>
        </p:nvSpPr>
        <p:spPr bwMode="auto">
          <a:xfrm>
            <a:off x="3977878" y="1815704"/>
            <a:ext cx="3529013" cy="1200329"/>
          </a:xfrm>
          <a:prstGeom prst="rect">
            <a:avLst/>
          </a:prstGeom>
          <a:noFill/>
          <a:ln w="9525">
            <a:solidFill>
              <a:schemeClr val="folHlink"/>
            </a:solidFill>
            <a:miter lim="800000"/>
            <a:headEnd/>
            <a:tailEnd/>
          </a:ln>
          <a:effectLst/>
        </p:spPr>
        <p:txBody>
          <a:bodyPr>
            <a:spAutoFit/>
          </a:bodyPr>
          <a:lstStyle/>
          <a:p>
            <a:r>
              <a:rPr kumimoji="1" lang="en-US" altLang="zh-CN">
                <a:latin typeface="+mj-ea"/>
                <a:ea typeface="+mj-ea"/>
              </a:rPr>
              <a:t>Public class </a:t>
            </a:r>
            <a:r>
              <a:rPr kumimoji="1" lang="zh-CN" altLang="en-US">
                <a:latin typeface="+mj-ea"/>
                <a:ea typeface="+mj-ea"/>
              </a:rPr>
              <a:t>孙权</a:t>
            </a:r>
            <a:endParaRPr kumimoji="1" lang="en-US" altLang="zh-CN">
              <a:latin typeface="+mj-ea"/>
              <a:ea typeface="+mj-ea"/>
            </a:endParaRPr>
          </a:p>
          <a:p>
            <a:r>
              <a:rPr kumimoji="1" lang="en-US" altLang="zh-CN">
                <a:latin typeface="+mj-ea"/>
                <a:ea typeface="+mj-ea"/>
              </a:rPr>
              <a:t>{</a:t>
            </a:r>
          </a:p>
          <a:p>
            <a:r>
              <a:rPr lang="en-US" altLang="zh-CN">
                <a:latin typeface="+mj-ea"/>
                <a:ea typeface="+mj-ea"/>
              </a:rPr>
              <a:t>   public void  </a:t>
            </a:r>
            <a:r>
              <a:rPr kumimoji="1" lang="zh-CN" altLang="en-US">
                <a:latin typeface="+mj-ea"/>
                <a:ea typeface="+mj-ea"/>
              </a:rPr>
              <a:t>领兵相助</a:t>
            </a:r>
            <a:r>
              <a:rPr kumimoji="1" lang="zh-TW" altLang="zh-TW">
                <a:latin typeface="+mj-ea"/>
                <a:ea typeface="+mj-ea"/>
              </a:rPr>
              <a:t>()</a:t>
            </a:r>
            <a:r>
              <a:rPr kumimoji="1" lang="zh-TW" altLang="en-US">
                <a:latin typeface="+mj-ea"/>
                <a:ea typeface="+mj-ea"/>
              </a:rPr>
              <a:t>;</a:t>
            </a:r>
            <a:endParaRPr kumimoji="1" lang="zh-TW" altLang="zh-CN">
              <a:latin typeface="+mj-ea"/>
              <a:ea typeface="+mj-ea"/>
            </a:endParaRPr>
          </a:p>
          <a:p>
            <a:r>
              <a:rPr kumimoji="1" lang="en-US" altLang="zh-CN">
                <a:latin typeface="+mj-ea"/>
                <a:ea typeface="+mj-ea"/>
              </a:rPr>
              <a:t>}</a:t>
            </a:r>
            <a:endParaRPr kumimoji="1" lang="en-US" altLang="zh-TW">
              <a:latin typeface="+mj-ea"/>
              <a:ea typeface="+mj-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
        <p:nvSpPr>
          <p:cNvPr id="3" name="日期占位符 2"/>
          <p:cNvSpPr>
            <a:spLocks noGrp="1"/>
          </p:cNvSpPr>
          <p:nvPr>
            <p:ph type="dt" sz="half" idx="10"/>
          </p:nvPr>
        </p:nvSpPr>
        <p:spPr/>
        <p:txBody>
          <a:bodyPr/>
          <a:lstStyle/>
          <a:p>
            <a:fld id="{C73555BB-32F5-4BBB-8976-AC7B4F5837E4}"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7474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1464788" y="1652303"/>
            <a:ext cx="6775963" cy="1015663"/>
          </a:xfrm>
          <a:prstGeom prst="rect">
            <a:avLst/>
          </a:prstGeom>
          <a:noFill/>
          <a:ln w="9525">
            <a:noFill/>
            <a:miter lim="800000"/>
            <a:headEnd/>
            <a:tailEnd/>
          </a:ln>
          <a:effectLst/>
        </p:spPr>
        <p:txBody>
          <a:bodyPr wrap="square">
            <a:spAutoFit/>
          </a:bodyPr>
          <a:lstStyle/>
          <a:p>
            <a:pPr>
              <a:spcBef>
                <a:spcPct val="50000"/>
              </a:spcBef>
            </a:pPr>
            <a:r>
              <a:rPr lang="zh-CN" altLang="en-US" sz="2400" dirty="0">
                <a:latin typeface="+mj-ea"/>
                <a:ea typeface="+mj-ea"/>
              </a:rPr>
              <a:t>用例图、类图、活动图、时序图之间是什么关系？</a:t>
            </a:r>
          </a:p>
          <a:p>
            <a:pPr>
              <a:spcBef>
                <a:spcPct val="50000"/>
              </a:spcBef>
            </a:pPr>
            <a:r>
              <a:rPr lang="zh-CN" altLang="en-US" sz="2400" dirty="0">
                <a:latin typeface="+mj-ea"/>
                <a:ea typeface="+mj-ea"/>
              </a:rPr>
              <a:t>时序图有什么作用？</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3" name="标题 2"/>
          <p:cNvSpPr>
            <a:spLocks noGrp="1"/>
          </p:cNvSpPr>
          <p:nvPr>
            <p:ph type="title"/>
          </p:nvPr>
        </p:nvSpPr>
        <p:spPr/>
        <p:txBody>
          <a:bodyPr/>
          <a:lstStyle/>
          <a:p>
            <a:r>
              <a:rPr lang="zh-CN" altLang="en-US" dirty="0"/>
              <a:t>思考</a:t>
            </a:r>
          </a:p>
        </p:txBody>
      </p:sp>
      <p:sp>
        <p:nvSpPr>
          <p:cNvPr id="4" name="日期占位符 3"/>
          <p:cNvSpPr>
            <a:spLocks noGrp="1"/>
          </p:cNvSpPr>
          <p:nvPr>
            <p:ph type="dt" sz="half" idx="10"/>
          </p:nvPr>
        </p:nvSpPr>
        <p:spPr/>
        <p:txBody>
          <a:bodyPr/>
          <a:lstStyle/>
          <a:p>
            <a:fld id="{D9DB8C23-3D86-45C1-93BA-DAF52A9EF888}"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9898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left)">
                                      <p:cBhvr>
                                        <p:cTn id="7"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前情回顾</a:t>
            </a:r>
            <a:endParaRPr lang="zh-CN" altLang="en-US" dirty="0"/>
          </a:p>
        </p:txBody>
      </p:sp>
      <p:sp>
        <p:nvSpPr>
          <p:cNvPr id="3" name="内容占位符 2"/>
          <p:cNvSpPr>
            <a:spLocks noGrp="1"/>
          </p:cNvSpPr>
          <p:nvPr>
            <p:ph idx="1"/>
          </p:nvPr>
        </p:nvSpPr>
        <p:spPr>
          <a:xfrm>
            <a:off x="1094321" y="936246"/>
            <a:ext cx="4172159" cy="3682051"/>
          </a:xfrm>
        </p:spPr>
        <p:txBody>
          <a:bodyPr>
            <a:normAutofit/>
          </a:bodyPr>
          <a:lstStyle/>
          <a:p>
            <a:pPr marL="457200" indent="-457200">
              <a:lnSpc>
                <a:spcPct val="120000"/>
              </a:lnSpc>
              <a:spcBef>
                <a:spcPts val="600"/>
              </a:spcBef>
            </a:pPr>
            <a:r>
              <a:rPr lang="zh-CN" altLang="en-US" dirty="0">
                <a:solidFill>
                  <a:schemeClr val="bg2">
                    <a:lumMod val="50000"/>
                  </a:schemeClr>
                </a:solidFill>
              </a:rPr>
              <a:t>软件系统设计</a:t>
            </a:r>
          </a:p>
          <a:p>
            <a:pPr marL="1108620" lvl="1" indent="-457200">
              <a:lnSpc>
                <a:spcPct val="120000"/>
              </a:lnSpc>
              <a:spcBef>
                <a:spcPts val="600"/>
              </a:spcBef>
            </a:pPr>
            <a:r>
              <a:rPr lang="zh-CN" altLang="en-US" dirty="0" smtClean="0">
                <a:solidFill>
                  <a:schemeClr val="bg2">
                    <a:lumMod val="50000"/>
                  </a:schemeClr>
                </a:solidFill>
              </a:rPr>
              <a:t>模块</a:t>
            </a:r>
            <a:r>
              <a:rPr lang="zh-CN" altLang="en-US" dirty="0">
                <a:solidFill>
                  <a:schemeClr val="bg2">
                    <a:lumMod val="50000"/>
                  </a:schemeClr>
                </a:solidFill>
              </a:rPr>
              <a:t>设计及其原则</a:t>
            </a:r>
          </a:p>
          <a:p>
            <a:pPr marL="1108620" lvl="1" indent="-457200">
              <a:lnSpc>
                <a:spcPct val="120000"/>
              </a:lnSpc>
              <a:spcBef>
                <a:spcPts val="600"/>
              </a:spcBef>
            </a:pPr>
            <a:r>
              <a:rPr lang="zh-CN" altLang="en-US" dirty="0">
                <a:solidFill>
                  <a:schemeClr val="bg2">
                    <a:lumMod val="50000"/>
                  </a:schemeClr>
                </a:solidFill>
              </a:rPr>
              <a:t>面向对象设计</a:t>
            </a:r>
            <a:r>
              <a:rPr lang="zh-CN" altLang="en-US" dirty="0" smtClean="0">
                <a:solidFill>
                  <a:schemeClr val="bg2">
                    <a:lumMod val="50000"/>
                  </a:schemeClr>
                </a:solidFill>
              </a:rPr>
              <a:t>原则</a:t>
            </a:r>
            <a:endParaRPr lang="en-US" altLang="zh-CN" dirty="0" smtClean="0">
              <a:solidFill>
                <a:schemeClr val="bg2">
                  <a:lumMod val="50000"/>
                </a:schemeClr>
              </a:solidFill>
            </a:endParaRPr>
          </a:p>
          <a:p>
            <a:pPr marL="1108620" lvl="1" indent="-457200">
              <a:lnSpc>
                <a:spcPct val="120000"/>
              </a:lnSpc>
              <a:spcBef>
                <a:spcPts val="600"/>
              </a:spcBef>
            </a:pPr>
            <a:r>
              <a:rPr lang="zh-CN" altLang="en-US" dirty="0" smtClean="0">
                <a:solidFill>
                  <a:schemeClr val="bg2">
                    <a:lumMod val="50000"/>
                  </a:schemeClr>
                </a:solidFill>
              </a:rPr>
              <a:t>设计模式</a:t>
            </a:r>
          </a:p>
          <a:p>
            <a:pPr>
              <a:lnSpc>
                <a:spcPct val="120000"/>
              </a:lnSpc>
              <a:spcBef>
                <a:spcPts val="600"/>
              </a:spcBef>
            </a:pPr>
            <a:r>
              <a:rPr lang="zh-CN" altLang="en-US" dirty="0" smtClean="0">
                <a:solidFill>
                  <a:schemeClr val="bg2">
                    <a:lumMod val="50000"/>
                  </a:schemeClr>
                </a:solidFill>
              </a:rPr>
              <a:t>实验：</a:t>
            </a:r>
            <a:endParaRPr lang="en-US" altLang="zh-CN" dirty="0" smtClean="0">
              <a:solidFill>
                <a:schemeClr val="bg2">
                  <a:lumMod val="50000"/>
                </a:schemeClr>
              </a:solidFill>
            </a:endParaRPr>
          </a:p>
          <a:p>
            <a:pPr lvl="1">
              <a:lnSpc>
                <a:spcPct val="120000"/>
              </a:lnSpc>
              <a:spcBef>
                <a:spcPts val="600"/>
              </a:spcBef>
            </a:pPr>
            <a:r>
              <a:rPr lang="zh-CN" altLang="en-US" dirty="0" smtClean="0">
                <a:solidFill>
                  <a:schemeClr val="bg2">
                    <a:lumMod val="50000"/>
                  </a:schemeClr>
                </a:solidFill>
              </a:rPr>
              <a:t>设计系统的数据库</a:t>
            </a:r>
            <a:endParaRPr lang="zh-CN" altLang="en-US" dirty="0">
              <a:solidFill>
                <a:schemeClr val="bg2">
                  <a:lumMod val="50000"/>
                </a:schemeClr>
              </a:solidFill>
            </a:endParaRPr>
          </a:p>
        </p:txBody>
      </p:sp>
      <p:sp>
        <p:nvSpPr>
          <p:cNvPr id="4" name="日期占位符 3"/>
          <p:cNvSpPr>
            <a:spLocks noGrp="1"/>
          </p:cNvSpPr>
          <p:nvPr>
            <p:ph type="dt" sz="half" idx="10"/>
          </p:nvPr>
        </p:nvSpPr>
        <p:spPr/>
        <p:txBody>
          <a:bodyPr/>
          <a:lstStyle/>
          <a:p>
            <a:fld id="{7B166CC2-7E0F-4EE9-808F-2050E15C54DD}"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2</a:t>
            </a:fld>
            <a:endParaRPr lang="zh-CN" altLang="en-US"/>
          </a:p>
        </p:txBody>
      </p:sp>
      <p:grpSp>
        <p:nvGrpSpPr>
          <p:cNvPr id="9" name="组合 8"/>
          <p:cNvGrpSpPr/>
          <p:nvPr/>
        </p:nvGrpSpPr>
        <p:grpSpPr>
          <a:xfrm>
            <a:off x="6236034" y="1841214"/>
            <a:ext cx="1891966" cy="1999512"/>
            <a:chOff x="1516062" y="3403601"/>
            <a:chExt cx="2560638" cy="2846387"/>
          </a:xfrm>
          <a:solidFill>
            <a:schemeClr val="tx1">
              <a:lumMod val="65000"/>
              <a:lumOff val="35000"/>
            </a:schemeClr>
          </a:solidFill>
        </p:grpSpPr>
        <p:sp>
          <p:nvSpPr>
            <p:cNvPr id="10" name="Freeform 6"/>
            <p:cNvSpPr>
              <a:spLocks/>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p:cNvSpPr>
              <a:spLocks/>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664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06511" y="1486822"/>
            <a:ext cx="6674762" cy="2158101"/>
            <a:chOff x="1151347" y="1982429"/>
            <a:chExt cx="8899682" cy="2877468"/>
          </a:xfrm>
        </p:grpSpPr>
        <p:sp>
          <p:nvSpPr>
            <p:cNvPr id="153616" name="Rectangle 16"/>
            <p:cNvSpPr>
              <a:spLocks noChangeArrowheads="1"/>
            </p:cNvSpPr>
            <p:nvPr/>
          </p:nvSpPr>
          <p:spPr bwMode="auto">
            <a:xfrm>
              <a:off x="3238908" y="1982429"/>
              <a:ext cx="6401752" cy="615553"/>
            </a:xfrm>
            <a:prstGeom prst="rect">
              <a:avLst/>
            </a:prstGeom>
            <a:noFill/>
            <a:ln w="9525">
              <a:noFill/>
              <a:miter lim="800000"/>
              <a:headEnd/>
              <a:tailEnd/>
            </a:ln>
            <a:effectLst/>
          </p:spPr>
          <p:txBody>
            <a:bodyPr wrap="none">
              <a:spAutoFit/>
            </a:bodyPr>
            <a:lstStyle/>
            <a:p>
              <a:r>
                <a:rPr lang="zh-CN" altLang="en-US" sz="2400" dirty="0">
                  <a:latin typeface="+mj-ea"/>
                  <a:ea typeface="+mj-ea"/>
                </a:rPr>
                <a:t>活动图（从用户的角度描述用例）</a:t>
              </a:r>
            </a:p>
          </p:txBody>
        </p:sp>
        <p:sp>
          <p:nvSpPr>
            <p:cNvPr id="153620" name="Oval 20"/>
            <p:cNvSpPr>
              <a:spLocks noChangeArrowheads="1"/>
            </p:cNvSpPr>
            <p:nvPr/>
          </p:nvSpPr>
          <p:spPr bwMode="auto">
            <a:xfrm>
              <a:off x="1151347" y="2534879"/>
              <a:ext cx="1512887" cy="720725"/>
            </a:xfrm>
            <a:prstGeom prst="ellipse">
              <a:avLst/>
            </a:prstGeom>
            <a:noFill/>
            <a:ln w="9525">
              <a:solidFill>
                <a:srgbClr val="D24726"/>
              </a:solidFill>
              <a:round/>
              <a:headEnd/>
              <a:tailEnd/>
            </a:ln>
            <a:effectLst/>
          </p:spPr>
          <p:txBody>
            <a:bodyPr wrap="none" anchor="ctr"/>
            <a:lstStyle/>
            <a:p>
              <a:pPr algn="ctr"/>
              <a:r>
                <a:rPr lang="zh-CN" altLang="en-US" sz="2400" dirty="0">
                  <a:latin typeface="+mj-ea"/>
                  <a:ea typeface="+mj-ea"/>
                </a:rPr>
                <a:t>用例</a:t>
              </a:r>
            </a:p>
          </p:txBody>
        </p:sp>
        <p:sp>
          <p:nvSpPr>
            <p:cNvPr id="153621" name="Rectangle 21"/>
            <p:cNvSpPr>
              <a:spLocks noChangeArrowheads="1"/>
            </p:cNvSpPr>
            <p:nvPr/>
          </p:nvSpPr>
          <p:spPr bwMode="auto">
            <a:xfrm>
              <a:off x="3238908" y="3111142"/>
              <a:ext cx="6812121" cy="615553"/>
            </a:xfrm>
            <a:prstGeom prst="rect">
              <a:avLst/>
            </a:prstGeom>
            <a:noFill/>
            <a:ln w="9525">
              <a:noFill/>
              <a:miter lim="800000"/>
              <a:headEnd/>
              <a:tailEnd/>
            </a:ln>
            <a:effectLst/>
          </p:spPr>
          <p:txBody>
            <a:bodyPr wrap="none">
              <a:spAutoFit/>
            </a:bodyPr>
            <a:lstStyle/>
            <a:p>
              <a:r>
                <a:rPr lang="zh-CN" altLang="en-US" sz="2400" dirty="0">
                  <a:latin typeface="+mj-ea"/>
                  <a:ea typeface="+mj-ea"/>
                </a:rPr>
                <a:t>时序图（从计算机的角度描述用例）</a:t>
              </a:r>
            </a:p>
          </p:txBody>
        </p:sp>
        <p:sp>
          <p:nvSpPr>
            <p:cNvPr id="153622" name="Line 22"/>
            <p:cNvSpPr>
              <a:spLocks noChangeShapeType="1"/>
            </p:cNvSpPr>
            <p:nvPr/>
          </p:nvSpPr>
          <p:spPr bwMode="auto">
            <a:xfrm flipH="1">
              <a:off x="2540409" y="2247542"/>
              <a:ext cx="698500" cy="384175"/>
            </a:xfrm>
            <a:prstGeom prst="line">
              <a:avLst/>
            </a:prstGeom>
            <a:noFill/>
            <a:ln w="9525">
              <a:solidFill>
                <a:srgbClr val="D24726"/>
              </a:solidFill>
              <a:round/>
              <a:headEnd/>
              <a:tailEnd type="triangle" w="med" len="med"/>
            </a:ln>
            <a:effectLst/>
          </p:spPr>
          <p:txBody>
            <a:bodyPr/>
            <a:lstStyle/>
            <a:p>
              <a:endParaRPr lang="zh-CN" altLang="en-US" sz="1600">
                <a:latin typeface="+mj-ea"/>
                <a:ea typeface="+mj-ea"/>
              </a:endParaRPr>
            </a:p>
          </p:txBody>
        </p:sp>
        <p:sp>
          <p:nvSpPr>
            <p:cNvPr id="153623" name="Line 23"/>
            <p:cNvSpPr>
              <a:spLocks noChangeShapeType="1"/>
            </p:cNvSpPr>
            <p:nvPr/>
          </p:nvSpPr>
          <p:spPr bwMode="auto">
            <a:xfrm flipH="1" flipV="1">
              <a:off x="2540409" y="3065104"/>
              <a:ext cx="771525" cy="261938"/>
            </a:xfrm>
            <a:prstGeom prst="line">
              <a:avLst/>
            </a:prstGeom>
            <a:noFill/>
            <a:ln w="9525">
              <a:solidFill>
                <a:srgbClr val="D24726"/>
              </a:solidFill>
              <a:round/>
              <a:headEnd/>
              <a:tailEnd type="triangle" w="med" len="med"/>
            </a:ln>
            <a:effectLst/>
          </p:spPr>
          <p:txBody>
            <a:bodyPr/>
            <a:lstStyle/>
            <a:p>
              <a:endParaRPr lang="zh-CN" altLang="en-US" sz="1600">
                <a:latin typeface="+mj-ea"/>
                <a:ea typeface="+mj-ea"/>
              </a:endParaRPr>
            </a:p>
          </p:txBody>
        </p:sp>
        <p:sp>
          <p:nvSpPr>
            <p:cNvPr id="153624" name="Rectangle 24"/>
            <p:cNvSpPr>
              <a:spLocks noChangeArrowheads="1"/>
            </p:cNvSpPr>
            <p:nvPr/>
          </p:nvSpPr>
          <p:spPr bwMode="auto">
            <a:xfrm>
              <a:off x="5126260" y="4244344"/>
              <a:ext cx="2708433" cy="615553"/>
            </a:xfrm>
            <a:prstGeom prst="rect">
              <a:avLst/>
            </a:prstGeom>
            <a:noFill/>
            <a:ln w="9525">
              <a:noFill/>
              <a:miter lim="800000"/>
              <a:headEnd/>
              <a:tailEnd/>
            </a:ln>
            <a:effectLst/>
          </p:spPr>
          <p:txBody>
            <a:bodyPr wrap="none">
              <a:spAutoFit/>
            </a:bodyPr>
            <a:lstStyle/>
            <a:p>
              <a:r>
                <a:rPr lang="zh-CN" altLang="en-US" sz="2400" dirty="0">
                  <a:latin typeface="+mj-ea"/>
                  <a:ea typeface="+mj-ea"/>
                </a:rPr>
                <a:t>对象间的交互</a:t>
              </a:r>
            </a:p>
          </p:txBody>
        </p:sp>
        <p:sp>
          <p:nvSpPr>
            <p:cNvPr id="153625" name="Line 25"/>
            <p:cNvSpPr>
              <a:spLocks noChangeShapeType="1"/>
            </p:cNvSpPr>
            <p:nvPr/>
          </p:nvSpPr>
          <p:spPr bwMode="auto">
            <a:xfrm flipH="1" flipV="1">
              <a:off x="6132735" y="3642682"/>
              <a:ext cx="0" cy="601663"/>
            </a:xfrm>
            <a:prstGeom prst="line">
              <a:avLst/>
            </a:prstGeom>
            <a:noFill/>
            <a:ln w="38100">
              <a:solidFill>
                <a:srgbClr val="D24726"/>
              </a:solidFill>
              <a:round/>
              <a:headEnd/>
              <a:tailEnd type="triangle" w="med" len="med"/>
            </a:ln>
            <a:effectLst/>
          </p:spPr>
          <p:txBody>
            <a:bodyPr/>
            <a:lstStyle/>
            <a:p>
              <a:r>
                <a:rPr lang="en-US" altLang="zh-CN" sz="1600" dirty="0">
                  <a:latin typeface="+mj-ea"/>
                  <a:ea typeface="+mj-ea"/>
                </a:rPr>
                <a:t>.</a:t>
              </a:r>
              <a:endParaRPr lang="zh-CN" altLang="en-US" sz="1600" dirty="0">
                <a:latin typeface="+mj-ea"/>
                <a:ea typeface="+mj-ea"/>
              </a:endParaRPr>
            </a:p>
          </p:txBody>
        </p:sp>
      </p:grpSp>
      <p:sp>
        <p:nvSpPr>
          <p:cNvPr id="5" name="标题 4"/>
          <p:cNvSpPr>
            <a:spLocks noGrp="1"/>
          </p:cNvSpPr>
          <p:nvPr>
            <p:ph type="title"/>
          </p:nvPr>
        </p:nvSpPr>
        <p:spPr/>
        <p:txBody>
          <a:bodyPr/>
          <a:lstStyle/>
          <a:p>
            <a:r>
              <a:rPr lang="zh-CN" altLang="en-US" dirty="0"/>
              <a:t>用例图、活动图、时序图之间的</a:t>
            </a:r>
            <a:r>
              <a:rPr lang="zh-CN" altLang="en-US" dirty="0" smtClean="0"/>
              <a:t>关系</a:t>
            </a:r>
            <a:endParaRPr lang="zh-CN" altLang="en-US" dirty="0"/>
          </a:p>
        </p:txBody>
      </p:sp>
      <p:sp>
        <p:nvSpPr>
          <p:cNvPr id="3" name="日期占位符 2"/>
          <p:cNvSpPr>
            <a:spLocks noGrp="1"/>
          </p:cNvSpPr>
          <p:nvPr>
            <p:ph type="dt" sz="half" idx="10"/>
          </p:nvPr>
        </p:nvSpPr>
        <p:spPr/>
        <p:txBody>
          <a:bodyPr/>
          <a:lstStyle/>
          <a:p>
            <a:fld id="{22B5E40A-FA58-4700-B78B-4AF9780CDA45}"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104977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4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89635" y="2373293"/>
            <a:ext cx="3671888" cy="1860947"/>
          </a:xfrm>
          <a:prstGeom prst="rect">
            <a:avLst/>
          </a:prstGeom>
          <a:noFill/>
        </p:spPr>
      </p:pic>
      <p:grpSp>
        <p:nvGrpSpPr>
          <p:cNvPr id="2" name="Group 11"/>
          <p:cNvGrpSpPr>
            <a:grpSpLocks/>
          </p:cNvGrpSpPr>
          <p:nvPr/>
        </p:nvGrpSpPr>
        <p:grpSpPr bwMode="auto">
          <a:xfrm>
            <a:off x="2626519" y="1085497"/>
            <a:ext cx="3835004" cy="1084660"/>
            <a:chOff x="1292" y="1096"/>
            <a:chExt cx="3221" cy="911"/>
          </a:xfrm>
        </p:grpSpPr>
        <p:pic>
          <p:nvPicPr>
            <p:cNvPr id="193538" name="Picture 2"/>
            <p:cNvPicPr>
              <a:picLocks noChangeAspect="1" noChangeArrowheads="1"/>
            </p:cNvPicPr>
            <p:nvPr/>
          </p:nvPicPr>
          <p:blipFill>
            <a:blip r:embed="rId4" cstate="print"/>
            <a:srcRect l="2994" r="76749"/>
            <a:stretch>
              <a:fillRect/>
            </a:stretch>
          </p:blipFill>
          <p:spPr bwMode="auto">
            <a:xfrm>
              <a:off x="1292" y="1096"/>
              <a:ext cx="635" cy="911"/>
            </a:xfrm>
            <a:prstGeom prst="rect">
              <a:avLst/>
            </a:prstGeom>
            <a:noFill/>
            <a:ln w="9525">
              <a:noFill/>
              <a:miter lim="800000"/>
              <a:headEnd/>
              <a:tailEnd/>
            </a:ln>
            <a:effectLst/>
          </p:spPr>
        </p:pic>
        <p:pic>
          <p:nvPicPr>
            <p:cNvPr id="193541" name="Picture 5"/>
            <p:cNvPicPr>
              <a:picLocks noChangeAspect="1" noChangeArrowheads="1"/>
            </p:cNvPicPr>
            <p:nvPr/>
          </p:nvPicPr>
          <p:blipFill>
            <a:blip r:embed="rId4" cstate="print"/>
            <a:srcRect l="76781" r="2962"/>
            <a:stretch>
              <a:fillRect/>
            </a:stretch>
          </p:blipFill>
          <p:spPr bwMode="auto">
            <a:xfrm>
              <a:off x="3878" y="1096"/>
              <a:ext cx="635" cy="911"/>
            </a:xfrm>
            <a:prstGeom prst="rect">
              <a:avLst/>
            </a:prstGeom>
            <a:noFill/>
            <a:ln w="9525">
              <a:noFill/>
              <a:miter lim="800000"/>
              <a:headEnd/>
              <a:tailEnd/>
            </a:ln>
            <a:effectLst/>
          </p:spPr>
        </p:pic>
        <p:pic>
          <p:nvPicPr>
            <p:cNvPr id="193542" name="Picture 6"/>
            <p:cNvPicPr>
              <a:picLocks noChangeAspect="1" noChangeArrowheads="1"/>
            </p:cNvPicPr>
            <p:nvPr/>
          </p:nvPicPr>
          <p:blipFill>
            <a:blip r:embed="rId4" cstate="print"/>
            <a:srcRect l="39169" r="40573"/>
            <a:stretch>
              <a:fillRect/>
            </a:stretch>
          </p:blipFill>
          <p:spPr bwMode="auto">
            <a:xfrm>
              <a:off x="2653" y="1096"/>
              <a:ext cx="635" cy="911"/>
            </a:xfrm>
            <a:prstGeom prst="rect">
              <a:avLst/>
            </a:prstGeom>
            <a:noFill/>
            <a:ln w="9525">
              <a:noFill/>
              <a:miter lim="800000"/>
              <a:headEnd/>
              <a:tailEnd/>
            </a:ln>
            <a:effectLst/>
          </p:spPr>
        </p:pic>
      </p:grpSp>
      <p:sp>
        <p:nvSpPr>
          <p:cNvPr id="193546" name="Text Box 10"/>
          <p:cNvSpPr txBox="1">
            <a:spLocks noChangeArrowheads="1"/>
          </p:cNvSpPr>
          <p:nvPr/>
        </p:nvSpPr>
        <p:spPr bwMode="auto">
          <a:xfrm>
            <a:off x="2512858" y="4234240"/>
            <a:ext cx="4429125"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思考：消息是什么？与类是什么关系？</a:t>
            </a:r>
            <a:endParaRPr lang="en-US" altLang="zh-CN" b="1" dirty="0">
              <a:solidFill>
                <a:srgbClr val="FF0000"/>
              </a:solidFill>
            </a:endParaRPr>
          </a:p>
        </p:txBody>
      </p:sp>
      <p:sp>
        <p:nvSpPr>
          <p:cNvPr id="7" name="标题 6"/>
          <p:cNvSpPr>
            <a:spLocks noGrp="1"/>
          </p:cNvSpPr>
          <p:nvPr>
            <p:ph type="title"/>
          </p:nvPr>
        </p:nvSpPr>
        <p:spPr/>
        <p:txBody>
          <a:bodyPr/>
          <a:lstStyle/>
          <a:p>
            <a:r>
              <a:rPr lang="zh-CN" altLang="en-US" dirty="0"/>
              <a:t>类图与时序图之间的</a:t>
            </a:r>
            <a:r>
              <a:rPr lang="zh-CN" altLang="en-US" dirty="0" smtClean="0"/>
              <a:t>关系</a:t>
            </a:r>
            <a:endParaRPr lang="zh-CN" altLang="en-US" dirty="0"/>
          </a:p>
        </p:txBody>
      </p:sp>
      <p:sp>
        <p:nvSpPr>
          <p:cNvPr id="5" name="日期占位符 4"/>
          <p:cNvSpPr>
            <a:spLocks noGrp="1"/>
          </p:cNvSpPr>
          <p:nvPr>
            <p:ph type="dt" sz="half" idx="10"/>
          </p:nvPr>
        </p:nvSpPr>
        <p:spPr/>
        <p:txBody>
          <a:bodyPr/>
          <a:lstStyle/>
          <a:p>
            <a:fld id="{4D8E5CA9-0263-45B1-B171-DA1870E48841}" type="datetime1">
              <a:rPr lang="zh-CN" altLang="en-US" smtClean="0"/>
              <a:t>2020/5/27</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131587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randombar(horizontal)">
                                      <p:cBhvr>
                                        <p:cTn id="12" dur="500"/>
                                        <p:tgtEl>
                                          <p:spTgt spid="1935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546"/>
                                        </p:tgtEl>
                                        <p:attrNameLst>
                                          <p:attrName>style.visibility</p:attrName>
                                        </p:attrNameLst>
                                      </p:cBhvr>
                                      <p:to>
                                        <p:strVal val="visible"/>
                                      </p:to>
                                    </p:set>
                                    <p:animEffect transition="in" filter="wipe(left)">
                                      <p:cBhvr>
                                        <p:cTn id="17" dur="500"/>
                                        <p:tgtEl>
                                          <p:spTgt spid="19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类图与时序图之间的</a:t>
            </a:r>
            <a:r>
              <a:rPr lang="zh-CN" altLang="en-US" dirty="0" smtClean="0"/>
              <a:t>关系</a:t>
            </a:r>
            <a:endParaRPr lang="zh-CN" altLang="en-US" dirty="0"/>
          </a:p>
        </p:txBody>
      </p:sp>
      <p:sp>
        <p:nvSpPr>
          <p:cNvPr id="4" name="日期占位符 3"/>
          <p:cNvSpPr>
            <a:spLocks noGrp="1"/>
          </p:cNvSpPr>
          <p:nvPr>
            <p:ph type="dt" sz="half" idx="10"/>
          </p:nvPr>
        </p:nvSpPr>
        <p:spPr/>
        <p:txBody>
          <a:bodyPr/>
          <a:lstStyle/>
          <a:p>
            <a:fld id="{5F235420-679F-417D-A65D-020B3C64E05B}"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graphicFrame>
        <p:nvGraphicFramePr>
          <p:cNvPr id="194617" name="Group 57"/>
          <p:cNvGraphicFramePr>
            <a:graphicFrameLocks noGrp="1"/>
          </p:cNvGraphicFramePr>
          <p:nvPr>
            <p:ph idx="4294967295"/>
            <p:extLst>
              <p:ext uri="{D42A27DB-BD31-4B8C-83A1-F6EECF244321}">
                <p14:modId xmlns:p14="http://schemas.microsoft.com/office/powerpoint/2010/main" val="94254306"/>
              </p:ext>
            </p:extLst>
          </p:nvPr>
        </p:nvGraphicFramePr>
        <p:xfrm>
          <a:off x="2200429" y="1674060"/>
          <a:ext cx="5159439" cy="1028700"/>
        </p:xfrm>
        <a:graphic>
          <a:graphicData uri="http://schemas.openxmlformats.org/drawingml/2006/table">
            <a:tbl>
              <a:tblPr>
                <a:tableStyleId>{BC89EF96-8CEA-46FF-86C4-4CE0E7609802}</a:tableStyleId>
              </a:tblPr>
              <a:tblGrid>
                <a:gridCol w="2580782">
                  <a:extLst>
                    <a:ext uri="{9D8B030D-6E8A-4147-A177-3AD203B41FA5}">
                      <a16:colId xmlns="" xmlns:a16="http://schemas.microsoft.com/office/drawing/2014/main" val="20000"/>
                    </a:ext>
                  </a:extLst>
                </a:gridCol>
                <a:gridCol w="2578657">
                  <a:extLst>
                    <a:ext uri="{9D8B030D-6E8A-4147-A177-3AD203B41FA5}">
                      <a16:colId xmlns="" xmlns:a16="http://schemas.microsoft.com/office/drawing/2014/main" val="20001"/>
                    </a:ext>
                  </a:extLst>
                </a:gridCol>
              </a:tblGrid>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chemeClr val="bg1"/>
                          </a:solidFill>
                          <a:effectLst/>
                        </a:rPr>
                        <a:t>类图</a:t>
                      </a:r>
                      <a:endParaRPr kumimoji="0" lang="zh-CN" altLang="en-US" sz="1800" b="1" i="0" u="none" strike="noStrike" cap="none" normalizeH="0" baseline="0" dirty="0" smtClean="0">
                        <a:ln>
                          <a:noFill/>
                        </a:ln>
                        <a:solidFill>
                          <a:schemeClr val="bg1"/>
                        </a:solidFill>
                        <a:effectLst/>
                        <a:latin typeface="Arial" charset="0"/>
                        <a:ea typeface="宋体" charset="-122"/>
                      </a:endParaRPr>
                    </a:p>
                  </a:txBody>
                  <a:tcPr marL="73243" marR="73243" marT="34290" marB="34290" horzOverflow="overflow">
                    <a:solidFill>
                      <a:schemeClr val="accent1"/>
                    </a:solidFill>
                  </a:tcPr>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b="1" u="none" strike="noStrike" cap="none" normalizeH="0" baseline="0" dirty="0" smtClean="0">
                          <a:ln>
                            <a:noFill/>
                          </a:ln>
                          <a:solidFill>
                            <a:schemeClr val="bg1"/>
                          </a:solidFill>
                          <a:effectLst/>
                        </a:rPr>
                        <a:t>时序图</a:t>
                      </a:r>
                      <a:endParaRPr kumimoji="0" lang="zh-CN" altLang="en-US" sz="1800" b="1" i="0" u="none" strike="noStrike" cap="none" normalizeH="0" baseline="0" dirty="0" smtClean="0">
                        <a:ln>
                          <a:noFill/>
                        </a:ln>
                        <a:solidFill>
                          <a:schemeClr val="bg1"/>
                        </a:solidFill>
                        <a:effectLst/>
                        <a:latin typeface="Arial" charset="0"/>
                        <a:ea typeface="宋体" charset="-122"/>
                      </a:endParaRPr>
                    </a:p>
                  </a:txBody>
                  <a:tcPr marL="73243" marR="73243" marT="34290" marB="34290" horzOverflow="overflow">
                    <a:solidFill>
                      <a:schemeClr val="accent1"/>
                    </a:solidFill>
                  </a:tcPr>
                </a:tc>
                <a:extLst>
                  <a:ext uri="{0D108BD9-81ED-4DB2-BD59-A6C34878D82A}">
                    <a16:rowId xmlns="" xmlns:a16="http://schemas.microsoft.com/office/drawing/2014/main" val="10000"/>
                  </a:ext>
                </a:extLst>
              </a:tr>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smtClean="0">
                          <a:ln>
                            <a:noFill/>
                          </a:ln>
                          <a:solidFill>
                            <a:schemeClr val="tx1"/>
                          </a:solidFill>
                          <a:effectLst/>
                        </a:rPr>
                        <a:t>类</a:t>
                      </a:r>
                      <a:endParaRPr kumimoji="0" lang="zh-CN" altLang="en-US" sz="1800" b="1" i="0" u="none" strike="noStrike" cap="none" normalizeH="0" baseline="0" smtClean="0">
                        <a:ln>
                          <a:noFill/>
                        </a:ln>
                        <a:solidFill>
                          <a:schemeClr val="tx1"/>
                        </a:solidFill>
                        <a:effectLst/>
                        <a:latin typeface="Arial" charset="0"/>
                        <a:ea typeface="宋体" charset="-122"/>
                      </a:endParaRPr>
                    </a:p>
                  </a:txBody>
                  <a:tcPr marL="73243" marR="73243" marT="34290" marB="34290" horzOverflow="overflow"/>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smtClean="0">
                          <a:ln>
                            <a:noFill/>
                          </a:ln>
                          <a:solidFill>
                            <a:schemeClr val="tx1"/>
                          </a:solidFill>
                          <a:effectLst/>
                        </a:rPr>
                        <a:t>对象</a:t>
                      </a:r>
                      <a:endParaRPr kumimoji="0" lang="zh-CN" altLang="en-US" sz="1800" b="1" i="0" u="none" strike="noStrike" cap="none" normalizeH="0" baseline="0" smtClean="0">
                        <a:ln>
                          <a:noFill/>
                        </a:ln>
                        <a:solidFill>
                          <a:schemeClr val="tx1"/>
                        </a:solidFill>
                        <a:effectLst/>
                        <a:latin typeface="Arial" charset="0"/>
                        <a:ea typeface="宋体" charset="-122"/>
                      </a:endParaRPr>
                    </a:p>
                  </a:txBody>
                  <a:tcPr marL="73243" marR="73243" marT="34290" marB="34290" horzOverflow="overflow"/>
                </a:tc>
                <a:extLst>
                  <a:ext uri="{0D108BD9-81ED-4DB2-BD59-A6C34878D82A}">
                    <a16:rowId xmlns="" xmlns:a16="http://schemas.microsoft.com/office/drawing/2014/main" val="10001"/>
                  </a:ext>
                </a:extLst>
              </a:tr>
              <a:tr h="342900">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dirty="0" smtClean="0">
                          <a:ln>
                            <a:noFill/>
                          </a:ln>
                          <a:solidFill>
                            <a:schemeClr val="tx1"/>
                          </a:solidFill>
                          <a:effectLst/>
                        </a:rPr>
                        <a:t>操作</a:t>
                      </a:r>
                      <a:endParaRPr kumimoji="0" lang="zh-CN" altLang="en-US" sz="1800" b="1" i="0" u="none" strike="noStrike" cap="none" normalizeH="0" baseline="0" dirty="0" smtClean="0">
                        <a:ln>
                          <a:noFill/>
                        </a:ln>
                        <a:solidFill>
                          <a:schemeClr val="tx1"/>
                        </a:solidFill>
                        <a:effectLst/>
                        <a:latin typeface="Arial" charset="0"/>
                        <a:ea typeface="宋体" charset="-122"/>
                      </a:endParaRPr>
                    </a:p>
                  </a:txBody>
                  <a:tcPr marL="73243" marR="73243" marT="34290" marB="34290" horzOverflow="overflow"/>
                </a:tc>
                <a:tc>
                  <a:txBody>
                    <a:bodyPr/>
                    <a:lstStyle/>
                    <a:p>
                      <a:pPr marL="0" marR="0" lvl="0" indent="0" algn="ctr" defTabSz="-13873163" rtl="0" eaLnBrk="0" fontAlgn="base" latinLnBrk="0" hangingPunct="0">
                        <a:lnSpc>
                          <a:spcPct val="100000"/>
                        </a:lnSpc>
                        <a:spcBef>
                          <a:spcPct val="20000"/>
                        </a:spcBef>
                        <a:spcAft>
                          <a:spcPct val="0"/>
                        </a:spcAft>
                        <a:buClrTx/>
                        <a:buSzTx/>
                        <a:buFontTx/>
                        <a:buNone/>
                        <a:tabLst/>
                      </a:pPr>
                      <a:r>
                        <a:rPr kumimoji="0" lang="zh-CN" altLang="en-US" sz="1800" u="none" strike="noStrike" cap="none" normalizeH="0" baseline="0" dirty="0" smtClean="0">
                          <a:ln>
                            <a:noFill/>
                          </a:ln>
                          <a:solidFill>
                            <a:schemeClr val="tx1"/>
                          </a:solidFill>
                          <a:effectLst/>
                        </a:rPr>
                        <a:t>消息</a:t>
                      </a:r>
                      <a:endParaRPr kumimoji="0" lang="zh-CN" altLang="en-US" sz="1800" b="1" i="0" u="none" strike="noStrike" cap="none" normalizeH="0" baseline="0" dirty="0" smtClean="0">
                        <a:ln>
                          <a:noFill/>
                        </a:ln>
                        <a:solidFill>
                          <a:schemeClr val="tx1"/>
                        </a:solidFill>
                        <a:effectLst/>
                        <a:latin typeface="Arial" charset="0"/>
                        <a:ea typeface="宋体" charset="-122"/>
                      </a:endParaRPr>
                    </a:p>
                  </a:txBody>
                  <a:tcPr marL="73243" marR="73243" marT="34290" marB="34290" horzOverflow="overflow"/>
                </a:tc>
                <a:extLst>
                  <a:ext uri="{0D108BD9-81ED-4DB2-BD59-A6C34878D82A}">
                    <a16:rowId xmlns="" xmlns:a16="http://schemas.microsoft.com/office/drawing/2014/main" val="10002"/>
                  </a:ext>
                </a:extLst>
              </a:tr>
            </a:tbl>
          </a:graphicData>
        </a:graphic>
      </p:graphicFrame>
      <p:sp>
        <p:nvSpPr>
          <p:cNvPr id="194632" name="Text Box 72"/>
          <p:cNvSpPr txBox="1">
            <a:spLocks noChangeArrowheads="1"/>
          </p:cNvSpPr>
          <p:nvPr/>
        </p:nvSpPr>
        <p:spPr bwMode="auto">
          <a:xfrm>
            <a:off x="1094321" y="3191067"/>
            <a:ext cx="7763929" cy="461665"/>
          </a:xfrm>
          <a:prstGeom prst="rect">
            <a:avLst/>
          </a:prstGeom>
          <a:noFill/>
          <a:ln w="9525">
            <a:noFill/>
            <a:miter lim="800000"/>
            <a:headEnd/>
            <a:tailEnd/>
          </a:ln>
          <a:effectLst/>
        </p:spPr>
        <p:txBody>
          <a:bodyPr wrap="square">
            <a:spAutoFit/>
          </a:bodyPr>
          <a:lstStyle/>
          <a:p>
            <a:pPr>
              <a:spcBef>
                <a:spcPct val="50000"/>
              </a:spcBef>
            </a:pPr>
            <a:r>
              <a:rPr lang="zh-CN" altLang="en-US" sz="2400" dirty="0">
                <a:latin typeface="+mj-ea"/>
                <a:ea typeface="+mj-ea"/>
              </a:rPr>
              <a:t>类图描述系统的静态结构，时序图描述系统的动态行为。</a:t>
            </a:r>
          </a:p>
        </p:txBody>
      </p:sp>
    </p:spTree>
    <p:extLst>
      <p:ext uri="{BB962C8B-B14F-4D97-AF65-F5344CB8AC3E}">
        <p14:creationId xmlns:p14="http://schemas.microsoft.com/office/powerpoint/2010/main" val="223272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4617"/>
                                        </p:tgtEl>
                                        <p:attrNameLst>
                                          <p:attrName>style.visibility</p:attrName>
                                        </p:attrNameLst>
                                      </p:cBhvr>
                                      <p:to>
                                        <p:strVal val="visible"/>
                                      </p:to>
                                    </p:set>
                                    <p:animEffect transition="in" filter="randombar(horizontal)">
                                      <p:cBhvr>
                                        <p:cTn id="7" dur="500"/>
                                        <p:tgtEl>
                                          <p:spTgt spid="1946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32"/>
                                        </p:tgtEl>
                                        <p:attrNameLst>
                                          <p:attrName>style.visibility</p:attrName>
                                        </p:attrNameLst>
                                      </p:cBhvr>
                                      <p:to>
                                        <p:strVal val="visible"/>
                                      </p:to>
                                    </p:set>
                                    <p:animEffect transition="in" filter="wipe(left)">
                                      <p:cBhvr>
                                        <p:cTn id="12" dur="500"/>
                                        <p:tgtEl>
                                          <p:spTgt spid="19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类图与时序图之间的</a:t>
            </a:r>
            <a:r>
              <a:rPr lang="zh-CN" altLang="en-US" dirty="0" smtClean="0"/>
              <a:t>关系</a:t>
            </a:r>
            <a:endParaRPr lang="zh-CN" altLang="en-US" dirty="0"/>
          </a:p>
        </p:txBody>
      </p:sp>
      <p:sp>
        <p:nvSpPr>
          <p:cNvPr id="2" name="日期占位符 1"/>
          <p:cNvSpPr>
            <a:spLocks noGrp="1"/>
          </p:cNvSpPr>
          <p:nvPr>
            <p:ph type="dt" sz="half" idx="10"/>
          </p:nvPr>
        </p:nvSpPr>
        <p:spPr/>
        <p:txBody>
          <a:bodyPr/>
          <a:lstStyle/>
          <a:p>
            <a:fld id="{ABB44F17-3CED-4D7A-9EFC-A7D023718B5B}" type="datetime1">
              <a:rPr lang="zh-CN" altLang="en-US" smtClean="0"/>
              <a:t>2020/5/27</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rot="21444272">
            <a:off x="1158936" y="888526"/>
            <a:ext cx="6786563" cy="3007519"/>
          </a:xfrm>
          <a:prstGeom prst="rect">
            <a:avLst/>
          </a:prstGeom>
        </p:spPr>
      </p:pic>
      <p:sp>
        <p:nvSpPr>
          <p:cNvPr id="11" name="文本框 10"/>
          <p:cNvSpPr txBox="1"/>
          <p:nvPr/>
        </p:nvSpPr>
        <p:spPr>
          <a:xfrm>
            <a:off x="2807454" y="4048165"/>
            <a:ext cx="4031873" cy="400110"/>
          </a:xfrm>
          <a:prstGeom prst="rect">
            <a:avLst/>
          </a:prstGeom>
          <a:noFill/>
        </p:spPr>
        <p:txBody>
          <a:bodyPr wrap="none" rtlCol="0">
            <a:spAutoFit/>
          </a:bodyPr>
          <a:lstStyle/>
          <a:p>
            <a:r>
              <a:rPr lang="zh-CN" altLang="en-US" sz="2000" dirty="0">
                <a:latin typeface="+mj-ea"/>
                <a:ea typeface="+mj-ea"/>
              </a:rPr>
              <a:t>用例与领域类和实现类之间的关系</a:t>
            </a:r>
          </a:p>
        </p:txBody>
      </p:sp>
    </p:spTree>
    <p:extLst>
      <p:ext uri="{BB962C8B-B14F-4D97-AF65-F5344CB8AC3E}">
        <p14:creationId xmlns:p14="http://schemas.microsoft.com/office/powerpoint/2010/main" val="100998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8244" y="2142242"/>
            <a:ext cx="4157663" cy="1981200"/>
          </a:xfrm>
          <a:prstGeom prst="rect">
            <a:avLst/>
          </a:prstGeom>
          <a:noFill/>
        </p:spPr>
      </p:pic>
      <p:pic>
        <p:nvPicPr>
          <p:cNvPr id="205827" name="Picture 3"/>
          <p:cNvPicPr>
            <a:picLocks noChangeAspect="1" noChangeArrowheads="1"/>
          </p:cNvPicPr>
          <p:nvPr/>
        </p:nvPicPr>
        <p:blipFill>
          <a:blip r:embed="rId3" cstate="print"/>
          <a:srcRect l="76781" r="2962"/>
          <a:stretch>
            <a:fillRect/>
          </a:stretch>
        </p:blipFill>
        <p:spPr bwMode="auto">
          <a:xfrm>
            <a:off x="6693868" y="2795099"/>
            <a:ext cx="756047" cy="1084659"/>
          </a:xfrm>
          <a:prstGeom prst="rect">
            <a:avLst/>
          </a:prstGeom>
          <a:noFill/>
          <a:ln w="9525">
            <a:noFill/>
            <a:miter lim="800000"/>
            <a:headEnd/>
            <a:tailEnd/>
          </a:ln>
          <a:effectLst/>
        </p:spPr>
      </p:pic>
      <p:sp>
        <p:nvSpPr>
          <p:cNvPr id="205828" name="Text Box 4"/>
          <p:cNvSpPr txBox="1">
            <a:spLocks noChangeArrowheads="1"/>
          </p:cNvSpPr>
          <p:nvPr/>
        </p:nvSpPr>
        <p:spPr bwMode="auto">
          <a:xfrm>
            <a:off x="3157730" y="4225337"/>
            <a:ext cx="3401615"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需要在类</a:t>
            </a:r>
            <a:r>
              <a:rPr lang="en-US" altLang="zh-CN" b="1" dirty="0">
                <a:solidFill>
                  <a:srgbClr val="FF0000"/>
                </a:solidFill>
              </a:rPr>
              <a:t>C</a:t>
            </a:r>
            <a:r>
              <a:rPr lang="zh-CN" altLang="en-US" b="1" dirty="0">
                <a:solidFill>
                  <a:srgbClr val="FF0000"/>
                </a:solidFill>
              </a:rPr>
              <a:t>中添加操作“</a:t>
            </a:r>
            <a:r>
              <a:rPr lang="en-US" altLang="zh-CN" b="1" dirty="0">
                <a:solidFill>
                  <a:srgbClr val="FF0000"/>
                </a:solidFill>
              </a:rPr>
              <a:t>K”</a:t>
            </a:r>
          </a:p>
        </p:txBody>
      </p:sp>
      <p:sp>
        <p:nvSpPr>
          <p:cNvPr id="205829" name="Text Box 5"/>
          <p:cNvSpPr txBox="1">
            <a:spLocks noChangeArrowheads="1"/>
          </p:cNvSpPr>
          <p:nvPr/>
        </p:nvSpPr>
        <p:spPr bwMode="auto">
          <a:xfrm>
            <a:off x="972337" y="1048271"/>
            <a:ext cx="7772400" cy="853567"/>
          </a:xfrm>
          <a:prstGeom prst="rect">
            <a:avLst/>
          </a:prstGeom>
          <a:noFill/>
          <a:ln w="9525">
            <a:noFill/>
            <a:miter lim="800000"/>
            <a:headEnd/>
            <a:tailEnd/>
          </a:ln>
          <a:effectLst/>
        </p:spPr>
        <p:txBody>
          <a:bodyPr wrap="square">
            <a:spAutoFit/>
          </a:bodyPr>
          <a:lstStyle/>
          <a:p>
            <a:pPr>
              <a:lnSpc>
                <a:spcPct val="130000"/>
              </a:lnSpc>
            </a:pPr>
            <a:r>
              <a:rPr lang="zh-CN" altLang="en-US" sz="2000" dirty="0">
                <a:latin typeface="+mj-ea"/>
                <a:ea typeface="+mj-ea"/>
              </a:rPr>
              <a:t>若出现了一个新的消息（不是类中的操作），则需要为类添加一个新的操作。</a:t>
            </a:r>
          </a:p>
        </p:txBody>
      </p:sp>
      <p:sp>
        <p:nvSpPr>
          <p:cNvPr id="10" name="标题 9"/>
          <p:cNvSpPr>
            <a:spLocks noGrp="1"/>
          </p:cNvSpPr>
          <p:nvPr>
            <p:ph type="title"/>
          </p:nvPr>
        </p:nvSpPr>
        <p:spPr/>
        <p:txBody>
          <a:bodyPr/>
          <a:lstStyle/>
          <a:p>
            <a:r>
              <a:rPr lang="zh-CN" altLang="en-US" dirty="0"/>
              <a:t>类图与时序图之间的</a:t>
            </a:r>
            <a:r>
              <a:rPr lang="zh-CN" altLang="en-US" dirty="0" smtClean="0"/>
              <a:t>关系</a:t>
            </a:r>
            <a:endParaRPr lang="zh-CN" altLang="en-US" dirty="0"/>
          </a:p>
        </p:txBody>
      </p:sp>
      <p:sp>
        <p:nvSpPr>
          <p:cNvPr id="4" name="日期占位符 3"/>
          <p:cNvSpPr>
            <a:spLocks noGrp="1"/>
          </p:cNvSpPr>
          <p:nvPr>
            <p:ph type="dt" sz="half" idx="10"/>
          </p:nvPr>
        </p:nvSpPr>
        <p:spPr/>
        <p:txBody>
          <a:bodyPr/>
          <a:lstStyle/>
          <a:p>
            <a:fld id="{596B7900-831F-4738-BE1C-B3362507C8AD}"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136362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Effect transition="in" filter="wipe(left)">
                                      <p:cBhvr>
                                        <p:cTn id="7" dur="500"/>
                                        <p:tgtEl>
                                          <p:spTgt spid="20582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826"/>
                                        </p:tgtEl>
                                        <p:attrNameLst>
                                          <p:attrName>style.visibility</p:attrName>
                                        </p:attrNameLst>
                                      </p:cBhvr>
                                      <p:to>
                                        <p:strVal val="visible"/>
                                      </p:to>
                                    </p:set>
                                    <p:animEffect transition="in" filter="randombar(horizontal)">
                                      <p:cBhvr>
                                        <p:cTn id="12" dur="500"/>
                                        <p:tgtEl>
                                          <p:spTgt spid="2058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827"/>
                                        </p:tgtEl>
                                        <p:attrNameLst>
                                          <p:attrName>style.visibility</p:attrName>
                                        </p:attrNameLst>
                                      </p:cBhvr>
                                      <p:to>
                                        <p:strVal val="visible"/>
                                      </p:to>
                                    </p:set>
                                    <p:animEffect transition="in" filter="randombar(horizontal)">
                                      <p:cBhvr>
                                        <p:cTn id="17" dur="500"/>
                                        <p:tgtEl>
                                          <p:spTgt spid="2058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5828"/>
                                        </p:tgtEl>
                                        <p:attrNameLst>
                                          <p:attrName>style.visibility</p:attrName>
                                        </p:attrNameLst>
                                      </p:cBhvr>
                                      <p:to>
                                        <p:strVal val="visible"/>
                                      </p:to>
                                    </p:set>
                                    <p:animEffect transition="in" filter="barn(inVertical)">
                                      <p:cBhvr>
                                        <p:cTn id="22"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p:bldP spid="2058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4" name="标题 3"/>
          <p:cNvSpPr>
            <a:spLocks noGrp="1"/>
          </p:cNvSpPr>
          <p:nvPr>
            <p:ph type="title"/>
          </p:nvPr>
        </p:nvSpPr>
        <p:spPr/>
        <p:txBody>
          <a:bodyPr/>
          <a:lstStyle/>
          <a:p>
            <a:r>
              <a:rPr lang="zh-CN" altLang="en-US" dirty="0" smtClean="0"/>
              <a:t>时序</a:t>
            </a:r>
            <a:r>
              <a:rPr lang="zh-CN" altLang="en-US" dirty="0"/>
              <a:t>图的</a:t>
            </a:r>
            <a:r>
              <a:rPr lang="zh-CN" altLang="en-US" dirty="0" smtClean="0"/>
              <a:t>作用</a:t>
            </a:r>
            <a:endParaRPr lang="zh-CN" altLang="en-US" dirty="0"/>
          </a:p>
        </p:txBody>
      </p:sp>
      <p:sp>
        <p:nvSpPr>
          <p:cNvPr id="3" name="文本框 2"/>
          <p:cNvSpPr txBox="1"/>
          <p:nvPr/>
        </p:nvSpPr>
        <p:spPr>
          <a:xfrm>
            <a:off x="669073" y="1201577"/>
            <a:ext cx="8189177" cy="2677656"/>
          </a:xfrm>
          <a:prstGeom prst="rect">
            <a:avLst/>
          </a:prstGeom>
          <a:noFill/>
        </p:spPr>
        <p:txBody>
          <a:bodyPr wrap="square" rtlCol="0">
            <a:spAutoFit/>
          </a:bodyPr>
          <a:lstStyle/>
          <a:p>
            <a:pPr marL="342900" indent="-342900">
              <a:spcBef>
                <a:spcPct val="50000"/>
              </a:spcBef>
              <a:buFont typeface="Arial" panose="020B0604020202020204" pitchFamily="34" charset="0"/>
              <a:buChar char="•"/>
            </a:pPr>
            <a:r>
              <a:rPr lang="zh-CN" altLang="en-US" sz="2400" dirty="0">
                <a:latin typeface="+mj-ea"/>
                <a:ea typeface="+mj-ea"/>
              </a:rPr>
              <a:t>用对象间的交互来描述用例</a:t>
            </a:r>
          </a:p>
          <a:p>
            <a:pPr marL="342900" indent="-342900">
              <a:spcBef>
                <a:spcPct val="50000"/>
              </a:spcBef>
              <a:buFont typeface="Arial" panose="020B0604020202020204" pitchFamily="34" charset="0"/>
              <a:buChar char="•"/>
            </a:pPr>
            <a:r>
              <a:rPr lang="zh-CN" altLang="en-US" sz="2400" dirty="0">
                <a:latin typeface="+mj-ea"/>
                <a:ea typeface="+mj-ea"/>
              </a:rPr>
              <a:t>寻找类的操作：</a:t>
            </a:r>
            <a:endParaRPr lang="en-US" altLang="zh-CN" sz="2400" dirty="0">
              <a:latin typeface="+mj-ea"/>
              <a:ea typeface="+mj-ea"/>
            </a:endParaRPr>
          </a:p>
          <a:p>
            <a:pPr marL="685800" lvl="1" indent="-342900">
              <a:spcBef>
                <a:spcPct val="50000"/>
              </a:spcBef>
              <a:buFont typeface="Arial" panose="020B0604020202020204" pitchFamily="34" charset="0"/>
              <a:buChar char="•"/>
            </a:pPr>
            <a:r>
              <a:rPr lang="zh-CN" altLang="en-US" sz="2000" dirty="0">
                <a:latin typeface="+mj-ea"/>
                <a:ea typeface="+mj-ea"/>
              </a:rPr>
              <a:t>描述用例的事件流，标识参与这个用例的对象，并以服务的形式将用例的行为分配到对象上；</a:t>
            </a:r>
            <a:endParaRPr lang="en-US" altLang="zh-CN" sz="2000" dirty="0">
              <a:latin typeface="+mj-ea"/>
              <a:ea typeface="+mj-ea"/>
            </a:endParaRPr>
          </a:p>
          <a:p>
            <a:pPr marL="685800" lvl="1" indent="-342900">
              <a:lnSpc>
                <a:spcPct val="120000"/>
              </a:lnSpc>
              <a:spcBef>
                <a:spcPct val="50000"/>
              </a:spcBef>
              <a:buFont typeface="Arial" panose="020B0604020202020204" pitchFamily="34" charset="0"/>
              <a:buChar char="•"/>
            </a:pPr>
            <a:r>
              <a:rPr lang="zh-CN" altLang="en-US" sz="2000" dirty="0">
                <a:latin typeface="+mj-ea"/>
                <a:ea typeface="+mj-ea"/>
              </a:rPr>
              <a:t>通过分析时序图，可以细化用例的流程，以便发现更多的对象和服务。</a:t>
            </a:r>
          </a:p>
        </p:txBody>
      </p:sp>
      <p:sp>
        <p:nvSpPr>
          <p:cNvPr id="5" name="日期占位符 4"/>
          <p:cNvSpPr>
            <a:spLocks noGrp="1"/>
          </p:cNvSpPr>
          <p:nvPr>
            <p:ph type="dt" sz="half" idx="10"/>
          </p:nvPr>
        </p:nvSpPr>
        <p:spPr/>
        <p:txBody>
          <a:bodyPr/>
          <a:lstStyle/>
          <a:p>
            <a:fld id="{6FE8C661-3A4F-446B-A9CD-94CDF37E08CA}" type="datetime1">
              <a:rPr lang="zh-CN" altLang="en-US" smtClean="0"/>
              <a:t>2020/5/27</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65451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71682" name="Rectangle 2"/>
          <p:cNvSpPr>
            <a:spLocks noGrp="1" noChangeArrowheads="1"/>
          </p:cNvSpPr>
          <p:nvPr>
            <p:ph type="title"/>
          </p:nvPr>
        </p:nvSpPr>
        <p:spPr/>
        <p:txBody>
          <a:bodyPr/>
          <a:lstStyle/>
          <a:p>
            <a:pPr algn="l"/>
            <a:r>
              <a:rPr lang="zh-CN" altLang="en-US" dirty="0" smtClean="0"/>
              <a:t>时序图的组成</a:t>
            </a:r>
          </a:p>
        </p:txBody>
      </p:sp>
      <p:sp>
        <p:nvSpPr>
          <p:cNvPr id="71693" name="Text Box 13"/>
          <p:cNvSpPr txBox="1">
            <a:spLocks noChangeArrowheads="1"/>
          </p:cNvSpPr>
          <p:nvPr/>
        </p:nvSpPr>
        <p:spPr bwMode="auto">
          <a:xfrm>
            <a:off x="768096" y="871067"/>
            <a:ext cx="8090154" cy="1384995"/>
          </a:xfrm>
          <a:prstGeom prst="rect">
            <a:avLst/>
          </a:prstGeom>
          <a:noFill/>
          <a:ln w="9525">
            <a:noFill/>
            <a:miter lim="800000"/>
            <a:headEnd/>
            <a:tailEnd/>
          </a:ln>
          <a:effectLst/>
        </p:spPr>
        <p:txBody>
          <a:bodyPr wrap="square">
            <a:spAutoFit/>
          </a:bodyPr>
          <a:lstStyle/>
          <a:p>
            <a:pPr>
              <a:lnSpc>
                <a:spcPct val="140000"/>
              </a:lnSpc>
            </a:pPr>
            <a:r>
              <a:rPr lang="zh-CN" altLang="en-US" sz="2000" dirty="0">
                <a:latin typeface="+mj-ea"/>
                <a:ea typeface="+mj-ea"/>
              </a:rPr>
              <a:t>一、对象</a:t>
            </a:r>
          </a:p>
          <a:p>
            <a:pPr>
              <a:lnSpc>
                <a:spcPct val="140000"/>
              </a:lnSpc>
            </a:pPr>
            <a:r>
              <a:rPr lang="zh-CN" altLang="en-US" sz="2000" dirty="0">
                <a:latin typeface="+mj-ea"/>
                <a:ea typeface="+mj-ea"/>
              </a:rPr>
              <a:t>对象是类的实例，对象是通过类来创建的，我们可以把类看作是创建对象的模板。</a:t>
            </a:r>
          </a:p>
        </p:txBody>
      </p:sp>
      <p:pic>
        <p:nvPicPr>
          <p:cNvPr id="71701" name="Picture 2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10253" y="1888913"/>
            <a:ext cx="3671888" cy="1860947"/>
          </a:xfrm>
          <a:prstGeom prst="rect">
            <a:avLst/>
          </a:prstGeom>
          <a:noFill/>
        </p:spPr>
      </p:pic>
      <p:grpSp>
        <p:nvGrpSpPr>
          <p:cNvPr id="2" name="Group 22"/>
          <p:cNvGrpSpPr>
            <a:grpSpLocks/>
          </p:cNvGrpSpPr>
          <p:nvPr/>
        </p:nvGrpSpPr>
        <p:grpSpPr bwMode="auto">
          <a:xfrm>
            <a:off x="2528695" y="3672814"/>
            <a:ext cx="3835004" cy="1084659"/>
            <a:chOff x="1292" y="1096"/>
            <a:chExt cx="3221" cy="911"/>
          </a:xfrm>
        </p:grpSpPr>
        <p:pic>
          <p:nvPicPr>
            <p:cNvPr id="71703" name="Picture 23"/>
            <p:cNvPicPr>
              <a:picLocks noChangeAspect="1" noChangeArrowheads="1"/>
            </p:cNvPicPr>
            <p:nvPr/>
          </p:nvPicPr>
          <p:blipFill>
            <a:blip r:embed="rId3" cstate="print"/>
            <a:srcRect l="2994" r="76749"/>
            <a:stretch>
              <a:fillRect/>
            </a:stretch>
          </p:blipFill>
          <p:spPr bwMode="auto">
            <a:xfrm>
              <a:off x="1292" y="1096"/>
              <a:ext cx="635" cy="911"/>
            </a:xfrm>
            <a:prstGeom prst="rect">
              <a:avLst/>
            </a:prstGeom>
            <a:noFill/>
            <a:ln w="9525">
              <a:noFill/>
              <a:miter lim="800000"/>
              <a:headEnd/>
              <a:tailEnd/>
            </a:ln>
            <a:effectLst/>
          </p:spPr>
        </p:pic>
        <p:pic>
          <p:nvPicPr>
            <p:cNvPr id="71704" name="Picture 24"/>
            <p:cNvPicPr>
              <a:picLocks noChangeAspect="1" noChangeArrowheads="1"/>
            </p:cNvPicPr>
            <p:nvPr/>
          </p:nvPicPr>
          <p:blipFill>
            <a:blip r:embed="rId3" cstate="print"/>
            <a:srcRect l="76781" r="2962"/>
            <a:stretch>
              <a:fillRect/>
            </a:stretch>
          </p:blipFill>
          <p:spPr bwMode="auto">
            <a:xfrm>
              <a:off x="3878" y="1096"/>
              <a:ext cx="635" cy="911"/>
            </a:xfrm>
            <a:prstGeom prst="rect">
              <a:avLst/>
            </a:prstGeom>
            <a:noFill/>
            <a:ln w="9525">
              <a:noFill/>
              <a:miter lim="800000"/>
              <a:headEnd/>
              <a:tailEnd/>
            </a:ln>
            <a:effectLst/>
          </p:spPr>
        </p:pic>
        <p:pic>
          <p:nvPicPr>
            <p:cNvPr id="71705" name="Picture 25"/>
            <p:cNvPicPr>
              <a:picLocks noChangeAspect="1" noChangeArrowheads="1"/>
            </p:cNvPicPr>
            <p:nvPr/>
          </p:nvPicPr>
          <p:blipFill>
            <a:blip r:embed="rId3" cstate="print"/>
            <a:srcRect l="39169" r="40573"/>
            <a:stretch>
              <a:fillRect/>
            </a:stretch>
          </p:blipFill>
          <p:spPr bwMode="auto">
            <a:xfrm>
              <a:off x="2653" y="1096"/>
              <a:ext cx="635" cy="911"/>
            </a:xfrm>
            <a:prstGeom prst="rect">
              <a:avLst/>
            </a:prstGeom>
            <a:noFill/>
            <a:ln w="9525">
              <a:noFill/>
              <a:miter lim="800000"/>
              <a:headEnd/>
              <a:tailEnd/>
            </a:ln>
            <a:effectLst/>
          </p:spPr>
        </p:pic>
      </p:grpSp>
      <p:sp>
        <p:nvSpPr>
          <p:cNvPr id="4" name="日期占位符 3"/>
          <p:cNvSpPr>
            <a:spLocks noGrp="1"/>
          </p:cNvSpPr>
          <p:nvPr>
            <p:ph type="dt" sz="half" idx="10"/>
          </p:nvPr>
        </p:nvSpPr>
        <p:spPr/>
        <p:txBody>
          <a:bodyPr/>
          <a:lstStyle/>
          <a:p>
            <a:fld id="{8CC4D4A2-4DC5-4B8D-9C4E-ACAFF13D7F55}"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55534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3" name="文本占位符 2"/>
          <p:cNvSpPr>
            <a:spLocks noGrp="1"/>
          </p:cNvSpPr>
          <p:nvPr>
            <p:ph idx="1"/>
          </p:nvPr>
        </p:nvSpPr>
        <p:spPr/>
        <p:txBody>
          <a:bodyPr>
            <a:normAutofit lnSpcReduction="10000"/>
          </a:bodyPr>
          <a:lstStyle/>
          <a:p>
            <a:pPr>
              <a:lnSpc>
                <a:spcPct val="80000"/>
              </a:lnSpc>
              <a:spcAft>
                <a:spcPts val="1350"/>
              </a:spcAft>
              <a:buNone/>
            </a:pPr>
            <a:r>
              <a:rPr lang="en-US" altLang="zh-CN" sz="2100" dirty="0">
                <a:latin typeface="+mn-ea"/>
              </a:rPr>
              <a:t>1</a:t>
            </a:r>
            <a:r>
              <a:rPr lang="zh-CN" altLang="en-US" sz="2100" dirty="0">
                <a:latin typeface="+mn-ea"/>
              </a:rPr>
              <a:t>、</a:t>
            </a:r>
            <a:r>
              <a:rPr lang="zh-CN" altLang="en-US" sz="2100" dirty="0">
                <a:latin typeface="宋体" charset="-122"/>
              </a:rPr>
              <a:t>对象的符号</a:t>
            </a:r>
            <a:endParaRPr lang="zh-CN" altLang="en-US" sz="1800" dirty="0">
              <a:latin typeface="宋体" charset="-122"/>
            </a:endParaRPr>
          </a:p>
          <a:p>
            <a:pPr>
              <a:lnSpc>
                <a:spcPct val="80000"/>
              </a:lnSpc>
              <a:buFontTx/>
              <a:buNone/>
            </a:pPr>
            <a:r>
              <a:rPr lang="zh-CN" altLang="en-US" sz="1800" dirty="0">
                <a:latin typeface="宋体" charset="-122"/>
              </a:rPr>
              <a:t>  时序图中的每个对象显示在单独的列里。</a:t>
            </a:r>
            <a:endParaRPr lang="en-US" altLang="zh-CN" sz="1800" dirty="0">
              <a:latin typeface="宋体" charset="-122"/>
            </a:endParaRPr>
          </a:p>
          <a:p>
            <a:pPr>
              <a:lnSpc>
                <a:spcPct val="80000"/>
              </a:lnSpc>
              <a:buFontTx/>
              <a:buNone/>
            </a:pPr>
            <a:endParaRPr lang="en-US" altLang="zh-CN" sz="1800" dirty="0">
              <a:latin typeface="宋体" charset="-122"/>
            </a:endParaRPr>
          </a:p>
          <a:p>
            <a:pPr>
              <a:lnSpc>
                <a:spcPct val="80000"/>
              </a:lnSpc>
              <a:buFontTx/>
              <a:buNone/>
            </a:pPr>
            <a:endParaRPr lang="en-US" altLang="zh-CN" sz="1800" dirty="0">
              <a:latin typeface="宋体" charset="-122"/>
            </a:endParaRPr>
          </a:p>
          <a:p>
            <a:pPr>
              <a:lnSpc>
                <a:spcPct val="80000"/>
              </a:lnSpc>
              <a:buFontTx/>
              <a:buNone/>
            </a:pPr>
            <a:endParaRPr lang="en-US" altLang="zh-CN" sz="1800" dirty="0">
              <a:latin typeface="宋体" charset="-122"/>
            </a:endParaRPr>
          </a:p>
          <a:p>
            <a:pPr marL="0" indent="0">
              <a:spcBef>
                <a:spcPct val="50000"/>
              </a:spcBef>
              <a:buNone/>
            </a:pPr>
            <a:r>
              <a:rPr lang="en-US" altLang="zh-CN" sz="2100" dirty="0"/>
              <a:t>2</a:t>
            </a:r>
            <a:r>
              <a:rPr lang="zh-CN" altLang="en-US" sz="2100" dirty="0"/>
              <a:t>、对象的左右排列位置</a:t>
            </a:r>
          </a:p>
          <a:p>
            <a:pPr marL="0" indent="0">
              <a:spcBef>
                <a:spcPts val="450"/>
              </a:spcBef>
              <a:buNone/>
            </a:pPr>
            <a:r>
              <a:rPr lang="zh-CN" altLang="en-US" sz="1800" dirty="0"/>
              <a:t>       对象的左右顺序并不重要，但是为了图面的清晰整洁起见，通常应遵循以下两个原则：</a:t>
            </a:r>
          </a:p>
          <a:p>
            <a:pPr marL="0" indent="0">
              <a:spcBef>
                <a:spcPts val="450"/>
              </a:spcBef>
              <a:buNone/>
            </a:pPr>
            <a:r>
              <a:rPr lang="zh-CN" altLang="en-US" sz="1800" dirty="0"/>
              <a:t>（</a:t>
            </a:r>
            <a:r>
              <a:rPr lang="en-US" altLang="zh-CN" sz="1800" dirty="0"/>
              <a:t>1</a:t>
            </a:r>
            <a:r>
              <a:rPr lang="zh-CN" altLang="en-US" sz="1800" dirty="0"/>
              <a:t>）把交互频繁的对象尽可能地靠拢。</a:t>
            </a:r>
          </a:p>
          <a:p>
            <a:pPr marL="0" indent="0">
              <a:spcBef>
                <a:spcPts val="450"/>
              </a:spcBef>
              <a:buNone/>
            </a:pPr>
            <a:r>
              <a:rPr lang="zh-CN" altLang="en-US" sz="1800" dirty="0"/>
              <a:t>（</a:t>
            </a:r>
            <a:r>
              <a:rPr lang="en-US" altLang="zh-CN" sz="1800" dirty="0"/>
              <a:t>2</a:t>
            </a:r>
            <a:r>
              <a:rPr lang="zh-CN" altLang="en-US" sz="1800" dirty="0"/>
              <a:t>）把初始化整个交互活动的对象（有时是一个参与者）放置在最左边。</a:t>
            </a:r>
          </a:p>
        </p:txBody>
      </p:sp>
      <p:sp>
        <p:nvSpPr>
          <p:cNvPr id="5" name="日期占位符 4"/>
          <p:cNvSpPr>
            <a:spLocks noGrp="1"/>
          </p:cNvSpPr>
          <p:nvPr>
            <p:ph type="dt" sz="half" idx="10"/>
          </p:nvPr>
        </p:nvSpPr>
        <p:spPr/>
        <p:txBody>
          <a:bodyPr/>
          <a:lstStyle/>
          <a:p>
            <a:fld id="{BD906A3F-79F8-4C87-A74D-DB9E0A801688}" type="datetime1">
              <a:rPr lang="zh-CN" altLang="en-US" smtClean="0"/>
              <a:t>2020/5/27</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grpSp>
        <p:nvGrpSpPr>
          <p:cNvPr id="4" name="组合 3"/>
          <p:cNvGrpSpPr/>
          <p:nvPr/>
        </p:nvGrpSpPr>
        <p:grpSpPr>
          <a:xfrm>
            <a:off x="2106512" y="1950157"/>
            <a:ext cx="5156001" cy="1022157"/>
            <a:chOff x="989320" y="2985831"/>
            <a:chExt cx="6874668" cy="1362876"/>
          </a:xfrm>
        </p:grpSpPr>
        <p:pic>
          <p:nvPicPr>
            <p:cNvPr id="210948" name="Picture 4"/>
            <p:cNvPicPr>
              <a:picLocks noChangeAspect="1" noChangeArrowheads="1"/>
            </p:cNvPicPr>
            <p:nvPr/>
          </p:nvPicPr>
          <p:blipFill>
            <a:blip r:embed="rId2" cstate="print"/>
            <a:srcRect/>
            <a:stretch>
              <a:fillRect/>
            </a:stretch>
          </p:blipFill>
          <p:spPr bwMode="auto">
            <a:xfrm>
              <a:off x="3221345" y="2985831"/>
              <a:ext cx="2376487" cy="827088"/>
            </a:xfrm>
            <a:prstGeom prst="rect">
              <a:avLst/>
            </a:prstGeom>
            <a:noFill/>
          </p:spPr>
        </p:pic>
        <p:pic>
          <p:nvPicPr>
            <p:cNvPr id="210949" name="Picture 5"/>
            <p:cNvPicPr>
              <a:picLocks noChangeAspect="1" noChangeArrowheads="1"/>
            </p:cNvPicPr>
            <p:nvPr/>
          </p:nvPicPr>
          <p:blipFill>
            <a:blip r:embed="rId3" cstate="print"/>
            <a:srcRect/>
            <a:stretch>
              <a:fillRect/>
            </a:stretch>
          </p:blipFill>
          <p:spPr bwMode="auto">
            <a:xfrm>
              <a:off x="989320" y="3011231"/>
              <a:ext cx="1728787" cy="781050"/>
            </a:xfrm>
            <a:prstGeom prst="rect">
              <a:avLst/>
            </a:prstGeom>
            <a:noFill/>
          </p:spPr>
        </p:pic>
        <p:pic>
          <p:nvPicPr>
            <p:cNvPr id="210950" name="Picture 6"/>
            <p:cNvPicPr>
              <a:picLocks noChangeAspect="1" noChangeArrowheads="1"/>
            </p:cNvPicPr>
            <p:nvPr/>
          </p:nvPicPr>
          <p:blipFill>
            <a:blip r:embed="rId4" cstate="print"/>
            <a:srcRect/>
            <a:stretch>
              <a:fillRect/>
            </a:stretch>
          </p:blipFill>
          <p:spPr bwMode="auto">
            <a:xfrm>
              <a:off x="6101070" y="3011231"/>
              <a:ext cx="1655763" cy="785813"/>
            </a:xfrm>
            <a:prstGeom prst="rect">
              <a:avLst/>
            </a:prstGeom>
            <a:noFill/>
          </p:spPr>
        </p:pic>
        <p:sp>
          <p:nvSpPr>
            <p:cNvPr id="210951" name="Text Box 7"/>
            <p:cNvSpPr txBox="1">
              <a:spLocks noChangeArrowheads="1"/>
            </p:cNvSpPr>
            <p:nvPr/>
          </p:nvSpPr>
          <p:spPr bwMode="auto">
            <a:xfrm>
              <a:off x="5993913" y="3856264"/>
              <a:ext cx="1870075" cy="492443"/>
            </a:xfrm>
            <a:prstGeom prst="rect">
              <a:avLst/>
            </a:prstGeom>
            <a:noFill/>
            <a:ln w="9525">
              <a:noFill/>
              <a:miter lim="800000"/>
              <a:headEnd/>
              <a:tailEnd/>
            </a:ln>
            <a:effectLst/>
          </p:spPr>
          <p:txBody>
            <a:bodyPr>
              <a:spAutoFit/>
            </a:bodyPr>
            <a:lstStyle/>
            <a:p>
              <a:pPr algn="ctr"/>
              <a:r>
                <a:rPr lang="zh-CN" altLang="en-US" dirty="0">
                  <a:solidFill>
                    <a:srgbClr val="FF0000"/>
                  </a:solidFill>
                </a:rPr>
                <a:t>匿名对象</a:t>
              </a:r>
            </a:p>
          </p:txBody>
        </p:sp>
      </p:grpSp>
    </p:spTree>
    <p:extLst>
      <p:ext uri="{BB962C8B-B14F-4D97-AF65-F5344CB8AC3E}">
        <p14:creationId xmlns:p14="http://schemas.microsoft.com/office/powerpoint/2010/main" val="309004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500"/>
                                        <p:tgtEl>
                                          <p:spTgt spid="3">
                                            <p:txEl>
                                              <p:pRg st="5" end="5"/>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up)">
                                      <p:cBhvr>
                                        <p:cTn id="24" dur="500"/>
                                        <p:tgtEl>
                                          <p:spTgt spid="3">
                                            <p:txEl>
                                              <p:pRg st="6" end="6"/>
                                            </p:txEl>
                                          </p:spTgt>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up)">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69795" y="893263"/>
            <a:ext cx="7393259" cy="3170099"/>
          </a:xfrm>
          <a:prstGeom prst="rect">
            <a:avLst/>
          </a:prstGeom>
          <a:noFill/>
          <a:ln w="9525">
            <a:noFill/>
            <a:miter lim="800000"/>
            <a:headEnd/>
            <a:tailEnd/>
          </a:ln>
          <a:effectLst/>
        </p:spPr>
        <p:txBody>
          <a:bodyPr wrap="square">
            <a:spAutoFit/>
          </a:bodyPr>
          <a:lstStyle/>
          <a:p>
            <a:r>
              <a:rPr lang="zh-CN" altLang="en-US" sz="2000" dirty="0">
                <a:latin typeface="+mj-ea"/>
                <a:ea typeface="+mj-ea"/>
              </a:rPr>
              <a:t>二、生命线（</a:t>
            </a:r>
            <a:r>
              <a:rPr lang="en-US" altLang="zh-CN" sz="2000" dirty="0">
                <a:latin typeface="+mj-ea"/>
                <a:ea typeface="+mj-ea"/>
              </a:rPr>
              <a:t>lifeline</a:t>
            </a:r>
            <a:r>
              <a:rPr lang="zh-CN" altLang="en-US" sz="2000" dirty="0">
                <a:latin typeface="+mj-ea"/>
                <a:ea typeface="+mj-ea"/>
              </a:rPr>
              <a:t>）</a:t>
            </a:r>
          </a:p>
          <a:p>
            <a:endParaRPr lang="zh-CN" altLang="en-US" sz="2000" dirty="0">
              <a:latin typeface="+mj-ea"/>
              <a:ea typeface="+mj-ea"/>
            </a:endParaRPr>
          </a:p>
          <a:p>
            <a:r>
              <a:rPr lang="zh-CN" altLang="en-US" sz="2000" dirty="0">
                <a:latin typeface="+mj-ea"/>
                <a:ea typeface="+mj-ea"/>
              </a:rPr>
              <a:t>表示对象的生存时间。生命线从对象创建开始到对象销毁时终止。</a:t>
            </a:r>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en-US" altLang="zh-CN" sz="2000" dirty="0">
              <a:latin typeface="+mj-ea"/>
              <a:ea typeface="+mj-ea"/>
            </a:endParaRPr>
          </a:p>
          <a:p>
            <a:endParaRPr lang="zh-CN" altLang="en-US" sz="2000" dirty="0">
              <a:latin typeface="+mj-ea"/>
              <a:ea typeface="+mj-ea"/>
            </a:endParaRPr>
          </a:p>
        </p:txBody>
      </p:sp>
      <p:pic>
        <p:nvPicPr>
          <p:cNvPr id="156681"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2542" y="1849007"/>
            <a:ext cx="1074367" cy="859112"/>
          </a:xfrm>
          <a:prstGeom prst="rect">
            <a:avLst/>
          </a:prstGeom>
          <a:noFill/>
        </p:spPr>
      </p:pic>
      <p:sp>
        <p:nvSpPr>
          <p:cNvPr id="156682" name="Text Box 10"/>
          <p:cNvSpPr txBox="1">
            <a:spLocks noChangeArrowheads="1"/>
          </p:cNvSpPr>
          <p:nvPr/>
        </p:nvSpPr>
        <p:spPr bwMode="auto">
          <a:xfrm>
            <a:off x="995164" y="2133221"/>
            <a:ext cx="4123246" cy="1723549"/>
          </a:xfrm>
          <a:prstGeom prst="rect">
            <a:avLst/>
          </a:prstGeom>
          <a:noFill/>
          <a:ln w="9525">
            <a:noFill/>
            <a:miter lim="800000"/>
            <a:headEnd/>
            <a:tailEnd/>
          </a:ln>
          <a:effectLst/>
        </p:spPr>
        <p:txBody>
          <a:bodyPr wrap="square">
            <a:spAutoFit/>
          </a:bodyPr>
          <a:lstStyle/>
          <a:p>
            <a:pPr marL="257175" indent="-257175" eaLnBrk="0" hangingPunct="0">
              <a:lnSpc>
                <a:spcPct val="90000"/>
              </a:lnSpc>
              <a:spcBef>
                <a:spcPct val="20000"/>
              </a:spcBef>
              <a:buFont typeface="Arial" panose="020B0604020202020204" pitchFamily="34" charset="0"/>
              <a:buChar char="•"/>
            </a:pPr>
            <a:r>
              <a:rPr lang="zh-CN" altLang="en-US" sz="2000" dirty="0">
                <a:latin typeface="+mj-ea"/>
                <a:ea typeface="+mj-ea"/>
              </a:rPr>
              <a:t>对象在生命线上的两种状态：</a:t>
            </a:r>
          </a:p>
          <a:p>
            <a:pPr eaLnBrk="0" hangingPunct="0">
              <a:lnSpc>
                <a:spcPct val="90000"/>
              </a:lnSpc>
              <a:spcBef>
                <a:spcPct val="20000"/>
              </a:spcBef>
            </a:pPr>
            <a:endParaRPr lang="zh-CN" altLang="en-US" sz="2000" dirty="0">
              <a:latin typeface="+mj-ea"/>
              <a:ea typeface="+mj-ea"/>
            </a:endParaRPr>
          </a:p>
          <a:p>
            <a:pPr marL="342900" indent="-342900" eaLnBrk="0" hangingPunct="0">
              <a:lnSpc>
                <a:spcPct val="90000"/>
              </a:lnSpc>
              <a:spcBef>
                <a:spcPct val="20000"/>
              </a:spcBef>
              <a:buFont typeface="+mj-lt"/>
              <a:buAutoNum type="arabicPeriod"/>
            </a:pPr>
            <a:r>
              <a:rPr lang="zh-CN" altLang="en-US" sz="2000" dirty="0">
                <a:latin typeface="+mj-ea"/>
                <a:ea typeface="+mj-ea"/>
              </a:rPr>
              <a:t>休眠状态</a:t>
            </a:r>
          </a:p>
          <a:p>
            <a:pPr marL="342900" indent="-342900" eaLnBrk="0" hangingPunct="0">
              <a:lnSpc>
                <a:spcPct val="90000"/>
              </a:lnSpc>
              <a:spcBef>
                <a:spcPct val="20000"/>
              </a:spcBef>
              <a:buFont typeface="+mj-lt"/>
              <a:buAutoNum type="arabicPeriod"/>
            </a:pPr>
            <a:endParaRPr lang="zh-CN" altLang="en-US" sz="2000" dirty="0">
              <a:latin typeface="+mj-ea"/>
              <a:ea typeface="+mj-ea"/>
            </a:endParaRPr>
          </a:p>
          <a:p>
            <a:pPr marL="342900" indent="-342900" eaLnBrk="0" hangingPunct="0">
              <a:lnSpc>
                <a:spcPct val="90000"/>
              </a:lnSpc>
              <a:spcBef>
                <a:spcPct val="20000"/>
              </a:spcBef>
              <a:buFont typeface="+mj-lt"/>
              <a:buAutoNum type="arabicPeriod"/>
            </a:pPr>
            <a:r>
              <a:rPr lang="zh-CN" altLang="en-US" sz="2000" dirty="0">
                <a:latin typeface="+mj-ea"/>
                <a:ea typeface="+mj-ea"/>
              </a:rPr>
              <a:t>激活状态</a:t>
            </a:r>
          </a:p>
        </p:txBody>
      </p:sp>
      <p:sp>
        <p:nvSpPr>
          <p:cNvPr id="7" name="标题 6"/>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4" name="日期占位符 3"/>
          <p:cNvSpPr>
            <a:spLocks noGrp="1"/>
          </p:cNvSpPr>
          <p:nvPr>
            <p:ph type="dt" sz="half" idx="10"/>
          </p:nvPr>
        </p:nvSpPr>
        <p:spPr/>
        <p:txBody>
          <a:bodyPr/>
          <a:lstStyle/>
          <a:p>
            <a:fld id="{F11B273F-3B76-4798-B9C4-D43501A3F899}"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8"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36398" y="2740294"/>
            <a:ext cx="3726656" cy="1888331"/>
          </a:xfrm>
          <a:prstGeom prst="rect">
            <a:avLst/>
          </a:prstGeom>
          <a:noFill/>
        </p:spPr>
      </p:pic>
    </p:spTree>
    <p:extLst>
      <p:ext uri="{BB962C8B-B14F-4D97-AF65-F5344CB8AC3E}">
        <p14:creationId xmlns:p14="http://schemas.microsoft.com/office/powerpoint/2010/main" val="29858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wipe(up)">
                                      <p:cBhvr>
                                        <p:cTn id="7" dur="500"/>
                                        <p:tgtEl>
                                          <p:spTgt spid="15667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6675">
                                            <p:txEl>
                                              <p:pRg st="2" end="2"/>
                                            </p:txEl>
                                          </p:spTgt>
                                        </p:tgtEl>
                                        <p:attrNameLst>
                                          <p:attrName>style.visibility</p:attrName>
                                        </p:attrNameLst>
                                      </p:cBhvr>
                                      <p:to>
                                        <p:strVal val="visible"/>
                                      </p:to>
                                    </p:set>
                                    <p:animEffect transition="in" filter="wipe(up)">
                                      <p:cBhvr>
                                        <p:cTn id="11" dur="500"/>
                                        <p:tgtEl>
                                          <p:spTgt spid="15667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56681"/>
                                        </p:tgtEl>
                                        <p:attrNameLst>
                                          <p:attrName>style.visibility</p:attrName>
                                        </p:attrNameLst>
                                      </p:cBhvr>
                                      <p:to>
                                        <p:strVal val="visible"/>
                                      </p:to>
                                    </p:set>
                                    <p:animEffect transition="in" filter="randombar(horizontal)">
                                      <p:cBhvr>
                                        <p:cTn id="16" dur="500"/>
                                        <p:tgtEl>
                                          <p:spTgt spid="1566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6682">
                                            <p:txEl>
                                              <p:pRg st="0" end="0"/>
                                            </p:txEl>
                                          </p:spTgt>
                                        </p:tgtEl>
                                        <p:attrNameLst>
                                          <p:attrName>style.visibility</p:attrName>
                                        </p:attrNameLst>
                                      </p:cBhvr>
                                      <p:to>
                                        <p:strVal val="visible"/>
                                      </p:to>
                                    </p:set>
                                    <p:animEffect transition="in" filter="wipe(up)">
                                      <p:cBhvr>
                                        <p:cTn id="21" dur="500"/>
                                        <p:tgtEl>
                                          <p:spTgt spid="156682">
                                            <p:txEl>
                                              <p:pRg st="0" end="0"/>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56682">
                                            <p:txEl>
                                              <p:pRg st="2" end="2"/>
                                            </p:txEl>
                                          </p:spTgt>
                                        </p:tgtEl>
                                        <p:attrNameLst>
                                          <p:attrName>style.visibility</p:attrName>
                                        </p:attrNameLst>
                                      </p:cBhvr>
                                      <p:to>
                                        <p:strVal val="visible"/>
                                      </p:to>
                                    </p:set>
                                    <p:animEffect transition="in" filter="wipe(up)">
                                      <p:cBhvr>
                                        <p:cTn id="25" dur="500"/>
                                        <p:tgtEl>
                                          <p:spTgt spid="156682">
                                            <p:txEl>
                                              <p:pRg st="2" end="2"/>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56682">
                                            <p:txEl>
                                              <p:pRg st="4" end="4"/>
                                            </p:txEl>
                                          </p:spTgt>
                                        </p:tgtEl>
                                        <p:attrNameLst>
                                          <p:attrName>style.visibility</p:attrName>
                                        </p:attrNameLst>
                                      </p:cBhvr>
                                      <p:to>
                                        <p:strVal val="visible"/>
                                      </p:to>
                                    </p:set>
                                    <p:animEffect transition="in" filter="wipe(up)">
                                      <p:cBhvr>
                                        <p:cTn id="29" dur="500"/>
                                        <p:tgtEl>
                                          <p:spTgt spid="15668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8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prstGeom prst="rect">
            <a:avLst/>
          </a:prstGeom>
        </p:spPr>
        <p:txBody>
          <a:bodyPr>
            <a:normAutofit/>
          </a:bodyPr>
          <a:lstStyle/>
          <a:p>
            <a:pPr algn="l"/>
            <a:r>
              <a:rPr lang="zh-CN" altLang="en-US" dirty="0">
                <a:latin typeface="宋体" charset="-122"/>
              </a:rPr>
              <a:t>三、消息</a:t>
            </a:r>
          </a:p>
        </p:txBody>
      </p:sp>
      <p:sp>
        <p:nvSpPr>
          <p:cNvPr id="3" name="文本占位符 2"/>
          <p:cNvSpPr>
            <a:spLocks noGrp="1"/>
          </p:cNvSpPr>
          <p:nvPr>
            <p:ph idx="1"/>
          </p:nvPr>
        </p:nvSpPr>
        <p:spPr>
          <a:xfrm>
            <a:off x="768097" y="1048215"/>
            <a:ext cx="7832833" cy="3683806"/>
          </a:xfrm>
        </p:spPr>
        <p:txBody>
          <a:bodyPr>
            <a:normAutofit/>
          </a:bodyPr>
          <a:lstStyle/>
          <a:p>
            <a:pPr>
              <a:lnSpc>
                <a:spcPct val="120000"/>
              </a:lnSpc>
              <a:buNone/>
            </a:pPr>
            <a:r>
              <a:rPr lang="en-US" altLang="zh-CN" sz="2400" dirty="0">
                <a:latin typeface="宋体" charset="-122"/>
              </a:rPr>
              <a:t>1</a:t>
            </a:r>
            <a:r>
              <a:rPr lang="zh-CN" altLang="en-US" sz="2400" dirty="0">
                <a:latin typeface="宋体" charset="-122"/>
              </a:rPr>
              <a:t>、消息的概念</a:t>
            </a:r>
          </a:p>
          <a:p>
            <a:pPr>
              <a:lnSpc>
                <a:spcPct val="120000"/>
              </a:lnSpc>
              <a:buNone/>
            </a:pPr>
            <a:r>
              <a:rPr lang="zh-CN" altLang="en-US" sz="2400" dirty="0">
                <a:latin typeface="宋体" charset="-122"/>
              </a:rPr>
              <a:t>     对象之间的交互是通过互发消息来实现的。一个对象可以请求（要求）另一个对象做某件事件。</a:t>
            </a:r>
          </a:p>
        </p:txBody>
      </p:sp>
      <p:sp>
        <p:nvSpPr>
          <p:cNvPr id="4" name="日期占位符 3"/>
          <p:cNvSpPr>
            <a:spLocks noGrp="1"/>
          </p:cNvSpPr>
          <p:nvPr>
            <p:ph type="dt" sz="half" idx="10"/>
          </p:nvPr>
        </p:nvSpPr>
        <p:spPr/>
        <p:txBody>
          <a:bodyPr/>
          <a:lstStyle/>
          <a:p>
            <a:fld id="{DA315E9E-1287-425F-9468-2C39AC613486}" type="datetime1">
              <a:rPr lang="zh-CN" altLang="en-US" smtClean="0"/>
              <a:t>2020/5/27</a:t>
            </a:fld>
            <a:endParaRPr lang="zh-CN" altLang="en-US"/>
          </a:p>
        </p:txBody>
      </p:sp>
      <p:sp>
        <p:nvSpPr>
          <p:cNvPr id="5" name="页脚占位符 4"/>
          <p:cNvSpPr>
            <a:spLocks noGrp="1"/>
          </p:cNvSpPr>
          <p:nvPr>
            <p:ph type="ftr" sz="quarter" idx="11"/>
          </p:nvPr>
        </p:nvSpPr>
        <p:spPr>
          <a:prstGeom prst="rect">
            <a:avLst/>
          </a:prstGeom>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a:prstGeom prst="rect">
            <a:avLst/>
          </a:prstGeom>
        </p:spPr>
        <p:txBody>
          <a:bodyPr/>
          <a:lstStyle/>
          <a:p>
            <a:fld id="{0C913308-F349-4B6D-A68A-DD1791B4A57B}" type="slidenum">
              <a:rPr lang="zh-CN" altLang="en-US" smtClean="0"/>
              <a:pPr/>
              <a:t>29</a:t>
            </a:fld>
            <a:endParaRPr lang="zh-CN" altLang="en-US" dirty="0"/>
          </a:p>
        </p:txBody>
      </p:sp>
      <p:sp>
        <p:nvSpPr>
          <p:cNvPr id="74766" name="Rectangle 14"/>
          <p:cNvSpPr>
            <a:spLocks noChangeArrowheads="1"/>
          </p:cNvSpPr>
          <p:nvPr/>
        </p:nvSpPr>
        <p:spPr bwMode="auto">
          <a:xfrm>
            <a:off x="869505" y="2828594"/>
            <a:ext cx="7731425" cy="760616"/>
          </a:xfrm>
          <a:prstGeom prst="rect">
            <a:avLst/>
          </a:prstGeom>
          <a:noFill/>
          <a:ln w="9525">
            <a:noFill/>
            <a:miter lim="800000"/>
            <a:headEnd/>
            <a:tailEnd/>
          </a:ln>
        </p:spPr>
        <p:txBody>
          <a:bodyPr lIns="35100" rIns="35100"/>
          <a:lstStyle/>
          <a:p>
            <a:pPr marL="257175" indent="-257175" defTabSz="-10404872" eaLnBrk="0" hangingPunct="0">
              <a:lnSpc>
                <a:spcPct val="120000"/>
              </a:lnSpc>
              <a:spcBef>
                <a:spcPct val="20000"/>
              </a:spcBef>
              <a:buFont typeface="Arial" panose="020B0604020202020204" pitchFamily="34" charset="0"/>
              <a:buChar char="•"/>
            </a:pPr>
            <a:r>
              <a:rPr lang="zh-CN" altLang="en-US" sz="2000" dirty="0">
                <a:latin typeface="+mj-ea"/>
                <a:ea typeface="+mj-ea"/>
              </a:rPr>
              <a:t>消息从源对象指向目标对象。消息一旦发送便将控制从源对象转移到目标对象。</a:t>
            </a:r>
          </a:p>
        </p:txBody>
      </p:sp>
    </p:spTree>
    <p:extLst>
      <p:ext uri="{BB962C8B-B14F-4D97-AF65-F5344CB8AC3E}">
        <p14:creationId xmlns:p14="http://schemas.microsoft.com/office/powerpoint/2010/main" val="27006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down)">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up)">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4766"/>
                                        </p:tgtEl>
                                        <p:attrNameLst>
                                          <p:attrName>style.visibility</p:attrName>
                                        </p:attrNameLst>
                                      </p:cBhvr>
                                      <p:to>
                                        <p:strVal val="visible"/>
                                      </p:to>
                                    </p:set>
                                    <p:animEffect transition="in" filter="wipe(up)">
                                      <p:cBhvr>
                                        <p:cTn id="21" dur="5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3" grpId="0" build="p"/>
      <p:bldP spid="747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a:bodyPr>
          <a:lstStyle/>
          <a:p>
            <a:pPr marL="457200" indent="-457200">
              <a:lnSpc>
                <a:spcPct val="120000"/>
              </a:lnSpc>
            </a:pPr>
            <a:r>
              <a:rPr lang="zh-CN" altLang="en-US" dirty="0" smtClean="0">
                <a:solidFill>
                  <a:schemeClr val="bg2">
                    <a:lumMod val="50000"/>
                  </a:schemeClr>
                </a:solidFill>
                <a:latin typeface="+mj-ea"/>
                <a:ea typeface="+mj-ea"/>
              </a:rPr>
              <a:t>第</a:t>
            </a:r>
            <a:r>
              <a:rPr lang="en-US" altLang="zh-CN" dirty="0" smtClean="0">
                <a:solidFill>
                  <a:schemeClr val="bg2">
                    <a:lumMod val="50000"/>
                  </a:schemeClr>
                </a:solidFill>
                <a:latin typeface="+mj-ea"/>
                <a:ea typeface="+mj-ea"/>
              </a:rPr>
              <a:t>10</a:t>
            </a:r>
            <a:r>
              <a:rPr lang="zh-CN" altLang="en-US" dirty="0" smtClean="0">
                <a:solidFill>
                  <a:schemeClr val="bg2">
                    <a:lumMod val="50000"/>
                  </a:schemeClr>
                </a:solidFill>
                <a:latin typeface="+mj-ea"/>
                <a:ea typeface="+mj-ea"/>
              </a:rPr>
              <a:t>章 行为建模</a:t>
            </a:r>
            <a:endParaRPr lang="en-US" altLang="zh-CN" dirty="0" smtClean="0">
              <a:solidFill>
                <a:schemeClr val="bg2">
                  <a:lumMod val="50000"/>
                </a:schemeClr>
              </a:solidFill>
              <a:latin typeface="+mj-ea"/>
              <a:ea typeface="+mj-ea"/>
            </a:endParaRPr>
          </a:p>
          <a:p>
            <a:pPr marL="1108620" lvl="1" indent="-457200">
              <a:lnSpc>
                <a:spcPct val="120000"/>
              </a:lnSpc>
            </a:pPr>
            <a:r>
              <a:rPr lang="zh-CN" altLang="en-US" dirty="0" smtClean="0">
                <a:solidFill>
                  <a:schemeClr val="bg2">
                    <a:lumMod val="50000"/>
                  </a:schemeClr>
                </a:solidFill>
              </a:rPr>
              <a:t>顺序图建模</a:t>
            </a:r>
            <a:endParaRPr lang="en-US" altLang="zh-CN" dirty="0" smtClean="0">
              <a:solidFill>
                <a:schemeClr val="bg2">
                  <a:lumMod val="50000"/>
                </a:schemeClr>
              </a:solidFill>
            </a:endParaRPr>
          </a:p>
          <a:p>
            <a:pPr marL="1108620" lvl="1" indent="-457200">
              <a:lnSpc>
                <a:spcPct val="120000"/>
              </a:lnSpc>
            </a:pPr>
            <a:r>
              <a:rPr lang="zh-CN" altLang="en-US" dirty="0">
                <a:solidFill>
                  <a:schemeClr val="bg2">
                    <a:lumMod val="50000"/>
                  </a:schemeClr>
                </a:solidFill>
              </a:rPr>
              <a:t>协作</a:t>
            </a:r>
            <a:r>
              <a:rPr lang="zh-CN" altLang="en-US" dirty="0" smtClean="0">
                <a:solidFill>
                  <a:schemeClr val="bg2">
                    <a:lumMod val="50000"/>
                  </a:schemeClr>
                </a:solidFill>
              </a:rPr>
              <a:t>图建模</a:t>
            </a:r>
            <a:endParaRPr lang="en-US" altLang="zh-CN" dirty="0" smtClean="0">
              <a:solidFill>
                <a:schemeClr val="bg2">
                  <a:lumMod val="50000"/>
                </a:schemeClr>
              </a:solidFill>
            </a:endParaRPr>
          </a:p>
        </p:txBody>
      </p:sp>
      <p:sp>
        <p:nvSpPr>
          <p:cNvPr id="7" name="日期占位符 6"/>
          <p:cNvSpPr>
            <a:spLocks noGrp="1"/>
          </p:cNvSpPr>
          <p:nvPr>
            <p:ph type="dt" sz="half" idx="10"/>
          </p:nvPr>
        </p:nvSpPr>
        <p:spPr/>
        <p:txBody>
          <a:bodyPr/>
          <a:lstStyle/>
          <a:p>
            <a:fld id="{28EC980C-6EF9-47BC-A9C6-4FBDDBDB308D}" type="datetime1">
              <a:rPr lang="zh-CN" altLang="en-US" smtClean="0"/>
              <a:t>2020/5/27</a:t>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pPr/>
              <a:t>3</a:t>
            </a:fld>
            <a:endParaRPr lang="zh-CN" altLang="en-US"/>
          </a:p>
        </p:txBody>
      </p:sp>
      <p:pic>
        <p:nvPicPr>
          <p:cNvPr id="10" name="图片 9"/>
          <p:cNvPicPr>
            <a:picLocks noChangeAspect="1"/>
          </p:cNvPicPr>
          <p:nvPr/>
        </p:nvPicPr>
        <p:blipFill>
          <a:blip r:embed="rId3">
            <a:clrChange>
              <a:clrFrom>
                <a:srgbClr val="F6F6F6"/>
              </a:clrFrom>
              <a:clrTo>
                <a:srgbClr val="F6F6F6">
                  <a:alpha val="0"/>
                </a:srgbClr>
              </a:clrTo>
            </a:clrChange>
          </a:blip>
          <a:stretch>
            <a:fillRect/>
          </a:stretch>
        </p:blipFill>
        <p:spPr>
          <a:xfrm>
            <a:off x="5719422" y="1518906"/>
            <a:ext cx="3098189" cy="3253099"/>
          </a:xfrm>
          <a:prstGeom prst="rect">
            <a:avLst/>
          </a:prstGeom>
          <a:noFill/>
          <a:ln>
            <a:noFill/>
          </a:ln>
        </p:spPr>
      </p:pic>
    </p:spTree>
    <p:extLst>
      <p:ext uri="{BB962C8B-B14F-4D97-AF65-F5344CB8AC3E}">
        <p14:creationId xmlns:p14="http://schemas.microsoft.com/office/powerpoint/2010/main" val="18966632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9" name="Text Box 5"/>
          <p:cNvSpPr txBox="1">
            <a:spLocks noChangeArrowheads="1"/>
          </p:cNvSpPr>
          <p:nvPr/>
        </p:nvSpPr>
        <p:spPr bwMode="auto">
          <a:xfrm>
            <a:off x="1859252" y="3412766"/>
            <a:ext cx="5347097" cy="36933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0000"/>
                </a:solidFill>
              </a:rPr>
              <a:t>时序图中，消息的阅读顺序是严格自上而下的</a:t>
            </a:r>
          </a:p>
        </p:txBody>
      </p:sp>
      <p:pic>
        <p:nvPicPr>
          <p:cNvPr id="159756"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21541" y="1192170"/>
            <a:ext cx="3726656" cy="1888331"/>
          </a:xfrm>
          <a:prstGeom prst="rect">
            <a:avLst/>
          </a:prstGeom>
          <a:noFill/>
        </p:spPr>
      </p:pic>
      <p:sp>
        <p:nvSpPr>
          <p:cNvPr id="8" name="标题 7"/>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3" name="日期占位符 2"/>
          <p:cNvSpPr>
            <a:spLocks noGrp="1"/>
          </p:cNvSpPr>
          <p:nvPr>
            <p:ph type="dt" sz="half" idx="10"/>
          </p:nvPr>
        </p:nvSpPr>
        <p:spPr/>
        <p:txBody>
          <a:bodyPr/>
          <a:lstStyle/>
          <a:p>
            <a:fld id="{4C968085-8B96-409C-8B90-848BFD95A657}" type="datetime1">
              <a:rPr lang="zh-CN" altLang="en-US" smtClean="0"/>
              <a:t>2020/5/27</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3330635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9756"/>
                                        </p:tgtEl>
                                        <p:attrNameLst>
                                          <p:attrName>style.visibility</p:attrName>
                                        </p:attrNameLst>
                                      </p:cBhvr>
                                      <p:to>
                                        <p:strVal val="visible"/>
                                      </p:to>
                                    </p:set>
                                    <p:animEffect transition="in" filter="randombar(horizontal)">
                                      <p:cBhvr>
                                        <p:cTn id="7" dur="500"/>
                                        <p:tgtEl>
                                          <p:spTgt spid="15975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9749"/>
                                        </p:tgtEl>
                                        <p:attrNameLst>
                                          <p:attrName>style.visibility</p:attrName>
                                        </p:attrNameLst>
                                      </p:cBhvr>
                                      <p:to>
                                        <p:strVal val="visible"/>
                                      </p:to>
                                    </p:set>
                                    <p:animEffect transition="in" filter="barn(inVertical)">
                                      <p:cBhvr>
                                        <p:cTn id="11"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Text Box 3"/>
          <p:cNvSpPr txBox="1">
            <a:spLocks noChangeArrowheads="1"/>
          </p:cNvSpPr>
          <p:nvPr/>
        </p:nvSpPr>
        <p:spPr bwMode="auto">
          <a:xfrm>
            <a:off x="1545547" y="1103885"/>
            <a:ext cx="5831681" cy="400110"/>
          </a:xfrm>
          <a:prstGeom prst="rect">
            <a:avLst/>
          </a:prstGeom>
          <a:noFill/>
          <a:ln w="9525">
            <a:noFill/>
            <a:miter lim="800000"/>
            <a:headEnd/>
            <a:tailEnd/>
          </a:ln>
          <a:effectLst/>
        </p:spPr>
        <p:txBody>
          <a:bodyPr>
            <a:spAutoFit/>
          </a:bodyPr>
          <a:lstStyle/>
          <a:p>
            <a:pPr eaLnBrk="0" hangingPunct="0">
              <a:spcBef>
                <a:spcPct val="20000"/>
              </a:spcBef>
            </a:pPr>
            <a:r>
              <a:rPr lang="en-US" altLang="zh-CN" sz="2000" dirty="0">
                <a:latin typeface="+mj-ea"/>
                <a:ea typeface="+mj-ea"/>
              </a:rPr>
              <a:t>  2</a:t>
            </a:r>
            <a:r>
              <a:rPr lang="zh-CN" altLang="en-US" sz="2000" dirty="0">
                <a:latin typeface="+mj-ea"/>
                <a:ea typeface="+mj-ea"/>
              </a:rPr>
              <a:t>、消息的类型与符号</a:t>
            </a:r>
          </a:p>
        </p:txBody>
      </p:sp>
      <p:pic>
        <p:nvPicPr>
          <p:cNvPr id="120838" name="Picture 6"/>
          <p:cNvPicPr>
            <a:picLocks noChangeAspect="1" noChangeArrowheads="1"/>
          </p:cNvPicPr>
          <p:nvPr/>
        </p:nvPicPr>
        <p:blipFill>
          <a:blip r:embed="rId3" cstate="print">
            <a:clrChange>
              <a:clrFrom>
                <a:srgbClr val="FFFFFF"/>
              </a:clrFrom>
              <a:clrTo>
                <a:srgbClr val="FFFFFF">
                  <a:alpha val="0"/>
                </a:srgbClr>
              </a:clrTo>
            </a:clrChange>
          </a:blip>
          <a:srcRect l="40569" t="42625" r="38977" b="38654"/>
          <a:stretch>
            <a:fillRect/>
          </a:stretch>
        </p:blipFill>
        <p:spPr bwMode="auto">
          <a:xfrm>
            <a:off x="5217435" y="1800420"/>
            <a:ext cx="2430065" cy="1675209"/>
          </a:xfrm>
          <a:prstGeom prst="rect">
            <a:avLst/>
          </a:prstGeom>
          <a:noFill/>
          <a:ln w="9525">
            <a:noFill/>
            <a:miter lim="800000"/>
            <a:headEnd/>
            <a:tailEnd/>
          </a:ln>
        </p:spPr>
      </p:pic>
      <p:sp>
        <p:nvSpPr>
          <p:cNvPr id="120841" name="Text Box 9"/>
          <p:cNvSpPr txBox="1">
            <a:spLocks noChangeArrowheads="1"/>
          </p:cNvSpPr>
          <p:nvPr/>
        </p:nvSpPr>
        <p:spPr bwMode="auto">
          <a:xfrm>
            <a:off x="1706282" y="1983044"/>
            <a:ext cx="3511153" cy="1600438"/>
          </a:xfrm>
          <a:prstGeom prst="rect">
            <a:avLst/>
          </a:prstGeom>
          <a:noFill/>
          <a:ln w="9525">
            <a:noFill/>
            <a:miter lim="800000"/>
            <a:headEnd/>
            <a:tailEnd/>
          </a:ln>
          <a:effectLst/>
        </p:spPr>
        <p:txBody>
          <a:bodyPr>
            <a:spAutoFit/>
          </a:bodyPr>
          <a:lstStyle/>
          <a:p>
            <a:pPr>
              <a:lnSpc>
                <a:spcPct val="70000"/>
              </a:lnSpc>
            </a:pPr>
            <a:r>
              <a:rPr lang="zh-CN" altLang="en-US" sz="2000" dirty="0">
                <a:latin typeface="+mj-ea"/>
                <a:ea typeface="+mj-ea"/>
              </a:rPr>
              <a:t>简单消息（包括反身消息）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同步消息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异步消息</a:t>
            </a:r>
            <a:endParaRPr lang="en-US" altLang="zh-CN" sz="2000" dirty="0">
              <a:latin typeface="+mj-ea"/>
              <a:ea typeface="+mj-ea"/>
            </a:endParaRPr>
          </a:p>
          <a:p>
            <a:pPr>
              <a:lnSpc>
                <a:spcPct val="70000"/>
              </a:lnSpc>
            </a:pPr>
            <a:endParaRPr lang="zh-CN" altLang="en-US" sz="2000" dirty="0">
              <a:latin typeface="+mj-ea"/>
              <a:ea typeface="+mj-ea"/>
            </a:endParaRPr>
          </a:p>
          <a:p>
            <a:pPr>
              <a:lnSpc>
                <a:spcPct val="70000"/>
              </a:lnSpc>
            </a:pPr>
            <a:r>
              <a:rPr lang="zh-CN" altLang="en-US" sz="2000" dirty="0">
                <a:latin typeface="+mj-ea"/>
                <a:ea typeface="+mj-ea"/>
              </a:rPr>
              <a:t>返回消息（可选）</a:t>
            </a:r>
          </a:p>
        </p:txBody>
      </p:sp>
      <p:sp>
        <p:nvSpPr>
          <p:cNvPr id="5" name="标题 4"/>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2" name="日期占位符 1"/>
          <p:cNvSpPr>
            <a:spLocks noGrp="1"/>
          </p:cNvSpPr>
          <p:nvPr>
            <p:ph type="dt" sz="half" idx="10"/>
          </p:nvPr>
        </p:nvSpPr>
        <p:spPr/>
        <p:txBody>
          <a:bodyPr/>
          <a:lstStyle/>
          <a:p>
            <a:fld id="{E9D0EB8E-CBB5-42D5-9E56-D82EDCC8E3DC}" type="datetime1">
              <a:rPr lang="zh-CN" altLang="en-US" smtClean="0"/>
              <a:t>2020/5/27</a:t>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4248677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wipe(up)">
                                      <p:cBhvr>
                                        <p:cTn id="7" dur="500"/>
                                        <p:tgtEl>
                                          <p:spTgt spid="1208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wipe(up)">
                                      <p:cBhvr>
                                        <p:cTn id="12" dur="500"/>
                                        <p:tgtEl>
                                          <p:spTgt spid="120841"/>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20838"/>
                                        </p:tgtEl>
                                        <p:attrNameLst>
                                          <p:attrName>style.visibility</p:attrName>
                                        </p:attrNameLst>
                                      </p:cBhvr>
                                      <p:to>
                                        <p:strVal val="visible"/>
                                      </p:to>
                                    </p:set>
                                    <p:animEffect transition="in" filter="randombar(horizontal)">
                                      <p:cBhvr>
                                        <p:cTn id="16"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Text Box 6"/>
          <p:cNvSpPr txBox="1">
            <a:spLocks noChangeArrowheads="1"/>
          </p:cNvSpPr>
          <p:nvPr/>
        </p:nvSpPr>
        <p:spPr bwMode="auto">
          <a:xfrm>
            <a:off x="762192" y="850446"/>
            <a:ext cx="7913457" cy="1311128"/>
          </a:xfrm>
          <a:prstGeom prst="rect">
            <a:avLst/>
          </a:prstGeom>
          <a:noFill/>
          <a:ln w="9525">
            <a:noFill/>
            <a:miter lim="800000"/>
            <a:headEnd/>
            <a:tailEnd/>
          </a:ln>
          <a:effectLst/>
        </p:spPr>
        <p:txBody>
          <a:bodyPr wrap="square">
            <a:spAutoFit/>
          </a:bodyPr>
          <a:lstStyle/>
          <a:p>
            <a:pPr eaLnBrk="0" hangingPunct="0">
              <a:spcBef>
                <a:spcPct val="20000"/>
              </a:spcBef>
            </a:pPr>
            <a:r>
              <a:rPr lang="zh-CN" altLang="en-US" dirty="0">
                <a:latin typeface="+mj-ea"/>
                <a:ea typeface="+mj-ea"/>
              </a:rPr>
              <a:t>（</a:t>
            </a:r>
            <a:r>
              <a:rPr lang="en-US" altLang="zh-CN" dirty="0">
                <a:latin typeface="+mj-ea"/>
                <a:ea typeface="+mj-ea"/>
              </a:rPr>
              <a:t>1</a:t>
            </a:r>
            <a:r>
              <a:rPr lang="zh-CN" altLang="en-US" dirty="0">
                <a:latin typeface="+mj-ea"/>
                <a:ea typeface="+mj-ea"/>
              </a:rPr>
              <a:t>）简单消息</a:t>
            </a:r>
          </a:p>
          <a:p>
            <a:pPr eaLnBrk="0" hangingPunct="0">
              <a:spcBef>
                <a:spcPct val="20000"/>
              </a:spcBef>
            </a:pPr>
            <a:r>
              <a:rPr lang="zh-CN" altLang="en-US" dirty="0">
                <a:latin typeface="+mj-ea"/>
                <a:ea typeface="+mj-ea"/>
              </a:rPr>
              <a:t>简单消息是没有区分同步和异步的消息。</a:t>
            </a:r>
          </a:p>
          <a:p>
            <a:pPr eaLnBrk="0" hangingPunct="0">
              <a:spcBef>
                <a:spcPct val="20000"/>
              </a:spcBef>
            </a:pPr>
            <a:r>
              <a:rPr lang="zh-CN" altLang="en-US" dirty="0">
                <a:latin typeface="+mj-ea"/>
                <a:ea typeface="+mj-ea"/>
              </a:rPr>
              <a:t>简单消息用从一对象的生命线指向另一个对象的生命线的直线箭头来表示，箭头上面标出消息名。</a:t>
            </a:r>
          </a:p>
        </p:txBody>
      </p:sp>
      <p:pic>
        <p:nvPicPr>
          <p:cNvPr id="75785" name="Picture 9"/>
          <p:cNvPicPr>
            <a:picLocks noChangeAspect="1" noChangeArrowheads="1"/>
          </p:cNvPicPr>
          <p:nvPr/>
        </p:nvPicPr>
        <p:blipFill rotWithShape="1">
          <a:blip r:embed="rId3" cstate="print">
            <a:clrChange>
              <a:clrFrom>
                <a:srgbClr val="FFFFFF"/>
              </a:clrFrom>
              <a:clrTo>
                <a:srgbClr val="FFFFFF">
                  <a:alpha val="0"/>
                </a:srgbClr>
              </a:clrTo>
            </a:clrChange>
          </a:blip>
          <a:srcRect l="9667"/>
          <a:stretch/>
        </p:blipFill>
        <p:spPr bwMode="auto">
          <a:xfrm>
            <a:off x="3732971" y="2051955"/>
            <a:ext cx="3637078" cy="2841494"/>
          </a:xfrm>
          <a:prstGeom prst="rect">
            <a:avLst/>
          </a:prstGeom>
          <a:noFill/>
        </p:spPr>
      </p:pic>
      <p:sp>
        <p:nvSpPr>
          <p:cNvPr id="5" name="标题 4"/>
          <p:cNvSpPr>
            <a:spLocks noGrp="1"/>
          </p:cNvSpPr>
          <p:nvPr>
            <p:ph type="title"/>
          </p:nvPr>
        </p:nvSpPr>
        <p:spPr/>
        <p:txBody>
          <a:bodyPr/>
          <a:lstStyle/>
          <a:p>
            <a:r>
              <a:rPr lang="zh-CN" altLang="en-US" dirty="0">
                <a:latin typeface="宋体" charset="-122"/>
              </a:rPr>
              <a:t>消息的</a:t>
            </a:r>
            <a:r>
              <a:rPr lang="zh-CN" altLang="en-US" dirty="0" smtClean="0">
                <a:latin typeface="宋体" charset="-122"/>
              </a:rPr>
              <a:t>类型</a:t>
            </a:r>
            <a:endParaRPr lang="zh-CN" altLang="en-US" dirty="0"/>
          </a:p>
        </p:txBody>
      </p:sp>
      <p:sp>
        <p:nvSpPr>
          <p:cNvPr id="2" name="日期占位符 1"/>
          <p:cNvSpPr>
            <a:spLocks noGrp="1"/>
          </p:cNvSpPr>
          <p:nvPr>
            <p:ph type="dt" sz="half" idx="10"/>
          </p:nvPr>
        </p:nvSpPr>
        <p:spPr/>
        <p:txBody>
          <a:bodyPr/>
          <a:lstStyle/>
          <a:p>
            <a:fld id="{E54AF6FB-541A-4D86-BDA5-CCE0BE2D2043}" type="datetime1">
              <a:rPr lang="zh-CN" altLang="en-US" smtClean="0"/>
              <a:t>2020/5/27</a:t>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2715024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up)">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5785"/>
                                        </p:tgtEl>
                                        <p:attrNameLst>
                                          <p:attrName>style.visibility</p:attrName>
                                        </p:attrNameLst>
                                      </p:cBhvr>
                                      <p:to>
                                        <p:strVal val="visible"/>
                                      </p:to>
                                    </p:set>
                                    <p:animEffect transition="in" filter="randombar(horizontal)">
                                      <p:cBhvr>
                                        <p:cTn id="12"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1016261" y="1012931"/>
            <a:ext cx="7763929" cy="1631216"/>
          </a:xfrm>
          <a:prstGeom prst="rect">
            <a:avLst/>
          </a:prstGeom>
          <a:noFill/>
          <a:ln w="9525">
            <a:noFill/>
            <a:miter lim="800000"/>
            <a:headEnd/>
            <a:tailEnd/>
          </a:ln>
          <a:effectLst/>
        </p:spPr>
        <p:txBody>
          <a:bodyPr wrap="square">
            <a:spAutoFit/>
          </a:bodyPr>
          <a:lstStyle/>
          <a:p>
            <a:r>
              <a:rPr lang="zh-CN" altLang="en-US" sz="2000" dirty="0"/>
              <a:t>你叫我去吃饭，我听到了就和你去吃饭；如果没有听到，你就不停的叫，直到我告诉你听到了，才一起去吃饭。</a:t>
            </a:r>
          </a:p>
          <a:p>
            <a:endParaRPr lang="zh-CN" altLang="en-US" sz="2000" dirty="0"/>
          </a:p>
          <a:p>
            <a:r>
              <a:rPr lang="zh-CN" altLang="en-US" sz="2000" dirty="0"/>
              <a:t>你叫我去吃饭，然后自己去吃饭，我得到消息后可能立即走，也可能等到下班才去吃饭。</a:t>
            </a:r>
          </a:p>
        </p:txBody>
      </p:sp>
      <p:pic>
        <p:nvPicPr>
          <p:cNvPr id="17511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32104" y="2557166"/>
            <a:ext cx="2808685" cy="1997869"/>
          </a:xfrm>
          <a:prstGeom prst="rect">
            <a:avLst/>
          </a:prstGeom>
          <a:noFill/>
        </p:spPr>
      </p:pic>
      <p:sp>
        <p:nvSpPr>
          <p:cNvPr id="5" name="标题 4"/>
          <p:cNvSpPr>
            <a:spLocks noGrp="1"/>
          </p:cNvSpPr>
          <p:nvPr>
            <p:ph type="title"/>
          </p:nvPr>
        </p:nvSpPr>
        <p:spPr/>
        <p:txBody>
          <a:bodyPr/>
          <a:lstStyle/>
          <a:p>
            <a:r>
              <a:rPr lang="zh-CN" altLang="en-US" dirty="0">
                <a:latin typeface="宋体" charset="-122"/>
              </a:rPr>
              <a:t>实例：同步与</a:t>
            </a:r>
            <a:r>
              <a:rPr lang="zh-CN" altLang="en-US" dirty="0" smtClean="0">
                <a:latin typeface="宋体" charset="-122"/>
              </a:rPr>
              <a:t>异步</a:t>
            </a:r>
            <a:endParaRPr lang="zh-CN" altLang="en-US" dirty="0"/>
          </a:p>
        </p:txBody>
      </p:sp>
      <p:sp>
        <p:nvSpPr>
          <p:cNvPr id="3" name="日期占位符 2"/>
          <p:cNvSpPr>
            <a:spLocks noGrp="1"/>
          </p:cNvSpPr>
          <p:nvPr>
            <p:ph type="dt" sz="half" idx="10"/>
          </p:nvPr>
        </p:nvSpPr>
        <p:spPr/>
        <p:txBody>
          <a:bodyPr/>
          <a:lstStyle/>
          <a:p>
            <a:fld id="{D57459C7-34EB-4EF1-8B8B-CFD195821872}" type="datetime1">
              <a:rPr lang="zh-CN" altLang="en-US" smtClean="0"/>
              <a:t>2020/5/27</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Tree>
    <p:extLst>
      <p:ext uri="{BB962C8B-B14F-4D97-AF65-F5344CB8AC3E}">
        <p14:creationId xmlns:p14="http://schemas.microsoft.com/office/powerpoint/2010/main" val="100548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randombar(horizontal)">
                                      <p:cBhvr>
                                        <p:cTn id="7" dur="500"/>
                                        <p:tgtEl>
                                          <p:spTgt spid="1751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8"/>
                                        </p:tgtEl>
                                        <p:attrNameLst>
                                          <p:attrName>style.visibility</p:attrName>
                                        </p:attrNameLst>
                                      </p:cBhvr>
                                      <p:to>
                                        <p:strVal val="visible"/>
                                      </p:to>
                                    </p:set>
                                    <p:animEffect transition="in" filter="wipe(up)">
                                      <p:cBhvr>
                                        <p:cTn id="12" dur="5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宋体" charset="-122"/>
              </a:rPr>
              <a:t>消息的</a:t>
            </a:r>
            <a:r>
              <a:rPr lang="zh-CN" altLang="en-US" dirty="0" smtClean="0">
                <a:latin typeface="宋体" charset="-122"/>
              </a:rPr>
              <a:t>类型</a:t>
            </a:r>
            <a:endParaRPr lang="zh-CN" altLang="en-US" dirty="0"/>
          </a:p>
        </p:txBody>
      </p:sp>
      <p:sp>
        <p:nvSpPr>
          <p:cNvPr id="3" name="文本占位符 2"/>
          <p:cNvSpPr>
            <a:spLocks noGrp="1"/>
          </p:cNvSpPr>
          <p:nvPr>
            <p:ph idx="1"/>
          </p:nvPr>
        </p:nvSpPr>
        <p:spPr/>
        <p:txBody>
          <a:bodyPr>
            <a:normAutofit/>
          </a:bodyPr>
          <a:lstStyle/>
          <a:p>
            <a:pPr>
              <a:lnSpc>
                <a:spcPct val="120000"/>
              </a:lnSpc>
              <a:spcBef>
                <a:spcPct val="0"/>
              </a:spcBef>
              <a:buFontTx/>
              <a:buNone/>
            </a:pPr>
            <a:r>
              <a:rPr lang="zh-CN" altLang="en-US" sz="2000" dirty="0">
                <a:latin typeface="+mn-ea"/>
              </a:rPr>
              <a:t> （</a:t>
            </a:r>
            <a:r>
              <a:rPr lang="en-US" altLang="zh-CN" sz="2000" dirty="0">
                <a:latin typeface="+mn-ea"/>
              </a:rPr>
              <a:t>2</a:t>
            </a:r>
            <a:r>
              <a:rPr lang="zh-CN" altLang="en-US" sz="2000" dirty="0">
                <a:latin typeface="+mn-ea"/>
              </a:rPr>
              <a:t>）同步消息</a:t>
            </a:r>
          </a:p>
          <a:p>
            <a:pPr>
              <a:lnSpc>
                <a:spcPct val="120000"/>
              </a:lnSpc>
              <a:spcBef>
                <a:spcPct val="0"/>
              </a:spcBef>
              <a:buFontTx/>
              <a:buNone/>
            </a:pPr>
            <a:r>
              <a:rPr lang="zh-CN" altLang="en-US" sz="2000" dirty="0">
                <a:latin typeface="+mn-ea"/>
              </a:rPr>
              <a:t>  消息的发送者把进程控制传递给消息的接收者，然后暂停活动，等待消息接收者的回应消息。</a:t>
            </a:r>
          </a:p>
        </p:txBody>
      </p:sp>
      <p:sp>
        <p:nvSpPr>
          <p:cNvPr id="4" name="日期占位符 3"/>
          <p:cNvSpPr>
            <a:spLocks noGrp="1"/>
          </p:cNvSpPr>
          <p:nvPr>
            <p:ph type="dt" sz="half" idx="10"/>
          </p:nvPr>
        </p:nvSpPr>
        <p:spPr/>
        <p:txBody>
          <a:bodyPr/>
          <a:lstStyle/>
          <a:p>
            <a:fld id="{F7F06265-FE4B-4C9C-8B7E-286E394D00AC}"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76810" name="Text Box 10"/>
          <p:cNvSpPr txBox="1">
            <a:spLocks noChangeArrowheads="1"/>
          </p:cNvSpPr>
          <p:nvPr/>
        </p:nvSpPr>
        <p:spPr bwMode="auto">
          <a:xfrm>
            <a:off x="1952097" y="3880394"/>
            <a:ext cx="6048375" cy="646331"/>
          </a:xfrm>
          <a:prstGeom prst="rect">
            <a:avLst/>
          </a:prstGeom>
          <a:noFill/>
          <a:ln w="9525">
            <a:noFill/>
            <a:miter lim="800000"/>
            <a:headEnd/>
            <a:tailEnd/>
          </a:ln>
          <a:effectLst/>
        </p:spPr>
        <p:txBody>
          <a:bodyPr>
            <a:spAutoFit/>
          </a:bodyPr>
          <a:lstStyle/>
          <a:p>
            <a:r>
              <a:rPr lang="zh-CN" altLang="en-US" dirty="0"/>
              <a:t>你叫我去吃饭，我听到了就和你去吃饭；如果没有听到，你就不停的叫，直到我告诉你听到了，才一起去吃饭。</a:t>
            </a:r>
          </a:p>
        </p:txBody>
      </p:sp>
      <p:pic>
        <p:nvPicPr>
          <p:cNvPr id="76811" name="Picture 1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51508" y="2244248"/>
            <a:ext cx="4266010" cy="1510904"/>
          </a:xfrm>
          <a:prstGeom prst="rect">
            <a:avLst/>
          </a:prstGeom>
          <a:noFill/>
        </p:spPr>
      </p:pic>
    </p:spTree>
    <p:extLst>
      <p:ext uri="{BB962C8B-B14F-4D97-AF65-F5344CB8AC3E}">
        <p14:creationId xmlns:p14="http://schemas.microsoft.com/office/powerpoint/2010/main" val="3960612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6811"/>
                                        </p:tgtEl>
                                        <p:attrNameLst>
                                          <p:attrName>style.visibility</p:attrName>
                                        </p:attrNameLst>
                                      </p:cBhvr>
                                      <p:to>
                                        <p:strVal val="visible"/>
                                      </p:to>
                                    </p:set>
                                    <p:animEffect transition="in" filter="randombar(horizontal)">
                                      <p:cBhvr>
                                        <p:cTn id="12" dur="500"/>
                                        <p:tgtEl>
                                          <p:spTgt spid="76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6810"/>
                                        </p:tgtEl>
                                        <p:attrNameLst>
                                          <p:attrName>style.visibility</p:attrName>
                                        </p:attrNameLst>
                                      </p:cBhvr>
                                      <p:to>
                                        <p:strVal val="visible"/>
                                      </p:to>
                                    </p:set>
                                    <p:animEffect transition="in" filter="wipe(up)">
                                      <p:cBhvr>
                                        <p:cTn id="1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68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宋体" charset="-122"/>
              </a:rPr>
              <a:t>消息的</a:t>
            </a:r>
            <a:r>
              <a:rPr lang="zh-CN" altLang="en-US" dirty="0" smtClean="0">
                <a:latin typeface="宋体" charset="-122"/>
              </a:rPr>
              <a:t>类型</a:t>
            </a:r>
            <a:endParaRPr lang="zh-CN" altLang="en-US" dirty="0"/>
          </a:p>
        </p:txBody>
      </p:sp>
      <p:sp>
        <p:nvSpPr>
          <p:cNvPr id="3" name="文本占位符 2"/>
          <p:cNvSpPr>
            <a:spLocks noGrp="1"/>
          </p:cNvSpPr>
          <p:nvPr>
            <p:ph idx="1"/>
          </p:nvPr>
        </p:nvSpPr>
        <p:spPr/>
        <p:txBody>
          <a:bodyPr>
            <a:normAutofit/>
          </a:bodyPr>
          <a:lstStyle/>
          <a:p>
            <a:pPr>
              <a:lnSpc>
                <a:spcPct val="120000"/>
              </a:lnSpc>
              <a:spcBef>
                <a:spcPts val="600"/>
              </a:spcBef>
              <a:buNone/>
            </a:pPr>
            <a:r>
              <a:rPr lang="zh-CN" altLang="en-US" sz="2000" dirty="0">
                <a:latin typeface="+mn-ea"/>
              </a:rPr>
              <a:t> （</a:t>
            </a:r>
            <a:r>
              <a:rPr lang="en-US" altLang="zh-CN" sz="2000" dirty="0">
                <a:latin typeface="+mn-ea"/>
              </a:rPr>
              <a:t>3</a:t>
            </a:r>
            <a:r>
              <a:rPr lang="zh-CN" altLang="en-US" sz="2000" dirty="0">
                <a:latin typeface="+mn-ea"/>
              </a:rPr>
              <a:t>）异步消息</a:t>
            </a:r>
          </a:p>
          <a:p>
            <a:pPr>
              <a:lnSpc>
                <a:spcPct val="120000"/>
              </a:lnSpc>
              <a:spcBef>
                <a:spcPts val="0"/>
              </a:spcBef>
              <a:buNone/>
            </a:pPr>
            <a:r>
              <a:rPr lang="zh-CN" altLang="en-US" sz="2000" dirty="0">
                <a:latin typeface="+mn-ea"/>
              </a:rPr>
              <a:t>  消息的发送者将消息发送给消息的接收者后，不用等待回应的消息，即可开始另一个活动。</a:t>
            </a:r>
          </a:p>
          <a:p>
            <a:pPr>
              <a:lnSpc>
                <a:spcPct val="120000"/>
              </a:lnSpc>
            </a:pPr>
            <a:endParaRPr lang="zh-CN" altLang="en-US" sz="2000" dirty="0">
              <a:latin typeface="+mn-ea"/>
            </a:endParaRPr>
          </a:p>
        </p:txBody>
      </p:sp>
      <p:sp>
        <p:nvSpPr>
          <p:cNvPr id="4" name="日期占位符 3"/>
          <p:cNvSpPr>
            <a:spLocks noGrp="1"/>
          </p:cNvSpPr>
          <p:nvPr>
            <p:ph type="dt" sz="half" idx="10"/>
          </p:nvPr>
        </p:nvSpPr>
        <p:spPr/>
        <p:txBody>
          <a:bodyPr/>
          <a:lstStyle/>
          <a:p>
            <a:fld id="{392AECA3-DB30-451A-8790-A4887E1FFC9F}"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
        <p:nvSpPr>
          <p:cNvPr id="77831" name="Text Box 7"/>
          <p:cNvSpPr txBox="1">
            <a:spLocks noChangeArrowheads="1"/>
          </p:cNvSpPr>
          <p:nvPr/>
        </p:nvSpPr>
        <p:spPr bwMode="auto">
          <a:xfrm>
            <a:off x="2033060" y="3922587"/>
            <a:ext cx="5181780" cy="646331"/>
          </a:xfrm>
          <a:prstGeom prst="rect">
            <a:avLst/>
          </a:prstGeom>
          <a:noFill/>
          <a:ln w="9525">
            <a:noFill/>
            <a:miter lim="800000"/>
            <a:headEnd/>
            <a:tailEnd/>
          </a:ln>
          <a:effectLst/>
        </p:spPr>
        <p:txBody>
          <a:bodyPr wrap="square">
            <a:spAutoFit/>
          </a:bodyPr>
          <a:lstStyle/>
          <a:p>
            <a:r>
              <a:rPr lang="zh-CN" altLang="en-US" dirty="0"/>
              <a:t>你叫我去吃饭，然后自己去吃饭，我得到消息后可能立即走，也可能等到下班才去吃饭。</a:t>
            </a:r>
          </a:p>
        </p:txBody>
      </p:sp>
      <p:pic>
        <p:nvPicPr>
          <p:cNvPr id="77832"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52960" y="2105693"/>
            <a:ext cx="3888581" cy="1816894"/>
          </a:xfrm>
          <a:prstGeom prst="rect">
            <a:avLst/>
          </a:prstGeom>
          <a:noFill/>
        </p:spPr>
      </p:pic>
    </p:spTree>
    <p:extLst>
      <p:ext uri="{BB962C8B-B14F-4D97-AF65-F5344CB8AC3E}">
        <p14:creationId xmlns:p14="http://schemas.microsoft.com/office/powerpoint/2010/main" val="1339405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randombar(horizontal)">
                                      <p:cBhvr>
                                        <p:cTn id="12" dur="500"/>
                                        <p:tgtEl>
                                          <p:spTgt spid="778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31"/>
                                        </p:tgtEl>
                                        <p:attrNameLst>
                                          <p:attrName>style.visibility</p:attrName>
                                        </p:attrNameLst>
                                      </p:cBhvr>
                                      <p:to>
                                        <p:strVal val="visible"/>
                                      </p:to>
                                    </p:set>
                                    <p:animEffect transition="in" filter="wipe(up)">
                                      <p:cBhvr>
                                        <p:cTn id="17" dur="500"/>
                                        <p:tgtEl>
                                          <p:spTgt spid="77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78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8393" t="25314" r="26384" b="35589"/>
          <a:stretch/>
        </p:blipFill>
        <p:spPr bwMode="auto">
          <a:xfrm>
            <a:off x="1541462" y="686868"/>
            <a:ext cx="6426994" cy="367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r>
              <a:rPr lang="zh-CN" altLang="en-US" dirty="0"/>
              <a:t>带同步和异步消息的时序</a:t>
            </a:r>
            <a:r>
              <a:rPr lang="zh-CN" altLang="en-US" dirty="0" smtClean="0"/>
              <a:t>图</a:t>
            </a:r>
            <a:endParaRPr lang="zh-CN" altLang="en-US" dirty="0"/>
          </a:p>
        </p:txBody>
      </p:sp>
      <p:sp>
        <p:nvSpPr>
          <p:cNvPr id="4" name="日期占位符 3"/>
          <p:cNvSpPr>
            <a:spLocks noGrp="1"/>
          </p:cNvSpPr>
          <p:nvPr>
            <p:ph type="dt" sz="half" idx="10"/>
          </p:nvPr>
        </p:nvSpPr>
        <p:spPr/>
        <p:txBody>
          <a:bodyPr/>
          <a:lstStyle/>
          <a:p>
            <a:fld id="{29D057D7-6056-4D82-A985-D361E15F907C}" type="datetime1">
              <a:rPr lang="zh-CN" altLang="en-US" smtClean="0"/>
              <a:t>2020/5/27</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
        <p:nvSpPr>
          <p:cNvPr id="5" name="Text Box 7"/>
          <p:cNvSpPr txBox="1">
            <a:spLocks noChangeArrowheads="1"/>
          </p:cNvSpPr>
          <p:nvPr/>
        </p:nvSpPr>
        <p:spPr bwMode="auto">
          <a:xfrm>
            <a:off x="3101137" y="4197767"/>
            <a:ext cx="3063714" cy="369332"/>
          </a:xfrm>
          <a:prstGeom prst="rect">
            <a:avLst/>
          </a:prstGeom>
          <a:noFill/>
          <a:ln w="9525">
            <a:noFill/>
            <a:miter lim="800000"/>
            <a:headEnd/>
            <a:tailEnd/>
          </a:ln>
          <a:effectLst/>
        </p:spPr>
        <p:txBody>
          <a:bodyPr wrap="square">
            <a:spAutoFit/>
          </a:bodyPr>
          <a:lstStyle/>
          <a:p>
            <a:pPr algn="ctr"/>
            <a:r>
              <a:rPr lang="zh-CN" altLang="en-US" b="1" dirty="0"/>
              <a:t>修改采购合同数据时序图</a:t>
            </a:r>
          </a:p>
        </p:txBody>
      </p:sp>
    </p:spTree>
    <p:extLst>
      <p:ext uri="{BB962C8B-B14F-4D97-AF65-F5344CB8AC3E}">
        <p14:creationId xmlns:p14="http://schemas.microsoft.com/office/powerpoint/2010/main" val="220195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randombar(horizontal)">
                                      <p:cBhvr>
                                        <p:cTn id="7" dur="500"/>
                                        <p:tgtEl>
                                          <p:spTgt spid="133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7361" t="23299" r="21872" b="37869"/>
          <a:stretch>
            <a:fillRect/>
          </a:stretch>
        </p:blipFill>
        <p:spPr bwMode="auto">
          <a:xfrm>
            <a:off x="1401681" y="1094118"/>
            <a:ext cx="6373416"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6"/>
          <p:cNvSpPr>
            <a:spLocks noGrp="1"/>
          </p:cNvSpPr>
          <p:nvPr>
            <p:ph type="title"/>
          </p:nvPr>
        </p:nvSpPr>
        <p:spPr/>
        <p:txBody>
          <a:bodyPr/>
          <a:lstStyle/>
          <a:p>
            <a:r>
              <a:rPr lang="zh-CN" altLang="en-US" dirty="0"/>
              <a:t>带条件和分支并发执行的时序</a:t>
            </a:r>
            <a:r>
              <a:rPr lang="zh-CN" altLang="en-US" dirty="0" smtClean="0"/>
              <a:t>图</a:t>
            </a:r>
            <a:endParaRPr lang="zh-CN" altLang="en-US" dirty="0"/>
          </a:p>
        </p:txBody>
      </p:sp>
      <p:sp>
        <p:nvSpPr>
          <p:cNvPr id="3" name="日期占位符 2"/>
          <p:cNvSpPr>
            <a:spLocks noGrp="1"/>
          </p:cNvSpPr>
          <p:nvPr>
            <p:ph type="dt" sz="half" idx="10"/>
          </p:nvPr>
        </p:nvSpPr>
        <p:spPr/>
        <p:txBody>
          <a:bodyPr/>
          <a:lstStyle/>
          <a:p>
            <a:fld id="{E4766FA3-86FD-47EC-8401-B52BC6F313F3}" type="datetime1">
              <a:rPr lang="zh-CN" altLang="en-US" smtClean="0"/>
              <a:t>2020/5/27</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
        <p:nvSpPr>
          <p:cNvPr id="5" name="Text Box 7"/>
          <p:cNvSpPr txBox="1">
            <a:spLocks noChangeArrowheads="1"/>
          </p:cNvSpPr>
          <p:nvPr/>
        </p:nvSpPr>
        <p:spPr bwMode="auto">
          <a:xfrm>
            <a:off x="3056532" y="4228487"/>
            <a:ext cx="3063714" cy="369332"/>
          </a:xfrm>
          <a:prstGeom prst="rect">
            <a:avLst/>
          </a:prstGeom>
          <a:noFill/>
          <a:ln w="9525">
            <a:noFill/>
            <a:miter lim="800000"/>
            <a:headEnd/>
            <a:tailEnd/>
          </a:ln>
          <a:effectLst/>
        </p:spPr>
        <p:txBody>
          <a:bodyPr wrap="square">
            <a:spAutoFit/>
          </a:bodyPr>
          <a:lstStyle/>
          <a:p>
            <a:pPr algn="ctr"/>
            <a:r>
              <a:rPr lang="zh-CN" altLang="en-US" b="1" dirty="0"/>
              <a:t>打印文件时序图</a:t>
            </a:r>
          </a:p>
        </p:txBody>
      </p:sp>
    </p:spTree>
    <p:extLst>
      <p:ext uri="{BB962C8B-B14F-4D97-AF65-F5344CB8AC3E}">
        <p14:creationId xmlns:p14="http://schemas.microsoft.com/office/powerpoint/2010/main" val="387757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randombar(horizontal)">
                                      <p:cBhvr>
                                        <p:cTn id="7" dur="500"/>
                                        <p:tgtEl>
                                          <p:spTgt spid="1536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a:p>
        </p:txBody>
      </p:sp>
      <p:grpSp>
        <p:nvGrpSpPr>
          <p:cNvPr id="6" name="组合 5"/>
          <p:cNvGrpSpPr/>
          <p:nvPr/>
        </p:nvGrpSpPr>
        <p:grpSpPr>
          <a:xfrm>
            <a:off x="1985607" y="0"/>
            <a:ext cx="6636774" cy="5132440"/>
            <a:chOff x="0" y="0"/>
            <a:chExt cx="9144000" cy="7182466"/>
          </a:xfrm>
        </p:grpSpPr>
        <p:pic>
          <p:nvPicPr>
            <p:cNvPr id="4" name="图片 3"/>
            <p:cNvPicPr>
              <a:picLocks noChangeAspect="1"/>
            </p:cNvPicPr>
            <p:nvPr/>
          </p:nvPicPr>
          <p:blipFill>
            <a:blip r:embed="rId3"/>
            <a:stretch>
              <a:fillRect/>
            </a:stretch>
          </p:blipFill>
          <p:spPr>
            <a:xfrm>
              <a:off x="0" y="0"/>
              <a:ext cx="9144000" cy="4521353"/>
            </a:xfrm>
            <a:prstGeom prst="rect">
              <a:avLst/>
            </a:prstGeom>
          </p:spPr>
        </p:pic>
        <p:pic>
          <p:nvPicPr>
            <p:cNvPr id="5" name="图片 4"/>
            <p:cNvPicPr>
              <a:picLocks noChangeAspect="1"/>
            </p:cNvPicPr>
            <p:nvPr/>
          </p:nvPicPr>
          <p:blipFill rotWithShape="1">
            <a:blip r:embed="rId4"/>
            <a:srcRect b="6369"/>
            <a:stretch/>
          </p:blipFill>
          <p:spPr>
            <a:xfrm>
              <a:off x="24273" y="4462362"/>
              <a:ext cx="8854255" cy="2720104"/>
            </a:xfrm>
            <a:prstGeom prst="rect">
              <a:avLst/>
            </a:prstGeom>
          </p:spPr>
        </p:pic>
      </p:grpSp>
      <p:sp>
        <p:nvSpPr>
          <p:cNvPr id="7" name="文本框 6"/>
          <p:cNvSpPr txBox="1"/>
          <p:nvPr/>
        </p:nvSpPr>
        <p:spPr>
          <a:xfrm>
            <a:off x="919982" y="1489037"/>
            <a:ext cx="553998" cy="2516073"/>
          </a:xfrm>
          <a:prstGeom prst="rect">
            <a:avLst/>
          </a:prstGeom>
          <a:noFill/>
        </p:spPr>
        <p:txBody>
          <a:bodyPr vert="eaVert" wrap="none" rtlCol="0">
            <a:spAutoFit/>
          </a:bodyPr>
          <a:lstStyle/>
          <a:p>
            <a:r>
              <a:rPr lang="zh-CN" altLang="en-US" sz="2400" b="1" dirty="0"/>
              <a:t>借书的基本时序图</a:t>
            </a:r>
          </a:p>
        </p:txBody>
      </p:sp>
      <p:sp>
        <p:nvSpPr>
          <p:cNvPr id="3" name="日期占位符 2"/>
          <p:cNvSpPr>
            <a:spLocks noGrp="1"/>
          </p:cNvSpPr>
          <p:nvPr>
            <p:ph type="dt" sz="half" idx="10"/>
          </p:nvPr>
        </p:nvSpPr>
        <p:spPr/>
        <p:txBody>
          <a:bodyPr/>
          <a:lstStyle/>
          <a:p>
            <a:fld id="{1ED99D97-D669-409A-842A-90CC9BFA0C75}" type="datetime1">
              <a:rPr lang="zh-CN" altLang="en-US" smtClean="0"/>
              <a:t>2020/5/27</a:t>
            </a:fld>
            <a:endParaRPr lang="zh-CN" altLang="en-US"/>
          </a:p>
        </p:txBody>
      </p:sp>
    </p:spTree>
    <p:extLst>
      <p:ext uri="{BB962C8B-B14F-4D97-AF65-F5344CB8AC3E}">
        <p14:creationId xmlns:p14="http://schemas.microsoft.com/office/powerpoint/2010/main" val="34061954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a:p>
        </p:txBody>
      </p:sp>
      <p:pic>
        <p:nvPicPr>
          <p:cNvPr id="3" name="图片 2"/>
          <p:cNvPicPr>
            <a:picLocks noChangeAspect="1"/>
          </p:cNvPicPr>
          <p:nvPr/>
        </p:nvPicPr>
        <p:blipFill>
          <a:blip r:embed="rId2"/>
          <a:stretch>
            <a:fillRect/>
          </a:stretch>
        </p:blipFill>
        <p:spPr>
          <a:xfrm>
            <a:off x="2090587" y="36221"/>
            <a:ext cx="5802387" cy="5022547"/>
          </a:xfrm>
          <a:prstGeom prst="rect">
            <a:avLst/>
          </a:prstGeom>
        </p:spPr>
      </p:pic>
      <p:sp>
        <p:nvSpPr>
          <p:cNvPr id="4" name="文本框 3"/>
          <p:cNvSpPr txBox="1"/>
          <p:nvPr/>
        </p:nvSpPr>
        <p:spPr>
          <a:xfrm>
            <a:off x="936675" y="1451138"/>
            <a:ext cx="553998" cy="2516073"/>
          </a:xfrm>
          <a:prstGeom prst="rect">
            <a:avLst/>
          </a:prstGeom>
          <a:noFill/>
        </p:spPr>
        <p:txBody>
          <a:bodyPr vert="eaVert" wrap="none" rtlCol="0">
            <a:spAutoFit/>
          </a:bodyPr>
          <a:lstStyle/>
          <a:p>
            <a:r>
              <a:rPr lang="zh-CN" altLang="en-US" sz="2400" b="1" dirty="0"/>
              <a:t>借书失败的时序图</a:t>
            </a:r>
          </a:p>
        </p:txBody>
      </p:sp>
      <p:sp>
        <p:nvSpPr>
          <p:cNvPr id="5" name="日期占位符 4"/>
          <p:cNvSpPr>
            <a:spLocks noGrp="1"/>
          </p:cNvSpPr>
          <p:nvPr>
            <p:ph type="dt" sz="half" idx="10"/>
          </p:nvPr>
        </p:nvSpPr>
        <p:spPr/>
        <p:txBody>
          <a:bodyPr/>
          <a:lstStyle/>
          <a:p>
            <a:fld id="{114839FF-6FC4-4423-B8DA-CE8E5E3745ED}" type="datetime1">
              <a:rPr lang="zh-CN" altLang="en-US" smtClean="0"/>
              <a:t>2020/5/27</a:t>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extLst>
      <p:ext uri="{BB962C8B-B14F-4D97-AF65-F5344CB8AC3E}">
        <p14:creationId xmlns:p14="http://schemas.microsoft.com/office/powerpoint/2010/main" val="871574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noChangeArrowheads="1"/>
          </p:cNvPicPr>
          <p:nvPr/>
        </p:nvPicPr>
        <p:blipFill rotWithShape="1">
          <a:blip r:embed="rId3" cstate="print"/>
          <a:srcRect t="8858" b="6775"/>
          <a:stretch>
            <a:fillRect/>
          </a:stretch>
        </p:blipFill>
        <p:spPr bwMode="auto">
          <a:xfrm>
            <a:off x="1141651" y="775235"/>
            <a:ext cx="68586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p:cNvSpPr/>
          <p:nvPr/>
        </p:nvSpPr>
        <p:spPr>
          <a:xfrm>
            <a:off x="4141853" y="2461584"/>
            <a:ext cx="5000124" cy="1526456"/>
          </a:xfrm>
          <a:prstGeom prst="rect">
            <a:avLst/>
          </a:prstGeom>
          <a:solidFill>
            <a:schemeClr val="accent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5" name="矩形"/>
          <p:cNvSpPr/>
          <p:nvPr/>
        </p:nvSpPr>
        <p:spPr>
          <a:xfrm>
            <a:off x="0" y="2451460"/>
            <a:ext cx="4143875" cy="152645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6" name="矩形"/>
          <p:cNvSpPr/>
          <p:nvPr/>
        </p:nvSpPr>
        <p:spPr>
          <a:xfrm>
            <a:off x="1142325" y="2431210"/>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7" name="矩形"/>
          <p:cNvSpPr/>
          <p:nvPr/>
        </p:nvSpPr>
        <p:spPr>
          <a:xfrm>
            <a:off x="1142325" y="3977915"/>
            <a:ext cx="6858675" cy="2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 name="文本"/>
          <p:cNvSpPr/>
          <p:nvPr/>
        </p:nvSpPr>
        <p:spPr>
          <a:xfrm>
            <a:off x="4182098" y="2836217"/>
            <a:ext cx="4904027" cy="400110"/>
          </a:xfrm>
          <a:prstGeom prst="rect">
            <a:avLst/>
          </a:prstGeom>
        </p:spPr>
        <p:txBody>
          <a:bodyPr wrap="square">
            <a:spAutoFit/>
          </a:bodyPr>
          <a:lstStyle/>
          <a:p>
            <a:pPr algn="ctr"/>
            <a:r>
              <a:rPr lang="zh-CN" altLang="en-US" sz="2000" b="1" spc="169" dirty="0">
                <a:solidFill>
                  <a:schemeClr val="bg1"/>
                </a:solidFill>
                <a:latin typeface="+mj-ea"/>
                <a:ea typeface="+mj-ea"/>
                <a:sym typeface="+mn-ea"/>
              </a:rPr>
              <a:t>工作</a:t>
            </a:r>
            <a:r>
              <a:rPr lang="zh-CN" altLang="en-US" sz="2000" b="1" spc="169" dirty="0" smtClean="0">
                <a:solidFill>
                  <a:schemeClr val="bg1"/>
                </a:solidFill>
                <a:latin typeface="+mj-ea"/>
                <a:ea typeface="+mj-ea"/>
                <a:sym typeface="+mn-ea"/>
              </a:rPr>
              <a:t>任务</a:t>
            </a:r>
            <a:r>
              <a:rPr lang="en-US" altLang="zh-CN" sz="2000" b="1" spc="169" dirty="0" smtClean="0">
                <a:solidFill>
                  <a:schemeClr val="bg1"/>
                </a:solidFill>
                <a:latin typeface="+mj-ea"/>
                <a:ea typeface="+mj-ea"/>
                <a:sym typeface="+mn-ea"/>
              </a:rPr>
              <a:t>1</a:t>
            </a:r>
            <a:r>
              <a:rPr lang="zh-CN" altLang="en-US" sz="2000" b="1" spc="169" dirty="0" smtClean="0">
                <a:solidFill>
                  <a:schemeClr val="bg1"/>
                </a:solidFill>
                <a:latin typeface="+mj-ea"/>
                <a:ea typeface="+mj-ea"/>
                <a:sym typeface="+mn-ea"/>
              </a:rPr>
              <a:t>：完成系统行为建模</a:t>
            </a:r>
            <a:endParaRPr lang="zh-CN" altLang="en-US" sz="2000" b="1" spc="169" dirty="0">
              <a:solidFill>
                <a:schemeClr val="bg1"/>
              </a:solidFill>
              <a:latin typeface="+mj-ea"/>
              <a:ea typeface="+mj-ea"/>
              <a:sym typeface="+mn-ea"/>
            </a:endParaRPr>
          </a:p>
        </p:txBody>
      </p:sp>
      <p:sp>
        <p:nvSpPr>
          <p:cNvPr id="4" name="日期占位符 3"/>
          <p:cNvSpPr>
            <a:spLocks noGrp="1"/>
          </p:cNvSpPr>
          <p:nvPr>
            <p:ph type="dt" sz="half" idx="10"/>
          </p:nvPr>
        </p:nvSpPr>
        <p:spPr/>
        <p:txBody>
          <a:bodyPr/>
          <a:lstStyle/>
          <a:p>
            <a:fld id="{A95C9A94-EE57-4888-B6E1-910CAEC8DA1E}" type="datetime1">
              <a:rPr lang="zh-CN" altLang="en-US" smtClean="0"/>
              <a:t>2020/5/27</a:t>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
        <p:nvSpPr>
          <p:cNvPr id="12" name="文本"/>
          <p:cNvSpPr txBox="1"/>
          <p:nvPr/>
        </p:nvSpPr>
        <p:spPr>
          <a:xfrm>
            <a:off x="4292273" y="3260467"/>
            <a:ext cx="4723394" cy="507831"/>
          </a:xfrm>
          <a:prstGeom prst="rect">
            <a:avLst/>
          </a:prstGeom>
          <a:noFill/>
        </p:spPr>
        <p:txBody>
          <a:bodyPr wrap="square" rtlCol="0" anchor="t">
            <a:spAutoFit/>
          </a:bodyPr>
          <a:lstStyle>
            <a:defPPr>
              <a:defRPr lang="zh-CN"/>
            </a:defPPr>
            <a:lvl1pPr indent="467995">
              <a:lnSpc>
                <a:spcPct val="150000"/>
              </a:lnSpc>
              <a:spcAft>
                <a:spcPts val="1500"/>
              </a:spcAft>
              <a:defRPr sz="1600" spc="150">
                <a:solidFill>
                  <a:schemeClr val="tx1">
                    <a:lumMod val="95000"/>
                    <a:lumOff val="5000"/>
                  </a:schemeClr>
                </a:solidFill>
                <a:latin typeface="+mn-ea"/>
              </a:defRPr>
            </a:lvl1pPr>
          </a:lstStyle>
          <a:p>
            <a:pPr indent="0" algn="ctr"/>
            <a:r>
              <a:rPr lang="zh-CN" altLang="en-US" sz="1800" dirty="0" smtClean="0">
                <a:solidFill>
                  <a:schemeClr val="bg1"/>
                </a:solidFill>
              </a:rPr>
              <a:t>交付</a:t>
            </a:r>
            <a:r>
              <a:rPr lang="zh-CN" altLang="en-US" sz="1800" dirty="0">
                <a:solidFill>
                  <a:schemeClr val="bg1"/>
                </a:solidFill>
              </a:rPr>
              <a:t>的工作产品</a:t>
            </a:r>
            <a:r>
              <a:rPr lang="zh-CN" altLang="en-US" sz="1800" dirty="0" smtClean="0">
                <a:solidFill>
                  <a:schemeClr val="bg1"/>
                </a:solidFill>
              </a:rPr>
              <a:t>：系统时序图</a:t>
            </a:r>
            <a:endParaRPr lang="zh-CN" altLang="en-US" sz="1800" dirty="0">
              <a:solidFill>
                <a:schemeClr val="bg1"/>
              </a:solidFill>
            </a:endParaRPr>
          </a:p>
        </p:txBody>
      </p:sp>
    </p:spTree>
    <p:extLst>
      <p:ext uri="{BB962C8B-B14F-4D97-AF65-F5344CB8AC3E}">
        <p14:creationId xmlns:p14="http://schemas.microsoft.com/office/powerpoint/2010/main" val="2580052787"/>
      </p:ext>
    </p:extLst>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16" presetClass="entr" presetSubtype="37"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outVertical)">
                                      <p:cBhvr>
                                        <p:cTn id="26" dur="500"/>
                                        <p:tgtEl>
                                          <p:spTgt spid="10"/>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0"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3" name="文本占位符 2"/>
          <p:cNvSpPr>
            <a:spLocks noGrp="1"/>
          </p:cNvSpPr>
          <p:nvPr>
            <p:ph idx="1"/>
          </p:nvPr>
        </p:nvSpPr>
        <p:spPr/>
        <p:txBody>
          <a:bodyPr>
            <a:noAutofit/>
          </a:bodyPr>
          <a:lstStyle/>
          <a:p>
            <a:pPr>
              <a:lnSpc>
                <a:spcPct val="120000"/>
              </a:lnSpc>
              <a:buNone/>
            </a:pPr>
            <a:r>
              <a:rPr lang="zh-CN" altLang="en-US" sz="2000" dirty="0"/>
              <a:t>四、激活</a:t>
            </a:r>
          </a:p>
          <a:p>
            <a:pPr>
              <a:lnSpc>
                <a:spcPct val="120000"/>
              </a:lnSpc>
              <a:buNone/>
            </a:pPr>
            <a:r>
              <a:rPr lang="en-US" altLang="zh-CN" sz="2000" dirty="0">
                <a:latin typeface="宋体" charset="-122"/>
              </a:rPr>
              <a:t>1</a:t>
            </a:r>
            <a:r>
              <a:rPr lang="zh-CN" altLang="en-US" sz="2000" dirty="0">
                <a:latin typeface="宋体" charset="-122"/>
              </a:rPr>
              <a:t>、激活的概念</a:t>
            </a:r>
          </a:p>
          <a:p>
            <a:pPr>
              <a:lnSpc>
                <a:spcPct val="120000"/>
              </a:lnSpc>
            </a:pPr>
            <a:r>
              <a:rPr lang="zh-CN" altLang="en-US" sz="2000" dirty="0">
                <a:latin typeface="宋体" charset="-122"/>
              </a:rPr>
              <a:t>当一个对象没有被激活期时，该对象处于休眠状态，什么事都不做，但它仍然存在，等待新的消息来激活它。</a:t>
            </a:r>
          </a:p>
          <a:p>
            <a:pPr>
              <a:lnSpc>
                <a:spcPct val="120000"/>
              </a:lnSpc>
            </a:pPr>
            <a:r>
              <a:rPr lang="zh-CN" altLang="en-US" sz="2000" dirty="0">
                <a:latin typeface="宋体" charset="-122"/>
              </a:rPr>
              <a:t>当一条消息被传递给对象的时候，它会触发该对象的某个行为，这是就说该对象被激活了。</a:t>
            </a:r>
          </a:p>
          <a:p>
            <a:pPr>
              <a:lnSpc>
                <a:spcPct val="120000"/>
              </a:lnSpc>
            </a:pPr>
            <a:r>
              <a:rPr lang="zh-CN" altLang="en-US" sz="2000" dirty="0">
                <a:latin typeface="宋体" charset="-122"/>
              </a:rPr>
              <a:t>当一个对象处于激活期时，表明该对象正在执行某个动作。 </a:t>
            </a:r>
            <a:endParaRPr lang="zh-CN" altLang="en-US" sz="2000" dirty="0"/>
          </a:p>
        </p:txBody>
      </p:sp>
      <p:sp>
        <p:nvSpPr>
          <p:cNvPr id="4" name="日期占位符 3"/>
          <p:cNvSpPr>
            <a:spLocks noGrp="1"/>
          </p:cNvSpPr>
          <p:nvPr>
            <p:ph type="dt" sz="half" idx="10"/>
          </p:nvPr>
        </p:nvSpPr>
        <p:spPr/>
        <p:txBody>
          <a:bodyPr/>
          <a:lstStyle/>
          <a:p>
            <a:fld id="{08566219-8A45-438C-B8DA-C74798FCEE3E}"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C90F16DE-5362-49A4-BB78-DA269D510E1B}" type="slidenum">
              <a:rPr lang="en-US" altLang="zh-CN" smtClean="0"/>
              <a:pPr/>
              <a:t>40</a:t>
            </a:fld>
            <a:endParaRPr lang="en-US" altLang="zh-CN"/>
          </a:p>
        </p:txBody>
      </p:sp>
    </p:spTree>
    <p:extLst>
      <p:ext uri="{BB962C8B-B14F-4D97-AF65-F5344CB8AC3E}">
        <p14:creationId xmlns:p14="http://schemas.microsoft.com/office/powerpoint/2010/main" val="116897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latin typeface="宋体" charset="-122"/>
              </a:rPr>
              <a:t>时序图的</a:t>
            </a:r>
            <a:r>
              <a:rPr lang="zh-CN" altLang="en-US" dirty="0" smtClean="0">
                <a:latin typeface="宋体" charset="-122"/>
              </a:rPr>
              <a:t>组成</a:t>
            </a:r>
            <a:endParaRPr lang="zh-CN" altLang="en-US" dirty="0"/>
          </a:p>
        </p:txBody>
      </p:sp>
      <p:sp>
        <p:nvSpPr>
          <p:cNvPr id="4" name="文本占位符 3"/>
          <p:cNvSpPr>
            <a:spLocks noGrp="1"/>
          </p:cNvSpPr>
          <p:nvPr>
            <p:ph idx="1"/>
          </p:nvPr>
        </p:nvSpPr>
        <p:spPr/>
        <p:txBody>
          <a:bodyPr>
            <a:normAutofit/>
          </a:bodyPr>
          <a:lstStyle/>
          <a:p>
            <a:pPr>
              <a:buFontTx/>
              <a:buNone/>
            </a:pPr>
            <a:r>
              <a:rPr lang="zh-CN" altLang="en-US" sz="2000" dirty="0">
                <a:latin typeface="+mn-ea"/>
              </a:rPr>
              <a:t> </a:t>
            </a:r>
            <a:r>
              <a:rPr lang="en-US" altLang="zh-CN" sz="2000" dirty="0">
                <a:latin typeface="+mn-ea"/>
              </a:rPr>
              <a:t>2</a:t>
            </a:r>
            <a:r>
              <a:rPr lang="zh-CN" altLang="en-US" sz="2000" dirty="0">
                <a:latin typeface="+mn-ea"/>
              </a:rPr>
              <a:t>、激活的符号</a:t>
            </a:r>
          </a:p>
          <a:p>
            <a:pPr>
              <a:buFontTx/>
              <a:buNone/>
            </a:pPr>
            <a:r>
              <a:rPr lang="zh-CN" altLang="en-US" sz="2000" dirty="0">
                <a:latin typeface="+mn-ea"/>
              </a:rPr>
              <a:t>  激活用一个细长的矩阵框（在生命线上）表示。</a:t>
            </a:r>
          </a:p>
        </p:txBody>
      </p:sp>
      <p:sp>
        <p:nvSpPr>
          <p:cNvPr id="3" name="日期占位符 2"/>
          <p:cNvSpPr>
            <a:spLocks noGrp="1"/>
          </p:cNvSpPr>
          <p:nvPr>
            <p:ph type="dt" sz="half" idx="10"/>
          </p:nvPr>
        </p:nvSpPr>
        <p:spPr/>
        <p:txBody>
          <a:bodyPr/>
          <a:lstStyle/>
          <a:p>
            <a:fld id="{AE1A9411-AD58-4624-AF36-EACA97DA8A37}"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C90F16DE-5362-49A4-BB78-DA269D510E1B}" type="slidenum">
              <a:rPr lang="en-US" altLang="zh-CN" smtClean="0"/>
              <a:pPr/>
              <a:t>41</a:t>
            </a:fld>
            <a:endParaRPr lang="en-US" altLang="zh-CN"/>
          </a:p>
        </p:txBody>
      </p:sp>
      <p:pic>
        <p:nvPicPr>
          <p:cNvPr id="157705" name="Picture 9"/>
          <p:cNvPicPr>
            <a:picLocks noChangeAspect="1" noChangeArrowheads="1"/>
          </p:cNvPicPr>
          <p:nvPr/>
        </p:nvPicPr>
        <p:blipFill rotWithShape="1">
          <a:blip r:embed="rId2" cstate="print">
            <a:clrChange>
              <a:clrFrom>
                <a:srgbClr val="FFFFFF"/>
              </a:clrFrom>
              <a:clrTo>
                <a:srgbClr val="FFFFFF">
                  <a:alpha val="0"/>
                </a:srgbClr>
              </a:clrTo>
            </a:clrChange>
          </a:blip>
          <a:srcRect l="10504"/>
          <a:stretch/>
        </p:blipFill>
        <p:spPr bwMode="auto">
          <a:xfrm>
            <a:off x="1364619" y="1962846"/>
            <a:ext cx="3449591" cy="2720885"/>
          </a:xfrm>
          <a:prstGeom prst="rect">
            <a:avLst/>
          </a:prstGeom>
          <a:noFill/>
        </p:spPr>
      </p:pic>
      <p:sp>
        <p:nvSpPr>
          <p:cNvPr id="157703" name="Text Box 7"/>
          <p:cNvSpPr txBox="1">
            <a:spLocks noChangeArrowheads="1"/>
          </p:cNvSpPr>
          <p:nvPr/>
        </p:nvSpPr>
        <p:spPr bwMode="auto">
          <a:xfrm>
            <a:off x="5220998" y="2018833"/>
            <a:ext cx="3320673" cy="2400657"/>
          </a:xfrm>
          <a:prstGeom prst="rect">
            <a:avLst/>
          </a:prstGeom>
          <a:noFill/>
          <a:ln w="9525">
            <a:noFill/>
            <a:miter lim="800000"/>
            <a:headEnd/>
            <a:tailEnd/>
          </a:ln>
          <a:effectLst/>
        </p:spPr>
        <p:txBody>
          <a:bodyPr wrap="square">
            <a:spAutoFit/>
          </a:bodyPr>
          <a:lstStyle/>
          <a:p>
            <a:pPr>
              <a:spcBef>
                <a:spcPct val="50000"/>
              </a:spcBef>
            </a:pPr>
            <a:r>
              <a:rPr lang="zh-CN" altLang="en-US" sz="2000" dirty="0">
                <a:latin typeface="+mj-ea"/>
                <a:ea typeface="+mj-ea"/>
              </a:rPr>
              <a:t>矩形框的高度表示对象执行一个操作所经历的时间段，矩形的顶部表示动作的开始，底部表示动作的结束。</a:t>
            </a:r>
          </a:p>
          <a:p>
            <a:pPr>
              <a:spcBef>
                <a:spcPct val="50000"/>
              </a:spcBef>
            </a:pPr>
            <a:r>
              <a:rPr lang="zh-CN" altLang="en-US" sz="2000" dirty="0">
                <a:latin typeface="+mj-ea"/>
                <a:ea typeface="+mj-ea"/>
              </a:rPr>
              <a:t>对象接收消息后可以由自己的某个操作来完成，也可以通过其他对象的操作来完成。</a:t>
            </a:r>
          </a:p>
        </p:txBody>
      </p:sp>
    </p:spTree>
    <p:extLst>
      <p:ext uri="{BB962C8B-B14F-4D97-AF65-F5344CB8AC3E}">
        <p14:creationId xmlns:p14="http://schemas.microsoft.com/office/powerpoint/2010/main" val="16630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7705"/>
                                        </p:tgtEl>
                                        <p:attrNameLst>
                                          <p:attrName>style.visibility</p:attrName>
                                        </p:attrNameLst>
                                      </p:cBhvr>
                                      <p:to>
                                        <p:strVal val="visible"/>
                                      </p:to>
                                    </p:set>
                                    <p:animEffect transition="in" filter="randombar(horizontal)">
                                      <p:cBhvr>
                                        <p:cTn id="12" dur="500"/>
                                        <p:tgtEl>
                                          <p:spTgt spid="1577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7703"/>
                                        </p:tgtEl>
                                        <p:attrNameLst>
                                          <p:attrName>style.visibility</p:attrName>
                                        </p:attrNameLst>
                                      </p:cBhvr>
                                      <p:to>
                                        <p:strVal val="visible"/>
                                      </p:to>
                                    </p:set>
                                    <p:animEffect transition="in" filter="wipe(up)">
                                      <p:cBhvr>
                                        <p:cTn id="17" dur="500"/>
                                        <p:tgtEl>
                                          <p:spTgt spid="15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77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72941" y="1383507"/>
            <a:ext cx="3835003" cy="1084660"/>
            <a:chOff x="1906588" y="1844675"/>
            <a:chExt cx="5113337" cy="1446213"/>
          </a:xfrm>
        </p:grpSpPr>
        <p:pic>
          <p:nvPicPr>
            <p:cNvPr id="199682" name="Picture 2"/>
            <p:cNvPicPr>
              <a:picLocks noChangeAspect="1" noChangeArrowheads="1"/>
            </p:cNvPicPr>
            <p:nvPr/>
          </p:nvPicPr>
          <p:blipFill>
            <a:blip r:embed="rId2" cstate="print"/>
            <a:srcRect l="2994" r="76749"/>
            <a:stretch>
              <a:fillRect/>
            </a:stretch>
          </p:blipFill>
          <p:spPr bwMode="auto">
            <a:xfrm>
              <a:off x="1906588" y="1844675"/>
              <a:ext cx="1008062" cy="1446213"/>
            </a:xfrm>
            <a:prstGeom prst="rect">
              <a:avLst/>
            </a:prstGeom>
            <a:noFill/>
            <a:ln w="9525">
              <a:noFill/>
              <a:miter lim="800000"/>
              <a:headEnd/>
              <a:tailEnd/>
            </a:ln>
            <a:effectLst/>
          </p:spPr>
        </p:pic>
        <p:pic>
          <p:nvPicPr>
            <p:cNvPr id="199685" name="Picture 5"/>
            <p:cNvPicPr>
              <a:picLocks noChangeAspect="1" noChangeArrowheads="1"/>
            </p:cNvPicPr>
            <p:nvPr/>
          </p:nvPicPr>
          <p:blipFill>
            <a:blip r:embed="rId2" cstate="print"/>
            <a:srcRect l="76781" r="2962"/>
            <a:stretch>
              <a:fillRect/>
            </a:stretch>
          </p:blipFill>
          <p:spPr bwMode="auto">
            <a:xfrm>
              <a:off x="6011863" y="1844675"/>
              <a:ext cx="1008062" cy="1446213"/>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2" cstate="print"/>
            <a:srcRect l="39169" r="40573"/>
            <a:stretch>
              <a:fillRect/>
            </a:stretch>
          </p:blipFill>
          <p:spPr bwMode="auto">
            <a:xfrm>
              <a:off x="4067175" y="1844675"/>
              <a:ext cx="1008063" cy="1446213"/>
            </a:xfrm>
            <a:prstGeom prst="rect">
              <a:avLst/>
            </a:prstGeom>
            <a:noFill/>
            <a:ln w="9525">
              <a:noFill/>
              <a:miter lim="800000"/>
              <a:headEnd/>
              <a:tailEnd/>
            </a:ln>
            <a:effectLst/>
          </p:spPr>
        </p:pic>
      </p:grpSp>
      <p:grpSp>
        <p:nvGrpSpPr>
          <p:cNvPr id="4" name="组合 3"/>
          <p:cNvGrpSpPr/>
          <p:nvPr/>
        </p:nvGrpSpPr>
        <p:grpSpPr>
          <a:xfrm>
            <a:off x="2411016" y="2975372"/>
            <a:ext cx="4267200" cy="676275"/>
            <a:chOff x="1690688" y="3967163"/>
            <a:chExt cx="5689600" cy="901700"/>
          </a:xfrm>
        </p:grpSpPr>
        <p:pic>
          <p:nvPicPr>
            <p:cNvPr id="199683" name="Picture 3"/>
            <p:cNvPicPr>
              <a:picLocks noChangeAspect="1" noChangeArrowheads="1"/>
            </p:cNvPicPr>
            <p:nvPr/>
          </p:nvPicPr>
          <p:blipFill>
            <a:blip r:embed="rId3" cstate="print"/>
            <a:srcRect l="73238"/>
            <a:stretch>
              <a:fillRect/>
            </a:stretch>
          </p:blipFill>
          <p:spPr bwMode="auto">
            <a:xfrm>
              <a:off x="5722938" y="3967163"/>
              <a:ext cx="1657350" cy="901700"/>
            </a:xfrm>
            <a:prstGeom prst="rect">
              <a:avLst/>
            </a:prstGeom>
            <a:noFill/>
          </p:spPr>
        </p:pic>
        <p:pic>
          <p:nvPicPr>
            <p:cNvPr id="199687" name="Picture 7"/>
            <p:cNvPicPr>
              <a:picLocks noChangeAspect="1" noChangeArrowheads="1"/>
            </p:cNvPicPr>
            <p:nvPr/>
          </p:nvPicPr>
          <p:blipFill>
            <a:blip r:embed="rId3" cstate="print"/>
            <a:srcRect l="36043" r="37195"/>
            <a:stretch>
              <a:fillRect/>
            </a:stretch>
          </p:blipFill>
          <p:spPr bwMode="auto">
            <a:xfrm>
              <a:off x="3635375" y="3967163"/>
              <a:ext cx="1657350" cy="901700"/>
            </a:xfrm>
            <a:prstGeom prst="rect">
              <a:avLst/>
            </a:prstGeom>
            <a:noFill/>
          </p:spPr>
        </p:pic>
        <p:pic>
          <p:nvPicPr>
            <p:cNvPr id="199688" name="Picture 8"/>
            <p:cNvPicPr>
              <a:picLocks noChangeAspect="1" noChangeArrowheads="1"/>
            </p:cNvPicPr>
            <p:nvPr/>
          </p:nvPicPr>
          <p:blipFill>
            <a:blip r:embed="rId3" cstate="print"/>
            <a:srcRect r="73264"/>
            <a:stretch>
              <a:fillRect/>
            </a:stretch>
          </p:blipFill>
          <p:spPr bwMode="auto">
            <a:xfrm>
              <a:off x="1690688" y="3967163"/>
              <a:ext cx="1655762" cy="901700"/>
            </a:xfrm>
            <a:prstGeom prst="rect">
              <a:avLst/>
            </a:prstGeom>
            <a:noFill/>
          </p:spPr>
        </p:pic>
      </p:grpSp>
      <p:sp>
        <p:nvSpPr>
          <p:cNvPr id="8" name="标题 7"/>
          <p:cNvSpPr>
            <a:spLocks noGrp="1"/>
          </p:cNvSpPr>
          <p:nvPr>
            <p:ph type="title"/>
          </p:nvPr>
        </p:nvSpPr>
        <p:spPr/>
        <p:txBody>
          <a:bodyPr/>
          <a:lstStyle/>
          <a:p>
            <a:r>
              <a:rPr lang="zh-CN" altLang="en-US" dirty="0"/>
              <a:t>思考：有如下的三个</a:t>
            </a:r>
            <a:r>
              <a:rPr lang="zh-CN" altLang="en-US" dirty="0" smtClean="0"/>
              <a:t>类</a:t>
            </a:r>
            <a:endParaRPr lang="zh-CN" altLang="en-US" dirty="0"/>
          </a:p>
        </p:txBody>
      </p:sp>
      <p:sp>
        <p:nvSpPr>
          <p:cNvPr id="6" name="日期占位符 5"/>
          <p:cNvSpPr>
            <a:spLocks noGrp="1"/>
          </p:cNvSpPr>
          <p:nvPr>
            <p:ph type="dt" sz="half" idx="10"/>
          </p:nvPr>
        </p:nvSpPr>
        <p:spPr/>
        <p:txBody>
          <a:bodyPr/>
          <a:lstStyle/>
          <a:p>
            <a:fld id="{5B0ABBE7-857F-42DA-A5B0-D65B202B7926}" type="datetime1">
              <a:rPr lang="zh-CN" altLang="en-US" smtClean="0"/>
              <a:t>2020/5/27</a:t>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extLst>
      <p:ext uri="{BB962C8B-B14F-4D97-AF65-F5344CB8AC3E}">
        <p14:creationId xmlns:p14="http://schemas.microsoft.com/office/powerpoint/2010/main" val="394064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1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36443" y="1065271"/>
            <a:ext cx="2808685" cy="1627584"/>
          </a:xfrm>
          <a:prstGeom prst="rect">
            <a:avLst/>
          </a:prstGeom>
          <a:noFill/>
        </p:spPr>
      </p:pic>
      <p:pic>
        <p:nvPicPr>
          <p:cNvPr id="200715"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75899" y="1058466"/>
            <a:ext cx="2753916" cy="1737122"/>
          </a:xfrm>
          <a:prstGeom prst="rect">
            <a:avLst/>
          </a:prstGeom>
          <a:noFill/>
        </p:spPr>
      </p:pic>
      <p:pic>
        <p:nvPicPr>
          <p:cNvPr id="200719"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75901" y="3031946"/>
            <a:ext cx="2808685" cy="1694260"/>
          </a:xfrm>
          <a:prstGeom prst="rect">
            <a:avLst/>
          </a:prstGeom>
          <a:noFill/>
        </p:spPr>
      </p:pic>
      <p:sp>
        <p:nvSpPr>
          <p:cNvPr id="6" name="标题 5"/>
          <p:cNvSpPr>
            <a:spLocks noGrp="1"/>
          </p:cNvSpPr>
          <p:nvPr>
            <p:ph type="title"/>
          </p:nvPr>
        </p:nvSpPr>
        <p:spPr/>
        <p:txBody>
          <a:bodyPr/>
          <a:lstStyle/>
          <a:p>
            <a:r>
              <a:rPr lang="zh-CN" altLang="en-US" dirty="0"/>
              <a:t>三个图有什么区别</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9EF4CA8C-2E9E-4392-BC44-CDDB33D6FA57}"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extLst>
      <p:ext uri="{BB962C8B-B14F-4D97-AF65-F5344CB8AC3E}">
        <p14:creationId xmlns:p14="http://schemas.microsoft.com/office/powerpoint/2010/main" val="204533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0715"/>
                                        </p:tgtEl>
                                        <p:attrNameLst>
                                          <p:attrName>style.visibility</p:attrName>
                                        </p:attrNameLst>
                                      </p:cBhvr>
                                      <p:to>
                                        <p:strVal val="visible"/>
                                      </p:to>
                                    </p:set>
                                    <p:animEffect transition="in" filter="randombar(horizontal)">
                                      <p:cBhvr>
                                        <p:cTn id="7" dur="500"/>
                                        <p:tgtEl>
                                          <p:spTgt spid="200715"/>
                                        </p:tgtEl>
                                      </p:cBhvr>
                                    </p:animEffect>
                                  </p:childTnLst>
                                </p:cTn>
                              </p:par>
                              <p:par>
                                <p:cTn id="8" presetID="14" presetClass="entr" presetSubtype="10" fill="hold" nodeType="withEffect">
                                  <p:stCondLst>
                                    <p:cond delay="0"/>
                                  </p:stCondLst>
                                  <p:childTnLst>
                                    <p:set>
                                      <p:cBhvr>
                                        <p:cTn id="9" dur="1" fill="hold">
                                          <p:stCondLst>
                                            <p:cond delay="0"/>
                                          </p:stCondLst>
                                        </p:cTn>
                                        <p:tgtEl>
                                          <p:spTgt spid="200716"/>
                                        </p:tgtEl>
                                        <p:attrNameLst>
                                          <p:attrName>style.visibility</p:attrName>
                                        </p:attrNameLst>
                                      </p:cBhvr>
                                      <p:to>
                                        <p:strVal val="visible"/>
                                      </p:to>
                                    </p:set>
                                    <p:animEffect transition="in" filter="randombar(horizontal)">
                                      <p:cBhvr>
                                        <p:cTn id="10" dur="500"/>
                                        <p:tgtEl>
                                          <p:spTgt spid="200716"/>
                                        </p:tgtEl>
                                      </p:cBhvr>
                                    </p:animEffect>
                                  </p:childTnLst>
                                </p:cTn>
                              </p:par>
                              <p:par>
                                <p:cTn id="11" presetID="14" presetClass="entr" presetSubtype="10" fill="hold" nodeType="withEffect">
                                  <p:stCondLst>
                                    <p:cond delay="0"/>
                                  </p:stCondLst>
                                  <p:childTnLst>
                                    <p:set>
                                      <p:cBhvr>
                                        <p:cTn id="12" dur="1" fill="hold">
                                          <p:stCondLst>
                                            <p:cond delay="0"/>
                                          </p:stCondLst>
                                        </p:cTn>
                                        <p:tgtEl>
                                          <p:spTgt spid="200719"/>
                                        </p:tgtEl>
                                        <p:attrNameLst>
                                          <p:attrName>style.visibility</p:attrName>
                                        </p:attrNameLst>
                                      </p:cBhvr>
                                      <p:to>
                                        <p:strVal val="visible"/>
                                      </p:to>
                                    </p:set>
                                    <p:animEffect transition="in" filter="randombar(horizontal)">
                                      <p:cBhvr>
                                        <p:cTn id="13" dur="500"/>
                                        <p:tgtEl>
                                          <p:spTgt spid="200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如何建立时序图</a:t>
            </a:r>
            <a:endParaRPr lang="zh-CN" altLang="en-US" dirty="0"/>
          </a:p>
        </p:txBody>
      </p:sp>
      <p:sp>
        <p:nvSpPr>
          <p:cNvPr id="6" name="内容占位符 5"/>
          <p:cNvSpPr>
            <a:spLocks noGrp="1"/>
          </p:cNvSpPr>
          <p:nvPr>
            <p:ph idx="1"/>
          </p:nvPr>
        </p:nvSpPr>
        <p:spPr>
          <a:xfrm>
            <a:off x="768098" y="992460"/>
            <a:ext cx="7929854" cy="3661504"/>
          </a:xfrm>
        </p:spPr>
        <p:txBody>
          <a:bodyPr>
            <a:normAutofit fontScale="77500" lnSpcReduction="20000"/>
          </a:bodyPr>
          <a:lstStyle/>
          <a:p>
            <a:pPr marL="457200" indent="-457200">
              <a:lnSpc>
                <a:spcPct val="120000"/>
              </a:lnSpc>
            </a:pPr>
            <a:r>
              <a:rPr lang="zh-CN" altLang="en-US" dirty="0" smtClean="0"/>
              <a:t>用例图和领域类图是时序图绘制的前提，是绘制时序图的基础。</a:t>
            </a:r>
            <a:endParaRPr lang="en-US" altLang="zh-CN" dirty="0" smtClean="0"/>
          </a:p>
          <a:p>
            <a:pPr marL="457200" indent="-457200">
              <a:lnSpc>
                <a:spcPct val="120000"/>
              </a:lnSpc>
            </a:pPr>
            <a:r>
              <a:rPr lang="zh-CN" altLang="en-US" dirty="0"/>
              <a:t>用</a:t>
            </a:r>
            <a:r>
              <a:rPr lang="zh-CN" altLang="en-US" dirty="0" smtClean="0"/>
              <a:t>例图和领域类图已经基本将框架描述清楚了，为了能够更加完整的设计出时序图，建议对业务分析报告进行认真研究，可以更加透彻的了解用户需求，可以更加准确的设计时序图。</a:t>
            </a:r>
            <a:endParaRPr lang="en-US" altLang="zh-CN" dirty="0" smtClean="0"/>
          </a:p>
          <a:p>
            <a:pPr marL="457200" indent="-457200">
              <a:lnSpc>
                <a:spcPct val="120000"/>
              </a:lnSpc>
            </a:pPr>
            <a:r>
              <a:rPr lang="zh-CN" altLang="en-US" dirty="0"/>
              <a:t>时序</a:t>
            </a:r>
            <a:r>
              <a:rPr lang="zh-CN" altLang="en-US" dirty="0" smtClean="0"/>
              <a:t>图其实就是对用例图的进一步说明，描述系统内部的动态结构，以及系统内部各个对象之间的通信关系。</a:t>
            </a:r>
            <a:endParaRPr lang="en-US" altLang="zh-CN" dirty="0" smtClean="0"/>
          </a:p>
          <a:p>
            <a:pPr marL="457200" indent="-457200">
              <a:lnSpc>
                <a:spcPct val="120000"/>
              </a:lnSpc>
            </a:pPr>
            <a:r>
              <a:rPr lang="zh-CN" altLang="en-US" dirty="0" smtClean="0"/>
              <a:t>由此可知，绘制时序图，可以首先针对用例图、用例描述以及业务分析报告等文档进行分析和解读。</a:t>
            </a:r>
            <a:endParaRPr lang="zh-CN" altLang="en-US" dirty="0"/>
          </a:p>
        </p:txBody>
      </p:sp>
      <p:sp>
        <p:nvSpPr>
          <p:cNvPr id="2" name="日期占位符 1"/>
          <p:cNvSpPr>
            <a:spLocks noGrp="1"/>
          </p:cNvSpPr>
          <p:nvPr>
            <p:ph type="dt" sz="half" idx="10"/>
          </p:nvPr>
        </p:nvSpPr>
        <p:spPr/>
        <p:txBody>
          <a:bodyPr/>
          <a:lstStyle/>
          <a:p>
            <a:fld id="{F36DE1BA-AF09-4BE7-93F4-43E81634D4FB}"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extLst>
      <p:ext uri="{BB962C8B-B14F-4D97-AF65-F5344CB8AC3E}">
        <p14:creationId xmlns:p14="http://schemas.microsoft.com/office/powerpoint/2010/main" val="377848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ChangeArrowheads="1"/>
          </p:cNvSpPr>
          <p:nvPr/>
        </p:nvSpPr>
        <p:spPr bwMode="auto">
          <a:xfrm>
            <a:off x="917188" y="828913"/>
            <a:ext cx="7769612" cy="3787319"/>
          </a:xfrm>
          <a:prstGeom prst="rect">
            <a:avLst/>
          </a:prstGeom>
          <a:noFill/>
          <a:ln w="9525">
            <a:noFill/>
            <a:miter lim="800000"/>
            <a:headEnd/>
            <a:tailEnd/>
          </a:ln>
          <a:effectLst/>
        </p:spPr>
        <p:txBody>
          <a:bodyPr/>
          <a:lstStyle/>
          <a:p>
            <a:pPr marL="257175" indent="-257175">
              <a:lnSpc>
                <a:spcPct val="140000"/>
              </a:lnSpc>
              <a:spcBef>
                <a:spcPct val="20000"/>
              </a:spcBef>
            </a:pPr>
            <a:r>
              <a:rPr lang="zh-CN" altLang="en-US" sz="2000" dirty="0">
                <a:solidFill>
                  <a:schemeClr val="tx2">
                    <a:lumMod val="90000"/>
                    <a:lumOff val="10000"/>
                  </a:schemeClr>
                </a:solidFill>
                <a:latin typeface="+mj-ea"/>
                <a:ea typeface="+mj-ea"/>
              </a:rPr>
              <a:t>① 从用例中识别交互过程</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zh-CN" altLang="zh-CN" sz="2000" dirty="0">
                <a:solidFill>
                  <a:schemeClr val="tx2">
                    <a:lumMod val="90000"/>
                    <a:lumOff val="10000"/>
                  </a:schemeClr>
                </a:solidFill>
                <a:latin typeface="+mj-ea"/>
                <a:ea typeface="+mj-ea"/>
              </a:rPr>
              <a:t>②</a:t>
            </a:r>
            <a:r>
              <a:rPr lang="en-US" altLang="zh-CN" sz="2000" dirty="0">
                <a:solidFill>
                  <a:schemeClr val="tx2">
                    <a:lumMod val="90000"/>
                    <a:lumOff val="10000"/>
                  </a:schemeClr>
                </a:solidFill>
                <a:latin typeface="+mj-ea"/>
                <a:ea typeface="+mj-ea"/>
              </a:rPr>
              <a:t> </a:t>
            </a:r>
            <a:r>
              <a:rPr lang="zh-CN" altLang="en-US" sz="2000" dirty="0">
                <a:solidFill>
                  <a:schemeClr val="tx2">
                    <a:lumMod val="90000"/>
                    <a:lumOff val="10000"/>
                  </a:schemeClr>
                </a:solidFill>
                <a:latin typeface="+mj-ea"/>
                <a:ea typeface="+mj-ea"/>
              </a:rPr>
              <a:t>识别参与交互过程的对象（包括用例的参与者、边界对象和控制对象）</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③ </a:t>
            </a:r>
            <a:r>
              <a:rPr lang="zh-CN" altLang="en-US" sz="2000" dirty="0">
                <a:solidFill>
                  <a:schemeClr val="tx2">
                    <a:lumMod val="90000"/>
                    <a:lumOff val="10000"/>
                  </a:schemeClr>
                </a:solidFill>
                <a:latin typeface="+mj-ea"/>
                <a:ea typeface="+mj-ea"/>
              </a:rPr>
              <a:t>为每一个对象设置生命线，并确定对象的存在期限</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④ </a:t>
            </a:r>
            <a:r>
              <a:rPr lang="zh-CN" altLang="en-US" sz="2000" dirty="0">
                <a:solidFill>
                  <a:schemeClr val="tx2">
                    <a:lumMod val="90000"/>
                    <a:lumOff val="10000"/>
                  </a:schemeClr>
                </a:solidFill>
                <a:latin typeface="+mj-ea"/>
                <a:ea typeface="+mj-ea"/>
              </a:rPr>
              <a:t>按时间顺序列出分析对象之间进行消息传递的序列，从引发交互的初始消息开始，在对象生命线上依次画出交互的消息</a:t>
            </a:r>
            <a:r>
              <a:rPr lang="en-US" altLang="zh-CN" sz="2000" dirty="0">
                <a:solidFill>
                  <a:schemeClr val="tx2">
                    <a:lumMod val="90000"/>
                    <a:lumOff val="10000"/>
                  </a:schemeClr>
                </a:solidFill>
                <a:latin typeface="+mj-ea"/>
                <a:ea typeface="+mj-ea"/>
              </a:rPr>
              <a:t>;</a:t>
            </a:r>
          </a:p>
          <a:p>
            <a:pPr marL="257175" indent="-257175">
              <a:lnSpc>
                <a:spcPct val="140000"/>
              </a:lnSpc>
              <a:spcBef>
                <a:spcPct val="20000"/>
              </a:spcBef>
            </a:pPr>
            <a:r>
              <a:rPr lang="en-US" altLang="zh-CN" sz="2000" dirty="0">
                <a:solidFill>
                  <a:schemeClr val="tx2">
                    <a:lumMod val="90000"/>
                    <a:lumOff val="10000"/>
                  </a:schemeClr>
                </a:solidFill>
                <a:latin typeface="+mj-ea"/>
                <a:ea typeface="+mj-ea"/>
              </a:rPr>
              <a:t>⑤ </a:t>
            </a:r>
            <a:r>
              <a:rPr lang="zh-CN" altLang="en-US" sz="2000" dirty="0">
                <a:solidFill>
                  <a:schemeClr val="tx2">
                    <a:lumMod val="90000"/>
                    <a:lumOff val="10000"/>
                  </a:schemeClr>
                </a:solidFill>
                <a:latin typeface="+mj-ea"/>
                <a:ea typeface="+mj-ea"/>
              </a:rPr>
              <a:t>如果需要，可以给消息增加时间约束，以及前置条件和后置条件。若备选流比较复杂，可以单独绘制时序图。</a:t>
            </a:r>
          </a:p>
        </p:txBody>
      </p:sp>
      <p:sp>
        <p:nvSpPr>
          <p:cNvPr id="6" name="标题 5"/>
          <p:cNvSpPr>
            <a:spLocks noGrp="1"/>
          </p:cNvSpPr>
          <p:nvPr>
            <p:ph type="title"/>
          </p:nvPr>
        </p:nvSpPr>
        <p:spPr/>
        <p:txBody>
          <a:bodyPr/>
          <a:lstStyle/>
          <a:p>
            <a:r>
              <a:rPr kumimoji="1" lang="zh-CN" altLang="en-US" dirty="0"/>
              <a:t>建立时序图的</a:t>
            </a:r>
            <a:r>
              <a:rPr kumimoji="1" lang="zh-CN" altLang="en-US" dirty="0" smtClean="0"/>
              <a:t>步骤</a:t>
            </a:r>
            <a:endParaRPr lang="zh-CN" altLang="en-US" dirty="0"/>
          </a:p>
        </p:txBody>
      </p:sp>
      <p:sp>
        <p:nvSpPr>
          <p:cNvPr id="3" name="日期占位符 2"/>
          <p:cNvSpPr>
            <a:spLocks noGrp="1"/>
          </p:cNvSpPr>
          <p:nvPr>
            <p:ph type="dt" sz="half" idx="10"/>
          </p:nvPr>
        </p:nvSpPr>
        <p:spPr/>
        <p:txBody>
          <a:bodyPr/>
          <a:lstStyle/>
          <a:p>
            <a:fld id="{3949B9DC-EB33-4DD2-BD0E-8B927D551807}"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1471549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wipe(up)">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400" dirty="0"/>
              <a:t>下面以网上报名系统为例，进行动态行为建模，分析时序图如何建立。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
        <p:nvSpPr>
          <p:cNvPr id="4" name="标题 3"/>
          <p:cNvSpPr>
            <a:spLocks noGrp="1"/>
          </p:cNvSpPr>
          <p:nvPr>
            <p:ph type="title"/>
          </p:nvPr>
        </p:nvSpPr>
        <p:spPr/>
        <p:txBody>
          <a:bodyPr/>
          <a:lstStyle/>
          <a:p>
            <a:r>
              <a:rPr lang="zh-CN" altLang="en-US" dirty="0" smtClean="0"/>
              <a:t>网上报名系统的动态行为建模</a:t>
            </a:r>
            <a:endParaRPr lang="zh-CN" altLang="en-US" dirty="0"/>
          </a:p>
        </p:txBody>
      </p:sp>
      <p:sp>
        <p:nvSpPr>
          <p:cNvPr id="5" name="日期占位符 4"/>
          <p:cNvSpPr>
            <a:spLocks noGrp="1"/>
          </p:cNvSpPr>
          <p:nvPr>
            <p:ph type="dt" sz="half" idx="10"/>
          </p:nvPr>
        </p:nvSpPr>
        <p:spPr/>
        <p:txBody>
          <a:bodyPr/>
          <a:lstStyle/>
          <a:p>
            <a:fld id="{9C493FCE-A892-490C-86BD-87B7FD2D632A}" type="datetime1">
              <a:rPr lang="zh-CN" altLang="en-US" smtClean="0"/>
              <a:t>2020/5/27</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127579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 descr="http://s6.sinaimg.cn/large/885b4acehf35cbbb376f5&amp;690"/>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29" r="1965"/>
          <a:stretch/>
        </p:blipFill>
        <p:spPr bwMode="auto">
          <a:xfrm>
            <a:off x="2010552" y="0"/>
            <a:ext cx="6847698" cy="4666051"/>
          </a:xfrm>
          <a:prstGeom prst="rect">
            <a:avLst/>
          </a:prstGeom>
          <a:extLst/>
        </p:spPr>
        <p:style>
          <a:lnRef idx="2">
            <a:schemeClr val="accent1"/>
          </a:lnRef>
          <a:fillRef idx="1">
            <a:schemeClr val="lt1"/>
          </a:fillRef>
          <a:effectRef idx="0">
            <a:schemeClr val="accent1"/>
          </a:effectRef>
          <a:fontRef idx="minor">
            <a:schemeClr val="dk1"/>
          </a:fontRef>
        </p:style>
      </p:pic>
      <p:sp>
        <p:nvSpPr>
          <p:cNvPr id="11" name="标题 10"/>
          <p:cNvSpPr>
            <a:spLocks noGrp="1"/>
          </p:cNvSpPr>
          <p:nvPr>
            <p:ph type="title"/>
          </p:nvPr>
        </p:nvSpPr>
        <p:spPr/>
        <p:txBody>
          <a:bodyPr/>
          <a:lstStyle/>
          <a:p>
            <a:r>
              <a:rPr kumimoji="1" lang="zh-CN" altLang="en-US" dirty="0"/>
              <a:t>登录时序图     </a:t>
            </a:r>
            <a:endParaRPr lang="zh-CN" altLang="en-US" dirty="0"/>
          </a:p>
        </p:txBody>
      </p:sp>
      <p:sp>
        <p:nvSpPr>
          <p:cNvPr id="2" name="日期占位符 1"/>
          <p:cNvSpPr>
            <a:spLocks noGrp="1"/>
          </p:cNvSpPr>
          <p:nvPr>
            <p:ph type="dt" sz="half" idx="10"/>
          </p:nvPr>
        </p:nvSpPr>
        <p:spPr/>
        <p:txBody>
          <a:bodyPr/>
          <a:lstStyle/>
          <a:p>
            <a:fld id="{257B1245-0C8E-4981-B783-1F35F39F5BF8}"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extLst>
      <p:ext uri="{BB962C8B-B14F-4D97-AF65-F5344CB8AC3E}">
        <p14:creationId xmlns:p14="http://schemas.microsoft.com/office/powerpoint/2010/main" val="353728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randombar(horizontal)">
                                      <p:cBhvr>
                                        <p:cTn id="7" dur="500"/>
                                        <p:tgtEl>
                                          <p:spTgt spid="13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dirty="0"/>
          </a:p>
        </p:txBody>
      </p:sp>
      <p:sp>
        <p:nvSpPr>
          <p:cNvPr id="6" name="标题 5"/>
          <p:cNvSpPr>
            <a:spLocks noGrp="1"/>
          </p:cNvSpPr>
          <p:nvPr>
            <p:ph type="title"/>
          </p:nvPr>
        </p:nvSpPr>
        <p:spPr/>
        <p:txBody>
          <a:bodyPr/>
          <a:lstStyle/>
          <a:p>
            <a:r>
              <a:rPr lang="zh-CN" altLang="en-US" dirty="0"/>
              <a:t>添加</a:t>
            </a:r>
            <a:r>
              <a:rPr lang="zh-CN" altLang="en-US" dirty="0" smtClean="0"/>
              <a:t>用户</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85015020"/>
              </p:ext>
            </p:extLst>
          </p:nvPr>
        </p:nvGraphicFramePr>
        <p:xfrm>
          <a:off x="768096" y="828913"/>
          <a:ext cx="8090154" cy="3819623"/>
        </p:xfrm>
        <a:graphic>
          <a:graphicData uri="http://schemas.openxmlformats.org/drawingml/2006/table">
            <a:tbl>
              <a:tblPr firstRow="1" firstCol="1" bandRow="1">
                <a:tableStyleId>{5C22544A-7EE6-4342-B048-85BDC9FD1C3A}</a:tableStyleId>
              </a:tblPr>
              <a:tblGrid>
                <a:gridCol w="1434037">
                  <a:extLst>
                    <a:ext uri="{9D8B030D-6E8A-4147-A177-3AD203B41FA5}">
                      <a16:colId xmlns="" xmlns:a16="http://schemas.microsoft.com/office/drawing/2014/main" val="20000"/>
                    </a:ext>
                  </a:extLst>
                </a:gridCol>
                <a:gridCol w="6656117">
                  <a:extLst>
                    <a:ext uri="{9D8B030D-6E8A-4147-A177-3AD203B41FA5}">
                      <a16:colId xmlns="" xmlns:a16="http://schemas.microsoft.com/office/drawing/2014/main" val="20001"/>
                    </a:ext>
                  </a:extLst>
                </a:gridCol>
              </a:tblGrid>
              <a:tr h="318302">
                <a:tc>
                  <a:txBody>
                    <a:bodyPr/>
                    <a:lstStyle/>
                    <a:p>
                      <a:pPr algn="ctr">
                        <a:spcAft>
                          <a:spcPts val="0"/>
                        </a:spcAft>
                      </a:pPr>
                      <a:r>
                        <a:rPr lang="zh-CN" sz="1600" kern="100" dirty="0">
                          <a:effectLst/>
                          <a:latin typeface="+mj-ea"/>
                          <a:ea typeface="+mj-ea"/>
                        </a:rPr>
                        <a:t>用例名</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altLang="en-US" sz="1600" kern="100" dirty="0" smtClean="0">
                          <a:effectLst/>
                          <a:latin typeface="+mj-ea"/>
                          <a:ea typeface="+mj-ea"/>
                        </a:rPr>
                        <a:t>添加</a:t>
                      </a:r>
                      <a:r>
                        <a:rPr lang="zh-CN" sz="1600" kern="100" dirty="0" smtClean="0">
                          <a:effectLst/>
                          <a:latin typeface="+mj-ea"/>
                          <a:ea typeface="+mj-ea"/>
                        </a:rPr>
                        <a:t>用户</a:t>
                      </a:r>
                      <a:endParaRPr lang="zh-CN" sz="1600" kern="100" dirty="0">
                        <a:effectLst/>
                        <a:latin typeface="+mj-ea"/>
                        <a:ea typeface="+mj-ea"/>
                        <a:cs typeface="Times New Roman"/>
                      </a:endParaRPr>
                    </a:p>
                  </a:txBody>
                  <a:tcPr marL="51435" marR="51435" marT="0" marB="0"/>
                </a:tc>
                <a:extLst>
                  <a:ext uri="{0D108BD9-81ED-4DB2-BD59-A6C34878D82A}">
                    <a16:rowId xmlns="" xmlns:a16="http://schemas.microsoft.com/office/drawing/2014/main" val="10000"/>
                  </a:ext>
                </a:extLst>
              </a:tr>
              <a:tr h="318302">
                <a:tc>
                  <a:txBody>
                    <a:bodyPr/>
                    <a:lstStyle/>
                    <a:p>
                      <a:pPr algn="ctr">
                        <a:spcAft>
                          <a:spcPts val="0"/>
                        </a:spcAft>
                      </a:pPr>
                      <a:r>
                        <a:rPr lang="zh-CN" sz="1600" kern="100" dirty="0">
                          <a:effectLst/>
                          <a:latin typeface="+mj-ea"/>
                          <a:ea typeface="+mj-ea"/>
                        </a:rPr>
                        <a:t>用例描述</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dirty="0">
                          <a:effectLst/>
                          <a:latin typeface="+mj-ea"/>
                          <a:ea typeface="+mj-ea"/>
                        </a:rPr>
                        <a:t>管理员添加省队用户信息</a:t>
                      </a:r>
                      <a:endParaRPr lang="zh-CN" sz="1600" kern="100" dirty="0">
                        <a:effectLst/>
                        <a:latin typeface="+mj-ea"/>
                        <a:ea typeface="+mj-ea"/>
                        <a:cs typeface="Times New Roman"/>
                      </a:endParaRPr>
                    </a:p>
                  </a:txBody>
                  <a:tcPr marL="51435" marR="51435" marT="0" marB="0"/>
                </a:tc>
                <a:extLst>
                  <a:ext uri="{0D108BD9-81ED-4DB2-BD59-A6C34878D82A}">
                    <a16:rowId xmlns="" xmlns:a16="http://schemas.microsoft.com/office/drawing/2014/main" val="10001"/>
                  </a:ext>
                </a:extLst>
              </a:tr>
              <a:tr h="318302">
                <a:tc>
                  <a:txBody>
                    <a:bodyPr/>
                    <a:lstStyle/>
                    <a:p>
                      <a:pPr algn="ctr">
                        <a:spcAft>
                          <a:spcPts val="0"/>
                        </a:spcAft>
                      </a:pPr>
                      <a:r>
                        <a:rPr lang="zh-CN" sz="1600" kern="100" dirty="0">
                          <a:effectLst/>
                          <a:latin typeface="+mj-ea"/>
                          <a:ea typeface="+mj-ea"/>
                        </a:rPr>
                        <a:t>参与者</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赛艇协会管理员</a:t>
                      </a:r>
                      <a:endParaRPr lang="zh-CN" sz="1600" kern="100">
                        <a:effectLst/>
                        <a:latin typeface="+mj-ea"/>
                        <a:ea typeface="+mj-ea"/>
                        <a:cs typeface="Times New Roman"/>
                      </a:endParaRPr>
                    </a:p>
                  </a:txBody>
                  <a:tcPr marL="51435" marR="51435" marT="0" marB="0"/>
                </a:tc>
                <a:extLst>
                  <a:ext uri="{0D108BD9-81ED-4DB2-BD59-A6C34878D82A}">
                    <a16:rowId xmlns="" xmlns:a16="http://schemas.microsoft.com/office/drawing/2014/main" val="10002"/>
                  </a:ext>
                </a:extLst>
              </a:tr>
              <a:tr h="318302">
                <a:tc>
                  <a:txBody>
                    <a:bodyPr/>
                    <a:lstStyle/>
                    <a:p>
                      <a:pPr algn="ctr">
                        <a:spcAft>
                          <a:spcPts val="0"/>
                        </a:spcAft>
                      </a:pPr>
                      <a:r>
                        <a:rPr lang="zh-CN" sz="1600" kern="100" dirty="0">
                          <a:effectLst/>
                          <a:latin typeface="+mj-ea"/>
                          <a:ea typeface="+mj-ea"/>
                        </a:rPr>
                        <a:t>前置条件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点击“用户管理”</a:t>
                      </a:r>
                      <a:endParaRPr lang="zh-CN" sz="1600" kern="100">
                        <a:effectLst/>
                        <a:latin typeface="+mj-ea"/>
                        <a:ea typeface="+mj-ea"/>
                        <a:cs typeface="Times New Roman"/>
                      </a:endParaRPr>
                    </a:p>
                  </a:txBody>
                  <a:tcPr marL="51435" marR="51435" marT="0" marB="0"/>
                </a:tc>
                <a:extLst>
                  <a:ext uri="{0D108BD9-81ED-4DB2-BD59-A6C34878D82A}">
                    <a16:rowId xmlns="" xmlns:a16="http://schemas.microsoft.com/office/drawing/2014/main" val="10003"/>
                  </a:ext>
                </a:extLst>
              </a:tr>
              <a:tr h="1591509">
                <a:tc>
                  <a:txBody>
                    <a:bodyPr/>
                    <a:lstStyle/>
                    <a:p>
                      <a:pPr algn="ctr">
                        <a:spcAft>
                          <a:spcPts val="0"/>
                        </a:spcAft>
                      </a:pPr>
                      <a:r>
                        <a:rPr lang="zh-CN" sz="1600" kern="100" dirty="0">
                          <a:effectLst/>
                          <a:latin typeface="+mj-ea"/>
                          <a:ea typeface="+mj-ea"/>
                        </a:rPr>
                        <a:t>基本路径</a:t>
                      </a:r>
                      <a:endParaRPr lang="zh-CN" sz="1600" kern="100" dirty="0">
                        <a:effectLst/>
                        <a:latin typeface="+mj-ea"/>
                        <a:ea typeface="+mj-ea"/>
                        <a:cs typeface="Times New Roman"/>
                      </a:endParaRPr>
                    </a:p>
                  </a:txBody>
                  <a:tcPr marL="51435" marR="51435" marT="0" marB="0"/>
                </a:tc>
                <a:tc>
                  <a:txBody>
                    <a:bodyPr/>
                    <a:lstStyle/>
                    <a:p>
                      <a:pPr marL="342900" lvl="0" indent="-342900" algn="just">
                        <a:spcAft>
                          <a:spcPts val="0"/>
                        </a:spcAft>
                        <a:buFont typeface="+mj-lt"/>
                        <a:buAutoNum type="arabicPeriod"/>
                      </a:pPr>
                      <a:r>
                        <a:rPr lang="zh-CN" sz="1600" kern="100" dirty="0">
                          <a:effectLst/>
                          <a:latin typeface="+mj-ea"/>
                          <a:ea typeface="+mj-ea"/>
                        </a:rPr>
                        <a:t>点击</a:t>
                      </a:r>
                      <a:r>
                        <a:rPr lang="zh-CN" sz="1600" kern="100" dirty="0" smtClean="0">
                          <a:effectLst/>
                          <a:latin typeface="+mj-ea"/>
                          <a:ea typeface="+mj-ea"/>
                        </a:rPr>
                        <a:t>“添加”</a:t>
                      </a:r>
                      <a:endParaRPr lang="en-US" altLang="zh-CN" sz="1600" kern="100" dirty="0" smtClean="0">
                        <a:effectLst/>
                        <a:latin typeface="+mj-ea"/>
                        <a:ea typeface="+mj-ea"/>
                      </a:endParaRPr>
                    </a:p>
                    <a:p>
                      <a:pPr marL="342900" lvl="0" indent="-342900" algn="just">
                        <a:spcAft>
                          <a:spcPts val="0"/>
                        </a:spcAft>
                        <a:buFont typeface="+mj-lt"/>
                        <a:buAutoNum type="arabicPeriod"/>
                      </a:pPr>
                      <a:r>
                        <a:rPr lang="zh-CN" altLang="en-US" sz="1600" kern="100" dirty="0" smtClean="0">
                          <a:effectLst/>
                          <a:latin typeface="+mj-ea"/>
                          <a:ea typeface="+mj-ea"/>
                        </a:rPr>
                        <a:t>从下拉列表中选择用户类型（本科生、硕士研究生、博士研究生）。</a:t>
                      </a:r>
                      <a:endParaRPr lang="zh-CN" sz="1600" kern="100" dirty="0">
                        <a:effectLst/>
                        <a:latin typeface="+mj-ea"/>
                        <a:ea typeface="+mj-ea"/>
                      </a:endParaRPr>
                    </a:p>
                    <a:p>
                      <a:pPr marL="342900" lvl="0" indent="-342900" algn="just">
                        <a:spcAft>
                          <a:spcPts val="0"/>
                        </a:spcAft>
                        <a:buFont typeface="+mj-lt"/>
                        <a:buAutoNum type="arabicPeriod"/>
                      </a:pPr>
                      <a:r>
                        <a:rPr lang="zh-CN" sz="1600" kern="100" dirty="0">
                          <a:effectLst/>
                          <a:latin typeface="+mj-ea"/>
                          <a:ea typeface="+mj-ea"/>
                        </a:rPr>
                        <a:t>输入用户信息（用户名，真实姓名，密码，提示问题，答案</a:t>
                      </a:r>
                      <a:r>
                        <a:rPr lang="zh-CN" sz="1600" kern="100" dirty="0" smtClean="0">
                          <a:effectLst/>
                          <a:latin typeface="+mj-ea"/>
                          <a:ea typeface="+mj-ea"/>
                        </a:rPr>
                        <a:t>，联系</a:t>
                      </a:r>
                      <a:r>
                        <a:rPr lang="zh-CN" sz="1600" kern="100" dirty="0">
                          <a:effectLst/>
                          <a:latin typeface="+mj-ea"/>
                          <a:ea typeface="+mj-ea"/>
                        </a:rPr>
                        <a:t>电话</a:t>
                      </a:r>
                      <a:r>
                        <a:rPr lang="zh-CN" sz="1600" kern="100" dirty="0" smtClean="0">
                          <a:effectLst/>
                          <a:latin typeface="+mj-ea"/>
                          <a:ea typeface="+mj-ea"/>
                        </a:rPr>
                        <a:t>，备注</a:t>
                      </a:r>
                      <a:r>
                        <a:rPr lang="zh-CN" sz="1600" kern="100" dirty="0">
                          <a:effectLst/>
                          <a:latin typeface="+mj-ea"/>
                          <a:ea typeface="+mj-ea"/>
                        </a:rPr>
                        <a:t>）</a:t>
                      </a:r>
                    </a:p>
                    <a:p>
                      <a:pPr marL="342900" lvl="0" indent="-342900" algn="just">
                        <a:spcAft>
                          <a:spcPts val="0"/>
                        </a:spcAft>
                        <a:buFont typeface="+mj-lt"/>
                        <a:buAutoNum type="arabicPeriod"/>
                      </a:pPr>
                      <a:r>
                        <a:rPr lang="zh-CN" sz="1600" kern="100" dirty="0">
                          <a:effectLst/>
                          <a:latin typeface="+mj-ea"/>
                          <a:ea typeface="+mj-ea"/>
                        </a:rPr>
                        <a:t>点击“添加”按钮</a:t>
                      </a:r>
                    </a:p>
                    <a:p>
                      <a:pPr marL="342900" lvl="0" indent="-342900" algn="just">
                        <a:spcAft>
                          <a:spcPts val="0"/>
                        </a:spcAft>
                        <a:buFont typeface="+mj-lt"/>
                        <a:buAutoNum type="arabicPeriod"/>
                      </a:pPr>
                      <a:r>
                        <a:rPr lang="zh-CN" sz="1600" kern="100" dirty="0">
                          <a:effectLst/>
                          <a:latin typeface="+mj-ea"/>
                          <a:ea typeface="+mj-ea"/>
                        </a:rPr>
                        <a:t>显示添加成功</a:t>
                      </a:r>
                      <a:endParaRPr lang="zh-CN" sz="1600" kern="100" dirty="0">
                        <a:effectLst/>
                        <a:latin typeface="+mj-ea"/>
                        <a:ea typeface="+mj-ea"/>
                        <a:cs typeface="Times New Roman"/>
                      </a:endParaRPr>
                    </a:p>
                  </a:txBody>
                  <a:tcPr marL="51435" marR="51435" marT="0" marB="0"/>
                </a:tc>
                <a:extLst>
                  <a:ext uri="{0D108BD9-81ED-4DB2-BD59-A6C34878D82A}">
                    <a16:rowId xmlns="" xmlns:a16="http://schemas.microsoft.com/office/drawing/2014/main" val="10004"/>
                  </a:ext>
                </a:extLst>
              </a:tr>
              <a:tr h="318302">
                <a:tc>
                  <a:txBody>
                    <a:bodyPr/>
                    <a:lstStyle/>
                    <a:p>
                      <a:pPr algn="ctr">
                        <a:spcAft>
                          <a:spcPts val="0"/>
                        </a:spcAft>
                      </a:pPr>
                      <a:r>
                        <a:rPr lang="zh-CN" sz="1600" kern="100" dirty="0">
                          <a:effectLst/>
                          <a:latin typeface="+mj-ea"/>
                          <a:ea typeface="+mj-ea"/>
                        </a:rPr>
                        <a:t>其他路径</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en-US" sz="1600" kern="100" dirty="0" smtClean="0">
                          <a:effectLst/>
                          <a:latin typeface="+mj-ea"/>
                          <a:ea typeface="+mj-ea"/>
                        </a:rPr>
                        <a:t>4 </a:t>
                      </a:r>
                      <a:r>
                        <a:rPr lang="en-US" sz="1600" kern="100" dirty="0">
                          <a:effectLst/>
                          <a:latin typeface="+mj-ea"/>
                          <a:ea typeface="+mj-ea"/>
                        </a:rPr>
                        <a:t>b</a:t>
                      </a:r>
                      <a:r>
                        <a:rPr lang="zh-CN" sz="1600" kern="100" dirty="0">
                          <a:effectLst/>
                          <a:latin typeface="+mj-ea"/>
                          <a:ea typeface="+mj-ea"/>
                        </a:rPr>
                        <a:t>）点击取消，返回到用户信息页面</a:t>
                      </a:r>
                      <a:endParaRPr lang="zh-CN" sz="1600" kern="100" dirty="0">
                        <a:effectLst/>
                        <a:latin typeface="+mj-ea"/>
                        <a:ea typeface="+mj-ea"/>
                        <a:cs typeface="Times New Roman"/>
                      </a:endParaRPr>
                    </a:p>
                  </a:txBody>
                  <a:tcPr marL="51435" marR="51435" marT="0" marB="0"/>
                </a:tc>
                <a:extLst>
                  <a:ext uri="{0D108BD9-81ED-4DB2-BD59-A6C34878D82A}">
                    <a16:rowId xmlns="" xmlns:a16="http://schemas.microsoft.com/office/drawing/2014/main" val="10005"/>
                  </a:ext>
                </a:extLst>
              </a:tr>
              <a:tr h="318302">
                <a:tc>
                  <a:txBody>
                    <a:bodyPr/>
                    <a:lstStyle/>
                    <a:p>
                      <a:pPr algn="ctr">
                        <a:spcAft>
                          <a:spcPts val="0"/>
                        </a:spcAft>
                      </a:pPr>
                      <a:r>
                        <a:rPr lang="zh-CN" sz="1600" kern="100" dirty="0">
                          <a:effectLst/>
                          <a:latin typeface="+mj-ea"/>
                          <a:ea typeface="+mj-ea"/>
                        </a:rPr>
                        <a:t>异常事件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a:effectLst/>
                          <a:latin typeface="+mj-ea"/>
                          <a:ea typeface="+mj-ea"/>
                        </a:rPr>
                        <a:t>无</a:t>
                      </a:r>
                      <a:endParaRPr lang="zh-CN" sz="1600" kern="100">
                        <a:effectLst/>
                        <a:latin typeface="+mj-ea"/>
                        <a:ea typeface="+mj-ea"/>
                        <a:cs typeface="Times New Roman"/>
                      </a:endParaRPr>
                    </a:p>
                  </a:txBody>
                  <a:tcPr marL="51435" marR="51435" marT="0" marB="0"/>
                </a:tc>
                <a:extLst>
                  <a:ext uri="{0D108BD9-81ED-4DB2-BD59-A6C34878D82A}">
                    <a16:rowId xmlns="" xmlns:a16="http://schemas.microsoft.com/office/drawing/2014/main" val="10006"/>
                  </a:ext>
                </a:extLst>
              </a:tr>
              <a:tr h="318302">
                <a:tc>
                  <a:txBody>
                    <a:bodyPr/>
                    <a:lstStyle/>
                    <a:p>
                      <a:pPr algn="ctr">
                        <a:spcAft>
                          <a:spcPts val="0"/>
                        </a:spcAft>
                      </a:pPr>
                      <a:r>
                        <a:rPr lang="zh-CN" sz="1600" kern="100" dirty="0">
                          <a:effectLst/>
                          <a:latin typeface="+mj-ea"/>
                          <a:ea typeface="+mj-ea"/>
                        </a:rPr>
                        <a:t>后置条件</a:t>
                      </a:r>
                      <a:endParaRPr lang="zh-CN" sz="1600" kern="100" dirty="0">
                        <a:effectLst/>
                        <a:latin typeface="+mj-ea"/>
                        <a:ea typeface="+mj-ea"/>
                        <a:cs typeface="Times New Roman"/>
                      </a:endParaRPr>
                    </a:p>
                  </a:txBody>
                  <a:tcPr marL="51435" marR="51435" marT="0" marB="0"/>
                </a:tc>
                <a:tc>
                  <a:txBody>
                    <a:bodyPr/>
                    <a:lstStyle/>
                    <a:p>
                      <a:pPr algn="just">
                        <a:spcAft>
                          <a:spcPts val="0"/>
                        </a:spcAft>
                      </a:pPr>
                      <a:r>
                        <a:rPr lang="zh-CN" sz="1600" kern="100" dirty="0">
                          <a:effectLst/>
                          <a:latin typeface="+mj-ea"/>
                          <a:ea typeface="+mj-ea"/>
                        </a:rPr>
                        <a:t>无</a:t>
                      </a:r>
                      <a:endParaRPr lang="zh-CN" sz="1600" kern="100" dirty="0">
                        <a:effectLst/>
                        <a:latin typeface="+mj-ea"/>
                        <a:ea typeface="+mj-ea"/>
                        <a:cs typeface="Times New Roman"/>
                      </a:endParaRPr>
                    </a:p>
                  </a:txBody>
                  <a:tcPr marL="51435" marR="51435" marT="0" marB="0"/>
                </a:tc>
                <a:extLst>
                  <a:ext uri="{0D108BD9-81ED-4DB2-BD59-A6C34878D82A}">
                    <a16:rowId xmlns="" xmlns:a16="http://schemas.microsoft.com/office/drawing/2014/main" val="10007"/>
                  </a:ext>
                </a:extLst>
              </a:tr>
            </a:tbl>
          </a:graphicData>
        </a:graphic>
      </p:graphicFrame>
      <p:sp>
        <p:nvSpPr>
          <p:cNvPr id="3" name="日期占位符 2"/>
          <p:cNvSpPr>
            <a:spLocks noGrp="1"/>
          </p:cNvSpPr>
          <p:nvPr>
            <p:ph type="dt" sz="half" idx="10"/>
          </p:nvPr>
        </p:nvSpPr>
        <p:spPr/>
        <p:txBody>
          <a:bodyPr/>
          <a:lstStyle/>
          <a:p>
            <a:fld id="{DC5E395C-BD5F-4073-973B-F741F4D0A9E6}"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02731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13.sinaimg.cn/orignal/885b4acehb8955fc066bc&amp;690"/>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83" b="2846"/>
          <a:stretch/>
        </p:blipFill>
        <p:spPr bwMode="auto">
          <a:xfrm>
            <a:off x="2866210" y="36942"/>
            <a:ext cx="5143500" cy="5021826"/>
          </a:xfrm>
          <a:prstGeom prst="rect">
            <a:avLst/>
          </a:prstGeom>
          <a:extLst/>
        </p:spPr>
        <p:style>
          <a:lnRef idx="2">
            <a:schemeClr val="accent1"/>
          </a:lnRef>
          <a:fillRef idx="1">
            <a:schemeClr val="lt1"/>
          </a:fillRef>
          <a:effectRef idx="0">
            <a:schemeClr val="accent1"/>
          </a:effectRef>
          <a:fontRef idx="minor">
            <a:schemeClr val="dk1"/>
          </a:fontRef>
        </p:style>
      </p:pic>
      <p:sp>
        <p:nvSpPr>
          <p:cNvPr id="11" name="标题 10"/>
          <p:cNvSpPr>
            <a:spLocks noGrp="1"/>
          </p:cNvSpPr>
          <p:nvPr>
            <p:ph type="title"/>
          </p:nvPr>
        </p:nvSpPr>
        <p:spPr/>
        <p:txBody>
          <a:bodyPr vert="horz">
            <a:normAutofit/>
          </a:bodyPr>
          <a:lstStyle/>
          <a:p>
            <a:r>
              <a:rPr lang="zh-CN" altLang="en-US" dirty="0"/>
              <a:t>添加用户</a:t>
            </a:r>
          </a:p>
        </p:txBody>
      </p:sp>
      <p:sp>
        <p:nvSpPr>
          <p:cNvPr id="3" name="日期占位符 2"/>
          <p:cNvSpPr>
            <a:spLocks noGrp="1"/>
          </p:cNvSpPr>
          <p:nvPr>
            <p:ph type="dt" sz="half" idx="10"/>
          </p:nvPr>
        </p:nvSpPr>
        <p:spPr/>
        <p:txBody>
          <a:bodyPr/>
          <a:lstStyle/>
          <a:p>
            <a:fld id="{92FF8FB8-63BD-4905-B86D-FF2B5DFFE4D8}"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extLst>
      <p:ext uri="{BB962C8B-B14F-4D97-AF65-F5344CB8AC3E}">
        <p14:creationId xmlns:p14="http://schemas.microsoft.com/office/powerpoint/2010/main" val="217530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normAutofit/>
          </a:bodyPr>
          <a:lstStyle/>
          <a:p>
            <a:r>
              <a:rPr lang="zh-CN" altLang="en-US" dirty="0"/>
              <a:t>知识点</a:t>
            </a:r>
            <a:r>
              <a:rPr lang="zh-CN" altLang="en-US" dirty="0" smtClean="0"/>
              <a:t>：动态</a:t>
            </a:r>
            <a:r>
              <a:rPr lang="zh-CN" altLang="en-US" dirty="0"/>
              <a:t>视图</a:t>
            </a:r>
            <a:r>
              <a:rPr lang="en-US" altLang="zh-CN" dirty="0"/>
              <a:t>——</a:t>
            </a:r>
            <a:r>
              <a:rPr lang="zh-CN" altLang="en-US" dirty="0"/>
              <a:t>时序图</a:t>
            </a:r>
          </a:p>
        </p:txBody>
      </p:sp>
      <p:sp>
        <p:nvSpPr>
          <p:cNvPr id="251907" name="Rectangle 3"/>
          <p:cNvSpPr>
            <a:spLocks noGrp="1" noRot="1" noChangeArrowheads="1"/>
          </p:cNvSpPr>
          <p:nvPr>
            <p:ph idx="1"/>
          </p:nvPr>
        </p:nvSpPr>
        <p:spPr>
          <a:xfrm>
            <a:off x="768097" y="1037063"/>
            <a:ext cx="7832833" cy="3694958"/>
          </a:xfrm>
        </p:spPr>
        <p:txBody>
          <a:bodyPr>
            <a:normAutofit/>
          </a:bodyPr>
          <a:lstStyle/>
          <a:p>
            <a:pPr marL="342900" indent="-342900">
              <a:buFont typeface="+mj-lt"/>
              <a:buAutoNum type="arabicPeriod"/>
            </a:pPr>
            <a:r>
              <a:rPr lang="zh-CN" altLang="en-US" sz="2400" dirty="0" smtClean="0"/>
              <a:t>时序</a:t>
            </a:r>
            <a:r>
              <a:rPr lang="zh-CN" altLang="en-US" sz="2400" dirty="0"/>
              <a:t>图的相关概念</a:t>
            </a:r>
          </a:p>
          <a:p>
            <a:pPr marL="342900" indent="-342900">
              <a:buFont typeface="+mj-lt"/>
              <a:buAutoNum type="arabicPeriod"/>
            </a:pPr>
            <a:r>
              <a:rPr lang="zh-CN" altLang="en-US" sz="2400" dirty="0" smtClean="0"/>
              <a:t>时序</a:t>
            </a:r>
            <a:r>
              <a:rPr lang="zh-CN" altLang="en-US" sz="2400" dirty="0"/>
              <a:t>图的用途</a:t>
            </a:r>
          </a:p>
          <a:p>
            <a:pPr marL="342900" indent="-342900">
              <a:buFont typeface="+mj-lt"/>
              <a:buAutoNum type="arabicPeriod"/>
            </a:pPr>
            <a:r>
              <a:rPr lang="zh-CN" altLang="en-US" sz="2400" dirty="0" smtClean="0"/>
              <a:t>时序</a:t>
            </a:r>
            <a:r>
              <a:rPr lang="zh-CN" altLang="en-US" sz="2400" dirty="0"/>
              <a:t>图的建模技术</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9" name="矩形 8"/>
          <p:cNvSpPr/>
          <p:nvPr/>
        </p:nvSpPr>
        <p:spPr>
          <a:xfrm>
            <a:off x="1210410" y="2828594"/>
            <a:ext cx="7208761" cy="1200329"/>
          </a:xfrm>
          <a:prstGeom prst="rect">
            <a:avLst/>
          </a:prstGeom>
        </p:spPr>
        <p:txBody>
          <a:bodyPr wrap="square">
            <a:spAutoFit/>
          </a:bodyPr>
          <a:lstStyle/>
          <a:p>
            <a:pPr algn="just"/>
            <a:r>
              <a:rPr lang="zh-CN" altLang="en-US" sz="2400" dirty="0">
                <a:solidFill>
                  <a:schemeClr val="accent1">
                    <a:lumMod val="50000"/>
                  </a:schemeClr>
                </a:solidFill>
                <a:latin typeface="+mj-ea"/>
                <a:ea typeface="+mj-ea"/>
              </a:rPr>
              <a:t>       通过</a:t>
            </a:r>
            <a:r>
              <a:rPr lang="en-US" altLang="zh-CN" sz="2400" dirty="0">
                <a:solidFill>
                  <a:schemeClr val="accent1">
                    <a:lumMod val="50000"/>
                  </a:schemeClr>
                </a:solidFill>
                <a:latin typeface="+mj-ea"/>
                <a:ea typeface="+mj-ea"/>
              </a:rPr>
              <a:t>RUP</a:t>
            </a:r>
            <a:r>
              <a:rPr lang="zh-CN" altLang="en-US" sz="2400" dirty="0">
                <a:solidFill>
                  <a:schemeClr val="accent1">
                    <a:lumMod val="50000"/>
                  </a:schemeClr>
                </a:solidFill>
                <a:latin typeface="+mj-ea"/>
                <a:ea typeface="+mj-ea"/>
              </a:rPr>
              <a:t>方法开发软件时，我们是以用例为材料来构造交互图的，交互图通常是对用例的实现，表达的是交互图中对象的相互协作，完成用例的功能。</a:t>
            </a:r>
          </a:p>
        </p:txBody>
      </p:sp>
      <p:sp>
        <p:nvSpPr>
          <p:cNvPr id="2" name="日期占位符 1"/>
          <p:cNvSpPr>
            <a:spLocks noGrp="1"/>
          </p:cNvSpPr>
          <p:nvPr>
            <p:ph type="dt" sz="half" idx="10"/>
          </p:nvPr>
        </p:nvSpPr>
        <p:spPr/>
        <p:txBody>
          <a:bodyPr/>
          <a:lstStyle/>
          <a:p>
            <a:fld id="{BD20C7DC-B387-4834-818B-8D8DCF4093FB}"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8300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normAutofit/>
          </a:bodyPr>
          <a:lstStyle/>
          <a:p>
            <a:r>
              <a:rPr lang="zh-CN" altLang="en-US" dirty="0" smtClean="0"/>
              <a:t>管理员</a:t>
            </a:r>
            <a:r>
              <a:rPr lang="zh-CN" altLang="en-US" dirty="0"/>
              <a:t>添加</a:t>
            </a:r>
            <a:r>
              <a:rPr lang="zh-CN" altLang="en-US" dirty="0" smtClean="0"/>
              <a:t>用户时序图</a:t>
            </a:r>
            <a:endParaRPr lang="zh-CN" altLang="en-US" dirty="0"/>
          </a:p>
        </p:txBody>
      </p:sp>
      <p:sp>
        <p:nvSpPr>
          <p:cNvPr id="9" name="日期占位符 8"/>
          <p:cNvSpPr>
            <a:spLocks noGrp="1"/>
          </p:cNvSpPr>
          <p:nvPr>
            <p:ph type="dt" sz="half" idx="10"/>
          </p:nvPr>
        </p:nvSpPr>
        <p:spPr/>
        <p:txBody>
          <a:bodyPr/>
          <a:lstStyle/>
          <a:p>
            <a:fld id="{662350D5-56B8-4E2C-B1E6-07212181FDC4}" type="datetime1">
              <a:rPr lang="zh-CN" altLang="en-US" smtClean="0"/>
              <a:t>2020/5/27</a:t>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50</a:t>
            </a:fld>
            <a:endParaRPr lang="zh-CN" altLang="en-US" dirty="0"/>
          </a:p>
        </p:txBody>
      </p:sp>
      <p:pic>
        <p:nvPicPr>
          <p:cNvPr id="132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200" b="12145"/>
          <a:stretch/>
        </p:blipFill>
        <p:spPr bwMode="auto">
          <a:xfrm>
            <a:off x="1863718" y="727077"/>
            <a:ext cx="5935201" cy="4125951"/>
          </a:xfrm>
          <a:prstGeom prst="rect">
            <a:avLst/>
          </a:prstGeom>
          <a:noFill/>
          <a:ln>
            <a:noFill/>
          </a:ln>
          <a:extLst/>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17539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normAutofit/>
          </a:bodyPr>
          <a:lstStyle/>
          <a:p>
            <a:r>
              <a:rPr lang="zh-CN" altLang="en-US" dirty="0" smtClean="0"/>
              <a:t>管理员修改用户时序图</a:t>
            </a:r>
            <a:endParaRPr lang="zh-CN" altLang="en-US" dirty="0"/>
          </a:p>
        </p:txBody>
      </p:sp>
      <p:sp>
        <p:nvSpPr>
          <p:cNvPr id="4" name="日期占位符 3"/>
          <p:cNvSpPr>
            <a:spLocks noGrp="1"/>
          </p:cNvSpPr>
          <p:nvPr>
            <p:ph type="dt" sz="half" idx="10"/>
          </p:nvPr>
        </p:nvSpPr>
        <p:spPr/>
        <p:txBody>
          <a:bodyPr/>
          <a:lstStyle/>
          <a:p>
            <a:fld id="{506EB69A-5196-4A19-BC21-72E378A3965F}" type="datetime1">
              <a:rPr lang="zh-CN" altLang="en-US" smtClean="0"/>
              <a:t>2020/5/27</a:t>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pic>
        <p:nvPicPr>
          <p:cNvPr id="133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401" b="10156"/>
          <a:stretch/>
        </p:blipFill>
        <p:spPr bwMode="auto">
          <a:xfrm>
            <a:off x="1575899" y="702527"/>
            <a:ext cx="6342325" cy="424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71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vert="horz"/>
          <a:lstStyle/>
          <a:p>
            <a:r>
              <a:rPr lang="zh-CN" altLang="en-US" dirty="0" smtClean="0"/>
              <a:t>管理员删除用户时序图</a:t>
            </a:r>
            <a:endParaRPr lang="zh-CN" altLang="en-US" dirty="0"/>
          </a:p>
        </p:txBody>
      </p:sp>
      <p:sp>
        <p:nvSpPr>
          <p:cNvPr id="4" name="日期占位符 3"/>
          <p:cNvSpPr>
            <a:spLocks noGrp="1"/>
          </p:cNvSpPr>
          <p:nvPr>
            <p:ph type="dt" sz="half" idx="10"/>
          </p:nvPr>
        </p:nvSpPr>
        <p:spPr/>
        <p:txBody>
          <a:bodyPr/>
          <a:lstStyle/>
          <a:p>
            <a:fld id="{DD64CB33-069E-443E-8E94-927E7573100A}"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52</a:t>
            </a:fld>
            <a:endParaRPr lang="zh-CN" altLang="en-US" dirty="0"/>
          </a:p>
        </p:txBody>
      </p:sp>
      <p:pic>
        <p:nvPicPr>
          <p:cNvPr id="134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2" b="11319"/>
          <a:stretch/>
        </p:blipFill>
        <p:spPr bwMode="auto">
          <a:xfrm>
            <a:off x="2453410" y="680224"/>
            <a:ext cx="4486370" cy="443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07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管理员查询用户时序图</a:t>
            </a:r>
            <a:endParaRPr lang="zh-CN" altLang="en-US" dirty="0"/>
          </a:p>
        </p:txBody>
      </p:sp>
      <p:sp>
        <p:nvSpPr>
          <p:cNvPr id="4" name="日期占位符 3"/>
          <p:cNvSpPr>
            <a:spLocks noGrp="1"/>
          </p:cNvSpPr>
          <p:nvPr>
            <p:ph type="dt" sz="half" idx="10"/>
          </p:nvPr>
        </p:nvSpPr>
        <p:spPr/>
        <p:txBody>
          <a:bodyPr/>
          <a:lstStyle/>
          <a:p>
            <a:fld id="{5B764B5B-8970-43DD-AD6C-D4E137CDBE76}" type="datetime1">
              <a:rPr lang="zh-CN" altLang="en-US" smtClean="0"/>
              <a:t>2020/5/27</a:t>
            </a:fld>
            <a:endParaRPr lang="zh-CN" altLang="en-US" dirty="0"/>
          </a:p>
        </p:txBody>
      </p:sp>
      <p:sp>
        <p:nvSpPr>
          <p:cNvPr id="10" name="页脚占位符 9"/>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53</a:t>
            </a:fld>
            <a:endParaRPr lang="zh-CN" altLang="en-US" dirty="0"/>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321" y="828913"/>
            <a:ext cx="6646046" cy="373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73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思考：是否需要绘制系统中所有用例的时序图？</a:t>
            </a:r>
            <a:endParaRPr lang="en-US" altLang="zh-CN" dirty="0" smtClean="0"/>
          </a:p>
          <a:p>
            <a:r>
              <a:rPr lang="zh-CN" altLang="en-US" dirty="0" smtClean="0"/>
              <a:t>实际应用中，可根据系统中的用例特征分析，并绘制出有效的时序图。</a:t>
            </a:r>
            <a:endParaRPr lang="en-US" altLang="zh-CN" dirty="0" smtClean="0"/>
          </a:p>
          <a:p>
            <a:r>
              <a:rPr lang="zh-CN" altLang="en-US" dirty="0" smtClean="0">
                <a:solidFill>
                  <a:srgbClr val="FF0000"/>
                </a:solidFill>
              </a:rPr>
              <a:t>筛选的方法：</a:t>
            </a:r>
            <a:endParaRPr lang="en-US" altLang="zh-CN" dirty="0" smtClean="0">
              <a:solidFill>
                <a:srgbClr val="FF0000"/>
              </a:solidFill>
            </a:endParaRPr>
          </a:p>
          <a:p>
            <a:pPr marL="342900" indent="-342900">
              <a:buFont typeface="+mj-lt"/>
              <a:buAutoNum type="arabicPeriod"/>
            </a:pPr>
            <a:r>
              <a:rPr lang="zh-CN" altLang="en-US" dirty="0" smtClean="0"/>
              <a:t>列出所有的用例，根据每个用例中所包含的对象多少进行筛选。一般包含少于三个对象的用例不需画时序图。</a:t>
            </a:r>
            <a:endParaRPr lang="en-US" altLang="zh-CN" dirty="0" smtClean="0"/>
          </a:p>
          <a:p>
            <a:pPr marL="342900" indent="-342900">
              <a:buFont typeface="+mj-lt"/>
              <a:buAutoNum type="arabicPeriod"/>
            </a:pPr>
            <a:r>
              <a:rPr lang="zh-CN" altLang="en-US" dirty="0" smtClean="0"/>
              <a:t>尽管在用例中包含的对象数量较多，但是流程说明的步骤比较少，说明流程的复杂度较低，也不需画时序图。</a:t>
            </a:r>
            <a:endParaRPr lang="en-US" altLang="zh-CN" dirty="0" smtClean="0"/>
          </a:p>
          <a:p>
            <a:pPr marL="342900" indent="-342900">
              <a:buFont typeface="+mj-lt"/>
              <a:buAutoNum type="arabicPeriod"/>
            </a:pPr>
            <a:r>
              <a:rPr lang="zh-CN" altLang="en-US" dirty="0" smtClean="0"/>
              <a:t>尽管流程数量较少，用例中包含的对象也比较少，但是如果涉及其他用例较多，则需要绘制时序图。</a:t>
            </a:r>
            <a:endParaRPr lang="en-US" altLang="zh-CN" dirty="0" smtClean="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54</a:t>
            </a:fld>
            <a:endParaRPr lang="zh-CN" altLang="en-US" dirty="0"/>
          </a:p>
        </p:txBody>
      </p:sp>
      <p:sp>
        <p:nvSpPr>
          <p:cNvPr id="4" name="标题 3"/>
          <p:cNvSpPr>
            <a:spLocks noGrp="1"/>
          </p:cNvSpPr>
          <p:nvPr>
            <p:ph type="title"/>
          </p:nvPr>
        </p:nvSpPr>
        <p:spPr/>
        <p:txBody>
          <a:bodyPr/>
          <a:lstStyle/>
          <a:p>
            <a:r>
              <a:rPr lang="zh-CN" altLang="en-US" dirty="0" smtClean="0"/>
              <a:t>时序图绘制的注意事项</a:t>
            </a:r>
            <a:endParaRPr lang="zh-CN" altLang="en-US" dirty="0"/>
          </a:p>
        </p:txBody>
      </p:sp>
      <p:sp>
        <p:nvSpPr>
          <p:cNvPr id="5" name="日期占位符 4"/>
          <p:cNvSpPr>
            <a:spLocks noGrp="1"/>
          </p:cNvSpPr>
          <p:nvPr>
            <p:ph type="dt" sz="half" idx="10"/>
          </p:nvPr>
        </p:nvSpPr>
        <p:spPr/>
        <p:txBody>
          <a:bodyPr/>
          <a:lstStyle/>
          <a:p>
            <a:fld id="{0EA00C58-7D33-4113-AB9D-9337664F1E24}" type="datetime1">
              <a:rPr lang="zh-CN" altLang="en-US" smtClean="0"/>
              <a:t>2020/5/27</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3749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up)">
                                      <p:cBhvr>
                                        <p:cTn id="16" dur="500"/>
                                        <p:tgtEl>
                                          <p:spTgt spid="2">
                                            <p:txEl>
                                              <p:pRg st="3" end="3"/>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wipe(up)">
                                      <p:cBhvr>
                                        <p:cTn id="20" dur="500"/>
                                        <p:tgtEl>
                                          <p:spTgt spid="2">
                                            <p:txEl>
                                              <p:pRg st="4" end="4"/>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up)">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85000" lnSpcReduction="20000"/>
          </a:bodyPr>
          <a:lstStyle/>
          <a:p>
            <a:pPr>
              <a:lnSpc>
                <a:spcPct val="120000"/>
              </a:lnSpc>
            </a:pPr>
            <a:r>
              <a:rPr lang="zh-CN" altLang="en-US" dirty="0" smtClean="0"/>
              <a:t>顾客在餐馆用餐与付款的过程描述如下：</a:t>
            </a:r>
            <a:endParaRPr lang="en-US" altLang="zh-CN" dirty="0" smtClean="0"/>
          </a:p>
          <a:p>
            <a:pPr>
              <a:lnSpc>
                <a:spcPct val="120000"/>
              </a:lnSpc>
            </a:pPr>
            <a:r>
              <a:rPr lang="zh-CN" altLang="en-US" dirty="0" smtClean="0"/>
              <a:t>顾客找服务员点菜，点菜后服务员给厨师下单，厨师做完菜后，服务员给顾客上菜，顾客用餐后，向服务员提示结账，服务员收到通知后，通知收款员算账，收款员算账后，服务员把账单给顾客，顾客把信用卡给服务员，服务员送信用卡给收款员，收款员刷卡并打印信用卡签字确认单，并把信用卡及签字确认单给顾客，顾客签字后，把签字确认单给收款员，收款员校对签名，并把存根给顾客。</a:t>
            </a:r>
            <a:endParaRPr lang="en-US" altLang="zh-CN" dirty="0" smtClean="0"/>
          </a:p>
          <a:p>
            <a:pPr>
              <a:lnSpc>
                <a:spcPct val="120000"/>
              </a:lnSpc>
            </a:pPr>
            <a:r>
              <a:rPr lang="zh-CN" altLang="en-US" dirty="0" smtClean="0"/>
              <a:t>根据上述过程，绘制出对应的时序图。</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3" name="标题 2"/>
          <p:cNvSpPr>
            <a:spLocks noGrp="1"/>
          </p:cNvSpPr>
          <p:nvPr>
            <p:ph type="title"/>
          </p:nvPr>
        </p:nvSpPr>
        <p:spPr/>
        <p:txBody>
          <a:bodyPr/>
          <a:lstStyle/>
          <a:p>
            <a:r>
              <a:rPr lang="zh-CN" altLang="en-US" dirty="0" smtClean="0"/>
              <a:t>时序图练习</a:t>
            </a:r>
            <a:endParaRPr lang="zh-CN" altLang="en-US" dirty="0"/>
          </a:p>
        </p:txBody>
      </p:sp>
      <p:sp>
        <p:nvSpPr>
          <p:cNvPr id="5" name="日期占位符 4"/>
          <p:cNvSpPr>
            <a:spLocks noGrp="1"/>
          </p:cNvSpPr>
          <p:nvPr>
            <p:ph type="dt" sz="half" idx="10"/>
          </p:nvPr>
        </p:nvSpPr>
        <p:spPr/>
        <p:txBody>
          <a:bodyPr/>
          <a:lstStyle/>
          <a:p>
            <a:fld id="{31C350DA-5154-4BBB-BFED-3C37FFABA7D6}" type="datetime1">
              <a:rPr lang="zh-CN" altLang="en-US" smtClean="0"/>
              <a:t>2020/5/27</a:t>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24684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a:spLocks noGrp="1"/>
          </p:cNvSpPr>
          <p:nvPr>
            <p:ph type="title"/>
          </p:nvPr>
        </p:nvSpPr>
        <p:spPr/>
        <p:txBody>
          <a:bodyPr vert="horz"/>
          <a:lstStyle/>
          <a:p>
            <a:r>
              <a:rPr lang="zh-CN" altLang="en-US" dirty="0" smtClean="0"/>
              <a:t>顾客用餐的时序图</a:t>
            </a:r>
            <a:endParaRPr lang="zh-CN" altLang="en-US" dirty="0"/>
          </a:p>
        </p:txBody>
      </p:sp>
      <p:sp>
        <p:nvSpPr>
          <p:cNvPr id="2" name="日期占位符 1"/>
          <p:cNvSpPr>
            <a:spLocks noGrp="1"/>
          </p:cNvSpPr>
          <p:nvPr>
            <p:ph type="dt" sz="half" idx="10"/>
          </p:nvPr>
        </p:nvSpPr>
        <p:spPr/>
        <p:txBody>
          <a:bodyPr/>
          <a:lstStyle/>
          <a:p>
            <a:fld id="{36BE38C1-84E7-4EBF-B1AA-DCF2542E279B}"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56</a:t>
            </a:fld>
            <a:endParaRPr lang="zh-CN" altLang="en-US" dirty="0"/>
          </a:p>
        </p:txBody>
      </p:sp>
      <p:pic>
        <p:nvPicPr>
          <p:cNvPr id="226307" name="Picture 3"/>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048"/>
          <a:stretch/>
        </p:blipFill>
        <p:spPr bwMode="auto">
          <a:xfrm>
            <a:off x="3435350" y="22703"/>
            <a:ext cx="5057775" cy="4933195"/>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08167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rmAutofit/>
          </a:bodyPr>
          <a:lstStyle/>
          <a:p>
            <a:r>
              <a:rPr lang="zh-CN" altLang="en-US" dirty="0" smtClean="0"/>
              <a:t>协作</a:t>
            </a:r>
            <a:r>
              <a:rPr lang="zh-CN" altLang="en-US" dirty="0"/>
              <a:t>图</a:t>
            </a:r>
            <a:r>
              <a:rPr lang="zh-CN" altLang="en-US" dirty="0" smtClean="0"/>
              <a:t>（</a:t>
            </a:r>
            <a:r>
              <a:rPr lang="en-US" altLang="zh-CN" cap="none" dirty="0" smtClean="0"/>
              <a:t>Collaboration Diagram</a:t>
            </a:r>
            <a:r>
              <a:rPr lang="zh-CN" altLang="en-US" dirty="0" smtClean="0"/>
              <a:t>）</a:t>
            </a:r>
            <a:endParaRPr lang="zh-CN" altLang="en-US" dirty="0"/>
          </a:p>
        </p:txBody>
      </p:sp>
      <p:sp>
        <p:nvSpPr>
          <p:cNvPr id="301059" name="Rectangle 3"/>
          <p:cNvSpPr>
            <a:spLocks noGrp="1" noChangeArrowheads="1"/>
          </p:cNvSpPr>
          <p:nvPr>
            <p:ph idx="1"/>
          </p:nvPr>
        </p:nvSpPr>
        <p:spPr>
          <a:xfrm>
            <a:off x="860145" y="1304693"/>
            <a:ext cx="7904714" cy="2486722"/>
          </a:xfrm>
        </p:spPr>
        <p:txBody>
          <a:bodyPr>
            <a:normAutofit/>
          </a:bodyPr>
          <a:lstStyle/>
          <a:p>
            <a:pPr>
              <a:lnSpc>
                <a:spcPct val="120000"/>
              </a:lnSpc>
            </a:pPr>
            <a:r>
              <a:rPr lang="en-US" altLang="zh-CN" sz="2400" dirty="0"/>
              <a:t>UML</a:t>
            </a:r>
            <a:r>
              <a:rPr lang="zh-CN" altLang="en-US" sz="2400" dirty="0"/>
              <a:t>中的交互图是用于对系统动态方面的建模，交互图又可分为时序图和协作图</a:t>
            </a:r>
            <a:r>
              <a:rPr lang="zh-CN" altLang="en-US" sz="2400" dirty="0" smtClean="0"/>
              <a:t>。</a:t>
            </a:r>
          </a:p>
          <a:p>
            <a:pPr>
              <a:lnSpc>
                <a:spcPct val="120000"/>
              </a:lnSpc>
            </a:pPr>
            <a:r>
              <a:rPr lang="zh-CN" sz="2400" dirty="0" smtClean="0"/>
              <a:t>协作图是动态视图的另一种表现形式，它强调参加</a:t>
            </a:r>
            <a:r>
              <a:rPr lang="zh-CN" sz="2400" b="1" dirty="0" smtClean="0">
                <a:solidFill>
                  <a:srgbClr val="FF0000"/>
                </a:solidFill>
              </a:rPr>
              <a:t>交互的各对象结构的信息</a:t>
            </a:r>
            <a:r>
              <a:rPr lang="zh-CN" sz="2400" dirty="0" smtClean="0"/>
              <a:t>。</a:t>
            </a:r>
            <a:r>
              <a:rPr lang="zh-CN" altLang="en-US" sz="2400" dirty="0" smtClean="0"/>
              <a:t>又叫通信图。</a:t>
            </a:r>
            <a:endParaRPr lang="zh-CN" altLang="en-US" sz="2400" dirty="0"/>
          </a:p>
        </p:txBody>
      </p:sp>
      <p:sp>
        <p:nvSpPr>
          <p:cNvPr id="2" name="日期占位符 1"/>
          <p:cNvSpPr>
            <a:spLocks noGrp="1"/>
          </p:cNvSpPr>
          <p:nvPr>
            <p:ph type="dt" sz="half" idx="10"/>
          </p:nvPr>
        </p:nvSpPr>
        <p:spPr/>
        <p:txBody>
          <a:bodyPr/>
          <a:lstStyle/>
          <a:p>
            <a:fld id="{60AC5428-8ACB-4B36-90E1-C7E2D20EB184}"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dirty="0"/>
          </a:p>
        </p:txBody>
      </p:sp>
    </p:spTree>
    <p:extLst>
      <p:ext uri="{BB962C8B-B14F-4D97-AF65-F5344CB8AC3E}">
        <p14:creationId xmlns:p14="http://schemas.microsoft.com/office/powerpoint/2010/main" val="311410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rrowheads="1"/>
          </p:cNvSpPr>
          <p:nvPr>
            <p:ph type="title"/>
          </p:nvPr>
        </p:nvSpPr>
        <p:spPr/>
        <p:txBody>
          <a:bodyPr/>
          <a:lstStyle/>
          <a:p>
            <a:r>
              <a:rPr lang="zh-CN" altLang="en-US" dirty="0" smtClean="0"/>
              <a:t>协作</a:t>
            </a:r>
            <a:r>
              <a:rPr lang="zh-CN" altLang="en-US" dirty="0"/>
              <a:t>图的基本概念</a:t>
            </a:r>
          </a:p>
        </p:txBody>
      </p:sp>
      <p:sp>
        <p:nvSpPr>
          <p:cNvPr id="302083" name="Rectangle 3"/>
          <p:cNvSpPr>
            <a:spLocks noGrp="1" noRot="1" noChangeArrowheads="1"/>
          </p:cNvSpPr>
          <p:nvPr>
            <p:ph type="body" idx="1"/>
          </p:nvPr>
        </p:nvSpPr>
        <p:spPr>
          <a:xfrm>
            <a:off x="1485900" y="1260987"/>
            <a:ext cx="6172200" cy="3244483"/>
          </a:xfrm>
        </p:spPr>
        <p:txBody>
          <a:bodyPr>
            <a:normAutofit fontScale="77500" lnSpcReduction="20000"/>
          </a:bodyPr>
          <a:lstStyle/>
          <a:p>
            <a:r>
              <a:rPr lang="zh-CN" altLang="en-US" dirty="0"/>
              <a:t>协作图显示某组对象为了由一个用例描述的一个系统事件而与另一组对象进行协作的交互图。</a:t>
            </a:r>
          </a:p>
          <a:p>
            <a:r>
              <a:rPr lang="zh-CN" dirty="0"/>
              <a:t>协作图只对相互间有交互作用的对象和这些对象间的关系建模，而忽略了其他对象和关联。</a:t>
            </a:r>
          </a:p>
          <a:p>
            <a:r>
              <a:rPr lang="zh-CN" dirty="0"/>
              <a:t>协作图中包括如下元素</a:t>
            </a:r>
            <a:r>
              <a:rPr lang="zh-CN" dirty="0" smtClean="0"/>
              <a:t>：</a:t>
            </a:r>
            <a:endParaRPr lang="en-US" altLang="zh-CN" dirty="0" smtClean="0"/>
          </a:p>
          <a:p>
            <a:pPr marL="257175" lvl="1" indent="0">
              <a:buNone/>
            </a:pPr>
            <a:r>
              <a:rPr lang="en-US" altLang="zh-CN" sz="1800" dirty="0"/>
              <a:t>1. </a:t>
            </a:r>
            <a:r>
              <a:rPr lang="zh-CN" altLang="en-US" sz="1800" dirty="0"/>
              <a:t>对象（</a:t>
            </a:r>
            <a:r>
              <a:rPr lang="en-US" altLang="zh-CN" sz="1800" dirty="0"/>
              <a:t>Object</a:t>
            </a:r>
            <a:r>
              <a:rPr lang="zh-CN" altLang="en-US" sz="1800" dirty="0"/>
              <a:t>）</a:t>
            </a:r>
            <a:endParaRPr lang="en-US" altLang="zh-CN" sz="1800" dirty="0"/>
          </a:p>
          <a:p>
            <a:pPr marL="257175" lvl="1" indent="0">
              <a:buNone/>
            </a:pPr>
            <a:r>
              <a:rPr lang="en-US" altLang="zh-CN" sz="1800" dirty="0"/>
              <a:t>2. </a:t>
            </a:r>
            <a:r>
              <a:rPr lang="zh-CN" altLang="en-US" sz="1800" dirty="0"/>
              <a:t>链（</a:t>
            </a:r>
            <a:r>
              <a:rPr lang="en-US" altLang="zh-CN" sz="1800" dirty="0"/>
              <a:t>Link</a:t>
            </a:r>
            <a:r>
              <a:rPr lang="zh-CN" altLang="en-US" sz="1800" dirty="0"/>
              <a:t>）</a:t>
            </a:r>
            <a:endParaRPr lang="en-US" altLang="zh-CN" sz="1800" dirty="0"/>
          </a:p>
          <a:p>
            <a:pPr marL="257175" lvl="1" indent="0">
              <a:buNone/>
            </a:pPr>
            <a:r>
              <a:rPr lang="en-US" altLang="zh-CN" sz="1800" dirty="0"/>
              <a:t>3. </a:t>
            </a:r>
            <a:r>
              <a:rPr lang="zh-CN" altLang="en-US" sz="1800" dirty="0"/>
              <a:t>消息（</a:t>
            </a:r>
            <a:r>
              <a:rPr lang="en-US" altLang="zh-CN" sz="1800" dirty="0"/>
              <a:t>Message</a:t>
            </a:r>
            <a:r>
              <a:rPr lang="zh-CN" altLang="en-US" sz="18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58</a:t>
            </a:fld>
            <a:endParaRPr lang="zh-CN" altLang="en-US" dirty="0"/>
          </a:p>
        </p:txBody>
      </p:sp>
      <p:sp>
        <p:nvSpPr>
          <p:cNvPr id="3" name="日期占位符 2"/>
          <p:cNvSpPr>
            <a:spLocks noGrp="1"/>
          </p:cNvSpPr>
          <p:nvPr>
            <p:ph type="dt" sz="half" idx="10"/>
          </p:nvPr>
        </p:nvSpPr>
        <p:spPr/>
        <p:txBody>
          <a:bodyPr/>
          <a:lstStyle/>
          <a:p>
            <a:fld id="{FEA1916A-7BBE-4270-BEF2-19D3E586C79F}"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15181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2083">
                                            <p:txEl>
                                              <p:pRg st="2" end="2"/>
                                            </p:txEl>
                                          </p:spTgt>
                                        </p:tgtEl>
                                        <p:attrNameLst>
                                          <p:attrName>style.visibility</p:attrName>
                                        </p:attrNameLst>
                                      </p:cBhvr>
                                      <p:to>
                                        <p:strVal val="visible"/>
                                      </p:to>
                                    </p:set>
                                    <p:animEffect transition="in" filter="wipe(up)">
                                      <p:cBhvr>
                                        <p:cTn id="7" dur="500"/>
                                        <p:tgtEl>
                                          <p:spTgt spid="30208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02083">
                                            <p:txEl>
                                              <p:pRg st="3" end="3"/>
                                            </p:txEl>
                                          </p:spTgt>
                                        </p:tgtEl>
                                        <p:attrNameLst>
                                          <p:attrName>style.visibility</p:attrName>
                                        </p:attrNameLst>
                                      </p:cBhvr>
                                      <p:to>
                                        <p:strVal val="visible"/>
                                      </p:to>
                                    </p:set>
                                    <p:animEffect transition="in" filter="wipe(up)">
                                      <p:cBhvr>
                                        <p:cTn id="10" dur="500"/>
                                        <p:tgtEl>
                                          <p:spTgt spid="302083">
                                            <p:txEl>
                                              <p:pRg st="3" end="3"/>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302083">
                                            <p:txEl>
                                              <p:pRg st="4" end="4"/>
                                            </p:txEl>
                                          </p:spTgt>
                                        </p:tgtEl>
                                        <p:attrNameLst>
                                          <p:attrName>style.visibility</p:attrName>
                                        </p:attrNameLst>
                                      </p:cBhvr>
                                      <p:to>
                                        <p:strVal val="visible"/>
                                      </p:to>
                                    </p:set>
                                    <p:animEffect transition="in" filter="wipe(up)">
                                      <p:cBhvr>
                                        <p:cTn id="13" dur="500"/>
                                        <p:tgtEl>
                                          <p:spTgt spid="302083">
                                            <p:txEl>
                                              <p:pRg st="4" end="4"/>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302083">
                                            <p:txEl>
                                              <p:pRg st="5" end="5"/>
                                            </p:txEl>
                                          </p:spTgt>
                                        </p:tgtEl>
                                        <p:attrNameLst>
                                          <p:attrName>style.visibility</p:attrName>
                                        </p:attrNameLst>
                                      </p:cBhvr>
                                      <p:to>
                                        <p:strVal val="visible"/>
                                      </p:to>
                                    </p:set>
                                    <p:animEffect transition="in" filter="wipe(up)">
                                      <p:cBhvr>
                                        <p:cTn id="16"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zh-CN" altLang="en-US" dirty="0"/>
              <a:t>链</a:t>
            </a:r>
          </a:p>
        </p:txBody>
      </p:sp>
      <p:sp>
        <p:nvSpPr>
          <p:cNvPr id="303107" name="Rectangle 3"/>
          <p:cNvSpPr>
            <a:spLocks noGrp="1" noChangeArrowheads="1"/>
          </p:cNvSpPr>
          <p:nvPr>
            <p:ph idx="1"/>
          </p:nvPr>
        </p:nvSpPr>
        <p:spPr>
          <a:xfrm>
            <a:off x="768097" y="1048215"/>
            <a:ext cx="7832833" cy="3683806"/>
          </a:xfrm>
        </p:spPr>
        <p:txBody>
          <a:bodyPr>
            <a:normAutofit/>
          </a:bodyPr>
          <a:lstStyle/>
          <a:p>
            <a:pPr algn="just">
              <a:lnSpc>
                <a:spcPct val="120000"/>
              </a:lnSpc>
            </a:pPr>
            <a:r>
              <a:rPr lang="zh-CN" altLang="en-US" sz="2400" dirty="0"/>
              <a:t>链是关联的实例，当一个类与另一个类之间有关联时，这两个类的实例之间就有链，一个对象就能向另一个对象发送消息。所以</a:t>
            </a:r>
            <a:r>
              <a:rPr lang="zh-CN" altLang="en-US" sz="2400" b="1" dirty="0">
                <a:solidFill>
                  <a:srgbClr val="FF0000"/>
                </a:solidFill>
              </a:rPr>
              <a:t>链是对象间的发送消息的路径</a:t>
            </a:r>
            <a:r>
              <a:rPr lang="zh-CN" altLang="en-US" sz="2400" dirty="0"/>
              <a:t>。</a:t>
            </a:r>
          </a:p>
          <a:p>
            <a:pPr algn="just">
              <a:lnSpc>
                <a:spcPct val="120000"/>
              </a:lnSpc>
            </a:pPr>
            <a:r>
              <a:rPr lang="zh-CN" altLang="en-US" sz="2400" dirty="0"/>
              <a:t>要在协作图中增加消息，必须先建立对象之间的链接。</a:t>
            </a:r>
          </a:p>
          <a:p>
            <a:pPr algn="just">
              <a:lnSpc>
                <a:spcPct val="120000"/>
              </a:lnSpc>
            </a:pPr>
            <a:r>
              <a:rPr lang="zh-CN" altLang="en-US" sz="2400" dirty="0"/>
              <a:t>链接一般建立在两个对象或者两个类实例之间，也可以建立反身链接。  </a:t>
            </a:r>
          </a:p>
          <a:p>
            <a:pPr algn="just">
              <a:lnSpc>
                <a:spcPct val="120000"/>
              </a:lnSpc>
            </a:pPr>
            <a:endParaRPr lang="en-US" altLang="zh-CN" sz="2400" dirty="0"/>
          </a:p>
        </p:txBody>
      </p:sp>
      <p:sp>
        <p:nvSpPr>
          <p:cNvPr id="2" name="日期占位符 1"/>
          <p:cNvSpPr>
            <a:spLocks noGrp="1"/>
          </p:cNvSpPr>
          <p:nvPr>
            <p:ph type="dt" sz="half" idx="10"/>
          </p:nvPr>
        </p:nvSpPr>
        <p:spPr/>
        <p:txBody>
          <a:bodyPr/>
          <a:lstStyle/>
          <a:p>
            <a:fld id="{18910EC7-C9E2-4A9E-905B-AEA6EE880E87}"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dirty="0"/>
          </a:p>
        </p:txBody>
      </p:sp>
    </p:spTree>
    <p:extLst>
      <p:ext uri="{BB962C8B-B14F-4D97-AF65-F5344CB8AC3E}">
        <p14:creationId xmlns:p14="http://schemas.microsoft.com/office/powerpoint/2010/main" val="139801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a:xfrm>
            <a:off x="903249" y="1014760"/>
            <a:ext cx="7683190" cy="3267685"/>
          </a:xfrm>
        </p:spPr>
        <p:txBody>
          <a:bodyPr>
            <a:noAutofit/>
          </a:bodyPr>
          <a:lstStyle/>
          <a:p>
            <a:pPr>
              <a:lnSpc>
                <a:spcPct val="120000"/>
              </a:lnSpc>
              <a:buFontTx/>
              <a:buNone/>
            </a:pPr>
            <a:r>
              <a:rPr lang="en-US" altLang="zh-CN" sz="2400" dirty="0">
                <a:latin typeface="+mn-ea"/>
              </a:rPr>
              <a:t>1. </a:t>
            </a:r>
            <a:r>
              <a:rPr lang="zh-CN" altLang="en-US" sz="2400" dirty="0">
                <a:latin typeface="+mn-ea"/>
              </a:rPr>
              <a:t>交互图的概念</a:t>
            </a:r>
          </a:p>
          <a:p>
            <a:pPr>
              <a:lnSpc>
                <a:spcPct val="120000"/>
              </a:lnSpc>
              <a:buFontTx/>
              <a:buNone/>
            </a:pPr>
            <a:r>
              <a:rPr lang="zh-CN" altLang="en-US" sz="2000" dirty="0" smtClean="0">
                <a:latin typeface="+mn-ea"/>
              </a:rPr>
              <a:t>     交互</a:t>
            </a:r>
            <a:r>
              <a:rPr lang="zh-CN" altLang="en-US" sz="2000" dirty="0">
                <a:latin typeface="+mn-ea"/>
              </a:rPr>
              <a:t>图</a:t>
            </a:r>
            <a:r>
              <a:rPr lang="en-US" altLang="zh-CN" sz="2000" dirty="0">
                <a:latin typeface="+mn-ea"/>
              </a:rPr>
              <a:t>(interaction): </a:t>
            </a:r>
            <a:r>
              <a:rPr lang="zh-CN" altLang="en-US" sz="2000" dirty="0">
                <a:latin typeface="+mn-ea"/>
              </a:rPr>
              <a:t>用来描述对象之间、对象与参与者之间的动态协作关系，以及协作过程中行为次序的图形。</a:t>
            </a:r>
          </a:p>
          <a:p>
            <a:pPr>
              <a:lnSpc>
                <a:spcPct val="120000"/>
              </a:lnSpc>
              <a:buFontTx/>
              <a:buNone/>
            </a:pPr>
            <a:r>
              <a:rPr lang="en-US" altLang="zh-CN" sz="2400" dirty="0">
                <a:latin typeface="+mn-ea"/>
              </a:rPr>
              <a:t>2. </a:t>
            </a:r>
            <a:r>
              <a:rPr lang="zh-CN" altLang="en-US" sz="2400" dirty="0">
                <a:latin typeface="+mn-ea"/>
              </a:rPr>
              <a:t>交互图的类型 </a:t>
            </a:r>
          </a:p>
          <a:p>
            <a:pPr>
              <a:lnSpc>
                <a:spcPct val="120000"/>
              </a:lnSpc>
            </a:pPr>
            <a:r>
              <a:rPr lang="zh-CN" altLang="en-US" sz="2000" dirty="0" smtClean="0">
                <a:latin typeface="+mn-ea"/>
              </a:rPr>
              <a:t>顺序</a:t>
            </a:r>
            <a:r>
              <a:rPr lang="zh-CN" altLang="en-US" sz="2000" dirty="0">
                <a:latin typeface="+mn-ea"/>
              </a:rPr>
              <a:t>图（ </a:t>
            </a:r>
            <a:r>
              <a:rPr lang="en-US" altLang="zh-CN" sz="2000" dirty="0">
                <a:latin typeface="+mn-ea"/>
              </a:rPr>
              <a:t>Sequence  diagram </a:t>
            </a:r>
            <a:r>
              <a:rPr lang="zh-CN" altLang="en-US" sz="2000" dirty="0">
                <a:latin typeface="+mn-ea"/>
              </a:rPr>
              <a:t>）又称为</a:t>
            </a:r>
            <a:r>
              <a:rPr lang="zh-CN" altLang="en-US" sz="2000" dirty="0">
                <a:solidFill>
                  <a:srgbClr val="FF0000"/>
                </a:solidFill>
                <a:latin typeface="+mn-ea"/>
              </a:rPr>
              <a:t>时序图</a:t>
            </a:r>
          </a:p>
          <a:p>
            <a:pPr>
              <a:lnSpc>
                <a:spcPct val="120000"/>
              </a:lnSpc>
            </a:pPr>
            <a:r>
              <a:rPr lang="zh-CN" altLang="en-US" sz="2000" dirty="0" smtClean="0">
                <a:latin typeface="+mn-ea"/>
              </a:rPr>
              <a:t>协作</a:t>
            </a:r>
            <a:r>
              <a:rPr lang="zh-CN" altLang="en-US" sz="2000" dirty="0">
                <a:latin typeface="+mn-ea"/>
              </a:rPr>
              <a:t>图（ </a:t>
            </a:r>
            <a:r>
              <a:rPr lang="en-US" altLang="zh-CN" sz="2000" dirty="0">
                <a:latin typeface="+mn-ea"/>
              </a:rPr>
              <a:t>Collaboration  diagram </a:t>
            </a:r>
            <a:r>
              <a:rPr lang="zh-CN" altLang="en-US" sz="2000" dirty="0">
                <a:latin typeface="+mn-ea"/>
              </a:rPr>
              <a:t>）   </a:t>
            </a:r>
          </a:p>
        </p:txBody>
      </p:sp>
      <p:sp>
        <p:nvSpPr>
          <p:cNvPr id="352258" name="Rectangle 2"/>
          <p:cNvSpPr>
            <a:spLocks noGrp="1" noChangeArrowheads="1"/>
          </p:cNvSpPr>
          <p:nvPr>
            <p:ph type="title"/>
          </p:nvPr>
        </p:nvSpPr>
        <p:spPr/>
        <p:txBody>
          <a:bodyPr/>
          <a:lstStyle/>
          <a:p>
            <a:r>
              <a:rPr lang="en-US" altLang="zh-CN" b="1" dirty="0">
                <a:solidFill>
                  <a:schemeClr val="bg1"/>
                </a:solidFill>
              </a:rPr>
              <a:t> </a:t>
            </a:r>
            <a:r>
              <a:rPr lang="zh-CN" altLang="en-US" dirty="0"/>
              <a:t>交互图的概念</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3" name="日期占位符 2"/>
          <p:cNvSpPr>
            <a:spLocks noGrp="1"/>
          </p:cNvSpPr>
          <p:nvPr>
            <p:ph type="dt" sz="half" idx="10"/>
          </p:nvPr>
        </p:nvSpPr>
        <p:spPr/>
        <p:txBody>
          <a:bodyPr/>
          <a:lstStyle/>
          <a:p>
            <a:fld id="{6F067515-6D27-48B6-A5F5-318728E600ED}"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428366946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988902" y="1256581"/>
            <a:ext cx="7452571" cy="2935903"/>
          </a:xfrm>
          <a:prstGeom prst="rect">
            <a:avLst/>
          </a:prstGeom>
          <a:noFill/>
          <a:ln w="9525" algn="ctr">
            <a:noFill/>
            <a:miter lim="800000"/>
            <a:headEnd/>
            <a:tailEnd/>
          </a:ln>
          <a:effec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60</a:t>
            </a:fld>
            <a:endParaRPr lang="zh-CN" altLang="en-US" dirty="0"/>
          </a:p>
        </p:txBody>
      </p:sp>
      <p:sp>
        <p:nvSpPr>
          <p:cNvPr id="2" name="日期占位符 1"/>
          <p:cNvSpPr>
            <a:spLocks noGrp="1"/>
          </p:cNvSpPr>
          <p:nvPr>
            <p:ph type="dt" sz="half" idx="10"/>
          </p:nvPr>
        </p:nvSpPr>
        <p:spPr/>
        <p:txBody>
          <a:bodyPr/>
          <a:lstStyle/>
          <a:p>
            <a:fld id="{053952D5-A957-4C19-9B05-A553EF871BA3}"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87098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rrowheads="1"/>
          </p:cNvSpPr>
          <p:nvPr>
            <p:ph type="title"/>
          </p:nvPr>
        </p:nvSpPr>
        <p:spPr/>
        <p:txBody>
          <a:bodyPr>
            <a:normAutofit/>
          </a:bodyPr>
          <a:lstStyle/>
          <a:p>
            <a:r>
              <a:rPr lang="zh-CN" altLang="en-US" dirty="0"/>
              <a:t>协作图的用途</a:t>
            </a:r>
          </a:p>
        </p:txBody>
      </p:sp>
      <p:sp>
        <p:nvSpPr>
          <p:cNvPr id="305155" name="Rectangle 3"/>
          <p:cNvSpPr>
            <a:spLocks noGrp="1" noRot="1" noChangeArrowheads="1"/>
          </p:cNvSpPr>
          <p:nvPr>
            <p:ph idx="1"/>
          </p:nvPr>
        </p:nvSpPr>
        <p:spPr/>
        <p:txBody>
          <a:bodyPr>
            <a:normAutofit fontScale="85000" lnSpcReduction="10000"/>
          </a:bodyPr>
          <a:lstStyle/>
          <a:p>
            <a:pPr algn="just">
              <a:lnSpc>
                <a:spcPct val="120000"/>
              </a:lnSpc>
            </a:pPr>
            <a:r>
              <a:rPr lang="zh-CN" dirty="0"/>
              <a:t>如果按组织对控制流建模，应该选择使用协作图。协作图强调交互中实例间的</a:t>
            </a:r>
            <a:r>
              <a:rPr lang="zh-CN" b="1" dirty="0">
                <a:solidFill>
                  <a:srgbClr val="FF0000"/>
                </a:solidFill>
              </a:rPr>
              <a:t>结构关系以及所传送的消息</a:t>
            </a:r>
            <a:r>
              <a:rPr lang="zh-CN" dirty="0" smtClean="0"/>
              <a:t>。</a:t>
            </a:r>
            <a:endParaRPr lang="en-US" altLang="zh-CN" dirty="0" smtClean="0"/>
          </a:p>
          <a:p>
            <a:pPr algn="just">
              <a:lnSpc>
                <a:spcPct val="120000"/>
              </a:lnSpc>
            </a:pPr>
            <a:r>
              <a:rPr lang="zh-CN" b="1" dirty="0" smtClean="0">
                <a:solidFill>
                  <a:srgbClr val="FF0000"/>
                </a:solidFill>
              </a:rPr>
              <a:t>协作</a:t>
            </a:r>
            <a:r>
              <a:rPr lang="zh-CN" b="1" dirty="0">
                <a:solidFill>
                  <a:srgbClr val="FF0000"/>
                </a:solidFill>
              </a:rPr>
              <a:t>图对复杂的迭代和分支的可视化以及对多并发控制流的可视化要比时序图好。</a:t>
            </a:r>
          </a:p>
          <a:p>
            <a:pPr algn="just">
              <a:lnSpc>
                <a:spcPct val="120000"/>
              </a:lnSpc>
            </a:pPr>
            <a:r>
              <a:rPr lang="zh-CN" dirty="0"/>
              <a:t>协作图有别于时序图的两点特性：</a:t>
            </a:r>
          </a:p>
          <a:p>
            <a:pPr algn="just">
              <a:lnSpc>
                <a:spcPct val="120000"/>
              </a:lnSpc>
              <a:buFontTx/>
              <a:buNone/>
            </a:pPr>
            <a:r>
              <a:rPr lang="zh-CN" dirty="0"/>
              <a:t> （1）协作图有路径</a:t>
            </a:r>
          </a:p>
          <a:p>
            <a:pPr algn="just">
              <a:lnSpc>
                <a:spcPct val="120000"/>
              </a:lnSpc>
              <a:buFontTx/>
              <a:buNone/>
            </a:pPr>
            <a:r>
              <a:rPr lang="en-US" altLang="zh-CN" dirty="0" smtClean="0"/>
              <a:t> </a:t>
            </a:r>
            <a:r>
              <a:rPr lang="zh-CN" dirty="0" smtClean="0"/>
              <a:t>（2</a:t>
            </a:r>
            <a:r>
              <a:rPr lang="zh-CN" dirty="0"/>
              <a:t>）协作图有顺序号</a:t>
            </a:r>
          </a:p>
        </p:txBody>
      </p:sp>
      <p:sp>
        <p:nvSpPr>
          <p:cNvPr id="2" name="日期占位符 1"/>
          <p:cNvSpPr>
            <a:spLocks noGrp="1"/>
          </p:cNvSpPr>
          <p:nvPr>
            <p:ph type="dt" sz="half" idx="10"/>
          </p:nvPr>
        </p:nvSpPr>
        <p:spPr/>
        <p:txBody>
          <a:bodyPr/>
          <a:lstStyle/>
          <a:p>
            <a:fld id="{FE173DDC-C9A5-4D16-85EB-5D725442099B}"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dirty="0"/>
          </a:p>
        </p:txBody>
      </p:sp>
    </p:spTree>
    <p:extLst>
      <p:ext uri="{BB962C8B-B14F-4D97-AF65-F5344CB8AC3E}">
        <p14:creationId xmlns:p14="http://schemas.microsoft.com/office/powerpoint/2010/main" val="24061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up)">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wipe(up)">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wipe(up)">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wipe(up)">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wipe(up)">
                                      <p:cBhvr>
                                        <p:cTn id="27" dur="500"/>
                                        <p:tgtEl>
                                          <p:spTgt spid="305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rrowheads="1"/>
          </p:cNvSpPr>
          <p:nvPr>
            <p:ph type="title"/>
          </p:nvPr>
        </p:nvSpPr>
        <p:spPr/>
        <p:txBody>
          <a:bodyPr/>
          <a:lstStyle/>
          <a:p>
            <a:r>
              <a:rPr lang="zh-CN" altLang="en-US" dirty="0" smtClean="0"/>
              <a:t>协作</a:t>
            </a:r>
            <a:r>
              <a:rPr lang="zh-CN" altLang="en-US" dirty="0"/>
              <a:t>图的建模技术</a:t>
            </a:r>
          </a:p>
        </p:txBody>
      </p:sp>
      <p:sp>
        <p:nvSpPr>
          <p:cNvPr id="306179" name="Rectangle 3"/>
          <p:cNvSpPr>
            <a:spLocks noGrp="1" noRot="1" noChangeArrowheads="1"/>
          </p:cNvSpPr>
          <p:nvPr>
            <p:ph idx="1"/>
          </p:nvPr>
        </p:nvSpPr>
        <p:spPr>
          <a:xfrm>
            <a:off x="768096" y="828913"/>
            <a:ext cx="7832833" cy="3806854"/>
          </a:xfrm>
        </p:spPr>
        <p:txBody>
          <a:bodyPr>
            <a:noAutofit/>
          </a:bodyPr>
          <a:lstStyle/>
          <a:p>
            <a:pPr algn="just">
              <a:lnSpc>
                <a:spcPct val="120000"/>
              </a:lnSpc>
            </a:pPr>
            <a:r>
              <a:rPr lang="zh-CN" altLang="en-US" sz="2400" dirty="0" smtClean="0"/>
              <a:t>使用</a:t>
            </a:r>
            <a:r>
              <a:rPr lang="zh-CN" altLang="en-US" sz="2400" dirty="0"/>
              <a:t>协作图对系统建模时，可以遵循如下</a:t>
            </a:r>
            <a:r>
              <a:rPr lang="zh-CN" altLang="en-US" sz="2400" dirty="0" smtClean="0"/>
              <a:t>策略</a:t>
            </a:r>
            <a:r>
              <a:rPr lang="zh-CN" altLang="en-US" sz="2400" dirty="0"/>
              <a:t>：</a:t>
            </a:r>
          </a:p>
          <a:p>
            <a:pPr algn="just">
              <a:lnSpc>
                <a:spcPct val="120000"/>
              </a:lnSpc>
              <a:spcBef>
                <a:spcPts val="600"/>
              </a:spcBef>
              <a:buFontTx/>
              <a:buNone/>
            </a:pPr>
            <a:r>
              <a:rPr lang="zh-CN" altLang="en-US" sz="2000" dirty="0"/>
              <a:t>（</a:t>
            </a:r>
            <a:r>
              <a:rPr lang="en-US" altLang="zh-CN" sz="2000" dirty="0"/>
              <a:t>1</a:t>
            </a:r>
            <a:r>
              <a:rPr lang="zh-CN" altLang="en-US" sz="2000" dirty="0"/>
              <a:t>）</a:t>
            </a:r>
            <a:r>
              <a:rPr lang="zh-CN" altLang="en-US" sz="2000" b="1" dirty="0">
                <a:solidFill>
                  <a:srgbClr val="FF0000"/>
                </a:solidFill>
              </a:rPr>
              <a:t>设置交互的语境</a:t>
            </a:r>
            <a:r>
              <a:rPr lang="zh-CN" altLang="en-US" sz="2000" dirty="0"/>
              <a:t>，语境可以是系统、子系统、操作、类、用例或用例的脚本。</a:t>
            </a:r>
          </a:p>
          <a:p>
            <a:pPr algn="just">
              <a:lnSpc>
                <a:spcPct val="120000"/>
              </a:lnSpc>
              <a:spcBef>
                <a:spcPts val="600"/>
              </a:spcBef>
              <a:buFontTx/>
              <a:buNone/>
            </a:pPr>
            <a:r>
              <a:rPr lang="zh-CN" altLang="en-US" sz="2000" dirty="0"/>
              <a:t>（</a:t>
            </a:r>
            <a:r>
              <a:rPr lang="en-US" altLang="zh-CN" sz="2000" dirty="0"/>
              <a:t>2</a:t>
            </a:r>
            <a:r>
              <a:rPr lang="zh-CN" altLang="en-US" sz="2000" dirty="0"/>
              <a:t>）通过</a:t>
            </a:r>
            <a:r>
              <a:rPr lang="zh-CN" altLang="en-US" sz="2000" b="1" dirty="0">
                <a:solidFill>
                  <a:srgbClr val="FF0000"/>
                </a:solidFill>
              </a:rPr>
              <a:t>识别对象在交互中所扮演的角色</a:t>
            </a:r>
            <a:r>
              <a:rPr lang="zh-CN" altLang="en-US" sz="2000" dirty="0"/>
              <a:t>，开始绘制协作图，把这些对象作为图的顶点放在协作图中。</a:t>
            </a:r>
          </a:p>
          <a:p>
            <a:pPr algn="just">
              <a:lnSpc>
                <a:spcPct val="120000"/>
              </a:lnSpc>
              <a:spcBef>
                <a:spcPts val="600"/>
              </a:spcBef>
              <a:buFontTx/>
              <a:buNone/>
            </a:pPr>
            <a:r>
              <a:rPr lang="zh-CN" altLang="en-US" sz="2000" dirty="0"/>
              <a:t>（</a:t>
            </a:r>
            <a:r>
              <a:rPr lang="en-US" altLang="zh-CN" sz="2000" dirty="0"/>
              <a:t>3</a:t>
            </a:r>
            <a:r>
              <a:rPr lang="zh-CN" altLang="en-US" sz="2000" dirty="0"/>
              <a:t>）在识别了协作图对象后，</a:t>
            </a:r>
            <a:r>
              <a:rPr lang="zh-CN" altLang="en-US" sz="2000" b="1" dirty="0">
                <a:solidFill>
                  <a:srgbClr val="FF0000"/>
                </a:solidFill>
              </a:rPr>
              <a:t>为每个对象设置初始值</a:t>
            </a:r>
            <a:r>
              <a:rPr lang="zh-CN" altLang="en-US" sz="2000" dirty="0"/>
              <a:t>。如果某对象的属性值、标记值、状态或角色在交互期发生变化，则在图中放置一个复制对象，并用变化后的值更新它，然后通过构造型</a:t>
            </a:r>
            <a:r>
              <a:rPr lang="en-US" altLang="zh-CN" sz="2000" dirty="0"/>
              <a:t>&lt;&lt;become&gt;&gt;</a:t>
            </a:r>
            <a:r>
              <a:rPr lang="zh-CN" altLang="en-US" sz="2000" dirty="0"/>
              <a:t>或</a:t>
            </a:r>
            <a:r>
              <a:rPr lang="en-US" altLang="zh-CN" sz="2000" dirty="0"/>
              <a:t>&lt;&lt;copy&gt;&gt;</a:t>
            </a:r>
            <a:r>
              <a:rPr lang="zh-CN" altLang="en-US" sz="2000" dirty="0"/>
              <a:t>的消息将两者连接</a:t>
            </a:r>
            <a:r>
              <a:rPr lang="zh-CN" altLang="en-US" sz="2000" dirty="0" smtClean="0"/>
              <a:t>。</a:t>
            </a:r>
            <a:endParaRPr lang="zh-CN" altLang="en-US" sz="2000" dirty="0"/>
          </a:p>
        </p:txBody>
      </p:sp>
      <p:sp>
        <p:nvSpPr>
          <p:cNvPr id="3" name="日期占位符 2"/>
          <p:cNvSpPr>
            <a:spLocks noGrp="1"/>
          </p:cNvSpPr>
          <p:nvPr>
            <p:ph type="dt" sz="half" idx="10"/>
          </p:nvPr>
        </p:nvSpPr>
        <p:spPr/>
        <p:txBody>
          <a:bodyPr/>
          <a:lstStyle/>
          <a:p>
            <a:fld id="{27EBFB04-5CB3-46BF-A997-8A87FE24484E}"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62</a:t>
            </a:fld>
            <a:endParaRPr lang="zh-CN" altLang="en-US" dirty="0"/>
          </a:p>
        </p:txBody>
      </p:sp>
    </p:spTree>
    <p:extLst>
      <p:ext uri="{BB962C8B-B14F-4D97-AF65-F5344CB8AC3E}">
        <p14:creationId xmlns:p14="http://schemas.microsoft.com/office/powerpoint/2010/main" val="1542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rrowheads="1"/>
          </p:cNvSpPr>
          <p:nvPr>
            <p:ph type="title"/>
          </p:nvPr>
        </p:nvSpPr>
        <p:spPr/>
        <p:txBody>
          <a:bodyPr/>
          <a:lstStyle/>
          <a:p>
            <a:r>
              <a:rPr lang="zh-CN" altLang="en-US" dirty="0" smtClean="0"/>
              <a:t>协作</a:t>
            </a:r>
            <a:r>
              <a:rPr lang="zh-CN" altLang="en-US" dirty="0"/>
              <a:t>图的建模技术</a:t>
            </a:r>
          </a:p>
        </p:txBody>
      </p:sp>
      <p:sp>
        <p:nvSpPr>
          <p:cNvPr id="306179" name="Rectangle 3"/>
          <p:cNvSpPr>
            <a:spLocks noGrp="1" noRot="1" noChangeArrowheads="1"/>
          </p:cNvSpPr>
          <p:nvPr>
            <p:ph idx="1"/>
          </p:nvPr>
        </p:nvSpPr>
        <p:spPr>
          <a:xfrm>
            <a:off x="768096" y="828913"/>
            <a:ext cx="7832833" cy="3806854"/>
          </a:xfrm>
        </p:spPr>
        <p:txBody>
          <a:bodyPr>
            <a:noAutofit/>
          </a:bodyPr>
          <a:lstStyle/>
          <a:p>
            <a:pPr>
              <a:lnSpc>
                <a:spcPct val="120000"/>
              </a:lnSpc>
              <a:buFontTx/>
              <a:buNone/>
            </a:pPr>
            <a:r>
              <a:rPr lang="zh-CN" altLang="en-US" sz="1800" dirty="0"/>
              <a:t>（</a:t>
            </a:r>
            <a:r>
              <a:rPr lang="en-US" altLang="zh-CN" sz="1800" dirty="0"/>
              <a:t>4</a:t>
            </a:r>
            <a:r>
              <a:rPr lang="zh-CN" altLang="en-US" sz="1800" dirty="0"/>
              <a:t>）设置了对象的初始值后，根据对象间的关系开始</a:t>
            </a:r>
            <a:r>
              <a:rPr lang="zh-CN" altLang="en-US" sz="1800" b="1" dirty="0">
                <a:solidFill>
                  <a:srgbClr val="FF0000"/>
                </a:solidFill>
              </a:rPr>
              <a:t>确定对象间链接</a:t>
            </a:r>
            <a:r>
              <a:rPr lang="zh-CN" altLang="en-US" sz="1800" dirty="0"/>
              <a:t>。一般先确定关联的链接，因为这是最主要的，它代表了结构的链接。然后需要确定其他链接，用合适的路径构造型修饰它们，这表达了对象间是如何互相联系的。</a:t>
            </a:r>
          </a:p>
          <a:p>
            <a:pPr>
              <a:lnSpc>
                <a:spcPct val="120000"/>
              </a:lnSpc>
              <a:buFontTx/>
              <a:buNone/>
            </a:pPr>
            <a:r>
              <a:rPr lang="zh-CN" altLang="en-US" sz="1800" dirty="0"/>
              <a:t>（</a:t>
            </a:r>
            <a:r>
              <a:rPr lang="en-US" altLang="zh-CN" sz="1800" dirty="0"/>
              <a:t>5</a:t>
            </a:r>
            <a:r>
              <a:rPr lang="zh-CN" altLang="en-US" sz="1800" dirty="0"/>
              <a:t>）从引起交互的消息开始，</a:t>
            </a:r>
            <a:r>
              <a:rPr lang="zh-CN" altLang="en-US" sz="1800" b="1" dirty="0">
                <a:solidFill>
                  <a:srgbClr val="FF0000"/>
                </a:solidFill>
              </a:rPr>
              <a:t>按消息的顺序，把随后的消息附到适当的链接上</a:t>
            </a:r>
            <a:r>
              <a:rPr lang="zh-CN" altLang="en-US" sz="1800" dirty="0"/>
              <a:t>，这描述了对象间的消息传递，可以用带小数点的编号来表达嵌套。</a:t>
            </a:r>
          </a:p>
          <a:p>
            <a:pPr>
              <a:lnSpc>
                <a:spcPct val="120000"/>
              </a:lnSpc>
              <a:buFontTx/>
              <a:buNone/>
            </a:pPr>
            <a:r>
              <a:rPr lang="zh-CN" altLang="en-US" sz="1800" dirty="0"/>
              <a:t>（</a:t>
            </a:r>
            <a:r>
              <a:rPr lang="en-US" altLang="zh-CN" sz="1800" dirty="0"/>
              <a:t>6</a:t>
            </a:r>
            <a:r>
              <a:rPr lang="zh-CN" altLang="en-US" sz="1800" dirty="0"/>
              <a:t>）如果需要说明时间或空间的约束，可以</a:t>
            </a:r>
            <a:r>
              <a:rPr lang="zh-CN" altLang="en-US" sz="1800" b="1" dirty="0">
                <a:solidFill>
                  <a:srgbClr val="FF0000"/>
                </a:solidFill>
              </a:rPr>
              <a:t>用适当的时间或空间约束来修饰每个消息</a:t>
            </a:r>
            <a:r>
              <a:rPr lang="zh-CN" altLang="en-US" sz="1800" dirty="0"/>
              <a:t>。</a:t>
            </a:r>
          </a:p>
          <a:p>
            <a:pPr>
              <a:lnSpc>
                <a:spcPct val="120000"/>
              </a:lnSpc>
              <a:buFontTx/>
              <a:buNone/>
            </a:pPr>
            <a:r>
              <a:rPr lang="zh-CN" altLang="en-US" sz="1800" dirty="0"/>
              <a:t>（</a:t>
            </a:r>
            <a:r>
              <a:rPr lang="en-US" altLang="zh-CN" sz="1800" dirty="0"/>
              <a:t>7</a:t>
            </a:r>
            <a:r>
              <a:rPr lang="zh-CN" altLang="en-US" sz="1800" dirty="0"/>
              <a:t>）在建模中，如果想更详细地描述这个控制流，可以为交互过程中的每个消息都</a:t>
            </a:r>
            <a:r>
              <a:rPr lang="zh-CN" altLang="en-US" sz="1800" b="1" dirty="0">
                <a:solidFill>
                  <a:srgbClr val="FF0000"/>
                </a:solidFill>
              </a:rPr>
              <a:t>附上前置条件和后置条件</a:t>
            </a:r>
            <a:r>
              <a:rPr lang="zh-CN" altLang="en-US" sz="1800" dirty="0"/>
              <a:t>。</a:t>
            </a:r>
          </a:p>
        </p:txBody>
      </p:sp>
      <p:sp>
        <p:nvSpPr>
          <p:cNvPr id="3" name="日期占位符 2"/>
          <p:cNvSpPr>
            <a:spLocks noGrp="1"/>
          </p:cNvSpPr>
          <p:nvPr>
            <p:ph type="dt" sz="half" idx="10"/>
          </p:nvPr>
        </p:nvSpPr>
        <p:spPr/>
        <p:txBody>
          <a:bodyPr/>
          <a:lstStyle/>
          <a:p>
            <a:fld id="{DCC213A2-958D-488C-B06A-0D174B32746F}"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63</a:t>
            </a:fld>
            <a:endParaRPr lang="zh-CN" altLang="en-US" dirty="0"/>
          </a:p>
        </p:txBody>
      </p:sp>
    </p:spTree>
    <p:extLst>
      <p:ext uri="{BB962C8B-B14F-4D97-AF65-F5344CB8AC3E}">
        <p14:creationId xmlns:p14="http://schemas.microsoft.com/office/powerpoint/2010/main" val="183765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539" name="Picture 3"/>
          <p:cNvPicPr>
            <a:picLocks noChangeAspect="1" noChangeArrowheads="1"/>
          </p:cNvPicPr>
          <p:nvPr/>
        </p:nvPicPr>
        <p:blipFill>
          <a:blip r:embed="rId2" cstate="print"/>
          <a:srcRect/>
          <a:stretch>
            <a:fillRect/>
          </a:stretch>
        </p:blipFill>
        <p:spPr bwMode="auto">
          <a:xfrm>
            <a:off x="1183530" y="1107491"/>
            <a:ext cx="7263875" cy="3163425"/>
          </a:xfrm>
          <a:prstGeom prst="rect">
            <a:avLst/>
          </a:prstGeom>
          <a:noFill/>
          <a:ln w="9525" algn="ctr">
            <a:noFill/>
            <a:miter lim="800000"/>
            <a:headEnd/>
            <a:tailEnd/>
          </a:ln>
          <a:effectLst/>
        </p:spPr>
      </p:pic>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5" name="标题 4"/>
          <p:cNvSpPr>
            <a:spLocks noGrp="1"/>
          </p:cNvSpPr>
          <p:nvPr>
            <p:ph type="title"/>
          </p:nvPr>
        </p:nvSpPr>
        <p:spPr/>
        <p:txBody>
          <a:bodyPr/>
          <a:lstStyle/>
          <a:p>
            <a:r>
              <a:rPr lang="zh-CN" altLang="en-US" dirty="0" smtClean="0"/>
              <a:t>图书馆借书的协作图</a:t>
            </a:r>
            <a:endParaRPr lang="zh-CN" altLang="en-US" dirty="0"/>
          </a:p>
        </p:txBody>
      </p:sp>
      <p:sp>
        <p:nvSpPr>
          <p:cNvPr id="2" name="日期占位符 1"/>
          <p:cNvSpPr>
            <a:spLocks noGrp="1"/>
          </p:cNvSpPr>
          <p:nvPr>
            <p:ph type="dt" sz="half" idx="10"/>
          </p:nvPr>
        </p:nvSpPr>
        <p:spPr/>
        <p:txBody>
          <a:bodyPr/>
          <a:lstStyle/>
          <a:p>
            <a:fld id="{21D4D553-FADA-4C7A-9F7C-F5D011A19493}"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368451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rrowheads="1"/>
          </p:cNvSpPr>
          <p:nvPr>
            <p:ph type="title"/>
          </p:nvPr>
        </p:nvSpPr>
        <p:spPr/>
        <p:txBody>
          <a:bodyPr/>
          <a:lstStyle/>
          <a:p>
            <a:r>
              <a:rPr lang="zh-CN" altLang="en-US" dirty="0"/>
              <a:t>协作图与时序图的互换</a:t>
            </a:r>
          </a:p>
        </p:txBody>
      </p:sp>
      <p:sp>
        <p:nvSpPr>
          <p:cNvPr id="315395" name="Rectangle 3"/>
          <p:cNvSpPr>
            <a:spLocks noGrp="1" noRot="1" noChangeArrowheads="1"/>
          </p:cNvSpPr>
          <p:nvPr>
            <p:ph idx="1"/>
          </p:nvPr>
        </p:nvSpPr>
        <p:spPr/>
        <p:txBody>
          <a:bodyPr>
            <a:normAutofit/>
          </a:bodyPr>
          <a:lstStyle/>
          <a:p>
            <a:pPr>
              <a:lnSpc>
                <a:spcPct val="110000"/>
              </a:lnSpc>
            </a:pPr>
            <a:r>
              <a:rPr lang="zh-CN" altLang="en-US" sz="2400" dirty="0"/>
              <a:t>协作图和时序图都是表示对象间的交互作用，只是它们侧重点有所不同。</a:t>
            </a:r>
          </a:p>
          <a:p>
            <a:pPr>
              <a:lnSpc>
                <a:spcPct val="110000"/>
              </a:lnSpc>
            </a:pPr>
            <a:r>
              <a:rPr lang="zh-CN" altLang="en-US" sz="2400" dirty="0"/>
              <a:t>时序图描述了交互过程中的时间顺序，但没有明确的表达对象间的关系，协作图描述了对象间的关系，但时间顺序必须从序列号获得。</a:t>
            </a:r>
          </a:p>
          <a:p>
            <a:pPr>
              <a:lnSpc>
                <a:spcPct val="110000"/>
              </a:lnSpc>
            </a:pPr>
            <a:r>
              <a:rPr lang="zh-CN" altLang="en-US" sz="2400" dirty="0"/>
              <a:t>协作图和时序图都来自</a:t>
            </a:r>
            <a:r>
              <a:rPr lang="en-US" altLang="zh-CN" sz="2400" dirty="0"/>
              <a:t>UML</a:t>
            </a:r>
            <a:r>
              <a:rPr lang="zh-CN" altLang="en-US" sz="2400" dirty="0"/>
              <a:t>元模型的相同信息，因此它们的</a:t>
            </a:r>
            <a:r>
              <a:rPr lang="zh-CN" altLang="en-US" sz="2400" b="1" dirty="0">
                <a:solidFill>
                  <a:srgbClr val="FF0000"/>
                </a:solidFill>
              </a:rPr>
              <a:t>语义是等价</a:t>
            </a:r>
            <a:r>
              <a:rPr lang="zh-CN" altLang="en-US" sz="2400" dirty="0"/>
              <a:t>的，它们可以从一种形式的图转换成另一种形式的图，而不丢失任何信息。</a:t>
            </a:r>
          </a:p>
        </p:txBody>
      </p:sp>
      <p:sp>
        <p:nvSpPr>
          <p:cNvPr id="2" name="日期占位符 1"/>
          <p:cNvSpPr>
            <a:spLocks noGrp="1"/>
          </p:cNvSpPr>
          <p:nvPr>
            <p:ph type="dt" sz="half" idx="10"/>
          </p:nvPr>
        </p:nvSpPr>
        <p:spPr/>
        <p:txBody>
          <a:bodyPr/>
          <a:lstStyle/>
          <a:p>
            <a:fld id="{4E832FD4-39C8-4F89-BBF2-7215E4A9C439}"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65</a:t>
            </a:fld>
            <a:endParaRPr lang="zh-CN" altLang="en-US" dirty="0"/>
          </a:p>
        </p:txBody>
      </p:sp>
    </p:spTree>
    <p:extLst>
      <p:ext uri="{BB962C8B-B14F-4D97-AF65-F5344CB8AC3E}">
        <p14:creationId xmlns:p14="http://schemas.microsoft.com/office/powerpoint/2010/main" val="335215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5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a:t>
            </a:r>
            <a:r>
              <a:rPr lang="zh-CN" altLang="en-US" dirty="0" smtClean="0"/>
              <a:t>图建模</a:t>
            </a:r>
            <a:endParaRPr lang="zh-CN" altLang="en-US" dirty="0"/>
          </a:p>
        </p:txBody>
      </p:sp>
      <p:sp>
        <p:nvSpPr>
          <p:cNvPr id="3" name="内容占位符 2"/>
          <p:cNvSpPr>
            <a:spLocks noGrp="1"/>
          </p:cNvSpPr>
          <p:nvPr>
            <p:ph idx="1"/>
          </p:nvPr>
        </p:nvSpPr>
        <p:spPr/>
        <p:txBody>
          <a:bodyPr>
            <a:normAutofit/>
          </a:bodyPr>
          <a:lstStyle/>
          <a:p>
            <a:pPr>
              <a:spcBef>
                <a:spcPts val="600"/>
              </a:spcBef>
            </a:pPr>
            <a:r>
              <a:rPr lang="zh-CN" altLang="en-US" dirty="0" smtClean="0"/>
              <a:t>请观看清华大学慕课视频</a:t>
            </a:r>
            <a:endParaRPr lang="en-US" altLang="zh-CN" dirty="0" smtClean="0"/>
          </a:p>
          <a:p>
            <a:pPr>
              <a:spcBef>
                <a:spcPts val="600"/>
              </a:spcBef>
            </a:pPr>
            <a:endParaRPr lang="en-US" altLang="zh-CN" dirty="0" smtClean="0"/>
          </a:p>
          <a:p>
            <a:pPr marL="0" indent="0" algn="ctr">
              <a:spcBef>
                <a:spcPts val="600"/>
              </a:spcBef>
              <a:buNone/>
            </a:pPr>
            <a:r>
              <a:rPr lang="zh-CN" altLang="en-US" dirty="0" smtClean="0"/>
              <a:t>第</a:t>
            </a:r>
            <a:r>
              <a:rPr lang="en-US" altLang="zh-CN" dirty="0" smtClean="0"/>
              <a:t>10</a:t>
            </a:r>
            <a:r>
              <a:rPr lang="zh-CN" altLang="en-US" dirty="0" smtClean="0"/>
              <a:t>章  行为建模</a:t>
            </a:r>
            <a:endParaRPr lang="en-US" altLang="zh-CN" dirty="0" smtClean="0"/>
          </a:p>
          <a:p>
            <a:pPr marL="651420" lvl="1" indent="0" algn="l">
              <a:lnSpc>
                <a:spcPct val="100000"/>
              </a:lnSpc>
              <a:spcBef>
                <a:spcPts val="600"/>
              </a:spcBef>
              <a:buNone/>
            </a:pPr>
            <a:endParaRPr lang="en-US" altLang="zh-CN" dirty="0" smtClean="0"/>
          </a:p>
          <a:p>
            <a:pPr marL="994320" lvl="1" indent="-342900" algn="l">
              <a:lnSpc>
                <a:spcPct val="100000"/>
              </a:lnSpc>
              <a:spcBef>
                <a:spcPts val="600"/>
              </a:spcBef>
            </a:pPr>
            <a:r>
              <a:rPr lang="en-US" altLang="zh-CN" dirty="0" smtClean="0"/>
              <a:t>10.1 </a:t>
            </a:r>
            <a:r>
              <a:rPr lang="zh-CN" altLang="en-US" dirty="0" smtClean="0"/>
              <a:t>顺序图概念</a:t>
            </a:r>
            <a:endParaRPr lang="en-US" altLang="zh-CN" dirty="0" smtClean="0"/>
          </a:p>
          <a:p>
            <a:pPr marL="994320" lvl="1" indent="-342900" algn="l">
              <a:lnSpc>
                <a:spcPct val="100000"/>
              </a:lnSpc>
              <a:spcBef>
                <a:spcPts val="600"/>
              </a:spcBef>
            </a:pPr>
            <a:r>
              <a:rPr lang="en-US" altLang="zh-CN" dirty="0" smtClean="0"/>
              <a:t>10.2 </a:t>
            </a:r>
            <a:r>
              <a:rPr lang="zh-CN" altLang="en-US" dirty="0" smtClean="0"/>
              <a:t>顺序图建模</a:t>
            </a:r>
            <a:endParaRPr lang="en-US" altLang="zh-CN" dirty="0" smtClean="0"/>
          </a:p>
          <a:p>
            <a:pPr marL="994320" lvl="1" indent="-342900" algn="l">
              <a:lnSpc>
                <a:spcPct val="100000"/>
              </a:lnSpc>
              <a:spcBef>
                <a:spcPts val="600"/>
              </a:spcBef>
            </a:pPr>
            <a:r>
              <a:rPr lang="en-US" altLang="zh-CN" dirty="0" smtClean="0"/>
              <a:t>10.3 </a:t>
            </a:r>
            <a:r>
              <a:rPr lang="zh-CN" altLang="en-US" dirty="0" smtClean="0"/>
              <a:t>顺序图风格</a:t>
            </a:r>
            <a:endParaRPr lang="en-US" altLang="zh-CN" dirty="0" smtClean="0"/>
          </a:p>
        </p:txBody>
      </p:sp>
      <p:sp>
        <p:nvSpPr>
          <p:cNvPr id="4" name="日期占位符 3"/>
          <p:cNvSpPr>
            <a:spLocks noGrp="1"/>
          </p:cNvSpPr>
          <p:nvPr>
            <p:ph type="dt" sz="half" idx="10"/>
          </p:nvPr>
        </p:nvSpPr>
        <p:spPr/>
        <p:txBody>
          <a:bodyPr/>
          <a:lstStyle/>
          <a:p>
            <a:fld id="{DDDBE8BC-7D19-4717-B12B-4D04C2AFE352}" type="datetime1">
              <a:rPr lang="zh-CN" altLang="en-US" smtClean="0"/>
              <a:t>2020/5/27</a:t>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pPr/>
              <a:t>66</a:t>
            </a:fld>
            <a:endParaRPr lang="zh-CN" altLang="en-US"/>
          </a:p>
        </p:txBody>
      </p:sp>
    </p:spTree>
    <p:extLst>
      <p:ext uri="{BB962C8B-B14F-4D97-AF65-F5344CB8AC3E}">
        <p14:creationId xmlns:p14="http://schemas.microsoft.com/office/powerpoint/2010/main" val="34156344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29734" y="1070483"/>
            <a:ext cx="4790659" cy="3361377"/>
          </a:xfrm>
        </p:spPr>
        <p:txBody>
          <a:bodyPr>
            <a:normAutofit/>
          </a:bodyPr>
          <a:lstStyle/>
          <a:p>
            <a:pPr>
              <a:lnSpc>
                <a:spcPct val="120000"/>
              </a:lnSpc>
              <a:spcBef>
                <a:spcPts val="450"/>
              </a:spcBef>
            </a:pPr>
            <a:r>
              <a:rPr lang="zh-CN" altLang="en-US" dirty="0" smtClean="0"/>
              <a:t>设计模式</a:t>
            </a:r>
            <a:endParaRPr lang="en-US" altLang="zh-CN" dirty="0" smtClean="0"/>
          </a:p>
          <a:p>
            <a:pPr>
              <a:lnSpc>
                <a:spcPct val="120000"/>
              </a:lnSpc>
              <a:spcBef>
                <a:spcPts val="450"/>
              </a:spcBef>
            </a:pPr>
            <a:r>
              <a:rPr lang="zh-CN" altLang="en-US" dirty="0" smtClean="0"/>
              <a:t>建立系统动态模型</a:t>
            </a:r>
          </a:p>
          <a:p>
            <a:pPr marL="994320" lvl="1" indent="-342900">
              <a:lnSpc>
                <a:spcPct val="120000"/>
              </a:lnSpc>
              <a:spcBef>
                <a:spcPts val="900"/>
              </a:spcBef>
              <a:buClr>
                <a:srgbClr val="CA0098"/>
              </a:buClr>
              <a:buFont typeface="Arial" panose="020B0604020202020204" pitchFamily="34" charset="0"/>
              <a:buChar char="♥"/>
            </a:pPr>
            <a:r>
              <a:rPr lang="zh-CN" altLang="en-US" dirty="0" smtClean="0"/>
              <a:t>时序图和协作图的建模技术</a:t>
            </a:r>
            <a:endParaRPr lang="en-US" altLang="zh-CN" dirty="0" smtClean="0"/>
          </a:p>
          <a:p>
            <a:pPr marL="457200" indent="-457200">
              <a:lnSpc>
                <a:spcPct val="120000"/>
              </a:lnSpc>
              <a:spcBef>
                <a:spcPts val="900"/>
              </a:spcBef>
            </a:pPr>
            <a:r>
              <a:rPr lang="zh-CN" altLang="en-US" dirty="0" smtClean="0"/>
              <a:t>课后作业：</a:t>
            </a:r>
            <a:endParaRPr lang="en-US" altLang="zh-CN" dirty="0" smtClean="0"/>
          </a:p>
          <a:p>
            <a:pPr marL="994320" lvl="1" indent="-342900">
              <a:lnSpc>
                <a:spcPct val="120000"/>
              </a:lnSpc>
              <a:spcBef>
                <a:spcPts val="900"/>
              </a:spcBef>
              <a:buClr>
                <a:srgbClr val="CA0098"/>
              </a:buClr>
              <a:buFont typeface="Arial" panose="020B0604020202020204" pitchFamily="34" charset="0"/>
              <a:buChar char="♥"/>
            </a:pPr>
            <a:r>
              <a:rPr lang="zh-CN" altLang="en-US" dirty="0" smtClean="0"/>
              <a:t>根据自己的项目绘制时序图</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67</a:t>
            </a:fld>
            <a:endParaRPr lang="zh-CN" altLang="en-US" dirty="0"/>
          </a:p>
        </p:txBody>
      </p:sp>
      <p:sp>
        <p:nvSpPr>
          <p:cNvPr id="4" name="标题 3"/>
          <p:cNvSpPr>
            <a:spLocks noGrp="1"/>
          </p:cNvSpPr>
          <p:nvPr>
            <p:ph type="title"/>
          </p:nvPr>
        </p:nvSpPr>
        <p:spPr/>
        <p:txBody>
          <a:bodyPr/>
          <a:lstStyle/>
          <a:p>
            <a:r>
              <a:rPr lang="zh-CN" altLang="en-US" dirty="0"/>
              <a:t>本课小结</a:t>
            </a:r>
          </a:p>
        </p:txBody>
      </p:sp>
      <p:grpSp>
        <p:nvGrpSpPr>
          <p:cNvPr id="7" name="Group 6"/>
          <p:cNvGrpSpPr/>
          <p:nvPr/>
        </p:nvGrpSpPr>
        <p:grpSpPr>
          <a:xfrm>
            <a:off x="5567279" y="1403866"/>
            <a:ext cx="3209575" cy="3270280"/>
            <a:chOff x="3827463" y="1565275"/>
            <a:chExt cx="1195388" cy="1271588"/>
          </a:xfrm>
          <a:solidFill>
            <a:srgbClr val="92D050"/>
          </a:solidFill>
        </p:grpSpPr>
        <p:sp>
          <p:nvSpPr>
            <p:cNvPr id="8" name="Freeform 70"/>
            <p:cNvSpPr>
              <a:spLocks/>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a:spLocks/>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a:spLocks/>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a:spLocks/>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a:spLocks/>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a:spLocks/>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a:spLocks/>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a:spLocks/>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a:spLocks/>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a:spLocks/>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a:spLocks/>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a:spLocks/>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a:spLocks/>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a:spLocks/>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a:spLocks/>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a:spLocks/>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a:spLocks/>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a:spLocks/>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a:spLocks/>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a:spLocks/>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a:spLocks/>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a:spLocks/>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a:spLocks/>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a:spLocks/>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a:spLocks/>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a:spLocks/>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a:spLocks/>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a:spLocks/>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1253D402-BF8B-443D-87C1-11ADCF5925C5}" type="datetime1">
              <a:rPr lang="zh-CN" altLang="en-US" smtClean="0"/>
              <a:t>2020/5/27</a:t>
            </a:fld>
            <a:endParaRPr lang="zh-CN" altLang="en-US" dirty="0"/>
          </a:p>
        </p:txBody>
      </p:sp>
      <p:sp>
        <p:nvSpPr>
          <p:cNvPr id="37" name="页脚占位符 36"/>
          <p:cNvSpPr>
            <a:spLocks noGrp="1"/>
          </p:cNvSpPr>
          <p:nvPr>
            <p:ph type="ftr" sz="quarter" idx="11"/>
          </p:nvPr>
        </p:nvSpPr>
        <p:spPr/>
        <p:txBody>
          <a:bodyPr/>
          <a:lstStyle/>
          <a:p>
            <a:r>
              <a:rPr lang="zh-CN" altLang="en-US" smtClean="0"/>
              <a:t>软件工程</a:t>
            </a:r>
            <a:endParaRPr lang="zh-CN" altLang="en-US" dirty="0"/>
          </a:p>
        </p:txBody>
      </p:sp>
    </p:spTree>
    <p:extLst>
      <p:ext uri="{BB962C8B-B14F-4D97-AF65-F5344CB8AC3E}">
        <p14:creationId xmlns:p14="http://schemas.microsoft.com/office/powerpoint/2010/main" val="69088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C254C-DA84-4274-8F43-9A3D602427DF}" type="datetime1">
              <a:rPr lang="zh-CN" altLang="en-US" smtClean="0"/>
              <a:t>2020/5/27</a:t>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pPr/>
              <a:t>68</a:t>
            </a:fld>
            <a:endParaRPr lang="zh-CN" altLang="en-US"/>
          </a:p>
        </p:txBody>
      </p:sp>
    </p:spTree>
    <p:extLst>
      <p:ext uri="{BB962C8B-B14F-4D97-AF65-F5344CB8AC3E}">
        <p14:creationId xmlns:p14="http://schemas.microsoft.com/office/powerpoint/2010/main" val="37474433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zh-CN" altLang="en-US" dirty="0" smtClean="0"/>
              <a:t>时序图的概念及符号表示</a:t>
            </a:r>
          </a:p>
        </p:txBody>
      </p:sp>
      <p:sp>
        <p:nvSpPr>
          <p:cNvPr id="69635" name="Rectangle 3"/>
          <p:cNvSpPr>
            <a:spLocks noGrp="1" noChangeArrowheads="1"/>
          </p:cNvSpPr>
          <p:nvPr>
            <p:ph idx="1"/>
          </p:nvPr>
        </p:nvSpPr>
        <p:spPr/>
        <p:txBody>
          <a:bodyPr/>
          <a:lstStyle/>
          <a:p>
            <a:pPr>
              <a:lnSpc>
                <a:spcPct val="120000"/>
              </a:lnSpc>
              <a:spcBef>
                <a:spcPts val="450"/>
              </a:spcBef>
              <a:buNone/>
            </a:pPr>
            <a:r>
              <a:rPr lang="zh-CN" altLang="en-US" sz="2400" dirty="0"/>
              <a:t>         时序图描述了对象之间传递消息的时间顺序，它用来表示用例的行为顺序。</a:t>
            </a:r>
            <a:endParaRPr lang="en-US" altLang="zh-CN" sz="2400" dirty="0"/>
          </a:p>
          <a:p>
            <a:pPr>
              <a:lnSpc>
                <a:spcPct val="120000"/>
              </a:lnSpc>
              <a:spcBef>
                <a:spcPts val="1350"/>
              </a:spcBef>
            </a:pPr>
            <a:r>
              <a:rPr lang="zh-CN" altLang="en-US" sz="2400" dirty="0" smtClean="0"/>
              <a:t>时序图包括了</a:t>
            </a:r>
            <a:r>
              <a:rPr lang="en-US" altLang="zh-CN" sz="2400" dirty="0" smtClean="0"/>
              <a:t>4</a:t>
            </a:r>
            <a:r>
              <a:rPr lang="zh-CN" altLang="en-US" sz="2400" dirty="0" smtClean="0"/>
              <a:t>个元素，分别是：</a:t>
            </a:r>
            <a:endParaRPr lang="en-US" altLang="zh-CN" sz="2400" dirty="0" smtClean="0"/>
          </a:p>
          <a:p>
            <a:pPr marL="600075" lvl="1" indent="-342900">
              <a:lnSpc>
                <a:spcPct val="120000"/>
              </a:lnSpc>
              <a:spcBef>
                <a:spcPts val="450"/>
              </a:spcBef>
              <a:buFont typeface="+mj-lt"/>
              <a:buAutoNum type="arabicPeriod"/>
            </a:pPr>
            <a:r>
              <a:rPr lang="zh-CN" altLang="en-US" sz="2000" dirty="0"/>
              <a:t>对象（</a:t>
            </a:r>
            <a:r>
              <a:rPr lang="en-US" altLang="zh-CN" sz="2000" dirty="0"/>
              <a:t>Object</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生命线（</a:t>
            </a:r>
            <a:r>
              <a:rPr lang="en-US" altLang="zh-CN" sz="2000" dirty="0"/>
              <a:t>Lifeline</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激活（</a:t>
            </a:r>
            <a:r>
              <a:rPr lang="en-US" altLang="zh-CN" sz="2000" dirty="0"/>
              <a:t>Activation</a:t>
            </a:r>
            <a:r>
              <a:rPr lang="zh-CN" altLang="en-US" sz="2000" dirty="0"/>
              <a:t>）</a:t>
            </a:r>
            <a:endParaRPr lang="en-US" altLang="zh-CN" sz="2000" dirty="0"/>
          </a:p>
          <a:p>
            <a:pPr marL="600075" lvl="1" indent="-342900">
              <a:lnSpc>
                <a:spcPct val="120000"/>
              </a:lnSpc>
              <a:spcBef>
                <a:spcPts val="450"/>
              </a:spcBef>
              <a:buFont typeface="+mj-lt"/>
              <a:buAutoNum type="arabicPeriod"/>
            </a:pPr>
            <a:r>
              <a:rPr lang="zh-CN" altLang="en-US" sz="2000" dirty="0"/>
              <a:t>消息（</a:t>
            </a:r>
            <a:r>
              <a:rPr lang="en-US" altLang="zh-CN" sz="2000" dirty="0"/>
              <a:t>Message</a:t>
            </a:r>
            <a:r>
              <a:rPr lang="zh-CN" altLang="en-US" sz="2000" dirty="0"/>
              <a:t>）</a:t>
            </a:r>
          </a:p>
        </p:txBody>
      </p:sp>
      <p:sp>
        <p:nvSpPr>
          <p:cNvPr id="3" name="日期占位符 2"/>
          <p:cNvSpPr>
            <a:spLocks noGrp="1"/>
          </p:cNvSpPr>
          <p:nvPr>
            <p:ph type="dt" sz="half" idx="10"/>
          </p:nvPr>
        </p:nvSpPr>
        <p:spPr/>
        <p:txBody>
          <a:bodyPr/>
          <a:lstStyle/>
          <a:p>
            <a:fld id="{61C1220D-9D78-46C1-A515-04DFE697800F}" type="datetime1">
              <a:rPr lang="zh-CN" altLang="en-US" smtClean="0"/>
              <a:t>2020/5/27</a:t>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grpSp>
        <p:nvGrpSpPr>
          <p:cNvPr id="5" name="组合 4"/>
          <p:cNvGrpSpPr/>
          <p:nvPr/>
        </p:nvGrpSpPr>
        <p:grpSpPr>
          <a:xfrm>
            <a:off x="4233516" y="1353372"/>
            <a:ext cx="4705351" cy="3705396"/>
            <a:chOff x="1949450" y="838200"/>
            <a:chExt cx="6273801" cy="4940528"/>
          </a:xfrm>
        </p:grpSpPr>
        <p:grpSp>
          <p:nvGrpSpPr>
            <p:cNvPr id="6" name="Group 3"/>
            <p:cNvGrpSpPr>
              <a:grpSpLocks/>
            </p:cNvGrpSpPr>
            <p:nvPr/>
          </p:nvGrpSpPr>
          <p:grpSpPr bwMode="auto">
            <a:xfrm>
              <a:off x="1949450" y="4343402"/>
              <a:ext cx="2470150" cy="1389063"/>
              <a:chOff x="1228" y="2736"/>
              <a:chExt cx="1556" cy="875"/>
            </a:xfrm>
          </p:grpSpPr>
          <p:sp>
            <p:nvSpPr>
              <p:cNvPr id="19" name="Line 4"/>
              <p:cNvSpPr>
                <a:spLocks noChangeShapeType="1"/>
              </p:cNvSpPr>
              <p:nvPr/>
            </p:nvSpPr>
            <p:spPr bwMode="auto">
              <a:xfrm flipV="1">
                <a:off x="1728" y="2736"/>
                <a:ext cx="1056" cy="632"/>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sp>
            <p:nvSpPr>
              <p:cNvPr id="20" name="Text Box 5"/>
              <p:cNvSpPr txBox="1">
                <a:spLocks noChangeArrowheads="1"/>
              </p:cNvSpPr>
              <p:nvPr/>
            </p:nvSpPr>
            <p:spPr bwMode="auto">
              <a:xfrm>
                <a:off x="1228" y="3368"/>
                <a:ext cx="574" cy="243"/>
              </a:xfrm>
              <a:prstGeom prst="rect">
                <a:avLst/>
              </a:prstGeom>
              <a:noFill/>
              <a:ln w="9525" algn="ctr">
                <a:noFill/>
                <a:miter lim="800000"/>
                <a:headEnd/>
                <a:tailEnd/>
              </a:ln>
              <a:effectLst/>
            </p:spPr>
            <p:txBody>
              <a:bodyPr wrap="none" lIns="80963" tIns="40481" rIns="80963" bIns="40481">
                <a:spAutoFit/>
              </a:bodyPr>
              <a:lstStyle/>
              <a:p>
                <a:r>
                  <a:rPr lang="zh-CN" altLang="en-US" sz="1350"/>
                  <a:t>生命线</a:t>
                </a:r>
              </a:p>
            </p:txBody>
          </p:sp>
        </p:grpSp>
        <p:pic>
          <p:nvPicPr>
            <p:cNvPr id="7" name="Picture 6"/>
            <p:cNvPicPr>
              <a:picLocks noChangeAspect="1" noChangeArrowheads="1"/>
            </p:cNvPicPr>
            <p:nvPr/>
          </p:nvPicPr>
          <p:blipFill rotWithShape="1">
            <a:blip r:embed="rId2" cstate="print"/>
            <a:srcRect b="10480"/>
            <a:stretch/>
          </p:blipFill>
          <p:spPr bwMode="auto">
            <a:xfrm>
              <a:off x="3886200" y="1116014"/>
              <a:ext cx="3222625" cy="4662714"/>
            </a:xfrm>
            <a:prstGeom prst="rect">
              <a:avLst/>
            </a:prstGeom>
            <a:noFill/>
            <a:ln w="9525" algn="ctr">
              <a:noFill/>
              <a:miter lim="800000"/>
              <a:headEnd/>
              <a:tailEnd/>
            </a:ln>
            <a:effectLst/>
          </p:spPr>
        </p:pic>
        <p:grpSp>
          <p:nvGrpSpPr>
            <p:cNvPr id="8" name="Group 10"/>
            <p:cNvGrpSpPr>
              <a:grpSpLocks/>
            </p:cNvGrpSpPr>
            <p:nvPr/>
          </p:nvGrpSpPr>
          <p:grpSpPr bwMode="auto">
            <a:xfrm>
              <a:off x="6538914" y="2743202"/>
              <a:ext cx="1531938" cy="614363"/>
              <a:chOff x="4119" y="1728"/>
              <a:chExt cx="965" cy="387"/>
            </a:xfrm>
          </p:grpSpPr>
          <p:sp>
            <p:nvSpPr>
              <p:cNvPr id="17" name="Text Box 11"/>
              <p:cNvSpPr txBox="1">
                <a:spLocks noChangeArrowheads="1"/>
              </p:cNvSpPr>
              <p:nvPr/>
            </p:nvSpPr>
            <p:spPr bwMode="auto">
              <a:xfrm>
                <a:off x="4656" y="1872"/>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激活</a:t>
                </a:r>
              </a:p>
            </p:txBody>
          </p:sp>
          <p:sp>
            <p:nvSpPr>
              <p:cNvPr id="18" name="Line 12"/>
              <p:cNvSpPr>
                <a:spLocks noChangeShapeType="1"/>
              </p:cNvSpPr>
              <p:nvPr/>
            </p:nvSpPr>
            <p:spPr bwMode="auto">
              <a:xfrm flipH="1" flipV="1">
                <a:off x="4119" y="1728"/>
                <a:ext cx="576" cy="24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grpSp>
          <p:nvGrpSpPr>
            <p:cNvPr id="9" name="Group 13"/>
            <p:cNvGrpSpPr>
              <a:grpSpLocks/>
            </p:cNvGrpSpPr>
            <p:nvPr/>
          </p:nvGrpSpPr>
          <p:grpSpPr bwMode="auto">
            <a:xfrm>
              <a:off x="2743200" y="2514601"/>
              <a:ext cx="2667000" cy="995363"/>
              <a:chOff x="1728" y="1584"/>
              <a:chExt cx="1680" cy="627"/>
            </a:xfrm>
          </p:grpSpPr>
          <p:sp>
            <p:nvSpPr>
              <p:cNvPr id="15" name="Line 14"/>
              <p:cNvSpPr>
                <a:spLocks noChangeShapeType="1"/>
              </p:cNvSpPr>
              <p:nvPr/>
            </p:nvSpPr>
            <p:spPr bwMode="auto">
              <a:xfrm flipV="1">
                <a:off x="2352" y="1584"/>
                <a:ext cx="1056" cy="480"/>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sp>
            <p:nvSpPr>
              <p:cNvPr id="16" name="Text Box 15"/>
              <p:cNvSpPr txBox="1">
                <a:spLocks noChangeArrowheads="1"/>
              </p:cNvSpPr>
              <p:nvPr/>
            </p:nvSpPr>
            <p:spPr bwMode="auto">
              <a:xfrm>
                <a:off x="1728" y="1968"/>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消息</a:t>
                </a:r>
              </a:p>
            </p:txBody>
          </p:sp>
        </p:grpSp>
        <p:grpSp>
          <p:nvGrpSpPr>
            <p:cNvPr id="10" name="Group 22"/>
            <p:cNvGrpSpPr>
              <a:grpSpLocks/>
            </p:cNvGrpSpPr>
            <p:nvPr/>
          </p:nvGrpSpPr>
          <p:grpSpPr bwMode="auto">
            <a:xfrm>
              <a:off x="4697413" y="838200"/>
              <a:ext cx="3525838" cy="884238"/>
              <a:chOff x="2959" y="528"/>
              <a:chExt cx="2221" cy="557"/>
            </a:xfrm>
          </p:grpSpPr>
          <p:grpSp>
            <p:nvGrpSpPr>
              <p:cNvPr id="11" name="Group 7"/>
              <p:cNvGrpSpPr>
                <a:grpSpLocks/>
              </p:cNvGrpSpPr>
              <p:nvPr/>
            </p:nvGrpSpPr>
            <p:grpSpPr bwMode="auto">
              <a:xfrm>
                <a:off x="4224" y="528"/>
                <a:ext cx="956" cy="480"/>
                <a:chOff x="4224" y="528"/>
                <a:chExt cx="956" cy="480"/>
              </a:xfrm>
            </p:grpSpPr>
            <p:sp>
              <p:nvSpPr>
                <p:cNvPr id="13" name="Text Box 8"/>
                <p:cNvSpPr txBox="1">
                  <a:spLocks noChangeArrowheads="1"/>
                </p:cNvSpPr>
                <p:nvPr/>
              </p:nvSpPr>
              <p:spPr bwMode="auto">
                <a:xfrm>
                  <a:off x="4752" y="528"/>
                  <a:ext cx="428" cy="243"/>
                </a:xfrm>
                <a:prstGeom prst="rect">
                  <a:avLst/>
                </a:prstGeom>
                <a:noFill/>
                <a:ln w="9525" algn="ctr">
                  <a:noFill/>
                  <a:miter lim="800000"/>
                  <a:headEnd/>
                  <a:tailEnd/>
                </a:ln>
                <a:effectLst/>
              </p:spPr>
              <p:txBody>
                <a:bodyPr wrap="none" lIns="80963" tIns="40481" rIns="80963" bIns="40481">
                  <a:spAutoFit/>
                </a:bodyPr>
                <a:lstStyle/>
                <a:p>
                  <a:r>
                    <a:rPr lang="zh-CN" altLang="en-US" sz="1350"/>
                    <a:t>对象</a:t>
                  </a:r>
                </a:p>
              </p:txBody>
            </p:sp>
            <p:sp>
              <p:nvSpPr>
                <p:cNvPr id="14" name="Line 9"/>
                <p:cNvSpPr>
                  <a:spLocks noChangeShapeType="1"/>
                </p:cNvSpPr>
                <p:nvPr/>
              </p:nvSpPr>
              <p:spPr bwMode="auto">
                <a:xfrm flipH="1">
                  <a:off x="4224" y="672"/>
                  <a:ext cx="576" cy="336"/>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sp>
            <p:nvSpPr>
              <p:cNvPr id="12" name="Line 21"/>
              <p:cNvSpPr>
                <a:spLocks noChangeShapeType="1"/>
              </p:cNvSpPr>
              <p:nvPr/>
            </p:nvSpPr>
            <p:spPr bwMode="auto">
              <a:xfrm flipH="1">
                <a:off x="2959" y="672"/>
                <a:ext cx="1841" cy="413"/>
              </a:xfrm>
              <a:prstGeom prst="line">
                <a:avLst/>
              </a:prstGeom>
              <a:noFill/>
              <a:ln w="57150">
                <a:solidFill>
                  <a:srgbClr val="FF0000"/>
                </a:solidFill>
                <a:round/>
                <a:headEnd/>
                <a:tailEnd type="triangle" w="med" len="med"/>
              </a:ln>
              <a:effectLst/>
            </p:spPr>
            <p:txBody>
              <a:bodyPr wrap="none" lIns="80963" tIns="40481" rIns="80963" bIns="40481" anchor="ctr"/>
              <a:lstStyle/>
              <a:p>
                <a:endParaRPr lang="zh-CN" altLang="en-US" sz="1350"/>
              </a:p>
            </p:txBody>
          </p:sp>
        </p:grpSp>
      </p:grpSp>
    </p:spTree>
    <p:extLst>
      <p:ext uri="{BB962C8B-B14F-4D97-AF65-F5344CB8AC3E}">
        <p14:creationId xmlns:p14="http://schemas.microsoft.com/office/powerpoint/2010/main" val="206760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wipe(up)">
                                      <p:cBhvr>
                                        <p:cTn id="7" dur="500"/>
                                        <p:tgtEl>
                                          <p:spTgt spid="6963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wipe(up)">
                                      <p:cBhvr>
                                        <p:cTn id="10" dur="500"/>
                                        <p:tgtEl>
                                          <p:spTgt spid="69635">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wipe(up)">
                                      <p:cBhvr>
                                        <p:cTn id="13" dur="500"/>
                                        <p:tgtEl>
                                          <p:spTgt spid="69635">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69635">
                                            <p:txEl>
                                              <p:pRg st="4" end="4"/>
                                            </p:txEl>
                                          </p:spTgt>
                                        </p:tgtEl>
                                        <p:attrNameLst>
                                          <p:attrName>style.visibility</p:attrName>
                                        </p:attrNameLst>
                                      </p:cBhvr>
                                      <p:to>
                                        <p:strVal val="visible"/>
                                      </p:to>
                                    </p:set>
                                    <p:animEffect transition="in" filter="wipe(up)">
                                      <p:cBhvr>
                                        <p:cTn id="16" dur="500"/>
                                        <p:tgtEl>
                                          <p:spTgt spid="69635">
                                            <p:txEl>
                                              <p:pRg st="4" end="4"/>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69635">
                                            <p:txEl>
                                              <p:pRg st="5" end="5"/>
                                            </p:txEl>
                                          </p:spTgt>
                                        </p:tgtEl>
                                        <p:attrNameLst>
                                          <p:attrName>style.visibility</p:attrName>
                                        </p:attrNameLst>
                                      </p:cBhvr>
                                      <p:to>
                                        <p:strVal val="visible"/>
                                      </p:to>
                                    </p:set>
                                    <p:animEffect transition="in" filter="wipe(up)">
                                      <p:cBhvr>
                                        <p:cTn id="19" dur="500"/>
                                        <p:tgtEl>
                                          <p:spTgt spid="6963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8" name="Picture 4"/>
          <p:cNvPicPr>
            <a:picLocks noChangeAspect="1" noChangeArrowheads="1"/>
          </p:cNvPicPr>
          <p:nvPr/>
        </p:nvPicPr>
        <p:blipFill>
          <a:blip r:embed="rId3" cstate="print"/>
          <a:srcRect/>
          <a:stretch>
            <a:fillRect/>
          </a:stretch>
        </p:blipFill>
        <p:spPr bwMode="auto">
          <a:xfrm>
            <a:off x="762394" y="828913"/>
            <a:ext cx="8037442" cy="3743087"/>
          </a:xfrm>
          <a:prstGeom prst="rect">
            <a:avLst/>
          </a:prstGeom>
          <a:noFill/>
          <a:ln w="9525" algn="ctr">
            <a:noFill/>
            <a:miter lim="800000"/>
            <a:headEnd/>
            <a:tailEnd/>
          </a:ln>
          <a:effectLst/>
        </p:spPr>
      </p:pic>
      <p:sp>
        <p:nvSpPr>
          <p:cNvPr id="9" name="标题 8"/>
          <p:cNvSpPr>
            <a:spLocks noGrp="1"/>
          </p:cNvSpPr>
          <p:nvPr>
            <p:ph type="title"/>
          </p:nvPr>
        </p:nvSpPr>
        <p:spPr/>
        <p:txBody>
          <a:bodyPr/>
          <a:lstStyle/>
          <a:p>
            <a:r>
              <a:rPr lang="zh-CN" altLang="en-US" dirty="0"/>
              <a:t>学生上课的时序</a:t>
            </a:r>
            <a:r>
              <a:rPr lang="zh-CN" altLang="en-US" dirty="0" smtClean="0"/>
              <a:t>图</a:t>
            </a:r>
            <a:endParaRPr lang="zh-CN" altLang="en-US" dirty="0"/>
          </a:p>
        </p:txBody>
      </p:sp>
      <p:sp>
        <p:nvSpPr>
          <p:cNvPr id="3" name="日期占位符 2"/>
          <p:cNvSpPr>
            <a:spLocks noGrp="1"/>
          </p:cNvSpPr>
          <p:nvPr>
            <p:ph type="dt" sz="half" idx="10"/>
          </p:nvPr>
        </p:nvSpPr>
        <p:spPr/>
        <p:txBody>
          <a:bodyPr/>
          <a:lstStyle/>
          <a:p>
            <a:fld id="{B9A33FE4-026C-48B7-888B-FAA8185BE610}" type="datetime1">
              <a:rPr lang="zh-CN" altLang="en-US" smtClean="0"/>
              <a:t>2020/5/27</a:t>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5" name="Text Box 7"/>
          <p:cNvSpPr txBox="1">
            <a:spLocks noChangeArrowheads="1"/>
          </p:cNvSpPr>
          <p:nvPr/>
        </p:nvSpPr>
        <p:spPr bwMode="auto">
          <a:xfrm>
            <a:off x="1729330" y="3997805"/>
            <a:ext cx="2215351" cy="574195"/>
          </a:xfrm>
          <a:prstGeom prst="rect">
            <a:avLst/>
          </a:prstGeom>
          <a:noFill/>
          <a:ln w="9525" algn="ctr">
            <a:noFill/>
            <a:miter lim="800000"/>
            <a:headEnd/>
            <a:tailEnd/>
          </a:ln>
          <a:effectLst/>
        </p:spPr>
        <p:txBody>
          <a:bodyPr wrap="none" lIns="80963" tIns="40481" rIns="80963" bIns="40481">
            <a:spAutoFit/>
          </a:bodyPr>
          <a:lstStyle/>
          <a:p>
            <a:pPr algn="l"/>
            <a:r>
              <a:rPr lang="en-US" altLang="zh-CN" sz="1600" dirty="0">
                <a:latin typeface="+mj-ea"/>
                <a:ea typeface="+mj-ea"/>
              </a:rPr>
              <a:t>1.</a:t>
            </a:r>
            <a:r>
              <a:rPr lang="zh-CN" altLang="en-US" sz="1600" dirty="0">
                <a:latin typeface="+mj-ea"/>
                <a:ea typeface="+mj-ea"/>
              </a:rPr>
              <a:t>交互的对象</a:t>
            </a:r>
          </a:p>
          <a:p>
            <a:pPr algn="l"/>
            <a:r>
              <a:rPr lang="en-US" altLang="zh-CN" sz="1600" dirty="0">
                <a:latin typeface="+mj-ea"/>
                <a:ea typeface="+mj-ea"/>
              </a:rPr>
              <a:t>2.</a:t>
            </a:r>
            <a:r>
              <a:rPr lang="zh-CN" altLang="en-US" sz="1600" dirty="0">
                <a:latin typeface="+mj-ea"/>
                <a:ea typeface="+mj-ea"/>
              </a:rPr>
              <a:t>消息交互的时间顺序</a:t>
            </a:r>
          </a:p>
        </p:txBody>
      </p:sp>
    </p:spTree>
    <p:extLst>
      <p:ext uri="{BB962C8B-B14F-4D97-AF65-F5344CB8AC3E}">
        <p14:creationId xmlns:p14="http://schemas.microsoft.com/office/powerpoint/2010/main" val="105034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7988"/>
                                        </p:tgtEl>
                                        <p:attrNameLst>
                                          <p:attrName>style.visibility</p:attrName>
                                        </p:attrNameLst>
                                      </p:cBhvr>
                                      <p:to>
                                        <p:strVal val="visible"/>
                                      </p:to>
                                    </p:set>
                                    <p:animEffect transition="in" filter="randombar(horizontal)">
                                      <p:cBhvr>
                                        <p:cTn id="7" dur="500"/>
                                        <p:tgtEl>
                                          <p:spTgt spid="297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旅客到机场换登机牌的时序</a:t>
            </a:r>
            <a:r>
              <a:rPr lang="zh-CN" altLang="en-US" dirty="0" smtClean="0"/>
              <a:t>图</a:t>
            </a:r>
            <a:endParaRPr lang="zh-CN" altLang="en-US" dirty="0"/>
          </a:p>
        </p:txBody>
      </p:sp>
      <p:sp>
        <p:nvSpPr>
          <p:cNvPr id="4" name="日期占位符 3"/>
          <p:cNvSpPr>
            <a:spLocks noGrp="1"/>
          </p:cNvSpPr>
          <p:nvPr>
            <p:ph type="dt" sz="half" idx="10"/>
          </p:nvPr>
        </p:nvSpPr>
        <p:spPr/>
        <p:txBody>
          <a:bodyPr/>
          <a:lstStyle/>
          <a:p>
            <a:fld id="{95680E04-229A-4630-AC03-C7416921B7A0}" type="datetime1">
              <a:rPr lang="zh-CN" altLang="en-US" smtClean="0"/>
              <a:t>2020/5/27</a:t>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290822" name="Picture 6"/>
          <p:cNvPicPr>
            <a:picLocks noChangeAspect="1" noChangeArrowheads="1"/>
          </p:cNvPicPr>
          <p:nvPr/>
        </p:nvPicPr>
        <p:blipFill>
          <a:blip r:embed="rId2" cstate="print"/>
          <a:srcRect/>
          <a:stretch>
            <a:fillRect/>
          </a:stretch>
        </p:blipFill>
        <p:spPr bwMode="auto">
          <a:xfrm>
            <a:off x="2453410" y="689558"/>
            <a:ext cx="3961265" cy="4369210"/>
          </a:xfrm>
          <a:prstGeom prst="rect">
            <a:avLst/>
          </a:prstGeom>
          <a:noFill/>
          <a:ln w="9525" algn="ctr">
            <a:noFill/>
            <a:miter lim="800000"/>
            <a:headEnd/>
            <a:tailEnd/>
          </a:ln>
          <a:effectLst/>
        </p:spPr>
      </p:pic>
    </p:spTree>
    <p:extLst>
      <p:ext uri="{BB962C8B-B14F-4D97-AF65-F5344CB8AC3E}">
        <p14:creationId xmlns:p14="http://schemas.microsoft.com/office/powerpoint/2010/main" val="402458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randombar(horizontal)">
                                      <p:cBhvr>
                                        <p:cTn id="7"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36166</TotalTime>
  <Words>3050</Words>
  <Application>Microsoft Office PowerPoint</Application>
  <PresentationFormat>全屏显示(16:9)</PresentationFormat>
  <Paragraphs>496</Paragraphs>
  <Slides>68</Slides>
  <Notes>19</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积分</vt:lpstr>
      <vt:lpstr>软件工程 Software  Engineering</vt:lpstr>
      <vt:lpstr>前情回顾</vt:lpstr>
      <vt:lpstr>本次课程速递</vt:lpstr>
      <vt:lpstr>PowerPoint 演示文稿</vt:lpstr>
      <vt:lpstr>知识点：动态视图——时序图</vt:lpstr>
      <vt:lpstr> 交互图的概念</vt:lpstr>
      <vt:lpstr>时序图的概念及符号表示</vt:lpstr>
      <vt:lpstr>学生上课的时序图</vt:lpstr>
      <vt:lpstr>旅客到机场换登机牌的时序图</vt:lpstr>
      <vt:lpstr>赤壁之战的时序图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用例图、活动图、时序图之间的关系</vt:lpstr>
      <vt:lpstr>类图与时序图之间的关系</vt:lpstr>
      <vt:lpstr>类图与时序图之间的关系</vt:lpstr>
      <vt:lpstr>类图与时序图之间的关系</vt:lpstr>
      <vt:lpstr>类图与时序图之间的关系</vt:lpstr>
      <vt:lpstr>时序图的作用</vt:lpstr>
      <vt:lpstr>时序图的组成</vt:lpstr>
      <vt:lpstr>时序图的组成</vt:lpstr>
      <vt:lpstr>时序图的组成</vt:lpstr>
      <vt:lpstr>三、消息</vt:lpstr>
      <vt:lpstr>时序图的组成</vt:lpstr>
      <vt:lpstr>时序图的组成</vt:lpstr>
      <vt:lpstr>消息的类型</vt:lpstr>
      <vt:lpstr>实例：同步与异步</vt:lpstr>
      <vt:lpstr>消息的类型</vt:lpstr>
      <vt:lpstr>消息的类型</vt:lpstr>
      <vt:lpstr>带同步和异步消息的时序图</vt:lpstr>
      <vt:lpstr>带条件和分支并发执行的时序图</vt:lpstr>
      <vt:lpstr>PowerPoint 演示文稿</vt:lpstr>
      <vt:lpstr>PowerPoint 演示文稿</vt:lpstr>
      <vt:lpstr>时序图的组成</vt:lpstr>
      <vt:lpstr>时序图的组成</vt:lpstr>
      <vt:lpstr>思考：有如下的三个类</vt:lpstr>
      <vt:lpstr>三个图有什么区别？</vt:lpstr>
      <vt:lpstr>如何建立时序图</vt:lpstr>
      <vt:lpstr>建立时序图的步骤</vt:lpstr>
      <vt:lpstr>网上报名系统的动态行为建模</vt:lpstr>
      <vt:lpstr>登录时序图     </vt:lpstr>
      <vt:lpstr>添加用户</vt:lpstr>
      <vt:lpstr>添加用户</vt:lpstr>
      <vt:lpstr>管理员添加用户时序图</vt:lpstr>
      <vt:lpstr>管理员修改用户时序图</vt:lpstr>
      <vt:lpstr>管理员删除用户时序图</vt:lpstr>
      <vt:lpstr>管理员查询用户时序图</vt:lpstr>
      <vt:lpstr>时序图绘制的注意事项</vt:lpstr>
      <vt:lpstr>时序图练习</vt:lpstr>
      <vt:lpstr>顾客用餐的时序图</vt:lpstr>
      <vt:lpstr>协作图（Collaboration Diagram）</vt:lpstr>
      <vt:lpstr>协作图的基本概念</vt:lpstr>
      <vt:lpstr>链</vt:lpstr>
      <vt:lpstr>PowerPoint 演示文稿</vt:lpstr>
      <vt:lpstr>协作图的用途</vt:lpstr>
      <vt:lpstr>协作图的建模技术</vt:lpstr>
      <vt:lpstr>协作图的建模技术</vt:lpstr>
      <vt:lpstr>图书馆借书的协作图</vt:lpstr>
      <vt:lpstr>协作图与时序图的互换</vt:lpstr>
      <vt:lpstr>顺序图建模</vt:lpstr>
      <vt:lpstr>本课小结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acer</cp:lastModifiedBy>
  <cp:revision>1200</cp:revision>
  <dcterms:created xsi:type="dcterms:W3CDTF">2020-02-07T06:58:59Z</dcterms:created>
  <dcterms:modified xsi:type="dcterms:W3CDTF">2020-05-27T12:46:58Z</dcterms:modified>
</cp:coreProperties>
</file>