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media/image34.jpg" ContentType="image/jpg"/>
  <Override PartName="/ppt/media/image36.jpg" ContentType="image/jpg"/>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108"/>
  </p:notesMasterIdLst>
  <p:handoutMasterIdLst>
    <p:handoutMasterId r:id="rId109"/>
  </p:handoutMasterIdLst>
  <p:sldIdLst>
    <p:sldId id="256" r:id="rId2"/>
    <p:sldId id="387" r:id="rId3"/>
    <p:sldId id="257" r:id="rId4"/>
    <p:sldId id="918" r:id="rId5"/>
    <p:sldId id="919" r:id="rId6"/>
    <p:sldId id="920" r:id="rId7"/>
    <p:sldId id="921" r:id="rId8"/>
    <p:sldId id="922" r:id="rId9"/>
    <p:sldId id="923" r:id="rId10"/>
    <p:sldId id="924" r:id="rId11"/>
    <p:sldId id="925" r:id="rId12"/>
    <p:sldId id="926" r:id="rId13"/>
    <p:sldId id="927" r:id="rId14"/>
    <p:sldId id="928" r:id="rId15"/>
    <p:sldId id="929" r:id="rId16"/>
    <p:sldId id="930" r:id="rId17"/>
    <p:sldId id="931" r:id="rId18"/>
    <p:sldId id="932" r:id="rId19"/>
    <p:sldId id="933" r:id="rId20"/>
    <p:sldId id="934" r:id="rId21"/>
    <p:sldId id="935" r:id="rId22"/>
    <p:sldId id="936" r:id="rId23"/>
    <p:sldId id="937" r:id="rId24"/>
    <p:sldId id="938" r:id="rId25"/>
    <p:sldId id="992" r:id="rId26"/>
    <p:sldId id="940" r:id="rId27"/>
    <p:sldId id="941" r:id="rId28"/>
    <p:sldId id="942" r:id="rId29"/>
    <p:sldId id="943" r:id="rId30"/>
    <p:sldId id="944" r:id="rId31"/>
    <p:sldId id="945" r:id="rId32"/>
    <p:sldId id="946" r:id="rId33"/>
    <p:sldId id="947" r:id="rId34"/>
    <p:sldId id="948" r:id="rId35"/>
    <p:sldId id="949" r:id="rId36"/>
    <p:sldId id="950" r:id="rId37"/>
    <p:sldId id="994" r:id="rId38"/>
    <p:sldId id="995" r:id="rId39"/>
    <p:sldId id="996" r:id="rId40"/>
    <p:sldId id="951" r:id="rId41"/>
    <p:sldId id="952" r:id="rId42"/>
    <p:sldId id="997" r:id="rId43"/>
    <p:sldId id="998" r:id="rId44"/>
    <p:sldId id="953" r:id="rId45"/>
    <p:sldId id="1010" r:id="rId46"/>
    <p:sldId id="954" r:id="rId47"/>
    <p:sldId id="955" r:id="rId48"/>
    <p:sldId id="956" r:id="rId49"/>
    <p:sldId id="957" r:id="rId50"/>
    <p:sldId id="958" r:id="rId51"/>
    <p:sldId id="959" r:id="rId52"/>
    <p:sldId id="960" r:id="rId53"/>
    <p:sldId id="961" r:id="rId54"/>
    <p:sldId id="962" r:id="rId55"/>
    <p:sldId id="993" r:id="rId56"/>
    <p:sldId id="963" r:id="rId57"/>
    <p:sldId id="964" r:id="rId58"/>
    <p:sldId id="965" r:id="rId59"/>
    <p:sldId id="966" r:id="rId60"/>
    <p:sldId id="967" r:id="rId61"/>
    <p:sldId id="968" r:id="rId62"/>
    <p:sldId id="969" r:id="rId63"/>
    <p:sldId id="970" r:id="rId64"/>
    <p:sldId id="971" r:id="rId65"/>
    <p:sldId id="972" r:id="rId66"/>
    <p:sldId id="973" r:id="rId67"/>
    <p:sldId id="974" r:id="rId68"/>
    <p:sldId id="975" r:id="rId69"/>
    <p:sldId id="976" r:id="rId70"/>
    <p:sldId id="977" r:id="rId71"/>
    <p:sldId id="1012" r:id="rId72"/>
    <p:sldId id="978" r:id="rId73"/>
    <p:sldId id="979" r:id="rId74"/>
    <p:sldId id="980" r:id="rId75"/>
    <p:sldId id="981" r:id="rId76"/>
    <p:sldId id="982" r:id="rId77"/>
    <p:sldId id="983" r:id="rId78"/>
    <p:sldId id="984" r:id="rId79"/>
    <p:sldId id="985" r:id="rId80"/>
    <p:sldId id="986" r:id="rId81"/>
    <p:sldId id="987" r:id="rId82"/>
    <p:sldId id="988" r:id="rId83"/>
    <p:sldId id="1011" r:id="rId84"/>
    <p:sldId id="999" r:id="rId85"/>
    <p:sldId id="1000" r:id="rId86"/>
    <p:sldId id="1001" r:id="rId87"/>
    <p:sldId id="1013" r:id="rId88"/>
    <p:sldId id="1014" r:id="rId89"/>
    <p:sldId id="1015" r:id="rId90"/>
    <p:sldId id="1017" r:id="rId91"/>
    <p:sldId id="1016" r:id="rId92"/>
    <p:sldId id="1018" r:id="rId93"/>
    <p:sldId id="1019" r:id="rId94"/>
    <p:sldId id="1002" r:id="rId95"/>
    <p:sldId id="1020" r:id="rId96"/>
    <p:sldId id="1021" r:id="rId97"/>
    <p:sldId id="1003" r:id="rId98"/>
    <p:sldId id="1009" r:id="rId99"/>
    <p:sldId id="1004" r:id="rId100"/>
    <p:sldId id="1005" r:id="rId101"/>
    <p:sldId id="1006" r:id="rId102"/>
    <p:sldId id="1007" r:id="rId103"/>
    <p:sldId id="1008" r:id="rId104"/>
    <p:sldId id="532" r:id="rId105"/>
    <p:sldId id="991" r:id="rId106"/>
    <p:sldId id="446" r:id="rId10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7" autoAdjust="0"/>
    <p:restoredTop sz="90526" autoAdjust="0"/>
  </p:normalViewPr>
  <p:slideViewPr>
    <p:cSldViewPr snapToGrid="0">
      <p:cViewPr varScale="1">
        <p:scale>
          <a:sx n="138" d="100"/>
          <a:sy n="138" d="100"/>
        </p:scale>
        <p:origin x="-840" y="-9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776" y="5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B55A7A-C502-46B6-855A-4BBB11597EE7}" type="datetimeFigureOut">
              <a:rPr lang="zh-CN" altLang="en-US" smtClean="0"/>
              <a:t>2020/6/10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8659B1-BC94-4B1F-9D70-551345BF8F3F}" type="slidenum">
              <a:rPr lang="zh-CN" altLang="en-US" smtClean="0"/>
              <a:t>‹#›</a:t>
            </a:fld>
            <a:endParaRPr lang="zh-CN" altLang="en-US"/>
          </a:p>
        </p:txBody>
      </p:sp>
    </p:spTree>
    <p:extLst>
      <p:ext uri="{BB962C8B-B14F-4D97-AF65-F5344CB8AC3E}">
        <p14:creationId xmlns:p14="http://schemas.microsoft.com/office/powerpoint/2010/main" val="436590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8A599-32F8-4B61-A0CD-2608407245F2}" type="datetimeFigureOut">
              <a:rPr lang="zh-CN" altLang="en-US" smtClean="0"/>
              <a:t>2020/6/10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49A97-A90C-496F-AD26-75D9C1389A16}" type="slidenum">
              <a:rPr lang="zh-CN" altLang="en-US" smtClean="0"/>
              <a:t>‹#›</a:t>
            </a:fld>
            <a:endParaRPr lang="zh-CN" altLang="en-US"/>
          </a:p>
        </p:txBody>
      </p:sp>
    </p:spTree>
    <p:extLst>
      <p:ext uri="{BB962C8B-B14F-4D97-AF65-F5344CB8AC3E}">
        <p14:creationId xmlns:p14="http://schemas.microsoft.com/office/powerpoint/2010/main" val="531759722"/>
      </p:ext>
    </p:extLst>
  </p:cSld>
  <p:clrMap bg1="lt1" tx1="dk1" bg2="lt2" tx2="dk2" accent1="accent1" accent2="accent2" accent3="accent3" accent4="accent4" accent5="accent5" accent6="accent6" hlink="hlink" folHlink="folHlink"/>
  <p:notesStyle>
    <a:lvl1pPr marL="0" algn="l" defTabSz="514350" rtl="0" eaLnBrk="1" latinLnBrk="0" hangingPunct="1">
      <a:defRPr sz="675" kern="1200">
        <a:solidFill>
          <a:schemeClr val="tx1"/>
        </a:solidFill>
        <a:latin typeface="+mn-lt"/>
        <a:ea typeface="+mn-ea"/>
        <a:cs typeface="+mn-cs"/>
      </a:defRPr>
    </a:lvl1pPr>
    <a:lvl2pPr marL="257175" algn="l" defTabSz="514350" rtl="0" eaLnBrk="1" latinLnBrk="0" hangingPunct="1">
      <a:defRPr sz="675" kern="1200">
        <a:solidFill>
          <a:schemeClr val="tx1"/>
        </a:solidFill>
        <a:latin typeface="+mn-lt"/>
        <a:ea typeface="+mn-ea"/>
        <a:cs typeface="+mn-cs"/>
      </a:defRPr>
    </a:lvl2pPr>
    <a:lvl3pPr marL="514350" algn="l" defTabSz="514350" rtl="0" eaLnBrk="1" latinLnBrk="0" hangingPunct="1">
      <a:defRPr sz="675" kern="1200">
        <a:solidFill>
          <a:schemeClr val="tx1"/>
        </a:solidFill>
        <a:latin typeface="+mn-lt"/>
        <a:ea typeface="+mn-ea"/>
        <a:cs typeface="+mn-cs"/>
      </a:defRPr>
    </a:lvl3pPr>
    <a:lvl4pPr marL="771525" algn="l" defTabSz="514350" rtl="0" eaLnBrk="1" latinLnBrk="0" hangingPunct="1">
      <a:defRPr sz="675" kern="1200">
        <a:solidFill>
          <a:schemeClr val="tx1"/>
        </a:solidFill>
        <a:latin typeface="+mn-lt"/>
        <a:ea typeface="+mn-ea"/>
        <a:cs typeface="+mn-cs"/>
      </a:defRPr>
    </a:lvl4pPr>
    <a:lvl5pPr marL="1028700" algn="l" defTabSz="514350" rtl="0" eaLnBrk="1" latinLnBrk="0" hangingPunct="1">
      <a:defRPr sz="675" kern="1200">
        <a:solidFill>
          <a:schemeClr val="tx1"/>
        </a:solidFill>
        <a:latin typeface="+mn-lt"/>
        <a:ea typeface="+mn-ea"/>
        <a:cs typeface="+mn-cs"/>
      </a:defRPr>
    </a:lvl5pPr>
    <a:lvl6pPr marL="1285875" algn="l" defTabSz="514350" rtl="0" eaLnBrk="1" latinLnBrk="0" hangingPunct="1">
      <a:defRPr sz="675" kern="1200">
        <a:solidFill>
          <a:schemeClr val="tx1"/>
        </a:solidFill>
        <a:latin typeface="+mn-lt"/>
        <a:ea typeface="+mn-ea"/>
        <a:cs typeface="+mn-cs"/>
      </a:defRPr>
    </a:lvl6pPr>
    <a:lvl7pPr marL="1543050" algn="l" defTabSz="514350" rtl="0" eaLnBrk="1" latinLnBrk="0" hangingPunct="1">
      <a:defRPr sz="675" kern="1200">
        <a:solidFill>
          <a:schemeClr val="tx1"/>
        </a:solidFill>
        <a:latin typeface="+mn-lt"/>
        <a:ea typeface="+mn-ea"/>
        <a:cs typeface="+mn-cs"/>
      </a:defRPr>
    </a:lvl7pPr>
    <a:lvl8pPr marL="1800225" algn="l" defTabSz="514350" rtl="0" eaLnBrk="1" latinLnBrk="0" hangingPunct="1">
      <a:defRPr sz="675" kern="1200">
        <a:solidFill>
          <a:schemeClr val="tx1"/>
        </a:solidFill>
        <a:latin typeface="+mn-lt"/>
        <a:ea typeface="+mn-ea"/>
        <a:cs typeface="+mn-cs"/>
      </a:defRPr>
    </a:lvl8pPr>
    <a:lvl9pPr marL="2057400" algn="l" defTabSz="514350" rtl="0" eaLnBrk="1" latinLnBrk="0" hangingPunct="1">
      <a:defRPr sz="6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1</a:t>
            </a:fld>
            <a:endParaRPr lang="zh-CN" altLang="en-US"/>
          </a:p>
        </p:txBody>
      </p:sp>
    </p:spTree>
    <p:extLst>
      <p:ext uri="{BB962C8B-B14F-4D97-AF65-F5344CB8AC3E}">
        <p14:creationId xmlns:p14="http://schemas.microsoft.com/office/powerpoint/2010/main" val="808311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通常把编码和测试统称为实现。</a:t>
            </a:r>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D078CBC-59A8-4D5E-9AE6-F62A37913106}" type="slidenum">
              <a:rPr lang="zh-CN" altLang="en-US"/>
              <a:pPr/>
              <a:t>38</a:t>
            </a:fld>
            <a:endParaRPr lang="zh-CN" altLang="en-US"/>
          </a:p>
        </p:txBody>
      </p:sp>
    </p:spTree>
    <p:extLst>
      <p:ext uri="{BB962C8B-B14F-4D97-AF65-F5344CB8AC3E}">
        <p14:creationId xmlns:p14="http://schemas.microsoft.com/office/powerpoint/2010/main" val="479805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通常把编码和测试统称为实现。</a:t>
            </a:r>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D078CBC-59A8-4D5E-9AE6-F62A37913106}" type="slidenum">
              <a:rPr lang="zh-CN" altLang="en-US"/>
              <a:pPr/>
              <a:t>39</a:t>
            </a:fld>
            <a:endParaRPr lang="zh-CN" altLang="en-US"/>
          </a:p>
        </p:txBody>
      </p:sp>
    </p:spTree>
    <p:extLst>
      <p:ext uri="{BB962C8B-B14F-4D97-AF65-F5344CB8AC3E}">
        <p14:creationId xmlns:p14="http://schemas.microsoft.com/office/powerpoint/2010/main" val="2913836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20F73-21D5-4156-BFBA-F428913AC384}" type="slidenum">
              <a:rPr lang="zh-CN" altLang="en-US" smtClean="0"/>
              <a:t>45</a:t>
            </a:fld>
            <a:endParaRPr lang="zh-CN" altLang="en-US"/>
          </a:p>
        </p:txBody>
      </p:sp>
    </p:spTree>
    <p:extLst>
      <p:ext uri="{BB962C8B-B14F-4D97-AF65-F5344CB8AC3E}">
        <p14:creationId xmlns:p14="http://schemas.microsoft.com/office/powerpoint/2010/main" val="3704040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46</a:t>
            </a:fld>
            <a:endParaRPr lang="zh-CN" altLang="en-US"/>
          </a:p>
        </p:txBody>
      </p:sp>
    </p:spTree>
    <p:extLst>
      <p:ext uri="{BB962C8B-B14F-4D97-AF65-F5344CB8AC3E}">
        <p14:creationId xmlns:p14="http://schemas.microsoft.com/office/powerpoint/2010/main" val="326906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见其文知其意</a:t>
            </a:r>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48</a:t>
            </a:fld>
            <a:endParaRPr lang="zh-CN" altLang="en-US"/>
          </a:p>
        </p:txBody>
      </p:sp>
    </p:spTree>
    <p:extLst>
      <p:ext uri="{BB962C8B-B14F-4D97-AF65-F5344CB8AC3E}">
        <p14:creationId xmlns:p14="http://schemas.microsoft.com/office/powerpoint/2010/main" val="4103434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52</a:t>
            </a:fld>
            <a:endParaRPr lang="zh-CN" altLang="en-US"/>
          </a:p>
        </p:txBody>
      </p:sp>
    </p:spTree>
    <p:extLst>
      <p:ext uri="{BB962C8B-B14F-4D97-AF65-F5344CB8AC3E}">
        <p14:creationId xmlns:p14="http://schemas.microsoft.com/office/powerpoint/2010/main" val="1342409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57</a:t>
            </a:fld>
            <a:endParaRPr lang="zh-CN" altLang="en-US"/>
          </a:p>
        </p:txBody>
      </p:sp>
    </p:spTree>
    <p:extLst>
      <p:ext uri="{BB962C8B-B14F-4D97-AF65-F5344CB8AC3E}">
        <p14:creationId xmlns:p14="http://schemas.microsoft.com/office/powerpoint/2010/main" val="3446837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zh-CN" altLang="en-US" dirty="0" smtClean="0"/>
              <a:t>关键字之后要留空格</a:t>
            </a:r>
          </a:p>
          <a:p>
            <a:pPr marL="228600" indent="-228600">
              <a:buFont typeface="+mj-lt"/>
              <a:buAutoNum type="arabicPeriod"/>
            </a:pPr>
            <a:r>
              <a:rPr lang="zh-CN" altLang="en-US" dirty="0" smtClean="0"/>
              <a:t>函数名之后不要留空格，“，”之后要留空格，如</a:t>
            </a:r>
            <a:r>
              <a:rPr lang="en-US" altLang="zh-CN" dirty="0" smtClean="0"/>
              <a:t>function(</a:t>
            </a:r>
            <a:r>
              <a:rPr lang="en-US" altLang="zh-CN" dirty="0" err="1" smtClean="0"/>
              <a:t>x,y,z</a:t>
            </a:r>
            <a:r>
              <a:rPr lang="en-US" altLang="zh-CN" dirty="0" smtClean="0"/>
              <a:t>);</a:t>
            </a:r>
            <a:r>
              <a:rPr lang="zh-CN" altLang="en-US" dirty="0" smtClean="0"/>
              <a:t>如果“；”不是一行的结束符，其后要间隔一个空格，如</a:t>
            </a:r>
            <a:r>
              <a:rPr lang="en-US" altLang="zh-CN" dirty="0" smtClean="0"/>
              <a:t>for(</a:t>
            </a:r>
            <a:r>
              <a:rPr lang="en-US" altLang="zh-CN" dirty="0" err="1" smtClean="0"/>
              <a:t>int</a:t>
            </a:r>
            <a:r>
              <a:rPr lang="en-US" altLang="zh-CN" dirty="0" smtClean="0"/>
              <a:t> </a:t>
            </a:r>
            <a:r>
              <a:rPr lang="en-US" altLang="zh-CN" dirty="0" err="1" smtClean="0"/>
              <a:t>i</a:t>
            </a:r>
            <a:r>
              <a:rPr lang="en-US" altLang="zh-CN" dirty="0" smtClean="0"/>
              <a:t>=0;i&lt;10;i++)</a:t>
            </a:r>
          </a:p>
          <a:p>
            <a:pPr marL="228600" indent="-228600">
              <a:buFont typeface="+mj-lt"/>
              <a:buAutoNum type="arabicPeriod"/>
            </a:pPr>
            <a:r>
              <a:rPr lang="zh-CN" altLang="en-US" dirty="0" smtClean="0"/>
              <a:t>赋值操作符（</a:t>
            </a:r>
            <a:r>
              <a:rPr lang="en-US" altLang="zh-CN" dirty="0" smtClean="0"/>
              <a:t>=</a:t>
            </a:r>
            <a:r>
              <a:rPr lang="zh-CN" altLang="en-US" dirty="0" smtClean="0"/>
              <a:t>，</a:t>
            </a:r>
            <a:r>
              <a:rPr lang="en-US" altLang="zh-CN" dirty="0" smtClean="0"/>
              <a:t>+=</a:t>
            </a:r>
            <a:r>
              <a:rPr lang="zh-CN" altLang="en-US" dirty="0" smtClean="0"/>
              <a:t>）、比较操作符（</a:t>
            </a:r>
            <a:r>
              <a:rPr lang="en-US" altLang="zh-CN" dirty="0" smtClean="0"/>
              <a:t>&gt;=,&lt;=</a:t>
            </a:r>
            <a:r>
              <a:rPr lang="zh-CN" altLang="en-US" dirty="0" smtClean="0"/>
              <a:t>）、算术操作符</a:t>
            </a:r>
            <a:r>
              <a:rPr lang="en-US" altLang="zh-CN" dirty="0" smtClean="0"/>
              <a:t>(+,-,*)</a:t>
            </a:r>
            <a:r>
              <a:rPr lang="zh-CN" altLang="en-US" dirty="0" smtClean="0"/>
              <a:t>、逻辑操作符</a:t>
            </a:r>
            <a:r>
              <a:rPr lang="en-US" altLang="zh-CN" dirty="0" smtClean="0"/>
              <a:t>(&amp;&amp;,||)</a:t>
            </a:r>
            <a:r>
              <a:rPr lang="zh-CN" altLang="en-US" dirty="0" smtClean="0"/>
              <a:t>、位操作符</a:t>
            </a:r>
            <a:r>
              <a:rPr lang="en-US" altLang="zh-CN" dirty="0" smtClean="0"/>
              <a:t>(&gt;&gt;,^)</a:t>
            </a:r>
            <a:r>
              <a:rPr lang="zh-CN" altLang="en-US" dirty="0" smtClean="0"/>
              <a:t>等二元操作符前后应加空格</a:t>
            </a:r>
          </a:p>
          <a:p>
            <a:pPr marL="228600" indent="-228600">
              <a:buFont typeface="+mj-lt"/>
              <a:buAutoNum type="arabicPeriod"/>
            </a:pPr>
            <a:r>
              <a:rPr lang="zh-CN" altLang="en-US" dirty="0" smtClean="0"/>
              <a:t>一元操作符如！，</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&amp;</a:t>
            </a:r>
            <a:r>
              <a:rPr lang="zh-CN" altLang="en-US" dirty="0" smtClean="0"/>
              <a:t>等前后不加空格</a:t>
            </a:r>
          </a:p>
          <a:p>
            <a:pPr marL="228600" indent="-228600">
              <a:buFont typeface="+mj-lt"/>
              <a:buAutoNum type="arabicPeriod"/>
            </a:pPr>
            <a:r>
              <a:rPr lang="zh-CN" altLang="en-US" dirty="0" smtClean="0"/>
              <a:t>像“</a:t>
            </a:r>
            <a:r>
              <a:rPr lang="en-US" altLang="zh-CN" dirty="0" smtClean="0"/>
              <a:t>[]”,“.”,“-&gt;”</a:t>
            </a:r>
            <a:r>
              <a:rPr lang="zh-CN" altLang="en-US" dirty="0" smtClean="0"/>
              <a:t>这类操作符前后不加空格</a:t>
            </a:r>
          </a:p>
          <a:p>
            <a:pPr marL="228600" indent="-228600">
              <a:buFont typeface="+mj-lt"/>
              <a:buAutoNum type="arabicPeriod"/>
            </a:pPr>
            <a:r>
              <a:rPr lang="zh-CN" altLang="en-US" dirty="0" smtClean="0"/>
              <a:t>对于表达式比较长的</a:t>
            </a:r>
            <a:r>
              <a:rPr lang="en-US" altLang="zh-CN" dirty="0" smtClean="0"/>
              <a:t>for, while, switch</a:t>
            </a:r>
            <a:r>
              <a:rPr lang="zh-CN" altLang="en-US" dirty="0" smtClean="0"/>
              <a:t>语句和</a:t>
            </a:r>
            <a:r>
              <a:rPr lang="en-US" altLang="zh-CN" dirty="0" smtClean="0"/>
              <a:t>if</a:t>
            </a:r>
            <a:r>
              <a:rPr lang="zh-CN" altLang="en-US" dirty="0" smtClean="0"/>
              <a:t>语句，为了紧凑，可以适当去掉一些空格</a:t>
            </a:r>
          </a:p>
          <a:p>
            <a:pPr marL="228600" indent="-228600">
              <a:buFont typeface="+mj-lt"/>
              <a:buAutoNum type="arabicPeriod"/>
            </a:pPr>
            <a:r>
              <a:rPr lang="zh-CN" altLang="en-US" dirty="0" smtClean="0"/>
              <a:t>修饰符“*”和“</a:t>
            </a:r>
            <a:r>
              <a:rPr lang="en-US" altLang="zh-CN" dirty="0" smtClean="0"/>
              <a:t>&amp;”</a:t>
            </a:r>
            <a:r>
              <a:rPr lang="zh-CN" altLang="en-US" dirty="0" smtClean="0"/>
              <a:t>应紧靠数据类型</a:t>
            </a:r>
          </a:p>
          <a:p>
            <a:pPr marL="171450" indent="-171450">
              <a:buFont typeface="Arial" pitchFamily="34" charset="0"/>
              <a:buChar char="•"/>
            </a:pPr>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60</a:t>
            </a:fld>
            <a:endParaRPr lang="zh-CN" altLang="en-US"/>
          </a:p>
        </p:txBody>
      </p:sp>
    </p:spTree>
    <p:extLst>
      <p:ext uri="{BB962C8B-B14F-4D97-AF65-F5344CB8AC3E}">
        <p14:creationId xmlns:p14="http://schemas.microsoft.com/office/powerpoint/2010/main" val="1788173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63</a:t>
            </a:fld>
            <a:endParaRPr lang="zh-CN" altLang="en-US"/>
          </a:p>
        </p:txBody>
      </p:sp>
    </p:spTree>
    <p:extLst>
      <p:ext uri="{BB962C8B-B14F-4D97-AF65-F5344CB8AC3E}">
        <p14:creationId xmlns:p14="http://schemas.microsoft.com/office/powerpoint/2010/main" val="1837878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通过程序代码语句的优化来提供程序执行的效率，但与选择好的算法提高效率相比，语句优化的作用显得非常有限。</a:t>
            </a:r>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67</a:t>
            </a:fld>
            <a:endParaRPr lang="zh-CN" altLang="en-US"/>
          </a:p>
        </p:txBody>
      </p:sp>
    </p:spTree>
    <p:extLst>
      <p:ext uri="{BB962C8B-B14F-4D97-AF65-F5344CB8AC3E}">
        <p14:creationId xmlns:p14="http://schemas.microsoft.com/office/powerpoint/2010/main" val="96420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问题：</a:t>
            </a:r>
            <a:endParaRPr lang="en-US" altLang="zh-CN" dirty="0" smtClean="0"/>
          </a:p>
        </p:txBody>
      </p:sp>
      <p:sp>
        <p:nvSpPr>
          <p:cNvPr id="4" name="灯片编号占位符 3"/>
          <p:cNvSpPr>
            <a:spLocks noGrp="1"/>
          </p:cNvSpPr>
          <p:nvPr>
            <p:ph type="sldNum" sz="quarter" idx="10"/>
          </p:nvPr>
        </p:nvSpPr>
        <p:spPr/>
        <p:txBody>
          <a:bodyPr/>
          <a:lstStyle/>
          <a:p>
            <a:fld id="{E1849A97-A90C-496F-AD26-75D9C1389A16}" type="slidenum">
              <a:rPr lang="zh-CN" altLang="en-US" smtClean="0"/>
              <a:t>2</a:t>
            </a:fld>
            <a:endParaRPr lang="zh-CN" altLang="en-US"/>
          </a:p>
        </p:txBody>
      </p:sp>
    </p:spTree>
    <p:extLst>
      <p:ext uri="{BB962C8B-B14F-4D97-AF65-F5344CB8AC3E}">
        <p14:creationId xmlns:p14="http://schemas.microsoft.com/office/powerpoint/2010/main" val="3279414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输入数据时，可以允许自由格式输入，操作步骤应尽可能的简单容易，允许使用默认值，给出有关输入内容和边界数值的提示，有输入结束标志。能够对输入数据进行检验，识别错误的输入，确保数据的正确性和有效性，必要时报告输入状态信息，出错信息，能够给于适当的恢复操作。</a:t>
            </a:r>
            <a:endParaRPr lang="en-US" altLang="zh-CN" dirty="0"/>
          </a:p>
          <a:p>
            <a:endParaRPr lang="en-US" altLang="zh-CN" dirty="0"/>
          </a:p>
          <a:p>
            <a:r>
              <a:rPr lang="zh-CN" altLang="en-US" dirty="0"/>
              <a:t>对于终端和打印机的输入</a:t>
            </a:r>
            <a:r>
              <a:rPr lang="en-US" altLang="zh-CN" dirty="0"/>
              <a:t>/</a:t>
            </a:r>
            <a:r>
              <a:rPr lang="zh-CN" altLang="en-US" dirty="0"/>
              <a:t>输出，尽可能的提高速度和质量，当数据量比较大时，可以安排缓冲区，以提高速度。给所有的输出加注解，并设计输出报表格式。</a:t>
            </a:r>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69</a:t>
            </a:fld>
            <a:endParaRPr lang="zh-CN" altLang="en-US"/>
          </a:p>
        </p:txBody>
      </p:sp>
    </p:spTree>
    <p:extLst>
      <p:ext uri="{BB962C8B-B14F-4D97-AF65-F5344CB8AC3E}">
        <p14:creationId xmlns:p14="http://schemas.microsoft.com/office/powerpoint/2010/main" val="1924644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70</a:t>
            </a:fld>
            <a:endParaRPr lang="zh-CN" altLang="en-US"/>
          </a:p>
        </p:txBody>
      </p:sp>
    </p:spTree>
    <p:extLst>
      <p:ext uri="{BB962C8B-B14F-4D97-AF65-F5344CB8AC3E}">
        <p14:creationId xmlns:p14="http://schemas.microsoft.com/office/powerpoint/2010/main" val="2115526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测试驱动开发的基本过程：</a:t>
            </a:r>
            <a:endParaRPr lang="en-US" altLang="zh-CN" dirty="0"/>
          </a:p>
          <a:p>
            <a:pPr marL="228600" lvl="0" indent="-228600">
              <a:buFont typeface="+mj-lt"/>
              <a:buAutoNum type="arabicPeriod"/>
            </a:pPr>
            <a:r>
              <a:rPr lang="zh-CN" altLang="en-US" dirty="0"/>
              <a:t>快速新增一个测试；</a:t>
            </a:r>
            <a:endParaRPr lang="en-US" altLang="zh-CN" dirty="0"/>
          </a:p>
          <a:p>
            <a:pPr marL="228600" lvl="0" indent="-228600">
              <a:buFont typeface="+mj-lt"/>
              <a:buAutoNum type="arabicPeriod"/>
            </a:pPr>
            <a:r>
              <a:rPr lang="zh-CN" altLang="en-US" dirty="0"/>
              <a:t>运行所有的测试，发现新增的测试不能通过；</a:t>
            </a:r>
            <a:endParaRPr lang="en-US" altLang="zh-CN" dirty="0"/>
          </a:p>
          <a:p>
            <a:pPr marL="228600" lvl="0" indent="-228600">
              <a:buFont typeface="+mj-lt"/>
              <a:buAutoNum type="arabicPeriod"/>
            </a:pPr>
            <a:r>
              <a:rPr lang="zh-CN" altLang="en-US" dirty="0"/>
              <a:t>做一些小小的改动，尽快的让测试程序可运行，为此可以在程序中使用一些不合情理的方法；</a:t>
            </a:r>
            <a:endParaRPr lang="en-US" altLang="zh-CN" dirty="0"/>
          </a:p>
          <a:p>
            <a:pPr marL="228600" lvl="0" indent="-228600">
              <a:buFont typeface="+mj-lt"/>
              <a:buAutoNum type="arabicPeriod"/>
            </a:pPr>
            <a:r>
              <a:rPr lang="zh-CN" altLang="en-US" dirty="0"/>
              <a:t>运行所有的测试，并全部通过；</a:t>
            </a:r>
            <a:endParaRPr lang="en-US" altLang="zh-CN" dirty="0"/>
          </a:p>
          <a:p>
            <a:pPr marL="228600" lvl="0" indent="-228600">
              <a:buFont typeface="+mj-lt"/>
              <a:buAutoNum type="arabicPeriod"/>
            </a:pPr>
            <a:r>
              <a:rPr lang="zh-CN" altLang="en-US" dirty="0"/>
              <a:t>重构代码，以消除重复设计，优化设计结构。</a:t>
            </a:r>
          </a:p>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72</a:t>
            </a:fld>
            <a:endParaRPr lang="zh-CN" altLang="en-US"/>
          </a:p>
        </p:txBody>
      </p:sp>
    </p:spTree>
    <p:extLst>
      <p:ext uri="{BB962C8B-B14F-4D97-AF65-F5344CB8AC3E}">
        <p14:creationId xmlns:p14="http://schemas.microsoft.com/office/powerpoint/2010/main" val="7624674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104</a:t>
            </a:fld>
            <a:endParaRPr lang="zh-CN" altLang="en-US"/>
          </a:p>
        </p:txBody>
      </p:sp>
    </p:spTree>
    <p:extLst>
      <p:ext uri="{BB962C8B-B14F-4D97-AF65-F5344CB8AC3E}">
        <p14:creationId xmlns:p14="http://schemas.microsoft.com/office/powerpoint/2010/main" val="362545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106</a:t>
            </a:fld>
            <a:endParaRPr lang="zh-CN" altLang="en-US"/>
          </a:p>
        </p:txBody>
      </p:sp>
    </p:spTree>
    <p:extLst>
      <p:ext uri="{BB962C8B-B14F-4D97-AF65-F5344CB8AC3E}">
        <p14:creationId xmlns:p14="http://schemas.microsoft.com/office/powerpoint/2010/main" val="2397712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3</a:t>
            </a:fld>
            <a:endParaRPr lang="zh-CN" altLang="en-US"/>
          </a:p>
        </p:txBody>
      </p:sp>
    </p:spTree>
    <p:extLst>
      <p:ext uri="{BB962C8B-B14F-4D97-AF65-F5344CB8AC3E}">
        <p14:creationId xmlns:p14="http://schemas.microsoft.com/office/powerpoint/2010/main" val="127660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a:noFill/>
          <a:ln/>
        </p:spPr>
        <p:txBody>
          <a:bodyPr/>
          <a:lstStyle/>
          <a:p>
            <a:pPr eaLnBrk="1" hangingPunct="1"/>
            <a:endParaRPr lang="zh-CN" altLang="en-US"/>
          </a:p>
        </p:txBody>
      </p:sp>
      <p:sp>
        <p:nvSpPr>
          <p:cNvPr id="102404" name="灯片编号占位符 3"/>
          <p:cNvSpPr>
            <a:spLocks noGrp="1"/>
          </p:cNvSpPr>
          <p:nvPr>
            <p:ph type="sldNum" sz="quarter" idx="5"/>
          </p:nvPr>
        </p:nvSpPr>
        <p:spPr>
          <a:noFill/>
        </p:spPr>
        <p:txBody>
          <a:bodyPr/>
          <a:lstStyle/>
          <a:p>
            <a:fld id="{8D7FFC50-C1E9-4794-B897-BE8E3BAAD34A}" type="slidenum">
              <a:rPr lang="zh-CN" altLang="en-US"/>
              <a:pPr/>
              <a:t>6</a:t>
            </a:fld>
            <a:endParaRPr lang="en-US" altLang="zh-CN"/>
          </a:p>
        </p:txBody>
      </p:sp>
    </p:spTree>
    <p:extLst>
      <p:ext uri="{BB962C8B-B14F-4D97-AF65-F5344CB8AC3E}">
        <p14:creationId xmlns:p14="http://schemas.microsoft.com/office/powerpoint/2010/main" val="2860235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22</a:t>
            </a:fld>
            <a:endParaRPr lang="zh-CN" altLang="en-US"/>
          </a:p>
        </p:txBody>
      </p:sp>
    </p:spTree>
    <p:extLst>
      <p:ext uri="{BB962C8B-B14F-4D97-AF65-F5344CB8AC3E}">
        <p14:creationId xmlns:p14="http://schemas.microsoft.com/office/powerpoint/2010/main" val="1617577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23</a:t>
            </a:fld>
            <a:endParaRPr lang="zh-CN" altLang="en-US"/>
          </a:p>
        </p:txBody>
      </p:sp>
    </p:spTree>
    <p:extLst>
      <p:ext uri="{BB962C8B-B14F-4D97-AF65-F5344CB8AC3E}">
        <p14:creationId xmlns:p14="http://schemas.microsoft.com/office/powerpoint/2010/main" val="2850429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24</a:t>
            </a:fld>
            <a:endParaRPr lang="zh-CN" altLang="en-US"/>
          </a:p>
        </p:txBody>
      </p:sp>
    </p:spTree>
    <p:extLst>
      <p:ext uri="{BB962C8B-B14F-4D97-AF65-F5344CB8AC3E}">
        <p14:creationId xmlns:p14="http://schemas.microsoft.com/office/powerpoint/2010/main" val="750803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8649C4-DF96-4AB7-8EFA-C60B664AC0E4}" type="slidenum">
              <a:rPr lang="zh-CN" altLang="en-US" smtClean="0"/>
              <a:t>25</a:t>
            </a:fld>
            <a:endParaRPr lang="zh-CN" altLang="en-US" dirty="0"/>
          </a:p>
        </p:txBody>
      </p:sp>
    </p:spTree>
    <p:extLst>
      <p:ext uri="{BB962C8B-B14F-4D97-AF65-F5344CB8AC3E}">
        <p14:creationId xmlns:p14="http://schemas.microsoft.com/office/powerpoint/2010/main" val="1268529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DC7E63-4282-48D5-990C-1EF5B5B8BB2C}" type="slidenum">
              <a:rPr lang="zh-CN" altLang="en-US" smtClean="0"/>
              <a:pPr/>
              <a:t>35</a:t>
            </a:fld>
            <a:endParaRPr lang="zh-CN" altLang="en-US"/>
          </a:p>
        </p:txBody>
      </p:sp>
    </p:spTree>
    <p:extLst>
      <p:ext uri="{BB962C8B-B14F-4D97-AF65-F5344CB8AC3E}">
        <p14:creationId xmlns:p14="http://schemas.microsoft.com/office/powerpoint/2010/main" val="26390576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7" name="Rectangle 6"/>
          <p:cNvSpPr/>
          <p:nvPr userDrawn="1"/>
        </p:nvSpPr>
        <p:spPr>
          <a:xfrm>
            <a:off x="0" y="-1"/>
            <a:ext cx="9144000" cy="342900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0000"/>
                    <a:lumOff val="10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lvl1pPr algn="ctr">
              <a:defRPr sz="1600">
                <a:latin typeface="+mn-lt"/>
              </a:defRPr>
            </a:lvl1pPr>
          </a:lstStyle>
          <a:p>
            <a:fld id="{C3594289-53F7-4427-B3AE-19F40686247D}" type="datetime1">
              <a:rPr lang="zh-CN" altLang="en-US" smtClean="0"/>
              <a:t>2020/6/10</a:t>
            </a:fld>
            <a:endParaRPr lang="zh-CN" altLang="en-US" dirty="0"/>
          </a:p>
        </p:txBody>
      </p:sp>
      <p:sp>
        <p:nvSpPr>
          <p:cNvPr id="5" name="Footer Placeholder 4"/>
          <p:cNvSpPr>
            <a:spLocks noGrp="1"/>
          </p:cNvSpPr>
          <p:nvPr>
            <p:ph type="ftr" sz="quarter" idx="11"/>
          </p:nvPr>
        </p:nvSpPr>
        <p:spPr>
          <a:xfrm>
            <a:off x="2298032" y="4853028"/>
            <a:ext cx="5760261" cy="205740"/>
          </a:xfrm>
        </p:spPr>
        <p:txBody>
          <a:bodyPr/>
          <a:lstStyle>
            <a:lvl1pPr algn="ctr">
              <a:defRPr sz="1600">
                <a:latin typeface="+mn-lt"/>
              </a:defRPr>
            </a:lvl1pPr>
          </a:lstStyle>
          <a:p>
            <a:r>
              <a:rPr lang="zh-CN" altLang="en-US" smtClean="0"/>
              <a:t>软件工程</a:t>
            </a:r>
            <a:endParaRPr lang="zh-CN" altLang="en-US" dirty="0"/>
          </a:p>
        </p:txBody>
      </p:sp>
      <p:sp>
        <p:nvSpPr>
          <p:cNvPr id="6" name="Slide Number Placeholder 5"/>
          <p:cNvSpPr>
            <a:spLocks noGrp="1"/>
          </p:cNvSpPr>
          <p:nvPr>
            <p:ph type="sldNum" sz="quarter" idx="12"/>
          </p:nvPr>
        </p:nvSpPr>
        <p:spPr/>
        <p:txBody>
          <a:bodyPr/>
          <a:lstStyle>
            <a:lvl1pPr algn="ctr">
              <a:defRPr sz="1600">
                <a:latin typeface="+mn-lt"/>
              </a:defRPr>
            </a:lvl1pPr>
          </a:lstStyle>
          <a:p>
            <a:fld id="{F528F39D-B5E5-4CA7-906C-979D5A62978D}" type="slidenum">
              <a:rPr lang="zh-CN" altLang="en-US" smtClean="0"/>
              <a:pPr/>
              <a:t>‹#›</a:t>
            </a:fld>
            <a:endParaRPr lang="zh-CN" altLang="en-US"/>
          </a:p>
        </p:txBody>
      </p:sp>
      <p:cxnSp>
        <p:nvCxnSpPr>
          <p:cNvPr id="8" name="Straight Connector 7"/>
          <p:cNvCxnSpPr/>
          <p:nvPr/>
        </p:nvCxnSpPr>
        <p:spPr>
          <a:xfrm flipV="1">
            <a:off x="6290132" y="3948080"/>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2900" y="114820"/>
            <a:ext cx="692368" cy="692368"/>
          </a:xfrm>
          <a:prstGeom prst="rect">
            <a:avLst/>
          </a:prstGeom>
        </p:spPr>
      </p:pic>
    </p:spTree>
    <p:extLst>
      <p:ext uri="{BB962C8B-B14F-4D97-AF65-F5344CB8AC3E}">
        <p14:creationId xmlns:p14="http://schemas.microsoft.com/office/powerpoint/2010/main" val="17157801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lgn="ctr">
              <a:defRPr sz="1600">
                <a:solidFill>
                  <a:schemeClr val="bg1"/>
                </a:solidFill>
                <a:latin typeface="+mn-lt"/>
              </a:defRPr>
            </a:lvl1pPr>
          </a:lstStyle>
          <a:p>
            <a:fld id="{A570DC5A-66AB-4C5B-9588-D16E08F25CFD}" type="datetime1">
              <a:rPr lang="zh-CN" altLang="en-US" smtClean="0"/>
              <a:t>2020/6/10</a:t>
            </a:fld>
            <a:endParaRPr lang="zh-CN" altLang="en-US"/>
          </a:p>
        </p:txBody>
      </p:sp>
      <p:sp>
        <p:nvSpPr>
          <p:cNvPr id="3" name="页脚占位符 2"/>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smtClean="0"/>
              <a:t>软件工程</a:t>
            </a:r>
            <a:endParaRPr lang="zh-CN" altLang="en-US"/>
          </a:p>
        </p:txBody>
      </p:sp>
      <p:sp>
        <p:nvSpPr>
          <p:cNvPr id="4" name="灯片编号占位符 3"/>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209515400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120" name="文本框 119"/>
          <p:cNvSpPr txBox="1"/>
          <p:nvPr userDrawn="1"/>
        </p:nvSpPr>
        <p:spPr>
          <a:xfrm>
            <a:off x="4264202" y="2007508"/>
            <a:ext cx="4241369" cy="1223412"/>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lvl="0">
              <a:defRPr sz="11500" spc="50">
                <a:ln w="11430"/>
                <a:solidFill>
                  <a:srgbClr val="008EE6"/>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7350" dirty="0">
                <a:solidFill>
                  <a:schemeClr val="tx1">
                    <a:lumMod val="65000"/>
                    <a:lumOff val="35000"/>
                  </a:schemeClr>
                </a:solidFill>
              </a:rPr>
              <a:t>谢谢聆听</a:t>
            </a:r>
            <a:endParaRPr lang="en-US" altLang="zh-CN" sz="7350" dirty="0">
              <a:solidFill>
                <a:schemeClr val="tx1">
                  <a:lumMod val="65000"/>
                  <a:lumOff val="35000"/>
                </a:schemeClr>
              </a:solidFill>
            </a:endParaRPr>
          </a:p>
        </p:txBody>
      </p:sp>
      <p:grpSp>
        <p:nvGrpSpPr>
          <p:cNvPr id="4" name="组合 3"/>
          <p:cNvGrpSpPr/>
          <p:nvPr userDrawn="1"/>
        </p:nvGrpSpPr>
        <p:grpSpPr>
          <a:xfrm>
            <a:off x="833860" y="1704155"/>
            <a:ext cx="3193793" cy="2085294"/>
            <a:chOff x="705272" y="1639861"/>
            <a:chExt cx="3193793" cy="2085294"/>
          </a:xfrm>
        </p:grpSpPr>
        <p:grpSp>
          <p:nvGrpSpPr>
            <p:cNvPr id="2" name="组合 1"/>
            <p:cNvGrpSpPr/>
            <p:nvPr userDrawn="1"/>
          </p:nvGrpSpPr>
          <p:grpSpPr>
            <a:xfrm>
              <a:off x="705272" y="1639861"/>
              <a:ext cx="3193793" cy="2085294"/>
              <a:chOff x="721633" y="1980294"/>
              <a:chExt cx="3233738" cy="2111375"/>
            </a:xfrm>
          </p:grpSpPr>
          <p:sp>
            <p:nvSpPr>
              <p:cNvPr id="9" name="Freeform 148"/>
              <p:cNvSpPr>
                <a:spLocks/>
              </p:cNvSpPr>
              <p:nvPr userDrawn="1"/>
            </p:nvSpPr>
            <p:spPr bwMode="auto">
              <a:xfrm>
                <a:off x="721633" y="1980294"/>
                <a:ext cx="3233738" cy="2111375"/>
              </a:xfrm>
              <a:custGeom>
                <a:avLst/>
                <a:gdLst>
                  <a:gd name="T0" fmla="*/ 778 w 861"/>
                  <a:gd name="T1" fmla="*/ 437 h 562"/>
                  <a:gd name="T2" fmla="*/ 778 w 861"/>
                  <a:gd name="T3" fmla="*/ 21 h 562"/>
                  <a:gd name="T4" fmla="*/ 756 w 861"/>
                  <a:gd name="T5" fmla="*/ 0 h 562"/>
                  <a:gd name="T6" fmla="*/ 105 w 861"/>
                  <a:gd name="T7" fmla="*/ 0 h 562"/>
                  <a:gd name="T8" fmla="*/ 84 w 861"/>
                  <a:gd name="T9" fmla="*/ 21 h 562"/>
                  <a:gd name="T10" fmla="*/ 84 w 861"/>
                  <a:gd name="T11" fmla="*/ 436 h 562"/>
                  <a:gd name="T12" fmla="*/ 0 w 861"/>
                  <a:gd name="T13" fmla="*/ 530 h 562"/>
                  <a:gd name="T14" fmla="*/ 24 w 861"/>
                  <a:gd name="T15" fmla="*/ 562 h 562"/>
                  <a:gd name="T16" fmla="*/ 838 w 861"/>
                  <a:gd name="T17" fmla="*/ 562 h 562"/>
                  <a:gd name="T18" fmla="*/ 861 w 861"/>
                  <a:gd name="T19" fmla="*/ 530 h 562"/>
                  <a:gd name="T20" fmla="*/ 778 w 861"/>
                  <a:gd name="T21" fmla="*/ 437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1" h="562">
                    <a:moveTo>
                      <a:pt x="778" y="437"/>
                    </a:moveTo>
                    <a:cubicBezTo>
                      <a:pt x="778" y="21"/>
                      <a:pt x="778" y="21"/>
                      <a:pt x="778" y="21"/>
                    </a:cubicBezTo>
                    <a:cubicBezTo>
                      <a:pt x="778" y="9"/>
                      <a:pt x="768" y="0"/>
                      <a:pt x="756" y="0"/>
                    </a:cubicBezTo>
                    <a:cubicBezTo>
                      <a:pt x="105" y="0"/>
                      <a:pt x="105" y="0"/>
                      <a:pt x="105" y="0"/>
                    </a:cubicBezTo>
                    <a:cubicBezTo>
                      <a:pt x="93" y="0"/>
                      <a:pt x="84" y="9"/>
                      <a:pt x="84" y="21"/>
                    </a:cubicBezTo>
                    <a:cubicBezTo>
                      <a:pt x="84" y="436"/>
                      <a:pt x="84" y="436"/>
                      <a:pt x="84" y="436"/>
                    </a:cubicBezTo>
                    <a:cubicBezTo>
                      <a:pt x="0" y="530"/>
                      <a:pt x="0" y="530"/>
                      <a:pt x="0" y="530"/>
                    </a:cubicBezTo>
                    <a:cubicBezTo>
                      <a:pt x="0" y="543"/>
                      <a:pt x="11" y="562"/>
                      <a:pt x="24" y="562"/>
                    </a:cubicBezTo>
                    <a:cubicBezTo>
                      <a:pt x="838" y="562"/>
                      <a:pt x="838" y="562"/>
                      <a:pt x="838" y="562"/>
                    </a:cubicBezTo>
                    <a:cubicBezTo>
                      <a:pt x="851" y="562"/>
                      <a:pt x="861" y="543"/>
                      <a:pt x="861" y="530"/>
                    </a:cubicBezTo>
                    <a:lnTo>
                      <a:pt x="778" y="437"/>
                    </a:lnTo>
                    <a:close/>
                  </a:path>
                </a:pathLst>
              </a:cu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10" name="Rectangle 149"/>
              <p:cNvSpPr>
                <a:spLocks noChangeArrowheads="1"/>
              </p:cNvSpPr>
              <p:nvPr userDrawn="1"/>
            </p:nvSpPr>
            <p:spPr bwMode="auto">
              <a:xfrm>
                <a:off x="1169308" y="2115231"/>
                <a:ext cx="2343150" cy="1404938"/>
              </a:xfrm>
              <a:prstGeom prst="rect">
                <a:avLst/>
              </a:prstGeom>
              <a:solidFill>
                <a:srgbClr val="F9F3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11" name="Freeform 150"/>
              <p:cNvSpPr>
                <a:spLocks/>
              </p:cNvSpPr>
              <p:nvPr userDrawn="1"/>
            </p:nvSpPr>
            <p:spPr bwMode="auto">
              <a:xfrm>
                <a:off x="2118633" y="3975781"/>
                <a:ext cx="439738" cy="74613"/>
              </a:xfrm>
              <a:custGeom>
                <a:avLst/>
                <a:gdLst>
                  <a:gd name="T0" fmla="*/ 0 w 117"/>
                  <a:gd name="T1" fmla="*/ 0 h 20"/>
                  <a:gd name="T2" fmla="*/ 0 w 117"/>
                  <a:gd name="T3" fmla="*/ 0 h 20"/>
                  <a:gd name="T4" fmla="*/ 14 w 117"/>
                  <a:gd name="T5" fmla="*/ 20 h 20"/>
                  <a:gd name="T6" fmla="*/ 104 w 117"/>
                  <a:gd name="T7" fmla="*/ 20 h 20"/>
                  <a:gd name="T8" fmla="*/ 117 w 117"/>
                  <a:gd name="T9" fmla="*/ 0 h 20"/>
                  <a:gd name="T10" fmla="*/ 117 w 117"/>
                  <a:gd name="T11" fmla="*/ 0 h 20"/>
                  <a:gd name="T12" fmla="*/ 0 w 117"/>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7" h="20">
                    <a:moveTo>
                      <a:pt x="0" y="0"/>
                    </a:moveTo>
                    <a:cubicBezTo>
                      <a:pt x="0" y="0"/>
                      <a:pt x="0" y="0"/>
                      <a:pt x="0" y="0"/>
                    </a:cubicBezTo>
                    <a:cubicBezTo>
                      <a:pt x="0" y="7"/>
                      <a:pt x="6" y="20"/>
                      <a:pt x="14" y="20"/>
                    </a:cubicBezTo>
                    <a:cubicBezTo>
                      <a:pt x="104" y="20"/>
                      <a:pt x="104" y="20"/>
                      <a:pt x="104" y="20"/>
                    </a:cubicBezTo>
                    <a:cubicBezTo>
                      <a:pt x="111" y="20"/>
                      <a:pt x="117" y="7"/>
                      <a:pt x="117" y="0"/>
                    </a:cubicBezTo>
                    <a:cubicBezTo>
                      <a:pt x="117" y="0"/>
                      <a:pt x="117" y="0"/>
                      <a:pt x="117" y="0"/>
                    </a:cubicBezTo>
                    <a:lnTo>
                      <a:pt x="0" y="0"/>
                    </a:lnTo>
                    <a:close/>
                  </a:path>
                </a:pathLst>
              </a:custGeom>
              <a:solidFill>
                <a:srgbClr val="F9F3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grpSp>
        <p:sp>
          <p:nvSpPr>
            <p:cNvPr id="108" name="矩形 107"/>
            <p:cNvSpPr/>
            <p:nvPr userDrawn="1"/>
          </p:nvSpPr>
          <p:spPr>
            <a:xfrm>
              <a:off x="2091447" y="2022227"/>
              <a:ext cx="1325371" cy="369332"/>
            </a:xfrm>
            <a:prstGeom prst="rect">
              <a:avLst/>
            </a:prstGeom>
          </p:spPr>
          <p:txBody>
            <a:bodyPr wrap="square">
              <a:spAutoFit/>
            </a:bodyPr>
            <a:lstStyle/>
            <a:p>
              <a:pPr algn="l">
                <a:lnSpc>
                  <a:spcPct val="120000"/>
                </a:lnSpc>
              </a:pPr>
              <a:r>
                <a:rPr lang="en-US" altLang="zh-CN" sz="1500" kern="1200" dirty="0">
                  <a:solidFill>
                    <a:schemeClr val="tx1">
                      <a:lumMod val="65000"/>
                      <a:lumOff val="35000"/>
                    </a:schemeClr>
                  </a:solidFill>
                  <a:latin typeface="+mj-ea"/>
                  <a:ea typeface="+mj-ea"/>
                  <a:cs typeface="+mn-cs"/>
                </a:rPr>
                <a:t>Thank You</a:t>
              </a:r>
              <a:r>
                <a:rPr lang="zh-CN" altLang="en-US" sz="1500" kern="1200" dirty="0">
                  <a:solidFill>
                    <a:schemeClr val="tx1">
                      <a:lumMod val="65000"/>
                      <a:lumOff val="35000"/>
                    </a:schemeClr>
                  </a:solidFill>
                  <a:latin typeface="+mj-ea"/>
                  <a:ea typeface="+mj-ea"/>
                  <a:cs typeface="+mn-cs"/>
                </a:rPr>
                <a:t>！</a:t>
              </a:r>
            </a:p>
          </p:txBody>
        </p:sp>
        <p:grpSp>
          <p:nvGrpSpPr>
            <p:cNvPr id="114" name="组合 113"/>
            <p:cNvGrpSpPr/>
            <p:nvPr userDrawn="1"/>
          </p:nvGrpSpPr>
          <p:grpSpPr>
            <a:xfrm>
              <a:off x="2160453" y="2672657"/>
              <a:ext cx="1134000" cy="48600"/>
              <a:chOff x="0" y="4978400"/>
              <a:chExt cx="11157019" cy="406400"/>
            </a:xfrm>
          </p:grpSpPr>
          <p:sp>
            <p:nvSpPr>
              <p:cNvPr id="115" name="矩形 114"/>
              <p:cNvSpPr/>
              <p:nvPr userDrawn="1"/>
            </p:nvSpPr>
            <p:spPr>
              <a:xfrm>
                <a:off x="0" y="4978400"/>
                <a:ext cx="2788596" cy="406400"/>
              </a:xfrm>
              <a:prstGeom prst="rect">
                <a:avLst/>
              </a:prstGeom>
              <a:solidFill>
                <a:srgbClr val="9EC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6" name="矩形 115"/>
              <p:cNvSpPr/>
              <p:nvPr userDrawn="1"/>
            </p:nvSpPr>
            <p:spPr>
              <a:xfrm>
                <a:off x="2788596" y="4978400"/>
                <a:ext cx="2788596" cy="406400"/>
              </a:xfrm>
              <a:prstGeom prst="rect">
                <a:avLst/>
              </a:prstGeom>
              <a:solidFill>
                <a:srgbClr val="CA0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7" name="矩形 116"/>
              <p:cNvSpPr/>
              <p:nvPr userDrawn="1"/>
            </p:nvSpPr>
            <p:spPr>
              <a:xfrm>
                <a:off x="5577192" y="4978400"/>
                <a:ext cx="2788596" cy="406400"/>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8" name="矩形 117"/>
              <p:cNvSpPr/>
              <p:nvPr userDrawn="1"/>
            </p:nvSpPr>
            <p:spPr>
              <a:xfrm>
                <a:off x="8368423" y="4978400"/>
                <a:ext cx="2788596" cy="406400"/>
              </a:xfrm>
              <a:prstGeom prst="rect">
                <a:avLst/>
              </a:prstGeom>
              <a:solidFill>
                <a:srgbClr val="008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grpSp>
        <p:pic>
          <p:nvPicPr>
            <p:cNvPr id="110" name="Picture 2"/>
            <p:cNvPicPr>
              <a:picLocks noChangeAspect="1" noChangeArrowheads="1"/>
            </p:cNvPicPr>
            <p:nvPr userDrawn="1"/>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colorTemperature colorTemp="4700"/>
                      </a14:imgEffect>
                      <a14:imgEffect>
                        <a14:saturation sat="0"/>
                      </a14:imgEffect>
                    </a14:imgLayer>
                  </a14:imgProps>
                </a:ext>
              </a:extLst>
            </a:blip>
            <a:srcRect/>
            <a:stretch>
              <a:fillRect/>
            </a:stretch>
          </p:blipFill>
          <p:spPr bwMode="auto">
            <a:xfrm>
              <a:off x="1367669" y="2007508"/>
              <a:ext cx="675000" cy="675000"/>
            </a:xfrm>
            <a:prstGeom prst="rect">
              <a:avLst/>
            </a:prstGeom>
            <a:noFill/>
            <a:ln w="9525">
              <a:noFill/>
              <a:miter lim="800000"/>
              <a:headEnd/>
              <a:tailEnd/>
            </a:ln>
            <a:effectLst/>
          </p:spPr>
        </p:pic>
      </p:grpSp>
      <p:sp>
        <p:nvSpPr>
          <p:cNvPr id="20" name="日期占位符 3"/>
          <p:cNvSpPr>
            <a:spLocks noGrp="1"/>
          </p:cNvSpPr>
          <p:nvPr>
            <p:ph type="dt" sz="half" idx="10"/>
          </p:nvPr>
        </p:nvSpPr>
        <p:spPr>
          <a:xfrm>
            <a:off x="768096" y="4853028"/>
            <a:ext cx="1615607" cy="205740"/>
          </a:xfrm>
        </p:spPr>
        <p:txBody>
          <a:bodyPr/>
          <a:lstStyle>
            <a:lvl1pPr algn="ctr">
              <a:defRPr sz="1600">
                <a:solidFill>
                  <a:schemeClr val="bg1"/>
                </a:solidFill>
                <a:latin typeface="+mn-lt"/>
              </a:defRPr>
            </a:lvl1pPr>
          </a:lstStyle>
          <a:p>
            <a:fld id="{B7FDD936-EEE8-4203-A76A-0FA653FDA85D}" type="datetime1">
              <a:rPr lang="zh-CN" altLang="en-US" smtClean="0"/>
              <a:t>2020/6/10</a:t>
            </a:fld>
            <a:endParaRPr lang="zh-CN" altLang="en-US" dirty="0"/>
          </a:p>
        </p:txBody>
      </p:sp>
      <p:sp>
        <p:nvSpPr>
          <p:cNvPr id="21"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smtClean="0"/>
              <a:t>软件工程</a:t>
            </a:r>
            <a:endParaRPr lang="zh-CN" altLang="en-US" dirty="0"/>
          </a:p>
        </p:txBody>
      </p:sp>
      <p:sp>
        <p:nvSpPr>
          <p:cNvPr id="22" name="灯片编号占位符 5"/>
          <p:cNvSpPr>
            <a:spLocks noGrp="1"/>
          </p:cNvSpPr>
          <p:nvPr>
            <p:ph type="sldNum" sz="quarter" idx="12"/>
          </p:nvPr>
        </p:nvSpPr>
        <p:spPr>
          <a:xfrm>
            <a:off x="8128000" y="4853028"/>
            <a:ext cx="730250" cy="205740"/>
          </a:xfrm>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spTree>
    <p:extLst>
      <p:ext uri="{BB962C8B-B14F-4D97-AF65-F5344CB8AC3E}">
        <p14:creationId xmlns:p14="http://schemas.microsoft.com/office/powerpoint/2010/main" val="1205031724"/>
      </p:ext>
    </p:extLst>
  </p:cSld>
  <p:clrMapOvr>
    <a:masterClrMapping/>
  </p:clrMapOvr>
  <p:transition>
    <p:cove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8" name="矩形"/>
          <p:cNvSpPr/>
          <p:nvPr/>
        </p:nvSpPr>
        <p:spPr>
          <a:xfrm>
            <a:off x="-3743" y="80319"/>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9" name="矩形"/>
          <p:cNvSpPr/>
          <p:nvPr/>
        </p:nvSpPr>
        <p:spPr>
          <a:xfrm>
            <a:off x="2284129" y="80319"/>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6" name="矩形"/>
          <p:cNvSpPr/>
          <p:nvPr userDrawn="1"/>
        </p:nvSpPr>
        <p:spPr>
          <a:xfrm>
            <a:off x="110557" y="309456"/>
            <a:ext cx="235878" cy="246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3" name="标题占位符"/>
          <p:cNvSpPr>
            <a:spLocks noGrp="1"/>
          </p:cNvSpPr>
          <p:nvPr>
            <p:ph type="body" sz="quarter" idx="10" hasCustomPrompt="1"/>
          </p:nvPr>
        </p:nvSpPr>
        <p:spPr>
          <a:xfrm>
            <a:off x="429992" y="234449"/>
            <a:ext cx="6897908" cy="415498"/>
          </a:xfrm>
          <a:prstGeom prst="rect">
            <a:avLst/>
          </a:prstGeom>
        </p:spPr>
        <p:txBody>
          <a:bodyPr wrap="square" anchor="ctr">
            <a:spAutoFit/>
          </a:bodyPr>
          <a:lstStyle>
            <a:lvl1pPr marL="0" indent="0" algn="l">
              <a:lnSpc>
                <a:spcPct val="100000"/>
              </a:lnSpc>
              <a:buFontTx/>
              <a:buNone/>
              <a:defRPr lang="zh-CN" altLang="en-US" sz="2100" b="1" spc="225" dirty="0" smtClean="0">
                <a:solidFill>
                  <a:schemeClr val="tx1">
                    <a:lumMod val="95000"/>
                    <a:lumOff val="5000"/>
                  </a:schemeClr>
                </a:solidFill>
                <a:latin typeface="+mn-ea"/>
              </a:defRPr>
            </a:lvl1pPr>
          </a:lstStyle>
          <a:p>
            <a:pPr marL="0" lvl="0"/>
            <a:r>
              <a:rPr lang="zh-CN" altLang="en-US" dirty="0"/>
              <a:t>点击添加标题</a:t>
            </a:r>
          </a:p>
        </p:txBody>
      </p:sp>
      <p:sp>
        <p:nvSpPr>
          <p:cNvPr id="4" name="文本占位符 3"/>
          <p:cNvSpPr>
            <a:spLocks noGrp="1"/>
          </p:cNvSpPr>
          <p:nvPr>
            <p:ph type="body" sz="quarter" idx="11"/>
          </p:nvPr>
        </p:nvSpPr>
        <p:spPr>
          <a:xfrm>
            <a:off x="627064" y="1009651"/>
            <a:ext cx="7615237" cy="354568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2"/>
          </p:nvPr>
        </p:nvSpPr>
        <p:spPr>
          <a:xfrm>
            <a:off x="6727032" y="4805958"/>
            <a:ext cx="1920240" cy="274320"/>
          </a:xfrm>
          <a:prstGeom prst="rect">
            <a:avLst/>
          </a:prstGeom>
        </p:spPr>
        <p:txBody>
          <a:bodyPr/>
          <a:lstStyle>
            <a:lvl1pPr>
              <a:defRPr sz="1200"/>
            </a:lvl1pPr>
            <a:extLst/>
          </a:lstStyle>
          <a:p>
            <a:fld id="{5969D0D3-E0FD-426E-BC37-1F4BD58D9636}" type="datetime1">
              <a:rPr lang="zh-CN" altLang="en-US" smtClean="0"/>
              <a:t>2020/6/10</a:t>
            </a:fld>
            <a:endParaRPr lang="zh-CN" altLang="en-US"/>
          </a:p>
        </p:txBody>
      </p:sp>
      <p:sp>
        <p:nvSpPr>
          <p:cNvPr id="10" name="页脚占位符 4"/>
          <p:cNvSpPr>
            <a:spLocks noGrp="1"/>
          </p:cNvSpPr>
          <p:nvPr>
            <p:ph type="ftr" sz="quarter" idx="13"/>
          </p:nvPr>
        </p:nvSpPr>
        <p:spPr>
          <a:xfrm>
            <a:off x="4380074" y="4805960"/>
            <a:ext cx="2350681" cy="273844"/>
          </a:xfrm>
          <a:prstGeom prst="rect">
            <a:avLst/>
          </a:prstGeom>
        </p:spPr>
        <p:txBody>
          <a:bodyPr/>
          <a:lstStyle>
            <a:lvl1pPr>
              <a:defRPr sz="1200"/>
            </a:lvl1pPr>
            <a:extLst/>
          </a:lstStyle>
          <a:p>
            <a:r>
              <a:rPr lang="zh-CN" altLang="en-US" smtClean="0"/>
              <a:t>软件工程</a:t>
            </a:r>
            <a:endParaRPr lang="zh-CN" altLang="en-US" dirty="0"/>
          </a:p>
        </p:txBody>
      </p:sp>
      <p:sp>
        <p:nvSpPr>
          <p:cNvPr id="11" name="灯片编号占位符 5"/>
          <p:cNvSpPr>
            <a:spLocks noGrp="1"/>
          </p:cNvSpPr>
          <p:nvPr>
            <p:ph type="sldNum" sz="quarter" idx="14"/>
          </p:nvPr>
        </p:nvSpPr>
        <p:spPr>
          <a:xfrm>
            <a:off x="8461830" y="4805960"/>
            <a:ext cx="551203" cy="273844"/>
          </a:xfrm>
          <a:prstGeom prst="rect">
            <a:avLst/>
          </a:prstGeom>
        </p:spPr>
        <p:txBody>
          <a:bodyPr/>
          <a:lstStyle>
            <a:lvl1pPr>
              <a:defRPr sz="1050"/>
            </a:lvl1pPr>
            <a:extLst/>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213313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3"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3" grpId="0">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750"/>
                        <p:tgtEl>
                          <p:spTgt spid="3"/>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
        <p:nvSpPr>
          <p:cNvPr id="8" name="矩形"/>
          <p:cNvSpPr/>
          <p:nvPr/>
        </p:nvSpPr>
        <p:spPr>
          <a:xfrm>
            <a:off x="-3743" y="80320"/>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C71C1C"/>
              </a:solidFill>
            </a:endParaRPr>
          </a:p>
        </p:txBody>
      </p:sp>
      <p:sp>
        <p:nvSpPr>
          <p:cNvPr id="9" name="矩形"/>
          <p:cNvSpPr/>
          <p:nvPr/>
        </p:nvSpPr>
        <p:spPr>
          <a:xfrm>
            <a:off x="2284129" y="80320"/>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C71C1C"/>
              </a:solidFill>
            </a:endParaRPr>
          </a:p>
        </p:txBody>
      </p:sp>
    </p:spTree>
    <p:extLst>
      <p:ext uri="{BB962C8B-B14F-4D97-AF65-F5344CB8AC3E}">
        <p14:creationId xmlns:p14="http://schemas.microsoft.com/office/powerpoint/2010/main" val="341455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内容页">
    <p:spTree>
      <p:nvGrpSpPr>
        <p:cNvPr id="1" name=""/>
        <p:cNvGrpSpPr/>
        <p:nvPr/>
      </p:nvGrpSpPr>
      <p:grpSpPr>
        <a:xfrm>
          <a:off x="0" y="0"/>
          <a:ext cx="0" cy="0"/>
          <a:chOff x="0" y="0"/>
          <a:chExt cx="0" cy="0"/>
        </a:xfrm>
      </p:grpSpPr>
      <p:sp>
        <p:nvSpPr>
          <p:cNvPr id="8" name="矩形"/>
          <p:cNvSpPr/>
          <p:nvPr/>
        </p:nvSpPr>
        <p:spPr>
          <a:xfrm>
            <a:off x="-3743" y="80320"/>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9" name="矩形"/>
          <p:cNvSpPr/>
          <p:nvPr/>
        </p:nvSpPr>
        <p:spPr>
          <a:xfrm>
            <a:off x="2284129" y="80320"/>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6" name="矩形"/>
          <p:cNvSpPr/>
          <p:nvPr userDrawn="1"/>
        </p:nvSpPr>
        <p:spPr>
          <a:xfrm>
            <a:off x="110557" y="309456"/>
            <a:ext cx="235878" cy="246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3" name="标题占位符"/>
          <p:cNvSpPr>
            <a:spLocks noGrp="1"/>
          </p:cNvSpPr>
          <p:nvPr>
            <p:ph type="body" sz="quarter" idx="10" hasCustomPrompt="1"/>
          </p:nvPr>
        </p:nvSpPr>
        <p:spPr>
          <a:xfrm>
            <a:off x="429992" y="234449"/>
            <a:ext cx="6897908" cy="415498"/>
          </a:xfrm>
          <a:prstGeom prst="rect">
            <a:avLst/>
          </a:prstGeom>
        </p:spPr>
        <p:txBody>
          <a:bodyPr wrap="square" anchor="ctr">
            <a:spAutoFit/>
          </a:bodyPr>
          <a:lstStyle>
            <a:lvl1pPr marL="0" indent="0" algn="l">
              <a:lnSpc>
                <a:spcPct val="100000"/>
              </a:lnSpc>
              <a:buFontTx/>
              <a:buNone/>
              <a:defRPr lang="zh-CN" altLang="en-US" sz="2100" b="1" spc="225" dirty="0" smtClean="0">
                <a:solidFill>
                  <a:schemeClr val="tx1">
                    <a:lumMod val="95000"/>
                    <a:lumOff val="5000"/>
                  </a:schemeClr>
                </a:solidFill>
                <a:latin typeface="+mn-ea"/>
              </a:defRPr>
            </a:lvl1pPr>
          </a:lstStyle>
          <a:p>
            <a:pPr marL="0" lvl="0"/>
            <a:r>
              <a:rPr lang="zh-CN" altLang="en-US" dirty="0"/>
              <a:t>点击添加标题</a:t>
            </a:r>
          </a:p>
        </p:txBody>
      </p:sp>
      <p:sp>
        <p:nvSpPr>
          <p:cNvPr id="7" name="日期占位符 3"/>
          <p:cNvSpPr>
            <a:spLocks noGrp="1"/>
          </p:cNvSpPr>
          <p:nvPr>
            <p:ph type="dt" sz="half" idx="11"/>
          </p:nvPr>
        </p:nvSpPr>
        <p:spPr>
          <a:xfrm>
            <a:off x="6727032" y="4805958"/>
            <a:ext cx="1920240" cy="274320"/>
          </a:xfrm>
          <a:prstGeom prst="rect">
            <a:avLst/>
          </a:prstGeom>
        </p:spPr>
        <p:txBody>
          <a:bodyPr/>
          <a:lstStyle>
            <a:lvl1pPr>
              <a:defRPr sz="1200"/>
            </a:lvl1pPr>
            <a:extLst/>
          </a:lstStyle>
          <a:p>
            <a:fld id="{B5153DDF-243F-40A5-9075-5E5B9111EC9A}" type="datetime1">
              <a:rPr lang="zh-CN" altLang="en-US" smtClean="0"/>
              <a:t>2020/6/10</a:t>
            </a:fld>
            <a:endParaRPr lang="zh-CN" altLang="en-US"/>
          </a:p>
        </p:txBody>
      </p:sp>
      <p:sp>
        <p:nvSpPr>
          <p:cNvPr id="10" name="页脚占位符 4"/>
          <p:cNvSpPr>
            <a:spLocks noGrp="1"/>
          </p:cNvSpPr>
          <p:nvPr>
            <p:ph type="ftr" sz="quarter" idx="12"/>
          </p:nvPr>
        </p:nvSpPr>
        <p:spPr>
          <a:xfrm>
            <a:off x="4380074" y="4805960"/>
            <a:ext cx="2350681" cy="273844"/>
          </a:xfrm>
          <a:prstGeom prst="rect">
            <a:avLst/>
          </a:prstGeom>
        </p:spPr>
        <p:txBody>
          <a:bodyPr/>
          <a:lstStyle>
            <a:lvl1pPr>
              <a:defRPr sz="1200"/>
            </a:lvl1pPr>
            <a:extLst/>
          </a:lstStyle>
          <a:p>
            <a:r>
              <a:rPr lang="zh-CN" altLang="en-US" smtClean="0"/>
              <a:t>软件工程</a:t>
            </a:r>
            <a:endParaRPr lang="zh-CN" altLang="en-US" dirty="0"/>
          </a:p>
        </p:txBody>
      </p:sp>
      <p:sp>
        <p:nvSpPr>
          <p:cNvPr id="11" name="灯片编号占位符 5"/>
          <p:cNvSpPr>
            <a:spLocks noGrp="1"/>
          </p:cNvSpPr>
          <p:nvPr>
            <p:ph type="sldNum" sz="quarter" idx="13"/>
          </p:nvPr>
        </p:nvSpPr>
        <p:spPr>
          <a:xfrm>
            <a:off x="8461830" y="4805960"/>
            <a:ext cx="551203" cy="273844"/>
          </a:xfrm>
          <a:prstGeom prst="rect">
            <a:avLst/>
          </a:prstGeom>
        </p:spPr>
        <p:txBody>
          <a:bodyPr/>
          <a:lstStyle>
            <a:lvl1pPr>
              <a:defRPr sz="1050"/>
            </a:lvl1pPr>
            <a:extLst/>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382325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3"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3" grpId="0">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750"/>
                        <p:tgtEl>
                          <p:spTgt spid="3"/>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5" name="矩形"/>
          <p:cNvSpPr/>
          <p:nvPr userDrawn="1"/>
        </p:nvSpPr>
        <p:spPr>
          <a:xfrm>
            <a:off x="1" y="1988018"/>
            <a:ext cx="9144000" cy="14528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圆"/>
          <p:cNvSpPr/>
          <p:nvPr userDrawn="1"/>
        </p:nvSpPr>
        <p:spPr>
          <a:xfrm>
            <a:off x="804533" y="1851667"/>
            <a:ext cx="2250000" cy="1687136"/>
          </a:xfrm>
          <a:prstGeom prst="ellipse">
            <a:avLst/>
          </a:prstGeom>
          <a:solidFill>
            <a:schemeClr val="accent2"/>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0" b="1" dirty="0">
              <a:solidFill>
                <a:srgbClr val="C71C1C"/>
              </a:solidFill>
              <a:latin typeface="微软雅黑" panose="020B0503020204020204" pitchFamily="34" charset="-122"/>
            </a:endParaRPr>
          </a:p>
        </p:txBody>
      </p:sp>
      <p:sp>
        <p:nvSpPr>
          <p:cNvPr id="9" name="图标"/>
          <p:cNvSpPr>
            <a:spLocks noEditPoints="1"/>
          </p:cNvSpPr>
          <p:nvPr userDrawn="1"/>
        </p:nvSpPr>
        <p:spPr bwMode="auto">
          <a:xfrm>
            <a:off x="1517720" y="2275411"/>
            <a:ext cx="773835" cy="817766"/>
          </a:xfrm>
          <a:custGeom>
            <a:avLst/>
            <a:gdLst>
              <a:gd name="T0" fmla="*/ 58 w 443"/>
              <a:gd name="T1" fmla="*/ 98 h 605"/>
              <a:gd name="T2" fmla="*/ 49 w 443"/>
              <a:gd name="T3" fmla="*/ 605 h 605"/>
              <a:gd name="T4" fmla="*/ 443 w 443"/>
              <a:gd name="T5" fmla="*/ 149 h 605"/>
              <a:gd name="T6" fmla="*/ 410 w 443"/>
              <a:gd name="T7" fmla="*/ 159 h 605"/>
              <a:gd name="T8" fmla="*/ 51 w 443"/>
              <a:gd name="T9" fmla="*/ 570 h 605"/>
              <a:gd name="T10" fmla="*/ 192 w 443"/>
              <a:gd name="T11" fmla="*/ 64 h 605"/>
              <a:gd name="T12" fmla="*/ 252 w 443"/>
              <a:gd name="T13" fmla="*/ 64 h 605"/>
              <a:gd name="T14" fmla="*/ 221 w 443"/>
              <a:gd name="T15" fmla="*/ 96 h 605"/>
              <a:gd name="T16" fmla="*/ 155 w 443"/>
              <a:gd name="T17" fmla="*/ 66 h 605"/>
              <a:gd name="T18" fmla="*/ 81 w 443"/>
              <a:gd name="T19" fmla="*/ 153 h 605"/>
              <a:gd name="T20" fmla="*/ 362 w 443"/>
              <a:gd name="T21" fmla="*/ 153 h 605"/>
              <a:gd name="T22" fmla="*/ 288 w 443"/>
              <a:gd name="T23" fmla="*/ 66 h 605"/>
              <a:gd name="T24" fmla="*/ 155 w 443"/>
              <a:gd name="T25" fmla="*/ 66 h 605"/>
              <a:gd name="T26" fmla="*/ 156 w 443"/>
              <a:gd name="T27" fmla="*/ 459 h 605"/>
              <a:gd name="T28" fmla="*/ 107 w 443"/>
              <a:gd name="T29" fmla="*/ 473 h 605"/>
              <a:gd name="T30" fmla="*/ 97 w 443"/>
              <a:gd name="T31" fmla="*/ 484 h 605"/>
              <a:gd name="T32" fmla="*/ 156 w 443"/>
              <a:gd name="T33" fmla="*/ 489 h 605"/>
              <a:gd name="T34" fmla="*/ 94 w 443"/>
              <a:gd name="T35" fmla="*/ 519 h 605"/>
              <a:gd name="T36" fmla="*/ 172 w 443"/>
              <a:gd name="T37" fmla="*/ 481 h 605"/>
              <a:gd name="T38" fmla="*/ 172 w 443"/>
              <a:gd name="T39" fmla="*/ 456 h 605"/>
              <a:gd name="T40" fmla="*/ 78 w 443"/>
              <a:gd name="T41" fmla="*/ 461 h 605"/>
              <a:gd name="T42" fmla="*/ 152 w 443"/>
              <a:gd name="T43" fmla="*/ 539 h 605"/>
              <a:gd name="T44" fmla="*/ 152 w 443"/>
              <a:gd name="T45" fmla="*/ 237 h 605"/>
              <a:gd name="T46" fmla="*/ 107 w 443"/>
              <a:gd name="T47" fmla="*/ 251 h 605"/>
              <a:gd name="T48" fmla="*/ 123 w 443"/>
              <a:gd name="T49" fmla="*/ 291 h 605"/>
              <a:gd name="T50" fmla="*/ 94 w 443"/>
              <a:gd name="T51" fmla="*/ 302 h 605"/>
              <a:gd name="T52" fmla="*/ 152 w 443"/>
              <a:gd name="T53" fmla="*/ 222 h 605"/>
              <a:gd name="T54" fmla="*/ 78 w 443"/>
              <a:gd name="T55" fmla="*/ 300 h 605"/>
              <a:gd name="T56" fmla="*/ 171 w 443"/>
              <a:gd name="T57" fmla="*/ 255 h 605"/>
              <a:gd name="T58" fmla="*/ 170 w 443"/>
              <a:gd name="T59" fmla="*/ 234 h 605"/>
              <a:gd name="T60" fmla="*/ 156 w 443"/>
              <a:gd name="T61" fmla="*/ 357 h 605"/>
              <a:gd name="T62" fmla="*/ 97 w 443"/>
              <a:gd name="T63" fmla="*/ 372 h 605"/>
              <a:gd name="T64" fmla="*/ 156 w 443"/>
              <a:gd name="T65" fmla="*/ 412 h 605"/>
              <a:gd name="T66" fmla="*/ 171 w 443"/>
              <a:gd name="T67" fmla="*/ 345 h 605"/>
              <a:gd name="T68" fmla="*/ 78 w 443"/>
              <a:gd name="T69" fmla="*/ 349 h 605"/>
              <a:gd name="T70" fmla="*/ 156 w 443"/>
              <a:gd name="T71" fmla="*/ 427 h 605"/>
              <a:gd name="T72" fmla="*/ 205 w 443"/>
              <a:gd name="T73" fmla="*/ 330 h 605"/>
              <a:gd name="T74" fmla="*/ 232 w 443"/>
              <a:gd name="T75" fmla="*/ 513 h 605"/>
              <a:gd name="T76" fmla="*/ 356 w 443"/>
              <a:gd name="T77" fmla="*/ 475 h 605"/>
              <a:gd name="T78" fmla="*/ 227 w 443"/>
              <a:gd name="T79" fmla="*/ 508 h 605"/>
              <a:gd name="T80" fmla="*/ 356 w 443"/>
              <a:gd name="T81" fmla="*/ 360 h 605"/>
              <a:gd name="T82" fmla="*/ 227 w 443"/>
              <a:gd name="T83" fmla="*/ 291 h 605"/>
              <a:gd name="T84" fmla="*/ 227 w 443"/>
              <a:gd name="T85" fmla="*/ 250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43" h="605">
                <a:moveTo>
                  <a:pt x="34" y="159"/>
                </a:moveTo>
                <a:cubicBezTo>
                  <a:pt x="34" y="142"/>
                  <a:pt x="42" y="134"/>
                  <a:pt x="58" y="133"/>
                </a:cubicBezTo>
                <a:lnTo>
                  <a:pt x="58" y="98"/>
                </a:lnTo>
                <a:cubicBezTo>
                  <a:pt x="27" y="99"/>
                  <a:pt x="0" y="118"/>
                  <a:pt x="0" y="149"/>
                </a:cubicBezTo>
                <a:lnTo>
                  <a:pt x="0" y="556"/>
                </a:lnTo>
                <a:cubicBezTo>
                  <a:pt x="0" y="581"/>
                  <a:pt x="24" y="605"/>
                  <a:pt x="49" y="605"/>
                </a:cubicBezTo>
                <a:lnTo>
                  <a:pt x="394" y="605"/>
                </a:lnTo>
                <a:cubicBezTo>
                  <a:pt x="419" y="605"/>
                  <a:pt x="443" y="581"/>
                  <a:pt x="443" y="556"/>
                </a:cubicBezTo>
                <a:lnTo>
                  <a:pt x="443" y="149"/>
                </a:lnTo>
                <a:cubicBezTo>
                  <a:pt x="443" y="118"/>
                  <a:pt x="416" y="99"/>
                  <a:pt x="385" y="98"/>
                </a:cubicBezTo>
                <a:lnTo>
                  <a:pt x="385" y="133"/>
                </a:lnTo>
                <a:cubicBezTo>
                  <a:pt x="402" y="134"/>
                  <a:pt x="410" y="142"/>
                  <a:pt x="410" y="159"/>
                </a:cubicBezTo>
                <a:lnTo>
                  <a:pt x="410" y="545"/>
                </a:lnTo>
                <a:cubicBezTo>
                  <a:pt x="410" y="557"/>
                  <a:pt x="404" y="570"/>
                  <a:pt x="393" y="570"/>
                </a:cubicBezTo>
                <a:lnTo>
                  <a:pt x="51" y="570"/>
                </a:lnTo>
                <a:cubicBezTo>
                  <a:pt x="37" y="570"/>
                  <a:pt x="34" y="556"/>
                  <a:pt x="34" y="542"/>
                </a:cubicBezTo>
                <a:lnTo>
                  <a:pt x="34" y="159"/>
                </a:lnTo>
                <a:close/>
                <a:moveTo>
                  <a:pt x="192" y="64"/>
                </a:moveTo>
                <a:cubicBezTo>
                  <a:pt x="192" y="50"/>
                  <a:pt x="205" y="37"/>
                  <a:pt x="219" y="37"/>
                </a:cubicBezTo>
                <a:lnTo>
                  <a:pt x="224" y="37"/>
                </a:lnTo>
                <a:cubicBezTo>
                  <a:pt x="238" y="37"/>
                  <a:pt x="252" y="50"/>
                  <a:pt x="252" y="64"/>
                </a:cubicBezTo>
                <a:lnTo>
                  <a:pt x="252" y="67"/>
                </a:lnTo>
                <a:cubicBezTo>
                  <a:pt x="252" y="83"/>
                  <a:pt x="238" y="96"/>
                  <a:pt x="222" y="96"/>
                </a:cubicBezTo>
                <a:lnTo>
                  <a:pt x="221" y="96"/>
                </a:lnTo>
                <a:cubicBezTo>
                  <a:pt x="205" y="96"/>
                  <a:pt x="192" y="83"/>
                  <a:pt x="192" y="67"/>
                </a:cubicBezTo>
                <a:lnTo>
                  <a:pt x="192" y="64"/>
                </a:lnTo>
                <a:close/>
                <a:moveTo>
                  <a:pt x="155" y="66"/>
                </a:moveTo>
                <a:lnTo>
                  <a:pt x="106" y="66"/>
                </a:lnTo>
                <a:cubicBezTo>
                  <a:pt x="89" y="66"/>
                  <a:pt x="81" y="74"/>
                  <a:pt x="81" y="90"/>
                </a:cubicBezTo>
                <a:lnTo>
                  <a:pt x="81" y="153"/>
                </a:lnTo>
                <a:cubicBezTo>
                  <a:pt x="81" y="164"/>
                  <a:pt x="88" y="175"/>
                  <a:pt x="98" y="175"/>
                </a:cubicBezTo>
                <a:lnTo>
                  <a:pt x="345" y="175"/>
                </a:lnTo>
                <a:cubicBezTo>
                  <a:pt x="355" y="175"/>
                  <a:pt x="362" y="164"/>
                  <a:pt x="362" y="153"/>
                </a:cubicBezTo>
                <a:lnTo>
                  <a:pt x="362" y="90"/>
                </a:lnTo>
                <a:cubicBezTo>
                  <a:pt x="362" y="74"/>
                  <a:pt x="354" y="66"/>
                  <a:pt x="337" y="66"/>
                </a:cubicBezTo>
                <a:lnTo>
                  <a:pt x="288" y="66"/>
                </a:lnTo>
                <a:cubicBezTo>
                  <a:pt x="288" y="32"/>
                  <a:pt x="260" y="0"/>
                  <a:pt x="227" y="0"/>
                </a:cubicBezTo>
                <a:lnTo>
                  <a:pt x="216" y="0"/>
                </a:lnTo>
                <a:cubicBezTo>
                  <a:pt x="184" y="0"/>
                  <a:pt x="155" y="32"/>
                  <a:pt x="155" y="66"/>
                </a:cubicBezTo>
                <a:close/>
                <a:moveTo>
                  <a:pt x="94" y="464"/>
                </a:moveTo>
                <a:cubicBezTo>
                  <a:pt x="94" y="460"/>
                  <a:pt x="95" y="459"/>
                  <a:pt x="98" y="459"/>
                </a:cubicBezTo>
                <a:lnTo>
                  <a:pt x="156" y="459"/>
                </a:lnTo>
                <a:lnTo>
                  <a:pt x="156" y="464"/>
                </a:lnTo>
                <a:cubicBezTo>
                  <a:pt x="156" y="469"/>
                  <a:pt x="132" y="483"/>
                  <a:pt x="127" y="485"/>
                </a:cubicBezTo>
                <a:cubicBezTo>
                  <a:pt x="123" y="482"/>
                  <a:pt x="114" y="473"/>
                  <a:pt x="107" y="473"/>
                </a:cubicBezTo>
                <a:lnTo>
                  <a:pt x="106" y="473"/>
                </a:lnTo>
                <a:cubicBezTo>
                  <a:pt x="102" y="473"/>
                  <a:pt x="97" y="479"/>
                  <a:pt x="97" y="482"/>
                </a:cubicBezTo>
                <a:lnTo>
                  <a:pt x="97" y="484"/>
                </a:lnTo>
                <a:cubicBezTo>
                  <a:pt x="97" y="488"/>
                  <a:pt x="118" y="511"/>
                  <a:pt x="123" y="511"/>
                </a:cubicBezTo>
                <a:lnTo>
                  <a:pt x="124" y="511"/>
                </a:lnTo>
                <a:cubicBezTo>
                  <a:pt x="128" y="511"/>
                  <a:pt x="152" y="492"/>
                  <a:pt x="156" y="489"/>
                </a:cubicBezTo>
                <a:cubicBezTo>
                  <a:pt x="156" y="497"/>
                  <a:pt x="160" y="524"/>
                  <a:pt x="152" y="524"/>
                </a:cubicBezTo>
                <a:lnTo>
                  <a:pt x="98" y="524"/>
                </a:lnTo>
                <a:cubicBezTo>
                  <a:pt x="95" y="524"/>
                  <a:pt x="94" y="523"/>
                  <a:pt x="94" y="519"/>
                </a:cubicBezTo>
                <a:lnTo>
                  <a:pt x="94" y="464"/>
                </a:lnTo>
                <a:close/>
                <a:moveTo>
                  <a:pt x="152" y="539"/>
                </a:moveTo>
                <a:cubicBezTo>
                  <a:pt x="181" y="539"/>
                  <a:pt x="170" y="508"/>
                  <a:pt x="172" y="481"/>
                </a:cubicBezTo>
                <a:cubicBezTo>
                  <a:pt x="173" y="467"/>
                  <a:pt x="207" y="455"/>
                  <a:pt x="210" y="443"/>
                </a:cubicBezTo>
                <a:lnTo>
                  <a:pt x="206" y="443"/>
                </a:lnTo>
                <a:cubicBezTo>
                  <a:pt x="195" y="443"/>
                  <a:pt x="179" y="452"/>
                  <a:pt x="172" y="456"/>
                </a:cubicBezTo>
                <a:cubicBezTo>
                  <a:pt x="168" y="451"/>
                  <a:pt x="164" y="444"/>
                  <a:pt x="155" y="444"/>
                </a:cubicBezTo>
                <a:lnTo>
                  <a:pt x="95" y="444"/>
                </a:lnTo>
                <a:cubicBezTo>
                  <a:pt x="86" y="444"/>
                  <a:pt x="78" y="452"/>
                  <a:pt x="78" y="461"/>
                </a:cubicBezTo>
                <a:lnTo>
                  <a:pt x="78" y="522"/>
                </a:lnTo>
                <a:cubicBezTo>
                  <a:pt x="78" y="533"/>
                  <a:pt x="87" y="539"/>
                  <a:pt x="98" y="539"/>
                </a:cubicBezTo>
                <a:lnTo>
                  <a:pt x="152" y="539"/>
                </a:lnTo>
                <a:close/>
                <a:moveTo>
                  <a:pt x="94" y="242"/>
                </a:moveTo>
                <a:cubicBezTo>
                  <a:pt x="94" y="238"/>
                  <a:pt x="95" y="237"/>
                  <a:pt x="98" y="237"/>
                </a:cubicBezTo>
                <a:lnTo>
                  <a:pt x="152" y="237"/>
                </a:lnTo>
                <a:cubicBezTo>
                  <a:pt x="155" y="237"/>
                  <a:pt x="156" y="238"/>
                  <a:pt x="156" y="242"/>
                </a:cubicBezTo>
                <a:cubicBezTo>
                  <a:pt x="156" y="246"/>
                  <a:pt x="130" y="263"/>
                  <a:pt x="127" y="263"/>
                </a:cubicBezTo>
                <a:cubicBezTo>
                  <a:pt x="124" y="263"/>
                  <a:pt x="116" y="251"/>
                  <a:pt x="107" y="251"/>
                </a:cubicBezTo>
                <a:cubicBezTo>
                  <a:pt x="103" y="251"/>
                  <a:pt x="97" y="256"/>
                  <a:pt x="97" y="260"/>
                </a:cubicBezTo>
                <a:lnTo>
                  <a:pt x="97" y="262"/>
                </a:lnTo>
                <a:cubicBezTo>
                  <a:pt x="97" y="268"/>
                  <a:pt x="118" y="288"/>
                  <a:pt x="123" y="291"/>
                </a:cubicBezTo>
                <a:lnTo>
                  <a:pt x="156" y="266"/>
                </a:lnTo>
                <a:lnTo>
                  <a:pt x="156" y="302"/>
                </a:lnTo>
                <a:lnTo>
                  <a:pt x="94" y="302"/>
                </a:lnTo>
                <a:lnTo>
                  <a:pt x="94" y="242"/>
                </a:lnTo>
                <a:close/>
                <a:moveTo>
                  <a:pt x="170" y="234"/>
                </a:moveTo>
                <a:cubicBezTo>
                  <a:pt x="168" y="226"/>
                  <a:pt x="162" y="222"/>
                  <a:pt x="152" y="222"/>
                </a:cubicBezTo>
                <a:lnTo>
                  <a:pt x="98" y="222"/>
                </a:lnTo>
                <a:cubicBezTo>
                  <a:pt x="87" y="222"/>
                  <a:pt x="78" y="229"/>
                  <a:pt x="78" y="239"/>
                </a:cubicBezTo>
                <a:lnTo>
                  <a:pt x="78" y="300"/>
                </a:lnTo>
                <a:cubicBezTo>
                  <a:pt x="78" y="309"/>
                  <a:pt x="86" y="317"/>
                  <a:pt x="95" y="317"/>
                </a:cubicBezTo>
                <a:lnTo>
                  <a:pt x="155" y="317"/>
                </a:lnTo>
                <a:cubicBezTo>
                  <a:pt x="179" y="317"/>
                  <a:pt x="172" y="279"/>
                  <a:pt x="171" y="255"/>
                </a:cubicBezTo>
                <a:lnTo>
                  <a:pt x="210" y="222"/>
                </a:lnTo>
                <a:cubicBezTo>
                  <a:pt x="210" y="222"/>
                  <a:pt x="207" y="221"/>
                  <a:pt x="207" y="221"/>
                </a:cubicBezTo>
                <a:cubicBezTo>
                  <a:pt x="192" y="221"/>
                  <a:pt x="180" y="234"/>
                  <a:pt x="170" y="234"/>
                </a:cubicBezTo>
                <a:close/>
                <a:moveTo>
                  <a:pt x="94" y="349"/>
                </a:moveTo>
                <a:lnTo>
                  <a:pt x="156" y="349"/>
                </a:lnTo>
                <a:lnTo>
                  <a:pt x="156" y="357"/>
                </a:lnTo>
                <a:lnTo>
                  <a:pt x="127" y="375"/>
                </a:lnTo>
                <a:lnTo>
                  <a:pt x="108" y="361"/>
                </a:lnTo>
                <a:cubicBezTo>
                  <a:pt x="103" y="364"/>
                  <a:pt x="97" y="365"/>
                  <a:pt x="97" y="372"/>
                </a:cubicBezTo>
                <a:cubicBezTo>
                  <a:pt x="97" y="377"/>
                  <a:pt x="118" y="401"/>
                  <a:pt x="123" y="401"/>
                </a:cubicBezTo>
                <a:cubicBezTo>
                  <a:pt x="130" y="401"/>
                  <a:pt x="148" y="380"/>
                  <a:pt x="156" y="378"/>
                </a:cubicBezTo>
                <a:lnTo>
                  <a:pt x="156" y="412"/>
                </a:lnTo>
                <a:lnTo>
                  <a:pt x="94" y="412"/>
                </a:lnTo>
                <a:lnTo>
                  <a:pt x="94" y="349"/>
                </a:lnTo>
                <a:close/>
                <a:moveTo>
                  <a:pt x="171" y="345"/>
                </a:moveTo>
                <a:cubicBezTo>
                  <a:pt x="169" y="340"/>
                  <a:pt x="165" y="334"/>
                  <a:pt x="156" y="334"/>
                </a:cubicBezTo>
                <a:lnTo>
                  <a:pt x="94" y="334"/>
                </a:lnTo>
                <a:cubicBezTo>
                  <a:pt x="86" y="334"/>
                  <a:pt x="78" y="341"/>
                  <a:pt x="78" y="349"/>
                </a:cubicBezTo>
                <a:lnTo>
                  <a:pt x="78" y="412"/>
                </a:lnTo>
                <a:cubicBezTo>
                  <a:pt x="78" y="420"/>
                  <a:pt x="86" y="427"/>
                  <a:pt x="94" y="427"/>
                </a:cubicBezTo>
                <a:lnTo>
                  <a:pt x="156" y="427"/>
                </a:lnTo>
                <a:cubicBezTo>
                  <a:pt x="179" y="427"/>
                  <a:pt x="172" y="388"/>
                  <a:pt x="171" y="365"/>
                </a:cubicBezTo>
                <a:lnTo>
                  <a:pt x="210" y="333"/>
                </a:lnTo>
                <a:lnTo>
                  <a:pt x="205" y="330"/>
                </a:lnTo>
                <a:lnTo>
                  <a:pt x="171" y="345"/>
                </a:lnTo>
                <a:close/>
                <a:moveTo>
                  <a:pt x="227" y="508"/>
                </a:moveTo>
                <a:cubicBezTo>
                  <a:pt x="227" y="512"/>
                  <a:pt x="228" y="513"/>
                  <a:pt x="232" y="513"/>
                </a:cubicBezTo>
                <a:lnTo>
                  <a:pt x="351" y="513"/>
                </a:lnTo>
                <a:cubicBezTo>
                  <a:pt x="355" y="513"/>
                  <a:pt x="356" y="512"/>
                  <a:pt x="356" y="508"/>
                </a:cubicBezTo>
                <a:lnTo>
                  <a:pt x="356" y="475"/>
                </a:lnTo>
                <a:cubicBezTo>
                  <a:pt x="356" y="471"/>
                  <a:pt x="355" y="470"/>
                  <a:pt x="351" y="470"/>
                </a:cubicBezTo>
                <a:lnTo>
                  <a:pt x="227" y="470"/>
                </a:lnTo>
                <a:lnTo>
                  <a:pt x="227" y="508"/>
                </a:lnTo>
                <a:close/>
                <a:moveTo>
                  <a:pt x="227" y="401"/>
                </a:moveTo>
                <a:lnTo>
                  <a:pt x="356" y="401"/>
                </a:lnTo>
                <a:lnTo>
                  <a:pt x="356" y="360"/>
                </a:lnTo>
                <a:lnTo>
                  <a:pt x="227" y="360"/>
                </a:lnTo>
                <a:lnTo>
                  <a:pt x="227" y="401"/>
                </a:lnTo>
                <a:close/>
                <a:moveTo>
                  <a:pt x="227" y="291"/>
                </a:moveTo>
                <a:lnTo>
                  <a:pt x="321" y="291"/>
                </a:lnTo>
                <a:lnTo>
                  <a:pt x="321" y="250"/>
                </a:lnTo>
                <a:lnTo>
                  <a:pt x="227" y="250"/>
                </a:lnTo>
                <a:lnTo>
                  <a:pt x="227" y="291"/>
                </a:lnTo>
                <a:close/>
              </a:path>
            </a:pathLst>
          </a:custGeom>
          <a:solidFill>
            <a:schemeClr val="bg1"/>
          </a:solidFill>
          <a:ln>
            <a:noFill/>
          </a:ln>
        </p:spPr>
        <p:txBody>
          <a:bodyPr vert="horz" wrap="square" lIns="68550" tIns="34274" rIns="68550" bIns="34274" numCol="1" anchor="t" anchorCtr="0" compatLnSpc="1"/>
          <a:lstStyle/>
          <a:p>
            <a:pPr algn="ctr" fontAlgn="base">
              <a:spcBef>
                <a:spcPct val="0"/>
              </a:spcBef>
              <a:spcAft>
                <a:spcPct val="0"/>
              </a:spcAft>
            </a:pPr>
            <a:endParaRPr lang="zh-CN" altLang="en-US" sz="1800" b="1" dirty="0">
              <a:solidFill>
                <a:schemeClr val="bg1"/>
              </a:solidFill>
              <a:latin typeface="+mn-ea"/>
            </a:endParaRPr>
          </a:p>
        </p:txBody>
      </p:sp>
      <p:sp>
        <p:nvSpPr>
          <p:cNvPr id="10" name="圆环"/>
          <p:cNvSpPr>
            <a:spLocks noChangeArrowheads="1"/>
          </p:cNvSpPr>
          <p:nvPr userDrawn="1"/>
        </p:nvSpPr>
        <p:spPr bwMode="auto">
          <a:xfrm>
            <a:off x="957642" y="1964817"/>
            <a:ext cx="1947324" cy="1459432"/>
          </a:xfrm>
          <a:prstGeom prst="ellipse">
            <a:avLst/>
          </a:prstGeom>
          <a:noFill/>
          <a:ln>
            <a:solidFill>
              <a:schemeClr val="bg1"/>
            </a:solidFill>
            <a:prstDash val="dash"/>
          </a:ln>
        </p:spPr>
        <p:txBody>
          <a:bodyPr vert="horz" wrap="square" lIns="68553" tIns="34277" rIns="68553" bIns="34277" numCol="1" anchor="t" anchorCtr="0" compatLnSpc="1"/>
          <a:lstStyle/>
          <a:p>
            <a:pPr fontAlgn="base">
              <a:spcBef>
                <a:spcPct val="0"/>
              </a:spcBef>
              <a:spcAft>
                <a:spcPct val="0"/>
              </a:spcAft>
              <a:buFont typeface="Arial" panose="020B0604020202020204" pitchFamily="34" charset="0"/>
              <a:buNone/>
            </a:pPr>
            <a:endParaRPr lang="zh-CN" altLang="en-US" sz="1350" dirty="0">
              <a:solidFill>
                <a:schemeClr val="bg1"/>
              </a:solidFill>
              <a:latin typeface="+mn-ea"/>
            </a:endParaRPr>
          </a:p>
        </p:txBody>
      </p:sp>
      <p:sp>
        <p:nvSpPr>
          <p:cNvPr id="6" name="数字占位符"/>
          <p:cNvSpPr>
            <a:spLocks noGrp="1"/>
          </p:cNvSpPr>
          <p:nvPr>
            <p:ph type="body" sz="quarter" idx="10" hasCustomPrompt="1"/>
          </p:nvPr>
        </p:nvSpPr>
        <p:spPr>
          <a:xfrm>
            <a:off x="3109819" y="1987303"/>
            <a:ext cx="1450288" cy="1477328"/>
          </a:xfrm>
          <a:prstGeom prst="rect">
            <a:avLst/>
          </a:prstGeom>
          <a:noFill/>
        </p:spPr>
        <p:txBody>
          <a:bodyPr wrap="square" rtlCol="0">
            <a:spAutoFit/>
          </a:bodyPr>
          <a:lstStyle>
            <a:lvl1pPr marL="0" indent="0" algn="ctr">
              <a:lnSpc>
                <a:spcPct val="100000"/>
              </a:lnSpc>
              <a:buNone/>
              <a:defRPr lang="zh-CN" altLang="en-US" sz="9000" dirty="0" smtClean="0">
                <a:solidFill>
                  <a:schemeClr val="bg1"/>
                </a:solidFill>
                <a:latin typeface="Impact" panose="020B0806030902050204" pitchFamily="34" charset="0"/>
              </a:defRPr>
            </a:lvl1pPr>
          </a:lstStyle>
          <a:p>
            <a:pPr marL="0" lvl="0"/>
            <a:r>
              <a:rPr lang="en-US" altLang="zh-CN" dirty="0"/>
              <a:t>01</a:t>
            </a:r>
            <a:endParaRPr lang="zh-CN" altLang="en-US" dirty="0"/>
          </a:p>
        </p:txBody>
      </p:sp>
      <p:sp>
        <p:nvSpPr>
          <p:cNvPr id="8" name="标题占位符"/>
          <p:cNvSpPr>
            <a:spLocks noGrp="1"/>
          </p:cNvSpPr>
          <p:nvPr>
            <p:ph type="body" sz="quarter" idx="11" hasCustomPrompt="1"/>
          </p:nvPr>
        </p:nvSpPr>
        <p:spPr>
          <a:xfrm>
            <a:off x="4683236" y="2275845"/>
            <a:ext cx="4460765" cy="877163"/>
          </a:xfrm>
          <a:prstGeom prst="rect">
            <a:avLst/>
          </a:prstGeom>
        </p:spPr>
        <p:txBody>
          <a:bodyPr wrap="square" anchor="ctr">
            <a:spAutoFit/>
          </a:bodyPr>
          <a:lstStyle>
            <a:lvl1pPr marL="0" indent="0" algn="l">
              <a:lnSpc>
                <a:spcPct val="100000"/>
              </a:lnSpc>
              <a:buNone/>
              <a:defRPr lang="zh-CN" altLang="en-US" sz="5100" b="1" spc="450" dirty="0" smtClean="0">
                <a:solidFill>
                  <a:schemeClr val="bg1"/>
                </a:solidFill>
                <a:latin typeface="+mj-ea"/>
                <a:ea typeface="+mj-ea"/>
              </a:defRPr>
            </a:lvl1pPr>
          </a:lstStyle>
          <a:p>
            <a:pPr marL="0" lvl="0"/>
            <a:r>
              <a:rPr lang="zh-CN" altLang="en-US" dirty="0"/>
              <a:t>添加标题</a:t>
            </a:r>
          </a:p>
        </p:txBody>
      </p:sp>
    </p:spTree>
    <p:extLst>
      <p:ext uri="{BB962C8B-B14F-4D97-AF65-F5344CB8AC3E}">
        <p14:creationId xmlns:p14="http://schemas.microsoft.com/office/powerpoint/2010/main" val="106722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31"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 calcmode="lin" valueType="num">
                                      <p:cBhvr>
                                        <p:cTn id="19" dur="500" fill="hold"/>
                                        <p:tgtEl>
                                          <p:spTgt spid="10"/>
                                        </p:tgtEl>
                                        <p:attrNameLst>
                                          <p:attrName>style.rotation</p:attrName>
                                        </p:attrNameLst>
                                      </p:cBhvr>
                                      <p:tavLst>
                                        <p:tav tm="0">
                                          <p:val>
                                            <p:fltVal val="90"/>
                                          </p:val>
                                        </p:tav>
                                        <p:tav tm="100000">
                                          <p:val>
                                            <p:fltVal val="0"/>
                                          </p:val>
                                        </p:tav>
                                      </p:tavLst>
                                    </p:anim>
                                    <p:animEffect transition="in" filter="fade">
                                      <p:cBhvr>
                                        <p:cTn id="20" dur="500"/>
                                        <p:tgtEl>
                                          <p:spTgt spid="10"/>
                                        </p:tgtEl>
                                      </p:cBhvr>
                                    </p:animEffect>
                                  </p:childTnLst>
                                </p:cTn>
                              </p:par>
                            </p:childTnLst>
                          </p:cTn>
                        </p:par>
                        <p:par>
                          <p:cTn id="21" fill="hold">
                            <p:stCondLst>
                              <p:cond delay="1500"/>
                            </p:stCondLst>
                            <p:childTnLst>
                              <p:par>
                                <p:cTn id="22" presetID="8" presetClass="emph" presetSubtype="0" repeatCount="indefinite" fill="hold" grpId="1" nodeType="afterEffect">
                                  <p:stCondLst>
                                    <p:cond delay="0"/>
                                  </p:stCondLst>
                                  <p:childTnLst>
                                    <p:animRot by="21600000">
                                      <p:cBhvr>
                                        <p:cTn id="23" dur="2000" fill="hold"/>
                                        <p:tgtEl>
                                          <p:spTgt spid="10"/>
                                        </p:tgtEl>
                                        <p:attrNameLst>
                                          <p:attrName>r</p:attrName>
                                        </p:attrNameLst>
                                      </p:cBhvr>
                                    </p:animRot>
                                  </p:childTnLst>
                                </p:cTn>
                              </p:par>
                              <p:par>
                                <p:cTn id="24" presetID="42"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anim calcmode="lin" valueType="num">
                                      <p:cBhvr>
                                        <p:cTn id="27" dur="500" fill="hold"/>
                                        <p:tgtEl>
                                          <p:spTgt spid="9"/>
                                        </p:tgtEl>
                                        <p:attrNameLst>
                                          <p:attrName>ppt_x</p:attrName>
                                        </p:attrNameLst>
                                      </p:cBhvr>
                                      <p:tavLst>
                                        <p:tav tm="0">
                                          <p:val>
                                            <p:strVal val="#ppt_x"/>
                                          </p:val>
                                        </p:tav>
                                        <p:tav tm="100000">
                                          <p:val>
                                            <p:strVal val="#ppt_x"/>
                                          </p:val>
                                        </p:tav>
                                      </p:tavLst>
                                    </p:anim>
                                    <p:anim calcmode="lin" valueType="num">
                                      <p:cBhvr>
                                        <p:cTn id="28" dur="500" fill="hold"/>
                                        <p:tgtEl>
                                          <p:spTgt spid="9"/>
                                        </p:tgtEl>
                                        <p:attrNameLst>
                                          <p:attrName>ppt_y</p:attrName>
                                        </p:attrNameLst>
                                      </p:cBhvr>
                                      <p:tavLst>
                                        <p:tav tm="0">
                                          <p:val>
                                            <p:strVal val="#ppt_y+.1"/>
                                          </p:val>
                                        </p:tav>
                                        <p:tav tm="100000">
                                          <p:val>
                                            <p:strVal val="#ppt_y"/>
                                          </p:val>
                                        </p:tav>
                                      </p:tavLst>
                                    </p:anim>
                                  </p:childTnLst>
                                </p:cTn>
                              </p:par>
                              <p:par>
                                <p:cTn id="29" presetID="23" presetClass="entr" presetSubtype="16" fill="hold" grpId="0" nodeType="withEffect">
                                  <p:stCondLst>
                                    <p:cond delay="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childTnLst>
                                </p:cTn>
                              </p:par>
                              <p:par>
                                <p:cTn id="33" presetID="9" presetClass="entr" presetSubtype="0" fill="hold" grpId="0" nodeType="withEffect">
                                  <p:stCondLst>
                                    <p:cond delay="1000"/>
                                  </p:stCondLst>
                                  <p:childTnLst>
                                    <p:set>
                                      <p:cBhvr>
                                        <p:cTn id="34" dur="1" fill="hold">
                                          <p:stCondLst>
                                            <p:cond delay="0"/>
                                          </p:stCondLst>
                                        </p:cTn>
                                        <p:tgtEl>
                                          <p:spTgt spid="8"/>
                                        </p:tgtEl>
                                        <p:attrNameLst>
                                          <p:attrName>style.visibility</p:attrName>
                                        </p:attrNameLst>
                                      </p:cBhvr>
                                      <p:to>
                                        <p:strVal val="visible"/>
                                      </p:to>
                                    </p:set>
                                    <p:animEffect transition="in" filter="dissolv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0" grpId="0" animBg="1"/>
      <p:bldP spid="10" grpId="1" animBg="1"/>
      <p:bldP spid="6" grpId="0">
        <p:tmplLst>
          <p:tmpl>
            <p:tnLst>
              <p:par>
                <p:cTn presetID="23" presetClass="entr" presetSubtype="16"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childTnLst>
                </p:cTn>
              </p:par>
            </p:tnLst>
          </p:tmpl>
        </p:tmplLst>
      </p:bldP>
      <p:bldP spid="8" grpId="0">
        <p:tmplLst>
          <p:tmpl>
            <p:tnLst>
              <p:par>
                <p:cTn presetID="9" presetClass="entr" presetSubtype="0" fill="hold" nodeType="withEffect">
                  <p:stCondLst>
                    <p:cond delay="1000"/>
                  </p:stCondLst>
                  <p:childTnLst>
                    <p:set>
                      <p:cBhvr>
                        <p:cTn dur="1" fill="hold">
                          <p:stCondLst>
                            <p:cond delay="0"/>
                          </p:stCondLst>
                        </p:cTn>
                        <p:tgtEl>
                          <p:spTgt spid="8"/>
                        </p:tgtEl>
                        <p:attrNameLst>
                          <p:attrName>style.visibility</p:attrName>
                        </p:attrNameLst>
                      </p:cBhvr>
                      <p:to>
                        <p:strVal val="visible"/>
                      </p:to>
                    </p:set>
                    <p:animEffect transition="in" filter="dissolve">
                      <p:cBhvr>
                        <p:cTn dur="500"/>
                        <p:tgtEl>
                          <p:spTgt spid="8"/>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9954230"/>
      </p:ext>
    </p:extLst>
  </p:cSld>
  <p:clrMapOvr>
    <a:masterClrMapping/>
  </p:clrMapOvr>
  <mc:AlternateContent xmlns:mc="http://schemas.openxmlformats.org/markup-compatibility/2006" xmlns:p14="http://schemas.microsoft.com/office/powerpoint/2010/main">
    <mc:Choice Requires="p14">
      <p:transition spd="slow" p14:dur="2000" advClick="0" advTm="3000">
        <p:fade/>
      </p:transition>
    </mc:Choice>
    <mc:Fallback xmlns="">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3pPr marL="1080000" indent="-288000">
              <a:buFont typeface="Wingdings 3" panose="05040102010807070707" pitchFamily="18" charset="2"/>
              <a:buChar char=""/>
              <a:defRPr/>
            </a:lvl3pPr>
            <a:lvl4pPr marL="1260000" indent="-288000">
              <a:buFont typeface="Wingdings 3" panose="05040102010807070707" pitchFamily="18" charset="2"/>
              <a:buChar char=""/>
              <a:defRPr/>
            </a:lvl4pPr>
            <a:lvl5pPr marL="1440000" indent="-288000">
              <a:buFont typeface="Wingdings 3" panose="05040102010807070707" pitchFamily="18" charset="2"/>
              <a:buChar char=""/>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lgn="ctr">
              <a:defRPr sz="1600" b="0">
                <a:solidFill>
                  <a:schemeClr val="bg1"/>
                </a:solidFill>
                <a:latin typeface="+mn-lt"/>
              </a:defRPr>
            </a:lvl1pPr>
          </a:lstStyle>
          <a:p>
            <a:fld id="{BBFDDF63-2C2D-4FAE-8C36-0841DDD2ED14}" type="datetime1">
              <a:rPr lang="zh-CN" altLang="en-US" smtClean="0"/>
              <a:t>2020/6/10</a:t>
            </a:fld>
            <a:endParaRPr lang="zh-CN" altLang="en-US" dirty="0"/>
          </a:p>
        </p:txBody>
      </p:sp>
      <p:sp>
        <p:nvSpPr>
          <p:cNvPr id="5" name="Footer Placeholder 4"/>
          <p:cNvSpPr>
            <a:spLocks noGrp="1"/>
          </p:cNvSpPr>
          <p:nvPr>
            <p:ph type="ftr" sz="quarter" idx="11"/>
          </p:nvPr>
        </p:nvSpPr>
        <p:spPr>
          <a:xfrm>
            <a:off x="2383703" y="4853028"/>
            <a:ext cx="5674590" cy="205740"/>
          </a:xfrm>
        </p:spPr>
        <p:txBody>
          <a:bodyPr/>
          <a:lstStyle>
            <a:lvl1pPr algn="ctr">
              <a:defRPr sz="1600" b="0">
                <a:solidFill>
                  <a:schemeClr val="bg1"/>
                </a:solidFill>
                <a:latin typeface="+mn-lt"/>
              </a:defRPr>
            </a:lvl1pPr>
          </a:lstStyle>
          <a:p>
            <a:r>
              <a:rPr lang="zh-CN" altLang="en-US" dirty="0" smtClean="0"/>
              <a:t>软件工程</a:t>
            </a:r>
            <a:endParaRPr lang="zh-CN" altLang="en-US" dirty="0"/>
          </a:p>
        </p:txBody>
      </p:sp>
      <p:sp>
        <p:nvSpPr>
          <p:cNvPr id="6" name="Slide Number Placeholder 5"/>
          <p:cNvSpPr>
            <a:spLocks noGrp="1"/>
          </p:cNvSpPr>
          <p:nvPr>
            <p:ph type="sldNum" sz="quarter" idx="12"/>
          </p:nvPr>
        </p:nvSpPr>
        <p:spPr/>
        <p:txBody>
          <a:bodyPr/>
          <a:lstStyle>
            <a:lvl1pPr algn="ctr">
              <a:defRPr sz="1600" b="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2637409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95958" y="-12032"/>
            <a:ext cx="7882609" cy="860498"/>
          </a:xfrm>
        </p:spPr>
        <p:txBody>
          <a:body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768096" y="969475"/>
            <a:ext cx="3566160" cy="3762546"/>
          </a:xfrm>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491990" y="969473"/>
            <a:ext cx="3566160" cy="3762547"/>
          </a:xfrm>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lvl1pPr algn="ctr">
              <a:defRPr sz="1600">
                <a:solidFill>
                  <a:schemeClr val="bg1"/>
                </a:solidFill>
                <a:latin typeface="+mn-lt"/>
              </a:defRPr>
            </a:lvl1pPr>
          </a:lstStyle>
          <a:p>
            <a:fld id="{73FFD180-2FA8-4EEC-A7A5-9FF05E4E0A21}" type="datetime1">
              <a:rPr lang="zh-CN" altLang="en-US" smtClean="0"/>
              <a:t>2020/6/10</a:t>
            </a:fld>
            <a:endParaRPr lang="zh-CN" altLang="en-US" dirty="0"/>
          </a:p>
        </p:txBody>
      </p:sp>
      <p:sp>
        <p:nvSpPr>
          <p:cNvPr id="6" name="Footer Placeholder 5"/>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smtClean="0"/>
              <a:t>软件工程</a:t>
            </a:r>
            <a:endParaRPr lang="zh-CN" altLang="en-US"/>
          </a:p>
        </p:txBody>
      </p:sp>
      <p:sp>
        <p:nvSpPr>
          <p:cNvPr id="7" name="Slide Number Placeholder 6"/>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1894832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80918" y="0"/>
            <a:ext cx="7290054" cy="848467"/>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768096" y="993491"/>
            <a:ext cx="3566160" cy="617220"/>
          </a:xfrm>
        </p:spPr>
        <p:txBody>
          <a:bodyPr lIns="137160" rIns="137160" anchor="ctr">
            <a:normAutofit/>
          </a:bodyPr>
          <a:lstStyle>
            <a:lvl1pPr marL="0" indent="0">
              <a:spcBef>
                <a:spcPts val="0"/>
              </a:spcBef>
              <a:spcAft>
                <a:spcPts val="0"/>
              </a:spcAft>
              <a:buNone/>
              <a:defRPr sz="1725" b="0" cap="none" baseline="0">
                <a:solidFill>
                  <a:schemeClr val="accent2">
                    <a:lumMod val="75000"/>
                  </a:schemeClr>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Content Placeholder 3"/>
          <p:cNvSpPr>
            <a:spLocks noGrp="1"/>
          </p:cNvSpPr>
          <p:nvPr>
            <p:ph sz="half" idx="2"/>
          </p:nvPr>
        </p:nvSpPr>
        <p:spPr>
          <a:xfrm>
            <a:off x="768096" y="1584605"/>
            <a:ext cx="3566160" cy="2506179"/>
          </a:xfrm>
        </p:spPr>
        <p:txBody>
          <a:bodyPr lIns="45720" rIns="4572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491990" y="993491"/>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2">
                    <a:lumMod val="75000"/>
                  </a:schemeClr>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zh-CN" altLang="en-US" smtClean="0"/>
              <a:t>编辑母版文本样式</a:t>
            </a:r>
          </a:p>
        </p:txBody>
      </p:sp>
      <p:sp>
        <p:nvSpPr>
          <p:cNvPr id="6" name="Content Placeholder 5"/>
          <p:cNvSpPr>
            <a:spLocks noGrp="1"/>
          </p:cNvSpPr>
          <p:nvPr>
            <p:ph sz="quarter" idx="4"/>
          </p:nvPr>
        </p:nvSpPr>
        <p:spPr>
          <a:xfrm>
            <a:off x="4491990" y="1584605"/>
            <a:ext cx="3566160" cy="2506179"/>
          </a:xfrm>
        </p:spPr>
        <p:txBody>
          <a:bodyPr lIns="45720" rIns="4572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lvl1pPr algn="ctr">
              <a:defRPr sz="1600">
                <a:solidFill>
                  <a:schemeClr val="bg1"/>
                </a:solidFill>
                <a:latin typeface="+mn-lt"/>
              </a:defRPr>
            </a:lvl1pPr>
          </a:lstStyle>
          <a:p>
            <a:fld id="{6FD21378-D8B5-4AD0-8744-DCE956080C18}" type="datetime1">
              <a:rPr lang="zh-CN" altLang="en-US" smtClean="0"/>
              <a:t>2020/6/10</a:t>
            </a:fld>
            <a:endParaRPr lang="zh-CN" altLang="en-US"/>
          </a:p>
        </p:txBody>
      </p:sp>
      <p:sp>
        <p:nvSpPr>
          <p:cNvPr id="8" name="Footer Placeholder 7"/>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smtClean="0"/>
              <a:t>软件工程</a:t>
            </a:r>
            <a:endParaRPr lang="zh-CN" altLang="en-US"/>
          </a:p>
        </p:txBody>
      </p:sp>
      <p:sp>
        <p:nvSpPr>
          <p:cNvPr id="9" name="Slide Number Placeholder 8"/>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5487584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lvl1pPr algn="ctr">
              <a:defRPr sz="1600">
                <a:solidFill>
                  <a:schemeClr val="bg1"/>
                </a:solidFill>
                <a:latin typeface="+mn-lt"/>
              </a:defRPr>
            </a:lvl1pPr>
          </a:lstStyle>
          <a:p>
            <a:fld id="{29B77FC6-A811-41C5-91C2-B3D25BCB9E8E}" type="datetime1">
              <a:rPr lang="zh-CN" altLang="en-US" smtClean="0"/>
              <a:t>2020/6/10</a:t>
            </a:fld>
            <a:endParaRPr lang="zh-CN" altLang="en-US"/>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smtClean="0"/>
              <a:t>软件工程</a:t>
            </a:r>
            <a:endParaRPr lang="zh-CN" altLang="en-US"/>
          </a:p>
        </p:txBody>
      </p:sp>
      <p:sp>
        <p:nvSpPr>
          <p:cNvPr id="5" name="Slide Number Placeholder 4"/>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2228482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9" name="矩形 8"/>
          <p:cNvSpPr/>
          <p:nvPr userDrawn="1"/>
        </p:nvSpPr>
        <p:spPr>
          <a:xfrm>
            <a:off x="0" y="4215740"/>
            <a:ext cx="9144000" cy="878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Date Placeholder 2"/>
          <p:cNvSpPr>
            <a:spLocks noGrp="1"/>
          </p:cNvSpPr>
          <p:nvPr>
            <p:ph type="dt" sz="half" idx="10"/>
          </p:nvPr>
        </p:nvSpPr>
        <p:spPr/>
        <p:txBody>
          <a:bodyPr/>
          <a:lstStyle>
            <a:lvl1pPr algn="ctr">
              <a:defRPr sz="1600">
                <a:solidFill>
                  <a:schemeClr val="accent1">
                    <a:lumMod val="50000"/>
                  </a:schemeClr>
                </a:solidFill>
                <a:latin typeface="+mn-lt"/>
              </a:defRPr>
            </a:lvl1pPr>
          </a:lstStyle>
          <a:p>
            <a:fld id="{4B579979-BBFF-4817-93B8-8E7310579AAB}" type="datetime1">
              <a:rPr lang="zh-CN" altLang="en-US" smtClean="0"/>
              <a:t>2020/6/10</a:t>
            </a:fld>
            <a:endParaRPr lang="zh-CN" altLang="en-US" dirty="0"/>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accent1">
                    <a:lumMod val="50000"/>
                  </a:schemeClr>
                </a:solidFill>
                <a:latin typeface="+mn-lt"/>
              </a:defRPr>
            </a:lvl1pPr>
          </a:lstStyle>
          <a:p>
            <a:r>
              <a:rPr lang="zh-CN" altLang="en-US" smtClean="0"/>
              <a:t>软件工程</a:t>
            </a:r>
            <a:endParaRPr lang="zh-CN" altLang="en-US"/>
          </a:p>
        </p:txBody>
      </p:sp>
      <p:sp>
        <p:nvSpPr>
          <p:cNvPr id="5" name="Slide Number Placeholder 4"/>
          <p:cNvSpPr>
            <a:spLocks noGrp="1"/>
          </p:cNvSpPr>
          <p:nvPr>
            <p:ph type="sldNum" sz="quarter" idx="12"/>
          </p:nvPr>
        </p:nvSpPr>
        <p:spPr/>
        <p:txBody>
          <a:bodyPr/>
          <a:lstStyle>
            <a:lvl1pPr algn="ctr">
              <a:defRPr sz="1600">
                <a:solidFill>
                  <a:schemeClr val="accent1">
                    <a:lumMod val="50000"/>
                  </a:schemeClr>
                </a:solidFill>
                <a:latin typeface="+mn-lt"/>
              </a:defRPr>
            </a:lvl1pPr>
          </a:lstStyle>
          <a:p>
            <a:fld id="{F528F39D-B5E5-4CA7-906C-979D5A62978D}" type="slidenum">
              <a:rPr lang="zh-CN" altLang="en-US" smtClean="0"/>
              <a:pPr/>
              <a:t>‹#›</a:t>
            </a:fld>
            <a:endParaRPr lang="zh-CN" altLang="en-US"/>
          </a:p>
        </p:txBody>
      </p:sp>
      <p:sp>
        <p:nvSpPr>
          <p:cNvPr id="6" name="矩形 5"/>
          <p:cNvSpPr/>
          <p:nvPr userDrawn="1"/>
        </p:nvSpPr>
        <p:spPr>
          <a:xfrm>
            <a:off x="0" y="11875"/>
            <a:ext cx="9144000" cy="1389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cxnSp>
        <p:nvCxnSpPr>
          <p:cNvPr id="8" name="Straight Connector 6"/>
          <p:cNvCxnSpPr/>
          <p:nvPr userDrawn="1"/>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96620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80BDC25A-4607-424B-AD2F-2A9CDA8C34D4}" type="datetime1">
              <a:rPr lang="zh-CN" altLang="en-US" smtClean="0"/>
              <a:t>2020/6/10</a:t>
            </a:fld>
            <a:endParaRPr lang="zh-CN" altLang="en-US"/>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smtClean="0"/>
              <a:t>软件工程</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spTree>
    <p:extLst>
      <p:ext uri="{BB962C8B-B14F-4D97-AF65-F5344CB8AC3E}">
        <p14:creationId xmlns:p14="http://schemas.microsoft.com/office/powerpoint/2010/main" val="12201538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sp>
        <p:nvSpPr>
          <p:cNvPr id="2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411D233E-F8DA-456C-84F5-84BF688AA966}" type="datetime1">
              <a:rPr lang="zh-CN" altLang="en-US" smtClean="0"/>
              <a:t>2020/6/10</a:t>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dirty="0"/>
          </a:p>
        </p:txBody>
      </p:sp>
      <p:pic>
        <p:nvPicPr>
          <p:cNvPr id="8" name="图片 7"/>
          <p:cNvPicPr>
            <a:picLocks noChangeAspect="1"/>
          </p:cNvPicPr>
          <p:nvPr userDrawn="1"/>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8342" y="-14837"/>
            <a:ext cx="692368" cy="692368"/>
          </a:xfrm>
          <a:prstGeom prst="rect">
            <a:avLst/>
          </a:prstGeom>
        </p:spPr>
      </p:pic>
      <p:cxnSp>
        <p:nvCxnSpPr>
          <p:cNvPr id="9" name="Straight Connector 6"/>
          <p:cNvCxnSpPr/>
          <p:nvPr userDrawn="1"/>
        </p:nvCxnSpPr>
        <p:spPr>
          <a:xfrm flipV="1">
            <a:off x="574526" y="677531"/>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4223189" y="780125"/>
            <a:ext cx="0" cy="386756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35829" y="1395230"/>
            <a:ext cx="1992037" cy="1992037"/>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userDrawn="1">
            <p:custDataLst>
              <p:tags r:id="rId1"/>
            </p:custDataLst>
          </p:nvPr>
        </p:nvSpPr>
        <p:spPr>
          <a:xfrm>
            <a:off x="1448688" y="1467661"/>
            <a:ext cx="1286564" cy="1847174"/>
          </a:xfrm>
          <a:prstGeom prst="rect">
            <a:avLst/>
          </a:prstGeom>
          <a:noFill/>
        </p:spPr>
        <p:txBody>
          <a:bodyPr wrap="square" lIns="0" tIns="0" rIns="0" bIns="0" rtlCol="0" anchor="ctr" anchorCtr="0">
            <a:noAutofit/>
          </a:bodyPr>
          <a:lstStyle/>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目</a:t>
            </a:r>
            <a:endParaRPr lang="en-US" altLang="zh-CN"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录</a:t>
            </a:r>
          </a:p>
        </p:txBody>
      </p:sp>
      <p:sp>
        <p:nvSpPr>
          <p:cNvPr id="25" name="MH_Others_2"/>
          <p:cNvSpPr txBox="1"/>
          <p:nvPr userDrawn="1">
            <p:custDataLst>
              <p:tags r:id="rId2"/>
            </p:custDataLst>
          </p:nvPr>
        </p:nvSpPr>
        <p:spPr>
          <a:xfrm rot="5400000">
            <a:off x="589962" y="2191193"/>
            <a:ext cx="1932333" cy="400110"/>
          </a:xfrm>
          <a:prstGeom prst="rect">
            <a:avLst/>
          </a:prstGeom>
          <a:noFill/>
        </p:spPr>
        <p:txBody>
          <a:bodyPr wrap="square">
            <a:spAutoFit/>
          </a:bodyPr>
          <a:lstStyle/>
          <a:p>
            <a:pPr algn="ctr">
              <a:defRPr/>
            </a:pPr>
            <a:r>
              <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0817524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userDrawn="1"/>
        </p:nvSpPr>
        <p:spPr>
          <a:xfrm>
            <a:off x="0" y="1342074"/>
            <a:ext cx="9144000" cy="380142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hasCustomPrompt="1"/>
          </p:nvPr>
        </p:nvSpPr>
        <p:spPr>
          <a:xfrm>
            <a:off x="952609" y="385011"/>
            <a:ext cx="7886700" cy="935851"/>
          </a:xfrm>
        </p:spPr>
        <p:txBody>
          <a:bodyPr anchor="b">
            <a:normAutofit/>
          </a:bodyPr>
          <a:lstStyle>
            <a:lvl1pPr>
              <a:defRPr sz="4000">
                <a:solidFill>
                  <a:schemeClr val="tx2"/>
                </a:solidFill>
              </a:defRPr>
            </a:lvl1pPr>
          </a:lstStyle>
          <a:p>
            <a:r>
              <a:rPr lang="zh-CN" altLang="en-US" dirty="0" smtClean="0"/>
              <a:t>编辑母版标</a:t>
            </a:r>
            <a:endParaRPr lang="zh-CN" altLang="en-US" dirty="0"/>
          </a:p>
        </p:txBody>
      </p:sp>
      <p:sp>
        <p:nvSpPr>
          <p:cNvPr id="3" name="文本占位符 2"/>
          <p:cNvSpPr>
            <a:spLocks noGrp="1"/>
          </p:cNvSpPr>
          <p:nvPr>
            <p:ph type="body" idx="1"/>
          </p:nvPr>
        </p:nvSpPr>
        <p:spPr>
          <a:xfrm>
            <a:off x="768096" y="1506009"/>
            <a:ext cx="7886700" cy="3090054"/>
          </a:xfrm>
        </p:spPr>
        <p:txBody>
          <a:bodyPr>
            <a:normAutofit/>
          </a:bodyPr>
          <a:lstStyle>
            <a:lvl1pPr marL="0" indent="0">
              <a:lnSpc>
                <a:spcPct val="120000"/>
              </a:lnSpc>
              <a:spcBef>
                <a:spcPts val="1200"/>
              </a:spcBef>
              <a:spcAft>
                <a:spcPts val="0"/>
              </a:spcAft>
              <a:buNone/>
              <a:defRPr sz="2800" b="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编辑母版文本样式</a:t>
            </a:r>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5241463C-75D4-48A2-A21E-4464E2D105BF}" type="datetime1">
              <a:rPr lang="zh-CN" altLang="en-US" smtClean="0"/>
              <a:t>2020/6/10</a:t>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smtClean="0"/>
              <a:t>软件工程</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0241" y="17062"/>
            <a:ext cx="692368" cy="692368"/>
          </a:xfrm>
          <a:prstGeom prst="rect">
            <a:avLst/>
          </a:prstGeom>
        </p:spPr>
      </p:pic>
      <p:cxnSp>
        <p:nvCxnSpPr>
          <p:cNvPr id="9" name="Straight Connector 6"/>
          <p:cNvCxnSpPr/>
          <p:nvPr userDrawn="1"/>
        </p:nvCxnSpPr>
        <p:spPr>
          <a:xfrm flipV="1">
            <a:off x="606425" y="649706"/>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8087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097" y="925167"/>
            <a:ext cx="7832833" cy="3806854"/>
          </a:xfrm>
          <a:prstGeom prst="rect">
            <a:avLst/>
          </a:prstGeom>
        </p:spPr>
        <p:txBody>
          <a:bodyPr vert="horz" lIns="45720" tIns="45720" rIns="4572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p:txBody>
      </p:sp>
      <p:sp>
        <p:nvSpPr>
          <p:cNvPr id="4" name="Date Placeholder 3"/>
          <p:cNvSpPr>
            <a:spLocks noGrp="1"/>
          </p:cNvSpPr>
          <p:nvPr>
            <p:ph type="dt" sz="half" idx="2"/>
          </p:nvPr>
        </p:nvSpPr>
        <p:spPr>
          <a:xfrm>
            <a:off x="768096" y="4853028"/>
            <a:ext cx="1615607"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731C7E1A-DF64-440F-84C9-31E45C0F1A7E}" type="datetime1">
              <a:rPr lang="zh-CN" altLang="en-US" smtClean="0"/>
              <a:t>2020/6/10</a:t>
            </a:fld>
            <a:endParaRPr lang="zh-CN" altLang="en-US"/>
          </a:p>
        </p:txBody>
      </p:sp>
      <p:sp>
        <p:nvSpPr>
          <p:cNvPr id="5" name="Footer Placeholder 4"/>
          <p:cNvSpPr>
            <a:spLocks noGrp="1"/>
          </p:cNvSpPr>
          <p:nvPr>
            <p:ph type="ftr" sz="quarter" idx="3"/>
          </p:nvPr>
        </p:nvSpPr>
        <p:spPr>
          <a:xfrm>
            <a:off x="3632199" y="4853028"/>
            <a:ext cx="4426094" cy="205740"/>
          </a:xfrm>
          <a:prstGeom prst="rect">
            <a:avLst/>
          </a:prstGeom>
        </p:spPr>
        <p:txBody>
          <a:bodyPr vert="horz" lIns="91440" tIns="45720" rIns="91440" bIns="45720" rtlCol="0" anchor="ctr"/>
          <a:lstStyle>
            <a:lvl1pPr algn="r">
              <a:defRPr sz="750" cap="all" baseline="0">
                <a:solidFill>
                  <a:schemeClr val="tx1">
                    <a:lumMod val="90000"/>
                    <a:lumOff val="10000"/>
                  </a:schemeClr>
                </a:solidFill>
                <a:latin typeface="+mj-lt"/>
              </a:defRPr>
            </a:lvl1pPr>
          </a:lstStyle>
          <a:p>
            <a:r>
              <a:rPr lang="zh-CN" altLang="en-US" smtClean="0"/>
              <a:t>软件工程</a:t>
            </a:r>
            <a:endParaRPr lang="zh-CN" altLang="en-US"/>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F528F39D-B5E5-4CA7-906C-979D5A62978D}" type="slidenum">
              <a:rPr lang="zh-CN" altLang="en-US" smtClean="0"/>
              <a:t>‹#›</a:t>
            </a:fld>
            <a:endParaRPr lang="zh-CN" altLang="en-US"/>
          </a:p>
        </p:txBody>
      </p:sp>
      <p:cxnSp>
        <p:nvCxnSpPr>
          <p:cNvPr id="7" name="Straight Connector 6"/>
          <p:cNvCxnSpPr/>
          <p:nvPr/>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图片 9"/>
          <p:cNvPicPr>
            <a:picLocks noChangeAspect="1"/>
          </p:cNvPicPr>
          <p:nvPr userDrawn="1"/>
        </p:nvPicPr>
        <p:blipFill>
          <a:blip r:embed="rId1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sp>
        <p:nvSpPr>
          <p:cNvPr id="2" name="Title Placeholder 1"/>
          <p:cNvSpPr>
            <a:spLocks noGrp="1"/>
          </p:cNvSpPr>
          <p:nvPr>
            <p:ph type="title"/>
          </p:nvPr>
        </p:nvSpPr>
        <p:spPr>
          <a:xfrm>
            <a:off x="1094321" y="0"/>
            <a:ext cx="7763929" cy="828913"/>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72048969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9" r:id="rId3"/>
    <p:sldLayoutId id="2147483700" r:id="rId4"/>
    <p:sldLayoutId id="2147483701" r:id="rId5"/>
    <p:sldLayoutId id="2147483714" r:id="rId6"/>
    <p:sldLayoutId id="2147483703" r:id="rId7"/>
    <p:sldLayoutId id="2147483706" r:id="rId8"/>
    <p:sldLayoutId id="2147483705" r:id="rId9"/>
    <p:sldLayoutId id="2147483707" r:id="rId10"/>
    <p:sldLayoutId id="2147483708" r:id="rId11"/>
    <p:sldLayoutId id="2147483711" r:id="rId12"/>
    <p:sldLayoutId id="2147483715" r:id="rId13"/>
    <p:sldLayoutId id="2147483716" r:id="rId14"/>
    <p:sldLayoutId id="2147483718" r:id="rId15"/>
    <p:sldLayoutId id="2147483719" r:id="rId16"/>
  </p:sldLayoutIdLst>
  <p:timing>
    <p:tnLst>
      <p:par>
        <p:cTn id="1" dur="indefinite" restart="never" nodeType="tmRoot"/>
      </p:par>
    </p:tnLst>
  </p:timing>
  <p:hf hdr="0"/>
  <p:txStyles>
    <p:titleStyle>
      <a:lvl1pPr algn="l" defTabSz="685800" rtl="0" eaLnBrk="1" latinLnBrk="0" hangingPunct="1">
        <a:lnSpc>
          <a:spcPct val="80000"/>
        </a:lnSpc>
        <a:spcBef>
          <a:spcPct val="0"/>
        </a:spcBef>
        <a:buNone/>
        <a:defRPr sz="2800" b="1" kern="1200" cap="all" spc="75" baseline="0">
          <a:solidFill>
            <a:schemeClr val="bg1"/>
          </a:solidFill>
          <a:latin typeface="+mj-lt"/>
          <a:ea typeface="+mj-ea"/>
          <a:cs typeface="+mj-cs"/>
        </a:defRPr>
      </a:lvl1pPr>
    </p:titleStyle>
    <p:bodyStyle>
      <a:lvl1pPr marL="68580" indent="-432000" algn="just" defTabSz="685800" rtl="0" eaLnBrk="1" latinLnBrk="0" hangingPunct="1">
        <a:lnSpc>
          <a:spcPct val="110000"/>
        </a:lnSpc>
        <a:spcBef>
          <a:spcPts val="1200"/>
        </a:spcBef>
        <a:spcAft>
          <a:spcPts val="0"/>
        </a:spcAft>
        <a:buClr>
          <a:schemeClr val="accent1"/>
        </a:buClr>
        <a:buSzPct val="80000"/>
        <a:buFont typeface="Arial" panose="020B0604020202020204" pitchFamily="34" charset="0"/>
        <a:buChar char="֍"/>
        <a:defRPr sz="2800" kern="1200">
          <a:solidFill>
            <a:schemeClr val="tx2">
              <a:lumMod val="90000"/>
              <a:lumOff val="10000"/>
            </a:schemeClr>
          </a:solidFill>
          <a:latin typeface="+mj-ea"/>
          <a:ea typeface="+mj-ea"/>
          <a:cs typeface="+mn-cs"/>
        </a:defRPr>
      </a:lvl1pPr>
      <a:lvl2pPr marL="720000" indent="-360000" algn="just" defTabSz="685800" rtl="0" eaLnBrk="1" latinLnBrk="0" hangingPunct="1">
        <a:lnSpc>
          <a:spcPct val="110000"/>
        </a:lnSpc>
        <a:spcBef>
          <a:spcPts val="1200"/>
        </a:spcBef>
        <a:spcAft>
          <a:spcPts val="0"/>
        </a:spcAft>
        <a:buClr>
          <a:schemeClr val="accent2"/>
        </a:buClr>
        <a:buFont typeface="Arial" panose="020B0604020202020204" pitchFamily="34" charset="0"/>
        <a:buChar char="→"/>
        <a:defRPr sz="2400" kern="1200">
          <a:solidFill>
            <a:schemeClr val="tx2">
              <a:lumMod val="90000"/>
              <a:lumOff val="10000"/>
            </a:schemeClr>
          </a:solidFill>
          <a:latin typeface="+mj-ea"/>
          <a:ea typeface="+mj-ea"/>
          <a:cs typeface="+mn-cs"/>
        </a:defRPr>
      </a:lvl2pPr>
      <a:lvl3pPr marL="1080000" indent="-288000" algn="just" defTabSz="685800" rtl="0" eaLnBrk="1" latinLnBrk="0" hangingPunct="1">
        <a:lnSpc>
          <a:spcPct val="110000"/>
        </a:lnSpc>
        <a:spcBef>
          <a:spcPts val="1200"/>
        </a:spcBef>
        <a:spcAft>
          <a:spcPts val="0"/>
        </a:spcAft>
        <a:buClr>
          <a:schemeClr val="accent2"/>
        </a:buClr>
        <a:buFont typeface="Wingdings 3" pitchFamily="18" charset="2"/>
        <a:buChar char=""/>
        <a:defRPr sz="2000" kern="1200">
          <a:solidFill>
            <a:schemeClr val="tx2">
              <a:lumMod val="90000"/>
              <a:lumOff val="10000"/>
            </a:schemeClr>
          </a:solidFill>
          <a:latin typeface="+mj-ea"/>
          <a:ea typeface="+mj-ea"/>
          <a:cs typeface="+mn-cs"/>
        </a:defRPr>
      </a:lvl3pPr>
      <a:lvl4pPr marL="445770" indent="-102870" algn="l" defTabSz="685800" rtl="0" eaLnBrk="1" latinLnBrk="0" hangingPunct="1">
        <a:lnSpc>
          <a:spcPct val="90000"/>
        </a:lnSpc>
        <a:spcBef>
          <a:spcPts val="600"/>
        </a:spcBef>
        <a:spcAft>
          <a:spcPts val="300"/>
        </a:spcAft>
        <a:buClr>
          <a:schemeClr val="accent2"/>
        </a:buClr>
        <a:buFont typeface="Wingdings 3" pitchFamily="18" charset="2"/>
        <a:buChar char=""/>
        <a:defRPr sz="2000" kern="1200">
          <a:solidFill>
            <a:schemeClr val="tx2">
              <a:lumMod val="90000"/>
              <a:lumOff val="10000"/>
            </a:schemeClr>
          </a:solidFill>
          <a:latin typeface="+mn-lt"/>
          <a:ea typeface="+mn-ea"/>
          <a:cs typeface="+mn-cs"/>
        </a:defRPr>
      </a:lvl4pPr>
      <a:lvl5pPr marL="582930" indent="-102870" algn="l" defTabSz="685800" rtl="0" eaLnBrk="1" latinLnBrk="0" hangingPunct="1">
        <a:lnSpc>
          <a:spcPct val="90000"/>
        </a:lnSpc>
        <a:spcBef>
          <a:spcPts val="600"/>
        </a:spcBef>
        <a:spcAft>
          <a:spcPts val="300"/>
        </a:spcAft>
        <a:buClr>
          <a:schemeClr val="accent2"/>
        </a:buClr>
        <a:buFont typeface="Wingdings 3" pitchFamily="18" charset="2"/>
        <a:buChar char=""/>
        <a:defRPr sz="2000" kern="1200">
          <a:solidFill>
            <a:schemeClr val="tx2">
              <a:lumMod val="90000"/>
              <a:lumOff val="10000"/>
            </a:schemeClr>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visualstudio.microsoft.com/services/live-share/"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www.jshint.com/" TargetMode="External"/><Relationship Id="rId1" Type="http://schemas.openxmlformats.org/officeDocument/2006/relationships/slideLayout" Target="../slideLayouts/slideLayout2.xml"/><Relationship Id="rId4" Type="http://schemas.openxmlformats.org/officeDocument/2006/relationships/image" Target="../media/image36.jpg"/></Relationships>
</file>

<file path=ppt/slides/_rels/slide9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s://visualstudio.microsoft.com/services/live-share/"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5645" y="987551"/>
            <a:ext cx="8582606" cy="2468645"/>
          </a:xfrm>
        </p:spPr>
        <p:txBody>
          <a:bodyPr>
            <a:normAutofit/>
          </a:bodyPr>
          <a:lstStyle/>
          <a:p>
            <a:pPr>
              <a:lnSpc>
                <a:spcPct val="100000"/>
              </a:lnSpc>
              <a:spcBef>
                <a:spcPts val="3600"/>
              </a:spcBef>
              <a:spcAft>
                <a:spcPts val="3600"/>
              </a:spcAft>
            </a:pPr>
            <a:r>
              <a:rPr lang="zh-CN" altLang="en-US" sz="4800" dirty="0">
                <a:solidFill>
                  <a:srgbClr val="000000"/>
                </a:solidFill>
              </a:rPr>
              <a:t>软件工程</a:t>
            </a:r>
            <a:r>
              <a:rPr lang="en-US" altLang="zh-CN" sz="4800" dirty="0">
                <a:solidFill>
                  <a:srgbClr val="000000"/>
                </a:solidFill>
              </a:rPr>
              <a:t/>
            </a:r>
            <a:br>
              <a:rPr lang="en-US" altLang="zh-CN" sz="4800" dirty="0">
                <a:solidFill>
                  <a:srgbClr val="000000"/>
                </a:solidFill>
              </a:rPr>
            </a:br>
            <a:r>
              <a:rPr lang="en-US" altLang="zh-CN" sz="3200" u="sng" cap="none" dirty="0" smtClean="0">
                <a:solidFill>
                  <a:srgbClr val="000000"/>
                </a:solidFill>
                <a:effectLst>
                  <a:outerShdw blurRad="38100" dist="38100" dir="2700000" algn="tl">
                    <a:srgbClr val="000000">
                      <a:alpha val="43137"/>
                    </a:srgbClr>
                  </a:outerShdw>
                </a:effectLst>
                <a:ea typeface="华文中宋" pitchFamily="2" charset="-122"/>
              </a:rPr>
              <a:t>Software  Engineering</a:t>
            </a:r>
            <a:endParaRPr lang="zh-CN" altLang="en-US" sz="3200" cap="none" dirty="0">
              <a:solidFill>
                <a:srgbClr val="000000"/>
              </a:solidFill>
            </a:endParaRPr>
          </a:p>
        </p:txBody>
      </p:sp>
      <p:sp>
        <p:nvSpPr>
          <p:cNvPr id="3" name="副标题 2"/>
          <p:cNvSpPr>
            <a:spLocks noGrp="1"/>
          </p:cNvSpPr>
          <p:nvPr>
            <p:ph type="subTitle" idx="1"/>
          </p:nvPr>
        </p:nvSpPr>
        <p:spPr>
          <a:xfrm>
            <a:off x="1958907" y="3620351"/>
            <a:ext cx="6899344" cy="1380882"/>
          </a:xfrm>
        </p:spPr>
        <p:txBody>
          <a:bodyPr>
            <a:normAutofit/>
          </a:bodyPr>
          <a:lstStyle/>
          <a:p>
            <a:r>
              <a:rPr lang="zh-CN" altLang="en-US" sz="1800" dirty="0">
                <a:latin typeface="+mj-ea"/>
                <a:ea typeface="+mj-ea"/>
              </a:rPr>
              <a:t>          </a:t>
            </a:r>
            <a:r>
              <a:rPr lang="zh-CN" altLang="en-US" sz="1800" dirty="0" smtClean="0">
                <a:latin typeface="+mj-ea"/>
                <a:ea typeface="+mj-ea"/>
              </a:rPr>
              <a:t>河南大学软件学院                                          </a:t>
            </a:r>
            <a:r>
              <a:rPr lang="zh-CN" altLang="en-US" sz="1800" dirty="0" smtClean="0">
                <a:latin typeface="+mj-ea"/>
                <a:ea typeface="+mj-ea"/>
              </a:rPr>
              <a:t>王强</a:t>
            </a:r>
            <a:endParaRPr lang="zh-CN" altLang="en-US" sz="1800" dirty="0">
              <a:latin typeface="+mj-ea"/>
              <a:ea typeface="+mj-ea"/>
            </a:endParaRPr>
          </a:p>
        </p:txBody>
      </p:sp>
    </p:spTree>
    <p:extLst>
      <p:ext uri="{BB962C8B-B14F-4D97-AF65-F5344CB8AC3E}">
        <p14:creationId xmlns:p14="http://schemas.microsoft.com/office/powerpoint/2010/main" val="31645716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normAutofit/>
          </a:bodyPr>
          <a:lstStyle/>
          <a:p>
            <a:r>
              <a:rPr lang="zh-CN" altLang="en-US" dirty="0"/>
              <a:t>详细设计</a:t>
            </a:r>
            <a:r>
              <a:rPr lang="en-US" altLang="zh-CN" dirty="0"/>
              <a:t>——</a:t>
            </a:r>
            <a:r>
              <a:rPr lang="zh-CN" altLang="en-US" dirty="0"/>
              <a:t>程序流程图</a:t>
            </a:r>
          </a:p>
        </p:txBody>
      </p:sp>
      <p:sp>
        <p:nvSpPr>
          <p:cNvPr id="370691" name="Rectangle 3"/>
          <p:cNvSpPr>
            <a:spLocks noGrp="1" noChangeArrowheads="1"/>
          </p:cNvSpPr>
          <p:nvPr>
            <p:ph idx="1"/>
          </p:nvPr>
        </p:nvSpPr>
        <p:spPr>
          <a:xfrm>
            <a:off x="768097" y="1028699"/>
            <a:ext cx="7832833" cy="3703321"/>
          </a:xfrm>
        </p:spPr>
        <p:txBody>
          <a:bodyPr/>
          <a:lstStyle/>
          <a:p>
            <a:r>
              <a:rPr lang="zh-CN" altLang="en-US" sz="2400" dirty="0"/>
              <a:t>程序流程图是人们对解决问题的方法、思路或算法的一种描述。</a:t>
            </a:r>
            <a:endParaRPr lang="en-US" altLang="zh-CN" sz="2400" dirty="0"/>
          </a:p>
          <a:p>
            <a:r>
              <a:rPr lang="zh-CN" altLang="en-US" sz="2400" dirty="0"/>
              <a:t>流程图的优点：</a:t>
            </a:r>
          </a:p>
          <a:p>
            <a:pPr marL="994320" lvl="1" indent="-342900">
              <a:buFont typeface="+mj-lt"/>
              <a:buAutoNum type="arabicPeriod"/>
            </a:pPr>
            <a:r>
              <a:rPr lang="zh-CN" altLang="en-US" sz="2000" dirty="0"/>
              <a:t>采用简单规范的符号，画法简单。</a:t>
            </a:r>
          </a:p>
          <a:p>
            <a:pPr marL="994320" lvl="1" indent="-342900">
              <a:buFont typeface="+mj-lt"/>
              <a:buAutoNum type="arabicPeriod"/>
            </a:pPr>
            <a:r>
              <a:rPr lang="zh-CN" altLang="en-US" sz="2000" dirty="0"/>
              <a:t>结构清晰，逻辑性强。</a:t>
            </a:r>
          </a:p>
          <a:p>
            <a:pPr marL="994320" lvl="1" indent="-342900">
              <a:buFont typeface="+mj-lt"/>
              <a:buAutoNum type="arabicPeriod"/>
            </a:pPr>
            <a:r>
              <a:rPr lang="zh-CN" altLang="en-US" sz="2000" dirty="0"/>
              <a:t>便于描述，容易理解。 </a:t>
            </a:r>
          </a:p>
        </p:txBody>
      </p:sp>
      <p:sp>
        <p:nvSpPr>
          <p:cNvPr id="2" name="日期占位符 1"/>
          <p:cNvSpPr>
            <a:spLocks noGrp="1"/>
          </p:cNvSpPr>
          <p:nvPr>
            <p:ph type="dt" sz="half" idx="10"/>
          </p:nvPr>
        </p:nvSpPr>
        <p:spPr/>
        <p:txBody>
          <a:bodyPr/>
          <a:lstStyle/>
          <a:p>
            <a:fld id="{5E63EA0B-16EC-4364-A3EF-F9D6DAF79665}" type="datetime1">
              <a:rPr lang="zh-CN" altLang="en-US" smtClean="0"/>
              <a:t>2020/6/10</a:t>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a:t>
            </a:fld>
            <a:endParaRPr lang="zh-CN" altLang="en-US" dirty="0"/>
          </a:p>
        </p:txBody>
      </p:sp>
    </p:spTree>
    <p:extLst>
      <p:ext uri="{BB962C8B-B14F-4D97-AF65-F5344CB8AC3E}">
        <p14:creationId xmlns:p14="http://schemas.microsoft.com/office/powerpoint/2010/main" val="1221249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smtClean="0"/>
              <a:t>结对编程的好处</a:t>
            </a:r>
            <a:endParaRPr lang="en-US" dirty="0"/>
          </a:p>
        </p:txBody>
      </p:sp>
      <p:sp>
        <p:nvSpPr>
          <p:cNvPr id="2" name="Content Placeholder 1"/>
          <p:cNvSpPr>
            <a:spLocks noGrp="1"/>
          </p:cNvSpPr>
          <p:nvPr>
            <p:ph idx="1"/>
          </p:nvPr>
        </p:nvSpPr>
        <p:spPr/>
        <p:txBody>
          <a:bodyPr>
            <a:normAutofit/>
          </a:bodyPr>
          <a:lstStyle/>
          <a:p>
            <a:r>
              <a:rPr lang="zh-CN" altLang="en-US" sz="2400" dirty="0"/>
              <a:t>提高士气</a:t>
            </a:r>
            <a:r>
              <a:rPr lang="en-US" sz="2400" dirty="0"/>
              <a:t> </a:t>
            </a:r>
          </a:p>
          <a:p>
            <a:pPr lvl="1"/>
            <a:r>
              <a:rPr lang="zh-CN" altLang="en-US" sz="2000" dirty="0"/>
              <a:t>觉得自己的工作有另一人</a:t>
            </a:r>
            <a:r>
              <a:rPr lang="zh-CN" altLang="en-US" sz="2000" dirty="0" smtClean="0"/>
              <a:t>认可</a:t>
            </a:r>
            <a:endParaRPr lang="en-US" sz="2000" dirty="0"/>
          </a:p>
          <a:p>
            <a:r>
              <a:rPr lang="zh-CN" altLang="en-US" sz="2400" dirty="0"/>
              <a:t>减轻风险</a:t>
            </a:r>
            <a:r>
              <a:rPr lang="en-US" sz="2400" dirty="0"/>
              <a:t> </a:t>
            </a:r>
          </a:p>
          <a:p>
            <a:pPr lvl="1"/>
            <a:r>
              <a:rPr lang="zh-CN" altLang="en-US" sz="2000" dirty="0"/>
              <a:t>在团队中有一些 “知识的冗余”，降低了成员离开的负面影响</a:t>
            </a:r>
            <a:endParaRPr lang="en-US" sz="2000" dirty="0"/>
          </a:p>
          <a:p>
            <a:r>
              <a:rPr lang="zh-CN" altLang="en-US" sz="2400" dirty="0"/>
              <a:t>提高效率</a:t>
            </a:r>
            <a:r>
              <a:rPr lang="en-US" sz="2400" dirty="0"/>
              <a:t> </a:t>
            </a:r>
          </a:p>
          <a:p>
            <a:pPr lvl="1"/>
            <a:r>
              <a:rPr lang="zh-CN" altLang="en-US" sz="2000" dirty="0"/>
              <a:t>两人在一起不好意思偷懒或开小差上网</a:t>
            </a:r>
            <a:endParaRPr 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100</a:t>
            </a:fld>
            <a:endParaRPr lang="zh-CN" altLang="en-US" dirty="0"/>
          </a:p>
        </p:txBody>
      </p:sp>
      <p:sp>
        <p:nvSpPr>
          <p:cNvPr id="5" name="日期占位符 4"/>
          <p:cNvSpPr>
            <a:spLocks noGrp="1"/>
          </p:cNvSpPr>
          <p:nvPr>
            <p:ph type="dt" sz="half" idx="10"/>
          </p:nvPr>
        </p:nvSpPr>
        <p:spPr/>
        <p:txBody>
          <a:bodyPr/>
          <a:lstStyle/>
          <a:p>
            <a:fld id="{3B346584-7611-42AC-B7CE-55D02A20E164}" type="datetime1">
              <a:rPr lang="zh-CN" altLang="en-US" smtClean="0"/>
              <a:t>2020/6/10</a:t>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324836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smtClean="0"/>
              <a:t>结对编程的坏处</a:t>
            </a:r>
            <a:endParaRPr lang="en-US" dirty="0"/>
          </a:p>
        </p:txBody>
      </p:sp>
      <p:sp>
        <p:nvSpPr>
          <p:cNvPr id="2" name="Content Placeholder 1"/>
          <p:cNvSpPr>
            <a:spLocks noGrp="1"/>
          </p:cNvSpPr>
          <p:nvPr>
            <p:ph idx="1"/>
          </p:nvPr>
        </p:nvSpPr>
        <p:spPr>
          <a:xfrm>
            <a:off x="768097" y="794623"/>
            <a:ext cx="7832833" cy="3868817"/>
          </a:xfrm>
        </p:spPr>
        <p:txBody>
          <a:bodyPr>
            <a:noAutofit/>
          </a:bodyPr>
          <a:lstStyle/>
          <a:p>
            <a:pPr>
              <a:lnSpc>
                <a:spcPct val="100000"/>
              </a:lnSpc>
            </a:pPr>
            <a:r>
              <a:rPr lang="zh-CN" altLang="en-US" sz="2400" dirty="0"/>
              <a:t>工作方式的不同</a:t>
            </a:r>
            <a:endParaRPr lang="en-US" sz="2400" dirty="0"/>
          </a:p>
          <a:p>
            <a:pPr lvl="1">
              <a:lnSpc>
                <a:spcPct val="100000"/>
              </a:lnSpc>
            </a:pPr>
            <a:r>
              <a:rPr lang="zh-CN" altLang="en-US" sz="2000" dirty="0"/>
              <a:t>大多数人觉得喜欢一个人工作</a:t>
            </a:r>
            <a:endParaRPr lang="en-US" sz="2000" dirty="0"/>
          </a:p>
          <a:p>
            <a:pPr>
              <a:lnSpc>
                <a:spcPct val="100000"/>
              </a:lnSpc>
            </a:pPr>
            <a:r>
              <a:rPr lang="zh-CN" altLang="en-US" sz="2400" dirty="0"/>
              <a:t>让人感觉到威胁</a:t>
            </a:r>
            <a:r>
              <a:rPr lang="en-US" sz="2400" dirty="0"/>
              <a:t> </a:t>
            </a:r>
          </a:p>
          <a:p>
            <a:pPr lvl="1">
              <a:lnSpc>
                <a:spcPct val="100000"/>
              </a:lnSpc>
            </a:pPr>
            <a:r>
              <a:rPr lang="zh-CN" altLang="en-US" sz="2000" dirty="0"/>
              <a:t>新手 </a:t>
            </a:r>
            <a:r>
              <a:rPr lang="en-US" altLang="zh-CN" sz="2000" dirty="0"/>
              <a:t>vs. </a:t>
            </a:r>
            <a:r>
              <a:rPr lang="zh-CN" altLang="en-US" sz="2000" dirty="0"/>
              <a:t>老手</a:t>
            </a:r>
            <a:endParaRPr lang="en-US" sz="2000" dirty="0"/>
          </a:p>
          <a:p>
            <a:pPr>
              <a:lnSpc>
                <a:spcPct val="100000"/>
              </a:lnSpc>
            </a:pPr>
            <a:r>
              <a:rPr lang="zh-CN" altLang="en-US" sz="2400" dirty="0"/>
              <a:t>时间可能花在培训上面 （也有价值）</a:t>
            </a:r>
            <a:endParaRPr lang="en-US" altLang="zh-CN" sz="2400" dirty="0"/>
          </a:p>
          <a:p>
            <a:pPr lvl="1">
              <a:lnSpc>
                <a:spcPct val="100000"/>
              </a:lnSpc>
            </a:pPr>
            <a:r>
              <a:rPr lang="zh-CN" altLang="en-US" sz="2000" dirty="0"/>
              <a:t>老手 </a:t>
            </a:r>
            <a:r>
              <a:rPr lang="en-US" altLang="zh-CN" sz="2000" dirty="0"/>
              <a:t>vs. </a:t>
            </a:r>
            <a:r>
              <a:rPr lang="zh-CN" altLang="en-US" sz="2000" dirty="0"/>
              <a:t>新手</a:t>
            </a:r>
            <a:endParaRPr lang="en-US" sz="2000" dirty="0"/>
          </a:p>
          <a:p>
            <a:pPr>
              <a:lnSpc>
                <a:spcPct val="100000"/>
              </a:lnSpc>
            </a:pPr>
            <a:r>
              <a:rPr lang="zh-CN" altLang="en-US" sz="2400" dirty="0"/>
              <a:t>对个人情绪，自尊的影响</a:t>
            </a:r>
            <a:endParaRPr lang="en-US" sz="2400" dirty="0"/>
          </a:p>
          <a:p>
            <a:pPr lvl="1">
              <a:lnSpc>
                <a:spcPct val="100000"/>
              </a:lnSpc>
            </a:pPr>
            <a:r>
              <a:rPr lang="en-US" sz="2000" dirty="0"/>
              <a:t>“my code”  vs. “your code”</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101</a:t>
            </a:fld>
            <a:endParaRPr lang="zh-CN" altLang="en-US" dirty="0"/>
          </a:p>
        </p:txBody>
      </p:sp>
      <p:sp>
        <p:nvSpPr>
          <p:cNvPr id="5" name="日期占位符 4"/>
          <p:cNvSpPr>
            <a:spLocks noGrp="1"/>
          </p:cNvSpPr>
          <p:nvPr>
            <p:ph type="dt" sz="half" idx="10"/>
          </p:nvPr>
        </p:nvSpPr>
        <p:spPr/>
        <p:txBody>
          <a:bodyPr/>
          <a:lstStyle/>
          <a:p>
            <a:fld id="{907B6F49-CAEE-4FF1-BAD9-511EFB54E535}" type="datetime1">
              <a:rPr lang="zh-CN" altLang="en-US" smtClean="0"/>
              <a:t>2020/6/10</a:t>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335373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zh-CN" altLang="en-US" dirty="0"/>
              <a:t>最合适的场景</a:t>
            </a:r>
            <a:endParaRPr lang="en-US" dirty="0"/>
          </a:p>
        </p:txBody>
      </p:sp>
      <p:sp>
        <p:nvSpPr>
          <p:cNvPr id="2" name="Content Placeholder 1"/>
          <p:cNvSpPr>
            <a:spLocks noGrp="1"/>
          </p:cNvSpPr>
          <p:nvPr>
            <p:ph idx="1"/>
          </p:nvPr>
        </p:nvSpPr>
        <p:spPr/>
        <p:txBody>
          <a:bodyPr>
            <a:normAutofit fontScale="85000" lnSpcReduction="20000"/>
          </a:bodyPr>
          <a:lstStyle/>
          <a:p>
            <a:r>
              <a:rPr lang="zh-CN" altLang="en-US" dirty="0"/>
              <a:t>降低容易犯的错误</a:t>
            </a:r>
            <a:endParaRPr lang="en-US" dirty="0"/>
          </a:p>
          <a:p>
            <a:r>
              <a:rPr lang="zh-CN" altLang="en-US" dirty="0"/>
              <a:t>新手 </a:t>
            </a:r>
            <a:r>
              <a:rPr lang="en-US" altLang="zh-CN" dirty="0"/>
              <a:t>+ </a:t>
            </a:r>
            <a:r>
              <a:rPr lang="zh-CN" altLang="en-US" dirty="0"/>
              <a:t>新手， 或者双方各有明显弱点</a:t>
            </a:r>
            <a:endParaRPr lang="en-US" dirty="0"/>
          </a:p>
          <a:p>
            <a:r>
              <a:rPr lang="zh-CN" altLang="en-US" dirty="0"/>
              <a:t>探索一个新的领域</a:t>
            </a:r>
            <a:endParaRPr lang="en-US" dirty="0"/>
          </a:p>
          <a:p>
            <a:r>
              <a:rPr lang="zh-CN" altLang="en-US" dirty="0"/>
              <a:t>传播知识和技能</a:t>
            </a:r>
            <a:endParaRPr lang="en-US" altLang="zh-CN" dirty="0"/>
          </a:p>
          <a:p>
            <a:pPr lvl="1"/>
            <a:r>
              <a:rPr lang="zh-CN" altLang="en-US" dirty="0"/>
              <a:t>老手 </a:t>
            </a:r>
            <a:r>
              <a:rPr lang="en-US" altLang="zh-CN" dirty="0"/>
              <a:t>+ </a:t>
            </a:r>
            <a:r>
              <a:rPr lang="zh-CN" altLang="en-US" dirty="0"/>
              <a:t>新手 也可以</a:t>
            </a:r>
            <a:endParaRPr lang="en-US" altLang="zh-CN" dirty="0"/>
          </a:p>
          <a:p>
            <a:r>
              <a:rPr lang="zh-CN" altLang="en-US" dirty="0"/>
              <a:t>工具：</a:t>
            </a:r>
            <a:endParaRPr lang="en-US" altLang="zh-CN" dirty="0"/>
          </a:p>
          <a:p>
            <a:pPr lvl="1"/>
            <a:r>
              <a:rPr lang="zh-CN" altLang="en-US" dirty="0"/>
              <a:t>排排坐，一个电脑</a:t>
            </a:r>
            <a:endParaRPr lang="en-US" altLang="zh-CN" dirty="0"/>
          </a:p>
          <a:p>
            <a:pPr lvl="1"/>
            <a:r>
              <a:rPr lang="en-US" altLang="zh-CN" dirty="0">
                <a:hlinkClick r:id="rId2"/>
              </a:rPr>
              <a:t>VS Live Share</a:t>
            </a:r>
            <a:endParaRPr lang="en-US"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102</a:t>
            </a:fld>
            <a:endParaRPr lang="zh-CN" altLang="en-US" dirty="0"/>
          </a:p>
        </p:txBody>
      </p:sp>
      <p:sp>
        <p:nvSpPr>
          <p:cNvPr id="5" name="日期占位符 4"/>
          <p:cNvSpPr>
            <a:spLocks noGrp="1"/>
          </p:cNvSpPr>
          <p:nvPr>
            <p:ph type="dt" sz="half" idx="10"/>
          </p:nvPr>
        </p:nvSpPr>
        <p:spPr/>
        <p:txBody>
          <a:bodyPr/>
          <a:lstStyle/>
          <a:p>
            <a:fld id="{64A21D9D-F7C9-480D-A66D-A59042A6A3E4}" type="datetime1">
              <a:rPr lang="zh-CN" altLang="en-US" smtClean="0"/>
              <a:t>2020/6/10</a:t>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pic>
        <p:nvPicPr>
          <p:cNvPr id="9" name="图片 8"/>
          <p:cNvPicPr>
            <a:picLocks noChangeAspect="1"/>
          </p:cNvPicPr>
          <p:nvPr/>
        </p:nvPicPr>
        <p:blipFill>
          <a:blip r:embed="rId3"/>
          <a:stretch>
            <a:fillRect/>
          </a:stretch>
        </p:blipFill>
        <p:spPr>
          <a:xfrm>
            <a:off x="5816226" y="1735940"/>
            <a:ext cx="2676899" cy="1867161"/>
          </a:xfrm>
          <a:prstGeom prst="rect">
            <a:avLst/>
          </a:prstGeom>
          <a:effectLst>
            <a:outerShdw blurRad="647700" dist="635000" dir="5040000" sx="85000" sy="85000" algn="ctr" rotWithShape="0">
              <a:srgbClr val="000000">
                <a:alpha val="17000"/>
              </a:srgbClr>
            </a:outerShdw>
          </a:effectLst>
        </p:spPr>
      </p:pic>
    </p:spTree>
    <p:extLst>
      <p:ext uri="{BB962C8B-B14F-4D97-AF65-F5344CB8AC3E}">
        <p14:creationId xmlns:p14="http://schemas.microsoft.com/office/powerpoint/2010/main" val="2206201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4ACB56-9A34-4DD2-A48A-CB754792C2D4}"/>
              </a:ext>
            </a:extLst>
          </p:cNvPr>
          <p:cNvSpPr>
            <a:spLocks noGrp="1"/>
          </p:cNvSpPr>
          <p:nvPr>
            <p:ph type="title"/>
          </p:nvPr>
        </p:nvSpPr>
        <p:spPr/>
        <p:txBody>
          <a:bodyPr/>
          <a:lstStyle/>
          <a:p>
            <a:r>
              <a:rPr lang="zh-CN" altLang="en-US" dirty="0"/>
              <a:t>不适合的场景</a:t>
            </a:r>
            <a:endParaRPr lang="en-US" dirty="0"/>
          </a:p>
        </p:txBody>
      </p:sp>
      <p:sp>
        <p:nvSpPr>
          <p:cNvPr id="3" name="Content Placeholder 2">
            <a:extLst>
              <a:ext uri="{FF2B5EF4-FFF2-40B4-BE49-F238E27FC236}">
                <a16:creationId xmlns:a16="http://schemas.microsoft.com/office/drawing/2014/main" xmlns="" id="{8032F2D3-7A45-407F-984A-A2D5E771E1AE}"/>
              </a:ext>
            </a:extLst>
          </p:cNvPr>
          <p:cNvSpPr>
            <a:spLocks noGrp="1"/>
          </p:cNvSpPr>
          <p:nvPr>
            <p:ph idx="1"/>
          </p:nvPr>
        </p:nvSpPr>
        <p:spPr/>
        <p:txBody>
          <a:bodyPr>
            <a:normAutofit fontScale="77500" lnSpcReduction="20000"/>
          </a:bodyPr>
          <a:lstStyle/>
          <a:p>
            <a:pPr marL="457200" indent="-457200"/>
            <a:r>
              <a:rPr lang="zh-CN" altLang="en-US" dirty="0"/>
              <a:t>需要深入地研究的项目，需要一个人长时间的独立</a:t>
            </a:r>
            <a:r>
              <a:rPr lang="zh-CN" altLang="en-US" dirty="0" smtClean="0"/>
              <a:t>钻研。</a:t>
            </a:r>
            <a:endParaRPr lang="en-US" altLang="zh-CN" dirty="0"/>
          </a:p>
          <a:p>
            <a:pPr marL="457200" indent="-457200"/>
            <a:r>
              <a:rPr lang="zh-CN" altLang="en-US" dirty="0"/>
              <a:t>在做后期维护的时候，如果维护的技术含量不高，只需要做有效的复审即</a:t>
            </a:r>
            <a:r>
              <a:rPr lang="zh-CN" altLang="en-US" dirty="0" smtClean="0"/>
              <a:t>可。</a:t>
            </a:r>
            <a:endParaRPr lang="en-US" altLang="zh-CN" dirty="0"/>
          </a:p>
          <a:p>
            <a:pPr marL="457200" indent="-457200"/>
            <a:r>
              <a:rPr lang="zh-CN" altLang="en-US" dirty="0" smtClean="0"/>
              <a:t>如果</a:t>
            </a:r>
            <a:r>
              <a:rPr lang="zh-CN" altLang="en-US" dirty="0"/>
              <a:t>验证测试需要运行很长时间，那么两个人在那里等待结果是有点浪费时间。</a:t>
            </a:r>
            <a:endParaRPr lang="en-US" altLang="zh-CN" dirty="0"/>
          </a:p>
          <a:p>
            <a:pPr marL="457200" indent="-457200"/>
            <a:r>
              <a:rPr lang="zh-CN" altLang="en-US" dirty="0"/>
              <a:t>如果团队的人员要在多个项目中工作，不能充分保证足够的结对编程时间，那么成员要经 常处于等待的状态，反而影响效率。</a:t>
            </a:r>
            <a:endParaRPr lang="en-US" altLang="zh-CN" dirty="0"/>
          </a:p>
          <a:p>
            <a:pPr marL="457200" indent="-457200"/>
            <a:r>
              <a:rPr lang="zh-CN" altLang="en-US" dirty="0"/>
              <a:t>关键是如何</a:t>
            </a:r>
            <a:r>
              <a:rPr lang="zh-CN" altLang="en-US" b="1" dirty="0">
                <a:solidFill>
                  <a:srgbClr val="FF0000"/>
                </a:solidFill>
              </a:rPr>
              <a:t>最大限度地发挥“领航员”的作用</a:t>
            </a:r>
            <a:r>
              <a:rPr lang="zh-CN" altLang="en-US" dirty="0"/>
              <a:t>，如果用处不大，也就无需结对。</a:t>
            </a:r>
          </a:p>
          <a:p>
            <a:pPr marL="457200" indent="-457200"/>
            <a:endParaRPr lang="en-US" dirty="0"/>
          </a:p>
        </p:txBody>
      </p:sp>
      <p:sp>
        <p:nvSpPr>
          <p:cNvPr id="5" name="日期占位符 4"/>
          <p:cNvSpPr>
            <a:spLocks noGrp="1"/>
          </p:cNvSpPr>
          <p:nvPr>
            <p:ph type="dt" sz="half" idx="10"/>
          </p:nvPr>
        </p:nvSpPr>
        <p:spPr/>
        <p:txBody>
          <a:bodyPr/>
          <a:lstStyle/>
          <a:p>
            <a:fld id="{C2760477-BEFE-42FC-9AAA-7D2DB2543294}" type="datetime1">
              <a:rPr lang="zh-CN" altLang="en-US" smtClean="0"/>
              <a:t>2020/6/10</a:t>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103</a:t>
            </a:fld>
            <a:endParaRPr lang="zh-CN" altLang="en-US" dirty="0"/>
          </a:p>
        </p:txBody>
      </p:sp>
    </p:spTree>
    <p:extLst>
      <p:ext uri="{BB962C8B-B14F-4D97-AF65-F5344CB8AC3E}">
        <p14:creationId xmlns:p14="http://schemas.microsoft.com/office/powerpoint/2010/main" val="1501102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95492" y="969796"/>
            <a:ext cx="5268599" cy="3537347"/>
          </a:xfrm>
        </p:spPr>
        <p:txBody>
          <a:bodyPr>
            <a:normAutofit fontScale="85000" lnSpcReduction="20000"/>
          </a:bodyPr>
          <a:lstStyle/>
          <a:p>
            <a:pPr>
              <a:lnSpc>
                <a:spcPct val="120000"/>
              </a:lnSpc>
              <a:spcBef>
                <a:spcPts val="450"/>
              </a:spcBef>
            </a:pPr>
            <a:r>
              <a:rPr lang="zh-CN" altLang="en-US" dirty="0" smtClean="0"/>
              <a:t>软件的详细设计</a:t>
            </a:r>
            <a:endParaRPr lang="en-US" altLang="zh-CN" dirty="0"/>
          </a:p>
          <a:p>
            <a:pPr marL="994320" lvl="1" indent="-342900">
              <a:lnSpc>
                <a:spcPct val="120000"/>
              </a:lnSpc>
              <a:spcBef>
                <a:spcPts val="900"/>
              </a:spcBef>
              <a:buClr>
                <a:srgbClr val="CA0098"/>
              </a:buClr>
              <a:buFont typeface="Arial" panose="020B0604020202020204" pitchFamily="34" charset="0"/>
              <a:buChar char="♥"/>
            </a:pPr>
            <a:r>
              <a:rPr lang="zh-CN" altLang="en-US" dirty="0" smtClean="0"/>
              <a:t>详细设计的工作任务</a:t>
            </a:r>
          </a:p>
          <a:p>
            <a:pPr marL="994320" lvl="1" indent="-342900">
              <a:lnSpc>
                <a:spcPct val="120000"/>
              </a:lnSpc>
              <a:spcBef>
                <a:spcPts val="900"/>
              </a:spcBef>
              <a:buClr>
                <a:srgbClr val="CA0098"/>
              </a:buClr>
              <a:buFont typeface="Arial" panose="020B0604020202020204" pitchFamily="34" charset="0"/>
              <a:buChar char="♥"/>
            </a:pPr>
            <a:r>
              <a:rPr lang="zh-CN" altLang="en-US" dirty="0" smtClean="0"/>
              <a:t>详细设计的工具</a:t>
            </a:r>
          </a:p>
          <a:p>
            <a:pPr>
              <a:lnSpc>
                <a:spcPct val="120000"/>
              </a:lnSpc>
              <a:spcBef>
                <a:spcPts val="450"/>
              </a:spcBef>
            </a:pPr>
            <a:r>
              <a:rPr lang="zh-CN" altLang="en-US" dirty="0" smtClean="0"/>
              <a:t>软件的编码实现</a:t>
            </a:r>
            <a:endParaRPr lang="en-US" altLang="zh-CN" dirty="0" smtClean="0"/>
          </a:p>
          <a:p>
            <a:pPr marL="994320" lvl="1" indent="-342900">
              <a:lnSpc>
                <a:spcPct val="120000"/>
              </a:lnSpc>
              <a:spcBef>
                <a:spcPts val="900"/>
              </a:spcBef>
              <a:buClr>
                <a:srgbClr val="CA0098"/>
              </a:buClr>
              <a:buFont typeface="Arial" panose="020B0604020202020204" pitchFamily="34" charset="0"/>
              <a:buChar char="♥"/>
            </a:pPr>
            <a:r>
              <a:rPr lang="zh-CN" altLang="en-US" dirty="0" smtClean="0"/>
              <a:t>编写高质量代码和编码标准规范</a:t>
            </a:r>
            <a:endParaRPr lang="en-US" altLang="zh-CN" dirty="0" smtClean="0"/>
          </a:p>
          <a:p>
            <a:pPr marL="994320" lvl="1" indent="-342900">
              <a:lnSpc>
                <a:spcPct val="120000"/>
              </a:lnSpc>
              <a:spcBef>
                <a:spcPts val="900"/>
              </a:spcBef>
              <a:buClr>
                <a:srgbClr val="CA0098"/>
              </a:buClr>
              <a:buFont typeface="Arial" panose="020B0604020202020204" pitchFamily="34" charset="0"/>
              <a:buChar char="♥"/>
            </a:pPr>
            <a:r>
              <a:rPr lang="zh-CN" altLang="en-US" dirty="0" smtClean="0"/>
              <a:t>代码审查和结对编程</a:t>
            </a:r>
            <a:endParaRPr lang="en-US" altLang="zh-CN" dirty="0" smtClean="0"/>
          </a:p>
          <a:p>
            <a:pPr marL="457200" indent="-457200">
              <a:lnSpc>
                <a:spcPct val="120000"/>
              </a:lnSpc>
              <a:spcBef>
                <a:spcPts val="900"/>
              </a:spcBef>
            </a:pPr>
            <a:r>
              <a:rPr lang="zh-CN" altLang="en-US" dirty="0" smtClean="0"/>
              <a:t>课后作业：</a:t>
            </a:r>
          </a:p>
          <a:p>
            <a:pPr marL="994320" lvl="1" indent="-342900">
              <a:lnSpc>
                <a:spcPct val="120000"/>
              </a:lnSpc>
              <a:spcBef>
                <a:spcPts val="900"/>
              </a:spcBef>
              <a:buClr>
                <a:srgbClr val="CA0098"/>
              </a:buClr>
              <a:buFont typeface="Arial" panose="020B0604020202020204" pitchFamily="34" charset="0"/>
              <a:buChar char="♥"/>
            </a:pPr>
            <a:r>
              <a:rPr lang="zh-CN" altLang="en-US" dirty="0" smtClean="0"/>
              <a:t>完成系统设计阶段的学堂在线测试</a:t>
            </a:r>
            <a:endParaRPr lang="en-US" altLang="zh-CN" dirty="0" smtClean="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104</a:t>
            </a:fld>
            <a:endParaRPr lang="zh-CN" altLang="en-US" dirty="0"/>
          </a:p>
        </p:txBody>
      </p:sp>
      <p:sp>
        <p:nvSpPr>
          <p:cNvPr id="4" name="标题 3"/>
          <p:cNvSpPr>
            <a:spLocks noGrp="1"/>
          </p:cNvSpPr>
          <p:nvPr>
            <p:ph type="title"/>
          </p:nvPr>
        </p:nvSpPr>
        <p:spPr/>
        <p:txBody>
          <a:bodyPr/>
          <a:lstStyle/>
          <a:p>
            <a:r>
              <a:rPr lang="zh-CN" altLang="en-US" dirty="0"/>
              <a:t>本课小结</a:t>
            </a:r>
          </a:p>
        </p:txBody>
      </p:sp>
      <p:grpSp>
        <p:nvGrpSpPr>
          <p:cNvPr id="7" name="Group 6"/>
          <p:cNvGrpSpPr/>
          <p:nvPr/>
        </p:nvGrpSpPr>
        <p:grpSpPr>
          <a:xfrm>
            <a:off x="5648675" y="1409536"/>
            <a:ext cx="3209575" cy="3270280"/>
            <a:chOff x="3827463" y="1565275"/>
            <a:chExt cx="1195388" cy="1271588"/>
          </a:xfrm>
          <a:solidFill>
            <a:srgbClr val="92D050"/>
          </a:solidFill>
        </p:grpSpPr>
        <p:sp>
          <p:nvSpPr>
            <p:cNvPr id="8" name="Freeform 70"/>
            <p:cNvSpPr>
              <a:spLocks/>
            </p:cNvSpPr>
            <p:nvPr/>
          </p:nvSpPr>
          <p:spPr bwMode="auto">
            <a:xfrm>
              <a:off x="4010026" y="1708150"/>
              <a:ext cx="835025" cy="1128713"/>
            </a:xfrm>
            <a:custGeom>
              <a:avLst/>
              <a:gdLst/>
              <a:ahLst/>
              <a:cxnLst>
                <a:cxn ang="0">
                  <a:pos x="104" y="385"/>
                </a:cxn>
                <a:cxn ang="0">
                  <a:pos x="112" y="230"/>
                </a:cxn>
                <a:cxn ang="0">
                  <a:pos x="6" y="164"/>
                </a:cxn>
                <a:cxn ang="0">
                  <a:pos x="121" y="191"/>
                </a:cxn>
                <a:cxn ang="0">
                  <a:pos x="126" y="93"/>
                </a:cxn>
                <a:cxn ang="0">
                  <a:pos x="76" y="29"/>
                </a:cxn>
                <a:cxn ang="0">
                  <a:pos x="132" y="61"/>
                </a:cxn>
                <a:cxn ang="0">
                  <a:pos x="174" y="5"/>
                </a:cxn>
                <a:cxn ang="0">
                  <a:pos x="149" y="79"/>
                </a:cxn>
                <a:cxn ang="0">
                  <a:pos x="171" y="196"/>
                </a:cxn>
                <a:cxn ang="0">
                  <a:pos x="277" y="149"/>
                </a:cxn>
                <a:cxn ang="0">
                  <a:pos x="177" y="228"/>
                </a:cxn>
                <a:cxn ang="0">
                  <a:pos x="178" y="385"/>
                </a:cxn>
                <a:cxn ang="0">
                  <a:pos x="104" y="385"/>
                </a:cxn>
              </a:cxnLst>
              <a:rect l="0" t="0" r="r" b="b"/>
              <a:pathLst>
                <a:path w="285" h="385">
                  <a:moveTo>
                    <a:pt x="104" y="385"/>
                  </a:moveTo>
                  <a:cubicBezTo>
                    <a:pt x="104" y="385"/>
                    <a:pt x="139" y="260"/>
                    <a:pt x="112" y="230"/>
                  </a:cubicBezTo>
                  <a:cubicBezTo>
                    <a:pt x="64" y="179"/>
                    <a:pt x="0" y="166"/>
                    <a:pt x="6" y="164"/>
                  </a:cubicBezTo>
                  <a:cubicBezTo>
                    <a:pt x="44" y="154"/>
                    <a:pt x="105" y="205"/>
                    <a:pt x="121" y="191"/>
                  </a:cubicBezTo>
                  <a:cubicBezTo>
                    <a:pt x="134" y="180"/>
                    <a:pt x="136" y="117"/>
                    <a:pt x="126" y="93"/>
                  </a:cubicBezTo>
                  <a:cubicBezTo>
                    <a:pt x="107" y="46"/>
                    <a:pt x="60" y="29"/>
                    <a:pt x="76" y="29"/>
                  </a:cubicBezTo>
                  <a:cubicBezTo>
                    <a:pt x="98" y="29"/>
                    <a:pt x="128" y="66"/>
                    <a:pt x="132" y="61"/>
                  </a:cubicBezTo>
                  <a:cubicBezTo>
                    <a:pt x="137" y="57"/>
                    <a:pt x="164" y="0"/>
                    <a:pt x="174" y="5"/>
                  </a:cubicBezTo>
                  <a:cubicBezTo>
                    <a:pt x="177" y="7"/>
                    <a:pt x="149" y="36"/>
                    <a:pt x="149" y="79"/>
                  </a:cubicBezTo>
                  <a:cubicBezTo>
                    <a:pt x="149" y="121"/>
                    <a:pt x="154" y="206"/>
                    <a:pt x="171" y="196"/>
                  </a:cubicBezTo>
                  <a:cubicBezTo>
                    <a:pt x="200" y="178"/>
                    <a:pt x="257" y="147"/>
                    <a:pt x="277" y="149"/>
                  </a:cubicBezTo>
                  <a:cubicBezTo>
                    <a:pt x="285" y="150"/>
                    <a:pt x="196" y="185"/>
                    <a:pt x="177" y="228"/>
                  </a:cubicBezTo>
                  <a:cubicBezTo>
                    <a:pt x="161" y="264"/>
                    <a:pt x="170" y="373"/>
                    <a:pt x="178" y="385"/>
                  </a:cubicBezTo>
                  <a:lnTo>
                    <a:pt x="104" y="385"/>
                  </a:lnTo>
                  <a:close/>
                </a:path>
              </a:pathLst>
            </a:custGeom>
            <a:solidFill>
              <a:srgbClr val="B6531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9" name="Freeform 71"/>
            <p:cNvSpPr>
              <a:spLocks/>
            </p:cNvSpPr>
            <p:nvPr/>
          </p:nvSpPr>
          <p:spPr bwMode="auto">
            <a:xfrm>
              <a:off x="4495801" y="2089150"/>
              <a:ext cx="166688" cy="114300"/>
            </a:xfrm>
            <a:custGeom>
              <a:avLst/>
              <a:gdLst/>
              <a:ahLst/>
              <a:cxnLst>
                <a:cxn ang="0">
                  <a:pos x="27" y="39"/>
                </a:cxn>
                <a:cxn ang="0">
                  <a:pos x="20" y="0"/>
                </a:cxn>
                <a:cxn ang="0">
                  <a:pos x="27" y="39"/>
                </a:cxn>
              </a:cxnLst>
              <a:rect l="0" t="0" r="r" b="b"/>
              <a:pathLst>
                <a:path w="57" h="39">
                  <a:moveTo>
                    <a:pt x="27" y="39"/>
                  </a:moveTo>
                  <a:cubicBezTo>
                    <a:pt x="27" y="39"/>
                    <a:pt x="0" y="36"/>
                    <a:pt x="20" y="0"/>
                  </a:cubicBezTo>
                  <a:cubicBezTo>
                    <a:pt x="20" y="0"/>
                    <a:pt x="57" y="26"/>
                    <a:pt x="27"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10" name="Freeform 72"/>
            <p:cNvSpPr>
              <a:spLocks/>
            </p:cNvSpPr>
            <p:nvPr/>
          </p:nvSpPr>
          <p:spPr bwMode="auto">
            <a:xfrm>
              <a:off x="4621213" y="2025650"/>
              <a:ext cx="161925" cy="117475"/>
            </a:xfrm>
            <a:custGeom>
              <a:avLst/>
              <a:gdLst/>
              <a:ahLst/>
              <a:cxnLst>
                <a:cxn ang="0">
                  <a:pos x="23" y="40"/>
                </a:cxn>
                <a:cxn ang="0">
                  <a:pos x="27" y="0"/>
                </a:cxn>
                <a:cxn ang="0">
                  <a:pos x="23" y="40"/>
                </a:cxn>
              </a:cxnLst>
              <a:rect l="0" t="0" r="r" b="b"/>
              <a:pathLst>
                <a:path w="55" h="40">
                  <a:moveTo>
                    <a:pt x="23" y="40"/>
                  </a:moveTo>
                  <a:cubicBezTo>
                    <a:pt x="23" y="40"/>
                    <a:pt x="0" y="32"/>
                    <a:pt x="27" y="0"/>
                  </a:cubicBezTo>
                  <a:cubicBezTo>
                    <a:pt x="27" y="0"/>
                    <a:pt x="55" y="35"/>
                    <a:pt x="23" y="4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11" name="Freeform 73"/>
            <p:cNvSpPr>
              <a:spLocks/>
            </p:cNvSpPr>
            <p:nvPr/>
          </p:nvSpPr>
          <p:spPr bwMode="auto">
            <a:xfrm>
              <a:off x="4718051" y="1971675"/>
              <a:ext cx="173038" cy="138113"/>
            </a:xfrm>
            <a:custGeom>
              <a:avLst/>
              <a:gdLst/>
              <a:ahLst/>
              <a:cxnLst>
                <a:cxn ang="0">
                  <a:pos x="22" y="47"/>
                </a:cxn>
                <a:cxn ang="0">
                  <a:pos x="40" y="0"/>
                </a:cxn>
                <a:cxn ang="0">
                  <a:pos x="22" y="47"/>
                </a:cxn>
              </a:cxnLst>
              <a:rect l="0" t="0" r="r" b="b"/>
              <a:pathLst>
                <a:path w="59" h="47">
                  <a:moveTo>
                    <a:pt x="22" y="47"/>
                  </a:moveTo>
                  <a:cubicBezTo>
                    <a:pt x="22" y="47"/>
                    <a:pt x="0" y="25"/>
                    <a:pt x="40" y="0"/>
                  </a:cubicBezTo>
                  <a:cubicBezTo>
                    <a:pt x="40" y="0"/>
                    <a:pt x="59" y="43"/>
                    <a:pt x="22" y="4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12" name="Freeform 74"/>
            <p:cNvSpPr>
              <a:spLocks/>
            </p:cNvSpPr>
            <p:nvPr/>
          </p:nvSpPr>
          <p:spPr bwMode="auto">
            <a:xfrm>
              <a:off x="4873626" y="2009775"/>
              <a:ext cx="149225" cy="117475"/>
            </a:xfrm>
            <a:custGeom>
              <a:avLst/>
              <a:gdLst/>
              <a:ahLst/>
              <a:cxnLst>
                <a:cxn ang="0">
                  <a:pos x="4" y="24"/>
                </a:cxn>
                <a:cxn ang="0">
                  <a:pos x="51" y="10"/>
                </a:cxn>
                <a:cxn ang="0">
                  <a:pos x="39" y="25"/>
                </a:cxn>
                <a:cxn ang="0">
                  <a:pos x="4" y="24"/>
                </a:cxn>
              </a:cxnLst>
              <a:rect l="0" t="0" r="r" b="b"/>
              <a:pathLst>
                <a:path w="51" h="40">
                  <a:moveTo>
                    <a:pt x="4" y="24"/>
                  </a:moveTo>
                  <a:cubicBezTo>
                    <a:pt x="4" y="24"/>
                    <a:pt x="0" y="0"/>
                    <a:pt x="51" y="10"/>
                  </a:cubicBezTo>
                  <a:cubicBezTo>
                    <a:pt x="51" y="10"/>
                    <a:pt x="46" y="15"/>
                    <a:pt x="39" y="25"/>
                  </a:cubicBezTo>
                  <a:cubicBezTo>
                    <a:pt x="32" y="34"/>
                    <a:pt x="11" y="40"/>
                    <a:pt x="4"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13" name="Freeform 75"/>
            <p:cNvSpPr>
              <a:spLocks/>
            </p:cNvSpPr>
            <p:nvPr/>
          </p:nvSpPr>
          <p:spPr bwMode="auto">
            <a:xfrm>
              <a:off x="4827588" y="2165350"/>
              <a:ext cx="131763" cy="92075"/>
            </a:xfrm>
            <a:custGeom>
              <a:avLst/>
              <a:gdLst/>
              <a:ahLst/>
              <a:cxnLst>
                <a:cxn ang="0">
                  <a:pos x="14" y="0"/>
                </a:cxn>
                <a:cxn ang="0">
                  <a:pos x="45" y="20"/>
                </a:cxn>
                <a:cxn ang="0">
                  <a:pos x="9" y="16"/>
                </a:cxn>
                <a:cxn ang="0">
                  <a:pos x="14" y="0"/>
                </a:cxn>
              </a:cxnLst>
              <a:rect l="0" t="0" r="r" b="b"/>
              <a:pathLst>
                <a:path w="45" h="31">
                  <a:moveTo>
                    <a:pt x="14" y="0"/>
                  </a:moveTo>
                  <a:cubicBezTo>
                    <a:pt x="14" y="0"/>
                    <a:pt x="40" y="3"/>
                    <a:pt x="45" y="20"/>
                  </a:cubicBezTo>
                  <a:cubicBezTo>
                    <a:pt x="45" y="20"/>
                    <a:pt x="28" y="31"/>
                    <a:pt x="9" y="16"/>
                  </a:cubicBezTo>
                  <a:cubicBezTo>
                    <a:pt x="0" y="8"/>
                    <a:pt x="6" y="1"/>
                    <a:pt x="1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14" name="Freeform 76"/>
            <p:cNvSpPr>
              <a:spLocks/>
            </p:cNvSpPr>
            <p:nvPr/>
          </p:nvSpPr>
          <p:spPr bwMode="auto">
            <a:xfrm>
              <a:off x="4751388" y="2212975"/>
              <a:ext cx="104775" cy="111125"/>
            </a:xfrm>
            <a:custGeom>
              <a:avLst/>
              <a:gdLst/>
              <a:ahLst/>
              <a:cxnLst>
                <a:cxn ang="0">
                  <a:pos x="6" y="8"/>
                </a:cxn>
                <a:cxn ang="0">
                  <a:pos x="27" y="11"/>
                </a:cxn>
                <a:cxn ang="0">
                  <a:pos x="36" y="38"/>
                </a:cxn>
                <a:cxn ang="0">
                  <a:pos x="5" y="23"/>
                </a:cxn>
                <a:cxn ang="0">
                  <a:pos x="6" y="8"/>
                </a:cxn>
              </a:cxnLst>
              <a:rect l="0" t="0" r="r" b="b"/>
              <a:pathLst>
                <a:path w="36" h="38">
                  <a:moveTo>
                    <a:pt x="6" y="8"/>
                  </a:moveTo>
                  <a:cubicBezTo>
                    <a:pt x="6" y="8"/>
                    <a:pt x="17" y="0"/>
                    <a:pt x="27" y="11"/>
                  </a:cubicBezTo>
                  <a:cubicBezTo>
                    <a:pt x="36" y="21"/>
                    <a:pt x="34" y="33"/>
                    <a:pt x="36" y="38"/>
                  </a:cubicBezTo>
                  <a:cubicBezTo>
                    <a:pt x="36" y="38"/>
                    <a:pt x="14" y="35"/>
                    <a:pt x="5" y="23"/>
                  </a:cubicBezTo>
                  <a:cubicBezTo>
                    <a:pt x="0" y="16"/>
                    <a:pt x="4" y="11"/>
                    <a:pt x="6"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15" name="Freeform 77"/>
            <p:cNvSpPr>
              <a:spLocks/>
            </p:cNvSpPr>
            <p:nvPr/>
          </p:nvSpPr>
          <p:spPr bwMode="auto">
            <a:xfrm>
              <a:off x="4638676" y="2279650"/>
              <a:ext cx="138113" cy="111125"/>
            </a:xfrm>
            <a:custGeom>
              <a:avLst/>
              <a:gdLst/>
              <a:ahLst/>
              <a:cxnLst>
                <a:cxn ang="0">
                  <a:pos x="15" y="5"/>
                </a:cxn>
                <a:cxn ang="0">
                  <a:pos x="39" y="12"/>
                </a:cxn>
                <a:cxn ang="0">
                  <a:pos x="47" y="35"/>
                </a:cxn>
                <a:cxn ang="0">
                  <a:pos x="15" y="5"/>
                </a:cxn>
              </a:cxnLst>
              <a:rect l="0" t="0" r="r" b="b"/>
              <a:pathLst>
                <a:path w="47" h="38">
                  <a:moveTo>
                    <a:pt x="15" y="5"/>
                  </a:moveTo>
                  <a:cubicBezTo>
                    <a:pt x="15" y="5"/>
                    <a:pt x="31" y="0"/>
                    <a:pt x="39" y="12"/>
                  </a:cubicBezTo>
                  <a:cubicBezTo>
                    <a:pt x="47" y="23"/>
                    <a:pt x="44" y="31"/>
                    <a:pt x="47" y="35"/>
                  </a:cubicBezTo>
                  <a:cubicBezTo>
                    <a:pt x="47" y="35"/>
                    <a:pt x="0" y="38"/>
                    <a:pt x="15"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16" name="Freeform 78"/>
            <p:cNvSpPr>
              <a:spLocks/>
            </p:cNvSpPr>
            <p:nvPr/>
          </p:nvSpPr>
          <p:spPr bwMode="auto">
            <a:xfrm>
              <a:off x="4132263" y="2089150"/>
              <a:ext cx="123825" cy="117475"/>
            </a:xfrm>
            <a:custGeom>
              <a:avLst/>
              <a:gdLst/>
              <a:ahLst/>
              <a:cxnLst>
                <a:cxn ang="0">
                  <a:pos x="22" y="35"/>
                </a:cxn>
                <a:cxn ang="0">
                  <a:pos x="40" y="0"/>
                </a:cxn>
                <a:cxn ang="0">
                  <a:pos x="40" y="17"/>
                </a:cxn>
                <a:cxn ang="0">
                  <a:pos x="22" y="35"/>
                </a:cxn>
              </a:cxnLst>
              <a:rect l="0" t="0" r="r" b="b"/>
              <a:pathLst>
                <a:path w="42" h="40">
                  <a:moveTo>
                    <a:pt x="22" y="35"/>
                  </a:moveTo>
                  <a:cubicBezTo>
                    <a:pt x="22" y="35"/>
                    <a:pt x="0" y="19"/>
                    <a:pt x="40" y="0"/>
                  </a:cubicBezTo>
                  <a:cubicBezTo>
                    <a:pt x="40" y="0"/>
                    <a:pt x="39" y="8"/>
                    <a:pt x="40" y="17"/>
                  </a:cubicBezTo>
                  <a:cubicBezTo>
                    <a:pt x="42" y="25"/>
                    <a:pt x="36" y="40"/>
                    <a:pt x="22" y="3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17" name="Freeform 79"/>
            <p:cNvSpPr>
              <a:spLocks/>
            </p:cNvSpPr>
            <p:nvPr/>
          </p:nvSpPr>
          <p:spPr bwMode="auto">
            <a:xfrm>
              <a:off x="4067176" y="2036763"/>
              <a:ext cx="112713" cy="123825"/>
            </a:xfrm>
            <a:custGeom>
              <a:avLst/>
              <a:gdLst/>
              <a:ahLst/>
              <a:cxnLst>
                <a:cxn ang="0">
                  <a:pos x="11" y="36"/>
                </a:cxn>
                <a:cxn ang="0">
                  <a:pos x="17" y="6"/>
                </a:cxn>
                <a:cxn ang="0">
                  <a:pos x="28" y="0"/>
                </a:cxn>
                <a:cxn ang="0">
                  <a:pos x="25" y="39"/>
                </a:cxn>
                <a:cxn ang="0">
                  <a:pos x="11" y="36"/>
                </a:cxn>
              </a:cxnLst>
              <a:rect l="0" t="0" r="r" b="b"/>
              <a:pathLst>
                <a:path w="38" h="42">
                  <a:moveTo>
                    <a:pt x="11" y="36"/>
                  </a:moveTo>
                  <a:cubicBezTo>
                    <a:pt x="11" y="36"/>
                    <a:pt x="0" y="21"/>
                    <a:pt x="17" y="6"/>
                  </a:cubicBezTo>
                  <a:cubicBezTo>
                    <a:pt x="21" y="3"/>
                    <a:pt x="28" y="0"/>
                    <a:pt x="28" y="0"/>
                  </a:cubicBezTo>
                  <a:cubicBezTo>
                    <a:pt x="28" y="0"/>
                    <a:pt x="38" y="31"/>
                    <a:pt x="25" y="39"/>
                  </a:cubicBezTo>
                  <a:cubicBezTo>
                    <a:pt x="20" y="42"/>
                    <a:pt x="14" y="41"/>
                    <a:pt x="11" y="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18" name="Freeform 80"/>
            <p:cNvSpPr>
              <a:spLocks/>
            </p:cNvSpPr>
            <p:nvPr/>
          </p:nvSpPr>
          <p:spPr bwMode="auto">
            <a:xfrm>
              <a:off x="3956051" y="2019300"/>
              <a:ext cx="109538" cy="125413"/>
            </a:xfrm>
            <a:custGeom>
              <a:avLst/>
              <a:gdLst/>
              <a:ahLst/>
              <a:cxnLst>
                <a:cxn ang="0">
                  <a:pos x="19" y="42"/>
                </a:cxn>
                <a:cxn ang="0">
                  <a:pos x="9" y="15"/>
                </a:cxn>
                <a:cxn ang="0">
                  <a:pos x="17" y="0"/>
                </a:cxn>
                <a:cxn ang="0">
                  <a:pos x="24" y="11"/>
                </a:cxn>
                <a:cxn ang="0">
                  <a:pos x="19" y="42"/>
                </a:cxn>
              </a:cxnLst>
              <a:rect l="0" t="0" r="r" b="b"/>
              <a:pathLst>
                <a:path w="37" h="43">
                  <a:moveTo>
                    <a:pt x="19" y="42"/>
                  </a:moveTo>
                  <a:cubicBezTo>
                    <a:pt x="9" y="43"/>
                    <a:pt x="0" y="30"/>
                    <a:pt x="9" y="15"/>
                  </a:cubicBezTo>
                  <a:cubicBezTo>
                    <a:pt x="17" y="0"/>
                    <a:pt x="17" y="0"/>
                    <a:pt x="17" y="0"/>
                  </a:cubicBezTo>
                  <a:cubicBezTo>
                    <a:pt x="17" y="0"/>
                    <a:pt x="21" y="7"/>
                    <a:pt x="24" y="11"/>
                  </a:cubicBezTo>
                  <a:cubicBezTo>
                    <a:pt x="30" y="20"/>
                    <a:pt x="37" y="42"/>
                    <a:pt x="19" y="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19" name="Freeform 81"/>
            <p:cNvSpPr>
              <a:spLocks/>
            </p:cNvSpPr>
            <p:nvPr/>
          </p:nvSpPr>
          <p:spPr bwMode="auto">
            <a:xfrm>
              <a:off x="3827463" y="2106613"/>
              <a:ext cx="146050" cy="100013"/>
            </a:xfrm>
            <a:custGeom>
              <a:avLst/>
              <a:gdLst/>
              <a:ahLst/>
              <a:cxnLst>
                <a:cxn ang="0">
                  <a:pos x="49" y="24"/>
                </a:cxn>
                <a:cxn ang="0">
                  <a:pos x="9" y="12"/>
                </a:cxn>
                <a:cxn ang="0">
                  <a:pos x="0" y="19"/>
                </a:cxn>
                <a:cxn ang="0">
                  <a:pos x="23" y="33"/>
                </a:cxn>
                <a:cxn ang="0">
                  <a:pos x="49" y="24"/>
                </a:cxn>
              </a:cxnLst>
              <a:rect l="0" t="0" r="r" b="b"/>
              <a:pathLst>
                <a:path w="50" h="34">
                  <a:moveTo>
                    <a:pt x="49" y="24"/>
                  </a:moveTo>
                  <a:cubicBezTo>
                    <a:pt x="49" y="24"/>
                    <a:pt x="30" y="0"/>
                    <a:pt x="9" y="12"/>
                  </a:cubicBezTo>
                  <a:cubicBezTo>
                    <a:pt x="9" y="12"/>
                    <a:pt x="3" y="17"/>
                    <a:pt x="0" y="19"/>
                  </a:cubicBezTo>
                  <a:cubicBezTo>
                    <a:pt x="0" y="19"/>
                    <a:pt x="10" y="32"/>
                    <a:pt x="23" y="33"/>
                  </a:cubicBezTo>
                  <a:cubicBezTo>
                    <a:pt x="35" y="34"/>
                    <a:pt x="50" y="33"/>
                    <a:pt x="49"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20" name="Freeform 82"/>
            <p:cNvSpPr>
              <a:spLocks/>
            </p:cNvSpPr>
            <p:nvPr/>
          </p:nvSpPr>
          <p:spPr bwMode="auto">
            <a:xfrm>
              <a:off x="3948113" y="2220913"/>
              <a:ext cx="119063" cy="109538"/>
            </a:xfrm>
            <a:custGeom>
              <a:avLst/>
              <a:gdLst/>
              <a:ahLst/>
              <a:cxnLst>
                <a:cxn ang="0">
                  <a:pos x="28" y="1"/>
                </a:cxn>
                <a:cxn ang="0">
                  <a:pos x="7" y="19"/>
                </a:cxn>
                <a:cxn ang="0">
                  <a:pos x="0" y="37"/>
                </a:cxn>
                <a:cxn ang="0">
                  <a:pos x="38" y="20"/>
                </a:cxn>
                <a:cxn ang="0">
                  <a:pos x="28" y="1"/>
                </a:cxn>
              </a:cxnLst>
              <a:rect l="0" t="0" r="r" b="b"/>
              <a:pathLst>
                <a:path w="41" h="37">
                  <a:moveTo>
                    <a:pt x="28" y="1"/>
                  </a:moveTo>
                  <a:cubicBezTo>
                    <a:pt x="23" y="1"/>
                    <a:pt x="8" y="5"/>
                    <a:pt x="7" y="19"/>
                  </a:cubicBezTo>
                  <a:cubicBezTo>
                    <a:pt x="5" y="32"/>
                    <a:pt x="0" y="37"/>
                    <a:pt x="0" y="37"/>
                  </a:cubicBezTo>
                  <a:cubicBezTo>
                    <a:pt x="0" y="37"/>
                    <a:pt x="35" y="35"/>
                    <a:pt x="38" y="20"/>
                  </a:cubicBezTo>
                  <a:cubicBezTo>
                    <a:pt x="41" y="4"/>
                    <a:pt x="33" y="0"/>
                    <a:pt x="28"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21" name="Freeform 83"/>
            <p:cNvSpPr>
              <a:spLocks/>
            </p:cNvSpPr>
            <p:nvPr/>
          </p:nvSpPr>
          <p:spPr bwMode="auto">
            <a:xfrm>
              <a:off x="4056063" y="2265363"/>
              <a:ext cx="179388" cy="128588"/>
            </a:xfrm>
            <a:custGeom>
              <a:avLst/>
              <a:gdLst/>
              <a:ahLst/>
              <a:cxnLst>
                <a:cxn ang="0">
                  <a:pos x="30" y="7"/>
                </a:cxn>
                <a:cxn ang="0">
                  <a:pos x="10" y="44"/>
                </a:cxn>
                <a:cxn ang="0">
                  <a:pos x="30" y="7"/>
                </a:cxn>
              </a:cxnLst>
              <a:rect l="0" t="0" r="r" b="b"/>
              <a:pathLst>
                <a:path w="61" h="44">
                  <a:moveTo>
                    <a:pt x="30" y="7"/>
                  </a:moveTo>
                  <a:cubicBezTo>
                    <a:pt x="18" y="0"/>
                    <a:pt x="0" y="12"/>
                    <a:pt x="10" y="44"/>
                  </a:cubicBezTo>
                  <a:cubicBezTo>
                    <a:pt x="10" y="44"/>
                    <a:pt x="61" y="26"/>
                    <a:pt x="3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22" name="Freeform 84"/>
            <p:cNvSpPr>
              <a:spLocks/>
            </p:cNvSpPr>
            <p:nvPr/>
          </p:nvSpPr>
          <p:spPr bwMode="auto">
            <a:xfrm>
              <a:off x="4457701" y="1565275"/>
              <a:ext cx="138113" cy="155575"/>
            </a:xfrm>
            <a:custGeom>
              <a:avLst/>
              <a:gdLst/>
              <a:ahLst/>
              <a:cxnLst>
                <a:cxn ang="0">
                  <a:pos x="23" y="44"/>
                </a:cxn>
                <a:cxn ang="0">
                  <a:pos x="42" y="0"/>
                </a:cxn>
                <a:cxn ang="0">
                  <a:pos x="46" y="17"/>
                </a:cxn>
                <a:cxn ang="0">
                  <a:pos x="23" y="44"/>
                </a:cxn>
              </a:cxnLst>
              <a:rect l="0" t="0" r="r" b="b"/>
              <a:pathLst>
                <a:path w="47" h="53">
                  <a:moveTo>
                    <a:pt x="23" y="44"/>
                  </a:moveTo>
                  <a:cubicBezTo>
                    <a:pt x="23" y="44"/>
                    <a:pt x="0" y="21"/>
                    <a:pt x="42" y="0"/>
                  </a:cubicBezTo>
                  <a:cubicBezTo>
                    <a:pt x="42" y="0"/>
                    <a:pt x="45" y="8"/>
                    <a:pt x="46" y="17"/>
                  </a:cubicBezTo>
                  <a:cubicBezTo>
                    <a:pt x="47" y="26"/>
                    <a:pt x="43" y="53"/>
                    <a:pt x="23"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23" name="Freeform 85"/>
            <p:cNvSpPr>
              <a:spLocks/>
            </p:cNvSpPr>
            <p:nvPr/>
          </p:nvSpPr>
          <p:spPr bwMode="auto">
            <a:xfrm>
              <a:off x="4398963" y="1609725"/>
              <a:ext cx="103188" cy="133350"/>
            </a:xfrm>
            <a:custGeom>
              <a:avLst/>
              <a:gdLst/>
              <a:ahLst/>
              <a:cxnLst>
                <a:cxn ang="0">
                  <a:pos x="24" y="41"/>
                </a:cxn>
                <a:cxn ang="0">
                  <a:pos x="14" y="11"/>
                </a:cxn>
                <a:cxn ang="0">
                  <a:pos x="1" y="0"/>
                </a:cxn>
                <a:cxn ang="0">
                  <a:pos x="1" y="19"/>
                </a:cxn>
                <a:cxn ang="0">
                  <a:pos x="10" y="43"/>
                </a:cxn>
                <a:cxn ang="0">
                  <a:pos x="24" y="41"/>
                </a:cxn>
              </a:cxnLst>
              <a:rect l="0" t="0" r="r" b="b"/>
              <a:pathLst>
                <a:path w="35" h="46">
                  <a:moveTo>
                    <a:pt x="24" y="41"/>
                  </a:moveTo>
                  <a:cubicBezTo>
                    <a:pt x="24" y="41"/>
                    <a:pt x="35" y="25"/>
                    <a:pt x="14" y="11"/>
                  </a:cubicBezTo>
                  <a:cubicBezTo>
                    <a:pt x="3" y="3"/>
                    <a:pt x="1" y="0"/>
                    <a:pt x="1" y="0"/>
                  </a:cubicBezTo>
                  <a:cubicBezTo>
                    <a:pt x="1" y="0"/>
                    <a:pt x="0" y="14"/>
                    <a:pt x="1" y="19"/>
                  </a:cubicBezTo>
                  <a:cubicBezTo>
                    <a:pt x="1" y="24"/>
                    <a:pt x="0" y="38"/>
                    <a:pt x="10" y="43"/>
                  </a:cubicBezTo>
                  <a:cubicBezTo>
                    <a:pt x="17" y="46"/>
                    <a:pt x="24" y="41"/>
                    <a:pt x="2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24" name="Freeform 86"/>
            <p:cNvSpPr>
              <a:spLocks/>
            </p:cNvSpPr>
            <p:nvPr/>
          </p:nvSpPr>
          <p:spPr bwMode="auto">
            <a:xfrm>
              <a:off x="4527551" y="1682750"/>
              <a:ext cx="138113" cy="131763"/>
            </a:xfrm>
            <a:custGeom>
              <a:avLst/>
              <a:gdLst/>
              <a:ahLst/>
              <a:cxnLst>
                <a:cxn ang="0">
                  <a:pos x="6" y="21"/>
                </a:cxn>
                <a:cxn ang="0">
                  <a:pos x="47" y="34"/>
                </a:cxn>
                <a:cxn ang="0">
                  <a:pos x="9" y="35"/>
                </a:cxn>
                <a:cxn ang="0">
                  <a:pos x="6" y="21"/>
                </a:cxn>
              </a:cxnLst>
              <a:rect l="0" t="0" r="r" b="b"/>
              <a:pathLst>
                <a:path w="47" h="45">
                  <a:moveTo>
                    <a:pt x="6" y="21"/>
                  </a:moveTo>
                  <a:cubicBezTo>
                    <a:pt x="6" y="21"/>
                    <a:pt x="31" y="0"/>
                    <a:pt x="47" y="34"/>
                  </a:cubicBezTo>
                  <a:cubicBezTo>
                    <a:pt x="47" y="34"/>
                    <a:pt x="28" y="45"/>
                    <a:pt x="9" y="35"/>
                  </a:cubicBezTo>
                  <a:cubicBezTo>
                    <a:pt x="0" y="31"/>
                    <a:pt x="6" y="23"/>
                    <a:pt x="6" y="2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25" name="Freeform 87"/>
            <p:cNvSpPr>
              <a:spLocks/>
            </p:cNvSpPr>
            <p:nvPr/>
          </p:nvSpPr>
          <p:spPr bwMode="auto">
            <a:xfrm>
              <a:off x="4475163" y="1814513"/>
              <a:ext cx="138113" cy="117475"/>
            </a:xfrm>
            <a:custGeom>
              <a:avLst/>
              <a:gdLst/>
              <a:ahLst/>
              <a:cxnLst>
                <a:cxn ang="0">
                  <a:pos x="1" y="20"/>
                </a:cxn>
                <a:cxn ang="0">
                  <a:pos x="47" y="14"/>
                </a:cxn>
                <a:cxn ang="0">
                  <a:pos x="33" y="24"/>
                </a:cxn>
                <a:cxn ang="0">
                  <a:pos x="1" y="20"/>
                </a:cxn>
              </a:cxnLst>
              <a:rect l="0" t="0" r="r" b="b"/>
              <a:pathLst>
                <a:path w="47" h="40">
                  <a:moveTo>
                    <a:pt x="1" y="20"/>
                  </a:moveTo>
                  <a:cubicBezTo>
                    <a:pt x="0" y="15"/>
                    <a:pt x="9" y="0"/>
                    <a:pt x="47" y="14"/>
                  </a:cubicBezTo>
                  <a:cubicBezTo>
                    <a:pt x="47" y="14"/>
                    <a:pt x="38" y="21"/>
                    <a:pt x="33" y="24"/>
                  </a:cubicBezTo>
                  <a:cubicBezTo>
                    <a:pt x="28" y="28"/>
                    <a:pt x="2" y="40"/>
                    <a:pt x="1"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26" name="Freeform 88"/>
            <p:cNvSpPr>
              <a:spLocks/>
            </p:cNvSpPr>
            <p:nvPr/>
          </p:nvSpPr>
          <p:spPr bwMode="auto">
            <a:xfrm>
              <a:off x="4481513" y="1946275"/>
              <a:ext cx="122238" cy="111125"/>
            </a:xfrm>
            <a:custGeom>
              <a:avLst/>
              <a:gdLst/>
              <a:ahLst/>
              <a:cxnLst>
                <a:cxn ang="0">
                  <a:pos x="1" y="19"/>
                </a:cxn>
                <a:cxn ang="0">
                  <a:pos x="35" y="0"/>
                </a:cxn>
                <a:cxn ang="0">
                  <a:pos x="42" y="0"/>
                </a:cxn>
                <a:cxn ang="0">
                  <a:pos x="24" y="31"/>
                </a:cxn>
                <a:cxn ang="0">
                  <a:pos x="1" y="19"/>
                </a:cxn>
              </a:cxnLst>
              <a:rect l="0" t="0" r="r" b="b"/>
              <a:pathLst>
                <a:path w="42" h="38">
                  <a:moveTo>
                    <a:pt x="1" y="19"/>
                  </a:moveTo>
                  <a:cubicBezTo>
                    <a:pt x="0" y="14"/>
                    <a:pt x="2" y="0"/>
                    <a:pt x="35" y="0"/>
                  </a:cubicBezTo>
                  <a:cubicBezTo>
                    <a:pt x="35" y="0"/>
                    <a:pt x="40" y="1"/>
                    <a:pt x="42" y="0"/>
                  </a:cubicBezTo>
                  <a:cubicBezTo>
                    <a:pt x="42" y="0"/>
                    <a:pt x="36" y="23"/>
                    <a:pt x="24" y="31"/>
                  </a:cubicBezTo>
                  <a:cubicBezTo>
                    <a:pt x="12" y="38"/>
                    <a:pt x="2" y="27"/>
                    <a:pt x="1"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27" name="Freeform 89"/>
            <p:cNvSpPr>
              <a:spLocks/>
            </p:cNvSpPr>
            <p:nvPr/>
          </p:nvSpPr>
          <p:spPr bwMode="auto">
            <a:xfrm>
              <a:off x="4232276" y="1990725"/>
              <a:ext cx="139700" cy="93663"/>
            </a:xfrm>
            <a:custGeom>
              <a:avLst/>
              <a:gdLst/>
              <a:ahLst/>
              <a:cxnLst>
                <a:cxn ang="0">
                  <a:pos x="46" y="18"/>
                </a:cxn>
                <a:cxn ang="0">
                  <a:pos x="15" y="3"/>
                </a:cxn>
                <a:cxn ang="0">
                  <a:pos x="0" y="5"/>
                </a:cxn>
                <a:cxn ang="0">
                  <a:pos x="24" y="30"/>
                </a:cxn>
                <a:cxn ang="0">
                  <a:pos x="46" y="18"/>
                </a:cxn>
              </a:cxnLst>
              <a:rect l="0" t="0" r="r" b="b"/>
              <a:pathLst>
                <a:path w="48" h="32">
                  <a:moveTo>
                    <a:pt x="46" y="18"/>
                  </a:moveTo>
                  <a:cubicBezTo>
                    <a:pt x="46" y="18"/>
                    <a:pt x="44" y="0"/>
                    <a:pt x="15" y="3"/>
                  </a:cubicBezTo>
                  <a:cubicBezTo>
                    <a:pt x="15" y="3"/>
                    <a:pt x="2" y="6"/>
                    <a:pt x="0" y="5"/>
                  </a:cubicBezTo>
                  <a:cubicBezTo>
                    <a:pt x="0" y="5"/>
                    <a:pt x="10" y="27"/>
                    <a:pt x="24" y="30"/>
                  </a:cubicBezTo>
                  <a:cubicBezTo>
                    <a:pt x="38" y="32"/>
                    <a:pt x="48" y="27"/>
                    <a:pt x="46" y="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28" name="Freeform 90"/>
            <p:cNvSpPr>
              <a:spLocks/>
            </p:cNvSpPr>
            <p:nvPr/>
          </p:nvSpPr>
          <p:spPr bwMode="auto">
            <a:xfrm>
              <a:off x="4170363" y="1870075"/>
              <a:ext cx="131763" cy="87313"/>
            </a:xfrm>
            <a:custGeom>
              <a:avLst/>
              <a:gdLst/>
              <a:ahLst/>
              <a:cxnLst>
                <a:cxn ang="0">
                  <a:pos x="41" y="11"/>
                </a:cxn>
                <a:cxn ang="0">
                  <a:pos x="7" y="8"/>
                </a:cxn>
                <a:cxn ang="0">
                  <a:pos x="0" y="18"/>
                </a:cxn>
                <a:cxn ang="0">
                  <a:pos x="19" y="24"/>
                </a:cxn>
                <a:cxn ang="0">
                  <a:pos x="41" y="11"/>
                </a:cxn>
              </a:cxnLst>
              <a:rect l="0" t="0" r="r" b="b"/>
              <a:pathLst>
                <a:path w="45" h="30">
                  <a:moveTo>
                    <a:pt x="41" y="11"/>
                  </a:moveTo>
                  <a:cubicBezTo>
                    <a:pt x="37" y="5"/>
                    <a:pt x="22" y="0"/>
                    <a:pt x="7" y="8"/>
                  </a:cubicBezTo>
                  <a:cubicBezTo>
                    <a:pt x="1" y="12"/>
                    <a:pt x="0" y="18"/>
                    <a:pt x="0" y="18"/>
                  </a:cubicBezTo>
                  <a:cubicBezTo>
                    <a:pt x="0" y="18"/>
                    <a:pt x="13" y="21"/>
                    <a:pt x="19" y="24"/>
                  </a:cubicBezTo>
                  <a:cubicBezTo>
                    <a:pt x="32" y="30"/>
                    <a:pt x="45" y="18"/>
                    <a:pt x="41"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29" name="Freeform 91"/>
            <p:cNvSpPr>
              <a:spLocks/>
            </p:cNvSpPr>
            <p:nvPr/>
          </p:nvSpPr>
          <p:spPr bwMode="auto">
            <a:xfrm>
              <a:off x="4122738" y="1682750"/>
              <a:ext cx="120650" cy="114300"/>
            </a:xfrm>
            <a:custGeom>
              <a:avLst/>
              <a:gdLst/>
              <a:ahLst/>
              <a:cxnLst>
                <a:cxn ang="0">
                  <a:pos x="30" y="34"/>
                </a:cxn>
                <a:cxn ang="0">
                  <a:pos x="23" y="9"/>
                </a:cxn>
                <a:cxn ang="0">
                  <a:pos x="8" y="0"/>
                </a:cxn>
                <a:cxn ang="0">
                  <a:pos x="9" y="27"/>
                </a:cxn>
                <a:cxn ang="0">
                  <a:pos x="30" y="34"/>
                </a:cxn>
              </a:cxnLst>
              <a:rect l="0" t="0" r="r" b="b"/>
              <a:pathLst>
                <a:path w="41" h="39">
                  <a:moveTo>
                    <a:pt x="30" y="34"/>
                  </a:moveTo>
                  <a:cubicBezTo>
                    <a:pt x="30" y="34"/>
                    <a:pt x="41" y="17"/>
                    <a:pt x="23" y="9"/>
                  </a:cubicBezTo>
                  <a:cubicBezTo>
                    <a:pt x="10" y="3"/>
                    <a:pt x="8" y="0"/>
                    <a:pt x="8" y="0"/>
                  </a:cubicBezTo>
                  <a:cubicBezTo>
                    <a:pt x="8" y="0"/>
                    <a:pt x="0" y="15"/>
                    <a:pt x="9" y="27"/>
                  </a:cubicBezTo>
                  <a:cubicBezTo>
                    <a:pt x="18" y="39"/>
                    <a:pt x="27" y="35"/>
                    <a:pt x="30" y="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30" name="Freeform 92"/>
            <p:cNvSpPr>
              <a:spLocks/>
            </p:cNvSpPr>
            <p:nvPr/>
          </p:nvSpPr>
          <p:spPr bwMode="auto">
            <a:xfrm>
              <a:off x="4246563" y="1670050"/>
              <a:ext cx="125413" cy="134938"/>
            </a:xfrm>
            <a:custGeom>
              <a:avLst/>
              <a:gdLst/>
              <a:ahLst/>
              <a:cxnLst>
                <a:cxn ang="0">
                  <a:pos x="14" y="41"/>
                </a:cxn>
                <a:cxn ang="0">
                  <a:pos x="12" y="17"/>
                </a:cxn>
                <a:cxn ang="0">
                  <a:pos x="31" y="0"/>
                </a:cxn>
                <a:cxn ang="0">
                  <a:pos x="35" y="38"/>
                </a:cxn>
                <a:cxn ang="0">
                  <a:pos x="14" y="41"/>
                </a:cxn>
              </a:cxnLst>
              <a:rect l="0" t="0" r="r" b="b"/>
              <a:pathLst>
                <a:path w="43" h="46">
                  <a:moveTo>
                    <a:pt x="14" y="41"/>
                  </a:moveTo>
                  <a:cubicBezTo>
                    <a:pt x="14" y="41"/>
                    <a:pt x="0" y="28"/>
                    <a:pt x="12" y="17"/>
                  </a:cubicBezTo>
                  <a:cubicBezTo>
                    <a:pt x="24" y="5"/>
                    <a:pt x="31" y="4"/>
                    <a:pt x="31" y="0"/>
                  </a:cubicBezTo>
                  <a:cubicBezTo>
                    <a:pt x="31" y="0"/>
                    <a:pt x="43" y="30"/>
                    <a:pt x="35" y="38"/>
                  </a:cubicBezTo>
                  <a:cubicBezTo>
                    <a:pt x="28" y="46"/>
                    <a:pt x="19" y="44"/>
                    <a:pt x="1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31" name="Freeform 93"/>
            <p:cNvSpPr>
              <a:spLocks/>
            </p:cNvSpPr>
            <p:nvPr/>
          </p:nvSpPr>
          <p:spPr bwMode="auto">
            <a:xfrm>
              <a:off x="4654551" y="1831975"/>
              <a:ext cx="128588" cy="134938"/>
            </a:xfrm>
            <a:custGeom>
              <a:avLst/>
              <a:gdLst/>
              <a:ahLst/>
              <a:cxnLst>
                <a:cxn ang="0">
                  <a:pos x="8" y="38"/>
                </a:cxn>
                <a:cxn ang="0">
                  <a:pos x="16" y="12"/>
                </a:cxn>
                <a:cxn ang="0">
                  <a:pos x="38" y="0"/>
                </a:cxn>
                <a:cxn ang="0">
                  <a:pos x="35" y="39"/>
                </a:cxn>
                <a:cxn ang="0">
                  <a:pos x="8" y="38"/>
                </a:cxn>
              </a:cxnLst>
              <a:rect l="0" t="0" r="r" b="b"/>
              <a:pathLst>
                <a:path w="44" h="46">
                  <a:moveTo>
                    <a:pt x="8" y="38"/>
                  </a:moveTo>
                  <a:cubicBezTo>
                    <a:pt x="8" y="38"/>
                    <a:pt x="0" y="19"/>
                    <a:pt x="16" y="12"/>
                  </a:cubicBezTo>
                  <a:cubicBezTo>
                    <a:pt x="33" y="5"/>
                    <a:pt x="38" y="0"/>
                    <a:pt x="38" y="0"/>
                  </a:cubicBezTo>
                  <a:cubicBezTo>
                    <a:pt x="38" y="0"/>
                    <a:pt x="44" y="32"/>
                    <a:pt x="35" y="39"/>
                  </a:cubicBezTo>
                  <a:cubicBezTo>
                    <a:pt x="25" y="45"/>
                    <a:pt x="13" y="46"/>
                    <a:pt x="8"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32" name="Freeform 94"/>
            <p:cNvSpPr>
              <a:spLocks/>
            </p:cNvSpPr>
            <p:nvPr/>
          </p:nvSpPr>
          <p:spPr bwMode="auto">
            <a:xfrm>
              <a:off x="4668838" y="1649413"/>
              <a:ext cx="84138" cy="120650"/>
            </a:xfrm>
            <a:custGeom>
              <a:avLst/>
              <a:gdLst/>
              <a:ahLst/>
              <a:cxnLst>
                <a:cxn ang="0">
                  <a:pos x="14" y="41"/>
                </a:cxn>
                <a:cxn ang="0">
                  <a:pos x="2" y="21"/>
                </a:cxn>
                <a:cxn ang="0">
                  <a:pos x="15" y="0"/>
                </a:cxn>
                <a:cxn ang="0">
                  <a:pos x="27" y="20"/>
                </a:cxn>
                <a:cxn ang="0">
                  <a:pos x="14" y="41"/>
                </a:cxn>
              </a:cxnLst>
              <a:rect l="0" t="0" r="r" b="b"/>
              <a:pathLst>
                <a:path w="29" h="41">
                  <a:moveTo>
                    <a:pt x="14" y="41"/>
                  </a:moveTo>
                  <a:cubicBezTo>
                    <a:pt x="14" y="41"/>
                    <a:pt x="0" y="31"/>
                    <a:pt x="2" y="21"/>
                  </a:cubicBezTo>
                  <a:cubicBezTo>
                    <a:pt x="4" y="11"/>
                    <a:pt x="15" y="3"/>
                    <a:pt x="15" y="0"/>
                  </a:cubicBezTo>
                  <a:cubicBezTo>
                    <a:pt x="15" y="0"/>
                    <a:pt x="26" y="13"/>
                    <a:pt x="27" y="20"/>
                  </a:cubicBezTo>
                  <a:cubicBezTo>
                    <a:pt x="29" y="26"/>
                    <a:pt x="27" y="40"/>
                    <a:pt x="1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33" name="Freeform 95"/>
            <p:cNvSpPr>
              <a:spLocks/>
            </p:cNvSpPr>
            <p:nvPr/>
          </p:nvSpPr>
          <p:spPr bwMode="auto">
            <a:xfrm>
              <a:off x="3976688" y="1876425"/>
              <a:ext cx="141288" cy="122238"/>
            </a:xfrm>
            <a:custGeom>
              <a:avLst/>
              <a:gdLst/>
              <a:ahLst/>
              <a:cxnLst>
                <a:cxn ang="0">
                  <a:pos x="31" y="42"/>
                </a:cxn>
                <a:cxn ang="0">
                  <a:pos x="23" y="0"/>
                </a:cxn>
                <a:cxn ang="0">
                  <a:pos x="34" y="11"/>
                </a:cxn>
                <a:cxn ang="0">
                  <a:pos x="31" y="42"/>
                </a:cxn>
              </a:cxnLst>
              <a:rect l="0" t="0" r="r" b="b"/>
              <a:pathLst>
                <a:path w="48" h="42">
                  <a:moveTo>
                    <a:pt x="31" y="42"/>
                  </a:moveTo>
                  <a:cubicBezTo>
                    <a:pt x="31" y="42"/>
                    <a:pt x="0" y="34"/>
                    <a:pt x="23" y="0"/>
                  </a:cubicBezTo>
                  <a:cubicBezTo>
                    <a:pt x="23" y="0"/>
                    <a:pt x="27" y="6"/>
                    <a:pt x="34" y="11"/>
                  </a:cubicBezTo>
                  <a:cubicBezTo>
                    <a:pt x="41" y="16"/>
                    <a:pt x="48" y="42"/>
                    <a:pt x="31" y="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34" name="Freeform 96"/>
            <p:cNvSpPr>
              <a:spLocks/>
            </p:cNvSpPr>
            <p:nvPr/>
          </p:nvSpPr>
          <p:spPr bwMode="auto">
            <a:xfrm>
              <a:off x="3830638" y="1901825"/>
              <a:ext cx="169863" cy="128588"/>
            </a:xfrm>
            <a:custGeom>
              <a:avLst/>
              <a:gdLst/>
              <a:ahLst/>
              <a:cxnLst>
                <a:cxn ang="0">
                  <a:pos x="26" y="44"/>
                </a:cxn>
                <a:cxn ang="0">
                  <a:pos x="20" y="0"/>
                </a:cxn>
                <a:cxn ang="0">
                  <a:pos x="28" y="7"/>
                </a:cxn>
                <a:cxn ang="0">
                  <a:pos x="26" y="44"/>
                </a:cxn>
              </a:cxnLst>
              <a:rect l="0" t="0" r="r" b="b"/>
              <a:pathLst>
                <a:path w="58" h="44">
                  <a:moveTo>
                    <a:pt x="26" y="44"/>
                  </a:moveTo>
                  <a:cubicBezTo>
                    <a:pt x="26" y="44"/>
                    <a:pt x="0" y="31"/>
                    <a:pt x="20" y="0"/>
                  </a:cubicBezTo>
                  <a:cubicBezTo>
                    <a:pt x="20" y="0"/>
                    <a:pt x="24" y="5"/>
                    <a:pt x="28" y="7"/>
                  </a:cubicBezTo>
                  <a:cubicBezTo>
                    <a:pt x="41" y="15"/>
                    <a:pt x="58" y="35"/>
                    <a:pt x="26"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35" name="Freeform 97"/>
            <p:cNvSpPr>
              <a:spLocks/>
            </p:cNvSpPr>
            <p:nvPr/>
          </p:nvSpPr>
          <p:spPr bwMode="auto">
            <a:xfrm>
              <a:off x="3997326" y="1724025"/>
              <a:ext cx="146050" cy="111125"/>
            </a:xfrm>
            <a:custGeom>
              <a:avLst/>
              <a:gdLst/>
              <a:ahLst/>
              <a:cxnLst>
                <a:cxn ang="0">
                  <a:pos x="30" y="38"/>
                </a:cxn>
                <a:cxn ang="0">
                  <a:pos x="18" y="0"/>
                </a:cxn>
                <a:cxn ang="0">
                  <a:pos x="26" y="9"/>
                </a:cxn>
                <a:cxn ang="0">
                  <a:pos x="30" y="38"/>
                </a:cxn>
              </a:cxnLst>
              <a:rect l="0" t="0" r="r" b="b"/>
              <a:pathLst>
                <a:path w="50" h="38">
                  <a:moveTo>
                    <a:pt x="30" y="38"/>
                  </a:moveTo>
                  <a:cubicBezTo>
                    <a:pt x="30" y="38"/>
                    <a:pt x="0" y="38"/>
                    <a:pt x="18" y="0"/>
                  </a:cubicBezTo>
                  <a:cubicBezTo>
                    <a:pt x="18" y="0"/>
                    <a:pt x="22" y="7"/>
                    <a:pt x="26" y="9"/>
                  </a:cubicBezTo>
                  <a:cubicBezTo>
                    <a:pt x="30" y="11"/>
                    <a:pt x="50" y="31"/>
                    <a:pt x="30"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grpSp>
      <p:sp>
        <p:nvSpPr>
          <p:cNvPr id="36" name="日期占位符 35"/>
          <p:cNvSpPr>
            <a:spLocks noGrp="1"/>
          </p:cNvSpPr>
          <p:nvPr>
            <p:ph type="dt" sz="half" idx="10"/>
          </p:nvPr>
        </p:nvSpPr>
        <p:spPr/>
        <p:txBody>
          <a:bodyPr/>
          <a:lstStyle/>
          <a:p>
            <a:fld id="{C469591E-8FBA-4195-A3C0-D74DD38D9071}" type="datetime1">
              <a:rPr lang="zh-CN" altLang="en-US" smtClean="0"/>
              <a:t>2020/6/10</a:t>
            </a:fld>
            <a:endParaRPr lang="zh-CN" altLang="en-US" dirty="0"/>
          </a:p>
        </p:txBody>
      </p:sp>
      <p:sp>
        <p:nvSpPr>
          <p:cNvPr id="37" name="页脚占位符 36"/>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69088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实验内容</a:t>
            </a:r>
          </a:p>
        </p:txBody>
      </p:sp>
      <p:sp>
        <p:nvSpPr>
          <p:cNvPr id="2" name="内容占位符 1"/>
          <p:cNvSpPr>
            <a:spLocks noGrp="1"/>
          </p:cNvSpPr>
          <p:nvPr>
            <p:ph idx="1"/>
          </p:nvPr>
        </p:nvSpPr>
        <p:spPr>
          <a:xfrm>
            <a:off x="768097" y="948689"/>
            <a:ext cx="7832833" cy="3783331"/>
          </a:xfrm>
        </p:spPr>
        <p:txBody>
          <a:bodyPr>
            <a:normAutofit/>
          </a:bodyPr>
          <a:lstStyle/>
          <a:p>
            <a:r>
              <a:rPr lang="zh-CN" altLang="en-US" sz="2400" dirty="0"/>
              <a:t>对自己项目中的模块内部实现进行详细设计：</a:t>
            </a:r>
            <a:endParaRPr lang="en-US" altLang="zh-CN" sz="2400" dirty="0"/>
          </a:p>
          <a:p>
            <a:pPr marL="1037183" lvl="1" indent="-385763">
              <a:buFont typeface="+mj-lt"/>
              <a:buAutoNum type="arabicPeriod"/>
            </a:pPr>
            <a:r>
              <a:rPr lang="zh-CN" altLang="en-US" sz="2000" dirty="0"/>
              <a:t>类的属性和方法的详细设计（命名、类型、参数、返回值等）</a:t>
            </a:r>
            <a:endParaRPr lang="en-US" altLang="zh-CN" sz="2000" dirty="0"/>
          </a:p>
          <a:p>
            <a:pPr marL="1037183" lvl="1" indent="-385763">
              <a:buFont typeface="+mj-lt"/>
              <a:buAutoNum type="arabicPeriod"/>
            </a:pPr>
            <a:r>
              <a:rPr lang="zh-CN" altLang="en-US" sz="2000" dirty="0"/>
              <a:t>使用</a:t>
            </a:r>
            <a:r>
              <a:rPr lang="zh-CN" altLang="en-US" sz="2000" dirty="0">
                <a:solidFill>
                  <a:srgbClr val="FF0000"/>
                </a:solidFill>
              </a:rPr>
              <a:t>工具</a:t>
            </a:r>
            <a:r>
              <a:rPr lang="zh-CN" altLang="en-US" sz="2000" dirty="0"/>
              <a:t>进行关键模块功能的处理逻辑算法设计</a:t>
            </a:r>
            <a:r>
              <a:rPr lang="zh-CN" altLang="zh-CN" sz="2000" dirty="0"/>
              <a:t>。</a:t>
            </a:r>
            <a:endParaRPr lang="en-US" altLang="zh-CN" sz="2000" dirty="0"/>
          </a:p>
          <a:p>
            <a:pPr marL="1037183" lvl="1" indent="-385763">
              <a:buFont typeface="+mj-lt"/>
              <a:buAutoNum type="arabicPeriod"/>
            </a:pPr>
            <a:r>
              <a:rPr lang="zh-CN" altLang="en-US" sz="2000" dirty="0"/>
              <a:t>接口的设计。</a:t>
            </a:r>
            <a:endParaRPr lang="en-US" altLang="zh-CN" sz="2000" dirty="0"/>
          </a:p>
          <a:p>
            <a:pPr marL="1037183" lvl="1" indent="-385763">
              <a:buFont typeface="+mj-lt"/>
              <a:buAutoNum type="arabicPeriod"/>
            </a:pPr>
            <a:r>
              <a:rPr lang="zh-CN" altLang="en-US" sz="2000" dirty="0"/>
              <a:t>注意统一编码规范</a:t>
            </a:r>
            <a:r>
              <a:rPr lang="zh-CN" altLang="en-US" sz="2000" dirty="0" smtClean="0"/>
              <a:t>。</a:t>
            </a:r>
            <a:endParaRPr lang="en-US" altLang="zh-CN" sz="2000" dirty="0" smtClean="0"/>
          </a:p>
          <a:p>
            <a:pPr marL="342900" indent="-342900"/>
            <a:r>
              <a:rPr lang="zh-CN" altLang="en-US" sz="2400" dirty="0" smtClean="0"/>
              <a:t>将系统设计阶段的所做文档整合在一起，完成</a:t>
            </a:r>
            <a:r>
              <a:rPr lang="zh-CN" altLang="en-US" sz="2400" dirty="0"/>
              <a:t>系统设计</a:t>
            </a:r>
            <a:r>
              <a:rPr lang="zh-CN" altLang="en-US" sz="2400" dirty="0" smtClean="0"/>
              <a:t>说明书</a:t>
            </a:r>
            <a:endParaRPr lang="zh-CN" altLang="en-US" sz="2400" dirty="0"/>
          </a:p>
        </p:txBody>
      </p:sp>
      <p:sp>
        <p:nvSpPr>
          <p:cNvPr id="5" name="日期占位符 4"/>
          <p:cNvSpPr>
            <a:spLocks noGrp="1"/>
          </p:cNvSpPr>
          <p:nvPr>
            <p:ph type="dt" sz="half" idx="10"/>
          </p:nvPr>
        </p:nvSpPr>
        <p:spPr/>
        <p:txBody>
          <a:bodyPr/>
          <a:lstStyle/>
          <a:p>
            <a:fld id="{A5110D8D-CC41-4001-BE23-C379A5DA99D9}" type="datetime1">
              <a:rPr lang="zh-CN" altLang="en-US" smtClean="0"/>
              <a:t>2020/6/10</a:t>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105</a:t>
            </a:fld>
            <a:endParaRPr lang="zh-CN" altLang="en-US" dirty="0"/>
          </a:p>
        </p:txBody>
      </p:sp>
    </p:spTree>
    <p:extLst>
      <p:ext uri="{BB962C8B-B14F-4D97-AF65-F5344CB8AC3E}">
        <p14:creationId xmlns:p14="http://schemas.microsoft.com/office/powerpoint/2010/main" val="396903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up)">
                                      <p:cBhvr>
                                        <p:cTn id="10" dur="500"/>
                                        <p:tgtEl>
                                          <p:spTgt spid="2">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up)">
                                      <p:cBhvr>
                                        <p:cTn id="13" dur="500"/>
                                        <p:tgtEl>
                                          <p:spTgt spid="2">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up)">
                                      <p:cBhvr>
                                        <p:cTn id="16" dur="500"/>
                                        <p:tgtEl>
                                          <p:spTgt spid="2">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up)">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wipe(up)">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210C18-1D0F-4DD2-A7D9-7A27CE0F07F6}" type="datetime1">
              <a:rPr lang="zh-CN" altLang="en-US" smtClean="0"/>
              <a:t>2020/6/10</a:t>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233B410F-ED3A-420F-9009-9AC68EA66982}" type="slidenum">
              <a:rPr lang="zh-CN" altLang="en-US" smtClean="0"/>
              <a:pPr/>
              <a:t>106</a:t>
            </a:fld>
            <a:endParaRPr lang="zh-CN" altLang="en-US"/>
          </a:p>
        </p:txBody>
      </p:sp>
    </p:spTree>
    <p:extLst>
      <p:ext uri="{BB962C8B-B14F-4D97-AF65-F5344CB8AC3E}">
        <p14:creationId xmlns:p14="http://schemas.microsoft.com/office/powerpoint/2010/main" val="37474433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zh-CN" altLang="en-US"/>
              <a:t>程序流程图</a:t>
            </a:r>
          </a:p>
        </p:txBody>
      </p:sp>
      <p:grpSp>
        <p:nvGrpSpPr>
          <p:cNvPr id="7" name="组合 6"/>
          <p:cNvGrpSpPr/>
          <p:nvPr/>
        </p:nvGrpSpPr>
        <p:grpSpPr>
          <a:xfrm>
            <a:off x="1575899" y="756038"/>
            <a:ext cx="5668566" cy="3863099"/>
            <a:chOff x="974725" y="1502411"/>
            <a:chExt cx="7558088" cy="5150795"/>
          </a:xfrm>
        </p:grpSpPr>
        <p:sp>
          <p:nvSpPr>
            <p:cNvPr id="387075" name="Text Box 3"/>
            <p:cNvSpPr txBox="1">
              <a:spLocks noChangeArrowheads="1"/>
            </p:cNvSpPr>
            <p:nvPr/>
          </p:nvSpPr>
          <p:spPr bwMode="auto">
            <a:xfrm>
              <a:off x="974725" y="3036888"/>
              <a:ext cx="246308" cy="451405"/>
            </a:xfrm>
            <a:prstGeom prst="rect">
              <a:avLst/>
            </a:prstGeom>
            <a:noFill/>
            <a:ln w="12700" cap="sq">
              <a:noFill/>
              <a:miter lim="800000"/>
              <a:headEnd type="none" w="sm" len="sm"/>
              <a:tailEnd type="none" w="sm" len="sm"/>
            </a:ln>
            <a:effectLst/>
          </p:spPr>
          <p:txBody>
            <a:bodyPr wrap="none">
              <a:spAutoFit/>
            </a:bodyPr>
            <a:lstStyle/>
            <a:p>
              <a:pPr algn="l" eaLnBrk="1" hangingPunct="1"/>
              <a:endParaRPr kumimoji="1" lang="zh-CN" altLang="zh-CN" sz="1600">
                <a:latin typeface="Times New Roman" pitchFamily="18" charset="0"/>
              </a:endParaRPr>
            </a:p>
          </p:txBody>
        </p:sp>
        <p:grpSp>
          <p:nvGrpSpPr>
            <p:cNvPr id="2" name="Group 4"/>
            <p:cNvGrpSpPr>
              <a:grpSpLocks/>
            </p:cNvGrpSpPr>
            <p:nvPr/>
          </p:nvGrpSpPr>
          <p:grpSpPr bwMode="auto">
            <a:xfrm>
              <a:off x="1524000" y="2233613"/>
              <a:ext cx="762000" cy="1981200"/>
              <a:chOff x="960" y="2496"/>
              <a:chExt cx="480" cy="1248"/>
            </a:xfrm>
          </p:grpSpPr>
          <p:sp>
            <p:nvSpPr>
              <p:cNvPr id="387077" name="Rectangle 5"/>
              <p:cNvSpPr>
                <a:spLocks noChangeArrowheads="1"/>
              </p:cNvSpPr>
              <p:nvPr/>
            </p:nvSpPr>
            <p:spPr bwMode="auto">
              <a:xfrm>
                <a:off x="960" y="2784"/>
                <a:ext cx="480" cy="192"/>
              </a:xfrm>
              <a:prstGeom prst="rect">
                <a:avLst/>
              </a:prstGeom>
              <a:noFill/>
              <a:ln w="28575" cap="sq">
                <a:solidFill>
                  <a:srgbClr val="FF0000"/>
                </a:solidFill>
                <a:miter lim="800000"/>
                <a:headEnd type="none" w="sm" len="sm"/>
                <a:tailEnd type="none" w="sm" len="sm"/>
              </a:ln>
              <a:effectLst/>
            </p:spPr>
            <p:txBody>
              <a:bodyPr wrap="none" anchor="ctr"/>
              <a:lstStyle/>
              <a:p>
                <a:endParaRPr lang="zh-CN" altLang="en-US" sz="1600"/>
              </a:p>
            </p:txBody>
          </p:sp>
          <p:sp>
            <p:nvSpPr>
              <p:cNvPr id="387078" name="Rectangle 6"/>
              <p:cNvSpPr>
                <a:spLocks noChangeArrowheads="1"/>
              </p:cNvSpPr>
              <p:nvPr/>
            </p:nvSpPr>
            <p:spPr bwMode="auto">
              <a:xfrm>
                <a:off x="960" y="3312"/>
                <a:ext cx="480" cy="192"/>
              </a:xfrm>
              <a:prstGeom prst="rect">
                <a:avLst/>
              </a:prstGeom>
              <a:noFill/>
              <a:ln w="28575" cap="sq">
                <a:solidFill>
                  <a:srgbClr val="FF0000"/>
                </a:solidFill>
                <a:miter lim="800000"/>
                <a:headEnd type="none" w="sm" len="sm"/>
                <a:tailEnd type="none" w="sm" len="sm"/>
              </a:ln>
              <a:effectLst/>
            </p:spPr>
            <p:txBody>
              <a:bodyPr wrap="none" anchor="ctr"/>
              <a:lstStyle/>
              <a:p>
                <a:endParaRPr lang="zh-CN" altLang="en-US" sz="1600"/>
              </a:p>
            </p:txBody>
          </p:sp>
          <p:sp>
            <p:nvSpPr>
              <p:cNvPr id="387079" name="Line 7"/>
              <p:cNvSpPr>
                <a:spLocks noChangeShapeType="1"/>
              </p:cNvSpPr>
              <p:nvPr/>
            </p:nvSpPr>
            <p:spPr bwMode="auto">
              <a:xfrm>
                <a:off x="1200" y="2496"/>
                <a:ext cx="0" cy="288"/>
              </a:xfrm>
              <a:prstGeom prst="line">
                <a:avLst/>
              </a:prstGeom>
              <a:noFill/>
              <a:ln w="28575" cap="sq">
                <a:solidFill>
                  <a:srgbClr val="FF0000"/>
                </a:solidFill>
                <a:round/>
                <a:headEnd type="none" w="sm" len="sm"/>
                <a:tailEnd type="triangle" w="sm" len="sm"/>
              </a:ln>
              <a:effectLst/>
            </p:spPr>
            <p:txBody>
              <a:bodyPr/>
              <a:lstStyle/>
              <a:p>
                <a:endParaRPr lang="zh-CN" altLang="en-US" sz="1600"/>
              </a:p>
            </p:txBody>
          </p:sp>
          <p:sp>
            <p:nvSpPr>
              <p:cNvPr id="387080" name="Line 8"/>
              <p:cNvSpPr>
                <a:spLocks noChangeShapeType="1"/>
              </p:cNvSpPr>
              <p:nvPr/>
            </p:nvSpPr>
            <p:spPr bwMode="auto">
              <a:xfrm>
                <a:off x="1200" y="2976"/>
                <a:ext cx="0" cy="336"/>
              </a:xfrm>
              <a:prstGeom prst="line">
                <a:avLst/>
              </a:prstGeom>
              <a:noFill/>
              <a:ln w="28575" cap="sq">
                <a:solidFill>
                  <a:srgbClr val="FF0000"/>
                </a:solidFill>
                <a:round/>
                <a:headEnd type="none" w="sm" len="sm"/>
                <a:tailEnd type="triangle" w="sm" len="sm"/>
              </a:ln>
              <a:effectLst/>
            </p:spPr>
            <p:txBody>
              <a:bodyPr/>
              <a:lstStyle/>
              <a:p>
                <a:endParaRPr lang="zh-CN" altLang="en-US" sz="1600"/>
              </a:p>
            </p:txBody>
          </p:sp>
          <p:sp>
            <p:nvSpPr>
              <p:cNvPr id="387081" name="Line 9"/>
              <p:cNvSpPr>
                <a:spLocks noChangeShapeType="1"/>
              </p:cNvSpPr>
              <p:nvPr/>
            </p:nvSpPr>
            <p:spPr bwMode="auto">
              <a:xfrm>
                <a:off x="1200" y="3504"/>
                <a:ext cx="0" cy="240"/>
              </a:xfrm>
              <a:prstGeom prst="line">
                <a:avLst/>
              </a:prstGeom>
              <a:noFill/>
              <a:ln w="28575" cap="sq">
                <a:solidFill>
                  <a:srgbClr val="FF0000"/>
                </a:solidFill>
                <a:round/>
                <a:headEnd type="none" w="sm" len="sm"/>
                <a:tailEnd type="triangle" w="sm" len="sm"/>
              </a:ln>
              <a:effectLst/>
            </p:spPr>
            <p:txBody>
              <a:bodyPr/>
              <a:lstStyle/>
              <a:p>
                <a:endParaRPr lang="zh-CN" altLang="en-US" sz="1600"/>
              </a:p>
            </p:txBody>
          </p:sp>
        </p:grpSp>
        <p:sp>
          <p:nvSpPr>
            <p:cNvPr id="387082" name="AutoShape 10"/>
            <p:cNvSpPr>
              <a:spLocks noChangeArrowheads="1"/>
            </p:cNvSpPr>
            <p:nvPr/>
          </p:nvSpPr>
          <p:spPr bwMode="auto">
            <a:xfrm>
              <a:off x="6745288" y="2203450"/>
              <a:ext cx="1066800" cy="381000"/>
            </a:xfrm>
            <a:prstGeom prst="diamond">
              <a:avLst/>
            </a:prstGeom>
            <a:noFill/>
            <a:ln w="28575" cap="sq">
              <a:solidFill>
                <a:srgbClr val="FF0000"/>
              </a:solidFill>
              <a:miter lim="800000"/>
              <a:headEnd type="none" w="sm" len="sm"/>
              <a:tailEnd type="none" w="sm" len="sm"/>
            </a:ln>
            <a:effectLst/>
          </p:spPr>
          <p:txBody>
            <a:bodyPr wrap="none" anchor="ctr"/>
            <a:lstStyle/>
            <a:p>
              <a:endParaRPr lang="zh-CN" altLang="en-US" sz="1600"/>
            </a:p>
          </p:txBody>
        </p:sp>
        <p:grpSp>
          <p:nvGrpSpPr>
            <p:cNvPr id="3" name="Group 11"/>
            <p:cNvGrpSpPr>
              <a:grpSpLocks/>
            </p:cNvGrpSpPr>
            <p:nvPr/>
          </p:nvGrpSpPr>
          <p:grpSpPr bwMode="auto">
            <a:xfrm>
              <a:off x="3505200" y="3605213"/>
              <a:ext cx="1676400" cy="609600"/>
              <a:chOff x="2208" y="3360"/>
              <a:chExt cx="1056" cy="384"/>
            </a:xfrm>
          </p:grpSpPr>
          <p:sp>
            <p:nvSpPr>
              <p:cNvPr id="387084" name="Line 12"/>
              <p:cNvSpPr>
                <a:spLocks noChangeShapeType="1"/>
              </p:cNvSpPr>
              <p:nvPr/>
            </p:nvSpPr>
            <p:spPr bwMode="auto">
              <a:xfrm>
                <a:off x="2208" y="3360"/>
                <a:ext cx="0" cy="192"/>
              </a:xfrm>
              <a:prstGeom prst="line">
                <a:avLst/>
              </a:prstGeom>
              <a:noFill/>
              <a:ln w="28575" cap="sq">
                <a:solidFill>
                  <a:srgbClr val="FF0000"/>
                </a:solidFill>
                <a:round/>
                <a:headEnd type="none" w="sm" len="sm"/>
                <a:tailEnd type="none" w="sm" len="sm"/>
              </a:ln>
              <a:effectLst/>
            </p:spPr>
            <p:txBody>
              <a:bodyPr/>
              <a:lstStyle/>
              <a:p>
                <a:endParaRPr lang="zh-CN" altLang="en-US" sz="1600"/>
              </a:p>
            </p:txBody>
          </p:sp>
          <p:sp>
            <p:nvSpPr>
              <p:cNvPr id="387085" name="Line 13"/>
              <p:cNvSpPr>
                <a:spLocks noChangeShapeType="1"/>
              </p:cNvSpPr>
              <p:nvPr/>
            </p:nvSpPr>
            <p:spPr bwMode="auto">
              <a:xfrm>
                <a:off x="3264" y="3360"/>
                <a:ext cx="0" cy="192"/>
              </a:xfrm>
              <a:prstGeom prst="line">
                <a:avLst/>
              </a:prstGeom>
              <a:noFill/>
              <a:ln w="28575" cap="sq">
                <a:solidFill>
                  <a:srgbClr val="FF0000"/>
                </a:solidFill>
                <a:round/>
                <a:headEnd type="none" w="sm" len="sm"/>
                <a:tailEnd type="none" w="sm" len="sm"/>
              </a:ln>
              <a:effectLst/>
            </p:spPr>
            <p:txBody>
              <a:bodyPr/>
              <a:lstStyle/>
              <a:p>
                <a:endParaRPr lang="zh-CN" altLang="en-US" sz="1600"/>
              </a:p>
            </p:txBody>
          </p:sp>
          <p:sp>
            <p:nvSpPr>
              <p:cNvPr id="387086" name="Line 14"/>
              <p:cNvSpPr>
                <a:spLocks noChangeShapeType="1"/>
              </p:cNvSpPr>
              <p:nvPr/>
            </p:nvSpPr>
            <p:spPr bwMode="auto">
              <a:xfrm>
                <a:off x="2208" y="3552"/>
                <a:ext cx="1056" cy="0"/>
              </a:xfrm>
              <a:prstGeom prst="line">
                <a:avLst/>
              </a:prstGeom>
              <a:noFill/>
              <a:ln w="28575" cap="sq">
                <a:solidFill>
                  <a:srgbClr val="FF0000"/>
                </a:solidFill>
                <a:round/>
                <a:headEnd type="none" w="sm" len="sm"/>
                <a:tailEnd type="none" w="sm" len="sm"/>
              </a:ln>
              <a:effectLst/>
            </p:spPr>
            <p:txBody>
              <a:bodyPr/>
              <a:lstStyle/>
              <a:p>
                <a:endParaRPr lang="zh-CN" altLang="en-US" sz="1600"/>
              </a:p>
            </p:txBody>
          </p:sp>
          <p:sp>
            <p:nvSpPr>
              <p:cNvPr id="387087" name="Line 15"/>
              <p:cNvSpPr>
                <a:spLocks noChangeShapeType="1"/>
              </p:cNvSpPr>
              <p:nvPr/>
            </p:nvSpPr>
            <p:spPr bwMode="auto">
              <a:xfrm>
                <a:off x="2736" y="3552"/>
                <a:ext cx="0" cy="192"/>
              </a:xfrm>
              <a:prstGeom prst="line">
                <a:avLst/>
              </a:prstGeom>
              <a:noFill/>
              <a:ln w="28575" cap="sq">
                <a:solidFill>
                  <a:srgbClr val="FF0000"/>
                </a:solidFill>
                <a:round/>
                <a:headEnd type="none" w="sm" len="sm"/>
                <a:tailEnd type="triangle" w="sm" len="sm"/>
              </a:ln>
              <a:effectLst/>
            </p:spPr>
            <p:txBody>
              <a:bodyPr/>
              <a:lstStyle/>
              <a:p>
                <a:endParaRPr lang="zh-CN" altLang="en-US" sz="1600"/>
              </a:p>
            </p:txBody>
          </p:sp>
        </p:grpSp>
        <p:sp>
          <p:nvSpPr>
            <p:cNvPr id="387088" name="Rectangle 16"/>
            <p:cNvSpPr>
              <a:spLocks noChangeArrowheads="1"/>
            </p:cNvSpPr>
            <p:nvPr/>
          </p:nvSpPr>
          <p:spPr bwMode="auto">
            <a:xfrm>
              <a:off x="3124200" y="3300413"/>
              <a:ext cx="762000" cy="304800"/>
            </a:xfrm>
            <a:prstGeom prst="rect">
              <a:avLst/>
            </a:prstGeom>
            <a:noFill/>
            <a:ln w="28575" cap="sq">
              <a:solidFill>
                <a:srgbClr val="FF0000"/>
              </a:solidFill>
              <a:miter lim="800000"/>
              <a:headEnd type="none" w="sm" len="sm"/>
              <a:tailEnd type="none" w="sm" len="sm"/>
            </a:ln>
            <a:effectLst/>
          </p:spPr>
          <p:txBody>
            <a:bodyPr wrap="none" anchor="ctr"/>
            <a:lstStyle/>
            <a:p>
              <a:endParaRPr lang="zh-CN" altLang="en-US" sz="1600"/>
            </a:p>
          </p:txBody>
        </p:sp>
        <p:sp>
          <p:nvSpPr>
            <p:cNvPr id="387089" name="Rectangle 17"/>
            <p:cNvSpPr>
              <a:spLocks noChangeArrowheads="1"/>
            </p:cNvSpPr>
            <p:nvPr/>
          </p:nvSpPr>
          <p:spPr bwMode="auto">
            <a:xfrm>
              <a:off x="4800600" y="3300413"/>
              <a:ext cx="762000" cy="304800"/>
            </a:xfrm>
            <a:prstGeom prst="rect">
              <a:avLst/>
            </a:prstGeom>
            <a:noFill/>
            <a:ln w="28575" cap="sq">
              <a:solidFill>
                <a:srgbClr val="FF0000"/>
              </a:solidFill>
              <a:miter lim="800000"/>
              <a:headEnd type="none" w="sm" len="sm"/>
              <a:tailEnd type="none" w="sm" len="sm"/>
            </a:ln>
            <a:effectLst/>
          </p:spPr>
          <p:txBody>
            <a:bodyPr wrap="none" anchor="ctr"/>
            <a:lstStyle/>
            <a:p>
              <a:endParaRPr lang="zh-CN" altLang="en-US" sz="1600"/>
            </a:p>
          </p:txBody>
        </p:sp>
        <p:sp>
          <p:nvSpPr>
            <p:cNvPr id="387090" name="AutoShape 18"/>
            <p:cNvSpPr>
              <a:spLocks noChangeArrowheads="1"/>
            </p:cNvSpPr>
            <p:nvPr/>
          </p:nvSpPr>
          <p:spPr bwMode="auto">
            <a:xfrm>
              <a:off x="3781425" y="2719388"/>
              <a:ext cx="1066800" cy="381000"/>
            </a:xfrm>
            <a:prstGeom prst="diamond">
              <a:avLst/>
            </a:prstGeom>
            <a:noFill/>
            <a:ln w="28575" cap="sq">
              <a:solidFill>
                <a:srgbClr val="FF0066"/>
              </a:solidFill>
              <a:miter lim="800000"/>
              <a:headEnd type="none" w="sm" len="sm"/>
              <a:tailEnd type="none" w="sm" len="sm"/>
            </a:ln>
            <a:effectLst/>
          </p:spPr>
          <p:txBody>
            <a:bodyPr wrap="none" anchor="ctr"/>
            <a:lstStyle/>
            <a:p>
              <a:endParaRPr lang="zh-CN" altLang="en-US" sz="1600"/>
            </a:p>
          </p:txBody>
        </p:sp>
        <p:sp>
          <p:nvSpPr>
            <p:cNvPr id="387091" name="Line 19"/>
            <p:cNvSpPr>
              <a:spLocks noChangeShapeType="1"/>
            </p:cNvSpPr>
            <p:nvPr/>
          </p:nvSpPr>
          <p:spPr bwMode="auto">
            <a:xfrm>
              <a:off x="4313238" y="2338388"/>
              <a:ext cx="0" cy="381000"/>
            </a:xfrm>
            <a:prstGeom prst="line">
              <a:avLst/>
            </a:prstGeom>
            <a:noFill/>
            <a:ln w="28575" cap="sq">
              <a:solidFill>
                <a:srgbClr val="FF0000"/>
              </a:solidFill>
              <a:round/>
              <a:headEnd type="none" w="sm" len="sm"/>
              <a:tailEnd type="triangle" w="sm" len="sm"/>
            </a:ln>
            <a:effectLst/>
          </p:spPr>
          <p:txBody>
            <a:bodyPr/>
            <a:lstStyle/>
            <a:p>
              <a:endParaRPr lang="zh-CN" altLang="en-US" sz="1600"/>
            </a:p>
          </p:txBody>
        </p:sp>
        <p:sp>
          <p:nvSpPr>
            <p:cNvPr id="387092" name="Line 20"/>
            <p:cNvSpPr>
              <a:spLocks noChangeShapeType="1"/>
            </p:cNvSpPr>
            <p:nvPr/>
          </p:nvSpPr>
          <p:spPr bwMode="auto">
            <a:xfrm>
              <a:off x="3505200" y="2919413"/>
              <a:ext cx="228600" cy="0"/>
            </a:xfrm>
            <a:prstGeom prst="line">
              <a:avLst/>
            </a:prstGeom>
            <a:noFill/>
            <a:ln w="28575" cap="sq">
              <a:solidFill>
                <a:srgbClr val="FF0000"/>
              </a:solidFill>
              <a:round/>
              <a:headEnd type="none" w="sm" len="sm"/>
              <a:tailEnd type="none" w="sm" len="sm"/>
            </a:ln>
            <a:effectLst/>
          </p:spPr>
          <p:txBody>
            <a:bodyPr/>
            <a:lstStyle/>
            <a:p>
              <a:endParaRPr lang="zh-CN" altLang="en-US" sz="1600"/>
            </a:p>
          </p:txBody>
        </p:sp>
        <p:sp>
          <p:nvSpPr>
            <p:cNvPr id="387093" name="Line 21"/>
            <p:cNvSpPr>
              <a:spLocks noChangeShapeType="1"/>
            </p:cNvSpPr>
            <p:nvPr/>
          </p:nvSpPr>
          <p:spPr bwMode="auto">
            <a:xfrm>
              <a:off x="4876800" y="2919413"/>
              <a:ext cx="304800" cy="0"/>
            </a:xfrm>
            <a:prstGeom prst="line">
              <a:avLst/>
            </a:prstGeom>
            <a:noFill/>
            <a:ln w="28575" cap="sq">
              <a:solidFill>
                <a:srgbClr val="FF0000"/>
              </a:solidFill>
              <a:round/>
              <a:headEnd type="none" w="sm" len="sm"/>
              <a:tailEnd type="none" w="sm" len="sm"/>
            </a:ln>
            <a:effectLst/>
          </p:spPr>
          <p:txBody>
            <a:bodyPr/>
            <a:lstStyle/>
            <a:p>
              <a:endParaRPr lang="zh-CN" altLang="en-US" sz="1600"/>
            </a:p>
          </p:txBody>
        </p:sp>
        <p:sp>
          <p:nvSpPr>
            <p:cNvPr id="387094" name="Line 22"/>
            <p:cNvSpPr>
              <a:spLocks noChangeShapeType="1"/>
            </p:cNvSpPr>
            <p:nvPr/>
          </p:nvSpPr>
          <p:spPr bwMode="auto">
            <a:xfrm>
              <a:off x="3505200" y="2919413"/>
              <a:ext cx="0" cy="381000"/>
            </a:xfrm>
            <a:prstGeom prst="line">
              <a:avLst/>
            </a:prstGeom>
            <a:noFill/>
            <a:ln w="28575" cap="sq">
              <a:solidFill>
                <a:srgbClr val="FF0000"/>
              </a:solidFill>
              <a:round/>
              <a:headEnd type="none" w="sm" len="sm"/>
              <a:tailEnd type="triangle" w="sm" len="sm"/>
            </a:ln>
            <a:effectLst/>
          </p:spPr>
          <p:txBody>
            <a:bodyPr/>
            <a:lstStyle/>
            <a:p>
              <a:endParaRPr lang="zh-CN" altLang="en-US" sz="1600"/>
            </a:p>
          </p:txBody>
        </p:sp>
        <p:sp>
          <p:nvSpPr>
            <p:cNvPr id="387095" name="Line 23"/>
            <p:cNvSpPr>
              <a:spLocks noChangeShapeType="1"/>
            </p:cNvSpPr>
            <p:nvPr/>
          </p:nvSpPr>
          <p:spPr bwMode="auto">
            <a:xfrm>
              <a:off x="5181600" y="2919413"/>
              <a:ext cx="0" cy="381000"/>
            </a:xfrm>
            <a:prstGeom prst="line">
              <a:avLst/>
            </a:prstGeom>
            <a:noFill/>
            <a:ln w="28575" cap="sq">
              <a:solidFill>
                <a:srgbClr val="FF0000"/>
              </a:solidFill>
              <a:round/>
              <a:headEnd type="none" w="sm" len="sm"/>
              <a:tailEnd type="triangle" w="sm" len="sm"/>
            </a:ln>
            <a:effectLst/>
          </p:spPr>
          <p:txBody>
            <a:bodyPr/>
            <a:lstStyle/>
            <a:p>
              <a:endParaRPr lang="zh-CN" altLang="en-US" sz="1600"/>
            </a:p>
          </p:txBody>
        </p:sp>
        <p:sp>
          <p:nvSpPr>
            <p:cNvPr id="387096" name="Text Box 24"/>
            <p:cNvSpPr txBox="1">
              <a:spLocks noChangeArrowheads="1"/>
            </p:cNvSpPr>
            <p:nvPr/>
          </p:nvSpPr>
          <p:spPr bwMode="auto">
            <a:xfrm>
              <a:off x="3383284" y="2541389"/>
              <a:ext cx="391560" cy="410369"/>
            </a:xfrm>
            <a:prstGeom prst="rect">
              <a:avLst/>
            </a:prstGeom>
            <a:noFill/>
            <a:ln w="12700" cap="sq">
              <a:noFill/>
              <a:miter lim="800000"/>
              <a:headEnd type="none" w="sm" len="sm"/>
              <a:tailEnd type="none" w="sm" len="sm"/>
            </a:ln>
            <a:effectLst/>
          </p:spPr>
          <p:txBody>
            <a:bodyPr wrap="none">
              <a:spAutoFit/>
            </a:bodyPr>
            <a:lstStyle/>
            <a:p>
              <a:pPr algn="l" eaLnBrk="1" hangingPunct="1"/>
              <a:r>
                <a:rPr kumimoji="1" lang="en-US" altLang="zh-CN" sz="1400">
                  <a:latin typeface="+mj-ea"/>
                  <a:ea typeface="+mj-ea"/>
                </a:rPr>
                <a:t>T</a:t>
              </a:r>
            </a:p>
          </p:txBody>
        </p:sp>
        <p:sp>
          <p:nvSpPr>
            <p:cNvPr id="387097" name="Text Box 25"/>
            <p:cNvSpPr txBox="1">
              <a:spLocks noChangeArrowheads="1"/>
            </p:cNvSpPr>
            <p:nvPr/>
          </p:nvSpPr>
          <p:spPr bwMode="auto">
            <a:xfrm>
              <a:off x="4770758" y="2581077"/>
              <a:ext cx="378736" cy="410369"/>
            </a:xfrm>
            <a:prstGeom prst="rect">
              <a:avLst/>
            </a:prstGeom>
            <a:noFill/>
            <a:ln w="12700" cap="sq">
              <a:noFill/>
              <a:miter lim="800000"/>
              <a:headEnd type="none" w="sm" len="sm"/>
              <a:tailEnd type="none" w="sm" len="sm"/>
            </a:ln>
            <a:effectLst/>
          </p:spPr>
          <p:txBody>
            <a:bodyPr wrap="none">
              <a:spAutoFit/>
            </a:bodyPr>
            <a:lstStyle/>
            <a:p>
              <a:pPr algn="l" eaLnBrk="1" hangingPunct="1"/>
              <a:r>
                <a:rPr kumimoji="1" lang="en-US" altLang="zh-CN" sz="1400">
                  <a:latin typeface="+mj-ea"/>
                  <a:ea typeface="+mj-ea"/>
                </a:rPr>
                <a:t>F</a:t>
              </a:r>
            </a:p>
          </p:txBody>
        </p:sp>
        <p:sp>
          <p:nvSpPr>
            <p:cNvPr id="387098" name="Text Box 26"/>
            <p:cNvSpPr txBox="1">
              <a:spLocks noChangeArrowheads="1"/>
            </p:cNvSpPr>
            <p:nvPr/>
          </p:nvSpPr>
          <p:spPr bwMode="auto">
            <a:xfrm>
              <a:off x="1266754" y="1669892"/>
              <a:ext cx="1477328" cy="492442"/>
            </a:xfrm>
            <a:prstGeom prst="rect">
              <a:avLst/>
            </a:prstGeom>
            <a:noFill/>
            <a:ln w="12700" cap="sq">
              <a:noFill/>
              <a:miter lim="800000"/>
              <a:headEnd type="none" w="sm" len="sm"/>
              <a:tailEnd type="none" w="sm" len="sm"/>
            </a:ln>
            <a:effectLst/>
          </p:spPr>
          <p:txBody>
            <a:bodyPr wrap="none">
              <a:spAutoFit/>
            </a:bodyPr>
            <a:lstStyle/>
            <a:p>
              <a:pPr algn="l" eaLnBrk="1" hangingPunct="1"/>
              <a:r>
                <a:rPr kumimoji="1" lang="zh-CN" altLang="en-US" dirty="0">
                  <a:latin typeface="+mj-ea"/>
                  <a:ea typeface="+mj-ea"/>
                </a:rPr>
                <a:t>顺序结构</a:t>
              </a:r>
            </a:p>
          </p:txBody>
        </p:sp>
        <p:sp>
          <p:nvSpPr>
            <p:cNvPr id="387099" name="Text Box 27"/>
            <p:cNvSpPr txBox="1">
              <a:spLocks noChangeArrowheads="1"/>
            </p:cNvSpPr>
            <p:nvPr/>
          </p:nvSpPr>
          <p:spPr bwMode="auto">
            <a:xfrm>
              <a:off x="3586562" y="1667510"/>
              <a:ext cx="1477328" cy="492442"/>
            </a:xfrm>
            <a:prstGeom prst="rect">
              <a:avLst/>
            </a:prstGeom>
            <a:noFill/>
            <a:ln w="12700" cap="sq">
              <a:noFill/>
              <a:miter lim="800000"/>
              <a:headEnd type="none" w="sm" len="sm"/>
              <a:tailEnd type="none" w="sm" len="sm"/>
            </a:ln>
            <a:effectLst/>
          </p:spPr>
          <p:txBody>
            <a:bodyPr wrap="none">
              <a:spAutoFit/>
            </a:bodyPr>
            <a:lstStyle/>
            <a:p>
              <a:pPr algn="l" eaLnBrk="1" hangingPunct="1"/>
              <a:r>
                <a:rPr kumimoji="1" lang="zh-CN" altLang="en-US" dirty="0">
                  <a:latin typeface="+mj-ea"/>
                  <a:ea typeface="+mj-ea"/>
                </a:rPr>
                <a:t>选择结构</a:t>
              </a:r>
            </a:p>
          </p:txBody>
        </p:sp>
        <p:sp>
          <p:nvSpPr>
            <p:cNvPr id="387100" name="Text Box 28"/>
            <p:cNvSpPr txBox="1">
              <a:spLocks noChangeArrowheads="1"/>
            </p:cNvSpPr>
            <p:nvPr/>
          </p:nvSpPr>
          <p:spPr bwMode="auto">
            <a:xfrm>
              <a:off x="6460370" y="1502411"/>
              <a:ext cx="1785104" cy="492442"/>
            </a:xfrm>
            <a:prstGeom prst="rect">
              <a:avLst/>
            </a:prstGeom>
            <a:noFill/>
            <a:ln w="12700" cap="sq">
              <a:noFill/>
              <a:miter lim="800000"/>
              <a:headEnd type="none" w="sm" len="sm"/>
              <a:tailEnd type="none" w="sm" len="sm"/>
            </a:ln>
            <a:effectLst/>
          </p:spPr>
          <p:txBody>
            <a:bodyPr wrap="none">
              <a:spAutoFit/>
            </a:bodyPr>
            <a:lstStyle/>
            <a:p>
              <a:pPr eaLnBrk="1" hangingPunct="1"/>
              <a:r>
                <a:rPr kumimoji="1" lang="zh-CN" altLang="en-US" dirty="0">
                  <a:latin typeface="+mj-ea"/>
                  <a:ea typeface="+mj-ea"/>
                </a:rPr>
                <a:t>多分支选择</a:t>
              </a:r>
              <a:endParaRPr kumimoji="1" lang="zh-CN" altLang="en-US" sz="1400" dirty="0">
                <a:latin typeface="+mj-ea"/>
                <a:ea typeface="+mj-ea"/>
              </a:endParaRPr>
            </a:p>
          </p:txBody>
        </p:sp>
        <p:sp>
          <p:nvSpPr>
            <p:cNvPr id="387101" name="Rectangle 29"/>
            <p:cNvSpPr>
              <a:spLocks noChangeArrowheads="1"/>
            </p:cNvSpPr>
            <p:nvPr/>
          </p:nvSpPr>
          <p:spPr bwMode="auto">
            <a:xfrm>
              <a:off x="6659563" y="3267075"/>
              <a:ext cx="576262" cy="304800"/>
            </a:xfrm>
            <a:prstGeom prst="rect">
              <a:avLst/>
            </a:prstGeom>
            <a:noFill/>
            <a:ln w="28575" cap="sq">
              <a:solidFill>
                <a:srgbClr val="FF0000"/>
              </a:solidFill>
              <a:miter lim="800000"/>
              <a:headEnd type="none" w="sm" len="sm"/>
              <a:tailEnd type="none" w="sm" len="sm"/>
            </a:ln>
            <a:effectLst/>
          </p:spPr>
          <p:txBody>
            <a:bodyPr wrap="none" anchor="ctr"/>
            <a:lstStyle/>
            <a:p>
              <a:pPr eaLnBrk="1" hangingPunct="1"/>
              <a:r>
                <a:rPr lang="en-US" altLang="zh-CN" sz="1600">
                  <a:latin typeface="Arial" charset="0"/>
                </a:rPr>
                <a:t>A</a:t>
              </a:r>
              <a:r>
                <a:rPr lang="en-US" altLang="zh-CN" sz="1600" baseline="-25000">
                  <a:latin typeface="Arial" charset="0"/>
                </a:rPr>
                <a:t>2</a:t>
              </a:r>
            </a:p>
          </p:txBody>
        </p:sp>
        <p:sp>
          <p:nvSpPr>
            <p:cNvPr id="387102" name="Rectangle 30"/>
            <p:cNvSpPr>
              <a:spLocks noChangeArrowheads="1"/>
            </p:cNvSpPr>
            <p:nvPr/>
          </p:nvSpPr>
          <p:spPr bwMode="auto">
            <a:xfrm>
              <a:off x="7956550" y="3267075"/>
              <a:ext cx="576263" cy="304800"/>
            </a:xfrm>
            <a:prstGeom prst="rect">
              <a:avLst/>
            </a:prstGeom>
            <a:noFill/>
            <a:ln w="28575" cap="sq">
              <a:solidFill>
                <a:srgbClr val="FF0000"/>
              </a:solidFill>
              <a:miter lim="800000"/>
              <a:headEnd type="none" w="sm" len="sm"/>
              <a:tailEnd type="none" w="sm" len="sm"/>
            </a:ln>
            <a:effectLst/>
          </p:spPr>
          <p:txBody>
            <a:bodyPr wrap="none" anchor="ctr"/>
            <a:lstStyle/>
            <a:p>
              <a:pPr eaLnBrk="1" hangingPunct="1"/>
              <a:r>
                <a:rPr lang="en-US" altLang="zh-CN" sz="1600">
                  <a:latin typeface="Arial" charset="0"/>
                </a:rPr>
                <a:t>A</a:t>
              </a:r>
              <a:r>
                <a:rPr lang="en-US" altLang="zh-CN" sz="1600" baseline="-25000">
                  <a:latin typeface="Arial" charset="0"/>
                </a:rPr>
                <a:t>n</a:t>
              </a:r>
            </a:p>
          </p:txBody>
        </p:sp>
        <p:sp>
          <p:nvSpPr>
            <p:cNvPr id="387103" name="Oval 31"/>
            <p:cNvSpPr>
              <a:spLocks noChangeArrowheads="1"/>
            </p:cNvSpPr>
            <p:nvPr/>
          </p:nvSpPr>
          <p:spPr bwMode="auto">
            <a:xfrm>
              <a:off x="7308850" y="4364038"/>
              <a:ext cx="71438" cy="71437"/>
            </a:xfrm>
            <a:prstGeom prst="ellipse">
              <a:avLst/>
            </a:prstGeom>
            <a:solidFill>
              <a:schemeClr val="accent1"/>
            </a:solidFill>
            <a:ln w="28575">
              <a:solidFill>
                <a:srgbClr val="FF0000"/>
              </a:solidFill>
              <a:round/>
              <a:headEnd/>
              <a:tailEnd/>
            </a:ln>
            <a:effectLst/>
          </p:spPr>
          <p:txBody>
            <a:bodyPr wrap="none" anchor="ctr"/>
            <a:lstStyle/>
            <a:p>
              <a:endParaRPr lang="zh-CN" altLang="en-US" sz="1600"/>
            </a:p>
          </p:txBody>
        </p:sp>
        <p:cxnSp>
          <p:nvCxnSpPr>
            <p:cNvPr id="387104" name="AutoShape 32"/>
            <p:cNvCxnSpPr>
              <a:cxnSpLocks noChangeShapeType="1"/>
              <a:stCxn id="387082" idx="2"/>
              <a:endCxn id="387101" idx="0"/>
            </p:cNvCxnSpPr>
            <p:nvPr/>
          </p:nvCxnSpPr>
          <p:spPr bwMode="auto">
            <a:xfrm rot="5400000">
              <a:off x="6786563" y="2760663"/>
              <a:ext cx="654050" cy="330200"/>
            </a:xfrm>
            <a:prstGeom prst="bentConnector3">
              <a:avLst>
                <a:gd name="adj1" fmla="val 50000"/>
              </a:avLst>
            </a:prstGeom>
            <a:noFill/>
            <a:ln w="28575">
              <a:solidFill>
                <a:srgbClr val="FF0000"/>
              </a:solidFill>
              <a:miter lim="800000"/>
              <a:headEnd/>
              <a:tailEnd type="triangle" w="med" len="med"/>
            </a:ln>
            <a:effectLst/>
          </p:spPr>
        </p:cxnSp>
        <p:cxnSp>
          <p:nvCxnSpPr>
            <p:cNvPr id="387105" name="AutoShape 33"/>
            <p:cNvCxnSpPr>
              <a:cxnSpLocks noChangeShapeType="1"/>
              <a:stCxn id="387082" idx="2"/>
            </p:cNvCxnSpPr>
            <p:nvPr/>
          </p:nvCxnSpPr>
          <p:spPr bwMode="auto">
            <a:xfrm rot="5400000">
              <a:off x="6426994" y="2401094"/>
              <a:ext cx="654050" cy="1049338"/>
            </a:xfrm>
            <a:prstGeom prst="bentConnector3">
              <a:avLst>
                <a:gd name="adj1" fmla="val 50000"/>
              </a:avLst>
            </a:prstGeom>
            <a:noFill/>
            <a:ln w="28575">
              <a:solidFill>
                <a:srgbClr val="FF0000"/>
              </a:solidFill>
              <a:miter lim="800000"/>
              <a:headEnd/>
              <a:tailEnd type="triangle" w="med" len="med"/>
            </a:ln>
            <a:effectLst/>
          </p:spPr>
        </p:cxnSp>
        <p:cxnSp>
          <p:nvCxnSpPr>
            <p:cNvPr id="387106" name="AutoShape 34"/>
            <p:cNvCxnSpPr>
              <a:cxnSpLocks noChangeShapeType="1"/>
              <a:stCxn id="387082" idx="2"/>
              <a:endCxn id="387102" idx="0"/>
            </p:cNvCxnSpPr>
            <p:nvPr/>
          </p:nvCxnSpPr>
          <p:spPr bwMode="auto">
            <a:xfrm rot="16200000" flipH="1">
              <a:off x="7435057" y="2442369"/>
              <a:ext cx="654050" cy="966787"/>
            </a:xfrm>
            <a:prstGeom prst="bentConnector3">
              <a:avLst>
                <a:gd name="adj1" fmla="val 50000"/>
              </a:avLst>
            </a:prstGeom>
            <a:noFill/>
            <a:ln w="28575">
              <a:solidFill>
                <a:srgbClr val="FF0000"/>
              </a:solidFill>
              <a:miter lim="800000"/>
              <a:headEnd/>
              <a:tailEnd type="triangle" w="med" len="med"/>
            </a:ln>
            <a:effectLst/>
          </p:spPr>
        </p:cxnSp>
        <p:cxnSp>
          <p:nvCxnSpPr>
            <p:cNvPr id="387107" name="AutoShape 35"/>
            <p:cNvCxnSpPr>
              <a:cxnSpLocks noChangeShapeType="1"/>
              <a:stCxn id="387101" idx="2"/>
              <a:endCxn id="387103" idx="0"/>
            </p:cNvCxnSpPr>
            <p:nvPr/>
          </p:nvCxnSpPr>
          <p:spPr bwMode="auto">
            <a:xfrm rot="16200000" flipH="1">
              <a:off x="6765132" y="3769519"/>
              <a:ext cx="763587" cy="396875"/>
            </a:xfrm>
            <a:prstGeom prst="bentConnector3">
              <a:avLst>
                <a:gd name="adj1" fmla="val 49898"/>
              </a:avLst>
            </a:prstGeom>
            <a:noFill/>
            <a:ln w="28575">
              <a:solidFill>
                <a:srgbClr val="FF0000"/>
              </a:solidFill>
              <a:miter lim="800000"/>
              <a:headEnd/>
              <a:tailEnd type="triangle" w="med" len="med"/>
            </a:ln>
            <a:effectLst/>
          </p:spPr>
        </p:cxnSp>
        <p:cxnSp>
          <p:nvCxnSpPr>
            <p:cNvPr id="387108" name="AutoShape 36"/>
            <p:cNvCxnSpPr>
              <a:cxnSpLocks noChangeShapeType="1"/>
              <a:stCxn id="387102" idx="2"/>
              <a:endCxn id="387103" idx="7"/>
            </p:cNvCxnSpPr>
            <p:nvPr/>
          </p:nvCxnSpPr>
          <p:spPr bwMode="auto">
            <a:xfrm rot="5400000">
              <a:off x="7419975" y="3535363"/>
              <a:ext cx="774700" cy="876300"/>
            </a:xfrm>
            <a:prstGeom prst="bentConnector3">
              <a:avLst>
                <a:gd name="adj1" fmla="val 49181"/>
              </a:avLst>
            </a:prstGeom>
            <a:noFill/>
            <a:ln w="28575">
              <a:solidFill>
                <a:srgbClr val="FF0000"/>
              </a:solidFill>
              <a:miter lim="800000"/>
              <a:headEnd/>
              <a:tailEnd type="triangle" w="med" len="med"/>
            </a:ln>
            <a:effectLst/>
          </p:spPr>
        </p:cxnSp>
        <p:sp>
          <p:nvSpPr>
            <p:cNvPr id="387109" name="Line 37"/>
            <p:cNvSpPr>
              <a:spLocks noChangeShapeType="1"/>
            </p:cNvSpPr>
            <p:nvPr/>
          </p:nvSpPr>
          <p:spPr bwMode="auto">
            <a:xfrm>
              <a:off x="7280275" y="1916113"/>
              <a:ext cx="0" cy="287337"/>
            </a:xfrm>
            <a:prstGeom prst="line">
              <a:avLst/>
            </a:prstGeom>
            <a:noFill/>
            <a:ln w="28575">
              <a:solidFill>
                <a:srgbClr val="FF0000"/>
              </a:solidFill>
              <a:round/>
              <a:headEnd/>
              <a:tailEnd type="triangle" w="med" len="med"/>
            </a:ln>
            <a:effectLst/>
          </p:spPr>
          <p:txBody>
            <a:bodyPr/>
            <a:lstStyle/>
            <a:p>
              <a:endParaRPr lang="zh-CN" altLang="en-US" sz="1600"/>
            </a:p>
          </p:txBody>
        </p:sp>
        <p:sp>
          <p:nvSpPr>
            <p:cNvPr id="387110" name="AutoShape 38"/>
            <p:cNvSpPr>
              <a:spLocks noChangeArrowheads="1"/>
            </p:cNvSpPr>
            <p:nvPr/>
          </p:nvSpPr>
          <p:spPr bwMode="auto">
            <a:xfrm>
              <a:off x="2124075" y="5157788"/>
              <a:ext cx="863600" cy="287337"/>
            </a:xfrm>
            <a:prstGeom prst="diamond">
              <a:avLst/>
            </a:prstGeom>
            <a:noFill/>
            <a:ln w="28575">
              <a:solidFill>
                <a:srgbClr val="FF0000"/>
              </a:solidFill>
              <a:miter lim="800000"/>
              <a:headEnd/>
              <a:tailEnd/>
            </a:ln>
            <a:effectLst/>
          </p:spPr>
          <p:txBody>
            <a:bodyPr wrap="none" anchor="ctr"/>
            <a:lstStyle/>
            <a:p>
              <a:endParaRPr lang="zh-CN" altLang="en-US" sz="1600"/>
            </a:p>
          </p:txBody>
        </p:sp>
        <p:sp>
          <p:nvSpPr>
            <p:cNvPr id="387111" name="Rectangle 39"/>
            <p:cNvSpPr>
              <a:spLocks noChangeArrowheads="1"/>
            </p:cNvSpPr>
            <p:nvPr/>
          </p:nvSpPr>
          <p:spPr bwMode="auto">
            <a:xfrm>
              <a:off x="3492500" y="5157788"/>
              <a:ext cx="576263" cy="304800"/>
            </a:xfrm>
            <a:prstGeom prst="rect">
              <a:avLst/>
            </a:prstGeom>
            <a:noFill/>
            <a:ln w="28575" cap="sq">
              <a:solidFill>
                <a:srgbClr val="FF0000"/>
              </a:solidFill>
              <a:miter lim="800000"/>
              <a:headEnd type="none" w="sm" len="sm"/>
              <a:tailEnd type="none" w="sm" len="sm"/>
            </a:ln>
            <a:effectLst/>
          </p:spPr>
          <p:txBody>
            <a:bodyPr wrap="none" anchor="ctr"/>
            <a:lstStyle/>
            <a:p>
              <a:pPr eaLnBrk="1" hangingPunct="1"/>
              <a:r>
                <a:rPr lang="en-US" altLang="zh-CN" sz="1600">
                  <a:latin typeface="Arial" charset="0"/>
                </a:rPr>
                <a:t>A</a:t>
              </a:r>
              <a:r>
                <a:rPr lang="en-US" altLang="zh-CN" sz="1600" baseline="-25000">
                  <a:latin typeface="Arial" charset="0"/>
                </a:rPr>
                <a:t>1</a:t>
              </a:r>
            </a:p>
          </p:txBody>
        </p:sp>
        <p:sp>
          <p:nvSpPr>
            <p:cNvPr id="387112" name="Line 40"/>
            <p:cNvSpPr>
              <a:spLocks noChangeShapeType="1"/>
            </p:cNvSpPr>
            <p:nvPr/>
          </p:nvSpPr>
          <p:spPr bwMode="auto">
            <a:xfrm>
              <a:off x="2555875" y="4797425"/>
              <a:ext cx="0" cy="360363"/>
            </a:xfrm>
            <a:prstGeom prst="line">
              <a:avLst/>
            </a:prstGeom>
            <a:noFill/>
            <a:ln w="28575">
              <a:solidFill>
                <a:srgbClr val="FF0000"/>
              </a:solidFill>
              <a:round/>
              <a:headEnd/>
              <a:tailEnd/>
            </a:ln>
            <a:effectLst/>
          </p:spPr>
          <p:txBody>
            <a:bodyPr/>
            <a:lstStyle/>
            <a:p>
              <a:endParaRPr lang="zh-CN" altLang="en-US" sz="1600"/>
            </a:p>
          </p:txBody>
        </p:sp>
        <p:cxnSp>
          <p:nvCxnSpPr>
            <p:cNvPr id="387113" name="AutoShape 41"/>
            <p:cNvCxnSpPr>
              <a:cxnSpLocks noChangeShapeType="1"/>
              <a:stCxn id="387110" idx="3"/>
              <a:endCxn id="387111" idx="1"/>
            </p:cNvCxnSpPr>
            <p:nvPr/>
          </p:nvCxnSpPr>
          <p:spPr bwMode="auto">
            <a:xfrm>
              <a:off x="3001963" y="5302250"/>
              <a:ext cx="476250" cy="7938"/>
            </a:xfrm>
            <a:prstGeom prst="straightConnector1">
              <a:avLst/>
            </a:prstGeom>
            <a:noFill/>
            <a:ln w="28575">
              <a:solidFill>
                <a:srgbClr val="FF0000"/>
              </a:solidFill>
              <a:round/>
              <a:headEnd/>
              <a:tailEnd type="triangle" w="med" len="med"/>
            </a:ln>
            <a:effectLst/>
          </p:spPr>
        </p:cxnSp>
        <p:cxnSp>
          <p:nvCxnSpPr>
            <p:cNvPr id="387114" name="AutoShape 42"/>
            <p:cNvCxnSpPr>
              <a:cxnSpLocks noChangeShapeType="1"/>
              <a:stCxn id="387110" idx="2"/>
            </p:cNvCxnSpPr>
            <p:nvPr/>
          </p:nvCxnSpPr>
          <p:spPr bwMode="auto">
            <a:xfrm>
              <a:off x="2555875" y="5459413"/>
              <a:ext cx="0" cy="490537"/>
            </a:xfrm>
            <a:prstGeom prst="straightConnector1">
              <a:avLst/>
            </a:prstGeom>
            <a:noFill/>
            <a:ln w="28575">
              <a:solidFill>
                <a:srgbClr val="FF0000"/>
              </a:solidFill>
              <a:round/>
              <a:headEnd/>
              <a:tailEnd type="triangle" w="med" len="med"/>
            </a:ln>
            <a:effectLst/>
          </p:spPr>
        </p:cxnSp>
        <p:cxnSp>
          <p:nvCxnSpPr>
            <p:cNvPr id="387115" name="AutoShape 43"/>
            <p:cNvCxnSpPr>
              <a:cxnSpLocks noChangeShapeType="1"/>
              <a:stCxn id="387111" idx="0"/>
              <a:endCxn id="387112" idx="0"/>
            </p:cNvCxnSpPr>
            <p:nvPr/>
          </p:nvCxnSpPr>
          <p:spPr bwMode="auto">
            <a:xfrm rot="5400000" flipH="1">
              <a:off x="2988469" y="4350544"/>
              <a:ext cx="360362" cy="1225550"/>
            </a:xfrm>
            <a:prstGeom prst="bentConnector3">
              <a:avLst>
                <a:gd name="adj1" fmla="val 59472"/>
              </a:avLst>
            </a:prstGeom>
            <a:noFill/>
            <a:ln w="28575">
              <a:solidFill>
                <a:srgbClr val="FF0000"/>
              </a:solidFill>
              <a:miter lim="800000"/>
              <a:headEnd/>
              <a:tailEnd/>
            </a:ln>
            <a:effectLst/>
          </p:spPr>
        </p:cxnSp>
        <p:sp>
          <p:nvSpPr>
            <p:cNvPr id="387116" name="AutoShape 44"/>
            <p:cNvSpPr>
              <a:spLocks noChangeArrowheads="1"/>
            </p:cNvSpPr>
            <p:nvPr/>
          </p:nvSpPr>
          <p:spPr bwMode="auto">
            <a:xfrm>
              <a:off x="5435600" y="5373688"/>
              <a:ext cx="863600" cy="287337"/>
            </a:xfrm>
            <a:prstGeom prst="diamond">
              <a:avLst/>
            </a:prstGeom>
            <a:noFill/>
            <a:ln w="28575">
              <a:solidFill>
                <a:srgbClr val="FF0000"/>
              </a:solidFill>
              <a:miter lim="800000"/>
              <a:headEnd/>
              <a:tailEnd/>
            </a:ln>
            <a:effectLst/>
          </p:spPr>
          <p:txBody>
            <a:bodyPr wrap="none" anchor="ctr"/>
            <a:lstStyle/>
            <a:p>
              <a:endParaRPr lang="zh-CN" altLang="en-US" sz="1600"/>
            </a:p>
          </p:txBody>
        </p:sp>
        <p:sp>
          <p:nvSpPr>
            <p:cNvPr id="387117" name="Rectangle 45"/>
            <p:cNvSpPr>
              <a:spLocks noChangeArrowheads="1"/>
            </p:cNvSpPr>
            <p:nvPr/>
          </p:nvSpPr>
          <p:spPr bwMode="auto">
            <a:xfrm>
              <a:off x="5580063" y="4710113"/>
              <a:ext cx="576262" cy="304800"/>
            </a:xfrm>
            <a:prstGeom prst="rect">
              <a:avLst/>
            </a:prstGeom>
            <a:noFill/>
            <a:ln w="28575" cap="sq">
              <a:solidFill>
                <a:srgbClr val="FF0000"/>
              </a:solidFill>
              <a:miter lim="800000"/>
              <a:headEnd type="none" w="sm" len="sm"/>
              <a:tailEnd type="none" w="sm" len="sm"/>
            </a:ln>
            <a:effectLst/>
          </p:spPr>
          <p:txBody>
            <a:bodyPr wrap="none" anchor="ctr"/>
            <a:lstStyle/>
            <a:p>
              <a:pPr eaLnBrk="1" hangingPunct="1"/>
              <a:r>
                <a:rPr lang="en-US" altLang="zh-CN" sz="1600">
                  <a:latin typeface="Arial" charset="0"/>
                </a:rPr>
                <a:t>A</a:t>
              </a:r>
              <a:r>
                <a:rPr lang="en-US" altLang="zh-CN" sz="1600" baseline="-25000">
                  <a:latin typeface="Arial" charset="0"/>
                </a:rPr>
                <a:t>1</a:t>
              </a:r>
            </a:p>
          </p:txBody>
        </p:sp>
        <p:sp>
          <p:nvSpPr>
            <p:cNvPr id="387118" name="Line 46"/>
            <p:cNvSpPr>
              <a:spLocks noChangeShapeType="1"/>
            </p:cNvSpPr>
            <p:nvPr/>
          </p:nvSpPr>
          <p:spPr bwMode="auto">
            <a:xfrm>
              <a:off x="5867400" y="5013325"/>
              <a:ext cx="0" cy="360363"/>
            </a:xfrm>
            <a:prstGeom prst="line">
              <a:avLst/>
            </a:prstGeom>
            <a:noFill/>
            <a:ln w="28575">
              <a:solidFill>
                <a:srgbClr val="FF0000"/>
              </a:solidFill>
              <a:round/>
              <a:headEnd/>
              <a:tailEnd/>
            </a:ln>
            <a:effectLst/>
          </p:spPr>
          <p:txBody>
            <a:bodyPr/>
            <a:lstStyle/>
            <a:p>
              <a:endParaRPr lang="zh-CN" altLang="en-US" sz="1600"/>
            </a:p>
          </p:txBody>
        </p:sp>
        <p:cxnSp>
          <p:nvCxnSpPr>
            <p:cNvPr id="387119" name="AutoShape 47"/>
            <p:cNvCxnSpPr>
              <a:cxnSpLocks noChangeShapeType="1"/>
              <a:stCxn id="387116" idx="2"/>
            </p:cNvCxnSpPr>
            <p:nvPr/>
          </p:nvCxnSpPr>
          <p:spPr bwMode="auto">
            <a:xfrm>
              <a:off x="5867400" y="5675313"/>
              <a:ext cx="0" cy="490537"/>
            </a:xfrm>
            <a:prstGeom prst="straightConnector1">
              <a:avLst/>
            </a:prstGeom>
            <a:noFill/>
            <a:ln w="28575">
              <a:solidFill>
                <a:srgbClr val="FF0000"/>
              </a:solidFill>
              <a:round/>
              <a:headEnd/>
              <a:tailEnd type="triangle" w="med" len="med"/>
            </a:ln>
            <a:effectLst/>
          </p:spPr>
        </p:cxnSp>
        <p:sp>
          <p:nvSpPr>
            <p:cNvPr id="387120" name="Line 48"/>
            <p:cNvSpPr>
              <a:spLocks noChangeShapeType="1"/>
            </p:cNvSpPr>
            <p:nvPr/>
          </p:nvSpPr>
          <p:spPr bwMode="auto">
            <a:xfrm>
              <a:off x="5867400" y="4365625"/>
              <a:ext cx="0" cy="358775"/>
            </a:xfrm>
            <a:prstGeom prst="line">
              <a:avLst/>
            </a:prstGeom>
            <a:noFill/>
            <a:ln w="28575">
              <a:solidFill>
                <a:srgbClr val="FF0000"/>
              </a:solidFill>
              <a:round/>
              <a:headEnd/>
              <a:tailEnd type="triangle" w="med" len="med"/>
            </a:ln>
            <a:effectLst/>
          </p:spPr>
          <p:txBody>
            <a:bodyPr/>
            <a:lstStyle/>
            <a:p>
              <a:endParaRPr lang="zh-CN" altLang="en-US" sz="1600"/>
            </a:p>
          </p:txBody>
        </p:sp>
        <p:cxnSp>
          <p:nvCxnSpPr>
            <p:cNvPr id="387121" name="AutoShape 49"/>
            <p:cNvCxnSpPr>
              <a:cxnSpLocks noChangeShapeType="1"/>
              <a:stCxn id="387116" idx="3"/>
              <a:endCxn id="387120" idx="0"/>
            </p:cNvCxnSpPr>
            <p:nvPr/>
          </p:nvCxnSpPr>
          <p:spPr bwMode="auto">
            <a:xfrm flipH="1" flipV="1">
              <a:off x="5867400" y="4351338"/>
              <a:ext cx="446088" cy="1166812"/>
            </a:xfrm>
            <a:prstGeom prst="bentConnector4">
              <a:avLst>
                <a:gd name="adj1" fmla="val -48042"/>
                <a:gd name="adj2" fmla="val 84079"/>
              </a:avLst>
            </a:prstGeom>
            <a:noFill/>
            <a:ln w="28575">
              <a:solidFill>
                <a:srgbClr val="FF0000"/>
              </a:solidFill>
              <a:miter lim="800000"/>
              <a:headEnd/>
              <a:tailEnd/>
            </a:ln>
            <a:effectLst/>
          </p:spPr>
        </p:cxnSp>
        <p:sp>
          <p:nvSpPr>
            <p:cNvPr id="387122" name="Rectangle 50"/>
            <p:cNvSpPr>
              <a:spLocks noChangeArrowheads="1"/>
            </p:cNvSpPr>
            <p:nvPr/>
          </p:nvSpPr>
          <p:spPr bwMode="auto">
            <a:xfrm>
              <a:off x="5940425" y="3281363"/>
              <a:ext cx="576263" cy="304800"/>
            </a:xfrm>
            <a:prstGeom prst="rect">
              <a:avLst/>
            </a:prstGeom>
            <a:noFill/>
            <a:ln w="28575" cap="sq">
              <a:solidFill>
                <a:srgbClr val="FF0000"/>
              </a:solidFill>
              <a:miter lim="800000"/>
              <a:headEnd type="none" w="sm" len="sm"/>
              <a:tailEnd type="none" w="sm" len="sm"/>
            </a:ln>
            <a:effectLst/>
          </p:spPr>
          <p:txBody>
            <a:bodyPr wrap="none" anchor="ctr"/>
            <a:lstStyle/>
            <a:p>
              <a:pPr eaLnBrk="1" hangingPunct="1"/>
              <a:endParaRPr lang="zh-CN" altLang="zh-CN" sz="1600" baseline="-25000">
                <a:latin typeface="Arial" charset="0"/>
              </a:endParaRPr>
            </a:p>
          </p:txBody>
        </p:sp>
        <p:sp>
          <p:nvSpPr>
            <p:cNvPr id="387123" name="Oval 51"/>
            <p:cNvSpPr>
              <a:spLocks noChangeArrowheads="1"/>
            </p:cNvSpPr>
            <p:nvPr/>
          </p:nvSpPr>
          <p:spPr bwMode="auto">
            <a:xfrm>
              <a:off x="7308850" y="4378325"/>
              <a:ext cx="71438" cy="71438"/>
            </a:xfrm>
            <a:prstGeom prst="ellipse">
              <a:avLst/>
            </a:prstGeom>
            <a:solidFill>
              <a:schemeClr val="accent1"/>
            </a:solidFill>
            <a:ln w="28575">
              <a:solidFill>
                <a:srgbClr val="FF0000"/>
              </a:solidFill>
              <a:round/>
              <a:headEnd/>
              <a:tailEnd/>
            </a:ln>
            <a:effectLst/>
          </p:spPr>
          <p:txBody>
            <a:bodyPr wrap="none" anchor="ctr"/>
            <a:lstStyle/>
            <a:p>
              <a:endParaRPr lang="zh-CN" altLang="en-US" sz="1600"/>
            </a:p>
          </p:txBody>
        </p:sp>
        <p:cxnSp>
          <p:nvCxnSpPr>
            <p:cNvPr id="387124" name="AutoShape 52"/>
            <p:cNvCxnSpPr>
              <a:cxnSpLocks noChangeShapeType="1"/>
              <a:stCxn id="387122" idx="2"/>
              <a:endCxn id="387123" idx="0"/>
            </p:cNvCxnSpPr>
            <p:nvPr/>
          </p:nvCxnSpPr>
          <p:spPr bwMode="auto">
            <a:xfrm rot="16200000" flipH="1">
              <a:off x="6405563" y="3424237"/>
              <a:ext cx="763588" cy="1116013"/>
            </a:xfrm>
            <a:prstGeom prst="bentConnector3">
              <a:avLst>
                <a:gd name="adj1" fmla="val 49898"/>
              </a:avLst>
            </a:prstGeom>
            <a:noFill/>
            <a:ln w="28575">
              <a:solidFill>
                <a:srgbClr val="FF0000"/>
              </a:solidFill>
              <a:miter lim="800000"/>
              <a:headEnd/>
              <a:tailEnd type="triangle" w="med" len="med"/>
            </a:ln>
            <a:effectLst/>
          </p:spPr>
        </p:cxnSp>
        <p:cxnSp>
          <p:nvCxnSpPr>
            <p:cNvPr id="387125" name="AutoShape 53"/>
            <p:cNvCxnSpPr>
              <a:cxnSpLocks noChangeShapeType="1"/>
            </p:cNvCxnSpPr>
            <p:nvPr/>
          </p:nvCxnSpPr>
          <p:spPr bwMode="auto">
            <a:xfrm rot="16200000" flipH="1">
              <a:off x="7019132" y="3915886"/>
              <a:ext cx="255588" cy="396875"/>
            </a:xfrm>
            <a:prstGeom prst="bentConnector3">
              <a:avLst>
                <a:gd name="adj1" fmla="val 49690"/>
              </a:avLst>
            </a:prstGeom>
            <a:noFill/>
            <a:ln w="28575">
              <a:solidFill>
                <a:srgbClr val="FF0000"/>
              </a:solidFill>
              <a:miter lim="800000"/>
              <a:headEnd/>
              <a:tailEnd type="triangle" w="med" len="med"/>
            </a:ln>
            <a:effectLst/>
          </p:spPr>
        </p:cxnSp>
        <p:sp>
          <p:nvSpPr>
            <p:cNvPr id="387126" name="Line 54"/>
            <p:cNvSpPr>
              <a:spLocks noChangeShapeType="1"/>
            </p:cNvSpPr>
            <p:nvPr/>
          </p:nvSpPr>
          <p:spPr bwMode="auto">
            <a:xfrm>
              <a:off x="5867400" y="4365625"/>
              <a:ext cx="0" cy="387350"/>
            </a:xfrm>
            <a:prstGeom prst="line">
              <a:avLst/>
            </a:prstGeom>
            <a:noFill/>
            <a:ln w="28575">
              <a:solidFill>
                <a:srgbClr val="FF0000"/>
              </a:solidFill>
              <a:round/>
              <a:headEnd/>
              <a:tailEnd type="triangle" w="med" len="med"/>
            </a:ln>
            <a:effectLst/>
          </p:spPr>
          <p:txBody>
            <a:bodyPr/>
            <a:lstStyle/>
            <a:p>
              <a:endParaRPr lang="zh-CN" altLang="en-US" sz="1600"/>
            </a:p>
          </p:txBody>
        </p:sp>
        <p:cxnSp>
          <p:nvCxnSpPr>
            <p:cNvPr id="387127" name="AutoShape 55"/>
            <p:cNvCxnSpPr>
              <a:cxnSpLocks noChangeShapeType="1"/>
              <a:endCxn id="387126" idx="0"/>
            </p:cNvCxnSpPr>
            <p:nvPr/>
          </p:nvCxnSpPr>
          <p:spPr bwMode="auto">
            <a:xfrm flipH="1" flipV="1">
              <a:off x="5867400" y="4351338"/>
              <a:ext cx="446088" cy="1166812"/>
            </a:xfrm>
            <a:prstGeom prst="bentConnector4">
              <a:avLst>
                <a:gd name="adj1" fmla="val -48042"/>
                <a:gd name="adj2" fmla="val 84079"/>
              </a:avLst>
            </a:prstGeom>
            <a:noFill/>
            <a:ln w="28575">
              <a:solidFill>
                <a:srgbClr val="FF0000"/>
              </a:solidFill>
              <a:miter lim="800000"/>
              <a:headEnd/>
              <a:tailEnd/>
            </a:ln>
            <a:effectLst/>
          </p:spPr>
        </p:cxnSp>
        <p:sp>
          <p:nvSpPr>
            <p:cNvPr id="387128" name="Text Box 56"/>
            <p:cNvSpPr txBox="1">
              <a:spLocks noChangeArrowheads="1"/>
            </p:cNvSpPr>
            <p:nvPr/>
          </p:nvSpPr>
          <p:spPr bwMode="auto">
            <a:xfrm>
              <a:off x="1933421" y="6160764"/>
              <a:ext cx="1477328" cy="492442"/>
            </a:xfrm>
            <a:prstGeom prst="rect">
              <a:avLst/>
            </a:prstGeom>
            <a:noFill/>
            <a:ln w="12700" cap="sq">
              <a:noFill/>
              <a:miter lim="800000"/>
              <a:headEnd type="none" w="sm" len="sm"/>
              <a:tailEnd type="none" w="sm" len="sm"/>
            </a:ln>
            <a:effectLst/>
          </p:spPr>
          <p:txBody>
            <a:bodyPr wrap="none">
              <a:spAutoFit/>
            </a:bodyPr>
            <a:lstStyle/>
            <a:p>
              <a:pPr algn="l" eaLnBrk="1" hangingPunct="1"/>
              <a:r>
                <a:rPr kumimoji="1" lang="zh-CN" altLang="en-US" dirty="0">
                  <a:latin typeface="+mj-ea"/>
                  <a:ea typeface="+mj-ea"/>
                </a:rPr>
                <a:t>当型循环</a:t>
              </a:r>
            </a:p>
          </p:txBody>
        </p:sp>
        <p:sp>
          <p:nvSpPr>
            <p:cNvPr id="387129" name="Text Box 57"/>
            <p:cNvSpPr txBox="1">
              <a:spLocks noChangeArrowheads="1"/>
            </p:cNvSpPr>
            <p:nvPr/>
          </p:nvSpPr>
          <p:spPr bwMode="auto">
            <a:xfrm>
              <a:off x="5063890" y="6147369"/>
              <a:ext cx="1785104" cy="492442"/>
            </a:xfrm>
            <a:prstGeom prst="rect">
              <a:avLst/>
            </a:prstGeom>
            <a:noFill/>
            <a:ln w="12700" cap="sq">
              <a:noFill/>
              <a:miter lim="800000"/>
              <a:headEnd type="none" w="sm" len="sm"/>
              <a:tailEnd type="none" w="sm" len="sm"/>
            </a:ln>
            <a:effectLst/>
          </p:spPr>
          <p:txBody>
            <a:bodyPr wrap="none">
              <a:spAutoFit/>
            </a:bodyPr>
            <a:lstStyle/>
            <a:p>
              <a:pPr algn="l" eaLnBrk="1" hangingPunct="1"/>
              <a:r>
                <a:rPr kumimoji="1" lang="zh-CN" altLang="en-US" dirty="0">
                  <a:latin typeface="+mj-ea"/>
                  <a:ea typeface="+mj-ea"/>
                </a:rPr>
                <a:t>直到型循环</a:t>
              </a:r>
            </a:p>
          </p:txBody>
        </p:sp>
      </p:grpSp>
      <p:sp>
        <p:nvSpPr>
          <p:cNvPr id="8" name="灯片编号占位符 7"/>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sp>
        <p:nvSpPr>
          <p:cNvPr id="4" name="日期占位符 3"/>
          <p:cNvSpPr>
            <a:spLocks noGrp="1"/>
          </p:cNvSpPr>
          <p:nvPr>
            <p:ph type="dt" sz="half" idx="10"/>
          </p:nvPr>
        </p:nvSpPr>
        <p:spPr/>
        <p:txBody>
          <a:bodyPr/>
          <a:lstStyle/>
          <a:p>
            <a:fld id="{ADB7CBEA-0C36-41D5-AF0B-CD544B12AD8F}" type="datetime1">
              <a:rPr lang="zh-CN" altLang="en-US" smtClean="0"/>
              <a:t>2020/6/10</a:t>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297818409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9" name="Rectangle 3"/>
          <p:cNvSpPr>
            <a:spLocks noGrp="1" noChangeArrowheads="1"/>
          </p:cNvSpPr>
          <p:nvPr>
            <p:ph idx="1"/>
          </p:nvPr>
        </p:nvSpPr>
        <p:spPr/>
        <p:txBody>
          <a:bodyPr>
            <a:normAutofit/>
          </a:bodyPr>
          <a:lstStyle/>
          <a:p>
            <a:pPr>
              <a:lnSpc>
                <a:spcPct val="120000"/>
              </a:lnSpc>
            </a:pPr>
            <a:r>
              <a:rPr lang="zh-CN" altLang="en-US" sz="2400" dirty="0"/>
              <a:t>有一个处理单价为</a:t>
            </a:r>
            <a:r>
              <a:rPr lang="en-US" altLang="zh-CN" sz="2400" dirty="0"/>
              <a:t>2</a:t>
            </a:r>
            <a:r>
              <a:rPr lang="zh-CN" altLang="en-US" sz="2400" dirty="0"/>
              <a:t>元饮料的自动售货机软件，该软件负责控制两个</a:t>
            </a:r>
            <a:r>
              <a:rPr lang="en-US" altLang="zh-CN" sz="2400" dirty="0"/>
              <a:t>LED</a:t>
            </a:r>
            <a:r>
              <a:rPr lang="zh-CN" altLang="en-US" sz="2400" dirty="0"/>
              <a:t>显示灯（红，绿）和控制饮料的送出。待机状态，显示红灯。若投入</a:t>
            </a:r>
            <a:r>
              <a:rPr lang="en-US" altLang="zh-CN" sz="2400" dirty="0"/>
              <a:t>2</a:t>
            </a:r>
            <a:r>
              <a:rPr lang="zh-CN" altLang="en-US" sz="2400" dirty="0"/>
              <a:t>元硬币，</a:t>
            </a:r>
            <a:r>
              <a:rPr lang="en-US" altLang="zh-CN" sz="2400" dirty="0"/>
              <a:t>LED</a:t>
            </a:r>
            <a:r>
              <a:rPr lang="zh-CN" altLang="en-US" sz="2400" dirty="0"/>
              <a:t>绿灯闪烁，之后按下“可乐”、“雪碧”或“红茶”按键，显示绿灯，相应的饮料就送出来。</a:t>
            </a:r>
            <a:endParaRPr lang="en-US" altLang="zh-CN" sz="2400" dirty="0"/>
          </a:p>
          <a:p>
            <a:pPr>
              <a:lnSpc>
                <a:spcPct val="120000"/>
              </a:lnSpc>
            </a:pPr>
            <a:r>
              <a:rPr lang="zh-CN" altLang="en-US" sz="2400" dirty="0"/>
              <a:t>画出该过程的流程图。</a:t>
            </a:r>
            <a:endParaRPr lang="en-US" altLang="zh-CN" sz="2400" dirty="0"/>
          </a:p>
        </p:txBody>
      </p:sp>
      <p:sp>
        <p:nvSpPr>
          <p:cNvPr id="388098" name="Rectangle 2"/>
          <p:cNvSpPr>
            <a:spLocks noGrp="1" noChangeArrowheads="1"/>
          </p:cNvSpPr>
          <p:nvPr>
            <p:ph type="title"/>
          </p:nvPr>
        </p:nvSpPr>
        <p:spPr/>
        <p:txBody>
          <a:bodyPr/>
          <a:lstStyle/>
          <a:p>
            <a:r>
              <a:rPr lang="zh-CN" altLang="en-US" dirty="0"/>
              <a:t>流程图案例分析</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dirty="0"/>
          </a:p>
        </p:txBody>
      </p:sp>
      <p:sp>
        <p:nvSpPr>
          <p:cNvPr id="2" name="日期占位符 1"/>
          <p:cNvSpPr>
            <a:spLocks noGrp="1"/>
          </p:cNvSpPr>
          <p:nvPr>
            <p:ph type="dt" sz="half" idx="10"/>
          </p:nvPr>
        </p:nvSpPr>
        <p:spPr/>
        <p:txBody>
          <a:bodyPr/>
          <a:lstStyle/>
          <a:p>
            <a:fld id="{45FF5D1C-0020-4F7B-88EF-44225BC76F7F}" type="datetime1">
              <a:rPr lang="zh-CN" altLang="en-US" smtClean="0"/>
              <a:t>2020/6/10</a:t>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340801354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004D176-17C7-4ACE-83A5-E3986ECD8497}" type="datetime1">
              <a:rPr lang="zh-CN" altLang="en-US" smtClean="0"/>
              <a:t>2020/6/10</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13</a:t>
            </a:fld>
            <a:endParaRPr lang="zh-CN" altLang="en-US" dirty="0"/>
          </a:p>
        </p:txBody>
      </p:sp>
      <p:graphicFrame>
        <p:nvGraphicFramePr>
          <p:cNvPr id="389122" name="Object 2"/>
          <p:cNvGraphicFramePr>
            <a:graphicFrameLocks noGrp="1" noChangeAspect="1"/>
          </p:cNvGraphicFramePr>
          <p:nvPr>
            <p:ph idx="4294967295"/>
            <p:extLst>
              <p:ext uri="{D42A27DB-BD31-4B8C-83A1-F6EECF244321}">
                <p14:modId xmlns:p14="http://schemas.microsoft.com/office/powerpoint/2010/main" val="110200191"/>
              </p:ext>
            </p:extLst>
          </p:nvPr>
        </p:nvGraphicFramePr>
        <p:xfrm>
          <a:off x="2313996" y="114023"/>
          <a:ext cx="4864100" cy="4841875"/>
        </p:xfrm>
        <a:graphic>
          <a:graphicData uri="http://schemas.openxmlformats.org/presentationml/2006/ole">
            <mc:AlternateContent xmlns:mc="http://schemas.openxmlformats.org/markup-compatibility/2006">
              <mc:Choice xmlns:v="urn:schemas-microsoft-com:vml" Requires="v">
                <p:oleObj spid="_x0000_s4175" name="Visio" r:id="rId3" imgW="6619850" imgH="6589874" progId="">
                  <p:embed/>
                </p:oleObj>
              </mc:Choice>
              <mc:Fallback>
                <p:oleObj name="Visio" r:id="rId3" imgW="6619850" imgH="6589874" progId="">
                  <p:embed/>
                  <p:pic>
                    <p:nvPicPr>
                      <p:cNvPr id="3891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3996" y="114023"/>
                        <a:ext cx="4864100" cy="4841875"/>
                      </a:xfrm>
                      <a:prstGeom prst="rect">
                        <a:avLst/>
                      </a:prstGeom>
                      <a:noFill/>
                    </p:spPr>
                  </p:pic>
                </p:oleObj>
              </mc:Fallback>
            </mc:AlternateContent>
          </a:graphicData>
        </a:graphic>
      </p:graphicFrame>
    </p:spTree>
    <p:extLst>
      <p:ext uri="{BB962C8B-B14F-4D97-AF65-F5344CB8AC3E}">
        <p14:creationId xmlns:p14="http://schemas.microsoft.com/office/powerpoint/2010/main" val="335040863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14</a:t>
            </a:fld>
            <a:endParaRPr lang="zh-CN" altLang="en-US" dirty="0"/>
          </a:p>
        </p:txBody>
      </p:sp>
      <p:sp>
        <p:nvSpPr>
          <p:cNvPr id="4" name="标题 3"/>
          <p:cNvSpPr>
            <a:spLocks noGrp="1"/>
          </p:cNvSpPr>
          <p:nvPr>
            <p:ph type="title"/>
          </p:nvPr>
        </p:nvSpPr>
        <p:spPr/>
        <p:txBody>
          <a:bodyPr/>
          <a:lstStyle/>
          <a:p>
            <a:r>
              <a:rPr lang="en-US" altLang="zh-CN" dirty="0"/>
              <a:t>N-S</a:t>
            </a:r>
            <a:r>
              <a:rPr lang="zh-CN" altLang="en-US" dirty="0"/>
              <a:t>图</a:t>
            </a:r>
          </a:p>
        </p:txBody>
      </p:sp>
      <p:graphicFrame>
        <p:nvGraphicFramePr>
          <p:cNvPr id="5" name="表格 4"/>
          <p:cNvGraphicFramePr>
            <a:graphicFrameLocks noGrp="1"/>
          </p:cNvGraphicFramePr>
          <p:nvPr>
            <p:extLst>
              <p:ext uri="{D42A27DB-BD31-4B8C-83A1-F6EECF244321}">
                <p14:modId xmlns:p14="http://schemas.microsoft.com/office/powerpoint/2010/main" val="2540309158"/>
              </p:ext>
            </p:extLst>
          </p:nvPr>
        </p:nvGraphicFramePr>
        <p:xfrm>
          <a:off x="1857375" y="1819273"/>
          <a:ext cx="1610916" cy="570310"/>
        </p:xfrm>
        <a:graphic>
          <a:graphicData uri="http://schemas.openxmlformats.org/drawingml/2006/table">
            <a:tbl>
              <a:tblPr firstRow="1" bandRow="1">
                <a:tableStyleId>{5C22544A-7EE6-4342-B048-85BDC9FD1C3A}</a:tableStyleId>
              </a:tblPr>
              <a:tblGrid>
                <a:gridCol w="1610916">
                  <a:extLst>
                    <a:ext uri="{9D8B030D-6E8A-4147-A177-3AD203B41FA5}">
                      <a16:colId xmlns:a16="http://schemas.microsoft.com/office/drawing/2014/main" xmlns="" val="20000"/>
                    </a:ext>
                  </a:extLst>
                </a:gridCol>
              </a:tblGrid>
              <a:tr h="285155">
                <a:tc>
                  <a:txBody>
                    <a:bodyPr/>
                    <a:lstStyle/>
                    <a:p>
                      <a:pPr algn="ctr"/>
                      <a:r>
                        <a:rPr lang="en-US" altLang="zh-CN" sz="1400" b="1" dirty="0">
                          <a:solidFill>
                            <a:schemeClr val="tx1"/>
                          </a:solidFill>
                        </a:rPr>
                        <a:t>A</a:t>
                      </a:r>
                      <a:endParaRPr lang="zh-CN" altLang="en-US" sz="1400" b="1" dirty="0">
                        <a:solidFill>
                          <a:schemeClr val="tx1"/>
                        </a:solidFill>
                      </a:endParaRPr>
                    </a:p>
                  </a:txBody>
                  <a:tcPr marL="68580" marR="68580" marT="34290" marB="3429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xmlns="" val="10000"/>
                  </a:ext>
                </a:extLst>
              </a:tr>
              <a:tr h="285155">
                <a:tc>
                  <a:txBody>
                    <a:bodyPr/>
                    <a:lstStyle/>
                    <a:p>
                      <a:pPr algn="ctr"/>
                      <a:r>
                        <a:rPr lang="en-US" altLang="zh-CN" sz="1400" b="1" dirty="0">
                          <a:solidFill>
                            <a:schemeClr val="tx1"/>
                          </a:solidFill>
                        </a:rPr>
                        <a:t>B</a:t>
                      </a:r>
                      <a:endParaRPr lang="zh-CN" altLang="en-US" sz="1400" b="1" dirty="0">
                        <a:solidFill>
                          <a:schemeClr val="tx1"/>
                        </a:solidFill>
                      </a:endParaRPr>
                    </a:p>
                  </a:txBody>
                  <a:tcPr marL="68580" marR="68580" marT="34290" marB="3429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
        <p:nvSpPr>
          <p:cNvPr id="6" name="文本框 5"/>
          <p:cNvSpPr txBox="1"/>
          <p:nvPr/>
        </p:nvSpPr>
        <p:spPr>
          <a:xfrm>
            <a:off x="2108835" y="1423317"/>
            <a:ext cx="1107996" cy="369332"/>
          </a:xfrm>
          <a:prstGeom prst="rect">
            <a:avLst/>
          </a:prstGeom>
          <a:noFill/>
        </p:spPr>
        <p:txBody>
          <a:bodyPr wrap="none" rtlCol="0">
            <a:spAutoFit/>
          </a:bodyPr>
          <a:lstStyle/>
          <a:p>
            <a:r>
              <a:rPr lang="zh-CN" altLang="en-US" dirty="0"/>
              <a:t>顺序结构</a:t>
            </a:r>
          </a:p>
        </p:txBody>
      </p:sp>
      <p:graphicFrame>
        <p:nvGraphicFramePr>
          <p:cNvPr id="7" name="表格 6"/>
          <p:cNvGraphicFramePr>
            <a:graphicFrameLocks noGrp="1"/>
          </p:cNvGraphicFramePr>
          <p:nvPr>
            <p:extLst>
              <p:ext uri="{D42A27DB-BD31-4B8C-83A1-F6EECF244321}">
                <p14:modId xmlns:p14="http://schemas.microsoft.com/office/powerpoint/2010/main" val="3807270385"/>
              </p:ext>
            </p:extLst>
          </p:nvPr>
        </p:nvGraphicFramePr>
        <p:xfrm>
          <a:off x="3986213" y="1819273"/>
          <a:ext cx="1610916" cy="570310"/>
        </p:xfrm>
        <a:graphic>
          <a:graphicData uri="http://schemas.openxmlformats.org/drawingml/2006/table">
            <a:tbl>
              <a:tblPr firstRow="1" bandRow="1">
                <a:tableStyleId>{5C22544A-7EE6-4342-B048-85BDC9FD1C3A}</a:tableStyleId>
              </a:tblPr>
              <a:tblGrid>
                <a:gridCol w="805458">
                  <a:extLst>
                    <a:ext uri="{9D8B030D-6E8A-4147-A177-3AD203B41FA5}">
                      <a16:colId xmlns:a16="http://schemas.microsoft.com/office/drawing/2014/main" xmlns="" val="20000"/>
                    </a:ext>
                  </a:extLst>
                </a:gridCol>
                <a:gridCol w="805458">
                  <a:extLst>
                    <a:ext uri="{9D8B030D-6E8A-4147-A177-3AD203B41FA5}">
                      <a16:colId xmlns:a16="http://schemas.microsoft.com/office/drawing/2014/main" xmlns="" val="20001"/>
                    </a:ext>
                  </a:extLst>
                </a:gridCol>
              </a:tblGrid>
              <a:tr h="285155">
                <a:tc gridSpan="2">
                  <a:txBody>
                    <a:bodyPr/>
                    <a:lstStyle/>
                    <a:p>
                      <a:pPr algn="l"/>
                      <a:r>
                        <a:rPr lang="en-US" altLang="zh-CN" sz="1100" b="1" dirty="0">
                          <a:solidFill>
                            <a:schemeClr val="tx1"/>
                          </a:solidFill>
                        </a:rPr>
                        <a:t>T </a:t>
                      </a:r>
                      <a:r>
                        <a:rPr lang="en-US" altLang="zh-CN" sz="1400" b="1" dirty="0">
                          <a:solidFill>
                            <a:schemeClr val="tx1"/>
                          </a:solidFill>
                        </a:rPr>
                        <a:t>        </a:t>
                      </a:r>
                      <a:r>
                        <a:rPr lang="zh-CN" altLang="en-US" sz="1400" b="1" dirty="0">
                          <a:solidFill>
                            <a:schemeClr val="tx1"/>
                          </a:solidFill>
                        </a:rPr>
                        <a:t>条件          </a:t>
                      </a:r>
                      <a:r>
                        <a:rPr lang="en-US" altLang="zh-CN" sz="1100" b="1" dirty="0">
                          <a:solidFill>
                            <a:schemeClr val="tx1"/>
                          </a:solidFill>
                        </a:rPr>
                        <a:t>F</a:t>
                      </a:r>
                      <a:endParaRPr lang="zh-CN" altLang="en-US" sz="1400" b="1" dirty="0">
                        <a:solidFill>
                          <a:schemeClr val="tx1"/>
                        </a:solidFill>
                      </a:endParaRPr>
                    </a:p>
                  </a:txBody>
                  <a:tcPr marL="68580" marR="68580" marT="34290" marB="3429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xmlns="" val="10000"/>
                  </a:ext>
                </a:extLst>
              </a:tr>
              <a:tr h="285155">
                <a:tc>
                  <a:txBody>
                    <a:bodyPr/>
                    <a:lstStyle/>
                    <a:p>
                      <a:pPr algn="ctr"/>
                      <a:r>
                        <a:rPr lang="en-US" altLang="zh-CN" sz="1400" b="1" dirty="0">
                          <a:solidFill>
                            <a:schemeClr val="tx1"/>
                          </a:solidFill>
                        </a:rPr>
                        <a:t>A</a:t>
                      </a:r>
                      <a:endParaRPr lang="zh-CN" altLang="en-US" sz="1400" b="1" dirty="0">
                        <a:solidFill>
                          <a:schemeClr val="tx1"/>
                        </a:solidFill>
                      </a:endParaRPr>
                    </a:p>
                  </a:txBody>
                  <a:tcPr marL="68580" marR="68580" marT="34290" marB="3429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r>
                        <a:rPr lang="en-US" altLang="zh-CN" sz="1400" b="1" dirty="0">
                          <a:solidFill>
                            <a:schemeClr val="tx1"/>
                          </a:solidFill>
                        </a:rPr>
                        <a:t>B</a:t>
                      </a:r>
                      <a:endParaRPr lang="zh-CN" altLang="en-US" sz="1400" b="1" dirty="0">
                        <a:solidFill>
                          <a:schemeClr val="tx1"/>
                        </a:solidFill>
                      </a:endParaRPr>
                    </a:p>
                  </a:txBody>
                  <a:tcPr marL="68580" marR="68580" marT="34290" marB="3429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
        <p:nvSpPr>
          <p:cNvPr id="8" name="文本框 7"/>
          <p:cNvSpPr txBox="1"/>
          <p:nvPr/>
        </p:nvSpPr>
        <p:spPr>
          <a:xfrm>
            <a:off x="5220998" y="1406199"/>
            <a:ext cx="1107996" cy="369332"/>
          </a:xfrm>
          <a:prstGeom prst="rect">
            <a:avLst/>
          </a:prstGeom>
          <a:noFill/>
        </p:spPr>
        <p:txBody>
          <a:bodyPr wrap="none" rtlCol="0">
            <a:spAutoFit/>
          </a:bodyPr>
          <a:lstStyle/>
          <a:p>
            <a:r>
              <a:rPr lang="zh-CN" altLang="en-US" dirty="0"/>
              <a:t>选择结构</a:t>
            </a:r>
          </a:p>
        </p:txBody>
      </p:sp>
      <p:cxnSp>
        <p:nvCxnSpPr>
          <p:cNvPr id="11" name="直接连接符 10"/>
          <p:cNvCxnSpPr/>
          <p:nvPr/>
        </p:nvCxnSpPr>
        <p:spPr>
          <a:xfrm>
            <a:off x="3986213" y="1819274"/>
            <a:ext cx="810816" cy="2702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818460" y="1819274"/>
            <a:ext cx="778669" cy="2809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4" name="表格 13"/>
          <p:cNvGraphicFramePr>
            <a:graphicFrameLocks noGrp="1"/>
          </p:cNvGraphicFramePr>
          <p:nvPr>
            <p:extLst>
              <p:ext uri="{D42A27DB-BD31-4B8C-83A1-F6EECF244321}">
                <p14:modId xmlns:p14="http://schemas.microsoft.com/office/powerpoint/2010/main" val="4273316824"/>
              </p:ext>
            </p:extLst>
          </p:nvPr>
        </p:nvGraphicFramePr>
        <p:xfrm>
          <a:off x="6047184" y="1819273"/>
          <a:ext cx="1610916" cy="570310"/>
        </p:xfrm>
        <a:graphic>
          <a:graphicData uri="http://schemas.openxmlformats.org/drawingml/2006/table">
            <a:tbl>
              <a:tblPr firstRow="1" bandRow="1">
                <a:tableStyleId>{5C22544A-7EE6-4342-B048-85BDC9FD1C3A}</a:tableStyleId>
              </a:tblPr>
              <a:tblGrid>
                <a:gridCol w="805458">
                  <a:extLst>
                    <a:ext uri="{9D8B030D-6E8A-4147-A177-3AD203B41FA5}">
                      <a16:colId xmlns:a16="http://schemas.microsoft.com/office/drawing/2014/main" xmlns="" val="20000"/>
                    </a:ext>
                  </a:extLst>
                </a:gridCol>
                <a:gridCol w="805458">
                  <a:extLst>
                    <a:ext uri="{9D8B030D-6E8A-4147-A177-3AD203B41FA5}">
                      <a16:colId xmlns:a16="http://schemas.microsoft.com/office/drawing/2014/main" xmlns="" val="20001"/>
                    </a:ext>
                  </a:extLst>
                </a:gridCol>
              </a:tblGrid>
              <a:tr h="285155">
                <a:tc gridSpan="2">
                  <a:txBody>
                    <a:bodyPr/>
                    <a:lstStyle/>
                    <a:p>
                      <a:pPr algn="l"/>
                      <a:r>
                        <a:rPr lang="en-US" altLang="zh-CN" sz="1100" b="1" dirty="0">
                          <a:solidFill>
                            <a:schemeClr val="tx1"/>
                          </a:solidFill>
                        </a:rPr>
                        <a:t>T </a:t>
                      </a:r>
                      <a:r>
                        <a:rPr lang="en-US" altLang="zh-CN" sz="1400" b="1" dirty="0">
                          <a:solidFill>
                            <a:schemeClr val="tx1"/>
                          </a:solidFill>
                        </a:rPr>
                        <a:t>        </a:t>
                      </a:r>
                      <a:r>
                        <a:rPr lang="zh-CN" altLang="en-US" sz="1400" b="1" dirty="0">
                          <a:solidFill>
                            <a:schemeClr val="tx1"/>
                          </a:solidFill>
                        </a:rPr>
                        <a:t>条件          </a:t>
                      </a:r>
                      <a:r>
                        <a:rPr lang="en-US" altLang="zh-CN" sz="1100" b="1" dirty="0">
                          <a:solidFill>
                            <a:schemeClr val="tx1"/>
                          </a:solidFill>
                        </a:rPr>
                        <a:t>F</a:t>
                      </a:r>
                      <a:endParaRPr lang="zh-CN" altLang="en-US" sz="1400" b="1" dirty="0">
                        <a:solidFill>
                          <a:schemeClr val="tx1"/>
                        </a:solidFill>
                      </a:endParaRPr>
                    </a:p>
                  </a:txBody>
                  <a:tcPr marL="68580" marR="68580" marT="34290" marB="3429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xmlns="" val="10000"/>
                  </a:ext>
                </a:extLst>
              </a:tr>
              <a:tr h="285155">
                <a:tc>
                  <a:txBody>
                    <a:bodyPr/>
                    <a:lstStyle/>
                    <a:p>
                      <a:pPr algn="ctr"/>
                      <a:r>
                        <a:rPr lang="en-US" altLang="zh-CN" sz="1400" b="1" dirty="0">
                          <a:solidFill>
                            <a:schemeClr val="tx1"/>
                          </a:solidFill>
                        </a:rPr>
                        <a:t>A</a:t>
                      </a:r>
                      <a:endParaRPr lang="zh-CN" altLang="en-US" sz="1400" b="1" dirty="0">
                        <a:solidFill>
                          <a:schemeClr val="tx1"/>
                        </a:solidFill>
                      </a:endParaRPr>
                    </a:p>
                  </a:txBody>
                  <a:tcPr marL="68580" marR="68580" marT="34290" marB="3429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endParaRPr lang="zh-CN" altLang="en-US" sz="1400" b="1" dirty="0">
                        <a:solidFill>
                          <a:schemeClr val="tx1"/>
                        </a:solidFill>
                      </a:endParaRPr>
                    </a:p>
                  </a:txBody>
                  <a:tcPr marL="68580" marR="68580" marT="34290" marB="3429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cxnSp>
        <p:nvCxnSpPr>
          <p:cNvPr id="15" name="直接连接符 14"/>
          <p:cNvCxnSpPr/>
          <p:nvPr/>
        </p:nvCxnSpPr>
        <p:spPr>
          <a:xfrm>
            <a:off x="6047184" y="1819274"/>
            <a:ext cx="810816" cy="2702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879432" y="1819274"/>
            <a:ext cx="778669" cy="2809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9" name="表格 18"/>
          <p:cNvGraphicFramePr>
            <a:graphicFrameLocks noGrp="1"/>
          </p:cNvGraphicFramePr>
          <p:nvPr>
            <p:extLst>
              <p:ext uri="{D42A27DB-BD31-4B8C-83A1-F6EECF244321}">
                <p14:modId xmlns:p14="http://schemas.microsoft.com/office/powerpoint/2010/main" val="148549331"/>
              </p:ext>
            </p:extLst>
          </p:nvPr>
        </p:nvGraphicFramePr>
        <p:xfrm>
          <a:off x="2539604" y="3483174"/>
          <a:ext cx="1610916" cy="570310"/>
        </p:xfrm>
        <a:graphic>
          <a:graphicData uri="http://schemas.openxmlformats.org/drawingml/2006/table">
            <a:tbl>
              <a:tblPr firstRow="1" bandRow="1">
                <a:tableStyleId>{5C22544A-7EE6-4342-B048-85BDC9FD1C3A}</a:tableStyleId>
              </a:tblPr>
              <a:tblGrid>
                <a:gridCol w="805458">
                  <a:extLst>
                    <a:ext uri="{9D8B030D-6E8A-4147-A177-3AD203B41FA5}">
                      <a16:colId xmlns:a16="http://schemas.microsoft.com/office/drawing/2014/main" xmlns="" val="20000"/>
                    </a:ext>
                  </a:extLst>
                </a:gridCol>
                <a:gridCol w="805458">
                  <a:extLst>
                    <a:ext uri="{9D8B030D-6E8A-4147-A177-3AD203B41FA5}">
                      <a16:colId xmlns:a16="http://schemas.microsoft.com/office/drawing/2014/main" xmlns="" val="20001"/>
                    </a:ext>
                  </a:extLst>
                </a:gridCol>
              </a:tblGrid>
              <a:tr h="285155">
                <a:tc gridSpan="2">
                  <a:txBody>
                    <a:bodyPr/>
                    <a:lstStyle/>
                    <a:p>
                      <a:pPr algn="ctr"/>
                      <a:r>
                        <a:rPr lang="zh-CN" altLang="en-US" sz="1400" b="1" dirty="0">
                          <a:solidFill>
                            <a:schemeClr val="tx1"/>
                          </a:solidFill>
                        </a:rPr>
                        <a:t>当</a:t>
                      </a:r>
                      <a:r>
                        <a:rPr lang="en-US" altLang="zh-CN" sz="1400" b="1" dirty="0">
                          <a:solidFill>
                            <a:schemeClr val="tx1"/>
                          </a:solidFill>
                        </a:rPr>
                        <a:t>&lt;</a:t>
                      </a:r>
                      <a:r>
                        <a:rPr lang="zh-CN" altLang="en-US" sz="1400" b="1" dirty="0">
                          <a:solidFill>
                            <a:schemeClr val="tx1"/>
                          </a:solidFill>
                        </a:rPr>
                        <a:t>条件</a:t>
                      </a:r>
                      <a:r>
                        <a:rPr lang="en-US" altLang="zh-CN" sz="1400" b="1" dirty="0">
                          <a:solidFill>
                            <a:schemeClr val="tx1"/>
                          </a:solidFill>
                        </a:rPr>
                        <a:t>&gt;</a:t>
                      </a:r>
                      <a:r>
                        <a:rPr lang="zh-CN" altLang="en-US" sz="1400" b="1" dirty="0">
                          <a:solidFill>
                            <a:schemeClr val="tx1"/>
                          </a:solidFill>
                        </a:rPr>
                        <a:t>为真</a:t>
                      </a:r>
                    </a:p>
                  </a:txBody>
                  <a:tcPr marL="68580" marR="68580" marT="34290" marB="3429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xmlns="" val="10000"/>
                  </a:ext>
                </a:extLst>
              </a:tr>
              <a:tr h="285155">
                <a:tc>
                  <a:txBody>
                    <a:bodyPr/>
                    <a:lstStyle/>
                    <a:p>
                      <a:pPr algn="ctr"/>
                      <a:endParaRPr lang="zh-CN" altLang="en-US" sz="1400" b="1" dirty="0">
                        <a:solidFill>
                          <a:schemeClr val="tx1"/>
                        </a:solidFill>
                      </a:endParaRPr>
                    </a:p>
                  </a:txBody>
                  <a:tcPr marL="68580" marR="68580" marT="34290" marB="3429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400" b="1" dirty="0">
                          <a:solidFill>
                            <a:schemeClr val="tx1"/>
                          </a:solidFill>
                        </a:rPr>
                        <a:t>A</a:t>
                      </a:r>
                      <a:endParaRPr lang="zh-CN" altLang="en-US" sz="1400" b="1" dirty="0">
                        <a:solidFill>
                          <a:schemeClr val="tx1"/>
                        </a:solidFill>
                      </a:endParaRPr>
                    </a:p>
                  </a:txBody>
                  <a:tcPr marL="68580" marR="68580" marT="34290" marB="3429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
        <p:nvSpPr>
          <p:cNvPr id="20" name="文本框 19"/>
          <p:cNvSpPr txBox="1"/>
          <p:nvPr/>
        </p:nvSpPr>
        <p:spPr>
          <a:xfrm>
            <a:off x="2449426" y="3051999"/>
            <a:ext cx="1915909" cy="369332"/>
          </a:xfrm>
          <a:prstGeom prst="rect">
            <a:avLst/>
          </a:prstGeom>
          <a:noFill/>
        </p:spPr>
        <p:txBody>
          <a:bodyPr wrap="none" rtlCol="0">
            <a:spAutoFit/>
          </a:bodyPr>
          <a:lstStyle/>
          <a:p>
            <a:r>
              <a:rPr lang="en-US" altLang="zh-CN" dirty="0"/>
              <a:t>While</a:t>
            </a:r>
            <a:r>
              <a:rPr lang="zh-CN" altLang="en-US" dirty="0"/>
              <a:t>型循环结构</a:t>
            </a:r>
          </a:p>
        </p:txBody>
      </p:sp>
      <p:graphicFrame>
        <p:nvGraphicFramePr>
          <p:cNvPr id="21" name="表格 20"/>
          <p:cNvGraphicFramePr>
            <a:graphicFrameLocks noGrp="1"/>
          </p:cNvGraphicFramePr>
          <p:nvPr>
            <p:extLst>
              <p:ext uri="{D42A27DB-BD31-4B8C-83A1-F6EECF244321}">
                <p14:modId xmlns:p14="http://schemas.microsoft.com/office/powerpoint/2010/main" val="1655742284"/>
              </p:ext>
            </p:extLst>
          </p:nvPr>
        </p:nvGraphicFramePr>
        <p:xfrm>
          <a:off x="4976285" y="3483174"/>
          <a:ext cx="1610916" cy="570310"/>
        </p:xfrm>
        <a:graphic>
          <a:graphicData uri="http://schemas.openxmlformats.org/drawingml/2006/table">
            <a:tbl>
              <a:tblPr firstRow="1" bandRow="1">
                <a:tableStyleId>{5C22544A-7EE6-4342-B048-85BDC9FD1C3A}</a:tableStyleId>
              </a:tblPr>
              <a:tblGrid>
                <a:gridCol w="805458">
                  <a:extLst>
                    <a:ext uri="{9D8B030D-6E8A-4147-A177-3AD203B41FA5}">
                      <a16:colId xmlns:a16="http://schemas.microsoft.com/office/drawing/2014/main" xmlns="" val="20000"/>
                    </a:ext>
                  </a:extLst>
                </a:gridCol>
                <a:gridCol w="805458">
                  <a:extLst>
                    <a:ext uri="{9D8B030D-6E8A-4147-A177-3AD203B41FA5}">
                      <a16:colId xmlns:a16="http://schemas.microsoft.com/office/drawing/2014/main" xmlns="" val="20001"/>
                    </a:ext>
                  </a:extLst>
                </a:gridCol>
              </a:tblGrid>
              <a:tr h="285155">
                <a:tc>
                  <a:txBody>
                    <a:bodyPr/>
                    <a:lstStyle/>
                    <a:p>
                      <a:pPr algn="ctr"/>
                      <a:endParaRPr lang="zh-CN" altLang="en-US" sz="1400" b="1" dirty="0">
                        <a:solidFill>
                          <a:schemeClr val="tx1"/>
                        </a:solidFill>
                      </a:endParaRPr>
                    </a:p>
                  </a:txBody>
                  <a:tcPr marL="68580" marR="68580" marT="34290" marB="3429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400" b="1" dirty="0">
                          <a:solidFill>
                            <a:schemeClr val="tx1"/>
                          </a:solidFill>
                        </a:rPr>
                        <a:t>A</a:t>
                      </a:r>
                      <a:endParaRPr lang="zh-CN" altLang="en-US" sz="1400" b="1" dirty="0">
                        <a:solidFill>
                          <a:schemeClr val="tx1"/>
                        </a:solidFill>
                      </a:endParaRPr>
                    </a:p>
                  </a:txBody>
                  <a:tcPr marL="68580" marR="68580" marT="34290" marB="3429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xmlns="" val="10000"/>
                  </a:ext>
                </a:extLst>
              </a:tr>
              <a:tr h="285155">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400" b="1" dirty="0">
                          <a:solidFill>
                            <a:schemeClr val="tx1"/>
                          </a:solidFill>
                        </a:rPr>
                        <a:t>当</a:t>
                      </a:r>
                      <a:r>
                        <a:rPr lang="en-US" altLang="zh-CN" sz="1400" b="1" dirty="0">
                          <a:solidFill>
                            <a:schemeClr val="tx1"/>
                          </a:solidFill>
                        </a:rPr>
                        <a:t>&lt;</a:t>
                      </a:r>
                      <a:r>
                        <a:rPr lang="zh-CN" altLang="en-US" sz="1400" b="1" dirty="0">
                          <a:solidFill>
                            <a:schemeClr val="tx1"/>
                          </a:solidFill>
                        </a:rPr>
                        <a:t>条件</a:t>
                      </a:r>
                      <a:r>
                        <a:rPr lang="en-US" altLang="zh-CN" sz="1400" b="1" dirty="0">
                          <a:solidFill>
                            <a:schemeClr val="tx1"/>
                          </a:solidFill>
                        </a:rPr>
                        <a:t>&gt;</a:t>
                      </a:r>
                      <a:r>
                        <a:rPr lang="zh-CN" altLang="en-US" sz="1400" b="1" dirty="0">
                          <a:solidFill>
                            <a:schemeClr val="tx1"/>
                          </a:solidFill>
                        </a:rPr>
                        <a:t>为真</a:t>
                      </a:r>
                    </a:p>
                  </a:txBody>
                  <a:tcPr marL="68580" marR="68580" marT="34290" marB="3429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h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zh-CN" alt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
        <p:nvSpPr>
          <p:cNvPr id="22" name="文本框 21"/>
          <p:cNvSpPr txBox="1"/>
          <p:nvPr/>
        </p:nvSpPr>
        <p:spPr>
          <a:xfrm>
            <a:off x="4631093" y="3051999"/>
            <a:ext cx="2287806" cy="369332"/>
          </a:xfrm>
          <a:prstGeom prst="rect">
            <a:avLst/>
          </a:prstGeom>
          <a:noFill/>
        </p:spPr>
        <p:txBody>
          <a:bodyPr wrap="none" rtlCol="0">
            <a:spAutoFit/>
          </a:bodyPr>
          <a:lstStyle/>
          <a:p>
            <a:r>
              <a:rPr lang="en-US" altLang="zh-CN" dirty="0"/>
              <a:t>Do-While</a:t>
            </a:r>
            <a:r>
              <a:rPr lang="zh-CN" altLang="en-US" dirty="0"/>
              <a:t>型循环结构</a:t>
            </a:r>
          </a:p>
        </p:txBody>
      </p:sp>
      <p:sp>
        <p:nvSpPr>
          <p:cNvPr id="2" name="日期占位符 1"/>
          <p:cNvSpPr>
            <a:spLocks noGrp="1"/>
          </p:cNvSpPr>
          <p:nvPr>
            <p:ph type="dt" sz="half" idx="10"/>
          </p:nvPr>
        </p:nvSpPr>
        <p:spPr/>
        <p:txBody>
          <a:bodyPr/>
          <a:lstStyle/>
          <a:p>
            <a:fld id="{DFD770F2-964B-4303-8E1F-918D3C9BBB77}" type="datetime1">
              <a:rPr lang="zh-CN" altLang="en-US" smtClean="0"/>
              <a:t>2020/6/10</a:t>
            </a:fld>
            <a:endParaRPr lang="zh-CN" altLang="en-US" dirty="0"/>
          </a:p>
        </p:txBody>
      </p:sp>
      <p:sp>
        <p:nvSpPr>
          <p:cNvPr id="9" name="页脚占位符 8"/>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632838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p:spPr>
        <p:txBody>
          <a:bodyPr/>
          <a:lstStyle/>
          <a:p>
            <a:fld id="{776CEB82-A476-48DA-A3F3-913B5971A976}" type="slidenum">
              <a:rPr lang="en-US" altLang="zh-CN"/>
              <a:pPr/>
              <a:t>15</a:t>
            </a:fld>
            <a:endParaRPr lang="en-US" altLang="zh-CN"/>
          </a:p>
        </p:txBody>
      </p:sp>
      <p:sp>
        <p:nvSpPr>
          <p:cNvPr id="60419" name="Rectangle 2"/>
          <p:cNvSpPr>
            <a:spLocks noGrp="1" noChangeArrowheads="1"/>
          </p:cNvSpPr>
          <p:nvPr>
            <p:ph type="title"/>
          </p:nvPr>
        </p:nvSpPr>
        <p:spPr/>
        <p:txBody>
          <a:bodyPr/>
          <a:lstStyle/>
          <a:p>
            <a:pPr eaLnBrk="1" hangingPunct="1"/>
            <a:r>
              <a:rPr lang="en-US" altLang="zh-CN" b="1" dirty="0"/>
              <a:t>N-S</a:t>
            </a:r>
            <a:r>
              <a:rPr lang="zh-CN" altLang="en-US" b="1" dirty="0"/>
              <a:t>图 例子</a:t>
            </a:r>
          </a:p>
        </p:txBody>
      </p:sp>
      <p:pic>
        <p:nvPicPr>
          <p:cNvPr id="60420" name="Picture 4" descr="TU"/>
          <p:cNvPicPr>
            <a:picLocks noGrp="1" noChangeAspect="1" noChangeArrowheads="1"/>
          </p:cNvPicPr>
          <p:nvPr>
            <p:ph idx="1"/>
          </p:nvPr>
        </p:nvPicPr>
        <p:blipFill rotWithShape="1">
          <a:blip r:embed="rId2" cstate="print">
            <a:clrChange>
              <a:clrFrom>
                <a:srgbClr val="FFFFFF"/>
              </a:clrFrom>
              <a:clrTo>
                <a:srgbClr val="FFFFFF">
                  <a:alpha val="0"/>
                </a:srgbClr>
              </a:clrTo>
            </a:clrChange>
          </a:blip>
          <a:srcRect b="17325"/>
          <a:stretch/>
        </p:blipFill>
        <p:spPr>
          <a:xfrm>
            <a:off x="1985367" y="1228131"/>
            <a:ext cx="5308402" cy="3231229"/>
          </a:xfrm>
          <a:noFill/>
        </p:spPr>
      </p:pic>
      <p:sp>
        <p:nvSpPr>
          <p:cNvPr id="2" name="日期占位符 1"/>
          <p:cNvSpPr>
            <a:spLocks noGrp="1"/>
          </p:cNvSpPr>
          <p:nvPr>
            <p:ph type="dt" sz="half" idx="10"/>
          </p:nvPr>
        </p:nvSpPr>
        <p:spPr/>
        <p:txBody>
          <a:bodyPr/>
          <a:lstStyle/>
          <a:p>
            <a:fld id="{BEDE1624-180E-4C6C-9292-7A05752BED2E}" type="datetime1">
              <a:rPr lang="zh-CN" altLang="en-US" smtClean="0"/>
              <a:t>2020/6/10</a:t>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213572755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PAD</a:t>
            </a:r>
            <a:r>
              <a:rPr lang="zh-CN" altLang="en-US" dirty="0"/>
              <a:t>图</a:t>
            </a:r>
          </a:p>
        </p:txBody>
      </p:sp>
      <p:sp>
        <p:nvSpPr>
          <p:cNvPr id="2" name="内容占位符 1"/>
          <p:cNvSpPr>
            <a:spLocks noGrp="1"/>
          </p:cNvSpPr>
          <p:nvPr>
            <p:ph idx="1"/>
          </p:nvPr>
        </p:nvSpPr>
        <p:spPr/>
        <p:txBody>
          <a:bodyPr>
            <a:normAutofit/>
          </a:bodyPr>
          <a:lstStyle/>
          <a:p>
            <a:pPr>
              <a:lnSpc>
                <a:spcPct val="100000"/>
              </a:lnSpc>
            </a:pPr>
            <a:r>
              <a:rPr lang="en-US" altLang="zh-CN" sz="2000" dirty="0"/>
              <a:t>PAD</a:t>
            </a:r>
            <a:r>
              <a:rPr lang="zh-CN" altLang="en-US" sz="2000" dirty="0"/>
              <a:t>图用树形结构的图表示程序的控制流，是二维的算法描述图，除了自上而下，还有自左向右的展开，能够展示算法的层次结构。</a:t>
            </a:r>
          </a:p>
          <a:p>
            <a:pPr>
              <a:lnSpc>
                <a:spcPct val="100000"/>
              </a:lnSpc>
            </a:pPr>
            <a:r>
              <a:rPr lang="zh-CN" altLang="en-US" sz="2000" dirty="0"/>
              <a:t>流程图、</a:t>
            </a:r>
            <a:r>
              <a:rPr lang="en-US" altLang="zh-CN" sz="2000" dirty="0"/>
              <a:t>N-S</a:t>
            </a:r>
            <a:r>
              <a:rPr lang="zh-CN" altLang="en-US" sz="2000" dirty="0"/>
              <a:t>图是一维的算法描述图。</a:t>
            </a:r>
            <a:endParaRPr lang="en-US" altLang="zh-CN" sz="2000" dirty="0"/>
          </a:p>
        </p:txBody>
      </p:sp>
      <p:sp>
        <p:nvSpPr>
          <p:cNvPr id="5" name="日期占位符 4"/>
          <p:cNvSpPr>
            <a:spLocks noGrp="1"/>
          </p:cNvSpPr>
          <p:nvPr>
            <p:ph type="dt" sz="half" idx="10"/>
          </p:nvPr>
        </p:nvSpPr>
        <p:spPr/>
        <p:txBody>
          <a:bodyPr/>
          <a:lstStyle/>
          <a:p>
            <a:fld id="{A53F34B3-D8BF-40ED-A512-AD65FB908B01}" type="datetime1">
              <a:rPr lang="zh-CN" altLang="en-US" smtClean="0"/>
              <a:t>2020/6/10</a:t>
            </a:fld>
            <a:endParaRPr lang="zh-CN" altLang="en-US" dirty="0"/>
          </a:p>
        </p:txBody>
      </p:sp>
      <p:sp>
        <p:nvSpPr>
          <p:cNvPr id="10" name="页脚占位符 9"/>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16</a:t>
            </a:fld>
            <a:endParaRPr lang="zh-CN" altLang="en-US" dirty="0"/>
          </a:p>
        </p:txBody>
      </p:sp>
      <p:cxnSp>
        <p:nvCxnSpPr>
          <p:cNvPr id="25" name="直接连接符 24"/>
          <p:cNvCxnSpPr/>
          <p:nvPr/>
        </p:nvCxnSpPr>
        <p:spPr>
          <a:xfrm>
            <a:off x="2911079" y="4339828"/>
            <a:ext cx="0" cy="391367"/>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2029116" y="2112483"/>
            <a:ext cx="5310794" cy="2618712"/>
            <a:chOff x="989658" y="3409669"/>
            <a:chExt cx="7081059" cy="3491616"/>
          </a:xfrm>
        </p:grpSpPr>
        <p:grpSp>
          <p:nvGrpSpPr>
            <p:cNvPr id="18" name="组合 17"/>
            <p:cNvGrpSpPr/>
            <p:nvPr/>
          </p:nvGrpSpPr>
          <p:grpSpPr>
            <a:xfrm>
              <a:off x="989658" y="3409669"/>
              <a:ext cx="1225509" cy="1700211"/>
              <a:chOff x="757238" y="3614738"/>
              <a:chExt cx="1343025" cy="2392553"/>
            </a:xfrm>
          </p:grpSpPr>
          <p:cxnSp>
            <p:nvCxnSpPr>
              <p:cNvPr id="6" name="直接连接符 5"/>
              <p:cNvCxnSpPr/>
              <p:nvPr/>
            </p:nvCxnSpPr>
            <p:spPr>
              <a:xfrm>
                <a:off x="757238" y="3614738"/>
                <a:ext cx="0" cy="2271712"/>
              </a:xfrm>
              <a:prstGeom prst="line">
                <a:avLst/>
              </a:prstGeom>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57238" y="3614738"/>
                <a:ext cx="1343025" cy="5429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solidFill>
                      <a:schemeClr val="tx1"/>
                    </a:solidFill>
                  </a:rPr>
                  <a:t>A</a:t>
                </a:r>
                <a:endParaRPr lang="zh-CN" altLang="en-US" sz="1600" dirty="0">
                  <a:solidFill>
                    <a:schemeClr val="tx1"/>
                  </a:solidFill>
                </a:endParaRPr>
              </a:p>
            </p:txBody>
          </p:sp>
          <p:sp>
            <p:nvSpPr>
              <p:cNvPr id="8" name="矩形 7"/>
              <p:cNvSpPr/>
              <p:nvPr/>
            </p:nvSpPr>
            <p:spPr>
              <a:xfrm>
                <a:off x="757238" y="4539552"/>
                <a:ext cx="1343025" cy="5429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solidFill>
                      <a:schemeClr val="tx1"/>
                    </a:solidFill>
                  </a:rPr>
                  <a:t>B</a:t>
                </a:r>
                <a:endParaRPr lang="zh-CN" altLang="en-US" sz="1600" dirty="0">
                  <a:solidFill>
                    <a:schemeClr val="tx1"/>
                  </a:solidFill>
                </a:endParaRPr>
              </a:p>
            </p:txBody>
          </p:sp>
          <p:sp>
            <p:nvSpPr>
              <p:cNvPr id="9" name="矩形 8"/>
              <p:cNvSpPr/>
              <p:nvPr/>
            </p:nvSpPr>
            <p:spPr>
              <a:xfrm>
                <a:off x="757238" y="5464366"/>
                <a:ext cx="1343025" cy="5429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solidFill>
                      <a:schemeClr val="tx1"/>
                    </a:solidFill>
                  </a:rPr>
                  <a:t>C</a:t>
                </a:r>
                <a:endParaRPr lang="zh-CN" altLang="en-US" sz="1600" dirty="0">
                  <a:solidFill>
                    <a:schemeClr val="tx1"/>
                  </a:solidFill>
                </a:endParaRPr>
              </a:p>
            </p:txBody>
          </p:sp>
        </p:grpSp>
        <p:grpSp>
          <p:nvGrpSpPr>
            <p:cNvPr id="17" name="组合 16"/>
            <p:cNvGrpSpPr/>
            <p:nvPr/>
          </p:nvGrpSpPr>
          <p:grpSpPr>
            <a:xfrm>
              <a:off x="3082050" y="3957309"/>
              <a:ext cx="2328863" cy="860521"/>
              <a:chOff x="3571875" y="3679031"/>
              <a:chExt cx="2700337" cy="1450182"/>
            </a:xfrm>
          </p:grpSpPr>
          <p:sp>
            <p:nvSpPr>
              <p:cNvPr id="12" name="任意多边形 11"/>
              <p:cNvSpPr/>
              <p:nvPr/>
            </p:nvSpPr>
            <p:spPr>
              <a:xfrm>
                <a:off x="3571875" y="3686175"/>
                <a:ext cx="1685925" cy="1443038"/>
              </a:xfrm>
              <a:custGeom>
                <a:avLst/>
                <a:gdLst>
                  <a:gd name="connsiteX0" fmla="*/ 1643063 w 1685925"/>
                  <a:gd name="connsiteY0" fmla="*/ 0 h 1443038"/>
                  <a:gd name="connsiteX1" fmla="*/ 0 w 1685925"/>
                  <a:gd name="connsiteY1" fmla="*/ 0 h 1443038"/>
                  <a:gd name="connsiteX2" fmla="*/ 0 w 1685925"/>
                  <a:gd name="connsiteY2" fmla="*/ 1443038 h 1443038"/>
                  <a:gd name="connsiteX3" fmla="*/ 1685925 w 1685925"/>
                  <a:gd name="connsiteY3" fmla="*/ 1443038 h 1443038"/>
                  <a:gd name="connsiteX4" fmla="*/ 971550 w 1685925"/>
                  <a:gd name="connsiteY4" fmla="*/ 728663 h 1443038"/>
                  <a:gd name="connsiteX5" fmla="*/ 1628775 w 1685925"/>
                  <a:gd name="connsiteY5" fmla="*/ 71438 h 1443038"/>
                  <a:gd name="connsiteX6" fmla="*/ 1643063 w 1685925"/>
                  <a:gd name="connsiteY6" fmla="*/ 0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1443038">
                    <a:moveTo>
                      <a:pt x="1643063" y="0"/>
                    </a:moveTo>
                    <a:lnTo>
                      <a:pt x="0" y="0"/>
                    </a:lnTo>
                    <a:lnTo>
                      <a:pt x="0" y="1443038"/>
                    </a:lnTo>
                    <a:lnTo>
                      <a:pt x="1685925" y="1443038"/>
                    </a:lnTo>
                    <a:lnTo>
                      <a:pt x="971550" y="728663"/>
                    </a:lnTo>
                    <a:lnTo>
                      <a:pt x="1628775" y="71438"/>
                    </a:lnTo>
                    <a:lnTo>
                      <a:pt x="1643063" y="0"/>
                    </a:lnTo>
                    <a:close/>
                  </a:path>
                </a:pathLst>
              </a:cu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1600" dirty="0"/>
                  <a:t>  条件</a:t>
                </a:r>
              </a:p>
            </p:txBody>
          </p:sp>
          <p:sp>
            <p:nvSpPr>
              <p:cNvPr id="13" name="矩形 12"/>
              <p:cNvSpPr/>
              <p:nvPr/>
            </p:nvSpPr>
            <p:spPr>
              <a:xfrm>
                <a:off x="5229224" y="3679031"/>
                <a:ext cx="1042988" cy="4714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t>A</a:t>
                </a:r>
                <a:endParaRPr lang="zh-CN" altLang="en-US" sz="1600" dirty="0"/>
              </a:p>
            </p:txBody>
          </p:sp>
          <p:sp>
            <p:nvSpPr>
              <p:cNvPr id="14" name="矩形 13"/>
              <p:cNvSpPr/>
              <p:nvPr/>
            </p:nvSpPr>
            <p:spPr>
              <a:xfrm>
                <a:off x="5229224" y="4657723"/>
                <a:ext cx="1042988" cy="4714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t>B</a:t>
                </a:r>
                <a:endParaRPr lang="zh-CN" altLang="en-US" sz="1600" dirty="0"/>
              </a:p>
            </p:txBody>
          </p:sp>
        </p:grpSp>
        <p:sp>
          <p:nvSpPr>
            <p:cNvPr id="15" name="文本框 14"/>
            <p:cNvSpPr txBox="1"/>
            <p:nvPr/>
          </p:nvSpPr>
          <p:spPr>
            <a:xfrm>
              <a:off x="1048414" y="5189254"/>
              <a:ext cx="1340537" cy="451405"/>
            </a:xfrm>
            <a:prstGeom prst="rect">
              <a:avLst/>
            </a:prstGeom>
            <a:noFill/>
          </p:spPr>
          <p:txBody>
            <a:bodyPr wrap="none" rtlCol="0">
              <a:spAutoFit/>
            </a:bodyPr>
            <a:lstStyle/>
            <a:p>
              <a:r>
                <a:rPr lang="zh-CN" altLang="en-US" sz="1600" dirty="0"/>
                <a:t>顺序结构</a:t>
              </a:r>
            </a:p>
          </p:txBody>
        </p:sp>
        <p:sp>
          <p:nvSpPr>
            <p:cNvPr id="16" name="文本框 15"/>
            <p:cNvSpPr txBox="1"/>
            <p:nvPr/>
          </p:nvSpPr>
          <p:spPr>
            <a:xfrm>
              <a:off x="4961158" y="4934132"/>
              <a:ext cx="1340537" cy="451405"/>
            </a:xfrm>
            <a:prstGeom prst="rect">
              <a:avLst/>
            </a:prstGeom>
            <a:noFill/>
          </p:spPr>
          <p:txBody>
            <a:bodyPr wrap="none" rtlCol="0">
              <a:spAutoFit/>
            </a:bodyPr>
            <a:lstStyle/>
            <a:p>
              <a:r>
                <a:rPr lang="zh-CN" altLang="en-US" sz="1600" dirty="0"/>
                <a:t>选择结构</a:t>
              </a:r>
            </a:p>
          </p:txBody>
        </p:sp>
        <p:grpSp>
          <p:nvGrpSpPr>
            <p:cNvPr id="19" name="组合 18"/>
            <p:cNvGrpSpPr/>
            <p:nvPr/>
          </p:nvGrpSpPr>
          <p:grpSpPr>
            <a:xfrm>
              <a:off x="5726789" y="3957309"/>
              <a:ext cx="2328863" cy="860521"/>
              <a:chOff x="3571875" y="3679031"/>
              <a:chExt cx="2700337" cy="1450182"/>
            </a:xfrm>
          </p:grpSpPr>
          <p:sp>
            <p:nvSpPr>
              <p:cNvPr id="20" name="任意多边形 19"/>
              <p:cNvSpPr/>
              <p:nvPr/>
            </p:nvSpPr>
            <p:spPr>
              <a:xfrm>
                <a:off x="3571875" y="3686175"/>
                <a:ext cx="1685925" cy="1443038"/>
              </a:xfrm>
              <a:custGeom>
                <a:avLst/>
                <a:gdLst>
                  <a:gd name="connsiteX0" fmla="*/ 1643063 w 1685925"/>
                  <a:gd name="connsiteY0" fmla="*/ 0 h 1443038"/>
                  <a:gd name="connsiteX1" fmla="*/ 0 w 1685925"/>
                  <a:gd name="connsiteY1" fmla="*/ 0 h 1443038"/>
                  <a:gd name="connsiteX2" fmla="*/ 0 w 1685925"/>
                  <a:gd name="connsiteY2" fmla="*/ 1443038 h 1443038"/>
                  <a:gd name="connsiteX3" fmla="*/ 1685925 w 1685925"/>
                  <a:gd name="connsiteY3" fmla="*/ 1443038 h 1443038"/>
                  <a:gd name="connsiteX4" fmla="*/ 971550 w 1685925"/>
                  <a:gd name="connsiteY4" fmla="*/ 728663 h 1443038"/>
                  <a:gd name="connsiteX5" fmla="*/ 1628775 w 1685925"/>
                  <a:gd name="connsiteY5" fmla="*/ 71438 h 1443038"/>
                  <a:gd name="connsiteX6" fmla="*/ 1643063 w 1685925"/>
                  <a:gd name="connsiteY6" fmla="*/ 0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1443038">
                    <a:moveTo>
                      <a:pt x="1643063" y="0"/>
                    </a:moveTo>
                    <a:lnTo>
                      <a:pt x="0" y="0"/>
                    </a:lnTo>
                    <a:lnTo>
                      <a:pt x="0" y="1443038"/>
                    </a:lnTo>
                    <a:lnTo>
                      <a:pt x="1685925" y="1443038"/>
                    </a:lnTo>
                    <a:lnTo>
                      <a:pt x="971550" y="728663"/>
                    </a:lnTo>
                    <a:lnTo>
                      <a:pt x="1628775" y="71438"/>
                    </a:lnTo>
                    <a:lnTo>
                      <a:pt x="1643063" y="0"/>
                    </a:lnTo>
                    <a:close/>
                  </a:path>
                </a:pathLst>
              </a:cu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1600" dirty="0"/>
                  <a:t>  条件</a:t>
                </a:r>
              </a:p>
            </p:txBody>
          </p:sp>
          <p:sp>
            <p:nvSpPr>
              <p:cNvPr id="21" name="矩形 20"/>
              <p:cNvSpPr/>
              <p:nvPr/>
            </p:nvSpPr>
            <p:spPr>
              <a:xfrm>
                <a:off x="5229224" y="3679031"/>
                <a:ext cx="1042988" cy="4714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t>A</a:t>
                </a:r>
                <a:endParaRPr lang="zh-CN" altLang="en-US" sz="1600" dirty="0"/>
              </a:p>
            </p:txBody>
          </p:sp>
        </p:grpSp>
        <p:grpSp>
          <p:nvGrpSpPr>
            <p:cNvPr id="30" name="组合 29"/>
            <p:cNvGrpSpPr/>
            <p:nvPr/>
          </p:nvGrpSpPr>
          <p:grpSpPr>
            <a:xfrm>
              <a:off x="1033572" y="5786438"/>
              <a:ext cx="3303627" cy="521822"/>
              <a:chOff x="714375" y="5786438"/>
              <a:chExt cx="3762145" cy="521822"/>
            </a:xfrm>
          </p:grpSpPr>
          <p:sp>
            <p:nvSpPr>
              <p:cNvPr id="23" name="矩形 22"/>
              <p:cNvSpPr/>
              <p:nvPr/>
            </p:nvSpPr>
            <p:spPr>
              <a:xfrm>
                <a:off x="714375" y="5786438"/>
                <a:ext cx="2332791" cy="52182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t>While&lt;</a:t>
                </a:r>
                <a:r>
                  <a:rPr lang="zh-CN" altLang="en-US" sz="1600" dirty="0"/>
                  <a:t>条件</a:t>
                </a:r>
                <a:r>
                  <a:rPr lang="en-US" altLang="zh-CN" sz="1600" dirty="0"/>
                  <a:t>&gt;</a:t>
                </a:r>
                <a:endParaRPr lang="zh-CN" altLang="en-US" sz="1600" dirty="0"/>
              </a:p>
            </p:txBody>
          </p:sp>
          <p:cxnSp>
            <p:nvCxnSpPr>
              <p:cNvPr id="27" name="直接连接符 26"/>
              <p:cNvCxnSpPr/>
              <p:nvPr/>
            </p:nvCxnSpPr>
            <p:spPr>
              <a:xfrm>
                <a:off x="2900363" y="6047349"/>
                <a:ext cx="873802"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3774165" y="5786438"/>
                <a:ext cx="702355" cy="52182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t>A</a:t>
                </a:r>
                <a:endParaRPr lang="zh-CN" altLang="en-US" sz="1600" dirty="0"/>
              </a:p>
            </p:txBody>
          </p:sp>
        </p:grpSp>
        <p:sp>
          <p:nvSpPr>
            <p:cNvPr id="29" name="文本框 28"/>
            <p:cNvSpPr txBox="1"/>
            <p:nvPr/>
          </p:nvSpPr>
          <p:spPr>
            <a:xfrm>
              <a:off x="4018002" y="6449880"/>
              <a:ext cx="1340537" cy="451405"/>
            </a:xfrm>
            <a:prstGeom prst="rect">
              <a:avLst/>
            </a:prstGeom>
            <a:noFill/>
          </p:spPr>
          <p:txBody>
            <a:bodyPr wrap="none" rtlCol="0">
              <a:spAutoFit/>
            </a:bodyPr>
            <a:lstStyle/>
            <a:p>
              <a:r>
                <a:rPr lang="zh-CN" altLang="en-US" sz="1600" dirty="0"/>
                <a:t>循环结构</a:t>
              </a:r>
            </a:p>
          </p:txBody>
        </p:sp>
        <p:grpSp>
          <p:nvGrpSpPr>
            <p:cNvPr id="32" name="组合 31"/>
            <p:cNvGrpSpPr/>
            <p:nvPr/>
          </p:nvGrpSpPr>
          <p:grpSpPr>
            <a:xfrm>
              <a:off x="4767090" y="5786438"/>
              <a:ext cx="3303627" cy="521822"/>
              <a:chOff x="714375" y="5786438"/>
              <a:chExt cx="3762145" cy="521822"/>
            </a:xfrm>
          </p:grpSpPr>
          <p:sp>
            <p:nvSpPr>
              <p:cNvPr id="33" name="矩形 32"/>
              <p:cNvSpPr/>
              <p:nvPr/>
            </p:nvSpPr>
            <p:spPr>
              <a:xfrm>
                <a:off x="714375" y="5786438"/>
                <a:ext cx="2332791" cy="52182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t>until&lt;</a:t>
                </a:r>
                <a:r>
                  <a:rPr lang="zh-CN" altLang="en-US" sz="1600" dirty="0"/>
                  <a:t>条件</a:t>
                </a:r>
                <a:r>
                  <a:rPr lang="en-US" altLang="zh-CN" sz="1600" dirty="0"/>
                  <a:t>&gt;</a:t>
                </a:r>
                <a:endParaRPr lang="zh-CN" altLang="en-US" sz="1600" dirty="0"/>
              </a:p>
            </p:txBody>
          </p:sp>
          <p:cxnSp>
            <p:nvCxnSpPr>
              <p:cNvPr id="34" name="直接连接符 33"/>
              <p:cNvCxnSpPr/>
              <p:nvPr/>
            </p:nvCxnSpPr>
            <p:spPr>
              <a:xfrm>
                <a:off x="2900363" y="6047349"/>
                <a:ext cx="873802"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774165" y="5786438"/>
                <a:ext cx="702355" cy="52182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t>A</a:t>
                </a:r>
                <a:endParaRPr lang="zh-CN" altLang="en-US" sz="1600" dirty="0"/>
              </a:p>
            </p:txBody>
          </p:sp>
        </p:grpSp>
      </p:grpSp>
    </p:spTree>
    <p:extLst>
      <p:ext uri="{BB962C8B-B14F-4D97-AF65-F5344CB8AC3E}">
        <p14:creationId xmlns:p14="http://schemas.microsoft.com/office/powerpoint/2010/main" val="267873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p:spPr>
        <p:txBody>
          <a:bodyPr/>
          <a:lstStyle/>
          <a:p>
            <a:fld id="{2F5E64B0-FD78-4475-98FA-1EB43D21FCE6}" type="slidenum">
              <a:rPr lang="en-US" altLang="zh-CN"/>
              <a:pPr/>
              <a:t>17</a:t>
            </a:fld>
            <a:endParaRPr lang="en-US" altLang="zh-CN"/>
          </a:p>
        </p:txBody>
      </p:sp>
      <p:sp>
        <p:nvSpPr>
          <p:cNvPr id="63491" name="Rectangle 2"/>
          <p:cNvSpPr>
            <a:spLocks noGrp="1" noChangeArrowheads="1"/>
          </p:cNvSpPr>
          <p:nvPr>
            <p:ph type="title"/>
          </p:nvPr>
        </p:nvSpPr>
        <p:spPr/>
        <p:txBody>
          <a:bodyPr/>
          <a:lstStyle/>
          <a:p>
            <a:pPr eaLnBrk="1" hangingPunct="1"/>
            <a:r>
              <a:rPr lang="en-US" altLang="zh-CN" dirty="0"/>
              <a:t>PAD</a:t>
            </a:r>
            <a:r>
              <a:rPr lang="zh-CN" altLang="en-US" dirty="0"/>
              <a:t>图 </a:t>
            </a:r>
            <a:r>
              <a:rPr lang="zh-CN" altLang="en-US" b="1" dirty="0"/>
              <a:t>例子</a:t>
            </a:r>
          </a:p>
        </p:txBody>
      </p:sp>
      <p:pic>
        <p:nvPicPr>
          <p:cNvPr id="63492" name="Picture 4" descr="WEI"/>
          <p:cNvPicPr>
            <a:picLocks noGrp="1" noChangeAspect="1" noChangeArrowheads="1"/>
          </p:cNvPicPr>
          <p:nvPr>
            <p:ph idx="1"/>
          </p:nvPr>
        </p:nvPicPr>
        <p:blipFill>
          <a:blip r:embed="rId2" cstate="print">
            <a:clrChange>
              <a:clrFrom>
                <a:srgbClr val="FFFFFF"/>
              </a:clrFrom>
              <a:clrTo>
                <a:srgbClr val="FFFFFF">
                  <a:alpha val="0"/>
                </a:srgbClr>
              </a:clrTo>
            </a:clrChange>
          </a:blip>
          <a:srcRect/>
          <a:stretch>
            <a:fillRect/>
          </a:stretch>
        </p:blipFill>
        <p:spPr>
          <a:xfrm>
            <a:off x="1406938" y="1528901"/>
            <a:ext cx="6495836" cy="2624138"/>
          </a:xfrm>
          <a:noFill/>
        </p:spPr>
      </p:pic>
      <p:sp>
        <p:nvSpPr>
          <p:cNvPr id="2" name="日期占位符 1"/>
          <p:cNvSpPr>
            <a:spLocks noGrp="1"/>
          </p:cNvSpPr>
          <p:nvPr>
            <p:ph type="dt" sz="half" idx="10"/>
          </p:nvPr>
        </p:nvSpPr>
        <p:spPr/>
        <p:txBody>
          <a:bodyPr/>
          <a:lstStyle/>
          <a:p>
            <a:fld id="{8F2C8BAF-F66B-47F4-830F-A06E57A4C57A}" type="datetime1">
              <a:rPr lang="zh-CN" altLang="en-US" smtClean="0"/>
              <a:t>2020/6/10</a:t>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406402214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3"/>
          <p:cNvSpPr>
            <a:spLocks noGrp="1" noChangeArrowheads="1"/>
          </p:cNvSpPr>
          <p:nvPr>
            <p:ph idx="1"/>
          </p:nvPr>
        </p:nvSpPr>
        <p:spPr/>
        <p:txBody>
          <a:bodyPr>
            <a:normAutofit/>
          </a:bodyPr>
          <a:lstStyle/>
          <a:p>
            <a:pPr>
              <a:lnSpc>
                <a:spcPct val="120000"/>
              </a:lnSpc>
            </a:pPr>
            <a:r>
              <a:rPr lang="zh-CN" altLang="en-US" sz="2400" dirty="0"/>
              <a:t>计算行李费：假设某航空公司规定，乘客可以免费托运重量不超过</a:t>
            </a:r>
            <a:r>
              <a:rPr lang="en-US" altLang="zh-CN" sz="2400" dirty="0"/>
              <a:t>30</a:t>
            </a:r>
            <a:r>
              <a:rPr lang="zh-CN" altLang="en-US" sz="2400" dirty="0"/>
              <a:t>公斤的行李。</a:t>
            </a:r>
            <a:endParaRPr lang="zh-CN" altLang="en-US" sz="3200" dirty="0"/>
          </a:p>
          <a:p>
            <a:pPr eaLnBrk="1" hangingPunct="1">
              <a:lnSpc>
                <a:spcPct val="120000"/>
              </a:lnSpc>
            </a:pPr>
            <a:r>
              <a:rPr lang="zh-CN" altLang="en-US" sz="2400" dirty="0"/>
              <a:t>当行李重量超过</a:t>
            </a:r>
            <a:r>
              <a:rPr lang="en-US" altLang="zh-CN" sz="2400" dirty="0"/>
              <a:t>30</a:t>
            </a:r>
            <a:r>
              <a:rPr lang="zh-CN" altLang="en-US" sz="2400" dirty="0"/>
              <a:t>公斤时：</a:t>
            </a:r>
          </a:p>
          <a:p>
            <a:pPr lvl="1" eaLnBrk="1" hangingPunct="1">
              <a:lnSpc>
                <a:spcPct val="120000"/>
              </a:lnSpc>
            </a:pPr>
            <a:r>
              <a:rPr lang="zh-CN" altLang="en-US" sz="2000" dirty="0"/>
              <a:t>对头等舱的国内乘客超重部分每公斤收费</a:t>
            </a:r>
            <a:r>
              <a:rPr lang="en-US" altLang="zh-CN" sz="2000" dirty="0"/>
              <a:t>4</a:t>
            </a:r>
            <a:r>
              <a:rPr lang="zh-CN" altLang="en-US" sz="2000" dirty="0"/>
              <a:t>元；</a:t>
            </a:r>
          </a:p>
          <a:p>
            <a:pPr lvl="1" eaLnBrk="1" hangingPunct="1">
              <a:lnSpc>
                <a:spcPct val="120000"/>
              </a:lnSpc>
            </a:pPr>
            <a:r>
              <a:rPr lang="zh-CN" altLang="en-US" sz="2000" dirty="0"/>
              <a:t>对其他舱的国内乘客超重部分每公斤收费</a:t>
            </a:r>
            <a:r>
              <a:rPr lang="en-US" altLang="zh-CN" sz="2000" dirty="0"/>
              <a:t>6</a:t>
            </a:r>
            <a:r>
              <a:rPr lang="zh-CN" altLang="en-US" sz="2000" dirty="0"/>
              <a:t>元；</a:t>
            </a:r>
          </a:p>
          <a:p>
            <a:pPr lvl="1" eaLnBrk="1" hangingPunct="1">
              <a:lnSpc>
                <a:spcPct val="120000"/>
              </a:lnSpc>
            </a:pPr>
            <a:r>
              <a:rPr lang="zh-CN" altLang="en-US" sz="2000" dirty="0"/>
              <a:t>对外国乘客超重部分每公斤收费比国内乘客多一倍；</a:t>
            </a:r>
          </a:p>
          <a:p>
            <a:pPr lvl="1" eaLnBrk="1" hangingPunct="1">
              <a:lnSpc>
                <a:spcPct val="120000"/>
              </a:lnSpc>
            </a:pPr>
            <a:r>
              <a:rPr lang="zh-CN" altLang="en-US" sz="2000" dirty="0"/>
              <a:t>对残疾乘客超重部分每公斤收费比正常乘客少一半。 </a:t>
            </a:r>
          </a:p>
        </p:txBody>
      </p:sp>
      <p:sp>
        <p:nvSpPr>
          <p:cNvPr id="69634" name="灯片编号占位符 5"/>
          <p:cNvSpPr>
            <a:spLocks noGrp="1"/>
          </p:cNvSpPr>
          <p:nvPr>
            <p:ph type="sldNum" sz="quarter" idx="12"/>
          </p:nvPr>
        </p:nvSpPr>
        <p:spPr>
          <a:noFill/>
        </p:spPr>
        <p:txBody>
          <a:bodyPr/>
          <a:lstStyle/>
          <a:p>
            <a:fld id="{F4D8DF71-0841-4352-ABCB-DE65644C4D59}" type="slidenum">
              <a:rPr lang="en-US" altLang="zh-CN"/>
              <a:pPr/>
              <a:t>18</a:t>
            </a:fld>
            <a:endParaRPr lang="en-US" altLang="zh-CN"/>
          </a:p>
        </p:txBody>
      </p:sp>
      <p:sp>
        <p:nvSpPr>
          <p:cNvPr id="69635" name="Rectangle 2"/>
          <p:cNvSpPr>
            <a:spLocks noGrp="1" noChangeArrowheads="1"/>
          </p:cNvSpPr>
          <p:nvPr>
            <p:ph type="title"/>
          </p:nvPr>
        </p:nvSpPr>
        <p:spPr/>
        <p:txBody>
          <a:bodyPr/>
          <a:lstStyle/>
          <a:p>
            <a:pPr eaLnBrk="1" hangingPunct="1"/>
            <a:r>
              <a:rPr lang="zh-CN" altLang="en-US" b="1" dirty="0"/>
              <a:t>判定树与判定表 例子</a:t>
            </a:r>
          </a:p>
        </p:txBody>
      </p:sp>
      <p:sp>
        <p:nvSpPr>
          <p:cNvPr id="2" name="日期占位符 1"/>
          <p:cNvSpPr>
            <a:spLocks noGrp="1"/>
          </p:cNvSpPr>
          <p:nvPr>
            <p:ph type="dt" sz="half" idx="10"/>
          </p:nvPr>
        </p:nvSpPr>
        <p:spPr/>
        <p:txBody>
          <a:bodyPr/>
          <a:lstStyle/>
          <a:p>
            <a:fld id="{2319D7D2-E85C-4A26-9ACD-072AFD637A54}" type="datetime1">
              <a:rPr lang="zh-CN" altLang="en-US" smtClean="0"/>
              <a:t>2020/6/10</a:t>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383744549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灯片编号占位符 5"/>
          <p:cNvSpPr>
            <a:spLocks noGrp="1"/>
          </p:cNvSpPr>
          <p:nvPr>
            <p:ph type="sldNum" sz="quarter" idx="12"/>
          </p:nvPr>
        </p:nvSpPr>
        <p:spPr>
          <a:noFill/>
        </p:spPr>
        <p:txBody>
          <a:bodyPr/>
          <a:lstStyle/>
          <a:p>
            <a:fld id="{EFA7B452-C957-40EB-ADE8-9E5B699EF01F}" type="slidenum">
              <a:rPr lang="en-US" altLang="zh-CN"/>
              <a:pPr/>
              <a:t>19</a:t>
            </a:fld>
            <a:endParaRPr lang="en-US" altLang="zh-CN"/>
          </a:p>
        </p:txBody>
      </p:sp>
      <p:sp>
        <p:nvSpPr>
          <p:cNvPr id="11268" name="Rectangle 2"/>
          <p:cNvSpPr>
            <a:spLocks noGrp="1" noChangeArrowheads="1"/>
          </p:cNvSpPr>
          <p:nvPr>
            <p:ph type="title"/>
          </p:nvPr>
        </p:nvSpPr>
        <p:spPr/>
        <p:txBody>
          <a:bodyPr/>
          <a:lstStyle/>
          <a:p>
            <a:pPr eaLnBrk="1" hangingPunct="1"/>
            <a:r>
              <a:rPr lang="zh-CN" altLang="en-US" b="1"/>
              <a:t>用判定表表示计算行李费算法</a:t>
            </a:r>
          </a:p>
        </p:txBody>
      </p:sp>
      <p:graphicFrame>
        <p:nvGraphicFramePr>
          <p:cNvPr id="11266" name="Object 3"/>
          <p:cNvGraphicFramePr>
            <a:graphicFrameLocks noGrp="1" noChangeAspect="1"/>
          </p:cNvGraphicFramePr>
          <p:nvPr>
            <p:ph idx="1"/>
            <p:extLst>
              <p:ext uri="{D42A27DB-BD31-4B8C-83A1-F6EECF244321}">
                <p14:modId xmlns:p14="http://schemas.microsoft.com/office/powerpoint/2010/main" val="3253742561"/>
              </p:ext>
            </p:extLst>
          </p:nvPr>
        </p:nvGraphicFramePr>
        <p:xfrm>
          <a:off x="1932385" y="950258"/>
          <a:ext cx="5394245" cy="3961184"/>
        </p:xfrm>
        <a:graphic>
          <a:graphicData uri="http://schemas.openxmlformats.org/presentationml/2006/ole">
            <mc:AlternateContent xmlns:mc="http://schemas.openxmlformats.org/markup-compatibility/2006">
              <mc:Choice xmlns:v="urn:schemas-microsoft-com:vml" Requires="v">
                <p:oleObj spid="_x0000_s5199" name="文档" r:id="rId3" imgW="5587132" imgH="4102578" progId="">
                  <p:embed/>
                </p:oleObj>
              </mc:Choice>
              <mc:Fallback>
                <p:oleObj name="文档" r:id="rId3" imgW="5587132" imgH="4102578" progId="">
                  <p:embed/>
                  <p:pic>
                    <p:nvPicPr>
                      <p:cNvPr id="1126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2385" y="950258"/>
                        <a:ext cx="5394245" cy="3961184"/>
                      </a:xfrm>
                      <a:prstGeom prst="rect">
                        <a:avLst/>
                      </a:prstGeom>
                      <a:noFill/>
                      <a:extLst/>
                    </p:spPr>
                  </p:pic>
                </p:oleObj>
              </mc:Fallback>
            </mc:AlternateContent>
          </a:graphicData>
        </a:graphic>
      </p:graphicFrame>
      <p:sp>
        <p:nvSpPr>
          <p:cNvPr id="2" name="日期占位符 1"/>
          <p:cNvSpPr>
            <a:spLocks noGrp="1"/>
          </p:cNvSpPr>
          <p:nvPr>
            <p:ph type="dt" sz="half" idx="10"/>
          </p:nvPr>
        </p:nvSpPr>
        <p:spPr/>
        <p:txBody>
          <a:bodyPr/>
          <a:lstStyle/>
          <a:p>
            <a:fld id="{BB0686ED-46D9-4CEE-8DA2-C854AF2E4128}" type="datetime1">
              <a:rPr lang="zh-CN" altLang="en-US" smtClean="0"/>
              <a:t>2020/6/10</a:t>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54085302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前情回顾</a:t>
            </a:r>
            <a:endParaRPr lang="zh-CN" altLang="en-US" dirty="0"/>
          </a:p>
        </p:txBody>
      </p:sp>
      <p:sp>
        <p:nvSpPr>
          <p:cNvPr id="3" name="内容占位符 2"/>
          <p:cNvSpPr>
            <a:spLocks noGrp="1"/>
          </p:cNvSpPr>
          <p:nvPr>
            <p:ph idx="1"/>
          </p:nvPr>
        </p:nvSpPr>
        <p:spPr>
          <a:xfrm>
            <a:off x="1094321" y="936246"/>
            <a:ext cx="4508322" cy="3682051"/>
          </a:xfrm>
        </p:spPr>
        <p:txBody>
          <a:bodyPr>
            <a:normAutofit fontScale="92500" lnSpcReduction="20000"/>
          </a:bodyPr>
          <a:lstStyle/>
          <a:p>
            <a:pPr>
              <a:lnSpc>
                <a:spcPct val="120000"/>
              </a:lnSpc>
              <a:spcBef>
                <a:spcPts val="450"/>
              </a:spcBef>
            </a:pPr>
            <a:r>
              <a:rPr lang="zh-CN" altLang="en-US" dirty="0" smtClean="0"/>
              <a:t>建立系统状态模型</a:t>
            </a:r>
          </a:p>
          <a:p>
            <a:pPr marL="1108620" lvl="1" indent="-457200">
              <a:lnSpc>
                <a:spcPct val="120000"/>
              </a:lnSpc>
              <a:spcBef>
                <a:spcPts val="600"/>
              </a:spcBef>
            </a:pPr>
            <a:r>
              <a:rPr lang="zh-CN" altLang="en-US" dirty="0" smtClean="0"/>
              <a:t>状态图建模技术</a:t>
            </a:r>
            <a:endParaRPr lang="en-US" altLang="zh-CN" dirty="0"/>
          </a:p>
          <a:p>
            <a:pPr marL="457200" indent="-457200">
              <a:lnSpc>
                <a:spcPct val="120000"/>
              </a:lnSpc>
              <a:spcBef>
                <a:spcPts val="900"/>
              </a:spcBef>
            </a:pPr>
            <a:r>
              <a:rPr lang="zh-CN" altLang="en-US" dirty="0" smtClean="0"/>
              <a:t>系统</a:t>
            </a:r>
            <a:r>
              <a:rPr lang="zh-CN" altLang="en-US" dirty="0"/>
              <a:t>交互界面设计</a:t>
            </a:r>
            <a:endParaRPr lang="en-US" altLang="zh-CN" dirty="0"/>
          </a:p>
          <a:p>
            <a:pPr marL="1108620" lvl="1" indent="-457200">
              <a:lnSpc>
                <a:spcPct val="120000"/>
              </a:lnSpc>
              <a:spcBef>
                <a:spcPts val="600"/>
              </a:spcBef>
            </a:pPr>
            <a:r>
              <a:rPr lang="zh-CN" altLang="en-US" dirty="0" smtClean="0"/>
              <a:t>设计原则和注意事项</a:t>
            </a:r>
            <a:endParaRPr lang="en-US" altLang="zh-CN" dirty="0" smtClean="0"/>
          </a:p>
          <a:p>
            <a:pPr>
              <a:lnSpc>
                <a:spcPct val="120000"/>
              </a:lnSpc>
              <a:spcBef>
                <a:spcPts val="600"/>
              </a:spcBef>
            </a:pPr>
            <a:r>
              <a:rPr lang="zh-CN" altLang="en-US" dirty="0"/>
              <a:t>实验：</a:t>
            </a:r>
            <a:endParaRPr lang="en-US" altLang="zh-CN" dirty="0"/>
          </a:p>
          <a:p>
            <a:pPr lvl="1">
              <a:lnSpc>
                <a:spcPct val="120000"/>
              </a:lnSpc>
              <a:spcBef>
                <a:spcPts val="600"/>
              </a:spcBef>
            </a:pPr>
            <a:r>
              <a:rPr lang="zh-CN" altLang="en-US" dirty="0"/>
              <a:t>绘制时序图</a:t>
            </a:r>
            <a:endParaRPr lang="en-US" altLang="zh-CN" dirty="0"/>
          </a:p>
          <a:p>
            <a:pPr lvl="1">
              <a:lnSpc>
                <a:spcPct val="120000"/>
              </a:lnSpc>
              <a:spcBef>
                <a:spcPts val="600"/>
              </a:spcBef>
            </a:pPr>
            <a:r>
              <a:rPr lang="zh-CN" altLang="en-US" dirty="0" smtClean="0"/>
              <a:t>绘制状态图</a:t>
            </a:r>
            <a:endParaRPr lang="en-US" altLang="zh-CN" dirty="0"/>
          </a:p>
          <a:p>
            <a:pPr lvl="1">
              <a:lnSpc>
                <a:spcPct val="120000"/>
              </a:lnSpc>
              <a:spcBef>
                <a:spcPts val="600"/>
              </a:spcBef>
            </a:pPr>
            <a:r>
              <a:rPr lang="zh-CN" altLang="en-US" dirty="0" smtClean="0"/>
              <a:t>完成系统界面设计</a:t>
            </a:r>
            <a:endParaRPr lang="zh-CN" altLang="en-US" dirty="0"/>
          </a:p>
        </p:txBody>
      </p:sp>
      <p:sp>
        <p:nvSpPr>
          <p:cNvPr id="4" name="日期占位符 3"/>
          <p:cNvSpPr>
            <a:spLocks noGrp="1"/>
          </p:cNvSpPr>
          <p:nvPr>
            <p:ph type="dt" sz="half" idx="10"/>
          </p:nvPr>
        </p:nvSpPr>
        <p:spPr/>
        <p:txBody>
          <a:bodyPr/>
          <a:lstStyle/>
          <a:p>
            <a:fld id="{950F97AF-D4C4-4013-895C-94EED7CA472D}" type="datetime1">
              <a:rPr lang="zh-CN" altLang="en-US" smtClean="0"/>
              <a:t>2020/6/10</a:t>
            </a:fld>
            <a:endParaRPr lang="zh-CN" altLang="en-US" dirty="0"/>
          </a:p>
        </p:txBody>
      </p:sp>
      <p:sp>
        <p:nvSpPr>
          <p:cNvPr id="5" name="页脚占位符 4"/>
          <p:cNvSpPr>
            <a:spLocks noGrp="1"/>
          </p:cNvSpPr>
          <p:nvPr>
            <p:ph type="ftr" sz="quarter" idx="11"/>
          </p:nvPr>
        </p:nvSpPr>
        <p:spPr/>
        <p:txBody>
          <a:bodyPr/>
          <a:lstStyle/>
          <a:p>
            <a:r>
              <a:rPr lang="zh-CN" altLang="en-US" dirty="0"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2</a:t>
            </a:fld>
            <a:endParaRPr lang="zh-CN" altLang="en-US"/>
          </a:p>
        </p:txBody>
      </p:sp>
      <p:grpSp>
        <p:nvGrpSpPr>
          <p:cNvPr id="9" name="组合 8"/>
          <p:cNvGrpSpPr/>
          <p:nvPr/>
        </p:nvGrpSpPr>
        <p:grpSpPr>
          <a:xfrm>
            <a:off x="6236034" y="1841214"/>
            <a:ext cx="1891966" cy="1999512"/>
            <a:chOff x="1516062" y="3403601"/>
            <a:chExt cx="2560638" cy="2846387"/>
          </a:xfrm>
          <a:solidFill>
            <a:schemeClr val="tx1">
              <a:lumMod val="65000"/>
              <a:lumOff val="35000"/>
            </a:schemeClr>
          </a:solidFill>
        </p:grpSpPr>
        <p:sp>
          <p:nvSpPr>
            <p:cNvPr id="10" name="Freeform 6"/>
            <p:cNvSpPr>
              <a:spLocks/>
            </p:cNvSpPr>
            <p:nvPr/>
          </p:nvSpPr>
          <p:spPr bwMode="auto">
            <a:xfrm>
              <a:off x="1516062" y="3403601"/>
              <a:ext cx="2405063" cy="2846387"/>
            </a:xfrm>
            <a:custGeom>
              <a:avLst/>
              <a:gdLst>
                <a:gd name="T0" fmla="*/ 2572 w 2702"/>
                <a:gd name="T1" fmla="*/ 0 h 3200"/>
                <a:gd name="T2" fmla="*/ 2606 w 2702"/>
                <a:gd name="T3" fmla="*/ 11 h 3200"/>
                <a:gd name="T4" fmla="*/ 2700 w 2702"/>
                <a:gd name="T5" fmla="*/ 145 h 3200"/>
                <a:gd name="T6" fmla="*/ 2700 w 2702"/>
                <a:gd name="T7" fmla="*/ 885 h 3200"/>
                <a:gd name="T8" fmla="*/ 2699 w 2702"/>
                <a:gd name="T9" fmla="*/ 898 h 3200"/>
                <a:gd name="T10" fmla="*/ 2604 w 2702"/>
                <a:gd name="T11" fmla="*/ 803 h 3200"/>
                <a:gd name="T12" fmla="*/ 2601 w 2702"/>
                <a:gd name="T13" fmla="*/ 780 h 3200"/>
                <a:gd name="T14" fmla="*/ 2600 w 2702"/>
                <a:gd name="T15" fmla="*/ 164 h 3200"/>
                <a:gd name="T16" fmla="*/ 2536 w 2702"/>
                <a:gd name="T17" fmla="*/ 100 h 3200"/>
                <a:gd name="T18" fmla="*/ 164 w 2702"/>
                <a:gd name="T19" fmla="*/ 100 h 3200"/>
                <a:gd name="T20" fmla="*/ 100 w 2702"/>
                <a:gd name="T21" fmla="*/ 163 h 3200"/>
                <a:gd name="T22" fmla="*/ 100 w 2702"/>
                <a:gd name="T23" fmla="*/ 3037 h 3200"/>
                <a:gd name="T24" fmla="*/ 162 w 2702"/>
                <a:gd name="T25" fmla="*/ 3100 h 3200"/>
                <a:gd name="T26" fmla="*/ 2538 w 2702"/>
                <a:gd name="T27" fmla="*/ 3100 h 3200"/>
                <a:gd name="T28" fmla="*/ 2600 w 2702"/>
                <a:gd name="T29" fmla="*/ 3037 h 3200"/>
                <a:gd name="T30" fmla="*/ 2600 w 2702"/>
                <a:gd name="T31" fmla="*/ 1674 h 3200"/>
                <a:gd name="T32" fmla="*/ 2615 w 2702"/>
                <a:gd name="T33" fmla="*/ 1637 h 3200"/>
                <a:gd name="T34" fmla="*/ 2696 w 2702"/>
                <a:gd name="T35" fmla="*/ 1555 h 3200"/>
                <a:gd name="T36" fmla="*/ 2700 w 2702"/>
                <a:gd name="T37" fmla="*/ 1558 h 3200"/>
                <a:gd name="T38" fmla="*/ 2700 w 2702"/>
                <a:gd name="T39" fmla="*/ 1581 h 3200"/>
                <a:gd name="T40" fmla="*/ 2702 w 2702"/>
                <a:gd name="T41" fmla="*/ 3019 h 3200"/>
                <a:gd name="T42" fmla="*/ 2572 w 2702"/>
                <a:gd name="T43" fmla="*/ 3200 h 3200"/>
                <a:gd name="T44" fmla="*/ 128 w 2702"/>
                <a:gd name="T45" fmla="*/ 3200 h 3200"/>
                <a:gd name="T46" fmla="*/ 36 w 2702"/>
                <a:gd name="T47" fmla="*/ 3146 h 3200"/>
                <a:gd name="T48" fmla="*/ 0 w 2702"/>
                <a:gd name="T49" fmla="*/ 3072 h 3200"/>
                <a:gd name="T50" fmla="*/ 0 w 2702"/>
                <a:gd name="T51" fmla="*/ 128 h 3200"/>
                <a:gd name="T52" fmla="*/ 36 w 2702"/>
                <a:gd name="T53" fmla="*/ 54 h 3200"/>
                <a:gd name="T54" fmla="*/ 128 w 2702"/>
                <a:gd name="T55" fmla="*/ 0 h 3200"/>
                <a:gd name="T56" fmla="*/ 2572 w 2702"/>
                <a:gd name="T57" fmla="*/ 0 h 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2" h="3200">
                  <a:moveTo>
                    <a:pt x="2572" y="0"/>
                  </a:moveTo>
                  <a:cubicBezTo>
                    <a:pt x="2583" y="4"/>
                    <a:pt x="2595" y="6"/>
                    <a:pt x="2606" y="11"/>
                  </a:cubicBezTo>
                  <a:cubicBezTo>
                    <a:pt x="2664" y="37"/>
                    <a:pt x="2699" y="81"/>
                    <a:pt x="2700" y="145"/>
                  </a:cubicBezTo>
                  <a:cubicBezTo>
                    <a:pt x="2701" y="392"/>
                    <a:pt x="2700" y="639"/>
                    <a:pt x="2700" y="885"/>
                  </a:cubicBezTo>
                  <a:cubicBezTo>
                    <a:pt x="2700" y="888"/>
                    <a:pt x="2700" y="891"/>
                    <a:pt x="2699" y="898"/>
                  </a:cubicBezTo>
                  <a:cubicBezTo>
                    <a:pt x="2666" y="865"/>
                    <a:pt x="2634" y="834"/>
                    <a:pt x="2604" y="803"/>
                  </a:cubicBezTo>
                  <a:cubicBezTo>
                    <a:pt x="2600" y="798"/>
                    <a:pt x="2601" y="788"/>
                    <a:pt x="2601" y="780"/>
                  </a:cubicBezTo>
                  <a:cubicBezTo>
                    <a:pt x="2600" y="575"/>
                    <a:pt x="2600" y="370"/>
                    <a:pt x="2600" y="164"/>
                  </a:cubicBezTo>
                  <a:cubicBezTo>
                    <a:pt x="2600" y="115"/>
                    <a:pt x="2585" y="100"/>
                    <a:pt x="2536" y="100"/>
                  </a:cubicBezTo>
                  <a:cubicBezTo>
                    <a:pt x="1745" y="100"/>
                    <a:pt x="955" y="100"/>
                    <a:pt x="164" y="100"/>
                  </a:cubicBezTo>
                  <a:cubicBezTo>
                    <a:pt x="117" y="100"/>
                    <a:pt x="100" y="116"/>
                    <a:pt x="100" y="163"/>
                  </a:cubicBezTo>
                  <a:cubicBezTo>
                    <a:pt x="100" y="1121"/>
                    <a:pt x="100" y="2079"/>
                    <a:pt x="100" y="3037"/>
                  </a:cubicBezTo>
                  <a:cubicBezTo>
                    <a:pt x="100" y="3083"/>
                    <a:pt x="117" y="3100"/>
                    <a:pt x="162" y="3100"/>
                  </a:cubicBezTo>
                  <a:cubicBezTo>
                    <a:pt x="954" y="3100"/>
                    <a:pt x="1746" y="3100"/>
                    <a:pt x="2538" y="3100"/>
                  </a:cubicBezTo>
                  <a:cubicBezTo>
                    <a:pt x="2584" y="3100"/>
                    <a:pt x="2600" y="3084"/>
                    <a:pt x="2600" y="3037"/>
                  </a:cubicBezTo>
                  <a:cubicBezTo>
                    <a:pt x="2600" y="2583"/>
                    <a:pt x="2600" y="2128"/>
                    <a:pt x="2600" y="1674"/>
                  </a:cubicBezTo>
                  <a:cubicBezTo>
                    <a:pt x="2600" y="1658"/>
                    <a:pt x="2604" y="1647"/>
                    <a:pt x="2615" y="1637"/>
                  </a:cubicBezTo>
                  <a:cubicBezTo>
                    <a:pt x="2643" y="1610"/>
                    <a:pt x="2669" y="1582"/>
                    <a:pt x="2696" y="1555"/>
                  </a:cubicBezTo>
                  <a:cubicBezTo>
                    <a:pt x="2697" y="1556"/>
                    <a:pt x="2699" y="1557"/>
                    <a:pt x="2700" y="1558"/>
                  </a:cubicBezTo>
                  <a:cubicBezTo>
                    <a:pt x="2700" y="1565"/>
                    <a:pt x="2700" y="1573"/>
                    <a:pt x="2700" y="1581"/>
                  </a:cubicBezTo>
                  <a:cubicBezTo>
                    <a:pt x="2700" y="2060"/>
                    <a:pt x="2699" y="2539"/>
                    <a:pt x="2702" y="3019"/>
                  </a:cubicBezTo>
                  <a:cubicBezTo>
                    <a:pt x="2702" y="3120"/>
                    <a:pt x="2654" y="3182"/>
                    <a:pt x="2572" y="3200"/>
                  </a:cubicBezTo>
                  <a:cubicBezTo>
                    <a:pt x="1757" y="3200"/>
                    <a:pt x="943" y="3200"/>
                    <a:pt x="128" y="3200"/>
                  </a:cubicBezTo>
                  <a:cubicBezTo>
                    <a:pt x="92" y="3191"/>
                    <a:pt x="58" y="3177"/>
                    <a:pt x="36" y="3146"/>
                  </a:cubicBezTo>
                  <a:cubicBezTo>
                    <a:pt x="21" y="3123"/>
                    <a:pt x="12" y="3097"/>
                    <a:pt x="0" y="3072"/>
                  </a:cubicBezTo>
                  <a:cubicBezTo>
                    <a:pt x="0" y="2091"/>
                    <a:pt x="0" y="1109"/>
                    <a:pt x="0" y="128"/>
                  </a:cubicBezTo>
                  <a:cubicBezTo>
                    <a:pt x="12" y="103"/>
                    <a:pt x="21" y="77"/>
                    <a:pt x="36" y="54"/>
                  </a:cubicBezTo>
                  <a:cubicBezTo>
                    <a:pt x="58" y="23"/>
                    <a:pt x="92" y="9"/>
                    <a:pt x="128" y="0"/>
                  </a:cubicBezTo>
                  <a:cubicBezTo>
                    <a:pt x="943" y="0"/>
                    <a:pt x="1757" y="0"/>
                    <a:pt x="25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7"/>
            <p:cNvSpPr>
              <a:spLocks/>
            </p:cNvSpPr>
            <p:nvPr/>
          </p:nvSpPr>
          <p:spPr bwMode="auto">
            <a:xfrm>
              <a:off x="3448050" y="4132263"/>
              <a:ext cx="628650" cy="633412"/>
            </a:xfrm>
            <a:custGeom>
              <a:avLst/>
              <a:gdLst>
                <a:gd name="T0" fmla="*/ 706 w 706"/>
                <a:gd name="T1" fmla="*/ 410 h 714"/>
                <a:gd name="T2" fmla="*/ 682 w 706"/>
                <a:gd name="T3" fmla="*/ 441 h 714"/>
                <a:gd name="T4" fmla="*/ 441 w 706"/>
                <a:gd name="T5" fmla="*/ 681 h 714"/>
                <a:gd name="T6" fmla="*/ 357 w 706"/>
                <a:gd name="T7" fmla="*/ 682 h 714"/>
                <a:gd name="T8" fmla="*/ 31 w 706"/>
                <a:gd name="T9" fmla="*/ 356 h 714"/>
                <a:gd name="T10" fmla="*/ 31 w 706"/>
                <a:gd name="T11" fmla="*/ 274 h 714"/>
                <a:gd name="T12" fmla="*/ 274 w 706"/>
                <a:gd name="T13" fmla="*/ 31 h 714"/>
                <a:gd name="T14" fmla="*/ 357 w 706"/>
                <a:gd name="T15" fmla="*/ 32 h 714"/>
                <a:gd name="T16" fmla="*/ 677 w 706"/>
                <a:gd name="T17" fmla="*/ 351 h 714"/>
                <a:gd name="T18" fmla="*/ 706 w 706"/>
                <a:gd name="T19" fmla="*/ 386 h 714"/>
                <a:gd name="T20" fmla="*/ 706 w 706"/>
                <a:gd name="T21" fmla="*/ 41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6" h="714">
                  <a:moveTo>
                    <a:pt x="706" y="410"/>
                  </a:moveTo>
                  <a:cubicBezTo>
                    <a:pt x="698" y="420"/>
                    <a:pt x="691" y="432"/>
                    <a:pt x="682" y="441"/>
                  </a:cubicBezTo>
                  <a:cubicBezTo>
                    <a:pt x="602" y="521"/>
                    <a:pt x="522" y="601"/>
                    <a:pt x="441" y="681"/>
                  </a:cubicBezTo>
                  <a:cubicBezTo>
                    <a:pt x="409" y="714"/>
                    <a:pt x="389" y="714"/>
                    <a:pt x="357" y="682"/>
                  </a:cubicBezTo>
                  <a:cubicBezTo>
                    <a:pt x="248" y="573"/>
                    <a:pt x="139" y="465"/>
                    <a:pt x="31" y="356"/>
                  </a:cubicBezTo>
                  <a:cubicBezTo>
                    <a:pt x="0" y="326"/>
                    <a:pt x="0" y="305"/>
                    <a:pt x="31" y="274"/>
                  </a:cubicBezTo>
                  <a:cubicBezTo>
                    <a:pt x="112" y="193"/>
                    <a:pt x="193" y="112"/>
                    <a:pt x="274" y="31"/>
                  </a:cubicBezTo>
                  <a:cubicBezTo>
                    <a:pt x="305" y="0"/>
                    <a:pt x="326" y="0"/>
                    <a:pt x="357" y="32"/>
                  </a:cubicBezTo>
                  <a:cubicBezTo>
                    <a:pt x="464" y="138"/>
                    <a:pt x="570" y="245"/>
                    <a:pt x="677" y="351"/>
                  </a:cubicBezTo>
                  <a:cubicBezTo>
                    <a:pt x="687" y="362"/>
                    <a:pt x="696" y="374"/>
                    <a:pt x="706" y="386"/>
                  </a:cubicBezTo>
                  <a:cubicBezTo>
                    <a:pt x="706" y="394"/>
                    <a:pt x="706" y="402"/>
                    <a:pt x="706" y="410"/>
                  </a:cubicBezTo>
                  <a:close/>
                </a:path>
              </a:pathLst>
            </a:custGeom>
            <a:solidFill>
              <a:srgbClr val="FF9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p:cNvSpPr>
            <p:nvPr/>
          </p:nvSpPr>
          <p:spPr bwMode="auto">
            <a:xfrm>
              <a:off x="2587625" y="4483100"/>
              <a:ext cx="1139825" cy="1143000"/>
            </a:xfrm>
            <a:custGeom>
              <a:avLst/>
              <a:gdLst>
                <a:gd name="T0" fmla="*/ 1281 w 1281"/>
                <a:gd name="T1" fmla="*/ 396 h 1285"/>
                <a:gd name="T2" fmla="*/ 1267 w 1281"/>
                <a:gd name="T3" fmla="*/ 426 h 1285"/>
                <a:gd name="T4" fmla="*/ 1252 w 1281"/>
                <a:gd name="T5" fmla="*/ 442 h 1285"/>
                <a:gd name="T6" fmla="*/ 443 w 1281"/>
                <a:gd name="T7" fmla="*/ 1251 h 1285"/>
                <a:gd name="T8" fmla="*/ 356 w 1281"/>
                <a:gd name="T9" fmla="*/ 1251 h 1285"/>
                <a:gd name="T10" fmla="*/ 32 w 1281"/>
                <a:gd name="T11" fmla="*/ 927 h 1285"/>
                <a:gd name="T12" fmla="*/ 32 w 1281"/>
                <a:gd name="T13" fmla="*/ 844 h 1285"/>
                <a:gd name="T14" fmla="*/ 846 w 1281"/>
                <a:gd name="T15" fmla="*/ 30 h 1285"/>
                <a:gd name="T16" fmla="*/ 928 w 1281"/>
                <a:gd name="T17" fmla="*/ 30 h 1285"/>
                <a:gd name="T18" fmla="*/ 1256 w 1281"/>
                <a:gd name="T19" fmla="*/ 358 h 1285"/>
                <a:gd name="T20" fmla="*/ 1281 w 1281"/>
                <a:gd name="T21" fmla="*/ 396 h 1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1" h="1285">
                  <a:moveTo>
                    <a:pt x="1281" y="396"/>
                  </a:moveTo>
                  <a:cubicBezTo>
                    <a:pt x="1275" y="409"/>
                    <a:pt x="1272" y="418"/>
                    <a:pt x="1267" y="426"/>
                  </a:cubicBezTo>
                  <a:cubicBezTo>
                    <a:pt x="1263" y="432"/>
                    <a:pt x="1257" y="437"/>
                    <a:pt x="1252" y="442"/>
                  </a:cubicBezTo>
                  <a:cubicBezTo>
                    <a:pt x="982" y="712"/>
                    <a:pt x="712" y="981"/>
                    <a:pt x="443" y="1251"/>
                  </a:cubicBezTo>
                  <a:cubicBezTo>
                    <a:pt x="409" y="1285"/>
                    <a:pt x="390" y="1285"/>
                    <a:pt x="356" y="1251"/>
                  </a:cubicBezTo>
                  <a:cubicBezTo>
                    <a:pt x="248" y="1143"/>
                    <a:pt x="140" y="1035"/>
                    <a:pt x="32" y="927"/>
                  </a:cubicBezTo>
                  <a:cubicBezTo>
                    <a:pt x="0" y="895"/>
                    <a:pt x="0" y="876"/>
                    <a:pt x="32" y="844"/>
                  </a:cubicBezTo>
                  <a:cubicBezTo>
                    <a:pt x="303" y="573"/>
                    <a:pt x="575" y="301"/>
                    <a:pt x="846" y="30"/>
                  </a:cubicBezTo>
                  <a:cubicBezTo>
                    <a:pt x="876" y="0"/>
                    <a:pt x="898" y="0"/>
                    <a:pt x="928" y="30"/>
                  </a:cubicBezTo>
                  <a:cubicBezTo>
                    <a:pt x="1037" y="139"/>
                    <a:pt x="1147" y="248"/>
                    <a:pt x="1256" y="358"/>
                  </a:cubicBezTo>
                  <a:cubicBezTo>
                    <a:pt x="1266" y="369"/>
                    <a:pt x="1273" y="383"/>
                    <a:pt x="1281" y="39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p:nvSpPr>
          <p:spPr bwMode="auto">
            <a:xfrm>
              <a:off x="2332038" y="5340350"/>
              <a:ext cx="538163" cy="539750"/>
            </a:xfrm>
            <a:custGeom>
              <a:avLst/>
              <a:gdLst>
                <a:gd name="T0" fmla="*/ 21 w 604"/>
                <a:gd name="T1" fmla="*/ 606 h 606"/>
                <a:gd name="T2" fmla="*/ 1 w 604"/>
                <a:gd name="T3" fmla="*/ 584 h 606"/>
                <a:gd name="T4" fmla="*/ 8 w 604"/>
                <a:gd name="T5" fmla="*/ 561 h 606"/>
                <a:gd name="T6" fmla="*/ 183 w 604"/>
                <a:gd name="T7" fmla="*/ 35 h 606"/>
                <a:gd name="T8" fmla="*/ 231 w 604"/>
                <a:gd name="T9" fmla="*/ 23 h 606"/>
                <a:gd name="T10" fmla="*/ 581 w 604"/>
                <a:gd name="T11" fmla="*/ 374 h 606"/>
                <a:gd name="T12" fmla="*/ 569 w 604"/>
                <a:gd name="T13" fmla="*/ 425 h 606"/>
                <a:gd name="T14" fmla="*/ 35 w 604"/>
                <a:gd name="T15" fmla="*/ 602 h 606"/>
                <a:gd name="T16" fmla="*/ 21 w 604"/>
                <a:gd name="T1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4" h="606">
                  <a:moveTo>
                    <a:pt x="21" y="606"/>
                  </a:moveTo>
                  <a:cubicBezTo>
                    <a:pt x="5" y="606"/>
                    <a:pt x="0" y="596"/>
                    <a:pt x="1" y="584"/>
                  </a:cubicBezTo>
                  <a:cubicBezTo>
                    <a:pt x="2" y="576"/>
                    <a:pt x="5" y="568"/>
                    <a:pt x="8" y="561"/>
                  </a:cubicBezTo>
                  <a:cubicBezTo>
                    <a:pt x="66" y="385"/>
                    <a:pt x="124" y="210"/>
                    <a:pt x="183" y="35"/>
                  </a:cubicBezTo>
                  <a:cubicBezTo>
                    <a:pt x="193" y="3"/>
                    <a:pt x="207" y="0"/>
                    <a:pt x="231" y="23"/>
                  </a:cubicBezTo>
                  <a:cubicBezTo>
                    <a:pt x="348" y="140"/>
                    <a:pt x="464" y="257"/>
                    <a:pt x="581" y="374"/>
                  </a:cubicBezTo>
                  <a:cubicBezTo>
                    <a:pt x="604" y="397"/>
                    <a:pt x="600" y="415"/>
                    <a:pt x="569" y="425"/>
                  </a:cubicBezTo>
                  <a:cubicBezTo>
                    <a:pt x="391" y="484"/>
                    <a:pt x="213" y="543"/>
                    <a:pt x="35" y="602"/>
                  </a:cubicBezTo>
                  <a:cubicBezTo>
                    <a:pt x="30" y="604"/>
                    <a:pt x="25" y="605"/>
                    <a:pt x="21" y="6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p:nvSpPr>
          <p:spPr bwMode="auto">
            <a:xfrm>
              <a:off x="1990725" y="4032250"/>
              <a:ext cx="1454150" cy="42862"/>
            </a:xfrm>
            <a:custGeom>
              <a:avLst/>
              <a:gdLst>
                <a:gd name="T0" fmla="*/ 1634 w 1634"/>
                <a:gd name="T1" fmla="*/ 0 h 48"/>
                <a:gd name="T2" fmla="*/ 1634 w 1634"/>
                <a:gd name="T3" fmla="*/ 48 h 48"/>
                <a:gd name="T4" fmla="*/ 0 w 1634"/>
                <a:gd name="T5" fmla="*/ 48 h 48"/>
                <a:gd name="T6" fmla="*/ 0 w 1634"/>
                <a:gd name="T7" fmla="*/ 0 h 48"/>
                <a:gd name="T8" fmla="*/ 1634 w 1634"/>
                <a:gd name="T9" fmla="*/ 0 h 48"/>
              </a:gdLst>
              <a:ahLst/>
              <a:cxnLst>
                <a:cxn ang="0">
                  <a:pos x="T0" y="T1"/>
                </a:cxn>
                <a:cxn ang="0">
                  <a:pos x="T2" y="T3"/>
                </a:cxn>
                <a:cxn ang="0">
                  <a:pos x="T4" y="T5"/>
                </a:cxn>
                <a:cxn ang="0">
                  <a:pos x="T6" y="T7"/>
                </a:cxn>
                <a:cxn ang="0">
                  <a:pos x="T8" y="T9"/>
                </a:cxn>
              </a:cxnLst>
              <a:rect l="0" t="0" r="r" b="b"/>
              <a:pathLst>
                <a:path w="1634" h="48">
                  <a:moveTo>
                    <a:pt x="1634" y="0"/>
                  </a:moveTo>
                  <a:cubicBezTo>
                    <a:pt x="1634" y="17"/>
                    <a:pt x="1634" y="32"/>
                    <a:pt x="1634" y="48"/>
                  </a:cubicBezTo>
                  <a:cubicBezTo>
                    <a:pt x="1090" y="48"/>
                    <a:pt x="546" y="48"/>
                    <a:pt x="0" y="48"/>
                  </a:cubicBezTo>
                  <a:cubicBezTo>
                    <a:pt x="0" y="32"/>
                    <a:pt x="0" y="17"/>
                    <a:pt x="0" y="0"/>
                  </a:cubicBezTo>
                  <a:cubicBezTo>
                    <a:pt x="544" y="0"/>
                    <a:pt x="1088" y="0"/>
                    <a:pt x="16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p:cNvSpPr>
              <a:spLocks/>
            </p:cNvSpPr>
            <p:nvPr/>
          </p:nvSpPr>
          <p:spPr bwMode="auto">
            <a:xfrm>
              <a:off x="1992313" y="4548188"/>
              <a:ext cx="1184275" cy="44450"/>
            </a:xfrm>
            <a:custGeom>
              <a:avLst/>
              <a:gdLst>
                <a:gd name="T0" fmla="*/ 1331 w 1331"/>
                <a:gd name="T1" fmla="*/ 0 h 51"/>
                <a:gd name="T2" fmla="*/ 1245 w 1331"/>
                <a:gd name="T3" fmla="*/ 51 h 51"/>
                <a:gd name="T4" fmla="*/ 28 w 1331"/>
                <a:gd name="T5" fmla="*/ 50 h 51"/>
                <a:gd name="T6" fmla="*/ 0 w 1331"/>
                <a:gd name="T7" fmla="*/ 50 h 51"/>
                <a:gd name="T8" fmla="*/ 0 w 1331"/>
                <a:gd name="T9" fmla="*/ 0 h 51"/>
                <a:gd name="T10" fmla="*/ 1331 w 1331"/>
                <a:gd name="T11" fmla="*/ 0 h 51"/>
              </a:gdLst>
              <a:ahLst/>
              <a:cxnLst>
                <a:cxn ang="0">
                  <a:pos x="T0" y="T1"/>
                </a:cxn>
                <a:cxn ang="0">
                  <a:pos x="T2" y="T3"/>
                </a:cxn>
                <a:cxn ang="0">
                  <a:pos x="T4" y="T5"/>
                </a:cxn>
                <a:cxn ang="0">
                  <a:pos x="T6" y="T7"/>
                </a:cxn>
                <a:cxn ang="0">
                  <a:pos x="T8" y="T9"/>
                </a:cxn>
                <a:cxn ang="0">
                  <a:pos x="T10" y="T11"/>
                </a:cxn>
              </a:cxnLst>
              <a:rect l="0" t="0" r="r" b="b"/>
              <a:pathLst>
                <a:path w="1331" h="51">
                  <a:moveTo>
                    <a:pt x="1331" y="0"/>
                  </a:moveTo>
                  <a:cubicBezTo>
                    <a:pt x="1304" y="25"/>
                    <a:pt x="1287" y="51"/>
                    <a:pt x="1245" y="51"/>
                  </a:cubicBezTo>
                  <a:cubicBezTo>
                    <a:pt x="839" y="49"/>
                    <a:pt x="433" y="50"/>
                    <a:pt x="28" y="50"/>
                  </a:cubicBezTo>
                  <a:cubicBezTo>
                    <a:pt x="19" y="50"/>
                    <a:pt x="10" y="50"/>
                    <a:pt x="0" y="50"/>
                  </a:cubicBezTo>
                  <a:cubicBezTo>
                    <a:pt x="0" y="33"/>
                    <a:pt x="0" y="17"/>
                    <a:pt x="0" y="0"/>
                  </a:cubicBezTo>
                  <a:cubicBezTo>
                    <a:pt x="442" y="0"/>
                    <a:pt x="884" y="0"/>
                    <a:pt x="13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p:cNvSpPr>
              <a:spLocks/>
            </p:cNvSpPr>
            <p:nvPr/>
          </p:nvSpPr>
          <p:spPr bwMode="auto">
            <a:xfrm>
              <a:off x="1990725" y="5062538"/>
              <a:ext cx="668338" cy="44450"/>
            </a:xfrm>
            <a:custGeom>
              <a:avLst/>
              <a:gdLst>
                <a:gd name="T0" fmla="*/ 751 w 751"/>
                <a:gd name="T1" fmla="*/ 4 h 49"/>
                <a:gd name="T2" fmla="*/ 710 w 751"/>
                <a:gd name="T3" fmla="*/ 42 h 49"/>
                <a:gd name="T4" fmla="*/ 692 w 751"/>
                <a:gd name="T5" fmla="*/ 49 h 49"/>
                <a:gd name="T6" fmla="*/ 11 w 751"/>
                <a:gd name="T7" fmla="*/ 49 h 49"/>
                <a:gd name="T8" fmla="*/ 0 w 751"/>
                <a:gd name="T9" fmla="*/ 48 h 49"/>
                <a:gd name="T10" fmla="*/ 0 w 751"/>
                <a:gd name="T11" fmla="*/ 0 h 49"/>
                <a:gd name="T12" fmla="*/ 748 w 751"/>
                <a:gd name="T13" fmla="*/ 0 h 49"/>
                <a:gd name="T14" fmla="*/ 751 w 751"/>
                <a:gd name="T15" fmla="*/ 4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1" h="49">
                  <a:moveTo>
                    <a:pt x="751" y="4"/>
                  </a:moveTo>
                  <a:cubicBezTo>
                    <a:pt x="737" y="17"/>
                    <a:pt x="724" y="30"/>
                    <a:pt x="710" y="42"/>
                  </a:cubicBezTo>
                  <a:cubicBezTo>
                    <a:pt x="705" y="46"/>
                    <a:pt x="698" y="49"/>
                    <a:pt x="692" y="49"/>
                  </a:cubicBezTo>
                  <a:cubicBezTo>
                    <a:pt x="465" y="49"/>
                    <a:pt x="238" y="49"/>
                    <a:pt x="11" y="49"/>
                  </a:cubicBezTo>
                  <a:cubicBezTo>
                    <a:pt x="8" y="49"/>
                    <a:pt x="4" y="48"/>
                    <a:pt x="0" y="48"/>
                  </a:cubicBezTo>
                  <a:cubicBezTo>
                    <a:pt x="0" y="32"/>
                    <a:pt x="0" y="17"/>
                    <a:pt x="0" y="0"/>
                  </a:cubicBezTo>
                  <a:cubicBezTo>
                    <a:pt x="250" y="0"/>
                    <a:pt x="499" y="0"/>
                    <a:pt x="748" y="0"/>
                  </a:cubicBezTo>
                  <a:cubicBezTo>
                    <a:pt x="749" y="2"/>
                    <a:pt x="750" y="3"/>
                    <a:pt x="7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p:cNvSpPr>
              <a:spLocks/>
            </p:cNvSpPr>
            <p:nvPr/>
          </p:nvSpPr>
          <p:spPr bwMode="auto">
            <a:xfrm>
              <a:off x="3081338" y="5575300"/>
              <a:ext cx="363538" cy="46037"/>
            </a:xfrm>
            <a:custGeom>
              <a:avLst/>
              <a:gdLst>
                <a:gd name="T0" fmla="*/ 0 w 407"/>
                <a:gd name="T1" fmla="*/ 52 h 52"/>
                <a:gd name="T2" fmla="*/ 86 w 407"/>
                <a:gd name="T3" fmla="*/ 1 h 52"/>
                <a:gd name="T4" fmla="*/ 384 w 407"/>
                <a:gd name="T5" fmla="*/ 3 h 52"/>
                <a:gd name="T6" fmla="*/ 407 w 407"/>
                <a:gd name="T7" fmla="*/ 3 h 52"/>
                <a:gd name="T8" fmla="*/ 407 w 407"/>
                <a:gd name="T9" fmla="*/ 52 h 52"/>
                <a:gd name="T10" fmla="*/ 0 w 407"/>
                <a:gd name="T11" fmla="*/ 52 h 52"/>
              </a:gdLst>
              <a:ahLst/>
              <a:cxnLst>
                <a:cxn ang="0">
                  <a:pos x="T0" y="T1"/>
                </a:cxn>
                <a:cxn ang="0">
                  <a:pos x="T2" y="T3"/>
                </a:cxn>
                <a:cxn ang="0">
                  <a:pos x="T4" y="T5"/>
                </a:cxn>
                <a:cxn ang="0">
                  <a:pos x="T6" y="T7"/>
                </a:cxn>
                <a:cxn ang="0">
                  <a:pos x="T8" y="T9"/>
                </a:cxn>
                <a:cxn ang="0">
                  <a:pos x="T10" y="T11"/>
                </a:cxn>
              </a:cxnLst>
              <a:rect l="0" t="0" r="r" b="b"/>
              <a:pathLst>
                <a:path w="407" h="52">
                  <a:moveTo>
                    <a:pt x="0" y="52"/>
                  </a:moveTo>
                  <a:cubicBezTo>
                    <a:pt x="26" y="26"/>
                    <a:pt x="43" y="0"/>
                    <a:pt x="86" y="1"/>
                  </a:cubicBezTo>
                  <a:cubicBezTo>
                    <a:pt x="185" y="6"/>
                    <a:pt x="285" y="3"/>
                    <a:pt x="384" y="3"/>
                  </a:cubicBezTo>
                  <a:cubicBezTo>
                    <a:pt x="391" y="3"/>
                    <a:pt x="398" y="3"/>
                    <a:pt x="407" y="3"/>
                  </a:cubicBezTo>
                  <a:cubicBezTo>
                    <a:pt x="407" y="19"/>
                    <a:pt x="407" y="35"/>
                    <a:pt x="407" y="52"/>
                  </a:cubicBezTo>
                  <a:cubicBezTo>
                    <a:pt x="273" y="52"/>
                    <a:pt x="139" y="52"/>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p:cNvSpPr>
              <a:spLocks/>
            </p:cNvSpPr>
            <p:nvPr/>
          </p:nvSpPr>
          <p:spPr bwMode="auto">
            <a:xfrm>
              <a:off x="1990725" y="5578475"/>
              <a:ext cx="339725" cy="44450"/>
            </a:xfrm>
            <a:custGeom>
              <a:avLst/>
              <a:gdLst>
                <a:gd name="T0" fmla="*/ 0 w 381"/>
                <a:gd name="T1" fmla="*/ 49 h 49"/>
                <a:gd name="T2" fmla="*/ 0 w 381"/>
                <a:gd name="T3" fmla="*/ 0 h 49"/>
                <a:gd name="T4" fmla="*/ 381 w 381"/>
                <a:gd name="T5" fmla="*/ 0 h 49"/>
                <a:gd name="T6" fmla="*/ 367 w 381"/>
                <a:gd name="T7" fmla="*/ 43 h 49"/>
                <a:gd name="T8" fmla="*/ 356 w 381"/>
                <a:gd name="T9" fmla="*/ 49 h 49"/>
                <a:gd name="T10" fmla="*/ 0 w 381"/>
                <a:gd name="T11" fmla="*/ 49 h 49"/>
              </a:gdLst>
              <a:ahLst/>
              <a:cxnLst>
                <a:cxn ang="0">
                  <a:pos x="T0" y="T1"/>
                </a:cxn>
                <a:cxn ang="0">
                  <a:pos x="T2" y="T3"/>
                </a:cxn>
                <a:cxn ang="0">
                  <a:pos x="T4" y="T5"/>
                </a:cxn>
                <a:cxn ang="0">
                  <a:pos x="T6" y="T7"/>
                </a:cxn>
                <a:cxn ang="0">
                  <a:pos x="T8" y="T9"/>
                </a:cxn>
                <a:cxn ang="0">
                  <a:pos x="T10" y="T11"/>
                </a:cxn>
              </a:cxnLst>
              <a:rect l="0" t="0" r="r" b="b"/>
              <a:pathLst>
                <a:path w="381" h="49">
                  <a:moveTo>
                    <a:pt x="0" y="49"/>
                  </a:moveTo>
                  <a:cubicBezTo>
                    <a:pt x="0" y="32"/>
                    <a:pt x="0" y="17"/>
                    <a:pt x="0" y="0"/>
                  </a:cubicBezTo>
                  <a:cubicBezTo>
                    <a:pt x="126" y="0"/>
                    <a:pt x="252" y="0"/>
                    <a:pt x="381" y="0"/>
                  </a:cubicBezTo>
                  <a:cubicBezTo>
                    <a:pt x="376" y="15"/>
                    <a:pt x="372" y="29"/>
                    <a:pt x="367" y="43"/>
                  </a:cubicBezTo>
                  <a:cubicBezTo>
                    <a:pt x="366" y="46"/>
                    <a:pt x="360" y="49"/>
                    <a:pt x="356" y="49"/>
                  </a:cubicBezTo>
                  <a:cubicBezTo>
                    <a:pt x="238" y="49"/>
                    <a:pt x="120" y="49"/>
                    <a:pt x="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86647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灯片编号占位符 5"/>
          <p:cNvSpPr>
            <a:spLocks noGrp="1"/>
          </p:cNvSpPr>
          <p:nvPr>
            <p:ph type="sldNum" sz="quarter" idx="12"/>
          </p:nvPr>
        </p:nvSpPr>
        <p:spPr>
          <a:noFill/>
        </p:spPr>
        <p:txBody>
          <a:bodyPr/>
          <a:lstStyle/>
          <a:p>
            <a:fld id="{647AF63B-1F84-468D-A411-E13BB9F02D65}" type="slidenum">
              <a:rPr lang="en-US" altLang="zh-CN"/>
              <a:pPr/>
              <a:t>20</a:t>
            </a:fld>
            <a:endParaRPr lang="en-US" altLang="zh-CN"/>
          </a:p>
        </p:txBody>
      </p:sp>
      <p:sp>
        <p:nvSpPr>
          <p:cNvPr id="12292" name="Rectangle 2"/>
          <p:cNvSpPr>
            <a:spLocks noGrp="1" noChangeArrowheads="1"/>
          </p:cNvSpPr>
          <p:nvPr>
            <p:ph type="title"/>
          </p:nvPr>
        </p:nvSpPr>
        <p:spPr/>
        <p:txBody>
          <a:bodyPr/>
          <a:lstStyle/>
          <a:p>
            <a:pPr eaLnBrk="1" hangingPunct="1"/>
            <a:r>
              <a:rPr lang="zh-CN" altLang="en-US" b="1"/>
              <a:t>用判定树表示计算行李费算法</a:t>
            </a:r>
          </a:p>
        </p:txBody>
      </p:sp>
      <p:graphicFrame>
        <p:nvGraphicFramePr>
          <p:cNvPr id="12290" name="Object 3"/>
          <p:cNvGraphicFramePr>
            <a:graphicFrameLocks noGrp="1" noChangeAspect="1"/>
          </p:cNvGraphicFramePr>
          <p:nvPr>
            <p:ph idx="1"/>
            <p:extLst>
              <p:ext uri="{D42A27DB-BD31-4B8C-83A1-F6EECF244321}">
                <p14:modId xmlns:p14="http://schemas.microsoft.com/office/powerpoint/2010/main" val="1414504646"/>
              </p:ext>
            </p:extLst>
          </p:nvPr>
        </p:nvGraphicFramePr>
        <p:xfrm>
          <a:off x="1304210" y="1057037"/>
          <a:ext cx="6536770" cy="3281607"/>
        </p:xfrm>
        <a:graphic>
          <a:graphicData uri="http://schemas.openxmlformats.org/presentationml/2006/ole">
            <mc:AlternateContent xmlns:mc="http://schemas.openxmlformats.org/markup-compatibility/2006">
              <mc:Choice xmlns:v="urn:schemas-microsoft-com:vml" Requires="v">
                <p:oleObj spid="_x0000_s6223" name="Image" r:id="rId3" imgW="6196825" imgH="3111111" progId="">
                  <p:embed/>
                </p:oleObj>
              </mc:Choice>
              <mc:Fallback>
                <p:oleObj name="Image" r:id="rId3" imgW="6196825" imgH="3111111" progId="">
                  <p:embed/>
                  <p:pic>
                    <p:nvPicPr>
                      <p:cNvPr id="1229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4210" y="1057037"/>
                        <a:ext cx="6536770" cy="3281607"/>
                      </a:xfrm>
                      <a:prstGeom prst="rect">
                        <a:avLst/>
                      </a:prstGeom>
                      <a:noFill/>
                    </p:spPr>
                  </p:pic>
                </p:oleObj>
              </mc:Fallback>
            </mc:AlternateContent>
          </a:graphicData>
        </a:graphic>
      </p:graphicFrame>
      <p:sp>
        <p:nvSpPr>
          <p:cNvPr id="2" name="日期占位符 1"/>
          <p:cNvSpPr>
            <a:spLocks noGrp="1"/>
          </p:cNvSpPr>
          <p:nvPr>
            <p:ph type="dt" sz="half" idx="10"/>
          </p:nvPr>
        </p:nvSpPr>
        <p:spPr/>
        <p:txBody>
          <a:bodyPr/>
          <a:lstStyle/>
          <a:p>
            <a:fld id="{D1FB0E97-8D44-4C3F-92B0-7845D4D38E45}" type="datetime1">
              <a:rPr lang="zh-CN" altLang="en-US" smtClean="0"/>
              <a:t>2020/6/10</a:t>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66485476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练习</a:t>
            </a:r>
          </a:p>
        </p:txBody>
      </p:sp>
      <p:sp>
        <p:nvSpPr>
          <p:cNvPr id="2" name="内容占位符 1"/>
          <p:cNvSpPr>
            <a:spLocks noGrp="1"/>
          </p:cNvSpPr>
          <p:nvPr>
            <p:ph idx="1"/>
          </p:nvPr>
        </p:nvSpPr>
        <p:spPr>
          <a:xfrm>
            <a:off x="768097" y="1211579"/>
            <a:ext cx="7832833" cy="3520441"/>
          </a:xfrm>
        </p:spPr>
        <p:txBody>
          <a:bodyPr/>
          <a:lstStyle/>
          <a:p>
            <a:r>
              <a:rPr lang="zh-CN" altLang="en-US" sz="2100" dirty="0"/>
              <a:t>在图书管理系统中，还书的流程如下：</a:t>
            </a:r>
            <a:endParaRPr lang="en-US" altLang="zh-CN" sz="2100" dirty="0"/>
          </a:p>
          <a:p>
            <a:r>
              <a:rPr lang="zh-CN" altLang="en-US" sz="2100" dirty="0"/>
              <a:t>管理员打开图书管理系统，进入还书页面，输入读者号和图书号，验证输入信息，若有效则显示读者的借阅信息（按读者号和图书号查询），再对原记录进行修改，填写还书日期，修改图书在库数量（</a:t>
            </a:r>
            <a:r>
              <a:rPr lang="en-US" altLang="zh-CN" sz="2100" dirty="0"/>
              <a:t>+1</a:t>
            </a:r>
            <a:r>
              <a:rPr lang="zh-CN" altLang="en-US" sz="2100" dirty="0"/>
              <a:t>），提交后显示新的借阅记录。</a:t>
            </a:r>
            <a:endParaRPr lang="en-US" altLang="zh-CN" sz="2100" dirty="0"/>
          </a:p>
          <a:p>
            <a:r>
              <a:rPr lang="zh-CN" altLang="en-US" sz="2100" dirty="0"/>
              <a:t>请画出该过程中验证信息模块和还书处理模块的算法流程图。</a:t>
            </a:r>
          </a:p>
        </p:txBody>
      </p:sp>
      <p:sp>
        <p:nvSpPr>
          <p:cNvPr id="5" name="日期占位符 4"/>
          <p:cNvSpPr>
            <a:spLocks noGrp="1"/>
          </p:cNvSpPr>
          <p:nvPr>
            <p:ph type="dt" sz="half" idx="10"/>
          </p:nvPr>
        </p:nvSpPr>
        <p:spPr/>
        <p:txBody>
          <a:bodyPr/>
          <a:lstStyle/>
          <a:p>
            <a:fld id="{827857F4-C58E-48C3-B15E-A9FA8EECB669}" type="datetime1">
              <a:rPr lang="zh-CN" altLang="en-US" smtClean="0"/>
              <a:t>2020/6/10</a:t>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21</a:t>
            </a:fld>
            <a:endParaRPr lang="zh-CN" altLang="en-US" dirty="0"/>
          </a:p>
        </p:txBody>
      </p:sp>
    </p:spTree>
    <p:extLst>
      <p:ext uri="{BB962C8B-B14F-4D97-AF65-F5344CB8AC3E}">
        <p14:creationId xmlns:p14="http://schemas.microsoft.com/office/powerpoint/2010/main" val="21630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22</a:t>
            </a:fld>
            <a:endParaRPr lang="zh-CN" altLang="en-US" dirty="0"/>
          </a:p>
        </p:txBody>
      </p:sp>
      <p:grpSp>
        <p:nvGrpSpPr>
          <p:cNvPr id="35" name="组合 34"/>
          <p:cNvGrpSpPr/>
          <p:nvPr/>
        </p:nvGrpSpPr>
        <p:grpSpPr>
          <a:xfrm>
            <a:off x="1342725" y="233722"/>
            <a:ext cx="5545482" cy="4297678"/>
            <a:chOff x="-2519998" y="548640"/>
            <a:chExt cx="7393977" cy="5730240"/>
          </a:xfrm>
        </p:grpSpPr>
        <p:sp>
          <p:nvSpPr>
            <p:cNvPr id="5" name="流程图: 可选过程 4"/>
            <p:cNvSpPr/>
            <p:nvPr/>
          </p:nvSpPr>
          <p:spPr>
            <a:xfrm>
              <a:off x="2849880" y="548640"/>
              <a:ext cx="1082040" cy="59436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latin typeface="+mj-ea"/>
                  <a:ea typeface="+mj-ea"/>
                </a:rPr>
                <a:t>开始</a:t>
              </a:r>
            </a:p>
          </p:txBody>
        </p:sp>
        <p:sp>
          <p:nvSpPr>
            <p:cNvPr id="6" name="流程图: 过程 5"/>
            <p:cNvSpPr/>
            <p:nvPr/>
          </p:nvSpPr>
          <p:spPr>
            <a:xfrm>
              <a:off x="2082435" y="1684351"/>
              <a:ext cx="2791544" cy="616888"/>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latin typeface="+mj-ea"/>
                  <a:ea typeface="+mj-ea"/>
                </a:rPr>
                <a:t>输入读者号和图书号</a:t>
              </a:r>
            </a:p>
          </p:txBody>
        </p:sp>
        <p:sp>
          <p:nvSpPr>
            <p:cNvPr id="7" name="流程图: 过程 6"/>
            <p:cNvSpPr/>
            <p:nvPr/>
          </p:nvSpPr>
          <p:spPr>
            <a:xfrm>
              <a:off x="-114300" y="1706881"/>
              <a:ext cx="1882140" cy="579118"/>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latin typeface="+mj-ea"/>
                  <a:ea typeface="+mj-ea"/>
                </a:rPr>
                <a:t>提示重新输入</a:t>
              </a:r>
            </a:p>
          </p:txBody>
        </p:sp>
        <p:sp>
          <p:nvSpPr>
            <p:cNvPr id="8" name="流程图: 决策 7"/>
            <p:cNvSpPr/>
            <p:nvPr/>
          </p:nvSpPr>
          <p:spPr>
            <a:xfrm>
              <a:off x="2043571" y="3034503"/>
              <a:ext cx="2679419" cy="94488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latin typeface="+mj-ea"/>
                  <a:ea typeface="+mj-ea"/>
                </a:rPr>
                <a:t>输入数据是否有效</a:t>
              </a:r>
            </a:p>
          </p:txBody>
        </p:sp>
        <p:sp>
          <p:nvSpPr>
            <p:cNvPr id="9" name="流程图: 过程 8"/>
            <p:cNvSpPr/>
            <p:nvPr/>
          </p:nvSpPr>
          <p:spPr>
            <a:xfrm>
              <a:off x="2240280" y="4538602"/>
              <a:ext cx="2482710" cy="762799"/>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latin typeface="+mj-ea"/>
                  <a:ea typeface="+mj-ea"/>
                </a:rPr>
                <a:t>用读者号和图书号查询借阅信息表</a:t>
              </a:r>
            </a:p>
          </p:txBody>
        </p:sp>
        <p:sp>
          <p:nvSpPr>
            <p:cNvPr id="10" name="流程图: 可选过程 9"/>
            <p:cNvSpPr/>
            <p:nvPr/>
          </p:nvSpPr>
          <p:spPr>
            <a:xfrm>
              <a:off x="2849880" y="5730240"/>
              <a:ext cx="1066800" cy="54864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latin typeface="+mj-ea"/>
                  <a:ea typeface="+mj-ea"/>
                </a:rPr>
                <a:t>结束</a:t>
              </a:r>
            </a:p>
          </p:txBody>
        </p:sp>
        <p:cxnSp>
          <p:nvCxnSpPr>
            <p:cNvPr id="12" name="直接箭头连接符 11"/>
            <p:cNvCxnSpPr>
              <a:stCxn id="5" idx="2"/>
              <a:endCxn id="6" idx="0"/>
            </p:cNvCxnSpPr>
            <p:nvPr/>
          </p:nvCxnSpPr>
          <p:spPr>
            <a:xfrm>
              <a:off x="3390900" y="1143000"/>
              <a:ext cx="0" cy="57912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16" name="直接箭头连接符 15"/>
            <p:cNvCxnSpPr>
              <a:stCxn id="6" idx="2"/>
              <a:endCxn id="8" idx="0"/>
            </p:cNvCxnSpPr>
            <p:nvPr/>
          </p:nvCxnSpPr>
          <p:spPr>
            <a:xfrm flipH="1">
              <a:off x="3383280" y="2286000"/>
              <a:ext cx="7620" cy="76200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18" name="直接箭头连接符 17"/>
            <p:cNvCxnSpPr>
              <a:stCxn id="8" idx="2"/>
              <a:endCxn id="9" idx="0"/>
            </p:cNvCxnSpPr>
            <p:nvPr/>
          </p:nvCxnSpPr>
          <p:spPr>
            <a:xfrm>
              <a:off x="3383280" y="3992880"/>
              <a:ext cx="0" cy="545723"/>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20" name="直接箭头连接符 19"/>
            <p:cNvCxnSpPr>
              <a:stCxn id="9" idx="2"/>
              <a:endCxn id="10" idx="0"/>
            </p:cNvCxnSpPr>
            <p:nvPr/>
          </p:nvCxnSpPr>
          <p:spPr>
            <a:xfrm>
              <a:off x="3383280" y="5102483"/>
              <a:ext cx="0" cy="627757"/>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28" name="肘形连接符 27"/>
            <p:cNvCxnSpPr>
              <a:stCxn id="8" idx="1"/>
              <a:endCxn id="7" idx="2"/>
            </p:cNvCxnSpPr>
            <p:nvPr/>
          </p:nvCxnSpPr>
          <p:spPr>
            <a:xfrm rot="10800000">
              <a:off x="967740" y="2286000"/>
              <a:ext cx="1226820" cy="1234440"/>
            </a:xfrm>
            <a:prstGeom prst="bentConnector2">
              <a:avLst/>
            </a:prstGeom>
            <a:ln>
              <a:tailEnd type="triangle"/>
            </a:ln>
          </p:spPr>
          <p:style>
            <a:lnRef idx="2">
              <a:schemeClr val="accent1"/>
            </a:lnRef>
            <a:fillRef idx="1">
              <a:schemeClr val="lt1"/>
            </a:fillRef>
            <a:effectRef idx="0">
              <a:schemeClr val="accent1"/>
            </a:effectRef>
            <a:fontRef idx="minor">
              <a:schemeClr val="dk1"/>
            </a:fontRef>
          </p:style>
        </p:cxnSp>
        <p:cxnSp>
          <p:nvCxnSpPr>
            <p:cNvPr id="31" name="肘形连接符 30"/>
            <p:cNvCxnSpPr>
              <a:stCxn id="7" idx="0"/>
              <a:endCxn id="5" idx="1"/>
            </p:cNvCxnSpPr>
            <p:nvPr/>
          </p:nvCxnSpPr>
          <p:spPr>
            <a:xfrm rot="5400000" flipH="1" flipV="1">
              <a:off x="1478280" y="335280"/>
              <a:ext cx="861060" cy="1882140"/>
            </a:xfrm>
            <a:prstGeom prst="bentConnector2">
              <a:avLst/>
            </a:prstGeom>
            <a:ln>
              <a:tailEnd type="triangle"/>
            </a:ln>
          </p:spPr>
          <p:style>
            <a:lnRef idx="2">
              <a:schemeClr val="accent1"/>
            </a:lnRef>
            <a:fillRef idx="1">
              <a:schemeClr val="lt1"/>
            </a:fillRef>
            <a:effectRef idx="0">
              <a:schemeClr val="accent1"/>
            </a:effectRef>
            <a:fontRef idx="minor">
              <a:schemeClr val="dk1"/>
            </a:fontRef>
          </p:style>
        </p:cxnSp>
        <p:sp>
          <p:nvSpPr>
            <p:cNvPr id="32" name="文本框 31"/>
            <p:cNvSpPr txBox="1"/>
            <p:nvPr/>
          </p:nvSpPr>
          <p:spPr>
            <a:xfrm>
              <a:off x="1424856" y="3034502"/>
              <a:ext cx="475345" cy="451406"/>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1600" dirty="0">
                  <a:latin typeface="+mj-ea"/>
                  <a:ea typeface="+mj-ea"/>
                </a:rPr>
                <a:t>F</a:t>
              </a:r>
              <a:endParaRPr lang="zh-CN" altLang="en-US" sz="1600" dirty="0">
                <a:latin typeface="+mj-ea"/>
                <a:ea typeface="+mj-ea"/>
              </a:endParaRPr>
            </a:p>
          </p:txBody>
        </p:sp>
        <p:sp>
          <p:nvSpPr>
            <p:cNvPr id="33" name="文本框 32"/>
            <p:cNvSpPr txBox="1"/>
            <p:nvPr/>
          </p:nvSpPr>
          <p:spPr>
            <a:xfrm>
              <a:off x="3552532" y="3950092"/>
              <a:ext cx="402248" cy="451406"/>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sz="1600" dirty="0">
                  <a:latin typeface="+mj-ea"/>
                  <a:ea typeface="+mj-ea"/>
                </a:rPr>
                <a:t>T</a:t>
              </a:r>
              <a:endParaRPr lang="zh-CN" altLang="en-US" sz="1600" dirty="0">
                <a:latin typeface="+mj-ea"/>
                <a:ea typeface="+mj-ea"/>
              </a:endParaRPr>
            </a:p>
          </p:txBody>
        </p:sp>
        <p:sp>
          <p:nvSpPr>
            <p:cNvPr id="34" name="文本框 33"/>
            <p:cNvSpPr txBox="1"/>
            <p:nvPr/>
          </p:nvSpPr>
          <p:spPr>
            <a:xfrm>
              <a:off x="-2519998" y="5633221"/>
              <a:ext cx="4760278" cy="615554"/>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2400" b="1" dirty="0">
                  <a:latin typeface="+mj-ea"/>
                  <a:ea typeface="+mj-ea"/>
                </a:rPr>
                <a:t>还书数据验证模块流程图</a:t>
              </a:r>
            </a:p>
          </p:txBody>
        </p:sp>
      </p:grpSp>
      <p:sp>
        <p:nvSpPr>
          <p:cNvPr id="2" name="日期占位符 1"/>
          <p:cNvSpPr>
            <a:spLocks noGrp="1"/>
          </p:cNvSpPr>
          <p:nvPr>
            <p:ph type="dt" sz="half" idx="10"/>
          </p:nvPr>
        </p:nvSpPr>
        <p:spPr/>
        <p:txBody>
          <a:bodyPr/>
          <a:lstStyle/>
          <a:p>
            <a:fld id="{D88E9334-40FC-4A2C-ACBD-A3EF19C9620B}" type="datetime1">
              <a:rPr lang="zh-CN" altLang="en-US" smtClean="0"/>
              <a:t>2020/6/10</a:t>
            </a:fld>
            <a:endParaRPr lang="zh-CN" altLang="en-US"/>
          </a:p>
        </p:txBody>
      </p:sp>
      <p:sp>
        <p:nvSpPr>
          <p:cNvPr id="4" name="页脚占位符 3"/>
          <p:cNvSpPr>
            <a:spLocks noGrp="1"/>
          </p:cNvSpPr>
          <p:nvPr>
            <p:ph type="ftr" sz="quarter" idx="11"/>
          </p:nvPr>
        </p:nvSpPr>
        <p:spPr/>
        <p:txBody>
          <a:bodyPr/>
          <a:lstStyle/>
          <a:p>
            <a:r>
              <a:rPr lang="zh-CN" altLang="en-US" smtClean="0"/>
              <a:t>软件工程</a:t>
            </a:r>
            <a:endParaRPr lang="zh-CN" altLang="en-US"/>
          </a:p>
        </p:txBody>
      </p:sp>
    </p:spTree>
    <p:extLst>
      <p:ext uri="{BB962C8B-B14F-4D97-AF65-F5344CB8AC3E}">
        <p14:creationId xmlns:p14="http://schemas.microsoft.com/office/powerpoint/2010/main" val="74028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dirty="0"/>
          </a:p>
        </p:txBody>
      </p:sp>
      <p:grpSp>
        <p:nvGrpSpPr>
          <p:cNvPr id="36" name="组合 35"/>
          <p:cNvGrpSpPr/>
          <p:nvPr/>
        </p:nvGrpSpPr>
        <p:grpSpPr>
          <a:xfrm>
            <a:off x="1615471" y="115457"/>
            <a:ext cx="5315245" cy="4337588"/>
            <a:chOff x="-2176841" y="548640"/>
            <a:chExt cx="7086993" cy="5783453"/>
          </a:xfrm>
        </p:grpSpPr>
        <p:sp>
          <p:nvSpPr>
            <p:cNvPr id="37" name="流程图: 可选过程 36"/>
            <p:cNvSpPr/>
            <p:nvPr/>
          </p:nvSpPr>
          <p:spPr>
            <a:xfrm>
              <a:off x="2849880" y="548640"/>
              <a:ext cx="1082040" cy="59436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latin typeface="+mj-ea"/>
                  <a:ea typeface="+mj-ea"/>
                </a:rPr>
                <a:t>开始</a:t>
              </a:r>
            </a:p>
          </p:txBody>
        </p:sp>
        <p:sp>
          <p:nvSpPr>
            <p:cNvPr id="38" name="流程图: 过程 37"/>
            <p:cNvSpPr/>
            <p:nvPr/>
          </p:nvSpPr>
          <p:spPr>
            <a:xfrm>
              <a:off x="2045788" y="1637151"/>
              <a:ext cx="2864364" cy="664072"/>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latin typeface="+mj-ea"/>
                  <a:ea typeface="+mj-ea"/>
                </a:rPr>
                <a:t>按读者号和图书号查询借阅信息表</a:t>
              </a:r>
            </a:p>
          </p:txBody>
        </p:sp>
        <p:sp>
          <p:nvSpPr>
            <p:cNvPr id="39" name="流程图: 过程 38"/>
            <p:cNvSpPr/>
            <p:nvPr/>
          </p:nvSpPr>
          <p:spPr>
            <a:xfrm>
              <a:off x="72207" y="3761322"/>
              <a:ext cx="1973581" cy="676395"/>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latin typeface="+mj-ea"/>
                  <a:ea typeface="+mj-ea"/>
                </a:rPr>
                <a:t>提示没有借书记录</a:t>
              </a:r>
            </a:p>
          </p:txBody>
        </p:sp>
        <p:sp>
          <p:nvSpPr>
            <p:cNvPr id="40" name="流程图: 决策 39"/>
            <p:cNvSpPr/>
            <p:nvPr/>
          </p:nvSpPr>
          <p:spPr>
            <a:xfrm>
              <a:off x="2044533" y="2565027"/>
              <a:ext cx="2692732" cy="765255"/>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latin typeface="+mj-ea"/>
                  <a:ea typeface="+mj-ea"/>
                </a:rPr>
                <a:t>发现记录？</a:t>
              </a:r>
            </a:p>
          </p:txBody>
        </p:sp>
        <p:sp>
          <p:nvSpPr>
            <p:cNvPr id="41" name="流程图: 过程 40"/>
            <p:cNvSpPr/>
            <p:nvPr/>
          </p:nvSpPr>
          <p:spPr>
            <a:xfrm>
              <a:off x="2402275" y="3792179"/>
              <a:ext cx="1977251" cy="754762"/>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latin typeface="+mj-ea"/>
                  <a:ea typeface="+mj-ea"/>
                </a:rPr>
                <a:t>在原记录上填写还书日期</a:t>
              </a:r>
            </a:p>
          </p:txBody>
        </p:sp>
        <p:sp>
          <p:nvSpPr>
            <p:cNvPr id="42" name="流程图: 可选过程 41"/>
            <p:cNvSpPr/>
            <p:nvPr/>
          </p:nvSpPr>
          <p:spPr>
            <a:xfrm>
              <a:off x="2865120" y="5730240"/>
              <a:ext cx="1066800" cy="54864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latin typeface="+mj-ea"/>
                  <a:ea typeface="+mj-ea"/>
                </a:rPr>
                <a:t>结束</a:t>
              </a:r>
            </a:p>
          </p:txBody>
        </p:sp>
        <p:cxnSp>
          <p:nvCxnSpPr>
            <p:cNvPr id="43" name="直接箭头连接符 42"/>
            <p:cNvCxnSpPr>
              <a:stCxn id="37" idx="2"/>
              <a:endCxn id="38" idx="0"/>
            </p:cNvCxnSpPr>
            <p:nvPr/>
          </p:nvCxnSpPr>
          <p:spPr>
            <a:xfrm>
              <a:off x="3390900" y="1143000"/>
              <a:ext cx="0" cy="57912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44" name="直接箭头连接符 43"/>
            <p:cNvCxnSpPr>
              <a:stCxn id="38" idx="2"/>
              <a:endCxn id="40" idx="0"/>
            </p:cNvCxnSpPr>
            <p:nvPr/>
          </p:nvCxnSpPr>
          <p:spPr>
            <a:xfrm>
              <a:off x="3390900" y="2286000"/>
              <a:ext cx="0" cy="293766"/>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45" name="直接箭头连接符 44"/>
            <p:cNvCxnSpPr>
              <a:stCxn id="40" idx="2"/>
              <a:endCxn id="41" idx="0"/>
            </p:cNvCxnSpPr>
            <p:nvPr/>
          </p:nvCxnSpPr>
          <p:spPr>
            <a:xfrm>
              <a:off x="3390900" y="3345021"/>
              <a:ext cx="0" cy="44716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46" name="直接箭头连接符 45"/>
            <p:cNvCxnSpPr>
              <a:stCxn id="41" idx="2"/>
              <a:endCxn id="79" idx="0"/>
            </p:cNvCxnSpPr>
            <p:nvPr/>
          </p:nvCxnSpPr>
          <p:spPr>
            <a:xfrm>
              <a:off x="3390900" y="4356061"/>
              <a:ext cx="0" cy="478928"/>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47" name="肘形连接符 46"/>
            <p:cNvCxnSpPr>
              <a:stCxn id="42" idx="0"/>
              <a:endCxn id="39" idx="2"/>
            </p:cNvCxnSpPr>
            <p:nvPr/>
          </p:nvCxnSpPr>
          <p:spPr>
            <a:xfrm rot="16200000" flipV="1">
              <a:off x="1548340" y="3880059"/>
              <a:ext cx="1344702" cy="2355659"/>
            </a:xfrm>
            <a:prstGeom prst="bentConnector3">
              <a:avLst>
                <a:gd name="adj1" fmla="val 17133"/>
              </a:avLst>
            </a:prstGeom>
            <a:ln>
              <a:headEnd type="triangle" w="med" len="med"/>
              <a:tailEnd type="none" w="med" len="med"/>
            </a:ln>
          </p:spPr>
          <p:style>
            <a:lnRef idx="2">
              <a:schemeClr val="accent1"/>
            </a:lnRef>
            <a:fillRef idx="1">
              <a:schemeClr val="lt1"/>
            </a:fillRef>
            <a:effectRef idx="0">
              <a:schemeClr val="accent1"/>
            </a:effectRef>
            <a:fontRef idx="minor">
              <a:schemeClr val="dk1"/>
            </a:fontRef>
          </p:style>
        </p:cxnSp>
        <p:cxnSp>
          <p:nvCxnSpPr>
            <p:cNvPr id="48" name="肘形连接符 47"/>
            <p:cNvCxnSpPr>
              <a:stCxn id="39" idx="0"/>
              <a:endCxn id="40" idx="1"/>
            </p:cNvCxnSpPr>
            <p:nvPr/>
          </p:nvCxnSpPr>
          <p:spPr>
            <a:xfrm rot="5400000" flipH="1" flipV="1">
              <a:off x="1208128" y="2797127"/>
              <a:ext cx="844024" cy="1174559"/>
            </a:xfrm>
            <a:prstGeom prst="bentConnector2">
              <a:avLst/>
            </a:prstGeom>
            <a:ln>
              <a:headEnd type="triangle" w="med" len="med"/>
              <a:tailEnd type="none" w="med" len="med"/>
            </a:ln>
          </p:spPr>
          <p:style>
            <a:lnRef idx="2">
              <a:schemeClr val="accent1"/>
            </a:lnRef>
            <a:fillRef idx="1">
              <a:schemeClr val="lt1"/>
            </a:fillRef>
            <a:effectRef idx="0">
              <a:schemeClr val="accent1"/>
            </a:effectRef>
            <a:fontRef idx="minor">
              <a:schemeClr val="dk1"/>
            </a:fontRef>
          </p:style>
        </p:cxnSp>
        <p:sp>
          <p:nvSpPr>
            <p:cNvPr id="49" name="文本框 48"/>
            <p:cNvSpPr txBox="1"/>
            <p:nvPr/>
          </p:nvSpPr>
          <p:spPr>
            <a:xfrm>
              <a:off x="1347917" y="2470930"/>
              <a:ext cx="391560" cy="45140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sz="1600" dirty="0">
                  <a:latin typeface="+mj-ea"/>
                  <a:ea typeface="+mj-ea"/>
                </a:rPr>
                <a:t>F</a:t>
              </a:r>
              <a:endParaRPr lang="zh-CN" altLang="en-US" sz="1600" dirty="0">
                <a:latin typeface="+mj-ea"/>
                <a:ea typeface="+mj-ea"/>
              </a:endParaRPr>
            </a:p>
          </p:txBody>
        </p:sp>
        <p:sp>
          <p:nvSpPr>
            <p:cNvPr id="50" name="文本框 49"/>
            <p:cNvSpPr txBox="1"/>
            <p:nvPr/>
          </p:nvSpPr>
          <p:spPr>
            <a:xfrm>
              <a:off x="3494833" y="3330282"/>
              <a:ext cx="402248" cy="45140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sz="1600" dirty="0">
                  <a:latin typeface="+mj-ea"/>
                  <a:ea typeface="+mj-ea"/>
                </a:rPr>
                <a:t>T</a:t>
              </a:r>
              <a:endParaRPr lang="zh-CN" altLang="en-US" sz="1600" dirty="0">
                <a:latin typeface="+mj-ea"/>
                <a:ea typeface="+mj-ea"/>
              </a:endParaRPr>
            </a:p>
          </p:txBody>
        </p:sp>
        <p:sp>
          <p:nvSpPr>
            <p:cNvPr id="51" name="文本框 50"/>
            <p:cNvSpPr txBox="1"/>
            <p:nvPr/>
          </p:nvSpPr>
          <p:spPr>
            <a:xfrm>
              <a:off x="-2176841" y="5716539"/>
              <a:ext cx="3939540" cy="615554"/>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2400" b="1" dirty="0">
                  <a:latin typeface="+mj-ea"/>
                  <a:ea typeface="+mj-ea"/>
                </a:rPr>
                <a:t>还书处理模块流程图</a:t>
              </a:r>
            </a:p>
          </p:txBody>
        </p:sp>
        <p:sp>
          <p:nvSpPr>
            <p:cNvPr id="79" name="流程图: 过程 78"/>
            <p:cNvSpPr/>
            <p:nvPr/>
          </p:nvSpPr>
          <p:spPr>
            <a:xfrm>
              <a:off x="2370447" y="4775946"/>
              <a:ext cx="2215045" cy="666244"/>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latin typeface="+mj-ea"/>
                  <a:ea typeface="+mj-ea"/>
                </a:rPr>
                <a:t>图书信息中的在库数量</a:t>
              </a:r>
              <a:r>
                <a:rPr lang="en-US" altLang="zh-CN" sz="1600" dirty="0">
                  <a:latin typeface="+mj-ea"/>
                  <a:ea typeface="+mj-ea"/>
                </a:rPr>
                <a:t>+1</a:t>
              </a:r>
              <a:endParaRPr lang="zh-CN" altLang="en-US" sz="1600" dirty="0">
                <a:latin typeface="+mj-ea"/>
                <a:ea typeface="+mj-ea"/>
              </a:endParaRPr>
            </a:p>
          </p:txBody>
        </p:sp>
        <p:cxnSp>
          <p:nvCxnSpPr>
            <p:cNvPr id="81" name="直接箭头连接符 80"/>
            <p:cNvCxnSpPr>
              <a:stCxn id="79" idx="2"/>
              <a:endCxn id="42" idx="0"/>
            </p:cNvCxnSpPr>
            <p:nvPr/>
          </p:nvCxnSpPr>
          <p:spPr>
            <a:xfrm>
              <a:off x="3390900" y="5398869"/>
              <a:ext cx="7620" cy="331371"/>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grpSp>
      <p:sp>
        <p:nvSpPr>
          <p:cNvPr id="2" name="日期占位符 1"/>
          <p:cNvSpPr>
            <a:spLocks noGrp="1"/>
          </p:cNvSpPr>
          <p:nvPr>
            <p:ph type="dt" sz="half" idx="10"/>
          </p:nvPr>
        </p:nvSpPr>
        <p:spPr/>
        <p:txBody>
          <a:bodyPr/>
          <a:lstStyle/>
          <a:p>
            <a:fld id="{8198FD45-E2EB-49F8-A1FB-5389B5F348F3}" type="datetime1">
              <a:rPr lang="zh-CN" altLang="en-US" smtClean="0"/>
              <a:t>2020/6/10</a:t>
            </a:fld>
            <a:endParaRPr lang="zh-CN" altLang="en-US"/>
          </a:p>
        </p:txBody>
      </p:sp>
      <p:sp>
        <p:nvSpPr>
          <p:cNvPr id="4" name="页脚占位符 3"/>
          <p:cNvSpPr>
            <a:spLocks noGrp="1"/>
          </p:cNvSpPr>
          <p:nvPr>
            <p:ph type="ftr" sz="quarter" idx="11"/>
          </p:nvPr>
        </p:nvSpPr>
        <p:spPr/>
        <p:txBody>
          <a:bodyPr/>
          <a:lstStyle/>
          <a:p>
            <a:r>
              <a:rPr lang="zh-CN" altLang="en-US" smtClean="0"/>
              <a:t>软件工程</a:t>
            </a:r>
            <a:endParaRPr lang="zh-CN" altLang="en-US"/>
          </a:p>
        </p:txBody>
      </p:sp>
    </p:spTree>
    <p:extLst>
      <p:ext uri="{BB962C8B-B14F-4D97-AF65-F5344CB8AC3E}">
        <p14:creationId xmlns:p14="http://schemas.microsoft.com/office/powerpoint/2010/main" val="1636557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面向对象的详细设计步骤</a:t>
            </a:r>
          </a:p>
        </p:txBody>
      </p:sp>
      <p:sp>
        <p:nvSpPr>
          <p:cNvPr id="2" name="内容占位符 1"/>
          <p:cNvSpPr>
            <a:spLocks noGrp="1"/>
          </p:cNvSpPr>
          <p:nvPr>
            <p:ph idx="1"/>
          </p:nvPr>
        </p:nvSpPr>
        <p:spPr>
          <a:xfrm>
            <a:off x="768097" y="1062989"/>
            <a:ext cx="7832833" cy="3669031"/>
          </a:xfrm>
        </p:spPr>
        <p:txBody>
          <a:bodyPr>
            <a:normAutofit/>
          </a:bodyPr>
          <a:lstStyle/>
          <a:p>
            <a:r>
              <a:rPr lang="zh-CN" altLang="en-US" sz="2400" dirty="0"/>
              <a:t>面向对象详细设计的步骤可以在任何时候重复进行，在系统的设计与实现过程中，在不同层次上重复设计步骤是必需的。</a:t>
            </a:r>
            <a:endParaRPr lang="en-US" altLang="zh-CN" sz="2400" dirty="0"/>
          </a:p>
          <a:p>
            <a:r>
              <a:rPr lang="zh-CN" altLang="en-US" sz="2400" dirty="0"/>
              <a:t>重复设计的原则：</a:t>
            </a:r>
            <a:endParaRPr lang="en-US" altLang="zh-CN" sz="2400" dirty="0"/>
          </a:p>
          <a:p>
            <a:pPr lvl="1"/>
            <a:r>
              <a:rPr lang="zh-CN" altLang="en-US" sz="2000" dirty="0"/>
              <a:t>假设一个操作的实现需要大量的代码（例如大于</a:t>
            </a:r>
            <a:r>
              <a:rPr lang="en-US" altLang="zh-CN" sz="2000" dirty="0"/>
              <a:t>200</a:t>
            </a:r>
            <a:r>
              <a:rPr lang="zh-CN" altLang="en-US" sz="2000" dirty="0"/>
              <a:t>行代码），就应该将这个操作的功能作为一个新问题进行陈述，对这个新问题重复进行设计过程。</a:t>
            </a:r>
          </a:p>
        </p:txBody>
      </p:sp>
      <p:sp>
        <p:nvSpPr>
          <p:cNvPr id="5" name="日期占位符 4"/>
          <p:cNvSpPr>
            <a:spLocks noGrp="1"/>
          </p:cNvSpPr>
          <p:nvPr>
            <p:ph type="dt" sz="half" idx="10"/>
          </p:nvPr>
        </p:nvSpPr>
        <p:spPr/>
        <p:txBody>
          <a:bodyPr/>
          <a:lstStyle/>
          <a:p>
            <a:fld id="{63E8409D-CF3F-48E9-B253-104BE226AFDD}" type="datetime1">
              <a:rPr lang="zh-CN" altLang="en-US" smtClean="0"/>
              <a:t>2020/6/10</a:t>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24</a:t>
            </a:fld>
            <a:endParaRPr lang="zh-CN" altLang="en-US" dirty="0"/>
          </a:p>
        </p:txBody>
      </p:sp>
    </p:spTree>
    <p:extLst>
      <p:ext uri="{BB962C8B-B14F-4D97-AF65-F5344CB8AC3E}">
        <p14:creationId xmlns:p14="http://schemas.microsoft.com/office/powerpoint/2010/main" val="171555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p:cNvPicPr>
            <a:picLocks noChangeAspect="1" noChangeArrowheads="1"/>
          </p:cNvPicPr>
          <p:nvPr/>
        </p:nvPicPr>
        <p:blipFill rotWithShape="1">
          <a:blip r:embed="rId3" cstate="print"/>
          <a:srcRect t="8858" b="6775"/>
          <a:stretch>
            <a:fillRect/>
          </a:stretch>
        </p:blipFill>
        <p:spPr bwMode="auto">
          <a:xfrm>
            <a:off x="1141651" y="775235"/>
            <a:ext cx="685867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p:cNvSpPr/>
          <p:nvPr/>
        </p:nvSpPr>
        <p:spPr>
          <a:xfrm>
            <a:off x="4141853" y="2461584"/>
            <a:ext cx="5000124" cy="1526456"/>
          </a:xfrm>
          <a:prstGeom prst="rect">
            <a:avLst/>
          </a:prstGeom>
          <a:solidFill>
            <a:schemeClr val="accent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5" name="矩形"/>
          <p:cNvSpPr/>
          <p:nvPr/>
        </p:nvSpPr>
        <p:spPr>
          <a:xfrm>
            <a:off x="0" y="2451460"/>
            <a:ext cx="4143875" cy="152645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6" name="矩形"/>
          <p:cNvSpPr/>
          <p:nvPr/>
        </p:nvSpPr>
        <p:spPr>
          <a:xfrm>
            <a:off x="1142325" y="2431210"/>
            <a:ext cx="6858675" cy="2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7" name="矩形"/>
          <p:cNvSpPr/>
          <p:nvPr/>
        </p:nvSpPr>
        <p:spPr>
          <a:xfrm>
            <a:off x="1142325" y="3977915"/>
            <a:ext cx="6858675" cy="2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10" name="文本"/>
          <p:cNvSpPr/>
          <p:nvPr/>
        </p:nvSpPr>
        <p:spPr>
          <a:xfrm>
            <a:off x="4182098" y="2836217"/>
            <a:ext cx="4904027" cy="400110"/>
          </a:xfrm>
          <a:prstGeom prst="rect">
            <a:avLst/>
          </a:prstGeom>
        </p:spPr>
        <p:txBody>
          <a:bodyPr wrap="square">
            <a:spAutoFit/>
          </a:bodyPr>
          <a:lstStyle/>
          <a:p>
            <a:pPr algn="ctr"/>
            <a:r>
              <a:rPr lang="zh-CN" altLang="en-US" sz="2000" b="1" spc="169" dirty="0">
                <a:solidFill>
                  <a:schemeClr val="bg1"/>
                </a:solidFill>
                <a:latin typeface="+mj-ea"/>
                <a:ea typeface="+mj-ea"/>
                <a:sym typeface="+mn-ea"/>
              </a:rPr>
              <a:t>工作</a:t>
            </a:r>
            <a:r>
              <a:rPr lang="zh-CN" altLang="en-US" sz="2000" b="1" spc="169" dirty="0" smtClean="0">
                <a:solidFill>
                  <a:schemeClr val="bg1"/>
                </a:solidFill>
                <a:latin typeface="+mj-ea"/>
                <a:ea typeface="+mj-ea"/>
                <a:sym typeface="+mn-ea"/>
              </a:rPr>
              <a:t>任务</a:t>
            </a:r>
            <a:r>
              <a:rPr lang="en-US" altLang="zh-CN" sz="2000" b="1" spc="169" dirty="0" smtClean="0">
                <a:solidFill>
                  <a:schemeClr val="bg1"/>
                </a:solidFill>
                <a:latin typeface="+mj-ea"/>
                <a:ea typeface="+mj-ea"/>
                <a:sym typeface="+mn-ea"/>
              </a:rPr>
              <a:t>1</a:t>
            </a:r>
            <a:r>
              <a:rPr lang="zh-CN" altLang="en-US" sz="2000" b="1" spc="169" dirty="0" smtClean="0">
                <a:solidFill>
                  <a:schemeClr val="bg1"/>
                </a:solidFill>
                <a:latin typeface="+mj-ea"/>
                <a:ea typeface="+mj-ea"/>
                <a:sym typeface="+mn-ea"/>
              </a:rPr>
              <a:t>：完成系统详细设计</a:t>
            </a:r>
            <a:endParaRPr lang="zh-CN" altLang="en-US" sz="2000" b="1" spc="169" dirty="0">
              <a:solidFill>
                <a:schemeClr val="bg1"/>
              </a:solidFill>
              <a:latin typeface="+mj-ea"/>
              <a:ea typeface="+mj-ea"/>
              <a:sym typeface="+mn-ea"/>
            </a:endParaRPr>
          </a:p>
        </p:txBody>
      </p:sp>
      <p:sp>
        <p:nvSpPr>
          <p:cNvPr id="4" name="日期占位符 3"/>
          <p:cNvSpPr>
            <a:spLocks noGrp="1"/>
          </p:cNvSpPr>
          <p:nvPr>
            <p:ph type="dt" sz="half" idx="10"/>
          </p:nvPr>
        </p:nvSpPr>
        <p:spPr/>
        <p:txBody>
          <a:bodyPr/>
          <a:lstStyle/>
          <a:p>
            <a:fld id="{333041EE-7581-4F62-A832-39A379663902}" type="datetime1">
              <a:rPr lang="zh-CN" altLang="en-US" smtClean="0"/>
              <a:t>2020/6/10</a:t>
            </a:fld>
            <a:endParaRPr lang="zh-CN" altLang="en-US"/>
          </a:p>
        </p:txBody>
      </p:sp>
      <p:sp>
        <p:nvSpPr>
          <p:cNvPr id="8" name="页脚占位符 7"/>
          <p:cNvSpPr>
            <a:spLocks noGrp="1"/>
          </p:cNvSpPr>
          <p:nvPr>
            <p:ph type="ftr" sz="quarter" idx="11"/>
          </p:nvPr>
        </p:nvSpPr>
        <p:spPr/>
        <p:txBody>
          <a:bodyPr/>
          <a:lstStyle/>
          <a:p>
            <a:r>
              <a:rPr lang="zh-CN" altLang="en-US" smtClean="0"/>
              <a:t>软件工程</a:t>
            </a:r>
            <a:endParaRPr lang="zh-CN" altLang="en-US" dirty="0"/>
          </a:p>
        </p:txBody>
      </p:sp>
      <p:sp>
        <p:nvSpPr>
          <p:cNvPr id="11" name="灯片编号占位符 10"/>
          <p:cNvSpPr>
            <a:spLocks noGrp="1"/>
          </p:cNvSpPr>
          <p:nvPr>
            <p:ph type="sldNum" sz="quarter" idx="12"/>
          </p:nvPr>
        </p:nvSpPr>
        <p:spPr/>
        <p:txBody>
          <a:bodyPr/>
          <a:lstStyle/>
          <a:p>
            <a:fld id="{0C913308-F349-4B6D-A68A-DD1791B4A57B}" type="slidenum">
              <a:rPr lang="zh-CN" altLang="en-US" smtClean="0"/>
              <a:pPr/>
              <a:t>25</a:t>
            </a:fld>
            <a:endParaRPr lang="zh-CN" altLang="en-US" dirty="0"/>
          </a:p>
        </p:txBody>
      </p:sp>
      <p:sp>
        <p:nvSpPr>
          <p:cNvPr id="12" name="文本"/>
          <p:cNvSpPr txBox="1"/>
          <p:nvPr/>
        </p:nvSpPr>
        <p:spPr>
          <a:xfrm>
            <a:off x="4292273" y="3260467"/>
            <a:ext cx="4723394" cy="507831"/>
          </a:xfrm>
          <a:prstGeom prst="rect">
            <a:avLst/>
          </a:prstGeom>
          <a:noFill/>
        </p:spPr>
        <p:txBody>
          <a:bodyPr wrap="square" rtlCol="0" anchor="t">
            <a:spAutoFit/>
          </a:bodyPr>
          <a:lstStyle>
            <a:defPPr>
              <a:defRPr lang="zh-CN"/>
            </a:defPPr>
            <a:lvl1pPr indent="467995">
              <a:lnSpc>
                <a:spcPct val="150000"/>
              </a:lnSpc>
              <a:spcAft>
                <a:spcPts val="1500"/>
              </a:spcAft>
              <a:defRPr sz="1600" spc="150">
                <a:solidFill>
                  <a:schemeClr val="tx1">
                    <a:lumMod val="95000"/>
                    <a:lumOff val="5000"/>
                  </a:schemeClr>
                </a:solidFill>
                <a:latin typeface="+mn-ea"/>
              </a:defRPr>
            </a:lvl1pPr>
          </a:lstStyle>
          <a:p>
            <a:pPr indent="0" algn="ctr"/>
            <a:r>
              <a:rPr lang="zh-CN" altLang="en-US" sz="1800" dirty="0" smtClean="0">
                <a:solidFill>
                  <a:schemeClr val="bg1"/>
                </a:solidFill>
              </a:rPr>
              <a:t>交付</a:t>
            </a:r>
            <a:r>
              <a:rPr lang="zh-CN" altLang="en-US" sz="1800" dirty="0">
                <a:solidFill>
                  <a:schemeClr val="bg1"/>
                </a:solidFill>
              </a:rPr>
              <a:t>的工作产品</a:t>
            </a:r>
            <a:r>
              <a:rPr lang="zh-CN" altLang="en-US" sz="1800" dirty="0" smtClean="0">
                <a:solidFill>
                  <a:schemeClr val="bg1"/>
                </a:solidFill>
              </a:rPr>
              <a:t>：详细设计流程图</a:t>
            </a:r>
            <a:endParaRPr lang="zh-CN" altLang="en-US" sz="1800" dirty="0">
              <a:solidFill>
                <a:schemeClr val="bg1"/>
              </a:solidFill>
            </a:endParaRPr>
          </a:p>
        </p:txBody>
      </p:sp>
    </p:spTree>
    <p:extLst>
      <p:ext uri="{BB962C8B-B14F-4D97-AF65-F5344CB8AC3E}">
        <p14:creationId xmlns:p14="http://schemas.microsoft.com/office/powerpoint/2010/main" val="3059570705"/>
      </p:ext>
    </p:extLst>
  </p:cSld>
  <p:clrMapOvr>
    <a:masterClrMapping/>
  </p:clrMapOvr>
  <p:transition spd="med"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2000"/>
                            </p:stCondLst>
                            <p:childTnLst>
                              <p:par>
                                <p:cTn id="24" presetID="16" presetClass="entr" presetSubtype="37"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outVertical)">
                                      <p:cBhvr>
                                        <p:cTn id="26" dur="500"/>
                                        <p:tgtEl>
                                          <p:spTgt spid="10"/>
                                        </p:tgtEl>
                                      </p:cBhvr>
                                    </p:animEffect>
                                  </p:childTnLst>
                                </p:cTn>
                              </p:par>
                            </p:childTnLst>
                          </p:cTn>
                        </p:par>
                        <p:par>
                          <p:cTn id="27" fill="hold">
                            <p:stCondLst>
                              <p:cond delay="2500"/>
                            </p:stCondLst>
                            <p:childTnLst>
                              <p:par>
                                <p:cTn id="28" presetID="42"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10"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zh-CN" altLang="en-US" dirty="0"/>
              <a:t>查询用户详细设计</a:t>
            </a:r>
          </a:p>
        </p:txBody>
      </p:sp>
      <p:sp>
        <p:nvSpPr>
          <p:cNvPr id="537603" name="Rectangle 3"/>
          <p:cNvSpPr>
            <a:spLocks noGrp="1" noChangeArrowheads="1"/>
          </p:cNvSpPr>
          <p:nvPr>
            <p:ph idx="1"/>
          </p:nvPr>
        </p:nvSpPr>
        <p:spPr/>
        <p:txBody>
          <a:bodyPr>
            <a:noAutofit/>
          </a:bodyPr>
          <a:lstStyle/>
          <a:p>
            <a:pPr marL="400050" indent="-400050">
              <a:lnSpc>
                <a:spcPct val="100000"/>
              </a:lnSpc>
              <a:spcBef>
                <a:spcPts val="600"/>
              </a:spcBef>
            </a:pPr>
            <a:r>
              <a:rPr lang="zh-CN" altLang="en-US" sz="2000" dirty="0"/>
              <a:t>根据总体设计阶段所编写的</a:t>
            </a:r>
            <a:r>
              <a:rPr lang="en-US" altLang="zh-CN" sz="2000" dirty="0" err="1"/>
              <a:t>dao</a:t>
            </a:r>
            <a:r>
              <a:rPr lang="zh-CN" altLang="en-US" sz="2000" dirty="0"/>
              <a:t>提供的方法，对系统用例进行详细设计。</a:t>
            </a:r>
            <a:endParaRPr lang="en-US" altLang="zh-CN" sz="2000" dirty="0"/>
          </a:p>
          <a:p>
            <a:pPr marL="400050" indent="-400050">
              <a:lnSpc>
                <a:spcPct val="100000"/>
              </a:lnSpc>
              <a:spcBef>
                <a:spcPts val="600"/>
              </a:spcBef>
            </a:pPr>
            <a:r>
              <a:rPr lang="en-US" altLang="zh-CN" sz="2000" dirty="0"/>
              <a:t>【</a:t>
            </a:r>
            <a:r>
              <a:rPr lang="zh-CN" altLang="en-US" sz="2000" dirty="0"/>
              <a:t>分析流程</a:t>
            </a:r>
            <a:r>
              <a:rPr lang="en-US" altLang="zh-CN" sz="2000" dirty="0"/>
              <a:t>】</a:t>
            </a:r>
          </a:p>
          <a:p>
            <a:pPr marL="1051470" lvl="1" indent="-400050">
              <a:lnSpc>
                <a:spcPct val="100000"/>
              </a:lnSpc>
              <a:spcBef>
                <a:spcPts val="600"/>
              </a:spcBef>
              <a:buFontTx/>
              <a:buAutoNum type="arabicPeriod"/>
            </a:pPr>
            <a:r>
              <a:rPr lang="zh-CN" altLang="en-US" sz="1800" dirty="0"/>
              <a:t>从界面获得查询条件</a:t>
            </a:r>
            <a:r>
              <a:rPr lang="en-US" altLang="zh-CN" sz="1800" dirty="0"/>
              <a:t>column</a:t>
            </a:r>
            <a:r>
              <a:rPr lang="zh-CN" altLang="en-US" sz="1800" dirty="0"/>
              <a:t>以及输入的值</a:t>
            </a:r>
            <a:r>
              <a:rPr lang="en-US" altLang="zh-CN" sz="1800" dirty="0"/>
              <a:t>value</a:t>
            </a:r>
            <a:r>
              <a:rPr lang="zh-CN" altLang="en-US" sz="1800" dirty="0"/>
              <a:t>。</a:t>
            </a:r>
            <a:endParaRPr lang="en-US" altLang="zh-CN" sz="1800" dirty="0"/>
          </a:p>
          <a:p>
            <a:pPr marL="1051470" lvl="1" indent="-400050">
              <a:lnSpc>
                <a:spcPct val="100000"/>
              </a:lnSpc>
              <a:spcBef>
                <a:spcPts val="600"/>
              </a:spcBef>
              <a:buFontTx/>
              <a:buAutoNum type="arabicPeriod"/>
            </a:pPr>
            <a:r>
              <a:rPr lang="zh-CN" altLang="en-US" sz="1800" dirty="0"/>
              <a:t>判断</a:t>
            </a:r>
            <a:r>
              <a:rPr lang="en-US" altLang="zh-CN" sz="1800" dirty="0"/>
              <a:t>value</a:t>
            </a:r>
            <a:r>
              <a:rPr lang="zh-CN" altLang="en-US" sz="1800" dirty="0"/>
              <a:t>值，若为空或者“检索全部”，调用</a:t>
            </a:r>
            <a:r>
              <a:rPr lang="en-US" altLang="zh-CN" sz="1800" dirty="0" err="1"/>
              <a:t>UserDAOImp</a:t>
            </a:r>
            <a:r>
              <a:rPr lang="zh-CN" altLang="en-US" sz="1800" dirty="0"/>
              <a:t>类方法</a:t>
            </a:r>
            <a:r>
              <a:rPr lang="en-US" altLang="zh-CN" sz="1800" dirty="0" err="1"/>
              <a:t>userfindAll</a:t>
            </a:r>
            <a:r>
              <a:rPr lang="en-US" altLang="zh-CN" sz="1800" dirty="0"/>
              <a:t>() </a:t>
            </a:r>
            <a:r>
              <a:rPr lang="zh-CN" altLang="en-US" sz="1800" dirty="0"/>
              <a:t>，否则，调用</a:t>
            </a:r>
            <a:r>
              <a:rPr lang="en-US" altLang="zh-CN" sz="1800" dirty="0" err="1"/>
              <a:t>UserDAOImp</a:t>
            </a:r>
            <a:r>
              <a:rPr lang="zh-CN" altLang="en-US" sz="1800" dirty="0"/>
              <a:t>类方法</a:t>
            </a:r>
            <a:r>
              <a:rPr lang="en-US" altLang="zh-CN" sz="1800" dirty="0" err="1"/>
              <a:t>userfindByProperty</a:t>
            </a:r>
            <a:r>
              <a:rPr lang="en-US" altLang="zh-CN" sz="1800" dirty="0"/>
              <a:t>(prop, value)</a:t>
            </a:r>
            <a:r>
              <a:rPr lang="zh-CN" altLang="en-US" sz="1800" dirty="0"/>
              <a:t>，将所有用户信息封装到</a:t>
            </a:r>
            <a:r>
              <a:rPr lang="en-US" altLang="zh-CN" sz="1800" dirty="0"/>
              <a:t>user</a:t>
            </a:r>
            <a:r>
              <a:rPr lang="zh-CN" altLang="en-US" sz="1800" dirty="0"/>
              <a:t>列表中。</a:t>
            </a:r>
            <a:endParaRPr lang="en-US" altLang="zh-CN" sz="1800" dirty="0"/>
          </a:p>
          <a:p>
            <a:pPr marL="1051470" lvl="1" indent="-400050">
              <a:lnSpc>
                <a:spcPct val="100000"/>
              </a:lnSpc>
              <a:spcBef>
                <a:spcPts val="600"/>
              </a:spcBef>
              <a:buFontTx/>
              <a:buAutoNum type="arabicPeriod"/>
            </a:pPr>
            <a:r>
              <a:rPr lang="zh-CN" altLang="en-US" sz="1800" dirty="0"/>
              <a:t>再将</a:t>
            </a:r>
            <a:r>
              <a:rPr lang="en-US" altLang="zh-CN" sz="1800" dirty="0"/>
              <a:t>user</a:t>
            </a:r>
            <a:r>
              <a:rPr lang="zh-CN" altLang="en-US" sz="1800" dirty="0"/>
              <a:t>对象的各个属性显示到用户信息列表页面</a:t>
            </a:r>
            <a:r>
              <a:rPr lang="en-US" altLang="zh-CN" sz="1800" dirty="0" err="1"/>
              <a:t>user_information_retrieval.jsp</a:t>
            </a:r>
            <a:r>
              <a:rPr lang="zh-CN" altLang="en-US" sz="1800" dirty="0"/>
              <a:t>。</a:t>
            </a:r>
          </a:p>
          <a:p>
            <a:pPr marL="400050" indent="-400050">
              <a:lnSpc>
                <a:spcPct val="100000"/>
              </a:lnSpc>
              <a:spcBef>
                <a:spcPts val="600"/>
              </a:spcBef>
            </a:pPr>
            <a:r>
              <a:rPr lang="en-US" altLang="zh-CN" sz="2000" dirty="0"/>
              <a:t>【</a:t>
            </a:r>
            <a:r>
              <a:rPr lang="zh-CN" altLang="en-US" sz="2000" dirty="0"/>
              <a:t>画出设计图</a:t>
            </a:r>
            <a:r>
              <a:rPr lang="en-US" altLang="zh-CN" sz="2000" dirty="0"/>
              <a:t>】</a:t>
            </a:r>
          </a:p>
        </p:txBody>
      </p:sp>
      <p:sp>
        <p:nvSpPr>
          <p:cNvPr id="2" name="日期占位符 1"/>
          <p:cNvSpPr>
            <a:spLocks noGrp="1"/>
          </p:cNvSpPr>
          <p:nvPr>
            <p:ph type="dt" sz="half" idx="10"/>
          </p:nvPr>
        </p:nvSpPr>
        <p:spPr/>
        <p:txBody>
          <a:bodyPr/>
          <a:lstStyle/>
          <a:p>
            <a:fld id="{3ADF8765-DE20-450E-BD54-DCC757B45001}" type="datetime1">
              <a:rPr lang="zh-CN" altLang="en-US" smtClean="0"/>
              <a:t>2020/6/10</a:t>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26</a:t>
            </a:fld>
            <a:endParaRPr lang="zh-CN" altLang="en-US" dirty="0"/>
          </a:p>
        </p:txBody>
      </p:sp>
    </p:spTree>
    <p:extLst>
      <p:ext uri="{BB962C8B-B14F-4D97-AF65-F5344CB8AC3E}">
        <p14:creationId xmlns:p14="http://schemas.microsoft.com/office/powerpoint/2010/main" val="822760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7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760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760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760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760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76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737361" y="83902"/>
            <a:ext cx="5915980" cy="4653002"/>
            <a:chOff x="-457772" y="544358"/>
            <a:chExt cx="7118720" cy="5922698"/>
          </a:xfrm>
        </p:grpSpPr>
        <p:sp>
          <p:nvSpPr>
            <p:cNvPr id="4" name="流程图: 可选过程 3"/>
            <p:cNvSpPr/>
            <p:nvPr/>
          </p:nvSpPr>
          <p:spPr>
            <a:xfrm>
              <a:off x="3491880" y="1207131"/>
              <a:ext cx="2736304" cy="648072"/>
            </a:xfrm>
            <a:prstGeom prst="flowChartAlternateProcess">
              <a:avLst/>
            </a:prstGeom>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r>
                <a:rPr lang="zh-CN" altLang="en-US" sz="1400" kern="100" dirty="0">
                  <a:ea typeface="宋体"/>
                  <a:cs typeface="Times New Roman"/>
                </a:rPr>
                <a:t>从界面获得查询条件</a:t>
              </a:r>
              <a:r>
                <a:rPr lang="en-US" sz="1400" kern="100" dirty="0">
                  <a:ea typeface="宋体"/>
                  <a:cs typeface="Times New Roman"/>
                </a:rPr>
                <a:t>column</a:t>
              </a:r>
              <a:r>
                <a:rPr lang="zh-CN" altLang="en-US" sz="1400" kern="100" dirty="0">
                  <a:ea typeface="宋体"/>
                  <a:cs typeface="Times New Roman"/>
                </a:rPr>
                <a:t>以及输入的值</a:t>
              </a:r>
              <a:r>
                <a:rPr lang="en-US" sz="1400" kern="100" dirty="0">
                  <a:ea typeface="宋体"/>
                  <a:cs typeface="Times New Roman"/>
                </a:rPr>
                <a:t>value</a:t>
              </a:r>
              <a:endParaRPr lang="zh-CN" altLang="en-US" sz="1400" kern="100" dirty="0">
                <a:ea typeface="宋体"/>
                <a:cs typeface="Times New Roman"/>
              </a:endParaRPr>
            </a:p>
          </p:txBody>
        </p:sp>
        <p:sp>
          <p:nvSpPr>
            <p:cNvPr id="5" name="流程图: 终止 4"/>
            <p:cNvSpPr/>
            <p:nvPr/>
          </p:nvSpPr>
          <p:spPr>
            <a:xfrm>
              <a:off x="4402832" y="544358"/>
              <a:ext cx="914400" cy="301752"/>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t>开始</a:t>
              </a:r>
            </a:p>
          </p:txBody>
        </p:sp>
        <p:sp>
          <p:nvSpPr>
            <p:cNvPr id="6" name="流程图: 可选过程 5"/>
            <p:cNvSpPr/>
            <p:nvPr/>
          </p:nvSpPr>
          <p:spPr>
            <a:xfrm>
              <a:off x="3338266" y="3573015"/>
              <a:ext cx="3321967" cy="805181"/>
            </a:xfrm>
            <a:prstGeom prst="flowChartAlternateProcess">
              <a:avLst/>
            </a:prstGeom>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r>
                <a:rPr lang="zh-CN" altLang="en-US" sz="1400" dirty="0"/>
                <a:t>调用</a:t>
              </a:r>
              <a:r>
                <a:rPr lang="en-US" altLang="zh-CN" sz="1400" dirty="0" err="1"/>
                <a:t>UserDAOImp</a:t>
              </a:r>
              <a:r>
                <a:rPr lang="zh-CN" altLang="en-US" sz="1400" dirty="0"/>
                <a:t>类方法</a:t>
              </a:r>
              <a:r>
                <a:rPr lang="en-US" altLang="zh-CN" sz="1400" dirty="0" err="1"/>
                <a:t>userfindAll</a:t>
              </a:r>
              <a:r>
                <a:rPr lang="en-US" altLang="zh-CN" sz="1400" dirty="0"/>
                <a:t>()</a:t>
              </a:r>
              <a:r>
                <a:rPr lang="zh-CN" altLang="en-US" sz="1400" dirty="0"/>
                <a:t> ，将所有用户信息封装到</a:t>
              </a:r>
              <a:r>
                <a:rPr lang="en-US" altLang="zh-CN" sz="1400" dirty="0"/>
                <a:t>user</a:t>
              </a:r>
              <a:r>
                <a:rPr lang="zh-CN" altLang="en-US" sz="1400" dirty="0"/>
                <a:t>列表中</a:t>
              </a:r>
              <a:endParaRPr lang="zh-CN" altLang="en-US" sz="1400" kern="100" dirty="0">
                <a:ea typeface="宋体"/>
                <a:cs typeface="Times New Roman"/>
              </a:endParaRPr>
            </a:p>
          </p:txBody>
        </p:sp>
        <p:sp>
          <p:nvSpPr>
            <p:cNvPr id="7" name="菱形 6"/>
            <p:cNvSpPr/>
            <p:nvPr/>
          </p:nvSpPr>
          <p:spPr>
            <a:xfrm>
              <a:off x="2843808" y="2280242"/>
              <a:ext cx="3816424" cy="790112"/>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t>value==null||</a:t>
              </a:r>
              <a:r>
                <a:rPr lang="en-US" altLang="zh-CN" sz="1400" dirty="0" err="1"/>
                <a:t>valu.equals</a:t>
              </a:r>
              <a:r>
                <a:rPr lang="en-US" altLang="zh-CN" sz="1400" dirty="0"/>
                <a:t>("</a:t>
              </a:r>
              <a:r>
                <a:rPr lang="zh-CN" altLang="en-US" sz="1400" dirty="0"/>
                <a:t>检索</a:t>
              </a:r>
              <a:r>
                <a:rPr lang="zh-CN" altLang="en-US" sz="1400" dirty="0" smtClean="0"/>
                <a:t>全部</a:t>
              </a:r>
              <a:r>
                <a:rPr lang="en-US" altLang="zh-CN" sz="1400" dirty="0" smtClean="0"/>
                <a:t>")||</a:t>
              </a:r>
              <a:r>
                <a:rPr lang="en-US" altLang="zh-CN" sz="1400" dirty="0" err="1"/>
                <a:t>value.equals</a:t>
              </a:r>
              <a:r>
                <a:rPr lang="en-US" altLang="zh-CN" sz="1400" dirty="0"/>
                <a:t>("")</a:t>
              </a:r>
              <a:endParaRPr lang="zh-CN" altLang="en-US" sz="1400" dirty="0"/>
            </a:p>
          </p:txBody>
        </p:sp>
        <p:cxnSp>
          <p:nvCxnSpPr>
            <p:cNvPr id="9" name="直接箭头连接符 8"/>
            <p:cNvCxnSpPr>
              <a:stCxn id="5" idx="2"/>
              <a:endCxn id="4" idx="0"/>
            </p:cNvCxnSpPr>
            <p:nvPr/>
          </p:nvCxnSpPr>
          <p:spPr>
            <a:xfrm>
              <a:off x="4860032" y="846110"/>
              <a:ext cx="0" cy="361021"/>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12" name="直接箭头连接符 11"/>
            <p:cNvCxnSpPr>
              <a:stCxn id="4" idx="2"/>
              <a:endCxn id="7" idx="0"/>
            </p:cNvCxnSpPr>
            <p:nvPr/>
          </p:nvCxnSpPr>
          <p:spPr>
            <a:xfrm>
              <a:off x="4860032" y="1855203"/>
              <a:ext cx="0" cy="42504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14" name="直接箭头连接符 13"/>
            <p:cNvCxnSpPr>
              <a:stCxn id="7" idx="2"/>
            </p:cNvCxnSpPr>
            <p:nvPr/>
          </p:nvCxnSpPr>
          <p:spPr>
            <a:xfrm>
              <a:off x="4860032" y="3070354"/>
              <a:ext cx="0" cy="502662"/>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15" name="矩形 14"/>
            <p:cNvSpPr/>
            <p:nvPr/>
          </p:nvSpPr>
          <p:spPr>
            <a:xfrm>
              <a:off x="4901734" y="3070354"/>
              <a:ext cx="386167" cy="430938"/>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en-US" altLang="zh-CN" sz="1600" dirty="0"/>
                <a:t>Y</a:t>
              </a:r>
              <a:endParaRPr lang="zh-CN" altLang="en-US" sz="1600" dirty="0"/>
            </a:p>
          </p:txBody>
        </p:sp>
        <p:sp>
          <p:nvSpPr>
            <p:cNvPr id="21" name="流程图: 可选过程 20"/>
            <p:cNvSpPr/>
            <p:nvPr/>
          </p:nvSpPr>
          <p:spPr>
            <a:xfrm>
              <a:off x="-457772" y="3539232"/>
              <a:ext cx="3517605" cy="933884"/>
            </a:xfrm>
            <a:prstGeom prst="flowChartAlternateProcess">
              <a:avLst/>
            </a:prstGeom>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r>
                <a:rPr lang="zh-CN" altLang="en-US" sz="1400" dirty="0"/>
                <a:t>调用</a:t>
              </a:r>
              <a:r>
                <a:rPr lang="en-US" altLang="zh-CN" sz="1400" dirty="0" err="1"/>
                <a:t>UserDAOImp</a:t>
              </a:r>
              <a:r>
                <a:rPr lang="zh-CN" altLang="en-US" sz="1400" dirty="0"/>
                <a:t>类方法</a:t>
              </a:r>
              <a:r>
                <a:rPr lang="en-US" altLang="zh-CN" sz="1400" dirty="0" err="1"/>
                <a:t>userfindByProperty</a:t>
              </a:r>
              <a:r>
                <a:rPr lang="en-US" altLang="zh-CN" sz="1400" dirty="0"/>
                <a:t>(prop, value)</a:t>
              </a:r>
              <a:r>
                <a:rPr lang="zh-CN" altLang="en-US" sz="1400" dirty="0"/>
                <a:t> ，将所有用户信息封装到</a:t>
              </a:r>
              <a:r>
                <a:rPr lang="en-US" altLang="zh-CN" sz="1400" dirty="0"/>
                <a:t>user</a:t>
              </a:r>
              <a:r>
                <a:rPr lang="zh-CN" altLang="en-US" sz="1400" dirty="0"/>
                <a:t>列表中</a:t>
              </a:r>
              <a:endParaRPr lang="zh-CN" altLang="en-US" sz="1400" kern="100" dirty="0">
                <a:ea typeface="宋体"/>
                <a:cs typeface="Times New Roman"/>
              </a:endParaRPr>
            </a:p>
          </p:txBody>
        </p:sp>
        <p:sp>
          <p:nvSpPr>
            <p:cNvPr id="22" name="流程图: 可选过程 21"/>
            <p:cNvSpPr/>
            <p:nvPr/>
          </p:nvSpPr>
          <p:spPr>
            <a:xfrm>
              <a:off x="3564604" y="4725144"/>
              <a:ext cx="3096344" cy="648072"/>
            </a:xfrm>
            <a:prstGeom prst="flowChartAlternateProcess">
              <a:avLst/>
            </a:prstGeom>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r>
                <a:rPr lang="zh-CN" altLang="en-US" sz="1400" dirty="0"/>
                <a:t>将</a:t>
              </a:r>
              <a:r>
                <a:rPr lang="en-US" altLang="zh-CN" sz="1400" dirty="0"/>
                <a:t>user</a:t>
              </a:r>
              <a:r>
                <a:rPr lang="zh-CN" altLang="en-US" sz="1400" dirty="0"/>
                <a:t>对象的各个属性显示到用户信息列表页面</a:t>
              </a:r>
              <a:endParaRPr lang="zh-CN" altLang="en-US" sz="1400" kern="100" dirty="0">
                <a:ea typeface="宋体"/>
                <a:cs typeface="Times New Roman"/>
              </a:endParaRPr>
            </a:p>
          </p:txBody>
        </p:sp>
        <p:sp>
          <p:nvSpPr>
            <p:cNvPr id="23" name="流程图: 终止 22"/>
            <p:cNvSpPr/>
            <p:nvPr/>
          </p:nvSpPr>
          <p:spPr>
            <a:xfrm>
              <a:off x="4444534" y="6165304"/>
              <a:ext cx="914400" cy="301752"/>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结束</a:t>
              </a:r>
            </a:p>
          </p:txBody>
        </p:sp>
        <p:cxnSp>
          <p:nvCxnSpPr>
            <p:cNvPr id="25" name="直接箭头连接符 24"/>
            <p:cNvCxnSpPr/>
            <p:nvPr/>
          </p:nvCxnSpPr>
          <p:spPr>
            <a:xfrm>
              <a:off x="4860032" y="4221088"/>
              <a:ext cx="0" cy="504056"/>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27" name="直接箭头连接符 26"/>
            <p:cNvCxnSpPr>
              <a:endCxn id="23" idx="0"/>
            </p:cNvCxnSpPr>
            <p:nvPr/>
          </p:nvCxnSpPr>
          <p:spPr>
            <a:xfrm>
              <a:off x="4901734" y="5373216"/>
              <a:ext cx="0" cy="792088"/>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30" name="肘形连接符 29"/>
            <p:cNvCxnSpPr>
              <a:stCxn id="7" idx="1"/>
              <a:endCxn id="21" idx="0"/>
            </p:cNvCxnSpPr>
            <p:nvPr/>
          </p:nvCxnSpPr>
          <p:spPr>
            <a:xfrm rot="10800000" flipV="1">
              <a:off x="1619672" y="2675298"/>
              <a:ext cx="1224136" cy="863933"/>
            </a:xfrm>
            <a:prstGeom prst="bentConnector2">
              <a:avLst/>
            </a:prstGeom>
            <a:ln>
              <a:tailEnd type="arrow"/>
            </a:ln>
          </p:spPr>
          <p:style>
            <a:lnRef idx="2">
              <a:schemeClr val="accent1"/>
            </a:lnRef>
            <a:fillRef idx="1">
              <a:schemeClr val="lt1"/>
            </a:fillRef>
            <a:effectRef idx="0">
              <a:schemeClr val="accent1"/>
            </a:effectRef>
            <a:fontRef idx="minor">
              <a:schemeClr val="dk1"/>
            </a:fontRef>
          </p:style>
        </p:cxnSp>
        <p:cxnSp>
          <p:nvCxnSpPr>
            <p:cNvPr id="32" name="肘形连接符 31"/>
            <p:cNvCxnSpPr>
              <a:stCxn id="21" idx="2"/>
              <a:endCxn id="22" idx="1"/>
            </p:cNvCxnSpPr>
            <p:nvPr/>
          </p:nvCxnSpPr>
          <p:spPr>
            <a:xfrm rot="16200000" flipH="1">
              <a:off x="2304106" y="3788682"/>
              <a:ext cx="576064" cy="1944932"/>
            </a:xfrm>
            <a:prstGeom prst="bentConnector2">
              <a:avLst/>
            </a:prstGeom>
            <a:ln>
              <a:tailEnd type="arrow"/>
            </a:ln>
          </p:spPr>
          <p:style>
            <a:lnRef idx="2">
              <a:schemeClr val="accent1"/>
            </a:lnRef>
            <a:fillRef idx="1">
              <a:schemeClr val="lt1"/>
            </a:fillRef>
            <a:effectRef idx="0">
              <a:schemeClr val="accent1"/>
            </a:effectRef>
            <a:fontRef idx="minor">
              <a:schemeClr val="dk1"/>
            </a:fontRef>
          </p:style>
        </p:cxnSp>
        <p:sp>
          <p:nvSpPr>
            <p:cNvPr id="33" name="矩形 32"/>
            <p:cNvSpPr/>
            <p:nvPr/>
          </p:nvSpPr>
          <p:spPr>
            <a:xfrm>
              <a:off x="2031905" y="2185413"/>
              <a:ext cx="399668" cy="430938"/>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en-US" altLang="zh-CN" sz="1600" dirty="0"/>
                <a:t>N</a:t>
              </a:r>
              <a:endParaRPr lang="zh-CN" altLang="en-US" sz="1600" dirty="0"/>
            </a:p>
          </p:txBody>
        </p:sp>
      </p:grpSp>
      <p:sp>
        <p:nvSpPr>
          <p:cNvPr id="11" name="标题 10"/>
          <p:cNvSpPr>
            <a:spLocks noGrp="1"/>
          </p:cNvSpPr>
          <p:nvPr>
            <p:ph type="title"/>
          </p:nvPr>
        </p:nvSpPr>
        <p:spPr/>
        <p:txBody>
          <a:bodyPr/>
          <a:lstStyle/>
          <a:p>
            <a:r>
              <a:rPr lang="zh-CN" altLang="en-US" dirty="0" smtClean="0"/>
              <a:t>流程图</a:t>
            </a:r>
            <a:endParaRPr lang="zh-CN" altLang="en-US" dirty="0"/>
          </a:p>
        </p:txBody>
      </p:sp>
      <p:sp>
        <p:nvSpPr>
          <p:cNvPr id="3" name="日期占位符 2"/>
          <p:cNvSpPr>
            <a:spLocks noGrp="1"/>
          </p:cNvSpPr>
          <p:nvPr>
            <p:ph type="dt" sz="half" idx="10"/>
          </p:nvPr>
        </p:nvSpPr>
        <p:spPr/>
        <p:txBody>
          <a:bodyPr/>
          <a:lstStyle/>
          <a:p>
            <a:fld id="{8D1785B1-C9B1-40F9-886C-DD92E9F8FA31}" type="datetime1">
              <a:rPr lang="zh-CN" altLang="en-US" smtClean="0"/>
              <a:t>2020/6/10</a:t>
            </a:fld>
            <a:endParaRPr lang="zh-CN" altLang="en-US" dirty="0"/>
          </a:p>
        </p:txBody>
      </p:sp>
      <p:sp>
        <p:nvSpPr>
          <p:cNvPr id="8" name="页脚占位符 7"/>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27</a:t>
            </a:fld>
            <a:endParaRPr lang="zh-CN" altLang="en-US" dirty="0"/>
          </a:p>
        </p:txBody>
      </p:sp>
    </p:spTree>
    <p:extLst>
      <p:ext uri="{BB962C8B-B14F-4D97-AF65-F5344CB8AC3E}">
        <p14:creationId xmlns:p14="http://schemas.microsoft.com/office/powerpoint/2010/main" val="418951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prstGeom prst="rect">
            <a:avLst/>
          </a:prstGeom>
        </p:spPr>
        <p:txBody>
          <a:bodyPr anchor="ctr">
            <a:normAutofit/>
          </a:bodyPr>
          <a:lstStyle/>
          <a:p>
            <a:r>
              <a:rPr lang="zh-CN" altLang="en-US" b="1" dirty="0"/>
              <a:t>代码编写</a:t>
            </a:r>
          </a:p>
        </p:txBody>
      </p:sp>
      <p:sp>
        <p:nvSpPr>
          <p:cNvPr id="2" name="日期占位符 1"/>
          <p:cNvSpPr>
            <a:spLocks noGrp="1"/>
          </p:cNvSpPr>
          <p:nvPr>
            <p:ph type="dt" sz="half" idx="10"/>
          </p:nvPr>
        </p:nvSpPr>
        <p:spPr/>
        <p:txBody>
          <a:bodyPr/>
          <a:lstStyle/>
          <a:p>
            <a:fld id="{8F03C23B-905B-46AF-8023-98513B803608}" type="datetime1">
              <a:rPr lang="zh-CN" altLang="en-US" smtClean="0"/>
              <a:t>2020/6/10</a:t>
            </a:fld>
            <a:endParaRPr lang="zh-CN" altLang="en-US"/>
          </a:p>
        </p:txBody>
      </p:sp>
      <p:sp>
        <p:nvSpPr>
          <p:cNvPr id="3" name="页脚占位符 2"/>
          <p:cNvSpPr>
            <a:spLocks noGrp="1"/>
          </p:cNvSpPr>
          <p:nvPr>
            <p:ph type="ftr" sz="quarter" idx="11"/>
          </p:nvPr>
        </p:nvSpPr>
        <p:spPr/>
        <p:txBody>
          <a:bodyPr/>
          <a:lstStyle/>
          <a:p>
            <a:r>
              <a:rPr lang="zh-CN" altLang="en-US" smtClean="0"/>
              <a:t>软件工程</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28</a:t>
            </a:fld>
            <a:endParaRPr lang="zh-CN" altLang="en-US"/>
          </a:p>
        </p:txBody>
      </p:sp>
      <p:pic>
        <p:nvPicPr>
          <p:cNvPr id="116742" name="Picture 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3993" y="1392316"/>
            <a:ext cx="8324257" cy="2402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88195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zh-CN" altLang="en-US" dirty="0"/>
              <a:t>新增用户用例详细设计</a:t>
            </a:r>
          </a:p>
        </p:txBody>
      </p:sp>
      <p:sp>
        <p:nvSpPr>
          <p:cNvPr id="536579" name="Rectangle 3"/>
          <p:cNvSpPr>
            <a:spLocks noGrp="1" noChangeArrowheads="1"/>
          </p:cNvSpPr>
          <p:nvPr>
            <p:ph idx="1"/>
          </p:nvPr>
        </p:nvSpPr>
        <p:spPr/>
        <p:txBody>
          <a:bodyPr>
            <a:normAutofit/>
          </a:bodyPr>
          <a:lstStyle/>
          <a:p>
            <a:pPr marL="342900" indent="-342900"/>
            <a:r>
              <a:rPr lang="en-US" altLang="zh-CN" sz="2000" dirty="0"/>
              <a:t>【</a:t>
            </a:r>
            <a:r>
              <a:rPr lang="zh-CN" altLang="en-US" sz="2000" dirty="0"/>
              <a:t>分析流程</a:t>
            </a:r>
            <a:r>
              <a:rPr lang="en-US" altLang="zh-CN" sz="2000" dirty="0"/>
              <a:t>】</a:t>
            </a:r>
          </a:p>
          <a:p>
            <a:pPr marL="994320" lvl="1" indent="-342900">
              <a:buFontTx/>
              <a:buAutoNum type="arabicPeriod"/>
            </a:pPr>
            <a:r>
              <a:rPr lang="zh-CN" altLang="en-US" sz="1800" dirty="0"/>
              <a:t>从界面标签</a:t>
            </a:r>
            <a:r>
              <a:rPr lang="en-US" altLang="zh-CN" sz="1800" dirty="0"/>
              <a:t>id</a:t>
            </a:r>
            <a:r>
              <a:rPr lang="zh-CN" altLang="en-US" sz="1800" dirty="0"/>
              <a:t>获得用户信息，封装到</a:t>
            </a:r>
            <a:r>
              <a:rPr lang="en-US" altLang="zh-CN" sz="1800" dirty="0"/>
              <a:t>User</a:t>
            </a:r>
            <a:r>
              <a:rPr lang="zh-CN" altLang="en-US" sz="1800" dirty="0"/>
              <a:t>类对象</a:t>
            </a:r>
            <a:r>
              <a:rPr lang="en-US" altLang="zh-CN" sz="1800" dirty="0"/>
              <a:t>user</a:t>
            </a:r>
            <a:r>
              <a:rPr lang="zh-CN" altLang="en-US" sz="1800" dirty="0"/>
              <a:t>中。</a:t>
            </a:r>
          </a:p>
          <a:p>
            <a:pPr marL="994320" lvl="1" indent="-342900">
              <a:buFontTx/>
              <a:buAutoNum type="arabicPeriod"/>
            </a:pPr>
            <a:r>
              <a:rPr lang="zh-CN" altLang="en-US" sz="1800" dirty="0"/>
              <a:t>调用</a:t>
            </a:r>
            <a:r>
              <a:rPr lang="en-US" altLang="zh-CN" sz="1800" dirty="0" err="1"/>
              <a:t>UserDAOImp</a:t>
            </a:r>
            <a:r>
              <a:rPr lang="zh-CN" altLang="en-US" sz="1800" dirty="0"/>
              <a:t>类方法</a:t>
            </a:r>
            <a:r>
              <a:rPr lang="en-US" altLang="zh-CN" sz="1800" dirty="0" err="1"/>
              <a:t>addUser</a:t>
            </a:r>
            <a:r>
              <a:rPr lang="zh-CN" altLang="en-US" sz="1800" dirty="0"/>
              <a:t>（</a:t>
            </a:r>
            <a:r>
              <a:rPr lang="en-US" altLang="zh-CN" sz="1800" dirty="0"/>
              <a:t>user</a:t>
            </a:r>
            <a:r>
              <a:rPr lang="zh-CN" altLang="en-US" sz="1800" dirty="0"/>
              <a:t>），插入信息到用户表。 </a:t>
            </a:r>
          </a:p>
          <a:p>
            <a:pPr marL="994320" lvl="1" indent="-342900">
              <a:buFontTx/>
              <a:buAutoNum type="arabicPeriod"/>
            </a:pPr>
            <a:r>
              <a:rPr lang="zh-CN" altLang="en-US" sz="1800" dirty="0"/>
              <a:t>添加成功，调用查询用户的</a:t>
            </a:r>
            <a:r>
              <a:rPr lang="en-US" altLang="zh-CN" sz="1800" dirty="0" smtClean="0"/>
              <a:t>search()</a:t>
            </a:r>
            <a:r>
              <a:rPr lang="zh-CN" altLang="en-US" sz="1800" dirty="0" smtClean="0"/>
              <a:t>方法</a:t>
            </a:r>
            <a:r>
              <a:rPr lang="zh-CN" altLang="en-US" sz="1800" dirty="0"/>
              <a:t>，将当前所有用户显示到界面上。</a:t>
            </a:r>
          </a:p>
          <a:p>
            <a:pPr marL="994320" lvl="1" indent="-342900">
              <a:buFontTx/>
              <a:buAutoNum type="arabicPeriod"/>
            </a:pPr>
            <a:r>
              <a:rPr lang="zh-CN" altLang="en-US" sz="1800" dirty="0"/>
              <a:t>添加失败，提示用户添加失败。</a:t>
            </a:r>
          </a:p>
          <a:p>
            <a:pPr marL="342900" indent="-342900"/>
            <a:r>
              <a:rPr lang="en-US" altLang="zh-CN" sz="2000" dirty="0"/>
              <a:t>【</a:t>
            </a:r>
            <a:r>
              <a:rPr lang="zh-CN" altLang="en-US" sz="2000" dirty="0"/>
              <a:t>画出设计图</a:t>
            </a:r>
            <a:r>
              <a:rPr lang="en-US" altLang="zh-CN" sz="2000" dirty="0"/>
              <a:t>】</a:t>
            </a:r>
          </a:p>
        </p:txBody>
      </p:sp>
      <p:sp>
        <p:nvSpPr>
          <p:cNvPr id="2" name="日期占位符 1"/>
          <p:cNvSpPr>
            <a:spLocks noGrp="1"/>
          </p:cNvSpPr>
          <p:nvPr>
            <p:ph type="dt" sz="half" idx="10"/>
          </p:nvPr>
        </p:nvSpPr>
        <p:spPr/>
        <p:txBody>
          <a:bodyPr/>
          <a:lstStyle/>
          <a:p>
            <a:fld id="{C435D109-ACE7-4666-B7F2-D7B9359BF7E1}" type="datetime1">
              <a:rPr lang="zh-CN" altLang="en-US" smtClean="0"/>
              <a:t>2020/6/10</a:t>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29</a:t>
            </a:fld>
            <a:endParaRPr lang="zh-CN" altLang="en-US" dirty="0"/>
          </a:p>
        </p:txBody>
      </p:sp>
    </p:spTree>
    <p:extLst>
      <p:ext uri="{BB962C8B-B14F-4D97-AF65-F5344CB8AC3E}">
        <p14:creationId xmlns:p14="http://schemas.microsoft.com/office/powerpoint/2010/main" val="244003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6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65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65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657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657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65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本次</a:t>
            </a:r>
            <a:r>
              <a:rPr lang="zh-CN" altLang="en-US" dirty="0" smtClean="0"/>
              <a:t>课程</a:t>
            </a:r>
            <a:r>
              <a:rPr lang="zh-CN" altLang="en-US" b="1" dirty="0" smtClean="0"/>
              <a:t>速递</a:t>
            </a:r>
            <a:endParaRPr lang="zh-CN" altLang="en-US" b="1" dirty="0"/>
          </a:p>
        </p:txBody>
      </p:sp>
      <p:sp>
        <p:nvSpPr>
          <p:cNvPr id="3" name="内容占位符 2"/>
          <p:cNvSpPr>
            <a:spLocks noGrp="1"/>
          </p:cNvSpPr>
          <p:nvPr>
            <p:ph idx="1"/>
          </p:nvPr>
        </p:nvSpPr>
        <p:spPr>
          <a:xfrm>
            <a:off x="979714" y="1010654"/>
            <a:ext cx="7878536" cy="3416969"/>
          </a:xfrm>
        </p:spPr>
        <p:txBody>
          <a:bodyPr>
            <a:normAutofit lnSpcReduction="10000"/>
          </a:bodyPr>
          <a:lstStyle/>
          <a:p>
            <a:pPr marL="457200" indent="-457200">
              <a:lnSpc>
                <a:spcPct val="120000"/>
              </a:lnSpc>
            </a:pPr>
            <a:r>
              <a:rPr lang="zh-CN" altLang="en-US" dirty="0" smtClean="0">
                <a:solidFill>
                  <a:schemeClr val="bg2">
                    <a:lumMod val="50000"/>
                  </a:schemeClr>
                </a:solidFill>
              </a:rPr>
              <a:t>系统详细设计</a:t>
            </a:r>
            <a:endParaRPr lang="en-US" altLang="zh-CN" dirty="0" smtClean="0">
              <a:solidFill>
                <a:schemeClr val="bg2">
                  <a:lumMod val="50000"/>
                </a:schemeClr>
              </a:solidFill>
            </a:endParaRPr>
          </a:p>
          <a:p>
            <a:pPr marL="1108620" lvl="1" indent="-457200">
              <a:lnSpc>
                <a:spcPct val="120000"/>
              </a:lnSpc>
            </a:pPr>
            <a:r>
              <a:rPr lang="zh-CN" altLang="en-US" dirty="0" smtClean="0">
                <a:solidFill>
                  <a:schemeClr val="bg2">
                    <a:lumMod val="50000"/>
                  </a:schemeClr>
                </a:solidFill>
              </a:rPr>
              <a:t>详细设计工具</a:t>
            </a:r>
            <a:endParaRPr lang="en-US" altLang="zh-CN" dirty="0" smtClean="0">
              <a:solidFill>
                <a:schemeClr val="bg2">
                  <a:lumMod val="50000"/>
                </a:schemeClr>
              </a:solidFill>
            </a:endParaRPr>
          </a:p>
          <a:p>
            <a:pPr marL="457200" indent="-457200">
              <a:lnSpc>
                <a:spcPct val="120000"/>
              </a:lnSpc>
            </a:pPr>
            <a:r>
              <a:rPr lang="zh-CN" altLang="en-US" dirty="0" smtClean="0">
                <a:solidFill>
                  <a:schemeClr val="bg2">
                    <a:lumMod val="50000"/>
                  </a:schemeClr>
                </a:solidFill>
                <a:latin typeface="+mj-ea"/>
                <a:ea typeface="+mj-ea"/>
              </a:rPr>
              <a:t>第</a:t>
            </a:r>
            <a:r>
              <a:rPr lang="en-US" altLang="zh-CN" dirty="0" smtClean="0">
                <a:solidFill>
                  <a:schemeClr val="bg2">
                    <a:lumMod val="50000"/>
                  </a:schemeClr>
                </a:solidFill>
                <a:latin typeface="+mj-ea"/>
                <a:ea typeface="+mj-ea"/>
              </a:rPr>
              <a:t>2</a:t>
            </a:r>
            <a:r>
              <a:rPr lang="zh-CN" altLang="en-US" dirty="0" smtClean="0">
                <a:solidFill>
                  <a:schemeClr val="bg2">
                    <a:lumMod val="50000"/>
                  </a:schemeClr>
                </a:solidFill>
                <a:latin typeface="+mj-ea"/>
                <a:ea typeface="+mj-ea"/>
              </a:rPr>
              <a:t>章 </a:t>
            </a:r>
            <a:r>
              <a:rPr lang="zh-CN" altLang="en-US" dirty="0" smtClean="0">
                <a:solidFill>
                  <a:schemeClr val="bg2">
                    <a:lumMod val="50000"/>
                  </a:schemeClr>
                </a:solidFill>
              </a:rPr>
              <a:t>编写高质量代码</a:t>
            </a:r>
            <a:endParaRPr lang="en-US" altLang="zh-CN" dirty="0" smtClean="0">
              <a:solidFill>
                <a:schemeClr val="bg2">
                  <a:lumMod val="50000"/>
                </a:schemeClr>
              </a:solidFill>
              <a:latin typeface="+mj-ea"/>
              <a:ea typeface="+mj-ea"/>
            </a:endParaRPr>
          </a:p>
          <a:p>
            <a:pPr marL="1108620" lvl="1" indent="-457200">
              <a:lnSpc>
                <a:spcPct val="120000"/>
              </a:lnSpc>
            </a:pPr>
            <a:r>
              <a:rPr lang="zh-CN" altLang="en-US" dirty="0" smtClean="0">
                <a:solidFill>
                  <a:schemeClr val="bg2">
                    <a:lumMod val="50000"/>
                  </a:schemeClr>
                </a:solidFill>
              </a:rPr>
              <a:t>编程过程与规范</a:t>
            </a:r>
            <a:endParaRPr lang="en-US" altLang="zh-CN" dirty="0" smtClean="0">
              <a:solidFill>
                <a:schemeClr val="bg2">
                  <a:lumMod val="50000"/>
                </a:schemeClr>
              </a:solidFill>
            </a:endParaRPr>
          </a:p>
          <a:p>
            <a:pPr marL="1108620" lvl="1" indent="-457200">
              <a:lnSpc>
                <a:spcPct val="120000"/>
              </a:lnSpc>
            </a:pPr>
            <a:r>
              <a:rPr lang="zh-CN" altLang="en-US" dirty="0" smtClean="0">
                <a:solidFill>
                  <a:schemeClr val="bg2">
                    <a:lumMod val="50000"/>
                  </a:schemeClr>
                </a:solidFill>
              </a:rPr>
              <a:t>良好的编程实践</a:t>
            </a:r>
            <a:endParaRPr lang="en-US" altLang="zh-CN" dirty="0" smtClean="0">
              <a:solidFill>
                <a:schemeClr val="bg2">
                  <a:lumMod val="50000"/>
                </a:schemeClr>
              </a:solidFill>
            </a:endParaRPr>
          </a:p>
          <a:p>
            <a:pPr marL="1108620" lvl="1" indent="-457200">
              <a:lnSpc>
                <a:spcPct val="120000"/>
              </a:lnSpc>
            </a:pPr>
            <a:r>
              <a:rPr lang="zh-CN" altLang="en-US" dirty="0" smtClean="0">
                <a:solidFill>
                  <a:schemeClr val="bg2">
                    <a:lumMod val="50000"/>
                  </a:schemeClr>
                </a:solidFill>
              </a:rPr>
              <a:t>代码静态检查</a:t>
            </a:r>
            <a:endParaRPr lang="en-US" altLang="zh-CN" dirty="0" smtClean="0">
              <a:solidFill>
                <a:schemeClr val="bg2">
                  <a:lumMod val="50000"/>
                </a:schemeClr>
              </a:solidFill>
            </a:endParaRPr>
          </a:p>
        </p:txBody>
      </p:sp>
      <p:sp>
        <p:nvSpPr>
          <p:cNvPr id="7" name="日期占位符 6"/>
          <p:cNvSpPr>
            <a:spLocks noGrp="1"/>
          </p:cNvSpPr>
          <p:nvPr>
            <p:ph type="dt" sz="half" idx="10"/>
          </p:nvPr>
        </p:nvSpPr>
        <p:spPr/>
        <p:txBody>
          <a:bodyPr/>
          <a:lstStyle/>
          <a:p>
            <a:fld id="{6788829F-392F-4227-B312-D2C369F43F84}" type="datetime1">
              <a:rPr lang="zh-CN" altLang="en-US" smtClean="0"/>
              <a:t>2020/6/10</a:t>
            </a:fld>
            <a:endParaRPr lang="zh-CN" altLang="en-US"/>
          </a:p>
        </p:txBody>
      </p:sp>
      <p:sp>
        <p:nvSpPr>
          <p:cNvPr id="8" name="页脚占位符 7"/>
          <p:cNvSpPr>
            <a:spLocks noGrp="1"/>
          </p:cNvSpPr>
          <p:nvPr>
            <p:ph type="ftr" sz="quarter" idx="11"/>
          </p:nvPr>
        </p:nvSpPr>
        <p:spPr/>
        <p:txBody>
          <a:bodyPr/>
          <a:lstStyle/>
          <a:p>
            <a:r>
              <a:rPr lang="zh-CN" altLang="en-US" dirty="0" smtClean="0"/>
              <a:t>软件工程</a:t>
            </a:r>
            <a:endParaRPr lang="zh-CN" altLang="en-US" dirty="0"/>
          </a:p>
        </p:txBody>
      </p:sp>
      <p:sp>
        <p:nvSpPr>
          <p:cNvPr id="9" name="灯片编号占位符 8"/>
          <p:cNvSpPr>
            <a:spLocks noGrp="1"/>
          </p:cNvSpPr>
          <p:nvPr>
            <p:ph type="sldNum" sz="quarter" idx="12"/>
          </p:nvPr>
        </p:nvSpPr>
        <p:spPr/>
        <p:txBody>
          <a:bodyPr/>
          <a:lstStyle/>
          <a:p>
            <a:fld id="{F528F39D-B5E5-4CA7-906C-979D5A62978D}" type="slidenum">
              <a:rPr lang="zh-CN" altLang="en-US" smtClean="0"/>
              <a:pPr/>
              <a:t>3</a:t>
            </a:fld>
            <a:endParaRPr lang="zh-CN" altLang="en-US"/>
          </a:p>
        </p:txBody>
      </p:sp>
      <p:pic>
        <p:nvPicPr>
          <p:cNvPr id="10" name="图片 9"/>
          <p:cNvPicPr>
            <a:picLocks noChangeAspect="1"/>
          </p:cNvPicPr>
          <p:nvPr/>
        </p:nvPicPr>
        <p:blipFill>
          <a:blip r:embed="rId3">
            <a:clrChange>
              <a:clrFrom>
                <a:srgbClr val="F6F6F6"/>
              </a:clrFrom>
              <a:clrTo>
                <a:srgbClr val="F6F6F6">
                  <a:alpha val="0"/>
                </a:srgbClr>
              </a:clrTo>
            </a:clrChange>
          </a:blip>
          <a:stretch>
            <a:fillRect/>
          </a:stretch>
        </p:blipFill>
        <p:spPr>
          <a:xfrm>
            <a:off x="5719422" y="1518906"/>
            <a:ext cx="3098189" cy="3253099"/>
          </a:xfrm>
          <a:prstGeom prst="rect">
            <a:avLst/>
          </a:prstGeom>
          <a:noFill/>
          <a:ln>
            <a:noFill/>
          </a:ln>
        </p:spPr>
      </p:pic>
    </p:spTree>
    <p:extLst>
      <p:ext uri="{BB962C8B-B14F-4D97-AF65-F5344CB8AC3E}">
        <p14:creationId xmlns:p14="http://schemas.microsoft.com/office/powerpoint/2010/main" val="189666320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425965" y="53784"/>
            <a:ext cx="5500290" cy="4527947"/>
            <a:chOff x="199288" y="544358"/>
            <a:chExt cx="6628404" cy="5922698"/>
          </a:xfrm>
        </p:grpSpPr>
        <p:sp>
          <p:nvSpPr>
            <p:cNvPr id="4" name="流程图: 可选过程 3"/>
            <p:cNvSpPr/>
            <p:nvPr/>
          </p:nvSpPr>
          <p:spPr>
            <a:xfrm>
              <a:off x="3164115" y="1207131"/>
              <a:ext cx="3359339" cy="756594"/>
            </a:xfrm>
            <a:prstGeom prst="flowChartAlternateProcess">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r>
                <a:rPr lang="zh-CN" altLang="en-US" sz="1600" dirty="0">
                  <a:latin typeface="+mj-ea"/>
                  <a:ea typeface="+mj-ea"/>
                </a:rPr>
                <a:t>从界面标签</a:t>
              </a:r>
              <a:r>
                <a:rPr lang="en-US" altLang="zh-CN" sz="1600" dirty="0">
                  <a:latin typeface="+mj-ea"/>
                  <a:ea typeface="+mj-ea"/>
                </a:rPr>
                <a:t>id</a:t>
              </a:r>
              <a:r>
                <a:rPr lang="zh-CN" altLang="en-US" sz="1600" dirty="0">
                  <a:latin typeface="+mj-ea"/>
                  <a:ea typeface="+mj-ea"/>
                </a:rPr>
                <a:t>获得用户信息，封装到</a:t>
              </a:r>
              <a:r>
                <a:rPr lang="en-US" altLang="zh-CN" sz="1600" dirty="0">
                  <a:latin typeface="+mj-ea"/>
                  <a:ea typeface="+mj-ea"/>
                </a:rPr>
                <a:t>User</a:t>
              </a:r>
              <a:r>
                <a:rPr lang="zh-CN" altLang="en-US" sz="1600" dirty="0">
                  <a:latin typeface="+mj-ea"/>
                  <a:ea typeface="+mj-ea"/>
                </a:rPr>
                <a:t>类对象</a:t>
              </a:r>
              <a:r>
                <a:rPr lang="en-US" altLang="zh-CN" sz="1600" dirty="0">
                  <a:latin typeface="+mj-ea"/>
                  <a:ea typeface="+mj-ea"/>
                </a:rPr>
                <a:t>user</a:t>
              </a:r>
              <a:r>
                <a:rPr lang="zh-CN" altLang="en-US" sz="1600" dirty="0">
                  <a:latin typeface="+mj-ea"/>
                  <a:ea typeface="+mj-ea"/>
                </a:rPr>
                <a:t>中</a:t>
              </a:r>
            </a:p>
          </p:txBody>
        </p:sp>
        <p:sp>
          <p:nvSpPr>
            <p:cNvPr id="5" name="流程图: 终止 4"/>
            <p:cNvSpPr/>
            <p:nvPr/>
          </p:nvSpPr>
          <p:spPr>
            <a:xfrm>
              <a:off x="4402832" y="544358"/>
              <a:ext cx="914400" cy="301752"/>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latin typeface="+mj-ea"/>
                  <a:ea typeface="+mj-ea"/>
                </a:rPr>
                <a:t>开始</a:t>
              </a:r>
            </a:p>
          </p:txBody>
        </p:sp>
        <p:sp>
          <p:nvSpPr>
            <p:cNvPr id="6" name="流程图: 可选过程 5"/>
            <p:cNvSpPr/>
            <p:nvPr/>
          </p:nvSpPr>
          <p:spPr>
            <a:xfrm>
              <a:off x="3164115" y="2322708"/>
              <a:ext cx="3348371" cy="748283"/>
            </a:xfrm>
            <a:prstGeom prst="flowChartAlternateProcess">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r>
                <a:rPr lang="zh-CN" altLang="en-US" sz="1400" dirty="0">
                  <a:latin typeface="+mj-ea"/>
                  <a:ea typeface="+mj-ea"/>
                </a:rPr>
                <a:t>调用</a:t>
              </a:r>
              <a:r>
                <a:rPr lang="en-US" altLang="zh-CN" sz="1400" dirty="0" err="1">
                  <a:latin typeface="+mj-ea"/>
                  <a:ea typeface="+mj-ea"/>
                </a:rPr>
                <a:t>UserDAOImp</a:t>
              </a:r>
              <a:r>
                <a:rPr lang="zh-CN" altLang="en-US" sz="1400" dirty="0">
                  <a:latin typeface="+mj-ea"/>
                  <a:ea typeface="+mj-ea"/>
                </a:rPr>
                <a:t>类方法</a:t>
              </a:r>
              <a:r>
                <a:rPr lang="en-US" altLang="zh-CN" sz="1400" dirty="0" err="1">
                  <a:latin typeface="+mj-ea"/>
                  <a:ea typeface="+mj-ea"/>
                </a:rPr>
                <a:t>addUser</a:t>
              </a:r>
              <a:r>
                <a:rPr lang="zh-CN" altLang="en-US" sz="1400" dirty="0">
                  <a:latin typeface="+mj-ea"/>
                  <a:ea typeface="+mj-ea"/>
                </a:rPr>
                <a:t>（</a:t>
              </a:r>
              <a:r>
                <a:rPr lang="en-US" altLang="zh-CN" sz="1400" dirty="0">
                  <a:latin typeface="+mj-ea"/>
                  <a:ea typeface="+mj-ea"/>
                </a:rPr>
                <a:t>user</a:t>
              </a:r>
              <a:r>
                <a:rPr lang="zh-CN" altLang="en-US" sz="1400" dirty="0">
                  <a:latin typeface="+mj-ea"/>
                  <a:ea typeface="+mj-ea"/>
                </a:rPr>
                <a:t>），插入信息到用户表</a:t>
              </a:r>
              <a:endParaRPr lang="zh-CN" altLang="en-US" sz="1400" kern="100" dirty="0">
                <a:latin typeface="+mj-ea"/>
                <a:ea typeface="+mj-ea"/>
                <a:cs typeface="Times New Roman"/>
              </a:endParaRPr>
            </a:p>
          </p:txBody>
        </p:sp>
        <p:sp>
          <p:nvSpPr>
            <p:cNvPr id="7" name="菱形 6"/>
            <p:cNvSpPr/>
            <p:nvPr/>
          </p:nvSpPr>
          <p:spPr>
            <a:xfrm>
              <a:off x="2900713" y="3322050"/>
              <a:ext cx="3926979" cy="84834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err="1">
                  <a:latin typeface="+mj-ea"/>
                  <a:ea typeface="+mj-ea"/>
                </a:rPr>
                <a:t>DaoFactory.getUserDaoInstance</a:t>
              </a:r>
              <a:r>
                <a:rPr lang="en-US" altLang="zh-CN" sz="1200" dirty="0">
                  <a:latin typeface="+mj-ea"/>
                  <a:ea typeface="+mj-ea"/>
                </a:rPr>
                <a:t>().</a:t>
              </a:r>
              <a:r>
                <a:rPr lang="en-US" altLang="zh-CN" sz="1200" dirty="0" err="1">
                  <a:latin typeface="+mj-ea"/>
                  <a:ea typeface="+mj-ea"/>
                </a:rPr>
                <a:t>useradd</a:t>
              </a:r>
              <a:r>
                <a:rPr lang="en-US" altLang="zh-CN" sz="1200" dirty="0">
                  <a:latin typeface="+mj-ea"/>
                  <a:ea typeface="+mj-ea"/>
                </a:rPr>
                <a:t>(user) &gt; 0</a:t>
              </a:r>
              <a:endParaRPr lang="zh-CN" altLang="en-US" sz="1200" dirty="0">
                <a:latin typeface="+mj-ea"/>
                <a:ea typeface="+mj-ea"/>
              </a:endParaRPr>
            </a:p>
          </p:txBody>
        </p:sp>
        <p:cxnSp>
          <p:nvCxnSpPr>
            <p:cNvPr id="9" name="直接箭头连接符 8"/>
            <p:cNvCxnSpPr>
              <a:stCxn id="5" idx="2"/>
              <a:endCxn id="4" idx="0"/>
            </p:cNvCxnSpPr>
            <p:nvPr/>
          </p:nvCxnSpPr>
          <p:spPr>
            <a:xfrm>
              <a:off x="4860032" y="846110"/>
              <a:ext cx="0" cy="3610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948308" y="3995772"/>
              <a:ext cx="430924" cy="523357"/>
            </a:xfrm>
            <a:prstGeom prst="rect">
              <a:avLst/>
            </a:prstGeom>
          </p:spPr>
          <p:txBody>
            <a:bodyPr wrap="none">
              <a:spAutoFit/>
            </a:bodyPr>
            <a:lstStyle/>
            <a:p>
              <a:r>
                <a:rPr lang="en-US" altLang="zh-CN" sz="2000" dirty="0">
                  <a:latin typeface="+mj-ea"/>
                  <a:ea typeface="+mj-ea"/>
                </a:rPr>
                <a:t>Y</a:t>
              </a:r>
              <a:endParaRPr lang="zh-CN" altLang="en-US" sz="2000" dirty="0">
                <a:latin typeface="+mj-ea"/>
                <a:ea typeface="+mj-ea"/>
              </a:endParaRPr>
            </a:p>
          </p:txBody>
        </p:sp>
        <p:sp>
          <p:nvSpPr>
            <p:cNvPr id="21" name="流程图: 可选过程 20"/>
            <p:cNvSpPr/>
            <p:nvPr/>
          </p:nvSpPr>
          <p:spPr>
            <a:xfrm>
              <a:off x="199288" y="4149156"/>
              <a:ext cx="1939102" cy="456540"/>
            </a:xfrm>
            <a:prstGeom prst="flowChartAlternateProcess">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r>
                <a:rPr lang="zh-CN" altLang="en-US" sz="1400" dirty="0">
                  <a:latin typeface="+mj-ea"/>
                  <a:ea typeface="+mj-ea"/>
                </a:rPr>
                <a:t>提示用户添加失败</a:t>
              </a:r>
              <a:endParaRPr lang="zh-CN" altLang="en-US" sz="1400" kern="100" dirty="0">
                <a:latin typeface="+mj-ea"/>
                <a:ea typeface="+mj-ea"/>
                <a:cs typeface="Times New Roman"/>
              </a:endParaRPr>
            </a:p>
          </p:txBody>
        </p:sp>
        <p:sp>
          <p:nvSpPr>
            <p:cNvPr id="22" name="流程图: 可选过程 21"/>
            <p:cNvSpPr/>
            <p:nvPr/>
          </p:nvSpPr>
          <p:spPr>
            <a:xfrm>
              <a:off x="3059833" y="4725144"/>
              <a:ext cx="3601115" cy="803576"/>
            </a:xfrm>
            <a:prstGeom prst="flowChartAlternateProcess">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r>
                <a:rPr lang="zh-CN" altLang="en-US" sz="1600" dirty="0">
                  <a:latin typeface="+mj-ea"/>
                  <a:ea typeface="+mj-ea"/>
                </a:rPr>
                <a:t>调用查询用户的</a:t>
              </a:r>
              <a:r>
                <a:rPr lang="en-US" altLang="zh-CN" sz="1600" dirty="0" smtClean="0">
                  <a:latin typeface="+mj-ea"/>
                  <a:ea typeface="+mj-ea"/>
                </a:rPr>
                <a:t>search()</a:t>
              </a:r>
              <a:r>
                <a:rPr lang="zh-CN" altLang="en-US" sz="1600" dirty="0" smtClean="0">
                  <a:latin typeface="+mj-ea"/>
                  <a:ea typeface="+mj-ea"/>
                </a:rPr>
                <a:t>方法</a:t>
              </a:r>
              <a:r>
                <a:rPr lang="zh-CN" altLang="en-US" sz="1600" dirty="0">
                  <a:latin typeface="+mj-ea"/>
                  <a:ea typeface="+mj-ea"/>
                </a:rPr>
                <a:t>，将当前所有用户显示到界面上。</a:t>
              </a:r>
              <a:endParaRPr lang="zh-CN" altLang="en-US" sz="1600" kern="100" dirty="0">
                <a:latin typeface="+mj-ea"/>
                <a:ea typeface="+mj-ea"/>
                <a:cs typeface="Times New Roman"/>
              </a:endParaRPr>
            </a:p>
          </p:txBody>
        </p:sp>
        <p:sp>
          <p:nvSpPr>
            <p:cNvPr id="23" name="流程图: 终止 22"/>
            <p:cNvSpPr/>
            <p:nvPr/>
          </p:nvSpPr>
          <p:spPr>
            <a:xfrm>
              <a:off x="4444534" y="6165304"/>
              <a:ext cx="914400" cy="301752"/>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latin typeface="+mj-ea"/>
                  <a:ea typeface="+mj-ea"/>
                </a:rPr>
                <a:t>结束</a:t>
              </a:r>
            </a:p>
          </p:txBody>
        </p:sp>
        <p:cxnSp>
          <p:nvCxnSpPr>
            <p:cNvPr id="25" name="直接箭头连接符 24"/>
            <p:cNvCxnSpPr>
              <a:stCxn id="7" idx="2"/>
            </p:cNvCxnSpPr>
            <p:nvPr/>
          </p:nvCxnSpPr>
          <p:spPr>
            <a:xfrm>
              <a:off x="4860032" y="3995772"/>
              <a:ext cx="0" cy="11270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23" idx="0"/>
            </p:cNvCxnSpPr>
            <p:nvPr/>
          </p:nvCxnSpPr>
          <p:spPr>
            <a:xfrm>
              <a:off x="4901734" y="5373216"/>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7" idx="1"/>
              <a:endCxn id="21" idx="0"/>
            </p:cNvCxnSpPr>
            <p:nvPr/>
          </p:nvCxnSpPr>
          <p:spPr>
            <a:xfrm rot="10800000" flipV="1">
              <a:off x="1168840" y="3665884"/>
              <a:ext cx="1890993" cy="48327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1" idx="2"/>
              <a:endCxn id="23" idx="1"/>
            </p:cNvCxnSpPr>
            <p:nvPr/>
          </p:nvCxnSpPr>
          <p:spPr>
            <a:xfrm rot="16200000" flipH="1">
              <a:off x="1951444" y="3823090"/>
              <a:ext cx="1710484" cy="327569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931162" y="3290196"/>
              <a:ext cx="497937" cy="523357"/>
            </a:xfrm>
            <a:prstGeom prst="rect">
              <a:avLst/>
            </a:prstGeom>
          </p:spPr>
          <p:txBody>
            <a:bodyPr wrap="none">
              <a:spAutoFit/>
            </a:bodyPr>
            <a:lstStyle/>
            <a:p>
              <a:r>
                <a:rPr lang="en-US" altLang="zh-CN" sz="2000" dirty="0">
                  <a:latin typeface="+mj-ea"/>
                  <a:ea typeface="+mj-ea"/>
                </a:rPr>
                <a:t>N</a:t>
              </a:r>
              <a:endParaRPr lang="zh-CN" altLang="en-US" sz="2000" dirty="0">
                <a:latin typeface="+mj-ea"/>
                <a:ea typeface="+mj-ea"/>
              </a:endParaRPr>
            </a:p>
          </p:txBody>
        </p:sp>
        <p:cxnSp>
          <p:nvCxnSpPr>
            <p:cNvPr id="11" name="直接箭头连接符 10"/>
            <p:cNvCxnSpPr>
              <a:stCxn id="4" idx="2"/>
              <a:endCxn id="6" idx="0"/>
            </p:cNvCxnSpPr>
            <p:nvPr/>
          </p:nvCxnSpPr>
          <p:spPr>
            <a:xfrm>
              <a:off x="4860032" y="1855203"/>
              <a:ext cx="0" cy="463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2"/>
              <a:endCxn id="7" idx="0"/>
            </p:cNvCxnSpPr>
            <p:nvPr/>
          </p:nvCxnSpPr>
          <p:spPr>
            <a:xfrm>
              <a:off x="4860032" y="2966663"/>
              <a:ext cx="0" cy="3693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2" name="标题 11"/>
          <p:cNvSpPr>
            <a:spLocks noGrp="1"/>
          </p:cNvSpPr>
          <p:nvPr>
            <p:ph type="title"/>
          </p:nvPr>
        </p:nvSpPr>
        <p:spPr/>
        <p:txBody>
          <a:bodyPr/>
          <a:lstStyle/>
          <a:p>
            <a:r>
              <a:rPr lang="zh-CN" altLang="en-US" dirty="0" smtClean="0"/>
              <a:t>流程图</a:t>
            </a:r>
            <a:endParaRPr lang="zh-CN" altLang="en-US" dirty="0"/>
          </a:p>
        </p:txBody>
      </p:sp>
      <p:sp>
        <p:nvSpPr>
          <p:cNvPr id="8" name="日期占位符 7"/>
          <p:cNvSpPr>
            <a:spLocks noGrp="1"/>
          </p:cNvSpPr>
          <p:nvPr>
            <p:ph type="dt" sz="half" idx="10"/>
          </p:nvPr>
        </p:nvSpPr>
        <p:spPr/>
        <p:txBody>
          <a:bodyPr/>
          <a:lstStyle/>
          <a:p>
            <a:fld id="{64FA576D-DA7D-4A61-AC86-717AFFCA721C}" type="datetime1">
              <a:rPr lang="zh-CN" altLang="en-US" smtClean="0"/>
              <a:t>2020/6/10</a:t>
            </a:fld>
            <a:endParaRPr lang="zh-CN" altLang="en-US" dirty="0"/>
          </a:p>
        </p:txBody>
      </p:sp>
      <p:sp>
        <p:nvSpPr>
          <p:cNvPr id="10" name="页脚占位符 9"/>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30</a:t>
            </a:fld>
            <a:endParaRPr lang="zh-CN" altLang="en-US" dirty="0"/>
          </a:p>
        </p:txBody>
      </p:sp>
    </p:spTree>
    <p:extLst>
      <p:ext uri="{BB962C8B-B14F-4D97-AF65-F5344CB8AC3E}">
        <p14:creationId xmlns:p14="http://schemas.microsoft.com/office/powerpoint/2010/main" val="279245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prstGeom prst="rect">
            <a:avLst/>
          </a:prstGeom>
        </p:spPr>
        <p:txBody>
          <a:bodyPr anchor="ctr">
            <a:normAutofit/>
          </a:bodyPr>
          <a:lstStyle/>
          <a:p>
            <a:r>
              <a:rPr lang="zh-CN" altLang="en-US" b="1" dirty="0"/>
              <a:t>代码编写</a:t>
            </a:r>
          </a:p>
        </p:txBody>
      </p:sp>
      <p:sp>
        <p:nvSpPr>
          <p:cNvPr id="2" name="日期占位符 1"/>
          <p:cNvSpPr>
            <a:spLocks noGrp="1"/>
          </p:cNvSpPr>
          <p:nvPr>
            <p:ph type="dt" sz="half" idx="10"/>
          </p:nvPr>
        </p:nvSpPr>
        <p:spPr/>
        <p:txBody>
          <a:bodyPr/>
          <a:lstStyle/>
          <a:p>
            <a:fld id="{CE656293-5370-497F-9ED5-64CF4C42E57B}" type="datetime1">
              <a:rPr lang="zh-CN" altLang="en-US" smtClean="0"/>
              <a:t>2020/6/10</a:t>
            </a:fld>
            <a:endParaRPr lang="zh-CN" altLang="en-US"/>
          </a:p>
        </p:txBody>
      </p:sp>
      <p:sp>
        <p:nvSpPr>
          <p:cNvPr id="3" name="页脚占位符 2"/>
          <p:cNvSpPr>
            <a:spLocks noGrp="1"/>
          </p:cNvSpPr>
          <p:nvPr>
            <p:ph type="ftr" sz="quarter" idx="11"/>
          </p:nvPr>
        </p:nvSpPr>
        <p:spPr/>
        <p:txBody>
          <a:bodyPr/>
          <a:lstStyle/>
          <a:p>
            <a:r>
              <a:rPr lang="zh-CN" altLang="en-US" smtClean="0"/>
              <a:t>软件工程</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31</a:t>
            </a:fld>
            <a:endParaRPr lang="zh-CN" altLang="en-US"/>
          </a:p>
        </p:txBody>
      </p:sp>
      <p:pic>
        <p:nvPicPr>
          <p:cNvPr id="9"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91103" y="243006"/>
            <a:ext cx="5488358" cy="4438572"/>
          </a:xfrm>
          <a:prstGeom prst="rect">
            <a:avLst/>
          </a:prstGeom>
          <a:ln/>
          <a:extLst/>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9897304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zh-CN" altLang="en-US" dirty="0"/>
              <a:t>修改用户用例详细设计</a:t>
            </a:r>
          </a:p>
        </p:txBody>
      </p:sp>
      <p:sp>
        <p:nvSpPr>
          <p:cNvPr id="540675" name="Rectangle 3"/>
          <p:cNvSpPr>
            <a:spLocks noGrp="1" noChangeArrowheads="1"/>
          </p:cNvSpPr>
          <p:nvPr>
            <p:ph idx="1"/>
          </p:nvPr>
        </p:nvSpPr>
        <p:spPr>
          <a:xfrm>
            <a:off x="768097" y="720090"/>
            <a:ext cx="7832833" cy="4011931"/>
          </a:xfrm>
        </p:spPr>
        <p:txBody>
          <a:bodyPr>
            <a:noAutofit/>
          </a:bodyPr>
          <a:lstStyle/>
          <a:p>
            <a:pPr marL="285750" indent="-285750">
              <a:lnSpc>
                <a:spcPct val="80000"/>
              </a:lnSpc>
              <a:spcBef>
                <a:spcPts val="600"/>
              </a:spcBef>
            </a:pPr>
            <a:r>
              <a:rPr lang="en-US" altLang="zh-CN" sz="2000" dirty="0"/>
              <a:t>【</a:t>
            </a:r>
            <a:r>
              <a:rPr lang="zh-CN" altLang="en-US" sz="2000" dirty="0"/>
              <a:t>分析流程</a:t>
            </a:r>
            <a:r>
              <a:rPr lang="en-US" altLang="zh-CN" sz="2000" dirty="0"/>
              <a:t>】</a:t>
            </a:r>
          </a:p>
          <a:p>
            <a:pPr marL="285750" indent="-285750">
              <a:lnSpc>
                <a:spcPct val="80000"/>
              </a:lnSpc>
              <a:spcBef>
                <a:spcPts val="600"/>
              </a:spcBef>
            </a:pPr>
            <a:r>
              <a:rPr lang="zh-CN" altLang="en-US" sz="2000" dirty="0"/>
              <a:t>查询流程：</a:t>
            </a:r>
          </a:p>
          <a:p>
            <a:pPr marL="937170" lvl="1" indent="-285750">
              <a:lnSpc>
                <a:spcPct val="80000"/>
              </a:lnSpc>
              <a:spcBef>
                <a:spcPts val="600"/>
              </a:spcBef>
            </a:pPr>
            <a:r>
              <a:rPr lang="zh-CN" altLang="en-US" sz="1600" dirty="0"/>
              <a:t>调用查询用户的</a:t>
            </a:r>
            <a:r>
              <a:rPr lang="en-US" altLang="zh-CN" sz="1600" dirty="0" smtClean="0"/>
              <a:t>search()</a:t>
            </a:r>
            <a:r>
              <a:rPr lang="zh-CN" altLang="en-US" sz="1600" dirty="0" smtClean="0"/>
              <a:t>方法</a:t>
            </a:r>
            <a:r>
              <a:rPr lang="zh-CN" altLang="en-US" sz="1600" dirty="0"/>
              <a:t>，将当前需要修改的用户的各个属性显示到界面上。</a:t>
            </a:r>
          </a:p>
          <a:p>
            <a:pPr marL="285750" indent="-285750">
              <a:lnSpc>
                <a:spcPct val="80000"/>
              </a:lnSpc>
              <a:spcBef>
                <a:spcPts val="600"/>
              </a:spcBef>
            </a:pPr>
            <a:r>
              <a:rPr lang="zh-CN" altLang="en-US" sz="2000" dirty="0"/>
              <a:t>修改流程：</a:t>
            </a:r>
          </a:p>
          <a:p>
            <a:pPr marL="994320" lvl="1" indent="-342900">
              <a:spcBef>
                <a:spcPts val="600"/>
              </a:spcBef>
              <a:buFontTx/>
              <a:buAutoNum type="arabicPeriod"/>
            </a:pPr>
            <a:r>
              <a:rPr lang="zh-CN" altLang="en-US" sz="1600" dirty="0" smtClean="0"/>
              <a:t>从界面标签获得用户姓名放入变量</a:t>
            </a:r>
            <a:r>
              <a:rPr lang="en-US" altLang="zh-CN" sz="1600" dirty="0" smtClean="0"/>
              <a:t>username </a:t>
            </a:r>
            <a:r>
              <a:rPr lang="zh-CN" altLang="en-US" sz="1600" dirty="0" smtClean="0"/>
              <a:t>中。</a:t>
            </a:r>
            <a:endParaRPr lang="en-US" altLang="zh-CN" sz="1600" dirty="0" smtClean="0"/>
          </a:p>
          <a:p>
            <a:pPr marL="994320" lvl="1" indent="-342900">
              <a:spcBef>
                <a:spcPts val="600"/>
              </a:spcBef>
              <a:buFontTx/>
              <a:buAutoNum type="arabicPeriod"/>
            </a:pPr>
            <a:r>
              <a:rPr lang="zh-CN" altLang="en-US" sz="1600" dirty="0" smtClean="0"/>
              <a:t>从界面标签获得用户信息，封装到</a:t>
            </a:r>
            <a:r>
              <a:rPr lang="en-US" altLang="zh-CN" sz="1600" dirty="0" smtClean="0"/>
              <a:t>User</a:t>
            </a:r>
            <a:r>
              <a:rPr lang="zh-CN" altLang="en-US" sz="1600" dirty="0" smtClean="0"/>
              <a:t>类对象</a:t>
            </a:r>
            <a:r>
              <a:rPr lang="en-US" altLang="zh-CN" sz="1600" dirty="0" smtClean="0"/>
              <a:t>user</a:t>
            </a:r>
            <a:r>
              <a:rPr lang="zh-CN" altLang="en-US" sz="1600" dirty="0" smtClean="0"/>
              <a:t>中。</a:t>
            </a:r>
          </a:p>
          <a:p>
            <a:pPr marL="994320" lvl="1" indent="-342900">
              <a:spcBef>
                <a:spcPts val="600"/>
              </a:spcBef>
              <a:buFontTx/>
              <a:buAutoNum type="arabicPeriod"/>
            </a:pPr>
            <a:r>
              <a:rPr lang="zh-CN" altLang="en-US" sz="1600" dirty="0" smtClean="0"/>
              <a:t>调用</a:t>
            </a:r>
            <a:r>
              <a:rPr lang="en-US" altLang="zh-CN" sz="1600" dirty="0" err="1" smtClean="0"/>
              <a:t>UserDAOImp</a:t>
            </a:r>
            <a:r>
              <a:rPr lang="zh-CN" altLang="en-US" sz="1600" dirty="0" smtClean="0"/>
              <a:t>类方法</a:t>
            </a:r>
            <a:r>
              <a:rPr lang="en-US" altLang="zh-CN" sz="1600" dirty="0" err="1" smtClean="0"/>
              <a:t>userupdate</a:t>
            </a:r>
            <a:r>
              <a:rPr lang="en-US" altLang="zh-CN" sz="1600" dirty="0" smtClean="0"/>
              <a:t>(user, username)</a:t>
            </a:r>
            <a:r>
              <a:rPr lang="zh-CN" altLang="en-US" sz="1600" dirty="0" smtClean="0"/>
              <a:t>，插入信息到用户表。 </a:t>
            </a:r>
          </a:p>
          <a:p>
            <a:pPr marL="994320" lvl="1" indent="-342900">
              <a:spcBef>
                <a:spcPts val="600"/>
              </a:spcBef>
              <a:buFontTx/>
              <a:buAutoNum type="arabicPeriod"/>
            </a:pPr>
            <a:r>
              <a:rPr lang="zh-CN" altLang="en-US" sz="1600" dirty="0" smtClean="0"/>
              <a:t>修改成功，调用查询用户的</a:t>
            </a:r>
            <a:r>
              <a:rPr lang="en-US" altLang="zh-CN" sz="1600" dirty="0" smtClean="0"/>
              <a:t>search()</a:t>
            </a:r>
            <a:r>
              <a:rPr lang="zh-CN" altLang="en-US" sz="1600" dirty="0" smtClean="0"/>
              <a:t>方法，将当前所有用户显示到界面上。</a:t>
            </a:r>
          </a:p>
          <a:p>
            <a:pPr marL="994320" lvl="1" indent="-342900">
              <a:spcBef>
                <a:spcPts val="600"/>
              </a:spcBef>
              <a:buFontTx/>
              <a:buAutoNum type="arabicPeriod"/>
            </a:pPr>
            <a:r>
              <a:rPr lang="zh-CN" altLang="en-US" sz="1600" dirty="0" smtClean="0"/>
              <a:t>修改失败，提示用户修改失败。</a:t>
            </a:r>
          </a:p>
          <a:p>
            <a:pPr marL="285750" indent="-285750">
              <a:lnSpc>
                <a:spcPct val="80000"/>
              </a:lnSpc>
              <a:spcBef>
                <a:spcPts val="600"/>
              </a:spcBef>
            </a:pPr>
            <a:r>
              <a:rPr lang="zh-CN" altLang="en-US" sz="2000" dirty="0" smtClean="0"/>
              <a:t>自己</a:t>
            </a:r>
            <a:r>
              <a:rPr lang="en-US" altLang="zh-CN" sz="2000" dirty="0"/>
              <a:t>【</a:t>
            </a:r>
            <a:r>
              <a:rPr lang="zh-CN" altLang="en-US" sz="2000" dirty="0"/>
              <a:t>画出设计图</a:t>
            </a:r>
            <a:r>
              <a:rPr lang="en-US" altLang="zh-CN" sz="2000" dirty="0"/>
              <a:t>】</a:t>
            </a:r>
          </a:p>
          <a:p>
            <a:pPr marL="285750" indent="-285750">
              <a:lnSpc>
                <a:spcPct val="80000"/>
              </a:lnSpc>
              <a:spcBef>
                <a:spcPts val="600"/>
              </a:spcBef>
            </a:pPr>
            <a:endParaRPr lang="en-US" altLang="zh-CN" sz="2000" dirty="0"/>
          </a:p>
        </p:txBody>
      </p:sp>
      <p:sp>
        <p:nvSpPr>
          <p:cNvPr id="2" name="日期占位符 1"/>
          <p:cNvSpPr>
            <a:spLocks noGrp="1"/>
          </p:cNvSpPr>
          <p:nvPr>
            <p:ph type="dt" sz="half" idx="10"/>
          </p:nvPr>
        </p:nvSpPr>
        <p:spPr/>
        <p:txBody>
          <a:bodyPr/>
          <a:lstStyle/>
          <a:p>
            <a:fld id="{B39DED42-A713-43D1-935A-27CAE7D4BDD6}" type="datetime1">
              <a:rPr lang="zh-CN" altLang="en-US" smtClean="0"/>
              <a:t>2020/6/10</a:t>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32</a:t>
            </a:fld>
            <a:endParaRPr lang="zh-CN" altLang="en-US" dirty="0"/>
          </a:p>
        </p:txBody>
      </p:sp>
    </p:spTree>
    <p:extLst>
      <p:ext uri="{BB962C8B-B14F-4D97-AF65-F5344CB8AC3E}">
        <p14:creationId xmlns:p14="http://schemas.microsoft.com/office/powerpoint/2010/main" val="314043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40675">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40675">
                                            <p:txEl>
                                              <p:pRg st="1" end="1"/>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540675">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40675">
                                            <p:txEl>
                                              <p:pRg st="3" end="3"/>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40675">
                                            <p:txEl>
                                              <p:pRg st="4" end="4"/>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40675">
                                            <p:txEl>
                                              <p:pRg st="5" end="5"/>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40675">
                                            <p:txEl>
                                              <p:pRg st="6" end="6"/>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40675">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40675">
                                            <p:txEl>
                                              <p:pRg st="8" end="8"/>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40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zh-CN" altLang="en-US" dirty="0"/>
              <a:t>删除用户用例详细设计</a:t>
            </a:r>
          </a:p>
        </p:txBody>
      </p:sp>
      <p:sp>
        <p:nvSpPr>
          <p:cNvPr id="540675" name="Rectangle 3"/>
          <p:cNvSpPr>
            <a:spLocks noGrp="1" noChangeArrowheads="1"/>
          </p:cNvSpPr>
          <p:nvPr>
            <p:ph idx="1"/>
          </p:nvPr>
        </p:nvSpPr>
        <p:spPr>
          <a:xfrm>
            <a:off x="768097" y="788007"/>
            <a:ext cx="7964423" cy="3806854"/>
          </a:xfrm>
        </p:spPr>
        <p:txBody>
          <a:bodyPr>
            <a:noAutofit/>
          </a:bodyPr>
          <a:lstStyle/>
          <a:p>
            <a:pPr marL="285750" indent="-285750">
              <a:lnSpc>
                <a:spcPct val="80000"/>
              </a:lnSpc>
              <a:spcBef>
                <a:spcPts val="600"/>
              </a:spcBef>
            </a:pPr>
            <a:r>
              <a:rPr lang="en-US" altLang="zh-CN" sz="2000" dirty="0"/>
              <a:t>【</a:t>
            </a:r>
            <a:r>
              <a:rPr lang="zh-CN" altLang="en-US" sz="2000" dirty="0"/>
              <a:t>分析流程</a:t>
            </a:r>
            <a:r>
              <a:rPr lang="en-US" altLang="zh-CN" sz="2000" dirty="0"/>
              <a:t>】</a:t>
            </a:r>
          </a:p>
          <a:p>
            <a:pPr marL="285750" indent="-285750">
              <a:lnSpc>
                <a:spcPct val="80000"/>
              </a:lnSpc>
              <a:spcBef>
                <a:spcPts val="600"/>
              </a:spcBef>
            </a:pPr>
            <a:r>
              <a:rPr lang="zh-CN" altLang="en-US" sz="2000" dirty="0"/>
              <a:t>查询流程：</a:t>
            </a:r>
          </a:p>
          <a:p>
            <a:pPr marL="937170" lvl="1" indent="-285750">
              <a:lnSpc>
                <a:spcPct val="80000"/>
              </a:lnSpc>
              <a:spcBef>
                <a:spcPts val="600"/>
              </a:spcBef>
              <a:buFontTx/>
              <a:buAutoNum type="arabicPeriod"/>
            </a:pPr>
            <a:r>
              <a:rPr lang="zh-CN" altLang="en-US" sz="1800" dirty="0"/>
              <a:t>调用查询用户的</a:t>
            </a:r>
            <a:r>
              <a:rPr lang="en-US" altLang="zh-CN" sz="1800" dirty="0"/>
              <a:t>search </a:t>
            </a:r>
            <a:r>
              <a:rPr lang="zh-CN" altLang="en-US" sz="1800" dirty="0"/>
              <a:t>（）方法，将当前需要删除的用户的各个属性显示到界面上。</a:t>
            </a:r>
          </a:p>
          <a:p>
            <a:pPr marL="285750" indent="-285750">
              <a:lnSpc>
                <a:spcPct val="80000"/>
              </a:lnSpc>
              <a:spcBef>
                <a:spcPts val="600"/>
              </a:spcBef>
            </a:pPr>
            <a:r>
              <a:rPr lang="zh-CN" altLang="en-US" sz="2000" dirty="0"/>
              <a:t>删除流程：</a:t>
            </a:r>
          </a:p>
          <a:p>
            <a:pPr marL="994320" lvl="1" indent="-342900">
              <a:spcBef>
                <a:spcPts val="600"/>
              </a:spcBef>
              <a:buFontTx/>
              <a:buAutoNum type="arabicPeriod"/>
            </a:pPr>
            <a:r>
              <a:rPr lang="zh-CN" altLang="en-US" sz="1800" dirty="0"/>
              <a:t>从界面标签获得用户姓名放入变量</a:t>
            </a:r>
            <a:r>
              <a:rPr lang="en-US" altLang="zh-CN" sz="1800" dirty="0"/>
              <a:t>username </a:t>
            </a:r>
            <a:r>
              <a:rPr lang="zh-CN" altLang="en-US" sz="1800" dirty="0"/>
              <a:t>中。</a:t>
            </a:r>
            <a:endParaRPr lang="en-US" altLang="zh-CN" sz="1800" dirty="0"/>
          </a:p>
          <a:p>
            <a:pPr marL="994320" lvl="1" indent="-342900">
              <a:spcBef>
                <a:spcPts val="600"/>
              </a:spcBef>
              <a:buFontTx/>
              <a:buAutoNum type="arabicPeriod"/>
            </a:pPr>
            <a:r>
              <a:rPr lang="zh-CN" altLang="en-US" sz="1800" dirty="0"/>
              <a:t>调用</a:t>
            </a:r>
            <a:r>
              <a:rPr lang="en-US" altLang="zh-CN" sz="1800" dirty="0" err="1"/>
              <a:t>UserDAOImp</a:t>
            </a:r>
            <a:r>
              <a:rPr lang="zh-CN" altLang="en-US" sz="1800" dirty="0"/>
              <a:t>类方法</a:t>
            </a:r>
            <a:r>
              <a:rPr lang="en-US" altLang="zh-CN" sz="1800" dirty="0" err="1"/>
              <a:t>userdelete</a:t>
            </a:r>
            <a:r>
              <a:rPr lang="en-US" altLang="zh-CN" sz="1800" dirty="0"/>
              <a:t>(username)</a:t>
            </a:r>
            <a:r>
              <a:rPr lang="zh-CN" altLang="en-US" sz="1800" dirty="0"/>
              <a:t>，删除用户表中该用户信息。 </a:t>
            </a:r>
          </a:p>
          <a:p>
            <a:pPr marL="994320" lvl="1" indent="-342900">
              <a:spcBef>
                <a:spcPts val="600"/>
              </a:spcBef>
              <a:buFontTx/>
              <a:buAutoNum type="arabicPeriod"/>
            </a:pPr>
            <a:r>
              <a:rPr lang="zh-CN" altLang="en-US" sz="1800" dirty="0"/>
              <a:t>删除成功，调用查询用户的</a:t>
            </a:r>
            <a:r>
              <a:rPr lang="en-US" altLang="zh-CN" sz="1800" dirty="0" smtClean="0"/>
              <a:t>search()</a:t>
            </a:r>
            <a:r>
              <a:rPr lang="zh-CN" altLang="en-US" sz="1800" dirty="0" smtClean="0"/>
              <a:t>方法</a:t>
            </a:r>
            <a:r>
              <a:rPr lang="zh-CN" altLang="en-US" sz="1800" dirty="0"/>
              <a:t>，将当前所有用户显示到界面上。</a:t>
            </a:r>
          </a:p>
          <a:p>
            <a:pPr marL="994320" lvl="1" indent="-342900">
              <a:spcBef>
                <a:spcPts val="600"/>
              </a:spcBef>
              <a:buFontTx/>
              <a:buAutoNum type="arabicPeriod"/>
            </a:pPr>
            <a:r>
              <a:rPr lang="zh-CN" altLang="en-US" sz="1800" dirty="0"/>
              <a:t>删除失败，提示用户删除失败。</a:t>
            </a:r>
          </a:p>
          <a:p>
            <a:pPr marL="285750" indent="-285750">
              <a:lnSpc>
                <a:spcPct val="80000"/>
              </a:lnSpc>
              <a:spcBef>
                <a:spcPts val="600"/>
              </a:spcBef>
            </a:pPr>
            <a:r>
              <a:rPr lang="zh-CN" altLang="en-US" sz="2000" dirty="0"/>
              <a:t>自己</a:t>
            </a:r>
            <a:r>
              <a:rPr lang="en-US" altLang="zh-CN" sz="2000" dirty="0"/>
              <a:t>【</a:t>
            </a:r>
            <a:r>
              <a:rPr lang="zh-CN" altLang="en-US" sz="2000" dirty="0"/>
              <a:t>画出设计图</a:t>
            </a:r>
            <a:r>
              <a:rPr lang="en-US" altLang="zh-CN" sz="2000" dirty="0"/>
              <a:t>】</a:t>
            </a:r>
          </a:p>
          <a:p>
            <a:pPr marL="285750" indent="-285750">
              <a:lnSpc>
                <a:spcPct val="80000"/>
              </a:lnSpc>
              <a:spcBef>
                <a:spcPts val="600"/>
              </a:spcBef>
            </a:pPr>
            <a:endParaRPr lang="en-US" altLang="zh-CN" sz="2000" dirty="0"/>
          </a:p>
        </p:txBody>
      </p:sp>
      <p:sp>
        <p:nvSpPr>
          <p:cNvPr id="2" name="日期占位符 1"/>
          <p:cNvSpPr>
            <a:spLocks noGrp="1"/>
          </p:cNvSpPr>
          <p:nvPr>
            <p:ph type="dt" sz="half" idx="10"/>
          </p:nvPr>
        </p:nvSpPr>
        <p:spPr/>
        <p:txBody>
          <a:bodyPr/>
          <a:lstStyle/>
          <a:p>
            <a:fld id="{CC6CDA8D-CF9F-417A-8968-1737EA63B7E6}" type="datetime1">
              <a:rPr lang="zh-CN" altLang="en-US" smtClean="0"/>
              <a:t>2020/6/10</a:t>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33</a:t>
            </a:fld>
            <a:endParaRPr lang="zh-CN" altLang="en-US" dirty="0"/>
          </a:p>
        </p:txBody>
      </p:sp>
    </p:spTree>
    <p:extLst>
      <p:ext uri="{BB962C8B-B14F-4D97-AF65-F5344CB8AC3E}">
        <p14:creationId xmlns:p14="http://schemas.microsoft.com/office/powerpoint/2010/main" val="2875641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40675">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40675">
                                            <p:txEl>
                                              <p:pRg st="1" end="1"/>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540675">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40675">
                                            <p:txEl>
                                              <p:pRg st="3" end="3"/>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40675">
                                            <p:txEl>
                                              <p:pRg st="4" end="4"/>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40675">
                                            <p:txEl>
                                              <p:pRg st="5" end="5"/>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40675">
                                            <p:txEl>
                                              <p:pRg st="6" end="6"/>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40675">
                                            <p:txEl>
                                              <p:pRg st="7" end="7"/>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40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zh-CN" altLang="en-US" dirty="0"/>
              <a:t>详细设计总结</a:t>
            </a:r>
          </a:p>
        </p:txBody>
      </p:sp>
      <p:sp>
        <p:nvSpPr>
          <p:cNvPr id="534531" name="Rectangle 3"/>
          <p:cNvSpPr>
            <a:spLocks noGrp="1" noChangeArrowheads="1"/>
          </p:cNvSpPr>
          <p:nvPr>
            <p:ph idx="1"/>
          </p:nvPr>
        </p:nvSpPr>
        <p:spPr/>
        <p:txBody>
          <a:bodyPr>
            <a:normAutofit fontScale="92500"/>
          </a:bodyPr>
          <a:lstStyle/>
          <a:p>
            <a:pPr marL="400050" indent="-400050">
              <a:buFontTx/>
              <a:buAutoNum type="arabicPeriod"/>
            </a:pPr>
            <a:r>
              <a:rPr lang="zh-CN" altLang="en-US" dirty="0"/>
              <a:t>从上面的两个例子可以看出，在进行编写代码的时候，一定要按照需求和设计来进行。</a:t>
            </a:r>
          </a:p>
          <a:p>
            <a:pPr marL="400050" indent="-400050">
              <a:buFontTx/>
              <a:buAutoNum type="arabicPeriod"/>
            </a:pPr>
            <a:r>
              <a:rPr lang="zh-CN" altLang="en-US" dirty="0"/>
              <a:t>要阅读需求和设计文档。</a:t>
            </a:r>
          </a:p>
          <a:p>
            <a:pPr marL="400050" indent="-400050">
              <a:buFontTx/>
              <a:buAutoNum type="arabicPeriod"/>
            </a:pPr>
            <a:r>
              <a:rPr lang="zh-CN" altLang="en-US" dirty="0"/>
              <a:t>通过详细设计，可以将代码的算法流程表述清楚。</a:t>
            </a:r>
          </a:p>
          <a:p>
            <a:pPr marL="400050" indent="-400050">
              <a:buFontTx/>
              <a:buAutoNum type="arabicPeriod"/>
            </a:pPr>
            <a:r>
              <a:rPr lang="zh-CN" altLang="en-US" dirty="0"/>
              <a:t>如果这些都做好了，编写代码就会变得容易起来。</a:t>
            </a:r>
          </a:p>
          <a:p>
            <a:pPr marL="400050" indent="-400050">
              <a:buFontTx/>
              <a:buAutoNum type="arabicPeriod"/>
            </a:pPr>
            <a:r>
              <a:rPr lang="zh-CN" altLang="en-US" dirty="0"/>
              <a:t>设计是编码的前提。</a:t>
            </a:r>
          </a:p>
        </p:txBody>
      </p:sp>
      <p:sp>
        <p:nvSpPr>
          <p:cNvPr id="2" name="日期占位符 1"/>
          <p:cNvSpPr>
            <a:spLocks noGrp="1"/>
          </p:cNvSpPr>
          <p:nvPr>
            <p:ph type="dt" sz="half" idx="10"/>
          </p:nvPr>
        </p:nvSpPr>
        <p:spPr/>
        <p:txBody>
          <a:bodyPr/>
          <a:lstStyle/>
          <a:p>
            <a:fld id="{6C474434-1C7D-48B5-9A5C-735296F10944}" type="datetime1">
              <a:rPr lang="zh-CN" altLang="en-US" smtClean="0"/>
              <a:t>2020/6/10</a:t>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34</a:t>
            </a:fld>
            <a:endParaRPr lang="zh-CN" altLang="en-US" dirty="0"/>
          </a:p>
        </p:txBody>
      </p:sp>
    </p:spTree>
    <p:extLst>
      <p:ext uri="{BB962C8B-B14F-4D97-AF65-F5344CB8AC3E}">
        <p14:creationId xmlns:p14="http://schemas.microsoft.com/office/powerpoint/2010/main" val="2354202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4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4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4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4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4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1"/>
          </p:nvPr>
        </p:nvSpPr>
        <p:spPr>
          <a:xfrm>
            <a:off x="3667602" y="1917720"/>
            <a:ext cx="5202078" cy="1661993"/>
          </a:xfrm>
        </p:spPr>
        <p:txBody>
          <a:bodyPr/>
          <a:lstStyle/>
          <a:p>
            <a:r>
              <a:rPr lang="zh-CN" altLang="en-US" dirty="0" smtClean="0"/>
              <a:t>编写高质量代码</a:t>
            </a:r>
            <a:endParaRPr lang="zh-CN" altLang="en-US" dirty="0"/>
          </a:p>
        </p:txBody>
      </p:sp>
      <p:sp>
        <p:nvSpPr>
          <p:cNvPr id="8" name="文本框"/>
          <p:cNvSpPr/>
          <p:nvPr/>
        </p:nvSpPr>
        <p:spPr>
          <a:xfrm>
            <a:off x="6775381" y="1045506"/>
            <a:ext cx="1747593" cy="769441"/>
          </a:xfrm>
          <a:prstGeom prst="rect">
            <a:avLst/>
          </a:prstGeom>
          <a:solidFill>
            <a:schemeClr val="accent2"/>
          </a:solidFill>
        </p:spPr>
        <p:txBody>
          <a:bodyPr wrap="none">
            <a:spAutoFit/>
          </a:bodyPr>
          <a:lstStyle/>
          <a:p>
            <a:pPr algn="ctr"/>
            <a:r>
              <a:rPr lang="zh-CN" altLang="en-US" sz="4400" b="1" spc="225" dirty="0" smtClean="0">
                <a:ln w="0"/>
                <a:solidFill>
                  <a:schemeClr val="bg1"/>
                </a:solidFill>
                <a:latin typeface="+mj-ea"/>
                <a:ea typeface="+mj-ea"/>
              </a:rPr>
              <a:t>第</a:t>
            </a:r>
            <a:r>
              <a:rPr lang="en-US" altLang="zh-CN" sz="4400" b="1" spc="225" dirty="0" smtClean="0">
                <a:ln w="0"/>
                <a:solidFill>
                  <a:schemeClr val="bg1"/>
                </a:solidFill>
                <a:latin typeface="+mj-ea"/>
                <a:ea typeface="+mj-ea"/>
              </a:rPr>
              <a:t>2</a:t>
            </a:r>
            <a:r>
              <a:rPr lang="zh-CN" altLang="en-US" sz="4400" b="1" spc="225" dirty="0" smtClean="0">
                <a:ln w="0"/>
                <a:solidFill>
                  <a:schemeClr val="bg1"/>
                </a:solidFill>
                <a:latin typeface="+mj-ea"/>
                <a:ea typeface="+mj-ea"/>
              </a:rPr>
              <a:t>章</a:t>
            </a:r>
            <a:endParaRPr lang="zh-CN" altLang="en-US" sz="4400" b="1" spc="225" dirty="0">
              <a:ln w="0"/>
              <a:solidFill>
                <a:schemeClr val="bg1"/>
              </a:solidFill>
              <a:latin typeface="+mj-ea"/>
              <a:ea typeface="+mj-ea"/>
            </a:endParaRPr>
          </a:p>
        </p:txBody>
      </p:sp>
    </p:spTree>
    <p:extLst>
      <p:ext uri="{BB962C8B-B14F-4D97-AF65-F5344CB8AC3E}">
        <p14:creationId xmlns:p14="http://schemas.microsoft.com/office/powerpoint/2010/main" val="10391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normAutofit/>
          </a:bodyPr>
          <a:lstStyle/>
          <a:p>
            <a:pPr marL="485775" indent="-485775"/>
            <a:r>
              <a:rPr lang="zh-CN" altLang="en-US" dirty="0"/>
              <a:t>软件的编码阶段</a:t>
            </a:r>
          </a:p>
        </p:txBody>
      </p:sp>
      <p:sp>
        <p:nvSpPr>
          <p:cNvPr id="4" name="内容占位符 3"/>
          <p:cNvSpPr>
            <a:spLocks noGrp="1"/>
          </p:cNvSpPr>
          <p:nvPr>
            <p:ph idx="1"/>
          </p:nvPr>
        </p:nvSpPr>
        <p:spPr>
          <a:xfrm>
            <a:off x="768096" y="880393"/>
            <a:ext cx="7998714" cy="3806854"/>
          </a:xfrm>
        </p:spPr>
        <p:txBody>
          <a:bodyPr>
            <a:normAutofit/>
          </a:bodyPr>
          <a:lstStyle/>
          <a:p>
            <a:pPr marL="342900" indent="-342900"/>
            <a:r>
              <a:rPr lang="zh-CN" altLang="en-US" sz="2400" dirty="0"/>
              <a:t>编码就是把软件设计结果翻译成用某种程序设计语言书写的程序。这一阶段是软件工程的实施阶段。</a:t>
            </a:r>
          </a:p>
          <a:p>
            <a:pPr marL="342900" indent="-342900"/>
            <a:r>
              <a:rPr lang="zh-CN" altLang="en-US" sz="2400" dirty="0"/>
              <a:t>基本要求：</a:t>
            </a:r>
          </a:p>
          <a:p>
            <a:pPr marL="342900" indent="-342900"/>
            <a:r>
              <a:rPr lang="zh-CN" altLang="en-US" sz="2400" dirty="0"/>
              <a:t>熟悉编码规范，编写符合要求、风格统一的</a:t>
            </a:r>
            <a:r>
              <a:rPr lang="zh-CN" altLang="en-US" sz="2400" dirty="0" smtClean="0"/>
              <a:t>代码。</a:t>
            </a:r>
            <a:endParaRPr lang="zh-CN" altLang="en-US" sz="2400" dirty="0"/>
          </a:p>
          <a:p>
            <a:pPr marL="342900" indent="-342900"/>
            <a:r>
              <a:rPr lang="zh-CN" altLang="en-US" sz="2400" dirty="0"/>
              <a:t>虽然软件的质量主要取决于软件设计而非程序编码，但建立统一的编码规范，便于阅读和理解程序。好的编码规范可以使代码逻辑严谨，语义清楚，程序可读性强，并最终影响到软件系统的整体质量。</a:t>
            </a:r>
          </a:p>
          <a:p>
            <a:pPr marL="342900" indent="-342900"/>
            <a:endParaRPr lang="zh-CN" altLang="en-US" sz="2400" dirty="0"/>
          </a:p>
        </p:txBody>
      </p:sp>
      <p:sp>
        <p:nvSpPr>
          <p:cNvPr id="2" name="日期占位符 1"/>
          <p:cNvSpPr>
            <a:spLocks noGrp="1"/>
          </p:cNvSpPr>
          <p:nvPr>
            <p:ph type="dt" sz="half" idx="10"/>
          </p:nvPr>
        </p:nvSpPr>
        <p:spPr/>
        <p:txBody>
          <a:bodyPr/>
          <a:lstStyle/>
          <a:p>
            <a:fld id="{9DB5231D-6F4D-4DDA-93E6-E804F2942E10}" type="datetime1">
              <a:rPr lang="zh-CN" altLang="en-US" smtClean="0"/>
              <a:t>2020/6/10</a:t>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36</a:t>
            </a:fld>
            <a:endParaRPr lang="zh-CN" altLang="en-US" dirty="0"/>
          </a:p>
        </p:txBody>
      </p:sp>
    </p:spTree>
    <p:extLst>
      <p:ext uri="{BB962C8B-B14F-4D97-AF65-F5344CB8AC3E}">
        <p14:creationId xmlns:p14="http://schemas.microsoft.com/office/powerpoint/2010/main" val="13088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编写高质量代码</a:t>
            </a:r>
            <a:endParaRPr lang="zh-CN" altLang="en-US" dirty="0"/>
          </a:p>
        </p:txBody>
      </p:sp>
      <p:sp>
        <p:nvSpPr>
          <p:cNvPr id="3" name="内容占位符 2"/>
          <p:cNvSpPr>
            <a:spLocks noGrp="1"/>
          </p:cNvSpPr>
          <p:nvPr>
            <p:ph idx="1"/>
          </p:nvPr>
        </p:nvSpPr>
        <p:spPr>
          <a:xfrm>
            <a:off x="768097" y="925167"/>
            <a:ext cx="8090153" cy="3806854"/>
          </a:xfrm>
        </p:spPr>
        <p:txBody>
          <a:bodyPr>
            <a:normAutofit/>
          </a:bodyPr>
          <a:lstStyle/>
          <a:p>
            <a:pPr>
              <a:spcBef>
                <a:spcPts val="600"/>
              </a:spcBef>
            </a:pPr>
            <a:r>
              <a:rPr lang="zh-CN" altLang="en-US" dirty="0" smtClean="0"/>
              <a:t>请观看清华大学慕课视频</a:t>
            </a:r>
            <a:endParaRPr lang="en-US" altLang="zh-CN" dirty="0" smtClean="0"/>
          </a:p>
          <a:p>
            <a:pPr>
              <a:spcBef>
                <a:spcPts val="600"/>
              </a:spcBef>
            </a:pPr>
            <a:endParaRPr lang="en-US" altLang="zh-CN" dirty="0" smtClean="0"/>
          </a:p>
          <a:p>
            <a:pPr marL="0" indent="0" algn="ctr">
              <a:spcBef>
                <a:spcPts val="600"/>
              </a:spcBef>
              <a:buNone/>
            </a:pPr>
            <a:r>
              <a:rPr lang="zh-CN" altLang="en-US" dirty="0" smtClean="0"/>
              <a:t>第</a:t>
            </a:r>
            <a:r>
              <a:rPr lang="en-US" altLang="zh-CN" dirty="0" smtClean="0"/>
              <a:t>2</a:t>
            </a:r>
            <a:r>
              <a:rPr lang="zh-CN" altLang="en-US" dirty="0" smtClean="0"/>
              <a:t>章  编写</a:t>
            </a:r>
            <a:r>
              <a:rPr lang="zh-CN" altLang="en-US" dirty="0"/>
              <a:t>高质量</a:t>
            </a:r>
            <a:r>
              <a:rPr lang="zh-CN" altLang="en-US" dirty="0" smtClean="0"/>
              <a:t>代码</a:t>
            </a:r>
            <a:endParaRPr lang="en-US" altLang="zh-CN" dirty="0" smtClean="0"/>
          </a:p>
          <a:p>
            <a:pPr marL="0" indent="0" algn="ctr">
              <a:spcBef>
                <a:spcPts val="600"/>
              </a:spcBef>
              <a:buNone/>
            </a:pPr>
            <a:endParaRPr lang="en-US" altLang="zh-CN" dirty="0" smtClean="0"/>
          </a:p>
          <a:p>
            <a:pPr marL="0" indent="0" algn="l">
              <a:lnSpc>
                <a:spcPct val="100000"/>
              </a:lnSpc>
              <a:spcBef>
                <a:spcPts val="600"/>
              </a:spcBef>
              <a:buNone/>
            </a:pPr>
            <a:r>
              <a:rPr lang="en-US" altLang="zh-CN" sz="2400" dirty="0" smtClean="0"/>
              <a:t>     2.1 </a:t>
            </a:r>
            <a:r>
              <a:rPr lang="zh-CN" altLang="en-US" sz="2400" dirty="0" smtClean="0"/>
              <a:t>编程过程与规范                  </a:t>
            </a:r>
            <a:r>
              <a:rPr lang="en-US" altLang="zh-CN" sz="2400" dirty="0" smtClean="0"/>
              <a:t>2.2 </a:t>
            </a:r>
            <a:r>
              <a:rPr lang="zh-CN" altLang="en-US" sz="2400" dirty="0" smtClean="0"/>
              <a:t>良好的编程实践</a:t>
            </a:r>
            <a:endParaRPr lang="en-US" altLang="zh-CN" sz="2400" dirty="0" smtClean="0"/>
          </a:p>
          <a:p>
            <a:pPr marL="0" indent="0" algn="l">
              <a:lnSpc>
                <a:spcPct val="100000"/>
              </a:lnSpc>
              <a:spcBef>
                <a:spcPts val="600"/>
              </a:spcBef>
              <a:buNone/>
            </a:pPr>
            <a:r>
              <a:rPr lang="en-US" altLang="zh-CN" sz="2400" dirty="0" smtClean="0"/>
              <a:t>     2.3 Python</a:t>
            </a:r>
            <a:r>
              <a:rPr lang="zh-CN" altLang="en-US" sz="2400" dirty="0" smtClean="0"/>
              <a:t>集成开发环境简介   </a:t>
            </a:r>
            <a:r>
              <a:rPr lang="en-US" altLang="zh-CN" sz="2400" dirty="0" smtClean="0"/>
              <a:t>2.4 </a:t>
            </a:r>
            <a:r>
              <a:rPr lang="zh-CN" altLang="en-US" sz="2400" dirty="0" smtClean="0"/>
              <a:t>代码静态检查</a:t>
            </a:r>
            <a:endParaRPr lang="en-US" altLang="zh-CN" sz="2400" dirty="0" smtClean="0"/>
          </a:p>
          <a:p>
            <a:pPr marL="0" indent="0" algn="l">
              <a:lnSpc>
                <a:spcPct val="100000"/>
              </a:lnSpc>
              <a:spcBef>
                <a:spcPts val="600"/>
              </a:spcBef>
              <a:buNone/>
            </a:pPr>
            <a:r>
              <a:rPr lang="en-US" altLang="zh-CN" sz="2400" dirty="0" smtClean="0"/>
              <a:t>     2.5 </a:t>
            </a:r>
            <a:r>
              <a:rPr lang="zh-CN" altLang="en-US" sz="2400" dirty="0" smtClean="0"/>
              <a:t>代码性能分析                     </a:t>
            </a:r>
            <a:r>
              <a:rPr lang="en-US" altLang="zh-CN" sz="2400" dirty="0" smtClean="0"/>
              <a:t>2.6 </a:t>
            </a:r>
            <a:r>
              <a:rPr lang="zh-CN" altLang="en-US" sz="2400" dirty="0"/>
              <a:t>结</a:t>
            </a:r>
            <a:r>
              <a:rPr lang="zh-CN" altLang="en-US" sz="2400" dirty="0" smtClean="0"/>
              <a:t>对编程实践</a:t>
            </a:r>
            <a:endParaRPr lang="en-US" altLang="zh-CN" sz="2400" dirty="0" smtClean="0"/>
          </a:p>
        </p:txBody>
      </p:sp>
      <p:sp>
        <p:nvSpPr>
          <p:cNvPr id="4" name="日期占位符 3"/>
          <p:cNvSpPr>
            <a:spLocks noGrp="1"/>
          </p:cNvSpPr>
          <p:nvPr>
            <p:ph type="dt" sz="half" idx="10"/>
          </p:nvPr>
        </p:nvSpPr>
        <p:spPr/>
        <p:txBody>
          <a:bodyPr/>
          <a:lstStyle/>
          <a:p>
            <a:fld id="{F5763669-9119-4C41-A68A-4931E4A6F4FF}" type="datetime1">
              <a:rPr lang="zh-CN" altLang="en-US" smtClean="0"/>
              <a:t>2020/6/10</a:t>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37</a:t>
            </a:fld>
            <a:endParaRPr lang="zh-CN" altLang="en-US"/>
          </a:p>
        </p:txBody>
      </p:sp>
    </p:spTree>
    <p:extLst>
      <p:ext uri="{BB962C8B-B14F-4D97-AF65-F5344CB8AC3E}">
        <p14:creationId xmlns:p14="http://schemas.microsoft.com/office/powerpoint/2010/main" val="20519472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编程及规范化</a:t>
            </a:r>
          </a:p>
        </p:txBody>
      </p:sp>
      <p:sp>
        <p:nvSpPr>
          <p:cNvPr id="9" name="内容占位符 8"/>
          <p:cNvSpPr>
            <a:spLocks noGrp="1"/>
          </p:cNvSpPr>
          <p:nvPr>
            <p:ph idx="1"/>
          </p:nvPr>
        </p:nvSpPr>
        <p:spPr>
          <a:xfrm>
            <a:off x="768097" y="1040129"/>
            <a:ext cx="7832833" cy="3691891"/>
          </a:xfrm>
        </p:spPr>
        <p:txBody>
          <a:bodyPr/>
          <a:lstStyle/>
          <a:p>
            <a:r>
              <a:rPr lang="zh-CN" altLang="en-US" dirty="0"/>
              <a:t>编程是软件工程师的基本能力 </a:t>
            </a:r>
          </a:p>
          <a:p>
            <a:r>
              <a:rPr lang="zh-CN" altLang="en-US" dirty="0"/>
              <a:t>编写优雅的代码是每一个程序员的不懈追求 </a:t>
            </a:r>
          </a:p>
          <a:p>
            <a:r>
              <a:rPr lang="zh-CN" altLang="en-US" dirty="0"/>
              <a:t>编程是一门艺术，它能够展示结构之美、构造之美、表达之美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38</a:t>
            </a:fld>
            <a:endParaRPr lang="zh-CN" altLang="en-US" dirty="0"/>
          </a:p>
        </p:txBody>
      </p:sp>
      <p:sp>
        <p:nvSpPr>
          <p:cNvPr id="11" name="日期占位符 10"/>
          <p:cNvSpPr>
            <a:spLocks noGrp="1"/>
          </p:cNvSpPr>
          <p:nvPr>
            <p:ph type="dt" sz="half" idx="10"/>
          </p:nvPr>
        </p:nvSpPr>
        <p:spPr/>
        <p:txBody>
          <a:bodyPr/>
          <a:lstStyle/>
          <a:p>
            <a:fld id="{4E2D92E7-EAE0-4BC1-B1A9-5D60B81E28D6}" type="datetime1">
              <a:rPr lang="zh-CN" altLang="en-US" smtClean="0"/>
              <a:t>2020/6/10</a:t>
            </a:fld>
            <a:endParaRPr lang="zh-CN" altLang="en-US" dirty="0"/>
          </a:p>
        </p:txBody>
      </p:sp>
      <p:sp>
        <p:nvSpPr>
          <p:cNvPr id="12" name="页脚占位符 11"/>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1848219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p:txBody>
          <a:bodyPr>
            <a:normAutofit/>
          </a:bodyPr>
          <a:lstStyle/>
          <a:p>
            <a:pPr>
              <a:defRPr/>
            </a:pPr>
            <a:r>
              <a:rPr lang="zh-CN" altLang="en-US" dirty="0"/>
              <a:t>编程工作</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39</a:t>
            </a:fld>
            <a:endParaRPr lang="zh-CN" altLang="en-US" dirty="0"/>
          </a:p>
        </p:txBody>
      </p:sp>
      <p:sp>
        <p:nvSpPr>
          <p:cNvPr id="4" name="矩形 3"/>
          <p:cNvSpPr/>
          <p:nvPr/>
        </p:nvSpPr>
        <p:spPr>
          <a:xfrm>
            <a:off x="800100" y="798231"/>
            <a:ext cx="7932420" cy="1754326"/>
          </a:xfrm>
          <a:prstGeom prst="rect">
            <a:avLst/>
          </a:prstGeom>
        </p:spPr>
        <p:txBody>
          <a:bodyPr wrap="square">
            <a:spAutoFit/>
          </a:bodyPr>
          <a:lstStyle/>
          <a:p>
            <a:pPr>
              <a:lnSpc>
                <a:spcPct val="150000"/>
              </a:lnSpc>
            </a:pPr>
            <a:r>
              <a:rPr lang="zh-CN" altLang="en-US" sz="2400" dirty="0">
                <a:latin typeface="+mj-ea"/>
                <a:ea typeface="+mj-ea"/>
              </a:rPr>
              <a:t>软件编程是一个复杂而迭代的过程，它不仅仅是编写代码，还应该包括代码审查、单元测试、代码优化、集成调试等一系列工作。</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5331" y="2427607"/>
            <a:ext cx="6412962" cy="209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日期占位符 5"/>
          <p:cNvSpPr>
            <a:spLocks noGrp="1"/>
          </p:cNvSpPr>
          <p:nvPr>
            <p:ph type="dt" sz="half" idx="10"/>
          </p:nvPr>
        </p:nvSpPr>
        <p:spPr/>
        <p:txBody>
          <a:bodyPr/>
          <a:lstStyle/>
          <a:p>
            <a:fld id="{08370E01-35CC-4D0A-B973-773D70329D0C}" type="datetime1">
              <a:rPr lang="zh-CN" altLang="en-US" smtClean="0"/>
              <a:t>2020/6/10</a:t>
            </a:fld>
            <a:endParaRPr lang="zh-CN" altLang="en-US" dirty="0"/>
          </a:p>
        </p:txBody>
      </p:sp>
      <p:sp>
        <p:nvSpPr>
          <p:cNvPr id="7" name="页脚占位符 6"/>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30857122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p:txBody>
          <a:bodyPr>
            <a:normAutofit/>
          </a:bodyPr>
          <a:lstStyle/>
          <a:p>
            <a:r>
              <a:rPr lang="zh-CN" altLang="en-US" sz="2400" dirty="0"/>
              <a:t>软件系统设计包括：</a:t>
            </a:r>
          </a:p>
          <a:p>
            <a:pPr lvl="1"/>
            <a:r>
              <a:rPr lang="zh-CN" altLang="en-US" dirty="0"/>
              <a:t>总体设计</a:t>
            </a:r>
          </a:p>
          <a:p>
            <a:pPr lvl="2"/>
            <a:r>
              <a:rPr lang="zh-CN" altLang="en-US" dirty="0"/>
              <a:t>体系结构设计</a:t>
            </a:r>
          </a:p>
          <a:p>
            <a:pPr lvl="2"/>
            <a:r>
              <a:rPr lang="zh-CN" altLang="en-US" dirty="0"/>
              <a:t>模块设计</a:t>
            </a:r>
            <a:endParaRPr lang="en-US" altLang="zh-CN" dirty="0"/>
          </a:p>
          <a:p>
            <a:pPr lvl="2"/>
            <a:r>
              <a:rPr lang="zh-CN" altLang="en-US" dirty="0"/>
              <a:t>用户界面设计</a:t>
            </a:r>
            <a:endParaRPr lang="zh-CN" altLang="en-US" sz="1600" dirty="0"/>
          </a:p>
          <a:p>
            <a:pPr lvl="1"/>
            <a:r>
              <a:rPr lang="zh-CN" altLang="en-US" dirty="0"/>
              <a:t>详细设计</a:t>
            </a:r>
          </a:p>
          <a:p>
            <a:pPr lvl="2"/>
            <a:r>
              <a:rPr lang="zh-CN" altLang="en-US" dirty="0"/>
              <a:t>数据结构与算法设计</a:t>
            </a:r>
          </a:p>
        </p:txBody>
      </p:sp>
      <p:sp>
        <p:nvSpPr>
          <p:cNvPr id="5122" name="灯片编号占位符 4"/>
          <p:cNvSpPr>
            <a:spLocks noGrp="1"/>
          </p:cNvSpPr>
          <p:nvPr>
            <p:ph type="sldNum" sz="quarter" idx="12"/>
          </p:nvPr>
        </p:nvSpPr>
        <p:spPr>
          <a:noFill/>
        </p:spPr>
        <p:txBody>
          <a:bodyPr/>
          <a:lstStyle/>
          <a:p>
            <a:fld id="{4473595B-1867-4F83-8FC6-F3C5FE11C786}" type="slidenum">
              <a:rPr lang="en-US" altLang="zh-CN" smtClean="0">
                <a:solidFill>
                  <a:srgbClr val="002060"/>
                </a:solidFill>
              </a:rPr>
              <a:pPr/>
              <a:t>4</a:t>
            </a:fld>
            <a:endParaRPr lang="en-US" altLang="zh-CN">
              <a:solidFill>
                <a:srgbClr val="002060"/>
              </a:solidFill>
            </a:endParaRPr>
          </a:p>
        </p:txBody>
      </p:sp>
      <p:sp>
        <p:nvSpPr>
          <p:cNvPr id="5123" name="Rectangle 2"/>
          <p:cNvSpPr>
            <a:spLocks noGrp="1" noChangeArrowheads="1"/>
          </p:cNvSpPr>
          <p:nvPr>
            <p:ph type="title"/>
          </p:nvPr>
        </p:nvSpPr>
        <p:spPr/>
        <p:txBody>
          <a:bodyPr/>
          <a:lstStyle/>
          <a:p>
            <a:pPr eaLnBrk="1" hangingPunct="1"/>
            <a:r>
              <a:rPr lang="zh-CN" altLang="en-US" dirty="0"/>
              <a:t>软件</a:t>
            </a:r>
            <a:r>
              <a:rPr lang="zh-CN" altLang="en-US" b="1" dirty="0"/>
              <a:t>开发阶段</a:t>
            </a:r>
          </a:p>
        </p:txBody>
      </p:sp>
      <p:sp>
        <p:nvSpPr>
          <p:cNvPr id="137220" name="AutoShape 4"/>
          <p:cNvSpPr>
            <a:spLocks noChangeArrowheads="1"/>
          </p:cNvSpPr>
          <p:nvPr/>
        </p:nvSpPr>
        <p:spPr bwMode="auto">
          <a:xfrm>
            <a:off x="4160521" y="107764"/>
            <a:ext cx="4697730" cy="1013222"/>
          </a:xfrm>
          <a:prstGeom prst="wedgeRoundRectCallout">
            <a:avLst>
              <a:gd name="adj1" fmla="val -65881"/>
              <a:gd name="adj2" fmla="val 147980"/>
              <a:gd name="adj3" fmla="val 16667"/>
            </a:avLst>
          </a:prstGeom>
          <a:solidFill>
            <a:schemeClr val="bg2"/>
          </a:solidFill>
          <a:ln w="9525">
            <a:solidFill>
              <a:schemeClr val="tx1"/>
            </a:solidFill>
            <a:miter lim="800000"/>
            <a:headEnd/>
            <a:tailEnd/>
          </a:ln>
        </p:spPr>
        <p:txBody>
          <a:bodyPr/>
          <a:lstStyle/>
          <a:p>
            <a:r>
              <a:rPr lang="zh-CN" altLang="en-US" dirty="0">
                <a:solidFill>
                  <a:srgbClr val="002060"/>
                </a:solidFill>
                <a:latin typeface="+mj-ea"/>
                <a:ea typeface="+mj-ea"/>
              </a:rPr>
              <a:t>体系结构就如同人的骨架。如果某个家伙的骨架是猴子，那么无论怎样喂养和美容，他始终都是猴子，不会成为人。</a:t>
            </a:r>
          </a:p>
        </p:txBody>
      </p:sp>
      <p:sp>
        <p:nvSpPr>
          <p:cNvPr id="137221" name="AutoShape 5"/>
          <p:cNvSpPr>
            <a:spLocks noChangeArrowheads="1"/>
          </p:cNvSpPr>
          <p:nvPr/>
        </p:nvSpPr>
        <p:spPr bwMode="auto">
          <a:xfrm>
            <a:off x="4153972" y="948980"/>
            <a:ext cx="4772489" cy="1878764"/>
          </a:xfrm>
          <a:prstGeom prst="wedgeRoundRectCallout">
            <a:avLst>
              <a:gd name="adj1" fmla="val -66926"/>
              <a:gd name="adj2" fmla="val 43704"/>
              <a:gd name="adj3" fmla="val 16667"/>
            </a:avLst>
          </a:prstGeom>
          <a:solidFill>
            <a:schemeClr val="bg2"/>
          </a:solidFill>
          <a:ln w="9525">
            <a:solidFill>
              <a:schemeClr val="tx1"/>
            </a:solidFill>
            <a:miter lim="800000"/>
            <a:headEnd/>
            <a:tailEnd/>
          </a:ln>
        </p:spPr>
        <p:txBody>
          <a:bodyPr/>
          <a:lstStyle/>
          <a:p>
            <a:pPr algn="ctr"/>
            <a:r>
              <a:rPr lang="zh-CN" altLang="en-US" dirty="0">
                <a:solidFill>
                  <a:srgbClr val="002060"/>
                </a:solidFill>
                <a:latin typeface="+mj-ea"/>
                <a:ea typeface="+mj-ea"/>
              </a:rPr>
              <a:t>模块就如同人的器官，具有特定的功能。人体中最出色的模块设计之一是手，手只有几种动作，却能做无限多的事情。人体中最糟糕的模块设计之一是嘴巴，嘴巴将最有价值但毫无相干的几种功能如吃饭、说话混为一体，使之无法并行处理，真乃人类之不幸。 </a:t>
            </a:r>
          </a:p>
        </p:txBody>
      </p:sp>
      <p:sp>
        <p:nvSpPr>
          <p:cNvPr id="137223" name="AutoShape 7"/>
          <p:cNvSpPr>
            <a:spLocks noChangeArrowheads="1"/>
          </p:cNvSpPr>
          <p:nvPr/>
        </p:nvSpPr>
        <p:spPr bwMode="auto">
          <a:xfrm>
            <a:off x="4145280" y="2095047"/>
            <a:ext cx="4781181" cy="1276803"/>
          </a:xfrm>
          <a:prstGeom prst="wedgeRoundRectCallout">
            <a:avLst>
              <a:gd name="adj1" fmla="val -65511"/>
              <a:gd name="adj2" fmla="val 34917"/>
              <a:gd name="adj3" fmla="val 16667"/>
            </a:avLst>
          </a:prstGeom>
          <a:solidFill>
            <a:schemeClr val="bg2"/>
          </a:solidFill>
          <a:ln w="9525">
            <a:solidFill>
              <a:schemeClr val="tx1"/>
            </a:solidFill>
            <a:miter lim="800000"/>
            <a:headEnd/>
            <a:tailEnd/>
          </a:ln>
        </p:spPr>
        <p:txBody>
          <a:bodyPr/>
          <a:lstStyle/>
          <a:p>
            <a:r>
              <a:rPr lang="zh-CN" altLang="en-US" dirty="0">
                <a:solidFill>
                  <a:srgbClr val="002060"/>
                </a:solidFill>
                <a:latin typeface="+mj-ea"/>
                <a:ea typeface="+mj-ea"/>
              </a:rPr>
              <a:t>用户界面就如同人的外表，最容易让人一见钟情或一见恶心。象人类追求心灵美和外表美那样，软件系统也追求（内在的）功能强大和（外表的）界面友好。</a:t>
            </a:r>
          </a:p>
        </p:txBody>
      </p:sp>
      <p:sp>
        <p:nvSpPr>
          <p:cNvPr id="2" name="日期占位符 1"/>
          <p:cNvSpPr>
            <a:spLocks noGrp="1"/>
          </p:cNvSpPr>
          <p:nvPr>
            <p:ph type="dt" sz="half" idx="10"/>
          </p:nvPr>
        </p:nvSpPr>
        <p:spPr/>
        <p:txBody>
          <a:bodyPr/>
          <a:lstStyle/>
          <a:p>
            <a:fld id="{A977B9D1-B76F-451B-ACD7-5493CB398750}" type="datetime1">
              <a:rPr lang="zh-CN" altLang="en-US" smtClean="0"/>
              <a:t>2020/6/10</a:t>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137224" name="AutoShape 8"/>
          <p:cNvSpPr>
            <a:spLocks noChangeArrowheads="1"/>
          </p:cNvSpPr>
          <p:nvPr/>
        </p:nvSpPr>
        <p:spPr bwMode="auto">
          <a:xfrm>
            <a:off x="4134032" y="2631925"/>
            <a:ext cx="4882967" cy="2426843"/>
          </a:xfrm>
          <a:prstGeom prst="wedgeRoundRectCallout">
            <a:avLst>
              <a:gd name="adj1" fmla="val -56297"/>
              <a:gd name="adj2" fmla="val 15065"/>
              <a:gd name="adj3" fmla="val 16667"/>
            </a:avLst>
          </a:prstGeom>
          <a:solidFill>
            <a:schemeClr val="bg2"/>
          </a:solidFill>
          <a:ln w="9525">
            <a:solidFill>
              <a:schemeClr val="tx1"/>
            </a:solidFill>
            <a:miter lim="800000"/>
            <a:headEnd/>
            <a:tailEnd/>
          </a:ln>
        </p:spPr>
        <p:txBody>
          <a:bodyPr/>
          <a:lstStyle/>
          <a:p>
            <a:r>
              <a:rPr lang="zh-CN" altLang="en-US" dirty="0">
                <a:solidFill>
                  <a:srgbClr val="002060"/>
                </a:solidFill>
                <a:latin typeface="+mj-ea"/>
                <a:ea typeface="+mj-ea"/>
              </a:rPr>
              <a:t>数据结构与算法就如同人的血脉和神经，它让器官具有生命并能发挥功能。数据结构与算法分布在体系结构和模块中，它将协调系统的各个功能。人的耳朵和嘴巴虽然是相对独立的器官，但如果耳朵失聪了，嘴巴就只能发出</a:t>
            </a:r>
            <a:r>
              <a:rPr lang="zh-CN" altLang="en-US" dirty="0">
                <a:solidFill>
                  <a:srgbClr val="002060"/>
                </a:solidFill>
                <a:latin typeface="+mj-ea"/>
                <a:ea typeface="+mj-ea"/>
                <a:cs typeface="Times New Roman" pitchFamily="18" charset="0"/>
              </a:rPr>
              <a:t>“</a:t>
            </a:r>
            <a:r>
              <a:rPr lang="zh-CN" altLang="en-US" dirty="0">
                <a:solidFill>
                  <a:srgbClr val="002060"/>
                </a:solidFill>
                <a:latin typeface="+mj-ea"/>
                <a:ea typeface="+mj-ea"/>
              </a:rPr>
              <a:t>啊</a:t>
            </a:r>
            <a:r>
              <a:rPr lang="zh-CN" altLang="en-US" dirty="0">
                <a:solidFill>
                  <a:srgbClr val="002060"/>
                </a:solidFill>
                <a:latin typeface="+mj-ea"/>
                <a:ea typeface="+mj-ea"/>
                <a:cs typeface="Times New Roman" pitchFamily="18" charset="0"/>
              </a:rPr>
              <a:t>”“</a:t>
            </a:r>
            <a:r>
              <a:rPr lang="zh-CN" altLang="en-US" dirty="0">
                <a:solidFill>
                  <a:srgbClr val="002060"/>
                </a:solidFill>
                <a:latin typeface="+mj-ea"/>
                <a:ea typeface="+mj-ea"/>
              </a:rPr>
              <a:t>呜</a:t>
            </a:r>
            <a:r>
              <a:rPr lang="zh-CN" altLang="en-US" dirty="0">
                <a:solidFill>
                  <a:srgbClr val="002060"/>
                </a:solidFill>
                <a:latin typeface="+mj-ea"/>
                <a:ea typeface="+mj-ea"/>
                <a:cs typeface="Times New Roman" pitchFamily="18" charset="0"/>
              </a:rPr>
              <a:t>”</a:t>
            </a:r>
            <a:r>
              <a:rPr lang="zh-CN" altLang="en-US" dirty="0">
                <a:solidFill>
                  <a:srgbClr val="002060"/>
                </a:solidFill>
                <a:latin typeface="+mj-ea"/>
                <a:ea typeface="+mj-ea"/>
              </a:rPr>
              <a:t>的声音，等于丧失了说话的功能，可人们却又能用手势代替说话。人体的数据结构与算法设计真是十分神奇。</a:t>
            </a:r>
          </a:p>
        </p:txBody>
      </p:sp>
    </p:spTree>
    <p:extLst>
      <p:ext uri="{BB962C8B-B14F-4D97-AF65-F5344CB8AC3E}">
        <p14:creationId xmlns:p14="http://schemas.microsoft.com/office/powerpoint/2010/main" val="310019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37220"/>
                                        </p:tgtEl>
                                        <p:attrNameLst>
                                          <p:attrName>style.visibility</p:attrName>
                                        </p:attrNameLst>
                                      </p:cBhvr>
                                      <p:to>
                                        <p:strVal val="visible"/>
                                      </p:to>
                                    </p:set>
                                    <p:animEffect transition="in" filter="barn(inHorizontal)">
                                      <p:cBhvr>
                                        <p:cTn id="7" dur="500"/>
                                        <p:tgtEl>
                                          <p:spTgt spid="137220"/>
                                        </p:tgtEl>
                                      </p:cBhvr>
                                    </p:animEffect>
                                  </p:childTnLst>
                                  <p:subTnLst>
                                    <p:set>
                                      <p:cBhvr override="childStyle">
                                        <p:cTn dur="1" fill="hold" display="0" masterRel="nextClick" afterEffect="1"/>
                                        <p:tgtEl>
                                          <p:spTgt spid="13722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7221"/>
                                        </p:tgtEl>
                                        <p:attrNameLst>
                                          <p:attrName>style.visibility</p:attrName>
                                        </p:attrNameLst>
                                      </p:cBhvr>
                                      <p:to>
                                        <p:strVal val="visible"/>
                                      </p:to>
                                    </p:set>
                                    <p:animEffect transition="in" filter="blinds(horizontal)">
                                      <p:cBhvr>
                                        <p:cTn id="12" dur="500"/>
                                        <p:tgtEl>
                                          <p:spTgt spid="137221"/>
                                        </p:tgtEl>
                                      </p:cBhvr>
                                    </p:animEffect>
                                  </p:childTnLst>
                                  <p:subTnLst>
                                    <p:set>
                                      <p:cBhvr override="childStyle">
                                        <p:cTn dur="1" fill="hold" display="0" masterRel="nextClick" afterEffect="1"/>
                                        <p:tgtEl>
                                          <p:spTgt spid="137221"/>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37223"/>
                                        </p:tgtEl>
                                        <p:attrNameLst>
                                          <p:attrName>style.visibility</p:attrName>
                                        </p:attrNameLst>
                                      </p:cBhvr>
                                      <p:to>
                                        <p:strVal val="visible"/>
                                      </p:to>
                                    </p:set>
                                    <p:animEffect transition="in" filter="randombar(horizontal)">
                                      <p:cBhvr>
                                        <p:cTn id="17" dur="500"/>
                                        <p:tgtEl>
                                          <p:spTgt spid="13722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37224"/>
                                        </p:tgtEl>
                                        <p:attrNameLst>
                                          <p:attrName>style.visibility</p:attrName>
                                        </p:attrNameLst>
                                      </p:cBhvr>
                                      <p:to>
                                        <p:strVal val="visible"/>
                                      </p:to>
                                    </p:set>
                                    <p:animEffect transition="in" filter="randombar(horizontal)">
                                      <p:cBhvr>
                                        <p:cTn id="22" dur="500"/>
                                        <p:tgtEl>
                                          <p:spTgt spid="137224"/>
                                        </p:tgtEl>
                                      </p:cBhvr>
                                    </p:animEffect>
                                  </p:childTnLst>
                                  <p:subTnLst>
                                    <p:set>
                                      <p:cBhvr override="childStyle">
                                        <p:cTn dur="1" fill="hold" display="0" masterRel="nextClick" afterEffect="1"/>
                                        <p:tgtEl>
                                          <p:spTgt spid="13722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animBg="1" autoUpdateAnimBg="0"/>
      <p:bldP spid="137221" grpId="0" animBg="1" autoUpdateAnimBg="0"/>
      <p:bldP spid="137223" grpId="0" animBg="1"/>
      <p:bldP spid="137224"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68097" y="868017"/>
            <a:ext cx="7832833" cy="3806854"/>
          </a:xfrm>
        </p:spPr>
        <p:txBody>
          <a:bodyPr>
            <a:noAutofit/>
          </a:bodyPr>
          <a:lstStyle/>
          <a:p>
            <a:pPr marL="342900" indent="-342900">
              <a:buFont typeface="+mj-lt"/>
              <a:buAutoNum type="arabicPeriod"/>
            </a:pPr>
            <a:r>
              <a:rPr lang="zh-CN" altLang="en-US" sz="2400" dirty="0"/>
              <a:t>选择程序设计语言</a:t>
            </a:r>
            <a:endParaRPr lang="en-US" altLang="zh-CN" sz="2400" dirty="0"/>
          </a:p>
          <a:p>
            <a:pPr marL="257175" lvl="1" indent="0">
              <a:buNone/>
            </a:pPr>
            <a:r>
              <a:rPr lang="en-US" altLang="zh-CN" sz="2000" dirty="0" smtClean="0"/>
              <a:t>	</a:t>
            </a:r>
            <a:r>
              <a:rPr lang="zh-CN" altLang="en-US" sz="2000" dirty="0" smtClean="0"/>
              <a:t>根据</a:t>
            </a:r>
            <a:r>
              <a:rPr lang="zh-CN" altLang="en-US" sz="2000" dirty="0"/>
              <a:t>软件的类型、质量要求、技术水平、开发环境成本、软件可移植性等多方面考虑选择合适的语言。</a:t>
            </a:r>
            <a:endParaRPr lang="en-US" altLang="zh-CN" sz="2000" dirty="0"/>
          </a:p>
          <a:p>
            <a:pPr marL="342900" indent="-342900">
              <a:buFont typeface="+mj-lt"/>
              <a:buAutoNum type="arabicPeriod"/>
            </a:pPr>
            <a:r>
              <a:rPr lang="zh-CN" altLang="en-US" sz="2400" dirty="0"/>
              <a:t>制定编码规范</a:t>
            </a:r>
            <a:endParaRPr lang="en-US" altLang="zh-CN" sz="2400" dirty="0"/>
          </a:p>
          <a:p>
            <a:pPr marL="257175" lvl="1" indent="0">
              <a:buNone/>
            </a:pPr>
            <a:r>
              <a:rPr lang="en-US" altLang="zh-CN" sz="2000" dirty="0" smtClean="0"/>
              <a:t>	</a:t>
            </a:r>
            <a:r>
              <a:rPr lang="zh-CN" altLang="en-US" sz="2000" dirty="0" smtClean="0"/>
              <a:t>在</a:t>
            </a:r>
            <a:r>
              <a:rPr lang="zh-CN" altLang="en-US" sz="2000" dirty="0"/>
              <a:t>开发软件的生命周期中，程序要被重新阅读，程序的可读性会影响软件开发成本。</a:t>
            </a:r>
            <a:endParaRPr lang="en-US" altLang="zh-CN" sz="2000" dirty="0"/>
          </a:p>
          <a:p>
            <a:pPr marL="342900" indent="-342900">
              <a:buFont typeface="+mj-lt"/>
              <a:buAutoNum type="arabicPeriod"/>
            </a:pPr>
            <a:r>
              <a:rPr lang="zh-CN" altLang="en-US" sz="2400" dirty="0"/>
              <a:t>约定编码</a:t>
            </a:r>
            <a:r>
              <a:rPr lang="zh-CN" altLang="en-US" sz="2400" dirty="0" smtClean="0"/>
              <a:t>风格</a:t>
            </a:r>
            <a:endParaRPr lang="en-US" altLang="zh-CN" sz="2400" dirty="0"/>
          </a:p>
          <a:p>
            <a:pPr marL="342900" indent="-342900">
              <a:buFont typeface="+mj-lt"/>
              <a:buAutoNum type="arabicPeriod"/>
            </a:pPr>
            <a:r>
              <a:rPr lang="zh-CN" altLang="en-US" sz="2400" dirty="0"/>
              <a:t>搭建软件开发环境</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40</a:t>
            </a:fld>
            <a:endParaRPr lang="zh-CN" altLang="en-US" dirty="0"/>
          </a:p>
        </p:txBody>
      </p:sp>
      <p:sp>
        <p:nvSpPr>
          <p:cNvPr id="4" name="标题 3"/>
          <p:cNvSpPr>
            <a:spLocks noGrp="1"/>
          </p:cNvSpPr>
          <p:nvPr>
            <p:ph type="title"/>
          </p:nvPr>
        </p:nvSpPr>
        <p:spPr/>
        <p:txBody>
          <a:bodyPr/>
          <a:lstStyle/>
          <a:p>
            <a:r>
              <a:rPr lang="zh-CN" altLang="en-US" dirty="0"/>
              <a:t>在编码之前，需要做以下事情：</a:t>
            </a:r>
          </a:p>
        </p:txBody>
      </p:sp>
      <p:sp>
        <p:nvSpPr>
          <p:cNvPr id="5" name="日期占位符 4"/>
          <p:cNvSpPr>
            <a:spLocks noGrp="1"/>
          </p:cNvSpPr>
          <p:nvPr>
            <p:ph type="dt" sz="half" idx="10"/>
          </p:nvPr>
        </p:nvSpPr>
        <p:spPr/>
        <p:txBody>
          <a:bodyPr/>
          <a:lstStyle/>
          <a:p>
            <a:fld id="{00900E2E-7284-4761-9A29-00D2835B21CF}" type="datetime1">
              <a:rPr lang="zh-CN" altLang="en-US" smtClean="0"/>
              <a:t>2020/6/10</a:t>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3004574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zh-CN" altLang="en-US" dirty="0"/>
              <a:t>编码规范的重要意义</a:t>
            </a:r>
          </a:p>
        </p:txBody>
      </p:sp>
      <p:sp>
        <p:nvSpPr>
          <p:cNvPr id="513027" name="Rectangle 3"/>
          <p:cNvSpPr>
            <a:spLocks noGrp="1" noChangeArrowheads="1"/>
          </p:cNvSpPr>
          <p:nvPr>
            <p:ph idx="1"/>
          </p:nvPr>
        </p:nvSpPr>
        <p:spPr>
          <a:xfrm>
            <a:off x="813817" y="828912"/>
            <a:ext cx="8090153" cy="3823097"/>
          </a:xfrm>
        </p:spPr>
        <p:txBody>
          <a:bodyPr>
            <a:noAutofit/>
          </a:bodyPr>
          <a:lstStyle/>
          <a:p>
            <a:pPr marL="0" indent="0">
              <a:lnSpc>
                <a:spcPct val="100000"/>
              </a:lnSpc>
              <a:buNone/>
            </a:pPr>
            <a:r>
              <a:rPr lang="zh-CN" altLang="en-US" sz="2000" dirty="0"/>
              <a:t>编码规范对于程序员而言尤为重要，有以下几个原因：</a:t>
            </a:r>
          </a:p>
          <a:p>
            <a:pPr marL="0" indent="0">
              <a:buNone/>
            </a:pPr>
            <a:r>
              <a:rPr lang="zh-CN" altLang="en-US" sz="2000" dirty="0"/>
              <a:t>◆  一个软件的生命周期中，</a:t>
            </a:r>
            <a:r>
              <a:rPr lang="en-US" altLang="zh-CN" sz="2000" dirty="0"/>
              <a:t>80%</a:t>
            </a:r>
            <a:r>
              <a:rPr lang="zh-CN" altLang="en-US" sz="2000" dirty="0"/>
              <a:t>的花费在于维护。</a:t>
            </a:r>
          </a:p>
          <a:p>
            <a:pPr marL="0" indent="0">
              <a:buNone/>
            </a:pPr>
            <a:r>
              <a:rPr lang="zh-CN" altLang="en-US" sz="2000" dirty="0"/>
              <a:t>◆  几乎没有任何一个软件，在其整个生命同期中，均由最初的开发人员来维护。</a:t>
            </a:r>
          </a:p>
          <a:p>
            <a:pPr marL="0" indent="0">
              <a:buNone/>
            </a:pPr>
            <a:r>
              <a:rPr lang="zh-CN" altLang="en-US" sz="2000" dirty="0"/>
              <a:t>◆  编码规范可以改善软件的可读性，可以让程序员尽快而彻底地理解新代码。</a:t>
            </a:r>
          </a:p>
          <a:p>
            <a:pPr marL="0" indent="0">
              <a:buNone/>
            </a:pPr>
            <a:r>
              <a:rPr lang="zh-CN" altLang="en-US" sz="2000" dirty="0"/>
              <a:t>◆  如果你将源码作为产品发布，就需要确认它是否被很好的打包并且清晰无误，一如你已构建的其它任何产品。</a:t>
            </a:r>
          </a:p>
          <a:p>
            <a:r>
              <a:rPr lang="zh-CN" altLang="en-US" sz="2000" b="1" dirty="0">
                <a:solidFill>
                  <a:srgbClr val="FF0000"/>
                </a:solidFill>
              </a:rPr>
              <a:t>为了执行规范，每个软件开发人员必须一致遵守编码规范。</a:t>
            </a:r>
            <a:endParaRPr lang="en-US" altLang="zh-CN" sz="2000" b="1" dirty="0">
              <a:solidFill>
                <a:srgbClr val="FF0000"/>
              </a:solidFill>
            </a:endParaRPr>
          </a:p>
        </p:txBody>
      </p:sp>
      <p:sp>
        <p:nvSpPr>
          <p:cNvPr id="2" name="日期占位符 1"/>
          <p:cNvSpPr>
            <a:spLocks noGrp="1"/>
          </p:cNvSpPr>
          <p:nvPr>
            <p:ph type="dt" sz="half" idx="10"/>
          </p:nvPr>
        </p:nvSpPr>
        <p:spPr/>
        <p:txBody>
          <a:bodyPr/>
          <a:lstStyle/>
          <a:p>
            <a:fld id="{DB50B11E-B2FE-4212-BB9F-D750962EE838}" type="datetime1">
              <a:rPr lang="zh-CN" altLang="en-US" smtClean="0"/>
              <a:t>2020/6/10</a:t>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41</a:t>
            </a:fld>
            <a:endParaRPr lang="zh-CN" altLang="en-US" dirty="0"/>
          </a:p>
        </p:txBody>
      </p:sp>
    </p:spTree>
    <p:extLst>
      <p:ext uri="{BB962C8B-B14F-4D97-AF65-F5344CB8AC3E}">
        <p14:creationId xmlns:p14="http://schemas.microsoft.com/office/powerpoint/2010/main" val="270245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3027">
                                            <p:txEl>
                                              <p:pRg st="0" end="0"/>
                                            </p:txEl>
                                          </p:spTgt>
                                        </p:tgtEl>
                                        <p:attrNameLst>
                                          <p:attrName>style.visibility</p:attrName>
                                        </p:attrNameLst>
                                      </p:cBhvr>
                                      <p:to>
                                        <p:strVal val="visible"/>
                                      </p:to>
                                    </p:set>
                                    <p:animEffect transition="in" filter="wipe(up)">
                                      <p:cBhvr>
                                        <p:cTn id="7" dur="500"/>
                                        <p:tgtEl>
                                          <p:spTgt spid="513027">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13027">
                                            <p:txEl>
                                              <p:pRg st="1" end="1"/>
                                            </p:txEl>
                                          </p:spTgt>
                                        </p:tgtEl>
                                        <p:attrNameLst>
                                          <p:attrName>style.visibility</p:attrName>
                                        </p:attrNameLst>
                                      </p:cBhvr>
                                      <p:to>
                                        <p:strVal val="visible"/>
                                      </p:to>
                                    </p:set>
                                    <p:animEffect transition="in" filter="wipe(up)">
                                      <p:cBhvr>
                                        <p:cTn id="11" dur="500"/>
                                        <p:tgtEl>
                                          <p:spTgt spid="513027">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13027">
                                            <p:txEl>
                                              <p:pRg st="2" end="2"/>
                                            </p:txEl>
                                          </p:spTgt>
                                        </p:tgtEl>
                                        <p:attrNameLst>
                                          <p:attrName>style.visibility</p:attrName>
                                        </p:attrNameLst>
                                      </p:cBhvr>
                                      <p:to>
                                        <p:strVal val="visible"/>
                                      </p:to>
                                    </p:set>
                                    <p:animEffect transition="in" filter="wipe(up)">
                                      <p:cBhvr>
                                        <p:cTn id="15" dur="500"/>
                                        <p:tgtEl>
                                          <p:spTgt spid="513027">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13027">
                                            <p:txEl>
                                              <p:pRg st="3" end="3"/>
                                            </p:txEl>
                                          </p:spTgt>
                                        </p:tgtEl>
                                        <p:attrNameLst>
                                          <p:attrName>style.visibility</p:attrName>
                                        </p:attrNameLst>
                                      </p:cBhvr>
                                      <p:to>
                                        <p:strVal val="visible"/>
                                      </p:to>
                                    </p:set>
                                    <p:animEffect transition="in" filter="wipe(up)">
                                      <p:cBhvr>
                                        <p:cTn id="19" dur="500"/>
                                        <p:tgtEl>
                                          <p:spTgt spid="513027">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13027">
                                            <p:txEl>
                                              <p:pRg st="4" end="4"/>
                                            </p:txEl>
                                          </p:spTgt>
                                        </p:tgtEl>
                                        <p:attrNameLst>
                                          <p:attrName>style.visibility</p:attrName>
                                        </p:attrNameLst>
                                      </p:cBhvr>
                                      <p:to>
                                        <p:strVal val="visible"/>
                                      </p:to>
                                    </p:set>
                                    <p:animEffect transition="in" filter="wipe(up)">
                                      <p:cBhvr>
                                        <p:cTn id="23" dur="500"/>
                                        <p:tgtEl>
                                          <p:spTgt spid="51302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513027">
                                            <p:txEl>
                                              <p:pRg st="5" end="5"/>
                                            </p:txEl>
                                          </p:spTgt>
                                        </p:tgtEl>
                                        <p:attrNameLst>
                                          <p:attrName>style.visibility</p:attrName>
                                        </p:attrNameLst>
                                      </p:cBhvr>
                                      <p:to>
                                        <p:strVal val="visible"/>
                                      </p:to>
                                    </p:set>
                                    <p:animEffect transition="in" filter="wipe(up)">
                                      <p:cBhvr>
                                        <p:cTn id="28" dur="500"/>
                                        <p:tgtEl>
                                          <p:spTgt spid="5130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57300" y="1273762"/>
            <a:ext cx="6515100" cy="1754326"/>
          </a:xfrm>
          <a:prstGeom prst="rect">
            <a:avLst/>
          </a:prstGeom>
        </p:spPr>
        <p:txBody>
          <a:bodyPr wrap="square">
            <a:spAutoFit/>
          </a:bodyPr>
          <a:lstStyle/>
          <a:p>
            <a:pPr>
              <a:lnSpc>
                <a:spcPct val="150000"/>
              </a:lnSpc>
            </a:pPr>
            <a:r>
              <a:rPr lang="en-US" altLang="zh-CN" sz="2400" dirty="0">
                <a:latin typeface="+mj-ea"/>
                <a:ea typeface="+mj-ea"/>
              </a:rPr>
              <a:t>• </a:t>
            </a:r>
            <a:r>
              <a:rPr lang="zh-CN" altLang="en-US" sz="2400" dirty="0">
                <a:latin typeface="+mj-ea"/>
                <a:ea typeface="+mj-ea"/>
              </a:rPr>
              <a:t>学：阅读优秀的代码，学习别人的代码</a:t>
            </a:r>
          </a:p>
          <a:p>
            <a:pPr>
              <a:lnSpc>
                <a:spcPct val="150000"/>
              </a:lnSpc>
            </a:pPr>
            <a:r>
              <a:rPr lang="en-US" altLang="zh-CN" sz="2400" dirty="0">
                <a:latin typeface="+mj-ea"/>
                <a:ea typeface="+mj-ea"/>
              </a:rPr>
              <a:t>• </a:t>
            </a:r>
            <a:r>
              <a:rPr lang="zh-CN" altLang="en-US" sz="2400" dirty="0">
                <a:latin typeface="+mj-ea"/>
                <a:ea typeface="+mj-ea"/>
              </a:rPr>
              <a:t>练：亲自动手编写代码，实践、实践、再实践</a:t>
            </a:r>
            <a:endParaRPr lang="en-US" altLang="zh-CN" sz="2400" dirty="0">
              <a:latin typeface="+mj-ea"/>
              <a:ea typeface="+mj-ea"/>
            </a:endParaRPr>
          </a:p>
          <a:p>
            <a:pPr>
              <a:lnSpc>
                <a:spcPct val="150000"/>
              </a:lnSpc>
            </a:pPr>
            <a:r>
              <a:rPr lang="en-US" altLang="zh-CN" sz="2400" dirty="0">
                <a:latin typeface="+mj-ea"/>
                <a:ea typeface="+mj-ea"/>
              </a:rPr>
              <a:t>• </a:t>
            </a:r>
            <a:r>
              <a:rPr lang="zh-CN" altLang="en-US" sz="2400" dirty="0">
                <a:latin typeface="+mj-ea"/>
                <a:ea typeface="+mj-ea"/>
              </a:rPr>
              <a:t>问：各网络资源</a:t>
            </a:r>
          </a:p>
        </p:txBody>
      </p:sp>
      <p:sp>
        <p:nvSpPr>
          <p:cNvPr id="7" name="标题 6"/>
          <p:cNvSpPr>
            <a:spLocks noGrp="1"/>
          </p:cNvSpPr>
          <p:nvPr>
            <p:ph type="title"/>
          </p:nvPr>
        </p:nvSpPr>
        <p:spPr/>
        <p:txBody>
          <a:bodyPr/>
          <a:lstStyle/>
          <a:p>
            <a:r>
              <a:rPr lang="zh-CN" altLang="en-US" dirty="0"/>
              <a:t>怎么做到良好的编程</a:t>
            </a:r>
            <a:r>
              <a:rPr lang="zh-CN" altLang="en-US" dirty="0" smtClean="0"/>
              <a:t>？</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42</a:t>
            </a:fld>
            <a:endParaRPr lang="zh-CN" altLang="en-US"/>
          </a:p>
        </p:txBody>
      </p:sp>
      <p:sp>
        <p:nvSpPr>
          <p:cNvPr id="10" name="日期占位符 9"/>
          <p:cNvSpPr>
            <a:spLocks noGrp="1"/>
          </p:cNvSpPr>
          <p:nvPr>
            <p:ph type="dt" sz="half" idx="10"/>
          </p:nvPr>
        </p:nvSpPr>
        <p:spPr/>
        <p:txBody>
          <a:bodyPr/>
          <a:lstStyle/>
          <a:p>
            <a:fld id="{33A3ECB9-BB3E-4DE5-B13C-DF12D8769EE1}" type="datetime1">
              <a:rPr lang="zh-CN" altLang="en-US" smtClean="0"/>
              <a:t>2020/6/10</a:t>
            </a:fld>
            <a:endParaRPr lang="zh-CN" altLang="en-US"/>
          </a:p>
        </p:txBody>
      </p:sp>
      <p:sp>
        <p:nvSpPr>
          <p:cNvPr id="11" name="页脚占位符 10"/>
          <p:cNvSpPr>
            <a:spLocks noGrp="1"/>
          </p:cNvSpPr>
          <p:nvPr>
            <p:ph type="ftr" sz="quarter" idx="11"/>
          </p:nvPr>
        </p:nvSpPr>
        <p:spPr/>
        <p:txBody>
          <a:bodyPr/>
          <a:lstStyle/>
          <a:p>
            <a:r>
              <a:rPr lang="zh-CN" altLang="en-US" smtClean="0"/>
              <a:t>软件工程</a:t>
            </a:r>
            <a:endParaRPr lang="zh-CN" altLang="en-US"/>
          </a:p>
        </p:txBody>
      </p:sp>
    </p:spTree>
    <p:extLst>
      <p:ext uri="{BB962C8B-B14F-4D97-AF65-F5344CB8AC3E}">
        <p14:creationId xmlns:p14="http://schemas.microsoft.com/office/powerpoint/2010/main" val="992005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高质量的</a:t>
            </a:r>
            <a:r>
              <a:rPr lang="zh-CN" altLang="en-US" dirty="0" smtClean="0"/>
              <a:t>设计</a:t>
            </a:r>
            <a:endParaRPr lang="zh-CN" altLang="en-US" dirty="0"/>
          </a:p>
        </p:txBody>
      </p:sp>
      <p:sp>
        <p:nvSpPr>
          <p:cNvPr id="3" name="日期占位符 2"/>
          <p:cNvSpPr>
            <a:spLocks noGrp="1"/>
          </p:cNvSpPr>
          <p:nvPr>
            <p:ph type="dt" sz="half" idx="10"/>
          </p:nvPr>
        </p:nvSpPr>
        <p:spPr/>
        <p:txBody>
          <a:bodyPr/>
          <a:lstStyle/>
          <a:p>
            <a:fld id="{05F6AC03-4DF7-474C-89F1-84342457C3EF}" type="datetime1">
              <a:rPr lang="zh-CN" altLang="en-US" smtClean="0"/>
              <a:t>2020/6/10</a:t>
            </a:fld>
            <a:endParaRPr lang="zh-CN" altLang="en-US"/>
          </a:p>
        </p:txBody>
      </p:sp>
      <p:sp>
        <p:nvSpPr>
          <p:cNvPr id="4" name="页脚占位符 3"/>
          <p:cNvSpPr>
            <a:spLocks noGrp="1"/>
          </p:cNvSpPr>
          <p:nvPr>
            <p:ph type="ftr" sz="quarter" idx="11"/>
          </p:nvPr>
        </p:nvSpPr>
        <p:spPr/>
        <p:txBody>
          <a:bodyPr/>
          <a:lstStyle/>
          <a:p>
            <a:r>
              <a:rPr lang="zh-CN" altLang="en-US" smtClean="0"/>
              <a:t>软件工程</a:t>
            </a:r>
            <a:endParaRPr lang="zh-CN" altLang="en-US"/>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43</a:t>
            </a:fld>
            <a:endParaRPr lang="zh-CN" alt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321" y="1314644"/>
            <a:ext cx="6993958" cy="30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27901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建立和使用编码规则的原则</a:t>
            </a:r>
          </a:p>
        </p:txBody>
      </p:sp>
      <p:sp>
        <p:nvSpPr>
          <p:cNvPr id="2" name="内容占位符 1"/>
          <p:cNvSpPr>
            <a:spLocks noGrp="1"/>
          </p:cNvSpPr>
          <p:nvPr>
            <p:ph idx="1"/>
          </p:nvPr>
        </p:nvSpPr>
        <p:spPr>
          <a:xfrm>
            <a:off x="768097" y="879447"/>
            <a:ext cx="7832833" cy="3806854"/>
          </a:xfrm>
        </p:spPr>
        <p:txBody>
          <a:bodyPr>
            <a:normAutofit fontScale="70000" lnSpcReduction="20000"/>
          </a:bodyPr>
          <a:lstStyle/>
          <a:p>
            <a:pPr marL="342900" indent="-342900">
              <a:buFont typeface="+mj-lt"/>
              <a:buAutoNum type="arabicPeriod"/>
            </a:pPr>
            <a:r>
              <a:rPr lang="zh-CN" altLang="en-US" dirty="0"/>
              <a:t>遵循开发流程，在设计的指导下进行代码编写。</a:t>
            </a:r>
            <a:endParaRPr lang="en-US" altLang="zh-CN" dirty="0"/>
          </a:p>
          <a:p>
            <a:pPr marL="342900" indent="-342900">
              <a:buFont typeface="+mj-lt"/>
              <a:buAutoNum type="arabicPeriod"/>
            </a:pPr>
            <a:r>
              <a:rPr lang="zh-CN" altLang="en-US" dirty="0"/>
              <a:t>代码的编写要以实现设计的功能和性能为目标。</a:t>
            </a:r>
            <a:endParaRPr lang="en-US" altLang="zh-CN" dirty="0"/>
          </a:p>
          <a:p>
            <a:pPr marL="342900" indent="-342900">
              <a:buFont typeface="+mj-lt"/>
              <a:buAutoNum type="arabicPeriod"/>
            </a:pPr>
            <a:r>
              <a:rPr lang="zh-CN" altLang="en-US" dirty="0"/>
              <a:t>程序要有良好的结构，提高程序的封装性，降低耦合度。</a:t>
            </a:r>
            <a:endParaRPr lang="en-US" altLang="zh-CN" dirty="0"/>
          </a:p>
          <a:p>
            <a:pPr marL="342900" indent="-342900">
              <a:buFont typeface="+mj-lt"/>
              <a:buAutoNum type="arabicPeriod"/>
            </a:pPr>
            <a:r>
              <a:rPr lang="zh-CN" altLang="en-US" dirty="0"/>
              <a:t>程序可读性强，易于理解。</a:t>
            </a:r>
            <a:endParaRPr lang="en-US" altLang="zh-CN" dirty="0"/>
          </a:p>
          <a:p>
            <a:pPr marL="342900" indent="-342900">
              <a:buFont typeface="+mj-lt"/>
              <a:buAutoNum type="arabicPeriod"/>
            </a:pPr>
            <a:r>
              <a:rPr lang="zh-CN" altLang="en-US" dirty="0"/>
              <a:t>方便调试和测试，可测试性好。</a:t>
            </a:r>
            <a:endParaRPr lang="en-US" altLang="zh-CN" dirty="0"/>
          </a:p>
          <a:p>
            <a:pPr marL="342900" indent="-342900">
              <a:buFont typeface="+mj-lt"/>
              <a:buAutoNum type="arabicPeriod"/>
            </a:pPr>
            <a:r>
              <a:rPr lang="zh-CN" altLang="en-US" dirty="0"/>
              <a:t>易于使用和维护，具有良好的修改性。</a:t>
            </a:r>
            <a:endParaRPr lang="en-US" altLang="zh-CN" dirty="0"/>
          </a:p>
          <a:p>
            <a:pPr marL="342900" indent="-342900">
              <a:buFont typeface="+mj-lt"/>
              <a:buAutoNum type="arabicPeriod"/>
            </a:pPr>
            <a:r>
              <a:rPr lang="zh-CN" altLang="en-US" dirty="0"/>
              <a:t>可重用性强，移植性好。</a:t>
            </a:r>
            <a:endParaRPr lang="en-US" altLang="zh-CN" dirty="0"/>
          </a:p>
          <a:p>
            <a:pPr marL="342900" indent="-342900">
              <a:buFont typeface="+mj-lt"/>
              <a:buAutoNum type="arabicPeriod"/>
            </a:pPr>
            <a:r>
              <a:rPr lang="zh-CN" altLang="en-US" dirty="0"/>
              <a:t>占用资源少，以低代价完成任务。</a:t>
            </a:r>
            <a:endParaRPr lang="en-US" altLang="zh-CN" dirty="0"/>
          </a:p>
          <a:p>
            <a:pPr marL="342900" indent="-342900">
              <a:buFont typeface="+mj-lt"/>
              <a:buAutoNum type="arabicPeriod"/>
            </a:pPr>
            <a:r>
              <a:rPr lang="zh-CN" altLang="en-US" dirty="0"/>
              <a:t>在不降低程序的可读性的情况下，尽量提高代码的执行效率。</a:t>
            </a:r>
          </a:p>
        </p:txBody>
      </p:sp>
      <p:sp>
        <p:nvSpPr>
          <p:cNvPr id="5" name="日期占位符 4"/>
          <p:cNvSpPr>
            <a:spLocks noGrp="1"/>
          </p:cNvSpPr>
          <p:nvPr>
            <p:ph type="dt" sz="half" idx="10"/>
          </p:nvPr>
        </p:nvSpPr>
        <p:spPr/>
        <p:txBody>
          <a:bodyPr/>
          <a:lstStyle/>
          <a:p>
            <a:fld id="{6FBBB8F1-86F1-4508-A388-F5FD59276957}" type="datetime1">
              <a:rPr lang="zh-CN" altLang="en-US" smtClean="0"/>
              <a:t>2020/6/10</a:t>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44</a:t>
            </a:fld>
            <a:endParaRPr lang="zh-CN" altLang="en-US" dirty="0"/>
          </a:p>
        </p:txBody>
      </p:sp>
    </p:spTree>
    <p:extLst>
      <p:ext uri="{BB962C8B-B14F-4D97-AF65-F5344CB8AC3E}">
        <p14:creationId xmlns:p14="http://schemas.microsoft.com/office/powerpoint/2010/main" val="123314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up)">
                                      <p:cBhvr>
                                        <p:cTn id="11" dur="500"/>
                                        <p:tgtEl>
                                          <p:spTgt spid="2">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up)">
                                      <p:cBhvr>
                                        <p:cTn id="15" dur="500"/>
                                        <p:tgtEl>
                                          <p:spTgt spid="2">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up)">
                                      <p:cBhvr>
                                        <p:cTn id="19" dur="500"/>
                                        <p:tgtEl>
                                          <p:spTgt spid="2">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up)">
                                      <p:cBhvr>
                                        <p:cTn id="23" dur="500"/>
                                        <p:tgtEl>
                                          <p:spTgt spid="2">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up)">
                                      <p:cBhvr>
                                        <p:cTn id="27" dur="500"/>
                                        <p:tgtEl>
                                          <p:spTgt spid="2">
                                            <p:txEl>
                                              <p:pRg st="5" end="5"/>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wipe(up)">
                                      <p:cBhvr>
                                        <p:cTn id="31" dur="500"/>
                                        <p:tgtEl>
                                          <p:spTgt spid="2">
                                            <p:txEl>
                                              <p:pRg st="6" end="6"/>
                                            </p:txEl>
                                          </p:spTgt>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wipe(up)">
                                      <p:cBhvr>
                                        <p:cTn id="35" dur="500"/>
                                        <p:tgtEl>
                                          <p:spTgt spid="2">
                                            <p:txEl>
                                              <p:pRg st="7" end="7"/>
                                            </p:txEl>
                                          </p:spTgt>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wipe(up)">
                                      <p:cBhvr>
                                        <p:cTn id="3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3"/>
          <p:cNvSpPr txBox="1"/>
          <p:nvPr/>
        </p:nvSpPr>
        <p:spPr>
          <a:xfrm>
            <a:off x="914400" y="1012770"/>
            <a:ext cx="7814460" cy="3180358"/>
          </a:xfrm>
          <a:prstGeom prst="rect">
            <a:avLst/>
          </a:prstGeom>
        </p:spPr>
        <p:txBody>
          <a:bodyPr vert="horz" wrap="square" lIns="0" tIns="12700" rIns="0" bIns="0" rtlCol="0">
            <a:spAutoFit/>
          </a:bodyPr>
          <a:lstStyle/>
          <a:p>
            <a:pPr marL="14604">
              <a:lnSpc>
                <a:spcPct val="100000"/>
              </a:lnSpc>
              <a:spcBef>
                <a:spcPts val="100"/>
              </a:spcBef>
            </a:pPr>
            <a:r>
              <a:rPr sz="2000" dirty="0">
                <a:solidFill>
                  <a:srgbClr val="0033CC"/>
                </a:solidFill>
                <a:latin typeface="微软雅黑"/>
                <a:cs typeface="微软雅黑"/>
              </a:rPr>
              <a:t>软件编码规范</a:t>
            </a:r>
            <a:r>
              <a:rPr sz="2000" dirty="0">
                <a:latin typeface="微软雅黑"/>
                <a:cs typeface="微软雅黑"/>
              </a:rPr>
              <a:t>是与特定语言相关的描写如何编写代码的规则集合。</a:t>
            </a:r>
          </a:p>
          <a:p>
            <a:pPr>
              <a:lnSpc>
                <a:spcPct val="100000"/>
              </a:lnSpc>
              <a:spcBef>
                <a:spcPts val="75"/>
              </a:spcBef>
            </a:pPr>
            <a:endParaRPr sz="2000" dirty="0">
              <a:latin typeface="微软雅黑"/>
              <a:cs typeface="微软雅黑"/>
            </a:endParaRPr>
          </a:p>
          <a:p>
            <a:pPr marL="12700">
              <a:lnSpc>
                <a:spcPct val="100000"/>
              </a:lnSpc>
            </a:pPr>
            <a:r>
              <a:rPr sz="2000" dirty="0">
                <a:latin typeface="微软雅黑"/>
                <a:cs typeface="微软雅黑"/>
              </a:rPr>
              <a:t>现实</a:t>
            </a:r>
          </a:p>
          <a:p>
            <a:pPr marL="458470" indent="-370205">
              <a:lnSpc>
                <a:spcPct val="100000"/>
              </a:lnSpc>
              <a:spcBef>
                <a:spcPts val="819"/>
              </a:spcBef>
              <a:buFont typeface="Arial"/>
              <a:buChar char="•"/>
              <a:tabLst>
                <a:tab pos="458470" algn="l"/>
                <a:tab pos="459105" algn="l"/>
              </a:tabLst>
            </a:pPr>
            <a:r>
              <a:rPr sz="2000" dirty="0">
                <a:latin typeface="微软雅黑"/>
                <a:cs typeface="微软雅黑"/>
              </a:rPr>
              <a:t>软件全生命周期的</a:t>
            </a:r>
            <a:r>
              <a:rPr sz="2000" spc="-5" dirty="0">
                <a:latin typeface="微软雅黑"/>
                <a:cs typeface="微软雅黑"/>
              </a:rPr>
              <a:t> </a:t>
            </a:r>
            <a:r>
              <a:rPr sz="2000" dirty="0">
                <a:latin typeface="Arial"/>
                <a:cs typeface="Arial"/>
              </a:rPr>
              <a:t>70%</a:t>
            </a:r>
            <a:r>
              <a:rPr sz="2000" spc="40" dirty="0">
                <a:latin typeface="Arial"/>
                <a:cs typeface="Arial"/>
              </a:rPr>
              <a:t> </a:t>
            </a:r>
            <a:r>
              <a:rPr sz="2000" dirty="0">
                <a:latin typeface="微软雅黑"/>
                <a:cs typeface="微软雅黑"/>
              </a:rPr>
              <a:t>成本是维护</a:t>
            </a:r>
          </a:p>
          <a:p>
            <a:pPr marL="458470" indent="-370205">
              <a:lnSpc>
                <a:spcPct val="100000"/>
              </a:lnSpc>
              <a:spcBef>
                <a:spcPts val="819"/>
              </a:spcBef>
              <a:buFont typeface="Arial"/>
              <a:buChar char="•"/>
              <a:tabLst>
                <a:tab pos="458470" algn="l"/>
                <a:tab pos="459105" algn="l"/>
              </a:tabLst>
            </a:pPr>
            <a:r>
              <a:rPr sz="2000" dirty="0">
                <a:latin typeface="微软雅黑"/>
                <a:cs typeface="微软雅黑"/>
              </a:rPr>
              <a:t>软件在其生命周期中很少由原编写人员进行维护</a:t>
            </a:r>
          </a:p>
          <a:p>
            <a:pPr marL="12700">
              <a:lnSpc>
                <a:spcPct val="100000"/>
              </a:lnSpc>
              <a:spcBef>
                <a:spcPts val="2120"/>
              </a:spcBef>
            </a:pPr>
            <a:r>
              <a:rPr sz="2000" dirty="0">
                <a:latin typeface="微软雅黑"/>
                <a:cs typeface="微软雅黑"/>
              </a:rPr>
              <a:t>目的</a:t>
            </a:r>
          </a:p>
          <a:p>
            <a:pPr marL="458470" indent="-370205">
              <a:lnSpc>
                <a:spcPct val="100000"/>
              </a:lnSpc>
              <a:spcBef>
                <a:spcPts val="819"/>
              </a:spcBef>
              <a:buFont typeface="Arial"/>
              <a:buChar char="•"/>
              <a:tabLst>
                <a:tab pos="458470" algn="l"/>
                <a:tab pos="459105" algn="l"/>
              </a:tabLst>
            </a:pPr>
            <a:r>
              <a:rPr sz="2000" dirty="0">
                <a:latin typeface="微软雅黑"/>
                <a:cs typeface="微软雅黑"/>
              </a:rPr>
              <a:t>提高编码质量，避免不必要的程序错误</a:t>
            </a:r>
          </a:p>
          <a:p>
            <a:pPr marL="458470" indent="-370205">
              <a:lnSpc>
                <a:spcPct val="100000"/>
              </a:lnSpc>
              <a:spcBef>
                <a:spcPts val="919"/>
              </a:spcBef>
              <a:buFont typeface="Arial"/>
              <a:buChar char="•"/>
              <a:tabLst>
                <a:tab pos="458470" algn="l"/>
                <a:tab pos="459105" algn="l"/>
              </a:tabLst>
            </a:pPr>
            <a:r>
              <a:rPr sz="2000" dirty="0">
                <a:latin typeface="微软雅黑"/>
                <a:cs typeface="微软雅黑"/>
              </a:rPr>
              <a:t>增强程序代码的可读性、可重用性和可移植性</a:t>
            </a:r>
          </a:p>
        </p:txBody>
      </p:sp>
      <p:sp>
        <p:nvSpPr>
          <p:cNvPr id="14" name="标题 13"/>
          <p:cNvSpPr>
            <a:spLocks noGrp="1"/>
          </p:cNvSpPr>
          <p:nvPr>
            <p:ph type="title"/>
          </p:nvPr>
        </p:nvSpPr>
        <p:spPr/>
        <p:txBody>
          <a:bodyPr/>
          <a:lstStyle/>
          <a:p>
            <a:r>
              <a:rPr lang="zh-CN" altLang="en-US" dirty="0" smtClean="0"/>
              <a:t>软件编码规范</a:t>
            </a:r>
            <a:endParaRPr lang="zh-CN" altLang="en-US" dirty="0"/>
          </a:p>
        </p:txBody>
      </p:sp>
      <p:sp>
        <p:nvSpPr>
          <p:cNvPr id="16" name="日期占位符 15"/>
          <p:cNvSpPr>
            <a:spLocks noGrp="1"/>
          </p:cNvSpPr>
          <p:nvPr>
            <p:ph type="dt" sz="half" idx="10"/>
          </p:nvPr>
        </p:nvSpPr>
        <p:spPr/>
        <p:txBody>
          <a:bodyPr/>
          <a:lstStyle/>
          <a:p>
            <a:fld id="{793D694E-BC14-41EC-9E4F-E6E6A4CC1421}" type="datetime1">
              <a:rPr lang="zh-CN" altLang="en-US" smtClean="0"/>
              <a:t>2020/6/10</a:t>
            </a:fld>
            <a:endParaRPr lang="zh-CN" altLang="en-US"/>
          </a:p>
        </p:txBody>
      </p:sp>
      <p:sp>
        <p:nvSpPr>
          <p:cNvPr id="17" name="页脚占位符 16"/>
          <p:cNvSpPr>
            <a:spLocks noGrp="1"/>
          </p:cNvSpPr>
          <p:nvPr>
            <p:ph type="ftr" sz="quarter" idx="11"/>
          </p:nvPr>
        </p:nvSpPr>
        <p:spPr/>
        <p:txBody>
          <a:bodyPr/>
          <a:lstStyle/>
          <a:p>
            <a:r>
              <a:rPr lang="zh-CN" altLang="en-US" smtClean="0"/>
              <a:t>软件工程</a:t>
            </a:r>
            <a:endParaRPr lang="zh-CN" altLang="en-US"/>
          </a:p>
        </p:txBody>
      </p:sp>
      <p:sp>
        <p:nvSpPr>
          <p:cNvPr id="18" name="灯片编号占位符 17"/>
          <p:cNvSpPr>
            <a:spLocks noGrp="1"/>
          </p:cNvSpPr>
          <p:nvPr>
            <p:ph type="sldNum" sz="quarter" idx="12"/>
          </p:nvPr>
        </p:nvSpPr>
        <p:spPr/>
        <p:txBody>
          <a:bodyPr/>
          <a:lstStyle/>
          <a:p>
            <a:fld id="{F528F39D-B5E5-4CA7-906C-979D5A62978D}" type="slidenum">
              <a:rPr lang="zh-CN" altLang="en-US" smtClean="0"/>
              <a:pPr/>
              <a:t>45</a:t>
            </a:fld>
            <a:endParaRPr lang="zh-CN" altLang="en-US"/>
          </a:p>
        </p:txBody>
      </p:sp>
    </p:spTree>
    <p:extLst>
      <p:ext uri="{BB962C8B-B14F-4D97-AF65-F5344CB8AC3E}">
        <p14:creationId xmlns:p14="http://schemas.microsoft.com/office/powerpoint/2010/main" val="3163878211"/>
      </p:ext>
    </p:extLst>
  </p:cSld>
  <p:clrMapOvr>
    <a:masterClrMapping/>
  </p:clrMapOvr>
  <mc:AlternateContent xmlns:mc="http://schemas.openxmlformats.org/markup-compatibility/2006" xmlns:p14="http://schemas.microsoft.com/office/powerpoint/2010/main">
    <mc:Choice Requires="p14">
      <p:transition spd="slow" p14:dur="999"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软件编码规范</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140000"/>
              </a:lnSpc>
            </a:pPr>
            <a:r>
              <a:rPr lang="zh-CN" altLang="en-US" dirty="0"/>
              <a:t>一个软件的产生很少由一个人完成，都是在相互合作中完成的。一个程序员做的最多的事情就是看代码。</a:t>
            </a:r>
          </a:p>
          <a:p>
            <a:pPr>
              <a:lnSpc>
                <a:spcPct val="140000"/>
              </a:lnSpc>
            </a:pPr>
            <a:r>
              <a:rPr lang="zh-CN" altLang="en-US" dirty="0"/>
              <a:t>程序实际上也是一种供人阅读的文章，有一个文章的风格问题。应该使程序具有良好的风格。包括以下四个方面：</a:t>
            </a:r>
          </a:p>
          <a:p>
            <a:pPr marL="994320" lvl="1" indent="-342900">
              <a:lnSpc>
                <a:spcPct val="140000"/>
              </a:lnSpc>
              <a:buFont typeface="+mj-lt"/>
              <a:buAutoNum type="arabicPeriod"/>
            </a:pPr>
            <a:r>
              <a:rPr lang="zh-CN" altLang="en-US" sz="2600" dirty="0"/>
              <a:t> 源程序文档化</a:t>
            </a:r>
          </a:p>
          <a:p>
            <a:pPr marL="994320" lvl="1" indent="-342900">
              <a:lnSpc>
                <a:spcPct val="140000"/>
              </a:lnSpc>
              <a:buFont typeface="+mj-lt"/>
              <a:buAutoNum type="arabicPeriod"/>
            </a:pPr>
            <a:r>
              <a:rPr lang="zh-CN" altLang="en-US" sz="2600" dirty="0"/>
              <a:t> 数据说明</a:t>
            </a:r>
          </a:p>
          <a:p>
            <a:pPr marL="994320" lvl="1" indent="-342900">
              <a:lnSpc>
                <a:spcPct val="140000"/>
              </a:lnSpc>
              <a:buFont typeface="+mj-lt"/>
              <a:buAutoNum type="arabicPeriod"/>
            </a:pPr>
            <a:r>
              <a:rPr lang="zh-CN" altLang="en-US" sz="2600" dirty="0"/>
              <a:t> 语句结构</a:t>
            </a:r>
            <a:endParaRPr lang="en-US" altLang="zh-CN" sz="2600" dirty="0"/>
          </a:p>
          <a:p>
            <a:pPr marL="994320" lvl="1" indent="-342900">
              <a:lnSpc>
                <a:spcPct val="140000"/>
              </a:lnSpc>
              <a:buFont typeface="+mj-lt"/>
              <a:buAutoNum type="arabicPeriod"/>
            </a:pPr>
            <a:r>
              <a:rPr lang="zh-CN" altLang="en-US" sz="2600" dirty="0"/>
              <a:t> 输入</a:t>
            </a:r>
            <a:r>
              <a:rPr lang="en-US" altLang="zh-CN" sz="2600" dirty="0"/>
              <a:t>/</a:t>
            </a:r>
            <a:r>
              <a:rPr lang="zh-CN" altLang="en-US" sz="2600" dirty="0"/>
              <a:t>输出</a:t>
            </a:r>
          </a:p>
        </p:txBody>
      </p:sp>
      <p:sp>
        <p:nvSpPr>
          <p:cNvPr id="4" name="日期占位符 3"/>
          <p:cNvSpPr>
            <a:spLocks noGrp="1"/>
          </p:cNvSpPr>
          <p:nvPr>
            <p:ph type="dt" sz="half" idx="10"/>
          </p:nvPr>
        </p:nvSpPr>
        <p:spPr/>
        <p:txBody>
          <a:bodyPr/>
          <a:lstStyle/>
          <a:p>
            <a:fld id="{5123B0C5-B7C7-40F3-B5C2-56A6F7F18C55}" type="datetime1">
              <a:rPr lang="zh-CN" altLang="en-US" smtClean="0"/>
              <a:t>2020/6/10</a:t>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5" name="灯片编号占位符 5"/>
          <p:cNvSpPr>
            <a:spLocks noGrp="1"/>
          </p:cNvSpPr>
          <p:nvPr>
            <p:ph type="sldNum" sz="quarter" idx="12"/>
          </p:nvPr>
        </p:nvSpPr>
        <p:spPr/>
        <p:txBody>
          <a:bodyPr/>
          <a:lstStyle/>
          <a:p>
            <a:pPr>
              <a:defRPr/>
            </a:pPr>
            <a:fld id="{81CE251A-3CF1-464E-BB91-3DED9ACA1F41}" type="slidenum">
              <a:rPr lang="zh-CN" altLang="en-US"/>
              <a:pPr>
                <a:defRPr/>
              </a:pPr>
              <a:t>46</a:t>
            </a:fld>
            <a:endParaRPr lang="en-US" altLang="zh-CN"/>
          </a:p>
        </p:txBody>
      </p:sp>
      <p:pic>
        <p:nvPicPr>
          <p:cNvPr id="26629" name="Picture 8" descr="MCj02288450000[1]"/>
          <p:cNvPicPr>
            <a:picLocks noChangeAspect="1" noChangeArrowheads="1"/>
          </p:cNvPicPr>
          <p:nvPr/>
        </p:nvPicPr>
        <p:blipFill>
          <a:blip r:embed="rId3" cstate="print"/>
          <a:srcRect/>
          <a:stretch>
            <a:fillRect/>
          </a:stretch>
        </p:blipFill>
        <p:spPr bwMode="auto">
          <a:xfrm>
            <a:off x="5979429" y="2828594"/>
            <a:ext cx="1893643" cy="1666875"/>
          </a:xfrm>
          <a:prstGeom prst="rect">
            <a:avLst/>
          </a:prstGeom>
          <a:noFill/>
          <a:ln w="9525">
            <a:noFill/>
            <a:miter lim="800000"/>
            <a:headEnd/>
            <a:tailEnd/>
          </a:ln>
        </p:spPr>
      </p:pic>
    </p:spTree>
    <p:extLst>
      <p:ext uri="{BB962C8B-B14F-4D97-AF65-F5344CB8AC3E}">
        <p14:creationId xmlns:p14="http://schemas.microsoft.com/office/powerpoint/2010/main" val="239682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a:t>标识符的命名</a:t>
            </a:r>
          </a:p>
          <a:p>
            <a:r>
              <a:rPr lang="zh-CN" altLang="en-US" sz="2400" dirty="0"/>
              <a:t>注释的安排</a:t>
            </a:r>
          </a:p>
          <a:p>
            <a:r>
              <a:rPr lang="zh-CN" altLang="en-US" sz="2400" dirty="0"/>
              <a:t>程序的视觉组织</a:t>
            </a:r>
          </a:p>
        </p:txBody>
      </p:sp>
      <p:sp>
        <p:nvSpPr>
          <p:cNvPr id="4" name="灯片编号占位符 3"/>
          <p:cNvSpPr>
            <a:spLocks noGrp="1"/>
          </p:cNvSpPr>
          <p:nvPr>
            <p:ph type="sldNum" sz="quarter" idx="12"/>
          </p:nvPr>
        </p:nvSpPr>
        <p:spPr/>
        <p:txBody>
          <a:bodyPr/>
          <a:lstStyle/>
          <a:p>
            <a:pPr>
              <a:defRPr/>
            </a:pPr>
            <a:fld id="{8278D394-A547-45FE-A19A-A69F50EC0CFC}" type="slidenum">
              <a:rPr lang="zh-CN" altLang="en-US"/>
              <a:pPr>
                <a:defRPr/>
              </a:pPr>
              <a:t>47</a:t>
            </a:fld>
            <a:endParaRPr lang="en-US" altLang="zh-CN"/>
          </a:p>
        </p:txBody>
      </p:sp>
      <p:sp>
        <p:nvSpPr>
          <p:cNvPr id="2" name="标题 1"/>
          <p:cNvSpPr>
            <a:spLocks noGrp="1"/>
          </p:cNvSpPr>
          <p:nvPr>
            <p:ph type="title"/>
          </p:nvPr>
        </p:nvSpPr>
        <p:spPr/>
        <p:txBody>
          <a:bodyPr/>
          <a:lstStyle/>
          <a:p>
            <a:r>
              <a:rPr lang="en-US" altLang="zh-CN" dirty="0"/>
              <a:t>1</a:t>
            </a:r>
            <a:r>
              <a:rPr lang="zh-CN" altLang="en-US" dirty="0"/>
              <a:t> 源程序文档化</a:t>
            </a:r>
          </a:p>
        </p:txBody>
      </p:sp>
      <p:sp>
        <p:nvSpPr>
          <p:cNvPr id="5" name="日期占位符 4"/>
          <p:cNvSpPr>
            <a:spLocks noGrp="1"/>
          </p:cNvSpPr>
          <p:nvPr>
            <p:ph type="dt" sz="half" idx="10"/>
          </p:nvPr>
        </p:nvSpPr>
        <p:spPr/>
        <p:txBody>
          <a:bodyPr/>
          <a:lstStyle/>
          <a:p>
            <a:fld id="{59D99722-C7A4-4F08-B913-BCA625F10B40}" type="datetime1">
              <a:rPr lang="zh-CN" altLang="en-US" smtClean="0"/>
              <a:t>2020/6/10</a:t>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223611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符号名的</a:t>
            </a:r>
            <a:r>
              <a:rPr lang="zh-CN" altLang="en-US" dirty="0" smtClean="0"/>
              <a:t>命名</a:t>
            </a:r>
            <a:endParaRPr lang="zh-CN" altLang="en-US" dirty="0"/>
          </a:p>
        </p:txBody>
      </p:sp>
      <p:sp>
        <p:nvSpPr>
          <p:cNvPr id="5" name="文本占位符 4"/>
          <p:cNvSpPr>
            <a:spLocks noGrp="1"/>
          </p:cNvSpPr>
          <p:nvPr>
            <p:ph idx="1"/>
          </p:nvPr>
        </p:nvSpPr>
        <p:spPr>
          <a:xfrm>
            <a:off x="768097" y="856587"/>
            <a:ext cx="8090153" cy="3806854"/>
          </a:xfrm>
        </p:spPr>
        <p:txBody>
          <a:bodyPr>
            <a:normAutofit/>
          </a:bodyPr>
          <a:lstStyle/>
          <a:p>
            <a:pPr>
              <a:lnSpc>
                <a:spcPct val="100000"/>
              </a:lnSpc>
            </a:pPr>
            <a:r>
              <a:rPr lang="zh-CN" altLang="en-US" sz="2000" dirty="0"/>
              <a:t>符号名即标识符，包括模块名、变量名、常量名、标号名、子程序名、数据区名以及缓冲区名等。</a:t>
            </a:r>
          </a:p>
          <a:p>
            <a:pPr>
              <a:lnSpc>
                <a:spcPct val="100000"/>
              </a:lnSpc>
            </a:pPr>
            <a:r>
              <a:rPr lang="zh-CN" altLang="en-US" sz="2000" dirty="0"/>
              <a:t>这些名字应能反映它所代表的实际东西，应有一定实际意义。例如，表示次数的量用</a:t>
            </a:r>
            <a:r>
              <a:rPr lang="en-US" altLang="zh-CN" sz="2000" dirty="0"/>
              <a:t>Times</a:t>
            </a:r>
            <a:r>
              <a:rPr lang="zh-CN" altLang="en-US" sz="2000" dirty="0"/>
              <a:t>，表示总量的用</a:t>
            </a:r>
            <a:r>
              <a:rPr lang="en-US" altLang="zh-CN" sz="2000" dirty="0"/>
              <a:t>Total</a:t>
            </a:r>
            <a:r>
              <a:rPr lang="zh-CN" altLang="en-US" sz="2000" dirty="0"/>
              <a:t>，表示平均值的用</a:t>
            </a:r>
            <a:r>
              <a:rPr lang="en-US" altLang="zh-CN" sz="2000" dirty="0"/>
              <a:t>Average</a:t>
            </a:r>
            <a:r>
              <a:rPr lang="zh-CN" altLang="en-US" sz="2000" dirty="0"/>
              <a:t>，表示和的量用</a:t>
            </a:r>
            <a:r>
              <a:rPr lang="en-US" altLang="zh-CN" sz="2000" dirty="0"/>
              <a:t>Sum</a:t>
            </a:r>
            <a:r>
              <a:rPr lang="zh-CN" altLang="en-US" sz="2000" dirty="0"/>
              <a:t>等。</a:t>
            </a:r>
          </a:p>
          <a:p>
            <a:pPr>
              <a:lnSpc>
                <a:spcPct val="100000"/>
              </a:lnSpc>
            </a:pPr>
            <a:r>
              <a:rPr lang="zh-CN" altLang="en-US" sz="2000" dirty="0"/>
              <a:t>名字不是越长越好，应当选择精炼的意义明确的名字。必要时可使用缩写名字，但这时要注意缩写规则要一致，并且要给每一个名字加注释。同时，在一个程序中，一个变量只应用于一种用途。</a:t>
            </a:r>
            <a:endParaRPr lang="en-US" altLang="zh-CN" sz="2000" dirty="0"/>
          </a:p>
          <a:p>
            <a:pPr>
              <a:lnSpc>
                <a:spcPct val="100000"/>
              </a:lnSpc>
            </a:pPr>
            <a:r>
              <a:rPr lang="zh-CN" altLang="en-US" sz="2000" dirty="0"/>
              <a:t>匈牙利命名法：</a:t>
            </a:r>
            <a:r>
              <a:rPr lang="zh-CN" altLang="en-US" sz="2000" dirty="0">
                <a:solidFill>
                  <a:srgbClr val="FF0000"/>
                </a:solidFill>
              </a:rPr>
              <a:t>变量名</a:t>
            </a:r>
            <a:r>
              <a:rPr lang="en-US" altLang="zh-CN" sz="2000" dirty="0">
                <a:solidFill>
                  <a:srgbClr val="FF0000"/>
                </a:solidFill>
              </a:rPr>
              <a:t>=</a:t>
            </a:r>
            <a:r>
              <a:rPr lang="zh-CN" altLang="en-US" sz="2000" dirty="0">
                <a:solidFill>
                  <a:srgbClr val="FF0000"/>
                </a:solidFill>
              </a:rPr>
              <a:t>属性</a:t>
            </a:r>
            <a:r>
              <a:rPr lang="en-US" altLang="zh-CN" sz="2000" dirty="0">
                <a:solidFill>
                  <a:srgbClr val="FF0000"/>
                </a:solidFill>
              </a:rPr>
              <a:t>+</a:t>
            </a:r>
            <a:r>
              <a:rPr lang="zh-CN" altLang="en-US" sz="2000" dirty="0">
                <a:solidFill>
                  <a:srgbClr val="FF0000"/>
                </a:solidFill>
              </a:rPr>
              <a:t>类型</a:t>
            </a:r>
            <a:r>
              <a:rPr lang="en-US" altLang="zh-CN" sz="2000" dirty="0">
                <a:solidFill>
                  <a:srgbClr val="FF0000"/>
                </a:solidFill>
              </a:rPr>
              <a:t>+</a:t>
            </a:r>
            <a:r>
              <a:rPr lang="zh-CN" altLang="en-US" sz="2000" dirty="0">
                <a:solidFill>
                  <a:srgbClr val="FF0000"/>
                </a:solidFill>
              </a:rPr>
              <a:t>对象描述</a:t>
            </a:r>
            <a:endParaRPr lang="en-US" altLang="zh-CN" sz="2000" dirty="0">
              <a:solidFill>
                <a:srgbClr val="FF0000"/>
              </a:solidFill>
            </a:endParaRPr>
          </a:p>
          <a:p>
            <a:pPr>
              <a:lnSpc>
                <a:spcPct val="100000"/>
              </a:lnSpc>
            </a:pPr>
            <a:r>
              <a:rPr lang="zh-CN" altLang="en-US" sz="2000" dirty="0"/>
              <a:t>例如：</a:t>
            </a:r>
            <a:r>
              <a:rPr lang="en-US" altLang="zh-CN" sz="2000" dirty="0"/>
              <a:t> </a:t>
            </a:r>
            <a:r>
              <a:rPr lang="en-US" altLang="zh-CN" sz="2000" dirty="0" err="1"/>
              <a:t>frmSwitchboard</a:t>
            </a:r>
            <a:r>
              <a:rPr lang="en-US" altLang="zh-CN" sz="2000" dirty="0"/>
              <a:t> </a:t>
            </a:r>
            <a:r>
              <a:rPr lang="zh-CN" altLang="en-US" sz="2000" dirty="0"/>
              <a:t>或 </a:t>
            </a:r>
            <a:r>
              <a:rPr lang="en-US" altLang="zh-CN" sz="2000" dirty="0" err="1"/>
              <a:t>n_name</a:t>
            </a:r>
            <a:r>
              <a:rPr lang="en-US" altLang="zh-CN" sz="2000" dirty="0"/>
              <a:t> </a:t>
            </a:r>
            <a:r>
              <a:rPr lang="zh-CN" altLang="en-US" sz="2000" dirty="0"/>
              <a:t>或 </a:t>
            </a:r>
            <a:r>
              <a:rPr lang="en-US" altLang="zh-CN" sz="2000" dirty="0" err="1"/>
              <a:t>lowerCamel</a:t>
            </a:r>
            <a:endParaRPr lang="zh-CN" altLang="en-US" sz="2000" dirty="0"/>
          </a:p>
        </p:txBody>
      </p:sp>
      <p:sp>
        <p:nvSpPr>
          <p:cNvPr id="2" name="日期占位符 1"/>
          <p:cNvSpPr>
            <a:spLocks noGrp="1"/>
          </p:cNvSpPr>
          <p:nvPr>
            <p:ph type="dt" sz="half" idx="10"/>
          </p:nvPr>
        </p:nvSpPr>
        <p:spPr/>
        <p:txBody>
          <a:bodyPr/>
          <a:lstStyle/>
          <a:p>
            <a:fld id="{F05BDB33-BBBE-4243-8762-0E20A8CB2AD1}" type="datetime1">
              <a:rPr lang="zh-CN" altLang="en-US" smtClean="0"/>
              <a:t>2020/6/10</a:t>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pPr>
              <a:defRPr/>
            </a:pPr>
            <a:fld id="{5BBE66EB-739F-4FC0-B670-9F86B7B323FF}" type="slidenum">
              <a:rPr lang="zh-CN" altLang="en-US"/>
              <a:pPr>
                <a:defRPr/>
              </a:pPr>
              <a:t>48</a:t>
            </a:fld>
            <a:endParaRPr lang="en-US" altLang="zh-CN"/>
          </a:p>
        </p:txBody>
      </p:sp>
    </p:spTree>
    <p:extLst>
      <p:ext uri="{BB962C8B-B14F-4D97-AF65-F5344CB8AC3E}">
        <p14:creationId xmlns:p14="http://schemas.microsoft.com/office/powerpoint/2010/main" val="4260430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up)">
                                      <p:cBhvr>
                                        <p:cTn id="22" dur="500"/>
                                        <p:tgtEl>
                                          <p:spTgt spid="5">
                                            <p:txEl>
                                              <p:pRg st="3" end="3"/>
                                            </p:txEl>
                                          </p:spTgt>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wipe(up)">
                                      <p:cBhvr>
                                        <p:cTn id="2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5"/>
          <p:cNvSpPr>
            <a:spLocks noGrp="1"/>
          </p:cNvSpPr>
          <p:nvPr>
            <p:ph type="dt" sz="half" idx="10"/>
          </p:nvPr>
        </p:nvSpPr>
        <p:spPr/>
        <p:txBody>
          <a:bodyPr/>
          <a:lstStyle/>
          <a:p>
            <a:fld id="{4B5D527D-0EF7-47D3-8BAF-73F47806F3A4}" type="datetime1">
              <a:rPr lang="zh-CN" altLang="en-US" smtClean="0"/>
              <a:t>2020/6/10</a:t>
            </a:fld>
            <a:endParaRPr lang="zh-CN" altLang="en-US"/>
          </a:p>
        </p:txBody>
      </p:sp>
      <p:sp>
        <p:nvSpPr>
          <p:cNvPr id="7" name="页脚占位符 6"/>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49</a:t>
            </a:fld>
            <a:endParaRPr lang="zh-CN" altLang="en-US"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339" b="1618"/>
          <a:stretch/>
        </p:blipFill>
        <p:spPr bwMode="auto">
          <a:xfrm>
            <a:off x="957269" y="171450"/>
            <a:ext cx="7900981" cy="4594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2883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p:txBody>
          <a:bodyPr>
            <a:normAutofit/>
          </a:bodyPr>
          <a:lstStyle/>
          <a:p>
            <a:pPr eaLnBrk="1" hangingPunct="1">
              <a:lnSpc>
                <a:spcPct val="120000"/>
              </a:lnSpc>
            </a:pPr>
            <a:r>
              <a:rPr lang="zh-CN" altLang="en-US" sz="2400" dirty="0"/>
              <a:t>详细设计阶段的根本目标是确定怎样</a:t>
            </a:r>
            <a:r>
              <a:rPr lang="zh-CN" altLang="en-US" sz="2400" dirty="0">
                <a:solidFill>
                  <a:srgbClr val="FF0000"/>
                </a:solidFill>
              </a:rPr>
              <a:t>具体地实现</a:t>
            </a:r>
            <a:r>
              <a:rPr lang="zh-CN" altLang="en-US" sz="2400" dirty="0"/>
              <a:t>所要求的系统。</a:t>
            </a:r>
            <a:endParaRPr lang="en-US" altLang="zh-CN" sz="2400" dirty="0"/>
          </a:p>
          <a:p>
            <a:pPr eaLnBrk="1" hangingPunct="1">
              <a:lnSpc>
                <a:spcPct val="120000"/>
              </a:lnSpc>
            </a:pPr>
            <a:r>
              <a:rPr lang="zh-CN" altLang="en-US" sz="2400" dirty="0"/>
              <a:t>也就是说，经过这个阶段的设计工作，应该得出对目标系统的精确描述，从而在编码阶段可以把这个描述直接翻译成用某种程序设计语言书写的程序。</a:t>
            </a:r>
          </a:p>
          <a:p>
            <a:pPr eaLnBrk="1" hangingPunct="1">
              <a:lnSpc>
                <a:spcPct val="120000"/>
              </a:lnSpc>
            </a:pPr>
            <a:r>
              <a:rPr lang="zh-CN" altLang="en-US" sz="2400" dirty="0"/>
              <a:t>详细设计的目标：设计出的处理过程应该尽可能简明易懂。 </a:t>
            </a:r>
          </a:p>
        </p:txBody>
      </p:sp>
      <p:sp>
        <p:nvSpPr>
          <p:cNvPr id="24578" name="灯片编号占位符 5"/>
          <p:cNvSpPr>
            <a:spLocks noGrp="1"/>
          </p:cNvSpPr>
          <p:nvPr>
            <p:ph type="sldNum" sz="quarter" idx="12"/>
          </p:nvPr>
        </p:nvSpPr>
        <p:spPr>
          <a:noFill/>
        </p:spPr>
        <p:txBody>
          <a:bodyPr/>
          <a:lstStyle/>
          <a:p>
            <a:fld id="{BBD1DC12-3F78-49FF-B638-96BF08716243}" type="slidenum">
              <a:rPr lang="en-US" altLang="zh-CN"/>
              <a:pPr/>
              <a:t>5</a:t>
            </a:fld>
            <a:endParaRPr lang="en-US" altLang="zh-CN"/>
          </a:p>
        </p:txBody>
      </p:sp>
      <p:sp>
        <p:nvSpPr>
          <p:cNvPr id="24579" name="Rectangle 2"/>
          <p:cNvSpPr>
            <a:spLocks noGrp="1" noChangeArrowheads="1"/>
          </p:cNvSpPr>
          <p:nvPr>
            <p:ph type="title"/>
          </p:nvPr>
        </p:nvSpPr>
        <p:spPr/>
        <p:txBody>
          <a:bodyPr/>
          <a:lstStyle/>
          <a:p>
            <a:pPr eaLnBrk="1" hangingPunct="1"/>
            <a:r>
              <a:rPr lang="zh-CN" altLang="en-US" b="1" dirty="0"/>
              <a:t>详细设计的目标</a:t>
            </a:r>
          </a:p>
        </p:txBody>
      </p:sp>
      <p:sp>
        <p:nvSpPr>
          <p:cNvPr id="2" name="日期占位符 1"/>
          <p:cNvSpPr>
            <a:spLocks noGrp="1"/>
          </p:cNvSpPr>
          <p:nvPr>
            <p:ph type="dt" sz="half" idx="10"/>
          </p:nvPr>
        </p:nvSpPr>
        <p:spPr/>
        <p:txBody>
          <a:bodyPr/>
          <a:lstStyle/>
          <a:p>
            <a:fld id="{0FD3894A-EC8B-4B32-A010-6BD192678C3E}" type="datetime1">
              <a:rPr lang="zh-CN" altLang="en-US" smtClean="0"/>
              <a:t>2020/6/10</a:t>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19861127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程序的注释 </a:t>
            </a:r>
          </a:p>
        </p:txBody>
      </p:sp>
      <p:sp>
        <p:nvSpPr>
          <p:cNvPr id="6" name="文本占位符 5"/>
          <p:cNvSpPr>
            <a:spLocks noGrp="1"/>
          </p:cNvSpPr>
          <p:nvPr>
            <p:ph idx="1"/>
          </p:nvPr>
        </p:nvSpPr>
        <p:spPr/>
        <p:txBody>
          <a:bodyPr>
            <a:normAutofit/>
          </a:bodyPr>
          <a:lstStyle/>
          <a:p>
            <a:pPr>
              <a:lnSpc>
                <a:spcPct val="120000"/>
              </a:lnSpc>
            </a:pPr>
            <a:r>
              <a:rPr lang="zh-CN" altLang="en-US" sz="2400" dirty="0"/>
              <a:t>夹在程序中的注释是程序员与日后的程序读者之间通信的重要手段。</a:t>
            </a:r>
          </a:p>
          <a:p>
            <a:pPr>
              <a:lnSpc>
                <a:spcPct val="120000"/>
              </a:lnSpc>
            </a:pPr>
            <a:r>
              <a:rPr lang="zh-CN" altLang="en-US" sz="2400" dirty="0"/>
              <a:t>注释决不是可有可无的。</a:t>
            </a:r>
          </a:p>
          <a:p>
            <a:pPr>
              <a:lnSpc>
                <a:spcPct val="120000"/>
              </a:lnSpc>
            </a:pPr>
            <a:r>
              <a:rPr lang="zh-CN" altLang="en-US" sz="2400" dirty="0"/>
              <a:t>一些正规的程序文本中，注释行的数量占到整个源程序的</a:t>
            </a:r>
            <a:r>
              <a:rPr lang="en-US" altLang="zh-CN" sz="2400" dirty="0"/>
              <a:t>1/3</a:t>
            </a:r>
            <a:r>
              <a:rPr lang="zh-CN" altLang="en-US" sz="2400" dirty="0"/>
              <a:t>到</a:t>
            </a:r>
            <a:r>
              <a:rPr lang="en-US" altLang="zh-CN" sz="2400" dirty="0"/>
              <a:t>1/2</a:t>
            </a:r>
            <a:r>
              <a:rPr lang="zh-CN" altLang="en-US" sz="2400" dirty="0"/>
              <a:t>，甚至更多。</a:t>
            </a:r>
          </a:p>
          <a:p>
            <a:pPr>
              <a:lnSpc>
                <a:spcPct val="120000"/>
              </a:lnSpc>
            </a:pPr>
            <a:r>
              <a:rPr lang="zh-CN" altLang="en-US" sz="2400" dirty="0"/>
              <a:t>注释分为</a:t>
            </a:r>
            <a:r>
              <a:rPr lang="zh-CN" altLang="en-US" sz="2400" dirty="0">
                <a:solidFill>
                  <a:srgbClr val="FF0000"/>
                </a:solidFill>
              </a:rPr>
              <a:t>序言性注释</a:t>
            </a:r>
            <a:r>
              <a:rPr lang="zh-CN" altLang="en-US" sz="2400" dirty="0"/>
              <a:t>和</a:t>
            </a:r>
            <a:r>
              <a:rPr lang="zh-CN" altLang="en-US" sz="2400" dirty="0">
                <a:solidFill>
                  <a:srgbClr val="FF0000"/>
                </a:solidFill>
              </a:rPr>
              <a:t>功能性注释</a:t>
            </a:r>
            <a:r>
              <a:rPr lang="zh-CN" altLang="en-US" sz="2400" dirty="0"/>
              <a:t>。</a:t>
            </a:r>
          </a:p>
          <a:p>
            <a:pPr>
              <a:lnSpc>
                <a:spcPct val="120000"/>
              </a:lnSpc>
            </a:pPr>
            <a:endParaRPr lang="zh-CN" altLang="en-US" sz="2400" dirty="0"/>
          </a:p>
        </p:txBody>
      </p:sp>
      <p:sp>
        <p:nvSpPr>
          <p:cNvPr id="2" name="日期占位符 1"/>
          <p:cNvSpPr>
            <a:spLocks noGrp="1"/>
          </p:cNvSpPr>
          <p:nvPr>
            <p:ph type="dt" sz="half" idx="10"/>
          </p:nvPr>
        </p:nvSpPr>
        <p:spPr/>
        <p:txBody>
          <a:bodyPr/>
          <a:lstStyle/>
          <a:p>
            <a:fld id="{9AB007A0-DED7-415E-988A-42A8F768E6D7}" type="datetime1">
              <a:rPr lang="zh-CN" altLang="en-US" smtClean="0"/>
              <a:t>2020/6/10</a:t>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pPr>
              <a:defRPr/>
            </a:pPr>
            <a:fld id="{9072BAAF-F81E-4345-B65B-61976E1E5322}" type="slidenum">
              <a:rPr lang="zh-CN" altLang="en-US"/>
              <a:pPr>
                <a:defRPr/>
              </a:pPr>
              <a:t>50</a:t>
            </a:fld>
            <a:endParaRPr lang="en-US" altLang="zh-CN"/>
          </a:p>
        </p:txBody>
      </p:sp>
    </p:spTree>
    <p:extLst>
      <p:ext uri="{BB962C8B-B14F-4D97-AF65-F5344CB8AC3E}">
        <p14:creationId xmlns:p14="http://schemas.microsoft.com/office/powerpoint/2010/main" val="3342912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up)">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序言性</a:t>
            </a:r>
            <a:r>
              <a:rPr lang="zh-CN" altLang="en-US" dirty="0" smtClean="0"/>
              <a:t>注释</a:t>
            </a:r>
            <a:endParaRPr lang="zh-CN" altLang="en-US" dirty="0"/>
          </a:p>
        </p:txBody>
      </p:sp>
      <p:sp>
        <p:nvSpPr>
          <p:cNvPr id="5" name="文本占位符 4"/>
          <p:cNvSpPr>
            <a:spLocks noGrp="1"/>
          </p:cNvSpPr>
          <p:nvPr>
            <p:ph idx="1"/>
          </p:nvPr>
        </p:nvSpPr>
        <p:spPr>
          <a:xfrm>
            <a:off x="660292" y="905998"/>
            <a:ext cx="7832833" cy="3806854"/>
          </a:xfrm>
        </p:spPr>
        <p:txBody>
          <a:bodyPr/>
          <a:lstStyle/>
          <a:p>
            <a:pPr>
              <a:lnSpc>
                <a:spcPct val="100000"/>
              </a:lnSpc>
              <a:spcBef>
                <a:spcPts val="900"/>
              </a:spcBef>
            </a:pPr>
            <a:r>
              <a:rPr lang="zh-CN" altLang="en-US" sz="1800" dirty="0"/>
              <a:t>通常置于每个程序模块的开头部分，它应当给出程序的整体说明，对于理解程序本身具有引导作用。</a:t>
            </a:r>
          </a:p>
          <a:p>
            <a:pPr>
              <a:lnSpc>
                <a:spcPct val="100000"/>
              </a:lnSpc>
              <a:spcBef>
                <a:spcPts val="900"/>
              </a:spcBef>
            </a:pPr>
            <a:r>
              <a:rPr lang="zh-CN" altLang="en-US" sz="1800" dirty="0"/>
              <a:t>序言性注释包括：</a:t>
            </a:r>
          </a:p>
          <a:p>
            <a:pPr lvl="1">
              <a:lnSpc>
                <a:spcPct val="100000"/>
              </a:lnSpc>
              <a:spcBef>
                <a:spcPts val="900"/>
              </a:spcBef>
            </a:pPr>
            <a:r>
              <a:rPr lang="zh-CN" altLang="en-US" sz="1500" dirty="0">
                <a:solidFill>
                  <a:srgbClr val="FF0000"/>
                </a:solidFill>
              </a:rPr>
              <a:t>程序标题；</a:t>
            </a:r>
          </a:p>
          <a:p>
            <a:pPr lvl="1">
              <a:lnSpc>
                <a:spcPct val="100000"/>
              </a:lnSpc>
              <a:spcBef>
                <a:spcPts val="900"/>
              </a:spcBef>
            </a:pPr>
            <a:r>
              <a:rPr lang="zh-CN" altLang="en-US" sz="1500" dirty="0"/>
              <a:t>有关本模块</a:t>
            </a:r>
            <a:r>
              <a:rPr lang="zh-CN" altLang="en-US" sz="1500" dirty="0">
                <a:solidFill>
                  <a:srgbClr val="FF0000"/>
                </a:solidFill>
              </a:rPr>
              <a:t>功能和目的的说明</a:t>
            </a:r>
            <a:r>
              <a:rPr lang="zh-CN" altLang="en-US" sz="1500" dirty="0"/>
              <a:t>；</a:t>
            </a:r>
          </a:p>
          <a:p>
            <a:pPr lvl="1">
              <a:lnSpc>
                <a:spcPct val="100000"/>
              </a:lnSpc>
              <a:spcBef>
                <a:spcPts val="900"/>
              </a:spcBef>
            </a:pPr>
            <a:r>
              <a:rPr lang="zh-CN" altLang="en-US" sz="1500" dirty="0">
                <a:solidFill>
                  <a:srgbClr val="FF0000"/>
                </a:solidFill>
              </a:rPr>
              <a:t>主要算法；</a:t>
            </a:r>
          </a:p>
          <a:p>
            <a:pPr lvl="1">
              <a:lnSpc>
                <a:spcPct val="100000"/>
              </a:lnSpc>
              <a:spcBef>
                <a:spcPts val="900"/>
              </a:spcBef>
            </a:pPr>
            <a:r>
              <a:rPr lang="zh-CN" altLang="en-US" sz="1500" dirty="0">
                <a:solidFill>
                  <a:srgbClr val="FF0000"/>
                </a:solidFill>
              </a:rPr>
              <a:t>接口说明：</a:t>
            </a:r>
            <a:r>
              <a:rPr lang="zh-CN" altLang="en-US" sz="1500" dirty="0"/>
              <a:t>包括调用形式，参数描述，子程序清单；</a:t>
            </a:r>
          </a:p>
          <a:p>
            <a:pPr lvl="1">
              <a:lnSpc>
                <a:spcPct val="100000"/>
              </a:lnSpc>
              <a:spcBef>
                <a:spcPts val="900"/>
              </a:spcBef>
            </a:pPr>
            <a:r>
              <a:rPr lang="zh-CN" altLang="en-US" sz="1500" dirty="0">
                <a:solidFill>
                  <a:srgbClr val="FF0000"/>
                </a:solidFill>
              </a:rPr>
              <a:t>有关数据描述：</a:t>
            </a:r>
            <a:r>
              <a:rPr lang="zh-CN" altLang="en-US" sz="1500" dirty="0"/>
              <a:t>重要的变量及其用途，约束或限制条件，以及其它有关信息；</a:t>
            </a:r>
          </a:p>
          <a:p>
            <a:pPr lvl="1">
              <a:lnSpc>
                <a:spcPct val="100000"/>
              </a:lnSpc>
              <a:spcBef>
                <a:spcPts val="900"/>
              </a:spcBef>
            </a:pPr>
            <a:r>
              <a:rPr lang="zh-CN" altLang="en-US" sz="1500" dirty="0">
                <a:solidFill>
                  <a:srgbClr val="FF0000"/>
                </a:solidFill>
              </a:rPr>
              <a:t>模块位置：</a:t>
            </a:r>
            <a:r>
              <a:rPr lang="zh-CN" altLang="en-US" sz="1500" dirty="0"/>
              <a:t>在哪一个源文件中，或隶属于哪一个软件包；</a:t>
            </a:r>
          </a:p>
          <a:p>
            <a:pPr lvl="1">
              <a:lnSpc>
                <a:spcPct val="100000"/>
              </a:lnSpc>
              <a:spcBef>
                <a:spcPts val="900"/>
              </a:spcBef>
            </a:pPr>
            <a:r>
              <a:rPr lang="zh-CN" altLang="en-US" sz="1500" dirty="0">
                <a:solidFill>
                  <a:srgbClr val="FF0000"/>
                </a:solidFill>
              </a:rPr>
              <a:t>开发简历：</a:t>
            </a:r>
            <a:r>
              <a:rPr lang="zh-CN" altLang="en-US" sz="1500" dirty="0"/>
              <a:t>模块设计者，复审者，复审日期，修改日期及有关说明等。</a:t>
            </a:r>
          </a:p>
        </p:txBody>
      </p:sp>
      <p:sp>
        <p:nvSpPr>
          <p:cNvPr id="2" name="日期占位符 1"/>
          <p:cNvSpPr>
            <a:spLocks noGrp="1"/>
          </p:cNvSpPr>
          <p:nvPr>
            <p:ph type="dt" sz="half" idx="10"/>
          </p:nvPr>
        </p:nvSpPr>
        <p:spPr/>
        <p:txBody>
          <a:bodyPr/>
          <a:lstStyle/>
          <a:p>
            <a:fld id="{895EBEBC-3F1B-475A-85F2-8550B4F0EA2B}" type="datetime1">
              <a:rPr lang="zh-CN" altLang="en-US" smtClean="0"/>
              <a:t>2020/6/10</a:t>
            </a:fld>
            <a:endParaRPr lang="zh-CN" altLang="en-US"/>
          </a:p>
        </p:txBody>
      </p:sp>
      <p:sp>
        <p:nvSpPr>
          <p:cNvPr id="7" name="页脚占位符 6"/>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pPr>
              <a:defRPr/>
            </a:pPr>
            <a:fld id="{F151E178-93BD-48E6-A4FC-2475772780A9}" type="slidenum">
              <a:rPr lang="zh-CN" altLang="en-US"/>
              <a:pPr>
                <a:defRPr/>
              </a:pPr>
              <a:t>51</a:t>
            </a:fld>
            <a:endParaRPr lang="en-US" altLang="zh-CN"/>
          </a:p>
        </p:txBody>
      </p:sp>
      <p:pic>
        <p:nvPicPr>
          <p:cNvPr id="6"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5145" y="539254"/>
            <a:ext cx="4118855" cy="4158219"/>
          </a:xfrm>
          <a:prstGeom prst="rect">
            <a:avLst/>
          </a:prstGeom>
          <a:noFill/>
          <a:ln>
            <a:noFill/>
          </a:ln>
          <a:effectLst>
            <a:outerShdw dist="107763"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7449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up)">
                                      <p:cBhvr>
                                        <p:cTn id="15" dur="500"/>
                                        <p:tgtEl>
                                          <p:spTgt spid="5">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wipe(up)">
                                      <p:cBhvr>
                                        <p:cTn id="18" dur="500"/>
                                        <p:tgtEl>
                                          <p:spTgt spid="5">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wipe(up)">
                                      <p:cBhvr>
                                        <p:cTn id="21" dur="500"/>
                                        <p:tgtEl>
                                          <p:spTgt spid="5">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ipe(up)">
                                      <p:cBhvr>
                                        <p:cTn id="24" dur="500"/>
                                        <p:tgtEl>
                                          <p:spTgt spid="5">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wipe(up)">
                                      <p:cBhvr>
                                        <p:cTn id="27" dur="500"/>
                                        <p:tgtEl>
                                          <p:spTgt spid="5">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wipe(up)">
                                      <p:cBhvr>
                                        <p:cTn id="30" dur="500"/>
                                        <p:tgtEl>
                                          <p:spTgt spid="5">
                                            <p:txEl>
                                              <p:pRg st="7" end="7"/>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wipe(up)">
                                      <p:cBhvr>
                                        <p:cTn id="33" dur="500"/>
                                        <p:tgtEl>
                                          <p:spTgt spid="5">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功能性</a:t>
            </a:r>
            <a:r>
              <a:rPr lang="zh-CN" altLang="en-US" dirty="0" smtClean="0"/>
              <a:t>注释</a:t>
            </a:r>
            <a:endParaRPr lang="zh-CN" altLang="en-US" dirty="0"/>
          </a:p>
        </p:txBody>
      </p:sp>
      <p:sp>
        <p:nvSpPr>
          <p:cNvPr id="5" name="文本占位符 4"/>
          <p:cNvSpPr>
            <a:spLocks noGrp="1"/>
          </p:cNvSpPr>
          <p:nvPr>
            <p:ph idx="1"/>
          </p:nvPr>
        </p:nvSpPr>
        <p:spPr>
          <a:xfrm>
            <a:off x="768096" y="925829"/>
            <a:ext cx="7832833" cy="3687077"/>
          </a:xfrm>
        </p:spPr>
        <p:txBody>
          <a:bodyPr>
            <a:noAutofit/>
          </a:bodyPr>
          <a:lstStyle/>
          <a:p>
            <a:pPr>
              <a:lnSpc>
                <a:spcPct val="100000"/>
              </a:lnSpc>
              <a:spcBef>
                <a:spcPts val="0"/>
              </a:spcBef>
            </a:pPr>
            <a:r>
              <a:rPr lang="zh-CN" altLang="en-US" sz="1800" dirty="0"/>
              <a:t>功能性注释嵌在源程序体中，用以描述其后的语句或程序段是在做什么工作，或是执行了下面的语句会怎么样，而不要解释下面怎么做。</a:t>
            </a:r>
          </a:p>
          <a:p>
            <a:pPr>
              <a:lnSpc>
                <a:spcPct val="100000"/>
              </a:lnSpc>
              <a:spcBef>
                <a:spcPts val="0"/>
              </a:spcBef>
            </a:pPr>
            <a:r>
              <a:rPr lang="zh-CN" altLang="en-US" sz="1800" dirty="0"/>
              <a:t>例如：</a:t>
            </a:r>
            <a:endParaRPr lang="en-US" altLang="zh-CN" sz="1800" dirty="0"/>
          </a:p>
          <a:p>
            <a:pPr marL="257175" lvl="1" indent="0">
              <a:lnSpc>
                <a:spcPct val="100000"/>
              </a:lnSpc>
              <a:spcBef>
                <a:spcPts val="0"/>
              </a:spcBef>
              <a:buNone/>
            </a:pPr>
            <a:r>
              <a:rPr lang="zh-CN" altLang="en-US" sz="1800" dirty="0">
                <a:solidFill>
                  <a:srgbClr val="FF0000"/>
                </a:solidFill>
              </a:rPr>
              <a:t> </a:t>
            </a:r>
            <a:r>
              <a:rPr lang="en-US" altLang="zh-CN" sz="1800" dirty="0">
                <a:solidFill>
                  <a:srgbClr val="FF0000"/>
                </a:solidFill>
              </a:rPr>
              <a:t>/* ADD AMOUNT TO TOTAL </a:t>
            </a:r>
            <a:r>
              <a:rPr lang="en-US" altLang="zh-CN" sz="1800" dirty="0" smtClean="0">
                <a:solidFill>
                  <a:srgbClr val="FF0000"/>
                </a:solidFill>
              </a:rPr>
              <a:t>*/</a:t>
            </a:r>
          </a:p>
          <a:p>
            <a:pPr marL="257175" lvl="1" indent="0">
              <a:lnSpc>
                <a:spcPct val="100000"/>
              </a:lnSpc>
              <a:spcBef>
                <a:spcPts val="0"/>
              </a:spcBef>
              <a:buNone/>
            </a:pPr>
            <a:r>
              <a:rPr lang="en-US" altLang="zh-CN" sz="1800" dirty="0" smtClean="0">
                <a:solidFill>
                  <a:srgbClr val="FF0000"/>
                </a:solidFill>
              </a:rPr>
              <a:t> </a:t>
            </a:r>
            <a:r>
              <a:rPr lang="en-US" altLang="zh-CN" sz="1800" dirty="0">
                <a:solidFill>
                  <a:srgbClr val="FF0000"/>
                </a:solidFill>
              </a:rPr>
              <a:t>TOTAL = AMOUNT</a:t>
            </a:r>
            <a:r>
              <a:rPr lang="zh-CN" altLang="en-US" sz="1800" dirty="0">
                <a:solidFill>
                  <a:srgbClr val="FF0000"/>
                </a:solidFill>
              </a:rPr>
              <a:t>＋</a:t>
            </a:r>
            <a:r>
              <a:rPr lang="en-US" altLang="zh-CN" sz="1800" dirty="0" smtClean="0">
                <a:solidFill>
                  <a:srgbClr val="FF0000"/>
                </a:solidFill>
              </a:rPr>
              <a:t>TOTAL</a:t>
            </a:r>
          </a:p>
          <a:p>
            <a:pPr marL="257175" lvl="1" indent="0">
              <a:lnSpc>
                <a:spcPct val="100000"/>
              </a:lnSpc>
              <a:spcBef>
                <a:spcPts val="0"/>
              </a:spcBef>
              <a:buNone/>
            </a:pPr>
            <a:r>
              <a:rPr lang="zh-CN" altLang="en-US" sz="1800" dirty="0" smtClean="0"/>
              <a:t>上面</a:t>
            </a:r>
            <a:r>
              <a:rPr lang="zh-CN" altLang="en-US" sz="1800" dirty="0"/>
              <a:t>的注释不清楚，如果注明把月销售额计入年度总额，便使读者理解了下面语句的意图</a:t>
            </a:r>
            <a:r>
              <a:rPr lang="zh-CN" altLang="en-US" sz="1800" dirty="0" smtClean="0"/>
              <a:t>：</a:t>
            </a:r>
            <a:endParaRPr lang="en-US" altLang="zh-CN" sz="1800" dirty="0" smtClean="0"/>
          </a:p>
          <a:p>
            <a:pPr marL="257175" lvl="1" indent="0">
              <a:lnSpc>
                <a:spcPct val="100000"/>
              </a:lnSpc>
              <a:spcBef>
                <a:spcPts val="0"/>
              </a:spcBef>
              <a:buNone/>
            </a:pPr>
            <a:r>
              <a:rPr lang="zh-CN" altLang="en-US" sz="1800" dirty="0" smtClean="0"/>
              <a:t> </a:t>
            </a:r>
            <a:r>
              <a:rPr lang="en-US" altLang="zh-CN" sz="1800" dirty="0">
                <a:solidFill>
                  <a:srgbClr val="FF0000"/>
                </a:solidFill>
              </a:rPr>
              <a:t>/* ADD MONTHLY-SALES TO ANNUAL-TOTAL </a:t>
            </a:r>
            <a:r>
              <a:rPr lang="en-US" altLang="zh-CN" sz="1800" dirty="0" smtClean="0">
                <a:solidFill>
                  <a:srgbClr val="FF0000"/>
                </a:solidFill>
              </a:rPr>
              <a:t>*/</a:t>
            </a:r>
          </a:p>
          <a:p>
            <a:pPr marL="257175" lvl="1" indent="0">
              <a:lnSpc>
                <a:spcPct val="100000"/>
              </a:lnSpc>
              <a:spcBef>
                <a:spcPts val="0"/>
              </a:spcBef>
              <a:buNone/>
            </a:pPr>
            <a:r>
              <a:rPr lang="en-US" altLang="zh-CN" sz="1800" dirty="0" smtClean="0">
                <a:solidFill>
                  <a:srgbClr val="FF0000"/>
                </a:solidFill>
              </a:rPr>
              <a:t> </a:t>
            </a:r>
            <a:r>
              <a:rPr lang="en-US" altLang="zh-CN" sz="1800" dirty="0">
                <a:solidFill>
                  <a:srgbClr val="FF0000"/>
                </a:solidFill>
              </a:rPr>
              <a:t>TOTAL = AMOUNT</a:t>
            </a:r>
            <a:r>
              <a:rPr lang="zh-CN" altLang="en-US" sz="1800" dirty="0">
                <a:solidFill>
                  <a:srgbClr val="FF0000"/>
                </a:solidFill>
              </a:rPr>
              <a:t>＋</a:t>
            </a:r>
            <a:r>
              <a:rPr lang="en-US" altLang="zh-CN" sz="1800" dirty="0">
                <a:solidFill>
                  <a:srgbClr val="FF0000"/>
                </a:solidFill>
              </a:rPr>
              <a:t>TOTAL</a:t>
            </a:r>
          </a:p>
          <a:p>
            <a:pPr>
              <a:lnSpc>
                <a:spcPct val="100000"/>
              </a:lnSpc>
              <a:spcBef>
                <a:spcPts val="0"/>
              </a:spcBef>
            </a:pPr>
            <a:r>
              <a:rPr lang="zh-CN" altLang="en-US" sz="1800" dirty="0"/>
              <a:t>特点：</a:t>
            </a:r>
          </a:p>
          <a:p>
            <a:pPr lvl="1">
              <a:lnSpc>
                <a:spcPct val="100000"/>
              </a:lnSpc>
              <a:spcBef>
                <a:spcPts val="0"/>
              </a:spcBef>
            </a:pPr>
            <a:r>
              <a:rPr lang="zh-CN" altLang="en-US" sz="1800" dirty="0"/>
              <a:t> 描述一段程序，而不是每一个语句；</a:t>
            </a:r>
          </a:p>
          <a:p>
            <a:pPr lvl="1">
              <a:lnSpc>
                <a:spcPct val="100000"/>
              </a:lnSpc>
              <a:spcBef>
                <a:spcPts val="0"/>
              </a:spcBef>
            </a:pPr>
            <a:r>
              <a:rPr lang="zh-CN" altLang="en-US" sz="1800" dirty="0"/>
              <a:t> 用缩进和空行，使程序与注释容易区别；</a:t>
            </a:r>
          </a:p>
          <a:p>
            <a:pPr lvl="1">
              <a:lnSpc>
                <a:spcPct val="100000"/>
              </a:lnSpc>
              <a:spcBef>
                <a:spcPts val="0"/>
              </a:spcBef>
            </a:pPr>
            <a:r>
              <a:rPr lang="zh-CN" altLang="en-US" sz="1800" dirty="0"/>
              <a:t> 注释要正确</a:t>
            </a:r>
            <a:r>
              <a:rPr lang="zh-CN" altLang="en-US" sz="1800" dirty="0" smtClean="0"/>
              <a:t>。</a:t>
            </a:r>
            <a:endParaRPr lang="zh-CN" altLang="en-US" sz="1800" dirty="0"/>
          </a:p>
        </p:txBody>
      </p:sp>
      <p:sp>
        <p:nvSpPr>
          <p:cNvPr id="2" name="日期占位符 1"/>
          <p:cNvSpPr>
            <a:spLocks noGrp="1"/>
          </p:cNvSpPr>
          <p:nvPr>
            <p:ph type="dt" sz="half" idx="10"/>
          </p:nvPr>
        </p:nvSpPr>
        <p:spPr/>
        <p:txBody>
          <a:bodyPr/>
          <a:lstStyle/>
          <a:p>
            <a:fld id="{37C63B71-9D14-49EB-AAD7-1C92748E1CE6}" type="datetime1">
              <a:rPr lang="zh-CN" altLang="en-US" smtClean="0"/>
              <a:t>2020/6/10</a:t>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5"/>
          <p:cNvSpPr>
            <a:spLocks noGrp="1"/>
          </p:cNvSpPr>
          <p:nvPr>
            <p:ph type="sldNum" sz="quarter" idx="12"/>
          </p:nvPr>
        </p:nvSpPr>
        <p:spPr/>
        <p:txBody>
          <a:bodyPr/>
          <a:lstStyle/>
          <a:p>
            <a:pPr>
              <a:defRPr/>
            </a:pPr>
            <a:fld id="{DD1D4411-EC26-44E2-B88F-C2945BEAEB29}" type="slidenum">
              <a:rPr lang="zh-CN" altLang="en-US"/>
              <a:pPr>
                <a:defRPr/>
              </a:pPr>
              <a:t>52</a:t>
            </a:fld>
            <a:endParaRPr lang="en-US" altLang="zh-CN"/>
          </a:p>
        </p:txBody>
      </p:sp>
    </p:spTree>
    <p:extLst>
      <p:ext uri="{BB962C8B-B14F-4D97-AF65-F5344CB8AC3E}">
        <p14:creationId xmlns:p14="http://schemas.microsoft.com/office/powerpoint/2010/main" val="3023455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up)">
                                      <p:cBhvr>
                                        <p:cTn id="15" dur="500"/>
                                        <p:tgtEl>
                                          <p:spTgt spid="5">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wipe(up)">
                                      <p:cBhvr>
                                        <p:cTn id="18" dur="500"/>
                                        <p:tgtEl>
                                          <p:spTgt spid="5">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wipe(up)">
                                      <p:cBhvr>
                                        <p:cTn id="21" dur="500"/>
                                        <p:tgtEl>
                                          <p:spTgt spid="5">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ipe(up)">
                                      <p:cBhvr>
                                        <p:cTn id="24" dur="500"/>
                                        <p:tgtEl>
                                          <p:spTgt spid="5">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wipe(up)">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wipe(up)">
                                      <p:cBhvr>
                                        <p:cTn id="32" dur="500"/>
                                        <p:tgtEl>
                                          <p:spTgt spid="5">
                                            <p:txEl>
                                              <p:pRg st="7" end="7"/>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wipe(up)">
                                      <p:cBhvr>
                                        <p:cTn id="35" dur="500"/>
                                        <p:tgtEl>
                                          <p:spTgt spid="5">
                                            <p:txEl>
                                              <p:pRg st="8" end="8"/>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wipe(up)">
                                      <p:cBhvr>
                                        <p:cTn id="38" dur="500"/>
                                        <p:tgtEl>
                                          <p:spTgt spid="5">
                                            <p:txEl>
                                              <p:pRg st="9" end="9"/>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animEffect transition="in" filter="wipe(up)">
                                      <p:cBhvr>
                                        <p:cTn id="41"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注释</a:t>
            </a:r>
            <a:r>
              <a:rPr lang="zh-CN" altLang="en-US" dirty="0" smtClean="0"/>
              <a:t>规范</a:t>
            </a:r>
            <a:endParaRPr lang="zh-CN" altLang="en-US" dirty="0"/>
          </a:p>
        </p:txBody>
      </p:sp>
      <p:sp>
        <p:nvSpPr>
          <p:cNvPr id="3" name="文本占位符 2"/>
          <p:cNvSpPr>
            <a:spLocks noGrp="1"/>
          </p:cNvSpPr>
          <p:nvPr>
            <p:ph idx="1"/>
          </p:nvPr>
        </p:nvSpPr>
        <p:spPr/>
        <p:txBody>
          <a:bodyPr>
            <a:normAutofit/>
          </a:bodyPr>
          <a:lstStyle/>
          <a:p>
            <a:pPr marL="0" indent="0">
              <a:lnSpc>
                <a:spcPct val="120000"/>
              </a:lnSpc>
              <a:spcBef>
                <a:spcPts val="900"/>
              </a:spcBef>
              <a:buNone/>
            </a:pPr>
            <a:r>
              <a:rPr lang="en-US" altLang="zh-CN" sz="2400" dirty="0"/>
              <a:t>1</a:t>
            </a:r>
            <a:r>
              <a:rPr lang="zh-CN" altLang="en-US" sz="2400" dirty="0"/>
              <a:t>、注释的缩进要与代码的缩进一致</a:t>
            </a:r>
          </a:p>
          <a:p>
            <a:pPr marL="0" indent="0">
              <a:lnSpc>
                <a:spcPct val="120000"/>
              </a:lnSpc>
              <a:spcBef>
                <a:spcPts val="900"/>
              </a:spcBef>
              <a:buNone/>
            </a:pPr>
            <a:r>
              <a:rPr lang="en-US" altLang="zh-CN" sz="2400" dirty="0"/>
              <a:t>2</a:t>
            </a:r>
            <a:r>
              <a:rPr lang="zh-CN" altLang="en-US" sz="2400" dirty="0"/>
              <a:t>、注释之间要用空行隔开</a:t>
            </a:r>
          </a:p>
          <a:p>
            <a:pPr marL="0" indent="0">
              <a:lnSpc>
                <a:spcPct val="120000"/>
              </a:lnSpc>
              <a:spcBef>
                <a:spcPts val="900"/>
              </a:spcBef>
              <a:buNone/>
            </a:pPr>
            <a:r>
              <a:rPr lang="en-US" altLang="zh-CN" sz="2400" dirty="0"/>
              <a:t>3</a:t>
            </a:r>
            <a:r>
              <a:rPr lang="zh-CN" altLang="en-US" sz="2400" dirty="0"/>
              <a:t>、对所有的变量、数据结构、以及函数进行声明时都应加以注释，说明含义</a:t>
            </a:r>
          </a:p>
          <a:p>
            <a:pPr marL="0" indent="0">
              <a:lnSpc>
                <a:spcPct val="120000"/>
              </a:lnSpc>
              <a:spcBef>
                <a:spcPts val="900"/>
              </a:spcBef>
              <a:buNone/>
            </a:pPr>
            <a:r>
              <a:rPr lang="en-US" altLang="zh-CN" sz="2400" dirty="0"/>
              <a:t>4</a:t>
            </a:r>
            <a:r>
              <a:rPr lang="zh-CN" altLang="en-US" sz="2400" dirty="0"/>
              <a:t>、头文件和源文件的头部都应进行注释</a:t>
            </a:r>
          </a:p>
          <a:p>
            <a:pPr marL="0" indent="0">
              <a:lnSpc>
                <a:spcPct val="120000"/>
              </a:lnSpc>
              <a:spcBef>
                <a:spcPts val="900"/>
              </a:spcBef>
              <a:buNone/>
            </a:pPr>
            <a:r>
              <a:rPr lang="en-US" altLang="zh-CN" sz="2400" dirty="0"/>
              <a:t>5</a:t>
            </a:r>
            <a:r>
              <a:rPr lang="zh-CN" altLang="en-US" sz="2400" dirty="0"/>
              <a:t>、函数的头部也应进行块注释，列出函数的功能、输入参数、返回值等</a:t>
            </a:r>
          </a:p>
        </p:txBody>
      </p:sp>
      <p:sp>
        <p:nvSpPr>
          <p:cNvPr id="5" name="日期占位符 4"/>
          <p:cNvSpPr>
            <a:spLocks noGrp="1"/>
          </p:cNvSpPr>
          <p:nvPr>
            <p:ph type="dt" sz="half" idx="10"/>
          </p:nvPr>
        </p:nvSpPr>
        <p:spPr/>
        <p:txBody>
          <a:bodyPr/>
          <a:lstStyle/>
          <a:p>
            <a:fld id="{60CE96A9-82CC-4A83-9C02-CEA8115790FA}" type="datetime1">
              <a:rPr lang="zh-CN" altLang="en-US" smtClean="0"/>
              <a:t>2020/6/10</a:t>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53</a:t>
            </a:fld>
            <a:endParaRPr lang="zh-CN" altLang="en-US" dirty="0"/>
          </a:p>
        </p:txBody>
      </p:sp>
    </p:spTree>
    <p:extLst>
      <p:ext uri="{BB962C8B-B14F-4D97-AF65-F5344CB8AC3E}">
        <p14:creationId xmlns:p14="http://schemas.microsoft.com/office/powerpoint/2010/main" val="1081727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视觉组织：空格、空行和</a:t>
            </a:r>
            <a:r>
              <a:rPr lang="zh-CN" altLang="en-US" dirty="0" smtClean="0"/>
              <a:t>移行</a:t>
            </a:r>
            <a:endParaRPr lang="zh-CN" altLang="en-US" dirty="0"/>
          </a:p>
        </p:txBody>
      </p:sp>
      <p:sp>
        <p:nvSpPr>
          <p:cNvPr id="6" name="文本占位符 5"/>
          <p:cNvSpPr>
            <a:spLocks noGrp="1"/>
          </p:cNvSpPr>
          <p:nvPr>
            <p:ph idx="1"/>
          </p:nvPr>
        </p:nvSpPr>
        <p:spPr>
          <a:xfrm>
            <a:off x="768096" y="828913"/>
            <a:ext cx="7832833" cy="3806854"/>
          </a:xfrm>
        </p:spPr>
        <p:txBody>
          <a:bodyPr>
            <a:normAutofit lnSpcReduction="10000"/>
          </a:bodyPr>
          <a:lstStyle/>
          <a:p>
            <a:pPr>
              <a:lnSpc>
                <a:spcPct val="110000"/>
              </a:lnSpc>
            </a:pPr>
            <a:r>
              <a:rPr lang="zh-CN" altLang="en-US" sz="2000" dirty="0"/>
              <a:t>恰当地利用空格，可以突出运算的优先性，避免发生运算的错误。例如 ，将</a:t>
            </a:r>
            <a:r>
              <a:rPr lang="zh-CN" altLang="en-US" sz="2000" dirty="0" smtClean="0"/>
              <a:t>表达式</a:t>
            </a:r>
            <a:endParaRPr lang="en-US" altLang="zh-CN" sz="2000" dirty="0"/>
          </a:p>
          <a:p>
            <a:pPr marL="0" indent="0">
              <a:lnSpc>
                <a:spcPct val="110000"/>
              </a:lnSpc>
              <a:buNone/>
            </a:pPr>
            <a:r>
              <a:rPr lang="zh-CN" altLang="en-US" sz="2000" dirty="0" smtClean="0">
                <a:solidFill>
                  <a:srgbClr val="FF0000"/>
                </a:solidFill>
              </a:rPr>
              <a:t>  </a:t>
            </a:r>
            <a:r>
              <a:rPr lang="en-US" altLang="zh-CN" sz="2000" dirty="0">
                <a:solidFill>
                  <a:srgbClr val="FF0000"/>
                </a:solidFill>
              </a:rPr>
              <a:t>(A</a:t>
            </a:r>
            <a:r>
              <a:rPr lang="zh-CN" altLang="en-US" sz="2000" dirty="0">
                <a:solidFill>
                  <a:srgbClr val="FF0000"/>
                </a:solidFill>
              </a:rPr>
              <a:t>＜－</a:t>
            </a:r>
            <a:r>
              <a:rPr lang="en-US" altLang="zh-CN" sz="2000" dirty="0">
                <a:solidFill>
                  <a:srgbClr val="FF0000"/>
                </a:solidFill>
              </a:rPr>
              <a:t>17)ANDNOT(B</a:t>
            </a:r>
            <a:r>
              <a:rPr lang="zh-CN" altLang="en-US" sz="2000" dirty="0">
                <a:solidFill>
                  <a:srgbClr val="FF0000"/>
                </a:solidFill>
              </a:rPr>
              <a:t>＜＝</a:t>
            </a:r>
            <a:r>
              <a:rPr lang="en-US" altLang="zh-CN" sz="2000" dirty="0" smtClean="0">
                <a:solidFill>
                  <a:srgbClr val="FF0000"/>
                </a:solidFill>
              </a:rPr>
              <a:t>49)ORC  </a:t>
            </a:r>
            <a:r>
              <a:rPr lang="zh-CN" altLang="en-US" sz="2000" dirty="0" smtClean="0"/>
              <a:t>写</a:t>
            </a:r>
            <a:r>
              <a:rPr lang="zh-CN" altLang="en-US" sz="2000" dirty="0"/>
              <a:t>成 </a:t>
            </a:r>
            <a:endParaRPr lang="en-US" altLang="zh-CN" sz="2000" dirty="0" smtClean="0"/>
          </a:p>
          <a:p>
            <a:pPr marL="0" indent="0">
              <a:lnSpc>
                <a:spcPct val="110000"/>
              </a:lnSpc>
              <a:buNone/>
            </a:pPr>
            <a:r>
              <a:rPr lang="en-US" altLang="zh-CN" sz="2000" dirty="0">
                <a:solidFill>
                  <a:srgbClr val="FF0000"/>
                </a:solidFill>
              </a:rPr>
              <a:t> </a:t>
            </a:r>
            <a:r>
              <a:rPr lang="en-US" altLang="zh-CN" sz="2000" dirty="0" smtClean="0">
                <a:solidFill>
                  <a:srgbClr val="FF0000"/>
                </a:solidFill>
              </a:rPr>
              <a:t> (</a:t>
            </a:r>
            <a:r>
              <a:rPr lang="en-US" altLang="zh-CN" sz="2000" dirty="0">
                <a:solidFill>
                  <a:srgbClr val="FF0000"/>
                </a:solidFill>
              </a:rPr>
              <a:t>A</a:t>
            </a:r>
            <a:r>
              <a:rPr lang="zh-CN" altLang="en-US" sz="2000" dirty="0">
                <a:solidFill>
                  <a:srgbClr val="FF0000"/>
                </a:solidFill>
              </a:rPr>
              <a:t>＜－</a:t>
            </a:r>
            <a:r>
              <a:rPr lang="en-US" altLang="zh-CN" sz="2000" dirty="0">
                <a:solidFill>
                  <a:srgbClr val="FF0000"/>
                </a:solidFill>
              </a:rPr>
              <a:t>17) AND  NOT (B</a:t>
            </a:r>
            <a:r>
              <a:rPr lang="zh-CN" altLang="en-US" sz="2000" dirty="0">
                <a:solidFill>
                  <a:srgbClr val="FF0000"/>
                </a:solidFill>
              </a:rPr>
              <a:t>＜＝</a:t>
            </a:r>
            <a:r>
              <a:rPr lang="en-US" altLang="zh-CN" sz="2000" dirty="0">
                <a:solidFill>
                  <a:srgbClr val="FF0000"/>
                </a:solidFill>
              </a:rPr>
              <a:t>49) OR C</a:t>
            </a:r>
          </a:p>
          <a:p>
            <a:pPr>
              <a:lnSpc>
                <a:spcPct val="110000"/>
              </a:lnSpc>
            </a:pPr>
            <a:r>
              <a:rPr lang="zh-CN" altLang="en-US" sz="2000" dirty="0"/>
              <a:t>自然的程序段之间可用空行隔开；</a:t>
            </a:r>
          </a:p>
          <a:p>
            <a:pPr>
              <a:lnSpc>
                <a:spcPct val="110000"/>
              </a:lnSpc>
            </a:pPr>
            <a:r>
              <a:rPr lang="zh-CN" altLang="en-US" sz="2000" dirty="0" smtClean="0"/>
              <a:t>移行也叫做向右缩格。它是指程序中的各行不必都在左端对齐，都从第一格起排列。这样做使程序完全分不清层次关系。</a:t>
            </a:r>
          </a:p>
          <a:p>
            <a:pPr>
              <a:lnSpc>
                <a:spcPct val="110000"/>
              </a:lnSpc>
            </a:pPr>
            <a:r>
              <a:rPr lang="zh-CN" altLang="en-US" sz="2000" dirty="0" smtClean="0"/>
              <a:t>对于选择语句和循环语句，把其中的程序段语句向右做阶梯式移行。使程序的逻辑结构更加清晰。</a:t>
            </a:r>
          </a:p>
          <a:p>
            <a:endParaRPr lang="zh-CN" altLang="en-US" sz="2000" dirty="0"/>
          </a:p>
        </p:txBody>
      </p:sp>
      <p:sp>
        <p:nvSpPr>
          <p:cNvPr id="2" name="日期占位符 1"/>
          <p:cNvSpPr>
            <a:spLocks noGrp="1"/>
          </p:cNvSpPr>
          <p:nvPr>
            <p:ph type="dt" sz="half" idx="10"/>
          </p:nvPr>
        </p:nvSpPr>
        <p:spPr/>
        <p:txBody>
          <a:bodyPr/>
          <a:lstStyle/>
          <a:p>
            <a:fld id="{8C0F41DE-C983-429D-A804-46F07008AD66}" type="datetime1">
              <a:rPr lang="zh-CN" altLang="en-US" smtClean="0"/>
              <a:t>2020/6/10</a:t>
            </a:fld>
            <a:endParaRPr lang="zh-CN" altLang="en-US"/>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
        <p:nvSpPr>
          <p:cNvPr id="5" name="灯片编号占位符 5"/>
          <p:cNvSpPr>
            <a:spLocks noGrp="1"/>
          </p:cNvSpPr>
          <p:nvPr>
            <p:ph type="sldNum" sz="quarter" idx="12"/>
          </p:nvPr>
        </p:nvSpPr>
        <p:spPr/>
        <p:txBody>
          <a:bodyPr/>
          <a:lstStyle/>
          <a:p>
            <a:pPr>
              <a:defRPr/>
            </a:pPr>
            <a:fld id="{37E078E9-7396-4656-8F0D-D8813C9008E3}" type="slidenum">
              <a:rPr lang="zh-CN" altLang="en-US"/>
              <a:pPr>
                <a:defRPr/>
              </a:pPr>
              <a:t>54</a:t>
            </a:fld>
            <a:endParaRPr lang="en-US" altLang="zh-CN"/>
          </a:p>
        </p:txBody>
      </p:sp>
    </p:spTree>
    <p:extLst>
      <p:ext uri="{BB962C8B-B14F-4D97-AF65-F5344CB8AC3E}">
        <p14:creationId xmlns:p14="http://schemas.microsoft.com/office/powerpoint/2010/main" val="3277413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up)">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up)">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up)">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视觉组织：空格、空行和移行</a:t>
            </a:r>
          </a:p>
        </p:txBody>
      </p:sp>
      <p:sp>
        <p:nvSpPr>
          <p:cNvPr id="4" name="日期占位符 3"/>
          <p:cNvSpPr>
            <a:spLocks noGrp="1"/>
          </p:cNvSpPr>
          <p:nvPr>
            <p:ph type="dt" sz="half" idx="10"/>
          </p:nvPr>
        </p:nvSpPr>
        <p:spPr/>
        <p:txBody>
          <a:bodyPr/>
          <a:lstStyle/>
          <a:p>
            <a:fld id="{DB9BDE4C-D4A8-4E9C-A7C9-E9F6A1238B84}" type="datetime1">
              <a:rPr lang="zh-CN" altLang="en-US" smtClean="0"/>
              <a:t>2020/6/10</a:t>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55</a:t>
            </a:fld>
            <a:endParaRPr lang="zh-CN" altLang="en-US"/>
          </a:p>
        </p:txBody>
      </p:sp>
      <p:sp>
        <p:nvSpPr>
          <p:cNvPr id="7" name="Rectangle 8"/>
          <p:cNvSpPr>
            <a:spLocks noChangeArrowheads="1"/>
          </p:cNvSpPr>
          <p:nvPr/>
        </p:nvSpPr>
        <p:spPr bwMode="auto">
          <a:xfrm>
            <a:off x="1146296" y="920353"/>
            <a:ext cx="7659977" cy="3593291"/>
          </a:xfrm>
          <a:prstGeom prst="rect">
            <a:avLst/>
          </a:prstGeom>
          <a:noFill/>
          <a:ln w="9525">
            <a:noFill/>
            <a:miter lim="800000"/>
            <a:headEnd/>
            <a:tailEnd/>
          </a:ln>
          <a:effectLst/>
        </p:spPr>
        <p:txBody>
          <a:bodyPr wrap="square">
            <a:spAutoFit/>
          </a:bodyPr>
          <a:lstStyle/>
          <a:p>
            <a:pPr>
              <a:spcBef>
                <a:spcPts val="900"/>
              </a:spcBef>
              <a:defRPr/>
            </a:pPr>
            <a:r>
              <a:rPr lang="zh-CN" altLang="en-US" sz="2000" dirty="0">
                <a:latin typeface="+mj-ea"/>
                <a:ea typeface="+mj-ea"/>
              </a:rPr>
              <a:t>例如：两重选择结构嵌套，写成下面的移行形式，层次就清楚得多。</a:t>
            </a:r>
            <a:endParaRPr kumimoji="1" lang="en-US" altLang="zh-CN" sz="2000" dirty="0">
              <a:solidFill>
                <a:srgbClr val="0000FF"/>
              </a:solidFill>
              <a:latin typeface="+mj-ea"/>
              <a:ea typeface="+mj-ea"/>
            </a:endParaRPr>
          </a:p>
          <a:p>
            <a:pPr>
              <a:spcBef>
                <a:spcPts val="900"/>
              </a:spcBef>
              <a:buClr>
                <a:schemeClr val="hlink"/>
              </a:buClr>
              <a:buSzPct val="50000"/>
              <a:defRPr/>
            </a:pPr>
            <a:r>
              <a:rPr kumimoji="1" lang="en-US" altLang="zh-CN" sz="2000" dirty="0">
                <a:solidFill>
                  <a:srgbClr val="0000FF"/>
                </a:solidFill>
                <a:latin typeface="+mj-ea"/>
                <a:ea typeface="+mj-ea"/>
              </a:rPr>
              <a:t> IF</a:t>
            </a:r>
            <a:r>
              <a:rPr kumimoji="1" lang="zh-CN" altLang="en-US" sz="2000" dirty="0">
                <a:solidFill>
                  <a:srgbClr val="0000FF"/>
                </a:solidFill>
                <a:latin typeface="+mj-ea"/>
                <a:ea typeface="+mj-ea"/>
              </a:rPr>
              <a:t>（</a:t>
            </a:r>
            <a:r>
              <a:rPr kumimoji="1" lang="en-US" altLang="zh-CN" sz="2000" dirty="0">
                <a:solidFill>
                  <a:srgbClr val="0000FF"/>
                </a:solidFill>
                <a:latin typeface="+mj-ea"/>
                <a:ea typeface="+mj-ea"/>
              </a:rPr>
              <a:t>…</a:t>
            </a:r>
            <a:r>
              <a:rPr kumimoji="1" lang="zh-CN" altLang="en-US" sz="2000" dirty="0">
                <a:solidFill>
                  <a:srgbClr val="0000FF"/>
                </a:solidFill>
                <a:latin typeface="+mj-ea"/>
                <a:ea typeface="+mj-ea"/>
              </a:rPr>
              <a:t>） </a:t>
            </a:r>
            <a:r>
              <a:rPr kumimoji="1" lang="en-US" altLang="zh-CN" sz="2000" dirty="0">
                <a:solidFill>
                  <a:srgbClr val="0000FF"/>
                </a:solidFill>
                <a:latin typeface="+mj-ea"/>
                <a:ea typeface="+mj-ea"/>
              </a:rPr>
              <a:t>THEN</a:t>
            </a:r>
            <a:br>
              <a:rPr kumimoji="1" lang="en-US" altLang="zh-CN" sz="2000" dirty="0">
                <a:solidFill>
                  <a:srgbClr val="0000FF"/>
                </a:solidFill>
                <a:latin typeface="+mj-ea"/>
                <a:ea typeface="+mj-ea"/>
              </a:rPr>
            </a:br>
            <a:r>
              <a:rPr kumimoji="1" lang="en-US" altLang="zh-CN" sz="2000" dirty="0">
                <a:solidFill>
                  <a:srgbClr val="0000FF"/>
                </a:solidFill>
                <a:latin typeface="+mj-ea"/>
                <a:ea typeface="+mj-ea"/>
              </a:rPr>
              <a:t>       IF</a:t>
            </a:r>
            <a:r>
              <a:rPr kumimoji="1" lang="zh-CN" altLang="en-US" sz="2000" dirty="0">
                <a:solidFill>
                  <a:srgbClr val="0000FF"/>
                </a:solidFill>
                <a:latin typeface="+mj-ea"/>
                <a:ea typeface="+mj-ea"/>
              </a:rPr>
              <a:t>（</a:t>
            </a:r>
            <a:r>
              <a:rPr kumimoji="1" lang="en-US" altLang="zh-CN" sz="2000" dirty="0">
                <a:solidFill>
                  <a:srgbClr val="0000FF"/>
                </a:solidFill>
                <a:latin typeface="+mj-ea"/>
                <a:ea typeface="+mj-ea"/>
              </a:rPr>
              <a:t>…</a:t>
            </a:r>
            <a:r>
              <a:rPr kumimoji="1" lang="zh-CN" altLang="en-US" sz="2000" dirty="0">
                <a:solidFill>
                  <a:srgbClr val="0000FF"/>
                </a:solidFill>
                <a:latin typeface="+mj-ea"/>
                <a:ea typeface="+mj-ea"/>
              </a:rPr>
              <a:t>） </a:t>
            </a:r>
            <a:r>
              <a:rPr kumimoji="1" lang="en-US" altLang="zh-CN" sz="2000" dirty="0">
                <a:solidFill>
                  <a:srgbClr val="0000FF"/>
                </a:solidFill>
                <a:latin typeface="+mj-ea"/>
                <a:ea typeface="+mj-ea"/>
              </a:rPr>
              <a:t>THEN</a:t>
            </a:r>
            <a:br>
              <a:rPr kumimoji="1" lang="en-US" altLang="zh-CN" sz="2000" dirty="0">
                <a:solidFill>
                  <a:srgbClr val="0000FF"/>
                </a:solidFill>
                <a:latin typeface="+mj-ea"/>
                <a:ea typeface="+mj-ea"/>
              </a:rPr>
            </a:br>
            <a:r>
              <a:rPr kumimoji="1" lang="en-US" altLang="zh-CN" sz="2000" dirty="0">
                <a:solidFill>
                  <a:srgbClr val="0000FF"/>
                </a:solidFill>
                <a:latin typeface="+mj-ea"/>
                <a:ea typeface="+mj-ea"/>
              </a:rPr>
              <a:t>            ……</a:t>
            </a:r>
            <a:br>
              <a:rPr kumimoji="1" lang="en-US" altLang="zh-CN" sz="2000" dirty="0">
                <a:solidFill>
                  <a:srgbClr val="0000FF"/>
                </a:solidFill>
                <a:latin typeface="+mj-ea"/>
                <a:ea typeface="+mj-ea"/>
              </a:rPr>
            </a:br>
            <a:r>
              <a:rPr kumimoji="1" lang="en-US" altLang="zh-CN" sz="2000" dirty="0">
                <a:solidFill>
                  <a:srgbClr val="0000FF"/>
                </a:solidFill>
                <a:latin typeface="+mj-ea"/>
                <a:ea typeface="+mj-ea"/>
              </a:rPr>
              <a:t>       ELSE</a:t>
            </a:r>
            <a:br>
              <a:rPr kumimoji="1" lang="en-US" altLang="zh-CN" sz="2000" dirty="0">
                <a:solidFill>
                  <a:srgbClr val="0000FF"/>
                </a:solidFill>
                <a:latin typeface="+mj-ea"/>
                <a:ea typeface="+mj-ea"/>
              </a:rPr>
            </a:br>
            <a:r>
              <a:rPr kumimoji="1" lang="en-US" altLang="zh-CN" sz="2000" dirty="0">
                <a:solidFill>
                  <a:srgbClr val="0000FF"/>
                </a:solidFill>
                <a:latin typeface="+mj-ea"/>
                <a:ea typeface="+mj-ea"/>
              </a:rPr>
              <a:t>            ……</a:t>
            </a:r>
            <a:br>
              <a:rPr kumimoji="1" lang="en-US" altLang="zh-CN" sz="2000" dirty="0">
                <a:solidFill>
                  <a:srgbClr val="0000FF"/>
                </a:solidFill>
                <a:latin typeface="+mj-ea"/>
                <a:ea typeface="+mj-ea"/>
              </a:rPr>
            </a:br>
            <a:r>
              <a:rPr kumimoji="1" lang="en-US" altLang="zh-CN" sz="2000" dirty="0">
                <a:solidFill>
                  <a:srgbClr val="0000FF"/>
                </a:solidFill>
                <a:latin typeface="+mj-ea"/>
                <a:ea typeface="+mj-ea"/>
              </a:rPr>
              <a:t>       ENDIF</a:t>
            </a:r>
            <a:br>
              <a:rPr kumimoji="1" lang="en-US" altLang="zh-CN" sz="2000" dirty="0">
                <a:solidFill>
                  <a:srgbClr val="0000FF"/>
                </a:solidFill>
                <a:latin typeface="+mj-ea"/>
                <a:ea typeface="+mj-ea"/>
              </a:rPr>
            </a:br>
            <a:r>
              <a:rPr kumimoji="1" lang="en-US" altLang="zh-CN" sz="2000" dirty="0">
                <a:solidFill>
                  <a:srgbClr val="0000FF"/>
                </a:solidFill>
                <a:latin typeface="+mj-ea"/>
                <a:ea typeface="+mj-ea"/>
              </a:rPr>
              <a:t>       ……</a:t>
            </a:r>
            <a:br>
              <a:rPr kumimoji="1" lang="en-US" altLang="zh-CN" sz="2000" dirty="0">
                <a:solidFill>
                  <a:srgbClr val="0000FF"/>
                </a:solidFill>
                <a:latin typeface="+mj-ea"/>
                <a:ea typeface="+mj-ea"/>
              </a:rPr>
            </a:br>
            <a:r>
              <a:rPr kumimoji="1" lang="en-US" altLang="zh-CN" sz="2000" dirty="0">
                <a:solidFill>
                  <a:srgbClr val="0000FF"/>
                </a:solidFill>
                <a:latin typeface="+mj-ea"/>
                <a:ea typeface="+mj-ea"/>
              </a:rPr>
              <a:t> ELSE</a:t>
            </a:r>
            <a:br>
              <a:rPr kumimoji="1" lang="en-US" altLang="zh-CN" sz="2000" dirty="0">
                <a:solidFill>
                  <a:srgbClr val="0000FF"/>
                </a:solidFill>
                <a:latin typeface="+mj-ea"/>
                <a:ea typeface="+mj-ea"/>
              </a:rPr>
            </a:br>
            <a:r>
              <a:rPr kumimoji="1" lang="en-US" altLang="zh-CN" sz="2000" dirty="0">
                <a:solidFill>
                  <a:srgbClr val="0000FF"/>
                </a:solidFill>
                <a:latin typeface="+mj-ea"/>
                <a:ea typeface="+mj-ea"/>
              </a:rPr>
              <a:t>  ……</a:t>
            </a:r>
            <a:br>
              <a:rPr kumimoji="1" lang="en-US" altLang="zh-CN" sz="2000" dirty="0">
                <a:solidFill>
                  <a:srgbClr val="0000FF"/>
                </a:solidFill>
                <a:latin typeface="+mj-ea"/>
                <a:ea typeface="+mj-ea"/>
              </a:rPr>
            </a:br>
            <a:r>
              <a:rPr kumimoji="1" lang="en-US" altLang="zh-CN" sz="2000" dirty="0">
                <a:solidFill>
                  <a:srgbClr val="0000FF"/>
                </a:solidFill>
                <a:latin typeface="+mj-ea"/>
                <a:ea typeface="+mj-ea"/>
              </a:rPr>
              <a:t> ENDIF</a:t>
            </a:r>
            <a:endParaRPr lang="zh-CN" altLang="en-US" sz="2000" dirty="0">
              <a:latin typeface="+mj-ea"/>
              <a:ea typeface="+mj-ea"/>
            </a:endParaRPr>
          </a:p>
        </p:txBody>
      </p:sp>
    </p:spTree>
    <p:extLst>
      <p:ext uri="{BB962C8B-B14F-4D97-AF65-F5344CB8AC3E}">
        <p14:creationId xmlns:p14="http://schemas.microsoft.com/office/powerpoint/2010/main" val="228217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5"/>
          <p:cNvSpPr>
            <a:spLocks noGrp="1"/>
          </p:cNvSpPr>
          <p:nvPr>
            <p:ph type="dt" sz="half" idx="10"/>
          </p:nvPr>
        </p:nvSpPr>
        <p:spPr/>
        <p:txBody>
          <a:bodyPr/>
          <a:lstStyle/>
          <a:p>
            <a:fld id="{D0C8849F-B0CC-4F4E-9FB7-FB74B6304A6A}" type="datetime1">
              <a:rPr lang="zh-CN" altLang="en-US" smtClean="0"/>
              <a:t>2020/6/10</a:t>
            </a:fld>
            <a:endParaRPr lang="zh-CN" altLang="en-US"/>
          </a:p>
        </p:txBody>
      </p:sp>
      <p:sp>
        <p:nvSpPr>
          <p:cNvPr id="7" name="页脚占位符 6"/>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56</a:t>
            </a:fld>
            <a:endParaRPr lang="zh-CN" altLang="en-US" dirty="0"/>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3986" t="9765" r="2331"/>
          <a:stretch/>
        </p:blipFill>
        <p:spPr>
          <a:xfrm>
            <a:off x="1741286" y="59894"/>
            <a:ext cx="5832648" cy="5020106"/>
          </a:xfrm>
          <a:prstGeom prst="rect">
            <a:avLst/>
          </a:prstGeom>
        </p:spPr>
      </p:pic>
    </p:spTree>
    <p:extLst>
      <p:ext uri="{BB962C8B-B14F-4D97-AF65-F5344CB8AC3E}">
        <p14:creationId xmlns:p14="http://schemas.microsoft.com/office/powerpoint/2010/main" val="3506145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排版规范</a:t>
            </a:r>
          </a:p>
        </p:txBody>
      </p:sp>
      <p:sp>
        <p:nvSpPr>
          <p:cNvPr id="66563" name="内容占位符 1"/>
          <p:cNvSpPr>
            <a:spLocks noGrp="1"/>
          </p:cNvSpPr>
          <p:nvPr>
            <p:ph idx="1"/>
          </p:nvPr>
        </p:nvSpPr>
        <p:spPr/>
        <p:txBody>
          <a:bodyPr>
            <a:normAutofit/>
          </a:bodyPr>
          <a:lstStyle/>
          <a:p>
            <a:pPr marL="0" lvl="2" indent="0">
              <a:lnSpc>
                <a:spcPct val="100000"/>
              </a:lnSpc>
              <a:buClr>
                <a:srgbClr val="0BD0D9"/>
              </a:buClr>
              <a:buSzPct val="95000"/>
              <a:buNone/>
            </a:pPr>
            <a:r>
              <a:rPr lang="en-US" altLang="zh-CN" sz="2400" dirty="0"/>
              <a:t>1</a:t>
            </a:r>
            <a:r>
              <a:rPr lang="zh-CN" altLang="en-US" sz="2400" dirty="0"/>
              <a:t>）每个类声明、函数定义之后都要有空行</a:t>
            </a:r>
            <a:endParaRPr lang="en-US" altLang="zh-CN" sz="2400" dirty="0"/>
          </a:p>
          <a:p>
            <a:pPr marL="0" lvl="2" indent="0">
              <a:lnSpc>
                <a:spcPct val="100000"/>
              </a:lnSpc>
              <a:buClr>
                <a:srgbClr val="0BD0D9"/>
              </a:buClr>
              <a:buSzPct val="95000"/>
              <a:buNone/>
            </a:pPr>
            <a:r>
              <a:rPr lang="en-US" altLang="zh-CN" sz="2400" dirty="0"/>
              <a:t>2</a:t>
            </a:r>
            <a:r>
              <a:rPr lang="zh-CN" altLang="en-US" sz="2400" dirty="0"/>
              <a:t>）函数体内，逻辑上密切相关的语句之间不加空行，其它地方应加空行隔开</a:t>
            </a:r>
            <a:endParaRPr lang="en-US" altLang="zh-CN" sz="2400" dirty="0"/>
          </a:p>
          <a:p>
            <a:pPr marL="0" indent="0">
              <a:lnSpc>
                <a:spcPct val="100000"/>
              </a:lnSpc>
              <a:buNone/>
            </a:pPr>
            <a:endParaRPr lang="zh-CN" altLang="en-US" sz="2400" dirty="0" smtClean="0">
              <a:solidFill>
                <a:srgbClr val="FF0000"/>
              </a:solidFill>
            </a:endParaRPr>
          </a:p>
        </p:txBody>
      </p:sp>
      <p:sp>
        <p:nvSpPr>
          <p:cNvPr id="3" name="日期占位符 2"/>
          <p:cNvSpPr>
            <a:spLocks noGrp="1"/>
          </p:cNvSpPr>
          <p:nvPr>
            <p:ph type="dt" sz="half" idx="10"/>
          </p:nvPr>
        </p:nvSpPr>
        <p:spPr/>
        <p:txBody>
          <a:bodyPr/>
          <a:lstStyle/>
          <a:p>
            <a:fld id="{1BB7BDD5-AE93-4AD3-B1B6-A3CE286A16E8}" type="datetime1">
              <a:rPr lang="zh-CN" altLang="en-US" smtClean="0"/>
              <a:t>2020/6/10</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57</a:t>
            </a:fld>
            <a:endParaRPr lang="zh-CN" altLang="en-US"/>
          </a:p>
        </p:txBody>
      </p:sp>
      <p:pic>
        <p:nvPicPr>
          <p:cNvPr id="7"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278" y="2301477"/>
            <a:ext cx="1512514" cy="2343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6285" y="2301476"/>
            <a:ext cx="1508936" cy="2343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860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内容占位符 1"/>
          <p:cNvSpPr>
            <a:spLocks noGrp="1"/>
          </p:cNvSpPr>
          <p:nvPr>
            <p:ph idx="1"/>
          </p:nvPr>
        </p:nvSpPr>
        <p:spPr/>
        <p:txBody>
          <a:bodyPr>
            <a:normAutofit/>
          </a:bodyPr>
          <a:lstStyle/>
          <a:p>
            <a:pPr marL="0" lvl="2" indent="0">
              <a:lnSpc>
                <a:spcPct val="120000"/>
              </a:lnSpc>
              <a:buClr>
                <a:srgbClr val="0BD0D9"/>
              </a:buClr>
              <a:buSzPct val="95000"/>
              <a:buNone/>
              <a:tabLst>
                <a:tab pos="343552" algn="l"/>
              </a:tabLst>
            </a:pPr>
            <a:r>
              <a:rPr lang="en-US" altLang="zh-CN" sz="2400" dirty="0"/>
              <a:t>3</a:t>
            </a:r>
            <a:r>
              <a:rPr lang="zh-CN" altLang="en-US" sz="2400" dirty="0"/>
              <a:t>）一行代码只做一件事情，如只定义一个变量、或只写一条语句</a:t>
            </a:r>
            <a:endParaRPr lang="en-US" altLang="zh-CN" sz="2400" dirty="0"/>
          </a:p>
        </p:txBody>
      </p:sp>
      <p:pic>
        <p:nvPicPr>
          <p:cNvPr id="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0779" y="2211251"/>
            <a:ext cx="2943914" cy="1143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512" y="3740563"/>
            <a:ext cx="5060002" cy="497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Freeform 13"/>
          <p:cNvSpPr>
            <a:spLocks/>
          </p:cNvSpPr>
          <p:nvPr/>
        </p:nvSpPr>
        <p:spPr bwMode="auto">
          <a:xfrm>
            <a:off x="6639183" y="2366434"/>
            <a:ext cx="571367" cy="599996"/>
          </a:xfrm>
          <a:custGeom>
            <a:avLst/>
            <a:gdLst>
              <a:gd name="T0" fmla="*/ 0 w 480"/>
              <a:gd name="T1" fmla="*/ 2147483646 h 504"/>
              <a:gd name="T2" fmla="*/ 2147483646 w 480"/>
              <a:gd name="T3" fmla="*/ 2147483646 h 504"/>
              <a:gd name="T4" fmla="*/ 2147483646 w 480"/>
              <a:gd name="T5" fmla="*/ 0 h 504"/>
              <a:gd name="T6" fmla="*/ 0 60000 65536"/>
              <a:gd name="T7" fmla="*/ 0 60000 65536"/>
              <a:gd name="T8" fmla="*/ 0 60000 65536"/>
            </a:gdLst>
            <a:ahLst/>
            <a:cxnLst>
              <a:cxn ang="T6">
                <a:pos x="T0" y="T1"/>
              </a:cxn>
              <a:cxn ang="T7">
                <a:pos x="T2" y="T3"/>
              </a:cxn>
              <a:cxn ang="T8">
                <a:pos x="T4" y="T5"/>
              </a:cxn>
            </a:cxnLst>
            <a:rect l="0" t="0" r="r" b="b"/>
            <a:pathLst>
              <a:path w="480" h="504">
                <a:moveTo>
                  <a:pt x="0" y="144"/>
                </a:moveTo>
                <a:cubicBezTo>
                  <a:pt x="32" y="324"/>
                  <a:pt x="64" y="504"/>
                  <a:pt x="144" y="480"/>
                </a:cubicBezTo>
                <a:cubicBezTo>
                  <a:pt x="224" y="456"/>
                  <a:pt x="424" y="80"/>
                  <a:pt x="480" y="0"/>
                </a:cubicBezTo>
              </a:path>
            </a:pathLst>
          </a:custGeom>
          <a:noFill/>
          <a:ln w="730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43" tIns="34271" rIns="68543" bIns="34271"/>
          <a:lstStyle/>
          <a:p>
            <a:endParaRPr lang="zh-CN" altLang="en-US" sz="1352"/>
          </a:p>
        </p:txBody>
      </p:sp>
      <p:sp>
        <p:nvSpPr>
          <p:cNvPr id="2" name="标题 1"/>
          <p:cNvSpPr>
            <a:spLocks noGrp="1"/>
          </p:cNvSpPr>
          <p:nvPr>
            <p:ph type="title"/>
          </p:nvPr>
        </p:nvSpPr>
        <p:spPr/>
        <p:txBody>
          <a:bodyPr/>
          <a:lstStyle/>
          <a:p>
            <a:r>
              <a:rPr lang="zh-CN" altLang="en-US"/>
              <a:t>排版规范</a:t>
            </a:r>
          </a:p>
        </p:txBody>
      </p:sp>
      <p:sp>
        <p:nvSpPr>
          <p:cNvPr id="3" name="日期占位符 2"/>
          <p:cNvSpPr>
            <a:spLocks noGrp="1"/>
          </p:cNvSpPr>
          <p:nvPr>
            <p:ph type="dt" sz="half" idx="10"/>
          </p:nvPr>
        </p:nvSpPr>
        <p:spPr/>
        <p:txBody>
          <a:bodyPr/>
          <a:lstStyle/>
          <a:p>
            <a:fld id="{2B3819A4-714E-42C4-8DC4-D6C2C5E78D1D}" type="datetime1">
              <a:rPr lang="zh-CN" altLang="en-US" smtClean="0"/>
              <a:t>2020/6/10</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58</a:t>
            </a:fld>
            <a:endParaRPr lang="zh-CN" altLang="en-US"/>
          </a:p>
        </p:txBody>
      </p:sp>
    </p:spTree>
    <p:extLst>
      <p:ext uri="{BB962C8B-B14F-4D97-AF65-F5344CB8AC3E}">
        <p14:creationId xmlns:p14="http://schemas.microsoft.com/office/powerpoint/2010/main" val="306733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排版规范</a:t>
            </a:r>
          </a:p>
        </p:txBody>
      </p:sp>
      <p:sp>
        <p:nvSpPr>
          <p:cNvPr id="68611" name="内容占位符 1"/>
          <p:cNvSpPr>
            <a:spLocks noGrp="1"/>
          </p:cNvSpPr>
          <p:nvPr>
            <p:ph idx="1"/>
          </p:nvPr>
        </p:nvSpPr>
        <p:spPr/>
        <p:txBody>
          <a:bodyPr/>
          <a:lstStyle/>
          <a:p>
            <a:pPr marL="0" lvl="2" indent="0">
              <a:lnSpc>
                <a:spcPct val="120000"/>
              </a:lnSpc>
              <a:buClr>
                <a:srgbClr val="0BD0D9"/>
              </a:buClr>
              <a:buSzPct val="95000"/>
              <a:buNone/>
              <a:tabLst>
                <a:tab pos="343552" algn="l"/>
              </a:tabLst>
            </a:pPr>
            <a:r>
              <a:rPr lang="en-US" altLang="zh-CN" sz="2400" dirty="0"/>
              <a:t>4</a:t>
            </a:r>
            <a:r>
              <a:rPr lang="zh-CN" altLang="en-US" sz="2400" dirty="0"/>
              <a:t>）</a:t>
            </a:r>
            <a:r>
              <a:rPr lang="en-US" altLang="zh-CN" sz="2400" dirty="0" err="1"/>
              <a:t>if,while,do</a:t>
            </a:r>
            <a:r>
              <a:rPr lang="en-US" altLang="zh-CN" sz="2400" dirty="0"/>
              <a:t> </a:t>
            </a:r>
            <a:r>
              <a:rPr lang="en-US" altLang="zh-CN" sz="2400" dirty="0" err="1"/>
              <a:t>try,catch</a:t>
            </a:r>
            <a:r>
              <a:rPr lang="zh-CN" altLang="en-US" sz="2400" dirty="0"/>
              <a:t>等语句应独占一行，不论执行语句有多少都要加｛｝</a:t>
            </a:r>
            <a:endParaRPr lang="en-US" altLang="zh-CN" sz="2400" dirty="0"/>
          </a:p>
          <a:p>
            <a:pPr marL="0" lvl="2" indent="0">
              <a:lnSpc>
                <a:spcPct val="120000"/>
              </a:lnSpc>
              <a:buClr>
                <a:srgbClr val="0BD0D9"/>
              </a:buClr>
              <a:buSzPct val="95000"/>
              <a:buNone/>
              <a:tabLst>
                <a:tab pos="343552" algn="l"/>
              </a:tabLst>
            </a:pPr>
            <a:endParaRPr kumimoji="1" lang="en-US" altLang="zh-CN" sz="1804" b="1" dirty="0">
              <a:latin typeface="黑体" panose="02010609060101010101" pitchFamily="49" charset="-122"/>
            </a:endParaRPr>
          </a:p>
        </p:txBody>
      </p:sp>
      <p:sp>
        <p:nvSpPr>
          <p:cNvPr id="3" name="日期占位符 2"/>
          <p:cNvSpPr>
            <a:spLocks noGrp="1"/>
          </p:cNvSpPr>
          <p:nvPr>
            <p:ph type="dt" sz="half" idx="10"/>
          </p:nvPr>
        </p:nvSpPr>
        <p:spPr/>
        <p:txBody>
          <a:bodyPr/>
          <a:lstStyle/>
          <a:p>
            <a:fld id="{0E0E5FFE-3F5C-4797-9261-B33A6FDFA9EB}" type="datetime1">
              <a:rPr lang="zh-CN" altLang="en-US" smtClean="0"/>
              <a:t>2020/6/10</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59</a:t>
            </a:fld>
            <a:endParaRPr lang="zh-CN" altLang="en-US"/>
          </a:p>
        </p:txBody>
      </p:sp>
      <p:sp>
        <p:nvSpPr>
          <p:cNvPr id="7" name="Freeform 11"/>
          <p:cNvSpPr>
            <a:spLocks/>
          </p:cNvSpPr>
          <p:nvPr/>
        </p:nvSpPr>
        <p:spPr bwMode="auto">
          <a:xfrm>
            <a:off x="6629639" y="2528596"/>
            <a:ext cx="571368" cy="599996"/>
          </a:xfrm>
          <a:custGeom>
            <a:avLst/>
            <a:gdLst>
              <a:gd name="T0" fmla="*/ 0 w 480"/>
              <a:gd name="T1" fmla="*/ 2147483646 h 504"/>
              <a:gd name="T2" fmla="*/ 2147483646 w 480"/>
              <a:gd name="T3" fmla="*/ 2147483646 h 504"/>
              <a:gd name="T4" fmla="*/ 2147483646 w 480"/>
              <a:gd name="T5" fmla="*/ 0 h 504"/>
              <a:gd name="T6" fmla="*/ 0 60000 65536"/>
              <a:gd name="T7" fmla="*/ 0 60000 65536"/>
              <a:gd name="T8" fmla="*/ 0 60000 65536"/>
            </a:gdLst>
            <a:ahLst/>
            <a:cxnLst>
              <a:cxn ang="T6">
                <a:pos x="T0" y="T1"/>
              </a:cxn>
              <a:cxn ang="T7">
                <a:pos x="T2" y="T3"/>
              </a:cxn>
              <a:cxn ang="T8">
                <a:pos x="T4" y="T5"/>
              </a:cxn>
            </a:cxnLst>
            <a:rect l="0" t="0" r="r" b="b"/>
            <a:pathLst>
              <a:path w="480" h="504">
                <a:moveTo>
                  <a:pt x="0" y="144"/>
                </a:moveTo>
                <a:cubicBezTo>
                  <a:pt x="32" y="324"/>
                  <a:pt x="64" y="504"/>
                  <a:pt x="144" y="480"/>
                </a:cubicBezTo>
                <a:cubicBezTo>
                  <a:pt x="224" y="456"/>
                  <a:pt x="424" y="80"/>
                  <a:pt x="480" y="0"/>
                </a:cubicBezTo>
              </a:path>
            </a:pathLst>
          </a:custGeom>
          <a:noFill/>
          <a:ln w="730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43" tIns="34271" rIns="68543" bIns="34271"/>
          <a:lstStyle/>
          <a:p>
            <a:endParaRPr lang="zh-CN" altLang="en-US" sz="1352"/>
          </a:p>
        </p:txBody>
      </p:sp>
      <p:pic>
        <p:nvPicPr>
          <p:cNvPr id="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9904" y="2081880"/>
            <a:ext cx="2911708" cy="14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790" y="3904547"/>
            <a:ext cx="4245936" cy="498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108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dirty="0" smtClean="0"/>
              <a:t>详细设计</a:t>
            </a:r>
            <a:r>
              <a:rPr lang="zh-CN" altLang="en-US" dirty="0"/>
              <a:t>的任务</a:t>
            </a:r>
          </a:p>
        </p:txBody>
      </p:sp>
      <p:sp>
        <p:nvSpPr>
          <p:cNvPr id="25603" name="Rectangle 3"/>
          <p:cNvSpPr>
            <a:spLocks noGrp="1" noChangeArrowheads="1"/>
          </p:cNvSpPr>
          <p:nvPr>
            <p:ph idx="1"/>
          </p:nvPr>
        </p:nvSpPr>
        <p:spPr/>
        <p:txBody>
          <a:bodyPr>
            <a:normAutofit fontScale="77500" lnSpcReduction="20000"/>
          </a:bodyPr>
          <a:lstStyle/>
          <a:p>
            <a:pPr marL="514350" indent="-385763">
              <a:lnSpc>
                <a:spcPct val="120000"/>
              </a:lnSpc>
              <a:buFont typeface="+mj-lt"/>
              <a:buAutoNum type="arabicPeriod"/>
            </a:pPr>
            <a:r>
              <a:rPr lang="zh-CN" altLang="en-US" dirty="0">
                <a:latin typeface="+mn-ea"/>
              </a:rPr>
              <a:t>界面的详细设计是要根据原型设计界面的元素和交互功能，用算法表达界面的操作逻辑。</a:t>
            </a:r>
            <a:endParaRPr lang="en-US" altLang="zh-CN" dirty="0">
              <a:latin typeface="+mn-ea"/>
            </a:endParaRPr>
          </a:p>
          <a:p>
            <a:pPr marL="514350" indent="-385763">
              <a:lnSpc>
                <a:spcPct val="120000"/>
              </a:lnSpc>
              <a:buFont typeface="+mj-lt"/>
              <a:buAutoNum type="arabicPeriod"/>
            </a:pPr>
            <a:r>
              <a:rPr lang="zh-CN" altLang="en-US" dirty="0">
                <a:latin typeface="+mn-ea"/>
              </a:rPr>
              <a:t>为每个模块确定采用的算法，选择某种适当的工具表达算法的过程，写出模块的详细过程性描述。</a:t>
            </a:r>
            <a:endParaRPr lang="en-US" altLang="zh-CN" dirty="0">
              <a:latin typeface="+mn-ea"/>
            </a:endParaRPr>
          </a:p>
          <a:p>
            <a:pPr marL="514350" indent="-385763">
              <a:lnSpc>
                <a:spcPct val="120000"/>
              </a:lnSpc>
              <a:buFont typeface="+mj-lt"/>
              <a:buAutoNum type="arabicPeriod"/>
            </a:pPr>
            <a:r>
              <a:rPr lang="zh-CN" altLang="en-US" dirty="0">
                <a:latin typeface="+mn-ea"/>
              </a:rPr>
              <a:t>确定每一模块使用的数据结构，为以后的编写程序做好充分的准备。</a:t>
            </a:r>
            <a:endParaRPr lang="en-US" altLang="zh-CN" dirty="0">
              <a:latin typeface="+mn-ea"/>
            </a:endParaRPr>
          </a:p>
          <a:p>
            <a:pPr marL="514350" indent="-385763">
              <a:lnSpc>
                <a:spcPct val="120000"/>
              </a:lnSpc>
              <a:buFont typeface="+mj-lt"/>
              <a:buAutoNum type="arabicPeriod"/>
            </a:pPr>
            <a:r>
              <a:rPr lang="zh-CN" altLang="en-US" dirty="0">
                <a:latin typeface="+mn-ea"/>
              </a:rPr>
              <a:t>确定模块接口的细节。</a:t>
            </a:r>
            <a:endParaRPr lang="en-US" altLang="zh-CN" dirty="0">
              <a:latin typeface="+mn-ea"/>
            </a:endParaRPr>
          </a:p>
          <a:p>
            <a:pPr marL="514350" indent="-385763">
              <a:lnSpc>
                <a:spcPct val="120000"/>
              </a:lnSpc>
              <a:buFont typeface="+mj-lt"/>
              <a:buAutoNum type="arabicPeriod"/>
            </a:pPr>
            <a:r>
              <a:rPr lang="zh-CN" altLang="en-US" dirty="0">
                <a:latin typeface="+mn-ea"/>
              </a:rPr>
              <a:t>对数据库进行物理结构设计，建立表结构、关联、完整性、建立索引和视图等。</a:t>
            </a:r>
          </a:p>
        </p:txBody>
      </p:sp>
      <p:sp>
        <p:nvSpPr>
          <p:cNvPr id="3" name="日期占位符 2"/>
          <p:cNvSpPr>
            <a:spLocks noGrp="1"/>
          </p:cNvSpPr>
          <p:nvPr>
            <p:ph type="dt" sz="half" idx="10"/>
          </p:nvPr>
        </p:nvSpPr>
        <p:spPr/>
        <p:txBody>
          <a:bodyPr/>
          <a:lstStyle/>
          <a:p>
            <a:fld id="{88816311-CC90-4565-9383-16CA7E7EFA3D}" type="datetime1">
              <a:rPr lang="zh-CN" altLang="en-US" smtClean="0"/>
              <a:t>2020/6/10</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a:t>
            </a:fld>
            <a:endParaRPr lang="zh-CN" altLang="en-US" dirty="0"/>
          </a:p>
        </p:txBody>
      </p:sp>
    </p:spTree>
    <p:extLst>
      <p:ext uri="{BB962C8B-B14F-4D97-AF65-F5344CB8AC3E}">
        <p14:creationId xmlns:p14="http://schemas.microsoft.com/office/powerpoint/2010/main" val="21772980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wipe(up)">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wipe(up)">
                                      <p:cBhvr>
                                        <p:cTn id="12" dur="5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wipe(up)">
                                      <p:cBhvr>
                                        <p:cTn id="17" dur="5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wipe(up)">
                                      <p:cBhvr>
                                        <p:cTn id="22" dur="500"/>
                                        <p:tgtEl>
                                          <p:spTgt spid="256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5603">
                                            <p:txEl>
                                              <p:pRg st="4" end="4"/>
                                            </p:txEl>
                                          </p:spTgt>
                                        </p:tgtEl>
                                        <p:attrNameLst>
                                          <p:attrName>style.visibility</p:attrName>
                                        </p:attrNameLst>
                                      </p:cBhvr>
                                      <p:to>
                                        <p:strVal val="visible"/>
                                      </p:to>
                                    </p:set>
                                    <p:animEffect transition="in" filter="wipe(up)">
                                      <p:cBhvr>
                                        <p:cTn id="27"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lang="en-US" altLang="zh-CN" sz="2400" dirty="0"/>
              <a:t>5</a:t>
            </a:r>
            <a:r>
              <a:rPr lang="zh-CN" altLang="en-US" sz="2400" dirty="0"/>
              <a:t>）对空格的处理</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60</a:t>
            </a:fld>
            <a:endParaRPr lang="zh-CN" altLang="en-US" dirty="0"/>
          </a:p>
        </p:txBody>
      </p:sp>
      <p:sp>
        <p:nvSpPr>
          <p:cNvPr id="4" name="标题 3"/>
          <p:cNvSpPr>
            <a:spLocks noGrp="1"/>
          </p:cNvSpPr>
          <p:nvPr>
            <p:ph type="title"/>
          </p:nvPr>
        </p:nvSpPr>
        <p:spPr/>
        <p:txBody>
          <a:bodyPr/>
          <a:lstStyle/>
          <a:p>
            <a:r>
              <a:rPr lang="zh-CN" altLang="en-US" dirty="0"/>
              <a:t>排版规范</a:t>
            </a:r>
          </a:p>
        </p:txBody>
      </p:sp>
      <p:pic>
        <p:nvPicPr>
          <p:cNvPr id="5"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4195" y="1564056"/>
            <a:ext cx="5640636" cy="2869958"/>
          </a:xfrm>
          <a:prstGeom prst="rect">
            <a:avLst/>
          </a:prstGeom>
          <a:noFill/>
          <a:ln>
            <a:noFill/>
          </a:ln>
          <a:effectLst>
            <a:outerShdw dist="107763"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日期占位符 5"/>
          <p:cNvSpPr>
            <a:spLocks noGrp="1"/>
          </p:cNvSpPr>
          <p:nvPr>
            <p:ph type="dt" sz="half" idx="10"/>
          </p:nvPr>
        </p:nvSpPr>
        <p:spPr/>
        <p:txBody>
          <a:bodyPr/>
          <a:lstStyle/>
          <a:p>
            <a:fld id="{DC8B7F72-F819-490E-AEF1-878999560BD7}" type="datetime1">
              <a:rPr lang="zh-CN" altLang="en-US" smtClean="0"/>
              <a:t>2020/6/10</a:t>
            </a:fld>
            <a:endParaRPr lang="zh-CN" altLang="en-US" dirty="0"/>
          </a:p>
        </p:txBody>
      </p:sp>
      <p:sp>
        <p:nvSpPr>
          <p:cNvPr id="7" name="页脚占位符 6"/>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1424477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lang="en-US" altLang="zh-CN" sz="2400" dirty="0"/>
              <a:t>6</a:t>
            </a:r>
            <a:r>
              <a:rPr lang="zh-CN" altLang="en-US" sz="2400" dirty="0"/>
              <a:t>）尽可能在定义变量的同时初始化该变量</a:t>
            </a:r>
          </a:p>
          <a:p>
            <a:endParaRPr lang="zh-CN" altLang="en-US"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61</a:t>
            </a:fld>
            <a:endParaRPr lang="zh-CN" altLang="en-US" dirty="0"/>
          </a:p>
        </p:txBody>
      </p:sp>
      <p:sp>
        <p:nvSpPr>
          <p:cNvPr id="4" name="标题 3"/>
          <p:cNvSpPr>
            <a:spLocks noGrp="1"/>
          </p:cNvSpPr>
          <p:nvPr>
            <p:ph type="title"/>
          </p:nvPr>
        </p:nvSpPr>
        <p:spPr/>
        <p:txBody>
          <a:bodyPr/>
          <a:lstStyle/>
          <a:p>
            <a:r>
              <a:rPr lang="zh-CN" altLang="en-US" dirty="0" smtClean="0"/>
              <a:t>排版规范</a:t>
            </a:r>
            <a:endParaRPr lang="zh-CN" altLang="en-US" dirty="0"/>
          </a:p>
        </p:txBody>
      </p:sp>
      <p:pic>
        <p:nvPicPr>
          <p:cNvPr id="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3703" y="2017355"/>
            <a:ext cx="4530546" cy="1263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日期占位符 5"/>
          <p:cNvSpPr>
            <a:spLocks noGrp="1"/>
          </p:cNvSpPr>
          <p:nvPr>
            <p:ph type="dt" sz="half" idx="10"/>
          </p:nvPr>
        </p:nvSpPr>
        <p:spPr/>
        <p:txBody>
          <a:bodyPr/>
          <a:lstStyle/>
          <a:p>
            <a:fld id="{109D8731-822C-4EEE-9E72-E92A54E0458E}" type="datetime1">
              <a:rPr lang="zh-CN" altLang="en-US" smtClean="0"/>
              <a:t>2020/6/10</a:t>
            </a:fld>
            <a:endParaRPr lang="zh-CN" altLang="en-US" dirty="0"/>
          </a:p>
        </p:txBody>
      </p:sp>
      <p:sp>
        <p:nvSpPr>
          <p:cNvPr id="7" name="页脚占位符 6"/>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175383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排版规范</a:t>
            </a:r>
          </a:p>
        </p:txBody>
      </p:sp>
      <p:sp>
        <p:nvSpPr>
          <p:cNvPr id="3" name="内容占位符 2"/>
          <p:cNvSpPr>
            <a:spLocks noGrp="1"/>
          </p:cNvSpPr>
          <p:nvPr>
            <p:ph idx="1"/>
          </p:nvPr>
        </p:nvSpPr>
        <p:spPr>
          <a:xfrm>
            <a:off x="768097" y="925167"/>
            <a:ext cx="2695193" cy="3806854"/>
          </a:xfrm>
        </p:spPr>
        <p:txBody>
          <a:bodyPr>
            <a:normAutofit lnSpcReduction="10000"/>
          </a:bodyPr>
          <a:lstStyle/>
          <a:p>
            <a:pPr marL="0" indent="0">
              <a:buNone/>
            </a:pPr>
            <a:r>
              <a:rPr lang="en-US" altLang="zh-CN" sz="2400" dirty="0"/>
              <a:t>8</a:t>
            </a:r>
            <a:r>
              <a:rPr lang="zh-CN" altLang="en-US" sz="2400" dirty="0"/>
              <a:t>）尽量控制一行代码的长度</a:t>
            </a:r>
          </a:p>
          <a:p>
            <a:r>
              <a:rPr lang="zh-CN" altLang="en-US" sz="2400" dirty="0"/>
              <a:t>一行代码长度应该控制在</a:t>
            </a:r>
            <a:r>
              <a:rPr lang="en-US" altLang="zh-CN" sz="2400" dirty="0"/>
              <a:t>80</a:t>
            </a:r>
            <a:r>
              <a:rPr lang="zh-CN" altLang="en-US" sz="2400" dirty="0"/>
              <a:t>个字符以内</a:t>
            </a:r>
          </a:p>
          <a:p>
            <a:r>
              <a:rPr lang="zh-CN" altLang="en-US" sz="2400" dirty="0"/>
              <a:t>拆分出的新行要进行适当的缩进，使排版整齐，语句可</a:t>
            </a:r>
            <a:r>
              <a:rPr lang="zh-CN" altLang="en-US" sz="2400" dirty="0" smtClean="0"/>
              <a:t>读</a:t>
            </a:r>
            <a:endParaRPr lang="zh-CN" altLang="en-US" sz="2400" dirty="0"/>
          </a:p>
        </p:txBody>
      </p:sp>
      <p:sp>
        <p:nvSpPr>
          <p:cNvPr id="5" name="日期占位符 4"/>
          <p:cNvSpPr>
            <a:spLocks noGrp="1"/>
          </p:cNvSpPr>
          <p:nvPr>
            <p:ph type="dt" sz="half" idx="10"/>
          </p:nvPr>
        </p:nvSpPr>
        <p:spPr/>
        <p:txBody>
          <a:bodyPr/>
          <a:lstStyle/>
          <a:p>
            <a:fld id="{15B6183F-E459-489F-A67E-778555CD6D23}" type="datetime1">
              <a:rPr lang="zh-CN" altLang="en-US" smtClean="0"/>
              <a:t>2020/6/10</a:t>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7" name="灯片编号占位符 6"/>
          <p:cNvSpPr>
            <a:spLocks noGrp="1"/>
          </p:cNvSpPr>
          <p:nvPr>
            <p:ph type="sldNum" sz="quarter" idx="12"/>
          </p:nvPr>
        </p:nvSpPr>
        <p:spPr/>
        <p:txBody>
          <a:bodyPr/>
          <a:lstStyle/>
          <a:p>
            <a:fld id="{F528F39D-B5E5-4CA7-906C-979D5A62978D}" type="slidenum">
              <a:rPr lang="zh-CN" altLang="en-US" smtClean="0"/>
              <a:pPr/>
              <a:t>62</a:t>
            </a:fld>
            <a:endParaRPr lang="zh-CN" altLang="en-US"/>
          </a:p>
        </p:txBody>
      </p:sp>
      <p:pic>
        <p:nvPicPr>
          <p:cNvPr id="4"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8312" y="925167"/>
            <a:ext cx="5277098" cy="3652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853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以下哪种代码风格最好</a:t>
            </a:r>
            <a:r>
              <a:rPr lang="zh-CN" altLang="en-US" dirty="0" smtClean="0"/>
              <a:t>？</a:t>
            </a:r>
            <a:endParaRPr lang="zh-CN" altLang="en-US" dirty="0"/>
          </a:p>
        </p:txBody>
      </p:sp>
      <p:sp>
        <p:nvSpPr>
          <p:cNvPr id="3" name="日期占位符 2"/>
          <p:cNvSpPr>
            <a:spLocks noGrp="1"/>
          </p:cNvSpPr>
          <p:nvPr>
            <p:ph type="dt" sz="half" idx="10"/>
          </p:nvPr>
        </p:nvSpPr>
        <p:spPr/>
        <p:txBody>
          <a:bodyPr/>
          <a:lstStyle/>
          <a:p>
            <a:fld id="{F95D4578-6F83-4FA0-96F0-222881780BFE}" type="datetime1">
              <a:rPr lang="zh-CN" altLang="en-US" smtClean="0"/>
              <a:t>2020/6/10</a:t>
            </a:fld>
            <a:endParaRPr lang="zh-CN" altLang="en-US"/>
          </a:p>
        </p:txBody>
      </p:sp>
      <p:sp>
        <p:nvSpPr>
          <p:cNvPr id="9" name="页脚占位符 8"/>
          <p:cNvSpPr>
            <a:spLocks noGrp="1"/>
          </p:cNvSpPr>
          <p:nvPr>
            <p:ph type="ftr" sz="quarter" idx="11"/>
          </p:nvPr>
        </p:nvSpPr>
        <p:spPr/>
        <p:txBody>
          <a:bodyPr/>
          <a:lstStyle/>
          <a:p>
            <a:r>
              <a:rPr lang="zh-CN" altLang="en-US" smtClean="0"/>
              <a:t>软件工程</a:t>
            </a:r>
            <a:endParaRPr lang="zh-CN" altLang="en-US"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63</a:t>
            </a:fld>
            <a:endParaRPr lang="zh-CN" altLang="en-US" dirty="0"/>
          </a:p>
        </p:txBody>
      </p:sp>
      <p:sp>
        <p:nvSpPr>
          <p:cNvPr id="7" name="文本占位符 6"/>
          <p:cNvSpPr>
            <a:spLocks noGrp="1"/>
          </p:cNvSpPr>
          <p:nvPr>
            <p:ph type="body" sz="quarter" idx="4294967295"/>
          </p:nvPr>
        </p:nvSpPr>
        <p:spPr>
          <a:xfrm>
            <a:off x="952107" y="1194655"/>
            <a:ext cx="3709589" cy="812800"/>
          </a:xfrm>
        </p:spPr>
        <p:style>
          <a:lnRef idx="2">
            <a:schemeClr val="accent1"/>
          </a:lnRef>
          <a:fillRef idx="1">
            <a:schemeClr val="lt1"/>
          </a:fillRef>
          <a:effectRef idx="0">
            <a:schemeClr val="accent1"/>
          </a:effectRef>
          <a:fontRef idx="minor">
            <a:schemeClr val="dk1"/>
          </a:fontRef>
        </p:style>
        <p:txBody>
          <a:bodyPr>
            <a:noAutofit/>
          </a:bodyPr>
          <a:lstStyle/>
          <a:p>
            <a:pPr marL="82296" indent="0">
              <a:buNone/>
            </a:pPr>
            <a:r>
              <a:rPr lang="en-US" altLang="zh-CN" sz="1800" b="1" dirty="0">
                <a:latin typeface="+mj-ea"/>
                <a:ea typeface="+mj-ea"/>
                <a:cs typeface="Times New Roman" panose="02020603050405020304" pitchFamily="18" charset="0"/>
              </a:rPr>
              <a:t>If( condition)  DoSomething( );</a:t>
            </a:r>
          </a:p>
          <a:p>
            <a:pPr marL="82296" indent="0">
              <a:buNone/>
            </a:pPr>
            <a:r>
              <a:rPr lang="en-US" altLang="zh-CN" sz="1800" b="1" dirty="0">
                <a:latin typeface="+mj-ea"/>
                <a:ea typeface="+mj-ea"/>
                <a:cs typeface="Times New Roman" panose="02020603050405020304" pitchFamily="18" charset="0"/>
              </a:rPr>
              <a:t>Else  </a:t>
            </a:r>
            <a:r>
              <a:rPr lang="en-US" altLang="zh-CN" sz="1800" b="1" dirty="0" err="1">
                <a:latin typeface="+mj-ea"/>
                <a:ea typeface="+mj-ea"/>
                <a:cs typeface="Times New Roman" panose="02020603050405020304" pitchFamily="18" charset="0"/>
              </a:rPr>
              <a:t>DoSomethingElse</a:t>
            </a:r>
            <a:r>
              <a:rPr lang="en-US" altLang="zh-CN" sz="1800" b="1" dirty="0">
                <a:latin typeface="+mj-ea"/>
                <a:ea typeface="+mj-ea"/>
                <a:cs typeface="Times New Roman" panose="02020603050405020304" pitchFamily="18" charset="0"/>
              </a:rPr>
              <a:t>( </a:t>
            </a:r>
            <a:r>
              <a:rPr lang="en-US" altLang="zh-CN" sz="1800" b="1" dirty="0" smtClean="0">
                <a:latin typeface="+mj-ea"/>
                <a:ea typeface="+mj-ea"/>
                <a:cs typeface="Times New Roman" panose="02020603050405020304" pitchFamily="18" charset="0"/>
              </a:rPr>
              <a:t>);</a:t>
            </a:r>
            <a:endParaRPr lang="en-US" altLang="zh-CN" sz="1800" b="1" dirty="0">
              <a:latin typeface="+mj-ea"/>
              <a:ea typeface="+mj-ea"/>
              <a:cs typeface="Times New Roman" panose="02020603050405020304" pitchFamily="18" charset="0"/>
            </a:endParaRPr>
          </a:p>
        </p:txBody>
      </p:sp>
      <p:sp>
        <p:nvSpPr>
          <p:cNvPr id="4" name="文本框 3"/>
          <p:cNvSpPr txBox="1"/>
          <p:nvPr/>
        </p:nvSpPr>
        <p:spPr>
          <a:xfrm>
            <a:off x="876693" y="2608101"/>
            <a:ext cx="3785003"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82296"/>
            <a:r>
              <a:rPr lang="en-US" altLang="zh-CN" b="1" dirty="0">
                <a:latin typeface="+mj-ea"/>
                <a:ea typeface="+mj-ea"/>
                <a:cs typeface="Times New Roman" panose="02020603050405020304" pitchFamily="18" charset="0"/>
              </a:rPr>
              <a:t>If( condition)  {</a:t>
            </a:r>
          </a:p>
          <a:p>
            <a:pPr marL="82296"/>
            <a:r>
              <a:rPr lang="en-US" altLang="zh-CN" b="1" dirty="0">
                <a:latin typeface="+mj-ea"/>
                <a:ea typeface="+mj-ea"/>
                <a:cs typeface="Times New Roman" panose="02020603050405020304" pitchFamily="18" charset="0"/>
              </a:rPr>
              <a:t>    DoSomething( ); </a:t>
            </a:r>
          </a:p>
          <a:p>
            <a:pPr marL="82296"/>
            <a:r>
              <a:rPr lang="en-US" altLang="zh-CN" b="1" dirty="0">
                <a:latin typeface="+mj-ea"/>
                <a:ea typeface="+mj-ea"/>
                <a:cs typeface="Times New Roman" panose="02020603050405020304" pitchFamily="18" charset="0"/>
              </a:rPr>
              <a:t>} Else {</a:t>
            </a:r>
          </a:p>
          <a:p>
            <a:pPr marL="82296"/>
            <a:r>
              <a:rPr lang="en-US" altLang="zh-CN" b="1" dirty="0">
                <a:latin typeface="+mj-ea"/>
                <a:ea typeface="+mj-ea"/>
                <a:cs typeface="Times New Roman" panose="02020603050405020304" pitchFamily="18" charset="0"/>
              </a:rPr>
              <a:t>    </a:t>
            </a:r>
            <a:r>
              <a:rPr lang="en-US" altLang="zh-CN" b="1" dirty="0" err="1">
                <a:latin typeface="+mj-ea"/>
                <a:ea typeface="+mj-ea"/>
                <a:cs typeface="Times New Roman" panose="02020603050405020304" pitchFamily="18" charset="0"/>
              </a:rPr>
              <a:t>DoSomethingElse</a:t>
            </a:r>
            <a:r>
              <a:rPr lang="en-US" altLang="zh-CN" b="1" dirty="0">
                <a:latin typeface="+mj-ea"/>
                <a:ea typeface="+mj-ea"/>
                <a:cs typeface="Times New Roman" panose="02020603050405020304" pitchFamily="18" charset="0"/>
              </a:rPr>
              <a:t>( );</a:t>
            </a:r>
          </a:p>
          <a:p>
            <a:pPr marL="82296"/>
            <a:r>
              <a:rPr lang="en-US" altLang="zh-CN" b="1" dirty="0">
                <a:latin typeface="+mj-ea"/>
                <a:ea typeface="+mj-ea"/>
                <a:cs typeface="Times New Roman" panose="02020603050405020304" pitchFamily="18" charset="0"/>
              </a:rPr>
              <a:t>}</a:t>
            </a:r>
          </a:p>
        </p:txBody>
      </p:sp>
      <p:sp>
        <p:nvSpPr>
          <p:cNvPr id="5" name="文本框 4"/>
          <p:cNvSpPr txBox="1"/>
          <p:nvPr/>
        </p:nvSpPr>
        <p:spPr>
          <a:xfrm>
            <a:off x="4921102" y="2192603"/>
            <a:ext cx="3206898"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82296"/>
            <a:r>
              <a:rPr lang="en-US" altLang="zh-CN" b="1" dirty="0">
                <a:latin typeface="+mj-ea"/>
                <a:ea typeface="+mj-ea"/>
                <a:cs typeface="Times New Roman" panose="02020603050405020304" pitchFamily="18" charset="0"/>
              </a:rPr>
              <a:t>If( condition)  </a:t>
            </a:r>
          </a:p>
          <a:p>
            <a:pPr marL="82296"/>
            <a:r>
              <a:rPr lang="en-US" altLang="zh-CN" b="1" dirty="0">
                <a:latin typeface="+mj-ea"/>
                <a:ea typeface="+mj-ea"/>
                <a:cs typeface="Times New Roman" panose="02020603050405020304" pitchFamily="18" charset="0"/>
              </a:rPr>
              <a:t>{</a:t>
            </a:r>
          </a:p>
          <a:p>
            <a:pPr marL="82296"/>
            <a:r>
              <a:rPr lang="en-US" altLang="zh-CN" b="1" dirty="0">
                <a:latin typeface="+mj-ea"/>
                <a:ea typeface="+mj-ea"/>
                <a:cs typeface="Times New Roman" panose="02020603050405020304" pitchFamily="18" charset="0"/>
              </a:rPr>
              <a:t>    DoSomething( ); </a:t>
            </a:r>
          </a:p>
          <a:p>
            <a:pPr marL="82296"/>
            <a:r>
              <a:rPr lang="en-US" altLang="zh-CN" b="1" dirty="0">
                <a:latin typeface="+mj-ea"/>
                <a:ea typeface="+mj-ea"/>
                <a:cs typeface="Times New Roman" panose="02020603050405020304" pitchFamily="18" charset="0"/>
              </a:rPr>
              <a:t>} </a:t>
            </a:r>
          </a:p>
          <a:p>
            <a:pPr marL="82296"/>
            <a:r>
              <a:rPr lang="en-US" altLang="zh-CN" b="1" dirty="0">
                <a:latin typeface="+mj-ea"/>
                <a:ea typeface="+mj-ea"/>
                <a:cs typeface="Times New Roman" panose="02020603050405020304" pitchFamily="18" charset="0"/>
              </a:rPr>
              <a:t>Else </a:t>
            </a:r>
          </a:p>
          <a:p>
            <a:pPr marL="82296"/>
            <a:r>
              <a:rPr lang="en-US" altLang="zh-CN" b="1" dirty="0">
                <a:latin typeface="+mj-ea"/>
                <a:ea typeface="+mj-ea"/>
                <a:cs typeface="Times New Roman" panose="02020603050405020304" pitchFamily="18" charset="0"/>
              </a:rPr>
              <a:t>{</a:t>
            </a:r>
          </a:p>
          <a:p>
            <a:pPr marL="82296"/>
            <a:r>
              <a:rPr lang="en-US" altLang="zh-CN" b="1" dirty="0">
                <a:latin typeface="+mj-ea"/>
                <a:ea typeface="+mj-ea"/>
                <a:cs typeface="Times New Roman" panose="02020603050405020304" pitchFamily="18" charset="0"/>
              </a:rPr>
              <a:t>    </a:t>
            </a:r>
            <a:r>
              <a:rPr lang="en-US" altLang="zh-CN" b="1" dirty="0" err="1">
                <a:latin typeface="+mj-ea"/>
                <a:ea typeface="+mj-ea"/>
                <a:cs typeface="Times New Roman" panose="02020603050405020304" pitchFamily="18" charset="0"/>
              </a:rPr>
              <a:t>DoSomethingElse</a:t>
            </a:r>
            <a:r>
              <a:rPr lang="en-US" altLang="zh-CN" b="1" dirty="0">
                <a:latin typeface="+mj-ea"/>
                <a:ea typeface="+mj-ea"/>
                <a:cs typeface="Times New Roman" panose="02020603050405020304" pitchFamily="18" charset="0"/>
              </a:rPr>
              <a:t>( );</a:t>
            </a:r>
          </a:p>
          <a:p>
            <a:pPr marL="82296"/>
            <a:r>
              <a:rPr lang="en-US" altLang="zh-CN" b="1" dirty="0">
                <a:latin typeface="+mj-ea"/>
                <a:ea typeface="+mj-ea"/>
                <a:cs typeface="Times New Roman" panose="02020603050405020304" pitchFamily="18" charset="0"/>
              </a:rPr>
              <a:t>}</a:t>
            </a:r>
          </a:p>
        </p:txBody>
      </p:sp>
      <p:sp>
        <p:nvSpPr>
          <p:cNvPr id="6" name="文本框 5"/>
          <p:cNvSpPr txBox="1"/>
          <p:nvPr/>
        </p:nvSpPr>
        <p:spPr>
          <a:xfrm>
            <a:off x="4927863" y="828913"/>
            <a:ext cx="3206898"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82296"/>
            <a:r>
              <a:rPr lang="en-US" altLang="zh-CN" b="1" dirty="0">
                <a:latin typeface="+mj-ea"/>
                <a:ea typeface="+mj-ea"/>
                <a:cs typeface="Times New Roman" panose="02020603050405020304" pitchFamily="18" charset="0"/>
              </a:rPr>
              <a:t>If( condition)  </a:t>
            </a:r>
          </a:p>
          <a:p>
            <a:pPr marL="82296"/>
            <a:r>
              <a:rPr lang="en-US" altLang="zh-CN" b="1" dirty="0">
                <a:latin typeface="+mj-ea"/>
                <a:ea typeface="+mj-ea"/>
                <a:cs typeface="Times New Roman" panose="02020603050405020304" pitchFamily="18" charset="0"/>
              </a:rPr>
              <a:t>    DoSomething( );</a:t>
            </a:r>
          </a:p>
          <a:p>
            <a:pPr marL="82296"/>
            <a:r>
              <a:rPr lang="en-US" altLang="zh-CN" b="1" dirty="0">
                <a:latin typeface="+mj-ea"/>
                <a:ea typeface="+mj-ea"/>
                <a:cs typeface="Times New Roman" panose="02020603050405020304" pitchFamily="18" charset="0"/>
              </a:rPr>
              <a:t>Else </a:t>
            </a:r>
          </a:p>
          <a:p>
            <a:pPr marL="82296"/>
            <a:r>
              <a:rPr lang="en-US" altLang="zh-CN" b="1" dirty="0">
                <a:latin typeface="+mj-ea"/>
                <a:ea typeface="+mj-ea"/>
                <a:cs typeface="Times New Roman" panose="02020603050405020304" pitchFamily="18" charset="0"/>
              </a:rPr>
              <a:t>    </a:t>
            </a:r>
            <a:r>
              <a:rPr lang="en-US" altLang="zh-CN" b="1" dirty="0" err="1">
                <a:latin typeface="+mj-ea"/>
                <a:ea typeface="+mj-ea"/>
                <a:cs typeface="Times New Roman" panose="02020603050405020304" pitchFamily="18" charset="0"/>
              </a:rPr>
              <a:t>DoSomethingElse</a:t>
            </a:r>
            <a:r>
              <a:rPr lang="en-US" altLang="zh-CN" b="1" dirty="0">
                <a:latin typeface="+mj-ea"/>
                <a:ea typeface="+mj-ea"/>
                <a:cs typeface="Times New Roman" panose="02020603050405020304" pitchFamily="18" charset="0"/>
              </a:rPr>
              <a:t>( );</a:t>
            </a:r>
          </a:p>
        </p:txBody>
      </p:sp>
    </p:spTree>
    <p:extLst>
      <p:ext uri="{BB962C8B-B14F-4D97-AF65-F5344CB8AC3E}">
        <p14:creationId xmlns:p14="http://schemas.microsoft.com/office/powerpoint/2010/main" val="1630413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randombar(horizontal)">
                                      <p:cBhvr>
                                        <p:cTn id="7" dur="500"/>
                                        <p:tgtEl>
                                          <p:spTgt spid="7">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0" dur="500"/>
                                        <p:tgtEl>
                                          <p:spTgt spid="7">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
                                            <p:bg/>
                                          </p:spTgt>
                                        </p:tgtEl>
                                        <p:attrNameLst>
                                          <p:attrName>style.visibility</p:attrName>
                                        </p:attrNameLst>
                                      </p:cBhvr>
                                      <p:to>
                                        <p:strVal val="visible"/>
                                      </p:to>
                                    </p:set>
                                    <p:animEffect transition="in" filter="randombar(horizontal)">
                                      <p:cBhvr>
                                        <p:cTn id="18" dur="500"/>
                                        <p:tgtEl>
                                          <p:spTgt spid="4">
                                            <p:bg/>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1" dur="500"/>
                                        <p:tgtEl>
                                          <p:spTgt spid="4">
                                            <p:txEl>
                                              <p:pRg st="0" end="0"/>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randombar(horizontal)">
                                      <p:cBhvr>
                                        <p:cTn id="24" dur="500"/>
                                        <p:tgtEl>
                                          <p:spTgt spid="4">
                                            <p:txEl>
                                              <p:pRg st="1" end="1"/>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7" dur="500"/>
                                        <p:tgtEl>
                                          <p:spTgt spid="4">
                                            <p:txEl>
                                              <p:pRg st="2" end="2"/>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randombar(horizontal)">
                                      <p:cBhvr>
                                        <p:cTn id="30" dur="500"/>
                                        <p:tgtEl>
                                          <p:spTgt spid="4">
                                            <p:txEl>
                                              <p:pRg st="3" end="3"/>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randombar(horizontal)">
                                      <p:cBhvr>
                                        <p:cTn id="33" dur="500"/>
                                        <p:tgtEl>
                                          <p:spTgt spid="4">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6">
                                            <p:bg/>
                                          </p:spTgt>
                                        </p:tgtEl>
                                        <p:attrNameLst>
                                          <p:attrName>style.visibility</p:attrName>
                                        </p:attrNameLst>
                                      </p:cBhvr>
                                      <p:to>
                                        <p:strVal val="visible"/>
                                      </p:to>
                                    </p:set>
                                    <p:animEffect transition="in" filter="randombar(horizontal)">
                                      <p:cBhvr>
                                        <p:cTn id="38" dur="500"/>
                                        <p:tgtEl>
                                          <p:spTgt spid="6">
                                            <p:bg/>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animEffect transition="in" filter="randombar(horizontal)">
                                      <p:cBhvr>
                                        <p:cTn id="41" dur="500"/>
                                        <p:tgtEl>
                                          <p:spTgt spid="6">
                                            <p:txEl>
                                              <p:pRg st="0" end="0"/>
                                            </p:tx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6">
                                            <p:txEl>
                                              <p:pRg st="1" end="1"/>
                                            </p:txEl>
                                          </p:spTgt>
                                        </p:tgtEl>
                                        <p:attrNameLst>
                                          <p:attrName>style.visibility</p:attrName>
                                        </p:attrNameLst>
                                      </p:cBhvr>
                                      <p:to>
                                        <p:strVal val="visible"/>
                                      </p:to>
                                    </p:set>
                                    <p:animEffect transition="in" filter="randombar(horizontal)">
                                      <p:cBhvr>
                                        <p:cTn id="44" dur="500"/>
                                        <p:tgtEl>
                                          <p:spTgt spid="6">
                                            <p:txEl>
                                              <p:pRg st="1" end="1"/>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randombar(horizontal)">
                                      <p:cBhvr>
                                        <p:cTn id="47" dur="500"/>
                                        <p:tgtEl>
                                          <p:spTgt spid="6">
                                            <p:txEl>
                                              <p:pRg st="2" end="2"/>
                                            </p:txEl>
                                          </p:spTgt>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6">
                                            <p:txEl>
                                              <p:pRg st="3" end="3"/>
                                            </p:txEl>
                                          </p:spTgt>
                                        </p:tgtEl>
                                        <p:attrNameLst>
                                          <p:attrName>style.visibility</p:attrName>
                                        </p:attrNameLst>
                                      </p:cBhvr>
                                      <p:to>
                                        <p:strVal val="visible"/>
                                      </p:to>
                                    </p:set>
                                    <p:animEffect transition="in" filter="randombar(horizontal)">
                                      <p:cBhvr>
                                        <p:cTn id="50" dur="500"/>
                                        <p:tgtEl>
                                          <p:spTgt spid="6">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5">
                                            <p:bg/>
                                          </p:spTgt>
                                        </p:tgtEl>
                                        <p:attrNameLst>
                                          <p:attrName>style.visibility</p:attrName>
                                        </p:attrNameLst>
                                      </p:cBhvr>
                                      <p:to>
                                        <p:strVal val="visible"/>
                                      </p:to>
                                    </p:set>
                                    <p:animEffect transition="in" filter="randombar(horizontal)">
                                      <p:cBhvr>
                                        <p:cTn id="55" dur="500"/>
                                        <p:tgtEl>
                                          <p:spTgt spid="5">
                                            <p:bg/>
                                          </p:spTgt>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5">
                                            <p:txEl>
                                              <p:pRg st="0" end="0"/>
                                            </p:txEl>
                                          </p:spTgt>
                                        </p:tgtEl>
                                        <p:attrNameLst>
                                          <p:attrName>style.visibility</p:attrName>
                                        </p:attrNameLst>
                                      </p:cBhvr>
                                      <p:to>
                                        <p:strVal val="visible"/>
                                      </p:to>
                                    </p:set>
                                    <p:animEffect transition="in" filter="randombar(horizontal)">
                                      <p:cBhvr>
                                        <p:cTn id="58" dur="500"/>
                                        <p:tgtEl>
                                          <p:spTgt spid="5">
                                            <p:txEl>
                                              <p:pRg st="0" end="0"/>
                                            </p:txEl>
                                          </p:spTgt>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5">
                                            <p:txEl>
                                              <p:pRg st="1" end="1"/>
                                            </p:txEl>
                                          </p:spTgt>
                                        </p:tgtEl>
                                        <p:attrNameLst>
                                          <p:attrName>style.visibility</p:attrName>
                                        </p:attrNameLst>
                                      </p:cBhvr>
                                      <p:to>
                                        <p:strVal val="visible"/>
                                      </p:to>
                                    </p:set>
                                    <p:animEffect transition="in" filter="randombar(horizontal)">
                                      <p:cBhvr>
                                        <p:cTn id="61" dur="500"/>
                                        <p:tgtEl>
                                          <p:spTgt spid="5">
                                            <p:txEl>
                                              <p:pRg st="1" end="1"/>
                                            </p:txEl>
                                          </p:spTgt>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5">
                                            <p:txEl>
                                              <p:pRg st="2" end="2"/>
                                            </p:txEl>
                                          </p:spTgt>
                                        </p:tgtEl>
                                        <p:attrNameLst>
                                          <p:attrName>style.visibility</p:attrName>
                                        </p:attrNameLst>
                                      </p:cBhvr>
                                      <p:to>
                                        <p:strVal val="visible"/>
                                      </p:to>
                                    </p:set>
                                    <p:animEffect transition="in" filter="randombar(horizontal)">
                                      <p:cBhvr>
                                        <p:cTn id="64" dur="500"/>
                                        <p:tgtEl>
                                          <p:spTgt spid="5">
                                            <p:txEl>
                                              <p:pRg st="2" end="2"/>
                                            </p:txEl>
                                          </p:spTgt>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5">
                                            <p:txEl>
                                              <p:pRg st="3" end="3"/>
                                            </p:txEl>
                                          </p:spTgt>
                                        </p:tgtEl>
                                        <p:attrNameLst>
                                          <p:attrName>style.visibility</p:attrName>
                                        </p:attrNameLst>
                                      </p:cBhvr>
                                      <p:to>
                                        <p:strVal val="visible"/>
                                      </p:to>
                                    </p:set>
                                    <p:animEffect transition="in" filter="randombar(horizontal)">
                                      <p:cBhvr>
                                        <p:cTn id="67" dur="500"/>
                                        <p:tgtEl>
                                          <p:spTgt spid="5">
                                            <p:txEl>
                                              <p:pRg st="3" end="3"/>
                                            </p:txEl>
                                          </p:spTgt>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5">
                                            <p:txEl>
                                              <p:pRg st="4" end="4"/>
                                            </p:txEl>
                                          </p:spTgt>
                                        </p:tgtEl>
                                        <p:attrNameLst>
                                          <p:attrName>style.visibility</p:attrName>
                                        </p:attrNameLst>
                                      </p:cBhvr>
                                      <p:to>
                                        <p:strVal val="visible"/>
                                      </p:to>
                                    </p:set>
                                    <p:animEffect transition="in" filter="randombar(horizontal)">
                                      <p:cBhvr>
                                        <p:cTn id="70" dur="500"/>
                                        <p:tgtEl>
                                          <p:spTgt spid="5">
                                            <p:txEl>
                                              <p:pRg st="4" end="4"/>
                                            </p:txEl>
                                          </p:spTgt>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5">
                                            <p:txEl>
                                              <p:pRg st="5" end="5"/>
                                            </p:txEl>
                                          </p:spTgt>
                                        </p:tgtEl>
                                        <p:attrNameLst>
                                          <p:attrName>style.visibility</p:attrName>
                                        </p:attrNameLst>
                                      </p:cBhvr>
                                      <p:to>
                                        <p:strVal val="visible"/>
                                      </p:to>
                                    </p:set>
                                    <p:animEffect transition="in" filter="randombar(horizontal)">
                                      <p:cBhvr>
                                        <p:cTn id="73" dur="500"/>
                                        <p:tgtEl>
                                          <p:spTgt spid="5">
                                            <p:txEl>
                                              <p:pRg st="5" end="5"/>
                                            </p:txEl>
                                          </p:spTgt>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5">
                                            <p:txEl>
                                              <p:pRg st="6" end="6"/>
                                            </p:txEl>
                                          </p:spTgt>
                                        </p:tgtEl>
                                        <p:attrNameLst>
                                          <p:attrName>style.visibility</p:attrName>
                                        </p:attrNameLst>
                                      </p:cBhvr>
                                      <p:to>
                                        <p:strVal val="visible"/>
                                      </p:to>
                                    </p:set>
                                    <p:animEffect transition="in" filter="randombar(horizontal)">
                                      <p:cBhvr>
                                        <p:cTn id="76" dur="500"/>
                                        <p:tgtEl>
                                          <p:spTgt spid="5">
                                            <p:txEl>
                                              <p:pRg st="6" end="6"/>
                                            </p:txEl>
                                          </p:spTgt>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5">
                                            <p:txEl>
                                              <p:pRg st="7" end="7"/>
                                            </p:txEl>
                                          </p:spTgt>
                                        </p:tgtEl>
                                        <p:attrNameLst>
                                          <p:attrName>style.visibility</p:attrName>
                                        </p:attrNameLst>
                                      </p:cBhvr>
                                      <p:to>
                                        <p:strVal val="visible"/>
                                      </p:to>
                                    </p:set>
                                    <p:animEffect transition="in" filter="randombar(horizontal)">
                                      <p:cBhvr>
                                        <p:cTn id="79"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P spid="4" grpId="0" build="allAtOnce" animBg="1"/>
      <p:bldP spid="5" grpId="0" build="allAtOnce" animBg="1"/>
      <p:bldP spid="6" grpId="0" build="allAtOnce"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数据说明</a:t>
            </a:r>
          </a:p>
        </p:txBody>
      </p:sp>
      <p:sp>
        <p:nvSpPr>
          <p:cNvPr id="3" name="内容占位符 2"/>
          <p:cNvSpPr>
            <a:spLocks noGrp="1"/>
          </p:cNvSpPr>
          <p:nvPr>
            <p:ph idx="1"/>
          </p:nvPr>
        </p:nvSpPr>
        <p:spPr/>
        <p:txBody>
          <a:bodyPr>
            <a:normAutofit fontScale="77500" lnSpcReduction="20000"/>
          </a:bodyPr>
          <a:lstStyle/>
          <a:p>
            <a:r>
              <a:rPr lang="zh-CN" altLang="en-US" sz="2600" dirty="0"/>
              <a:t>在设计阶段已经确定了数据结构的组织及其复杂性。在编写程序时，则需要注意数据说明的风格。</a:t>
            </a:r>
          </a:p>
          <a:p>
            <a:r>
              <a:rPr lang="zh-CN" altLang="en-US" sz="2600" dirty="0"/>
              <a:t>为了使程序中数据说明更易于理解和维护，注意以下几点</a:t>
            </a:r>
            <a:r>
              <a:rPr lang="en-US" altLang="zh-CN" sz="2600" dirty="0"/>
              <a:t>: </a:t>
            </a:r>
          </a:p>
          <a:p>
            <a:pPr marL="342900" indent="-342900">
              <a:buFont typeface="+mj-lt"/>
              <a:buAutoNum type="alphaLcPeriod"/>
            </a:pPr>
            <a:r>
              <a:rPr lang="zh-CN" altLang="en-US" sz="2600" dirty="0">
                <a:solidFill>
                  <a:srgbClr val="FF0000"/>
                </a:solidFill>
              </a:rPr>
              <a:t>数据说明的次序应该标准化。</a:t>
            </a:r>
            <a:r>
              <a:rPr lang="zh-CN" altLang="en-US" sz="2600" dirty="0"/>
              <a:t>有次序易查阅，能加速测试、调试和维护的过程。</a:t>
            </a:r>
          </a:p>
          <a:p>
            <a:pPr lvl="1"/>
            <a:r>
              <a:rPr lang="zh-CN" altLang="en-US" sz="2300" dirty="0"/>
              <a:t>例如：数据说明                           数据类型说明</a:t>
            </a:r>
          </a:p>
          <a:p>
            <a:pPr marL="514350" lvl="2" indent="0">
              <a:spcBef>
                <a:spcPts val="450"/>
              </a:spcBef>
              <a:buNone/>
            </a:pPr>
            <a:r>
              <a:rPr lang="zh-CN" altLang="en-US" sz="2300" dirty="0"/>
              <a:t>① 常量说明</a:t>
            </a:r>
          </a:p>
          <a:p>
            <a:pPr marL="514350" lvl="2" indent="0">
              <a:spcBef>
                <a:spcPts val="450"/>
              </a:spcBef>
              <a:buNone/>
            </a:pPr>
            <a:r>
              <a:rPr lang="zh-CN" altLang="en-US" sz="2300" dirty="0"/>
              <a:t>② 简单变量类型说明</a:t>
            </a:r>
          </a:p>
          <a:p>
            <a:pPr marL="514350" lvl="2" indent="0">
              <a:spcBef>
                <a:spcPts val="450"/>
              </a:spcBef>
              <a:buNone/>
            </a:pPr>
            <a:r>
              <a:rPr lang="zh-CN" altLang="en-US" sz="2300" dirty="0"/>
              <a:t>③ 数组说明</a:t>
            </a:r>
          </a:p>
          <a:p>
            <a:pPr marL="514350" lvl="2" indent="0">
              <a:spcBef>
                <a:spcPts val="450"/>
              </a:spcBef>
              <a:buNone/>
            </a:pPr>
            <a:r>
              <a:rPr lang="zh-CN" altLang="en-US" sz="2300" dirty="0"/>
              <a:t>④ 公用数据块说明</a:t>
            </a:r>
          </a:p>
          <a:p>
            <a:pPr marL="514350" lvl="2" indent="0">
              <a:spcBef>
                <a:spcPts val="450"/>
              </a:spcBef>
              <a:buNone/>
            </a:pPr>
            <a:r>
              <a:rPr lang="zh-CN" altLang="en-US" sz="2300" dirty="0"/>
              <a:t>⑤ 所有的文件说明</a:t>
            </a:r>
          </a:p>
        </p:txBody>
      </p:sp>
      <p:sp>
        <p:nvSpPr>
          <p:cNvPr id="4" name="日期占位符 3"/>
          <p:cNvSpPr>
            <a:spLocks noGrp="1"/>
          </p:cNvSpPr>
          <p:nvPr>
            <p:ph type="dt" sz="half" idx="10"/>
          </p:nvPr>
        </p:nvSpPr>
        <p:spPr/>
        <p:txBody>
          <a:bodyPr/>
          <a:lstStyle/>
          <a:p>
            <a:fld id="{C53698BB-5D7A-4CFE-9B48-79D1DA961B3E}" type="datetime1">
              <a:rPr lang="zh-CN" altLang="en-US" smtClean="0"/>
              <a:t>2020/6/10</a:t>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5" name="灯片编号占位符 5"/>
          <p:cNvSpPr>
            <a:spLocks noGrp="1"/>
          </p:cNvSpPr>
          <p:nvPr>
            <p:ph type="sldNum" sz="quarter" idx="12"/>
          </p:nvPr>
        </p:nvSpPr>
        <p:spPr/>
        <p:txBody>
          <a:bodyPr/>
          <a:lstStyle/>
          <a:p>
            <a:pPr>
              <a:defRPr/>
            </a:pPr>
            <a:fld id="{FAF5C0E2-5F1F-45A9-BF69-840D7F6A6D9E}" type="slidenum">
              <a:rPr lang="zh-CN" altLang="en-US"/>
              <a:pPr>
                <a:defRPr/>
              </a:pPr>
              <a:t>64</a:t>
            </a:fld>
            <a:endParaRPr lang="en-US" altLang="zh-CN"/>
          </a:p>
        </p:txBody>
      </p:sp>
      <p:sp>
        <p:nvSpPr>
          <p:cNvPr id="16389" name="Rectangle 8"/>
          <p:cNvSpPr>
            <a:spLocks noChangeArrowheads="1"/>
          </p:cNvSpPr>
          <p:nvPr/>
        </p:nvSpPr>
        <p:spPr bwMode="auto">
          <a:xfrm>
            <a:off x="5220998" y="3021096"/>
            <a:ext cx="1794730" cy="1532727"/>
          </a:xfrm>
          <a:prstGeom prst="rect">
            <a:avLst/>
          </a:prstGeom>
          <a:noFill/>
          <a:ln w="9525">
            <a:noFill/>
            <a:miter lim="800000"/>
            <a:headEnd/>
            <a:tailEnd/>
          </a:ln>
        </p:spPr>
        <p:txBody>
          <a:bodyPr>
            <a:spAutoFit/>
          </a:bodyPr>
          <a:lstStyle/>
          <a:p>
            <a:pPr>
              <a:lnSpc>
                <a:spcPct val="130000"/>
              </a:lnSpc>
            </a:pPr>
            <a:r>
              <a:rPr kumimoji="1" lang="zh-CN" altLang="en-US" dirty="0">
                <a:latin typeface="+mj-ea"/>
                <a:ea typeface="+mj-ea"/>
              </a:rPr>
              <a:t>① 整型量说明</a:t>
            </a:r>
          </a:p>
          <a:p>
            <a:pPr>
              <a:lnSpc>
                <a:spcPct val="130000"/>
              </a:lnSpc>
            </a:pPr>
            <a:r>
              <a:rPr kumimoji="1" lang="zh-CN" altLang="en-US" dirty="0">
                <a:latin typeface="+mj-ea"/>
                <a:ea typeface="+mj-ea"/>
              </a:rPr>
              <a:t>② 实型量说明</a:t>
            </a:r>
          </a:p>
          <a:p>
            <a:pPr>
              <a:lnSpc>
                <a:spcPct val="130000"/>
              </a:lnSpc>
            </a:pPr>
            <a:r>
              <a:rPr kumimoji="1" lang="zh-CN" altLang="en-US" dirty="0">
                <a:latin typeface="+mj-ea"/>
                <a:ea typeface="+mj-ea"/>
              </a:rPr>
              <a:t>③ 字符量说明</a:t>
            </a:r>
          </a:p>
          <a:p>
            <a:pPr>
              <a:lnSpc>
                <a:spcPct val="130000"/>
              </a:lnSpc>
            </a:pPr>
            <a:r>
              <a:rPr kumimoji="1" lang="zh-CN" altLang="en-US" dirty="0">
                <a:latin typeface="+mj-ea"/>
                <a:ea typeface="+mj-ea"/>
              </a:rPr>
              <a:t>④ 逻辑量说明</a:t>
            </a:r>
          </a:p>
        </p:txBody>
      </p:sp>
    </p:spTree>
    <p:extLst>
      <p:ext uri="{BB962C8B-B14F-4D97-AF65-F5344CB8AC3E}">
        <p14:creationId xmlns:p14="http://schemas.microsoft.com/office/powerpoint/2010/main" val="55922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up)">
                                      <p:cBhvr>
                                        <p:cTn id="26" dur="500"/>
                                        <p:tgtEl>
                                          <p:spTgt spid="3">
                                            <p:txEl>
                                              <p:pRg st="5" end="5"/>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up)">
                                      <p:cBhvr>
                                        <p:cTn id="29" dur="500"/>
                                        <p:tgtEl>
                                          <p:spTgt spid="3">
                                            <p:txEl>
                                              <p:pRg st="6" end="6"/>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up)">
                                      <p:cBhvr>
                                        <p:cTn id="32" dur="500"/>
                                        <p:tgtEl>
                                          <p:spTgt spid="3">
                                            <p:txEl>
                                              <p:pRg st="7" end="7"/>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up)">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6389"/>
                                        </p:tgtEl>
                                        <p:attrNameLst>
                                          <p:attrName>style.visibility</p:attrName>
                                        </p:attrNameLst>
                                      </p:cBhvr>
                                      <p:to>
                                        <p:strVal val="visible"/>
                                      </p:to>
                                    </p:set>
                                    <p:anim calcmode="lin" valueType="num">
                                      <p:cBhvr additive="base">
                                        <p:cTn id="40" dur="500" fill="hold"/>
                                        <p:tgtEl>
                                          <p:spTgt spid="16389"/>
                                        </p:tgtEl>
                                        <p:attrNameLst>
                                          <p:attrName>ppt_x</p:attrName>
                                        </p:attrNameLst>
                                      </p:cBhvr>
                                      <p:tavLst>
                                        <p:tav tm="0">
                                          <p:val>
                                            <p:strVal val="#ppt_x"/>
                                          </p:val>
                                        </p:tav>
                                        <p:tav tm="100000">
                                          <p:val>
                                            <p:strVal val="#ppt_x"/>
                                          </p:val>
                                        </p:tav>
                                      </p:tavLst>
                                    </p:anim>
                                    <p:anim calcmode="lin" valueType="num">
                                      <p:cBhvr additive="base">
                                        <p:cTn id="41" dur="500" fill="hold"/>
                                        <p:tgtEl>
                                          <p:spTgt spid="163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38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数据</a:t>
            </a:r>
            <a:r>
              <a:rPr lang="zh-CN" altLang="en-US" dirty="0" smtClean="0"/>
              <a:t>说明</a:t>
            </a:r>
            <a:endParaRPr lang="zh-CN" altLang="en-US" dirty="0"/>
          </a:p>
        </p:txBody>
      </p:sp>
      <p:sp>
        <p:nvSpPr>
          <p:cNvPr id="5" name="文本占位符 4"/>
          <p:cNvSpPr>
            <a:spLocks noGrp="1"/>
          </p:cNvSpPr>
          <p:nvPr>
            <p:ph idx="1"/>
          </p:nvPr>
        </p:nvSpPr>
        <p:spPr>
          <a:xfrm>
            <a:off x="768097" y="925167"/>
            <a:ext cx="8090153" cy="3806854"/>
          </a:xfrm>
        </p:spPr>
        <p:txBody>
          <a:bodyPr>
            <a:normAutofit/>
          </a:bodyPr>
          <a:lstStyle/>
          <a:p>
            <a:pPr marL="342900" indent="-342900">
              <a:lnSpc>
                <a:spcPct val="100000"/>
              </a:lnSpc>
              <a:spcBef>
                <a:spcPts val="900"/>
              </a:spcBef>
              <a:buFont typeface="+mj-lt"/>
              <a:buAutoNum type="alphaLcPeriod" startAt="2"/>
            </a:pPr>
            <a:r>
              <a:rPr lang="zh-CN" altLang="en-US" sz="2400" dirty="0"/>
              <a:t>当多个变量名在一个语句中说明时，应该</a:t>
            </a:r>
            <a:r>
              <a:rPr lang="zh-CN" altLang="en-US" sz="2400" dirty="0">
                <a:solidFill>
                  <a:srgbClr val="FF0000"/>
                </a:solidFill>
              </a:rPr>
              <a:t>按字母顺序排列这些变量</a:t>
            </a:r>
            <a:r>
              <a:rPr lang="zh-CN" altLang="en-US" sz="2400" dirty="0"/>
              <a:t>。</a:t>
            </a:r>
          </a:p>
          <a:p>
            <a:pPr marL="0" indent="0">
              <a:lnSpc>
                <a:spcPct val="100000"/>
              </a:lnSpc>
              <a:spcBef>
                <a:spcPts val="900"/>
              </a:spcBef>
              <a:buNone/>
            </a:pPr>
            <a:r>
              <a:rPr lang="zh-CN" altLang="en-US" sz="2400" dirty="0"/>
              <a:t>     例如，把</a:t>
            </a:r>
          </a:p>
          <a:p>
            <a:pPr marL="0" indent="0">
              <a:lnSpc>
                <a:spcPct val="100000"/>
              </a:lnSpc>
              <a:spcBef>
                <a:spcPts val="900"/>
              </a:spcBef>
              <a:buNone/>
            </a:pPr>
            <a:r>
              <a:rPr lang="zh-CN" altLang="en-US" sz="2400" dirty="0"/>
              <a:t>         </a:t>
            </a:r>
            <a:r>
              <a:rPr lang="en-US" altLang="zh-CN" sz="2400" dirty="0"/>
              <a:t>integer  size, length, width, cost, </a:t>
            </a:r>
            <a:r>
              <a:rPr lang="en-US" altLang="zh-CN" sz="2400" dirty="0" smtClean="0"/>
              <a:t>price</a:t>
            </a:r>
            <a:endParaRPr lang="en-US" altLang="zh-CN" sz="2400" dirty="0"/>
          </a:p>
          <a:p>
            <a:pPr marL="0" indent="0">
              <a:lnSpc>
                <a:spcPct val="100000"/>
              </a:lnSpc>
              <a:spcBef>
                <a:spcPts val="900"/>
              </a:spcBef>
              <a:buNone/>
            </a:pPr>
            <a:r>
              <a:rPr lang="en-US" altLang="zh-CN" sz="2400" dirty="0"/>
              <a:t> </a:t>
            </a:r>
            <a:r>
              <a:rPr lang="en-US" altLang="zh-CN" sz="2400" dirty="0" smtClean="0"/>
              <a:t>    </a:t>
            </a:r>
            <a:r>
              <a:rPr lang="zh-CN" altLang="en-US" sz="2400" dirty="0" smtClean="0"/>
              <a:t>写成</a:t>
            </a:r>
            <a:endParaRPr lang="en-US" altLang="zh-CN" sz="2400" dirty="0"/>
          </a:p>
          <a:p>
            <a:pPr marL="0" indent="0">
              <a:lnSpc>
                <a:spcPct val="100000"/>
              </a:lnSpc>
              <a:spcBef>
                <a:spcPts val="900"/>
              </a:spcBef>
              <a:buNone/>
            </a:pPr>
            <a:r>
              <a:rPr lang="en-US" altLang="zh-CN" sz="2400" dirty="0"/>
              <a:t> </a:t>
            </a:r>
            <a:r>
              <a:rPr lang="en-US" altLang="zh-CN" sz="2400" dirty="0" smtClean="0"/>
              <a:t>       </a:t>
            </a:r>
            <a:r>
              <a:rPr lang="zh-CN" altLang="en-US" sz="2400" dirty="0" smtClean="0"/>
              <a:t> </a:t>
            </a:r>
            <a:r>
              <a:rPr lang="en-US" altLang="zh-CN" sz="2400" dirty="0"/>
              <a:t>integer cost, length, price , size, width</a:t>
            </a:r>
          </a:p>
          <a:p>
            <a:pPr marL="342900" indent="-342900">
              <a:lnSpc>
                <a:spcPct val="100000"/>
              </a:lnSpc>
              <a:spcBef>
                <a:spcPts val="900"/>
              </a:spcBef>
              <a:buFont typeface="+mj-lt"/>
              <a:buAutoNum type="alphaLcPeriod" startAt="3"/>
            </a:pPr>
            <a:r>
              <a:rPr lang="zh-CN" altLang="en-US" sz="2400" dirty="0"/>
              <a:t>如果设计时使用了一个复杂的数据结构，则应该说明用程序设计语言实现这个数据结构的方法和特点。</a:t>
            </a:r>
          </a:p>
          <a:p>
            <a:pPr>
              <a:lnSpc>
                <a:spcPct val="100000"/>
              </a:lnSpc>
              <a:spcBef>
                <a:spcPts val="900"/>
              </a:spcBef>
            </a:pPr>
            <a:endParaRPr lang="zh-CN" altLang="en-US" sz="2400" dirty="0"/>
          </a:p>
        </p:txBody>
      </p:sp>
      <p:sp>
        <p:nvSpPr>
          <p:cNvPr id="2" name="日期占位符 1"/>
          <p:cNvSpPr>
            <a:spLocks noGrp="1"/>
          </p:cNvSpPr>
          <p:nvPr>
            <p:ph type="dt" sz="half" idx="10"/>
          </p:nvPr>
        </p:nvSpPr>
        <p:spPr/>
        <p:txBody>
          <a:bodyPr/>
          <a:lstStyle/>
          <a:p>
            <a:fld id="{A1BA57EF-CFC3-42A3-9FBB-24739A677723}" type="datetime1">
              <a:rPr lang="zh-CN" altLang="en-US" smtClean="0"/>
              <a:t>2020/6/10</a:t>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5"/>
          <p:cNvSpPr>
            <a:spLocks noGrp="1"/>
          </p:cNvSpPr>
          <p:nvPr>
            <p:ph type="sldNum" sz="quarter" idx="12"/>
          </p:nvPr>
        </p:nvSpPr>
        <p:spPr/>
        <p:txBody>
          <a:bodyPr/>
          <a:lstStyle/>
          <a:p>
            <a:pPr>
              <a:defRPr/>
            </a:pPr>
            <a:fld id="{BA5D39B6-CFE5-42CB-AAF6-2AC22E0010C2}" type="slidenum">
              <a:rPr lang="zh-CN" altLang="en-US"/>
              <a:pPr>
                <a:defRPr/>
              </a:pPr>
              <a:t>65</a:t>
            </a:fld>
            <a:endParaRPr lang="en-US" altLang="zh-CN"/>
          </a:p>
        </p:txBody>
      </p:sp>
    </p:spTree>
    <p:extLst>
      <p:ext uri="{BB962C8B-B14F-4D97-AF65-F5344CB8AC3E}">
        <p14:creationId xmlns:p14="http://schemas.microsoft.com/office/powerpoint/2010/main" val="4184287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up)">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up)">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up)">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语句构造</a:t>
            </a:r>
          </a:p>
        </p:txBody>
      </p:sp>
      <p:sp>
        <p:nvSpPr>
          <p:cNvPr id="4" name="内容占位符 3"/>
          <p:cNvSpPr>
            <a:spLocks noGrp="1"/>
          </p:cNvSpPr>
          <p:nvPr>
            <p:ph idx="1"/>
          </p:nvPr>
        </p:nvSpPr>
        <p:spPr/>
        <p:txBody>
          <a:bodyPr>
            <a:normAutofit/>
          </a:bodyPr>
          <a:lstStyle/>
          <a:p>
            <a:r>
              <a:rPr lang="zh-CN" altLang="en-US" sz="2400" dirty="0"/>
              <a:t>构造语句时应该遵循的原则是，每个语句都应该简单而直接，不能为了提高效率而使程序变得过分复杂；也不要刻意追求技巧性，使程序编写得过于紧凑。</a:t>
            </a:r>
          </a:p>
          <a:p>
            <a:r>
              <a:rPr lang="zh-CN" altLang="en-US" sz="2000" dirty="0"/>
              <a:t>   例如：</a:t>
            </a:r>
            <a:r>
              <a:rPr lang="en-US" altLang="zh-CN" sz="2000" dirty="0"/>
              <a:t>A[I] = A[I]</a:t>
            </a:r>
            <a:r>
              <a:rPr lang="zh-CN" altLang="en-US" sz="2000" dirty="0"/>
              <a:t>＋</a:t>
            </a:r>
            <a:r>
              <a:rPr lang="en-US" altLang="zh-CN" sz="2000" dirty="0"/>
              <a:t>A[T]</a:t>
            </a:r>
            <a:r>
              <a:rPr lang="zh-CN" altLang="en-US" sz="2000" dirty="0"/>
              <a:t>；        </a:t>
            </a:r>
          </a:p>
          <a:p>
            <a:pPr marL="0" indent="0">
              <a:buNone/>
            </a:pPr>
            <a:r>
              <a:rPr lang="zh-CN" altLang="en-US" sz="2000" dirty="0"/>
              <a:t>              </a:t>
            </a:r>
            <a:r>
              <a:rPr lang="zh-CN" altLang="en-US" sz="2000" dirty="0" smtClean="0"/>
              <a:t>    </a:t>
            </a:r>
            <a:r>
              <a:rPr lang="en-US" altLang="zh-CN" sz="2000" dirty="0"/>
              <a:t>A[T] = A[I]</a:t>
            </a:r>
            <a:r>
              <a:rPr lang="zh-CN" altLang="en-US" sz="2000" dirty="0"/>
              <a:t>－</a:t>
            </a:r>
            <a:r>
              <a:rPr lang="en-US" altLang="zh-CN" sz="2000" dirty="0"/>
              <a:t>A[T]</a:t>
            </a:r>
            <a:r>
              <a:rPr lang="zh-CN" altLang="en-US" sz="2000" dirty="0"/>
              <a:t>；              </a:t>
            </a:r>
            <a:endParaRPr lang="en-US" altLang="zh-CN" sz="2000" dirty="0"/>
          </a:p>
          <a:p>
            <a:pPr marL="0" indent="0">
              <a:buNone/>
            </a:pPr>
            <a:r>
              <a:rPr lang="zh-CN" altLang="en-US" sz="2000" dirty="0"/>
              <a:t>              </a:t>
            </a:r>
            <a:r>
              <a:rPr lang="zh-CN" altLang="en-US" sz="2000" dirty="0" smtClean="0"/>
              <a:t>    </a:t>
            </a:r>
            <a:r>
              <a:rPr lang="en-US" altLang="zh-CN" sz="2000" dirty="0" smtClean="0"/>
              <a:t>A[I</a:t>
            </a:r>
            <a:r>
              <a:rPr lang="en-US" altLang="zh-CN" sz="2000" dirty="0"/>
              <a:t>] = A[I]</a:t>
            </a:r>
            <a:r>
              <a:rPr lang="zh-CN" altLang="en-US" sz="2000" dirty="0"/>
              <a:t>－</a:t>
            </a:r>
            <a:r>
              <a:rPr lang="en-US" altLang="zh-CN" sz="2000" dirty="0"/>
              <a:t>A[T]</a:t>
            </a:r>
            <a:r>
              <a:rPr lang="zh-CN" altLang="en-US" sz="2000" dirty="0" smtClean="0"/>
              <a:t>； </a:t>
            </a:r>
            <a:endParaRPr lang="zh-CN" altLang="en-US" sz="2000" dirty="0"/>
          </a:p>
        </p:txBody>
      </p:sp>
      <p:sp>
        <p:nvSpPr>
          <p:cNvPr id="5" name="日期占位符 4"/>
          <p:cNvSpPr>
            <a:spLocks noGrp="1"/>
          </p:cNvSpPr>
          <p:nvPr>
            <p:ph type="dt" sz="half" idx="10"/>
          </p:nvPr>
        </p:nvSpPr>
        <p:spPr/>
        <p:txBody>
          <a:bodyPr/>
          <a:lstStyle/>
          <a:p>
            <a:fld id="{0C0AF3D7-E962-427A-8BA3-D57D92EF6149}" type="datetime1">
              <a:rPr lang="zh-CN" altLang="en-US" smtClean="0"/>
              <a:t>2020/6/10</a:t>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5"/>
          <p:cNvSpPr>
            <a:spLocks noGrp="1"/>
          </p:cNvSpPr>
          <p:nvPr>
            <p:ph type="sldNum" sz="quarter" idx="12"/>
          </p:nvPr>
        </p:nvSpPr>
        <p:spPr/>
        <p:txBody>
          <a:bodyPr/>
          <a:lstStyle/>
          <a:p>
            <a:pPr>
              <a:defRPr/>
            </a:pPr>
            <a:fld id="{F373E3E0-202E-4B01-846E-2FBED7210DD1}" type="slidenum">
              <a:rPr lang="zh-CN" altLang="en-US"/>
              <a:pPr>
                <a:defRPr/>
              </a:pPr>
              <a:t>66</a:t>
            </a:fld>
            <a:endParaRPr lang="en-US" altLang="zh-CN"/>
          </a:p>
        </p:txBody>
      </p:sp>
      <p:sp>
        <p:nvSpPr>
          <p:cNvPr id="18437" name="Rectangle 5"/>
          <p:cNvSpPr>
            <a:spLocks noChangeArrowheads="1"/>
          </p:cNvSpPr>
          <p:nvPr/>
        </p:nvSpPr>
        <p:spPr bwMode="auto">
          <a:xfrm>
            <a:off x="4855238" y="3269030"/>
            <a:ext cx="2044211" cy="1015663"/>
          </a:xfrm>
          <a:prstGeom prst="rect">
            <a:avLst/>
          </a:prstGeom>
          <a:noFill/>
          <a:ln w="9525">
            <a:noFill/>
            <a:miter lim="800000"/>
            <a:headEnd/>
            <a:tailEnd/>
          </a:ln>
          <a:effectLst/>
        </p:spPr>
        <p:txBody>
          <a:bodyPr>
            <a:spAutoFit/>
          </a:bodyPr>
          <a:lstStyle/>
          <a:p>
            <a:pPr>
              <a:defRPr/>
            </a:pPr>
            <a:r>
              <a:rPr kumimoji="1" lang="en-US" altLang="zh-CN" sz="2000" dirty="0" smtClean="0"/>
              <a:t> WORK </a:t>
            </a:r>
            <a:r>
              <a:rPr kumimoji="1" lang="en-US" altLang="zh-CN" sz="2000" dirty="0"/>
              <a:t>= A[T]</a:t>
            </a:r>
            <a:r>
              <a:rPr kumimoji="1" lang="zh-CN" altLang="en-US" sz="2000" dirty="0"/>
              <a:t>；</a:t>
            </a:r>
            <a:br>
              <a:rPr kumimoji="1" lang="zh-CN" altLang="en-US" sz="2000" dirty="0"/>
            </a:br>
            <a:r>
              <a:rPr kumimoji="1" lang="zh-CN" altLang="en-US" sz="2000" dirty="0"/>
              <a:t> </a:t>
            </a:r>
            <a:r>
              <a:rPr kumimoji="1" lang="en-US" altLang="zh-CN" sz="2000" dirty="0"/>
              <a:t>A[T] = A[I]</a:t>
            </a:r>
            <a:r>
              <a:rPr kumimoji="1" lang="zh-CN" altLang="en-US" sz="2000" dirty="0"/>
              <a:t>；</a:t>
            </a:r>
            <a:br>
              <a:rPr kumimoji="1" lang="zh-CN" altLang="en-US" sz="2000" dirty="0"/>
            </a:br>
            <a:r>
              <a:rPr kumimoji="1" lang="zh-CN" altLang="en-US" sz="2000" dirty="0"/>
              <a:t> </a:t>
            </a:r>
            <a:r>
              <a:rPr kumimoji="1" lang="en-US" altLang="zh-CN" sz="2000" dirty="0"/>
              <a:t>A[I] = WORK</a:t>
            </a:r>
            <a:r>
              <a:rPr kumimoji="1" lang="zh-CN" altLang="en-US" sz="2000" dirty="0"/>
              <a:t>；</a:t>
            </a:r>
          </a:p>
        </p:txBody>
      </p:sp>
      <p:sp>
        <p:nvSpPr>
          <p:cNvPr id="18438" name="AutoShape 6"/>
          <p:cNvSpPr>
            <a:spLocks noChangeArrowheads="1"/>
          </p:cNvSpPr>
          <p:nvPr/>
        </p:nvSpPr>
        <p:spPr bwMode="auto">
          <a:xfrm>
            <a:off x="3134714" y="3895065"/>
            <a:ext cx="887804" cy="349852"/>
          </a:xfrm>
          <a:prstGeom prst="rightArrow">
            <a:avLst>
              <a:gd name="adj1" fmla="val 50000"/>
              <a:gd name="adj2" fmla="val 91728"/>
            </a:avLst>
          </a:prstGeom>
          <a:solidFill>
            <a:schemeClr val="accent1"/>
          </a:solidFill>
          <a:ln w="9525">
            <a:noFill/>
            <a:miter lim="800000"/>
            <a:headEnd/>
            <a:tailEnd/>
          </a:ln>
        </p:spPr>
        <p:txBody>
          <a:bodyPr wrap="none" anchor="ctr"/>
          <a:lstStyle/>
          <a:p>
            <a:endParaRPr lang="zh-CN" altLang="en-US" sz="1350"/>
          </a:p>
        </p:txBody>
      </p:sp>
    </p:spTree>
    <p:extLst>
      <p:ext uri="{BB962C8B-B14F-4D97-AF65-F5344CB8AC3E}">
        <p14:creationId xmlns:p14="http://schemas.microsoft.com/office/powerpoint/2010/main" val="374005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anim calcmode="lin" valueType="num">
                                      <p:cBhvr additive="base">
                                        <p:cTn id="7" dur="500" fill="hold"/>
                                        <p:tgtEl>
                                          <p:spTgt spid="18437"/>
                                        </p:tgtEl>
                                        <p:attrNameLst>
                                          <p:attrName>ppt_x</p:attrName>
                                        </p:attrNameLst>
                                      </p:cBhvr>
                                      <p:tavLst>
                                        <p:tav tm="0">
                                          <p:val>
                                            <p:strVal val="#ppt_x"/>
                                          </p:val>
                                        </p:tav>
                                        <p:tav tm="100000">
                                          <p:val>
                                            <p:strVal val="#ppt_x"/>
                                          </p:val>
                                        </p:tav>
                                      </p:tavLst>
                                    </p:anim>
                                    <p:anim calcmode="lin" valueType="num">
                                      <p:cBhvr additive="base">
                                        <p:cTn id="8" dur="500" fill="hold"/>
                                        <p:tgtEl>
                                          <p:spTgt spid="1843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438"/>
                                        </p:tgtEl>
                                        <p:attrNameLst>
                                          <p:attrName>style.visibility</p:attrName>
                                        </p:attrNameLst>
                                      </p:cBhvr>
                                      <p:to>
                                        <p:strVal val="visible"/>
                                      </p:to>
                                    </p:set>
                                    <p:anim calcmode="lin" valueType="num">
                                      <p:cBhvr additive="base">
                                        <p:cTn id="11" dur="500" fill="hold"/>
                                        <p:tgtEl>
                                          <p:spTgt spid="18438"/>
                                        </p:tgtEl>
                                        <p:attrNameLst>
                                          <p:attrName>ppt_x</p:attrName>
                                        </p:attrNameLst>
                                      </p:cBhvr>
                                      <p:tavLst>
                                        <p:tav tm="0">
                                          <p:val>
                                            <p:strVal val="#ppt_x"/>
                                          </p:val>
                                        </p:tav>
                                        <p:tav tm="100000">
                                          <p:val>
                                            <p:strVal val="#ppt_x"/>
                                          </p:val>
                                        </p:tav>
                                      </p:tavLst>
                                    </p:anim>
                                    <p:anim calcmode="lin" valueType="num">
                                      <p:cBhvr additive="base">
                                        <p:cTn id="12" dur="500" fill="hold"/>
                                        <p:tgtEl>
                                          <p:spTgt spid="184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p:bldP spid="1843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169987" name="Rectangle 3"/>
          <p:cNvSpPr>
            <a:spLocks noGrp="1" noChangeArrowheads="1"/>
          </p:cNvSpPr>
          <p:nvPr>
            <p:ph idx="1"/>
          </p:nvPr>
        </p:nvSpPr>
        <p:spPr>
          <a:xfrm>
            <a:off x="768096" y="902832"/>
            <a:ext cx="6435046" cy="2082433"/>
          </a:xfrm>
        </p:spPr>
        <p:txBody>
          <a:bodyPr>
            <a:noAutofit/>
          </a:bodyPr>
          <a:lstStyle/>
          <a:p>
            <a:pPr marL="0" indent="0">
              <a:lnSpc>
                <a:spcPct val="100000"/>
              </a:lnSpc>
              <a:spcBef>
                <a:spcPts val="0"/>
              </a:spcBef>
              <a:buNone/>
              <a:defRPr/>
            </a:pPr>
            <a:r>
              <a:rPr lang="zh-CN" altLang="en-US" sz="2000" dirty="0"/>
              <a:t>例如</a:t>
            </a:r>
            <a:r>
              <a:rPr lang="zh-CN" altLang="en-US" sz="2000" dirty="0" smtClean="0"/>
              <a:t>：</a:t>
            </a:r>
            <a:endParaRPr lang="en-US" altLang="zh-CN" sz="2000" dirty="0" smtClean="0"/>
          </a:p>
          <a:p>
            <a:pPr marL="0" indent="0">
              <a:lnSpc>
                <a:spcPct val="100000"/>
              </a:lnSpc>
              <a:spcBef>
                <a:spcPts val="0"/>
              </a:spcBef>
              <a:buNone/>
              <a:defRPr/>
            </a:pPr>
            <a:r>
              <a:rPr lang="zh-CN" altLang="en-US" sz="2000" dirty="0" smtClean="0"/>
              <a:t>    </a:t>
            </a:r>
            <a:r>
              <a:rPr lang="en-US" altLang="zh-CN" sz="2000" dirty="0" err="1"/>
              <a:t>int</a:t>
            </a:r>
            <a:r>
              <a:rPr lang="en-US" altLang="zh-CN" sz="2000" dirty="0"/>
              <a:t> </a:t>
            </a:r>
            <a:r>
              <a:rPr lang="en-US" altLang="zh-CN" sz="2000" dirty="0" err="1"/>
              <a:t>i</a:t>
            </a:r>
            <a:r>
              <a:rPr lang="zh-CN" altLang="en-US" sz="2000" dirty="0"/>
              <a:t>，</a:t>
            </a:r>
            <a:r>
              <a:rPr lang="en-US" altLang="zh-CN" sz="2000" dirty="0"/>
              <a:t>j</a:t>
            </a:r>
            <a:r>
              <a:rPr lang="en-US" altLang="zh-CN" sz="2000" dirty="0" smtClean="0"/>
              <a:t>;</a:t>
            </a:r>
          </a:p>
          <a:p>
            <a:pPr marL="0" indent="0">
              <a:lnSpc>
                <a:spcPct val="100000"/>
              </a:lnSpc>
              <a:spcBef>
                <a:spcPts val="0"/>
              </a:spcBef>
              <a:buNone/>
              <a:defRPr/>
            </a:pPr>
            <a:r>
              <a:rPr lang="en-US" altLang="zh-CN" sz="2000" dirty="0"/>
              <a:t> </a:t>
            </a:r>
            <a:r>
              <a:rPr lang="en-US" altLang="zh-CN" sz="2000" dirty="0" smtClean="0"/>
              <a:t>   </a:t>
            </a:r>
            <a:r>
              <a:rPr lang="en-US" altLang="zh-CN" sz="2000" dirty="0"/>
              <a:t>for ( </a:t>
            </a:r>
            <a:r>
              <a:rPr lang="en-US" altLang="zh-CN" sz="2000" dirty="0" err="1"/>
              <a:t>i</a:t>
            </a:r>
            <a:r>
              <a:rPr lang="en-US" altLang="zh-CN" sz="2000" dirty="0"/>
              <a:t> = 1; </a:t>
            </a:r>
            <a:r>
              <a:rPr lang="en-US" altLang="zh-CN" sz="2000" dirty="0" err="1"/>
              <a:t>i</a:t>
            </a:r>
            <a:r>
              <a:rPr lang="en-US" altLang="zh-CN" sz="2000" dirty="0"/>
              <a:t> &lt;= n; </a:t>
            </a:r>
            <a:r>
              <a:rPr lang="en-US" altLang="zh-CN" sz="2000" dirty="0" err="1"/>
              <a:t>i</a:t>
            </a:r>
            <a:r>
              <a:rPr lang="en-US" altLang="zh-CN" sz="2000" dirty="0"/>
              <a:t>++ </a:t>
            </a:r>
            <a:r>
              <a:rPr lang="en-US" altLang="zh-CN" sz="2000" dirty="0" smtClean="0"/>
              <a:t>)</a:t>
            </a:r>
            <a:r>
              <a:rPr lang="en-US" altLang="zh-CN" sz="2000" dirty="0"/>
              <a:t> </a:t>
            </a:r>
            <a:endParaRPr lang="en-US" altLang="zh-CN" sz="2000" dirty="0" smtClean="0"/>
          </a:p>
          <a:p>
            <a:pPr marL="0" indent="0">
              <a:lnSpc>
                <a:spcPct val="100000"/>
              </a:lnSpc>
              <a:spcBef>
                <a:spcPts val="0"/>
              </a:spcBef>
              <a:buNone/>
              <a:defRPr/>
            </a:pPr>
            <a:r>
              <a:rPr lang="en-US" altLang="zh-CN" sz="2000" dirty="0"/>
              <a:t>	</a:t>
            </a:r>
            <a:r>
              <a:rPr lang="en-US" altLang="zh-CN" sz="2000" dirty="0" smtClean="0"/>
              <a:t>for </a:t>
            </a:r>
            <a:r>
              <a:rPr lang="en-US" altLang="zh-CN" sz="2000" dirty="0"/>
              <a:t>( j = 1; j &lt;= n; </a:t>
            </a:r>
            <a:r>
              <a:rPr lang="en-US" altLang="zh-CN" sz="2000" dirty="0" err="1"/>
              <a:t>j++</a:t>
            </a:r>
            <a:r>
              <a:rPr lang="en-US" altLang="zh-CN" sz="2000" dirty="0"/>
              <a:t> </a:t>
            </a:r>
            <a:r>
              <a:rPr lang="en-US" altLang="zh-CN" sz="2000" dirty="0" smtClean="0"/>
              <a:t>)</a:t>
            </a:r>
            <a:r>
              <a:rPr lang="en-US" altLang="zh-CN" sz="2000" dirty="0"/>
              <a:t>	</a:t>
            </a:r>
          </a:p>
          <a:p>
            <a:pPr marL="0" indent="0">
              <a:lnSpc>
                <a:spcPct val="100000"/>
              </a:lnSpc>
              <a:spcBef>
                <a:spcPts val="0"/>
              </a:spcBef>
              <a:buNone/>
              <a:defRPr/>
            </a:pPr>
            <a:r>
              <a:rPr lang="en-US" altLang="zh-CN" sz="2000" dirty="0" smtClean="0"/>
              <a:t>		V[</a:t>
            </a:r>
            <a:r>
              <a:rPr lang="en-US" altLang="zh-CN" sz="2000" dirty="0" err="1" smtClean="0"/>
              <a:t>i</a:t>
            </a:r>
            <a:r>
              <a:rPr lang="en-US" altLang="zh-CN" sz="2000" dirty="0"/>
              <a:t>][j</a:t>
            </a:r>
            <a:r>
              <a:rPr lang="en-US" altLang="zh-CN" sz="2000" dirty="0" smtClean="0"/>
              <a:t>]</a:t>
            </a:r>
            <a:r>
              <a:rPr lang="zh-CN" altLang="en-US" sz="2000" dirty="0" smtClean="0"/>
              <a:t>＝</a:t>
            </a:r>
            <a:r>
              <a:rPr lang="en-US" altLang="zh-CN" sz="2000" dirty="0" smtClean="0"/>
              <a:t>( </a:t>
            </a:r>
            <a:r>
              <a:rPr lang="en-US" altLang="zh-CN" sz="2000" dirty="0" err="1"/>
              <a:t>i</a:t>
            </a:r>
            <a:r>
              <a:rPr lang="zh-CN" altLang="en-US" sz="2000" dirty="0"/>
              <a:t>／</a:t>
            </a:r>
            <a:r>
              <a:rPr lang="en-US" altLang="zh-CN" sz="2000" dirty="0"/>
              <a:t>j ) * ( j</a:t>
            </a:r>
            <a:r>
              <a:rPr lang="zh-CN" altLang="en-US" sz="2000" dirty="0"/>
              <a:t>／</a:t>
            </a:r>
            <a:r>
              <a:rPr lang="en-US" altLang="zh-CN" sz="2000" dirty="0" err="1"/>
              <a:t>i</a:t>
            </a:r>
            <a:r>
              <a:rPr lang="en-US" altLang="zh-CN" sz="2000" dirty="0"/>
              <a:t> </a:t>
            </a:r>
            <a:r>
              <a:rPr lang="en-US" altLang="zh-CN" sz="2000" dirty="0" smtClean="0"/>
              <a:t>)</a:t>
            </a:r>
            <a:endParaRPr lang="zh-CN" altLang="en-US" sz="2000" dirty="0"/>
          </a:p>
        </p:txBody>
      </p:sp>
      <p:sp>
        <p:nvSpPr>
          <p:cNvPr id="4" name="日期占位符 3"/>
          <p:cNvSpPr>
            <a:spLocks noGrp="1"/>
          </p:cNvSpPr>
          <p:nvPr>
            <p:ph type="dt" sz="half" idx="10"/>
          </p:nvPr>
        </p:nvSpPr>
        <p:spPr/>
        <p:txBody>
          <a:bodyPr/>
          <a:lstStyle/>
          <a:p>
            <a:fld id="{E3D4C57F-BE94-49F9-8DCC-8B3B74742A23}" type="datetime1">
              <a:rPr lang="zh-CN" altLang="en-US" smtClean="0"/>
              <a:t>2020/6/10</a:t>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67</a:t>
            </a:fld>
            <a:endParaRPr lang="zh-CN" altLang="en-US" dirty="0"/>
          </a:p>
        </p:txBody>
      </p:sp>
      <p:sp>
        <p:nvSpPr>
          <p:cNvPr id="169988" name="Rectangle 4"/>
          <p:cNvSpPr>
            <a:spLocks noChangeArrowheads="1"/>
          </p:cNvSpPr>
          <p:nvPr/>
        </p:nvSpPr>
        <p:spPr bwMode="auto">
          <a:xfrm>
            <a:off x="4976285" y="2686210"/>
            <a:ext cx="4072509" cy="193899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20000"/>
              </a:spcBef>
              <a:buClr>
                <a:schemeClr val="hlink"/>
              </a:buClr>
              <a:buSzPct val="50000"/>
              <a:defRPr/>
            </a:pPr>
            <a:r>
              <a:rPr kumimoji="1" lang="en-US" altLang="zh-CN" sz="2000" dirty="0" smtClean="0">
                <a:latin typeface="+mj-ea"/>
                <a:ea typeface="+mj-ea"/>
              </a:rPr>
              <a:t>for </a:t>
            </a:r>
            <a:r>
              <a:rPr kumimoji="1" lang="en-US" altLang="zh-CN" sz="2000" dirty="0">
                <a:latin typeface="+mj-ea"/>
                <a:ea typeface="+mj-ea"/>
              </a:rPr>
              <a:t>( </a:t>
            </a:r>
            <a:r>
              <a:rPr kumimoji="1" lang="en-US" altLang="zh-CN" sz="2000" dirty="0" err="1">
                <a:latin typeface="+mj-ea"/>
                <a:ea typeface="+mj-ea"/>
              </a:rPr>
              <a:t>i</a:t>
            </a:r>
            <a:r>
              <a:rPr kumimoji="1" lang="zh-CN" altLang="en-US" sz="2000" dirty="0">
                <a:latin typeface="+mj-ea"/>
                <a:ea typeface="+mj-ea"/>
              </a:rPr>
              <a:t>＝</a:t>
            </a:r>
            <a:r>
              <a:rPr kumimoji="1" lang="en-US" altLang="zh-CN" sz="2000" dirty="0">
                <a:latin typeface="+mj-ea"/>
                <a:ea typeface="+mj-ea"/>
              </a:rPr>
              <a:t>1; </a:t>
            </a:r>
            <a:r>
              <a:rPr kumimoji="1" lang="en-US" altLang="zh-CN" sz="2000" dirty="0" err="1">
                <a:latin typeface="+mj-ea"/>
                <a:ea typeface="+mj-ea"/>
              </a:rPr>
              <a:t>i</a:t>
            </a:r>
            <a:r>
              <a:rPr kumimoji="1" lang="en-US" altLang="zh-CN" sz="2000" dirty="0">
                <a:latin typeface="+mj-ea"/>
                <a:ea typeface="+mj-ea"/>
              </a:rPr>
              <a:t> &lt;= n; </a:t>
            </a:r>
            <a:r>
              <a:rPr kumimoji="1" lang="en-US" altLang="zh-CN" sz="2000" dirty="0" err="1">
                <a:latin typeface="+mj-ea"/>
                <a:ea typeface="+mj-ea"/>
              </a:rPr>
              <a:t>i</a:t>
            </a:r>
            <a:r>
              <a:rPr kumimoji="1" lang="en-US" altLang="zh-CN" sz="2000" dirty="0">
                <a:latin typeface="+mj-ea"/>
                <a:ea typeface="+mj-ea"/>
              </a:rPr>
              <a:t>++ )</a:t>
            </a:r>
            <a:br>
              <a:rPr kumimoji="1" lang="en-US" altLang="zh-CN" sz="2000" dirty="0">
                <a:latin typeface="+mj-ea"/>
                <a:ea typeface="+mj-ea"/>
              </a:rPr>
            </a:br>
            <a:r>
              <a:rPr kumimoji="1" lang="en-US" altLang="zh-CN" sz="2000" dirty="0" smtClean="0">
                <a:latin typeface="+mj-ea"/>
                <a:ea typeface="+mj-ea"/>
              </a:rPr>
              <a:t>	for </a:t>
            </a:r>
            <a:r>
              <a:rPr kumimoji="1" lang="en-US" altLang="zh-CN" sz="2000" dirty="0">
                <a:latin typeface="+mj-ea"/>
                <a:ea typeface="+mj-ea"/>
              </a:rPr>
              <a:t>( j</a:t>
            </a:r>
            <a:r>
              <a:rPr kumimoji="1" lang="zh-CN" altLang="en-US" sz="2000" dirty="0">
                <a:latin typeface="+mj-ea"/>
                <a:ea typeface="+mj-ea"/>
              </a:rPr>
              <a:t>＝</a:t>
            </a:r>
            <a:r>
              <a:rPr kumimoji="1" lang="en-US" altLang="zh-CN" sz="2000" dirty="0">
                <a:latin typeface="+mj-ea"/>
                <a:ea typeface="+mj-ea"/>
              </a:rPr>
              <a:t>1; j &lt;= n; j++ )</a:t>
            </a:r>
            <a:br>
              <a:rPr kumimoji="1" lang="en-US" altLang="zh-CN" sz="2000" dirty="0">
                <a:latin typeface="+mj-ea"/>
                <a:ea typeface="+mj-ea"/>
              </a:rPr>
            </a:br>
            <a:r>
              <a:rPr kumimoji="1" lang="en-US" altLang="zh-CN" sz="2000" dirty="0" smtClean="0">
                <a:latin typeface="+mj-ea"/>
                <a:ea typeface="+mj-ea"/>
              </a:rPr>
              <a:t>		if </a:t>
            </a:r>
            <a:r>
              <a:rPr kumimoji="1" lang="en-US" altLang="zh-CN" sz="2000" dirty="0">
                <a:latin typeface="+mj-ea"/>
                <a:ea typeface="+mj-ea"/>
              </a:rPr>
              <a:t>( </a:t>
            </a:r>
            <a:r>
              <a:rPr kumimoji="1" lang="en-US" altLang="zh-CN" sz="2000" dirty="0" err="1">
                <a:latin typeface="+mj-ea"/>
                <a:ea typeface="+mj-ea"/>
              </a:rPr>
              <a:t>i</a:t>
            </a:r>
            <a:r>
              <a:rPr kumimoji="1" lang="en-US" altLang="zh-CN" sz="2000" dirty="0">
                <a:latin typeface="+mj-ea"/>
                <a:ea typeface="+mj-ea"/>
              </a:rPr>
              <a:t> == j ) </a:t>
            </a:r>
            <a:br>
              <a:rPr kumimoji="1" lang="en-US" altLang="zh-CN" sz="2000" dirty="0">
                <a:latin typeface="+mj-ea"/>
                <a:ea typeface="+mj-ea"/>
              </a:rPr>
            </a:br>
            <a:r>
              <a:rPr kumimoji="1" lang="en-US" altLang="zh-CN" sz="2000" dirty="0" smtClean="0">
                <a:latin typeface="+mj-ea"/>
                <a:ea typeface="+mj-ea"/>
              </a:rPr>
              <a:t>			V[</a:t>
            </a:r>
            <a:r>
              <a:rPr kumimoji="1" lang="en-US" altLang="zh-CN" sz="2000" dirty="0" err="1" smtClean="0">
                <a:latin typeface="+mj-ea"/>
                <a:ea typeface="+mj-ea"/>
              </a:rPr>
              <a:t>i</a:t>
            </a:r>
            <a:r>
              <a:rPr kumimoji="1" lang="en-US" altLang="zh-CN" sz="2000" dirty="0">
                <a:latin typeface="+mj-ea"/>
                <a:ea typeface="+mj-ea"/>
              </a:rPr>
              <a:t>][j] </a:t>
            </a:r>
            <a:r>
              <a:rPr kumimoji="1" lang="zh-CN" altLang="en-US" sz="2000" dirty="0">
                <a:latin typeface="+mj-ea"/>
                <a:ea typeface="+mj-ea"/>
              </a:rPr>
              <a:t>＝ </a:t>
            </a:r>
            <a:r>
              <a:rPr kumimoji="1" lang="en-US" altLang="zh-CN" sz="2000" dirty="0">
                <a:latin typeface="+mj-ea"/>
                <a:ea typeface="+mj-ea"/>
              </a:rPr>
              <a:t>1;</a:t>
            </a:r>
            <a:br>
              <a:rPr kumimoji="1" lang="en-US" altLang="zh-CN" sz="2000" dirty="0">
                <a:latin typeface="+mj-ea"/>
                <a:ea typeface="+mj-ea"/>
              </a:rPr>
            </a:br>
            <a:r>
              <a:rPr kumimoji="1" lang="en-US" altLang="zh-CN" sz="2000" dirty="0" smtClean="0">
                <a:latin typeface="+mj-ea"/>
                <a:ea typeface="+mj-ea"/>
              </a:rPr>
              <a:t>		else</a:t>
            </a:r>
            <a:r>
              <a:rPr kumimoji="1" lang="en-US" altLang="zh-CN" sz="2000" dirty="0">
                <a:latin typeface="+mj-ea"/>
                <a:ea typeface="+mj-ea"/>
              </a:rPr>
              <a:t/>
            </a:r>
            <a:br>
              <a:rPr kumimoji="1" lang="en-US" altLang="zh-CN" sz="2000" dirty="0">
                <a:latin typeface="+mj-ea"/>
                <a:ea typeface="+mj-ea"/>
              </a:rPr>
            </a:br>
            <a:r>
              <a:rPr kumimoji="1" lang="en-US" altLang="zh-CN" sz="2000" dirty="0" smtClean="0">
                <a:latin typeface="+mj-ea"/>
                <a:ea typeface="+mj-ea"/>
              </a:rPr>
              <a:t>			V[</a:t>
            </a:r>
            <a:r>
              <a:rPr kumimoji="1" lang="en-US" altLang="zh-CN" sz="2000" dirty="0" err="1" smtClean="0">
                <a:latin typeface="+mj-ea"/>
                <a:ea typeface="+mj-ea"/>
              </a:rPr>
              <a:t>i</a:t>
            </a:r>
            <a:r>
              <a:rPr kumimoji="1" lang="en-US" altLang="zh-CN" sz="2000" dirty="0">
                <a:latin typeface="+mj-ea"/>
                <a:ea typeface="+mj-ea"/>
              </a:rPr>
              <a:t>][j] </a:t>
            </a:r>
            <a:r>
              <a:rPr kumimoji="1" lang="zh-CN" altLang="en-US" sz="2000" dirty="0">
                <a:latin typeface="+mj-ea"/>
                <a:ea typeface="+mj-ea"/>
              </a:rPr>
              <a:t>＝ </a:t>
            </a:r>
            <a:r>
              <a:rPr kumimoji="1" lang="en-US" altLang="zh-CN" sz="2000" dirty="0">
                <a:latin typeface="+mj-ea"/>
                <a:ea typeface="+mj-ea"/>
              </a:rPr>
              <a:t>0;</a:t>
            </a:r>
          </a:p>
        </p:txBody>
      </p:sp>
      <p:sp>
        <p:nvSpPr>
          <p:cNvPr id="169989" name="AutoShape 5"/>
          <p:cNvSpPr>
            <a:spLocks noChangeArrowheads="1"/>
          </p:cNvSpPr>
          <p:nvPr/>
        </p:nvSpPr>
        <p:spPr bwMode="auto">
          <a:xfrm>
            <a:off x="1935295" y="2769166"/>
            <a:ext cx="896816" cy="432197"/>
          </a:xfrm>
          <a:prstGeom prst="rightArrow">
            <a:avLst>
              <a:gd name="adj1" fmla="val 50000"/>
              <a:gd name="adj2" fmla="val 56198"/>
            </a:avLst>
          </a:prstGeom>
          <a:solidFill>
            <a:srgbClr val="FF0000"/>
          </a:solidFill>
          <a:ln w="9525">
            <a:noFill/>
            <a:miter lim="800000"/>
            <a:headEnd/>
            <a:tailEnd/>
          </a:ln>
        </p:spPr>
        <p:txBody>
          <a:bodyPr wrap="none" anchor="ctr"/>
          <a:lstStyle/>
          <a:p>
            <a:pPr algn="ctr"/>
            <a:endParaRPr lang="zh-CN" altLang="en-US" sz="1350">
              <a:solidFill>
                <a:srgbClr val="993300"/>
              </a:solidFill>
            </a:endParaRPr>
          </a:p>
        </p:txBody>
      </p:sp>
      <p:sp>
        <p:nvSpPr>
          <p:cNvPr id="2" name="文本框 1"/>
          <p:cNvSpPr txBox="1"/>
          <p:nvPr/>
        </p:nvSpPr>
        <p:spPr>
          <a:xfrm>
            <a:off x="343825" y="3503648"/>
            <a:ext cx="4185761" cy="830997"/>
          </a:xfrm>
          <a:prstGeom prst="rect">
            <a:avLst/>
          </a:prstGeom>
          <a:noFill/>
        </p:spPr>
        <p:txBody>
          <a:bodyPr wrap="none" rtlCol="0">
            <a:spAutoFit/>
          </a:bodyPr>
          <a:lstStyle/>
          <a:p>
            <a:pPr algn="ctr"/>
            <a:r>
              <a:rPr lang="zh-CN" altLang="en-US" sz="2400" b="1" dirty="0">
                <a:solidFill>
                  <a:schemeClr val="accent1">
                    <a:lumMod val="50000"/>
                  </a:schemeClr>
                </a:solidFill>
                <a:latin typeface="+mj-ea"/>
                <a:ea typeface="+mj-ea"/>
              </a:rPr>
              <a:t>编写程序一般要做到清晰</a:t>
            </a:r>
            <a:r>
              <a:rPr lang="zh-CN" altLang="en-US" sz="2400" b="1" dirty="0" smtClean="0">
                <a:solidFill>
                  <a:schemeClr val="accent1">
                    <a:lumMod val="50000"/>
                  </a:schemeClr>
                </a:solidFill>
                <a:latin typeface="+mj-ea"/>
                <a:ea typeface="+mj-ea"/>
              </a:rPr>
              <a:t>第一</a:t>
            </a:r>
            <a:endParaRPr lang="en-US" altLang="zh-CN" sz="2400" b="1" dirty="0" smtClean="0">
              <a:solidFill>
                <a:schemeClr val="accent1">
                  <a:lumMod val="50000"/>
                </a:schemeClr>
              </a:solidFill>
              <a:latin typeface="+mj-ea"/>
              <a:ea typeface="+mj-ea"/>
            </a:endParaRPr>
          </a:p>
          <a:p>
            <a:pPr algn="ctr"/>
            <a:r>
              <a:rPr lang="zh-CN" altLang="en-US" sz="2400" b="1" dirty="0" smtClean="0">
                <a:solidFill>
                  <a:schemeClr val="accent1">
                    <a:lumMod val="50000"/>
                  </a:schemeClr>
                </a:solidFill>
                <a:latin typeface="+mj-ea"/>
                <a:ea typeface="+mj-ea"/>
              </a:rPr>
              <a:t>效率</a:t>
            </a:r>
            <a:r>
              <a:rPr lang="zh-CN" altLang="en-US" sz="2400" b="1" dirty="0">
                <a:solidFill>
                  <a:schemeClr val="accent1">
                    <a:lumMod val="50000"/>
                  </a:schemeClr>
                </a:solidFill>
                <a:latin typeface="+mj-ea"/>
                <a:ea typeface="+mj-ea"/>
              </a:rPr>
              <a:t>第二</a:t>
            </a:r>
          </a:p>
        </p:txBody>
      </p:sp>
    </p:spTree>
    <p:extLst>
      <p:ext uri="{BB962C8B-B14F-4D97-AF65-F5344CB8AC3E}">
        <p14:creationId xmlns:p14="http://schemas.microsoft.com/office/powerpoint/2010/main" val="30418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9988"/>
                                        </p:tgtEl>
                                        <p:attrNameLst>
                                          <p:attrName>style.visibility</p:attrName>
                                        </p:attrNameLst>
                                      </p:cBhvr>
                                      <p:to>
                                        <p:strVal val="visible"/>
                                      </p:to>
                                    </p:set>
                                    <p:anim calcmode="lin" valueType="num">
                                      <p:cBhvr additive="base">
                                        <p:cTn id="7" dur="500" fill="hold"/>
                                        <p:tgtEl>
                                          <p:spTgt spid="169988"/>
                                        </p:tgtEl>
                                        <p:attrNameLst>
                                          <p:attrName>ppt_x</p:attrName>
                                        </p:attrNameLst>
                                      </p:cBhvr>
                                      <p:tavLst>
                                        <p:tav tm="0">
                                          <p:val>
                                            <p:strVal val="#ppt_x"/>
                                          </p:val>
                                        </p:tav>
                                        <p:tav tm="100000">
                                          <p:val>
                                            <p:strVal val="#ppt_x"/>
                                          </p:val>
                                        </p:tav>
                                      </p:tavLst>
                                    </p:anim>
                                    <p:anim calcmode="lin" valueType="num">
                                      <p:cBhvr additive="base">
                                        <p:cTn id="8" dur="500" fill="hold"/>
                                        <p:tgtEl>
                                          <p:spTgt spid="16998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9989"/>
                                        </p:tgtEl>
                                        <p:attrNameLst>
                                          <p:attrName>style.visibility</p:attrName>
                                        </p:attrNameLst>
                                      </p:cBhvr>
                                      <p:to>
                                        <p:strVal val="visible"/>
                                      </p:to>
                                    </p:set>
                                    <p:anim calcmode="lin" valueType="num">
                                      <p:cBhvr additive="base">
                                        <p:cTn id="11" dur="500" fill="hold"/>
                                        <p:tgtEl>
                                          <p:spTgt spid="169989"/>
                                        </p:tgtEl>
                                        <p:attrNameLst>
                                          <p:attrName>ppt_x</p:attrName>
                                        </p:attrNameLst>
                                      </p:cBhvr>
                                      <p:tavLst>
                                        <p:tav tm="0">
                                          <p:val>
                                            <p:strVal val="#ppt_x"/>
                                          </p:val>
                                        </p:tav>
                                        <p:tav tm="100000">
                                          <p:val>
                                            <p:strVal val="#ppt_x"/>
                                          </p:val>
                                        </p:tav>
                                      </p:tavLst>
                                    </p:anim>
                                    <p:anim calcmode="lin" valueType="num">
                                      <p:cBhvr additive="base">
                                        <p:cTn id="12" dur="500" fill="hold"/>
                                        <p:tgtEl>
                                          <p:spTgt spid="16998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animBg="1"/>
      <p:bldP spid="169989" grpId="0" animBg="1"/>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latin typeface="+mn-ea"/>
              </a:rPr>
              <a:t>下述规则有助于使语句简单明了</a:t>
            </a:r>
            <a:endParaRPr lang="zh-CN" altLang="en-US" dirty="0"/>
          </a:p>
        </p:txBody>
      </p:sp>
      <p:sp>
        <p:nvSpPr>
          <p:cNvPr id="168963" name="Rectangle 3"/>
          <p:cNvSpPr>
            <a:spLocks noGrp="1" noChangeArrowheads="1"/>
          </p:cNvSpPr>
          <p:nvPr>
            <p:ph idx="1"/>
          </p:nvPr>
        </p:nvSpPr>
        <p:spPr/>
        <p:txBody>
          <a:bodyPr>
            <a:normAutofit/>
          </a:bodyPr>
          <a:lstStyle/>
          <a:p>
            <a:pPr marL="342900" indent="-342900">
              <a:spcBef>
                <a:spcPts val="600"/>
              </a:spcBef>
              <a:defRPr/>
            </a:pPr>
            <a:r>
              <a:rPr lang="zh-CN" altLang="en-US" sz="2200" dirty="0"/>
              <a:t>不要为了节省空间而把多个语句写在同一行；</a:t>
            </a:r>
          </a:p>
          <a:p>
            <a:pPr marL="342900" indent="-342900">
              <a:spcBef>
                <a:spcPts val="600"/>
              </a:spcBef>
              <a:defRPr/>
            </a:pPr>
            <a:r>
              <a:rPr lang="zh-CN" altLang="en-US" sz="2200" dirty="0" smtClean="0"/>
              <a:t>尽量</a:t>
            </a:r>
            <a:r>
              <a:rPr lang="zh-CN" altLang="en-US" sz="2200" dirty="0"/>
              <a:t>避免复杂的条件测试；</a:t>
            </a:r>
          </a:p>
          <a:p>
            <a:pPr marL="342900" indent="-342900">
              <a:spcBef>
                <a:spcPts val="600"/>
              </a:spcBef>
              <a:defRPr/>
            </a:pPr>
            <a:r>
              <a:rPr lang="zh-CN" altLang="en-US" sz="2200" dirty="0" smtClean="0"/>
              <a:t>尽量</a:t>
            </a:r>
            <a:r>
              <a:rPr lang="zh-CN" altLang="en-US" sz="2200" dirty="0"/>
              <a:t>减少对“非”条件的测试；</a:t>
            </a:r>
          </a:p>
          <a:p>
            <a:pPr marL="257175" lvl="1" indent="0">
              <a:spcBef>
                <a:spcPts val="600"/>
              </a:spcBef>
              <a:buNone/>
              <a:defRPr/>
            </a:pPr>
            <a:r>
              <a:rPr lang="en-US" altLang="zh-CN" sz="1800" dirty="0" smtClean="0">
                <a:solidFill>
                  <a:srgbClr val="FF0000"/>
                </a:solidFill>
              </a:rPr>
              <a:t>if </a:t>
            </a:r>
            <a:r>
              <a:rPr lang="en-US" altLang="zh-CN" sz="1800" dirty="0">
                <a:solidFill>
                  <a:srgbClr val="FF0000"/>
                </a:solidFill>
              </a:rPr>
              <a:t>( !( char</a:t>
            </a:r>
            <a:r>
              <a:rPr lang="zh-CN" altLang="en-US" sz="1800" dirty="0">
                <a:solidFill>
                  <a:srgbClr val="FF0000"/>
                </a:solidFill>
              </a:rPr>
              <a:t>＜</a:t>
            </a:r>
            <a:r>
              <a:rPr lang="en-US" altLang="zh-CN" sz="1800" dirty="0">
                <a:solidFill>
                  <a:srgbClr val="FF0000"/>
                </a:solidFill>
              </a:rPr>
              <a:t>0 || char </a:t>
            </a:r>
            <a:r>
              <a:rPr lang="zh-CN" altLang="en-US" sz="1800" dirty="0">
                <a:solidFill>
                  <a:srgbClr val="FF0000"/>
                </a:solidFill>
              </a:rPr>
              <a:t>＞ </a:t>
            </a:r>
            <a:r>
              <a:rPr lang="en-US" altLang="zh-CN" sz="1800" dirty="0">
                <a:solidFill>
                  <a:srgbClr val="FF0000"/>
                </a:solidFill>
              </a:rPr>
              <a:t>9 ) </a:t>
            </a:r>
            <a:r>
              <a:rPr lang="en-US" altLang="zh-CN" sz="1800" dirty="0" smtClean="0">
                <a:solidFill>
                  <a:srgbClr val="FF0000"/>
                </a:solidFill>
              </a:rPr>
              <a:t>)</a:t>
            </a:r>
          </a:p>
          <a:p>
            <a:pPr marL="257175" lvl="1" indent="0">
              <a:spcBef>
                <a:spcPts val="600"/>
              </a:spcBef>
              <a:buNone/>
              <a:defRPr/>
            </a:pPr>
            <a:r>
              <a:rPr lang="zh-CN" altLang="en-US" sz="1800" dirty="0" smtClean="0">
                <a:solidFill>
                  <a:srgbClr val="FF0000"/>
                </a:solidFill>
              </a:rPr>
              <a:t>改成</a:t>
            </a:r>
            <a:endParaRPr lang="en-US" altLang="zh-CN" sz="1800" dirty="0">
              <a:solidFill>
                <a:srgbClr val="FF0000"/>
              </a:solidFill>
            </a:endParaRPr>
          </a:p>
          <a:p>
            <a:pPr marL="257175" lvl="1" indent="0">
              <a:spcBef>
                <a:spcPts val="600"/>
              </a:spcBef>
              <a:buNone/>
              <a:defRPr/>
            </a:pPr>
            <a:r>
              <a:rPr lang="en-US" altLang="zh-CN" sz="1800" dirty="0" smtClean="0">
                <a:solidFill>
                  <a:srgbClr val="FF0000"/>
                </a:solidFill>
              </a:rPr>
              <a:t>if </a:t>
            </a:r>
            <a:r>
              <a:rPr lang="en-US" altLang="zh-CN" sz="1800" dirty="0">
                <a:solidFill>
                  <a:srgbClr val="FF0000"/>
                </a:solidFill>
              </a:rPr>
              <a:t>( char &gt;= 0 &amp;&amp; char &lt;=  9 )  </a:t>
            </a:r>
          </a:p>
          <a:p>
            <a:pPr marL="257175" lvl="1" indent="0" algn="ctr">
              <a:spcBef>
                <a:spcPts val="600"/>
              </a:spcBef>
              <a:buNone/>
              <a:defRPr/>
            </a:pPr>
            <a:r>
              <a:rPr lang="zh-CN" altLang="en-US" sz="1800" dirty="0" smtClean="0">
                <a:solidFill>
                  <a:srgbClr val="FF0000"/>
                </a:solidFill>
              </a:rPr>
              <a:t>不要</a:t>
            </a:r>
            <a:r>
              <a:rPr lang="zh-CN" altLang="en-US" sz="1800" dirty="0">
                <a:solidFill>
                  <a:srgbClr val="FF0000"/>
                </a:solidFill>
              </a:rPr>
              <a:t>让读者绕弯子想。</a:t>
            </a:r>
          </a:p>
          <a:p>
            <a:pPr marL="342900" indent="-342900">
              <a:spcBef>
                <a:spcPts val="600"/>
              </a:spcBef>
              <a:defRPr/>
            </a:pPr>
            <a:r>
              <a:rPr lang="zh-CN" altLang="en-US" sz="2200" dirty="0"/>
              <a:t> 避免大量使用循环嵌套和条件嵌套；</a:t>
            </a:r>
          </a:p>
          <a:p>
            <a:pPr marL="342900" indent="-342900">
              <a:spcBef>
                <a:spcPts val="600"/>
              </a:spcBef>
              <a:defRPr/>
            </a:pPr>
            <a:r>
              <a:rPr lang="zh-CN" altLang="en-US" sz="2200" dirty="0"/>
              <a:t> 利用括号使逻辑表达式或算术表达式的运算次序清晰直观。</a:t>
            </a:r>
          </a:p>
        </p:txBody>
      </p:sp>
      <p:sp>
        <p:nvSpPr>
          <p:cNvPr id="3" name="日期占位符 2"/>
          <p:cNvSpPr>
            <a:spLocks noGrp="1"/>
          </p:cNvSpPr>
          <p:nvPr>
            <p:ph type="dt" sz="half" idx="10"/>
          </p:nvPr>
        </p:nvSpPr>
        <p:spPr/>
        <p:txBody>
          <a:bodyPr/>
          <a:lstStyle/>
          <a:p>
            <a:fld id="{6E772433-6436-4771-A773-02341736289E}" type="datetime1">
              <a:rPr lang="zh-CN" altLang="en-US" smtClean="0"/>
              <a:t>2020/6/10</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68</a:t>
            </a:fld>
            <a:endParaRPr lang="zh-CN" altLang="en-US" dirty="0"/>
          </a:p>
        </p:txBody>
      </p:sp>
    </p:spTree>
    <p:extLst>
      <p:ext uri="{BB962C8B-B14F-4D97-AF65-F5344CB8AC3E}">
        <p14:creationId xmlns:p14="http://schemas.microsoft.com/office/powerpoint/2010/main" val="2508032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68097" y="776576"/>
            <a:ext cx="7952993" cy="3841143"/>
          </a:xfrm>
        </p:spPr>
        <p:txBody>
          <a:bodyPr>
            <a:noAutofit/>
          </a:bodyPr>
          <a:lstStyle/>
          <a:p>
            <a:pPr>
              <a:lnSpc>
                <a:spcPct val="120000"/>
              </a:lnSpc>
              <a:spcBef>
                <a:spcPts val="600"/>
              </a:spcBef>
            </a:pPr>
            <a:r>
              <a:rPr lang="zh-CN" altLang="en-US" sz="2400" dirty="0"/>
              <a:t>程序的输入输出信息与用户的使用直接相关，输入输出的方式和格式应当尽可能方便用户的使用。</a:t>
            </a:r>
            <a:endParaRPr lang="en-US" altLang="zh-CN" sz="2400" dirty="0"/>
          </a:p>
          <a:p>
            <a:pPr>
              <a:lnSpc>
                <a:spcPct val="120000"/>
              </a:lnSpc>
              <a:spcBef>
                <a:spcPts val="600"/>
              </a:spcBef>
            </a:pPr>
            <a:r>
              <a:rPr lang="zh-CN" altLang="en-US" sz="2400" dirty="0">
                <a:solidFill>
                  <a:srgbClr val="FF0000"/>
                </a:solidFill>
              </a:rPr>
              <a:t>设计的原则：</a:t>
            </a:r>
            <a:endParaRPr lang="en-US" altLang="zh-CN" sz="2400" dirty="0">
              <a:solidFill>
                <a:srgbClr val="FF0000"/>
              </a:solidFill>
            </a:endParaRPr>
          </a:p>
          <a:p>
            <a:pPr marL="994320" lvl="1" indent="-342900">
              <a:lnSpc>
                <a:spcPct val="120000"/>
              </a:lnSpc>
              <a:spcBef>
                <a:spcPts val="600"/>
              </a:spcBef>
              <a:buFont typeface="+mj-lt"/>
              <a:buAutoNum type="alphaLcPeriod"/>
            </a:pPr>
            <a:r>
              <a:rPr lang="zh-CN" altLang="en-US" sz="2000" dirty="0"/>
              <a:t>为用户提高简单而带提示的输入方式，完备的出错检查和出错恢复功能。</a:t>
            </a:r>
            <a:endParaRPr lang="en-US" altLang="zh-CN" sz="2000" dirty="0"/>
          </a:p>
          <a:p>
            <a:pPr marL="994320" lvl="1" indent="-342900">
              <a:lnSpc>
                <a:spcPct val="120000"/>
              </a:lnSpc>
              <a:spcBef>
                <a:spcPts val="600"/>
              </a:spcBef>
              <a:buFont typeface="+mj-lt"/>
              <a:buAutoNum type="alphaLcPeriod"/>
            </a:pPr>
            <a:r>
              <a:rPr lang="zh-CN" altLang="en-US" sz="2000" dirty="0"/>
              <a:t>保证输入</a:t>
            </a:r>
            <a:r>
              <a:rPr lang="en-US" altLang="zh-CN" sz="2000" dirty="0"/>
              <a:t>/</a:t>
            </a:r>
            <a:r>
              <a:rPr lang="zh-CN" altLang="en-US" sz="2000" dirty="0"/>
              <a:t>输出格式的一致性。</a:t>
            </a:r>
            <a:endParaRPr lang="en-US" altLang="zh-CN" sz="2000" dirty="0"/>
          </a:p>
          <a:p>
            <a:pPr marL="994320" lvl="1" indent="-342900">
              <a:lnSpc>
                <a:spcPct val="120000"/>
              </a:lnSpc>
              <a:spcBef>
                <a:spcPts val="600"/>
              </a:spcBef>
              <a:buFont typeface="+mj-lt"/>
              <a:buAutoNum type="alphaLcPeriod"/>
            </a:pPr>
            <a:r>
              <a:rPr lang="zh-CN" altLang="en-US" sz="2000" dirty="0"/>
              <a:t>对于批处理的操作，应该能够按逻辑要求组织大量的</a:t>
            </a:r>
            <a:r>
              <a:rPr lang="en-US" altLang="zh-CN" sz="2000" dirty="0"/>
              <a:t>IO</a:t>
            </a:r>
            <a:r>
              <a:rPr lang="zh-CN" altLang="en-US" sz="2000" dirty="0"/>
              <a:t>数据，具备较为有效的出错检查和出错恢复功能，提供合理的输出报告格式。</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69</a:t>
            </a:fld>
            <a:endParaRPr lang="zh-CN" altLang="en-US" dirty="0"/>
          </a:p>
        </p:txBody>
      </p:sp>
      <p:sp>
        <p:nvSpPr>
          <p:cNvPr id="4" name="标题 3"/>
          <p:cNvSpPr>
            <a:spLocks noGrp="1"/>
          </p:cNvSpPr>
          <p:nvPr>
            <p:ph type="title"/>
          </p:nvPr>
        </p:nvSpPr>
        <p:spPr/>
        <p:txBody>
          <a:bodyPr/>
          <a:lstStyle/>
          <a:p>
            <a:r>
              <a:rPr lang="en-US" altLang="zh-CN" dirty="0"/>
              <a:t>4 </a:t>
            </a:r>
            <a:r>
              <a:rPr lang="zh-CN" altLang="en-US" dirty="0"/>
              <a:t>输入</a:t>
            </a:r>
            <a:r>
              <a:rPr lang="en-US" altLang="zh-CN" dirty="0"/>
              <a:t>/</a:t>
            </a:r>
            <a:r>
              <a:rPr lang="zh-CN" altLang="en-US" dirty="0"/>
              <a:t>输出</a:t>
            </a:r>
          </a:p>
        </p:txBody>
      </p:sp>
      <p:sp>
        <p:nvSpPr>
          <p:cNvPr id="5" name="日期占位符 4"/>
          <p:cNvSpPr>
            <a:spLocks noGrp="1"/>
          </p:cNvSpPr>
          <p:nvPr>
            <p:ph type="dt" sz="half" idx="10"/>
          </p:nvPr>
        </p:nvSpPr>
        <p:spPr/>
        <p:txBody>
          <a:bodyPr/>
          <a:lstStyle/>
          <a:p>
            <a:fld id="{53720FE0-05F9-491F-9921-07BA55E5CF6A}" type="datetime1">
              <a:rPr lang="zh-CN" altLang="en-US" smtClean="0"/>
              <a:t>2020/6/10</a:t>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247612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up)">
                                      <p:cBhvr>
                                        <p:cTn id="15" dur="500"/>
                                        <p:tgtEl>
                                          <p:spTgt spid="2">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wipe(up)">
                                      <p:cBhvr>
                                        <p:cTn id="18" dur="500"/>
                                        <p:tgtEl>
                                          <p:spTgt spid="2">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wipe(up)">
                                      <p:cBhvr>
                                        <p:cTn id="21"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面向对象的详细设计</a:t>
            </a:r>
          </a:p>
        </p:txBody>
      </p:sp>
      <p:sp>
        <p:nvSpPr>
          <p:cNvPr id="2" name="内容占位符 1"/>
          <p:cNvSpPr>
            <a:spLocks noGrp="1"/>
          </p:cNvSpPr>
          <p:nvPr>
            <p:ph idx="1"/>
          </p:nvPr>
        </p:nvSpPr>
        <p:spPr>
          <a:xfrm>
            <a:off x="768097" y="856587"/>
            <a:ext cx="8090153" cy="3806854"/>
          </a:xfrm>
        </p:spPr>
        <p:txBody>
          <a:bodyPr>
            <a:noAutofit/>
          </a:bodyPr>
          <a:lstStyle/>
          <a:p>
            <a:pPr>
              <a:lnSpc>
                <a:spcPct val="100000"/>
              </a:lnSpc>
              <a:spcBef>
                <a:spcPts val="450"/>
              </a:spcBef>
            </a:pPr>
            <a:r>
              <a:rPr lang="zh-CN" altLang="en-US" sz="2000" dirty="0"/>
              <a:t>在概要设计阶段，对</a:t>
            </a:r>
            <a:r>
              <a:rPr lang="zh-CN" altLang="en-US" sz="2000" dirty="0" smtClean="0"/>
              <a:t>系统体系结构</a:t>
            </a:r>
            <a:r>
              <a:rPr lang="zh-CN" altLang="en-US" sz="2000" dirty="0"/>
              <a:t>和模块进行了设计，用面向对象的方法分解了系统模块中的类，同时描述了属性、操作以及相关的接口。</a:t>
            </a:r>
            <a:endParaRPr lang="en-US" altLang="zh-CN" sz="2000" dirty="0"/>
          </a:p>
          <a:p>
            <a:pPr>
              <a:lnSpc>
                <a:spcPct val="100000"/>
              </a:lnSpc>
              <a:spcBef>
                <a:spcPts val="450"/>
              </a:spcBef>
            </a:pPr>
            <a:r>
              <a:rPr lang="zh-CN" altLang="en-US" sz="2000" dirty="0"/>
              <a:t>面向对象的详细设计主要是对构件中的每个类进行详细描述，包括：</a:t>
            </a:r>
            <a:endParaRPr lang="en-US" altLang="zh-CN" sz="2000" dirty="0"/>
          </a:p>
          <a:p>
            <a:pPr marL="342900" indent="-342900">
              <a:lnSpc>
                <a:spcPct val="100000"/>
              </a:lnSpc>
              <a:spcBef>
                <a:spcPts val="450"/>
              </a:spcBef>
              <a:buFont typeface="+mj-lt"/>
              <a:buAutoNum type="arabicPeriod"/>
            </a:pPr>
            <a:r>
              <a:rPr lang="zh-CN" altLang="en-US" sz="2000" dirty="0">
                <a:solidFill>
                  <a:srgbClr val="FF0000"/>
                </a:solidFill>
              </a:rPr>
              <a:t>属性的数据结构设计</a:t>
            </a:r>
            <a:endParaRPr lang="en-US" altLang="zh-CN" sz="2000" dirty="0">
              <a:solidFill>
                <a:srgbClr val="FF0000"/>
              </a:solidFill>
            </a:endParaRPr>
          </a:p>
          <a:p>
            <a:pPr lvl="1">
              <a:lnSpc>
                <a:spcPct val="100000"/>
              </a:lnSpc>
              <a:spcBef>
                <a:spcPts val="450"/>
              </a:spcBef>
            </a:pPr>
            <a:r>
              <a:rPr lang="zh-CN" altLang="en-US" sz="1600" dirty="0"/>
              <a:t>对象命名和引用类说明，私有数据结构、数据项和类型说明</a:t>
            </a:r>
            <a:endParaRPr lang="en-US" altLang="zh-CN" sz="1600" dirty="0"/>
          </a:p>
          <a:p>
            <a:pPr marL="342900" indent="-342900">
              <a:lnSpc>
                <a:spcPct val="100000"/>
              </a:lnSpc>
              <a:spcBef>
                <a:spcPts val="450"/>
              </a:spcBef>
              <a:buFont typeface="+mj-lt"/>
              <a:buAutoNum type="arabicPeriod"/>
            </a:pPr>
            <a:r>
              <a:rPr lang="zh-CN" altLang="en-US" sz="2000" dirty="0">
                <a:solidFill>
                  <a:srgbClr val="FF0000"/>
                </a:solidFill>
              </a:rPr>
              <a:t>方法的设计</a:t>
            </a:r>
            <a:endParaRPr lang="en-US" altLang="zh-CN" sz="2000" dirty="0">
              <a:solidFill>
                <a:srgbClr val="FF0000"/>
              </a:solidFill>
            </a:endParaRPr>
          </a:p>
          <a:p>
            <a:pPr lvl="1">
              <a:lnSpc>
                <a:spcPct val="100000"/>
              </a:lnSpc>
              <a:spcBef>
                <a:spcPts val="450"/>
              </a:spcBef>
            </a:pPr>
            <a:r>
              <a:rPr lang="zh-CN" altLang="en-US" sz="1600" dirty="0"/>
              <a:t>方法的命名，参数，返回值，处理逻辑的算法细节设计</a:t>
            </a:r>
            <a:endParaRPr lang="en-US" altLang="zh-CN" sz="1600" dirty="0"/>
          </a:p>
          <a:p>
            <a:pPr marL="342900" indent="-342900">
              <a:lnSpc>
                <a:spcPct val="100000"/>
              </a:lnSpc>
              <a:spcBef>
                <a:spcPts val="450"/>
              </a:spcBef>
              <a:buFont typeface="+mj-lt"/>
              <a:buAutoNum type="arabicPeriod"/>
            </a:pPr>
            <a:r>
              <a:rPr lang="zh-CN" altLang="en-US" sz="2000" dirty="0">
                <a:solidFill>
                  <a:srgbClr val="FF0000"/>
                </a:solidFill>
              </a:rPr>
              <a:t>实现接口所需机制的设计</a:t>
            </a:r>
            <a:endParaRPr lang="en-US" altLang="zh-CN" sz="2000" dirty="0">
              <a:solidFill>
                <a:srgbClr val="FF0000"/>
              </a:solidFill>
            </a:endParaRPr>
          </a:p>
          <a:p>
            <a:pPr lvl="1">
              <a:lnSpc>
                <a:spcPct val="100000"/>
              </a:lnSpc>
              <a:spcBef>
                <a:spcPts val="450"/>
              </a:spcBef>
            </a:pPr>
            <a:r>
              <a:rPr lang="zh-CN" altLang="en-US" sz="1600" dirty="0"/>
              <a:t>接口的方法的命名，参数，返回值</a:t>
            </a:r>
          </a:p>
          <a:p>
            <a:pPr>
              <a:lnSpc>
                <a:spcPct val="100000"/>
              </a:lnSpc>
              <a:spcBef>
                <a:spcPts val="450"/>
              </a:spcBef>
            </a:pPr>
            <a:r>
              <a:rPr lang="zh-CN" altLang="en-US" sz="2000" dirty="0"/>
              <a:t>方法对数据的处理主要包括三种：</a:t>
            </a:r>
            <a:endParaRPr lang="en-US" altLang="zh-CN" sz="2000" dirty="0"/>
          </a:p>
          <a:p>
            <a:pPr lvl="1">
              <a:lnSpc>
                <a:spcPct val="100000"/>
              </a:lnSpc>
              <a:spcBef>
                <a:spcPts val="450"/>
              </a:spcBef>
            </a:pPr>
            <a:r>
              <a:rPr lang="zh-CN" altLang="en-US" sz="1600" dirty="0"/>
              <a:t>对数据的维护（</a:t>
            </a:r>
            <a:r>
              <a:rPr lang="en-US" altLang="zh-CN" sz="1600" dirty="0"/>
              <a:t>CRUD</a:t>
            </a:r>
            <a:r>
              <a:rPr lang="zh-CN" altLang="en-US" sz="1600" dirty="0"/>
              <a:t>）、数据的计算，监控对象事件</a:t>
            </a:r>
            <a:endParaRPr lang="en-US" altLang="zh-CN" sz="1600" dirty="0"/>
          </a:p>
        </p:txBody>
      </p:sp>
      <p:sp>
        <p:nvSpPr>
          <p:cNvPr id="5" name="日期占位符 4"/>
          <p:cNvSpPr>
            <a:spLocks noGrp="1"/>
          </p:cNvSpPr>
          <p:nvPr>
            <p:ph type="dt" sz="half" idx="10"/>
          </p:nvPr>
        </p:nvSpPr>
        <p:spPr/>
        <p:txBody>
          <a:bodyPr/>
          <a:lstStyle/>
          <a:p>
            <a:fld id="{1CF547CF-2901-4C72-8178-87C4D54A23F4}" type="datetime1">
              <a:rPr lang="zh-CN" altLang="en-US" smtClean="0"/>
              <a:t>2020/6/10</a:t>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dirty="0"/>
          </a:p>
        </p:txBody>
      </p:sp>
    </p:spTree>
    <p:extLst>
      <p:ext uri="{BB962C8B-B14F-4D97-AF65-F5344CB8AC3E}">
        <p14:creationId xmlns:p14="http://schemas.microsoft.com/office/powerpoint/2010/main" val="2331250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up)">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wipe(up)">
                                      <p:cBhvr>
                                        <p:cTn id="25" dur="500"/>
                                        <p:tgtEl>
                                          <p:spTgt spid="2">
                                            <p:txEl>
                                              <p:pRg st="4" end="4"/>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wipe(up)">
                                      <p:cBhvr>
                                        <p:cTn id="28" dur="500"/>
                                        <p:tgtEl>
                                          <p:spTgt spid="2">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wipe(up)">
                                      <p:cBhvr>
                                        <p:cTn id="33" dur="500"/>
                                        <p:tgtEl>
                                          <p:spTgt spid="2">
                                            <p:txEl>
                                              <p:pRg st="6" end="6"/>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wipe(up)">
                                      <p:cBhvr>
                                        <p:cTn id="36" dur="500"/>
                                        <p:tgtEl>
                                          <p:spTgt spid="2">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Effect transition="in" filter="wipe(up)">
                                      <p:cBhvr>
                                        <p:cTn id="41" dur="500"/>
                                        <p:tgtEl>
                                          <p:spTgt spid="2">
                                            <p:txEl>
                                              <p:pRg st="8" end="8"/>
                                            </p:txEl>
                                          </p:spTgt>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2">
                                            <p:txEl>
                                              <p:pRg st="9" end="9"/>
                                            </p:txEl>
                                          </p:spTgt>
                                        </p:tgtEl>
                                        <p:attrNameLst>
                                          <p:attrName>style.visibility</p:attrName>
                                        </p:attrNameLst>
                                      </p:cBhvr>
                                      <p:to>
                                        <p:strVal val="visible"/>
                                      </p:to>
                                    </p:set>
                                    <p:animEffect transition="in" filter="wipe(up)">
                                      <p:cBhvr>
                                        <p:cTn id="44"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代码设计规范</a:t>
            </a:r>
          </a:p>
        </p:txBody>
      </p:sp>
      <p:sp>
        <p:nvSpPr>
          <p:cNvPr id="2" name="内容占位符 1"/>
          <p:cNvSpPr>
            <a:spLocks noGrp="1"/>
          </p:cNvSpPr>
          <p:nvPr>
            <p:ph idx="1"/>
          </p:nvPr>
        </p:nvSpPr>
        <p:spPr>
          <a:xfrm>
            <a:off x="768097" y="1085849"/>
            <a:ext cx="7832833" cy="2308861"/>
          </a:xfrm>
        </p:spPr>
        <p:txBody>
          <a:bodyPr/>
          <a:lstStyle/>
          <a:p>
            <a:r>
              <a:rPr lang="zh-CN" altLang="en-US" sz="2400" dirty="0" smtClean="0">
                <a:solidFill>
                  <a:srgbClr val="FF0000"/>
                </a:solidFill>
              </a:rPr>
              <a:t>错误</a:t>
            </a:r>
            <a:r>
              <a:rPr lang="zh-CN" altLang="en-US" sz="2400" dirty="0">
                <a:solidFill>
                  <a:srgbClr val="FF0000"/>
                </a:solidFill>
              </a:rPr>
              <a:t>处理：</a:t>
            </a:r>
            <a:endParaRPr lang="en-US" altLang="zh-CN" sz="2400" dirty="0">
              <a:solidFill>
                <a:srgbClr val="FF0000"/>
              </a:solidFill>
            </a:endParaRPr>
          </a:p>
          <a:p>
            <a:pPr lvl="1"/>
            <a:r>
              <a:rPr lang="zh-CN" altLang="en-US" sz="2000" dirty="0"/>
              <a:t>对外部传递过来的参数，要验证其</a:t>
            </a:r>
            <a:r>
              <a:rPr lang="zh-CN" altLang="en-US" sz="2000" dirty="0" smtClean="0"/>
              <a:t>正确性；</a:t>
            </a:r>
            <a:endParaRPr lang="en-US" altLang="zh-CN" sz="2000" dirty="0"/>
          </a:p>
          <a:p>
            <a:pPr lvl="1"/>
            <a:r>
              <a:rPr lang="zh-CN" altLang="en-US" sz="2000" dirty="0"/>
              <a:t>用断言机制（</a:t>
            </a:r>
            <a:r>
              <a:rPr lang="en-US" altLang="zh-CN" sz="2000" dirty="0"/>
              <a:t>Assert</a:t>
            </a:r>
            <a:r>
              <a:rPr lang="zh-CN" altLang="en-US" sz="2000" dirty="0"/>
              <a:t>），用来判断程序中是否出现了明显非法的数据，如果出现了终止程序以免导致严重后果，同时也便于查找错误。</a:t>
            </a:r>
          </a:p>
        </p:txBody>
      </p:sp>
      <p:sp>
        <p:nvSpPr>
          <p:cNvPr id="6" name="日期占位符 5"/>
          <p:cNvSpPr>
            <a:spLocks noGrp="1"/>
          </p:cNvSpPr>
          <p:nvPr>
            <p:ph type="dt" sz="half" idx="10"/>
          </p:nvPr>
        </p:nvSpPr>
        <p:spPr/>
        <p:txBody>
          <a:bodyPr/>
          <a:lstStyle/>
          <a:p>
            <a:fld id="{43443A93-2CEE-4005-96CD-BAE7531FC039}" type="datetime1">
              <a:rPr lang="zh-CN" altLang="en-US" smtClean="0"/>
              <a:t>2020/6/10</a:t>
            </a:fld>
            <a:endParaRPr lang="zh-CN" altLang="en-US" dirty="0"/>
          </a:p>
        </p:txBody>
      </p:sp>
      <p:sp>
        <p:nvSpPr>
          <p:cNvPr id="7" name="页脚占位符 6"/>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70</a:t>
            </a:fld>
            <a:endParaRPr lang="zh-CN" altLang="en-US" dirty="0"/>
          </a:p>
        </p:txBody>
      </p:sp>
      <p:sp>
        <p:nvSpPr>
          <p:cNvPr id="5" name="文本框 4"/>
          <p:cNvSpPr txBox="1"/>
          <p:nvPr/>
        </p:nvSpPr>
        <p:spPr>
          <a:xfrm>
            <a:off x="2129967" y="3394710"/>
            <a:ext cx="5109091" cy="907941"/>
          </a:xfrm>
          <a:prstGeom prst="rect">
            <a:avLst/>
          </a:prstGeom>
          <a:noFill/>
        </p:spPr>
        <p:txBody>
          <a:bodyPr wrap="none" rtlCol="0">
            <a:spAutoFit/>
          </a:bodyPr>
          <a:lstStyle/>
          <a:p>
            <a:pPr>
              <a:spcBef>
                <a:spcPts val="600"/>
              </a:spcBef>
            </a:pPr>
            <a:r>
              <a:rPr lang="zh-CN" altLang="en-US" sz="2400" b="1" dirty="0">
                <a:solidFill>
                  <a:srgbClr val="FF0000"/>
                </a:solidFill>
                <a:latin typeface="+mj-ea"/>
                <a:ea typeface="+mj-ea"/>
              </a:rPr>
              <a:t>要在程序编码的实践中不断积累经验</a:t>
            </a:r>
            <a:endParaRPr lang="en-US" altLang="zh-CN" sz="2400" b="1" dirty="0">
              <a:solidFill>
                <a:srgbClr val="FF0000"/>
              </a:solidFill>
              <a:latin typeface="+mj-ea"/>
              <a:ea typeface="+mj-ea"/>
            </a:endParaRPr>
          </a:p>
          <a:p>
            <a:pPr>
              <a:spcBef>
                <a:spcPts val="600"/>
              </a:spcBef>
            </a:pPr>
            <a:r>
              <a:rPr lang="zh-CN" altLang="en-US" sz="2400" b="1" dirty="0">
                <a:solidFill>
                  <a:srgbClr val="FF0000"/>
                </a:solidFill>
                <a:latin typeface="+mj-ea"/>
                <a:ea typeface="+mj-ea"/>
              </a:rPr>
              <a:t>培养良好的编码习惯和程序设计风格</a:t>
            </a:r>
          </a:p>
        </p:txBody>
      </p:sp>
    </p:spTree>
    <p:extLst>
      <p:ext uri="{BB962C8B-B14F-4D97-AF65-F5344CB8AC3E}">
        <p14:creationId xmlns:p14="http://schemas.microsoft.com/office/powerpoint/2010/main" val="53352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错误与异常处理</a:t>
            </a:r>
          </a:p>
        </p:txBody>
      </p:sp>
      <p:sp>
        <p:nvSpPr>
          <p:cNvPr id="4" name="日期占位符 3"/>
          <p:cNvSpPr>
            <a:spLocks noGrp="1"/>
          </p:cNvSpPr>
          <p:nvPr>
            <p:ph type="dt" sz="half" idx="10"/>
          </p:nvPr>
        </p:nvSpPr>
        <p:spPr/>
        <p:txBody>
          <a:bodyPr/>
          <a:lstStyle/>
          <a:p>
            <a:fld id="{BBFDDF63-2C2D-4FAE-8C36-0841DDD2ED14}" type="datetime1">
              <a:rPr lang="zh-CN" altLang="en-US" smtClean="0"/>
              <a:t>2020/6/10</a:t>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71</a:t>
            </a:fld>
            <a:endParaRPr lang="zh-CN" altLang="en-US"/>
          </a:p>
        </p:txBody>
      </p:sp>
      <p:pic>
        <p:nvPicPr>
          <p:cNvPr id="7" name="图片 6"/>
          <p:cNvPicPr>
            <a:picLocks noChangeAspect="1"/>
          </p:cNvPicPr>
          <p:nvPr/>
        </p:nvPicPr>
        <p:blipFill>
          <a:blip r:embed="rId2"/>
          <a:stretch>
            <a:fillRect/>
          </a:stretch>
        </p:blipFill>
        <p:spPr>
          <a:xfrm>
            <a:off x="750573" y="1026742"/>
            <a:ext cx="8107677" cy="3328088"/>
          </a:xfrm>
          <a:prstGeom prst="rect">
            <a:avLst/>
          </a:prstGeom>
        </p:spPr>
      </p:pic>
    </p:spTree>
    <p:extLst>
      <p:ext uri="{BB962C8B-B14F-4D97-AF65-F5344CB8AC3E}">
        <p14:creationId xmlns:p14="http://schemas.microsoft.com/office/powerpoint/2010/main" val="28985555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pPr>
              <a:lnSpc>
                <a:spcPct val="120000"/>
              </a:lnSpc>
            </a:pPr>
            <a:r>
              <a:rPr lang="zh-CN" altLang="en-US" dirty="0"/>
              <a:t>测试驱动开发（</a:t>
            </a:r>
            <a:r>
              <a:rPr lang="en-US" altLang="zh-CN" dirty="0"/>
              <a:t>Test-Driven Development</a:t>
            </a:r>
            <a:r>
              <a:rPr lang="zh-CN" altLang="en-US" dirty="0"/>
              <a:t>，</a:t>
            </a:r>
            <a:r>
              <a:rPr lang="en-US" altLang="zh-CN" dirty="0"/>
              <a:t>TDD</a:t>
            </a:r>
            <a:r>
              <a:rPr lang="zh-CN" altLang="en-US" dirty="0"/>
              <a:t>）是一种不同于传统软件开发流程的新型开发方法。</a:t>
            </a:r>
            <a:endParaRPr lang="en-US" altLang="zh-CN" dirty="0"/>
          </a:p>
          <a:p>
            <a:pPr>
              <a:lnSpc>
                <a:spcPct val="120000"/>
              </a:lnSpc>
            </a:pPr>
            <a:r>
              <a:rPr lang="zh-CN" altLang="en-US" dirty="0"/>
              <a:t>要求在编写某个功能的代码之前先编写测试代码，然后只编写使测试通过的功能代码，通过测试来推动整个开发的进行。有助于编写简洁可用和高质量的代码，并加速开发过程。</a:t>
            </a:r>
            <a:endParaRPr lang="en-US" altLang="zh-CN" dirty="0"/>
          </a:p>
          <a:p>
            <a:pPr>
              <a:lnSpc>
                <a:spcPct val="120000"/>
              </a:lnSpc>
            </a:pPr>
            <a:r>
              <a:rPr lang="zh-CN" altLang="en-US" dirty="0"/>
              <a:t>测试驱动开发不是一种测试技术，而是一种分析技术、设计技术，更是一种组织所有开发活动的技术。</a:t>
            </a:r>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72</a:t>
            </a:fld>
            <a:endParaRPr lang="zh-CN" altLang="en-US" dirty="0"/>
          </a:p>
        </p:txBody>
      </p:sp>
      <p:sp>
        <p:nvSpPr>
          <p:cNvPr id="4" name="标题 3"/>
          <p:cNvSpPr>
            <a:spLocks noGrp="1"/>
          </p:cNvSpPr>
          <p:nvPr>
            <p:ph type="title"/>
          </p:nvPr>
        </p:nvSpPr>
        <p:spPr/>
        <p:txBody>
          <a:bodyPr/>
          <a:lstStyle/>
          <a:p>
            <a:r>
              <a:rPr lang="zh-CN" altLang="en-US" dirty="0"/>
              <a:t>测试驱动开发</a:t>
            </a:r>
          </a:p>
        </p:txBody>
      </p:sp>
      <p:sp>
        <p:nvSpPr>
          <p:cNvPr id="5" name="日期占位符 4"/>
          <p:cNvSpPr>
            <a:spLocks noGrp="1"/>
          </p:cNvSpPr>
          <p:nvPr>
            <p:ph type="dt" sz="half" idx="10"/>
          </p:nvPr>
        </p:nvSpPr>
        <p:spPr/>
        <p:txBody>
          <a:bodyPr/>
          <a:lstStyle/>
          <a:p>
            <a:fld id="{E24D6C2B-AA7E-4C62-AF5E-0D4DEE89C478}" type="datetime1">
              <a:rPr lang="zh-CN" altLang="en-US" smtClean="0"/>
              <a:t>2020/6/10</a:t>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195771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zh-CN" altLang="en-US" dirty="0" smtClean="0"/>
              <a:t>案例：</a:t>
            </a:r>
            <a:r>
              <a:rPr lang="en-US" altLang="zh-CN" dirty="0" smtClean="0"/>
              <a:t>Sun</a:t>
            </a:r>
            <a:r>
              <a:rPr lang="zh-CN" altLang="en-US" dirty="0"/>
              <a:t>公司推荐的</a:t>
            </a:r>
            <a:r>
              <a:rPr lang="en-US" altLang="zh-CN" dirty="0"/>
              <a:t>Java</a:t>
            </a:r>
            <a:r>
              <a:rPr lang="zh-CN" altLang="en-US" dirty="0"/>
              <a:t>编码规范</a:t>
            </a:r>
          </a:p>
        </p:txBody>
      </p:sp>
      <p:sp>
        <p:nvSpPr>
          <p:cNvPr id="486403" name="Rectangle 3"/>
          <p:cNvSpPr>
            <a:spLocks noGrp="1" noChangeArrowheads="1"/>
          </p:cNvSpPr>
          <p:nvPr>
            <p:ph idx="1"/>
          </p:nvPr>
        </p:nvSpPr>
        <p:spPr>
          <a:xfrm>
            <a:off x="768096" y="783476"/>
            <a:ext cx="7832833" cy="3806854"/>
          </a:xfrm>
        </p:spPr>
        <p:txBody>
          <a:bodyPr>
            <a:noAutofit/>
          </a:bodyPr>
          <a:lstStyle/>
          <a:p>
            <a:pPr>
              <a:lnSpc>
                <a:spcPct val="100000"/>
              </a:lnSpc>
              <a:spcBef>
                <a:spcPts val="600"/>
              </a:spcBef>
            </a:pPr>
            <a:r>
              <a:rPr lang="en-US" altLang="zh-CN" sz="2000" dirty="0"/>
              <a:t>2. </a:t>
            </a:r>
            <a:r>
              <a:rPr lang="zh-CN" altLang="en-US" sz="2000" dirty="0"/>
              <a:t>文件名</a:t>
            </a:r>
            <a:r>
              <a:rPr lang="en-US" altLang="zh-CN" sz="2000" dirty="0"/>
              <a:t>(File Names)</a:t>
            </a:r>
          </a:p>
          <a:p>
            <a:pPr marL="651420" lvl="1" indent="-394245">
              <a:lnSpc>
                <a:spcPct val="100000"/>
              </a:lnSpc>
              <a:spcBef>
                <a:spcPts val="600"/>
              </a:spcBef>
              <a:buNone/>
            </a:pPr>
            <a:r>
              <a:rPr lang="zh-CN" altLang="en-US" sz="1800" dirty="0"/>
              <a:t>这部分列出了常用的文件名及其后缀。</a:t>
            </a:r>
          </a:p>
          <a:p>
            <a:pPr>
              <a:lnSpc>
                <a:spcPct val="100000"/>
              </a:lnSpc>
              <a:spcBef>
                <a:spcPts val="600"/>
              </a:spcBef>
            </a:pPr>
            <a:r>
              <a:rPr lang="en-US" altLang="zh-CN" sz="2000" dirty="0"/>
              <a:t>2.1 </a:t>
            </a:r>
            <a:r>
              <a:rPr lang="zh-CN" altLang="en-US" sz="2000" dirty="0"/>
              <a:t>文件后缀</a:t>
            </a:r>
            <a:r>
              <a:rPr lang="en-US" altLang="zh-CN" sz="2000" dirty="0"/>
              <a:t>(File Suffixes)</a:t>
            </a:r>
          </a:p>
          <a:p>
            <a:pPr marL="257175" lvl="1" indent="0">
              <a:lnSpc>
                <a:spcPct val="100000"/>
              </a:lnSpc>
              <a:spcBef>
                <a:spcPts val="600"/>
              </a:spcBef>
              <a:buNone/>
            </a:pPr>
            <a:r>
              <a:rPr lang="en-US" altLang="zh-CN" sz="1800" dirty="0"/>
              <a:t>Java</a:t>
            </a:r>
            <a:r>
              <a:rPr lang="zh-CN" altLang="en-US" sz="1800" dirty="0"/>
              <a:t>程序使用下列文件后缀：</a:t>
            </a:r>
          </a:p>
          <a:p>
            <a:pPr marL="257175" lvl="1" indent="0">
              <a:lnSpc>
                <a:spcPct val="100000"/>
              </a:lnSpc>
              <a:spcBef>
                <a:spcPts val="600"/>
              </a:spcBef>
              <a:buNone/>
            </a:pPr>
            <a:r>
              <a:rPr lang="en-US" altLang="zh-CN" sz="1800" dirty="0"/>
              <a:t>Java</a:t>
            </a:r>
            <a:r>
              <a:rPr lang="zh-CN" altLang="en-US" sz="1800" dirty="0"/>
              <a:t>源文件</a:t>
            </a:r>
            <a:r>
              <a:rPr lang="en-US" altLang="zh-CN" sz="1800" dirty="0"/>
              <a:t>.java</a:t>
            </a:r>
          </a:p>
          <a:p>
            <a:pPr marL="257175" lvl="1" indent="0">
              <a:lnSpc>
                <a:spcPct val="100000"/>
              </a:lnSpc>
              <a:spcBef>
                <a:spcPts val="600"/>
              </a:spcBef>
              <a:buNone/>
            </a:pPr>
            <a:r>
              <a:rPr lang="zh-CN" altLang="en-US" sz="1800" dirty="0"/>
              <a:t>字节码文件</a:t>
            </a:r>
            <a:r>
              <a:rPr lang="en-US" altLang="zh-CN" sz="1800" dirty="0"/>
              <a:t>.class</a:t>
            </a:r>
          </a:p>
          <a:p>
            <a:pPr>
              <a:lnSpc>
                <a:spcPct val="100000"/>
              </a:lnSpc>
              <a:spcBef>
                <a:spcPts val="600"/>
              </a:spcBef>
            </a:pPr>
            <a:r>
              <a:rPr lang="en-US" altLang="zh-CN" sz="2000" dirty="0"/>
              <a:t>2.2 </a:t>
            </a:r>
            <a:r>
              <a:rPr lang="zh-CN" altLang="en-US" sz="2000" dirty="0"/>
              <a:t>常用文件名</a:t>
            </a:r>
            <a:r>
              <a:rPr lang="en-US" altLang="zh-CN" sz="2000" dirty="0"/>
              <a:t>(Common File Names)</a:t>
            </a:r>
          </a:p>
          <a:p>
            <a:pPr marL="257175" lvl="1" indent="0">
              <a:lnSpc>
                <a:spcPct val="100000"/>
              </a:lnSpc>
              <a:spcBef>
                <a:spcPts val="600"/>
              </a:spcBef>
              <a:buNone/>
            </a:pPr>
            <a:r>
              <a:rPr lang="zh-CN" altLang="en-US" sz="1800" dirty="0"/>
              <a:t>常用的文件名包括：</a:t>
            </a:r>
          </a:p>
          <a:p>
            <a:pPr marL="257175" lvl="1" indent="0">
              <a:lnSpc>
                <a:spcPct val="100000"/>
              </a:lnSpc>
              <a:spcBef>
                <a:spcPts val="600"/>
              </a:spcBef>
              <a:buNone/>
            </a:pPr>
            <a:r>
              <a:rPr lang="zh-CN" altLang="en-US" sz="1800" dirty="0"/>
              <a:t>文件名用途</a:t>
            </a:r>
            <a:r>
              <a:rPr lang="en-US" altLang="zh-CN" sz="1800" dirty="0" err="1"/>
              <a:t>GNUmakefile</a:t>
            </a:r>
            <a:r>
              <a:rPr lang="zh-CN" altLang="en-US" sz="1800" dirty="0"/>
              <a:t>的首选文件名。我们采用</a:t>
            </a:r>
            <a:r>
              <a:rPr lang="en-US" altLang="zh-CN" sz="1800" dirty="0" err="1"/>
              <a:t>gnumake</a:t>
            </a:r>
            <a:r>
              <a:rPr lang="zh-CN" altLang="en-US" sz="1800" dirty="0"/>
              <a:t>来创建</a:t>
            </a:r>
            <a:r>
              <a:rPr lang="en-US" altLang="zh-CN" sz="1800" dirty="0"/>
              <a:t>(build)</a:t>
            </a:r>
            <a:r>
              <a:rPr lang="zh-CN" altLang="en-US" sz="1800" dirty="0"/>
              <a:t>软件。</a:t>
            </a:r>
          </a:p>
          <a:p>
            <a:pPr marL="257175" lvl="1" indent="0">
              <a:lnSpc>
                <a:spcPct val="100000"/>
              </a:lnSpc>
              <a:spcBef>
                <a:spcPts val="600"/>
              </a:spcBef>
              <a:buNone/>
            </a:pPr>
            <a:r>
              <a:rPr lang="en-US" altLang="zh-CN" sz="1800" dirty="0"/>
              <a:t>README</a:t>
            </a:r>
            <a:r>
              <a:rPr lang="zh-CN" altLang="en-US" sz="1800" dirty="0"/>
              <a:t>概述特定目录下所含内容的文件的首选文件名。</a:t>
            </a:r>
          </a:p>
        </p:txBody>
      </p:sp>
      <p:sp>
        <p:nvSpPr>
          <p:cNvPr id="3" name="日期占位符 2"/>
          <p:cNvSpPr>
            <a:spLocks noGrp="1"/>
          </p:cNvSpPr>
          <p:nvPr>
            <p:ph type="dt" sz="half" idx="10"/>
          </p:nvPr>
        </p:nvSpPr>
        <p:spPr/>
        <p:txBody>
          <a:bodyPr/>
          <a:lstStyle/>
          <a:p>
            <a:fld id="{D43CF26F-5872-4793-82A7-DAEF0F69794A}" type="datetime1">
              <a:rPr lang="zh-CN" altLang="en-US" smtClean="0"/>
              <a:t>2020/6/10</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73</a:t>
            </a:fld>
            <a:endParaRPr lang="zh-CN" altLang="en-US" dirty="0"/>
          </a:p>
        </p:txBody>
      </p:sp>
    </p:spTree>
    <p:extLst>
      <p:ext uri="{BB962C8B-B14F-4D97-AF65-F5344CB8AC3E}">
        <p14:creationId xmlns:p14="http://schemas.microsoft.com/office/powerpoint/2010/main" val="4246764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en-US" altLang="zh-CN" dirty="0"/>
              <a:t>Sun</a:t>
            </a:r>
            <a:r>
              <a:rPr lang="zh-CN" altLang="en-US" dirty="0"/>
              <a:t>公司推荐的</a:t>
            </a:r>
            <a:r>
              <a:rPr lang="en-US" altLang="zh-CN" dirty="0"/>
              <a:t>Java</a:t>
            </a:r>
            <a:r>
              <a:rPr lang="zh-CN" altLang="en-US" dirty="0"/>
              <a:t>编码规范</a:t>
            </a:r>
          </a:p>
        </p:txBody>
      </p:sp>
      <p:sp>
        <p:nvSpPr>
          <p:cNvPr id="487427" name="Rectangle 3"/>
          <p:cNvSpPr>
            <a:spLocks noGrp="1" noChangeArrowheads="1"/>
          </p:cNvSpPr>
          <p:nvPr>
            <p:ph idx="1"/>
          </p:nvPr>
        </p:nvSpPr>
        <p:spPr>
          <a:xfrm>
            <a:off x="768097" y="828913"/>
            <a:ext cx="7832833" cy="3955534"/>
          </a:xfrm>
        </p:spPr>
        <p:txBody>
          <a:bodyPr>
            <a:noAutofit/>
          </a:bodyPr>
          <a:lstStyle/>
          <a:p>
            <a:pPr>
              <a:lnSpc>
                <a:spcPct val="100000"/>
              </a:lnSpc>
              <a:spcBef>
                <a:spcPts val="600"/>
              </a:spcBef>
            </a:pPr>
            <a:r>
              <a:rPr lang="en-US" altLang="zh-CN" sz="2000" dirty="0"/>
              <a:t>3. </a:t>
            </a:r>
            <a:r>
              <a:rPr lang="zh-CN" altLang="en-US" sz="2000" dirty="0"/>
              <a:t>文件组织</a:t>
            </a:r>
            <a:r>
              <a:rPr lang="en-US" altLang="zh-CN" sz="2000" dirty="0"/>
              <a:t>(File </a:t>
            </a:r>
            <a:r>
              <a:rPr lang="en-US" altLang="zh-CN" sz="2000" dirty="0" err="1"/>
              <a:t>Orgnization</a:t>
            </a:r>
            <a:r>
              <a:rPr lang="en-US" altLang="zh-CN" sz="2000" dirty="0"/>
              <a:t>)</a:t>
            </a:r>
          </a:p>
          <a:p>
            <a:pPr marL="257175" lvl="1" indent="0">
              <a:lnSpc>
                <a:spcPct val="100000"/>
              </a:lnSpc>
              <a:spcBef>
                <a:spcPts val="600"/>
              </a:spcBef>
              <a:buNone/>
            </a:pPr>
            <a:r>
              <a:rPr lang="zh-CN" altLang="en-US" sz="1800" dirty="0"/>
              <a:t>一个文件由被空行分割而成的段落以及标识每个段落的可选注释共同组成。超过</a:t>
            </a:r>
            <a:r>
              <a:rPr lang="en-US" altLang="zh-CN" sz="1800" dirty="0"/>
              <a:t>2000</a:t>
            </a:r>
            <a:r>
              <a:rPr lang="zh-CN" altLang="en-US" sz="1800" dirty="0"/>
              <a:t>行的程序难以阅读，应该尽量避免。“</a:t>
            </a:r>
            <a:r>
              <a:rPr lang="en-US" altLang="zh-CN" sz="1800" dirty="0"/>
              <a:t>Java</a:t>
            </a:r>
            <a:r>
              <a:rPr lang="zh-CN" altLang="en-US" sz="1800" dirty="0"/>
              <a:t>源文件范例”提供了一个页面布局合理的</a:t>
            </a:r>
            <a:r>
              <a:rPr lang="en-US" altLang="zh-CN" sz="1800" dirty="0"/>
              <a:t>Java</a:t>
            </a:r>
            <a:r>
              <a:rPr lang="zh-CN" altLang="en-US" sz="1800" dirty="0"/>
              <a:t>程序范例。</a:t>
            </a:r>
          </a:p>
          <a:p>
            <a:pPr>
              <a:lnSpc>
                <a:spcPct val="100000"/>
              </a:lnSpc>
              <a:spcBef>
                <a:spcPts val="600"/>
              </a:spcBef>
            </a:pPr>
            <a:r>
              <a:rPr lang="en-US" altLang="zh-CN" sz="2000" dirty="0"/>
              <a:t>3.1 Java</a:t>
            </a:r>
            <a:r>
              <a:rPr lang="zh-CN" altLang="en-US" sz="2000" dirty="0"/>
              <a:t>源文件</a:t>
            </a:r>
            <a:r>
              <a:rPr lang="en-US" altLang="zh-CN" sz="2000" dirty="0"/>
              <a:t>(Java Source Files)</a:t>
            </a:r>
          </a:p>
          <a:p>
            <a:pPr marL="257175" lvl="1" indent="0">
              <a:lnSpc>
                <a:spcPct val="100000"/>
              </a:lnSpc>
              <a:spcBef>
                <a:spcPts val="600"/>
              </a:spcBef>
              <a:buNone/>
            </a:pPr>
            <a:r>
              <a:rPr lang="zh-CN" altLang="en-US" sz="1800" dirty="0"/>
              <a:t>每个</a:t>
            </a:r>
            <a:r>
              <a:rPr lang="en-US" altLang="zh-CN" sz="1800" dirty="0"/>
              <a:t>Java</a:t>
            </a:r>
            <a:r>
              <a:rPr lang="zh-CN" altLang="en-US" sz="1800" dirty="0"/>
              <a:t>源文件都包含一个单一的公共类或接口。若私有类和接口与一个公共类相关联。可以将它们和公共类放入同个源文件。公共类必须是这个文件中的第一个类和接口。</a:t>
            </a:r>
          </a:p>
          <a:p>
            <a:pPr>
              <a:lnSpc>
                <a:spcPct val="100000"/>
              </a:lnSpc>
              <a:spcBef>
                <a:spcPts val="600"/>
              </a:spcBef>
            </a:pPr>
            <a:r>
              <a:rPr lang="en-US" altLang="zh-CN" sz="2000" dirty="0"/>
              <a:t>Java</a:t>
            </a:r>
            <a:r>
              <a:rPr lang="zh-CN" altLang="en-US" sz="2000" dirty="0"/>
              <a:t>源文件还遵循以下规则：</a:t>
            </a:r>
            <a:endParaRPr lang="zh-CN" altLang="en-US" sz="2000" dirty="0">
              <a:solidFill>
                <a:srgbClr val="FF0000"/>
              </a:solidFill>
            </a:endParaRPr>
          </a:p>
          <a:p>
            <a:pPr marL="257175" lvl="1" indent="0">
              <a:lnSpc>
                <a:spcPct val="100000"/>
              </a:lnSpc>
              <a:spcBef>
                <a:spcPts val="0"/>
              </a:spcBef>
              <a:buNone/>
            </a:pPr>
            <a:r>
              <a:rPr lang="zh-CN" altLang="en-US" sz="1800" dirty="0">
                <a:solidFill>
                  <a:srgbClr val="FF0000"/>
                </a:solidFill>
              </a:rPr>
              <a:t>◆  开头注释</a:t>
            </a:r>
            <a:r>
              <a:rPr lang="en-US" altLang="zh-CN" sz="1800" dirty="0">
                <a:solidFill>
                  <a:srgbClr val="FF0000"/>
                </a:solidFill>
              </a:rPr>
              <a:t>(</a:t>
            </a:r>
            <a:r>
              <a:rPr lang="zh-CN" altLang="en-US" sz="1800" dirty="0">
                <a:solidFill>
                  <a:srgbClr val="FF0000"/>
                </a:solidFill>
              </a:rPr>
              <a:t>参见“开头注释”</a:t>
            </a:r>
            <a:r>
              <a:rPr lang="en-US" altLang="zh-CN" sz="1800" dirty="0">
                <a:solidFill>
                  <a:srgbClr val="FF0000"/>
                </a:solidFill>
              </a:rPr>
              <a:t>)</a:t>
            </a:r>
          </a:p>
          <a:p>
            <a:pPr marL="257175" lvl="1" indent="0">
              <a:lnSpc>
                <a:spcPct val="100000"/>
              </a:lnSpc>
              <a:spcBef>
                <a:spcPts val="0"/>
              </a:spcBef>
              <a:buNone/>
            </a:pPr>
            <a:r>
              <a:rPr lang="en-US" altLang="zh-CN" sz="1800" dirty="0">
                <a:solidFill>
                  <a:srgbClr val="FF0000"/>
                </a:solidFill>
              </a:rPr>
              <a:t>◆  </a:t>
            </a:r>
            <a:r>
              <a:rPr lang="zh-CN" altLang="en-US" sz="1800" dirty="0">
                <a:solidFill>
                  <a:srgbClr val="FF0000"/>
                </a:solidFill>
              </a:rPr>
              <a:t>包和引入语句</a:t>
            </a:r>
            <a:r>
              <a:rPr lang="en-US" altLang="zh-CN" sz="1800" dirty="0">
                <a:solidFill>
                  <a:srgbClr val="FF0000"/>
                </a:solidFill>
              </a:rPr>
              <a:t>(</a:t>
            </a:r>
            <a:r>
              <a:rPr lang="zh-CN" altLang="en-US" sz="1800" dirty="0">
                <a:solidFill>
                  <a:srgbClr val="FF0000"/>
                </a:solidFill>
              </a:rPr>
              <a:t>参见“包和引入语句</a:t>
            </a:r>
            <a:r>
              <a:rPr lang="en-US" altLang="zh-CN" sz="1800" dirty="0">
                <a:solidFill>
                  <a:srgbClr val="FF0000"/>
                </a:solidFill>
              </a:rPr>
              <a:t>)</a:t>
            </a:r>
          </a:p>
          <a:p>
            <a:pPr marL="257175" lvl="1" indent="0">
              <a:lnSpc>
                <a:spcPct val="100000"/>
              </a:lnSpc>
              <a:spcBef>
                <a:spcPts val="0"/>
              </a:spcBef>
              <a:buNone/>
            </a:pPr>
            <a:r>
              <a:rPr lang="en-US" altLang="zh-CN" sz="1800" dirty="0">
                <a:solidFill>
                  <a:srgbClr val="FF0000"/>
                </a:solidFill>
              </a:rPr>
              <a:t>◆  </a:t>
            </a:r>
            <a:r>
              <a:rPr lang="zh-CN" altLang="en-US" sz="1800" dirty="0">
                <a:solidFill>
                  <a:srgbClr val="FF0000"/>
                </a:solidFill>
              </a:rPr>
              <a:t>类和接口声明</a:t>
            </a:r>
            <a:r>
              <a:rPr lang="en-US" altLang="zh-CN" sz="1800" dirty="0">
                <a:solidFill>
                  <a:srgbClr val="FF0000"/>
                </a:solidFill>
              </a:rPr>
              <a:t>(</a:t>
            </a:r>
            <a:r>
              <a:rPr lang="zh-CN" altLang="en-US" sz="1800" dirty="0">
                <a:solidFill>
                  <a:srgbClr val="FF0000"/>
                </a:solidFill>
              </a:rPr>
              <a:t>参见“类和接口声明</a:t>
            </a:r>
            <a:r>
              <a:rPr lang="en-US" altLang="zh-CN" sz="1800" dirty="0">
                <a:solidFill>
                  <a:srgbClr val="FF0000"/>
                </a:solidFill>
              </a:rPr>
              <a:t>)</a:t>
            </a:r>
          </a:p>
        </p:txBody>
      </p:sp>
      <p:sp>
        <p:nvSpPr>
          <p:cNvPr id="3" name="日期占位符 2"/>
          <p:cNvSpPr>
            <a:spLocks noGrp="1"/>
          </p:cNvSpPr>
          <p:nvPr>
            <p:ph type="dt" sz="half" idx="10"/>
          </p:nvPr>
        </p:nvSpPr>
        <p:spPr/>
        <p:txBody>
          <a:bodyPr/>
          <a:lstStyle/>
          <a:p>
            <a:fld id="{1CEE93C9-2F22-40D5-8EB5-4CC9DF825D83}" type="datetime1">
              <a:rPr lang="zh-CN" altLang="en-US" smtClean="0"/>
              <a:t>2020/6/10</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74</a:t>
            </a:fld>
            <a:endParaRPr lang="zh-CN" altLang="en-US" dirty="0"/>
          </a:p>
        </p:txBody>
      </p:sp>
    </p:spTree>
    <p:extLst>
      <p:ext uri="{BB962C8B-B14F-4D97-AF65-F5344CB8AC3E}">
        <p14:creationId xmlns:p14="http://schemas.microsoft.com/office/powerpoint/2010/main" val="227358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en-US" altLang="zh-CN" dirty="0"/>
              <a:t>Sun</a:t>
            </a:r>
            <a:r>
              <a:rPr lang="zh-CN" altLang="en-US" dirty="0"/>
              <a:t>公司推荐的</a:t>
            </a:r>
            <a:r>
              <a:rPr lang="en-US" altLang="zh-CN" dirty="0"/>
              <a:t>Java</a:t>
            </a:r>
            <a:r>
              <a:rPr lang="zh-CN" altLang="en-US" dirty="0"/>
              <a:t>编码规范</a:t>
            </a:r>
          </a:p>
        </p:txBody>
      </p:sp>
      <p:sp>
        <p:nvSpPr>
          <p:cNvPr id="488451" name="Rectangle 3"/>
          <p:cNvSpPr>
            <a:spLocks noGrp="1" noChangeArrowheads="1"/>
          </p:cNvSpPr>
          <p:nvPr>
            <p:ph idx="1"/>
          </p:nvPr>
        </p:nvSpPr>
        <p:spPr>
          <a:xfrm>
            <a:off x="768097" y="868017"/>
            <a:ext cx="7832833" cy="3806854"/>
          </a:xfrm>
        </p:spPr>
        <p:txBody>
          <a:bodyPr>
            <a:noAutofit/>
          </a:bodyPr>
          <a:lstStyle/>
          <a:p>
            <a:pPr>
              <a:lnSpc>
                <a:spcPct val="100000"/>
              </a:lnSpc>
              <a:spcBef>
                <a:spcPts val="600"/>
              </a:spcBef>
            </a:pPr>
            <a:r>
              <a:rPr lang="en-US" altLang="zh-CN" sz="1800" dirty="0"/>
              <a:t>3.1.1 </a:t>
            </a:r>
            <a:r>
              <a:rPr lang="zh-CN" altLang="en-US" sz="1800" dirty="0"/>
              <a:t>开头注释</a:t>
            </a:r>
            <a:r>
              <a:rPr lang="en-US" altLang="zh-CN" sz="1800" dirty="0"/>
              <a:t>(Beginning Comments)</a:t>
            </a:r>
          </a:p>
          <a:p>
            <a:pPr>
              <a:lnSpc>
                <a:spcPct val="100000"/>
              </a:lnSpc>
              <a:spcBef>
                <a:spcPts val="600"/>
              </a:spcBef>
            </a:pPr>
            <a:r>
              <a:rPr lang="zh-CN" altLang="en-US" sz="1600" dirty="0"/>
              <a:t>所有的源文件都应该在开头有一个</a:t>
            </a:r>
            <a:r>
              <a:rPr lang="en-US" altLang="zh-CN" sz="1600" dirty="0"/>
              <a:t>C</a:t>
            </a:r>
            <a:r>
              <a:rPr lang="zh-CN" altLang="en-US" sz="1600" dirty="0"/>
              <a:t>语言风格的注释，其中列出数出类名、版本信息，日期和版权声明：</a:t>
            </a:r>
          </a:p>
          <a:p>
            <a:pPr marL="0" indent="0">
              <a:lnSpc>
                <a:spcPct val="100000"/>
              </a:lnSpc>
              <a:spcBef>
                <a:spcPts val="600"/>
              </a:spcBef>
              <a:buNone/>
            </a:pPr>
            <a:r>
              <a:rPr lang="zh-CN" altLang="en-US" sz="1600" dirty="0"/>
              <a:t>	</a:t>
            </a:r>
            <a:r>
              <a:rPr lang="en-US" altLang="zh-CN" sz="1600" dirty="0"/>
              <a:t>/ *</a:t>
            </a:r>
          </a:p>
          <a:p>
            <a:pPr marL="0" indent="0">
              <a:lnSpc>
                <a:spcPct val="100000"/>
              </a:lnSpc>
              <a:spcBef>
                <a:spcPts val="600"/>
              </a:spcBef>
              <a:buNone/>
            </a:pPr>
            <a:r>
              <a:rPr lang="en-US" altLang="zh-CN" sz="1600" dirty="0"/>
              <a:t>	 * </a:t>
            </a:r>
            <a:r>
              <a:rPr lang="en-US" altLang="zh-CN" sz="1600" dirty="0" err="1"/>
              <a:t>Classname</a:t>
            </a:r>
            <a:endParaRPr lang="en-US" altLang="zh-CN" sz="1600" dirty="0"/>
          </a:p>
          <a:p>
            <a:pPr marL="0" indent="0">
              <a:lnSpc>
                <a:spcPct val="100000"/>
              </a:lnSpc>
              <a:spcBef>
                <a:spcPts val="600"/>
              </a:spcBef>
              <a:buNone/>
            </a:pPr>
            <a:r>
              <a:rPr lang="en-US" altLang="zh-CN" sz="1600" dirty="0"/>
              <a:t>	 *</a:t>
            </a:r>
          </a:p>
          <a:p>
            <a:pPr marL="0" indent="0">
              <a:lnSpc>
                <a:spcPct val="100000"/>
              </a:lnSpc>
              <a:spcBef>
                <a:spcPts val="600"/>
              </a:spcBef>
              <a:buNone/>
            </a:pPr>
            <a:r>
              <a:rPr lang="en-US" altLang="zh-CN" sz="1600" dirty="0"/>
              <a:t>	 * Version information</a:t>
            </a:r>
          </a:p>
          <a:p>
            <a:pPr marL="0" indent="0">
              <a:lnSpc>
                <a:spcPct val="100000"/>
              </a:lnSpc>
              <a:spcBef>
                <a:spcPts val="600"/>
              </a:spcBef>
              <a:buNone/>
            </a:pPr>
            <a:r>
              <a:rPr lang="en-US" altLang="zh-CN" sz="1600" dirty="0"/>
              <a:t>	 *</a:t>
            </a:r>
          </a:p>
          <a:p>
            <a:pPr marL="0" indent="0">
              <a:lnSpc>
                <a:spcPct val="100000"/>
              </a:lnSpc>
              <a:spcBef>
                <a:spcPts val="600"/>
              </a:spcBef>
              <a:buNone/>
            </a:pPr>
            <a:r>
              <a:rPr lang="en-US" altLang="zh-CN" sz="1600" dirty="0"/>
              <a:t>	 * Date</a:t>
            </a:r>
          </a:p>
          <a:p>
            <a:pPr marL="0" indent="0">
              <a:lnSpc>
                <a:spcPct val="100000"/>
              </a:lnSpc>
              <a:spcBef>
                <a:spcPts val="600"/>
              </a:spcBef>
              <a:buNone/>
            </a:pPr>
            <a:r>
              <a:rPr lang="en-US" altLang="zh-CN" sz="1600" dirty="0"/>
              <a:t>	 *</a:t>
            </a:r>
          </a:p>
          <a:p>
            <a:pPr marL="0" indent="0">
              <a:lnSpc>
                <a:spcPct val="100000"/>
              </a:lnSpc>
              <a:spcBef>
                <a:spcPts val="600"/>
              </a:spcBef>
              <a:buNone/>
            </a:pPr>
            <a:r>
              <a:rPr lang="en-US" altLang="zh-CN" sz="1600" dirty="0"/>
              <a:t>	 * Copyright notice</a:t>
            </a:r>
          </a:p>
          <a:p>
            <a:pPr marL="0" indent="0">
              <a:lnSpc>
                <a:spcPct val="100000"/>
              </a:lnSpc>
              <a:spcBef>
                <a:spcPts val="600"/>
              </a:spcBef>
              <a:buNone/>
            </a:pPr>
            <a:r>
              <a:rPr lang="en-US" altLang="zh-CN" sz="1600" dirty="0"/>
              <a:t>	 * /</a:t>
            </a:r>
          </a:p>
        </p:txBody>
      </p:sp>
      <p:sp>
        <p:nvSpPr>
          <p:cNvPr id="3" name="日期占位符 2"/>
          <p:cNvSpPr>
            <a:spLocks noGrp="1"/>
          </p:cNvSpPr>
          <p:nvPr>
            <p:ph type="dt" sz="half" idx="10"/>
          </p:nvPr>
        </p:nvSpPr>
        <p:spPr/>
        <p:txBody>
          <a:bodyPr/>
          <a:lstStyle/>
          <a:p>
            <a:fld id="{0AA0556E-CF72-44E8-8E3D-C44CF2474F37}" type="datetime1">
              <a:rPr lang="zh-CN" altLang="en-US" smtClean="0"/>
              <a:t>2020/6/10</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75</a:t>
            </a:fld>
            <a:endParaRPr lang="zh-CN" altLang="en-US" dirty="0"/>
          </a:p>
        </p:txBody>
      </p:sp>
    </p:spTree>
    <p:extLst>
      <p:ext uri="{BB962C8B-B14F-4D97-AF65-F5344CB8AC3E}">
        <p14:creationId xmlns:p14="http://schemas.microsoft.com/office/powerpoint/2010/main" val="183599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en-US" altLang="zh-CN" dirty="0"/>
              <a:t>Sun</a:t>
            </a:r>
            <a:r>
              <a:rPr lang="zh-CN" altLang="en-US" dirty="0"/>
              <a:t>公司推荐的</a:t>
            </a:r>
            <a:r>
              <a:rPr lang="en-US" altLang="zh-CN" dirty="0"/>
              <a:t>Java</a:t>
            </a:r>
            <a:r>
              <a:rPr lang="zh-CN" altLang="en-US" dirty="0"/>
              <a:t>编码规范</a:t>
            </a:r>
          </a:p>
        </p:txBody>
      </p:sp>
      <p:sp>
        <p:nvSpPr>
          <p:cNvPr id="489475" name="Rectangle 3"/>
          <p:cNvSpPr>
            <a:spLocks noGrp="1" noChangeArrowheads="1"/>
          </p:cNvSpPr>
          <p:nvPr>
            <p:ph type="body" idx="1"/>
          </p:nvPr>
        </p:nvSpPr>
        <p:spPr/>
        <p:txBody>
          <a:bodyPr/>
          <a:lstStyle/>
          <a:p>
            <a:r>
              <a:rPr lang="en-US" altLang="zh-CN" sz="2400" dirty="0"/>
              <a:t>3.1.2 </a:t>
            </a:r>
            <a:r>
              <a:rPr lang="zh-CN" altLang="en-US" sz="2400" dirty="0"/>
              <a:t>包和引入</a:t>
            </a:r>
            <a:r>
              <a:rPr lang="en-US" altLang="zh-CN" sz="2400" dirty="0"/>
              <a:t>(Package and Import Statements)</a:t>
            </a:r>
          </a:p>
          <a:p>
            <a:pPr marL="651420" lvl="1" indent="0">
              <a:buNone/>
            </a:pPr>
            <a:r>
              <a:rPr lang="zh-CN" altLang="en-US" sz="2000" dirty="0" smtClean="0"/>
              <a:t>在</a:t>
            </a:r>
            <a:r>
              <a:rPr lang="zh-CN" altLang="en-US" sz="2000" dirty="0"/>
              <a:t>多数</a:t>
            </a:r>
            <a:r>
              <a:rPr lang="en-US" altLang="zh-CN" sz="2000" dirty="0"/>
              <a:t>Java</a:t>
            </a:r>
            <a:r>
              <a:rPr lang="zh-CN" altLang="en-US" sz="2000" dirty="0"/>
              <a:t>源文件中，第一个非注释行是包语句行。在它之后可以跟引入语句。例如：</a:t>
            </a:r>
          </a:p>
          <a:p>
            <a:pPr marL="0" indent="0">
              <a:buNone/>
            </a:pPr>
            <a:r>
              <a:rPr lang="zh-CN" altLang="en-US" sz="2400" dirty="0"/>
              <a:t>	</a:t>
            </a:r>
            <a:r>
              <a:rPr lang="en-US" altLang="zh-CN" sz="2000" dirty="0"/>
              <a:t>package </a:t>
            </a:r>
            <a:r>
              <a:rPr lang="en-US" altLang="zh-CN" sz="2000" dirty="0" err="1"/>
              <a:t>java.awt</a:t>
            </a:r>
            <a:r>
              <a:rPr lang="en-US" altLang="zh-CN" sz="2000" dirty="0"/>
              <a:t>;</a:t>
            </a:r>
          </a:p>
          <a:p>
            <a:pPr marL="0" indent="0">
              <a:buNone/>
            </a:pPr>
            <a:r>
              <a:rPr lang="en-US" altLang="zh-CN" sz="2000" dirty="0"/>
              <a:t>	import </a:t>
            </a:r>
            <a:r>
              <a:rPr lang="en-US" altLang="zh-CN" sz="2000" dirty="0" err="1"/>
              <a:t>java.awt.peer.CanvasPeer</a:t>
            </a:r>
            <a:r>
              <a:rPr lang="en-US" altLang="zh-CN" sz="2000" dirty="0"/>
              <a: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76</a:t>
            </a:fld>
            <a:endParaRPr lang="zh-CN" altLang="en-US" dirty="0"/>
          </a:p>
        </p:txBody>
      </p:sp>
      <p:sp>
        <p:nvSpPr>
          <p:cNvPr id="3" name="日期占位符 2"/>
          <p:cNvSpPr>
            <a:spLocks noGrp="1"/>
          </p:cNvSpPr>
          <p:nvPr>
            <p:ph type="dt" sz="half" idx="10"/>
          </p:nvPr>
        </p:nvSpPr>
        <p:spPr/>
        <p:txBody>
          <a:bodyPr/>
          <a:lstStyle/>
          <a:p>
            <a:fld id="{86FB649F-E3F4-4925-8FDD-5B7535DEE713}" type="datetime1">
              <a:rPr lang="zh-CN" altLang="en-US" smtClean="0"/>
              <a:t>2020/6/10</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159259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altLang="zh-CN" dirty="0"/>
              <a:t>Sun</a:t>
            </a:r>
            <a:r>
              <a:rPr lang="zh-CN" altLang="en-US" dirty="0"/>
              <a:t>公司推荐的</a:t>
            </a:r>
            <a:r>
              <a:rPr lang="en-US" altLang="zh-CN" dirty="0"/>
              <a:t>Java</a:t>
            </a:r>
            <a:r>
              <a:rPr lang="zh-CN" altLang="en-US" dirty="0"/>
              <a:t>编码规范</a:t>
            </a:r>
          </a:p>
        </p:txBody>
      </p:sp>
      <p:sp>
        <p:nvSpPr>
          <p:cNvPr id="490499" name="Rectangle 3"/>
          <p:cNvSpPr>
            <a:spLocks noGrp="1" noChangeArrowheads="1"/>
          </p:cNvSpPr>
          <p:nvPr>
            <p:ph type="body" idx="1"/>
          </p:nvPr>
        </p:nvSpPr>
        <p:spPr/>
        <p:txBody>
          <a:bodyPr>
            <a:normAutofit/>
          </a:bodyPr>
          <a:lstStyle/>
          <a:p>
            <a:r>
              <a:rPr lang="en-US" altLang="zh-CN" sz="2400" dirty="0"/>
              <a:t>3.1.3 </a:t>
            </a:r>
            <a:r>
              <a:rPr lang="zh-CN" altLang="en-US" sz="2400" dirty="0"/>
              <a:t>类和接口声明</a:t>
            </a:r>
            <a:r>
              <a:rPr lang="en-US" altLang="zh-CN" sz="2400" dirty="0"/>
              <a:t>(Class and Interface Declarations)</a:t>
            </a:r>
          </a:p>
          <a:p>
            <a:r>
              <a:rPr lang="zh-CN" altLang="en-US" sz="2000" dirty="0"/>
              <a:t>下表描述了类和接口声明的免修部分以及它们出现的先后次序。参见“</a:t>
            </a:r>
            <a:r>
              <a:rPr lang="en-US" altLang="zh-CN" sz="2000" dirty="0"/>
              <a:t>Java</a:t>
            </a:r>
            <a:r>
              <a:rPr lang="zh-CN" altLang="en-US" sz="2000" dirty="0"/>
              <a:t>源文件范例”中一个包含注释的例子。</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77</a:t>
            </a:fld>
            <a:endParaRPr lang="zh-CN" altLang="en-US" dirty="0"/>
          </a:p>
        </p:txBody>
      </p:sp>
      <p:sp>
        <p:nvSpPr>
          <p:cNvPr id="3" name="日期占位符 2"/>
          <p:cNvSpPr>
            <a:spLocks noGrp="1"/>
          </p:cNvSpPr>
          <p:nvPr>
            <p:ph type="dt" sz="half" idx="10"/>
          </p:nvPr>
        </p:nvSpPr>
        <p:spPr/>
        <p:txBody>
          <a:bodyPr/>
          <a:lstStyle/>
          <a:p>
            <a:fld id="{193BFF86-49CF-428F-946C-DAAF9BE5EE98}" type="datetime1">
              <a:rPr lang="zh-CN" altLang="en-US" smtClean="0"/>
              <a:t>2020/6/10</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2430420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23" name="Group 3"/>
          <p:cNvGraphicFramePr>
            <a:graphicFrameLocks noGrp="1"/>
          </p:cNvGraphicFramePr>
          <p:nvPr>
            <p:ph idx="1"/>
            <p:extLst>
              <p:ext uri="{D42A27DB-BD31-4B8C-83A1-F6EECF244321}">
                <p14:modId xmlns:p14="http://schemas.microsoft.com/office/powerpoint/2010/main" val="1442135763"/>
              </p:ext>
            </p:extLst>
          </p:nvPr>
        </p:nvGraphicFramePr>
        <p:xfrm>
          <a:off x="445771" y="760333"/>
          <a:ext cx="8412478" cy="3901222"/>
        </p:xfrm>
        <a:graphic>
          <a:graphicData uri="http://schemas.openxmlformats.org/drawingml/2006/table">
            <a:tbl>
              <a:tblPr/>
              <a:tblGrid>
                <a:gridCol w="358283">
                  <a:extLst>
                    <a:ext uri="{9D8B030D-6E8A-4147-A177-3AD203B41FA5}">
                      <a16:colId xmlns:a16="http://schemas.microsoft.com/office/drawing/2014/main" xmlns="" val="20000"/>
                    </a:ext>
                  </a:extLst>
                </a:gridCol>
                <a:gridCol w="2110596">
                  <a:extLst>
                    <a:ext uri="{9D8B030D-6E8A-4147-A177-3AD203B41FA5}">
                      <a16:colId xmlns:a16="http://schemas.microsoft.com/office/drawing/2014/main" xmlns="" val="20001"/>
                    </a:ext>
                  </a:extLst>
                </a:gridCol>
                <a:gridCol w="5943599">
                  <a:extLst>
                    <a:ext uri="{9D8B030D-6E8A-4147-A177-3AD203B41FA5}">
                      <a16:colId xmlns:a16="http://schemas.microsoft.com/office/drawing/2014/main" xmlns="" val="20002"/>
                    </a:ext>
                  </a:extLst>
                </a:gridCol>
              </a:tblGrid>
              <a:tr h="279146">
                <a:tc>
                  <a:txBody>
                    <a:bodyPr/>
                    <a:lstStyle/>
                    <a:p>
                      <a:pPr marL="0" marR="0" lvl="0" indent="0" algn="l" defTabSz="904875" rtl="0" eaLnBrk="1" fontAlgn="base" latinLnBrk="0" hangingPunct="1">
                        <a:lnSpc>
                          <a:spcPct val="100000"/>
                        </a:lnSpc>
                        <a:spcBef>
                          <a:spcPct val="20000"/>
                        </a:spcBef>
                        <a:spcAft>
                          <a:spcPct val="0"/>
                        </a:spcAft>
                        <a:buClr>
                          <a:srgbClr val="003366"/>
                        </a:buClr>
                        <a:buSzTx/>
                        <a:buFontTx/>
                        <a:buNone/>
                        <a:tabLst/>
                      </a:pPr>
                      <a:endParaRPr kumimoji="0" lang="zh-CN" altLang="zh-CN" sz="1600" b="0" i="0" u="none" strike="noStrike" cap="none" normalizeH="0" baseline="0" dirty="0">
                        <a:ln>
                          <a:noFill/>
                        </a:ln>
                        <a:solidFill>
                          <a:schemeClr val="bg1"/>
                        </a:solidFill>
                        <a:effectLst/>
                        <a:latin typeface="+mj-ea"/>
                        <a:ea typeface="+mj-ea"/>
                      </a:endParaRPr>
                    </a:p>
                  </a:txBody>
                  <a:tcPr marL="85760" marR="85760" marT="40481" marB="4048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7030A0"/>
                    </a:solidFill>
                  </a:tcPr>
                </a:tc>
                <a:tc>
                  <a:txBody>
                    <a:bodyPr/>
                    <a:lstStyle/>
                    <a:p>
                      <a:pPr marL="339725" marR="0" lvl="0" indent="-339725" algn="ctr" defTabSz="904875"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bg1"/>
                          </a:solidFill>
                          <a:effectLst/>
                          <a:latin typeface="+mj-ea"/>
                          <a:ea typeface="+mj-ea"/>
                          <a:cs typeface="Times New Roman" pitchFamily="18" charset="0"/>
                        </a:rPr>
                        <a:t>类</a:t>
                      </a:r>
                      <a:r>
                        <a:rPr kumimoji="0" lang="en-US" altLang="zh-CN" sz="1600" b="1" i="0" u="none" strike="noStrike" cap="none" normalizeH="0" baseline="0" dirty="0">
                          <a:ln>
                            <a:noFill/>
                          </a:ln>
                          <a:solidFill>
                            <a:schemeClr val="bg1"/>
                          </a:solidFill>
                          <a:effectLst/>
                          <a:latin typeface="+mj-ea"/>
                          <a:ea typeface="+mj-ea"/>
                          <a:cs typeface="Times New Roman" pitchFamily="18" charset="0"/>
                        </a:rPr>
                        <a:t>/</a:t>
                      </a:r>
                      <a:r>
                        <a:rPr kumimoji="0" lang="zh-CN" altLang="en-US" sz="1600" b="1" i="0" u="none" strike="noStrike" cap="none" normalizeH="0" baseline="0" dirty="0">
                          <a:ln>
                            <a:noFill/>
                          </a:ln>
                          <a:solidFill>
                            <a:schemeClr val="bg1"/>
                          </a:solidFill>
                          <a:effectLst/>
                          <a:latin typeface="+mj-ea"/>
                          <a:ea typeface="+mj-ea"/>
                          <a:cs typeface="Times New Roman" pitchFamily="18" charset="0"/>
                        </a:rPr>
                        <a:t>接口声明的各部分</a:t>
                      </a:r>
                    </a:p>
                  </a:txBody>
                  <a:tcPr marL="85760" marR="85760" marT="40481" marB="4048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7030A0"/>
                    </a:solidFill>
                  </a:tcPr>
                </a:tc>
                <a:tc>
                  <a:txBody>
                    <a:bodyPr/>
                    <a:lstStyle/>
                    <a:p>
                      <a:pPr marL="339725" marR="0" lvl="0" indent="-339725" algn="ctr" defTabSz="904875"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bg1"/>
                          </a:solidFill>
                          <a:effectLst/>
                          <a:latin typeface="+mj-ea"/>
                          <a:ea typeface="+mj-ea"/>
                          <a:cs typeface="Times New Roman" pitchFamily="18" charset="0"/>
                        </a:rPr>
                        <a:t>注解</a:t>
                      </a:r>
                    </a:p>
                  </a:txBody>
                  <a:tcPr marL="85760" marR="85760" marT="40481" marB="4048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7030A0"/>
                    </a:solidFill>
                  </a:tcPr>
                </a:tc>
                <a:extLst>
                  <a:ext uri="{0D108BD9-81ED-4DB2-BD59-A6C34878D82A}">
                    <a16:rowId xmlns:a16="http://schemas.microsoft.com/office/drawing/2014/main" xmlns="" val="10000"/>
                  </a:ext>
                </a:extLst>
              </a:tr>
              <a:tr h="427240">
                <a:tc>
                  <a:txBody>
                    <a:bodyPr/>
                    <a:lstStyle/>
                    <a:p>
                      <a:pPr marL="339725" marR="0" lvl="0" indent="-339725" algn="ctr" defTabSz="904875"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j-ea"/>
                          <a:ea typeface="+mj-ea"/>
                          <a:cs typeface="Times New Roman" pitchFamily="18" charset="0"/>
                        </a:rPr>
                        <a:t>1</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mj-ea"/>
                          <a:ea typeface="+mj-ea"/>
                          <a:cs typeface="Times New Roman" pitchFamily="18" charset="0"/>
                        </a:rPr>
                        <a:t>类</a:t>
                      </a:r>
                      <a:r>
                        <a:rPr kumimoji="0" lang="en-US" altLang="zh-CN" sz="1600" b="0" i="0" u="none" strike="noStrike" cap="none" normalizeH="0" baseline="0" dirty="0">
                          <a:ln>
                            <a:noFill/>
                          </a:ln>
                          <a:solidFill>
                            <a:schemeClr val="tx1"/>
                          </a:solidFill>
                          <a:effectLst/>
                          <a:latin typeface="+mj-ea"/>
                          <a:ea typeface="+mj-ea"/>
                          <a:cs typeface="Times New Roman" pitchFamily="18" charset="0"/>
                        </a:rPr>
                        <a:t>/</a:t>
                      </a:r>
                      <a:r>
                        <a:rPr kumimoji="0" lang="zh-CN" altLang="en-US" sz="1600" b="0" i="0" u="none" strike="noStrike" cap="none" normalizeH="0" baseline="0" dirty="0">
                          <a:ln>
                            <a:noFill/>
                          </a:ln>
                          <a:solidFill>
                            <a:schemeClr val="tx1"/>
                          </a:solidFill>
                          <a:effectLst/>
                          <a:latin typeface="+mj-ea"/>
                          <a:ea typeface="+mj-ea"/>
                          <a:cs typeface="Times New Roman" pitchFamily="18" charset="0"/>
                        </a:rPr>
                        <a:t>接口文档注释</a:t>
                      </a:r>
                    </a:p>
                    <a:p>
                      <a:pPr marL="339725" marR="0" lvl="0" indent="-339725" algn="l" defTabSz="904875"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j-ea"/>
                          <a:ea typeface="+mj-ea"/>
                          <a:cs typeface="Times New Roman" pitchFamily="18" charset="0"/>
                        </a:rPr>
                        <a:t>(/ **…* /)</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mj-ea"/>
                          <a:ea typeface="+mj-ea"/>
                          <a:cs typeface="Times New Roman" pitchFamily="18" charset="0"/>
                        </a:rPr>
                        <a:t>该注释中所包含的信息，参见“文档注释”</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extLst>
                  <a:ext uri="{0D108BD9-81ED-4DB2-BD59-A6C34878D82A}">
                    <a16:rowId xmlns:a16="http://schemas.microsoft.com/office/drawing/2014/main" xmlns="" val="10001"/>
                  </a:ext>
                </a:extLst>
              </a:tr>
              <a:tr h="244035">
                <a:tc>
                  <a:txBody>
                    <a:bodyPr/>
                    <a:lstStyle/>
                    <a:p>
                      <a:pPr marL="339725" marR="0" lvl="0" indent="-339725" algn="ctr" defTabSz="904875"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j-ea"/>
                          <a:ea typeface="+mj-ea"/>
                          <a:cs typeface="Times New Roman" pitchFamily="18" charset="0"/>
                        </a:rPr>
                        <a:t>2</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mj-ea"/>
                          <a:ea typeface="+mj-ea"/>
                          <a:cs typeface="Times New Roman" pitchFamily="18" charset="0"/>
                        </a:rPr>
                        <a:t>类</a:t>
                      </a:r>
                      <a:r>
                        <a:rPr kumimoji="0" lang="en-US" altLang="zh-CN" sz="1600" b="0" i="0" u="none" strike="noStrike" cap="none" normalizeH="0" baseline="0" dirty="0">
                          <a:ln>
                            <a:noFill/>
                          </a:ln>
                          <a:solidFill>
                            <a:schemeClr val="tx1"/>
                          </a:solidFill>
                          <a:effectLst/>
                          <a:latin typeface="+mj-ea"/>
                          <a:ea typeface="+mj-ea"/>
                          <a:cs typeface="Times New Roman" pitchFamily="18" charset="0"/>
                        </a:rPr>
                        <a:t>/</a:t>
                      </a:r>
                      <a:r>
                        <a:rPr kumimoji="0" lang="zh-CN" altLang="en-US" sz="1600" b="0" i="0" u="none" strike="noStrike" cap="none" normalizeH="0" baseline="0" dirty="0">
                          <a:ln>
                            <a:noFill/>
                          </a:ln>
                          <a:solidFill>
                            <a:schemeClr val="tx1"/>
                          </a:solidFill>
                          <a:effectLst/>
                          <a:latin typeface="+mj-ea"/>
                          <a:ea typeface="+mj-ea"/>
                          <a:cs typeface="Times New Roman" pitchFamily="18" charset="0"/>
                        </a:rPr>
                        <a:t>接口的声明</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l" defTabSz="904875" rtl="0" eaLnBrk="1" fontAlgn="base" latinLnBrk="0" hangingPunct="1">
                        <a:lnSpc>
                          <a:spcPct val="100000"/>
                        </a:lnSpc>
                        <a:spcBef>
                          <a:spcPct val="20000"/>
                        </a:spcBef>
                        <a:spcAft>
                          <a:spcPct val="0"/>
                        </a:spcAft>
                        <a:buClr>
                          <a:srgbClr val="003366"/>
                        </a:buClr>
                        <a:buSzTx/>
                        <a:buFontTx/>
                        <a:buNone/>
                        <a:tabLst/>
                      </a:pPr>
                      <a:endParaRPr kumimoji="0" lang="zh-CN" altLang="zh-CN" sz="1600" b="0" i="0" u="none" strike="noStrike" cap="none" normalizeH="0" baseline="0" dirty="0">
                        <a:ln>
                          <a:noFill/>
                        </a:ln>
                        <a:solidFill>
                          <a:schemeClr val="tx1"/>
                        </a:solidFill>
                        <a:effectLst/>
                        <a:latin typeface="+mj-ea"/>
                        <a:ea typeface="+mj-ea"/>
                      </a:endParaRP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extLst>
                  <a:ext uri="{0D108BD9-81ED-4DB2-BD59-A6C34878D82A}">
                    <a16:rowId xmlns:a16="http://schemas.microsoft.com/office/drawing/2014/main" xmlns="" val="10002"/>
                  </a:ext>
                </a:extLst>
              </a:tr>
              <a:tr h="610445">
                <a:tc>
                  <a:txBody>
                    <a:bodyPr/>
                    <a:lstStyle/>
                    <a:p>
                      <a:pPr marL="339725" marR="0" lvl="0" indent="-339725" algn="ctr" defTabSz="904875"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j-ea"/>
                          <a:ea typeface="+mj-ea"/>
                          <a:cs typeface="Times New Roman" pitchFamily="18" charset="0"/>
                        </a:rPr>
                        <a:t>3</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mj-ea"/>
                          <a:ea typeface="+mj-ea"/>
                          <a:cs typeface="Times New Roman" pitchFamily="18" charset="0"/>
                        </a:rPr>
                        <a:t>类</a:t>
                      </a:r>
                      <a:r>
                        <a:rPr kumimoji="0" lang="en-US" altLang="zh-CN" sz="1600" b="0" i="0" u="none" strike="noStrike" cap="none" normalizeH="0" baseline="0" dirty="0">
                          <a:ln>
                            <a:noFill/>
                          </a:ln>
                          <a:solidFill>
                            <a:schemeClr val="tx1"/>
                          </a:solidFill>
                          <a:effectLst/>
                          <a:latin typeface="+mj-ea"/>
                          <a:ea typeface="+mj-ea"/>
                          <a:cs typeface="Times New Roman" pitchFamily="18" charset="0"/>
                        </a:rPr>
                        <a:t>/</a:t>
                      </a:r>
                      <a:r>
                        <a:rPr kumimoji="0" lang="zh-CN" altLang="en-US" sz="1600" b="0" i="0" u="none" strike="noStrike" cap="none" normalizeH="0" baseline="0" dirty="0">
                          <a:ln>
                            <a:noFill/>
                          </a:ln>
                          <a:solidFill>
                            <a:schemeClr val="tx1"/>
                          </a:solidFill>
                          <a:effectLst/>
                          <a:latin typeface="+mj-ea"/>
                          <a:ea typeface="+mj-ea"/>
                          <a:cs typeface="Times New Roman" pitchFamily="18" charset="0"/>
                        </a:rPr>
                        <a:t>接口实现的注释</a:t>
                      </a:r>
                    </a:p>
                    <a:p>
                      <a:pPr marL="339725" marR="0" lvl="0" indent="-339725" algn="l" defTabSz="904875"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j-ea"/>
                          <a:ea typeface="+mj-ea"/>
                          <a:cs typeface="Times New Roman" pitchFamily="18" charset="0"/>
                        </a:rPr>
                        <a:t>(/ *…* /)</a:t>
                      </a:r>
                    </a:p>
                    <a:p>
                      <a:pPr marL="339725" marR="0" lvl="0" indent="-339725" algn="l" defTabSz="904875"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mj-ea"/>
                          <a:ea typeface="+mj-ea"/>
                          <a:cs typeface="Times New Roman" pitchFamily="18" charset="0"/>
                        </a:rPr>
                        <a:t>如果有必要的话</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l" defTabSz="904875"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a:ln>
                            <a:noFill/>
                          </a:ln>
                          <a:solidFill>
                            <a:schemeClr val="tx1"/>
                          </a:solidFill>
                          <a:effectLst/>
                          <a:latin typeface="+mj-ea"/>
                          <a:ea typeface="+mj-ea"/>
                          <a:cs typeface="Times New Roman" pitchFamily="18" charset="0"/>
                        </a:rPr>
                        <a:t>该注释应包含任何有关整个类或接口的信息，而这些信息又适合作为类</a:t>
                      </a:r>
                      <a:r>
                        <a:rPr kumimoji="0" lang="en-US" altLang="zh-CN" sz="1600" b="0" i="0" u="none" strike="noStrike" cap="none" normalizeH="0" baseline="0" dirty="0">
                          <a:ln>
                            <a:noFill/>
                          </a:ln>
                          <a:solidFill>
                            <a:schemeClr val="tx1"/>
                          </a:solidFill>
                          <a:effectLst/>
                          <a:latin typeface="+mj-ea"/>
                          <a:ea typeface="+mj-ea"/>
                          <a:cs typeface="Times New Roman" pitchFamily="18" charset="0"/>
                        </a:rPr>
                        <a:t>/</a:t>
                      </a:r>
                      <a:r>
                        <a:rPr kumimoji="0" lang="zh-CN" altLang="en-US" sz="1600" b="0" i="0" u="none" strike="noStrike" cap="none" normalizeH="0" baseline="0" dirty="0">
                          <a:ln>
                            <a:noFill/>
                          </a:ln>
                          <a:solidFill>
                            <a:schemeClr val="tx1"/>
                          </a:solidFill>
                          <a:effectLst/>
                          <a:latin typeface="+mj-ea"/>
                          <a:ea typeface="+mj-ea"/>
                          <a:cs typeface="Times New Roman" pitchFamily="18" charset="0"/>
                        </a:rPr>
                        <a:t>接口文档注释。</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extLst>
                  <a:ext uri="{0D108BD9-81ED-4DB2-BD59-A6C34878D82A}">
                    <a16:rowId xmlns:a16="http://schemas.microsoft.com/office/drawing/2014/main" xmlns="" val="10003"/>
                  </a:ext>
                </a:extLst>
              </a:tr>
              <a:tr h="610445">
                <a:tc>
                  <a:txBody>
                    <a:bodyPr/>
                    <a:lstStyle/>
                    <a:p>
                      <a:pPr marL="339725" marR="0" lvl="0" indent="-339725" algn="ctr" defTabSz="904875"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j-ea"/>
                          <a:ea typeface="+mj-ea"/>
                          <a:cs typeface="Times New Roman" pitchFamily="18" charset="0"/>
                        </a:rPr>
                        <a:t>4</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mj-ea"/>
                          <a:ea typeface="+mj-ea"/>
                          <a:cs typeface="Times New Roman" pitchFamily="18" charset="0"/>
                        </a:rPr>
                        <a:t>类的</a:t>
                      </a:r>
                      <a:r>
                        <a:rPr kumimoji="0" lang="en-US" altLang="zh-CN" sz="1600" b="0" i="0" u="none" strike="noStrike" cap="none" normalizeH="0" baseline="0" dirty="0">
                          <a:ln>
                            <a:noFill/>
                          </a:ln>
                          <a:solidFill>
                            <a:schemeClr val="tx1"/>
                          </a:solidFill>
                          <a:effectLst/>
                          <a:latin typeface="+mj-ea"/>
                          <a:ea typeface="+mj-ea"/>
                          <a:cs typeface="Times New Roman" pitchFamily="18" charset="0"/>
                        </a:rPr>
                        <a:t>(</a:t>
                      </a:r>
                      <a:r>
                        <a:rPr kumimoji="0" lang="zh-CN" altLang="en-US" sz="1600" b="0" i="0" u="none" strike="noStrike" cap="none" normalizeH="0" baseline="0" dirty="0">
                          <a:ln>
                            <a:noFill/>
                          </a:ln>
                          <a:solidFill>
                            <a:schemeClr val="tx1"/>
                          </a:solidFill>
                          <a:effectLst/>
                          <a:latin typeface="+mj-ea"/>
                          <a:ea typeface="+mj-ea"/>
                          <a:cs typeface="Times New Roman" pitchFamily="18" charset="0"/>
                        </a:rPr>
                        <a:t>静态</a:t>
                      </a:r>
                      <a:r>
                        <a:rPr kumimoji="0" lang="en-US" altLang="zh-CN" sz="1600" b="0" i="0" u="none" strike="noStrike" cap="none" normalizeH="0" baseline="0" dirty="0">
                          <a:ln>
                            <a:noFill/>
                          </a:ln>
                          <a:solidFill>
                            <a:schemeClr val="tx1"/>
                          </a:solidFill>
                          <a:effectLst/>
                          <a:latin typeface="+mj-ea"/>
                          <a:ea typeface="+mj-ea"/>
                          <a:cs typeface="Times New Roman" pitchFamily="18" charset="0"/>
                        </a:rPr>
                        <a:t>)</a:t>
                      </a:r>
                      <a:r>
                        <a:rPr kumimoji="0" lang="zh-CN" altLang="en-US" sz="1600" b="0" i="0" u="none" strike="noStrike" cap="none" normalizeH="0" baseline="0" dirty="0">
                          <a:ln>
                            <a:noFill/>
                          </a:ln>
                          <a:solidFill>
                            <a:schemeClr val="tx1"/>
                          </a:solidFill>
                          <a:effectLst/>
                          <a:latin typeface="+mj-ea"/>
                          <a:ea typeface="+mj-ea"/>
                          <a:cs typeface="Times New Roman" pitchFamily="18" charset="0"/>
                        </a:rPr>
                        <a:t>变量</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l" defTabSz="904875"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a:ln>
                            <a:noFill/>
                          </a:ln>
                          <a:solidFill>
                            <a:schemeClr val="tx1"/>
                          </a:solidFill>
                          <a:effectLst/>
                          <a:latin typeface="+mj-ea"/>
                          <a:ea typeface="+mj-ea"/>
                          <a:cs typeface="Times New Roman" pitchFamily="18" charset="0"/>
                        </a:rPr>
                        <a:t>首先是类的</a:t>
                      </a:r>
                      <a:r>
                        <a:rPr kumimoji="0" lang="en-US" altLang="zh-CN" sz="1600" b="0" i="0" u="none" strike="noStrike" cap="none" normalizeH="0" baseline="0" dirty="0">
                          <a:ln>
                            <a:noFill/>
                          </a:ln>
                          <a:solidFill>
                            <a:schemeClr val="tx1"/>
                          </a:solidFill>
                          <a:effectLst/>
                          <a:latin typeface="+mj-ea"/>
                          <a:ea typeface="+mj-ea"/>
                          <a:cs typeface="Times New Roman" pitchFamily="18" charset="0"/>
                        </a:rPr>
                        <a:t>public</a:t>
                      </a:r>
                      <a:r>
                        <a:rPr kumimoji="0" lang="zh-CN" altLang="en-US" sz="1600" b="0" i="0" u="none" strike="noStrike" cap="none" normalizeH="0" baseline="0" dirty="0">
                          <a:ln>
                            <a:noFill/>
                          </a:ln>
                          <a:solidFill>
                            <a:schemeClr val="tx1"/>
                          </a:solidFill>
                          <a:effectLst/>
                          <a:latin typeface="+mj-ea"/>
                          <a:ea typeface="+mj-ea"/>
                          <a:cs typeface="Times New Roman" pitchFamily="18" charset="0"/>
                        </a:rPr>
                        <a:t>变量，随后是</a:t>
                      </a:r>
                      <a:r>
                        <a:rPr kumimoji="0" lang="en-US" altLang="zh-CN" sz="1600" b="0" i="0" u="none" strike="noStrike" cap="none" normalizeH="0" baseline="0" dirty="0">
                          <a:ln>
                            <a:noFill/>
                          </a:ln>
                          <a:solidFill>
                            <a:schemeClr val="tx1"/>
                          </a:solidFill>
                          <a:effectLst/>
                          <a:latin typeface="+mj-ea"/>
                          <a:ea typeface="+mj-ea"/>
                          <a:cs typeface="Times New Roman" pitchFamily="18" charset="0"/>
                        </a:rPr>
                        <a:t>protected</a:t>
                      </a:r>
                      <a:r>
                        <a:rPr kumimoji="0" lang="zh-CN" altLang="en-US" sz="1600" b="0" i="0" u="none" strike="noStrike" cap="none" normalizeH="0" baseline="0" dirty="0">
                          <a:ln>
                            <a:noFill/>
                          </a:ln>
                          <a:solidFill>
                            <a:schemeClr val="tx1"/>
                          </a:solidFill>
                          <a:effectLst/>
                          <a:latin typeface="+mj-ea"/>
                          <a:ea typeface="+mj-ea"/>
                          <a:cs typeface="Times New Roman" pitchFamily="18" charset="0"/>
                        </a:rPr>
                        <a:t>变量，再后是包一级别的变量</a:t>
                      </a:r>
                      <a:r>
                        <a:rPr kumimoji="0" lang="en-US" altLang="zh-CN" sz="1600" b="0" i="0" u="none" strike="noStrike" cap="none" normalizeH="0" baseline="0" dirty="0">
                          <a:ln>
                            <a:noFill/>
                          </a:ln>
                          <a:solidFill>
                            <a:schemeClr val="tx1"/>
                          </a:solidFill>
                          <a:effectLst/>
                          <a:latin typeface="+mj-ea"/>
                          <a:ea typeface="+mj-ea"/>
                          <a:cs typeface="Times New Roman" pitchFamily="18" charset="0"/>
                        </a:rPr>
                        <a:t>(</a:t>
                      </a:r>
                      <a:r>
                        <a:rPr kumimoji="0" lang="zh-CN" altLang="en-US" sz="1600" b="0" i="0" u="none" strike="noStrike" cap="none" normalizeH="0" baseline="0" dirty="0">
                          <a:ln>
                            <a:noFill/>
                          </a:ln>
                          <a:solidFill>
                            <a:schemeClr val="tx1"/>
                          </a:solidFill>
                          <a:effectLst/>
                          <a:latin typeface="+mj-ea"/>
                          <a:ea typeface="+mj-ea"/>
                          <a:cs typeface="Times New Roman" pitchFamily="18" charset="0"/>
                        </a:rPr>
                        <a:t>没有访问修饰符</a:t>
                      </a:r>
                      <a:r>
                        <a:rPr kumimoji="0" lang="en-US" altLang="zh-CN" sz="1600" b="0" i="0" u="none" strike="noStrike" cap="none" normalizeH="0" baseline="0" dirty="0">
                          <a:ln>
                            <a:noFill/>
                          </a:ln>
                          <a:solidFill>
                            <a:schemeClr val="tx1"/>
                          </a:solidFill>
                          <a:effectLst/>
                          <a:latin typeface="+mj-ea"/>
                          <a:ea typeface="+mj-ea"/>
                          <a:cs typeface="Times New Roman" pitchFamily="18" charset="0"/>
                        </a:rPr>
                        <a:t>)</a:t>
                      </a:r>
                      <a:r>
                        <a:rPr kumimoji="0" lang="zh-CN" altLang="en-US" sz="1600" b="0" i="0" u="none" strike="noStrike" cap="none" normalizeH="0" baseline="0" dirty="0">
                          <a:ln>
                            <a:noFill/>
                          </a:ln>
                          <a:solidFill>
                            <a:schemeClr val="tx1"/>
                          </a:solidFill>
                          <a:effectLst/>
                          <a:latin typeface="+mj-ea"/>
                          <a:ea typeface="+mj-ea"/>
                          <a:cs typeface="Times New Roman" pitchFamily="18" charset="0"/>
                        </a:rPr>
                        <a:t>，最后是</a:t>
                      </a:r>
                      <a:r>
                        <a:rPr kumimoji="0" lang="en-US" altLang="zh-CN" sz="1600" b="0" i="0" u="none" strike="noStrike" cap="none" normalizeH="0" baseline="0" dirty="0">
                          <a:ln>
                            <a:noFill/>
                          </a:ln>
                          <a:solidFill>
                            <a:schemeClr val="tx1"/>
                          </a:solidFill>
                          <a:effectLst/>
                          <a:latin typeface="+mj-ea"/>
                          <a:ea typeface="+mj-ea"/>
                          <a:cs typeface="Times New Roman" pitchFamily="18" charset="0"/>
                        </a:rPr>
                        <a:t>private</a:t>
                      </a:r>
                      <a:r>
                        <a:rPr kumimoji="0" lang="zh-CN" altLang="en-US" sz="1600" b="0" i="0" u="none" strike="noStrike" cap="none" normalizeH="0" baseline="0" dirty="0">
                          <a:ln>
                            <a:noFill/>
                          </a:ln>
                          <a:solidFill>
                            <a:schemeClr val="tx1"/>
                          </a:solidFill>
                          <a:effectLst/>
                          <a:latin typeface="+mj-ea"/>
                          <a:ea typeface="+mj-ea"/>
                          <a:cs typeface="Times New Roman" pitchFamily="18" charset="0"/>
                        </a:rPr>
                        <a:t>变量。</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extLst>
                  <a:ext uri="{0D108BD9-81ED-4DB2-BD59-A6C34878D82A}">
                    <a16:rowId xmlns:a16="http://schemas.microsoft.com/office/drawing/2014/main" xmlns="" val="10004"/>
                  </a:ext>
                </a:extLst>
              </a:tr>
              <a:tr h="610445">
                <a:tc>
                  <a:txBody>
                    <a:bodyPr/>
                    <a:lstStyle/>
                    <a:p>
                      <a:pPr marL="339725" marR="0" lvl="0" indent="-339725" algn="ctr" defTabSz="904875"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j-ea"/>
                          <a:ea typeface="+mj-ea"/>
                          <a:cs typeface="Times New Roman" pitchFamily="18" charset="0"/>
                        </a:rPr>
                        <a:t>5</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mj-ea"/>
                          <a:ea typeface="+mj-ea"/>
                          <a:cs typeface="Times New Roman" pitchFamily="18" charset="0"/>
                        </a:rPr>
                        <a:t>实例变量</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l" defTabSz="904875"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a:ln>
                            <a:noFill/>
                          </a:ln>
                          <a:solidFill>
                            <a:schemeClr val="tx1"/>
                          </a:solidFill>
                          <a:effectLst/>
                          <a:latin typeface="+mj-ea"/>
                          <a:ea typeface="+mj-ea"/>
                          <a:cs typeface="Times New Roman" pitchFamily="18" charset="0"/>
                        </a:rPr>
                        <a:t>首先是</a:t>
                      </a:r>
                      <a:r>
                        <a:rPr kumimoji="0" lang="en-US" altLang="zh-CN" sz="1600" b="0" i="0" u="none" strike="noStrike" cap="none" normalizeH="0" baseline="0" dirty="0">
                          <a:ln>
                            <a:noFill/>
                          </a:ln>
                          <a:solidFill>
                            <a:schemeClr val="tx1"/>
                          </a:solidFill>
                          <a:effectLst/>
                          <a:latin typeface="+mj-ea"/>
                          <a:ea typeface="+mj-ea"/>
                          <a:cs typeface="Times New Roman" pitchFamily="18" charset="0"/>
                        </a:rPr>
                        <a:t>public</a:t>
                      </a:r>
                      <a:r>
                        <a:rPr kumimoji="0" lang="zh-CN" altLang="en-US" sz="1600" b="0" i="0" u="none" strike="noStrike" cap="none" normalizeH="0" baseline="0" dirty="0">
                          <a:ln>
                            <a:noFill/>
                          </a:ln>
                          <a:solidFill>
                            <a:schemeClr val="tx1"/>
                          </a:solidFill>
                          <a:effectLst/>
                          <a:latin typeface="+mj-ea"/>
                          <a:ea typeface="+mj-ea"/>
                          <a:cs typeface="Times New Roman" pitchFamily="18" charset="0"/>
                        </a:rPr>
                        <a:t>变量，随后是</a:t>
                      </a:r>
                      <a:r>
                        <a:rPr kumimoji="0" lang="en-US" altLang="zh-CN" sz="1600" b="0" i="0" u="none" strike="noStrike" cap="none" normalizeH="0" baseline="0" dirty="0">
                          <a:ln>
                            <a:noFill/>
                          </a:ln>
                          <a:solidFill>
                            <a:schemeClr val="tx1"/>
                          </a:solidFill>
                          <a:effectLst/>
                          <a:latin typeface="+mj-ea"/>
                          <a:ea typeface="+mj-ea"/>
                          <a:cs typeface="Times New Roman" pitchFamily="18" charset="0"/>
                        </a:rPr>
                        <a:t>protected</a:t>
                      </a:r>
                      <a:r>
                        <a:rPr kumimoji="0" lang="zh-CN" altLang="en-US" sz="1600" b="0" i="0" u="none" strike="noStrike" cap="none" normalizeH="0" baseline="0" dirty="0">
                          <a:ln>
                            <a:noFill/>
                          </a:ln>
                          <a:solidFill>
                            <a:schemeClr val="tx1"/>
                          </a:solidFill>
                          <a:effectLst/>
                          <a:latin typeface="+mj-ea"/>
                          <a:ea typeface="+mj-ea"/>
                          <a:cs typeface="Times New Roman" pitchFamily="18" charset="0"/>
                        </a:rPr>
                        <a:t>变量，再后是包一级别的变量</a:t>
                      </a:r>
                      <a:r>
                        <a:rPr kumimoji="0" lang="en-US" altLang="zh-CN" sz="1600" b="0" i="0" u="none" strike="noStrike" cap="none" normalizeH="0" baseline="0" dirty="0">
                          <a:ln>
                            <a:noFill/>
                          </a:ln>
                          <a:solidFill>
                            <a:schemeClr val="tx1"/>
                          </a:solidFill>
                          <a:effectLst/>
                          <a:latin typeface="+mj-ea"/>
                          <a:ea typeface="+mj-ea"/>
                          <a:cs typeface="Times New Roman" pitchFamily="18" charset="0"/>
                        </a:rPr>
                        <a:t>(</a:t>
                      </a:r>
                      <a:r>
                        <a:rPr kumimoji="0" lang="zh-CN" altLang="en-US" sz="1600" b="0" i="0" u="none" strike="noStrike" cap="none" normalizeH="0" baseline="0" dirty="0">
                          <a:ln>
                            <a:noFill/>
                          </a:ln>
                          <a:solidFill>
                            <a:schemeClr val="tx1"/>
                          </a:solidFill>
                          <a:effectLst/>
                          <a:latin typeface="+mj-ea"/>
                          <a:ea typeface="+mj-ea"/>
                          <a:cs typeface="Times New Roman" pitchFamily="18" charset="0"/>
                        </a:rPr>
                        <a:t>没有访问修饰符</a:t>
                      </a:r>
                      <a:r>
                        <a:rPr kumimoji="0" lang="en-US" altLang="zh-CN" sz="1600" b="0" i="0" u="none" strike="noStrike" cap="none" normalizeH="0" baseline="0" dirty="0">
                          <a:ln>
                            <a:noFill/>
                          </a:ln>
                          <a:solidFill>
                            <a:schemeClr val="tx1"/>
                          </a:solidFill>
                          <a:effectLst/>
                          <a:latin typeface="+mj-ea"/>
                          <a:ea typeface="+mj-ea"/>
                          <a:cs typeface="Times New Roman" pitchFamily="18" charset="0"/>
                        </a:rPr>
                        <a:t>)</a:t>
                      </a:r>
                      <a:r>
                        <a:rPr kumimoji="0" lang="zh-CN" altLang="en-US" sz="1600" b="0" i="0" u="none" strike="noStrike" cap="none" normalizeH="0" baseline="0" dirty="0">
                          <a:ln>
                            <a:noFill/>
                          </a:ln>
                          <a:solidFill>
                            <a:schemeClr val="tx1"/>
                          </a:solidFill>
                          <a:effectLst/>
                          <a:latin typeface="+mj-ea"/>
                          <a:ea typeface="+mj-ea"/>
                          <a:cs typeface="Times New Roman" pitchFamily="18" charset="0"/>
                        </a:rPr>
                        <a:t>，最后是</a:t>
                      </a:r>
                      <a:r>
                        <a:rPr kumimoji="0" lang="en-US" altLang="zh-CN" sz="1600" b="0" i="0" u="none" strike="noStrike" cap="none" normalizeH="0" baseline="0" dirty="0">
                          <a:ln>
                            <a:noFill/>
                          </a:ln>
                          <a:solidFill>
                            <a:schemeClr val="tx1"/>
                          </a:solidFill>
                          <a:effectLst/>
                          <a:latin typeface="+mj-ea"/>
                          <a:ea typeface="+mj-ea"/>
                          <a:cs typeface="Times New Roman" pitchFamily="18" charset="0"/>
                        </a:rPr>
                        <a:t>private</a:t>
                      </a:r>
                      <a:r>
                        <a:rPr kumimoji="0" lang="zh-CN" altLang="en-US" sz="1600" b="0" i="0" u="none" strike="noStrike" cap="none" normalizeH="0" baseline="0" dirty="0">
                          <a:ln>
                            <a:noFill/>
                          </a:ln>
                          <a:solidFill>
                            <a:schemeClr val="tx1"/>
                          </a:solidFill>
                          <a:effectLst/>
                          <a:latin typeface="+mj-ea"/>
                          <a:ea typeface="+mj-ea"/>
                          <a:cs typeface="Times New Roman" pitchFamily="18" charset="0"/>
                        </a:rPr>
                        <a:t>变量。</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extLst>
                  <a:ext uri="{0D108BD9-81ED-4DB2-BD59-A6C34878D82A}">
                    <a16:rowId xmlns:a16="http://schemas.microsoft.com/office/drawing/2014/main" xmlns="" val="10005"/>
                  </a:ext>
                </a:extLst>
              </a:tr>
              <a:tr h="244035">
                <a:tc>
                  <a:txBody>
                    <a:bodyPr/>
                    <a:lstStyle/>
                    <a:p>
                      <a:pPr marL="339725" marR="0" lvl="0" indent="-339725" algn="ctr" defTabSz="904875"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j-ea"/>
                          <a:ea typeface="+mj-ea"/>
                          <a:cs typeface="Times New Roman" pitchFamily="18" charset="0"/>
                        </a:rPr>
                        <a:t>6</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mj-ea"/>
                          <a:ea typeface="+mj-ea"/>
                          <a:cs typeface="Times New Roman" pitchFamily="18" charset="0"/>
                        </a:rPr>
                        <a:t>构造器</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l" defTabSz="904875" rtl="0" eaLnBrk="1" fontAlgn="base" latinLnBrk="0" hangingPunct="1">
                        <a:lnSpc>
                          <a:spcPct val="100000"/>
                        </a:lnSpc>
                        <a:spcBef>
                          <a:spcPct val="20000"/>
                        </a:spcBef>
                        <a:spcAft>
                          <a:spcPct val="0"/>
                        </a:spcAft>
                        <a:buClr>
                          <a:srgbClr val="003366"/>
                        </a:buClr>
                        <a:buSzTx/>
                        <a:buFont typeface="Arial" panose="020B0604020202020204" pitchFamily="34" charset="0"/>
                        <a:buNone/>
                        <a:tabLst/>
                      </a:pPr>
                      <a:endParaRPr kumimoji="0" lang="zh-CN" altLang="zh-CN" sz="1600" b="0" i="0" u="none" strike="noStrike" cap="none" normalizeH="0" baseline="0" dirty="0">
                        <a:ln>
                          <a:noFill/>
                        </a:ln>
                        <a:solidFill>
                          <a:schemeClr val="tx1"/>
                        </a:solidFill>
                        <a:effectLst/>
                        <a:latin typeface="+mj-ea"/>
                        <a:ea typeface="+mj-ea"/>
                      </a:endParaRP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extLst>
                  <a:ext uri="{0D108BD9-81ED-4DB2-BD59-A6C34878D82A}">
                    <a16:rowId xmlns:a16="http://schemas.microsoft.com/office/drawing/2014/main" xmlns="" val="10006"/>
                  </a:ext>
                </a:extLst>
              </a:tr>
              <a:tr h="279146">
                <a:tc>
                  <a:txBody>
                    <a:bodyPr/>
                    <a:lstStyle/>
                    <a:p>
                      <a:pPr marL="339725" marR="0" lvl="0" indent="-339725" algn="ctr" defTabSz="904875"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j-ea"/>
                          <a:ea typeface="+mj-ea"/>
                          <a:cs typeface="Times New Roman" pitchFamily="18" charset="0"/>
                        </a:rPr>
                        <a:t>7</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mj-ea"/>
                          <a:ea typeface="+mj-ea"/>
                          <a:cs typeface="Times New Roman" pitchFamily="18" charset="0"/>
                        </a:rPr>
                        <a:t>方法</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l" defTabSz="904875"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a:ln>
                            <a:noFill/>
                          </a:ln>
                          <a:solidFill>
                            <a:schemeClr val="tx1"/>
                          </a:solidFill>
                          <a:effectLst/>
                          <a:latin typeface="+mj-ea"/>
                          <a:ea typeface="+mj-ea"/>
                          <a:cs typeface="Times New Roman" pitchFamily="18" charset="0"/>
                        </a:rPr>
                        <a:t>这些方法应该按功能，而非作用域或访问权限，分组。</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extLst>
                  <a:ext uri="{0D108BD9-81ED-4DB2-BD59-A6C34878D82A}">
                    <a16:rowId xmlns:a16="http://schemas.microsoft.com/office/drawing/2014/main" xmlns="" val="10007"/>
                  </a:ext>
                </a:extLst>
              </a:tr>
            </a:tbl>
          </a:graphicData>
        </a:graphic>
      </p:graphicFrame>
      <p:sp>
        <p:nvSpPr>
          <p:cNvPr id="491522" name="Rectangle 2"/>
          <p:cNvSpPr>
            <a:spLocks noGrp="1" noChangeArrowheads="1"/>
          </p:cNvSpPr>
          <p:nvPr>
            <p:ph type="title"/>
          </p:nvPr>
        </p:nvSpPr>
        <p:spPr/>
        <p:txBody>
          <a:bodyPr/>
          <a:lstStyle/>
          <a:p>
            <a:r>
              <a:rPr lang="en-US" altLang="zh-CN" dirty="0"/>
              <a:t>Sun</a:t>
            </a:r>
            <a:r>
              <a:rPr lang="zh-CN" altLang="en-US" dirty="0"/>
              <a:t>公司推荐的</a:t>
            </a:r>
            <a:r>
              <a:rPr lang="en-US" altLang="zh-CN" dirty="0"/>
              <a:t>Java</a:t>
            </a:r>
            <a:r>
              <a:rPr lang="zh-CN" altLang="en-US" dirty="0"/>
              <a:t>编码规范</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78</a:t>
            </a:fld>
            <a:endParaRPr lang="zh-CN" altLang="en-US" dirty="0"/>
          </a:p>
        </p:txBody>
      </p:sp>
      <p:sp>
        <p:nvSpPr>
          <p:cNvPr id="3" name="日期占位符 2"/>
          <p:cNvSpPr>
            <a:spLocks noGrp="1"/>
          </p:cNvSpPr>
          <p:nvPr>
            <p:ph type="dt" sz="half" idx="10"/>
          </p:nvPr>
        </p:nvSpPr>
        <p:spPr/>
        <p:txBody>
          <a:bodyPr/>
          <a:lstStyle/>
          <a:p>
            <a:fld id="{A9397977-4467-4C73-A463-5F6456B74CA0}" type="datetime1">
              <a:rPr lang="zh-CN" altLang="en-US" smtClean="0"/>
              <a:t>2020/6/10</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518811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altLang="zh-CN" dirty="0"/>
              <a:t>Sun</a:t>
            </a:r>
            <a:r>
              <a:rPr lang="zh-CN" altLang="en-US" dirty="0"/>
              <a:t>公司推荐的</a:t>
            </a:r>
            <a:r>
              <a:rPr lang="en-US" altLang="zh-CN" dirty="0"/>
              <a:t>Java</a:t>
            </a:r>
            <a:r>
              <a:rPr lang="zh-CN" altLang="en-US" dirty="0"/>
              <a:t>编码规范</a:t>
            </a:r>
          </a:p>
        </p:txBody>
      </p:sp>
      <p:sp>
        <p:nvSpPr>
          <p:cNvPr id="492547" name="Rectangle 3"/>
          <p:cNvSpPr>
            <a:spLocks noGrp="1" noChangeArrowheads="1"/>
          </p:cNvSpPr>
          <p:nvPr>
            <p:ph idx="1"/>
          </p:nvPr>
        </p:nvSpPr>
        <p:spPr>
          <a:xfrm>
            <a:off x="768096" y="828913"/>
            <a:ext cx="8090154" cy="3674507"/>
          </a:xfrm>
        </p:spPr>
        <p:txBody>
          <a:bodyPr>
            <a:noAutofit/>
          </a:bodyPr>
          <a:lstStyle/>
          <a:p>
            <a:pPr>
              <a:lnSpc>
                <a:spcPct val="100000"/>
              </a:lnSpc>
              <a:spcBef>
                <a:spcPts val="600"/>
              </a:spcBef>
            </a:pPr>
            <a:r>
              <a:rPr lang="en-US" altLang="zh-CN" sz="1800" dirty="0"/>
              <a:t>4.1 </a:t>
            </a:r>
            <a:r>
              <a:rPr lang="zh-CN" altLang="en-US" sz="1800" dirty="0"/>
              <a:t>行长度</a:t>
            </a:r>
          </a:p>
          <a:p>
            <a:pPr lvl="1">
              <a:lnSpc>
                <a:spcPct val="100000"/>
              </a:lnSpc>
              <a:spcBef>
                <a:spcPts val="600"/>
              </a:spcBef>
            </a:pPr>
            <a:r>
              <a:rPr lang="zh-CN" altLang="en-US" sz="1800" dirty="0"/>
              <a:t>尽量避免一行长度超过</a:t>
            </a:r>
            <a:r>
              <a:rPr lang="en-US" altLang="zh-CN" sz="1800" dirty="0"/>
              <a:t>80</a:t>
            </a:r>
            <a:r>
              <a:rPr lang="zh-CN" altLang="en-US" sz="1800" dirty="0"/>
              <a:t>个字符，因为很多终端和工具不能很好处理之。注意：用于文档是的例子应该使用更短的行长，长度一般不超过</a:t>
            </a:r>
            <a:r>
              <a:rPr lang="en-US" altLang="zh-CN" sz="1800" dirty="0"/>
              <a:t>70</a:t>
            </a:r>
            <a:r>
              <a:rPr lang="zh-CN" altLang="en-US" sz="1800" dirty="0"/>
              <a:t>个字符。</a:t>
            </a:r>
          </a:p>
          <a:p>
            <a:pPr>
              <a:lnSpc>
                <a:spcPct val="100000"/>
              </a:lnSpc>
              <a:spcBef>
                <a:spcPts val="600"/>
              </a:spcBef>
            </a:pPr>
            <a:r>
              <a:rPr lang="en-US" altLang="zh-CN" sz="1800" dirty="0"/>
              <a:t>4.2 </a:t>
            </a:r>
            <a:r>
              <a:rPr lang="zh-CN" altLang="en-US" sz="1800" dirty="0"/>
              <a:t>换行</a:t>
            </a:r>
            <a:r>
              <a:rPr lang="en-US" altLang="zh-CN" sz="1800" dirty="0"/>
              <a:t>(Wrapping Lines)</a:t>
            </a:r>
          </a:p>
          <a:p>
            <a:pPr lvl="1">
              <a:lnSpc>
                <a:spcPct val="100000"/>
              </a:lnSpc>
              <a:spcBef>
                <a:spcPts val="600"/>
              </a:spcBef>
            </a:pPr>
            <a:r>
              <a:rPr lang="zh-CN" altLang="en-US" sz="1800" dirty="0"/>
              <a:t>当一个表达式无法容纳在一行内时，可以依据如下一般规则断开之：</a:t>
            </a:r>
          </a:p>
          <a:p>
            <a:pPr marL="617175" lvl="2" indent="0">
              <a:lnSpc>
                <a:spcPct val="100000"/>
              </a:lnSpc>
              <a:spcBef>
                <a:spcPts val="600"/>
              </a:spcBef>
              <a:buNone/>
            </a:pPr>
            <a:r>
              <a:rPr lang="zh-CN" altLang="en-US" sz="1400" dirty="0"/>
              <a:t>◆  </a:t>
            </a:r>
            <a:r>
              <a:rPr lang="zh-CN" altLang="en-US" sz="1600" dirty="0"/>
              <a:t>在一个逗号后面断开。</a:t>
            </a:r>
          </a:p>
          <a:p>
            <a:pPr marL="617175" lvl="2" indent="0">
              <a:lnSpc>
                <a:spcPct val="100000"/>
              </a:lnSpc>
              <a:spcBef>
                <a:spcPts val="600"/>
              </a:spcBef>
              <a:buNone/>
            </a:pPr>
            <a:r>
              <a:rPr lang="zh-CN" altLang="en-US" sz="1600" dirty="0"/>
              <a:t>◆  在一个操作符前面断开。</a:t>
            </a:r>
          </a:p>
          <a:p>
            <a:pPr marL="617175" lvl="2" indent="0">
              <a:lnSpc>
                <a:spcPct val="100000"/>
              </a:lnSpc>
              <a:spcBef>
                <a:spcPts val="600"/>
              </a:spcBef>
              <a:buNone/>
            </a:pPr>
            <a:r>
              <a:rPr lang="zh-CN" altLang="en-US" sz="1600" dirty="0"/>
              <a:t>◆  宁可选择较高级别的</a:t>
            </a:r>
            <a:r>
              <a:rPr lang="en-US" altLang="zh-CN" sz="1600" dirty="0"/>
              <a:t>(higher-level)</a:t>
            </a:r>
            <a:r>
              <a:rPr lang="zh-CN" altLang="en-US" sz="1600" dirty="0"/>
              <a:t>的断开，而非较低级别</a:t>
            </a:r>
            <a:r>
              <a:rPr lang="en-US" altLang="zh-CN" sz="1600" dirty="0"/>
              <a:t>(lower-level)</a:t>
            </a:r>
            <a:r>
              <a:rPr lang="zh-CN" altLang="en-US" sz="1600" dirty="0"/>
              <a:t>的断开。</a:t>
            </a:r>
          </a:p>
          <a:p>
            <a:pPr marL="617175" lvl="2" indent="0">
              <a:lnSpc>
                <a:spcPct val="100000"/>
              </a:lnSpc>
              <a:spcBef>
                <a:spcPts val="600"/>
              </a:spcBef>
              <a:buNone/>
            </a:pPr>
            <a:r>
              <a:rPr lang="zh-CN" altLang="en-US" sz="1600" dirty="0"/>
              <a:t>◆  新的一行应该与上一行同一级别表达式的开头处对齐。</a:t>
            </a:r>
          </a:p>
          <a:p>
            <a:pPr marL="617175" lvl="2" indent="0">
              <a:lnSpc>
                <a:spcPct val="100000"/>
              </a:lnSpc>
              <a:spcBef>
                <a:spcPts val="600"/>
              </a:spcBef>
              <a:buNone/>
            </a:pPr>
            <a:r>
              <a:rPr lang="zh-CN" altLang="en-US" sz="1600" dirty="0"/>
              <a:t>◆  如果以上规则</a:t>
            </a:r>
            <a:r>
              <a:rPr lang="zh-CN" altLang="en-US" sz="1600" dirty="0" smtClean="0"/>
              <a:t>导致代码</a:t>
            </a:r>
            <a:r>
              <a:rPr lang="zh-CN" altLang="en-US" sz="1600" dirty="0"/>
              <a:t>混乱</a:t>
            </a:r>
            <a:r>
              <a:rPr lang="zh-CN" altLang="en-US" sz="1600" dirty="0" smtClean="0"/>
              <a:t>或者都</a:t>
            </a:r>
            <a:r>
              <a:rPr lang="zh-CN" altLang="en-US" sz="1600" dirty="0"/>
              <a:t>堆挤在右边，那就代之以缩进</a:t>
            </a:r>
            <a:r>
              <a:rPr lang="en-US" altLang="zh-CN" sz="1600" dirty="0"/>
              <a:t>8</a:t>
            </a:r>
            <a:r>
              <a:rPr lang="zh-CN" altLang="en-US" sz="1600" dirty="0"/>
              <a:t>个空格。</a:t>
            </a:r>
          </a:p>
        </p:txBody>
      </p:sp>
      <p:sp>
        <p:nvSpPr>
          <p:cNvPr id="3" name="日期占位符 2"/>
          <p:cNvSpPr>
            <a:spLocks noGrp="1"/>
          </p:cNvSpPr>
          <p:nvPr>
            <p:ph type="dt" sz="half" idx="10"/>
          </p:nvPr>
        </p:nvSpPr>
        <p:spPr/>
        <p:txBody>
          <a:bodyPr/>
          <a:lstStyle/>
          <a:p>
            <a:fld id="{06FC7377-1A8B-46F6-8B7B-C5F153F129A0}" type="datetime1">
              <a:rPr lang="zh-CN" altLang="en-US" smtClean="0"/>
              <a:t>2020/6/10</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79</a:t>
            </a:fld>
            <a:endParaRPr lang="zh-CN" altLang="en-US" dirty="0"/>
          </a:p>
        </p:txBody>
      </p:sp>
    </p:spTree>
    <p:extLst>
      <p:ext uri="{BB962C8B-B14F-4D97-AF65-F5344CB8AC3E}">
        <p14:creationId xmlns:p14="http://schemas.microsoft.com/office/powerpoint/2010/main" val="311799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面向对象的详细设计</a:t>
            </a:r>
          </a:p>
        </p:txBody>
      </p:sp>
      <p:sp>
        <p:nvSpPr>
          <p:cNvPr id="3" name="文本占位符 2"/>
          <p:cNvSpPr>
            <a:spLocks noGrp="1"/>
          </p:cNvSpPr>
          <p:nvPr>
            <p:ph idx="1"/>
          </p:nvPr>
        </p:nvSpPr>
        <p:spPr>
          <a:xfrm>
            <a:off x="768097" y="971551"/>
            <a:ext cx="7832833" cy="3760470"/>
          </a:xfrm>
          <a:prstGeom prst="rect">
            <a:avLst/>
          </a:prstGeom>
        </p:spPr>
        <p:txBody>
          <a:bodyPr>
            <a:normAutofit/>
          </a:bodyPr>
          <a:lstStyle/>
          <a:p>
            <a:pPr>
              <a:lnSpc>
                <a:spcPct val="120000"/>
              </a:lnSpc>
            </a:pPr>
            <a:r>
              <a:rPr lang="zh-CN" altLang="en-US" dirty="0"/>
              <a:t>此外，详细设计还包括：</a:t>
            </a:r>
            <a:endParaRPr lang="en-US" altLang="zh-CN" dirty="0"/>
          </a:p>
          <a:p>
            <a:pPr lvl="1">
              <a:lnSpc>
                <a:spcPct val="120000"/>
              </a:lnSpc>
            </a:pPr>
            <a:r>
              <a:rPr lang="zh-CN" altLang="en-US" dirty="0"/>
              <a:t>非功能需求，如性能、输入输出的约束、空间要求等</a:t>
            </a:r>
            <a:endParaRPr lang="en-US" altLang="zh-CN" dirty="0"/>
          </a:p>
          <a:p>
            <a:pPr lvl="1">
              <a:lnSpc>
                <a:spcPct val="120000"/>
              </a:lnSpc>
            </a:pPr>
            <a:r>
              <a:rPr lang="zh-CN" altLang="en-US" dirty="0"/>
              <a:t>确定可以从其他项目中为本项目复用的构件</a:t>
            </a:r>
            <a:endParaRPr lang="en-US" altLang="zh-CN" dirty="0"/>
          </a:p>
          <a:p>
            <a:pPr lvl="1">
              <a:lnSpc>
                <a:spcPct val="120000"/>
              </a:lnSpc>
            </a:pPr>
            <a:r>
              <a:rPr lang="zh-CN" altLang="en-US" dirty="0"/>
              <a:t>计划为将来其他项目可以复用的构件</a:t>
            </a:r>
            <a:endParaRPr lang="en-US" altLang="zh-CN" dirty="0"/>
          </a:p>
          <a:p>
            <a:pPr lvl="1">
              <a:lnSpc>
                <a:spcPct val="120000"/>
              </a:lnSpc>
            </a:pPr>
            <a:r>
              <a:rPr lang="zh-CN" altLang="en-US" dirty="0"/>
              <a:t>用户界面的</a:t>
            </a:r>
            <a:r>
              <a:rPr lang="zh-CN" altLang="en-US" dirty="0" smtClean="0"/>
              <a:t>需求</a:t>
            </a:r>
            <a:endParaRPr lang="en-US" altLang="zh-CN" dirty="0"/>
          </a:p>
        </p:txBody>
      </p:sp>
      <p:sp>
        <p:nvSpPr>
          <p:cNvPr id="2" name="日期占位符 1"/>
          <p:cNvSpPr>
            <a:spLocks noGrp="1"/>
          </p:cNvSpPr>
          <p:nvPr>
            <p:ph type="dt" sz="half" idx="10"/>
          </p:nvPr>
        </p:nvSpPr>
        <p:spPr/>
        <p:txBody>
          <a:bodyPr/>
          <a:lstStyle/>
          <a:p>
            <a:fld id="{73663BD2-EF84-4709-ADEF-B59682D13A66}" type="datetime1">
              <a:rPr lang="zh-CN" altLang="en-US" smtClean="0"/>
              <a:t>2020/6/10</a:t>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dirty="0"/>
          </a:p>
        </p:txBody>
      </p:sp>
    </p:spTree>
    <p:extLst>
      <p:ext uri="{BB962C8B-B14F-4D97-AF65-F5344CB8AC3E}">
        <p14:creationId xmlns:p14="http://schemas.microsoft.com/office/powerpoint/2010/main" val="245426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up)">
                                      <p:cBhvr>
                                        <p:cTn id="16" dur="500"/>
                                        <p:tgtEl>
                                          <p:spTgt spid="3">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up)">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r>
              <a:rPr lang="en-US" altLang="zh-CN" dirty="0"/>
              <a:t>Sun</a:t>
            </a:r>
            <a:r>
              <a:rPr lang="zh-CN" altLang="en-US" dirty="0"/>
              <a:t>公司推荐的</a:t>
            </a:r>
            <a:r>
              <a:rPr lang="en-US" altLang="zh-CN" dirty="0"/>
              <a:t>Java</a:t>
            </a:r>
            <a:r>
              <a:rPr lang="zh-CN" altLang="en-US" dirty="0"/>
              <a:t>编码规范</a:t>
            </a:r>
          </a:p>
        </p:txBody>
      </p:sp>
      <p:sp>
        <p:nvSpPr>
          <p:cNvPr id="493571" name="Rectangle 3"/>
          <p:cNvSpPr>
            <a:spLocks noGrp="1" noChangeArrowheads="1"/>
          </p:cNvSpPr>
          <p:nvPr>
            <p:ph idx="1"/>
          </p:nvPr>
        </p:nvSpPr>
        <p:spPr/>
        <p:txBody>
          <a:bodyPr/>
          <a:lstStyle/>
          <a:p>
            <a:pPr>
              <a:lnSpc>
                <a:spcPct val="100000"/>
              </a:lnSpc>
            </a:pPr>
            <a:r>
              <a:rPr lang="zh-CN" altLang="en-US" sz="2400" dirty="0"/>
              <a:t>以下是两个断开算术表达式的例子。前者更好，因为断开处位于括号表达式的外边，这是个较高级别的断开。</a:t>
            </a:r>
          </a:p>
          <a:p>
            <a:pPr marL="0" indent="0">
              <a:lnSpc>
                <a:spcPct val="100000"/>
              </a:lnSpc>
              <a:buNone/>
            </a:pPr>
            <a:r>
              <a:rPr lang="en-US" altLang="zh-CN" sz="1800" dirty="0"/>
              <a:t>longName1 = longName2 * (longName3 + longName4 -  longNeme5) + 4 * longName6; //PREFFER</a:t>
            </a:r>
          </a:p>
          <a:p>
            <a:pPr marL="0" indent="0">
              <a:lnSpc>
                <a:spcPct val="100000"/>
              </a:lnSpc>
              <a:buNone/>
            </a:pPr>
            <a:r>
              <a:rPr lang="en-US" altLang="zh-CN" sz="1800" dirty="0"/>
              <a:t>longName1 = longName2 * (longName3 + longName4</a:t>
            </a:r>
          </a:p>
          <a:p>
            <a:pPr marL="0" indent="0">
              <a:lnSpc>
                <a:spcPct val="100000"/>
              </a:lnSpc>
              <a:buNone/>
            </a:pPr>
            <a:r>
              <a:rPr lang="en-US" altLang="zh-CN" sz="1800" dirty="0"/>
              <a:t>- longName5) + 4 * longName6; //AVOID</a:t>
            </a:r>
          </a:p>
        </p:txBody>
      </p:sp>
      <p:sp>
        <p:nvSpPr>
          <p:cNvPr id="3" name="日期占位符 2"/>
          <p:cNvSpPr>
            <a:spLocks noGrp="1"/>
          </p:cNvSpPr>
          <p:nvPr>
            <p:ph type="dt" sz="half" idx="10"/>
          </p:nvPr>
        </p:nvSpPr>
        <p:spPr/>
        <p:txBody>
          <a:bodyPr/>
          <a:lstStyle/>
          <a:p>
            <a:fld id="{64177BA5-2A80-47A0-BF65-B032D0D4C671}" type="datetime1">
              <a:rPr lang="zh-CN" altLang="en-US" smtClean="0"/>
              <a:t>2020/6/10</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80</a:t>
            </a:fld>
            <a:endParaRPr lang="zh-CN" altLang="en-US" dirty="0"/>
          </a:p>
        </p:txBody>
      </p:sp>
    </p:spTree>
    <p:extLst>
      <p:ext uri="{BB962C8B-B14F-4D97-AF65-F5344CB8AC3E}">
        <p14:creationId xmlns:p14="http://schemas.microsoft.com/office/powerpoint/2010/main" val="1635599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zh-CN" dirty="0"/>
              <a:t>Sun</a:t>
            </a:r>
            <a:r>
              <a:rPr lang="zh-CN" altLang="en-US" dirty="0"/>
              <a:t>公司推荐的</a:t>
            </a:r>
            <a:r>
              <a:rPr lang="en-US" altLang="zh-CN" dirty="0"/>
              <a:t>Java</a:t>
            </a:r>
            <a:r>
              <a:rPr lang="zh-CN" altLang="en-US" dirty="0"/>
              <a:t>编码规范</a:t>
            </a:r>
          </a:p>
        </p:txBody>
      </p:sp>
      <p:sp>
        <p:nvSpPr>
          <p:cNvPr id="494595" name="Rectangle 3"/>
          <p:cNvSpPr>
            <a:spLocks noGrp="1" noChangeArrowheads="1"/>
          </p:cNvSpPr>
          <p:nvPr>
            <p:ph idx="1"/>
          </p:nvPr>
        </p:nvSpPr>
        <p:spPr>
          <a:xfrm>
            <a:off x="768097" y="868017"/>
            <a:ext cx="7832833" cy="3806854"/>
          </a:xfrm>
        </p:spPr>
        <p:txBody>
          <a:bodyPr>
            <a:normAutofit/>
          </a:bodyPr>
          <a:lstStyle/>
          <a:p>
            <a:r>
              <a:rPr lang="en-US" altLang="zh-CN" sz="2000" dirty="0"/>
              <a:t>Java</a:t>
            </a:r>
            <a:r>
              <a:rPr lang="zh-CN" altLang="en-US" sz="2000" dirty="0"/>
              <a:t>程序有两类注释：</a:t>
            </a:r>
          </a:p>
          <a:p>
            <a:r>
              <a:rPr lang="zh-CN" altLang="en-US" sz="2000" dirty="0"/>
              <a:t>实现注释</a:t>
            </a:r>
            <a:r>
              <a:rPr lang="en-US" altLang="zh-CN" sz="2000" dirty="0"/>
              <a:t>(implementation comments)</a:t>
            </a:r>
            <a:r>
              <a:rPr lang="zh-CN" altLang="en-US" sz="2000" dirty="0"/>
              <a:t>和文档注释</a:t>
            </a:r>
            <a:r>
              <a:rPr lang="en-US" altLang="zh-CN" sz="2000" dirty="0"/>
              <a:t>(document comments)</a:t>
            </a:r>
            <a:r>
              <a:rPr lang="zh-CN" altLang="en-US" sz="2000" dirty="0"/>
              <a:t>。</a:t>
            </a:r>
          </a:p>
          <a:p>
            <a:r>
              <a:rPr lang="zh-CN" altLang="en-US" sz="2000" dirty="0"/>
              <a:t>实现注释是那些在</a:t>
            </a:r>
            <a:r>
              <a:rPr lang="en-US" altLang="zh-CN" sz="2000" dirty="0"/>
              <a:t>C++</a:t>
            </a:r>
            <a:r>
              <a:rPr lang="zh-CN" altLang="en-US" sz="2000" dirty="0"/>
              <a:t>中见过的，使用</a:t>
            </a:r>
            <a:r>
              <a:rPr lang="en-US" altLang="zh-CN" sz="2000" dirty="0"/>
              <a:t>/*…*/</a:t>
            </a:r>
            <a:r>
              <a:rPr lang="zh-CN" altLang="en-US" sz="2000" dirty="0"/>
              <a:t>和</a:t>
            </a:r>
            <a:r>
              <a:rPr lang="en-US" altLang="zh-CN" sz="2000" dirty="0"/>
              <a:t>//</a:t>
            </a:r>
            <a:r>
              <a:rPr lang="zh-CN" altLang="en-US" sz="2000" dirty="0"/>
              <a:t>界定的注释。</a:t>
            </a:r>
            <a:endParaRPr lang="en-US" altLang="zh-CN" sz="2000" dirty="0"/>
          </a:p>
          <a:p>
            <a:r>
              <a:rPr lang="zh-CN" altLang="en-US" sz="2000" dirty="0"/>
              <a:t>文档注释</a:t>
            </a:r>
            <a:r>
              <a:rPr lang="en-US" altLang="zh-CN" sz="2000" dirty="0"/>
              <a:t>(</a:t>
            </a:r>
            <a:r>
              <a:rPr lang="zh-CN" altLang="en-US" sz="2000" dirty="0"/>
              <a:t>被称为“</a:t>
            </a:r>
            <a:r>
              <a:rPr lang="en-US" altLang="zh-CN" sz="2000" dirty="0"/>
              <a:t>doc comments”)</a:t>
            </a:r>
            <a:r>
              <a:rPr lang="zh-CN" altLang="en-US" sz="2000" dirty="0"/>
              <a:t>是</a:t>
            </a:r>
            <a:r>
              <a:rPr lang="en-US" altLang="zh-CN" sz="2000" dirty="0"/>
              <a:t>Java</a:t>
            </a:r>
            <a:r>
              <a:rPr lang="zh-CN" altLang="en-US" sz="2000" dirty="0"/>
              <a:t>独有的，并由</a:t>
            </a:r>
            <a:r>
              <a:rPr lang="en-US" altLang="zh-CN" sz="2000" dirty="0"/>
              <a:t>/**…*/</a:t>
            </a:r>
            <a:r>
              <a:rPr lang="zh-CN" altLang="en-US" sz="2000" dirty="0"/>
              <a:t>界定。文档注释可以通过</a:t>
            </a:r>
            <a:r>
              <a:rPr lang="en-US" altLang="zh-CN" sz="2000" dirty="0" err="1"/>
              <a:t>javadoc</a:t>
            </a:r>
            <a:r>
              <a:rPr lang="zh-CN" altLang="en-US" sz="2000" dirty="0"/>
              <a:t>工具转换成</a:t>
            </a:r>
            <a:r>
              <a:rPr lang="en-US" altLang="zh-CN" sz="2000" dirty="0"/>
              <a:t>HTML</a:t>
            </a:r>
            <a:r>
              <a:rPr lang="zh-CN" altLang="en-US" sz="2000" dirty="0"/>
              <a:t>文件。</a:t>
            </a:r>
          </a:p>
          <a:p>
            <a:r>
              <a:rPr lang="zh-CN" altLang="en-US" sz="2000" dirty="0"/>
              <a:t>实现注释用以注释代码或者实现细节。文档注释从实现自由</a:t>
            </a:r>
            <a:r>
              <a:rPr lang="en-US" altLang="zh-CN" sz="2000" dirty="0"/>
              <a:t>(</a:t>
            </a:r>
            <a:r>
              <a:rPr lang="en-US" altLang="zh-CN" sz="2000" dirty="0" err="1"/>
              <a:t>implemtentation</a:t>
            </a:r>
            <a:r>
              <a:rPr lang="en-US" altLang="zh-CN" sz="2000" dirty="0"/>
              <a:t>-free)</a:t>
            </a:r>
            <a:r>
              <a:rPr lang="zh-CN" altLang="en-US" sz="2000" dirty="0"/>
              <a:t>的角度描述代码的规范。它可以被那些手头没有源码的开发人员读懂。</a:t>
            </a:r>
          </a:p>
        </p:txBody>
      </p:sp>
      <p:sp>
        <p:nvSpPr>
          <p:cNvPr id="3" name="日期占位符 2"/>
          <p:cNvSpPr>
            <a:spLocks noGrp="1"/>
          </p:cNvSpPr>
          <p:nvPr>
            <p:ph type="dt" sz="half" idx="10"/>
          </p:nvPr>
        </p:nvSpPr>
        <p:spPr/>
        <p:txBody>
          <a:bodyPr/>
          <a:lstStyle/>
          <a:p>
            <a:fld id="{29A7F646-38C1-4B75-B960-C6D21D98D17F}" type="datetime1">
              <a:rPr lang="zh-CN" altLang="en-US" smtClean="0"/>
              <a:t>2020/6/10</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81</a:t>
            </a:fld>
            <a:endParaRPr lang="zh-CN" altLang="en-US" dirty="0"/>
          </a:p>
        </p:txBody>
      </p:sp>
    </p:spTree>
    <p:extLst>
      <p:ext uri="{BB962C8B-B14F-4D97-AF65-F5344CB8AC3E}">
        <p14:creationId xmlns:p14="http://schemas.microsoft.com/office/powerpoint/2010/main" val="252595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zh-CN" dirty="0"/>
              <a:t>Sun</a:t>
            </a:r>
            <a:r>
              <a:rPr lang="zh-CN" altLang="en-US" dirty="0"/>
              <a:t>公司推荐的</a:t>
            </a:r>
            <a:r>
              <a:rPr lang="en-US" altLang="zh-CN" dirty="0"/>
              <a:t>Java</a:t>
            </a:r>
            <a:r>
              <a:rPr lang="zh-CN" altLang="en-US" dirty="0"/>
              <a:t>编码规范</a:t>
            </a:r>
          </a:p>
        </p:txBody>
      </p:sp>
      <p:sp>
        <p:nvSpPr>
          <p:cNvPr id="495619" name="Rectangle 3"/>
          <p:cNvSpPr>
            <a:spLocks noGrp="1" noChangeArrowheads="1"/>
          </p:cNvSpPr>
          <p:nvPr>
            <p:ph type="body" idx="1"/>
          </p:nvPr>
        </p:nvSpPr>
        <p:spPr/>
        <p:txBody>
          <a:bodyPr>
            <a:normAutofit/>
          </a:bodyPr>
          <a:lstStyle/>
          <a:p>
            <a:r>
              <a:rPr lang="zh-CN" altLang="en-US" sz="1800" dirty="0"/>
              <a:t>注释应被用来给出代码的总括，并提供代码自身没有提供的附加信息。注释应该仅包含与阅读和理解程序有关的信息。例如，相应的包如何被建立或位于哪个目录下之类的信息不应包括在注释中。</a:t>
            </a:r>
          </a:p>
          <a:p>
            <a:r>
              <a:rPr lang="zh-CN" altLang="en-US" sz="1800" dirty="0"/>
              <a:t>在注释里，对设计决策中重要的或者不是显而易见的地方进行说明是可以的，但应避免提供代码中已清晰表达出来的重复信息，多余的注释很容易过时。通常应避免那些代码更新就可能过时的注释。</a:t>
            </a:r>
            <a:endParaRPr lang="zh-CN" altLang="en-US" sz="1800" b="1" dirty="0"/>
          </a:p>
          <a:p>
            <a:r>
              <a:rPr lang="zh-CN" altLang="en-US" sz="1800" b="1" dirty="0">
                <a:solidFill>
                  <a:srgbClr val="FF0000"/>
                </a:solidFill>
              </a:rPr>
              <a:t>注意</a:t>
            </a:r>
            <a:r>
              <a:rPr lang="zh-CN" altLang="en-US" sz="1800" dirty="0">
                <a:solidFill>
                  <a:srgbClr val="FF0000"/>
                </a:solidFill>
              </a:rPr>
              <a:t>：</a:t>
            </a:r>
            <a:r>
              <a:rPr lang="zh-CN" altLang="en-US" sz="1800" dirty="0"/>
              <a:t>频繁的注释有时反映出代码的低质量。当你觉得被迫要加注释的时候，考虑一下重写代码使其更清晰。</a:t>
            </a:r>
          </a:p>
          <a:p>
            <a:r>
              <a:rPr lang="zh-CN" altLang="en-US" sz="1800" dirty="0"/>
              <a:t>注释不应写在用星号或字符画出来的大框里。注释不应包括诸如制表符和回退符之类的特殊字符。</a:t>
            </a:r>
          </a:p>
          <a:p>
            <a:pPr>
              <a:lnSpc>
                <a:spcPct val="80000"/>
              </a:lnSpc>
            </a:pPr>
            <a:endParaRPr lang="en-US" altLang="zh-CN" sz="18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82</a:t>
            </a:fld>
            <a:endParaRPr lang="zh-CN" altLang="en-US" dirty="0"/>
          </a:p>
        </p:txBody>
      </p:sp>
      <p:sp>
        <p:nvSpPr>
          <p:cNvPr id="3" name="日期占位符 2"/>
          <p:cNvSpPr>
            <a:spLocks noGrp="1"/>
          </p:cNvSpPr>
          <p:nvPr>
            <p:ph type="dt" sz="half" idx="10"/>
          </p:nvPr>
        </p:nvSpPr>
        <p:spPr/>
        <p:txBody>
          <a:bodyPr/>
          <a:lstStyle/>
          <a:p>
            <a:fld id="{001F8B62-63C9-4CDF-96BC-B964DCA0D22F}" type="datetime1">
              <a:rPr lang="zh-CN" altLang="en-US" smtClean="0"/>
              <a:t>2020/6/10</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461500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代码评审</a:t>
            </a:r>
            <a:r>
              <a:rPr lang="zh-CN" altLang="en-US" dirty="0" smtClean="0"/>
              <a:t>技术</a:t>
            </a:r>
            <a:endParaRPr lang="zh-CN" altLang="en-US" dirty="0"/>
          </a:p>
        </p:txBody>
      </p:sp>
      <p:sp>
        <p:nvSpPr>
          <p:cNvPr id="4" name="日期占位符 3"/>
          <p:cNvSpPr>
            <a:spLocks noGrp="1"/>
          </p:cNvSpPr>
          <p:nvPr>
            <p:ph type="dt" sz="half" idx="10"/>
          </p:nvPr>
        </p:nvSpPr>
        <p:spPr/>
        <p:txBody>
          <a:bodyPr/>
          <a:lstStyle/>
          <a:p>
            <a:fld id="{BBFDDF63-2C2D-4FAE-8C36-0841DDD2ED14}" type="datetime1">
              <a:rPr lang="zh-CN" altLang="en-US" smtClean="0"/>
              <a:t>2020/6/10</a:t>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83</a:t>
            </a:fld>
            <a:endParaRPr lang="zh-CN" altLang="en-US"/>
          </a:p>
        </p:txBody>
      </p:sp>
      <p:sp>
        <p:nvSpPr>
          <p:cNvPr id="7" name="object 3"/>
          <p:cNvSpPr txBox="1"/>
          <p:nvPr/>
        </p:nvSpPr>
        <p:spPr>
          <a:xfrm>
            <a:off x="676656" y="894454"/>
            <a:ext cx="8340185" cy="1249060"/>
          </a:xfrm>
          <a:prstGeom prst="rect">
            <a:avLst/>
          </a:prstGeom>
          <a:noFill/>
        </p:spPr>
        <p:txBody>
          <a:bodyPr vert="horz" wrap="square" lIns="0" tIns="93980" rIns="0" bIns="0" rtlCol="0">
            <a:spAutoFit/>
          </a:bodyPr>
          <a:lstStyle/>
          <a:p>
            <a:pPr marL="215900" marR="201295">
              <a:lnSpc>
                <a:spcPct val="125000"/>
              </a:lnSpc>
              <a:spcBef>
                <a:spcPts val="740"/>
              </a:spcBef>
              <a:tabLst>
                <a:tab pos="2513330" algn="l"/>
              </a:tabLst>
            </a:pPr>
            <a:r>
              <a:rPr sz="2000" spc="10" dirty="0" err="1">
                <a:solidFill>
                  <a:srgbClr val="0033CC"/>
                </a:solidFill>
                <a:latin typeface="微软雅黑"/>
                <a:cs typeface="微软雅黑"/>
              </a:rPr>
              <a:t>代码审查（</a:t>
            </a:r>
            <a:r>
              <a:rPr sz="2000" spc="10" dirty="0" err="1" smtClean="0">
                <a:solidFill>
                  <a:srgbClr val="0033CC"/>
                </a:solidFill>
                <a:latin typeface="Arial"/>
                <a:cs typeface="Arial"/>
              </a:rPr>
              <a:t>Cod</a:t>
            </a:r>
            <a:r>
              <a:rPr sz="2000" dirty="0" err="1" smtClean="0">
                <a:solidFill>
                  <a:srgbClr val="0033CC"/>
                </a:solidFill>
                <a:latin typeface="Arial"/>
                <a:cs typeface="Arial"/>
              </a:rPr>
              <a:t>e</a:t>
            </a:r>
            <a:r>
              <a:rPr lang="en-US" sz="2000" dirty="0" smtClean="0">
                <a:solidFill>
                  <a:srgbClr val="0033CC"/>
                </a:solidFill>
                <a:latin typeface="Arial"/>
                <a:cs typeface="Arial"/>
              </a:rPr>
              <a:t> </a:t>
            </a:r>
            <a:r>
              <a:rPr sz="2000" spc="10" dirty="0" err="1" smtClean="0">
                <a:solidFill>
                  <a:srgbClr val="0033CC"/>
                </a:solidFill>
                <a:latin typeface="Arial"/>
                <a:cs typeface="Arial"/>
              </a:rPr>
              <a:t>Review</a:t>
            </a:r>
            <a:r>
              <a:rPr sz="2000" spc="10" dirty="0" err="1">
                <a:solidFill>
                  <a:srgbClr val="0033CC"/>
                </a:solidFill>
                <a:latin typeface="微软雅黑"/>
                <a:cs typeface="微软雅黑"/>
              </a:rPr>
              <a:t>）</a:t>
            </a:r>
            <a:r>
              <a:rPr sz="2000" spc="10" dirty="0" err="1" smtClean="0">
                <a:latin typeface="微软雅黑"/>
                <a:cs typeface="微软雅黑"/>
              </a:rPr>
              <a:t>是一种用来确认方案设计和代码实现的质量保证</a:t>
            </a:r>
            <a:r>
              <a:rPr sz="2000" dirty="0" err="1" smtClean="0">
                <a:latin typeface="微软雅黑"/>
                <a:cs typeface="微软雅黑"/>
              </a:rPr>
              <a:t>机制</a:t>
            </a:r>
            <a:r>
              <a:rPr sz="2000" dirty="0" err="1">
                <a:latin typeface="微软雅黑"/>
                <a:cs typeface="微软雅黑"/>
              </a:rPr>
              <a:t>，它通过阅读代码来检查源代码与编码规范的符合性以及代码的质量</a:t>
            </a:r>
            <a:r>
              <a:rPr sz="2000" dirty="0">
                <a:latin typeface="微软雅黑"/>
                <a:cs typeface="微软雅黑"/>
              </a:rPr>
              <a:t>。</a:t>
            </a:r>
          </a:p>
        </p:txBody>
      </p:sp>
      <p:sp>
        <p:nvSpPr>
          <p:cNvPr id="8" name="object 4"/>
          <p:cNvSpPr txBox="1"/>
          <p:nvPr/>
        </p:nvSpPr>
        <p:spPr>
          <a:xfrm>
            <a:off x="975319" y="2209055"/>
            <a:ext cx="3871429" cy="2244204"/>
          </a:xfrm>
          <a:prstGeom prst="rect">
            <a:avLst/>
          </a:prstGeom>
        </p:spPr>
        <p:txBody>
          <a:bodyPr vert="horz" wrap="square" lIns="0" tIns="12700" rIns="0" bIns="0" rtlCol="0">
            <a:spAutoFit/>
          </a:bodyPr>
          <a:lstStyle/>
          <a:p>
            <a:pPr marL="12700">
              <a:lnSpc>
                <a:spcPct val="100000"/>
              </a:lnSpc>
              <a:spcBef>
                <a:spcPts val="600"/>
              </a:spcBef>
            </a:pPr>
            <a:r>
              <a:rPr sz="2000" dirty="0">
                <a:solidFill>
                  <a:srgbClr val="0033CC"/>
                </a:solidFill>
                <a:latin typeface="微软雅黑"/>
                <a:cs typeface="微软雅黑"/>
              </a:rPr>
              <a:t>代码审查的作用</a:t>
            </a:r>
            <a:endParaRPr sz="2000" dirty="0">
              <a:latin typeface="微软雅黑"/>
              <a:cs typeface="微软雅黑"/>
            </a:endParaRPr>
          </a:p>
          <a:p>
            <a:pPr marL="458470" indent="-370205">
              <a:lnSpc>
                <a:spcPct val="100000"/>
              </a:lnSpc>
              <a:spcBef>
                <a:spcPts val="600"/>
              </a:spcBef>
              <a:buFont typeface="Arial"/>
              <a:buChar char="•"/>
              <a:tabLst>
                <a:tab pos="458470" algn="l"/>
                <a:tab pos="459105" algn="l"/>
              </a:tabLst>
            </a:pPr>
            <a:r>
              <a:rPr sz="2000" dirty="0">
                <a:latin typeface="微软雅黑"/>
                <a:cs typeface="微软雅黑"/>
              </a:rPr>
              <a:t>检查设计的合理性</a:t>
            </a:r>
          </a:p>
          <a:p>
            <a:pPr marL="458470" indent="-370205">
              <a:lnSpc>
                <a:spcPct val="100000"/>
              </a:lnSpc>
              <a:spcBef>
                <a:spcPts val="600"/>
              </a:spcBef>
              <a:buFont typeface="Arial"/>
              <a:buChar char="•"/>
              <a:tabLst>
                <a:tab pos="458470" algn="l"/>
                <a:tab pos="459105" algn="l"/>
              </a:tabLst>
            </a:pPr>
            <a:r>
              <a:rPr sz="2000" dirty="0">
                <a:latin typeface="微软雅黑"/>
                <a:cs typeface="微软雅黑"/>
              </a:rPr>
              <a:t>互为</a:t>
            </a:r>
            <a:r>
              <a:rPr sz="2000" spc="-10" dirty="0">
                <a:latin typeface="微软雅黑"/>
                <a:cs typeface="微软雅黑"/>
              </a:rPr>
              <a:t> </a:t>
            </a:r>
            <a:r>
              <a:rPr sz="2000" dirty="0">
                <a:latin typeface="Arial"/>
                <a:cs typeface="Arial"/>
              </a:rPr>
              <a:t>Backup</a:t>
            </a:r>
          </a:p>
          <a:p>
            <a:pPr marL="458470" indent="-370205">
              <a:lnSpc>
                <a:spcPct val="100000"/>
              </a:lnSpc>
              <a:spcBef>
                <a:spcPts val="600"/>
              </a:spcBef>
              <a:buFont typeface="Arial"/>
              <a:buChar char="•"/>
              <a:tabLst>
                <a:tab pos="458470" algn="l"/>
                <a:tab pos="459105" algn="l"/>
              </a:tabLst>
            </a:pPr>
            <a:r>
              <a:rPr sz="2000" dirty="0">
                <a:latin typeface="微软雅黑"/>
                <a:cs typeface="微软雅黑"/>
              </a:rPr>
              <a:t>分享知识、设计、技术</a:t>
            </a:r>
          </a:p>
          <a:p>
            <a:pPr marL="458470" indent="-370205">
              <a:lnSpc>
                <a:spcPct val="100000"/>
              </a:lnSpc>
              <a:spcBef>
                <a:spcPts val="600"/>
              </a:spcBef>
              <a:buFont typeface="Arial"/>
              <a:buChar char="•"/>
              <a:tabLst>
                <a:tab pos="458470" algn="l"/>
                <a:tab pos="459105" algn="l"/>
              </a:tabLst>
            </a:pPr>
            <a:r>
              <a:rPr sz="2000" dirty="0">
                <a:latin typeface="微软雅黑"/>
                <a:cs typeface="微软雅黑"/>
              </a:rPr>
              <a:t>增加代码可读性</a:t>
            </a:r>
          </a:p>
          <a:p>
            <a:pPr marL="458470" indent="-370205">
              <a:lnSpc>
                <a:spcPct val="100000"/>
              </a:lnSpc>
              <a:spcBef>
                <a:spcPts val="600"/>
              </a:spcBef>
              <a:buFont typeface="Arial"/>
              <a:buChar char="•"/>
              <a:tabLst>
                <a:tab pos="458470" algn="l"/>
                <a:tab pos="459105" algn="l"/>
              </a:tabLst>
            </a:pPr>
            <a:r>
              <a:rPr sz="2000" dirty="0">
                <a:latin typeface="微软雅黑"/>
                <a:cs typeface="微软雅黑"/>
              </a:rPr>
              <a:t>处理代码中的“地雷区”</a:t>
            </a:r>
          </a:p>
        </p:txBody>
      </p:sp>
      <p:sp>
        <p:nvSpPr>
          <p:cNvPr id="9" name="object 5"/>
          <p:cNvSpPr/>
          <p:nvPr/>
        </p:nvSpPr>
        <p:spPr>
          <a:xfrm>
            <a:off x="4976285" y="2305017"/>
            <a:ext cx="3679732" cy="214824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1980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zh-CN" altLang="en-US" dirty="0" smtClean="0"/>
              <a:t>代码复审的方法</a:t>
            </a:r>
            <a:endParaRPr 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84</a:t>
            </a:fld>
            <a:endParaRPr lang="zh-CN" alt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502388670"/>
              </p:ext>
            </p:extLst>
          </p:nvPr>
        </p:nvGraphicFramePr>
        <p:xfrm>
          <a:off x="800100" y="897493"/>
          <a:ext cx="8046720" cy="3615464"/>
        </p:xfrm>
        <a:graphic>
          <a:graphicData uri="http://schemas.openxmlformats.org/drawingml/2006/table">
            <a:tbl>
              <a:tblPr/>
              <a:tblGrid>
                <a:gridCol w="2543067">
                  <a:extLst>
                    <a:ext uri="{9D8B030D-6E8A-4147-A177-3AD203B41FA5}">
                      <a16:colId xmlns:a16="http://schemas.microsoft.com/office/drawing/2014/main" xmlns="" val="20000"/>
                    </a:ext>
                  </a:extLst>
                </a:gridCol>
                <a:gridCol w="1948420">
                  <a:extLst>
                    <a:ext uri="{9D8B030D-6E8A-4147-A177-3AD203B41FA5}">
                      <a16:colId xmlns:a16="http://schemas.microsoft.com/office/drawing/2014/main" xmlns="" val="20001"/>
                    </a:ext>
                  </a:extLst>
                </a:gridCol>
                <a:gridCol w="3555233">
                  <a:extLst>
                    <a:ext uri="{9D8B030D-6E8A-4147-A177-3AD203B41FA5}">
                      <a16:colId xmlns:a16="http://schemas.microsoft.com/office/drawing/2014/main" xmlns="" val="20002"/>
                    </a:ext>
                  </a:extLst>
                </a:gridCol>
              </a:tblGrid>
              <a:tr h="495118">
                <a:tc>
                  <a:txBody>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zh-CN" sz="1800" b="1" i="0" u="none" strike="noStrike" cap="none" normalizeH="0" baseline="0" dirty="0">
                          <a:ln>
                            <a:noFill/>
                          </a:ln>
                          <a:solidFill>
                            <a:srgbClr val="FFFFFF"/>
                          </a:solidFill>
                          <a:effectLst/>
                          <a:latin typeface="+mj-ea"/>
                          <a:ea typeface="+mj-ea"/>
                          <a:cs typeface="Times New Roman" pitchFamily="18" charset="0"/>
                        </a:rPr>
                        <a:t>名</a:t>
                      </a:r>
                      <a:r>
                        <a:rPr kumimoji="0" lang="en-US" sz="1800" b="1" i="0" u="none" strike="noStrike" cap="none" normalizeH="0" baseline="0" dirty="0">
                          <a:ln>
                            <a:noFill/>
                          </a:ln>
                          <a:solidFill>
                            <a:srgbClr val="FFFFFF"/>
                          </a:solidFill>
                          <a:effectLst/>
                          <a:latin typeface="+mj-ea"/>
                          <a:ea typeface="+mj-ea"/>
                          <a:cs typeface="Times New Roman" pitchFamily="18" charset="0"/>
                        </a:rPr>
                        <a:t>  </a:t>
                      </a:r>
                      <a:r>
                        <a:rPr kumimoji="0" lang="zh-CN" sz="1800" b="1" i="0" u="none" strike="noStrike" cap="none" normalizeH="0" baseline="0" dirty="0">
                          <a:ln>
                            <a:noFill/>
                          </a:ln>
                          <a:solidFill>
                            <a:srgbClr val="FFFFFF"/>
                          </a:solidFill>
                          <a:effectLst/>
                          <a:latin typeface="+mj-ea"/>
                          <a:ea typeface="+mj-ea"/>
                          <a:cs typeface="Times New Roman" pitchFamily="18" charset="0"/>
                        </a:rPr>
                        <a:t>称</a:t>
                      </a:r>
                      <a:endParaRPr kumimoji="0" lang="en-US" sz="2800" b="1" i="0" u="none" strike="noStrike" cap="none" normalizeH="0" baseline="0" dirty="0">
                        <a:ln>
                          <a:noFill/>
                        </a:ln>
                        <a:solidFill>
                          <a:srgbClr val="FFFFFF"/>
                        </a:solidFill>
                        <a:effectLst/>
                        <a:latin typeface="+mj-ea"/>
                        <a:ea typeface="+mj-ea"/>
                        <a:cs typeface="Times New Roman" pitchFamily="18" charset="0"/>
                      </a:endParaRPr>
                    </a:p>
                  </a:txBody>
                  <a:tcPr marL="38576" marR="3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zh-CN" sz="1800" b="1" i="0" u="none" strike="noStrike" cap="none" normalizeH="0" baseline="0" dirty="0">
                          <a:ln>
                            <a:noFill/>
                          </a:ln>
                          <a:solidFill>
                            <a:srgbClr val="FFFFFF"/>
                          </a:solidFill>
                          <a:effectLst/>
                          <a:latin typeface="+mj-ea"/>
                          <a:ea typeface="+mj-ea"/>
                          <a:cs typeface="Times New Roman" pitchFamily="18" charset="0"/>
                        </a:rPr>
                        <a:t>形</a:t>
                      </a:r>
                      <a:r>
                        <a:rPr kumimoji="0" lang="en-US" sz="1800" b="1" i="0" u="none" strike="noStrike" cap="none" normalizeH="0" baseline="0" dirty="0">
                          <a:ln>
                            <a:noFill/>
                          </a:ln>
                          <a:solidFill>
                            <a:srgbClr val="FFFFFF"/>
                          </a:solidFill>
                          <a:effectLst/>
                          <a:latin typeface="+mj-ea"/>
                          <a:ea typeface="+mj-ea"/>
                          <a:cs typeface="Times New Roman" pitchFamily="18" charset="0"/>
                        </a:rPr>
                        <a:t>  </a:t>
                      </a:r>
                      <a:r>
                        <a:rPr kumimoji="0" lang="zh-CN" sz="1800" b="1" i="0" u="none" strike="noStrike" cap="none" normalizeH="0" baseline="0" dirty="0">
                          <a:ln>
                            <a:noFill/>
                          </a:ln>
                          <a:solidFill>
                            <a:srgbClr val="FFFFFF"/>
                          </a:solidFill>
                          <a:effectLst/>
                          <a:latin typeface="+mj-ea"/>
                          <a:ea typeface="+mj-ea"/>
                          <a:cs typeface="Times New Roman" pitchFamily="18" charset="0"/>
                        </a:rPr>
                        <a:t>式</a:t>
                      </a:r>
                      <a:endParaRPr kumimoji="0" lang="en-US" sz="2800" b="1" i="0" u="none" strike="noStrike" cap="none" normalizeH="0" baseline="0" dirty="0">
                        <a:ln>
                          <a:noFill/>
                        </a:ln>
                        <a:solidFill>
                          <a:srgbClr val="FFFFFF"/>
                        </a:solidFill>
                        <a:effectLst/>
                        <a:latin typeface="+mj-ea"/>
                        <a:ea typeface="+mj-ea"/>
                        <a:cs typeface="Times New Roman" pitchFamily="18" charset="0"/>
                      </a:endParaRPr>
                    </a:p>
                  </a:txBody>
                  <a:tcPr marL="38576" marR="3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zh-CN" sz="1800" b="1" i="0" u="none" strike="noStrike" cap="none" normalizeH="0" baseline="0" dirty="0">
                          <a:ln>
                            <a:noFill/>
                          </a:ln>
                          <a:solidFill>
                            <a:srgbClr val="FFFFFF"/>
                          </a:solidFill>
                          <a:effectLst/>
                          <a:latin typeface="+mj-ea"/>
                          <a:ea typeface="+mj-ea"/>
                          <a:cs typeface="Times New Roman" pitchFamily="18" charset="0"/>
                        </a:rPr>
                        <a:t>目</a:t>
                      </a:r>
                      <a:r>
                        <a:rPr kumimoji="0" lang="en-US" sz="1800" b="1" i="0" u="none" strike="noStrike" cap="none" normalizeH="0" baseline="0" dirty="0">
                          <a:ln>
                            <a:noFill/>
                          </a:ln>
                          <a:solidFill>
                            <a:srgbClr val="FFFFFF"/>
                          </a:solidFill>
                          <a:effectLst/>
                          <a:latin typeface="+mj-ea"/>
                          <a:ea typeface="+mj-ea"/>
                          <a:cs typeface="Times New Roman" pitchFamily="18" charset="0"/>
                        </a:rPr>
                        <a:t>  </a:t>
                      </a:r>
                      <a:r>
                        <a:rPr kumimoji="0" lang="zh-CN" sz="1800" b="1" i="0" u="none" strike="noStrike" cap="none" normalizeH="0" baseline="0" dirty="0">
                          <a:ln>
                            <a:noFill/>
                          </a:ln>
                          <a:solidFill>
                            <a:srgbClr val="FFFFFF"/>
                          </a:solidFill>
                          <a:effectLst/>
                          <a:latin typeface="+mj-ea"/>
                          <a:ea typeface="+mj-ea"/>
                          <a:cs typeface="Times New Roman" pitchFamily="18" charset="0"/>
                        </a:rPr>
                        <a:t>的</a:t>
                      </a:r>
                      <a:endParaRPr kumimoji="0" lang="en-US" sz="2800" b="1" i="0" u="none" strike="noStrike" cap="none" normalizeH="0" baseline="0" dirty="0">
                        <a:ln>
                          <a:noFill/>
                        </a:ln>
                        <a:solidFill>
                          <a:srgbClr val="FFFFFF"/>
                        </a:solidFill>
                        <a:effectLst/>
                        <a:latin typeface="+mj-ea"/>
                        <a:ea typeface="+mj-ea"/>
                        <a:cs typeface="Times New Roman" pitchFamily="18" charset="0"/>
                      </a:endParaRPr>
                    </a:p>
                  </a:txBody>
                  <a:tcPr marL="38576" marR="3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xmlns="" val="10000"/>
                  </a:ext>
                </a:extLst>
              </a:tr>
              <a:tr h="1074502">
                <a:tc>
                  <a:txBody>
                    <a:bodyPr/>
                    <a:lstStyle/>
                    <a:p>
                      <a:pPr marL="0" marR="0" lvl="0" indent="0" algn="just" defTabSz="914400" rtl="0" eaLnBrk="1" fontAlgn="base" latinLnBrk="0" hangingPunct="1">
                        <a:lnSpc>
                          <a:spcPts val="1400"/>
                        </a:lnSpc>
                        <a:spcBef>
                          <a:spcPts val="1000"/>
                        </a:spcBef>
                        <a:spcAft>
                          <a:spcPct val="0"/>
                        </a:spcAft>
                        <a:buClrTx/>
                        <a:buSzTx/>
                        <a:buFontTx/>
                        <a:buNone/>
                        <a:tabLst/>
                      </a:pPr>
                      <a:r>
                        <a:rPr kumimoji="0" lang="zh-CN" sz="1800" b="0" i="0" u="none" strike="noStrike" cap="none" normalizeH="0" baseline="0" dirty="0">
                          <a:ln>
                            <a:noFill/>
                          </a:ln>
                          <a:solidFill>
                            <a:srgbClr val="000000"/>
                          </a:solidFill>
                          <a:effectLst/>
                          <a:latin typeface="+mj-ea"/>
                          <a:ea typeface="+mj-ea"/>
                          <a:cs typeface="Times New Roman" pitchFamily="18" charset="0"/>
                        </a:rPr>
                        <a:t>自我复审</a:t>
                      </a:r>
                      <a:r>
                        <a:rPr kumimoji="0" lang="en-US" altLang="zh-CN" sz="1800" b="0" i="0" u="none" strike="noStrike" cap="none" normalizeH="0" baseline="0" dirty="0">
                          <a:ln>
                            <a:noFill/>
                          </a:ln>
                          <a:solidFill>
                            <a:srgbClr val="000000"/>
                          </a:solidFill>
                          <a:effectLst/>
                          <a:latin typeface="+mj-ea"/>
                          <a:ea typeface="+mj-ea"/>
                          <a:cs typeface="Times New Roman" pitchFamily="18" charset="0"/>
                        </a:rPr>
                        <a:t> (self review)</a:t>
                      </a:r>
                      <a:endParaRPr kumimoji="0" lang="en-US" sz="1800" b="0" i="0" u="none" strike="noStrike" cap="none" normalizeH="0" baseline="0" dirty="0">
                        <a:ln>
                          <a:noFill/>
                        </a:ln>
                        <a:solidFill>
                          <a:srgbClr val="000000"/>
                        </a:solidFill>
                        <a:effectLst/>
                        <a:latin typeface="+mj-ea"/>
                        <a:ea typeface="+mj-ea"/>
                        <a:cs typeface="Times New Roman" pitchFamily="18" charset="0"/>
                      </a:endParaRPr>
                    </a:p>
                  </a:txBody>
                  <a:tcPr marL="38576" marR="3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0" indent="0" algn="just" defTabSz="914400" rtl="0" eaLnBrk="1" fontAlgn="base" latinLnBrk="0" hangingPunct="1">
                        <a:lnSpc>
                          <a:spcPts val="1400"/>
                        </a:lnSpc>
                        <a:spcBef>
                          <a:spcPts val="1000"/>
                        </a:spcBef>
                        <a:spcAft>
                          <a:spcPct val="0"/>
                        </a:spcAft>
                        <a:buClrTx/>
                        <a:buSzTx/>
                        <a:buFontTx/>
                        <a:buNone/>
                        <a:tabLst/>
                      </a:pPr>
                      <a:r>
                        <a:rPr kumimoji="0" lang="zh-CN" sz="1800" b="0" i="0" u="none" strike="noStrike" cap="none" normalizeH="0" baseline="0" dirty="0">
                          <a:ln>
                            <a:noFill/>
                          </a:ln>
                          <a:solidFill>
                            <a:srgbClr val="000000"/>
                          </a:solidFill>
                          <a:effectLst/>
                          <a:latin typeface="+mj-ea"/>
                          <a:ea typeface="+mj-ea"/>
                          <a:cs typeface="Times New Roman" pitchFamily="18" charset="0"/>
                        </a:rPr>
                        <a:t>自己</a:t>
                      </a:r>
                      <a:r>
                        <a:rPr kumimoji="0" lang="en-US" sz="1800" b="0" i="0" u="none" strike="noStrike" cap="none" normalizeH="0" baseline="0" dirty="0">
                          <a:ln>
                            <a:noFill/>
                          </a:ln>
                          <a:solidFill>
                            <a:srgbClr val="000000"/>
                          </a:solidFill>
                          <a:effectLst/>
                          <a:latin typeface="+mj-ea"/>
                          <a:ea typeface="+mj-ea"/>
                          <a:cs typeface="Times New Roman" pitchFamily="18" charset="0"/>
                        </a:rPr>
                        <a:t> vs. </a:t>
                      </a:r>
                      <a:r>
                        <a:rPr kumimoji="0" lang="zh-CN" sz="1800" b="0" i="0" u="none" strike="noStrike" cap="none" normalizeH="0" baseline="0" dirty="0">
                          <a:ln>
                            <a:noFill/>
                          </a:ln>
                          <a:solidFill>
                            <a:srgbClr val="000000"/>
                          </a:solidFill>
                          <a:effectLst/>
                          <a:latin typeface="+mj-ea"/>
                          <a:ea typeface="+mj-ea"/>
                          <a:cs typeface="Times New Roman" pitchFamily="18" charset="0"/>
                        </a:rPr>
                        <a:t>自己</a:t>
                      </a:r>
                      <a:endParaRPr kumimoji="0" lang="en-US" sz="1800" b="0" i="0" u="none" strike="noStrike" cap="none" normalizeH="0" baseline="0" dirty="0">
                        <a:ln>
                          <a:noFill/>
                        </a:ln>
                        <a:solidFill>
                          <a:srgbClr val="000000"/>
                        </a:solidFill>
                        <a:effectLst/>
                        <a:latin typeface="+mj-ea"/>
                        <a:ea typeface="+mj-ea"/>
                        <a:cs typeface="Times New Roman" pitchFamily="18" charset="0"/>
                      </a:endParaRPr>
                    </a:p>
                  </a:txBody>
                  <a:tcPr marL="38576" marR="3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0" indent="0" algn="just" defTabSz="914400" rtl="0" eaLnBrk="1" fontAlgn="base" latinLnBrk="0" hangingPunct="1">
                        <a:lnSpc>
                          <a:spcPct val="100000"/>
                        </a:lnSpc>
                        <a:spcBef>
                          <a:spcPts val="150"/>
                        </a:spcBef>
                        <a:spcAft>
                          <a:spcPts val="150"/>
                        </a:spcAft>
                        <a:buClrTx/>
                        <a:buSzTx/>
                        <a:buFontTx/>
                        <a:buNone/>
                        <a:tabLst/>
                      </a:pPr>
                      <a:r>
                        <a:rPr kumimoji="0" lang="zh-CN" sz="1800" b="0" i="0" u="none" strike="noStrike" cap="none" normalizeH="0" baseline="0" dirty="0">
                          <a:ln>
                            <a:noFill/>
                          </a:ln>
                          <a:solidFill>
                            <a:srgbClr val="000000"/>
                          </a:solidFill>
                          <a:effectLst/>
                          <a:latin typeface="+mj-ea"/>
                          <a:ea typeface="+mj-ea"/>
                          <a:cs typeface="Times New Roman" pitchFamily="18" charset="0"/>
                        </a:rPr>
                        <a:t>用同伴复审的标准来要求自己。不一定最有效，因为开发者对自己总是过于自信。如果能持之以恒，则对个人有很大</a:t>
                      </a:r>
                      <a:r>
                        <a:rPr kumimoji="0" lang="zh-CN" sz="1800" b="0" i="0" u="none" strike="noStrike" cap="none" normalizeH="0" baseline="0" dirty="0" smtClean="0">
                          <a:ln>
                            <a:noFill/>
                          </a:ln>
                          <a:solidFill>
                            <a:srgbClr val="000000"/>
                          </a:solidFill>
                          <a:effectLst/>
                          <a:latin typeface="+mj-ea"/>
                          <a:ea typeface="+mj-ea"/>
                          <a:cs typeface="Times New Roman" pitchFamily="18" charset="0"/>
                        </a:rPr>
                        <a:t>好处</a:t>
                      </a:r>
                      <a:r>
                        <a:rPr kumimoji="0" lang="zh-CN" altLang="en-US" sz="1800" b="0" i="0" u="none" strike="noStrike" cap="none" normalizeH="0" baseline="0" dirty="0" smtClean="0">
                          <a:ln>
                            <a:noFill/>
                          </a:ln>
                          <a:solidFill>
                            <a:srgbClr val="000000"/>
                          </a:solidFill>
                          <a:effectLst/>
                          <a:latin typeface="+mj-ea"/>
                          <a:ea typeface="+mj-ea"/>
                          <a:cs typeface="Times New Roman" pitchFamily="18" charset="0"/>
                        </a:rPr>
                        <a:t>。</a:t>
                      </a:r>
                      <a:endParaRPr kumimoji="0" lang="en-US" sz="1800" b="0" i="0" u="none" strike="noStrike" cap="none" normalizeH="0" baseline="0" dirty="0">
                        <a:ln>
                          <a:noFill/>
                        </a:ln>
                        <a:solidFill>
                          <a:srgbClr val="000000"/>
                        </a:solidFill>
                        <a:effectLst/>
                        <a:latin typeface="+mj-ea"/>
                        <a:ea typeface="+mj-ea"/>
                        <a:cs typeface="Times New Roman" pitchFamily="18" charset="0"/>
                      </a:endParaRPr>
                    </a:p>
                  </a:txBody>
                  <a:tcPr marL="38576" marR="3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extLst>
                  <a:ext uri="{0D108BD9-81ED-4DB2-BD59-A6C34878D82A}">
                    <a16:rowId xmlns:a16="http://schemas.microsoft.com/office/drawing/2014/main" xmlns="" val="10001"/>
                  </a:ext>
                </a:extLst>
              </a:tr>
              <a:tr h="326346">
                <a:tc>
                  <a:txBody>
                    <a:bodyPr/>
                    <a:lstStyle/>
                    <a:p>
                      <a:pPr marL="0" marR="0" lvl="0" indent="0" algn="just" defTabSz="914400" rtl="0" eaLnBrk="1" fontAlgn="base" latinLnBrk="0" hangingPunct="1">
                        <a:lnSpc>
                          <a:spcPts val="1400"/>
                        </a:lnSpc>
                        <a:spcBef>
                          <a:spcPts val="1000"/>
                        </a:spcBef>
                        <a:spcAft>
                          <a:spcPct val="0"/>
                        </a:spcAft>
                        <a:buClrTx/>
                        <a:buSzTx/>
                        <a:buFontTx/>
                        <a:buNone/>
                        <a:tabLst/>
                      </a:pPr>
                      <a:r>
                        <a:rPr kumimoji="0" lang="zh-CN" sz="1800" b="0" i="0" u="none" strike="noStrike" cap="none" normalizeH="0" baseline="0">
                          <a:ln>
                            <a:noFill/>
                          </a:ln>
                          <a:solidFill>
                            <a:srgbClr val="000000"/>
                          </a:solidFill>
                          <a:effectLst/>
                          <a:latin typeface="+mj-ea"/>
                          <a:ea typeface="+mj-ea"/>
                          <a:cs typeface="Times New Roman" pitchFamily="18" charset="0"/>
                        </a:rPr>
                        <a:t>同伴复审</a:t>
                      </a:r>
                      <a:r>
                        <a:rPr kumimoji="0" lang="en-US" altLang="zh-CN" sz="1800" b="0" i="0" u="none" strike="noStrike" cap="none" normalizeH="0" baseline="0">
                          <a:ln>
                            <a:noFill/>
                          </a:ln>
                          <a:solidFill>
                            <a:srgbClr val="000000"/>
                          </a:solidFill>
                          <a:effectLst/>
                          <a:latin typeface="+mj-ea"/>
                          <a:ea typeface="+mj-ea"/>
                          <a:cs typeface="Times New Roman" pitchFamily="18" charset="0"/>
                        </a:rPr>
                        <a:t> (Peer Review)</a:t>
                      </a:r>
                      <a:endParaRPr kumimoji="0" lang="en-US" sz="1800" b="0" i="0" u="none" strike="noStrike" cap="none" normalizeH="0" baseline="0">
                        <a:ln>
                          <a:noFill/>
                        </a:ln>
                        <a:solidFill>
                          <a:srgbClr val="000000"/>
                        </a:solidFill>
                        <a:effectLst/>
                        <a:latin typeface="+mj-ea"/>
                        <a:ea typeface="+mj-ea"/>
                        <a:cs typeface="Times New Roman" pitchFamily="18" charset="0"/>
                      </a:endParaRPr>
                    </a:p>
                  </a:txBody>
                  <a:tcPr marL="38576" marR="3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just" defTabSz="914400" rtl="0" eaLnBrk="1" fontAlgn="base" latinLnBrk="0" hangingPunct="1">
                        <a:lnSpc>
                          <a:spcPts val="1400"/>
                        </a:lnSpc>
                        <a:spcBef>
                          <a:spcPts val="1000"/>
                        </a:spcBef>
                        <a:spcAft>
                          <a:spcPct val="0"/>
                        </a:spcAft>
                        <a:buClrTx/>
                        <a:buSzTx/>
                        <a:buFontTx/>
                        <a:buNone/>
                        <a:tabLst/>
                      </a:pPr>
                      <a:r>
                        <a:rPr kumimoji="0" lang="zh-CN" sz="1800" b="0" i="0" u="none" strike="noStrike" cap="none" normalizeH="0" baseline="0">
                          <a:ln>
                            <a:noFill/>
                          </a:ln>
                          <a:solidFill>
                            <a:srgbClr val="000000"/>
                          </a:solidFill>
                          <a:effectLst/>
                          <a:latin typeface="+mj-ea"/>
                          <a:ea typeface="+mj-ea"/>
                          <a:cs typeface="Times New Roman" pitchFamily="18" charset="0"/>
                        </a:rPr>
                        <a:t>复审者 </a:t>
                      </a:r>
                      <a:r>
                        <a:rPr kumimoji="0" lang="en-US" sz="1800" b="0" i="0" u="none" strike="noStrike" cap="none" normalizeH="0" baseline="0">
                          <a:ln>
                            <a:noFill/>
                          </a:ln>
                          <a:solidFill>
                            <a:srgbClr val="000000"/>
                          </a:solidFill>
                          <a:effectLst/>
                          <a:latin typeface="+mj-ea"/>
                          <a:ea typeface="+mj-ea"/>
                          <a:cs typeface="Times New Roman" pitchFamily="18" charset="0"/>
                        </a:rPr>
                        <a:t>vs. </a:t>
                      </a:r>
                      <a:r>
                        <a:rPr kumimoji="0" lang="zh-CN" sz="1800" b="0" i="0" u="none" strike="noStrike" cap="none" normalizeH="0" baseline="0">
                          <a:ln>
                            <a:noFill/>
                          </a:ln>
                          <a:solidFill>
                            <a:srgbClr val="000000"/>
                          </a:solidFill>
                          <a:effectLst/>
                          <a:latin typeface="+mj-ea"/>
                          <a:ea typeface="+mj-ea"/>
                          <a:cs typeface="Times New Roman" pitchFamily="18" charset="0"/>
                        </a:rPr>
                        <a:t>开发者</a:t>
                      </a:r>
                      <a:endParaRPr kumimoji="0" lang="en-US" sz="1800" b="0" i="0" u="none" strike="noStrike" cap="none" normalizeH="0" baseline="0">
                        <a:ln>
                          <a:noFill/>
                        </a:ln>
                        <a:solidFill>
                          <a:srgbClr val="000000"/>
                        </a:solidFill>
                        <a:effectLst/>
                        <a:latin typeface="+mj-ea"/>
                        <a:ea typeface="+mj-ea"/>
                        <a:cs typeface="Times New Roman" pitchFamily="18" charset="0"/>
                      </a:endParaRPr>
                    </a:p>
                  </a:txBody>
                  <a:tcPr marL="38576" marR="3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just" defTabSz="914400" rtl="0" eaLnBrk="1" fontAlgn="base" latinLnBrk="0" hangingPunct="1">
                        <a:lnSpc>
                          <a:spcPts val="1200"/>
                        </a:lnSpc>
                        <a:spcBef>
                          <a:spcPts val="150"/>
                        </a:spcBef>
                        <a:spcAft>
                          <a:spcPts val="150"/>
                        </a:spcAft>
                        <a:buClrTx/>
                        <a:buSzTx/>
                        <a:buFontTx/>
                        <a:buNone/>
                        <a:tabLst/>
                      </a:pPr>
                      <a:r>
                        <a:rPr kumimoji="0" lang="zh-CN" sz="1800" b="0" i="0" u="none" strike="noStrike" cap="none" normalizeH="0" baseline="0" dirty="0">
                          <a:ln>
                            <a:noFill/>
                          </a:ln>
                          <a:solidFill>
                            <a:srgbClr val="FF0000"/>
                          </a:solidFill>
                          <a:effectLst/>
                          <a:latin typeface="+mj-ea"/>
                          <a:ea typeface="+mj-ea"/>
                          <a:cs typeface="Times New Roman" pitchFamily="18" charset="0"/>
                        </a:rPr>
                        <a:t>简便易行</a:t>
                      </a:r>
                      <a:endParaRPr kumimoji="0" lang="en-US" sz="1800" b="0" i="0" u="none" strike="noStrike" cap="none" normalizeH="0" baseline="0" dirty="0">
                        <a:ln>
                          <a:noFill/>
                        </a:ln>
                        <a:solidFill>
                          <a:srgbClr val="FF0000"/>
                        </a:solidFill>
                        <a:effectLst/>
                        <a:latin typeface="+mj-ea"/>
                        <a:ea typeface="+mj-ea"/>
                        <a:cs typeface="Times New Roman" pitchFamily="18" charset="0"/>
                      </a:endParaRPr>
                    </a:p>
                  </a:txBody>
                  <a:tcPr marL="38576" marR="3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extLst>
                  <a:ext uri="{0D108BD9-81ED-4DB2-BD59-A6C34878D82A}">
                    <a16:rowId xmlns:a16="http://schemas.microsoft.com/office/drawing/2014/main" xmlns="" val="10002"/>
                  </a:ext>
                </a:extLst>
              </a:tr>
              <a:tr h="1641381">
                <a:tc>
                  <a:txBody>
                    <a:bodyPr/>
                    <a:lstStyle/>
                    <a:p>
                      <a:pPr marL="0" marR="0" lvl="0" indent="0" algn="just" defTabSz="914400" rtl="0" eaLnBrk="1" fontAlgn="base" latinLnBrk="0" hangingPunct="1">
                        <a:lnSpc>
                          <a:spcPts val="1400"/>
                        </a:lnSpc>
                        <a:spcBef>
                          <a:spcPts val="1000"/>
                        </a:spcBef>
                        <a:spcAft>
                          <a:spcPct val="0"/>
                        </a:spcAft>
                        <a:buClrTx/>
                        <a:buSzTx/>
                        <a:buFontTx/>
                        <a:buNone/>
                        <a:tabLst/>
                      </a:pPr>
                      <a:r>
                        <a:rPr kumimoji="0" lang="zh-CN" sz="1800" b="0" i="0" u="none" strike="noStrike" cap="none" normalizeH="0" baseline="0" dirty="0">
                          <a:ln>
                            <a:noFill/>
                          </a:ln>
                          <a:solidFill>
                            <a:srgbClr val="000000"/>
                          </a:solidFill>
                          <a:effectLst/>
                          <a:latin typeface="+mj-ea"/>
                          <a:ea typeface="+mj-ea"/>
                          <a:cs typeface="Times New Roman" pitchFamily="18" charset="0"/>
                        </a:rPr>
                        <a:t>团队</a:t>
                      </a:r>
                      <a:r>
                        <a:rPr kumimoji="0" lang="zh-CN" sz="1800" b="0" i="0" u="none" strike="noStrike" cap="none" normalizeH="0" baseline="0" dirty="0" smtClean="0">
                          <a:ln>
                            <a:noFill/>
                          </a:ln>
                          <a:solidFill>
                            <a:srgbClr val="000000"/>
                          </a:solidFill>
                          <a:effectLst/>
                          <a:latin typeface="+mj-ea"/>
                          <a:ea typeface="+mj-ea"/>
                          <a:cs typeface="Times New Roman" pitchFamily="18" charset="0"/>
                        </a:rPr>
                        <a:t>复审</a:t>
                      </a:r>
                      <a:endParaRPr kumimoji="0" lang="en-US" altLang="zh-CN" sz="1800" b="0" i="0" u="none" strike="noStrike" cap="none" normalizeH="0" baseline="0" dirty="0" smtClean="0">
                        <a:ln>
                          <a:noFill/>
                        </a:ln>
                        <a:solidFill>
                          <a:srgbClr val="000000"/>
                        </a:solidFill>
                        <a:effectLst/>
                        <a:latin typeface="+mj-ea"/>
                        <a:ea typeface="+mj-ea"/>
                        <a:cs typeface="Times New Roman" pitchFamily="18" charset="0"/>
                      </a:endParaRPr>
                    </a:p>
                    <a:p>
                      <a:pPr marL="0" marR="0" lvl="0" indent="0" algn="just" defTabSz="914400" rtl="0" eaLnBrk="1" fontAlgn="base" latinLnBrk="0" hangingPunct="1">
                        <a:lnSpc>
                          <a:spcPts val="1400"/>
                        </a:lnSpc>
                        <a:spcBef>
                          <a:spcPts val="100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mj-ea"/>
                          <a:ea typeface="+mj-ea"/>
                          <a:cs typeface="Times New Roman" pitchFamily="18" charset="0"/>
                        </a:rPr>
                        <a:t>(</a:t>
                      </a:r>
                      <a:r>
                        <a:rPr kumimoji="0" lang="en-US" altLang="zh-CN" sz="1800" b="0" i="0" u="none" strike="noStrike" cap="none" normalizeH="0" baseline="0" dirty="0">
                          <a:ln>
                            <a:noFill/>
                          </a:ln>
                          <a:solidFill>
                            <a:srgbClr val="000000"/>
                          </a:solidFill>
                          <a:effectLst/>
                          <a:latin typeface="+mj-ea"/>
                          <a:ea typeface="+mj-ea"/>
                          <a:cs typeface="Times New Roman" pitchFamily="18" charset="0"/>
                        </a:rPr>
                        <a:t>Team</a:t>
                      </a:r>
                      <a:r>
                        <a:rPr kumimoji="0" lang="zh-CN" altLang="en-US" sz="1800" b="0" i="0" u="none" strike="noStrike" cap="none" normalizeH="0" baseline="0" dirty="0">
                          <a:ln>
                            <a:noFill/>
                          </a:ln>
                          <a:solidFill>
                            <a:srgbClr val="000000"/>
                          </a:solidFill>
                          <a:effectLst/>
                          <a:latin typeface="+mj-ea"/>
                          <a:ea typeface="+mj-ea"/>
                          <a:cs typeface="Times New Roman" pitchFamily="18" charset="0"/>
                        </a:rPr>
                        <a:t> </a:t>
                      </a:r>
                      <a:r>
                        <a:rPr kumimoji="0" lang="en-US" altLang="zh-CN" sz="1800" b="0" i="0" u="none" strike="noStrike" cap="none" normalizeH="0" baseline="0" dirty="0">
                          <a:ln>
                            <a:noFill/>
                          </a:ln>
                          <a:solidFill>
                            <a:srgbClr val="000000"/>
                          </a:solidFill>
                          <a:effectLst/>
                          <a:latin typeface="+mj-ea"/>
                          <a:ea typeface="+mj-ea"/>
                          <a:cs typeface="Times New Roman" pitchFamily="18" charset="0"/>
                        </a:rPr>
                        <a:t>Review)</a:t>
                      </a:r>
                      <a:endParaRPr kumimoji="0" lang="en-US" sz="1800" b="0" i="0" u="none" strike="noStrike" cap="none" normalizeH="0" baseline="0" dirty="0">
                        <a:ln>
                          <a:noFill/>
                        </a:ln>
                        <a:solidFill>
                          <a:srgbClr val="000000"/>
                        </a:solidFill>
                        <a:effectLst/>
                        <a:latin typeface="+mj-ea"/>
                        <a:ea typeface="+mj-ea"/>
                        <a:cs typeface="Times New Roman" pitchFamily="18" charset="0"/>
                      </a:endParaRPr>
                    </a:p>
                  </a:txBody>
                  <a:tcPr marL="38576" marR="3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0" indent="0" algn="just" defTabSz="914400" rtl="0" eaLnBrk="1" fontAlgn="base" latinLnBrk="0" hangingPunct="1">
                        <a:lnSpc>
                          <a:spcPts val="1400"/>
                        </a:lnSpc>
                        <a:spcBef>
                          <a:spcPts val="1000"/>
                        </a:spcBef>
                        <a:spcAft>
                          <a:spcPct val="0"/>
                        </a:spcAft>
                        <a:buClrTx/>
                        <a:buSzTx/>
                        <a:buFontTx/>
                        <a:buNone/>
                        <a:tabLst/>
                      </a:pPr>
                      <a:r>
                        <a:rPr kumimoji="0" lang="zh-CN" sz="1800" b="0" i="0" u="none" strike="noStrike" cap="none" normalizeH="0" baseline="0">
                          <a:ln>
                            <a:noFill/>
                          </a:ln>
                          <a:solidFill>
                            <a:srgbClr val="000000"/>
                          </a:solidFill>
                          <a:effectLst/>
                          <a:latin typeface="+mj-ea"/>
                          <a:ea typeface="+mj-ea"/>
                          <a:cs typeface="Times New Roman" pitchFamily="18" charset="0"/>
                        </a:rPr>
                        <a:t>团队</a:t>
                      </a:r>
                      <a:r>
                        <a:rPr kumimoji="0" lang="en-US" sz="1800" b="0" i="0" u="none" strike="noStrike" cap="none" normalizeH="0" baseline="0">
                          <a:ln>
                            <a:noFill/>
                          </a:ln>
                          <a:solidFill>
                            <a:srgbClr val="000000"/>
                          </a:solidFill>
                          <a:effectLst/>
                          <a:latin typeface="+mj-ea"/>
                          <a:ea typeface="+mj-ea"/>
                          <a:cs typeface="Times New Roman" pitchFamily="18" charset="0"/>
                        </a:rPr>
                        <a:t> vs. </a:t>
                      </a:r>
                      <a:r>
                        <a:rPr kumimoji="0" lang="zh-CN" sz="1800" b="0" i="0" u="none" strike="noStrike" cap="none" normalizeH="0" baseline="0">
                          <a:ln>
                            <a:noFill/>
                          </a:ln>
                          <a:solidFill>
                            <a:srgbClr val="000000"/>
                          </a:solidFill>
                          <a:effectLst/>
                          <a:latin typeface="+mj-ea"/>
                          <a:ea typeface="+mj-ea"/>
                          <a:cs typeface="Times New Roman" pitchFamily="18" charset="0"/>
                        </a:rPr>
                        <a:t>开发者</a:t>
                      </a:r>
                      <a:endParaRPr kumimoji="0" lang="en-US" sz="1800" b="0" i="0" u="none" strike="noStrike" cap="none" normalizeH="0" baseline="0">
                        <a:ln>
                          <a:noFill/>
                        </a:ln>
                        <a:solidFill>
                          <a:srgbClr val="000000"/>
                        </a:solidFill>
                        <a:effectLst/>
                        <a:latin typeface="+mj-ea"/>
                        <a:ea typeface="+mj-ea"/>
                        <a:cs typeface="Times New Roman" pitchFamily="18" charset="0"/>
                      </a:endParaRPr>
                    </a:p>
                  </a:txBody>
                  <a:tcPr marL="38576" marR="3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0" indent="0" algn="l" defTabSz="914400" rtl="0" eaLnBrk="1" fontAlgn="base" latinLnBrk="0" hangingPunct="1">
                        <a:lnSpc>
                          <a:spcPct val="100000"/>
                        </a:lnSpc>
                        <a:spcBef>
                          <a:spcPts val="150"/>
                        </a:spcBef>
                        <a:spcAft>
                          <a:spcPts val="150"/>
                        </a:spcAft>
                        <a:buClrTx/>
                        <a:buSzTx/>
                        <a:buFontTx/>
                        <a:buNone/>
                        <a:tabLst/>
                      </a:pPr>
                      <a:r>
                        <a:rPr kumimoji="0" lang="zh-CN" altLang="en-US" sz="1800" b="0" i="0" u="none" strike="noStrike" cap="none" normalizeH="0" baseline="0" dirty="0">
                          <a:ln>
                            <a:noFill/>
                          </a:ln>
                          <a:solidFill>
                            <a:srgbClr val="000000"/>
                          </a:solidFill>
                          <a:effectLst/>
                          <a:latin typeface="+mj-ea"/>
                          <a:ea typeface="+mj-ea"/>
                          <a:cs typeface="Times New Roman" pitchFamily="18" charset="0"/>
                        </a:rPr>
                        <a:t>有比较严格的规定和流程，用于关键的代码，以及复审后不再更新的代码。</a:t>
                      </a:r>
                    </a:p>
                    <a:p>
                      <a:pPr marL="0" marR="0" lvl="0" indent="0" algn="l" defTabSz="914400" rtl="0" eaLnBrk="1" fontAlgn="base" latinLnBrk="0" hangingPunct="1">
                        <a:lnSpc>
                          <a:spcPct val="100000"/>
                        </a:lnSpc>
                        <a:spcBef>
                          <a:spcPts val="150"/>
                        </a:spcBef>
                        <a:spcAft>
                          <a:spcPts val="150"/>
                        </a:spcAft>
                        <a:buClrTx/>
                        <a:buSzTx/>
                        <a:buFontTx/>
                        <a:buNone/>
                        <a:tabLst/>
                      </a:pPr>
                      <a:r>
                        <a:rPr kumimoji="0" lang="zh-CN" altLang="en-US" sz="1800" b="0" i="0" u="none" strike="noStrike" cap="none" normalizeH="0" baseline="0" dirty="0">
                          <a:ln>
                            <a:noFill/>
                          </a:ln>
                          <a:solidFill>
                            <a:srgbClr val="000000"/>
                          </a:solidFill>
                          <a:effectLst/>
                          <a:latin typeface="+mj-ea"/>
                          <a:ea typeface="+mj-ea"/>
                          <a:cs typeface="Times New Roman" pitchFamily="18" charset="0"/>
                        </a:rPr>
                        <a:t>覆盖率高</a:t>
                      </a:r>
                      <a:r>
                        <a:rPr kumimoji="0" lang="en-US" altLang="zh-CN" sz="1800" b="0" i="0" u="none" strike="noStrike" cap="none" normalizeH="0" baseline="0" dirty="0">
                          <a:ln>
                            <a:noFill/>
                          </a:ln>
                          <a:solidFill>
                            <a:srgbClr val="000000"/>
                          </a:solidFill>
                          <a:effectLst/>
                          <a:latin typeface="+mj-ea"/>
                          <a:ea typeface="+mj-ea"/>
                          <a:cs typeface="Times New Roman" pitchFamily="18" charset="0"/>
                        </a:rPr>
                        <a:t>——</a:t>
                      </a:r>
                      <a:r>
                        <a:rPr kumimoji="0" lang="zh-CN" altLang="en-US" sz="1800" b="0" i="0" u="none" strike="noStrike" cap="none" normalizeH="0" baseline="0" dirty="0">
                          <a:ln>
                            <a:noFill/>
                          </a:ln>
                          <a:solidFill>
                            <a:srgbClr val="000000"/>
                          </a:solidFill>
                          <a:effectLst/>
                          <a:latin typeface="+mj-ea"/>
                          <a:ea typeface="+mj-ea"/>
                          <a:cs typeface="Times New Roman" pitchFamily="18" charset="0"/>
                        </a:rPr>
                        <a:t>有很多双眼睛盯着程序。但是有可能效率不高（全体人员都要到会）</a:t>
                      </a:r>
                    </a:p>
                  </a:txBody>
                  <a:tcPr marL="38576" marR="3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extLst>
                  <a:ext uri="{0D108BD9-81ED-4DB2-BD59-A6C34878D82A}">
                    <a16:rowId xmlns:a16="http://schemas.microsoft.com/office/drawing/2014/main" xmlns="" val="10003"/>
                  </a:ext>
                </a:extLst>
              </a:tr>
            </a:tbl>
          </a:graphicData>
        </a:graphic>
      </p:graphicFrame>
      <p:sp>
        <p:nvSpPr>
          <p:cNvPr id="5" name="日期占位符 4"/>
          <p:cNvSpPr>
            <a:spLocks noGrp="1"/>
          </p:cNvSpPr>
          <p:nvPr>
            <p:ph type="dt" sz="half" idx="10"/>
          </p:nvPr>
        </p:nvSpPr>
        <p:spPr/>
        <p:txBody>
          <a:bodyPr/>
          <a:lstStyle/>
          <a:p>
            <a:fld id="{1228EC95-60A9-4F09-A6C5-A86100EF3F9B}" type="datetime1">
              <a:rPr lang="zh-CN" altLang="en-US" smtClean="0"/>
              <a:t>2020/6/10</a:t>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a:p>
        </p:txBody>
      </p:sp>
    </p:spTree>
    <p:extLst>
      <p:ext uri="{BB962C8B-B14F-4D97-AF65-F5344CB8AC3E}">
        <p14:creationId xmlns:p14="http://schemas.microsoft.com/office/powerpoint/2010/main" val="2062381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zh-CN" altLang="en-US" dirty="0" smtClean="0"/>
              <a:t>思考</a:t>
            </a:r>
            <a:endParaRPr lang="en-US" dirty="0"/>
          </a:p>
        </p:txBody>
      </p:sp>
      <p:sp>
        <p:nvSpPr>
          <p:cNvPr id="23554" name="Content Placeholder 1"/>
          <p:cNvSpPr>
            <a:spLocks noGrp="1"/>
          </p:cNvSpPr>
          <p:nvPr>
            <p:ph idx="1"/>
          </p:nvPr>
        </p:nvSpPr>
        <p:spPr>
          <a:xfrm>
            <a:off x="1805940" y="1516243"/>
            <a:ext cx="5415741" cy="1372430"/>
          </a:xfrm>
          <a:ln w="25400">
            <a:noFill/>
          </a:ln>
        </p:spPr>
        <p:txBody>
          <a:bodyPr>
            <a:normAutofit/>
          </a:bodyPr>
          <a:lstStyle/>
          <a:p>
            <a:pPr marL="0" indent="0">
              <a:buNone/>
            </a:pPr>
            <a:r>
              <a:rPr lang="zh-CN" altLang="en-US" sz="2700" dirty="0"/>
              <a:t>如果复审者没有发现任何错误，</a:t>
            </a:r>
            <a:endParaRPr lang="en-US" altLang="zh-CN" sz="2700" dirty="0"/>
          </a:p>
          <a:p>
            <a:pPr marL="0" indent="0">
              <a:buNone/>
            </a:pPr>
            <a:r>
              <a:rPr lang="zh-CN" altLang="en-US" sz="2700" dirty="0"/>
              <a:t>这个代码复审还</a:t>
            </a:r>
            <a:r>
              <a:rPr lang="zh-CN" altLang="en-US" sz="2700" dirty="0" smtClean="0"/>
              <a:t>有价值吗？</a:t>
            </a:r>
            <a:endParaRPr lang="en-US" altLang="zh-CN" sz="27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85</a:t>
            </a:fld>
            <a:endParaRPr lang="zh-CN" altLang="en-US" dirty="0"/>
          </a:p>
        </p:txBody>
      </p:sp>
      <p:sp>
        <p:nvSpPr>
          <p:cNvPr id="4" name="日期占位符 3"/>
          <p:cNvSpPr>
            <a:spLocks noGrp="1"/>
          </p:cNvSpPr>
          <p:nvPr>
            <p:ph type="dt" sz="half" idx="10"/>
          </p:nvPr>
        </p:nvSpPr>
        <p:spPr/>
        <p:txBody>
          <a:bodyPr/>
          <a:lstStyle/>
          <a:p>
            <a:fld id="{D8E8D754-74BD-494D-8DF8-2E01102CFC27}" type="datetime1">
              <a:rPr lang="zh-CN" altLang="en-US" smtClean="0"/>
              <a:t>2020/6/10</a:t>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85068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fade">
                                      <p:cBhvr>
                                        <p:cTn id="7" dur="2000"/>
                                        <p:tgtEl>
                                          <p:spTgt spid="235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554">
                                            <p:txEl>
                                              <p:pRg st="1" end="1"/>
                                            </p:txEl>
                                          </p:spTgt>
                                        </p:tgtEl>
                                        <p:attrNameLst>
                                          <p:attrName>style.visibility</p:attrName>
                                        </p:attrNameLst>
                                      </p:cBhvr>
                                      <p:to>
                                        <p:strVal val="visible"/>
                                      </p:to>
                                    </p:set>
                                    <p:animEffect transition="in" filter="fade">
                                      <p:cBhvr>
                                        <p:cTn id="12" dur="2000"/>
                                        <p:tgtEl>
                                          <p:spTgt spid="2355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代码复审的价值</a:t>
            </a:r>
            <a:endParaRPr lang="zh-CN" altLang="en-US" dirty="0"/>
          </a:p>
        </p:txBody>
      </p:sp>
      <p:sp>
        <p:nvSpPr>
          <p:cNvPr id="23554" name="Content Placeholder 1"/>
          <p:cNvSpPr>
            <a:spLocks noGrp="1"/>
          </p:cNvSpPr>
          <p:nvPr>
            <p:ph idx="1"/>
          </p:nvPr>
        </p:nvSpPr>
        <p:spPr>
          <a:xfrm>
            <a:off x="768097" y="1097279"/>
            <a:ext cx="7832833" cy="3634741"/>
          </a:xfrm>
        </p:spPr>
        <p:txBody>
          <a:bodyPr>
            <a:normAutofit/>
          </a:bodyPr>
          <a:lstStyle/>
          <a:p>
            <a:r>
              <a:rPr lang="zh-CN" altLang="en-US" sz="2400" dirty="0" smtClean="0"/>
              <a:t>让</a:t>
            </a:r>
            <a:r>
              <a:rPr lang="zh-CN" altLang="en-US" sz="2400" dirty="0"/>
              <a:t>你把所有相关文档都准备好</a:t>
            </a:r>
            <a:endParaRPr lang="en-US" altLang="zh-CN" sz="2400" dirty="0"/>
          </a:p>
          <a:p>
            <a:r>
              <a:rPr lang="zh-CN" altLang="en-US" sz="2400" dirty="0"/>
              <a:t>分享了知识</a:t>
            </a:r>
            <a:endParaRPr lang="en-US" sz="2400" dirty="0"/>
          </a:p>
          <a:p>
            <a:r>
              <a:rPr lang="zh-CN" altLang="en-US" sz="2400" dirty="0"/>
              <a:t>别人学到了很多（多于你讲的话）</a:t>
            </a:r>
            <a:endParaRPr lang="en-US" sz="2400" dirty="0"/>
          </a:p>
          <a:p>
            <a:r>
              <a:rPr lang="zh-CN" altLang="en-US" sz="2400" dirty="0"/>
              <a:t>当给别人描述代码逻辑，很多人意识到了自己的</a:t>
            </a:r>
            <a:r>
              <a:rPr lang="zh-CN" altLang="en-US" sz="2400" dirty="0" smtClean="0"/>
              <a:t>错误 </a:t>
            </a:r>
            <a:endParaRPr lang="en-US" sz="24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86</a:t>
            </a:fld>
            <a:endParaRPr lang="zh-CN" altLang="en-US" dirty="0"/>
          </a:p>
        </p:txBody>
      </p:sp>
      <p:sp>
        <p:nvSpPr>
          <p:cNvPr id="4" name="日期占位符 3"/>
          <p:cNvSpPr>
            <a:spLocks noGrp="1"/>
          </p:cNvSpPr>
          <p:nvPr>
            <p:ph type="dt" sz="half" idx="10"/>
          </p:nvPr>
        </p:nvSpPr>
        <p:spPr/>
        <p:txBody>
          <a:bodyPr/>
          <a:lstStyle/>
          <a:p>
            <a:fld id="{33984F0C-235D-4D47-9E8D-06BD29016B57}" type="datetime1">
              <a:rPr lang="zh-CN" altLang="en-US" smtClean="0"/>
              <a:t>2020/6/10</a:t>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1992247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fade">
                                      <p:cBhvr>
                                        <p:cTn id="7" dur="2000"/>
                                        <p:tgtEl>
                                          <p:spTgt spid="235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554">
                                            <p:txEl>
                                              <p:pRg st="1" end="1"/>
                                            </p:txEl>
                                          </p:spTgt>
                                        </p:tgtEl>
                                        <p:attrNameLst>
                                          <p:attrName>style.visibility</p:attrName>
                                        </p:attrNameLst>
                                      </p:cBhvr>
                                      <p:to>
                                        <p:strVal val="visible"/>
                                      </p:to>
                                    </p:set>
                                    <p:animEffect transition="in" filter="fade">
                                      <p:cBhvr>
                                        <p:cTn id="12" dur="2000"/>
                                        <p:tgtEl>
                                          <p:spTgt spid="235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554">
                                            <p:txEl>
                                              <p:pRg st="2" end="2"/>
                                            </p:txEl>
                                          </p:spTgt>
                                        </p:tgtEl>
                                        <p:attrNameLst>
                                          <p:attrName>style.visibility</p:attrName>
                                        </p:attrNameLst>
                                      </p:cBhvr>
                                      <p:to>
                                        <p:strVal val="visible"/>
                                      </p:to>
                                    </p:set>
                                    <p:animEffect transition="in" filter="fade">
                                      <p:cBhvr>
                                        <p:cTn id="17" dur="2000"/>
                                        <p:tgtEl>
                                          <p:spTgt spid="2355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554">
                                            <p:txEl>
                                              <p:pRg st="3" end="3"/>
                                            </p:txEl>
                                          </p:spTgt>
                                        </p:tgtEl>
                                        <p:attrNameLst>
                                          <p:attrName>style.visibility</p:attrName>
                                        </p:attrNameLst>
                                      </p:cBhvr>
                                      <p:to>
                                        <p:strVal val="visible"/>
                                      </p:to>
                                    </p:set>
                                    <p:animEffect transition="in" filter="fade">
                                      <p:cBhvr>
                                        <p:cTn id="22" dur="2000"/>
                                        <p:tgtEl>
                                          <p:spTgt spid="235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缺陷检查</a:t>
            </a:r>
            <a:r>
              <a:rPr lang="zh-CN" altLang="en-US" dirty="0" smtClean="0"/>
              <a:t>表</a:t>
            </a:r>
            <a:endParaRPr lang="zh-CN" altLang="en-US" dirty="0"/>
          </a:p>
        </p:txBody>
      </p:sp>
      <p:sp>
        <p:nvSpPr>
          <p:cNvPr id="4" name="日期占位符 3"/>
          <p:cNvSpPr>
            <a:spLocks noGrp="1"/>
          </p:cNvSpPr>
          <p:nvPr>
            <p:ph type="dt" sz="half" idx="10"/>
          </p:nvPr>
        </p:nvSpPr>
        <p:spPr/>
        <p:txBody>
          <a:bodyPr/>
          <a:lstStyle/>
          <a:p>
            <a:fld id="{BBFDDF63-2C2D-4FAE-8C36-0841DDD2ED14}" type="datetime1">
              <a:rPr lang="zh-CN" altLang="en-US" smtClean="0"/>
              <a:t>2020/6/10</a:t>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87</a:t>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096" y="945911"/>
            <a:ext cx="8246062" cy="3634093"/>
          </a:xfrm>
          <a:prstGeom prst="rect">
            <a:avLst/>
          </a:prstGeom>
        </p:spPr>
      </p:pic>
    </p:spTree>
    <p:extLst>
      <p:ext uri="{BB962C8B-B14F-4D97-AF65-F5344CB8AC3E}">
        <p14:creationId xmlns:p14="http://schemas.microsoft.com/office/powerpoint/2010/main" val="18482824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缺陷检查</a:t>
            </a:r>
            <a:r>
              <a:rPr lang="zh-CN" altLang="en-US" dirty="0" smtClean="0"/>
              <a:t>表</a:t>
            </a:r>
            <a:endParaRPr lang="zh-CN" altLang="en-US" dirty="0"/>
          </a:p>
        </p:txBody>
      </p:sp>
      <p:sp>
        <p:nvSpPr>
          <p:cNvPr id="4" name="日期占位符 3"/>
          <p:cNvSpPr>
            <a:spLocks noGrp="1"/>
          </p:cNvSpPr>
          <p:nvPr>
            <p:ph type="dt" sz="half" idx="10"/>
          </p:nvPr>
        </p:nvSpPr>
        <p:spPr/>
        <p:txBody>
          <a:bodyPr/>
          <a:lstStyle/>
          <a:p>
            <a:fld id="{BBFDDF63-2C2D-4FAE-8C36-0841DDD2ED14}" type="datetime1">
              <a:rPr lang="zh-CN" altLang="en-US" smtClean="0"/>
              <a:t>2020/6/10</a:t>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88</a:t>
            </a:fld>
            <a:endParaRPr lang="zh-CN" altLang="en-US"/>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828913"/>
            <a:ext cx="8324253" cy="3739983"/>
          </a:xfrm>
          <a:prstGeom prst="rect">
            <a:avLst/>
          </a:prstGeom>
        </p:spPr>
      </p:pic>
    </p:spTree>
    <p:extLst>
      <p:ext uri="{BB962C8B-B14F-4D97-AF65-F5344CB8AC3E}">
        <p14:creationId xmlns:p14="http://schemas.microsoft.com/office/powerpoint/2010/main" val="147586459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缺陷检查</a:t>
            </a:r>
            <a:r>
              <a:rPr lang="zh-CN" altLang="en-US" dirty="0" smtClean="0"/>
              <a:t>表</a:t>
            </a:r>
            <a:endParaRPr lang="zh-CN" altLang="en-US" dirty="0"/>
          </a:p>
        </p:txBody>
      </p:sp>
      <p:sp>
        <p:nvSpPr>
          <p:cNvPr id="4" name="日期占位符 3"/>
          <p:cNvSpPr>
            <a:spLocks noGrp="1"/>
          </p:cNvSpPr>
          <p:nvPr>
            <p:ph type="dt" sz="half" idx="10"/>
          </p:nvPr>
        </p:nvSpPr>
        <p:spPr/>
        <p:txBody>
          <a:bodyPr/>
          <a:lstStyle/>
          <a:p>
            <a:fld id="{BBFDDF63-2C2D-4FAE-8C36-0841DDD2ED14}" type="datetime1">
              <a:rPr lang="zh-CN" altLang="en-US" smtClean="0"/>
              <a:t>2020/6/10</a:t>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89</a:t>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096" y="914400"/>
            <a:ext cx="8261604" cy="3648702"/>
          </a:xfrm>
          <a:prstGeom prst="rect">
            <a:avLst/>
          </a:prstGeom>
        </p:spPr>
      </p:pic>
    </p:spTree>
    <p:extLst>
      <p:ext uri="{BB962C8B-B14F-4D97-AF65-F5344CB8AC3E}">
        <p14:creationId xmlns:p14="http://schemas.microsoft.com/office/powerpoint/2010/main" val="3824242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zh-CN" altLang="en-US" b="1" dirty="0"/>
              <a:t>详细设计的工具</a:t>
            </a:r>
          </a:p>
        </p:txBody>
      </p:sp>
      <p:sp>
        <p:nvSpPr>
          <p:cNvPr id="55300" name="Rectangle 3"/>
          <p:cNvSpPr>
            <a:spLocks noGrp="1" noChangeArrowheads="1"/>
          </p:cNvSpPr>
          <p:nvPr>
            <p:ph idx="1"/>
          </p:nvPr>
        </p:nvSpPr>
        <p:spPr>
          <a:xfrm>
            <a:off x="768097" y="1040129"/>
            <a:ext cx="7832833" cy="3691891"/>
          </a:xfrm>
        </p:spPr>
        <p:txBody>
          <a:bodyPr>
            <a:normAutofit/>
          </a:bodyPr>
          <a:lstStyle/>
          <a:p>
            <a:pPr marL="457200" indent="-457200"/>
            <a:r>
              <a:rPr lang="zh-CN" altLang="en-US" dirty="0"/>
              <a:t>程序流程图（重要）</a:t>
            </a:r>
          </a:p>
          <a:p>
            <a:pPr marL="457200" indent="-457200"/>
            <a:r>
              <a:rPr lang="zh-CN" altLang="en-US" dirty="0"/>
              <a:t>盒图（</a:t>
            </a:r>
            <a:r>
              <a:rPr lang="en-US" altLang="zh-CN" dirty="0"/>
              <a:t>N-S</a:t>
            </a:r>
            <a:r>
              <a:rPr lang="zh-CN" altLang="en-US" dirty="0"/>
              <a:t>图）（看懂）</a:t>
            </a:r>
          </a:p>
          <a:p>
            <a:pPr marL="457200" indent="-457200"/>
            <a:r>
              <a:rPr lang="en-US" altLang="zh-CN" dirty="0"/>
              <a:t>PAD</a:t>
            </a:r>
            <a:r>
              <a:rPr lang="zh-CN" altLang="en-US" dirty="0"/>
              <a:t>图（了解）</a:t>
            </a:r>
          </a:p>
          <a:p>
            <a:pPr marL="457200" indent="-457200"/>
            <a:r>
              <a:rPr lang="zh-CN" altLang="en-US" dirty="0"/>
              <a:t>判定表（会用）</a:t>
            </a:r>
          </a:p>
          <a:p>
            <a:pPr marL="457200" indent="-457200"/>
            <a:r>
              <a:rPr lang="zh-CN" altLang="en-US" dirty="0"/>
              <a:t>判定树（会用）</a:t>
            </a:r>
          </a:p>
        </p:txBody>
      </p:sp>
      <p:sp>
        <p:nvSpPr>
          <p:cNvPr id="2" name="日期占位符 1"/>
          <p:cNvSpPr>
            <a:spLocks noGrp="1"/>
          </p:cNvSpPr>
          <p:nvPr>
            <p:ph type="dt" sz="half" idx="10"/>
          </p:nvPr>
        </p:nvSpPr>
        <p:spPr/>
        <p:txBody>
          <a:bodyPr/>
          <a:lstStyle/>
          <a:p>
            <a:fld id="{F1840695-659F-4CD9-94ED-B8268D959105}" type="datetime1">
              <a:rPr lang="zh-CN" altLang="en-US" smtClean="0"/>
              <a:t>2020/6/10</a:t>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55298" name="灯片编号占位符 5"/>
          <p:cNvSpPr>
            <a:spLocks noGrp="1"/>
          </p:cNvSpPr>
          <p:nvPr>
            <p:ph type="sldNum" sz="quarter" idx="12"/>
          </p:nvPr>
        </p:nvSpPr>
        <p:spPr>
          <a:noFill/>
        </p:spPr>
        <p:txBody>
          <a:bodyPr/>
          <a:lstStyle/>
          <a:p>
            <a:fld id="{691546D2-4E66-41E7-9F95-5B41E954ECFB}" type="slidenum">
              <a:rPr lang="en-US" altLang="zh-CN"/>
              <a:pPr/>
              <a:t>9</a:t>
            </a:fld>
            <a:endParaRPr lang="en-US" altLang="zh-CN"/>
          </a:p>
        </p:txBody>
      </p:sp>
    </p:spTree>
    <p:extLst>
      <p:ext uri="{BB962C8B-B14F-4D97-AF65-F5344CB8AC3E}">
        <p14:creationId xmlns:p14="http://schemas.microsoft.com/office/powerpoint/2010/main" val="2289750611"/>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代码静态分析</a:t>
            </a:r>
            <a:r>
              <a:rPr lang="zh-CN" altLang="en-US" dirty="0" smtClean="0"/>
              <a:t>工具</a:t>
            </a:r>
            <a:endParaRPr lang="zh-CN" altLang="en-US" dirty="0"/>
          </a:p>
        </p:txBody>
      </p:sp>
      <p:sp>
        <p:nvSpPr>
          <p:cNvPr id="3" name="内容占位符 2"/>
          <p:cNvSpPr>
            <a:spLocks noGrp="1"/>
          </p:cNvSpPr>
          <p:nvPr>
            <p:ph idx="1"/>
          </p:nvPr>
        </p:nvSpPr>
        <p:spPr>
          <a:xfrm>
            <a:off x="1314450" y="874916"/>
            <a:ext cx="7543800" cy="3806854"/>
          </a:xfrm>
        </p:spPr>
        <p:txBody>
          <a:bodyPr>
            <a:normAutofit/>
          </a:bodyPr>
          <a:lstStyle/>
          <a:p>
            <a:pPr marL="355600" marR="13335" indent="-342900">
              <a:lnSpc>
                <a:spcPct val="125000"/>
              </a:lnSpc>
              <a:spcBef>
                <a:spcPts val="100"/>
              </a:spcBef>
              <a:buChar char="•"/>
              <a:tabLst>
                <a:tab pos="356235" algn="l"/>
              </a:tabLst>
            </a:pPr>
            <a:r>
              <a:rPr lang="en-US" altLang="zh-CN" sz="1800" dirty="0" err="1">
                <a:solidFill>
                  <a:srgbClr val="0033CC"/>
                </a:solidFill>
                <a:latin typeface="Arial"/>
                <a:cs typeface="Arial"/>
              </a:rPr>
              <a:t>Checkstyle</a:t>
            </a:r>
            <a:r>
              <a:rPr lang="zh-CN" altLang="en-US" sz="1800" dirty="0">
                <a:solidFill>
                  <a:srgbClr val="0033CC"/>
                </a:solidFill>
                <a:latin typeface="微软雅黑"/>
                <a:cs typeface="微软雅黑"/>
              </a:rPr>
              <a:t>：</a:t>
            </a:r>
            <a:r>
              <a:rPr lang="zh-CN" altLang="en-US" sz="1800" dirty="0">
                <a:latin typeface="微软雅黑"/>
                <a:cs typeface="微软雅黑"/>
              </a:rPr>
              <a:t>通过对代码编码格式、命名约定、</a:t>
            </a:r>
            <a:r>
              <a:rPr lang="en-US" altLang="zh-CN" sz="1800" dirty="0">
                <a:latin typeface="Arial"/>
                <a:cs typeface="Arial"/>
              </a:rPr>
              <a:t>Javadoc</a:t>
            </a:r>
            <a:r>
              <a:rPr lang="zh-CN" altLang="en-US" sz="1800" dirty="0">
                <a:latin typeface="微软雅黑"/>
                <a:cs typeface="微软雅黑"/>
              </a:rPr>
              <a:t>、类</a:t>
            </a:r>
            <a:r>
              <a:rPr lang="zh-CN" altLang="en-US" sz="1800" dirty="0" smtClean="0">
                <a:latin typeface="微软雅黑"/>
                <a:cs typeface="微软雅黑"/>
              </a:rPr>
              <a:t>设计</a:t>
            </a:r>
            <a:r>
              <a:rPr lang="zh-CN" altLang="en-US" sz="1800" dirty="0">
                <a:latin typeface="微软雅黑"/>
                <a:cs typeface="微软雅黑"/>
              </a:rPr>
              <a:t>等方面进行代码规范和风格的检查。</a:t>
            </a:r>
          </a:p>
          <a:p>
            <a:pPr marL="355600" marR="8890" indent="-342900">
              <a:lnSpc>
                <a:spcPct val="125000"/>
              </a:lnSpc>
              <a:spcBef>
                <a:spcPts val="600"/>
              </a:spcBef>
              <a:buChar char="•"/>
              <a:tabLst>
                <a:tab pos="358140" algn="l"/>
              </a:tabLst>
            </a:pPr>
            <a:r>
              <a:rPr lang="en-US" altLang="zh-CN" sz="1800" spc="35" dirty="0" err="1">
                <a:solidFill>
                  <a:srgbClr val="0033CC"/>
                </a:solidFill>
                <a:latin typeface="Arial"/>
                <a:cs typeface="Arial"/>
              </a:rPr>
              <a:t>FindBugs</a:t>
            </a:r>
            <a:r>
              <a:rPr lang="zh-CN" altLang="en-US" sz="1800" spc="35" dirty="0">
                <a:solidFill>
                  <a:srgbClr val="0033CC"/>
                </a:solidFill>
                <a:latin typeface="微软雅黑"/>
                <a:cs typeface="微软雅黑"/>
              </a:rPr>
              <a:t>：</a:t>
            </a:r>
            <a:r>
              <a:rPr lang="zh-CN" altLang="en-US" sz="1800" spc="35" dirty="0">
                <a:latin typeface="微软雅黑"/>
                <a:cs typeface="微软雅黑"/>
              </a:rPr>
              <a:t>通过检查类文件</a:t>
            </a:r>
            <a:r>
              <a:rPr lang="zh-CN" altLang="en-US" sz="1800" spc="40" dirty="0">
                <a:latin typeface="微软雅黑"/>
                <a:cs typeface="微软雅黑"/>
              </a:rPr>
              <a:t>或</a:t>
            </a:r>
            <a:r>
              <a:rPr lang="en-US" altLang="zh-CN" sz="1800" spc="35" dirty="0">
                <a:latin typeface="Arial"/>
                <a:cs typeface="Arial"/>
              </a:rPr>
              <a:t>JAR</a:t>
            </a:r>
            <a:r>
              <a:rPr lang="zh-CN" altLang="en-US" sz="1800" spc="35" dirty="0">
                <a:latin typeface="微软雅黑"/>
                <a:cs typeface="微软雅黑"/>
              </a:rPr>
              <a:t>文件，将字节码与一组</a:t>
            </a:r>
            <a:r>
              <a:rPr lang="zh-CN" altLang="en-US" sz="1800" spc="35" dirty="0" smtClean="0">
                <a:latin typeface="微软雅黑"/>
                <a:cs typeface="微软雅黑"/>
              </a:rPr>
              <a:t>缺陷</a:t>
            </a:r>
            <a:r>
              <a:rPr lang="zh-CN" altLang="en-US" sz="1800" dirty="0" smtClean="0">
                <a:latin typeface="微软雅黑"/>
                <a:cs typeface="微软雅黑"/>
              </a:rPr>
              <a:t>模式</a:t>
            </a:r>
            <a:r>
              <a:rPr lang="zh-CN" altLang="en-US" sz="1800" dirty="0">
                <a:latin typeface="微软雅黑"/>
                <a:cs typeface="微软雅黑"/>
              </a:rPr>
              <a:t>进行对比从而发现代码缺陷，完成静态代码分析。</a:t>
            </a:r>
          </a:p>
          <a:p>
            <a:pPr marL="355600" marR="5080" indent="-342900">
              <a:lnSpc>
                <a:spcPct val="125000"/>
              </a:lnSpc>
              <a:spcBef>
                <a:spcPts val="600"/>
              </a:spcBef>
              <a:buChar char="•"/>
              <a:tabLst>
                <a:tab pos="357505" algn="l"/>
              </a:tabLst>
            </a:pPr>
            <a:r>
              <a:rPr lang="en-US" altLang="zh-CN" sz="1800" spc="25" dirty="0">
                <a:solidFill>
                  <a:srgbClr val="0033CC"/>
                </a:solidFill>
                <a:latin typeface="Arial"/>
                <a:cs typeface="Arial"/>
              </a:rPr>
              <a:t>PMD</a:t>
            </a:r>
            <a:r>
              <a:rPr lang="zh-CN" altLang="en-US" sz="1800" spc="25" dirty="0">
                <a:solidFill>
                  <a:srgbClr val="0033CC"/>
                </a:solidFill>
                <a:latin typeface="微软雅黑"/>
                <a:cs typeface="微软雅黑"/>
              </a:rPr>
              <a:t>：</a:t>
            </a:r>
            <a:r>
              <a:rPr lang="zh-CN" altLang="en-US" sz="1800" spc="25" dirty="0">
                <a:latin typeface="微软雅黑"/>
                <a:cs typeface="微软雅黑"/>
              </a:rPr>
              <a:t>通过其内置的编码规则对</a:t>
            </a:r>
            <a:r>
              <a:rPr lang="en-US" altLang="zh-CN" sz="1800" spc="25" dirty="0">
                <a:latin typeface="Arial"/>
                <a:cs typeface="Arial"/>
              </a:rPr>
              <a:t>Java</a:t>
            </a:r>
            <a:r>
              <a:rPr lang="zh-CN" altLang="en-US" sz="1800" spc="25" dirty="0">
                <a:latin typeface="微软雅黑"/>
                <a:cs typeface="微软雅黑"/>
              </a:rPr>
              <a:t>代码进行静态检查，</a:t>
            </a:r>
            <a:r>
              <a:rPr lang="zh-CN" altLang="en-US" sz="1800" spc="25" dirty="0" smtClean="0">
                <a:latin typeface="微软雅黑"/>
                <a:cs typeface="微软雅黑"/>
              </a:rPr>
              <a:t>主要</a:t>
            </a:r>
            <a:r>
              <a:rPr lang="zh-CN" altLang="en-US" sz="1800" spc="70" dirty="0" smtClean="0">
                <a:latin typeface="微软雅黑"/>
                <a:cs typeface="微软雅黑"/>
              </a:rPr>
              <a:t>包括</a:t>
            </a:r>
            <a:r>
              <a:rPr lang="zh-CN" altLang="en-US" sz="1800" spc="70" dirty="0">
                <a:latin typeface="微软雅黑"/>
                <a:cs typeface="微软雅黑"/>
              </a:rPr>
              <a:t>对潜在的</a:t>
            </a:r>
            <a:r>
              <a:rPr lang="en-US" altLang="zh-CN" sz="1800" spc="70" dirty="0">
                <a:latin typeface="Arial"/>
                <a:cs typeface="Arial"/>
              </a:rPr>
              <a:t>Bug</a:t>
            </a:r>
            <a:r>
              <a:rPr lang="zh-CN" altLang="en-US" sz="1800" spc="70" dirty="0">
                <a:latin typeface="微软雅黑"/>
                <a:cs typeface="微软雅黑"/>
              </a:rPr>
              <a:t>、未使用的代码、重复的代码、循环体创建 </a:t>
            </a:r>
            <a:r>
              <a:rPr lang="zh-CN" altLang="en-US" sz="1800" dirty="0">
                <a:latin typeface="微软雅黑"/>
                <a:cs typeface="微软雅黑"/>
              </a:rPr>
              <a:t>新对象等问题的检验。</a:t>
            </a:r>
          </a:p>
          <a:p>
            <a:pPr marL="355600" marR="6985" indent="-342900">
              <a:lnSpc>
                <a:spcPct val="125000"/>
              </a:lnSpc>
              <a:spcBef>
                <a:spcPts val="600"/>
              </a:spcBef>
              <a:buChar char="•"/>
              <a:tabLst>
                <a:tab pos="359410" algn="l"/>
              </a:tabLst>
            </a:pPr>
            <a:r>
              <a:rPr lang="en-US" altLang="zh-CN" sz="1800" spc="50" dirty="0" err="1">
                <a:solidFill>
                  <a:srgbClr val="0033CC"/>
                </a:solidFill>
                <a:latin typeface="Arial"/>
                <a:cs typeface="Arial"/>
              </a:rPr>
              <a:t>Jtest</a:t>
            </a:r>
            <a:r>
              <a:rPr lang="zh-CN" altLang="en-US" sz="1800" spc="50" dirty="0">
                <a:solidFill>
                  <a:srgbClr val="0033CC"/>
                </a:solidFill>
                <a:latin typeface="微软雅黑"/>
                <a:cs typeface="微软雅黑"/>
              </a:rPr>
              <a:t>：</a:t>
            </a:r>
            <a:r>
              <a:rPr lang="zh-CN" altLang="en-US" sz="1800" spc="50" dirty="0">
                <a:latin typeface="微软雅黑"/>
                <a:cs typeface="微软雅黑"/>
              </a:rPr>
              <a:t>能够按照其内置的超过</a:t>
            </a:r>
            <a:r>
              <a:rPr lang="en-US" altLang="zh-CN" sz="1800" spc="50" dirty="0">
                <a:latin typeface="Arial"/>
                <a:cs typeface="Arial"/>
              </a:rPr>
              <a:t>800</a:t>
            </a:r>
            <a:r>
              <a:rPr lang="zh-CN" altLang="en-US" sz="1800" spc="50" dirty="0">
                <a:latin typeface="微软雅黑"/>
                <a:cs typeface="微软雅黑"/>
              </a:rPr>
              <a:t>条的</a:t>
            </a:r>
            <a:r>
              <a:rPr lang="en-US" altLang="zh-CN" sz="1800" spc="50" dirty="0">
                <a:latin typeface="Arial"/>
                <a:cs typeface="Arial"/>
              </a:rPr>
              <a:t>Java</a:t>
            </a:r>
            <a:r>
              <a:rPr lang="zh-CN" altLang="en-US" sz="1800" spc="50" dirty="0">
                <a:latin typeface="微软雅黑"/>
                <a:cs typeface="微软雅黑"/>
              </a:rPr>
              <a:t>编码规范自动</a:t>
            </a:r>
            <a:r>
              <a:rPr lang="zh-CN" altLang="en-US" sz="1800" spc="50" dirty="0" smtClean="0">
                <a:latin typeface="微软雅黑"/>
                <a:cs typeface="微软雅黑"/>
              </a:rPr>
              <a:t>检查</a:t>
            </a:r>
            <a:r>
              <a:rPr lang="zh-CN" altLang="en-US" sz="1800" spc="55" dirty="0" smtClean="0">
                <a:latin typeface="微软雅黑"/>
                <a:cs typeface="微软雅黑"/>
              </a:rPr>
              <a:t>并</a:t>
            </a:r>
            <a:r>
              <a:rPr lang="zh-CN" altLang="en-US" sz="1800" spc="55" dirty="0">
                <a:latin typeface="微软雅黑"/>
                <a:cs typeface="微软雅黑"/>
              </a:rPr>
              <a:t>纠正这些隐蔽且难以修复的编码错误，同时还支持用户自定 </a:t>
            </a:r>
            <a:r>
              <a:rPr lang="zh-CN" altLang="en-US" sz="1800" dirty="0">
                <a:latin typeface="微软雅黑"/>
                <a:cs typeface="微软雅黑"/>
              </a:rPr>
              <a:t>义编码规则，帮助用户预防一些特殊用法的错误</a:t>
            </a:r>
            <a:r>
              <a:rPr lang="zh-CN" altLang="en-US" sz="1800" dirty="0" smtClean="0">
                <a:latin typeface="微软雅黑"/>
                <a:cs typeface="微软雅黑"/>
              </a:rPr>
              <a:t>。</a:t>
            </a:r>
            <a:endParaRPr lang="zh-CN" altLang="en-US" sz="1800" dirty="0">
              <a:latin typeface="微软雅黑"/>
              <a:cs typeface="微软雅黑"/>
            </a:endParaRPr>
          </a:p>
        </p:txBody>
      </p:sp>
      <p:sp>
        <p:nvSpPr>
          <p:cNvPr id="4" name="日期占位符 3"/>
          <p:cNvSpPr>
            <a:spLocks noGrp="1"/>
          </p:cNvSpPr>
          <p:nvPr>
            <p:ph type="dt" sz="half" idx="10"/>
          </p:nvPr>
        </p:nvSpPr>
        <p:spPr/>
        <p:txBody>
          <a:bodyPr/>
          <a:lstStyle/>
          <a:p>
            <a:fld id="{BBFDDF63-2C2D-4FAE-8C36-0841DDD2ED14}" type="datetime1">
              <a:rPr lang="zh-CN" altLang="en-US" smtClean="0"/>
              <a:t>2020/6/10</a:t>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90</a:t>
            </a:fld>
            <a:endParaRPr lang="zh-CN" altLang="en-US"/>
          </a:p>
        </p:txBody>
      </p:sp>
      <p:sp>
        <p:nvSpPr>
          <p:cNvPr id="7" name="object 2"/>
          <p:cNvSpPr/>
          <p:nvPr/>
        </p:nvSpPr>
        <p:spPr>
          <a:xfrm>
            <a:off x="328796" y="1785620"/>
            <a:ext cx="878599" cy="158623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0030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代码静态分析</a:t>
            </a:r>
            <a:r>
              <a:rPr lang="zh-CN" altLang="en-US" dirty="0" smtClean="0"/>
              <a:t>工具</a:t>
            </a:r>
            <a:endParaRPr lang="zh-CN" altLang="en-US" dirty="0"/>
          </a:p>
        </p:txBody>
      </p:sp>
      <p:sp>
        <p:nvSpPr>
          <p:cNvPr id="3" name="内容占位符 2"/>
          <p:cNvSpPr>
            <a:spLocks noGrp="1"/>
          </p:cNvSpPr>
          <p:nvPr>
            <p:ph idx="1"/>
          </p:nvPr>
        </p:nvSpPr>
        <p:spPr>
          <a:xfrm>
            <a:off x="1402072" y="828912"/>
            <a:ext cx="7637851" cy="3755657"/>
          </a:xfrm>
        </p:spPr>
        <p:txBody>
          <a:bodyPr>
            <a:noAutofit/>
          </a:bodyPr>
          <a:lstStyle/>
          <a:p>
            <a:pPr marL="355600" marR="258445" indent="-342900">
              <a:spcBef>
                <a:spcPts val="600"/>
              </a:spcBef>
              <a:buFont typeface="Arial"/>
              <a:buChar char="•"/>
              <a:tabLst>
                <a:tab pos="355600" algn="l"/>
              </a:tabLst>
            </a:pPr>
            <a:r>
              <a:rPr lang="zh-CN" altLang="en-US" sz="1800" dirty="0">
                <a:latin typeface="微软雅黑"/>
                <a:cs typeface="微软雅黑"/>
              </a:rPr>
              <a:t>微软</a:t>
            </a:r>
            <a:r>
              <a:rPr lang="en-US" altLang="zh-CN" sz="1800" spc="-10" dirty="0">
                <a:latin typeface="Arial"/>
                <a:cs typeface="Arial"/>
              </a:rPr>
              <a:t>Visual</a:t>
            </a:r>
            <a:r>
              <a:rPr lang="zh-CN" altLang="en-US" sz="1800" spc="505" dirty="0">
                <a:latin typeface="Arial"/>
                <a:cs typeface="Arial"/>
              </a:rPr>
              <a:t> </a:t>
            </a:r>
            <a:r>
              <a:rPr lang="en-US" altLang="zh-CN" sz="1800" spc="-5" dirty="0">
                <a:latin typeface="Arial"/>
                <a:cs typeface="Arial"/>
              </a:rPr>
              <a:t>Studio</a:t>
            </a:r>
            <a:r>
              <a:rPr lang="zh-CN" altLang="en-US" sz="1800" dirty="0">
                <a:latin typeface="微软雅黑"/>
                <a:cs typeface="微软雅黑"/>
              </a:rPr>
              <a:t>中的代码分析工具可以检查代码中是否存在</a:t>
            </a:r>
            <a:r>
              <a:rPr lang="zh-CN" altLang="en-US" sz="1800" dirty="0" smtClean="0">
                <a:latin typeface="微软雅黑"/>
                <a:cs typeface="微软雅黑"/>
              </a:rPr>
              <a:t>一些</a:t>
            </a:r>
            <a:r>
              <a:rPr lang="zh-CN" altLang="en-US" sz="1800" dirty="0">
                <a:latin typeface="微软雅黑"/>
                <a:cs typeface="微软雅黑"/>
              </a:rPr>
              <a:t>常见缺陷和违反良好编程习惯的情况。</a:t>
            </a:r>
          </a:p>
          <a:p>
            <a:pPr marL="355600" marR="254635" indent="-342900">
              <a:spcBef>
                <a:spcPts val="600"/>
              </a:spcBef>
              <a:buChar char="•"/>
              <a:tabLst>
                <a:tab pos="358140" algn="l"/>
              </a:tabLst>
            </a:pPr>
            <a:r>
              <a:rPr lang="en-US" altLang="zh-CN" sz="1800" spc="30" dirty="0">
                <a:latin typeface="Arial"/>
                <a:cs typeface="Arial"/>
              </a:rPr>
              <a:t>Lint</a:t>
            </a:r>
            <a:r>
              <a:rPr lang="zh-CN" altLang="en-US" sz="1800" spc="30" dirty="0">
                <a:latin typeface="微软雅黑"/>
                <a:cs typeface="微软雅黑"/>
              </a:rPr>
              <a:t>是一种静态程序分析工具，目前已形成了一系列工具。它</a:t>
            </a:r>
            <a:r>
              <a:rPr lang="zh-CN" altLang="en-US" sz="1800" spc="30" dirty="0" smtClean="0">
                <a:latin typeface="微软雅黑"/>
                <a:cs typeface="微软雅黑"/>
              </a:rPr>
              <a:t>侧</a:t>
            </a:r>
            <a:r>
              <a:rPr lang="zh-CN" altLang="en-US" sz="1800" spc="5" dirty="0" smtClean="0">
                <a:latin typeface="微软雅黑"/>
                <a:cs typeface="微软雅黑"/>
              </a:rPr>
              <a:t>重</a:t>
            </a:r>
            <a:r>
              <a:rPr lang="zh-CN" altLang="en-US" sz="1800" spc="5" dirty="0">
                <a:latin typeface="微软雅黑"/>
                <a:cs typeface="微软雅黑"/>
              </a:rPr>
              <a:t>于代码的逻辑分析，发现代码中一些潜在的错误，如数组</a:t>
            </a:r>
            <a:r>
              <a:rPr lang="zh-CN" altLang="en-US" sz="1800" spc="5" dirty="0" smtClean="0">
                <a:latin typeface="微软雅黑"/>
                <a:cs typeface="微软雅黑"/>
              </a:rPr>
              <a:t>访问</a:t>
            </a:r>
            <a:r>
              <a:rPr lang="zh-CN" altLang="en-US" sz="1800" dirty="0" smtClean="0">
                <a:latin typeface="微软雅黑"/>
                <a:cs typeface="微软雅黑"/>
              </a:rPr>
              <a:t>越界</a:t>
            </a:r>
            <a:r>
              <a:rPr lang="zh-CN" altLang="en-US" sz="1800" dirty="0">
                <a:latin typeface="微软雅黑"/>
                <a:cs typeface="微软雅黑"/>
              </a:rPr>
              <a:t>、内存泄漏、使用未初始化变量等。</a:t>
            </a:r>
          </a:p>
          <a:p>
            <a:pPr marL="355600" marR="259079" indent="-342900">
              <a:spcBef>
                <a:spcPts val="600"/>
              </a:spcBef>
              <a:buChar char="•"/>
              <a:tabLst>
                <a:tab pos="357505" algn="l"/>
              </a:tabLst>
            </a:pPr>
            <a:r>
              <a:rPr lang="en-US" altLang="zh-CN" sz="1800" spc="15" dirty="0" err="1">
                <a:solidFill>
                  <a:srgbClr val="0033CC"/>
                </a:solidFill>
                <a:latin typeface="Arial"/>
                <a:cs typeface="Arial"/>
              </a:rPr>
              <a:t>JSHint</a:t>
            </a:r>
            <a:r>
              <a:rPr lang="zh-CN" altLang="en-US" sz="1800" spc="15" dirty="0">
                <a:solidFill>
                  <a:srgbClr val="0033CC"/>
                </a:solidFill>
                <a:latin typeface="微软雅黑"/>
                <a:cs typeface="微软雅黑"/>
              </a:rPr>
              <a:t>（</a:t>
            </a:r>
            <a:r>
              <a:rPr lang="en-US" altLang="zh-CN" sz="1800" spc="15" dirty="0">
                <a:solidFill>
                  <a:srgbClr val="0033CC"/>
                </a:solidFill>
                <a:latin typeface="Arial"/>
                <a:cs typeface="Arial"/>
                <a:hlinkClick r:id="rId2"/>
              </a:rPr>
              <a:t>www.jshint.com</a:t>
            </a:r>
            <a:r>
              <a:rPr lang="zh-CN" altLang="en-US" sz="1800" spc="15" dirty="0">
                <a:solidFill>
                  <a:srgbClr val="0033CC"/>
                </a:solidFill>
                <a:latin typeface="微软雅黑"/>
                <a:cs typeface="微软雅黑"/>
              </a:rPr>
              <a:t>）</a:t>
            </a:r>
            <a:r>
              <a:rPr lang="zh-CN" altLang="en-US" sz="1800" spc="25" dirty="0">
                <a:latin typeface="微软雅黑"/>
                <a:cs typeface="微软雅黑"/>
              </a:rPr>
              <a:t>是一款</a:t>
            </a:r>
            <a:r>
              <a:rPr lang="en-US" altLang="zh-CN" sz="1800" spc="25" dirty="0">
                <a:latin typeface="Arial"/>
                <a:cs typeface="Arial"/>
              </a:rPr>
              <a:t>JavaScript</a:t>
            </a:r>
            <a:r>
              <a:rPr lang="zh-CN" altLang="en-US" sz="1800" spc="25" dirty="0">
                <a:latin typeface="微软雅黑"/>
                <a:cs typeface="微软雅黑"/>
              </a:rPr>
              <a:t>代码验证工具，</a:t>
            </a:r>
            <a:r>
              <a:rPr lang="zh-CN" altLang="en-US" sz="1800" dirty="0" smtClean="0">
                <a:latin typeface="微软雅黑"/>
                <a:cs typeface="微软雅黑"/>
              </a:rPr>
              <a:t>用于</a:t>
            </a:r>
            <a:r>
              <a:rPr lang="zh-CN" altLang="en-US" sz="1800" dirty="0">
                <a:latin typeface="微软雅黑"/>
                <a:cs typeface="微软雅黑"/>
              </a:rPr>
              <a:t>检测代码中的错误和潜在问题。</a:t>
            </a:r>
          </a:p>
          <a:p>
            <a:pPr marL="355600" marR="252729" indent="-342900">
              <a:spcBef>
                <a:spcPts val="600"/>
              </a:spcBef>
              <a:buChar char="•"/>
              <a:tabLst>
                <a:tab pos="358140" algn="l"/>
                <a:tab pos="358775" algn="l"/>
              </a:tabLst>
            </a:pPr>
            <a:r>
              <a:rPr lang="en-US" altLang="zh-CN" sz="1800" spc="45" dirty="0" err="1">
                <a:solidFill>
                  <a:srgbClr val="0033CC"/>
                </a:solidFill>
                <a:latin typeface="Arial"/>
                <a:cs typeface="Arial"/>
              </a:rPr>
              <a:t>CSSLint</a:t>
            </a:r>
            <a:r>
              <a:rPr lang="zh-CN" altLang="en-US" sz="1800" spc="45" dirty="0">
                <a:solidFill>
                  <a:srgbClr val="0033CC"/>
                </a:solidFill>
                <a:latin typeface="微软雅黑"/>
                <a:cs typeface="微软雅黑"/>
              </a:rPr>
              <a:t>（</a:t>
            </a:r>
            <a:r>
              <a:rPr lang="en-US" altLang="zh-CN" sz="1800" spc="45" dirty="0">
                <a:solidFill>
                  <a:srgbClr val="0033CC"/>
                </a:solidFill>
                <a:latin typeface="Arial"/>
                <a:cs typeface="Arial"/>
              </a:rPr>
              <a:t>csslint.net</a:t>
            </a:r>
            <a:r>
              <a:rPr lang="zh-CN" altLang="en-US" sz="1800" spc="45" dirty="0">
                <a:solidFill>
                  <a:srgbClr val="0033CC"/>
                </a:solidFill>
                <a:latin typeface="微软雅黑"/>
                <a:cs typeface="微软雅黑"/>
              </a:rPr>
              <a:t>）</a:t>
            </a:r>
            <a:r>
              <a:rPr lang="zh-CN" altLang="en-US" sz="1800" spc="45" dirty="0">
                <a:latin typeface="微软雅黑"/>
                <a:cs typeface="微软雅黑"/>
              </a:rPr>
              <a:t>是一款</a:t>
            </a:r>
            <a:r>
              <a:rPr lang="en-US" altLang="zh-CN" sz="1800" spc="45" dirty="0">
                <a:latin typeface="Arial"/>
                <a:cs typeface="Arial"/>
              </a:rPr>
              <a:t>CSS</a:t>
            </a:r>
            <a:r>
              <a:rPr lang="zh-CN" altLang="en-US" sz="1800" spc="45" dirty="0">
                <a:latin typeface="微软雅黑"/>
                <a:cs typeface="微软雅黑"/>
              </a:rPr>
              <a:t>代码检查工具，可以进行</a:t>
            </a:r>
            <a:r>
              <a:rPr lang="zh-CN" altLang="en-US" sz="1800" spc="45" dirty="0" smtClean="0">
                <a:latin typeface="微软雅黑"/>
                <a:cs typeface="微软雅黑"/>
              </a:rPr>
              <a:t>基</a:t>
            </a:r>
            <a:r>
              <a:rPr lang="zh-CN" altLang="en-US" sz="1800" dirty="0" smtClean="0">
                <a:latin typeface="微软雅黑"/>
                <a:cs typeface="微软雅黑"/>
              </a:rPr>
              <a:t>本</a:t>
            </a:r>
            <a:r>
              <a:rPr lang="zh-CN" altLang="en-US" sz="1800" dirty="0">
                <a:latin typeface="微软雅黑"/>
                <a:cs typeface="微软雅黑"/>
              </a:rPr>
              <a:t>语法检查以及使用一套预设的规则来检查代码中的问题。</a:t>
            </a:r>
          </a:p>
          <a:p>
            <a:pPr marL="355600" marR="5080" indent="-342900">
              <a:spcBef>
                <a:spcPts val="600"/>
              </a:spcBef>
              <a:buChar char="•"/>
              <a:tabLst>
                <a:tab pos="357505" algn="l"/>
                <a:tab pos="358775" algn="l"/>
              </a:tabLst>
            </a:pPr>
            <a:r>
              <a:rPr lang="en-US" altLang="zh-CN" sz="1800" spc="40" dirty="0" err="1">
                <a:solidFill>
                  <a:srgbClr val="0033CC"/>
                </a:solidFill>
                <a:latin typeface="Arial"/>
                <a:cs typeface="Arial"/>
              </a:rPr>
              <a:t>HTMLHint</a:t>
            </a:r>
            <a:r>
              <a:rPr lang="zh-CN" altLang="en-US" sz="1800" spc="40" dirty="0">
                <a:solidFill>
                  <a:srgbClr val="0033CC"/>
                </a:solidFill>
                <a:latin typeface="微软雅黑"/>
                <a:cs typeface="微软雅黑"/>
              </a:rPr>
              <a:t>（</a:t>
            </a:r>
            <a:r>
              <a:rPr lang="en-US" altLang="zh-CN" sz="1800" spc="40" dirty="0">
                <a:solidFill>
                  <a:srgbClr val="0033CC"/>
                </a:solidFill>
                <a:latin typeface="Arial"/>
                <a:cs typeface="Arial"/>
              </a:rPr>
              <a:t>htmlhint.com</a:t>
            </a:r>
            <a:r>
              <a:rPr lang="zh-CN" altLang="en-US" sz="1800" spc="40" dirty="0">
                <a:solidFill>
                  <a:srgbClr val="0033CC"/>
                </a:solidFill>
                <a:latin typeface="微软雅黑"/>
                <a:cs typeface="微软雅黑"/>
              </a:rPr>
              <a:t>）</a:t>
            </a:r>
            <a:r>
              <a:rPr lang="zh-CN" altLang="en-US" sz="1800" spc="40" dirty="0">
                <a:latin typeface="微软雅黑"/>
                <a:cs typeface="微软雅黑"/>
              </a:rPr>
              <a:t>是一款基于</a:t>
            </a:r>
            <a:r>
              <a:rPr lang="en-US" altLang="zh-CN" sz="1800" spc="40" dirty="0">
                <a:latin typeface="Arial"/>
                <a:cs typeface="Arial"/>
              </a:rPr>
              <a:t>JS</a:t>
            </a:r>
            <a:r>
              <a:rPr lang="zh-CN" altLang="en-US" sz="1800" spc="40" dirty="0">
                <a:latin typeface="微软雅黑"/>
                <a:cs typeface="微软雅黑"/>
              </a:rPr>
              <a:t>开发的静态扫描组</a:t>
            </a:r>
            <a:r>
              <a:rPr lang="zh-CN" altLang="en-US" sz="1800" spc="-5" dirty="0">
                <a:latin typeface="微软雅黑"/>
                <a:cs typeface="微软雅黑"/>
              </a:rPr>
              <a:t>件</a:t>
            </a:r>
            <a:r>
              <a:rPr lang="zh-CN" altLang="en-US" sz="1800" dirty="0" smtClean="0">
                <a:latin typeface="微软雅黑"/>
                <a:cs typeface="微软雅黑"/>
              </a:rPr>
              <a:t>，支持</a:t>
            </a:r>
            <a:r>
              <a:rPr lang="zh-CN" altLang="en-US" sz="1800" dirty="0">
                <a:latin typeface="微软雅黑"/>
                <a:cs typeface="微软雅黑"/>
              </a:rPr>
              <a:t>所有浏览器和</a:t>
            </a:r>
            <a:r>
              <a:rPr lang="en-US" altLang="zh-CN" sz="1800" spc="-5" dirty="0" err="1">
                <a:latin typeface="Arial"/>
                <a:cs typeface="Arial"/>
              </a:rPr>
              <a:t>Nodejs</a:t>
            </a:r>
            <a:r>
              <a:rPr lang="zh-CN" altLang="en-US" sz="1800" dirty="0">
                <a:latin typeface="微软雅黑"/>
                <a:cs typeface="微软雅黑"/>
              </a:rPr>
              <a:t>平台，可集成到</a:t>
            </a:r>
            <a:r>
              <a:rPr lang="en-US" altLang="zh-CN" sz="1800" spc="-5" dirty="0">
                <a:latin typeface="Arial"/>
                <a:cs typeface="Arial"/>
              </a:rPr>
              <a:t>IDE</a:t>
            </a:r>
            <a:r>
              <a:rPr lang="zh-CN" altLang="en-US" sz="1800" dirty="0">
                <a:latin typeface="微软雅黑"/>
                <a:cs typeface="微软雅黑"/>
              </a:rPr>
              <a:t>环境或编译系统中。</a:t>
            </a:r>
          </a:p>
          <a:p>
            <a:pPr>
              <a:spcBef>
                <a:spcPts val="600"/>
              </a:spcBef>
            </a:pPr>
            <a:endParaRPr lang="zh-CN" altLang="en-US" sz="1800" dirty="0"/>
          </a:p>
        </p:txBody>
      </p:sp>
      <p:sp>
        <p:nvSpPr>
          <p:cNvPr id="4" name="日期占位符 3"/>
          <p:cNvSpPr>
            <a:spLocks noGrp="1"/>
          </p:cNvSpPr>
          <p:nvPr>
            <p:ph type="dt" sz="half" idx="10"/>
          </p:nvPr>
        </p:nvSpPr>
        <p:spPr/>
        <p:txBody>
          <a:bodyPr/>
          <a:lstStyle/>
          <a:p>
            <a:fld id="{BBFDDF63-2C2D-4FAE-8C36-0841DDD2ED14}" type="datetime1">
              <a:rPr lang="zh-CN" altLang="en-US" smtClean="0"/>
              <a:t>2020/6/10</a:t>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91</a:t>
            </a:fld>
            <a:endParaRPr lang="zh-CN" altLang="en-US"/>
          </a:p>
        </p:txBody>
      </p:sp>
      <p:sp>
        <p:nvSpPr>
          <p:cNvPr id="7" name="object 3"/>
          <p:cNvSpPr/>
          <p:nvPr/>
        </p:nvSpPr>
        <p:spPr>
          <a:xfrm>
            <a:off x="332279" y="1642340"/>
            <a:ext cx="871634" cy="803694"/>
          </a:xfrm>
          <a:prstGeom prst="rect">
            <a:avLst/>
          </a:prstGeom>
          <a:blipFill>
            <a:blip r:embed="rId3" cstate="print"/>
            <a:stretch>
              <a:fillRect/>
            </a:stretch>
          </a:blipFill>
        </p:spPr>
        <p:txBody>
          <a:bodyPr wrap="square" lIns="0" tIns="0" rIns="0" bIns="0" rtlCol="0"/>
          <a:lstStyle/>
          <a:p>
            <a:endParaRPr/>
          </a:p>
        </p:txBody>
      </p:sp>
      <p:sp>
        <p:nvSpPr>
          <p:cNvPr id="8" name="object 5"/>
          <p:cNvSpPr/>
          <p:nvPr/>
        </p:nvSpPr>
        <p:spPr>
          <a:xfrm>
            <a:off x="275666" y="3235907"/>
            <a:ext cx="989875" cy="803694"/>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6092754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代码静态分析工具</a:t>
            </a:r>
          </a:p>
        </p:txBody>
      </p:sp>
      <p:sp>
        <p:nvSpPr>
          <p:cNvPr id="3" name="内容占位符 2"/>
          <p:cNvSpPr>
            <a:spLocks noGrp="1"/>
          </p:cNvSpPr>
          <p:nvPr>
            <p:ph idx="1"/>
          </p:nvPr>
        </p:nvSpPr>
        <p:spPr>
          <a:xfrm>
            <a:off x="1197190" y="1196640"/>
            <a:ext cx="7506610" cy="514350"/>
          </a:xfrm>
        </p:spPr>
        <p:txBody>
          <a:bodyPr>
            <a:normAutofit/>
          </a:bodyPr>
          <a:lstStyle/>
          <a:p>
            <a:pPr marL="0" indent="0">
              <a:buNone/>
            </a:pPr>
            <a:r>
              <a:rPr lang="en-US" altLang="zh-CN" sz="2400" dirty="0"/>
              <a:t>Python</a:t>
            </a:r>
            <a:r>
              <a:rPr lang="zh-CN" altLang="en-US" sz="2400" dirty="0"/>
              <a:t>代码分析工具</a:t>
            </a:r>
          </a:p>
        </p:txBody>
      </p:sp>
      <p:sp>
        <p:nvSpPr>
          <p:cNvPr id="4" name="日期占位符 3"/>
          <p:cNvSpPr>
            <a:spLocks noGrp="1"/>
          </p:cNvSpPr>
          <p:nvPr>
            <p:ph type="dt" sz="half" idx="10"/>
          </p:nvPr>
        </p:nvSpPr>
        <p:spPr/>
        <p:txBody>
          <a:bodyPr/>
          <a:lstStyle/>
          <a:p>
            <a:fld id="{BBFDDF63-2C2D-4FAE-8C36-0841DDD2ED14}" type="datetime1">
              <a:rPr lang="zh-CN" altLang="en-US" smtClean="0"/>
              <a:t>2020/6/10</a:t>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92</a:t>
            </a:fld>
            <a:endParaRPr lang="zh-CN" altLang="en-US"/>
          </a:p>
        </p:txBody>
      </p:sp>
      <p:pic>
        <p:nvPicPr>
          <p:cNvPr id="7" name="图片 6"/>
          <p:cNvPicPr>
            <a:picLocks noChangeAspect="1"/>
          </p:cNvPicPr>
          <p:nvPr/>
        </p:nvPicPr>
        <p:blipFill>
          <a:blip r:embed="rId2"/>
          <a:stretch>
            <a:fillRect/>
          </a:stretch>
        </p:blipFill>
        <p:spPr>
          <a:xfrm>
            <a:off x="1094320" y="1923370"/>
            <a:ext cx="7409599" cy="2561931"/>
          </a:xfrm>
          <a:prstGeom prst="rect">
            <a:avLst/>
          </a:prstGeom>
        </p:spPr>
      </p:pic>
    </p:spTree>
    <p:extLst>
      <p:ext uri="{BB962C8B-B14F-4D97-AF65-F5344CB8AC3E}">
        <p14:creationId xmlns:p14="http://schemas.microsoft.com/office/powerpoint/2010/main" val="119738669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代码性能</a:t>
            </a:r>
            <a:r>
              <a:rPr lang="zh-CN" altLang="en-US" dirty="0" smtClean="0"/>
              <a:t>优化</a:t>
            </a:r>
            <a:endParaRPr lang="zh-CN" altLang="en-US" dirty="0"/>
          </a:p>
        </p:txBody>
      </p:sp>
      <p:sp>
        <p:nvSpPr>
          <p:cNvPr id="3" name="内容占位符 2"/>
          <p:cNvSpPr>
            <a:spLocks noGrp="1"/>
          </p:cNvSpPr>
          <p:nvPr>
            <p:ph idx="1"/>
          </p:nvPr>
        </p:nvSpPr>
        <p:spPr>
          <a:xfrm>
            <a:off x="768097" y="925167"/>
            <a:ext cx="7895843" cy="1212243"/>
          </a:xfrm>
        </p:spPr>
        <p:txBody>
          <a:bodyPr>
            <a:normAutofit fontScale="77500" lnSpcReduction="20000"/>
          </a:bodyPr>
          <a:lstStyle/>
          <a:p>
            <a:pPr>
              <a:lnSpc>
                <a:spcPct val="130000"/>
              </a:lnSpc>
            </a:pPr>
            <a:r>
              <a:rPr lang="zh-CN" altLang="en-US" dirty="0"/>
              <a:t>优化是对代码进行等价变换，使得变换后的代码运行结果与变换前的</a:t>
            </a:r>
            <a:r>
              <a:rPr lang="zh-CN" altLang="en-US" dirty="0" smtClean="0"/>
              <a:t>代码运行</a:t>
            </a:r>
            <a:r>
              <a:rPr lang="zh-CN" altLang="en-US" dirty="0"/>
              <a:t>结果相同，但执行速度加快或存储开销减少。 </a:t>
            </a:r>
          </a:p>
        </p:txBody>
      </p:sp>
      <p:sp>
        <p:nvSpPr>
          <p:cNvPr id="4" name="日期占位符 3"/>
          <p:cNvSpPr>
            <a:spLocks noGrp="1"/>
          </p:cNvSpPr>
          <p:nvPr>
            <p:ph type="dt" sz="half" idx="10"/>
          </p:nvPr>
        </p:nvSpPr>
        <p:spPr/>
        <p:txBody>
          <a:bodyPr/>
          <a:lstStyle/>
          <a:p>
            <a:fld id="{BBFDDF63-2C2D-4FAE-8C36-0841DDD2ED14}" type="datetime1">
              <a:rPr lang="zh-CN" altLang="en-US" smtClean="0"/>
              <a:t>2020/6/10</a:t>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93</a:t>
            </a:fld>
            <a:endParaRPr lang="zh-CN" altLang="en-US"/>
          </a:p>
        </p:txBody>
      </p:sp>
      <p:pic>
        <p:nvPicPr>
          <p:cNvPr id="7" name="图片 6"/>
          <p:cNvPicPr>
            <a:picLocks noChangeAspect="1"/>
          </p:cNvPicPr>
          <p:nvPr/>
        </p:nvPicPr>
        <p:blipFill>
          <a:blip r:embed="rId2"/>
          <a:stretch>
            <a:fillRect/>
          </a:stretch>
        </p:blipFill>
        <p:spPr>
          <a:xfrm>
            <a:off x="882396" y="1879332"/>
            <a:ext cx="2329434" cy="2553829"/>
          </a:xfrm>
          <a:prstGeom prst="rect">
            <a:avLst/>
          </a:prstGeom>
        </p:spPr>
      </p:pic>
      <p:sp>
        <p:nvSpPr>
          <p:cNvPr id="8" name="矩形 7"/>
          <p:cNvSpPr/>
          <p:nvPr/>
        </p:nvSpPr>
        <p:spPr>
          <a:xfrm>
            <a:off x="3474719" y="2017472"/>
            <a:ext cx="5303520" cy="2277547"/>
          </a:xfrm>
          <a:prstGeom prst="rect">
            <a:avLst/>
          </a:prstGeom>
        </p:spPr>
        <p:txBody>
          <a:bodyPr wrap="square">
            <a:spAutoFit/>
          </a:bodyPr>
          <a:lstStyle/>
          <a:p>
            <a:pPr>
              <a:lnSpc>
                <a:spcPct val="110000"/>
              </a:lnSpc>
              <a:spcBef>
                <a:spcPts val="600"/>
              </a:spcBef>
            </a:pPr>
            <a:r>
              <a:rPr lang="zh-CN" altLang="en-US" sz="2000" dirty="0">
                <a:latin typeface="+mj-ea"/>
                <a:ea typeface="+mj-ea"/>
              </a:rPr>
              <a:t>•  代码性能优化是一门复杂的学问</a:t>
            </a:r>
            <a:r>
              <a:rPr lang="zh-CN" altLang="en-US" sz="2000" dirty="0" smtClean="0">
                <a:latin typeface="+mj-ea"/>
                <a:ea typeface="+mj-ea"/>
              </a:rPr>
              <a:t>。</a:t>
            </a:r>
            <a:endParaRPr lang="en-US" altLang="zh-CN" sz="2000" dirty="0" smtClean="0">
              <a:latin typeface="+mj-ea"/>
              <a:ea typeface="+mj-ea"/>
            </a:endParaRPr>
          </a:p>
          <a:p>
            <a:pPr>
              <a:lnSpc>
                <a:spcPct val="110000"/>
              </a:lnSpc>
              <a:spcBef>
                <a:spcPts val="600"/>
              </a:spcBef>
            </a:pPr>
            <a:r>
              <a:rPr lang="zh-CN" altLang="en-US" sz="2000" dirty="0" smtClean="0">
                <a:latin typeface="+mj-ea"/>
                <a:ea typeface="+mj-ea"/>
              </a:rPr>
              <a:t>•</a:t>
            </a:r>
            <a:r>
              <a:rPr lang="zh-CN" altLang="en-US" sz="2000" dirty="0">
                <a:latin typeface="+mj-ea"/>
                <a:ea typeface="+mj-ea"/>
              </a:rPr>
              <a:t>  根据 </a:t>
            </a:r>
            <a:r>
              <a:rPr lang="zh-CN" altLang="en-US" sz="2000" dirty="0" smtClean="0">
                <a:latin typeface="+mj-ea"/>
                <a:ea typeface="+mj-ea"/>
              </a:rPr>
              <a:t>80/20 </a:t>
            </a:r>
            <a:r>
              <a:rPr lang="zh-CN" altLang="en-US" sz="2000" dirty="0">
                <a:latin typeface="+mj-ea"/>
                <a:ea typeface="+mj-ea"/>
              </a:rPr>
              <a:t>原则，实现程序的重构、优化、 扩展以及文档相关的事情通常需要</a:t>
            </a:r>
            <a:r>
              <a:rPr lang="zh-CN" altLang="en-US" sz="2000" dirty="0" smtClean="0">
                <a:latin typeface="+mj-ea"/>
                <a:ea typeface="+mj-ea"/>
              </a:rPr>
              <a:t>消耗80</a:t>
            </a:r>
            <a:r>
              <a:rPr lang="zh-CN" altLang="en-US" sz="2000" dirty="0">
                <a:latin typeface="+mj-ea"/>
                <a:ea typeface="+mj-ea"/>
              </a:rPr>
              <a:t>% 的工作量。 </a:t>
            </a:r>
            <a:endParaRPr lang="en-US" altLang="zh-CN" sz="2000" dirty="0" smtClean="0">
              <a:latin typeface="+mj-ea"/>
              <a:ea typeface="+mj-ea"/>
            </a:endParaRPr>
          </a:p>
          <a:p>
            <a:pPr>
              <a:lnSpc>
                <a:spcPct val="110000"/>
              </a:lnSpc>
              <a:spcBef>
                <a:spcPts val="600"/>
              </a:spcBef>
            </a:pPr>
            <a:r>
              <a:rPr lang="zh-CN" altLang="en-US" sz="2000" dirty="0">
                <a:latin typeface="+mj-ea"/>
              </a:rPr>
              <a:t>• </a:t>
            </a:r>
            <a:r>
              <a:rPr lang="zh-CN" altLang="en-US" sz="2000" dirty="0" smtClean="0">
                <a:latin typeface="+mj-ea"/>
              </a:rPr>
              <a:t> </a:t>
            </a:r>
            <a:r>
              <a:rPr lang="zh-CN" altLang="en-US" sz="2000" dirty="0" smtClean="0">
                <a:latin typeface="+mj-ea"/>
                <a:ea typeface="+mj-ea"/>
              </a:rPr>
              <a:t>在</a:t>
            </a:r>
            <a:r>
              <a:rPr lang="zh-CN" altLang="en-US" sz="2000" dirty="0">
                <a:latin typeface="+mj-ea"/>
                <a:ea typeface="+mj-ea"/>
              </a:rPr>
              <a:t>满足正确性、可靠性、健壮性、可读性等</a:t>
            </a:r>
            <a:r>
              <a:rPr lang="zh-CN" altLang="en-US" sz="2000" dirty="0" smtClean="0">
                <a:latin typeface="+mj-ea"/>
                <a:ea typeface="+mj-ea"/>
              </a:rPr>
              <a:t>质量因素</a:t>
            </a:r>
            <a:r>
              <a:rPr lang="zh-CN" altLang="en-US" sz="2000" dirty="0">
                <a:latin typeface="+mj-ea"/>
                <a:ea typeface="+mj-ea"/>
              </a:rPr>
              <a:t>的前提下，设法提高程序的</a:t>
            </a:r>
            <a:r>
              <a:rPr lang="zh-CN" altLang="en-US" sz="2000" dirty="0" smtClean="0">
                <a:latin typeface="+mj-ea"/>
                <a:ea typeface="+mj-ea"/>
              </a:rPr>
              <a:t>效率</a:t>
            </a:r>
            <a:r>
              <a:rPr lang="zh-CN" altLang="en-US" sz="2000" dirty="0">
                <a:latin typeface="+mj-ea"/>
                <a:ea typeface="+mj-ea"/>
              </a:rPr>
              <a:t>。	</a:t>
            </a:r>
          </a:p>
        </p:txBody>
      </p:sp>
    </p:spTree>
    <p:extLst>
      <p:ext uri="{BB962C8B-B14F-4D97-AF65-F5344CB8AC3E}">
        <p14:creationId xmlns:p14="http://schemas.microsoft.com/office/powerpoint/2010/main" val="125774112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a:t>
            </a:r>
            <a:r>
              <a:rPr lang="zh-CN" altLang="en-US" dirty="0"/>
              <a:t>对</a:t>
            </a:r>
            <a:r>
              <a:rPr lang="zh-CN" altLang="en-US" dirty="0" smtClean="0"/>
              <a:t>编程（</a:t>
            </a:r>
            <a:r>
              <a:rPr lang="en-US" altLang="zh-CN" cap="none" dirty="0" smtClean="0"/>
              <a:t>Pair Programming</a:t>
            </a:r>
            <a:r>
              <a:rPr lang="en-US" altLang="zh-CN" dirty="0" smtClean="0"/>
              <a:t>）</a:t>
            </a:r>
            <a:endParaRPr lang="en-US" dirty="0"/>
          </a:p>
        </p:txBody>
      </p:sp>
      <p:sp>
        <p:nvSpPr>
          <p:cNvPr id="3" name="内容占位符 2"/>
          <p:cNvSpPr>
            <a:spLocks noGrp="1"/>
          </p:cNvSpPr>
          <p:nvPr>
            <p:ph idx="1"/>
          </p:nvPr>
        </p:nvSpPr>
        <p:spPr/>
        <p:txBody>
          <a:bodyPr>
            <a:normAutofit fontScale="85000" lnSpcReduction="10000"/>
          </a:bodyPr>
          <a:lstStyle/>
          <a:p>
            <a:pPr>
              <a:lnSpc>
                <a:spcPct val="150000"/>
              </a:lnSpc>
            </a:pPr>
            <a:r>
              <a:rPr lang="zh-CN" altLang="en-US" dirty="0" smtClean="0"/>
              <a:t>既然</a:t>
            </a:r>
            <a:r>
              <a:rPr lang="zh-CN" altLang="en-US" dirty="0"/>
              <a:t>代码复审能发现这么多问题，有这么好的效果，如果我们</a:t>
            </a:r>
            <a:r>
              <a:rPr lang="zh-CN" altLang="en-US" b="1" dirty="0">
                <a:solidFill>
                  <a:srgbClr val="FF0000"/>
                </a:solidFill>
              </a:rPr>
              <a:t>每时每刻</a:t>
            </a:r>
            <a:r>
              <a:rPr lang="zh-CN" altLang="en-US" dirty="0"/>
              <a:t>都处在代码复审的状态， 那不是很好么</a:t>
            </a:r>
            <a:r>
              <a:rPr lang="zh-CN" altLang="en-US" dirty="0" smtClean="0"/>
              <a:t>？</a:t>
            </a:r>
            <a:endParaRPr lang="en-US" altLang="zh-CN" dirty="0"/>
          </a:p>
          <a:p>
            <a:pPr>
              <a:lnSpc>
                <a:spcPct val="150000"/>
              </a:lnSpc>
              <a:spcBef>
                <a:spcPts val="1875"/>
              </a:spcBef>
            </a:pPr>
            <a:r>
              <a:rPr lang="zh-CN" altLang="en-US" dirty="0"/>
              <a:t>事实上，极限编程（</a:t>
            </a:r>
            <a:r>
              <a:rPr lang="en-US" altLang="zh-CN" dirty="0"/>
              <a:t>Extreme Programming</a:t>
            </a:r>
            <a:r>
              <a:rPr lang="zh-CN" altLang="en-US" dirty="0"/>
              <a:t>）正是这一思想的体现</a:t>
            </a:r>
            <a:r>
              <a:rPr lang="en-US" altLang="zh-CN" dirty="0" smtClean="0"/>
              <a:t>—</a:t>
            </a:r>
            <a:r>
              <a:rPr lang="zh-CN" altLang="en-US" dirty="0" smtClean="0"/>
              <a:t>为什么</a:t>
            </a:r>
            <a:r>
              <a:rPr lang="zh-CN" altLang="en-US" dirty="0"/>
              <a:t>不把一些卓有成效的开发方法用到极致（</a:t>
            </a:r>
            <a:r>
              <a:rPr lang="en-US" altLang="zh-CN" dirty="0"/>
              <a:t>Extreme</a:t>
            </a:r>
            <a:r>
              <a:rPr lang="zh-CN" altLang="en-US" dirty="0"/>
              <a:t>），让我们无时不刻地使用它们？ </a:t>
            </a:r>
            <a:endParaRPr lang="en-US" dirty="0"/>
          </a:p>
        </p:txBody>
      </p:sp>
      <p:sp>
        <p:nvSpPr>
          <p:cNvPr id="5" name="日期占位符 4"/>
          <p:cNvSpPr>
            <a:spLocks noGrp="1"/>
          </p:cNvSpPr>
          <p:nvPr>
            <p:ph type="dt" sz="half" idx="10"/>
          </p:nvPr>
        </p:nvSpPr>
        <p:spPr/>
        <p:txBody>
          <a:bodyPr/>
          <a:lstStyle/>
          <a:p>
            <a:fld id="{A0E43808-6564-4956-9C70-250E48E8DF32}" type="datetime1">
              <a:rPr lang="zh-CN" altLang="en-US" smtClean="0"/>
              <a:t>2020/6/10</a:t>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94</a:t>
            </a:fld>
            <a:endParaRPr lang="zh-CN" altLang="en-US" dirty="0"/>
          </a:p>
        </p:txBody>
      </p:sp>
    </p:spTree>
    <p:extLst>
      <p:ext uri="{BB962C8B-B14F-4D97-AF65-F5344CB8AC3E}">
        <p14:creationId xmlns:p14="http://schemas.microsoft.com/office/powerpoint/2010/main" val="26905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结对编程 </a:t>
            </a:r>
          </a:p>
        </p:txBody>
      </p:sp>
      <p:sp>
        <p:nvSpPr>
          <p:cNvPr id="3" name="内容占位符 2"/>
          <p:cNvSpPr>
            <a:spLocks noGrp="1"/>
          </p:cNvSpPr>
          <p:nvPr>
            <p:ph idx="1"/>
          </p:nvPr>
        </p:nvSpPr>
        <p:spPr>
          <a:xfrm>
            <a:off x="768097" y="925167"/>
            <a:ext cx="7832833" cy="1600863"/>
          </a:xfrm>
        </p:spPr>
        <p:txBody>
          <a:bodyPr>
            <a:noAutofit/>
          </a:bodyPr>
          <a:lstStyle/>
          <a:p>
            <a:r>
              <a:rPr lang="zh-CN" altLang="en-US" sz="2000" dirty="0"/>
              <a:t>结对编程是由两名程序员在同一台电脑上结对编写解决同一问题的代码</a:t>
            </a:r>
            <a:r>
              <a:rPr lang="zh-CN" altLang="en-US" sz="2000" dirty="0" smtClean="0"/>
              <a:t>。</a:t>
            </a:r>
            <a:endParaRPr lang="en-US" altLang="zh-CN" sz="2000" dirty="0" smtClean="0"/>
          </a:p>
          <a:p>
            <a:r>
              <a:rPr lang="zh-CN" altLang="en-US" sz="2000" dirty="0"/>
              <a:t>结对编程不仅意味着编程活动，也包括分析、设计、测试等全程</a:t>
            </a:r>
            <a:r>
              <a:rPr lang="zh-CN" altLang="en-US" sz="2000" dirty="0" smtClean="0"/>
              <a:t>活动，有助于</a:t>
            </a:r>
            <a:r>
              <a:rPr lang="zh-CN" altLang="en-US" sz="2000" dirty="0"/>
              <a:t>按时完成项目，并且保证高质量的</a:t>
            </a:r>
            <a:r>
              <a:rPr lang="zh-CN" altLang="en-US" sz="2000" dirty="0" smtClean="0"/>
              <a:t>代码。</a:t>
            </a:r>
            <a:endParaRPr lang="zh-CN" altLang="en-US" sz="2000" dirty="0"/>
          </a:p>
        </p:txBody>
      </p:sp>
      <p:sp>
        <p:nvSpPr>
          <p:cNvPr id="4" name="日期占位符 3"/>
          <p:cNvSpPr>
            <a:spLocks noGrp="1"/>
          </p:cNvSpPr>
          <p:nvPr>
            <p:ph type="dt" sz="half" idx="10"/>
          </p:nvPr>
        </p:nvSpPr>
        <p:spPr/>
        <p:txBody>
          <a:bodyPr/>
          <a:lstStyle/>
          <a:p>
            <a:fld id="{BBFDDF63-2C2D-4FAE-8C36-0841DDD2ED14}" type="datetime1">
              <a:rPr lang="zh-CN" altLang="en-US" smtClean="0"/>
              <a:t>2020/6/10</a:t>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95</a:t>
            </a:fld>
            <a:endParaRPr lang="zh-CN" altLang="en-US"/>
          </a:p>
        </p:txBody>
      </p:sp>
      <p:pic>
        <p:nvPicPr>
          <p:cNvPr id="7" name="图片 6"/>
          <p:cNvPicPr>
            <a:picLocks noChangeAspect="1"/>
          </p:cNvPicPr>
          <p:nvPr/>
        </p:nvPicPr>
        <p:blipFill>
          <a:blip r:embed="rId2"/>
          <a:stretch>
            <a:fillRect/>
          </a:stretch>
        </p:blipFill>
        <p:spPr>
          <a:xfrm>
            <a:off x="1142424" y="2622284"/>
            <a:ext cx="7084177" cy="2028291"/>
          </a:xfrm>
          <a:prstGeom prst="rect">
            <a:avLst/>
          </a:prstGeom>
        </p:spPr>
      </p:pic>
    </p:spTree>
    <p:extLst>
      <p:ext uri="{BB962C8B-B14F-4D97-AF65-F5344CB8AC3E}">
        <p14:creationId xmlns:p14="http://schemas.microsoft.com/office/powerpoint/2010/main" val="33003819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结对编程 </a:t>
            </a:r>
          </a:p>
        </p:txBody>
      </p:sp>
      <p:sp>
        <p:nvSpPr>
          <p:cNvPr id="4" name="日期占位符 3"/>
          <p:cNvSpPr>
            <a:spLocks noGrp="1"/>
          </p:cNvSpPr>
          <p:nvPr>
            <p:ph type="dt" sz="half" idx="10"/>
          </p:nvPr>
        </p:nvSpPr>
        <p:spPr/>
        <p:txBody>
          <a:bodyPr/>
          <a:lstStyle/>
          <a:p>
            <a:fld id="{BBFDDF63-2C2D-4FAE-8C36-0841DDD2ED14}" type="datetime1">
              <a:rPr lang="zh-CN" altLang="en-US" smtClean="0"/>
              <a:t>2020/6/10</a:t>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96</a:t>
            </a:fld>
            <a:endParaRPr lang="zh-CN" altLang="en-US"/>
          </a:p>
        </p:txBody>
      </p:sp>
      <p:pic>
        <p:nvPicPr>
          <p:cNvPr id="7" name="图片 6"/>
          <p:cNvPicPr>
            <a:picLocks noChangeAspect="1"/>
          </p:cNvPicPr>
          <p:nvPr/>
        </p:nvPicPr>
        <p:blipFill>
          <a:blip r:embed="rId2"/>
          <a:stretch>
            <a:fillRect/>
          </a:stretch>
        </p:blipFill>
        <p:spPr>
          <a:xfrm>
            <a:off x="1626616" y="828913"/>
            <a:ext cx="6501384" cy="2980504"/>
          </a:xfrm>
          <a:prstGeom prst="rect">
            <a:avLst/>
          </a:prstGeom>
        </p:spPr>
      </p:pic>
      <p:sp>
        <p:nvSpPr>
          <p:cNvPr id="8" name="矩形 7"/>
          <p:cNvSpPr/>
          <p:nvPr/>
        </p:nvSpPr>
        <p:spPr>
          <a:xfrm>
            <a:off x="1189355" y="3908338"/>
            <a:ext cx="7303770" cy="707886"/>
          </a:xfrm>
          <a:prstGeom prst="rect">
            <a:avLst/>
          </a:prstGeom>
        </p:spPr>
        <p:txBody>
          <a:bodyPr wrap="square">
            <a:spAutoFit/>
          </a:bodyPr>
          <a:lstStyle/>
          <a:p>
            <a:r>
              <a:rPr lang="zh-CN" altLang="en-US" sz="2000" dirty="0">
                <a:latin typeface="+mj-ea"/>
                <a:ea typeface="+mj-ea"/>
              </a:rPr>
              <a:t>驾驶员：负责用键盘编写程序 领航员：起到领航、提醒的</a:t>
            </a:r>
            <a:r>
              <a:rPr lang="zh-CN" altLang="en-US" sz="2000" dirty="0" smtClean="0">
                <a:latin typeface="+mj-ea"/>
                <a:ea typeface="+mj-ea"/>
              </a:rPr>
              <a:t>作用，</a:t>
            </a:r>
            <a:endParaRPr lang="en-US" altLang="zh-CN" sz="2000" dirty="0" smtClean="0">
              <a:latin typeface="+mj-ea"/>
              <a:ea typeface="+mj-ea"/>
            </a:endParaRPr>
          </a:p>
          <a:p>
            <a:r>
              <a:rPr lang="zh-CN" altLang="en-US" sz="2000" dirty="0">
                <a:latin typeface="+mj-ea"/>
                <a:ea typeface="+mj-ea"/>
              </a:rPr>
              <a:t>两个人轮流驾驶，角色</a:t>
            </a:r>
            <a:r>
              <a:rPr lang="zh-CN" altLang="en-US" sz="2000" dirty="0" smtClean="0">
                <a:latin typeface="+mj-ea"/>
                <a:ea typeface="+mj-ea"/>
              </a:rPr>
              <a:t>互换。 </a:t>
            </a:r>
            <a:endParaRPr lang="zh-CN" altLang="en-US" sz="2000" dirty="0">
              <a:latin typeface="+mj-ea"/>
              <a:ea typeface="+mj-ea"/>
            </a:endParaRPr>
          </a:p>
        </p:txBody>
      </p:sp>
    </p:spTree>
    <p:extLst>
      <p:ext uri="{BB962C8B-B14F-4D97-AF65-F5344CB8AC3E}">
        <p14:creationId xmlns:p14="http://schemas.microsoft.com/office/powerpoint/2010/main" val="178286748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结对</a:t>
            </a:r>
            <a:r>
              <a:rPr lang="zh-CN" altLang="en-US" dirty="0" smtClean="0"/>
              <a:t>编程的实践</a:t>
            </a:r>
            <a:endParaRPr lang="en-US" dirty="0"/>
          </a:p>
        </p:txBody>
      </p:sp>
      <p:sp>
        <p:nvSpPr>
          <p:cNvPr id="2" name="Content Placeholder 1"/>
          <p:cNvSpPr>
            <a:spLocks noGrp="1"/>
          </p:cNvSpPr>
          <p:nvPr>
            <p:ph idx="1"/>
          </p:nvPr>
        </p:nvSpPr>
        <p:spPr>
          <a:xfrm>
            <a:off x="768096" y="1017269"/>
            <a:ext cx="7832833" cy="3406141"/>
          </a:xfrm>
        </p:spPr>
        <p:txBody>
          <a:bodyPr>
            <a:noAutofit/>
          </a:bodyPr>
          <a:lstStyle/>
          <a:p>
            <a:pPr marL="89154" indent="0">
              <a:lnSpc>
                <a:spcPct val="120000"/>
              </a:lnSpc>
              <a:buNone/>
            </a:pPr>
            <a:r>
              <a:rPr lang="zh-CN" altLang="en-US" sz="2400" dirty="0" smtClean="0"/>
              <a:t>驾驶员</a:t>
            </a:r>
            <a:r>
              <a:rPr lang="en-US" altLang="zh-CN" sz="2400" dirty="0" smtClean="0"/>
              <a:t>+</a:t>
            </a:r>
            <a:r>
              <a:rPr lang="zh-CN" altLang="en-US" sz="2400" dirty="0" smtClean="0"/>
              <a:t>领航员</a:t>
            </a:r>
            <a:r>
              <a:rPr lang="zh-CN" altLang="en-US" sz="2400" dirty="0"/>
              <a:t>，两人共享一个键盘</a:t>
            </a:r>
            <a:r>
              <a:rPr lang="zh-CN" altLang="en-US" sz="2400" dirty="0" smtClean="0"/>
              <a:t>，一个电脑屏幕。</a:t>
            </a:r>
            <a:endParaRPr lang="en-US" altLang="zh-CN" sz="2400" dirty="0"/>
          </a:p>
          <a:p>
            <a:pPr marL="342900" indent="-342900">
              <a:lnSpc>
                <a:spcPct val="120000"/>
              </a:lnSpc>
            </a:pPr>
            <a:r>
              <a:rPr lang="zh-CN" altLang="en-US" sz="2000" dirty="0"/>
              <a:t>驾驶员：写设计文档，进行编码和单元测试等</a:t>
            </a:r>
            <a:r>
              <a:rPr lang="en-US" altLang="zh-CN" sz="2000" dirty="0"/>
              <a:t>XP</a:t>
            </a:r>
            <a:r>
              <a:rPr lang="zh-CN" altLang="en-US" sz="2000" dirty="0"/>
              <a:t>开发流程。</a:t>
            </a:r>
            <a:endParaRPr lang="en-US" altLang="zh-CN" sz="2000" dirty="0"/>
          </a:p>
          <a:p>
            <a:pPr marL="342900" indent="-342900">
              <a:lnSpc>
                <a:spcPct val="120000"/>
              </a:lnSpc>
            </a:pPr>
            <a:r>
              <a:rPr lang="zh-CN" altLang="en-US" sz="2000" dirty="0"/>
              <a:t>领航员：审阅驾驶员的文档；监督驾驶员对编码等开发流程的执行；考虑单元测试的覆盖 率；思考是否需要和如何重构；帮助驾驶员解决具体的技术问题。领航员也可以设计 </a:t>
            </a:r>
            <a:r>
              <a:rPr lang="en-US" altLang="zh-CN" sz="2000" dirty="0"/>
              <a:t>TDD </a:t>
            </a:r>
            <a:r>
              <a:rPr lang="zh-CN" altLang="en-US" sz="2000" dirty="0"/>
              <a:t>中的测试用例。 </a:t>
            </a:r>
            <a:endParaRPr lang="en-US" altLang="zh-CN" sz="2000" dirty="0"/>
          </a:p>
          <a:p>
            <a:pPr marL="342900" indent="-342900">
              <a:lnSpc>
                <a:spcPct val="120000"/>
              </a:lnSpc>
            </a:pPr>
            <a:r>
              <a:rPr lang="zh-CN" altLang="en-US" sz="2000" dirty="0" smtClean="0"/>
              <a:t>驾驶员</a:t>
            </a:r>
            <a:r>
              <a:rPr lang="zh-CN" altLang="en-US" sz="2000" dirty="0"/>
              <a:t>和领航员不断轮换角色，不要连续工作</a:t>
            </a:r>
            <a:r>
              <a:rPr lang="zh-CN" altLang="en-US" sz="2000" dirty="0" smtClean="0"/>
              <a:t>超过</a:t>
            </a:r>
            <a:r>
              <a:rPr lang="en-US" altLang="zh-CN" sz="2000" dirty="0" smtClean="0"/>
              <a:t>1</a:t>
            </a:r>
            <a:r>
              <a:rPr lang="zh-CN" altLang="en-US" sz="2000" dirty="0" smtClean="0"/>
              <a:t>小时</a:t>
            </a:r>
            <a:r>
              <a:rPr lang="zh-CN" altLang="en-US" sz="2000" dirty="0"/>
              <a:t>，每</a:t>
            </a:r>
            <a:r>
              <a:rPr lang="zh-CN" altLang="en-US" sz="2000" dirty="0" smtClean="0"/>
              <a:t>工作</a:t>
            </a:r>
            <a:r>
              <a:rPr lang="en-US" altLang="zh-CN" sz="2000" dirty="0" smtClean="0"/>
              <a:t>1</a:t>
            </a:r>
            <a:r>
              <a:rPr lang="zh-CN" altLang="en-US" sz="2000" dirty="0" smtClean="0"/>
              <a:t>小时</a:t>
            </a:r>
            <a:r>
              <a:rPr lang="zh-CN" altLang="en-US" sz="2000" dirty="0"/>
              <a:t>休息</a:t>
            </a:r>
            <a:r>
              <a:rPr lang="en-US" altLang="zh-CN" sz="2000" dirty="0"/>
              <a:t>15</a:t>
            </a:r>
            <a:r>
              <a:rPr lang="zh-CN" altLang="en-US" sz="2000" dirty="0"/>
              <a:t>分钟。 领航员要控制时间。 </a:t>
            </a:r>
            <a:endParaRPr lang="en-US" altLang="zh-CN" sz="2000" dirty="0" smtClean="0"/>
          </a:p>
        </p:txBody>
      </p:sp>
      <p:sp>
        <p:nvSpPr>
          <p:cNvPr id="5" name="日期占位符 4"/>
          <p:cNvSpPr>
            <a:spLocks noGrp="1"/>
          </p:cNvSpPr>
          <p:nvPr>
            <p:ph type="dt" sz="half" idx="10"/>
          </p:nvPr>
        </p:nvSpPr>
        <p:spPr/>
        <p:txBody>
          <a:bodyPr/>
          <a:lstStyle/>
          <a:p>
            <a:fld id="{92F6F091-CDBC-4576-A9CB-FD9079E3A80C}" type="datetime1">
              <a:rPr lang="zh-CN" altLang="en-US" smtClean="0"/>
              <a:t>2020/6/10</a:t>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97</a:t>
            </a:fld>
            <a:endParaRPr lang="zh-CN" altLang="en-US" dirty="0"/>
          </a:p>
        </p:txBody>
      </p:sp>
    </p:spTree>
    <p:extLst>
      <p:ext uri="{BB962C8B-B14F-4D97-AF65-F5344CB8AC3E}">
        <p14:creationId xmlns:p14="http://schemas.microsoft.com/office/powerpoint/2010/main" val="162415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结对</a:t>
            </a:r>
            <a:r>
              <a:rPr lang="zh-CN" altLang="en-US" dirty="0" smtClean="0"/>
              <a:t>编程</a:t>
            </a:r>
            <a:endParaRPr lang="en-US" dirty="0"/>
          </a:p>
        </p:txBody>
      </p:sp>
      <p:sp>
        <p:nvSpPr>
          <p:cNvPr id="2" name="Content Placeholder 1"/>
          <p:cNvSpPr>
            <a:spLocks noGrp="1"/>
          </p:cNvSpPr>
          <p:nvPr>
            <p:ph idx="1"/>
          </p:nvPr>
        </p:nvSpPr>
        <p:spPr/>
        <p:txBody>
          <a:bodyPr>
            <a:noAutofit/>
          </a:bodyPr>
          <a:lstStyle/>
          <a:p>
            <a:pPr marL="342900" indent="-342900">
              <a:lnSpc>
                <a:spcPct val="100000"/>
              </a:lnSpc>
              <a:spcBef>
                <a:spcPts val="600"/>
              </a:spcBef>
            </a:pPr>
            <a:r>
              <a:rPr lang="zh-CN" altLang="en-US" sz="2000" dirty="0"/>
              <a:t>要</a:t>
            </a:r>
            <a:r>
              <a:rPr lang="zh-CN" altLang="en-US" sz="2000" dirty="0" smtClean="0"/>
              <a:t>主动</a:t>
            </a:r>
            <a:r>
              <a:rPr lang="zh-CN" altLang="en-US" sz="2000" dirty="0"/>
              <a:t>参与。任何一个任务都首先是两个人的责任，也是所有人的责任。 </a:t>
            </a:r>
            <a:endParaRPr lang="en-US" altLang="zh-CN" sz="2000" dirty="0"/>
          </a:p>
          <a:p>
            <a:pPr marL="342900" indent="-342900">
              <a:lnSpc>
                <a:spcPct val="100000"/>
              </a:lnSpc>
              <a:spcBef>
                <a:spcPts val="600"/>
              </a:spcBef>
            </a:pPr>
            <a:r>
              <a:rPr lang="zh-CN" altLang="en-US" sz="2000" dirty="0"/>
              <a:t>只有水平上的差距，没有级别上的差异。两人结对，尽管可能大家的级别资历不同，但不 管在分析、设计或编码上，双方都拥有平等的决策权利。 </a:t>
            </a:r>
            <a:endParaRPr lang="en-US" altLang="zh-CN" sz="2000" dirty="0"/>
          </a:p>
          <a:p>
            <a:pPr marL="342900" indent="-342900">
              <a:lnSpc>
                <a:spcPct val="100000"/>
              </a:lnSpc>
              <a:spcBef>
                <a:spcPts val="600"/>
              </a:spcBef>
            </a:pPr>
            <a:r>
              <a:rPr lang="zh-CN" altLang="en-US" sz="2000" dirty="0"/>
              <a:t>设置好结对编程的环境，座位、显示器、桌面等都要能允许两个人舒适地讨论和工作。</a:t>
            </a:r>
            <a:r>
              <a:rPr lang="zh-CN" altLang="en-US" sz="2000" dirty="0" smtClean="0"/>
              <a:t>如果</a:t>
            </a:r>
            <a:r>
              <a:rPr lang="zh-CN" altLang="en-US" sz="2000" dirty="0"/>
              <a:t>是通过远程结对编程，那么网络、语音通讯和屏幕共享程序要设置好。</a:t>
            </a:r>
          </a:p>
          <a:p>
            <a:pPr marL="342900" indent="-342900">
              <a:lnSpc>
                <a:spcPct val="100000"/>
              </a:lnSpc>
              <a:spcBef>
                <a:spcPts val="600"/>
              </a:spcBef>
            </a:pPr>
            <a:r>
              <a:rPr lang="zh-CN" altLang="en-US" sz="2000" dirty="0"/>
              <a:t>必须两人坐在一起么？</a:t>
            </a:r>
            <a:r>
              <a:rPr lang="en-US" altLang="zh-CN" sz="2000" dirty="0"/>
              <a:t>VS </a:t>
            </a:r>
            <a:r>
              <a:rPr lang="zh-CN" altLang="en-US" sz="2000" dirty="0"/>
              <a:t>结对工具 </a:t>
            </a:r>
            <a:r>
              <a:rPr lang="en-US" altLang="zh-CN" sz="2000" dirty="0"/>
              <a:t>Live Share</a:t>
            </a:r>
          </a:p>
          <a:p>
            <a:pPr lvl="1">
              <a:lnSpc>
                <a:spcPct val="100000"/>
              </a:lnSpc>
              <a:spcBef>
                <a:spcPts val="600"/>
              </a:spcBef>
            </a:pPr>
            <a:r>
              <a:rPr lang="en-US" sz="2000" dirty="0">
                <a:hlinkClick r:id="rId2"/>
              </a:rPr>
              <a:t>https://visualstudio.microsoft.com/services/live-share/</a:t>
            </a:r>
            <a:endParaRPr lang="en-US" sz="2000" dirty="0"/>
          </a:p>
          <a:p>
            <a:pPr lvl="1">
              <a:lnSpc>
                <a:spcPct val="100000"/>
              </a:lnSpc>
              <a:spcBef>
                <a:spcPts val="600"/>
              </a:spcBef>
            </a:pPr>
            <a:endParaRPr lang="en-US" sz="2000" dirty="0"/>
          </a:p>
        </p:txBody>
      </p:sp>
      <p:sp>
        <p:nvSpPr>
          <p:cNvPr id="5" name="日期占位符 4"/>
          <p:cNvSpPr>
            <a:spLocks noGrp="1"/>
          </p:cNvSpPr>
          <p:nvPr>
            <p:ph type="dt" sz="half" idx="10"/>
          </p:nvPr>
        </p:nvSpPr>
        <p:spPr/>
        <p:txBody>
          <a:bodyPr/>
          <a:lstStyle/>
          <a:p>
            <a:fld id="{0E275058-97E4-4349-9DA9-BBA01E442D26}" type="datetime1">
              <a:rPr lang="zh-CN" altLang="en-US" smtClean="0"/>
              <a:t>2020/6/10</a:t>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98</a:t>
            </a:fld>
            <a:endParaRPr lang="zh-CN" altLang="en-US" dirty="0"/>
          </a:p>
        </p:txBody>
      </p:sp>
    </p:spTree>
    <p:extLst>
      <p:ext uri="{BB962C8B-B14F-4D97-AF65-F5344CB8AC3E}">
        <p14:creationId xmlns:p14="http://schemas.microsoft.com/office/powerpoint/2010/main" val="311215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smtClean="0"/>
              <a:t>结对编程的好处</a:t>
            </a:r>
            <a:endParaRPr lang="en-US" dirty="0"/>
          </a:p>
        </p:txBody>
      </p:sp>
      <p:sp>
        <p:nvSpPr>
          <p:cNvPr id="2" name="Content Placeholder 1"/>
          <p:cNvSpPr>
            <a:spLocks noGrp="1"/>
          </p:cNvSpPr>
          <p:nvPr>
            <p:ph idx="1"/>
          </p:nvPr>
        </p:nvSpPr>
        <p:spPr/>
        <p:txBody>
          <a:bodyPr>
            <a:normAutofit fontScale="77500" lnSpcReduction="20000"/>
          </a:bodyPr>
          <a:lstStyle/>
          <a:p>
            <a:r>
              <a:rPr lang="zh-CN" altLang="en-US" dirty="0"/>
              <a:t>提高设计质量</a:t>
            </a:r>
            <a:r>
              <a:rPr lang="en-US" dirty="0"/>
              <a:t> </a:t>
            </a:r>
          </a:p>
          <a:p>
            <a:pPr lvl="1"/>
            <a:r>
              <a:rPr lang="zh-CN" altLang="en-US" dirty="0"/>
              <a:t>更好的设计，避免愚蠢的</a:t>
            </a:r>
            <a:r>
              <a:rPr lang="en-US" altLang="zh-CN" dirty="0" smtClean="0"/>
              <a:t>bug</a:t>
            </a:r>
            <a:endParaRPr lang="en-US" dirty="0"/>
          </a:p>
          <a:p>
            <a:r>
              <a:rPr lang="zh-CN" altLang="en-US" dirty="0"/>
              <a:t>降低成本</a:t>
            </a:r>
            <a:endParaRPr lang="en-US" dirty="0"/>
          </a:p>
          <a:p>
            <a:pPr lvl="1"/>
            <a:r>
              <a:rPr lang="zh-CN" altLang="en-US" dirty="0"/>
              <a:t>分享知识，更少的</a:t>
            </a:r>
            <a:r>
              <a:rPr lang="en-US" altLang="zh-CN" dirty="0"/>
              <a:t>debug </a:t>
            </a:r>
            <a:r>
              <a:rPr lang="zh-CN" altLang="en-US" dirty="0"/>
              <a:t>时间</a:t>
            </a:r>
            <a:endParaRPr lang="en-US" dirty="0"/>
          </a:p>
          <a:p>
            <a:r>
              <a:rPr lang="zh-CN" altLang="en-US" dirty="0"/>
              <a:t>提高解决问题的信心</a:t>
            </a:r>
            <a:r>
              <a:rPr lang="en-US" dirty="0"/>
              <a:t> </a:t>
            </a:r>
          </a:p>
          <a:p>
            <a:pPr lvl="1"/>
            <a:r>
              <a:rPr lang="zh-CN" altLang="en-US" dirty="0"/>
              <a:t>结对经常能</a:t>
            </a:r>
            <a:r>
              <a:rPr lang="zh-CN" altLang="en-US" dirty="0" smtClean="0"/>
              <a:t>解决 “不可能的任务”</a:t>
            </a:r>
            <a:endParaRPr lang="en-US" altLang="zh-CN" dirty="0"/>
          </a:p>
          <a:p>
            <a:r>
              <a:rPr lang="zh-CN" altLang="en-US" dirty="0" smtClean="0"/>
              <a:t>“</a:t>
            </a:r>
            <a:r>
              <a:rPr lang="zh-CN" altLang="en-US" dirty="0"/>
              <a:t>很多有经验的工程师觉得结对编程效率不高”</a:t>
            </a:r>
            <a:endParaRPr lang="en-US" altLang="zh-CN" dirty="0"/>
          </a:p>
          <a:p>
            <a:pPr lvl="1"/>
            <a:r>
              <a:rPr lang="zh-CN" altLang="en-US" dirty="0"/>
              <a:t>他们单独编程了 </a:t>
            </a:r>
            <a:r>
              <a:rPr lang="en-US" altLang="zh-CN" dirty="0"/>
              <a:t>10 </a:t>
            </a:r>
            <a:r>
              <a:rPr lang="zh-CN" altLang="en-US" dirty="0"/>
              <a:t>年，结对了</a:t>
            </a:r>
            <a:r>
              <a:rPr lang="en-US" altLang="zh-CN" dirty="0"/>
              <a:t>1 </a:t>
            </a:r>
            <a:r>
              <a:rPr lang="zh-CN" altLang="en-US" dirty="0"/>
              <a:t>小时，就觉得效率不高，很正常。 结对</a:t>
            </a:r>
            <a:r>
              <a:rPr lang="en-US" altLang="zh-CN" dirty="0"/>
              <a:t>100 </a:t>
            </a:r>
            <a:r>
              <a:rPr lang="zh-CN" altLang="en-US" dirty="0"/>
              <a:t>小时之后再评价。 </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99</a:t>
            </a:fld>
            <a:endParaRPr lang="zh-CN" altLang="en-US" dirty="0"/>
          </a:p>
        </p:txBody>
      </p:sp>
      <p:sp>
        <p:nvSpPr>
          <p:cNvPr id="5" name="日期占位符 4"/>
          <p:cNvSpPr>
            <a:spLocks noGrp="1"/>
          </p:cNvSpPr>
          <p:nvPr>
            <p:ph type="dt" sz="half" idx="10"/>
          </p:nvPr>
        </p:nvSpPr>
        <p:spPr/>
        <p:txBody>
          <a:bodyPr/>
          <a:lstStyle/>
          <a:p>
            <a:fld id="{0C08D722-E2D5-4405-B17C-09A39236ACB4}" type="datetime1">
              <a:rPr lang="zh-CN" altLang="en-US" smtClean="0"/>
              <a:t>2020/6/10</a:t>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pic>
        <p:nvPicPr>
          <p:cNvPr id="7" name="图片 6"/>
          <p:cNvPicPr>
            <a:picLocks noChangeAspect="1"/>
          </p:cNvPicPr>
          <p:nvPr/>
        </p:nvPicPr>
        <p:blipFill>
          <a:blip r:embed="rId2"/>
          <a:stretch>
            <a:fillRect/>
          </a:stretch>
        </p:blipFill>
        <p:spPr>
          <a:xfrm>
            <a:off x="6275070" y="949920"/>
            <a:ext cx="2463020" cy="2525488"/>
          </a:xfrm>
          <a:prstGeom prst="rect">
            <a:avLst/>
          </a:prstGeom>
        </p:spPr>
      </p:pic>
    </p:spTree>
    <p:extLst>
      <p:ext uri="{BB962C8B-B14F-4D97-AF65-F5344CB8AC3E}">
        <p14:creationId xmlns:p14="http://schemas.microsoft.com/office/powerpoint/2010/main" val="3130586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紫罗兰色">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090DCB5F-146D-478A-852A-34B16FE9F3A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40613</TotalTime>
  <Words>7249</Words>
  <Application>Microsoft Office PowerPoint</Application>
  <PresentationFormat>全屏显示(16:9)</PresentationFormat>
  <Paragraphs>1013</Paragraphs>
  <Slides>106</Slides>
  <Notes>24</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106</vt:i4>
      </vt:variant>
    </vt:vector>
  </HeadingPairs>
  <TitlesOfParts>
    <vt:vector size="110" baseType="lpstr">
      <vt:lpstr>积分</vt:lpstr>
      <vt:lpstr>Visio</vt:lpstr>
      <vt:lpstr>文档</vt:lpstr>
      <vt:lpstr>Image</vt:lpstr>
      <vt:lpstr>软件工程 Software  Engineering</vt:lpstr>
      <vt:lpstr>前情回顾</vt:lpstr>
      <vt:lpstr>本次课程速递</vt:lpstr>
      <vt:lpstr>软件开发阶段</vt:lpstr>
      <vt:lpstr>详细设计的目标</vt:lpstr>
      <vt:lpstr>详细设计的任务</vt:lpstr>
      <vt:lpstr>面向对象的详细设计</vt:lpstr>
      <vt:lpstr>面向对象的详细设计</vt:lpstr>
      <vt:lpstr>详细设计的工具</vt:lpstr>
      <vt:lpstr>详细设计——程序流程图</vt:lpstr>
      <vt:lpstr>程序流程图</vt:lpstr>
      <vt:lpstr>流程图案例分析</vt:lpstr>
      <vt:lpstr>PowerPoint 演示文稿</vt:lpstr>
      <vt:lpstr>N-S图</vt:lpstr>
      <vt:lpstr>N-S图 例子</vt:lpstr>
      <vt:lpstr>PAD图</vt:lpstr>
      <vt:lpstr>PAD图 例子</vt:lpstr>
      <vt:lpstr>判定树与判定表 例子</vt:lpstr>
      <vt:lpstr>用判定表表示计算行李费算法</vt:lpstr>
      <vt:lpstr>用判定树表示计算行李费算法</vt:lpstr>
      <vt:lpstr>练习</vt:lpstr>
      <vt:lpstr>PowerPoint 演示文稿</vt:lpstr>
      <vt:lpstr>PowerPoint 演示文稿</vt:lpstr>
      <vt:lpstr>面向对象的详细设计步骤</vt:lpstr>
      <vt:lpstr>PowerPoint 演示文稿</vt:lpstr>
      <vt:lpstr>查询用户详细设计</vt:lpstr>
      <vt:lpstr>流程图</vt:lpstr>
      <vt:lpstr>代码编写</vt:lpstr>
      <vt:lpstr>新增用户用例详细设计</vt:lpstr>
      <vt:lpstr>流程图</vt:lpstr>
      <vt:lpstr>代码编写</vt:lpstr>
      <vt:lpstr>修改用户用例详细设计</vt:lpstr>
      <vt:lpstr>删除用户用例详细设计</vt:lpstr>
      <vt:lpstr>详细设计总结</vt:lpstr>
      <vt:lpstr>PowerPoint 演示文稿</vt:lpstr>
      <vt:lpstr>软件的编码阶段</vt:lpstr>
      <vt:lpstr>编写高质量代码</vt:lpstr>
      <vt:lpstr>编程及规范化</vt:lpstr>
      <vt:lpstr>编程工作</vt:lpstr>
      <vt:lpstr>在编码之前，需要做以下事情：</vt:lpstr>
      <vt:lpstr>编码规范的重要意义</vt:lpstr>
      <vt:lpstr>怎么做到良好的编程？</vt:lpstr>
      <vt:lpstr>高质量的设计</vt:lpstr>
      <vt:lpstr>建立和使用编码规则的原则</vt:lpstr>
      <vt:lpstr>软件编码规范</vt:lpstr>
      <vt:lpstr>软件编码规范</vt:lpstr>
      <vt:lpstr>1 源程序文档化</vt:lpstr>
      <vt:lpstr>符号名的命名</vt:lpstr>
      <vt:lpstr>PowerPoint 演示文稿</vt:lpstr>
      <vt:lpstr>程序的注释 </vt:lpstr>
      <vt:lpstr>序言性注释</vt:lpstr>
      <vt:lpstr>功能性注释</vt:lpstr>
      <vt:lpstr>注释规范</vt:lpstr>
      <vt:lpstr>视觉组织：空格、空行和移行</vt:lpstr>
      <vt:lpstr>视觉组织：空格、空行和移行</vt:lpstr>
      <vt:lpstr>PowerPoint 演示文稿</vt:lpstr>
      <vt:lpstr>排版规范</vt:lpstr>
      <vt:lpstr>排版规范</vt:lpstr>
      <vt:lpstr>排版规范</vt:lpstr>
      <vt:lpstr>排版规范</vt:lpstr>
      <vt:lpstr>排版规范</vt:lpstr>
      <vt:lpstr>排版规范</vt:lpstr>
      <vt:lpstr>以下哪种代码风格最好？</vt:lpstr>
      <vt:lpstr>2 数据说明</vt:lpstr>
      <vt:lpstr>数据说明</vt:lpstr>
      <vt:lpstr>3 语句构造</vt:lpstr>
      <vt:lpstr>PowerPoint 演示文稿</vt:lpstr>
      <vt:lpstr>下述规则有助于使语句简单明了</vt:lpstr>
      <vt:lpstr>4 输入/输出</vt:lpstr>
      <vt:lpstr>代码设计规范</vt:lpstr>
      <vt:lpstr>错误与异常处理</vt:lpstr>
      <vt:lpstr>测试驱动开发</vt:lpstr>
      <vt:lpstr>案例：Sun公司推荐的Java编码规范</vt:lpstr>
      <vt:lpstr>Sun公司推荐的Java编码规范</vt:lpstr>
      <vt:lpstr>Sun公司推荐的Java编码规范</vt:lpstr>
      <vt:lpstr>Sun公司推荐的Java编码规范</vt:lpstr>
      <vt:lpstr>Sun公司推荐的Java编码规范</vt:lpstr>
      <vt:lpstr>Sun公司推荐的Java编码规范</vt:lpstr>
      <vt:lpstr>Sun公司推荐的Java编码规范</vt:lpstr>
      <vt:lpstr>Sun公司推荐的Java编码规范</vt:lpstr>
      <vt:lpstr>Sun公司推荐的Java编码规范</vt:lpstr>
      <vt:lpstr>Sun公司推荐的Java编码规范</vt:lpstr>
      <vt:lpstr>代码评审技术</vt:lpstr>
      <vt:lpstr>代码复审的方法</vt:lpstr>
      <vt:lpstr>思考</vt:lpstr>
      <vt:lpstr>代码复审的价值</vt:lpstr>
      <vt:lpstr>缺陷检查表</vt:lpstr>
      <vt:lpstr>缺陷检查表</vt:lpstr>
      <vt:lpstr>缺陷检查表</vt:lpstr>
      <vt:lpstr>代码静态分析工具</vt:lpstr>
      <vt:lpstr>代码静态分析工具</vt:lpstr>
      <vt:lpstr>代码静态分析工具</vt:lpstr>
      <vt:lpstr>代码性能优化</vt:lpstr>
      <vt:lpstr>结对编程（Pair Programming）</vt:lpstr>
      <vt:lpstr>结对编程 </vt:lpstr>
      <vt:lpstr>结对编程 </vt:lpstr>
      <vt:lpstr>结对编程的实践</vt:lpstr>
      <vt:lpstr>结对编程</vt:lpstr>
      <vt:lpstr>结对编程的好处</vt:lpstr>
      <vt:lpstr>结对编程的好处</vt:lpstr>
      <vt:lpstr>结对编程的坏处</vt:lpstr>
      <vt:lpstr>最合适的场景</vt:lpstr>
      <vt:lpstr>不适合的场景</vt:lpstr>
      <vt:lpstr>本课小结</vt:lpstr>
      <vt:lpstr>实验内容</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试播内容</dc:title>
  <dc:creator>HUAWEI</dc:creator>
  <cp:lastModifiedBy>acer</cp:lastModifiedBy>
  <cp:revision>1323</cp:revision>
  <dcterms:created xsi:type="dcterms:W3CDTF">2020-02-07T06:58:59Z</dcterms:created>
  <dcterms:modified xsi:type="dcterms:W3CDTF">2020-06-10T06:01:25Z</dcterms:modified>
</cp:coreProperties>
</file>