
<file path=[Content_Types].xml><?xml version="1.0" encoding="utf-8"?>
<Types xmlns="http://schemas.openxmlformats.org/package/2006/content-types">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wmf" ContentType="image/x-wmf"/>
  <Default Extension="emf" ContentType="image/x-emf"/>
  <Default Extension="wdp" ContentType="image/vnd.ms-photo"/>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48"/>
  </p:handoutMasterIdLst>
  <p:sldIdLst>
    <p:sldId id="256" r:id="rId3"/>
    <p:sldId id="387" r:id="rId5"/>
    <p:sldId id="257" r:id="rId6"/>
    <p:sldId id="1109" r:id="rId7"/>
    <p:sldId id="1111" r:id="rId8"/>
    <p:sldId id="1112" r:id="rId9"/>
    <p:sldId id="1113" r:id="rId10"/>
    <p:sldId id="1138" r:id="rId11"/>
    <p:sldId id="1139" r:id="rId12"/>
    <p:sldId id="1140" r:id="rId13"/>
    <p:sldId id="1141" r:id="rId14"/>
    <p:sldId id="1142" r:id="rId15"/>
    <p:sldId id="1143" r:id="rId16"/>
    <p:sldId id="1144" r:id="rId17"/>
    <p:sldId id="1145" r:id="rId18"/>
    <p:sldId id="1146" r:id="rId19"/>
    <p:sldId id="1114" r:id="rId20"/>
    <p:sldId id="1115" r:id="rId21"/>
    <p:sldId id="1116" r:id="rId22"/>
    <p:sldId id="1117" r:id="rId23"/>
    <p:sldId id="1118" r:id="rId24"/>
    <p:sldId id="1119" r:id="rId25"/>
    <p:sldId id="1120" r:id="rId26"/>
    <p:sldId id="1147" r:id="rId27"/>
    <p:sldId id="1121" r:id="rId28"/>
    <p:sldId id="1122" r:id="rId29"/>
    <p:sldId id="1123" r:id="rId30"/>
    <p:sldId id="1148" r:id="rId31"/>
    <p:sldId id="1124" r:id="rId32"/>
    <p:sldId id="1125" r:id="rId33"/>
    <p:sldId id="1126" r:id="rId34"/>
    <p:sldId id="1127" r:id="rId35"/>
    <p:sldId id="1128" r:id="rId36"/>
    <p:sldId id="1129" r:id="rId37"/>
    <p:sldId id="1132" r:id="rId38"/>
    <p:sldId id="1149" r:id="rId39"/>
    <p:sldId id="1151" r:id="rId40"/>
    <p:sldId id="1150" r:id="rId41"/>
    <p:sldId id="1133" r:id="rId42"/>
    <p:sldId id="1134" r:id="rId43"/>
    <p:sldId id="1135" r:id="rId44"/>
    <p:sldId id="532" r:id="rId45"/>
    <p:sldId id="1137" r:id="rId46"/>
    <p:sldId id="446" r:id="rId4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7" autoAdjust="0"/>
    <p:restoredTop sz="75231" autoAdjust="0"/>
  </p:normalViewPr>
  <p:slideViewPr>
    <p:cSldViewPr snapToGrid="0">
      <p:cViewPr>
        <p:scale>
          <a:sx n="50" d="100"/>
          <a:sy n="50" d="100"/>
        </p:scale>
        <p:origin x="816" y="33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776" y="5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sz="1400" dirty="0" smtClean="0"/>
              <a:t>软件开发消耗的工作量</a:t>
            </a:r>
            <a:endParaRPr lang="zh-CN" altLang="en-US" sz="1400" dirty="0"/>
          </a:p>
        </c:rich>
      </c:tx>
      <c:layout>
        <c:manualLayout>
          <c:xMode val="edge"/>
          <c:yMode val="edge"/>
          <c:x val="0.177586119355449"/>
          <c:y val="0.04025142880687"/>
        </c:manualLayout>
      </c:layout>
      <c:overlay val="0"/>
      <c:spPr>
        <a:noFill/>
        <a:ln>
          <a:noFill/>
        </a:ln>
        <a:effectLst/>
      </c:spPr>
    </c:title>
    <c:autoTitleDeleted val="0"/>
    <c:plotArea>
      <c:layout>
        <c:manualLayout>
          <c:layoutTarget val="inner"/>
          <c:xMode val="edge"/>
          <c:yMode val="edge"/>
          <c:x val="0.0781609407623153"/>
          <c:y val="0.15681180159215"/>
          <c:w val="0.892528706451816"/>
          <c:h val="0.702844167474512"/>
        </c:manualLayout>
      </c:layout>
      <c:pieChart>
        <c:varyColors val="1"/>
        <c:ser>
          <c:idx val="0"/>
          <c:order val="0"/>
          <c:tx>
            <c:strRef>
              <c:f>Sheet1!$B$1</c:f>
              <c:strCache>
                <c:ptCount val="1"/>
                <c:pt idx="0">
                  <c:v>软件成本</c:v>
                </c:pt>
              </c:strCache>
            </c:strRef>
          </c:tx>
          <c:spPr/>
          <c:explosion val="0"/>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Lbls>
            <c:dLbl>
              <c:idx val="0"/>
              <c:layout>
                <c:manualLayout>
                  <c:x val="-0.0561783684980638"/>
                  <c:y val="0.100628572017175"/>
                </c:manualLayout>
              </c:layout>
              <c:dLblPos val="bestFit"/>
              <c:showLegendKey val="0"/>
              <c:showVal val="1"/>
              <c:showCatName val="0"/>
              <c:showSerName val="0"/>
              <c:showPercent val="0"/>
              <c:showBubbleSize val="0"/>
              <c:extLst>
                <c:ext xmlns:c15="http://schemas.microsoft.com/office/drawing/2012/chart" uri="{CE6537A1-D6FC-4f65-9D91-7224C49458BB}">
                  <c15:layout>
                    <c:manualLayout>
                      <c:w val="0.24886912812086"/>
                      <c:h val="0.153559200898209"/>
                    </c:manualLayout>
                  </c15:layout>
                </c:ext>
              </c:extLst>
            </c:dLbl>
            <c:dLbl>
              <c:idx val="1"/>
              <c:layout/>
              <c:numFmt formatCode="General" sourceLinked="1"/>
              <c:spPr>
                <a:noFill/>
                <a:ln>
                  <a:noFill/>
                </a:ln>
                <a:effectLst/>
              </c:spPr>
              <c:txPr>
                <a:bodyPr rot="0" spcFirstLastPara="1" vertOverflow="ellipsis" vert="horz" wrap="square" lIns="38100" tIns="19050" rIns="38100" bIns="19050" anchor="ctr" anchorCtr="1">
                  <a:noAutofit/>
                </a:bodyPr>
                <a:lstStyle/>
                <a:p>
                  <a:pPr>
                    <a:defRPr lang="zh-CN"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extLst>
                <c:ext xmlns:c15="http://schemas.microsoft.com/office/drawing/2012/chart" uri="{CE6537A1-D6FC-4f65-9D91-7224C49458BB}">
                  <c15:layout>
                    <c:manualLayout>
                      <c:w val="0.292834657299663"/>
                      <c:h val="0.163622058099927"/>
                    </c:manualLayout>
                  </c15:layout>
                </c:ext>
              </c:extLst>
            </c:dLbl>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维护</c:v>
                </c:pt>
                <c:pt idx="1">
                  <c:v>开发</c:v>
                </c:pt>
              </c:strCache>
            </c:strRef>
          </c:cat>
          <c:val>
            <c:numRef>
              <c:f>Sheet1!$B$2:$B$3</c:f>
              <c:numCache>
                <c:formatCode>0.00%</c:formatCode>
                <c:ptCount val="2"/>
                <c:pt idx="0">
                  <c:v>0.708</c:v>
                </c:pt>
                <c:pt idx="1">
                  <c:v>0.292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B55A7A-C502-46B6-855A-4BBB11597EE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8659B1-BC94-4B1F-9D70-551345BF8F3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8A599-32F8-4B61-A0CD-2608407245F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49A97-A90C-496F-AD26-75D9C1389A1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514350" rtl="0" eaLnBrk="1" latinLnBrk="0" hangingPunct="1">
      <a:defRPr sz="675" kern="1200">
        <a:solidFill>
          <a:schemeClr val="tx1"/>
        </a:solidFill>
        <a:latin typeface="+mn-lt"/>
        <a:ea typeface="+mn-ea"/>
        <a:cs typeface="+mn-cs"/>
      </a:defRPr>
    </a:lvl1pPr>
    <a:lvl2pPr marL="257175" algn="l" defTabSz="514350" rtl="0" eaLnBrk="1" latinLnBrk="0" hangingPunct="1">
      <a:defRPr sz="675" kern="1200">
        <a:solidFill>
          <a:schemeClr val="tx1"/>
        </a:solidFill>
        <a:latin typeface="+mn-lt"/>
        <a:ea typeface="+mn-ea"/>
        <a:cs typeface="+mn-cs"/>
      </a:defRPr>
    </a:lvl2pPr>
    <a:lvl3pPr marL="514350" algn="l" defTabSz="514350" rtl="0" eaLnBrk="1" latinLnBrk="0" hangingPunct="1">
      <a:defRPr sz="675" kern="1200">
        <a:solidFill>
          <a:schemeClr val="tx1"/>
        </a:solidFill>
        <a:latin typeface="+mn-lt"/>
        <a:ea typeface="+mn-ea"/>
        <a:cs typeface="+mn-cs"/>
      </a:defRPr>
    </a:lvl3pPr>
    <a:lvl4pPr marL="771525" algn="l" defTabSz="514350" rtl="0" eaLnBrk="1" latinLnBrk="0" hangingPunct="1">
      <a:defRPr sz="675" kern="1200">
        <a:solidFill>
          <a:schemeClr val="tx1"/>
        </a:solidFill>
        <a:latin typeface="+mn-lt"/>
        <a:ea typeface="+mn-ea"/>
        <a:cs typeface="+mn-cs"/>
      </a:defRPr>
    </a:lvl4pPr>
    <a:lvl5pPr marL="1028700" algn="l" defTabSz="514350" rtl="0" eaLnBrk="1" latinLnBrk="0" hangingPunct="1">
      <a:defRPr sz="675" kern="1200">
        <a:solidFill>
          <a:schemeClr val="tx1"/>
        </a:solidFill>
        <a:latin typeface="+mn-lt"/>
        <a:ea typeface="+mn-ea"/>
        <a:cs typeface="+mn-cs"/>
      </a:defRPr>
    </a:lvl5pPr>
    <a:lvl6pPr marL="1285875" algn="l" defTabSz="514350" rtl="0" eaLnBrk="1" latinLnBrk="0" hangingPunct="1">
      <a:defRPr sz="675" kern="1200">
        <a:solidFill>
          <a:schemeClr val="tx1"/>
        </a:solidFill>
        <a:latin typeface="+mn-lt"/>
        <a:ea typeface="+mn-ea"/>
        <a:cs typeface="+mn-cs"/>
      </a:defRPr>
    </a:lvl6pPr>
    <a:lvl7pPr marL="1543050" algn="l" defTabSz="514350" rtl="0" eaLnBrk="1" latinLnBrk="0" hangingPunct="1">
      <a:defRPr sz="675" kern="1200">
        <a:solidFill>
          <a:schemeClr val="tx1"/>
        </a:solidFill>
        <a:latin typeface="+mn-lt"/>
        <a:ea typeface="+mn-ea"/>
        <a:cs typeface="+mn-cs"/>
      </a:defRPr>
    </a:lvl7pPr>
    <a:lvl8pPr marL="1800225" algn="l" defTabSz="514350" rtl="0" eaLnBrk="1" latinLnBrk="0" hangingPunct="1">
      <a:defRPr sz="675" kern="1200">
        <a:solidFill>
          <a:schemeClr val="tx1"/>
        </a:solidFill>
        <a:latin typeface="+mn-lt"/>
        <a:ea typeface="+mn-ea"/>
        <a:cs typeface="+mn-cs"/>
      </a:defRPr>
    </a:lvl8pPr>
    <a:lvl9pPr marL="2057400" algn="l" defTabSz="514350" rtl="0" eaLnBrk="1" latinLnBrk="0" hangingPunct="1">
      <a:defRPr sz="67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160DA8C-1F15-4EF4-BF26-270A3630856F}" type="slidenum">
              <a:rPr lang="zh-CN" altLang="en-US" smtClean="0"/>
            </a:fld>
            <a:endParaRPr lang="en-US" altLang="zh-CN"/>
          </a:p>
        </p:txBody>
      </p:sp>
      <p:sp>
        <p:nvSpPr>
          <p:cNvPr id="78851" name="Rectangle 2"/>
          <p:cNvSpPr>
            <a:spLocks noGrp="1" noRot="1" noChangeAspect="1" noChangeArrowheads="1" noTextEdit="1"/>
          </p:cNvSpPr>
          <p:nvPr>
            <p:ph type="sldImg"/>
          </p:nvPr>
        </p:nvSpPr>
        <p:spPr/>
      </p:sp>
      <p:sp>
        <p:nvSpPr>
          <p:cNvPr id="78852" name="Rectangle 3"/>
          <p:cNvSpPr>
            <a:spLocks noGrp="1" noChangeArrowheads="1"/>
          </p:cNvSpPr>
          <p:nvPr>
            <p:ph type="body" idx="1"/>
          </p:nvPr>
        </p:nvSpPr>
        <p:spPr>
          <a:noFill/>
        </p:spPr>
        <p:txBody>
          <a:bodyPr/>
          <a:lstStyle/>
          <a:p>
            <a:r>
              <a:rPr lang="en-US" altLang="zh-CN">
                <a:solidFill>
                  <a:srgbClr val="800000"/>
                </a:solidFill>
              </a:rPr>
              <a:t>1. </a:t>
            </a:r>
            <a:r>
              <a:rPr lang="zh-CN" altLang="en-US">
                <a:solidFill>
                  <a:srgbClr val="800000"/>
                </a:solidFill>
              </a:rPr>
              <a:t>用户文档</a:t>
            </a:r>
            <a:endParaRPr lang="zh-CN" altLang="en-US">
              <a:solidFill>
                <a:srgbClr val="800000"/>
              </a:solidFill>
            </a:endParaRPr>
          </a:p>
          <a:p>
            <a:r>
              <a:rPr lang="zh-CN" altLang="en-US"/>
              <a:t>用户文档是用户了解系统的第一步，它应该能使用户获得对系统的准确的初步印象。文档的结构方式应该使用户能够方便地根据需要阅读有关的内容。</a:t>
            </a:r>
            <a:endParaRPr lang="zh-CN" altLang="en-US"/>
          </a:p>
          <a:p>
            <a:r>
              <a:rPr lang="zh-CN" altLang="en-US"/>
              <a:t>用户文档至少应该包括下述</a:t>
            </a:r>
            <a:r>
              <a:rPr lang="en-US" altLang="zh-CN"/>
              <a:t>5</a:t>
            </a:r>
            <a:r>
              <a:rPr lang="zh-CN" altLang="en-US"/>
              <a:t>方面的内容：</a:t>
            </a:r>
            <a:endParaRPr lang="zh-CN" altLang="en-US"/>
          </a:p>
          <a:p>
            <a:r>
              <a:rPr lang="en-US" altLang="zh-CN"/>
              <a:t>(1) </a:t>
            </a:r>
            <a:r>
              <a:rPr lang="zh-CN" altLang="en-US"/>
              <a:t>功能描述，说明系统能做什么；</a:t>
            </a:r>
            <a:endParaRPr lang="zh-CN" altLang="en-US"/>
          </a:p>
          <a:p>
            <a:r>
              <a:rPr lang="en-US" altLang="zh-CN"/>
              <a:t>(2) </a:t>
            </a:r>
            <a:r>
              <a:rPr lang="zh-CN" altLang="en-US"/>
              <a:t>安装文档，说明怎样安装这个系统以及怎样使系统适应特定的硬件配置；</a:t>
            </a:r>
            <a:endParaRPr lang="zh-CN" altLang="en-US"/>
          </a:p>
          <a:p>
            <a:r>
              <a:rPr lang="en-US" altLang="zh-CN"/>
              <a:t>(3) </a:t>
            </a:r>
            <a:r>
              <a:rPr lang="zh-CN" altLang="en-US"/>
              <a:t>使用手册，简要说明如何着手使用这个系统</a:t>
            </a:r>
            <a:r>
              <a:rPr lang="en-US" altLang="zh-CN"/>
              <a:t>(</a:t>
            </a:r>
            <a:r>
              <a:rPr lang="zh-CN" altLang="en-US"/>
              <a:t>应该通过丰富例子说明怎样使用常用的系统功能，还应该说明用户操作错误时怎样恢复和重新启动</a:t>
            </a:r>
            <a:r>
              <a:rPr lang="en-US" altLang="zh-CN"/>
              <a:t>)</a:t>
            </a:r>
            <a:r>
              <a:rPr lang="zh-CN" altLang="en-US"/>
              <a:t>；</a:t>
            </a:r>
            <a:endParaRPr lang="zh-CN" altLang="en-US"/>
          </a:p>
          <a:p>
            <a:r>
              <a:rPr lang="en-US" altLang="zh-CN"/>
              <a:t>(4) </a:t>
            </a:r>
            <a:r>
              <a:rPr lang="zh-CN" altLang="en-US"/>
              <a:t>参考手册，详尽描述用户可以使用的所有系统设施以及它们的使用方法，还应该解释系统可能产生的各种出错信息的含义</a:t>
            </a:r>
            <a:r>
              <a:rPr lang="en-US" altLang="zh-CN"/>
              <a:t>(</a:t>
            </a:r>
            <a:r>
              <a:rPr lang="zh-CN" altLang="en-US"/>
              <a:t>对参考手册最主要的要求是完整，因此通常使用形式化的描述技术</a:t>
            </a:r>
            <a:r>
              <a:rPr lang="en-US" altLang="zh-CN"/>
              <a:t>)</a:t>
            </a:r>
            <a:r>
              <a:rPr lang="zh-CN" altLang="en-US"/>
              <a:t>；</a:t>
            </a:r>
            <a:endParaRPr lang="zh-CN" altLang="en-US"/>
          </a:p>
          <a:p>
            <a:r>
              <a:rPr lang="en-US" altLang="zh-CN"/>
              <a:t>(5) </a:t>
            </a:r>
            <a:r>
              <a:rPr lang="zh-CN" altLang="en-US"/>
              <a:t>操作员指南</a:t>
            </a:r>
            <a:r>
              <a:rPr lang="en-US" altLang="zh-CN"/>
              <a:t>(</a:t>
            </a:r>
            <a:r>
              <a:rPr lang="zh-CN" altLang="en-US"/>
              <a:t>如果需要有系统操作员的话</a:t>
            </a:r>
            <a:r>
              <a:rPr lang="en-US" altLang="zh-CN"/>
              <a:t>)</a:t>
            </a:r>
            <a:r>
              <a:rPr lang="zh-CN" altLang="en-US"/>
              <a:t>，说明操作员应该如何处理使用中出现的各种情况。</a:t>
            </a:r>
            <a:endParaRPr lang="zh-CN" altLang="en-US"/>
          </a:p>
          <a:p>
            <a:r>
              <a:rPr lang="zh-CN" altLang="en-US"/>
              <a:t>上述内容可以分别作为独立的文档，也可以作为一个文档的不同分册，具体做法应该由系统规模决定。</a:t>
            </a:r>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p:cNvSpPr>
            <a:spLocks noGrp="1" noRot="1" noChangeAspect="1" noTextEdit="1"/>
          </p:cNvSpPr>
          <p:nvPr>
            <p:ph type="sldImg"/>
          </p:nvPr>
        </p:nvSpPr>
        <p:spPr>
          <a:xfrm>
            <a:off x="381000" y="685800"/>
            <a:ext cx="6096000" cy="3429000"/>
          </a:xfrm>
        </p:spPr>
      </p:sp>
      <p:sp>
        <p:nvSpPr>
          <p:cNvPr id="154627" name="备注占位符 2"/>
          <p:cNvSpPr>
            <a:spLocks noGrp="1"/>
          </p:cNvSpPr>
          <p:nvPr>
            <p:ph type="body" idx="1"/>
          </p:nvPr>
        </p:nvSpPr>
        <p:spPr>
          <a:noFill/>
        </p:spPr>
        <p:txBody>
          <a:bodyPr/>
          <a:lstStyle/>
          <a:p>
            <a:endParaRPr lang="zh-CN" altLang="en-US"/>
          </a:p>
        </p:txBody>
      </p:sp>
      <p:sp>
        <p:nvSpPr>
          <p:cNvPr id="154628" name="灯片编号占位符 3"/>
          <p:cNvSpPr>
            <a:spLocks noGrp="1"/>
          </p:cNvSpPr>
          <p:nvPr>
            <p:ph type="sldNum" sz="quarter" idx="5"/>
          </p:nvPr>
        </p:nvSpPr>
        <p:spPr>
          <a:noFill/>
        </p:spPr>
        <p:txBody>
          <a:bodyPr/>
          <a:lstStyle/>
          <a:p>
            <a:fld id="{E6701C19-0440-40F3-862D-DDB121D7549A}"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问题：</a:t>
            </a:r>
            <a:endParaRPr lang="en-US" altLang="zh-CN" dirty="0" smtClean="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4775FDD6-9CE3-4C46-BAB0-CCEFD63004A3}" type="slidenum">
              <a:rPr lang="zh-CN" altLang="en-US" smtClean="0"/>
            </a:fld>
            <a:endParaRPr lang="en-US" altLang="zh-CN"/>
          </a:p>
        </p:txBody>
      </p:sp>
      <p:sp>
        <p:nvSpPr>
          <p:cNvPr id="144387" name="Rectangle 2"/>
          <p:cNvSpPr>
            <a:spLocks noGrp="1" noRot="1" noChangeAspect="1" noChangeArrowheads="1" noTextEdit="1"/>
          </p:cNvSpPr>
          <p:nvPr>
            <p:ph type="sldImg"/>
          </p:nvPr>
        </p:nvSpPr>
        <p:spPr>
          <a:xfrm>
            <a:off x="381000" y="685800"/>
            <a:ext cx="6096000" cy="3429000"/>
          </a:xfrm>
        </p:spPr>
      </p:sp>
      <p:sp>
        <p:nvSpPr>
          <p:cNvPr id="144388" name="Rectangle 3"/>
          <p:cNvSpPr>
            <a:spLocks noGrp="1" noChangeArrowheads="1"/>
          </p:cNvSpPr>
          <p:nvPr>
            <p:ph type="body" idx="1"/>
          </p:nvPr>
        </p:nvSpPr>
        <p:spPr>
          <a:noFill/>
        </p:spPr>
        <p:txBody>
          <a:bodyPr/>
          <a:lstStyle/>
          <a:p>
            <a:pPr eaLnBrk="1" hangingPunct="1"/>
            <a:r>
              <a:rPr lang="zh-CN" altLang="en-US" dirty="0"/>
              <a:t>调试过程从执行一个测试用例开始，评估测试结果，如果发现实际结果与预期结果不一致，则这种不一致就是一个症状，它表明在软件中存在着隐藏的问题。调试过程试图找出产生症状的原因，以便改正错误。</a:t>
            </a:r>
            <a:endParaRPr lang="zh-CN" altLang="en-US" dirty="0"/>
          </a:p>
          <a:p>
            <a:pPr eaLnBrk="1" hangingPunct="1"/>
            <a:r>
              <a:rPr lang="zh-CN" altLang="en-US" dirty="0"/>
              <a:t>调试过程总会有以下两种结果之一： </a:t>
            </a:r>
            <a:r>
              <a:rPr lang="en-US" altLang="zh-CN" dirty="0"/>
              <a:t>①</a:t>
            </a:r>
            <a:r>
              <a:rPr lang="zh-CN" altLang="en-US" dirty="0"/>
              <a:t>找到了问题的原因并把问题改正和排除掉了； </a:t>
            </a:r>
            <a:r>
              <a:rPr lang="en-US" altLang="zh-CN" dirty="0"/>
              <a:t>②</a:t>
            </a:r>
            <a:r>
              <a:rPr lang="zh-CN" altLang="en-US" dirty="0"/>
              <a:t>没找出问题的原因。在后一种情况下，调试人员可以猜想一个原因，并设计测试用例来验证这个假设，重复此过程直至找到原因并改正了错误。</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84EA676F-139A-4446-800D-6E42524B07EA}" type="slidenum">
              <a:rPr lang="zh-CN" altLang="en-US" smtClean="0"/>
            </a:fld>
            <a:endParaRPr lang="en-US" altLang="zh-CN"/>
          </a:p>
        </p:txBody>
      </p:sp>
      <p:sp>
        <p:nvSpPr>
          <p:cNvPr id="145411" name="Rectangle 2"/>
          <p:cNvSpPr>
            <a:spLocks noGrp="1" noRot="1" noChangeAspect="1" noChangeArrowheads="1" noTextEdit="1"/>
          </p:cNvSpPr>
          <p:nvPr>
            <p:ph type="sldImg"/>
          </p:nvPr>
        </p:nvSpPr>
        <p:spPr>
          <a:xfrm>
            <a:off x="381000" y="685800"/>
            <a:ext cx="6096000" cy="3429000"/>
          </a:xfrm>
        </p:spPr>
      </p:sp>
      <p:sp>
        <p:nvSpPr>
          <p:cNvPr id="145412" name="Rectangle 3"/>
          <p:cNvSpPr>
            <a:spLocks noGrp="1" noChangeArrowheads="1"/>
          </p:cNvSpPr>
          <p:nvPr>
            <p:ph type="body" idx="1"/>
          </p:nvPr>
        </p:nvSpPr>
        <p:spPr>
          <a:noFill/>
        </p:spPr>
        <p:txBody>
          <a:bodyPr/>
          <a:lstStyle/>
          <a:p>
            <a:pPr eaLnBrk="1" hangingPunct="1">
              <a:lnSpc>
                <a:spcPct val="80000"/>
              </a:lnSpc>
            </a:pPr>
            <a:r>
              <a:rPr lang="en-US" altLang="zh-CN" sz="1000" dirty="0">
                <a:solidFill>
                  <a:srgbClr val="800000"/>
                </a:solidFill>
              </a:rPr>
              <a:t>1. </a:t>
            </a:r>
            <a:r>
              <a:rPr lang="zh-CN" altLang="en-US" sz="1000" dirty="0">
                <a:solidFill>
                  <a:srgbClr val="800000"/>
                </a:solidFill>
              </a:rPr>
              <a:t>蛮干法</a:t>
            </a:r>
            <a:endParaRPr lang="zh-CN" altLang="en-US" sz="1000" dirty="0">
              <a:solidFill>
                <a:srgbClr val="800000"/>
              </a:solidFill>
            </a:endParaRPr>
          </a:p>
          <a:p>
            <a:pPr eaLnBrk="1" hangingPunct="1">
              <a:lnSpc>
                <a:spcPct val="80000"/>
              </a:lnSpc>
            </a:pPr>
            <a:r>
              <a:rPr lang="zh-CN" altLang="en-US" sz="1000" dirty="0"/>
              <a:t>蛮干法可能是寻找软件错误原因的最低效的方法。仅当所有其他方法都失败了的情况下，才应该使用这种方法。按照“让计算机自己寻找错误”的策略，这种方法印出内存的内容，激活对运行过程的跟踪，并在程序中到处都写上</a:t>
            </a:r>
            <a:r>
              <a:rPr lang="en-US" altLang="zh-CN" sz="1000" dirty="0"/>
              <a:t>WRITE</a:t>
            </a:r>
            <a:r>
              <a:rPr lang="zh-CN" altLang="en-US" sz="1000" dirty="0"/>
              <a:t>（输出）语句，希望在这样生成的信息海洋的某个地方发现错误原因的线索。虽然所生成的大量信息也可能最终导致调试成功，但是，在更多情况下这样做只会浪费时间和精力。在使用任何一种调试方法之前，必须首先进行周密的思考，必须有明确的目的，应该尽量减少无关信息的数量。</a:t>
            </a:r>
            <a:endParaRPr lang="zh-CN" altLang="en-US" sz="1000" dirty="0"/>
          </a:p>
          <a:p>
            <a:pPr eaLnBrk="1" hangingPunct="1">
              <a:lnSpc>
                <a:spcPct val="80000"/>
              </a:lnSpc>
            </a:pPr>
            <a:r>
              <a:rPr lang="en-US" altLang="zh-CN" sz="1000" dirty="0">
                <a:solidFill>
                  <a:srgbClr val="800000"/>
                </a:solidFill>
              </a:rPr>
              <a:t>2. </a:t>
            </a:r>
            <a:r>
              <a:rPr lang="zh-CN" altLang="en-US" sz="1000" dirty="0">
                <a:solidFill>
                  <a:srgbClr val="800000"/>
                </a:solidFill>
              </a:rPr>
              <a:t>回溯法</a:t>
            </a:r>
            <a:endParaRPr lang="zh-CN" altLang="en-US" sz="1000" dirty="0">
              <a:solidFill>
                <a:srgbClr val="800000"/>
              </a:solidFill>
            </a:endParaRPr>
          </a:p>
          <a:p>
            <a:pPr eaLnBrk="1" hangingPunct="1">
              <a:lnSpc>
                <a:spcPct val="80000"/>
              </a:lnSpc>
            </a:pPr>
            <a:r>
              <a:rPr lang="zh-CN" altLang="en-US" sz="1000" dirty="0"/>
              <a:t>回溯是一种相当常用的调试方法，当调试小程序时这种方法是有效的。具体做法是，从发现症状的地方开始，人工沿程序的控制流往回追踪分析源程序代码，直到找出错误原因为止。但是，随着程序规模扩大，应该回溯的路径数目也变得越来越大，以至彻底回溯变成完全不可能了。</a:t>
            </a:r>
            <a:endParaRPr lang="zh-CN" altLang="en-US" sz="1000" dirty="0"/>
          </a:p>
          <a:p>
            <a:pPr eaLnBrk="1" hangingPunct="1">
              <a:lnSpc>
                <a:spcPct val="80000"/>
              </a:lnSpc>
            </a:pPr>
            <a:r>
              <a:rPr lang="en-US" altLang="zh-CN" sz="1000" dirty="0">
                <a:solidFill>
                  <a:srgbClr val="800000"/>
                </a:solidFill>
              </a:rPr>
              <a:t>3. </a:t>
            </a:r>
            <a:r>
              <a:rPr lang="zh-CN" altLang="en-US" sz="1000" dirty="0">
                <a:solidFill>
                  <a:srgbClr val="800000"/>
                </a:solidFill>
              </a:rPr>
              <a:t>原因排除法</a:t>
            </a:r>
            <a:endParaRPr lang="zh-CN" altLang="en-US" sz="1000" dirty="0">
              <a:solidFill>
                <a:srgbClr val="800000"/>
              </a:solidFill>
            </a:endParaRPr>
          </a:p>
          <a:p>
            <a:pPr eaLnBrk="1" hangingPunct="1">
              <a:lnSpc>
                <a:spcPct val="80000"/>
              </a:lnSpc>
            </a:pPr>
            <a:r>
              <a:rPr lang="zh-CN" altLang="en-US" sz="1000" dirty="0"/>
              <a:t>对分查找法、归纳法和演绎法都属于原因排除法。</a:t>
            </a:r>
            <a:endParaRPr lang="zh-CN" altLang="en-US" sz="1000" dirty="0"/>
          </a:p>
          <a:p>
            <a:pPr eaLnBrk="1" hangingPunct="1">
              <a:lnSpc>
                <a:spcPct val="80000"/>
              </a:lnSpc>
            </a:pPr>
            <a:r>
              <a:rPr lang="zh-CN" altLang="en-US" sz="1000" dirty="0"/>
              <a:t>对分查找法的基本思路是，如果已经知道每个变量在程序内若干个关键点的正确值，则可以用赋值语句或输入语句在程序中点附近“注入”这些变量的正确值，然后运行程序并检查所得到的输出。如果输出结果是正确的，则错误原因在程序的前半部分；反之，错误原因在程序的后半部分。对错误原因所在的那部分再重复使用这个方法，直到把出错范围缩小到容易诊断的程度为止。</a:t>
            </a:r>
            <a:endParaRPr lang="zh-CN" altLang="en-US" sz="1000" dirty="0"/>
          </a:p>
          <a:p>
            <a:pPr eaLnBrk="1" hangingPunct="1">
              <a:lnSpc>
                <a:spcPct val="80000"/>
              </a:lnSpc>
            </a:pPr>
            <a:r>
              <a:rPr lang="zh-CN" altLang="en-US" sz="1000" dirty="0"/>
              <a:t>归纳法是从个别现象推断出一般性结论的思维方法。使用这种方法调试程序时，首先把和错误有关的数据组织起来进行分析，以便发现可能的错误原因。然后导出对错误原因的一个或多个假设，并利用已有的数据来证明或排除这些假设。当然，如果已有的数据尚不足以证明或排除这些假设，则需设计并执行一些新的测试用例，以获得更多的数据。</a:t>
            </a:r>
            <a:endParaRPr lang="zh-CN" altLang="en-US" sz="1000" dirty="0"/>
          </a:p>
          <a:p>
            <a:pPr eaLnBrk="1" hangingPunct="1">
              <a:lnSpc>
                <a:spcPct val="80000"/>
              </a:lnSpc>
            </a:pPr>
            <a:r>
              <a:rPr lang="zh-CN" altLang="en-US" sz="1000" dirty="0"/>
              <a:t>演绎法从一般原理或前提出发，经过排除和精化的过程推导出结论。采用这种方法调试程序时，首先设想出所有可能的出错原因，然后试图用测试来排除每一个假设的原因。如果测试表明某个假设的原因可能是真的原因，则对数据进行细化以准确定位错误。</a:t>
            </a:r>
            <a:endParaRPr lang="zh-CN" altLang="en-US" sz="1000" dirty="0"/>
          </a:p>
          <a:p>
            <a:pPr eaLnBrk="1" hangingPunct="1">
              <a:lnSpc>
                <a:spcPct val="80000"/>
              </a:lnSpc>
            </a:pPr>
            <a:r>
              <a:rPr lang="zh-CN" altLang="en-US" sz="1000" dirty="0"/>
              <a:t>上述</a:t>
            </a:r>
            <a:r>
              <a:rPr lang="en-US" altLang="zh-CN" sz="1000" dirty="0"/>
              <a:t>3</a:t>
            </a:r>
            <a:r>
              <a:rPr lang="zh-CN" altLang="en-US" sz="1000" dirty="0"/>
              <a:t>种调试途径都可以使用调试工具辅助完成，但是工具并不能代替对全部设计文档和源程序的仔细分析与评估。</a:t>
            </a:r>
            <a:endParaRPr lang="zh-CN" altLang="en-US" sz="1000" dirty="0"/>
          </a:p>
          <a:p>
            <a:pPr eaLnBrk="1" hangingPunct="1">
              <a:lnSpc>
                <a:spcPct val="80000"/>
              </a:lnSpc>
            </a:pPr>
            <a:endParaRPr lang="zh-CN" altLang="en-US" sz="10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p:sp>
      <p:sp>
        <p:nvSpPr>
          <p:cNvPr id="77827" name="备注占位符 2"/>
          <p:cNvSpPr>
            <a:spLocks noGrp="1"/>
          </p:cNvSpPr>
          <p:nvPr>
            <p:ph type="body" idx="1"/>
          </p:nvPr>
        </p:nvSpPr>
        <p:spPr>
          <a:noFill/>
        </p:spPr>
        <p:txBody>
          <a:bodyPr/>
          <a:lstStyle/>
          <a:p>
            <a:endParaRPr lang="zh-CN" altLang="en-US"/>
          </a:p>
        </p:txBody>
      </p:sp>
      <p:sp>
        <p:nvSpPr>
          <p:cNvPr id="77828" name="灯片编号占位符 3"/>
          <p:cNvSpPr>
            <a:spLocks noGrp="1"/>
          </p:cNvSpPr>
          <p:nvPr>
            <p:ph type="sldNum" sz="quarter" idx="5"/>
          </p:nvPr>
        </p:nvSpPr>
        <p:spPr>
          <a:noFill/>
        </p:spPr>
        <p:txBody>
          <a:bodyPr/>
          <a:lstStyle/>
          <a:p>
            <a:fld id="{275739F7-CCCB-43EE-A3E6-204DD7795E51}"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7" name="Rectangle 6"/>
          <p:cNvSpPr/>
          <p:nvPr userDrawn="1"/>
        </p:nvSpPr>
        <p:spPr>
          <a:xfrm>
            <a:off x="0" y="-1"/>
            <a:ext cx="9144000" cy="342900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zh-CN" altLang="en-US" dirty="0" smtClean="0"/>
              <a:t>单击此处编辑母版标题样式</a:t>
            </a:r>
            <a:endParaRPr lang="en-US" dirty="0"/>
          </a:p>
        </p:txBody>
      </p:sp>
      <p:sp>
        <p:nvSpPr>
          <p:cNvPr id="3" name="Subtitle 2"/>
          <p:cNvSpPr>
            <a:spLocks noGrp="1"/>
          </p:cNvSpPr>
          <p:nvPr>
            <p:ph type="subTitle" idx="1" hasCustomPrompt="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0000"/>
                    <a:lumOff val="10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lvl1pPr algn="ctr">
              <a:defRPr sz="1600">
                <a:latin typeface="+mn-lt"/>
              </a:defRPr>
            </a:lvl1pPr>
          </a:lstStyle>
          <a:p>
            <a:fld id="{C562B13D-E1E4-44B3-8C1A-549AFD7F727B}" type="datetime1">
              <a:rPr lang="zh-CN" altLang="en-US" smtClean="0"/>
            </a:fld>
            <a:endParaRPr lang="zh-CN" altLang="en-US" dirty="0"/>
          </a:p>
        </p:txBody>
      </p:sp>
      <p:sp>
        <p:nvSpPr>
          <p:cNvPr id="5" name="Footer Placeholder 4"/>
          <p:cNvSpPr>
            <a:spLocks noGrp="1"/>
          </p:cNvSpPr>
          <p:nvPr>
            <p:ph type="ftr" sz="quarter" idx="11"/>
          </p:nvPr>
        </p:nvSpPr>
        <p:spPr>
          <a:xfrm>
            <a:off x="2298032" y="4853028"/>
            <a:ext cx="5760261" cy="205740"/>
          </a:xfrm>
        </p:spPr>
        <p:txBody>
          <a:bodyPr/>
          <a:lstStyle>
            <a:lvl1pPr algn="ctr">
              <a:defRPr sz="1600">
                <a:latin typeface="+mn-lt"/>
              </a:defRPr>
            </a:lvl1pPr>
          </a:lstStyle>
          <a:p>
            <a:r>
              <a:rPr lang="zh-CN" altLang="en-US" smtClean="0"/>
              <a:t>软件工程</a:t>
            </a:r>
            <a:endParaRPr lang="zh-CN" altLang="en-US" dirty="0"/>
          </a:p>
        </p:txBody>
      </p:sp>
      <p:sp>
        <p:nvSpPr>
          <p:cNvPr id="6" name="Slide Number Placeholder 5"/>
          <p:cNvSpPr>
            <a:spLocks noGrp="1"/>
          </p:cNvSpPr>
          <p:nvPr>
            <p:ph type="sldNum" sz="quarter" idx="12"/>
          </p:nvPr>
        </p:nvSpPr>
        <p:spPr/>
        <p:txBody>
          <a:bodyPr/>
          <a:lstStyle>
            <a:lvl1pPr algn="ctr">
              <a:defRPr sz="1600">
                <a:latin typeface="+mn-lt"/>
              </a:defRPr>
            </a:lvl1pPr>
          </a:lstStyle>
          <a:p>
            <a:fld id="{F528F39D-B5E5-4CA7-906C-979D5A62978D}" type="slidenum">
              <a:rPr lang="zh-CN" altLang="en-US" smtClean="0"/>
            </a:fld>
            <a:endParaRPr lang="zh-CN" altLang="en-US"/>
          </a:p>
        </p:txBody>
      </p:sp>
      <p:cxnSp>
        <p:nvCxnSpPr>
          <p:cNvPr id="8" name="Straight Connector 7"/>
          <p:cNvCxnSpPr/>
          <p:nvPr/>
        </p:nvCxnSpPr>
        <p:spPr>
          <a:xfrm flipV="1">
            <a:off x="6290132" y="3948080"/>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2900" y="114820"/>
            <a:ext cx="692368" cy="692368"/>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lgn="ctr">
              <a:defRPr sz="1600">
                <a:solidFill>
                  <a:schemeClr val="bg1"/>
                </a:solidFill>
                <a:latin typeface="+mn-lt"/>
              </a:defRPr>
            </a:lvl1pPr>
          </a:lstStyle>
          <a:p>
            <a:fld id="{EA8F8634-FC3F-4BDF-B460-A83CFB0C9577}" type="datetime1">
              <a:rPr lang="zh-CN" altLang="en-US" smtClean="0"/>
            </a:fld>
            <a:endParaRPr lang="zh-CN" altLang="en-US"/>
          </a:p>
        </p:txBody>
      </p:sp>
      <p:sp>
        <p:nvSpPr>
          <p:cNvPr id="3" name="页脚占位符 2"/>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smtClean="0"/>
              <a:t>软件工程</a:t>
            </a:r>
            <a:endParaRPr lang="zh-CN" altLang="en-US"/>
          </a:p>
        </p:txBody>
      </p:sp>
      <p:sp>
        <p:nvSpPr>
          <p:cNvPr id="4" name="灯片编号占位符 3"/>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120" name="文本框 119"/>
          <p:cNvSpPr txBox="1"/>
          <p:nvPr userDrawn="1"/>
        </p:nvSpPr>
        <p:spPr>
          <a:xfrm>
            <a:off x="4264202" y="2007508"/>
            <a:ext cx="4241369" cy="1223412"/>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lvl="0">
              <a:defRPr sz="11500" spc="50">
                <a:ln w="11430"/>
                <a:solidFill>
                  <a:srgbClr val="008EE6"/>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7350" dirty="0">
                <a:solidFill>
                  <a:schemeClr val="tx1">
                    <a:lumMod val="65000"/>
                    <a:lumOff val="35000"/>
                  </a:schemeClr>
                </a:solidFill>
              </a:rPr>
              <a:t>谢谢聆听</a:t>
            </a:r>
            <a:endParaRPr lang="en-US" altLang="zh-CN" sz="7350" dirty="0">
              <a:solidFill>
                <a:schemeClr val="tx1">
                  <a:lumMod val="65000"/>
                  <a:lumOff val="35000"/>
                </a:schemeClr>
              </a:solidFill>
            </a:endParaRPr>
          </a:p>
        </p:txBody>
      </p:sp>
      <p:grpSp>
        <p:nvGrpSpPr>
          <p:cNvPr id="4" name="组合 3"/>
          <p:cNvGrpSpPr/>
          <p:nvPr userDrawn="1"/>
        </p:nvGrpSpPr>
        <p:grpSpPr>
          <a:xfrm>
            <a:off x="833860" y="1704155"/>
            <a:ext cx="3193793" cy="2085294"/>
            <a:chOff x="705272" y="1639861"/>
            <a:chExt cx="3193793" cy="2085294"/>
          </a:xfrm>
        </p:grpSpPr>
        <p:grpSp>
          <p:nvGrpSpPr>
            <p:cNvPr id="2" name="组合 1"/>
            <p:cNvGrpSpPr/>
            <p:nvPr userDrawn="1"/>
          </p:nvGrpSpPr>
          <p:grpSpPr>
            <a:xfrm>
              <a:off x="705272" y="1639861"/>
              <a:ext cx="3193793" cy="2085294"/>
              <a:chOff x="721633" y="1980294"/>
              <a:chExt cx="3233738" cy="2111375"/>
            </a:xfrm>
          </p:grpSpPr>
          <p:sp>
            <p:nvSpPr>
              <p:cNvPr id="9" name="Freeform 148"/>
              <p:cNvSpPr/>
              <p:nvPr userDrawn="1"/>
            </p:nvSpPr>
            <p:spPr bwMode="auto">
              <a:xfrm>
                <a:off x="721633" y="1980294"/>
                <a:ext cx="3233738" cy="2111375"/>
              </a:xfrm>
              <a:custGeom>
                <a:avLst/>
                <a:gdLst>
                  <a:gd name="T0" fmla="*/ 778 w 861"/>
                  <a:gd name="T1" fmla="*/ 437 h 562"/>
                  <a:gd name="T2" fmla="*/ 778 w 861"/>
                  <a:gd name="T3" fmla="*/ 21 h 562"/>
                  <a:gd name="T4" fmla="*/ 756 w 861"/>
                  <a:gd name="T5" fmla="*/ 0 h 562"/>
                  <a:gd name="T6" fmla="*/ 105 w 861"/>
                  <a:gd name="T7" fmla="*/ 0 h 562"/>
                  <a:gd name="T8" fmla="*/ 84 w 861"/>
                  <a:gd name="T9" fmla="*/ 21 h 562"/>
                  <a:gd name="T10" fmla="*/ 84 w 861"/>
                  <a:gd name="T11" fmla="*/ 436 h 562"/>
                  <a:gd name="T12" fmla="*/ 0 w 861"/>
                  <a:gd name="T13" fmla="*/ 530 h 562"/>
                  <a:gd name="T14" fmla="*/ 24 w 861"/>
                  <a:gd name="T15" fmla="*/ 562 h 562"/>
                  <a:gd name="T16" fmla="*/ 838 w 861"/>
                  <a:gd name="T17" fmla="*/ 562 h 562"/>
                  <a:gd name="T18" fmla="*/ 861 w 861"/>
                  <a:gd name="T19" fmla="*/ 530 h 562"/>
                  <a:gd name="T20" fmla="*/ 778 w 861"/>
                  <a:gd name="T21" fmla="*/ 437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1" h="562">
                    <a:moveTo>
                      <a:pt x="778" y="437"/>
                    </a:moveTo>
                    <a:cubicBezTo>
                      <a:pt x="778" y="21"/>
                      <a:pt x="778" y="21"/>
                      <a:pt x="778" y="21"/>
                    </a:cubicBezTo>
                    <a:cubicBezTo>
                      <a:pt x="778" y="9"/>
                      <a:pt x="768" y="0"/>
                      <a:pt x="756" y="0"/>
                    </a:cubicBezTo>
                    <a:cubicBezTo>
                      <a:pt x="105" y="0"/>
                      <a:pt x="105" y="0"/>
                      <a:pt x="105" y="0"/>
                    </a:cubicBezTo>
                    <a:cubicBezTo>
                      <a:pt x="93" y="0"/>
                      <a:pt x="84" y="9"/>
                      <a:pt x="84" y="21"/>
                    </a:cubicBezTo>
                    <a:cubicBezTo>
                      <a:pt x="84" y="436"/>
                      <a:pt x="84" y="436"/>
                      <a:pt x="84" y="436"/>
                    </a:cubicBezTo>
                    <a:cubicBezTo>
                      <a:pt x="0" y="530"/>
                      <a:pt x="0" y="530"/>
                      <a:pt x="0" y="530"/>
                    </a:cubicBezTo>
                    <a:cubicBezTo>
                      <a:pt x="0" y="543"/>
                      <a:pt x="11" y="562"/>
                      <a:pt x="24" y="562"/>
                    </a:cubicBezTo>
                    <a:cubicBezTo>
                      <a:pt x="838" y="562"/>
                      <a:pt x="838" y="562"/>
                      <a:pt x="838" y="562"/>
                    </a:cubicBezTo>
                    <a:cubicBezTo>
                      <a:pt x="851" y="562"/>
                      <a:pt x="861" y="543"/>
                      <a:pt x="861" y="530"/>
                    </a:cubicBezTo>
                    <a:lnTo>
                      <a:pt x="778" y="437"/>
                    </a:lnTo>
                    <a:close/>
                  </a:path>
                </a:pathLst>
              </a:custGeom>
              <a:solidFill>
                <a:srgbClr val="6868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10" name="Rectangle 149"/>
              <p:cNvSpPr>
                <a:spLocks noChangeArrowheads="1"/>
              </p:cNvSpPr>
              <p:nvPr userDrawn="1"/>
            </p:nvSpPr>
            <p:spPr bwMode="auto">
              <a:xfrm>
                <a:off x="1169308" y="2115231"/>
                <a:ext cx="2343150" cy="1404938"/>
              </a:xfrm>
              <a:prstGeom prst="rect">
                <a:avLst/>
              </a:prstGeom>
              <a:solidFill>
                <a:srgbClr val="F9F3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p>
            </p:txBody>
          </p:sp>
          <p:sp>
            <p:nvSpPr>
              <p:cNvPr id="11" name="Freeform 150"/>
              <p:cNvSpPr/>
              <p:nvPr userDrawn="1"/>
            </p:nvSpPr>
            <p:spPr bwMode="auto">
              <a:xfrm>
                <a:off x="2118633" y="3975781"/>
                <a:ext cx="439738" cy="74613"/>
              </a:xfrm>
              <a:custGeom>
                <a:avLst/>
                <a:gdLst>
                  <a:gd name="T0" fmla="*/ 0 w 117"/>
                  <a:gd name="T1" fmla="*/ 0 h 20"/>
                  <a:gd name="T2" fmla="*/ 0 w 117"/>
                  <a:gd name="T3" fmla="*/ 0 h 20"/>
                  <a:gd name="T4" fmla="*/ 14 w 117"/>
                  <a:gd name="T5" fmla="*/ 20 h 20"/>
                  <a:gd name="T6" fmla="*/ 104 w 117"/>
                  <a:gd name="T7" fmla="*/ 20 h 20"/>
                  <a:gd name="T8" fmla="*/ 117 w 117"/>
                  <a:gd name="T9" fmla="*/ 0 h 20"/>
                  <a:gd name="T10" fmla="*/ 117 w 117"/>
                  <a:gd name="T11" fmla="*/ 0 h 20"/>
                  <a:gd name="T12" fmla="*/ 0 w 117"/>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7" h="20">
                    <a:moveTo>
                      <a:pt x="0" y="0"/>
                    </a:moveTo>
                    <a:cubicBezTo>
                      <a:pt x="0" y="0"/>
                      <a:pt x="0" y="0"/>
                      <a:pt x="0" y="0"/>
                    </a:cubicBezTo>
                    <a:cubicBezTo>
                      <a:pt x="0" y="7"/>
                      <a:pt x="6" y="20"/>
                      <a:pt x="14" y="20"/>
                    </a:cubicBezTo>
                    <a:cubicBezTo>
                      <a:pt x="104" y="20"/>
                      <a:pt x="104" y="20"/>
                      <a:pt x="104" y="20"/>
                    </a:cubicBezTo>
                    <a:cubicBezTo>
                      <a:pt x="111" y="20"/>
                      <a:pt x="117" y="7"/>
                      <a:pt x="117" y="0"/>
                    </a:cubicBezTo>
                    <a:cubicBezTo>
                      <a:pt x="117" y="0"/>
                      <a:pt x="117" y="0"/>
                      <a:pt x="117" y="0"/>
                    </a:cubicBezTo>
                    <a:lnTo>
                      <a:pt x="0" y="0"/>
                    </a:lnTo>
                    <a:close/>
                  </a:path>
                </a:pathLst>
              </a:custGeom>
              <a:solidFill>
                <a:srgbClr val="F9F3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grpSp>
        <p:sp>
          <p:nvSpPr>
            <p:cNvPr id="108" name="矩形 107"/>
            <p:cNvSpPr/>
            <p:nvPr userDrawn="1"/>
          </p:nvSpPr>
          <p:spPr>
            <a:xfrm>
              <a:off x="2091447" y="2022227"/>
              <a:ext cx="1325371" cy="369332"/>
            </a:xfrm>
            <a:prstGeom prst="rect">
              <a:avLst/>
            </a:prstGeom>
          </p:spPr>
          <p:txBody>
            <a:bodyPr wrap="square">
              <a:spAutoFit/>
            </a:bodyPr>
            <a:lstStyle/>
            <a:p>
              <a:pPr algn="l">
                <a:lnSpc>
                  <a:spcPct val="120000"/>
                </a:lnSpc>
              </a:pPr>
              <a:r>
                <a:rPr lang="en-US" altLang="zh-CN" sz="1500" kern="1200" dirty="0">
                  <a:solidFill>
                    <a:schemeClr val="tx1">
                      <a:lumMod val="65000"/>
                      <a:lumOff val="35000"/>
                    </a:schemeClr>
                  </a:solidFill>
                  <a:latin typeface="+mj-ea"/>
                  <a:ea typeface="+mj-ea"/>
                  <a:cs typeface="+mn-cs"/>
                </a:rPr>
                <a:t>Thank You</a:t>
              </a:r>
              <a:r>
                <a:rPr lang="zh-CN" altLang="en-US" sz="1500" kern="1200" dirty="0">
                  <a:solidFill>
                    <a:schemeClr val="tx1">
                      <a:lumMod val="65000"/>
                      <a:lumOff val="35000"/>
                    </a:schemeClr>
                  </a:solidFill>
                  <a:latin typeface="+mj-ea"/>
                  <a:ea typeface="+mj-ea"/>
                  <a:cs typeface="+mn-cs"/>
                </a:rPr>
                <a:t>！</a:t>
              </a:r>
              <a:endParaRPr lang="zh-CN" altLang="en-US" sz="1500" kern="1200" dirty="0">
                <a:solidFill>
                  <a:schemeClr val="tx1">
                    <a:lumMod val="65000"/>
                    <a:lumOff val="35000"/>
                  </a:schemeClr>
                </a:solidFill>
                <a:latin typeface="+mj-ea"/>
                <a:ea typeface="+mj-ea"/>
                <a:cs typeface="+mn-cs"/>
              </a:endParaRPr>
            </a:p>
          </p:txBody>
        </p:sp>
        <p:grpSp>
          <p:nvGrpSpPr>
            <p:cNvPr id="114" name="组合 113"/>
            <p:cNvGrpSpPr/>
            <p:nvPr userDrawn="1"/>
          </p:nvGrpSpPr>
          <p:grpSpPr>
            <a:xfrm>
              <a:off x="2160453" y="2672657"/>
              <a:ext cx="1134000" cy="48600"/>
              <a:chOff x="0" y="4978400"/>
              <a:chExt cx="11157019" cy="406400"/>
            </a:xfrm>
          </p:grpSpPr>
          <p:sp>
            <p:nvSpPr>
              <p:cNvPr id="115" name="矩形 114"/>
              <p:cNvSpPr/>
              <p:nvPr userDrawn="1"/>
            </p:nvSpPr>
            <p:spPr>
              <a:xfrm>
                <a:off x="0" y="4978400"/>
                <a:ext cx="2788596" cy="406400"/>
              </a:xfrm>
              <a:prstGeom prst="rect">
                <a:avLst/>
              </a:prstGeom>
              <a:solidFill>
                <a:srgbClr val="9EC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6" name="矩形 115"/>
              <p:cNvSpPr/>
              <p:nvPr userDrawn="1"/>
            </p:nvSpPr>
            <p:spPr>
              <a:xfrm>
                <a:off x="2788596" y="4978400"/>
                <a:ext cx="2788596" cy="406400"/>
              </a:xfrm>
              <a:prstGeom prst="rect">
                <a:avLst/>
              </a:prstGeom>
              <a:solidFill>
                <a:srgbClr val="CA0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7" name="矩形 116"/>
              <p:cNvSpPr/>
              <p:nvPr userDrawn="1"/>
            </p:nvSpPr>
            <p:spPr>
              <a:xfrm>
                <a:off x="5577192" y="4978400"/>
                <a:ext cx="2788596" cy="406400"/>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8" name="矩形 117"/>
              <p:cNvSpPr/>
              <p:nvPr userDrawn="1"/>
            </p:nvSpPr>
            <p:spPr>
              <a:xfrm>
                <a:off x="8368423" y="4978400"/>
                <a:ext cx="2788596" cy="406400"/>
              </a:xfrm>
              <a:prstGeom prst="rect">
                <a:avLst/>
              </a:prstGeom>
              <a:solidFill>
                <a:srgbClr val="008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grpSp>
        <p:pic>
          <p:nvPicPr>
            <p:cNvPr id="110" name="Picture 2"/>
            <p:cNvPicPr>
              <a:picLocks noChangeAspect="1" noChangeArrowheads="1"/>
            </p:cNvPicPr>
            <p:nvPr userDrawn="1"/>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colorTemperature colorTemp="4700"/>
                      </a14:imgEffect>
                      <a14:imgEffect>
                        <a14:saturation sat="0"/>
                      </a14:imgEffect>
                    </a14:imgLayer>
                  </a14:imgProps>
                </a:ext>
              </a:extLst>
            </a:blip>
            <a:srcRect/>
            <a:stretch>
              <a:fillRect/>
            </a:stretch>
          </p:blipFill>
          <p:spPr bwMode="auto">
            <a:xfrm>
              <a:off x="1367669" y="2007508"/>
              <a:ext cx="675000" cy="675000"/>
            </a:xfrm>
            <a:prstGeom prst="rect">
              <a:avLst/>
            </a:prstGeom>
            <a:noFill/>
            <a:ln w="9525">
              <a:noFill/>
              <a:miter lim="800000"/>
              <a:headEnd/>
              <a:tailEnd/>
            </a:ln>
            <a:effectLst/>
          </p:spPr>
        </p:pic>
      </p:grpSp>
      <p:sp>
        <p:nvSpPr>
          <p:cNvPr id="20" name="日期占位符 3"/>
          <p:cNvSpPr>
            <a:spLocks noGrp="1"/>
          </p:cNvSpPr>
          <p:nvPr>
            <p:ph type="dt" sz="half" idx="10"/>
          </p:nvPr>
        </p:nvSpPr>
        <p:spPr>
          <a:xfrm>
            <a:off x="768096" y="4853028"/>
            <a:ext cx="1615607" cy="205740"/>
          </a:xfrm>
        </p:spPr>
        <p:txBody>
          <a:bodyPr/>
          <a:lstStyle>
            <a:lvl1pPr algn="ctr">
              <a:defRPr sz="1600">
                <a:solidFill>
                  <a:schemeClr val="bg1"/>
                </a:solidFill>
                <a:latin typeface="+mn-lt"/>
              </a:defRPr>
            </a:lvl1pPr>
          </a:lstStyle>
          <a:p>
            <a:fld id="{0FE290F8-5152-452F-987A-07FD1F8D20BC}" type="datetime1">
              <a:rPr lang="zh-CN" altLang="en-US" smtClean="0"/>
            </a:fld>
            <a:endParaRPr lang="zh-CN" altLang="en-US" dirty="0"/>
          </a:p>
        </p:txBody>
      </p:sp>
      <p:sp>
        <p:nvSpPr>
          <p:cNvPr id="21"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smtClean="0"/>
              <a:t>软件工程</a:t>
            </a:r>
            <a:endParaRPr lang="zh-CN" altLang="en-US" dirty="0"/>
          </a:p>
        </p:txBody>
      </p:sp>
      <p:sp>
        <p:nvSpPr>
          <p:cNvPr id="22" name="灯片编号占位符 5"/>
          <p:cNvSpPr>
            <a:spLocks noGrp="1"/>
          </p:cNvSpPr>
          <p:nvPr>
            <p:ph type="sldNum" sz="quarter" idx="12"/>
          </p:nvPr>
        </p:nvSpPr>
        <p:spPr>
          <a:xfrm>
            <a:off x="8128000" y="4853028"/>
            <a:ext cx="730250" cy="205740"/>
          </a:xfrm>
        </p:spPr>
        <p:txBody>
          <a:bodyPr/>
          <a:lstStyle>
            <a:lvl1pPr algn="ctr">
              <a:defRPr sz="1600">
                <a:solidFill>
                  <a:schemeClr val="bg1"/>
                </a:solidFill>
                <a:latin typeface="+mn-lt"/>
              </a:defRPr>
            </a:lvl1pPr>
          </a:lstStyle>
          <a:p>
            <a:fld id="{233B410F-ED3A-420F-9009-9AC68EA66982}" type="slidenum">
              <a:rPr lang="zh-CN" altLang="en-US" smtClean="0"/>
            </a:fld>
            <a:endParaRPr lang="zh-CN" altLang="en-US"/>
          </a:p>
        </p:txBody>
      </p:sp>
    </p:spTree>
  </p:cSld>
  <p:clrMapOvr>
    <a:masterClrMapping/>
  </p:clrMapOvr>
  <p:transition>
    <p:cove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8" name="矩形"/>
          <p:cNvSpPr/>
          <p:nvPr/>
        </p:nvSpPr>
        <p:spPr>
          <a:xfrm>
            <a:off x="-3743" y="80319"/>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9" name="矩形"/>
          <p:cNvSpPr/>
          <p:nvPr/>
        </p:nvSpPr>
        <p:spPr>
          <a:xfrm>
            <a:off x="2284129" y="80319"/>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6" name="矩形"/>
          <p:cNvSpPr/>
          <p:nvPr userDrawn="1"/>
        </p:nvSpPr>
        <p:spPr>
          <a:xfrm>
            <a:off x="110557" y="309456"/>
            <a:ext cx="235878" cy="246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3" name="标题占位符"/>
          <p:cNvSpPr>
            <a:spLocks noGrp="1"/>
          </p:cNvSpPr>
          <p:nvPr>
            <p:ph type="body" sz="quarter" idx="10" hasCustomPrompt="1"/>
          </p:nvPr>
        </p:nvSpPr>
        <p:spPr>
          <a:xfrm>
            <a:off x="429992" y="234449"/>
            <a:ext cx="6897908" cy="415498"/>
          </a:xfrm>
          <a:prstGeom prst="rect">
            <a:avLst/>
          </a:prstGeom>
        </p:spPr>
        <p:txBody>
          <a:bodyPr wrap="square" anchor="ctr">
            <a:spAutoFit/>
          </a:bodyPr>
          <a:lstStyle>
            <a:lvl1pPr marL="0" indent="0" algn="l">
              <a:lnSpc>
                <a:spcPct val="100000"/>
              </a:lnSpc>
              <a:buFontTx/>
              <a:buNone/>
              <a:defRPr lang="zh-CN" altLang="en-US" sz="2100" b="1" spc="225" dirty="0" smtClean="0">
                <a:solidFill>
                  <a:schemeClr val="tx1">
                    <a:lumMod val="95000"/>
                    <a:lumOff val="5000"/>
                  </a:schemeClr>
                </a:solidFill>
                <a:latin typeface="+mn-ea"/>
              </a:defRPr>
            </a:lvl1pPr>
          </a:lstStyle>
          <a:p>
            <a:pPr marL="0" lvl="0"/>
            <a:r>
              <a:rPr lang="zh-CN" altLang="en-US" dirty="0"/>
              <a:t>点击添加标题</a:t>
            </a:r>
            <a:endParaRPr lang="zh-CN" altLang="en-US" dirty="0"/>
          </a:p>
        </p:txBody>
      </p:sp>
      <p:sp>
        <p:nvSpPr>
          <p:cNvPr id="4" name="文本占位符 3"/>
          <p:cNvSpPr>
            <a:spLocks noGrp="1"/>
          </p:cNvSpPr>
          <p:nvPr>
            <p:ph type="body" sz="quarter" idx="11"/>
          </p:nvPr>
        </p:nvSpPr>
        <p:spPr>
          <a:xfrm>
            <a:off x="627064" y="1009651"/>
            <a:ext cx="7615237" cy="3545681"/>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2"/>
          </p:nvPr>
        </p:nvSpPr>
        <p:spPr>
          <a:xfrm>
            <a:off x="6727032" y="4805958"/>
            <a:ext cx="1920240" cy="274320"/>
          </a:xfrm>
          <a:prstGeom prst="rect">
            <a:avLst/>
          </a:prstGeom>
        </p:spPr>
        <p:txBody>
          <a:bodyPr/>
          <a:lstStyle>
            <a:lvl1pPr>
              <a:defRPr sz="1200"/>
            </a:lvl1pPr>
          </a:lstStyle>
          <a:p>
            <a:fld id="{F5B3657A-0017-494A-A94D-337A5DDB129D}" type="datetime1">
              <a:rPr lang="zh-CN" altLang="en-US" smtClean="0"/>
            </a:fld>
            <a:endParaRPr lang="zh-CN" altLang="en-US"/>
          </a:p>
        </p:txBody>
      </p:sp>
      <p:sp>
        <p:nvSpPr>
          <p:cNvPr id="10" name="页脚占位符 4"/>
          <p:cNvSpPr>
            <a:spLocks noGrp="1"/>
          </p:cNvSpPr>
          <p:nvPr>
            <p:ph type="ftr" sz="quarter" idx="13"/>
          </p:nvPr>
        </p:nvSpPr>
        <p:spPr>
          <a:xfrm>
            <a:off x="4380074" y="4805960"/>
            <a:ext cx="2350681" cy="273844"/>
          </a:xfrm>
          <a:prstGeom prst="rect">
            <a:avLst/>
          </a:prstGeom>
        </p:spPr>
        <p:txBody>
          <a:bodyPr/>
          <a:lstStyle>
            <a:lvl1pPr>
              <a:defRPr sz="1200"/>
            </a:lvl1pPr>
          </a:lstStyle>
          <a:p>
            <a:r>
              <a:rPr lang="zh-CN" altLang="en-US" smtClean="0"/>
              <a:t>软件工程</a:t>
            </a:r>
            <a:endParaRPr lang="zh-CN" altLang="en-US" dirty="0"/>
          </a:p>
        </p:txBody>
      </p:sp>
      <p:sp>
        <p:nvSpPr>
          <p:cNvPr id="11" name="灯片编号占位符 5"/>
          <p:cNvSpPr>
            <a:spLocks noGrp="1"/>
          </p:cNvSpPr>
          <p:nvPr>
            <p:ph type="sldNum" sz="quarter" idx="14"/>
          </p:nvPr>
        </p:nvSpPr>
        <p:spPr>
          <a:xfrm>
            <a:off x="8461830" y="4805960"/>
            <a:ext cx="551203" cy="273844"/>
          </a:xfrm>
          <a:prstGeom prst="rect">
            <a:avLst/>
          </a:prstGeom>
        </p:spPr>
        <p:txBody>
          <a:bodyPr/>
          <a:lstStyle>
            <a:lvl1pPr>
              <a:defRPr sz="1050"/>
            </a:lvl1pPr>
          </a:lstStyle>
          <a:p>
            <a:fld id="{0C913308-F349-4B6D-A68A-DD1791B4A57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par>
                                <p:cTn id="11" presetID="23"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3" grpId="0">
        <p:tmplLst>
          <p:tmpl lvl="0">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750"/>
                        <p:tgtEl>
                          <p:spTgt spid="3"/>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sp>
        <p:nvSpPr>
          <p:cNvPr id="8" name="矩形"/>
          <p:cNvSpPr/>
          <p:nvPr/>
        </p:nvSpPr>
        <p:spPr>
          <a:xfrm>
            <a:off x="-3743" y="80320"/>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C71C1C"/>
              </a:solidFill>
            </a:endParaRPr>
          </a:p>
        </p:txBody>
      </p:sp>
      <p:sp>
        <p:nvSpPr>
          <p:cNvPr id="9" name="矩形"/>
          <p:cNvSpPr/>
          <p:nvPr/>
        </p:nvSpPr>
        <p:spPr>
          <a:xfrm>
            <a:off x="2284129" y="80320"/>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C71C1C"/>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内容页">
    <p:spTree>
      <p:nvGrpSpPr>
        <p:cNvPr id="1" name=""/>
        <p:cNvGrpSpPr/>
        <p:nvPr/>
      </p:nvGrpSpPr>
      <p:grpSpPr>
        <a:xfrm>
          <a:off x="0" y="0"/>
          <a:ext cx="0" cy="0"/>
          <a:chOff x="0" y="0"/>
          <a:chExt cx="0" cy="0"/>
        </a:xfrm>
      </p:grpSpPr>
      <p:sp>
        <p:nvSpPr>
          <p:cNvPr id="8" name="矩形"/>
          <p:cNvSpPr/>
          <p:nvPr/>
        </p:nvSpPr>
        <p:spPr>
          <a:xfrm>
            <a:off x="-3743" y="80320"/>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9" name="矩形"/>
          <p:cNvSpPr/>
          <p:nvPr/>
        </p:nvSpPr>
        <p:spPr>
          <a:xfrm>
            <a:off x="2284129" y="80320"/>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6" name="矩形"/>
          <p:cNvSpPr/>
          <p:nvPr userDrawn="1"/>
        </p:nvSpPr>
        <p:spPr>
          <a:xfrm>
            <a:off x="110557" y="309456"/>
            <a:ext cx="235878" cy="246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3" name="标题占位符"/>
          <p:cNvSpPr>
            <a:spLocks noGrp="1"/>
          </p:cNvSpPr>
          <p:nvPr>
            <p:ph type="body" sz="quarter" idx="10" hasCustomPrompt="1"/>
          </p:nvPr>
        </p:nvSpPr>
        <p:spPr>
          <a:xfrm>
            <a:off x="429992" y="234449"/>
            <a:ext cx="6897908" cy="415498"/>
          </a:xfrm>
          <a:prstGeom prst="rect">
            <a:avLst/>
          </a:prstGeom>
        </p:spPr>
        <p:txBody>
          <a:bodyPr wrap="square" anchor="ctr">
            <a:spAutoFit/>
          </a:bodyPr>
          <a:lstStyle>
            <a:lvl1pPr marL="0" indent="0" algn="l">
              <a:lnSpc>
                <a:spcPct val="100000"/>
              </a:lnSpc>
              <a:buFontTx/>
              <a:buNone/>
              <a:defRPr lang="zh-CN" altLang="en-US" sz="2100" b="1" spc="225" dirty="0" smtClean="0">
                <a:solidFill>
                  <a:schemeClr val="tx1">
                    <a:lumMod val="95000"/>
                    <a:lumOff val="5000"/>
                  </a:schemeClr>
                </a:solidFill>
                <a:latin typeface="+mn-ea"/>
              </a:defRPr>
            </a:lvl1pPr>
          </a:lstStyle>
          <a:p>
            <a:pPr marL="0" lvl="0"/>
            <a:r>
              <a:rPr lang="zh-CN" altLang="en-US" dirty="0"/>
              <a:t>点击添加标题</a:t>
            </a:r>
            <a:endParaRPr lang="zh-CN" altLang="en-US" dirty="0"/>
          </a:p>
        </p:txBody>
      </p:sp>
      <p:sp>
        <p:nvSpPr>
          <p:cNvPr id="7" name="日期占位符 3"/>
          <p:cNvSpPr>
            <a:spLocks noGrp="1"/>
          </p:cNvSpPr>
          <p:nvPr>
            <p:ph type="dt" sz="half" idx="11"/>
          </p:nvPr>
        </p:nvSpPr>
        <p:spPr>
          <a:xfrm>
            <a:off x="6727032" y="4805958"/>
            <a:ext cx="1920240" cy="274320"/>
          </a:xfrm>
          <a:prstGeom prst="rect">
            <a:avLst/>
          </a:prstGeom>
        </p:spPr>
        <p:txBody>
          <a:bodyPr/>
          <a:lstStyle>
            <a:lvl1pPr>
              <a:defRPr sz="1200"/>
            </a:lvl1pPr>
          </a:lstStyle>
          <a:p>
            <a:fld id="{663ED65A-9AC3-4F62-9EBB-239D08A00D44}" type="datetime1">
              <a:rPr lang="zh-CN" altLang="en-US" smtClean="0"/>
            </a:fld>
            <a:endParaRPr lang="zh-CN" altLang="en-US"/>
          </a:p>
        </p:txBody>
      </p:sp>
      <p:sp>
        <p:nvSpPr>
          <p:cNvPr id="10" name="页脚占位符 4"/>
          <p:cNvSpPr>
            <a:spLocks noGrp="1"/>
          </p:cNvSpPr>
          <p:nvPr>
            <p:ph type="ftr" sz="quarter" idx="12"/>
          </p:nvPr>
        </p:nvSpPr>
        <p:spPr>
          <a:xfrm>
            <a:off x="4380074" y="4805960"/>
            <a:ext cx="2350681" cy="273844"/>
          </a:xfrm>
          <a:prstGeom prst="rect">
            <a:avLst/>
          </a:prstGeom>
        </p:spPr>
        <p:txBody>
          <a:bodyPr/>
          <a:lstStyle>
            <a:lvl1pPr>
              <a:defRPr sz="1200"/>
            </a:lvl1pPr>
          </a:lstStyle>
          <a:p>
            <a:r>
              <a:rPr lang="zh-CN" altLang="en-US" smtClean="0"/>
              <a:t>软件工程</a:t>
            </a:r>
            <a:endParaRPr lang="zh-CN" altLang="en-US" dirty="0"/>
          </a:p>
        </p:txBody>
      </p:sp>
      <p:sp>
        <p:nvSpPr>
          <p:cNvPr id="11" name="灯片编号占位符 5"/>
          <p:cNvSpPr>
            <a:spLocks noGrp="1"/>
          </p:cNvSpPr>
          <p:nvPr>
            <p:ph type="sldNum" sz="quarter" idx="13"/>
          </p:nvPr>
        </p:nvSpPr>
        <p:spPr>
          <a:xfrm>
            <a:off x="8461830" y="4805960"/>
            <a:ext cx="551203" cy="273844"/>
          </a:xfrm>
          <a:prstGeom prst="rect">
            <a:avLst/>
          </a:prstGeom>
        </p:spPr>
        <p:txBody>
          <a:bodyPr/>
          <a:lstStyle>
            <a:lvl1pPr>
              <a:defRPr sz="1050"/>
            </a:lvl1p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par>
                                <p:cTn id="11" presetID="23"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3" grpId="0">
        <p:tmplLst>
          <p:tmpl lvl="0">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750"/>
                        <p:tgtEl>
                          <p:spTgt spid="3"/>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3000">
        <p:fade/>
      </p:transition>
    </mc:Choice>
    <mc:Fallback>
      <p:transition spd="slow" advClick="0"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7389" y="457200"/>
            <a:ext cx="7769225" cy="857250"/>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688976" y="1258491"/>
            <a:ext cx="7769225" cy="3086100"/>
          </a:xfrm>
          <a:prstGeom prst="rect">
            <a:avLst/>
          </a:prstGeom>
        </p:spPr>
        <p:txBody>
          <a:bodyPr/>
          <a:lstStyle/>
          <a:p>
            <a:endParaRPr lang="zh-CN" altLang="en-US"/>
          </a:p>
        </p:txBody>
      </p:sp>
      <p:sp>
        <p:nvSpPr>
          <p:cNvPr id="4" name="日期占位符 3"/>
          <p:cNvSpPr>
            <a:spLocks noGrp="1"/>
          </p:cNvSpPr>
          <p:nvPr>
            <p:ph type="dt" sz="half" idx="10"/>
          </p:nvPr>
        </p:nvSpPr>
        <p:spPr>
          <a:xfrm>
            <a:off x="687388" y="4686300"/>
            <a:ext cx="1903412" cy="342900"/>
          </a:xfrm>
        </p:spPr>
        <p:txBody>
          <a:bodyPr/>
          <a:lstStyle>
            <a:lvl1pPr>
              <a:defRPr/>
            </a:lvl1pPr>
          </a:lstStyle>
          <a:p>
            <a:fld id="{3DC80BF0-0986-4F72-BEA1-AC4D145C01C1}" type="datetime1">
              <a:rPr lang="zh-CN" altLang="en-US" smtClean="0"/>
            </a:fld>
            <a:endParaRPr lang="en-US" altLang="zh-CN"/>
          </a:p>
        </p:txBody>
      </p:sp>
      <p:sp>
        <p:nvSpPr>
          <p:cNvPr id="5" name="页脚占位符 4"/>
          <p:cNvSpPr>
            <a:spLocks noGrp="1"/>
          </p:cNvSpPr>
          <p:nvPr>
            <p:ph type="ftr" sz="quarter" idx="11"/>
          </p:nvPr>
        </p:nvSpPr>
        <p:spPr>
          <a:xfrm>
            <a:off x="3124200" y="4686300"/>
            <a:ext cx="2895600" cy="342900"/>
          </a:xfrm>
        </p:spPr>
        <p:txBody>
          <a:bodyPr/>
          <a:lstStyle>
            <a:lvl1pPr>
              <a:defRPr/>
            </a:lvl1pPr>
          </a:lstStyle>
          <a:p>
            <a:r>
              <a:rPr lang="zh-CN" altLang="en-US" smtClean="0"/>
              <a:t>软件工程</a:t>
            </a:r>
            <a:endParaRPr lang="en-US" altLang="zh-CN"/>
          </a:p>
        </p:txBody>
      </p:sp>
      <p:sp>
        <p:nvSpPr>
          <p:cNvPr id="6" name="灯片编号占位符 5"/>
          <p:cNvSpPr>
            <a:spLocks noGrp="1"/>
          </p:cNvSpPr>
          <p:nvPr>
            <p:ph type="sldNum" sz="quarter" idx="12"/>
          </p:nvPr>
        </p:nvSpPr>
        <p:spPr>
          <a:xfrm>
            <a:off x="6553201" y="4686300"/>
            <a:ext cx="1903413" cy="342900"/>
          </a:xfrm>
        </p:spPr>
        <p:txBody>
          <a:bodyPr/>
          <a:lstStyle>
            <a:lvl1pPr>
              <a:defRPr/>
            </a:lvl1pPr>
          </a:lstStyle>
          <a:p>
            <a:fld id="{C5104184-C143-4BED-87B1-5E77F72C9A7D}"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hasCustomPrompt="1"/>
          </p:nvPr>
        </p:nvSpPr>
        <p:spPr/>
        <p:txBody>
          <a:bodyPr/>
          <a:lstStyle>
            <a:lvl3pPr marL="1080135" indent="-288290">
              <a:buFont typeface="Wingdings 3" panose="05040102010807070707" pitchFamily="18" charset="2"/>
              <a:buChar char=""/>
              <a:defRPr/>
            </a:lvl3pPr>
            <a:lvl4pPr marL="1259840" indent="-288290">
              <a:buFont typeface="Wingdings 3" panose="05040102010807070707" pitchFamily="18" charset="2"/>
              <a:buChar char=""/>
              <a:defRPr/>
            </a:lvl4pPr>
            <a:lvl5pPr marL="1440180" indent="-288290">
              <a:buFont typeface="Wingdings 3" panose="05040102010807070707" pitchFamily="18" charset="2"/>
              <a:buChar char=""/>
              <a:defRPr/>
            </a:lvl5p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lgn="ctr">
              <a:defRPr sz="1600" b="0">
                <a:solidFill>
                  <a:schemeClr val="bg1"/>
                </a:solidFill>
                <a:latin typeface="+mn-lt"/>
              </a:defRPr>
            </a:lvl1pPr>
          </a:lstStyle>
          <a:p>
            <a:fld id="{0A417D11-9BD5-4B74-857F-8ED3044968AA}" type="datetime1">
              <a:rPr lang="zh-CN" altLang="en-US" smtClean="0"/>
            </a:fld>
            <a:endParaRPr lang="zh-CN" altLang="en-US" dirty="0"/>
          </a:p>
        </p:txBody>
      </p:sp>
      <p:sp>
        <p:nvSpPr>
          <p:cNvPr id="5" name="Footer Placeholder 4"/>
          <p:cNvSpPr>
            <a:spLocks noGrp="1"/>
          </p:cNvSpPr>
          <p:nvPr>
            <p:ph type="ftr" sz="quarter" idx="11"/>
          </p:nvPr>
        </p:nvSpPr>
        <p:spPr>
          <a:xfrm>
            <a:off x="2383703" y="4853028"/>
            <a:ext cx="5674590" cy="205740"/>
          </a:xfrm>
        </p:spPr>
        <p:txBody>
          <a:bodyPr/>
          <a:lstStyle>
            <a:lvl1pPr algn="ctr">
              <a:defRPr sz="1600" b="0">
                <a:solidFill>
                  <a:schemeClr val="bg1"/>
                </a:solidFill>
                <a:latin typeface="+mn-lt"/>
              </a:defRPr>
            </a:lvl1pPr>
          </a:lstStyle>
          <a:p>
            <a:r>
              <a:rPr lang="zh-CN" altLang="en-US" dirty="0" smtClean="0"/>
              <a:t>软件工程</a:t>
            </a:r>
            <a:endParaRPr lang="zh-CN" altLang="en-US" dirty="0"/>
          </a:p>
        </p:txBody>
      </p:sp>
      <p:sp>
        <p:nvSpPr>
          <p:cNvPr id="6" name="Slide Number Placeholder 5"/>
          <p:cNvSpPr>
            <a:spLocks noGrp="1"/>
          </p:cNvSpPr>
          <p:nvPr>
            <p:ph type="sldNum" sz="quarter" idx="12"/>
          </p:nvPr>
        </p:nvSpPr>
        <p:spPr/>
        <p:txBody>
          <a:bodyPr/>
          <a:lstStyle>
            <a:lvl1pPr algn="ctr">
              <a:defRPr sz="1600" b="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95958" y="-12032"/>
            <a:ext cx="7882609" cy="860498"/>
          </a:xfrm>
        </p:spPr>
        <p:txBody>
          <a:bodyPr/>
          <a:lstStyle/>
          <a:p>
            <a:r>
              <a:rPr lang="zh-CN" altLang="en-US" dirty="0" smtClean="0"/>
              <a:t>单击此处编辑母版标题样式</a:t>
            </a:r>
            <a:endParaRPr lang="en-US" dirty="0"/>
          </a:p>
        </p:txBody>
      </p:sp>
      <p:sp>
        <p:nvSpPr>
          <p:cNvPr id="3" name="Content Placeholder 2"/>
          <p:cNvSpPr>
            <a:spLocks noGrp="1"/>
          </p:cNvSpPr>
          <p:nvPr>
            <p:ph sz="half" idx="1" hasCustomPrompt="1"/>
          </p:nvPr>
        </p:nvSpPr>
        <p:spPr>
          <a:xfrm>
            <a:off x="768096" y="969475"/>
            <a:ext cx="3566160" cy="3762546"/>
          </a:xfrm>
        </p:spPr>
        <p:txBody>
          <a:body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hasCustomPrompt="1"/>
          </p:nvPr>
        </p:nvSpPr>
        <p:spPr>
          <a:xfrm>
            <a:off x="4491990" y="969473"/>
            <a:ext cx="3566160" cy="3762547"/>
          </a:xfrm>
        </p:spPr>
        <p:txBody>
          <a:body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lvl1pPr algn="ctr">
              <a:defRPr sz="1600">
                <a:solidFill>
                  <a:schemeClr val="bg1"/>
                </a:solidFill>
                <a:latin typeface="+mn-lt"/>
              </a:defRPr>
            </a:lvl1pPr>
          </a:lstStyle>
          <a:p>
            <a:fld id="{E6AFB847-FDDB-415A-BC11-5028F596683E}" type="datetime1">
              <a:rPr lang="zh-CN" altLang="en-US" smtClean="0"/>
            </a:fld>
            <a:endParaRPr lang="zh-CN" altLang="en-US" dirty="0"/>
          </a:p>
        </p:txBody>
      </p:sp>
      <p:sp>
        <p:nvSpPr>
          <p:cNvPr id="6" name="Footer Placeholder 5"/>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smtClean="0"/>
              <a:t>软件工程</a:t>
            </a:r>
            <a:endParaRPr lang="zh-CN" altLang="en-US"/>
          </a:p>
        </p:txBody>
      </p:sp>
      <p:sp>
        <p:nvSpPr>
          <p:cNvPr id="7" name="Slide Number Placeholder 6"/>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80918" y="0"/>
            <a:ext cx="7290054" cy="848467"/>
          </a:xfrm>
        </p:spPr>
        <p:txBody>
          <a:bodyPr/>
          <a:lstStyle/>
          <a:p>
            <a:r>
              <a:rPr lang="zh-CN" altLang="en-US" dirty="0" smtClean="0"/>
              <a:t>单击此处编辑母版标题样式</a:t>
            </a:r>
            <a:endParaRPr lang="en-US" dirty="0"/>
          </a:p>
        </p:txBody>
      </p:sp>
      <p:sp>
        <p:nvSpPr>
          <p:cNvPr id="3" name="Text Placeholder 2"/>
          <p:cNvSpPr>
            <a:spLocks noGrp="1"/>
          </p:cNvSpPr>
          <p:nvPr>
            <p:ph type="body" idx="1" hasCustomPrompt="1"/>
          </p:nvPr>
        </p:nvSpPr>
        <p:spPr>
          <a:xfrm>
            <a:off x="768096" y="993491"/>
            <a:ext cx="3566160" cy="617220"/>
          </a:xfrm>
        </p:spPr>
        <p:txBody>
          <a:bodyPr lIns="137160" rIns="137160" anchor="ctr">
            <a:normAutofit/>
          </a:bodyPr>
          <a:lstStyle>
            <a:lvl1pPr marL="0" indent="0">
              <a:spcBef>
                <a:spcPts val="0"/>
              </a:spcBef>
              <a:spcAft>
                <a:spcPts val="0"/>
              </a:spcAft>
              <a:buNone/>
              <a:defRPr sz="1725" b="0" cap="none" baseline="0">
                <a:solidFill>
                  <a:schemeClr val="accent2">
                    <a:lumMod val="75000"/>
                  </a:schemeClr>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768096" y="1584605"/>
            <a:ext cx="3566160" cy="2506179"/>
          </a:xfrm>
        </p:spPr>
        <p:txBody>
          <a:bodyPr lIns="45720" rIns="4572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491990" y="993491"/>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2">
                    <a:lumMod val="75000"/>
                  </a:schemeClr>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491990" y="1584605"/>
            <a:ext cx="3566160" cy="2506179"/>
          </a:xfrm>
        </p:spPr>
        <p:txBody>
          <a:bodyPr lIns="45720" rIns="4572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lvl1pPr algn="ctr">
              <a:defRPr sz="1600">
                <a:solidFill>
                  <a:schemeClr val="bg1"/>
                </a:solidFill>
                <a:latin typeface="+mn-lt"/>
              </a:defRPr>
            </a:lvl1pPr>
          </a:lstStyle>
          <a:p>
            <a:fld id="{BABA6EE1-04EA-4C37-AE45-60D8491675FB}" type="datetime1">
              <a:rPr lang="zh-CN" altLang="en-US" smtClean="0"/>
            </a:fld>
            <a:endParaRPr lang="zh-CN" altLang="en-US"/>
          </a:p>
        </p:txBody>
      </p:sp>
      <p:sp>
        <p:nvSpPr>
          <p:cNvPr id="8" name="Footer Placeholder 7"/>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smtClean="0"/>
              <a:t>软件工程</a:t>
            </a:r>
            <a:endParaRPr lang="zh-CN" altLang="en-US"/>
          </a:p>
        </p:txBody>
      </p:sp>
      <p:sp>
        <p:nvSpPr>
          <p:cNvPr id="9" name="Slide Number Placeholder 8"/>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lvl1pPr algn="ctr">
              <a:defRPr sz="1600">
                <a:solidFill>
                  <a:schemeClr val="bg1"/>
                </a:solidFill>
                <a:latin typeface="+mn-lt"/>
              </a:defRPr>
            </a:lvl1pPr>
          </a:lstStyle>
          <a:p>
            <a:fld id="{F2F03B2E-0144-4BCC-8447-447F68A57BAB}" type="datetime1">
              <a:rPr lang="zh-CN" altLang="en-US" smtClean="0"/>
            </a:fld>
            <a:endParaRPr lang="zh-CN" altLang="en-US"/>
          </a:p>
        </p:txBody>
      </p:sp>
      <p:sp>
        <p:nvSpPr>
          <p:cNvPr id="4" name="Footer Placeholder 3"/>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smtClean="0"/>
              <a:t>软件工程</a:t>
            </a:r>
            <a:endParaRPr lang="zh-CN" altLang="en-US"/>
          </a:p>
        </p:txBody>
      </p:sp>
      <p:sp>
        <p:nvSpPr>
          <p:cNvPr id="5" name="Slide Number Placeholder 4"/>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9" name="矩形 8"/>
          <p:cNvSpPr/>
          <p:nvPr userDrawn="1"/>
        </p:nvSpPr>
        <p:spPr>
          <a:xfrm>
            <a:off x="0" y="4215740"/>
            <a:ext cx="9144000" cy="878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Date Placeholder 2"/>
          <p:cNvSpPr>
            <a:spLocks noGrp="1"/>
          </p:cNvSpPr>
          <p:nvPr>
            <p:ph type="dt" sz="half" idx="10"/>
          </p:nvPr>
        </p:nvSpPr>
        <p:spPr/>
        <p:txBody>
          <a:bodyPr/>
          <a:lstStyle>
            <a:lvl1pPr algn="ctr">
              <a:defRPr sz="1600">
                <a:solidFill>
                  <a:schemeClr val="accent1">
                    <a:lumMod val="50000"/>
                  </a:schemeClr>
                </a:solidFill>
                <a:latin typeface="+mn-lt"/>
              </a:defRPr>
            </a:lvl1pPr>
          </a:lstStyle>
          <a:p>
            <a:fld id="{09ED99B2-9DE7-4F8F-856C-012605E912F2}" type="datetime1">
              <a:rPr lang="zh-CN" altLang="en-US" smtClean="0"/>
            </a:fld>
            <a:endParaRPr lang="zh-CN" altLang="en-US" dirty="0"/>
          </a:p>
        </p:txBody>
      </p:sp>
      <p:sp>
        <p:nvSpPr>
          <p:cNvPr id="4" name="Footer Placeholder 3"/>
          <p:cNvSpPr>
            <a:spLocks noGrp="1"/>
          </p:cNvSpPr>
          <p:nvPr>
            <p:ph type="ftr" sz="quarter" idx="11"/>
          </p:nvPr>
        </p:nvSpPr>
        <p:spPr>
          <a:xfrm>
            <a:off x="2383703" y="4853028"/>
            <a:ext cx="5674590" cy="205740"/>
          </a:xfrm>
        </p:spPr>
        <p:txBody>
          <a:bodyPr/>
          <a:lstStyle>
            <a:lvl1pPr algn="ctr">
              <a:defRPr sz="1600">
                <a:solidFill>
                  <a:schemeClr val="accent1">
                    <a:lumMod val="50000"/>
                  </a:schemeClr>
                </a:solidFill>
                <a:latin typeface="+mn-lt"/>
              </a:defRPr>
            </a:lvl1pPr>
          </a:lstStyle>
          <a:p>
            <a:r>
              <a:rPr lang="zh-CN" altLang="en-US" smtClean="0"/>
              <a:t>软件工程</a:t>
            </a:r>
            <a:endParaRPr lang="zh-CN" altLang="en-US"/>
          </a:p>
        </p:txBody>
      </p:sp>
      <p:sp>
        <p:nvSpPr>
          <p:cNvPr id="5" name="Slide Number Placeholder 4"/>
          <p:cNvSpPr>
            <a:spLocks noGrp="1"/>
          </p:cNvSpPr>
          <p:nvPr>
            <p:ph type="sldNum" sz="quarter" idx="12"/>
          </p:nvPr>
        </p:nvSpPr>
        <p:spPr/>
        <p:txBody>
          <a:bodyPr/>
          <a:lstStyle>
            <a:lvl1pPr algn="ctr">
              <a:defRPr sz="1600">
                <a:solidFill>
                  <a:schemeClr val="accent1">
                    <a:lumMod val="50000"/>
                  </a:schemeClr>
                </a:solidFill>
                <a:latin typeface="+mn-lt"/>
              </a:defRPr>
            </a:lvl1pPr>
          </a:lstStyle>
          <a:p>
            <a:fld id="{F528F39D-B5E5-4CA7-906C-979D5A62978D}" type="slidenum">
              <a:rPr lang="zh-CN" altLang="en-US" smtClean="0"/>
            </a:fld>
            <a:endParaRPr lang="zh-CN" altLang="en-US"/>
          </a:p>
        </p:txBody>
      </p:sp>
      <p:sp>
        <p:nvSpPr>
          <p:cNvPr id="6" name="矩形 5"/>
          <p:cNvSpPr/>
          <p:nvPr userDrawn="1"/>
        </p:nvSpPr>
        <p:spPr>
          <a:xfrm>
            <a:off x="0" y="11875"/>
            <a:ext cx="9144000" cy="1389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5316" y="-9943"/>
            <a:ext cx="692368" cy="692368"/>
          </a:xfrm>
          <a:prstGeom prst="rect">
            <a:avLst/>
          </a:prstGeom>
        </p:spPr>
      </p:pic>
      <p:cxnSp>
        <p:nvCxnSpPr>
          <p:cNvPr id="8" name="Straight Connector 6"/>
          <p:cNvCxnSpPr/>
          <p:nvPr userDrawn="1"/>
        </p:nvCxnSpPr>
        <p:spPr>
          <a:xfrm flipV="1">
            <a:off x="571500" y="61974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hasCustomPrompt="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46AFE0C9-A1EB-4AF5-9B65-986DCECD38FE}" type="datetime1">
              <a:rPr lang="zh-CN" altLang="en-US" smtClean="0"/>
            </a:fld>
            <a:endParaRPr lang="zh-CN" altLang="en-US"/>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smtClean="0"/>
              <a:t>软件工程</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1_节标题">
    <p:spTree>
      <p:nvGrpSpPr>
        <p:cNvPr id="1" name=""/>
        <p:cNvGrpSpPr/>
        <p:nvPr/>
      </p:nvGrpSpPr>
      <p:grpSpPr>
        <a:xfrm>
          <a:off x="0" y="0"/>
          <a:ext cx="0" cy="0"/>
          <a:chOff x="0" y="0"/>
          <a:chExt cx="0" cy="0"/>
        </a:xfrm>
      </p:grpSpPr>
      <p:sp>
        <p:nvSpPr>
          <p:cNvPr id="2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1D91501B-67DD-440D-B101-8CC7A3C76216}" type="datetime1">
              <a:rPr lang="zh-CN" altLang="en-US" smtClean="0"/>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fld>
            <a:endParaRPr lang="zh-CN" altLang="en-US" dirty="0"/>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8342" y="-14837"/>
            <a:ext cx="692368" cy="692368"/>
          </a:xfrm>
          <a:prstGeom prst="rect">
            <a:avLst/>
          </a:prstGeom>
        </p:spPr>
      </p:pic>
      <p:cxnSp>
        <p:nvCxnSpPr>
          <p:cNvPr id="9" name="Straight Connector 6"/>
          <p:cNvCxnSpPr/>
          <p:nvPr userDrawn="1"/>
        </p:nvCxnSpPr>
        <p:spPr>
          <a:xfrm flipV="1">
            <a:off x="574526" y="677531"/>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4223189" y="780125"/>
            <a:ext cx="0" cy="386756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35829" y="1395230"/>
            <a:ext cx="1992037" cy="1992037"/>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 name="MH_Others_1"/>
          <p:cNvSpPr txBox="1"/>
          <p:nvPr userDrawn="1">
            <p:custDataLst>
              <p:tags r:id="rId3"/>
            </p:custDataLst>
          </p:nvPr>
        </p:nvSpPr>
        <p:spPr>
          <a:xfrm>
            <a:off x="1448688" y="1467661"/>
            <a:ext cx="1286564" cy="1847174"/>
          </a:xfrm>
          <a:prstGeom prst="rect">
            <a:avLst/>
          </a:prstGeom>
          <a:noFill/>
        </p:spPr>
        <p:txBody>
          <a:bodyPr wrap="square" lIns="0" tIns="0" rIns="0" bIns="0" rtlCol="0" anchor="ctr" anchorCtr="0">
            <a:noAutofit/>
          </a:bodyPr>
          <a:lstStyle/>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目</a:t>
            </a:r>
            <a:endParaRPr lang="en-US" altLang="zh-CN"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录</a:t>
            </a:r>
            <a:endPar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MH_Others_2"/>
          <p:cNvSpPr txBox="1"/>
          <p:nvPr userDrawn="1">
            <p:custDataLst>
              <p:tags r:id="rId4"/>
            </p:custDataLst>
          </p:nvPr>
        </p:nvSpPr>
        <p:spPr>
          <a:xfrm rot="5400000">
            <a:off x="589962" y="2191193"/>
            <a:ext cx="1932333" cy="400110"/>
          </a:xfrm>
          <a:prstGeom prst="rect">
            <a:avLst/>
          </a:prstGeom>
          <a:noFill/>
        </p:spPr>
        <p:txBody>
          <a:bodyPr wrap="square">
            <a:spAutoFit/>
          </a:bodyPr>
          <a:lstStyle/>
          <a:p>
            <a:pPr algn="ctr">
              <a:defRPr/>
            </a:pPr>
            <a:r>
              <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Rectangle 6"/>
          <p:cNvSpPr/>
          <p:nvPr userDrawn="1"/>
        </p:nvSpPr>
        <p:spPr>
          <a:xfrm>
            <a:off x="0" y="1342074"/>
            <a:ext cx="9144000" cy="380142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hasCustomPrompt="1"/>
          </p:nvPr>
        </p:nvSpPr>
        <p:spPr>
          <a:xfrm>
            <a:off x="952609" y="385011"/>
            <a:ext cx="7886700" cy="935851"/>
          </a:xfrm>
        </p:spPr>
        <p:txBody>
          <a:bodyPr anchor="b">
            <a:normAutofit/>
          </a:bodyPr>
          <a:lstStyle>
            <a:lvl1pPr>
              <a:defRPr sz="4000">
                <a:solidFill>
                  <a:schemeClr val="tx2"/>
                </a:solidFill>
              </a:defRPr>
            </a:lvl1pPr>
          </a:lstStyle>
          <a:p>
            <a:r>
              <a:rPr lang="zh-CN" altLang="en-US" dirty="0" smtClean="0"/>
              <a:t>编辑母版标</a:t>
            </a:r>
            <a:endParaRPr lang="zh-CN" altLang="en-US" dirty="0"/>
          </a:p>
        </p:txBody>
      </p:sp>
      <p:sp>
        <p:nvSpPr>
          <p:cNvPr id="3" name="文本占位符 2"/>
          <p:cNvSpPr>
            <a:spLocks noGrp="1"/>
          </p:cNvSpPr>
          <p:nvPr>
            <p:ph type="body" idx="1" hasCustomPrompt="1"/>
          </p:nvPr>
        </p:nvSpPr>
        <p:spPr>
          <a:xfrm>
            <a:off x="768096" y="1506009"/>
            <a:ext cx="7886700" cy="3090054"/>
          </a:xfrm>
        </p:spPr>
        <p:txBody>
          <a:bodyPr>
            <a:normAutofit/>
          </a:bodyPr>
          <a:lstStyle>
            <a:lvl1pPr marL="0" indent="0">
              <a:lnSpc>
                <a:spcPct val="120000"/>
              </a:lnSpc>
              <a:spcBef>
                <a:spcPts val="1200"/>
              </a:spcBef>
              <a:spcAft>
                <a:spcPts val="0"/>
              </a:spcAft>
              <a:buNone/>
              <a:defRPr sz="2800" b="0">
                <a:solidFill>
                  <a:schemeClr val="bg1"/>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编辑母版文本样式</a:t>
            </a:r>
            <a:endParaRPr lang="zh-CN" altLang="en-US" dirty="0" smtClean="0"/>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6FFF0145-4284-4653-969F-4E484A0E6D44}" type="datetime1">
              <a:rPr lang="zh-CN" altLang="en-US" smtClean="0"/>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smtClean="0"/>
              <a:t>软件工程</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fld>
            <a:endParaRPr lang="zh-CN" altLang="en-US"/>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0241" y="17062"/>
            <a:ext cx="692368" cy="692368"/>
          </a:xfrm>
          <a:prstGeom prst="rect">
            <a:avLst/>
          </a:prstGeom>
        </p:spPr>
      </p:pic>
      <p:cxnSp>
        <p:nvCxnSpPr>
          <p:cNvPr id="9" name="Straight Connector 6"/>
          <p:cNvCxnSpPr/>
          <p:nvPr userDrawn="1"/>
        </p:nvCxnSpPr>
        <p:spPr>
          <a:xfrm flipV="1">
            <a:off x="606425" y="649706"/>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1.pn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8097" y="925167"/>
            <a:ext cx="7832833" cy="3806854"/>
          </a:xfrm>
          <a:prstGeom prst="rect">
            <a:avLst/>
          </a:prstGeom>
        </p:spPr>
        <p:txBody>
          <a:bodyPr vert="horz" lIns="45720" tIns="45720" rIns="45720" bIns="45720" rtlCol="0">
            <a:normAutofit/>
          </a:body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4" name="Date Placeholder 3"/>
          <p:cNvSpPr>
            <a:spLocks noGrp="1"/>
          </p:cNvSpPr>
          <p:nvPr>
            <p:ph type="dt" sz="half" idx="2"/>
          </p:nvPr>
        </p:nvSpPr>
        <p:spPr>
          <a:xfrm>
            <a:off x="768096" y="4853028"/>
            <a:ext cx="1615607"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62A51E2B-700F-4C84-9BB7-CCB697054494}" type="datetime1">
              <a:rPr lang="zh-CN" altLang="en-US" smtClean="0"/>
            </a:fld>
            <a:endParaRPr lang="zh-CN" altLang="en-US"/>
          </a:p>
        </p:txBody>
      </p:sp>
      <p:sp>
        <p:nvSpPr>
          <p:cNvPr id="5" name="Footer Placeholder 4"/>
          <p:cNvSpPr>
            <a:spLocks noGrp="1"/>
          </p:cNvSpPr>
          <p:nvPr>
            <p:ph type="ftr" sz="quarter" idx="3"/>
          </p:nvPr>
        </p:nvSpPr>
        <p:spPr>
          <a:xfrm>
            <a:off x="3632199" y="4853028"/>
            <a:ext cx="4426094" cy="205740"/>
          </a:xfrm>
          <a:prstGeom prst="rect">
            <a:avLst/>
          </a:prstGeom>
        </p:spPr>
        <p:txBody>
          <a:bodyPr vert="horz" lIns="91440" tIns="45720" rIns="91440" bIns="45720" rtlCol="0" anchor="ctr"/>
          <a:lstStyle>
            <a:lvl1pPr algn="r">
              <a:defRPr sz="750" cap="all" baseline="0">
                <a:solidFill>
                  <a:schemeClr val="tx1">
                    <a:lumMod val="90000"/>
                    <a:lumOff val="10000"/>
                  </a:schemeClr>
                </a:solidFill>
                <a:latin typeface="+mj-lt"/>
              </a:defRPr>
            </a:lvl1pPr>
          </a:lstStyle>
          <a:p>
            <a:r>
              <a:rPr lang="zh-CN" altLang="en-US" smtClean="0"/>
              <a:t>软件工程</a:t>
            </a:r>
            <a:endParaRPr lang="zh-CN" altLang="en-US"/>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F528F39D-B5E5-4CA7-906C-979D5A62978D}" type="slidenum">
              <a:rPr lang="zh-CN" altLang="en-US" smtClean="0"/>
            </a:fld>
            <a:endParaRPr lang="zh-CN" altLang="en-US"/>
          </a:p>
        </p:txBody>
      </p:sp>
      <p:cxnSp>
        <p:nvCxnSpPr>
          <p:cNvPr id="7" name="Straight Connector 6"/>
          <p:cNvCxnSpPr/>
          <p:nvPr/>
        </p:nvCxnSpPr>
        <p:spPr>
          <a:xfrm flipV="1">
            <a:off x="571500" y="61974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图片 9"/>
          <p:cNvPicPr>
            <a:picLocks noChangeAspect="1"/>
          </p:cNvPicPr>
          <p:nvPr userDrawn="1"/>
        </p:nvPicPr>
        <p:blipFill>
          <a:blip r:embed="rId1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5316" y="-9943"/>
            <a:ext cx="692368" cy="692368"/>
          </a:xfrm>
          <a:prstGeom prst="rect">
            <a:avLst/>
          </a:prstGeom>
        </p:spPr>
      </p:pic>
      <p:sp>
        <p:nvSpPr>
          <p:cNvPr id="2" name="Title Placeholder 1"/>
          <p:cNvSpPr>
            <a:spLocks noGrp="1"/>
          </p:cNvSpPr>
          <p:nvPr>
            <p:ph type="title"/>
          </p:nvPr>
        </p:nvSpPr>
        <p:spPr>
          <a:xfrm>
            <a:off x="1094321" y="0"/>
            <a:ext cx="7763929" cy="828913"/>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iming>
    <p:tnLst>
      <p:par>
        <p:cTn id="1" dur="indefinite" restart="never" nodeType="tmRoot"/>
      </p:par>
    </p:tnLst>
  </p:timing>
  <p:hf hdr="0"/>
  <p:txStyles>
    <p:titleStyle>
      <a:lvl1pPr algn="l" defTabSz="685800" rtl="0" eaLnBrk="1" latinLnBrk="0" hangingPunct="1">
        <a:lnSpc>
          <a:spcPct val="80000"/>
        </a:lnSpc>
        <a:spcBef>
          <a:spcPct val="0"/>
        </a:spcBef>
        <a:buNone/>
        <a:defRPr sz="2800" b="1" kern="1200" cap="all" spc="75" baseline="0">
          <a:solidFill>
            <a:schemeClr val="bg1"/>
          </a:solidFill>
          <a:latin typeface="+mj-lt"/>
          <a:ea typeface="+mj-ea"/>
          <a:cs typeface="+mj-cs"/>
        </a:defRPr>
      </a:lvl1pPr>
    </p:titleStyle>
    <p:bodyStyle>
      <a:lvl1pPr marL="68580" indent="-431800" algn="just" defTabSz="685800" rtl="0" eaLnBrk="1" latinLnBrk="0" hangingPunct="1">
        <a:lnSpc>
          <a:spcPct val="110000"/>
        </a:lnSpc>
        <a:spcBef>
          <a:spcPts val="1200"/>
        </a:spcBef>
        <a:spcAft>
          <a:spcPts val="0"/>
        </a:spcAft>
        <a:buClr>
          <a:schemeClr val="accent1"/>
        </a:buClr>
        <a:buSzPct val="80000"/>
        <a:buFont typeface="Arial" panose="020B0604020202020204" pitchFamily="34" charset="0"/>
        <a:buChar char="֍"/>
        <a:defRPr sz="2800" kern="1200">
          <a:solidFill>
            <a:schemeClr val="tx2">
              <a:lumMod val="90000"/>
              <a:lumOff val="10000"/>
            </a:schemeClr>
          </a:solidFill>
          <a:latin typeface="+mj-ea"/>
          <a:ea typeface="+mj-ea"/>
          <a:cs typeface="+mn-cs"/>
        </a:defRPr>
      </a:lvl1pPr>
      <a:lvl2pPr marL="720090" indent="-360045" algn="just" defTabSz="685800" rtl="0" eaLnBrk="1" latinLnBrk="0" hangingPunct="1">
        <a:lnSpc>
          <a:spcPct val="110000"/>
        </a:lnSpc>
        <a:spcBef>
          <a:spcPts val="1200"/>
        </a:spcBef>
        <a:spcAft>
          <a:spcPts val="0"/>
        </a:spcAft>
        <a:buClr>
          <a:schemeClr val="accent2"/>
        </a:buClr>
        <a:buFont typeface="Arial" panose="020B0604020202020204" pitchFamily="34" charset="0"/>
        <a:buChar char="→"/>
        <a:defRPr sz="2400" kern="1200">
          <a:solidFill>
            <a:schemeClr val="tx2">
              <a:lumMod val="90000"/>
              <a:lumOff val="10000"/>
            </a:schemeClr>
          </a:solidFill>
          <a:latin typeface="+mj-ea"/>
          <a:ea typeface="+mj-ea"/>
          <a:cs typeface="+mn-cs"/>
        </a:defRPr>
      </a:lvl2pPr>
      <a:lvl3pPr marL="1080135" indent="-288290" algn="just" defTabSz="685800" rtl="0" eaLnBrk="1" latinLnBrk="0" hangingPunct="1">
        <a:lnSpc>
          <a:spcPct val="110000"/>
        </a:lnSpc>
        <a:spcBef>
          <a:spcPts val="1200"/>
        </a:spcBef>
        <a:spcAft>
          <a:spcPts val="0"/>
        </a:spcAft>
        <a:buClr>
          <a:schemeClr val="accent2"/>
        </a:buClr>
        <a:buFont typeface="Wingdings 3" panose="05040102010807070707" pitchFamily="18" charset="2"/>
        <a:buChar char=""/>
        <a:defRPr sz="2000" kern="1200">
          <a:solidFill>
            <a:schemeClr val="tx2">
              <a:lumMod val="90000"/>
              <a:lumOff val="10000"/>
            </a:schemeClr>
          </a:solidFill>
          <a:latin typeface="+mj-ea"/>
          <a:ea typeface="+mj-ea"/>
          <a:cs typeface="+mn-cs"/>
        </a:defRPr>
      </a:lvl3pPr>
      <a:lvl4pPr marL="445770" indent="-102870" algn="l" defTabSz="685800" rtl="0" eaLnBrk="1" latinLnBrk="0" hangingPunct="1">
        <a:lnSpc>
          <a:spcPct val="90000"/>
        </a:lnSpc>
        <a:spcBef>
          <a:spcPts val="600"/>
        </a:spcBef>
        <a:spcAft>
          <a:spcPts val="300"/>
        </a:spcAft>
        <a:buClr>
          <a:schemeClr val="accent2"/>
        </a:buClr>
        <a:buFont typeface="Wingdings 3" panose="05040102010807070707" pitchFamily="18" charset="2"/>
        <a:buChar char=""/>
        <a:defRPr sz="2000" kern="1200">
          <a:solidFill>
            <a:schemeClr val="tx2">
              <a:lumMod val="90000"/>
              <a:lumOff val="10000"/>
            </a:schemeClr>
          </a:solidFill>
          <a:latin typeface="+mn-lt"/>
          <a:ea typeface="+mn-ea"/>
          <a:cs typeface="+mn-cs"/>
        </a:defRPr>
      </a:lvl4pPr>
      <a:lvl5pPr marL="582930" indent="-102870" algn="l" defTabSz="685800" rtl="0" eaLnBrk="1" latinLnBrk="0" hangingPunct="1">
        <a:lnSpc>
          <a:spcPct val="90000"/>
        </a:lnSpc>
        <a:spcBef>
          <a:spcPts val="600"/>
        </a:spcBef>
        <a:spcAft>
          <a:spcPts val="300"/>
        </a:spcAft>
        <a:buClr>
          <a:schemeClr val="accent2"/>
        </a:buClr>
        <a:buFont typeface="Wingdings 3" panose="05040102010807070707" pitchFamily="18" charset="2"/>
        <a:buChar char=""/>
        <a:defRPr sz="2000" kern="1200">
          <a:solidFill>
            <a:schemeClr val="tx2">
              <a:lumMod val="90000"/>
              <a:lumOff val="10000"/>
            </a:schemeClr>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6pPr>
      <a:lvl7pPr marL="795655"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7pPr>
      <a:lvl8pPr marL="911860"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8pPr>
      <a:lvl9pPr marL="1021715"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wm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8.emf"/><Relationship Id="rId1"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w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1.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5645" y="987551"/>
            <a:ext cx="8582606" cy="2468645"/>
          </a:xfrm>
        </p:spPr>
        <p:txBody>
          <a:bodyPr>
            <a:normAutofit/>
          </a:bodyPr>
          <a:lstStyle/>
          <a:p>
            <a:pPr>
              <a:lnSpc>
                <a:spcPct val="100000"/>
              </a:lnSpc>
              <a:spcBef>
                <a:spcPts val="3600"/>
              </a:spcBef>
              <a:spcAft>
                <a:spcPts val="3600"/>
              </a:spcAft>
            </a:pPr>
            <a:r>
              <a:rPr lang="zh-CN" altLang="en-US" sz="4800" dirty="0">
                <a:solidFill>
                  <a:srgbClr val="000000"/>
                </a:solidFill>
              </a:rPr>
              <a:t>软件工程</a:t>
            </a:r>
            <a:br>
              <a:rPr lang="en-US" altLang="zh-CN" sz="4800" dirty="0">
                <a:solidFill>
                  <a:srgbClr val="000000"/>
                </a:solidFill>
              </a:rPr>
            </a:br>
            <a:r>
              <a:rPr lang="en-US" altLang="zh-CN" sz="3200" u="sng" cap="none" dirty="0" smtClean="0">
                <a:solidFill>
                  <a:srgbClr val="000000"/>
                </a:solidFill>
                <a:effectLst>
                  <a:outerShdw blurRad="38100" dist="38100" dir="2700000" algn="tl">
                    <a:srgbClr val="000000">
                      <a:alpha val="43137"/>
                    </a:srgbClr>
                  </a:outerShdw>
                </a:effectLst>
                <a:ea typeface="华文中宋" panose="02010600040101010101" pitchFamily="2" charset="-122"/>
              </a:rPr>
              <a:t>Software  Engineering</a:t>
            </a:r>
            <a:endParaRPr lang="zh-CN" altLang="en-US" sz="3200" cap="none" dirty="0">
              <a:solidFill>
                <a:srgbClr val="000000"/>
              </a:solidFill>
            </a:endParaRPr>
          </a:p>
        </p:txBody>
      </p:sp>
      <p:sp>
        <p:nvSpPr>
          <p:cNvPr id="3" name="副标题 2"/>
          <p:cNvSpPr>
            <a:spLocks noGrp="1"/>
          </p:cNvSpPr>
          <p:nvPr>
            <p:ph type="subTitle" idx="1"/>
          </p:nvPr>
        </p:nvSpPr>
        <p:spPr>
          <a:xfrm>
            <a:off x="1958907" y="3620351"/>
            <a:ext cx="6899344" cy="1380882"/>
          </a:xfrm>
        </p:spPr>
        <p:txBody>
          <a:bodyPr>
            <a:normAutofit/>
          </a:bodyPr>
          <a:lstStyle/>
          <a:p>
            <a:r>
              <a:rPr lang="zh-CN" altLang="en-US" sz="1800" dirty="0">
                <a:latin typeface="+mj-ea"/>
                <a:ea typeface="+mj-ea"/>
              </a:rPr>
              <a:t>          </a:t>
            </a:r>
            <a:r>
              <a:rPr lang="zh-CN" altLang="en-US" sz="1800" dirty="0" smtClean="0">
                <a:latin typeface="+mj-ea"/>
                <a:ea typeface="+mj-ea"/>
              </a:rPr>
              <a:t>河南大学软件学院                                          </a:t>
            </a:r>
            <a:r>
              <a:rPr lang="zh-CN" altLang="en-US" sz="1800" dirty="0">
                <a:latin typeface="+mj-ea"/>
                <a:ea typeface="+mj-ea"/>
              </a:rPr>
              <a:t>王强</a:t>
            </a:r>
            <a:endParaRPr lang="zh-CN" altLang="en-US" sz="1800"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客户培训 </a:t>
            </a:r>
            <a:endParaRPr lang="zh-CN" altLang="en-US" dirty="0"/>
          </a:p>
        </p:txBody>
      </p:sp>
      <p:sp>
        <p:nvSpPr>
          <p:cNvPr id="3" name="内容占位符 2"/>
          <p:cNvSpPr>
            <a:spLocks noGrp="1"/>
          </p:cNvSpPr>
          <p:nvPr>
            <p:ph idx="1"/>
          </p:nvPr>
        </p:nvSpPr>
        <p:spPr>
          <a:xfrm>
            <a:off x="768097" y="925167"/>
            <a:ext cx="7832833" cy="1216149"/>
          </a:xfrm>
        </p:spPr>
        <p:txBody>
          <a:bodyPr>
            <a:normAutofit/>
          </a:bodyPr>
          <a:lstStyle/>
          <a:p>
            <a:r>
              <a:rPr lang="zh-CN" altLang="en-US" sz="2400" dirty="0"/>
              <a:t>在系统部署完成、基础数据准备齐全之后，应该组织客户培训，使其掌握</a:t>
            </a:r>
            <a:r>
              <a:rPr lang="zh-CN" altLang="en-US" sz="2400" dirty="0" smtClean="0"/>
              <a:t>对软件</a:t>
            </a:r>
            <a:r>
              <a:rPr lang="zh-CN" altLang="en-US" sz="2400" dirty="0"/>
              <a:t>系统的使用和操作。	</a:t>
            </a:r>
            <a:endParaRPr lang="zh-CN" altLang="en-US" sz="2400" dirty="0"/>
          </a:p>
        </p:txBody>
      </p:sp>
      <p:sp>
        <p:nvSpPr>
          <p:cNvPr id="4" name="日期占位符 3"/>
          <p:cNvSpPr>
            <a:spLocks noGrp="1"/>
          </p:cNvSpPr>
          <p:nvPr>
            <p:ph type="dt" sz="half" idx="10"/>
          </p:nvPr>
        </p:nvSpPr>
        <p:spPr/>
        <p:txBody>
          <a:bodyPr/>
          <a:lstStyle/>
          <a:p>
            <a:fld id="{0A417D11-9BD5-4B74-857F-8ED3044968AA}"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7" name="矩形 6"/>
          <p:cNvSpPr/>
          <p:nvPr/>
        </p:nvSpPr>
        <p:spPr>
          <a:xfrm>
            <a:off x="4625026" y="1982927"/>
            <a:ext cx="3975904" cy="2323713"/>
          </a:xfrm>
          <a:prstGeom prst="rect">
            <a:avLst/>
          </a:prstGeom>
        </p:spPr>
        <p:txBody>
          <a:bodyPr wrap="square">
            <a:spAutoFit/>
          </a:bodyPr>
          <a:lstStyle/>
          <a:p>
            <a:pPr>
              <a:spcBef>
                <a:spcPts val="600"/>
              </a:spcBef>
            </a:pPr>
            <a:r>
              <a:rPr lang="zh-CN" altLang="en-US" sz="2000" dirty="0">
                <a:latin typeface="+mj-ea"/>
                <a:ea typeface="+mj-ea"/>
              </a:rPr>
              <a:t>•  选择合适的培训人员  </a:t>
            </a:r>
            <a:endParaRPr lang="en-US" altLang="zh-CN" sz="2000" dirty="0" smtClean="0">
              <a:latin typeface="+mj-ea"/>
              <a:ea typeface="+mj-ea"/>
            </a:endParaRPr>
          </a:p>
          <a:p>
            <a:pPr>
              <a:spcBef>
                <a:spcPts val="600"/>
              </a:spcBef>
            </a:pPr>
            <a:r>
              <a:rPr lang="en-US" altLang="zh-CN" sz="2000" dirty="0" smtClean="0">
                <a:latin typeface="+mj-ea"/>
                <a:ea typeface="+mj-ea"/>
              </a:rPr>
              <a:t>	</a:t>
            </a:r>
            <a:r>
              <a:rPr lang="zh-CN" altLang="en-US" sz="2000" dirty="0" smtClean="0">
                <a:latin typeface="+mj-ea"/>
                <a:ea typeface="+mj-ea"/>
              </a:rPr>
              <a:t>经验</a:t>
            </a:r>
            <a:r>
              <a:rPr lang="zh-CN" altLang="en-US" sz="2000" dirty="0">
                <a:latin typeface="+mj-ea"/>
                <a:ea typeface="+mj-ea"/>
              </a:rPr>
              <a:t>丰富、了解业务和系统 </a:t>
            </a:r>
            <a:endParaRPr lang="en-US" altLang="zh-CN" sz="2000" dirty="0" smtClean="0">
              <a:latin typeface="+mj-ea"/>
              <a:ea typeface="+mj-ea"/>
            </a:endParaRPr>
          </a:p>
          <a:p>
            <a:pPr>
              <a:spcBef>
                <a:spcPts val="600"/>
              </a:spcBef>
            </a:pPr>
            <a:r>
              <a:rPr lang="zh-CN" altLang="en-US" sz="2000" dirty="0" smtClean="0">
                <a:latin typeface="+mj-ea"/>
                <a:ea typeface="+mj-ea"/>
              </a:rPr>
              <a:t>•</a:t>
            </a:r>
            <a:r>
              <a:rPr lang="zh-CN" altLang="en-US" sz="2000" dirty="0">
                <a:latin typeface="+mj-ea"/>
                <a:ea typeface="+mj-ea"/>
              </a:rPr>
              <a:t>  准备好培训内容  </a:t>
            </a:r>
            <a:endParaRPr lang="en-US" altLang="zh-CN" sz="2000" dirty="0" smtClean="0">
              <a:latin typeface="+mj-ea"/>
              <a:ea typeface="+mj-ea"/>
            </a:endParaRPr>
          </a:p>
          <a:p>
            <a:pPr>
              <a:spcBef>
                <a:spcPts val="600"/>
              </a:spcBef>
            </a:pPr>
            <a:r>
              <a:rPr lang="en-US" altLang="zh-CN" sz="2000" dirty="0" smtClean="0">
                <a:latin typeface="+mj-ea"/>
                <a:ea typeface="+mj-ea"/>
              </a:rPr>
              <a:t>	</a:t>
            </a:r>
            <a:r>
              <a:rPr lang="zh-CN" altLang="en-US" sz="2000" dirty="0" smtClean="0">
                <a:latin typeface="+mj-ea"/>
                <a:ea typeface="+mj-ea"/>
              </a:rPr>
              <a:t>不要</a:t>
            </a:r>
            <a:r>
              <a:rPr lang="zh-CN" altLang="en-US" sz="2000" dirty="0">
                <a:latin typeface="+mj-ea"/>
                <a:ea typeface="+mj-ea"/>
              </a:rPr>
              <a:t>临时抱佛脚 </a:t>
            </a:r>
            <a:endParaRPr lang="en-US" altLang="zh-CN" sz="2000" dirty="0" smtClean="0">
              <a:latin typeface="+mj-ea"/>
              <a:ea typeface="+mj-ea"/>
            </a:endParaRPr>
          </a:p>
          <a:p>
            <a:pPr>
              <a:spcBef>
                <a:spcPts val="600"/>
              </a:spcBef>
            </a:pPr>
            <a:r>
              <a:rPr lang="zh-CN" altLang="en-US" sz="2000" dirty="0" smtClean="0">
                <a:latin typeface="+mj-ea"/>
                <a:ea typeface="+mj-ea"/>
              </a:rPr>
              <a:t>•</a:t>
            </a:r>
            <a:r>
              <a:rPr lang="zh-CN" altLang="en-US" sz="2000" dirty="0">
                <a:latin typeface="+mj-ea"/>
                <a:ea typeface="+mj-ea"/>
              </a:rPr>
              <a:t>  制定培训计划  </a:t>
            </a:r>
            <a:endParaRPr lang="en-US" altLang="zh-CN" sz="2000" dirty="0" smtClean="0">
              <a:latin typeface="+mj-ea"/>
              <a:ea typeface="+mj-ea"/>
            </a:endParaRPr>
          </a:p>
          <a:p>
            <a:pPr>
              <a:spcBef>
                <a:spcPts val="600"/>
              </a:spcBef>
            </a:pPr>
            <a:r>
              <a:rPr lang="en-US" altLang="zh-CN" sz="2000" dirty="0" smtClean="0">
                <a:latin typeface="+mj-ea"/>
                <a:ea typeface="+mj-ea"/>
              </a:rPr>
              <a:t>	</a:t>
            </a:r>
            <a:r>
              <a:rPr lang="zh-CN" altLang="en-US" sz="2000" dirty="0" smtClean="0">
                <a:latin typeface="+mj-ea"/>
                <a:ea typeface="+mj-ea"/>
              </a:rPr>
              <a:t>与</a:t>
            </a:r>
            <a:r>
              <a:rPr lang="zh-CN" altLang="en-US" sz="2000" dirty="0">
                <a:latin typeface="+mj-ea"/>
                <a:ea typeface="+mj-ea"/>
              </a:rPr>
              <a:t>客户沟通协调，安排时间 </a:t>
            </a:r>
            <a:endParaRPr lang="zh-CN" altLang="en-US" sz="2000" dirty="0">
              <a:latin typeface="+mj-ea"/>
              <a:ea typeface="+mj-ea"/>
            </a:endParaRPr>
          </a:p>
        </p:txBody>
      </p:sp>
      <p:pic>
        <p:nvPicPr>
          <p:cNvPr id="8" name="图片 7"/>
          <p:cNvPicPr>
            <a:picLocks noChangeAspect="1"/>
          </p:cNvPicPr>
          <p:nvPr/>
        </p:nvPicPr>
        <p:blipFill>
          <a:blip r:embed="rId1"/>
          <a:stretch>
            <a:fillRect/>
          </a:stretch>
        </p:blipFill>
        <p:spPr>
          <a:xfrm>
            <a:off x="1094321" y="2070640"/>
            <a:ext cx="3246185" cy="202657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项目验收</a:t>
            </a:r>
            <a:endParaRPr lang="zh-CN" altLang="en-US" dirty="0"/>
          </a:p>
        </p:txBody>
      </p:sp>
      <p:sp>
        <p:nvSpPr>
          <p:cNvPr id="3" name="内容占位符 2"/>
          <p:cNvSpPr>
            <a:spLocks noGrp="1"/>
          </p:cNvSpPr>
          <p:nvPr>
            <p:ph idx="1"/>
          </p:nvPr>
        </p:nvSpPr>
        <p:spPr/>
        <p:txBody>
          <a:bodyPr>
            <a:normAutofit/>
          </a:bodyPr>
          <a:lstStyle/>
          <a:p>
            <a:r>
              <a:rPr lang="zh-CN" altLang="en-US" sz="2400" dirty="0"/>
              <a:t>客户对系统进行验收测试，包括范围核实（用户需求是否全部实现）和质量核实 （质量属性是否满足要求）</a:t>
            </a:r>
            <a:r>
              <a:rPr lang="zh-CN" altLang="en-US" sz="2400" dirty="0" smtClean="0"/>
              <a:t>。</a:t>
            </a:r>
            <a:endParaRPr lang="zh-CN" altLang="en-US" sz="2400" dirty="0"/>
          </a:p>
          <a:p>
            <a:r>
              <a:rPr lang="zh-CN" altLang="en-US" sz="2400" dirty="0"/>
              <a:t>客户在验收报告上签字，一切尘埃 落定。对于大中型项目，还会有一 个签字验收仪式。	</a:t>
            </a:r>
            <a:endParaRPr lang="zh-CN" altLang="en-US" sz="2400" dirty="0"/>
          </a:p>
        </p:txBody>
      </p:sp>
      <p:sp>
        <p:nvSpPr>
          <p:cNvPr id="4" name="日期占位符 3"/>
          <p:cNvSpPr>
            <a:spLocks noGrp="1"/>
          </p:cNvSpPr>
          <p:nvPr>
            <p:ph type="dt" sz="half" idx="10"/>
          </p:nvPr>
        </p:nvSpPr>
        <p:spPr/>
        <p:txBody>
          <a:bodyPr/>
          <a:lstStyle/>
          <a:p>
            <a:fld id="{0A417D11-9BD5-4B74-857F-8ED3044968AA}"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7" name="图片 6"/>
          <p:cNvPicPr>
            <a:picLocks noChangeAspect="1"/>
          </p:cNvPicPr>
          <p:nvPr/>
        </p:nvPicPr>
        <p:blipFill>
          <a:blip r:embed="rId1"/>
          <a:stretch>
            <a:fillRect/>
          </a:stretch>
        </p:blipFill>
        <p:spPr>
          <a:xfrm>
            <a:off x="3193976" y="2720050"/>
            <a:ext cx="3292576" cy="175531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软件部署定义</a:t>
            </a:r>
            <a:endParaRPr lang="zh-CN" altLang="en-US" dirty="0"/>
          </a:p>
        </p:txBody>
      </p:sp>
      <p:sp>
        <p:nvSpPr>
          <p:cNvPr id="3" name="内容占位符 2"/>
          <p:cNvSpPr>
            <a:spLocks noGrp="1"/>
          </p:cNvSpPr>
          <p:nvPr>
            <p:ph idx="1"/>
          </p:nvPr>
        </p:nvSpPr>
        <p:spPr/>
        <p:txBody>
          <a:bodyPr>
            <a:normAutofit/>
          </a:bodyPr>
          <a:lstStyle/>
          <a:p>
            <a:r>
              <a:rPr lang="zh-CN" altLang="en-US" sz="2400" dirty="0"/>
              <a:t>软件部署是软件生命周期中的一个重要环节，属于软件开发的后期活动，即 通过配置、安装和激活等活动来保障软件制品的后续运行。	</a:t>
            </a:r>
            <a:endParaRPr lang="zh-CN" altLang="en-US" sz="2400" dirty="0"/>
          </a:p>
          <a:p>
            <a:r>
              <a:rPr lang="zh-CN" altLang="en-US" sz="2400" dirty="0"/>
              <a:t>部署技术影响着整个软件过程的运行效率和投入成本，软件系统 部署的管理代价占到整个软件管理开销的绝大部分。 </a:t>
            </a:r>
            <a:endParaRPr lang="zh-CN" altLang="en-US" sz="2400" dirty="0"/>
          </a:p>
          <a:p>
            <a:r>
              <a:rPr lang="zh-CN" altLang="en-US" sz="2400" dirty="0"/>
              <a:t>软件配置过程极大地影响着软件部署结果的正确性，应用系统的 配置是整个部署过程中的主要错误来源。 </a:t>
            </a:r>
            <a:endParaRPr lang="zh-CN" altLang="en-US" sz="2400" dirty="0"/>
          </a:p>
        </p:txBody>
      </p:sp>
      <p:sp>
        <p:nvSpPr>
          <p:cNvPr id="4" name="日期占位符 3"/>
          <p:cNvSpPr>
            <a:spLocks noGrp="1"/>
          </p:cNvSpPr>
          <p:nvPr>
            <p:ph type="dt" sz="half" idx="10"/>
          </p:nvPr>
        </p:nvSpPr>
        <p:spPr/>
        <p:txBody>
          <a:bodyPr/>
          <a:lstStyle/>
          <a:p>
            <a:fld id="{0A417D11-9BD5-4B74-857F-8ED3044968AA}"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软件部署模式 </a:t>
            </a:r>
            <a:endParaRPr lang="zh-CN" altLang="en-US" dirty="0"/>
          </a:p>
        </p:txBody>
      </p:sp>
      <p:sp>
        <p:nvSpPr>
          <p:cNvPr id="4" name="日期占位符 3"/>
          <p:cNvSpPr>
            <a:spLocks noGrp="1"/>
          </p:cNvSpPr>
          <p:nvPr>
            <p:ph type="dt" sz="half" idx="10"/>
          </p:nvPr>
        </p:nvSpPr>
        <p:spPr/>
        <p:txBody>
          <a:bodyPr/>
          <a:lstStyle/>
          <a:p>
            <a:fld id="{0A417D11-9BD5-4B74-857F-8ED3044968AA}"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7" name="图片 6"/>
          <p:cNvPicPr>
            <a:picLocks noChangeAspect="1"/>
          </p:cNvPicPr>
          <p:nvPr/>
        </p:nvPicPr>
        <p:blipFill>
          <a:blip r:embed="rId1"/>
          <a:stretch>
            <a:fillRect/>
          </a:stretch>
        </p:blipFill>
        <p:spPr>
          <a:xfrm>
            <a:off x="768096" y="1174859"/>
            <a:ext cx="7827432" cy="30499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软件变化原因 </a:t>
            </a:r>
            <a:endParaRPr lang="zh-CN" altLang="en-US" dirty="0"/>
          </a:p>
        </p:txBody>
      </p:sp>
      <p:sp>
        <p:nvSpPr>
          <p:cNvPr id="3" name="内容占位符 2"/>
          <p:cNvSpPr>
            <a:spLocks noGrp="1"/>
          </p:cNvSpPr>
          <p:nvPr>
            <p:ph idx="1"/>
          </p:nvPr>
        </p:nvSpPr>
        <p:spPr>
          <a:xfrm>
            <a:off x="768097" y="1041721"/>
            <a:ext cx="7970789" cy="3690299"/>
          </a:xfrm>
        </p:spPr>
        <p:txBody>
          <a:bodyPr>
            <a:normAutofit/>
          </a:bodyPr>
          <a:lstStyle/>
          <a:p>
            <a:pPr>
              <a:lnSpc>
                <a:spcPct val="120000"/>
              </a:lnSpc>
              <a:spcBef>
                <a:spcPts val="600"/>
              </a:spcBef>
            </a:pPr>
            <a:r>
              <a:rPr lang="zh-CN" altLang="en-US" sz="2400" dirty="0"/>
              <a:t>软件的变化是不可避免的 </a:t>
            </a:r>
            <a:endParaRPr lang="en-US" altLang="zh-CN" sz="2400" dirty="0" smtClean="0"/>
          </a:p>
          <a:p>
            <a:pPr lvl="1">
              <a:lnSpc>
                <a:spcPct val="120000"/>
              </a:lnSpc>
              <a:spcBef>
                <a:spcPts val="600"/>
              </a:spcBef>
            </a:pPr>
            <a:r>
              <a:rPr lang="zh-CN" altLang="en-US" sz="2000" dirty="0" smtClean="0"/>
              <a:t>软件</a:t>
            </a:r>
            <a:r>
              <a:rPr lang="zh-CN" altLang="en-US" sz="2000" dirty="0"/>
              <a:t>在使用过程中，新的需求不断</a:t>
            </a:r>
            <a:r>
              <a:rPr lang="zh-CN" altLang="en-US" sz="2000" dirty="0" smtClean="0"/>
              <a:t>出现</a:t>
            </a:r>
            <a:endParaRPr lang="en-US" altLang="zh-CN" sz="2000" dirty="0" smtClean="0"/>
          </a:p>
          <a:p>
            <a:pPr lvl="1">
              <a:lnSpc>
                <a:spcPct val="120000"/>
              </a:lnSpc>
              <a:spcBef>
                <a:spcPts val="600"/>
              </a:spcBef>
            </a:pPr>
            <a:r>
              <a:rPr lang="zh-CN" altLang="en-US" sz="2000" dirty="0" smtClean="0"/>
              <a:t>商业</a:t>
            </a:r>
            <a:r>
              <a:rPr lang="zh-CN" altLang="en-US" sz="2000" dirty="0"/>
              <a:t>环境在不断地</a:t>
            </a:r>
            <a:r>
              <a:rPr lang="zh-CN" altLang="en-US" sz="2000" dirty="0" smtClean="0"/>
              <a:t>变化</a:t>
            </a:r>
            <a:endParaRPr lang="en-US" altLang="zh-CN" sz="2000" dirty="0" smtClean="0"/>
          </a:p>
          <a:p>
            <a:pPr lvl="1">
              <a:lnSpc>
                <a:spcPct val="120000"/>
              </a:lnSpc>
              <a:spcBef>
                <a:spcPts val="600"/>
              </a:spcBef>
            </a:pPr>
            <a:r>
              <a:rPr lang="zh-CN" altLang="en-US" sz="2000" dirty="0" smtClean="0"/>
              <a:t>软件</a:t>
            </a:r>
            <a:r>
              <a:rPr lang="zh-CN" altLang="en-US" sz="2000" dirty="0"/>
              <a:t>中的缺陷需要进行</a:t>
            </a:r>
            <a:r>
              <a:rPr lang="zh-CN" altLang="en-US" sz="2000" dirty="0" smtClean="0"/>
              <a:t>修复</a:t>
            </a:r>
            <a:endParaRPr lang="en-US" altLang="zh-CN" sz="2000" dirty="0" smtClean="0"/>
          </a:p>
          <a:p>
            <a:pPr lvl="1">
              <a:lnSpc>
                <a:spcPct val="120000"/>
              </a:lnSpc>
              <a:spcBef>
                <a:spcPts val="600"/>
              </a:spcBef>
            </a:pPr>
            <a:r>
              <a:rPr lang="zh-CN" altLang="en-US" sz="2000" dirty="0" smtClean="0"/>
              <a:t>计算机</a:t>
            </a:r>
            <a:r>
              <a:rPr lang="zh-CN" altLang="en-US" sz="2000" dirty="0"/>
              <a:t>硬件和软件环境的升级需要更新现有的系统 </a:t>
            </a:r>
            <a:endParaRPr lang="en-US" altLang="zh-CN" sz="2000" dirty="0" smtClean="0"/>
          </a:p>
          <a:p>
            <a:pPr lvl="1">
              <a:lnSpc>
                <a:spcPct val="120000"/>
              </a:lnSpc>
              <a:spcBef>
                <a:spcPts val="600"/>
              </a:spcBef>
            </a:pPr>
            <a:r>
              <a:rPr lang="zh-CN" altLang="en-US" sz="2000" dirty="0" smtClean="0"/>
              <a:t>软件</a:t>
            </a:r>
            <a:r>
              <a:rPr lang="zh-CN" altLang="en-US" sz="2000" dirty="0"/>
              <a:t>的性能和可靠性需要进一步改进 </a:t>
            </a:r>
            <a:endParaRPr lang="zh-CN" altLang="en-US" sz="2000" dirty="0"/>
          </a:p>
          <a:p>
            <a:pPr>
              <a:lnSpc>
                <a:spcPct val="120000"/>
              </a:lnSpc>
              <a:spcBef>
                <a:spcPts val="600"/>
              </a:spcBef>
            </a:pPr>
            <a:r>
              <a:rPr lang="zh-CN" altLang="en-US" sz="2400" dirty="0"/>
              <a:t>关键：采取适当的策略，有效地实施和管理软件的变化！ </a:t>
            </a:r>
            <a:endParaRPr lang="zh-CN" altLang="en-US" sz="2400" dirty="0"/>
          </a:p>
        </p:txBody>
      </p:sp>
      <p:sp>
        <p:nvSpPr>
          <p:cNvPr id="4" name="日期占位符 3"/>
          <p:cNvSpPr>
            <a:spLocks noGrp="1"/>
          </p:cNvSpPr>
          <p:nvPr>
            <p:ph type="dt" sz="half" idx="10"/>
          </p:nvPr>
        </p:nvSpPr>
        <p:spPr/>
        <p:txBody>
          <a:bodyPr/>
          <a:lstStyle/>
          <a:p>
            <a:fld id="{0A417D11-9BD5-4B74-857F-8ED3044968AA}"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软件演进法则</a:t>
            </a:r>
            <a:r>
              <a:rPr lang="en-US" altLang="zh-CN" dirty="0" smtClean="0"/>
              <a:t>——</a:t>
            </a:r>
            <a:r>
              <a:rPr lang="en-US" altLang="zh-CN" cap="none" dirty="0" smtClean="0"/>
              <a:t>Lehman</a:t>
            </a:r>
            <a:r>
              <a:rPr lang="zh-CN" altLang="en-US" cap="none" dirty="0" smtClean="0"/>
              <a:t>法则 </a:t>
            </a:r>
            <a:endParaRPr lang="zh-CN" altLang="en-US" dirty="0"/>
          </a:p>
        </p:txBody>
      </p:sp>
      <p:sp>
        <p:nvSpPr>
          <p:cNvPr id="8" name="内容占位符 7"/>
          <p:cNvSpPr>
            <a:spLocks noGrp="1"/>
          </p:cNvSpPr>
          <p:nvPr>
            <p:ph idx="1"/>
          </p:nvPr>
        </p:nvSpPr>
        <p:spPr>
          <a:xfrm>
            <a:off x="768097" y="890442"/>
            <a:ext cx="7832833" cy="984656"/>
          </a:xfrm>
        </p:spPr>
        <p:txBody>
          <a:bodyPr>
            <a:normAutofit/>
          </a:bodyPr>
          <a:lstStyle/>
          <a:p>
            <a:r>
              <a:rPr lang="zh-CN" altLang="en-US" sz="2000" dirty="0"/>
              <a:t>软件复杂度最早是在</a:t>
            </a:r>
            <a:r>
              <a:rPr lang="en-US" altLang="zh-CN" sz="2000" dirty="0"/>
              <a:t>Manny Lehman</a:t>
            </a:r>
            <a:r>
              <a:rPr lang="zh-CN" altLang="en-US" sz="2000" dirty="0"/>
              <a:t>教授的软件演进法则中提出的，他还提出了很多沿用至今的衡量软件的指标。</a:t>
            </a:r>
            <a:endParaRPr lang="zh-CN" altLang="en-US" sz="2000" dirty="0"/>
          </a:p>
        </p:txBody>
      </p:sp>
      <p:sp>
        <p:nvSpPr>
          <p:cNvPr id="4" name="日期占位符 3"/>
          <p:cNvSpPr>
            <a:spLocks noGrp="1"/>
          </p:cNvSpPr>
          <p:nvPr>
            <p:ph type="dt" sz="half" idx="10"/>
          </p:nvPr>
        </p:nvSpPr>
        <p:spPr/>
        <p:txBody>
          <a:bodyPr/>
          <a:lstStyle/>
          <a:p>
            <a:fld id="{0A417D11-9BD5-4B74-857F-8ED3044968AA}"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7" name="图片 6"/>
          <p:cNvPicPr>
            <a:picLocks noChangeAspect="1"/>
          </p:cNvPicPr>
          <p:nvPr/>
        </p:nvPicPr>
        <p:blipFill>
          <a:blip r:embed="rId1"/>
          <a:stretch>
            <a:fillRect/>
          </a:stretch>
        </p:blipFill>
        <p:spPr>
          <a:xfrm>
            <a:off x="1212381" y="1613261"/>
            <a:ext cx="6845912" cy="304930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软件演化策略 </a:t>
            </a:r>
            <a:endParaRPr lang="zh-CN" altLang="en-US" dirty="0"/>
          </a:p>
        </p:txBody>
      </p:sp>
      <p:sp>
        <p:nvSpPr>
          <p:cNvPr id="4" name="日期占位符 3"/>
          <p:cNvSpPr>
            <a:spLocks noGrp="1"/>
          </p:cNvSpPr>
          <p:nvPr>
            <p:ph type="dt" sz="half" idx="10"/>
          </p:nvPr>
        </p:nvSpPr>
        <p:spPr/>
        <p:txBody>
          <a:bodyPr/>
          <a:lstStyle/>
          <a:p>
            <a:fld id="{0A417D11-9BD5-4B74-857F-8ED3044968AA}"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7" name="图片 6"/>
          <p:cNvPicPr>
            <a:picLocks noChangeAspect="1"/>
          </p:cNvPicPr>
          <p:nvPr/>
        </p:nvPicPr>
        <p:blipFill>
          <a:blip r:embed="rId1"/>
          <a:stretch>
            <a:fillRect/>
          </a:stretch>
        </p:blipFill>
        <p:spPr>
          <a:xfrm>
            <a:off x="768096" y="1096959"/>
            <a:ext cx="7083554" cy="3170137"/>
          </a:xfrm>
          <a:prstGeom prst="rect">
            <a:avLst/>
          </a:prstGeom>
        </p:spPr>
      </p:pic>
      <p:pic>
        <p:nvPicPr>
          <p:cNvPr id="8" name="Picture 4" descr="MCj00787740000[1]"/>
          <p:cNvPicPr>
            <a:picLocks noChangeAspect="1" noChangeArrowheads="1"/>
          </p:cNvPicPr>
          <p:nvPr/>
        </p:nvPicPr>
        <p:blipFill>
          <a:blip r:embed="rId2" cstate="print"/>
          <a:srcRect/>
          <a:stretch>
            <a:fillRect/>
          </a:stretch>
        </p:blipFill>
        <p:spPr bwMode="auto">
          <a:xfrm>
            <a:off x="7373073" y="3178388"/>
            <a:ext cx="1485176" cy="14065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latin typeface="+mn-ea"/>
              </a:rPr>
              <a:t>软件维护</a:t>
            </a:r>
            <a:endParaRPr lang="zh-CN" altLang="en-US" sz="3200" dirty="0"/>
          </a:p>
        </p:txBody>
      </p:sp>
      <p:sp>
        <p:nvSpPr>
          <p:cNvPr id="6" name="内容占位符 5"/>
          <p:cNvSpPr>
            <a:spLocks noGrp="1"/>
          </p:cNvSpPr>
          <p:nvPr>
            <p:ph idx="1"/>
          </p:nvPr>
        </p:nvSpPr>
        <p:spPr>
          <a:xfrm>
            <a:off x="768097" y="1065229"/>
            <a:ext cx="5331761" cy="3666792"/>
          </a:xfrm>
        </p:spPr>
        <p:txBody>
          <a:bodyPr>
            <a:normAutofit/>
          </a:bodyPr>
          <a:lstStyle/>
          <a:p>
            <a:pPr>
              <a:lnSpc>
                <a:spcPct val="135000"/>
              </a:lnSpc>
              <a:defRPr/>
            </a:pPr>
            <a:r>
              <a:rPr lang="zh-CN" altLang="en-US" sz="2000" dirty="0" smtClean="0">
                <a:latin typeface="+mn-ea"/>
              </a:rPr>
              <a:t>软件维护</a:t>
            </a:r>
            <a:r>
              <a:rPr lang="en-US" altLang="zh-CN" sz="2000" dirty="0" smtClean="0">
                <a:latin typeface="+mn-ea"/>
              </a:rPr>
              <a:t>----</a:t>
            </a:r>
            <a:r>
              <a:rPr lang="zh-CN" altLang="en-US" sz="2000" dirty="0" smtClean="0">
                <a:latin typeface="+mn-ea"/>
              </a:rPr>
              <a:t>就是</a:t>
            </a:r>
            <a:r>
              <a:rPr lang="zh-CN" altLang="en-US" sz="2000" dirty="0" smtClean="0">
                <a:latin typeface="+mn-ea"/>
              </a:rPr>
              <a:t>在软件已经交付使用之后，为保证软件在相当长的时期能够正常运作所进行的软件</a:t>
            </a:r>
            <a:r>
              <a:rPr lang="zh-CN" altLang="en-US" sz="2000" dirty="0">
                <a:latin typeface="+mn-ea"/>
              </a:rPr>
              <a:t>活动</a:t>
            </a:r>
            <a:r>
              <a:rPr lang="zh-CN" altLang="en-US" sz="2000" dirty="0" smtClean="0">
                <a:latin typeface="+mn-ea"/>
              </a:rPr>
              <a:t>。</a:t>
            </a:r>
            <a:endParaRPr lang="en-US" altLang="zh-CN" sz="2000" dirty="0" smtClean="0">
              <a:latin typeface="+mn-ea"/>
            </a:endParaRPr>
          </a:p>
          <a:p>
            <a:pPr>
              <a:lnSpc>
                <a:spcPct val="135000"/>
              </a:lnSpc>
              <a:defRPr/>
            </a:pPr>
            <a:r>
              <a:rPr lang="zh-CN" altLang="en-US" sz="2000" dirty="0" smtClean="0">
                <a:latin typeface="+mn-ea"/>
              </a:rPr>
              <a:t>软件维护</a:t>
            </a:r>
            <a:r>
              <a:rPr lang="zh-CN" altLang="en-US" sz="2000" dirty="0">
                <a:latin typeface="+mn-ea"/>
              </a:rPr>
              <a:t>是软件生命周期中时间最长、费用最高、越来越难的活动。软件维护技术不像开发技术那样成熟和规范，消耗的工作量就比较多，其工作量占整个生存周期的</a:t>
            </a:r>
            <a:r>
              <a:rPr lang="en-US" altLang="zh-CN" sz="2000" dirty="0">
                <a:latin typeface="+mn-ea"/>
              </a:rPr>
              <a:t>70%</a:t>
            </a:r>
            <a:r>
              <a:rPr lang="zh-CN" altLang="en-US" sz="2000" dirty="0">
                <a:latin typeface="+mn-ea"/>
              </a:rPr>
              <a:t>以上</a:t>
            </a:r>
            <a:r>
              <a:rPr lang="zh-CN" altLang="en-US" sz="2000" dirty="0" smtClean="0">
                <a:latin typeface="+mn-ea"/>
              </a:rPr>
              <a:t>。</a:t>
            </a:r>
            <a:endParaRPr lang="zh-CN" altLang="en-US" sz="2000" dirty="0">
              <a:latin typeface="+mn-ea"/>
            </a:endParaRPr>
          </a:p>
        </p:txBody>
      </p:sp>
      <p:sp>
        <p:nvSpPr>
          <p:cNvPr id="2" name="日期占位符 1"/>
          <p:cNvSpPr>
            <a:spLocks noGrp="1"/>
          </p:cNvSpPr>
          <p:nvPr>
            <p:ph type="dt" sz="half" idx="10"/>
          </p:nvPr>
        </p:nvSpPr>
        <p:spPr/>
        <p:txBody>
          <a:bodyPr/>
          <a:lstStyle/>
          <a:p>
            <a:fld id="{7F5F6335-28D2-45B9-9B6C-5EE15E7712C0}" type="datetime1">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dirty="0" smtClean="0"/>
              <a:t>软件工程</a:t>
            </a:r>
            <a:endParaRPr lang="zh-CN" altLang="en-US" dirty="0"/>
          </a:p>
        </p:txBody>
      </p:sp>
      <p:sp>
        <p:nvSpPr>
          <p:cNvPr id="5" name="灯片编号占位符 3"/>
          <p:cNvSpPr>
            <a:spLocks noGrp="1"/>
          </p:cNvSpPr>
          <p:nvPr>
            <p:ph type="sldNum" sz="quarter" idx="12"/>
          </p:nvPr>
        </p:nvSpPr>
        <p:spPr/>
        <p:txBody>
          <a:bodyPr/>
          <a:lstStyle/>
          <a:p>
            <a:pPr>
              <a:defRPr/>
            </a:pPr>
            <a:fld id="{AEB37F01-FF7D-4FF1-82A1-B5F3F66CE9C5}" type="slidenum">
              <a:rPr lang="zh-CN" altLang="en-US"/>
            </a:fld>
            <a:endParaRPr lang="en-US" altLang="zh-CN"/>
          </a:p>
        </p:txBody>
      </p:sp>
      <p:graphicFrame>
        <p:nvGraphicFramePr>
          <p:cNvPr id="10" name="图表 9"/>
          <p:cNvGraphicFramePr/>
          <p:nvPr/>
        </p:nvGraphicFramePr>
        <p:xfrm>
          <a:off x="6258486" y="1498964"/>
          <a:ext cx="2599764" cy="252413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latin typeface="+mn-ea"/>
              </a:rPr>
              <a:t>软件维护</a:t>
            </a:r>
            <a:endParaRPr lang="zh-CN" altLang="en-US" sz="3200" dirty="0"/>
          </a:p>
        </p:txBody>
      </p:sp>
      <p:sp>
        <p:nvSpPr>
          <p:cNvPr id="6" name="内容占位符 5"/>
          <p:cNvSpPr>
            <a:spLocks noGrp="1"/>
          </p:cNvSpPr>
          <p:nvPr>
            <p:ph idx="1"/>
          </p:nvPr>
        </p:nvSpPr>
        <p:spPr>
          <a:xfrm>
            <a:off x="1094321" y="925167"/>
            <a:ext cx="7506609" cy="3806854"/>
          </a:xfrm>
        </p:spPr>
        <p:txBody>
          <a:bodyPr/>
          <a:lstStyle/>
          <a:p>
            <a:pPr>
              <a:lnSpc>
                <a:spcPct val="135000"/>
              </a:lnSpc>
              <a:defRPr/>
            </a:pPr>
            <a:r>
              <a:rPr kumimoji="1" lang="zh-CN" altLang="en-US" dirty="0" smtClean="0">
                <a:latin typeface="+mn-ea"/>
              </a:rPr>
              <a:t>维护</a:t>
            </a:r>
            <a:r>
              <a:rPr kumimoji="1" lang="zh-CN" altLang="en-US" dirty="0">
                <a:latin typeface="+mn-ea"/>
              </a:rPr>
              <a:t>的类型有四种</a:t>
            </a:r>
            <a:r>
              <a:rPr kumimoji="1" lang="zh-CN" altLang="en-US" dirty="0">
                <a:effectLst>
                  <a:outerShdw blurRad="38100" dist="38100" dir="2700000" algn="tl">
                    <a:srgbClr val="C0C0C0"/>
                  </a:outerShdw>
                </a:effectLst>
                <a:latin typeface="+mn-ea"/>
              </a:rPr>
              <a:t>：</a:t>
            </a:r>
            <a:endParaRPr kumimoji="1" lang="zh-CN" altLang="en-US" dirty="0">
              <a:effectLst>
                <a:outerShdw blurRad="38100" dist="38100" dir="2700000" algn="tl">
                  <a:srgbClr val="C0C0C0"/>
                </a:outerShdw>
              </a:effectLst>
              <a:latin typeface="+mn-ea"/>
            </a:endParaRPr>
          </a:p>
          <a:p>
            <a:pPr lvl="1">
              <a:lnSpc>
                <a:spcPct val="135000"/>
              </a:lnSpc>
              <a:defRPr/>
            </a:pPr>
            <a:r>
              <a:rPr kumimoji="1" lang="zh-CN" altLang="en-US" dirty="0">
                <a:latin typeface="+mn-ea"/>
              </a:rPr>
              <a:t>改正性维护</a:t>
            </a:r>
            <a:endParaRPr kumimoji="1" lang="zh-CN" altLang="en-US" dirty="0">
              <a:latin typeface="+mn-ea"/>
            </a:endParaRPr>
          </a:p>
          <a:p>
            <a:pPr lvl="1">
              <a:lnSpc>
                <a:spcPct val="135000"/>
              </a:lnSpc>
              <a:defRPr/>
            </a:pPr>
            <a:r>
              <a:rPr kumimoji="1" lang="zh-CN" altLang="en-US" dirty="0">
                <a:latin typeface="+mn-ea"/>
              </a:rPr>
              <a:t>适应性维护</a:t>
            </a:r>
            <a:endParaRPr kumimoji="1" lang="zh-CN" altLang="en-US" dirty="0">
              <a:latin typeface="+mn-ea"/>
            </a:endParaRPr>
          </a:p>
          <a:p>
            <a:pPr lvl="1">
              <a:lnSpc>
                <a:spcPct val="135000"/>
              </a:lnSpc>
              <a:defRPr/>
            </a:pPr>
            <a:r>
              <a:rPr kumimoji="1" lang="zh-CN" altLang="en-US" dirty="0">
                <a:latin typeface="+mn-ea"/>
              </a:rPr>
              <a:t>扩充与完善性维护</a:t>
            </a:r>
            <a:endParaRPr kumimoji="1" lang="zh-CN" altLang="en-US" dirty="0">
              <a:latin typeface="+mn-ea"/>
            </a:endParaRPr>
          </a:p>
          <a:p>
            <a:pPr lvl="1">
              <a:lnSpc>
                <a:spcPct val="135000"/>
              </a:lnSpc>
              <a:defRPr/>
            </a:pPr>
            <a:r>
              <a:rPr kumimoji="1" lang="zh-CN" altLang="en-US" dirty="0">
                <a:latin typeface="+mn-ea"/>
              </a:rPr>
              <a:t>预防性维护</a:t>
            </a:r>
            <a:endParaRPr lang="zh-CN" altLang="en-US" dirty="0">
              <a:latin typeface="+mn-ea"/>
            </a:endParaRPr>
          </a:p>
        </p:txBody>
      </p:sp>
      <p:sp>
        <p:nvSpPr>
          <p:cNvPr id="2" name="日期占位符 1"/>
          <p:cNvSpPr>
            <a:spLocks noGrp="1"/>
          </p:cNvSpPr>
          <p:nvPr>
            <p:ph type="dt" sz="half" idx="10"/>
          </p:nvPr>
        </p:nvSpPr>
        <p:spPr/>
        <p:txBody>
          <a:bodyPr/>
          <a:lstStyle/>
          <a:p>
            <a:fld id="{B14A99AA-705B-44ED-81F8-18E008AA0E12}" type="datetime1">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
        <p:nvSpPr>
          <p:cNvPr id="5" name="灯片编号占位符 3"/>
          <p:cNvSpPr>
            <a:spLocks noGrp="1"/>
          </p:cNvSpPr>
          <p:nvPr>
            <p:ph type="sldNum" sz="quarter" idx="12"/>
          </p:nvPr>
        </p:nvSpPr>
        <p:spPr/>
        <p:txBody>
          <a:bodyPr/>
          <a:lstStyle/>
          <a:p>
            <a:pPr>
              <a:defRPr/>
            </a:pPr>
            <a:fld id="{AEB37F01-FF7D-4FF1-82A1-B5F3F66CE9C5}" type="slidenum">
              <a:rPr lang="zh-CN" altLang="en-US"/>
            </a:fld>
            <a:endParaRPr lang="en-US" altLang="zh-CN"/>
          </a:p>
        </p:txBody>
      </p:sp>
      <p:grpSp>
        <p:nvGrpSpPr>
          <p:cNvPr id="8" name="组合 7"/>
          <p:cNvGrpSpPr/>
          <p:nvPr/>
        </p:nvGrpSpPr>
        <p:grpSpPr>
          <a:xfrm>
            <a:off x="4830482" y="1518906"/>
            <a:ext cx="4270771" cy="2619375"/>
            <a:chOff x="2626519" y="1382316"/>
            <a:chExt cx="4270771" cy="2619375"/>
          </a:xfrm>
        </p:grpSpPr>
        <p:sp>
          <p:nvSpPr>
            <p:cNvPr id="9" name="Line 4"/>
            <p:cNvSpPr>
              <a:spLocks noChangeShapeType="1"/>
            </p:cNvSpPr>
            <p:nvPr/>
          </p:nvSpPr>
          <p:spPr bwMode="auto">
            <a:xfrm>
              <a:off x="2626519" y="2692004"/>
              <a:ext cx="2847975" cy="1190"/>
            </a:xfrm>
            <a:prstGeom prst="line">
              <a:avLst/>
            </a:prstGeom>
            <a:noFill/>
            <a:ln w="12700">
              <a:solidFill>
                <a:schemeClr val="tx1"/>
              </a:solidFill>
              <a:round/>
            </a:ln>
          </p:spPr>
          <p:txBody>
            <a:bodyPr wrap="none" anchor="ctr"/>
            <a:lstStyle/>
            <a:p>
              <a:endParaRPr lang="zh-CN" altLang="en-US" sz="1400">
                <a:latin typeface="+mj-ea"/>
                <a:ea typeface="+mj-ea"/>
              </a:endParaRPr>
            </a:p>
          </p:txBody>
        </p:sp>
        <p:sp>
          <p:nvSpPr>
            <p:cNvPr id="10" name="Line 5"/>
            <p:cNvSpPr>
              <a:spLocks noChangeShapeType="1"/>
            </p:cNvSpPr>
            <p:nvPr/>
          </p:nvSpPr>
          <p:spPr bwMode="auto">
            <a:xfrm>
              <a:off x="4050506" y="1382316"/>
              <a:ext cx="1191" cy="1304925"/>
            </a:xfrm>
            <a:prstGeom prst="line">
              <a:avLst/>
            </a:prstGeom>
            <a:noFill/>
            <a:ln w="12700">
              <a:solidFill>
                <a:schemeClr val="tx1"/>
              </a:solidFill>
              <a:round/>
            </a:ln>
          </p:spPr>
          <p:txBody>
            <a:bodyPr wrap="none" anchor="ctr"/>
            <a:lstStyle/>
            <a:p>
              <a:endParaRPr lang="zh-CN" altLang="en-US" sz="1400">
                <a:latin typeface="+mj-ea"/>
                <a:ea typeface="+mj-ea"/>
              </a:endParaRPr>
            </a:p>
          </p:txBody>
        </p:sp>
        <p:sp>
          <p:nvSpPr>
            <p:cNvPr id="11" name="Rectangle 6"/>
            <p:cNvSpPr>
              <a:spLocks noChangeArrowheads="1"/>
            </p:cNvSpPr>
            <p:nvPr/>
          </p:nvSpPr>
          <p:spPr bwMode="auto">
            <a:xfrm>
              <a:off x="5250655" y="1635895"/>
              <a:ext cx="1646635" cy="313548"/>
            </a:xfrm>
            <a:prstGeom prst="rect">
              <a:avLst/>
            </a:prstGeom>
            <a:noFill/>
            <a:ln w="12700">
              <a:noFill/>
              <a:miter lim="800000"/>
            </a:ln>
          </p:spPr>
          <p:txBody>
            <a:bodyPr lIns="67866" tIns="33338" rIns="67866" bIns="33338">
              <a:spAutoFit/>
            </a:bodyPr>
            <a:lstStyle/>
            <a:p>
              <a:pPr algn="l"/>
              <a:r>
                <a:rPr kumimoji="1" lang="zh-CN" altLang="en-US" sz="1600" dirty="0">
                  <a:latin typeface="+mj-ea"/>
                  <a:ea typeface="+mj-ea"/>
                </a:rPr>
                <a:t>其它维护 </a:t>
              </a:r>
              <a:r>
                <a:rPr kumimoji="1" lang="en-US" altLang="zh-CN" sz="1600" dirty="0">
                  <a:latin typeface="+mj-ea"/>
                  <a:ea typeface="+mj-ea"/>
                </a:rPr>
                <a:t>4 %</a:t>
              </a:r>
              <a:endParaRPr kumimoji="1" lang="en-US" altLang="zh-CN" sz="1600" dirty="0">
                <a:latin typeface="+mj-ea"/>
                <a:ea typeface="+mj-ea"/>
              </a:endParaRPr>
            </a:p>
          </p:txBody>
        </p:sp>
        <p:sp>
          <p:nvSpPr>
            <p:cNvPr id="12" name="Line 7"/>
            <p:cNvSpPr>
              <a:spLocks noChangeShapeType="1"/>
            </p:cNvSpPr>
            <p:nvPr/>
          </p:nvSpPr>
          <p:spPr bwMode="auto">
            <a:xfrm>
              <a:off x="2626519" y="2692004"/>
              <a:ext cx="1419225" cy="1190"/>
            </a:xfrm>
            <a:prstGeom prst="line">
              <a:avLst/>
            </a:prstGeom>
            <a:noFill/>
            <a:ln w="12700">
              <a:solidFill>
                <a:schemeClr val="tx1"/>
              </a:solidFill>
              <a:round/>
            </a:ln>
          </p:spPr>
          <p:txBody>
            <a:bodyPr wrap="none" anchor="ctr"/>
            <a:lstStyle/>
            <a:p>
              <a:endParaRPr lang="zh-CN" altLang="en-US" sz="1400">
                <a:latin typeface="+mj-ea"/>
                <a:ea typeface="+mj-ea"/>
              </a:endParaRPr>
            </a:p>
          </p:txBody>
        </p:sp>
        <p:sp>
          <p:nvSpPr>
            <p:cNvPr id="13" name="Line 8"/>
            <p:cNvSpPr>
              <a:spLocks noChangeShapeType="1"/>
            </p:cNvSpPr>
            <p:nvPr/>
          </p:nvSpPr>
          <p:spPr bwMode="auto">
            <a:xfrm>
              <a:off x="4055269" y="2692004"/>
              <a:ext cx="1419225" cy="1190"/>
            </a:xfrm>
            <a:prstGeom prst="line">
              <a:avLst/>
            </a:prstGeom>
            <a:noFill/>
            <a:ln w="12700">
              <a:solidFill>
                <a:schemeClr val="tx1"/>
              </a:solidFill>
              <a:round/>
            </a:ln>
          </p:spPr>
          <p:txBody>
            <a:bodyPr wrap="none" anchor="ctr"/>
            <a:lstStyle/>
            <a:p>
              <a:endParaRPr lang="zh-CN" altLang="en-US" sz="1400">
                <a:latin typeface="+mj-ea"/>
                <a:ea typeface="+mj-ea"/>
              </a:endParaRPr>
            </a:p>
          </p:txBody>
        </p:sp>
        <p:sp>
          <p:nvSpPr>
            <p:cNvPr id="14" name="Line 9"/>
            <p:cNvSpPr>
              <a:spLocks noChangeShapeType="1"/>
            </p:cNvSpPr>
            <p:nvPr/>
          </p:nvSpPr>
          <p:spPr bwMode="auto">
            <a:xfrm>
              <a:off x="4055269" y="2692004"/>
              <a:ext cx="1419225" cy="1190"/>
            </a:xfrm>
            <a:prstGeom prst="line">
              <a:avLst/>
            </a:prstGeom>
            <a:noFill/>
            <a:ln w="12700">
              <a:solidFill>
                <a:schemeClr val="tx1"/>
              </a:solidFill>
              <a:round/>
            </a:ln>
          </p:spPr>
          <p:txBody>
            <a:bodyPr wrap="none" anchor="ctr"/>
            <a:lstStyle/>
            <a:p>
              <a:endParaRPr lang="zh-CN" altLang="en-US" sz="1400">
                <a:latin typeface="+mj-ea"/>
                <a:ea typeface="+mj-ea"/>
              </a:endParaRPr>
            </a:p>
          </p:txBody>
        </p:sp>
        <p:sp>
          <p:nvSpPr>
            <p:cNvPr id="15" name="Oval 10"/>
            <p:cNvSpPr>
              <a:spLocks noChangeArrowheads="1"/>
            </p:cNvSpPr>
            <p:nvPr/>
          </p:nvSpPr>
          <p:spPr bwMode="auto">
            <a:xfrm>
              <a:off x="2626519" y="1382316"/>
              <a:ext cx="2847975" cy="2619375"/>
            </a:xfrm>
            <a:prstGeom prst="ellipse">
              <a:avLst/>
            </a:prstGeom>
            <a:solidFill>
              <a:srgbClr val="EAEAEA"/>
            </a:solidFill>
            <a:ln w="12700">
              <a:solidFill>
                <a:srgbClr val="919191"/>
              </a:solidFill>
              <a:round/>
            </a:ln>
          </p:spPr>
          <p:txBody>
            <a:bodyPr wrap="none" anchor="ctr"/>
            <a:lstStyle/>
            <a:p>
              <a:endParaRPr lang="zh-CN" altLang="en-US" sz="1400">
                <a:latin typeface="+mj-ea"/>
                <a:ea typeface="+mj-ea"/>
              </a:endParaRPr>
            </a:p>
          </p:txBody>
        </p:sp>
        <p:sp>
          <p:nvSpPr>
            <p:cNvPr id="16" name="Line 11"/>
            <p:cNvSpPr>
              <a:spLocks noChangeShapeType="1"/>
            </p:cNvSpPr>
            <p:nvPr/>
          </p:nvSpPr>
          <p:spPr bwMode="auto">
            <a:xfrm>
              <a:off x="4055269" y="2692004"/>
              <a:ext cx="1419225" cy="1190"/>
            </a:xfrm>
            <a:prstGeom prst="line">
              <a:avLst/>
            </a:prstGeom>
            <a:noFill/>
            <a:ln w="12700">
              <a:solidFill>
                <a:schemeClr val="tx1"/>
              </a:solidFill>
              <a:round/>
            </a:ln>
          </p:spPr>
          <p:txBody>
            <a:bodyPr wrap="none" anchor="ctr"/>
            <a:lstStyle/>
            <a:p>
              <a:endParaRPr lang="zh-CN" altLang="en-US" sz="1400">
                <a:latin typeface="+mj-ea"/>
                <a:ea typeface="+mj-ea"/>
              </a:endParaRPr>
            </a:p>
          </p:txBody>
        </p:sp>
        <p:sp>
          <p:nvSpPr>
            <p:cNvPr id="17" name="Line 12"/>
            <p:cNvSpPr>
              <a:spLocks noChangeShapeType="1"/>
            </p:cNvSpPr>
            <p:nvPr/>
          </p:nvSpPr>
          <p:spPr bwMode="auto">
            <a:xfrm>
              <a:off x="2626519" y="2692004"/>
              <a:ext cx="1476375" cy="1190"/>
            </a:xfrm>
            <a:prstGeom prst="line">
              <a:avLst/>
            </a:prstGeom>
            <a:noFill/>
            <a:ln w="12700">
              <a:solidFill>
                <a:srgbClr val="60C900"/>
              </a:solidFill>
              <a:round/>
            </a:ln>
          </p:spPr>
          <p:txBody>
            <a:bodyPr wrap="none" anchor="ctr"/>
            <a:lstStyle/>
            <a:p>
              <a:endParaRPr lang="zh-CN" altLang="en-US" sz="1400">
                <a:latin typeface="+mj-ea"/>
                <a:ea typeface="+mj-ea"/>
              </a:endParaRPr>
            </a:p>
          </p:txBody>
        </p:sp>
        <p:sp>
          <p:nvSpPr>
            <p:cNvPr id="18" name="Line 13"/>
            <p:cNvSpPr>
              <a:spLocks noChangeShapeType="1"/>
            </p:cNvSpPr>
            <p:nvPr/>
          </p:nvSpPr>
          <p:spPr bwMode="auto">
            <a:xfrm>
              <a:off x="4107656" y="1382316"/>
              <a:ext cx="1191" cy="1304925"/>
            </a:xfrm>
            <a:prstGeom prst="line">
              <a:avLst/>
            </a:prstGeom>
            <a:noFill/>
            <a:ln w="12700">
              <a:solidFill>
                <a:schemeClr val="tx1"/>
              </a:solidFill>
              <a:round/>
            </a:ln>
          </p:spPr>
          <p:txBody>
            <a:bodyPr wrap="none" anchor="ctr"/>
            <a:lstStyle/>
            <a:p>
              <a:endParaRPr lang="zh-CN" altLang="en-US" sz="1400">
                <a:latin typeface="+mj-ea"/>
                <a:ea typeface="+mj-ea"/>
              </a:endParaRPr>
            </a:p>
          </p:txBody>
        </p:sp>
        <p:sp>
          <p:nvSpPr>
            <p:cNvPr id="19" name="Arc 14"/>
            <p:cNvSpPr/>
            <p:nvPr/>
          </p:nvSpPr>
          <p:spPr bwMode="auto">
            <a:xfrm>
              <a:off x="2627710" y="1383506"/>
              <a:ext cx="1481138" cy="1309688"/>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7"/>
                    <a:pt x="9660" y="9"/>
                    <a:pt x="21583" y="0"/>
                  </a:cubicBezTo>
                </a:path>
                <a:path w="21600" h="21600" stroke="0" extrusionOk="0">
                  <a:moveTo>
                    <a:pt x="0" y="21600"/>
                  </a:moveTo>
                  <a:cubicBezTo>
                    <a:pt x="0" y="9677"/>
                    <a:pt x="9660" y="9"/>
                    <a:pt x="21583" y="0"/>
                  </a:cubicBezTo>
                  <a:lnTo>
                    <a:pt x="21600" y="21600"/>
                  </a:lnTo>
                  <a:close/>
                </a:path>
              </a:pathLst>
            </a:custGeom>
            <a:solidFill>
              <a:srgbClr val="DCFF7B"/>
            </a:solidFill>
            <a:ln w="12700" cap="rnd">
              <a:solidFill>
                <a:srgbClr val="60C900"/>
              </a:solidFill>
              <a:round/>
            </a:ln>
          </p:spPr>
          <p:txBody>
            <a:bodyPr wrap="none" anchor="ctr"/>
            <a:lstStyle/>
            <a:p>
              <a:endParaRPr lang="zh-CN" altLang="en-US" sz="1400">
                <a:latin typeface="+mj-ea"/>
                <a:ea typeface="+mj-ea"/>
              </a:endParaRPr>
            </a:p>
          </p:txBody>
        </p:sp>
        <p:sp>
          <p:nvSpPr>
            <p:cNvPr id="20" name="Line 15"/>
            <p:cNvSpPr>
              <a:spLocks noChangeShapeType="1"/>
            </p:cNvSpPr>
            <p:nvPr/>
          </p:nvSpPr>
          <p:spPr bwMode="auto">
            <a:xfrm>
              <a:off x="4107656" y="1382316"/>
              <a:ext cx="1191" cy="1304925"/>
            </a:xfrm>
            <a:prstGeom prst="line">
              <a:avLst/>
            </a:prstGeom>
            <a:noFill/>
            <a:ln w="12700">
              <a:solidFill>
                <a:schemeClr val="tx1"/>
              </a:solidFill>
              <a:round/>
            </a:ln>
          </p:spPr>
          <p:txBody>
            <a:bodyPr wrap="none" anchor="ctr"/>
            <a:lstStyle/>
            <a:p>
              <a:endParaRPr lang="zh-CN" altLang="en-US" sz="1400">
                <a:latin typeface="+mj-ea"/>
                <a:ea typeface="+mj-ea"/>
              </a:endParaRPr>
            </a:p>
          </p:txBody>
        </p:sp>
        <p:sp>
          <p:nvSpPr>
            <p:cNvPr id="21" name="Arc 16"/>
            <p:cNvSpPr/>
            <p:nvPr/>
          </p:nvSpPr>
          <p:spPr bwMode="auto">
            <a:xfrm>
              <a:off x="4107656" y="1383506"/>
              <a:ext cx="1366838" cy="130968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DB9F0"/>
            </a:solidFill>
            <a:ln w="12700" cap="rnd">
              <a:solidFill>
                <a:srgbClr val="F76681"/>
              </a:solidFill>
              <a:round/>
            </a:ln>
          </p:spPr>
          <p:txBody>
            <a:bodyPr wrap="none" anchor="ctr"/>
            <a:lstStyle/>
            <a:p>
              <a:endParaRPr lang="zh-CN" altLang="en-US" sz="1400">
                <a:latin typeface="+mj-ea"/>
                <a:ea typeface="+mj-ea"/>
              </a:endParaRPr>
            </a:p>
          </p:txBody>
        </p:sp>
        <p:sp>
          <p:nvSpPr>
            <p:cNvPr id="22" name="Line 17"/>
            <p:cNvSpPr>
              <a:spLocks noChangeShapeType="1"/>
            </p:cNvSpPr>
            <p:nvPr/>
          </p:nvSpPr>
          <p:spPr bwMode="auto">
            <a:xfrm flipV="1">
              <a:off x="4112419" y="2172891"/>
              <a:ext cx="1247775" cy="523875"/>
            </a:xfrm>
            <a:prstGeom prst="line">
              <a:avLst/>
            </a:prstGeom>
            <a:noFill/>
            <a:ln w="12700">
              <a:solidFill>
                <a:schemeClr val="tx1"/>
              </a:solidFill>
              <a:round/>
            </a:ln>
          </p:spPr>
          <p:txBody>
            <a:bodyPr wrap="none" anchor="ctr"/>
            <a:lstStyle/>
            <a:p>
              <a:endParaRPr lang="zh-CN" altLang="en-US" sz="1400">
                <a:latin typeface="+mj-ea"/>
                <a:ea typeface="+mj-ea"/>
              </a:endParaRPr>
            </a:p>
          </p:txBody>
        </p:sp>
        <p:sp>
          <p:nvSpPr>
            <p:cNvPr id="23" name="Arc 18"/>
            <p:cNvSpPr/>
            <p:nvPr/>
          </p:nvSpPr>
          <p:spPr bwMode="auto">
            <a:xfrm>
              <a:off x="5350669" y="2172891"/>
              <a:ext cx="109538" cy="509588"/>
            </a:xfrm>
            <a:custGeom>
              <a:avLst/>
              <a:gdLst>
                <a:gd name="T0" fmla="*/ 0 w 21600"/>
                <a:gd name="T1" fmla="*/ 0 h 21600"/>
                <a:gd name="T2" fmla="*/ 6677243 w 21600"/>
                <a:gd name="T3" fmla="*/ 672302698 h 21600"/>
                <a:gd name="T4" fmla="*/ 0 w 21600"/>
                <a:gd name="T5" fmla="*/ 67230269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3365FB"/>
            </a:solidFill>
            <a:ln w="12700" cap="rnd">
              <a:solidFill>
                <a:srgbClr val="3365FB"/>
              </a:solidFill>
              <a:round/>
            </a:ln>
          </p:spPr>
          <p:txBody>
            <a:bodyPr wrap="none" anchor="ctr"/>
            <a:lstStyle/>
            <a:p>
              <a:endParaRPr lang="zh-CN" altLang="en-US" sz="1400">
                <a:latin typeface="+mj-ea"/>
                <a:ea typeface="+mj-ea"/>
              </a:endParaRPr>
            </a:p>
          </p:txBody>
        </p:sp>
        <p:sp>
          <p:nvSpPr>
            <p:cNvPr id="24" name="Line 19"/>
            <p:cNvSpPr>
              <a:spLocks noChangeShapeType="1"/>
            </p:cNvSpPr>
            <p:nvPr/>
          </p:nvSpPr>
          <p:spPr bwMode="auto">
            <a:xfrm>
              <a:off x="4112419" y="2692004"/>
              <a:ext cx="1362075" cy="1190"/>
            </a:xfrm>
            <a:prstGeom prst="line">
              <a:avLst/>
            </a:prstGeom>
            <a:noFill/>
            <a:ln w="12700">
              <a:solidFill>
                <a:schemeClr val="tx1"/>
              </a:solidFill>
              <a:round/>
            </a:ln>
          </p:spPr>
          <p:txBody>
            <a:bodyPr wrap="none" anchor="ctr"/>
            <a:lstStyle/>
            <a:p>
              <a:endParaRPr lang="zh-CN" altLang="en-US" sz="1400">
                <a:latin typeface="+mj-ea"/>
                <a:ea typeface="+mj-ea"/>
              </a:endParaRPr>
            </a:p>
          </p:txBody>
        </p:sp>
        <p:sp>
          <p:nvSpPr>
            <p:cNvPr id="25" name="AutoShape 20"/>
            <p:cNvSpPr>
              <a:spLocks noChangeArrowheads="1"/>
            </p:cNvSpPr>
            <p:nvPr/>
          </p:nvSpPr>
          <p:spPr bwMode="auto">
            <a:xfrm rot="-5400000">
              <a:off x="4450556" y="1777604"/>
              <a:ext cx="514350" cy="1314450"/>
            </a:xfrm>
            <a:prstGeom prst="rtTriangle">
              <a:avLst/>
            </a:prstGeom>
            <a:solidFill>
              <a:srgbClr val="3365FB"/>
            </a:solidFill>
            <a:ln w="12700">
              <a:noFill/>
              <a:miter lim="800000"/>
            </a:ln>
          </p:spPr>
          <p:txBody>
            <a:bodyPr vert="eaVert" wrap="none" anchor="ctr"/>
            <a:lstStyle/>
            <a:p>
              <a:endParaRPr lang="zh-CN" altLang="en-US" sz="1400">
                <a:latin typeface="+mj-ea"/>
                <a:ea typeface="+mj-ea"/>
              </a:endParaRPr>
            </a:p>
          </p:txBody>
        </p:sp>
        <p:sp>
          <p:nvSpPr>
            <p:cNvPr id="26" name="Rectangle 21"/>
            <p:cNvSpPr>
              <a:spLocks noChangeArrowheads="1"/>
            </p:cNvSpPr>
            <p:nvPr/>
          </p:nvSpPr>
          <p:spPr bwMode="auto">
            <a:xfrm>
              <a:off x="2830117" y="1968363"/>
              <a:ext cx="1296590" cy="510525"/>
            </a:xfrm>
            <a:prstGeom prst="rect">
              <a:avLst/>
            </a:prstGeom>
            <a:noFill/>
            <a:ln w="12700">
              <a:noFill/>
              <a:miter lim="800000"/>
            </a:ln>
          </p:spPr>
          <p:txBody>
            <a:bodyPr lIns="67866" tIns="33338" rIns="67866" bIns="33338">
              <a:spAutoFit/>
            </a:bodyPr>
            <a:lstStyle/>
            <a:p>
              <a:pPr algn="l">
                <a:lnSpc>
                  <a:spcPct val="80000"/>
                </a:lnSpc>
              </a:pPr>
              <a:r>
                <a:rPr kumimoji="1" lang="zh-CN" altLang="en-US" sz="1600" dirty="0">
                  <a:latin typeface="+mj-ea"/>
                  <a:ea typeface="+mj-ea"/>
                </a:rPr>
                <a:t>适应性维护</a:t>
              </a:r>
              <a:endParaRPr kumimoji="1" lang="zh-CN" altLang="en-US" sz="1600" dirty="0">
                <a:latin typeface="+mj-ea"/>
                <a:ea typeface="+mj-ea"/>
              </a:endParaRPr>
            </a:p>
            <a:p>
              <a:pPr algn="l"/>
              <a:r>
                <a:rPr kumimoji="1" lang="en-US" altLang="zh-CN" sz="1600" dirty="0">
                  <a:latin typeface="+mj-ea"/>
                  <a:ea typeface="+mj-ea"/>
                </a:rPr>
                <a:t>18%</a:t>
              </a:r>
              <a:r>
                <a:rPr kumimoji="1" lang="zh-CN" altLang="en-US" sz="1600" dirty="0">
                  <a:latin typeface="+mj-ea"/>
                  <a:ea typeface="+mj-ea"/>
                </a:rPr>
                <a:t>～</a:t>
              </a:r>
              <a:r>
                <a:rPr kumimoji="1" lang="en-US" altLang="zh-CN" sz="1600" dirty="0">
                  <a:latin typeface="+mj-ea"/>
                  <a:ea typeface="+mj-ea"/>
                </a:rPr>
                <a:t> 25%</a:t>
              </a:r>
              <a:endParaRPr kumimoji="1" lang="en-US" altLang="zh-CN" sz="1600" dirty="0">
                <a:latin typeface="+mj-ea"/>
                <a:ea typeface="+mj-ea"/>
              </a:endParaRPr>
            </a:p>
          </p:txBody>
        </p:sp>
        <p:sp>
          <p:nvSpPr>
            <p:cNvPr id="27" name="Rectangle 22"/>
            <p:cNvSpPr>
              <a:spLocks noChangeArrowheads="1"/>
            </p:cNvSpPr>
            <p:nvPr/>
          </p:nvSpPr>
          <p:spPr bwMode="auto">
            <a:xfrm>
              <a:off x="4056460" y="1768079"/>
              <a:ext cx="1384697" cy="510525"/>
            </a:xfrm>
            <a:prstGeom prst="rect">
              <a:avLst/>
            </a:prstGeom>
            <a:noFill/>
            <a:ln w="12700">
              <a:noFill/>
              <a:miter lim="800000"/>
            </a:ln>
          </p:spPr>
          <p:txBody>
            <a:bodyPr lIns="67866" tIns="33338" rIns="67866" bIns="33338">
              <a:spAutoFit/>
            </a:bodyPr>
            <a:lstStyle/>
            <a:p>
              <a:pPr algn="l">
                <a:lnSpc>
                  <a:spcPct val="80000"/>
                </a:lnSpc>
              </a:pPr>
              <a:r>
                <a:rPr kumimoji="1" lang="zh-CN" altLang="en-US" sz="1600" dirty="0">
                  <a:latin typeface="+mj-ea"/>
                  <a:ea typeface="+mj-ea"/>
                </a:rPr>
                <a:t>改正性维护</a:t>
              </a:r>
              <a:endParaRPr kumimoji="1" lang="zh-CN" altLang="en-US" sz="1600" dirty="0">
                <a:latin typeface="+mj-ea"/>
                <a:ea typeface="+mj-ea"/>
              </a:endParaRPr>
            </a:p>
            <a:p>
              <a:pPr algn="l"/>
              <a:r>
                <a:rPr kumimoji="1" lang="zh-CN" altLang="en-US" sz="1600" dirty="0">
                  <a:latin typeface="+mj-ea"/>
                  <a:ea typeface="+mj-ea"/>
                </a:rPr>
                <a:t> </a:t>
              </a:r>
              <a:r>
                <a:rPr kumimoji="1" lang="en-US" altLang="zh-CN" sz="1600" dirty="0">
                  <a:latin typeface="+mj-ea"/>
                  <a:ea typeface="+mj-ea"/>
                </a:rPr>
                <a:t>17%</a:t>
              </a:r>
              <a:r>
                <a:rPr kumimoji="1" lang="zh-CN" altLang="en-US" sz="1600" dirty="0">
                  <a:latin typeface="+mj-ea"/>
                  <a:ea typeface="+mj-ea"/>
                </a:rPr>
                <a:t>～ </a:t>
              </a:r>
              <a:r>
                <a:rPr kumimoji="1" lang="en-US" altLang="zh-CN" sz="1600" dirty="0">
                  <a:latin typeface="+mj-ea"/>
                  <a:ea typeface="+mj-ea"/>
                </a:rPr>
                <a:t>21%</a:t>
              </a:r>
              <a:endParaRPr kumimoji="1" lang="en-US" altLang="zh-CN" sz="1600" dirty="0">
                <a:latin typeface="+mj-ea"/>
                <a:ea typeface="+mj-ea"/>
              </a:endParaRPr>
            </a:p>
          </p:txBody>
        </p:sp>
        <p:sp>
          <p:nvSpPr>
            <p:cNvPr id="28" name="Rectangle 23"/>
            <p:cNvSpPr>
              <a:spLocks noChangeArrowheads="1"/>
            </p:cNvSpPr>
            <p:nvPr/>
          </p:nvSpPr>
          <p:spPr bwMode="auto">
            <a:xfrm>
              <a:off x="3084910" y="3053954"/>
              <a:ext cx="2052638" cy="559770"/>
            </a:xfrm>
            <a:prstGeom prst="rect">
              <a:avLst/>
            </a:prstGeom>
            <a:noFill/>
            <a:ln w="12700">
              <a:noFill/>
              <a:miter lim="800000"/>
            </a:ln>
          </p:spPr>
          <p:txBody>
            <a:bodyPr lIns="67866" tIns="33338" rIns="67866" bIns="33338">
              <a:spAutoFit/>
            </a:bodyPr>
            <a:lstStyle/>
            <a:p>
              <a:pPr algn="l"/>
              <a:r>
                <a:rPr kumimoji="1" lang="zh-CN" altLang="en-US" sz="1600" dirty="0">
                  <a:latin typeface="+mj-ea"/>
                  <a:ea typeface="+mj-ea"/>
                </a:rPr>
                <a:t>扩充与完善性维护</a:t>
              </a:r>
              <a:endParaRPr kumimoji="1" lang="zh-CN" altLang="en-US" sz="1600" dirty="0">
                <a:latin typeface="+mj-ea"/>
                <a:ea typeface="+mj-ea"/>
              </a:endParaRPr>
            </a:p>
            <a:p>
              <a:pPr algn="l"/>
              <a:r>
                <a:rPr kumimoji="1" lang="en-US" altLang="zh-CN" sz="1600" dirty="0">
                  <a:latin typeface="+mj-ea"/>
                  <a:ea typeface="+mj-ea"/>
                </a:rPr>
                <a:t>       50% </a:t>
              </a:r>
              <a:r>
                <a:rPr kumimoji="1" lang="zh-CN" altLang="en-US" sz="1600" dirty="0">
                  <a:latin typeface="+mj-ea"/>
                  <a:ea typeface="+mj-ea"/>
                </a:rPr>
                <a:t>～ </a:t>
              </a:r>
              <a:r>
                <a:rPr kumimoji="1" lang="en-US" altLang="zh-CN" sz="1600" dirty="0">
                  <a:latin typeface="+mj-ea"/>
                  <a:ea typeface="+mj-ea"/>
                </a:rPr>
                <a:t>60%</a:t>
              </a:r>
              <a:endParaRPr kumimoji="1" lang="en-US" altLang="zh-CN" sz="1600" dirty="0">
                <a:latin typeface="+mj-ea"/>
                <a:ea typeface="+mj-ea"/>
              </a:endParaRPr>
            </a:p>
          </p:txBody>
        </p:sp>
        <p:sp>
          <p:nvSpPr>
            <p:cNvPr id="29" name="Line 24"/>
            <p:cNvSpPr>
              <a:spLocks noChangeShapeType="1"/>
            </p:cNvSpPr>
            <p:nvPr/>
          </p:nvSpPr>
          <p:spPr bwMode="auto">
            <a:xfrm flipV="1">
              <a:off x="5145882" y="2110979"/>
              <a:ext cx="692944" cy="304800"/>
            </a:xfrm>
            <a:prstGeom prst="line">
              <a:avLst/>
            </a:prstGeom>
            <a:noFill/>
            <a:ln w="25400">
              <a:solidFill>
                <a:schemeClr val="tx1"/>
              </a:solidFill>
              <a:round/>
            </a:ln>
          </p:spPr>
          <p:txBody>
            <a:bodyPr wrap="none" anchor="ctr"/>
            <a:lstStyle/>
            <a:p>
              <a:endParaRPr lang="zh-CN" altLang="en-US" sz="1400">
                <a:latin typeface="+mj-ea"/>
                <a:ea typeface="+mj-ea"/>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mn-ea"/>
              </a:rPr>
              <a:t>改正性维护</a:t>
            </a:r>
            <a:r>
              <a:rPr lang="en-US" altLang="zh-CN" cap="none" dirty="0" smtClean="0">
                <a:latin typeface="+mj-ea"/>
              </a:rPr>
              <a:t>Corrective Maintenance</a:t>
            </a:r>
            <a:endParaRPr lang="zh-CN" altLang="en-US" cap="none" dirty="0">
              <a:latin typeface="+mj-ea"/>
            </a:endParaRPr>
          </a:p>
        </p:txBody>
      </p:sp>
      <p:sp>
        <p:nvSpPr>
          <p:cNvPr id="9219" name="Rectangle 5"/>
          <p:cNvSpPr>
            <a:spLocks noGrp="1" noChangeArrowheads="1"/>
          </p:cNvSpPr>
          <p:nvPr>
            <p:ph idx="1"/>
          </p:nvPr>
        </p:nvSpPr>
        <p:spPr>
          <a:noFill/>
        </p:spPr>
        <p:txBody>
          <a:bodyPr vert="horz" lIns="69056" tIns="34529" rIns="69056" bIns="34529" rtlCol="0">
            <a:normAutofit/>
          </a:bodyPr>
          <a:lstStyle/>
          <a:p>
            <a:pPr>
              <a:lnSpc>
                <a:spcPct val="120000"/>
              </a:lnSpc>
            </a:pPr>
            <a:r>
              <a:rPr lang="zh-CN" altLang="en-US" sz="2400" dirty="0">
                <a:latin typeface="+mn-ea"/>
              </a:rPr>
              <a:t>在软件交付使用后，因开发时测试的不彻底、不完全，必然会有部分隐藏的错误遗留到运行阶段。</a:t>
            </a:r>
            <a:endParaRPr lang="zh-CN" altLang="en-US" sz="2400" dirty="0">
              <a:latin typeface="+mn-ea"/>
            </a:endParaRPr>
          </a:p>
          <a:p>
            <a:pPr eaLnBrk="1" hangingPunct="1">
              <a:lnSpc>
                <a:spcPct val="120000"/>
              </a:lnSpc>
            </a:pPr>
            <a:r>
              <a:rPr lang="zh-CN" altLang="en-US" sz="2400" dirty="0">
                <a:latin typeface="+mn-ea"/>
              </a:rPr>
              <a:t>这些隐藏下来的错误在某些特定的使用环境下就会暴露出来。</a:t>
            </a:r>
            <a:endParaRPr lang="zh-CN" altLang="en-US" sz="2400" dirty="0">
              <a:latin typeface="+mn-ea"/>
            </a:endParaRPr>
          </a:p>
          <a:p>
            <a:pPr eaLnBrk="1" hangingPunct="1">
              <a:lnSpc>
                <a:spcPct val="120000"/>
              </a:lnSpc>
            </a:pPr>
            <a:r>
              <a:rPr lang="zh-CN" altLang="en-US" sz="2400" dirty="0">
                <a:latin typeface="+mn-ea"/>
              </a:rPr>
              <a:t>为了识别和纠正软件错误、改正软件性能上的缺陷、排除实施中的误使用，所进行的诊断和改正错误的过程就叫做</a:t>
            </a:r>
            <a:r>
              <a:rPr lang="zh-CN" altLang="en-US" sz="2400" dirty="0">
                <a:solidFill>
                  <a:srgbClr val="FF0000"/>
                </a:solidFill>
                <a:latin typeface="+mn-ea"/>
              </a:rPr>
              <a:t>改正性维护</a:t>
            </a:r>
            <a:r>
              <a:rPr lang="zh-CN" altLang="en-US" sz="2400" dirty="0">
                <a:latin typeface="+mn-ea"/>
              </a:rPr>
              <a:t>。</a:t>
            </a:r>
            <a:endParaRPr lang="zh-CN" altLang="en-US" sz="2400" dirty="0">
              <a:latin typeface="+mn-ea"/>
            </a:endParaRPr>
          </a:p>
        </p:txBody>
      </p:sp>
      <p:sp>
        <p:nvSpPr>
          <p:cNvPr id="4" name="日期占位符 3"/>
          <p:cNvSpPr>
            <a:spLocks noGrp="1"/>
          </p:cNvSpPr>
          <p:nvPr>
            <p:ph type="dt" sz="half" idx="10"/>
          </p:nvPr>
        </p:nvSpPr>
        <p:spPr/>
        <p:txBody>
          <a:bodyPr/>
          <a:lstStyle/>
          <a:p>
            <a:fld id="{6E208E7F-7180-4D54-8D97-8A6CEDD22946}"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5"/>
          <p:cNvSpPr>
            <a:spLocks noGrp="1"/>
          </p:cNvSpPr>
          <p:nvPr>
            <p:ph type="sldNum" sz="quarter" idx="12"/>
          </p:nvPr>
        </p:nvSpPr>
        <p:spPr/>
        <p:txBody>
          <a:bodyPr/>
          <a:lstStyle/>
          <a:p>
            <a:pPr>
              <a:defRPr/>
            </a:pPr>
            <a:fld id="{209EDEC6-F695-4984-BA4A-54ECD462A764}" type="slidenum">
              <a:rPr lang="zh-CN" altLang="en-US"/>
            </a:fld>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前情回顾</a:t>
            </a:r>
            <a:endParaRPr lang="zh-CN" altLang="en-US" dirty="0"/>
          </a:p>
        </p:txBody>
      </p:sp>
      <p:sp>
        <p:nvSpPr>
          <p:cNvPr id="3" name="内容占位符 2"/>
          <p:cNvSpPr>
            <a:spLocks noGrp="1"/>
          </p:cNvSpPr>
          <p:nvPr>
            <p:ph idx="1"/>
          </p:nvPr>
        </p:nvSpPr>
        <p:spPr>
          <a:xfrm>
            <a:off x="1094321" y="939114"/>
            <a:ext cx="4508322" cy="3679184"/>
          </a:xfrm>
        </p:spPr>
        <p:txBody>
          <a:bodyPr>
            <a:normAutofit fontScale="85000" lnSpcReduction="10000"/>
          </a:bodyPr>
          <a:lstStyle/>
          <a:p>
            <a:pPr marL="457200" indent="-457200">
              <a:lnSpc>
                <a:spcPct val="120000"/>
              </a:lnSpc>
              <a:spcBef>
                <a:spcPts val="600"/>
              </a:spcBef>
            </a:pPr>
            <a:r>
              <a:rPr lang="zh-CN" altLang="en-US" dirty="0">
                <a:solidFill>
                  <a:schemeClr val="bg2">
                    <a:lumMod val="50000"/>
                  </a:schemeClr>
                </a:solidFill>
              </a:rPr>
              <a:t>第</a:t>
            </a:r>
            <a:r>
              <a:rPr lang="en-US" altLang="zh-CN" dirty="0">
                <a:solidFill>
                  <a:schemeClr val="bg2">
                    <a:lumMod val="50000"/>
                  </a:schemeClr>
                </a:solidFill>
              </a:rPr>
              <a:t>3</a:t>
            </a:r>
            <a:r>
              <a:rPr lang="zh-CN" altLang="en-US" dirty="0">
                <a:solidFill>
                  <a:schemeClr val="bg2">
                    <a:lumMod val="50000"/>
                  </a:schemeClr>
                </a:solidFill>
              </a:rPr>
              <a:t>章 单元测试</a:t>
            </a:r>
            <a:endParaRPr lang="en-US" altLang="zh-CN" dirty="0">
              <a:solidFill>
                <a:schemeClr val="bg2">
                  <a:lumMod val="50000"/>
                </a:schemeClr>
              </a:solidFill>
            </a:endParaRPr>
          </a:p>
          <a:p>
            <a:pPr marL="1108710" lvl="1" indent="-457200">
              <a:lnSpc>
                <a:spcPct val="120000"/>
              </a:lnSpc>
              <a:spcBef>
                <a:spcPts val="600"/>
              </a:spcBef>
            </a:pPr>
            <a:r>
              <a:rPr lang="zh-CN" altLang="en-US" dirty="0">
                <a:solidFill>
                  <a:schemeClr val="bg2">
                    <a:lumMod val="50000"/>
                  </a:schemeClr>
                </a:solidFill>
              </a:rPr>
              <a:t>单元测试方法（黑盒、白盒）</a:t>
            </a:r>
            <a:endParaRPr lang="en-US" altLang="zh-CN" dirty="0">
              <a:solidFill>
                <a:schemeClr val="bg2">
                  <a:lumMod val="50000"/>
                </a:schemeClr>
              </a:solidFill>
            </a:endParaRPr>
          </a:p>
          <a:p>
            <a:pPr marL="1108710" lvl="1" indent="-457200">
              <a:lnSpc>
                <a:spcPct val="120000"/>
              </a:lnSpc>
              <a:spcBef>
                <a:spcPts val="600"/>
              </a:spcBef>
            </a:pPr>
            <a:r>
              <a:rPr lang="zh-CN" altLang="en-US" dirty="0">
                <a:solidFill>
                  <a:schemeClr val="bg2">
                    <a:lumMod val="50000"/>
                  </a:schemeClr>
                </a:solidFill>
              </a:rPr>
              <a:t>测试工具</a:t>
            </a:r>
            <a:endParaRPr lang="en-US" altLang="zh-CN" dirty="0">
              <a:solidFill>
                <a:schemeClr val="bg2">
                  <a:lumMod val="50000"/>
                </a:schemeClr>
              </a:solidFill>
            </a:endParaRPr>
          </a:p>
          <a:p>
            <a:pPr marL="457200" indent="-457200">
              <a:lnSpc>
                <a:spcPct val="120000"/>
              </a:lnSpc>
              <a:spcBef>
                <a:spcPts val="600"/>
              </a:spcBef>
            </a:pPr>
            <a:r>
              <a:rPr lang="zh-CN" altLang="en-US" dirty="0">
                <a:solidFill>
                  <a:schemeClr val="bg2">
                    <a:lumMod val="50000"/>
                  </a:schemeClr>
                </a:solidFill>
              </a:rPr>
              <a:t>第</a:t>
            </a:r>
            <a:r>
              <a:rPr lang="en-US" altLang="zh-CN" dirty="0">
                <a:solidFill>
                  <a:schemeClr val="bg2">
                    <a:lumMod val="50000"/>
                  </a:schemeClr>
                </a:solidFill>
              </a:rPr>
              <a:t>13</a:t>
            </a:r>
            <a:r>
              <a:rPr lang="zh-CN" altLang="en-US" dirty="0">
                <a:solidFill>
                  <a:schemeClr val="bg2">
                    <a:lumMod val="50000"/>
                  </a:schemeClr>
                </a:solidFill>
              </a:rPr>
              <a:t>章 软件系统测试</a:t>
            </a:r>
            <a:endParaRPr lang="en-US" altLang="zh-CN" dirty="0">
              <a:solidFill>
                <a:schemeClr val="bg2">
                  <a:lumMod val="50000"/>
                </a:schemeClr>
              </a:solidFill>
            </a:endParaRPr>
          </a:p>
          <a:p>
            <a:pPr marL="1108710" lvl="1" indent="-457200">
              <a:lnSpc>
                <a:spcPct val="120000"/>
              </a:lnSpc>
              <a:spcBef>
                <a:spcPts val="600"/>
              </a:spcBef>
            </a:pPr>
            <a:r>
              <a:rPr lang="zh-CN" altLang="en-US" dirty="0">
                <a:solidFill>
                  <a:schemeClr val="bg2">
                    <a:lumMod val="50000"/>
                  </a:schemeClr>
                </a:solidFill>
              </a:rPr>
              <a:t>软件测试的概念</a:t>
            </a:r>
            <a:endParaRPr lang="en-US" altLang="zh-CN" dirty="0">
              <a:solidFill>
                <a:schemeClr val="bg2">
                  <a:lumMod val="50000"/>
                </a:schemeClr>
              </a:solidFill>
            </a:endParaRPr>
          </a:p>
          <a:p>
            <a:pPr marL="1108710" lvl="1" indent="-457200">
              <a:lnSpc>
                <a:spcPct val="120000"/>
              </a:lnSpc>
              <a:spcBef>
                <a:spcPts val="600"/>
              </a:spcBef>
            </a:pPr>
            <a:r>
              <a:rPr lang="zh-CN" altLang="en-US" dirty="0">
                <a:solidFill>
                  <a:schemeClr val="bg2">
                    <a:lumMod val="50000"/>
                  </a:schemeClr>
                </a:solidFill>
              </a:rPr>
              <a:t>软件测试的类型</a:t>
            </a:r>
            <a:endParaRPr lang="en-US" altLang="zh-CN" dirty="0">
              <a:solidFill>
                <a:schemeClr val="bg2">
                  <a:lumMod val="50000"/>
                </a:schemeClr>
              </a:solidFill>
            </a:endParaRPr>
          </a:p>
          <a:p>
            <a:pPr>
              <a:lnSpc>
                <a:spcPct val="120000"/>
              </a:lnSpc>
              <a:spcBef>
                <a:spcPts val="600"/>
              </a:spcBef>
            </a:pPr>
            <a:r>
              <a:rPr lang="zh-CN" altLang="en-US" dirty="0" smtClean="0"/>
              <a:t>实验</a:t>
            </a:r>
            <a:r>
              <a:rPr lang="zh-CN" altLang="en-US" dirty="0"/>
              <a:t>：</a:t>
            </a:r>
            <a:endParaRPr lang="en-US" altLang="zh-CN" dirty="0"/>
          </a:p>
          <a:p>
            <a:pPr lvl="1">
              <a:lnSpc>
                <a:spcPct val="120000"/>
              </a:lnSpc>
              <a:spcBef>
                <a:spcPts val="600"/>
              </a:spcBef>
            </a:pPr>
            <a:r>
              <a:rPr lang="zh-CN" altLang="en-US" dirty="0" smtClean="0"/>
              <a:t>完成系统测试报告</a:t>
            </a:r>
            <a:endParaRPr lang="zh-CN" altLang="en-US" dirty="0"/>
          </a:p>
        </p:txBody>
      </p:sp>
      <p:sp>
        <p:nvSpPr>
          <p:cNvPr id="4" name="日期占位符 3"/>
          <p:cNvSpPr>
            <a:spLocks noGrp="1"/>
          </p:cNvSpPr>
          <p:nvPr>
            <p:ph type="dt" sz="half" idx="10"/>
          </p:nvPr>
        </p:nvSpPr>
        <p:spPr/>
        <p:txBody>
          <a:bodyPr/>
          <a:lstStyle/>
          <a:p>
            <a:fld id="{FE80F6F3-3B72-4FEF-B703-FDD4F57E6920}"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dirty="0"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grpSp>
        <p:nvGrpSpPr>
          <p:cNvPr id="9" name="组合 8"/>
          <p:cNvGrpSpPr/>
          <p:nvPr/>
        </p:nvGrpSpPr>
        <p:grpSpPr>
          <a:xfrm>
            <a:off x="6236034" y="1841214"/>
            <a:ext cx="1891966" cy="1999512"/>
            <a:chOff x="1516062" y="3403601"/>
            <a:chExt cx="2560638" cy="2846387"/>
          </a:xfrm>
          <a:solidFill>
            <a:schemeClr val="tx1">
              <a:lumMod val="65000"/>
              <a:lumOff val="35000"/>
            </a:schemeClr>
          </a:solidFill>
        </p:grpSpPr>
        <p:sp>
          <p:nvSpPr>
            <p:cNvPr id="10" name="Freeform 6"/>
            <p:cNvSpPr/>
            <p:nvPr/>
          </p:nvSpPr>
          <p:spPr bwMode="auto">
            <a:xfrm>
              <a:off x="1516062" y="3403601"/>
              <a:ext cx="2405063" cy="2846387"/>
            </a:xfrm>
            <a:custGeom>
              <a:avLst/>
              <a:gdLst>
                <a:gd name="T0" fmla="*/ 2572 w 2702"/>
                <a:gd name="T1" fmla="*/ 0 h 3200"/>
                <a:gd name="T2" fmla="*/ 2606 w 2702"/>
                <a:gd name="T3" fmla="*/ 11 h 3200"/>
                <a:gd name="T4" fmla="*/ 2700 w 2702"/>
                <a:gd name="T5" fmla="*/ 145 h 3200"/>
                <a:gd name="T6" fmla="*/ 2700 w 2702"/>
                <a:gd name="T7" fmla="*/ 885 h 3200"/>
                <a:gd name="T8" fmla="*/ 2699 w 2702"/>
                <a:gd name="T9" fmla="*/ 898 h 3200"/>
                <a:gd name="T10" fmla="*/ 2604 w 2702"/>
                <a:gd name="T11" fmla="*/ 803 h 3200"/>
                <a:gd name="T12" fmla="*/ 2601 w 2702"/>
                <a:gd name="T13" fmla="*/ 780 h 3200"/>
                <a:gd name="T14" fmla="*/ 2600 w 2702"/>
                <a:gd name="T15" fmla="*/ 164 h 3200"/>
                <a:gd name="T16" fmla="*/ 2536 w 2702"/>
                <a:gd name="T17" fmla="*/ 100 h 3200"/>
                <a:gd name="T18" fmla="*/ 164 w 2702"/>
                <a:gd name="T19" fmla="*/ 100 h 3200"/>
                <a:gd name="T20" fmla="*/ 100 w 2702"/>
                <a:gd name="T21" fmla="*/ 163 h 3200"/>
                <a:gd name="T22" fmla="*/ 100 w 2702"/>
                <a:gd name="T23" fmla="*/ 3037 h 3200"/>
                <a:gd name="T24" fmla="*/ 162 w 2702"/>
                <a:gd name="T25" fmla="*/ 3100 h 3200"/>
                <a:gd name="T26" fmla="*/ 2538 w 2702"/>
                <a:gd name="T27" fmla="*/ 3100 h 3200"/>
                <a:gd name="T28" fmla="*/ 2600 w 2702"/>
                <a:gd name="T29" fmla="*/ 3037 h 3200"/>
                <a:gd name="T30" fmla="*/ 2600 w 2702"/>
                <a:gd name="T31" fmla="*/ 1674 h 3200"/>
                <a:gd name="T32" fmla="*/ 2615 w 2702"/>
                <a:gd name="T33" fmla="*/ 1637 h 3200"/>
                <a:gd name="T34" fmla="*/ 2696 w 2702"/>
                <a:gd name="T35" fmla="*/ 1555 h 3200"/>
                <a:gd name="T36" fmla="*/ 2700 w 2702"/>
                <a:gd name="T37" fmla="*/ 1558 h 3200"/>
                <a:gd name="T38" fmla="*/ 2700 w 2702"/>
                <a:gd name="T39" fmla="*/ 1581 h 3200"/>
                <a:gd name="T40" fmla="*/ 2702 w 2702"/>
                <a:gd name="T41" fmla="*/ 3019 h 3200"/>
                <a:gd name="T42" fmla="*/ 2572 w 2702"/>
                <a:gd name="T43" fmla="*/ 3200 h 3200"/>
                <a:gd name="T44" fmla="*/ 128 w 2702"/>
                <a:gd name="T45" fmla="*/ 3200 h 3200"/>
                <a:gd name="T46" fmla="*/ 36 w 2702"/>
                <a:gd name="T47" fmla="*/ 3146 h 3200"/>
                <a:gd name="T48" fmla="*/ 0 w 2702"/>
                <a:gd name="T49" fmla="*/ 3072 h 3200"/>
                <a:gd name="T50" fmla="*/ 0 w 2702"/>
                <a:gd name="T51" fmla="*/ 128 h 3200"/>
                <a:gd name="T52" fmla="*/ 36 w 2702"/>
                <a:gd name="T53" fmla="*/ 54 h 3200"/>
                <a:gd name="T54" fmla="*/ 128 w 2702"/>
                <a:gd name="T55" fmla="*/ 0 h 3200"/>
                <a:gd name="T56" fmla="*/ 2572 w 2702"/>
                <a:gd name="T57" fmla="*/ 0 h 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2" h="3200">
                  <a:moveTo>
                    <a:pt x="2572" y="0"/>
                  </a:moveTo>
                  <a:cubicBezTo>
                    <a:pt x="2583" y="4"/>
                    <a:pt x="2595" y="6"/>
                    <a:pt x="2606" y="11"/>
                  </a:cubicBezTo>
                  <a:cubicBezTo>
                    <a:pt x="2664" y="37"/>
                    <a:pt x="2699" y="81"/>
                    <a:pt x="2700" y="145"/>
                  </a:cubicBezTo>
                  <a:cubicBezTo>
                    <a:pt x="2701" y="392"/>
                    <a:pt x="2700" y="639"/>
                    <a:pt x="2700" y="885"/>
                  </a:cubicBezTo>
                  <a:cubicBezTo>
                    <a:pt x="2700" y="888"/>
                    <a:pt x="2700" y="891"/>
                    <a:pt x="2699" y="898"/>
                  </a:cubicBezTo>
                  <a:cubicBezTo>
                    <a:pt x="2666" y="865"/>
                    <a:pt x="2634" y="834"/>
                    <a:pt x="2604" y="803"/>
                  </a:cubicBezTo>
                  <a:cubicBezTo>
                    <a:pt x="2600" y="798"/>
                    <a:pt x="2601" y="788"/>
                    <a:pt x="2601" y="780"/>
                  </a:cubicBezTo>
                  <a:cubicBezTo>
                    <a:pt x="2600" y="575"/>
                    <a:pt x="2600" y="370"/>
                    <a:pt x="2600" y="164"/>
                  </a:cubicBezTo>
                  <a:cubicBezTo>
                    <a:pt x="2600" y="115"/>
                    <a:pt x="2585" y="100"/>
                    <a:pt x="2536" y="100"/>
                  </a:cubicBezTo>
                  <a:cubicBezTo>
                    <a:pt x="1745" y="100"/>
                    <a:pt x="955" y="100"/>
                    <a:pt x="164" y="100"/>
                  </a:cubicBezTo>
                  <a:cubicBezTo>
                    <a:pt x="117" y="100"/>
                    <a:pt x="100" y="116"/>
                    <a:pt x="100" y="163"/>
                  </a:cubicBezTo>
                  <a:cubicBezTo>
                    <a:pt x="100" y="1121"/>
                    <a:pt x="100" y="2079"/>
                    <a:pt x="100" y="3037"/>
                  </a:cubicBezTo>
                  <a:cubicBezTo>
                    <a:pt x="100" y="3083"/>
                    <a:pt x="117" y="3100"/>
                    <a:pt x="162" y="3100"/>
                  </a:cubicBezTo>
                  <a:cubicBezTo>
                    <a:pt x="954" y="3100"/>
                    <a:pt x="1746" y="3100"/>
                    <a:pt x="2538" y="3100"/>
                  </a:cubicBezTo>
                  <a:cubicBezTo>
                    <a:pt x="2584" y="3100"/>
                    <a:pt x="2600" y="3084"/>
                    <a:pt x="2600" y="3037"/>
                  </a:cubicBezTo>
                  <a:cubicBezTo>
                    <a:pt x="2600" y="2583"/>
                    <a:pt x="2600" y="2128"/>
                    <a:pt x="2600" y="1674"/>
                  </a:cubicBezTo>
                  <a:cubicBezTo>
                    <a:pt x="2600" y="1658"/>
                    <a:pt x="2604" y="1647"/>
                    <a:pt x="2615" y="1637"/>
                  </a:cubicBezTo>
                  <a:cubicBezTo>
                    <a:pt x="2643" y="1610"/>
                    <a:pt x="2669" y="1582"/>
                    <a:pt x="2696" y="1555"/>
                  </a:cubicBezTo>
                  <a:cubicBezTo>
                    <a:pt x="2697" y="1556"/>
                    <a:pt x="2699" y="1557"/>
                    <a:pt x="2700" y="1558"/>
                  </a:cubicBezTo>
                  <a:cubicBezTo>
                    <a:pt x="2700" y="1565"/>
                    <a:pt x="2700" y="1573"/>
                    <a:pt x="2700" y="1581"/>
                  </a:cubicBezTo>
                  <a:cubicBezTo>
                    <a:pt x="2700" y="2060"/>
                    <a:pt x="2699" y="2539"/>
                    <a:pt x="2702" y="3019"/>
                  </a:cubicBezTo>
                  <a:cubicBezTo>
                    <a:pt x="2702" y="3120"/>
                    <a:pt x="2654" y="3182"/>
                    <a:pt x="2572" y="3200"/>
                  </a:cubicBezTo>
                  <a:cubicBezTo>
                    <a:pt x="1757" y="3200"/>
                    <a:pt x="943" y="3200"/>
                    <a:pt x="128" y="3200"/>
                  </a:cubicBezTo>
                  <a:cubicBezTo>
                    <a:pt x="92" y="3191"/>
                    <a:pt x="58" y="3177"/>
                    <a:pt x="36" y="3146"/>
                  </a:cubicBezTo>
                  <a:cubicBezTo>
                    <a:pt x="21" y="3123"/>
                    <a:pt x="12" y="3097"/>
                    <a:pt x="0" y="3072"/>
                  </a:cubicBezTo>
                  <a:cubicBezTo>
                    <a:pt x="0" y="2091"/>
                    <a:pt x="0" y="1109"/>
                    <a:pt x="0" y="128"/>
                  </a:cubicBezTo>
                  <a:cubicBezTo>
                    <a:pt x="12" y="103"/>
                    <a:pt x="21" y="77"/>
                    <a:pt x="36" y="54"/>
                  </a:cubicBezTo>
                  <a:cubicBezTo>
                    <a:pt x="58" y="23"/>
                    <a:pt x="92" y="9"/>
                    <a:pt x="128" y="0"/>
                  </a:cubicBezTo>
                  <a:cubicBezTo>
                    <a:pt x="943" y="0"/>
                    <a:pt x="1757" y="0"/>
                    <a:pt x="25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7"/>
            <p:cNvSpPr/>
            <p:nvPr/>
          </p:nvSpPr>
          <p:spPr bwMode="auto">
            <a:xfrm>
              <a:off x="3448050" y="4132263"/>
              <a:ext cx="628650" cy="633412"/>
            </a:xfrm>
            <a:custGeom>
              <a:avLst/>
              <a:gdLst>
                <a:gd name="T0" fmla="*/ 706 w 706"/>
                <a:gd name="T1" fmla="*/ 410 h 714"/>
                <a:gd name="T2" fmla="*/ 682 w 706"/>
                <a:gd name="T3" fmla="*/ 441 h 714"/>
                <a:gd name="T4" fmla="*/ 441 w 706"/>
                <a:gd name="T5" fmla="*/ 681 h 714"/>
                <a:gd name="T6" fmla="*/ 357 w 706"/>
                <a:gd name="T7" fmla="*/ 682 h 714"/>
                <a:gd name="T8" fmla="*/ 31 w 706"/>
                <a:gd name="T9" fmla="*/ 356 h 714"/>
                <a:gd name="T10" fmla="*/ 31 w 706"/>
                <a:gd name="T11" fmla="*/ 274 h 714"/>
                <a:gd name="T12" fmla="*/ 274 w 706"/>
                <a:gd name="T13" fmla="*/ 31 h 714"/>
                <a:gd name="T14" fmla="*/ 357 w 706"/>
                <a:gd name="T15" fmla="*/ 32 h 714"/>
                <a:gd name="T16" fmla="*/ 677 w 706"/>
                <a:gd name="T17" fmla="*/ 351 h 714"/>
                <a:gd name="T18" fmla="*/ 706 w 706"/>
                <a:gd name="T19" fmla="*/ 386 h 714"/>
                <a:gd name="T20" fmla="*/ 706 w 706"/>
                <a:gd name="T21" fmla="*/ 41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6" h="714">
                  <a:moveTo>
                    <a:pt x="706" y="410"/>
                  </a:moveTo>
                  <a:cubicBezTo>
                    <a:pt x="698" y="420"/>
                    <a:pt x="691" y="432"/>
                    <a:pt x="682" y="441"/>
                  </a:cubicBezTo>
                  <a:cubicBezTo>
                    <a:pt x="602" y="521"/>
                    <a:pt x="522" y="601"/>
                    <a:pt x="441" y="681"/>
                  </a:cubicBezTo>
                  <a:cubicBezTo>
                    <a:pt x="409" y="714"/>
                    <a:pt x="389" y="714"/>
                    <a:pt x="357" y="682"/>
                  </a:cubicBezTo>
                  <a:cubicBezTo>
                    <a:pt x="248" y="573"/>
                    <a:pt x="139" y="465"/>
                    <a:pt x="31" y="356"/>
                  </a:cubicBezTo>
                  <a:cubicBezTo>
                    <a:pt x="0" y="326"/>
                    <a:pt x="0" y="305"/>
                    <a:pt x="31" y="274"/>
                  </a:cubicBezTo>
                  <a:cubicBezTo>
                    <a:pt x="112" y="193"/>
                    <a:pt x="193" y="112"/>
                    <a:pt x="274" y="31"/>
                  </a:cubicBezTo>
                  <a:cubicBezTo>
                    <a:pt x="305" y="0"/>
                    <a:pt x="326" y="0"/>
                    <a:pt x="357" y="32"/>
                  </a:cubicBezTo>
                  <a:cubicBezTo>
                    <a:pt x="464" y="138"/>
                    <a:pt x="570" y="245"/>
                    <a:pt x="677" y="351"/>
                  </a:cubicBezTo>
                  <a:cubicBezTo>
                    <a:pt x="687" y="362"/>
                    <a:pt x="696" y="374"/>
                    <a:pt x="706" y="386"/>
                  </a:cubicBezTo>
                  <a:cubicBezTo>
                    <a:pt x="706" y="394"/>
                    <a:pt x="706" y="402"/>
                    <a:pt x="706" y="410"/>
                  </a:cubicBezTo>
                  <a:close/>
                </a:path>
              </a:pathLst>
            </a:custGeom>
            <a:solidFill>
              <a:srgbClr val="FF94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2587625" y="4483100"/>
              <a:ext cx="1139825" cy="1143000"/>
            </a:xfrm>
            <a:custGeom>
              <a:avLst/>
              <a:gdLst>
                <a:gd name="T0" fmla="*/ 1281 w 1281"/>
                <a:gd name="T1" fmla="*/ 396 h 1285"/>
                <a:gd name="T2" fmla="*/ 1267 w 1281"/>
                <a:gd name="T3" fmla="*/ 426 h 1285"/>
                <a:gd name="T4" fmla="*/ 1252 w 1281"/>
                <a:gd name="T5" fmla="*/ 442 h 1285"/>
                <a:gd name="T6" fmla="*/ 443 w 1281"/>
                <a:gd name="T7" fmla="*/ 1251 h 1285"/>
                <a:gd name="T8" fmla="*/ 356 w 1281"/>
                <a:gd name="T9" fmla="*/ 1251 h 1285"/>
                <a:gd name="T10" fmla="*/ 32 w 1281"/>
                <a:gd name="T11" fmla="*/ 927 h 1285"/>
                <a:gd name="T12" fmla="*/ 32 w 1281"/>
                <a:gd name="T13" fmla="*/ 844 h 1285"/>
                <a:gd name="T14" fmla="*/ 846 w 1281"/>
                <a:gd name="T15" fmla="*/ 30 h 1285"/>
                <a:gd name="T16" fmla="*/ 928 w 1281"/>
                <a:gd name="T17" fmla="*/ 30 h 1285"/>
                <a:gd name="T18" fmla="*/ 1256 w 1281"/>
                <a:gd name="T19" fmla="*/ 358 h 1285"/>
                <a:gd name="T20" fmla="*/ 1281 w 1281"/>
                <a:gd name="T21" fmla="*/ 396 h 1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1" h="1285">
                  <a:moveTo>
                    <a:pt x="1281" y="396"/>
                  </a:moveTo>
                  <a:cubicBezTo>
                    <a:pt x="1275" y="409"/>
                    <a:pt x="1272" y="418"/>
                    <a:pt x="1267" y="426"/>
                  </a:cubicBezTo>
                  <a:cubicBezTo>
                    <a:pt x="1263" y="432"/>
                    <a:pt x="1257" y="437"/>
                    <a:pt x="1252" y="442"/>
                  </a:cubicBezTo>
                  <a:cubicBezTo>
                    <a:pt x="982" y="712"/>
                    <a:pt x="712" y="981"/>
                    <a:pt x="443" y="1251"/>
                  </a:cubicBezTo>
                  <a:cubicBezTo>
                    <a:pt x="409" y="1285"/>
                    <a:pt x="390" y="1285"/>
                    <a:pt x="356" y="1251"/>
                  </a:cubicBezTo>
                  <a:cubicBezTo>
                    <a:pt x="248" y="1143"/>
                    <a:pt x="140" y="1035"/>
                    <a:pt x="32" y="927"/>
                  </a:cubicBezTo>
                  <a:cubicBezTo>
                    <a:pt x="0" y="895"/>
                    <a:pt x="0" y="876"/>
                    <a:pt x="32" y="844"/>
                  </a:cubicBezTo>
                  <a:cubicBezTo>
                    <a:pt x="303" y="573"/>
                    <a:pt x="575" y="301"/>
                    <a:pt x="846" y="30"/>
                  </a:cubicBezTo>
                  <a:cubicBezTo>
                    <a:pt x="876" y="0"/>
                    <a:pt x="898" y="0"/>
                    <a:pt x="928" y="30"/>
                  </a:cubicBezTo>
                  <a:cubicBezTo>
                    <a:pt x="1037" y="139"/>
                    <a:pt x="1147" y="248"/>
                    <a:pt x="1256" y="358"/>
                  </a:cubicBezTo>
                  <a:cubicBezTo>
                    <a:pt x="1266" y="369"/>
                    <a:pt x="1273" y="383"/>
                    <a:pt x="1281" y="396"/>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2332038" y="5340350"/>
              <a:ext cx="538163" cy="539750"/>
            </a:xfrm>
            <a:custGeom>
              <a:avLst/>
              <a:gdLst>
                <a:gd name="T0" fmla="*/ 21 w 604"/>
                <a:gd name="T1" fmla="*/ 606 h 606"/>
                <a:gd name="T2" fmla="*/ 1 w 604"/>
                <a:gd name="T3" fmla="*/ 584 h 606"/>
                <a:gd name="T4" fmla="*/ 8 w 604"/>
                <a:gd name="T5" fmla="*/ 561 h 606"/>
                <a:gd name="T6" fmla="*/ 183 w 604"/>
                <a:gd name="T7" fmla="*/ 35 h 606"/>
                <a:gd name="T8" fmla="*/ 231 w 604"/>
                <a:gd name="T9" fmla="*/ 23 h 606"/>
                <a:gd name="T10" fmla="*/ 581 w 604"/>
                <a:gd name="T11" fmla="*/ 374 h 606"/>
                <a:gd name="T12" fmla="*/ 569 w 604"/>
                <a:gd name="T13" fmla="*/ 425 h 606"/>
                <a:gd name="T14" fmla="*/ 35 w 604"/>
                <a:gd name="T15" fmla="*/ 602 h 606"/>
                <a:gd name="T16" fmla="*/ 21 w 604"/>
                <a:gd name="T17"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4" h="606">
                  <a:moveTo>
                    <a:pt x="21" y="606"/>
                  </a:moveTo>
                  <a:cubicBezTo>
                    <a:pt x="5" y="606"/>
                    <a:pt x="0" y="596"/>
                    <a:pt x="1" y="584"/>
                  </a:cubicBezTo>
                  <a:cubicBezTo>
                    <a:pt x="2" y="576"/>
                    <a:pt x="5" y="568"/>
                    <a:pt x="8" y="561"/>
                  </a:cubicBezTo>
                  <a:cubicBezTo>
                    <a:pt x="66" y="385"/>
                    <a:pt x="124" y="210"/>
                    <a:pt x="183" y="35"/>
                  </a:cubicBezTo>
                  <a:cubicBezTo>
                    <a:pt x="193" y="3"/>
                    <a:pt x="207" y="0"/>
                    <a:pt x="231" y="23"/>
                  </a:cubicBezTo>
                  <a:cubicBezTo>
                    <a:pt x="348" y="140"/>
                    <a:pt x="464" y="257"/>
                    <a:pt x="581" y="374"/>
                  </a:cubicBezTo>
                  <a:cubicBezTo>
                    <a:pt x="604" y="397"/>
                    <a:pt x="600" y="415"/>
                    <a:pt x="569" y="425"/>
                  </a:cubicBezTo>
                  <a:cubicBezTo>
                    <a:pt x="391" y="484"/>
                    <a:pt x="213" y="543"/>
                    <a:pt x="35" y="602"/>
                  </a:cubicBezTo>
                  <a:cubicBezTo>
                    <a:pt x="30" y="604"/>
                    <a:pt x="25" y="605"/>
                    <a:pt x="21" y="6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990725" y="4032250"/>
              <a:ext cx="1454150" cy="42862"/>
            </a:xfrm>
            <a:custGeom>
              <a:avLst/>
              <a:gdLst>
                <a:gd name="T0" fmla="*/ 1634 w 1634"/>
                <a:gd name="T1" fmla="*/ 0 h 48"/>
                <a:gd name="T2" fmla="*/ 1634 w 1634"/>
                <a:gd name="T3" fmla="*/ 48 h 48"/>
                <a:gd name="T4" fmla="*/ 0 w 1634"/>
                <a:gd name="T5" fmla="*/ 48 h 48"/>
                <a:gd name="T6" fmla="*/ 0 w 1634"/>
                <a:gd name="T7" fmla="*/ 0 h 48"/>
                <a:gd name="T8" fmla="*/ 1634 w 1634"/>
                <a:gd name="T9" fmla="*/ 0 h 48"/>
              </a:gdLst>
              <a:ahLst/>
              <a:cxnLst>
                <a:cxn ang="0">
                  <a:pos x="T0" y="T1"/>
                </a:cxn>
                <a:cxn ang="0">
                  <a:pos x="T2" y="T3"/>
                </a:cxn>
                <a:cxn ang="0">
                  <a:pos x="T4" y="T5"/>
                </a:cxn>
                <a:cxn ang="0">
                  <a:pos x="T6" y="T7"/>
                </a:cxn>
                <a:cxn ang="0">
                  <a:pos x="T8" y="T9"/>
                </a:cxn>
              </a:cxnLst>
              <a:rect l="0" t="0" r="r" b="b"/>
              <a:pathLst>
                <a:path w="1634" h="48">
                  <a:moveTo>
                    <a:pt x="1634" y="0"/>
                  </a:moveTo>
                  <a:cubicBezTo>
                    <a:pt x="1634" y="17"/>
                    <a:pt x="1634" y="32"/>
                    <a:pt x="1634" y="48"/>
                  </a:cubicBezTo>
                  <a:cubicBezTo>
                    <a:pt x="1090" y="48"/>
                    <a:pt x="546" y="48"/>
                    <a:pt x="0" y="48"/>
                  </a:cubicBezTo>
                  <a:cubicBezTo>
                    <a:pt x="0" y="32"/>
                    <a:pt x="0" y="17"/>
                    <a:pt x="0" y="0"/>
                  </a:cubicBezTo>
                  <a:cubicBezTo>
                    <a:pt x="544" y="0"/>
                    <a:pt x="1088" y="0"/>
                    <a:pt x="16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992313" y="4548188"/>
              <a:ext cx="1184275" cy="44450"/>
            </a:xfrm>
            <a:custGeom>
              <a:avLst/>
              <a:gdLst>
                <a:gd name="T0" fmla="*/ 1331 w 1331"/>
                <a:gd name="T1" fmla="*/ 0 h 51"/>
                <a:gd name="T2" fmla="*/ 1245 w 1331"/>
                <a:gd name="T3" fmla="*/ 51 h 51"/>
                <a:gd name="T4" fmla="*/ 28 w 1331"/>
                <a:gd name="T5" fmla="*/ 50 h 51"/>
                <a:gd name="T6" fmla="*/ 0 w 1331"/>
                <a:gd name="T7" fmla="*/ 50 h 51"/>
                <a:gd name="T8" fmla="*/ 0 w 1331"/>
                <a:gd name="T9" fmla="*/ 0 h 51"/>
                <a:gd name="T10" fmla="*/ 1331 w 1331"/>
                <a:gd name="T11" fmla="*/ 0 h 51"/>
              </a:gdLst>
              <a:ahLst/>
              <a:cxnLst>
                <a:cxn ang="0">
                  <a:pos x="T0" y="T1"/>
                </a:cxn>
                <a:cxn ang="0">
                  <a:pos x="T2" y="T3"/>
                </a:cxn>
                <a:cxn ang="0">
                  <a:pos x="T4" y="T5"/>
                </a:cxn>
                <a:cxn ang="0">
                  <a:pos x="T6" y="T7"/>
                </a:cxn>
                <a:cxn ang="0">
                  <a:pos x="T8" y="T9"/>
                </a:cxn>
                <a:cxn ang="0">
                  <a:pos x="T10" y="T11"/>
                </a:cxn>
              </a:cxnLst>
              <a:rect l="0" t="0" r="r" b="b"/>
              <a:pathLst>
                <a:path w="1331" h="51">
                  <a:moveTo>
                    <a:pt x="1331" y="0"/>
                  </a:moveTo>
                  <a:cubicBezTo>
                    <a:pt x="1304" y="25"/>
                    <a:pt x="1287" y="51"/>
                    <a:pt x="1245" y="51"/>
                  </a:cubicBezTo>
                  <a:cubicBezTo>
                    <a:pt x="839" y="49"/>
                    <a:pt x="433" y="50"/>
                    <a:pt x="28" y="50"/>
                  </a:cubicBezTo>
                  <a:cubicBezTo>
                    <a:pt x="19" y="50"/>
                    <a:pt x="10" y="50"/>
                    <a:pt x="0" y="50"/>
                  </a:cubicBezTo>
                  <a:cubicBezTo>
                    <a:pt x="0" y="33"/>
                    <a:pt x="0" y="17"/>
                    <a:pt x="0" y="0"/>
                  </a:cubicBezTo>
                  <a:cubicBezTo>
                    <a:pt x="442" y="0"/>
                    <a:pt x="884" y="0"/>
                    <a:pt x="13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990725" y="5062538"/>
              <a:ext cx="668338" cy="44450"/>
            </a:xfrm>
            <a:custGeom>
              <a:avLst/>
              <a:gdLst>
                <a:gd name="T0" fmla="*/ 751 w 751"/>
                <a:gd name="T1" fmla="*/ 4 h 49"/>
                <a:gd name="T2" fmla="*/ 710 w 751"/>
                <a:gd name="T3" fmla="*/ 42 h 49"/>
                <a:gd name="T4" fmla="*/ 692 w 751"/>
                <a:gd name="T5" fmla="*/ 49 h 49"/>
                <a:gd name="T6" fmla="*/ 11 w 751"/>
                <a:gd name="T7" fmla="*/ 49 h 49"/>
                <a:gd name="T8" fmla="*/ 0 w 751"/>
                <a:gd name="T9" fmla="*/ 48 h 49"/>
                <a:gd name="T10" fmla="*/ 0 w 751"/>
                <a:gd name="T11" fmla="*/ 0 h 49"/>
                <a:gd name="T12" fmla="*/ 748 w 751"/>
                <a:gd name="T13" fmla="*/ 0 h 49"/>
                <a:gd name="T14" fmla="*/ 751 w 751"/>
                <a:gd name="T15" fmla="*/ 4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1" h="49">
                  <a:moveTo>
                    <a:pt x="751" y="4"/>
                  </a:moveTo>
                  <a:cubicBezTo>
                    <a:pt x="737" y="17"/>
                    <a:pt x="724" y="30"/>
                    <a:pt x="710" y="42"/>
                  </a:cubicBezTo>
                  <a:cubicBezTo>
                    <a:pt x="705" y="46"/>
                    <a:pt x="698" y="49"/>
                    <a:pt x="692" y="49"/>
                  </a:cubicBezTo>
                  <a:cubicBezTo>
                    <a:pt x="465" y="49"/>
                    <a:pt x="238" y="49"/>
                    <a:pt x="11" y="49"/>
                  </a:cubicBezTo>
                  <a:cubicBezTo>
                    <a:pt x="8" y="49"/>
                    <a:pt x="4" y="48"/>
                    <a:pt x="0" y="48"/>
                  </a:cubicBezTo>
                  <a:cubicBezTo>
                    <a:pt x="0" y="32"/>
                    <a:pt x="0" y="17"/>
                    <a:pt x="0" y="0"/>
                  </a:cubicBezTo>
                  <a:cubicBezTo>
                    <a:pt x="250" y="0"/>
                    <a:pt x="499" y="0"/>
                    <a:pt x="748" y="0"/>
                  </a:cubicBezTo>
                  <a:cubicBezTo>
                    <a:pt x="749" y="2"/>
                    <a:pt x="750" y="3"/>
                    <a:pt x="75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3081338" y="5575300"/>
              <a:ext cx="363538" cy="46037"/>
            </a:xfrm>
            <a:custGeom>
              <a:avLst/>
              <a:gdLst>
                <a:gd name="T0" fmla="*/ 0 w 407"/>
                <a:gd name="T1" fmla="*/ 52 h 52"/>
                <a:gd name="T2" fmla="*/ 86 w 407"/>
                <a:gd name="T3" fmla="*/ 1 h 52"/>
                <a:gd name="T4" fmla="*/ 384 w 407"/>
                <a:gd name="T5" fmla="*/ 3 h 52"/>
                <a:gd name="T6" fmla="*/ 407 w 407"/>
                <a:gd name="T7" fmla="*/ 3 h 52"/>
                <a:gd name="T8" fmla="*/ 407 w 407"/>
                <a:gd name="T9" fmla="*/ 52 h 52"/>
                <a:gd name="T10" fmla="*/ 0 w 407"/>
                <a:gd name="T11" fmla="*/ 52 h 52"/>
              </a:gdLst>
              <a:ahLst/>
              <a:cxnLst>
                <a:cxn ang="0">
                  <a:pos x="T0" y="T1"/>
                </a:cxn>
                <a:cxn ang="0">
                  <a:pos x="T2" y="T3"/>
                </a:cxn>
                <a:cxn ang="0">
                  <a:pos x="T4" y="T5"/>
                </a:cxn>
                <a:cxn ang="0">
                  <a:pos x="T6" y="T7"/>
                </a:cxn>
                <a:cxn ang="0">
                  <a:pos x="T8" y="T9"/>
                </a:cxn>
                <a:cxn ang="0">
                  <a:pos x="T10" y="T11"/>
                </a:cxn>
              </a:cxnLst>
              <a:rect l="0" t="0" r="r" b="b"/>
              <a:pathLst>
                <a:path w="407" h="52">
                  <a:moveTo>
                    <a:pt x="0" y="52"/>
                  </a:moveTo>
                  <a:cubicBezTo>
                    <a:pt x="26" y="26"/>
                    <a:pt x="43" y="0"/>
                    <a:pt x="86" y="1"/>
                  </a:cubicBezTo>
                  <a:cubicBezTo>
                    <a:pt x="185" y="6"/>
                    <a:pt x="285" y="3"/>
                    <a:pt x="384" y="3"/>
                  </a:cubicBezTo>
                  <a:cubicBezTo>
                    <a:pt x="391" y="3"/>
                    <a:pt x="398" y="3"/>
                    <a:pt x="407" y="3"/>
                  </a:cubicBezTo>
                  <a:cubicBezTo>
                    <a:pt x="407" y="19"/>
                    <a:pt x="407" y="35"/>
                    <a:pt x="407" y="52"/>
                  </a:cubicBezTo>
                  <a:cubicBezTo>
                    <a:pt x="273" y="52"/>
                    <a:pt x="139" y="52"/>
                    <a:pt x="0" y="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990725" y="5578475"/>
              <a:ext cx="339725" cy="44450"/>
            </a:xfrm>
            <a:custGeom>
              <a:avLst/>
              <a:gdLst>
                <a:gd name="T0" fmla="*/ 0 w 381"/>
                <a:gd name="T1" fmla="*/ 49 h 49"/>
                <a:gd name="T2" fmla="*/ 0 w 381"/>
                <a:gd name="T3" fmla="*/ 0 h 49"/>
                <a:gd name="T4" fmla="*/ 381 w 381"/>
                <a:gd name="T5" fmla="*/ 0 h 49"/>
                <a:gd name="T6" fmla="*/ 367 w 381"/>
                <a:gd name="T7" fmla="*/ 43 h 49"/>
                <a:gd name="T8" fmla="*/ 356 w 381"/>
                <a:gd name="T9" fmla="*/ 49 h 49"/>
                <a:gd name="T10" fmla="*/ 0 w 381"/>
                <a:gd name="T11" fmla="*/ 49 h 49"/>
              </a:gdLst>
              <a:ahLst/>
              <a:cxnLst>
                <a:cxn ang="0">
                  <a:pos x="T0" y="T1"/>
                </a:cxn>
                <a:cxn ang="0">
                  <a:pos x="T2" y="T3"/>
                </a:cxn>
                <a:cxn ang="0">
                  <a:pos x="T4" y="T5"/>
                </a:cxn>
                <a:cxn ang="0">
                  <a:pos x="T6" y="T7"/>
                </a:cxn>
                <a:cxn ang="0">
                  <a:pos x="T8" y="T9"/>
                </a:cxn>
                <a:cxn ang="0">
                  <a:pos x="T10" y="T11"/>
                </a:cxn>
              </a:cxnLst>
              <a:rect l="0" t="0" r="r" b="b"/>
              <a:pathLst>
                <a:path w="381" h="49">
                  <a:moveTo>
                    <a:pt x="0" y="49"/>
                  </a:moveTo>
                  <a:cubicBezTo>
                    <a:pt x="0" y="32"/>
                    <a:pt x="0" y="17"/>
                    <a:pt x="0" y="0"/>
                  </a:cubicBezTo>
                  <a:cubicBezTo>
                    <a:pt x="126" y="0"/>
                    <a:pt x="252" y="0"/>
                    <a:pt x="381" y="0"/>
                  </a:cubicBezTo>
                  <a:cubicBezTo>
                    <a:pt x="376" y="15"/>
                    <a:pt x="372" y="29"/>
                    <a:pt x="367" y="43"/>
                  </a:cubicBezTo>
                  <a:cubicBezTo>
                    <a:pt x="366" y="46"/>
                    <a:pt x="360" y="49"/>
                    <a:pt x="356" y="49"/>
                  </a:cubicBezTo>
                  <a:cubicBezTo>
                    <a:pt x="238" y="49"/>
                    <a:pt x="120" y="49"/>
                    <a:pt x="0"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mj-ea"/>
              </a:rPr>
              <a:t>适应性维护</a:t>
            </a:r>
            <a:r>
              <a:rPr lang="en-US" altLang="zh-CN" cap="none" dirty="0" smtClean="0">
                <a:latin typeface="+mj-ea"/>
              </a:rPr>
              <a:t>Adaptive Maintenance</a:t>
            </a:r>
            <a:r>
              <a:rPr lang="en-US" altLang="zh-CN" cap="none" dirty="0" smtClean="0">
                <a:effectLst>
                  <a:outerShdw blurRad="38100" dist="38100" dir="2700000" algn="tl">
                    <a:srgbClr val="C0C0C0"/>
                  </a:outerShdw>
                </a:effectLst>
                <a:latin typeface="+mj-ea"/>
              </a:rPr>
              <a:t> </a:t>
            </a:r>
            <a:endParaRPr lang="zh-CN" altLang="en-US" cap="none" dirty="0">
              <a:latin typeface="+mj-ea"/>
            </a:endParaRPr>
          </a:p>
        </p:txBody>
      </p:sp>
      <p:sp>
        <p:nvSpPr>
          <p:cNvPr id="6" name="内容占位符 5"/>
          <p:cNvSpPr>
            <a:spLocks noGrp="1"/>
          </p:cNvSpPr>
          <p:nvPr>
            <p:ph idx="1"/>
          </p:nvPr>
        </p:nvSpPr>
        <p:spPr/>
        <p:txBody>
          <a:bodyPr>
            <a:normAutofit/>
          </a:bodyPr>
          <a:lstStyle/>
          <a:p>
            <a:pPr marL="257175" indent="-257175">
              <a:buFontTx/>
              <a:buChar char="•"/>
              <a:defRPr/>
            </a:pPr>
            <a:r>
              <a:rPr lang="zh-CN" altLang="en-US" sz="2400" dirty="0">
                <a:latin typeface="+mn-ea"/>
              </a:rPr>
              <a:t>在使用过程中，</a:t>
            </a:r>
            <a:endParaRPr lang="zh-CN" altLang="en-US" sz="2400" dirty="0">
              <a:latin typeface="+mn-ea"/>
            </a:endParaRPr>
          </a:p>
          <a:p>
            <a:pPr marL="557530" lvl="1" indent="-214630">
              <a:buFontTx/>
              <a:buChar char="–"/>
              <a:defRPr/>
            </a:pPr>
            <a:r>
              <a:rPr lang="zh-CN" altLang="en-US" sz="2000" dirty="0">
                <a:latin typeface="+mn-ea"/>
              </a:rPr>
              <a:t> 外部环境（新的硬、软件配置）</a:t>
            </a:r>
            <a:endParaRPr lang="zh-CN" altLang="en-US" sz="2000" dirty="0">
              <a:latin typeface="+mn-ea"/>
            </a:endParaRPr>
          </a:p>
          <a:p>
            <a:pPr marL="557530" lvl="1" indent="-214630">
              <a:buFontTx/>
              <a:buChar char="–"/>
              <a:defRPr/>
            </a:pPr>
            <a:r>
              <a:rPr lang="zh-CN" altLang="en-US" sz="2000" dirty="0">
                <a:latin typeface="+mn-ea"/>
              </a:rPr>
              <a:t> 数据环境（数据库、数据格式、数据输入</a:t>
            </a:r>
            <a:r>
              <a:rPr lang="en-US" altLang="zh-CN" sz="2000" dirty="0">
                <a:latin typeface="+mn-ea"/>
              </a:rPr>
              <a:t>/</a:t>
            </a:r>
            <a:r>
              <a:rPr lang="zh-CN" altLang="en-US" sz="2000" dirty="0">
                <a:latin typeface="+mn-ea"/>
              </a:rPr>
              <a:t>输出方式、数据存储介质）</a:t>
            </a:r>
            <a:endParaRPr lang="zh-CN" altLang="en-US" sz="2000" dirty="0">
              <a:latin typeface="+mn-ea"/>
            </a:endParaRPr>
          </a:p>
          <a:p>
            <a:pPr marL="0" indent="0">
              <a:buNone/>
              <a:defRPr/>
            </a:pPr>
            <a:r>
              <a:rPr lang="zh-CN" altLang="en-US" sz="2400" dirty="0" smtClean="0">
                <a:latin typeface="+mn-ea"/>
              </a:rPr>
              <a:t>  可能</a:t>
            </a:r>
            <a:r>
              <a:rPr lang="zh-CN" altLang="en-US" sz="2400" dirty="0">
                <a:latin typeface="+mn-ea"/>
              </a:rPr>
              <a:t>发生变化。</a:t>
            </a:r>
            <a:endParaRPr lang="zh-CN" altLang="en-US" sz="2400" dirty="0">
              <a:latin typeface="+mn-ea"/>
            </a:endParaRPr>
          </a:p>
          <a:p>
            <a:pPr marL="257175" indent="-257175">
              <a:buFontTx/>
              <a:buChar char="•"/>
              <a:defRPr/>
            </a:pPr>
            <a:r>
              <a:rPr lang="zh-CN" altLang="en-US" sz="2400" dirty="0">
                <a:latin typeface="+mn-ea"/>
              </a:rPr>
              <a:t>为使软件适应这种变化，而去修改软件的过程就叫做</a:t>
            </a:r>
            <a:r>
              <a:rPr lang="zh-CN" altLang="en-US" sz="2400" dirty="0">
                <a:solidFill>
                  <a:srgbClr val="FF0000"/>
                </a:solidFill>
                <a:latin typeface="+mn-ea"/>
              </a:rPr>
              <a:t>适应性维护</a:t>
            </a:r>
            <a:r>
              <a:rPr lang="zh-CN" altLang="en-US" sz="2400" dirty="0">
                <a:latin typeface="+mn-ea"/>
              </a:rPr>
              <a:t>。</a:t>
            </a:r>
            <a:endParaRPr lang="zh-CN" altLang="en-US" sz="2400" dirty="0">
              <a:latin typeface="+mn-ea"/>
            </a:endParaRPr>
          </a:p>
        </p:txBody>
      </p:sp>
      <p:sp>
        <p:nvSpPr>
          <p:cNvPr id="2" name="日期占位符 1"/>
          <p:cNvSpPr>
            <a:spLocks noGrp="1"/>
          </p:cNvSpPr>
          <p:nvPr>
            <p:ph type="dt" sz="half" idx="10"/>
          </p:nvPr>
        </p:nvSpPr>
        <p:spPr/>
        <p:txBody>
          <a:bodyPr/>
          <a:lstStyle/>
          <a:p>
            <a:fld id="{202B7FCF-2B96-4915-B08C-145E0E717040}" type="datetime1">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
        <p:nvSpPr>
          <p:cNvPr id="5" name="灯片编号占位符 3"/>
          <p:cNvSpPr>
            <a:spLocks noGrp="1"/>
          </p:cNvSpPr>
          <p:nvPr>
            <p:ph type="sldNum" sz="quarter" idx="12"/>
          </p:nvPr>
        </p:nvSpPr>
        <p:spPr/>
        <p:txBody>
          <a:bodyPr/>
          <a:lstStyle/>
          <a:p>
            <a:pPr>
              <a:defRPr/>
            </a:pPr>
            <a:fld id="{A7CFB3F7-78C8-4374-8CCD-801E646D86E1}" type="slidenum">
              <a:rPr lang="zh-CN" altLang="en-US"/>
            </a:fld>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ea"/>
              </a:rPr>
              <a:t>扩充与完善性</a:t>
            </a:r>
            <a:r>
              <a:rPr lang="zh-CN" altLang="en-US" dirty="0" smtClean="0">
                <a:latin typeface="+mn-ea"/>
              </a:rPr>
              <a:t>维护</a:t>
            </a:r>
            <a:r>
              <a:rPr lang="en-US" altLang="zh-CN" cap="none" dirty="0" smtClean="0">
                <a:latin typeface="+mj-ea"/>
              </a:rPr>
              <a:t>Perfective Maintenance </a:t>
            </a:r>
            <a:endParaRPr lang="zh-CN" altLang="en-US" dirty="0">
              <a:latin typeface="+mj-ea"/>
            </a:endParaRPr>
          </a:p>
        </p:txBody>
      </p:sp>
      <p:sp>
        <p:nvSpPr>
          <p:cNvPr id="3" name="内容占位符 2"/>
          <p:cNvSpPr>
            <a:spLocks noGrp="1"/>
          </p:cNvSpPr>
          <p:nvPr>
            <p:ph idx="1"/>
          </p:nvPr>
        </p:nvSpPr>
        <p:spPr>
          <a:xfrm>
            <a:off x="768097" y="1006997"/>
            <a:ext cx="7832833" cy="3725024"/>
          </a:xfrm>
        </p:spPr>
        <p:txBody>
          <a:bodyPr>
            <a:normAutofit/>
          </a:bodyPr>
          <a:lstStyle/>
          <a:p>
            <a:pPr marL="257175" indent="-257175">
              <a:buFontTx/>
              <a:buChar char="•"/>
            </a:pPr>
            <a:r>
              <a:rPr lang="zh-CN" altLang="en-US" sz="2400" dirty="0">
                <a:latin typeface="+mn-ea"/>
              </a:rPr>
              <a:t>在软件的使用过程中，用户往往会对软件提出新的功能与性能要求。</a:t>
            </a:r>
            <a:endParaRPr lang="zh-CN" altLang="en-US" sz="2400" dirty="0">
              <a:latin typeface="+mn-ea"/>
            </a:endParaRPr>
          </a:p>
          <a:p>
            <a:pPr marL="257175" indent="-257175">
              <a:buFontTx/>
              <a:buChar char="•"/>
            </a:pPr>
            <a:r>
              <a:rPr lang="zh-CN" altLang="en-US" sz="2400" dirty="0">
                <a:latin typeface="+mn-ea"/>
              </a:rPr>
              <a:t>为了满足这些要求，需要修改或再开发软件，以扩充软件功能、增强软件性能、改进加工效率、提高软件的可维护性。</a:t>
            </a:r>
            <a:endParaRPr lang="zh-CN" altLang="en-US" sz="2400" dirty="0">
              <a:latin typeface="+mn-ea"/>
            </a:endParaRPr>
          </a:p>
          <a:p>
            <a:pPr marL="257175" indent="-257175">
              <a:buFontTx/>
              <a:buChar char="•"/>
            </a:pPr>
            <a:r>
              <a:rPr lang="zh-CN" altLang="en-US" sz="2400" dirty="0">
                <a:latin typeface="+mn-ea"/>
              </a:rPr>
              <a:t>这种情况下进行的维护活动叫做</a:t>
            </a:r>
            <a:r>
              <a:rPr lang="zh-CN" altLang="en-US" sz="2400" dirty="0">
                <a:solidFill>
                  <a:srgbClr val="FF0000"/>
                </a:solidFill>
                <a:latin typeface="+mn-ea"/>
              </a:rPr>
              <a:t>扩充与完善性维护</a:t>
            </a:r>
            <a:r>
              <a:rPr lang="zh-CN" altLang="en-US" sz="2400" dirty="0">
                <a:latin typeface="+mn-ea"/>
              </a:rPr>
              <a:t>。</a:t>
            </a:r>
            <a:endParaRPr lang="zh-CN" altLang="en-US" sz="2400" dirty="0">
              <a:latin typeface="+mn-ea"/>
            </a:endParaRPr>
          </a:p>
        </p:txBody>
      </p:sp>
      <p:sp>
        <p:nvSpPr>
          <p:cNvPr id="5" name="日期占位符 4"/>
          <p:cNvSpPr>
            <a:spLocks noGrp="1"/>
          </p:cNvSpPr>
          <p:nvPr>
            <p:ph type="dt" sz="half" idx="10"/>
          </p:nvPr>
        </p:nvSpPr>
        <p:spPr/>
        <p:txBody>
          <a:bodyPr/>
          <a:lstStyle/>
          <a:p>
            <a:fld id="{757B20F3-3C9D-4A51-ACA9-BF1CEAD9E9CB}"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pPr>
              <a:defRPr/>
            </a:pPr>
            <a:fld id="{8CA96F1A-D4E7-4564-B0F3-75EF57EDF29E}" type="slidenum">
              <a:rPr lang="zh-CN" altLang="en-US"/>
            </a:fld>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ea"/>
              </a:rPr>
              <a:t>预防性维护</a:t>
            </a:r>
            <a:r>
              <a:rPr lang="en-US" altLang="zh-CN" cap="none" dirty="0" smtClean="0">
                <a:latin typeface="+mj-ea"/>
              </a:rPr>
              <a:t>Preventive Maintenance</a:t>
            </a:r>
            <a:endParaRPr lang="zh-CN" altLang="en-US" cap="none" dirty="0">
              <a:latin typeface="+mj-ea"/>
            </a:endParaRPr>
          </a:p>
        </p:txBody>
      </p:sp>
      <p:sp>
        <p:nvSpPr>
          <p:cNvPr id="3" name="内容占位符 2"/>
          <p:cNvSpPr>
            <a:spLocks noGrp="1"/>
          </p:cNvSpPr>
          <p:nvPr>
            <p:ph idx="1"/>
          </p:nvPr>
        </p:nvSpPr>
        <p:spPr>
          <a:xfrm>
            <a:off x="768097" y="1099595"/>
            <a:ext cx="7832833" cy="3113590"/>
          </a:xfrm>
        </p:spPr>
        <p:txBody>
          <a:bodyPr>
            <a:normAutofit/>
          </a:bodyPr>
          <a:lstStyle/>
          <a:p>
            <a:pPr marL="257175" indent="-257175">
              <a:lnSpc>
                <a:spcPct val="120000"/>
              </a:lnSpc>
              <a:spcBef>
                <a:spcPct val="20000"/>
              </a:spcBef>
              <a:buFontTx/>
              <a:buChar char="•"/>
            </a:pPr>
            <a:r>
              <a:rPr lang="zh-CN" altLang="en-US" sz="2400" dirty="0">
                <a:latin typeface="+mn-ea"/>
              </a:rPr>
              <a:t>预防性维护是为了提高软件的可维护性、可靠性等，为以后进一步改进软件打下良好基础。</a:t>
            </a:r>
            <a:endParaRPr lang="zh-CN" altLang="en-US" sz="2400" dirty="0">
              <a:latin typeface="+mn-ea"/>
            </a:endParaRPr>
          </a:p>
          <a:p>
            <a:pPr marL="257175" indent="-257175">
              <a:lnSpc>
                <a:spcPct val="120000"/>
              </a:lnSpc>
              <a:spcBef>
                <a:spcPct val="20000"/>
              </a:spcBef>
              <a:buFontTx/>
              <a:buChar char="•"/>
            </a:pPr>
            <a:r>
              <a:rPr lang="zh-CN" altLang="en-US" sz="2400" dirty="0">
                <a:latin typeface="+mn-ea"/>
              </a:rPr>
              <a:t>采用先进的软件工程方法对需要维护的软件或软件中的某一部分（重新）进行设计、编制和测试，称为</a:t>
            </a:r>
            <a:r>
              <a:rPr lang="zh-CN" altLang="en-US" sz="2400" dirty="0">
                <a:solidFill>
                  <a:srgbClr val="FF0000"/>
                </a:solidFill>
                <a:latin typeface="+mn-ea"/>
              </a:rPr>
              <a:t>预防性维护</a:t>
            </a:r>
            <a:r>
              <a:rPr lang="zh-CN" altLang="en-US" sz="2400" dirty="0">
                <a:latin typeface="+mn-ea"/>
              </a:rPr>
              <a:t>。</a:t>
            </a:r>
            <a:endParaRPr lang="zh-CN" altLang="en-US" sz="2400" dirty="0">
              <a:latin typeface="+mn-ea"/>
            </a:endParaRPr>
          </a:p>
        </p:txBody>
      </p:sp>
      <p:sp>
        <p:nvSpPr>
          <p:cNvPr id="4" name="日期占位符 3"/>
          <p:cNvSpPr>
            <a:spLocks noGrp="1"/>
          </p:cNvSpPr>
          <p:nvPr>
            <p:ph type="dt" sz="half" idx="10"/>
          </p:nvPr>
        </p:nvSpPr>
        <p:spPr/>
        <p:txBody>
          <a:bodyPr/>
          <a:lstStyle/>
          <a:p>
            <a:fld id="{E0EF3FBF-CAD5-4FB0-9698-66D9EE0BB6C2}"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5" name="灯片编号占位符 3"/>
          <p:cNvSpPr>
            <a:spLocks noGrp="1"/>
          </p:cNvSpPr>
          <p:nvPr>
            <p:ph type="sldNum" sz="quarter" idx="12"/>
          </p:nvPr>
        </p:nvSpPr>
        <p:spPr/>
        <p:txBody>
          <a:bodyPr/>
          <a:lstStyle/>
          <a:p>
            <a:pPr>
              <a:defRPr/>
            </a:pPr>
            <a:fld id="{C50DD4AB-A3EF-4C6D-9FF5-84934C8A4E53}" type="slidenum">
              <a:rPr lang="zh-CN" altLang="en-US"/>
            </a:fld>
            <a:endParaRPr lang="en-US" altLang="zh-CN"/>
          </a:p>
        </p:txBody>
      </p:sp>
      <p:pic>
        <p:nvPicPr>
          <p:cNvPr id="12293" name="Picture 5" descr="MCj02813280000[1]"/>
          <p:cNvPicPr>
            <a:picLocks noChangeAspect="1" noChangeArrowheads="1"/>
          </p:cNvPicPr>
          <p:nvPr/>
        </p:nvPicPr>
        <p:blipFill>
          <a:blip r:embed="rId1" cstate="print"/>
          <a:srcRect/>
          <a:stretch>
            <a:fillRect/>
          </a:stretch>
        </p:blipFill>
        <p:spPr bwMode="auto">
          <a:xfrm>
            <a:off x="6562328" y="3172845"/>
            <a:ext cx="1565672" cy="138707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768097" y="925167"/>
            <a:ext cx="7832833" cy="1517091"/>
          </a:xfrm>
        </p:spPr>
        <p:txBody>
          <a:bodyPr>
            <a:normAutofit/>
          </a:bodyPr>
          <a:lstStyle/>
          <a:p>
            <a:r>
              <a:rPr lang="zh-CN" altLang="en-US" sz="2400" dirty="0"/>
              <a:t>软件维护成本是很昂贵的 </a:t>
            </a:r>
            <a:endParaRPr lang="en-US" altLang="zh-CN" sz="2400" dirty="0" smtClean="0"/>
          </a:p>
          <a:p>
            <a:pPr lvl="1"/>
            <a:r>
              <a:rPr lang="zh-CN" altLang="en-US" sz="2000" dirty="0" smtClean="0"/>
              <a:t>业务</a:t>
            </a:r>
            <a:r>
              <a:rPr lang="zh-CN" altLang="en-US" sz="2000" dirty="0"/>
              <a:t>应用系统：维护费用与开发成本大体相同 </a:t>
            </a:r>
            <a:endParaRPr lang="en-US" altLang="zh-CN" sz="2000" dirty="0" smtClean="0"/>
          </a:p>
          <a:p>
            <a:pPr lvl="1"/>
            <a:r>
              <a:rPr lang="zh-CN" altLang="en-US" sz="2000" dirty="0" smtClean="0"/>
              <a:t>嵌入式</a:t>
            </a:r>
            <a:r>
              <a:rPr lang="zh-CN" altLang="en-US" sz="2000" dirty="0"/>
              <a:t>实时系统：维护费用是开发成本的四倍以上 </a:t>
            </a:r>
            <a:endParaRPr lang="zh-CN" altLang="en-US" sz="2000" dirty="0"/>
          </a:p>
        </p:txBody>
      </p:sp>
      <p:sp>
        <p:nvSpPr>
          <p:cNvPr id="2" name="日期占位符 1"/>
          <p:cNvSpPr>
            <a:spLocks noGrp="1"/>
          </p:cNvSpPr>
          <p:nvPr>
            <p:ph type="dt" sz="half" idx="10"/>
          </p:nvPr>
        </p:nvSpPr>
        <p:spPr/>
        <p:txBody>
          <a:bodyPr/>
          <a:lstStyle/>
          <a:p>
            <a:fld id="{ECB2E9BE-C95A-4005-A21D-9521DD4B5139}" type="datetime1">
              <a:rPr lang="zh-CN" altLang="en-US" smtClean="0"/>
            </a:fld>
            <a:endParaRPr lang="zh-CN" altLang="en-US"/>
          </a:p>
        </p:txBody>
      </p:sp>
      <p:sp>
        <p:nvSpPr>
          <p:cNvPr id="3" name="页脚占位符 2"/>
          <p:cNvSpPr>
            <a:spLocks noGrp="1"/>
          </p:cNvSpPr>
          <p:nvPr>
            <p:ph type="ftr" sz="quarter" idx="11"/>
          </p:nvPr>
        </p:nvSpPr>
        <p:spPr/>
        <p:txBody>
          <a:bodyPr/>
          <a:lstStyle/>
          <a:p>
            <a:r>
              <a:rPr lang="zh-CN" altLang="en-US" smtClean="0"/>
              <a:t>软件工程</a:t>
            </a:r>
            <a:endParaRPr lang="zh-CN" altLang="en-US"/>
          </a:p>
        </p:txBody>
      </p:sp>
      <p:sp>
        <p:nvSpPr>
          <p:cNvPr id="25" name="灯片编号占位符 3"/>
          <p:cNvSpPr>
            <a:spLocks noGrp="1"/>
          </p:cNvSpPr>
          <p:nvPr>
            <p:ph type="sldNum" sz="quarter" idx="12"/>
          </p:nvPr>
        </p:nvSpPr>
        <p:spPr/>
        <p:txBody>
          <a:bodyPr/>
          <a:lstStyle/>
          <a:p>
            <a:pPr>
              <a:defRPr/>
            </a:pPr>
            <a:fld id="{1814FE43-3942-4D65-89C8-9386903C046B}" type="slidenum">
              <a:rPr lang="zh-CN" altLang="en-US">
                <a:latin typeface="+mn-ea"/>
              </a:rPr>
            </a:fld>
            <a:endParaRPr lang="en-US" altLang="zh-CN">
              <a:latin typeface="+mn-ea"/>
            </a:endParaRPr>
          </a:p>
        </p:txBody>
      </p:sp>
      <p:sp>
        <p:nvSpPr>
          <p:cNvPr id="13316" name="Rectangle 3"/>
          <p:cNvSpPr>
            <a:spLocks noChangeArrowheads="1"/>
          </p:cNvSpPr>
          <p:nvPr/>
        </p:nvSpPr>
        <p:spPr bwMode="auto">
          <a:xfrm>
            <a:off x="1158348" y="25512"/>
            <a:ext cx="4062650" cy="685800"/>
          </a:xfrm>
          <a:prstGeom prst="rect">
            <a:avLst/>
          </a:prstGeom>
          <a:noFill/>
          <a:ln w="12700">
            <a:noFill/>
            <a:miter lim="800000"/>
          </a:ln>
        </p:spPr>
        <p:txBody>
          <a:bodyPr lIns="67866" tIns="33338" rIns="67866" bIns="33338" anchor="ctr"/>
          <a:lstStyle/>
          <a:p>
            <a:pPr marL="257175" indent="-257175"/>
            <a:r>
              <a:rPr lang="zh-CN" altLang="en-US" sz="2800" b="1" cap="all" spc="75" dirty="0">
                <a:solidFill>
                  <a:schemeClr val="bg1"/>
                </a:solidFill>
                <a:latin typeface="+mn-ea"/>
                <a:ea typeface="+mj-ea"/>
                <a:cs typeface="+mj-cs"/>
              </a:rPr>
              <a:t>软件维护</a:t>
            </a:r>
            <a:r>
              <a:rPr lang="zh-CN" altLang="en-US" sz="2800" b="1" cap="all" spc="75" dirty="0" smtClean="0">
                <a:solidFill>
                  <a:schemeClr val="bg1"/>
                </a:solidFill>
                <a:latin typeface="+mn-ea"/>
                <a:ea typeface="+mj-ea"/>
                <a:cs typeface="+mj-cs"/>
              </a:rPr>
              <a:t>成本</a:t>
            </a:r>
            <a:endParaRPr lang="zh-CN" altLang="en-US" sz="2800" b="1" cap="all" spc="75" dirty="0">
              <a:solidFill>
                <a:schemeClr val="bg1"/>
              </a:solidFill>
              <a:latin typeface="+mn-ea"/>
              <a:ea typeface="+mj-ea"/>
              <a:cs typeface="+mj-cs"/>
            </a:endParaRPr>
          </a:p>
        </p:txBody>
      </p:sp>
      <p:pic>
        <p:nvPicPr>
          <p:cNvPr id="8" name="图片 7"/>
          <p:cNvPicPr>
            <a:picLocks noChangeAspect="1"/>
          </p:cNvPicPr>
          <p:nvPr/>
        </p:nvPicPr>
        <p:blipFill>
          <a:blip r:embed="rId1"/>
          <a:stretch>
            <a:fillRect/>
          </a:stretch>
        </p:blipFill>
        <p:spPr>
          <a:xfrm>
            <a:off x="768096" y="2442258"/>
            <a:ext cx="7600509" cy="1984954"/>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影响维护成本的因素 </a:t>
            </a:r>
            <a:endParaRPr lang="zh-CN" altLang="en-US" dirty="0"/>
          </a:p>
        </p:txBody>
      </p:sp>
      <p:sp>
        <p:nvSpPr>
          <p:cNvPr id="3" name="内容占位符 2"/>
          <p:cNvSpPr>
            <a:spLocks noGrp="1"/>
          </p:cNvSpPr>
          <p:nvPr>
            <p:ph idx="1"/>
          </p:nvPr>
        </p:nvSpPr>
        <p:spPr>
          <a:xfrm>
            <a:off x="768097" y="914399"/>
            <a:ext cx="7832833" cy="3677921"/>
          </a:xfrm>
        </p:spPr>
        <p:txBody>
          <a:bodyPr>
            <a:noAutofit/>
          </a:bodyPr>
          <a:lstStyle/>
          <a:p>
            <a:pPr marL="457200" indent="-457200">
              <a:spcBef>
                <a:spcPts val="600"/>
              </a:spcBef>
            </a:pPr>
            <a:r>
              <a:rPr lang="zh-CN" altLang="en-US" sz="2200" dirty="0" smtClean="0">
                <a:solidFill>
                  <a:srgbClr val="0070C0"/>
                </a:solidFill>
              </a:rPr>
              <a:t>团队</a:t>
            </a:r>
            <a:r>
              <a:rPr lang="zh-CN" altLang="en-US" sz="2200" dirty="0">
                <a:solidFill>
                  <a:srgbClr val="0070C0"/>
                </a:solidFill>
              </a:rPr>
              <a:t>稳定性：</a:t>
            </a:r>
            <a:r>
              <a:rPr lang="zh-CN" altLang="en-US" sz="2200" dirty="0"/>
              <a:t>系统移交后开发团队会解散，人员分配</a:t>
            </a:r>
            <a:r>
              <a:rPr lang="zh-CN" altLang="en-US" sz="2200" dirty="0" smtClean="0"/>
              <a:t>到其他</a:t>
            </a:r>
            <a:r>
              <a:rPr lang="zh-CN" altLang="en-US" sz="2200" dirty="0"/>
              <a:t>项目中，负责维护的人员通常不是原开发人员，</a:t>
            </a:r>
            <a:r>
              <a:rPr lang="zh-CN" altLang="en-US" sz="2200" dirty="0" smtClean="0"/>
              <a:t>需要</a:t>
            </a:r>
            <a:r>
              <a:rPr lang="zh-CN" altLang="en-US" sz="2200" dirty="0"/>
              <a:t>花时间理解系统</a:t>
            </a:r>
            <a:r>
              <a:rPr lang="zh-CN" altLang="en-US" sz="2200" dirty="0" smtClean="0"/>
              <a:t>。</a:t>
            </a:r>
            <a:endParaRPr lang="en-US" altLang="zh-CN" sz="2200" dirty="0" smtClean="0"/>
          </a:p>
          <a:p>
            <a:pPr marL="457200" indent="-457200">
              <a:spcBef>
                <a:spcPts val="600"/>
              </a:spcBef>
            </a:pPr>
            <a:r>
              <a:rPr lang="zh-CN" altLang="en-US" sz="2200" dirty="0" smtClean="0">
                <a:solidFill>
                  <a:srgbClr val="0070C0"/>
                </a:solidFill>
              </a:rPr>
              <a:t>合同</a:t>
            </a:r>
            <a:r>
              <a:rPr lang="zh-CN" altLang="en-US" sz="2200" dirty="0">
                <a:solidFill>
                  <a:srgbClr val="0070C0"/>
                </a:solidFill>
              </a:rPr>
              <a:t>责任：</a:t>
            </a:r>
            <a:r>
              <a:rPr lang="zh-CN" altLang="en-US" sz="2200" dirty="0"/>
              <a:t>维护合同一般独立于开发合同，这样开发</a:t>
            </a:r>
            <a:r>
              <a:rPr lang="zh-CN" altLang="en-US" sz="2200" dirty="0" smtClean="0"/>
              <a:t>人员</a:t>
            </a:r>
            <a:r>
              <a:rPr lang="zh-CN" altLang="en-US" sz="2200" dirty="0"/>
              <a:t>有可能缺少为方便维护而写软件的动力。 </a:t>
            </a:r>
            <a:endParaRPr lang="en-US" altLang="zh-CN" sz="2200" dirty="0" smtClean="0"/>
          </a:p>
          <a:p>
            <a:pPr marL="457200" indent="-457200">
              <a:spcBef>
                <a:spcPts val="600"/>
              </a:spcBef>
            </a:pPr>
            <a:r>
              <a:rPr lang="zh-CN" altLang="en-US" sz="2200" dirty="0" smtClean="0">
                <a:solidFill>
                  <a:srgbClr val="0070C0"/>
                </a:solidFill>
              </a:rPr>
              <a:t>人员</a:t>
            </a:r>
            <a:r>
              <a:rPr lang="zh-CN" altLang="en-US" sz="2200" dirty="0">
                <a:solidFill>
                  <a:srgbClr val="0070C0"/>
                </a:solidFill>
              </a:rPr>
              <a:t>技术水平：</a:t>
            </a:r>
            <a:r>
              <a:rPr lang="zh-CN" altLang="en-US" sz="2200" dirty="0"/>
              <a:t>维护人员有可能缺乏经验，而且不熟悉 应用领域</a:t>
            </a:r>
            <a:r>
              <a:rPr lang="zh-CN" altLang="en-US" sz="2200" dirty="0" smtClean="0"/>
              <a:t>。</a:t>
            </a:r>
            <a:endParaRPr lang="en-US" altLang="zh-CN" sz="2200" dirty="0" smtClean="0"/>
          </a:p>
          <a:p>
            <a:pPr marL="457200" indent="-457200">
              <a:spcBef>
                <a:spcPts val="600"/>
              </a:spcBef>
            </a:pPr>
            <a:r>
              <a:rPr lang="zh-CN" altLang="en-US" sz="2200" dirty="0" smtClean="0">
                <a:solidFill>
                  <a:srgbClr val="0070C0"/>
                </a:solidFill>
              </a:rPr>
              <a:t>程序</a:t>
            </a:r>
            <a:r>
              <a:rPr lang="zh-CN" altLang="en-US" sz="2200" dirty="0">
                <a:solidFill>
                  <a:srgbClr val="0070C0"/>
                </a:solidFill>
              </a:rPr>
              <a:t>年龄与结构：</a:t>
            </a:r>
            <a:r>
              <a:rPr lang="zh-CN" altLang="en-US" sz="2200" dirty="0"/>
              <a:t>程序结构随年龄增加而受到破坏，</a:t>
            </a:r>
            <a:r>
              <a:rPr lang="zh-CN" altLang="en-US" sz="2200" dirty="0" smtClean="0"/>
              <a:t>不易</a:t>
            </a:r>
            <a:r>
              <a:rPr lang="zh-CN" altLang="en-US" sz="2200" dirty="0"/>
              <a:t>理解和变更。 </a:t>
            </a:r>
            <a:endParaRPr lang="zh-CN" altLang="en-US" sz="2200" dirty="0"/>
          </a:p>
        </p:txBody>
      </p:sp>
      <p:sp>
        <p:nvSpPr>
          <p:cNvPr id="4" name="日期占位符 3"/>
          <p:cNvSpPr>
            <a:spLocks noGrp="1"/>
          </p:cNvSpPr>
          <p:nvPr>
            <p:ph type="dt" sz="half" idx="10"/>
          </p:nvPr>
        </p:nvSpPr>
        <p:spPr/>
        <p:txBody>
          <a:bodyPr/>
          <a:lstStyle/>
          <a:p>
            <a:fld id="{0A417D11-9BD5-4B74-857F-8ED3044968AA}"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normAutofit/>
          </a:bodyPr>
          <a:lstStyle/>
          <a:p>
            <a:r>
              <a:rPr lang="zh-CN" altLang="zh-CN" dirty="0" smtClean="0">
                <a:latin typeface="+mj-ea"/>
              </a:rPr>
              <a:t>影响</a:t>
            </a:r>
            <a:r>
              <a:rPr lang="zh-CN" altLang="zh-CN" dirty="0">
                <a:latin typeface="+mj-ea"/>
              </a:rPr>
              <a:t>软件维护的因素</a:t>
            </a:r>
            <a:endParaRPr lang="zh-CN" altLang="en-US" dirty="0">
              <a:latin typeface="+mj-ea"/>
            </a:endParaRPr>
          </a:p>
        </p:txBody>
      </p:sp>
      <p:sp>
        <p:nvSpPr>
          <p:cNvPr id="3" name="内容占位符 2"/>
          <p:cNvSpPr>
            <a:spLocks noGrp="1"/>
          </p:cNvSpPr>
          <p:nvPr>
            <p:ph idx="1"/>
          </p:nvPr>
        </p:nvSpPr>
        <p:spPr>
          <a:xfrm>
            <a:off x="768097" y="867292"/>
            <a:ext cx="7832833" cy="3806854"/>
          </a:xfrm>
        </p:spPr>
        <p:txBody>
          <a:bodyPr>
            <a:normAutofit lnSpcReduction="10000"/>
          </a:bodyPr>
          <a:lstStyle/>
          <a:p>
            <a:pPr>
              <a:defRPr/>
            </a:pPr>
            <a:r>
              <a:rPr lang="zh-CN" altLang="en-US" sz="2400" dirty="0"/>
              <a:t>维护的费用和代价</a:t>
            </a:r>
            <a:endParaRPr lang="en-US" altLang="zh-CN" sz="2400" dirty="0"/>
          </a:p>
          <a:p>
            <a:pPr lvl="1">
              <a:defRPr/>
            </a:pPr>
            <a:r>
              <a:rPr lang="zh-CN" altLang="zh-CN" sz="2000" dirty="0"/>
              <a:t>维护费用仅仅是软件维护的明显</a:t>
            </a:r>
            <a:r>
              <a:rPr lang="zh-CN" altLang="zh-CN" sz="2000" dirty="0" smtClean="0"/>
              <a:t>代价</a:t>
            </a:r>
            <a:r>
              <a:rPr lang="zh-CN" altLang="en-US" sz="2000" dirty="0" smtClean="0"/>
              <a:t>，</a:t>
            </a:r>
            <a:r>
              <a:rPr lang="zh-CN" altLang="zh-CN" sz="2000" dirty="0" smtClean="0"/>
              <a:t>还有</a:t>
            </a:r>
            <a:r>
              <a:rPr lang="zh-CN" altLang="zh-CN" sz="2000" dirty="0"/>
              <a:t>许多不明显的代价。</a:t>
            </a:r>
            <a:endParaRPr lang="en-US" altLang="zh-CN" sz="2800" dirty="0"/>
          </a:p>
          <a:p>
            <a:pPr>
              <a:defRPr/>
            </a:pPr>
            <a:r>
              <a:rPr lang="zh-CN" altLang="en-US" sz="2400" dirty="0"/>
              <a:t>维护的问题</a:t>
            </a:r>
            <a:endParaRPr lang="en-US" altLang="zh-CN" sz="2400" dirty="0"/>
          </a:p>
          <a:p>
            <a:pPr lvl="1">
              <a:defRPr/>
            </a:pPr>
            <a:r>
              <a:rPr lang="zh-CN" altLang="zh-CN" sz="2000" dirty="0"/>
              <a:t>理解别人写的程序通常非常困难</a:t>
            </a:r>
            <a:endParaRPr lang="en-US" altLang="zh-CN" sz="2000" dirty="0"/>
          </a:p>
          <a:p>
            <a:pPr lvl="1">
              <a:defRPr/>
            </a:pPr>
            <a:r>
              <a:rPr lang="zh-CN" altLang="zh-CN" sz="2000" dirty="0"/>
              <a:t>需要维护的软件往往没有合格的文档</a:t>
            </a:r>
            <a:endParaRPr lang="en-US" altLang="zh-CN" sz="2000" dirty="0"/>
          </a:p>
          <a:p>
            <a:pPr lvl="1">
              <a:defRPr/>
            </a:pPr>
            <a:r>
              <a:rPr lang="zh-CN" altLang="zh-CN" sz="2000" dirty="0"/>
              <a:t>当要求对软件进行维护时，不能指望由开发人员仔细说明软件</a:t>
            </a:r>
            <a:endParaRPr lang="en-US" altLang="zh-CN" sz="2000" dirty="0"/>
          </a:p>
          <a:p>
            <a:pPr lvl="1">
              <a:defRPr/>
            </a:pPr>
            <a:r>
              <a:rPr lang="zh-CN" altLang="zh-CN" sz="2000" dirty="0"/>
              <a:t>绝大多数软件在设计时没有考虑将来的修改</a:t>
            </a:r>
            <a:endParaRPr lang="en-US" altLang="zh-CN" sz="2000" dirty="0"/>
          </a:p>
          <a:p>
            <a:pPr lvl="1">
              <a:defRPr/>
            </a:pPr>
            <a:r>
              <a:rPr lang="zh-CN" altLang="zh-CN" sz="2000" dirty="0"/>
              <a:t>软件维护不是一项吸引人的工作</a:t>
            </a:r>
            <a:endParaRPr lang="zh-CN" altLang="en-US" sz="2000" dirty="0"/>
          </a:p>
        </p:txBody>
      </p:sp>
      <p:sp>
        <p:nvSpPr>
          <p:cNvPr id="4" name="日期占位符 3"/>
          <p:cNvSpPr>
            <a:spLocks noGrp="1"/>
          </p:cNvSpPr>
          <p:nvPr>
            <p:ph type="dt" sz="half" idx="10"/>
          </p:nvPr>
        </p:nvSpPr>
        <p:spPr/>
        <p:txBody>
          <a:bodyPr/>
          <a:lstStyle/>
          <a:p>
            <a:fld id="{0D06709C-DC92-4E21-A5DB-A099D8009770}"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软件维护比开发要</a:t>
            </a:r>
            <a:r>
              <a:rPr lang="zh-CN" altLang="en-US" dirty="0" smtClean="0"/>
              <a:t>困难</a:t>
            </a:r>
            <a:endParaRPr lang="zh-CN" altLang="en-US" dirty="0"/>
          </a:p>
        </p:txBody>
      </p:sp>
      <p:sp>
        <p:nvSpPr>
          <p:cNvPr id="2" name="内容占位符 1"/>
          <p:cNvSpPr>
            <a:spLocks noGrp="1"/>
          </p:cNvSpPr>
          <p:nvPr>
            <p:ph idx="1"/>
          </p:nvPr>
        </p:nvSpPr>
        <p:spPr>
          <a:xfrm>
            <a:off x="768096" y="814702"/>
            <a:ext cx="8090153" cy="3927861"/>
          </a:xfrm>
        </p:spPr>
        <p:txBody>
          <a:bodyPr>
            <a:normAutofit fontScale="62500" lnSpcReduction="20000"/>
          </a:bodyPr>
          <a:lstStyle/>
          <a:p>
            <a:pPr>
              <a:lnSpc>
                <a:spcPct val="120000"/>
              </a:lnSpc>
              <a:spcBef>
                <a:spcPts val="600"/>
              </a:spcBef>
            </a:pPr>
            <a:r>
              <a:rPr lang="zh-CN" altLang="en-US" sz="3200" dirty="0"/>
              <a:t>维护的副作用就是指由于维护或在维护过程中其他一些不期望的行为引入的错误。</a:t>
            </a:r>
            <a:endParaRPr lang="zh-CN" altLang="en-US" sz="3200" dirty="0"/>
          </a:p>
          <a:p>
            <a:pPr>
              <a:lnSpc>
                <a:spcPct val="120000"/>
              </a:lnSpc>
              <a:spcBef>
                <a:spcPts val="600"/>
              </a:spcBef>
            </a:pPr>
            <a:r>
              <a:rPr lang="zh-CN" altLang="en-US" sz="3200" dirty="0"/>
              <a:t>引起副作用的维护修改可分三类：代码副作用；数据副作用；文档副作用。</a:t>
            </a:r>
            <a:endParaRPr lang="zh-CN" altLang="en-US" sz="3200" dirty="0"/>
          </a:p>
          <a:p>
            <a:r>
              <a:rPr lang="zh-CN" altLang="en-US" sz="3200" dirty="0"/>
              <a:t>维护的</a:t>
            </a:r>
            <a:r>
              <a:rPr lang="zh-CN" altLang="en-US" sz="3200" dirty="0" smtClean="0"/>
              <a:t>困难：</a:t>
            </a:r>
            <a:endParaRPr lang="zh-CN" altLang="en-US" sz="3200" dirty="0"/>
          </a:p>
          <a:p>
            <a:pPr marL="257175" lvl="1" indent="0">
              <a:lnSpc>
                <a:spcPct val="120000"/>
              </a:lnSpc>
              <a:spcBef>
                <a:spcPts val="600"/>
              </a:spcBef>
              <a:buNone/>
            </a:pPr>
            <a:r>
              <a:rPr lang="en-US" altLang="zh-CN" sz="2900" dirty="0"/>
              <a:t>1</a:t>
            </a:r>
            <a:r>
              <a:rPr lang="zh-CN" altLang="en-US" sz="2900" dirty="0"/>
              <a:t>）现场维护人员的压力很大。 </a:t>
            </a:r>
            <a:endParaRPr lang="zh-CN" altLang="en-US" sz="2900" dirty="0"/>
          </a:p>
          <a:p>
            <a:pPr marL="257175" lvl="1" indent="0">
              <a:lnSpc>
                <a:spcPct val="120000"/>
              </a:lnSpc>
              <a:spcBef>
                <a:spcPts val="600"/>
              </a:spcBef>
              <a:buNone/>
            </a:pPr>
            <a:r>
              <a:rPr lang="en-US" altLang="zh-CN" sz="2900" dirty="0"/>
              <a:t>2</a:t>
            </a:r>
            <a:r>
              <a:rPr lang="zh-CN" altLang="en-US" sz="2900" dirty="0"/>
              <a:t>）维护人员不知所措，不知怎样进行修改。 </a:t>
            </a:r>
            <a:endParaRPr lang="zh-CN" altLang="en-US" sz="2900" dirty="0"/>
          </a:p>
          <a:p>
            <a:pPr marL="257175" lvl="1" indent="0">
              <a:lnSpc>
                <a:spcPct val="120000"/>
              </a:lnSpc>
              <a:spcBef>
                <a:spcPts val="600"/>
              </a:spcBef>
              <a:buNone/>
            </a:pPr>
            <a:r>
              <a:rPr lang="en-US" altLang="zh-CN" sz="2900" dirty="0"/>
              <a:t>3</a:t>
            </a:r>
            <a:r>
              <a:rPr lang="zh-CN" altLang="en-US" sz="2900" dirty="0"/>
              <a:t>）维护人员理解别人的程序非常困难。 </a:t>
            </a:r>
            <a:endParaRPr lang="zh-CN" altLang="en-US" sz="2900" dirty="0"/>
          </a:p>
          <a:p>
            <a:pPr marL="257175" lvl="1" indent="0">
              <a:lnSpc>
                <a:spcPct val="120000"/>
              </a:lnSpc>
              <a:spcBef>
                <a:spcPts val="600"/>
              </a:spcBef>
              <a:buNone/>
            </a:pPr>
            <a:r>
              <a:rPr lang="en-US" altLang="zh-CN" sz="2900" dirty="0"/>
              <a:t>4</a:t>
            </a:r>
            <a:r>
              <a:rPr lang="zh-CN" altLang="en-US" sz="2900" dirty="0"/>
              <a:t>）由于维护阶段持续时间很长，造成了维护的困难。 </a:t>
            </a:r>
            <a:endParaRPr lang="zh-CN" altLang="en-US" sz="2900" dirty="0"/>
          </a:p>
          <a:p>
            <a:pPr marL="257175" lvl="1" indent="0">
              <a:lnSpc>
                <a:spcPct val="120000"/>
              </a:lnSpc>
              <a:spcBef>
                <a:spcPts val="600"/>
              </a:spcBef>
              <a:buNone/>
            </a:pPr>
            <a:r>
              <a:rPr lang="en-US" altLang="zh-CN" sz="2900" dirty="0"/>
              <a:t>5</a:t>
            </a:r>
            <a:r>
              <a:rPr lang="zh-CN" altLang="en-US" sz="2900" dirty="0"/>
              <a:t>）维护人员更为困惑的是，有的软件的错误不是程序本身的问题，可能是分析和设计的缺陷</a:t>
            </a:r>
            <a:r>
              <a:rPr lang="zh-CN" altLang="en-US" sz="2900" dirty="0"/>
              <a:t>。</a:t>
            </a:r>
            <a:endParaRPr lang="zh-CN" altLang="en-US" sz="2900" dirty="0"/>
          </a:p>
        </p:txBody>
      </p:sp>
      <p:sp>
        <p:nvSpPr>
          <p:cNvPr id="5" name="日期占位符 4"/>
          <p:cNvSpPr>
            <a:spLocks noGrp="1"/>
          </p:cNvSpPr>
          <p:nvPr>
            <p:ph type="dt" sz="half" idx="10"/>
          </p:nvPr>
        </p:nvSpPr>
        <p:spPr/>
        <p:txBody>
          <a:bodyPr/>
          <a:lstStyle/>
          <a:p>
            <a:fld id="{31F50FA1-E48E-4DBF-B15A-AC97B64B89E7}"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7" name="Picture 7" descr="MCj02391350000[1]"/>
          <p:cNvPicPr>
            <a:picLocks noChangeAspect="1" noChangeArrowheads="1"/>
          </p:cNvPicPr>
          <p:nvPr/>
        </p:nvPicPr>
        <p:blipFill>
          <a:blip r:embed="rId1" cstate="print"/>
          <a:srcRect/>
          <a:stretch>
            <a:fillRect/>
          </a:stretch>
        </p:blipFill>
        <p:spPr bwMode="auto">
          <a:xfrm>
            <a:off x="7184260" y="2146160"/>
            <a:ext cx="1673989" cy="1767757"/>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非结构化维护与结构化</a:t>
            </a:r>
            <a:r>
              <a:rPr lang="zh-CN" altLang="en-US" dirty="0" smtClean="0"/>
              <a:t>维护</a:t>
            </a:r>
            <a:endParaRPr lang="zh-CN" altLang="en-US" dirty="0"/>
          </a:p>
        </p:txBody>
      </p:sp>
      <p:sp>
        <p:nvSpPr>
          <p:cNvPr id="39" name="内容占位符 38"/>
          <p:cNvSpPr>
            <a:spLocks noGrp="1"/>
          </p:cNvSpPr>
          <p:nvPr>
            <p:ph idx="1"/>
          </p:nvPr>
        </p:nvSpPr>
        <p:spPr>
          <a:xfrm>
            <a:off x="768097" y="786266"/>
            <a:ext cx="7993938" cy="3927861"/>
          </a:xfrm>
        </p:spPr>
        <p:txBody>
          <a:bodyPr>
            <a:normAutofit fontScale="85000" lnSpcReduction="20000"/>
          </a:bodyPr>
          <a:lstStyle/>
          <a:p>
            <a:pPr>
              <a:lnSpc>
                <a:spcPct val="120000"/>
              </a:lnSpc>
              <a:spcBef>
                <a:spcPts val="600"/>
              </a:spcBef>
            </a:pPr>
            <a:r>
              <a:rPr lang="zh-CN" altLang="en-US" sz="2600" dirty="0" smtClean="0"/>
              <a:t>非</a:t>
            </a:r>
            <a:r>
              <a:rPr lang="zh-CN" altLang="en-US" sz="2600" dirty="0"/>
              <a:t>结构化维护：</a:t>
            </a:r>
            <a:endParaRPr lang="zh-CN" altLang="en-US" sz="2600" dirty="0"/>
          </a:p>
          <a:p>
            <a:pPr lvl="1">
              <a:lnSpc>
                <a:spcPct val="120000"/>
              </a:lnSpc>
              <a:spcBef>
                <a:spcPts val="600"/>
              </a:spcBef>
            </a:pPr>
            <a:r>
              <a:rPr lang="zh-CN" altLang="en-US" sz="1650" dirty="0"/>
              <a:t> </a:t>
            </a:r>
            <a:r>
              <a:rPr lang="zh-CN" altLang="en-US" sz="1900" dirty="0"/>
              <a:t>软件的配置中只有源代码。</a:t>
            </a:r>
            <a:endParaRPr lang="zh-CN" altLang="en-US" sz="1900" dirty="0"/>
          </a:p>
          <a:p>
            <a:pPr lvl="1">
              <a:lnSpc>
                <a:spcPct val="120000"/>
              </a:lnSpc>
              <a:spcBef>
                <a:spcPts val="600"/>
              </a:spcBef>
            </a:pPr>
            <a:r>
              <a:rPr lang="zh-CN" altLang="en-US" sz="1900" dirty="0"/>
              <a:t> 由于没有分析和设计文档，无法对程序的功能进行反向追踪，理解别人的代码是很痛苦的事情。</a:t>
            </a:r>
            <a:endParaRPr lang="zh-CN" altLang="en-US" sz="1900" dirty="0"/>
          </a:p>
          <a:p>
            <a:pPr lvl="1">
              <a:lnSpc>
                <a:spcPct val="120000"/>
              </a:lnSpc>
              <a:spcBef>
                <a:spcPts val="600"/>
              </a:spcBef>
            </a:pPr>
            <a:r>
              <a:rPr lang="zh-CN" altLang="en-US" sz="1900" dirty="0"/>
              <a:t>由于配置中没有测试文档，所以维护后的代码无法进行回归测试。因而导致程序的结构化被不断的破坏，维护的质量无法得到保证。</a:t>
            </a:r>
            <a:endParaRPr lang="zh-CN" altLang="en-US" sz="1900" dirty="0"/>
          </a:p>
          <a:p>
            <a:pPr>
              <a:lnSpc>
                <a:spcPct val="120000"/>
              </a:lnSpc>
              <a:spcBef>
                <a:spcPts val="600"/>
              </a:spcBef>
            </a:pPr>
            <a:r>
              <a:rPr lang="zh-CN" altLang="en-US" sz="2600" dirty="0"/>
              <a:t> 结构化</a:t>
            </a:r>
            <a:r>
              <a:rPr lang="zh-CN" altLang="en-US" sz="2600" dirty="0" smtClean="0"/>
              <a:t>维护：</a:t>
            </a:r>
            <a:endParaRPr lang="zh-CN" altLang="en-US" sz="2600" dirty="0"/>
          </a:p>
          <a:p>
            <a:pPr lvl="1">
              <a:lnSpc>
                <a:spcPct val="120000"/>
              </a:lnSpc>
              <a:spcBef>
                <a:spcPts val="600"/>
              </a:spcBef>
            </a:pPr>
            <a:r>
              <a:rPr lang="zh-CN" altLang="en-US" sz="2100" dirty="0"/>
              <a:t>待维护的软件的配置是完整的。</a:t>
            </a:r>
            <a:endParaRPr lang="zh-CN" altLang="en-US" sz="2100" dirty="0"/>
          </a:p>
          <a:p>
            <a:pPr lvl="1">
              <a:lnSpc>
                <a:spcPct val="120000"/>
              </a:lnSpc>
              <a:spcBef>
                <a:spcPts val="600"/>
              </a:spcBef>
            </a:pPr>
            <a:r>
              <a:rPr lang="zh-CN" altLang="en-US" sz="2100" dirty="0"/>
              <a:t>用户提出的维护申请用正向追踪很容易从分析设计文档追踪直至代码中，从而使维护人员很容易定位代码的维护点。所以这种维护不会破坏软件的结构。</a:t>
            </a:r>
            <a:endParaRPr lang="zh-CN" altLang="en-US" sz="2100" dirty="0"/>
          </a:p>
          <a:p>
            <a:pPr lvl="1">
              <a:lnSpc>
                <a:spcPct val="120000"/>
              </a:lnSpc>
              <a:spcBef>
                <a:spcPts val="600"/>
              </a:spcBef>
            </a:pPr>
            <a:r>
              <a:rPr lang="zh-CN" altLang="en-US" sz="2100" dirty="0"/>
              <a:t>结构化维护不仅能减少维护的工作量，还能提高维护的质量</a:t>
            </a:r>
            <a:r>
              <a:rPr lang="zh-CN" altLang="en-US" sz="2100" dirty="0"/>
              <a:t>。</a:t>
            </a:r>
            <a:endParaRPr lang="zh-CN" altLang="en-US" sz="2100" dirty="0"/>
          </a:p>
        </p:txBody>
      </p:sp>
      <p:sp>
        <p:nvSpPr>
          <p:cNvPr id="2" name="日期占位符 1"/>
          <p:cNvSpPr>
            <a:spLocks noGrp="1"/>
          </p:cNvSpPr>
          <p:nvPr>
            <p:ph type="dt" sz="half" idx="10"/>
          </p:nvPr>
        </p:nvSpPr>
        <p:spPr/>
        <p:txBody>
          <a:bodyPr/>
          <a:lstStyle/>
          <a:p>
            <a:fld id="{C5992372-49B4-4106-94DB-5B72C5B54E36}"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xEl>
                                              <p:pRg st="4" end="4"/>
                                            </p:txEl>
                                          </p:spTgt>
                                        </p:tgtEl>
                                        <p:attrNameLst>
                                          <p:attrName>style.visibility</p:attrName>
                                        </p:attrNameLst>
                                      </p:cBhvr>
                                      <p:to>
                                        <p:strVal val="visible"/>
                                      </p:to>
                                    </p:set>
                                    <p:animEffect transition="in" filter="fade">
                                      <p:cBhvr>
                                        <p:cTn id="7" dur="500"/>
                                        <p:tgtEl>
                                          <p:spTgt spid="39">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9">
                                            <p:txEl>
                                              <p:pRg st="5" end="5"/>
                                            </p:txEl>
                                          </p:spTgt>
                                        </p:tgtEl>
                                        <p:attrNameLst>
                                          <p:attrName>style.visibility</p:attrName>
                                        </p:attrNameLst>
                                      </p:cBhvr>
                                      <p:to>
                                        <p:strVal val="visible"/>
                                      </p:to>
                                    </p:set>
                                    <p:animEffect transition="in" filter="fade">
                                      <p:cBhvr>
                                        <p:cTn id="10" dur="500"/>
                                        <p:tgtEl>
                                          <p:spTgt spid="39">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xEl>
                                              <p:pRg st="6" end="6"/>
                                            </p:txEl>
                                          </p:spTgt>
                                        </p:tgtEl>
                                        <p:attrNameLst>
                                          <p:attrName>style.visibility</p:attrName>
                                        </p:attrNameLst>
                                      </p:cBhvr>
                                      <p:to>
                                        <p:strVal val="visible"/>
                                      </p:to>
                                    </p:set>
                                    <p:animEffect transition="in" filter="fade">
                                      <p:cBhvr>
                                        <p:cTn id="13" dur="500"/>
                                        <p:tgtEl>
                                          <p:spTgt spid="39">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9">
                                            <p:txEl>
                                              <p:pRg st="7" end="7"/>
                                            </p:txEl>
                                          </p:spTgt>
                                        </p:tgtEl>
                                        <p:attrNameLst>
                                          <p:attrName>style.visibility</p:attrName>
                                        </p:attrNameLst>
                                      </p:cBhvr>
                                      <p:to>
                                        <p:strVal val="visible"/>
                                      </p:to>
                                    </p:set>
                                    <p:animEffect transition="in" filter="fade">
                                      <p:cBhvr>
                                        <p:cTn id="16" dur="500"/>
                                        <p:tgtEl>
                                          <p:spTgt spid="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title"/>
          </p:nvPr>
        </p:nvSpPr>
        <p:spPr/>
        <p:txBody>
          <a:bodyPr>
            <a:normAutofit/>
          </a:bodyPr>
          <a:lstStyle/>
          <a:p>
            <a:r>
              <a:rPr lang="zh-CN" altLang="zh-CN" dirty="0" smtClean="0">
                <a:latin typeface="+mj-ea"/>
              </a:rPr>
              <a:t>软件维护</a:t>
            </a:r>
            <a:r>
              <a:rPr lang="zh-CN" altLang="zh-CN" dirty="0">
                <a:latin typeface="+mj-ea"/>
              </a:rPr>
              <a:t>过程</a:t>
            </a:r>
            <a:endParaRPr lang="zh-CN" altLang="en-US" dirty="0">
              <a:latin typeface="+mj-ea"/>
            </a:endParaRPr>
          </a:p>
        </p:txBody>
      </p:sp>
      <p:sp>
        <p:nvSpPr>
          <p:cNvPr id="3" name="内容占位符 2"/>
          <p:cNvSpPr>
            <a:spLocks noGrp="1"/>
          </p:cNvSpPr>
          <p:nvPr>
            <p:ph idx="1"/>
          </p:nvPr>
        </p:nvSpPr>
        <p:spPr>
          <a:xfrm>
            <a:off x="6472019" y="1058854"/>
            <a:ext cx="2386231" cy="2296681"/>
          </a:xfrm>
        </p:spPr>
        <p:txBody>
          <a:bodyPr>
            <a:noAutofit/>
          </a:bodyPr>
          <a:lstStyle/>
          <a:p>
            <a:pPr>
              <a:lnSpc>
                <a:spcPct val="100000"/>
              </a:lnSpc>
              <a:defRPr/>
            </a:pPr>
            <a:r>
              <a:rPr lang="zh-CN" altLang="en-US" sz="2000" dirty="0"/>
              <a:t>维护组织</a:t>
            </a:r>
            <a:endParaRPr lang="en-US" altLang="zh-CN" sz="2000" dirty="0"/>
          </a:p>
          <a:p>
            <a:pPr>
              <a:lnSpc>
                <a:spcPct val="100000"/>
              </a:lnSpc>
              <a:defRPr/>
            </a:pPr>
            <a:r>
              <a:rPr lang="zh-CN" altLang="en-US" sz="2000" dirty="0"/>
              <a:t>维护报告</a:t>
            </a:r>
            <a:endParaRPr lang="en-US" altLang="zh-CN" sz="2000" dirty="0"/>
          </a:p>
          <a:p>
            <a:pPr>
              <a:lnSpc>
                <a:spcPct val="100000"/>
              </a:lnSpc>
              <a:defRPr/>
            </a:pPr>
            <a:r>
              <a:rPr lang="zh-CN" altLang="en-US" sz="2000" dirty="0"/>
              <a:t>工作流程</a:t>
            </a:r>
            <a:endParaRPr lang="en-US" altLang="zh-CN" sz="2000" dirty="0"/>
          </a:p>
          <a:p>
            <a:pPr>
              <a:lnSpc>
                <a:spcPct val="100000"/>
              </a:lnSpc>
              <a:defRPr/>
            </a:pPr>
            <a:r>
              <a:rPr lang="zh-CN" altLang="en-US" sz="2000" dirty="0"/>
              <a:t>维护记录的保存</a:t>
            </a:r>
            <a:endParaRPr lang="en-US" altLang="zh-CN" sz="2000" dirty="0"/>
          </a:p>
          <a:p>
            <a:pPr>
              <a:lnSpc>
                <a:spcPct val="100000"/>
              </a:lnSpc>
              <a:defRPr/>
            </a:pPr>
            <a:r>
              <a:rPr lang="zh-CN" altLang="en-US" sz="2000" dirty="0"/>
              <a:t>对维护的评价</a:t>
            </a:r>
            <a:endParaRPr lang="zh-CN" altLang="en-US" sz="2000" dirty="0"/>
          </a:p>
        </p:txBody>
      </p:sp>
      <p:sp>
        <p:nvSpPr>
          <p:cNvPr id="3077" name="Rectangle 2"/>
          <p:cNvSpPr>
            <a:spLocks noChangeArrowheads="1"/>
          </p:cNvSpPr>
          <p:nvPr/>
        </p:nvSpPr>
        <p:spPr bwMode="auto">
          <a:xfrm>
            <a:off x="1143001" y="-150041"/>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1350"/>
          </a:p>
        </p:txBody>
      </p:sp>
      <p:graphicFrame>
        <p:nvGraphicFramePr>
          <p:cNvPr id="3074" name="Object 1"/>
          <p:cNvGraphicFramePr>
            <a:graphicFrameLocks noChangeAspect="1"/>
          </p:cNvGraphicFramePr>
          <p:nvPr/>
        </p:nvGraphicFramePr>
        <p:xfrm>
          <a:off x="622141" y="2724092"/>
          <a:ext cx="7542527" cy="1898995"/>
        </p:xfrm>
        <a:graphic>
          <a:graphicData uri="http://schemas.openxmlformats.org/presentationml/2006/ole">
            <mc:AlternateContent xmlns:mc="http://schemas.openxmlformats.org/markup-compatibility/2006">
              <mc:Choice xmlns:v="urn:schemas-microsoft-com:vml" Requires="v">
                <p:oleObj spid="_x0000_s12301" name="Visio" r:id="rId1" imgW="7933690" imgH="2007870" progId="Visio.Drawing.11">
                  <p:embed/>
                </p:oleObj>
              </mc:Choice>
              <mc:Fallback>
                <p:oleObj name="Visio" r:id="rId1" imgW="7933690" imgH="200787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141" y="2724092"/>
                        <a:ext cx="7542527" cy="1898995"/>
                      </a:xfrm>
                      <a:prstGeom prst="rect">
                        <a:avLst/>
                      </a:prstGeom>
                      <a:noFill/>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4" name="文本框 3"/>
          <p:cNvSpPr txBox="1"/>
          <p:nvPr/>
        </p:nvSpPr>
        <p:spPr>
          <a:xfrm>
            <a:off x="658607" y="1176338"/>
            <a:ext cx="5408269" cy="1200329"/>
          </a:xfrm>
          <a:prstGeom prst="rect">
            <a:avLst/>
          </a:prstGeom>
          <a:noFill/>
        </p:spPr>
        <p:txBody>
          <a:bodyPr wrap="square" rtlCol="0">
            <a:spAutoFit/>
          </a:bodyPr>
          <a:lstStyle/>
          <a:p>
            <a:pPr>
              <a:lnSpc>
                <a:spcPct val="120000"/>
              </a:lnSpc>
            </a:pPr>
            <a:r>
              <a:rPr lang="zh-CN" altLang="en-US" sz="2000" dirty="0">
                <a:latin typeface="+mj-ea"/>
                <a:ea typeface="+mj-ea"/>
              </a:rPr>
              <a:t>维护</a:t>
            </a:r>
            <a:r>
              <a:rPr lang="zh-CN" altLang="en-US" sz="2000" dirty="0">
                <a:latin typeface="+mj-ea"/>
                <a:ea typeface="+mj-ea"/>
              </a:rPr>
              <a:t>就是修改软件；另一</a:t>
            </a:r>
            <a:r>
              <a:rPr lang="zh-CN" altLang="en-US" sz="2000" dirty="0">
                <a:latin typeface="+mj-ea"/>
                <a:ea typeface="+mj-ea"/>
              </a:rPr>
              <a:t>个关键词是</a:t>
            </a:r>
            <a:r>
              <a:rPr lang="zh-CN" altLang="en-US" sz="2000" dirty="0">
                <a:latin typeface="+mj-ea"/>
                <a:ea typeface="+mj-ea"/>
              </a:rPr>
              <a:t>“过程”，过程暗喻不是单一的活动，是活动的集合和活动的有序组合，过程就需要管理</a:t>
            </a:r>
            <a:r>
              <a:rPr lang="zh-CN" altLang="en-US" sz="2000" dirty="0">
                <a:latin typeface="+mj-ea"/>
                <a:ea typeface="+mj-ea"/>
              </a:rPr>
              <a:t>。</a:t>
            </a:r>
            <a:endParaRPr lang="en-US" altLang="zh-CN" sz="2000" dirty="0">
              <a:latin typeface="+mj-ea"/>
              <a:ea typeface="+mj-ea"/>
            </a:endParaRPr>
          </a:p>
        </p:txBody>
      </p:sp>
      <p:sp>
        <p:nvSpPr>
          <p:cNvPr id="5" name="日期占位符 4"/>
          <p:cNvSpPr>
            <a:spLocks noGrp="1"/>
          </p:cNvSpPr>
          <p:nvPr>
            <p:ph type="dt" sz="half" idx="10"/>
          </p:nvPr>
        </p:nvSpPr>
        <p:spPr/>
        <p:txBody>
          <a:bodyPr/>
          <a:lstStyle/>
          <a:p>
            <a:fld id="{AC6C6AD1-91E7-4114-974D-6EB070D13F94}"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4" name="标题 3"/>
          <p:cNvSpPr>
            <a:spLocks noGrp="1"/>
          </p:cNvSpPr>
          <p:nvPr>
            <p:ph type="title"/>
          </p:nvPr>
        </p:nvSpPr>
        <p:spPr/>
        <p:txBody>
          <a:bodyPr/>
          <a:lstStyle/>
          <a:p>
            <a:r>
              <a:rPr lang="zh-CN" altLang="en-US" dirty="0"/>
              <a:t>软件维护过程</a:t>
            </a:r>
            <a:endParaRPr lang="zh-CN" altLang="en-US" dirty="0"/>
          </a:p>
        </p:txBody>
      </p:sp>
      <p:sp>
        <p:nvSpPr>
          <p:cNvPr id="2" name="日期占位符 1"/>
          <p:cNvSpPr>
            <a:spLocks noGrp="1"/>
          </p:cNvSpPr>
          <p:nvPr>
            <p:ph type="dt" sz="half" idx="10"/>
          </p:nvPr>
        </p:nvSpPr>
        <p:spPr/>
        <p:txBody>
          <a:bodyPr/>
          <a:lstStyle/>
          <a:p>
            <a:fld id="{5541431C-00D1-4A6C-9486-495E1DB982A6}" type="datetime1">
              <a:rPr lang="zh-CN" altLang="en-US" smtClean="0"/>
            </a:fld>
            <a:endParaRPr lang="zh-CN" altLang="en-US" dirty="0"/>
          </a:p>
        </p:txBody>
      </p:sp>
      <p:sp>
        <p:nvSpPr>
          <p:cNvPr id="39" name="页脚占位符 38"/>
          <p:cNvSpPr>
            <a:spLocks noGrp="1"/>
          </p:cNvSpPr>
          <p:nvPr>
            <p:ph type="ftr" sz="quarter" idx="11"/>
          </p:nvPr>
        </p:nvSpPr>
        <p:spPr/>
        <p:txBody>
          <a:bodyPr/>
          <a:lstStyle/>
          <a:p>
            <a:r>
              <a:rPr lang="zh-CN" altLang="en-US" smtClean="0"/>
              <a:t>软件工程</a:t>
            </a:r>
            <a:endParaRPr lang="zh-CN" altLang="en-US" dirty="0"/>
          </a:p>
        </p:txBody>
      </p:sp>
      <p:pic>
        <p:nvPicPr>
          <p:cNvPr id="40" name="图片 39"/>
          <p:cNvPicPr>
            <a:picLocks noChangeAspect="1"/>
          </p:cNvPicPr>
          <p:nvPr/>
        </p:nvPicPr>
        <p:blipFill>
          <a:blip r:embed="rId1"/>
          <a:stretch>
            <a:fillRect/>
          </a:stretch>
        </p:blipFill>
        <p:spPr>
          <a:xfrm>
            <a:off x="958596" y="1031817"/>
            <a:ext cx="7575804" cy="33049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本次</a:t>
            </a:r>
            <a:r>
              <a:rPr lang="zh-CN" altLang="en-US" dirty="0" smtClean="0"/>
              <a:t>课程</a:t>
            </a:r>
            <a:r>
              <a:rPr lang="zh-CN" altLang="en-US" b="1" dirty="0" smtClean="0"/>
              <a:t>速递</a:t>
            </a:r>
            <a:endParaRPr lang="zh-CN" altLang="en-US" b="1" dirty="0"/>
          </a:p>
        </p:txBody>
      </p:sp>
      <p:sp>
        <p:nvSpPr>
          <p:cNvPr id="3" name="内容占位符 2"/>
          <p:cNvSpPr>
            <a:spLocks noGrp="1"/>
          </p:cNvSpPr>
          <p:nvPr>
            <p:ph idx="1"/>
          </p:nvPr>
        </p:nvSpPr>
        <p:spPr>
          <a:xfrm>
            <a:off x="979714" y="909936"/>
            <a:ext cx="7878536" cy="3517687"/>
          </a:xfrm>
        </p:spPr>
        <p:txBody>
          <a:bodyPr>
            <a:normAutofit lnSpcReduction="10000"/>
          </a:bodyPr>
          <a:lstStyle/>
          <a:p>
            <a:pPr marL="457200" indent="-457200">
              <a:lnSpc>
                <a:spcPct val="120000"/>
              </a:lnSpc>
            </a:pPr>
            <a:r>
              <a:rPr lang="zh-CN" altLang="en-US" dirty="0" smtClean="0">
                <a:solidFill>
                  <a:schemeClr val="bg2">
                    <a:lumMod val="50000"/>
                  </a:schemeClr>
                </a:solidFill>
                <a:latin typeface="+mj-ea"/>
                <a:ea typeface="+mj-ea"/>
              </a:rPr>
              <a:t>第</a:t>
            </a:r>
            <a:r>
              <a:rPr lang="en-US" altLang="zh-CN" dirty="0" smtClean="0">
                <a:solidFill>
                  <a:schemeClr val="bg2">
                    <a:lumMod val="50000"/>
                  </a:schemeClr>
                </a:solidFill>
                <a:latin typeface="+mj-ea"/>
                <a:ea typeface="+mj-ea"/>
              </a:rPr>
              <a:t>14</a:t>
            </a:r>
            <a:r>
              <a:rPr lang="zh-CN" altLang="en-US" dirty="0" smtClean="0">
                <a:solidFill>
                  <a:schemeClr val="bg2">
                    <a:lumMod val="50000"/>
                  </a:schemeClr>
                </a:solidFill>
                <a:latin typeface="+mj-ea"/>
                <a:ea typeface="+mj-ea"/>
              </a:rPr>
              <a:t>章 </a:t>
            </a:r>
            <a:r>
              <a:rPr lang="zh-CN" altLang="en-US" dirty="0" smtClean="0">
                <a:solidFill>
                  <a:schemeClr val="bg2">
                    <a:lumMod val="50000"/>
                  </a:schemeClr>
                </a:solidFill>
              </a:rPr>
              <a:t>软件交付与维护</a:t>
            </a:r>
            <a:endParaRPr lang="en-US" altLang="zh-CN" dirty="0" smtClean="0">
              <a:solidFill>
                <a:schemeClr val="bg2">
                  <a:lumMod val="50000"/>
                </a:schemeClr>
              </a:solidFill>
            </a:endParaRPr>
          </a:p>
          <a:p>
            <a:pPr marL="1108710" lvl="1" indent="-457200">
              <a:lnSpc>
                <a:spcPct val="120000"/>
              </a:lnSpc>
            </a:pPr>
            <a:r>
              <a:rPr lang="zh-CN" altLang="en-US" dirty="0" smtClean="0">
                <a:solidFill>
                  <a:schemeClr val="bg2">
                    <a:lumMod val="50000"/>
                  </a:schemeClr>
                </a:solidFill>
              </a:rPr>
              <a:t>软件部署与交付</a:t>
            </a:r>
            <a:endParaRPr lang="en-US" altLang="zh-CN" dirty="0" smtClean="0">
              <a:solidFill>
                <a:schemeClr val="bg2">
                  <a:lumMod val="50000"/>
                </a:schemeClr>
              </a:solidFill>
            </a:endParaRPr>
          </a:p>
          <a:p>
            <a:pPr marL="1108710" lvl="1" indent="-457200">
              <a:lnSpc>
                <a:spcPct val="120000"/>
              </a:lnSpc>
            </a:pPr>
            <a:r>
              <a:rPr lang="zh-CN" altLang="en-US" dirty="0" smtClean="0">
                <a:solidFill>
                  <a:schemeClr val="bg2">
                    <a:lumMod val="50000"/>
                  </a:schemeClr>
                </a:solidFill>
              </a:rPr>
              <a:t>软件演化与维护</a:t>
            </a:r>
            <a:endParaRPr lang="en-US" altLang="zh-CN" dirty="0" smtClean="0">
              <a:solidFill>
                <a:schemeClr val="bg2">
                  <a:lumMod val="50000"/>
                </a:schemeClr>
              </a:solidFill>
            </a:endParaRPr>
          </a:p>
          <a:p>
            <a:pPr lvl="2"/>
            <a:r>
              <a:rPr lang="zh-CN" altLang="en-US" dirty="0"/>
              <a:t>调试</a:t>
            </a:r>
            <a:endParaRPr lang="en-US" altLang="zh-CN" dirty="0"/>
          </a:p>
          <a:p>
            <a:pPr lvl="2"/>
            <a:r>
              <a:rPr lang="zh-CN" altLang="en-US" dirty="0"/>
              <a:t>维护</a:t>
            </a:r>
            <a:endParaRPr lang="en-US" altLang="zh-CN" dirty="0"/>
          </a:p>
          <a:p>
            <a:pPr lvl="2"/>
            <a:r>
              <a:rPr lang="zh-CN" altLang="en-US" dirty="0"/>
              <a:t>重构</a:t>
            </a:r>
            <a:endParaRPr lang="en-US" altLang="zh-CN" dirty="0"/>
          </a:p>
          <a:p>
            <a:pPr lvl="2"/>
            <a:r>
              <a:rPr lang="zh-CN" altLang="en-US" dirty="0"/>
              <a:t>软件再工程</a:t>
            </a:r>
            <a:r>
              <a:rPr lang="zh-CN" altLang="en-US" dirty="0" smtClean="0"/>
              <a:t>过程</a:t>
            </a:r>
            <a:endParaRPr lang="zh-CN" altLang="en-US" dirty="0"/>
          </a:p>
        </p:txBody>
      </p:sp>
      <p:sp>
        <p:nvSpPr>
          <p:cNvPr id="7" name="日期占位符 6"/>
          <p:cNvSpPr>
            <a:spLocks noGrp="1"/>
          </p:cNvSpPr>
          <p:nvPr>
            <p:ph type="dt" sz="half" idx="10"/>
          </p:nvPr>
        </p:nvSpPr>
        <p:spPr/>
        <p:txBody>
          <a:bodyPr/>
          <a:lstStyle/>
          <a:p>
            <a:fld id="{17B9B125-CBDC-4E6A-8DE4-F19FC924BDC3}" type="datetime1">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dirty="0" smtClean="0"/>
              <a:t>软件工程</a:t>
            </a:r>
            <a:endParaRPr lang="zh-CN" altLang="en-US" dirty="0"/>
          </a:p>
        </p:txBody>
      </p:sp>
      <p:sp>
        <p:nvSpPr>
          <p:cNvPr id="9" name="灯片编号占位符 8"/>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10" name="图片 9"/>
          <p:cNvPicPr>
            <a:picLocks noChangeAspect="1"/>
          </p:cNvPicPr>
          <p:nvPr/>
        </p:nvPicPr>
        <p:blipFill>
          <a:blip r:embed="rId1">
            <a:clrChange>
              <a:clrFrom>
                <a:srgbClr val="F6F6F6"/>
              </a:clrFrom>
              <a:clrTo>
                <a:srgbClr val="F6F6F6">
                  <a:alpha val="0"/>
                </a:srgbClr>
              </a:clrTo>
            </a:clrChange>
          </a:blip>
          <a:stretch>
            <a:fillRect/>
          </a:stretch>
        </p:blipFill>
        <p:spPr>
          <a:xfrm>
            <a:off x="5719422" y="1518906"/>
            <a:ext cx="3098189" cy="32530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软件系统的文档</a:t>
            </a:r>
            <a:endParaRPr lang="zh-CN" altLang="en-US" dirty="0"/>
          </a:p>
        </p:txBody>
      </p:sp>
      <p:sp>
        <p:nvSpPr>
          <p:cNvPr id="60420" name="Rectangle 3"/>
          <p:cNvSpPr>
            <a:spLocks noGrp="1" noChangeArrowheads="1"/>
          </p:cNvSpPr>
          <p:nvPr>
            <p:ph idx="1"/>
          </p:nvPr>
        </p:nvSpPr>
        <p:spPr/>
        <p:txBody>
          <a:bodyPr>
            <a:normAutofit fontScale="77500" lnSpcReduction="20000"/>
          </a:bodyPr>
          <a:lstStyle/>
          <a:p>
            <a:pPr eaLnBrk="1" hangingPunct="1">
              <a:lnSpc>
                <a:spcPct val="115000"/>
              </a:lnSpc>
            </a:pPr>
            <a:r>
              <a:rPr lang="zh-CN" altLang="en-US" dirty="0">
                <a:latin typeface="+mn-ea"/>
              </a:rPr>
              <a:t>文档是影响软件可维护性的决定因素。往往文档比程序代码更重要。</a:t>
            </a:r>
            <a:endParaRPr lang="en-US" altLang="zh-CN" dirty="0">
              <a:latin typeface="+mn-ea"/>
            </a:endParaRPr>
          </a:p>
          <a:p>
            <a:pPr>
              <a:lnSpc>
                <a:spcPct val="130000"/>
              </a:lnSpc>
            </a:pPr>
            <a:r>
              <a:rPr lang="zh-CN" altLang="en-US" dirty="0">
                <a:latin typeface="+mn-ea"/>
              </a:rPr>
              <a:t>软件文档应该满足下述要求：</a:t>
            </a:r>
            <a:endParaRPr lang="zh-CN" altLang="en-US" dirty="0">
              <a:latin typeface="+mn-ea"/>
            </a:endParaRPr>
          </a:p>
          <a:p>
            <a:pPr>
              <a:lnSpc>
                <a:spcPct val="130000"/>
              </a:lnSpc>
              <a:buNone/>
            </a:pPr>
            <a:r>
              <a:rPr lang="en-US" altLang="zh-CN" dirty="0">
                <a:latin typeface="+mn-ea"/>
              </a:rPr>
              <a:t>   (1) </a:t>
            </a:r>
            <a:r>
              <a:rPr lang="zh-CN" altLang="en-US" dirty="0">
                <a:latin typeface="+mn-ea"/>
              </a:rPr>
              <a:t>必须描述如何使用这个系统，没有这种描述时即使是最简单的系统也无法使用；</a:t>
            </a:r>
            <a:endParaRPr lang="zh-CN" altLang="en-US" dirty="0">
              <a:latin typeface="+mn-ea"/>
            </a:endParaRPr>
          </a:p>
          <a:p>
            <a:pPr>
              <a:lnSpc>
                <a:spcPct val="130000"/>
              </a:lnSpc>
              <a:buNone/>
            </a:pPr>
            <a:r>
              <a:rPr lang="en-US" altLang="zh-CN" dirty="0">
                <a:latin typeface="+mn-ea"/>
              </a:rPr>
              <a:t>   (2) </a:t>
            </a:r>
            <a:r>
              <a:rPr lang="zh-CN" altLang="en-US" dirty="0">
                <a:latin typeface="+mn-ea"/>
              </a:rPr>
              <a:t>必须描述怎样安装和管理这个系统；</a:t>
            </a:r>
            <a:endParaRPr lang="zh-CN" altLang="en-US" dirty="0">
              <a:latin typeface="+mn-ea"/>
            </a:endParaRPr>
          </a:p>
          <a:p>
            <a:pPr>
              <a:lnSpc>
                <a:spcPct val="130000"/>
              </a:lnSpc>
              <a:buNone/>
            </a:pPr>
            <a:r>
              <a:rPr lang="en-US" altLang="zh-CN" dirty="0">
                <a:latin typeface="+mn-ea"/>
              </a:rPr>
              <a:t>   (3) </a:t>
            </a:r>
            <a:r>
              <a:rPr lang="zh-CN" altLang="en-US" dirty="0">
                <a:latin typeface="+mn-ea"/>
              </a:rPr>
              <a:t>必须描述系统需求和设计；</a:t>
            </a:r>
            <a:endParaRPr lang="zh-CN" altLang="en-US" dirty="0">
              <a:latin typeface="+mn-ea"/>
            </a:endParaRPr>
          </a:p>
          <a:p>
            <a:pPr>
              <a:lnSpc>
                <a:spcPct val="130000"/>
              </a:lnSpc>
              <a:buNone/>
            </a:pPr>
            <a:r>
              <a:rPr lang="en-US" altLang="zh-CN" dirty="0">
                <a:latin typeface="+mn-ea"/>
              </a:rPr>
              <a:t>   (4) </a:t>
            </a:r>
            <a:r>
              <a:rPr lang="zh-CN" altLang="en-US" dirty="0">
                <a:latin typeface="+mn-ea"/>
              </a:rPr>
              <a:t>必须描述系统的实现和测试，以便使系统成为可维护的。</a:t>
            </a:r>
            <a:endParaRPr lang="zh-CN" altLang="en-US" dirty="0">
              <a:latin typeface="+mn-ea"/>
            </a:endParaRPr>
          </a:p>
        </p:txBody>
      </p:sp>
      <p:sp>
        <p:nvSpPr>
          <p:cNvPr id="3" name="日期占位符 2"/>
          <p:cNvSpPr>
            <a:spLocks noGrp="1"/>
          </p:cNvSpPr>
          <p:nvPr>
            <p:ph type="dt" sz="half" idx="10"/>
          </p:nvPr>
        </p:nvSpPr>
        <p:spPr/>
        <p:txBody>
          <a:bodyPr/>
          <a:lstStyle/>
          <a:p>
            <a:fld id="{0CF30DD8-19D7-4B54-8E82-97DD2C5E2857}"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5"/>
          <p:cNvSpPr>
            <a:spLocks noGrp="1"/>
          </p:cNvSpPr>
          <p:nvPr>
            <p:ph type="sldNum" sz="quarter" idx="12"/>
          </p:nvPr>
        </p:nvSpPr>
        <p:spPr/>
        <p:txBody>
          <a:bodyPr/>
          <a:lstStyle/>
          <a:p>
            <a:pPr>
              <a:defRPr/>
            </a:pPr>
            <a:fld id="{AD299F46-6BB3-41FA-BF6D-01099D664221}" type="slidenum">
              <a:rPr lang="zh-CN" altLang="en-US"/>
            </a:fld>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a:xfrm>
            <a:off x="768097" y="1064871"/>
            <a:ext cx="7832833" cy="3667150"/>
          </a:xfrm>
        </p:spPr>
        <p:txBody>
          <a:bodyPr>
            <a:normAutofit/>
          </a:bodyPr>
          <a:lstStyle/>
          <a:p>
            <a:pPr>
              <a:lnSpc>
                <a:spcPct val="115000"/>
              </a:lnSpc>
            </a:pPr>
            <a:r>
              <a:rPr lang="zh-CN" altLang="en-US" sz="2400" dirty="0">
                <a:latin typeface="+mn-ea"/>
              </a:rPr>
              <a:t>软件系统的文档可以分为用户文档和系统文档两类。</a:t>
            </a:r>
            <a:endParaRPr lang="en-US" altLang="zh-CN" sz="2400" dirty="0">
              <a:latin typeface="+mn-ea"/>
            </a:endParaRPr>
          </a:p>
          <a:p>
            <a:pPr marL="342900" indent="-342900">
              <a:lnSpc>
                <a:spcPct val="115000"/>
              </a:lnSpc>
              <a:buFont typeface="+mj-lt"/>
              <a:buAutoNum type="arabicPeriod"/>
            </a:pPr>
            <a:r>
              <a:rPr lang="zh-CN" altLang="en-US" sz="2400" b="1" dirty="0">
                <a:solidFill>
                  <a:srgbClr val="FF0000"/>
                </a:solidFill>
                <a:latin typeface="+mn-ea"/>
              </a:rPr>
              <a:t>用户文档</a:t>
            </a:r>
            <a:r>
              <a:rPr lang="zh-CN" altLang="en-US" sz="2400" dirty="0">
                <a:latin typeface="+mn-ea"/>
              </a:rPr>
              <a:t>主要描述系统功能和使用方法，并不关心这些功能是怎样实现的。</a:t>
            </a:r>
            <a:endParaRPr lang="en-US" altLang="zh-CN" sz="2400" dirty="0">
              <a:latin typeface="+mn-ea"/>
            </a:endParaRPr>
          </a:p>
          <a:p>
            <a:pPr marL="342900" indent="-342900">
              <a:lnSpc>
                <a:spcPct val="115000"/>
              </a:lnSpc>
              <a:buFont typeface="+mj-lt"/>
              <a:buAutoNum type="arabicPeriod"/>
            </a:pPr>
            <a:r>
              <a:rPr lang="zh-CN" altLang="en-US" sz="2400" b="1" dirty="0">
                <a:solidFill>
                  <a:srgbClr val="FF0000"/>
                </a:solidFill>
                <a:latin typeface="+mn-ea"/>
              </a:rPr>
              <a:t>系统文档</a:t>
            </a:r>
            <a:r>
              <a:rPr lang="zh-CN" altLang="en-US" sz="2400" dirty="0">
                <a:latin typeface="+mn-ea"/>
              </a:rPr>
              <a:t>描述系统设计、实现和测试等各方面的内容。</a:t>
            </a:r>
            <a:endParaRPr lang="zh-CN" altLang="en-US" sz="2400" dirty="0">
              <a:latin typeface="+mn-ea"/>
            </a:endParaRPr>
          </a:p>
        </p:txBody>
      </p:sp>
      <p:sp>
        <p:nvSpPr>
          <p:cNvPr id="4" name="灯片编号占位符 5"/>
          <p:cNvSpPr>
            <a:spLocks noGrp="1"/>
          </p:cNvSpPr>
          <p:nvPr>
            <p:ph type="sldNum" sz="quarter" idx="12"/>
          </p:nvPr>
        </p:nvSpPr>
        <p:spPr/>
        <p:txBody>
          <a:bodyPr/>
          <a:lstStyle/>
          <a:p>
            <a:pPr>
              <a:defRPr/>
            </a:pPr>
            <a:fld id="{6F3F8B35-E190-4505-9818-8190845F5256}" type="slidenum">
              <a:rPr lang="zh-CN" altLang="en-US"/>
            </a:fld>
            <a:endParaRPr lang="en-US" altLang="zh-CN"/>
          </a:p>
        </p:txBody>
      </p:sp>
      <p:sp>
        <p:nvSpPr>
          <p:cNvPr id="2" name="标题 1"/>
          <p:cNvSpPr>
            <a:spLocks noGrp="1"/>
          </p:cNvSpPr>
          <p:nvPr>
            <p:ph type="title"/>
          </p:nvPr>
        </p:nvSpPr>
        <p:spPr/>
        <p:txBody>
          <a:bodyPr/>
          <a:lstStyle/>
          <a:p>
            <a:r>
              <a:rPr lang="zh-CN" altLang="en-US" dirty="0"/>
              <a:t>软件系统的文档类型</a:t>
            </a:r>
            <a:endParaRPr lang="zh-CN" altLang="en-US" dirty="0"/>
          </a:p>
        </p:txBody>
      </p:sp>
      <p:sp>
        <p:nvSpPr>
          <p:cNvPr id="3" name="日期占位符 2"/>
          <p:cNvSpPr>
            <a:spLocks noGrp="1"/>
          </p:cNvSpPr>
          <p:nvPr>
            <p:ph type="dt" sz="half" idx="10"/>
          </p:nvPr>
        </p:nvSpPr>
        <p:spPr/>
        <p:txBody>
          <a:bodyPr/>
          <a:lstStyle/>
          <a:p>
            <a:fld id="{A466586A-8EB2-49F6-99DE-E374F0609783}"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pic>
        <p:nvPicPr>
          <p:cNvPr id="7" name="Picture 4" descr="MCj02403510000[1]"/>
          <p:cNvPicPr>
            <a:picLocks noChangeAspect="1" noChangeArrowheads="1"/>
          </p:cNvPicPr>
          <p:nvPr/>
        </p:nvPicPr>
        <p:blipFill>
          <a:blip r:embed="rId1" cstate="print"/>
          <a:srcRect/>
          <a:stretch>
            <a:fillRect/>
          </a:stretch>
        </p:blipFill>
        <p:spPr bwMode="auto">
          <a:xfrm>
            <a:off x="6819106" y="3484280"/>
            <a:ext cx="1674019" cy="937022"/>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用户文档</a:t>
            </a:r>
            <a:endParaRPr lang="zh-CN" altLang="en-US" dirty="0"/>
          </a:p>
        </p:txBody>
      </p:sp>
      <p:sp>
        <p:nvSpPr>
          <p:cNvPr id="3" name="文本占位符 2"/>
          <p:cNvSpPr>
            <a:spLocks noGrp="1"/>
          </p:cNvSpPr>
          <p:nvPr>
            <p:ph idx="1"/>
          </p:nvPr>
        </p:nvSpPr>
        <p:spPr>
          <a:xfrm>
            <a:off x="768097" y="902824"/>
            <a:ext cx="7924490" cy="3771322"/>
          </a:xfrm>
        </p:spPr>
        <p:txBody>
          <a:bodyPr>
            <a:noAutofit/>
          </a:bodyPr>
          <a:lstStyle/>
          <a:p>
            <a:pPr>
              <a:lnSpc>
                <a:spcPct val="100000"/>
              </a:lnSpc>
              <a:spcBef>
                <a:spcPts val="600"/>
              </a:spcBef>
            </a:pPr>
            <a:r>
              <a:rPr lang="zh-CN" altLang="en-US" sz="2000" dirty="0">
                <a:latin typeface="+mn-ea"/>
              </a:rPr>
              <a:t>用户文档是用户了解系统的第一步，它应该能使用户获得对系统的准确的初步印象。文档的结构方式应该使用户能够方便地根据需要阅读有关的内容。</a:t>
            </a:r>
            <a:endParaRPr lang="zh-CN" altLang="en-US" sz="2000" dirty="0">
              <a:latin typeface="+mn-ea"/>
            </a:endParaRPr>
          </a:p>
          <a:p>
            <a:pPr>
              <a:lnSpc>
                <a:spcPct val="100000"/>
              </a:lnSpc>
              <a:spcBef>
                <a:spcPts val="600"/>
              </a:spcBef>
            </a:pPr>
            <a:r>
              <a:rPr lang="zh-CN" altLang="en-US" sz="2000" dirty="0">
                <a:latin typeface="+mn-ea"/>
              </a:rPr>
              <a:t>用户文档至少应该包括下述</a:t>
            </a:r>
            <a:r>
              <a:rPr lang="en-US" altLang="zh-CN" sz="2000" dirty="0">
                <a:latin typeface="+mn-ea"/>
              </a:rPr>
              <a:t>5</a:t>
            </a:r>
            <a:r>
              <a:rPr lang="zh-CN" altLang="en-US" sz="2000" dirty="0">
                <a:latin typeface="+mn-ea"/>
              </a:rPr>
              <a:t>方面的内容：</a:t>
            </a:r>
            <a:endParaRPr lang="zh-CN" altLang="en-US" sz="2000" dirty="0">
              <a:latin typeface="+mn-ea"/>
            </a:endParaRPr>
          </a:p>
          <a:p>
            <a:pPr>
              <a:lnSpc>
                <a:spcPct val="100000"/>
              </a:lnSpc>
              <a:spcBef>
                <a:spcPts val="600"/>
              </a:spcBef>
              <a:buNone/>
            </a:pPr>
            <a:r>
              <a:rPr lang="en-US" altLang="zh-CN" sz="2000" dirty="0">
                <a:latin typeface="+mn-ea"/>
              </a:rPr>
              <a:t>       (1) </a:t>
            </a:r>
            <a:r>
              <a:rPr lang="zh-CN" altLang="en-US" sz="2000" dirty="0">
                <a:latin typeface="+mn-ea"/>
              </a:rPr>
              <a:t>功能描述；     </a:t>
            </a:r>
            <a:r>
              <a:rPr lang="en-US" altLang="zh-CN" sz="2000" dirty="0">
                <a:latin typeface="+mn-ea"/>
              </a:rPr>
              <a:t>(2) </a:t>
            </a:r>
            <a:r>
              <a:rPr lang="zh-CN" altLang="en-US" sz="2000" dirty="0">
                <a:latin typeface="+mn-ea"/>
              </a:rPr>
              <a:t>安装文档；</a:t>
            </a:r>
            <a:endParaRPr lang="zh-CN" altLang="en-US" sz="2000" dirty="0">
              <a:latin typeface="+mn-ea"/>
            </a:endParaRPr>
          </a:p>
          <a:p>
            <a:pPr>
              <a:lnSpc>
                <a:spcPct val="100000"/>
              </a:lnSpc>
              <a:spcBef>
                <a:spcPts val="600"/>
              </a:spcBef>
              <a:buNone/>
            </a:pPr>
            <a:r>
              <a:rPr lang="en-US" altLang="zh-CN" sz="2000" dirty="0">
                <a:latin typeface="+mn-ea"/>
              </a:rPr>
              <a:t>       (3) </a:t>
            </a:r>
            <a:r>
              <a:rPr lang="zh-CN" altLang="en-US" sz="2000" dirty="0">
                <a:latin typeface="+mn-ea"/>
              </a:rPr>
              <a:t>使用手册；     </a:t>
            </a:r>
            <a:r>
              <a:rPr lang="en-US" altLang="zh-CN" sz="2000" dirty="0">
                <a:latin typeface="+mn-ea"/>
              </a:rPr>
              <a:t>(4) </a:t>
            </a:r>
            <a:r>
              <a:rPr lang="zh-CN" altLang="en-US" sz="2000" dirty="0">
                <a:latin typeface="+mn-ea"/>
              </a:rPr>
              <a:t>参考手册；</a:t>
            </a:r>
            <a:endParaRPr lang="zh-CN" altLang="en-US" sz="2000" dirty="0">
              <a:latin typeface="+mn-ea"/>
            </a:endParaRPr>
          </a:p>
          <a:p>
            <a:pPr>
              <a:lnSpc>
                <a:spcPct val="100000"/>
              </a:lnSpc>
              <a:spcBef>
                <a:spcPts val="600"/>
              </a:spcBef>
              <a:buNone/>
            </a:pPr>
            <a:r>
              <a:rPr lang="en-US" altLang="zh-CN" sz="2000" dirty="0">
                <a:latin typeface="+mn-ea"/>
              </a:rPr>
              <a:t>       (5) </a:t>
            </a:r>
            <a:r>
              <a:rPr lang="zh-CN" altLang="en-US" sz="2000" dirty="0">
                <a:latin typeface="+mn-ea"/>
              </a:rPr>
              <a:t>操作员指南</a:t>
            </a:r>
            <a:r>
              <a:rPr lang="en-US" altLang="zh-CN" sz="2000" dirty="0">
                <a:latin typeface="+mn-ea"/>
              </a:rPr>
              <a:t>(</a:t>
            </a:r>
            <a:r>
              <a:rPr lang="zh-CN" altLang="en-US" sz="2000" dirty="0">
                <a:latin typeface="+mn-ea"/>
              </a:rPr>
              <a:t>如果需要有系统操作员的话</a:t>
            </a:r>
            <a:r>
              <a:rPr lang="en-US" altLang="zh-CN" sz="2000" dirty="0">
                <a:latin typeface="+mn-ea"/>
              </a:rPr>
              <a:t>)</a:t>
            </a:r>
            <a:r>
              <a:rPr lang="zh-CN" altLang="en-US" sz="2000" dirty="0">
                <a:latin typeface="+mn-ea"/>
              </a:rPr>
              <a:t> 。</a:t>
            </a:r>
            <a:endParaRPr lang="zh-CN" altLang="en-US" sz="2000" dirty="0">
              <a:latin typeface="+mn-ea"/>
            </a:endParaRPr>
          </a:p>
          <a:p>
            <a:pPr>
              <a:lnSpc>
                <a:spcPct val="100000"/>
              </a:lnSpc>
              <a:spcBef>
                <a:spcPts val="600"/>
              </a:spcBef>
            </a:pPr>
            <a:r>
              <a:rPr lang="zh-CN" altLang="en-US" sz="2000" dirty="0">
                <a:latin typeface="+mn-ea"/>
              </a:rPr>
              <a:t>上述内容可以分别作为独立的文档，</a:t>
            </a:r>
            <a:endParaRPr lang="zh-CN" altLang="en-US" sz="2000" dirty="0">
              <a:latin typeface="+mn-ea"/>
            </a:endParaRPr>
          </a:p>
          <a:p>
            <a:pPr>
              <a:lnSpc>
                <a:spcPct val="100000"/>
              </a:lnSpc>
              <a:spcBef>
                <a:spcPts val="600"/>
              </a:spcBef>
              <a:buNone/>
            </a:pPr>
            <a:r>
              <a:rPr lang="zh-CN" altLang="en-US" sz="2000" dirty="0">
                <a:latin typeface="+mn-ea"/>
              </a:rPr>
              <a:t>    也可以作为一个文档的不同分册，</a:t>
            </a:r>
            <a:endParaRPr lang="zh-CN" altLang="en-US" sz="2000" dirty="0">
              <a:latin typeface="+mn-ea"/>
            </a:endParaRPr>
          </a:p>
          <a:p>
            <a:pPr>
              <a:lnSpc>
                <a:spcPct val="100000"/>
              </a:lnSpc>
              <a:spcBef>
                <a:spcPts val="600"/>
              </a:spcBef>
              <a:buNone/>
            </a:pPr>
            <a:r>
              <a:rPr lang="zh-CN" altLang="en-US" sz="2000" dirty="0">
                <a:latin typeface="+mn-ea"/>
              </a:rPr>
              <a:t>    具体做法应该由系统规模决定。</a:t>
            </a:r>
            <a:endParaRPr lang="zh-CN" altLang="en-US" sz="2000" dirty="0"/>
          </a:p>
        </p:txBody>
      </p:sp>
      <p:sp>
        <p:nvSpPr>
          <p:cNvPr id="2" name="日期占位符 1"/>
          <p:cNvSpPr>
            <a:spLocks noGrp="1"/>
          </p:cNvSpPr>
          <p:nvPr>
            <p:ph type="dt" sz="half" idx="10"/>
          </p:nvPr>
        </p:nvSpPr>
        <p:spPr/>
        <p:txBody>
          <a:bodyPr/>
          <a:lstStyle/>
          <a:p>
            <a:fld id="{E6FF9327-B592-47B1-9269-C9E19D9D8BE6}"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5"/>
          <p:cNvSpPr>
            <a:spLocks noGrp="1"/>
          </p:cNvSpPr>
          <p:nvPr>
            <p:ph type="sldNum" sz="quarter" idx="12"/>
          </p:nvPr>
        </p:nvSpPr>
        <p:spPr/>
        <p:txBody>
          <a:bodyPr/>
          <a:lstStyle/>
          <a:p>
            <a:pPr>
              <a:defRPr/>
            </a:pPr>
            <a:fld id="{0B6E1E8F-7690-485B-84C1-D4FEA961ADB1}" type="slidenum">
              <a:rPr lang="zh-CN" altLang="en-US"/>
            </a:fld>
            <a:endParaRPr lang="en-US" altLang="zh-CN"/>
          </a:p>
        </p:txBody>
      </p:sp>
      <p:pic>
        <p:nvPicPr>
          <p:cNvPr id="62468" name="Picture 5" descr="MCj02500430000[1]"/>
          <p:cNvPicPr>
            <a:picLocks noChangeAspect="1" noChangeArrowheads="1"/>
          </p:cNvPicPr>
          <p:nvPr/>
        </p:nvPicPr>
        <p:blipFill>
          <a:blip r:embed="rId1" cstate="print"/>
          <a:srcRect/>
          <a:stretch>
            <a:fillRect/>
          </a:stretch>
        </p:blipFill>
        <p:spPr bwMode="auto">
          <a:xfrm>
            <a:off x="7034520" y="3211691"/>
            <a:ext cx="1658067" cy="1244563"/>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系统</a:t>
            </a:r>
            <a:r>
              <a:rPr lang="zh-CN" altLang="en-US" dirty="0" smtClean="0"/>
              <a:t>文档</a:t>
            </a:r>
            <a:endParaRPr lang="zh-CN" altLang="en-US" dirty="0"/>
          </a:p>
        </p:txBody>
      </p:sp>
      <p:sp>
        <p:nvSpPr>
          <p:cNvPr id="3" name="文本占位符 2"/>
          <p:cNvSpPr>
            <a:spLocks noGrp="1"/>
          </p:cNvSpPr>
          <p:nvPr>
            <p:ph idx="1"/>
          </p:nvPr>
        </p:nvSpPr>
        <p:spPr/>
        <p:txBody>
          <a:bodyPr>
            <a:normAutofit/>
          </a:bodyPr>
          <a:lstStyle/>
          <a:p>
            <a:pPr>
              <a:lnSpc>
                <a:spcPct val="120000"/>
              </a:lnSpc>
            </a:pPr>
            <a:r>
              <a:rPr lang="zh-CN" altLang="en-US" sz="2400" dirty="0">
                <a:latin typeface="+mn-ea"/>
              </a:rPr>
              <a:t>所谓系统文档指从问题定义、需求说明到验收测试计划这样一系列和系统实现有关的文档。</a:t>
            </a:r>
            <a:endParaRPr lang="zh-CN" altLang="en-US" sz="2400" dirty="0">
              <a:latin typeface="+mn-ea"/>
            </a:endParaRPr>
          </a:p>
          <a:p>
            <a:pPr>
              <a:lnSpc>
                <a:spcPct val="120000"/>
              </a:lnSpc>
            </a:pPr>
            <a:r>
              <a:rPr lang="zh-CN" altLang="en-US" sz="2400" dirty="0">
                <a:latin typeface="+mn-ea"/>
              </a:rPr>
              <a:t>描述系统设计、实现和测试的文档对于理解程序和维护程序来说是极端重要的。</a:t>
            </a:r>
            <a:endParaRPr lang="zh-CN" altLang="en-US" sz="2400" dirty="0">
              <a:latin typeface="+mn-ea"/>
            </a:endParaRPr>
          </a:p>
          <a:p>
            <a:pPr>
              <a:lnSpc>
                <a:spcPct val="120000"/>
              </a:lnSpc>
            </a:pPr>
            <a:r>
              <a:rPr lang="zh-CN" altLang="en-US" sz="2400" dirty="0">
                <a:latin typeface="+mn-ea"/>
              </a:rPr>
              <a:t>和用户文档类似，系统文档的结构也应该能把读者从对系统概貌的了解，引导到对系统每个方面每个特点的更形式化更具体的认识。</a:t>
            </a:r>
            <a:endParaRPr lang="zh-CN" altLang="en-US" sz="2400" dirty="0"/>
          </a:p>
        </p:txBody>
      </p:sp>
      <p:sp>
        <p:nvSpPr>
          <p:cNvPr id="2" name="日期占位符 1"/>
          <p:cNvSpPr>
            <a:spLocks noGrp="1"/>
          </p:cNvSpPr>
          <p:nvPr>
            <p:ph type="dt" sz="half" idx="10"/>
          </p:nvPr>
        </p:nvSpPr>
        <p:spPr/>
        <p:txBody>
          <a:bodyPr/>
          <a:lstStyle/>
          <a:p>
            <a:fld id="{C17F19FD-6A48-4E5B-8B41-BA5B099548EC}"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5"/>
          <p:cNvSpPr>
            <a:spLocks noGrp="1"/>
          </p:cNvSpPr>
          <p:nvPr>
            <p:ph type="sldNum" sz="quarter" idx="12"/>
          </p:nvPr>
        </p:nvSpPr>
        <p:spPr/>
        <p:txBody>
          <a:bodyPr/>
          <a:lstStyle/>
          <a:p>
            <a:pPr>
              <a:defRPr/>
            </a:pPr>
            <a:fld id="{95D04396-CDB8-4D11-B2C2-9BF7D538718F}" type="slidenum">
              <a:rPr lang="zh-CN" altLang="en-US"/>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ea"/>
              </a:rPr>
              <a:t>提高</a:t>
            </a:r>
            <a:r>
              <a:rPr lang="zh-CN" altLang="en-US" dirty="0">
                <a:latin typeface="+mn-ea"/>
              </a:rPr>
              <a:t>可维护性的方法</a:t>
            </a:r>
            <a:endParaRPr lang="zh-CN" altLang="en-US" dirty="0"/>
          </a:p>
        </p:txBody>
      </p:sp>
      <p:sp>
        <p:nvSpPr>
          <p:cNvPr id="3" name="内容占位符 2"/>
          <p:cNvSpPr>
            <a:spLocks noGrp="1"/>
          </p:cNvSpPr>
          <p:nvPr>
            <p:ph idx="1"/>
          </p:nvPr>
        </p:nvSpPr>
        <p:spPr>
          <a:xfrm>
            <a:off x="768097" y="1053295"/>
            <a:ext cx="7832833" cy="3678725"/>
          </a:xfrm>
        </p:spPr>
        <p:txBody>
          <a:bodyPr>
            <a:normAutofit/>
          </a:bodyPr>
          <a:lstStyle/>
          <a:p>
            <a:pPr marL="257175" indent="-257175">
              <a:lnSpc>
                <a:spcPct val="120000"/>
              </a:lnSpc>
              <a:spcBef>
                <a:spcPct val="20000"/>
              </a:spcBef>
              <a:buFontTx/>
              <a:buChar char="•"/>
              <a:defRPr/>
            </a:pPr>
            <a:r>
              <a:rPr lang="zh-CN" altLang="en-US" sz="2400" dirty="0">
                <a:latin typeface="+mn-ea"/>
              </a:rPr>
              <a:t>建立明确的软件质量目标和优先级</a:t>
            </a:r>
            <a:endParaRPr lang="zh-CN" altLang="en-US" sz="2400" dirty="0">
              <a:latin typeface="+mn-ea"/>
            </a:endParaRPr>
          </a:p>
          <a:p>
            <a:pPr marL="257175" indent="-257175">
              <a:lnSpc>
                <a:spcPct val="120000"/>
              </a:lnSpc>
              <a:spcBef>
                <a:spcPct val="20000"/>
              </a:spcBef>
              <a:buFontTx/>
              <a:buChar char="•"/>
              <a:defRPr/>
            </a:pPr>
            <a:r>
              <a:rPr lang="zh-CN" altLang="en-US" sz="2400" dirty="0">
                <a:latin typeface="+mn-ea"/>
              </a:rPr>
              <a:t>使用提高软件质量的技术和工具</a:t>
            </a:r>
            <a:endParaRPr lang="zh-CN" altLang="en-US" sz="2400" dirty="0">
              <a:latin typeface="+mn-ea"/>
            </a:endParaRPr>
          </a:p>
          <a:p>
            <a:pPr marL="257175" indent="-257175">
              <a:lnSpc>
                <a:spcPct val="120000"/>
              </a:lnSpc>
              <a:spcBef>
                <a:spcPct val="20000"/>
              </a:spcBef>
              <a:buFontTx/>
              <a:buChar char="•"/>
              <a:defRPr/>
            </a:pPr>
            <a:r>
              <a:rPr lang="zh-CN" altLang="en-US" sz="2400" dirty="0">
                <a:latin typeface="+mn-ea"/>
              </a:rPr>
              <a:t>进行明确的质量保证审查</a:t>
            </a:r>
            <a:endParaRPr lang="zh-CN" altLang="en-US" sz="2400" dirty="0">
              <a:latin typeface="+mn-ea"/>
            </a:endParaRPr>
          </a:p>
          <a:p>
            <a:pPr marL="257175" indent="-257175">
              <a:lnSpc>
                <a:spcPct val="120000"/>
              </a:lnSpc>
              <a:spcBef>
                <a:spcPct val="20000"/>
              </a:spcBef>
              <a:buFontTx/>
              <a:buChar char="•"/>
              <a:defRPr/>
            </a:pPr>
            <a:r>
              <a:rPr lang="zh-CN" altLang="en-US" sz="2400" dirty="0">
                <a:latin typeface="+mn-ea"/>
              </a:rPr>
              <a:t>选择可维护的程序设计语言</a:t>
            </a:r>
            <a:endParaRPr lang="zh-CN" altLang="en-US" sz="2400" dirty="0">
              <a:latin typeface="+mn-ea"/>
            </a:endParaRPr>
          </a:p>
          <a:p>
            <a:pPr marL="257175" indent="-257175">
              <a:lnSpc>
                <a:spcPct val="120000"/>
              </a:lnSpc>
              <a:spcBef>
                <a:spcPct val="20000"/>
              </a:spcBef>
              <a:buFontTx/>
              <a:buChar char="•"/>
              <a:defRPr/>
            </a:pPr>
            <a:r>
              <a:rPr lang="zh-CN" altLang="en-US" sz="2400" dirty="0">
                <a:latin typeface="+mn-ea"/>
              </a:rPr>
              <a:t>改进程序的文档</a:t>
            </a:r>
            <a:endParaRPr lang="zh-CN" altLang="en-US" sz="2400" dirty="0">
              <a:latin typeface="+mn-ea"/>
            </a:endParaRPr>
          </a:p>
        </p:txBody>
      </p:sp>
      <p:sp>
        <p:nvSpPr>
          <p:cNvPr id="4" name="日期占位符 3"/>
          <p:cNvSpPr>
            <a:spLocks noGrp="1"/>
          </p:cNvSpPr>
          <p:nvPr>
            <p:ph type="dt" sz="half" idx="10"/>
          </p:nvPr>
        </p:nvSpPr>
        <p:spPr/>
        <p:txBody>
          <a:bodyPr/>
          <a:lstStyle/>
          <a:p>
            <a:fld id="{670F31F5-E441-4300-9F79-D1704F9BE328}"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5" name="灯片编号占位符 5"/>
          <p:cNvSpPr>
            <a:spLocks noGrp="1"/>
          </p:cNvSpPr>
          <p:nvPr>
            <p:ph type="sldNum" sz="quarter" idx="12"/>
          </p:nvPr>
        </p:nvSpPr>
        <p:spPr/>
        <p:txBody>
          <a:bodyPr/>
          <a:lstStyle/>
          <a:p>
            <a:pPr>
              <a:defRPr/>
            </a:pPr>
            <a:fld id="{67FD11ED-4502-453F-894B-2E455D998AC6}" type="slidenum">
              <a:rPr lang="zh-CN" altLang="en-US"/>
            </a:fld>
            <a:endParaRPr lang="en-US" altLang="zh-CN"/>
          </a:p>
        </p:txBody>
      </p:sp>
      <p:pic>
        <p:nvPicPr>
          <p:cNvPr id="64517" name="Picture 8" descr="MCj03125740000[1]"/>
          <p:cNvPicPr>
            <a:picLocks noChangeAspect="1" noChangeArrowheads="1"/>
          </p:cNvPicPr>
          <p:nvPr/>
        </p:nvPicPr>
        <p:blipFill>
          <a:blip r:embed="rId1" cstate="print"/>
          <a:srcRect/>
          <a:stretch>
            <a:fillRect/>
          </a:stretch>
        </p:blipFill>
        <p:spPr bwMode="auto">
          <a:xfrm>
            <a:off x="6675800" y="2326511"/>
            <a:ext cx="1452200" cy="1958814"/>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18426" y="841613"/>
            <a:ext cx="8001723" cy="3704987"/>
          </a:xfrm>
        </p:spPr>
        <p:txBody>
          <a:bodyPr>
            <a:noAutofit/>
          </a:bodyPr>
          <a:lstStyle/>
          <a:p>
            <a:pPr marL="342900" indent="-342900">
              <a:lnSpc>
                <a:spcPct val="100000"/>
              </a:lnSpc>
              <a:spcBef>
                <a:spcPts val="600"/>
              </a:spcBef>
            </a:pPr>
            <a:r>
              <a:rPr lang="zh-CN" altLang="en-US" sz="2400" dirty="0"/>
              <a:t>预防性维护又称为软件再工程</a:t>
            </a:r>
            <a:r>
              <a:rPr lang="zh-CN" altLang="en-US" sz="2400" dirty="0" smtClean="0"/>
              <a:t>。指的是</a:t>
            </a:r>
            <a:r>
              <a:rPr lang="zh-CN" altLang="en-US" sz="2400" dirty="0" smtClean="0"/>
              <a:t>重新</a:t>
            </a:r>
            <a:r>
              <a:rPr lang="zh-CN" altLang="en-US" sz="2400" dirty="0"/>
              <a:t>构造或编写现有系统的一部分或全部，但不改变其</a:t>
            </a:r>
            <a:r>
              <a:rPr lang="zh-CN" altLang="en-US" sz="2400" dirty="0" smtClean="0"/>
              <a:t>功能。</a:t>
            </a:r>
            <a:endParaRPr lang="en-US" altLang="zh-CN" sz="2400" dirty="0" smtClean="0"/>
          </a:p>
          <a:p>
            <a:pPr marL="342900" indent="-342900">
              <a:lnSpc>
                <a:spcPct val="100000"/>
              </a:lnSpc>
              <a:spcBef>
                <a:spcPts val="600"/>
              </a:spcBef>
            </a:pPr>
            <a:r>
              <a:rPr lang="zh-CN" altLang="en-US" sz="2400" dirty="0" smtClean="0"/>
              <a:t>在</a:t>
            </a:r>
            <a:r>
              <a:rPr lang="zh-CN" altLang="en-US" sz="2400" dirty="0"/>
              <a:t>大型系统中某些部分需要频繁维护时，可应用软件再</a:t>
            </a:r>
            <a:r>
              <a:rPr lang="zh-CN" altLang="en-US" sz="2400" dirty="0" smtClean="0"/>
              <a:t>工程。</a:t>
            </a:r>
            <a:endParaRPr lang="en-US" altLang="zh-CN" sz="2400" dirty="0" smtClean="0"/>
          </a:p>
          <a:p>
            <a:pPr marL="342900" indent="-342900">
              <a:lnSpc>
                <a:spcPct val="100000"/>
              </a:lnSpc>
              <a:spcBef>
                <a:spcPts val="600"/>
              </a:spcBef>
            </a:pPr>
            <a:r>
              <a:rPr lang="zh-CN" altLang="en-US" sz="2400" dirty="0" smtClean="0"/>
              <a:t>再工程</a:t>
            </a:r>
            <a:r>
              <a:rPr lang="zh-CN" altLang="en-US" sz="2400" dirty="0"/>
              <a:t>的目的是努力使系统更易于维护，系统需要被再构造和再文档</a:t>
            </a:r>
            <a:r>
              <a:rPr lang="zh-CN" altLang="en-US" sz="2400" dirty="0" smtClean="0"/>
              <a:t>化。</a:t>
            </a:r>
            <a:endParaRPr lang="en-US" altLang="zh-CN" sz="2400" dirty="0" smtClean="0"/>
          </a:p>
          <a:p>
            <a:pPr marL="342900" indent="-342900">
              <a:lnSpc>
                <a:spcPct val="100000"/>
              </a:lnSpc>
              <a:spcBef>
                <a:spcPts val="600"/>
              </a:spcBef>
            </a:pPr>
            <a:r>
              <a:rPr lang="zh-CN" altLang="en-US" sz="2400" dirty="0" smtClean="0"/>
              <a:t>减少</a:t>
            </a:r>
            <a:r>
              <a:rPr lang="zh-CN" altLang="en-US" sz="2400" dirty="0"/>
              <a:t>风险：重新开发一个在用的系统具有很高的风险，可能会有开发问题</a:t>
            </a:r>
            <a:r>
              <a:rPr lang="zh-CN" altLang="en-US" sz="2400" dirty="0" smtClean="0"/>
              <a:t>、人员</a:t>
            </a:r>
            <a:r>
              <a:rPr lang="zh-CN" altLang="en-US" sz="2400" dirty="0"/>
              <a:t>问题和规格说明</a:t>
            </a:r>
            <a:r>
              <a:rPr lang="zh-CN" altLang="en-US" sz="2400" dirty="0" smtClean="0"/>
              <a:t>问题。</a:t>
            </a:r>
            <a:endParaRPr lang="en-US" altLang="zh-CN" sz="2400" dirty="0" smtClean="0"/>
          </a:p>
          <a:p>
            <a:pPr marL="342900" indent="-342900">
              <a:lnSpc>
                <a:spcPct val="100000"/>
              </a:lnSpc>
              <a:spcBef>
                <a:spcPts val="600"/>
              </a:spcBef>
            </a:pPr>
            <a:r>
              <a:rPr lang="zh-CN" altLang="en-US" sz="2400" dirty="0" smtClean="0"/>
              <a:t>低成本</a:t>
            </a:r>
            <a:r>
              <a:rPr lang="zh-CN" altLang="en-US" sz="2400" dirty="0"/>
              <a:t>：再工程的成本比重新开发软件的成本要小得</a:t>
            </a:r>
            <a:r>
              <a:rPr lang="zh-CN" altLang="en-US" sz="2400" dirty="0" smtClean="0"/>
              <a:t>多。 </a:t>
            </a:r>
            <a:endParaRPr lang="en-US" altLang="zh-CN" sz="2400" dirty="0" smtClean="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4" name="标题 3"/>
          <p:cNvSpPr>
            <a:spLocks noGrp="1"/>
          </p:cNvSpPr>
          <p:nvPr>
            <p:ph type="title"/>
          </p:nvPr>
        </p:nvSpPr>
        <p:spPr/>
        <p:txBody>
          <a:bodyPr/>
          <a:lstStyle/>
          <a:p>
            <a:r>
              <a:rPr lang="zh-CN" altLang="en-US" dirty="0"/>
              <a:t>软件再工程过程</a:t>
            </a:r>
            <a:endParaRPr lang="zh-CN" altLang="en-US" dirty="0"/>
          </a:p>
        </p:txBody>
      </p:sp>
      <p:sp>
        <p:nvSpPr>
          <p:cNvPr id="5" name="日期占位符 4"/>
          <p:cNvSpPr>
            <a:spLocks noGrp="1"/>
          </p:cNvSpPr>
          <p:nvPr>
            <p:ph type="dt" sz="half" idx="10"/>
          </p:nvPr>
        </p:nvSpPr>
        <p:spPr/>
        <p:txBody>
          <a:bodyPr/>
          <a:lstStyle/>
          <a:p>
            <a:fld id="{2AF13FB4-EA5D-4BF8-BC6B-2231CE3BEDC4}"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软件再工程过程</a:t>
            </a:r>
            <a:endParaRPr lang="zh-CN" altLang="en-US" dirty="0"/>
          </a:p>
        </p:txBody>
      </p:sp>
      <p:sp>
        <p:nvSpPr>
          <p:cNvPr id="3" name="内容占位符 2"/>
          <p:cNvSpPr>
            <a:spLocks noGrp="1"/>
          </p:cNvSpPr>
          <p:nvPr>
            <p:ph idx="1"/>
          </p:nvPr>
        </p:nvSpPr>
        <p:spPr>
          <a:xfrm>
            <a:off x="1094321" y="899767"/>
            <a:ext cx="7506609" cy="3806854"/>
          </a:xfrm>
        </p:spPr>
        <p:txBody>
          <a:bodyPr>
            <a:normAutofit lnSpcReduction="10000"/>
          </a:bodyPr>
          <a:lstStyle/>
          <a:p>
            <a:r>
              <a:rPr lang="zh-CN" altLang="en-US" dirty="0"/>
              <a:t>包括：</a:t>
            </a:r>
            <a:endParaRPr lang="en-US" altLang="zh-CN" dirty="0"/>
          </a:p>
          <a:p>
            <a:pPr marL="1108710" lvl="1" indent="-457200">
              <a:buFont typeface="+mj-lt"/>
              <a:buAutoNum type="arabicPeriod"/>
            </a:pPr>
            <a:r>
              <a:rPr lang="zh-CN" altLang="en-US" dirty="0"/>
              <a:t>库存目录分析</a:t>
            </a:r>
            <a:endParaRPr lang="en-US" altLang="zh-CN" dirty="0"/>
          </a:p>
          <a:p>
            <a:pPr marL="1108710" lvl="1" indent="-457200">
              <a:buFont typeface="+mj-lt"/>
              <a:buAutoNum type="arabicPeriod"/>
            </a:pPr>
            <a:r>
              <a:rPr lang="zh-CN" altLang="en-US" dirty="0"/>
              <a:t>文档重构</a:t>
            </a:r>
            <a:endParaRPr lang="en-US" altLang="zh-CN" dirty="0"/>
          </a:p>
          <a:p>
            <a:pPr marL="1108710" lvl="1" indent="-457200">
              <a:buFont typeface="+mj-lt"/>
              <a:buAutoNum type="arabicPeriod"/>
            </a:pPr>
            <a:r>
              <a:rPr lang="zh-CN" altLang="en-US" dirty="0"/>
              <a:t>逆向工程</a:t>
            </a:r>
            <a:endParaRPr lang="en-US" altLang="zh-CN" dirty="0"/>
          </a:p>
          <a:p>
            <a:pPr marL="1108710" lvl="1" indent="-457200">
              <a:buFont typeface="+mj-lt"/>
              <a:buAutoNum type="arabicPeriod"/>
            </a:pPr>
            <a:r>
              <a:rPr lang="zh-CN" altLang="en-US" dirty="0"/>
              <a:t>代码重构</a:t>
            </a:r>
            <a:endParaRPr lang="en-US" altLang="zh-CN" dirty="0"/>
          </a:p>
          <a:p>
            <a:pPr marL="1108710" lvl="1" indent="-457200">
              <a:buFont typeface="+mj-lt"/>
              <a:buAutoNum type="arabicPeriod"/>
            </a:pPr>
            <a:r>
              <a:rPr lang="zh-CN" altLang="en-US" dirty="0"/>
              <a:t>数据重构</a:t>
            </a:r>
            <a:endParaRPr lang="en-US" altLang="zh-CN" dirty="0"/>
          </a:p>
          <a:p>
            <a:pPr marL="1108710" lvl="1" indent="-457200">
              <a:buFont typeface="+mj-lt"/>
              <a:buAutoNum type="arabicPeriod"/>
            </a:pPr>
            <a:r>
              <a:rPr lang="zh-CN" altLang="en-US" dirty="0"/>
              <a:t>正向</a:t>
            </a:r>
            <a:r>
              <a:rPr lang="zh-CN" altLang="en-US" dirty="0" smtClean="0"/>
              <a:t>工程</a:t>
            </a:r>
            <a:endParaRPr lang="zh-CN" altLang="en-US" dirty="0"/>
          </a:p>
        </p:txBody>
      </p:sp>
      <p:sp>
        <p:nvSpPr>
          <p:cNvPr id="4" name="日期占位符 3"/>
          <p:cNvSpPr>
            <a:spLocks noGrp="1"/>
          </p:cNvSpPr>
          <p:nvPr>
            <p:ph type="dt" sz="half" idx="10"/>
          </p:nvPr>
        </p:nvSpPr>
        <p:spPr/>
        <p:txBody>
          <a:bodyPr/>
          <a:lstStyle/>
          <a:p>
            <a:fld id="{0A417D11-9BD5-4B74-857F-8ED3044968AA}"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逆向工程 </a:t>
            </a:r>
            <a:endParaRPr lang="zh-CN" altLang="en-US" dirty="0"/>
          </a:p>
        </p:txBody>
      </p:sp>
      <p:sp>
        <p:nvSpPr>
          <p:cNvPr id="3" name="内容占位符 2"/>
          <p:cNvSpPr>
            <a:spLocks noGrp="1"/>
          </p:cNvSpPr>
          <p:nvPr>
            <p:ph idx="1"/>
          </p:nvPr>
        </p:nvSpPr>
        <p:spPr>
          <a:xfrm>
            <a:off x="768097" y="1104899"/>
            <a:ext cx="7956803" cy="3136901"/>
          </a:xfrm>
        </p:spPr>
        <p:txBody>
          <a:bodyPr>
            <a:noAutofit/>
          </a:bodyPr>
          <a:lstStyle/>
          <a:p>
            <a:r>
              <a:rPr lang="zh-CN" altLang="en-US" sz="2400" dirty="0"/>
              <a:t>逆向工程是以复原软件的规格说明和设计为目标</a:t>
            </a:r>
            <a:r>
              <a:rPr lang="zh-CN" altLang="en-US" sz="2400" dirty="0" smtClean="0"/>
              <a:t>的软件</a:t>
            </a:r>
            <a:r>
              <a:rPr lang="zh-CN" altLang="en-US" sz="2400" dirty="0"/>
              <a:t>分析</a:t>
            </a:r>
            <a:r>
              <a:rPr lang="zh-CN" altLang="en-US" sz="2400" dirty="0" smtClean="0"/>
              <a:t>过程。</a:t>
            </a:r>
            <a:endParaRPr lang="zh-CN" altLang="en-US" sz="2400" dirty="0"/>
          </a:p>
          <a:p>
            <a:r>
              <a:rPr lang="zh-CN" altLang="en-US" sz="2400" dirty="0" smtClean="0"/>
              <a:t>大多数</a:t>
            </a:r>
            <a:r>
              <a:rPr lang="zh-CN" altLang="en-US" sz="2400" dirty="0"/>
              <a:t>情况下，逆向工程弥补缺乏良好文档的</a:t>
            </a:r>
            <a:r>
              <a:rPr lang="zh-CN" altLang="en-US" sz="2400" dirty="0" smtClean="0"/>
              <a:t>问题。 </a:t>
            </a:r>
            <a:endParaRPr lang="zh-CN" altLang="en-US" sz="2400" dirty="0"/>
          </a:p>
          <a:p>
            <a:r>
              <a:rPr lang="zh-CN" altLang="en-US" sz="2400" dirty="0" smtClean="0"/>
              <a:t>开发</a:t>
            </a:r>
            <a:r>
              <a:rPr lang="zh-CN" altLang="en-US" sz="2400" dirty="0"/>
              <a:t>阶段的文档与维护阶段的文档可能是不一致</a:t>
            </a:r>
            <a:r>
              <a:rPr lang="zh-CN" altLang="en-US" sz="2400" dirty="0" smtClean="0"/>
              <a:t>的。</a:t>
            </a:r>
            <a:endParaRPr lang="zh-CN" altLang="en-US" sz="2400" dirty="0"/>
          </a:p>
          <a:p>
            <a:r>
              <a:rPr lang="zh-CN" altLang="en-US" sz="2400" dirty="0" smtClean="0"/>
              <a:t>开发</a:t>
            </a:r>
            <a:r>
              <a:rPr lang="zh-CN" altLang="en-US" sz="2400" dirty="0"/>
              <a:t>阶段编写的程序文档在维护阶段是非常有用</a:t>
            </a:r>
            <a:r>
              <a:rPr lang="zh-CN" altLang="en-US" sz="2400" dirty="0" smtClean="0"/>
              <a:t>的。</a:t>
            </a:r>
            <a:endParaRPr lang="zh-CN" altLang="en-US" sz="2400" dirty="0"/>
          </a:p>
        </p:txBody>
      </p:sp>
      <p:sp>
        <p:nvSpPr>
          <p:cNvPr id="4" name="日期占位符 3"/>
          <p:cNvSpPr>
            <a:spLocks noGrp="1"/>
          </p:cNvSpPr>
          <p:nvPr>
            <p:ph type="dt" sz="half" idx="10"/>
          </p:nvPr>
        </p:nvSpPr>
        <p:spPr/>
        <p:txBody>
          <a:bodyPr/>
          <a:lstStyle/>
          <a:p>
            <a:fld id="{0A417D11-9BD5-4B74-857F-8ED3044968AA}"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再工程过程 </a:t>
            </a:r>
            <a:endParaRPr lang="zh-CN" altLang="en-US" dirty="0"/>
          </a:p>
        </p:txBody>
      </p:sp>
      <p:sp>
        <p:nvSpPr>
          <p:cNvPr id="4" name="日期占位符 3"/>
          <p:cNvSpPr>
            <a:spLocks noGrp="1"/>
          </p:cNvSpPr>
          <p:nvPr>
            <p:ph type="dt" sz="half" idx="10"/>
          </p:nvPr>
        </p:nvSpPr>
        <p:spPr/>
        <p:txBody>
          <a:bodyPr/>
          <a:lstStyle/>
          <a:p>
            <a:fld id="{0A417D11-9BD5-4B74-857F-8ED3044968AA}"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7" name="图片 6"/>
          <p:cNvPicPr>
            <a:picLocks noChangeAspect="1"/>
          </p:cNvPicPr>
          <p:nvPr/>
        </p:nvPicPr>
        <p:blipFill>
          <a:blip r:embed="rId1"/>
          <a:stretch>
            <a:fillRect/>
          </a:stretch>
        </p:blipFill>
        <p:spPr>
          <a:xfrm>
            <a:off x="1094321" y="1085787"/>
            <a:ext cx="7402566" cy="3397313"/>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mj-ea"/>
              </a:rPr>
              <a:t>重构</a:t>
            </a:r>
            <a:r>
              <a:rPr lang="zh-CN" altLang="en-US" dirty="0" smtClean="0">
                <a:latin typeface="+mj-ea"/>
              </a:rPr>
              <a:t>（</a:t>
            </a:r>
            <a:r>
              <a:rPr lang="en-US" altLang="zh-CN" cap="none" dirty="0" smtClean="0">
                <a:latin typeface="+mj-ea"/>
              </a:rPr>
              <a:t>Refactoring</a:t>
            </a:r>
            <a:r>
              <a:rPr lang="zh-CN" altLang="en-US" dirty="0" smtClean="0">
                <a:latin typeface="+mj-ea"/>
              </a:rPr>
              <a:t>）</a:t>
            </a:r>
            <a:endParaRPr lang="zh-CN" altLang="en-US" dirty="0">
              <a:latin typeface="+mj-ea"/>
            </a:endParaRPr>
          </a:p>
        </p:txBody>
      </p:sp>
      <p:sp>
        <p:nvSpPr>
          <p:cNvPr id="2" name="内容占位符 1"/>
          <p:cNvSpPr>
            <a:spLocks noGrp="1"/>
          </p:cNvSpPr>
          <p:nvPr>
            <p:ph idx="1"/>
          </p:nvPr>
        </p:nvSpPr>
        <p:spPr>
          <a:xfrm>
            <a:off x="768096" y="828912"/>
            <a:ext cx="7970790" cy="3939857"/>
          </a:xfrm>
        </p:spPr>
        <p:txBody>
          <a:bodyPr>
            <a:noAutofit/>
          </a:bodyPr>
          <a:lstStyle/>
          <a:p>
            <a:pPr>
              <a:lnSpc>
                <a:spcPct val="100000"/>
              </a:lnSpc>
              <a:spcBef>
                <a:spcPts val="600"/>
              </a:spcBef>
            </a:pPr>
            <a:r>
              <a:rPr lang="zh-CN" altLang="en-US" sz="2000" dirty="0" smtClean="0">
                <a:solidFill>
                  <a:srgbClr val="FF0000"/>
                </a:solidFill>
              </a:rPr>
              <a:t>重构</a:t>
            </a:r>
            <a:r>
              <a:rPr lang="zh-CN" altLang="en-US" sz="2000" dirty="0" smtClean="0"/>
              <a:t>就是</a:t>
            </a:r>
            <a:r>
              <a:rPr lang="zh-CN" altLang="en-US" sz="2000" dirty="0"/>
              <a:t>在不改变软件现有功能的基础上，通过调整程序代码改善软件的质量、性能，使其程序的设计模式和架构更趋合理</a:t>
            </a:r>
            <a:r>
              <a:rPr lang="zh-CN" altLang="en-US" sz="2000"/>
              <a:t>，</a:t>
            </a:r>
            <a:r>
              <a:rPr lang="zh-CN" altLang="en-US" sz="2000" smtClean="0"/>
              <a:t>提高软件</a:t>
            </a:r>
            <a:r>
              <a:rPr lang="zh-CN" altLang="en-US" sz="2000" dirty="0"/>
              <a:t>的扩展性和维护性。</a:t>
            </a:r>
            <a:endParaRPr lang="en-US" altLang="zh-CN" sz="2000" dirty="0"/>
          </a:p>
          <a:p>
            <a:pPr>
              <a:lnSpc>
                <a:spcPct val="100000"/>
              </a:lnSpc>
              <a:spcBef>
                <a:spcPts val="600"/>
              </a:spcBef>
            </a:pPr>
            <a:r>
              <a:rPr lang="zh-CN" altLang="en-US" sz="2000" dirty="0"/>
              <a:t>软件设计人员毕竟不是先知先觉，功能的变化导致设计的调整在所难免。所以“测试为先，持续重构”作为良好开发习惯被越来越多的人所采纳。</a:t>
            </a:r>
            <a:endParaRPr lang="en-US" altLang="zh-CN" sz="2000" dirty="0"/>
          </a:p>
          <a:p>
            <a:pPr>
              <a:lnSpc>
                <a:spcPct val="100000"/>
              </a:lnSpc>
              <a:spcBef>
                <a:spcPts val="600"/>
              </a:spcBef>
            </a:pPr>
            <a:r>
              <a:rPr lang="zh-CN" altLang="en-US" sz="2000" dirty="0"/>
              <a:t>使用重构的方式，不改变系统的外部功能，只对内部的结构进行重新的整理。通过重构，不断的调整系统的结构，使系统对于需求的变更始终具有较强的适应能力。</a:t>
            </a:r>
            <a:endParaRPr lang="en-US" altLang="zh-CN" sz="2000" dirty="0"/>
          </a:p>
          <a:p>
            <a:pPr>
              <a:lnSpc>
                <a:spcPct val="100000"/>
              </a:lnSpc>
              <a:spcBef>
                <a:spcPts val="600"/>
              </a:spcBef>
            </a:pPr>
            <a:r>
              <a:rPr lang="zh-CN" altLang="en-US" sz="2000" dirty="0"/>
              <a:t>重构要注意两点：</a:t>
            </a:r>
            <a:endParaRPr lang="en-US" altLang="zh-CN" sz="2000" dirty="0"/>
          </a:p>
          <a:p>
            <a:pPr marL="342900" indent="-342900">
              <a:lnSpc>
                <a:spcPct val="100000"/>
              </a:lnSpc>
              <a:spcBef>
                <a:spcPts val="600"/>
              </a:spcBef>
              <a:buFont typeface="+mj-lt"/>
              <a:buAutoNum type="arabicPeriod"/>
            </a:pPr>
            <a:r>
              <a:rPr lang="zh-CN" altLang="en-US" sz="2000" dirty="0"/>
              <a:t>保持系统的核心价值</a:t>
            </a:r>
            <a:r>
              <a:rPr lang="zh-CN" altLang="en-US" sz="2000" dirty="0" smtClean="0"/>
              <a:t>不变      </a:t>
            </a:r>
            <a:r>
              <a:rPr lang="zh-CN" altLang="en-US" sz="2000" dirty="0" smtClean="0">
                <a:solidFill>
                  <a:schemeClr val="accent1"/>
                </a:solidFill>
              </a:rPr>
              <a:t> </a:t>
            </a:r>
            <a:r>
              <a:rPr lang="en-US" altLang="zh-CN" sz="2000" dirty="0" smtClean="0">
                <a:solidFill>
                  <a:schemeClr val="accent1"/>
                </a:solidFill>
              </a:rPr>
              <a:t>2. </a:t>
            </a:r>
            <a:r>
              <a:rPr lang="zh-CN" altLang="en-US" sz="2000" dirty="0" smtClean="0"/>
              <a:t>注意</a:t>
            </a:r>
            <a:r>
              <a:rPr lang="zh-CN" altLang="en-US" sz="2000" dirty="0"/>
              <a:t>风险</a:t>
            </a:r>
            <a:endParaRPr lang="zh-CN" altLang="en-US" sz="2000" dirty="0"/>
          </a:p>
        </p:txBody>
      </p:sp>
      <p:sp>
        <p:nvSpPr>
          <p:cNvPr id="5" name="日期占位符 4"/>
          <p:cNvSpPr>
            <a:spLocks noGrp="1"/>
          </p:cNvSpPr>
          <p:nvPr>
            <p:ph type="dt" sz="half" idx="10"/>
          </p:nvPr>
        </p:nvSpPr>
        <p:spPr/>
        <p:txBody>
          <a:bodyPr/>
          <a:lstStyle/>
          <a:p>
            <a:fld id="{A9E683A9-2051-46EB-BB04-3959F87D1038}"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500"/>
                                        <p:tgtEl>
                                          <p:spTgt spid="2">
                                            <p:txEl>
                                              <p:pRg st="3" end="3"/>
                                            </p:txEl>
                                          </p:spTgt>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wipe(up)">
                                      <p:cBhvr>
                                        <p:cTn id="2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软件交付与维护</a:t>
            </a:r>
            <a:endParaRPr lang="zh-CN" altLang="en-US" dirty="0"/>
          </a:p>
        </p:txBody>
      </p:sp>
      <p:sp>
        <p:nvSpPr>
          <p:cNvPr id="3" name="内容占位符 2"/>
          <p:cNvSpPr>
            <a:spLocks noGrp="1"/>
          </p:cNvSpPr>
          <p:nvPr>
            <p:ph idx="1"/>
          </p:nvPr>
        </p:nvSpPr>
        <p:spPr>
          <a:xfrm>
            <a:off x="768097" y="925167"/>
            <a:ext cx="8090153" cy="3806854"/>
          </a:xfrm>
        </p:spPr>
        <p:txBody>
          <a:bodyPr>
            <a:normAutofit/>
          </a:bodyPr>
          <a:lstStyle/>
          <a:p>
            <a:pPr>
              <a:spcBef>
                <a:spcPts val="600"/>
              </a:spcBef>
            </a:pPr>
            <a:r>
              <a:rPr lang="zh-CN" altLang="en-US" dirty="0" smtClean="0"/>
              <a:t>请观看清华大学慕课视频</a:t>
            </a:r>
            <a:endParaRPr lang="en-US" altLang="zh-CN" dirty="0" smtClean="0"/>
          </a:p>
          <a:p>
            <a:pPr>
              <a:spcBef>
                <a:spcPts val="600"/>
              </a:spcBef>
            </a:pPr>
            <a:endParaRPr lang="en-US" altLang="zh-CN" dirty="0" smtClean="0"/>
          </a:p>
          <a:p>
            <a:pPr marL="0" indent="0" algn="ctr">
              <a:spcBef>
                <a:spcPts val="600"/>
              </a:spcBef>
              <a:buNone/>
            </a:pPr>
            <a:r>
              <a:rPr lang="zh-CN" altLang="en-US" dirty="0" smtClean="0"/>
              <a:t>第</a:t>
            </a:r>
            <a:r>
              <a:rPr lang="en-US" altLang="zh-CN" dirty="0" smtClean="0"/>
              <a:t>14</a:t>
            </a:r>
            <a:r>
              <a:rPr lang="zh-CN" altLang="en-US" dirty="0" smtClean="0"/>
              <a:t>章  软件交付与维护</a:t>
            </a:r>
            <a:endParaRPr lang="en-US" altLang="zh-CN" dirty="0" smtClean="0"/>
          </a:p>
          <a:p>
            <a:pPr marL="0" indent="0" algn="ctr">
              <a:spcBef>
                <a:spcPts val="600"/>
              </a:spcBef>
              <a:buNone/>
            </a:pPr>
            <a:endParaRPr lang="en-US" altLang="zh-CN" dirty="0" smtClean="0"/>
          </a:p>
          <a:p>
            <a:pPr marL="994410" lvl="1" indent="-342900" algn="l">
              <a:lnSpc>
                <a:spcPct val="100000"/>
              </a:lnSpc>
              <a:spcBef>
                <a:spcPts val="600"/>
              </a:spcBef>
            </a:pPr>
            <a:r>
              <a:rPr lang="en-US" altLang="zh-CN" dirty="0" smtClean="0"/>
              <a:t>14.1 </a:t>
            </a:r>
            <a:r>
              <a:rPr lang="zh-CN" altLang="en-US" dirty="0" smtClean="0"/>
              <a:t>软件部署与交付</a:t>
            </a:r>
            <a:endParaRPr lang="en-US" altLang="zh-CN" dirty="0"/>
          </a:p>
          <a:p>
            <a:pPr marL="994410" lvl="1" indent="-342900" algn="l">
              <a:lnSpc>
                <a:spcPct val="100000"/>
              </a:lnSpc>
              <a:spcBef>
                <a:spcPts val="600"/>
              </a:spcBef>
            </a:pPr>
            <a:r>
              <a:rPr lang="en-US" altLang="zh-CN" dirty="0" smtClean="0"/>
              <a:t>14.2 </a:t>
            </a:r>
            <a:r>
              <a:rPr lang="zh-CN" altLang="en-US" dirty="0" smtClean="0"/>
              <a:t>软件演化与维护</a:t>
            </a:r>
            <a:endParaRPr lang="zh-CN" altLang="en-US" dirty="0" smtClean="0"/>
          </a:p>
        </p:txBody>
      </p:sp>
      <p:sp>
        <p:nvSpPr>
          <p:cNvPr id="4" name="日期占位符 3"/>
          <p:cNvSpPr>
            <a:spLocks noGrp="1"/>
          </p:cNvSpPr>
          <p:nvPr>
            <p:ph type="dt" sz="half" idx="10"/>
          </p:nvPr>
        </p:nvSpPr>
        <p:spPr/>
        <p:txBody>
          <a:bodyPr/>
          <a:lstStyle/>
          <a:p>
            <a:fld id="{7CED086E-27AC-447D-A309-6E1E2E9E8CF6}"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68097" y="983847"/>
            <a:ext cx="7947640" cy="3748173"/>
          </a:xfrm>
        </p:spPr>
        <p:txBody>
          <a:bodyPr>
            <a:normAutofit/>
          </a:bodyPr>
          <a:lstStyle/>
          <a:p>
            <a:r>
              <a:rPr lang="zh-CN" altLang="en-US" sz="2400" dirty="0"/>
              <a:t>软件开发的两个交替不断的活动：</a:t>
            </a:r>
            <a:endParaRPr lang="en-US" altLang="zh-CN" sz="2400" dirty="0"/>
          </a:p>
          <a:p>
            <a:r>
              <a:rPr lang="zh-CN" altLang="en-US" sz="2400" dirty="0"/>
              <a:t>重构和增强功能，像两顶帽子一样。</a:t>
            </a:r>
            <a:endParaRPr lang="en-US" altLang="zh-CN" sz="2400" dirty="0"/>
          </a:p>
          <a:p>
            <a:r>
              <a:rPr lang="zh-CN" altLang="en-US" sz="2400" b="1" dirty="0">
                <a:solidFill>
                  <a:srgbClr val="FF0000"/>
                </a:solidFill>
              </a:rPr>
              <a:t>戴一顶帽子只做一件事情。</a:t>
            </a:r>
            <a:endParaRPr lang="en-US" altLang="zh-CN" sz="2400" b="1" dirty="0">
              <a:solidFill>
                <a:srgbClr val="FF0000"/>
              </a:solidFill>
            </a:endParaRPr>
          </a:p>
          <a:p>
            <a:r>
              <a:rPr lang="zh-CN" altLang="en-US" sz="2400" dirty="0"/>
              <a:t>在一个软件开发的过程中，当增加一个新功能时，就不应该改变任何已经存在的代码。当新增功能以后，新增加的代码使得程序的结构难以理解，这时，就需要脱下增加功能的帽子，改变原来的代码结构，来更好的加入新功能。</a:t>
            </a:r>
            <a:endParaRPr lang="zh-CN" altLang="en-US" sz="2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4" name="标题 3"/>
          <p:cNvSpPr>
            <a:spLocks noGrp="1"/>
          </p:cNvSpPr>
          <p:nvPr>
            <p:ph type="title"/>
          </p:nvPr>
        </p:nvSpPr>
        <p:spPr/>
        <p:txBody>
          <a:bodyPr/>
          <a:lstStyle/>
          <a:p>
            <a:r>
              <a:rPr lang="zh-CN" altLang="en-US" dirty="0"/>
              <a:t>重构与增强功能</a:t>
            </a:r>
            <a:endParaRPr lang="zh-CN" altLang="en-US" dirty="0"/>
          </a:p>
        </p:txBody>
      </p:sp>
      <p:sp>
        <p:nvSpPr>
          <p:cNvPr id="5" name="日期占位符 4"/>
          <p:cNvSpPr>
            <a:spLocks noGrp="1"/>
          </p:cNvSpPr>
          <p:nvPr>
            <p:ph type="dt" sz="half" idx="10"/>
          </p:nvPr>
        </p:nvSpPr>
        <p:spPr/>
        <p:txBody>
          <a:bodyPr/>
          <a:lstStyle/>
          <a:p>
            <a:fld id="{061407C6-3F05-42F9-A260-99ACD5F0E431}"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软件维护总结</a:t>
            </a:r>
            <a:endParaRPr lang="zh-CN" altLang="en-US" dirty="0"/>
          </a:p>
        </p:txBody>
      </p:sp>
      <p:sp>
        <p:nvSpPr>
          <p:cNvPr id="3" name="内容占位符 2"/>
          <p:cNvSpPr>
            <a:spLocks noGrp="1"/>
          </p:cNvSpPr>
          <p:nvPr>
            <p:ph idx="1"/>
          </p:nvPr>
        </p:nvSpPr>
        <p:spPr/>
        <p:txBody>
          <a:bodyPr>
            <a:normAutofit/>
          </a:bodyPr>
          <a:lstStyle/>
          <a:p>
            <a:pPr marL="82550" indent="0">
              <a:lnSpc>
                <a:spcPct val="120000"/>
              </a:lnSpc>
              <a:spcBef>
                <a:spcPts val="450"/>
              </a:spcBef>
              <a:buClr>
                <a:srgbClr val="2DA2BF"/>
              </a:buClr>
              <a:buSzPct val="68000"/>
              <a:buNone/>
            </a:pPr>
            <a:r>
              <a:rPr lang="zh-CN" altLang="en-US" sz="2400" dirty="0"/>
              <a:t>软件维护的</a:t>
            </a:r>
            <a:r>
              <a:rPr lang="en-US" altLang="zh-CN" sz="2400" dirty="0"/>
              <a:t>4</a:t>
            </a:r>
            <a:r>
              <a:rPr lang="zh-CN" altLang="en-US" sz="2400" dirty="0"/>
              <a:t>类活动：</a:t>
            </a:r>
            <a:endParaRPr lang="zh-CN" altLang="en-US" sz="2400" dirty="0"/>
          </a:p>
          <a:p>
            <a:pPr marL="82550" indent="0">
              <a:lnSpc>
                <a:spcPct val="120000"/>
              </a:lnSpc>
              <a:spcBef>
                <a:spcPts val="450"/>
              </a:spcBef>
              <a:buClr>
                <a:srgbClr val="2DA2BF"/>
              </a:buClr>
              <a:buSzPct val="68000"/>
              <a:buNone/>
            </a:pPr>
            <a:r>
              <a:rPr lang="zh-CN" altLang="en-US" sz="2400" dirty="0"/>
              <a:t>  （改正性、适应性、完善性、预防性）</a:t>
            </a:r>
            <a:endParaRPr lang="en-US" altLang="zh-CN" sz="2400" dirty="0"/>
          </a:p>
          <a:p>
            <a:pPr marL="82550" indent="0">
              <a:lnSpc>
                <a:spcPct val="120000"/>
              </a:lnSpc>
              <a:spcBef>
                <a:spcPts val="450"/>
              </a:spcBef>
              <a:buClr>
                <a:srgbClr val="2DA2BF"/>
              </a:buClr>
              <a:buSzPct val="68000"/>
              <a:buNone/>
            </a:pPr>
            <a:r>
              <a:rPr lang="zh-CN" altLang="en-US" sz="2400" dirty="0"/>
              <a:t>决定软件可维护性的基本要素：</a:t>
            </a:r>
            <a:endParaRPr lang="zh-CN" altLang="en-US" sz="2400" dirty="0"/>
          </a:p>
          <a:p>
            <a:pPr marL="82550" indent="0">
              <a:lnSpc>
                <a:spcPct val="120000"/>
              </a:lnSpc>
              <a:spcBef>
                <a:spcPts val="450"/>
              </a:spcBef>
              <a:buClr>
                <a:srgbClr val="2DA2BF"/>
              </a:buClr>
              <a:buSzPct val="68000"/>
              <a:buNone/>
            </a:pPr>
            <a:r>
              <a:rPr lang="zh-CN" altLang="en-US" sz="2400" dirty="0"/>
              <a:t>  （可理解、可测试、可修改、可移植和可重用性）</a:t>
            </a:r>
            <a:endParaRPr lang="zh-CN" altLang="en-US" sz="2400" dirty="0"/>
          </a:p>
          <a:p>
            <a:pPr marL="82550" indent="0">
              <a:lnSpc>
                <a:spcPct val="120000"/>
              </a:lnSpc>
              <a:spcBef>
                <a:spcPts val="450"/>
              </a:spcBef>
              <a:buClr>
                <a:srgbClr val="2DA2BF"/>
              </a:buClr>
              <a:buSzPct val="68000"/>
              <a:buNone/>
            </a:pPr>
            <a:r>
              <a:rPr lang="zh-CN" altLang="en-US" sz="2400" dirty="0">
                <a:solidFill>
                  <a:srgbClr val="FF0000"/>
                </a:solidFill>
              </a:rPr>
              <a:t>文档是影响软件可维护性的决定</a:t>
            </a:r>
            <a:r>
              <a:rPr lang="zh-CN" altLang="en-US" sz="2400" dirty="0" smtClean="0">
                <a:solidFill>
                  <a:srgbClr val="FF0000"/>
                </a:solidFill>
              </a:rPr>
              <a:t>因素</a:t>
            </a:r>
            <a:endParaRPr lang="en-US" altLang="zh-CN" sz="2400" dirty="0">
              <a:solidFill>
                <a:srgbClr val="FF0000"/>
              </a:solidFill>
            </a:endParaRPr>
          </a:p>
        </p:txBody>
      </p:sp>
      <p:sp>
        <p:nvSpPr>
          <p:cNvPr id="4" name="日期占位符 3"/>
          <p:cNvSpPr>
            <a:spLocks noGrp="1"/>
          </p:cNvSpPr>
          <p:nvPr>
            <p:ph type="dt" sz="half" idx="10"/>
          </p:nvPr>
        </p:nvSpPr>
        <p:spPr/>
        <p:txBody>
          <a:bodyPr/>
          <a:lstStyle/>
          <a:p>
            <a:fld id="{6BD5573F-9581-45B5-87D8-897B2007FDDD}"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95492" y="1002124"/>
            <a:ext cx="5268599" cy="3699725"/>
          </a:xfrm>
        </p:spPr>
        <p:txBody>
          <a:bodyPr>
            <a:normAutofit/>
          </a:bodyPr>
          <a:lstStyle/>
          <a:p>
            <a:pPr marL="457200" indent="-457200">
              <a:spcBef>
                <a:spcPts val="600"/>
              </a:spcBef>
            </a:pPr>
            <a:r>
              <a:rPr lang="zh-CN" altLang="en-US" dirty="0"/>
              <a:t>软件的调试的方法</a:t>
            </a:r>
            <a:endParaRPr lang="en-US" altLang="zh-CN" dirty="0"/>
          </a:p>
          <a:p>
            <a:pPr marL="457200" indent="-457200">
              <a:spcBef>
                <a:spcPts val="600"/>
              </a:spcBef>
            </a:pPr>
            <a:r>
              <a:rPr lang="zh-CN" altLang="en-US" dirty="0"/>
              <a:t>软件维护的类型与过程</a:t>
            </a:r>
            <a:endParaRPr lang="en-US" altLang="zh-CN" dirty="0"/>
          </a:p>
          <a:p>
            <a:pPr marL="457200" indent="-457200">
              <a:spcBef>
                <a:spcPts val="600"/>
              </a:spcBef>
            </a:pPr>
            <a:r>
              <a:rPr lang="zh-CN" altLang="en-US" dirty="0"/>
              <a:t>软件再工程过程，重构的概念</a:t>
            </a:r>
            <a:endParaRPr lang="en-US" altLang="zh-CN" dirty="0"/>
          </a:p>
          <a:p>
            <a:pPr marL="457200" indent="-457200">
              <a:spcBef>
                <a:spcPts val="600"/>
              </a:spcBef>
            </a:pPr>
            <a:r>
              <a:rPr lang="zh-CN" altLang="en-US" dirty="0" smtClean="0"/>
              <a:t>课后</a:t>
            </a:r>
            <a:r>
              <a:rPr lang="zh-CN" altLang="en-US" dirty="0" smtClean="0"/>
              <a:t>作业：</a:t>
            </a:r>
            <a:endParaRPr lang="zh-CN" altLang="en-US" dirty="0" smtClean="0"/>
          </a:p>
          <a:p>
            <a:pPr marL="994410" lvl="1" indent="-342900">
              <a:spcBef>
                <a:spcPts val="600"/>
              </a:spcBef>
              <a:buClr>
                <a:srgbClr val="CA0098"/>
              </a:buClr>
              <a:buFont typeface="Arial" panose="020B0604020202020204" pitchFamily="34" charset="0"/>
              <a:buChar char="♥"/>
            </a:pPr>
            <a:r>
              <a:rPr lang="zh-CN" altLang="en-US" dirty="0" smtClean="0"/>
              <a:t>学堂在线的课后作业</a:t>
            </a:r>
            <a:endParaRPr lang="en-US" altLang="zh-CN" dirty="0" smtClean="0"/>
          </a:p>
          <a:p>
            <a:pPr marL="994410" lvl="1" indent="-342900">
              <a:spcBef>
                <a:spcPts val="600"/>
              </a:spcBef>
              <a:buClr>
                <a:srgbClr val="CA0098"/>
              </a:buClr>
              <a:buFont typeface="Arial" panose="020B0604020202020204" pitchFamily="34" charset="0"/>
              <a:buChar char="♥"/>
            </a:pPr>
            <a:r>
              <a:rPr lang="zh-CN" altLang="en-US" dirty="0" smtClean="0"/>
              <a:t>完成系统的测试报告</a:t>
            </a:r>
            <a:endParaRPr lang="en-US" altLang="zh-CN" dirty="0" smtClean="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4" name="标题 3"/>
          <p:cNvSpPr>
            <a:spLocks noGrp="1"/>
          </p:cNvSpPr>
          <p:nvPr>
            <p:ph type="title"/>
          </p:nvPr>
        </p:nvSpPr>
        <p:spPr/>
        <p:txBody>
          <a:bodyPr/>
          <a:lstStyle/>
          <a:p>
            <a:r>
              <a:rPr lang="zh-CN" altLang="en-US" dirty="0"/>
              <a:t>本课小结</a:t>
            </a:r>
            <a:endParaRPr lang="zh-CN" altLang="en-US" dirty="0"/>
          </a:p>
        </p:txBody>
      </p:sp>
      <p:grpSp>
        <p:nvGrpSpPr>
          <p:cNvPr id="7" name="Group 6"/>
          <p:cNvGrpSpPr/>
          <p:nvPr/>
        </p:nvGrpSpPr>
        <p:grpSpPr>
          <a:xfrm>
            <a:off x="5795529" y="1448602"/>
            <a:ext cx="3209575" cy="3270280"/>
            <a:chOff x="3827463" y="1565275"/>
            <a:chExt cx="1195388" cy="1271588"/>
          </a:xfrm>
          <a:solidFill>
            <a:srgbClr val="92D050"/>
          </a:solidFill>
        </p:grpSpPr>
        <p:sp>
          <p:nvSpPr>
            <p:cNvPr id="8" name="Freeform 70"/>
            <p:cNvSpPr/>
            <p:nvPr/>
          </p:nvSpPr>
          <p:spPr bwMode="auto">
            <a:xfrm>
              <a:off x="4010026" y="1708150"/>
              <a:ext cx="835025" cy="1128713"/>
            </a:xfrm>
            <a:custGeom>
              <a:avLst/>
              <a:gdLst/>
              <a:ahLst/>
              <a:cxnLst>
                <a:cxn ang="0">
                  <a:pos x="104" y="385"/>
                </a:cxn>
                <a:cxn ang="0">
                  <a:pos x="112" y="230"/>
                </a:cxn>
                <a:cxn ang="0">
                  <a:pos x="6" y="164"/>
                </a:cxn>
                <a:cxn ang="0">
                  <a:pos x="121" y="191"/>
                </a:cxn>
                <a:cxn ang="0">
                  <a:pos x="126" y="93"/>
                </a:cxn>
                <a:cxn ang="0">
                  <a:pos x="76" y="29"/>
                </a:cxn>
                <a:cxn ang="0">
                  <a:pos x="132" y="61"/>
                </a:cxn>
                <a:cxn ang="0">
                  <a:pos x="174" y="5"/>
                </a:cxn>
                <a:cxn ang="0">
                  <a:pos x="149" y="79"/>
                </a:cxn>
                <a:cxn ang="0">
                  <a:pos x="171" y="196"/>
                </a:cxn>
                <a:cxn ang="0">
                  <a:pos x="277" y="149"/>
                </a:cxn>
                <a:cxn ang="0">
                  <a:pos x="177" y="228"/>
                </a:cxn>
                <a:cxn ang="0">
                  <a:pos x="178" y="385"/>
                </a:cxn>
                <a:cxn ang="0">
                  <a:pos x="104" y="385"/>
                </a:cxn>
              </a:cxnLst>
              <a:rect l="0" t="0" r="r" b="b"/>
              <a:pathLst>
                <a:path w="285" h="385">
                  <a:moveTo>
                    <a:pt x="104" y="385"/>
                  </a:moveTo>
                  <a:cubicBezTo>
                    <a:pt x="104" y="385"/>
                    <a:pt x="139" y="260"/>
                    <a:pt x="112" y="230"/>
                  </a:cubicBezTo>
                  <a:cubicBezTo>
                    <a:pt x="64" y="179"/>
                    <a:pt x="0" y="166"/>
                    <a:pt x="6" y="164"/>
                  </a:cubicBezTo>
                  <a:cubicBezTo>
                    <a:pt x="44" y="154"/>
                    <a:pt x="105" y="205"/>
                    <a:pt x="121" y="191"/>
                  </a:cubicBezTo>
                  <a:cubicBezTo>
                    <a:pt x="134" y="180"/>
                    <a:pt x="136" y="117"/>
                    <a:pt x="126" y="93"/>
                  </a:cubicBezTo>
                  <a:cubicBezTo>
                    <a:pt x="107" y="46"/>
                    <a:pt x="60" y="29"/>
                    <a:pt x="76" y="29"/>
                  </a:cubicBezTo>
                  <a:cubicBezTo>
                    <a:pt x="98" y="29"/>
                    <a:pt x="128" y="66"/>
                    <a:pt x="132" y="61"/>
                  </a:cubicBezTo>
                  <a:cubicBezTo>
                    <a:pt x="137" y="57"/>
                    <a:pt x="164" y="0"/>
                    <a:pt x="174" y="5"/>
                  </a:cubicBezTo>
                  <a:cubicBezTo>
                    <a:pt x="177" y="7"/>
                    <a:pt x="149" y="36"/>
                    <a:pt x="149" y="79"/>
                  </a:cubicBezTo>
                  <a:cubicBezTo>
                    <a:pt x="149" y="121"/>
                    <a:pt x="154" y="206"/>
                    <a:pt x="171" y="196"/>
                  </a:cubicBezTo>
                  <a:cubicBezTo>
                    <a:pt x="200" y="178"/>
                    <a:pt x="257" y="147"/>
                    <a:pt x="277" y="149"/>
                  </a:cubicBezTo>
                  <a:cubicBezTo>
                    <a:pt x="285" y="150"/>
                    <a:pt x="196" y="185"/>
                    <a:pt x="177" y="228"/>
                  </a:cubicBezTo>
                  <a:cubicBezTo>
                    <a:pt x="161" y="264"/>
                    <a:pt x="170" y="373"/>
                    <a:pt x="178" y="385"/>
                  </a:cubicBezTo>
                  <a:lnTo>
                    <a:pt x="104" y="385"/>
                  </a:lnTo>
                  <a:close/>
                </a:path>
              </a:pathLst>
            </a:custGeom>
            <a:solidFill>
              <a:srgbClr val="B65310"/>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9" name="Freeform 71"/>
            <p:cNvSpPr/>
            <p:nvPr/>
          </p:nvSpPr>
          <p:spPr bwMode="auto">
            <a:xfrm>
              <a:off x="4495801" y="2089150"/>
              <a:ext cx="166688" cy="114300"/>
            </a:xfrm>
            <a:custGeom>
              <a:avLst/>
              <a:gdLst/>
              <a:ahLst/>
              <a:cxnLst>
                <a:cxn ang="0">
                  <a:pos x="27" y="39"/>
                </a:cxn>
                <a:cxn ang="0">
                  <a:pos x="20" y="0"/>
                </a:cxn>
                <a:cxn ang="0">
                  <a:pos x="27" y="39"/>
                </a:cxn>
              </a:cxnLst>
              <a:rect l="0" t="0" r="r" b="b"/>
              <a:pathLst>
                <a:path w="57" h="39">
                  <a:moveTo>
                    <a:pt x="27" y="39"/>
                  </a:moveTo>
                  <a:cubicBezTo>
                    <a:pt x="27" y="39"/>
                    <a:pt x="0" y="36"/>
                    <a:pt x="20" y="0"/>
                  </a:cubicBezTo>
                  <a:cubicBezTo>
                    <a:pt x="20" y="0"/>
                    <a:pt x="57" y="26"/>
                    <a:pt x="27" y="39"/>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0" name="Freeform 72"/>
            <p:cNvSpPr/>
            <p:nvPr/>
          </p:nvSpPr>
          <p:spPr bwMode="auto">
            <a:xfrm>
              <a:off x="4621213" y="2025650"/>
              <a:ext cx="161925" cy="117475"/>
            </a:xfrm>
            <a:custGeom>
              <a:avLst/>
              <a:gdLst/>
              <a:ahLst/>
              <a:cxnLst>
                <a:cxn ang="0">
                  <a:pos x="23" y="40"/>
                </a:cxn>
                <a:cxn ang="0">
                  <a:pos x="27" y="0"/>
                </a:cxn>
                <a:cxn ang="0">
                  <a:pos x="23" y="40"/>
                </a:cxn>
              </a:cxnLst>
              <a:rect l="0" t="0" r="r" b="b"/>
              <a:pathLst>
                <a:path w="55" h="40">
                  <a:moveTo>
                    <a:pt x="23" y="40"/>
                  </a:moveTo>
                  <a:cubicBezTo>
                    <a:pt x="23" y="40"/>
                    <a:pt x="0" y="32"/>
                    <a:pt x="27" y="0"/>
                  </a:cubicBezTo>
                  <a:cubicBezTo>
                    <a:pt x="27" y="0"/>
                    <a:pt x="55" y="35"/>
                    <a:pt x="23" y="40"/>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1" name="Freeform 73"/>
            <p:cNvSpPr/>
            <p:nvPr/>
          </p:nvSpPr>
          <p:spPr bwMode="auto">
            <a:xfrm>
              <a:off x="4718051" y="1971675"/>
              <a:ext cx="173038" cy="138113"/>
            </a:xfrm>
            <a:custGeom>
              <a:avLst/>
              <a:gdLst/>
              <a:ahLst/>
              <a:cxnLst>
                <a:cxn ang="0">
                  <a:pos x="22" y="47"/>
                </a:cxn>
                <a:cxn ang="0">
                  <a:pos x="40" y="0"/>
                </a:cxn>
                <a:cxn ang="0">
                  <a:pos x="22" y="47"/>
                </a:cxn>
              </a:cxnLst>
              <a:rect l="0" t="0" r="r" b="b"/>
              <a:pathLst>
                <a:path w="59" h="47">
                  <a:moveTo>
                    <a:pt x="22" y="47"/>
                  </a:moveTo>
                  <a:cubicBezTo>
                    <a:pt x="22" y="47"/>
                    <a:pt x="0" y="25"/>
                    <a:pt x="40" y="0"/>
                  </a:cubicBezTo>
                  <a:cubicBezTo>
                    <a:pt x="40" y="0"/>
                    <a:pt x="59" y="43"/>
                    <a:pt x="22" y="47"/>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2" name="Freeform 74"/>
            <p:cNvSpPr/>
            <p:nvPr/>
          </p:nvSpPr>
          <p:spPr bwMode="auto">
            <a:xfrm>
              <a:off x="4873626" y="2009775"/>
              <a:ext cx="149225" cy="117475"/>
            </a:xfrm>
            <a:custGeom>
              <a:avLst/>
              <a:gdLst/>
              <a:ahLst/>
              <a:cxnLst>
                <a:cxn ang="0">
                  <a:pos x="4" y="24"/>
                </a:cxn>
                <a:cxn ang="0">
                  <a:pos x="51" y="10"/>
                </a:cxn>
                <a:cxn ang="0">
                  <a:pos x="39" y="25"/>
                </a:cxn>
                <a:cxn ang="0">
                  <a:pos x="4" y="24"/>
                </a:cxn>
              </a:cxnLst>
              <a:rect l="0" t="0" r="r" b="b"/>
              <a:pathLst>
                <a:path w="51" h="40">
                  <a:moveTo>
                    <a:pt x="4" y="24"/>
                  </a:moveTo>
                  <a:cubicBezTo>
                    <a:pt x="4" y="24"/>
                    <a:pt x="0" y="0"/>
                    <a:pt x="51" y="10"/>
                  </a:cubicBezTo>
                  <a:cubicBezTo>
                    <a:pt x="51" y="10"/>
                    <a:pt x="46" y="15"/>
                    <a:pt x="39" y="25"/>
                  </a:cubicBezTo>
                  <a:cubicBezTo>
                    <a:pt x="32" y="34"/>
                    <a:pt x="11" y="40"/>
                    <a:pt x="4" y="24"/>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3" name="Freeform 75"/>
            <p:cNvSpPr/>
            <p:nvPr/>
          </p:nvSpPr>
          <p:spPr bwMode="auto">
            <a:xfrm>
              <a:off x="4827588" y="2165350"/>
              <a:ext cx="131763" cy="92075"/>
            </a:xfrm>
            <a:custGeom>
              <a:avLst/>
              <a:gdLst/>
              <a:ahLst/>
              <a:cxnLst>
                <a:cxn ang="0">
                  <a:pos x="14" y="0"/>
                </a:cxn>
                <a:cxn ang="0">
                  <a:pos x="45" y="20"/>
                </a:cxn>
                <a:cxn ang="0">
                  <a:pos x="9" y="16"/>
                </a:cxn>
                <a:cxn ang="0">
                  <a:pos x="14" y="0"/>
                </a:cxn>
              </a:cxnLst>
              <a:rect l="0" t="0" r="r" b="b"/>
              <a:pathLst>
                <a:path w="45" h="31">
                  <a:moveTo>
                    <a:pt x="14" y="0"/>
                  </a:moveTo>
                  <a:cubicBezTo>
                    <a:pt x="14" y="0"/>
                    <a:pt x="40" y="3"/>
                    <a:pt x="45" y="20"/>
                  </a:cubicBezTo>
                  <a:cubicBezTo>
                    <a:pt x="45" y="20"/>
                    <a:pt x="28" y="31"/>
                    <a:pt x="9" y="16"/>
                  </a:cubicBezTo>
                  <a:cubicBezTo>
                    <a:pt x="0" y="8"/>
                    <a:pt x="6" y="1"/>
                    <a:pt x="14" y="0"/>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4" name="Freeform 76"/>
            <p:cNvSpPr/>
            <p:nvPr/>
          </p:nvSpPr>
          <p:spPr bwMode="auto">
            <a:xfrm>
              <a:off x="4751388" y="2212975"/>
              <a:ext cx="104775" cy="111125"/>
            </a:xfrm>
            <a:custGeom>
              <a:avLst/>
              <a:gdLst/>
              <a:ahLst/>
              <a:cxnLst>
                <a:cxn ang="0">
                  <a:pos x="6" y="8"/>
                </a:cxn>
                <a:cxn ang="0">
                  <a:pos x="27" y="11"/>
                </a:cxn>
                <a:cxn ang="0">
                  <a:pos x="36" y="38"/>
                </a:cxn>
                <a:cxn ang="0">
                  <a:pos x="5" y="23"/>
                </a:cxn>
                <a:cxn ang="0">
                  <a:pos x="6" y="8"/>
                </a:cxn>
              </a:cxnLst>
              <a:rect l="0" t="0" r="r" b="b"/>
              <a:pathLst>
                <a:path w="36" h="38">
                  <a:moveTo>
                    <a:pt x="6" y="8"/>
                  </a:moveTo>
                  <a:cubicBezTo>
                    <a:pt x="6" y="8"/>
                    <a:pt x="17" y="0"/>
                    <a:pt x="27" y="11"/>
                  </a:cubicBezTo>
                  <a:cubicBezTo>
                    <a:pt x="36" y="21"/>
                    <a:pt x="34" y="33"/>
                    <a:pt x="36" y="38"/>
                  </a:cubicBezTo>
                  <a:cubicBezTo>
                    <a:pt x="36" y="38"/>
                    <a:pt x="14" y="35"/>
                    <a:pt x="5" y="23"/>
                  </a:cubicBezTo>
                  <a:cubicBezTo>
                    <a:pt x="0" y="16"/>
                    <a:pt x="4" y="11"/>
                    <a:pt x="6" y="8"/>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5" name="Freeform 77"/>
            <p:cNvSpPr/>
            <p:nvPr/>
          </p:nvSpPr>
          <p:spPr bwMode="auto">
            <a:xfrm>
              <a:off x="4638676" y="2279650"/>
              <a:ext cx="138113" cy="111125"/>
            </a:xfrm>
            <a:custGeom>
              <a:avLst/>
              <a:gdLst/>
              <a:ahLst/>
              <a:cxnLst>
                <a:cxn ang="0">
                  <a:pos x="15" y="5"/>
                </a:cxn>
                <a:cxn ang="0">
                  <a:pos x="39" y="12"/>
                </a:cxn>
                <a:cxn ang="0">
                  <a:pos x="47" y="35"/>
                </a:cxn>
                <a:cxn ang="0">
                  <a:pos x="15" y="5"/>
                </a:cxn>
              </a:cxnLst>
              <a:rect l="0" t="0" r="r" b="b"/>
              <a:pathLst>
                <a:path w="47" h="38">
                  <a:moveTo>
                    <a:pt x="15" y="5"/>
                  </a:moveTo>
                  <a:cubicBezTo>
                    <a:pt x="15" y="5"/>
                    <a:pt x="31" y="0"/>
                    <a:pt x="39" y="12"/>
                  </a:cubicBezTo>
                  <a:cubicBezTo>
                    <a:pt x="47" y="23"/>
                    <a:pt x="44" y="31"/>
                    <a:pt x="47" y="35"/>
                  </a:cubicBezTo>
                  <a:cubicBezTo>
                    <a:pt x="47" y="35"/>
                    <a:pt x="0" y="38"/>
                    <a:pt x="15" y="5"/>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6" name="Freeform 78"/>
            <p:cNvSpPr/>
            <p:nvPr/>
          </p:nvSpPr>
          <p:spPr bwMode="auto">
            <a:xfrm>
              <a:off x="4132263" y="2089150"/>
              <a:ext cx="123825" cy="117475"/>
            </a:xfrm>
            <a:custGeom>
              <a:avLst/>
              <a:gdLst/>
              <a:ahLst/>
              <a:cxnLst>
                <a:cxn ang="0">
                  <a:pos x="22" y="35"/>
                </a:cxn>
                <a:cxn ang="0">
                  <a:pos x="40" y="0"/>
                </a:cxn>
                <a:cxn ang="0">
                  <a:pos x="40" y="17"/>
                </a:cxn>
                <a:cxn ang="0">
                  <a:pos x="22" y="35"/>
                </a:cxn>
              </a:cxnLst>
              <a:rect l="0" t="0" r="r" b="b"/>
              <a:pathLst>
                <a:path w="42" h="40">
                  <a:moveTo>
                    <a:pt x="22" y="35"/>
                  </a:moveTo>
                  <a:cubicBezTo>
                    <a:pt x="22" y="35"/>
                    <a:pt x="0" y="19"/>
                    <a:pt x="40" y="0"/>
                  </a:cubicBezTo>
                  <a:cubicBezTo>
                    <a:pt x="40" y="0"/>
                    <a:pt x="39" y="8"/>
                    <a:pt x="40" y="17"/>
                  </a:cubicBezTo>
                  <a:cubicBezTo>
                    <a:pt x="42" y="25"/>
                    <a:pt x="36" y="40"/>
                    <a:pt x="22" y="35"/>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7" name="Freeform 79"/>
            <p:cNvSpPr/>
            <p:nvPr/>
          </p:nvSpPr>
          <p:spPr bwMode="auto">
            <a:xfrm>
              <a:off x="4067176" y="2036763"/>
              <a:ext cx="112713" cy="123825"/>
            </a:xfrm>
            <a:custGeom>
              <a:avLst/>
              <a:gdLst/>
              <a:ahLst/>
              <a:cxnLst>
                <a:cxn ang="0">
                  <a:pos x="11" y="36"/>
                </a:cxn>
                <a:cxn ang="0">
                  <a:pos x="17" y="6"/>
                </a:cxn>
                <a:cxn ang="0">
                  <a:pos x="28" y="0"/>
                </a:cxn>
                <a:cxn ang="0">
                  <a:pos x="25" y="39"/>
                </a:cxn>
                <a:cxn ang="0">
                  <a:pos x="11" y="36"/>
                </a:cxn>
              </a:cxnLst>
              <a:rect l="0" t="0" r="r" b="b"/>
              <a:pathLst>
                <a:path w="38" h="42">
                  <a:moveTo>
                    <a:pt x="11" y="36"/>
                  </a:moveTo>
                  <a:cubicBezTo>
                    <a:pt x="11" y="36"/>
                    <a:pt x="0" y="21"/>
                    <a:pt x="17" y="6"/>
                  </a:cubicBezTo>
                  <a:cubicBezTo>
                    <a:pt x="21" y="3"/>
                    <a:pt x="28" y="0"/>
                    <a:pt x="28" y="0"/>
                  </a:cubicBezTo>
                  <a:cubicBezTo>
                    <a:pt x="28" y="0"/>
                    <a:pt x="38" y="31"/>
                    <a:pt x="25" y="39"/>
                  </a:cubicBezTo>
                  <a:cubicBezTo>
                    <a:pt x="20" y="42"/>
                    <a:pt x="14" y="41"/>
                    <a:pt x="11" y="36"/>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8" name="Freeform 80"/>
            <p:cNvSpPr/>
            <p:nvPr/>
          </p:nvSpPr>
          <p:spPr bwMode="auto">
            <a:xfrm>
              <a:off x="3956051" y="2019300"/>
              <a:ext cx="109538" cy="125413"/>
            </a:xfrm>
            <a:custGeom>
              <a:avLst/>
              <a:gdLst/>
              <a:ahLst/>
              <a:cxnLst>
                <a:cxn ang="0">
                  <a:pos x="19" y="42"/>
                </a:cxn>
                <a:cxn ang="0">
                  <a:pos x="9" y="15"/>
                </a:cxn>
                <a:cxn ang="0">
                  <a:pos x="17" y="0"/>
                </a:cxn>
                <a:cxn ang="0">
                  <a:pos x="24" y="11"/>
                </a:cxn>
                <a:cxn ang="0">
                  <a:pos x="19" y="42"/>
                </a:cxn>
              </a:cxnLst>
              <a:rect l="0" t="0" r="r" b="b"/>
              <a:pathLst>
                <a:path w="37" h="43">
                  <a:moveTo>
                    <a:pt x="19" y="42"/>
                  </a:moveTo>
                  <a:cubicBezTo>
                    <a:pt x="9" y="43"/>
                    <a:pt x="0" y="30"/>
                    <a:pt x="9" y="15"/>
                  </a:cubicBezTo>
                  <a:cubicBezTo>
                    <a:pt x="17" y="0"/>
                    <a:pt x="17" y="0"/>
                    <a:pt x="17" y="0"/>
                  </a:cubicBezTo>
                  <a:cubicBezTo>
                    <a:pt x="17" y="0"/>
                    <a:pt x="21" y="7"/>
                    <a:pt x="24" y="11"/>
                  </a:cubicBezTo>
                  <a:cubicBezTo>
                    <a:pt x="30" y="20"/>
                    <a:pt x="37" y="42"/>
                    <a:pt x="19" y="42"/>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9" name="Freeform 81"/>
            <p:cNvSpPr/>
            <p:nvPr/>
          </p:nvSpPr>
          <p:spPr bwMode="auto">
            <a:xfrm>
              <a:off x="3827463" y="2106613"/>
              <a:ext cx="146050" cy="100013"/>
            </a:xfrm>
            <a:custGeom>
              <a:avLst/>
              <a:gdLst/>
              <a:ahLst/>
              <a:cxnLst>
                <a:cxn ang="0">
                  <a:pos x="49" y="24"/>
                </a:cxn>
                <a:cxn ang="0">
                  <a:pos x="9" y="12"/>
                </a:cxn>
                <a:cxn ang="0">
                  <a:pos x="0" y="19"/>
                </a:cxn>
                <a:cxn ang="0">
                  <a:pos x="23" y="33"/>
                </a:cxn>
                <a:cxn ang="0">
                  <a:pos x="49" y="24"/>
                </a:cxn>
              </a:cxnLst>
              <a:rect l="0" t="0" r="r" b="b"/>
              <a:pathLst>
                <a:path w="50" h="34">
                  <a:moveTo>
                    <a:pt x="49" y="24"/>
                  </a:moveTo>
                  <a:cubicBezTo>
                    <a:pt x="49" y="24"/>
                    <a:pt x="30" y="0"/>
                    <a:pt x="9" y="12"/>
                  </a:cubicBezTo>
                  <a:cubicBezTo>
                    <a:pt x="9" y="12"/>
                    <a:pt x="3" y="17"/>
                    <a:pt x="0" y="19"/>
                  </a:cubicBezTo>
                  <a:cubicBezTo>
                    <a:pt x="0" y="19"/>
                    <a:pt x="10" y="32"/>
                    <a:pt x="23" y="33"/>
                  </a:cubicBezTo>
                  <a:cubicBezTo>
                    <a:pt x="35" y="34"/>
                    <a:pt x="50" y="33"/>
                    <a:pt x="49" y="24"/>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0" name="Freeform 82"/>
            <p:cNvSpPr/>
            <p:nvPr/>
          </p:nvSpPr>
          <p:spPr bwMode="auto">
            <a:xfrm>
              <a:off x="3948113" y="2220913"/>
              <a:ext cx="119063" cy="109538"/>
            </a:xfrm>
            <a:custGeom>
              <a:avLst/>
              <a:gdLst/>
              <a:ahLst/>
              <a:cxnLst>
                <a:cxn ang="0">
                  <a:pos x="28" y="1"/>
                </a:cxn>
                <a:cxn ang="0">
                  <a:pos x="7" y="19"/>
                </a:cxn>
                <a:cxn ang="0">
                  <a:pos x="0" y="37"/>
                </a:cxn>
                <a:cxn ang="0">
                  <a:pos x="38" y="20"/>
                </a:cxn>
                <a:cxn ang="0">
                  <a:pos x="28" y="1"/>
                </a:cxn>
              </a:cxnLst>
              <a:rect l="0" t="0" r="r" b="b"/>
              <a:pathLst>
                <a:path w="41" h="37">
                  <a:moveTo>
                    <a:pt x="28" y="1"/>
                  </a:moveTo>
                  <a:cubicBezTo>
                    <a:pt x="23" y="1"/>
                    <a:pt x="8" y="5"/>
                    <a:pt x="7" y="19"/>
                  </a:cubicBezTo>
                  <a:cubicBezTo>
                    <a:pt x="5" y="32"/>
                    <a:pt x="0" y="37"/>
                    <a:pt x="0" y="37"/>
                  </a:cubicBezTo>
                  <a:cubicBezTo>
                    <a:pt x="0" y="37"/>
                    <a:pt x="35" y="35"/>
                    <a:pt x="38" y="20"/>
                  </a:cubicBezTo>
                  <a:cubicBezTo>
                    <a:pt x="41" y="4"/>
                    <a:pt x="33" y="0"/>
                    <a:pt x="28" y="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1" name="Freeform 83"/>
            <p:cNvSpPr/>
            <p:nvPr/>
          </p:nvSpPr>
          <p:spPr bwMode="auto">
            <a:xfrm>
              <a:off x="4056063" y="2265363"/>
              <a:ext cx="179388" cy="128588"/>
            </a:xfrm>
            <a:custGeom>
              <a:avLst/>
              <a:gdLst/>
              <a:ahLst/>
              <a:cxnLst>
                <a:cxn ang="0">
                  <a:pos x="30" y="7"/>
                </a:cxn>
                <a:cxn ang="0">
                  <a:pos x="10" y="44"/>
                </a:cxn>
                <a:cxn ang="0">
                  <a:pos x="30" y="7"/>
                </a:cxn>
              </a:cxnLst>
              <a:rect l="0" t="0" r="r" b="b"/>
              <a:pathLst>
                <a:path w="61" h="44">
                  <a:moveTo>
                    <a:pt x="30" y="7"/>
                  </a:moveTo>
                  <a:cubicBezTo>
                    <a:pt x="18" y="0"/>
                    <a:pt x="0" y="12"/>
                    <a:pt x="10" y="44"/>
                  </a:cubicBezTo>
                  <a:cubicBezTo>
                    <a:pt x="10" y="44"/>
                    <a:pt x="61" y="26"/>
                    <a:pt x="30" y="7"/>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2" name="Freeform 84"/>
            <p:cNvSpPr/>
            <p:nvPr/>
          </p:nvSpPr>
          <p:spPr bwMode="auto">
            <a:xfrm>
              <a:off x="4457701" y="1565275"/>
              <a:ext cx="138113" cy="155575"/>
            </a:xfrm>
            <a:custGeom>
              <a:avLst/>
              <a:gdLst/>
              <a:ahLst/>
              <a:cxnLst>
                <a:cxn ang="0">
                  <a:pos x="23" y="44"/>
                </a:cxn>
                <a:cxn ang="0">
                  <a:pos x="42" y="0"/>
                </a:cxn>
                <a:cxn ang="0">
                  <a:pos x="46" y="17"/>
                </a:cxn>
                <a:cxn ang="0">
                  <a:pos x="23" y="44"/>
                </a:cxn>
              </a:cxnLst>
              <a:rect l="0" t="0" r="r" b="b"/>
              <a:pathLst>
                <a:path w="47" h="53">
                  <a:moveTo>
                    <a:pt x="23" y="44"/>
                  </a:moveTo>
                  <a:cubicBezTo>
                    <a:pt x="23" y="44"/>
                    <a:pt x="0" y="21"/>
                    <a:pt x="42" y="0"/>
                  </a:cubicBezTo>
                  <a:cubicBezTo>
                    <a:pt x="42" y="0"/>
                    <a:pt x="45" y="8"/>
                    <a:pt x="46" y="17"/>
                  </a:cubicBezTo>
                  <a:cubicBezTo>
                    <a:pt x="47" y="26"/>
                    <a:pt x="43" y="53"/>
                    <a:pt x="23" y="44"/>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3" name="Freeform 85"/>
            <p:cNvSpPr/>
            <p:nvPr/>
          </p:nvSpPr>
          <p:spPr bwMode="auto">
            <a:xfrm>
              <a:off x="4398963" y="1609725"/>
              <a:ext cx="103188" cy="133350"/>
            </a:xfrm>
            <a:custGeom>
              <a:avLst/>
              <a:gdLst/>
              <a:ahLst/>
              <a:cxnLst>
                <a:cxn ang="0">
                  <a:pos x="24" y="41"/>
                </a:cxn>
                <a:cxn ang="0">
                  <a:pos x="14" y="11"/>
                </a:cxn>
                <a:cxn ang="0">
                  <a:pos x="1" y="0"/>
                </a:cxn>
                <a:cxn ang="0">
                  <a:pos x="1" y="19"/>
                </a:cxn>
                <a:cxn ang="0">
                  <a:pos x="10" y="43"/>
                </a:cxn>
                <a:cxn ang="0">
                  <a:pos x="24" y="41"/>
                </a:cxn>
              </a:cxnLst>
              <a:rect l="0" t="0" r="r" b="b"/>
              <a:pathLst>
                <a:path w="35" h="46">
                  <a:moveTo>
                    <a:pt x="24" y="41"/>
                  </a:moveTo>
                  <a:cubicBezTo>
                    <a:pt x="24" y="41"/>
                    <a:pt x="35" y="25"/>
                    <a:pt x="14" y="11"/>
                  </a:cubicBezTo>
                  <a:cubicBezTo>
                    <a:pt x="3" y="3"/>
                    <a:pt x="1" y="0"/>
                    <a:pt x="1" y="0"/>
                  </a:cubicBezTo>
                  <a:cubicBezTo>
                    <a:pt x="1" y="0"/>
                    <a:pt x="0" y="14"/>
                    <a:pt x="1" y="19"/>
                  </a:cubicBezTo>
                  <a:cubicBezTo>
                    <a:pt x="1" y="24"/>
                    <a:pt x="0" y="38"/>
                    <a:pt x="10" y="43"/>
                  </a:cubicBezTo>
                  <a:cubicBezTo>
                    <a:pt x="17" y="46"/>
                    <a:pt x="24" y="41"/>
                    <a:pt x="24" y="4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4" name="Freeform 86"/>
            <p:cNvSpPr/>
            <p:nvPr/>
          </p:nvSpPr>
          <p:spPr bwMode="auto">
            <a:xfrm>
              <a:off x="4527551" y="1682750"/>
              <a:ext cx="138113" cy="131763"/>
            </a:xfrm>
            <a:custGeom>
              <a:avLst/>
              <a:gdLst/>
              <a:ahLst/>
              <a:cxnLst>
                <a:cxn ang="0">
                  <a:pos x="6" y="21"/>
                </a:cxn>
                <a:cxn ang="0">
                  <a:pos x="47" y="34"/>
                </a:cxn>
                <a:cxn ang="0">
                  <a:pos x="9" y="35"/>
                </a:cxn>
                <a:cxn ang="0">
                  <a:pos x="6" y="21"/>
                </a:cxn>
              </a:cxnLst>
              <a:rect l="0" t="0" r="r" b="b"/>
              <a:pathLst>
                <a:path w="47" h="45">
                  <a:moveTo>
                    <a:pt x="6" y="21"/>
                  </a:moveTo>
                  <a:cubicBezTo>
                    <a:pt x="6" y="21"/>
                    <a:pt x="31" y="0"/>
                    <a:pt x="47" y="34"/>
                  </a:cubicBezTo>
                  <a:cubicBezTo>
                    <a:pt x="47" y="34"/>
                    <a:pt x="28" y="45"/>
                    <a:pt x="9" y="35"/>
                  </a:cubicBezTo>
                  <a:cubicBezTo>
                    <a:pt x="0" y="31"/>
                    <a:pt x="6" y="23"/>
                    <a:pt x="6" y="2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5" name="Freeform 87"/>
            <p:cNvSpPr/>
            <p:nvPr/>
          </p:nvSpPr>
          <p:spPr bwMode="auto">
            <a:xfrm>
              <a:off x="4475163" y="1814513"/>
              <a:ext cx="138113" cy="117475"/>
            </a:xfrm>
            <a:custGeom>
              <a:avLst/>
              <a:gdLst/>
              <a:ahLst/>
              <a:cxnLst>
                <a:cxn ang="0">
                  <a:pos x="1" y="20"/>
                </a:cxn>
                <a:cxn ang="0">
                  <a:pos x="47" y="14"/>
                </a:cxn>
                <a:cxn ang="0">
                  <a:pos x="33" y="24"/>
                </a:cxn>
                <a:cxn ang="0">
                  <a:pos x="1" y="20"/>
                </a:cxn>
              </a:cxnLst>
              <a:rect l="0" t="0" r="r" b="b"/>
              <a:pathLst>
                <a:path w="47" h="40">
                  <a:moveTo>
                    <a:pt x="1" y="20"/>
                  </a:moveTo>
                  <a:cubicBezTo>
                    <a:pt x="0" y="15"/>
                    <a:pt x="9" y="0"/>
                    <a:pt x="47" y="14"/>
                  </a:cubicBezTo>
                  <a:cubicBezTo>
                    <a:pt x="47" y="14"/>
                    <a:pt x="38" y="21"/>
                    <a:pt x="33" y="24"/>
                  </a:cubicBezTo>
                  <a:cubicBezTo>
                    <a:pt x="28" y="28"/>
                    <a:pt x="2" y="40"/>
                    <a:pt x="1" y="20"/>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6" name="Freeform 88"/>
            <p:cNvSpPr/>
            <p:nvPr/>
          </p:nvSpPr>
          <p:spPr bwMode="auto">
            <a:xfrm>
              <a:off x="4481513" y="1946275"/>
              <a:ext cx="122238" cy="111125"/>
            </a:xfrm>
            <a:custGeom>
              <a:avLst/>
              <a:gdLst/>
              <a:ahLst/>
              <a:cxnLst>
                <a:cxn ang="0">
                  <a:pos x="1" y="19"/>
                </a:cxn>
                <a:cxn ang="0">
                  <a:pos x="35" y="0"/>
                </a:cxn>
                <a:cxn ang="0">
                  <a:pos x="42" y="0"/>
                </a:cxn>
                <a:cxn ang="0">
                  <a:pos x="24" y="31"/>
                </a:cxn>
                <a:cxn ang="0">
                  <a:pos x="1" y="19"/>
                </a:cxn>
              </a:cxnLst>
              <a:rect l="0" t="0" r="r" b="b"/>
              <a:pathLst>
                <a:path w="42" h="38">
                  <a:moveTo>
                    <a:pt x="1" y="19"/>
                  </a:moveTo>
                  <a:cubicBezTo>
                    <a:pt x="0" y="14"/>
                    <a:pt x="2" y="0"/>
                    <a:pt x="35" y="0"/>
                  </a:cubicBezTo>
                  <a:cubicBezTo>
                    <a:pt x="35" y="0"/>
                    <a:pt x="40" y="1"/>
                    <a:pt x="42" y="0"/>
                  </a:cubicBezTo>
                  <a:cubicBezTo>
                    <a:pt x="42" y="0"/>
                    <a:pt x="36" y="23"/>
                    <a:pt x="24" y="31"/>
                  </a:cubicBezTo>
                  <a:cubicBezTo>
                    <a:pt x="12" y="38"/>
                    <a:pt x="2" y="27"/>
                    <a:pt x="1" y="19"/>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7" name="Freeform 89"/>
            <p:cNvSpPr/>
            <p:nvPr/>
          </p:nvSpPr>
          <p:spPr bwMode="auto">
            <a:xfrm>
              <a:off x="4232276" y="1990725"/>
              <a:ext cx="139700" cy="93663"/>
            </a:xfrm>
            <a:custGeom>
              <a:avLst/>
              <a:gdLst/>
              <a:ahLst/>
              <a:cxnLst>
                <a:cxn ang="0">
                  <a:pos x="46" y="18"/>
                </a:cxn>
                <a:cxn ang="0">
                  <a:pos x="15" y="3"/>
                </a:cxn>
                <a:cxn ang="0">
                  <a:pos x="0" y="5"/>
                </a:cxn>
                <a:cxn ang="0">
                  <a:pos x="24" y="30"/>
                </a:cxn>
                <a:cxn ang="0">
                  <a:pos x="46" y="18"/>
                </a:cxn>
              </a:cxnLst>
              <a:rect l="0" t="0" r="r" b="b"/>
              <a:pathLst>
                <a:path w="48" h="32">
                  <a:moveTo>
                    <a:pt x="46" y="18"/>
                  </a:moveTo>
                  <a:cubicBezTo>
                    <a:pt x="46" y="18"/>
                    <a:pt x="44" y="0"/>
                    <a:pt x="15" y="3"/>
                  </a:cubicBezTo>
                  <a:cubicBezTo>
                    <a:pt x="15" y="3"/>
                    <a:pt x="2" y="6"/>
                    <a:pt x="0" y="5"/>
                  </a:cubicBezTo>
                  <a:cubicBezTo>
                    <a:pt x="0" y="5"/>
                    <a:pt x="10" y="27"/>
                    <a:pt x="24" y="30"/>
                  </a:cubicBezTo>
                  <a:cubicBezTo>
                    <a:pt x="38" y="32"/>
                    <a:pt x="48" y="27"/>
                    <a:pt x="46" y="18"/>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8" name="Freeform 90"/>
            <p:cNvSpPr/>
            <p:nvPr/>
          </p:nvSpPr>
          <p:spPr bwMode="auto">
            <a:xfrm>
              <a:off x="4170363" y="1870075"/>
              <a:ext cx="131763" cy="87313"/>
            </a:xfrm>
            <a:custGeom>
              <a:avLst/>
              <a:gdLst/>
              <a:ahLst/>
              <a:cxnLst>
                <a:cxn ang="0">
                  <a:pos x="41" y="11"/>
                </a:cxn>
                <a:cxn ang="0">
                  <a:pos x="7" y="8"/>
                </a:cxn>
                <a:cxn ang="0">
                  <a:pos x="0" y="18"/>
                </a:cxn>
                <a:cxn ang="0">
                  <a:pos x="19" y="24"/>
                </a:cxn>
                <a:cxn ang="0">
                  <a:pos x="41" y="11"/>
                </a:cxn>
              </a:cxnLst>
              <a:rect l="0" t="0" r="r" b="b"/>
              <a:pathLst>
                <a:path w="45" h="30">
                  <a:moveTo>
                    <a:pt x="41" y="11"/>
                  </a:moveTo>
                  <a:cubicBezTo>
                    <a:pt x="37" y="5"/>
                    <a:pt x="22" y="0"/>
                    <a:pt x="7" y="8"/>
                  </a:cubicBezTo>
                  <a:cubicBezTo>
                    <a:pt x="1" y="12"/>
                    <a:pt x="0" y="18"/>
                    <a:pt x="0" y="18"/>
                  </a:cubicBezTo>
                  <a:cubicBezTo>
                    <a:pt x="0" y="18"/>
                    <a:pt x="13" y="21"/>
                    <a:pt x="19" y="24"/>
                  </a:cubicBezTo>
                  <a:cubicBezTo>
                    <a:pt x="32" y="30"/>
                    <a:pt x="45" y="18"/>
                    <a:pt x="41" y="1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9" name="Freeform 91"/>
            <p:cNvSpPr/>
            <p:nvPr/>
          </p:nvSpPr>
          <p:spPr bwMode="auto">
            <a:xfrm>
              <a:off x="4122738" y="1682750"/>
              <a:ext cx="120650" cy="114300"/>
            </a:xfrm>
            <a:custGeom>
              <a:avLst/>
              <a:gdLst/>
              <a:ahLst/>
              <a:cxnLst>
                <a:cxn ang="0">
                  <a:pos x="30" y="34"/>
                </a:cxn>
                <a:cxn ang="0">
                  <a:pos x="23" y="9"/>
                </a:cxn>
                <a:cxn ang="0">
                  <a:pos x="8" y="0"/>
                </a:cxn>
                <a:cxn ang="0">
                  <a:pos x="9" y="27"/>
                </a:cxn>
                <a:cxn ang="0">
                  <a:pos x="30" y="34"/>
                </a:cxn>
              </a:cxnLst>
              <a:rect l="0" t="0" r="r" b="b"/>
              <a:pathLst>
                <a:path w="41" h="39">
                  <a:moveTo>
                    <a:pt x="30" y="34"/>
                  </a:moveTo>
                  <a:cubicBezTo>
                    <a:pt x="30" y="34"/>
                    <a:pt x="41" y="17"/>
                    <a:pt x="23" y="9"/>
                  </a:cubicBezTo>
                  <a:cubicBezTo>
                    <a:pt x="10" y="3"/>
                    <a:pt x="8" y="0"/>
                    <a:pt x="8" y="0"/>
                  </a:cubicBezTo>
                  <a:cubicBezTo>
                    <a:pt x="8" y="0"/>
                    <a:pt x="0" y="15"/>
                    <a:pt x="9" y="27"/>
                  </a:cubicBezTo>
                  <a:cubicBezTo>
                    <a:pt x="18" y="39"/>
                    <a:pt x="27" y="35"/>
                    <a:pt x="30" y="34"/>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30" name="Freeform 92"/>
            <p:cNvSpPr/>
            <p:nvPr/>
          </p:nvSpPr>
          <p:spPr bwMode="auto">
            <a:xfrm>
              <a:off x="4246563" y="1670050"/>
              <a:ext cx="125413" cy="134938"/>
            </a:xfrm>
            <a:custGeom>
              <a:avLst/>
              <a:gdLst/>
              <a:ahLst/>
              <a:cxnLst>
                <a:cxn ang="0">
                  <a:pos x="14" y="41"/>
                </a:cxn>
                <a:cxn ang="0">
                  <a:pos x="12" y="17"/>
                </a:cxn>
                <a:cxn ang="0">
                  <a:pos x="31" y="0"/>
                </a:cxn>
                <a:cxn ang="0">
                  <a:pos x="35" y="38"/>
                </a:cxn>
                <a:cxn ang="0">
                  <a:pos x="14" y="41"/>
                </a:cxn>
              </a:cxnLst>
              <a:rect l="0" t="0" r="r" b="b"/>
              <a:pathLst>
                <a:path w="43" h="46">
                  <a:moveTo>
                    <a:pt x="14" y="41"/>
                  </a:moveTo>
                  <a:cubicBezTo>
                    <a:pt x="14" y="41"/>
                    <a:pt x="0" y="28"/>
                    <a:pt x="12" y="17"/>
                  </a:cubicBezTo>
                  <a:cubicBezTo>
                    <a:pt x="24" y="5"/>
                    <a:pt x="31" y="4"/>
                    <a:pt x="31" y="0"/>
                  </a:cubicBezTo>
                  <a:cubicBezTo>
                    <a:pt x="31" y="0"/>
                    <a:pt x="43" y="30"/>
                    <a:pt x="35" y="38"/>
                  </a:cubicBezTo>
                  <a:cubicBezTo>
                    <a:pt x="28" y="46"/>
                    <a:pt x="19" y="44"/>
                    <a:pt x="14" y="4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31" name="Freeform 93"/>
            <p:cNvSpPr/>
            <p:nvPr/>
          </p:nvSpPr>
          <p:spPr bwMode="auto">
            <a:xfrm>
              <a:off x="4654551" y="1831975"/>
              <a:ext cx="128588" cy="134938"/>
            </a:xfrm>
            <a:custGeom>
              <a:avLst/>
              <a:gdLst/>
              <a:ahLst/>
              <a:cxnLst>
                <a:cxn ang="0">
                  <a:pos x="8" y="38"/>
                </a:cxn>
                <a:cxn ang="0">
                  <a:pos x="16" y="12"/>
                </a:cxn>
                <a:cxn ang="0">
                  <a:pos x="38" y="0"/>
                </a:cxn>
                <a:cxn ang="0">
                  <a:pos x="35" y="39"/>
                </a:cxn>
                <a:cxn ang="0">
                  <a:pos x="8" y="38"/>
                </a:cxn>
              </a:cxnLst>
              <a:rect l="0" t="0" r="r" b="b"/>
              <a:pathLst>
                <a:path w="44" h="46">
                  <a:moveTo>
                    <a:pt x="8" y="38"/>
                  </a:moveTo>
                  <a:cubicBezTo>
                    <a:pt x="8" y="38"/>
                    <a:pt x="0" y="19"/>
                    <a:pt x="16" y="12"/>
                  </a:cubicBezTo>
                  <a:cubicBezTo>
                    <a:pt x="33" y="5"/>
                    <a:pt x="38" y="0"/>
                    <a:pt x="38" y="0"/>
                  </a:cubicBezTo>
                  <a:cubicBezTo>
                    <a:pt x="38" y="0"/>
                    <a:pt x="44" y="32"/>
                    <a:pt x="35" y="39"/>
                  </a:cubicBezTo>
                  <a:cubicBezTo>
                    <a:pt x="25" y="45"/>
                    <a:pt x="13" y="46"/>
                    <a:pt x="8" y="38"/>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32" name="Freeform 94"/>
            <p:cNvSpPr/>
            <p:nvPr/>
          </p:nvSpPr>
          <p:spPr bwMode="auto">
            <a:xfrm>
              <a:off x="4668838" y="1649413"/>
              <a:ext cx="84138" cy="120650"/>
            </a:xfrm>
            <a:custGeom>
              <a:avLst/>
              <a:gdLst/>
              <a:ahLst/>
              <a:cxnLst>
                <a:cxn ang="0">
                  <a:pos x="14" y="41"/>
                </a:cxn>
                <a:cxn ang="0">
                  <a:pos x="2" y="21"/>
                </a:cxn>
                <a:cxn ang="0">
                  <a:pos x="15" y="0"/>
                </a:cxn>
                <a:cxn ang="0">
                  <a:pos x="27" y="20"/>
                </a:cxn>
                <a:cxn ang="0">
                  <a:pos x="14" y="41"/>
                </a:cxn>
              </a:cxnLst>
              <a:rect l="0" t="0" r="r" b="b"/>
              <a:pathLst>
                <a:path w="29" h="41">
                  <a:moveTo>
                    <a:pt x="14" y="41"/>
                  </a:moveTo>
                  <a:cubicBezTo>
                    <a:pt x="14" y="41"/>
                    <a:pt x="0" y="31"/>
                    <a:pt x="2" y="21"/>
                  </a:cubicBezTo>
                  <a:cubicBezTo>
                    <a:pt x="4" y="11"/>
                    <a:pt x="15" y="3"/>
                    <a:pt x="15" y="0"/>
                  </a:cubicBezTo>
                  <a:cubicBezTo>
                    <a:pt x="15" y="0"/>
                    <a:pt x="26" y="13"/>
                    <a:pt x="27" y="20"/>
                  </a:cubicBezTo>
                  <a:cubicBezTo>
                    <a:pt x="29" y="26"/>
                    <a:pt x="27" y="40"/>
                    <a:pt x="14" y="4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33" name="Freeform 95"/>
            <p:cNvSpPr/>
            <p:nvPr/>
          </p:nvSpPr>
          <p:spPr bwMode="auto">
            <a:xfrm>
              <a:off x="3976688" y="1876425"/>
              <a:ext cx="141288" cy="122238"/>
            </a:xfrm>
            <a:custGeom>
              <a:avLst/>
              <a:gdLst/>
              <a:ahLst/>
              <a:cxnLst>
                <a:cxn ang="0">
                  <a:pos x="31" y="42"/>
                </a:cxn>
                <a:cxn ang="0">
                  <a:pos x="23" y="0"/>
                </a:cxn>
                <a:cxn ang="0">
                  <a:pos x="34" y="11"/>
                </a:cxn>
                <a:cxn ang="0">
                  <a:pos x="31" y="42"/>
                </a:cxn>
              </a:cxnLst>
              <a:rect l="0" t="0" r="r" b="b"/>
              <a:pathLst>
                <a:path w="48" h="42">
                  <a:moveTo>
                    <a:pt x="31" y="42"/>
                  </a:moveTo>
                  <a:cubicBezTo>
                    <a:pt x="31" y="42"/>
                    <a:pt x="0" y="34"/>
                    <a:pt x="23" y="0"/>
                  </a:cubicBezTo>
                  <a:cubicBezTo>
                    <a:pt x="23" y="0"/>
                    <a:pt x="27" y="6"/>
                    <a:pt x="34" y="11"/>
                  </a:cubicBezTo>
                  <a:cubicBezTo>
                    <a:pt x="41" y="16"/>
                    <a:pt x="48" y="42"/>
                    <a:pt x="31" y="42"/>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34" name="Freeform 96"/>
            <p:cNvSpPr/>
            <p:nvPr/>
          </p:nvSpPr>
          <p:spPr bwMode="auto">
            <a:xfrm>
              <a:off x="3830638" y="1901825"/>
              <a:ext cx="169863" cy="128588"/>
            </a:xfrm>
            <a:custGeom>
              <a:avLst/>
              <a:gdLst/>
              <a:ahLst/>
              <a:cxnLst>
                <a:cxn ang="0">
                  <a:pos x="26" y="44"/>
                </a:cxn>
                <a:cxn ang="0">
                  <a:pos x="20" y="0"/>
                </a:cxn>
                <a:cxn ang="0">
                  <a:pos x="28" y="7"/>
                </a:cxn>
                <a:cxn ang="0">
                  <a:pos x="26" y="44"/>
                </a:cxn>
              </a:cxnLst>
              <a:rect l="0" t="0" r="r" b="b"/>
              <a:pathLst>
                <a:path w="58" h="44">
                  <a:moveTo>
                    <a:pt x="26" y="44"/>
                  </a:moveTo>
                  <a:cubicBezTo>
                    <a:pt x="26" y="44"/>
                    <a:pt x="0" y="31"/>
                    <a:pt x="20" y="0"/>
                  </a:cubicBezTo>
                  <a:cubicBezTo>
                    <a:pt x="20" y="0"/>
                    <a:pt x="24" y="5"/>
                    <a:pt x="28" y="7"/>
                  </a:cubicBezTo>
                  <a:cubicBezTo>
                    <a:pt x="41" y="15"/>
                    <a:pt x="58" y="35"/>
                    <a:pt x="26" y="44"/>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35" name="Freeform 97"/>
            <p:cNvSpPr/>
            <p:nvPr/>
          </p:nvSpPr>
          <p:spPr bwMode="auto">
            <a:xfrm>
              <a:off x="3997326" y="1724025"/>
              <a:ext cx="146050" cy="111125"/>
            </a:xfrm>
            <a:custGeom>
              <a:avLst/>
              <a:gdLst/>
              <a:ahLst/>
              <a:cxnLst>
                <a:cxn ang="0">
                  <a:pos x="30" y="38"/>
                </a:cxn>
                <a:cxn ang="0">
                  <a:pos x="18" y="0"/>
                </a:cxn>
                <a:cxn ang="0">
                  <a:pos x="26" y="9"/>
                </a:cxn>
                <a:cxn ang="0">
                  <a:pos x="30" y="38"/>
                </a:cxn>
              </a:cxnLst>
              <a:rect l="0" t="0" r="r" b="b"/>
              <a:pathLst>
                <a:path w="50" h="38">
                  <a:moveTo>
                    <a:pt x="30" y="38"/>
                  </a:moveTo>
                  <a:cubicBezTo>
                    <a:pt x="30" y="38"/>
                    <a:pt x="0" y="38"/>
                    <a:pt x="18" y="0"/>
                  </a:cubicBezTo>
                  <a:cubicBezTo>
                    <a:pt x="18" y="0"/>
                    <a:pt x="22" y="7"/>
                    <a:pt x="26" y="9"/>
                  </a:cubicBezTo>
                  <a:cubicBezTo>
                    <a:pt x="30" y="11"/>
                    <a:pt x="50" y="31"/>
                    <a:pt x="30" y="38"/>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grpSp>
      <p:sp>
        <p:nvSpPr>
          <p:cNvPr id="36" name="日期占位符 35"/>
          <p:cNvSpPr>
            <a:spLocks noGrp="1"/>
          </p:cNvSpPr>
          <p:nvPr>
            <p:ph type="dt" sz="half" idx="10"/>
          </p:nvPr>
        </p:nvSpPr>
        <p:spPr/>
        <p:txBody>
          <a:bodyPr/>
          <a:lstStyle/>
          <a:p>
            <a:fld id="{E6A31AD8-3A06-4829-8396-05D8CEC7A0EB}" type="datetime1">
              <a:rPr lang="zh-CN" altLang="en-US" smtClean="0"/>
            </a:fld>
            <a:endParaRPr lang="zh-CN" altLang="en-US" dirty="0"/>
          </a:p>
        </p:txBody>
      </p:sp>
      <p:sp>
        <p:nvSpPr>
          <p:cNvPr id="37" name="页脚占位符 36"/>
          <p:cNvSpPr>
            <a:spLocks noGrp="1"/>
          </p:cNvSpPr>
          <p:nvPr>
            <p:ph type="ftr" sz="quarter" idx="11"/>
          </p:nvPr>
        </p:nvSpPr>
        <p:spPr/>
        <p:txBody>
          <a:bodyPr/>
          <a:lstStyle/>
          <a:p>
            <a:r>
              <a:rPr lang="zh-CN" altLang="en-US" smtClean="0"/>
              <a:t>软件工程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实验内容</a:t>
            </a:r>
            <a:endParaRPr lang="zh-CN" altLang="en-US" dirty="0"/>
          </a:p>
        </p:txBody>
      </p:sp>
      <p:sp>
        <p:nvSpPr>
          <p:cNvPr id="2" name="内容占位符 1"/>
          <p:cNvSpPr>
            <a:spLocks noGrp="1"/>
          </p:cNvSpPr>
          <p:nvPr>
            <p:ph idx="1"/>
          </p:nvPr>
        </p:nvSpPr>
        <p:spPr/>
        <p:txBody>
          <a:bodyPr>
            <a:normAutofit/>
          </a:bodyPr>
          <a:lstStyle/>
          <a:p>
            <a:pPr>
              <a:lnSpc>
                <a:spcPct val="120000"/>
              </a:lnSpc>
            </a:pPr>
            <a:r>
              <a:rPr lang="zh-CN" altLang="en-US" sz="2600" dirty="0"/>
              <a:t>对自己所做的项目进行总结：</a:t>
            </a:r>
            <a:endParaRPr lang="en-US" altLang="zh-CN" sz="2600" dirty="0"/>
          </a:p>
          <a:p>
            <a:pPr marL="386080" indent="-386080">
              <a:lnSpc>
                <a:spcPct val="120000"/>
              </a:lnSpc>
              <a:buFont typeface="+mj-lt"/>
              <a:buAutoNum type="arabicPeriod"/>
            </a:pPr>
            <a:r>
              <a:rPr lang="zh-CN" altLang="zh-CN" sz="2400" dirty="0"/>
              <a:t>描述所做项目的名称，个人职责，所做工作及采用的技术要点。</a:t>
            </a:r>
            <a:endParaRPr lang="zh-CN" altLang="zh-CN" sz="2400" dirty="0"/>
          </a:p>
          <a:p>
            <a:pPr marL="386080" indent="-386080">
              <a:lnSpc>
                <a:spcPct val="120000"/>
              </a:lnSpc>
              <a:buFont typeface="+mj-lt"/>
              <a:buAutoNum type="arabicPeriod"/>
            </a:pPr>
            <a:r>
              <a:rPr lang="zh-CN" altLang="zh-CN" sz="2400" dirty="0"/>
              <a:t>在整个项目过程中遇到的问题以及如何克服。</a:t>
            </a:r>
            <a:endParaRPr lang="zh-CN" altLang="zh-CN" sz="2400" dirty="0"/>
          </a:p>
          <a:p>
            <a:pPr marL="386080" indent="-386080">
              <a:lnSpc>
                <a:spcPct val="120000"/>
              </a:lnSpc>
              <a:buFont typeface="+mj-lt"/>
              <a:buAutoNum type="arabicPeriod"/>
            </a:pPr>
            <a:r>
              <a:rPr lang="zh-CN" altLang="zh-CN" sz="2400" dirty="0"/>
              <a:t>写出自己的感想体会，总结一下收获和经验教训。</a:t>
            </a:r>
            <a:endParaRPr lang="zh-CN" altLang="zh-CN" sz="2400" dirty="0"/>
          </a:p>
          <a:p>
            <a:pPr marL="386080" indent="-386080">
              <a:lnSpc>
                <a:spcPct val="120000"/>
              </a:lnSpc>
              <a:buFont typeface="+mj-lt"/>
              <a:buAutoNum type="arabicPeriod"/>
            </a:pPr>
            <a:r>
              <a:rPr lang="zh-CN" altLang="zh-CN" sz="2400" dirty="0"/>
              <a:t>查找一下工作中的不足之处，和待改进的地方。</a:t>
            </a:r>
            <a:endParaRPr lang="zh-CN" altLang="zh-CN" sz="2400" dirty="0"/>
          </a:p>
        </p:txBody>
      </p:sp>
      <p:sp>
        <p:nvSpPr>
          <p:cNvPr id="5" name="日期占位符 4"/>
          <p:cNvSpPr>
            <a:spLocks noGrp="1"/>
          </p:cNvSpPr>
          <p:nvPr>
            <p:ph type="dt" sz="half" idx="10"/>
          </p:nvPr>
        </p:nvSpPr>
        <p:spPr/>
        <p:txBody>
          <a:bodyPr/>
          <a:lstStyle/>
          <a:p>
            <a:fld id="{5C5574CD-E55C-46C1-8A42-32823E380A84}"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1AD1E9-186E-45DC-8FB7-872D33D9279E}" type="datetime1">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233B410F-ED3A-420F-9009-9AC68EA6698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2"/>
          <p:cNvSpPr>
            <a:spLocks noGrp="1" noChangeArrowheads="1"/>
          </p:cNvSpPr>
          <p:nvPr>
            <p:ph type="title"/>
          </p:nvPr>
        </p:nvSpPr>
        <p:spPr/>
        <p:txBody>
          <a:bodyPr>
            <a:normAutofit/>
          </a:bodyPr>
          <a:lstStyle/>
          <a:p>
            <a:pPr eaLnBrk="1" hangingPunct="1"/>
            <a:r>
              <a:rPr lang="zh-CN" altLang="en-US" dirty="0" smtClean="0"/>
              <a:t>软件调试</a:t>
            </a:r>
            <a:endParaRPr lang="zh-CN" altLang="en-US" dirty="0"/>
          </a:p>
        </p:txBody>
      </p:sp>
      <p:sp>
        <p:nvSpPr>
          <p:cNvPr id="119812" name="Rectangle 3"/>
          <p:cNvSpPr>
            <a:spLocks noGrp="1" noChangeArrowheads="1"/>
          </p:cNvSpPr>
          <p:nvPr>
            <p:ph idx="1"/>
          </p:nvPr>
        </p:nvSpPr>
        <p:spPr>
          <a:xfrm>
            <a:off x="768097" y="914400"/>
            <a:ext cx="8005513" cy="3759746"/>
          </a:xfrm>
        </p:spPr>
        <p:txBody>
          <a:bodyPr>
            <a:noAutofit/>
          </a:bodyPr>
          <a:lstStyle/>
          <a:p>
            <a:pPr eaLnBrk="1" hangingPunct="1">
              <a:lnSpc>
                <a:spcPct val="100000"/>
              </a:lnSpc>
            </a:pPr>
            <a:r>
              <a:rPr lang="zh-CN" altLang="en-US" sz="2200" dirty="0">
                <a:latin typeface="+mn-ea"/>
              </a:rPr>
              <a:t>调试（也称为纠错）作为成功测试的后果出现，也就是说，调试是在测试发现错误之后排除错误的过程。</a:t>
            </a:r>
            <a:endParaRPr lang="zh-CN" altLang="en-US" sz="2200" dirty="0">
              <a:latin typeface="+mn-ea"/>
            </a:endParaRPr>
          </a:p>
          <a:p>
            <a:pPr eaLnBrk="1" hangingPunct="1">
              <a:lnSpc>
                <a:spcPct val="100000"/>
              </a:lnSpc>
            </a:pPr>
            <a:r>
              <a:rPr lang="zh-CN" altLang="en-US" sz="2200" dirty="0">
                <a:latin typeface="+mn-ea"/>
              </a:rPr>
              <a:t>虽然调试应该而且可以是一个有序过程，但是，目前它在很大程度上仍然是一项技巧。</a:t>
            </a:r>
            <a:endParaRPr lang="zh-CN" altLang="en-US" sz="2200" dirty="0">
              <a:latin typeface="+mn-ea"/>
            </a:endParaRPr>
          </a:p>
          <a:p>
            <a:pPr eaLnBrk="1" hangingPunct="1">
              <a:lnSpc>
                <a:spcPct val="100000"/>
              </a:lnSpc>
            </a:pPr>
            <a:r>
              <a:rPr lang="zh-CN" altLang="en-US" sz="2200" dirty="0">
                <a:latin typeface="+mn-ea"/>
              </a:rPr>
              <a:t>软件工程师在评估测试结果时，往往仅面对着软件错误的症状，也就是说，软件错误的外部表现和它的内在原因之间可能并没有明显的联系。</a:t>
            </a:r>
            <a:endParaRPr lang="en-US" altLang="zh-CN" sz="2200" dirty="0">
              <a:latin typeface="+mn-ea"/>
            </a:endParaRPr>
          </a:p>
          <a:p>
            <a:pPr eaLnBrk="1" hangingPunct="1">
              <a:lnSpc>
                <a:spcPct val="100000"/>
              </a:lnSpc>
            </a:pPr>
            <a:r>
              <a:rPr lang="zh-CN" altLang="en-US" sz="2200" b="1" dirty="0">
                <a:solidFill>
                  <a:srgbClr val="FF0000"/>
                </a:solidFill>
                <a:latin typeface="+mn-ea"/>
              </a:rPr>
              <a:t>调试就是把症状和原因联系起来的尚未被人深入认识的智力过程。</a:t>
            </a:r>
            <a:endParaRPr lang="zh-CN" altLang="en-US" sz="2200" b="1" dirty="0">
              <a:solidFill>
                <a:srgbClr val="FF0000"/>
              </a:solidFill>
              <a:latin typeface="+mn-ea"/>
            </a:endParaRPr>
          </a:p>
        </p:txBody>
      </p:sp>
      <p:sp>
        <p:nvSpPr>
          <p:cNvPr id="4" name="灯片编号占位符 5"/>
          <p:cNvSpPr>
            <a:spLocks noGrp="1"/>
          </p:cNvSpPr>
          <p:nvPr>
            <p:ph type="sldNum" sz="quarter" idx="12"/>
          </p:nvPr>
        </p:nvSpPr>
        <p:spPr/>
        <p:txBody>
          <a:bodyPr/>
          <a:lstStyle/>
          <a:p>
            <a:pPr>
              <a:defRPr/>
            </a:pPr>
            <a:fld id="{41CF1634-2361-4F85-B51F-DDBDAF3C784B}" type="slidenum">
              <a:rPr lang="zh-CN" altLang="en-US"/>
            </a:fld>
            <a:endParaRPr lang="en-US" altLang="zh-CN"/>
          </a:p>
        </p:txBody>
      </p:sp>
      <p:sp>
        <p:nvSpPr>
          <p:cNvPr id="2" name="日期占位符 1"/>
          <p:cNvSpPr>
            <a:spLocks noGrp="1"/>
          </p:cNvSpPr>
          <p:nvPr>
            <p:ph type="dt" sz="half" idx="10"/>
          </p:nvPr>
        </p:nvSpPr>
        <p:spPr/>
        <p:txBody>
          <a:bodyPr/>
          <a:lstStyle/>
          <a:p>
            <a:fld id="{B79844A5-C8B2-402F-BD57-C1197909AC00}" type="datetime1">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4463E16C-EFC9-455D-8CC1-877A7B2B4E22}" type="slidenum">
              <a:rPr lang="zh-CN" altLang="en-US"/>
            </a:fld>
            <a:endParaRPr lang="en-US" altLang="zh-CN"/>
          </a:p>
        </p:txBody>
      </p:sp>
      <p:sp>
        <p:nvSpPr>
          <p:cNvPr id="120835" name="Rectangle 2"/>
          <p:cNvSpPr>
            <a:spLocks noGrp="1" noChangeArrowheads="1"/>
          </p:cNvSpPr>
          <p:nvPr>
            <p:ph type="title"/>
          </p:nvPr>
        </p:nvSpPr>
        <p:spPr/>
        <p:txBody>
          <a:bodyPr>
            <a:normAutofit/>
          </a:bodyPr>
          <a:lstStyle/>
          <a:p>
            <a:pPr eaLnBrk="1" hangingPunct="1"/>
            <a:r>
              <a:rPr lang="zh-CN" altLang="en-US" dirty="0"/>
              <a:t>调试</a:t>
            </a:r>
            <a:r>
              <a:rPr lang="zh-CN" altLang="en-US" dirty="0"/>
              <a:t>过程</a:t>
            </a:r>
            <a:endParaRPr lang="zh-CN" altLang="en-US" dirty="0"/>
          </a:p>
        </p:txBody>
      </p:sp>
      <p:pic>
        <p:nvPicPr>
          <p:cNvPr id="120836" name="Picture 4" descr="rj84"/>
          <p:cNvPicPr>
            <a:picLocks noChangeAspect="1" noChangeArrowheads="1"/>
          </p:cNvPicPr>
          <p:nvPr/>
        </p:nvPicPr>
        <p:blipFill>
          <a:blip r:embed="rId1" cstate="print">
            <a:clrChange>
              <a:clrFrom>
                <a:srgbClr val="FFFFFF"/>
              </a:clrFrom>
              <a:clrTo>
                <a:srgbClr val="FFFFFF">
                  <a:alpha val="0"/>
                </a:srgbClr>
              </a:clrTo>
            </a:clrChange>
          </a:blip>
          <a:srcRect/>
          <a:stretch>
            <a:fillRect/>
          </a:stretch>
        </p:blipFill>
        <p:spPr bwMode="auto">
          <a:xfrm>
            <a:off x="2004644" y="783265"/>
            <a:ext cx="5134710" cy="3172301"/>
          </a:xfrm>
          <a:prstGeom prst="rect">
            <a:avLst/>
          </a:prstGeom>
          <a:noFill/>
          <a:ln w="9525">
            <a:noFill/>
            <a:miter lim="800000"/>
            <a:headEnd/>
            <a:tailEnd/>
          </a:ln>
        </p:spPr>
      </p:pic>
      <p:sp>
        <p:nvSpPr>
          <p:cNvPr id="120837" name="Rectangle 5"/>
          <p:cNvSpPr>
            <a:spLocks noChangeArrowheads="1"/>
          </p:cNvSpPr>
          <p:nvPr/>
        </p:nvSpPr>
        <p:spPr bwMode="auto">
          <a:xfrm>
            <a:off x="659758" y="3955566"/>
            <a:ext cx="7998106" cy="646331"/>
          </a:xfrm>
          <a:prstGeom prst="rect">
            <a:avLst/>
          </a:prstGeom>
          <a:noFill/>
          <a:ln w="9525">
            <a:noFill/>
            <a:miter lim="800000"/>
          </a:ln>
        </p:spPr>
        <p:txBody>
          <a:bodyPr wrap="square">
            <a:spAutoFit/>
          </a:bodyPr>
          <a:lstStyle/>
          <a:p>
            <a:r>
              <a:rPr lang="zh-CN" altLang="en-US" dirty="0">
                <a:latin typeface="+mj-ea"/>
                <a:ea typeface="+mj-ea"/>
              </a:rPr>
              <a:t>    调试是软件开发过程中最艰巨的脑力劳动。调试工作如此困难，可能心理方面的原因多于技术方面的原因。</a:t>
            </a:r>
            <a:endParaRPr lang="zh-CN" altLang="en-US" dirty="0">
              <a:latin typeface="+mj-ea"/>
              <a:ea typeface="+mj-ea"/>
            </a:endParaRPr>
          </a:p>
        </p:txBody>
      </p:sp>
      <p:sp>
        <p:nvSpPr>
          <p:cNvPr id="2" name="日期占位符 1"/>
          <p:cNvSpPr>
            <a:spLocks noGrp="1"/>
          </p:cNvSpPr>
          <p:nvPr>
            <p:ph type="dt" sz="half" idx="10"/>
          </p:nvPr>
        </p:nvSpPr>
        <p:spPr/>
        <p:txBody>
          <a:bodyPr/>
          <a:lstStyle/>
          <a:p>
            <a:fld id="{7CD7C1C4-6265-49BA-8B9F-FAC794DC2030}" type="datetime1">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Grp="1" noChangeArrowheads="1"/>
          </p:cNvSpPr>
          <p:nvPr>
            <p:ph type="title"/>
          </p:nvPr>
        </p:nvSpPr>
        <p:spPr/>
        <p:txBody>
          <a:bodyPr>
            <a:normAutofit/>
          </a:bodyPr>
          <a:lstStyle/>
          <a:p>
            <a:pPr eaLnBrk="1" hangingPunct="1"/>
            <a:r>
              <a:rPr lang="zh-CN" altLang="en-US" dirty="0"/>
              <a:t>调试</a:t>
            </a:r>
            <a:r>
              <a:rPr lang="zh-CN" altLang="en-US" dirty="0"/>
              <a:t>途径</a:t>
            </a:r>
            <a:endParaRPr lang="zh-CN" altLang="en-US" dirty="0"/>
          </a:p>
        </p:txBody>
      </p:sp>
      <p:sp>
        <p:nvSpPr>
          <p:cNvPr id="121860" name="Rectangle 3"/>
          <p:cNvSpPr>
            <a:spLocks noGrp="1" noChangeArrowheads="1"/>
          </p:cNvSpPr>
          <p:nvPr>
            <p:ph idx="1"/>
          </p:nvPr>
        </p:nvSpPr>
        <p:spPr>
          <a:xfrm>
            <a:off x="768097" y="925167"/>
            <a:ext cx="7924490" cy="3806854"/>
          </a:xfrm>
        </p:spPr>
        <p:txBody>
          <a:bodyPr>
            <a:normAutofit fontScale="92500" lnSpcReduction="20000"/>
          </a:bodyPr>
          <a:lstStyle/>
          <a:p>
            <a:pPr marL="457200" indent="-457200">
              <a:lnSpc>
                <a:spcPct val="135000"/>
              </a:lnSpc>
            </a:pPr>
            <a:r>
              <a:rPr lang="zh-CN" altLang="en-US" dirty="0">
                <a:latin typeface="+mn-ea"/>
              </a:rPr>
              <a:t>无论采用什么方法，调试的目标都是寻找软件错误的原因并改正错误。通常需要把系统地分析、直觉和运气组合起来，才能实现上述目标。</a:t>
            </a:r>
            <a:endParaRPr lang="zh-CN" altLang="en-US" dirty="0">
              <a:latin typeface="+mn-ea"/>
            </a:endParaRPr>
          </a:p>
          <a:p>
            <a:pPr marL="457200" indent="-457200">
              <a:lnSpc>
                <a:spcPct val="135000"/>
              </a:lnSpc>
            </a:pPr>
            <a:r>
              <a:rPr lang="zh-CN" altLang="en-US" dirty="0">
                <a:latin typeface="+mn-ea"/>
              </a:rPr>
              <a:t>一般说来，有下列</a:t>
            </a:r>
            <a:r>
              <a:rPr lang="en-US" altLang="zh-CN" dirty="0">
                <a:latin typeface="+mn-ea"/>
              </a:rPr>
              <a:t>3</a:t>
            </a:r>
            <a:r>
              <a:rPr lang="zh-CN" altLang="en-US" dirty="0">
                <a:latin typeface="+mn-ea"/>
              </a:rPr>
              <a:t>种调试途径可以采用：</a:t>
            </a:r>
            <a:endParaRPr lang="zh-CN" altLang="en-US" dirty="0">
              <a:latin typeface="+mn-ea"/>
            </a:endParaRPr>
          </a:p>
          <a:p>
            <a:pPr marL="457200" indent="-457200">
              <a:lnSpc>
                <a:spcPct val="135000"/>
              </a:lnSpc>
              <a:buNone/>
            </a:pPr>
            <a:r>
              <a:rPr lang="zh-CN" altLang="en-US" sz="2200" dirty="0">
                <a:latin typeface="+mn-ea"/>
              </a:rPr>
              <a:t>      </a:t>
            </a:r>
            <a:r>
              <a:rPr lang="en-US" altLang="zh-CN" sz="2200" dirty="0">
                <a:latin typeface="+mn-ea"/>
              </a:rPr>
              <a:t>1</a:t>
            </a:r>
            <a:r>
              <a:rPr lang="zh-CN" altLang="en-US" sz="2200" dirty="0">
                <a:latin typeface="+mn-ea"/>
              </a:rPr>
              <a:t>、蛮干法  </a:t>
            </a:r>
            <a:r>
              <a:rPr lang="en-US" altLang="zh-CN" sz="2200" dirty="0">
                <a:latin typeface="+mn-ea"/>
              </a:rPr>
              <a:t>---  </a:t>
            </a:r>
            <a:r>
              <a:rPr lang="zh-CN" altLang="en-US" sz="2200" dirty="0">
                <a:latin typeface="+mn-ea"/>
              </a:rPr>
              <a:t>逐点（单步）跟踪</a:t>
            </a:r>
            <a:endParaRPr lang="en-US" altLang="zh-CN" sz="2200" dirty="0">
              <a:latin typeface="+mn-ea"/>
            </a:endParaRPr>
          </a:p>
          <a:p>
            <a:pPr marL="457200" indent="-457200">
              <a:lnSpc>
                <a:spcPct val="135000"/>
              </a:lnSpc>
              <a:buNone/>
            </a:pPr>
            <a:r>
              <a:rPr lang="zh-CN" altLang="en-US" sz="2200" dirty="0">
                <a:latin typeface="+mn-ea"/>
              </a:rPr>
              <a:t>      </a:t>
            </a:r>
            <a:r>
              <a:rPr lang="en-US" altLang="zh-CN" sz="2200" dirty="0">
                <a:latin typeface="+mn-ea"/>
              </a:rPr>
              <a:t>2</a:t>
            </a:r>
            <a:r>
              <a:rPr lang="zh-CN" altLang="en-US" sz="2200" dirty="0">
                <a:latin typeface="+mn-ea"/>
              </a:rPr>
              <a:t>、回溯法  </a:t>
            </a:r>
            <a:r>
              <a:rPr lang="en-US" altLang="zh-CN" sz="2200" dirty="0">
                <a:latin typeface="+mn-ea"/>
              </a:rPr>
              <a:t>---  </a:t>
            </a:r>
            <a:r>
              <a:rPr lang="zh-CN" altLang="en-US" sz="2200" dirty="0">
                <a:latin typeface="+mn-ea"/>
              </a:rPr>
              <a:t>从出错处向上追朔</a:t>
            </a:r>
            <a:r>
              <a:rPr lang="en-US" altLang="zh-CN" sz="2200" dirty="0">
                <a:latin typeface="+mn-ea"/>
              </a:rPr>
              <a:t>  </a:t>
            </a:r>
            <a:endParaRPr lang="en-US" altLang="zh-CN" sz="2200" dirty="0">
              <a:latin typeface="+mn-ea"/>
            </a:endParaRPr>
          </a:p>
          <a:p>
            <a:pPr marL="457200" indent="-457200">
              <a:lnSpc>
                <a:spcPct val="135000"/>
              </a:lnSpc>
              <a:buNone/>
            </a:pPr>
            <a:r>
              <a:rPr lang="zh-CN" altLang="en-US" sz="2200" dirty="0">
                <a:latin typeface="+mn-ea"/>
              </a:rPr>
              <a:t>      </a:t>
            </a:r>
            <a:r>
              <a:rPr lang="en-US" altLang="zh-CN" sz="2200" dirty="0">
                <a:latin typeface="+mn-ea"/>
              </a:rPr>
              <a:t>3</a:t>
            </a:r>
            <a:r>
              <a:rPr lang="zh-CN" altLang="en-US" sz="2200" dirty="0">
                <a:latin typeface="+mn-ea"/>
              </a:rPr>
              <a:t>、原因排除法 </a:t>
            </a:r>
            <a:r>
              <a:rPr lang="en-US" altLang="zh-CN" sz="2200" dirty="0">
                <a:latin typeface="+mn-ea"/>
              </a:rPr>
              <a:t>--- </a:t>
            </a:r>
            <a:r>
              <a:rPr lang="zh-CN" altLang="en-US" sz="2200" dirty="0">
                <a:latin typeface="+mn-ea"/>
              </a:rPr>
              <a:t>对分查找法、归纳法和演绎法</a:t>
            </a:r>
            <a:endParaRPr lang="en-US" altLang="zh-CN" sz="2200" dirty="0">
              <a:latin typeface="+mn-ea"/>
            </a:endParaRPr>
          </a:p>
        </p:txBody>
      </p:sp>
      <p:sp>
        <p:nvSpPr>
          <p:cNvPr id="2" name="日期占位符 1"/>
          <p:cNvSpPr>
            <a:spLocks noGrp="1"/>
          </p:cNvSpPr>
          <p:nvPr>
            <p:ph type="dt" sz="half" idx="10"/>
          </p:nvPr>
        </p:nvSpPr>
        <p:spPr/>
        <p:txBody>
          <a:bodyPr/>
          <a:lstStyle/>
          <a:p>
            <a:fld id="{CBE41F5A-0178-425E-927D-9544CC3B7DE9}" type="datetime1">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5"/>
          <p:cNvSpPr>
            <a:spLocks noGrp="1"/>
          </p:cNvSpPr>
          <p:nvPr>
            <p:ph type="sldNum" sz="quarter" idx="12"/>
          </p:nvPr>
        </p:nvSpPr>
        <p:spPr/>
        <p:txBody>
          <a:bodyPr/>
          <a:lstStyle/>
          <a:p>
            <a:pPr>
              <a:defRPr/>
            </a:pPr>
            <a:fld id="{B950EAA1-9A64-40B3-80A1-02EA85868553}" type="slidenum">
              <a:rPr lang="zh-CN" altLang="en-US"/>
            </a:fld>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项目交付工作 </a:t>
            </a:r>
            <a:endParaRPr lang="zh-CN" altLang="en-US" dirty="0"/>
          </a:p>
        </p:txBody>
      </p:sp>
      <p:sp>
        <p:nvSpPr>
          <p:cNvPr id="3" name="内容占位符 2"/>
          <p:cNvSpPr>
            <a:spLocks noGrp="1"/>
          </p:cNvSpPr>
          <p:nvPr>
            <p:ph idx="1"/>
          </p:nvPr>
        </p:nvSpPr>
        <p:spPr/>
        <p:txBody>
          <a:bodyPr>
            <a:normAutofit/>
          </a:bodyPr>
          <a:lstStyle/>
          <a:p>
            <a:r>
              <a:rPr lang="zh-CN" altLang="en-US" sz="2400" dirty="0"/>
              <a:t>项目验收交付时，还有三项工作在等着：实施、培训、</a:t>
            </a:r>
            <a:r>
              <a:rPr lang="zh-CN" altLang="en-US" sz="2400" dirty="0" smtClean="0"/>
              <a:t>验收。</a:t>
            </a:r>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r>
              <a:rPr lang="zh-CN" altLang="en-US" sz="2400" dirty="0"/>
              <a:t>验收后的项目才正式进入“维护”</a:t>
            </a:r>
            <a:r>
              <a:rPr lang="zh-CN" altLang="en-US" sz="2400" dirty="0" smtClean="0"/>
              <a:t>阶段。</a:t>
            </a:r>
            <a:endParaRPr lang="zh-CN" altLang="en-US" sz="2400" dirty="0"/>
          </a:p>
        </p:txBody>
      </p:sp>
      <p:sp>
        <p:nvSpPr>
          <p:cNvPr id="4" name="日期占位符 3"/>
          <p:cNvSpPr>
            <a:spLocks noGrp="1"/>
          </p:cNvSpPr>
          <p:nvPr>
            <p:ph type="dt" sz="half" idx="10"/>
          </p:nvPr>
        </p:nvSpPr>
        <p:spPr/>
        <p:txBody>
          <a:bodyPr/>
          <a:lstStyle/>
          <a:p>
            <a:fld id="{0A417D11-9BD5-4B74-857F-8ED3044968AA}"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7" name="图片 6"/>
          <p:cNvPicPr>
            <a:picLocks noChangeAspect="1"/>
          </p:cNvPicPr>
          <p:nvPr/>
        </p:nvPicPr>
        <p:blipFill>
          <a:blip r:embed="rId1"/>
          <a:stretch>
            <a:fillRect/>
          </a:stretch>
        </p:blipFill>
        <p:spPr>
          <a:xfrm>
            <a:off x="3178171" y="1607919"/>
            <a:ext cx="2574447" cy="221363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项目实施 </a:t>
            </a:r>
            <a:endParaRPr lang="zh-CN" altLang="en-US" dirty="0"/>
          </a:p>
        </p:txBody>
      </p:sp>
      <p:sp>
        <p:nvSpPr>
          <p:cNvPr id="3" name="内容占位符 2"/>
          <p:cNvSpPr>
            <a:spLocks noGrp="1"/>
          </p:cNvSpPr>
          <p:nvPr>
            <p:ph idx="1"/>
          </p:nvPr>
        </p:nvSpPr>
        <p:spPr>
          <a:xfrm>
            <a:off x="768097" y="925975"/>
            <a:ext cx="7832833" cy="3736596"/>
          </a:xfrm>
        </p:spPr>
        <p:txBody>
          <a:bodyPr>
            <a:normAutofit fontScale="92500" lnSpcReduction="10000"/>
          </a:bodyPr>
          <a:lstStyle/>
          <a:p>
            <a:r>
              <a:rPr lang="zh-CN" altLang="en-US" sz="2600" dirty="0"/>
              <a:t>项目实施是将软件系统部署到客户方的计算机系统上，协助客户准备基础数据， 使软件系统顺利上线运行</a:t>
            </a:r>
            <a:r>
              <a:rPr lang="zh-CN" altLang="en-US" sz="2600" dirty="0" smtClean="0"/>
              <a:t>。</a:t>
            </a:r>
            <a:endParaRPr lang="en-US" altLang="zh-CN" sz="2600" dirty="0" smtClean="0"/>
          </a:p>
          <a:p>
            <a:pPr lvl="1"/>
            <a:r>
              <a:rPr lang="zh-CN" altLang="en-US" sz="2200" dirty="0" smtClean="0"/>
              <a:t>保证</a:t>
            </a:r>
            <a:r>
              <a:rPr lang="zh-CN" altLang="en-US" sz="2200" dirty="0"/>
              <a:t>软件符合需求，质量过关  </a:t>
            </a:r>
            <a:endParaRPr lang="en-US" altLang="zh-CN" sz="2200" dirty="0" smtClean="0"/>
          </a:p>
          <a:p>
            <a:pPr lvl="2"/>
            <a:r>
              <a:rPr lang="zh-CN" altLang="en-US" sz="2200" dirty="0" smtClean="0"/>
              <a:t>全面</a:t>
            </a:r>
            <a:r>
              <a:rPr lang="zh-CN" altLang="en-US" sz="2200" dirty="0"/>
              <a:t>做好测试工作（集成测试、功能测试、性能测试</a:t>
            </a:r>
            <a:r>
              <a:rPr lang="zh-CN" altLang="en-US" sz="2200" dirty="0" smtClean="0"/>
              <a:t>）</a:t>
            </a:r>
            <a:endParaRPr lang="en-US" altLang="zh-CN" sz="2200" dirty="0" smtClean="0"/>
          </a:p>
          <a:p>
            <a:pPr lvl="1"/>
            <a:r>
              <a:rPr lang="zh-CN" altLang="en-US" sz="2200" dirty="0" smtClean="0"/>
              <a:t>制定</a:t>
            </a:r>
            <a:r>
              <a:rPr lang="zh-CN" altLang="en-US" sz="2200" dirty="0"/>
              <a:t>实施计划  </a:t>
            </a:r>
            <a:endParaRPr lang="en-US" altLang="zh-CN" sz="2200" dirty="0" smtClean="0"/>
          </a:p>
          <a:p>
            <a:pPr lvl="2"/>
            <a:r>
              <a:rPr lang="zh-CN" altLang="en-US" sz="2200" dirty="0" smtClean="0"/>
              <a:t>要</a:t>
            </a:r>
            <a:r>
              <a:rPr lang="zh-CN" altLang="en-US" sz="2200" dirty="0"/>
              <a:t>发布的代码版本、数据库创建方式、基础数据准备方式 </a:t>
            </a:r>
            <a:endParaRPr lang="en-US" altLang="zh-CN" sz="2200" dirty="0" smtClean="0"/>
          </a:p>
          <a:p>
            <a:pPr lvl="1"/>
            <a:r>
              <a:rPr lang="zh-CN" altLang="en-US" sz="2200" dirty="0" smtClean="0"/>
              <a:t>准备好</a:t>
            </a:r>
            <a:r>
              <a:rPr lang="zh-CN" altLang="en-US" sz="2200" dirty="0"/>
              <a:t>程序代码和相关文档  </a:t>
            </a:r>
            <a:endParaRPr lang="en-US" altLang="zh-CN" sz="2200" dirty="0" smtClean="0"/>
          </a:p>
          <a:p>
            <a:pPr lvl="2"/>
            <a:r>
              <a:rPr lang="zh-CN" altLang="en-US" sz="2200" dirty="0" smtClean="0"/>
              <a:t>用户手册</a:t>
            </a:r>
            <a:r>
              <a:rPr lang="zh-CN" altLang="en-US" sz="2200" dirty="0"/>
              <a:t>以及其他系统文档（如需求说明书、设计文档等） </a:t>
            </a:r>
            <a:endParaRPr lang="zh-CN" altLang="en-US" sz="2200" dirty="0"/>
          </a:p>
        </p:txBody>
      </p:sp>
      <p:sp>
        <p:nvSpPr>
          <p:cNvPr id="4" name="日期占位符 3"/>
          <p:cNvSpPr>
            <a:spLocks noGrp="1"/>
          </p:cNvSpPr>
          <p:nvPr>
            <p:ph type="dt" sz="half" idx="10"/>
          </p:nvPr>
        </p:nvSpPr>
        <p:spPr/>
        <p:txBody>
          <a:bodyPr/>
          <a:lstStyle/>
          <a:p>
            <a:fld id="{0A417D11-9BD5-4B74-857F-8ED3044968AA}"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MH" val="20160830110146"/>
  <p:tag name="MH_LIBRARY" val="CONTENTS"/>
  <p:tag name="MH_TYPE" val="OTHERS"/>
  <p:tag name="ID" val="553512"/>
</p:tagLst>
</file>

<file path=ppt/tags/tag2.xml><?xml version="1.0" encoding="utf-8"?>
<p:tagLst xmlns:p="http://schemas.openxmlformats.org/presentationml/2006/main">
  <p:tag name="MH" val="20160830110146"/>
  <p:tag name="MH_LIBRARY" val="CONTENTS"/>
  <p:tag name="MH_TYPE" val="OTHERS"/>
  <p:tag name="ID" val="553512"/>
</p:tagLst>
</file>

<file path=ppt/theme/_rels/them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theme1.xml><?xml version="1.0" encoding="utf-8"?>
<a:theme xmlns:a="http://schemas.openxmlformats.org/drawingml/2006/main" name="积分">
  <a:themeElements>
    <a:clrScheme name="紫罗兰色">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5082</Words>
  <Application>WPS 演示</Application>
  <PresentationFormat>全屏显示(16:9)</PresentationFormat>
  <Paragraphs>584</Paragraphs>
  <Slides>44</Slides>
  <Notes>13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8" baseType="lpstr">
      <vt:lpstr>Arial</vt:lpstr>
      <vt:lpstr>宋体</vt:lpstr>
      <vt:lpstr>Wingdings</vt:lpstr>
      <vt:lpstr>Wingdings 3</vt:lpstr>
      <vt:lpstr>微软雅黑</vt:lpstr>
      <vt:lpstr>华康俪金黑W8(P)</vt:lpstr>
      <vt:lpstr>经典繁仿黑</vt:lpstr>
      <vt:lpstr>华文中宋</vt:lpstr>
      <vt:lpstr>Arial Black</vt:lpstr>
      <vt:lpstr>Arial Unicode MS</vt:lpstr>
      <vt:lpstr>黑体</vt:lpstr>
      <vt:lpstr>等线</vt:lpstr>
      <vt:lpstr>积分</vt:lpstr>
      <vt:lpstr>Visio.Drawing.11</vt:lpstr>
      <vt:lpstr>软件工程 Software  Engineering</vt:lpstr>
      <vt:lpstr>前情回顾</vt:lpstr>
      <vt:lpstr>本次课程速递</vt:lpstr>
      <vt:lpstr>软件交付与维护</vt:lpstr>
      <vt:lpstr>软件调试</vt:lpstr>
      <vt:lpstr>调试过程</vt:lpstr>
      <vt:lpstr>调试途径</vt:lpstr>
      <vt:lpstr>项目交付工作 </vt:lpstr>
      <vt:lpstr>项目实施 </vt:lpstr>
      <vt:lpstr>客户培训 </vt:lpstr>
      <vt:lpstr>项目验收</vt:lpstr>
      <vt:lpstr>软件部署定义</vt:lpstr>
      <vt:lpstr>软件部署模式 </vt:lpstr>
      <vt:lpstr>软件变化原因 </vt:lpstr>
      <vt:lpstr>软件演进法则——Lehman法则 </vt:lpstr>
      <vt:lpstr>软件演化策略 </vt:lpstr>
      <vt:lpstr>软件维护</vt:lpstr>
      <vt:lpstr>软件维护</vt:lpstr>
      <vt:lpstr>改正性维护Corrective Maintenance</vt:lpstr>
      <vt:lpstr>适应性维护Adaptive Maintenance </vt:lpstr>
      <vt:lpstr>扩充与完善性维护Perfective Maintenance </vt:lpstr>
      <vt:lpstr>预防性维护Preventive Maintenance</vt:lpstr>
      <vt:lpstr>PowerPoint 演示文稿</vt:lpstr>
      <vt:lpstr>影响维护成本的因素 </vt:lpstr>
      <vt:lpstr>影响软件维护的因素</vt:lpstr>
      <vt:lpstr>软件维护比开发要困难</vt:lpstr>
      <vt:lpstr>非结构化维护与结构化维护</vt:lpstr>
      <vt:lpstr>软件维护过程</vt:lpstr>
      <vt:lpstr>软件维护过程</vt:lpstr>
      <vt:lpstr>软件系统的文档</vt:lpstr>
      <vt:lpstr>软件系统的文档类型</vt:lpstr>
      <vt:lpstr>用户文档</vt:lpstr>
      <vt:lpstr>系统文档</vt:lpstr>
      <vt:lpstr>提高可维护性的方法</vt:lpstr>
      <vt:lpstr>软件再工程过程</vt:lpstr>
      <vt:lpstr>软件再工程过程</vt:lpstr>
      <vt:lpstr>逆向工程 </vt:lpstr>
      <vt:lpstr>再工程过程 </vt:lpstr>
      <vt:lpstr>重构（Refactoring）</vt:lpstr>
      <vt:lpstr>重构与增强功能</vt:lpstr>
      <vt:lpstr>软件维护总结</vt:lpstr>
      <vt:lpstr>本课小结</vt:lpstr>
      <vt:lpstr>实验内容</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试播内容</dc:title>
  <dc:creator>HUAWEI</dc:creator>
  <cp:lastModifiedBy>wq</cp:lastModifiedBy>
  <cp:revision>1391</cp:revision>
  <dcterms:created xsi:type="dcterms:W3CDTF">2020-02-07T06:58:00Z</dcterms:created>
  <dcterms:modified xsi:type="dcterms:W3CDTF">2021-05-23T12:18:02Z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